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1"/>
  </p:notesMasterIdLst>
  <p:handoutMasterIdLst>
    <p:handoutMasterId r:id="rId22"/>
  </p:handoutMasterIdLst>
  <p:sldIdLst>
    <p:sldId id="257" r:id="rId2"/>
    <p:sldId id="268" r:id="rId3"/>
    <p:sldId id="260" r:id="rId4"/>
    <p:sldId id="262" r:id="rId5"/>
    <p:sldId id="259" r:id="rId6"/>
    <p:sldId id="267" r:id="rId7"/>
    <p:sldId id="272" r:id="rId8"/>
    <p:sldId id="263" r:id="rId9"/>
    <p:sldId id="273" r:id="rId10"/>
    <p:sldId id="264" r:id="rId11"/>
    <p:sldId id="266" r:id="rId12"/>
    <p:sldId id="265" r:id="rId13"/>
    <p:sldId id="270" r:id="rId14"/>
    <p:sldId id="271" r:id="rId15"/>
    <p:sldId id="276" r:id="rId16"/>
    <p:sldId id="261" r:id="rId17"/>
    <p:sldId id="274" r:id="rId18"/>
    <p:sldId id="275" r:id="rId19"/>
    <p:sldId id="269" r:id="rId20"/>
  </p:sldIdLst>
  <p:sldSz cx="12192000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4" y="-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7D7A4F5-886D-4151-9457-1471BF1FB636}" type="datetime1">
              <a:rPr lang="hu-HU" smtClean="0"/>
              <a:t>2024. 06. 19.</a:t>
            </a:fld>
            <a:endParaRPr lang="en-US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1A8EE09-76CC-4000-B080-9F213DA7DCE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Szövegdoboz 5">
            <a:extLst>
              <a:ext uri="{FF2B5EF4-FFF2-40B4-BE49-F238E27FC236}">
                <a16:creationId xmlns="" xmlns:a16="http://schemas.microsoft.com/office/drawing/2014/main" id="{3068D04E-78D3-424D-A4E7-479B0D650A26}"/>
              </a:ext>
            </a:extLst>
          </p:cNvPr>
          <p:cNvSpPr txBox="1"/>
          <p:nvPr/>
        </p:nvSpPr>
        <p:spPr>
          <a:xfrm>
            <a:off x="10346636" y="4094922"/>
            <a:ext cx="45719" cy="4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3868124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85436A7-5C4D-45A2-B14B-77F4C771914D}" type="datetime1">
              <a:rPr lang="hu-HU" smtClean="0"/>
              <a:t>2024. 06. 19.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u"/>
              <a:t>Mintaszöveg szerkesztése</a:t>
            </a:r>
            <a:endParaRPr lang="en-US"/>
          </a:p>
          <a:p>
            <a:pPr lvl="1" rtl="0"/>
            <a:r>
              <a:rPr lang="hu"/>
              <a:t>Második szint</a:t>
            </a:r>
          </a:p>
          <a:p>
            <a:pPr lvl="2" rtl="0"/>
            <a:r>
              <a:rPr lang="hu"/>
              <a:t>Harmadik szint</a:t>
            </a:r>
          </a:p>
          <a:p>
            <a:pPr lvl="3" rtl="0"/>
            <a:r>
              <a:rPr lang="hu"/>
              <a:t>Negyedik szint</a:t>
            </a:r>
          </a:p>
          <a:p>
            <a:pPr lvl="4" rtl="0"/>
            <a:r>
              <a:rPr lang="hu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8E40627-AA7D-471F-B5F2-0BF9E4C68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452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=""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Téglalap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Téglalap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Téglalap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Csoport 6">
            <a:extLst>
              <a:ext uri="{FF2B5EF4-FFF2-40B4-BE49-F238E27FC236}">
                <a16:creationId xmlns=""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Egyenes összekötő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gyenes összekötő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gyenes összekötő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20" name="Dátum helye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4980AEA5-5A68-4800-BAB4-4160DA64B432}" type="datetime1">
              <a:rPr lang="hu-HU" smtClean="0"/>
              <a:t>2024. 06. 19.</a:t>
            </a:fld>
            <a:endParaRPr lang="en-US" dirty="0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églalap 14">
            <a:extLst>
              <a:ext uri="{FF2B5EF4-FFF2-40B4-BE49-F238E27FC236}">
                <a16:creationId xmlns=""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Téglalap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Téglalap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Téglalap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grpSp>
        <p:nvGrpSpPr>
          <p:cNvPr id="16" name="Csoport 15">
            <a:extLst>
              <a:ext uri="{FF2B5EF4-FFF2-40B4-BE49-F238E27FC236}">
                <a16:creationId xmlns=""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Egyenes összekötő 16">
              <a:extLst>
                <a:ext uri="{FF2B5EF4-FFF2-40B4-BE49-F238E27FC236}">
                  <a16:creationId xmlns=""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gyenes összekötő 17">
              <a:extLst>
                <a:ext uri="{FF2B5EF4-FFF2-40B4-BE49-F238E27FC236}">
                  <a16:creationId xmlns=""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gyenes összekötő 18">
              <a:extLst>
                <a:ext uri="{FF2B5EF4-FFF2-40B4-BE49-F238E27FC236}">
                  <a16:creationId xmlns=""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87F1BA0F-5E67-4960-9496-5CFEDCB3F4E1}" type="datetime1">
              <a:rPr lang="hu-HU" smtClean="0"/>
              <a:t>2024. 06. 19.</a:t>
            </a:fld>
            <a:endParaRPr lang="en-US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CFF786-7ABE-4AF0-A00B-AE77E1CE1839}" type="datetime1">
              <a:rPr lang="hu-HU" smtClean="0"/>
              <a:t>2024. 06. 19.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E48ACE-D58D-4B63-8332-712520A93456}" type="datetime1">
              <a:rPr lang="hu-HU" smtClean="0"/>
              <a:t>2024. 06. 19.</a:t>
            </a:fld>
            <a:endParaRPr 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A617AC-8C24-427A-AEBA-C77913CF11AD}" type="datetime1">
              <a:rPr lang="hu-HU" smtClean="0"/>
              <a:t>2024. 06. 19.</a:t>
            </a:fld>
            <a:endParaRPr 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42F0D6-943D-4101-A2F0-112C00003971}" type="datetime1">
              <a:rPr lang="hu-HU" smtClean="0"/>
              <a:t>2024. 06. 19.</a:t>
            </a:fld>
            <a:endParaRPr 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>
            <a:extLst>
              <a:ext uri="{FF2B5EF4-FFF2-40B4-BE49-F238E27FC236}">
                <a16:creationId xmlns=""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églalap 12">
            <a:extLst>
              <a:ext uri="{FF2B5EF4-FFF2-40B4-BE49-F238E27FC236}">
                <a16:creationId xmlns=""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B0190C69-DBE4-4C5C-81BD-97E0A49221CB}" type="datetime1">
              <a:rPr lang="hu-HU" smtClean="0"/>
              <a:t>2024. 06. 19.</a:t>
            </a:fld>
            <a:endParaRPr lang="en-US"/>
          </a:p>
        </p:txBody>
      </p:sp>
      <p:sp>
        <p:nvSpPr>
          <p:cNvPr id="9" name="Élőláb helye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Dia számának helye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>
            <a:extLst>
              <a:ext uri="{FF2B5EF4-FFF2-40B4-BE49-F238E27FC236}">
                <a16:creationId xmlns=""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Kép helyőrzőj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FCF291FA-20C6-4E11-B33E-1629160BE232}" type="datetime1">
              <a:rPr lang="hu-HU" smtClean="0"/>
              <a:t>2024. 06. 19.</a:t>
            </a:fld>
            <a:endParaRPr lang="en-US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églalap 11">
            <a:extLst>
              <a:ext uri="{FF2B5EF4-FFF2-40B4-BE49-F238E27FC236}">
                <a16:creationId xmlns=""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C6AA6D-6DCD-4903-B150-7DC0E96A72B9}" type="datetime1">
              <a:rPr lang="hu-HU" smtClean="0"/>
              <a:t>2024. 06. 19.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28820-4F6E-4997-9101-5EA1D2F6EB46}" type="datetime1">
              <a:rPr lang="hu-HU" smtClean="0"/>
              <a:t>2024. 06. 19.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Téglalap 8">
            <a:extLst>
              <a:ext uri="{FF2B5EF4-FFF2-40B4-BE49-F238E27FC236}">
                <a16:creationId xmlns=""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Téglalap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Téglalap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hu"/>
              <a:t>Mintacím stílusának szerkesztése</a:t>
            </a:r>
            <a:endParaRPr lang="en-US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u"/>
              <a:t>Mintaszöveg szerkesztése</a:t>
            </a:r>
          </a:p>
          <a:p>
            <a:pPr lvl="1" rtl="0"/>
            <a:r>
              <a:rPr lang="hu"/>
              <a:t>Második szint</a:t>
            </a:r>
          </a:p>
          <a:p>
            <a:pPr lvl="2" rtl="0"/>
            <a:r>
              <a:rPr lang="hu"/>
              <a:t>Harmadik szint</a:t>
            </a:r>
          </a:p>
          <a:p>
            <a:pPr lvl="3" rtl="0"/>
            <a:r>
              <a:rPr lang="hu"/>
              <a:t>Negyedik szint</a:t>
            </a:r>
          </a:p>
          <a:p>
            <a:pPr lvl="4" rtl="0"/>
            <a:r>
              <a:rPr lang="hu"/>
              <a:t>Ötödik szint</a:t>
            </a:r>
            <a:endParaRPr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70B3A57C-E319-44F0-BAB4-0276974ABAAB}" type="datetime1">
              <a:rPr lang="hu-HU" smtClean="0"/>
              <a:t>2024. 06. 19.</a:t>
            </a:fld>
            <a:endParaRPr lang="en-US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mk.nytud.hu/" TargetMode="External"/><Relationship Id="rId2" Type="http://schemas.openxmlformats.org/officeDocument/2006/relationships/hyperlink" Target="http://omagyarkorpusz.nytud.hu/hu-search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ara.nytud.hu/mnsz2-dev/bonito/run.cgi/first_form?corpname=MNSZ2;lemma=;lpos=" TargetMode="External"/><Relationship Id="rId5" Type="http://schemas.openxmlformats.org/officeDocument/2006/relationships/hyperlink" Target="https://clara.nytud.hu/mtsz/run.cgi/first_form" TargetMode="External"/><Relationship Id="rId4" Type="http://schemas.openxmlformats.org/officeDocument/2006/relationships/hyperlink" Target="https://ked.nytud.hu/#concordanc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Szövetet, asztalt, piros, letakarva ábrázoló kép&#10;&#10;Automatikusan létrehozott leírás">
            <a:extLst>
              <a:ext uri="{FF2B5EF4-FFF2-40B4-BE49-F238E27FC236}">
                <a16:creationId xmlns="" xmlns:a16="http://schemas.microsoft.com/office/drawing/2014/main" id="{6D3BA21E-E6C8-4E14-8E53-C5DF567E9D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64" name="Téglalap 59">
            <a:extLst>
              <a:ext uri="{FF2B5EF4-FFF2-40B4-BE49-F238E27FC236}">
                <a16:creationId xmlns="" xmlns:a16="http://schemas.microsoft.com/office/drawing/2014/main" id="{2644B391-9BFE-445C-A9EC-F544BB85FB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65" name="Téglalap 61">
            <a:extLst>
              <a:ext uri="{FF2B5EF4-FFF2-40B4-BE49-F238E27FC236}">
                <a16:creationId xmlns="" xmlns:a16="http://schemas.microsoft.com/office/drawing/2014/main" id="{80F26E69-87D9-4655-AE7B-280A87AA3C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=""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3273" y="1975105"/>
            <a:ext cx="5120640" cy="2234880"/>
          </a:xfrm>
        </p:spPr>
        <p:txBody>
          <a:bodyPr rtlCol="0">
            <a:noAutofit/>
          </a:bodyPr>
          <a:lstStyle/>
          <a:p>
            <a:pPr rtl="0"/>
            <a:r>
              <a:rPr lang="hu-HU" sz="3500" dirty="0">
                <a:solidFill>
                  <a:schemeClr val="tx1"/>
                </a:solidFill>
              </a:rPr>
              <a:t>Annotálás és elemzés a történeti pragmatikai vizsgálatokban</a:t>
            </a:r>
            <a:endParaRPr lang="hu" sz="3500" dirty="0">
              <a:solidFill>
                <a:schemeClr val="tx1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=""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6055" y="4293270"/>
            <a:ext cx="4775075" cy="559656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hu" dirty="0">
                <a:solidFill>
                  <a:schemeClr val="tx1"/>
                </a:solidFill>
              </a:rPr>
              <a:t>Dér Csilla Ilona</a:t>
            </a:r>
          </a:p>
          <a:p>
            <a:pPr rtl="0"/>
            <a:r>
              <a:rPr lang="hu" dirty="0">
                <a:solidFill>
                  <a:schemeClr val="tx1"/>
                </a:solidFill>
              </a:rPr>
              <a:t>12. Pragmatika Kerekasztal, KRE, 2024. 06.14.</a:t>
            </a:r>
          </a:p>
        </p:txBody>
      </p:sp>
    </p:spTree>
    <p:extLst>
      <p:ext uri="{BB962C8B-B14F-4D97-AF65-F5344CB8AC3E}">
        <p14:creationId xmlns:p14="http://schemas.microsoft.com/office/powerpoint/2010/main" val="173669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80A520E2-AAAB-5935-8A55-D94416247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hu-HU" sz="3100" dirty="0"/>
          </a:p>
          <a:p>
            <a:pPr marL="0" indent="0">
              <a:buNone/>
            </a:pPr>
            <a:endParaRPr lang="hu-HU" sz="3100" dirty="0"/>
          </a:p>
          <a:p>
            <a:pPr marL="0" indent="0">
              <a:buNone/>
            </a:pPr>
            <a:r>
              <a:rPr lang="hu-HU" sz="3100" dirty="0"/>
              <a:t>A </a:t>
            </a:r>
            <a:r>
              <a:rPr lang="hu-HU" sz="3100" i="1" dirty="0"/>
              <a:t>nem</a:t>
            </a:r>
            <a:r>
              <a:rPr lang="hu-HU" sz="3100" dirty="0"/>
              <a:t> nyelvtechnológus </a:t>
            </a:r>
            <a:r>
              <a:rPr lang="hu-HU" sz="3100" dirty="0" smtClean="0"/>
              <a:t>pragmatikakutató szemszögéből</a:t>
            </a:r>
            <a:r>
              <a:rPr lang="hu-HU" sz="3100" dirty="0"/>
              <a:t>…</a:t>
            </a:r>
          </a:p>
        </p:txBody>
      </p:sp>
      <p:pic>
        <p:nvPicPr>
          <p:cNvPr id="6" name="Picture 5" descr="Füves mezőn kanyargó ösvény">
            <a:extLst>
              <a:ext uri="{FF2B5EF4-FFF2-40B4-BE49-F238E27FC236}">
                <a16:creationId xmlns="" xmlns:a16="http://schemas.microsoft.com/office/drawing/2014/main" id="{2E5C1EA5-5D9C-B919-91A7-0ABBFD0EBE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31" b="25532"/>
          <a:stretch/>
        </p:blipFill>
        <p:spPr>
          <a:xfrm>
            <a:off x="1066800" y="2103120"/>
            <a:ext cx="10058400" cy="38496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08889CD3-1BAB-E4E0-D19E-2829F9DF04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5CFBBC46-FD46-4232-8D25-D1021A4A7771}" type="datetime1">
              <a:rPr lang="hu-HU" smtClean="0"/>
              <a:pPr rtl="0">
                <a:spcAft>
                  <a:spcPts val="600"/>
                </a:spcAft>
              </a:pPr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3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67DCED66-C7C4-4374-D9C0-4D9DF1DF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Vázlat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997A73FC-C83B-469E-467A-7860AA3D5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hu-HU" sz="2500" dirty="0"/>
              <a:t>Mi volt korábban?</a:t>
            </a:r>
          </a:p>
          <a:p>
            <a:pPr marL="342900" indent="-342900">
              <a:buAutoNum type="arabicPeriod"/>
            </a:pPr>
            <a:r>
              <a:rPr lang="hu-HU" sz="2500" dirty="0"/>
              <a:t>Online </a:t>
            </a:r>
            <a:r>
              <a:rPr lang="hu-HU" sz="2500" dirty="0" err="1"/>
              <a:t>diakrón</a:t>
            </a:r>
            <a:r>
              <a:rPr lang="hu-HU" sz="2500" dirty="0"/>
              <a:t> és szinkrón korpuszok és </a:t>
            </a:r>
            <a:r>
              <a:rPr lang="hu-HU" sz="2500" dirty="0" err="1"/>
              <a:t>annotáltságuk</a:t>
            </a:r>
            <a:endParaRPr lang="hu-HU" sz="2500" dirty="0"/>
          </a:p>
          <a:p>
            <a:pPr marL="342900" indent="-342900">
              <a:buAutoNum type="arabicPeriod"/>
            </a:pPr>
            <a:r>
              <a:rPr lang="hu-HU" sz="2500" dirty="0"/>
              <a:t>Kihívások a történeti pragmatikai annotálásokban</a:t>
            </a:r>
          </a:p>
          <a:p>
            <a:pPr marL="0" indent="0">
              <a:buNone/>
            </a:pPr>
            <a:r>
              <a:rPr lang="hu-HU" sz="2500" dirty="0"/>
              <a:t>4. Esettanulmány I. Az </a:t>
            </a:r>
            <a:r>
              <a:rPr lang="hu-HU" sz="2500" i="1" dirty="0" err="1"/>
              <a:t>aszongya~hogyaszongya~hogy</a:t>
            </a:r>
            <a:r>
              <a:rPr lang="hu-HU" sz="2500" i="1" dirty="0"/>
              <a:t> </a:t>
            </a:r>
            <a:r>
              <a:rPr lang="hu-HU" sz="2500" i="1" dirty="0" err="1"/>
              <a:t>aszongya</a:t>
            </a:r>
            <a:r>
              <a:rPr lang="hu-HU" sz="2500" i="1" dirty="0"/>
              <a:t> </a:t>
            </a:r>
            <a:r>
              <a:rPr lang="hu-HU" sz="2500" dirty="0"/>
              <a:t>hármas </a:t>
            </a:r>
            <a:r>
              <a:rPr lang="hu-HU" sz="2500" dirty="0" err="1"/>
              <a:t>diakrón</a:t>
            </a:r>
            <a:r>
              <a:rPr lang="hu-HU" sz="2500" dirty="0"/>
              <a:t> vizsgálata</a:t>
            </a:r>
          </a:p>
          <a:p>
            <a:pPr marL="0" indent="0">
              <a:buNone/>
            </a:pPr>
            <a:r>
              <a:rPr lang="hu-HU" sz="2500" dirty="0"/>
              <a:t>5. Esettanulmány II. Függetlenedett </a:t>
            </a:r>
            <a:r>
              <a:rPr lang="hu-HU" sz="2500" dirty="0" smtClean="0"/>
              <a:t>feltételes mellékmondatok </a:t>
            </a:r>
            <a:r>
              <a:rPr lang="hu-HU" sz="2500" dirty="0"/>
              <a:t>gyűjtése történeti adatbázisokból</a:t>
            </a:r>
          </a:p>
          <a:p>
            <a:pPr marL="0" indent="0">
              <a:buNone/>
            </a:pPr>
            <a:r>
              <a:rPr lang="hu-HU" sz="2500" dirty="0"/>
              <a:t>6. Összegzés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B029FDA3-F87C-E910-12F1-7B4E97DD6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D207F2DC-930D-F389-63BE-018EDA105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volt korábban?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506EBC66-2724-02D0-E5C9-2BF98A351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103120"/>
            <a:ext cx="10320779" cy="3816913"/>
          </a:xfrm>
        </p:spPr>
        <p:txBody>
          <a:bodyPr/>
          <a:lstStyle/>
          <a:p>
            <a:r>
              <a:rPr lang="hu-HU" sz="2800" dirty="0" err="1"/>
              <a:t>TNyt</a:t>
            </a:r>
            <a:r>
              <a:rPr lang="hu-HU" sz="2800" dirty="0"/>
              <a:t>: törzsanyag (CS) adott hosszúságban</a:t>
            </a:r>
          </a:p>
          <a:p>
            <a:r>
              <a:rPr lang="hu-HU" sz="2800" dirty="0"/>
              <a:t>Kiegészítő gyűjtések: levéltári és </a:t>
            </a:r>
            <a:r>
              <a:rPr lang="hu-HU" sz="2800" dirty="0" smtClean="0"/>
              <a:t>könyvtári anyagok</a:t>
            </a:r>
            <a:endParaRPr lang="hu-HU" sz="2800" dirty="0"/>
          </a:p>
          <a:p>
            <a:r>
              <a:rPr lang="hu-HU" sz="2800" dirty="0"/>
              <a:t>OCR-</a:t>
            </a:r>
            <a:r>
              <a:rPr lang="hu-HU" sz="2800" dirty="0" err="1"/>
              <a:t>ezett</a:t>
            </a:r>
            <a:r>
              <a:rPr lang="hu-HU" sz="2800" dirty="0"/>
              <a:t> anyagok</a:t>
            </a:r>
          </a:p>
          <a:p>
            <a:r>
              <a:rPr lang="hu-HU" sz="2800" dirty="0"/>
              <a:t>Digitalizált anyagok (MEK stb.)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80F4E4DB-9223-4FDA-23B9-6C1613420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49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0E2D0605-6E24-2850-D15A-C21884FFE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Online </a:t>
            </a:r>
            <a:r>
              <a:rPr lang="hu-HU" dirty="0" err="1" smtClean="0"/>
              <a:t>diakrón</a:t>
            </a:r>
            <a:r>
              <a:rPr lang="hu-HU" dirty="0" smtClean="0"/>
              <a:t> </a:t>
            </a:r>
            <a:r>
              <a:rPr lang="hu-HU" dirty="0"/>
              <a:t>korpuszok és annotáltságuk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0BB7ADAC-87CD-C9E0-D655-4E98E3EAC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471608" cy="42034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sz="2200" b="1" dirty="0">
                <a:effectLst/>
                <a:latin typeface="+mj-lt"/>
                <a:ea typeface="Calibri" panose="020F0502020204030204" pitchFamily="34" charset="0"/>
              </a:rPr>
              <a:t>ÓMK</a:t>
            </a:r>
            <a:r>
              <a:rPr lang="hu-HU" sz="2200" dirty="0">
                <a:effectLst/>
                <a:latin typeface="+mj-lt"/>
                <a:ea typeface="Calibri" panose="020F0502020204030204" pitchFamily="34" charset="0"/>
              </a:rPr>
              <a:t> (</a:t>
            </a:r>
            <a:r>
              <a:rPr lang="en-US" sz="2200" dirty="0">
                <a:latin typeface="+mj-lt"/>
              </a:rPr>
              <a:t>1192–1526</a:t>
            </a:r>
            <a:r>
              <a:rPr lang="hu-HU" sz="2200" dirty="0">
                <a:latin typeface="+mj-lt"/>
              </a:rPr>
              <a:t>): Ómagyar Konkordancia, </a:t>
            </a:r>
            <a:r>
              <a:rPr lang="hu-HU" sz="2200" dirty="0">
                <a:latin typeface="+mj-lt"/>
                <a:hlinkClick r:id="rId2"/>
              </a:rPr>
              <a:t>http://omagyarkorpusz.nytud.hu/hu-search.html</a:t>
            </a:r>
            <a:endParaRPr lang="hu-HU" sz="2200" dirty="0">
              <a:latin typeface="+mj-lt"/>
            </a:endParaRPr>
          </a:p>
          <a:p>
            <a:pPr marL="0" indent="0">
              <a:buNone/>
            </a:pPr>
            <a:r>
              <a:rPr lang="hu-HU" sz="2200" b="1" dirty="0">
                <a:effectLst/>
                <a:latin typeface="+mj-lt"/>
                <a:ea typeface="Calibri" panose="020F0502020204030204" pitchFamily="34" charset="0"/>
              </a:rPr>
              <a:t>TMK</a:t>
            </a:r>
            <a:r>
              <a:rPr lang="hu-HU" sz="2200" dirty="0">
                <a:effectLst/>
                <a:latin typeface="+mj-lt"/>
                <a:ea typeface="Calibri" panose="020F0502020204030204" pitchFamily="34" charset="0"/>
              </a:rPr>
              <a:t> (15. sz. </a:t>
            </a:r>
            <a:r>
              <a:rPr lang="hu-HU" sz="2200" dirty="0">
                <a:latin typeface="+mj-lt"/>
                <a:ea typeface="Calibri" panose="020F0502020204030204" pitchFamily="34" charset="0"/>
              </a:rPr>
              <a:t>vége–1772</a:t>
            </a:r>
            <a:r>
              <a:rPr lang="hu-HU" sz="2200" dirty="0">
                <a:effectLst/>
                <a:latin typeface="+mj-lt"/>
                <a:ea typeface="Calibri" panose="020F0502020204030204" pitchFamily="34" charset="0"/>
              </a:rPr>
              <a:t>): Történeti Magánéleti Korpusz, </a:t>
            </a:r>
            <a:r>
              <a:rPr lang="hu-HU" sz="2200" dirty="0">
                <a:effectLst/>
                <a:latin typeface="+mj-lt"/>
                <a:ea typeface="Calibri" panose="020F0502020204030204" pitchFamily="34" charset="0"/>
                <a:hlinkClick r:id="rId3"/>
              </a:rPr>
              <a:t>https://tmk.nytud.hu/</a:t>
            </a:r>
            <a:endParaRPr lang="hu-HU" sz="2200" dirty="0">
              <a:effectLst/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2200" b="1" dirty="0">
                <a:effectLst/>
                <a:latin typeface="+mj-lt"/>
                <a:ea typeface="Calibri" panose="020F0502020204030204" pitchFamily="34" charset="0"/>
              </a:rPr>
              <a:t>KED</a:t>
            </a:r>
            <a:r>
              <a:rPr lang="hu-HU" sz="2200" dirty="0">
                <a:effectLst/>
                <a:latin typeface="+mj-lt"/>
                <a:ea typeface="Calibri" panose="020F0502020204030204" pitchFamily="34" charset="0"/>
              </a:rPr>
              <a:t> (1550–1772): Középmagyar Emlékirat- és Drámakorpusz, </a:t>
            </a:r>
            <a:r>
              <a:rPr lang="hu-HU" sz="2200" dirty="0">
                <a:effectLst/>
                <a:latin typeface="+mj-lt"/>
                <a:ea typeface="Calibri" panose="020F0502020204030204" pitchFamily="34" charset="0"/>
                <a:hlinkClick r:id="rId4"/>
              </a:rPr>
              <a:t>https://ked.nytud.hu/#concordance</a:t>
            </a:r>
            <a:endParaRPr lang="hu-HU" sz="2200" dirty="0">
              <a:effectLst/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2200" b="1" dirty="0" err="1">
                <a:effectLst/>
                <a:latin typeface="+mj-lt"/>
                <a:ea typeface="Calibri" panose="020F0502020204030204" pitchFamily="34" charset="0"/>
              </a:rPr>
              <a:t>MTSz</a:t>
            </a:r>
            <a:r>
              <a:rPr lang="hu-HU" sz="2200" dirty="0">
                <a:effectLst/>
                <a:latin typeface="+mj-lt"/>
                <a:ea typeface="Calibri" panose="020F0502020204030204" pitchFamily="34" charset="0"/>
              </a:rPr>
              <a:t> (1772–2010): Magyar Történeti Szövegtár, </a:t>
            </a:r>
            <a:r>
              <a:rPr lang="hu-HU" sz="2200" dirty="0">
                <a:effectLst/>
                <a:latin typeface="+mj-lt"/>
                <a:ea typeface="Calibri" panose="020F0502020204030204" pitchFamily="34" charset="0"/>
                <a:hlinkClick r:id="rId5"/>
              </a:rPr>
              <a:t>https://clara.nytud.hu/mtsz/run.cgi/first_form</a:t>
            </a:r>
            <a:endParaRPr lang="hu-HU" sz="2200" dirty="0">
              <a:effectLst/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2200" dirty="0" smtClean="0">
                <a:latin typeface="+mj-lt"/>
                <a:ea typeface="Calibri" panose="020F0502020204030204" pitchFamily="34" charset="0"/>
              </a:rPr>
              <a:t>Szinkrón:</a:t>
            </a:r>
          </a:p>
          <a:p>
            <a:pPr marL="0" indent="0">
              <a:buNone/>
            </a:pPr>
            <a:r>
              <a:rPr lang="hu-HU" sz="2200" b="1" dirty="0" smtClean="0">
                <a:latin typeface="+mj-lt"/>
                <a:ea typeface="Calibri" panose="020F0502020204030204" pitchFamily="34" charset="0"/>
              </a:rPr>
              <a:t>MNSz2 </a:t>
            </a:r>
            <a:r>
              <a:rPr lang="hu-HU" sz="2200" dirty="0">
                <a:latin typeface="+mj-lt"/>
                <a:ea typeface="Calibri" panose="020F0502020204030204" pitchFamily="34" charset="0"/>
              </a:rPr>
              <a:t>(1998-tól): Magyar Nemzeti Szövegtár 2 – gigakorpusz!</a:t>
            </a:r>
          </a:p>
          <a:p>
            <a:pPr marL="0" indent="0">
              <a:buNone/>
            </a:pPr>
            <a:r>
              <a:rPr lang="hu-HU" sz="2200" dirty="0">
                <a:effectLst/>
                <a:latin typeface="+mj-lt"/>
                <a:ea typeface="Calibri" panose="020F0502020204030204" pitchFamily="34" charset="0"/>
                <a:hlinkClick r:id="rId6"/>
              </a:rPr>
              <a:t>https://clara.nytud.hu/mnsz2-dev/bonito/run.cgi/first_form?corpname=MNSZ2;lemma=;lpos=</a:t>
            </a:r>
            <a:endParaRPr lang="hu-HU" sz="2200" dirty="0">
              <a:effectLst/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hu-HU" sz="2200" dirty="0">
              <a:latin typeface="+mj-lt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2200" dirty="0">
                <a:effectLst/>
                <a:latin typeface="+mj-lt"/>
                <a:ea typeface="Calibri" panose="020F0502020204030204" pitchFamily="34" charset="0"/>
              </a:rPr>
              <a:t>Korlátok: hiányzó időszakok, regiszterek, műfajok, erősen eltérő adatmennyiségek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7E419CED-65F7-A690-99E5-FFA82EC37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0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8C8F76CD-E47D-DAD1-C123-18364456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Online történeti korpuszok és </a:t>
            </a:r>
            <a:r>
              <a:rPr lang="hu-HU" dirty="0" err="1"/>
              <a:t>annotáltságuk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3CFCDCAB-C152-D767-9735-DA7391BF9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103120"/>
            <a:ext cx="10546081" cy="4215384"/>
          </a:xfrm>
        </p:spPr>
        <p:txBody>
          <a:bodyPr/>
          <a:lstStyle/>
          <a:p>
            <a:r>
              <a:rPr lang="hu-HU" sz="2000" dirty="0"/>
              <a:t>Különböző projektek eredményei</a:t>
            </a:r>
          </a:p>
          <a:p>
            <a:r>
              <a:rPr lang="hu-HU" sz="2000" dirty="0"/>
              <a:t>A keresőfelületek eltérőek</a:t>
            </a:r>
          </a:p>
          <a:p>
            <a:r>
              <a:rPr lang="hu-HU" sz="2000" dirty="0" err="1"/>
              <a:t>Normalizáltság</a:t>
            </a:r>
            <a:r>
              <a:rPr lang="hu-HU" sz="2000" dirty="0"/>
              <a:t> és hiánya (egységes magyar helyesírás és nyelv a 19. századig nincs): ÓMK egynegyede, TMK és </a:t>
            </a:r>
            <a:r>
              <a:rPr lang="hu-HU" sz="2000" dirty="0">
                <a:solidFill>
                  <a:srgbClr val="FF0000"/>
                </a:solidFill>
              </a:rPr>
              <a:t>KED </a:t>
            </a:r>
            <a:r>
              <a:rPr lang="hu-HU" sz="2000" dirty="0"/>
              <a:t>teljesen normalizált, MTSZ nem</a:t>
            </a:r>
          </a:p>
          <a:p>
            <a:r>
              <a:rPr lang="hu-HU" sz="2000" dirty="0"/>
              <a:t>Annotáltság: </a:t>
            </a:r>
            <a:endParaRPr lang="hu-HU" sz="2000" dirty="0" smtClean="0"/>
          </a:p>
          <a:p>
            <a:pPr lvl="1"/>
            <a:r>
              <a:rPr lang="hu-HU" sz="1800" dirty="0" smtClean="0"/>
              <a:t>morfológiai </a:t>
            </a:r>
            <a:r>
              <a:rPr lang="hu-HU" sz="1800" dirty="0"/>
              <a:t>címkékkel (ÓMK, TMK, </a:t>
            </a:r>
            <a:r>
              <a:rPr lang="hu-HU" sz="1800" dirty="0">
                <a:solidFill>
                  <a:srgbClr val="FF0000"/>
                </a:solidFill>
              </a:rPr>
              <a:t>KED</a:t>
            </a:r>
            <a:r>
              <a:rPr lang="hu-HU" sz="1800" dirty="0"/>
              <a:t>), hiányzik: </a:t>
            </a:r>
            <a:r>
              <a:rPr lang="hu-HU" sz="1800" dirty="0" err="1"/>
              <a:t>MTSz</a:t>
            </a:r>
            <a:r>
              <a:rPr lang="hu-HU" sz="1800" dirty="0"/>
              <a:t>, szókapcsolatra kereshetőség (mind), </a:t>
            </a:r>
            <a:endParaRPr lang="hu-HU" sz="1800" dirty="0" smtClean="0"/>
          </a:p>
          <a:p>
            <a:pPr lvl="1"/>
            <a:r>
              <a:rPr lang="hu-HU" sz="1800" dirty="0" smtClean="0"/>
              <a:t>korpuszlekérdezők </a:t>
            </a:r>
            <a:r>
              <a:rPr lang="hu-HU" sz="1800" dirty="0"/>
              <a:t>(</a:t>
            </a:r>
            <a:r>
              <a:rPr lang="hu-HU" sz="1800" dirty="0" err="1"/>
              <a:t>Emdros</a:t>
            </a:r>
            <a:r>
              <a:rPr lang="hu-HU" sz="1800" dirty="0"/>
              <a:t>: ÓMK, TMK; </a:t>
            </a:r>
            <a:r>
              <a:rPr lang="hu-HU" sz="1800" dirty="0" err="1"/>
              <a:t>NoSketch</a:t>
            </a:r>
            <a:r>
              <a:rPr lang="hu-HU" sz="1800" dirty="0"/>
              <a:t>: KED, CQL: </a:t>
            </a:r>
            <a:r>
              <a:rPr lang="hu-HU" sz="1800" dirty="0" err="1" smtClean="0"/>
              <a:t>MTSz</a:t>
            </a:r>
            <a:r>
              <a:rPr lang="hu-HU" sz="1800" dirty="0" smtClean="0"/>
              <a:t>, MNSz2) </a:t>
            </a:r>
            <a:r>
              <a:rPr lang="hu-HU" sz="1800" dirty="0"/>
              <a:t>beható ismerete nélkül csak két szóból álló kifejezések; </a:t>
            </a:r>
            <a:endParaRPr lang="hu-HU" sz="1800" dirty="0" smtClean="0"/>
          </a:p>
          <a:p>
            <a:pPr lvl="1"/>
            <a:r>
              <a:rPr lang="hu-HU" sz="1800" dirty="0" smtClean="0"/>
              <a:t>pragmatikailag </a:t>
            </a:r>
            <a:r>
              <a:rPr lang="hu-HU" sz="1800" dirty="0"/>
              <a:t>annotált korpusz nincs (saját minikorpuszok építése)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E5B7A83B-ADDB-DFCC-1F6F-B383483D8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0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4DD76A19-8D66-21CD-B0BB-90299D110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Tartalom helye 6" descr="A képen szöveg, képernyőkép, Betűtípus, szám látható&#10;&#10;Automatikusan generált leírás">
            <a:extLst>
              <a:ext uri="{FF2B5EF4-FFF2-40B4-BE49-F238E27FC236}">
                <a16:creationId xmlns="" xmlns:a16="http://schemas.microsoft.com/office/drawing/2014/main" id="{9E403FAE-0B6A-1107-3CA0-403916ACB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2" y="757541"/>
            <a:ext cx="5514975" cy="3267075"/>
          </a:xfrm>
        </p:spPr>
      </p:pic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68A2ABA3-DC2C-3866-624D-FC96434E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  <p:pic>
        <p:nvPicPr>
          <p:cNvPr id="9" name="Kép 8" descr="A képen szöveg, képernyőkép, szám, Betűtípus látható&#10;&#10;Automatikusan generált leírás">
            <a:extLst>
              <a:ext uri="{FF2B5EF4-FFF2-40B4-BE49-F238E27FC236}">
                <a16:creationId xmlns="" xmlns:a16="http://schemas.microsoft.com/office/drawing/2014/main" id="{B4BCE144-EEE2-C5A7-7849-AAF7BA87DA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75" y="3121384"/>
            <a:ext cx="7591425" cy="304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5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5BF829FA-03FE-2A2C-6B0E-8642323D2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Kihívások: a </a:t>
            </a:r>
            <a:r>
              <a:rPr lang="hu-HU" dirty="0" err="1"/>
              <a:t>normalizáltság</a:t>
            </a:r>
            <a:r>
              <a:rPr lang="hu-HU" dirty="0"/>
              <a:t> hiánya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CF1EEFC4-310E-706B-3501-C2C5F00A6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775" y="1809750"/>
            <a:ext cx="10744200" cy="4324350"/>
          </a:xfrm>
        </p:spPr>
        <p:txBody>
          <a:bodyPr>
            <a:normAutofit fontScale="85000" lnSpcReduction="10000"/>
          </a:bodyPr>
          <a:lstStyle/>
          <a:p>
            <a:r>
              <a:rPr lang="hu-HU" sz="2000" dirty="0"/>
              <a:t>Minél korábbi korszak (pl. ómagyar), annál nagyobb probléma (mellékjeles helyesírás: a </a:t>
            </a:r>
            <a:r>
              <a:rPr lang="hu-HU" sz="2000" dirty="0" err="1"/>
              <a:t>mellékjelet</a:t>
            </a:r>
            <a:r>
              <a:rPr lang="hu-HU" sz="2000" dirty="0"/>
              <a:t> is „ki kell találni”)</a:t>
            </a:r>
          </a:p>
          <a:p>
            <a:r>
              <a:rPr lang="hu-HU" sz="2000" dirty="0"/>
              <a:t>Íráshibák (kigondolhatók</a:t>
            </a:r>
            <a:r>
              <a:rPr lang="hu-HU" sz="2000" dirty="0" smtClean="0"/>
              <a:t>?)…</a:t>
            </a:r>
            <a:endParaRPr lang="hu-HU" sz="2000" dirty="0"/>
          </a:p>
          <a:p>
            <a:r>
              <a:rPr lang="hu-HU" sz="2000" dirty="0"/>
              <a:t>Másfajta helyesírási elv használata, más hangalak tükröztetése (</a:t>
            </a:r>
            <a:r>
              <a:rPr lang="hu-HU" sz="2000" i="1" dirty="0" err="1"/>
              <a:t>kapú</a:t>
            </a:r>
            <a:r>
              <a:rPr lang="hu-HU" sz="2000" dirty="0"/>
              <a:t>)</a:t>
            </a:r>
          </a:p>
          <a:p>
            <a:r>
              <a:rPr lang="hu-HU" sz="2000" dirty="0"/>
              <a:t>Egybe- és különírás</a:t>
            </a:r>
          </a:p>
          <a:p>
            <a:r>
              <a:rPr lang="hu-HU" sz="2000" dirty="0"/>
              <a:t>tagmondathatárok</a:t>
            </a:r>
          </a:p>
          <a:p>
            <a:r>
              <a:rPr lang="hu-HU" sz="2000" dirty="0" smtClean="0"/>
              <a:t>Kis- és </a:t>
            </a:r>
            <a:r>
              <a:rPr lang="hu-HU" sz="2000" dirty="0"/>
              <a:t>nagybetű (kezdőbetű)</a:t>
            </a:r>
          </a:p>
          <a:p>
            <a:r>
              <a:rPr lang="hu-HU" sz="2000" dirty="0"/>
              <a:t>Jelentős probléma, </a:t>
            </a:r>
            <a:r>
              <a:rPr lang="hu-HU" sz="2000" dirty="0" smtClean="0"/>
              <a:t>hogy minden </a:t>
            </a:r>
            <a:r>
              <a:rPr lang="hu-HU" sz="2000" dirty="0"/>
              <a:t>lehetséges alakra külön </a:t>
            </a:r>
            <a:r>
              <a:rPr lang="hu-HU" sz="2000" dirty="0" smtClean="0"/>
              <a:t>kell rákeresni </a:t>
            </a:r>
            <a:r>
              <a:rPr lang="hu-HU" sz="2000" dirty="0"/>
              <a:t>(de ehhez tudni kell, mi minden lehetséges)</a:t>
            </a:r>
          </a:p>
          <a:p>
            <a:pPr marL="0" indent="0">
              <a:buNone/>
            </a:pPr>
            <a:r>
              <a:rPr lang="hu-HU" sz="2000" dirty="0"/>
              <a:t>pl. </a:t>
            </a:r>
            <a:r>
              <a:rPr lang="hu-HU" sz="2000" i="1" dirty="0"/>
              <a:t>jaj </a:t>
            </a:r>
            <a:r>
              <a:rPr lang="hu-HU" sz="2000" dirty="0"/>
              <a:t>indulatszó: </a:t>
            </a:r>
            <a:r>
              <a:rPr lang="hu-HU" sz="2000" i="1" dirty="0">
                <a:latin typeface="+mj-lt"/>
              </a:rPr>
              <a:t>iay~yay~jay~iai~iaj~jaj~iaÿ~ÿaÿ~jaÿ~</a:t>
            </a:r>
            <a:r>
              <a:rPr lang="hu-HU" sz="2000" i="1" dirty="0">
                <a:solidFill>
                  <a:srgbClr val="FF0000"/>
                </a:solidFill>
                <a:latin typeface="+mj-lt"/>
              </a:rPr>
              <a:t>yai~ÿaÿh~iaÿh~iaý~ýaý~iaẏ~yaẏ~iaí~</a:t>
            </a:r>
            <a:r>
              <a:rPr lang="hu-HU" sz="2100" i="1" dirty="0">
                <a:solidFill>
                  <a:srgbClr val="FF0000"/>
                </a:solidFill>
                <a:latin typeface="+mj-lt"/>
              </a:rPr>
              <a:t>iay̋ ~</a:t>
            </a:r>
            <a:r>
              <a:rPr lang="hu-HU" sz="2100" i="1" dirty="0" err="1">
                <a:solidFill>
                  <a:srgbClr val="FF0000"/>
                </a:solidFill>
                <a:latin typeface="+mj-lt"/>
              </a:rPr>
              <a:t>iaiy</a:t>
            </a:r>
            <a:r>
              <a:rPr lang="hu-HU" sz="2100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hu-HU" sz="2000" dirty="0">
                <a:latin typeface="+mj-lt"/>
              </a:rPr>
              <a:t>(+ nagybetűs kezdet)</a:t>
            </a:r>
          </a:p>
          <a:p>
            <a:pPr marL="0" indent="0">
              <a:buNone/>
            </a:pPr>
            <a:r>
              <a:rPr lang="hu-HU" sz="2000" dirty="0"/>
              <a:t>Ha plusz kifejezésre van szükség, akkor az összes kombinációra is rákeresni (</a:t>
            </a:r>
            <a:r>
              <a:rPr lang="hu-HU" sz="2000" i="1" dirty="0"/>
              <a:t>jaj </a:t>
            </a:r>
            <a:r>
              <a:rPr lang="hu-HU" sz="2000" dirty="0"/>
              <a:t>mindenféle alakja + </a:t>
            </a:r>
            <a:r>
              <a:rPr lang="hu-HU" sz="2000" i="1" dirty="0"/>
              <a:t>ha/hogyha/hogy (ha)/mintha) – a y/</a:t>
            </a:r>
            <a:r>
              <a:rPr lang="hu-HU" sz="2000" i="1" dirty="0">
                <a:latin typeface="+mj-lt"/>
              </a:rPr>
              <a:t>ÿ/ý/ẏ/y̋  </a:t>
            </a:r>
            <a:r>
              <a:rPr lang="hu-HU" sz="2000" dirty="0">
                <a:latin typeface="+mj-lt"/>
              </a:rPr>
              <a:t>itt is játszik</a:t>
            </a:r>
            <a:endParaRPr lang="hu-HU" sz="2000" dirty="0"/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0ABA4AAA-EC1D-9E07-B7A3-2D749D303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5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0D2228B8-1244-AE1F-50DD-D6DFBDD05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i="1" dirty="0"/>
              <a:t>hogy </a:t>
            </a:r>
            <a:r>
              <a:rPr lang="hu-HU" dirty="0"/>
              <a:t>az ÓMK-ban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138F124B-9197-ED96-86C2-B732127D0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3000" b="1" i="1" baseline="-25000" dirty="0">
                <a:latin typeface="+mj-lt"/>
              </a:rPr>
              <a:t>h</a:t>
            </a:r>
            <a:r>
              <a:rPr lang="hu-HU" sz="3000" b="1" i="1" baseline="-25000" dirty="0">
                <a:effectLst/>
                <a:latin typeface="+mj-lt"/>
              </a:rPr>
              <a:t>ogy</a:t>
            </a:r>
          </a:p>
          <a:p>
            <a:pPr marL="0" indent="0">
              <a:buNone/>
            </a:pPr>
            <a:r>
              <a:rPr lang="hu-HU" sz="3000" b="1" i="1" baseline="-25000" dirty="0" err="1">
                <a:latin typeface="+mj-lt"/>
              </a:rPr>
              <a:t>hog</a:t>
            </a:r>
            <a:endParaRPr lang="hu-HU" sz="3000" b="1" i="1" baseline="-25000" dirty="0">
              <a:effectLst/>
              <a:latin typeface="+mj-lt"/>
            </a:endParaRPr>
          </a:p>
          <a:p>
            <a:pPr marL="0" indent="0">
              <a:buNone/>
            </a:pPr>
            <a:r>
              <a:rPr lang="hu-HU" sz="3000" b="1" i="1" baseline="-25000" dirty="0" err="1">
                <a:latin typeface="+mj-lt"/>
              </a:rPr>
              <a:t>hug</a:t>
            </a:r>
            <a:endParaRPr lang="hu-HU" sz="3000" b="1" i="1" baseline="-25000" dirty="0">
              <a:latin typeface="+mj-lt"/>
            </a:endParaRPr>
          </a:p>
          <a:p>
            <a:pPr marL="0" indent="0">
              <a:buNone/>
            </a:pPr>
            <a:r>
              <a:rPr lang="hu-HU" sz="3000" b="1" i="1" baseline="-25000" dirty="0" err="1">
                <a:effectLst/>
                <a:latin typeface="+mj-lt"/>
              </a:rPr>
              <a:t>hogh</a:t>
            </a:r>
            <a:endParaRPr lang="hu-HU" sz="3000" b="1" i="1" baseline="-25000" dirty="0">
              <a:effectLst/>
              <a:latin typeface="+mj-lt"/>
            </a:endParaRPr>
          </a:p>
          <a:p>
            <a:pPr marL="0" indent="0">
              <a:buNone/>
            </a:pPr>
            <a:r>
              <a:rPr lang="hu-HU" sz="3000" b="1" i="1" baseline="-25000" dirty="0" err="1">
                <a:latin typeface="+mj-lt"/>
              </a:rPr>
              <a:t>h</a:t>
            </a:r>
            <a:r>
              <a:rPr lang="hu-HU" sz="3000" b="1" i="1" baseline="-25000" dirty="0" err="1">
                <a:effectLst/>
                <a:latin typeface="+mj-lt"/>
              </a:rPr>
              <a:t>ogij</a:t>
            </a:r>
            <a:endParaRPr lang="hu-HU" sz="3000" b="1" i="1" baseline="-25000" dirty="0">
              <a:effectLst/>
              <a:latin typeface="+mj-lt"/>
            </a:endParaRPr>
          </a:p>
          <a:p>
            <a:pPr marL="0" indent="0">
              <a:buNone/>
            </a:pPr>
            <a:r>
              <a:rPr lang="hu-HU" sz="3000" b="1" i="1" baseline="-25000" dirty="0" err="1">
                <a:effectLst/>
                <a:latin typeface="+mj-lt"/>
              </a:rPr>
              <a:t>hogÿ</a:t>
            </a:r>
            <a:endParaRPr lang="hu-HU" sz="3000" b="1" i="1" baseline="-25000" dirty="0">
              <a:effectLst/>
              <a:latin typeface="+mj-lt"/>
            </a:endParaRPr>
          </a:p>
          <a:p>
            <a:pPr marL="0" indent="0">
              <a:buNone/>
            </a:pPr>
            <a:r>
              <a:rPr lang="hu-HU" sz="3000" b="1" i="1" baseline="-25000" dirty="0" err="1">
                <a:effectLst/>
                <a:latin typeface="+mj-lt"/>
              </a:rPr>
              <a:t>hoǵ</a:t>
            </a:r>
            <a:endParaRPr lang="hu-HU" sz="3000" b="1" i="1" baseline="-25000" dirty="0">
              <a:effectLst/>
              <a:latin typeface="+mj-lt"/>
            </a:endParaRPr>
          </a:p>
          <a:p>
            <a:pPr marL="0" indent="0">
              <a:buNone/>
            </a:pPr>
            <a:endParaRPr lang="hu-HU" sz="2500" dirty="0">
              <a:latin typeface="+mj-lt"/>
            </a:endParaRPr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E431823A-7F5A-E7EF-2949-7A10BA5A2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  <p:pic>
        <p:nvPicPr>
          <p:cNvPr id="8" name="Kép 7" descr="A képen szöveg, képernyőkép, Betűtípus, szám látható&#10;&#10;Automatikusan generált leírás">
            <a:extLst>
              <a:ext uri="{FF2B5EF4-FFF2-40B4-BE49-F238E27FC236}">
                <a16:creationId xmlns="" xmlns:a16="http://schemas.microsoft.com/office/drawing/2014/main" id="{89888053-38DB-4419-7A31-E15224C91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1660969"/>
            <a:ext cx="628650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3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2C9BFD59-9E9F-81D0-2F74-EA440F81F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Kihívások: a morfológiai annotálás hiánya/elégtelensége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1DE7A9CE-8D0A-7B68-A154-39771EEF6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0" y="2365781"/>
            <a:ext cx="6179566" cy="3950177"/>
          </a:xfrm>
        </p:spPr>
        <p:txBody>
          <a:bodyPr>
            <a:normAutofit fontScale="85000" lnSpcReduction="20000"/>
          </a:bodyPr>
          <a:lstStyle/>
          <a:p>
            <a:r>
              <a:rPr lang="hu-HU" sz="2000" dirty="0"/>
              <a:t>Nemcsak a történeti adatbázisokra igaz</a:t>
            </a:r>
          </a:p>
          <a:p>
            <a:r>
              <a:rPr lang="hu-HU" sz="2000" dirty="0"/>
              <a:t>Nincsenek bizonyos kategóriák, pl. „diskurzusjelölők” (kötőszók vannak</a:t>
            </a:r>
            <a:r>
              <a:rPr lang="hu-HU" sz="2000" dirty="0" smtClean="0"/>
              <a:t>), „fokozó partikulák”, „óhajtó partikulák”</a:t>
            </a:r>
            <a:endParaRPr lang="hu-HU" sz="2000" dirty="0"/>
          </a:p>
          <a:p>
            <a:r>
              <a:rPr lang="hu-HU" sz="2000" dirty="0"/>
              <a:t>Eltérő kategória tagja egyben lehetnek (</a:t>
            </a:r>
            <a:r>
              <a:rPr lang="hu-HU" sz="2000" i="1" dirty="0"/>
              <a:t>hogy:</a:t>
            </a:r>
            <a:r>
              <a:rPr lang="hu-HU" sz="2000" dirty="0"/>
              <a:t> </a:t>
            </a:r>
            <a:r>
              <a:rPr lang="hu-HU" sz="2000" dirty="0">
                <a:solidFill>
                  <a:srgbClr val="FF0000"/>
                </a:solidFill>
              </a:rPr>
              <a:t>fokozó partikula</a:t>
            </a:r>
            <a:r>
              <a:rPr lang="hu-HU" sz="2000" dirty="0"/>
              <a:t>, </a:t>
            </a:r>
            <a:r>
              <a:rPr lang="hu-HU" sz="2000" b="1" dirty="0"/>
              <a:t>kérdő névmás, kötőszó</a:t>
            </a:r>
            <a:r>
              <a:rPr lang="hu-HU" sz="2000" dirty="0"/>
              <a:t>, de kizárólag kötőszó az MNSz2-ben)</a:t>
            </a:r>
          </a:p>
          <a:p>
            <a:r>
              <a:rPr lang="hu-HU" sz="2000" dirty="0"/>
              <a:t>Jó példa: a </a:t>
            </a:r>
            <a:r>
              <a:rPr lang="hu-HU" sz="2000" i="1" dirty="0"/>
              <a:t>mily </a:t>
            </a:r>
            <a:r>
              <a:rPr lang="hu-HU" sz="2000" dirty="0" smtClean="0"/>
              <a:t>’</a:t>
            </a:r>
            <a:r>
              <a:rPr lang="hu-HU" sz="2000" dirty="0" err="1" smtClean="0"/>
              <a:t>mily</a:t>
            </a:r>
            <a:r>
              <a:rPr lang="hu-HU" sz="2000" dirty="0" smtClean="0"/>
              <a:t>(en) </a:t>
            </a:r>
            <a:r>
              <a:rPr lang="hu-HU" sz="2000" dirty="0"/>
              <a:t>nagy’ a TMK-ban (Adj|Pro|Int)</a:t>
            </a:r>
          </a:p>
          <a:p>
            <a:r>
              <a:rPr lang="hu-HU" sz="2000" dirty="0"/>
              <a:t>Nyelvelméletek különbségei (ami az egyikben két vagy több kategória, a másikban nem, máshová van kategorizálva egy elem szófajilag, pl. </a:t>
            </a:r>
            <a:r>
              <a:rPr lang="hu-HU" sz="2000" dirty="0" smtClean="0"/>
              <a:t>névutó; elöl álló névutó?)</a:t>
            </a:r>
            <a:endParaRPr lang="hu-HU" sz="2000" dirty="0"/>
          </a:p>
          <a:p>
            <a:r>
              <a:rPr lang="hu-HU" sz="2000" dirty="0"/>
              <a:t>Előzetesen tudni kell, mi van/lehet a korban (pl. szófaj), mert a kategorizálásra nem lehet </a:t>
            </a:r>
            <a:r>
              <a:rPr lang="hu-HU" sz="2000" dirty="0" smtClean="0"/>
              <a:t>hagyatkozni…</a:t>
            </a:r>
            <a:endParaRPr lang="hu-HU" sz="2000" dirty="0"/>
          </a:p>
          <a:p>
            <a:r>
              <a:rPr lang="hu-HU" sz="2000" dirty="0"/>
              <a:t>Miért nincs partikula kategória (de van elöljárószó… (</a:t>
            </a:r>
            <a:r>
              <a:rPr lang="hu-HU" sz="2000" i="1" dirty="0"/>
              <a:t>mint</a:t>
            </a:r>
            <a:r>
              <a:rPr lang="hu-HU" sz="2000" dirty="0"/>
              <a:t>))? Ha nincs, hová lehet berakva? 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01CEA1A3-BC04-A865-0BD8-D83C7AD88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  <p:pic>
        <p:nvPicPr>
          <p:cNvPr id="6" name="Kép 5" descr="A képen szöveg, képernyőkép, szám, Betűtípus látható&#10;&#10;Automatikusan generált leírás">
            <a:extLst>
              <a:ext uri="{FF2B5EF4-FFF2-40B4-BE49-F238E27FC236}">
                <a16:creationId xmlns="" xmlns:a16="http://schemas.microsoft.com/office/drawing/2014/main" id="{56CA1EE6-66EB-0D0E-60C8-CC03DD44B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799" y="1895771"/>
            <a:ext cx="4470797" cy="2047875"/>
          </a:xfrm>
          <a:prstGeom prst="rect">
            <a:avLst/>
          </a:prstGeom>
        </p:spPr>
      </p:pic>
      <p:pic>
        <p:nvPicPr>
          <p:cNvPr id="8" name="Kép 7" descr="A képen szöveg, képernyőkép, Betűtípus látható&#10;&#10;Automatikusan generált leírás">
            <a:extLst>
              <a:ext uri="{FF2B5EF4-FFF2-40B4-BE49-F238E27FC236}">
                <a16:creationId xmlns="" xmlns:a16="http://schemas.microsoft.com/office/drawing/2014/main" id="{16988CDA-9FB4-7752-D79B-4DDDE7929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723" y="4295233"/>
            <a:ext cx="5110948" cy="127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5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2C2380E9-6558-27A3-3F8A-B5FBFBE38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Kihívások: a kontextus kinyerhetősége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AF18C708-4E91-D41E-98DD-FEEA50B97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dirty="0"/>
              <a:t>Pragmatikai vizsgálatokhoz minél tágabb </a:t>
            </a:r>
            <a:r>
              <a:rPr lang="hu-HU" sz="2000" dirty="0" err="1" smtClean="0"/>
              <a:t>ko</a:t>
            </a:r>
            <a:r>
              <a:rPr lang="hu-HU" sz="2000" dirty="0" smtClean="0"/>
              <a:t>(n)textus </a:t>
            </a:r>
            <a:r>
              <a:rPr lang="hu-HU" sz="2000" dirty="0"/>
              <a:t>kell, jelenségtől függ, </a:t>
            </a:r>
            <a:r>
              <a:rPr lang="hu-HU" sz="2000" dirty="0" smtClean="0"/>
              <a:t>akár </a:t>
            </a:r>
            <a:r>
              <a:rPr lang="hu-HU" sz="2000" dirty="0"/>
              <a:t>sok mondatnyi </a:t>
            </a:r>
            <a:r>
              <a:rPr lang="hu-HU" sz="2000" dirty="0" smtClean="0"/>
              <a:t>(visszakeresés nyelvemlékekben, ha szükséges!), </a:t>
            </a:r>
            <a:r>
              <a:rPr lang="hu-HU" sz="2000" dirty="0"/>
              <a:t>vagy maga a jelenség hosszú (műfaji okok miatt is):</a:t>
            </a:r>
          </a:p>
          <a:p>
            <a:pPr marL="0" indent="0">
              <a:buNone/>
            </a:pPr>
            <a:r>
              <a:rPr lang="hu-HU" sz="2000" dirty="0"/>
              <a:t>(1) </a:t>
            </a:r>
            <a:r>
              <a:rPr lang="hu-HU" sz="2000" i="1" dirty="0" err="1"/>
              <a:t>Nagÿ</a:t>
            </a:r>
            <a:r>
              <a:rPr lang="hu-HU" sz="2000" i="1" dirty="0"/>
              <a:t> </a:t>
            </a:r>
            <a:r>
              <a:rPr lang="hu-HU" sz="2000" i="1" dirty="0" err="1"/>
              <a:t>fohazkodassal</a:t>
            </a:r>
            <a:r>
              <a:rPr lang="hu-HU" sz="2000" i="1" dirty="0"/>
              <a:t> . monda </a:t>
            </a:r>
            <a:r>
              <a:rPr lang="hu-HU" sz="2000" i="1" dirty="0" err="1"/>
              <a:t>herodes</a:t>
            </a:r>
            <a:r>
              <a:rPr lang="hu-HU" sz="2000" i="1" dirty="0"/>
              <a:t> . </a:t>
            </a:r>
            <a:r>
              <a:rPr lang="hu-HU" sz="2000" b="1" i="1" dirty="0" err="1"/>
              <a:t>oh</a:t>
            </a:r>
            <a:r>
              <a:rPr lang="hu-HU" sz="2000" b="1" i="1" dirty="0"/>
              <a:t> ha </a:t>
            </a:r>
            <a:r>
              <a:rPr lang="hu-HU" sz="2000" b="1" i="1" dirty="0" err="1"/>
              <a:t>lathatnaam</a:t>
            </a:r>
            <a:r>
              <a:rPr lang="hu-HU" sz="2000" b="1" i="1" dirty="0"/>
              <a:t> </a:t>
            </a:r>
            <a:r>
              <a:rPr lang="hu-HU" sz="2000" b="1" i="1" dirty="0" err="1"/>
              <a:t>zemeÿmmel</a:t>
            </a:r>
            <a:r>
              <a:rPr lang="hu-HU" sz="2000" b="1" i="1" dirty="0"/>
              <a:t> . Az </a:t>
            </a:r>
            <a:r>
              <a:rPr lang="hu-HU" sz="2000" b="1" i="1" dirty="0" err="1"/>
              <a:t>veennek</a:t>
            </a:r>
            <a:r>
              <a:rPr lang="hu-HU" sz="2000" b="1" i="1" dirty="0"/>
              <a:t> ha </a:t>
            </a:r>
            <a:r>
              <a:rPr lang="hu-HU" sz="2000" b="1" i="1" dirty="0" err="1"/>
              <a:t>lalaat</a:t>
            </a:r>
            <a:r>
              <a:rPr lang="hu-HU" sz="2000" b="1" i="1" dirty="0"/>
              <a:t> . es </a:t>
            </a:r>
            <a:r>
              <a:rPr lang="hu-HU" sz="2000" b="1" i="1" dirty="0" err="1"/>
              <a:t>teeghódet</a:t>
            </a:r>
            <a:r>
              <a:rPr lang="hu-HU" sz="2000" b="1" i="1" dirty="0"/>
              <a:t> ez </a:t>
            </a:r>
            <a:r>
              <a:rPr lang="hu-HU" sz="2000" b="1" i="1" dirty="0" err="1"/>
              <a:t>vÿlagnak</a:t>
            </a:r>
            <a:r>
              <a:rPr lang="hu-HU" sz="2000" b="1" i="1" dirty="0"/>
              <a:t> </a:t>
            </a:r>
            <a:r>
              <a:rPr lang="hu-HU" sz="2000" b="1" i="1" dirty="0" err="1"/>
              <a:t>wranak</a:t>
            </a:r>
            <a:r>
              <a:rPr lang="hu-HU" sz="2000" b="1" i="1" dirty="0"/>
              <a:t> </a:t>
            </a:r>
            <a:r>
              <a:rPr lang="hu-HU" sz="2000" b="1" i="1" dirty="0" err="1"/>
              <a:t>leennÿ</a:t>
            </a:r>
            <a:r>
              <a:rPr lang="hu-HU" sz="2000" b="1" i="1" dirty="0"/>
              <a:t>. </a:t>
            </a:r>
            <a:r>
              <a:rPr lang="hu-HU" sz="2000" i="1" dirty="0"/>
              <a:t>Azt </a:t>
            </a:r>
            <a:r>
              <a:rPr lang="hu-HU" sz="2000" i="1" dirty="0" err="1"/>
              <a:t>halwan</a:t>
            </a:r>
            <a:r>
              <a:rPr lang="hu-HU" sz="2000" i="1" dirty="0"/>
              <a:t> . az </a:t>
            </a:r>
            <a:r>
              <a:rPr lang="hu-HU" sz="2000" i="1" dirty="0" err="1"/>
              <a:t>zeker</a:t>
            </a:r>
            <a:r>
              <a:rPr lang="hu-HU" sz="2000" i="1" dirty="0"/>
              <a:t> </a:t>
            </a:r>
            <a:r>
              <a:rPr lang="hu-HU" sz="2000" i="1" dirty="0" err="1"/>
              <a:t>vezetew</a:t>
            </a:r>
            <a:r>
              <a:rPr lang="hu-HU" sz="2000" i="1" dirty="0"/>
              <a:t> </a:t>
            </a:r>
            <a:r>
              <a:rPr lang="hu-HU" sz="2000" i="1" dirty="0" err="1"/>
              <a:t>ÿelentee</a:t>
            </a:r>
            <a:r>
              <a:rPr lang="hu-HU" sz="2000" i="1" dirty="0"/>
              <a:t> meg </a:t>
            </a:r>
            <a:r>
              <a:rPr lang="hu-HU" sz="2000" i="1" dirty="0" err="1"/>
              <a:t>tÿberius</a:t>
            </a:r>
            <a:r>
              <a:rPr lang="hu-HU" sz="2000" i="1" dirty="0"/>
              <a:t> </a:t>
            </a:r>
            <a:r>
              <a:rPr lang="hu-HU" sz="2000" i="1" dirty="0" err="1"/>
              <a:t>chazarnak</a:t>
            </a:r>
            <a:r>
              <a:rPr lang="hu-HU" sz="2000" i="1" dirty="0"/>
              <a:t> Az dolgot </a:t>
            </a:r>
            <a:r>
              <a:rPr lang="hu-HU" sz="2000" i="1" dirty="0" err="1"/>
              <a:t>kÿeert</a:t>
            </a:r>
            <a:r>
              <a:rPr lang="hu-HU" sz="2000" i="1" dirty="0"/>
              <a:t> </a:t>
            </a:r>
            <a:r>
              <a:rPr lang="hu-HU" sz="2000" i="1" dirty="0" err="1"/>
              <a:t>ees</a:t>
            </a:r>
            <a:r>
              <a:rPr lang="hu-HU" sz="2000" i="1" dirty="0"/>
              <a:t> ottan az </a:t>
            </a:r>
            <a:r>
              <a:rPr lang="hu-HU" sz="2000" i="1" dirty="0" err="1"/>
              <a:t>temleczbe</a:t>
            </a:r>
            <a:r>
              <a:rPr lang="hu-HU" sz="2000" i="1" dirty="0"/>
              <a:t> </a:t>
            </a:r>
            <a:r>
              <a:rPr lang="hu-HU" sz="2000" i="1" dirty="0" err="1"/>
              <a:t>vetteteek</a:t>
            </a:r>
            <a:r>
              <a:rPr lang="hu-HU" sz="2000" i="1" dirty="0"/>
              <a:t> </a:t>
            </a:r>
            <a:r>
              <a:rPr lang="hu-HU" sz="2000" i="1" dirty="0" err="1"/>
              <a:t>herodes</a:t>
            </a:r>
            <a:r>
              <a:rPr lang="hu-HU" sz="2000" i="1" dirty="0"/>
              <a:t> </a:t>
            </a:r>
            <a:r>
              <a:rPr lang="hu-HU" sz="2000" dirty="0"/>
              <a:t>(ÓMK, </a:t>
            </a:r>
            <a:r>
              <a:rPr lang="hu-HU" sz="2000" dirty="0" err="1"/>
              <a:t>ÉrdyK</a:t>
            </a:r>
            <a:r>
              <a:rPr lang="hu-HU" sz="2000" dirty="0"/>
              <a:t>. 1526: 443b)</a:t>
            </a:r>
          </a:p>
          <a:p>
            <a:r>
              <a:rPr lang="hu-HU" sz="2000" dirty="0"/>
              <a:t>Vannak (kvázi)állandó elemek (pl. indulatszó + kötőszó + névmás + névmás + feltételes módú igealak + felkiáltójel, pl. </a:t>
            </a:r>
            <a:r>
              <a:rPr lang="hu-HU" sz="2000" b="1" i="1" dirty="0"/>
              <a:t>Ó ha </a:t>
            </a:r>
            <a:r>
              <a:rPr lang="hu-HU" sz="2000" i="1" dirty="0"/>
              <a:t>te engem szeretnél!</a:t>
            </a:r>
            <a:r>
              <a:rPr lang="hu-HU" sz="2000" dirty="0"/>
              <a:t>), ezeket nem lehet „sima” lekérdezéssel kinyerni, két szóra kell szorítkozni </a:t>
            </a:r>
          </a:p>
          <a:p>
            <a:pPr marL="0" indent="0">
              <a:buNone/>
            </a:pPr>
            <a:endParaRPr lang="hu-HU" sz="2000" dirty="0"/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9F442CD9-C055-6BFD-F8A3-DFD4C4FAA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087251E6-65CE-AACD-5E90-F166C7EF3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323" y="332715"/>
            <a:ext cx="10058400" cy="1371600"/>
          </a:xfrm>
        </p:spPr>
        <p:txBody>
          <a:bodyPr anchor="ctr">
            <a:normAutofit/>
          </a:bodyPr>
          <a:lstStyle/>
          <a:p>
            <a:r>
              <a:rPr lang="hu-HU" dirty="0"/>
              <a:t>Kihívások: regiszterek, duplumok, egyebek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FAACE085-5FFF-C3F1-F3EB-E58612D57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0826" y="1180235"/>
            <a:ext cx="5082677" cy="5062759"/>
          </a:xfrm>
        </p:spPr>
        <p:txBody>
          <a:bodyPr>
            <a:normAutofit fontScale="85000" lnSpcReduction="20000"/>
          </a:bodyPr>
          <a:lstStyle/>
          <a:p>
            <a:endParaRPr lang="hu-HU" dirty="0"/>
          </a:p>
          <a:p>
            <a:r>
              <a:rPr lang="hu-HU" sz="2100" dirty="0"/>
              <a:t>Regiszterek/műfajok: </a:t>
            </a:r>
            <a:r>
              <a:rPr lang="hu-HU" sz="2100" dirty="0" smtClean="0"/>
              <a:t>hiányozhatnak lényeges regiszterek (nyelvemlék-/adathiány az </a:t>
            </a:r>
            <a:r>
              <a:rPr lang="hu-HU" sz="2100" dirty="0" err="1" smtClean="0"/>
              <a:t>ÓMK-ban</a:t>
            </a:r>
            <a:r>
              <a:rPr lang="hu-HU" sz="2100" dirty="0" smtClean="0"/>
              <a:t>), </a:t>
            </a:r>
            <a:r>
              <a:rPr lang="hu-HU" sz="2100" dirty="0"/>
              <a:t>másfajta műfajú szövegek jelennek meg beágyazva (</a:t>
            </a:r>
            <a:r>
              <a:rPr lang="hu-HU" sz="2100" dirty="0" smtClean="0"/>
              <a:t>tudományosban áltudományos és idézett szövegek, pl. szociográfiák), nagyon </a:t>
            </a:r>
            <a:r>
              <a:rPr lang="hu-HU" sz="2100" dirty="0"/>
              <a:t>kevert regiszterek (szépirodalom)</a:t>
            </a:r>
          </a:p>
          <a:p>
            <a:r>
              <a:rPr lang="hu-HU" sz="2100" dirty="0"/>
              <a:t>Duplumok: regiszterjellemző (lehet), de problémákat okoz a mintavételnél és az elemzésnél („500-as véletlen minta</a:t>
            </a:r>
            <a:r>
              <a:rPr lang="hu-HU" sz="2100" dirty="0" smtClean="0"/>
              <a:t>”: előtte vagy utána veszem ki a duplumokat?), </a:t>
            </a:r>
            <a:r>
              <a:rPr lang="hu-HU" sz="2100" dirty="0" err="1"/>
              <a:t>exceles</a:t>
            </a:r>
            <a:r>
              <a:rPr lang="hu-HU" sz="2100" dirty="0"/>
              <a:t> újraszűrések</a:t>
            </a:r>
          </a:p>
          <a:p>
            <a:r>
              <a:rPr lang="hu-HU" sz="2100" dirty="0"/>
              <a:t>Egyebek: befagy, nem tud annyi adatot kiadni</a:t>
            </a:r>
            <a:r>
              <a:rPr lang="hu-HU" sz="2100" dirty="0" smtClean="0"/>
              <a:t>, amennyi van </a:t>
            </a:r>
          </a:p>
          <a:p>
            <a:r>
              <a:rPr lang="hu-HU" sz="2100" dirty="0"/>
              <a:t>K</a:t>
            </a:r>
            <a:r>
              <a:rPr lang="hu-HU" sz="2100" dirty="0" smtClean="0"/>
              <a:t>étféle </a:t>
            </a:r>
            <a:r>
              <a:rPr lang="hu-HU" sz="2100" dirty="0"/>
              <a:t>módon keresett </a:t>
            </a:r>
            <a:r>
              <a:rPr lang="hu-HU" sz="2100" dirty="0" smtClean="0"/>
              <a:t>kifejezések esetében </a:t>
            </a:r>
            <a:r>
              <a:rPr lang="hu-HU" sz="2100" dirty="0"/>
              <a:t>más eredmények (</a:t>
            </a:r>
            <a:r>
              <a:rPr lang="hu-HU" sz="2100" i="1" dirty="0"/>
              <a:t>jaj+hogy: 21/35, </a:t>
            </a:r>
            <a:r>
              <a:rPr lang="hu-HU" sz="2100" dirty="0"/>
              <a:t>ok: </a:t>
            </a:r>
            <a:r>
              <a:rPr lang="hu-HU" sz="2100" i="1" dirty="0"/>
              <a:t>jaja</a:t>
            </a:r>
            <a:r>
              <a:rPr lang="hu-HU" sz="2100" dirty="0"/>
              <a:t>); </a:t>
            </a:r>
            <a:endParaRPr lang="hu-HU" sz="2100" dirty="0" smtClean="0"/>
          </a:p>
          <a:p>
            <a:r>
              <a:rPr lang="hu-HU" sz="2100" dirty="0" smtClean="0"/>
              <a:t>nem mindig jelenik </a:t>
            </a:r>
            <a:r>
              <a:rPr lang="hu-HU" sz="2100" dirty="0"/>
              <a:t>meg a glosszázott </a:t>
            </a:r>
            <a:r>
              <a:rPr lang="hu-HU" sz="2100" dirty="0" smtClean="0"/>
              <a:t>rész (ha amúgy van)</a:t>
            </a:r>
            <a:endParaRPr lang="hu-HU" sz="2100" dirty="0"/>
          </a:p>
        </p:txBody>
      </p:sp>
      <p:pic>
        <p:nvPicPr>
          <p:cNvPr id="6" name="Kép 5" descr="A képen szöveg, képernyőkép, Betűtípus, tervezés látható&#10;&#10;Automatikusan generált leírás">
            <a:extLst>
              <a:ext uri="{FF2B5EF4-FFF2-40B4-BE49-F238E27FC236}">
                <a16:creationId xmlns="" xmlns:a16="http://schemas.microsoft.com/office/drawing/2014/main" id="{F1B9CB30-1469-2C07-4BC4-CDD465A39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80764"/>
            <a:ext cx="5228219" cy="2195851"/>
          </a:xfrm>
          <a:prstGeom prst="rect">
            <a:avLst/>
          </a:prstGeom>
          <a:noFill/>
        </p:spPr>
      </p:pic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C11273FD-DC1F-943A-D1A7-F71127B5A1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6794" y="6035040"/>
            <a:ext cx="2893045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5CFBBC46-FD46-4232-8D25-D1021A4A7771}" type="datetime1">
              <a:rPr lang="hu-HU" smtClean="0"/>
              <a:pPr rtl="0">
                <a:spcAft>
                  <a:spcPts val="600"/>
                </a:spcAft>
              </a:pPr>
              <a:t>2024. 06. 19.</a:t>
            </a:fld>
            <a:endParaRPr lang="en-US"/>
          </a:p>
        </p:txBody>
      </p:sp>
      <p:pic>
        <p:nvPicPr>
          <p:cNvPr id="8" name="Kép 7" descr="A képen szöveg, képernyőkép, sor, szám látható&#10;&#10;Automatikusan generált leírás">
            <a:extLst>
              <a:ext uri="{FF2B5EF4-FFF2-40B4-BE49-F238E27FC236}">
                <a16:creationId xmlns="" xmlns:a16="http://schemas.microsoft.com/office/drawing/2014/main" id="{AD5CC047-4C37-19D1-CC4E-06847AA5B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278" y="3489535"/>
            <a:ext cx="4255661" cy="1340134"/>
          </a:xfrm>
          <a:prstGeom prst="rect">
            <a:avLst/>
          </a:prstGeom>
        </p:spPr>
      </p:pic>
      <p:pic>
        <p:nvPicPr>
          <p:cNvPr id="10" name="Kép 9" descr="A képen szöveg, Betűtípus, képernyőkép, dokumentum látható&#10;&#10;Automatikusan generált leírás">
            <a:extLst>
              <a:ext uri="{FF2B5EF4-FFF2-40B4-BE49-F238E27FC236}">
                <a16:creationId xmlns="" xmlns:a16="http://schemas.microsoft.com/office/drawing/2014/main" id="{4908A294-50A0-FC80-F1D8-1C7327DEB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987" y="4911476"/>
            <a:ext cx="3233688" cy="133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9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C1BD416C-88B2-EB6A-C284-679796E82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Esettanulmány I.: </a:t>
            </a:r>
            <a:r>
              <a:rPr lang="hu-HU" i="1" dirty="0"/>
              <a:t>(hogy/)</a:t>
            </a:r>
            <a:r>
              <a:rPr lang="hu-HU" i="1" dirty="0" err="1"/>
              <a:t>aszongya</a:t>
            </a: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E1593237-8814-FDC5-0762-3B7FEE2C6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3" y="1932495"/>
            <a:ext cx="10576874" cy="41855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2000" dirty="0"/>
              <a:t>Hány változat is van? És miket </a:t>
            </a:r>
            <a:r>
              <a:rPr lang="hu-HU" sz="2000" b="1" dirty="0"/>
              <a:t>érdemes</a:t>
            </a:r>
            <a:r>
              <a:rPr lang="hu-HU" sz="2000" dirty="0"/>
              <a:t> is vizsgálni egy ekkora korpuszban?</a:t>
            </a:r>
          </a:p>
          <a:p>
            <a:pPr marL="0" indent="0">
              <a:buNone/>
            </a:pPr>
            <a:r>
              <a:rPr lang="hu-HU" sz="2000" dirty="0" err="1"/>
              <a:t>MTSz</a:t>
            </a:r>
            <a:r>
              <a:rPr lang="hu-HU" sz="2000" dirty="0"/>
              <a:t>: annyi van, amennyi (</a:t>
            </a:r>
            <a:r>
              <a:rPr lang="hu-HU" sz="2000" i="1" dirty="0" err="1"/>
              <a:t>aszongya</a:t>
            </a:r>
            <a:r>
              <a:rPr lang="hu-HU" sz="2000" i="1" dirty="0"/>
              <a:t>: </a:t>
            </a:r>
            <a:r>
              <a:rPr lang="hu-HU" sz="2000" dirty="0"/>
              <a:t>73, </a:t>
            </a:r>
            <a:r>
              <a:rPr lang="hu-HU" sz="2000" i="1" dirty="0"/>
              <a:t>hogy azt mondja</a:t>
            </a:r>
            <a:r>
              <a:rPr lang="hu-HU" sz="2000" dirty="0"/>
              <a:t>: 38, </a:t>
            </a:r>
            <a:r>
              <a:rPr lang="hu-HU" sz="2000" i="1" dirty="0"/>
              <a:t>hogy </a:t>
            </a:r>
            <a:r>
              <a:rPr lang="hu-HU" sz="2000" i="1" dirty="0" err="1"/>
              <a:t>aszongya</a:t>
            </a:r>
            <a:r>
              <a:rPr lang="hu-HU" sz="2000" dirty="0"/>
              <a:t>: 21)</a:t>
            </a:r>
          </a:p>
          <a:p>
            <a:pPr marL="0" indent="0">
              <a:buNone/>
            </a:pPr>
            <a:r>
              <a:rPr lang="hu-HU" sz="2000" dirty="0"/>
              <a:t>MNSz2: </a:t>
            </a:r>
            <a:r>
              <a:rPr lang="hu-HU" sz="2000" b="1" i="1" dirty="0"/>
              <a:t>aszongya: </a:t>
            </a:r>
            <a:r>
              <a:rPr lang="hu-HU" sz="2000" b="1" dirty="0"/>
              <a:t> 929	</a:t>
            </a:r>
            <a:r>
              <a:rPr lang="hu-HU" sz="2000" b="1" dirty="0" smtClean="0"/>
              <a:t>	</a:t>
            </a:r>
            <a:r>
              <a:rPr lang="hu-HU" sz="2000" b="1" i="1" dirty="0" smtClean="0"/>
              <a:t>hogy </a:t>
            </a:r>
            <a:r>
              <a:rPr lang="hu-HU" sz="2000" b="1" i="1" dirty="0"/>
              <a:t>aszongya: </a:t>
            </a:r>
            <a:r>
              <a:rPr lang="hu-HU" sz="2000" b="1" dirty="0"/>
              <a:t> 176	</a:t>
            </a:r>
            <a:r>
              <a:rPr lang="hu-HU" sz="2000" b="1" i="1" dirty="0" err="1"/>
              <a:t>hogyaszongya</a:t>
            </a:r>
            <a:r>
              <a:rPr lang="hu-HU" sz="2000" b="1" i="1" dirty="0"/>
              <a:t>: 142</a:t>
            </a:r>
          </a:p>
          <a:p>
            <a:pPr marL="0" indent="0">
              <a:buNone/>
            </a:pPr>
            <a:r>
              <a:rPr lang="hu-HU" sz="2000" dirty="0"/>
              <a:t>Duplumszűrés előtt:</a:t>
            </a:r>
          </a:p>
          <a:p>
            <a:pPr marL="0" indent="0">
              <a:buNone/>
            </a:pPr>
            <a:r>
              <a:rPr lang="hu-HU" sz="2000" i="1" dirty="0"/>
              <a:t>azt mondja: </a:t>
            </a:r>
            <a:r>
              <a:rPr lang="hu-HU" sz="2000" dirty="0"/>
              <a:t>42 </a:t>
            </a:r>
            <a:r>
              <a:rPr lang="hu-HU" sz="2000" i="1" dirty="0"/>
              <a:t>  		</a:t>
            </a:r>
            <a:r>
              <a:rPr lang="hu-HU" sz="2000" i="1" dirty="0" smtClean="0"/>
              <a:t>	</a:t>
            </a:r>
            <a:r>
              <a:rPr lang="hu-HU" sz="2000" i="1" dirty="0" err="1" smtClean="0"/>
              <a:t>aztmondja</a:t>
            </a:r>
            <a:r>
              <a:rPr lang="hu-HU" sz="2000" i="1" dirty="0"/>
              <a:t>:   </a:t>
            </a:r>
            <a:r>
              <a:rPr lang="hu-HU" sz="2000" i="1" dirty="0" smtClean="0"/>
              <a:t>59</a:t>
            </a:r>
            <a:r>
              <a:rPr lang="hu-HU" sz="2000" i="1" dirty="0"/>
              <a:t>	</a:t>
            </a:r>
            <a:r>
              <a:rPr lang="hu-HU" sz="2000" i="1" dirty="0" smtClean="0"/>
              <a:t>	hogy </a:t>
            </a:r>
            <a:r>
              <a:rPr lang="hu-HU" sz="2000" i="1" dirty="0"/>
              <a:t>azt mondja: </a:t>
            </a:r>
            <a:r>
              <a:rPr lang="hu-HU" sz="2000" dirty="0"/>
              <a:t>1 </a:t>
            </a:r>
          </a:p>
          <a:p>
            <a:pPr marL="0" indent="0">
              <a:buNone/>
            </a:pPr>
            <a:r>
              <a:rPr lang="hu-HU" sz="2000" i="1" dirty="0" err="1"/>
              <a:t>aszonygya</a:t>
            </a:r>
            <a:r>
              <a:rPr lang="hu-HU" sz="2000" i="1" dirty="0"/>
              <a:t>: </a:t>
            </a:r>
            <a:r>
              <a:rPr lang="hu-HU" sz="2000" dirty="0"/>
              <a:t>23 			</a:t>
            </a:r>
            <a:r>
              <a:rPr lang="hu-HU" sz="2000" i="1" dirty="0"/>
              <a:t>hogy </a:t>
            </a:r>
            <a:r>
              <a:rPr lang="hu-HU" sz="2000" i="1" dirty="0" err="1"/>
              <a:t>aszonygya</a:t>
            </a:r>
            <a:r>
              <a:rPr lang="hu-HU" sz="2000" i="1" dirty="0"/>
              <a:t>: </a:t>
            </a:r>
            <a:r>
              <a:rPr lang="hu-HU" sz="2000" dirty="0"/>
              <a:t>6	</a:t>
            </a:r>
            <a:r>
              <a:rPr lang="hu-HU" sz="2000" dirty="0" smtClean="0"/>
              <a:t>	</a:t>
            </a:r>
            <a:r>
              <a:rPr lang="hu-HU" sz="2000" i="1" dirty="0" err="1" smtClean="0"/>
              <a:t>hogyaszonygya</a:t>
            </a:r>
            <a:r>
              <a:rPr lang="hu-HU" sz="2000" i="1" dirty="0"/>
              <a:t>: </a:t>
            </a:r>
            <a:r>
              <a:rPr lang="hu-HU" sz="2000" dirty="0"/>
              <a:t>3</a:t>
            </a:r>
          </a:p>
          <a:p>
            <a:pPr marL="0" indent="0">
              <a:buNone/>
            </a:pPr>
            <a:r>
              <a:rPr lang="hu-HU" sz="2000" b="1" i="1" dirty="0" err="1">
                <a:solidFill>
                  <a:srgbClr val="FF0000"/>
                </a:solidFill>
              </a:rPr>
              <a:t>aszondja</a:t>
            </a:r>
            <a:r>
              <a:rPr lang="hu-HU" sz="2000" b="1" i="1" dirty="0">
                <a:solidFill>
                  <a:srgbClr val="FF0000"/>
                </a:solidFill>
              </a:rPr>
              <a:t>: </a:t>
            </a:r>
            <a:r>
              <a:rPr lang="hu-HU" sz="2000" b="1" dirty="0">
                <a:solidFill>
                  <a:srgbClr val="FF0000"/>
                </a:solidFill>
              </a:rPr>
              <a:t>216 	</a:t>
            </a:r>
            <a:r>
              <a:rPr lang="hu-HU" sz="2000" b="1" dirty="0"/>
              <a:t>	</a:t>
            </a:r>
            <a:r>
              <a:rPr lang="hu-HU" sz="2000" dirty="0"/>
              <a:t>	</a:t>
            </a:r>
            <a:r>
              <a:rPr lang="hu-HU" sz="2000" i="1" dirty="0"/>
              <a:t>hogy </a:t>
            </a:r>
            <a:r>
              <a:rPr lang="hu-HU" sz="2000" i="1" dirty="0" err="1"/>
              <a:t>aszondja</a:t>
            </a:r>
            <a:r>
              <a:rPr lang="hu-HU" sz="2000" i="1" dirty="0"/>
              <a:t>: </a:t>
            </a:r>
            <a:r>
              <a:rPr lang="hu-HU" sz="2000" dirty="0"/>
              <a:t>25	</a:t>
            </a:r>
            <a:r>
              <a:rPr lang="hu-HU" sz="2000" dirty="0" smtClean="0"/>
              <a:t>	</a:t>
            </a:r>
            <a:r>
              <a:rPr lang="hu-HU" sz="2000" i="1" dirty="0" err="1" smtClean="0"/>
              <a:t>hogyaszondja</a:t>
            </a:r>
            <a:r>
              <a:rPr lang="hu-HU" sz="2000" i="1" dirty="0"/>
              <a:t>: </a:t>
            </a:r>
            <a:r>
              <a:rPr lang="hu-HU" sz="2000" dirty="0"/>
              <a:t>41</a:t>
            </a:r>
          </a:p>
          <a:p>
            <a:pPr marL="0" indent="0">
              <a:buNone/>
            </a:pPr>
            <a:r>
              <a:rPr lang="hu-HU" sz="2000" i="1" dirty="0"/>
              <a:t>azt mondta: </a:t>
            </a:r>
            <a:r>
              <a:rPr lang="hu-HU" sz="2000" dirty="0"/>
              <a:t>96</a:t>
            </a:r>
            <a:r>
              <a:rPr lang="hu-HU" sz="2000" i="1" dirty="0"/>
              <a:t>			hogy azt mondta: </a:t>
            </a:r>
            <a:r>
              <a:rPr lang="hu-HU" sz="2000" dirty="0"/>
              <a:t>0	</a:t>
            </a:r>
            <a:r>
              <a:rPr lang="hu-HU" sz="2000" dirty="0" smtClean="0"/>
              <a:t>	</a:t>
            </a:r>
            <a:r>
              <a:rPr lang="hu-HU" sz="2000" i="1" dirty="0" err="1" smtClean="0"/>
              <a:t>hogyaztmondta</a:t>
            </a:r>
            <a:r>
              <a:rPr lang="hu-HU" sz="2000" i="1" dirty="0"/>
              <a:t>:</a:t>
            </a:r>
            <a:r>
              <a:rPr lang="hu-HU" sz="2000" i="1" dirty="0">
                <a:solidFill>
                  <a:srgbClr val="FF0000"/>
                </a:solidFill>
              </a:rPr>
              <a:t> </a:t>
            </a:r>
            <a:r>
              <a:rPr lang="hu-HU" sz="2000" dirty="0"/>
              <a:t>0</a:t>
            </a:r>
          </a:p>
          <a:p>
            <a:pPr marL="0" indent="0">
              <a:buNone/>
            </a:pPr>
            <a:r>
              <a:rPr lang="hu-HU" sz="2000" b="1" i="1" dirty="0" err="1">
                <a:solidFill>
                  <a:srgbClr val="FF0000"/>
                </a:solidFill>
              </a:rPr>
              <a:t>aszonta</a:t>
            </a:r>
            <a:r>
              <a:rPr lang="hu-HU" sz="2000" b="1" dirty="0">
                <a:solidFill>
                  <a:srgbClr val="FF0000"/>
                </a:solidFill>
              </a:rPr>
              <a:t>: 723</a:t>
            </a:r>
            <a:r>
              <a:rPr lang="hu-HU" sz="2000" dirty="0"/>
              <a:t>			</a:t>
            </a:r>
            <a:r>
              <a:rPr lang="hu-HU" sz="2000" i="1" dirty="0"/>
              <a:t>hogy </a:t>
            </a:r>
            <a:r>
              <a:rPr lang="hu-HU" sz="2000" i="1" dirty="0" err="1"/>
              <a:t>aszonta</a:t>
            </a:r>
            <a:r>
              <a:rPr lang="hu-HU" sz="2000" i="1" dirty="0"/>
              <a:t>:  6</a:t>
            </a:r>
            <a:r>
              <a:rPr lang="hu-HU" sz="2000" dirty="0"/>
              <a:t>	</a:t>
            </a:r>
            <a:r>
              <a:rPr lang="hu-HU" sz="2000" dirty="0" smtClean="0"/>
              <a:t>	</a:t>
            </a:r>
            <a:r>
              <a:rPr lang="hu-HU" sz="2000" i="1" dirty="0" err="1" smtClean="0"/>
              <a:t>hogyaszonta</a:t>
            </a:r>
            <a:r>
              <a:rPr lang="hu-HU" sz="2000" dirty="0"/>
              <a:t>: 0</a:t>
            </a:r>
          </a:p>
          <a:p>
            <a:pPr marL="0" indent="0">
              <a:buNone/>
            </a:pPr>
            <a:r>
              <a:rPr lang="hu-HU" sz="2000" i="1" dirty="0" err="1"/>
              <a:t>angya</a:t>
            </a:r>
            <a:r>
              <a:rPr lang="hu-HU" sz="2000" i="1" dirty="0"/>
              <a:t> ~ </a:t>
            </a:r>
            <a:r>
              <a:rPr lang="hu-HU" sz="2000" i="1" dirty="0" err="1"/>
              <a:t>aszangya</a:t>
            </a:r>
            <a:r>
              <a:rPr lang="hu-HU" sz="2000" i="1" dirty="0"/>
              <a:t> ~ </a:t>
            </a:r>
            <a:r>
              <a:rPr lang="hu-HU" sz="2000" i="1" dirty="0" err="1"/>
              <a:t>aszingya</a:t>
            </a:r>
            <a:r>
              <a:rPr lang="hu-HU" sz="2000" i="1" dirty="0"/>
              <a:t> ~ </a:t>
            </a:r>
            <a:r>
              <a:rPr lang="hu-HU" sz="2000" i="1" dirty="0" err="1"/>
              <a:t>aszmongya</a:t>
            </a:r>
            <a:r>
              <a:rPr lang="hu-HU" sz="2000" i="1" dirty="0"/>
              <a:t> ~ </a:t>
            </a:r>
            <a:r>
              <a:rPr lang="hu-HU" sz="2000" i="1" dirty="0" err="1"/>
              <a:t>aszondi</a:t>
            </a:r>
            <a:r>
              <a:rPr lang="hu-HU" sz="2000" i="1" dirty="0"/>
              <a:t>: </a:t>
            </a:r>
            <a:r>
              <a:rPr lang="hu-HU" sz="2000" dirty="0"/>
              <a:t>0–11 találat között</a:t>
            </a:r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sz="2000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5F211F1A-AF9A-0C66-5FCD-3ACD3135E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4320B5A5-3E9E-D0FD-BA4D-5BD78DA1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Esettanulmány II.: függetlenedett </a:t>
            </a:r>
            <a:r>
              <a:rPr lang="hu-HU" dirty="0" smtClean="0"/>
              <a:t>feltételes mellékmondatok </a:t>
            </a:r>
            <a:r>
              <a:rPr lang="hu-HU" dirty="0"/>
              <a:t>gyűjtése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2C5C7752-76C8-32E3-FDB1-957B7DA12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2178786"/>
            <a:ext cx="10625328" cy="45628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100" dirty="0"/>
              <a:t>(2)</a:t>
            </a:r>
            <a:r>
              <a:rPr lang="hu-HU" sz="2100" i="1" dirty="0"/>
              <a:t> </a:t>
            </a:r>
            <a:r>
              <a:rPr lang="hu-HU" sz="2100" i="1" dirty="0" err="1"/>
              <a:t>Orday</a:t>
            </a:r>
            <a:r>
              <a:rPr lang="hu-HU" sz="2100" i="1" dirty="0"/>
              <a:t>. (Elragadtatva.) </a:t>
            </a:r>
            <a:r>
              <a:rPr lang="hu-HU" sz="2100" b="1" i="1" dirty="0" err="1"/>
              <a:t>Óh</a:t>
            </a:r>
            <a:r>
              <a:rPr lang="hu-HU" sz="2100" b="1" i="1" dirty="0"/>
              <a:t>!  ha  tudná Nagysád, </a:t>
            </a:r>
            <a:r>
              <a:rPr lang="hu-HU" sz="2100" b="1" i="1" dirty="0" err="1"/>
              <a:t>melly</a:t>
            </a:r>
            <a:r>
              <a:rPr lang="hu-HU" sz="2100" b="1" i="1" dirty="0"/>
              <a:t> boldoggá tett engem most! </a:t>
            </a:r>
            <a:r>
              <a:rPr lang="hu-HU" sz="2100" i="1" dirty="0"/>
              <a:t>– ha tudná, hogy – szegény, </a:t>
            </a:r>
            <a:r>
              <a:rPr lang="hu-HU" sz="2100" i="1" dirty="0" err="1"/>
              <a:t>esmeretlen</a:t>
            </a:r>
            <a:r>
              <a:rPr lang="hu-HU" sz="2100" i="1" dirty="0"/>
              <a:t> ember létemre, Nagysád' kegyességének, jó vélekedésének megérdemlését, – ha szívemnek kiömlő vérével is – (akadozva) az egész Világnak kincséért nem adom. </a:t>
            </a:r>
            <a:r>
              <a:rPr lang="hu-HU" sz="2100" dirty="0"/>
              <a:t>(</a:t>
            </a:r>
            <a:r>
              <a:rPr lang="hu-HU" sz="2100" dirty="0" err="1"/>
              <a:t>MTSz</a:t>
            </a:r>
            <a:r>
              <a:rPr lang="hu-HU" sz="2100" dirty="0"/>
              <a:t>, Kisfaludy Sándor, 1824) </a:t>
            </a:r>
            <a:endParaRPr lang="hu-HU" sz="21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hu-HU" sz="2100" dirty="0" smtClean="0"/>
          </a:p>
          <a:p>
            <a:pPr marL="0" indent="0">
              <a:buNone/>
            </a:pPr>
            <a:r>
              <a:rPr lang="hu-HU" sz="2100" dirty="0" smtClean="0"/>
              <a:t>(</a:t>
            </a:r>
            <a:r>
              <a:rPr lang="hu-HU" sz="2100" dirty="0"/>
              <a:t>3) Szegény Monton </a:t>
            </a:r>
            <a:r>
              <a:rPr lang="hu-HU" sz="2100" dirty="0" smtClean="0"/>
              <a:t>– </a:t>
            </a:r>
            <a:r>
              <a:rPr lang="hu-HU" sz="2100" b="1" dirty="0"/>
              <a:t>ha tudná mennyire igaza van </a:t>
            </a:r>
            <a:r>
              <a:rPr lang="hu-HU" sz="2100" b="1" dirty="0" err="1"/>
              <a:t>Tainenek</a:t>
            </a:r>
            <a:r>
              <a:rPr lang="hu-HU" sz="2100" b="1" dirty="0" smtClean="0"/>
              <a:t>. </a:t>
            </a:r>
            <a:r>
              <a:rPr lang="hu-HU" sz="2100" dirty="0" smtClean="0"/>
              <a:t>(</a:t>
            </a:r>
            <a:r>
              <a:rPr lang="hu-HU" sz="2100" dirty="0" err="1" smtClean="0"/>
              <a:t>MTSz</a:t>
            </a:r>
            <a:r>
              <a:rPr lang="hu-HU" sz="2100" dirty="0" smtClean="0"/>
              <a:t>, Justh Zsigmond, 1888)</a:t>
            </a:r>
          </a:p>
          <a:p>
            <a:pPr marL="0" indent="0">
              <a:buNone/>
            </a:pPr>
            <a:endParaRPr lang="hu-HU" sz="2100" dirty="0" smtClean="0"/>
          </a:p>
          <a:p>
            <a:pPr marL="0" indent="0">
              <a:buNone/>
            </a:pPr>
            <a:r>
              <a:rPr lang="hu-HU" sz="2100" dirty="0" smtClean="0"/>
              <a:t>(4) </a:t>
            </a:r>
            <a:r>
              <a:rPr lang="hu-HU" sz="2100" i="1" dirty="0" smtClean="0"/>
              <a:t>–</a:t>
            </a:r>
            <a:r>
              <a:rPr lang="hu-HU" sz="2100" i="1" dirty="0"/>
              <a:t> </a:t>
            </a:r>
            <a:r>
              <a:rPr lang="hu-HU" sz="2100" b="1" i="1" dirty="0"/>
              <a:t>Ha</a:t>
            </a:r>
            <a:r>
              <a:rPr lang="hu-HU" sz="2100" i="1" dirty="0"/>
              <a:t> </a:t>
            </a:r>
            <a:r>
              <a:rPr lang="hu-HU" sz="2100" b="1" i="1" dirty="0"/>
              <a:t>tudná</a:t>
            </a:r>
            <a:r>
              <a:rPr lang="hu-HU" sz="2100" i="1" dirty="0"/>
              <a:t> –</a:t>
            </a:r>
            <a:r>
              <a:rPr lang="hu-HU" sz="2100" i="1" dirty="0" smtClean="0"/>
              <a:t> </a:t>
            </a:r>
            <a:r>
              <a:rPr lang="hu-HU" sz="2100" i="1" dirty="0"/>
              <a:t>mondta Hanna szenvedélyesen </a:t>
            </a:r>
            <a:r>
              <a:rPr lang="hu-HU" sz="2100" i="1" dirty="0" smtClean="0"/>
              <a:t>–, </a:t>
            </a:r>
            <a:r>
              <a:rPr lang="hu-HU" sz="2100" b="1" i="1" dirty="0"/>
              <a:t>ha </a:t>
            </a:r>
            <a:r>
              <a:rPr lang="hu-HU" sz="2100" b="1" i="1" dirty="0" smtClean="0"/>
              <a:t>tudná, </a:t>
            </a:r>
            <a:r>
              <a:rPr lang="hu-HU" sz="2100" b="1" i="1" dirty="0"/>
              <a:t>mennyire utálom ezt a </a:t>
            </a:r>
            <a:r>
              <a:rPr lang="hu-HU" sz="2100" b="1" i="1" dirty="0" smtClean="0"/>
              <a:t>társaságot, </a:t>
            </a:r>
            <a:r>
              <a:rPr lang="hu-HU" sz="2100" b="1" i="1" dirty="0"/>
              <a:t>a </a:t>
            </a:r>
            <a:r>
              <a:rPr lang="hu-HU" sz="2100" b="1" i="1" dirty="0" smtClean="0"/>
              <a:t>kártyásokat, </a:t>
            </a:r>
            <a:r>
              <a:rPr lang="hu-HU" sz="2100" b="1" i="1" dirty="0"/>
              <a:t>azokat az </a:t>
            </a:r>
            <a:r>
              <a:rPr lang="hu-HU" sz="2100" b="1" i="1" dirty="0" smtClean="0"/>
              <a:t>embereket… </a:t>
            </a:r>
            <a:r>
              <a:rPr lang="hu-HU" sz="2100" i="1" dirty="0"/>
              <a:t>Egyszer </a:t>
            </a:r>
            <a:r>
              <a:rPr lang="hu-HU" sz="2100" i="1" dirty="0" smtClean="0"/>
              <a:t>… </a:t>
            </a:r>
            <a:r>
              <a:rPr lang="hu-HU" sz="2100" i="1" dirty="0" err="1" smtClean="0"/>
              <a:t>Egyszer</a:t>
            </a:r>
            <a:r>
              <a:rPr lang="hu-HU" sz="2100" i="1" dirty="0" smtClean="0"/>
              <a:t>… Á!...</a:t>
            </a:r>
            <a:r>
              <a:rPr lang="hu-HU" sz="2100" dirty="0"/>
              <a:t> </a:t>
            </a:r>
            <a:r>
              <a:rPr lang="hu-HU" sz="2100" dirty="0" smtClean="0"/>
              <a:t>(</a:t>
            </a:r>
            <a:r>
              <a:rPr lang="hu-HU" sz="2100" dirty="0" err="1" smtClean="0"/>
              <a:t>MTSz</a:t>
            </a:r>
            <a:r>
              <a:rPr lang="hu-HU" sz="2100" dirty="0" smtClean="0"/>
              <a:t>, Ottlik Géza, 1941)</a:t>
            </a:r>
            <a:endParaRPr lang="hu-HU" sz="2100" dirty="0"/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1078DA59-5D5A-D033-746B-BA749E4F8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Függetlenedett feltételes mellékmondatok változatai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66800" y="2103120"/>
            <a:ext cx="10692384" cy="416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900" b="1" dirty="0"/>
              <a:t>Funkcionális és formai variánsok vizsgálata: </a:t>
            </a:r>
            <a:endParaRPr lang="hu-HU" sz="1900" b="1" dirty="0" smtClean="0"/>
          </a:p>
          <a:p>
            <a:pPr marL="0" indent="0">
              <a:buNone/>
            </a:pPr>
            <a:r>
              <a:rPr lang="hu-HU" sz="1900" dirty="0" smtClean="0"/>
              <a:t>indulatszóval </a:t>
            </a:r>
            <a:r>
              <a:rPr lang="hu-HU" sz="1900" dirty="0"/>
              <a:t>(</a:t>
            </a:r>
            <a:r>
              <a:rPr lang="hu-HU" sz="1900" dirty="0" smtClean="0"/>
              <a:t>ISZ) és/vagy diskurzusjelölővel </a:t>
            </a:r>
            <a:r>
              <a:rPr lang="hu-HU" sz="1900" dirty="0"/>
              <a:t>(</a:t>
            </a:r>
            <a:r>
              <a:rPr lang="hu-HU" sz="1900" dirty="0" smtClean="0"/>
              <a:t>DJ) és/ vagy megszólításokkal </a:t>
            </a:r>
            <a:r>
              <a:rPr lang="hu-HU" sz="1900" dirty="0"/>
              <a:t>és az </a:t>
            </a:r>
            <a:r>
              <a:rPr lang="hu-HU" sz="1900" b="1" dirty="0"/>
              <a:t>azok nélkül álló </a:t>
            </a:r>
            <a:r>
              <a:rPr lang="hu-HU" sz="1900" dirty="0"/>
              <a:t>esetek, sokezres adatok átnézése, ha minél teljesebb körűen akarjuk a jelenséget vizsgálni (minél nagyobb random minták)</a:t>
            </a:r>
          </a:p>
          <a:p>
            <a:r>
              <a:rPr lang="hu-HU" sz="1900" b="1" dirty="0"/>
              <a:t>Konkrét</a:t>
            </a:r>
            <a:r>
              <a:rPr lang="hu-HU" sz="1900" dirty="0"/>
              <a:t> elemekre (ISZ, DJ) keresés, „simán” nem lehet </a:t>
            </a:r>
            <a:r>
              <a:rPr lang="hu-HU" sz="1900" i="1" dirty="0"/>
              <a:t>hogy/ha </a:t>
            </a:r>
            <a:r>
              <a:rPr lang="hu-HU" sz="1900" dirty="0"/>
              <a:t>stb. kötőszós elemeket + előtte 1, 2 stb. db bármilyen elemet kinyerni listába</a:t>
            </a:r>
          </a:p>
          <a:p>
            <a:r>
              <a:rPr lang="hu-HU" sz="1900" dirty="0"/>
              <a:t>Ha csak azt tudjuk gyűjteni, amiről már tudunk (hogy van és hogy hogyan néz ki kb.), nem fognak új típusok felbukkanni (kivéve ha egyes  szakirodalmak, pl. más nyelvekben </a:t>
            </a:r>
            <a:r>
              <a:rPr lang="hu-HU" sz="1900" dirty="0" smtClean="0"/>
              <a:t>meglévő ilyen jelenségek adnak </a:t>
            </a:r>
            <a:r>
              <a:rPr lang="hu-HU" sz="1900" dirty="0"/>
              <a:t>ötleteket)</a:t>
            </a:r>
          </a:p>
          <a:p>
            <a:r>
              <a:rPr lang="hu-HU" sz="1900" dirty="0"/>
              <a:t>Központozások szerepe: a mondatstruktúrán kívüli elemek között lehetnek írásjelek (de </a:t>
            </a:r>
            <a:r>
              <a:rPr lang="hu-HU" sz="1900" dirty="0" smtClean="0"/>
              <a:t>nem </a:t>
            </a:r>
            <a:r>
              <a:rPr lang="hu-HU" sz="1900" dirty="0"/>
              <a:t>biztos), ezekre is gondolni kell (hány szó kontextusában gyűjtünk, pl. </a:t>
            </a:r>
            <a:r>
              <a:rPr lang="hu-HU" sz="1900" i="1" dirty="0"/>
              <a:t>ó </a:t>
            </a:r>
            <a:r>
              <a:rPr lang="hu-HU" sz="1900" dirty="0"/>
              <a:t>+ 4 szó: </a:t>
            </a:r>
            <a:r>
              <a:rPr lang="hu-HU" sz="1900" b="1" dirty="0"/>
              <a:t>Ó, </a:t>
            </a:r>
            <a:r>
              <a:rPr lang="hu-HU" sz="1900" b="1" i="1" dirty="0"/>
              <a:t>ha, kedvesem</a:t>
            </a:r>
            <a:r>
              <a:rPr lang="hu-HU" sz="1900" i="1" dirty="0"/>
              <a:t>, itt maradnál!), </a:t>
            </a:r>
            <a:r>
              <a:rPr lang="hu-HU" sz="1900" dirty="0" err="1"/>
              <a:t>kollokációknál</a:t>
            </a:r>
            <a:r>
              <a:rPr lang="hu-HU" sz="1900" dirty="0"/>
              <a:t> is releváns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9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0F63BBE2-864D-C1EB-9A2F-3E543E22B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Összegzés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1F70BB52-AD2D-CD32-700E-3B2877EFB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9" y="2103120"/>
            <a:ext cx="10367913" cy="4112286"/>
          </a:xfrm>
        </p:spPr>
        <p:txBody>
          <a:bodyPr>
            <a:normAutofit fontScale="85000" lnSpcReduction="10000"/>
          </a:bodyPr>
          <a:lstStyle/>
          <a:p>
            <a:r>
              <a:rPr lang="hu-HU" sz="2000" dirty="0"/>
              <a:t>Releváns adatok megtalálása, felesleges adatok kihagyása (átnézésének elkerülése)</a:t>
            </a:r>
          </a:p>
          <a:p>
            <a:r>
              <a:rPr lang="hu-HU" sz="2000" dirty="0"/>
              <a:t>Jobban lehessen hagyatkozni az adatbázisok kategóriáira, főleg az alapszófajokon kívüliekre (máskülönben nem sok értelme van használni őket)</a:t>
            </a:r>
          </a:p>
          <a:p>
            <a:r>
              <a:rPr lang="hu-HU" sz="2000" dirty="0"/>
              <a:t>Cél: az elemezhető adatok </a:t>
            </a:r>
            <a:r>
              <a:rPr lang="hu-HU" sz="2000" dirty="0" smtClean="0"/>
              <a:t>kinyerése </a:t>
            </a:r>
            <a:r>
              <a:rPr lang="hu-HU" sz="2000" dirty="0"/>
              <a:t>(adattisztítás) hetekig-hónapokig tartó manuális folyamatának felgyorsítása: szükséges a normalizált, (átgondoltan) </a:t>
            </a:r>
            <a:r>
              <a:rPr lang="hu-HU" sz="2000" dirty="0" err="1" smtClean="0"/>
              <a:t>morfologizált</a:t>
            </a:r>
            <a:r>
              <a:rPr lang="hu-HU" sz="2000" dirty="0" smtClean="0"/>
              <a:t>, megfelelő szófaji kategóriákkal operáló </a:t>
            </a:r>
            <a:r>
              <a:rPr lang="hu-HU" sz="2000" dirty="0"/>
              <a:t>adatbázis</a:t>
            </a:r>
          </a:p>
          <a:p>
            <a:r>
              <a:rPr lang="hu-HU" sz="2000" dirty="0"/>
              <a:t>De: a manuális elemzések egy jó része így sem kerülhető </a:t>
            </a:r>
            <a:r>
              <a:rPr lang="hu-HU" sz="2000" dirty="0" smtClean="0"/>
              <a:t>el!</a:t>
            </a:r>
            <a:endParaRPr lang="hu-HU" sz="2000" dirty="0"/>
          </a:p>
          <a:p>
            <a:r>
              <a:rPr lang="hu-HU" sz="2000" b="1" dirty="0"/>
              <a:t>Korpuszlekérdezők (CQL, </a:t>
            </a:r>
            <a:r>
              <a:rPr lang="hu-HU" sz="2000" b="1" dirty="0" err="1"/>
              <a:t>Emdros</a:t>
            </a:r>
            <a:r>
              <a:rPr lang="hu-HU" sz="2000" b="1" dirty="0"/>
              <a:t>, </a:t>
            </a:r>
            <a:r>
              <a:rPr lang="hu-HU" sz="2000" b="1" dirty="0" err="1"/>
              <a:t>NoSketch</a:t>
            </a:r>
            <a:r>
              <a:rPr lang="hu-HU" sz="2000" b="1" dirty="0" smtClean="0"/>
              <a:t>) használatának </a:t>
            </a:r>
            <a:r>
              <a:rPr lang="hu-HU" sz="2000" b="1" dirty="0"/>
              <a:t>megtanulása és/vagy nyelvtechnológus </a:t>
            </a:r>
            <a:r>
              <a:rPr lang="hu-HU" sz="2000" b="1" dirty="0" smtClean="0"/>
              <a:t>bevonása</a:t>
            </a:r>
            <a:endParaRPr lang="hu-HU" sz="2000" b="1" dirty="0"/>
          </a:p>
          <a:p>
            <a:r>
              <a:rPr lang="hu-HU" sz="2000" dirty="0"/>
              <a:t>Visszacsatolás: nemcsak egyedi pragmatikai elemzési igények vannak, az általánosabbak (pl. tagmondathatár, mondatstruktúrán kívüli elemek) alapján célszerű lenne a korpuszok címkéinek bővítése/javítása</a:t>
            </a:r>
          </a:p>
          <a:p>
            <a:r>
              <a:rPr lang="hu-HU" sz="2000" dirty="0"/>
              <a:t>Kiegészítő gyűjtések, hiányzó/”kevert” regiszterek</a:t>
            </a:r>
          </a:p>
          <a:p>
            <a:r>
              <a:rPr lang="hu-HU" sz="2000" dirty="0"/>
              <a:t>Folyamatos revíziója az anyagnak, adatoknak</a:t>
            </a:r>
          </a:p>
          <a:p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5572BB17-550F-9C43-6509-F08407163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0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5B4B8AC3-3D3E-A38E-E00E-228014D1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DC959F9A-D5D5-9AED-2FE2-70BB8DA91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sz="3300" dirty="0"/>
              <a:t>Köszönöm szépen a figyelmet!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B80BB2D3-CB5D-FBD0-EA2D-685CF3B9C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49325018-F9E5-7CBF-126B-2C5C970A9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Köszönetnyilvánítás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E33ACB96-878F-AC4E-5BAD-2358722AC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hu-HU" sz="1600" dirty="0"/>
          </a:p>
          <a:p>
            <a:pPr marL="0" indent="0" algn="ctr">
              <a:buNone/>
            </a:pPr>
            <a:r>
              <a:rPr lang="hu-HU" sz="2000" dirty="0" smtClean="0"/>
              <a:t>A </a:t>
            </a:r>
            <a:r>
              <a:rPr lang="hu-HU" sz="2000" dirty="0"/>
              <a:t>kutatás a Kulturális és Innovációs Minisztérium ÚNKP-22-5-KRE-1 kódszámú Új Nemzeti Kiválóság Programjának a Nemzeti Kutatási, Fejlesztési és Innovációs alapból finanszírozott szakmai támogatásával, valamint a Bolyai János Kutatási Ösztöndíj és az NKFI FK 135186 pályázat támogatásával készült.</a:t>
            </a:r>
          </a:p>
          <a:p>
            <a:pPr marL="0" indent="0" algn="ctr">
              <a:buNone/>
            </a:pPr>
            <a:endParaRPr lang="hu-HU" sz="1600" dirty="0"/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49BF8BEB-D1D2-7B7C-FDD7-F24F94488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="" xmlns:a16="http://schemas.microsoft.com/office/drawing/2014/main" id="{8175A0B1-639B-1896-4861-5DB24673C6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5" y="4351545"/>
            <a:ext cx="1858461" cy="131437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="" xmlns:a16="http://schemas.microsoft.com/office/drawing/2014/main" id="{00939BBA-31BB-3F50-B3A7-95E02BC10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20" y="4351545"/>
            <a:ext cx="3062169" cy="159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8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DA765EE9-EC08-52A8-B8E6-F6FB0D129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Hivatkozások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="" xmlns:a16="http://schemas.microsoft.com/office/drawing/2014/main" id="{6D700AFC-7D9A-7D17-E256-6B316EB2A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 dirty="0">
                <a:latin typeface="+mj-lt"/>
              </a:rPr>
              <a:t>Dömötör, </a:t>
            </a:r>
            <a:r>
              <a:rPr lang="hu-HU" sz="2000" dirty="0" err="1">
                <a:latin typeface="+mj-lt"/>
              </a:rPr>
              <a:t>Adrienne</a:t>
            </a:r>
            <a:r>
              <a:rPr lang="hu-HU" sz="2000" dirty="0">
                <a:latin typeface="+mj-lt"/>
              </a:rPr>
              <a:t> – </a:t>
            </a:r>
            <a:r>
              <a:rPr lang="hu-HU" sz="2000" dirty="0" err="1">
                <a:latin typeface="+mj-lt"/>
              </a:rPr>
              <a:t>Gugán</a:t>
            </a:r>
            <a:r>
              <a:rPr lang="hu-HU" sz="2000" dirty="0">
                <a:latin typeface="+mj-lt"/>
              </a:rPr>
              <a:t>, Katalin – Novák, Attila – Varga, Mónika 2017. Kiútkeresés a morfológiai labirintusból – korpuszépítés ó- és </a:t>
            </a:r>
            <a:r>
              <a:rPr lang="hu-HU" sz="2000" dirty="0" err="1">
                <a:latin typeface="+mj-lt"/>
              </a:rPr>
              <a:t>középmagyar</a:t>
            </a:r>
            <a:r>
              <a:rPr lang="hu-HU" sz="2000" dirty="0">
                <a:latin typeface="+mj-lt"/>
              </a:rPr>
              <a:t> kori magánéleti szövegekből. </a:t>
            </a:r>
            <a:r>
              <a:rPr lang="hu-HU" sz="2000" i="1" dirty="0" err="1">
                <a:latin typeface="+mj-lt"/>
              </a:rPr>
              <a:t>NyK</a:t>
            </a:r>
            <a:r>
              <a:rPr lang="hu-HU" sz="2000" i="1" dirty="0">
                <a:latin typeface="+mj-lt"/>
              </a:rPr>
              <a:t> </a:t>
            </a:r>
            <a:r>
              <a:rPr lang="hu-HU" sz="2000" dirty="0">
                <a:latin typeface="+mj-lt"/>
              </a:rPr>
              <a:t>113: 85–110.</a:t>
            </a:r>
          </a:p>
          <a:p>
            <a:pPr marL="0" indent="0">
              <a:buNone/>
            </a:pPr>
            <a:r>
              <a:rPr lang="hu-HU" sz="2000" dirty="0">
                <a:latin typeface="+mj-lt"/>
              </a:rPr>
              <a:t>Oravecz, Csaba – Váradi, Tamás – Sass, Bálint 2014. The </a:t>
            </a:r>
            <a:r>
              <a:rPr lang="hu-HU" sz="2000" dirty="0" err="1">
                <a:latin typeface="+mj-lt"/>
              </a:rPr>
              <a:t>Hungarian</a:t>
            </a:r>
            <a:r>
              <a:rPr lang="hu-HU" sz="2000" dirty="0">
                <a:latin typeface="+mj-lt"/>
              </a:rPr>
              <a:t> </a:t>
            </a:r>
            <a:r>
              <a:rPr lang="hu-HU" sz="2000" dirty="0" err="1">
                <a:latin typeface="+mj-lt"/>
              </a:rPr>
              <a:t>Gigaword</a:t>
            </a:r>
            <a:r>
              <a:rPr lang="hu-HU" sz="2000" dirty="0">
                <a:latin typeface="+mj-lt"/>
              </a:rPr>
              <a:t> Corpus. </a:t>
            </a:r>
            <a:r>
              <a:rPr lang="hu-HU" sz="2000" i="1" dirty="0" err="1">
                <a:latin typeface="+mj-lt"/>
              </a:rPr>
              <a:t>Proceedings</a:t>
            </a:r>
            <a:r>
              <a:rPr lang="hu-HU" sz="2000" i="1" dirty="0">
                <a:latin typeface="+mj-lt"/>
              </a:rPr>
              <a:t> of LREC 2014.</a:t>
            </a:r>
            <a:r>
              <a:rPr lang="hu-HU" sz="2000" dirty="0">
                <a:latin typeface="+mj-lt"/>
              </a:rPr>
              <a:t> 1719–1723.  </a:t>
            </a:r>
            <a:endParaRPr lang="en-US" sz="2000" dirty="0">
              <a:latin typeface="+mj-lt"/>
            </a:endParaRPr>
          </a:p>
          <a:p>
            <a:pPr marL="0" indent="0">
              <a:buNone/>
            </a:pPr>
            <a:r>
              <a:rPr lang="hu-HU" sz="2000" dirty="0">
                <a:latin typeface="+mj-lt"/>
              </a:rPr>
              <a:t>Simon Eszter – Sass Bálint (2012): Nyelvtechnológia és kulturális örökség, avagy korpuszépítés ómagyar kódexekből. In: Prószéky Gábor – Váradi Tamás (szerk.): Általános Nyelvészeti Tanulmányok. XXIV, 243–264.</a:t>
            </a:r>
          </a:p>
          <a:p>
            <a:pPr marL="0" indent="0">
              <a:buNone/>
            </a:pPr>
            <a:endParaRPr lang="hu-HU" sz="1900" dirty="0">
              <a:latin typeface="+mj-lt"/>
            </a:endParaRPr>
          </a:p>
        </p:txBody>
      </p:sp>
      <p:sp>
        <p:nvSpPr>
          <p:cNvPr id="4" name="Dátum helye 3">
            <a:extLst>
              <a:ext uri="{FF2B5EF4-FFF2-40B4-BE49-F238E27FC236}">
                <a16:creationId xmlns="" xmlns:a16="http://schemas.microsoft.com/office/drawing/2014/main" id="{EE6071A5-525F-E1CB-A79C-D85F0FC1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FBBC46-FD46-4232-8D25-D1021A4A7771}" type="datetime1">
              <a:rPr lang="hu-HU" smtClean="0"/>
              <a:t>2024. 06. 19.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0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38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E462D"/>
      </a:accent1>
      <a:accent2>
        <a:srgbClr val="595A85"/>
      </a:accent2>
      <a:accent3>
        <a:srgbClr val="8D6F5B"/>
      </a:accent3>
      <a:accent4>
        <a:srgbClr val="FABD2F"/>
      </a:accent4>
      <a:accent5>
        <a:srgbClr val="AF8073"/>
      </a:accent5>
      <a:accent6>
        <a:srgbClr val="787880"/>
      </a:accent6>
      <a:hlink>
        <a:srgbClr val="CC8D00"/>
      </a:hlink>
      <a:folHlink>
        <a:srgbClr val="82829E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27_TF56410444" id="{8D3809E1-149C-4517-A9A7-9F27100F8A17}" vid="{4183686B-09B9-44C9-8D08-41C3CEA21EB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{8252E900-4E62-4015-848F-92BF4F42A84D}tf56410444_win32</Template>
  <TotalTime>271</TotalTime>
  <Words>1314</Words>
  <Application>Microsoft Office PowerPoint</Application>
  <PresentationFormat>Szélesvásznú</PresentationFormat>
  <Paragraphs>139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4" baseType="lpstr">
      <vt:lpstr>Avenir Next LT Pro</vt:lpstr>
      <vt:lpstr>Avenir Next LT Pro Light</vt:lpstr>
      <vt:lpstr>Calibri</vt:lpstr>
      <vt:lpstr>Garamond</vt:lpstr>
      <vt:lpstr>SavonVTI</vt:lpstr>
      <vt:lpstr>Annotálás és elemzés a történeti pragmatikai vizsgálatokban</vt:lpstr>
      <vt:lpstr>  A nem nyelvtechnológus pragmatikakutató szemszögéből…</vt:lpstr>
      <vt:lpstr>Vázlat</vt:lpstr>
      <vt:lpstr>Mi volt korábban?</vt:lpstr>
      <vt:lpstr>Online diakrón korpuszok és annotáltságuk</vt:lpstr>
      <vt:lpstr>Online történeti korpuszok és annotáltságuk</vt:lpstr>
      <vt:lpstr>PowerPoint bemutató</vt:lpstr>
      <vt:lpstr>Kihívások: a normalizáltság hiánya</vt:lpstr>
      <vt:lpstr>A hogy az ÓMK-ban</vt:lpstr>
      <vt:lpstr>Kihívások: a morfológiai annotálás hiánya/elégtelensége</vt:lpstr>
      <vt:lpstr>Kihívások: a kontextus kinyerhetősége</vt:lpstr>
      <vt:lpstr>Kihívások: regiszterek, duplumok, egyebek </vt:lpstr>
      <vt:lpstr>Esettanulmány I.: (hogy/)aszongya</vt:lpstr>
      <vt:lpstr>Esettanulmány II.: függetlenedett feltételes mellékmondatok gyűjtése</vt:lpstr>
      <vt:lpstr>Függetlenedett feltételes mellékmondatok változatai</vt:lpstr>
      <vt:lpstr>Összegzés</vt:lpstr>
      <vt:lpstr>PowerPoint bemutató</vt:lpstr>
      <vt:lpstr>Köszönetnyilvánítás</vt:lpstr>
      <vt:lpstr>Hivatkozások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Anonymous</dc:creator>
  <cp:lastModifiedBy>Anonymous</cp:lastModifiedBy>
  <cp:revision>235</cp:revision>
  <dcterms:created xsi:type="dcterms:W3CDTF">2024-05-02T08:55:40Z</dcterms:created>
  <dcterms:modified xsi:type="dcterms:W3CDTF">2024-06-19T12:55:09Z</dcterms:modified>
</cp:coreProperties>
</file>