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4" r:id="rId6"/>
    <p:sldId id="263" r:id="rId7"/>
    <p:sldId id="258" r:id="rId8"/>
    <p:sldId id="266" r:id="rId9"/>
    <p:sldId id="262" r:id="rId10"/>
    <p:sldId id="267" r:id="rId11"/>
    <p:sldId id="268" r:id="rId12"/>
    <p:sldId id="269" r:id="rId13"/>
    <p:sldId id="270" r:id="rId14"/>
    <p:sldId id="271" r:id="rId15"/>
    <p:sldId id="261" r:id="rId16"/>
    <p:sldId id="272" r:id="rId17"/>
    <p:sldId id="280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65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nyelvemlekek.oszk.hu/sites/nyelvemlekek.oszk.hu/files/margit.pdf" TargetMode="External"/><Relationship Id="rId2" Type="http://schemas.openxmlformats.org/officeDocument/2006/relationships/hyperlink" Target="http://nyelvemlekek.oszk.hu/adatlap/margitlegenda_%E2%80%93_szent_margit_elet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ek.oszk.hu/05100/05166/pdf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mek.oszk.hu/05100/05166/pdf/margit1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acta.bibl.u-szeged.hu/54417/1/nyelvtort_001_005-013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2F63BC-15AF-4E52-A889-B91DAC7A3B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Nyelvtörténeti szövegek elemzése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6CF0631-9BB6-4C22-92AA-8DB1F36523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4. Kódexolvasás: </a:t>
            </a:r>
            <a:r>
              <a:rPr lang="hu-HU" dirty="0" err="1"/>
              <a:t>Ráskay</a:t>
            </a:r>
            <a:r>
              <a:rPr lang="hu-HU" dirty="0"/>
              <a:t> Lea – Margit-legenda</a:t>
            </a:r>
          </a:p>
        </p:txBody>
      </p:sp>
    </p:spTree>
    <p:extLst>
      <p:ext uri="{BB962C8B-B14F-4D97-AF65-F5344CB8AC3E}">
        <p14:creationId xmlns:p14="http://schemas.microsoft.com/office/powerpoint/2010/main" val="2546606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0AC1316-014D-40DC-A2A9-E2C6F13CC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Margit-legenda (1510)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9E5D62F-AB42-468A-AB5D-90CEFFFC1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1235" y="1364975"/>
            <a:ext cx="10495722" cy="5234608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Margitsziget</a:t>
            </a:r>
          </a:p>
          <a:p>
            <a:r>
              <a:rPr lang="hu-HU" dirty="0" err="1"/>
              <a:t>Ráskay</a:t>
            </a:r>
            <a:r>
              <a:rPr lang="hu-HU" dirty="0"/>
              <a:t> Lea másolta a Példák Könyvével egyidőben</a:t>
            </a:r>
          </a:p>
          <a:p>
            <a:r>
              <a:rPr lang="hu-HU" dirty="0"/>
              <a:t>Őrzőhely: </a:t>
            </a:r>
            <a:r>
              <a:rPr lang="hu-HU" dirty="0" err="1"/>
              <a:t>OSzK</a:t>
            </a:r>
            <a:endParaRPr lang="hu-HU" dirty="0"/>
          </a:p>
          <a:p>
            <a:r>
              <a:rPr lang="hu-HU" dirty="0"/>
              <a:t>Az egyetlen hazai témájú kódexünk: magyar jellegű, magyar szerzője írta a latin eredetit is</a:t>
            </a:r>
          </a:p>
          <a:p>
            <a:r>
              <a:rPr lang="hu-HU" dirty="0"/>
              <a:t>2 fő forrása: </a:t>
            </a:r>
          </a:p>
          <a:p>
            <a:pPr marL="0" indent="0">
              <a:buNone/>
            </a:pPr>
            <a:r>
              <a:rPr lang="hu-HU" i="1" dirty="0"/>
              <a:t>1) Legenda </a:t>
            </a:r>
            <a:r>
              <a:rPr lang="hu-HU" i="1" dirty="0" err="1"/>
              <a:t>vetus</a:t>
            </a:r>
            <a:endParaRPr lang="hu-HU" i="1" dirty="0"/>
          </a:p>
          <a:p>
            <a:pPr marL="0" indent="0">
              <a:buNone/>
            </a:pPr>
            <a:r>
              <a:rPr lang="hu-HU" i="1" dirty="0"/>
              <a:t>2) „</a:t>
            </a:r>
            <a:r>
              <a:rPr lang="hu-HU" dirty="0"/>
              <a:t>A másik fő forrás a Margit életéről 1276-ban tartott második szentségvizsgálat latinul lejegyzett tanúvallomásainak szerkesztett jegyzőkönyve. A legendaszerző ebből, különösen a Margittal együtt élő apácák vallomásaiból, számos részletet válogatott ki Margit életének konkrét eseményeiből, s szúrta be a </a:t>
            </a:r>
            <a:r>
              <a:rPr lang="hu-HU" i="1" dirty="0"/>
              <a:t>Legenda </a:t>
            </a:r>
            <a:r>
              <a:rPr lang="hu-HU" i="1" dirty="0" err="1"/>
              <a:t>vetus</a:t>
            </a:r>
            <a:r>
              <a:rPr lang="hu-HU" dirty="0"/>
              <a:t> szövegébe, emberi közelségbe hozva ezzel Margit alakját a kolostor mindenkori lakóihoz. A jegyzőkönyv egy példányát, mint a magyar szövegből is tudjuk, a szigeti kolostorban őrizték, s azt „</a:t>
            </a:r>
            <a:r>
              <a:rPr lang="hu-HU" dirty="0" err="1"/>
              <a:t>legendá</a:t>
            </a:r>
            <a:r>
              <a:rPr lang="hu-HU" dirty="0"/>
              <a:t>”-</a:t>
            </a:r>
            <a:r>
              <a:rPr lang="hu-HU" dirty="0" err="1"/>
              <a:t>nak</a:t>
            </a:r>
            <a:r>
              <a:rPr lang="hu-HU" dirty="0"/>
              <a:t> hívták.” (M. Nagy Ilona: </a:t>
            </a:r>
            <a:r>
              <a:rPr lang="hu-HU" dirty="0">
                <a:hlinkClick r:id="rId2"/>
              </a:rPr>
              <a:t>http://nyelvemlekek.oszk.hu/adatlap/margitlegenda_%E2%80%93_szent_margit_elete</a:t>
            </a:r>
            <a:r>
              <a:rPr lang="hu-HU" dirty="0"/>
              <a:t>)</a:t>
            </a:r>
          </a:p>
          <a:p>
            <a:r>
              <a:rPr lang="hu-HU" dirty="0"/>
              <a:t>Digitalizált (</a:t>
            </a:r>
            <a:r>
              <a:rPr lang="hu-HU" dirty="0" err="1"/>
              <a:t>fascimile</a:t>
            </a:r>
            <a:r>
              <a:rPr lang="hu-HU" dirty="0"/>
              <a:t>) változata: </a:t>
            </a:r>
            <a:r>
              <a:rPr lang="hu-HU" dirty="0">
                <a:hlinkClick r:id="rId3"/>
              </a:rPr>
              <a:t>http://nyelvemlekek.oszk.hu/sites/nyelvemlekek.oszk.hu/files/margit.pdf</a:t>
            </a:r>
            <a:endParaRPr lang="hu-HU" dirty="0"/>
          </a:p>
          <a:p>
            <a:r>
              <a:rPr lang="hu-HU" dirty="0"/>
              <a:t>Facsimile és betűhű kiadás jegyzetekkel: </a:t>
            </a:r>
            <a:r>
              <a:rPr lang="hu-HU" dirty="0">
                <a:hlinkClick r:id="rId4"/>
              </a:rPr>
              <a:t>http://mek.oszk.hu/05100/05166/pdf/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48599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2EB686-DE12-4A5B-9DF4-EE960D085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891" y="1538510"/>
            <a:ext cx="8911687" cy="1280890"/>
          </a:xfrm>
        </p:spPr>
        <p:txBody>
          <a:bodyPr/>
          <a:lstStyle/>
          <a:p>
            <a:r>
              <a:rPr lang="hu-HU" dirty="0"/>
              <a:t>Olvassuk a legendát!</a:t>
            </a:r>
            <a:br>
              <a:rPr lang="hu-HU" dirty="0"/>
            </a:br>
            <a:endParaRPr lang="hu-HU" dirty="0"/>
          </a:p>
        </p:txBody>
      </p:sp>
      <p:pic>
        <p:nvPicPr>
          <p:cNvPr id="5" name="Tartalom helye 4" descr="A képen szöveg látható&#10;&#10;Automatikusan generált leírás">
            <a:extLst>
              <a:ext uri="{FF2B5EF4-FFF2-40B4-BE49-F238E27FC236}">
                <a16:creationId xmlns:a16="http://schemas.microsoft.com/office/drawing/2014/main" id="{79CC3A8C-628D-4B5D-9894-1D4939FB23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95" y="114080"/>
            <a:ext cx="6496514" cy="6629839"/>
          </a:xfrm>
        </p:spPr>
      </p:pic>
    </p:spTree>
    <p:extLst>
      <p:ext uri="{BB962C8B-B14F-4D97-AF65-F5344CB8AC3E}">
        <p14:creationId xmlns:p14="http://schemas.microsoft.com/office/powerpoint/2010/main" val="3846826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5037FC1-0002-449A-8345-8710C047C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655" y="2055344"/>
            <a:ext cx="3330797" cy="1280890"/>
          </a:xfrm>
        </p:spPr>
        <p:txBody>
          <a:bodyPr>
            <a:normAutofit fontScale="90000"/>
          </a:bodyPr>
          <a:lstStyle/>
          <a:p>
            <a:r>
              <a:rPr lang="hu-HU" dirty="0"/>
              <a:t>Betűhű:</a:t>
            </a:r>
            <a:br>
              <a:rPr lang="hu-HU" dirty="0"/>
            </a:br>
            <a:r>
              <a:rPr lang="hu-HU" dirty="0">
                <a:hlinkClick r:id="rId2"/>
              </a:rPr>
              <a:t>http://mek.oszk.hu/05100/05166/pdf/margit1.pdf</a:t>
            </a:r>
            <a:br>
              <a:rPr lang="hu-HU" dirty="0"/>
            </a:br>
            <a:r>
              <a:rPr lang="hu-HU" dirty="0"/>
              <a:t>39. oldal</a:t>
            </a:r>
          </a:p>
        </p:txBody>
      </p:sp>
      <p:pic>
        <p:nvPicPr>
          <p:cNvPr id="5" name="Tartalom helye 4" descr="A képen szöveg látható&#10;&#10;Automatikusan generált leírás">
            <a:extLst>
              <a:ext uri="{FF2B5EF4-FFF2-40B4-BE49-F238E27FC236}">
                <a16:creationId xmlns:a16="http://schemas.microsoft.com/office/drawing/2014/main" id="{68E105BB-C1A5-445A-8B2F-B2F3544C50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65896" y="261914"/>
            <a:ext cx="6830822" cy="6596086"/>
          </a:xfrm>
        </p:spPr>
      </p:pic>
    </p:spTree>
    <p:extLst>
      <p:ext uri="{BB962C8B-B14F-4D97-AF65-F5344CB8AC3E}">
        <p14:creationId xmlns:p14="http://schemas.microsoft.com/office/powerpoint/2010/main" val="1690332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A6AC84-62E9-4B36-A25D-4AAB615DB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Általános benyomás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4804635-D46C-44CD-9955-275FDFA8B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Mik a mai magyar változathoz képest a </a:t>
            </a:r>
            <a:r>
              <a:rPr lang="hu-HU" dirty="0" err="1"/>
              <a:t>legszembetűnőbb</a:t>
            </a:r>
            <a:r>
              <a:rPr lang="hu-HU" dirty="0"/>
              <a:t> különbségek?</a:t>
            </a:r>
          </a:p>
        </p:txBody>
      </p:sp>
    </p:spTree>
    <p:extLst>
      <p:ext uri="{BB962C8B-B14F-4D97-AF65-F5344CB8AC3E}">
        <p14:creationId xmlns:p14="http://schemas.microsoft.com/office/powerpoint/2010/main" val="4089368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97E9E0-B308-47CA-A7DB-068361721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Feladatok	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50E8931-C27A-4526-BAB3-CF5724E37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1. névelők: vannak-e?</a:t>
            </a:r>
          </a:p>
          <a:p>
            <a:r>
              <a:rPr lang="hu-HU" dirty="0"/>
              <a:t>2. igekötők</a:t>
            </a:r>
          </a:p>
          <a:p>
            <a:r>
              <a:rPr lang="hu-HU" dirty="0"/>
              <a:t>3. névutók</a:t>
            </a:r>
          </a:p>
          <a:p>
            <a:r>
              <a:rPr lang="hu-HU" dirty="0"/>
              <a:t>4. igeidők: múlt idő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35389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E2C0BA-A7EC-4652-9B54-7B5168195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Grammatikai jelenségek: határozott névelők?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D61AEF1-951A-4535-9AF3-1B975C3A0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Vannak? </a:t>
            </a:r>
          </a:p>
          <a:p>
            <a:pPr marL="0" indent="0">
              <a:buNone/>
            </a:pPr>
            <a:r>
              <a:rPr lang="hu-HU" i="1" dirty="0"/>
              <a:t>Az </a:t>
            </a:r>
            <a:r>
              <a:rPr lang="hu-HU" i="1" dirty="0" err="1"/>
              <a:t>kiralne</a:t>
            </a:r>
            <a:r>
              <a:rPr lang="hu-HU" i="1" dirty="0"/>
              <a:t> </a:t>
            </a:r>
            <a:r>
              <a:rPr lang="hu-HU" i="1" dirty="0" err="1"/>
              <a:t>azzon</a:t>
            </a:r>
            <a:endParaRPr lang="hu-HU" i="1" dirty="0"/>
          </a:p>
          <a:p>
            <a:pPr marL="0" indent="0">
              <a:buNone/>
            </a:pPr>
            <a:r>
              <a:rPr lang="hu-HU" i="1" dirty="0"/>
              <a:t>Az klastromba</a:t>
            </a:r>
          </a:p>
          <a:p>
            <a:r>
              <a:rPr lang="hu-HU" dirty="0"/>
              <a:t>Hangrend?</a:t>
            </a:r>
          </a:p>
          <a:p>
            <a:r>
              <a:rPr lang="hu-HU" dirty="0"/>
              <a:t>Mutató névmási kijelölő jelzővel való összefüggés?</a:t>
            </a:r>
          </a:p>
          <a:p>
            <a:pPr marL="0" indent="0">
              <a:buNone/>
            </a:pPr>
            <a:r>
              <a:rPr lang="hu-HU" i="1" dirty="0"/>
              <a:t>Ez </a:t>
            </a:r>
            <a:r>
              <a:rPr lang="hu-HU" i="1" dirty="0" err="1"/>
              <a:t>idevben</a:t>
            </a:r>
            <a:endParaRPr lang="hu-HU" i="1" dirty="0"/>
          </a:p>
          <a:p>
            <a:pPr marL="0" indent="0">
              <a:buNone/>
            </a:pPr>
            <a:r>
              <a:rPr lang="hu-HU" i="1" dirty="0"/>
              <a:t>Ez l </a:t>
            </a:r>
            <a:r>
              <a:rPr lang="hu-HU" i="1" dirty="0" err="1"/>
              <a:t>germec</a:t>
            </a:r>
            <a:r>
              <a:rPr lang="hu-HU" i="1" dirty="0"/>
              <a:t> </a:t>
            </a:r>
          </a:p>
          <a:p>
            <a:pPr marL="0" indent="0">
              <a:buNone/>
            </a:pPr>
            <a:r>
              <a:rPr lang="hu-HU" dirty="0"/>
              <a:t>A korai ómagyarban alakul ki a főnévi mutató névmás veláris változatából.</a:t>
            </a:r>
          </a:p>
          <a:p>
            <a:pPr marL="0" indent="0">
              <a:buNone/>
            </a:pPr>
            <a:r>
              <a:rPr lang="hu-HU" dirty="0"/>
              <a:t>Probléma: </a:t>
            </a:r>
            <a:r>
              <a:rPr lang="hu-HU" dirty="0" err="1"/>
              <a:t>alakilag</a:t>
            </a:r>
            <a:r>
              <a:rPr lang="hu-HU" dirty="0"/>
              <a:t> nagyon sokáig egybeesik vele!</a:t>
            </a:r>
          </a:p>
          <a:p>
            <a:pPr marL="0" indent="0">
              <a:buNone/>
            </a:pPr>
            <a:r>
              <a:rPr lang="hu-HU" dirty="0"/>
              <a:t>Rétegződés (</a:t>
            </a:r>
            <a:r>
              <a:rPr lang="hu-HU" dirty="0" err="1"/>
              <a:t>layering</a:t>
            </a:r>
            <a:r>
              <a:rPr lang="hu-HU" dirty="0"/>
              <a:t>): megmarad a mutató névmás is.</a:t>
            </a:r>
          </a:p>
        </p:txBody>
      </p:sp>
    </p:spTree>
    <p:extLst>
      <p:ext uri="{BB962C8B-B14F-4D97-AF65-F5344CB8AC3E}">
        <p14:creationId xmlns:p14="http://schemas.microsoft.com/office/powerpoint/2010/main" val="2488914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2B5C250-9410-4803-AFC2-93B6FD49F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határozott névelő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09938B2-B34A-4607-B23C-5A2991FE9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Amikor már megkülönbözteti a személyes névmás alanyi és </a:t>
            </a:r>
            <a:r>
              <a:rPr lang="hu-HU" dirty="0" err="1"/>
              <a:t>birt</a:t>
            </a:r>
            <a:r>
              <a:rPr lang="hu-HU" dirty="0"/>
              <a:t>. Jelzői szerepét:</a:t>
            </a:r>
          </a:p>
          <a:p>
            <a:pPr marL="0" indent="0">
              <a:buNone/>
            </a:pPr>
            <a:r>
              <a:rPr lang="hu-HU" dirty="0" err="1"/>
              <a:t>WeszprK</a:t>
            </a:r>
            <a:r>
              <a:rPr lang="hu-HU" dirty="0"/>
              <a:t> 75: </a:t>
            </a:r>
            <a:r>
              <a:rPr lang="hu-HU" i="1" dirty="0"/>
              <a:t>el </a:t>
            </a:r>
            <a:r>
              <a:rPr lang="hu-HU" i="1" dirty="0" err="1"/>
              <a:t>fogiatkozuan</a:t>
            </a:r>
            <a:r>
              <a:rPr lang="hu-HU" i="1" dirty="0"/>
              <a:t> </a:t>
            </a:r>
            <a:r>
              <a:rPr lang="hu-HU" b="1" i="1" dirty="0"/>
              <a:t>az </a:t>
            </a:r>
            <a:r>
              <a:rPr lang="hu-HU" i="1" dirty="0"/>
              <a:t>o </a:t>
            </a:r>
            <a:r>
              <a:rPr lang="hu-HU" i="1" dirty="0" err="1"/>
              <a:t>ereibe</a:t>
            </a:r>
            <a:r>
              <a:rPr lang="hu-HU" i="1" dirty="0"/>
              <a:t> le essek a földre</a:t>
            </a:r>
          </a:p>
          <a:p>
            <a:pPr marL="0" indent="0">
              <a:buNone/>
            </a:pPr>
            <a:r>
              <a:rPr lang="hu-HU" dirty="0"/>
              <a:t>A személyes névmási birtokos jelzős szerkezetekben terjed a leginkább.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err="1"/>
              <a:t>LobkK</a:t>
            </a:r>
            <a:r>
              <a:rPr lang="hu-HU" dirty="0"/>
              <a:t>. 280: </a:t>
            </a:r>
            <a:r>
              <a:rPr lang="hu-HU" i="1" dirty="0"/>
              <a:t>a </a:t>
            </a:r>
            <a:r>
              <a:rPr lang="hu-HU" i="1" dirty="0" err="1"/>
              <a:t>madaraz</a:t>
            </a:r>
            <a:r>
              <a:rPr lang="hu-HU" i="1" dirty="0"/>
              <a:t>, a </a:t>
            </a:r>
            <a:r>
              <a:rPr lang="hu-HU" i="1" dirty="0" err="1"/>
              <a:t>tewrbe</a:t>
            </a:r>
            <a:r>
              <a:rPr lang="hu-HU" i="1" dirty="0"/>
              <a:t>, </a:t>
            </a:r>
            <a:r>
              <a:rPr lang="hu-HU" i="1" dirty="0" err="1"/>
              <a:t>amadraknak</a:t>
            </a:r>
            <a:r>
              <a:rPr lang="hu-HU" i="1" dirty="0"/>
              <a:t>, a </a:t>
            </a:r>
            <a:r>
              <a:rPr lang="hu-HU" i="1" dirty="0" err="1"/>
              <a:t>kevetnek</a:t>
            </a:r>
            <a:r>
              <a:rPr lang="hu-HU" i="1" dirty="0"/>
              <a:t>, a </a:t>
            </a:r>
            <a:r>
              <a:rPr lang="hu-HU" i="1" dirty="0" err="1"/>
              <a:t>velag</a:t>
            </a:r>
            <a:r>
              <a:rPr lang="hu-HU" i="1" dirty="0"/>
              <a:t> </a:t>
            </a:r>
            <a:r>
              <a:rPr lang="hu-HU" i="1" dirty="0" err="1"/>
              <a:t>byro</a:t>
            </a:r>
            <a:r>
              <a:rPr lang="hu-HU" i="1" dirty="0"/>
              <a:t> </a:t>
            </a:r>
            <a:r>
              <a:rPr lang="hu-HU" i="1" dirty="0" err="1"/>
              <a:t>nag</a:t>
            </a:r>
            <a:r>
              <a:rPr lang="hu-HU" i="1" dirty="0"/>
              <a:t> </a:t>
            </a:r>
            <a:r>
              <a:rPr lang="hu-HU" i="1" dirty="0" err="1"/>
              <a:t>alexanderrewl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3550341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DD9498-D91C-40E4-A96F-B03BC8412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Grammatikai jelenségek: igekötők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BD78A17-8296-477E-87B9-F1311C9D5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i="1" dirty="0"/>
              <a:t>El </a:t>
            </a:r>
            <a:r>
              <a:rPr lang="hu-HU" i="1" dirty="0" err="1"/>
              <a:t>mene</a:t>
            </a:r>
            <a:endParaRPr lang="hu-HU" i="1" dirty="0"/>
          </a:p>
          <a:p>
            <a:r>
              <a:rPr lang="hu-HU" i="1" dirty="0"/>
              <a:t>Fel </a:t>
            </a:r>
            <a:r>
              <a:rPr lang="hu-HU" i="1" dirty="0" err="1"/>
              <a:t>veue</a:t>
            </a:r>
            <a:endParaRPr lang="hu-HU" i="1" dirty="0"/>
          </a:p>
          <a:p>
            <a:r>
              <a:rPr lang="hu-HU" i="1" dirty="0"/>
              <a:t>El nem </a:t>
            </a:r>
            <a:r>
              <a:rPr lang="hu-HU" i="1" dirty="0" err="1"/>
              <a:t>viselhete</a:t>
            </a:r>
            <a:endParaRPr lang="hu-HU" i="1" dirty="0"/>
          </a:p>
          <a:p>
            <a:r>
              <a:rPr lang="hu-HU" i="1" dirty="0"/>
              <a:t>El </a:t>
            </a:r>
            <a:r>
              <a:rPr lang="hu-HU" i="1" dirty="0" err="1"/>
              <a:t>megen</a:t>
            </a:r>
            <a:endParaRPr lang="hu-HU" i="1" dirty="0"/>
          </a:p>
          <a:p>
            <a:pPr marL="0" indent="0">
              <a:buNone/>
            </a:pPr>
            <a:r>
              <a:rPr lang="hu-HU" i="1" dirty="0"/>
              <a:t>be, ki, fel, le, meg, el </a:t>
            </a:r>
            <a:r>
              <a:rPr lang="hu-HU" dirty="0"/>
              <a:t>– legkorábbi névutóink, </a:t>
            </a:r>
            <a:r>
              <a:rPr lang="hu-HU" dirty="0" err="1"/>
              <a:t>egyszótagúsodta</a:t>
            </a:r>
            <a:r>
              <a:rPr lang="hu-HU" dirty="0"/>
              <a:t> még (a többi már nem)</a:t>
            </a:r>
          </a:p>
        </p:txBody>
      </p:sp>
    </p:spTree>
    <p:extLst>
      <p:ext uri="{BB962C8B-B14F-4D97-AF65-F5344CB8AC3E}">
        <p14:creationId xmlns:p14="http://schemas.microsoft.com/office/powerpoint/2010/main" val="4124945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275DBCB-D474-4B42-973E-8451C2571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igekötők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2CC997F-5AD6-469A-873D-AB9E98034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6431" y="1772529"/>
            <a:ext cx="10283483" cy="5085471"/>
          </a:xfrm>
        </p:spPr>
        <p:txBody>
          <a:bodyPr>
            <a:normAutofit fontScale="92500" lnSpcReduction="20000"/>
          </a:bodyPr>
          <a:lstStyle/>
          <a:p>
            <a:r>
              <a:rPr lang="hu-HU" sz="2000" b="1" dirty="0"/>
              <a:t>igekötő</a:t>
            </a:r>
            <a:r>
              <a:rPr lang="hu-HU" sz="2000" dirty="0"/>
              <a:t>, </a:t>
            </a:r>
            <a:r>
              <a:rPr lang="hu-HU" sz="2000" dirty="0" err="1"/>
              <a:t>Verbalpräfix</a:t>
            </a:r>
            <a:r>
              <a:rPr lang="hu-HU" sz="2000" dirty="0"/>
              <a:t>, </a:t>
            </a:r>
            <a:r>
              <a:rPr lang="hu-HU" sz="2000" dirty="0" err="1"/>
              <a:t>verbal</a:t>
            </a:r>
            <a:r>
              <a:rPr lang="hu-HU" sz="2000" dirty="0"/>
              <a:t> prefix, </a:t>
            </a:r>
            <a:r>
              <a:rPr lang="hu-HU" sz="2000" dirty="0" err="1"/>
              <a:t>praefixum</a:t>
            </a:r>
            <a:r>
              <a:rPr lang="hu-HU" sz="2000" dirty="0"/>
              <a:t>, de: a magyarban az igekötő helye nem rögzített, ezért az itt szereplő nem magyar terminusok használata nem ideális.</a:t>
            </a:r>
          </a:p>
          <a:p>
            <a:r>
              <a:rPr lang="hu-HU" sz="2000" b="1" dirty="0"/>
              <a:t> </a:t>
            </a:r>
            <a:r>
              <a:rPr lang="hu-HU" sz="2000" b="1" i="1" dirty="0"/>
              <a:t>Általános jellemzés:</a:t>
            </a:r>
            <a:endParaRPr lang="hu-HU" sz="2000" dirty="0"/>
          </a:p>
          <a:p>
            <a:pPr lvl="1"/>
            <a:r>
              <a:rPr lang="hu-HU" sz="2000" dirty="0"/>
              <a:t>Önálló szófaj. (Ezt sokan vitatják.)</a:t>
            </a:r>
          </a:p>
          <a:p>
            <a:pPr lvl="1"/>
            <a:r>
              <a:rPr lang="hu-HU" sz="2000" dirty="0"/>
              <a:t>Új lexikai egységet hoz létre.</a:t>
            </a:r>
          </a:p>
          <a:p>
            <a:pPr lvl="1"/>
            <a:r>
              <a:rPr lang="hu-HU" sz="2000" dirty="0" err="1"/>
              <a:t>Poliszémek</a:t>
            </a:r>
            <a:r>
              <a:rPr lang="hu-HU" sz="2000" dirty="0"/>
              <a:t> (vö. </a:t>
            </a:r>
            <a:r>
              <a:rPr lang="hu-HU" sz="2000" dirty="0" err="1"/>
              <a:t>Ladányi</a:t>
            </a:r>
            <a:r>
              <a:rPr lang="hu-HU" sz="2000" dirty="0"/>
              <a:t> 1998).</a:t>
            </a:r>
          </a:p>
          <a:p>
            <a:pPr lvl="1"/>
            <a:r>
              <a:rPr lang="hu-HU" sz="2000" dirty="0"/>
              <a:t>Lényegesen módosítja az ige alapjelentését, akár a vonzatait is.</a:t>
            </a:r>
          </a:p>
          <a:p>
            <a:pPr lvl="1"/>
            <a:r>
              <a:rPr lang="hu-HU" sz="2000" dirty="0"/>
              <a:t>az igekötők az összetételnél lazább </a:t>
            </a:r>
            <a:r>
              <a:rPr lang="hu-HU" sz="2000" dirty="0" err="1"/>
              <a:t>kapcsolódásúak</a:t>
            </a:r>
            <a:r>
              <a:rPr lang="hu-HU" sz="2000" dirty="0"/>
              <a:t> az igéhez, de a szemantikai kapcsolódás összetételszerű, sőt sokszor több is: az igének a jelentését is módosíthatja (pl. </a:t>
            </a:r>
            <a:r>
              <a:rPr lang="hu-HU" sz="2000" dirty="0" err="1"/>
              <a:t>perfektiválás</a:t>
            </a:r>
            <a:r>
              <a:rPr lang="hu-HU" sz="2000" dirty="0"/>
              <a:t>), ami képzőszerűnek mutatja (Soltész, l. </a:t>
            </a:r>
            <a:r>
              <a:rPr lang="hu-HU" sz="2000" dirty="0" err="1"/>
              <a:t>Honti</a:t>
            </a:r>
            <a:r>
              <a:rPr lang="hu-HU" sz="2000" dirty="0"/>
              <a:t> 2001)</a:t>
            </a:r>
          </a:p>
          <a:p>
            <a:pPr lvl="1"/>
            <a:r>
              <a:rPr lang="hu-HU" sz="2000" dirty="0"/>
              <a:t>Elválasztható az igétől (a neolatin és szláv, ill. a német ilyen elemek egy része nem, pl. </a:t>
            </a:r>
            <a:r>
              <a:rPr lang="hu-HU" sz="2000" i="1" dirty="0"/>
              <a:t>ver-</a:t>
            </a:r>
            <a:r>
              <a:rPr lang="hu-HU" sz="2000" dirty="0"/>
              <a:t>): állhat előtte (ekkor főhangsúlyos), közvetlenül mögötte, vagy egy/több mondatrész is elválaszthatja tőle (pl. </a:t>
            </a:r>
            <a:r>
              <a:rPr lang="hu-HU" sz="2000" i="1" dirty="0"/>
              <a:t>a fiú mindent el is olvas</a:t>
            </a:r>
            <a:r>
              <a:rPr lang="hu-HU" sz="2000" dirty="0"/>
              <a:t>). Az  ugor nyelvek közül a magyarban mozog az igekötő a legszabadabban a mondatban.</a:t>
            </a:r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17090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6C7C76-73BF-42A5-A94D-E2A2FBF0C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igekötők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77D2CF2-A685-467C-B843-4936DEBBD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6092" y="1772529"/>
            <a:ext cx="10238520" cy="4138693"/>
          </a:xfrm>
        </p:spPr>
        <p:txBody>
          <a:bodyPr/>
          <a:lstStyle/>
          <a:p>
            <a:endParaRPr lang="hu-HU" dirty="0"/>
          </a:p>
          <a:p>
            <a:pPr lvl="1"/>
            <a:r>
              <a:rPr lang="hu-HU" sz="2000" dirty="0"/>
              <a:t>elválaszthatatlanság sokszor a </a:t>
            </a:r>
            <a:r>
              <a:rPr lang="hu-HU" sz="2000" dirty="0" err="1"/>
              <a:t>lativusi</a:t>
            </a:r>
            <a:r>
              <a:rPr lang="hu-HU" sz="2000" dirty="0"/>
              <a:t> </a:t>
            </a:r>
            <a:r>
              <a:rPr lang="hu-HU" sz="2000" dirty="0" err="1"/>
              <a:t>adverbiumoktól</a:t>
            </a:r>
            <a:r>
              <a:rPr lang="hu-HU" sz="2000" dirty="0"/>
              <a:t> (kivéve a legkorábbi réteget)</a:t>
            </a:r>
          </a:p>
          <a:p>
            <a:pPr lvl="1"/>
            <a:r>
              <a:rPr lang="hu-HU" sz="2000" dirty="0"/>
              <a:t>funkciók:</a:t>
            </a:r>
          </a:p>
          <a:p>
            <a:pPr lvl="2"/>
            <a:r>
              <a:rPr lang="hu-HU" sz="2000" dirty="0"/>
              <a:t>új </a:t>
            </a:r>
            <a:r>
              <a:rPr lang="hu-HU" sz="2000" dirty="0" err="1"/>
              <a:t>lexémák</a:t>
            </a:r>
            <a:r>
              <a:rPr lang="hu-HU" sz="2000" dirty="0"/>
              <a:t> létrehozása (</a:t>
            </a:r>
            <a:r>
              <a:rPr lang="hu-HU" sz="2000" dirty="0" err="1"/>
              <a:t>lemmatizáció</a:t>
            </a:r>
            <a:r>
              <a:rPr lang="hu-HU" sz="2000" dirty="0"/>
              <a:t>)</a:t>
            </a:r>
          </a:p>
          <a:p>
            <a:pPr lvl="2"/>
            <a:r>
              <a:rPr lang="hu-HU" sz="2000" dirty="0" err="1"/>
              <a:t>perfektiválás</a:t>
            </a:r>
            <a:r>
              <a:rPr lang="hu-HU" sz="2000" dirty="0"/>
              <a:t> (aspektus)</a:t>
            </a:r>
          </a:p>
          <a:p>
            <a:pPr lvl="2"/>
            <a:r>
              <a:rPr lang="hu-HU" sz="2000" dirty="0"/>
              <a:t>a cselekvés minősége és iránya (akcióminőség)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97930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7F0F9B7-91A6-462A-BB3D-88966273E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igekötők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BCFCCAB-7A4F-47A5-944E-194806252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2940" y="1683026"/>
            <a:ext cx="10347960" cy="5035826"/>
          </a:xfrm>
        </p:spPr>
        <p:txBody>
          <a:bodyPr/>
          <a:lstStyle/>
          <a:p>
            <a:r>
              <a:rPr lang="hu-HU" sz="2000" b="1" i="1" dirty="0"/>
              <a:t>Kialakulás</a:t>
            </a:r>
            <a:r>
              <a:rPr lang="hu-HU" sz="2000" b="1" dirty="0"/>
              <a:t>: </a:t>
            </a:r>
            <a:r>
              <a:rPr lang="hu-HU" sz="2000" dirty="0"/>
              <a:t>3 magyarázat</a:t>
            </a:r>
          </a:p>
          <a:p>
            <a:pPr lvl="3"/>
            <a:r>
              <a:rPr lang="hu-HU" sz="2000" dirty="0"/>
              <a:t>Ősi eredetű, </a:t>
            </a:r>
            <a:r>
              <a:rPr lang="hu-HU" sz="2000" b="1" dirty="0"/>
              <a:t>az ugor alapnyelvtől</a:t>
            </a:r>
            <a:r>
              <a:rPr lang="hu-HU" sz="2000" dirty="0"/>
              <a:t> vezethető le (</a:t>
            </a:r>
            <a:r>
              <a:rPr lang="hu-HU" sz="2000" dirty="0" err="1"/>
              <a:t>Klemm</a:t>
            </a:r>
            <a:r>
              <a:rPr lang="hu-HU" sz="2000" dirty="0"/>
              <a:t>, Soltész, </a:t>
            </a:r>
            <a:r>
              <a:rPr lang="hu-HU" sz="2000" dirty="0" err="1"/>
              <a:t>Honti</a:t>
            </a:r>
            <a:r>
              <a:rPr lang="hu-HU" sz="2000" dirty="0"/>
              <a:t>, D. </a:t>
            </a:r>
            <a:r>
              <a:rPr lang="hu-HU" sz="2000" dirty="0" err="1"/>
              <a:t>Mátai</a:t>
            </a:r>
            <a:r>
              <a:rPr lang="hu-HU" sz="2000" dirty="0"/>
              <a:t>), nem belső fejlemény a magyarban, bár az  ómagyar korban látjuk látványos kifejlődésüket.</a:t>
            </a:r>
          </a:p>
          <a:p>
            <a:pPr lvl="3"/>
            <a:r>
              <a:rPr lang="hu-HU" sz="2000" dirty="0"/>
              <a:t>A magyar nyelv önálló életében alakultak ki, az ősmagyar korból származnak (</a:t>
            </a:r>
            <a:r>
              <a:rPr lang="hu-HU" sz="2000" dirty="0" err="1"/>
              <a:t>Zsirai</a:t>
            </a:r>
            <a:r>
              <a:rPr lang="hu-HU" sz="2000" dirty="0"/>
              <a:t>).</a:t>
            </a:r>
          </a:p>
          <a:p>
            <a:pPr lvl="3"/>
            <a:r>
              <a:rPr lang="hu-HU" sz="2000" dirty="0"/>
              <a:t>A honfoglalás után idegen minták nyomán terjedtek el (</a:t>
            </a:r>
            <a:r>
              <a:rPr lang="hu-HU" sz="2000" dirty="0" err="1"/>
              <a:t>Nurk</a:t>
            </a:r>
            <a:r>
              <a:rPr lang="hu-HU" sz="2000" dirty="0"/>
              <a:t>, Simonyi, </a:t>
            </a:r>
            <a:r>
              <a:rPr lang="hu-HU" sz="2000" dirty="0" err="1"/>
              <a:t>Kiefer</a:t>
            </a:r>
            <a:r>
              <a:rPr lang="hu-HU" sz="2000" dirty="0"/>
              <a:t>). Budenz, </a:t>
            </a:r>
            <a:r>
              <a:rPr lang="hu-HU" sz="2000" dirty="0" err="1"/>
              <a:t>Honti</a:t>
            </a:r>
            <a:r>
              <a:rPr lang="hu-HU" sz="2000" dirty="0"/>
              <a:t> cáfolatai: nem az igeidőrendszer egyszerűsödése, a befejezett múlt </a:t>
            </a:r>
            <a:r>
              <a:rPr lang="hu-HU" sz="2000" dirty="0" err="1"/>
              <a:t>perfektiváló</a:t>
            </a:r>
            <a:r>
              <a:rPr lang="hu-HU" sz="2000" dirty="0"/>
              <a:t> szerepének elvesztése hívta életre az igekötőket a magyarban, mert a </a:t>
            </a:r>
            <a:r>
              <a:rPr lang="hu-HU" sz="2000" i="1" dirty="0"/>
              <a:t>meg</a:t>
            </a:r>
            <a:r>
              <a:rPr lang="hu-HU" sz="2000" dirty="0"/>
              <a:t>-</a:t>
            </a:r>
            <a:r>
              <a:rPr lang="hu-HU" sz="2000" dirty="0" err="1"/>
              <a:t>nek</a:t>
            </a:r>
            <a:r>
              <a:rPr lang="hu-HU" sz="2000" dirty="0"/>
              <a:t> már az ómagyarban a </a:t>
            </a:r>
            <a:r>
              <a:rPr lang="hu-HU" sz="2000" dirty="0" err="1"/>
              <a:t>perfektiválás</a:t>
            </a:r>
            <a:r>
              <a:rPr lang="hu-HU" sz="2000" dirty="0"/>
              <a:t> volt a kizárólagos funkciója, holott még gazdag volt az igeidőrendszer. Plusz a </a:t>
            </a:r>
            <a:r>
              <a:rPr lang="hu-HU" sz="2000" i="1" dirty="0"/>
              <a:t>meg</a:t>
            </a:r>
            <a:r>
              <a:rPr lang="hu-HU" sz="2000" dirty="0"/>
              <a:t>- a szláv igekötőkhöz képest még mindig kevéssé igekötő és sok egyéb funkciója is van. Esetleg enyhe hatás képzelhető el.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24652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243E4BB-1BF9-4A6E-B050-CCF65BE2D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igekötők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F53098E-1CA4-482A-ABCB-C81D6D6E7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Kifejlődés, funkcióváltás: </a:t>
            </a:r>
          </a:p>
          <a:p>
            <a:r>
              <a:rPr lang="hu-HU" b="1" dirty="0" err="1"/>
              <a:t>adverbiális</a:t>
            </a:r>
            <a:r>
              <a:rPr lang="hu-HU" b="1" dirty="0"/>
              <a:t> jelentés &gt; </a:t>
            </a:r>
            <a:r>
              <a:rPr lang="hu-HU" b="1" dirty="0" err="1"/>
              <a:t>adverbiális</a:t>
            </a:r>
            <a:r>
              <a:rPr lang="hu-HU" b="1" dirty="0"/>
              <a:t> jelentés  + asszociált </a:t>
            </a:r>
            <a:r>
              <a:rPr lang="hu-HU" b="1" dirty="0" err="1"/>
              <a:t>aspektuális</a:t>
            </a:r>
            <a:r>
              <a:rPr lang="hu-HU" b="1" dirty="0"/>
              <a:t>/akcióminőség jelentés &gt; </a:t>
            </a:r>
            <a:r>
              <a:rPr lang="hu-HU" b="1" dirty="0" err="1"/>
              <a:t>aspektuális</a:t>
            </a:r>
            <a:r>
              <a:rPr lang="hu-HU" b="1" dirty="0"/>
              <a:t>/akcióminőség jelentés</a:t>
            </a: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58478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88D3CE8-C9BE-4BCE-BDCE-B930AE2CF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igekötők</a:t>
            </a:r>
          </a:p>
        </p:txBody>
      </p:sp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681C3A49-588A-428D-B84A-35482B4891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4417210"/>
              </p:ext>
            </p:extLst>
          </p:nvPr>
        </p:nvGraphicFramePr>
        <p:xfrm>
          <a:off x="1484242" y="2001086"/>
          <a:ext cx="9356036" cy="433345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2328286">
                  <a:extLst>
                    <a:ext uri="{9D8B030D-6E8A-4147-A177-3AD203B41FA5}">
                      <a16:colId xmlns:a16="http://schemas.microsoft.com/office/drawing/2014/main" val="1847070453"/>
                    </a:ext>
                  </a:extLst>
                </a:gridCol>
                <a:gridCol w="2328286">
                  <a:extLst>
                    <a:ext uri="{9D8B030D-6E8A-4147-A177-3AD203B41FA5}">
                      <a16:colId xmlns:a16="http://schemas.microsoft.com/office/drawing/2014/main" val="641878138"/>
                    </a:ext>
                  </a:extLst>
                </a:gridCol>
                <a:gridCol w="2349732">
                  <a:extLst>
                    <a:ext uri="{9D8B030D-6E8A-4147-A177-3AD203B41FA5}">
                      <a16:colId xmlns:a16="http://schemas.microsoft.com/office/drawing/2014/main" val="2957262733"/>
                    </a:ext>
                  </a:extLst>
                </a:gridCol>
                <a:gridCol w="2349732">
                  <a:extLst>
                    <a:ext uri="{9D8B030D-6E8A-4147-A177-3AD203B41FA5}">
                      <a16:colId xmlns:a16="http://schemas.microsoft.com/office/drawing/2014/main" val="4227579014"/>
                    </a:ext>
                  </a:extLst>
                </a:gridCol>
              </a:tblGrid>
              <a:tr h="1294505">
                <a:tc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KATEGÓRIA (SZÓFAJ)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FORRÁSSZÓFAJOK</a:t>
                      </a:r>
                    </a:p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 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FORRÁS-SZERKEZETEK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66700" algn="l"/>
                        </a:tabLst>
                      </a:pPr>
                      <a:r>
                        <a:rPr lang="hu-HU" sz="1600">
                          <a:effectLst/>
                        </a:rPr>
                        <a:t>IDŐBELI ELŐFORDULÁS</a:t>
                      </a:r>
                    </a:p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66700" algn="l"/>
                        </a:tabLst>
                      </a:pPr>
                      <a:r>
                        <a:rPr lang="hu-HU" sz="1600">
                          <a:effectLst/>
                        </a:rPr>
                        <a:t>(A MAGYARBAN)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17418354"/>
                  </a:ext>
                </a:extLst>
              </a:tr>
              <a:tr h="1744442">
                <a:tc rowSpan="2"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Igekötő</a:t>
                      </a:r>
                    </a:p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 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Határozószó (pl. ki, be, alá, össze, szét, túl)</a:t>
                      </a:r>
                    </a:p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 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Értelmező határozós szerkezet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Az ősmagyar kortól napjainkig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230000"/>
                  </a:ext>
                </a:extLst>
              </a:tr>
              <a:tr h="1294505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Ragos névszó (pl. agyon, tönkre, végbe)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Határozós szerkezet</a:t>
                      </a:r>
                    </a:p>
                    <a:p>
                      <a:pPr marR="4445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 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A középmagyar kortól napjainkig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402985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3BDC29E4-BB2D-4C50-93F2-F6B9E8BE5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8925" y="30622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hu-HU" altLang="hu-H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hu-HU" alt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AE3CF8B-FB57-4A91-BBA4-AE80A86FE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8925" y="3062288"/>
            <a:ext cx="4022725" cy="952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3405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FA3A47E-1128-4563-88A1-3CD52EAEA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77118"/>
            <a:ext cx="8911687" cy="1280890"/>
          </a:xfrm>
        </p:spPr>
        <p:txBody>
          <a:bodyPr/>
          <a:lstStyle/>
          <a:p>
            <a:r>
              <a:rPr lang="hu-HU" dirty="0"/>
              <a:t>Grammatikai jelenségek: névutók</a:t>
            </a:r>
            <a:endParaRPr lang="hu-HU" i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72EEA8E-AE96-4217-8B66-852452FCF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i="1" dirty="0"/>
              <a:t>ezeknek utána</a:t>
            </a:r>
          </a:p>
          <a:p>
            <a:pPr marL="0" indent="0">
              <a:buNone/>
            </a:pPr>
            <a:r>
              <a:rPr lang="hu-HU" i="1" dirty="0"/>
              <a:t>Ezután</a:t>
            </a:r>
          </a:p>
          <a:p>
            <a:pPr marL="0" indent="0">
              <a:buNone/>
            </a:pPr>
            <a:r>
              <a:rPr lang="hu-HU" i="1" dirty="0" err="1"/>
              <a:t>Keues</a:t>
            </a:r>
            <a:r>
              <a:rPr lang="hu-HU" i="1" dirty="0"/>
              <a:t> </a:t>
            </a:r>
            <a:r>
              <a:rPr lang="hu-HU" i="1" dirty="0" err="1"/>
              <a:t>idev</a:t>
            </a:r>
            <a:r>
              <a:rPr lang="hu-HU" i="1" dirty="0"/>
              <a:t> </a:t>
            </a:r>
            <a:r>
              <a:rPr lang="hu-HU" i="1" dirty="0" err="1"/>
              <a:t>nek</a:t>
            </a:r>
            <a:r>
              <a:rPr lang="hu-HU" i="1" dirty="0"/>
              <a:t> </a:t>
            </a:r>
            <a:r>
              <a:rPr lang="hu-HU" i="1" dirty="0" err="1"/>
              <a:t>vtanna</a:t>
            </a:r>
            <a:endParaRPr lang="hu-HU" i="1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88342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atMod val="92000"/>
                <a:lumMod val="120000"/>
              </a:schemeClr>
            </a:gs>
            <a:gs pos="100000">
              <a:schemeClr val="bg1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D11FD5-487C-4A6B-836F-3831DC830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B38F7CE-51C9-4CBC-99AF-96AAD3551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hu-HU" dirty="0"/>
              <a:t>A névutók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765169-F70D-4841-BE65-62E10CBED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6427AA3-A120-496C-A1B8-252118E0E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A nem ragvonzó névutók kialakulása:</a:t>
            </a:r>
          </a:p>
          <a:p>
            <a:pPr marL="0" indent="0">
              <a:buNone/>
            </a:pPr>
            <a:r>
              <a:rPr lang="hu-HU" dirty="0"/>
              <a:t>Ragos főnévből (névmásból) BIRTOKOS SZERKEZETBEN:</a:t>
            </a:r>
          </a:p>
          <a:p>
            <a:pPr marL="0" indent="0">
              <a:buNone/>
            </a:pPr>
            <a:r>
              <a:rPr lang="hu-HU" dirty="0"/>
              <a:t>A legelső: </a:t>
            </a:r>
            <a:r>
              <a:rPr lang="hu-HU" i="1" dirty="0"/>
              <a:t>az után</a:t>
            </a:r>
          </a:p>
          <a:p>
            <a:pPr marL="0" indent="0">
              <a:buNone/>
            </a:pPr>
            <a:endParaRPr lang="hu-HU" i="1" dirty="0"/>
          </a:p>
        </p:txBody>
      </p:sp>
      <p:pic>
        <p:nvPicPr>
          <p:cNvPr id="5" name="Kép 4" descr="A képen szöveg látható&#10;&#10;Automatikusan generált leírás">
            <a:extLst>
              <a:ext uri="{FF2B5EF4-FFF2-40B4-BE49-F238E27FC236}">
                <a16:creationId xmlns:a16="http://schemas.microsoft.com/office/drawing/2014/main" id="{D2223CE2-E394-49CF-AB9F-3566FF164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7767" y="1631665"/>
            <a:ext cx="7648234" cy="3594670"/>
          </a:xfrm>
          <a:prstGeom prst="rect">
            <a:avLst/>
          </a:prstGeom>
        </p:spPr>
      </p:pic>
      <p:sp>
        <p:nvSpPr>
          <p:cNvPr id="14" name="Freeform 14">
            <a:extLst>
              <a:ext uri="{FF2B5EF4-FFF2-40B4-BE49-F238E27FC236}">
                <a16:creationId xmlns:a16="http://schemas.microsoft.com/office/drawing/2014/main" id="{2A2CC818-8106-45C0-93D5-7051F99F2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070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B1803BE-B21A-4B75-A040-7DC85BDB3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ragvonzó névutók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CF7FCAB-8F57-4C1E-94E7-4AB5BFAFA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3-féle mód:</a:t>
            </a:r>
          </a:p>
          <a:p>
            <a:pPr>
              <a:buAutoNum type="arabicPeriod"/>
            </a:pPr>
            <a:r>
              <a:rPr lang="hu-HU" dirty="0"/>
              <a:t>Értelmezős szerkezetekben keletkezett változatok (pl. </a:t>
            </a:r>
            <a:r>
              <a:rPr lang="hu-HU" i="1" dirty="0" err="1"/>
              <a:t>vmivel</a:t>
            </a:r>
            <a:r>
              <a:rPr lang="hu-HU" i="1" dirty="0"/>
              <a:t>/</a:t>
            </a:r>
            <a:r>
              <a:rPr lang="hu-HU" i="1" dirty="0" err="1"/>
              <a:t>vkivel</a:t>
            </a:r>
            <a:r>
              <a:rPr lang="hu-HU" i="1" dirty="0"/>
              <a:t> szemben, </a:t>
            </a:r>
            <a:r>
              <a:rPr lang="hu-HU" i="1" dirty="0" err="1"/>
              <a:t>vmin</a:t>
            </a:r>
            <a:r>
              <a:rPr lang="hu-HU" i="1" dirty="0"/>
              <a:t> felül/alul/kívül/belül</a:t>
            </a:r>
            <a:r>
              <a:rPr lang="hu-HU" dirty="0"/>
              <a:t>): a határozóragos névszót követő, pontosító-nyomósító szerepű határozószó kapcsolata </a:t>
            </a:r>
            <a:r>
              <a:rPr lang="hu-HU" dirty="0" err="1"/>
              <a:t>szintagmatizálódott</a:t>
            </a:r>
            <a:r>
              <a:rPr lang="hu-HU" dirty="0"/>
              <a:t> (</a:t>
            </a:r>
            <a:r>
              <a:rPr lang="hu-HU" i="1" dirty="0"/>
              <a:t>a kúton, (mégpedig) alul</a:t>
            </a:r>
            <a:r>
              <a:rPr lang="hu-HU" dirty="0"/>
              <a:t> [</a:t>
            </a:r>
            <a:r>
              <a:rPr lang="hu-HU" i="1" dirty="0"/>
              <a:t>van</a:t>
            </a:r>
            <a:r>
              <a:rPr lang="hu-HU" dirty="0"/>
              <a:t>] &gt; </a:t>
            </a:r>
            <a:r>
              <a:rPr lang="hu-HU" i="1" dirty="0"/>
              <a:t>a kúton alul </a:t>
            </a:r>
            <a:r>
              <a:rPr lang="hu-HU" dirty="0"/>
              <a:t>[</a:t>
            </a:r>
            <a:r>
              <a:rPr lang="hu-HU" i="1" dirty="0"/>
              <a:t>van</a:t>
            </a:r>
            <a:r>
              <a:rPr lang="hu-HU" dirty="0"/>
              <a:t>]; vö. D. </a:t>
            </a:r>
            <a:r>
              <a:rPr lang="hu-HU" cap="small" dirty="0" err="1"/>
              <a:t>Mátai</a:t>
            </a:r>
            <a:r>
              <a:rPr lang="hu-HU" dirty="0"/>
              <a:t> 2003); később a határozószó igei alaptagjával való kapcsolata fokozatosan megszakadt, s már a határozóragos névszóhoz kötődött. </a:t>
            </a:r>
          </a:p>
          <a:p>
            <a:pPr>
              <a:buAutoNum type="arabicPeriod"/>
            </a:pPr>
            <a:r>
              <a:rPr lang="hu-HU" dirty="0"/>
              <a:t>A határozói igenévből határozós szerkezetben névutóvá válik (pl. </a:t>
            </a:r>
            <a:r>
              <a:rPr lang="hu-HU" i="1" dirty="0" err="1"/>
              <a:t>vmitől</a:t>
            </a:r>
            <a:r>
              <a:rPr lang="hu-HU" i="1" dirty="0"/>
              <a:t> </a:t>
            </a:r>
            <a:r>
              <a:rPr lang="hu-HU" i="1" dirty="0" err="1"/>
              <a:t>fogván</a:t>
            </a:r>
            <a:r>
              <a:rPr lang="hu-HU" i="1" dirty="0"/>
              <a:t>, </a:t>
            </a:r>
            <a:r>
              <a:rPr lang="hu-HU" i="1" dirty="0" err="1"/>
              <a:t>vmire</a:t>
            </a:r>
            <a:r>
              <a:rPr lang="hu-HU" i="1" dirty="0"/>
              <a:t> nézve</a:t>
            </a:r>
            <a:r>
              <a:rPr lang="hu-HU" dirty="0"/>
              <a:t>): ennél a típusnál a határozói igenév vált idővel a névszó bővítményévé, majd vált névutóvá.  </a:t>
            </a:r>
          </a:p>
          <a:p>
            <a:pPr>
              <a:buAutoNum type="arabicPeriod"/>
            </a:pPr>
            <a:r>
              <a:rPr lang="hu-HU" dirty="0"/>
              <a:t>Ritka: a forrásszófaj ismét határozói igenév, amely ezúttal tárgyas szintagmában alakul névutóvá (pl. </a:t>
            </a:r>
            <a:r>
              <a:rPr lang="hu-HU" i="1" dirty="0" err="1"/>
              <a:t>vmit</a:t>
            </a:r>
            <a:r>
              <a:rPr lang="hu-HU" i="1" dirty="0"/>
              <a:t> tekintve, </a:t>
            </a:r>
            <a:r>
              <a:rPr lang="hu-HU" i="1" dirty="0" err="1"/>
              <a:t>vmit</a:t>
            </a:r>
            <a:r>
              <a:rPr lang="hu-HU" i="1" dirty="0"/>
              <a:t> kivéve</a:t>
            </a:r>
            <a:r>
              <a:rPr lang="hu-H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807311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BB01FB5-37B9-4EBD-AF40-DE68D3CA4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491CCEC-EAE1-4FA0-AEA9-F4187CE2F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hu-HU" sz="3200">
                <a:solidFill>
                  <a:schemeClr val="bg1"/>
                </a:solidFill>
              </a:rPr>
              <a:t>Az igeidők</a:t>
            </a:r>
          </a:p>
        </p:txBody>
      </p:sp>
      <p:sp>
        <p:nvSpPr>
          <p:cNvPr id="20" name="Freeform 11">
            <a:extLst>
              <a:ext uri="{FF2B5EF4-FFF2-40B4-BE49-F238E27FC236}">
                <a16:creationId xmlns:a16="http://schemas.microsoft.com/office/drawing/2014/main" id="{06AF6A9A-0638-4916-AD29-9FC8FC07AE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79057B2B-0D8C-47F2-836B-2E7DD4621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0080D0D8-F92A-4EFD-96AC-7D1DEC35EB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4302564"/>
              </p:ext>
            </p:extLst>
          </p:nvPr>
        </p:nvGraphicFramePr>
        <p:xfrm>
          <a:off x="4713144" y="1157055"/>
          <a:ext cx="6832213" cy="423377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193598">
                  <a:extLst>
                    <a:ext uri="{9D8B030D-6E8A-4147-A177-3AD203B41FA5}">
                      <a16:colId xmlns:a16="http://schemas.microsoft.com/office/drawing/2014/main" val="1093431303"/>
                    </a:ext>
                  </a:extLst>
                </a:gridCol>
                <a:gridCol w="1597637">
                  <a:extLst>
                    <a:ext uri="{9D8B030D-6E8A-4147-A177-3AD203B41FA5}">
                      <a16:colId xmlns:a16="http://schemas.microsoft.com/office/drawing/2014/main" val="2161910477"/>
                    </a:ext>
                  </a:extLst>
                </a:gridCol>
                <a:gridCol w="1520756">
                  <a:extLst>
                    <a:ext uri="{9D8B030D-6E8A-4147-A177-3AD203B41FA5}">
                      <a16:colId xmlns:a16="http://schemas.microsoft.com/office/drawing/2014/main" val="2426317744"/>
                    </a:ext>
                  </a:extLst>
                </a:gridCol>
                <a:gridCol w="2520222">
                  <a:extLst>
                    <a:ext uri="{9D8B030D-6E8A-4147-A177-3AD203B41FA5}">
                      <a16:colId xmlns:a16="http://schemas.microsoft.com/office/drawing/2014/main" val="832858925"/>
                    </a:ext>
                  </a:extLst>
                </a:gridCol>
              </a:tblGrid>
              <a:tr h="412695">
                <a:tc gridSpan="2"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1" i="0" u="none" strike="noStrike" cap="all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É. Kiss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3750" marR="123750" marT="61875" marB="61875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1" i="0" u="none" strike="noStrike" cap="all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E. Abaffy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3750" marR="123750" marT="61875" marB="61875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027790"/>
                  </a:ext>
                </a:extLst>
              </a:tr>
              <a:tr h="30183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egyszerű jelen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jelen idő, biztosra vett jövő 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5649072"/>
                  </a:ext>
                </a:extLst>
              </a:tr>
              <a:tr h="30183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mondott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befejezett </a:t>
                      </a:r>
                      <a:r>
                        <a:rPr lang="hu-HU" sz="1600" b="1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jelen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mondott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1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t(t)</a:t>
                      </a: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jeles múlt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2630431"/>
                  </a:ext>
                </a:extLst>
              </a:tr>
              <a:tr h="30183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monda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egyszerű múlt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monda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elbeszélő múlt, közelmúlt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5805326"/>
                  </a:ext>
                </a:extLst>
              </a:tr>
              <a:tr h="553094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 vala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befejezetlen múlt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 vala, 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 volt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Ø + </a:t>
                      </a: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vala</a:t>
                      </a: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Ø + </a:t>
                      </a: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volt </a:t>
                      </a: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típusú múlt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0417069"/>
                  </a:ext>
                </a:extLst>
              </a:tr>
              <a:tr h="553094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mondott vala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befejezett múlt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mondott vala, 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mondott volt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-t(t) + vala, -t(t) + volt </a:t>
                      </a: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(régmúlt)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2970063"/>
                  </a:ext>
                </a:extLst>
              </a:tr>
              <a:tr h="180938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mondand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jövő idő? – inkább modális képző, feltételhez kötést, esetlegességet fejezett ki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1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mondand</a:t>
                      </a:r>
                      <a:endParaRPr lang="hu-HU" sz="2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u-HU" sz="16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lehetséges, esetleges jövő </a:t>
                      </a:r>
                      <a:endParaRPr lang="hu-HU" sz="2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812" marR="92812" marT="12891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2911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5316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FB67A22-8B3B-4DA8-A93F-CD5755D6B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igeidők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803B163-CC6D-4114-AE27-662EFA77C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dirty="0"/>
              <a:t>Az </a:t>
            </a:r>
            <a:r>
              <a:rPr lang="hu-HU" i="1" dirty="0"/>
              <a:t>egyszerű </a:t>
            </a:r>
            <a:r>
              <a:rPr lang="hu-HU" dirty="0"/>
              <a:t>jelző É. Kissnél az aspektusra utal (vö. befejezetlen, befejezett múlt), E. </a:t>
            </a:r>
            <a:r>
              <a:rPr lang="hu-HU" dirty="0" err="1"/>
              <a:t>Abaffynál</a:t>
            </a:r>
            <a:r>
              <a:rPr lang="hu-HU" dirty="0"/>
              <a:t> szerkesztésmódra (pl. egyszerű, ill. összetett múlt)!</a:t>
            </a:r>
          </a:p>
          <a:p>
            <a:pPr lvl="0"/>
            <a:r>
              <a:rPr lang="hu-HU" dirty="0"/>
              <a:t>A </a:t>
            </a:r>
            <a:r>
              <a:rPr lang="hu-HU" i="1" dirty="0"/>
              <a:t>fog </a:t>
            </a:r>
            <a:r>
              <a:rPr lang="hu-HU" dirty="0"/>
              <a:t>+ főnévi igenév alakú összetett jövő idő a középmagyar korban alakult ki.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380510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2C1F3C-F390-4D3A-B23D-27FA207C8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igeidők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4DDDAF2-277F-4BA6-BA9F-1A7A57BCA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077" y="1905000"/>
            <a:ext cx="10649243" cy="460834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b="1" u="sng" dirty="0"/>
              <a:t>E. </a:t>
            </a:r>
            <a:r>
              <a:rPr lang="hu-HU" b="1" u="sng" dirty="0" err="1"/>
              <a:t>Abaffy</a:t>
            </a:r>
            <a:r>
              <a:rPr lang="hu-HU" b="1" u="sng" dirty="0"/>
              <a:t> (1992: 151–168): AZ EGYES IGEIDŐK FUNKCIÓI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Az </a:t>
            </a:r>
            <a:r>
              <a:rPr lang="hu-HU" b="1" dirty="0"/>
              <a:t>elbeszélő múlt</a:t>
            </a:r>
            <a:r>
              <a:rPr lang="hu-HU" dirty="0"/>
              <a:t> funkciói:</a:t>
            </a:r>
          </a:p>
          <a:p>
            <a:pPr lvl="0"/>
            <a:r>
              <a:rPr lang="hu-HU" dirty="0"/>
              <a:t>az írott nyelvben, személytelen elbeszélésben: „arra szolgál, hogy a múltban megtörtént </a:t>
            </a:r>
            <a:r>
              <a:rPr lang="hu-HU" b="1" dirty="0"/>
              <a:t>eseményt, valamely eseménysor egy-egy láncszemét írja le időviszonyítás nélkül</a:t>
            </a:r>
            <a:r>
              <a:rPr lang="hu-HU" dirty="0"/>
              <a:t>. Nem utal sem arra, hogy valami a múltban előbb vagy később történt (az események közti eligazodást az elbeszélt történések egymásutánja biztosítja); s a jelennel sem hozza kapcsolatban a múltat: nem fejezi ki, hogy a múltbeli cselekvés, történés eredménye a jelenben meglévő állapot. Független az igeidő az ige tartós, mozzanatos vagy befejezett jellegétől.” (</a:t>
            </a:r>
            <a:r>
              <a:rPr lang="hu-HU" dirty="0" err="1"/>
              <a:t>JordK</a:t>
            </a:r>
            <a:r>
              <a:rPr lang="hu-HU" dirty="0"/>
              <a:t>.: </a:t>
            </a:r>
            <a:r>
              <a:rPr lang="hu-HU" i="1" dirty="0"/>
              <a:t>És íme egy ember </a:t>
            </a:r>
            <a:r>
              <a:rPr lang="hu-HU" b="1" i="1" dirty="0" err="1"/>
              <a:t>járula</a:t>
            </a:r>
            <a:r>
              <a:rPr lang="hu-HU" b="1" i="1" dirty="0"/>
              <a:t> </a:t>
            </a:r>
            <a:r>
              <a:rPr lang="hu-HU" i="1" dirty="0"/>
              <a:t>Pilátushoz és </a:t>
            </a:r>
            <a:r>
              <a:rPr lang="hu-HU" b="1" i="1" dirty="0" err="1"/>
              <a:t>megkéré</a:t>
            </a:r>
            <a:r>
              <a:rPr lang="hu-HU" b="1" i="1" dirty="0"/>
              <a:t> </a:t>
            </a:r>
            <a:r>
              <a:rPr lang="hu-HU" i="1" dirty="0"/>
              <a:t>Jézusnak testét, és </a:t>
            </a:r>
            <a:r>
              <a:rPr lang="hu-HU" i="1" dirty="0" err="1"/>
              <a:t>levévén</a:t>
            </a:r>
            <a:r>
              <a:rPr lang="hu-HU" i="1" dirty="0"/>
              <a:t> </a:t>
            </a:r>
            <a:r>
              <a:rPr lang="hu-HU" b="1" i="1" dirty="0" err="1"/>
              <a:t>takará</a:t>
            </a:r>
            <a:r>
              <a:rPr lang="hu-HU" b="1" i="1" dirty="0"/>
              <a:t> be </a:t>
            </a:r>
            <a:r>
              <a:rPr lang="hu-HU" i="1" dirty="0" err="1"/>
              <a:t>űtet</a:t>
            </a:r>
            <a:r>
              <a:rPr lang="hu-HU" i="1" dirty="0"/>
              <a:t> </a:t>
            </a:r>
            <a:r>
              <a:rPr lang="hu-HU" i="1" dirty="0" err="1"/>
              <a:t>gyocsban</a:t>
            </a:r>
            <a:r>
              <a:rPr lang="hu-HU" i="1" dirty="0"/>
              <a:t> és </a:t>
            </a:r>
            <a:r>
              <a:rPr lang="hu-HU" b="1" i="1" dirty="0" err="1"/>
              <a:t>helyhezteté</a:t>
            </a:r>
            <a:r>
              <a:rPr lang="hu-HU" b="1" i="1" dirty="0"/>
              <a:t> </a:t>
            </a:r>
            <a:r>
              <a:rPr lang="hu-HU" i="1" dirty="0"/>
              <a:t>koporsóban</a:t>
            </a:r>
            <a:r>
              <a:rPr lang="hu-HU" dirty="0"/>
              <a:t>)</a:t>
            </a:r>
          </a:p>
          <a:p>
            <a:pPr lvl="0"/>
            <a:r>
              <a:rPr lang="hu-HU" dirty="0"/>
              <a:t>az élőbeszédben, ill. az azt tükröző szövegekben (párbeszédekben, levelekben), de kódexekben is előfordult, ezt E. A. nyelvjárási sajátosságnak tartja: a </a:t>
            </a:r>
            <a:r>
              <a:rPr lang="hu-HU" b="1" dirty="0"/>
              <a:t>közelmúltat</a:t>
            </a:r>
            <a:r>
              <a:rPr lang="hu-HU" dirty="0"/>
              <a:t> </a:t>
            </a:r>
            <a:r>
              <a:rPr lang="hu-HU" b="1" dirty="0"/>
              <a:t>fejezheti ki </a:t>
            </a:r>
            <a:r>
              <a:rPr lang="hu-HU" dirty="0"/>
              <a:t>(</a:t>
            </a:r>
            <a:r>
              <a:rPr lang="hu-HU" dirty="0" err="1"/>
              <a:t>misszilis</a:t>
            </a:r>
            <a:r>
              <a:rPr lang="hu-HU" dirty="0"/>
              <a:t>: </a:t>
            </a:r>
            <a:r>
              <a:rPr lang="hu-HU" i="1" dirty="0"/>
              <a:t>Enyingen </a:t>
            </a:r>
            <a:r>
              <a:rPr lang="hu-HU" b="1" i="1" dirty="0" err="1"/>
              <a:t>írám</a:t>
            </a:r>
            <a:r>
              <a:rPr lang="hu-HU" b="1" i="1" dirty="0"/>
              <a:t> </a:t>
            </a:r>
            <a:r>
              <a:rPr lang="hu-HU" i="1" dirty="0"/>
              <a:t>ez levelet pénteken</a:t>
            </a:r>
            <a:r>
              <a:rPr lang="hu-HU" dirty="0"/>
              <a:t>)</a:t>
            </a:r>
          </a:p>
          <a:p>
            <a:pPr marL="0" indent="0">
              <a:buNone/>
            </a:pPr>
            <a:r>
              <a:rPr lang="hu-HU" b="1" dirty="0"/>
              <a:t>A </a:t>
            </a:r>
            <a:r>
              <a:rPr lang="hu-HU" b="1" i="1" dirty="0"/>
              <a:t>-t(t)</a:t>
            </a:r>
            <a:r>
              <a:rPr lang="hu-HU" b="1" dirty="0"/>
              <a:t> jeles múlt </a:t>
            </a:r>
            <a:r>
              <a:rPr lang="hu-HU" dirty="0"/>
              <a:t>funkciói:</a:t>
            </a:r>
          </a:p>
          <a:p>
            <a:r>
              <a:rPr lang="hu-HU" b="1" dirty="0"/>
              <a:t>az élőbeszéd múlt ideje,</a:t>
            </a:r>
            <a:r>
              <a:rPr lang="hu-HU" dirty="0"/>
              <a:t> így a bibliai, legendák történeteinek szereplői </a:t>
            </a:r>
            <a:r>
              <a:rPr lang="hu-HU" dirty="0" err="1"/>
              <a:t>párbeszédeikben</a:t>
            </a:r>
            <a:r>
              <a:rPr lang="hu-HU" dirty="0"/>
              <a:t> használják, híveknek közvetlenül szóló prédikációkban, az összefoglaló jellegű, olvasókhoz-hallgatókhoz közvetlenül szóló sorokban és a </a:t>
            </a:r>
            <a:r>
              <a:rPr lang="hu-HU" dirty="0" err="1"/>
              <a:t>misszilisekben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495161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7331F28-811D-4549-A4A6-D2336C37D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igeidők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1DC3840-D54B-4303-9CE3-EFD8B889B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617" y="1716258"/>
            <a:ext cx="10761785" cy="503623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b="1" dirty="0"/>
              <a:t>A Ø + </a:t>
            </a:r>
            <a:r>
              <a:rPr lang="hu-HU" b="1" i="1" dirty="0" err="1"/>
              <a:t>vala</a:t>
            </a:r>
            <a:r>
              <a:rPr lang="hu-HU" b="1" dirty="0"/>
              <a:t>, Ø + </a:t>
            </a:r>
            <a:r>
              <a:rPr lang="hu-HU" b="1" i="1" dirty="0"/>
              <a:t>volt </a:t>
            </a:r>
            <a:r>
              <a:rPr lang="hu-HU" b="1" dirty="0"/>
              <a:t>típusú múlt: </a:t>
            </a:r>
            <a:r>
              <a:rPr lang="hu-HU" dirty="0"/>
              <a:t>A </a:t>
            </a:r>
            <a:r>
              <a:rPr lang="hu-HU" i="1" dirty="0" err="1"/>
              <a:t>vala</a:t>
            </a:r>
            <a:r>
              <a:rPr lang="hu-HU" dirty="0"/>
              <a:t> és a </a:t>
            </a:r>
            <a:r>
              <a:rPr lang="hu-HU" i="1" dirty="0"/>
              <a:t>volt </a:t>
            </a:r>
            <a:r>
              <a:rPr lang="hu-HU" dirty="0"/>
              <a:t>használata az </a:t>
            </a:r>
            <a:r>
              <a:rPr lang="hu-HU" i="1" dirty="0"/>
              <a:t>-á/-é</a:t>
            </a:r>
            <a:r>
              <a:rPr lang="hu-HU" dirty="0"/>
              <a:t>, ill. </a:t>
            </a:r>
            <a:r>
              <a:rPr lang="hu-HU" i="1" dirty="0"/>
              <a:t>-t</a:t>
            </a:r>
            <a:r>
              <a:rPr lang="hu-HU" dirty="0"/>
              <a:t> időjel használatának felel meg (a </a:t>
            </a:r>
            <a:r>
              <a:rPr lang="hu-HU" dirty="0" err="1"/>
              <a:t>múltidőjelet</a:t>
            </a:r>
            <a:r>
              <a:rPr lang="hu-HU" dirty="0"/>
              <a:t> „helyettesítik”)! A latin </a:t>
            </a:r>
            <a:r>
              <a:rPr lang="hu-HU" b="1" dirty="0" err="1"/>
              <a:t>indicativi</a:t>
            </a:r>
            <a:r>
              <a:rPr lang="hu-HU" b="1" dirty="0"/>
              <a:t> </a:t>
            </a:r>
            <a:r>
              <a:rPr lang="hu-HU" b="1" dirty="0" err="1"/>
              <a:t>praeteritum</a:t>
            </a:r>
            <a:r>
              <a:rPr lang="hu-HU" b="1" dirty="0"/>
              <a:t> imperfectum </a:t>
            </a:r>
            <a:r>
              <a:rPr lang="hu-HU" dirty="0"/>
              <a:t>szabályos megfelelője, a fordításirodalomban terjed el, vö. az </a:t>
            </a:r>
            <a:r>
              <a:rPr lang="hu-HU" dirty="0" err="1"/>
              <a:t>Abaffy</a:t>
            </a:r>
            <a:r>
              <a:rPr lang="hu-HU" dirty="0"/>
              <a:t> vizsgálta ilyen korpuszadatok 95%-ban kódexekből származnak.</a:t>
            </a:r>
          </a:p>
          <a:p>
            <a:pPr lvl="0"/>
            <a:r>
              <a:rPr lang="hu-HU" dirty="0"/>
              <a:t>„A múltbeli események hátterében meghúzódó, az eseménysorozat vagy akár annak elbeszélése idején </a:t>
            </a:r>
            <a:r>
              <a:rPr lang="hu-HU" b="1" dirty="0"/>
              <a:t>még tartó állapot</a:t>
            </a:r>
            <a:r>
              <a:rPr lang="hu-HU" dirty="0"/>
              <a:t> kifejezése” (gyakran váltakozik az elbeszélő egyszerű múlttal): (</a:t>
            </a:r>
            <a:r>
              <a:rPr lang="hu-HU" dirty="0" err="1"/>
              <a:t>JókK</a:t>
            </a:r>
            <a:r>
              <a:rPr lang="hu-HU" dirty="0"/>
              <a:t>. </a:t>
            </a:r>
            <a:r>
              <a:rPr lang="hu-HU" i="1" dirty="0" err="1"/>
              <a:t>Urlandus</a:t>
            </a:r>
            <a:r>
              <a:rPr lang="hu-HU" i="1" dirty="0"/>
              <a:t> úr lakozik </a:t>
            </a:r>
            <a:r>
              <a:rPr lang="hu-HU" i="1" dirty="0" err="1"/>
              <a:t>vala</a:t>
            </a:r>
            <a:r>
              <a:rPr lang="hu-HU" i="1" dirty="0"/>
              <a:t> közel </a:t>
            </a:r>
            <a:r>
              <a:rPr lang="hu-HU" i="1" dirty="0" err="1"/>
              <a:t>Alverna</a:t>
            </a:r>
            <a:r>
              <a:rPr lang="hu-HU" i="1" dirty="0"/>
              <a:t> hegyéhez</a:t>
            </a:r>
            <a:r>
              <a:rPr lang="hu-HU" dirty="0"/>
              <a:t>)</a:t>
            </a:r>
          </a:p>
          <a:p>
            <a:pPr lvl="0"/>
            <a:r>
              <a:rPr lang="hu-HU" dirty="0"/>
              <a:t>„Lelkiállapot, </a:t>
            </a:r>
            <a:r>
              <a:rPr lang="hu-HU" b="1" dirty="0"/>
              <a:t>tartós </a:t>
            </a:r>
            <a:r>
              <a:rPr lang="hu-HU" dirty="0"/>
              <a:t>érzelem, képesség, szükségesség kifejezése”: </a:t>
            </a:r>
            <a:r>
              <a:rPr lang="hu-HU" dirty="0" err="1"/>
              <a:t>JókK</a:t>
            </a:r>
            <a:r>
              <a:rPr lang="hu-HU" dirty="0"/>
              <a:t>. </a:t>
            </a:r>
            <a:r>
              <a:rPr lang="hu-HU" i="1" dirty="0"/>
              <a:t>Szent Ferenc igen szereti </a:t>
            </a:r>
            <a:r>
              <a:rPr lang="hu-HU" i="1" dirty="0" err="1"/>
              <a:t>vala</a:t>
            </a:r>
            <a:r>
              <a:rPr lang="hu-HU" i="1" dirty="0"/>
              <a:t> őtet</a:t>
            </a:r>
            <a:endParaRPr lang="hu-HU" dirty="0"/>
          </a:p>
          <a:p>
            <a:pPr lvl="0"/>
            <a:r>
              <a:rPr lang="hu-HU" b="1" dirty="0"/>
              <a:t>Tartós cselekvés </a:t>
            </a:r>
            <a:r>
              <a:rPr lang="hu-HU" dirty="0"/>
              <a:t>kifejezése: </a:t>
            </a:r>
            <a:r>
              <a:rPr lang="hu-HU" i="1" dirty="0"/>
              <a:t>Kik míg élnek </a:t>
            </a:r>
            <a:r>
              <a:rPr lang="hu-HU" i="1" dirty="0" err="1"/>
              <a:t>vala</a:t>
            </a:r>
            <a:r>
              <a:rPr lang="hu-HU" i="1" dirty="0"/>
              <a:t>, </a:t>
            </a:r>
            <a:r>
              <a:rPr lang="hu-HU" i="1" dirty="0" err="1"/>
              <a:t>székökben</a:t>
            </a:r>
            <a:r>
              <a:rPr lang="hu-HU" i="1" dirty="0"/>
              <a:t> ülnek </a:t>
            </a:r>
            <a:r>
              <a:rPr lang="hu-HU" i="1" dirty="0" err="1"/>
              <a:t>vala</a:t>
            </a:r>
            <a:endParaRPr lang="hu-HU" dirty="0"/>
          </a:p>
          <a:p>
            <a:pPr lvl="0"/>
            <a:r>
              <a:rPr lang="hu-HU" dirty="0"/>
              <a:t>Ismétlődő cselekvés kifejezése: </a:t>
            </a:r>
            <a:r>
              <a:rPr lang="hu-HU" i="1" dirty="0"/>
              <a:t>Böjtöl </a:t>
            </a:r>
            <a:r>
              <a:rPr lang="hu-HU" i="1" dirty="0" err="1"/>
              <a:t>vala</a:t>
            </a:r>
            <a:r>
              <a:rPr lang="hu-HU" i="1" dirty="0"/>
              <a:t> ő életének </a:t>
            </a:r>
            <a:r>
              <a:rPr lang="hu-HU" i="1" dirty="0" err="1"/>
              <a:t>mend</a:t>
            </a:r>
            <a:r>
              <a:rPr lang="hu-HU" i="1" dirty="0"/>
              <a:t> napiban</a:t>
            </a:r>
            <a:endParaRPr lang="hu-HU" dirty="0"/>
          </a:p>
          <a:p>
            <a:pPr lvl="0"/>
            <a:r>
              <a:rPr lang="hu-HU" dirty="0"/>
              <a:t>Szokásos cselekvés kifejezése: </a:t>
            </a:r>
            <a:r>
              <a:rPr lang="hu-HU" i="1" dirty="0"/>
              <a:t>ki oroz </a:t>
            </a:r>
            <a:r>
              <a:rPr lang="hu-HU" i="1" dirty="0" err="1"/>
              <a:t>vala</a:t>
            </a:r>
            <a:r>
              <a:rPr lang="hu-HU" i="1" dirty="0"/>
              <a:t>, immár nem </a:t>
            </a:r>
            <a:r>
              <a:rPr lang="hu-HU" i="1" dirty="0" err="1"/>
              <a:t>orozjon</a:t>
            </a:r>
            <a:endParaRPr lang="hu-HU" dirty="0"/>
          </a:p>
          <a:p>
            <a:pPr lvl="0"/>
            <a:r>
              <a:rPr lang="hu-HU" dirty="0"/>
              <a:t>A cselekvés nem tökéletes teljesülésének kifejezése: </a:t>
            </a:r>
            <a:r>
              <a:rPr lang="hu-HU" i="1" dirty="0" err="1"/>
              <a:t>Hagya</a:t>
            </a:r>
            <a:r>
              <a:rPr lang="hu-HU" i="1" dirty="0"/>
              <a:t> nagy sok dobot doboltatni </a:t>
            </a:r>
            <a:r>
              <a:rPr lang="hu-HU" i="1" dirty="0" err="1"/>
              <a:t>trombitákval</a:t>
            </a:r>
            <a:r>
              <a:rPr lang="hu-HU" i="1" dirty="0"/>
              <a:t> es trombitáltatni olyha hasad volt ég mind </a:t>
            </a:r>
            <a:r>
              <a:rPr lang="hu-HU" i="1" dirty="0" err="1"/>
              <a:t>ezektül</a:t>
            </a:r>
            <a:endParaRPr lang="hu-HU" dirty="0"/>
          </a:p>
          <a:p>
            <a:r>
              <a:rPr lang="hu-HU" dirty="0"/>
              <a:t>A cselekvés sikeres </a:t>
            </a:r>
            <a:r>
              <a:rPr lang="hu-HU" dirty="0" err="1"/>
              <a:t>végbemenésének</a:t>
            </a:r>
            <a:r>
              <a:rPr lang="hu-HU" dirty="0"/>
              <a:t> kívánása: </a:t>
            </a:r>
            <a:r>
              <a:rPr lang="hu-HU" i="1" dirty="0"/>
              <a:t>Kívánja </a:t>
            </a:r>
            <a:r>
              <a:rPr lang="hu-HU" i="1" dirty="0" err="1"/>
              <a:t>vala</a:t>
            </a:r>
            <a:r>
              <a:rPr lang="hu-HU" i="1" dirty="0"/>
              <a:t>, hogy szent Gergellyel lehetne jutalma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01104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95286AC-0311-40EC-8538-F32AF52DB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igeidők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800182F-4C91-4834-94D5-F7BA57A12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0326" y="2133600"/>
            <a:ext cx="9774286" cy="4100290"/>
          </a:xfrm>
        </p:spPr>
        <p:txBody>
          <a:bodyPr>
            <a:normAutofit/>
          </a:bodyPr>
          <a:lstStyle/>
          <a:p>
            <a:r>
              <a:rPr lang="hu-HU" b="1" i="1" dirty="0"/>
              <a:t>A -t(t) + </a:t>
            </a:r>
            <a:r>
              <a:rPr lang="hu-HU" b="1" i="1" dirty="0" err="1"/>
              <a:t>vala</a:t>
            </a:r>
            <a:r>
              <a:rPr lang="hu-HU" b="1" i="1" dirty="0"/>
              <a:t>, -t(t) + volt típusú múlt</a:t>
            </a:r>
            <a:endParaRPr lang="hu-HU" dirty="0"/>
          </a:p>
          <a:p>
            <a:pPr lvl="0"/>
            <a:r>
              <a:rPr lang="hu-HU" dirty="0"/>
              <a:t>A múltban befejezett történés következtében beálló állapot jelentése (l. a befejezett </a:t>
            </a:r>
            <a:r>
              <a:rPr lang="hu-HU" dirty="0" err="1"/>
              <a:t>mnin-ből</a:t>
            </a:r>
            <a:r>
              <a:rPr lang="hu-HU" dirty="0"/>
              <a:t> származó első fele az összetett alaknak: </a:t>
            </a:r>
            <a:r>
              <a:rPr lang="hu-HU" i="1" dirty="0"/>
              <a:t>A hal főtt. </a:t>
            </a:r>
            <a:r>
              <a:rPr lang="hu-HU" dirty="0"/>
              <a:t>(</a:t>
            </a:r>
            <a:r>
              <a:rPr lang="hu-HU" dirty="0" err="1"/>
              <a:t>mnin</a:t>
            </a:r>
            <a:r>
              <a:rPr lang="hu-HU" dirty="0"/>
              <a:t>). – ez a jelenre vonatkozik, ha múltba akarjuk tenni, megkapja a </a:t>
            </a:r>
            <a:r>
              <a:rPr lang="hu-HU" dirty="0" err="1"/>
              <a:t>múltidőjelet</a:t>
            </a:r>
            <a:r>
              <a:rPr lang="hu-HU" dirty="0"/>
              <a:t>: </a:t>
            </a:r>
            <a:r>
              <a:rPr lang="hu-HU" i="1" dirty="0"/>
              <a:t>A hal főtt </a:t>
            </a:r>
            <a:r>
              <a:rPr lang="hu-HU" i="1" dirty="0" err="1"/>
              <a:t>vala</a:t>
            </a:r>
            <a:r>
              <a:rPr lang="hu-HU" i="1" dirty="0"/>
              <a:t>.</a:t>
            </a:r>
            <a:r>
              <a:rPr lang="hu-HU" dirty="0"/>
              <a:t> Később már az  eredményt megelőző cselekvést, történést is jelölhette. </a:t>
            </a:r>
          </a:p>
          <a:p>
            <a:pPr lvl="0"/>
            <a:r>
              <a:rPr lang="hu-HU" dirty="0"/>
              <a:t>Régmúlt jelölése, de nem feltétlenül két múlt közül a régebbit, a csak a szövegösszefüggésből kikövetkeztethető régiséget is kifejezte: </a:t>
            </a:r>
            <a:r>
              <a:rPr lang="hu-HU" i="1" dirty="0"/>
              <a:t>az székelyek adót </a:t>
            </a:r>
            <a:r>
              <a:rPr lang="hu-HU" i="1" dirty="0" err="1"/>
              <a:t>igírték</a:t>
            </a:r>
            <a:r>
              <a:rPr lang="hu-HU" i="1" dirty="0"/>
              <a:t> volt... kit úgy értek hogy nehezen fogják megadni</a:t>
            </a:r>
            <a:endParaRPr lang="hu-HU" dirty="0"/>
          </a:p>
          <a:p>
            <a:r>
              <a:rPr lang="hu-HU" dirty="0"/>
              <a:t>Olyan mellékmondatokban tipikus, „melyek a főmondatra v. annak egy részére úgy utalnak, hogy annak állapotát, minőségét a múltban lefolyt történéssel jellemzik”: </a:t>
            </a:r>
            <a:r>
              <a:rPr lang="hu-HU" i="1" dirty="0" err="1"/>
              <a:t>attyának</a:t>
            </a:r>
            <a:r>
              <a:rPr lang="hu-HU" i="1" dirty="0"/>
              <a:t> </a:t>
            </a:r>
            <a:r>
              <a:rPr lang="hu-HU" i="1" dirty="0" err="1"/>
              <a:t>temérdök</a:t>
            </a:r>
            <a:r>
              <a:rPr lang="hu-HU" i="1" dirty="0"/>
              <a:t> </a:t>
            </a:r>
            <a:r>
              <a:rPr lang="hu-HU" i="1" dirty="0" err="1"/>
              <a:t>kencsét</a:t>
            </a:r>
            <a:r>
              <a:rPr lang="hu-HU" i="1" dirty="0"/>
              <a:t>: kit </a:t>
            </a:r>
            <a:r>
              <a:rPr lang="hu-HU" i="1" dirty="0" err="1"/>
              <a:t>házol</a:t>
            </a:r>
            <a:r>
              <a:rPr lang="hu-HU" i="1" dirty="0"/>
              <a:t> </a:t>
            </a:r>
            <a:r>
              <a:rPr lang="hu-HU" i="1" dirty="0" err="1"/>
              <a:t>vit</a:t>
            </a:r>
            <a:r>
              <a:rPr lang="hu-HU" i="1" dirty="0"/>
              <a:t> </a:t>
            </a:r>
            <a:r>
              <a:rPr lang="hu-HU" i="1" dirty="0" err="1"/>
              <a:t>vala</a:t>
            </a:r>
            <a:r>
              <a:rPr lang="hu-HU" i="1" dirty="0"/>
              <a:t>: mind az </a:t>
            </a:r>
            <a:r>
              <a:rPr lang="hu-HU" i="1" dirty="0" err="1"/>
              <a:t>szegénöknek</a:t>
            </a:r>
            <a:r>
              <a:rPr lang="hu-HU" i="1" dirty="0"/>
              <a:t> osztogatta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51574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C89751-289D-417F-9184-3B00785DC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igeidők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7F92BE5-6D0C-4132-8E0A-69D601235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7446" y="1905000"/>
            <a:ext cx="10227212" cy="458020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b="1" u="sng" dirty="0"/>
              <a:t>É. Kiss: </a:t>
            </a:r>
            <a:endParaRPr lang="hu-HU" dirty="0"/>
          </a:p>
          <a:p>
            <a:pPr lvl="0"/>
            <a:r>
              <a:rPr lang="hu-HU" b="1" dirty="0"/>
              <a:t>Egyszerű jelen</a:t>
            </a:r>
            <a:r>
              <a:rPr lang="hu-HU" dirty="0"/>
              <a:t>: a beszéd idejekor fennálló szituációk ideje (az RI egybeesik az SZI-vel). Az egyszerű jelen és jövő még nincs megkülönböztetve, így az előbbi szerepe </a:t>
            </a:r>
            <a:r>
              <a:rPr lang="hu-HU" dirty="0" err="1"/>
              <a:t>kiterjedtebb</a:t>
            </a:r>
            <a:r>
              <a:rPr lang="hu-HU" dirty="0"/>
              <a:t>, a BI-kor még le nem zárult szituációkat is jellemzi (</a:t>
            </a:r>
            <a:r>
              <a:rPr lang="hu-HU" i="1" dirty="0"/>
              <a:t>Látjátok, feleim, </a:t>
            </a:r>
            <a:r>
              <a:rPr lang="hu-HU" i="1" dirty="0" err="1"/>
              <a:t>szümtükhel</a:t>
            </a:r>
            <a:r>
              <a:rPr lang="hu-HU" i="1" dirty="0"/>
              <a:t>, mik </a:t>
            </a:r>
            <a:r>
              <a:rPr lang="hu-HU" i="1" dirty="0" err="1"/>
              <a:t>vogymuk</a:t>
            </a:r>
            <a:r>
              <a:rPr lang="hu-HU" dirty="0"/>
              <a:t>).</a:t>
            </a:r>
          </a:p>
          <a:p>
            <a:pPr lvl="0"/>
            <a:r>
              <a:rPr lang="hu-HU" b="1" dirty="0"/>
              <a:t>Egyszerű múlt</a:t>
            </a:r>
            <a:r>
              <a:rPr lang="hu-HU" dirty="0"/>
              <a:t>: a BI-t megelőző szituációk külső idejét jelöli, nem utal annak befejezett v. befejezetlen voltára. Az egymást lineárisan követő múltbeli események elmondásának ideje, ezért is nevezik elbeszélő múltnak. (</a:t>
            </a:r>
            <a:r>
              <a:rPr lang="hu-HU" dirty="0" err="1"/>
              <a:t>Wacha</a:t>
            </a:r>
            <a:r>
              <a:rPr lang="hu-HU" dirty="0"/>
              <a:t> ezt </a:t>
            </a:r>
            <a:r>
              <a:rPr lang="hu-HU" b="1" dirty="0"/>
              <a:t>befejezett múlt</a:t>
            </a:r>
            <a:r>
              <a:rPr lang="hu-HU" dirty="0"/>
              <a:t>nak is veszi, ezt É. Kiss nem fogadja el.)</a:t>
            </a:r>
          </a:p>
          <a:p>
            <a:pPr lvl="0"/>
            <a:r>
              <a:rPr lang="hu-HU" b="1" dirty="0"/>
              <a:t>Befejezett jelen: </a:t>
            </a:r>
            <a:r>
              <a:rPr lang="hu-HU" dirty="0"/>
              <a:t>a jelen szemszögéből nézett múltbeli szituációk leírása, a RI a múltbeli szituációt és a jelent is magába foglalja, ezek következménye még fennáll a beszéd idejekor.</a:t>
            </a:r>
          </a:p>
          <a:p>
            <a:pPr lvl="0"/>
            <a:r>
              <a:rPr lang="hu-HU" b="1" dirty="0"/>
              <a:t>Befejezetlen múlt: </a:t>
            </a:r>
            <a:r>
              <a:rPr lang="hu-HU" dirty="0"/>
              <a:t>olyan múltbeli szituációkat ír le, melyek esetében az RI az SZI-</a:t>
            </a:r>
            <a:r>
              <a:rPr lang="hu-HU" dirty="0" err="1"/>
              <a:t>nek</a:t>
            </a:r>
            <a:r>
              <a:rPr lang="hu-HU" dirty="0"/>
              <a:t> csak egy közbülső pontjára vagy szeletére terjed ki (vö. angol: </a:t>
            </a:r>
            <a:r>
              <a:rPr lang="hu-HU" i="1" dirty="0" err="1"/>
              <a:t>We</a:t>
            </a:r>
            <a:r>
              <a:rPr lang="hu-HU" i="1" dirty="0"/>
              <a:t> </a:t>
            </a:r>
            <a:r>
              <a:rPr lang="hu-HU" b="1" i="1" dirty="0" err="1"/>
              <a:t>were</a:t>
            </a:r>
            <a:r>
              <a:rPr lang="hu-HU" b="1" i="1" dirty="0"/>
              <a:t> </a:t>
            </a:r>
            <a:r>
              <a:rPr lang="hu-HU" i="1" dirty="0" err="1"/>
              <a:t>already</a:t>
            </a:r>
            <a:r>
              <a:rPr lang="hu-HU" i="1" dirty="0"/>
              <a:t> </a:t>
            </a:r>
            <a:r>
              <a:rPr lang="hu-HU" b="1" i="1" dirty="0" err="1"/>
              <a:t>reaching</a:t>
            </a:r>
            <a:r>
              <a:rPr lang="hu-HU" b="1" i="1" dirty="0"/>
              <a:t> </a:t>
            </a:r>
            <a:r>
              <a:rPr lang="hu-HU" i="1" dirty="0" err="1"/>
              <a:t>the</a:t>
            </a:r>
            <a:r>
              <a:rPr lang="hu-HU" i="1" dirty="0"/>
              <a:t> mountain top </a:t>
            </a:r>
            <a:r>
              <a:rPr lang="hu-HU" i="1" dirty="0" err="1"/>
              <a:t>when</a:t>
            </a:r>
            <a:r>
              <a:rPr lang="hu-HU" i="1" dirty="0"/>
              <a:t> </a:t>
            </a:r>
            <a:r>
              <a:rPr lang="hu-HU" i="1" dirty="0" err="1"/>
              <a:t>the</a:t>
            </a:r>
            <a:r>
              <a:rPr lang="hu-HU" i="1" dirty="0"/>
              <a:t> </a:t>
            </a:r>
            <a:r>
              <a:rPr lang="hu-HU" i="1" dirty="0" err="1"/>
              <a:t>storm</a:t>
            </a:r>
            <a:r>
              <a:rPr lang="hu-HU" i="1" dirty="0"/>
              <a:t> </a:t>
            </a:r>
            <a:r>
              <a:rPr lang="hu-HU" i="1" dirty="0" err="1"/>
              <a:t>forced</a:t>
            </a:r>
            <a:r>
              <a:rPr lang="hu-HU" i="1" dirty="0"/>
              <a:t> </a:t>
            </a:r>
            <a:r>
              <a:rPr lang="hu-HU" i="1" dirty="0" err="1"/>
              <a:t>us</a:t>
            </a:r>
            <a:r>
              <a:rPr lang="hu-HU" i="1" dirty="0"/>
              <a:t> </a:t>
            </a:r>
            <a:r>
              <a:rPr lang="hu-HU" i="1" dirty="0" err="1"/>
              <a:t>to</a:t>
            </a:r>
            <a:r>
              <a:rPr lang="hu-HU" i="1" dirty="0"/>
              <a:t> </a:t>
            </a:r>
            <a:r>
              <a:rPr lang="hu-HU" i="1" dirty="0" err="1"/>
              <a:t>turn</a:t>
            </a:r>
            <a:r>
              <a:rPr lang="hu-HU" i="1" dirty="0"/>
              <a:t> back </a:t>
            </a:r>
            <a:r>
              <a:rPr lang="hu-HU" dirty="0"/>
              <a:t>– teljesítményigékkel a meg nem valósult teljesítmény előkészítő szakaszát jelöli, l. HB: </a:t>
            </a:r>
            <a:r>
              <a:rPr lang="hu-HU" i="1" dirty="0"/>
              <a:t>És </a:t>
            </a:r>
            <a:r>
              <a:rPr lang="hu-HU" i="1" dirty="0" err="1"/>
              <a:t>oz</a:t>
            </a:r>
            <a:r>
              <a:rPr lang="hu-HU" i="1" dirty="0"/>
              <a:t> </a:t>
            </a:r>
            <a:r>
              <a:rPr lang="hu-HU" i="1" dirty="0" err="1"/>
              <a:t>gyimilcsnek</a:t>
            </a:r>
            <a:r>
              <a:rPr lang="hu-HU" i="1" dirty="0"/>
              <a:t> </a:t>
            </a:r>
            <a:r>
              <a:rPr lang="hu-HU" i="1" dirty="0" err="1"/>
              <a:t>úl</a:t>
            </a:r>
            <a:r>
              <a:rPr lang="hu-HU" i="1" dirty="0"/>
              <a:t> </a:t>
            </a:r>
            <a:r>
              <a:rPr lang="hu-HU" i="1" dirty="0" err="1"/>
              <a:t>keserü</a:t>
            </a:r>
            <a:r>
              <a:rPr lang="hu-HU" i="1" dirty="0"/>
              <a:t> </a:t>
            </a:r>
            <a:r>
              <a:rPr lang="hu-HU" i="1" dirty="0" err="1"/>
              <a:t>vola</a:t>
            </a:r>
            <a:r>
              <a:rPr lang="hu-HU" i="1" dirty="0"/>
              <a:t> vize, </a:t>
            </a:r>
            <a:r>
              <a:rPr lang="hu-HU" i="1" dirty="0" err="1"/>
              <a:t>hugy</a:t>
            </a:r>
            <a:r>
              <a:rPr lang="hu-HU" i="1" dirty="0"/>
              <a:t> </a:t>
            </a:r>
            <a:r>
              <a:rPr lang="hu-HU" i="1" dirty="0" err="1"/>
              <a:t>turkukat</a:t>
            </a:r>
            <a:r>
              <a:rPr lang="hu-HU" i="1" dirty="0"/>
              <a:t>  </a:t>
            </a:r>
            <a:r>
              <a:rPr lang="hu-HU" b="1" i="1" dirty="0" err="1"/>
              <a:t>migé</a:t>
            </a:r>
            <a:r>
              <a:rPr lang="hu-HU" b="1" i="1" dirty="0"/>
              <a:t> </a:t>
            </a:r>
            <a:r>
              <a:rPr lang="hu-HU" b="1" i="1" dirty="0" err="1"/>
              <a:t>szokosztja</a:t>
            </a:r>
            <a:r>
              <a:rPr lang="hu-HU" b="1" i="1" dirty="0"/>
              <a:t> </a:t>
            </a:r>
            <a:r>
              <a:rPr lang="hu-HU" b="1" i="1" dirty="0" err="1"/>
              <a:t>vola</a:t>
            </a:r>
            <a:r>
              <a:rPr lang="hu-HU" dirty="0"/>
              <a:t> ’csaknem </a:t>
            </a:r>
            <a:r>
              <a:rPr lang="hu-HU" dirty="0" err="1"/>
              <a:t>megszakasztá</a:t>
            </a:r>
            <a:r>
              <a:rPr lang="hu-HU" dirty="0"/>
              <a:t>’)</a:t>
            </a:r>
          </a:p>
          <a:p>
            <a:pPr lvl="0"/>
            <a:r>
              <a:rPr lang="hu-HU" b="1" dirty="0"/>
              <a:t>Befejezett múlt:</a:t>
            </a:r>
            <a:r>
              <a:rPr lang="hu-HU" dirty="0"/>
              <a:t> egy múltbeli referenciaidőpontnál korábban végbement szituációkat jelöli (a főmondati szituáció időpontja a RI, ahhoz viszonyított a </a:t>
            </a:r>
            <a:r>
              <a:rPr lang="hu-HU" dirty="0" err="1"/>
              <a:t>mellékmondatbeli</a:t>
            </a:r>
            <a:r>
              <a:rPr lang="hu-HU" dirty="0"/>
              <a:t> szituáció)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962314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8B9EE68-880D-40C3-96C4-163964D8F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igeidők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68C05D0-593F-45AF-8F46-4EE50D0E0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b="1" dirty="0"/>
              <a:t>A kétféle aspektusértéknek és kétféle időértéknek megvolt a maga morfológiai jele az ómagyarban: </a:t>
            </a:r>
            <a:endParaRPr lang="hu-HU" dirty="0"/>
          </a:p>
          <a:p>
            <a:pPr lvl="0"/>
            <a:r>
              <a:rPr lang="hu-HU" b="1" dirty="0"/>
              <a:t>a jelen idő jele: Ø</a:t>
            </a:r>
            <a:endParaRPr lang="hu-HU" dirty="0"/>
          </a:p>
          <a:p>
            <a:pPr lvl="0"/>
            <a:r>
              <a:rPr lang="hu-HU" b="1" dirty="0"/>
              <a:t>a múlt idő jele: </a:t>
            </a:r>
            <a:r>
              <a:rPr lang="hu-HU" b="1" i="1" dirty="0"/>
              <a:t>-a/-e</a:t>
            </a:r>
            <a:endParaRPr lang="hu-HU" dirty="0"/>
          </a:p>
          <a:p>
            <a:pPr lvl="0"/>
            <a:r>
              <a:rPr lang="hu-HU" b="1" dirty="0"/>
              <a:t>a befejezetlen aspektus jele: Ø </a:t>
            </a:r>
            <a:endParaRPr lang="hu-HU" dirty="0"/>
          </a:p>
          <a:p>
            <a:pPr lvl="0"/>
            <a:r>
              <a:rPr lang="hu-HU" b="1" dirty="0"/>
              <a:t>a befejezett aspektus jele: </a:t>
            </a:r>
            <a:r>
              <a:rPr lang="hu-HU" b="1" i="1" dirty="0"/>
              <a:t>-t/-</a:t>
            </a:r>
            <a:r>
              <a:rPr lang="hu-HU" b="1" i="1" dirty="0" err="1"/>
              <a:t>tt</a:t>
            </a:r>
            <a:endParaRPr lang="hu-HU" dirty="0"/>
          </a:p>
          <a:p>
            <a:r>
              <a:rPr lang="hu-HU" dirty="0"/>
              <a:t>Egy igetőhöz nem kapcsolódhat két jel, ill. két analitikus toldalék, így a külső időt és az aspektust is külön jelölő igeidők esetében az igető csak az </a:t>
            </a:r>
            <a:r>
              <a:rPr lang="hu-HU" dirty="0" err="1"/>
              <a:t>aspektusjelet</a:t>
            </a:r>
            <a:r>
              <a:rPr lang="hu-HU" dirty="0"/>
              <a:t> tudja felvenni, az </a:t>
            </a:r>
            <a:r>
              <a:rPr lang="hu-HU" dirty="0" err="1"/>
              <a:t>időjelet</a:t>
            </a:r>
            <a:r>
              <a:rPr lang="hu-HU" dirty="0"/>
              <a:t> nem, ott kell a külön hordozó (ha nem </a:t>
            </a:r>
            <a:r>
              <a:rPr lang="hu-HU" dirty="0" err="1"/>
              <a:t>zérőjeles</a:t>
            </a:r>
            <a:r>
              <a:rPr lang="hu-HU" dirty="0"/>
              <a:t>), ezt végzi el az adott segédige (a létige kopulai funkcióban).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656212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51C0340-8D14-4D52-ACBC-C9FE75A50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Irodalom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C8893BC-0A0E-4CA6-81AF-C1DC4230E9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dirty="0" err="1"/>
              <a:t>Bakró</a:t>
            </a:r>
            <a:r>
              <a:rPr lang="hu-HU" dirty="0"/>
              <a:t>-Nagy Marianne: A magyar határozott névelő kialakulásának szintaktikai vonatkozásai. </a:t>
            </a:r>
            <a:r>
              <a:rPr lang="hu-HU" dirty="0">
                <a:hlinkClick r:id="rId2"/>
              </a:rPr>
              <a:t>http://acta.bibl.u-szeged.hu/54417/1/nyelvtort_001_005-013.pdf</a:t>
            </a:r>
            <a:endParaRPr lang="hu-HU" dirty="0"/>
          </a:p>
          <a:p>
            <a:r>
              <a:rPr lang="hu-HU" dirty="0"/>
              <a:t>Dér Csilla Ilona 2008. </a:t>
            </a:r>
            <a:r>
              <a:rPr lang="hu-HU" dirty="0" err="1"/>
              <a:t>Grammatikalizáció</a:t>
            </a:r>
            <a:r>
              <a:rPr lang="hu-HU" dirty="0"/>
              <a:t>. Nyelvtudományi Értekezések 158. Budapest: Akadémiai.</a:t>
            </a:r>
          </a:p>
          <a:p>
            <a:r>
              <a:rPr lang="hu-HU" dirty="0"/>
              <a:t>E. </a:t>
            </a:r>
            <a:r>
              <a:rPr lang="hu-HU" dirty="0" err="1"/>
              <a:t>Abaffy</a:t>
            </a:r>
            <a:r>
              <a:rPr lang="hu-HU" dirty="0"/>
              <a:t> Erzsébet 1992: Az igemód- és igeidőrendszer. In: Benkő Loránd (főszerk.): A magyar nyelv történeti nyelvtana II/1. A kései ómagyar kor. </a:t>
            </a:r>
            <a:r>
              <a:rPr lang="hu-HU" dirty="0" err="1"/>
              <a:t>Morfematika</a:t>
            </a:r>
            <a:r>
              <a:rPr lang="hu-HU" dirty="0"/>
              <a:t>. Akadémiai Kiadó, Budapest 120–183. </a:t>
            </a:r>
          </a:p>
          <a:p>
            <a:r>
              <a:rPr lang="hu-HU" dirty="0"/>
              <a:t>É. Kiss Katalin 2005: Az ómagyar igeidőrendszer </a:t>
            </a:r>
            <a:r>
              <a:rPr lang="hu-HU" dirty="0" err="1"/>
              <a:t>morfoszintaxisáról</a:t>
            </a:r>
            <a:r>
              <a:rPr lang="hu-HU" dirty="0"/>
              <a:t>. Magyar Nyelv 101: 420–435.</a:t>
            </a:r>
          </a:p>
          <a:p>
            <a:r>
              <a:rPr lang="hu-HU" dirty="0" err="1"/>
              <a:t>Gallasy</a:t>
            </a:r>
            <a:r>
              <a:rPr lang="hu-HU" dirty="0"/>
              <a:t> Magdolna 1991: A névelő és a névelő-előzmény, in </a:t>
            </a:r>
            <a:r>
              <a:rPr lang="hu-HU" dirty="0" err="1"/>
              <a:t>Benkö</a:t>
            </a:r>
            <a:r>
              <a:rPr lang="hu-HU" dirty="0"/>
              <a:t> Lóránd főszerk.: A magyar nyelv történeti nyelvtana I: A korai ómagyar kor és előzményei, Budapest, Akadémiai, 461-75. I. </a:t>
            </a:r>
          </a:p>
          <a:p>
            <a:r>
              <a:rPr lang="hu-HU" dirty="0" err="1"/>
              <a:t>Gallasy</a:t>
            </a:r>
            <a:r>
              <a:rPr lang="hu-HU" dirty="0"/>
              <a:t> Magdolna 1992: A névelők, in Benkő Lóránd főszerk.: A magyar nyelv történeti nyelvtana II/l: A kései ómagyar kor: </a:t>
            </a:r>
            <a:r>
              <a:rPr lang="hu-HU" dirty="0" err="1"/>
              <a:t>Morfematika</a:t>
            </a:r>
            <a:r>
              <a:rPr lang="hu-HU" dirty="0"/>
              <a:t>, Budapest, Akadémiai, 716-71.</a:t>
            </a:r>
          </a:p>
        </p:txBody>
      </p:sp>
    </p:spTree>
    <p:extLst>
      <p:ext uri="{BB962C8B-B14F-4D97-AF65-F5344CB8AC3E}">
        <p14:creationId xmlns:p14="http://schemas.microsoft.com/office/powerpoint/2010/main" val="3988809153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2226</Words>
  <Application>Microsoft Office PowerPoint</Application>
  <PresentationFormat>Szélesvásznú</PresentationFormat>
  <Paragraphs>173</Paragraphs>
  <Slides>25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25</vt:i4>
      </vt:variant>
    </vt:vector>
  </HeadingPairs>
  <TitlesOfParts>
    <vt:vector size="30" baseType="lpstr">
      <vt:lpstr>Arial</vt:lpstr>
      <vt:lpstr>Century Gothic</vt:lpstr>
      <vt:lpstr>Times New Roman</vt:lpstr>
      <vt:lpstr>Wingdings 3</vt:lpstr>
      <vt:lpstr>Szálak</vt:lpstr>
      <vt:lpstr>Nyelvtörténeti szövegek elemzése</vt:lpstr>
      <vt:lpstr>Margit-legenda (1510)</vt:lpstr>
      <vt:lpstr>Olvassuk a legendát! </vt:lpstr>
      <vt:lpstr>Betűhű: http://mek.oszk.hu/05100/05166/pdf/margit1.pdf 39. oldal</vt:lpstr>
      <vt:lpstr>Általános benyomás</vt:lpstr>
      <vt:lpstr>Feladatok </vt:lpstr>
      <vt:lpstr>Grammatikai jelenségek: határozott névelők?</vt:lpstr>
      <vt:lpstr>A határozott névelő</vt:lpstr>
      <vt:lpstr>Grammatikai jelenségek: igekötők</vt:lpstr>
      <vt:lpstr>Az igekötők</vt:lpstr>
      <vt:lpstr>Az igekötők</vt:lpstr>
      <vt:lpstr>Az igekötők</vt:lpstr>
      <vt:lpstr>Az igekötők</vt:lpstr>
      <vt:lpstr>Az igekötők</vt:lpstr>
      <vt:lpstr>Grammatikai jelenségek: névutók</vt:lpstr>
      <vt:lpstr>A névutók</vt:lpstr>
      <vt:lpstr>A ragvonzó névutók</vt:lpstr>
      <vt:lpstr>Az igeidők</vt:lpstr>
      <vt:lpstr>Az igeidők</vt:lpstr>
      <vt:lpstr>Az igeidők</vt:lpstr>
      <vt:lpstr>Az igeidők</vt:lpstr>
      <vt:lpstr>Az igeidők</vt:lpstr>
      <vt:lpstr>Az igeidők</vt:lpstr>
      <vt:lpstr>Az igeidők</vt:lpstr>
      <vt:lpstr>Irodalom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Nyelvtörténeti szövegek elemzése</dc:title>
  <dc:creator>Dér Csilla Ilona</dc:creator>
  <cp:lastModifiedBy>Dér Csilla Ilona</cp:lastModifiedBy>
  <cp:revision>2</cp:revision>
  <dcterms:created xsi:type="dcterms:W3CDTF">2021-03-12T09:23:08Z</dcterms:created>
  <dcterms:modified xsi:type="dcterms:W3CDTF">2021-03-12T09:23:43Z</dcterms:modified>
</cp:coreProperties>
</file>