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91" r:id="rId12"/>
    <p:sldId id="292" r:id="rId13"/>
    <p:sldId id="293" r:id="rId14"/>
    <p:sldId id="294" r:id="rId15"/>
    <p:sldId id="268" r:id="rId16"/>
    <p:sldId id="295" r:id="rId17"/>
    <p:sldId id="269" r:id="rId18"/>
    <p:sldId id="270" r:id="rId19"/>
    <p:sldId id="271" r:id="rId20"/>
    <p:sldId id="272" r:id="rId21"/>
    <p:sldId id="273" r:id="rId22"/>
    <p:sldId id="274" r:id="rId23"/>
    <p:sldId id="282" r:id="rId24"/>
    <p:sldId id="275" r:id="rId25"/>
    <p:sldId id="276" r:id="rId26"/>
    <p:sldId id="283" r:id="rId27"/>
    <p:sldId id="277" r:id="rId28"/>
    <p:sldId id="278" r:id="rId29"/>
    <p:sldId id="284" r:id="rId30"/>
    <p:sldId id="279" r:id="rId31"/>
    <p:sldId id="280" r:id="rId32"/>
    <p:sldId id="285" r:id="rId33"/>
    <p:sldId id="281" r:id="rId34"/>
    <p:sldId id="297" r:id="rId35"/>
    <p:sldId id="298" r:id="rId36"/>
    <p:sldId id="286" r:id="rId37"/>
    <p:sldId id="287" r:id="rId38"/>
    <p:sldId id="288" r:id="rId39"/>
    <p:sldId id="289" r:id="rId40"/>
    <p:sldId id="290" r:id="rId41"/>
    <p:sldId id="29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9" d="100"/>
          <a:sy n="89"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u-HU"/>
              <a:t>Mintacím szerkesztése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u-HU"/>
              <a:t>Mintacím szerkesztése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u-HU"/>
              <a:t>Mintacím szerkesztése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u-HU"/>
              <a:t>Mintacím szerkesztése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u-HU"/>
              <a:t>Mintacím szerkesztése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u-HU"/>
              <a:t>Mintacím szerkesztése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a:t>Mintacím szerkesztése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u-HU"/>
              <a:t>Mintacím szerkesztése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u-HU"/>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u-HU"/>
              <a:t>Mintacím szerkesztése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u-HU"/>
              <a:t>Mintacím szerkesztése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EMztl-Z-ytA&amp;feature=emb_logo" TargetMode="External"/><Relationship Id="rId2" Type="http://schemas.openxmlformats.org/officeDocument/2006/relationships/hyperlink" Target="https://hu.wikipedia.org/wiki/%C3%81rp%C3%A1d-h%C3%A1zi_Szent_Margit#/media/F%C3%A1jl:Esztergom.Treasury.011.jpg" TargetMode="Externa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mek.oszk.hu/08900/08981/pdf/cornides4.pdf" TargetMode="External"/><Relationship Id="rId2" Type="http://schemas.openxmlformats.org/officeDocument/2006/relationships/hyperlink" Target="http://mek.oszk.hu/08900/08981/pdf/" TargetMode="Externa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c3.hu/~nyelvor/period/1282/128208.pdf" TargetMode="External"/><Relationship Id="rId2" Type="http://schemas.openxmlformats.org/officeDocument/2006/relationships/hyperlink" Target="http://mek.oszk.hu/08900/08981/pdf" TargetMode="External"/><Relationship Id="rId1" Type="http://schemas.openxmlformats.org/officeDocument/2006/relationships/slideLayout" Target="../slideLayouts/slideLayout2.xml"/><Relationship Id="rId6" Type="http://schemas.openxmlformats.org/officeDocument/2006/relationships/hyperlink" Target="http://nyelvemlekek.oszk.hu/tud/szoevegkiadasok" TargetMode="External"/><Relationship Id="rId5" Type="http://schemas.openxmlformats.org/officeDocument/2006/relationships/hyperlink" Target="http://www.corvina.oszk.hu/" TargetMode="External"/><Relationship Id="rId4" Type="http://schemas.openxmlformats.org/officeDocument/2006/relationships/hyperlink" Target="http://www.corvina.oszk.hu/studies/madas2002-1-hun.htm#t0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623B1730-5ECE-47EB-8BF9-8DADB6FBB7A7}"/>
              </a:ext>
            </a:extLst>
          </p:cNvPr>
          <p:cNvSpPr>
            <a:spLocks noGrp="1"/>
          </p:cNvSpPr>
          <p:nvPr>
            <p:ph type="ctrTitle"/>
          </p:nvPr>
        </p:nvSpPr>
        <p:spPr/>
        <p:txBody>
          <a:bodyPr/>
          <a:lstStyle/>
          <a:p>
            <a:r>
              <a:rPr lang="hu-HU" dirty="0"/>
              <a:t>Nyelvtörténeti szövegek elemzése </a:t>
            </a:r>
          </a:p>
        </p:txBody>
      </p:sp>
      <p:sp>
        <p:nvSpPr>
          <p:cNvPr id="3" name="Alcím 2">
            <a:extLst>
              <a:ext uri="{FF2B5EF4-FFF2-40B4-BE49-F238E27FC236}">
                <a16:creationId xmlns:a16="http://schemas.microsoft.com/office/drawing/2014/main" xmlns="" id="{C09BB340-699E-4694-93D7-82B9A920DD1A}"/>
              </a:ext>
            </a:extLst>
          </p:cNvPr>
          <p:cNvSpPr>
            <a:spLocks noGrp="1"/>
          </p:cNvSpPr>
          <p:nvPr>
            <p:ph type="subTitle" idx="1"/>
          </p:nvPr>
        </p:nvSpPr>
        <p:spPr/>
        <p:txBody>
          <a:bodyPr/>
          <a:lstStyle/>
          <a:p>
            <a:r>
              <a:rPr lang="hu-HU" dirty="0"/>
              <a:t>3. </a:t>
            </a:r>
            <a:r>
              <a:rPr lang="hu-HU" dirty="0" err="1"/>
              <a:t>Scriptorium</a:t>
            </a:r>
            <a:r>
              <a:rPr lang="hu-HU" dirty="0"/>
              <a:t> a Nyulak szigetén</a:t>
            </a:r>
          </a:p>
        </p:txBody>
      </p:sp>
    </p:spTree>
    <p:extLst>
      <p:ext uri="{BB962C8B-B14F-4D97-AF65-F5344CB8AC3E}">
        <p14:creationId xmlns:p14="http://schemas.microsoft.com/office/powerpoint/2010/main" val="2823121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EA1FCFF4-34F3-46F9-8EC0-D7E4C6D7BAD8}"/>
              </a:ext>
            </a:extLst>
          </p:cNvPr>
          <p:cNvSpPr>
            <a:spLocks noGrp="1"/>
          </p:cNvSpPr>
          <p:nvPr>
            <p:ph type="title"/>
          </p:nvPr>
        </p:nvSpPr>
        <p:spPr/>
        <p:txBody>
          <a:bodyPr/>
          <a:lstStyle/>
          <a:p>
            <a:r>
              <a:rPr lang="hu-HU" dirty="0"/>
              <a:t>Nyulak vagy leprások szigete?</a:t>
            </a:r>
          </a:p>
        </p:txBody>
      </p:sp>
      <p:sp>
        <p:nvSpPr>
          <p:cNvPr id="3" name="Tartalom helye 2">
            <a:extLst>
              <a:ext uri="{FF2B5EF4-FFF2-40B4-BE49-F238E27FC236}">
                <a16:creationId xmlns:a16="http://schemas.microsoft.com/office/drawing/2014/main" xmlns="" id="{64A65A79-68C5-4D28-8384-B49785E46585}"/>
              </a:ext>
            </a:extLst>
          </p:cNvPr>
          <p:cNvSpPr>
            <a:spLocks noGrp="1"/>
          </p:cNvSpPr>
          <p:nvPr>
            <p:ph idx="1"/>
          </p:nvPr>
        </p:nvSpPr>
        <p:spPr>
          <a:xfrm>
            <a:off x="2589212" y="2109537"/>
            <a:ext cx="8915400" cy="3777622"/>
          </a:xfrm>
        </p:spPr>
        <p:txBody>
          <a:bodyPr/>
          <a:lstStyle/>
          <a:p>
            <a:r>
              <a:rPr lang="hu-HU" dirty="0" err="1"/>
              <a:t>insula</a:t>
            </a:r>
            <a:r>
              <a:rPr lang="hu-HU" dirty="0"/>
              <a:t> </a:t>
            </a:r>
            <a:r>
              <a:rPr lang="hu-HU" dirty="0" err="1"/>
              <a:t>leporum</a:t>
            </a:r>
            <a:r>
              <a:rPr lang="hu-HU" dirty="0"/>
              <a:t> / </a:t>
            </a:r>
            <a:r>
              <a:rPr lang="hu-HU" dirty="0" err="1"/>
              <a:t>leprorum</a:t>
            </a:r>
            <a:endParaRPr lang="hu-HU" dirty="0"/>
          </a:p>
          <a:p>
            <a:r>
              <a:rPr lang="hu-HU" i="1" dirty="0" err="1"/>
              <a:t>l</a:t>
            </a:r>
            <a:r>
              <a:rPr lang="hu-HU" i="1" dirty="0" err="1" smtClean="0"/>
              <a:t>epos</a:t>
            </a:r>
            <a:r>
              <a:rPr lang="hu-HU" dirty="0" smtClean="0"/>
              <a:t> ’</a:t>
            </a:r>
            <a:r>
              <a:rPr lang="hu-HU" dirty="0" err="1" smtClean="0"/>
              <a:t>báj</a:t>
            </a:r>
            <a:r>
              <a:rPr lang="hu-HU" dirty="0"/>
              <a:t>, ékesség</a:t>
            </a:r>
            <a:r>
              <a:rPr lang="hu-HU" dirty="0" smtClean="0"/>
              <a:t>’ </a:t>
            </a:r>
            <a:r>
              <a:rPr lang="hu-HU" i="1" dirty="0" err="1" smtClean="0"/>
              <a:t>lepus</a:t>
            </a:r>
            <a:r>
              <a:rPr lang="hu-HU" i="1" dirty="0" smtClean="0"/>
              <a:t> </a:t>
            </a:r>
            <a:r>
              <a:rPr lang="hu-HU" dirty="0" smtClean="0"/>
              <a:t>’</a:t>
            </a:r>
            <a:r>
              <a:rPr lang="hu-HU" dirty="0" err="1" smtClean="0"/>
              <a:t>nyúl</a:t>
            </a:r>
            <a:r>
              <a:rPr lang="hu-HU" dirty="0" smtClean="0"/>
              <a:t>’</a:t>
            </a:r>
            <a:endParaRPr lang="hu-HU" dirty="0"/>
          </a:p>
          <a:p>
            <a:r>
              <a:rPr lang="hu-HU" dirty="0"/>
              <a:t>Királyi vadaskert vagy </a:t>
            </a:r>
            <a:r>
              <a:rPr lang="hu-HU" dirty="0" err="1"/>
              <a:t>leprosorium</a:t>
            </a:r>
            <a:r>
              <a:rPr lang="hu-HU" dirty="0"/>
              <a:t> (</a:t>
            </a:r>
            <a:r>
              <a:rPr lang="hu-HU" b="1" dirty="0"/>
              <a:t>ispotály</a:t>
            </a:r>
            <a:r>
              <a:rPr lang="hu-HU" dirty="0"/>
              <a:t>, kolostor, temető)?</a:t>
            </a:r>
          </a:p>
          <a:p>
            <a:r>
              <a:rPr lang="hu-HU" dirty="0"/>
              <a:t>a</a:t>
            </a:r>
            <a:r>
              <a:rPr lang="hu-HU" dirty="0" smtClean="0"/>
              <a:t> (nyelv)történészek </a:t>
            </a:r>
            <a:r>
              <a:rPr lang="hu-HU" dirty="0"/>
              <a:t>szeretik Nyulak szigetének hívni</a:t>
            </a:r>
          </a:p>
          <a:p>
            <a:pPr marL="0" indent="0">
              <a:buNone/>
            </a:pPr>
            <a:endParaRPr lang="hu-HU" dirty="0"/>
          </a:p>
        </p:txBody>
      </p:sp>
      <p:pic>
        <p:nvPicPr>
          <p:cNvPr id="5" name="Kép 4" descr="A képen szöveg, régi, vízi jármű, vintázs látható&#10;&#10;Automatikusan generált leírás">
            <a:extLst>
              <a:ext uri="{FF2B5EF4-FFF2-40B4-BE49-F238E27FC236}">
                <a16:creationId xmlns:a16="http://schemas.microsoft.com/office/drawing/2014/main" xmlns="" id="{2C76397B-01C0-41C7-AC9A-F87DD9497C9E}"/>
              </a:ext>
            </a:extLst>
          </p:cNvPr>
          <p:cNvPicPr>
            <a:picLocks noChangeAspect="1"/>
          </p:cNvPicPr>
          <p:nvPr/>
        </p:nvPicPr>
        <p:blipFill>
          <a:blip r:embed="rId2"/>
          <a:stretch>
            <a:fillRect/>
          </a:stretch>
        </p:blipFill>
        <p:spPr>
          <a:xfrm>
            <a:off x="2589212" y="4163134"/>
            <a:ext cx="6158612" cy="1928562"/>
          </a:xfrm>
          <a:prstGeom prst="rect">
            <a:avLst/>
          </a:prstGeom>
        </p:spPr>
      </p:pic>
    </p:spTree>
    <p:extLst>
      <p:ext uri="{BB962C8B-B14F-4D97-AF65-F5344CB8AC3E}">
        <p14:creationId xmlns:p14="http://schemas.microsoft.com/office/powerpoint/2010/main" val="1734872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D57BC43E-83B8-4A13-A597-5E56B6479F3A}"/>
              </a:ext>
            </a:extLst>
          </p:cNvPr>
          <p:cNvSpPr>
            <a:spLocks noGrp="1"/>
          </p:cNvSpPr>
          <p:nvPr>
            <p:ph type="title"/>
          </p:nvPr>
        </p:nvSpPr>
        <p:spPr/>
        <p:txBody>
          <a:bodyPr/>
          <a:lstStyle/>
          <a:p>
            <a:r>
              <a:rPr lang="hu-HU" dirty="0"/>
              <a:t>Margitsziget</a:t>
            </a:r>
          </a:p>
        </p:txBody>
      </p:sp>
      <p:pic>
        <p:nvPicPr>
          <p:cNvPr id="5" name="Tartalom helye 4" descr="A képen szöveg, anyag látható&#10;&#10;Automatikusan generált leírás">
            <a:extLst>
              <a:ext uri="{FF2B5EF4-FFF2-40B4-BE49-F238E27FC236}">
                <a16:creationId xmlns:a16="http://schemas.microsoft.com/office/drawing/2014/main" xmlns="" id="{B34A1D12-4159-4F51-80D7-68856A0EFE41}"/>
              </a:ext>
            </a:extLst>
          </p:cNvPr>
          <p:cNvPicPr>
            <a:picLocks noGrp="1" noChangeAspect="1"/>
          </p:cNvPicPr>
          <p:nvPr>
            <p:ph idx="1"/>
          </p:nvPr>
        </p:nvPicPr>
        <p:blipFill>
          <a:blip r:embed="rId2"/>
          <a:stretch>
            <a:fillRect/>
          </a:stretch>
        </p:blipFill>
        <p:spPr>
          <a:xfrm>
            <a:off x="2851485" y="1432503"/>
            <a:ext cx="6933866" cy="4280909"/>
          </a:xfrm>
        </p:spPr>
      </p:pic>
    </p:spTree>
    <p:extLst>
      <p:ext uri="{BB962C8B-B14F-4D97-AF65-F5344CB8AC3E}">
        <p14:creationId xmlns:p14="http://schemas.microsoft.com/office/powerpoint/2010/main" val="441471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xmlns="" id="{9F2E081B-CB5A-48B7-A440-B179A2EFB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xmlns="" id="{1E969753-20A8-4F83-B987-D3F374F9F528}"/>
              </a:ext>
            </a:extLst>
          </p:cNvPr>
          <p:cNvSpPr>
            <a:spLocks noGrp="1"/>
          </p:cNvSpPr>
          <p:nvPr>
            <p:ph type="title"/>
          </p:nvPr>
        </p:nvSpPr>
        <p:spPr>
          <a:xfrm>
            <a:off x="649224" y="645106"/>
            <a:ext cx="3650279" cy="1259894"/>
          </a:xfrm>
        </p:spPr>
        <p:txBody>
          <a:bodyPr>
            <a:normAutofit/>
          </a:bodyPr>
          <a:lstStyle/>
          <a:p>
            <a:r>
              <a:rPr lang="hu-HU" dirty="0"/>
              <a:t>Domonkos kolostor</a:t>
            </a:r>
          </a:p>
        </p:txBody>
      </p:sp>
      <p:sp>
        <p:nvSpPr>
          <p:cNvPr id="18" name="Rectangle 17">
            <a:extLst>
              <a:ext uri="{FF2B5EF4-FFF2-40B4-BE49-F238E27FC236}">
                <a16:creationId xmlns:a16="http://schemas.microsoft.com/office/drawing/2014/main" xmlns="" id="{012F442E-AE2B-4E8D-B609-E1E0A01DA0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11" name="Tartalom helye 10" descr="A képen épület látható&#10;&#10;Automatikusan generált leírás">
            <a:extLst>
              <a:ext uri="{FF2B5EF4-FFF2-40B4-BE49-F238E27FC236}">
                <a16:creationId xmlns:a16="http://schemas.microsoft.com/office/drawing/2014/main" xmlns="" id="{072DA2E6-9F4B-4D78-8B86-609652A774D6}"/>
              </a:ext>
            </a:extLst>
          </p:cNvPr>
          <p:cNvPicPr>
            <a:picLocks noGrp="1" noChangeAspect="1"/>
          </p:cNvPicPr>
          <p:nvPr>
            <p:ph idx="1"/>
          </p:nvPr>
        </p:nvPicPr>
        <p:blipFill>
          <a:blip r:embed="rId2"/>
          <a:stretch>
            <a:fillRect/>
          </a:stretch>
        </p:blipFill>
        <p:spPr>
          <a:xfrm rot="5400000">
            <a:off x="-130490" y="2964600"/>
            <a:ext cx="4966071" cy="2793415"/>
          </a:xfrm>
        </p:spPr>
      </p:pic>
      <p:pic>
        <p:nvPicPr>
          <p:cNvPr id="9" name="Kép 8" descr="A képen fű, fa, növény, kültéri látható&#10;&#10;Automatikusan generált leírás">
            <a:extLst>
              <a:ext uri="{FF2B5EF4-FFF2-40B4-BE49-F238E27FC236}">
                <a16:creationId xmlns:a16="http://schemas.microsoft.com/office/drawing/2014/main" xmlns="" id="{C5D64404-2266-4913-9028-986879F68A05}"/>
              </a:ext>
            </a:extLst>
          </p:cNvPr>
          <p:cNvPicPr>
            <a:picLocks noChangeAspect="1"/>
          </p:cNvPicPr>
          <p:nvPr/>
        </p:nvPicPr>
        <p:blipFill>
          <a:blip r:embed="rId3"/>
          <a:stretch>
            <a:fillRect/>
          </a:stretch>
        </p:blipFill>
        <p:spPr>
          <a:xfrm>
            <a:off x="4654295" y="652992"/>
            <a:ext cx="3360173" cy="2520129"/>
          </a:xfrm>
          <a:prstGeom prst="rect">
            <a:avLst/>
          </a:prstGeom>
        </p:spPr>
      </p:pic>
      <p:pic>
        <p:nvPicPr>
          <p:cNvPr id="7" name="Kép 6" descr="A képen fa, talaj, kültéri, növény látható&#10;&#10;Automatikusan generált leírás">
            <a:extLst>
              <a:ext uri="{FF2B5EF4-FFF2-40B4-BE49-F238E27FC236}">
                <a16:creationId xmlns:a16="http://schemas.microsoft.com/office/drawing/2014/main" xmlns="" id="{94515DB1-2A0B-4F9B-9ECE-AB62A8D96893}"/>
              </a:ext>
            </a:extLst>
          </p:cNvPr>
          <p:cNvPicPr>
            <a:picLocks noChangeAspect="1"/>
          </p:cNvPicPr>
          <p:nvPr/>
        </p:nvPicPr>
        <p:blipFill>
          <a:blip r:embed="rId4"/>
          <a:stretch>
            <a:fillRect/>
          </a:stretch>
        </p:blipFill>
        <p:spPr>
          <a:xfrm>
            <a:off x="4654295" y="3359810"/>
            <a:ext cx="3360173" cy="2520129"/>
          </a:xfrm>
          <a:prstGeom prst="rect">
            <a:avLst/>
          </a:prstGeom>
        </p:spPr>
      </p:pic>
      <p:pic>
        <p:nvPicPr>
          <p:cNvPr id="5" name="Tartalom helye 4" descr="A képen szöveg, fa látható&#10;&#10;Automatikusan generált leírás">
            <a:extLst>
              <a:ext uri="{FF2B5EF4-FFF2-40B4-BE49-F238E27FC236}">
                <a16:creationId xmlns:a16="http://schemas.microsoft.com/office/drawing/2014/main" xmlns="" id="{D0986B7C-2FE0-4B3D-8885-75B8A8EA3CA4}"/>
              </a:ext>
            </a:extLst>
          </p:cNvPr>
          <p:cNvPicPr>
            <a:picLocks noChangeAspect="1"/>
          </p:cNvPicPr>
          <p:nvPr/>
        </p:nvPicPr>
        <p:blipFill>
          <a:blip r:embed="rId5"/>
          <a:stretch>
            <a:fillRect/>
          </a:stretch>
        </p:blipFill>
        <p:spPr>
          <a:xfrm rot="5400000">
            <a:off x="7612372" y="1569003"/>
            <a:ext cx="4526568" cy="3394926"/>
          </a:xfrm>
          <a:prstGeom prst="rect">
            <a:avLst/>
          </a:prstGeom>
        </p:spPr>
      </p:pic>
      <p:sp>
        <p:nvSpPr>
          <p:cNvPr id="20" name="Freeform 11">
            <a:extLst>
              <a:ext uri="{FF2B5EF4-FFF2-40B4-BE49-F238E27FC236}">
                <a16:creationId xmlns:a16="http://schemas.microsoft.com/office/drawing/2014/main" xmlns="" id="{85667E18-65F1-4B6C-B237-5784682F8A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8462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BFC032A5-EAC0-4E0C-81A9-56E9F0BBA3E8}"/>
              </a:ext>
            </a:extLst>
          </p:cNvPr>
          <p:cNvSpPr>
            <a:spLocks noGrp="1"/>
          </p:cNvSpPr>
          <p:nvPr>
            <p:ph type="title"/>
          </p:nvPr>
        </p:nvSpPr>
        <p:spPr>
          <a:xfrm>
            <a:off x="1687669" y="624110"/>
            <a:ext cx="4137059" cy="1280890"/>
          </a:xfrm>
        </p:spPr>
        <p:txBody>
          <a:bodyPr>
            <a:normAutofit/>
          </a:bodyPr>
          <a:lstStyle/>
          <a:p>
            <a:r>
              <a:rPr lang="hu-HU" sz="3200" dirty="0"/>
              <a:t>Szent Margit</a:t>
            </a:r>
          </a:p>
        </p:txBody>
      </p:sp>
      <p:sp>
        <p:nvSpPr>
          <p:cNvPr id="9" name="Content Placeholder 8">
            <a:extLst>
              <a:ext uri="{FF2B5EF4-FFF2-40B4-BE49-F238E27FC236}">
                <a16:creationId xmlns:a16="http://schemas.microsoft.com/office/drawing/2014/main" xmlns="" id="{73D5BADC-2687-4011-ABD5-E2216F3A913E}"/>
              </a:ext>
            </a:extLst>
          </p:cNvPr>
          <p:cNvSpPr>
            <a:spLocks noGrp="1"/>
          </p:cNvSpPr>
          <p:nvPr>
            <p:ph idx="1"/>
          </p:nvPr>
        </p:nvSpPr>
        <p:spPr>
          <a:xfrm>
            <a:off x="596348" y="1550504"/>
            <a:ext cx="5228380" cy="4996070"/>
          </a:xfrm>
        </p:spPr>
        <p:txBody>
          <a:bodyPr>
            <a:normAutofit fontScale="85000" lnSpcReduction="20000"/>
          </a:bodyPr>
          <a:lstStyle/>
          <a:p>
            <a:r>
              <a:rPr lang="hu-HU" dirty="0"/>
              <a:t>1242-1270</a:t>
            </a:r>
          </a:p>
          <a:p>
            <a:r>
              <a:rPr lang="hu-HU" sz="1600" dirty="0">
                <a:solidFill>
                  <a:schemeClr val="tx1"/>
                </a:solidFill>
              </a:rPr>
              <a:t>IV. Béla lánya</a:t>
            </a:r>
          </a:p>
          <a:p>
            <a:r>
              <a:rPr lang="hu-HU" sz="1600" dirty="0">
                <a:solidFill>
                  <a:schemeClr val="tx1"/>
                </a:solidFill>
              </a:rPr>
              <a:t>Az ország megmentéséért (tatárjárás) felajánlották szülei </a:t>
            </a:r>
          </a:p>
          <a:p>
            <a:r>
              <a:rPr lang="hu-HU" sz="1600" dirty="0">
                <a:solidFill>
                  <a:schemeClr val="tx1"/>
                </a:solidFill>
              </a:rPr>
              <a:t>3 éves korától domonkos apácáknál él</a:t>
            </a:r>
          </a:p>
          <a:p>
            <a:r>
              <a:rPr lang="hu-HU" sz="1600" dirty="0">
                <a:solidFill>
                  <a:schemeClr val="tx1"/>
                </a:solidFill>
              </a:rPr>
              <a:t>Önfeláldozó, önkínzó, haldokló betegeket ápoló</a:t>
            </a:r>
          </a:p>
          <a:p>
            <a:r>
              <a:rPr lang="hu-HU" sz="1600" dirty="0">
                <a:solidFill>
                  <a:schemeClr val="tx1"/>
                </a:solidFill>
              </a:rPr>
              <a:t>Cilicium: </a:t>
            </a:r>
            <a:r>
              <a:rPr lang="hu-HU" sz="1600" dirty="0">
                <a:solidFill>
                  <a:schemeClr val="tx1"/>
                </a:solidFill>
                <a:hlinkClick r:id="rId2"/>
              </a:rPr>
              <a:t>https://hu.wikipedia.org/wiki/%C3%81rp%C3%A1d-h%C3%A1zi_Szent_Margit#/media/F%C3%A1jl:Esztergom.Treasury.011.jpg</a:t>
            </a:r>
            <a:endParaRPr lang="hu-HU" sz="1600" dirty="0">
              <a:solidFill>
                <a:schemeClr val="tx1"/>
              </a:solidFill>
            </a:endParaRPr>
          </a:p>
          <a:p>
            <a:r>
              <a:rPr lang="hu-HU" sz="1600" dirty="0">
                <a:solidFill>
                  <a:schemeClr val="tx1"/>
                </a:solidFill>
              </a:rPr>
              <a:t>Halála utáni csodák sírhelyénél</a:t>
            </a:r>
          </a:p>
          <a:p>
            <a:r>
              <a:rPr lang="hu-HU" sz="1600" dirty="0">
                <a:solidFill>
                  <a:schemeClr val="tx1"/>
                </a:solidFill>
              </a:rPr>
              <a:t>1276-ban már boldoggá avatták, szentté csak 1943-ban</a:t>
            </a:r>
          </a:p>
          <a:p>
            <a:r>
              <a:rPr lang="hu-HU" sz="1600" dirty="0">
                <a:solidFill>
                  <a:schemeClr val="tx1"/>
                </a:solidFill>
              </a:rPr>
              <a:t>1510 – Szent Margit legenda, </a:t>
            </a:r>
            <a:r>
              <a:rPr lang="hu-HU" sz="1600" dirty="0" err="1">
                <a:solidFill>
                  <a:schemeClr val="tx1"/>
                </a:solidFill>
              </a:rPr>
              <a:t>Ráskay</a:t>
            </a:r>
            <a:r>
              <a:rPr lang="hu-HU" sz="1600" dirty="0">
                <a:solidFill>
                  <a:schemeClr val="tx1"/>
                </a:solidFill>
              </a:rPr>
              <a:t> Lea lejegyzésében</a:t>
            </a:r>
          </a:p>
          <a:p>
            <a:pPr marL="0" indent="0">
              <a:buNone/>
            </a:pPr>
            <a:r>
              <a:rPr lang="hu-HU" sz="1600" dirty="0">
                <a:solidFill>
                  <a:schemeClr val="tx1"/>
                </a:solidFill>
              </a:rPr>
              <a:t>Élete dokumentumfilmen:  Szép magyar liliom – Szent Margit hagyatéka</a:t>
            </a:r>
          </a:p>
          <a:p>
            <a:pPr marL="0" indent="0">
              <a:buNone/>
            </a:pPr>
            <a:r>
              <a:rPr lang="en-US" sz="1600" dirty="0">
                <a:solidFill>
                  <a:schemeClr val="tx1"/>
                </a:solidFill>
                <a:hlinkClick r:id="rId3"/>
              </a:rPr>
              <a:t>https://www.youtube.com/watch?v=EMztl-Z-ytA&amp;feature=emb_logo</a:t>
            </a:r>
            <a:endParaRPr lang="hu-HU" sz="1600" dirty="0">
              <a:solidFill>
                <a:schemeClr val="tx1"/>
              </a:solidFill>
            </a:endParaRPr>
          </a:p>
          <a:p>
            <a:pPr marL="0" indent="0">
              <a:buNone/>
            </a:pPr>
            <a:endParaRPr lang="en-US" sz="1600" dirty="0">
              <a:solidFill>
                <a:schemeClr val="tx1"/>
              </a:solidFill>
            </a:endParaRPr>
          </a:p>
        </p:txBody>
      </p:sp>
      <p:pic>
        <p:nvPicPr>
          <p:cNvPr id="5" name="Tartalom helye 4" descr="A képen fa látható&#10;&#10;Automatikusan generált leírás">
            <a:extLst>
              <a:ext uri="{FF2B5EF4-FFF2-40B4-BE49-F238E27FC236}">
                <a16:creationId xmlns:a16="http://schemas.microsoft.com/office/drawing/2014/main" xmlns="" id="{C354A591-7981-4BAF-93EC-15FF77DCF200}"/>
              </a:ext>
            </a:extLst>
          </p:cNvPr>
          <p:cNvPicPr>
            <a:picLocks noChangeAspect="1"/>
          </p:cNvPicPr>
          <p:nvPr/>
        </p:nvPicPr>
        <p:blipFill rotWithShape="1">
          <a:blip r:embed="rId4"/>
          <a:srcRect r="15683" b="2"/>
          <a:stretch/>
        </p:blipFill>
        <p:spPr>
          <a:xfrm rot="5400000">
            <a:off x="5712958" y="378958"/>
            <a:ext cx="6858000" cy="6100084"/>
          </a:xfrm>
          <a:prstGeom prst="rect">
            <a:avLst/>
          </a:prstGeom>
        </p:spPr>
      </p:pic>
    </p:spTree>
    <p:extLst>
      <p:ext uri="{BB962C8B-B14F-4D97-AF65-F5344CB8AC3E}">
        <p14:creationId xmlns:p14="http://schemas.microsoft.com/office/powerpoint/2010/main" val="378367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Kódexeink: 1440 k. – 1539 </a:t>
            </a:r>
          </a:p>
        </p:txBody>
      </p:sp>
      <p:sp>
        <p:nvSpPr>
          <p:cNvPr id="3" name="Tartalom helye 2"/>
          <p:cNvSpPr>
            <a:spLocks noGrp="1"/>
          </p:cNvSpPr>
          <p:nvPr>
            <p:ph idx="1"/>
          </p:nvPr>
        </p:nvSpPr>
        <p:spPr>
          <a:xfrm>
            <a:off x="1265739" y="2037347"/>
            <a:ext cx="8915400" cy="3777622"/>
          </a:xfrm>
        </p:spPr>
        <p:txBody>
          <a:bodyPr>
            <a:normAutofit fontScale="92500" lnSpcReduction="20000"/>
          </a:bodyPr>
          <a:lstStyle/>
          <a:p>
            <a:pPr marL="0" indent="0">
              <a:buNone/>
            </a:pPr>
            <a:r>
              <a:rPr lang="hu-HU" dirty="0"/>
              <a:t>Csaknem 100 év</a:t>
            </a:r>
          </a:p>
          <a:p>
            <a:pPr marL="0" indent="0">
              <a:buNone/>
            </a:pPr>
            <a:r>
              <a:rPr lang="hu-HU" dirty="0"/>
              <a:t>45/46 magyar nyelvű kódex (l. KODEXEK_IDORENDBEN.PDF)</a:t>
            </a:r>
          </a:p>
          <a:p>
            <a:pPr marL="0" indent="0">
              <a:buNone/>
            </a:pPr>
            <a:r>
              <a:rPr lang="hu-HU" dirty="0"/>
              <a:t>Kézzel írottak</a:t>
            </a:r>
          </a:p>
          <a:p>
            <a:pPr marL="0" indent="0">
              <a:buNone/>
            </a:pPr>
            <a:r>
              <a:rPr lang="hu-HU" dirty="0"/>
              <a:t>Apácák kimenekítették egy részüket a törökök elől felvidéki kolostorokba (II. József: </a:t>
            </a:r>
            <a:r>
              <a:rPr lang="hu-HU" dirty="0" err="1"/>
              <a:t>kolostorfeloszlatás</a:t>
            </a:r>
            <a:r>
              <a:rPr lang="hu-HU" dirty="0"/>
              <a:t>)</a:t>
            </a:r>
          </a:p>
          <a:p>
            <a:pPr marL="0" indent="0">
              <a:buNone/>
            </a:pPr>
            <a:r>
              <a:rPr lang="hu-HU" dirty="0"/>
              <a:t>Megmentőjük: a nemzeti nyelv ügye</a:t>
            </a:r>
          </a:p>
          <a:p>
            <a:pPr marL="0" indent="0">
              <a:buNone/>
            </a:pPr>
            <a:r>
              <a:rPr lang="hu-HU" dirty="0"/>
              <a:t>1831: Magyar Tudós Társaság</a:t>
            </a:r>
          </a:p>
          <a:p>
            <a:pPr marL="0" indent="0">
              <a:buNone/>
            </a:pPr>
            <a:r>
              <a:rPr lang="hu-HU" dirty="0" err="1"/>
              <a:t>Döbrentei</a:t>
            </a:r>
            <a:r>
              <a:rPr lang="hu-HU" dirty="0"/>
              <a:t> Gábor és Toldy Ferenc (titoknokok) mozgalmat indít el</a:t>
            </a:r>
          </a:p>
          <a:p>
            <a:pPr marL="0" indent="0">
              <a:buNone/>
            </a:pPr>
            <a:r>
              <a:rPr lang="hu-HU" dirty="0"/>
              <a:t>Erős nyelvészeti érdeklődés a korban</a:t>
            </a:r>
          </a:p>
          <a:p>
            <a:pPr marL="0" indent="0">
              <a:buNone/>
            </a:pPr>
            <a:r>
              <a:rPr lang="hu-HU" dirty="0"/>
              <a:t>Másolatok készítése</a:t>
            </a:r>
          </a:p>
          <a:p>
            <a:pPr marL="0" indent="0">
              <a:buNone/>
            </a:pPr>
            <a:r>
              <a:rPr lang="hu-HU" dirty="0"/>
              <a:t>1838-tól </a:t>
            </a:r>
            <a:r>
              <a:rPr lang="hu-HU" dirty="0" err="1"/>
              <a:t>Döbrentei</a:t>
            </a:r>
            <a:r>
              <a:rPr lang="hu-HU" dirty="0"/>
              <a:t> kiadja a Régi Magyar Nyelvemlékek sorozatban</a:t>
            </a:r>
          </a:p>
          <a:p>
            <a:pPr marL="0" indent="0">
              <a:buNone/>
            </a:pPr>
            <a:endParaRPr lang="hu-HU" dirty="0"/>
          </a:p>
          <a:p>
            <a:pPr marL="0" indent="0">
              <a:buNone/>
            </a:pPr>
            <a:endParaRPr lang="hu-HU" dirty="0"/>
          </a:p>
        </p:txBody>
      </p:sp>
    </p:spTree>
    <p:extLst>
      <p:ext uri="{BB962C8B-B14F-4D97-AF65-F5344CB8AC3E}">
        <p14:creationId xmlns:p14="http://schemas.microsoft.com/office/powerpoint/2010/main" val="3242009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Kódexeink</a:t>
            </a:r>
          </a:p>
        </p:txBody>
      </p:sp>
      <p:sp>
        <p:nvSpPr>
          <p:cNvPr id="3" name="Tartalom helye 2"/>
          <p:cNvSpPr>
            <a:spLocks noGrp="1"/>
          </p:cNvSpPr>
          <p:nvPr>
            <p:ph idx="1"/>
          </p:nvPr>
        </p:nvSpPr>
        <p:spPr>
          <a:xfrm>
            <a:off x="1446212" y="1748590"/>
            <a:ext cx="8915400" cy="3777622"/>
          </a:xfrm>
        </p:spPr>
        <p:txBody>
          <a:bodyPr>
            <a:normAutofit/>
          </a:bodyPr>
          <a:lstStyle/>
          <a:p>
            <a:pPr marL="0" indent="0">
              <a:buNone/>
            </a:pPr>
            <a:r>
              <a:rPr lang="hu-HU" dirty="0"/>
              <a:t>Kezdetben: Egyetemi Könyvtár, itt Toldy Ferenc kolligátumokat szedet szét, köttet újra</a:t>
            </a:r>
          </a:p>
          <a:p>
            <a:pPr marL="0" indent="0">
              <a:buNone/>
            </a:pPr>
            <a:r>
              <a:rPr lang="hu-HU" dirty="0"/>
              <a:t>Az MTAK ajándékozással kapott egy sor kódexet </a:t>
            </a:r>
            <a:r>
              <a:rPr lang="hu-HU" dirty="0" smtClean="0"/>
              <a:t>1850–55 </a:t>
            </a:r>
            <a:r>
              <a:rPr lang="hu-HU" dirty="0"/>
              <a:t>között</a:t>
            </a:r>
          </a:p>
          <a:p>
            <a:pPr marL="0" indent="0">
              <a:buNone/>
            </a:pPr>
            <a:r>
              <a:rPr lang="hu-HU" dirty="0" err="1"/>
              <a:t>OSzK</a:t>
            </a:r>
            <a:r>
              <a:rPr lang="hu-HU" dirty="0"/>
              <a:t>: Jankovics-gyűjteménybeli kódexek először, majd az állami szerzemények (pl. Jókai-kódex, </a:t>
            </a:r>
            <a:r>
              <a:rPr lang="hu-HU" dirty="0" err="1"/>
              <a:t>Birk-kódex</a:t>
            </a:r>
            <a:r>
              <a:rPr lang="hu-HU" dirty="0"/>
              <a:t>, Bécsi kódex), ill. az államosítás során (</a:t>
            </a:r>
            <a:r>
              <a:rPr lang="hu-HU" i="1" dirty="0"/>
              <a:t>Tihanyi</a:t>
            </a:r>
            <a:r>
              <a:rPr lang="hu-HU" dirty="0"/>
              <a:t>, a </a:t>
            </a:r>
            <a:r>
              <a:rPr lang="hu-HU" i="1" dirty="0"/>
              <a:t>Keszthelyi</a:t>
            </a:r>
            <a:r>
              <a:rPr lang="hu-HU" dirty="0"/>
              <a:t> és a </a:t>
            </a:r>
            <a:r>
              <a:rPr lang="hu-HU" i="1" dirty="0"/>
              <a:t>Festetics</a:t>
            </a:r>
            <a:r>
              <a:rPr lang="hu-HU" dirty="0"/>
              <a:t>-</a:t>
            </a:r>
            <a:r>
              <a:rPr lang="hu-HU" i="1" dirty="0"/>
              <a:t>kódex</a:t>
            </a:r>
            <a:r>
              <a:rPr lang="hu-HU" dirty="0"/>
              <a:t>) – itt van ma is a legtöbb: 17 db</a:t>
            </a:r>
          </a:p>
          <a:p>
            <a:pPr marL="0" indent="0">
              <a:buNone/>
            </a:pPr>
            <a:r>
              <a:rPr lang="hu-HU" dirty="0"/>
              <a:t>Toldy-ék hihetetlen munkája: 1862, </a:t>
            </a:r>
            <a:r>
              <a:rPr lang="hu-HU" i="1" dirty="0"/>
              <a:t>Az ó és középkori magyar nemzeti irodalom története</a:t>
            </a:r>
            <a:r>
              <a:rPr lang="hu-HU" dirty="0"/>
              <a:t> című munkájában 40 magyar kódexet be tudott mutatni.</a:t>
            </a:r>
          </a:p>
          <a:p>
            <a:pPr marL="0" indent="0">
              <a:buNone/>
            </a:pPr>
            <a:endParaRPr lang="hu-HU" dirty="0"/>
          </a:p>
        </p:txBody>
      </p:sp>
    </p:spTree>
    <p:extLst>
      <p:ext uri="{BB962C8B-B14F-4D97-AF65-F5344CB8AC3E}">
        <p14:creationId xmlns:p14="http://schemas.microsoft.com/office/powerpoint/2010/main" val="1262081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Kódexeink</a:t>
            </a:r>
          </a:p>
        </p:txBody>
      </p:sp>
      <p:sp>
        <p:nvSpPr>
          <p:cNvPr id="3" name="Tartalom helye 2"/>
          <p:cNvSpPr>
            <a:spLocks noGrp="1"/>
          </p:cNvSpPr>
          <p:nvPr>
            <p:ph idx="1"/>
          </p:nvPr>
        </p:nvSpPr>
        <p:spPr>
          <a:xfrm>
            <a:off x="1349959" y="1540189"/>
            <a:ext cx="8915400" cy="3777622"/>
          </a:xfrm>
        </p:spPr>
        <p:txBody>
          <a:bodyPr>
            <a:normAutofit fontScale="92500" lnSpcReduction="10000"/>
          </a:bodyPr>
          <a:lstStyle/>
          <a:p>
            <a:pPr marL="0" indent="0">
              <a:buNone/>
            </a:pPr>
            <a:r>
              <a:rPr lang="hu-HU" dirty="0"/>
              <a:t>1874: Az MTA valódi nyelvészre bízta a nyelvemlékek új kiadását: </a:t>
            </a:r>
            <a:r>
              <a:rPr lang="hu-HU" dirty="0" err="1"/>
              <a:t>Volf</a:t>
            </a:r>
            <a:r>
              <a:rPr lang="hu-HU" dirty="0"/>
              <a:t> György (</a:t>
            </a:r>
            <a:r>
              <a:rPr lang="hu-HU" b="1" i="1" dirty="0"/>
              <a:t>Nyelvemléktár</a:t>
            </a:r>
            <a:r>
              <a:rPr lang="hu-HU" i="1" dirty="0"/>
              <a:t>,</a:t>
            </a:r>
            <a:r>
              <a:rPr lang="hu-HU" dirty="0"/>
              <a:t> 15 kötet)</a:t>
            </a:r>
          </a:p>
          <a:p>
            <a:r>
              <a:rPr lang="hu-HU" dirty="0"/>
              <a:t>44 kódex igényes bevezetővel </a:t>
            </a:r>
          </a:p>
          <a:p>
            <a:r>
              <a:rPr lang="hu-HU" dirty="0"/>
              <a:t>megnyitotta az utat a további kutatások számára </a:t>
            </a:r>
          </a:p>
          <a:p>
            <a:r>
              <a:rPr lang="hu-HU" dirty="0"/>
              <a:t>Nyelvészek és irodalomtörténészek párhuzamosan dolgoztak  </a:t>
            </a:r>
          </a:p>
          <a:p>
            <a:pPr lvl="1"/>
            <a:r>
              <a:rPr lang="hu-HU" dirty="0"/>
              <a:t>Horváth János 1931: </a:t>
            </a:r>
            <a:r>
              <a:rPr lang="hu-HU" i="1" dirty="0"/>
              <a:t>A magyar irodalmi műveltség kezdetei Szent Istvántól Mohácsig</a:t>
            </a:r>
            <a:r>
              <a:rPr lang="hu-HU" dirty="0">
                <a:solidFill>
                  <a:srgbClr val="FF0000"/>
                </a:solidFill>
              </a:rPr>
              <a:t> </a:t>
            </a:r>
            <a:endParaRPr lang="hu-HU" dirty="0"/>
          </a:p>
          <a:p>
            <a:pPr lvl="1"/>
            <a:r>
              <a:rPr lang="hu-HU" dirty="0"/>
              <a:t>Tarnai Andor 1984: </a:t>
            </a:r>
            <a:r>
              <a:rPr lang="hu-HU" i="1" dirty="0"/>
              <a:t>„A magyar nyelvet írni kezdik”. Irodalmi gondolkodás a középkori Magyarországon</a:t>
            </a:r>
            <a:endParaRPr lang="hu-HU" dirty="0"/>
          </a:p>
          <a:p>
            <a:r>
              <a:rPr lang="hu-HU" dirty="0"/>
              <a:t>megkezdődött az egyes emlékek monografikus nyelvtörténeti feldolgozása (Mészöly Gedeon, </a:t>
            </a:r>
            <a:r>
              <a:rPr lang="hu-HU" dirty="0" err="1"/>
              <a:t>Pais</a:t>
            </a:r>
            <a:r>
              <a:rPr lang="hu-HU" dirty="0"/>
              <a:t> Dezső, Bárczi Géza), </a:t>
            </a:r>
          </a:p>
          <a:p>
            <a:r>
              <a:rPr lang="hu-HU" dirty="0"/>
              <a:t>latin forrásaik és rendi hátterük rendszeres feltárása (Vargha Damján, Horváth </a:t>
            </a:r>
            <a:r>
              <a:rPr lang="hu-HU" dirty="0" err="1"/>
              <a:t>Cyrill</a:t>
            </a:r>
            <a:r>
              <a:rPr lang="hu-HU" dirty="0"/>
              <a:t>, Katona Lajos, Timár Kálmán)</a:t>
            </a:r>
          </a:p>
        </p:txBody>
      </p:sp>
    </p:spTree>
    <p:extLst>
      <p:ext uri="{BB962C8B-B14F-4D97-AF65-F5344CB8AC3E}">
        <p14:creationId xmlns:p14="http://schemas.microsoft.com/office/powerpoint/2010/main" val="4092637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Kódexeink</a:t>
            </a:r>
          </a:p>
        </p:txBody>
      </p:sp>
      <p:sp>
        <p:nvSpPr>
          <p:cNvPr id="3" name="Tartalom helye 2"/>
          <p:cNvSpPr>
            <a:spLocks noGrp="1"/>
          </p:cNvSpPr>
          <p:nvPr>
            <p:ph idx="1"/>
          </p:nvPr>
        </p:nvSpPr>
        <p:spPr>
          <a:xfrm>
            <a:off x="1301833" y="1905000"/>
            <a:ext cx="8915400" cy="3777622"/>
          </a:xfrm>
        </p:spPr>
        <p:txBody>
          <a:bodyPr>
            <a:normAutofit fontScale="92500" lnSpcReduction="10000"/>
          </a:bodyPr>
          <a:lstStyle/>
          <a:p>
            <a:pPr marL="0" indent="0">
              <a:buNone/>
            </a:pPr>
            <a:r>
              <a:rPr lang="hu-HU" dirty="0"/>
              <a:t>2. </a:t>
            </a:r>
            <a:r>
              <a:rPr lang="hu-HU" dirty="0" err="1"/>
              <a:t>vh</a:t>
            </a:r>
            <a:r>
              <a:rPr lang="hu-HU" dirty="0"/>
              <a:t> miatt:</a:t>
            </a:r>
          </a:p>
          <a:p>
            <a:r>
              <a:rPr lang="hu-HU" dirty="0"/>
              <a:t>hasonmás kiadások (Szabó Dénes, </a:t>
            </a:r>
            <a:r>
              <a:rPr lang="hu-HU" b="1" i="1" dirty="0" err="1"/>
              <a:t>Codices</a:t>
            </a:r>
            <a:r>
              <a:rPr lang="hu-HU" b="1" i="1" dirty="0"/>
              <a:t> </a:t>
            </a:r>
            <a:r>
              <a:rPr lang="hu-HU" b="1" i="1" dirty="0" err="1"/>
              <a:t>Hungarici</a:t>
            </a:r>
            <a:r>
              <a:rPr lang="hu-HU" b="1" dirty="0"/>
              <a:t> </a:t>
            </a:r>
            <a:r>
              <a:rPr lang="hu-HU" dirty="0"/>
              <a:t>sorozat, 1942-től) </a:t>
            </a:r>
          </a:p>
          <a:p>
            <a:r>
              <a:rPr lang="hu-HU" dirty="0"/>
              <a:t>a latin források és a betűhű átirat párhuzamos közlése </a:t>
            </a:r>
          </a:p>
          <a:p>
            <a:r>
              <a:rPr lang="hu-HU" dirty="0"/>
              <a:t>Leállt?</a:t>
            </a:r>
          </a:p>
          <a:p>
            <a:r>
              <a:rPr lang="hu-HU" dirty="0"/>
              <a:t>ELTE Nyelvtörténeti és Nyelvjárástani Tanszék és MTA Nyelvtudományi Intézet:  </a:t>
            </a:r>
            <a:r>
              <a:rPr lang="hu-HU" b="1" i="1" dirty="0"/>
              <a:t>Régi magyar kódexek</a:t>
            </a:r>
            <a:r>
              <a:rPr lang="hu-HU" b="1" dirty="0"/>
              <a:t> </a:t>
            </a:r>
            <a:r>
              <a:rPr lang="hu-HU" dirty="0"/>
              <a:t>sorozat (1985-től) </a:t>
            </a:r>
          </a:p>
          <a:p>
            <a:pPr lvl="1"/>
            <a:r>
              <a:rPr lang="hu-HU" dirty="0"/>
              <a:t>a kódexre vonatkozó eddigi eredmények összefoglalása </a:t>
            </a:r>
          </a:p>
          <a:p>
            <a:pPr lvl="1"/>
            <a:r>
              <a:rPr lang="hu-HU" dirty="0"/>
              <a:t>hasonmás és betűhű átirat közlése </a:t>
            </a:r>
          </a:p>
          <a:p>
            <a:pPr lvl="1"/>
            <a:r>
              <a:rPr lang="hu-HU" dirty="0"/>
              <a:t>életképes vállalkozás: 26. kötet</a:t>
            </a:r>
          </a:p>
          <a:p>
            <a:pPr lvl="1"/>
            <a:r>
              <a:rPr lang="hu-HU" i="1" dirty="0"/>
              <a:t>Magyar nyelv történeti</a:t>
            </a:r>
            <a:r>
              <a:rPr lang="hu-HU" dirty="0"/>
              <a:t> </a:t>
            </a:r>
            <a:r>
              <a:rPr lang="hu-HU" i="1" dirty="0"/>
              <a:t>nyelvtana: </a:t>
            </a:r>
            <a:r>
              <a:rPr lang="hu-HU" dirty="0"/>
              <a:t>a magyar nyelvű kódexek korszakát tartalmazó második kötet (II/1: 1992, II/2: 1995)</a:t>
            </a:r>
          </a:p>
        </p:txBody>
      </p:sp>
    </p:spTree>
    <p:extLst>
      <p:ext uri="{BB962C8B-B14F-4D97-AF65-F5344CB8AC3E}">
        <p14:creationId xmlns:p14="http://schemas.microsoft.com/office/powerpoint/2010/main" val="608865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a:t>A magyar nyelvű kódexirodalom kezdetei</a:t>
            </a:r>
          </a:p>
        </p:txBody>
      </p:sp>
      <p:sp>
        <p:nvSpPr>
          <p:cNvPr id="3" name="Tartalom helye 2"/>
          <p:cNvSpPr>
            <a:spLocks noGrp="1"/>
          </p:cNvSpPr>
          <p:nvPr>
            <p:ph idx="1"/>
          </p:nvPr>
        </p:nvSpPr>
        <p:spPr>
          <a:xfrm>
            <a:off x="1343526" y="1905000"/>
            <a:ext cx="7211144" cy="4661872"/>
          </a:xfrm>
        </p:spPr>
        <p:txBody>
          <a:bodyPr>
            <a:normAutofit/>
          </a:bodyPr>
          <a:lstStyle/>
          <a:p>
            <a:pPr marL="0" indent="0">
              <a:buNone/>
            </a:pPr>
            <a:r>
              <a:rPr lang="hu-HU" dirty="0"/>
              <a:t>A XV. század közepe előtt elvétve készült </a:t>
            </a:r>
            <a:r>
              <a:rPr lang="hu-HU" b="1" dirty="0"/>
              <a:t>magyar nyelvű </a:t>
            </a:r>
            <a:r>
              <a:rPr lang="hu-HU" dirty="0"/>
              <a:t>kódex. </a:t>
            </a:r>
          </a:p>
          <a:p>
            <a:pPr marL="0" indent="0">
              <a:buNone/>
            </a:pPr>
            <a:r>
              <a:rPr lang="hu-HU" dirty="0"/>
              <a:t>Okai:</a:t>
            </a:r>
          </a:p>
          <a:p>
            <a:r>
              <a:rPr lang="hu-HU" dirty="0"/>
              <a:t>a latin műveltségű klerikusok csak szükségből jegyeztek le egy-egy magyar szót, s csak alkalomszerűen egy-egy összefüggő magyar nyelvű szöveget</a:t>
            </a:r>
          </a:p>
          <a:p>
            <a:r>
              <a:rPr lang="hu-HU" dirty="0"/>
              <a:t>A határneveket például - az azonosíthatóság miatt - magyarul kellett megadni az oklevelekben (szórványemlékek). </a:t>
            </a:r>
          </a:p>
          <a:p>
            <a:r>
              <a:rPr lang="hu-HU" dirty="0"/>
              <a:t>A </a:t>
            </a:r>
            <a:r>
              <a:rPr lang="hu-HU" i="1" dirty="0"/>
              <a:t>Halotti Beszéd</a:t>
            </a:r>
            <a:r>
              <a:rPr lang="hu-HU" dirty="0"/>
              <a:t> szövege (XII. sz. vége) a gyakori elmondás miatt rögzülhetett annyira, hogy érdemes volt bejegyezni egy latin szertartáskönyv törzsszövegébe (</a:t>
            </a:r>
            <a:r>
              <a:rPr lang="hu-HU" i="1" dirty="0"/>
              <a:t>Pray-kódex</a:t>
            </a:r>
            <a:r>
              <a:rPr lang="hu-HU" dirty="0"/>
              <a:t>). </a:t>
            </a:r>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5254" y="2002868"/>
            <a:ext cx="1707642" cy="2571750"/>
          </a:xfrm>
          <a:prstGeom prst="rect">
            <a:avLst/>
          </a:prstGeom>
        </p:spPr>
      </p:pic>
    </p:spTree>
    <p:extLst>
      <p:ext uri="{BB962C8B-B14F-4D97-AF65-F5344CB8AC3E}">
        <p14:creationId xmlns:p14="http://schemas.microsoft.com/office/powerpoint/2010/main" val="566253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a:t>A magyar nyelvű kódexirodalom kezdetei</a:t>
            </a:r>
          </a:p>
        </p:txBody>
      </p:sp>
      <p:sp>
        <p:nvSpPr>
          <p:cNvPr id="3" name="Tartalom helye 2"/>
          <p:cNvSpPr>
            <a:spLocks noGrp="1"/>
          </p:cNvSpPr>
          <p:nvPr>
            <p:ph idx="1"/>
          </p:nvPr>
        </p:nvSpPr>
        <p:spPr>
          <a:xfrm>
            <a:off x="1703512" y="2152522"/>
            <a:ext cx="6995120" cy="4389120"/>
          </a:xfrm>
        </p:spPr>
        <p:txBody>
          <a:bodyPr>
            <a:normAutofit/>
          </a:bodyPr>
          <a:lstStyle/>
          <a:p>
            <a:r>
              <a:rPr lang="hu-HU" dirty="0"/>
              <a:t>Az </a:t>
            </a:r>
            <a:r>
              <a:rPr lang="hu-HU" i="1" dirty="0"/>
              <a:t>Ómagyar Mária-siralom</a:t>
            </a:r>
            <a:r>
              <a:rPr lang="hu-HU" dirty="0"/>
              <a:t> (XIII. sz. második fele) egy kétnyelvű költő kitűnő magyar adaptációja. Kivételes esetek. </a:t>
            </a:r>
          </a:p>
          <a:p>
            <a:r>
              <a:rPr lang="hu-HU" dirty="0"/>
              <a:t>A latin és a magyar nyelv közvetlen érintkezése jobbára a </a:t>
            </a:r>
            <a:r>
              <a:rPr lang="hu-HU" b="1" dirty="0"/>
              <a:t>szóbeliségre </a:t>
            </a:r>
            <a:r>
              <a:rPr lang="hu-HU" dirty="0"/>
              <a:t>korlátozódott: </a:t>
            </a:r>
          </a:p>
          <a:p>
            <a:pPr marL="274320" lvl="1" indent="-274320">
              <a:buClr>
                <a:schemeClr val="accent3"/>
              </a:buClr>
              <a:buSzPct val="95000"/>
            </a:pPr>
            <a:r>
              <a:rPr lang="hu-HU" dirty="0"/>
              <a:t>A klerikus latin szövegekkel dolgozott, a laikus hívek és ügyfelek pedig a magyar szövegeket éppen úgy nem tudták volna elolvasni, mint a latint.</a:t>
            </a:r>
          </a:p>
          <a:p>
            <a:pPr lvl="1"/>
            <a:r>
              <a:rPr lang="hu-HU" dirty="0"/>
              <a:t>a </a:t>
            </a:r>
            <a:r>
              <a:rPr lang="hu-HU" b="1" dirty="0"/>
              <a:t>latin </a:t>
            </a:r>
            <a:r>
              <a:rPr lang="hu-HU" b="1" dirty="0" err="1"/>
              <a:t>sermo-vázlatok</a:t>
            </a:r>
            <a:r>
              <a:rPr lang="hu-HU" b="1" dirty="0"/>
              <a:t> magyar nyelvű szabad tolmácsolása </a:t>
            </a:r>
            <a:r>
              <a:rPr lang="hu-HU" dirty="0"/>
              <a:t>a prédikáció során, </a:t>
            </a:r>
          </a:p>
          <a:p>
            <a:pPr lvl="1"/>
            <a:r>
              <a:rPr lang="hu-HU" b="1" dirty="0"/>
              <a:t>a jogi végzések szóbeli ismertetés</a:t>
            </a:r>
            <a:r>
              <a:rPr lang="hu-HU" dirty="0"/>
              <a:t>e a peres felek előtt</a:t>
            </a:r>
          </a:p>
          <a:p>
            <a:pPr marL="0" indent="0">
              <a:buNone/>
            </a:pPr>
            <a:endParaRPr lang="hu-HU"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8288" y="2320858"/>
            <a:ext cx="1640208" cy="2423953"/>
          </a:xfrm>
          <a:prstGeom prst="rect">
            <a:avLst/>
          </a:prstGeom>
        </p:spPr>
      </p:pic>
    </p:spTree>
    <p:extLst>
      <p:ext uri="{BB962C8B-B14F-4D97-AF65-F5344CB8AC3E}">
        <p14:creationId xmlns:p14="http://schemas.microsoft.com/office/powerpoint/2010/main" val="3101290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a:t>A magyar nyelvű kódexirodalom kezdetei</a:t>
            </a:r>
          </a:p>
        </p:txBody>
      </p:sp>
      <p:sp>
        <p:nvSpPr>
          <p:cNvPr id="3" name="Tartalom helye 2"/>
          <p:cNvSpPr>
            <a:spLocks noGrp="1"/>
          </p:cNvSpPr>
          <p:nvPr>
            <p:ph idx="1"/>
          </p:nvPr>
        </p:nvSpPr>
        <p:spPr>
          <a:xfrm>
            <a:off x="1179095" y="1772816"/>
            <a:ext cx="7676147" cy="4922520"/>
          </a:xfrm>
        </p:spPr>
        <p:txBody>
          <a:bodyPr>
            <a:normAutofit lnSpcReduction="10000"/>
          </a:bodyPr>
          <a:lstStyle/>
          <a:p>
            <a:pPr marL="0" indent="0">
              <a:buNone/>
            </a:pPr>
            <a:r>
              <a:rPr lang="hu-HU" dirty="0"/>
              <a:t>De: </a:t>
            </a:r>
          </a:p>
          <a:p>
            <a:r>
              <a:rPr lang="hu-HU" dirty="0"/>
              <a:t>A kolostorok latinul nem tudó lakói nem elégedtek meg a prédikáció alkalmaival vagy a szövegében meg nem értett latin zsolozsma recitálásával. </a:t>
            </a:r>
          </a:p>
          <a:p>
            <a:r>
              <a:rPr lang="hu-HU" dirty="0"/>
              <a:t>Szent Margit (+1270): legendája szerint gyakran olvastatta fel magának a </a:t>
            </a:r>
            <a:r>
              <a:rPr lang="hu-HU" b="1" dirty="0"/>
              <a:t>szentek életét s a passiót</a:t>
            </a:r>
            <a:r>
              <a:rPr lang="hu-HU" dirty="0"/>
              <a:t>. </a:t>
            </a:r>
          </a:p>
          <a:p>
            <a:r>
              <a:rPr lang="hu-HU" dirty="0"/>
              <a:t>Jókai-kódex: </a:t>
            </a:r>
          </a:p>
          <a:p>
            <a:pPr lvl="1"/>
            <a:r>
              <a:rPr lang="hu-HU" dirty="0"/>
              <a:t>az első fennmaradt magyar nyelvű fordítás </a:t>
            </a:r>
          </a:p>
          <a:p>
            <a:pPr lvl="1"/>
            <a:r>
              <a:rPr lang="hu-HU" dirty="0"/>
              <a:t>ferences közösség számára készült 1370 táján, </a:t>
            </a:r>
          </a:p>
          <a:p>
            <a:pPr lvl="1"/>
            <a:r>
              <a:rPr lang="hu-HU" dirty="0"/>
              <a:t>a rendalapító életét és csodáit tartalmazza. </a:t>
            </a:r>
          </a:p>
          <a:p>
            <a:pPr lvl="1"/>
            <a:r>
              <a:rPr lang="hu-HU" dirty="0"/>
              <a:t>Megbecsülték a magyar szöveget, 1440 körül is érdemesnek tartották a lemásolásra. </a:t>
            </a:r>
          </a:p>
          <a:p>
            <a:pPr lvl="1"/>
            <a:r>
              <a:rPr lang="hu-HU" dirty="0"/>
              <a:t>nem jó fordítás, a névtelen ferences mondatról mondatra megkínlódott a szöveggel. A kódex tele van latinizmussal, meg nem értett latin szerkezettel. </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2344" y="1772816"/>
            <a:ext cx="1475656" cy="2772904"/>
          </a:xfrm>
          <a:prstGeom prst="rect">
            <a:avLst/>
          </a:prstGeom>
        </p:spPr>
      </p:pic>
    </p:spTree>
    <p:extLst>
      <p:ext uri="{BB962C8B-B14F-4D97-AF65-F5344CB8AC3E}">
        <p14:creationId xmlns:p14="http://schemas.microsoft.com/office/powerpoint/2010/main" val="3928389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a:t>A magyar nyelvű kódexirodalom kezdetei</a:t>
            </a:r>
          </a:p>
        </p:txBody>
      </p:sp>
      <p:sp>
        <p:nvSpPr>
          <p:cNvPr id="3" name="Tartalom helye 2"/>
          <p:cNvSpPr>
            <a:spLocks noGrp="1"/>
          </p:cNvSpPr>
          <p:nvPr>
            <p:ph idx="1"/>
          </p:nvPr>
        </p:nvSpPr>
        <p:spPr>
          <a:xfrm>
            <a:off x="1277770" y="2025316"/>
            <a:ext cx="8915400" cy="3777622"/>
          </a:xfrm>
        </p:spPr>
        <p:txBody>
          <a:bodyPr>
            <a:normAutofit/>
          </a:bodyPr>
          <a:lstStyle/>
          <a:p>
            <a:pPr marL="0" indent="0">
              <a:buNone/>
            </a:pPr>
            <a:r>
              <a:rPr lang="hu-HU" dirty="0"/>
              <a:t>Mi történt a száz évvel korábbi rutinnal? </a:t>
            </a:r>
          </a:p>
          <a:p>
            <a:r>
              <a:rPr lang="hu-HU" dirty="0"/>
              <a:t>Az </a:t>
            </a:r>
            <a:r>
              <a:rPr lang="hu-HU" b="1" dirty="0"/>
              <a:t>élőszó</a:t>
            </a:r>
            <a:r>
              <a:rPr lang="hu-HU" dirty="0"/>
              <a:t> mint közvetítő elem hiányzik. </a:t>
            </a:r>
          </a:p>
          <a:p>
            <a:r>
              <a:rPr lang="hu-HU" dirty="0"/>
              <a:t>a fordító latintudásával is voltak problémák. </a:t>
            </a:r>
          </a:p>
          <a:p>
            <a:r>
              <a:rPr lang="hu-HU" dirty="0"/>
              <a:t>a magyar nyelv a következő évtizedekben az írott szövegről írott szövegre való fordítás révén vált valóban írott nyelvvé </a:t>
            </a:r>
          </a:p>
          <a:p>
            <a:r>
              <a:rPr lang="hu-HU" dirty="0"/>
              <a:t>A szóbeliségben létrejött, sztereotip fordulatok a fordítás során nem vesztek el, hanem bekerültek az írott szövegekbe. </a:t>
            </a:r>
          </a:p>
          <a:p>
            <a:pPr marL="0" indent="0">
              <a:buNone/>
            </a:pPr>
            <a:r>
              <a:rPr lang="hu-HU" dirty="0"/>
              <a:t>XV. század első harmada: </a:t>
            </a:r>
            <a:r>
              <a:rPr lang="hu-HU" i="1" dirty="0"/>
              <a:t>Huszita Biblia</a:t>
            </a:r>
            <a:r>
              <a:rPr lang="hu-HU" dirty="0"/>
              <a:t> néven ismert első magyar bibliafordítás (</a:t>
            </a:r>
            <a:r>
              <a:rPr lang="hu-HU" i="1" dirty="0"/>
              <a:t>Bécsi, Müncheni, Apor-kódex</a:t>
            </a:r>
            <a:r>
              <a:rPr lang="hu-HU" dirty="0"/>
              <a:t>): ezekhez elsősorban e fordulatokon keresztül kapcsolódnak majd a későbbi fordítások. </a:t>
            </a:r>
          </a:p>
        </p:txBody>
      </p:sp>
    </p:spTree>
    <p:extLst>
      <p:ext uri="{BB962C8B-B14F-4D97-AF65-F5344CB8AC3E}">
        <p14:creationId xmlns:p14="http://schemas.microsoft.com/office/powerpoint/2010/main" val="227724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732547" y="1528011"/>
            <a:ext cx="8611925" cy="5141349"/>
          </a:xfrm>
        </p:spPr>
        <p:txBody>
          <a:bodyPr>
            <a:normAutofit/>
          </a:bodyPr>
          <a:lstStyle/>
          <a:p>
            <a:pPr marL="0" indent="0">
              <a:buNone/>
            </a:pPr>
            <a:r>
              <a:rPr lang="hu-HU" dirty="0"/>
              <a:t>XV. század 2. f.: 2 új irodalmi jelenség</a:t>
            </a:r>
          </a:p>
          <a:p>
            <a:r>
              <a:rPr lang="hu-HU" dirty="0"/>
              <a:t>a </a:t>
            </a:r>
            <a:r>
              <a:rPr lang="hu-HU" b="1" dirty="0"/>
              <a:t>latin</a:t>
            </a:r>
            <a:r>
              <a:rPr lang="hu-HU" dirty="0"/>
              <a:t> nyelvű </a:t>
            </a:r>
            <a:r>
              <a:rPr lang="hu-HU" b="1" dirty="0"/>
              <a:t>humanista irodalom </a:t>
            </a:r>
            <a:r>
              <a:rPr lang="hu-HU" dirty="0"/>
              <a:t>térnyerése a magas kultúrában</a:t>
            </a:r>
          </a:p>
          <a:p>
            <a:pPr lvl="1"/>
            <a:r>
              <a:rPr lang="hu-HU" dirty="0"/>
              <a:t>Világi</a:t>
            </a:r>
          </a:p>
          <a:p>
            <a:pPr lvl="1"/>
            <a:r>
              <a:rPr lang="hu-HU" dirty="0"/>
              <a:t>Nyelvi normája a klasszikus latin</a:t>
            </a:r>
          </a:p>
          <a:p>
            <a:r>
              <a:rPr lang="hu-HU" dirty="0"/>
              <a:t>a </a:t>
            </a:r>
            <a:r>
              <a:rPr lang="hu-HU" b="1" dirty="0"/>
              <a:t>magyar nyelvű irodalom </a:t>
            </a:r>
            <a:r>
              <a:rPr lang="hu-HU" dirty="0"/>
              <a:t>kibontakozása a kolostorok falai közt </a:t>
            </a:r>
          </a:p>
          <a:p>
            <a:pPr lvl="1"/>
            <a:r>
              <a:rPr lang="hu-HU" dirty="0"/>
              <a:t>szorosan kapcsolódik a latin nyelvű egyházi irodalomhoz </a:t>
            </a:r>
          </a:p>
          <a:p>
            <a:pPr lvl="1"/>
            <a:r>
              <a:rPr lang="hu-HU" dirty="0"/>
              <a:t>jelentősége nem eredetiségének, tartalmának vagy önálló esztétikai értékeinek köszönheti, hanem a fordítói erőfeszítésnek, amely révén néhány évtized alatt megszületett az </a:t>
            </a:r>
            <a:r>
              <a:rPr lang="hu-HU" b="1" dirty="0"/>
              <a:t>írott magyar irodalmi nyelv</a:t>
            </a:r>
            <a:r>
              <a:rPr lang="hu-HU" dirty="0"/>
              <a:t>. </a:t>
            </a:r>
          </a:p>
          <a:p>
            <a:pPr lvl="1"/>
            <a:r>
              <a:rPr lang="hu-HU" dirty="0"/>
              <a:t>Az írni-olvasni tanulás lehetősége a </a:t>
            </a:r>
            <a:r>
              <a:rPr lang="hu-HU" b="1" dirty="0"/>
              <a:t>latinul nem tudók </a:t>
            </a:r>
            <a:r>
              <a:rPr lang="hu-HU" dirty="0"/>
              <a:t>(apácák, a kolostorokban élő, fizikai munkát végző laikus testvérek,  buzgó világiak) számára</a:t>
            </a:r>
          </a:p>
        </p:txBody>
      </p:sp>
    </p:spTree>
    <p:extLst>
      <p:ext uri="{BB962C8B-B14F-4D97-AF65-F5344CB8AC3E}">
        <p14:creationId xmlns:p14="http://schemas.microsoft.com/office/powerpoint/2010/main" val="169471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xmlns="" id="{93262980-E907-4930-9E6E-3DC2025C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p:cNvSpPr>
            <a:spLocks noGrp="1"/>
          </p:cNvSpPr>
          <p:nvPr>
            <p:ph type="title"/>
          </p:nvPr>
        </p:nvSpPr>
        <p:spPr>
          <a:xfrm>
            <a:off x="649224" y="645106"/>
            <a:ext cx="3650279" cy="1259894"/>
          </a:xfrm>
        </p:spPr>
        <p:txBody>
          <a:bodyPr>
            <a:normAutofit/>
          </a:bodyPr>
          <a:lstStyle/>
          <a:p>
            <a:pPr>
              <a:lnSpc>
                <a:spcPct val="90000"/>
              </a:lnSpc>
            </a:pPr>
            <a:r>
              <a:rPr lang="hu-HU" sz="3100"/>
              <a:t>A kódexirodalom felvirágzása</a:t>
            </a:r>
          </a:p>
        </p:txBody>
      </p:sp>
      <p:sp>
        <p:nvSpPr>
          <p:cNvPr id="16" name="Rectangle 11">
            <a:extLst>
              <a:ext uri="{FF2B5EF4-FFF2-40B4-BE49-F238E27FC236}">
                <a16:creationId xmlns:a16="http://schemas.microsoft.com/office/drawing/2014/main" xmlns="" id="{AFD53EBD-B361-45AD-8ABF-9270B20B4A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Tartalom helye 2"/>
          <p:cNvSpPr>
            <a:spLocks noGrp="1"/>
          </p:cNvSpPr>
          <p:nvPr>
            <p:ph idx="1"/>
          </p:nvPr>
        </p:nvSpPr>
        <p:spPr>
          <a:xfrm>
            <a:off x="649225" y="2133600"/>
            <a:ext cx="3650278" cy="3759253"/>
          </a:xfrm>
        </p:spPr>
        <p:txBody>
          <a:bodyPr>
            <a:normAutofit/>
          </a:bodyPr>
          <a:lstStyle/>
          <a:p>
            <a:r>
              <a:rPr lang="hu-HU" dirty="0"/>
              <a:t>1470-1530-as évek: </a:t>
            </a:r>
          </a:p>
          <a:p>
            <a:pPr lvl="1"/>
            <a:r>
              <a:rPr lang="hu-HU" dirty="0"/>
              <a:t>A kódexek nagyobb része sokadik másolat. </a:t>
            </a:r>
          </a:p>
          <a:p>
            <a:pPr lvl="1"/>
            <a:r>
              <a:rPr lang="hu-HU" dirty="0"/>
              <a:t>E másolatok </a:t>
            </a:r>
            <a:r>
              <a:rPr lang="hu-HU" b="1" dirty="0"/>
              <a:t>két-háromszáz (!!!) </a:t>
            </a:r>
            <a:r>
              <a:rPr lang="hu-HU" dirty="0"/>
              <a:t>elpusztult kódexről tanúskodnak</a:t>
            </a:r>
          </a:p>
          <a:p>
            <a:pPr lvl="1"/>
            <a:r>
              <a:rPr lang="hu-HU" dirty="0"/>
              <a:t>Ez az </a:t>
            </a:r>
            <a:r>
              <a:rPr lang="hu-HU" b="1" dirty="0"/>
              <a:t>anyanyelvű irodalom iránti igény</a:t>
            </a:r>
            <a:r>
              <a:rPr lang="hu-HU" dirty="0"/>
              <a:t> ugrásszerű megnövekedést jelzi</a:t>
            </a:r>
          </a:p>
          <a:p>
            <a:pPr marL="393192" lvl="1" indent="0">
              <a:buNone/>
            </a:pPr>
            <a:endParaRPr lang="hu-HU" dirty="0"/>
          </a:p>
          <a:p>
            <a:pPr marL="0" indent="0">
              <a:buNone/>
            </a:pPr>
            <a:endParaRPr lang="hu-HU" dirty="0"/>
          </a:p>
        </p:txBody>
      </p:sp>
      <p:sp>
        <p:nvSpPr>
          <p:cNvPr id="14" name="Freeform 11">
            <a:extLst>
              <a:ext uri="{FF2B5EF4-FFF2-40B4-BE49-F238E27FC236}">
                <a16:creationId xmlns:a16="http://schemas.microsoft.com/office/drawing/2014/main" xmlns="" id="{DA1A4CE7-6399-4B37-ACE2-CFC4B4077B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ép 4"/>
          <p:cNvPicPr>
            <a:picLocks noChangeAspect="1"/>
          </p:cNvPicPr>
          <p:nvPr/>
        </p:nvPicPr>
        <p:blipFill rotWithShape="1">
          <a:blip r:embed="rId2">
            <a:extLst>
              <a:ext uri="{28A0092B-C50C-407E-A947-70E740481C1C}">
                <a14:useLocalDpi xmlns:a14="http://schemas.microsoft.com/office/drawing/2010/main" val="0"/>
              </a:ext>
            </a:extLst>
          </a:blip>
          <a:srcRect l="18489" r="11347" b="-1"/>
          <a:stretch/>
        </p:blipFill>
        <p:spPr>
          <a:xfrm>
            <a:off x="4619543" y="10"/>
            <a:ext cx="7572457" cy="6853242"/>
          </a:xfrm>
          <a:prstGeom prst="rect">
            <a:avLst/>
          </a:prstGeom>
        </p:spPr>
      </p:pic>
    </p:spTree>
    <p:extLst>
      <p:ext uri="{BB962C8B-B14F-4D97-AF65-F5344CB8AC3E}">
        <p14:creationId xmlns:p14="http://schemas.microsoft.com/office/powerpoint/2010/main" val="3893201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a:bodyPr>
          <a:lstStyle/>
          <a:p>
            <a:pPr marL="0" indent="0">
              <a:buNone/>
            </a:pPr>
            <a:r>
              <a:rPr lang="hu-HU" dirty="0"/>
              <a:t>Miért?</a:t>
            </a:r>
          </a:p>
          <a:p>
            <a:r>
              <a:rPr lang="hu-HU" dirty="0"/>
              <a:t>A  meglazult szerzetesi fegyelem rendi reformok során történő helyreállítása: az iskolázás színvonalának emelése, a latin nyelv- és írástudás megkövetelése. </a:t>
            </a:r>
          </a:p>
          <a:p>
            <a:r>
              <a:rPr lang="hu-HU" dirty="0"/>
              <a:t>Az apácák </a:t>
            </a:r>
            <a:r>
              <a:rPr lang="hu-HU" b="1" dirty="0"/>
              <a:t>lelki vezetését </a:t>
            </a:r>
            <a:r>
              <a:rPr lang="hu-HU" dirty="0"/>
              <a:t>a megreformált szerzetesek végezték, ők ellenőrizték a kolostori fegyelmet, s ők voltak a közvetítői egy újfajta, </a:t>
            </a:r>
            <a:r>
              <a:rPr lang="hu-HU" b="1" dirty="0"/>
              <a:t>személyes vallásosságnak </a:t>
            </a:r>
            <a:r>
              <a:rPr lang="hu-HU" dirty="0"/>
              <a:t>(</a:t>
            </a:r>
            <a:r>
              <a:rPr lang="hu-HU" dirty="0" err="1"/>
              <a:t>devotio</a:t>
            </a:r>
            <a:r>
              <a:rPr lang="hu-HU" dirty="0"/>
              <a:t> </a:t>
            </a:r>
            <a:r>
              <a:rPr lang="hu-HU" dirty="0" err="1"/>
              <a:t>moderna</a:t>
            </a:r>
            <a:r>
              <a:rPr lang="hu-HU" dirty="0"/>
              <a:t>) is. </a:t>
            </a:r>
          </a:p>
          <a:p>
            <a:r>
              <a:rPr lang="hu-HU" dirty="0"/>
              <a:t>Ájtatos szövegeket válogattak, fordítottak az apácák számára, ők pedig megtanultak magyarul olvasni, s néhányan közülük írni is.</a:t>
            </a:r>
          </a:p>
          <a:p>
            <a:pPr marL="0" indent="0">
              <a:buNone/>
            </a:pPr>
            <a:endParaRPr lang="hu-HU" dirty="0"/>
          </a:p>
        </p:txBody>
      </p:sp>
    </p:spTree>
    <p:extLst>
      <p:ext uri="{BB962C8B-B14F-4D97-AF65-F5344CB8AC3E}">
        <p14:creationId xmlns:p14="http://schemas.microsoft.com/office/powerpoint/2010/main" val="4066365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624263" y="2021305"/>
            <a:ext cx="9880349" cy="3889917"/>
          </a:xfrm>
        </p:spPr>
        <p:txBody>
          <a:bodyPr>
            <a:normAutofit/>
          </a:bodyPr>
          <a:lstStyle/>
          <a:p>
            <a:r>
              <a:rPr lang="hu-HU" dirty="0"/>
              <a:t>Az anyanyelvű olvasmányok tartalmát az új olvasóközönség </a:t>
            </a:r>
            <a:r>
              <a:rPr lang="hu-HU" b="1" dirty="0"/>
              <a:t>lelki igénye </a:t>
            </a:r>
            <a:r>
              <a:rPr lang="hu-HU" dirty="0"/>
              <a:t>szabta meg. </a:t>
            </a:r>
          </a:p>
          <a:p>
            <a:r>
              <a:rPr lang="hu-HU" dirty="0"/>
              <a:t>A latin nyelvű </a:t>
            </a:r>
            <a:r>
              <a:rPr lang="hu-HU" b="1" dirty="0"/>
              <a:t>liturgikus és ájtatossági irodalom </a:t>
            </a:r>
            <a:r>
              <a:rPr lang="hu-HU" dirty="0"/>
              <a:t>egy jól körülhatárolható részét tették szorgalmas fordítók és másolók ötven-hatvan év alatt az apácák számára hozzáférhetővé magyar nyelven. </a:t>
            </a:r>
          </a:p>
          <a:p>
            <a:r>
              <a:rPr lang="hu-HU" dirty="0"/>
              <a:t>Bár a latin forrásszövegek ekkor már </a:t>
            </a:r>
            <a:r>
              <a:rPr lang="hu-HU" b="1" dirty="0"/>
              <a:t>nyomtatásban</a:t>
            </a:r>
            <a:r>
              <a:rPr lang="hu-HU" dirty="0"/>
              <a:t> is terjedtek, a kézzel írott magyar nyelvű kódexek mindig </a:t>
            </a:r>
            <a:r>
              <a:rPr lang="hu-HU" b="1" dirty="0"/>
              <a:t>egyedi, alkalmi </a:t>
            </a:r>
            <a:r>
              <a:rPr lang="hu-HU" dirty="0"/>
              <a:t>összeállítások. </a:t>
            </a:r>
          </a:p>
          <a:p>
            <a:r>
              <a:rPr lang="hu-HU" dirty="0"/>
              <a:t>A kódexek egy része hosszabb-rövidebb ideig </a:t>
            </a:r>
            <a:r>
              <a:rPr lang="hu-HU" b="1" dirty="0"/>
              <a:t>az egész kolostori közösséget szolgálta</a:t>
            </a:r>
            <a:r>
              <a:rPr lang="hu-HU" dirty="0"/>
              <a:t>: </a:t>
            </a:r>
          </a:p>
          <a:p>
            <a:pPr lvl="1"/>
            <a:r>
              <a:rPr lang="hu-HU" dirty="0"/>
              <a:t>étkezés alatt olvastak fel belőlük vagy esténként a káptalan teremben. </a:t>
            </a:r>
          </a:p>
          <a:p>
            <a:pPr lvl="1"/>
            <a:r>
              <a:rPr lang="hu-HU" dirty="0"/>
              <a:t>Mások eleve személyes használatra, magánolvasásra készültek.</a:t>
            </a:r>
          </a:p>
        </p:txBody>
      </p:sp>
    </p:spTree>
    <p:extLst>
      <p:ext uri="{BB962C8B-B14F-4D97-AF65-F5344CB8AC3E}">
        <p14:creationId xmlns:p14="http://schemas.microsoft.com/office/powerpoint/2010/main" val="395503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504793" y="1564105"/>
            <a:ext cx="10298186" cy="5293895"/>
          </a:xfrm>
        </p:spPr>
        <p:txBody>
          <a:bodyPr>
            <a:normAutofit/>
          </a:bodyPr>
          <a:lstStyle/>
          <a:p>
            <a:pPr marL="0" indent="0">
              <a:buNone/>
            </a:pPr>
            <a:r>
              <a:rPr lang="hu-HU" dirty="0"/>
              <a:t>A kódexek zöme (33 db) </a:t>
            </a:r>
            <a:r>
              <a:rPr lang="hu-HU" b="1" dirty="0"/>
              <a:t>két koldulórendnél</a:t>
            </a:r>
            <a:r>
              <a:rPr lang="hu-HU" dirty="0"/>
              <a:t>: ferencesek és domonkosok </a:t>
            </a:r>
          </a:p>
          <a:p>
            <a:pPr lvl="1"/>
            <a:r>
              <a:rPr lang="hu-HU" sz="1800" dirty="0"/>
              <a:t>A magyar domonkos rendtartomány központja: a várbeli Szent Miklós kolostor, a rend egyetemi rangú főiskolája is itt </a:t>
            </a:r>
          </a:p>
          <a:p>
            <a:pPr lvl="1"/>
            <a:r>
              <a:rPr lang="hu-HU" sz="1800" dirty="0"/>
              <a:t>valószínűleg innen reformálták meg a Nyulak szigeti (Margitsziget) apácakolostort is. </a:t>
            </a:r>
          </a:p>
          <a:p>
            <a:pPr lvl="2"/>
            <a:r>
              <a:rPr lang="hu-HU" sz="1800" dirty="0"/>
              <a:t>Váci Pál 1474: az apácák számára fordított  Szent Ágoston regulái és a rendi határozatok (eredeti töredéke: </a:t>
            </a:r>
            <a:r>
              <a:rPr lang="hu-HU" sz="1800" i="1" dirty="0" err="1"/>
              <a:t>Birk-kódex</a:t>
            </a:r>
            <a:r>
              <a:rPr lang="hu-HU" sz="1800" i="1" dirty="0"/>
              <a:t>)</a:t>
            </a:r>
            <a:r>
              <a:rPr lang="hu-HU" sz="1800" dirty="0"/>
              <a:t> </a:t>
            </a:r>
          </a:p>
          <a:p>
            <a:pPr lvl="2"/>
            <a:r>
              <a:rPr lang="hu-HU" sz="1800" dirty="0"/>
              <a:t>A margitszigeti kolostor lett a magyar nyelvű kódexek egyik fő gyűjtő- és másoló helye. </a:t>
            </a:r>
          </a:p>
          <a:p>
            <a:pPr lvl="2"/>
            <a:r>
              <a:rPr lang="hu-HU" sz="1800" dirty="0"/>
              <a:t>a Duna túloldalán állt az óbudai </a:t>
            </a:r>
            <a:r>
              <a:rPr lang="hu-HU" sz="1800" b="1" dirty="0"/>
              <a:t>klarisszák</a:t>
            </a:r>
            <a:r>
              <a:rPr lang="hu-HU" sz="1800" dirty="0"/>
              <a:t> kolostora, ennek felügyeletét a </a:t>
            </a:r>
            <a:r>
              <a:rPr lang="hu-HU" sz="1800" dirty="0" err="1"/>
              <a:t>mariánus</a:t>
            </a:r>
            <a:r>
              <a:rPr lang="hu-HU" sz="1800" dirty="0"/>
              <a:t> ferencesek közeli kolostora látta el, ők gondoskodtak anyanyelvű olvasmányaikról is. </a:t>
            </a:r>
          </a:p>
          <a:p>
            <a:pPr lvl="2"/>
            <a:r>
              <a:rPr lang="hu-HU" sz="1800" dirty="0"/>
              <a:t>A klarisszák és </a:t>
            </a:r>
            <a:r>
              <a:rPr lang="hu-HU" sz="1800" b="1" dirty="0" err="1"/>
              <a:t>dominikánák</a:t>
            </a:r>
            <a:r>
              <a:rPr lang="hu-HU" sz="1800" dirty="0"/>
              <a:t> egymásnak is szívesen kölcsönadtak lemásolásra egy-egy kódexet.</a:t>
            </a:r>
          </a:p>
        </p:txBody>
      </p:sp>
    </p:spTree>
    <p:extLst>
      <p:ext uri="{BB962C8B-B14F-4D97-AF65-F5344CB8AC3E}">
        <p14:creationId xmlns:p14="http://schemas.microsoft.com/office/powerpoint/2010/main" val="4130352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816769" y="1780674"/>
            <a:ext cx="9687844" cy="4680284"/>
          </a:xfrm>
        </p:spPr>
        <p:txBody>
          <a:bodyPr>
            <a:normAutofit/>
          </a:bodyPr>
          <a:lstStyle/>
          <a:p>
            <a:pPr marL="0" indent="0">
              <a:buNone/>
            </a:pPr>
            <a:r>
              <a:rPr lang="hu-HU" b="1" dirty="0"/>
              <a:t>Világinak</a:t>
            </a:r>
            <a:r>
              <a:rPr lang="hu-HU" dirty="0"/>
              <a:t> készült kódexek:</a:t>
            </a:r>
          </a:p>
          <a:p>
            <a:r>
              <a:rPr lang="hu-HU" dirty="0"/>
              <a:t>A nagyvázsonyi pálosok két </a:t>
            </a:r>
            <a:r>
              <a:rPr lang="hu-HU" b="1" dirty="0"/>
              <a:t>imádságos</a:t>
            </a:r>
            <a:r>
              <a:rPr lang="hu-HU" dirty="0"/>
              <a:t> könyve  alapítójuk feleségének, </a:t>
            </a:r>
            <a:r>
              <a:rPr lang="hu-HU" dirty="0" err="1"/>
              <a:t>Kinizsiné</a:t>
            </a:r>
            <a:r>
              <a:rPr lang="hu-HU" dirty="0"/>
              <a:t> Magyar Benignának. </a:t>
            </a:r>
          </a:p>
          <a:p>
            <a:pPr lvl="1"/>
            <a:r>
              <a:rPr lang="hu-HU" dirty="0"/>
              <a:t>1493-ban készült a gazdag díszítésű </a:t>
            </a:r>
            <a:r>
              <a:rPr lang="hu-HU" i="1" dirty="0"/>
              <a:t>Festetics-kódex</a:t>
            </a:r>
            <a:r>
              <a:rPr lang="hu-HU" dirty="0"/>
              <a:t>, </a:t>
            </a:r>
          </a:p>
          <a:p>
            <a:pPr lvl="1"/>
            <a:r>
              <a:rPr lang="hu-HU" dirty="0"/>
              <a:t>1513-ban pedig a </a:t>
            </a:r>
            <a:r>
              <a:rPr lang="hu-HU" i="1" dirty="0" err="1"/>
              <a:t>Czech-kódex</a:t>
            </a:r>
            <a:r>
              <a:rPr lang="hu-HU" dirty="0"/>
              <a:t>. </a:t>
            </a:r>
          </a:p>
          <a:p>
            <a:pPr lvl="1"/>
            <a:r>
              <a:rPr lang="hu-HU" dirty="0"/>
              <a:t>imádságokat tartalmazó, másolt </a:t>
            </a:r>
            <a:r>
              <a:rPr lang="hu-HU" i="1" dirty="0"/>
              <a:t>Peer-kódex</a:t>
            </a:r>
            <a:r>
              <a:rPr lang="hu-HU" dirty="0"/>
              <a:t> is a </a:t>
            </a:r>
            <a:r>
              <a:rPr lang="hu-HU" dirty="0" err="1"/>
              <a:t>vázsonyi</a:t>
            </a:r>
            <a:r>
              <a:rPr lang="hu-HU" dirty="0"/>
              <a:t> kolostorból származik. </a:t>
            </a:r>
          </a:p>
          <a:p>
            <a:pPr marL="393192" lvl="1" indent="0">
              <a:buNone/>
            </a:pPr>
            <a:r>
              <a:rPr lang="hu-HU" dirty="0"/>
              <a:t>A premontrei rendi reformok szülötte a </a:t>
            </a:r>
            <a:r>
              <a:rPr lang="hu-HU" i="1" dirty="0"/>
              <a:t>Lányi-kódex</a:t>
            </a:r>
            <a:r>
              <a:rPr lang="hu-HU" b="1" dirty="0"/>
              <a:t> </a:t>
            </a:r>
            <a:r>
              <a:rPr lang="hu-HU" dirty="0"/>
              <a:t>(1518-19) néven ismert </a:t>
            </a:r>
            <a:r>
              <a:rPr lang="hu-HU" dirty="0" err="1"/>
              <a:t>ordinárius</a:t>
            </a:r>
            <a:r>
              <a:rPr lang="hu-HU" dirty="0"/>
              <a:t>, mely a latin szertartások rendjét tolmácsolja magyarul. </a:t>
            </a:r>
          </a:p>
          <a:p>
            <a:pPr marL="393192" lvl="1" indent="0">
              <a:buNone/>
            </a:pPr>
            <a:r>
              <a:rPr lang="hu-HU" dirty="0"/>
              <a:t>A </a:t>
            </a:r>
            <a:r>
              <a:rPr lang="hu-HU" dirty="0" err="1"/>
              <a:t>lövöldi</a:t>
            </a:r>
            <a:r>
              <a:rPr lang="hu-HU" dirty="0"/>
              <a:t> </a:t>
            </a:r>
            <a:r>
              <a:rPr lang="hu-HU" dirty="0" err="1"/>
              <a:t>kartauzi</a:t>
            </a:r>
            <a:r>
              <a:rPr lang="hu-HU" dirty="0"/>
              <a:t> kolostor, ahol az </a:t>
            </a:r>
            <a:r>
              <a:rPr lang="hu-HU" i="1" dirty="0" err="1"/>
              <a:t>Érdy-kódex</a:t>
            </a:r>
            <a:r>
              <a:rPr lang="hu-HU" b="1" dirty="0"/>
              <a:t> </a:t>
            </a:r>
            <a:r>
              <a:rPr lang="hu-HU" dirty="0"/>
              <a:t>készült. A </a:t>
            </a:r>
            <a:r>
              <a:rPr lang="hu-HU" dirty="0" err="1"/>
              <a:t>kartauziaknak</a:t>
            </a:r>
            <a:r>
              <a:rPr lang="hu-HU" dirty="0"/>
              <a:t> nem volt női kolostoruk, világiak lelki gondozásával sem foglalkoztak, de a kódexirodalom első komoly íróegyénisége innen való:  egy egész évre szóló prédikáció- és legendagyűjteményt állított össze .</a:t>
            </a:r>
          </a:p>
          <a:p>
            <a:pPr marL="393192" lvl="1" indent="0">
              <a:buNone/>
            </a:pPr>
            <a:endParaRPr lang="hu-HU" dirty="0"/>
          </a:p>
        </p:txBody>
      </p:sp>
    </p:spTree>
    <p:extLst>
      <p:ext uri="{BB962C8B-B14F-4D97-AF65-F5344CB8AC3E}">
        <p14:creationId xmlns:p14="http://schemas.microsoft.com/office/powerpoint/2010/main" val="1367532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2201779" y="1672389"/>
            <a:ext cx="9302833" cy="4238833"/>
          </a:xfrm>
        </p:spPr>
        <p:txBody>
          <a:bodyPr>
            <a:normAutofit/>
          </a:bodyPr>
          <a:lstStyle/>
          <a:p>
            <a:pPr marL="0" indent="0">
              <a:buNone/>
            </a:pPr>
            <a:r>
              <a:rPr lang="hu-HU" dirty="0"/>
              <a:t>Kik a fordítók? </a:t>
            </a:r>
          </a:p>
          <a:p>
            <a:r>
              <a:rPr lang="hu-HU" dirty="0"/>
              <a:t>egyszerű szerzetesek, személyükről semmit sem tudunk</a:t>
            </a:r>
          </a:p>
          <a:p>
            <a:r>
              <a:rPr lang="hu-HU" dirty="0"/>
              <a:t>A nevüket sem igyekeztek megörökíteni</a:t>
            </a:r>
          </a:p>
          <a:p>
            <a:pPr marL="274320" lvl="1" indent="-274320">
              <a:buClr>
                <a:schemeClr val="accent3"/>
              </a:buClr>
              <a:buSzPct val="95000"/>
            </a:pPr>
            <a:r>
              <a:rPr lang="hu-HU" dirty="0"/>
              <a:t>A </a:t>
            </a:r>
            <a:r>
              <a:rPr lang="hu-HU" i="1" dirty="0" err="1"/>
              <a:t>Jordánszky-kódex</a:t>
            </a:r>
            <a:r>
              <a:rPr lang="hu-HU" dirty="0"/>
              <a:t> ismeretlen bibliafordítója szokatlanul személyes hangot ütött meg arról panaszkodván, hogy Mózes II. könyvének egy részét nem érti, az V. könyv végén pedig megkönnyebbülten lélegzik fel és kéri az olvasókat, hogy imádkozzanak érte.</a:t>
            </a:r>
          </a:p>
          <a:p>
            <a:pPr marL="0" indent="0">
              <a:buNone/>
            </a:pPr>
            <a:r>
              <a:rPr lang="hu-HU" dirty="0"/>
              <a:t>Akiket azonosítottak:</a:t>
            </a:r>
          </a:p>
          <a:p>
            <a:r>
              <a:rPr lang="hu-HU" dirty="0"/>
              <a:t>Váci Pál teológiai magisztert későbbi rendtörténeti utalások alapján sikerült azonosítani a </a:t>
            </a:r>
            <a:r>
              <a:rPr lang="hu-HU" i="1" dirty="0" err="1"/>
              <a:t>Birk-kódex</a:t>
            </a:r>
            <a:r>
              <a:rPr lang="hu-HU" dirty="0"/>
              <a:t> fordítójával. </a:t>
            </a:r>
          </a:p>
          <a:p>
            <a:r>
              <a:rPr lang="hu-HU" dirty="0" err="1"/>
              <a:t>Nyújtódi</a:t>
            </a:r>
            <a:r>
              <a:rPr lang="hu-HU" dirty="0"/>
              <a:t> András ferences fráter Judit nevű apácahúga számára ültette át magyar nyelvre a Bibliából Judit könyvét. Az ajánlásban nevezi meg magát (</a:t>
            </a:r>
            <a:r>
              <a:rPr lang="hu-HU" i="1" dirty="0"/>
              <a:t>Székelyudvarhelyi Kódex)</a:t>
            </a:r>
            <a:endParaRPr lang="hu-HU" dirty="0"/>
          </a:p>
        </p:txBody>
      </p:sp>
    </p:spTree>
    <p:extLst>
      <p:ext uri="{BB962C8B-B14F-4D97-AF65-F5344CB8AC3E}">
        <p14:creationId xmlns:p14="http://schemas.microsoft.com/office/powerpoint/2010/main" val="1482660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a:t>
            </a:r>
          </a:p>
        </p:txBody>
      </p:sp>
      <p:sp>
        <p:nvSpPr>
          <p:cNvPr id="3" name="Tartalom helye 2"/>
          <p:cNvSpPr>
            <a:spLocks noGrp="1"/>
          </p:cNvSpPr>
          <p:nvPr>
            <p:ph idx="1"/>
          </p:nvPr>
        </p:nvSpPr>
        <p:spPr>
          <a:xfrm>
            <a:off x="1111323" y="1564105"/>
            <a:ext cx="10126171" cy="5293895"/>
          </a:xfrm>
        </p:spPr>
        <p:txBody>
          <a:bodyPr>
            <a:normAutofit/>
          </a:bodyPr>
          <a:lstStyle/>
          <a:p>
            <a:pPr marL="0" indent="0">
              <a:buNone/>
            </a:pPr>
            <a:r>
              <a:rPr lang="hu-HU" i="1" dirty="0" err="1"/>
              <a:t>Érdy-kódex</a:t>
            </a:r>
            <a:r>
              <a:rPr lang="hu-HU" i="1" dirty="0"/>
              <a:t> </a:t>
            </a:r>
            <a:r>
              <a:rPr lang="hu-HU" dirty="0"/>
              <a:t>(1526)</a:t>
            </a:r>
            <a:r>
              <a:rPr lang="hu-HU" i="1" dirty="0"/>
              <a:t>:</a:t>
            </a:r>
            <a:r>
              <a:rPr lang="hu-HU" dirty="0"/>
              <a:t> </a:t>
            </a:r>
          </a:p>
          <a:p>
            <a:r>
              <a:rPr lang="hu-HU" dirty="0"/>
              <a:t>mindenestől a magyar olvasók számára készült összeállítás </a:t>
            </a:r>
          </a:p>
          <a:p>
            <a:r>
              <a:rPr lang="hu-HU" dirty="0"/>
              <a:t>szerzői tudatosság: </a:t>
            </a:r>
          </a:p>
          <a:p>
            <a:pPr lvl="1"/>
            <a:r>
              <a:rPr lang="hu-HU" sz="1800" dirty="0"/>
              <a:t>a mű pontos szerkezetű, </a:t>
            </a:r>
          </a:p>
          <a:p>
            <a:pPr lvl="1"/>
            <a:r>
              <a:rPr lang="hu-HU" sz="1800" dirty="0"/>
              <a:t>egy hosszabb latin és egy rövidebb magyar nyelvű előszó:</a:t>
            </a:r>
          </a:p>
          <a:p>
            <a:pPr lvl="2"/>
            <a:r>
              <a:rPr lang="hu-HU" sz="1800" dirty="0"/>
              <a:t>a latin prológus: a  szerző (</a:t>
            </a:r>
            <a:r>
              <a:rPr lang="hu-HU" sz="1800" b="1" dirty="0"/>
              <a:t>Karthauzi Névtelen) </a:t>
            </a:r>
            <a:r>
              <a:rPr lang="hu-HU" sz="1800" dirty="0"/>
              <a:t>a fenyegető lutheri eretnekséggel szemben akarja felvértezni hasznos olvasnivalóval a különböző rendű apácákat és laikus testvéreket. </a:t>
            </a:r>
          </a:p>
          <a:p>
            <a:pPr lvl="2"/>
            <a:r>
              <a:rPr lang="hu-HU" sz="1800" dirty="0"/>
              <a:t>Minden ünnepre lefordítja a megfelelő szentleckét és evangéliumi szakaszt, majd ehhez egy hosszú prédikációt fűz, a szentek ünnepein pedig az adott szent legendáját is közli. </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5122" y="548680"/>
            <a:ext cx="2122878" cy="2752390"/>
          </a:xfrm>
          <a:prstGeom prst="rect">
            <a:avLst/>
          </a:prstGeom>
        </p:spPr>
      </p:pic>
    </p:spTree>
    <p:extLst>
      <p:ext uri="{BB962C8B-B14F-4D97-AF65-F5344CB8AC3E}">
        <p14:creationId xmlns:p14="http://schemas.microsoft.com/office/powerpoint/2010/main" val="9148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2175143" y="1486618"/>
            <a:ext cx="9045325" cy="4724400"/>
          </a:xfrm>
        </p:spPr>
        <p:txBody>
          <a:bodyPr>
            <a:normAutofit/>
          </a:bodyPr>
          <a:lstStyle/>
          <a:p>
            <a:pPr marL="0" indent="0">
              <a:buNone/>
            </a:pPr>
            <a:r>
              <a:rPr lang="hu-HU" dirty="0"/>
              <a:t>Másoló apácák:</a:t>
            </a:r>
          </a:p>
          <a:p>
            <a:r>
              <a:rPr lang="hu-HU" dirty="0"/>
              <a:t>nemcsak olvasni, hanem írni is tudnak</a:t>
            </a:r>
          </a:p>
          <a:p>
            <a:r>
              <a:rPr lang="hu-HU" dirty="0"/>
              <a:t>A legismertebb </a:t>
            </a:r>
            <a:r>
              <a:rPr lang="hu-HU" b="1" dirty="0" err="1"/>
              <a:t>Ráskai</a:t>
            </a:r>
            <a:r>
              <a:rPr lang="hu-HU" b="1" dirty="0"/>
              <a:t>/</a:t>
            </a:r>
            <a:r>
              <a:rPr lang="hu-HU" b="1" dirty="0" err="1"/>
              <a:t>Ráskay</a:t>
            </a:r>
            <a:r>
              <a:rPr lang="hu-HU" b="1" dirty="0"/>
              <a:t> Lea</a:t>
            </a:r>
            <a:r>
              <a:rPr lang="hu-HU" dirty="0"/>
              <a:t>: öt igényes kódexet másolt: </a:t>
            </a:r>
          </a:p>
          <a:p>
            <a:pPr>
              <a:buFont typeface="+mj-lt"/>
              <a:buAutoNum type="arabicPeriod"/>
            </a:pPr>
            <a:r>
              <a:rPr lang="hu-HU" b="1" i="1" dirty="0"/>
              <a:t>Margit-legenda</a:t>
            </a:r>
            <a:r>
              <a:rPr lang="hu-HU" b="1" dirty="0"/>
              <a:t> 1510, </a:t>
            </a:r>
          </a:p>
          <a:p>
            <a:pPr>
              <a:buFont typeface="+mj-lt"/>
              <a:buAutoNum type="arabicPeriod"/>
            </a:pPr>
            <a:r>
              <a:rPr lang="hu-HU" i="1" dirty="0"/>
              <a:t>Példák Könyve</a:t>
            </a:r>
            <a:r>
              <a:rPr lang="hu-HU" b="1" dirty="0"/>
              <a:t> </a:t>
            </a:r>
            <a:r>
              <a:rPr lang="hu-HU" dirty="0"/>
              <a:t>1510, </a:t>
            </a:r>
          </a:p>
          <a:p>
            <a:pPr>
              <a:buFont typeface="+mj-lt"/>
              <a:buAutoNum type="arabicPeriod"/>
            </a:pPr>
            <a:r>
              <a:rPr lang="hu-HU" i="1" dirty="0" err="1"/>
              <a:t>Cornides</a:t>
            </a:r>
            <a:r>
              <a:rPr lang="hu-HU" i="1" dirty="0"/>
              <a:t>-kódex</a:t>
            </a:r>
            <a:r>
              <a:rPr lang="hu-HU" dirty="0"/>
              <a:t> 1514-1519, </a:t>
            </a:r>
          </a:p>
          <a:p>
            <a:pPr>
              <a:buFont typeface="+mj-lt"/>
              <a:buAutoNum type="arabicPeriod"/>
            </a:pPr>
            <a:r>
              <a:rPr lang="hu-HU" i="1" dirty="0"/>
              <a:t>Szent Domonkos élete</a:t>
            </a:r>
            <a:r>
              <a:rPr lang="hu-HU" b="1" dirty="0"/>
              <a:t> </a:t>
            </a:r>
            <a:r>
              <a:rPr lang="hu-HU" dirty="0"/>
              <a:t>1517, </a:t>
            </a:r>
          </a:p>
          <a:p>
            <a:pPr>
              <a:buFont typeface="+mj-lt"/>
              <a:buAutoNum type="arabicPeriod"/>
            </a:pPr>
            <a:r>
              <a:rPr lang="hu-HU" i="1" dirty="0"/>
              <a:t>Horvát-kódex</a:t>
            </a:r>
            <a:r>
              <a:rPr lang="hu-HU" b="1" dirty="0"/>
              <a:t> </a:t>
            </a:r>
            <a:r>
              <a:rPr lang="hu-HU" dirty="0"/>
              <a:t>1522 </a:t>
            </a:r>
          </a:p>
          <a:p>
            <a:pPr lvl="1"/>
            <a:r>
              <a:rPr lang="hu-HU" dirty="0" smtClean="0"/>
              <a:t>A Nyulak </a:t>
            </a:r>
            <a:r>
              <a:rPr lang="hu-HU" dirty="0"/>
              <a:t>szigeti domonkos apáca nem egyszerű könyvmásoló volt </a:t>
            </a:r>
          </a:p>
          <a:p>
            <a:pPr lvl="1"/>
            <a:r>
              <a:rPr lang="hu-HU" dirty="0"/>
              <a:t>gyakran fűzött megjegyzéseket az előtte fekvő szöveghez, </a:t>
            </a:r>
          </a:p>
          <a:p>
            <a:pPr lvl="1"/>
            <a:r>
              <a:rPr lang="hu-HU" dirty="0"/>
              <a:t>záradékaiban utalt az adott évben történt helyi vagy országos eseményekre. </a:t>
            </a:r>
          </a:p>
          <a:p>
            <a:pPr lvl="1"/>
            <a:r>
              <a:rPr lang="hu-HU" dirty="0"/>
              <a:t>ő lehetett a kolostor könyvtárosa is</a:t>
            </a:r>
          </a:p>
        </p:txBody>
      </p:sp>
    </p:spTree>
    <p:extLst>
      <p:ext uri="{BB962C8B-B14F-4D97-AF65-F5344CB8AC3E}">
        <p14:creationId xmlns:p14="http://schemas.microsoft.com/office/powerpoint/2010/main" val="3633062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949116" y="1780674"/>
            <a:ext cx="9555496" cy="4130548"/>
          </a:xfrm>
        </p:spPr>
        <p:txBody>
          <a:bodyPr>
            <a:normAutofit/>
          </a:bodyPr>
          <a:lstStyle/>
          <a:p>
            <a:pPr lvl="1"/>
            <a:r>
              <a:rPr lang="hu-HU" b="1" dirty="0"/>
              <a:t>Sövényházi Márta </a:t>
            </a:r>
            <a:r>
              <a:rPr lang="hu-HU" dirty="0"/>
              <a:t>szintén a szigeti kolostor lakója volt, </a:t>
            </a:r>
            <a:r>
              <a:rPr lang="hu-HU" i="1" dirty="0"/>
              <a:t>Alexandriai Szent Katalin verses legendája</a:t>
            </a:r>
            <a:r>
              <a:rPr lang="hu-HU" dirty="0"/>
              <a:t> az </a:t>
            </a:r>
            <a:r>
              <a:rPr lang="hu-HU" i="1" dirty="0"/>
              <a:t>Érsekújvári</a:t>
            </a:r>
            <a:r>
              <a:rPr lang="hu-HU" b="1" dirty="0"/>
              <a:t> </a:t>
            </a:r>
            <a:r>
              <a:rPr lang="hu-HU" i="1" dirty="0"/>
              <a:t>Kódex</a:t>
            </a:r>
            <a:r>
              <a:rPr lang="hu-HU" dirty="0"/>
              <a:t>ben az ő keze írásában maradt fenn. </a:t>
            </a:r>
          </a:p>
          <a:p>
            <a:pPr lvl="1"/>
            <a:r>
              <a:rPr lang="hu-HU" dirty="0"/>
              <a:t>Az apácák gyakran elragadtatott szavakat jegyeztek az éppen lemásolt szöveg mellé, de nem restelltek fejfájásukra sem panaszkodni:</a:t>
            </a:r>
          </a:p>
          <a:p>
            <a:pPr marL="457200" lvl="1" indent="0">
              <a:buNone/>
            </a:pPr>
            <a:r>
              <a:rPr lang="hu-HU" dirty="0"/>
              <a:t>„igen fáj fejem” (</a:t>
            </a:r>
            <a:r>
              <a:rPr lang="hu-HU" dirty="0" err="1"/>
              <a:t>Gömöry</a:t>
            </a:r>
            <a:r>
              <a:rPr lang="hu-HU" dirty="0"/>
              <a:t> kódex, Katalin apáca)</a:t>
            </a:r>
          </a:p>
          <a:p>
            <a:pPr marL="457200" lvl="1" indent="0">
              <a:buNone/>
            </a:pPr>
            <a:r>
              <a:rPr lang="hu-HU" dirty="0"/>
              <a:t>„igen beteg </a:t>
            </a:r>
            <a:r>
              <a:rPr lang="hu-HU" dirty="0" err="1"/>
              <a:t>valék</a:t>
            </a:r>
            <a:r>
              <a:rPr lang="hu-HU" dirty="0"/>
              <a:t>” (</a:t>
            </a:r>
            <a:r>
              <a:rPr lang="hu-HU" dirty="0" err="1"/>
              <a:t>Gömöry</a:t>
            </a:r>
            <a:r>
              <a:rPr lang="hu-HU" dirty="0"/>
              <a:t> kódex, Katalin apáca)</a:t>
            </a:r>
          </a:p>
          <a:p>
            <a:pPr marL="0" indent="0">
              <a:buNone/>
            </a:pPr>
            <a:r>
              <a:rPr lang="hu-HU" sz="1600" dirty="0"/>
              <a:t>Elhíresült Sövényházitól (Érsekújvári Kódex):</a:t>
            </a:r>
          </a:p>
          <a:p>
            <a:pPr marL="0" indent="0">
              <a:buNone/>
            </a:pPr>
            <a:r>
              <a:rPr lang="hu-HU" sz="1600" dirty="0"/>
              <a:t>„Ne gondolj vele, ha nem szépen írtam, de </a:t>
            </a:r>
            <a:r>
              <a:rPr lang="hu-HU" sz="1600" dirty="0" err="1"/>
              <a:t>nézjed</a:t>
            </a:r>
            <a:r>
              <a:rPr lang="hu-HU" sz="1600" dirty="0"/>
              <a:t> </a:t>
            </a:r>
            <a:r>
              <a:rPr lang="hu-HU" sz="1600" dirty="0" err="1"/>
              <a:t>idvességes</a:t>
            </a:r>
            <a:r>
              <a:rPr lang="hu-HU" sz="1600" dirty="0"/>
              <a:t> használatját, </a:t>
            </a:r>
            <a:r>
              <a:rPr lang="hu-HU" sz="1600" dirty="0" err="1"/>
              <a:t>haki</a:t>
            </a:r>
            <a:r>
              <a:rPr lang="hu-HU" sz="1600" dirty="0"/>
              <a:t> megolvassa”</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0591" y="4620125"/>
            <a:ext cx="1781529" cy="1822018"/>
          </a:xfrm>
          <a:prstGeom prst="rect">
            <a:avLst/>
          </a:prstGeom>
        </p:spPr>
      </p:pic>
    </p:spTree>
    <p:extLst>
      <p:ext uri="{BB962C8B-B14F-4D97-AF65-F5344CB8AC3E}">
        <p14:creationId xmlns:p14="http://schemas.microsoft.com/office/powerpoint/2010/main" val="1273922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819191" y="2085474"/>
            <a:ext cx="8915400" cy="3777622"/>
          </a:xfrm>
        </p:spPr>
        <p:txBody>
          <a:bodyPr>
            <a:normAutofit fontScale="92500" lnSpcReduction="10000"/>
          </a:bodyPr>
          <a:lstStyle/>
          <a:p>
            <a:pPr marL="0" indent="0">
              <a:buNone/>
            </a:pPr>
            <a:r>
              <a:rPr lang="hu-HU" b="1" dirty="0"/>
              <a:t>Műfajok</a:t>
            </a:r>
            <a:r>
              <a:rPr lang="hu-HU" dirty="0"/>
              <a:t>:</a:t>
            </a:r>
          </a:p>
          <a:p>
            <a:r>
              <a:rPr lang="hu-HU" dirty="0"/>
              <a:t>rendszeres, bár nem teljes </a:t>
            </a:r>
            <a:r>
              <a:rPr lang="hu-HU" b="1" dirty="0"/>
              <a:t>bibliafordítás</a:t>
            </a:r>
            <a:r>
              <a:rPr lang="hu-HU" dirty="0"/>
              <a:t> az ún. </a:t>
            </a:r>
            <a:r>
              <a:rPr lang="hu-HU" i="1" dirty="0"/>
              <a:t>Huszita Biblia</a:t>
            </a:r>
            <a:r>
              <a:rPr lang="hu-HU" dirty="0"/>
              <a:t> és a</a:t>
            </a:r>
            <a:r>
              <a:rPr lang="hu-HU" i="1" dirty="0"/>
              <a:t> </a:t>
            </a:r>
            <a:r>
              <a:rPr lang="hu-HU" i="1" dirty="0" err="1"/>
              <a:t>Jordánszky-kódex</a:t>
            </a:r>
            <a:r>
              <a:rPr lang="hu-HU" i="1" dirty="0"/>
              <a:t> </a:t>
            </a:r>
            <a:r>
              <a:rPr lang="hu-HU" dirty="0"/>
              <a:t>(1516-1519). </a:t>
            </a:r>
          </a:p>
          <a:p>
            <a:r>
              <a:rPr lang="hu-HU" dirty="0"/>
              <a:t>bibliai könyvek: </a:t>
            </a:r>
            <a:r>
              <a:rPr lang="hu-HU" i="1" dirty="0"/>
              <a:t>Énekek éneke</a:t>
            </a:r>
            <a:r>
              <a:rPr lang="hu-HU" dirty="0"/>
              <a:t> (</a:t>
            </a:r>
            <a:r>
              <a:rPr lang="hu-HU" i="1" dirty="0" err="1"/>
              <a:t>Döbrentei-kódex</a:t>
            </a:r>
            <a:r>
              <a:rPr lang="hu-HU" dirty="0"/>
              <a:t>) fordítása is, mely a zsolozsma énektételeinek gyakori forrása, </a:t>
            </a:r>
            <a:r>
              <a:rPr lang="hu-HU" dirty="0" err="1"/>
              <a:t>allegórikus</a:t>
            </a:r>
            <a:r>
              <a:rPr lang="hu-HU" dirty="0"/>
              <a:t> értelmezésben pedig a misztika igen kedvelt szövege</a:t>
            </a:r>
          </a:p>
          <a:p>
            <a:r>
              <a:rPr lang="hu-HU" dirty="0"/>
              <a:t>A bibliafordításoknál népszerűbbek voltak a </a:t>
            </a:r>
            <a:r>
              <a:rPr lang="hu-HU" b="1" dirty="0" err="1"/>
              <a:t>perikópa-</a:t>
            </a:r>
            <a:r>
              <a:rPr lang="hu-HU" b="1" dirty="0"/>
              <a:t> és zsoltárfordítások</a:t>
            </a:r>
            <a:r>
              <a:rPr lang="hu-HU" dirty="0"/>
              <a:t>, ezekkel ugyanis az apácák a liturgia keretében rendszeresen találkoztak latinul. </a:t>
            </a:r>
          </a:p>
          <a:p>
            <a:pPr lvl="1"/>
            <a:r>
              <a:rPr lang="hu-HU" dirty="0"/>
              <a:t>A 150 zsoltár fordítását tartalmaz­za a hozzájuk tartozó breviáriumi himnuszokkal és bibliai énekekkel az </a:t>
            </a:r>
            <a:r>
              <a:rPr lang="hu-HU" i="1" dirty="0"/>
              <a:t>Apor-kódex</a:t>
            </a:r>
            <a:r>
              <a:rPr lang="hu-HU" dirty="0"/>
              <a:t> mellett a </a:t>
            </a:r>
            <a:r>
              <a:rPr lang="hu-HU" i="1" dirty="0" err="1"/>
              <a:t>Döbrentei</a:t>
            </a:r>
            <a:r>
              <a:rPr lang="hu-HU" b="1" dirty="0" err="1"/>
              <a:t>-</a:t>
            </a:r>
            <a:r>
              <a:rPr lang="hu-HU" b="1" dirty="0"/>
              <a:t> </a:t>
            </a:r>
            <a:r>
              <a:rPr lang="hu-HU" dirty="0"/>
              <a:t>(1508), a </a:t>
            </a:r>
            <a:r>
              <a:rPr lang="hu-HU" i="1" dirty="0"/>
              <a:t>Keszthelyi- </a:t>
            </a:r>
            <a:r>
              <a:rPr lang="hu-HU" dirty="0"/>
              <a:t>(1522) és a </a:t>
            </a:r>
            <a:r>
              <a:rPr lang="hu-HU" i="1" dirty="0"/>
              <a:t>Kulcsár-kódex</a:t>
            </a:r>
            <a:r>
              <a:rPr lang="hu-HU" b="1" dirty="0"/>
              <a:t> </a:t>
            </a:r>
            <a:r>
              <a:rPr lang="hu-HU" dirty="0"/>
              <a:t>(1539). </a:t>
            </a:r>
          </a:p>
          <a:p>
            <a:pPr lvl="1"/>
            <a:r>
              <a:rPr lang="hu-HU" dirty="0"/>
              <a:t>A </a:t>
            </a:r>
            <a:r>
              <a:rPr lang="hu-HU" dirty="0" err="1"/>
              <a:t>perikópáknak</a:t>
            </a:r>
            <a:r>
              <a:rPr lang="hu-HU" dirty="0"/>
              <a:t> az egész egyházi évet átfogó sorozata olvasható az</a:t>
            </a:r>
            <a:r>
              <a:rPr lang="hu-HU" i="1" dirty="0"/>
              <a:t> </a:t>
            </a:r>
            <a:r>
              <a:rPr lang="hu-HU" i="1" dirty="0" err="1"/>
              <a:t>Érdy-kódex</a:t>
            </a:r>
            <a:r>
              <a:rPr lang="hu-HU" dirty="0"/>
              <a:t> mellett a </a:t>
            </a:r>
            <a:r>
              <a:rPr lang="hu-HU" i="1" dirty="0" err="1"/>
              <a:t>Döbrentei-</a:t>
            </a:r>
            <a:r>
              <a:rPr lang="hu-HU" dirty="0"/>
              <a:t> és a </a:t>
            </a:r>
            <a:r>
              <a:rPr lang="hu-HU" i="1" dirty="0"/>
              <a:t>Székelyudvarhelyi Kódex</a:t>
            </a:r>
            <a:r>
              <a:rPr lang="hu-HU" dirty="0"/>
              <a:t>ben. </a:t>
            </a:r>
          </a:p>
        </p:txBody>
      </p:sp>
    </p:spTree>
    <p:extLst>
      <p:ext uri="{BB962C8B-B14F-4D97-AF65-F5344CB8AC3E}">
        <p14:creationId xmlns:p14="http://schemas.microsoft.com/office/powerpoint/2010/main" val="1874263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511969" y="1909011"/>
            <a:ext cx="8363272" cy="4733880"/>
          </a:xfrm>
        </p:spPr>
        <p:txBody>
          <a:bodyPr>
            <a:normAutofit/>
          </a:bodyPr>
          <a:lstStyle/>
          <a:p>
            <a:r>
              <a:rPr lang="hu-HU" b="1" dirty="0"/>
              <a:t>Prédikációk</a:t>
            </a:r>
            <a:r>
              <a:rPr lang="hu-HU" dirty="0"/>
              <a:t>: </a:t>
            </a:r>
          </a:p>
          <a:p>
            <a:pPr lvl="1"/>
            <a:r>
              <a:rPr lang="hu-HU" dirty="0"/>
              <a:t>pl</a:t>
            </a:r>
            <a:r>
              <a:rPr lang="hu-HU" i="1" dirty="0"/>
              <a:t>. </a:t>
            </a:r>
            <a:r>
              <a:rPr lang="hu-HU" i="1" dirty="0" err="1"/>
              <a:t>Cornides-</a:t>
            </a:r>
            <a:r>
              <a:rPr lang="hu-HU" i="1" dirty="0"/>
              <a:t>, Érsekújvári-, Horvát-kódex</a:t>
            </a:r>
            <a:r>
              <a:rPr lang="hu-HU" dirty="0"/>
              <a:t> </a:t>
            </a:r>
          </a:p>
          <a:p>
            <a:pPr lvl="1"/>
            <a:r>
              <a:rPr lang="hu-HU" dirty="0"/>
              <a:t>két legendáriummal kombinált rendszeres prédikáció-gyűjtemény is, az </a:t>
            </a:r>
            <a:r>
              <a:rPr lang="hu-HU" i="1" dirty="0" err="1"/>
              <a:t>Érdy-</a:t>
            </a:r>
            <a:r>
              <a:rPr lang="hu-HU" dirty="0"/>
              <a:t> és a </a:t>
            </a:r>
            <a:r>
              <a:rPr lang="hu-HU" i="1" dirty="0"/>
              <a:t>Debreceni Kódex</a:t>
            </a:r>
            <a:r>
              <a:rPr lang="hu-HU" dirty="0"/>
              <a:t>. </a:t>
            </a:r>
          </a:p>
          <a:p>
            <a:pPr lvl="1"/>
            <a:r>
              <a:rPr lang="hu-HU" dirty="0"/>
              <a:t>E prédikációkat eleve olvasásra, felolvasásra szánták, így funkciójukat tekintve az értekezésekkel (</a:t>
            </a:r>
            <a:r>
              <a:rPr lang="hu-HU" dirty="0" err="1"/>
              <a:t>traktátusok</a:t>
            </a:r>
            <a:r>
              <a:rPr lang="hu-HU" dirty="0"/>
              <a:t>) és elmélkedésekkel kerültek műfaji rokonságba.</a:t>
            </a:r>
          </a:p>
        </p:txBody>
      </p:sp>
    </p:spTree>
    <p:extLst>
      <p:ext uri="{BB962C8B-B14F-4D97-AF65-F5344CB8AC3E}">
        <p14:creationId xmlns:p14="http://schemas.microsoft.com/office/powerpoint/2010/main" val="1130928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lnSpcReduction="10000"/>
          </a:bodyPr>
          <a:lstStyle/>
          <a:p>
            <a:r>
              <a:rPr lang="hu-HU" b="1" dirty="0"/>
              <a:t>Értekezések </a:t>
            </a:r>
          </a:p>
          <a:p>
            <a:pPr lvl="1"/>
            <a:r>
              <a:rPr lang="hu-HU" dirty="0"/>
              <a:t>témái a szerzetesi erények és bűnök, a mennyország örömei és a pokol kínja, a halál, az utolsó ítélet, a lelkiismeret, az imádság stb. </a:t>
            </a:r>
          </a:p>
          <a:p>
            <a:pPr lvl="1"/>
            <a:r>
              <a:rPr lang="hu-HU" dirty="0"/>
              <a:t>Forrásaik: </a:t>
            </a:r>
          </a:p>
          <a:p>
            <a:pPr lvl="2"/>
            <a:r>
              <a:rPr lang="hu-HU" dirty="0"/>
              <a:t>Szent </a:t>
            </a:r>
            <a:r>
              <a:rPr lang="hu-HU" dirty="0" err="1"/>
              <a:t>Bonaventura</a:t>
            </a:r>
            <a:r>
              <a:rPr lang="hu-HU" dirty="0"/>
              <a:t> (+1274) regulái és </a:t>
            </a:r>
            <a:r>
              <a:rPr lang="hu-HU" i="1" dirty="0"/>
              <a:t>Az élet tökéletességéről</a:t>
            </a:r>
            <a:r>
              <a:rPr lang="hu-HU" dirty="0"/>
              <a:t> írt műve (</a:t>
            </a:r>
            <a:r>
              <a:rPr lang="hu-HU" i="1" dirty="0"/>
              <a:t>Teleki-, </a:t>
            </a:r>
            <a:r>
              <a:rPr lang="hu-HU" i="1" dirty="0" err="1"/>
              <a:t>Vitkovics</a:t>
            </a:r>
            <a:r>
              <a:rPr lang="hu-HU" b="1" dirty="0" err="1"/>
              <a:t>-</a:t>
            </a:r>
            <a:r>
              <a:rPr lang="hu-HU" dirty="0"/>
              <a:t>, </a:t>
            </a:r>
            <a:r>
              <a:rPr lang="hu-HU" i="1" dirty="0"/>
              <a:t>Debreceni-</a:t>
            </a:r>
            <a:r>
              <a:rPr lang="hu-HU" dirty="0"/>
              <a:t>, </a:t>
            </a:r>
            <a:r>
              <a:rPr lang="hu-HU" i="1" dirty="0" err="1"/>
              <a:t>Lobkowitz-</a:t>
            </a:r>
            <a:r>
              <a:rPr lang="hu-HU" dirty="0"/>
              <a:t>, </a:t>
            </a:r>
            <a:r>
              <a:rPr lang="hu-HU" i="1" dirty="0" err="1"/>
              <a:t>Weszprémy-k</a:t>
            </a:r>
            <a:r>
              <a:rPr lang="hu-HU" b="1" dirty="0"/>
              <a:t>.</a:t>
            </a:r>
            <a:r>
              <a:rPr lang="hu-HU" dirty="0"/>
              <a:t>), </a:t>
            </a:r>
          </a:p>
          <a:p>
            <a:pPr lvl="2"/>
            <a:r>
              <a:rPr lang="hu-HU" dirty="0"/>
              <a:t>a misztika egyik legnagyobb hatású alkotása, Kempis Tamás (1471) </a:t>
            </a:r>
            <a:r>
              <a:rPr lang="hu-HU" i="1" dirty="0"/>
              <a:t>Krisztus követése </a:t>
            </a:r>
            <a:r>
              <a:rPr lang="hu-HU" dirty="0"/>
              <a:t>(</a:t>
            </a:r>
            <a:r>
              <a:rPr lang="hu-HU" i="1" dirty="0"/>
              <a:t>Debreceni K</a:t>
            </a:r>
            <a:r>
              <a:rPr lang="hu-HU" dirty="0"/>
              <a:t>., </a:t>
            </a:r>
            <a:r>
              <a:rPr lang="hu-HU" i="1" dirty="0" err="1"/>
              <a:t>Lobkowitz-k</a:t>
            </a:r>
            <a:r>
              <a:rPr lang="hu-HU" dirty="0"/>
              <a:t>.) </a:t>
            </a:r>
          </a:p>
          <a:p>
            <a:pPr lvl="2"/>
            <a:r>
              <a:rPr lang="hu-HU" dirty="0"/>
              <a:t>A német misztikus </a:t>
            </a:r>
            <a:r>
              <a:rPr lang="hu-HU" dirty="0" err="1"/>
              <a:t>Henricus</a:t>
            </a:r>
            <a:r>
              <a:rPr lang="hu-HU" dirty="0"/>
              <a:t> </a:t>
            </a:r>
            <a:r>
              <a:rPr lang="hu-HU" dirty="0" err="1"/>
              <a:t>Suso</a:t>
            </a:r>
            <a:r>
              <a:rPr lang="hu-HU" dirty="0"/>
              <a:t> (+1366) </a:t>
            </a:r>
            <a:r>
              <a:rPr lang="hu-HU" i="1" dirty="0" err="1"/>
              <a:t>Horologium</a:t>
            </a:r>
            <a:r>
              <a:rPr lang="hu-HU" i="1" dirty="0"/>
              <a:t> </a:t>
            </a:r>
            <a:r>
              <a:rPr lang="hu-HU" i="1" dirty="0" err="1"/>
              <a:t>sapientiae</a:t>
            </a:r>
            <a:r>
              <a:rPr lang="hu-HU" dirty="0"/>
              <a:t> c. dialógusa a Bölcsesség és a Tanítvány között (</a:t>
            </a:r>
            <a:r>
              <a:rPr lang="hu-HU" i="1" dirty="0"/>
              <a:t>Nagyszombati K</a:t>
            </a:r>
            <a:r>
              <a:rPr lang="hu-HU" dirty="0"/>
              <a:t>.). </a:t>
            </a:r>
          </a:p>
          <a:p>
            <a:pPr lvl="1"/>
            <a:r>
              <a:rPr lang="hu-HU" dirty="0"/>
              <a:t>talán eredetije is Magyarországon született a </a:t>
            </a:r>
            <a:r>
              <a:rPr lang="hu-HU" i="1" dirty="0" err="1"/>
              <a:t>Könyvecse</a:t>
            </a:r>
            <a:r>
              <a:rPr lang="hu-HU" i="1" dirty="0"/>
              <a:t> az szent apostoloknak méltóságokról</a:t>
            </a:r>
            <a:r>
              <a:rPr lang="hu-HU" dirty="0"/>
              <a:t> (az első Dante-idézet és az első magyar hexameter mellett egy szellemes, pergő vetélkedést is tartalmaz az apostolok között) </a:t>
            </a:r>
          </a:p>
          <a:p>
            <a:pPr marL="0" indent="0">
              <a:buNone/>
            </a:pPr>
            <a:endParaRPr lang="hu-HU" dirty="0"/>
          </a:p>
          <a:p>
            <a:endParaRPr lang="hu-HU" dirty="0"/>
          </a:p>
        </p:txBody>
      </p:sp>
    </p:spTree>
    <p:extLst>
      <p:ext uri="{BB962C8B-B14F-4D97-AF65-F5344CB8AC3E}">
        <p14:creationId xmlns:p14="http://schemas.microsoft.com/office/powerpoint/2010/main" val="1007241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997242" y="1660358"/>
            <a:ext cx="9507370" cy="4250864"/>
          </a:xfrm>
        </p:spPr>
        <p:txBody>
          <a:bodyPr>
            <a:normAutofit fontScale="92500" lnSpcReduction="10000"/>
          </a:bodyPr>
          <a:lstStyle/>
          <a:p>
            <a:r>
              <a:rPr lang="hu-HU" dirty="0"/>
              <a:t>A szentek élettörténete és csodái (</a:t>
            </a:r>
            <a:r>
              <a:rPr lang="hu-HU" b="1" dirty="0"/>
              <a:t>legendárium</a:t>
            </a:r>
            <a:r>
              <a:rPr lang="hu-HU" dirty="0"/>
              <a:t>)</a:t>
            </a:r>
          </a:p>
          <a:p>
            <a:pPr lvl="1"/>
            <a:r>
              <a:rPr lang="hu-HU" dirty="0"/>
              <a:t>erkölcsnemesítő, tudatformáló erejével tisztában volt az Egyház, </a:t>
            </a:r>
          </a:p>
          <a:p>
            <a:pPr lvl="1"/>
            <a:r>
              <a:rPr lang="hu-HU" dirty="0"/>
              <a:t>nemcsak ünnepeiken olvasták fel a zsolozsmában legendájukat, hanem az étkezés közbeni „asztalra olvasáshoz” is. </a:t>
            </a:r>
          </a:p>
          <a:p>
            <a:pPr lvl="1"/>
            <a:r>
              <a:rPr lang="hu-HU" dirty="0"/>
              <a:t>A rendtagok számára mi sem jelentett nagyobb ösztönzést, mint a rendalapító életpéldája. </a:t>
            </a:r>
          </a:p>
          <a:p>
            <a:pPr lvl="1"/>
            <a:r>
              <a:rPr lang="hu-HU" dirty="0"/>
              <a:t>A domonkos </a:t>
            </a:r>
            <a:r>
              <a:rPr lang="hu-HU" dirty="0" err="1"/>
              <a:t>Ráskai</a:t>
            </a:r>
            <a:r>
              <a:rPr lang="hu-HU" dirty="0"/>
              <a:t> Lea </a:t>
            </a:r>
            <a:r>
              <a:rPr lang="hu-HU" b="1" dirty="0"/>
              <a:t>Szent Domonkos </a:t>
            </a:r>
            <a:r>
              <a:rPr lang="hu-HU" dirty="0"/>
              <a:t>életét és csodáit 1517-ben másolta le (</a:t>
            </a:r>
            <a:r>
              <a:rPr lang="hu-HU" i="1" dirty="0"/>
              <a:t>Domonkos-k</a:t>
            </a:r>
            <a:r>
              <a:rPr lang="hu-HU" dirty="0"/>
              <a:t>.). </a:t>
            </a:r>
          </a:p>
          <a:p>
            <a:pPr lvl="1"/>
            <a:r>
              <a:rPr lang="hu-HU" dirty="0"/>
              <a:t>A kolostor szentjének, Margitnak a példája azonban még ennél is közvetlenebb és meggyőzőbb lehetett az apácák számára (</a:t>
            </a:r>
            <a:r>
              <a:rPr lang="hu-HU" i="1" dirty="0"/>
              <a:t>Margit-legenda</a:t>
            </a:r>
            <a:r>
              <a:rPr lang="hu-HU" dirty="0"/>
              <a:t>).</a:t>
            </a:r>
          </a:p>
          <a:p>
            <a:pPr lvl="1"/>
            <a:r>
              <a:rPr lang="hu-HU" dirty="0"/>
              <a:t>rövidebb legendák elszórtan sok kódexben</a:t>
            </a:r>
          </a:p>
          <a:p>
            <a:pPr lvl="1"/>
            <a:r>
              <a:rPr lang="hu-HU" dirty="0"/>
              <a:t>Szent Ferenc legendája: </a:t>
            </a:r>
          </a:p>
          <a:p>
            <a:pPr lvl="2"/>
            <a:r>
              <a:rPr lang="hu-HU" i="1" dirty="0"/>
              <a:t>Jókai-kódex</a:t>
            </a:r>
            <a:r>
              <a:rPr lang="hu-HU" dirty="0"/>
              <a:t> </a:t>
            </a:r>
          </a:p>
          <a:p>
            <a:pPr lvl="2"/>
            <a:r>
              <a:rPr lang="hu-HU" dirty="0"/>
              <a:t>az óbudai klarisszák számára másolt </a:t>
            </a:r>
            <a:r>
              <a:rPr lang="hu-HU" i="1" dirty="0" err="1"/>
              <a:t>Simor-kódex</a:t>
            </a:r>
            <a:r>
              <a:rPr lang="hu-HU" dirty="0"/>
              <a:t> </a:t>
            </a:r>
          </a:p>
          <a:p>
            <a:pPr lvl="2"/>
            <a:r>
              <a:rPr lang="hu-HU" dirty="0"/>
              <a:t>a Nyulak szigeti domonkos apácák számára készült </a:t>
            </a:r>
            <a:r>
              <a:rPr lang="hu-HU" i="1" dirty="0"/>
              <a:t>Virginia-kódex</a:t>
            </a:r>
            <a:r>
              <a:rPr lang="hu-HU" dirty="0"/>
              <a:t> </a:t>
            </a:r>
          </a:p>
          <a:p>
            <a:pPr lvl="2"/>
            <a:endParaRPr lang="hu-HU" dirty="0"/>
          </a:p>
        </p:txBody>
      </p:sp>
    </p:spTree>
    <p:extLst>
      <p:ext uri="{BB962C8B-B14F-4D97-AF65-F5344CB8AC3E}">
        <p14:creationId xmlns:p14="http://schemas.microsoft.com/office/powerpoint/2010/main" val="1083799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a:bodyPr>
          <a:lstStyle/>
          <a:p>
            <a:r>
              <a:rPr lang="hu-HU" b="1" dirty="0"/>
              <a:t>a szentek ünnepeinek rendje (</a:t>
            </a:r>
            <a:r>
              <a:rPr lang="hu-HU" b="1" dirty="0" err="1"/>
              <a:t>sanctorale</a:t>
            </a:r>
            <a:r>
              <a:rPr lang="hu-HU" b="1" dirty="0"/>
              <a:t>) </a:t>
            </a:r>
          </a:p>
          <a:p>
            <a:pPr lvl="1"/>
            <a:r>
              <a:rPr lang="hu-HU" dirty="0"/>
              <a:t>Az </a:t>
            </a:r>
            <a:r>
              <a:rPr lang="hu-HU" i="1" dirty="0" err="1"/>
              <a:t>Érdy-kódex</a:t>
            </a:r>
            <a:r>
              <a:rPr lang="hu-HU" dirty="0"/>
              <a:t> </a:t>
            </a:r>
            <a:r>
              <a:rPr lang="hu-HU" dirty="0" err="1"/>
              <a:t>sanctoraléja</a:t>
            </a:r>
            <a:r>
              <a:rPr lang="hu-HU" dirty="0"/>
              <a:t> az egész évet átfogja </a:t>
            </a:r>
          </a:p>
          <a:p>
            <a:pPr lvl="2"/>
            <a:r>
              <a:rPr lang="hu-HU" dirty="0"/>
              <a:t>a legendák fő forrása a középkor legnépszerűbb legendáriuma, a </a:t>
            </a:r>
            <a:r>
              <a:rPr lang="hu-HU" i="1" dirty="0"/>
              <a:t>Legenda </a:t>
            </a:r>
            <a:r>
              <a:rPr lang="hu-HU" i="1" dirty="0" err="1"/>
              <a:t>aurea</a:t>
            </a:r>
            <a:r>
              <a:rPr lang="hu-HU" dirty="0"/>
              <a:t>. </a:t>
            </a:r>
          </a:p>
          <a:p>
            <a:pPr lvl="2"/>
            <a:r>
              <a:rPr lang="hu-HU" dirty="0"/>
              <a:t>A Karthauzi Névtelen emellett számos más, rendi forrást is használt. </a:t>
            </a:r>
          </a:p>
          <a:p>
            <a:pPr lvl="2"/>
            <a:r>
              <a:rPr lang="hu-HU" b="1" dirty="0"/>
              <a:t>A magyar szentek legendái is először nála olvashatók magyarul. </a:t>
            </a:r>
          </a:p>
          <a:p>
            <a:pPr lvl="1"/>
            <a:r>
              <a:rPr lang="hu-HU" dirty="0"/>
              <a:t>A </a:t>
            </a:r>
            <a:r>
              <a:rPr lang="hu-HU" i="1" dirty="0"/>
              <a:t>Debreceni Kódex </a:t>
            </a:r>
            <a:r>
              <a:rPr lang="hu-HU" dirty="0" err="1"/>
              <a:t>sanctoraléja</a:t>
            </a:r>
            <a:r>
              <a:rPr lang="hu-HU" dirty="0"/>
              <a:t> </a:t>
            </a:r>
          </a:p>
          <a:p>
            <a:pPr lvl="2"/>
            <a:r>
              <a:rPr lang="hu-HU" dirty="0"/>
              <a:t>nagyon gazdag, de csonka. </a:t>
            </a:r>
          </a:p>
          <a:p>
            <a:pPr lvl="2"/>
            <a:r>
              <a:rPr lang="hu-HU" dirty="0"/>
              <a:t>jórészt a </a:t>
            </a:r>
            <a:r>
              <a:rPr lang="hu-HU" i="1" dirty="0" err="1"/>
              <a:t>Catalogus</a:t>
            </a:r>
            <a:r>
              <a:rPr lang="hu-HU" i="1" dirty="0"/>
              <a:t> </a:t>
            </a:r>
            <a:r>
              <a:rPr lang="hu-HU" i="1" dirty="0" err="1"/>
              <a:t>Sanctorum</a:t>
            </a:r>
            <a:r>
              <a:rPr lang="hu-HU" b="1" dirty="0"/>
              <a:t> </a:t>
            </a:r>
            <a:r>
              <a:rPr lang="hu-HU" dirty="0"/>
              <a:t>című gyűjteményből származnak. </a:t>
            </a:r>
          </a:p>
        </p:txBody>
      </p:sp>
    </p:spTree>
    <p:extLst>
      <p:ext uri="{BB962C8B-B14F-4D97-AF65-F5344CB8AC3E}">
        <p14:creationId xmlns:p14="http://schemas.microsoft.com/office/powerpoint/2010/main" val="1345152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a:xfrm>
            <a:off x="1335505" y="1744579"/>
            <a:ext cx="10169107" cy="4166643"/>
          </a:xfrm>
        </p:spPr>
        <p:txBody>
          <a:bodyPr/>
          <a:lstStyle/>
          <a:p>
            <a:pPr marL="274320" lvl="2" indent="-274320">
              <a:buClr>
                <a:schemeClr val="accent3"/>
              </a:buClr>
              <a:buSzPct val="95000"/>
            </a:pPr>
            <a:r>
              <a:rPr lang="hu-HU" sz="1600" b="1" dirty="0"/>
              <a:t>példák (</a:t>
            </a:r>
            <a:r>
              <a:rPr lang="hu-HU" sz="1600" b="1" dirty="0" err="1"/>
              <a:t>exemplumok</a:t>
            </a:r>
            <a:r>
              <a:rPr lang="hu-HU" sz="1600" b="1" dirty="0"/>
              <a:t>)</a:t>
            </a:r>
            <a:r>
              <a:rPr lang="hu-HU" sz="1600" dirty="0"/>
              <a:t>: </a:t>
            </a:r>
          </a:p>
          <a:p>
            <a:pPr marL="548640" lvl="3" indent="-274320">
              <a:buSzPct val="95000"/>
            </a:pPr>
            <a:r>
              <a:rPr lang="hu-HU" sz="1600" dirty="0"/>
              <a:t>rövid, kerek történetek </a:t>
            </a:r>
          </a:p>
          <a:p>
            <a:pPr marL="548640" lvl="3" indent="-274320">
              <a:buSzPct val="95000"/>
            </a:pPr>
            <a:r>
              <a:rPr lang="hu-HU" sz="1600" dirty="0"/>
              <a:t>valamely hitbéli vagy erkölcsi tanulsággal szolgálnak. </a:t>
            </a:r>
          </a:p>
          <a:p>
            <a:pPr marL="548640" lvl="3" indent="-274320">
              <a:buSzPct val="95000"/>
            </a:pPr>
            <a:r>
              <a:rPr lang="hu-HU" sz="1600" dirty="0"/>
              <a:t>Szívesen használják fel prédikációk vagy értekezések keretében, az elvont tételeket jól megvilágítják, miközben a hallgatót, olvasót szórakoztatják. </a:t>
            </a:r>
          </a:p>
          <a:p>
            <a:pPr marL="548640" lvl="3" indent="-274320">
              <a:buSzPct val="95000"/>
            </a:pPr>
            <a:r>
              <a:rPr lang="hu-HU" sz="1600" dirty="0"/>
              <a:t>Gazdag gyűjtemény a</a:t>
            </a:r>
            <a:r>
              <a:rPr lang="hu-HU" sz="1600" i="1" dirty="0"/>
              <a:t> Példák Könyve</a:t>
            </a:r>
            <a:r>
              <a:rPr lang="hu-HU" sz="1600" dirty="0"/>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4233" y="3921588"/>
            <a:ext cx="2125985" cy="2932393"/>
          </a:xfrm>
          <a:prstGeom prst="rect">
            <a:avLst/>
          </a:prstGeom>
        </p:spPr>
      </p:pic>
    </p:spTree>
    <p:extLst>
      <p:ext uri="{BB962C8B-B14F-4D97-AF65-F5344CB8AC3E}">
        <p14:creationId xmlns:p14="http://schemas.microsoft.com/office/powerpoint/2010/main" val="276421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a:bodyPr>
          <a:lstStyle/>
          <a:p>
            <a:r>
              <a:rPr lang="hu-HU" b="1" dirty="0"/>
              <a:t>Imádságok</a:t>
            </a:r>
            <a:r>
              <a:rPr lang="hu-HU" dirty="0"/>
              <a:t>: </a:t>
            </a:r>
          </a:p>
          <a:p>
            <a:pPr lvl="1"/>
            <a:r>
              <a:rPr lang="hu-HU" dirty="0"/>
              <a:t>az Istenhez fordulás közvetlen eszköze. </a:t>
            </a:r>
          </a:p>
          <a:p>
            <a:pPr lvl="1"/>
            <a:r>
              <a:rPr lang="hu-HU" dirty="0"/>
              <a:t>közösségben (pl. a mise vagy a zsolozsma keretében, idetartozik a zsoltárok recitálása is), </a:t>
            </a:r>
          </a:p>
          <a:p>
            <a:pPr lvl="1"/>
            <a:r>
              <a:rPr lang="hu-HU" dirty="0"/>
              <a:t>magánáhítat formájában:</a:t>
            </a:r>
          </a:p>
          <a:p>
            <a:pPr lvl="2"/>
            <a:r>
              <a:rPr lang="hu-HU" dirty="0"/>
              <a:t>imádságos könyvek: </a:t>
            </a:r>
          </a:p>
          <a:p>
            <a:pPr lvl="3"/>
            <a:r>
              <a:rPr lang="hu-HU" dirty="0"/>
              <a:t>9 db ilyen típusú kódexünk maradt fenn (pl. </a:t>
            </a:r>
            <a:r>
              <a:rPr lang="hu-HU" i="1" dirty="0"/>
              <a:t>Festetics-</a:t>
            </a:r>
            <a:r>
              <a:rPr lang="hu-HU" dirty="0"/>
              <a:t>,</a:t>
            </a:r>
            <a:r>
              <a:rPr lang="hu-HU" b="1" dirty="0"/>
              <a:t> </a:t>
            </a:r>
            <a:r>
              <a:rPr lang="hu-HU" i="1" dirty="0"/>
              <a:t>Winkler</a:t>
            </a:r>
            <a:r>
              <a:rPr lang="hu-HU" b="1" dirty="0"/>
              <a:t>-, </a:t>
            </a:r>
            <a:r>
              <a:rPr lang="hu-HU" i="1" dirty="0"/>
              <a:t>Peer-, Kriza-k</a:t>
            </a:r>
            <a:r>
              <a:rPr lang="hu-HU" dirty="0"/>
              <a:t>.), </a:t>
            </a:r>
          </a:p>
          <a:p>
            <a:pPr lvl="3"/>
            <a:r>
              <a:rPr lang="hu-HU" dirty="0"/>
              <a:t>magánszemélyek számára készültek, világiak is. </a:t>
            </a:r>
          </a:p>
          <a:p>
            <a:pPr lvl="3"/>
            <a:r>
              <a:rPr lang="hu-HU" dirty="0"/>
              <a:t>A forrás leggyakrabban a </a:t>
            </a:r>
            <a:r>
              <a:rPr lang="hu-HU" i="1" dirty="0" err="1"/>
              <a:t>Hortulus</a:t>
            </a:r>
            <a:r>
              <a:rPr lang="hu-HU" i="1" dirty="0"/>
              <a:t> </a:t>
            </a:r>
            <a:r>
              <a:rPr lang="hu-HU" i="1" dirty="0" err="1"/>
              <a:t>animae</a:t>
            </a:r>
            <a:r>
              <a:rPr lang="hu-HU" i="1" dirty="0"/>
              <a:t> </a:t>
            </a:r>
            <a:r>
              <a:rPr lang="hu-HU" dirty="0"/>
              <a:t>c. népszerű latin imakönyv. Ebből fordították pl. a svéd rendalapítónak, Szent Brigittának (+1344) tulajdonított, 15 imádságból álló imafűzért, melyet nyolc kódexünk is megőrzött. </a:t>
            </a:r>
          </a:p>
          <a:p>
            <a:pPr lvl="3"/>
            <a:r>
              <a:rPr lang="hu-HU" dirty="0"/>
              <a:t>Rendkívül szép: Petrarca hét bűnbánati zsoltára (</a:t>
            </a:r>
            <a:r>
              <a:rPr lang="hu-HU" i="1" dirty="0"/>
              <a:t>Festetics-k</a:t>
            </a:r>
            <a:r>
              <a:rPr lang="hu-HU" dirty="0"/>
              <a:t>.).</a:t>
            </a:r>
          </a:p>
        </p:txBody>
      </p:sp>
    </p:spTree>
    <p:extLst>
      <p:ext uri="{BB962C8B-B14F-4D97-AF65-F5344CB8AC3E}">
        <p14:creationId xmlns:p14="http://schemas.microsoft.com/office/powerpoint/2010/main" val="706513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a:bodyPr>
          <a:lstStyle/>
          <a:p>
            <a:r>
              <a:rPr lang="hu-HU" b="1" dirty="0"/>
              <a:t>Himnuszok </a:t>
            </a:r>
          </a:p>
          <a:p>
            <a:pPr lvl="1"/>
            <a:r>
              <a:rPr lang="hu-HU" dirty="0"/>
              <a:t>a latin himnuszok fordításai elsősorban a szöveg megértését szolgálták, </a:t>
            </a:r>
          </a:p>
          <a:p>
            <a:pPr lvl="1"/>
            <a:r>
              <a:rPr lang="hu-HU" dirty="0"/>
              <a:t>nem éneklésre, liturgikus funkcióra szánták őket, hanem imádságként olvasták. </a:t>
            </a:r>
          </a:p>
          <a:p>
            <a:pPr lvl="1"/>
            <a:r>
              <a:rPr lang="hu-HU" dirty="0"/>
              <a:t>egyes fordítók mégis igyekeztek a szótagszámot megőrizni, s így a latin versformákat a fordításokban meghonosítani. </a:t>
            </a:r>
          </a:p>
          <a:p>
            <a:pPr lvl="1"/>
            <a:r>
              <a:rPr lang="hu-HU" dirty="0"/>
              <a:t>A </a:t>
            </a:r>
            <a:r>
              <a:rPr lang="hu-HU" i="1" dirty="0" err="1"/>
              <a:t>Döbrentei-</a:t>
            </a:r>
            <a:r>
              <a:rPr lang="hu-HU" i="1" dirty="0"/>
              <a:t> és a Festetics-kódex</a:t>
            </a:r>
            <a:r>
              <a:rPr lang="hu-HU" dirty="0"/>
              <a:t> himnusz-fordításai a legsikerültebbek. </a:t>
            </a:r>
          </a:p>
          <a:p>
            <a:pPr lvl="1"/>
            <a:r>
              <a:rPr lang="hu-HU" dirty="0"/>
              <a:t>Nem fordítás, hanem éneklésre szánt önálló szerzemény Vásárhelyi András </a:t>
            </a:r>
            <a:r>
              <a:rPr lang="hu-HU" dirty="0" err="1"/>
              <a:t>cantilénája</a:t>
            </a:r>
            <a:r>
              <a:rPr lang="hu-HU" dirty="0"/>
              <a:t> </a:t>
            </a:r>
            <a:r>
              <a:rPr lang="hu-HU" i="1" dirty="0"/>
              <a:t>Szűz Máriához.</a:t>
            </a:r>
            <a:r>
              <a:rPr lang="hu-HU" dirty="0"/>
              <a:t> </a:t>
            </a:r>
          </a:p>
          <a:p>
            <a:pPr lvl="1"/>
            <a:r>
              <a:rPr lang="hu-HU" dirty="0"/>
              <a:t>A középkorvégi magyar költészet legnagyobb teljesítménye </a:t>
            </a:r>
            <a:r>
              <a:rPr lang="hu-HU" i="1" dirty="0"/>
              <a:t>Alexandriai Szent Katalin</a:t>
            </a:r>
            <a:r>
              <a:rPr lang="hu-HU" b="1" dirty="0"/>
              <a:t> </a:t>
            </a:r>
            <a:r>
              <a:rPr lang="hu-HU" dirty="0"/>
              <a:t>4074 sor terjedelmű </a:t>
            </a:r>
            <a:r>
              <a:rPr lang="hu-HU" i="1" dirty="0"/>
              <a:t>verses legendája</a:t>
            </a:r>
            <a:r>
              <a:rPr lang="hu-HU" dirty="0"/>
              <a:t>.</a:t>
            </a:r>
          </a:p>
          <a:p>
            <a:pPr marL="0" indent="0">
              <a:buNone/>
            </a:pPr>
            <a:endParaRPr lang="hu-HU" dirty="0"/>
          </a:p>
        </p:txBody>
      </p:sp>
    </p:spTree>
    <p:extLst>
      <p:ext uri="{BB962C8B-B14F-4D97-AF65-F5344CB8AC3E}">
        <p14:creationId xmlns:p14="http://schemas.microsoft.com/office/powerpoint/2010/main" val="2868813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 kódexirodalom felvirágzása</a:t>
            </a:r>
          </a:p>
        </p:txBody>
      </p:sp>
      <p:sp>
        <p:nvSpPr>
          <p:cNvPr id="3" name="Tartalom helye 2"/>
          <p:cNvSpPr>
            <a:spLocks noGrp="1"/>
          </p:cNvSpPr>
          <p:nvPr>
            <p:ph idx="1"/>
          </p:nvPr>
        </p:nvSpPr>
        <p:spPr/>
        <p:txBody>
          <a:bodyPr>
            <a:normAutofit/>
          </a:bodyPr>
          <a:lstStyle/>
          <a:p>
            <a:pPr marL="0" indent="0">
              <a:buNone/>
            </a:pPr>
            <a:r>
              <a:rPr lang="hu-HU" dirty="0"/>
              <a:t>Művelt lovagság, tehetős magyar ajkú polgárság hiányában </a:t>
            </a:r>
          </a:p>
          <a:p>
            <a:pPr marL="0" indent="0">
              <a:buNone/>
            </a:pPr>
            <a:r>
              <a:rPr lang="hu-HU" b="1" dirty="0"/>
              <a:t>az anyanyelvű írásbeliség első kibontakoztatói </a:t>
            </a:r>
            <a:r>
              <a:rPr lang="hu-HU" dirty="0"/>
              <a:t>nálunk </a:t>
            </a:r>
          </a:p>
          <a:p>
            <a:pPr marL="0" indent="0">
              <a:buNone/>
            </a:pPr>
            <a:r>
              <a:rPr lang="hu-HU" b="1" dirty="0"/>
              <a:t>az egyházi társadalom egy kevésbé művelt rétegének tagjai, </a:t>
            </a:r>
          </a:p>
          <a:p>
            <a:pPr marL="0" indent="0">
              <a:buNone/>
            </a:pPr>
            <a:r>
              <a:rPr lang="hu-HU" b="1" i="1" dirty="0"/>
              <a:t>a szerzetesek (és az apácák) </a:t>
            </a:r>
            <a:r>
              <a:rPr lang="hu-HU" b="1" dirty="0"/>
              <a:t>lettek</a:t>
            </a:r>
            <a:r>
              <a:rPr lang="hu-HU" dirty="0"/>
              <a:t>. </a:t>
            </a:r>
          </a:p>
        </p:txBody>
      </p:sp>
    </p:spTree>
    <p:extLst>
      <p:ext uri="{BB962C8B-B14F-4D97-AF65-F5344CB8AC3E}">
        <p14:creationId xmlns:p14="http://schemas.microsoft.com/office/powerpoint/2010/main" val="2801297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Ráskay</a:t>
            </a:r>
            <a:r>
              <a:rPr lang="hu-HU" dirty="0"/>
              <a:t>/</a:t>
            </a:r>
            <a:r>
              <a:rPr lang="hu-HU" dirty="0" err="1"/>
              <a:t>Ráskai</a:t>
            </a:r>
            <a:r>
              <a:rPr lang="hu-HU" dirty="0"/>
              <a:t> Lea</a:t>
            </a:r>
          </a:p>
        </p:txBody>
      </p:sp>
      <p:sp>
        <p:nvSpPr>
          <p:cNvPr id="3" name="Tartalom helye 2"/>
          <p:cNvSpPr>
            <a:spLocks noGrp="1"/>
          </p:cNvSpPr>
          <p:nvPr>
            <p:ph idx="1"/>
          </p:nvPr>
        </p:nvSpPr>
        <p:spPr/>
        <p:txBody>
          <a:bodyPr>
            <a:normAutofit fontScale="92500" lnSpcReduction="10000"/>
          </a:bodyPr>
          <a:lstStyle/>
          <a:p>
            <a:pPr marL="0" indent="0">
              <a:buNone/>
            </a:pPr>
            <a:r>
              <a:rPr lang="hu-HU" dirty="0"/>
              <a:t>Előkelő (főnemesi) származású, művelt, latinul is tudó domonkosrendi szerzetesnő, követi az ország ügyeit, ír is róluk megjegyzésekben:</a:t>
            </a:r>
          </a:p>
          <a:p>
            <a:pPr marL="0" indent="0">
              <a:buNone/>
            </a:pPr>
            <a:r>
              <a:rPr lang="hu-HU" dirty="0"/>
              <a:t>Dózsa-féle parasztháború (</a:t>
            </a:r>
            <a:r>
              <a:rPr lang="hu-HU" dirty="0" err="1"/>
              <a:t>CornK</a:t>
            </a:r>
            <a:r>
              <a:rPr lang="hu-HU" dirty="0"/>
              <a:t>. 130v), Perényi Imre nádor halála (</a:t>
            </a:r>
            <a:r>
              <a:rPr lang="hu-HU" dirty="0" err="1"/>
              <a:t>CornK</a:t>
            </a:r>
            <a:r>
              <a:rPr lang="hu-HU" dirty="0"/>
              <a:t>. 169v) vagy a bácsi országgyűlés, amelyre a török veszély miatt </a:t>
            </a:r>
            <a:r>
              <a:rPr lang="hu-HU" i="1" dirty="0" err="1"/>
              <a:t>gyevlekevztek</a:t>
            </a:r>
            <a:r>
              <a:rPr lang="hu-HU" i="1" dirty="0"/>
              <a:t> az </a:t>
            </a:r>
            <a:r>
              <a:rPr lang="hu-HU" i="1" dirty="0" err="1"/>
              <a:t>magery</a:t>
            </a:r>
            <a:r>
              <a:rPr lang="hu-HU" i="1" dirty="0"/>
              <a:t> </a:t>
            </a:r>
            <a:r>
              <a:rPr lang="hu-HU" i="1" dirty="0" err="1"/>
              <a:t>vrak</a:t>
            </a:r>
            <a:r>
              <a:rPr lang="hu-HU" i="1" dirty="0"/>
              <a:t> es </a:t>
            </a:r>
            <a:r>
              <a:rPr lang="hu-HU" i="1" dirty="0" err="1"/>
              <a:t>mynden</a:t>
            </a:r>
            <a:r>
              <a:rPr lang="hu-HU" i="1" dirty="0"/>
              <a:t> neme..</a:t>
            </a:r>
            <a:r>
              <a:rPr lang="hu-HU" i="1" dirty="0" err="1"/>
              <a:t>ek</a:t>
            </a:r>
            <a:r>
              <a:rPr lang="hu-HU" i="1" dirty="0"/>
              <a:t> </a:t>
            </a:r>
            <a:r>
              <a:rPr lang="hu-HU" dirty="0"/>
              <a:t>(</a:t>
            </a:r>
            <a:r>
              <a:rPr lang="hu-HU" dirty="0" err="1"/>
              <a:t>CornK</a:t>
            </a:r>
            <a:r>
              <a:rPr lang="hu-HU" dirty="0"/>
              <a:t>. 167v); </a:t>
            </a:r>
            <a:r>
              <a:rPr lang="hu-HU" i="1" dirty="0" err="1"/>
              <a:t>valamy</a:t>
            </a:r>
            <a:r>
              <a:rPr lang="hu-HU" i="1" dirty="0"/>
              <a:t> </a:t>
            </a:r>
            <a:r>
              <a:rPr lang="hu-HU" i="1" dirty="0" err="1"/>
              <a:t>lezen</a:t>
            </a:r>
            <a:r>
              <a:rPr lang="hu-HU" i="1" dirty="0"/>
              <a:t> benne</a:t>
            </a:r>
          </a:p>
          <a:p>
            <a:pPr marL="0" indent="0">
              <a:buNone/>
            </a:pPr>
            <a:r>
              <a:rPr lang="hu-HU" dirty="0"/>
              <a:t>A Margit-szigeti domonkos kolostorban élt, </a:t>
            </a:r>
            <a:r>
              <a:rPr lang="hu-HU" dirty="0" smtClean="0"/>
              <a:t>1510–1527 </a:t>
            </a:r>
            <a:r>
              <a:rPr lang="hu-HU" dirty="0"/>
              <a:t>között könyvtárosa lehetett.</a:t>
            </a:r>
            <a:endParaRPr lang="hu-HU" i="1" dirty="0"/>
          </a:p>
          <a:p>
            <a:r>
              <a:rPr lang="hu-HU" i="1" dirty="0"/>
              <a:t>Margit-legenda</a:t>
            </a:r>
            <a:r>
              <a:rPr lang="hu-HU" b="1" dirty="0"/>
              <a:t> </a:t>
            </a:r>
            <a:r>
              <a:rPr lang="hu-HU" dirty="0"/>
              <a:t>1510 (Szent Margit élete)</a:t>
            </a:r>
          </a:p>
          <a:p>
            <a:r>
              <a:rPr lang="hu-HU" i="1" dirty="0"/>
              <a:t>Példák Könyve</a:t>
            </a:r>
            <a:r>
              <a:rPr lang="hu-HU" b="1" dirty="0"/>
              <a:t> </a:t>
            </a:r>
            <a:r>
              <a:rPr lang="hu-HU" dirty="0"/>
              <a:t>1510 (vallásos példatár, a nagyját RL másolta)</a:t>
            </a:r>
          </a:p>
          <a:p>
            <a:r>
              <a:rPr lang="hu-HU" b="1" i="1" dirty="0" err="1"/>
              <a:t>Cornides-kódex</a:t>
            </a:r>
            <a:r>
              <a:rPr lang="hu-HU" dirty="0"/>
              <a:t> 1514-1519 (az egyházi év nagyobb ünnepeire írt prédikációk)</a:t>
            </a:r>
          </a:p>
          <a:p>
            <a:r>
              <a:rPr lang="hu-HU" i="1" dirty="0"/>
              <a:t>Szent Domonkos élete</a:t>
            </a:r>
            <a:r>
              <a:rPr lang="hu-HU" b="1" dirty="0"/>
              <a:t> </a:t>
            </a:r>
            <a:r>
              <a:rPr lang="hu-HU" dirty="0"/>
              <a:t>1517 (Szent D. élete, a rend története)</a:t>
            </a:r>
          </a:p>
          <a:p>
            <a:r>
              <a:rPr lang="hu-HU" i="1" dirty="0"/>
              <a:t>Horvát-kódex</a:t>
            </a:r>
            <a:r>
              <a:rPr lang="hu-HU" b="1" dirty="0"/>
              <a:t> </a:t>
            </a:r>
            <a:r>
              <a:rPr lang="hu-HU" dirty="0"/>
              <a:t>1522 (két prédikáció és egy </a:t>
            </a:r>
            <a:r>
              <a:rPr lang="hu-HU" dirty="0" err="1"/>
              <a:t>noviciusoknak</a:t>
            </a:r>
            <a:r>
              <a:rPr lang="hu-HU" dirty="0"/>
              <a:t> szóló útmutató)</a:t>
            </a:r>
          </a:p>
        </p:txBody>
      </p:sp>
    </p:spTree>
    <p:extLst>
      <p:ext uri="{BB962C8B-B14F-4D97-AF65-F5344CB8AC3E}">
        <p14:creationId xmlns:p14="http://schemas.microsoft.com/office/powerpoint/2010/main" val="877325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5FE80BED-A610-4DFE-B643-B307438161FC}"/>
              </a:ext>
            </a:extLst>
          </p:cNvPr>
          <p:cNvSpPr>
            <a:spLocks noGrp="1"/>
          </p:cNvSpPr>
          <p:nvPr>
            <p:ph type="title"/>
          </p:nvPr>
        </p:nvSpPr>
        <p:spPr/>
        <p:txBody>
          <a:bodyPr/>
          <a:lstStyle/>
          <a:p>
            <a:r>
              <a:rPr lang="hu-HU" dirty="0"/>
              <a:t>Gyönyörű </a:t>
            </a:r>
            <a:r>
              <a:rPr lang="hu-HU" dirty="0" err="1"/>
              <a:t>bastarda</a:t>
            </a:r>
            <a:r>
              <a:rPr lang="hu-HU" dirty="0"/>
              <a:t> írás</a:t>
            </a:r>
          </a:p>
        </p:txBody>
      </p:sp>
      <p:pic>
        <p:nvPicPr>
          <p:cNvPr id="5" name="Tartalom helye 4" descr="A képen szöveg látható&#10;&#10;Automatikusan generált leírás">
            <a:extLst>
              <a:ext uri="{FF2B5EF4-FFF2-40B4-BE49-F238E27FC236}">
                <a16:creationId xmlns:a16="http://schemas.microsoft.com/office/drawing/2014/main" xmlns="" id="{0A6D80D2-3035-4F1F-B40C-C4AD49EA5DBD}"/>
              </a:ext>
            </a:extLst>
          </p:cNvPr>
          <p:cNvPicPr>
            <a:picLocks noGrp="1" noChangeAspect="1"/>
          </p:cNvPicPr>
          <p:nvPr>
            <p:ph idx="1"/>
          </p:nvPr>
        </p:nvPicPr>
        <p:blipFill>
          <a:blip r:embed="rId2"/>
          <a:stretch>
            <a:fillRect/>
          </a:stretch>
        </p:blipFill>
        <p:spPr>
          <a:xfrm>
            <a:off x="830179" y="1658367"/>
            <a:ext cx="9669296" cy="4461796"/>
          </a:xfrm>
        </p:spPr>
      </p:pic>
    </p:spTree>
    <p:extLst>
      <p:ext uri="{BB962C8B-B14F-4D97-AF65-F5344CB8AC3E}">
        <p14:creationId xmlns:p14="http://schemas.microsoft.com/office/powerpoint/2010/main" val="3503532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EA442AD7-F669-43E3-A71A-35FFCB8F3566}"/>
              </a:ext>
            </a:extLst>
          </p:cNvPr>
          <p:cNvSpPr>
            <a:spLocks noGrp="1"/>
          </p:cNvSpPr>
          <p:nvPr>
            <p:ph type="title"/>
          </p:nvPr>
        </p:nvSpPr>
        <p:spPr/>
        <p:txBody>
          <a:bodyPr/>
          <a:lstStyle/>
          <a:p>
            <a:endParaRPr lang="hu-HU"/>
          </a:p>
        </p:txBody>
      </p:sp>
      <p:pic>
        <p:nvPicPr>
          <p:cNvPr id="5" name="Tartalom helye 4" descr="A képen szöveg, újság, dokumentum, nyugta látható&#10;&#10;Automatikusan generált leírás">
            <a:extLst>
              <a:ext uri="{FF2B5EF4-FFF2-40B4-BE49-F238E27FC236}">
                <a16:creationId xmlns:a16="http://schemas.microsoft.com/office/drawing/2014/main" xmlns="" id="{DA066BE8-D353-415B-9571-301E7078579C}"/>
              </a:ext>
            </a:extLst>
          </p:cNvPr>
          <p:cNvPicPr>
            <a:picLocks noGrp="1" noChangeAspect="1"/>
          </p:cNvPicPr>
          <p:nvPr>
            <p:ph idx="1"/>
          </p:nvPr>
        </p:nvPicPr>
        <p:blipFill>
          <a:blip r:embed="rId2"/>
          <a:stretch>
            <a:fillRect/>
          </a:stretch>
        </p:blipFill>
        <p:spPr>
          <a:xfrm>
            <a:off x="565485" y="949855"/>
            <a:ext cx="9033589" cy="5849167"/>
          </a:xfrm>
        </p:spPr>
      </p:pic>
    </p:spTree>
    <p:extLst>
      <p:ext uri="{BB962C8B-B14F-4D97-AF65-F5344CB8AC3E}">
        <p14:creationId xmlns:p14="http://schemas.microsoft.com/office/powerpoint/2010/main" val="527347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Ráskai</a:t>
            </a:r>
            <a:r>
              <a:rPr lang="hu-HU" dirty="0"/>
              <a:t> Lea</a:t>
            </a:r>
          </a:p>
        </p:txBody>
      </p:sp>
      <p:sp>
        <p:nvSpPr>
          <p:cNvPr id="3" name="Tartalom helye 2"/>
          <p:cNvSpPr>
            <a:spLocks noGrp="1"/>
          </p:cNvSpPr>
          <p:nvPr>
            <p:ph idx="1"/>
          </p:nvPr>
        </p:nvSpPr>
        <p:spPr>
          <a:xfrm>
            <a:off x="1638299" y="2181726"/>
            <a:ext cx="9587163" cy="4231106"/>
          </a:xfrm>
        </p:spPr>
        <p:txBody>
          <a:bodyPr>
            <a:normAutofit/>
          </a:bodyPr>
          <a:lstStyle/>
          <a:p>
            <a:pPr marL="0" indent="0">
              <a:buNone/>
            </a:pPr>
            <a:r>
              <a:rPr lang="hu-HU" dirty="0" err="1"/>
              <a:t>Cornides-kódex</a:t>
            </a:r>
            <a:r>
              <a:rPr lang="hu-HU" dirty="0"/>
              <a:t>:</a:t>
            </a:r>
          </a:p>
          <a:p>
            <a:pPr marL="0" indent="0">
              <a:buNone/>
            </a:pPr>
            <a:r>
              <a:rPr lang="hu-HU" dirty="0">
                <a:hlinkClick r:id="rId2"/>
              </a:rPr>
              <a:t>http://mek.oszk.hu/08900/08981/pdf/</a:t>
            </a:r>
            <a:endParaRPr lang="hu-HU" dirty="0"/>
          </a:p>
          <a:p>
            <a:pPr marL="0" indent="0">
              <a:buNone/>
            </a:pPr>
            <a:r>
              <a:rPr lang="hu-HU" dirty="0"/>
              <a:t>4 részben</a:t>
            </a:r>
          </a:p>
          <a:p>
            <a:pPr marL="0" indent="0">
              <a:buNone/>
            </a:pPr>
            <a:r>
              <a:rPr lang="hu-HU" dirty="0"/>
              <a:t>olvasás (hasonmás lapok):  </a:t>
            </a:r>
            <a:r>
              <a:rPr lang="hu-HU" b="1" dirty="0"/>
              <a:t>Szent Ilona legendája</a:t>
            </a:r>
          </a:p>
          <a:p>
            <a:pPr marL="0" indent="0">
              <a:buNone/>
            </a:pPr>
            <a:r>
              <a:rPr lang="hu-HU" dirty="0"/>
              <a:t>1-2. rész: hasonmás (2. részben: 68. oldal (a könyvben 302.))</a:t>
            </a:r>
          </a:p>
          <a:p>
            <a:pPr marL="0" indent="0">
              <a:buNone/>
            </a:pPr>
            <a:r>
              <a:rPr lang="hu-HU" dirty="0"/>
              <a:t>3-4. rész: betűhív magyar átirat és a latin forrásszöveg utána </a:t>
            </a:r>
          </a:p>
          <a:p>
            <a:pPr marL="0" indent="0">
              <a:buNone/>
            </a:pPr>
            <a:r>
              <a:rPr lang="hu-HU" dirty="0"/>
              <a:t>Betűhív: 4. rész, 60. oldal (680. oldal a könyvben) (142r-tól) </a:t>
            </a:r>
            <a:r>
              <a:rPr lang="hu-HU" dirty="0">
                <a:hlinkClick r:id="rId3"/>
              </a:rPr>
              <a:t>http://mek.oszk.hu/08900/08981/pdf/cornides4.pdf</a:t>
            </a:r>
            <a:endParaRPr lang="hu-HU" dirty="0"/>
          </a:p>
          <a:p>
            <a:pPr marL="0" indent="0">
              <a:buNone/>
            </a:pPr>
            <a:endParaRPr lang="hu-HU" dirty="0"/>
          </a:p>
          <a:p>
            <a:pPr marL="0" indent="0">
              <a:buNone/>
            </a:pPr>
            <a:endParaRPr lang="hu-HU" dirty="0"/>
          </a:p>
        </p:txBody>
      </p:sp>
      <p:pic>
        <p:nvPicPr>
          <p:cNvPr id="4" name="Kép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7817" y="188640"/>
            <a:ext cx="2337866" cy="2924944"/>
          </a:xfrm>
          <a:prstGeom prst="rect">
            <a:avLst/>
          </a:prstGeom>
        </p:spPr>
      </p:pic>
    </p:spTree>
    <p:extLst>
      <p:ext uri="{BB962C8B-B14F-4D97-AF65-F5344CB8AC3E}">
        <p14:creationId xmlns:p14="http://schemas.microsoft.com/office/powerpoint/2010/main" val="2902157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Cornides-kódex</a:t>
            </a:r>
            <a:r>
              <a:rPr lang="hu-HU" dirty="0"/>
              <a:t> (1514-19)</a:t>
            </a:r>
          </a:p>
        </p:txBody>
      </p:sp>
      <p:sp>
        <p:nvSpPr>
          <p:cNvPr id="3" name="Tartalom helye 2"/>
          <p:cNvSpPr>
            <a:spLocks noGrp="1"/>
          </p:cNvSpPr>
          <p:nvPr>
            <p:ph idx="1"/>
          </p:nvPr>
        </p:nvSpPr>
        <p:spPr/>
        <p:txBody>
          <a:bodyPr/>
          <a:lstStyle/>
          <a:p>
            <a:pPr marL="0" indent="0">
              <a:buNone/>
            </a:pPr>
            <a:r>
              <a:rPr lang="hu-HU" dirty="0"/>
              <a:t>Tartalom:</a:t>
            </a:r>
          </a:p>
          <a:p>
            <a:r>
              <a:rPr lang="hu-HU" dirty="0"/>
              <a:t>Szűz Mária élete és regulái</a:t>
            </a:r>
          </a:p>
          <a:p>
            <a:r>
              <a:rPr lang="hu-HU" dirty="0"/>
              <a:t>Az egyházi év jelesebb ünnepeire prédikációk</a:t>
            </a:r>
          </a:p>
          <a:p>
            <a:r>
              <a:rPr lang="hu-HU" dirty="0"/>
              <a:t>Jelesebb nőszentek legendái (Margit-legenda is)</a:t>
            </a:r>
          </a:p>
          <a:p>
            <a:pPr marL="0" indent="0">
              <a:buNone/>
            </a:pPr>
            <a:r>
              <a:rPr lang="hu-HU" dirty="0"/>
              <a:t>Cél: latinul nem tudó szigeti </a:t>
            </a:r>
            <a:r>
              <a:rPr lang="hu-HU" dirty="0" err="1"/>
              <a:t>dominikánáknak</a:t>
            </a:r>
            <a:r>
              <a:rPr lang="hu-HU" dirty="0"/>
              <a:t> olvasmány (a kápolnában/</a:t>
            </a:r>
            <a:r>
              <a:rPr lang="hu-HU" dirty="0" err="1"/>
              <a:t>kapitulumban</a:t>
            </a:r>
            <a:r>
              <a:rPr lang="hu-HU" dirty="0"/>
              <a:t>, a </a:t>
            </a:r>
            <a:r>
              <a:rPr lang="hu-HU" dirty="0" err="1"/>
              <a:t>refectoriumban</a:t>
            </a:r>
            <a:r>
              <a:rPr lang="hu-HU" dirty="0"/>
              <a:t>)</a:t>
            </a:r>
          </a:p>
          <a:p>
            <a:r>
              <a:rPr lang="hu-HU" dirty="0"/>
              <a:t>Közösségi olvasásra</a:t>
            </a:r>
          </a:p>
          <a:p>
            <a:r>
              <a:rPr lang="hu-HU" dirty="0"/>
              <a:t>magánolvasásra</a:t>
            </a:r>
          </a:p>
        </p:txBody>
      </p:sp>
    </p:spTree>
    <p:extLst>
      <p:ext uri="{BB962C8B-B14F-4D97-AF65-F5344CB8AC3E}">
        <p14:creationId xmlns:p14="http://schemas.microsoft.com/office/powerpoint/2010/main" val="427373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Cornides</a:t>
            </a:r>
            <a:r>
              <a:rPr lang="hu-HU" dirty="0"/>
              <a:t>-kódex</a:t>
            </a:r>
          </a:p>
        </p:txBody>
      </p:sp>
      <p:sp>
        <p:nvSpPr>
          <p:cNvPr id="3" name="Tartalom helye 2"/>
          <p:cNvSpPr>
            <a:spLocks noGrp="1"/>
          </p:cNvSpPr>
          <p:nvPr>
            <p:ph idx="1"/>
          </p:nvPr>
        </p:nvSpPr>
        <p:spPr>
          <a:xfrm>
            <a:off x="1981200" y="1935480"/>
            <a:ext cx="8579296" cy="4733880"/>
          </a:xfrm>
        </p:spPr>
        <p:txBody>
          <a:bodyPr>
            <a:normAutofit fontScale="92500" lnSpcReduction="20000"/>
          </a:bodyPr>
          <a:lstStyle/>
          <a:p>
            <a:pPr marL="0" indent="0">
              <a:buNone/>
            </a:pPr>
            <a:r>
              <a:rPr lang="hu-HU" dirty="0"/>
              <a:t>Miért másolták ilyen sokáig?</a:t>
            </a:r>
          </a:p>
          <a:p>
            <a:pPr marL="0" indent="0">
              <a:buNone/>
            </a:pPr>
            <a:r>
              <a:rPr lang="hu-HU" dirty="0"/>
              <a:t>Logikusan: egy év alatt, az adott ünnep előestéjére legyen kész a prédikáció</a:t>
            </a:r>
          </a:p>
          <a:p>
            <a:pPr marL="0" indent="0">
              <a:buNone/>
            </a:pPr>
            <a:r>
              <a:rPr lang="hu-HU" dirty="0"/>
              <a:t>Ötletek:</a:t>
            </a:r>
          </a:p>
          <a:p>
            <a:r>
              <a:rPr lang="hu-HU" dirty="0"/>
              <a:t>Csak szövegfrissítés</a:t>
            </a:r>
          </a:p>
          <a:p>
            <a:r>
              <a:rPr lang="hu-HU" dirty="0"/>
              <a:t>Magánhasználatra</a:t>
            </a:r>
          </a:p>
          <a:p>
            <a:r>
              <a:rPr lang="hu-HU" dirty="0"/>
              <a:t>Furcsa, hogy az évrend fel van borítva (az évbejegyzések nem időrendiek), sem az egyházi év naptári rendjét nem követi</a:t>
            </a:r>
          </a:p>
          <a:p>
            <a:pPr marL="0" indent="0">
              <a:buNone/>
            </a:pPr>
            <a:r>
              <a:rPr lang="hu-HU" b="1" dirty="0"/>
              <a:t>Kiragadott olvasmányok gyűjteménye. Épp ott lévő (akár kölcsönkapott) forrásból épp kéznél lévő papírra.</a:t>
            </a:r>
          </a:p>
          <a:p>
            <a:pPr marL="0" indent="0">
              <a:buNone/>
            </a:pPr>
            <a:r>
              <a:rPr lang="hu-HU" dirty="0"/>
              <a:t>Kolligátum volt: </a:t>
            </a:r>
          </a:p>
          <a:p>
            <a:r>
              <a:rPr lang="hu-HU" dirty="0" err="1"/>
              <a:t>Cornidex-kódex</a:t>
            </a:r>
            <a:endParaRPr lang="hu-HU" dirty="0"/>
          </a:p>
          <a:p>
            <a:r>
              <a:rPr lang="hu-HU" dirty="0" err="1"/>
              <a:t>Bod-kódex</a:t>
            </a:r>
            <a:endParaRPr lang="hu-HU" dirty="0"/>
          </a:p>
          <a:p>
            <a:r>
              <a:rPr lang="hu-HU" dirty="0"/>
              <a:t>Példák Könyve</a:t>
            </a:r>
          </a:p>
          <a:p>
            <a:r>
              <a:rPr lang="hu-HU" dirty="0"/>
              <a:t>Sándor-kódex</a:t>
            </a:r>
          </a:p>
        </p:txBody>
      </p:sp>
    </p:spTree>
    <p:extLst>
      <p:ext uri="{BB962C8B-B14F-4D97-AF65-F5344CB8AC3E}">
        <p14:creationId xmlns:p14="http://schemas.microsoft.com/office/powerpoint/2010/main" val="66105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3633" y="441688"/>
            <a:ext cx="5283445" cy="5882913"/>
          </a:xfrm>
        </p:spPr>
      </p:pic>
    </p:spTree>
    <p:extLst>
      <p:ext uri="{BB962C8B-B14F-4D97-AF65-F5344CB8AC3E}">
        <p14:creationId xmlns:p14="http://schemas.microsoft.com/office/powerpoint/2010/main" val="3455196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77" y="836713"/>
            <a:ext cx="5967080" cy="5487888"/>
          </a:xfrm>
        </p:spPr>
      </p:pic>
    </p:spTree>
    <p:extLst>
      <p:ext uri="{BB962C8B-B14F-4D97-AF65-F5344CB8AC3E}">
        <p14:creationId xmlns:p14="http://schemas.microsoft.com/office/powerpoint/2010/main" val="718003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Források</a:t>
            </a:r>
          </a:p>
        </p:txBody>
      </p:sp>
      <p:sp>
        <p:nvSpPr>
          <p:cNvPr id="3" name="Tartalom helye 2"/>
          <p:cNvSpPr>
            <a:spLocks noGrp="1"/>
          </p:cNvSpPr>
          <p:nvPr>
            <p:ph idx="1"/>
          </p:nvPr>
        </p:nvSpPr>
        <p:spPr/>
        <p:txBody>
          <a:bodyPr>
            <a:normAutofit fontScale="92500" lnSpcReduction="10000"/>
          </a:bodyPr>
          <a:lstStyle/>
          <a:p>
            <a:pPr marL="0" indent="0">
              <a:buNone/>
            </a:pPr>
            <a:r>
              <a:rPr lang="hu-HU" dirty="0"/>
              <a:t>Bognár András – </a:t>
            </a:r>
            <a:r>
              <a:rPr lang="hu-HU" dirty="0" err="1"/>
              <a:t>Lévárdy</a:t>
            </a:r>
            <a:r>
              <a:rPr lang="hu-HU" dirty="0"/>
              <a:t> Ferenc 1967: </a:t>
            </a:r>
            <a:r>
              <a:rPr lang="hu-HU" dirty="0" err="1"/>
              <a:t>Cornides-kódex</a:t>
            </a:r>
            <a:r>
              <a:rPr lang="hu-HU" dirty="0"/>
              <a:t>. Hasonmás és kritikai szövegkiadás. Budapest: Akadémiai Kiadó.</a:t>
            </a:r>
          </a:p>
          <a:p>
            <a:pPr marL="0" indent="0">
              <a:buNone/>
            </a:pPr>
            <a:r>
              <a:rPr lang="hu-HU" dirty="0">
                <a:hlinkClick r:id="rId2"/>
              </a:rPr>
              <a:t>http://mek.oszk.hu/08900/08981/pdf</a:t>
            </a:r>
            <a:endParaRPr lang="hu-HU" dirty="0"/>
          </a:p>
          <a:p>
            <a:pPr marL="0" indent="0">
              <a:buNone/>
            </a:pPr>
            <a:r>
              <a:rPr lang="hu-HU" dirty="0" err="1"/>
              <a:t>Haader</a:t>
            </a:r>
            <a:r>
              <a:rPr lang="hu-HU" dirty="0"/>
              <a:t> Lea 2004: A Nyulak szigeti </a:t>
            </a:r>
            <a:r>
              <a:rPr lang="hu-HU" dirty="0" err="1"/>
              <a:t>scriptórium</a:t>
            </a:r>
            <a:r>
              <a:rPr lang="hu-HU" dirty="0"/>
              <a:t> mint műhely. Magyar Nyelvőr 128: 196–205. </a:t>
            </a:r>
            <a:r>
              <a:rPr lang="hu-HU" dirty="0">
                <a:hlinkClick r:id="rId3"/>
              </a:rPr>
              <a:t>http://www.c3.hu/~</a:t>
            </a:r>
            <a:r>
              <a:rPr lang="hu-HU" dirty="0" err="1">
                <a:hlinkClick r:id="rId3"/>
              </a:rPr>
              <a:t>nyelvor</a:t>
            </a:r>
            <a:r>
              <a:rPr lang="hu-HU" dirty="0">
                <a:hlinkClick r:id="rId3"/>
              </a:rPr>
              <a:t>/</a:t>
            </a:r>
            <a:r>
              <a:rPr lang="hu-HU" dirty="0" err="1">
                <a:hlinkClick r:id="rId3"/>
              </a:rPr>
              <a:t>period</a:t>
            </a:r>
            <a:r>
              <a:rPr lang="hu-HU" dirty="0">
                <a:hlinkClick r:id="rId3"/>
              </a:rPr>
              <a:t>/1282/128208.pdf</a:t>
            </a:r>
            <a:endParaRPr lang="hu-HU" dirty="0"/>
          </a:p>
          <a:p>
            <a:pPr marL="0" indent="0">
              <a:buNone/>
            </a:pPr>
            <a:r>
              <a:rPr lang="hu-HU" dirty="0" err="1"/>
              <a:t>Madas</a:t>
            </a:r>
            <a:r>
              <a:rPr lang="hu-HU" dirty="0"/>
              <a:t> Edit 2002: Magyar nyelvű kódexirodalom.</a:t>
            </a:r>
            <a:r>
              <a:rPr lang="hu-HU" i="1" dirty="0"/>
              <a:t> Uralkodók és corvinák: Az Országos Széchényi Könyvtár jubileumi kiállítása alapításának 200. évfordulójára</a:t>
            </a:r>
            <a:r>
              <a:rPr lang="hu-HU" dirty="0"/>
              <a:t>, Budapest, 157-162. </a:t>
            </a:r>
            <a:r>
              <a:rPr lang="hu-HU" dirty="0">
                <a:hlinkClick r:id="rId4"/>
              </a:rPr>
              <a:t>http://www.corvina.oszk.hu/studies/madas2002-1-hun.htm#t001</a:t>
            </a:r>
            <a:endParaRPr lang="hu-HU" dirty="0"/>
          </a:p>
          <a:p>
            <a:pPr marL="0" indent="0">
              <a:buNone/>
            </a:pPr>
            <a:r>
              <a:rPr lang="hu-HU" dirty="0"/>
              <a:t>Ajánlott oldal és irodalom még: </a:t>
            </a:r>
            <a:r>
              <a:rPr lang="hu-HU" dirty="0">
                <a:hlinkClick r:id="rId5"/>
              </a:rPr>
              <a:t>http://www.corvina.oszk.hu</a:t>
            </a:r>
            <a:r>
              <a:rPr lang="hu-HU" dirty="0"/>
              <a:t> (ott: Adattár &gt; Tanulmányok)</a:t>
            </a:r>
          </a:p>
          <a:p>
            <a:pPr marL="0" indent="0">
              <a:buNone/>
            </a:pPr>
            <a:r>
              <a:rPr lang="hu-HU" dirty="0"/>
              <a:t>Kódexek itt olvashatók:</a:t>
            </a:r>
          </a:p>
          <a:p>
            <a:pPr marL="0" indent="0">
              <a:buNone/>
            </a:pPr>
            <a:r>
              <a:rPr lang="hu-HU" dirty="0">
                <a:hlinkClick r:id="rId6"/>
              </a:rPr>
              <a:t>http://nyelvemlekek.oszk.hu/tud/szoevegkiadasok</a:t>
            </a:r>
            <a:endParaRPr lang="hu-HU" dirty="0"/>
          </a:p>
          <a:p>
            <a:pPr marL="0" indent="0">
              <a:buNone/>
            </a:pPr>
            <a:endParaRPr lang="hu-HU" dirty="0"/>
          </a:p>
        </p:txBody>
      </p:sp>
    </p:spTree>
    <p:extLst>
      <p:ext uri="{BB962C8B-B14F-4D97-AF65-F5344CB8AC3E}">
        <p14:creationId xmlns:p14="http://schemas.microsoft.com/office/powerpoint/2010/main" val="3873174661"/>
      </p:ext>
    </p:extLst>
  </p:cSld>
  <p:clrMapOvr>
    <a:masterClrMapping/>
  </p:clrMapOvr>
</p:sld>
</file>

<file path=ppt/theme/theme1.xml><?xml version="1.0" encoding="utf-8"?>
<a:theme xmlns:a="http://schemas.openxmlformats.org/drawingml/2006/main" name="Szálak">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35</TotalTime>
  <Words>2837</Words>
  <Application>Microsoft Office PowerPoint</Application>
  <PresentationFormat>Szélesvásznú</PresentationFormat>
  <Paragraphs>280</Paragraphs>
  <Slides>41</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41</vt:i4>
      </vt:variant>
    </vt:vector>
  </HeadingPairs>
  <TitlesOfParts>
    <vt:vector size="45" baseType="lpstr">
      <vt:lpstr>Arial</vt:lpstr>
      <vt:lpstr>Century Gothic</vt:lpstr>
      <vt:lpstr>Wingdings 3</vt:lpstr>
      <vt:lpstr>Szálak</vt:lpstr>
      <vt:lpstr>Nyelvtörténeti szövegek elemzése </vt:lpstr>
      <vt:lpstr>Nyulak vagy leprások szigete?</vt:lpstr>
      <vt:lpstr>Margitsziget</vt:lpstr>
      <vt:lpstr>Domonkos kolostor</vt:lpstr>
      <vt:lpstr>Szent Margit</vt:lpstr>
      <vt:lpstr>Kódexeink: 1440 k. – 1539 </vt:lpstr>
      <vt:lpstr>Kódexeink</vt:lpstr>
      <vt:lpstr>Kódexeink</vt:lpstr>
      <vt:lpstr>Kódexeink</vt:lpstr>
      <vt:lpstr>A magyar nyelvű kódexirodalom kezdetei</vt:lpstr>
      <vt:lpstr>A magyar nyelvű kódexirodalom kezdetei</vt:lpstr>
      <vt:lpstr>A magyar nyelvű kódexirodalom kezdetei</vt:lpstr>
      <vt:lpstr>A magyar nyelvű kódexirodalom kezdetei</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A kódexirodalom felvirágzása</vt:lpstr>
      <vt:lpstr>Ráskay/Ráskai Lea</vt:lpstr>
      <vt:lpstr>Gyönyörű bastarda írás</vt:lpstr>
      <vt:lpstr>PowerPoint bemutató</vt:lpstr>
      <vt:lpstr>Ráskai Lea</vt:lpstr>
      <vt:lpstr>Cornides-kódex (1514-19)</vt:lpstr>
      <vt:lpstr>Cornides-kódex</vt:lpstr>
      <vt:lpstr>PowerPoint bemutató</vt:lpstr>
      <vt:lpstr>PowerPoint bemutató</vt:lpstr>
      <vt:lpstr>Források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Nyelvtörténeti szövegek elemzése </dc:title>
  <dc:creator>Dér Csilla Ilona</dc:creator>
  <cp:lastModifiedBy>Anonymous</cp:lastModifiedBy>
  <cp:revision>43</cp:revision>
  <dcterms:created xsi:type="dcterms:W3CDTF">2021-02-18T13:07:12Z</dcterms:created>
  <dcterms:modified xsi:type="dcterms:W3CDTF">2024-10-18T05:43:01Z</dcterms:modified>
</cp:coreProperties>
</file>