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81" r:id="rId4"/>
    <p:sldId id="257" r:id="rId5"/>
    <p:sldId id="259" r:id="rId6"/>
    <p:sldId id="263" r:id="rId7"/>
    <p:sldId id="260" r:id="rId8"/>
    <p:sldId id="261" r:id="rId9"/>
    <p:sldId id="262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82" r:id="rId25"/>
    <p:sldId id="280" r:id="rId26"/>
    <p:sldId id="25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249" autoAdjust="0"/>
  </p:normalViewPr>
  <p:slideViewPr>
    <p:cSldViewPr snapToGrid="0">
      <p:cViewPr varScale="1">
        <p:scale>
          <a:sx n="84" d="100"/>
          <a:sy n="84" d="100"/>
        </p:scale>
        <p:origin x="62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yelvemlekek.oszk.hu/tud/az_orszagos_szechenyi_koenyvtarban_orzoett_nyelvemlekek_listaja" TargetMode="External"/><Relationship Id="rId7" Type="http://schemas.openxmlformats.org/officeDocument/2006/relationships/hyperlink" Target="https://www.google.com/maps/d/u/0/viewer?hl=hu&amp;ie=UTF8&amp;msa=0&amp;ll=48.04871,15.688476999999994&amp;spn=22.084743,39.506836&amp;z=5&amp;mid=1wO8hAzOpA6HXSKnTdfk4Duie4Z8" TargetMode="External"/><Relationship Id="rId2" Type="http://schemas.openxmlformats.org/officeDocument/2006/relationships/hyperlink" Target="https://www.google.com/maps/d/u/0/viewer?hl=hu&amp;ie=UTF8&amp;msa=0&amp;ll=47.499662999999984,19.042525&amp;spn=0.021774,0.038581&amp;z=15&amp;mid=1NuxGL3elDrkF_zt54DIFsu-hnX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maps/d/u/0/viewer?hl=hu&amp;ie=UTF8&amp;msa=0&amp;ll=46.739861000000005,21.247558999999992&amp;spn=11.309328,19.753418&amp;z=6&amp;mid=1x2ERNOQFeRvIz6tAr8ggJu-7xQA" TargetMode="External"/><Relationship Id="rId5" Type="http://schemas.openxmlformats.org/officeDocument/2006/relationships/hyperlink" Target="http://nyelvemlekek.oszk.hu/tud/az_elte_ek_kezirattaraban_orzoett_magyar_nyelvemlekkodexek_listaja" TargetMode="External"/><Relationship Id="rId4" Type="http://schemas.openxmlformats.org/officeDocument/2006/relationships/hyperlink" Target="http://nyelvemlekek.oszk.hu/tud/az_mta_koenyvtar_kezirattaraban_orzoett_nyelvemleke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nyelvemlekek.oszk.hu/ism/multimedia_nyelvemlekeinkro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nyelvemlekek.oszk.hu/ism/multimedia_nyelvemlekeinkro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epa.oszk.hu/00000/00032/00063/pdf/EPA00032_magyar_nyelv_2014_03_305-321.pdf" TargetMode="External"/><Relationship Id="rId2" Type="http://schemas.openxmlformats.org/officeDocument/2006/relationships/hyperlink" Target="http://www.nytud.hu/nyk/109/13-Holler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nytud.arts.unideb.hu/tavoktatas/tothvaleria/oktatasi_anyagok/nyelvtorteneti_elemzesi_gyakorlat/2020_03_31_orai_anyagok/tothpeter_A_Konigsbergi_toredek_es_szalagjai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ea.lib.unideb.hu/dea/bitstream/handle/2437/164075/KK_2003.pdf" TargetMode="External"/><Relationship Id="rId2" Type="http://schemas.openxmlformats.org/officeDocument/2006/relationships/hyperlink" Target="http://www.nytud.hu/nyk/109/13-HollerL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210DF85-3957-4B1D-88A0-8CF8A5EC7F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262C70A2-ACFE-4B5E-BB6C-CFC40B2CF6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200" dirty="0"/>
              <a:t>2. hét: KT és </a:t>
            </a:r>
            <a:r>
              <a:rPr lang="hu-HU" sz="2200" dirty="0" err="1"/>
              <a:t>KTSz</a:t>
            </a:r>
            <a:r>
              <a:rPr lang="hu-HU" sz="2200" dirty="0"/>
              <a:t>, </a:t>
            </a:r>
            <a:r>
              <a:rPr lang="hu-HU" sz="2200" dirty="0" err="1"/>
              <a:t>GyS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5419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4DAAC97-F642-4127-85B4-592A9582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Nyelvemlék-vadászat: mit hol őriznek?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0E06A74-E6CE-4853-8507-A15A996F6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722" y="1457739"/>
            <a:ext cx="10152890" cy="516834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Budapesten: </a:t>
            </a:r>
            <a:r>
              <a:rPr lang="hu-HU" dirty="0">
                <a:hlinkClick r:id="rId2"/>
              </a:rPr>
              <a:t>https://www.google.com/maps/d/u/0/viewer?hl=hu&amp;ie=UTF8&amp;msa=0&amp;ll=47.499662999999984%2C19.042525&amp;spn=0.021774%2C0.038581&amp;z=15&amp;mid=1NuxGL3elDrkF_zt54DIFsu-hnXo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OSzK</a:t>
            </a:r>
            <a:r>
              <a:rPr lang="hu-HU" dirty="0"/>
              <a:t>: </a:t>
            </a:r>
            <a:r>
              <a:rPr lang="hu-HU" dirty="0">
                <a:hlinkClick r:id="rId3"/>
              </a:rPr>
              <a:t>http://nyelvemlekek.oszk.hu/tud/az_orszagos_szechenyi_koenyvtarban_orzoett_nyelvemlekek_listaja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MTA Könyvtára: </a:t>
            </a:r>
            <a:r>
              <a:rPr lang="hu-HU" dirty="0">
                <a:hlinkClick r:id="rId4"/>
              </a:rPr>
              <a:t>http://nyelvemlekek.oszk.hu/tud/az_mta_koenyvtar_kezirattaraban_orzoett_nyelvemlekek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ELTE Egyetemi Könyvtár:</a:t>
            </a:r>
          </a:p>
          <a:p>
            <a:pPr marL="0" indent="0">
              <a:buNone/>
            </a:pPr>
            <a:r>
              <a:rPr lang="hu-HU" dirty="0">
                <a:hlinkClick r:id="rId5"/>
              </a:rPr>
              <a:t>http://nyelvemlekek.oszk.hu/tud/az_elte_ek_kezirattaraban_orzoett_magyar_nyelvemlekkodexek_listaja</a:t>
            </a:r>
            <a:endParaRPr lang="hu-HU" dirty="0"/>
          </a:p>
          <a:p>
            <a:r>
              <a:rPr lang="hu-HU" dirty="0"/>
              <a:t>Kárpát-medencében: </a:t>
            </a:r>
            <a:r>
              <a:rPr lang="hu-HU" dirty="0">
                <a:hlinkClick r:id="rId6"/>
              </a:rPr>
              <a:t>https://www.google.com/maps/d/u/0/viewer?hl=hu&amp;ie=UTF8&amp;msa=0&amp;ll=46.739861000000005%2C21.247558999999992&amp;spn=11.309328%2C19.753418&amp;z=6&amp;mid=1x2ERNOQFeRvIz6tAr8ggJu-7xQA</a:t>
            </a:r>
            <a:endParaRPr lang="hu-HU" dirty="0"/>
          </a:p>
          <a:p>
            <a:r>
              <a:rPr lang="hu-HU" dirty="0"/>
              <a:t>Európában, a Kárpát-medencén kívül: </a:t>
            </a:r>
            <a:r>
              <a:rPr lang="hu-HU" dirty="0">
                <a:hlinkClick r:id="rId7"/>
              </a:rPr>
              <a:t>https://www.google.com/maps/d/u/0/viewer?hl=hu&amp;ie=UTF8&amp;msa=0&amp;ll=48.04871%2C15.688476999999994&amp;spn=22.084743%2C39.506836&amp;z=5&amp;mid=1wO8hAzOpA6HXSKnTdfk4Duie4Z8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47688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9A868DB-0A9B-4318-85D5-791D1BB2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Hol van a HB, ÓMS, </a:t>
            </a:r>
            <a:r>
              <a:rPr lang="hu-HU" dirty="0" err="1"/>
              <a:t>KTSz</a:t>
            </a:r>
            <a:r>
              <a:rPr lang="hu-HU" dirty="0"/>
              <a:t>, </a:t>
            </a:r>
            <a:r>
              <a:rPr lang="hu-HU" dirty="0" err="1"/>
              <a:t>GyS</a:t>
            </a:r>
            <a:r>
              <a:rPr lang="hu-HU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B25B5FF-8759-4FE6-95EE-46F8A8F12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HB: </a:t>
            </a:r>
            <a:r>
              <a:rPr lang="hu-HU" b="1" dirty="0" err="1"/>
              <a:t>OSzK</a:t>
            </a:r>
            <a:r>
              <a:rPr lang="hu-HU" b="1" dirty="0"/>
              <a:t> (Pray Kódex)</a:t>
            </a:r>
          </a:p>
          <a:p>
            <a:pPr marL="0" indent="0">
              <a:buNone/>
            </a:pPr>
            <a:r>
              <a:rPr lang="hu-HU" b="1" dirty="0"/>
              <a:t>ÓMS: </a:t>
            </a:r>
            <a:r>
              <a:rPr lang="hu-HU" b="1" dirty="0" err="1"/>
              <a:t>OSzK</a:t>
            </a:r>
            <a:r>
              <a:rPr lang="hu-HU" b="1" dirty="0"/>
              <a:t> (</a:t>
            </a:r>
            <a:r>
              <a:rPr lang="hu-HU" b="1" dirty="0" err="1"/>
              <a:t>Leuveni</a:t>
            </a:r>
            <a:r>
              <a:rPr lang="hu-HU" b="1" dirty="0"/>
              <a:t> Kódex)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: </a:t>
            </a:r>
            <a:r>
              <a:rPr lang="hu-HU" dirty="0" err="1"/>
              <a:t>Biblioteka</a:t>
            </a:r>
            <a:r>
              <a:rPr lang="hu-HU" dirty="0"/>
              <a:t> </a:t>
            </a:r>
            <a:r>
              <a:rPr lang="hu-HU" dirty="0" err="1"/>
              <a:t>Universyteta</a:t>
            </a:r>
            <a:r>
              <a:rPr lang="hu-HU" dirty="0"/>
              <a:t>, </a:t>
            </a:r>
            <a:r>
              <a:rPr lang="hu-HU" dirty="0" err="1"/>
              <a:t>Toruń</a:t>
            </a:r>
            <a:r>
              <a:rPr lang="hu-HU" dirty="0"/>
              <a:t> (Lengyelország), a szalagok lappanganak, fotómásolatuk az MTA Könyvtárának Kézirattárában van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: Batthyaneum, Gyulafehérvár (Alba </a:t>
            </a:r>
            <a:r>
              <a:rPr lang="hu-HU" dirty="0" err="1"/>
              <a:t>Iulia</a:t>
            </a:r>
            <a:r>
              <a:rPr lang="hu-HU" dirty="0"/>
              <a:t>, Románia)</a:t>
            </a:r>
          </a:p>
        </p:txBody>
      </p:sp>
    </p:spTree>
    <p:extLst>
      <p:ext uri="{BB962C8B-B14F-4D97-AF65-F5344CB8AC3E}">
        <p14:creationId xmlns:p14="http://schemas.microsoft.com/office/powerpoint/2010/main" val="315438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A143431-C6B6-4281-93F2-AB3C3D44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Königsbergi</a:t>
            </a:r>
            <a:r>
              <a:rPr lang="hu-HU" dirty="0"/>
              <a:t> Töredék (KT) és Szalagjai (</a:t>
            </a:r>
            <a:r>
              <a:rPr lang="hu-HU" dirty="0" err="1"/>
              <a:t>KTSz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F653F7B5-3870-4790-88BE-B930A29B8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678" y="2120348"/>
            <a:ext cx="10654747" cy="4412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Hallgassuk meg a KT-t! </a:t>
            </a:r>
            <a:r>
              <a:rPr lang="hu-HU" dirty="0">
                <a:hlinkClick r:id="rId2"/>
              </a:rPr>
              <a:t>http://nyelvemlekek.oszk.hu/ism/multimedia_nyelvemlekeinkrol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Az „anyakódex” (őrzőkódex): 13. századi pergamenkódex, kolligátum, a kötet szennylapja (=szennycímoldal) (KT) és a könyvgerinc bordáira ragasztva (</a:t>
            </a:r>
            <a:r>
              <a:rPr lang="hu-HU" dirty="0" err="1"/>
              <a:t>KTSz</a:t>
            </a:r>
            <a:r>
              <a:rPr lang="hu-HU" dirty="0"/>
              <a:t>), </a:t>
            </a:r>
          </a:p>
          <a:p>
            <a:pPr marL="0" indent="0">
              <a:buNone/>
            </a:pPr>
            <a:r>
              <a:rPr lang="hu-HU" dirty="0"/>
              <a:t>A II. </a:t>
            </a:r>
            <a:r>
              <a:rPr lang="hu-HU" dirty="0" err="1"/>
              <a:t>vh</a:t>
            </a:r>
            <a:r>
              <a:rPr lang="hu-HU" dirty="0"/>
              <a:t>. óta a szalagok lappanganak, megsemmisülhettek, a töredék megvan, az őrzőkódex is elveszett.</a:t>
            </a:r>
          </a:p>
          <a:p>
            <a:pPr marL="0" indent="0">
              <a:buNone/>
            </a:pPr>
            <a:r>
              <a:rPr lang="hu-HU" dirty="0"/>
              <a:t>Azonos kéz írta – van, aki vitatja, eltér a helyesírás a Szalagokon belül, időben is </a:t>
            </a:r>
            <a:r>
              <a:rPr lang="hu-HU" dirty="0" err="1"/>
              <a:t>különbözőnak</a:t>
            </a:r>
            <a:r>
              <a:rPr lang="hu-HU" dirty="0"/>
              <a:t> látszanak (</a:t>
            </a:r>
            <a:r>
              <a:rPr lang="hu-HU" dirty="0" err="1"/>
              <a:t>Holler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Datálási nehézségek: helyesírás és nyelvállapot archaikusabb: </a:t>
            </a:r>
          </a:p>
          <a:p>
            <a:pPr>
              <a:buAutoNum type="arabicPeriod"/>
            </a:pPr>
            <a:r>
              <a:rPr lang="hu-HU" dirty="0"/>
              <a:t>konszenzus: 12. sz. vége – 13. sz. eleje (kb. a HB kora), </a:t>
            </a:r>
          </a:p>
          <a:p>
            <a:pPr>
              <a:buAutoNum type="arabicPeriod"/>
            </a:pPr>
            <a:r>
              <a:rPr lang="hu-HU" dirty="0"/>
              <a:t>később paleográfiai érvek miatt 14. sz. közepe (ÓMS utáni évtizedek)</a:t>
            </a:r>
          </a:p>
          <a:p>
            <a:pPr>
              <a:buAutoNum type="arabicPeriod"/>
            </a:pPr>
            <a:r>
              <a:rPr lang="hu-HU" dirty="0" err="1"/>
              <a:t>Kniezsa</a:t>
            </a:r>
            <a:r>
              <a:rPr lang="hu-HU" dirty="0"/>
              <a:t> István helyesírás-történeti érvek: 12. sz. legvége (HB kora) – ezt átveszi B. </a:t>
            </a:r>
            <a:r>
              <a:rPr lang="hu-HU" dirty="0" err="1"/>
              <a:t>Lőrinczy</a:t>
            </a:r>
            <a:r>
              <a:rPr lang="hu-HU" dirty="0"/>
              <a:t> is a monográfiájában; Benkő: 13. sz. legeleje</a:t>
            </a:r>
          </a:p>
          <a:p>
            <a:pPr marL="0" indent="0">
              <a:buNone/>
            </a:pPr>
            <a:r>
              <a:rPr lang="hu-HU" dirty="0"/>
              <a:t>A nyelvészek Benkőt fogadják el (bár van vita azóta is), az irodalomtörténészek a lejegyzés idejére teszik.</a:t>
            </a:r>
          </a:p>
        </p:txBody>
      </p:sp>
    </p:spTree>
    <p:extLst>
      <p:ext uri="{BB962C8B-B14F-4D97-AF65-F5344CB8AC3E}">
        <p14:creationId xmlns:p14="http://schemas.microsoft.com/office/powerpoint/2010/main" val="135266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E8F0A61-2C8C-4022-A8C4-A07259DC4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KT(Sz)</a:t>
            </a:r>
          </a:p>
        </p:txBody>
      </p:sp>
      <p:pic>
        <p:nvPicPr>
          <p:cNvPr id="5" name="Tartalom helye 4" descr="A képen asztal látható&#10;&#10;Automatikusan generált leírás">
            <a:extLst>
              <a:ext uri="{FF2B5EF4-FFF2-40B4-BE49-F238E27FC236}">
                <a16:creationId xmlns:a16="http://schemas.microsoft.com/office/drawing/2014/main" xmlns="" id="{A775B34B-9B82-42CE-83CE-2D20F5243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99" y="1818689"/>
            <a:ext cx="8505897" cy="3956469"/>
          </a:xfrm>
        </p:spPr>
      </p:pic>
    </p:spTree>
    <p:extLst>
      <p:ext uri="{BB962C8B-B14F-4D97-AF65-F5344CB8AC3E}">
        <p14:creationId xmlns:p14="http://schemas.microsoft.com/office/powerpoint/2010/main" val="2253463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35DF448-DAE5-48FB-95A0-642194FA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 és </a:t>
            </a:r>
            <a:r>
              <a:rPr lang="hu-HU" dirty="0" err="1"/>
              <a:t>KTSz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7EA2E91-5031-45CA-A808-2AC29C492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530" y="2027583"/>
            <a:ext cx="10018644" cy="463826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Műfaj: dramatizált prédikáció vagy </a:t>
            </a:r>
            <a:r>
              <a:rPr lang="hu-HU" dirty="0" err="1"/>
              <a:t>traktátus</a:t>
            </a:r>
            <a:r>
              <a:rPr lang="hu-HU" dirty="0"/>
              <a:t>; szekvencia, meditáció, monologikus és dialogikus narratíva Máriáról (van, aki versnek tartja, pl. </a:t>
            </a:r>
            <a:r>
              <a:rPr lang="hu-HU" dirty="0" err="1"/>
              <a:t>Zolnai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Jean de La </a:t>
            </a:r>
            <a:r>
              <a:rPr lang="hu-HU" dirty="0" err="1"/>
              <a:t>Rochelle</a:t>
            </a:r>
            <a:r>
              <a:rPr lang="hu-HU" dirty="0"/>
              <a:t> (Johannes de </a:t>
            </a:r>
            <a:r>
              <a:rPr lang="hu-HU" dirty="0" err="1"/>
              <a:t>Rupella</a:t>
            </a:r>
            <a:r>
              <a:rPr lang="hu-HU" dirty="0"/>
              <a:t>, 13. sz.) ferences prédikátor szentbeszédéből készült magyar nyelvű kivonat.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73893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27744C0-E613-4FD9-B797-B42BE220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Tartalma (l. nyelvemlekek.oszk.hu)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44906EDD-4EA0-426F-B800-C83CBA015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8" y="1802295"/>
            <a:ext cx="10298664" cy="4678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Az elbeszélés időrendben halad: </a:t>
            </a:r>
          </a:p>
          <a:p>
            <a:r>
              <a:rPr lang="hu-HU" dirty="0"/>
              <a:t>a Szalagok előlapján Gábriel angyal kiválasztásáról hallunk, akit Isten Názáretbe küld, </a:t>
            </a:r>
          </a:p>
          <a:p>
            <a:r>
              <a:rPr lang="hu-HU" dirty="0"/>
              <a:t>s ezután – a Szalagok előlapjának töredékes alsó részén – találjuk az Angyali Üdvözlet leírását. </a:t>
            </a:r>
          </a:p>
          <a:p>
            <a:r>
              <a:rPr lang="hu-HU" dirty="0"/>
              <a:t>A történet a Szalagok hátoldalán – </a:t>
            </a:r>
            <a:r>
              <a:rPr lang="hu-HU" dirty="0" err="1"/>
              <a:t>Szilády</a:t>
            </a:r>
            <a:r>
              <a:rPr lang="hu-HU" dirty="0"/>
              <a:t> Áron rekonstrukciója szerint – Rómában folytatódik tovább, ahol egy jósnő beszél Isten, a </a:t>
            </a:r>
            <a:r>
              <a:rPr lang="hu-HU" dirty="0" err="1"/>
              <a:t>keraluc</a:t>
            </a:r>
            <a:r>
              <a:rPr lang="hu-HU" dirty="0"/>
              <a:t> </a:t>
            </a:r>
            <a:r>
              <a:rPr lang="hu-HU" dirty="0" err="1"/>
              <a:t>kerálának</a:t>
            </a:r>
            <a:r>
              <a:rPr lang="hu-HU" dirty="0"/>
              <a:t> szent, arany oltáráról, azaz Máriáról, aki egy látomásban (</a:t>
            </a:r>
            <a:r>
              <a:rPr lang="hu-HU" dirty="0" err="1"/>
              <a:t>látotuban</a:t>
            </a:r>
            <a:r>
              <a:rPr lang="hu-HU" dirty="0"/>
              <a:t>) mint gyermekét ölében tartó szűz jelent meg neki. </a:t>
            </a:r>
          </a:p>
          <a:p>
            <a:r>
              <a:rPr lang="hu-HU" dirty="0"/>
              <a:t>Ezután a – Szalagok hátoldalának töredékein – valaki felkeresi a jászlat, s bepólyálva ott látja a kisdedet, amin </a:t>
            </a:r>
            <a:r>
              <a:rPr lang="hu-HU" dirty="0" smtClean="0"/>
              <a:t>„az </a:t>
            </a:r>
            <a:r>
              <a:rPr lang="hu-HU" dirty="0" err="1"/>
              <a:t>ürdügök</a:t>
            </a:r>
            <a:r>
              <a:rPr lang="hu-HU" dirty="0"/>
              <a:t> </a:t>
            </a:r>
            <a:r>
              <a:rPr lang="hu-HU" dirty="0" err="1" smtClean="0"/>
              <a:t>szörnyűlének</a:t>
            </a:r>
            <a:r>
              <a:rPr lang="hu-HU" dirty="0" smtClean="0"/>
              <a:t>”. </a:t>
            </a:r>
            <a:endParaRPr lang="hu-HU" dirty="0"/>
          </a:p>
          <a:p>
            <a:r>
              <a:rPr lang="hu-HU" dirty="0"/>
              <a:t>Ezután következik a Töredék híres leírása, mely szerint valakik úgy </a:t>
            </a:r>
            <a:r>
              <a:rPr lang="hu-HU" dirty="0" err="1"/>
              <a:t>szólánok</a:t>
            </a:r>
            <a:r>
              <a:rPr lang="hu-HU" dirty="0"/>
              <a:t>, hogy még soha (</a:t>
            </a:r>
            <a:r>
              <a:rPr lang="hu-HU" dirty="0" err="1" smtClean="0"/>
              <a:t>világnok</a:t>
            </a:r>
            <a:r>
              <a:rPr lang="hu-HU" dirty="0" smtClean="0"/>
              <a:t> </a:t>
            </a:r>
            <a:r>
              <a:rPr lang="hu-HU" dirty="0" err="1"/>
              <a:t>kezdetüitül</a:t>
            </a:r>
            <a:r>
              <a:rPr lang="hu-HU" dirty="0"/>
              <a:t> </a:t>
            </a:r>
            <a:r>
              <a:rPr lang="hu-HU" dirty="0" err="1"/>
              <a:t>fugva</a:t>
            </a:r>
            <a:r>
              <a:rPr lang="hu-HU" dirty="0"/>
              <a:t>) olyan nem történt, hogy szűz gyermeket szüljön, s mégis szűz maradjon, s ezzel a szöveg véget is ér.</a:t>
            </a:r>
          </a:p>
        </p:txBody>
      </p:sp>
    </p:spTree>
    <p:extLst>
      <p:ext uri="{BB962C8B-B14F-4D97-AF65-F5344CB8AC3E}">
        <p14:creationId xmlns:p14="http://schemas.microsoft.com/office/powerpoint/2010/main" val="428524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71209C7-E0FC-44ED-9831-B6A92C45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Dömötör, Benkő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7A9A82E-BEB5-4A81-B474-D83DD42D6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183" y="2080591"/>
            <a:ext cx="10508974" cy="4359966"/>
          </a:xfrm>
        </p:spPr>
        <p:txBody>
          <a:bodyPr/>
          <a:lstStyle/>
          <a:p>
            <a:r>
              <a:rPr lang="hu-HU" dirty="0"/>
              <a:t>KT. betűhű lejegyzés (olvasat, átirat): Dömötör</a:t>
            </a:r>
          </a:p>
          <a:p>
            <a:r>
              <a:rPr lang="hu-HU" dirty="0"/>
              <a:t>KT. olvasat (= korabeli kiejtés): Dömötör</a:t>
            </a:r>
          </a:p>
          <a:p>
            <a:r>
              <a:rPr lang="hu-HU" dirty="0"/>
              <a:t>KT. értelmezés: Dömötör</a:t>
            </a:r>
          </a:p>
          <a:p>
            <a:r>
              <a:rPr lang="hu-HU" dirty="0" err="1"/>
              <a:t>KTSz</a:t>
            </a:r>
            <a:r>
              <a:rPr lang="hu-HU" dirty="0"/>
              <a:t>. betűhű lejegyzése: Benkő</a:t>
            </a:r>
          </a:p>
          <a:p>
            <a:r>
              <a:rPr lang="hu-HU" dirty="0"/>
              <a:t>KT és </a:t>
            </a:r>
            <a:r>
              <a:rPr lang="hu-HU" dirty="0" err="1"/>
              <a:t>KTSz</a:t>
            </a:r>
            <a:r>
              <a:rPr lang="hu-HU" dirty="0"/>
              <a:t>. olvasat (korabeli kiejtés): Benkő</a:t>
            </a:r>
          </a:p>
          <a:p>
            <a:r>
              <a:rPr lang="hu-HU" dirty="0"/>
              <a:t>KT és </a:t>
            </a:r>
            <a:r>
              <a:rPr lang="hu-HU" dirty="0" err="1"/>
              <a:t>KTSz</a:t>
            </a:r>
            <a:r>
              <a:rPr lang="hu-HU" dirty="0"/>
              <a:t>. értelmezés: Benkő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3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51AC431-1FFE-4322-8613-CD4926D1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Kik szólának? És miről?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1EA02E9-A683-4137-BD88-83B3922A6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7" y="2001077"/>
            <a:ext cx="10442713" cy="4638261"/>
          </a:xfrm>
        </p:spPr>
        <p:txBody>
          <a:bodyPr>
            <a:normAutofit fontScale="92500" lnSpcReduction="20000"/>
          </a:bodyPr>
          <a:lstStyle/>
          <a:p>
            <a:r>
              <a:rPr lang="hu-HU" i="1" dirty="0"/>
              <a:t>szüzességnek tükre </a:t>
            </a:r>
            <a:r>
              <a:rPr lang="hu-HU" dirty="0"/>
              <a:t>– mit jelent ez pontosan?</a:t>
            </a:r>
          </a:p>
          <a:p>
            <a:pPr marL="0" indent="0">
              <a:buNone/>
            </a:pPr>
            <a:r>
              <a:rPr lang="hu-HU" b="1" i="1" dirty="0"/>
              <a:t>tükör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III. 1010.</a:t>
            </a:r>
          </a:p>
          <a:p>
            <a:pPr marL="0" indent="0">
              <a:buNone/>
            </a:pPr>
            <a:r>
              <a:rPr lang="hu-HU" dirty="0"/>
              <a:t>J. 1350 k. jelkép, mintakép, példakép, vsz. ótörök eredetű, belső hasonlóság</a:t>
            </a:r>
          </a:p>
          <a:p>
            <a:r>
              <a:rPr lang="hu-HU" b="1" i="1" dirty="0"/>
              <a:t>szeplő </a:t>
            </a:r>
            <a:r>
              <a:rPr lang="hu-HU" i="1" dirty="0"/>
              <a:t>(nem) illeti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III. 729.  KT. ’becsületen, tisztességen esett folt’ (egyebek: színes petty a bőrön, ránc, kosz, rüh, szemölcs, himlőhely)</a:t>
            </a:r>
          </a:p>
          <a:p>
            <a:pPr marL="0" indent="0">
              <a:buNone/>
            </a:pPr>
            <a:r>
              <a:rPr lang="hu-HU" dirty="0"/>
              <a:t>Vsz. ótörök eredetű, átvitt értelmű használat</a:t>
            </a:r>
          </a:p>
          <a:p>
            <a:pPr marL="0" indent="0">
              <a:buNone/>
            </a:pPr>
            <a:r>
              <a:rPr lang="hu-HU" b="1" dirty="0"/>
              <a:t>A legkorábbi datált jelentés nem mindig a történetileg is elsődleges jelentés, ez igaz a </a:t>
            </a:r>
            <a:r>
              <a:rPr lang="hu-HU" b="1" i="1" dirty="0"/>
              <a:t>tükör</a:t>
            </a:r>
            <a:r>
              <a:rPr lang="hu-HU" b="1" dirty="0"/>
              <a:t>re, </a:t>
            </a:r>
            <a:r>
              <a:rPr lang="hu-HU" b="1" i="1" dirty="0"/>
              <a:t>szeplő</a:t>
            </a:r>
            <a:r>
              <a:rPr lang="hu-HU" b="1" dirty="0"/>
              <a:t>re is!</a:t>
            </a:r>
          </a:p>
          <a:p>
            <a:pPr marL="0" indent="0">
              <a:buNone/>
            </a:pPr>
            <a:r>
              <a:rPr lang="hu-HU" b="1" i="1" dirty="0"/>
              <a:t>csodálatos</a:t>
            </a:r>
            <a:r>
              <a:rPr lang="hu-HU" i="1" dirty="0"/>
              <a:t> </a:t>
            </a:r>
            <a:r>
              <a:rPr lang="hu-HU" dirty="0"/>
              <a:t>– jelentésváltozásai</a:t>
            </a:r>
          </a:p>
          <a:p>
            <a:pPr marL="0" indent="0">
              <a:buNone/>
            </a:pPr>
            <a:r>
              <a:rPr lang="hu-HU" dirty="0"/>
              <a:t>Természetfeletti erő előidézte, rendkívüli</a:t>
            </a:r>
          </a:p>
          <a:p>
            <a:pPr marL="0" indent="0">
              <a:buNone/>
            </a:pPr>
            <a:r>
              <a:rPr lang="hu-HU" dirty="0"/>
              <a:t>Negatív jelentésben: </a:t>
            </a:r>
            <a:r>
              <a:rPr lang="hu-HU" i="1" dirty="0"/>
              <a:t>csoda </a:t>
            </a:r>
            <a:r>
              <a:rPr lang="hu-HU" dirty="0"/>
              <a:t>’kísértet, szörny’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I. 547. szláv </a:t>
            </a:r>
            <a:r>
              <a:rPr lang="hu-HU" dirty="0" err="1"/>
              <a:t>er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38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1D828B8-81EE-4B47-9D3B-A8D17A33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KT-hibák: keressünk!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4466922-3905-4A0D-AF1C-C90300B83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Keressünk ilyeneket!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51FF304E-3605-4F0C-87C2-B59B73465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9" y="1264555"/>
            <a:ext cx="100869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0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C33CAC2-2E1F-41AE-8C74-CC544B0E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KT-hibák (A. Molnár)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6869CAC-8FB5-4F19-BB55-A571D303F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0552" y="1709928"/>
            <a:ext cx="9374060" cy="4201294"/>
          </a:xfrm>
        </p:spPr>
        <p:txBody>
          <a:bodyPr/>
          <a:lstStyle/>
          <a:p>
            <a:r>
              <a:rPr lang="hu-HU" i="1" dirty="0" err="1"/>
              <a:t>Tudýuc</a:t>
            </a:r>
            <a:r>
              <a:rPr lang="hu-HU" i="1" dirty="0"/>
              <a:t> </a:t>
            </a:r>
            <a:r>
              <a:rPr lang="hu-HU" i="1" dirty="0" err="1"/>
              <a:t>latiuc</a:t>
            </a:r>
            <a:r>
              <a:rPr lang="hu-HU" i="1" dirty="0"/>
              <a:t> </a:t>
            </a:r>
            <a:r>
              <a:rPr lang="hu-HU" dirty="0"/>
              <a:t>(fölé írva kis betűvel: </a:t>
            </a:r>
            <a:r>
              <a:rPr lang="hu-HU" i="1" dirty="0" err="1"/>
              <a:t>evt</a:t>
            </a:r>
            <a:r>
              <a:rPr lang="hu-HU" dirty="0"/>
              <a:t>)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i="1" dirty="0" err="1"/>
              <a:t>lean</a:t>
            </a:r>
            <a:r>
              <a:rPr lang="hu-HU" i="1" dirty="0"/>
              <a:t> / </a:t>
            </a:r>
            <a:r>
              <a:rPr lang="hu-HU" i="1" dirty="0" err="1"/>
              <a:t>nac</a:t>
            </a:r>
            <a:r>
              <a:rPr lang="hu-HU" i="1" dirty="0"/>
              <a:t> </a:t>
            </a:r>
          </a:p>
          <a:p>
            <a:pPr marL="0" indent="0">
              <a:buNone/>
            </a:pPr>
            <a:r>
              <a:rPr lang="hu-HU" dirty="0"/>
              <a:t>	a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dirty="0"/>
              <a:t>szó előtt egy megkezdett </a:t>
            </a:r>
            <a:r>
              <a:rPr lang="hu-HU" i="1" dirty="0"/>
              <a:t>le</a:t>
            </a:r>
            <a:r>
              <a:rPr lang="hu-HU" dirty="0"/>
              <a:t> szótag van áthúzva, mert a </a:t>
            </a:r>
            <a:r>
              <a:rPr lang="hu-HU" i="1" dirty="0" err="1"/>
              <a:t>leannac</a:t>
            </a:r>
            <a:r>
              <a:rPr lang="hu-HU" dirty="0"/>
              <a:t>-ot 	kezdte el leírni</a:t>
            </a:r>
          </a:p>
          <a:p>
            <a:r>
              <a:rPr lang="hu-HU" i="1" dirty="0" err="1"/>
              <a:t>leýeſſen</a:t>
            </a:r>
            <a:r>
              <a:rPr lang="hu-HU" i="1" dirty="0"/>
              <a:t> </a:t>
            </a:r>
            <a:r>
              <a:rPr lang="hu-HU" dirty="0"/>
              <a:t>– </a:t>
            </a:r>
            <a:r>
              <a:rPr lang="hu-HU" i="1" dirty="0"/>
              <a:t>lehessen</a:t>
            </a:r>
            <a:r>
              <a:rPr lang="hu-HU" dirty="0"/>
              <a:t>? Mások itt hiátustöltő j-t látnak</a:t>
            </a:r>
          </a:p>
          <a:p>
            <a:pPr marL="0" indent="0">
              <a:buNone/>
            </a:pPr>
            <a:r>
              <a:rPr lang="hu-HU" dirty="0"/>
              <a:t>	Ok: a ható képzőt (keressünk ilyeneket!) mindenhol jól írta le, csak itt nem</a:t>
            </a:r>
          </a:p>
          <a:p>
            <a:pPr marL="0" indent="0">
              <a:buNone/>
            </a:pPr>
            <a:r>
              <a:rPr lang="hu-HU" dirty="0"/>
              <a:t>	Ok2: van a h-</a:t>
            </a:r>
            <a:r>
              <a:rPr lang="hu-HU" dirty="0" err="1"/>
              <a:t>nak</a:t>
            </a:r>
            <a:r>
              <a:rPr lang="hu-HU" dirty="0"/>
              <a:t> y-</a:t>
            </a:r>
            <a:r>
              <a:rPr lang="hu-HU" dirty="0" err="1"/>
              <a:t>ra</a:t>
            </a:r>
            <a:r>
              <a:rPr lang="hu-HU" dirty="0"/>
              <a:t> hasonlító paleográfiai változata</a:t>
            </a:r>
          </a:p>
          <a:p>
            <a:pPr marL="0" indent="0">
              <a:buNone/>
            </a:pPr>
            <a:r>
              <a:rPr lang="hu-HU" dirty="0"/>
              <a:t>Miért számíthat az, hogy valamit íráshibának vélünk vagy nem tartjuk annak? Ha nem annak tartjuk, akkor miként értelmezhetjük?</a:t>
            </a:r>
          </a:p>
          <a:p>
            <a:pPr marL="0" indent="0">
              <a:buNone/>
            </a:pPr>
            <a:r>
              <a:rPr lang="hu-HU" dirty="0"/>
              <a:t>Fontos: MÁSOLÁS zajlott, nem mindent érthetett az eredetiből a lejegyző</a:t>
            </a:r>
          </a:p>
        </p:txBody>
      </p:sp>
    </p:spTree>
    <p:extLst>
      <p:ext uri="{BB962C8B-B14F-4D97-AF65-F5344CB8AC3E}">
        <p14:creationId xmlns:p14="http://schemas.microsoft.com/office/powerpoint/2010/main" val="5371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318E59B-F00A-45CE-9D5F-1AC1C939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KTSz</a:t>
            </a:r>
            <a:r>
              <a:rPr lang="hu-HU" dirty="0"/>
              <a:t>-hibák még (Benkő)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278ED2B-D1BF-4C6D-9701-29DFF6537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 err="1"/>
              <a:t>minleſſed</a:t>
            </a:r>
            <a:r>
              <a:rPr lang="hu-HU" dirty="0"/>
              <a:t> - </a:t>
            </a:r>
            <a:r>
              <a:rPr lang="hu-HU" i="1" dirty="0" err="1"/>
              <a:t>miuleſſed</a:t>
            </a:r>
            <a:r>
              <a:rPr lang="hu-HU" dirty="0"/>
              <a:t> helyett, </a:t>
            </a:r>
          </a:p>
          <a:p>
            <a:r>
              <a:rPr lang="hu-HU" i="1" dirty="0" err="1"/>
              <a:t>muýun</a:t>
            </a:r>
            <a:r>
              <a:rPr lang="hu-HU" dirty="0"/>
              <a:t>- </a:t>
            </a:r>
            <a:r>
              <a:rPr lang="hu-HU" dirty="0" err="1"/>
              <a:t>munýn</a:t>
            </a:r>
            <a:r>
              <a:rPr lang="hu-HU" dirty="0"/>
              <a:t> helyett, </a:t>
            </a:r>
          </a:p>
          <a:p>
            <a:r>
              <a:rPr lang="hu-HU" i="1" dirty="0" err="1"/>
              <a:t>latecuot</a:t>
            </a:r>
            <a:r>
              <a:rPr lang="hu-HU" dirty="0"/>
              <a:t> - </a:t>
            </a:r>
            <a:r>
              <a:rPr lang="hu-HU" i="1" dirty="0" err="1"/>
              <a:t>latotuot</a:t>
            </a:r>
            <a:r>
              <a:rPr lang="hu-HU" dirty="0"/>
              <a:t> helyett, </a:t>
            </a:r>
          </a:p>
          <a:p>
            <a:r>
              <a:rPr lang="hu-HU" i="1" dirty="0" err="1"/>
              <a:t>fiʒeni</a:t>
            </a:r>
            <a:r>
              <a:rPr lang="hu-HU" i="1" dirty="0"/>
              <a:t> - </a:t>
            </a:r>
            <a:r>
              <a:rPr lang="hu-HU" dirty="0" err="1"/>
              <a:t>fiʒetni</a:t>
            </a:r>
            <a:r>
              <a:rPr lang="hu-HU" dirty="0"/>
              <a:t> </a:t>
            </a:r>
            <a:r>
              <a:rPr lang="hu-HU" i="1" dirty="0"/>
              <a:t>helyett</a:t>
            </a:r>
          </a:p>
        </p:txBody>
      </p:sp>
    </p:spTree>
    <p:extLst>
      <p:ext uri="{BB962C8B-B14F-4D97-AF65-F5344CB8AC3E}">
        <p14:creationId xmlns:p14="http://schemas.microsoft.com/office/powerpoint/2010/main" val="2744835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D182AAD-C560-4229-9D45-59BAE1361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Archaizmusok (A. Molnár alapján)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6B2162F-A377-4491-9DC7-E57941AD7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017" y="2133599"/>
            <a:ext cx="9874595" cy="4214191"/>
          </a:xfrm>
        </p:spPr>
        <p:txBody>
          <a:bodyPr/>
          <a:lstStyle/>
          <a:p>
            <a:r>
              <a:rPr lang="hu-HU" dirty="0"/>
              <a:t>Testes ragok illeszkedése</a:t>
            </a:r>
          </a:p>
          <a:p>
            <a:pPr marL="0" indent="0">
              <a:buNone/>
            </a:pPr>
            <a:r>
              <a:rPr lang="hu-HU" b="1" i="1" dirty="0"/>
              <a:t>-ban/-ben</a:t>
            </a:r>
          </a:p>
          <a:p>
            <a:pPr marL="0" indent="0">
              <a:buNone/>
            </a:pPr>
            <a:r>
              <a:rPr lang="hu-HU" dirty="0"/>
              <a:t>HB.-ben még nem illeszkedik: </a:t>
            </a:r>
            <a:r>
              <a:rPr lang="hu-HU" i="1" dirty="0" err="1"/>
              <a:t>miloſtben</a:t>
            </a:r>
            <a:r>
              <a:rPr lang="hu-HU" i="1" dirty="0"/>
              <a:t>, </a:t>
            </a:r>
            <a:r>
              <a:rPr lang="hu-HU" i="1" dirty="0" err="1"/>
              <a:t>paradiſumben</a:t>
            </a:r>
            <a:r>
              <a:rPr lang="hu-HU" i="1" dirty="0"/>
              <a:t>, </a:t>
            </a:r>
            <a:r>
              <a:rPr lang="hu-HU" i="1" dirty="0" err="1"/>
              <a:t>iovben</a:t>
            </a:r>
            <a:r>
              <a:rPr lang="hu-HU" i="1" dirty="0"/>
              <a:t>; </a:t>
            </a:r>
            <a:r>
              <a:rPr lang="hu-HU" i="1" dirty="0" err="1"/>
              <a:t>halalnec</a:t>
            </a:r>
            <a:r>
              <a:rPr lang="hu-HU" i="1" dirty="0"/>
              <a:t> </a:t>
            </a:r>
            <a:r>
              <a:rPr lang="hu-HU" dirty="0"/>
              <a:t>(kétszer), </a:t>
            </a:r>
            <a:r>
              <a:rPr lang="hu-HU" i="1" dirty="0" err="1"/>
              <a:t>muga</a:t>
            </a:r>
            <a:r>
              <a:rPr lang="hu-HU" i="1" dirty="0"/>
              <a:t> </a:t>
            </a:r>
            <a:r>
              <a:rPr lang="hu-HU" i="1" dirty="0" err="1"/>
              <a:t>nec</a:t>
            </a:r>
            <a:r>
              <a:rPr lang="hu-HU" i="1" dirty="0"/>
              <a:t>, </a:t>
            </a:r>
            <a:r>
              <a:rPr lang="hu-HU" i="1" dirty="0" err="1"/>
              <a:t>foianec</a:t>
            </a:r>
            <a:r>
              <a:rPr lang="hu-HU" i="1" dirty="0"/>
              <a:t>, </a:t>
            </a:r>
            <a:r>
              <a:rPr lang="hu-HU" i="1" dirty="0" err="1"/>
              <a:t>nemenec</a:t>
            </a:r>
            <a:r>
              <a:rPr lang="hu-HU" i="1" dirty="0"/>
              <a:t> </a:t>
            </a:r>
            <a:r>
              <a:rPr lang="hu-HU" dirty="0"/>
              <a:t>stb.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1810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66CD738-F214-4577-8FAD-2DF9F14E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-ban/-ben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26D09A4-0E9A-4F4D-B49E-C0BAA9684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209" y="2067339"/>
            <a:ext cx="10232403" cy="3843883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Mi a helyzet a KT(Sz)-ben?</a:t>
            </a:r>
          </a:p>
          <a:p>
            <a:pPr marL="0" indent="0">
              <a:buNone/>
            </a:pPr>
            <a:r>
              <a:rPr lang="hu-HU" dirty="0"/>
              <a:t>KT. </a:t>
            </a:r>
            <a:r>
              <a:rPr lang="hu-HU" i="1" dirty="0" err="1"/>
              <a:t>vleben</a:t>
            </a:r>
            <a:r>
              <a:rPr lang="hu-HU" i="1" dirty="0"/>
              <a:t> </a:t>
            </a:r>
            <a:r>
              <a:rPr lang="hu-HU" dirty="0"/>
              <a:t>’ölében’</a:t>
            </a:r>
          </a:p>
          <a:p>
            <a:pPr marL="0" indent="0">
              <a:buNone/>
            </a:pPr>
            <a:r>
              <a:rPr lang="hu-HU" dirty="0"/>
              <a:t>az illeszkedés szempontjából nem értékelhető, </a:t>
            </a:r>
          </a:p>
          <a:p>
            <a:pPr marL="0" indent="0">
              <a:buNone/>
            </a:pPr>
            <a:r>
              <a:rPr lang="hu-HU" dirty="0" err="1" smtClean="0"/>
              <a:t>KTSz</a:t>
            </a:r>
            <a:r>
              <a:rPr lang="hu-HU" dirty="0" smtClean="0"/>
              <a:t> II/2.: </a:t>
            </a:r>
            <a:r>
              <a:rPr lang="hu-HU" i="1" dirty="0" err="1"/>
              <a:t>latotuben</a:t>
            </a:r>
            <a:r>
              <a:rPr lang="hu-HU" dirty="0"/>
              <a:t> (igaz, veláris hangrendű szóra ez az egy példa van), </a:t>
            </a:r>
            <a:r>
              <a:rPr lang="hu-HU" dirty="0" smtClean="0"/>
              <a:t>Benkőnél ’</a:t>
            </a:r>
            <a:r>
              <a:rPr lang="hu-HU" dirty="0" err="1" smtClean="0"/>
              <a:t>látomásban</a:t>
            </a:r>
            <a:r>
              <a:rPr lang="hu-HU" dirty="0" smtClean="0"/>
              <a:t>’</a:t>
            </a:r>
            <a:endParaRPr lang="hu-HU" dirty="0"/>
          </a:p>
          <a:p>
            <a:pPr marL="0" indent="0">
              <a:buNone/>
            </a:pPr>
            <a:r>
              <a:rPr lang="hu-HU" i="1" dirty="0" err="1"/>
              <a:t>myben</a:t>
            </a:r>
            <a:r>
              <a:rPr lang="hu-HU" i="1" dirty="0"/>
              <a:t>, </a:t>
            </a:r>
          </a:p>
          <a:p>
            <a:pPr marL="0" indent="0">
              <a:buNone/>
            </a:pPr>
            <a:r>
              <a:rPr lang="hu-HU" i="1" dirty="0" err="1"/>
              <a:t>uleben</a:t>
            </a:r>
            <a:endParaRPr lang="hu-HU" i="1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16659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3C81A6B-4071-4938-BE86-5A12F0A2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nak</a:t>
            </a:r>
            <a:r>
              <a:rPr lang="hu-HU" i="1" dirty="0"/>
              <a:t>/-</a:t>
            </a:r>
            <a:r>
              <a:rPr lang="hu-HU" i="1" dirty="0" err="1"/>
              <a:t>nek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0BD57E3-B291-4C4A-ABF7-C1AA9A7B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452" y="2001078"/>
            <a:ext cx="10272160" cy="3910144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HB: nem illeszkedik (</a:t>
            </a:r>
            <a:r>
              <a:rPr lang="hu-HU" i="1" dirty="0" err="1"/>
              <a:t>halalnec</a:t>
            </a:r>
            <a:r>
              <a:rPr lang="hu-HU" i="1" dirty="0"/>
              <a:t>, </a:t>
            </a:r>
            <a:r>
              <a:rPr lang="hu-HU" i="1" dirty="0" err="1"/>
              <a:t>muganec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 err="1"/>
              <a:t>KT.-ben</a:t>
            </a:r>
            <a:r>
              <a:rPr lang="hu-HU" dirty="0"/>
              <a:t> és a </a:t>
            </a:r>
            <a:r>
              <a:rPr lang="hu-HU" dirty="0" err="1"/>
              <a:t>KTSz</a:t>
            </a:r>
            <a:r>
              <a:rPr lang="hu-HU" dirty="0"/>
              <a:t>.-ban: már illeszkedik, különírt forma nincs: </a:t>
            </a:r>
          </a:p>
          <a:p>
            <a:pPr marL="0" indent="0">
              <a:buNone/>
            </a:pPr>
            <a:r>
              <a:rPr lang="hu-HU" dirty="0"/>
              <a:t>KT.: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i="1" dirty="0" err="1"/>
              <a:t>ſegnec</a:t>
            </a:r>
            <a:r>
              <a:rPr lang="hu-HU" i="1" dirty="0"/>
              <a:t>, </a:t>
            </a:r>
            <a:r>
              <a:rPr lang="hu-HU" i="1" dirty="0" err="1"/>
              <a:t>lean</a:t>
            </a:r>
            <a:r>
              <a:rPr lang="hu-HU" i="1" dirty="0"/>
              <a:t> / </a:t>
            </a:r>
            <a:r>
              <a:rPr lang="hu-HU" i="1" dirty="0" err="1"/>
              <a:t>nac</a:t>
            </a:r>
            <a:r>
              <a:rPr lang="hu-HU" i="1" dirty="0"/>
              <a:t> </a:t>
            </a:r>
            <a:r>
              <a:rPr lang="hu-HU" dirty="0"/>
              <a:t>(a </a:t>
            </a:r>
            <a:r>
              <a:rPr lang="hu-HU" i="1" dirty="0" err="1"/>
              <a:t>lean</a:t>
            </a:r>
            <a:r>
              <a:rPr lang="hu-HU" i="1" dirty="0"/>
              <a:t> </a:t>
            </a:r>
            <a:r>
              <a:rPr lang="hu-HU" dirty="0"/>
              <a:t>a sorvégen áll);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 err="1"/>
              <a:t>ur</a:t>
            </a:r>
            <a:r>
              <a:rPr lang="hu-HU" i="1" dirty="0"/>
              <a:t> </a:t>
            </a:r>
            <a:r>
              <a:rPr lang="hu-HU" i="1" dirty="0" err="1"/>
              <a:t>iſtennec</a:t>
            </a:r>
            <a:r>
              <a:rPr lang="hu-HU" i="1" dirty="0"/>
              <a:t>, angol[u]</a:t>
            </a:r>
            <a:r>
              <a:rPr lang="hu-HU" i="1" dirty="0" err="1"/>
              <a:t>cnoc</a:t>
            </a:r>
            <a:r>
              <a:rPr lang="hu-HU" i="1" dirty="0"/>
              <a:t>, </a:t>
            </a:r>
            <a:r>
              <a:rPr lang="hu-HU" i="1" dirty="0" err="1"/>
              <a:t>leannoc</a:t>
            </a:r>
            <a:r>
              <a:rPr lang="hu-HU" i="1" dirty="0"/>
              <a:t>, </a:t>
            </a:r>
            <a:r>
              <a:rPr lang="hu-HU" i="1" dirty="0" err="1"/>
              <a:t>keralucnoc</a:t>
            </a:r>
            <a:r>
              <a:rPr lang="hu-HU" i="1" dirty="0"/>
              <a:t> </a:t>
            </a:r>
            <a:r>
              <a:rPr lang="hu-HU" dirty="0"/>
              <a:t>(kétszer); stb.</a:t>
            </a:r>
          </a:p>
        </p:txBody>
      </p:sp>
    </p:spTree>
    <p:extLst>
      <p:ext uri="{BB962C8B-B14F-4D97-AF65-F5344CB8AC3E}">
        <p14:creationId xmlns:p14="http://schemas.microsoft.com/office/powerpoint/2010/main" val="2487463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7E0C941-326F-49F9-8509-1323E4E2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val</a:t>
            </a:r>
            <a:r>
              <a:rPr lang="hu-HU" i="1" dirty="0"/>
              <a:t>/-vel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476D43E2-5AE6-4A2C-A5BC-6CE44754D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HB.: </a:t>
            </a:r>
            <a:r>
              <a:rPr lang="hu-HU" i="1" dirty="0" err="1"/>
              <a:t>ʒumtuchel</a:t>
            </a:r>
            <a:r>
              <a:rPr lang="hu-HU" i="1" dirty="0"/>
              <a:t>, </a:t>
            </a:r>
            <a:r>
              <a:rPr lang="hu-HU" i="1" dirty="0" err="1"/>
              <a:t>halaláál</a:t>
            </a:r>
            <a:r>
              <a:rPr lang="hu-HU" i="1" dirty="0"/>
              <a:t>, </a:t>
            </a:r>
            <a:r>
              <a:rPr lang="hu-HU" i="1" dirty="0" err="1"/>
              <a:t>ſʒumtuchel</a:t>
            </a:r>
            <a:r>
              <a:rPr lang="hu-HU" i="1" dirty="0"/>
              <a:t>, </a:t>
            </a:r>
            <a:r>
              <a:rPr lang="hu-HU" i="1" dirty="0" err="1"/>
              <a:t>kegilmehel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/>
              <a:t>[mi]</a:t>
            </a:r>
            <a:r>
              <a:rPr lang="hu-HU" i="1" dirty="0" err="1"/>
              <a:t>loſtual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/>
              <a:t>ÓMS.: </a:t>
            </a:r>
            <a:r>
              <a:rPr lang="hu-HU" i="1" dirty="0" err="1"/>
              <a:t>ſyrolmol</a:t>
            </a:r>
            <a:r>
              <a:rPr lang="hu-HU" i="1" dirty="0"/>
              <a:t>, </a:t>
            </a:r>
            <a:r>
              <a:rPr lang="hu-HU" i="1" dirty="0" err="1"/>
              <a:t>buol</a:t>
            </a:r>
            <a:r>
              <a:rPr lang="hu-HU" i="1" dirty="0"/>
              <a:t> </a:t>
            </a:r>
            <a:r>
              <a:rPr lang="hu-HU" dirty="0"/>
              <a:t>(kétszer), </a:t>
            </a:r>
            <a:r>
              <a:rPr lang="hu-HU" i="1" dirty="0" err="1"/>
              <a:t>kunuel</a:t>
            </a:r>
            <a:r>
              <a:rPr lang="hu-HU" i="1" dirty="0"/>
              <a:t>, </a:t>
            </a:r>
            <a:r>
              <a:rPr lang="hu-HU" i="1" dirty="0" err="1"/>
              <a:t>kynaal</a:t>
            </a:r>
            <a:r>
              <a:rPr lang="hu-HU" i="1" dirty="0"/>
              <a:t>, </a:t>
            </a:r>
            <a:r>
              <a:rPr lang="hu-HU" i="1" dirty="0" err="1"/>
              <a:t>fyaal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.: </a:t>
            </a:r>
            <a:r>
              <a:rPr lang="hu-HU" i="1" dirty="0" err="1"/>
              <a:t>ʒaiaual</a:t>
            </a:r>
            <a:r>
              <a:rPr lang="hu-HU" i="1" dirty="0"/>
              <a:t>, </a:t>
            </a:r>
            <a:r>
              <a:rPr lang="hu-HU" i="1" dirty="0" err="1"/>
              <a:t>ſcemehel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Hasonulással létrejött alakok csak az ÓMS.-ban vannak: </a:t>
            </a:r>
          </a:p>
          <a:p>
            <a:pPr marL="0" indent="0">
              <a:buNone/>
            </a:pPr>
            <a:r>
              <a:rPr lang="hu-HU" i="1" dirty="0" err="1"/>
              <a:t>ſcegegkel</a:t>
            </a:r>
            <a:r>
              <a:rPr lang="hu-HU" i="1" dirty="0"/>
              <a:t>, </a:t>
            </a:r>
            <a:r>
              <a:rPr lang="hu-HU" i="1" dirty="0" err="1"/>
              <a:t>ualallal</a:t>
            </a:r>
            <a:r>
              <a:rPr lang="hu-HU" i="1" dirty="0"/>
              <a:t>, </a:t>
            </a:r>
            <a:r>
              <a:rPr lang="hu-HU" i="1" dirty="0" err="1"/>
              <a:t>halallal</a:t>
            </a:r>
            <a:r>
              <a:rPr lang="hu-HU" i="1" dirty="0"/>
              <a:t>, ?</a:t>
            </a:r>
            <a:r>
              <a:rPr lang="hu-HU" i="1" dirty="0" err="1"/>
              <a:t>ſyrolmol</a:t>
            </a:r>
            <a:r>
              <a:rPr lang="hu-HU" i="1" dirty="0"/>
              <a:t>;</a:t>
            </a:r>
          </a:p>
          <a:p>
            <a:pPr marL="0" indent="0">
              <a:buNone/>
            </a:pPr>
            <a:r>
              <a:rPr lang="hu-HU" dirty="0"/>
              <a:t>A </a:t>
            </a:r>
            <a:r>
              <a:rPr lang="hu-HU" i="1" dirty="0"/>
              <a:t>–</a:t>
            </a:r>
            <a:r>
              <a:rPr lang="hu-HU" i="1" dirty="0" err="1"/>
              <a:t>val</a:t>
            </a:r>
            <a:r>
              <a:rPr lang="hu-HU" i="1" dirty="0"/>
              <a:t>/-vel </a:t>
            </a:r>
            <a:r>
              <a:rPr lang="hu-HU" dirty="0"/>
              <a:t>problematika: önálló szóból vagy </a:t>
            </a:r>
            <a:r>
              <a:rPr lang="hu-HU" dirty="0" err="1"/>
              <a:t>primér</a:t>
            </a:r>
            <a:r>
              <a:rPr lang="hu-HU" dirty="0"/>
              <a:t> ragból hiátustöltővel?</a:t>
            </a:r>
          </a:p>
        </p:txBody>
      </p:sp>
    </p:spTree>
    <p:extLst>
      <p:ext uri="{BB962C8B-B14F-4D97-AF65-F5344CB8AC3E}">
        <p14:creationId xmlns:p14="http://schemas.microsoft.com/office/powerpoint/2010/main" val="309171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329FD60-7FBD-4699-A0BF-74A3B548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ba</a:t>
            </a:r>
            <a:r>
              <a:rPr lang="hu-HU" i="1" dirty="0"/>
              <a:t>/-be; -</a:t>
            </a:r>
            <a:r>
              <a:rPr lang="hu-HU" i="1" dirty="0" err="1"/>
              <a:t>ból</a:t>
            </a:r>
            <a:r>
              <a:rPr lang="hu-HU" i="1" dirty="0"/>
              <a:t>/-</a:t>
            </a:r>
            <a:r>
              <a:rPr lang="hu-HU" i="1" dirty="0" err="1"/>
              <a:t>ből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D2CD967-1983-4C9E-8F0E-2067A5517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 -be (~ -</a:t>
            </a:r>
            <a:r>
              <a:rPr lang="hu-HU" dirty="0" err="1"/>
              <a:t>ba</a:t>
            </a:r>
            <a:r>
              <a:rPr lang="hu-HU" dirty="0"/>
              <a:t>) és a -</a:t>
            </a:r>
            <a:r>
              <a:rPr lang="hu-HU" dirty="0" err="1"/>
              <a:t>ből</a:t>
            </a:r>
            <a:r>
              <a:rPr lang="hu-HU" dirty="0"/>
              <a:t> (~ -</a:t>
            </a:r>
            <a:r>
              <a:rPr lang="hu-HU" dirty="0" err="1"/>
              <a:t>ból</a:t>
            </a:r>
            <a:r>
              <a:rPr lang="hu-HU" dirty="0"/>
              <a:t>) ragok előzményei. </a:t>
            </a:r>
          </a:p>
          <a:p>
            <a:r>
              <a:rPr lang="hu-HU" dirty="0"/>
              <a:t>inkább még névutók az Árpád-korban </a:t>
            </a:r>
          </a:p>
          <a:p>
            <a:r>
              <a:rPr lang="hu-HU" dirty="0"/>
              <a:t>hosszabb és nem illeszkedő palatális hangrendű alakok, </a:t>
            </a:r>
          </a:p>
          <a:p>
            <a:pPr marL="0" indent="0">
              <a:buNone/>
            </a:pPr>
            <a:r>
              <a:rPr lang="hu-HU" dirty="0"/>
              <a:t>HB.: </a:t>
            </a:r>
            <a:r>
              <a:rPr lang="hu-HU" i="1" dirty="0" err="1"/>
              <a:t>vilagbele</a:t>
            </a:r>
            <a:r>
              <a:rPr lang="hu-HU" i="1" dirty="0"/>
              <a:t>, </a:t>
            </a:r>
            <a:r>
              <a:rPr lang="hu-HU" i="1" dirty="0" err="1"/>
              <a:t>nugulmabeli</a:t>
            </a:r>
            <a:r>
              <a:rPr lang="hu-HU" i="1" dirty="0"/>
              <a:t>, </a:t>
            </a:r>
            <a:r>
              <a:rPr lang="hu-HU" i="1" dirty="0" err="1"/>
              <a:t>uruʒagbele</a:t>
            </a:r>
            <a:r>
              <a:rPr lang="hu-HU" i="1" dirty="0"/>
              <a:t>, </a:t>
            </a:r>
            <a:r>
              <a:rPr lang="hu-HU" i="1" dirty="0" err="1"/>
              <a:t>timnucebelevl</a:t>
            </a:r>
            <a:r>
              <a:rPr lang="hu-HU" dirty="0"/>
              <a:t>; </a:t>
            </a:r>
          </a:p>
          <a:p>
            <a:pPr marL="0" indent="0">
              <a:buNone/>
            </a:pPr>
            <a:r>
              <a:rPr lang="hu-HU" dirty="0"/>
              <a:t>KT. (nincs adat);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 err="1"/>
              <a:t>mvnybe</a:t>
            </a:r>
            <a:r>
              <a:rPr lang="hu-HU" i="1" dirty="0"/>
              <a:t>[le], </a:t>
            </a:r>
            <a:r>
              <a:rPr lang="hu-HU" i="1" dirty="0" err="1"/>
              <a:t>puſtobe</a:t>
            </a:r>
            <a:r>
              <a:rPr lang="hu-HU" i="1" dirty="0"/>
              <a:t>[l]e, </a:t>
            </a:r>
            <a:r>
              <a:rPr lang="hu-HU" i="1" dirty="0" err="1"/>
              <a:t>mogʒotbele</a:t>
            </a:r>
            <a:r>
              <a:rPr lang="hu-HU" i="1" dirty="0"/>
              <a:t>[</a:t>
            </a:r>
            <a:r>
              <a:rPr lang="hu-HU" i="1" dirty="0" err="1"/>
              <a:t>vl</a:t>
            </a:r>
            <a:r>
              <a:rPr lang="hu-HU" i="1" dirty="0"/>
              <a:t>], </a:t>
            </a:r>
            <a:r>
              <a:rPr lang="hu-HU" i="1" dirty="0" err="1"/>
              <a:t>agbe</a:t>
            </a:r>
            <a:r>
              <a:rPr lang="hu-HU" i="1" dirty="0"/>
              <a:t>[le]</a:t>
            </a:r>
            <a:r>
              <a:rPr lang="hu-HU" i="1" dirty="0" err="1"/>
              <a:t>vl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/>
              <a:t>ÓMS.: </a:t>
            </a:r>
            <a:r>
              <a:rPr lang="hu-HU" i="1" dirty="0" err="1"/>
              <a:t>egembelu</a:t>
            </a:r>
            <a:r>
              <a:rPr lang="hu-HU" i="1" dirty="0"/>
              <a:t>, </a:t>
            </a:r>
            <a:r>
              <a:rPr lang="hu-HU" i="1" dirty="0" err="1"/>
              <a:t>buabeleul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. (nincs adat); </a:t>
            </a:r>
          </a:p>
          <a:p>
            <a:pPr marL="0" indent="0">
              <a:buNone/>
            </a:pPr>
            <a:r>
              <a:rPr lang="hu-HU" dirty="0" err="1"/>
              <a:t>JókK</a:t>
            </a:r>
            <a:r>
              <a:rPr lang="hu-HU" dirty="0"/>
              <a:t>. 56: </a:t>
            </a:r>
            <a:r>
              <a:rPr lang="hu-HU" i="1" dirty="0" err="1"/>
              <a:t>aſſyſba</a:t>
            </a:r>
            <a:r>
              <a:rPr lang="hu-HU" dirty="0"/>
              <a:t>, 80: </a:t>
            </a:r>
            <a:r>
              <a:rPr lang="hu-HU" i="1" dirty="0"/>
              <a:t>ablakba</a:t>
            </a:r>
            <a:r>
              <a:rPr lang="hu-HU" dirty="0"/>
              <a:t>, 71: </a:t>
            </a:r>
            <a:r>
              <a:rPr lang="hu-HU" i="1" dirty="0" err="1"/>
              <a:t>bewnbe</a:t>
            </a:r>
            <a:r>
              <a:rPr lang="hu-HU" dirty="0"/>
              <a:t>; 131: </a:t>
            </a:r>
            <a:r>
              <a:rPr lang="hu-HU" i="1" dirty="0" err="1"/>
              <a:t>etekbelewl</a:t>
            </a:r>
            <a:r>
              <a:rPr lang="hu-HU" i="1" dirty="0"/>
              <a:t>, </a:t>
            </a:r>
            <a:r>
              <a:rPr lang="hu-HU" dirty="0"/>
              <a:t>17: </a:t>
            </a:r>
            <a:r>
              <a:rPr lang="hu-HU" i="1" dirty="0" err="1"/>
              <a:t>erdevbewl</a:t>
            </a:r>
            <a:r>
              <a:rPr lang="hu-HU" dirty="0"/>
              <a:t>, 80: </a:t>
            </a:r>
            <a:r>
              <a:rPr lang="hu-HU" i="1" dirty="0" err="1"/>
              <a:t>ablakbalol</a:t>
            </a:r>
            <a:r>
              <a:rPr lang="hu-HU" dirty="0"/>
              <a:t>, 88: </a:t>
            </a:r>
            <a:r>
              <a:rPr lang="hu-HU" i="1" dirty="0" err="1"/>
              <a:t>aſſyʒbalol</a:t>
            </a:r>
            <a:r>
              <a:rPr lang="hu-HU" dirty="0"/>
              <a:t>, 152: </a:t>
            </a:r>
            <a:r>
              <a:rPr lang="hu-HU" i="1" dirty="0" err="1"/>
              <a:t>halalbol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92553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BCC721E-5CD7-472D-8F16-62F33EEA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ság</a:t>
            </a:r>
            <a:r>
              <a:rPr lang="hu-HU" i="1" dirty="0"/>
              <a:t>/-</a:t>
            </a:r>
            <a:r>
              <a:rPr lang="hu-HU" i="1" dirty="0" err="1"/>
              <a:t>ség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BD69893-B196-489E-845B-2B83BD276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39" y="1905000"/>
            <a:ext cx="10046873" cy="468133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mindegyik nyelvemlékünkben illeszkedik, </a:t>
            </a:r>
          </a:p>
          <a:p>
            <a:r>
              <a:rPr lang="hu-HU" b="1" dirty="0"/>
              <a:t>a KT. és a </a:t>
            </a:r>
            <a:r>
              <a:rPr lang="hu-HU" b="1" dirty="0" err="1"/>
              <a:t>KTSz</a:t>
            </a:r>
            <a:r>
              <a:rPr lang="hu-HU" b="1" dirty="0"/>
              <a:t>. kivételével </a:t>
            </a:r>
            <a:r>
              <a:rPr lang="hu-HU" dirty="0"/>
              <a:t>mindig egybe van írva a tőszóval: </a:t>
            </a:r>
          </a:p>
          <a:p>
            <a:pPr marL="0" indent="0">
              <a:buNone/>
            </a:pPr>
            <a:r>
              <a:rPr lang="hu-HU" dirty="0"/>
              <a:t>HB.: </a:t>
            </a:r>
            <a:r>
              <a:rPr lang="hu-HU" dirty="0" err="1"/>
              <a:t>uimadſagucmia</a:t>
            </a:r>
            <a:r>
              <a:rPr lang="hu-HU" dirty="0"/>
              <a:t>, </a:t>
            </a:r>
            <a:r>
              <a:rPr lang="hu-HU" dirty="0" err="1"/>
              <a:t>uruʒagbele</a:t>
            </a:r>
            <a:r>
              <a:rPr lang="hu-HU" dirty="0"/>
              <a:t>, </a:t>
            </a:r>
            <a:r>
              <a:rPr lang="hu-HU" dirty="0" err="1"/>
              <a:t>birſagnop</a:t>
            </a:r>
            <a:r>
              <a:rPr lang="hu-HU" dirty="0"/>
              <a:t>; </a:t>
            </a:r>
          </a:p>
          <a:p>
            <a:pPr marL="0" indent="0">
              <a:buNone/>
            </a:pPr>
            <a:r>
              <a:rPr lang="hu-HU" dirty="0"/>
              <a:t>KT.: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i="1" dirty="0" err="1"/>
              <a:t>ſegnec</a:t>
            </a:r>
            <a:r>
              <a:rPr lang="hu-HU" dirty="0"/>
              <a:t>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 err="1"/>
              <a:t>ſcobodſagut</a:t>
            </a:r>
            <a:r>
              <a:rPr lang="hu-HU" i="1" dirty="0"/>
              <a:t>, </a:t>
            </a:r>
            <a:r>
              <a:rPr lang="hu-HU" i="1" dirty="0" err="1"/>
              <a:t>cuetſegum</a:t>
            </a:r>
            <a:r>
              <a:rPr lang="hu-HU" i="1" dirty="0"/>
              <a:t> </a:t>
            </a:r>
            <a:r>
              <a:rPr lang="hu-HU" dirty="0"/>
              <a:t>(kétszer), </a:t>
            </a:r>
            <a:r>
              <a:rPr lang="hu-HU" i="1" dirty="0" err="1"/>
              <a:t>cuetſegem</a:t>
            </a:r>
            <a:r>
              <a:rPr lang="hu-HU" i="1" dirty="0"/>
              <a:t>, </a:t>
            </a:r>
            <a:r>
              <a:rPr lang="hu-HU" i="1" dirty="0" err="1"/>
              <a:t>yſtenſe</a:t>
            </a:r>
            <a:r>
              <a:rPr lang="hu-HU" i="1" dirty="0"/>
              <a:t>[g]</a:t>
            </a:r>
            <a:r>
              <a:rPr lang="hu-HU" i="1" dirty="0" err="1"/>
              <a:t>nec</a:t>
            </a:r>
            <a:r>
              <a:rPr lang="hu-HU" i="1" dirty="0"/>
              <a:t>, </a:t>
            </a:r>
            <a:r>
              <a:rPr lang="hu-HU" i="1" dirty="0" err="1"/>
              <a:t>yſten</a:t>
            </a:r>
            <a:r>
              <a:rPr lang="hu-HU" i="1" dirty="0"/>
              <a:t> </a:t>
            </a:r>
            <a:r>
              <a:rPr lang="hu-HU" i="1" dirty="0" err="1"/>
              <a:t>ſeg</a:t>
            </a:r>
            <a:r>
              <a:rPr lang="hu-HU" i="1" dirty="0"/>
              <a:t>, </a:t>
            </a:r>
            <a:r>
              <a:rPr lang="hu-HU" i="1" dirty="0" err="1"/>
              <a:t>výmad</a:t>
            </a:r>
            <a:r>
              <a:rPr lang="hu-HU" i="1" dirty="0"/>
              <a:t> </a:t>
            </a:r>
            <a:r>
              <a:rPr lang="hu-HU" i="1" dirty="0" err="1"/>
              <a:t>ſagu</a:t>
            </a:r>
            <a:r>
              <a:rPr lang="hu-HU" i="1" dirty="0"/>
              <a:t>[t], </a:t>
            </a:r>
            <a:r>
              <a:rPr lang="hu-HU" i="1" dirty="0" err="1"/>
              <a:t>dýchev</a:t>
            </a:r>
            <a:r>
              <a:rPr lang="hu-HU" i="1" dirty="0"/>
              <a:t> </a:t>
            </a:r>
            <a:r>
              <a:rPr lang="hu-HU" i="1" dirty="0" err="1"/>
              <a:t>ſegut</a:t>
            </a:r>
            <a:r>
              <a:rPr lang="hu-HU" i="1" dirty="0"/>
              <a:t>, </a:t>
            </a:r>
            <a:r>
              <a:rPr lang="hu-HU" i="1" dirty="0" err="1"/>
              <a:t>Beʒʒug</a:t>
            </a:r>
            <a:r>
              <a:rPr lang="hu-HU" i="1" dirty="0"/>
              <a:t> </a:t>
            </a:r>
            <a:r>
              <a:rPr lang="hu-HU" i="1" dirty="0" err="1"/>
              <a:t>ſegut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/>
              <a:t>ÓMS.: </a:t>
            </a:r>
            <a:r>
              <a:rPr lang="hu-HU" i="1" dirty="0" err="1"/>
              <a:t>ſcepſegud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.: </a:t>
            </a:r>
            <a:r>
              <a:rPr lang="hu-HU" i="1" dirty="0" err="1"/>
              <a:t>keguſſege</a:t>
            </a:r>
            <a:r>
              <a:rPr lang="hu-HU" i="1" dirty="0"/>
              <a:t>, </a:t>
            </a:r>
            <a:r>
              <a:rPr lang="hu-HU" i="1" dirty="0" err="1"/>
              <a:t>vrukſege</a:t>
            </a:r>
            <a:r>
              <a:rPr lang="hu-HU" i="1" dirty="0"/>
              <a:t>, </a:t>
            </a:r>
            <a:r>
              <a:rPr lang="hu-HU" i="1" dirty="0" err="1"/>
              <a:t>egeſſege</a:t>
            </a:r>
            <a:r>
              <a:rPr lang="hu-HU" i="1" dirty="0"/>
              <a:t>, </a:t>
            </a:r>
            <a:r>
              <a:rPr lang="hu-HU" i="1" dirty="0" err="1"/>
              <a:t>beuſege</a:t>
            </a:r>
            <a:r>
              <a:rPr lang="hu-HU" i="1" dirty="0"/>
              <a:t>, </a:t>
            </a:r>
            <a:r>
              <a:rPr lang="hu-HU" i="1" dirty="0" err="1"/>
              <a:t>tanoſagaban</a:t>
            </a:r>
            <a:r>
              <a:rPr lang="hu-HU" i="1" dirty="0"/>
              <a:t>, </a:t>
            </a:r>
            <a:r>
              <a:rPr lang="hu-HU" i="1" dirty="0" err="1"/>
              <a:t>artotlonſaga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JókK</a:t>
            </a:r>
            <a:r>
              <a:rPr lang="hu-HU" dirty="0"/>
              <a:t>. 111: </a:t>
            </a:r>
            <a:r>
              <a:rPr lang="hu-HU" i="1" dirty="0" err="1"/>
              <a:t>ymadſagban</a:t>
            </a:r>
            <a:r>
              <a:rPr lang="hu-HU" dirty="0"/>
              <a:t>, 141: </a:t>
            </a:r>
            <a:r>
              <a:rPr lang="hu-HU" i="1" dirty="0" err="1"/>
              <a:t>eleſegekben</a:t>
            </a:r>
            <a:endParaRPr lang="hu-HU" dirty="0"/>
          </a:p>
          <a:p>
            <a:r>
              <a:rPr lang="hu-HU" dirty="0"/>
              <a:t>önálló szóból keletkezett, a különírt alakok régebbi nyelvállapotot tükröznek ÁLTALÁBAN </a:t>
            </a:r>
          </a:p>
          <a:p>
            <a:r>
              <a:rPr lang="hu-HU" dirty="0"/>
              <a:t>DE a KT. és Sz. különírt adatait azonban annak tudatában kell értékelnünk, hogy e képző még később is előfordul különírva, ritkán nem illeszkedő formában is: </a:t>
            </a:r>
          </a:p>
          <a:p>
            <a:pPr marL="0" indent="0">
              <a:buNone/>
            </a:pPr>
            <a:r>
              <a:rPr lang="hu-HU" dirty="0" err="1"/>
              <a:t>BesztSzj</a:t>
            </a:r>
            <a:r>
              <a:rPr lang="hu-HU" dirty="0"/>
              <a:t>.: </a:t>
            </a:r>
            <a:r>
              <a:rPr lang="hu-HU" i="1" dirty="0" err="1"/>
              <a:t>emberſig</a:t>
            </a:r>
            <a:r>
              <a:rPr lang="hu-HU" i="1" dirty="0"/>
              <a:t>, kezel </a:t>
            </a:r>
            <a:r>
              <a:rPr lang="hu-HU" i="1" dirty="0" err="1"/>
              <a:t>ſeg</a:t>
            </a:r>
            <a:r>
              <a:rPr lang="hu-HU" i="1" dirty="0"/>
              <a:t>, </a:t>
            </a:r>
            <a:r>
              <a:rPr lang="hu-HU" i="1" dirty="0" err="1"/>
              <a:t>aleth</a:t>
            </a:r>
            <a:r>
              <a:rPr lang="hu-HU" i="1" dirty="0"/>
              <a:t> </a:t>
            </a:r>
            <a:r>
              <a:rPr lang="hu-HU" i="1" dirty="0" err="1"/>
              <a:t>ſig</a:t>
            </a:r>
            <a:r>
              <a:rPr lang="hu-HU" i="1" dirty="0"/>
              <a:t> </a:t>
            </a:r>
            <a:r>
              <a:rPr lang="hu-HU" i="1" dirty="0" err="1"/>
              <a:t>ag</a:t>
            </a:r>
            <a:r>
              <a:rPr lang="hu-HU" i="1" dirty="0"/>
              <a:t> </a:t>
            </a:r>
            <a:r>
              <a:rPr lang="hu-HU" i="1" dirty="0" err="1"/>
              <a:t>ſig</a:t>
            </a:r>
            <a:r>
              <a:rPr lang="hu-HU" i="1" dirty="0"/>
              <a:t>; </a:t>
            </a:r>
            <a:r>
              <a:rPr lang="hu-HU" dirty="0" err="1"/>
              <a:t>SchlSzj</a:t>
            </a:r>
            <a:r>
              <a:rPr lang="hu-HU" dirty="0"/>
              <a:t>.: </a:t>
            </a:r>
            <a:r>
              <a:rPr lang="hu-HU" i="1" dirty="0"/>
              <a:t>nemzet </a:t>
            </a:r>
            <a:r>
              <a:rPr lang="hu-HU" i="1" dirty="0" err="1"/>
              <a:t>ſeg</a:t>
            </a:r>
            <a:r>
              <a:rPr lang="hu-HU" i="1" dirty="0"/>
              <a:t>, </a:t>
            </a:r>
            <a:r>
              <a:rPr lang="hu-HU" i="1" dirty="0" err="1"/>
              <a:t>rakon</a:t>
            </a:r>
            <a:r>
              <a:rPr lang="hu-HU" i="1" dirty="0"/>
              <a:t> </a:t>
            </a:r>
            <a:r>
              <a:rPr lang="hu-HU" i="1" dirty="0" err="1"/>
              <a:t>sag</a:t>
            </a:r>
            <a:r>
              <a:rPr lang="hu-HU" i="1" dirty="0"/>
              <a:t>; </a:t>
            </a:r>
            <a:r>
              <a:rPr lang="hu-HU" dirty="0" err="1"/>
              <a:t>SermDom</a:t>
            </a:r>
            <a:r>
              <a:rPr lang="hu-HU" dirty="0"/>
              <a:t>. II: </a:t>
            </a:r>
            <a:r>
              <a:rPr lang="hu-HU" i="1" dirty="0" err="1"/>
              <a:t>alazatu</a:t>
            </a:r>
            <a:r>
              <a:rPr lang="hu-HU" i="1" dirty="0"/>
              <a:t> </a:t>
            </a:r>
            <a:r>
              <a:rPr lang="hu-HU" i="1" dirty="0" err="1"/>
              <a:t>segheyerth</a:t>
            </a:r>
            <a:r>
              <a:rPr lang="hu-HU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52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F75025A-94D5-4919-BF56-33B0302A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 kis </a:t>
            </a:r>
            <a:r>
              <a:rPr lang="hu-HU" dirty="0" err="1"/>
              <a:t>benkőzés</a:t>
            </a:r>
            <a:r>
              <a:rPr lang="hu-HU" dirty="0"/>
              <a:t> még…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F94A774-878C-45C3-A797-F5E893B8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503" y="1590261"/>
            <a:ext cx="10376453" cy="52677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 </a:t>
            </a:r>
            <a:r>
              <a:rPr lang="hu-HU" i="1" dirty="0" err="1"/>
              <a:t>gukeritul</a:t>
            </a:r>
            <a:r>
              <a:rPr lang="hu-HU" i="1" dirty="0"/>
              <a:t>… </a:t>
            </a:r>
            <a:r>
              <a:rPr lang="hu-HU" i="1" dirty="0" err="1"/>
              <a:t>ſarmazal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Mit jelent a gyökér?</a:t>
            </a:r>
          </a:p>
          <a:p>
            <a:pPr marL="0" indent="0">
              <a:buNone/>
            </a:pPr>
            <a:r>
              <a:rPr lang="hu-HU" dirty="0"/>
              <a:t>’nemzetség, leszármazási ág előzménye’</a:t>
            </a:r>
          </a:p>
          <a:p>
            <a:pPr marL="0" indent="0">
              <a:buNone/>
            </a:pPr>
            <a:r>
              <a:rPr lang="hu-HU" dirty="0"/>
              <a:t>’test, mag’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 </a:t>
            </a:r>
            <a:r>
              <a:rPr lang="hu-HU" i="1" dirty="0" err="1"/>
              <a:t>ed</a:t>
            </a:r>
            <a:r>
              <a:rPr lang="hu-HU" i="1" dirty="0"/>
              <a:t>[e]</a:t>
            </a:r>
            <a:r>
              <a:rPr lang="hu-HU" i="1" dirty="0" err="1"/>
              <a:t>nienet</a:t>
            </a:r>
            <a:r>
              <a:rPr lang="hu-HU" i="1" dirty="0"/>
              <a:t> </a:t>
            </a:r>
          </a:p>
          <a:p>
            <a:pPr marL="0" indent="0">
              <a:buNone/>
            </a:pPr>
            <a:r>
              <a:rPr lang="hu-HU" dirty="0"/>
              <a:t>kedvelt ómagyar egyházi kifejezés:</a:t>
            </a:r>
          </a:p>
          <a:p>
            <a:pPr marL="0" indent="0">
              <a:buNone/>
            </a:pPr>
            <a:r>
              <a:rPr lang="hu-HU" dirty="0" err="1"/>
              <a:t>CornK</a:t>
            </a:r>
            <a:r>
              <a:rPr lang="hu-HU" dirty="0"/>
              <a:t>. 379: </a:t>
            </a:r>
            <a:r>
              <a:rPr lang="hu-HU" i="1" dirty="0" err="1"/>
              <a:t>tyztaſagnak</a:t>
            </a:r>
            <a:r>
              <a:rPr lang="hu-HU" i="1" dirty="0"/>
              <a:t> </a:t>
            </a:r>
            <a:r>
              <a:rPr lang="hu-HU" i="1" dirty="0" err="1"/>
              <a:t>tevkevre</a:t>
            </a:r>
            <a:r>
              <a:rPr lang="hu-HU" i="1" dirty="0"/>
              <a:t>. </a:t>
            </a:r>
            <a:r>
              <a:rPr lang="hu-HU" i="1" dirty="0" err="1"/>
              <a:t>Zvzeſſegnek</a:t>
            </a:r>
            <a:r>
              <a:rPr lang="hu-HU" i="1" dirty="0"/>
              <a:t> </a:t>
            </a:r>
            <a:r>
              <a:rPr lang="hu-HU" i="1" dirty="0" err="1"/>
              <a:t>edenye</a:t>
            </a:r>
            <a:endParaRPr lang="hu-HU" i="1" dirty="0"/>
          </a:p>
          <a:p>
            <a:pPr marL="0" indent="0">
              <a:buNone/>
            </a:pPr>
            <a:r>
              <a:rPr lang="hu-HU" dirty="0" err="1"/>
              <a:t>VirgK</a:t>
            </a:r>
            <a:r>
              <a:rPr lang="hu-HU" dirty="0"/>
              <a:t>. 135: </a:t>
            </a:r>
            <a:r>
              <a:rPr lang="hu-HU" i="1" dirty="0" err="1"/>
              <a:t>iſtennek</a:t>
            </a:r>
            <a:r>
              <a:rPr lang="hu-HU" i="1" dirty="0"/>
              <a:t> </a:t>
            </a:r>
            <a:r>
              <a:rPr lang="hu-HU" i="1" dirty="0" err="1"/>
              <a:t>templomy</a:t>
            </a:r>
            <a:r>
              <a:rPr lang="hu-HU" i="1" dirty="0"/>
              <a:t>, </a:t>
            </a:r>
            <a:r>
              <a:rPr lang="hu-HU" i="1" dirty="0" err="1"/>
              <a:t>zentleleknek</a:t>
            </a:r>
            <a:r>
              <a:rPr lang="hu-HU" i="1" dirty="0"/>
              <a:t> </a:t>
            </a:r>
            <a:r>
              <a:rPr lang="hu-HU" i="1" dirty="0" err="1"/>
              <a:t>edeny</a:t>
            </a:r>
            <a:endParaRPr lang="hu-HU" dirty="0"/>
          </a:p>
          <a:p>
            <a:pPr marL="0" indent="0">
              <a:buNone/>
            </a:pPr>
            <a:r>
              <a:rPr lang="hu-HU" i="1" dirty="0"/>
              <a:t>edény </a:t>
            </a:r>
            <a:r>
              <a:rPr lang="hu-HU" dirty="0"/>
              <a:t>jelentése: </a:t>
            </a:r>
            <a:r>
              <a:rPr lang="hu-HU" b="1" dirty="0"/>
              <a:t>’a lélek tartálya, porhüvely, test, jelkép, megtestesítő’ </a:t>
            </a:r>
          </a:p>
          <a:p>
            <a:pPr marL="0" indent="0">
              <a:buNone/>
            </a:pPr>
            <a:r>
              <a:rPr lang="hu-HU" dirty="0"/>
              <a:t>Benkő szerint a szótáraink nem adják meg ezt a jelentését a szónak!!! Pedig állandósult jelentése </a:t>
            </a:r>
            <a:r>
              <a:rPr lang="hu-HU" dirty="0" smtClean="0"/>
              <a:t>volt!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Bibliai háttér, az egyházi latinból átsugárzott jelentés: </a:t>
            </a:r>
            <a:r>
              <a:rPr lang="hu-HU" i="1" dirty="0"/>
              <a:t>drága edény, választott edény, tisztességre való edény, néha: utálatos edény, fertelmes edény, romlott edény</a:t>
            </a:r>
          </a:p>
          <a:p>
            <a:pPr marL="0" indent="0">
              <a:buNone/>
            </a:pPr>
            <a:r>
              <a:rPr lang="hu-HU" dirty="0"/>
              <a:t>Vulgata: lat. </a:t>
            </a:r>
            <a:r>
              <a:rPr lang="hu-HU" i="1" dirty="0"/>
              <a:t>vas </a:t>
            </a:r>
            <a:r>
              <a:rPr lang="hu-HU" dirty="0"/>
              <a:t>’edény, poggyász, felszerelés’ szó szerinti fordítása</a:t>
            </a:r>
          </a:p>
          <a:p>
            <a:pPr marL="0" indent="0">
              <a:buNone/>
            </a:pPr>
            <a:r>
              <a:rPr lang="hu-HU" dirty="0" err="1"/>
              <a:t>Szilády</a:t>
            </a:r>
            <a:r>
              <a:rPr lang="hu-HU" dirty="0"/>
              <a:t>: A </a:t>
            </a:r>
            <a:r>
              <a:rPr lang="hu-HU" dirty="0" err="1"/>
              <a:t>KTSz</a:t>
            </a:r>
            <a:r>
              <a:rPr lang="hu-HU" dirty="0"/>
              <a:t>-ben Máriára vonatkozhat, az </a:t>
            </a:r>
            <a:r>
              <a:rPr lang="hu-HU" i="1" dirty="0"/>
              <a:t>istenség edénye </a:t>
            </a:r>
            <a:r>
              <a:rPr lang="hu-HU" dirty="0"/>
              <a:t>lehetett az eredeti szerkezet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222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15A5241-8110-42D8-8E79-77EEE201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Gyulafehérvári Sorok/Glosszák (14. sz. első harmada/1310 k.)	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72E4644-1B2A-4883-99BD-D291F6D7E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/>
              <a:t>Hallgassuk meg (az első négy sort)!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http://nyelvemlekek.oszk.hu/ism/multimedia_nyelvemlekeinkrol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ÓMS utáni 3. szövegemlékünk (a </a:t>
            </a:r>
            <a:r>
              <a:rPr lang="hu-HU" dirty="0" err="1"/>
              <a:t>KTSz</a:t>
            </a:r>
            <a:r>
              <a:rPr lang="hu-HU" dirty="0"/>
              <a:t>. datálásától függően)</a:t>
            </a:r>
          </a:p>
          <a:p>
            <a:pPr marL="0" indent="0">
              <a:buNone/>
            </a:pPr>
            <a:r>
              <a:rPr lang="hu-HU" dirty="0"/>
              <a:t>Glossza = margóra írt széljegyzet, szavak, magyarázat (vö. </a:t>
            </a:r>
            <a:r>
              <a:rPr lang="hu-HU" i="1" dirty="0" err="1"/>
              <a:t>glossarium</a:t>
            </a:r>
            <a:r>
              <a:rPr lang="hu-HU" dirty="0"/>
              <a:t> ’szójegyzék’)</a:t>
            </a:r>
          </a:p>
          <a:p>
            <a:pPr marL="0" indent="0">
              <a:buNone/>
            </a:pPr>
            <a:r>
              <a:rPr lang="pt-BR" dirty="0"/>
              <a:t>Gyulafehérvári kódex, f. 50r, 125r, 154r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15 sor, 50 szó</a:t>
            </a:r>
          </a:p>
          <a:p>
            <a:pPr marL="0" indent="0">
              <a:buNone/>
            </a:pPr>
            <a:r>
              <a:rPr lang="hu-HU" dirty="0"/>
              <a:t>Ferences eredetű</a:t>
            </a:r>
          </a:p>
          <a:p>
            <a:pPr marL="0" indent="0">
              <a:buNone/>
            </a:pPr>
            <a:r>
              <a:rPr lang="hu-HU" dirty="0"/>
              <a:t>Temetési szertartás része, 3 latin </a:t>
            </a:r>
            <a:r>
              <a:rPr lang="hu-HU" dirty="0" err="1"/>
              <a:t>sermo</a:t>
            </a:r>
            <a:r>
              <a:rPr lang="hu-HU" dirty="0"/>
              <a:t> margóján találhatóak a magyar nyelvű rímes sorok, PRÉDIKÁCIÓVÁZLATOK</a:t>
            </a:r>
          </a:p>
          <a:p>
            <a:pPr marL="0" indent="0">
              <a:buNone/>
            </a:pPr>
            <a:r>
              <a:rPr lang="hu-HU" dirty="0"/>
              <a:t>Vsz. másolat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4794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BFFB152-82BF-4710-B6F2-DD59DAFB3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GyS</a:t>
            </a:r>
            <a:r>
              <a:rPr lang="hu-HU" dirty="0"/>
              <a:t> 1: Jézus 5 tulajdonsága</a:t>
            </a:r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DAFC3CE5-B630-4CAC-A294-44289D494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47" y="1688123"/>
            <a:ext cx="11811306" cy="3886884"/>
          </a:xfrm>
        </p:spPr>
      </p:pic>
    </p:spTree>
    <p:extLst>
      <p:ext uri="{BB962C8B-B14F-4D97-AF65-F5344CB8AC3E}">
        <p14:creationId xmlns:p14="http://schemas.microsoft.com/office/powerpoint/2010/main" val="927898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56E1B74-2E67-43CB-A992-F15EE366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GyS</a:t>
            </a:r>
            <a:r>
              <a:rPr lang="hu-HU" dirty="0"/>
              <a:t> 2: A hívők hogyan látják Jézust</a:t>
            </a:r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E20BD146-C148-456B-B086-4C487C2AC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260" y="2199453"/>
            <a:ext cx="11847740" cy="2443929"/>
          </a:xfrm>
        </p:spPr>
      </p:pic>
    </p:spTree>
    <p:extLst>
      <p:ext uri="{BB962C8B-B14F-4D97-AF65-F5344CB8AC3E}">
        <p14:creationId xmlns:p14="http://schemas.microsoft.com/office/powerpoint/2010/main" val="2027665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F4EB46A-4A35-463E-8E6D-02021860A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GyS3: Krisztus szenvedéseiről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D5EFA57-789D-4E37-943E-7C151F137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az utolsó lap alján (f. 54r) olvasható, s egy passió-beszédhez kapcsolódik</a:t>
            </a:r>
          </a:p>
          <a:p>
            <a:pPr marL="0" indent="0">
              <a:buNone/>
            </a:pPr>
            <a:r>
              <a:rPr lang="hu-HU" dirty="0" err="1"/>
              <a:t>Holler</a:t>
            </a:r>
            <a:r>
              <a:rPr lang="hu-HU" dirty="0"/>
              <a:t>: ez a részlet a HBK nyelvállapotához közeli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2108C13D-FFAC-4A67-8ED3-3545B0856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287" y="3080379"/>
            <a:ext cx="6303980" cy="37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71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BCD11D8-868B-4621-9994-E729A990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A. Molnár a </a:t>
            </a:r>
            <a:r>
              <a:rPr lang="hu-HU" dirty="0" err="1"/>
              <a:t>GyS-ről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CA48C9A-A8E9-4983-A2F8-49D2AD129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566" y="2093843"/>
            <a:ext cx="9579334" cy="4492487"/>
          </a:xfrm>
        </p:spPr>
        <p:txBody>
          <a:bodyPr/>
          <a:lstStyle/>
          <a:p>
            <a:pPr marL="0" indent="0">
              <a:buNone/>
            </a:pPr>
            <a:r>
              <a:rPr lang="hu-HU" sz="2400" i="1" dirty="0"/>
              <a:t>-</a:t>
            </a:r>
            <a:r>
              <a:rPr lang="hu-HU" sz="2400" i="1" dirty="0" err="1"/>
              <a:t>at</a:t>
            </a:r>
            <a:r>
              <a:rPr lang="hu-HU" sz="2400" i="1" dirty="0"/>
              <a:t>, -</a:t>
            </a:r>
            <a:r>
              <a:rPr lang="hu-HU" sz="2400" i="1" dirty="0" err="1"/>
              <a:t>et</a:t>
            </a:r>
            <a:r>
              <a:rPr lang="hu-HU" sz="2400" i="1" dirty="0"/>
              <a:t> </a:t>
            </a:r>
            <a:r>
              <a:rPr lang="hu-HU" sz="2400" dirty="0"/>
              <a:t>képző után (palatális hangrendű szóban) még ott van a véghangzó (</a:t>
            </a:r>
            <a:r>
              <a:rPr lang="hu-HU" sz="2400" i="1" dirty="0" err="1"/>
              <a:t>ielenetuiben</a:t>
            </a:r>
            <a:r>
              <a:rPr lang="hu-HU" sz="2400" i="1" dirty="0"/>
              <a:t>; </a:t>
            </a:r>
            <a:r>
              <a:rPr lang="hu-HU" sz="2400" i="1" dirty="0" err="1"/>
              <a:t>nemzetui</a:t>
            </a:r>
            <a:r>
              <a:rPr lang="hu-HU" sz="2400" dirty="0"/>
              <a:t>, vö. HB. </a:t>
            </a:r>
            <a:r>
              <a:rPr lang="hu-HU" sz="2400" i="1" dirty="0" err="1"/>
              <a:t>intetvinec</a:t>
            </a:r>
            <a:r>
              <a:rPr lang="hu-HU" sz="2400" i="1" dirty="0"/>
              <a:t>, </a:t>
            </a:r>
            <a:r>
              <a:rPr lang="hu-HU" sz="2400" i="1" dirty="0" err="1"/>
              <a:t>kinzotviatwl</a:t>
            </a:r>
            <a:r>
              <a:rPr lang="hu-HU" sz="2400" dirty="0"/>
              <a:t>, </a:t>
            </a:r>
            <a:r>
              <a:rPr lang="hu-HU" sz="2400" dirty="0" err="1"/>
              <a:t>Königsbergi</a:t>
            </a:r>
            <a:r>
              <a:rPr lang="hu-HU" sz="2400" dirty="0"/>
              <a:t> Töredék: </a:t>
            </a:r>
            <a:r>
              <a:rPr lang="hu-HU" sz="2400" i="1" dirty="0" err="1"/>
              <a:t>kezdetuitul</a:t>
            </a:r>
            <a:r>
              <a:rPr lang="hu-HU" sz="2400" dirty="0"/>
              <a:t>; de: </a:t>
            </a:r>
            <a:r>
              <a:rPr lang="hu-HU" sz="2400" dirty="0" err="1"/>
              <a:t>GyS</a:t>
            </a:r>
            <a:r>
              <a:rPr lang="hu-HU" sz="2400" dirty="0"/>
              <a:t> </a:t>
            </a:r>
            <a:r>
              <a:rPr lang="hu-HU" sz="2400" i="1" dirty="0" err="1"/>
              <a:t>vadulatia</a:t>
            </a:r>
            <a:r>
              <a:rPr lang="hu-HU" sz="2400" i="1" dirty="0"/>
              <a:t> </a:t>
            </a:r>
            <a:r>
              <a:rPr lang="hu-HU" sz="2400" dirty="0"/>
              <a:t>stb.</a:t>
            </a:r>
          </a:p>
          <a:p>
            <a:pPr marL="0" indent="0">
              <a:buNone/>
            </a:pPr>
            <a:r>
              <a:rPr lang="hu-HU" sz="2400" dirty="0"/>
              <a:t>Birtokos jelző -NEK és általában a </a:t>
            </a:r>
            <a:r>
              <a:rPr lang="hu-HU" sz="2400" dirty="0" err="1"/>
              <a:t>locativus</a:t>
            </a:r>
            <a:r>
              <a:rPr lang="hu-HU" sz="2400" dirty="0"/>
              <a:t> -BEN ragja már illeszkedik:</a:t>
            </a:r>
          </a:p>
          <a:p>
            <a:pPr marL="0" indent="0">
              <a:buNone/>
            </a:pPr>
            <a:r>
              <a:rPr lang="hu-HU" sz="2400" dirty="0"/>
              <a:t>pl. </a:t>
            </a:r>
            <a:r>
              <a:rPr lang="hu-HU" sz="2400" i="1" dirty="0" err="1"/>
              <a:t>walacnok</a:t>
            </a:r>
            <a:r>
              <a:rPr lang="hu-HU" sz="2400" i="1" dirty="0"/>
              <a:t>, </a:t>
            </a:r>
            <a:r>
              <a:rPr lang="hu-HU" sz="2400" i="1" dirty="0" err="1"/>
              <a:t>tonohtuananac</a:t>
            </a:r>
            <a:r>
              <a:rPr lang="hu-HU" sz="2400" i="1" dirty="0"/>
              <a:t>, </a:t>
            </a:r>
            <a:r>
              <a:rPr lang="hu-HU" sz="2400" i="1" dirty="0" err="1"/>
              <a:t>nepenech</a:t>
            </a:r>
            <a:r>
              <a:rPr lang="hu-HU" sz="2400" i="1" dirty="0"/>
              <a:t>; </a:t>
            </a:r>
            <a:r>
              <a:rPr lang="hu-HU" sz="2400" i="1" dirty="0" err="1"/>
              <a:t>tanosagaban</a:t>
            </a:r>
            <a:r>
              <a:rPr lang="hu-HU" sz="2400" i="1" dirty="0"/>
              <a:t>, </a:t>
            </a:r>
            <a:r>
              <a:rPr lang="hu-HU" sz="2400" i="1" dirty="0" err="1"/>
              <a:t>kepeben</a:t>
            </a:r>
            <a:r>
              <a:rPr lang="hu-HU" sz="2400" i="1" dirty="0"/>
              <a:t> </a:t>
            </a:r>
            <a:r>
              <a:rPr lang="hu-HU" sz="2400" dirty="0"/>
              <a:t>stb.; </a:t>
            </a:r>
          </a:p>
          <a:p>
            <a:pPr marL="0" indent="0">
              <a:buNone/>
            </a:pPr>
            <a:r>
              <a:rPr lang="hu-HU" sz="2400" dirty="0"/>
              <a:t>de: </a:t>
            </a:r>
            <a:r>
              <a:rPr lang="hu-HU" sz="2400" i="1" dirty="0" err="1"/>
              <a:t>Habrofagben</a:t>
            </a:r>
            <a:endParaRPr lang="hu-HU" sz="2400" i="1" dirty="0"/>
          </a:p>
          <a:p>
            <a:pPr marL="0" indent="0">
              <a:buNone/>
            </a:pP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5817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F20064A-173B-45DB-B4C9-76550CF7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GyS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12ABDD1-9E5E-4E30-8035-CB5C5C7D0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0" y="1716259"/>
            <a:ext cx="9854979" cy="4740812"/>
          </a:xfrm>
        </p:spPr>
        <p:txBody>
          <a:bodyPr>
            <a:normAutofit/>
          </a:bodyPr>
          <a:lstStyle/>
          <a:p>
            <a:r>
              <a:rPr lang="hu-HU" i="1" dirty="0"/>
              <a:t>kegyesség, kegyes: </a:t>
            </a:r>
          </a:p>
          <a:p>
            <a:pPr marL="0" indent="0">
              <a:buNone/>
            </a:pPr>
            <a:r>
              <a:rPr lang="hu-HU" dirty="0"/>
              <a:t>Benkő: ’megbékélése, jámborsága’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II. 423: </a:t>
            </a:r>
            <a:r>
              <a:rPr lang="hu-HU" i="1" dirty="0"/>
              <a:t>kegyelem </a:t>
            </a:r>
            <a:r>
              <a:rPr lang="hu-HU" dirty="0"/>
              <a:t>címszónál </a:t>
            </a:r>
            <a:r>
              <a:rPr lang="hu-HU" i="1" dirty="0"/>
              <a:t>kegyes, kegyelmes</a:t>
            </a:r>
            <a:r>
              <a:rPr lang="hu-HU" dirty="0"/>
              <a:t> ’jóindulatú, irgalmas, Istennek tetsző/kedves, istenfélő, jámbor, barátságos, kellemes’</a:t>
            </a:r>
          </a:p>
          <a:p>
            <a:pPr marL="0" indent="0">
              <a:buNone/>
            </a:pPr>
            <a:r>
              <a:rPr lang="hu-HU" i="1" dirty="0"/>
              <a:t>kegy: ’</a:t>
            </a:r>
            <a:r>
              <a:rPr lang="hu-HU" dirty="0"/>
              <a:t>kegyelem, könyörület, kedvesség’</a:t>
            </a:r>
          </a:p>
          <a:p>
            <a:r>
              <a:rPr lang="hu-HU" i="1" dirty="0"/>
              <a:t>boldog (asszony):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Benkő: ’felmagasztosult, üdvözült’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I. 331: ’szent, üdvözült, szerencsés, derűs, </a:t>
            </a:r>
            <a:r>
              <a:rPr lang="hu-HU" b="1" dirty="0"/>
              <a:t>gazdag</a:t>
            </a:r>
            <a:r>
              <a:rPr lang="hu-HU" dirty="0"/>
              <a:t>, terhes’</a:t>
            </a:r>
          </a:p>
          <a:p>
            <a:pPr marL="0" indent="0">
              <a:buNone/>
            </a:pPr>
            <a:r>
              <a:rPr lang="hu-HU" dirty="0"/>
              <a:t>ÓMS. </a:t>
            </a:r>
            <a:r>
              <a:rPr lang="hu-HU" i="1" dirty="0" err="1"/>
              <a:t>bovdug</a:t>
            </a:r>
            <a:endParaRPr lang="hu-HU" i="1" dirty="0"/>
          </a:p>
          <a:p>
            <a:r>
              <a:rPr lang="hu-HU" i="1" dirty="0"/>
              <a:t>(halálának) szidalmas (kínja)</a:t>
            </a:r>
            <a:r>
              <a:rPr lang="hu-HU" dirty="0"/>
              <a:t>: </a:t>
            </a:r>
          </a:p>
          <a:p>
            <a:pPr marL="0" indent="0">
              <a:buNone/>
            </a:pPr>
            <a:r>
              <a:rPr lang="hu-HU" dirty="0"/>
              <a:t>Benkő: ’gyalázatos’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6766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7F17432-2C30-4543-9EDA-6883FB60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 (KT és </a:t>
            </a:r>
            <a:r>
              <a:rPr lang="hu-HU" dirty="0" err="1"/>
              <a:t>KTSz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EBB2924-9C37-474B-9020-FDE8DB5B5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974" y="2205788"/>
            <a:ext cx="10139638" cy="40281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Benkő Loránd 1980. </a:t>
            </a:r>
            <a:r>
              <a:rPr lang="hu-HU" i="1" dirty="0"/>
              <a:t>Az Árpád-kor magyar nyelvű szövegemlékei. </a:t>
            </a:r>
            <a:r>
              <a:rPr lang="hu-HU" dirty="0"/>
              <a:t>Budapest: Akadémiai Kiadó.</a:t>
            </a:r>
          </a:p>
          <a:p>
            <a:pPr marL="0" indent="0">
              <a:buNone/>
            </a:pPr>
            <a:r>
              <a:rPr lang="hu-HU" dirty="0" err="1"/>
              <a:t>Holler</a:t>
            </a:r>
            <a:r>
              <a:rPr lang="hu-HU" dirty="0"/>
              <a:t> László 2013. „Ki miatt ördögök </a:t>
            </a:r>
            <a:r>
              <a:rPr lang="hu-HU" dirty="0" err="1"/>
              <a:t>szörnyülének</a:t>
            </a:r>
            <a:r>
              <a:rPr lang="hu-HU" dirty="0"/>
              <a:t> és </a:t>
            </a:r>
            <a:r>
              <a:rPr lang="hu-HU" dirty="0" err="1"/>
              <a:t>csodálkodván</a:t>
            </a:r>
            <a:r>
              <a:rPr lang="hu-HU" dirty="0"/>
              <a:t> úgy szólának”. Kronológia és szövegrekonstrukció: a 120 éve felfedezett </a:t>
            </a:r>
            <a:r>
              <a:rPr lang="hu-HU" dirty="0" err="1"/>
              <a:t>Königsbergi</a:t>
            </a:r>
            <a:r>
              <a:rPr lang="hu-HU" dirty="0"/>
              <a:t> Szalagok alapkérdéseiről. </a:t>
            </a:r>
            <a:r>
              <a:rPr lang="hu-HU" i="1" dirty="0"/>
              <a:t>Nyelvtudományi Közlemények </a:t>
            </a:r>
            <a:r>
              <a:rPr lang="hu-HU" dirty="0"/>
              <a:t>109: 267–336. </a:t>
            </a:r>
            <a:r>
              <a:rPr lang="hu-HU" dirty="0">
                <a:hlinkClick r:id="rId2"/>
              </a:rPr>
              <a:t>http://www.nytud.hu/nyk/109/13-HollerL.pdf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B. Lőrinczi Éva 1953. </a:t>
            </a:r>
            <a:r>
              <a:rPr lang="hu-HU" i="1" dirty="0"/>
              <a:t>A </a:t>
            </a:r>
            <a:r>
              <a:rPr lang="hu-HU" i="1" dirty="0" err="1"/>
              <a:t>Königsbergi</a:t>
            </a:r>
            <a:r>
              <a:rPr lang="hu-HU" i="1" dirty="0"/>
              <a:t> Töredék és Szalagjai mint nyelvi emlék. </a:t>
            </a:r>
            <a:r>
              <a:rPr lang="hu-HU" dirty="0"/>
              <a:t>Budapest: Akadémiai Kiadó. – MONOGRÁFIA</a:t>
            </a:r>
          </a:p>
          <a:p>
            <a:pPr marL="0" indent="0">
              <a:buNone/>
            </a:pPr>
            <a:r>
              <a:rPr lang="hu-HU" dirty="0"/>
              <a:t>A. Molnár Ferenc. A </a:t>
            </a:r>
            <a:r>
              <a:rPr lang="hu-HU" dirty="0" err="1"/>
              <a:t>Königsbergi</a:t>
            </a:r>
            <a:r>
              <a:rPr lang="hu-HU" dirty="0"/>
              <a:t> Töredék és Szalagjai (és más korai szövegemlékeink) datálásához. </a:t>
            </a:r>
            <a:r>
              <a:rPr lang="hu-HU" i="1" dirty="0"/>
              <a:t>Magyar Nyelv </a:t>
            </a:r>
            <a:r>
              <a:rPr lang="hu-HU" dirty="0"/>
              <a:t>110 (3): 305–321. </a:t>
            </a:r>
            <a:r>
              <a:rPr lang="hu-HU" dirty="0">
                <a:hlinkClick r:id="rId3"/>
              </a:rPr>
              <a:t>http://epa.oszk.hu/00000/00032/00063/pdf/EPA00032_magyar_nyelv_2014_03_305-321.pdf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Tóth Péter 2009. A </a:t>
            </a:r>
            <a:r>
              <a:rPr lang="hu-HU" dirty="0" err="1"/>
              <a:t>Königsbergi</a:t>
            </a:r>
            <a:r>
              <a:rPr lang="hu-HU" dirty="0"/>
              <a:t> Töredék és Szalagjai újabb vizsgálata. In: </a:t>
            </a:r>
            <a:r>
              <a:rPr lang="hu-HU" dirty="0" err="1"/>
              <a:t>Madas</a:t>
            </a:r>
            <a:r>
              <a:rPr lang="hu-HU" dirty="0"/>
              <a:t> Edit (szerk.): </a:t>
            </a:r>
            <a:r>
              <a:rPr lang="hu-HU" i="1" dirty="0"/>
              <a:t>„Látjátok feleim…” – Magyar nyelvemlékek a kezdetektől a 16. század elejéig. Az Országos Széchényi Könyvtár kiállítása, 2009. október 29—2010. február 28. </a:t>
            </a:r>
            <a:r>
              <a:rPr lang="hu-HU" dirty="0"/>
              <a:t>Budapest: </a:t>
            </a:r>
            <a:r>
              <a:rPr lang="hu-HU" dirty="0" err="1"/>
              <a:t>OSzK</a:t>
            </a:r>
            <a:r>
              <a:rPr lang="hu-HU" dirty="0"/>
              <a:t>. </a:t>
            </a:r>
            <a:r>
              <a:rPr lang="hu-HU" dirty="0">
                <a:hlinkClick r:id="rId4"/>
              </a:rPr>
              <a:t>http://mnytud.arts.unideb.hu/tavoktatas/tothvaleria/oktatasi_anyagok/nyelvtorteneti_elemzesi_gyakorlat/2020_03_31_orai_anyagok/tothpeter_A_Konigsbergi_toredek_es_szalagjai.pdf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36122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45FFBF5-EA72-4CAB-B1B0-04DAC4F00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 (</a:t>
            </a:r>
            <a:r>
              <a:rPr lang="hu-HU" dirty="0" err="1"/>
              <a:t>GyS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77F40D6-9503-48F1-A733-066478018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Benkő Loránd 1980. </a:t>
            </a:r>
            <a:r>
              <a:rPr lang="hu-HU" i="1" dirty="0"/>
              <a:t>Az Árpád-kor magyar nyelvű szövegemlékei. </a:t>
            </a:r>
            <a:r>
              <a:rPr lang="hu-HU" dirty="0"/>
              <a:t>Budapest: Akadémiai Kiadó.</a:t>
            </a:r>
          </a:p>
          <a:p>
            <a:pPr marL="0" indent="0">
              <a:buNone/>
            </a:pPr>
            <a:r>
              <a:rPr lang="hu-HU" dirty="0" err="1"/>
              <a:t>Holler</a:t>
            </a:r>
            <a:r>
              <a:rPr lang="hu-HU" dirty="0"/>
              <a:t> László 2013. „Ki miatt ördögök </a:t>
            </a:r>
            <a:r>
              <a:rPr lang="hu-HU" dirty="0" err="1"/>
              <a:t>szörnyülének</a:t>
            </a:r>
            <a:r>
              <a:rPr lang="hu-HU" dirty="0"/>
              <a:t> és </a:t>
            </a:r>
            <a:r>
              <a:rPr lang="hu-HU" dirty="0" err="1"/>
              <a:t>csodálkodván</a:t>
            </a:r>
            <a:r>
              <a:rPr lang="hu-HU" dirty="0"/>
              <a:t> úgy szólának”. Kronológia és szövegrekonstrukció: a 120 éve felfedezett </a:t>
            </a:r>
            <a:r>
              <a:rPr lang="hu-HU" dirty="0" err="1"/>
              <a:t>Königsbergi</a:t>
            </a:r>
            <a:r>
              <a:rPr lang="hu-HU" dirty="0"/>
              <a:t> Szalagok alapkérdéseiről. </a:t>
            </a:r>
            <a:r>
              <a:rPr lang="hu-HU" i="1" dirty="0"/>
              <a:t>Nyelvtudományi Közlemények </a:t>
            </a:r>
            <a:r>
              <a:rPr lang="hu-HU" dirty="0"/>
              <a:t>109: 267–336. </a:t>
            </a:r>
            <a:r>
              <a:rPr lang="hu-HU" dirty="0">
                <a:hlinkClick r:id="rId2"/>
              </a:rPr>
              <a:t>http://www.nytud.hu/nyk/109/13-HollerL.pdf 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Madas</a:t>
            </a:r>
            <a:r>
              <a:rPr lang="hu-HU" dirty="0"/>
              <a:t> Edit 1993. A XIII–XIV. századi magyarországi ferences prédikáció forrásvidéke. A Gyulafehérvári Sorok kódexének </a:t>
            </a:r>
            <a:r>
              <a:rPr lang="hu-HU" dirty="0" err="1"/>
              <a:t>sermóiról</a:t>
            </a:r>
            <a:r>
              <a:rPr lang="hu-HU" dirty="0"/>
              <a:t>. </a:t>
            </a:r>
            <a:r>
              <a:rPr lang="hu-HU" i="1" dirty="0"/>
              <a:t>Irodalomtörténeti Közlemények</a:t>
            </a:r>
            <a:r>
              <a:rPr lang="hu-HU" dirty="0"/>
              <a:t> 97: 1–15. </a:t>
            </a:r>
          </a:p>
          <a:p>
            <a:pPr marL="0" indent="0">
              <a:buNone/>
            </a:pPr>
            <a:r>
              <a:rPr lang="hu-HU" b="1" dirty="0"/>
              <a:t>A. MOLNÁR Ferenc 2003. A Gyulafehérvári Sorok vizsgálatához. </a:t>
            </a:r>
            <a:r>
              <a:rPr lang="hu-HU" b="1" i="1" dirty="0"/>
              <a:t>Könyv és Könyvtár</a:t>
            </a:r>
            <a:r>
              <a:rPr lang="hu-HU" b="1" dirty="0"/>
              <a:t> XXV: 97–104. Elérhető itt: </a:t>
            </a:r>
            <a:r>
              <a:rPr lang="hu-HU" b="1" dirty="0">
                <a:hlinkClick r:id="rId3"/>
              </a:rPr>
              <a:t>https://dea.lib.unideb.hu/dea/bitstream/handle/2437/164075/KK_2003.pdf</a:t>
            </a:r>
            <a:endParaRPr lang="hu-HU" b="1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4842637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537</TotalTime>
  <Words>1908</Words>
  <Application>Microsoft Office PowerPoint</Application>
  <PresentationFormat>Szélesvásznú</PresentationFormat>
  <Paragraphs>175</Paragraphs>
  <Slides>27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Szálak</vt:lpstr>
      <vt:lpstr>Nyelvtörténeti szövegek elemzése </vt:lpstr>
      <vt:lpstr>Nyelvemlék-vadászat: mit hol őriznek?</vt:lpstr>
      <vt:lpstr>Hol van a HB, ÓMS, KTSz, GyS?</vt:lpstr>
      <vt:lpstr>Königsbergi Töredék (KT) és Szalagjai (KTSz)</vt:lpstr>
      <vt:lpstr>KT(Sz)</vt:lpstr>
      <vt:lpstr>KT és KTSz</vt:lpstr>
      <vt:lpstr>Tartalma (l. nyelvemlekek.oszk.hu)</vt:lpstr>
      <vt:lpstr>Dömötör, Benkő</vt:lpstr>
      <vt:lpstr>Kik szólának? És miről?</vt:lpstr>
      <vt:lpstr>KT-hibák: keressünk!</vt:lpstr>
      <vt:lpstr>KT-hibák (A. Molnár)</vt:lpstr>
      <vt:lpstr>KTSz-hibák még (Benkő)</vt:lpstr>
      <vt:lpstr>Archaizmusok (A. Molnár alapján)</vt:lpstr>
      <vt:lpstr>-ban/-ben</vt:lpstr>
      <vt:lpstr>-nak/-nek</vt:lpstr>
      <vt:lpstr>-val/-vel</vt:lpstr>
      <vt:lpstr>-ba/-be; -ból/-ből</vt:lpstr>
      <vt:lpstr>-ság/-ség</vt:lpstr>
      <vt:lpstr>Egy kis benkőzés még…</vt:lpstr>
      <vt:lpstr>Gyulafehérvári Sorok/Glosszák (14. sz. első harmada/1310 k.) </vt:lpstr>
      <vt:lpstr>GyS 1: Jézus 5 tulajdonsága</vt:lpstr>
      <vt:lpstr>GyS 2: A hívők hogyan látják Jézust</vt:lpstr>
      <vt:lpstr>GyS3: Krisztus szenvedéseiről </vt:lpstr>
      <vt:lpstr>A. Molnár a GyS-ről</vt:lpstr>
      <vt:lpstr>GyS</vt:lpstr>
      <vt:lpstr>Irodalom (KT és KTSz)</vt:lpstr>
      <vt:lpstr>Irodalom (GyS)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 </dc:title>
  <dc:creator>Dér Csilla Ilona</dc:creator>
  <cp:lastModifiedBy>Anonymous</cp:lastModifiedBy>
  <cp:revision>250</cp:revision>
  <dcterms:created xsi:type="dcterms:W3CDTF">2021-02-17T09:13:09Z</dcterms:created>
  <dcterms:modified xsi:type="dcterms:W3CDTF">2024-10-18T05:34:01Z</dcterms:modified>
</cp:coreProperties>
</file>