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5" r:id="rId9"/>
    <p:sldId id="267" r:id="rId10"/>
    <p:sldId id="264" r:id="rId11"/>
    <p:sldId id="269" r:id="rId12"/>
    <p:sldId id="266" r:id="rId13"/>
    <p:sldId id="268" r:id="rId14"/>
    <p:sldId id="271" r:id="rId15"/>
    <p:sldId id="273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Közepesen sötét stílus 1 – 2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sillader@gmail.com" TargetMode="External"/><Relationship Id="rId2" Type="http://schemas.openxmlformats.org/officeDocument/2006/relationships/hyperlink" Target="http://www.dercsilla.hu/karol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er.csilla@kre.hu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mek.oszk.hu/10600/10688/10688.pdf" TargetMode="External"/><Relationship Id="rId13" Type="http://schemas.openxmlformats.org/officeDocument/2006/relationships/hyperlink" Target="http://mek.oszk.hu/10600/10657/10657.pdf" TargetMode="External"/><Relationship Id="rId3" Type="http://schemas.openxmlformats.org/officeDocument/2006/relationships/hyperlink" Target="http://mek.oszk.hu/05000/05077/05077.pdf" TargetMode="External"/><Relationship Id="rId7" Type="http://schemas.openxmlformats.org/officeDocument/2006/relationships/hyperlink" Target="http://mek.oszk.hu/11100/11172/11172.pdf" TargetMode="External"/><Relationship Id="rId12" Type="http://schemas.openxmlformats.org/officeDocument/2006/relationships/hyperlink" Target="http://mek.oszk.hu/11100/11175/11175.pdf" TargetMode="External"/><Relationship Id="rId2" Type="http://schemas.openxmlformats.org/officeDocument/2006/relationships/hyperlink" Target="http://mek.oszk.hu/08800/08897/pdf/muncheni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ek.oszk.hu/07500/07534/pdf/peer1.pdf" TargetMode="External"/><Relationship Id="rId11" Type="http://schemas.openxmlformats.org/officeDocument/2006/relationships/hyperlink" Target="http://mek.oszk.hu/05600/05650/05650.pdf" TargetMode="External"/><Relationship Id="rId5" Type="http://schemas.openxmlformats.org/officeDocument/2006/relationships/hyperlink" Target="http://mek.oszk.hu/09000/09031/09031.pdf" TargetMode="External"/><Relationship Id="rId10" Type="http://schemas.openxmlformats.org/officeDocument/2006/relationships/hyperlink" Target="http://mek.oszk.hu/10400/10427/10427.pdf" TargetMode="External"/><Relationship Id="rId4" Type="http://schemas.openxmlformats.org/officeDocument/2006/relationships/hyperlink" Target="http://mek.oszk.hu/10700/10762/10762.pdf" TargetMode="External"/><Relationship Id="rId9" Type="http://schemas.openxmlformats.org/officeDocument/2006/relationships/hyperlink" Target="http://mek.oszk.hu/07600/07660/pdf/debreceni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ek.oszk.hu/05100/05163/pdf/jokai1.pdf" TargetMode="External"/><Relationship Id="rId2" Type="http://schemas.openxmlformats.org/officeDocument/2006/relationships/hyperlink" Target="http://nyelvemlekek.oszk.hu/tud/szoevegkiadaso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mk.nytud.hu/" TargetMode="External"/><Relationship Id="rId4" Type="http://schemas.openxmlformats.org/officeDocument/2006/relationships/hyperlink" Target="http://magyar-irodalom.elte.hu/erdy-kodex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ba.unideb.hu/deba/Margit-legenda_Szent_Margit_elete_1510/index.html" TargetMode="External"/><Relationship Id="rId2" Type="http://schemas.openxmlformats.org/officeDocument/2006/relationships/hyperlink" Target="http://mek.oszk.hu/08300/08331/0833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mek.niif.hu/06100/06196/html/kozep0039/kozep0039.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nyelvemlekek.oszk.hu/ism/multimedia_nyelvemlekeinkro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deba.unideb.hu/deba/Margit-legenda_Szent_Margit_elete_1510/index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mk.nytud.hu/" TargetMode="External"/><Relationship Id="rId2" Type="http://schemas.openxmlformats.org/officeDocument/2006/relationships/hyperlink" Target="http://omagyarkorpusz.nytud.hu/hu-search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nsz.nytud.hu/regisztracio_hun.html" TargetMode="External"/><Relationship Id="rId5" Type="http://schemas.openxmlformats.org/officeDocument/2006/relationships/hyperlink" Target="http://clara.nytud.hu/mnsz2-dev/" TargetMode="External"/><Relationship Id="rId4" Type="http://schemas.openxmlformats.org/officeDocument/2006/relationships/hyperlink" Target="http://clara.nytud.hu/mtsz/run.cgi/first_for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nagyszotar.nytud.hu/shopping.html" TargetMode="External"/><Relationship Id="rId2" Type="http://schemas.openxmlformats.org/officeDocument/2006/relationships/hyperlink" Target="http://nagyszotar.nytud.hu/index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rpusz.com/Monika/A_szerzorol_files/Alapfogalmak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mek.oszk.hu/08300/08370/pdf/index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A9D371-38B4-4EEE-A9D6-3C6961133D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Nyelvtörténeti szövegek elemzése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8A2A723-A761-45BB-83CD-2D0952605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200" dirty="0">
                <a:solidFill>
                  <a:schemeClr val="tx1"/>
                </a:solidFill>
              </a:rPr>
              <a:t>1. Bevezetés. Online nyelvtörténeti oldalak, korpuszok.</a:t>
            </a:r>
          </a:p>
        </p:txBody>
      </p:sp>
    </p:spTree>
    <p:extLst>
      <p:ext uri="{BB962C8B-B14F-4D97-AF65-F5344CB8AC3E}">
        <p14:creationId xmlns:p14="http://schemas.microsoft.com/office/powerpoint/2010/main" val="697067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0D9E6F-ECEE-4C78-8EA2-FA690342D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Tematika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C300D3C3-4E0B-4D77-A5C5-98C3110BA2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194695"/>
              </p:ext>
            </p:extLst>
          </p:nvPr>
        </p:nvGraphicFramePr>
        <p:xfrm>
          <a:off x="2250831" y="1505243"/>
          <a:ext cx="8651631" cy="51909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7234">
                  <a:extLst>
                    <a:ext uri="{9D8B030D-6E8A-4147-A177-3AD203B41FA5}">
                      <a16:colId xmlns:a16="http://schemas.microsoft.com/office/drawing/2014/main" val="3216951358"/>
                    </a:ext>
                  </a:extLst>
                </a:gridCol>
                <a:gridCol w="6504397">
                  <a:extLst>
                    <a:ext uri="{9D8B030D-6E8A-4147-A177-3AD203B41FA5}">
                      <a16:colId xmlns:a16="http://schemas.microsoft.com/office/drawing/2014/main" val="3032576675"/>
                    </a:ext>
                  </a:extLst>
                </a:gridCol>
              </a:tblGrid>
              <a:tr h="1639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2021. 02. 16.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Bevezetés. Online nyelvtörténeti oldalak: nyelvemlekek.oszk.hu stb. Magyar nyelvtörténeti adatbázisok: Ómagyar korpusz, Történeti Magánéleti Korpusz (TMK), Magyar Történeti Szövegtár (</a:t>
                      </a:r>
                      <a:r>
                        <a:rPr lang="hu-HU" sz="1600" dirty="0" err="1">
                          <a:effectLst/>
                        </a:rPr>
                        <a:t>MTSz</a:t>
                      </a:r>
                      <a:r>
                        <a:rPr lang="hu-HU" sz="1600" dirty="0">
                          <a:effectLst/>
                        </a:rPr>
                        <a:t>), Magyar Nemzeti Szövegtár 2. Korpuszhasználati gyakorlatok: </a:t>
                      </a:r>
                      <a:r>
                        <a:rPr lang="hu-HU" sz="1600" dirty="0" err="1">
                          <a:effectLst/>
                        </a:rPr>
                        <a:t>lekérdezéstípusok</a:t>
                      </a:r>
                      <a:r>
                        <a:rPr lang="hu-HU" sz="1600" dirty="0">
                          <a:effectLst/>
                        </a:rPr>
                        <a:t> (gyakoriság, </a:t>
                      </a:r>
                      <a:r>
                        <a:rPr lang="hu-HU" sz="1600" dirty="0" err="1">
                          <a:effectLst/>
                        </a:rPr>
                        <a:t>kollokációk</a:t>
                      </a:r>
                      <a:r>
                        <a:rPr lang="hu-HU" sz="1600" dirty="0">
                          <a:effectLst/>
                        </a:rPr>
                        <a:t>).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5544801"/>
                  </a:ext>
                </a:extLst>
              </a:tr>
              <a:tr h="5464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2021. 02. 23.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</a:t>
                      </a:r>
                      <a:r>
                        <a:rPr lang="hu-HU" sz="1600" dirty="0" err="1">
                          <a:effectLst/>
                        </a:rPr>
                        <a:t>Königsbergi</a:t>
                      </a:r>
                      <a:r>
                        <a:rPr lang="hu-HU" sz="1600" dirty="0">
                          <a:effectLst/>
                        </a:rPr>
                        <a:t> Töredék és Szalagjai.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Gyulafehérvári Sorok.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2707956"/>
                  </a:ext>
                </a:extLst>
              </a:tr>
              <a:tr h="5464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2021. 03. 02.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Kódexolvasás I. A Nyulak-szigeti </a:t>
                      </a:r>
                      <a:r>
                        <a:rPr lang="hu-HU" sz="1600" dirty="0" err="1">
                          <a:effectLst/>
                        </a:rPr>
                        <a:t>scriptórium</a:t>
                      </a:r>
                      <a:r>
                        <a:rPr lang="hu-HU" sz="1600" dirty="0">
                          <a:effectLst/>
                        </a:rPr>
                        <a:t> és kódexei. </a:t>
                      </a:r>
                      <a:r>
                        <a:rPr lang="hu-HU" sz="1600" dirty="0" err="1">
                          <a:effectLst/>
                        </a:rPr>
                        <a:t>Ráskai</a:t>
                      </a:r>
                      <a:r>
                        <a:rPr lang="hu-HU" sz="1600" dirty="0">
                          <a:effectLst/>
                        </a:rPr>
                        <a:t> Lea és Sövényházi Márta munkássága.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2816441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2021. 03. 09.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Kódexolvasás II. 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8069273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2021. 03. 16.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Kódexolvasás III. 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8479730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2021. 03. 23.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Nyomtatott könyvek. Grammatikák, nyelvkönyvek.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4964240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2021. 04. 13.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Misszilisek I. 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9886705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2021. 04. 20.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Misszilisek II.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9767726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2021. 04. 27.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Boszorkányperek I.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5766097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2021. 05. 04.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Boszorkányperek II.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363904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2021. 05. 11.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Zárthelyi dolgozat (</a:t>
                      </a:r>
                      <a:r>
                        <a:rPr lang="hu-HU" sz="1600" dirty="0" err="1">
                          <a:effectLst/>
                        </a:rPr>
                        <a:t>GyS</a:t>
                      </a:r>
                      <a:r>
                        <a:rPr lang="hu-HU" sz="1600" dirty="0">
                          <a:effectLst/>
                        </a:rPr>
                        <a:t>., KT)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3459783"/>
                  </a:ext>
                </a:extLst>
              </a:tr>
              <a:tr h="273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2021. 05. 18.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Összegzés, értékelés.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4909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38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31A098-7070-4323-8C40-8198914AC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teljesítés feltételei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35DF165-4F62-46CC-A137-226CB7BED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1004" y="1904999"/>
            <a:ext cx="9499362" cy="4535557"/>
          </a:xfrm>
        </p:spPr>
        <p:txBody>
          <a:bodyPr>
            <a:normAutofit fontScale="92500" lnSpcReduction="20000"/>
          </a:bodyPr>
          <a:lstStyle/>
          <a:p>
            <a:r>
              <a:rPr lang="hu-HU" sz="2400" dirty="0"/>
              <a:t>aktív órai részvétel; </a:t>
            </a:r>
          </a:p>
          <a:p>
            <a:r>
              <a:rPr lang="hu-HU" sz="2400" b="1" dirty="0"/>
              <a:t>2 fő maximum 25 perces kiselőadása</a:t>
            </a:r>
            <a:r>
              <a:rPr lang="hu-HU" sz="2400" dirty="0"/>
              <a:t> (kötelező diasort készíteni) tartása egy kiválasztott kódexről (meg nem tartott kiselőadás elégtelent ér); tartalma: </a:t>
            </a:r>
          </a:p>
          <a:p>
            <a:pPr lvl="1"/>
            <a:r>
              <a:rPr lang="hu-HU" sz="2200" dirty="0"/>
              <a:t>a kódex rövid története, paleográfiai jellemzők (betűjelölések stb.) – l. a kódex szövegkiadásának bevezetőjét</a:t>
            </a:r>
          </a:p>
          <a:p>
            <a:pPr lvl="1"/>
            <a:r>
              <a:rPr lang="hu-HU" sz="2200" dirty="0"/>
              <a:t>egy legalább egyoldalas részlet fotója, betűhű változata, olvasata és értelmezése (csakis kritikai kiadásból!) </a:t>
            </a:r>
          </a:p>
          <a:p>
            <a:pPr lvl="1"/>
            <a:r>
              <a:rPr lang="hu-HU" sz="2200" dirty="0"/>
              <a:t>és rövid grammatikai (alaktani vagy mondattani) jellemzése, pl. névutók, szórend, helyragok, igeidők, igenevek </a:t>
            </a:r>
          </a:p>
          <a:p>
            <a:r>
              <a:rPr lang="hu-HU" sz="2400" dirty="0"/>
              <a:t>legalább elégséges zárthelyi dolgozat (anyaga: </a:t>
            </a:r>
            <a:r>
              <a:rPr lang="hu-HU" sz="2400" dirty="0" err="1"/>
              <a:t>GyS</a:t>
            </a:r>
            <a:r>
              <a:rPr lang="hu-HU" sz="2400" dirty="0"/>
              <a:t>. és </a:t>
            </a:r>
            <a:r>
              <a:rPr lang="hu-HU" sz="2400" dirty="0" err="1"/>
              <a:t>KTSz</a:t>
            </a:r>
            <a:r>
              <a:rPr lang="hu-HU" sz="2400" dirty="0"/>
              <a:t>.);</a:t>
            </a:r>
          </a:p>
          <a:p>
            <a:r>
              <a:rPr lang="hu-HU" sz="2400" dirty="0" err="1"/>
              <a:t>max</a:t>
            </a:r>
            <a:r>
              <a:rPr lang="hu-HU" sz="2400" dirty="0"/>
              <a:t>. hiányzás: 3 alkalom/félév bármilyen indokkal az online/hibrid órákról</a:t>
            </a:r>
          </a:p>
        </p:txBody>
      </p:sp>
    </p:spTree>
    <p:extLst>
      <p:ext uri="{BB962C8B-B14F-4D97-AF65-F5344CB8AC3E}">
        <p14:creationId xmlns:p14="http://schemas.microsoft.com/office/powerpoint/2010/main" val="173855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F0A199-24E9-4C2A-A435-24F9E2540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Segédanyagok elérhetősége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D789FAE-112A-4C85-A4E8-49F270D2D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617" y="2067339"/>
            <a:ext cx="9475305" cy="4386470"/>
          </a:xfrm>
        </p:spPr>
        <p:txBody>
          <a:bodyPr/>
          <a:lstStyle/>
          <a:p>
            <a:pPr marL="0" indent="0">
              <a:buNone/>
            </a:pPr>
            <a:r>
              <a:rPr lang="hu-HU" sz="2500" dirty="0">
                <a:hlinkClick r:id="rId2"/>
              </a:rPr>
              <a:t>http://moodle.kre.hu</a:t>
            </a:r>
          </a:p>
          <a:p>
            <a:pPr marL="0" indent="0">
              <a:buNone/>
            </a:pPr>
            <a:r>
              <a:rPr lang="hu-HU" sz="2500" dirty="0">
                <a:hlinkClick r:id="rId2"/>
              </a:rPr>
              <a:t>http://www.dercsilla.hu/karoli/</a:t>
            </a:r>
            <a:endParaRPr lang="hu-HU" sz="2500" dirty="0"/>
          </a:p>
          <a:p>
            <a:pPr marL="0" indent="0">
              <a:buNone/>
            </a:pPr>
            <a:r>
              <a:rPr lang="hu-HU" sz="2500" dirty="0"/>
              <a:t>Jelszó: </a:t>
            </a:r>
            <a:r>
              <a:rPr lang="hu-HU" sz="2500" dirty="0" err="1"/>
              <a:t>raskaylea</a:t>
            </a:r>
            <a:endParaRPr lang="hu-HU" sz="2500" dirty="0"/>
          </a:p>
          <a:p>
            <a:pPr marL="0" indent="0">
              <a:buNone/>
            </a:pPr>
            <a:r>
              <a:rPr lang="hu-HU" sz="2500" dirty="0"/>
              <a:t>email: </a:t>
            </a:r>
            <a:r>
              <a:rPr lang="hu-HU" sz="2500" dirty="0">
                <a:hlinkClick r:id="rId3"/>
              </a:rPr>
              <a:t>csillader@gmail.com</a:t>
            </a:r>
            <a:r>
              <a:rPr lang="hu-HU" sz="2500" dirty="0"/>
              <a:t> , </a:t>
            </a:r>
            <a:r>
              <a:rPr lang="hu-HU" sz="2500" dirty="0">
                <a:hlinkClick r:id="rId4"/>
              </a:rPr>
              <a:t>der.csilla@kre.hu</a:t>
            </a:r>
            <a:endParaRPr lang="hu-HU" sz="2500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0013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13A54D-4F89-4ACE-9A21-98502225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Kiselőadások beosztása: 10 hét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C9686FDD-B001-4BCD-8FCB-B26253C2A6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9481973"/>
              </p:ext>
            </p:extLst>
          </p:nvPr>
        </p:nvGraphicFramePr>
        <p:xfrm>
          <a:off x="1484243" y="1457739"/>
          <a:ext cx="9263474" cy="540025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{21E4AEA4-8DFA-4A89-87EB-49C32662AFE0}</a:tableStyleId>
              </a:tblPr>
              <a:tblGrid>
                <a:gridCol w="2299086">
                  <a:extLst>
                    <a:ext uri="{9D8B030D-6E8A-4147-A177-3AD203B41FA5}">
                      <a16:colId xmlns:a16="http://schemas.microsoft.com/office/drawing/2014/main" val="590085971"/>
                    </a:ext>
                  </a:extLst>
                </a:gridCol>
                <a:gridCol w="6964388">
                  <a:extLst>
                    <a:ext uri="{9D8B030D-6E8A-4147-A177-3AD203B41FA5}">
                      <a16:colId xmlns:a16="http://schemas.microsoft.com/office/drawing/2014/main" val="2925447620"/>
                    </a:ext>
                  </a:extLst>
                </a:gridCol>
              </a:tblGrid>
              <a:tr h="8308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2021. 02. 23.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5476720"/>
                  </a:ext>
                </a:extLst>
              </a:tr>
              <a:tr h="8308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2021. 03. 02.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0023728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2021. 03. 09.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8136504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2021. 03. 16.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0858817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2021. 03. 23.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4399988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2021. 04. 13.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5523234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2021. 04. 20.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8657482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2021. 04. 27.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4769384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2021. 05. 04.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5024381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2021. 05. 11.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9921377"/>
                  </a:ext>
                </a:extLst>
              </a:tr>
              <a:tr h="415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2021. 05. 18.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Zárás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3044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51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575882E7-7C96-4956-93AD-64DF13CFD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457054"/>
              </p:ext>
            </p:extLst>
          </p:nvPr>
        </p:nvGraphicFramePr>
        <p:xfrm>
          <a:off x="271669" y="-20447"/>
          <a:ext cx="11648662" cy="687844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990425">
                  <a:extLst>
                    <a:ext uri="{9D8B030D-6E8A-4147-A177-3AD203B41FA5}">
                      <a16:colId xmlns:a16="http://schemas.microsoft.com/office/drawing/2014/main" val="2517672067"/>
                    </a:ext>
                  </a:extLst>
                </a:gridCol>
                <a:gridCol w="2292662">
                  <a:extLst>
                    <a:ext uri="{9D8B030D-6E8A-4147-A177-3AD203B41FA5}">
                      <a16:colId xmlns:a16="http://schemas.microsoft.com/office/drawing/2014/main" val="3018780183"/>
                    </a:ext>
                  </a:extLst>
                </a:gridCol>
                <a:gridCol w="7365575">
                  <a:extLst>
                    <a:ext uri="{9D8B030D-6E8A-4147-A177-3AD203B41FA5}">
                      <a16:colId xmlns:a16="http://schemas.microsoft.com/office/drawing/2014/main" val="3064669592"/>
                    </a:ext>
                  </a:extLst>
                </a:gridCol>
              </a:tblGrid>
              <a:tr h="257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A kódex datálása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Kódex neve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A facsimile és betűhű kiadás online elérhetősége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2581139819"/>
                  </a:ext>
                </a:extLst>
              </a:tr>
              <a:tr h="257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1466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Müncheni kódex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>
                          <a:effectLst/>
                          <a:hlinkClick r:id="rId2"/>
                        </a:rPr>
                        <a:t>http://mek.oszk.hu/08800/08897/pdf/muncheni1.pdf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3248548186"/>
                  </a:ext>
                </a:extLst>
              </a:tr>
              <a:tr h="257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1474. október 1.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Birk kódex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>
                          <a:effectLst/>
                          <a:hlinkClick r:id="rId3"/>
                        </a:rPr>
                        <a:t>http://mek.oszk.hu/05000/05077/05077.pdf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4103345930"/>
                  </a:ext>
                </a:extLst>
              </a:tr>
              <a:tr h="532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1500-as évek eleje (16. sz. eleje)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Lázár Zelma-kódex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 dirty="0">
                          <a:effectLst/>
                          <a:hlinkClick r:id="rId4"/>
                        </a:rPr>
                        <a:t>http://mek.oszk.hu/10700/10762/10762.pdf</a:t>
                      </a:r>
                      <a:endParaRPr lang="hu-HU" sz="1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 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3989496503"/>
                  </a:ext>
                </a:extLst>
              </a:tr>
              <a:tr h="8079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1500-as évek eleje (16. sz. eleje)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err="1">
                          <a:effectLst/>
                        </a:rPr>
                        <a:t>Simor</a:t>
                      </a:r>
                      <a:r>
                        <a:rPr lang="hu-HU" sz="1700" dirty="0">
                          <a:effectLst/>
                        </a:rPr>
                        <a:t>-kódex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a Krisztina-legendával együtt: </a:t>
                      </a:r>
                      <a:r>
                        <a:rPr lang="hu-HU" sz="1700" u="sng" dirty="0">
                          <a:effectLst/>
                          <a:hlinkClick r:id="rId5"/>
                        </a:rPr>
                        <a:t>http://mek.oszk.hu/09000/09031/09031.pdf</a:t>
                      </a:r>
                      <a:endParaRPr lang="hu-HU" sz="1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 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1689750059"/>
                  </a:ext>
                </a:extLst>
              </a:tr>
              <a:tr h="532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16. sz. első negyede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Peer-kódex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>
                          <a:effectLst/>
                          <a:hlinkClick r:id="rId6"/>
                        </a:rPr>
                        <a:t>http://mek.oszk.hu/07500/07534/pdf/peer1.pdf</a:t>
                      </a:r>
                      <a:endParaRPr lang="hu-HU" sz="17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 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3406268939"/>
                  </a:ext>
                </a:extLst>
              </a:tr>
              <a:tr h="532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1508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Nádor kódex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>
                          <a:effectLst/>
                          <a:hlinkClick r:id="rId7"/>
                        </a:rPr>
                        <a:t>http://mek.oszk.hu/11100/11172/11172.pdf</a:t>
                      </a:r>
                      <a:endParaRPr lang="hu-HU" sz="17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 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2234604067"/>
                  </a:ext>
                </a:extLst>
              </a:tr>
              <a:tr h="257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1513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err="1">
                          <a:effectLst/>
                        </a:rPr>
                        <a:t>Czech</a:t>
                      </a:r>
                      <a:r>
                        <a:rPr lang="hu-HU" sz="1700" dirty="0">
                          <a:effectLst/>
                        </a:rPr>
                        <a:t>-kódex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>
                          <a:effectLst/>
                          <a:hlinkClick r:id="rId8"/>
                        </a:rPr>
                        <a:t>http://mek.oszk.hu/10600/10688/10688.pdf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407882410"/>
                  </a:ext>
                </a:extLst>
              </a:tr>
              <a:tr h="257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1514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 err="1">
                          <a:effectLst/>
                        </a:rPr>
                        <a:t>Lobkowicz</a:t>
                      </a:r>
                      <a:r>
                        <a:rPr lang="hu-HU" sz="1700" dirty="0">
                          <a:effectLst/>
                        </a:rPr>
                        <a:t>-kódex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 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2417589472"/>
                  </a:ext>
                </a:extLst>
              </a:tr>
              <a:tr h="257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1519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Debreceni kódex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>
                          <a:effectLst/>
                          <a:hlinkClick r:id="rId9"/>
                        </a:rPr>
                        <a:t>http://mek.oszk.hu/07600/07660/pdf/debreceni1.pdf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414755698"/>
                  </a:ext>
                </a:extLst>
              </a:tr>
              <a:tr h="8079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1520 k.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Bod-kódex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Sándor-kódexszel együtt kiadva: </a:t>
                      </a:r>
                      <a:r>
                        <a:rPr lang="hu-HU" sz="1700" u="sng" dirty="0">
                          <a:effectLst/>
                          <a:hlinkClick r:id="rId10"/>
                        </a:rPr>
                        <a:t>http://mek.oszk.hu/10400/10427/10427.pdf</a:t>
                      </a:r>
                      <a:endParaRPr lang="hu-HU" sz="1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 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525185678"/>
                  </a:ext>
                </a:extLst>
              </a:tr>
              <a:tr h="8079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1521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Könyvecse az szent apostoloknak méltóságokról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 dirty="0">
                          <a:effectLst/>
                          <a:hlinkClick r:id="rId11"/>
                        </a:rPr>
                        <a:t>http://mek.oszk.hu/05600/05650/05650.pdf</a:t>
                      </a:r>
                      <a:endParaRPr lang="hu-HU" sz="1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 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4261859349"/>
                  </a:ext>
                </a:extLst>
              </a:tr>
              <a:tr h="532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</a:rPr>
                        <a:t>1526–1528</a:t>
                      </a:r>
                      <a:endParaRPr lang="hu-H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>
                          <a:effectLst/>
                        </a:rPr>
                        <a:t>Székelyudvarhelyi kódex</a:t>
                      </a:r>
                      <a:endParaRPr lang="hu-H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 dirty="0">
                          <a:effectLst/>
                          <a:hlinkClick r:id="rId12"/>
                        </a:rPr>
                        <a:t>http://mek.oszk.hu/11100/11175/11175.pdf</a:t>
                      </a:r>
                      <a:endParaRPr lang="hu-HU" sz="1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 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1635873802"/>
                  </a:ext>
                </a:extLst>
              </a:tr>
              <a:tr h="257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</a:rPr>
                        <a:t>1532</a:t>
                      </a:r>
                      <a:endParaRPr lang="hu-H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dirty="0">
                          <a:effectLst/>
                        </a:rPr>
                        <a:t>Kriza-kódex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700" u="sng" dirty="0">
                          <a:effectLst/>
                          <a:hlinkClick r:id="rId13"/>
                        </a:rPr>
                        <a:t>http://mek.oszk.hu/10600/10657/10657.pdf</a:t>
                      </a:r>
                      <a:endParaRPr lang="hu-H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708" marR="27708" marT="0" marB="0"/>
                </a:tc>
                <a:extLst>
                  <a:ext uri="{0D108BD9-81ED-4DB2-BD59-A6C34878D82A}">
                    <a16:rowId xmlns:a16="http://schemas.microsoft.com/office/drawing/2014/main" val="3021341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86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67E609-B05B-48F8-89DB-A8D54354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Megbízható forrás: kritikai kiadás, betűhű változat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1D9A22-4157-4EFC-9E39-3513CA07D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4488" y="2040835"/>
            <a:ext cx="9886122" cy="4346713"/>
          </a:xfrm>
        </p:spPr>
        <p:txBody>
          <a:bodyPr>
            <a:normAutofit fontScale="92500"/>
          </a:bodyPr>
          <a:lstStyle/>
          <a:p>
            <a:r>
              <a:rPr lang="hu-HU" dirty="0"/>
              <a:t>Csakis ezek fogadhatók el nyelvtörténeti elemzés alapjául</a:t>
            </a:r>
          </a:p>
          <a:p>
            <a:r>
              <a:rPr lang="hu-HU" b="1" dirty="0"/>
              <a:t>Facsimile változat, </a:t>
            </a:r>
            <a:r>
              <a:rPr lang="hu-HU" b="1" u="sng" dirty="0"/>
              <a:t>betűhű változat/olvasat</a:t>
            </a:r>
            <a:r>
              <a:rPr lang="hu-HU" b="1" dirty="0"/>
              <a:t>, értelmezés, normalizált változat ~ mai magyar átírás ~ modernizált helyesírású változat</a:t>
            </a:r>
          </a:p>
          <a:p>
            <a:pPr marL="0" indent="0">
              <a:buNone/>
            </a:pPr>
            <a:r>
              <a:rPr lang="hu-HU" dirty="0"/>
              <a:t>Egy példán: </a:t>
            </a:r>
            <a:r>
              <a:rPr lang="hu-HU" b="1" dirty="0"/>
              <a:t>Jókai-kódex 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http://nyelvemlekek.oszk.hu/tud/szoevegkiadasok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Kikeresni: Jókai-kódex</a:t>
            </a:r>
          </a:p>
          <a:p>
            <a:pPr marL="0" indent="0">
              <a:buNone/>
            </a:pPr>
            <a:r>
              <a:rPr lang="hu-HU" dirty="0"/>
              <a:t>A legjobb verzió: betűhű kritikai kiadás (jegyzetekkel), esetleges latin eredetivel: P. Balázs Jánosé:</a:t>
            </a:r>
          </a:p>
          <a:p>
            <a:pPr marL="0" indent="0">
              <a:buNone/>
            </a:pPr>
            <a:r>
              <a:rPr lang="hu-HU" dirty="0">
                <a:hlinkClick r:id="rId3"/>
              </a:rPr>
              <a:t>http://mek.oszk.hu/05100/05163/pdf/jokai1.pdf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Normalizált változat </a:t>
            </a:r>
            <a:r>
              <a:rPr lang="hu-HU" dirty="0" err="1"/>
              <a:t>vs</a:t>
            </a:r>
            <a:r>
              <a:rPr lang="hu-HU" dirty="0"/>
              <a:t>. betűhű eredeti:</a:t>
            </a:r>
          </a:p>
          <a:p>
            <a:pPr marL="0" indent="0">
              <a:buNone/>
            </a:pPr>
            <a:r>
              <a:rPr lang="hu-HU" dirty="0">
                <a:hlinkClick r:id="rId4"/>
              </a:rPr>
              <a:t>http://magyar-irodalom.elte.hu/erdy-kodex/</a:t>
            </a:r>
            <a:endParaRPr lang="hu-HU" dirty="0"/>
          </a:p>
          <a:p>
            <a:pPr marL="0" indent="0">
              <a:buNone/>
            </a:pPr>
            <a:r>
              <a:rPr lang="hu-HU" dirty="0">
                <a:hlinkClick r:id="rId5"/>
              </a:rPr>
              <a:t>http://tmk.nytud.hu/</a:t>
            </a:r>
            <a:r>
              <a:rPr lang="hu-HU" dirty="0"/>
              <a:t> keresőszó: mondja (</a:t>
            </a:r>
            <a:r>
              <a:rPr lang="hu-HU" dirty="0" err="1"/>
              <a:t>mongya</a:t>
            </a:r>
            <a:r>
              <a:rPr lang="hu-HU" dirty="0"/>
              <a:t>) – keressünk különbségeket a kettő között!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671167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092154-C480-477D-AD61-C907FCF0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Facsimile/fakszimile/hasonmás kiadás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3656F3-AB4C-449C-80FF-73E8FDBD1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312" y="154018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Színes vagy fekete-fehér fotókópia vagy digitális változat</a:t>
            </a:r>
          </a:p>
          <a:p>
            <a:r>
              <a:rPr lang="hu-HU" dirty="0"/>
              <a:t>Jókai-kódex: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http://mek.oszk.hu/08300/08331/08331.pdf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Gyönyörű digitális változatok:</a:t>
            </a:r>
          </a:p>
          <a:p>
            <a:pPr marL="0" indent="0">
              <a:buNone/>
            </a:pPr>
            <a:r>
              <a:rPr lang="hu-HU" dirty="0">
                <a:hlinkClick r:id="rId3"/>
              </a:rPr>
              <a:t>http://nyelvemlekek.oszk.hu/sites/nyelvemlekek.oszk.hu/files/margit.pdf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30BBCD2-942E-4D39-975A-7CB5C63F9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424" y="3802838"/>
            <a:ext cx="6456738" cy="269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70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FEF73B-9CD8-4B94-BB11-87E261EFE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 descr="A képen szöveg látható&#10;&#10;Automatikusan generált leírás">
            <a:extLst>
              <a:ext uri="{FF2B5EF4-FFF2-40B4-BE49-F238E27FC236}">
                <a16:creationId xmlns:a16="http://schemas.microsoft.com/office/drawing/2014/main" id="{3ABFD7A3-2E48-407F-BE1F-6CD72D1FCF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30" y="624110"/>
            <a:ext cx="11964740" cy="5486400"/>
          </a:xfrm>
        </p:spPr>
      </p:pic>
    </p:spTree>
    <p:extLst>
      <p:ext uri="{BB962C8B-B14F-4D97-AF65-F5344CB8AC3E}">
        <p14:creationId xmlns:p14="http://schemas.microsoft.com/office/powerpoint/2010/main" val="3322367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F36745-29D6-4A56-BB23-5A7C8CA5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Nyelvemlekek.oszk.hu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171A9ED-4CCB-4EF9-BAB9-EDF697E0F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206733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Keressünk:</a:t>
            </a:r>
          </a:p>
          <a:p>
            <a:r>
              <a:rPr lang="hu-HU" dirty="0"/>
              <a:t>Facsimile kiadást!</a:t>
            </a:r>
          </a:p>
          <a:p>
            <a:r>
              <a:rPr lang="hu-HU" dirty="0"/>
              <a:t>Betűhű kiadást!</a:t>
            </a:r>
          </a:p>
          <a:p>
            <a:pPr marL="0" indent="0">
              <a:buNone/>
            </a:pPr>
            <a:r>
              <a:rPr lang="hu-HU" dirty="0" err="1"/>
              <a:t>Érdy</a:t>
            </a:r>
            <a:r>
              <a:rPr lang="hu-HU" dirty="0"/>
              <a:t>-kódex (1526): </a:t>
            </a:r>
          </a:p>
          <a:p>
            <a:pPr marL="0" indent="0">
              <a:buNone/>
            </a:pPr>
            <a:r>
              <a:rPr lang="hu-HU" dirty="0"/>
              <a:t>Normalizált változat: Egy csodálatos példa </a:t>
            </a:r>
            <a:r>
              <a:rPr lang="hu-HU" dirty="0">
                <a:hlinkClick r:id="rId2"/>
              </a:rPr>
              <a:t>http://mek.niif.hu/06100/06196/html/kozep0039/kozep0039.html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29933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460546-0932-404F-84DC-6292F18E2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Nyelvemlekek.oszk.hu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70D806-A3D0-4D9D-83C3-CDE98F046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Multimédiás oldal: meghallgathatjuk a nyelvemlékeket feltehető korabeli kiejtésben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http://nyelvemlekek.oszk.hu/ism/multimedia_nyelvemlekeinkrol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„kiejtés szerinti átírás”</a:t>
            </a:r>
          </a:p>
          <a:p>
            <a:pPr>
              <a:buAutoNum type="arabicPeriod"/>
            </a:pPr>
            <a:r>
              <a:rPr lang="hu-HU" dirty="0"/>
              <a:t>Eredeti mű leírva</a:t>
            </a:r>
          </a:p>
          <a:p>
            <a:pPr>
              <a:buAutoNum type="arabicPeriod"/>
            </a:pPr>
            <a:r>
              <a:rPr lang="hu-HU" dirty="0"/>
              <a:t>Betűhű változata/olvasat</a:t>
            </a:r>
          </a:p>
          <a:p>
            <a:pPr>
              <a:buAutoNum type="arabicPeriod"/>
            </a:pPr>
            <a:r>
              <a:rPr lang="hu-HU" dirty="0"/>
              <a:t>Korabeli kiejtés/olvasat (hogyan szólhatott?)</a:t>
            </a:r>
          </a:p>
          <a:p>
            <a:pPr marL="0" indent="0">
              <a:buNone/>
            </a:pPr>
            <a:r>
              <a:rPr lang="hu-HU" dirty="0"/>
              <a:t>Óvatosan: az </a:t>
            </a:r>
            <a:r>
              <a:rPr lang="hu-HU" b="1" dirty="0"/>
              <a:t>olvasat </a:t>
            </a:r>
            <a:r>
              <a:rPr lang="hu-HU" dirty="0"/>
              <a:t>két dolgot is takarhat!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184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3FA7B1-F105-4475-9D90-BEFE8EED4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Más online nyelvemlékforrások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E6B9B3-73AC-429B-9BAD-35F6514DC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hlinkClick r:id="rId2"/>
              </a:rPr>
              <a:t>http://deba.unideb.hu/deba/Margit-legenda_Szent_Margit_elete_1510/index.html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67169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48D5BE-E1C1-44CA-B1C2-771EAEFC5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Nyelvtörténeti korpuszok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0CB2D8-9032-4DD3-BED5-23E5EDE6B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hu-HU" b="1" dirty="0"/>
              <a:t>Ómagyar Korpusz (Régi Magyar Konkordancia, RMK): </a:t>
            </a:r>
            <a:r>
              <a:rPr lang="hu-HU" b="1" dirty="0">
                <a:hlinkClick r:id="rId2"/>
              </a:rPr>
              <a:t>http://omagyarkorpusz.nytud.hu/hu-search.html</a:t>
            </a:r>
            <a:endParaRPr lang="hu-HU" b="1" dirty="0"/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r>
              <a:rPr lang="hu-HU" b="1" dirty="0"/>
              <a:t>2. Történeti Magánéleti Korpusz (TMK): </a:t>
            </a:r>
            <a:r>
              <a:rPr lang="hu-HU" b="1" dirty="0">
                <a:hlinkClick r:id="rId3"/>
              </a:rPr>
              <a:t>http://tmk.nytud.hu/</a:t>
            </a:r>
            <a:endParaRPr lang="hu-HU" b="1" dirty="0"/>
          </a:p>
          <a:p>
            <a:pPr>
              <a:buFont typeface="+mj-lt"/>
              <a:buAutoNum type="arabicPeriod"/>
            </a:pPr>
            <a:endParaRPr lang="hu-HU" b="1" dirty="0"/>
          </a:p>
          <a:p>
            <a:pPr marL="0" indent="0">
              <a:buNone/>
            </a:pPr>
            <a:r>
              <a:rPr lang="hu-HU" b="1" dirty="0"/>
              <a:t>3. Magyar Történeti Szövegtár (</a:t>
            </a:r>
            <a:r>
              <a:rPr lang="hu-HU" b="1" dirty="0" err="1"/>
              <a:t>MTSz</a:t>
            </a:r>
            <a:r>
              <a:rPr lang="hu-HU" b="1" dirty="0"/>
              <a:t>) ~ Nagyszótári korpusz:  </a:t>
            </a:r>
            <a:r>
              <a:rPr lang="hu-HU" b="1" dirty="0">
                <a:hlinkClick r:id="rId4"/>
              </a:rPr>
              <a:t>http://clara.nytud.hu/mtsz/run.cgi/first_form</a:t>
            </a:r>
            <a:endParaRPr lang="hu-HU" b="1" dirty="0"/>
          </a:p>
          <a:p>
            <a:pPr>
              <a:buFont typeface="+mj-lt"/>
              <a:buAutoNum type="arabicPeriod"/>
            </a:pPr>
            <a:endParaRPr lang="hu-HU" b="1" dirty="0"/>
          </a:p>
          <a:p>
            <a:pPr marL="0" indent="0">
              <a:buNone/>
            </a:pPr>
            <a:r>
              <a:rPr lang="hu-HU" b="1" dirty="0"/>
              <a:t>4. Magyar Nemzeti Szövegtár 2. (MNSz2): </a:t>
            </a:r>
            <a:r>
              <a:rPr lang="hu-HU" b="1" dirty="0">
                <a:hlinkClick r:id="rId5"/>
              </a:rPr>
              <a:t>http://clara.nytud.hu/mnsz2-dev/</a:t>
            </a:r>
            <a:endParaRPr lang="hu-HU" b="1" dirty="0"/>
          </a:p>
          <a:p>
            <a:pPr marL="0" indent="0">
              <a:buNone/>
            </a:pPr>
            <a:r>
              <a:rPr lang="hu-HU" dirty="0"/>
              <a:t>Feladat: regisztráljunk az MNSz2-re!</a:t>
            </a:r>
          </a:p>
          <a:p>
            <a:pPr marL="0" indent="0">
              <a:buNone/>
            </a:pPr>
            <a:r>
              <a:rPr lang="hu-HU" dirty="0">
                <a:hlinkClick r:id="rId6"/>
              </a:rPr>
              <a:t>http://mnsz.nytud.hu/regisztracio_hun.html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81436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79B22B-3940-4433-8022-94F09541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Nagyszótár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107C05-39BC-43AB-B430-F03D03ACF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 magyar nyelv nagyszótára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http://nagyszotar.nytud.hu/index.html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I – VII. kötet jelent meg</a:t>
            </a:r>
          </a:p>
          <a:p>
            <a:pPr marL="0" indent="0">
              <a:buNone/>
            </a:pPr>
            <a:r>
              <a:rPr lang="hu-HU" dirty="0">
                <a:hlinkClick r:id="rId3"/>
              </a:rPr>
              <a:t>http://nagyszotar.nytud.hu/shopping.html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Keresés: </a:t>
            </a:r>
          </a:p>
          <a:p>
            <a:pPr marL="0" indent="0">
              <a:buNone/>
            </a:pPr>
            <a:r>
              <a:rPr lang="hu-HU" i="1" dirty="0"/>
              <a:t>bakacsin</a:t>
            </a:r>
          </a:p>
          <a:p>
            <a:pPr marL="0" indent="0">
              <a:buNone/>
            </a:pPr>
            <a:r>
              <a:rPr lang="hu-HU" i="1" dirty="0" err="1"/>
              <a:t>deviszont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1897324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65889E-805C-4BD2-A6C5-5E2789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Korpusznyelvészeti alapkifejezések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F449AB-0B4D-47A7-85B3-9C37E5713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Jó segédlet: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http://www.korpusz.com/Monika/A_szerzorol_files/Alapfogalmak.pdf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Konkordancia: szójegyzék, egy szöveg összes szavának rendezett jegyzéke előfordulási hellyel</a:t>
            </a:r>
          </a:p>
          <a:p>
            <a:pPr marL="0" indent="0">
              <a:buNone/>
            </a:pPr>
            <a:r>
              <a:rPr lang="hu-HU" dirty="0"/>
              <a:t>Lemma: az összes szóalak adott szótőből</a:t>
            </a:r>
          </a:p>
          <a:p>
            <a:pPr marL="0" indent="0">
              <a:buNone/>
            </a:pPr>
            <a:r>
              <a:rPr lang="hu-HU" dirty="0"/>
              <a:t>Lemmatizálás: szóalakok lemmákba rendezése</a:t>
            </a:r>
          </a:p>
          <a:p>
            <a:pPr marL="0" indent="0">
              <a:buNone/>
            </a:pPr>
            <a:r>
              <a:rPr lang="hu-HU" dirty="0" err="1"/>
              <a:t>Kollokáció</a:t>
            </a:r>
            <a:r>
              <a:rPr lang="hu-HU" dirty="0"/>
              <a:t>: együttes </a:t>
            </a:r>
            <a:r>
              <a:rPr lang="hu-HU" dirty="0" err="1"/>
              <a:t>szóelőfordulások</a:t>
            </a:r>
            <a:r>
              <a:rPr lang="hu-HU" dirty="0"/>
              <a:t> (mely a véletlennél gyakoribb </a:t>
            </a:r>
            <a:r>
              <a:rPr lang="hu-HU" dirty="0" err="1"/>
              <a:t>együttállás</a:t>
            </a:r>
            <a:r>
              <a:rPr lang="hu-H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01318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2FE2D5-44B7-4FD8-9173-00D1C1AF8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Erdélyi Magyar Szótörténeti Tár (</a:t>
            </a:r>
            <a:r>
              <a:rPr lang="hu-HU" dirty="0" err="1"/>
              <a:t>SzT</a:t>
            </a:r>
            <a:r>
              <a:rPr lang="hu-HU" dirty="0"/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3DBC6B-8329-40E1-918A-0B9661D54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2"/>
              </a:rPr>
              <a:t>https://mek.oszk.hu/08300/08370/pdf/index.html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Közép- és újmagyar kor, erdélyi keletkezésű levéltári anyagokból </a:t>
            </a:r>
          </a:p>
          <a:p>
            <a:pPr marL="0" indent="0">
              <a:buNone/>
            </a:pPr>
            <a:r>
              <a:rPr lang="hu-HU" dirty="0"/>
              <a:t>jelentésmegadások betűhű példákkal</a:t>
            </a:r>
          </a:p>
          <a:p>
            <a:pPr marL="0" indent="0">
              <a:buNone/>
            </a:pPr>
            <a:r>
              <a:rPr lang="hu-HU" dirty="0"/>
              <a:t>Keresések:</a:t>
            </a:r>
          </a:p>
          <a:p>
            <a:pPr marL="0" indent="0">
              <a:buNone/>
            </a:pPr>
            <a:r>
              <a:rPr lang="hu-HU" i="1" dirty="0" err="1"/>
              <a:t>álloványos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mellesleg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0642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44141B-47CA-4DC0-9142-7B2A4052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Keresési gyakorlatok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A5C167-7535-47C3-B7EA-34F78C9E1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i="1" dirty="0"/>
              <a:t>távol</a:t>
            </a:r>
            <a:r>
              <a:rPr lang="hu-HU" i="1"/>
              <a:t>, közel, fiúnak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RMK</a:t>
            </a:r>
          </a:p>
          <a:p>
            <a:pPr marL="0" indent="0">
              <a:buNone/>
            </a:pPr>
            <a:r>
              <a:rPr lang="hu-HU" dirty="0"/>
              <a:t>TMK</a:t>
            </a:r>
          </a:p>
          <a:p>
            <a:pPr marL="0" indent="0">
              <a:buNone/>
            </a:pPr>
            <a:r>
              <a:rPr lang="hu-HU" dirty="0" err="1"/>
              <a:t>MTSz</a:t>
            </a:r>
            <a:endParaRPr lang="hu-HU" dirty="0"/>
          </a:p>
          <a:p>
            <a:r>
              <a:rPr lang="hu-HU" dirty="0"/>
              <a:t>1, 2, 3 szónyi távolságra mi a leggyakoribb </a:t>
            </a:r>
            <a:r>
              <a:rPr lang="hu-HU" dirty="0" err="1"/>
              <a:t>kollokációja</a:t>
            </a:r>
            <a:r>
              <a:rPr lang="hu-H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00072471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98</TotalTime>
  <Words>1216</Words>
  <Application>Microsoft Office PowerPoint</Application>
  <PresentationFormat>Szélesvásznú</PresentationFormat>
  <Paragraphs>178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Wingdings 3</vt:lpstr>
      <vt:lpstr>Szálak</vt:lpstr>
      <vt:lpstr>Nyelvtörténeti szövegek elemzése</vt:lpstr>
      <vt:lpstr>Tematika</vt:lpstr>
      <vt:lpstr>A teljesítés feltételei</vt:lpstr>
      <vt:lpstr>Segédanyagok elérhetősége</vt:lpstr>
      <vt:lpstr>Kiselőadások beosztása: 10 hét</vt:lpstr>
      <vt:lpstr>PowerPoint-bemutató</vt:lpstr>
      <vt:lpstr>Megbízható forrás: kritikai kiadás, betűhű változat </vt:lpstr>
      <vt:lpstr>Facsimile/fakszimile/hasonmás kiadás</vt:lpstr>
      <vt:lpstr>PowerPoint-bemutató</vt:lpstr>
      <vt:lpstr>Nyelvemlekek.oszk.hu</vt:lpstr>
      <vt:lpstr>Nyelvemlekek.oszk.hu</vt:lpstr>
      <vt:lpstr>Más online nyelvemlékforrások</vt:lpstr>
      <vt:lpstr>Nyelvtörténeti korpuszok</vt:lpstr>
      <vt:lpstr>Nagyszótár </vt:lpstr>
      <vt:lpstr>Korpusznyelvészeti alapkifejezések</vt:lpstr>
      <vt:lpstr>Erdélyi Magyar Szótörténeti Tár (SzT)</vt:lpstr>
      <vt:lpstr>Keresési gyakorlatok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Nyelvtörténeti szövegek elemzése</dc:title>
  <dc:creator>Dér Csilla Ilona</dc:creator>
  <cp:lastModifiedBy>Dér Csilla Ilona</cp:lastModifiedBy>
  <cp:revision>130</cp:revision>
  <dcterms:created xsi:type="dcterms:W3CDTF">2021-02-08T11:23:46Z</dcterms:created>
  <dcterms:modified xsi:type="dcterms:W3CDTF">2021-02-08T13:01:48Z</dcterms:modified>
</cp:coreProperties>
</file>