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3" r:id="rId4"/>
    <p:sldId id="262" r:id="rId5"/>
    <p:sldId id="265" r:id="rId6"/>
    <p:sldId id="267" r:id="rId7"/>
    <p:sldId id="264" r:id="rId8"/>
    <p:sldId id="269" r:id="rId9"/>
    <p:sldId id="266" r:id="rId10"/>
    <p:sldId id="268" r:id="rId11"/>
    <p:sldId id="271" r:id="rId12"/>
    <p:sldId id="273" r:id="rId13"/>
    <p:sldId id="270" r:id="rId14"/>
    <p:sldId id="27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Közepesen sötét stílus 1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39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sillader@gmail.com" TargetMode="External"/><Relationship Id="rId2" Type="http://schemas.openxmlformats.org/officeDocument/2006/relationships/hyperlink" Target="http://www.dercsilla.hu/karol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r.csilla@kre.hu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mek.oszk.hu/10600/10688/10688.pdf" TargetMode="External"/><Relationship Id="rId13" Type="http://schemas.openxmlformats.org/officeDocument/2006/relationships/hyperlink" Target="http://mek.oszk.hu/10600/10657/10657.pdf" TargetMode="External"/><Relationship Id="rId3" Type="http://schemas.openxmlformats.org/officeDocument/2006/relationships/hyperlink" Target="http://mek.oszk.hu/05000/05077/05077.pdf" TargetMode="External"/><Relationship Id="rId7" Type="http://schemas.openxmlformats.org/officeDocument/2006/relationships/hyperlink" Target="http://mek.oszk.hu/11100/11172/11172.pdf" TargetMode="External"/><Relationship Id="rId12" Type="http://schemas.openxmlformats.org/officeDocument/2006/relationships/hyperlink" Target="http://mek.oszk.hu/11100/11175/11175.pdf" TargetMode="External"/><Relationship Id="rId2" Type="http://schemas.openxmlformats.org/officeDocument/2006/relationships/hyperlink" Target="http://mek.oszk.hu/08800/08897/pdf/muncheni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k.oszk.hu/07500/07534/pdf/peer1.pdf" TargetMode="External"/><Relationship Id="rId11" Type="http://schemas.openxmlformats.org/officeDocument/2006/relationships/hyperlink" Target="http://mek.oszk.hu/05600/05650/05650.pdf" TargetMode="External"/><Relationship Id="rId5" Type="http://schemas.openxmlformats.org/officeDocument/2006/relationships/hyperlink" Target="http://mek.oszk.hu/09000/09031/09031.pdf" TargetMode="External"/><Relationship Id="rId10" Type="http://schemas.openxmlformats.org/officeDocument/2006/relationships/hyperlink" Target="http://mek.oszk.hu/10400/10427/10427.pdf" TargetMode="External"/><Relationship Id="rId4" Type="http://schemas.openxmlformats.org/officeDocument/2006/relationships/hyperlink" Target="http://mek.oszk.hu/10700/10762/10762.pdf" TargetMode="External"/><Relationship Id="rId9" Type="http://schemas.openxmlformats.org/officeDocument/2006/relationships/hyperlink" Target="http://mek.oszk.hu/07600/07660/pdf/debreceni1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ek.oszk.hu/05100/05163/pdf/jokai1.pdf" TargetMode="External"/><Relationship Id="rId2" Type="http://schemas.openxmlformats.org/officeDocument/2006/relationships/hyperlink" Target="http://nyelvemlekek.oszk.hu/tud/szoevegkiadaso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mk.nytud.hu/" TargetMode="External"/><Relationship Id="rId4" Type="http://schemas.openxmlformats.org/officeDocument/2006/relationships/hyperlink" Target="http://magyar-irodalom.elte.hu/erdy-kodex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eba.unideb.hu/deba/Margit-legenda_Szent_Margit_elete_1510/index.html" TargetMode="External"/><Relationship Id="rId2" Type="http://schemas.openxmlformats.org/officeDocument/2006/relationships/hyperlink" Target="http://mek.oszk.hu/08300/08331/0833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ek.niif.hu/06100/06196/html/kozep0039/kozep0039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eba.unideb.hu/deba/Margit-legenda_Szent_Margit_elete_1510/index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mk.nytud.hu/" TargetMode="External"/><Relationship Id="rId7" Type="http://schemas.openxmlformats.org/officeDocument/2006/relationships/hyperlink" Target="http://mnsz.nytud.hu/regisztracio_hun.html" TargetMode="External"/><Relationship Id="rId2" Type="http://schemas.openxmlformats.org/officeDocument/2006/relationships/hyperlink" Target="http://omagyarkorpusz.nytud.hu/hu-search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lara.nytud.hu/mnsz2-dev/" TargetMode="External"/><Relationship Id="rId5" Type="http://schemas.openxmlformats.org/officeDocument/2006/relationships/hyperlink" Target="http://clara.nytud.hu/mtsz/run.cgi/first_form" TargetMode="External"/><Relationship Id="rId4" Type="http://schemas.openxmlformats.org/officeDocument/2006/relationships/hyperlink" Target="https://ked.nytud.hu/#ope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agyszotar.nytud.hu/shopping.html" TargetMode="External"/><Relationship Id="rId2" Type="http://schemas.openxmlformats.org/officeDocument/2006/relationships/hyperlink" Target="http://nagyszotar.nytud.hu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pusz.com/Monika/A_szerzorol_files/Alapfogalmak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ek.oszk.hu/08300/08370/pdf/index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1A9D371-38B4-4EEE-A9D6-3C6961133D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68A2A723-A761-45BB-83CD-2D0952605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200" dirty="0">
                <a:solidFill>
                  <a:schemeClr val="tx1"/>
                </a:solidFill>
              </a:rPr>
              <a:t>1. Bevezetés. Online nyelvtörténeti oldalak, korpuszok.</a:t>
            </a:r>
          </a:p>
        </p:txBody>
      </p:sp>
    </p:spTree>
    <p:extLst>
      <p:ext uri="{BB962C8B-B14F-4D97-AF65-F5344CB8AC3E}">
        <p14:creationId xmlns:p14="http://schemas.microsoft.com/office/powerpoint/2010/main" val="69706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FF0A199-24E9-4C2A-A435-24F9E2540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Segédanyagok elérhetősége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D789FAE-112A-4C85-A4E8-49F270D2D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617" y="2067339"/>
            <a:ext cx="9475305" cy="4386470"/>
          </a:xfrm>
        </p:spPr>
        <p:txBody>
          <a:bodyPr/>
          <a:lstStyle/>
          <a:p>
            <a:pPr marL="0" indent="0">
              <a:buNone/>
            </a:pPr>
            <a:r>
              <a:rPr lang="hu-HU" sz="2500" dirty="0" smtClean="0"/>
              <a:t>Tematika: </a:t>
            </a:r>
            <a:r>
              <a:rPr lang="hu-HU" sz="2500" dirty="0" smtClean="0">
                <a:hlinkClick r:id="rId2"/>
              </a:rPr>
              <a:t>http</a:t>
            </a:r>
            <a:r>
              <a:rPr lang="hu-HU" sz="2500" dirty="0">
                <a:hlinkClick r:id="rId2"/>
              </a:rPr>
              <a:t>://moodle.kre.hu</a:t>
            </a:r>
          </a:p>
          <a:p>
            <a:pPr marL="0" indent="0">
              <a:buNone/>
            </a:pPr>
            <a:r>
              <a:rPr lang="hu-HU" sz="2500" dirty="0">
                <a:hlinkClick r:id="rId2"/>
              </a:rPr>
              <a:t>http://www.dercsilla.hu/karoli/</a:t>
            </a:r>
            <a:endParaRPr lang="hu-HU" sz="2500" dirty="0"/>
          </a:p>
          <a:p>
            <a:pPr marL="0" indent="0">
              <a:buNone/>
            </a:pPr>
            <a:r>
              <a:rPr lang="hu-HU" sz="2500" dirty="0" smtClean="0"/>
              <a:t>Jelszó</a:t>
            </a:r>
            <a:r>
              <a:rPr lang="hu-HU" sz="2500" dirty="0"/>
              <a:t>: </a:t>
            </a:r>
            <a:r>
              <a:rPr lang="hu-HU" sz="2500" dirty="0" err="1" smtClean="0"/>
              <a:t>misszilis</a:t>
            </a:r>
            <a:endParaRPr lang="hu-HU" sz="2500" dirty="0"/>
          </a:p>
          <a:p>
            <a:pPr marL="0" indent="0">
              <a:buNone/>
            </a:pPr>
            <a:r>
              <a:rPr lang="hu-HU" sz="2500" dirty="0"/>
              <a:t>email: </a:t>
            </a:r>
            <a:r>
              <a:rPr lang="hu-HU" sz="2500" dirty="0">
                <a:hlinkClick r:id="rId3"/>
              </a:rPr>
              <a:t>csillader@gmail.com</a:t>
            </a:r>
            <a:r>
              <a:rPr lang="hu-HU" sz="2500" dirty="0"/>
              <a:t> , </a:t>
            </a:r>
            <a:r>
              <a:rPr lang="hu-HU" sz="2500" dirty="0">
                <a:hlinkClick r:id="rId4"/>
              </a:rPr>
              <a:t>der.csilla@kre.hu</a:t>
            </a:r>
            <a:endParaRPr lang="hu-HU" sz="25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01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xmlns="" id="{575882E7-7C96-4956-93AD-64DF13CFD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452947"/>
              </p:ext>
            </p:extLst>
          </p:nvPr>
        </p:nvGraphicFramePr>
        <p:xfrm>
          <a:off x="389087" y="141909"/>
          <a:ext cx="11395496" cy="671609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947166">
                  <a:extLst>
                    <a:ext uri="{9D8B030D-6E8A-4147-A177-3AD203B41FA5}">
                      <a16:colId xmlns:a16="http://schemas.microsoft.com/office/drawing/2014/main" xmlns="" val="2517672067"/>
                    </a:ext>
                  </a:extLst>
                </a:gridCol>
                <a:gridCol w="2242835">
                  <a:extLst>
                    <a:ext uri="{9D8B030D-6E8A-4147-A177-3AD203B41FA5}">
                      <a16:colId xmlns:a16="http://schemas.microsoft.com/office/drawing/2014/main" xmlns="" val="3018780183"/>
                    </a:ext>
                  </a:extLst>
                </a:gridCol>
                <a:gridCol w="7205495">
                  <a:extLst>
                    <a:ext uri="{9D8B030D-6E8A-4147-A177-3AD203B41FA5}">
                      <a16:colId xmlns:a16="http://schemas.microsoft.com/office/drawing/2014/main" xmlns="" val="3064669592"/>
                    </a:ext>
                  </a:extLst>
                </a:gridCol>
              </a:tblGrid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A kódex datálása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Kódex neve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A facsimile és betűhű kiadás online elérhetősége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2581139819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1466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Müncheni 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>
                          <a:effectLst/>
                          <a:hlinkClick r:id="rId2"/>
                        </a:rPr>
                        <a:t>http://mek.oszk.hu/08800/08897/pdf/muncheni1.pdf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3248548186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1474. október 1.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Birk kódex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>
                          <a:effectLst/>
                          <a:hlinkClick r:id="rId3"/>
                        </a:rPr>
                        <a:t>http://mek.oszk.hu/05000/05077/05077.pdf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4103345930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1500-as évek eleje (16. sz. eleje)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Lázár Zelma-kódex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4"/>
                        </a:rPr>
                        <a:t>http://mek.oszk.hu/10700/10762/10762.pdf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3989496503"/>
                  </a:ext>
                </a:extLst>
              </a:tr>
              <a:tr h="839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1500-as évek eleje (16. sz. eleje)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 err="1">
                          <a:effectLst/>
                        </a:rPr>
                        <a:t>Simor</a:t>
                      </a:r>
                      <a:r>
                        <a:rPr lang="hu-HU" sz="1500" dirty="0">
                          <a:effectLst/>
                        </a:rPr>
                        <a:t>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a Krisztina-legendával együtt: </a:t>
                      </a:r>
                      <a:r>
                        <a:rPr lang="hu-HU" sz="1500" u="sng" dirty="0">
                          <a:effectLst/>
                          <a:hlinkClick r:id="rId5"/>
                        </a:rPr>
                        <a:t>http://mek.oszk.hu/09000/09031/09031.pdf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1689750059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16. sz. első negyede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Peer-kódex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6"/>
                        </a:rPr>
                        <a:t>http://mek.oszk.hu/07500/07534/pdf/peer1.pdf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3406268939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1508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Nádor 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7"/>
                        </a:rPr>
                        <a:t>http://mek.oszk.hu/11100/11172/11172.pdf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2234604067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1513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 err="1">
                          <a:effectLst/>
                        </a:rPr>
                        <a:t>Czech</a:t>
                      </a:r>
                      <a:r>
                        <a:rPr lang="hu-HU" sz="1500" dirty="0">
                          <a:effectLst/>
                        </a:rPr>
                        <a:t>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>
                          <a:effectLst/>
                          <a:hlinkClick r:id="rId8"/>
                        </a:rPr>
                        <a:t>http://mek.oszk.hu/10600/10688/10688.pdf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407882410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1514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 err="1">
                          <a:effectLst/>
                        </a:rPr>
                        <a:t>Lobkowicz</a:t>
                      </a:r>
                      <a:r>
                        <a:rPr lang="hu-HU" sz="1500" dirty="0">
                          <a:effectLst/>
                        </a:rPr>
                        <a:t>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 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2417589472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1519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Debreceni kódex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9"/>
                        </a:rPr>
                        <a:t>http://mek.oszk.hu/07600/07660/pdf/debreceni1.pdf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414755698"/>
                  </a:ext>
                </a:extLst>
              </a:tr>
              <a:tr h="839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1520 k.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Bod-kódex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Sándor-kódexszel együtt kiadva: </a:t>
                      </a:r>
                      <a:r>
                        <a:rPr lang="hu-HU" sz="1500" u="sng" dirty="0">
                          <a:effectLst/>
                          <a:hlinkClick r:id="rId10"/>
                        </a:rPr>
                        <a:t>http://mek.oszk.hu/10400/10427/10427.pdf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525185678"/>
                  </a:ext>
                </a:extLst>
              </a:tr>
              <a:tr h="839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1521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Könyvecse az szent apostoloknak méltóságokról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11"/>
                        </a:rPr>
                        <a:t>http://mek.oszk.hu/05600/05650/05650.pdf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4261859349"/>
                  </a:ext>
                </a:extLst>
              </a:tr>
              <a:tr h="55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1526–1528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>
                          <a:effectLst/>
                        </a:rPr>
                        <a:t>Székelyudvarhelyi kódex</a:t>
                      </a:r>
                      <a:endParaRPr lang="hu-H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12"/>
                        </a:rPr>
                        <a:t>http://mek.oszk.hu/11100/11175/11175.pdf</a:t>
                      </a:r>
                      <a:endParaRPr lang="hu-HU" sz="15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 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1635873802"/>
                  </a:ext>
                </a:extLst>
              </a:tr>
              <a:tr h="279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1532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dirty="0">
                          <a:effectLst/>
                        </a:rPr>
                        <a:t>Kriza-kódex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500" u="sng" dirty="0">
                          <a:effectLst/>
                          <a:hlinkClick r:id="rId13"/>
                        </a:rPr>
                        <a:t>http://mek.oszk.hu/10600/10657/10657.pdf</a:t>
                      </a:r>
                      <a:endParaRPr lang="hu-H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xmlns="" val="3021341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86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567E609-B05B-48F8-89DB-A8D54354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Megbízható forrás: kritikai kiadás, betűhű változat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F31D9A22-4157-4EFC-9E39-3513CA07D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88" y="2040835"/>
            <a:ext cx="9886122" cy="4346713"/>
          </a:xfrm>
        </p:spPr>
        <p:txBody>
          <a:bodyPr>
            <a:normAutofit fontScale="92500"/>
          </a:bodyPr>
          <a:lstStyle/>
          <a:p>
            <a:r>
              <a:rPr lang="hu-HU" dirty="0"/>
              <a:t>Csakis ezek fogadhatók el nyelvtörténeti elemzés alapjául</a:t>
            </a:r>
          </a:p>
          <a:p>
            <a:r>
              <a:rPr lang="hu-HU" b="1" dirty="0"/>
              <a:t>Facsimile változat, </a:t>
            </a:r>
            <a:r>
              <a:rPr lang="hu-HU" b="1" u="sng" dirty="0"/>
              <a:t>betűhű változat/olvasat</a:t>
            </a:r>
            <a:r>
              <a:rPr lang="hu-HU" b="1" dirty="0"/>
              <a:t>, értelmezés, normalizált változat ~ mai magyar átírás ~ modernizált helyesírású változat</a:t>
            </a:r>
          </a:p>
          <a:p>
            <a:pPr marL="0" indent="0">
              <a:buNone/>
            </a:pPr>
            <a:r>
              <a:rPr lang="hu-HU" dirty="0"/>
              <a:t>Egy példán: </a:t>
            </a:r>
            <a:r>
              <a:rPr lang="hu-HU" b="1" dirty="0"/>
              <a:t>Jókai-kódex 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http://nyelvemlekek.oszk.hu/tud/szoevegkiadasok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Kikeresni: Jókai-kódex</a:t>
            </a:r>
          </a:p>
          <a:p>
            <a:pPr marL="0" indent="0">
              <a:buNone/>
            </a:pPr>
            <a:r>
              <a:rPr lang="hu-HU" dirty="0"/>
              <a:t>A legjobb verzió: betűhű kritikai kiadás (jegyzetekkel), esetleges latin eredetivel: P. Balázs Jánosé: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http://mek.oszk.hu/05100/05163/pdf/jokai1.pdf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Normalizált változat </a:t>
            </a:r>
            <a:r>
              <a:rPr lang="hu-HU" dirty="0" err="1"/>
              <a:t>vs</a:t>
            </a:r>
            <a:r>
              <a:rPr lang="hu-HU" dirty="0"/>
              <a:t>. betűhű eredeti:</a:t>
            </a:r>
          </a:p>
          <a:p>
            <a:pPr marL="0" indent="0">
              <a:buNone/>
            </a:pPr>
            <a:r>
              <a:rPr lang="hu-HU" dirty="0">
                <a:hlinkClick r:id="rId4"/>
              </a:rPr>
              <a:t>http://magyar-irodalom.elte.hu/erdy-kodex/</a:t>
            </a:r>
            <a:endParaRPr lang="hu-HU" dirty="0"/>
          </a:p>
          <a:p>
            <a:pPr marL="0" indent="0">
              <a:buNone/>
            </a:pPr>
            <a:r>
              <a:rPr lang="hu-HU" dirty="0">
                <a:hlinkClick r:id="rId5"/>
              </a:rPr>
              <a:t>http://tmk.nytud.hu/</a:t>
            </a:r>
            <a:r>
              <a:rPr lang="hu-HU" dirty="0"/>
              <a:t> keresőszó: mondja (</a:t>
            </a:r>
            <a:r>
              <a:rPr lang="hu-HU" dirty="0" err="1"/>
              <a:t>mongya</a:t>
            </a:r>
            <a:r>
              <a:rPr lang="hu-HU" dirty="0"/>
              <a:t>) – keressünk különbségeket a kettő között!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67116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6092154-C480-477D-AD61-C907FCF0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Facsimile/fakszimile/hasonmás kiadás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F3656F3-AB4C-449C-80FF-73E8FDBD1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312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Színes vagy fekete-fehér fotókópia vagy digitális változat</a:t>
            </a:r>
          </a:p>
          <a:p>
            <a:r>
              <a:rPr lang="hu-HU" dirty="0"/>
              <a:t>Jókai-kódex: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http://mek.oszk.hu/08300/08331/08331.pdf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Gyönyörű digitális változatok: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http://nyelvemlekek.oszk.hu/sites/nyelvemlekek.oszk.hu/files/margit.pdf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F30BBCD2-942E-4D39-975A-7CB5C63F9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424" y="3802838"/>
            <a:ext cx="6456738" cy="269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CFEF73B-9CD8-4B94-BB11-87E261EF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3ABFD7A3-2E48-407F-BE1F-6CD72D1FC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30" y="624110"/>
            <a:ext cx="11964740" cy="5486400"/>
          </a:xfrm>
        </p:spPr>
      </p:pic>
    </p:spTree>
    <p:extLst>
      <p:ext uri="{BB962C8B-B14F-4D97-AF65-F5344CB8AC3E}">
        <p14:creationId xmlns:p14="http://schemas.microsoft.com/office/powerpoint/2010/main" val="332236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6F36745-29D6-4A56-BB23-5A7C8CA5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Nyelvemlekek.oszk.hu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171A9ED-4CCB-4EF9-BAB9-EDF697E0F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733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Keressünk:</a:t>
            </a:r>
          </a:p>
          <a:p>
            <a:r>
              <a:rPr lang="hu-HU" dirty="0"/>
              <a:t>Facsimile kiadást!</a:t>
            </a:r>
          </a:p>
          <a:p>
            <a:r>
              <a:rPr lang="hu-HU" dirty="0"/>
              <a:t>Betűhű kiadást!</a:t>
            </a:r>
          </a:p>
          <a:p>
            <a:pPr marL="0" indent="0">
              <a:buNone/>
            </a:pPr>
            <a:r>
              <a:rPr lang="hu-HU" dirty="0" err="1"/>
              <a:t>Érdy</a:t>
            </a:r>
            <a:r>
              <a:rPr lang="hu-HU" dirty="0"/>
              <a:t>-kódex (1526): </a:t>
            </a:r>
          </a:p>
          <a:p>
            <a:pPr marL="0" indent="0">
              <a:buNone/>
            </a:pPr>
            <a:r>
              <a:rPr lang="hu-HU" dirty="0"/>
              <a:t>Normalizált változat: </a:t>
            </a:r>
            <a:r>
              <a:rPr lang="hu-HU" dirty="0" smtClean="0"/>
              <a:t>„Egy </a:t>
            </a:r>
            <a:r>
              <a:rPr lang="hu-HU" dirty="0"/>
              <a:t>csodálatos </a:t>
            </a:r>
            <a:r>
              <a:rPr lang="hu-HU" dirty="0" smtClean="0"/>
              <a:t>példa” </a:t>
            </a:r>
            <a:r>
              <a:rPr lang="hu-HU" dirty="0">
                <a:hlinkClick r:id="rId2"/>
              </a:rPr>
              <a:t>http://mek.niif.hu/06100/06196/html/kozep0039/kozep0039.html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993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E460546-0932-404F-84DC-6292F18E2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Nyelvemlekek.oszk.hu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070D806-A3D0-4D9D-83C3-CDE98F046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Multimédiás oldal: meghallgathatjuk a nyelvemlékeket feltehető korabeli kiejtésben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„kiejtés szerinti átírás”</a:t>
            </a:r>
          </a:p>
          <a:p>
            <a:pPr>
              <a:buAutoNum type="arabicPeriod"/>
            </a:pPr>
            <a:r>
              <a:rPr lang="hu-HU" dirty="0"/>
              <a:t>Eredeti mű </a:t>
            </a:r>
            <a:r>
              <a:rPr lang="hu-HU" dirty="0" smtClean="0"/>
              <a:t>leírva (ahogy van)</a:t>
            </a:r>
            <a:endParaRPr lang="hu-HU" dirty="0"/>
          </a:p>
          <a:p>
            <a:pPr>
              <a:buAutoNum type="arabicPeriod"/>
            </a:pPr>
            <a:r>
              <a:rPr lang="hu-HU" dirty="0"/>
              <a:t>Betűhű változata/olvasat</a:t>
            </a:r>
          </a:p>
          <a:p>
            <a:pPr>
              <a:buAutoNum type="arabicPeriod"/>
            </a:pPr>
            <a:r>
              <a:rPr lang="hu-HU" dirty="0"/>
              <a:t>Korabeli kiejtés/olvasat (hogyan szólhatott?)</a:t>
            </a:r>
          </a:p>
          <a:p>
            <a:pPr marL="0" indent="0">
              <a:buNone/>
            </a:pPr>
            <a:r>
              <a:rPr lang="hu-HU" dirty="0"/>
              <a:t>Óvatosan: az </a:t>
            </a:r>
            <a:r>
              <a:rPr lang="hu-HU" b="1" dirty="0"/>
              <a:t>olvasat </a:t>
            </a:r>
            <a:r>
              <a:rPr lang="hu-HU" dirty="0"/>
              <a:t>két dolgot is </a:t>
            </a:r>
            <a:r>
              <a:rPr lang="hu-HU" dirty="0" smtClean="0"/>
              <a:t>takarhat, főleg a 3-ast szokta, de jelentheti a 2-est is! 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184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53FA7B1-F105-4475-9D90-BEFE8EED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Más online nyelvemlékforrások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2E6B9B3-73AC-429B-9BAD-35F6514DC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hlinkClick r:id="rId2"/>
              </a:rPr>
              <a:t>http://deba.unideb.hu/deba/Margit-legenda_Szent_Margit_elete_1510/index.html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716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948D5BE-E1C1-44CA-B1C2-771EAEFC5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Online adatbázisok, korpuszok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60CB2D8-9032-4DD3-BED5-23E5EDE6B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i="1" dirty="0" err="1" smtClean="0"/>
              <a:t>Diakrón</a:t>
            </a:r>
            <a:r>
              <a:rPr lang="hu-HU" b="1" i="1" dirty="0" smtClean="0"/>
              <a:t>:</a:t>
            </a:r>
          </a:p>
          <a:p>
            <a:pPr marL="0" indent="0">
              <a:buNone/>
            </a:pPr>
            <a:r>
              <a:rPr lang="hu-HU" b="1" dirty="0" smtClean="0"/>
              <a:t>1. Ómagyar </a:t>
            </a:r>
            <a:r>
              <a:rPr lang="hu-HU" b="1" dirty="0"/>
              <a:t>Korpusz (Régi Magyar Konkordancia, RMK): </a:t>
            </a:r>
            <a:r>
              <a:rPr lang="hu-HU" b="1" dirty="0">
                <a:hlinkClick r:id="rId2"/>
              </a:rPr>
              <a:t>http://omagyarkorpusz.nytud.hu/hu-search.html</a:t>
            </a:r>
            <a:endParaRPr lang="hu-HU" b="1" dirty="0"/>
          </a:p>
          <a:p>
            <a:pPr marL="0" indent="0">
              <a:buNone/>
            </a:pPr>
            <a:r>
              <a:rPr lang="hu-HU" b="1" dirty="0" smtClean="0"/>
              <a:t>2</a:t>
            </a:r>
            <a:r>
              <a:rPr lang="hu-HU" b="1" dirty="0"/>
              <a:t>. Történeti Magánéleti Korpusz (TMK): </a:t>
            </a:r>
            <a:r>
              <a:rPr lang="hu-HU" b="1" dirty="0">
                <a:hlinkClick r:id="rId3"/>
              </a:rPr>
              <a:t>http://tmk.nytud.hu/</a:t>
            </a:r>
            <a:endParaRPr lang="hu-HU" b="1" dirty="0"/>
          </a:p>
          <a:p>
            <a:pPr marL="0" indent="0">
              <a:buNone/>
            </a:pPr>
            <a:r>
              <a:rPr lang="hu-HU" b="1" dirty="0" smtClean="0"/>
              <a:t>3. </a:t>
            </a:r>
            <a:r>
              <a:rPr lang="hu-HU" b="1" dirty="0" err="1" smtClean="0"/>
              <a:t>Középmagyar</a:t>
            </a:r>
            <a:r>
              <a:rPr lang="hu-HU" b="1" dirty="0" smtClean="0"/>
              <a:t> Emlékirat- </a:t>
            </a:r>
            <a:r>
              <a:rPr lang="hu-HU" b="1" dirty="0"/>
              <a:t>és Drámakorpusz (KED): </a:t>
            </a:r>
            <a:r>
              <a:rPr lang="hu-HU" b="1" dirty="0">
                <a:hlinkClick r:id="rId4"/>
              </a:rPr>
              <a:t>https://ked.nytud.hu/#</a:t>
            </a:r>
            <a:r>
              <a:rPr lang="hu-HU" b="1" dirty="0" smtClean="0">
                <a:hlinkClick r:id="rId4"/>
              </a:rPr>
              <a:t>open</a:t>
            </a:r>
            <a:endParaRPr lang="hu-HU" b="1" dirty="0" smtClean="0"/>
          </a:p>
          <a:p>
            <a:pPr marL="0" indent="0">
              <a:buNone/>
            </a:pPr>
            <a:r>
              <a:rPr lang="hu-HU" b="1" dirty="0" smtClean="0"/>
              <a:t>4. </a:t>
            </a:r>
            <a:r>
              <a:rPr lang="hu-HU" b="1" dirty="0"/>
              <a:t>Magyar Történeti Szövegtár (</a:t>
            </a:r>
            <a:r>
              <a:rPr lang="hu-HU" b="1" dirty="0" err="1"/>
              <a:t>MTSz</a:t>
            </a:r>
            <a:r>
              <a:rPr lang="hu-HU" b="1" dirty="0"/>
              <a:t>) ~ Nagyszótári korpusz:  </a:t>
            </a:r>
            <a:r>
              <a:rPr lang="hu-HU" b="1" dirty="0">
                <a:hlinkClick r:id="rId5"/>
              </a:rPr>
              <a:t>http://clara.nytud.hu/mtsz/run.cgi/first_form</a:t>
            </a:r>
            <a:endParaRPr lang="hu-HU" b="1" dirty="0"/>
          </a:p>
          <a:p>
            <a:pPr marL="0" indent="0">
              <a:buNone/>
            </a:pPr>
            <a:r>
              <a:rPr lang="hu-HU" b="1" i="1" dirty="0" smtClean="0"/>
              <a:t>Szinkrón:</a:t>
            </a:r>
          </a:p>
          <a:p>
            <a:pPr marL="0" indent="0">
              <a:buNone/>
            </a:pPr>
            <a:r>
              <a:rPr lang="hu-HU" b="1" dirty="0" smtClean="0"/>
              <a:t>5. </a:t>
            </a:r>
            <a:r>
              <a:rPr lang="hu-HU" b="1" dirty="0"/>
              <a:t>Magyar Nemzeti Szövegtár 2. (MNSz2): </a:t>
            </a:r>
            <a:r>
              <a:rPr lang="hu-HU" b="1" dirty="0">
                <a:hlinkClick r:id="rId6"/>
              </a:rPr>
              <a:t>http://clara.nytud.hu/mnsz2-dev/</a:t>
            </a:r>
            <a:endParaRPr lang="hu-HU" b="1" dirty="0"/>
          </a:p>
          <a:p>
            <a:pPr marL="0" indent="0">
              <a:buNone/>
            </a:pPr>
            <a:r>
              <a:rPr lang="hu-HU" dirty="0"/>
              <a:t>Feladat: regisztráljunk az MNSz2-re!</a:t>
            </a:r>
          </a:p>
          <a:p>
            <a:pPr marL="0" indent="0">
              <a:buNone/>
            </a:pPr>
            <a:r>
              <a:rPr lang="hu-HU" dirty="0">
                <a:hlinkClick r:id="rId7"/>
              </a:rPr>
              <a:t>http://mnsz.nytud.hu/regisztracio_hun.html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143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379B22B-3940-4433-8022-94F09541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Nagyszótár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6107C05-39BC-43AB-B430-F03D03AC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magyar nyelv nagyszótára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http://nagyszotar.nytud.hu/index.html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I – VII. kötet jelent meg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http://nagyszotar.nytud.hu/shopping.html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Keresés: </a:t>
            </a:r>
          </a:p>
          <a:p>
            <a:pPr marL="0" indent="0">
              <a:buNone/>
            </a:pPr>
            <a:r>
              <a:rPr lang="hu-HU" i="1" dirty="0"/>
              <a:t>bakacsin</a:t>
            </a:r>
          </a:p>
          <a:p>
            <a:pPr marL="0" indent="0">
              <a:buNone/>
            </a:pPr>
            <a:r>
              <a:rPr lang="hu-HU" i="1" dirty="0" err="1"/>
              <a:t>deviszont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897324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265889E-805C-4BD2-A6C5-5E2789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Korpusznyelvészeti alapkifejezések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DF449AB-0B4D-47A7-85B3-9C37E5713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Jó segédlet: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http://www.korpusz.com/Monika/A_szerzorol_files/Alapfogalmak.pdf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Konkordancia: szójegyzék, egy szöveg összes szavának rendezett jegyzéke előfordulási hellyel</a:t>
            </a:r>
          </a:p>
          <a:p>
            <a:pPr marL="0" indent="0">
              <a:buNone/>
            </a:pPr>
            <a:r>
              <a:rPr lang="hu-HU" dirty="0"/>
              <a:t>Lemma: az összes szóalak adott szótőből</a:t>
            </a:r>
          </a:p>
          <a:p>
            <a:pPr marL="0" indent="0">
              <a:buNone/>
            </a:pPr>
            <a:r>
              <a:rPr lang="hu-HU" dirty="0"/>
              <a:t>Lemmatizálás: szóalakok lemmákba rendezése</a:t>
            </a:r>
          </a:p>
          <a:p>
            <a:pPr marL="0" indent="0">
              <a:buNone/>
            </a:pPr>
            <a:r>
              <a:rPr lang="hu-HU" dirty="0" err="1"/>
              <a:t>Kollokáció</a:t>
            </a:r>
            <a:r>
              <a:rPr lang="hu-HU" dirty="0"/>
              <a:t>: együttes </a:t>
            </a:r>
            <a:r>
              <a:rPr lang="hu-HU" dirty="0" err="1"/>
              <a:t>szóelőfordulások</a:t>
            </a:r>
            <a:r>
              <a:rPr lang="hu-HU" dirty="0"/>
              <a:t> (mely a véletlennél gyakoribb </a:t>
            </a:r>
            <a:r>
              <a:rPr lang="hu-HU" dirty="0" err="1"/>
              <a:t>együttállás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131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92FE2D5-44B7-4FD8-9173-00D1C1AF8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Erdélyi Magyar Szótörténeti Tár (</a:t>
            </a:r>
            <a:r>
              <a:rPr lang="hu-HU" dirty="0" err="1"/>
              <a:t>SzT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13DBC6B-8329-40E1-918A-0B9661D54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https://mek.oszk.hu/08300/08370/pdf/index.html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Közép- és újmagyar kor, erdélyi keletkezésű levéltári anyagokból </a:t>
            </a:r>
          </a:p>
          <a:p>
            <a:pPr marL="0" indent="0">
              <a:buNone/>
            </a:pPr>
            <a:r>
              <a:rPr lang="hu-HU" dirty="0"/>
              <a:t>jelentésmegadások betűhű példákkal</a:t>
            </a:r>
          </a:p>
          <a:p>
            <a:pPr marL="0" indent="0">
              <a:buNone/>
            </a:pPr>
            <a:r>
              <a:rPr lang="hu-HU" dirty="0"/>
              <a:t>Keresések:</a:t>
            </a:r>
          </a:p>
          <a:p>
            <a:pPr marL="0" indent="0">
              <a:buNone/>
            </a:pPr>
            <a:r>
              <a:rPr lang="hu-HU" i="1" dirty="0" err="1"/>
              <a:t>álloványos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mellesleg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0642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844141B-47CA-4DC0-9142-7B2A4052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Keresési gyakorlatok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2A5C167-7535-47C3-B7EA-34F78C9E1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i="1" dirty="0"/>
              <a:t>távol</a:t>
            </a:r>
            <a:r>
              <a:rPr lang="hu-HU" i="1"/>
              <a:t>, közel, fiúnak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RMK</a:t>
            </a:r>
          </a:p>
          <a:p>
            <a:pPr marL="0" indent="0">
              <a:buNone/>
            </a:pPr>
            <a:r>
              <a:rPr lang="hu-HU" dirty="0"/>
              <a:t>TMK</a:t>
            </a:r>
          </a:p>
          <a:p>
            <a:pPr marL="0" indent="0">
              <a:buNone/>
            </a:pPr>
            <a:r>
              <a:rPr lang="hu-HU" dirty="0" err="1"/>
              <a:t>MTSz</a:t>
            </a:r>
            <a:endParaRPr lang="hu-HU" dirty="0"/>
          </a:p>
          <a:p>
            <a:r>
              <a:rPr lang="hu-HU" dirty="0"/>
              <a:t>1, 2, 3 szónyi távolságra mi a leggyakoribb </a:t>
            </a:r>
            <a:r>
              <a:rPr lang="hu-HU" dirty="0" err="1"/>
              <a:t>kollokációja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007247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</TotalTime>
  <Words>549</Words>
  <Application>Microsoft Office PowerPoint</Application>
  <PresentationFormat>Szélesvásznú</PresentationFormat>
  <Paragraphs>131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Szálak</vt:lpstr>
      <vt:lpstr>Nyelvtörténeti szövegek elemzése</vt:lpstr>
      <vt:lpstr>Segédanyagok elérhetősége</vt:lpstr>
      <vt:lpstr>PowerPoint bemutató</vt:lpstr>
      <vt:lpstr>Megbízható forrás: kritikai kiadás, betűhű változat </vt:lpstr>
      <vt:lpstr>Facsimile/fakszimile/hasonmás kiadás</vt:lpstr>
      <vt:lpstr>PowerPoint bemutató</vt:lpstr>
      <vt:lpstr>Nyelvemlekek.oszk.hu</vt:lpstr>
      <vt:lpstr>Nyelvemlekek.oszk.hu</vt:lpstr>
      <vt:lpstr>Más online nyelvemlékforrások</vt:lpstr>
      <vt:lpstr>Online adatbázisok, korpuszok</vt:lpstr>
      <vt:lpstr>Nagyszótár </vt:lpstr>
      <vt:lpstr>Korpusznyelvészeti alapkifejezések</vt:lpstr>
      <vt:lpstr>Erdélyi Magyar Szótörténeti Tár (SzT)</vt:lpstr>
      <vt:lpstr>Keresési gyakorlatok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Anonymous</cp:lastModifiedBy>
  <cp:revision>139</cp:revision>
  <dcterms:created xsi:type="dcterms:W3CDTF">2021-02-08T11:23:46Z</dcterms:created>
  <dcterms:modified xsi:type="dcterms:W3CDTF">2024-10-18T05:22:01Z</dcterms:modified>
</cp:coreProperties>
</file>