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6" r:id="rId4"/>
    <p:sldId id="262" r:id="rId5"/>
    <p:sldId id="259" r:id="rId6"/>
    <p:sldId id="263" r:id="rId7"/>
    <p:sldId id="261" r:id="rId8"/>
    <p:sldId id="264" r:id="rId9"/>
    <p:sldId id="267" r:id="rId10"/>
    <p:sldId id="265" r:id="rId11"/>
    <p:sldId id="268" r:id="rId12"/>
    <p:sldId id="258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94660"/>
  </p:normalViewPr>
  <p:slideViewPr>
    <p:cSldViewPr snapToGrid="0">
      <p:cViewPr varScale="1">
        <p:scale>
          <a:sx n="72" d="100"/>
          <a:sy n="72" d="100"/>
        </p:scale>
        <p:origin x="65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 idéze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tmk.nytud.hu/3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m.nyest.hu/hirek/te-ettel-meg-engem-gyogyits-meg" TargetMode="External"/><Relationship Id="rId2" Type="http://schemas.openxmlformats.org/officeDocument/2006/relationships/hyperlink" Target="https://edit.elte.hu/xmlui/bitstream/handle/10831/50349/dissz_Varga_M%c3%b3nika_nyelvtud.pdf?sequence=1&amp;amp;isAllowed=y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m.nyest.hu/hirek/rossz-eletu-tudomanyos-asszony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FF9CEF5-A50D-4B8B-9852-D76F703786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Kép 4" descr="A képen szöveg, könyv látható&#10;&#10;Automatikusan generált leírás">
            <a:extLst>
              <a:ext uri="{FF2B5EF4-FFF2-40B4-BE49-F238E27FC236}">
                <a16:creationId xmlns:a16="http://schemas.microsoft.com/office/drawing/2014/main" id="{37263A19-571D-4315-B2A0-45CB19F9AE9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13181" b="2549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08567A4D-CB34-4685-BF32-144A36EE76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>
            <a:normAutofit/>
          </a:bodyPr>
          <a:lstStyle/>
          <a:p>
            <a:r>
              <a:rPr lang="hu-HU">
                <a:solidFill>
                  <a:schemeClr val="tx1"/>
                </a:solidFill>
              </a:rPr>
              <a:t>Boszorkányperek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470BEC5A-90C2-40C0-AF2B-AFE9C83802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>
            <a:normAutofit/>
          </a:bodyPr>
          <a:lstStyle/>
          <a:p>
            <a:r>
              <a:rPr lang="hu-HU" dirty="0"/>
              <a:t>Nyelvtörténeti szövegek elemzése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0684D86-C9D1-40C3-A9B6-EC935C7312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33">
            <a:extLst>
              <a:ext uri="{FF2B5EF4-FFF2-40B4-BE49-F238E27FC236}">
                <a16:creationId xmlns:a16="http://schemas.microsoft.com/office/drawing/2014/main" id="{1EDF7896-F56A-49DA-90F3-F5CE8B9833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0382080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 descr="A képen szöveg, víz, kültéri látható&#10;&#10;Automatikusan generált leírás">
            <a:extLst>
              <a:ext uri="{FF2B5EF4-FFF2-40B4-BE49-F238E27FC236}">
                <a16:creationId xmlns:a16="http://schemas.microsoft.com/office/drawing/2014/main" id="{F20E4AE4-1699-4395-8F2F-1B6F01EB082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2236" r="-1" b="5459"/>
          <a:stretch/>
        </p:blipFill>
        <p:spPr>
          <a:xfrm>
            <a:off x="4485557" y="10"/>
            <a:ext cx="7706443" cy="6857990"/>
          </a:xfrm>
          <a:prstGeom prst="rect">
            <a:avLst/>
          </a:prstGeom>
        </p:spPr>
      </p:pic>
      <p:sp useBgFill="1">
        <p:nvSpPr>
          <p:cNvPr id="10" name="Freeform: Shape 9">
            <a:extLst>
              <a:ext uri="{FF2B5EF4-FFF2-40B4-BE49-F238E27FC236}">
                <a16:creationId xmlns:a16="http://schemas.microsoft.com/office/drawing/2014/main" id="{23C7736A-5A08-4021-9AB6-390DFF506A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8170246" cy="6858000"/>
          </a:xfrm>
          <a:custGeom>
            <a:avLst/>
            <a:gdLst>
              <a:gd name="connsiteX0" fmla="*/ 4738960 w 8170246"/>
              <a:gd name="connsiteY0" fmla="*/ 0 h 6858000"/>
              <a:gd name="connsiteX1" fmla="*/ 4862151 w 8170246"/>
              <a:gd name="connsiteY1" fmla="*/ 0 h 6858000"/>
              <a:gd name="connsiteX2" fmla="*/ 8088169 w 8170246"/>
              <a:gd name="connsiteY2" fmla="*/ 3226735 h 6858000"/>
              <a:gd name="connsiteX3" fmla="*/ 8088169 w 8170246"/>
              <a:gd name="connsiteY3" fmla="*/ 3626507 h 6858000"/>
              <a:gd name="connsiteX4" fmla="*/ 4857393 w 8170246"/>
              <a:gd name="connsiteY4" fmla="*/ 6858000 h 6858000"/>
              <a:gd name="connsiteX5" fmla="*/ 4783581 w 8170246"/>
              <a:gd name="connsiteY5" fmla="*/ 6858000 h 6858000"/>
              <a:gd name="connsiteX6" fmla="*/ 4734202 w 8170246"/>
              <a:gd name="connsiteY6" fmla="*/ 6858000 h 6858000"/>
              <a:gd name="connsiteX7" fmla="*/ 7964978 w 8170246"/>
              <a:gd name="connsiteY7" fmla="*/ 3626507 h 6858000"/>
              <a:gd name="connsiteX8" fmla="*/ 7964978 w 8170246"/>
              <a:gd name="connsiteY8" fmla="*/ 3226735 h 6858000"/>
              <a:gd name="connsiteX9" fmla="*/ 4738960 w 8170246"/>
              <a:gd name="connsiteY9" fmla="*/ 0 h 6858000"/>
              <a:gd name="connsiteX10" fmla="*/ 0 w 8170246"/>
              <a:gd name="connsiteY10" fmla="*/ 0 h 6858000"/>
              <a:gd name="connsiteX11" fmla="*/ 98791 w 8170246"/>
              <a:gd name="connsiteY11" fmla="*/ 0 h 6858000"/>
              <a:gd name="connsiteX12" fmla="*/ 4456718 w 8170246"/>
              <a:gd name="connsiteY12" fmla="*/ 0 h 6858000"/>
              <a:gd name="connsiteX13" fmla="*/ 4603489 w 8170246"/>
              <a:gd name="connsiteY13" fmla="*/ 0 h 6858000"/>
              <a:gd name="connsiteX14" fmla="*/ 7829507 w 8170246"/>
              <a:gd name="connsiteY14" fmla="*/ 3226735 h 6858000"/>
              <a:gd name="connsiteX15" fmla="*/ 7829507 w 8170246"/>
              <a:gd name="connsiteY15" fmla="*/ 3626507 h 6858000"/>
              <a:gd name="connsiteX16" fmla="*/ 4598731 w 8170246"/>
              <a:gd name="connsiteY16" fmla="*/ 6858000 h 6858000"/>
              <a:gd name="connsiteX17" fmla="*/ 4540663 w 8170246"/>
              <a:gd name="connsiteY17" fmla="*/ 6858000 h 6858000"/>
              <a:gd name="connsiteX18" fmla="*/ 133398 w 8170246"/>
              <a:gd name="connsiteY18" fmla="*/ 6858000 h 6858000"/>
              <a:gd name="connsiteX19" fmla="*/ 0 w 8170246"/>
              <a:gd name="connsiteY19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8170246" h="6858000">
                <a:moveTo>
                  <a:pt x="4738960" y="0"/>
                </a:moveTo>
                <a:lnTo>
                  <a:pt x="4862151" y="0"/>
                </a:lnTo>
                <a:cubicBezTo>
                  <a:pt x="4862151" y="0"/>
                  <a:pt x="4862151" y="0"/>
                  <a:pt x="8088169" y="3226735"/>
                </a:cubicBezTo>
                <a:cubicBezTo>
                  <a:pt x="8197606" y="3336196"/>
                  <a:pt x="8197606" y="3517045"/>
                  <a:pt x="8088169" y="3626507"/>
                </a:cubicBezTo>
                <a:cubicBezTo>
                  <a:pt x="8088169" y="3626507"/>
                  <a:pt x="8088169" y="3626507"/>
                  <a:pt x="4857393" y="6858000"/>
                </a:cubicBezTo>
                <a:cubicBezTo>
                  <a:pt x="4857393" y="6858000"/>
                  <a:pt x="4857393" y="6858000"/>
                  <a:pt x="4783581" y="6858000"/>
                </a:cubicBezTo>
                <a:lnTo>
                  <a:pt x="4734202" y="6858000"/>
                </a:lnTo>
                <a:cubicBezTo>
                  <a:pt x="7964978" y="3626507"/>
                  <a:pt x="7964978" y="3626507"/>
                  <a:pt x="7964978" y="3626507"/>
                </a:cubicBezTo>
                <a:cubicBezTo>
                  <a:pt x="8074415" y="3517045"/>
                  <a:pt x="8074415" y="3336196"/>
                  <a:pt x="7964978" y="3226735"/>
                </a:cubicBezTo>
                <a:cubicBezTo>
                  <a:pt x="4738960" y="0"/>
                  <a:pt x="4738960" y="0"/>
                  <a:pt x="4738960" y="0"/>
                </a:cubicBezTo>
                <a:close/>
                <a:moveTo>
                  <a:pt x="0" y="0"/>
                </a:moveTo>
                <a:lnTo>
                  <a:pt x="98791" y="0"/>
                </a:lnTo>
                <a:cubicBezTo>
                  <a:pt x="1075904" y="0"/>
                  <a:pt x="2469401" y="0"/>
                  <a:pt x="4456718" y="0"/>
                </a:cubicBezTo>
                <a:lnTo>
                  <a:pt x="4603489" y="0"/>
                </a:lnTo>
                <a:cubicBezTo>
                  <a:pt x="4603489" y="0"/>
                  <a:pt x="4603489" y="0"/>
                  <a:pt x="7829507" y="3226735"/>
                </a:cubicBezTo>
                <a:cubicBezTo>
                  <a:pt x="7938944" y="3336196"/>
                  <a:pt x="7938944" y="3517045"/>
                  <a:pt x="7829507" y="3626507"/>
                </a:cubicBezTo>
                <a:cubicBezTo>
                  <a:pt x="7829507" y="3626507"/>
                  <a:pt x="7829507" y="3626507"/>
                  <a:pt x="4598731" y="6858000"/>
                </a:cubicBezTo>
                <a:lnTo>
                  <a:pt x="4540663" y="6858000"/>
                </a:lnTo>
                <a:cubicBezTo>
                  <a:pt x="4077749" y="6858000"/>
                  <a:pt x="2938270" y="6858000"/>
                  <a:pt x="133398" y="6858000"/>
                </a:cubicBezTo>
                <a:lnTo>
                  <a:pt x="0" y="6858000"/>
                </a:lnTo>
                <a:close/>
              </a:path>
            </a:pathLst>
          </a:cu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23E386D8-CDFB-46BB-A4C9-0CA8BB8A7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525" y="624110"/>
            <a:ext cx="4623955" cy="1280890"/>
          </a:xfrm>
        </p:spPr>
        <p:txBody>
          <a:bodyPr>
            <a:normAutofit/>
          </a:bodyPr>
          <a:lstStyle/>
          <a:p>
            <a:r>
              <a:rPr lang="hu-HU" dirty="0"/>
              <a:t>Boszorkányperek	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33DF4D3-8A35-461A-ABE0-F56B78A13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2A45E98-5951-4E72-A503-8F6991746C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738" y="1491175"/>
            <a:ext cx="4623955" cy="510657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hu-HU" sz="1600" dirty="0"/>
              <a:t>16. sz. elejétől a 18. század végéig (szórványosan még a 19. sz. elején is), kb. 2100 per, a zömét a vádlottaknak halálra ítélték</a:t>
            </a:r>
          </a:p>
          <a:p>
            <a:pPr>
              <a:lnSpc>
                <a:spcPct val="90000"/>
              </a:lnSpc>
            </a:pPr>
            <a:r>
              <a:rPr lang="hu-HU" sz="1600" dirty="0"/>
              <a:t>„a 16. század végétől rendszeres volt a perek dokumentációja, ez azonban nem jelent egyet a peranyagok fennmaradásával: ebből az időszakból főként a kolozsvári források ismeretesek. A perek száma az 1700-as évekkel kezdődően ugrásszerűen emelkedik. A rendelkezésre álló források természetesen nem teljesek: a 17. században feltehetően nagyobb </a:t>
            </a:r>
            <a:r>
              <a:rPr lang="hu-HU" sz="1600" dirty="0" err="1"/>
              <a:t>erejű</a:t>
            </a:r>
            <a:r>
              <a:rPr lang="hu-HU" sz="1600" dirty="0"/>
              <a:t> üldözések voltak” (Varga 2019: 29) </a:t>
            </a:r>
          </a:p>
          <a:p>
            <a:pPr>
              <a:lnSpc>
                <a:spcPct val="90000"/>
              </a:lnSpc>
            </a:pPr>
            <a:r>
              <a:rPr lang="hu-HU" sz="1600" dirty="0"/>
              <a:t>Beépítve a TMK (Történeti Magánéleti Korpusz) anyagába: </a:t>
            </a:r>
            <a:r>
              <a:rPr lang="hu-HU" sz="1600" dirty="0">
                <a:hlinkClick r:id="rId3"/>
              </a:rPr>
              <a:t>http://tmk.nytud.hu/3/</a:t>
            </a:r>
            <a:endParaRPr lang="hu-HU" sz="1600" dirty="0"/>
          </a:p>
          <a:p>
            <a:pPr>
              <a:lnSpc>
                <a:spcPct val="90000"/>
              </a:lnSpc>
            </a:pPr>
            <a:r>
              <a:rPr lang="hu-HU" sz="1600" dirty="0"/>
              <a:t>Műfaj: boszorkányperes tanúvallomás</a:t>
            </a:r>
          </a:p>
        </p:txBody>
      </p:sp>
    </p:spTree>
    <p:extLst>
      <p:ext uri="{BB962C8B-B14F-4D97-AF65-F5344CB8AC3E}">
        <p14:creationId xmlns:p14="http://schemas.microsoft.com/office/powerpoint/2010/main" val="41941622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1">
            <a:extLst>
              <a:ext uri="{FF2B5EF4-FFF2-40B4-BE49-F238E27FC236}">
                <a16:creationId xmlns:a16="http://schemas.microsoft.com/office/drawing/2014/main" id="{B2EC7880-C5D9-40A8-A6B0-3198AD07AD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4619543" cy="6854038"/>
          </a:xfrm>
          <a:prstGeom prst="rect">
            <a:avLst/>
          </a:prstGeom>
          <a:solidFill>
            <a:schemeClr val="tx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12160C91-EE81-4473-BB10-CD42A0968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645106"/>
            <a:ext cx="3650279" cy="1259894"/>
          </a:xfrm>
        </p:spPr>
        <p:txBody>
          <a:bodyPr>
            <a:normAutofit/>
          </a:bodyPr>
          <a:lstStyle/>
          <a:p>
            <a:r>
              <a:rPr lang="hu-HU" sz="3300"/>
              <a:t>Boszorkányperek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D1618AD-A2B6-4237-A782-3F42BF14B6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099" y="1448972"/>
            <a:ext cx="3756074" cy="5148776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hu-HU" sz="1600" dirty="0"/>
              <a:t>A boszorkányságfogalom fajtái: </a:t>
            </a:r>
          </a:p>
          <a:p>
            <a:pPr>
              <a:lnSpc>
                <a:spcPct val="90000"/>
              </a:lnSpc>
              <a:buAutoNum type="arabicParenR"/>
            </a:pPr>
            <a:r>
              <a:rPr lang="hu-HU" sz="1600" dirty="0"/>
              <a:t>a boszorkánysággal vádolt személy ismérvei az ördöggel való szövetség különféle megnyilvánulásai, mint az ördög pecsétje, az ördöggel való kapcsolat és a boszorkánygyűléseken való részvétel. </a:t>
            </a:r>
          </a:p>
          <a:p>
            <a:pPr>
              <a:lnSpc>
                <a:spcPct val="90000"/>
              </a:lnSpc>
              <a:buAutoNum type="arabicParenR"/>
            </a:pPr>
            <a:r>
              <a:rPr lang="hu-HU" sz="1600" dirty="0"/>
              <a:t>a károkozásba, a kuruzslásba, a rontásba vetett hiten alapuló boszorkányvád (pl. </a:t>
            </a:r>
            <a:r>
              <a:rPr lang="hu-HU" sz="1600" dirty="0" err="1"/>
              <a:t>vki</a:t>
            </a:r>
            <a:r>
              <a:rPr lang="hu-HU" sz="1600" dirty="0"/>
              <a:t> megbetegedett, meggyógyult)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hu-HU" sz="1600" dirty="0"/>
              <a:t>A hazai boszorkányfelfogásra (hasonlóan az angolszász területhez) ez utóbbi volt a jellemző.</a:t>
            </a:r>
          </a:p>
        </p:txBody>
      </p:sp>
      <p:pic>
        <p:nvPicPr>
          <p:cNvPr id="7" name="Kép 6" descr="A képen szöveg, könyv látható&#10;&#10;Automatikusan generált leírás">
            <a:extLst>
              <a:ext uri="{FF2B5EF4-FFF2-40B4-BE49-F238E27FC236}">
                <a16:creationId xmlns:a16="http://schemas.microsoft.com/office/drawing/2014/main" id="{C0B5E457-B43A-4190-8BE3-95233DB3D7F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844" r="6759" b="1"/>
          <a:stretch/>
        </p:blipFill>
        <p:spPr>
          <a:xfrm>
            <a:off x="4619543" y="10"/>
            <a:ext cx="7572457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2144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B258D2B-6AC3-4B3A-A87C-FD7E65178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620" y="-1"/>
            <a:ext cx="1220724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89F3D91E-4B6C-4929-99CE-462AEBFFD2C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62" r="2680" b="-2"/>
          <a:stretch/>
        </p:blipFill>
        <p:spPr>
          <a:xfrm>
            <a:off x="1" y="10"/>
            <a:ext cx="7574440" cy="6857990"/>
          </a:xfrm>
          <a:prstGeom prst="rect">
            <a:avLst/>
          </a:prstGeom>
        </p:spPr>
      </p:pic>
      <p:sp>
        <p:nvSpPr>
          <p:cNvPr id="12" name="Freeform 5">
            <a:extLst>
              <a:ext uri="{FF2B5EF4-FFF2-40B4-BE49-F238E27FC236}">
                <a16:creationId xmlns:a16="http://schemas.microsoft.com/office/drawing/2014/main" id="{8D55DD8B-9BF9-4B91-A22D-2D3F2AEFF1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1" y="659027"/>
            <a:ext cx="9042690" cy="1035152"/>
          </a:xfrm>
          <a:custGeom>
            <a:avLst/>
            <a:gdLst>
              <a:gd name="T0" fmla="*/ 1900 w 1902"/>
              <a:gd name="T1" fmla="*/ 77 h 163"/>
              <a:gd name="T2" fmla="*/ 1826 w 1902"/>
              <a:gd name="T3" fmla="*/ 3 h 163"/>
              <a:gd name="T4" fmla="*/ 1825 w 1902"/>
              <a:gd name="T5" fmla="*/ 2 h 163"/>
              <a:gd name="T6" fmla="*/ 1819 w 1902"/>
              <a:gd name="T7" fmla="*/ 0 h 163"/>
              <a:gd name="T8" fmla="*/ 1363 w 1902"/>
              <a:gd name="T9" fmla="*/ 0 h 163"/>
              <a:gd name="T10" fmla="*/ 1348 w 1902"/>
              <a:gd name="T11" fmla="*/ 0 h 163"/>
              <a:gd name="T12" fmla="*/ 1225 w 1902"/>
              <a:gd name="T13" fmla="*/ 0 h 163"/>
              <a:gd name="T14" fmla="*/ 1033 w 1902"/>
              <a:gd name="T15" fmla="*/ 0 h 163"/>
              <a:gd name="T16" fmla="*/ 892 w 1902"/>
              <a:gd name="T17" fmla="*/ 0 h 163"/>
              <a:gd name="T18" fmla="*/ 786 w 1902"/>
              <a:gd name="T19" fmla="*/ 0 h 163"/>
              <a:gd name="T20" fmla="*/ 577 w 1902"/>
              <a:gd name="T21" fmla="*/ 0 h 163"/>
              <a:gd name="T22" fmla="*/ 562 w 1902"/>
              <a:gd name="T23" fmla="*/ 0 h 163"/>
              <a:gd name="T24" fmla="*/ 439 w 1902"/>
              <a:gd name="T25" fmla="*/ 0 h 163"/>
              <a:gd name="T26" fmla="*/ 106 w 1902"/>
              <a:gd name="T27" fmla="*/ 0 h 163"/>
              <a:gd name="T28" fmla="*/ 0 w 1902"/>
              <a:gd name="T29" fmla="*/ 0 h 163"/>
              <a:gd name="T30" fmla="*/ 0 w 1902"/>
              <a:gd name="T31" fmla="*/ 163 h 163"/>
              <a:gd name="T32" fmla="*/ 106 w 1902"/>
              <a:gd name="T33" fmla="*/ 163 h 163"/>
              <a:gd name="T34" fmla="*/ 439 w 1902"/>
              <a:gd name="T35" fmla="*/ 163 h 163"/>
              <a:gd name="T36" fmla="*/ 562 w 1902"/>
              <a:gd name="T37" fmla="*/ 163 h 163"/>
              <a:gd name="T38" fmla="*/ 577 w 1902"/>
              <a:gd name="T39" fmla="*/ 163 h 163"/>
              <a:gd name="T40" fmla="*/ 786 w 1902"/>
              <a:gd name="T41" fmla="*/ 163 h 163"/>
              <a:gd name="T42" fmla="*/ 892 w 1902"/>
              <a:gd name="T43" fmla="*/ 163 h 163"/>
              <a:gd name="T44" fmla="*/ 1033 w 1902"/>
              <a:gd name="T45" fmla="*/ 163 h 163"/>
              <a:gd name="T46" fmla="*/ 1225 w 1902"/>
              <a:gd name="T47" fmla="*/ 163 h 163"/>
              <a:gd name="T48" fmla="*/ 1348 w 1902"/>
              <a:gd name="T49" fmla="*/ 163 h 163"/>
              <a:gd name="T50" fmla="*/ 1363 w 1902"/>
              <a:gd name="T51" fmla="*/ 163 h 163"/>
              <a:gd name="T52" fmla="*/ 1819 w 1902"/>
              <a:gd name="T53" fmla="*/ 163 h 163"/>
              <a:gd name="T54" fmla="*/ 1825 w 1902"/>
              <a:gd name="T55" fmla="*/ 161 h 163"/>
              <a:gd name="T56" fmla="*/ 1826 w 1902"/>
              <a:gd name="T57" fmla="*/ 160 h 163"/>
              <a:gd name="T58" fmla="*/ 1900 w 1902"/>
              <a:gd name="T59" fmla="*/ 86 h 163"/>
              <a:gd name="T60" fmla="*/ 1900 w 1902"/>
              <a:gd name="T61" fmla="*/ 77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902" h="163">
                <a:moveTo>
                  <a:pt x="1900" y="77"/>
                </a:moveTo>
                <a:cubicBezTo>
                  <a:pt x="1826" y="3"/>
                  <a:pt x="1826" y="3"/>
                  <a:pt x="1826" y="3"/>
                </a:cubicBezTo>
                <a:cubicBezTo>
                  <a:pt x="1825" y="2"/>
                  <a:pt x="1825" y="2"/>
                  <a:pt x="1825" y="2"/>
                </a:cubicBezTo>
                <a:cubicBezTo>
                  <a:pt x="1823" y="1"/>
                  <a:pt x="1821" y="0"/>
                  <a:pt x="1819" y="0"/>
                </a:cubicBezTo>
                <a:cubicBezTo>
                  <a:pt x="1363" y="0"/>
                  <a:pt x="1363" y="0"/>
                  <a:pt x="1363" y="0"/>
                </a:cubicBezTo>
                <a:cubicBezTo>
                  <a:pt x="1348" y="0"/>
                  <a:pt x="1348" y="0"/>
                  <a:pt x="1348" y="0"/>
                </a:cubicBezTo>
                <a:cubicBezTo>
                  <a:pt x="1225" y="0"/>
                  <a:pt x="1225" y="0"/>
                  <a:pt x="1225" y="0"/>
                </a:cubicBezTo>
                <a:cubicBezTo>
                  <a:pt x="1033" y="0"/>
                  <a:pt x="1033" y="0"/>
                  <a:pt x="1033" y="0"/>
                </a:cubicBezTo>
                <a:cubicBezTo>
                  <a:pt x="892" y="0"/>
                  <a:pt x="892" y="0"/>
                  <a:pt x="892" y="0"/>
                </a:cubicBezTo>
                <a:cubicBezTo>
                  <a:pt x="786" y="0"/>
                  <a:pt x="786" y="0"/>
                  <a:pt x="786" y="0"/>
                </a:cubicBezTo>
                <a:cubicBezTo>
                  <a:pt x="577" y="0"/>
                  <a:pt x="577" y="0"/>
                  <a:pt x="577" y="0"/>
                </a:cubicBezTo>
                <a:cubicBezTo>
                  <a:pt x="562" y="0"/>
                  <a:pt x="562" y="0"/>
                  <a:pt x="562" y="0"/>
                </a:cubicBezTo>
                <a:cubicBezTo>
                  <a:pt x="439" y="0"/>
                  <a:pt x="439" y="0"/>
                  <a:pt x="439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3"/>
                  <a:pt x="0" y="163"/>
                  <a:pt x="0" y="163"/>
                </a:cubicBezTo>
                <a:cubicBezTo>
                  <a:pt x="106" y="163"/>
                  <a:pt x="106" y="163"/>
                  <a:pt x="106" y="163"/>
                </a:cubicBezTo>
                <a:cubicBezTo>
                  <a:pt x="439" y="163"/>
                  <a:pt x="439" y="163"/>
                  <a:pt x="439" y="163"/>
                </a:cubicBezTo>
                <a:cubicBezTo>
                  <a:pt x="562" y="163"/>
                  <a:pt x="562" y="163"/>
                  <a:pt x="562" y="163"/>
                </a:cubicBezTo>
                <a:cubicBezTo>
                  <a:pt x="577" y="163"/>
                  <a:pt x="577" y="163"/>
                  <a:pt x="577" y="163"/>
                </a:cubicBezTo>
                <a:cubicBezTo>
                  <a:pt x="786" y="163"/>
                  <a:pt x="786" y="163"/>
                  <a:pt x="786" y="163"/>
                </a:cubicBezTo>
                <a:cubicBezTo>
                  <a:pt x="892" y="163"/>
                  <a:pt x="892" y="163"/>
                  <a:pt x="892" y="163"/>
                </a:cubicBezTo>
                <a:cubicBezTo>
                  <a:pt x="1033" y="163"/>
                  <a:pt x="1033" y="163"/>
                  <a:pt x="1033" y="163"/>
                </a:cubicBezTo>
                <a:cubicBezTo>
                  <a:pt x="1225" y="163"/>
                  <a:pt x="1225" y="163"/>
                  <a:pt x="1225" y="163"/>
                </a:cubicBezTo>
                <a:cubicBezTo>
                  <a:pt x="1348" y="163"/>
                  <a:pt x="1348" y="163"/>
                  <a:pt x="1348" y="163"/>
                </a:cubicBezTo>
                <a:cubicBezTo>
                  <a:pt x="1363" y="163"/>
                  <a:pt x="1363" y="163"/>
                  <a:pt x="1363" y="163"/>
                </a:cubicBezTo>
                <a:cubicBezTo>
                  <a:pt x="1819" y="163"/>
                  <a:pt x="1819" y="163"/>
                  <a:pt x="1819" y="163"/>
                </a:cubicBezTo>
                <a:cubicBezTo>
                  <a:pt x="1821" y="163"/>
                  <a:pt x="1823" y="162"/>
                  <a:pt x="1825" y="161"/>
                </a:cubicBezTo>
                <a:cubicBezTo>
                  <a:pt x="1825" y="160"/>
                  <a:pt x="1825" y="160"/>
                  <a:pt x="1826" y="160"/>
                </a:cubicBezTo>
                <a:cubicBezTo>
                  <a:pt x="1900" y="86"/>
                  <a:pt x="1900" y="86"/>
                  <a:pt x="1900" y="86"/>
                </a:cubicBezTo>
                <a:cubicBezTo>
                  <a:pt x="1902" y="83"/>
                  <a:pt x="1902" y="79"/>
                  <a:pt x="1900" y="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E3B2FA95-3811-4334-BACC-8285A80F2F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867" y="787400"/>
            <a:ext cx="7145866" cy="778933"/>
          </a:xfrm>
        </p:spPr>
        <p:txBody>
          <a:bodyPr anchor="ctr">
            <a:normAutofit/>
          </a:bodyPr>
          <a:lstStyle/>
          <a:p>
            <a:r>
              <a:rPr lang="hu-HU" sz="3200">
                <a:solidFill>
                  <a:srgbClr val="FEFFFF"/>
                </a:solidFill>
              </a:rPr>
              <a:t>Boszorkányperek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FE4A943-A1D8-4138-88CD-132AFE6780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60770" y="2017668"/>
            <a:ext cx="3750205" cy="3857816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hu-HU" sz="1300" b="1">
                <a:solidFill>
                  <a:schemeClr val="tx1">
                    <a:lumMod val="95000"/>
                    <a:lumOff val="5000"/>
                  </a:schemeClr>
                </a:solidFill>
              </a:rPr>
              <a:t>Leírt beszélt nyelvváltozat</a:t>
            </a:r>
          </a:p>
          <a:p>
            <a:pPr>
              <a:lnSpc>
                <a:spcPct val="90000"/>
              </a:lnSpc>
            </a:pPr>
            <a:r>
              <a:rPr lang="hu-HU" sz="1300">
                <a:solidFill>
                  <a:schemeClr val="tx1">
                    <a:lumMod val="95000"/>
                    <a:lumOff val="5000"/>
                  </a:schemeClr>
                </a:solidFill>
              </a:rPr>
              <a:t>Károkozó boszorkányok – a 16. sz. elejétől világi hatóság (városi, megyei bíróság, magisztrátus, úriszék), nem egyházi foglalkozik velük</a:t>
            </a:r>
          </a:p>
          <a:p>
            <a:pPr>
              <a:lnSpc>
                <a:spcPct val="90000"/>
              </a:lnSpc>
            </a:pPr>
            <a:r>
              <a:rPr lang="hu-HU" sz="1300">
                <a:solidFill>
                  <a:schemeClr val="tx1">
                    <a:lumMod val="95000"/>
                    <a:lumOff val="5000"/>
                  </a:schemeClr>
                </a:solidFill>
              </a:rPr>
              <a:t>Vallást és erkölcsiséget érintő bűntett: boszorkányság, hamis eskütétel, hamis tanúskodás, szemérem ellen elkövetett bűntettek, becsületsértés, rágalmazás – átfolyhattak egymásba</a:t>
            </a:r>
          </a:p>
          <a:p>
            <a:pPr>
              <a:lnSpc>
                <a:spcPct val="90000"/>
              </a:lnSpc>
            </a:pPr>
            <a:r>
              <a:rPr lang="hu-HU" sz="1300">
                <a:solidFill>
                  <a:schemeClr val="tx1">
                    <a:lumMod val="95000"/>
                    <a:lumOff val="5000"/>
                  </a:schemeClr>
                </a:solidFill>
              </a:rPr>
              <a:t>Két tanútól több százigű</a:t>
            </a:r>
          </a:p>
          <a:p>
            <a:pPr>
              <a:lnSpc>
                <a:spcPct val="90000"/>
              </a:lnSpc>
            </a:pPr>
            <a:r>
              <a:rPr lang="hu-HU" sz="1300">
                <a:solidFill>
                  <a:schemeClr val="tx1">
                    <a:lumMod val="95000"/>
                    <a:lumOff val="5000"/>
                  </a:schemeClr>
                </a:solidFill>
              </a:rPr>
              <a:t>Lejegyzők: hatósági-hivatali emberek, pár osztály, némi latin és jogi tudás után iskolamester, tiszttartó, nótárius</a:t>
            </a:r>
          </a:p>
          <a:p>
            <a:pPr>
              <a:lnSpc>
                <a:spcPct val="90000"/>
              </a:lnSpc>
            </a:pPr>
            <a:endParaRPr lang="hu-HU" sz="130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30536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F3F0C73-4204-4179-B6DD-1FE4DC171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 tanúvallomás felépítése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A31C666-2F78-4949-9903-2BC72C3883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hu-HU" dirty="0"/>
              <a:t>nem tettenérésről szólnak, inkább a bűntettek előzményeiről, a </a:t>
            </a:r>
            <a:r>
              <a:rPr lang="hu-HU" b="1" dirty="0"/>
              <a:t>vádlott előéletéről</a:t>
            </a:r>
          </a:p>
          <a:p>
            <a:r>
              <a:rPr lang="hu-HU" dirty="0"/>
              <a:t>Akár több kihallgatás újbóli tanúkkal</a:t>
            </a:r>
          </a:p>
          <a:p>
            <a:r>
              <a:rPr lang="hu-HU" dirty="0"/>
              <a:t>nem volt szükséges egészen </a:t>
            </a:r>
            <a:r>
              <a:rPr lang="hu-HU" b="1" dirty="0"/>
              <a:t>önálló beszámolót </a:t>
            </a:r>
            <a:r>
              <a:rPr lang="hu-HU" dirty="0"/>
              <a:t>tenni, az információ forrásaként is megnevezhetnek korábban valló tanúkat (formulaszerű ismétlések)</a:t>
            </a:r>
          </a:p>
          <a:p>
            <a:pPr marL="0" indent="0">
              <a:buNone/>
            </a:pPr>
            <a:r>
              <a:rPr lang="hu-HU" dirty="0"/>
              <a:t>0. hitelesítő </a:t>
            </a:r>
            <a:r>
              <a:rPr lang="hu-HU" b="1" dirty="0"/>
              <a:t>hatósági formulák </a:t>
            </a:r>
            <a:r>
              <a:rPr lang="hu-HU" dirty="0"/>
              <a:t>a kihallgatás idejére, helyére, lebonyolítására vonatkozóan a tanúvallomások lejegyzése előtt </a:t>
            </a:r>
          </a:p>
          <a:p>
            <a:pPr>
              <a:buAutoNum type="arabicPeriod"/>
            </a:pPr>
            <a:r>
              <a:rPr lang="hu-HU" dirty="0"/>
              <a:t>az egyes tanúkra vonatkozó információk különböző részletességgel: a név mellett sokszor a kor, családi viszonyok – általában a feleségek esetében, a vallomás előtt tett esküre utaló megjegyzés</a:t>
            </a:r>
          </a:p>
          <a:p>
            <a:pPr>
              <a:buAutoNum type="arabicPeriod"/>
            </a:pPr>
            <a:r>
              <a:rPr lang="hu-HU" dirty="0"/>
              <a:t>a beszámoló (</a:t>
            </a:r>
            <a:r>
              <a:rPr lang="hu-HU" b="1" dirty="0"/>
              <a:t>kérdőpontok </a:t>
            </a:r>
            <a:r>
              <a:rPr lang="hu-HU" dirty="0"/>
              <a:t>szerint vagy összefüggő formában), esetleges kiegészítésekkel</a:t>
            </a:r>
          </a:p>
          <a:p>
            <a:pPr>
              <a:buAutoNum type="arabicPeriod"/>
            </a:pPr>
            <a:r>
              <a:rPr lang="hu-HU" dirty="0"/>
              <a:t>(hitelesítő formula, a szolgabíró és az esküdt „saját keze vonásával” is megerősítve) </a:t>
            </a:r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8860202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CFD86F8-EFFC-4BA5-82A6-D89278218A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7669" y="624110"/>
            <a:ext cx="4137059" cy="1280890"/>
          </a:xfrm>
        </p:spPr>
        <p:txBody>
          <a:bodyPr>
            <a:normAutofit/>
          </a:bodyPr>
          <a:lstStyle/>
          <a:p>
            <a:r>
              <a:rPr lang="hu-HU" sz="3200"/>
              <a:t>Néhány gyakori latin kifejezés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4CF5C87-8059-458A-9CDD-A4D3ECE3C7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3956" y="2133600"/>
            <a:ext cx="4140772" cy="3777622"/>
          </a:xfrm>
        </p:spPr>
        <p:txBody>
          <a:bodyPr>
            <a:normAutofit/>
          </a:bodyPr>
          <a:lstStyle/>
          <a:p>
            <a:r>
              <a:rPr lang="hu-HU" sz="1600">
                <a:solidFill>
                  <a:schemeClr val="tx1"/>
                </a:solidFill>
              </a:rPr>
              <a:t>Fatens = tanú, vallomástevő</a:t>
            </a:r>
          </a:p>
          <a:p>
            <a:r>
              <a:rPr lang="hu-HU" sz="1600">
                <a:solidFill>
                  <a:schemeClr val="tx1"/>
                </a:solidFill>
              </a:rPr>
              <a:t>Deutrális = az eljárásban/kérdésben szereplő </a:t>
            </a:r>
          </a:p>
          <a:p>
            <a:r>
              <a:rPr lang="hu-HU" sz="1600">
                <a:solidFill>
                  <a:schemeClr val="tx1"/>
                </a:solidFill>
              </a:rPr>
              <a:t>Punctum = (kérdés)pont</a:t>
            </a:r>
          </a:p>
          <a:p>
            <a:r>
              <a:rPr lang="hu-HU" sz="1600">
                <a:solidFill>
                  <a:schemeClr val="tx1"/>
                </a:solidFill>
              </a:rPr>
              <a:t>Ad primum, ad 2dum stb.: először, másodszor</a:t>
            </a:r>
          </a:p>
          <a:p>
            <a:r>
              <a:rPr lang="hu-HU" sz="1600">
                <a:solidFill>
                  <a:schemeClr val="tx1"/>
                </a:solidFill>
              </a:rPr>
              <a:t>S. V. (salve venia) = ha megengedik, engedelmével</a:t>
            </a:r>
          </a:p>
        </p:txBody>
      </p:sp>
      <p:pic>
        <p:nvPicPr>
          <p:cNvPr id="5" name="Kép 4" descr="A képen szöveg, könyv, kültéri, régi látható&#10;&#10;Automatikusan generált leírás">
            <a:extLst>
              <a:ext uri="{FF2B5EF4-FFF2-40B4-BE49-F238E27FC236}">
                <a16:creationId xmlns:a16="http://schemas.microsoft.com/office/drawing/2014/main" id="{6FF27696-B885-415D-BC9D-7A80F7F57EC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083" r="22877" b="2"/>
          <a:stretch/>
        </p:blipFill>
        <p:spPr>
          <a:xfrm>
            <a:off x="6091916" y="10"/>
            <a:ext cx="6100084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8946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9542D39-D74D-47AC-AA88-146C6FE55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 tanúvallomások jellemzői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9B731E8-C9F5-4E3C-922D-B6AAE3F533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b="1" dirty="0"/>
              <a:t>rekonstruált történetmondások</a:t>
            </a:r>
            <a:r>
              <a:rPr lang="hu-HU" dirty="0"/>
              <a:t>, nem követik a valóságos cselekmény sorrendiségét (a hagyományos elbeszélés-kultúra narratív sémái), kötetlenül beszélhettek a tanúk:</a:t>
            </a:r>
          </a:p>
          <a:p>
            <a:r>
              <a:rPr lang="hu-HU" dirty="0"/>
              <a:t>nem a kár említésével kezdik, hanem </a:t>
            </a:r>
            <a:r>
              <a:rPr lang="hu-HU" b="1" dirty="0"/>
              <a:t>láttak-hallottak valami gyanús eseményt/cselekvést</a:t>
            </a:r>
            <a:r>
              <a:rPr lang="hu-HU" dirty="0"/>
              <a:t>, amely a boszorkánysággal vádolt személyhez köthető, és/vagy felidéznek az illetővel kapcsolatos interakciókat</a:t>
            </a:r>
          </a:p>
          <a:p>
            <a:r>
              <a:rPr lang="hu-HU" dirty="0"/>
              <a:t>Ezután: </a:t>
            </a:r>
            <a:r>
              <a:rPr lang="hu-HU" b="1" dirty="0"/>
              <a:t>káreset + gyanúsítás </a:t>
            </a:r>
            <a:r>
              <a:rPr lang="hu-HU" dirty="0"/>
              <a:t>+ további interakciók</a:t>
            </a:r>
          </a:p>
          <a:p>
            <a:r>
              <a:rPr lang="hu-HU" dirty="0"/>
              <a:t>A fenyegetés után a </a:t>
            </a:r>
            <a:r>
              <a:rPr lang="hu-HU" b="1" dirty="0"/>
              <a:t>boszorkány valós és „természetfeletti megjelenése</a:t>
            </a:r>
            <a:r>
              <a:rPr lang="hu-HU" dirty="0"/>
              <a:t>” // </a:t>
            </a:r>
            <a:r>
              <a:rPr lang="hu-HU" b="1" dirty="0"/>
              <a:t>a gyógyítás vagy más károk helyrehozására tett kísérletek</a:t>
            </a:r>
            <a:r>
              <a:rPr lang="hu-HU" dirty="0"/>
              <a:t>, akár más gyógyítók, nézők bevonásával 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3801840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EBDA073-0A5D-4F4E-A7CC-1A9453D5A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Feladat: olvassunk perszövegeket!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B1A80C2-CEEC-458E-A28B-C5A19AF5BF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Figyeljük meg a felépítést!</a:t>
            </a:r>
          </a:p>
          <a:p>
            <a:r>
              <a:rPr lang="hu-HU" dirty="0"/>
              <a:t>Figyeljük meg a tanúk „érveit”!</a:t>
            </a:r>
          </a:p>
          <a:p>
            <a:r>
              <a:rPr lang="hu-HU" dirty="0"/>
              <a:t>Mik a boszorkányattribútumok? </a:t>
            </a:r>
          </a:p>
          <a:p>
            <a:r>
              <a:rPr lang="hu-HU" dirty="0"/>
              <a:t>Mik az illetlen/trágár kifejezések?</a:t>
            </a:r>
          </a:p>
        </p:txBody>
      </p:sp>
    </p:spTree>
    <p:extLst>
      <p:ext uri="{BB962C8B-B14F-4D97-AF65-F5344CB8AC3E}">
        <p14:creationId xmlns:p14="http://schemas.microsoft.com/office/powerpoint/2010/main" val="35050515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19CE739-1C48-49AF-9A3C-29DF160442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Mit tesz a boszorkány?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84F984A-EDBA-49A8-8369-3E9EC1A2D8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Megevés ’megrontás, elpusztítás, megnyomorítás’ (</a:t>
            </a:r>
            <a:r>
              <a:rPr lang="hu-HU" dirty="0" err="1"/>
              <a:t>vs</a:t>
            </a:r>
            <a:r>
              <a:rPr lang="hu-HU" dirty="0"/>
              <a:t>. ’megmérgezés’), rontás (pl. szerelmi, betegséget, halált okozó), pl. </a:t>
            </a:r>
            <a:r>
              <a:rPr lang="hu-HU" i="1" dirty="0"/>
              <a:t>a fene/franc egye meg</a:t>
            </a:r>
            <a:r>
              <a:rPr lang="hu-HU" dirty="0"/>
              <a:t> </a:t>
            </a:r>
          </a:p>
          <a:p>
            <a:r>
              <a:rPr lang="hu-HU" dirty="0"/>
              <a:t>szemmel verés</a:t>
            </a:r>
          </a:p>
          <a:p>
            <a:r>
              <a:rPr lang="hu-HU" dirty="0"/>
              <a:t>Megnyomás: ráül áldozatára, l. a boszorkány tövének jelentését</a:t>
            </a:r>
          </a:p>
          <a:p>
            <a:r>
              <a:rPr lang="hu-HU" dirty="0"/>
              <a:t>Gazdasági kár (tehén tejének elvétele, ételek megromlása stb.)</a:t>
            </a:r>
          </a:p>
          <a:p>
            <a:endParaRPr lang="hu-HU" dirty="0"/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9424335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5E3C382-D005-4085-8F22-9EE10992DD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„Bűbájos”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E705979-2DB7-4832-AF97-08654925E5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dirty="0"/>
              <a:t>~ </a:t>
            </a:r>
            <a:r>
              <a:rPr lang="hu-HU" i="1" dirty="0"/>
              <a:t>bűvös-bájos</a:t>
            </a:r>
          </a:p>
          <a:p>
            <a:pPr marL="0" indent="0">
              <a:buNone/>
            </a:pPr>
            <a:r>
              <a:rPr lang="hu-HU" dirty="0"/>
              <a:t>Ótörök </a:t>
            </a:r>
            <a:r>
              <a:rPr lang="hu-HU" dirty="0" err="1"/>
              <a:t>er</a:t>
            </a:r>
            <a:r>
              <a:rPr lang="hu-HU" dirty="0"/>
              <a:t>. </a:t>
            </a:r>
            <a:r>
              <a:rPr lang="hu-HU" i="1" dirty="0"/>
              <a:t>báj </a:t>
            </a:r>
            <a:r>
              <a:rPr lang="hu-HU" dirty="0"/>
              <a:t>’kötelék, szalag’</a:t>
            </a:r>
          </a:p>
          <a:p>
            <a:pPr marL="0" indent="0">
              <a:buNone/>
            </a:pPr>
            <a:r>
              <a:rPr lang="hu-HU" i="1" dirty="0"/>
              <a:t>bű </a:t>
            </a:r>
            <a:r>
              <a:rPr lang="hu-HU" dirty="0"/>
              <a:t>’boszorkányság, varázslás’</a:t>
            </a:r>
          </a:p>
          <a:p>
            <a:pPr marL="0" indent="0">
              <a:buNone/>
            </a:pPr>
            <a:r>
              <a:rPr lang="hu-HU" i="1" dirty="0"/>
              <a:t>báj </a:t>
            </a:r>
            <a:r>
              <a:rPr lang="hu-HU" dirty="0"/>
              <a:t>’boszorkányság, varázslás’ &gt; ’mágikus kötés’</a:t>
            </a:r>
          </a:p>
          <a:p>
            <a:pPr marL="0" indent="0">
              <a:buNone/>
            </a:pPr>
            <a:r>
              <a:rPr lang="hu-HU" dirty="0"/>
              <a:t>A boszorkány </a:t>
            </a:r>
            <a:r>
              <a:rPr lang="hu-HU" i="1" dirty="0"/>
              <a:t>old, ereszt </a:t>
            </a:r>
            <a:r>
              <a:rPr lang="hu-HU" dirty="0"/>
              <a:t>és </a:t>
            </a:r>
            <a:r>
              <a:rPr lang="hu-HU" i="1" dirty="0"/>
              <a:t>köt </a:t>
            </a:r>
            <a:r>
              <a:rPr lang="hu-HU" dirty="0"/>
              <a:t>’megbetegít’</a:t>
            </a:r>
          </a:p>
          <a:p>
            <a:pPr marL="0" indent="0">
              <a:buNone/>
            </a:pPr>
            <a:endParaRPr lang="hu-HU" i="1" dirty="0"/>
          </a:p>
        </p:txBody>
      </p:sp>
    </p:spTree>
    <p:extLst>
      <p:ext uri="{BB962C8B-B14F-4D97-AF65-F5344CB8AC3E}">
        <p14:creationId xmlns:p14="http://schemas.microsoft.com/office/powerpoint/2010/main" val="34284350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8E56DF0-A172-44B6-A591-7C1A01714C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Tudákos, tudálékos, </a:t>
            </a:r>
            <a:r>
              <a:rPr lang="hu-HU" dirty="0" err="1"/>
              <a:t>tudalmányos</a:t>
            </a:r>
            <a:r>
              <a:rPr lang="hu-HU" dirty="0"/>
              <a:t>, tudományos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466D20F-1B02-4C64-A4CA-C7E4F3B80F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u-HU" dirty="0"/>
              <a:t>Gyógyító és ártó tudós átmenetei</a:t>
            </a:r>
          </a:p>
          <a:p>
            <a:r>
              <a:rPr lang="hu-HU" dirty="0"/>
              <a:t>A sikeres és sikertelen gyógyítás is gyanús lehetett</a:t>
            </a:r>
          </a:p>
          <a:p>
            <a:r>
              <a:rPr lang="hu-HU" dirty="0"/>
              <a:t>Gonosz tudományt tudók, „mesterséges”</a:t>
            </a:r>
          </a:p>
          <a:p>
            <a:r>
              <a:rPr lang="hu-HU" dirty="0"/>
              <a:t>„ A korszakban ugyanakkor bármiféle kiemelkedő tudás, tudomány a hétköznapoktól távoli képződményként </a:t>
            </a:r>
            <a:r>
              <a:rPr lang="hu-HU" dirty="0" err="1"/>
              <a:t>értelmeződhetett</a:t>
            </a:r>
            <a:r>
              <a:rPr lang="hu-HU" dirty="0"/>
              <a:t> – emellett a természettudományok sem álltak olyan távol a természetfeletti fogalmától, mint napjainkban, elég csak a korabeli kísérleti tudományra vagy az alkímiára gondolni (vö. Clark 1999). A tanúvallomásokból idézhető </a:t>
            </a:r>
            <a:r>
              <a:rPr lang="hu-HU" i="1" dirty="0"/>
              <a:t>tétemény </a:t>
            </a:r>
            <a:r>
              <a:rPr lang="hu-HU" dirty="0"/>
              <a:t>kifejezés egyaránt vonatkozhatott babonasághoz kapcsolható tárgyakra, vagy magára a hétköznapi szemmel nézve rendkívülinek tartott cselekvésre (rontásra), de jelentésének mindenképpen része volt ebben az időszakban, hogy a rendkívülihez, a boszorkánysághoz, a babonasághoz kapcsolódik:  „ha emberi </a:t>
            </a:r>
            <a:r>
              <a:rPr lang="hu-HU" i="1" dirty="0"/>
              <a:t>tétemény,</a:t>
            </a:r>
            <a:r>
              <a:rPr lang="hu-HU" b="1" dirty="0"/>
              <a:t> </a:t>
            </a:r>
            <a:r>
              <a:rPr lang="hu-HU" dirty="0"/>
              <a:t>amelyik cselekedte, </a:t>
            </a:r>
            <a:r>
              <a:rPr lang="hu-HU" dirty="0" err="1"/>
              <a:t>odamegyen</a:t>
            </a:r>
            <a:r>
              <a:rPr lang="hu-HU" dirty="0"/>
              <a:t>” (</a:t>
            </a:r>
            <a:r>
              <a:rPr lang="hu-HU" dirty="0" err="1"/>
              <a:t>Bosz</a:t>
            </a:r>
            <a:r>
              <a:rPr lang="hu-HU" dirty="0"/>
              <a:t>. 37. 1723)” (Varga – </a:t>
            </a:r>
            <a:r>
              <a:rPr lang="hu-HU" dirty="0" err="1"/>
              <a:t>Gugán</a:t>
            </a:r>
            <a:r>
              <a:rPr lang="hu-HU" dirty="0"/>
              <a:t> 2017a)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9605363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57A9486-4839-4905-BB46-EC36E2FE2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Irodalom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E95B262-D229-4AC9-9A61-960DE2E383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u-HU" dirty="0"/>
              <a:t>Varga Mónika 2019. Középmagyar kori világi szövegek nyelvtörténeti vizsgálata, különös tekintettel a szövegtani és pragmatikai sajátosságokra. Doktori Értekezés. Budapest: ELTE. </a:t>
            </a:r>
            <a:r>
              <a:rPr lang="hu-HU" dirty="0">
                <a:hlinkClick r:id="rId2"/>
              </a:rPr>
              <a:t>https://edit.elte.hu/xmlui/bitstream/handle/10831/50349/dissz_Varga_M%c3%b3nika_nyelvtud.pdf?sequence=1&amp;amp;isAllowed=y</a:t>
            </a:r>
            <a:endParaRPr lang="hu-HU" dirty="0"/>
          </a:p>
          <a:p>
            <a:r>
              <a:rPr lang="hu-HU" dirty="0"/>
              <a:t>Varga Mónika – </a:t>
            </a:r>
            <a:r>
              <a:rPr lang="hu-HU" dirty="0" err="1"/>
              <a:t>Gugán</a:t>
            </a:r>
            <a:r>
              <a:rPr lang="hu-HU" dirty="0"/>
              <a:t> Katalin 2017a. „Te ettél meg engem, gyógyíts meg!” Nyelv és Tudomány 2017. január 16. </a:t>
            </a:r>
            <a:r>
              <a:rPr lang="hu-HU" dirty="0">
                <a:hlinkClick r:id="rId3"/>
              </a:rPr>
              <a:t>https://m.nyest.hu/hirek/te-ettel-meg-engem-gyogyits-meg</a:t>
            </a:r>
            <a:endParaRPr lang="hu-HU" dirty="0"/>
          </a:p>
          <a:p>
            <a:r>
              <a:rPr lang="hu-HU" dirty="0"/>
              <a:t>Varga Mónika – </a:t>
            </a:r>
            <a:r>
              <a:rPr lang="hu-HU" dirty="0" err="1"/>
              <a:t>Gugán</a:t>
            </a:r>
            <a:r>
              <a:rPr lang="hu-HU" dirty="0"/>
              <a:t> Katalin 2017b. Rossz életű tudományos asszony. Nyelv és Tudomány 2017. december 13. </a:t>
            </a:r>
            <a:r>
              <a:rPr lang="hu-HU" dirty="0">
                <a:hlinkClick r:id="rId4"/>
              </a:rPr>
              <a:t>https://m.nyest.hu/hirek/rossz-eletu-tudomanyos-asszony</a:t>
            </a:r>
            <a:endParaRPr lang="hu-HU" dirty="0"/>
          </a:p>
          <a:p>
            <a:r>
              <a:rPr lang="hu-HU" dirty="0" err="1"/>
              <a:t>Schram</a:t>
            </a:r>
            <a:r>
              <a:rPr lang="hu-HU" dirty="0"/>
              <a:t> Ferenc (közread.) 1975/1982. </a:t>
            </a:r>
            <a:r>
              <a:rPr lang="hu-HU" i="1" dirty="0"/>
              <a:t>Magyarországi boszorkányperek 1529–1768 III.</a:t>
            </a:r>
            <a:r>
              <a:rPr lang="hu-HU" dirty="0"/>
              <a:t> Akadémiai Kiadó, Budapest</a:t>
            </a:r>
          </a:p>
        </p:txBody>
      </p:sp>
    </p:spTree>
    <p:extLst>
      <p:ext uri="{BB962C8B-B14F-4D97-AF65-F5344CB8AC3E}">
        <p14:creationId xmlns:p14="http://schemas.microsoft.com/office/powerpoint/2010/main" val="2981054841"/>
      </p:ext>
    </p:extLst>
  </p:cSld>
  <p:clrMapOvr>
    <a:masterClrMapping/>
  </p:clrMapOvr>
</p:sld>
</file>

<file path=ppt/theme/theme1.xml><?xml version="1.0" encoding="utf-8"?>
<a:theme xmlns:a="http://schemas.openxmlformats.org/drawingml/2006/main" name="Szálak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928</Words>
  <Application>Microsoft Office PowerPoint</Application>
  <PresentationFormat>Szélesvásznú</PresentationFormat>
  <Paragraphs>63</Paragraphs>
  <Slides>12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12</vt:i4>
      </vt:variant>
    </vt:vector>
  </HeadingPairs>
  <TitlesOfParts>
    <vt:vector size="16" baseType="lpstr">
      <vt:lpstr>Arial</vt:lpstr>
      <vt:lpstr>Century Gothic</vt:lpstr>
      <vt:lpstr>Wingdings 3</vt:lpstr>
      <vt:lpstr>Szálak</vt:lpstr>
      <vt:lpstr>Boszorkányperek</vt:lpstr>
      <vt:lpstr>Boszorkányperek </vt:lpstr>
      <vt:lpstr>Boszorkányperek</vt:lpstr>
      <vt:lpstr>Boszorkányperek</vt:lpstr>
      <vt:lpstr>A tanúvallomás felépítése</vt:lpstr>
      <vt:lpstr>Néhány gyakori latin kifejezés</vt:lpstr>
      <vt:lpstr>A tanúvallomások jellemzői</vt:lpstr>
      <vt:lpstr>Feladat: olvassunk perszövegeket!</vt:lpstr>
      <vt:lpstr>Mit tesz a boszorkány?</vt:lpstr>
      <vt:lpstr>„Bűbájos”</vt:lpstr>
      <vt:lpstr>Tudákos, tudálékos, tudalmányos, tudományos</vt:lpstr>
      <vt:lpstr>Irodalom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Boszorkányperek</dc:title>
  <dc:creator>Dér Csilla Ilona</dc:creator>
  <cp:lastModifiedBy>Dér Csilla Ilona</cp:lastModifiedBy>
  <cp:revision>2</cp:revision>
  <dcterms:created xsi:type="dcterms:W3CDTF">2021-04-09T17:27:55Z</dcterms:created>
  <dcterms:modified xsi:type="dcterms:W3CDTF">2021-04-27T06:13:02Z</dcterms:modified>
</cp:coreProperties>
</file>