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59" r:id="rId5"/>
    <p:sldId id="260" r:id="rId6"/>
    <p:sldId id="261" r:id="rId7"/>
    <p:sldId id="262" r:id="rId8"/>
    <p:sldId id="269" r:id="rId9"/>
    <p:sldId id="264" r:id="rId10"/>
    <p:sldId id="265" r:id="rId11"/>
    <p:sldId id="266" r:id="rId12"/>
    <p:sldId id="267" r:id="rId13"/>
    <p:sldId id="270" r:id="rId14"/>
    <p:sldId id="263" r:id="rId15"/>
    <p:sldId id="25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3B283B-A942-4DC4-B6A5-AFE2AA78411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1FE2AD8-8531-43F1-923B-8C05109D4117}">
      <dgm:prSet/>
      <dgm:spPr/>
      <dgm:t>
        <a:bodyPr/>
        <a:lstStyle/>
        <a:p>
          <a:r>
            <a:rPr lang="hu-HU"/>
            <a:t>Batthyány Kristófhoz: 18. levél (p. 74)</a:t>
          </a:r>
          <a:endParaRPr lang="en-US"/>
        </a:p>
      </dgm:t>
    </dgm:pt>
    <dgm:pt modelId="{1E186348-653C-421A-8B44-B69B995A3A48}" type="parTrans" cxnId="{EBE95381-CDEE-48B6-8110-B3838C57C934}">
      <dgm:prSet/>
      <dgm:spPr/>
      <dgm:t>
        <a:bodyPr/>
        <a:lstStyle/>
        <a:p>
          <a:endParaRPr lang="en-US"/>
        </a:p>
      </dgm:t>
    </dgm:pt>
    <dgm:pt modelId="{D4083FE8-B45A-48D0-892B-4013721A1538}" type="sibTrans" cxnId="{EBE95381-CDEE-48B6-8110-B3838C57C934}">
      <dgm:prSet/>
      <dgm:spPr/>
      <dgm:t>
        <a:bodyPr/>
        <a:lstStyle/>
        <a:p>
          <a:endParaRPr lang="en-US"/>
        </a:p>
      </dgm:t>
    </dgm:pt>
    <dgm:pt modelId="{7D3E8B3F-3C9B-420A-A273-987A42203805}">
      <dgm:prSet/>
      <dgm:spPr/>
      <dgm:t>
        <a:bodyPr/>
        <a:lstStyle/>
        <a:p>
          <a:r>
            <a:rPr lang="hu-HU"/>
            <a:t>Batthyány Boldizsárhoz: 154. levél (p. 186)</a:t>
          </a:r>
          <a:endParaRPr lang="en-US"/>
        </a:p>
      </dgm:t>
    </dgm:pt>
    <dgm:pt modelId="{B40AAD24-8C42-41F4-A4FD-F428C1401C4F}" type="parTrans" cxnId="{BA45B293-A5BE-45D6-A03A-692952846666}">
      <dgm:prSet/>
      <dgm:spPr/>
      <dgm:t>
        <a:bodyPr/>
        <a:lstStyle/>
        <a:p>
          <a:endParaRPr lang="en-US"/>
        </a:p>
      </dgm:t>
    </dgm:pt>
    <dgm:pt modelId="{EF232860-6532-41CB-9F18-7098D10511C7}" type="sibTrans" cxnId="{BA45B293-A5BE-45D6-A03A-692952846666}">
      <dgm:prSet/>
      <dgm:spPr/>
      <dgm:t>
        <a:bodyPr/>
        <a:lstStyle/>
        <a:p>
          <a:endParaRPr lang="en-US"/>
        </a:p>
      </dgm:t>
    </dgm:pt>
    <dgm:pt modelId="{68E0C5D6-2832-4840-A9BE-6F95068A7704}">
      <dgm:prSet/>
      <dgm:spPr/>
      <dgm:t>
        <a:bodyPr/>
        <a:lstStyle/>
        <a:p>
          <a:r>
            <a:rPr lang="hu-HU"/>
            <a:t>Nádasdy Tamáshoz:  19. levél (p. 75)</a:t>
          </a:r>
          <a:endParaRPr lang="en-US"/>
        </a:p>
      </dgm:t>
    </dgm:pt>
    <dgm:pt modelId="{AF7F6BC2-8B61-44F5-B91E-2C00A0F40A05}" type="parTrans" cxnId="{54EBFC95-57FC-4A4F-9E18-3F20A450D7C5}">
      <dgm:prSet/>
      <dgm:spPr/>
      <dgm:t>
        <a:bodyPr/>
        <a:lstStyle/>
        <a:p>
          <a:endParaRPr lang="en-US"/>
        </a:p>
      </dgm:t>
    </dgm:pt>
    <dgm:pt modelId="{A8826D0E-AB11-425C-8651-0EC2371D1144}" type="sibTrans" cxnId="{54EBFC95-57FC-4A4F-9E18-3F20A450D7C5}">
      <dgm:prSet/>
      <dgm:spPr/>
      <dgm:t>
        <a:bodyPr/>
        <a:lstStyle/>
        <a:p>
          <a:endParaRPr lang="en-US"/>
        </a:p>
      </dgm:t>
    </dgm:pt>
    <dgm:pt modelId="{99244436-951A-415D-9BB9-CD6FFEFE85A6}" type="pres">
      <dgm:prSet presAssocID="{023B283B-A942-4DC4-B6A5-AFE2AA784112}" presName="linear" presStyleCnt="0">
        <dgm:presLayoutVars>
          <dgm:animLvl val="lvl"/>
          <dgm:resizeHandles val="exact"/>
        </dgm:presLayoutVars>
      </dgm:prSet>
      <dgm:spPr/>
    </dgm:pt>
    <dgm:pt modelId="{984945C0-10AD-41B4-8396-C348C5BB6235}" type="pres">
      <dgm:prSet presAssocID="{21FE2AD8-8531-43F1-923B-8C05109D411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594258C-879E-4320-8F89-30E83AFD37E2}" type="pres">
      <dgm:prSet presAssocID="{D4083FE8-B45A-48D0-892B-4013721A1538}" presName="spacer" presStyleCnt="0"/>
      <dgm:spPr/>
    </dgm:pt>
    <dgm:pt modelId="{3C1F8964-5C5C-4CD1-B6CD-DC0E92CD070C}" type="pres">
      <dgm:prSet presAssocID="{7D3E8B3F-3C9B-420A-A273-987A4220380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73BD7AB-81C6-4D5A-99D5-EC0FD7E7D81A}" type="pres">
      <dgm:prSet presAssocID="{EF232860-6532-41CB-9F18-7098D10511C7}" presName="spacer" presStyleCnt="0"/>
      <dgm:spPr/>
    </dgm:pt>
    <dgm:pt modelId="{034ED95C-C524-4D93-B930-C8B4068B1F24}" type="pres">
      <dgm:prSet presAssocID="{68E0C5D6-2832-4840-A9BE-6F95068A770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3CE0D7C-3820-4DA3-9060-AB4BA136FAD6}" type="presOf" srcId="{023B283B-A942-4DC4-B6A5-AFE2AA784112}" destId="{99244436-951A-415D-9BB9-CD6FFEFE85A6}" srcOrd="0" destOrd="0" presId="urn:microsoft.com/office/officeart/2005/8/layout/vList2"/>
    <dgm:cxn modelId="{EBE95381-CDEE-48B6-8110-B3838C57C934}" srcId="{023B283B-A942-4DC4-B6A5-AFE2AA784112}" destId="{21FE2AD8-8531-43F1-923B-8C05109D4117}" srcOrd="0" destOrd="0" parTransId="{1E186348-653C-421A-8B44-B69B995A3A48}" sibTransId="{D4083FE8-B45A-48D0-892B-4013721A1538}"/>
    <dgm:cxn modelId="{BA45B293-A5BE-45D6-A03A-692952846666}" srcId="{023B283B-A942-4DC4-B6A5-AFE2AA784112}" destId="{7D3E8B3F-3C9B-420A-A273-987A42203805}" srcOrd="1" destOrd="0" parTransId="{B40AAD24-8C42-41F4-A4FD-F428C1401C4F}" sibTransId="{EF232860-6532-41CB-9F18-7098D10511C7}"/>
    <dgm:cxn modelId="{54EBFC95-57FC-4A4F-9E18-3F20A450D7C5}" srcId="{023B283B-A942-4DC4-B6A5-AFE2AA784112}" destId="{68E0C5D6-2832-4840-A9BE-6F95068A7704}" srcOrd="2" destOrd="0" parTransId="{AF7F6BC2-8B61-44F5-B91E-2C00A0F40A05}" sibTransId="{A8826D0E-AB11-425C-8651-0EC2371D1144}"/>
    <dgm:cxn modelId="{7494419C-B280-4DA1-83C1-64D33EE0D0E5}" type="presOf" srcId="{68E0C5D6-2832-4840-A9BE-6F95068A7704}" destId="{034ED95C-C524-4D93-B930-C8B4068B1F24}" srcOrd="0" destOrd="0" presId="urn:microsoft.com/office/officeart/2005/8/layout/vList2"/>
    <dgm:cxn modelId="{FD00EBA7-8547-4C7B-BAED-7A527B643D3A}" type="presOf" srcId="{7D3E8B3F-3C9B-420A-A273-987A42203805}" destId="{3C1F8964-5C5C-4CD1-B6CD-DC0E92CD070C}" srcOrd="0" destOrd="0" presId="urn:microsoft.com/office/officeart/2005/8/layout/vList2"/>
    <dgm:cxn modelId="{1534AFAF-E438-4D2F-9481-15A0DE9D6A8D}" type="presOf" srcId="{21FE2AD8-8531-43F1-923B-8C05109D4117}" destId="{984945C0-10AD-41B4-8396-C348C5BB6235}" srcOrd="0" destOrd="0" presId="urn:microsoft.com/office/officeart/2005/8/layout/vList2"/>
    <dgm:cxn modelId="{094E0C9E-9150-4C3C-9CE1-E88EFE57ACF5}" type="presParOf" srcId="{99244436-951A-415D-9BB9-CD6FFEFE85A6}" destId="{984945C0-10AD-41B4-8396-C348C5BB6235}" srcOrd="0" destOrd="0" presId="urn:microsoft.com/office/officeart/2005/8/layout/vList2"/>
    <dgm:cxn modelId="{E936172C-E444-44DF-867B-3434B32F2539}" type="presParOf" srcId="{99244436-951A-415D-9BB9-CD6FFEFE85A6}" destId="{4594258C-879E-4320-8F89-30E83AFD37E2}" srcOrd="1" destOrd="0" presId="urn:microsoft.com/office/officeart/2005/8/layout/vList2"/>
    <dgm:cxn modelId="{AB8E6AB9-FCFB-4621-A821-947AA6EB8125}" type="presParOf" srcId="{99244436-951A-415D-9BB9-CD6FFEFE85A6}" destId="{3C1F8964-5C5C-4CD1-B6CD-DC0E92CD070C}" srcOrd="2" destOrd="0" presId="urn:microsoft.com/office/officeart/2005/8/layout/vList2"/>
    <dgm:cxn modelId="{CBAA4630-6193-421A-96F3-B8B596DB0E90}" type="presParOf" srcId="{99244436-951A-415D-9BB9-CD6FFEFE85A6}" destId="{873BD7AB-81C6-4D5A-99D5-EC0FD7E7D81A}" srcOrd="3" destOrd="0" presId="urn:microsoft.com/office/officeart/2005/8/layout/vList2"/>
    <dgm:cxn modelId="{A1AA2273-B40F-4F71-9473-5AA9A834CD68}" type="presParOf" srcId="{99244436-951A-415D-9BB9-CD6FFEFE85A6}" destId="{034ED95C-C524-4D93-B930-C8B4068B1F2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4945C0-10AD-41B4-8396-C348C5BB6235}">
      <dsp:nvSpPr>
        <dsp:cNvPr id="0" name=""/>
        <dsp:cNvSpPr/>
      </dsp:nvSpPr>
      <dsp:spPr>
        <a:xfrm>
          <a:off x="0" y="5289"/>
          <a:ext cx="6832212" cy="167075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200" kern="1200"/>
            <a:t>Batthyány Kristófhoz: 18. levél (p. 74)</a:t>
          </a:r>
          <a:endParaRPr lang="en-US" sz="4200" kern="1200"/>
        </a:p>
      </dsp:txBody>
      <dsp:txXfrm>
        <a:off x="81560" y="86849"/>
        <a:ext cx="6669092" cy="1507639"/>
      </dsp:txXfrm>
    </dsp:sp>
    <dsp:sp modelId="{3C1F8964-5C5C-4CD1-B6CD-DC0E92CD070C}">
      <dsp:nvSpPr>
        <dsp:cNvPr id="0" name=""/>
        <dsp:cNvSpPr/>
      </dsp:nvSpPr>
      <dsp:spPr>
        <a:xfrm>
          <a:off x="0" y="1797009"/>
          <a:ext cx="6832212" cy="1670759"/>
        </a:xfrm>
        <a:prstGeom prst="roundRect">
          <a:avLst/>
        </a:prstGeom>
        <a:gradFill rotWithShape="0">
          <a:gsLst>
            <a:gs pos="0">
              <a:schemeClr val="accent2">
                <a:hueOff val="226582"/>
                <a:satOff val="-23996"/>
                <a:lumOff val="-588"/>
                <a:alphaOff val="0"/>
                <a:tint val="96000"/>
                <a:lumMod val="104000"/>
              </a:schemeClr>
            </a:gs>
            <a:gs pos="100000">
              <a:schemeClr val="accent2">
                <a:hueOff val="226582"/>
                <a:satOff val="-23996"/>
                <a:lumOff val="-588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200" kern="1200"/>
            <a:t>Batthyány Boldizsárhoz: 154. levél (p. 186)</a:t>
          </a:r>
          <a:endParaRPr lang="en-US" sz="4200" kern="1200"/>
        </a:p>
      </dsp:txBody>
      <dsp:txXfrm>
        <a:off x="81560" y="1878569"/>
        <a:ext cx="6669092" cy="1507639"/>
      </dsp:txXfrm>
    </dsp:sp>
    <dsp:sp modelId="{034ED95C-C524-4D93-B930-C8B4068B1F24}">
      <dsp:nvSpPr>
        <dsp:cNvPr id="0" name=""/>
        <dsp:cNvSpPr/>
      </dsp:nvSpPr>
      <dsp:spPr>
        <a:xfrm>
          <a:off x="0" y="3588729"/>
          <a:ext cx="6832212" cy="1670759"/>
        </a:xfrm>
        <a:prstGeom prst="round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4200" kern="1200"/>
            <a:t>Nádasdy Tamáshoz:  19. levél (p. 75)</a:t>
          </a:r>
          <a:endParaRPr lang="en-US" sz="4200" kern="1200"/>
        </a:p>
      </dsp:txBody>
      <dsp:txXfrm>
        <a:off x="81560" y="3670289"/>
        <a:ext cx="6669092" cy="15076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real.mtak.hu/51471/1/Svetkovics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eal.mtak.hu/47775/" TargetMode="External"/><Relationship Id="rId2" Type="http://schemas.openxmlformats.org/officeDocument/2006/relationships/hyperlink" Target="http://real.mtak.hu/51471/1/Svetkovics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ABC6814-093B-4D95-B9D9-17F93CA9B7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Nyelvtörténeti szövegek elemzése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99DA6E0-C648-4731-A631-199EF24538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/>
              <a:t>Misszilisek</a:t>
            </a:r>
            <a:r>
              <a:rPr lang="hu-HU" dirty="0"/>
              <a:t> 1.</a:t>
            </a:r>
          </a:p>
        </p:txBody>
      </p:sp>
    </p:spTree>
    <p:extLst>
      <p:ext uri="{BB962C8B-B14F-4D97-AF65-F5344CB8AC3E}">
        <p14:creationId xmlns:p14="http://schemas.microsoft.com/office/powerpoint/2010/main" val="744284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160CD2-222A-4B22-B739-1BB98045E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Misszilis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D9B6FA-DFED-4DC0-A596-1C4383AFE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Valóságos, elküldött levél</a:t>
            </a:r>
          </a:p>
          <a:p>
            <a:r>
              <a:rPr lang="hu-HU" dirty="0"/>
              <a:t>a 15. század végén lesz mindennapos: városi és kereskedelmi élet fellendülése</a:t>
            </a:r>
          </a:p>
          <a:p>
            <a:r>
              <a:rPr lang="hu-HU" dirty="0"/>
              <a:t>Funkcionális, mindennapi témájú levelek </a:t>
            </a:r>
            <a:r>
              <a:rPr lang="hu-HU" dirty="0" err="1"/>
              <a:t>vs</a:t>
            </a:r>
            <a:r>
              <a:rPr lang="hu-HU" dirty="0"/>
              <a:t>. irodalmi levelek</a:t>
            </a:r>
          </a:p>
          <a:p>
            <a:r>
              <a:rPr lang="hu-HU" dirty="0"/>
              <a:t>Fellelhetőség: levéltárak</a:t>
            </a:r>
          </a:p>
          <a:p>
            <a:r>
              <a:rPr lang="hu-HU" dirty="0"/>
              <a:t>Sorozat: Régi Magyar Levéltár</a:t>
            </a:r>
          </a:p>
          <a:p>
            <a:r>
              <a:rPr lang="hu-HU" dirty="0"/>
              <a:t>Sokszor személyes hangvételűek</a:t>
            </a:r>
          </a:p>
          <a:p>
            <a:r>
              <a:rPr lang="hu-HU" dirty="0"/>
              <a:t>jobban tükrözik az élő vagy a diktált beszélt nyelvet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2108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9CB8BD-F58D-42C4-85D9-A68D72C2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misszilisek</a:t>
            </a:r>
            <a:r>
              <a:rPr lang="hu-HU" dirty="0"/>
              <a:t> felépítése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F638B9-7956-4C0D-9C39-F467E68C5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hu-HU" dirty="0" err="1"/>
              <a:t>salutatio</a:t>
            </a:r>
            <a:r>
              <a:rPr lang="hu-HU" dirty="0"/>
              <a:t> /üdvözlés/, </a:t>
            </a:r>
          </a:p>
          <a:p>
            <a:pPr>
              <a:buFont typeface="+mj-lt"/>
              <a:buAutoNum type="arabicPeriod"/>
            </a:pPr>
            <a:r>
              <a:rPr lang="hu-HU" dirty="0" err="1"/>
              <a:t>captatio</a:t>
            </a:r>
            <a:r>
              <a:rPr lang="hu-HU" dirty="0"/>
              <a:t> </a:t>
            </a:r>
            <a:r>
              <a:rPr lang="hu-HU" dirty="0" err="1"/>
              <a:t>benevolentiae</a:t>
            </a:r>
            <a:r>
              <a:rPr lang="hu-HU" dirty="0"/>
              <a:t> /a jóindulat megnyerése/,  ///EXORDIUM</a:t>
            </a:r>
          </a:p>
          <a:p>
            <a:pPr>
              <a:buFont typeface="+mj-lt"/>
              <a:buAutoNum type="arabicPeriod"/>
            </a:pPr>
            <a:r>
              <a:rPr lang="hu-HU" dirty="0" err="1"/>
              <a:t>narratio</a:t>
            </a:r>
            <a:r>
              <a:rPr lang="hu-HU" dirty="0"/>
              <a:t> /elbeszélés/, a levél tényleges tárgya </a:t>
            </a:r>
          </a:p>
          <a:p>
            <a:pPr>
              <a:buFont typeface="+mj-lt"/>
              <a:buAutoNum type="arabicPeriod"/>
            </a:pPr>
            <a:r>
              <a:rPr lang="hu-HU" dirty="0" err="1"/>
              <a:t>petitio</a:t>
            </a:r>
            <a:r>
              <a:rPr lang="hu-HU" dirty="0"/>
              <a:t> /kérés/, </a:t>
            </a:r>
          </a:p>
          <a:p>
            <a:pPr>
              <a:buFont typeface="+mj-lt"/>
              <a:buAutoNum type="arabicPeriod"/>
            </a:pPr>
            <a:r>
              <a:rPr lang="hu-HU" dirty="0" err="1"/>
              <a:t>conclusio</a:t>
            </a:r>
            <a:r>
              <a:rPr lang="hu-HU" dirty="0"/>
              <a:t> /befejezés/ + köszöntés</a:t>
            </a:r>
          </a:p>
          <a:p>
            <a:pPr marL="0" indent="0">
              <a:buNone/>
            </a:pPr>
            <a:r>
              <a:rPr lang="hu-HU" dirty="0"/>
              <a:t>Datálás</a:t>
            </a:r>
          </a:p>
          <a:p>
            <a:pPr marL="0" indent="0">
              <a:buNone/>
            </a:pPr>
            <a:r>
              <a:rPr lang="hu-HU" dirty="0"/>
              <a:t>Aláírás (</a:t>
            </a:r>
            <a:r>
              <a:rPr lang="hu-HU" dirty="0" err="1"/>
              <a:t>subscriptio</a:t>
            </a:r>
            <a:r>
              <a:rPr lang="hu-HU" dirty="0"/>
              <a:t>)</a:t>
            </a:r>
          </a:p>
          <a:p>
            <a:pPr marL="0" indent="0">
              <a:buNone/>
            </a:pPr>
            <a:r>
              <a:rPr lang="hu-HU" dirty="0"/>
              <a:t>Funkcionális </a:t>
            </a:r>
            <a:r>
              <a:rPr lang="hu-HU" dirty="0" err="1"/>
              <a:t>misszilisek</a:t>
            </a:r>
            <a:r>
              <a:rPr lang="hu-HU" dirty="0"/>
              <a:t>: 1-2, 3-4 együtt + 5</a:t>
            </a:r>
          </a:p>
          <a:p>
            <a:pPr marL="0" indent="0">
              <a:buNone/>
            </a:pPr>
            <a:r>
              <a:rPr lang="hu-HU" dirty="0"/>
              <a:t>Levélpapíron kívül: címzés</a:t>
            </a:r>
          </a:p>
        </p:txBody>
      </p:sp>
    </p:spTree>
    <p:extLst>
      <p:ext uri="{BB962C8B-B14F-4D97-AF65-F5344CB8AC3E}">
        <p14:creationId xmlns:p14="http://schemas.microsoft.com/office/powerpoint/2010/main" val="113842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AD06D6-EDE8-4D3C-B1EC-DDE93AB84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Batthyány Ferencné </a:t>
            </a:r>
            <a:r>
              <a:rPr lang="hu-HU" dirty="0" err="1"/>
              <a:t>Svetkovics</a:t>
            </a:r>
            <a:r>
              <a:rPr lang="hu-HU" dirty="0"/>
              <a:t> Katalin (????–?1575)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F1B6F5B-19BF-40C7-8F5C-1CC566DDE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851" y="1905000"/>
            <a:ext cx="10213145" cy="4847492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horvát bán 2. felesége lett volna, az 1. Bánffy Kata – vélte Takáts Sándor, a Batthyány-levelek gondozója – NEM IGAZ, egyetlen felesége volt (BK egy 17. sz-i </a:t>
            </a:r>
            <a:r>
              <a:rPr lang="hu-HU" dirty="0" err="1"/>
              <a:t>Batthány</a:t>
            </a:r>
            <a:r>
              <a:rPr lang="hu-HU" dirty="0"/>
              <a:t> Ferenc felesége volt, a család egy távoli ágán, nem a báné)</a:t>
            </a:r>
          </a:p>
          <a:p>
            <a:r>
              <a:rPr lang="hu-HU" dirty="0"/>
              <a:t>SK 1538 és 1575 közötti levelei</a:t>
            </a:r>
          </a:p>
          <a:p>
            <a:r>
              <a:rPr lang="hu-HU" dirty="0"/>
              <a:t>Latin, magyar, német nyelvű levelek</a:t>
            </a:r>
          </a:p>
          <a:p>
            <a:r>
              <a:rPr lang="hu-HU" dirty="0"/>
              <a:t>Erélyes, erős kezű asszony </a:t>
            </a:r>
          </a:p>
          <a:p>
            <a:r>
              <a:rPr lang="hu-HU" dirty="0"/>
              <a:t>húga, S. Erzsébet Batthyány Kristóf felesége lett, rossz-viharos házasság (a király püspököt és kapitányokat is küldött, hogy meghallgassák a feleket)</a:t>
            </a:r>
          </a:p>
          <a:p>
            <a:r>
              <a:rPr lang="hu-HU" dirty="0"/>
              <a:t>Gyermekük nem született, más főúri családok gyerekeit neveltetik (pl. 3 Zrínyi-lány), megszólítások: </a:t>
            </a:r>
            <a:r>
              <a:rPr lang="hu-HU" i="1" dirty="0"/>
              <a:t>anyám, fiam, lányom</a:t>
            </a:r>
          </a:p>
          <a:p>
            <a:r>
              <a:rPr lang="hu-HU" dirty="0"/>
              <a:t>Nyugat-Dunántúl</a:t>
            </a:r>
          </a:p>
          <a:p>
            <a:r>
              <a:rPr lang="hu-HU" dirty="0"/>
              <a:t>Kik írják? deákok, sokféle kézírás</a:t>
            </a:r>
          </a:p>
          <a:p>
            <a:r>
              <a:rPr lang="hu-HU" dirty="0" err="1"/>
              <a:t>Terbe</a:t>
            </a:r>
            <a:r>
              <a:rPr lang="hu-HU" dirty="0"/>
              <a:t> Erika készítette az átírásokat és a bevezetést: 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http://real.mtak.hu/51471/1/Svetkovics.pdf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98190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CE6D0E30-F44D-42C5-B3E4-31356869D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r>
              <a:rPr lang="hu-HU" dirty="0"/>
              <a:t>Batthyány I. Ferenc (1497–1566)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id="{988F3E01-D50A-4BEA-B0AD-F6028593F8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85" r="2" b="12169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0A2486-EA60-4068-88D3-B1AB6E89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1514: Dózsa-féle parasztfelkelés – Dózsa ellen harcolt</a:t>
            </a:r>
          </a:p>
          <a:p>
            <a:pPr>
              <a:lnSpc>
                <a:spcPct val="90000"/>
              </a:lnSpc>
            </a:pPr>
            <a:r>
              <a:rPr lang="hu-HU" dirty="0"/>
              <a:t>Dunántúli főúr, sok birtokadományt kapott</a:t>
            </a:r>
          </a:p>
          <a:p>
            <a:pPr>
              <a:lnSpc>
                <a:spcPct val="90000"/>
              </a:lnSpc>
            </a:pPr>
            <a:r>
              <a:rPr lang="hu-HU" dirty="0"/>
              <a:t>Vas megye főispánja 1521-től</a:t>
            </a:r>
          </a:p>
          <a:p>
            <a:pPr>
              <a:lnSpc>
                <a:spcPct val="90000"/>
              </a:lnSpc>
            </a:pPr>
            <a:r>
              <a:rPr lang="hu-HU" dirty="0"/>
              <a:t>1522-től horvát bán </a:t>
            </a:r>
          </a:p>
          <a:p>
            <a:pPr>
              <a:lnSpc>
                <a:spcPct val="90000"/>
              </a:lnSpc>
            </a:pPr>
            <a:r>
              <a:rPr lang="hu-HU" dirty="0"/>
              <a:t>1526, a mohácsi csatában a jobb szárny </a:t>
            </a:r>
            <a:r>
              <a:rPr lang="hu-HU" dirty="0" err="1"/>
              <a:t>vezéreű</a:t>
            </a:r>
            <a:endParaRPr lang="hu-HU" dirty="0"/>
          </a:p>
          <a:p>
            <a:pPr>
              <a:lnSpc>
                <a:spcPct val="90000"/>
              </a:lnSpc>
            </a:pPr>
            <a:r>
              <a:rPr lang="hu-HU" dirty="0"/>
              <a:t>Habsburg Ferdinánd mellé áll, a H-ok trónöröklése mellé állt az 1547-es </a:t>
            </a:r>
            <a:r>
              <a:rPr lang="hu-HU" dirty="0" err="1"/>
              <a:t>ogy</a:t>
            </a:r>
            <a:r>
              <a:rPr lang="hu-HU" dirty="0"/>
              <a:t>-en</a:t>
            </a:r>
          </a:p>
        </p:txBody>
      </p:sp>
    </p:spTree>
    <p:extLst>
      <p:ext uri="{BB962C8B-B14F-4D97-AF65-F5344CB8AC3E}">
        <p14:creationId xmlns:p14="http://schemas.microsoft.com/office/powerpoint/2010/main" val="3502739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34229B-3C53-4DDA-86AB-C31E5E480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deákok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A39BA9-7042-40FE-845D-901AA4531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477" y="1905000"/>
            <a:ext cx="9664505" cy="4594274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Perneszi András, </a:t>
            </a:r>
            <a:r>
              <a:rPr lang="hu-HU" dirty="0" err="1"/>
              <a:t>Bagodi</a:t>
            </a:r>
            <a:r>
              <a:rPr lang="hu-HU" dirty="0"/>
              <a:t> András, Balázs deák, Benedek deák (</a:t>
            </a:r>
            <a:r>
              <a:rPr lang="hu-HU" dirty="0" err="1"/>
              <a:t>Foglyár</a:t>
            </a:r>
            <a:r>
              <a:rPr lang="hu-HU" dirty="0"/>
              <a:t> Benedek?), </a:t>
            </a:r>
            <a:r>
              <a:rPr lang="hu-HU" dirty="0" err="1"/>
              <a:t>Dely</a:t>
            </a:r>
            <a:r>
              <a:rPr lang="hu-HU" dirty="0"/>
              <a:t> Mihály, Saller György</a:t>
            </a:r>
          </a:p>
          <a:p>
            <a:r>
              <a:rPr lang="hu-HU" dirty="0"/>
              <a:t>feladataik: levélírás, minden, ami írás-olvasással kapcsolatos</a:t>
            </a:r>
          </a:p>
          <a:p>
            <a:pPr marL="0" indent="0">
              <a:buNone/>
            </a:pPr>
            <a:r>
              <a:rPr lang="hu-HU" dirty="0"/>
              <a:t>1569: </a:t>
            </a:r>
            <a:r>
              <a:rPr lang="hu-HU" b="1" dirty="0"/>
              <a:t>„Az </a:t>
            </a:r>
            <a:r>
              <a:rPr lang="hu-HU" b="1" dirty="0" err="1"/>
              <a:t>konÿwek</a:t>
            </a:r>
            <a:r>
              <a:rPr lang="hu-HU" b="1" dirty="0"/>
              <a:t> </a:t>
            </a:r>
            <a:r>
              <a:rPr lang="hu-HU" b="1" dirty="0" err="1"/>
              <a:t>felol</a:t>
            </a:r>
            <a:r>
              <a:rPr lang="hu-HU" b="1" dirty="0"/>
              <a:t> </a:t>
            </a:r>
            <a:r>
              <a:rPr lang="hu-HU" b="1" dirty="0" err="1"/>
              <a:t>ÿs</a:t>
            </a:r>
            <a:r>
              <a:rPr lang="hu-HU" b="1" dirty="0"/>
              <a:t> </a:t>
            </a:r>
            <a:r>
              <a:rPr lang="hu-HU" b="1" dirty="0" err="1"/>
              <a:t>Jr</a:t>
            </a:r>
            <a:r>
              <a:rPr lang="hu-HU" b="1" dirty="0"/>
              <a:t> </a:t>
            </a:r>
            <a:r>
              <a:rPr lang="hu-HU" b="1" dirty="0" err="1"/>
              <a:t>keg</a:t>
            </a:r>
            <a:r>
              <a:rPr lang="hu-HU" b="1" dirty="0"/>
              <a:t>: </a:t>
            </a:r>
            <a:r>
              <a:rPr lang="hu-HU" b="1" dirty="0" err="1"/>
              <a:t>hogÿ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</a:t>
            </a:r>
            <a:r>
              <a:rPr lang="hu-HU" b="1" dirty="0" err="1"/>
              <a:t>kwldenem</a:t>
            </a:r>
            <a:r>
              <a:rPr lang="hu-HU" b="1" dirty="0"/>
              <a:t>, </a:t>
            </a:r>
            <a:r>
              <a:rPr lang="hu-HU" b="1" dirty="0" err="1"/>
              <a:t>Azerth</a:t>
            </a:r>
            <a:r>
              <a:rPr lang="hu-HU" b="1" dirty="0"/>
              <a:t> </a:t>
            </a:r>
            <a:r>
              <a:rPr lang="hu-HU" b="1" dirty="0" err="1"/>
              <a:t>Bÿzonj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Nem </a:t>
            </a:r>
            <a:r>
              <a:rPr lang="hu-HU" b="1" dirty="0" err="1"/>
              <a:t>kerestetthettem</a:t>
            </a:r>
            <a:r>
              <a:rPr lang="hu-HU" b="1" dirty="0"/>
              <a:t> </a:t>
            </a:r>
            <a:r>
              <a:rPr lang="hu-HU" b="1" dirty="0" err="1"/>
              <a:t>Merth</a:t>
            </a:r>
            <a:r>
              <a:rPr lang="hu-HU" b="1" dirty="0"/>
              <a:t> Az </a:t>
            </a:r>
            <a:r>
              <a:rPr lang="hu-HU" b="1" dirty="0" err="1"/>
              <a:t>deakok</a:t>
            </a:r>
            <a:r>
              <a:rPr lang="hu-HU" b="1" dirty="0"/>
              <a:t> </a:t>
            </a:r>
            <a:r>
              <a:rPr lang="hu-HU" b="1" dirty="0" err="1"/>
              <a:t>Nÿnchenek</a:t>
            </a:r>
            <a:r>
              <a:rPr lang="hu-HU" b="1" dirty="0"/>
              <a:t> </a:t>
            </a:r>
            <a:r>
              <a:rPr lang="hu-HU" b="1" dirty="0" err="1"/>
              <a:t>Jtthon</a:t>
            </a:r>
            <a:r>
              <a:rPr lang="hu-HU" b="1" dirty="0"/>
              <a:t>”</a:t>
            </a:r>
            <a:r>
              <a:rPr lang="hu-HU" dirty="0"/>
              <a:t> (161.)</a:t>
            </a:r>
          </a:p>
          <a:p>
            <a:r>
              <a:rPr lang="hu-HU" dirty="0"/>
              <a:t>Bizalmas emberek, ami nem írható le, szóban adják át (titkos írnok, „titoknok” vö. titkár, nyelvújítás), gyors választ visznek, aláírást kérnek:</a:t>
            </a:r>
          </a:p>
          <a:p>
            <a:pPr marL="0" indent="0">
              <a:buNone/>
            </a:pPr>
            <a:r>
              <a:rPr lang="hu-HU" dirty="0"/>
              <a:t>1570: </a:t>
            </a:r>
            <a:r>
              <a:rPr lang="hu-HU" b="1" dirty="0"/>
              <a:t>„oda </a:t>
            </a:r>
            <a:r>
              <a:rPr lang="hu-HU" b="1" dirty="0" err="1"/>
              <a:t>kwltem</a:t>
            </a:r>
            <a:r>
              <a:rPr lang="hu-HU" b="1" dirty="0"/>
              <a:t> </a:t>
            </a:r>
            <a:r>
              <a:rPr lang="hu-HU" b="1" dirty="0" err="1"/>
              <a:t>keghez</a:t>
            </a:r>
            <a:r>
              <a:rPr lang="hu-HU" b="1" dirty="0"/>
              <a:t> </a:t>
            </a:r>
            <a:r>
              <a:rPr lang="hu-HU" b="1" dirty="0" err="1"/>
              <a:t>foglÿar</a:t>
            </a:r>
            <a:r>
              <a:rPr lang="hu-HU" b="1" dirty="0"/>
              <a:t> </a:t>
            </a:r>
            <a:r>
              <a:rPr lang="hu-HU" b="1" dirty="0" err="1"/>
              <a:t>benedeket</a:t>
            </a:r>
            <a:r>
              <a:rPr lang="hu-HU" b="1" dirty="0"/>
              <a:t> </a:t>
            </a:r>
            <a:r>
              <a:rPr lang="hu-HU" b="1" dirty="0" err="1"/>
              <a:t>N°mÿnemo</a:t>
            </a:r>
            <a:r>
              <a:rPr lang="hu-HU" b="1" dirty="0"/>
              <a:t> </a:t>
            </a:r>
            <a:r>
              <a:rPr lang="hu-HU" b="1" dirty="0" err="1"/>
              <a:t>dolgajmerth</a:t>
            </a:r>
            <a:r>
              <a:rPr lang="hu-HU" b="1" dirty="0"/>
              <a:t>, </a:t>
            </a:r>
            <a:r>
              <a:rPr lang="hu-HU" b="1" dirty="0" err="1"/>
              <a:t>Azerth</a:t>
            </a:r>
            <a:r>
              <a:rPr lang="hu-HU" b="1" dirty="0"/>
              <a:t> </a:t>
            </a:r>
            <a:r>
              <a:rPr lang="hu-HU" b="1" dirty="0" err="1"/>
              <a:t>valamith</a:t>
            </a:r>
            <a:r>
              <a:rPr lang="hu-HU" b="1" dirty="0"/>
              <a:t> </a:t>
            </a:r>
            <a:r>
              <a:rPr lang="hu-HU" b="1" dirty="0" err="1"/>
              <a:t>kegnek</a:t>
            </a:r>
            <a:r>
              <a:rPr lang="hu-HU" b="1" dirty="0"/>
              <a:t> </a:t>
            </a:r>
            <a:r>
              <a:rPr lang="hu-HU" b="1" dirty="0" err="1"/>
              <a:t>Zoual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mond, </a:t>
            </a:r>
            <a:r>
              <a:rPr lang="hu-HU" b="1" dirty="0" err="1"/>
              <a:t>kerem</a:t>
            </a:r>
            <a:r>
              <a:rPr lang="hu-HU" b="1" dirty="0"/>
              <a:t> </a:t>
            </a:r>
            <a:r>
              <a:rPr lang="hu-HU" b="1" dirty="0" err="1"/>
              <a:t>kegdet</a:t>
            </a:r>
            <a:r>
              <a:rPr lang="hu-HU" b="1" dirty="0"/>
              <a:t> </a:t>
            </a:r>
            <a:r>
              <a:rPr lang="hu-HU" b="1" dirty="0" err="1"/>
              <a:t>hogÿ</a:t>
            </a:r>
            <a:r>
              <a:rPr lang="hu-HU" b="1" dirty="0"/>
              <a:t> </a:t>
            </a:r>
            <a:r>
              <a:rPr lang="hu-HU" b="1" dirty="0" err="1"/>
              <a:t>keg</a:t>
            </a:r>
            <a:r>
              <a:rPr lang="hu-HU" b="1" dirty="0"/>
              <a:t>. </a:t>
            </a:r>
            <a:r>
              <a:rPr lang="hu-HU" b="1" dirty="0" err="1"/>
              <a:t>hÿggie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</a:t>
            </a:r>
            <a:r>
              <a:rPr lang="hu-HU" b="1" dirty="0" err="1"/>
              <a:t>zawath</a:t>
            </a:r>
            <a:r>
              <a:rPr lang="hu-HU" b="1" dirty="0"/>
              <a:t>. isten </a:t>
            </a:r>
            <a:r>
              <a:rPr lang="hu-HU" b="1" dirty="0" err="1"/>
              <a:t>tarchia</a:t>
            </a:r>
            <a:r>
              <a:rPr lang="hu-HU" b="1" dirty="0"/>
              <a:t> </a:t>
            </a:r>
            <a:r>
              <a:rPr lang="hu-HU" b="1" dirty="0" err="1"/>
              <a:t>megh</a:t>
            </a:r>
            <a:r>
              <a:rPr lang="hu-HU" b="1" dirty="0"/>
              <a:t> </a:t>
            </a:r>
            <a:r>
              <a:rPr lang="hu-HU" b="1" dirty="0" err="1"/>
              <a:t>keg</a:t>
            </a:r>
            <a:r>
              <a:rPr lang="hu-HU" b="1" dirty="0"/>
              <a:t>.” </a:t>
            </a:r>
            <a:r>
              <a:rPr lang="hu-HU" dirty="0"/>
              <a:t>(174.)</a:t>
            </a:r>
          </a:p>
          <a:p>
            <a:r>
              <a:rPr lang="hu-HU" dirty="0"/>
              <a:t>Oklevelek, végzések és más hivatalos iratok őrzése</a:t>
            </a:r>
          </a:p>
          <a:p>
            <a:r>
              <a:rPr lang="hu-HU" dirty="0"/>
              <a:t>levélmegsemmisítések, amik nem mindig mentek végbe...</a:t>
            </a:r>
          </a:p>
          <a:p>
            <a:r>
              <a:rPr lang="hu-HU" dirty="0"/>
              <a:t>A különböző nyelvű levelekre külön deák: </a:t>
            </a:r>
          </a:p>
          <a:p>
            <a:pPr marL="0" indent="0">
              <a:buNone/>
            </a:pPr>
            <a:r>
              <a:rPr lang="hu-HU" dirty="0"/>
              <a:t>1570: </a:t>
            </a:r>
            <a:r>
              <a:rPr lang="hu-HU" b="1" dirty="0"/>
              <a:t>„es </a:t>
            </a:r>
            <a:r>
              <a:rPr lang="hu-HU" b="1" dirty="0" err="1"/>
              <a:t>the</a:t>
            </a:r>
            <a:r>
              <a:rPr lang="hu-HU" b="1" dirty="0"/>
              <a:t> k: </a:t>
            </a:r>
            <a:r>
              <a:rPr lang="hu-HU" b="1" dirty="0" err="1"/>
              <a:t>Jo</a:t>
            </a:r>
            <a:r>
              <a:rPr lang="hu-HU" b="1" dirty="0"/>
              <a:t> </a:t>
            </a:r>
            <a:r>
              <a:rPr lang="hu-HU" b="1" dirty="0" err="1"/>
              <a:t>segjttsegem</a:t>
            </a:r>
            <a:r>
              <a:rPr lang="hu-HU" b="1" dirty="0"/>
              <a:t> lehetne </a:t>
            </a:r>
            <a:r>
              <a:rPr lang="hu-HU" b="1" dirty="0" err="1"/>
              <a:t>Akor</a:t>
            </a:r>
            <a:r>
              <a:rPr lang="hu-HU" b="1" dirty="0"/>
              <a:t> </a:t>
            </a:r>
            <a:r>
              <a:rPr lang="hu-HU" b="1" dirty="0" err="1"/>
              <a:t>enis</a:t>
            </a:r>
            <a:r>
              <a:rPr lang="hu-HU" b="1" dirty="0"/>
              <a:t> Az </a:t>
            </a:r>
            <a:r>
              <a:rPr lang="hu-HU" b="1" dirty="0" err="1"/>
              <a:t>nemeth</a:t>
            </a:r>
            <a:r>
              <a:rPr lang="hu-HU" b="1" dirty="0"/>
              <a:t> </a:t>
            </a:r>
            <a:r>
              <a:rPr lang="hu-HU" b="1" dirty="0" err="1"/>
              <a:t>deakoth</a:t>
            </a:r>
            <a:r>
              <a:rPr lang="hu-HU" b="1" dirty="0"/>
              <a:t> oda </a:t>
            </a:r>
            <a:r>
              <a:rPr lang="hu-HU" b="1" dirty="0" err="1"/>
              <a:t>kwldene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k: </a:t>
            </a:r>
            <a:r>
              <a:rPr lang="hu-HU" b="1" dirty="0" err="1"/>
              <a:t>mjkor</a:t>
            </a:r>
            <a:r>
              <a:rPr lang="hu-HU" b="1" dirty="0"/>
              <a:t> </a:t>
            </a:r>
            <a:r>
              <a:rPr lang="hu-HU" b="1" dirty="0" err="1"/>
              <a:t>the</a:t>
            </a:r>
            <a:r>
              <a:rPr lang="hu-HU" b="1" dirty="0"/>
              <a:t> k: oda Menne, </a:t>
            </a:r>
            <a:r>
              <a:rPr lang="hu-HU" b="1" dirty="0" err="1"/>
              <a:t>kj</a:t>
            </a:r>
            <a:r>
              <a:rPr lang="hu-HU" b="1" dirty="0"/>
              <a:t> az </a:t>
            </a:r>
            <a:r>
              <a:rPr lang="hu-HU" b="1" dirty="0" err="1"/>
              <a:t>dolgoth</a:t>
            </a:r>
            <a:r>
              <a:rPr lang="hu-HU" b="1" dirty="0"/>
              <a:t> </a:t>
            </a:r>
            <a:r>
              <a:rPr lang="hu-HU" b="1" dirty="0" err="1"/>
              <a:t>Jol</a:t>
            </a:r>
            <a:r>
              <a:rPr lang="hu-HU" b="1" dirty="0"/>
              <a:t> </a:t>
            </a:r>
            <a:r>
              <a:rPr lang="hu-HU" b="1" dirty="0" err="1"/>
              <a:t>erthÿ</a:t>
            </a:r>
            <a:r>
              <a:rPr lang="hu-HU" b="1" dirty="0"/>
              <a:t>” </a:t>
            </a:r>
            <a:r>
              <a:rPr lang="hu-HU" dirty="0"/>
              <a:t>(177.)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62567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01F118-3E61-4C96-9978-EAA13B99A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852710"/>
            <a:ext cx="8911687" cy="1280890"/>
          </a:xfrm>
        </p:spPr>
        <p:txBody>
          <a:bodyPr/>
          <a:lstStyle/>
          <a:p>
            <a:r>
              <a:rPr lang="hu-HU" dirty="0"/>
              <a:t>A nyelvekről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A2895B-330A-4C91-99CE-FCC61485F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Saját kézírású magyar nyelvű levél nem maradt fenn SK-</a:t>
            </a:r>
            <a:r>
              <a:rPr lang="hu-HU" dirty="0" err="1"/>
              <a:t>tól</a:t>
            </a:r>
            <a:r>
              <a:rPr lang="hu-HU" dirty="0"/>
              <a:t>, csak aláírások</a:t>
            </a:r>
          </a:p>
          <a:p>
            <a:r>
              <a:rPr lang="hu-HU" dirty="0"/>
              <a:t>„</a:t>
            </a:r>
            <a:r>
              <a:rPr lang="hu-HU" dirty="0" err="1"/>
              <a:t>manu</a:t>
            </a:r>
            <a:r>
              <a:rPr lang="hu-HU" dirty="0"/>
              <a:t> </a:t>
            </a:r>
            <a:r>
              <a:rPr lang="hu-HU" dirty="0" err="1"/>
              <a:t>propia</a:t>
            </a:r>
            <a:r>
              <a:rPr lang="hu-HU" dirty="0"/>
              <a:t>”</a:t>
            </a:r>
          </a:p>
          <a:p>
            <a:r>
              <a:rPr lang="hu-HU" dirty="0"/>
              <a:t>A latin a közvetítő nyelv a korban, a napi érintkezés része</a:t>
            </a:r>
          </a:p>
          <a:p>
            <a:r>
              <a:rPr lang="hu-HU" dirty="0"/>
              <a:t>Milyen nyelveken tudhatott SK? Horvátul, magyarul, latinul (deákul) nem</a:t>
            </a:r>
          </a:p>
          <a:p>
            <a:pPr marL="0" indent="0">
              <a:buNone/>
            </a:pPr>
            <a:r>
              <a:rPr lang="hu-HU" dirty="0"/>
              <a:t>1538: </a:t>
            </a:r>
            <a:r>
              <a:rPr lang="hu-HU" dirty="0" err="1"/>
              <a:t>Jo</a:t>
            </a:r>
            <a:r>
              <a:rPr lang="hu-HU" dirty="0"/>
              <a:t> </a:t>
            </a:r>
            <a:r>
              <a:rPr lang="hu-HU" dirty="0" err="1"/>
              <a:t>Vram</a:t>
            </a:r>
            <a:r>
              <a:rPr lang="hu-HU" dirty="0"/>
              <a:t> </a:t>
            </a:r>
            <a:r>
              <a:rPr lang="hu-HU" dirty="0" err="1"/>
              <a:t>Jo</a:t>
            </a:r>
            <a:r>
              <a:rPr lang="hu-HU" dirty="0"/>
              <a:t> fiam </a:t>
            </a:r>
            <a:r>
              <a:rPr lang="hu-HU" dirty="0" err="1"/>
              <a:t>Megh</a:t>
            </a:r>
            <a:r>
              <a:rPr lang="hu-HU" dirty="0"/>
              <a:t> </a:t>
            </a:r>
            <a:r>
              <a:rPr lang="hu-HU" dirty="0" err="1"/>
              <a:t>ertettem</a:t>
            </a:r>
            <a:r>
              <a:rPr lang="hu-HU" dirty="0"/>
              <a:t> </a:t>
            </a:r>
            <a:r>
              <a:rPr lang="hu-HU" dirty="0" err="1"/>
              <a:t>leweledet</a:t>
            </a:r>
            <a:r>
              <a:rPr lang="hu-HU" dirty="0"/>
              <a:t>, kit </a:t>
            </a:r>
            <a:r>
              <a:rPr lang="hu-HU" dirty="0" err="1"/>
              <a:t>ennekem</a:t>
            </a:r>
            <a:r>
              <a:rPr lang="hu-HU" dirty="0"/>
              <a:t> </a:t>
            </a:r>
            <a:r>
              <a:rPr lang="hu-HU" dirty="0" err="1"/>
              <a:t>Magiarul</a:t>
            </a:r>
            <a:r>
              <a:rPr lang="hu-HU" dirty="0"/>
              <a:t> </a:t>
            </a:r>
            <a:r>
              <a:rPr lang="hu-HU" dirty="0" err="1"/>
              <a:t>Irtal</a:t>
            </a:r>
            <a:r>
              <a:rPr lang="hu-HU" dirty="0"/>
              <a:t> </a:t>
            </a:r>
            <a:r>
              <a:rPr lang="hu-HU" dirty="0" err="1"/>
              <a:t>wala</a:t>
            </a:r>
            <a:r>
              <a:rPr lang="hu-HU" dirty="0"/>
              <a:t>, kit </a:t>
            </a:r>
            <a:r>
              <a:rPr lang="hu-HU" dirty="0" err="1"/>
              <a:t>kedigh</a:t>
            </a:r>
            <a:r>
              <a:rPr lang="hu-HU" dirty="0"/>
              <a:t> </a:t>
            </a:r>
            <a:r>
              <a:rPr lang="hu-HU" dirty="0" err="1"/>
              <a:t>deakul</a:t>
            </a:r>
            <a:r>
              <a:rPr lang="hu-HU" dirty="0"/>
              <a:t> </a:t>
            </a:r>
            <a:r>
              <a:rPr lang="hu-HU" dirty="0" err="1"/>
              <a:t>Irtal</a:t>
            </a:r>
            <a:r>
              <a:rPr lang="hu-HU" dirty="0"/>
              <a:t> arra </a:t>
            </a:r>
            <a:r>
              <a:rPr lang="hu-HU" dirty="0" err="1"/>
              <a:t>wram</a:t>
            </a:r>
            <a:r>
              <a:rPr lang="hu-HU" dirty="0"/>
              <a:t> </a:t>
            </a:r>
            <a:r>
              <a:rPr lang="hu-HU" dirty="0" err="1"/>
              <a:t>walazt</a:t>
            </a:r>
            <a:r>
              <a:rPr lang="hu-HU" dirty="0"/>
              <a:t> </a:t>
            </a:r>
            <a:r>
              <a:rPr lang="hu-HU" dirty="0" err="1"/>
              <a:t>teút</a:t>
            </a:r>
            <a:r>
              <a:rPr lang="hu-HU" dirty="0"/>
              <a:t> (3.)</a:t>
            </a:r>
          </a:p>
          <a:p>
            <a:pPr marL="0" indent="0">
              <a:buNone/>
            </a:pPr>
            <a:r>
              <a:rPr lang="hu-HU" dirty="0"/>
              <a:t>1569: Az </a:t>
            </a:r>
            <a:r>
              <a:rPr lang="hu-HU" dirty="0" err="1"/>
              <a:t>mjnemeo</a:t>
            </a:r>
            <a:r>
              <a:rPr lang="hu-HU" dirty="0"/>
              <a:t> </a:t>
            </a:r>
            <a:r>
              <a:rPr lang="hu-HU" dirty="0" err="1"/>
              <a:t>horwath</a:t>
            </a:r>
            <a:r>
              <a:rPr lang="hu-HU" dirty="0"/>
              <a:t> </a:t>
            </a:r>
            <a:r>
              <a:rPr lang="hu-HU" dirty="0" err="1"/>
              <a:t>zoth</a:t>
            </a:r>
            <a:r>
              <a:rPr lang="hu-HU" dirty="0"/>
              <a:t> k: </a:t>
            </a:r>
            <a:r>
              <a:rPr lang="hu-HU" dirty="0" err="1"/>
              <a:t>Ennekem</a:t>
            </a:r>
            <a:r>
              <a:rPr lang="hu-HU" dirty="0"/>
              <a:t> </a:t>
            </a:r>
            <a:r>
              <a:rPr lang="hu-HU" dirty="0" err="1"/>
              <a:t>Jrth</a:t>
            </a:r>
            <a:r>
              <a:rPr lang="hu-HU" dirty="0"/>
              <a:t> Annak </a:t>
            </a:r>
            <a:r>
              <a:rPr lang="hu-HU" dirty="0" err="1"/>
              <a:t>en</a:t>
            </a:r>
            <a:r>
              <a:rPr lang="hu-HU" dirty="0"/>
              <a:t> </a:t>
            </a:r>
            <a:r>
              <a:rPr lang="hu-HU" dirty="0" err="1"/>
              <a:t>Jgen</a:t>
            </a:r>
            <a:r>
              <a:rPr lang="hu-HU" dirty="0"/>
              <a:t> </a:t>
            </a:r>
            <a:r>
              <a:rPr lang="hu-HU" dirty="0" err="1"/>
              <a:t>Newettem</a:t>
            </a:r>
            <a:r>
              <a:rPr lang="hu-HU" dirty="0"/>
              <a:t> (163.). 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9012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F86E84-0EFB-418F-A9D3-156B679CA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Élőnyelv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E6F0D2-7108-47BB-AC73-9F4F41708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„Az anyanyelvi levélírás korai időszakában a levélíró a levél megírásával úgy érezhette, hogy az élőbeszédet kell visszaadnia írásos formában.” </a:t>
            </a:r>
          </a:p>
          <a:p>
            <a:r>
              <a:rPr lang="hu-HU" dirty="0"/>
              <a:t>beszélt nyelvi elemek </a:t>
            </a:r>
          </a:p>
          <a:p>
            <a:r>
              <a:rPr lang="hu-HU" dirty="0"/>
              <a:t>ismétlések, lezáratlan mondatok, </a:t>
            </a:r>
          </a:p>
          <a:p>
            <a:r>
              <a:rPr lang="hu-HU" dirty="0"/>
              <a:t>Van, hogy a 16. századi </a:t>
            </a:r>
            <a:r>
              <a:rPr lang="hu-HU" dirty="0" err="1"/>
              <a:t>misszilisekben</a:t>
            </a:r>
            <a:r>
              <a:rPr lang="hu-HU" dirty="0"/>
              <a:t> a levélíró szinte minden mondata után más témába kezd. (</a:t>
            </a:r>
            <a:r>
              <a:rPr lang="hu-HU" b="1" i="1" dirty="0"/>
              <a:t>Továbbá</a:t>
            </a:r>
            <a:r>
              <a:rPr lang="hu-HU" dirty="0"/>
              <a:t>: új téma)</a:t>
            </a:r>
          </a:p>
        </p:txBody>
      </p:sp>
    </p:spTree>
    <p:extLst>
      <p:ext uri="{BB962C8B-B14F-4D97-AF65-F5344CB8AC3E}">
        <p14:creationId xmlns:p14="http://schemas.microsoft.com/office/powerpoint/2010/main" val="1497830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903FDFD-6DC3-4ABE-834B-05D8C70B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>
                <a:solidFill>
                  <a:schemeClr val="bg1"/>
                </a:solidFill>
              </a:rPr>
              <a:t>Diktálás?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A908BC-6A4C-4BDD-BBAD-4C898A298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r>
              <a:rPr lang="hu-HU" dirty="0"/>
              <a:t>Tartalmat mondott vagy ő maga is fogalmazott?</a:t>
            </a:r>
          </a:p>
          <a:p>
            <a:r>
              <a:rPr lang="hu-HU" dirty="0"/>
              <a:t>Szó szerinti diktálás lehetett, mert</a:t>
            </a:r>
          </a:p>
          <a:p>
            <a:pPr marL="0" indent="0">
              <a:buNone/>
            </a:pPr>
            <a:r>
              <a:rPr lang="hu-HU" dirty="0"/>
              <a:t>„stílusában, szóhasználatában, az egyes levelek hangulatában nagyfokú hasonlóság mutatkozik”</a:t>
            </a:r>
          </a:p>
        </p:txBody>
      </p:sp>
    </p:spTree>
    <p:extLst>
      <p:ext uri="{BB962C8B-B14F-4D97-AF65-F5344CB8AC3E}">
        <p14:creationId xmlns:p14="http://schemas.microsoft.com/office/powerpoint/2010/main" val="3458863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DB3E7A2-4A6B-45FE-B33C-DBC404916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>
                <a:solidFill>
                  <a:schemeClr val="bg1"/>
                </a:solidFill>
              </a:rPr>
              <a:t>Kiknek írt SK?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3670E87-1D3E-489D-A719-A46187975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r>
              <a:rPr lang="hu-HU" dirty="0"/>
              <a:t>a legtöbbet Batthyány Boldizsárhoz – unokaöcse fia, fiaként kezeli, majd a már befolyásos férfitól oltalmat kér idősen</a:t>
            </a:r>
          </a:p>
          <a:p>
            <a:r>
              <a:rPr lang="hu-HU" dirty="0"/>
              <a:t>és annak apjához, Kristófhoz – SK unokaöccse és sógora (aki sokszor kér pénzt tőle)</a:t>
            </a:r>
          </a:p>
          <a:p>
            <a:r>
              <a:rPr lang="hu-HU" dirty="0"/>
              <a:t>Kristóf feleségéhez – saját húgához – </a:t>
            </a:r>
            <a:r>
              <a:rPr lang="hu-HU" dirty="0" err="1"/>
              <a:t>Svetkovics</a:t>
            </a:r>
            <a:r>
              <a:rPr lang="hu-HU" dirty="0"/>
              <a:t> Erzsébethez, </a:t>
            </a:r>
          </a:p>
          <a:p>
            <a:r>
              <a:rPr lang="hu-HU" dirty="0"/>
              <a:t>Batthyány Boldizsárné Zrínyi Dorottyához </a:t>
            </a:r>
          </a:p>
          <a:p>
            <a:r>
              <a:rPr lang="hu-HU" dirty="0"/>
              <a:t>Nádasdy Tamás országbíró és felesége, Kanizsai Orsolya (csipkelődő, élcelődő, humoros levelek); </a:t>
            </a:r>
          </a:p>
          <a:p>
            <a:r>
              <a:rPr lang="hu-HU" dirty="0"/>
              <a:t>írt pár levelet birtokügyben tiszttartónak, sáfárnak, porkolábnak </a:t>
            </a:r>
          </a:p>
          <a:p>
            <a:r>
              <a:rPr lang="hu-HU" dirty="0"/>
              <a:t>egy-egy távolabbi rokonnak szánt levél is fennmaradt</a:t>
            </a:r>
          </a:p>
        </p:txBody>
      </p:sp>
    </p:spTree>
    <p:extLst>
      <p:ext uri="{BB962C8B-B14F-4D97-AF65-F5344CB8AC3E}">
        <p14:creationId xmlns:p14="http://schemas.microsoft.com/office/powerpoint/2010/main" val="196599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64A2CBD-920B-405A-AE8D-3694BD8DA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 dirty="0">
                <a:solidFill>
                  <a:schemeClr val="bg1"/>
                </a:solidFill>
              </a:rPr>
              <a:t>Hogyan épül fel egy levél a kiadásban?</a:t>
            </a: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AD9559-6FE7-40EC-B0B5-ECC1F750D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r>
              <a:rPr lang="hu-HU" dirty="0"/>
              <a:t>Sorszám</a:t>
            </a:r>
          </a:p>
          <a:p>
            <a:r>
              <a:rPr lang="hu-HU" dirty="0"/>
              <a:t>Keltezés</a:t>
            </a:r>
          </a:p>
          <a:p>
            <a:r>
              <a:rPr lang="hu-HU" dirty="0"/>
              <a:t>Cím</a:t>
            </a:r>
          </a:p>
          <a:p>
            <a:r>
              <a:rPr lang="hu-HU" dirty="0"/>
              <a:t>Lelőhely</a:t>
            </a:r>
          </a:p>
          <a:p>
            <a:r>
              <a:rPr lang="hu-HU" dirty="0"/>
              <a:t>Anyagi leírás</a:t>
            </a:r>
          </a:p>
          <a:p>
            <a:r>
              <a:rPr lang="hu-HU" dirty="0"/>
              <a:t>Bevezető magyarázatok</a:t>
            </a:r>
          </a:p>
          <a:p>
            <a:r>
              <a:rPr lang="hu-HU" dirty="0"/>
              <a:t>Közlések (legkorábbi publikációk helye)</a:t>
            </a:r>
          </a:p>
          <a:p>
            <a:r>
              <a:rPr lang="hu-HU" b="1" dirty="0"/>
              <a:t>Szövegátirat</a:t>
            </a:r>
          </a:p>
          <a:p>
            <a:r>
              <a:rPr lang="hu-HU" dirty="0"/>
              <a:t>Címzés</a:t>
            </a:r>
          </a:p>
          <a:p>
            <a:r>
              <a:rPr lang="hu-HU" dirty="0"/>
              <a:t>Jegyzetek</a:t>
            </a:r>
          </a:p>
          <a:p>
            <a:r>
              <a:rPr lang="hu-HU" dirty="0"/>
              <a:t>Függelék</a:t>
            </a:r>
          </a:p>
          <a:p>
            <a:r>
              <a:rPr lang="hu-HU" dirty="0"/>
              <a:t>Mutató</a:t>
            </a:r>
          </a:p>
        </p:txBody>
      </p:sp>
    </p:spTree>
    <p:extLst>
      <p:ext uri="{BB962C8B-B14F-4D97-AF65-F5344CB8AC3E}">
        <p14:creationId xmlns:p14="http://schemas.microsoft.com/office/powerpoint/2010/main" val="75267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8CD4320B-55BC-4367-9606-13CDFD0B9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hu-HU" sz="3200">
                <a:solidFill>
                  <a:schemeClr val="bg1"/>
                </a:solidFill>
              </a:rPr>
              <a:t>Olvassunk!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731F0219-B85F-4BE2-B31F-65ADDC9CD7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7958332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3023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46C17C-E953-4392-A372-8B82E016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Feladatok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799ED7-0B80-4F87-964B-BD7819B17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Figyeljük a megszólításokat!</a:t>
            </a:r>
          </a:p>
          <a:p>
            <a:r>
              <a:rPr lang="hu-HU" dirty="0"/>
              <a:t>Keressünk rájuk a TMK-ban és az </a:t>
            </a:r>
            <a:r>
              <a:rPr lang="hu-HU" dirty="0" err="1"/>
              <a:t>MTSz</a:t>
            </a:r>
            <a:r>
              <a:rPr lang="hu-HU" dirty="0"/>
              <a:t>-ben! Kb. meddig élnek ezek a formák?</a:t>
            </a:r>
          </a:p>
          <a:p>
            <a:r>
              <a:rPr lang="hu-HU" dirty="0"/>
              <a:t>Milyen a levél szerkezete?</a:t>
            </a:r>
          </a:p>
          <a:p>
            <a:r>
              <a:rPr lang="hu-HU" dirty="0"/>
              <a:t>Milyen beszédaktusok gyakoriak?</a:t>
            </a:r>
          </a:p>
        </p:txBody>
      </p:sp>
    </p:spTree>
    <p:extLst>
      <p:ext uri="{BB962C8B-B14F-4D97-AF65-F5344CB8AC3E}">
        <p14:creationId xmlns:p14="http://schemas.microsoft.com/office/powerpoint/2010/main" val="2851701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5BE4EB-66F8-40D8-89A3-794B64913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Keressünk formulákat!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937CD3-16BE-489F-93D0-6E2FEE5FC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 társadalmi hierarchiában elfoglalt pozíciót a levelek címzésében, megszólításaiban kifejezésre kellett juttatni, a tévesztésért elnézést kérni (ill. a deákra fogni)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94226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E49699-BA9E-4D2A-9220-2FB4476F0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Irodalom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73C168-08FD-4B1F-B916-FAB010183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err="1"/>
              <a:t>Terbe</a:t>
            </a:r>
            <a:r>
              <a:rPr lang="hu-HU" dirty="0"/>
              <a:t> Erika 2010. </a:t>
            </a:r>
            <a:r>
              <a:rPr lang="hu-HU" i="1" dirty="0"/>
              <a:t>Batthyány Ferencné </a:t>
            </a:r>
            <a:r>
              <a:rPr lang="hu-HU" i="1" dirty="0" err="1"/>
              <a:t>Svetkovics</a:t>
            </a:r>
            <a:r>
              <a:rPr lang="hu-HU" i="1" dirty="0"/>
              <a:t> Katalin levelei 1538-1575. </a:t>
            </a:r>
            <a:r>
              <a:rPr lang="hu-HU" dirty="0"/>
              <a:t>Budapest: Magyar Nyelvtudományi Társaság.</a:t>
            </a:r>
            <a:br>
              <a:rPr lang="hu-HU" dirty="0"/>
            </a:br>
            <a:r>
              <a:rPr lang="hu-HU" dirty="0">
                <a:hlinkClick r:id="rId2"/>
              </a:rPr>
              <a:t>http://real.mtak.hu/51471/1/Svetkovics.pdf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Terbe</a:t>
            </a:r>
            <a:r>
              <a:rPr lang="hu-HU" dirty="0"/>
              <a:t> Erika 2016. A </a:t>
            </a:r>
            <a:r>
              <a:rPr lang="hu-HU" dirty="0" err="1"/>
              <a:t>misszilisek</a:t>
            </a:r>
            <a:r>
              <a:rPr lang="hu-HU" dirty="0"/>
              <a:t> a magyar nyelvtörténeti kutatásokban. In: </a:t>
            </a:r>
            <a:r>
              <a:rPr lang="hu-HU" i="1" dirty="0"/>
              <a:t>Az ember és a nyelv - térben és időben. </a:t>
            </a:r>
            <a:r>
              <a:rPr lang="hu-HU" dirty="0"/>
              <a:t>Erdélyi Múzeum-Egyesület (EME), Kolozsvár, pp. 191-200. </a:t>
            </a:r>
            <a:r>
              <a:rPr lang="hu-HU" dirty="0">
                <a:hlinkClick r:id="rId3"/>
              </a:rPr>
              <a:t>http://real.mtak.hu/47775/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757761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948</Words>
  <Application>Microsoft Office PowerPoint</Application>
  <PresentationFormat>Szélesvásznú</PresentationFormat>
  <Paragraphs>99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Szálak</vt:lpstr>
      <vt:lpstr>Nyelvtörténeti szövegek elemzése</vt:lpstr>
      <vt:lpstr>Misszilis</vt:lpstr>
      <vt:lpstr>A misszilisek felépítése</vt:lpstr>
      <vt:lpstr>Batthyány Ferencné Svetkovics Katalin (????–?1575)</vt:lpstr>
      <vt:lpstr>Batthyány I. Ferenc (1497–1566)</vt:lpstr>
      <vt:lpstr>A deákok</vt:lpstr>
      <vt:lpstr>A nyelvekről</vt:lpstr>
      <vt:lpstr>Élőnyelv</vt:lpstr>
      <vt:lpstr>Diktálás?</vt:lpstr>
      <vt:lpstr>Kiknek írt SK?</vt:lpstr>
      <vt:lpstr>Hogyan épül fel egy levél a kiadásban?</vt:lpstr>
      <vt:lpstr>Olvassunk!</vt:lpstr>
      <vt:lpstr>Feladatok</vt:lpstr>
      <vt:lpstr>Keressünk formulákat!</vt:lpstr>
      <vt:lpstr>Irodalom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Nyelvtörténeti szövegek elemzése</dc:title>
  <dc:creator>Dér Csilla Ilona</dc:creator>
  <cp:lastModifiedBy>Dér Csilla Ilona</cp:lastModifiedBy>
  <cp:revision>7</cp:revision>
  <dcterms:created xsi:type="dcterms:W3CDTF">2021-03-25T10:43:25Z</dcterms:created>
  <dcterms:modified xsi:type="dcterms:W3CDTF">2021-04-20T06:17:35Z</dcterms:modified>
</cp:coreProperties>
</file>