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1" r:id="rId20"/>
    <p:sldId id="276" r:id="rId21"/>
    <p:sldId id="279" r:id="rId22"/>
    <p:sldId id="277" r:id="rId23"/>
    <p:sldId id="278" r:id="rId24"/>
    <p:sldId id="280" r:id="rId25"/>
    <p:sldId id="281" r:id="rId26"/>
    <p:sldId id="282" r:id="rId27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621A5E5-3AC3-45F5-8A46-4AA1CBF98273}" type="datetimeFigureOut">
              <a:rPr lang="hu-HU" smtClean="0"/>
              <a:t>2021.04.13.</a:t>
            </a:fld>
            <a:endParaRPr lang="hu-H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4DD88CF-54D2-4FD3-8E0C-04AD148B1478}" type="slidenum">
              <a:rPr lang="hu-HU" smtClean="0"/>
              <a:t>‹#›</a:t>
            </a:fld>
            <a:endParaRPr lang="hu-H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pa.oszk.hu/00000/00021/00029/0002-240.html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ademia.edu/7562811/A_korai_magyar_grammatik%C3%A1k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mek.oszk.hu/05700/05725/05725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iraskepkepiras.blogspot.hu/2011/10/sylvester-janos-grammatica.html" TargetMode="External"/><Relationship Id="rId2" Type="http://schemas.openxmlformats.org/officeDocument/2006/relationships/hyperlink" Target="http://beythe.weebly.com/uploads/1/2/7/7/12779522/a_grammatica_hungarolatina_1539_szaknyelvi_jelentsge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prezi.com/2ermvnoab2mm/regi-grammatikak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cademia.edu/8427797/A_latin_nyelv%C5%B1_magyar_nyelv%C3%A9szeti_irodalom_terminol%C3%B3gi%C3%A1ja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3.hu/~magyarnyelv/06-2/baloghj.pdf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Nyelvtörténet 7.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Grammatikák, nyelvkönyvek</a:t>
            </a:r>
          </a:p>
        </p:txBody>
      </p:sp>
    </p:spTree>
    <p:extLst>
      <p:ext uri="{BB962C8B-B14F-4D97-AF65-F5344CB8AC3E}">
        <p14:creationId xmlns:p14="http://schemas.microsoft.com/office/powerpoint/2010/main" val="112140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Probléma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Nincs magyar nyelvű tudományosság, így tudományos szaknyelv sem, semmilyen területen.</a:t>
            </a:r>
          </a:p>
          <a:p>
            <a:pPr marL="0" indent="0">
              <a:buNone/>
            </a:pPr>
            <a:r>
              <a:rPr lang="hu-HU" dirty="0"/>
              <a:t>Feladat: </a:t>
            </a:r>
          </a:p>
          <a:p>
            <a:pPr marL="514350" indent="-514350">
              <a:buAutoNum type="arabicParenR"/>
            </a:pPr>
            <a:r>
              <a:rPr lang="hu-HU" dirty="0"/>
              <a:t>az adott tudományterület magyar nyelvű terminológiájának kidolgozása</a:t>
            </a:r>
          </a:p>
          <a:p>
            <a:pPr marL="514350" indent="-514350">
              <a:buAutoNum type="arabicParenR"/>
            </a:pPr>
            <a:r>
              <a:rPr lang="hu-HU" dirty="0"/>
              <a:t>tanítható is legyen</a:t>
            </a:r>
          </a:p>
          <a:p>
            <a:pPr marL="0" indent="0">
              <a:buNone/>
            </a:pPr>
            <a:r>
              <a:rPr lang="hu-HU" dirty="0"/>
              <a:t>Vö. nyelvújítás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0189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első(k)	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Magyar grammatikák, ortográfiák</a:t>
            </a:r>
          </a:p>
          <a:p>
            <a:r>
              <a:rPr lang="hu-HU" dirty="0"/>
              <a:t>Az ábécéskönyvek nem számítanak ide, tanítói kézikönyvek (tabulaábécés füzetek: magyar betűk, gyakorlósorok egybeolvasásukra, ill. példaszövegek)</a:t>
            </a:r>
          </a:p>
          <a:p>
            <a:r>
              <a:rPr lang="hu-HU" dirty="0"/>
              <a:t>Vitatott, hogy Sylvesteré vagy Dévaié az első</a:t>
            </a:r>
          </a:p>
          <a:p>
            <a:pPr marL="0" indent="0">
              <a:buNone/>
            </a:pPr>
            <a:r>
              <a:rPr lang="hu-HU" b="1" dirty="0"/>
              <a:t>Dévai Bíró Mátyás: </a:t>
            </a:r>
            <a:r>
              <a:rPr lang="hu-HU" b="1" dirty="0" err="1"/>
              <a:t>Ortographia</a:t>
            </a:r>
            <a:r>
              <a:rPr lang="hu-HU" b="1" dirty="0"/>
              <a:t> </a:t>
            </a:r>
            <a:r>
              <a:rPr lang="hu-HU" dirty="0"/>
              <a:t>(1549, de van 1539 előtti is)</a:t>
            </a:r>
          </a:p>
          <a:p>
            <a:r>
              <a:rPr lang="hu-HU" dirty="0"/>
              <a:t>A magyar nyelvről</a:t>
            </a:r>
          </a:p>
          <a:p>
            <a:r>
              <a:rPr lang="hu-HU" dirty="0"/>
              <a:t>Magyarul van! 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3706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Az első(k)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b="1" dirty="0"/>
              <a:t>Sylvester János </a:t>
            </a:r>
            <a:r>
              <a:rPr lang="hu-HU" dirty="0"/>
              <a:t>1539: </a:t>
            </a:r>
            <a:r>
              <a:rPr lang="hu-HU" dirty="0" err="1"/>
              <a:t>Grammatica</a:t>
            </a:r>
            <a:r>
              <a:rPr lang="hu-HU" dirty="0"/>
              <a:t> </a:t>
            </a:r>
            <a:r>
              <a:rPr lang="hu-HU" dirty="0" err="1"/>
              <a:t>Hungaro-Latina</a:t>
            </a:r>
            <a:endParaRPr lang="hu-HU" dirty="0"/>
          </a:p>
          <a:p>
            <a:r>
              <a:rPr lang="hu-HU" dirty="0"/>
              <a:t>A magyar nyelvről</a:t>
            </a:r>
          </a:p>
          <a:p>
            <a:r>
              <a:rPr lang="hu-HU" dirty="0"/>
              <a:t>De latinul van</a:t>
            </a:r>
          </a:p>
          <a:p>
            <a:r>
              <a:rPr lang="hu-HU" dirty="0"/>
              <a:t>Terminusokkal tele:</a:t>
            </a:r>
          </a:p>
          <a:p>
            <a:pPr marL="0" indent="0">
              <a:buNone/>
            </a:pPr>
            <a:r>
              <a:rPr lang="hu-HU" dirty="0"/>
              <a:t>Melyik mai terminus előzménye lehet? Miért nevezhette el így Sylvester? (p. 131)</a:t>
            </a:r>
          </a:p>
          <a:p>
            <a:pPr marL="0" indent="0">
              <a:buNone/>
            </a:pPr>
            <a:r>
              <a:rPr lang="hu-HU" i="1" dirty="0" err="1"/>
              <a:t>Mássalzengő</a:t>
            </a:r>
            <a:endParaRPr lang="hu-HU" i="1" dirty="0"/>
          </a:p>
          <a:p>
            <a:pPr marL="0" indent="0">
              <a:buNone/>
            </a:pPr>
            <a:r>
              <a:rPr lang="hu-HU" i="1" dirty="0"/>
              <a:t>Szótevő </a:t>
            </a:r>
          </a:p>
          <a:p>
            <a:pPr marL="0" indent="0">
              <a:buNone/>
            </a:pPr>
            <a:r>
              <a:rPr lang="hu-HU" i="1" dirty="0"/>
              <a:t>Ige</a:t>
            </a:r>
          </a:p>
          <a:p>
            <a:pPr marL="0" indent="0">
              <a:buNone/>
            </a:pPr>
            <a:r>
              <a:rPr lang="hu-HU" i="1" dirty="0"/>
              <a:t>Egybefoglalás</a:t>
            </a:r>
          </a:p>
          <a:p>
            <a:pPr marL="0" indent="0">
              <a:buNone/>
            </a:pPr>
            <a:r>
              <a:rPr lang="hu-HU" i="1" dirty="0"/>
              <a:t>Közbe vető 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34564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Kéziratos vs. nyomtatott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Vannak kéziratosok is:</a:t>
            </a:r>
          </a:p>
          <a:p>
            <a:pPr marL="0" indent="0">
              <a:buNone/>
            </a:pPr>
            <a:r>
              <a:rPr lang="hu-HU" dirty="0"/>
              <a:t>„A magyar nyelvtörténet forrásai” sorozat 3. kötet</a:t>
            </a:r>
          </a:p>
          <a:p>
            <a:pPr marL="0" indent="0">
              <a:buNone/>
            </a:pPr>
            <a:r>
              <a:rPr lang="hu-HU" b="1" dirty="0"/>
              <a:t>Kéziratos magyar nyelvtanok. Kolozsvári Grammatika. </a:t>
            </a:r>
            <a:r>
              <a:rPr lang="hu-HU" b="1" dirty="0" err="1"/>
              <a:t>Fejérvári</a:t>
            </a:r>
            <a:r>
              <a:rPr lang="hu-HU" b="1" dirty="0"/>
              <a:t> Sámuel: </a:t>
            </a:r>
            <a:r>
              <a:rPr lang="hu-HU" b="1" dirty="0" err="1"/>
              <a:t>Institutiones</a:t>
            </a:r>
            <a:r>
              <a:rPr lang="hu-HU" b="1" dirty="0"/>
              <a:t>. </a:t>
            </a:r>
            <a:r>
              <a:rPr lang="hu-HU" dirty="0"/>
              <a:t>Közzéteszi, a jegyzeteket és a bevezető tanulmányokat írta: Lőrinczi Réka. Bp. 1998. Magyar Nyelvtudományi Társaság, 272 l. </a:t>
            </a:r>
          </a:p>
        </p:txBody>
      </p:sp>
    </p:spTree>
    <p:extLst>
      <p:ext uri="{BB962C8B-B14F-4D97-AF65-F5344CB8AC3E}">
        <p14:creationId xmlns:p14="http://schemas.microsoft.com/office/powerpoint/2010/main" val="2440485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2 in 1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38912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hu-HU" dirty="0" err="1"/>
              <a:t>Stemler</a:t>
            </a:r>
            <a:r>
              <a:rPr lang="hu-HU" dirty="0"/>
              <a:t> Ágnes: Kéziratos magyar nyelvtanok</a:t>
            </a:r>
          </a:p>
          <a:p>
            <a:pPr marL="0" indent="0">
              <a:buNone/>
            </a:pPr>
            <a:r>
              <a:rPr lang="hu-HU" dirty="0">
                <a:hlinkClick r:id="rId2"/>
              </a:rPr>
              <a:t>http://epa.oszk.hu/00000/00021/00029/0002-240.html</a:t>
            </a:r>
            <a:endParaRPr lang="hu-HU" dirty="0"/>
          </a:p>
          <a:p>
            <a:r>
              <a:rPr lang="hu-HU" dirty="0"/>
              <a:t>egy rövidebb terjedelmű, magyar nyelvű latin nyelvtan: </a:t>
            </a:r>
            <a:r>
              <a:rPr lang="hu-HU" b="1" i="1" dirty="0"/>
              <a:t>Kolozsvári Grammatika</a:t>
            </a:r>
            <a:r>
              <a:rPr lang="hu-HU" dirty="0"/>
              <a:t>. </a:t>
            </a:r>
          </a:p>
          <a:p>
            <a:r>
              <a:rPr lang="hu-HU" dirty="0"/>
              <a:t>17. század végi </a:t>
            </a:r>
          </a:p>
          <a:p>
            <a:r>
              <a:rPr lang="hu-HU" dirty="0"/>
              <a:t>A kézirat jelenleg a kolozsvári egyetemi könyvtár kézirattárának egyik kolligátumában található. </a:t>
            </a:r>
          </a:p>
          <a:p>
            <a:r>
              <a:rPr lang="hu-HU" dirty="0"/>
              <a:t>Szabó T. Attila is hírt adott róla az Erdélyi Múzeum Egyesület 16–19. századi kéziratos énekeskönyveit ismertető munkájában</a:t>
            </a:r>
          </a:p>
          <a:p>
            <a:r>
              <a:rPr lang="hu-HU" dirty="0"/>
              <a:t>részletesen Lőrinczi Réka ismertette 1994-ben a </a:t>
            </a:r>
            <a:r>
              <a:rPr lang="hu-HU" i="1" dirty="0"/>
              <a:t>Magyar Nyelv</a:t>
            </a:r>
            <a:r>
              <a:rPr lang="hu-HU" dirty="0"/>
              <a:t>ben (</a:t>
            </a:r>
            <a:r>
              <a:rPr lang="hu-HU" dirty="0" err="1"/>
              <a:t>MNy</a:t>
            </a:r>
            <a:r>
              <a:rPr lang="hu-HU" dirty="0"/>
              <a:t> XC. 489–492)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277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Grammatikafejlődés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Balázs János: grammatikafejlődési sor a vulgáris (népnyelvi) grammatikák esetében:</a:t>
            </a:r>
          </a:p>
          <a:p>
            <a:pPr marL="0" indent="0">
              <a:buNone/>
            </a:pPr>
            <a:r>
              <a:rPr lang="hu-HU" dirty="0"/>
              <a:t>1) a középkor elején született </a:t>
            </a:r>
            <a:r>
              <a:rPr lang="hu-HU" b="1" dirty="0"/>
              <a:t>latin nyelvű grammatikákat </a:t>
            </a:r>
            <a:r>
              <a:rPr lang="hu-HU" dirty="0"/>
              <a:t>– részben oktatási célzattal – kezdetben csupán </a:t>
            </a:r>
            <a:r>
              <a:rPr lang="hu-HU" b="1" dirty="0"/>
              <a:t>anyanyelvű magyarázatokkal </a:t>
            </a:r>
            <a:r>
              <a:rPr lang="hu-HU" dirty="0"/>
              <a:t>egészítették ki, ezek a kiegészítések főként a példákra, illetve a magyarázatokra szorítkoztak.  </a:t>
            </a:r>
          </a:p>
          <a:p>
            <a:r>
              <a:rPr lang="hu-HU" dirty="0"/>
              <a:t>1527-ben Krakkóban megjelent </a:t>
            </a:r>
            <a:r>
              <a:rPr lang="hu-HU" i="1" dirty="0" err="1"/>
              <a:t>Rudimenta</a:t>
            </a:r>
            <a:r>
              <a:rPr lang="hu-HU" i="1" dirty="0"/>
              <a:t> </a:t>
            </a:r>
            <a:r>
              <a:rPr lang="hu-HU" i="1" dirty="0" err="1"/>
              <a:t>grammatices</a:t>
            </a:r>
            <a:r>
              <a:rPr lang="hu-HU" i="1" dirty="0"/>
              <a:t> </a:t>
            </a:r>
            <a:r>
              <a:rPr lang="hu-HU" i="1" dirty="0" err="1"/>
              <a:t>Donati</a:t>
            </a:r>
            <a:r>
              <a:rPr lang="hu-HU" dirty="0"/>
              <a:t>, Sylvester látta el magyar nyelvű </a:t>
            </a:r>
            <a:r>
              <a:rPr lang="hu-HU" dirty="0" err="1"/>
              <a:t>tolmácsolatokkal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2) kétnyelvű (latin és vulgáris nyelvű) grammatika, ahol a grammatikus általában </a:t>
            </a:r>
            <a:r>
              <a:rPr lang="hu-HU" b="1" dirty="0"/>
              <a:t>egyszerre tárgyalja a két nyelv nyelvtanát</a:t>
            </a:r>
            <a:r>
              <a:rPr lang="hu-HU" dirty="0"/>
              <a:t>, de elsődleges kiindulópontnak még a latin nyelvet tekinti. </a:t>
            </a:r>
          </a:p>
          <a:p>
            <a:r>
              <a:rPr lang="hu-HU" dirty="0"/>
              <a:t>Sylvester János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Hungarolatina</a:t>
            </a:r>
            <a:r>
              <a:rPr lang="hu-HU" dirty="0"/>
              <a:t> című 1539-es nyelvtana.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09286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Grammatikafejlődés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dirty="0"/>
              <a:t>3) </a:t>
            </a:r>
            <a:r>
              <a:rPr lang="hu-HU" b="1" dirty="0"/>
              <a:t>vulgáris nyelvek önálló grammatikái</a:t>
            </a:r>
            <a:r>
              <a:rPr lang="hu-HU" dirty="0"/>
              <a:t>, amelyek lehetnek latin, illetve nemzeti nyelvűek. </a:t>
            </a:r>
          </a:p>
          <a:p>
            <a:r>
              <a:rPr lang="hu-HU" dirty="0"/>
              <a:t>a latin nyelv hatását tükrözik, e nyelv kategóriáit használják a nyelvleírás során, </a:t>
            </a:r>
          </a:p>
          <a:p>
            <a:r>
              <a:rPr lang="hu-HU" dirty="0"/>
              <a:t>de már egy-egy nemzeti nyelv grammatikai rendszerének önálló leírását tűzik ki célként. </a:t>
            </a:r>
          </a:p>
          <a:p>
            <a:r>
              <a:rPr lang="hu-HU" dirty="0"/>
              <a:t>Első ilyen: </a:t>
            </a:r>
            <a:r>
              <a:rPr lang="hu-HU" dirty="0" err="1"/>
              <a:t>Szenci</a:t>
            </a:r>
            <a:r>
              <a:rPr lang="hu-HU" dirty="0"/>
              <a:t> Molnár Albert nyelvtana (</a:t>
            </a:r>
            <a:r>
              <a:rPr lang="hu-HU" i="1" dirty="0" err="1"/>
              <a:t>Novae</a:t>
            </a:r>
            <a:r>
              <a:rPr lang="hu-HU" i="1" dirty="0"/>
              <a:t> </a:t>
            </a:r>
            <a:r>
              <a:rPr lang="hu-HU" i="1" dirty="0" err="1"/>
              <a:t>Grammaticae</a:t>
            </a:r>
            <a:r>
              <a:rPr lang="hu-HU" i="1" dirty="0"/>
              <a:t> </a:t>
            </a:r>
            <a:r>
              <a:rPr lang="hu-HU" i="1" dirty="0" err="1"/>
              <a:t>Ungaricae</a:t>
            </a:r>
            <a:r>
              <a:rPr lang="hu-HU" dirty="0"/>
              <a:t> – 1610) képviseli.</a:t>
            </a:r>
          </a:p>
          <a:p>
            <a:pPr marL="0" indent="0">
              <a:buNone/>
            </a:pPr>
            <a:r>
              <a:rPr lang="hu-HU" dirty="0"/>
              <a:t>Ebben a fejlődési sorban nincs helye </a:t>
            </a:r>
            <a:r>
              <a:rPr lang="hu-HU" b="1" dirty="0"/>
              <a:t>a teljesen magyar nyelven írott latin nyelvtannak</a:t>
            </a:r>
            <a:r>
              <a:rPr lang="hu-HU" dirty="0"/>
              <a:t>, ami gyökeresen eltérő típus</a:t>
            </a:r>
          </a:p>
          <a:p>
            <a:r>
              <a:rPr lang="hu-HU" dirty="0"/>
              <a:t>kialakulása feltehetően ugyanarra az okra vezethető vissza, mint a vulgáris nyelvek megjelenése a latin grammatikákban. </a:t>
            </a:r>
          </a:p>
          <a:p>
            <a:r>
              <a:rPr lang="hu-HU" dirty="0"/>
              <a:t>a latin nyelvet alapfokon Európa-szerte az anyanyelv segítségével tanították, szükség volt bizonyos szintű anyanyelvi magyarázatokra, ezért több vulgáris (magyar) nyelvű grammatikafordítás is készült kéziratos változatban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058116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Kolozsvári Grammatika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oktatásban használt latin nyelvtan magyar fordításának véletlenül megőrződött kéziratos másolata</a:t>
            </a:r>
          </a:p>
          <a:p>
            <a:r>
              <a:rPr lang="hu-HU" dirty="0"/>
              <a:t>Melyik latin grammatika fordítása? </a:t>
            </a:r>
          </a:p>
          <a:p>
            <a:pPr marL="393192" lvl="1" indent="0">
              <a:buNone/>
            </a:pPr>
            <a:r>
              <a:rPr lang="hu-HU" dirty="0"/>
              <a:t>feltűnő egyezés mutatható ki Molnár Gergely számos alkalommal kiadott, először valószínűleg 1556-ban Kolozsvárott megjelent nyelvtanának némely részletével. </a:t>
            </a:r>
          </a:p>
          <a:p>
            <a:r>
              <a:rPr lang="hu-HU" dirty="0"/>
              <a:t>figyelemre méltó adalékokkal szolgálhat a magyar nyelvtani terminusok tanulmányozásához is, mivel teljes egészében magyar nyelvű grammatikáról van szó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132246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Institutiones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A másik egy 18. századi grammatika: </a:t>
            </a:r>
            <a:r>
              <a:rPr lang="hu-HU" i="1" dirty="0" err="1"/>
              <a:t>Institutiones</a:t>
            </a:r>
            <a:r>
              <a:rPr lang="hu-HU" i="1" dirty="0"/>
              <a:t> ad </a:t>
            </a:r>
            <a:r>
              <a:rPr lang="hu-HU" i="1" dirty="0" err="1"/>
              <a:t>Fundamenta</a:t>
            </a:r>
            <a:r>
              <a:rPr lang="hu-HU" i="1" dirty="0"/>
              <a:t> </a:t>
            </a:r>
            <a:r>
              <a:rPr lang="hu-HU" i="1" dirty="0" err="1"/>
              <a:t>Linguae</a:t>
            </a:r>
            <a:r>
              <a:rPr lang="hu-HU" i="1" dirty="0"/>
              <a:t> </a:t>
            </a:r>
            <a:r>
              <a:rPr lang="hu-HU" i="1" dirty="0" err="1"/>
              <a:t>Hungaricae</a:t>
            </a:r>
            <a:r>
              <a:rPr lang="hu-HU" dirty="0"/>
              <a:t> </a:t>
            </a:r>
          </a:p>
          <a:p>
            <a:r>
              <a:rPr lang="hu-HU" dirty="0"/>
              <a:t>Szerzője </a:t>
            </a:r>
            <a:r>
              <a:rPr lang="hu-HU" dirty="0" err="1"/>
              <a:t>Fejérvári</a:t>
            </a:r>
            <a:r>
              <a:rPr lang="hu-HU" dirty="0"/>
              <a:t> Sámuel kolozsvári lelkész, az unitárius kollégium tanára. </a:t>
            </a:r>
          </a:p>
          <a:p>
            <a:r>
              <a:rPr lang="hu-HU" dirty="0"/>
              <a:t>Latin nyelvű magyar grammatika </a:t>
            </a:r>
          </a:p>
          <a:p>
            <a:r>
              <a:rPr lang="hu-HU" dirty="0"/>
              <a:t>kézirata három változatban is ránk maradt, az első a saját kézírásával</a:t>
            </a:r>
          </a:p>
          <a:p>
            <a:r>
              <a:rPr lang="hu-HU" dirty="0"/>
              <a:t>Ez a változat a bevezető tanulmány szerint 1752 és 1755 között keletkezhetett, míg a két későbbi – bővítéseket és kiegészítéseket tartalmazó – másolat kelte 1755 és 1781 közé tehető. </a:t>
            </a:r>
          </a:p>
          <a:p>
            <a:r>
              <a:rPr lang="hu-HU" dirty="0"/>
              <a:t>Kolozsvárott őrzik, a Román Tudományos Akadémia kolozsvári fiókjának könyvtárában.</a:t>
            </a:r>
          </a:p>
          <a:p>
            <a:r>
              <a:rPr lang="hu-HU" dirty="0"/>
              <a:t>Gyarmathi Sámuel használta, maga is összeállított egy magyar grammatikát: </a:t>
            </a:r>
            <a:r>
              <a:rPr lang="hu-HU" i="1" dirty="0"/>
              <a:t>Okoskodva tanító magyar nyelvmester</a:t>
            </a:r>
            <a:r>
              <a:rPr lang="hu-HU" dirty="0"/>
              <a:t> (1794). 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324500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err="1"/>
              <a:t>Institutiones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507288" cy="4733880"/>
          </a:xfrm>
        </p:spPr>
        <p:txBody>
          <a:bodyPr>
            <a:normAutofit fontScale="85000" lnSpcReduction="10000"/>
          </a:bodyPr>
          <a:lstStyle/>
          <a:p>
            <a:r>
              <a:rPr lang="hu-HU" dirty="0"/>
              <a:t>A 3 grammatikatípus közül a harmadikba tartozik: egy vulgáris nyelv (a magyar) nyelvtanát latin nyelven bemutató grammatika. </a:t>
            </a:r>
          </a:p>
          <a:p>
            <a:r>
              <a:rPr lang="hu-HU" dirty="0"/>
              <a:t>nem egyedülálló, számos hasonló magyar grammatikát ismerünk: </a:t>
            </a:r>
            <a:r>
              <a:rPr lang="hu-HU" dirty="0" err="1"/>
              <a:t>Szenci</a:t>
            </a:r>
            <a:r>
              <a:rPr lang="hu-HU" dirty="0"/>
              <a:t> Molnár Albert, Komáromi Csipkés György, Pereszlényi Pál, Csécsi János, Geleji Katona István, Bél Mátyás vagy Kalmár György. </a:t>
            </a:r>
          </a:p>
          <a:p>
            <a:r>
              <a:rPr lang="hu-HU" dirty="0" err="1"/>
              <a:t>Fejérvári</a:t>
            </a:r>
            <a:r>
              <a:rPr lang="hu-HU" dirty="0"/>
              <a:t> ismerte ezeket a nyelvtanokat, fel is használta őket saját munkájához, sőt grammatikájában olykor még vitába is szállt elődeivel. </a:t>
            </a:r>
          </a:p>
          <a:p>
            <a:r>
              <a:rPr lang="hu-HU" dirty="0"/>
              <a:t>Lőrinczi: „</a:t>
            </a:r>
            <a:r>
              <a:rPr lang="hu-HU" dirty="0" err="1"/>
              <a:t>Fejérvári</a:t>
            </a:r>
            <a:r>
              <a:rPr lang="hu-HU" dirty="0"/>
              <a:t> műve mégsem egyszerű összemásolás, hanem saját megfigyelésekkel kiegészített mérlegelő összegzés is”.</a:t>
            </a:r>
          </a:p>
          <a:p>
            <a:r>
              <a:rPr lang="hu-HU" dirty="0"/>
              <a:t>előkelőbb helyet foglalt volna el a magyar grammatikák sorában, ha nyomtatásban is olvasható lett volna. Így azonban – a </a:t>
            </a:r>
            <a:r>
              <a:rPr lang="hu-HU" i="1" dirty="0"/>
              <a:t>Kolozsvári Grammatiká</a:t>
            </a:r>
            <a:r>
              <a:rPr lang="hu-HU" dirty="0"/>
              <a:t>hoz hasonlóan – szinte teljesen ismeretlen maradt, mivel „</a:t>
            </a:r>
            <a:r>
              <a:rPr lang="hu-HU" dirty="0" err="1"/>
              <a:t>tsak</a:t>
            </a:r>
            <a:r>
              <a:rPr lang="hu-HU" dirty="0"/>
              <a:t> írásban maradott”.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80376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Miért és hogyan gyűjtötték össze?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…a korai grammatikákat?</a:t>
            </a:r>
          </a:p>
          <a:p>
            <a:pPr marL="0" indent="0">
              <a:buNone/>
            </a:pPr>
            <a:r>
              <a:rPr lang="hu-HU" dirty="0"/>
              <a:t>C. </a:t>
            </a:r>
            <a:r>
              <a:rPr lang="hu-HU" dirty="0" err="1"/>
              <a:t>Vladár</a:t>
            </a:r>
            <a:r>
              <a:rPr lang="hu-HU" dirty="0"/>
              <a:t> Zsuzsa 2012: A régi magyar grammatikák. Habilitációs kézirat. </a:t>
            </a:r>
            <a:r>
              <a:rPr lang="hu-HU" dirty="0">
                <a:hlinkClick r:id="rId2"/>
              </a:rPr>
              <a:t>https://www.academia.edu/7562811/A_korai_magyar_grammatik%C3%A1k</a:t>
            </a:r>
            <a:endParaRPr lang="hu-HU" dirty="0"/>
          </a:p>
          <a:p>
            <a:pPr marL="0" indent="0">
              <a:buNone/>
            </a:pPr>
            <a:r>
              <a:rPr lang="hu-HU" dirty="0"/>
              <a:t>Toldy Ferenc: Corpus </a:t>
            </a:r>
            <a:r>
              <a:rPr lang="hu-HU" dirty="0" err="1"/>
              <a:t>Grammaticorum</a:t>
            </a:r>
            <a:endParaRPr lang="hu-HU" dirty="0"/>
          </a:p>
          <a:p>
            <a:r>
              <a:rPr lang="hu-HU" dirty="0"/>
              <a:t>előszó: „Nemzeti tudományunk egyik legfontosabb részének okmánytárát képzi e gyűjtemény, mellyel kezünkben, büszkén léphetünk az új népek közzé, s önérzettel mutathatunk azon </a:t>
            </a:r>
            <a:r>
              <a:rPr lang="hu-HU" dirty="0" err="1"/>
              <a:t>eszmevillanatokra</a:t>
            </a:r>
            <a:r>
              <a:rPr lang="hu-HU" dirty="0"/>
              <a:t>, melyeket a magyar nyelvészet, másfél századdal az újkori nyelvészet megszületése előtt, az ezt megelőzött sötétségbe vetett.”</a:t>
            </a:r>
          </a:p>
        </p:txBody>
      </p:sp>
    </p:spTree>
    <p:extLst>
      <p:ext uri="{BB962C8B-B14F-4D97-AF65-F5344CB8AC3E}">
        <p14:creationId xmlns:p14="http://schemas.microsoft.com/office/powerpoint/2010/main" val="36958808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Gyűjtés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8435280" cy="473388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hu-HU" dirty="0"/>
              <a:t>10 teljes, 6 töredék</a:t>
            </a:r>
          </a:p>
          <a:p>
            <a:r>
              <a:rPr lang="hu-HU" dirty="0"/>
              <a:t>Sylvester János: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Hungarolatina</a:t>
            </a:r>
            <a:r>
              <a:rPr lang="hu-HU" i="1" dirty="0"/>
              <a:t> </a:t>
            </a:r>
            <a:r>
              <a:rPr lang="hu-HU" dirty="0"/>
              <a:t>1539; </a:t>
            </a:r>
          </a:p>
          <a:p>
            <a:r>
              <a:rPr lang="hu-HU" dirty="0"/>
              <a:t>Abádi Benedek: </a:t>
            </a:r>
            <a:r>
              <a:rPr lang="hu-HU" i="1" dirty="0" err="1"/>
              <a:t>Orthographia</a:t>
            </a:r>
            <a:r>
              <a:rPr lang="hu-HU" i="1" dirty="0"/>
              <a:t> </a:t>
            </a:r>
            <a:r>
              <a:rPr lang="hu-HU" i="1" dirty="0" err="1"/>
              <a:t>Ungarica</a:t>
            </a:r>
            <a:r>
              <a:rPr lang="hu-HU" i="1" dirty="0"/>
              <a:t> </a:t>
            </a:r>
            <a:r>
              <a:rPr lang="hu-HU" dirty="0"/>
              <a:t>1549; </a:t>
            </a:r>
          </a:p>
          <a:p>
            <a:r>
              <a:rPr lang="hu-HU" dirty="0"/>
              <a:t>Szenczi Molnár Albert: </a:t>
            </a:r>
            <a:r>
              <a:rPr lang="hu-HU" i="1" dirty="0"/>
              <a:t>Nova </a:t>
            </a:r>
            <a:r>
              <a:rPr lang="hu-HU" i="1" dirty="0" err="1"/>
              <a:t>Grammatica</a:t>
            </a:r>
            <a:r>
              <a:rPr lang="hu-HU" i="1" dirty="0"/>
              <a:t> </a:t>
            </a:r>
            <a:r>
              <a:rPr lang="hu-HU" i="1" dirty="0" err="1"/>
              <a:t>Ungarica</a:t>
            </a:r>
            <a:r>
              <a:rPr lang="hu-HU" i="1" dirty="0"/>
              <a:t> </a:t>
            </a:r>
            <a:r>
              <a:rPr lang="hu-HU" dirty="0"/>
              <a:t>1610; </a:t>
            </a:r>
          </a:p>
          <a:p>
            <a:r>
              <a:rPr lang="hu-HU" dirty="0"/>
              <a:t>Geleji Katona István: </a:t>
            </a:r>
            <a:r>
              <a:rPr lang="hu-HU" i="1" dirty="0"/>
              <a:t>Magyar </a:t>
            </a:r>
            <a:r>
              <a:rPr lang="hu-HU" i="1" dirty="0" err="1"/>
              <a:t>Grammatikátska</a:t>
            </a:r>
            <a:r>
              <a:rPr lang="hu-HU" i="1" dirty="0"/>
              <a:t> </a:t>
            </a:r>
            <a:r>
              <a:rPr lang="hu-HU" dirty="0"/>
              <a:t>1645; </a:t>
            </a:r>
          </a:p>
          <a:p>
            <a:r>
              <a:rPr lang="hu-HU" dirty="0"/>
              <a:t>Komáromi Csipkés György: </a:t>
            </a:r>
            <a:r>
              <a:rPr lang="it-IT" i="1" dirty="0"/>
              <a:t>Hungaria illustrata </a:t>
            </a:r>
            <a:r>
              <a:rPr lang="it-IT" dirty="0"/>
              <a:t>1655; </a:t>
            </a:r>
            <a:endParaRPr lang="hu-HU" dirty="0"/>
          </a:p>
          <a:p>
            <a:r>
              <a:rPr lang="it-IT" dirty="0"/>
              <a:t>Pereszlényi Pál: </a:t>
            </a:r>
            <a:r>
              <a:rPr lang="it-IT" i="1" dirty="0"/>
              <a:t>Grammatica Linguae Ungaricae </a:t>
            </a:r>
            <a:r>
              <a:rPr lang="it-IT" dirty="0"/>
              <a:t>1682; </a:t>
            </a:r>
            <a:endParaRPr lang="hu-HU" dirty="0"/>
          </a:p>
          <a:p>
            <a:r>
              <a:rPr lang="it-IT" dirty="0"/>
              <a:t>Kövesdi</a:t>
            </a:r>
            <a:r>
              <a:rPr lang="hu-HU" dirty="0"/>
              <a:t> Pál: </a:t>
            </a:r>
            <a:r>
              <a:rPr lang="hu-HU" i="1" dirty="0" err="1"/>
              <a:t>Elementa</a:t>
            </a:r>
            <a:r>
              <a:rPr lang="hu-HU" i="1" dirty="0"/>
              <a:t> </a:t>
            </a:r>
            <a:r>
              <a:rPr lang="hu-HU" i="1" dirty="0" err="1"/>
              <a:t>Linguae</a:t>
            </a:r>
            <a:r>
              <a:rPr lang="hu-HU" i="1" dirty="0"/>
              <a:t> </a:t>
            </a:r>
            <a:r>
              <a:rPr lang="hu-HU" i="1" dirty="0" err="1"/>
              <a:t>Ungaricae</a:t>
            </a:r>
            <a:r>
              <a:rPr lang="hu-HU" i="1" dirty="0"/>
              <a:t> </a:t>
            </a:r>
            <a:r>
              <a:rPr lang="hu-HU" dirty="0"/>
              <a:t>1686; </a:t>
            </a:r>
          </a:p>
          <a:p>
            <a:r>
              <a:rPr lang="hu-HU" dirty="0"/>
              <a:t>Szőnyi Nagy István: </a:t>
            </a:r>
            <a:r>
              <a:rPr lang="hu-HU" i="1" dirty="0"/>
              <a:t>Magyar Oskola </a:t>
            </a:r>
            <a:r>
              <a:rPr lang="hu-HU" dirty="0"/>
              <a:t>1695; </a:t>
            </a:r>
          </a:p>
          <a:p>
            <a:r>
              <a:rPr lang="hu-HU" dirty="0"/>
              <a:t>Tótfalusi Kis Miklós: </a:t>
            </a:r>
            <a:r>
              <a:rPr lang="hu-HU" i="1" dirty="0" err="1"/>
              <a:t>Ratiocinatio</a:t>
            </a:r>
            <a:r>
              <a:rPr lang="hu-HU" i="1" dirty="0"/>
              <a:t> de </a:t>
            </a:r>
            <a:r>
              <a:rPr lang="hu-HU" i="1" dirty="0" err="1"/>
              <a:t>Orthographia</a:t>
            </a:r>
            <a:r>
              <a:rPr lang="hu-HU" i="1" dirty="0"/>
              <a:t> </a:t>
            </a:r>
            <a:r>
              <a:rPr lang="hu-HU" dirty="0"/>
              <a:t>1697; </a:t>
            </a:r>
          </a:p>
          <a:p>
            <a:r>
              <a:rPr lang="hu-HU" dirty="0" err="1"/>
              <a:t>Tsétsi</a:t>
            </a:r>
            <a:r>
              <a:rPr lang="hu-HU" dirty="0"/>
              <a:t> János: </a:t>
            </a:r>
            <a:r>
              <a:rPr lang="hu-HU" i="1" dirty="0" err="1"/>
              <a:t>Observationes</a:t>
            </a:r>
            <a:r>
              <a:rPr lang="hu-HU" i="1" dirty="0"/>
              <a:t> </a:t>
            </a:r>
            <a:r>
              <a:rPr lang="hu-HU" i="1" dirty="0" err="1"/>
              <a:t>Ortographico-Grammaticae</a:t>
            </a:r>
            <a:r>
              <a:rPr lang="hu-HU" i="1" dirty="0"/>
              <a:t> </a:t>
            </a:r>
            <a:r>
              <a:rPr lang="hu-HU" dirty="0"/>
              <a:t>1708. </a:t>
            </a:r>
          </a:p>
          <a:p>
            <a:r>
              <a:rPr lang="hu-HU" dirty="0"/>
              <a:t>Töredékek: Galeotto </a:t>
            </a:r>
            <a:r>
              <a:rPr lang="hu-HU" dirty="0" err="1"/>
              <a:t>Marzio</a:t>
            </a:r>
            <a:r>
              <a:rPr lang="hu-HU" dirty="0"/>
              <a:t>, Pázmány Péter, Geleji Katona István, Mikolai Hegedűs János, Csepregi </a:t>
            </a:r>
            <a:r>
              <a:rPr lang="hu-HU" dirty="0" err="1"/>
              <a:t>Turkovics</a:t>
            </a:r>
            <a:r>
              <a:rPr lang="hu-HU" dirty="0"/>
              <a:t> Mihály és Medgyesi Pál nevéhez fűződnek</a:t>
            </a:r>
          </a:p>
        </p:txBody>
      </p:sp>
    </p:spTree>
    <p:extLst>
      <p:ext uri="{BB962C8B-B14F-4D97-AF65-F5344CB8AC3E}">
        <p14:creationId xmlns:p14="http://schemas.microsoft.com/office/powerpoint/2010/main" val="40137050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 </a:t>
            </a:r>
            <a:r>
              <a:rPr lang="hu-HU" dirty="0" err="1"/>
              <a:t>Hungarolatina</a:t>
            </a:r>
            <a:r>
              <a:rPr lang="hu-HU" dirty="0"/>
              <a:t> (1539)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57200" y="1935480"/>
            <a:ext cx="6635080" cy="438912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hu-HU" dirty="0"/>
              <a:t>Angol bevezetővel: </a:t>
            </a:r>
            <a:r>
              <a:rPr lang="hu-HU" dirty="0">
                <a:hlinkClick r:id="rId2"/>
              </a:rPr>
              <a:t>http://mek.oszk.hu/05700/05725/05725.pdf</a:t>
            </a:r>
            <a:endParaRPr lang="hu-HU" dirty="0"/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Először mentegetik a vulgáris nyelveket, majd szépségüket felismerik (sokáig az is kérdéses volt, hogy a nem szent nyelveknek, a népnyelveknek van-e nyelvtanuk)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Párhuzamba állítás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Sokszor nem lehetséges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hu-HU" dirty="0"/>
              <a:t>Fokozatosan kialakuló nemzeti nyelvű grammatikák (egy-egy szó, ragozási sor)	</a:t>
            </a:r>
          </a:p>
          <a:p>
            <a:pPr>
              <a:buFontTx/>
              <a:buChar char="-"/>
            </a:pPr>
            <a:endParaRPr lang="hu-HU" dirty="0"/>
          </a:p>
          <a:p>
            <a:pPr>
              <a:buFontTx/>
              <a:buChar char="-"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692" y="858844"/>
            <a:ext cx="2152308" cy="330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630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Egy példa: nyelvtani nem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a nők, a női foglalkozások, a városok és a fák neve nőnemű(Sylvester, 1539/2006, 45.), magyar jelentést is megad (forrás: </a:t>
            </a:r>
            <a:r>
              <a:rPr lang="hu-HU" dirty="0">
                <a:hlinkClick r:id="rId2"/>
              </a:rPr>
              <a:t>http://beythe.weebly.com/uploads/1/2/7/7/12779522/a_grammatica_hungarolatina_1539_szaknyelvi_jelentsge.pdf</a:t>
            </a:r>
            <a:r>
              <a:rPr lang="hu-HU" dirty="0"/>
              <a:t>;  </a:t>
            </a:r>
            <a:r>
              <a:rPr lang="hu-HU" dirty="0">
                <a:hlinkClick r:id="rId3"/>
              </a:rPr>
              <a:t>http://iraskepkepiras.blogspot.hu/2011/10/sylvester-janos-grammatica.html</a:t>
            </a:r>
            <a:r>
              <a:rPr lang="hu-HU" dirty="0"/>
              <a:t>)</a:t>
            </a:r>
          </a:p>
          <a:p>
            <a:r>
              <a:rPr lang="hu-HU" dirty="0"/>
              <a:t>a magyar földrajzi, matematikai, botanikai szaknyelv első nyomtatott dokumentuma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3169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996406"/>
            <a:ext cx="6553200" cy="22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830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dirty="0"/>
              <a:t>1. Időszámítási kérdések, azaz a hónapok latin ismertetése és - lapszélen - azok korabeli magyar nevei: </a:t>
            </a:r>
            <a:r>
              <a:rPr lang="hu-HU" dirty="0" err="1"/>
              <a:t>Mensium</a:t>
            </a:r>
            <a:r>
              <a:rPr lang="hu-HU" dirty="0"/>
              <a:t>: </a:t>
            </a:r>
            <a:r>
              <a:rPr lang="hu-HU" dirty="0" err="1"/>
              <a:t>Ianuarius</a:t>
            </a:r>
            <a:r>
              <a:rPr lang="hu-HU" dirty="0"/>
              <a:t>, </a:t>
            </a:r>
            <a:r>
              <a:rPr lang="hu-HU" dirty="0" err="1"/>
              <a:t>Februarius</a:t>
            </a:r>
            <a:r>
              <a:rPr lang="hu-HU" dirty="0"/>
              <a:t>, </a:t>
            </a:r>
            <a:r>
              <a:rPr lang="hu-HU" dirty="0" err="1"/>
              <a:t>Martius</a:t>
            </a:r>
            <a:r>
              <a:rPr lang="hu-HU" dirty="0"/>
              <a:t>, </a:t>
            </a:r>
            <a:r>
              <a:rPr lang="hu-HU" dirty="0" err="1"/>
              <a:t>Aprilis</a:t>
            </a:r>
            <a:r>
              <a:rPr lang="hu-HU" dirty="0"/>
              <a:t>, </a:t>
            </a:r>
            <a:r>
              <a:rPr lang="hu-HU" dirty="0" err="1"/>
              <a:t>Maius</a:t>
            </a:r>
            <a:r>
              <a:rPr lang="hu-HU" dirty="0"/>
              <a:t>, </a:t>
            </a:r>
            <a:r>
              <a:rPr lang="hu-HU" dirty="0" err="1"/>
              <a:t>Iunius</a:t>
            </a:r>
            <a:r>
              <a:rPr lang="hu-HU" dirty="0"/>
              <a:t>, </a:t>
            </a:r>
            <a:r>
              <a:rPr lang="hu-HU" dirty="0" err="1"/>
              <a:t>Iulius</a:t>
            </a:r>
            <a:r>
              <a:rPr lang="hu-HU" dirty="0"/>
              <a:t>, Augustus, </a:t>
            </a:r>
            <a:r>
              <a:rPr lang="hu-HU" dirty="0" err="1"/>
              <a:t>September</a:t>
            </a:r>
            <a:r>
              <a:rPr lang="hu-HU" dirty="0"/>
              <a:t>, </a:t>
            </a:r>
            <a:r>
              <a:rPr lang="hu-HU" dirty="0" err="1"/>
              <a:t>October</a:t>
            </a:r>
            <a:r>
              <a:rPr lang="hu-HU" dirty="0"/>
              <a:t>, November, December</a:t>
            </a:r>
          </a:p>
          <a:p>
            <a:pPr marL="0" indent="0">
              <a:buNone/>
            </a:pPr>
            <a:r>
              <a:rPr lang="hu-HU" dirty="0"/>
              <a:t>2. Meteorológiai kérdések: </a:t>
            </a:r>
            <a:r>
              <a:rPr lang="hu-HU" dirty="0" err="1"/>
              <a:t>Ventorum</a:t>
            </a:r>
            <a:r>
              <a:rPr lang="hu-HU" dirty="0"/>
              <a:t>, vagyis az időjárásunkat alapvetően befolyásoló szelek</a:t>
            </a:r>
          </a:p>
          <a:p>
            <a:pPr marL="0" indent="0">
              <a:buNone/>
            </a:pPr>
            <a:r>
              <a:rPr lang="hu-HU" dirty="0"/>
              <a:t>3. Földrajzi kérdések: </a:t>
            </a:r>
          </a:p>
          <a:p>
            <a:pPr marL="0" indent="0">
              <a:buNone/>
            </a:pPr>
            <a:r>
              <a:rPr lang="hu-HU" dirty="0"/>
              <a:t>Hazai nagy folyók nevei: </a:t>
            </a:r>
            <a:r>
              <a:rPr lang="hu-HU" dirty="0" err="1"/>
              <a:t>Fluviorum</a:t>
            </a:r>
            <a:r>
              <a:rPr lang="hu-HU" dirty="0"/>
              <a:t>: Danubius Duna; </a:t>
            </a:r>
            <a:r>
              <a:rPr lang="hu-HU" dirty="0" err="1"/>
              <a:t>Savus</a:t>
            </a:r>
            <a:r>
              <a:rPr lang="hu-HU" dirty="0"/>
              <a:t> </a:t>
            </a:r>
            <a:r>
              <a:rPr lang="hu-HU" dirty="0" err="1"/>
              <a:t>Szaua</a:t>
            </a:r>
            <a:r>
              <a:rPr lang="hu-HU" dirty="0"/>
              <a:t>; </a:t>
            </a:r>
            <a:r>
              <a:rPr lang="hu-HU" dirty="0" err="1"/>
              <a:t>Dravus</a:t>
            </a:r>
            <a:r>
              <a:rPr lang="hu-HU" dirty="0"/>
              <a:t> </a:t>
            </a:r>
            <a:r>
              <a:rPr lang="hu-HU" dirty="0" err="1"/>
              <a:t>Draua</a:t>
            </a:r>
            <a:r>
              <a:rPr lang="hu-HU" dirty="0"/>
              <a:t>; </a:t>
            </a:r>
            <a:r>
              <a:rPr lang="hu-HU" dirty="0" err="1"/>
              <a:t>Chrysius</a:t>
            </a:r>
            <a:r>
              <a:rPr lang="hu-HU" dirty="0"/>
              <a:t>, </a:t>
            </a:r>
          </a:p>
          <a:p>
            <a:pPr marL="0" indent="0">
              <a:buNone/>
            </a:pPr>
            <a:r>
              <a:rPr lang="hu-HU" dirty="0"/>
              <a:t>Hazai nagy városok nevei: </a:t>
            </a:r>
            <a:r>
              <a:rPr lang="hu-HU" dirty="0" err="1"/>
              <a:t>Urbium</a:t>
            </a:r>
            <a:r>
              <a:rPr lang="hu-HU" dirty="0"/>
              <a:t>: Buda, Székesfehérvár, Kassa, Pest (németül </a:t>
            </a:r>
            <a:r>
              <a:rPr lang="hu-HU" dirty="0" err="1"/>
              <a:t>Ofen</a:t>
            </a:r>
            <a:r>
              <a:rPr lang="hu-HU" dirty="0"/>
              <a:t>), Esztergom, Várad, Szeged, Szeben, </a:t>
            </a:r>
          </a:p>
        </p:txBody>
      </p:sp>
    </p:spTree>
    <p:extLst>
      <p:ext uri="{BB962C8B-B14F-4D97-AF65-F5344CB8AC3E}">
        <p14:creationId xmlns:p14="http://schemas.microsoft.com/office/powerpoint/2010/main" val="3249152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/>
              <a:t>4. Matematikával kapcsolatos kérdések</a:t>
            </a:r>
          </a:p>
          <a:p>
            <a:pPr marL="0" indent="0">
              <a:buNone/>
            </a:pPr>
            <a:r>
              <a:rPr lang="hu-HU" dirty="0"/>
              <a:t>5. A hazai növényvilág ismeretére való tanítás, illetőleg a hazai botanikai kutatások igényének megfogalmazása az ARBORUM, azaz A fákról címszó alatt.</a:t>
            </a:r>
          </a:p>
        </p:txBody>
      </p:sp>
    </p:spTree>
    <p:extLst>
      <p:ext uri="{BB962C8B-B14F-4D97-AF65-F5344CB8AC3E}">
        <p14:creationId xmlns:p14="http://schemas.microsoft.com/office/powerpoint/2010/main" val="3648490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Előtanulmánynak szánta az újtestamentum-fordításhoz</a:t>
            </a:r>
          </a:p>
          <a:p>
            <a:pPr marL="0" indent="0">
              <a:buNone/>
            </a:pPr>
            <a:r>
              <a:rPr lang="hu-HU" dirty="0"/>
              <a:t>Példák a magyarra vonatkozó magyarázataiból (forrás: </a:t>
            </a:r>
            <a:r>
              <a:rPr lang="hu-HU" dirty="0">
                <a:hlinkClick r:id="rId2"/>
              </a:rPr>
              <a:t>https://prezi.com/2ermvnoab2mm/regi-grammatikak/</a:t>
            </a:r>
            <a:r>
              <a:rPr lang="hu-HU" dirty="0"/>
              <a:t>)</a:t>
            </a:r>
          </a:p>
          <a:p>
            <a:r>
              <a:rPr lang="hu-HU" dirty="0"/>
              <a:t>Közép- és felsőfok kétféle alakulása (a la héber): </a:t>
            </a:r>
            <a:r>
              <a:rPr lang="hu-HU" i="1" dirty="0"/>
              <a:t>b</a:t>
            </a:r>
            <a:r>
              <a:rPr lang="hu-HU" dirty="0"/>
              <a:t> betűvel vagy </a:t>
            </a:r>
            <a:r>
              <a:rPr lang="hu-HU" i="1" dirty="0"/>
              <a:t>inkább </a:t>
            </a:r>
            <a:r>
              <a:rPr lang="hu-HU" dirty="0"/>
              <a:t>partikulával</a:t>
            </a:r>
          </a:p>
          <a:p>
            <a:r>
              <a:rPr lang="hu-HU" dirty="0"/>
              <a:t>Kettőt vagy többet jelentő számnév után a főnevet nem szabad többesbe tenni, mint a latinban</a:t>
            </a:r>
          </a:p>
          <a:p>
            <a:r>
              <a:rPr lang="hu-HU" dirty="0"/>
              <a:t>Névszóragozás: 6 eset a latin alapján</a:t>
            </a:r>
          </a:p>
          <a:p>
            <a:r>
              <a:rPr lang="hu-HU" dirty="0"/>
              <a:t>Indulatszavak tárgyalása</a:t>
            </a:r>
          </a:p>
          <a:p>
            <a:r>
              <a:rPr lang="hu-HU" dirty="0"/>
              <a:t>A beszélt és írott nyelv eltérésre, a grammatika normalizál (!)</a:t>
            </a:r>
          </a:p>
          <a:p>
            <a:pPr marL="0" indent="0">
              <a:buNone/>
            </a:pPr>
            <a:r>
              <a:rPr lang="hu-HU" dirty="0"/>
              <a:t>Konklúzió:  a magyar nyelv értékes</a:t>
            </a:r>
          </a:p>
        </p:txBody>
      </p:sp>
    </p:spTree>
    <p:extLst>
      <p:ext uri="{BB962C8B-B14F-4D97-AF65-F5344CB8AC3E}">
        <p14:creationId xmlns:p14="http://schemas.microsoft.com/office/powerpoint/2010/main" val="3028424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Sylvester: </a:t>
            </a:r>
            <a:r>
              <a:rPr lang="hu-HU" dirty="0" err="1"/>
              <a:t>Grammatica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>
                <a:hlinkClick r:id="rId2"/>
              </a:rPr>
              <a:t>https://www.academia.edu/8427797/A_latin_nyelv%C5%B1_magyar_nyelv%C3%A9szeti_irodalom_terminol%C3%B3gi%C3%A1ja</a:t>
            </a: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000599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621" y="1935163"/>
            <a:ext cx="3011563" cy="4876522"/>
          </a:xfrm>
        </p:spPr>
      </p:pic>
    </p:spTree>
    <p:extLst>
      <p:ext uri="{BB962C8B-B14F-4D97-AF65-F5344CB8AC3E}">
        <p14:creationId xmlns:p14="http://schemas.microsoft.com/office/powerpoint/2010/main" val="25680665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i="1" dirty="0"/>
              <a:t>Novae grammaticae Ungaricae succinta methodo</a:t>
            </a:r>
            <a:r>
              <a:rPr lang="hu-HU" i="1" dirty="0"/>
              <a:t> </a:t>
            </a:r>
            <a:r>
              <a:rPr lang="hu-HU" i="1" dirty="0" err="1"/>
              <a:t>comprehensae</a:t>
            </a:r>
            <a:r>
              <a:rPr lang="hu-HU" i="1" dirty="0"/>
              <a:t> ... </a:t>
            </a:r>
            <a:r>
              <a:rPr lang="hu-HU" i="1" dirty="0" err="1"/>
              <a:t>libri</a:t>
            </a:r>
            <a:r>
              <a:rPr lang="hu-HU" i="1" dirty="0"/>
              <a:t> </a:t>
            </a:r>
            <a:r>
              <a:rPr lang="hu-HU" i="1" dirty="0" err="1"/>
              <a:t>duo</a:t>
            </a:r>
            <a:r>
              <a:rPr lang="hu-HU" dirty="0"/>
              <a:t>, </a:t>
            </a:r>
          </a:p>
          <a:p>
            <a:pPr marL="0" indent="0">
              <a:buNone/>
            </a:pPr>
            <a:r>
              <a:rPr lang="hu-HU" i="1" dirty="0"/>
              <a:t>Az új magyar grammatika tömören, módszeresen/rövid rendbe szedve megírt két könyve</a:t>
            </a:r>
            <a:r>
              <a:rPr lang="hu-HU" dirty="0"/>
              <a:t>. </a:t>
            </a:r>
          </a:p>
          <a:p>
            <a:pPr marL="0" indent="0">
              <a:buNone/>
            </a:pPr>
            <a:r>
              <a:rPr lang="hu-HU" dirty="0"/>
              <a:t>módszeresség : „Módszerként pedig a Móric  fejedelemtől, Hessen tartományi grófjától stb. a </a:t>
            </a:r>
            <a:r>
              <a:rPr lang="hu-HU" dirty="0" err="1"/>
              <a:t>hesseni</a:t>
            </a:r>
            <a:r>
              <a:rPr lang="hu-HU" dirty="0"/>
              <a:t> iskolák számára előírt Latin nyelvtan </a:t>
            </a:r>
            <a:r>
              <a:rPr lang="hu-HU" dirty="0" err="1"/>
              <a:t>Ramus-féle</a:t>
            </a:r>
            <a:r>
              <a:rPr lang="hu-HU" dirty="0"/>
              <a:t> módszerét. Ennek többnyire még a szakkifejezéseit is változatlanul megtartottam” (1610. 22).</a:t>
            </a:r>
          </a:p>
        </p:txBody>
      </p:sp>
    </p:spTree>
    <p:extLst>
      <p:ext uri="{BB962C8B-B14F-4D97-AF65-F5344CB8AC3E}">
        <p14:creationId xmlns:p14="http://schemas.microsoft.com/office/powerpoint/2010/main" val="1595549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Forrás: </a:t>
            </a:r>
            <a:r>
              <a:rPr lang="hu-HU" dirty="0">
                <a:hlinkClick r:id="rId2"/>
              </a:rPr>
              <a:t>http://www.c3.hu/~</a:t>
            </a:r>
            <a:r>
              <a:rPr lang="hu-HU" dirty="0" err="1">
                <a:hlinkClick r:id="rId2"/>
              </a:rPr>
              <a:t>magyarnyelv</a:t>
            </a:r>
            <a:r>
              <a:rPr lang="hu-HU" dirty="0">
                <a:hlinkClick r:id="rId2"/>
              </a:rPr>
              <a:t>/06-2/</a:t>
            </a:r>
            <a:r>
              <a:rPr lang="hu-HU" dirty="0" err="1">
                <a:hlinkClick r:id="rId2"/>
              </a:rPr>
              <a:t>baloghj.pdf</a:t>
            </a:r>
            <a:endParaRPr lang="hu-HU" dirty="0"/>
          </a:p>
          <a:p>
            <a:r>
              <a:rPr lang="hu-HU" dirty="0"/>
              <a:t>A magyar nyelv első rendszerező grammatikája  (sokkal rendszeresebb, mint a korábbiak)</a:t>
            </a:r>
          </a:p>
          <a:p>
            <a:r>
              <a:rPr lang="hu-HU" dirty="0"/>
              <a:t>Ezzel kezdődik a magyar nyelv tudományos vizsgálatának hagyománya</a:t>
            </a:r>
          </a:p>
          <a:p>
            <a:r>
              <a:rPr lang="hu-HU" dirty="0"/>
              <a:t>Mondattan is van</a:t>
            </a:r>
          </a:p>
          <a:p>
            <a:r>
              <a:rPr lang="hu-HU" dirty="0"/>
              <a:t>Cél: MID!</a:t>
            </a:r>
          </a:p>
          <a:p>
            <a:r>
              <a:rPr lang="hu-HU" dirty="0"/>
              <a:t>Bőséges példatár, bibliaiak is</a:t>
            </a:r>
          </a:p>
        </p:txBody>
      </p:sp>
    </p:spTree>
    <p:extLst>
      <p:ext uri="{BB962C8B-B14F-4D97-AF65-F5344CB8AC3E}">
        <p14:creationId xmlns:p14="http://schemas.microsoft.com/office/powerpoint/2010/main" val="1841651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Felépítése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Ajánlás Hessen tartomány grófjának</a:t>
            </a:r>
          </a:p>
          <a:p>
            <a:r>
              <a:rPr lang="hu-HU" dirty="0"/>
              <a:t>Kegyes olvasónak: „nyelvünk az európaiakkal nem rokon”</a:t>
            </a:r>
          </a:p>
          <a:p>
            <a:r>
              <a:rPr lang="hu-HU" dirty="0"/>
              <a:t>Epigramma </a:t>
            </a:r>
            <a:r>
              <a:rPr lang="hu-HU" dirty="0" err="1"/>
              <a:t>Tigurinustól</a:t>
            </a:r>
            <a:endParaRPr lang="hu-HU" dirty="0"/>
          </a:p>
          <a:p>
            <a:r>
              <a:rPr lang="hu-HU" dirty="0"/>
              <a:t>I. Könyv: Az etimológiáról (hangtan, morfológia)</a:t>
            </a:r>
          </a:p>
          <a:p>
            <a:r>
              <a:rPr lang="hu-HU" dirty="0"/>
              <a:t>II. Könyv: A szintaxisról (egyeztetés</a:t>
            </a:r>
            <a:r>
              <a:rPr lang="hu-HU"/>
              <a:t>, vonzatok)</a:t>
            </a:r>
          </a:p>
        </p:txBody>
      </p:sp>
    </p:spTree>
    <p:extLst>
      <p:ext uri="{BB962C8B-B14F-4D97-AF65-F5344CB8AC3E}">
        <p14:creationId xmlns:p14="http://schemas.microsoft.com/office/powerpoint/2010/main" val="2740851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Szenczi: </a:t>
            </a:r>
            <a:r>
              <a:rPr lang="hu-HU" dirty="0" err="1"/>
              <a:t>Novae</a:t>
            </a:r>
            <a:r>
              <a:rPr lang="hu-HU" dirty="0"/>
              <a:t>…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67367"/>
            <a:ext cx="7704856" cy="3623437"/>
          </a:xfrm>
        </p:spPr>
      </p:pic>
    </p:spTree>
    <p:extLst>
      <p:ext uri="{BB962C8B-B14F-4D97-AF65-F5344CB8AC3E}">
        <p14:creationId xmlns:p14="http://schemas.microsoft.com/office/powerpoint/2010/main" val="10785038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Szenczi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65" y="2132856"/>
            <a:ext cx="8196461" cy="4176464"/>
          </a:xfrm>
        </p:spPr>
      </p:pic>
    </p:spTree>
    <p:extLst>
      <p:ext uri="{BB962C8B-B14F-4D97-AF65-F5344CB8AC3E}">
        <p14:creationId xmlns:p14="http://schemas.microsoft.com/office/powerpoint/2010/main" val="2067497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108</TotalTime>
  <Words>1585</Words>
  <Application>Microsoft Office PowerPoint</Application>
  <PresentationFormat>Diavetítés a képernyőre (4:3 oldalarány)</PresentationFormat>
  <Paragraphs>140</Paragraphs>
  <Slides>26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26</vt:i4>
      </vt:variant>
    </vt:vector>
  </HeadingPairs>
  <TitlesOfParts>
    <vt:vector size="31" baseType="lpstr">
      <vt:lpstr>Arial</vt:lpstr>
      <vt:lpstr>Calibri</vt:lpstr>
      <vt:lpstr>Constantia</vt:lpstr>
      <vt:lpstr>Wingdings 2</vt:lpstr>
      <vt:lpstr>Áramlás</vt:lpstr>
      <vt:lpstr>Nyelvtörténet 7.</vt:lpstr>
      <vt:lpstr>Probléma </vt:lpstr>
      <vt:lpstr>Az első(k) </vt:lpstr>
      <vt:lpstr>Az első(k)</vt:lpstr>
      <vt:lpstr>Kéziratos vs. nyomtatott</vt:lpstr>
      <vt:lpstr>2 in 1</vt:lpstr>
      <vt:lpstr>Grammatikafejlődés</vt:lpstr>
      <vt:lpstr>Grammatikafejlődés</vt:lpstr>
      <vt:lpstr>Kolozsvári Grammatika</vt:lpstr>
      <vt:lpstr>Institutiones…</vt:lpstr>
      <vt:lpstr>Institutiones…</vt:lpstr>
      <vt:lpstr>Miért és hogyan gyűjtötték össze?</vt:lpstr>
      <vt:lpstr>Gyűjtés</vt:lpstr>
      <vt:lpstr>Sylvester: Grammatica Hungarolatina (1539)</vt:lpstr>
      <vt:lpstr>Egy példa: nyelvtani nem</vt:lpstr>
      <vt:lpstr>Sylvester: Grammatica…</vt:lpstr>
      <vt:lpstr>Sylvester: Grammatica…</vt:lpstr>
      <vt:lpstr>Sylvester: Grammatica…</vt:lpstr>
      <vt:lpstr>Sylvester: Grammatica…</vt:lpstr>
      <vt:lpstr>Sylvester: Grammatica</vt:lpstr>
      <vt:lpstr>Szenczi: Novae…</vt:lpstr>
      <vt:lpstr>Szenczi: Novae…</vt:lpstr>
      <vt:lpstr>Szenczi: Novae…</vt:lpstr>
      <vt:lpstr>Felépítése</vt:lpstr>
      <vt:lpstr>Szenczi: Novae…</vt:lpstr>
      <vt:lpstr>Szenczi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Nyelvtörténet 1.</dc:title>
  <dc:creator>Dér Csilla</dc:creator>
  <cp:lastModifiedBy>Dér Csilla Ilona</cp:lastModifiedBy>
  <cp:revision>117</cp:revision>
  <dcterms:created xsi:type="dcterms:W3CDTF">2015-11-21T11:09:15Z</dcterms:created>
  <dcterms:modified xsi:type="dcterms:W3CDTF">2021-04-13T06:56:38Z</dcterms:modified>
</cp:coreProperties>
</file>