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1" r:id="rId3"/>
    <p:sldId id="262" r:id="rId4"/>
    <p:sldId id="258" r:id="rId5"/>
    <p:sldId id="259" r:id="rId6"/>
    <p:sldId id="257" r:id="rId7"/>
    <p:sldId id="260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48A87A34-81AB-432B-8DAE-1953F412C126}" type="datetimeFigureOut">
              <a:rPr lang="en-US" dirty="0"/>
              <a:pPr/>
              <a:t>4/30/2021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4/30/2021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4/30/2021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4/30/2021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4/30/2021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4/30/2021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4/30/2021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4/30/2021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4/30/2021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dercsilla.hu/karoli/jav3bosz363dcs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hu.wikipedia.org/wiki/Boszork%C3%A1ny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8517F11-9FA5-4C68-827A-D51E9377A33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/>
              <a:t>Boszorkányperek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421CBCDB-32FD-4FB8-95A9-80AAF630A31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/>
              <a:t>Nyelvtörténeti szövegek elemzése 9.</a:t>
            </a:r>
          </a:p>
        </p:txBody>
      </p:sp>
    </p:spTree>
    <p:extLst>
      <p:ext uri="{BB962C8B-B14F-4D97-AF65-F5344CB8AC3E}">
        <p14:creationId xmlns:p14="http://schemas.microsoft.com/office/powerpoint/2010/main" val="21199745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90C2E96-E4D9-454C-8AB8-0244E29F3C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8631" y="2349925"/>
            <a:ext cx="3829143" cy="2456442"/>
          </a:xfrm>
        </p:spPr>
        <p:txBody>
          <a:bodyPr/>
          <a:lstStyle/>
          <a:p>
            <a:r>
              <a:rPr lang="hu-HU" dirty="0"/>
              <a:t>Boszorkányperek normalizálása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E8C621C-345F-4793-BC6D-56409DD5EA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dirty="0"/>
              <a:t>Példa: </a:t>
            </a:r>
            <a:r>
              <a:rPr lang="hu-HU" dirty="0">
                <a:hlinkClick r:id="rId2"/>
              </a:rPr>
              <a:t>jav3Bosz363DCs</a:t>
            </a:r>
            <a:endParaRPr lang="hu-HU" dirty="0"/>
          </a:p>
          <a:p>
            <a:pPr marL="0" indent="0">
              <a:buNone/>
            </a:pPr>
            <a:r>
              <a:rPr lang="hu-HU" dirty="0">
                <a:hlinkClick r:id="rId2"/>
              </a:rPr>
              <a:t>http://www.dercsilla.hu/karoli/jav3bosz363dcs/</a:t>
            </a:r>
            <a:endParaRPr lang="hu-HU" dirty="0"/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8248935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7996886-9975-474A-AD41-57DBBF4BD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Mi van a kutyával?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4221798-1FC6-4C1D-98E3-767C2B1336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>
                <a:hlinkClick r:id="rId2"/>
              </a:rPr>
              <a:t>https://hu.wikipedia.org/wiki/Boszork%C3%A1ny</a:t>
            </a:r>
            <a:endParaRPr lang="hu-HU" dirty="0"/>
          </a:p>
          <a:p>
            <a:r>
              <a:rPr lang="hu-HU" dirty="0"/>
              <a:t>A boszorkányok egyik alakja</a:t>
            </a:r>
          </a:p>
          <a:p>
            <a:r>
              <a:rPr lang="hu-HU" dirty="0"/>
              <a:t>A gonosz egyik alakja a fekete kutya</a:t>
            </a:r>
          </a:p>
          <a:p>
            <a:r>
              <a:rPr lang="hu-HU" dirty="0"/>
              <a:t>Alvilági kutyák, a sátán/pokol kutyái</a:t>
            </a:r>
          </a:p>
        </p:txBody>
      </p:sp>
    </p:spTree>
    <p:extLst>
      <p:ext uri="{BB962C8B-B14F-4D97-AF65-F5344CB8AC3E}">
        <p14:creationId xmlns:p14="http://schemas.microsoft.com/office/powerpoint/2010/main" val="32807803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20F26D3-3E8E-4DBE-990B-7E0FA20C43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22ABC6A-2294-4E4E-AE51-D0B892F70C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DDED3A7D-E641-4FF2-A4DD-FF60023FB4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>
                <a:gd name="T0" fmla="*/ 813 w 813"/>
                <a:gd name="T1" fmla="*/ 0 h 1440"/>
                <a:gd name="T2" fmla="*/ 435 w 81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7F95B9C2-76FC-4363-B454-2AE128BBE5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>
                <a:gd name="T0" fmla="*/ 324 w 324"/>
                <a:gd name="T1" fmla="*/ 117 h 117"/>
                <a:gd name="T2" fmla="*/ 0 w 324"/>
                <a:gd name="T3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F87FA20A-DBB2-42E5-AD1F-F2B0482868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>
                <a:gd name="T0" fmla="*/ 0 w 404"/>
                <a:gd name="T1" fmla="*/ 385 h 385"/>
                <a:gd name="T2" fmla="*/ 404 w 404"/>
                <a:gd name="T3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A4D7A641-E7DA-46C2-9FC5-709066A021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>
                <a:gd name="T0" fmla="*/ 774 w 774"/>
                <a:gd name="T1" fmla="*/ 0 h 1440"/>
                <a:gd name="T2" fmla="*/ 411 w 774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B144C8FF-827E-4B26-A81B-EE069A757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>
                <a:gd name="T0" fmla="*/ 203 w 203"/>
                <a:gd name="T1" fmla="*/ 77 h 77"/>
                <a:gd name="T2" fmla="*/ 0 w 203"/>
                <a:gd name="T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0">
              <a:extLst>
                <a:ext uri="{FF2B5EF4-FFF2-40B4-BE49-F238E27FC236}">
                  <a16:creationId xmlns:a16="http://schemas.microsoft.com/office/drawing/2014/main" id="{4309F392-A669-4107-9A04-2E91DAD732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>
                <a:gd name="T0" fmla="*/ 0 w 351"/>
                <a:gd name="T1" fmla="*/ 332 h 332"/>
                <a:gd name="T2" fmla="*/ 351 w 351"/>
                <a:gd name="T3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id="{30A90DD8-54A4-4B06-8B29-F26D44172D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>
                <a:gd name="T0" fmla="*/ 762 w 762"/>
                <a:gd name="T1" fmla="*/ 0 h 1440"/>
                <a:gd name="T2" fmla="*/ 403 w 76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2">
              <a:extLst>
                <a:ext uri="{FF2B5EF4-FFF2-40B4-BE49-F238E27FC236}">
                  <a16:creationId xmlns:a16="http://schemas.microsoft.com/office/drawing/2014/main" id="{3129F41A-3A13-435E-AB01-AC1BC405C1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>
                <a:gd name="T0" fmla="*/ 140 w 140"/>
                <a:gd name="T1" fmla="*/ 54 h 54"/>
                <a:gd name="T2" fmla="*/ 0 w 140"/>
                <a:gd name="T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3">
              <a:extLst>
                <a:ext uri="{FF2B5EF4-FFF2-40B4-BE49-F238E27FC236}">
                  <a16:creationId xmlns:a16="http://schemas.microsoft.com/office/drawing/2014/main" id="{F4F94EFF-6BC5-484E-BB47-344F25AA9C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>
                <a:gd name="T0" fmla="*/ 0 w 321"/>
                <a:gd name="T1" fmla="*/ 302 h 302"/>
                <a:gd name="T2" fmla="*/ 321 w 321"/>
                <a:gd name="T3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4">
              <a:extLst>
                <a:ext uri="{FF2B5EF4-FFF2-40B4-BE49-F238E27FC236}">
                  <a16:creationId xmlns:a16="http://schemas.microsoft.com/office/drawing/2014/main" id="{6928544C-6AAA-46A8-ACC3-9E23673862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>
                <a:gd name="T0" fmla="*/ 683 w 683"/>
                <a:gd name="T1" fmla="*/ 0 h 1440"/>
                <a:gd name="T2" fmla="*/ 355 w 68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5">
              <a:extLst>
                <a:ext uri="{FF2B5EF4-FFF2-40B4-BE49-F238E27FC236}">
                  <a16:creationId xmlns:a16="http://schemas.microsoft.com/office/drawing/2014/main" id="{9BE8861D-7F1A-48F1-8D6E-70813469FE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>
                <a:gd name="T0" fmla="*/ 0 w 287"/>
                <a:gd name="T1" fmla="*/ 279 h 279"/>
                <a:gd name="T2" fmla="*/ 287 w 287"/>
                <a:gd name="T3" fmla="*/ 0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6">
              <a:extLst>
                <a:ext uri="{FF2B5EF4-FFF2-40B4-BE49-F238E27FC236}">
                  <a16:creationId xmlns:a16="http://schemas.microsoft.com/office/drawing/2014/main" id="{3A1607C3-2488-41F5-9F05-0BDB8E24F8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>
                <a:gd name="T0" fmla="*/ 680 w 680"/>
                <a:gd name="T1" fmla="*/ 0 h 1440"/>
                <a:gd name="T2" fmla="*/ 337 w 68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7">
              <a:extLst>
                <a:ext uri="{FF2B5EF4-FFF2-40B4-BE49-F238E27FC236}">
                  <a16:creationId xmlns:a16="http://schemas.microsoft.com/office/drawing/2014/main" id="{C76259F9-A617-4C20-A516-A128B0E783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>
                <a:gd name="T0" fmla="*/ 0 w 250"/>
                <a:gd name="T1" fmla="*/ 242 h 242"/>
                <a:gd name="T2" fmla="*/ 250 w 250"/>
                <a:gd name="T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>
              <a:extLst>
                <a:ext uri="{FF2B5EF4-FFF2-40B4-BE49-F238E27FC236}">
                  <a16:creationId xmlns:a16="http://schemas.microsoft.com/office/drawing/2014/main" id="{BE54BAF1-22B1-405F-A2AC-CDEEE99A9C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>
                <a:gd name="T0" fmla="*/ 720 w 720"/>
                <a:gd name="T1" fmla="*/ 0 h 1440"/>
                <a:gd name="T2" fmla="*/ 362 w 7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9">
              <a:extLst>
                <a:ext uri="{FF2B5EF4-FFF2-40B4-BE49-F238E27FC236}">
                  <a16:creationId xmlns:a16="http://schemas.microsoft.com/office/drawing/2014/main" id="{318574CB-E7D0-4018-8D70-AC03BEBB57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>
                <a:gd name="T0" fmla="*/ 0 w 185"/>
                <a:gd name="T1" fmla="*/ 167 h 167"/>
                <a:gd name="T2" fmla="*/ 185 w 185"/>
                <a:gd name="T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0">
              <a:extLst>
                <a:ext uri="{FF2B5EF4-FFF2-40B4-BE49-F238E27FC236}">
                  <a16:creationId xmlns:a16="http://schemas.microsoft.com/office/drawing/2014/main" id="{7558BCFB-BCA5-41AA-87BF-C1FA85D3DA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>
                <a:gd name="T0" fmla="*/ 572 w 572"/>
                <a:gd name="T1" fmla="*/ 0 h 1440"/>
                <a:gd name="T2" fmla="*/ 164 w 57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1">
              <a:extLst>
                <a:ext uri="{FF2B5EF4-FFF2-40B4-BE49-F238E27FC236}">
                  <a16:creationId xmlns:a16="http://schemas.microsoft.com/office/drawing/2014/main" id="{1EF129C8-B506-4845-B69B-EF9B51B4C3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>
                <a:gd name="T0" fmla="*/ 620 w 620"/>
                <a:gd name="T1" fmla="*/ 0 h 1440"/>
                <a:gd name="T2" fmla="*/ 186 w 6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2">
              <a:extLst>
                <a:ext uri="{FF2B5EF4-FFF2-40B4-BE49-F238E27FC236}">
                  <a16:creationId xmlns:a16="http://schemas.microsoft.com/office/drawing/2014/main" id="{90C36F2C-3D19-4A3A-BB30-8A83E2011C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>
                <a:gd name="T0" fmla="*/ 506 w 506"/>
                <a:gd name="T1" fmla="*/ 0 h 1440"/>
                <a:gd name="T2" fmla="*/ 171 w 506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3">
              <a:extLst>
                <a:ext uri="{FF2B5EF4-FFF2-40B4-BE49-F238E27FC236}">
                  <a16:creationId xmlns:a16="http://schemas.microsoft.com/office/drawing/2014/main" id="{A73BD378-C2A0-4411-943F-EE57C1E876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>
                <a:gd name="T0" fmla="*/ 373 w 373"/>
                <a:gd name="T1" fmla="*/ 0 h 673"/>
                <a:gd name="T2" fmla="*/ 0 w 373"/>
                <a:gd name="T3" fmla="*/ 673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4">
              <a:extLst>
                <a:ext uri="{FF2B5EF4-FFF2-40B4-BE49-F238E27FC236}">
                  <a16:creationId xmlns:a16="http://schemas.microsoft.com/office/drawing/2014/main" id="{C035DDCB-E85E-457F-A9D9-CEE3ED6C84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>
                <a:gd name="T0" fmla="*/ 0 w 45"/>
                <a:gd name="T1" fmla="*/ 0 h 174"/>
                <a:gd name="T2" fmla="*/ 45 w 45"/>
                <a:gd name="T3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5">
              <a:extLst>
                <a:ext uri="{FF2B5EF4-FFF2-40B4-BE49-F238E27FC236}">
                  <a16:creationId xmlns:a16="http://schemas.microsoft.com/office/drawing/2014/main" id="{B2D31F78-2662-4262-B5C3-56B4A73328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>
                <a:gd name="T0" fmla="*/ 329 w 329"/>
                <a:gd name="T1" fmla="*/ 0 h 469"/>
                <a:gd name="T2" fmla="*/ 0 w 329"/>
                <a:gd name="T3" fmla="*/ 469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D239098C-7E72-4888-8711-496779E310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6912FA91-F616-456E-A0E6-08FFDCF7E9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Isosceles Triangle 22">
              <a:extLst>
                <a:ext uri="{FF2B5EF4-FFF2-40B4-BE49-F238E27FC236}">
                  <a16:creationId xmlns:a16="http://schemas.microsoft.com/office/drawing/2014/main" id="{20FC58DF-B79E-40D6-A6D4-676AEFE324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799FFD69-1407-421A-8490-6324406135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Cím 1">
            <a:extLst>
              <a:ext uri="{FF2B5EF4-FFF2-40B4-BE49-F238E27FC236}">
                <a16:creationId xmlns:a16="http://schemas.microsoft.com/office/drawing/2014/main" id="{CC3C6148-1821-41D7-BA74-7D003934EC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8631" y="2358391"/>
            <a:ext cx="3498979" cy="2453676"/>
          </a:xfrm>
        </p:spPr>
        <p:txBody>
          <a:bodyPr>
            <a:normAutofit/>
          </a:bodyPr>
          <a:lstStyle/>
          <a:p>
            <a:r>
              <a:rPr lang="hu-HU" dirty="0"/>
              <a:t>Olvassunk!</a:t>
            </a:r>
          </a:p>
        </p:txBody>
      </p:sp>
      <p:pic>
        <p:nvPicPr>
          <p:cNvPr id="5" name="Kép 4" descr="A képen szöveg látható&#10;&#10;Automatikusan generált leírás">
            <a:extLst>
              <a:ext uri="{FF2B5EF4-FFF2-40B4-BE49-F238E27FC236}">
                <a16:creationId xmlns:a16="http://schemas.microsoft.com/office/drawing/2014/main" id="{A6B300C8-1183-4C30-8A32-A7B9AA9E3B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3" b="3963"/>
          <a:stretch/>
        </p:blipFill>
        <p:spPr>
          <a:xfrm>
            <a:off x="5115908" y="804037"/>
            <a:ext cx="6274561" cy="2380179"/>
          </a:xfrm>
          <a:prstGeom prst="rect">
            <a:avLst/>
          </a:prstGeom>
          <a:ln w="9525">
            <a:solidFill>
              <a:schemeClr val="tx1">
                <a:alpha val="20000"/>
              </a:schemeClr>
            </a:solidFill>
          </a:ln>
        </p:spPr>
      </p:pic>
      <p:sp>
        <p:nvSpPr>
          <p:cNvPr id="3" name="Tartalom helye 2">
            <a:extLst>
              <a:ext uri="{FF2B5EF4-FFF2-40B4-BE49-F238E27FC236}">
                <a16:creationId xmlns:a16="http://schemas.microsoft.com/office/drawing/2014/main" id="{D3F0C434-7708-4667-837F-FE80601BFE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83163" y="3446154"/>
            <a:ext cx="6732589" cy="298115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hu-HU" dirty="0" err="1"/>
              <a:t>Schram</a:t>
            </a:r>
            <a:r>
              <a:rPr lang="hu-HU" dirty="0"/>
              <a:t> Ferenc kötetei</a:t>
            </a:r>
          </a:p>
          <a:p>
            <a:pPr marL="0" indent="0">
              <a:buNone/>
            </a:pPr>
            <a:r>
              <a:rPr lang="hu-HU" dirty="0" err="1"/>
              <a:t>Bozs</a:t>
            </a:r>
            <a:r>
              <a:rPr lang="hu-HU" dirty="0"/>
              <a:t>. 1. 82. (ördög, boszorkánypecsét)</a:t>
            </a:r>
          </a:p>
          <a:p>
            <a:pPr marL="0" indent="0">
              <a:buNone/>
            </a:pPr>
            <a:r>
              <a:rPr lang="hu-HU" dirty="0" err="1"/>
              <a:t>Bosz</a:t>
            </a:r>
            <a:r>
              <a:rPr lang="hu-HU" dirty="0"/>
              <a:t>. 1. 85 (káromkodás)</a:t>
            </a:r>
          </a:p>
          <a:p>
            <a:pPr marL="0" indent="0">
              <a:buNone/>
            </a:pPr>
            <a:r>
              <a:rPr lang="hu-HU" dirty="0" err="1"/>
              <a:t>Bosz</a:t>
            </a:r>
            <a:r>
              <a:rPr lang="hu-HU" dirty="0"/>
              <a:t>. 1. 87. (Gellért-hegy) </a:t>
            </a:r>
          </a:p>
          <a:p>
            <a:pPr marL="0" indent="0">
              <a:buNone/>
            </a:pPr>
            <a:r>
              <a:rPr lang="hu-HU" dirty="0" err="1"/>
              <a:t>Bosz</a:t>
            </a:r>
            <a:r>
              <a:rPr lang="hu-HU" dirty="0"/>
              <a:t>. 1. 103 (kapitány/zászlós)</a:t>
            </a:r>
          </a:p>
          <a:p>
            <a:pPr marL="0" indent="0">
              <a:buNone/>
            </a:pPr>
            <a:r>
              <a:rPr lang="hu-HU" dirty="0" err="1"/>
              <a:t>Bosz</a:t>
            </a:r>
            <a:r>
              <a:rPr lang="hu-HU" dirty="0"/>
              <a:t>. 1. 105 (megnyomás)</a:t>
            </a:r>
          </a:p>
          <a:p>
            <a:pPr marL="0" indent="0">
              <a:buNone/>
            </a:pPr>
            <a:r>
              <a:rPr lang="hu-HU" dirty="0" err="1"/>
              <a:t>Bosz</a:t>
            </a:r>
            <a:r>
              <a:rPr lang="hu-HU" dirty="0"/>
              <a:t>. 1. 113 (kínzások)</a:t>
            </a:r>
          </a:p>
        </p:txBody>
      </p:sp>
    </p:spTree>
    <p:extLst>
      <p:ext uri="{BB962C8B-B14F-4D97-AF65-F5344CB8AC3E}">
        <p14:creationId xmlns:p14="http://schemas.microsoft.com/office/powerpoint/2010/main" val="10750414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55C13DF-0B84-4395-9F9A-5A3B1F353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TMK-keresések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6DA6253-2D47-4A40-90EA-4E5CBDF1AE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dirty="0"/>
              <a:t>Keresőkifejezések: </a:t>
            </a:r>
          </a:p>
          <a:p>
            <a:pPr marL="0" indent="0">
              <a:buNone/>
            </a:pPr>
            <a:r>
              <a:rPr lang="hu-HU" i="1" dirty="0"/>
              <a:t>boszorkány</a:t>
            </a:r>
          </a:p>
          <a:p>
            <a:pPr marL="0" indent="0">
              <a:buNone/>
            </a:pPr>
            <a:r>
              <a:rPr lang="hu-HU" i="1" dirty="0"/>
              <a:t>kutya ~ eb, ebadta – </a:t>
            </a:r>
            <a:r>
              <a:rPr lang="hu-HU" dirty="0"/>
              <a:t>káromkodás is</a:t>
            </a:r>
          </a:p>
          <a:p>
            <a:pPr marL="0" indent="0">
              <a:buNone/>
            </a:pPr>
            <a:r>
              <a:rPr lang="hu-HU" i="1" dirty="0"/>
              <a:t>ördög, ördöggel</a:t>
            </a:r>
          </a:p>
          <a:p>
            <a:pPr marL="0" indent="0">
              <a:buNone/>
            </a:pPr>
            <a:r>
              <a:rPr lang="hu-HU" dirty="0"/>
              <a:t>Rákattintva a találatban a per rövidítésére a []-es találati szám után, az egész per megnyílik új ablakban.</a:t>
            </a:r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0275778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D6FD56E-515A-4783-A369-7AD95B498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/>
              <a:t>Zárthelyi-kérdések – példa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C42A78D-E92A-48E6-908D-38AC527C7A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1513" y="463825"/>
            <a:ext cx="7275444" cy="6294783"/>
          </a:xfrm>
        </p:spPr>
        <p:txBody>
          <a:bodyPr>
            <a:normAutofit/>
          </a:bodyPr>
          <a:lstStyle/>
          <a:p>
            <a:r>
              <a:rPr lang="hu-HU" dirty="0"/>
              <a:t>KT, </a:t>
            </a:r>
            <a:r>
              <a:rPr lang="hu-HU" dirty="0" err="1"/>
              <a:t>GyS</a:t>
            </a:r>
            <a:r>
              <a:rPr lang="hu-HU" dirty="0"/>
              <a:t>: olvasat, értelmezések, </a:t>
            </a:r>
          </a:p>
          <a:p>
            <a:r>
              <a:rPr lang="hu-HU" dirty="0"/>
              <a:t>[</a:t>
            </a:r>
            <a:r>
              <a:rPr lang="hu-HU" dirty="0" err="1"/>
              <a:t>gy</a:t>
            </a:r>
            <a:r>
              <a:rPr lang="hu-HU" dirty="0"/>
              <a:t>]-t már ejthettek, nem csak [</a:t>
            </a:r>
            <a:r>
              <a:rPr lang="hu-HU" dirty="0" err="1"/>
              <a:t>dzsj</a:t>
            </a:r>
            <a:r>
              <a:rPr lang="hu-HU" dirty="0"/>
              <a:t>-]t (bár Dömötör az utóbbit írja)</a:t>
            </a:r>
          </a:p>
          <a:p>
            <a:r>
              <a:rPr lang="hu-HU" dirty="0" err="1"/>
              <a:t>Wordwall</a:t>
            </a:r>
            <a:r>
              <a:rPr lang="hu-HU" dirty="0"/>
              <a:t>-teszt (8 perc 10 kérdésre)</a:t>
            </a:r>
          </a:p>
          <a:p>
            <a:r>
              <a:rPr lang="hu-HU" dirty="0"/>
              <a:t>Pl. OLVASAT: </a:t>
            </a:r>
          </a:p>
          <a:p>
            <a:pPr marL="0" indent="0">
              <a:buNone/>
            </a:pPr>
            <a:r>
              <a:rPr lang="hu-HU" dirty="0"/>
              <a:t>Melyik KORABELI KIEJTÉS helyes? </a:t>
            </a:r>
            <a:r>
              <a:rPr lang="hu-HU" i="1" dirty="0" err="1"/>
              <a:t>Habrosagben</a:t>
            </a:r>
            <a:r>
              <a:rPr lang="hu-HU" i="1" dirty="0"/>
              <a:t> </a:t>
            </a:r>
            <a:r>
              <a:rPr lang="hu-HU" i="1" dirty="0" err="1"/>
              <a:t>walacnok</a:t>
            </a:r>
            <a:r>
              <a:rPr lang="hu-HU" i="1" dirty="0"/>
              <a:t> </a:t>
            </a:r>
            <a:r>
              <a:rPr lang="hu-HU" i="1" dirty="0" err="1"/>
              <a:t>kegussege</a:t>
            </a:r>
            <a:endParaRPr lang="hu-HU" i="1" dirty="0"/>
          </a:p>
          <a:p>
            <a:pPr marL="0" indent="0">
              <a:buNone/>
            </a:pPr>
            <a:r>
              <a:rPr lang="hu-HU" dirty="0"/>
              <a:t>A. </a:t>
            </a:r>
            <a:r>
              <a:rPr lang="hu-HU" dirty="0" err="1"/>
              <a:t>Hábroságban</a:t>
            </a:r>
            <a:r>
              <a:rPr lang="hu-HU" dirty="0"/>
              <a:t> </a:t>
            </a:r>
            <a:r>
              <a:rPr lang="hu-HU" dirty="0" err="1"/>
              <a:t>valaknak</a:t>
            </a:r>
            <a:r>
              <a:rPr lang="hu-HU" dirty="0"/>
              <a:t> </a:t>
            </a:r>
            <a:r>
              <a:rPr lang="hu-HU" dirty="0" err="1"/>
              <a:t>kegyüssége</a:t>
            </a:r>
            <a:endParaRPr lang="hu-HU" dirty="0"/>
          </a:p>
          <a:p>
            <a:pPr marL="0" indent="0">
              <a:buNone/>
            </a:pPr>
            <a:r>
              <a:rPr lang="hu-HU" b="1" dirty="0"/>
              <a:t>B. </a:t>
            </a:r>
            <a:r>
              <a:rPr lang="hu-HU" b="1" dirty="0" err="1"/>
              <a:t>Hábroságben</a:t>
            </a:r>
            <a:r>
              <a:rPr lang="hu-HU" b="1" dirty="0"/>
              <a:t> </a:t>
            </a:r>
            <a:r>
              <a:rPr lang="hu-HU" b="1" dirty="0" err="1"/>
              <a:t>valaknak</a:t>
            </a:r>
            <a:r>
              <a:rPr lang="hu-HU" b="1" dirty="0"/>
              <a:t> </a:t>
            </a:r>
            <a:r>
              <a:rPr lang="hu-HU" b="1" dirty="0" err="1"/>
              <a:t>kegyüssége</a:t>
            </a:r>
            <a:endParaRPr lang="hu-HU" b="1" dirty="0"/>
          </a:p>
          <a:p>
            <a:pPr marL="0" indent="0">
              <a:buNone/>
            </a:pPr>
            <a:r>
              <a:rPr lang="hu-HU" dirty="0"/>
              <a:t>C. </a:t>
            </a:r>
            <a:r>
              <a:rPr lang="hu-HU" dirty="0" err="1"/>
              <a:t>Hábroságben</a:t>
            </a:r>
            <a:r>
              <a:rPr lang="hu-HU" dirty="0"/>
              <a:t> valóknak </a:t>
            </a:r>
            <a:r>
              <a:rPr lang="hu-HU" dirty="0" err="1"/>
              <a:t>kegyüssége</a:t>
            </a:r>
            <a:endParaRPr lang="hu-HU" dirty="0"/>
          </a:p>
          <a:p>
            <a:pPr marL="0" indent="0">
              <a:buNone/>
            </a:pPr>
            <a:r>
              <a:rPr lang="hu-HU" dirty="0"/>
              <a:t>D. </a:t>
            </a:r>
            <a:r>
              <a:rPr lang="hu-HU" dirty="0" err="1"/>
              <a:t>Hábroságban</a:t>
            </a:r>
            <a:r>
              <a:rPr lang="hu-HU" dirty="0"/>
              <a:t> valóknak kegyessége</a:t>
            </a:r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1044023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C0642FC-2006-4D4E-8C77-85DC56F5F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Zárthelyi-kérdések – példa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F5CB945-6591-4C09-9C32-6B3DB75D43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u-HU" dirty="0"/>
              <a:t>Pl. olvasat: </a:t>
            </a:r>
          </a:p>
          <a:p>
            <a:pPr marL="0" indent="0">
              <a:buNone/>
            </a:pPr>
            <a:r>
              <a:rPr lang="hu-HU" dirty="0"/>
              <a:t>Melyik KORABELI KIEJTÉS a helyes? </a:t>
            </a:r>
            <a:r>
              <a:rPr lang="hu-HU" i="1" dirty="0" err="1"/>
              <a:t>hug</a:t>
            </a:r>
            <a:r>
              <a:rPr lang="hu-HU" i="1" dirty="0"/>
              <a:t> </a:t>
            </a:r>
            <a:r>
              <a:rPr lang="hu-HU" i="1" dirty="0" err="1"/>
              <a:t>scuz</a:t>
            </a:r>
            <a:r>
              <a:rPr lang="hu-HU" i="1" dirty="0"/>
              <a:t> </a:t>
            </a:r>
            <a:r>
              <a:rPr lang="hu-HU" i="1" dirty="0" err="1"/>
              <a:t>lean</a:t>
            </a:r>
            <a:r>
              <a:rPr lang="hu-HU" i="1" dirty="0"/>
              <a:t> </a:t>
            </a:r>
            <a:r>
              <a:rPr lang="hu-HU" i="1" dirty="0" err="1"/>
              <a:t>fiot</a:t>
            </a:r>
            <a:r>
              <a:rPr lang="hu-HU" i="1" dirty="0"/>
              <a:t> </a:t>
            </a:r>
            <a:r>
              <a:rPr lang="hu-HU" i="1" dirty="0" err="1"/>
              <a:t>sciulhessen</a:t>
            </a:r>
            <a:endParaRPr lang="hu-HU" i="1" dirty="0"/>
          </a:p>
          <a:p>
            <a:pPr marL="0" indent="0">
              <a:buNone/>
            </a:pPr>
            <a:r>
              <a:rPr lang="hu-HU" dirty="0"/>
              <a:t>A. hogy szűz leány </a:t>
            </a:r>
            <a:r>
              <a:rPr lang="hu-HU" dirty="0" err="1"/>
              <a:t>fiot</a:t>
            </a:r>
            <a:r>
              <a:rPr lang="hu-HU" dirty="0"/>
              <a:t> </a:t>
            </a:r>
            <a:r>
              <a:rPr lang="hu-HU" dirty="0" err="1"/>
              <a:t>szűlhessen</a:t>
            </a:r>
            <a:endParaRPr lang="hu-HU" dirty="0"/>
          </a:p>
          <a:p>
            <a:pPr marL="0" indent="0">
              <a:buNone/>
            </a:pPr>
            <a:r>
              <a:rPr lang="hu-HU" dirty="0"/>
              <a:t>B. </a:t>
            </a:r>
            <a:r>
              <a:rPr lang="hu-HU" dirty="0" err="1"/>
              <a:t>hugy</a:t>
            </a:r>
            <a:r>
              <a:rPr lang="hu-HU" dirty="0"/>
              <a:t> szűz </a:t>
            </a:r>
            <a:r>
              <a:rPr lang="hu-HU" dirty="0" err="1"/>
              <a:t>leán</a:t>
            </a:r>
            <a:r>
              <a:rPr lang="hu-HU" dirty="0"/>
              <a:t> </a:t>
            </a:r>
            <a:r>
              <a:rPr lang="hu-HU" dirty="0" err="1"/>
              <a:t>fiat</a:t>
            </a:r>
            <a:r>
              <a:rPr lang="hu-HU" dirty="0"/>
              <a:t> </a:t>
            </a:r>
            <a:r>
              <a:rPr lang="hu-HU" dirty="0" err="1"/>
              <a:t>szűlhessen</a:t>
            </a:r>
            <a:endParaRPr lang="hu-HU" dirty="0"/>
          </a:p>
          <a:p>
            <a:pPr marL="0" indent="0">
              <a:buNone/>
            </a:pPr>
            <a:r>
              <a:rPr lang="hu-HU" dirty="0"/>
              <a:t>C. hogy szűz </a:t>
            </a:r>
            <a:r>
              <a:rPr lang="hu-HU" dirty="0" err="1"/>
              <a:t>leán</a:t>
            </a:r>
            <a:r>
              <a:rPr lang="hu-HU" dirty="0"/>
              <a:t> </a:t>
            </a:r>
            <a:r>
              <a:rPr lang="hu-HU" dirty="0" err="1"/>
              <a:t>fiot</a:t>
            </a:r>
            <a:r>
              <a:rPr lang="hu-HU" dirty="0"/>
              <a:t> </a:t>
            </a:r>
            <a:r>
              <a:rPr lang="hu-HU" dirty="0" err="1"/>
              <a:t>szűlhessen</a:t>
            </a:r>
            <a:endParaRPr lang="hu-HU" dirty="0"/>
          </a:p>
          <a:p>
            <a:pPr marL="0" indent="0">
              <a:buNone/>
            </a:pPr>
            <a:r>
              <a:rPr lang="hu-HU" b="1" dirty="0"/>
              <a:t>D. </a:t>
            </a:r>
            <a:r>
              <a:rPr lang="hu-HU" b="1" dirty="0" err="1"/>
              <a:t>hugy</a:t>
            </a:r>
            <a:r>
              <a:rPr lang="hu-HU" b="1" dirty="0"/>
              <a:t> szűz </a:t>
            </a:r>
            <a:r>
              <a:rPr lang="hu-HU" b="1" dirty="0" err="1"/>
              <a:t>leán</a:t>
            </a:r>
            <a:r>
              <a:rPr lang="hu-HU" b="1" dirty="0"/>
              <a:t> </a:t>
            </a:r>
            <a:r>
              <a:rPr lang="hu-HU" b="1" dirty="0" err="1"/>
              <a:t>fiot</a:t>
            </a:r>
            <a:r>
              <a:rPr lang="hu-HU" b="1" dirty="0"/>
              <a:t> </a:t>
            </a:r>
            <a:r>
              <a:rPr lang="hu-HU" b="1" dirty="0" err="1"/>
              <a:t>szűlhessen</a:t>
            </a:r>
            <a:endParaRPr lang="hu-HU" b="1" dirty="0"/>
          </a:p>
          <a:p>
            <a:r>
              <a:rPr lang="hu-HU" dirty="0"/>
              <a:t>Pl.  értelmezés</a:t>
            </a:r>
          </a:p>
          <a:p>
            <a:pPr marL="0" indent="0">
              <a:buNone/>
            </a:pPr>
            <a:r>
              <a:rPr lang="hu-HU" dirty="0"/>
              <a:t>Melyik ÉRTELMEZÉS helyes? </a:t>
            </a:r>
            <a:r>
              <a:rPr lang="hu-HU" i="1" dirty="0" err="1"/>
              <a:t>quit</a:t>
            </a:r>
            <a:r>
              <a:rPr lang="hu-HU" i="1" dirty="0"/>
              <a:t> </a:t>
            </a:r>
            <a:r>
              <a:rPr lang="hu-HU" i="1" dirty="0" err="1"/>
              <a:t>sceplev</a:t>
            </a:r>
            <a:r>
              <a:rPr lang="hu-HU" i="1" dirty="0"/>
              <a:t> nem illethet</a:t>
            </a:r>
            <a:r>
              <a:rPr lang="hu-HU" dirty="0"/>
              <a:t> </a:t>
            </a:r>
          </a:p>
          <a:p>
            <a:pPr marL="0" indent="0">
              <a:buNone/>
            </a:pPr>
            <a:r>
              <a:rPr lang="hu-HU" dirty="0"/>
              <a:t>A. akit szeplő nem illethet</a:t>
            </a:r>
          </a:p>
          <a:p>
            <a:pPr marL="0" indent="0">
              <a:buNone/>
            </a:pPr>
            <a:r>
              <a:rPr lang="hu-HU" b="1" dirty="0"/>
              <a:t>B. akit szégyenfolt nem illethet</a:t>
            </a:r>
          </a:p>
          <a:p>
            <a:pPr marL="0" indent="0">
              <a:buNone/>
            </a:pPr>
            <a:r>
              <a:rPr lang="hu-HU" dirty="0"/>
              <a:t>C. akin szeplő nem lehet  </a:t>
            </a:r>
          </a:p>
          <a:p>
            <a:pPr marL="0" indent="0">
              <a:buNone/>
            </a:pPr>
            <a:r>
              <a:rPr lang="hu-HU" dirty="0"/>
              <a:t>D. akin szégyenfolt esett </a:t>
            </a:r>
          </a:p>
        </p:txBody>
      </p:sp>
    </p:spTree>
    <p:extLst>
      <p:ext uri="{BB962C8B-B14F-4D97-AF65-F5344CB8AC3E}">
        <p14:creationId xmlns:p14="http://schemas.microsoft.com/office/powerpoint/2010/main" val="1710109182"/>
      </p:ext>
    </p:extLst>
  </p:cSld>
  <p:clrMapOvr>
    <a:masterClrMapping/>
  </p:clrMapOvr>
</p:sld>
</file>

<file path=ppt/theme/theme1.xml><?xml version="1.0" encoding="utf-8"?>
<a:theme xmlns:a="http://schemas.openxmlformats.org/drawingml/2006/main" name="Atlasz">
  <a:themeElements>
    <a:clrScheme name="Atlas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F81B02"/>
      </a:accent1>
      <a:accent2>
        <a:srgbClr val="FC7715"/>
      </a:accent2>
      <a:accent3>
        <a:srgbClr val="AFBF41"/>
      </a:accent3>
      <a:accent4>
        <a:srgbClr val="50C49F"/>
      </a:accent4>
      <a:accent5>
        <a:srgbClr val="3B95C4"/>
      </a:accent5>
      <a:accent6>
        <a:srgbClr val="B560D4"/>
      </a:accent6>
      <a:hlink>
        <a:srgbClr val="FC5A1A"/>
      </a:hlink>
      <a:folHlink>
        <a:srgbClr val="B49E74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508F7963-D0B5-43F7-BB2C-FCE3009C08E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306</Words>
  <Application>Microsoft Office PowerPoint</Application>
  <PresentationFormat>Szélesvásznú</PresentationFormat>
  <Paragraphs>47</Paragraphs>
  <Slides>7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7</vt:i4>
      </vt:variant>
    </vt:vector>
  </HeadingPairs>
  <TitlesOfParts>
    <vt:vector size="11" baseType="lpstr">
      <vt:lpstr>Calibri Light</vt:lpstr>
      <vt:lpstr>Rockwell</vt:lpstr>
      <vt:lpstr>Wingdings</vt:lpstr>
      <vt:lpstr>Atlasz</vt:lpstr>
      <vt:lpstr>Boszorkányperek</vt:lpstr>
      <vt:lpstr>Boszorkányperek normalizálása</vt:lpstr>
      <vt:lpstr>Mi van a kutyával?</vt:lpstr>
      <vt:lpstr>Olvassunk!</vt:lpstr>
      <vt:lpstr>TMK-keresések</vt:lpstr>
      <vt:lpstr>Zárthelyi-kérdések – példa</vt:lpstr>
      <vt:lpstr>Zárthelyi-kérdések – példa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Boszorkányperek</dc:title>
  <dc:creator>Dér Csilla Ilona</dc:creator>
  <cp:lastModifiedBy>Dér Csilla Ilona</cp:lastModifiedBy>
  <cp:revision>27</cp:revision>
  <dcterms:created xsi:type="dcterms:W3CDTF">2021-04-30T08:30:59Z</dcterms:created>
  <dcterms:modified xsi:type="dcterms:W3CDTF">2021-04-30T08:53:29Z</dcterms:modified>
</cp:coreProperties>
</file>