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62" r:id="rId5"/>
    <p:sldId id="261" r:id="rId6"/>
    <p:sldId id="271" r:id="rId7"/>
    <p:sldId id="257" r:id="rId8"/>
    <p:sldId id="265" r:id="rId9"/>
    <p:sldId id="266" r:id="rId10"/>
    <p:sldId id="269" r:id="rId11"/>
    <p:sldId id="263" r:id="rId12"/>
    <p:sldId id="270" r:id="rId13"/>
    <p:sldId id="267" r:id="rId14"/>
    <p:sldId id="272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Közepesen sötét stílus 2 – 5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lara.nytud.hu/mtsz/run.cgi/first_form?corpname=MTSZ;lemma=;lpos" TargetMode="External"/><Relationship Id="rId2" Type="http://schemas.openxmlformats.org/officeDocument/2006/relationships/hyperlink" Target="http://omagyarkorpusz.nytud.hu/en-search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mk.nytud.hu/3/" TargetMode="External"/><Relationship Id="rId4" Type="http://schemas.openxmlformats.org/officeDocument/2006/relationships/hyperlink" Target="http://clara.nytud.hu/mnsz2-dev/stat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E94235D5-488C-1E40-5B94-8D883F77E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178" y="808608"/>
            <a:ext cx="8825658" cy="3329581"/>
          </a:xfrm>
        </p:spPr>
        <p:txBody>
          <a:bodyPr/>
          <a:lstStyle/>
          <a:p>
            <a:r>
              <a:rPr lang="hu-HU" sz="3500" dirty="0"/>
              <a:t>Egymást vonzó ellentétek </a:t>
            </a:r>
            <a:br>
              <a:rPr lang="hu-HU" sz="3500" dirty="0"/>
            </a:br>
            <a:r>
              <a:rPr lang="hu-HU" sz="3500" dirty="0"/>
              <a:t>– ellentétes diskurzusjelölő-kombinációk középmagyar kori önéletírásokban</a:t>
            </a:r>
            <a:br>
              <a:rPr lang="hu-HU" sz="3500" dirty="0"/>
            </a:br>
            <a:endParaRPr lang="hu-HU" sz="3500" dirty="0"/>
          </a:p>
        </p:txBody>
      </p:sp>
      <p:sp>
        <p:nvSpPr>
          <p:cNvPr id="3" name="Alcím 2">
            <a:extLst>
              <a:ext uri="{FF2B5EF4-FFF2-40B4-BE49-F238E27FC236}">
                <a16:creationId xmlns="" xmlns:a16="http://schemas.microsoft.com/office/drawing/2014/main" id="{69D4B462-1E67-11B1-15EE-08511A0A9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79"/>
            <a:ext cx="9882090" cy="1392601"/>
          </a:xfrm>
        </p:spPr>
        <p:txBody>
          <a:bodyPr>
            <a:normAutofit fontScale="92500" lnSpcReduction="10000"/>
          </a:bodyPr>
          <a:lstStyle/>
          <a:p>
            <a:r>
              <a:rPr lang="hu-HU" dirty="0"/>
              <a:t>Regiszterfüggő változatok a középmagyarban: projekt- és korpuszbemutató</a:t>
            </a:r>
          </a:p>
          <a:p>
            <a:r>
              <a:rPr lang="hu-HU" dirty="0"/>
              <a:t>2023. Március 2., Nyelvtudományi kutatóközpont</a:t>
            </a:r>
          </a:p>
          <a:p>
            <a:r>
              <a:rPr lang="hu-HU" dirty="0"/>
              <a:t>Dér csilla </a:t>
            </a:r>
            <a:r>
              <a:rPr lang="hu-HU" dirty="0" err="1"/>
              <a:t>ilona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4521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8CA3F76-7853-8BAF-D139-BC8C1B45A5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8411765"/>
              </p:ext>
            </p:extLst>
          </p:nvPr>
        </p:nvGraphicFramePr>
        <p:xfrm>
          <a:off x="257452" y="497150"/>
          <a:ext cx="11706687" cy="598263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78467">
                  <a:extLst>
                    <a:ext uri="{9D8B030D-6E8A-4147-A177-3AD203B41FA5}">
                      <a16:colId xmlns="" xmlns:a16="http://schemas.microsoft.com/office/drawing/2014/main" val="2512972588"/>
                    </a:ext>
                  </a:extLst>
                </a:gridCol>
                <a:gridCol w="1622890">
                  <a:extLst>
                    <a:ext uri="{9D8B030D-6E8A-4147-A177-3AD203B41FA5}">
                      <a16:colId xmlns="" xmlns:a16="http://schemas.microsoft.com/office/drawing/2014/main" val="3094022382"/>
                    </a:ext>
                  </a:extLst>
                </a:gridCol>
                <a:gridCol w="8105330">
                  <a:extLst>
                    <a:ext uri="{9D8B030D-6E8A-4147-A177-3AD203B41FA5}">
                      <a16:colId xmlns="" xmlns:a16="http://schemas.microsoft.com/office/drawing/2014/main" val="2019151811"/>
                    </a:ext>
                  </a:extLst>
                </a:gridCol>
              </a:tblGrid>
              <a:tr h="976543">
                <a:tc>
                  <a:txBody>
                    <a:bodyPr/>
                    <a:lstStyle/>
                    <a:p>
                      <a:r>
                        <a:rPr lang="hu-HU" dirty="0"/>
                        <a:t>EDJT-k </a:t>
                      </a:r>
                    </a:p>
                    <a:p>
                      <a:r>
                        <a:rPr lang="hu-HU" dirty="0"/>
                        <a:t>a </a:t>
                      </a:r>
                      <a:r>
                        <a:rPr lang="hu-HU" dirty="0" err="1" smtClean="0"/>
                        <a:t>TMK-ban</a:t>
                      </a:r>
                      <a:endParaRPr lang="hu-HU" dirty="0"/>
                    </a:p>
                    <a:p>
                      <a:endParaRPr lang="hu-H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Előfordulás </a:t>
                      </a:r>
                    </a:p>
                    <a:p>
                      <a:r>
                        <a:rPr lang="hu-HU" dirty="0"/>
                        <a:t>(egymás mellett, db)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Első adat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910420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r>
                        <a:rPr lang="hu-HU" i="1" dirty="0"/>
                        <a:t>azonban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i="1" dirty="0" err="1"/>
                        <a:t>azomban</a:t>
                      </a:r>
                      <a:r>
                        <a:rPr lang="hu-HU" b="1" i="1" dirty="0"/>
                        <a:t> pedig </a:t>
                      </a:r>
                      <a:r>
                        <a:rPr lang="hu-HU" i="1" dirty="0"/>
                        <a:t>magam is meg tapasztaltam az hasát </a:t>
                      </a:r>
                      <a:r>
                        <a:rPr lang="hu-HU" dirty="0"/>
                        <a:t>(</a:t>
                      </a:r>
                      <a:r>
                        <a:rPr lang="hu-HU" dirty="0" err="1"/>
                        <a:t>Bosz</a:t>
                      </a:r>
                      <a:r>
                        <a:rPr lang="hu-HU" dirty="0"/>
                        <a:t>. 19, 1703)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1990020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r>
                        <a:rPr lang="hu-HU" i="1" dirty="0"/>
                        <a:t>de ámbár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0712168"/>
                  </a:ext>
                </a:extLst>
              </a:tr>
              <a:tr h="6807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i="1" dirty="0"/>
                        <a:t>de azonban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i="1" dirty="0"/>
                        <a:t>De azonban </a:t>
                      </a:r>
                      <a:r>
                        <a:rPr lang="hu-HU" i="1" dirty="0"/>
                        <a:t>az Urat </a:t>
                      </a:r>
                      <a:r>
                        <a:rPr lang="hu-HU" i="1" dirty="0" err="1"/>
                        <a:t>kialtuan</a:t>
                      </a:r>
                      <a:r>
                        <a:rPr lang="hu-HU" i="1" dirty="0"/>
                        <a:t> hogy ne hagyna </a:t>
                      </a:r>
                      <a:r>
                        <a:rPr lang="hu-HU" i="1" dirty="0" err="1"/>
                        <a:t>ugy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töntek</a:t>
                      </a:r>
                      <a:r>
                        <a:rPr lang="hu-HU" i="1" dirty="0"/>
                        <a:t> el az I. </a:t>
                      </a:r>
                      <a:r>
                        <a:rPr lang="hu-HU" i="1" dirty="0" err="1"/>
                        <a:t>Aszonyok</a:t>
                      </a:r>
                      <a:r>
                        <a:rPr lang="hu-HU" i="1" dirty="0"/>
                        <a:t> </a:t>
                      </a:r>
                      <a:r>
                        <a:rPr lang="hu-HU" dirty="0"/>
                        <a:t>(1665)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9678729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i="1" dirty="0"/>
                        <a:t>de ellenben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/>
                        <a:t>a </a:t>
                      </a:r>
                      <a:r>
                        <a:rPr lang="hu-HU" i="1" dirty="0" err="1"/>
                        <a:t>Tanu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megh</a:t>
                      </a:r>
                      <a:r>
                        <a:rPr lang="hu-HU" i="1" dirty="0"/>
                        <a:t> nem </a:t>
                      </a:r>
                      <a:r>
                        <a:rPr lang="hu-HU" i="1" dirty="0" err="1"/>
                        <a:t>mondhattya</a:t>
                      </a:r>
                      <a:r>
                        <a:rPr lang="hu-HU" i="1" dirty="0"/>
                        <a:t>, </a:t>
                      </a:r>
                      <a:r>
                        <a:rPr lang="hu-HU" b="1" i="1" dirty="0"/>
                        <a:t>de ellenben </a:t>
                      </a:r>
                      <a:r>
                        <a:rPr lang="hu-HU" i="1" dirty="0" err="1"/>
                        <a:t>tudománybul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mondgya</a:t>
                      </a:r>
                      <a:r>
                        <a:rPr lang="hu-HU" i="1" dirty="0"/>
                        <a:t> </a:t>
                      </a:r>
                      <a:r>
                        <a:rPr lang="hu-HU" dirty="0"/>
                        <a:t>(</a:t>
                      </a:r>
                      <a:r>
                        <a:rPr lang="hu-HU" dirty="0" err="1"/>
                        <a:t>Bosz</a:t>
                      </a:r>
                      <a:r>
                        <a:rPr lang="hu-HU" dirty="0"/>
                        <a:t>. 220, 1738)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18931734"/>
                  </a:ext>
                </a:extLst>
              </a:tr>
              <a:tr h="103349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b="1" i="1" dirty="0"/>
                        <a:t>de mégis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i="1" dirty="0"/>
                        <a:t>én az </a:t>
                      </a:r>
                      <a:r>
                        <a:rPr lang="hu-HU" i="1" dirty="0" err="1"/>
                        <a:t>tennapi</a:t>
                      </a:r>
                      <a:r>
                        <a:rPr lang="hu-HU" i="1" dirty="0"/>
                        <a:t> napon jutottam meg </a:t>
                      </a:r>
                      <a:r>
                        <a:rPr lang="hu-HU" i="1" dirty="0" err="1"/>
                        <a:t>asszonyomtúl</a:t>
                      </a:r>
                      <a:r>
                        <a:rPr lang="hu-HU" i="1" dirty="0"/>
                        <a:t>, kit bizony betegen </a:t>
                      </a:r>
                      <a:r>
                        <a:rPr lang="hu-HU" i="1" dirty="0" err="1"/>
                        <a:t>hagyék</a:t>
                      </a:r>
                      <a:r>
                        <a:rPr lang="hu-HU" i="1" dirty="0"/>
                        <a:t>, </a:t>
                      </a:r>
                      <a:r>
                        <a:rPr lang="hu-HU" b="1" i="1" dirty="0"/>
                        <a:t>de mégis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künynyebben</a:t>
                      </a:r>
                      <a:r>
                        <a:rPr lang="hu-HU" i="1" dirty="0"/>
                        <a:t> vagyon, honnem mint az előtt. </a:t>
                      </a:r>
                      <a:r>
                        <a:rPr lang="hu-HU" dirty="0"/>
                        <a:t>(Nád. 1545)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46223093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r>
                        <a:rPr lang="hu-HU" i="1" dirty="0">
                          <a:solidFill>
                            <a:srgbClr val="FF0000"/>
                          </a:solidFill>
                        </a:rPr>
                        <a:t>hát mégsem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7701794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r>
                        <a:rPr lang="hu-HU" i="1" dirty="0"/>
                        <a:t>jóllehet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i="1" dirty="0"/>
                        <a:t>Jóllehet </a:t>
                      </a:r>
                      <a:r>
                        <a:rPr lang="hu-HU" b="1" i="1" dirty="0" err="1"/>
                        <a:t>pedigh</a:t>
                      </a:r>
                      <a:r>
                        <a:rPr lang="hu-HU" b="1" i="1" dirty="0"/>
                        <a:t> </a:t>
                      </a:r>
                      <a:r>
                        <a:rPr lang="hu-HU" i="1" dirty="0" err="1"/>
                        <a:t>Hallernével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valo</a:t>
                      </a:r>
                      <a:r>
                        <a:rPr lang="hu-HU" i="1" dirty="0"/>
                        <a:t> végezést </a:t>
                      </a:r>
                      <a:r>
                        <a:rPr lang="hu-HU" i="1" dirty="0" err="1"/>
                        <a:t>suspendáltam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Ujváros</a:t>
                      </a:r>
                      <a:r>
                        <a:rPr lang="hu-HU" i="1" dirty="0"/>
                        <a:t> iránt</a:t>
                      </a:r>
                      <a:r>
                        <a:rPr lang="hu-HU" dirty="0"/>
                        <a:t> (Kár. 284, 1722)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64441602"/>
                  </a:ext>
                </a:extLst>
              </a:tr>
              <a:tr h="502925">
                <a:tc>
                  <a:txBody>
                    <a:bodyPr/>
                    <a:lstStyle/>
                    <a:p>
                      <a:r>
                        <a:rPr lang="hu-HU" i="1" dirty="0"/>
                        <a:t>noha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9772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859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78CA3F76-7853-8BAF-D139-BC8C1B45A5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9820026"/>
              </p:ext>
            </p:extLst>
          </p:nvPr>
        </p:nvGraphicFramePr>
        <p:xfrm>
          <a:off x="86264" y="120768"/>
          <a:ext cx="12033849" cy="672353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52423">
                  <a:extLst>
                    <a:ext uri="{9D8B030D-6E8A-4147-A177-3AD203B41FA5}">
                      <a16:colId xmlns="" xmlns:a16="http://schemas.microsoft.com/office/drawing/2014/main" val="2512972588"/>
                    </a:ext>
                  </a:extLst>
                </a:gridCol>
                <a:gridCol w="638355">
                  <a:extLst>
                    <a:ext uri="{9D8B030D-6E8A-4147-A177-3AD203B41FA5}">
                      <a16:colId xmlns="" xmlns:a16="http://schemas.microsoft.com/office/drawing/2014/main" val="3094022382"/>
                    </a:ext>
                  </a:extLst>
                </a:gridCol>
                <a:gridCol w="414067"/>
                <a:gridCol w="9929004">
                  <a:extLst>
                    <a:ext uri="{9D8B030D-6E8A-4147-A177-3AD203B41FA5}">
                      <a16:colId xmlns="" xmlns:a16="http://schemas.microsoft.com/office/drawing/2014/main" val="2019151811"/>
                    </a:ext>
                  </a:extLst>
                </a:gridCol>
              </a:tblGrid>
              <a:tr h="577972">
                <a:tc>
                  <a:txBody>
                    <a:bodyPr/>
                    <a:lstStyle/>
                    <a:p>
                      <a:r>
                        <a:rPr lang="hu-HU" sz="1500" dirty="0" err="1"/>
                        <a:t>EDJT-k</a:t>
                      </a:r>
                      <a:r>
                        <a:rPr lang="hu-HU" sz="15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dirty="0" smtClean="0"/>
                        <a:t>MT</a:t>
                      </a:r>
                    </a:p>
                    <a:p>
                      <a:r>
                        <a:rPr lang="hu-HU" sz="1500" dirty="0" err="1" smtClean="0"/>
                        <a:t>Sz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dirty="0" smtClean="0"/>
                        <a:t>MNSz2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dirty="0"/>
                        <a:t>Első </a:t>
                      </a:r>
                      <a:r>
                        <a:rPr lang="hu-HU" sz="1500" dirty="0" smtClean="0"/>
                        <a:t>adat (</a:t>
                      </a:r>
                      <a:r>
                        <a:rPr lang="hu-HU" sz="1500" dirty="0" err="1" smtClean="0"/>
                        <a:t>MTSz</a:t>
                      </a:r>
                      <a:r>
                        <a:rPr lang="hu-HU" sz="1500" dirty="0" smtClean="0"/>
                        <a:t>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96910420"/>
                  </a:ext>
                </a:extLst>
              </a:tr>
              <a:tr h="810883">
                <a:tc>
                  <a:txBody>
                    <a:bodyPr/>
                    <a:lstStyle/>
                    <a:p>
                      <a:r>
                        <a:rPr lang="hu-HU" sz="1500" i="1" dirty="0"/>
                        <a:t>azonban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20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2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Ez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erö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́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hajtja és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meg-indítja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s a férgeket-is az ember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ki-vizelli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Azonban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pedig 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lyukas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ſzékre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ǘltetvén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beteget , azon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füvekbö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́l forralván,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alúl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párolja,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lepedö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́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vel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bé-terítvén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hogy az ágyékában meg-dagadt erek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meg-lágyúljanak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és könnyebben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vizelletre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indíttasſék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hu-HU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(Magyar Hírmondó,</a:t>
                      </a:r>
                      <a:r>
                        <a:rPr lang="hu-HU" sz="15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sajtó, </a:t>
                      </a:r>
                      <a:r>
                        <a:rPr lang="hu-HU" sz="1500" dirty="0" smtClean="0"/>
                        <a:t>1781)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1990020"/>
                  </a:ext>
                </a:extLst>
              </a:tr>
              <a:tr h="787810">
                <a:tc>
                  <a:txBody>
                    <a:bodyPr/>
                    <a:lstStyle/>
                    <a:p>
                      <a:r>
                        <a:rPr lang="hu-HU" sz="1500" i="1" dirty="0"/>
                        <a:t>de ámbár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9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5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a' pokol, a' mi az ö́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vé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úgy-is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bé-véſzi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vagy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talám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azt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kivánod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hogy ezen arany-magokból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gyözedelem-pálmák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nevelkedjenek?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ámbár 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 drága mag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vólt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mind az által 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mivel az út mellé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eſett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öſzve-tapadtatott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hu-HU" sz="1500" dirty="0" smtClean="0"/>
                        <a:t>(Horányi Elek: Magyar országnak…, 1773)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0712168"/>
                  </a:ext>
                </a:extLst>
              </a:tr>
              <a:tr h="68999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i="1" dirty="0"/>
                        <a:t>de azonban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45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53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Igaz ugyan, hogy ez az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egéſz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Könyv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tsupa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[[VI]. oldal] költemény, vagy a' mint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ſzokták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nevezni,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 azonban 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a' Költemény alatt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ſok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valóság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fekſzik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dirty="0" smtClean="0"/>
                        <a:t>(Tordai Sámuel: </a:t>
                      </a:r>
                      <a:r>
                        <a:rPr lang="hu-HU" sz="1500" dirty="0" err="1" smtClean="0"/>
                        <a:t>Svétziai</a:t>
                      </a:r>
                      <a:r>
                        <a:rPr lang="hu-HU" sz="1500" dirty="0" smtClean="0"/>
                        <a:t>…, 1772)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9678729"/>
                  </a:ext>
                </a:extLst>
              </a:tr>
              <a:tr h="50976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i="1" dirty="0"/>
                        <a:t>de ellenben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56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29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Még az embernek értelme-is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igy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van; a ' Léleknek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nintſen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[ ! ] ugyan határa;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ellenben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minden határ néki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'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teſtben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vándorol </a:t>
                      </a:r>
                      <a:r>
                        <a:rPr lang="hu-HU" sz="1500" dirty="0" smtClean="0"/>
                        <a:t>(Barcsay Á.: Bessenyei…, 1772)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18931734"/>
                  </a:ext>
                </a:extLst>
              </a:tr>
              <a:tr h="56850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b="1" i="1" dirty="0"/>
                        <a:t>de mégis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1109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dirty="0" smtClean="0"/>
                        <a:t>18991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értjük azt is, hogy ez a' Világ hogy kezdődhetett, vagy ha nem kezdődött, mint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némeljek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hiszik, kezdet nélkül hogy van itt?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 mégis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hiszszük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léttit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hu-HU" sz="1500" dirty="0" smtClean="0"/>
                        <a:t>(Bessenyei</a:t>
                      </a:r>
                      <a:r>
                        <a:rPr lang="hu-HU" sz="1500" baseline="0" dirty="0" smtClean="0"/>
                        <a:t> </a:t>
                      </a:r>
                      <a:r>
                        <a:rPr lang="hu-HU" sz="1500" baseline="0" dirty="0" err="1" smtClean="0"/>
                        <a:t>Gy</a:t>
                      </a:r>
                      <a:r>
                        <a:rPr lang="hu-HU" sz="1500" baseline="0" dirty="0" smtClean="0"/>
                        <a:t>.: Az </a:t>
                      </a:r>
                      <a:r>
                        <a:rPr lang="hu-HU" sz="1500" baseline="0" dirty="0" err="1" smtClean="0"/>
                        <a:t>Ősholmi</a:t>
                      </a:r>
                      <a:r>
                        <a:rPr lang="hu-HU" sz="1500" baseline="0" dirty="0" smtClean="0"/>
                        <a:t>, </a:t>
                      </a:r>
                      <a:r>
                        <a:rPr lang="hu-HU" sz="1500" dirty="0" smtClean="0"/>
                        <a:t>1773-75)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46223093"/>
                  </a:ext>
                </a:extLst>
              </a:tr>
              <a:tr h="509765">
                <a:tc>
                  <a:txBody>
                    <a:bodyPr/>
                    <a:lstStyle/>
                    <a:p>
                      <a:r>
                        <a:rPr lang="hu-HU" sz="1500" i="1" dirty="0">
                          <a:solidFill>
                            <a:srgbClr val="FF0000"/>
                          </a:solidFill>
                        </a:rPr>
                        <a:t>hát mégsem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hu-HU" sz="1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>
                          <a:solidFill>
                            <a:srgbClr val="FF0000"/>
                          </a:solidFill>
                        </a:rPr>
                        <a:t>125</a:t>
                      </a:r>
                      <a:endParaRPr lang="hu-HU" sz="1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Ördög pokol! </a:t>
                      </a:r>
                      <a:r>
                        <a:rPr lang="hu-HU" sz="1500" b="1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hát mégsem </a:t>
                      </a:r>
                      <a:r>
                        <a:rPr lang="hu-HU" sz="1500" b="0" i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indulsz? Hiszen kegyelmes urak ők!</a:t>
                      </a:r>
                      <a:r>
                        <a:rPr lang="hu-HU" sz="150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(Vajda J.: Kell é hivatal? </a:t>
                      </a:r>
                      <a:r>
                        <a:rPr lang="hu-HU" sz="1500" dirty="0" smtClean="0">
                          <a:solidFill>
                            <a:srgbClr val="FF0000"/>
                          </a:solidFill>
                        </a:rPr>
                        <a:t>1848)</a:t>
                      </a:r>
                      <a:endParaRPr lang="hu-HU" sz="15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7701794"/>
                  </a:ext>
                </a:extLst>
              </a:tr>
              <a:tr h="509765">
                <a:tc>
                  <a:txBody>
                    <a:bodyPr/>
                    <a:lstStyle/>
                    <a:p>
                      <a:r>
                        <a:rPr lang="hu-HU" sz="1500" i="1" dirty="0"/>
                        <a:t>jóllehet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5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0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a'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mellybö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́l azt lehetne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tsak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gyanítanunk is, hogy az oktalan állatoknak lelkek is halhatatlan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vólna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Jóllehet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pedig 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azok, a' kik a ' lelket halandónak tartják, nevetik az Isteni jelentést </a:t>
                      </a:r>
                      <a:r>
                        <a:rPr lang="hu-HU" sz="1500" dirty="0" smtClean="0"/>
                        <a:t>(Őri F. G: Keresztyén…, 1788)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64441602"/>
                  </a:ext>
                </a:extLst>
              </a:tr>
              <a:tr h="509765">
                <a:tc>
                  <a:txBody>
                    <a:bodyPr/>
                    <a:lstStyle/>
                    <a:p>
                      <a:r>
                        <a:rPr lang="hu-HU" sz="1500" i="1" dirty="0"/>
                        <a:t>noha pedig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17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500" dirty="0" smtClean="0"/>
                        <a:t>2</a:t>
                      </a:r>
                      <a:endParaRPr lang="hu-H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kárhoztatják , kik a'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ſzent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jámborokat békével nem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hadták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pedig azoknak nyomdokin járnak, a' kiket kárhoztatnak: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Noha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pedig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véreket az igazaknak nem öntik, mint a '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Sido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Farizeuſok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de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betsöletöket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haláloſon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5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meg-sértik</a:t>
                      </a:r>
                      <a:r>
                        <a:rPr lang="hu-HU" sz="15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hu-HU" sz="1500" dirty="0" smtClean="0"/>
                        <a:t>(Vajda</a:t>
                      </a:r>
                      <a:r>
                        <a:rPr lang="hu-HU" sz="1500" baseline="0" dirty="0" smtClean="0"/>
                        <a:t> S.: A mi urunk, </a:t>
                      </a:r>
                      <a:r>
                        <a:rPr lang="hu-HU" sz="1500" dirty="0" smtClean="0"/>
                        <a:t>1774)</a:t>
                      </a:r>
                      <a:endParaRPr lang="hu-HU" sz="15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59772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200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B989E5DD-1AEA-53C7-7C00-5F39D0877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Összegzés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3C8212ED-C24A-4BBA-C02E-10CFFA91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Az ellentétes </a:t>
            </a:r>
            <a:r>
              <a:rPr lang="hu-HU" dirty="0" err="1"/>
              <a:t>DJT-k</a:t>
            </a:r>
            <a:r>
              <a:rPr lang="hu-HU" dirty="0"/>
              <a:t> (EDTJ) száma fokozatosan nőtt a magyarban az írott műfajok sokszorozódásával </a:t>
            </a:r>
            <a:r>
              <a:rPr lang="hu-HU" dirty="0" smtClean="0"/>
              <a:t>párhuzamosan: igaznak látszik, de sok el is tűnt</a:t>
            </a:r>
            <a:endParaRPr lang="hu-HU" dirty="0"/>
          </a:p>
          <a:p>
            <a:r>
              <a:rPr lang="hu-HU" dirty="0"/>
              <a:t>A gyakori </a:t>
            </a:r>
            <a:r>
              <a:rPr lang="hu-HU" dirty="0" err="1"/>
              <a:t>EDTJ-k</a:t>
            </a:r>
            <a:r>
              <a:rPr lang="hu-HU" dirty="0"/>
              <a:t> </a:t>
            </a:r>
            <a:r>
              <a:rPr lang="hu-HU" dirty="0" smtClean="0"/>
              <a:t>sok </a:t>
            </a:r>
            <a:r>
              <a:rPr lang="hu-HU" dirty="0"/>
              <a:t>száz éve </a:t>
            </a:r>
            <a:r>
              <a:rPr lang="hu-HU" dirty="0" smtClean="0"/>
              <a:t>léteznek: igen (ÓMK)</a:t>
            </a:r>
          </a:p>
          <a:p>
            <a:pPr lvl="1"/>
            <a:r>
              <a:rPr lang="hu-HU" dirty="0" err="1" smtClean="0"/>
              <a:t>BirkK</a:t>
            </a:r>
            <a:r>
              <a:rPr lang="hu-HU" dirty="0"/>
              <a:t>. 1474: 1b/23: </a:t>
            </a:r>
            <a:r>
              <a:rPr lang="hu-HU" b="1" i="1" dirty="0" err="1"/>
              <a:t>jol</a:t>
            </a:r>
            <a:r>
              <a:rPr lang="hu-HU" b="1" i="1" dirty="0"/>
              <a:t> lehet </a:t>
            </a:r>
            <a:r>
              <a:rPr lang="hu-HU" b="1" i="1" dirty="0" err="1" smtClean="0"/>
              <a:t>meges</a:t>
            </a:r>
            <a:r>
              <a:rPr lang="hu-HU" b="1" i="1" dirty="0" smtClean="0"/>
              <a:t> </a:t>
            </a:r>
          </a:p>
          <a:p>
            <a:pPr lvl="1"/>
            <a:r>
              <a:rPr lang="hu-HU" dirty="0" err="1" smtClean="0"/>
              <a:t>Guary-kódex</a:t>
            </a:r>
            <a:r>
              <a:rPr lang="hu-HU" dirty="0" smtClean="0"/>
              <a:t> </a:t>
            </a:r>
            <a:r>
              <a:rPr lang="hu-HU" dirty="0"/>
              <a:t>1508 e</a:t>
            </a:r>
            <a:r>
              <a:rPr lang="hu-HU" dirty="0" smtClean="0"/>
              <a:t>.: </a:t>
            </a:r>
            <a:r>
              <a:rPr lang="hu-HU" b="1" i="1" dirty="0" smtClean="0"/>
              <a:t>de </a:t>
            </a:r>
            <a:r>
              <a:rPr lang="hu-HU" b="1" i="1" dirty="0" err="1" smtClean="0"/>
              <a:t>meges</a:t>
            </a:r>
            <a:endParaRPr lang="hu-HU" b="1" i="1" dirty="0" smtClean="0"/>
          </a:p>
          <a:p>
            <a:pPr lvl="1"/>
            <a:r>
              <a:rPr lang="hu-HU" dirty="0" err="1" smtClean="0"/>
              <a:t>BodK</a:t>
            </a:r>
            <a:r>
              <a:rPr lang="hu-HU" dirty="0" smtClean="0"/>
              <a:t>. 1520k: </a:t>
            </a:r>
            <a:r>
              <a:rPr lang="hu-HU" b="1" i="1" dirty="0" err="1" smtClean="0"/>
              <a:t>de</a:t>
            </a:r>
            <a:r>
              <a:rPr lang="hu-HU" i="1" dirty="0" err="1" smtClean="0"/>
              <a:t>maga</a:t>
            </a:r>
            <a:r>
              <a:rPr lang="hu-HU" i="1" dirty="0" smtClean="0"/>
              <a:t> </a:t>
            </a:r>
            <a:r>
              <a:rPr lang="hu-HU" b="1" i="1" dirty="0" err="1" smtClean="0"/>
              <a:t>megsem</a:t>
            </a:r>
            <a:r>
              <a:rPr lang="hu-HU" b="1" i="1" dirty="0" smtClean="0"/>
              <a:t> </a:t>
            </a:r>
            <a:r>
              <a:rPr lang="hu-HU" i="1" dirty="0" err="1" smtClean="0"/>
              <a:t>eleg</a:t>
            </a:r>
            <a:r>
              <a:rPr lang="hu-HU" i="1" dirty="0" smtClean="0"/>
              <a:t> o </a:t>
            </a:r>
            <a:r>
              <a:rPr lang="hu-HU" i="1" dirty="0" err="1" smtClean="0"/>
              <a:t>nekye</a:t>
            </a:r>
            <a:endParaRPr lang="hu-HU" i="1" dirty="0" smtClean="0"/>
          </a:p>
          <a:p>
            <a:pPr lvl="1"/>
            <a:r>
              <a:rPr lang="hu-HU" dirty="0" err="1" smtClean="0"/>
              <a:t>Helt</a:t>
            </a:r>
            <a:r>
              <a:rPr lang="hu-HU" dirty="0" smtClean="0"/>
              <a:t>. 1565: </a:t>
            </a:r>
            <a:r>
              <a:rPr lang="hu-HU" b="1" i="1" dirty="0" smtClean="0"/>
              <a:t>de még sem</a:t>
            </a:r>
            <a:endParaRPr lang="hu-HU" b="1" dirty="0"/>
          </a:p>
          <a:p>
            <a:r>
              <a:rPr lang="hu-HU" dirty="0"/>
              <a:t>Nagyfokú egyéni variabilitást </a:t>
            </a:r>
            <a:r>
              <a:rPr lang="hu-HU" dirty="0" smtClean="0"/>
              <a:t>mutat: igen, de vannak, amik nem (</a:t>
            </a:r>
            <a:r>
              <a:rPr lang="hu-HU" i="1" dirty="0" smtClean="0"/>
              <a:t>de mégis</a:t>
            </a:r>
            <a:r>
              <a:rPr lang="hu-HU" dirty="0" smtClean="0"/>
              <a:t>)</a:t>
            </a:r>
          </a:p>
          <a:p>
            <a:r>
              <a:rPr lang="hu-HU" dirty="0" smtClean="0"/>
              <a:t>Műfaji megszorítások: szaknyelvben a legkisebb a variabilitás, </a:t>
            </a:r>
            <a:r>
              <a:rPr lang="hu-HU" dirty="0" err="1" smtClean="0"/>
              <a:t>műfajfüggetlenek</a:t>
            </a:r>
            <a:r>
              <a:rPr lang="hu-HU" dirty="0" smtClean="0"/>
              <a:t> is vannak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92321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A813B60-369E-7D13-8726-CDB0697FB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Köszönetnyilvánítás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9EFB282B-A3D4-3E03-5E54-54F9E0A42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kutatást az </a:t>
            </a:r>
            <a:r>
              <a:rPr lang="hu-HU" dirty="0"/>
              <a:t>NKFI FK </a:t>
            </a:r>
            <a:r>
              <a:rPr lang="hu-HU" dirty="0" smtClean="0"/>
              <a:t>135186, „Regiszterfüggő </a:t>
            </a:r>
            <a:r>
              <a:rPr lang="hu-HU" dirty="0"/>
              <a:t>változatok a </a:t>
            </a:r>
            <a:r>
              <a:rPr lang="hu-HU" dirty="0" err="1"/>
              <a:t>középmagyarban</a:t>
            </a:r>
            <a:r>
              <a:rPr lang="hu-HU" dirty="0" smtClean="0"/>
              <a:t>” című projekt támogatta.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34005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Korpuszok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ÓMK = </a:t>
            </a:r>
            <a:r>
              <a:rPr lang="en-US" dirty="0" err="1"/>
              <a:t>Ómagyar</a:t>
            </a:r>
            <a:r>
              <a:rPr lang="en-US" dirty="0"/>
              <a:t> </a:t>
            </a:r>
            <a:r>
              <a:rPr lang="en-US" dirty="0" err="1" smtClean="0"/>
              <a:t>Korpusz</a:t>
            </a:r>
            <a:r>
              <a:rPr lang="en-US" dirty="0" smtClean="0"/>
              <a:t>. </a:t>
            </a:r>
            <a:r>
              <a:rPr lang="en-US" dirty="0"/>
              <a:t>1192–1526. </a:t>
            </a:r>
            <a:r>
              <a:rPr lang="hu-HU" dirty="0" smtClean="0"/>
              <a:t>Méret: </a:t>
            </a:r>
            <a:r>
              <a:rPr lang="en-US" dirty="0" smtClean="0"/>
              <a:t>3</a:t>
            </a:r>
            <a:r>
              <a:rPr lang="hu-HU" dirty="0" smtClean="0"/>
              <a:t>,</a:t>
            </a:r>
            <a:r>
              <a:rPr lang="en-US" dirty="0" smtClean="0"/>
              <a:t>2 </a:t>
            </a:r>
            <a:r>
              <a:rPr lang="hu-HU" dirty="0" smtClean="0"/>
              <a:t>millió szövegszó</a:t>
            </a:r>
            <a:r>
              <a:rPr lang="nb-NO" dirty="0" smtClean="0"/>
              <a:t>. </a:t>
            </a:r>
            <a:r>
              <a:rPr lang="nb-NO" dirty="0">
                <a:hlinkClick r:id="rId2"/>
              </a:rPr>
              <a:t>http://omagyarkorpusz.nytud.hu/en-search.html</a:t>
            </a:r>
            <a:endParaRPr lang="nb-NO" dirty="0"/>
          </a:p>
          <a:p>
            <a:pPr marL="0" indent="0">
              <a:buNone/>
            </a:pPr>
            <a:r>
              <a:rPr lang="hu-HU" dirty="0" err="1"/>
              <a:t>Középmagyar</a:t>
            </a:r>
            <a:r>
              <a:rPr lang="hu-HU" dirty="0"/>
              <a:t> emlékirat- és </a:t>
            </a:r>
            <a:r>
              <a:rPr lang="hu-HU" dirty="0" smtClean="0"/>
              <a:t>drámakorpusz.</a:t>
            </a:r>
            <a:endParaRPr lang="hu-HU" dirty="0"/>
          </a:p>
          <a:p>
            <a:pPr marL="0" indent="0">
              <a:buNone/>
            </a:pPr>
            <a:r>
              <a:rPr lang="hu-HU" dirty="0" err="1" smtClean="0"/>
              <a:t>MTSz</a:t>
            </a:r>
            <a:r>
              <a:rPr lang="hu-HU" dirty="0" smtClean="0"/>
              <a:t> = Magyar </a:t>
            </a:r>
            <a:r>
              <a:rPr lang="hu-HU" dirty="0"/>
              <a:t>Történeti Szövegtár. </a:t>
            </a:r>
            <a:r>
              <a:rPr lang="hu-HU" dirty="0">
                <a:hlinkClick r:id="rId3"/>
              </a:rPr>
              <a:t>http://clara.nytud.hu/mtsz/run.cgi/first_form?corpname=MTSZ;lemma=;lpos</a:t>
            </a:r>
            <a:r>
              <a:rPr lang="hu-HU" dirty="0" smtClean="0"/>
              <a:t>=</a:t>
            </a:r>
          </a:p>
          <a:p>
            <a:pPr marL="0" indent="0">
              <a:buNone/>
            </a:pPr>
            <a:r>
              <a:rPr lang="hu-HU" dirty="0" smtClean="0"/>
              <a:t>MNSz2 </a:t>
            </a:r>
            <a:r>
              <a:rPr lang="hu-HU" dirty="0"/>
              <a:t>= Magyar Nemzeti Szövegtár 2. </a:t>
            </a:r>
            <a:r>
              <a:rPr lang="hu-HU" dirty="0" smtClean="0"/>
              <a:t>változat. Méret: 1,5 millió szövegszó</a:t>
            </a:r>
            <a:r>
              <a:rPr lang="en-US" dirty="0" smtClean="0"/>
              <a:t>. </a:t>
            </a:r>
            <a:r>
              <a:rPr lang="en-US" dirty="0"/>
              <a:t>http://clara.nytud.hu/mnsz2-dev</a:t>
            </a:r>
            <a:r>
              <a:rPr lang="en-US" dirty="0" smtClean="0"/>
              <a:t>/</a:t>
            </a:r>
            <a:r>
              <a:rPr lang="hu-HU" dirty="0" smtClean="0"/>
              <a:t> </a:t>
            </a:r>
            <a:r>
              <a:rPr lang="hu-HU" dirty="0">
                <a:hlinkClick r:id="rId4"/>
              </a:rPr>
              <a:t>http://clara.nytud.hu/mnsz2-dev/stat.html</a:t>
            </a:r>
            <a:r>
              <a:rPr lang="hu-HU" dirty="0"/>
              <a:t>) </a:t>
            </a:r>
          </a:p>
          <a:p>
            <a:pPr marL="0" indent="0">
              <a:buNone/>
            </a:pPr>
            <a:r>
              <a:rPr lang="en-US" dirty="0"/>
              <a:t>TMK = </a:t>
            </a:r>
            <a:r>
              <a:rPr lang="en-US" dirty="0" err="1"/>
              <a:t>Történeti</a:t>
            </a:r>
            <a:r>
              <a:rPr lang="en-US" dirty="0"/>
              <a:t> </a:t>
            </a:r>
            <a:r>
              <a:rPr lang="en-US" dirty="0" err="1"/>
              <a:t>Magánéleti</a:t>
            </a:r>
            <a:r>
              <a:rPr lang="en-US" dirty="0"/>
              <a:t> </a:t>
            </a:r>
            <a:r>
              <a:rPr lang="en-US" dirty="0" err="1"/>
              <a:t>Korpusz</a:t>
            </a:r>
            <a:r>
              <a:rPr lang="en-US" dirty="0"/>
              <a:t>. 15.</a:t>
            </a:r>
            <a:r>
              <a:rPr lang="hu-HU" dirty="0"/>
              <a:t> sz. vége</a:t>
            </a:r>
            <a:r>
              <a:rPr lang="en-US" dirty="0"/>
              <a:t>–1772. </a:t>
            </a:r>
            <a:r>
              <a:rPr lang="nb-NO" dirty="0">
                <a:hlinkClick r:id="rId5"/>
              </a:rPr>
              <a:t>http://tmk.nytud.hu/3/</a:t>
            </a:r>
            <a:r>
              <a:rPr lang="hu-HU" dirty="0"/>
              <a:t> </a:t>
            </a:r>
            <a:r>
              <a:rPr lang="hu-HU" dirty="0" err="1"/>
              <a:t>MTSz</a:t>
            </a:r>
            <a:r>
              <a:rPr lang="hu-HU" dirty="0"/>
              <a:t> = Magyar Történeti Korpusz [</a:t>
            </a:r>
            <a:r>
              <a:rPr lang="hu-HU" dirty="0" err="1"/>
              <a:t>Hungarian</a:t>
            </a:r>
            <a:r>
              <a:rPr lang="hu-HU" dirty="0"/>
              <a:t> </a:t>
            </a:r>
            <a:r>
              <a:rPr lang="hu-HU" dirty="0" err="1"/>
              <a:t>Historical</a:t>
            </a:r>
            <a:r>
              <a:rPr lang="hu-HU" dirty="0"/>
              <a:t> Corpus]. 1772–2010. Méret: </a:t>
            </a:r>
            <a:r>
              <a:rPr lang="en-US" dirty="0"/>
              <a:t>30 </a:t>
            </a:r>
            <a:r>
              <a:rPr lang="en-US" dirty="0" err="1"/>
              <a:t>milli</a:t>
            </a:r>
            <a:r>
              <a:rPr lang="hu-HU" dirty="0"/>
              <a:t>ó szövegszó</a:t>
            </a:r>
            <a:r>
              <a:rPr lang="en-US" dirty="0"/>
              <a:t>. http://</a:t>
            </a:r>
            <a:r>
              <a:rPr lang="en-US" dirty="0" smtClean="0"/>
              <a:t>clara.nytud.hu/mtsz/run.cgi/first_form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094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4686126B-FFD1-1F8F-C1A0-D88AFDCE0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Irodalom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3E9534DA-1497-0577-175F-DA128D748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751" y="1759790"/>
            <a:ext cx="11050437" cy="47876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/>
              <a:t>Dér Csilla Ilona 2020. Diskurzusjelölők és társulásaik a magyar nyelvben. Budapest: KRE — </a:t>
            </a:r>
            <a:r>
              <a:rPr lang="hu-HU" sz="1600" dirty="0" err="1"/>
              <a:t>L’Harmattan</a:t>
            </a:r>
            <a:r>
              <a:rPr lang="hu-HU" sz="1600" dirty="0"/>
              <a:t>.</a:t>
            </a:r>
          </a:p>
          <a:p>
            <a:pPr marL="0" indent="0">
              <a:buNone/>
            </a:pPr>
            <a:r>
              <a:rPr lang="hu-HU" sz="1600" dirty="0"/>
              <a:t>Dömötör, </a:t>
            </a:r>
            <a:r>
              <a:rPr lang="hu-HU" sz="1600" dirty="0" err="1"/>
              <a:t>Adrienne</a:t>
            </a:r>
            <a:r>
              <a:rPr lang="hu-HU" sz="1600" dirty="0"/>
              <a:t> – </a:t>
            </a:r>
            <a:r>
              <a:rPr lang="hu-HU" sz="1600" dirty="0" err="1"/>
              <a:t>Gugán</a:t>
            </a:r>
            <a:r>
              <a:rPr lang="hu-HU" sz="1600" dirty="0"/>
              <a:t>, Katalin – Novák, Attila – Varga, Mónika 2017. Kiútkeresés a morfológiai labirintusból – korpuszépítés ó- és </a:t>
            </a:r>
            <a:r>
              <a:rPr lang="hu-HU" sz="1600" dirty="0" err="1"/>
              <a:t>középmagyar</a:t>
            </a:r>
            <a:r>
              <a:rPr lang="hu-HU" sz="1600" dirty="0"/>
              <a:t> kori magánéleti szövegekből. </a:t>
            </a:r>
            <a:r>
              <a:rPr lang="hu-HU" sz="1600" dirty="0" err="1"/>
              <a:t>NyK</a:t>
            </a:r>
            <a:r>
              <a:rPr lang="hu-HU" sz="1600" dirty="0"/>
              <a:t> 113: 85–110. </a:t>
            </a:r>
          </a:p>
          <a:p>
            <a:pPr marL="0" indent="0">
              <a:buNone/>
            </a:pPr>
            <a:r>
              <a:rPr lang="en-US" sz="1600" dirty="0"/>
              <a:t>Fraser, Bruce</a:t>
            </a:r>
            <a:r>
              <a:rPr lang="hu-HU" sz="1600" dirty="0"/>
              <a:t> 2011.</a:t>
            </a:r>
            <a:r>
              <a:rPr lang="en-US" sz="1600" dirty="0"/>
              <a:t> The sequencing of contrastive discourse markers in English, Baltic Journal of the English Language, Literature, and Culture 1</a:t>
            </a:r>
            <a:r>
              <a:rPr lang="hu-HU" sz="1600" dirty="0"/>
              <a:t>:</a:t>
            </a:r>
            <a:r>
              <a:rPr lang="en-US" sz="1600" dirty="0"/>
              <a:t> 29–35.</a:t>
            </a:r>
          </a:p>
          <a:p>
            <a:pPr marL="0" indent="0">
              <a:buNone/>
            </a:pPr>
            <a:r>
              <a:rPr lang="en-US" sz="1600" dirty="0"/>
              <a:t>Fraser, Bruce</a:t>
            </a:r>
            <a:r>
              <a:rPr lang="hu-HU" sz="1600" dirty="0"/>
              <a:t> 2013.</a:t>
            </a:r>
            <a:r>
              <a:rPr lang="en-US" sz="1600" dirty="0"/>
              <a:t> Combinations of contrastive discourse markers in English, International Review of Pragmatics 5</a:t>
            </a:r>
            <a:r>
              <a:rPr lang="hu-HU" sz="1600" dirty="0"/>
              <a:t>: </a:t>
            </a:r>
            <a:r>
              <a:rPr lang="en-US" sz="1600" dirty="0"/>
              <a:t>318–340.</a:t>
            </a:r>
          </a:p>
          <a:p>
            <a:pPr marL="0" indent="0">
              <a:buNone/>
            </a:pPr>
            <a:r>
              <a:rPr lang="en-US" sz="1600" dirty="0"/>
              <a:t>Fraser, Bruce</a:t>
            </a:r>
            <a:r>
              <a:rPr lang="hu-HU" sz="1600" dirty="0"/>
              <a:t> 2015.</a:t>
            </a:r>
            <a:r>
              <a:rPr lang="en-US" sz="1600" dirty="0"/>
              <a:t> The combining of discourse markers – A beginning, Journal of Pragmatics 86</a:t>
            </a:r>
            <a:r>
              <a:rPr lang="hu-HU" sz="1600" dirty="0"/>
              <a:t>: </a:t>
            </a:r>
            <a:r>
              <a:rPr lang="en-US" sz="1600" dirty="0"/>
              <a:t>48–53.</a:t>
            </a:r>
            <a:endParaRPr lang="hu-HU" sz="1600" dirty="0"/>
          </a:p>
          <a:p>
            <a:pPr marL="0" indent="0">
              <a:buNone/>
            </a:pPr>
            <a:r>
              <a:rPr lang="hu-HU" sz="1600" dirty="0" err="1"/>
              <a:t>Koops</a:t>
            </a:r>
            <a:r>
              <a:rPr lang="hu-HU" sz="1600" dirty="0"/>
              <a:t>, Christian ‒ </a:t>
            </a:r>
            <a:r>
              <a:rPr lang="hu-HU" sz="1600" dirty="0" err="1"/>
              <a:t>Lohmann</a:t>
            </a:r>
            <a:r>
              <a:rPr lang="hu-HU" sz="1600" dirty="0"/>
              <a:t>, </a:t>
            </a:r>
            <a:r>
              <a:rPr lang="hu-HU" sz="1600" dirty="0" err="1"/>
              <a:t>Arne</a:t>
            </a:r>
            <a:r>
              <a:rPr lang="hu-HU" sz="1600" dirty="0"/>
              <a:t> 2015. A </a:t>
            </a:r>
            <a:r>
              <a:rPr lang="hu-HU" sz="1600" dirty="0" err="1"/>
              <a:t>quantitative</a:t>
            </a:r>
            <a:r>
              <a:rPr lang="hu-HU" sz="1600" dirty="0"/>
              <a:t> </a:t>
            </a:r>
            <a:r>
              <a:rPr lang="hu-HU" sz="1600" dirty="0" err="1"/>
              <a:t>approach</a:t>
            </a:r>
            <a:r>
              <a:rPr lang="hu-HU" sz="1600" dirty="0"/>
              <a:t> </a:t>
            </a:r>
            <a:r>
              <a:rPr lang="hu-HU" sz="1600" dirty="0" err="1"/>
              <a:t>to</a:t>
            </a:r>
            <a:r>
              <a:rPr lang="hu-HU" sz="1600" dirty="0"/>
              <a:t> </a:t>
            </a:r>
            <a:r>
              <a:rPr lang="hu-HU" sz="1600" dirty="0" err="1"/>
              <a:t>the</a:t>
            </a:r>
            <a:r>
              <a:rPr lang="hu-HU" sz="1600" dirty="0"/>
              <a:t> </a:t>
            </a:r>
            <a:r>
              <a:rPr lang="hu-HU" sz="1600" dirty="0" err="1"/>
              <a:t>grammaticalization</a:t>
            </a:r>
            <a:r>
              <a:rPr lang="hu-HU" sz="1600" dirty="0"/>
              <a:t> of </a:t>
            </a:r>
            <a:r>
              <a:rPr lang="hu-HU" sz="1600" dirty="0" err="1"/>
              <a:t>discourse</a:t>
            </a:r>
            <a:r>
              <a:rPr lang="hu-HU" sz="1600" dirty="0"/>
              <a:t> </a:t>
            </a:r>
            <a:r>
              <a:rPr lang="hu-HU" sz="1600" dirty="0" err="1"/>
              <a:t>markers</a:t>
            </a:r>
            <a:r>
              <a:rPr lang="hu-HU" sz="1600" dirty="0"/>
              <a:t>. </a:t>
            </a:r>
            <a:r>
              <a:rPr lang="hu-HU" sz="1600" dirty="0" err="1"/>
              <a:t>Evidence</a:t>
            </a:r>
            <a:r>
              <a:rPr lang="hu-HU" sz="1600" dirty="0"/>
              <a:t> </a:t>
            </a:r>
            <a:r>
              <a:rPr lang="hu-HU" sz="1600" dirty="0" err="1"/>
              <a:t>from</a:t>
            </a:r>
            <a:r>
              <a:rPr lang="hu-HU" sz="1600" dirty="0"/>
              <a:t> </a:t>
            </a:r>
            <a:r>
              <a:rPr lang="hu-HU" sz="1600" dirty="0" err="1"/>
              <a:t>their</a:t>
            </a:r>
            <a:r>
              <a:rPr lang="hu-HU" sz="1600" dirty="0"/>
              <a:t> </a:t>
            </a:r>
            <a:r>
              <a:rPr lang="hu-HU" sz="1600" dirty="0" err="1"/>
              <a:t>sequencing</a:t>
            </a:r>
            <a:r>
              <a:rPr lang="hu-HU" sz="1600" dirty="0"/>
              <a:t> </a:t>
            </a:r>
            <a:r>
              <a:rPr lang="hu-HU" sz="1600" dirty="0" err="1"/>
              <a:t>behavior</a:t>
            </a:r>
            <a:r>
              <a:rPr lang="hu-HU" sz="1600" dirty="0"/>
              <a:t>. International Journal of Corpus </a:t>
            </a:r>
            <a:r>
              <a:rPr lang="hu-HU" sz="1600" dirty="0" err="1"/>
              <a:t>Linguistics</a:t>
            </a:r>
            <a:r>
              <a:rPr lang="hu-HU" sz="1600" dirty="0"/>
              <a:t> 20 (2): 232‒259. </a:t>
            </a:r>
          </a:p>
          <a:p>
            <a:pPr marL="0" indent="0">
              <a:buNone/>
            </a:pPr>
            <a:r>
              <a:rPr lang="hu-HU" sz="1600" dirty="0"/>
              <a:t>Oravecz, Csaba – Váradi, Tamás – Sass, Bálint 2014. The </a:t>
            </a:r>
            <a:r>
              <a:rPr lang="hu-HU" sz="1600" dirty="0" err="1"/>
              <a:t>Hungarian</a:t>
            </a:r>
            <a:r>
              <a:rPr lang="hu-HU" sz="1600" dirty="0"/>
              <a:t> </a:t>
            </a:r>
            <a:r>
              <a:rPr lang="hu-HU" sz="1600" dirty="0" err="1"/>
              <a:t>Gigaword</a:t>
            </a:r>
            <a:r>
              <a:rPr lang="hu-HU" sz="1600" dirty="0"/>
              <a:t> Corpus. </a:t>
            </a:r>
            <a:r>
              <a:rPr lang="hu-HU" sz="1600" dirty="0" err="1"/>
              <a:t>Proceedings</a:t>
            </a:r>
            <a:r>
              <a:rPr lang="hu-HU" sz="1600" dirty="0"/>
              <a:t> of LREC 2014. 1719–1723. </a:t>
            </a:r>
          </a:p>
          <a:p>
            <a:pPr marL="0" indent="0">
              <a:buNone/>
            </a:pPr>
            <a:r>
              <a:rPr lang="hu-HU" sz="1600" dirty="0" err="1"/>
              <a:t>Schiffrin</a:t>
            </a:r>
            <a:r>
              <a:rPr lang="hu-HU" sz="1600" dirty="0"/>
              <a:t>, </a:t>
            </a:r>
            <a:r>
              <a:rPr lang="hu-HU" sz="1600" dirty="0" err="1"/>
              <a:t>Deborah</a:t>
            </a:r>
            <a:r>
              <a:rPr lang="hu-HU" sz="1600" dirty="0"/>
              <a:t> 1987. </a:t>
            </a:r>
            <a:r>
              <a:rPr lang="hu-HU" sz="1600" dirty="0" err="1"/>
              <a:t>Discourse</a:t>
            </a:r>
            <a:r>
              <a:rPr lang="hu-HU" sz="1600" dirty="0"/>
              <a:t> </a:t>
            </a:r>
            <a:r>
              <a:rPr lang="hu-HU" sz="1600" dirty="0" err="1"/>
              <a:t>markers</a:t>
            </a:r>
            <a:r>
              <a:rPr lang="hu-HU" sz="1600" dirty="0"/>
              <a:t>. Cambridge: </a:t>
            </a:r>
            <a:r>
              <a:rPr lang="hu-HU" sz="1600" dirty="0" err="1"/>
              <a:t>Cambridge</a:t>
            </a:r>
            <a:r>
              <a:rPr lang="hu-HU" sz="1600" dirty="0"/>
              <a:t> University Press </a:t>
            </a:r>
          </a:p>
        </p:txBody>
      </p:sp>
    </p:spTree>
    <p:extLst>
      <p:ext uri="{BB962C8B-B14F-4D97-AF65-F5344CB8AC3E}">
        <p14:creationId xmlns:p14="http://schemas.microsoft.com/office/powerpoint/2010/main" val="2234073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A06C1A75-24F0-F52D-DDFF-5BD4C36BA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Diskurzusjelölő-társulások (DJT)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48F47E98-CF78-1B88-0BE6-574387ECD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230296" cy="4352364"/>
          </a:xfrm>
        </p:spPr>
        <p:txBody>
          <a:bodyPr>
            <a:normAutofit fontScale="92500" lnSpcReduction="20000"/>
          </a:bodyPr>
          <a:lstStyle/>
          <a:p>
            <a:r>
              <a:rPr lang="hu-HU" dirty="0" err="1"/>
              <a:t>Compound</a:t>
            </a:r>
            <a:r>
              <a:rPr lang="hu-HU" dirty="0"/>
              <a:t> </a:t>
            </a:r>
            <a:r>
              <a:rPr lang="hu-HU" dirty="0" err="1"/>
              <a:t>discourse</a:t>
            </a:r>
            <a:r>
              <a:rPr lang="hu-HU" dirty="0"/>
              <a:t> marker, </a:t>
            </a:r>
            <a:r>
              <a:rPr lang="hu-HU" dirty="0" err="1"/>
              <a:t>discourse</a:t>
            </a:r>
            <a:r>
              <a:rPr lang="hu-HU" dirty="0"/>
              <a:t> marker </a:t>
            </a:r>
            <a:r>
              <a:rPr lang="hu-HU" dirty="0" err="1"/>
              <a:t>cluster</a:t>
            </a:r>
            <a:r>
              <a:rPr lang="hu-HU" dirty="0"/>
              <a:t>, </a:t>
            </a:r>
            <a:r>
              <a:rPr lang="hu-HU" dirty="0" err="1"/>
              <a:t>discourse</a:t>
            </a:r>
            <a:r>
              <a:rPr lang="hu-HU" dirty="0"/>
              <a:t> marker </a:t>
            </a:r>
            <a:r>
              <a:rPr lang="hu-HU" dirty="0" err="1"/>
              <a:t>sequencing</a:t>
            </a:r>
            <a:r>
              <a:rPr lang="hu-HU" dirty="0"/>
              <a:t>, </a:t>
            </a:r>
            <a:r>
              <a:rPr lang="hu-HU" dirty="0" err="1"/>
              <a:t>discourse</a:t>
            </a:r>
            <a:r>
              <a:rPr lang="hu-HU" dirty="0"/>
              <a:t> marker </a:t>
            </a:r>
            <a:r>
              <a:rPr lang="hu-HU" dirty="0" err="1"/>
              <a:t>combination</a:t>
            </a:r>
            <a:r>
              <a:rPr lang="hu-HU" dirty="0"/>
              <a:t> stb.</a:t>
            </a:r>
          </a:p>
          <a:p>
            <a:r>
              <a:rPr lang="hu-HU" dirty="0"/>
              <a:t>A diskurzusjelölők (DJ-k) sokszor társulnak egymással, nemcsak a beszélt nyelvben, összetett jelölővé is válhatnak (</a:t>
            </a:r>
            <a:r>
              <a:rPr lang="hu-HU" i="1" dirty="0"/>
              <a:t>dehát, ?</a:t>
            </a:r>
            <a:r>
              <a:rPr lang="hu-HU" i="1" dirty="0" err="1"/>
              <a:t>deviszont</a:t>
            </a:r>
            <a:r>
              <a:rPr lang="hu-HU" dirty="0"/>
              <a:t>)</a:t>
            </a:r>
          </a:p>
          <a:p>
            <a:r>
              <a:rPr lang="hu-HU" dirty="0"/>
              <a:t>Nem puszta halmozás: árnyalás, </a:t>
            </a:r>
            <a:r>
              <a:rPr lang="hu-HU" dirty="0" smtClean="0"/>
              <a:t>nyomatékosítás – </a:t>
            </a:r>
            <a:r>
              <a:rPr lang="hu-HU" dirty="0" err="1" smtClean="0"/>
              <a:t>stigmatizáltsága</a:t>
            </a:r>
            <a:r>
              <a:rPr lang="hu-HU" dirty="0" smtClean="0"/>
              <a:t> („pongyolaság”, „stílustalanság”) egyes formáknak még erős, pedig van funkciójuk</a:t>
            </a:r>
            <a:endParaRPr lang="hu-HU" dirty="0"/>
          </a:p>
          <a:p>
            <a:r>
              <a:rPr lang="hu-HU" dirty="0"/>
              <a:t>Két feltétele a DJT-</a:t>
            </a:r>
            <a:r>
              <a:rPr lang="hu-HU" dirty="0" err="1"/>
              <a:t>nek</a:t>
            </a:r>
            <a:r>
              <a:rPr lang="hu-HU" dirty="0"/>
              <a:t> (</a:t>
            </a:r>
            <a:r>
              <a:rPr lang="hu-HU" dirty="0" err="1"/>
              <a:t>Fraser</a:t>
            </a:r>
            <a:r>
              <a:rPr lang="hu-HU" dirty="0"/>
              <a:t> 2013): </a:t>
            </a:r>
          </a:p>
          <a:p>
            <a:pPr marL="457200" indent="-457200">
              <a:buAutoNum type="arabicParenR"/>
            </a:pPr>
            <a:r>
              <a:rPr lang="hu-HU" dirty="0"/>
              <a:t>Szemantikai kompatibilitás</a:t>
            </a:r>
          </a:p>
          <a:p>
            <a:pPr marL="457200" indent="-457200">
              <a:buAutoNum type="arabicParenR"/>
            </a:pPr>
            <a:r>
              <a:rPr lang="hu-HU" dirty="0"/>
              <a:t>Önmagában is képes legyen az adott helyen megjelenni, ahol társulva is meg tud</a:t>
            </a:r>
          </a:p>
          <a:p>
            <a:pPr marL="0" indent="0">
              <a:buNone/>
            </a:pPr>
            <a:r>
              <a:rPr lang="hu-HU" dirty="0" err="1"/>
              <a:t>Fraser</a:t>
            </a:r>
            <a:r>
              <a:rPr lang="hu-HU" dirty="0"/>
              <a:t> (2011, 2013, 2015): ellentétes DJT-k, tipikus az </a:t>
            </a: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általános </a:t>
            </a:r>
            <a:r>
              <a:rPr lang="hu-HU" dirty="0"/>
              <a:t>(„gyengébb”: többféle viszonyt kifejezni tudó) + specifikus </a:t>
            </a:r>
            <a:r>
              <a:rPr lang="hu-HU" dirty="0" smtClean="0"/>
              <a:t>	(</a:t>
            </a:r>
            <a:r>
              <a:rPr lang="hu-HU" dirty="0"/>
              <a:t>erősebb) jelölő sorrend, de minden kombináció lehetséges</a:t>
            </a:r>
          </a:p>
        </p:txBody>
      </p:sp>
    </p:spTree>
    <p:extLst>
      <p:ext uri="{BB962C8B-B14F-4D97-AF65-F5344CB8AC3E}">
        <p14:creationId xmlns:p14="http://schemas.microsoft.com/office/powerpoint/2010/main" val="184904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D8E3C16E-D302-475A-092C-082B6743F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Saját „szintaxis”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5B63EE52-BA92-1B8F-3133-927BD2FFF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b="1" dirty="0" err="1"/>
              <a:t>Koops</a:t>
            </a:r>
            <a:r>
              <a:rPr lang="hu-HU" b="1" dirty="0"/>
              <a:t> &amp;</a:t>
            </a:r>
            <a:r>
              <a:rPr lang="hu-HU" b="1" dirty="0" smtClean="0"/>
              <a:t> </a:t>
            </a:r>
            <a:r>
              <a:rPr lang="hu-HU" b="1" dirty="0" err="1" smtClean="0"/>
              <a:t>Lohmann</a:t>
            </a:r>
            <a:r>
              <a:rPr lang="hu-HU" b="1" dirty="0" smtClean="0"/>
              <a:t> (2015): </a:t>
            </a:r>
            <a:r>
              <a:rPr lang="hu-HU" dirty="0" smtClean="0"/>
              <a:t>a </a:t>
            </a:r>
            <a:r>
              <a:rPr lang="hu-HU" dirty="0" err="1" smtClean="0"/>
              <a:t>DJT-k</a:t>
            </a:r>
            <a:r>
              <a:rPr lang="hu-HU" dirty="0" smtClean="0"/>
              <a:t> lineáris sorrendje erősen kötött, 11 DJ lehetséges kombinációi (vö. </a:t>
            </a:r>
            <a:r>
              <a:rPr lang="hu-HU" dirty="0" err="1" smtClean="0"/>
              <a:t>Schiffrin</a:t>
            </a:r>
            <a:r>
              <a:rPr lang="hu-HU" dirty="0" smtClean="0"/>
              <a:t> 1987):</a:t>
            </a:r>
          </a:p>
          <a:p>
            <a:pPr marL="0" indent="0">
              <a:buNone/>
            </a:pPr>
            <a:r>
              <a:rPr lang="hu-HU" dirty="0"/>
              <a:t>(a): </a:t>
            </a:r>
            <a:r>
              <a:rPr lang="hu-HU" dirty="0" smtClean="0"/>
              <a:t>szintaktikailag függetlenek: </a:t>
            </a:r>
            <a:r>
              <a:rPr lang="hu-HU" i="1" dirty="0" smtClean="0"/>
              <a:t>oh</a:t>
            </a:r>
            <a:r>
              <a:rPr lang="hu-HU" i="1" dirty="0"/>
              <a:t>, </a:t>
            </a:r>
            <a:r>
              <a:rPr lang="hu-HU" i="1" dirty="0" err="1"/>
              <a:t>well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(b</a:t>
            </a:r>
            <a:r>
              <a:rPr lang="hu-HU" dirty="0" smtClean="0"/>
              <a:t>): mondatgrammatikából a perifériára kimozgók: </a:t>
            </a:r>
            <a:r>
              <a:rPr lang="hu-HU" i="1" dirty="0"/>
              <a:t>and, </a:t>
            </a:r>
            <a:r>
              <a:rPr lang="hu-HU" i="1" dirty="0" err="1"/>
              <a:t>but</a:t>
            </a:r>
            <a:r>
              <a:rPr lang="hu-HU" i="1" dirty="0"/>
              <a:t>, </a:t>
            </a:r>
            <a:r>
              <a:rPr lang="hu-HU" i="1" dirty="0" err="1"/>
              <a:t>or</a:t>
            </a:r>
            <a:r>
              <a:rPr lang="hu-HU" i="1" dirty="0"/>
              <a:t>, </a:t>
            </a:r>
            <a:r>
              <a:rPr lang="hu-HU" i="1" dirty="0" err="1"/>
              <a:t>so</a:t>
            </a:r>
            <a:r>
              <a:rPr lang="hu-HU" i="1" dirty="0"/>
              <a:t>, </a:t>
            </a:r>
            <a:r>
              <a:rPr lang="hu-HU" i="1" dirty="0" err="1"/>
              <a:t>because</a:t>
            </a:r>
            <a:r>
              <a:rPr lang="hu-HU" i="1" dirty="0"/>
              <a:t>,</a:t>
            </a:r>
            <a:r>
              <a:rPr lang="hu-HU" i="1" dirty="0" err="1"/>
              <a:t>now</a:t>
            </a:r>
            <a:r>
              <a:rPr lang="hu-HU" i="1" dirty="0"/>
              <a:t>, </a:t>
            </a:r>
            <a:r>
              <a:rPr lang="hu-HU" i="1" dirty="0" err="1"/>
              <a:t>then</a:t>
            </a:r>
            <a:r>
              <a:rPr lang="hu-HU" i="1" dirty="0"/>
              <a:t>, </a:t>
            </a:r>
            <a:r>
              <a:rPr lang="hu-HU" i="1" dirty="0" err="1"/>
              <a:t>you</a:t>
            </a:r>
            <a:r>
              <a:rPr lang="hu-HU" i="1" dirty="0"/>
              <a:t> </a:t>
            </a:r>
            <a:r>
              <a:rPr lang="hu-HU" i="1" dirty="0" err="1"/>
              <a:t>know</a:t>
            </a:r>
            <a:r>
              <a:rPr lang="hu-HU" i="1" dirty="0"/>
              <a:t>, I </a:t>
            </a:r>
            <a:r>
              <a:rPr lang="hu-HU" i="1" dirty="0" err="1"/>
              <a:t>mean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Főleg a prozódiailag erősen integrálódottakat (koherens intonációs kontúr, megszakítatlan hanglejtés) és a két DJ-t tartalmazókat nézték</a:t>
            </a:r>
          </a:p>
          <a:p>
            <a:pPr marL="0" indent="0">
              <a:buNone/>
            </a:pPr>
            <a:r>
              <a:rPr lang="hu-HU" dirty="0" smtClean="0"/>
              <a:t>Eredmények: főleg egy sorrend a preferált</a:t>
            </a:r>
          </a:p>
          <a:p>
            <a:r>
              <a:rPr lang="hu-HU" dirty="0"/>
              <a:t>Optimális </a:t>
            </a:r>
            <a:r>
              <a:rPr lang="hu-HU" dirty="0" err="1"/>
              <a:t>szekvenálási</a:t>
            </a:r>
            <a:r>
              <a:rPr lang="hu-HU" dirty="0"/>
              <a:t> </a:t>
            </a:r>
            <a:r>
              <a:rPr lang="hu-HU" dirty="0" err="1"/>
              <a:t>hiearchia</a:t>
            </a:r>
            <a:r>
              <a:rPr lang="hu-HU" dirty="0"/>
              <a:t> csak az erősen integrálódott DJ-szekvenciákat nézve:</a:t>
            </a:r>
          </a:p>
          <a:p>
            <a:pPr marL="0" indent="0">
              <a:buNone/>
            </a:pPr>
            <a:r>
              <a:rPr lang="hu-HU" i="1" dirty="0" smtClean="0"/>
              <a:t>	oh </a:t>
            </a:r>
            <a:r>
              <a:rPr lang="hu-HU" dirty="0"/>
              <a:t>&gt; </a:t>
            </a:r>
            <a:r>
              <a:rPr lang="hu-HU" i="1" dirty="0" err="1"/>
              <a:t>well</a:t>
            </a:r>
            <a:r>
              <a:rPr lang="hu-HU" i="1" dirty="0"/>
              <a:t> </a:t>
            </a:r>
            <a:r>
              <a:rPr lang="hu-HU" dirty="0"/>
              <a:t>&gt; </a:t>
            </a:r>
            <a:r>
              <a:rPr lang="hu-HU" i="1" dirty="0"/>
              <a:t>and </a:t>
            </a:r>
            <a:r>
              <a:rPr lang="hu-HU" dirty="0"/>
              <a:t>&gt; </a:t>
            </a:r>
            <a:r>
              <a:rPr lang="hu-HU" b="1" i="1" dirty="0" err="1"/>
              <a:t>or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but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you</a:t>
            </a:r>
            <a:r>
              <a:rPr lang="hu-HU" b="1" i="1" dirty="0"/>
              <a:t> </a:t>
            </a:r>
            <a:r>
              <a:rPr lang="hu-HU" b="1" i="1" dirty="0" err="1"/>
              <a:t>know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so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because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now</a:t>
            </a:r>
            <a:r>
              <a:rPr lang="hu-HU" b="1" i="1" dirty="0"/>
              <a:t> </a:t>
            </a:r>
            <a:r>
              <a:rPr lang="hu-HU" b="1" dirty="0"/>
              <a:t>&gt; </a:t>
            </a:r>
            <a:r>
              <a:rPr lang="hu-HU" b="1" i="1" dirty="0" err="1"/>
              <a:t>then</a:t>
            </a:r>
            <a:r>
              <a:rPr lang="hu-HU" b="1" i="1" dirty="0"/>
              <a:t> </a:t>
            </a:r>
            <a:r>
              <a:rPr lang="hu-HU" b="1" i="1" dirty="0" smtClean="0"/>
              <a:t>	</a:t>
            </a:r>
            <a:r>
              <a:rPr lang="hu-HU" b="1" dirty="0" smtClean="0"/>
              <a:t>&gt;</a:t>
            </a:r>
            <a:r>
              <a:rPr lang="hu-HU" dirty="0" smtClean="0"/>
              <a:t> </a:t>
            </a:r>
            <a:r>
              <a:rPr lang="hu-HU" i="1" dirty="0"/>
              <a:t>I </a:t>
            </a:r>
            <a:r>
              <a:rPr lang="hu-HU" i="1" dirty="0" err="1" smtClean="0"/>
              <a:t>mean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Konklúzió: nem veszítik el teljesen szintaktikai kategóriájukat (de DJ-nként eltér a </a:t>
            </a:r>
            <a:r>
              <a:rPr lang="hu-HU" dirty="0" err="1" smtClean="0"/>
              <a:t>dekategorizálódás</a:t>
            </a:r>
            <a:r>
              <a:rPr lang="hu-HU" dirty="0" smtClean="0"/>
              <a:t> foka, az erősen </a:t>
            </a:r>
            <a:r>
              <a:rPr lang="hu-HU" dirty="0" err="1" smtClean="0"/>
              <a:t>grammatikalizálódottak</a:t>
            </a:r>
            <a:r>
              <a:rPr lang="hu-HU" dirty="0" smtClean="0"/>
              <a:t> inkább </a:t>
            </a:r>
            <a:r>
              <a:rPr lang="hu-HU" dirty="0" err="1" smtClean="0"/>
              <a:t>dekat</a:t>
            </a:r>
            <a:r>
              <a:rPr lang="hu-HU" dirty="0" smtClean="0"/>
              <a:t>.)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919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D73BDA20-FE15-D64A-28A8-274DF8872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Sorrend, </a:t>
            </a:r>
            <a:r>
              <a:rPr lang="hu-HU" dirty="0" smtClean="0"/>
              <a:t>szórend a magyarban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9F8C9229-C0AA-476B-6189-FDE319A56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Nem igazán vizsgált még a DJ-k, kötőszók esetében sem</a:t>
            </a:r>
          </a:p>
          <a:p>
            <a:r>
              <a:rPr lang="hu-HU" dirty="0" smtClean="0"/>
              <a:t>Sok megszakítható társulás létezik a magyarban:</a:t>
            </a:r>
          </a:p>
          <a:p>
            <a:pPr marL="0" indent="0">
              <a:buNone/>
            </a:pPr>
            <a:r>
              <a:rPr lang="hu-HU" dirty="0" smtClean="0"/>
              <a:t>(1) </a:t>
            </a:r>
            <a:r>
              <a:rPr lang="hu-HU" dirty="0"/>
              <a:t> 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De </a:t>
            </a:r>
            <a:r>
              <a:rPr lang="hu-HU" i="1" dirty="0"/>
              <a:t>az már egyáltalán nem </a:t>
            </a:r>
            <a:r>
              <a:rPr lang="hu-HU" i="1" dirty="0" smtClean="0"/>
              <a:t>biztos, </a:t>
            </a:r>
            <a:r>
              <a:rPr lang="hu-HU" i="1" dirty="0"/>
              <a:t>hogy az élmény maga azonos </a:t>
            </a:r>
            <a:r>
              <a:rPr lang="hu-HU" i="1" dirty="0" smtClean="0"/>
              <a:t>lehet-e </a:t>
            </a:r>
            <a:r>
              <a:rPr lang="hu-HU" i="1" dirty="0"/>
              <a:t>a </a:t>
            </a:r>
            <a:r>
              <a:rPr lang="hu-HU" i="1" dirty="0" smtClean="0"/>
              <a:t>szöveggel, </a:t>
            </a:r>
            <a:r>
              <a:rPr lang="hu-HU" i="1" dirty="0"/>
              <a:t>amivé a leírás után </a:t>
            </a:r>
            <a:r>
              <a:rPr lang="hu-HU" i="1" dirty="0" smtClean="0"/>
              <a:t>lett. Nos, </a:t>
            </a:r>
            <a:r>
              <a:rPr lang="hu-HU" i="1" dirty="0"/>
              <a:t>nyilvánvalóan </a:t>
            </a:r>
            <a:r>
              <a:rPr lang="hu-HU" i="1" dirty="0" smtClean="0"/>
              <a:t>nem. </a:t>
            </a:r>
            <a:r>
              <a:rPr lang="hu-HU" i="1" dirty="0"/>
              <a:t>Az </a:t>
            </a:r>
            <a:r>
              <a:rPr lang="hu-HU" i="1" dirty="0" smtClean="0"/>
              <a:t>önfeledt,</a:t>
            </a:r>
            <a:r>
              <a:rPr lang="hu-HU" i="1" dirty="0"/>
              <a:t> </a:t>
            </a:r>
            <a:r>
              <a:rPr lang="hu-HU" b="1" i="1" dirty="0"/>
              <a:t>de </a:t>
            </a:r>
            <a:r>
              <a:rPr lang="hu-HU" i="1" dirty="0" err="1"/>
              <a:t>lényegretörő</a:t>
            </a:r>
            <a:r>
              <a:rPr lang="hu-HU" i="1" dirty="0"/>
              <a:t> </a:t>
            </a:r>
            <a:r>
              <a:rPr lang="hu-HU" i="1" dirty="0" smtClean="0"/>
              <a:t>hazudozás </a:t>
            </a:r>
            <a:r>
              <a:rPr lang="hu-HU" b="1" i="1" dirty="0" smtClean="0"/>
              <a:t>azonban</a:t>
            </a:r>
            <a:r>
              <a:rPr lang="hu-HU" i="1" dirty="0" smtClean="0"/>
              <a:t> közelebb vihet az igazsághoz, mint a szimpla naturalizmus. </a:t>
            </a:r>
            <a:r>
              <a:rPr lang="hu-HU" dirty="0" smtClean="0"/>
              <a:t>(MNSz2, </a:t>
            </a:r>
            <a:r>
              <a:rPr lang="hu-HU" dirty="0"/>
              <a:t>#</a:t>
            </a:r>
            <a:r>
              <a:rPr lang="hu-HU" dirty="0" smtClean="0"/>
              <a:t>2495127, szépirodalom)</a:t>
            </a:r>
          </a:p>
          <a:p>
            <a:pPr marL="0" indent="0">
              <a:buNone/>
            </a:pPr>
            <a:r>
              <a:rPr lang="hu-HU" dirty="0" smtClean="0"/>
              <a:t>(2)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az újonnan munkába lépők a befizetéseik közel egyharmadát azt nem az állami rendszerbe fizették be , hanem ebbe a bizonyos magánnyugdíj kasszába . </a:t>
            </a:r>
            <a:r>
              <a:rPr lang="hu-HU" b="1" i="1" dirty="0"/>
              <a:t>Viszont </a:t>
            </a:r>
            <a:r>
              <a:rPr lang="hu-HU" i="1" dirty="0"/>
              <a:t>a nyugdíjba </a:t>
            </a:r>
            <a:r>
              <a:rPr lang="hu-HU" i="1" dirty="0" smtClean="0"/>
              <a:t>menők </a:t>
            </a:r>
            <a:r>
              <a:rPr lang="hu-HU" b="1" i="1" dirty="0" smtClean="0"/>
              <a:t>pedig</a:t>
            </a:r>
            <a:r>
              <a:rPr lang="hu-HU" i="1" dirty="0" smtClean="0"/>
              <a:t> hiszen ők </a:t>
            </a:r>
            <a:r>
              <a:rPr lang="hu-HU" i="1" dirty="0"/>
              <a:t>még az állami rendszerben mentek nyugdíjba , száz százalék nyugdíjat </a:t>
            </a:r>
            <a:r>
              <a:rPr lang="hu-HU" i="1" dirty="0" smtClean="0"/>
              <a:t>kaptak.</a:t>
            </a:r>
            <a:r>
              <a:rPr lang="hu-HU" dirty="0" smtClean="0"/>
              <a:t> (MNSz2, </a:t>
            </a:r>
            <a:r>
              <a:rPr lang="hu-HU" dirty="0"/>
              <a:t>#</a:t>
            </a:r>
            <a:r>
              <a:rPr lang="hu-HU" dirty="0" smtClean="0"/>
              <a:t>854198082, </a:t>
            </a:r>
            <a:r>
              <a:rPr lang="hu-HU" dirty="0" err="1" smtClean="0"/>
              <a:t>spoken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1746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8FB173FD-FCC5-3B7B-CF43-A89FEF35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(Óvatos) hipotézisek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2C5E0B1A-E51E-3320-CD03-55802401A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Az ellentétes DJT-k (EDTJ) száma fokozatosan nőtt a magyarban az írott műfajok sokszorozódásával </a:t>
            </a:r>
            <a:r>
              <a:rPr lang="hu-HU" dirty="0" smtClean="0"/>
              <a:t>párhuzamosan</a:t>
            </a:r>
          </a:p>
          <a:p>
            <a:r>
              <a:rPr lang="hu-HU" dirty="0" smtClean="0"/>
              <a:t>A gyakori </a:t>
            </a:r>
            <a:r>
              <a:rPr lang="hu-HU" dirty="0" err="1" smtClean="0"/>
              <a:t>EDTJ-k</a:t>
            </a:r>
            <a:r>
              <a:rPr lang="hu-HU" dirty="0" smtClean="0"/>
              <a:t> feltehetően sok száz éve léteznek</a:t>
            </a:r>
            <a:endParaRPr lang="hu-HU" dirty="0"/>
          </a:p>
          <a:p>
            <a:r>
              <a:rPr lang="hu-HU" dirty="0"/>
              <a:t>Nagyfokú egyéni variabilitást </a:t>
            </a:r>
            <a:r>
              <a:rPr lang="hu-HU" dirty="0" smtClean="0"/>
              <a:t>mutat</a:t>
            </a:r>
          </a:p>
          <a:p>
            <a:r>
              <a:rPr lang="hu-HU" dirty="0" smtClean="0"/>
              <a:t>Kérdéses, hogy </a:t>
            </a:r>
            <a:r>
              <a:rPr lang="hu-HU" dirty="0" err="1" smtClean="0"/>
              <a:t>mennyira</a:t>
            </a:r>
            <a:r>
              <a:rPr lang="hu-HU" dirty="0" smtClean="0"/>
              <a:t> szigorúak a műfaji megkötések, az ellentétes DJ-k kevésbé tűnnek </a:t>
            </a:r>
            <a:r>
              <a:rPr lang="hu-HU" dirty="0" err="1" smtClean="0"/>
              <a:t>műfajspecifikusnak</a:t>
            </a:r>
            <a:r>
              <a:rPr lang="hu-HU" dirty="0" smtClean="0"/>
              <a:t> (azok, de kevésbé, pl. </a:t>
            </a:r>
            <a:r>
              <a:rPr lang="hu-HU" dirty="0" err="1" smtClean="0"/>
              <a:t>kollokviálisban</a:t>
            </a:r>
            <a:r>
              <a:rPr lang="hu-HU" dirty="0" smtClean="0"/>
              <a:t> az </a:t>
            </a:r>
            <a:r>
              <a:rPr lang="hu-HU" i="1" dirty="0" smtClean="0"/>
              <a:t>ellenben</a:t>
            </a:r>
            <a:r>
              <a:rPr lang="hu-HU" dirty="0" smtClean="0"/>
              <a:t>): a tudományos stílusrétegben 13 ellentétes DJ-nek is számtalan változata él (Dér 2020)</a:t>
            </a:r>
            <a:endParaRPr lang="hu-HU" dirty="0">
              <a:solidFill>
                <a:srgbClr val="FF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409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701" y="112299"/>
            <a:ext cx="7875918" cy="6628481"/>
          </a:xfrm>
        </p:spPr>
      </p:pic>
    </p:spTree>
    <p:extLst>
      <p:ext uri="{BB962C8B-B14F-4D97-AF65-F5344CB8AC3E}">
        <p14:creationId xmlns:p14="http://schemas.microsoft.com/office/powerpoint/2010/main" val="3964285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6A57EED-CEC4-0CC4-3F7D-00649B43D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EDJT-k középmagyar kori önéletírásokban</a:t>
            </a:r>
          </a:p>
        </p:txBody>
      </p:sp>
      <p:graphicFrame>
        <p:nvGraphicFramePr>
          <p:cNvPr id="4" name="Táblázat 4">
            <a:extLst>
              <a:ext uri="{FF2B5EF4-FFF2-40B4-BE49-F238E27FC236}">
                <a16:creationId xmlns="" xmlns:a16="http://schemas.microsoft.com/office/drawing/2014/main" id="{D8B8EF12-8F6D-D7FF-C760-A431CD76EB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913039"/>
              </p:ext>
            </p:extLst>
          </p:nvPr>
        </p:nvGraphicFramePr>
        <p:xfrm>
          <a:off x="1059163" y="1972739"/>
          <a:ext cx="10073673" cy="466554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18538">
                  <a:extLst>
                    <a:ext uri="{9D8B030D-6E8A-4147-A177-3AD203B41FA5}">
                      <a16:colId xmlns="" xmlns:a16="http://schemas.microsoft.com/office/drawing/2014/main" val="3713347238"/>
                    </a:ext>
                  </a:extLst>
                </a:gridCol>
                <a:gridCol w="1766656">
                  <a:extLst>
                    <a:ext uri="{9D8B030D-6E8A-4147-A177-3AD203B41FA5}">
                      <a16:colId xmlns="" xmlns:a16="http://schemas.microsoft.com/office/drawing/2014/main" val="257418911"/>
                    </a:ext>
                  </a:extLst>
                </a:gridCol>
                <a:gridCol w="5788479">
                  <a:extLst>
                    <a:ext uri="{9D8B030D-6E8A-4147-A177-3AD203B41FA5}">
                      <a16:colId xmlns="" xmlns:a16="http://schemas.microsoft.com/office/drawing/2014/main" val="1697910357"/>
                    </a:ext>
                  </a:extLst>
                </a:gridCol>
              </a:tblGrid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Szerző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Keletkezési idő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EDJT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76840605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Wathay Ferenc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1605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 err="1"/>
                        <a:t>azomban</a:t>
                      </a:r>
                      <a:r>
                        <a:rPr lang="hu-HU" i="1" dirty="0"/>
                        <a:t> </a:t>
                      </a:r>
                      <a:r>
                        <a:rPr lang="hu-HU" i="1" dirty="0" err="1"/>
                        <a:t>penig</a:t>
                      </a:r>
                      <a:r>
                        <a:rPr lang="hu-HU" i="1" dirty="0"/>
                        <a:t>, </a:t>
                      </a:r>
                      <a:r>
                        <a:rPr lang="hu-HU" b="1" i="1" dirty="0"/>
                        <a:t>de… mégis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12971343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Kemény János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1657-58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/>
                        <a:t>de azonban, </a:t>
                      </a:r>
                      <a:r>
                        <a:rPr lang="hu-HU" b="1" i="1" dirty="0"/>
                        <a:t>de mégis </a:t>
                      </a:r>
                      <a:r>
                        <a:rPr lang="hu-HU" b="1" dirty="0"/>
                        <a:t>(3)</a:t>
                      </a:r>
                      <a:r>
                        <a:rPr lang="hu-HU" dirty="0"/>
                        <a:t>, </a:t>
                      </a:r>
                      <a:r>
                        <a:rPr lang="hu-HU" i="1" dirty="0">
                          <a:solidFill>
                            <a:srgbClr val="7030A0"/>
                          </a:solidFill>
                        </a:rPr>
                        <a:t>noha pedig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2504491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Ráday Pál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1709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/>
                        <a:t>jóllehet pedig </a:t>
                      </a:r>
                      <a:r>
                        <a:rPr lang="hu-HU" i="0" dirty="0"/>
                        <a:t>(2)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29130628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Bethlen Miklós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1710 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 ellenben</a:t>
                      </a:r>
                      <a:r>
                        <a:rPr lang="hu-HU" i="1" dirty="0"/>
                        <a:t>, </a:t>
                      </a:r>
                      <a:r>
                        <a:rPr lang="hu-HU" b="1" i="1" dirty="0"/>
                        <a:t>de mégis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05460109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Károlyi Sándor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1723 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/>
                        <a:t>hát mégsem, de ámbár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2438055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dirty="0"/>
                        <a:t>Bethlen Kata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1762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i="1" dirty="0">
                          <a:solidFill>
                            <a:srgbClr val="7030A0"/>
                          </a:solidFill>
                        </a:rPr>
                        <a:t>noha pedig</a:t>
                      </a:r>
                      <a:r>
                        <a:rPr lang="hu-HU" i="1" dirty="0"/>
                        <a:t>…mind az által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00537154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Toroczkai Zsuzsánna</a:t>
                      </a:r>
                    </a:p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1772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i="1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 ellenben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45601893"/>
                  </a:ext>
                </a:extLst>
              </a:tr>
              <a:tr h="483627">
                <a:tc>
                  <a:txBody>
                    <a:bodyPr/>
                    <a:lstStyle/>
                    <a:p>
                      <a:r>
                        <a:rPr lang="hu-HU" b="1" dirty="0"/>
                        <a:t>Összesen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3590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0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C1EEE72-0CA2-E4DC-E65A-C95FCDDD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Példák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37C16EF6-7AF0-728F-11F3-8EC962A0A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(3) </a:t>
            </a:r>
            <a:r>
              <a:rPr lang="hu-HU" i="1" dirty="0"/>
              <a:t>Papa </a:t>
            </a:r>
            <a:r>
              <a:rPr lang="hu-HU" i="1" dirty="0" err="1"/>
              <a:t>uezese</a:t>
            </a:r>
            <a:endParaRPr lang="hu-HU" i="1" dirty="0"/>
          </a:p>
          <a:p>
            <a:pPr marL="0" indent="0">
              <a:buNone/>
            </a:pPr>
            <a:r>
              <a:rPr lang="hu-HU" b="1" i="1" dirty="0" err="1"/>
              <a:t>Azomban</a:t>
            </a:r>
            <a:r>
              <a:rPr lang="hu-HU" b="1" i="1" dirty="0"/>
              <a:t> </a:t>
            </a:r>
            <a:r>
              <a:rPr lang="hu-HU" b="1" i="1" dirty="0" err="1"/>
              <a:t>penig</a:t>
            </a:r>
            <a:r>
              <a:rPr lang="hu-HU" b="1" i="1" dirty="0"/>
              <a:t> </a:t>
            </a:r>
            <a:r>
              <a:rPr lang="hu-HU" i="1" dirty="0" err="1"/>
              <a:t>Gieör</a:t>
            </a:r>
            <a:r>
              <a:rPr lang="hu-HU" i="1" dirty="0"/>
              <a:t> </a:t>
            </a:r>
            <a:r>
              <a:rPr lang="hu-HU" i="1" dirty="0" err="1"/>
              <a:t>eluezuen</a:t>
            </a:r>
            <a:r>
              <a:rPr lang="hu-HU" i="1" dirty="0"/>
              <a:t>. es </a:t>
            </a:r>
            <a:r>
              <a:rPr lang="hu-HU" i="1" dirty="0" err="1"/>
              <a:t>Papat</a:t>
            </a:r>
            <a:r>
              <a:rPr lang="hu-HU" i="1" dirty="0"/>
              <a:t> is </a:t>
            </a:r>
            <a:r>
              <a:rPr lang="hu-HU" i="1" dirty="0" err="1"/>
              <a:t>puztan</a:t>
            </a:r>
            <a:r>
              <a:rPr lang="hu-HU" i="1" dirty="0"/>
              <a:t> </a:t>
            </a:r>
            <a:r>
              <a:rPr lang="hu-HU" i="1" dirty="0" err="1"/>
              <a:t>hagiuan</a:t>
            </a:r>
            <a:r>
              <a:rPr lang="hu-HU" i="1" dirty="0"/>
              <a:t> az </a:t>
            </a:r>
            <a:r>
              <a:rPr lang="hu-HU" i="1" dirty="0" err="1"/>
              <a:t>Magiarok</a:t>
            </a:r>
            <a:r>
              <a:rPr lang="hu-HU" i="1" dirty="0"/>
              <a:t>, Es </a:t>
            </a:r>
            <a:r>
              <a:rPr lang="hu-HU" i="1" dirty="0" err="1"/>
              <a:t>Nemetekis</a:t>
            </a:r>
            <a:r>
              <a:rPr lang="hu-HU" i="1" dirty="0"/>
              <a:t> benne </a:t>
            </a:r>
            <a:r>
              <a:rPr lang="hu-HU" i="1" dirty="0" err="1"/>
              <a:t>leuen</a:t>
            </a:r>
            <a:r>
              <a:rPr lang="hu-HU" i="1" dirty="0"/>
              <a:t>, kiben Turi Farkas </a:t>
            </a:r>
            <a:r>
              <a:rPr lang="hu-HU" i="1" dirty="0" err="1"/>
              <a:t>Capitan</a:t>
            </a:r>
            <a:r>
              <a:rPr lang="hu-HU" i="1" dirty="0"/>
              <a:t> kepe, </a:t>
            </a:r>
            <a:r>
              <a:rPr lang="hu-HU" i="1" dirty="0" err="1"/>
              <a:t>uolt</a:t>
            </a:r>
            <a:r>
              <a:rPr lang="hu-HU" i="1" dirty="0"/>
              <a:t>, az </a:t>
            </a:r>
            <a:r>
              <a:rPr lang="hu-HU" i="1" dirty="0" err="1"/>
              <a:t>en</a:t>
            </a:r>
            <a:r>
              <a:rPr lang="hu-HU" i="1" dirty="0"/>
              <a:t> </a:t>
            </a:r>
            <a:r>
              <a:rPr lang="hu-HU" i="1" dirty="0" err="1"/>
              <a:t>Waghi</a:t>
            </a:r>
            <a:r>
              <a:rPr lang="hu-HU" i="1" dirty="0"/>
              <a:t> </a:t>
            </a:r>
            <a:r>
              <a:rPr lang="hu-HU" i="1" dirty="0" err="1"/>
              <a:t>Joszagomis</a:t>
            </a:r>
            <a:r>
              <a:rPr lang="hu-HU" i="1" dirty="0"/>
              <a:t> mind el </a:t>
            </a:r>
            <a:r>
              <a:rPr lang="hu-HU" i="1" dirty="0" err="1"/>
              <a:t>puztuluan</a:t>
            </a:r>
            <a:r>
              <a:rPr lang="hu-HU" i="1" dirty="0"/>
              <a:t>  </a:t>
            </a:r>
            <a:r>
              <a:rPr lang="hu-HU" i="1" dirty="0" err="1"/>
              <a:t>Rabaközel</a:t>
            </a:r>
            <a:r>
              <a:rPr lang="hu-HU" i="1" dirty="0"/>
              <a:t>, </a:t>
            </a:r>
            <a:r>
              <a:rPr lang="hu-HU" b="1" i="1" dirty="0"/>
              <a:t>de</a:t>
            </a:r>
            <a:r>
              <a:rPr lang="hu-HU" i="1" dirty="0"/>
              <a:t> </a:t>
            </a:r>
            <a:r>
              <a:rPr lang="hu-HU" i="1" dirty="0" err="1"/>
              <a:t>Egesteẅll</a:t>
            </a:r>
            <a:r>
              <a:rPr lang="hu-HU" i="1" dirty="0"/>
              <a:t> </a:t>
            </a:r>
            <a:r>
              <a:rPr lang="hu-HU" b="1" i="1" dirty="0" err="1"/>
              <a:t>megis</a:t>
            </a:r>
            <a:r>
              <a:rPr lang="hu-HU" b="1" i="1" dirty="0"/>
              <a:t> </a:t>
            </a:r>
            <a:r>
              <a:rPr lang="hu-HU" i="1" dirty="0"/>
              <a:t>az </a:t>
            </a:r>
            <a:r>
              <a:rPr lang="hu-HU" i="1" dirty="0" err="1"/>
              <a:t>Wagi</a:t>
            </a:r>
            <a:r>
              <a:rPr lang="hu-HU" i="1" dirty="0"/>
              <a:t> falu meg maraduan </a:t>
            </a:r>
            <a:r>
              <a:rPr lang="hu-HU" dirty="0"/>
              <a:t>(Wathay)</a:t>
            </a:r>
          </a:p>
          <a:p>
            <a:pPr marL="0" indent="0">
              <a:buNone/>
            </a:pPr>
            <a:r>
              <a:rPr lang="hu-HU" dirty="0" smtClean="0"/>
              <a:t>(4)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Bécs alját is nyargalták, sőt ugyan meg is </a:t>
            </a:r>
            <a:r>
              <a:rPr lang="hu-HU" i="1" dirty="0" err="1"/>
              <a:t>szállották</a:t>
            </a:r>
            <a:r>
              <a:rPr lang="hu-HU" i="1" dirty="0"/>
              <a:t>, morvai hadakkal és némely </a:t>
            </a:r>
            <a:r>
              <a:rPr lang="hu-HU" i="1" dirty="0" err="1"/>
              <a:t>slésiai</a:t>
            </a:r>
            <a:r>
              <a:rPr lang="hu-HU" i="1" dirty="0"/>
              <a:t> rebellis </a:t>
            </a:r>
            <a:r>
              <a:rPr lang="hu-HU" i="1" dirty="0" err="1"/>
              <a:t>herczegekkel</a:t>
            </a:r>
            <a:r>
              <a:rPr lang="hu-HU" i="1" dirty="0"/>
              <a:t>, kevésben is múlt, megnem </a:t>
            </a:r>
            <a:r>
              <a:rPr lang="hu-HU" i="1" dirty="0" err="1"/>
              <a:t>vöttek</a:t>
            </a:r>
            <a:r>
              <a:rPr lang="hu-HU" i="1" dirty="0"/>
              <a:t>, nem ostrommal, vagy lövéssel, hanem az várasban levő nagy </a:t>
            </a:r>
            <a:r>
              <a:rPr lang="hu-HU" i="1" dirty="0" err="1"/>
              <a:t>factiók</a:t>
            </a:r>
            <a:r>
              <a:rPr lang="hu-HU" i="1" dirty="0"/>
              <a:t> által, mely miatt igen nagy </a:t>
            </a:r>
            <a:r>
              <a:rPr lang="hu-HU" i="1" dirty="0" err="1"/>
              <a:t>extremitásban</a:t>
            </a:r>
            <a:r>
              <a:rPr lang="hu-HU" i="1" dirty="0"/>
              <a:t> forgott az császár személye is, benn </a:t>
            </a:r>
            <a:r>
              <a:rPr lang="hu-HU" i="1" dirty="0" err="1"/>
              <a:t>levén</a:t>
            </a:r>
            <a:r>
              <a:rPr lang="hu-HU" i="1" dirty="0"/>
              <a:t> szorulva; </a:t>
            </a:r>
            <a:r>
              <a:rPr lang="hu-HU" b="1" i="1" dirty="0"/>
              <a:t>de azonban </a:t>
            </a:r>
            <a:r>
              <a:rPr lang="hu-HU" i="1" dirty="0"/>
              <a:t>Prágánál </a:t>
            </a:r>
            <a:r>
              <a:rPr lang="hu-HU" i="1" dirty="0" err="1"/>
              <a:t>Fridericust</a:t>
            </a:r>
            <a:r>
              <a:rPr lang="hu-HU" i="1" dirty="0"/>
              <a:t> </a:t>
            </a:r>
            <a:r>
              <a:rPr lang="hu-HU" i="1" dirty="0" err="1"/>
              <a:t>megvervén</a:t>
            </a:r>
            <a:r>
              <a:rPr lang="hu-HU" i="1" dirty="0"/>
              <a:t>, az rebellis </a:t>
            </a:r>
            <a:r>
              <a:rPr lang="hu-HU" i="1" dirty="0" err="1"/>
              <a:t>confoederatusok</a:t>
            </a:r>
            <a:r>
              <a:rPr lang="hu-HU" i="1" dirty="0"/>
              <a:t> confundáltattak; </a:t>
            </a:r>
            <a:r>
              <a:rPr lang="hu-HU" dirty="0"/>
              <a:t>(Kemény)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13234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69E2AAB0-0DB3-585D-16EA-AF02F7C9A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Példák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13674A76-F1FE-FC74-4A80-7CE68D253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(5)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No, már az én testvéreim is elfelejtették az előbbi </a:t>
            </a:r>
            <a:r>
              <a:rPr lang="hu-HU" i="1" dirty="0" err="1"/>
              <a:t>Hegyesi</a:t>
            </a:r>
            <a:r>
              <a:rPr lang="hu-HU" i="1" dirty="0"/>
              <a:t> Istvánt, az koldust, mert egyébnek nem írhatom,</a:t>
            </a:r>
            <a:r>
              <a:rPr lang="hu-HU" b="1" i="1" dirty="0"/>
              <a:t> de ellenben </a:t>
            </a:r>
            <a:r>
              <a:rPr lang="hu-HU" i="1" dirty="0"/>
              <a:t>féltek ettől is az Mikótól, ha megfog, </a:t>
            </a:r>
            <a:r>
              <a:rPr lang="hu-HU" dirty="0"/>
              <a:t>(Toroczkai)</a:t>
            </a:r>
          </a:p>
          <a:p>
            <a:pPr marL="0" indent="0">
              <a:buNone/>
            </a:pPr>
            <a:r>
              <a:rPr lang="hu-HU" dirty="0" smtClean="0"/>
              <a:t>(6)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 </a:t>
            </a:r>
            <a:r>
              <a:rPr lang="hu-HU" i="1" dirty="0" err="1"/>
              <a:t>revocálván</a:t>
            </a:r>
            <a:r>
              <a:rPr lang="hu-HU" i="1" dirty="0"/>
              <a:t> szavait, tagadta, hogy nem mondotta; </a:t>
            </a:r>
            <a:r>
              <a:rPr lang="hu-HU" b="1" i="1" dirty="0"/>
              <a:t>de ámbár</a:t>
            </a:r>
            <a:r>
              <a:rPr lang="hu-HU" i="1" dirty="0"/>
              <a:t> mondotta volna is, mindazáltal ha úgy volt, részeg volt </a:t>
            </a:r>
            <a:r>
              <a:rPr lang="hu-HU" dirty="0"/>
              <a:t>(Károlyi Sándor)</a:t>
            </a:r>
          </a:p>
          <a:p>
            <a:pPr marL="0" indent="0">
              <a:buNone/>
            </a:pPr>
            <a:r>
              <a:rPr lang="hu-HU" dirty="0" smtClean="0"/>
              <a:t>(7)</a:t>
            </a:r>
            <a:endParaRPr lang="hu-HU" dirty="0"/>
          </a:p>
          <a:p>
            <a:pPr marL="0" indent="0">
              <a:buNone/>
            </a:pPr>
            <a:r>
              <a:rPr lang="hu-HU" b="1" i="1" dirty="0"/>
              <a:t>Noha pedig </a:t>
            </a:r>
            <a:r>
              <a:rPr lang="hu-HU" i="1" dirty="0"/>
              <a:t>Édes Szülő Anyámtól magamnak </a:t>
            </a:r>
            <a:r>
              <a:rPr lang="hu-HU" i="1" dirty="0" err="1"/>
              <a:t>telyjes</a:t>
            </a:r>
            <a:r>
              <a:rPr lang="hu-HU" i="1" dirty="0"/>
              <a:t> akaratom ellen adattattam ez szerencsétlen Házasságra; Én </a:t>
            </a:r>
            <a:r>
              <a:rPr lang="hu-HU" b="1" i="1" dirty="0"/>
              <a:t>mind az által </a:t>
            </a:r>
            <a:r>
              <a:rPr lang="hu-HU" i="1" dirty="0"/>
              <a:t>ebben senkit nem okozok; hanem meg-</a:t>
            </a:r>
            <a:r>
              <a:rPr lang="hu-HU" i="1" dirty="0" err="1"/>
              <a:t>ismérem</a:t>
            </a:r>
            <a:r>
              <a:rPr lang="hu-HU" i="1" dirty="0"/>
              <a:t> az Istennek igaz </a:t>
            </a:r>
            <a:r>
              <a:rPr lang="hu-HU" i="1" dirty="0" err="1"/>
              <a:t>Utait</a:t>
            </a:r>
            <a:r>
              <a:rPr lang="hu-HU" i="1" dirty="0"/>
              <a:t>: mert jól tudom Én azt, hogy </a:t>
            </a:r>
            <a:r>
              <a:rPr lang="hu-HU" i="1" dirty="0" err="1"/>
              <a:t>kissebb</a:t>
            </a:r>
            <a:r>
              <a:rPr lang="hu-HU" i="1" dirty="0"/>
              <a:t> dolog-is az Isten bölcs végezése nélkül véghez nem </a:t>
            </a:r>
            <a:r>
              <a:rPr lang="hu-HU" i="1" dirty="0" err="1"/>
              <a:t>mégyen</a:t>
            </a:r>
            <a:r>
              <a:rPr lang="hu-HU" i="1" dirty="0"/>
              <a:t>. </a:t>
            </a:r>
            <a:r>
              <a:rPr lang="hu-HU" dirty="0"/>
              <a:t>(Bethlen Kata)</a:t>
            </a:r>
          </a:p>
        </p:txBody>
      </p:sp>
    </p:spTree>
    <p:extLst>
      <p:ext uri="{BB962C8B-B14F-4D97-AF65-F5344CB8AC3E}">
        <p14:creationId xmlns:p14="http://schemas.microsoft.com/office/powerpoint/2010/main" val="1696805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223</TotalTime>
  <Words>1210</Words>
  <Application>Microsoft Office PowerPoint</Application>
  <PresentationFormat>Szélesvásznú</PresentationFormat>
  <Paragraphs>167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Egymást vonzó ellentétek  – ellentétes diskurzusjelölő-kombinációk középmagyar kori önéletírásokban </vt:lpstr>
      <vt:lpstr>Diskurzusjelölő-társulások (DJT)</vt:lpstr>
      <vt:lpstr>Saját „szintaxis”</vt:lpstr>
      <vt:lpstr>Sorrend, szórend a magyarban</vt:lpstr>
      <vt:lpstr>(Óvatos) hipotézisek</vt:lpstr>
      <vt:lpstr>PowerPoint bemutató</vt:lpstr>
      <vt:lpstr>EDJT-k középmagyar kori önéletírásokban</vt:lpstr>
      <vt:lpstr>Példák</vt:lpstr>
      <vt:lpstr>Példák </vt:lpstr>
      <vt:lpstr>PowerPoint bemutató</vt:lpstr>
      <vt:lpstr>PowerPoint bemutató</vt:lpstr>
      <vt:lpstr>Összegzés</vt:lpstr>
      <vt:lpstr> Köszönetnyilvánítás</vt:lpstr>
      <vt:lpstr>Korpuszok</vt:lpstr>
      <vt:lpstr>Irodalom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Egymást vonzó ellentétek -- ellentétes diskurzusjelölő-kombinációk középmagyar kori önéletírásokban</dc:title>
  <dc:creator>Anonymous</dc:creator>
  <cp:lastModifiedBy>Dér Csilla</cp:lastModifiedBy>
  <cp:revision>226</cp:revision>
  <dcterms:created xsi:type="dcterms:W3CDTF">2023-02-27T05:54:51Z</dcterms:created>
  <dcterms:modified xsi:type="dcterms:W3CDTF">2026-05-19T08:26:49Z</dcterms:modified>
</cp:coreProperties>
</file>