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notesMasterIdLst>
    <p:notesMasterId r:id="rId74"/>
  </p:notesMasterIdLst>
  <p:sldIdLst>
    <p:sldId id="256" r:id="rId2"/>
    <p:sldId id="284" r:id="rId3"/>
    <p:sldId id="257" r:id="rId4"/>
    <p:sldId id="258" r:id="rId5"/>
    <p:sldId id="259" r:id="rId6"/>
    <p:sldId id="260" r:id="rId7"/>
    <p:sldId id="285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2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61" r:id="rId26"/>
    <p:sldId id="26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6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14" r:id="rId62"/>
    <p:sldId id="315" r:id="rId63"/>
    <p:sldId id="317" r:id="rId64"/>
    <p:sldId id="318" r:id="rId65"/>
    <p:sldId id="319" r:id="rId66"/>
    <p:sldId id="320" r:id="rId67"/>
    <p:sldId id="328" r:id="rId68"/>
    <p:sldId id="329" r:id="rId69"/>
    <p:sldId id="330" r:id="rId70"/>
    <p:sldId id="300" r:id="rId71"/>
    <p:sldId id="297" r:id="rId72"/>
    <p:sldId id="270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C9A4-6D7B-4926-938D-11054A1A9E0A}" type="datetimeFigureOut">
              <a:rPr lang="hu-HU" smtClean="0"/>
              <a:t>2026. 05. 11.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3119C-05FA-4377-BD1D-2CAB94C142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i="1" dirty="0">
                <a:solidFill>
                  <a:srgbClr val="FF0000"/>
                </a:solidFill>
              </a:rPr>
              <a:t>Szerencséjére a </a:t>
            </a:r>
            <a:r>
              <a:rPr lang="hu-HU" i="1" dirty="0" err="1">
                <a:solidFill>
                  <a:srgbClr val="FF0000"/>
                </a:solidFill>
              </a:rPr>
              <a:t>boxutca</a:t>
            </a:r>
            <a:r>
              <a:rPr lang="hu-HU" i="1" dirty="0">
                <a:solidFill>
                  <a:srgbClr val="FF0000"/>
                </a:solidFill>
              </a:rPr>
              <a:t> előtt történt mindez, így „mindössze” 30-35 másodpercet veszített a balesete miatt. </a:t>
            </a:r>
            <a:r>
              <a:rPr lang="hu-HU" b="1" i="1" dirty="0">
                <a:solidFill>
                  <a:srgbClr val="FF0000"/>
                </a:solidFill>
              </a:rPr>
              <a:t>Mintha mindez nem lett volna még elég </a:t>
            </a:r>
            <a:r>
              <a:rPr lang="hu-HU" i="1" dirty="0">
                <a:solidFill>
                  <a:srgbClr val="FF0000"/>
                </a:solidFill>
              </a:rPr>
              <a:t>egy világbajnoki címért folyó versenyen, Schumacher megkapta a testvérét maga mögé.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 formulaszerű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wasn’t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enough-t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Lehmann (2012)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nem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inszubordináltnak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tartja, </a:t>
            </a:r>
            <a:r>
              <a:rPr lang="hu-HU" i="0" baseline="0" dirty="0">
                <a:latin typeface="Arial" panose="020B0604020202020204" pitchFamily="34" charset="0"/>
                <a:cs typeface="Arial" panose="020B0604020202020204" pitchFamily="34" charset="0"/>
              </a:rPr>
              <a:t>ez a </a:t>
            </a:r>
            <a:r>
              <a:rPr lang="hu-HU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formulaic</a:t>
            </a:r>
            <a:r>
              <a:rPr lang="hu-HU" i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6D26E-FEFD-4FD3-9416-35FDEEF9FE37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1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5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2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.ac.uk/download/pdf/51307414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cta.bibl.u-szeged.hu/63017/1/lingdok_014_221-238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tmt.hu/gui2/?mode=browse&amp;params=publication;2947687" TargetMode="External"/><Relationship Id="rId2" Type="http://schemas.openxmlformats.org/officeDocument/2006/relationships/hyperlink" Target="https://m2.mtmt.hu/gui2/?type=authors&amp;mode=browse&amp;sel=100224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2.mtmt.hu/gui2/?mode=browse&amp;params=publication;294006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40D4216-0776-4D4C-A1F7-C3A50036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888908"/>
            <a:ext cx="3683454" cy="2817438"/>
          </a:xfrm>
        </p:spPr>
        <p:txBody>
          <a:bodyPr>
            <a:normAutofit fontScale="90000"/>
          </a:bodyPr>
          <a:lstStyle/>
          <a:p>
            <a:pPr algn="l"/>
            <a:r>
              <a:rPr lang="hu-HU" sz="3500" dirty="0"/>
              <a:t>Jelentésváltozások</a:t>
            </a:r>
            <a:br>
              <a:rPr lang="hu-HU" sz="3500" dirty="0"/>
            </a:br>
            <a:r>
              <a:rPr lang="hu-HU" sz="3500" dirty="0"/>
              <a:t>(</a:t>
            </a:r>
            <a:r>
              <a:rPr lang="en-US" sz="3600" dirty="0"/>
              <a:t>Issues in the History of Hungarian Word Classes</a:t>
            </a:r>
            <a:r>
              <a:rPr lang="hu-HU" sz="3600" dirty="0"/>
              <a:t>)</a:t>
            </a:r>
            <a:br>
              <a:rPr lang="hu-HU" sz="3500" dirty="0"/>
            </a:br>
            <a:endParaRPr lang="hu-HU" sz="35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B773E64-06BB-4AD9-A218-111C29283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020671"/>
            <a:ext cx="3095626" cy="2523004"/>
          </a:xfrm>
        </p:spPr>
        <p:txBody>
          <a:bodyPr>
            <a:normAutofit/>
          </a:bodyPr>
          <a:lstStyle/>
          <a:p>
            <a:pPr algn="l"/>
            <a:r>
              <a:rPr lang="hu-HU" sz="2000" b="1" i="1" dirty="0"/>
              <a:t>Dér Csilla Ilona </a:t>
            </a:r>
          </a:p>
          <a:p>
            <a:pPr algn="l"/>
            <a:r>
              <a:rPr lang="hu-HU" sz="2000" b="1" dirty="0"/>
              <a:t>Károli Gáspár Református Egyetem</a:t>
            </a:r>
          </a:p>
          <a:p>
            <a:pPr algn="l"/>
            <a:r>
              <a:rPr lang="hu-HU" sz="2000" b="1" dirty="0"/>
              <a:t>Magyar Nyelvtudományi Tanszék</a:t>
            </a:r>
          </a:p>
        </p:txBody>
      </p:sp>
      <p:pic>
        <p:nvPicPr>
          <p:cNvPr id="4" name="Picture 3" descr="Hegyi tartomány széle és a fényes fény mentén">
            <a:extLst>
              <a:ext uri="{FF2B5EF4-FFF2-40B4-BE49-F238E27FC236}">
                <a16:creationId xmlns:a16="http://schemas.microsoft.com/office/drawing/2014/main" id="{7B4E7C1D-9107-49A8-B32F-BDA23789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5" r="21836" b="1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1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Testrésznevek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533650"/>
            <a:ext cx="9461500" cy="3753322"/>
          </a:xfrm>
        </p:spPr>
      </p:pic>
    </p:spTree>
    <p:extLst>
      <p:ext uri="{BB962C8B-B14F-4D97-AF65-F5344CB8AC3E}">
        <p14:creationId xmlns:p14="http://schemas.microsoft.com/office/powerpoint/2010/main" val="329399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6734" y="2896981"/>
            <a:ext cx="10581503" cy="3583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FENT: </a:t>
            </a:r>
          </a:p>
          <a:p>
            <a:pPr marL="0" indent="0">
              <a:buNone/>
            </a:pPr>
            <a:r>
              <a:rPr lang="hu-HU" dirty="0"/>
              <a:t>A FENT fogalmának elnevezése a legtöbb nyelvben testrésznévi eredetű, általában a ’</a:t>
            </a:r>
            <a:r>
              <a:rPr lang="hu-HU" dirty="0" err="1"/>
              <a:t>fej</a:t>
            </a:r>
            <a:r>
              <a:rPr lang="hu-HU" dirty="0"/>
              <a:t>’ szóból alakult ki. </a:t>
            </a:r>
          </a:p>
          <a:p>
            <a:pPr marL="0" indent="0">
              <a:buNone/>
            </a:pPr>
            <a:r>
              <a:rPr lang="hu-HU" dirty="0"/>
              <a:t>További testrésznevek: ’</a:t>
            </a:r>
            <a:r>
              <a:rPr lang="hu-HU" dirty="0" err="1"/>
              <a:t>arc</a:t>
            </a:r>
            <a:r>
              <a:rPr lang="hu-HU" dirty="0"/>
              <a:t>’, ’</a:t>
            </a:r>
            <a:r>
              <a:rPr lang="hu-HU" dirty="0" err="1"/>
              <a:t>váll</a:t>
            </a:r>
            <a:r>
              <a:rPr lang="hu-HU" dirty="0"/>
              <a:t>’, ’</a:t>
            </a:r>
            <a:r>
              <a:rPr lang="hu-HU" dirty="0" err="1"/>
              <a:t>haj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hát</a:t>
            </a:r>
            <a:r>
              <a:rPr lang="hu-HU" dirty="0"/>
              <a:t>’.  </a:t>
            </a:r>
          </a:p>
          <a:p>
            <a:pPr marL="0" indent="0">
              <a:buNone/>
            </a:pPr>
            <a:r>
              <a:rPr lang="hu-HU" dirty="0"/>
              <a:t>A ’</a:t>
            </a:r>
            <a:r>
              <a:rPr lang="hu-HU" dirty="0" err="1"/>
              <a:t>hát</a:t>
            </a:r>
            <a:r>
              <a:rPr lang="hu-HU" dirty="0"/>
              <a:t>’ kapcsán szólnunk kell arról, hogy a nyelvek térjelölő kifejezései nem csak az antropomorf modellt, hanem a </a:t>
            </a:r>
            <a:r>
              <a:rPr lang="hu-HU" b="1" dirty="0" err="1"/>
              <a:t>zoomorfikusat</a:t>
            </a:r>
            <a:r>
              <a:rPr lang="hu-HU" dirty="0"/>
              <a:t> is követhetik </a:t>
            </a:r>
          </a:p>
          <a:p>
            <a:pPr marL="0" indent="0">
              <a:buNone/>
            </a:pPr>
            <a:r>
              <a:rPr lang="hu-HU" dirty="0"/>
              <a:t>Az állati testet alapul véve a ’</a:t>
            </a:r>
            <a:r>
              <a:rPr lang="hu-HU" dirty="0" err="1"/>
              <a:t>hát</a:t>
            </a:r>
            <a:r>
              <a:rPr lang="hu-HU" dirty="0"/>
              <a:t>’ </a:t>
            </a:r>
            <a:r>
              <a:rPr lang="hu-HU" dirty="0" err="1"/>
              <a:t>a</a:t>
            </a:r>
            <a:r>
              <a:rPr lang="hu-HU" dirty="0"/>
              <a:t> FENT, a ’</a:t>
            </a:r>
            <a:r>
              <a:rPr lang="hu-HU" dirty="0" err="1"/>
              <a:t>fej</a:t>
            </a:r>
            <a:r>
              <a:rPr lang="hu-HU" dirty="0"/>
              <a:t>’ az ELÖL, a ’</a:t>
            </a:r>
            <a:r>
              <a:rPr lang="hu-HU" dirty="0" err="1"/>
              <a:t>farok</a:t>
            </a:r>
            <a:r>
              <a:rPr lang="hu-HU" dirty="0"/>
              <a:t>’ vagy ’</a:t>
            </a:r>
            <a:r>
              <a:rPr lang="hu-HU" dirty="0" err="1"/>
              <a:t>far</a:t>
            </a:r>
            <a:r>
              <a:rPr lang="hu-HU" dirty="0"/>
              <a:t>’ pedig a HÁTUL fogalmához kapcsolódik. </a:t>
            </a:r>
          </a:p>
          <a:p>
            <a:pPr marL="0" indent="0">
              <a:buNone/>
            </a:pPr>
            <a:r>
              <a:rPr lang="hu-HU" dirty="0"/>
              <a:t>Nincs olyan nyelv, amely csak a </a:t>
            </a:r>
            <a:r>
              <a:rPr lang="hu-HU" dirty="0" err="1"/>
              <a:t>zoomorfikus</a:t>
            </a:r>
            <a:r>
              <a:rPr lang="hu-HU" dirty="0"/>
              <a:t> modellt használná fel, az </a:t>
            </a:r>
            <a:r>
              <a:rPr lang="hu-HU" b="1" dirty="0"/>
              <a:t>antropomorf</a:t>
            </a:r>
            <a:r>
              <a:rPr lang="hu-HU" dirty="0"/>
              <a:t> minta mindenütt általánosabb.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99" y="151019"/>
            <a:ext cx="4234796" cy="27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LENT: </a:t>
            </a:r>
          </a:p>
          <a:p>
            <a:r>
              <a:rPr lang="hu-HU" dirty="0"/>
              <a:t>Heine: csak a LENT területéhez kapcsolódó helyjelölők esetében nem nagyobb a testrésznévi eredetű típusok aránya. </a:t>
            </a:r>
          </a:p>
          <a:p>
            <a:r>
              <a:rPr lang="hu-HU" dirty="0"/>
              <a:t>Ún. téri modell: ’</a:t>
            </a:r>
            <a:r>
              <a:rPr lang="hu-HU" dirty="0" err="1"/>
              <a:t>föld</a:t>
            </a:r>
            <a:r>
              <a:rPr lang="hu-HU" dirty="0"/>
              <a:t>’, ’</a:t>
            </a:r>
            <a:r>
              <a:rPr lang="hu-HU" dirty="0" err="1"/>
              <a:t>talaj</a:t>
            </a:r>
            <a:r>
              <a:rPr lang="hu-HU" dirty="0"/>
              <a:t>’ alapjelentésűek. </a:t>
            </a:r>
          </a:p>
          <a:p>
            <a:r>
              <a:rPr lang="hu-HU" dirty="0"/>
              <a:t>Forrás: ’</a:t>
            </a:r>
            <a:r>
              <a:rPr lang="hu-HU" dirty="0" err="1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láb</a:t>
            </a:r>
            <a:r>
              <a:rPr lang="hu-HU" dirty="0"/>
              <a:t>’, ’</a:t>
            </a:r>
            <a:r>
              <a:rPr lang="hu-HU" dirty="0" err="1"/>
              <a:t>csípő</a:t>
            </a:r>
            <a:r>
              <a:rPr lang="hu-HU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66441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ELÖL: ’</a:t>
            </a:r>
            <a:r>
              <a:rPr lang="hu-HU" dirty="0" err="1"/>
              <a:t>arc</a:t>
            </a:r>
            <a:r>
              <a:rPr lang="hu-HU" dirty="0"/>
              <a:t>’ és a ’</a:t>
            </a:r>
            <a:r>
              <a:rPr lang="hu-HU" dirty="0" err="1"/>
              <a:t>szem</a:t>
            </a:r>
            <a:r>
              <a:rPr lang="hu-HU" dirty="0"/>
              <a:t>’, ill. ’</a:t>
            </a:r>
            <a:r>
              <a:rPr lang="hu-HU" dirty="0" err="1"/>
              <a:t>mell</a:t>
            </a:r>
            <a:r>
              <a:rPr lang="hu-HU" dirty="0"/>
              <a:t>’, ’</a:t>
            </a:r>
            <a:r>
              <a:rPr lang="hu-HU" dirty="0" err="1"/>
              <a:t>homlok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fej</a:t>
            </a:r>
            <a:r>
              <a:rPr lang="hu-HU" dirty="0"/>
              <a:t>’ és ’</a:t>
            </a:r>
            <a:r>
              <a:rPr lang="hu-HU" dirty="0" err="1"/>
              <a:t>has</a:t>
            </a:r>
            <a:r>
              <a:rPr lang="hu-HU" dirty="0"/>
              <a:t>’. </a:t>
            </a:r>
          </a:p>
          <a:p>
            <a:pPr marL="0" indent="0">
              <a:buNone/>
            </a:pPr>
            <a:r>
              <a:rPr lang="hu-HU" dirty="0"/>
              <a:t>HÁTUL: univerzális a ’</a:t>
            </a:r>
            <a:r>
              <a:rPr lang="hu-HU" dirty="0" err="1"/>
              <a:t>hát</a:t>
            </a:r>
            <a:r>
              <a:rPr lang="hu-HU" dirty="0"/>
              <a:t>’ testrésznév használata (Óceánia nyelveinél 95%-os), de, a </a:t>
            </a:r>
            <a:r>
              <a:rPr lang="hu-HU" dirty="0" err="1"/>
              <a:t>zoomorf</a:t>
            </a:r>
            <a:r>
              <a:rPr lang="hu-HU" dirty="0"/>
              <a:t> mintát alkalmazva még van: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fenék</a:t>
            </a:r>
            <a:r>
              <a:rPr lang="hu-HU" dirty="0"/>
              <a:t>’, ’</a:t>
            </a:r>
            <a:r>
              <a:rPr lang="hu-HU" dirty="0" err="1"/>
              <a:t>far</a:t>
            </a:r>
            <a:r>
              <a:rPr lang="hu-HU" dirty="0"/>
              <a:t>’, ’</a:t>
            </a:r>
            <a:r>
              <a:rPr lang="hu-HU" dirty="0" err="1"/>
              <a:t>ágyék</a:t>
            </a:r>
            <a:r>
              <a:rPr lang="hu-HU" dirty="0"/>
              <a:t>’, ’</a:t>
            </a:r>
            <a:r>
              <a:rPr lang="hu-HU" dirty="0" err="1"/>
              <a:t>anus</a:t>
            </a:r>
            <a:r>
              <a:rPr lang="hu-HU" dirty="0"/>
              <a:t>’ is.</a:t>
            </a:r>
          </a:p>
        </p:txBody>
      </p:sp>
    </p:spTree>
    <p:extLst>
      <p:ext uri="{BB962C8B-B14F-4D97-AF65-F5344CB8AC3E}">
        <p14:creationId xmlns:p14="http://schemas.microsoft.com/office/powerpoint/2010/main" val="157447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Heine, Sipőcz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1"/>
            <a:ext cx="10668000" cy="350931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MELLETT: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oldal</a:t>
            </a:r>
            <a:r>
              <a:rPr lang="hu-HU" dirty="0"/>
              <a:t>’, ’</a:t>
            </a:r>
            <a:r>
              <a:rPr lang="hu-HU" dirty="0" err="1"/>
              <a:t>borda</a:t>
            </a:r>
            <a:r>
              <a:rPr lang="hu-HU" dirty="0"/>
              <a:t>’, ’</a:t>
            </a:r>
            <a:r>
              <a:rPr lang="hu-HU" dirty="0" err="1"/>
              <a:t>has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fül</a:t>
            </a:r>
            <a:r>
              <a:rPr lang="hu-HU" dirty="0"/>
              <a:t>’. </a:t>
            </a:r>
          </a:p>
          <a:p>
            <a:pPr marL="0" indent="0">
              <a:buNone/>
            </a:pPr>
            <a:r>
              <a:rPr lang="hu-HU" dirty="0"/>
              <a:t>BENT: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has</a:t>
            </a:r>
            <a:r>
              <a:rPr lang="hu-HU" dirty="0"/>
              <a:t>’, ’</a:t>
            </a:r>
            <a:r>
              <a:rPr lang="hu-HU" dirty="0" err="1"/>
              <a:t>tenyér</a:t>
            </a:r>
            <a:r>
              <a:rPr lang="hu-HU" dirty="0"/>
              <a:t>’, ’</a:t>
            </a:r>
            <a:r>
              <a:rPr lang="hu-HU" dirty="0" err="1"/>
              <a:t>fog</a:t>
            </a:r>
            <a:r>
              <a:rPr lang="hu-HU" dirty="0"/>
              <a:t>’, ’</a:t>
            </a:r>
            <a:r>
              <a:rPr lang="hu-HU" dirty="0" err="1"/>
              <a:t>szív</a:t>
            </a:r>
            <a:r>
              <a:rPr lang="hu-HU" dirty="0"/>
              <a:t>’, ’</a:t>
            </a:r>
            <a:r>
              <a:rPr lang="hu-HU" dirty="0" err="1"/>
              <a:t>máj</a:t>
            </a:r>
            <a:r>
              <a:rPr lang="hu-HU" dirty="0"/>
              <a:t>’, ’</a:t>
            </a:r>
            <a:r>
              <a:rPr lang="hu-HU" dirty="0" err="1"/>
              <a:t>bél</a:t>
            </a:r>
            <a:r>
              <a:rPr lang="hu-HU" dirty="0"/>
              <a:t>’, ’</a:t>
            </a:r>
            <a:r>
              <a:rPr lang="hu-HU" dirty="0" err="1"/>
              <a:t>száj</a:t>
            </a:r>
            <a:r>
              <a:rPr lang="hu-HU" dirty="0"/>
              <a:t>’, ’</a:t>
            </a:r>
            <a:r>
              <a:rPr lang="hu-HU" dirty="0" err="1"/>
              <a:t>nyak</a:t>
            </a:r>
            <a:r>
              <a:rPr lang="hu-HU" dirty="0"/>
              <a:t>’, valamint ’</a:t>
            </a:r>
            <a:r>
              <a:rPr lang="hu-HU" dirty="0" err="1"/>
              <a:t>vér</a:t>
            </a:r>
            <a:r>
              <a:rPr lang="hu-HU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35980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Areális meghatározottság 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Bizonyos mértékig </a:t>
            </a:r>
            <a:r>
              <a:rPr lang="hu-HU" b="1" dirty="0"/>
              <a:t>areálisan</a:t>
            </a:r>
            <a:r>
              <a:rPr lang="hu-HU" dirty="0"/>
              <a:t> is meghatározottak lehetnek, </a:t>
            </a:r>
          </a:p>
          <a:p>
            <a:pPr marL="0" indent="0">
              <a:buNone/>
            </a:pPr>
            <a:r>
              <a:rPr lang="hu-HU" dirty="0"/>
              <a:t>Pl. az óceániai nyelvekben a ’</a:t>
            </a:r>
            <a:r>
              <a:rPr lang="hu-HU" dirty="0" err="1"/>
              <a:t>fog</a:t>
            </a:r>
            <a:r>
              <a:rPr lang="hu-HU" dirty="0"/>
              <a:t>’ jelentésű testrésznévből ered a ’</a:t>
            </a:r>
            <a:r>
              <a:rPr lang="hu-HU" dirty="0" err="1"/>
              <a:t>belül</a:t>
            </a:r>
            <a:r>
              <a:rPr lang="hu-HU" dirty="0"/>
              <a:t>, benn’ jelentésű </a:t>
            </a:r>
            <a:r>
              <a:rPr lang="hu-HU" dirty="0" err="1"/>
              <a:t>lokatív</a:t>
            </a:r>
            <a:r>
              <a:rPr lang="hu-HU" dirty="0"/>
              <a:t> jelölő, </a:t>
            </a:r>
          </a:p>
          <a:p>
            <a:pPr marL="0" indent="0">
              <a:buNone/>
            </a:pPr>
            <a:r>
              <a:rPr lang="hu-HU" dirty="0"/>
              <a:t>Afrikában pedig a ’</a:t>
            </a:r>
            <a:r>
              <a:rPr lang="hu-HU" dirty="0" err="1"/>
              <a:t>has</a:t>
            </a:r>
            <a:r>
              <a:rPr lang="hu-HU" dirty="0"/>
              <a:t>, bél, gyomor’ jelentésűből (</a:t>
            </a:r>
            <a:r>
              <a:rPr lang="hu-HU" cap="small" dirty="0"/>
              <a:t>Heine</a:t>
            </a:r>
            <a:r>
              <a:rPr lang="hu-HU" dirty="0"/>
              <a:t> 2003. 596–598).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676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 &amp; </a:t>
            </a:r>
            <a:r>
              <a:rPr lang="hu-HU" dirty="0" err="1"/>
              <a:t>Kuteva</a:t>
            </a:r>
            <a:r>
              <a:rPr lang="hu-HU" dirty="0"/>
              <a:t> 2002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14433"/>
            <a:ext cx="10668000" cy="2115134"/>
          </a:xfrm>
        </p:spPr>
      </p:pic>
    </p:spTree>
    <p:extLst>
      <p:ext uri="{BB962C8B-B14F-4D97-AF65-F5344CB8AC3E}">
        <p14:creationId xmlns:p14="http://schemas.microsoft.com/office/powerpoint/2010/main" val="301443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7" y="557348"/>
            <a:ext cx="10306692" cy="5861314"/>
          </a:xfrm>
        </p:spPr>
      </p:pic>
    </p:spTree>
    <p:extLst>
      <p:ext uri="{BB962C8B-B14F-4D97-AF65-F5344CB8AC3E}">
        <p14:creationId xmlns:p14="http://schemas.microsoft.com/office/powerpoint/2010/main" val="75878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9" y="679269"/>
            <a:ext cx="9077716" cy="5103223"/>
          </a:xfrm>
        </p:spPr>
      </p:pic>
    </p:spTree>
    <p:extLst>
      <p:ext uri="{BB962C8B-B14F-4D97-AF65-F5344CB8AC3E}">
        <p14:creationId xmlns:p14="http://schemas.microsoft.com/office/powerpoint/2010/main" val="132053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8" y="3048000"/>
            <a:ext cx="10028643" cy="3048000"/>
          </a:xfrm>
        </p:spPr>
      </p:pic>
    </p:spTree>
    <p:extLst>
      <p:ext uri="{BB962C8B-B14F-4D97-AF65-F5344CB8AC3E}">
        <p14:creationId xmlns:p14="http://schemas.microsoft.com/office/powerpoint/2010/main" val="25334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Jelentésváltozások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25782"/>
            <a:ext cx="10820400" cy="36227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/>
              <a:t>Nyelvtani elemek kialakulása, jelentésváltozások a </a:t>
            </a:r>
            <a:r>
              <a:rPr lang="hu-HU" dirty="0" err="1"/>
              <a:t>grammatikalizáció</a:t>
            </a:r>
            <a:r>
              <a:rPr lang="hu-HU" dirty="0"/>
              <a:t> során</a:t>
            </a:r>
          </a:p>
          <a:p>
            <a:pPr marL="514350" indent="-514350">
              <a:buAutoNum type="arabicPeriod"/>
            </a:pPr>
            <a:r>
              <a:rPr lang="hu-HU" dirty="0"/>
              <a:t>Kontextuális jelentések beépülése, pragmatikai következtetések </a:t>
            </a:r>
            <a:r>
              <a:rPr lang="hu-HU" dirty="0" err="1"/>
              <a:t>szemantikaisulása</a:t>
            </a:r>
            <a:r>
              <a:rPr lang="hu-HU" dirty="0"/>
              <a:t> (függetlenedett mellékmondatok)</a:t>
            </a:r>
          </a:p>
          <a:p>
            <a:pPr marL="514350" indent="-514350">
              <a:buAutoNum type="arabicPeriod"/>
            </a:pPr>
            <a:r>
              <a:rPr lang="hu-HU" dirty="0" err="1"/>
              <a:t>Elliptálódott</a:t>
            </a:r>
            <a:r>
              <a:rPr lang="hu-HU" dirty="0"/>
              <a:t> tartalmak beépülése szavak, mondatok jelentésébe</a:t>
            </a:r>
          </a:p>
        </p:txBody>
      </p:sp>
    </p:spTree>
    <p:extLst>
      <p:ext uri="{BB962C8B-B14F-4D97-AF65-F5344CB8AC3E}">
        <p14:creationId xmlns:p14="http://schemas.microsoft.com/office/powerpoint/2010/main" val="402847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7" y="3048000"/>
            <a:ext cx="8614786" cy="3048000"/>
          </a:xfrm>
        </p:spPr>
      </p:pic>
    </p:spTree>
    <p:extLst>
      <p:ext uri="{BB962C8B-B14F-4D97-AF65-F5344CB8AC3E}">
        <p14:creationId xmlns:p14="http://schemas.microsoft.com/office/powerpoint/2010/main" val="233751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2" y="662757"/>
            <a:ext cx="10373601" cy="4910729"/>
          </a:xfrm>
        </p:spPr>
      </p:pic>
    </p:spTree>
    <p:extLst>
      <p:ext uri="{BB962C8B-B14F-4D97-AF65-F5344CB8AC3E}">
        <p14:creationId xmlns:p14="http://schemas.microsoft.com/office/powerpoint/2010/main" val="388635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1" y="914399"/>
            <a:ext cx="10303135" cy="5287345"/>
          </a:xfrm>
        </p:spPr>
      </p:pic>
    </p:spTree>
    <p:extLst>
      <p:ext uri="{BB962C8B-B14F-4D97-AF65-F5344CB8AC3E}">
        <p14:creationId xmlns:p14="http://schemas.microsoft.com/office/powerpoint/2010/main" val="86047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5" y="789032"/>
            <a:ext cx="10048602" cy="3997234"/>
          </a:xfrm>
        </p:spPr>
      </p:pic>
    </p:spTree>
    <p:extLst>
      <p:ext uri="{BB962C8B-B14F-4D97-AF65-F5344CB8AC3E}">
        <p14:creationId xmlns:p14="http://schemas.microsoft.com/office/powerpoint/2010/main" val="46050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8" y="618309"/>
            <a:ext cx="8923638" cy="5932554"/>
          </a:xfrm>
        </p:spPr>
      </p:pic>
    </p:spTree>
    <p:extLst>
      <p:ext uri="{BB962C8B-B14F-4D97-AF65-F5344CB8AC3E}">
        <p14:creationId xmlns:p14="http://schemas.microsoft.com/office/powerpoint/2010/main" val="347669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Gyakoriság és jelentésváltozás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gyakoriság</a:t>
            </a:r>
            <a:r>
              <a:rPr lang="hu-HU" dirty="0"/>
              <a:t> és </a:t>
            </a:r>
            <a:r>
              <a:rPr lang="hu-HU" b="1" dirty="0" err="1"/>
              <a:t>általánosult</a:t>
            </a:r>
            <a:r>
              <a:rPr lang="hu-HU" b="1" dirty="0"/>
              <a:t> jelentés</a:t>
            </a:r>
            <a:r>
              <a:rPr lang="hu-HU" dirty="0"/>
              <a:t> </a:t>
            </a:r>
            <a:r>
              <a:rPr lang="hu-HU" b="1" dirty="0"/>
              <a:t>szorosan összefügg:</a:t>
            </a:r>
          </a:p>
          <a:p>
            <a:r>
              <a:rPr lang="hu-HU" dirty="0"/>
              <a:t>az utóbbi – tehát egyfajta jelentésváltozás – az előfeltétele a tágabb körű és gyakoribb használatnak (vö. </a:t>
            </a:r>
            <a:r>
              <a:rPr lang="hu-HU" cap="small" dirty="0"/>
              <a:t>Ladányi</a:t>
            </a:r>
            <a:r>
              <a:rPr lang="hu-HU" dirty="0"/>
              <a:t> 1998. 420–422). </a:t>
            </a:r>
          </a:p>
          <a:p>
            <a:r>
              <a:rPr lang="hu-HU" dirty="0" err="1"/>
              <a:t>Joan</a:t>
            </a:r>
            <a:r>
              <a:rPr lang="hu-HU" dirty="0"/>
              <a:t> </a:t>
            </a:r>
            <a:r>
              <a:rPr lang="hu-HU" dirty="0" err="1"/>
              <a:t>Bybee</a:t>
            </a:r>
            <a:r>
              <a:rPr lang="hu-HU" dirty="0"/>
              <a:t>: ellenkező álláspont: a grammatikai egységek legfeltűnőbb vonása az, hogy (a lexikai morfémákhoz képest) extrém mértékben gyakoriak, mely nem egyszerűen a </a:t>
            </a:r>
            <a:r>
              <a:rPr lang="hu-HU" dirty="0" err="1"/>
              <a:t>grammatikalizáció</a:t>
            </a:r>
            <a:r>
              <a:rPr lang="hu-HU" dirty="0"/>
              <a:t> eredménye, hanem annak elsődleges mozgatórugója.</a:t>
            </a:r>
          </a:p>
          <a:p>
            <a:r>
              <a:rPr lang="hu-HU" dirty="0"/>
              <a:t>Vagyis: a gyakorivá válás váltja ki a </a:t>
            </a:r>
            <a:r>
              <a:rPr lang="hu-HU" dirty="0" err="1"/>
              <a:t>jelentésáltalánosulást</a:t>
            </a:r>
            <a:r>
              <a:rPr lang="hu-HU" dirty="0"/>
              <a:t> mint a </a:t>
            </a:r>
            <a:r>
              <a:rPr lang="hu-HU" dirty="0" err="1"/>
              <a:t>grammatikalizációban</a:t>
            </a:r>
            <a:r>
              <a:rPr lang="hu-HU" dirty="0"/>
              <a:t> működő változást, vagy legalábbis érdemben hozzájárul ahhoz.</a:t>
            </a:r>
          </a:p>
        </p:txBody>
      </p:sp>
    </p:spTree>
    <p:extLst>
      <p:ext uri="{BB962C8B-B14F-4D97-AF65-F5344CB8AC3E}">
        <p14:creationId xmlns:p14="http://schemas.microsoft.com/office/powerpoint/2010/main" val="124747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gyakoriság következményei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710249"/>
            <a:ext cx="10836876" cy="3871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Bybee</a:t>
            </a:r>
            <a:r>
              <a:rPr lang="hu-HU" dirty="0"/>
              <a:t> (2003):</a:t>
            </a:r>
          </a:p>
          <a:p>
            <a:pPr lvl="0"/>
            <a:r>
              <a:rPr lang="hu-HU" dirty="0"/>
              <a:t>SZEMANTIKAI GYENGÜLÉS: szemantikai erejük gyengülése (</a:t>
            </a:r>
            <a:r>
              <a:rPr lang="hu-HU" cap="small" dirty="0" err="1"/>
              <a:t>Bybee</a:t>
            </a:r>
            <a:r>
              <a:rPr lang="hu-HU" dirty="0"/>
              <a:t> 2003. 604), mivel – akárcsak bármilyen stimulálás esetében – az ismétlés idővel csökkenti az inger által kiváltott reakció erősségét (</a:t>
            </a:r>
            <a:r>
              <a:rPr lang="hu-HU" dirty="0" err="1"/>
              <a:t>habituáció</a:t>
            </a:r>
            <a:r>
              <a:rPr lang="hu-HU" dirty="0"/>
              <a:t>). A gyakori szavak jelentése tehát szükségszerűen </a:t>
            </a:r>
            <a:r>
              <a:rPr lang="hu-HU" dirty="0" err="1"/>
              <a:t>általánosul</a:t>
            </a:r>
            <a:r>
              <a:rPr lang="hu-HU" dirty="0"/>
              <a:t>, absztrahálódik (vö. </a:t>
            </a:r>
            <a:r>
              <a:rPr lang="hu-HU" cap="small" dirty="0"/>
              <a:t>Ladányi</a:t>
            </a:r>
            <a:r>
              <a:rPr lang="hu-HU" dirty="0"/>
              <a:t> 1998. 422, </a:t>
            </a:r>
            <a:r>
              <a:rPr lang="hu-HU" cap="small" dirty="0"/>
              <a:t>D.</a:t>
            </a:r>
            <a:r>
              <a:rPr lang="hu-HU" dirty="0"/>
              <a:t> </a:t>
            </a:r>
            <a:r>
              <a:rPr lang="hu-HU" cap="small" dirty="0" err="1"/>
              <a:t>Mátai</a:t>
            </a:r>
            <a:r>
              <a:rPr lang="hu-HU" dirty="0"/>
              <a:t> 1991b. 434; 1992b. 664).</a:t>
            </a:r>
          </a:p>
          <a:p>
            <a:pPr lvl="0"/>
            <a:r>
              <a:rPr lang="hu-HU" dirty="0"/>
              <a:t>FÚZIÓ: A </a:t>
            </a:r>
            <a:r>
              <a:rPr lang="hu-HU" dirty="0" err="1"/>
              <a:t>grammatikalizálódó</a:t>
            </a:r>
            <a:r>
              <a:rPr lang="hu-HU" dirty="0"/>
              <a:t> szerkezet fonológiai változásai és az elemek </a:t>
            </a:r>
            <a:r>
              <a:rPr lang="hu-HU" b="1" dirty="0"/>
              <a:t>fúziója</a:t>
            </a:r>
            <a:r>
              <a:rPr lang="hu-HU" dirty="0"/>
              <a:t> szintén a gyakori használathoz van kötve, mivel az artikuláció az ismétlés következtében leegyszerűsödik, elnagyoltabbá válik.</a:t>
            </a:r>
          </a:p>
          <a:p>
            <a:pPr lvl="0"/>
            <a:r>
              <a:rPr lang="hu-HU" dirty="0"/>
              <a:t>AUTONÓMMÁ VÁLÁS: A megnövekedett gyakoriság előfeltétele a szerkezet nagyobb autonómiájának, mivel az fokozatosan egyre függetlenebbé válik az őket alkotó morfémáktól és ugyanazon szerkezet más példáitól. A forrás és a </a:t>
            </a:r>
            <a:r>
              <a:rPr lang="hu-HU" dirty="0" err="1"/>
              <a:t>grammatikalizálódó</a:t>
            </a:r>
            <a:r>
              <a:rPr lang="hu-HU" dirty="0"/>
              <a:t> egység elhatárolódik egymástól, autonóm formákká válnak (l. </a:t>
            </a:r>
            <a:r>
              <a:rPr lang="hu-HU" cap="small" dirty="0" err="1"/>
              <a:t>Bybee</a:t>
            </a:r>
            <a:r>
              <a:rPr lang="hu-HU" dirty="0"/>
              <a:t> 2003. 602–623).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47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Gyenge „jóslások”: mi igaz a magyarra?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265" y="2545493"/>
            <a:ext cx="10733903" cy="3838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/>
              <a:t>Bybee</a:t>
            </a:r>
            <a:r>
              <a:rPr lang="hu-HU" b="1" dirty="0"/>
              <a:t> </a:t>
            </a:r>
            <a:r>
              <a:rPr lang="hu-HU" dirty="0"/>
              <a:t>2003. 594–596:</a:t>
            </a:r>
          </a:p>
          <a:p>
            <a:pPr lvl="0"/>
            <a:r>
              <a:rPr lang="hu-HU" dirty="0"/>
              <a:t>Ha egy adott nyelvben új határozott névelő jelenik meg, az valószínűleg a mutató névmásból származik.</a:t>
            </a:r>
          </a:p>
          <a:p>
            <a:pPr lvl="0"/>
            <a:r>
              <a:rPr lang="hu-HU" dirty="0"/>
              <a:t>Ha új határozatlan névelő érkezik, az az </a:t>
            </a:r>
            <a:r>
              <a:rPr lang="hu-HU" i="1" dirty="0"/>
              <a:t>egy </a:t>
            </a:r>
            <a:r>
              <a:rPr lang="hu-HU" dirty="0"/>
              <a:t>számnévből ered.</a:t>
            </a:r>
          </a:p>
          <a:p>
            <a:pPr lvl="0"/>
            <a:r>
              <a:rPr lang="hu-HU" dirty="0"/>
              <a:t>Ha új </a:t>
            </a:r>
            <a:r>
              <a:rPr lang="hu-HU" dirty="0" err="1"/>
              <a:t>lokatív</a:t>
            </a:r>
            <a:r>
              <a:rPr lang="hu-HU" dirty="0"/>
              <a:t> jelölő mutatkozik ’</a:t>
            </a:r>
            <a:r>
              <a:rPr lang="hu-HU" dirty="0" err="1"/>
              <a:t>hátsó</a:t>
            </a:r>
            <a:r>
              <a:rPr lang="hu-HU" dirty="0"/>
              <a:t>’, ’</a:t>
            </a:r>
            <a:r>
              <a:rPr lang="hu-HU" dirty="0" err="1"/>
              <a:t>mögött</a:t>
            </a:r>
            <a:r>
              <a:rPr lang="hu-HU" dirty="0"/>
              <a:t>(es)’ jelentésben, az a ’</a:t>
            </a:r>
            <a:r>
              <a:rPr lang="hu-HU" dirty="0" err="1"/>
              <a:t>hát</a:t>
            </a:r>
            <a:r>
              <a:rPr lang="hu-HU" dirty="0"/>
              <a:t>’ jelentésű testrésznévre vezethető vissza.</a:t>
            </a:r>
          </a:p>
          <a:p>
            <a:pPr lvl="0"/>
            <a:r>
              <a:rPr lang="hu-HU" dirty="0"/>
              <a:t>Ha új időjelölő (határozószó, kötőszó stb.) jelenik meg, az feltehetően </a:t>
            </a:r>
            <a:r>
              <a:rPr lang="hu-HU" dirty="0" err="1"/>
              <a:t>lokatív</a:t>
            </a:r>
            <a:r>
              <a:rPr lang="hu-HU" dirty="0"/>
              <a:t> jelölőből származik (pl. </a:t>
            </a:r>
            <a:r>
              <a:rPr lang="hu-HU" i="1" dirty="0"/>
              <a:t>3 óra körül/magasságában</a:t>
            </a:r>
            <a:r>
              <a:rPr lang="hu-HU" dirty="0"/>
              <a:t>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00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történik pontosan a jelentéssel?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622" y="2405449"/>
            <a:ext cx="10943968" cy="4094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cap="small" dirty="0"/>
              <a:t>Heine</a:t>
            </a:r>
            <a:r>
              <a:rPr lang="hu-HU" dirty="0"/>
              <a:t> 2003. 591–592:</a:t>
            </a:r>
          </a:p>
          <a:p>
            <a:pPr lvl="0"/>
            <a:r>
              <a:rPr lang="hu-HU" b="1" dirty="0"/>
              <a:t>Kifakulás modell</a:t>
            </a:r>
            <a:r>
              <a:rPr lang="hu-HU" dirty="0"/>
              <a:t> (The </a:t>
            </a:r>
            <a:r>
              <a:rPr lang="hu-HU" dirty="0" err="1"/>
              <a:t>Bleaching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a lexikális jelentés(</a:t>
            </a:r>
            <a:r>
              <a:rPr lang="hu-HU" dirty="0" err="1"/>
              <a:t>ből</a:t>
            </a:r>
            <a:r>
              <a:rPr lang="hu-HU" dirty="0"/>
              <a:t>) elveszik: </a:t>
            </a:r>
            <a:r>
              <a:rPr lang="hu-HU" b="1" dirty="0"/>
              <a:t>ab &gt; b</a:t>
            </a:r>
            <a:endParaRPr lang="hu-HU" dirty="0"/>
          </a:p>
          <a:p>
            <a:pPr lvl="0"/>
            <a:r>
              <a:rPr lang="hu-HU" b="1" dirty="0"/>
              <a:t>Veszteség és nyereség modell</a:t>
            </a:r>
            <a:r>
              <a:rPr lang="hu-HU" dirty="0"/>
              <a:t> (The </a:t>
            </a:r>
            <a:r>
              <a:rPr lang="hu-HU" dirty="0" err="1"/>
              <a:t>Loss</a:t>
            </a:r>
            <a:r>
              <a:rPr lang="hu-HU" dirty="0"/>
              <a:t> and </a:t>
            </a:r>
            <a:r>
              <a:rPr lang="hu-HU" dirty="0" err="1"/>
              <a:t>Gain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egy jelentéskomponens elveszik, de megjelenik egy másik: </a:t>
            </a:r>
            <a:r>
              <a:rPr lang="hu-HU" b="1" dirty="0"/>
              <a:t>ab &gt; </a:t>
            </a:r>
            <a:r>
              <a:rPr lang="hu-HU" b="1" dirty="0" err="1"/>
              <a:t>bc</a:t>
            </a:r>
            <a:r>
              <a:rPr lang="hu-HU" dirty="0"/>
              <a:t> (például </a:t>
            </a:r>
            <a:r>
              <a:rPr lang="hu-HU" cap="small" dirty="0" err="1"/>
              <a:t>Traugott</a:t>
            </a:r>
            <a:r>
              <a:rPr lang="hu-HU" dirty="0"/>
              <a:t> 1980. 47, 1988. 49, </a:t>
            </a:r>
            <a:r>
              <a:rPr lang="hu-HU" cap="small" dirty="0" err="1"/>
              <a:t>Sweetser</a:t>
            </a:r>
            <a:r>
              <a:rPr lang="hu-HU" dirty="0"/>
              <a:t> 1990).</a:t>
            </a:r>
          </a:p>
          <a:p>
            <a:r>
              <a:rPr lang="hu-HU" b="1" dirty="0" err="1"/>
              <a:t>Implikatúra</a:t>
            </a:r>
            <a:r>
              <a:rPr lang="hu-HU" b="1" dirty="0"/>
              <a:t> modell</a:t>
            </a:r>
            <a:r>
              <a:rPr lang="hu-HU" dirty="0"/>
              <a:t> (The </a:t>
            </a:r>
            <a:r>
              <a:rPr lang="hu-HU" dirty="0" err="1"/>
              <a:t>Implicature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): nemcsak új jelentéskomponens adódik hozzá a meglévő(k)</a:t>
            </a:r>
            <a:r>
              <a:rPr lang="hu-HU" dirty="0" err="1"/>
              <a:t>höz</a:t>
            </a:r>
            <a:r>
              <a:rPr lang="hu-HU" dirty="0"/>
              <a:t>, de az eredeti komponens elveszhet; így lehet, hogy a két jelentésben egy idő után már nincsen semmi közös. </a:t>
            </a:r>
          </a:p>
          <a:p>
            <a:pPr marL="0" indent="0">
              <a:buNone/>
            </a:pPr>
            <a:r>
              <a:rPr lang="hu-HU" b="1" dirty="0"/>
              <a:t>	ab &gt; </a:t>
            </a:r>
            <a:r>
              <a:rPr lang="hu-HU" b="1" dirty="0" err="1"/>
              <a:t>bc</a:t>
            </a:r>
            <a:r>
              <a:rPr lang="hu-HU" b="1" dirty="0"/>
              <a:t> &gt; cd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/>
              <a:t>Pl. francia </a:t>
            </a:r>
            <a:r>
              <a:rPr lang="hu-HU" i="1" dirty="0"/>
              <a:t>ne …</a:t>
            </a:r>
            <a:r>
              <a:rPr lang="hu-HU" i="1" dirty="0" err="1"/>
              <a:t>pas</a:t>
            </a:r>
            <a:r>
              <a:rPr lang="hu-HU" dirty="0"/>
              <a:t> szerkezetből a </a:t>
            </a:r>
            <a:r>
              <a:rPr lang="hu-HU" i="1" dirty="0"/>
              <a:t>ne</a:t>
            </a:r>
            <a:r>
              <a:rPr lang="hu-HU" dirty="0"/>
              <a:t>… újabban el is hagyható, s így a </a:t>
            </a:r>
            <a:r>
              <a:rPr lang="hu-HU" i="1" dirty="0" err="1"/>
              <a:t>pas</a:t>
            </a:r>
            <a:r>
              <a:rPr lang="hu-HU" i="1" dirty="0"/>
              <a:t> </a:t>
            </a:r>
            <a:r>
              <a:rPr lang="hu-HU" dirty="0"/>
              <a:t>értelmezhető úgy, mintha a ’</a:t>
            </a:r>
            <a:r>
              <a:rPr lang="hu-HU" dirty="0" err="1"/>
              <a:t>lépés</a:t>
            </a:r>
            <a:r>
              <a:rPr lang="hu-HU" dirty="0"/>
              <a:t>’ jelentésű főnév vált volna tagadószóvá, holott nem ez történt</a:t>
            </a:r>
          </a:p>
        </p:txBody>
      </p:sp>
    </p:spTree>
    <p:extLst>
      <p:ext uri="{BB962C8B-B14F-4D97-AF65-F5344CB8AC3E}">
        <p14:creationId xmlns:p14="http://schemas.microsoft.com/office/powerpoint/2010/main" val="176561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903" y="873211"/>
            <a:ext cx="9144000" cy="1263649"/>
          </a:xfrm>
        </p:spPr>
        <p:txBody>
          <a:bodyPr/>
          <a:lstStyle/>
          <a:p>
            <a:r>
              <a:rPr lang="hu-HU" dirty="0"/>
              <a:t>„</a:t>
            </a:r>
            <a:r>
              <a:rPr lang="hu-HU" dirty="0" err="1"/>
              <a:t>Bleaching</a:t>
            </a:r>
            <a:r>
              <a:rPr lang="hu-HU" dirty="0"/>
              <a:t>”?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2638" y="2413687"/>
            <a:ext cx="10750378" cy="4044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nyílt osztályokba tartozó tartalmas szavak </a:t>
            </a:r>
            <a:r>
              <a:rPr lang="hu-HU" dirty="0" err="1"/>
              <a:t>autoszemantikusak</a:t>
            </a:r>
            <a:r>
              <a:rPr lang="hu-HU" dirty="0"/>
              <a:t>, jelentésük konkrétabb, </a:t>
            </a:r>
          </a:p>
          <a:p>
            <a:pPr marL="0" indent="0">
              <a:buNone/>
            </a:pPr>
            <a:r>
              <a:rPr lang="hu-HU" dirty="0"/>
              <a:t>a grammatikai elemeké absztraktabb, </a:t>
            </a:r>
            <a:r>
              <a:rPr lang="hu-HU" dirty="0" err="1"/>
              <a:t>derivációs</a:t>
            </a:r>
            <a:r>
              <a:rPr lang="hu-HU" dirty="0"/>
              <a:t> vagy relációs fogalmak, tagjaik zárt osztályt alkotnak, </a:t>
            </a:r>
            <a:r>
              <a:rPr lang="hu-HU" dirty="0" err="1"/>
              <a:t>szinszemantikusak</a:t>
            </a:r>
            <a:r>
              <a:rPr lang="hu-HU" dirty="0"/>
              <a:t>, vagyis jelentésüket csakis más jelentéses elemekkel együtt kapják meg </a:t>
            </a:r>
          </a:p>
          <a:p>
            <a:pPr marL="0" indent="0">
              <a:buNone/>
            </a:pPr>
            <a:r>
              <a:rPr lang="hu-HU" dirty="0"/>
              <a:t>Grammatikai elemmé válás: az eredeti lexikális jelentés elvesztését involválja. </a:t>
            </a:r>
          </a:p>
          <a:p>
            <a:pPr marL="0" indent="0">
              <a:buNone/>
            </a:pPr>
            <a:r>
              <a:rPr lang="hu-HU" i="1" dirty="0"/>
              <a:t>szemantikai kiürülés</a:t>
            </a:r>
            <a:r>
              <a:rPr lang="hu-HU" dirty="0"/>
              <a:t>, </a:t>
            </a:r>
            <a:r>
              <a:rPr lang="hu-HU" i="1" dirty="0"/>
              <a:t>kifehéredés</a:t>
            </a:r>
            <a:r>
              <a:rPr lang="hu-HU" dirty="0"/>
              <a:t>, </a:t>
            </a:r>
            <a:r>
              <a:rPr lang="hu-HU" i="1" dirty="0"/>
              <a:t>kifakulás</a:t>
            </a:r>
            <a:r>
              <a:rPr lang="hu-HU" dirty="0"/>
              <a:t>, </a:t>
            </a:r>
            <a:r>
              <a:rPr lang="hu-HU" i="1" dirty="0"/>
              <a:t>jelentésvesztés</a:t>
            </a:r>
            <a:r>
              <a:rPr lang="hu-HU" dirty="0"/>
              <a:t>, </a:t>
            </a:r>
            <a:r>
              <a:rPr lang="hu-HU" i="1" dirty="0"/>
              <a:t>jelentésszegényedés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i="1" dirty="0" err="1"/>
              <a:t>deszemantizáció</a:t>
            </a:r>
            <a:r>
              <a:rPr lang="hu-HU" dirty="0"/>
              <a:t> (</a:t>
            </a:r>
            <a:r>
              <a:rPr lang="hu-HU" cap="small" dirty="0" err="1"/>
              <a:t>Haspelmath</a:t>
            </a:r>
            <a:r>
              <a:rPr lang="hu-HU" dirty="0"/>
              <a:t> 1998. 318, </a:t>
            </a:r>
            <a:r>
              <a:rPr lang="hu-HU" cap="small" dirty="0"/>
              <a:t>Heine</a:t>
            </a:r>
            <a:r>
              <a:rPr lang="hu-HU" dirty="0"/>
              <a:t> 2003. 578), </a:t>
            </a:r>
          </a:p>
          <a:p>
            <a:pPr marL="0" indent="0">
              <a:buNone/>
            </a:pPr>
            <a:r>
              <a:rPr lang="hu-HU" dirty="0"/>
              <a:t>a jelentésszegényedés kizárólagosságát sokan megkérdőjelezik:</a:t>
            </a:r>
          </a:p>
          <a:p>
            <a:pPr marL="0" indent="0">
              <a:buNone/>
            </a:pPr>
            <a:r>
              <a:rPr lang="hu-HU" dirty="0" err="1"/>
              <a:t>Diewald</a:t>
            </a:r>
            <a:r>
              <a:rPr lang="hu-HU" dirty="0"/>
              <a:t> „…a »funkciószavaknak« is van »jelentésük« (máskülönben nem lennének nyelvi jelek), de ezek a jelentéskomponensek a »tartalmas szavak«</a:t>
            </a:r>
            <a:r>
              <a:rPr lang="hu-HU" dirty="0" err="1"/>
              <a:t>-éhoz</a:t>
            </a:r>
            <a:r>
              <a:rPr lang="hu-HU" dirty="0"/>
              <a:t> hasonlítva jegyszegények és nem dominánsak.” (</a:t>
            </a:r>
            <a:r>
              <a:rPr lang="hu-HU" cap="small" dirty="0" err="1"/>
              <a:t>Diewald</a:t>
            </a:r>
            <a:r>
              <a:rPr lang="hu-HU" dirty="0"/>
              <a:t> 1997. 1)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38" y="329514"/>
            <a:ext cx="1600843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Grammatikai elemek kialakulása a magyarban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Grammatikalizáció</a:t>
            </a:r>
            <a:endParaRPr lang="hu-HU" dirty="0"/>
          </a:p>
          <a:p>
            <a:r>
              <a:rPr lang="hu-HU" dirty="0"/>
              <a:t>Mi történik a jelentéssel, milyen jelentésváltozások zajlanak?</a:t>
            </a:r>
          </a:p>
          <a:p>
            <a:r>
              <a:rPr lang="hu-HU" dirty="0"/>
              <a:t>Konverzió</a:t>
            </a:r>
          </a:p>
          <a:p>
            <a:r>
              <a:rPr lang="hu-HU" dirty="0"/>
              <a:t>kategóriaváltás</a:t>
            </a:r>
          </a:p>
          <a:p>
            <a:r>
              <a:rPr lang="hu-HU" dirty="0"/>
              <a:t>Mi történik a szófajjal?</a:t>
            </a:r>
          </a:p>
        </p:txBody>
      </p:sp>
    </p:spTree>
    <p:extLst>
      <p:ext uri="{BB962C8B-B14F-4D97-AF65-F5344CB8AC3E}">
        <p14:creationId xmlns:p14="http://schemas.microsoft.com/office/powerpoint/2010/main" val="134821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Jelentésgazdagodás is!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86680"/>
            <a:ext cx="10668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cap="small" dirty="0" err="1"/>
              <a:t>Traugott</a:t>
            </a:r>
            <a:r>
              <a:rPr lang="hu-HU" dirty="0"/>
              <a:t> 2003. 631–636: szerint a nyelvi egység szemantikai összetettsége végeredményben nem változik: </a:t>
            </a:r>
          </a:p>
          <a:p>
            <a:pPr marL="0" indent="0">
              <a:buNone/>
            </a:pPr>
            <a:r>
              <a:rPr lang="hu-HU" dirty="0"/>
              <a:t>az eredeti, konkrét szemantikai összetevőkből néhány ugyan </a:t>
            </a:r>
            <a:r>
              <a:rPr lang="hu-HU" dirty="0" err="1"/>
              <a:t>általánosul</a:t>
            </a:r>
            <a:r>
              <a:rPr lang="hu-HU" dirty="0"/>
              <a:t> vagy elveszik, de az egység a változás révén több absztrakt összetevőt nyer: új pragmatikai és grammatikai jelentéseket </a:t>
            </a:r>
          </a:p>
          <a:p>
            <a:pPr marL="0" indent="0" algn="ctr">
              <a:buNone/>
            </a:pPr>
            <a:r>
              <a:rPr lang="hu-HU" b="1" dirty="0"/>
              <a:t>propozíciós (&gt; </a:t>
            </a:r>
            <a:r>
              <a:rPr lang="hu-HU" b="1" dirty="0" err="1"/>
              <a:t>textuális</a:t>
            </a:r>
            <a:r>
              <a:rPr lang="hu-HU" b="1" dirty="0"/>
              <a:t>) &gt; expresszív jelentés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00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Jelentésváltozások a grammatikai egységek kialakulásában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3047999"/>
            <a:ext cx="10968681" cy="33939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Metaforikus folyamatok</a:t>
            </a:r>
            <a:r>
              <a:rPr lang="hu-HU" dirty="0"/>
              <a:t>: </a:t>
            </a:r>
            <a:r>
              <a:rPr lang="hu-HU" dirty="0" err="1"/>
              <a:t>holista</a:t>
            </a:r>
            <a:r>
              <a:rPr lang="hu-HU" dirty="0"/>
              <a:t> kognitív nyelvészet </a:t>
            </a:r>
          </a:p>
          <a:p>
            <a:pPr marL="0" indent="0">
              <a:buNone/>
            </a:pPr>
            <a:r>
              <a:rPr lang="hu-HU" dirty="0"/>
              <a:t>a nyelvhasználat, a </a:t>
            </a:r>
            <a:r>
              <a:rPr lang="hu-HU" dirty="0" err="1"/>
              <a:t>konceptualizáció</a:t>
            </a:r>
            <a:r>
              <a:rPr lang="hu-HU" dirty="0"/>
              <a:t> </a:t>
            </a:r>
            <a:r>
              <a:rPr lang="hu-HU" dirty="0" err="1"/>
              <a:t>metaforikusan</a:t>
            </a:r>
            <a:r>
              <a:rPr lang="hu-HU" dirty="0"/>
              <a:t> strukturált </a:t>
            </a:r>
          </a:p>
          <a:p>
            <a:pPr marL="0" indent="0">
              <a:buNone/>
            </a:pPr>
            <a:r>
              <a:rPr lang="hu-HU" dirty="0"/>
              <a:t>A konkrétabb egységek felhasználása absztraktabb, kevésbé strukturált egységek </a:t>
            </a:r>
            <a:r>
              <a:rPr lang="hu-HU" dirty="0" err="1"/>
              <a:t>konceptualizációjára</a:t>
            </a:r>
            <a:r>
              <a:rPr lang="hu-HU" dirty="0"/>
              <a:t> maga metaforikus</a:t>
            </a:r>
          </a:p>
          <a:p>
            <a:pPr marL="0" indent="0">
              <a:buNone/>
            </a:pPr>
            <a:r>
              <a:rPr lang="hu-HU" dirty="0"/>
              <a:t>a tér- és időkifejezések változásai: </a:t>
            </a:r>
          </a:p>
          <a:p>
            <a:pPr marL="0" indent="0">
              <a:buNone/>
            </a:pPr>
            <a:r>
              <a:rPr lang="hu-HU" dirty="0"/>
              <a:t>TÁRGY &gt; TÉR (A TÉR TÁRGY), </a:t>
            </a:r>
          </a:p>
          <a:p>
            <a:pPr marL="0" indent="0">
              <a:buNone/>
            </a:pPr>
            <a:r>
              <a:rPr lang="hu-HU" dirty="0"/>
              <a:t>TÉR &gt; IDŐ (AZ IDŐ TÉR).</a:t>
            </a:r>
          </a:p>
          <a:p>
            <a:pPr marL="0" indent="0">
              <a:buNone/>
            </a:pPr>
            <a:r>
              <a:rPr lang="hu-HU" dirty="0"/>
              <a:t>Pl. </a:t>
            </a:r>
            <a:r>
              <a:rPr lang="hu-HU" i="1" dirty="0"/>
              <a:t>ebben az év</a:t>
            </a:r>
            <a:r>
              <a:rPr lang="hu-HU" b="1" i="1" dirty="0"/>
              <a:t>ben</a:t>
            </a:r>
            <a:r>
              <a:rPr lang="hu-HU" i="1" dirty="0"/>
              <a:t>, holnap</a:t>
            </a:r>
            <a:r>
              <a:rPr lang="hu-HU" b="1" i="1" dirty="0"/>
              <a:t>ra</a:t>
            </a:r>
            <a:r>
              <a:rPr lang="hu-HU" i="1" dirty="0"/>
              <a:t> megcsinálom, kedd</a:t>
            </a:r>
            <a:r>
              <a:rPr lang="hu-HU" b="1" i="1" dirty="0"/>
              <a:t>ig</a:t>
            </a:r>
            <a:r>
              <a:rPr lang="hu-HU" i="1" dirty="0"/>
              <a:t> elkészül; eljön, </a:t>
            </a:r>
            <a:r>
              <a:rPr lang="hu-HU" b="1" i="1" dirty="0"/>
              <a:t>mihelyt</a:t>
            </a:r>
            <a:r>
              <a:rPr lang="hu-HU" i="1" dirty="0"/>
              <a:t> végez </a:t>
            </a:r>
            <a:r>
              <a:rPr lang="hu-HU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6648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Metonimikus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hogy a </a:t>
            </a:r>
            <a:r>
              <a:rPr lang="hu-HU" dirty="0" err="1"/>
              <a:t>grammatikalizációs</a:t>
            </a:r>
            <a:r>
              <a:rPr lang="hu-HU" dirty="0"/>
              <a:t> folyamat kontinuumot alkot, ami inkább a metonímia jellemzője (</a:t>
            </a:r>
            <a:r>
              <a:rPr lang="hu-HU" cap="small" dirty="0"/>
              <a:t>Heine–</a:t>
            </a:r>
            <a:r>
              <a:rPr lang="hu-HU" cap="small" dirty="0" err="1"/>
              <a:t>Claudi</a:t>
            </a:r>
            <a:r>
              <a:rPr lang="hu-HU" cap="small" dirty="0"/>
              <a:t>–</a:t>
            </a:r>
            <a:r>
              <a:rPr lang="hu-HU" cap="small" dirty="0" err="1"/>
              <a:t>Hünnemeyer</a:t>
            </a:r>
            <a:r>
              <a:rPr lang="hu-HU" cap="small" dirty="0"/>
              <a:t> </a:t>
            </a:r>
            <a:r>
              <a:rPr lang="hu-HU" dirty="0"/>
              <a:t>1991a. 70).</a:t>
            </a:r>
          </a:p>
          <a:p>
            <a:pPr marL="0" indent="0">
              <a:buNone/>
            </a:pPr>
            <a:r>
              <a:rPr lang="hu-HU" dirty="0"/>
              <a:t>Metafora és metonímia itt összeegyeztethető?</a:t>
            </a:r>
          </a:p>
          <a:p>
            <a:pPr marL="0" indent="0">
              <a:buNone/>
            </a:pPr>
            <a:r>
              <a:rPr lang="hu-HU" dirty="0"/>
              <a:t>Az átmenet a tartalmas szavaktól a funkciószavakig </a:t>
            </a:r>
            <a:r>
              <a:rPr lang="hu-HU" dirty="0" err="1"/>
              <a:t>makroszerkezeti</a:t>
            </a:r>
            <a:r>
              <a:rPr lang="hu-HU" dirty="0"/>
              <a:t> szinten diszkrét metaforikus ugrásokként képzelhető el, </a:t>
            </a:r>
          </a:p>
          <a:p>
            <a:pPr marL="0" indent="0">
              <a:buNone/>
            </a:pPr>
            <a:r>
              <a:rPr lang="hu-HU" dirty="0" err="1"/>
              <a:t>mikroszerketét</a:t>
            </a:r>
            <a:r>
              <a:rPr lang="hu-HU" dirty="0"/>
              <a:t> tekintve pedig folyamatos, metonimikus változásként.</a:t>
            </a:r>
          </a:p>
        </p:txBody>
      </p:sp>
    </p:spTree>
    <p:extLst>
      <p:ext uri="{BB962C8B-B14F-4D97-AF65-F5344CB8AC3E}">
        <p14:creationId xmlns:p14="http://schemas.microsoft.com/office/powerpoint/2010/main" val="64266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Metafora ÉS/VAGY metonímia?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/>
              <a:t>Hopper</a:t>
            </a:r>
            <a:r>
              <a:rPr lang="hu-HU" dirty="0"/>
              <a:t> és </a:t>
            </a:r>
            <a:r>
              <a:rPr lang="hu-HU" dirty="0" err="1"/>
              <a:t>Traugott</a:t>
            </a:r>
            <a:r>
              <a:rPr lang="hu-HU" dirty="0"/>
              <a:t> a metafora és a metonímia szétválasztásának szükségességét hangsúlyozza: </a:t>
            </a:r>
          </a:p>
          <a:p>
            <a:pPr marL="0" indent="0">
              <a:buNone/>
            </a:pPr>
            <a:r>
              <a:rPr lang="hu-HU" dirty="0"/>
              <a:t>a metafora analogikusan működik és ikonikus, </a:t>
            </a:r>
          </a:p>
          <a:p>
            <a:pPr marL="0" indent="0">
              <a:buNone/>
            </a:pPr>
            <a:r>
              <a:rPr lang="hu-HU" dirty="0"/>
              <a:t>a metonímia a szomszédosság és az újraelemzés elve szerint; </a:t>
            </a:r>
          </a:p>
          <a:p>
            <a:pPr marL="0" indent="0">
              <a:buNone/>
            </a:pPr>
            <a:r>
              <a:rPr lang="hu-HU" dirty="0"/>
              <a:t>a metafora konceptuális területek között működik, </a:t>
            </a:r>
          </a:p>
          <a:p>
            <a:pPr marL="0" indent="0">
              <a:buNone/>
            </a:pPr>
            <a:r>
              <a:rPr lang="hu-HU" dirty="0"/>
              <a:t>a metonímia egymással összefüggő (</a:t>
            </a:r>
            <a:r>
              <a:rPr lang="hu-HU" dirty="0" err="1"/>
              <a:t>morfo</a:t>
            </a:r>
            <a:r>
              <a:rPr lang="hu-HU" dirty="0"/>
              <a:t>)szintaktikai alkotórészek között 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dirty="0"/>
              <a:t> 1993. 82).</a:t>
            </a:r>
          </a:p>
        </p:txBody>
      </p:sp>
    </p:spTree>
    <p:extLst>
      <p:ext uri="{BB962C8B-B14F-4D97-AF65-F5344CB8AC3E}">
        <p14:creationId xmlns:p14="http://schemas.microsoft.com/office/powerpoint/2010/main" val="727021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tönkre-  </a:t>
            </a:r>
            <a:r>
              <a:rPr lang="hu-HU" dirty="0"/>
              <a:t>igekötő példája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258" y="2677297"/>
            <a:ext cx="10589741" cy="3418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metonimikus jelentésváltozás (</a:t>
            </a:r>
            <a:r>
              <a:rPr lang="hu-HU" cap="small" dirty="0"/>
              <a:t>Ladányi</a:t>
            </a:r>
            <a:r>
              <a:rPr lang="hu-HU" dirty="0"/>
              <a:t> 1998): </a:t>
            </a:r>
          </a:p>
          <a:p>
            <a:r>
              <a:rPr lang="hu-HU" dirty="0"/>
              <a:t>eredeti jelentésében, ragos névszóként mozgást kifejező igékkel volt használatos: *</a:t>
            </a:r>
            <a:r>
              <a:rPr lang="hu-HU" i="1" dirty="0"/>
              <a:t>A hajó tönk-re ment/futott</a:t>
            </a:r>
            <a:r>
              <a:rPr lang="hu-HU" dirty="0"/>
              <a:t>. </a:t>
            </a:r>
          </a:p>
          <a:p>
            <a:r>
              <a:rPr lang="hu-HU" dirty="0"/>
              <a:t>Majd jelentésváltozás: „a cselekvéssel (*</a:t>
            </a:r>
            <a:r>
              <a:rPr lang="hu-HU" i="1" dirty="0"/>
              <a:t>tönk-re megy</a:t>
            </a:r>
            <a:r>
              <a:rPr lang="hu-HU" dirty="0"/>
              <a:t> kb. ’</a:t>
            </a:r>
            <a:r>
              <a:rPr lang="hu-HU" dirty="0" err="1"/>
              <a:t>tönknek</a:t>
            </a:r>
            <a:r>
              <a:rPr lang="hu-HU" dirty="0"/>
              <a:t> ütközik’) érintkező következmény (’</a:t>
            </a:r>
            <a:r>
              <a:rPr lang="hu-HU" dirty="0" err="1"/>
              <a:t>és</a:t>
            </a:r>
            <a:r>
              <a:rPr lang="hu-HU" dirty="0"/>
              <a:t> így károsodik/(teljes) károsodást szenved’) </a:t>
            </a:r>
            <a:r>
              <a:rPr lang="hu-HU" b="1" dirty="0"/>
              <a:t>a szerkezet jelentésébe integrálódik</a:t>
            </a:r>
            <a:r>
              <a:rPr lang="hu-HU" dirty="0"/>
              <a:t>.” (</a:t>
            </a:r>
            <a:r>
              <a:rPr lang="hu-HU" cap="small" dirty="0"/>
              <a:t>Ladányi</a:t>
            </a:r>
            <a:r>
              <a:rPr lang="hu-HU" dirty="0"/>
              <a:t> 1998. 419)</a:t>
            </a:r>
          </a:p>
          <a:p>
            <a:r>
              <a:rPr lang="hu-HU" dirty="0"/>
              <a:t>Később ez a jegy háttérbe szorult: idővel nem a károsodás maradt a domináns jegy, hanem az okozás, majd az intenzitás.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466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Pragmatikai következtetés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03157"/>
            <a:ext cx="10886302" cy="38058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Adott kontextusban az adott szerkezethez társuló pragmatikai következtetések beépülnek az adott szerkezet jelentésébe („</a:t>
            </a:r>
            <a:r>
              <a:rPr lang="hu-HU" dirty="0" err="1"/>
              <a:t>szemantikaiasulás</a:t>
            </a:r>
            <a:r>
              <a:rPr lang="hu-HU" dirty="0"/>
              <a:t>”): temporális &gt; kauzális jelentés (</a:t>
            </a:r>
            <a:r>
              <a:rPr lang="hu-HU" i="1" dirty="0"/>
              <a:t>miután</a:t>
            </a:r>
            <a:r>
              <a:rPr lang="hu-HU" dirty="0"/>
              <a:t>)</a:t>
            </a:r>
          </a:p>
          <a:p>
            <a:r>
              <a:rPr lang="hu-HU" i="1" dirty="0"/>
              <a:t>Szalai Ferenc, </a:t>
            </a:r>
            <a:r>
              <a:rPr lang="hu-HU" i="1" dirty="0" err="1"/>
              <a:t>szalai</a:t>
            </a:r>
            <a:r>
              <a:rPr lang="hu-HU" i="1" dirty="0"/>
              <a:t> polgármester </a:t>
            </a:r>
            <a:r>
              <a:rPr lang="hu-HU" b="1" i="1" dirty="0"/>
              <a:t>miután</a:t>
            </a:r>
            <a:r>
              <a:rPr lang="hu-HU" i="1" dirty="0"/>
              <a:t> 156 ezer érintett nevében megköszönte a segítséget, elmondta: a nagy baj talán elmúlt…</a:t>
            </a:r>
            <a:r>
              <a:rPr lang="hu-HU" dirty="0"/>
              <a:t> (temporális,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). </a:t>
            </a:r>
          </a:p>
          <a:p>
            <a:r>
              <a:rPr lang="hu-HU" i="1" dirty="0"/>
              <a:t>Tavaly a két együttes találkozója az első félidőben félbeszakadt, </a:t>
            </a:r>
            <a:r>
              <a:rPr lang="hu-HU" b="1" i="1" dirty="0"/>
              <a:t>miután</a:t>
            </a:r>
            <a:r>
              <a:rPr lang="hu-HU" i="1" dirty="0"/>
              <a:t> a hazai drukkerek kőzáport zúdítottak a pályára. </a:t>
            </a:r>
            <a:r>
              <a:rPr lang="hu-HU" dirty="0"/>
              <a:t>(temporális és 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</a:t>
            </a:r>
          </a:p>
          <a:p>
            <a:r>
              <a:rPr lang="hu-HU" i="1" dirty="0"/>
              <a:t>Kalmár István a levél nyilvánosságát azzal indokolja: </a:t>
            </a:r>
            <a:r>
              <a:rPr lang="hu-HU" b="1" i="1" dirty="0"/>
              <a:t>miután</a:t>
            </a:r>
            <a:r>
              <a:rPr lang="hu-HU" dirty="0"/>
              <a:t> </a:t>
            </a:r>
            <a:r>
              <a:rPr lang="hu-HU" i="1" dirty="0"/>
              <a:t>a képviselő is a sajtón át válaszolt, feljogosítva érzi magát arra, hogy ő is az újságban válaszoljon. </a:t>
            </a:r>
            <a:r>
              <a:rPr lang="hu-HU" dirty="0"/>
              <a:t>(kauzális, </a:t>
            </a:r>
            <a:r>
              <a:rPr lang="hu-HU" i="1" dirty="0" err="1"/>
              <a:t>MNSz</a:t>
            </a:r>
            <a:r>
              <a:rPr lang="hu-HU" i="1" dirty="0"/>
              <a:t>.</a:t>
            </a:r>
            <a:r>
              <a:rPr lang="hu-HU" dirty="0"/>
              <a:t>)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71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Kategóriaváltás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Dekategorializáció</a:t>
            </a:r>
            <a:r>
              <a:rPr lang="hu-HU" dirty="0"/>
              <a:t>: az elem fokozatosan elveszti korábbi jellemző </a:t>
            </a:r>
            <a:r>
              <a:rPr lang="hu-HU" dirty="0" err="1"/>
              <a:t>morfoszintaktikai</a:t>
            </a:r>
            <a:r>
              <a:rPr lang="hu-HU" dirty="0"/>
              <a:t> tulajdonságait és autonómiáját</a:t>
            </a:r>
          </a:p>
          <a:p>
            <a:pPr marL="0" indent="0">
              <a:buNone/>
            </a:pPr>
            <a:r>
              <a:rPr lang="hu-HU" b="1" dirty="0"/>
              <a:t>nagyobb kategória (&gt; melléknév/határozószó) &gt; kisebb kategória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cap="small" dirty="0" err="1"/>
              <a:t>Hopper</a:t>
            </a:r>
            <a:r>
              <a:rPr lang="hu-HU" cap="small" dirty="0"/>
              <a:t>–</a:t>
            </a:r>
            <a:r>
              <a:rPr lang="hu-HU" cap="small" dirty="0" err="1"/>
              <a:t>Traugott</a:t>
            </a:r>
            <a:r>
              <a:rPr lang="hu-HU" cap="small" dirty="0"/>
              <a:t> </a:t>
            </a:r>
            <a:r>
              <a:rPr lang="hu-HU" dirty="0"/>
              <a:t>1993. 103–106).</a:t>
            </a:r>
          </a:p>
          <a:p>
            <a:pPr marL="0" indent="0">
              <a:buNone/>
            </a:pPr>
            <a:r>
              <a:rPr lang="hu-HU" dirty="0"/>
              <a:t>Például:</a:t>
            </a:r>
          </a:p>
          <a:p>
            <a:pPr marL="0" indent="0">
              <a:buNone/>
            </a:pPr>
            <a:r>
              <a:rPr lang="hu-HU" i="1" dirty="0"/>
              <a:t>fog </a:t>
            </a:r>
            <a:r>
              <a:rPr lang="hu-HU" dirty="0"/>
              <a:t>ige (+ főnévi igenév) &gt; </a:t>
            </a:r>
            <a:r>
              <a:rPr lang="hu-HU" i="1" dirty="0"/>
              <a:t>fog </a:t>
            </a:r>
            <a:r>
              <a:rPr lang="hu-HU" dirty="0"/>
              <a:t>segédige (+ főnévi igenév)</a:t>
            </a:r>
          </a:p>
          <a:p>
            <a:pPr marL="0" indent="0">
              <a:buNone/>
            </a:pPr>
            <a:r>
              <a:rPr lang="hu-HU" i="1" dirty="0"/>
              <a:t>találom </a:t>
            </a:r>
            <a:r>
              <a:rPr lang="hu-HU" dirty="0"/>
              <a:t>ige &gt; </a:t>
            </a:r>
            <a:r>
              <a:rPr lang="hu-HU" i="1" dirty="0" err="1"/>
              <a:t>talám</a:t>
            </a:r>
            <a:r>
              <a:rPr lang="hu-HU" i="1" dirty="0"/>
              <a:t>~ talán</a:t>
            </a:r>
            <a:r>
              <a:rPr lang="hu-HU" dirty="0"/>
              <a:t> módosítószó &gt; </a:t>
            </a:r>
            <a:r>
              <a:rPr lang="hu-HU" i="1" dirty="0"/>
              <a:t>tán </a:t>
            </a:r>
            <a:r>
              <a:rPr lang="hu-HU" dirty="0"/>
              <a:t>partikula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042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Szófajváltás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„A KÖTŐSZÓK (…)</a:t>
            </a:r>
          </a:p>
          <a:p>
            <a:pPr marL="0" indent="0">
              <a:buNone/>
            </a:pPr>
            <a:r>
              <a:rPr lang="hu-HU" dirty="0"/>
              <a:t>Keletkezési módok</a:t>
            </a: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b="1" dirty="0"/>
              <a:t>Szófajváltás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a) </a:t>
            </a:r>
            <a:r>
              <a:rPr lang="hu-HU" b="1" dirty="0"/>
              <a:t>Határozószóból</a:t>
            </a:r>
            <a:r>
              <a:rPr lang="hu-HU" dirty="0"/>
              <a:t> (vonatkozó névmási határozószóból) keletkezett a legjelentősebb csoport: </a:t>
            </a:r>
            <a:r>
              <a:rPr lang="hu-HU" i="1" dirty="0"/>
              <a:t>hogy, ha, mert, mint</a:t>
            </a:r>
            <a:r>
              <a:rPr lang="hu-HU" dirty="0"/>
              <a:t>.” (</a:t>
            </a:r>
            <a:r>
              <a:rPr lang="hu-HU" cap="small" dirty="0"/>
              <a:t>D. </a:t>
            </a:r>
            <a:r>
              <a:rPr lang="hu-HU" cap="small" dirty="0" err="1"/>
              <a:t>Mátai</a:t>
            </a:r>
            <a:r>
              <a:rPr lang="hu-HU" dirty="0"/>
              <a:t> 2003a. 229, kiemelés az eredetiben)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7086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879566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899954"/>
            <a:ext cx="10890068" cy="336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Szemantikaiasulás</a:t>
            </a:r>
            <a:r>
              <a:rPr lang="hu-HU" dirty="0"/>
              <a:t>/</a:t>
            </a:r>
            <a:r>
              <a:rPr lang="hu-HU" dirty="0" err="1"/>
              <a:t>szemanticizálódás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Eredetileg a kontextusból </a:t>
            </a:r>
            <a:r>
              <a:rPr lang="hu-HU" dirty="0" err="1"/>
              <a:t>kikövetkeztett</a:t>
            </a:r>
            <a:r>
              <a:rPr lang="hu-HU" dirty="0"/>
              <a:t> jelentések beépülnek az elemek nem kontextuális jelentésébe.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 err="1"/>
              <a:t>tönkre-megy</a:t>
            </a:r>
            <a:endParaRPr lang="hu-HU" i="1" dirty="0"/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időbeliség → okság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Mozgás, szándék → jövő idő (angol: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Megragadás, véghezvitel, bekövetkezés (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kenyeret fog | enni &gt; kenyeret | fog enni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→ jövő idő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06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6057" y="714103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2638697"/>
            <a:ext cx="10863943" cy="345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/>
              <a:t>hát</a:t>
            </a:r>
          </a:p>
          <a:p>
            <a:pPr marL="0" indent="0">
              <a:buNone/>
            </a:pPr>
            <a:r>
              <a:rPr lang="hu-HU" b="1" dirty="0"/>
              <a:t>helyviszony</a:t>
            </a:r>
            <a:r>
              <a:rPr lang="hu-HU" dirty="0"/>
              <a:t> ‘oda, ott’ → </a:t>
            </a:r>
            <a:r>
              <a:rPr lang="hu-HU" b="1" dirty="0"/>
              <a:t>időviszony</a:t>
            </a:r>
            <a:r>
              <a:rPr lang="hu-HU" dirty="0"/>
              <a:t> ‘akkor’ → </a:t>
            </a:r>
            <a:r>
              <a:rPr lang="hu-HU" b="1" dirty="0"/>
              <a:t>következtető viszony</a:t>
            </a:r>
            <a:r>
              <a:rPr lang="hu-HU" dirty="0"/>
              <a:t> ‘tehát’ → diskurzusjelölői funkciók</a:t>
            </a:r>
          </a:p>
          <a:p>
            <a:pPr marL="0" indent="0">
              <a:buNone/>
            </a:pPr>
            <a:r>
              <a:rPr lang="hu-HU" b="1" i="1" dirty="0"/>
              <a:t>Hát akkor menjünk.</a:t>
            </a:r>
            <a:br>
              <a:rPr lang="hu-HU" dirty="0"/>
            </a:br>
            <a:r>
              <a:rPr lang="hu-HU" dirty="0"/>
              <a:t>Itt még érezhető a ‘tehát / akkor’ következtető-átvezető szerep.</a:t>
            </a:r>
          </a:p>
          <a:p>
            <a:pPr marL="0" indent="0">
              <a:buNone/>
            </a:pPr>
            <a:r>
              <a:rPr lang="hu-HU" b="1" i="1" dirty="0"/>
              <a:t>Hát ezt meg hogy gondoltad?</a:t>
            </a:r>
            <a:br>
              <a:rPr lang="hu-HU" dirty="0"/>
            </a:br>
            <a:r>
              <a:rPr lang="hu-HU" dirty="0"/>
              <a:t>Számonkérés, méltatlankodás (kérdés)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5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Grammatikalizáció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999" y="2621281"/>
            <a:ext cx="10994571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egy morféma disztribúciójában és státusában bekövetkező változás: a lexikálistól a grammatikai, </a:t>
            </a:r>
            <a:r>
              <a:rPr lang="hu-HU" dirty="0" err="1"/>
              <a:t>illeve</a:t>
            </a:r>
            <a:r>
              <a:rPr lang="hu-HU" dirty="0"/>
              <a:t> a kevésbé grammatikaitól a </a:t>
            </a:r>
            <a:r>
              <a:rPr lang="hu-HU" dirty="0" err="1"/>
              <a:t>grammatikaibb</a:t>
            </a:r>
            <a:r>
              <a:rPr lang="hu-HU" dirty="0"/>
              <a:t> státus felé haladást jelenti, pl. </a:t>
            </a:r>
            <a:r>
              <a:rPr lang="hu-HU" dirty="0" err="1"/>
              <a:t>derivációs</a:t>
            </a:r>
            <a:r>
              <a:rPr lang="hu-HU" dirty="0"/>
              <a:t> elem &gt; inflexiós elem (</a:t>
            </a:r>
            <a:r>
              <a:rPr lang="hu-HU" dirty="0" err="1"/>
              <a:t>Kuryłowicz</a:t>
            </a:r>
            <a:r>
              <a:rPr lang="hu-HU" dirty="0"/>
              <a:t> 1965: 52)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lexikális egység &gt; grammatikai egység</a:t>
            </a:r>
          </a:p>
          <a:p>
            <a:pPr marL="0" indent="0" algn="ctr">
              <a:buNone/>
            </a:pPr>
            <a:r>
              <a:rPr lang="hu-HU" dirty="0"/>
              <a:t>grammatikai egység &gt; még </a:t>
            </a:r>
            <a:r>
              <a:rPr lang="hu-HU" dirty="0" err="1"/>
              <a:t>grammatikaibb</a:t>
            </a:r>
            <a:r>
              <a:rPr lang="hu-HU" dirty="0"/>
              <a:t> egység</a:t>
            </a:r>
          </a:p>
        </p:txBody>
      </p:sp>
    </p:spTree>
    <p:extLst>
      <p:ext uri="{BB962C8B-B14F-4D97-AF65-F5344CB8AC3E}">
        <p14:creationId xmlns:p14="http://schemas.microsoft.com/office/powerpoint/2010/main" val="2169728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" y="792480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hu-HU" dirty="0"/>
              <a:t>Kontextuális jelentések beépülése a konvencionális jelentésbe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5690" y="2333897"/>
            <a:ext cx="10685419" cy="4275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azért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dirty="0"/>
              <a:t>célviszony/okviszony → ellenkezés / engedmény / szubjektív álláspont</a:t>
            </a:r>
          </a:p>
          <a:p>
            <a:pPr marL="0" indent="0">
              <a:buNone/>
            </a:pPr>
            <a:r>
              <a:rPr lang="hu-HU" b="1" i="1" dirty="0"/>
              <a:t>Azért kerültem arra, hogy mielőbb hazaérjek.</a:t>
            </a:r>
          </a:p>
          <a:p>
            <a:pPr marL="0" indent="0">
              <a:buNone/>
            </a:pPr>
            <a:r>
              <a:rPr lang="hu-HU" b="1" i="1" dirty="0"/>
              <a:t>Azért mentem haza, mert fáradt voltam.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b="1" i="1" dirty="0"/>
              <a:t>Hát azért ez túlzás.</a:t>
            </a:r>
            <a:br>
              <a:rPr lang="hu-HU" i="1" dirty="0"/>
            </a:br>
            <a:r>
              <a:rPr lang="hu-HU" b="1" i="1" dirty="0"/>
              <a:t>Ez azért nem ilyen egyszerű.</a:t>
            </a:r>
            <a:br>
              <a:rPr lang="hu-HU" i="1" dirty="0"/>
            </a:br>
            <a:r>
              <a:rPr lang="hu-HU" b="1" i="1" dirty="0"/>
              <a:t>Azért ezt nem kellett volna.</a:t>
            </a:r>
          </a:p>
          <a:p>
            <a:pPr marL="0" indent="0">
              <a:buNone/>
            </a:pPr>
            <a:r>
              <a:rPr lang="hu-HU" dirty="0"/>
              <a:t>‘mégiscsak’, ‘azt azért el kell ismerni’, ‘ezzel szemben én úgy látom’ (közkeletű véleménnyel való szembenállás)</a:t>
            </a:r>
          </a:p>
          <a:p>
            <a:pPr marL="0" indent="0">
              <a:buNone/>
            </a:pPr>
            <a:r>
              <a:rPr lang="hu-HU" dirty="0"/>
              <a:t>Megengedő viszonyban</a:t>
            </a:r>
            <a:r>
              <a:rPr lang="hu-HU" i="1" dirty="0"/>
              <a:t>, </a:t>
            </a:r>
            <a:r>
              <a:rPr lang="hu-HU" dirty="0"/>
              <a:t>a másik tagmondattal v. a szituációból következő körülménnyel ellentétes (tartalmú) tagmondatban megengedő jelentéstartalom </a:t>
            </a:r>
            <a:r>
              <a:rPr lang="hu-HU" dirty="0" err="1"/>
              <a:t>kif-ére</a:t>
            </a:r>
            <a:r>
              <a:rPr lang="hu-HU" dirty="0"/>
              <a:t> (</a:t>
            </a:r>
            <a:r>
              <a:rPr lang="hu-HU" dirty="0" err="1"/>
              <a:t>Nsz</a:t>
            </a:r>
            <a:r>
              <a:rPr lang="hu-HU" dirty="0"/>
              <a:t>.):</a:t>
            </a:r>
          </a:p>
          <a:p>
            <a:pPr marL="0" indent="0">
              <a:buNone/>
            </a:pPr>
            <a:r>
              <a:rPr lang="hu-HU" i="1" dirty="0"/>
              <a:t>Bár sokat szabódott, azért csak elment hozzájuk.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205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DE5C0-5456-8623-3D86-EB04CE1F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97" y="1230283"/>
            <a:ext cx="10890929" cy="1097280"/>
          </a:xfrm>
        </p:spPr>
        <p:txBody>
          <a:bodyPr/>
          <a:lstStyle/>
          <a:p>
            <a:r>
              <a:rPr lang="hu-HU" dirty="0"/>
              <a:t>Tudja? Nem tudja?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802903-948B-62A8-9451-4269D133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1" y="2327563"/>
            <a:ext cx="11322398" cy="421178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hu-HU" sz="2200" i="1" dirty="0"/>
              <a:t>Itt, az ajtó előtt fülelve talált rám nemsokára </a:t>
            </a:r>
            <a:r>
              <a:rPr lang="hu-HU" sz="2200" i="1" dirty="0" err="1"/>
              <a:t>Mugyil</a:t>
            </a:r>
            <a:r>
              <a:rPr lang="hu-HU" sz="2200" i="1" dirty="0"/>
              <a:t> atya. – Maga mit keres itt? – </a:t>
            </a:r>
            <a:r>
              <a:rPr lang="hu-HU" sz="2200" b="1" i="1" dirty="0"/>
              <a:t>Mintha nem tudná.</a:t>
            </a:r>
            <a:r>
              <a:rPr lang="hu-HU" sz="2200" i="1" dirty="0"/>
              <a:t> A nevelőanyámra várok.</a:t>
            </a:r>
            <a:r>
              <a:rPr lang="hu-HU" sz="2200" dirty="0"/>
              <a:t> (MNSz2, #5821067, </a:t>
            </a:r>
            <a:r>
              <a:rPr lang="hu-HU" sz="2200" dirty="0" err="1"/>
              <a:t>doc</a:t>
            </a:r>
            <a:r>
              <a:rPr lang="hu-HU" sz="2200" dirty="0"/>
              <a:t>#189, szépirodalom) 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hu-HU" sz="2200" i="1" dirty="0"/>
              <a:t>– Gyere már – szólt hátra a férjének, és lendített egyet az ormótlan puskán, amit a vállán vitt egy szíjon. – Nem tudom, mit nézel – hangját zsörtölődőnek és kedvetlennek is lehetett tartani. – Hogy hova megyünk – hunyorított a férfi, magas homlokán verejték gyöngyözött. </a:t>
            </a:r>
            <a:r>
              <a:rPr lang="hu-HU" sz="2200" b="1" i="1" dirty="0"/>
              <a:t>– Mintha nem tudnád.</a:t>
            </a:r>
            <a:r>
              <a:rPr lang="hu-HU" sz="2200" i="1" dirty="0"/>
              <a:t> Jártunk már itt.</a:t>
            </a:r>
            <a:r>
              <a:rPr lang="hu-HU" sz="2200" dirty="0"/>
              <a:t> (MNSz2, #13554008, </a:t>
            </a:r>
            <a:r>
              <a:rPr lang="hu-HU" sz="2200" dirty="0" err="1"/>
              <a:t>doc</a:t>
            </a:r>
            <a:r>
              <a:rPr lang="hu-HU" sz="2200" dirty="0"/>
              <a:t>#326, szépirodalom)</a:t>
            </a:r>
          </a:p>
          <a:p>
            <a:pPr marL="0" indent="0">
              <a:buNone/>
            </a:pPr>
            <a:r>
              <a:rPr lang="hu-HU" sz="2200" dirty="0"/>
              <a:t>Sokféle változat, alárendelőtől az </a:t>
            </a:r>
            <a:r>
              <a:rPr lang="hu-HU" sz="2200" dirty="0" err="1"/>
              <a:t>inszubordinált</a:t>
            </a:r>
            <a:r>
              <a:rPr lang="hu-HU" sz="2200" dirty="0"/>
              <a:t>(szerű)</a:t>
            </a:r>
            <a:r>
              <a:rPr lang="hu-HU" sz="2200" dirty="0" err="1"/>
              <a:t>ekig</a:t>
            </a:r>
            <a:r>
              <a:rPr lang="hu-HU" sz="2200" dirty="0"/>
              <a:t> (hol van főmondat, hol nincs)</a:t>
            </a:r>
          </a:p>
          <a:p>
            <a:pPr marL="0" indent="0">
              <a:buNone/>
            </a:pPr>
            <a:r>
              <a:rPr lang="hu-HU" sz="2200" dirty="0"/>
              <a:t>„Sajátos jelentésárnyalatú mellékmondatok” (kevert)</a:t>
            </a:r>
          </a:p>
          <a:p>
            <a:pPr marL="0" indent="0">
              <a:buNone/>
            </a:pPr>
            <a:r>
              <a:rPr lang="hu-HU" sz="2200" dirty="0"/>
              <a:t>Most: csak a </a:t>
            </a:r>
            <a:r>
              <a:rPr lang="hu-HU" sz="2200" b="1" dirty="0"/>
              <a:t>tagadó</a:t>
            </a:r>
            <a:r>
              <a:rPr lang="hu-HU" sz="2200" dirty="0"/>
              <a:t> típus</a:t>
            </a:r>
          </a:p>
          <a:p>
            <a:pPr marL="0" indent="0">
              <a:buNone/>
            </a:pPr>
            <a:r>
              <a:rPr lang="hu-HU" sz="2200" i="1" dirty="0"/>
              <a:t>Nem mintha </a:t>
            </a:r>
            <a:r>
              <a:rPr lang="hu-HU" sz="2200" dirty="0"/>
              <a:t>típus: Turi (2015)</a:t>
            </a:r>
          </a:p>
        </p:txBody>
      </p:sp>
    </p:spTree>
    <p:extLst>
      <p:ext uri="{BB962C8B-B14F-4D97-AF65-F5344CB8AC3E}">
        <p14:creationId xmlns:p14="http://schemas.microsoft.com/office/powerpoint/2010/main" val="132169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Tudja? Nem tudja?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0" y="3494376"/>
            <a:ext cx="10182225" cy="26384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02" y="422151"/>
            <a:ext cx="6330204" cy="33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4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73265"/>
            <a:ext cx="11385666" cy="1097280"/>
          </a:xfrm>
        </p:spPr>
        <p:txBody>
          <a:bodyPr>
            <a:normAutofit/>
          </a:bodyPr>
          <a:lstStyle/>
          <a:p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!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1911927"/>
            <a:ext cx="11210176" cy="474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/>
              <a:t>Brinton</a:t>
            </a:r>
            <a:r>
              <a:rPr lang="hu-HU" b="1" dirty="0"/>
              <a:t> (2014): </a:t>
            </a:r>
          </a:p>
          <a:p>
            <a:pPr marL="0" indent="0">
              <a:buNone/>
            </a:pPr>
            <a:r>
              <a:rPr lang="en-US" i="1" dirty="0"/>
              <a:t>He thinks you’ll be impressed. </a:t>
            </a:r>
            <a:r>
              <a:rPr lang="en-US" b="1" i="1" dirty="0"/>
              <a:t>As if.</a:t>
            </a:r>
            <a:r>
              <a:rPr lang="hu-HU" b="1" i="1" dirty="0"/>
              <a:t>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Azt</a:t>
            </a:r>
            <a:r>
              <a:rPr lang="hu-HU" dirty="0"/>
              <a:t> hiszi, le leszel nyűgözve. Ja persze!/Na persze!/Hogyne, persze…’ [gúnyos, ironikus] ’</a:t>
            </a:r>
            <a:r>
              <a:rPr lang="hu-HU" dirty="0" err="1"/>
              <a:t>Ugyan</a:t>
            </a:r>
            <a:r>
              <a:rPr lang="hu-HU" dirty="0"/>
              <a:t> már!/Még mit nem!’</a:t>
            </a:r>
          </a:p>
          <a:p>
            <a:pPr marL="0" indent="0">
              <a:buNone/>
            </a:pPr>
            <a:r>
              <a:rPr lang="hu-HU" u="sng" dirty="0"/>
              <a:t>I. Szabad (pl. mód) </a:t>
            </a:r>
            <a:r>
              <a:rPr lang="hu-HU" u="sng" dirty="0" err="1"/>
              <a:t>-határozói</a:t>
            </a:r>
            <a:r>
              <a:rPr lang="hu-HU" u="sng" dirty="0"/>
              <a:t> alárendelő mondatok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i="1" dirty="0"/>
              <a:t>He </a:t>
            </a:r>
            <a:r>
              <a:rPr lang="hu-HU" i="1" dirty="0" err="1"/>
              <a:t>laughed</a:t>
            </a:r>
            <a:r>
              <a:rPr lang="hu-HU" i="1" dirty="0"/>
              <a:t> </a:t>
            </a: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</a:t>
            </a:r>
            <a:r>
              <a:rPr lang="hu-HU" i="1" dirty="0" err="1"/>
              <a:t>said</a:t>
            </a:r>
            <a:r>
              <a:rPr lang="hu-HU" i="1" dirty="0"/>
              <a:t> </a:t>
            </a:r>
            <a:r>
              <a:rPr lang="hu-HU" i="1" dirty="0" err="1"/>
              <a:t>something</a:t>
            </a:r>
            <a:r>
              <a:rPr lang="hu-HU" i="1" dirty="0"/>
              <a:t> </a:t>
            </a:r>
            <a:r>
              <a:rPr lang="hu-HU" i="1" dirty="0" err="1"/>
              <a:t>funny</a:t>
            </a:r>
            <a:r>
              <a:rPr lang="hu-HU" i="1" dirty="0"/>
              <a:t>.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Nevetett</a:t>
            </a:r>
            <a:r>
              <a:rPr lang="hu-HU" dirty="0"/>
              <a:t>, mintha valami vicceset mondtam volna.’</a:t>
            </a:r>
          </a:p>
          <a:p>
            <a:pPr marL="0" indent="0">
              <a:buNone/>
            </a:pPr>
            <a:r>
              <a:rPr lang="hu-HU" u="sng" dirty="0"/>
              <a:t>II. Vonzatkifejtő </a:t>
            </a:r>
            <a:r>
              <a:rPr lang="hu-HU" i="1" u="sng" dirty="0" err="1"/>
              <a:t>as</a:t>
            </a:r>
            <a:r>
              <a:rPr lang="hu-HU" i="1" u="sng" dirty="0"/>
              <a:t> </a:t>
            </a:r>
            <a:r>
              <a:rPr lang="hu-HU" i="1" u="sng" dirty="0" err="1"/>
              <a:t>if</a:t>
            </a:r>
            <a:r>
              <a:rPr lang="hu-HU" u="sng" dirty="0" err="1"/>
              <a:t>-mellékmondat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i="1" dirty="0" err="1"/>
              <a:t>it</a:t>
            </a:r>
            <a:r>
              <a:rPr lang="hu-HU" i="1" dirty="0"/>
              <a:t> </a:t>
            </a:r>
            <a:r>
              <a:rPr lang="hu-HU" i="1" dirty="0" err="1"/>
              <a:t>seemed</a:t>
            </a:r>
            <a:r>
              <a:rPr lang="hu-HU" i="1" dirty="0"/>
              <a:t>/</a:t>
            </a:r>
            <a:r>
              <a:rPr lang="hu-HU" i="1" dirty="0" err="1"/>
              <a:t>looked</a:t>
            </a:r>
            <a:r>
              <a:rPr lang="hu-HU" i="1" dirty="0"/>
              <a:t>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…:</a:t>
            </a:r>
            <a:r>
              <a:rPr lang="hu-HU" dirty="0"/>
              <a:t> </a:t>
            </a:r>
            <a:r>
              <a:rPr lang="en-US" i="1" dirty="0"/>
              <a:t>It seemed </a:t>
            </a:r>
            <a:r>
              <a:rPr lang="en-US" b="1" i="1" dirty="0"/>
              <a:t>as if </a:t>
            </a:r>
            <a:r>
              <a:rPr lang="en-US" i="1" dirty="0"/>
              <a:t>she were always auditioning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Úgy</a:t>
            </a:r>
            <a:r>
              <a:rPr lang="hu-HU" dirty="0"/>
              <a:t> tűnt, mintha mindig meghallgatáson lenne.’</a:t>
            </a:r>
          </a:p>
        </p:txBody>
      </p:sp>
    </p:spTree>
    <p:extLst>
      <p:ext uri="{BB962C8B-B14F-4D97-AF65-F5344CB8AC3E}">
        <p14:creationId xmlns:p14="http://schemas.microsoft.com/office/powerpoint/2010/main" val="1778072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!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99855"/>
            <a:ext cx="10970030" cy="436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u="sng" dirty="0"/>
              <a:t>III. </a:t>
            </a:r>
            <a:r>
              <a:rPr lang="hu-HU" u="sng" dirty="0" err="1"/>
              <a:t>Egytagmondatos</a:t>
            </a:r>
            <a:r>
              <a:rPr lang="hu-HU" u="sng" dirty="0"/>
              <a:t>, </a:t>
            </a:r>
            <a:r>
              <a:rPr lang="hu-HU" u="sng" dirty="0" err="1"/>
              <a:t>inszubordinált</a:t>
            </a:r>
            <a:r>
              <a:rPr lang="hu-HU" u="sng" dirty="0"/>
              <a:t> </a:t>
            </a:r>
            <a:r>
              <a:rPr lang="hu-HU" i="1" u="sng" dirty="0" err="1"/>
              <a:t>as</a:t>
            </a:r>
            <a:r>
              <a:rPr lang="hu-HU" i="1" u="sng" dirty="0"/>
              <a:t> </a:t>
            </a:r>
            <a:r>
              <a:rPr lang="hu-HU" i="1" u="sng" dirty="0" err="1"/>
              <a:t>if</a:t>
            </a:r>
            <a:r>
              <a:rPr lang="hu-HU" i="1" u="sng" dirty="0"/>
              <a:t>: </a:t>
            </a:r>
            <a:r>
              <a:rPr lang="hu-HU" dirty="0"/>
              <a:t>tagadó jelentést vesznek fel</a:t>
            </a:r>
          </a:p>
          <a:p>
            <a:pPr marL="0" indent="0">
              <a:buNone/>
            </a:pP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had a </a:t>
            </a:r>
            <a:r>
              <a:rPr lang="hu-HU" i="1" dirty="0" err="1"/>
              <a:t>choice</a:t>
            </a:r>
            <a:r>
              <a:rPr lang="hu-HU" dirty="0"/>
              <a:t>. ’</a:t>
            </a:r>
            <a:r>
              <a:rPr lang="hu-HU" dirty="0" err="1"/>
              <a:t>Mintha</a:t>
            </a:r>
            <a:r>
              <a:rPr lang="hu-HU" dirty="0"/>
              <a:t> lett volna választásom.’ [= </a:t>
            </a:r>
            <a:r>
              <a:rPr lang="hu-HU" b="1" dirty="0"/>
              <a:t>szerintem nem volt választásom és ez felháborít]</a:t>
            </a:r>
          </a:p>
          <a:p>
            <a:pPr marL="0" indent="0">
              <a:buNone/>
            </a:pPr>
            <a:r>
              <a:rPr lang="hu-HU" b="1" i="1" dirty="0" err="1"/>
              <a:t>As</a:t>
            </a:r>
            <a:r>
              <a:rPr lang="hu-HU" b="1" i="1" dirty="0"/>
              <a:t> </a:t>
            </a:r>
            <a:r>
              <a:rPr lang="hu-HU" b="1" i="1" dirty="0" err="1"/>
              <a:t>if</a:t>
            </a:r>
            <a:r>
              <a:rPr lang="hu-HU" b="1" i="1" dirty="0"/>
              <a:t> </a:t>
            </a:r>
            <a:r>
              <a:rPr lang="hu-HU" i="1" dirty="0"/>
              <a:t>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</a:t>
            </a:r>
            <a:r>
              <a:rPr lang="hu-HU" dirty="0"/>
              <a:t>’</a:t>
            </a:r>
            <a:r>
              <a:rPr lang="hu-HU" dirty="0" err="1"/>
              <a:t>Mintha</a:t>
            </a:r>
            <a:r>
              <a:rPr lang="hu-HU" dirty="0"/>
              <a:t> én lennék a hibás.’ [= </a:t>
            </a:r>
            <a:r>
              <a:rPr lang="hu-HU" b="1" dirty="0"/>
              <a:t>szerintem nem vagyok hibás és ez felháborít]</a:t>
            </a:r>
          </a:p>
          <a:p>
            <a:pPr marL="0" indent="0">
              <a:buNone/>
            </a:pPr>
            <a:r>
              <a:rPr lang="hu-HU" b="1" u="sng" dirty="0"/>
              <a:t>IV. Felkiáltó, puszta </a:t>
            </a:r>
            <a:r>
              <a:rPr lang="hu-HU" b="1" i="1" u="sng" dirty="0" err="1"/>
              <a:t>as</a:t>
            </a:r>
            <a:r>
              <a:rPr lang="hu-HU" b="1" i="1" u="sng" dirty="0"/>
              <a:t> </a:t>
            </a:r>
            <a:r>
              <a:rPr lang="hu-HU" b="1" i="1" u="sng" dirty="0" err="1"/>
              <a:t>if</a:t>
            </a:r>
            <a:r>
              <a:rPr lang="hu-HU" b="1" i="1" dirty="0"/>
              <a:t>  </a:t>
            </a:r>
            <a:r>
              <a:rPr lang="hu-HU" i="1" dirty="0"/>
              <a:t>[&lt; </a:t>
            </a:r>
            <a:r>
              <a:rPr lang="hu-HU" i="1" dirty="0" err="1"/>
              <a:t>it</a:t>
            </a:r>
            <a:r>
              <a:rPr lang="hu-HU" i="1" dirty="0"/>
              <a:t> is/</a:t>
            </a:r>
            <a:r>
              <a:rPr lang="hu-HU" i="1" dirty="0" err="1"/>
              <a:t>looks</a:t>
            </a:r>
            <a:r>
              <a:rPr lang="hu-HU" i="1" dirty="0"/>
              <a:t>/</a:t>
            </a:r>
            <a:r>
              <a:rPr lang="hu-HU" i="1" dirty="0" err="1"/>
              <a:t>seems</a:t>
            </a:r>
            <a:r>
              <a:rPr lang="hu-HU" i="1" dirty="0"/>
              <a:t>…]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III-ból</a:t>
            </a:r>
            <a:r>
              <a:rPr lang="hu-HU" dirty="0"/>
              <a:t> vezeti le (szemantikai affinitás): </a:t>
            </a:r>
            <a:r>
              <a:rPr lang="en-US" i="1" dirty="0"/>
              <a:t>It seems as if I cared. → As if I cared. → As if.</a:t>
            </a:r>
            <a:r>
              <a:rPr lang="hu-HU" i="1" dirty="0"/>
              <a:t> </a:t>
            </a:r>
            <a:r>
              <a:rPr lang="hu-HU" dirty="0"/>
              <a:t>(újabb </a:t>
            </a:r>
            <a:r>
              <a:rPr lang="hu-HU" dirty="0" err="1"/>
              <a:t>inszubordináció</a:t>
            </a:r>
            <a:r>
              <a:rPr lang="hu-HU" dirty="0"/>
              <a:t> vagy ellipszis)</a:t>
            </a:r>
          </a:p>
          <a:p>
            <a:pPr marL="0" indent="0">
              <a:buNone/>
            </a:pPr>
            <a:r>
              <a:rPr lang="hu-HU" dirty="0"/>
              <a:t>III. és IV.: az eredeti feltételes-hasonlító jelentés eltűnt, </a:t>
            </a:r>
            <a:r>
              <a:rPr lang="hu-HU" b="1" dirty="0"/>
              <a:t>tagadó/cáfoló</a:t>
            </a:r>
            <a:r>
              <a:rPr lang="hu-HU" dirty="0"/>
              <a:t> értékük van, felkiáltó-értékelő jelleg, negatív </a:t>
            </a:r>
            <a:r>
              <a:rPr lang="hu-HU" dirty="0" err="1"/>
              <a:t>episztemikus</a:t>
            </a:r>
            <a:r>
              <a:rPr lang="hu-HU" dirty="0"/>
              <a:t> attitűd, a beszélő elutasítja egy implikált/ kimondott feltevés igazságát, az ellenkezőjét állítja</a:t>
            </a:r>
          </a:p>
          <a:p>
            <a:pPr marL="0" indent="0">
              <a:buNone/>
            </a:pP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if</a:t>
            </a:r>
            <a:r>
              <a:rPr lang="hu-HU" i="1" dirty="0"/>
              <a:t> I </a:t>
            </a:r>
            <a:r>
              <a:rPr lang="hu-HU" i="1" dirty="0" err="1"/>
              <a:t>were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fault. – </a:t>
            </a:r>
            <a:r>
              <a:rPr lang="hu-HU" dirty="0"/>
              <a:t>a beszélő fel van háborodva, szerinte hamis az a feltevés, hogy ő a hibás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cf</a:t>
            </a:r>
            <a:r>
              <a:rPr lang="hu-HU" dirty="0"/>
              <a:t>. </a:t>
            </a:r>
            <a:r>
              <a:rPr lang="hu-HU" dirty="0" err="1"/>
              <a:t>López-Couso</a:t>
            </a:r>
            <a:r>
              <a:rPr lang="hu-HU" dirty="0"/>
              <a:t> &amp; </a:t>
            </a:r>
            <a:r>
              <a:rPr lang="hu-HU" dirty="0" err="1"/>
              <a:t>Méndez-Naya</a:t>
            </a:r>
            <a:r>
              <a:rPr lang="hu-HU" dirty="0"/>
              <a:t> (2012a, 2012b): II. vonzatkifejtő &gt; III. </a:t>
            </a:r>
            <a:r>
              <a:rPr lang="hu-HU" dirty="0" err="1"/>
              <a:t>inszubordinált</a:t>
            </a:r>
            <a:r>
              <a:rPr lang="hu-HU" dirty="0"/>
              <a:t> változatok)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639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1057565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/>
              <a:t>Feltevés tagadása, propozíció tagadása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893" y="1976581"/>
            <a:ext cx="11655962" cy="4581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spanyolban 4 típusa van a feltételes hasonlító </a:t>
            </a:r>
            <a:r>
              <a:rPr lang="hu-HU" dirty="0" err="1"/>
              <a:t>inszubordinált</a:t>
            </a:r>
            <a:r>
              <a:rPr lang="hu-HU" dirty="0"/>
              <a:t> mondatoknak:</a:t>
            </a:r>
          </a:p>
          <a:p>
            <a:pPr marL="0" indent="0">
              <a:buNone/>
            </a:pPr>
            <a:r>
              <a:rPr lang="hu-HU" b="1" dirty="0"/>
              <a:t>1. </a:t>
            </a:r>
            <a:r>
              <a:rPr lang="hu-HU" b="1" dirty="0" err="1"/>
              <a:t>Denial</a:t>
            </a:r>
            <a:r>
              <a:rPr lang="hu-HU" b="1" dirty="0"/>
              <a:t> of an </a:t>
            </a:r>
            <a:r>
              <a:rPr lang="hu-HU" b="1" dirty="0" err="1"/>
              <a:t>assumption</a:t>
            </a:r>
            <a:r>
              <a:rPr lang="hu-HU" b="1" dirty="0"/>
              <a:t> [(elő)feltevés tagadása/visszautasítása]</a:t>
            </a:r>
          </a:p>
          <a:p>
            <a:pPr marL="0" indent="0">
              <a:buNone/>
            </a:pP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fuera</a:t>
            </a:r>
            <a:r>
              <a:rPr lang="hu-HU" i="1" dirty="0"/>
              <a:t> tan </a:t>
            </a:r>
            <a:r>
              <a:rPr lang="hu-HU" i="1" dirty="0" err="1"/>
              <a:t>fácil</a:t>
            </a:r>
            <a:r>
              <a:rPr lang="hu-HU" i="1" dirty="0"/>
              <a:t>. </a:t>
            </a:r>
            <a:r>
              <a:rPr lang="hu-HU" dirty="0"/>
              <a:t>‘Mintha olyan könnyű lenne.’</a:t>
            </a:r>
          </a:p>
          <a:p>
            <a:pPr marL="0" indent="0">
              <a:buNone/>
            </a:pPr>
            <a:r>
              <a:rPr lang="hu-HU" dirty="0"/>
              <a:t>RV&amp;VI (2025): A beszélő egy, az előző diskurzusból vagy a kontextusból kiolvasható </a:t>
            </a:r>
            <a:r>
              <a:rPr lang="hu-HU" b="1" dirty="0"/>
              <a:t>feltevést</a:t>
            </a:r>
            <a:r>
              <a:rPr lang="hu-HU" dirty="0"/>
              <a:t> utasít el (pl. az adott dolog könnyű), és ezzel együtt annak az ellenkezőjét is állítja. </a:t>
            </a:r>
          </a:p>
          <a:p>
            <a:pPr marL="0" indent="0">
              <a:buNone/>
            </a:pPr>
            <a:r>
              <a:rPr lang="hu-HU" b="1" dirty="0" err="1"/>
              <a:t>Polaritásmegfordítás</a:t>
            </a:r>
            <a:r>
              <a:rPr lang="hu-HU" dirty="0"/>
              <a:t>: a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dirty="0" err="1"/>
              <a:t>-mondat</a:t>
            </a:r>
            <a:r>
              <a:rPr lang="hu-HU" dirty="0"/>
              <a:t> formailag egy feltételezett állapotot idéz fel, de pragmatikailag annak ellenkezője a tényleges üzenet.</a:t>
            </a:r>
          </a:p>
          <a:p>
            <a:pPr marL="0" indent="0">
              <a:buNone/>
            </a:pPr>
            <a:r>
              <a:rPr lang="hu-HU" dirty="0"/>
              <a:t>VP, D &amp; VI (2025): a mondat </a:t>
            </a:r>
            <a:r>
              <a:rPr lang="hu-HU" b="1" dirty="0"/>
              <a:t>szó szerint kódolt propozícióját </a:t>
            </a:r>
            <a:r>
              <a:rPr lang="hu-HU" dirty="0"/>
              <a:t>tagadja, asszertív funkció, a megelőző </a:t>
            </a:r>
            <a:r>
              <a:rPr lang="hu-HU" b="1" dirty="0"/>
              <a:t>diskurzus</a:t>
            </a:r>
            <a:r>
              <a:rPr lang="hu-HU" dirty="0"/>
              <a:t> vagy a nyelven kívüli </a:t>
            </a:r>
            <a:r>
              <a:rPr lang="hu-HU" b="1" dirty="0"/>
              <a:t>kontextus</a:t>
            </a:r>
            <a:r>
              <a:rPr lang="hu-HU" dirty="0"/>
              <a:t> előhívta </a:t>
            </a:r>
            <a:r>
              <a:rPr lang="hu-HU" b="1" dirty="0"/>
              <a:t>feltételezés</a:t>
            </a:r>
            <a:r>
              <a:rPr lang="hu-HU" dirty="0"/>
              <a:t> tagadása és ellenkezőjének állítása</a:t>
            </a:r>
          </a:p>
          <a:p>
            <a:pPr marL="0" indent="0">
              <a:buNone/>
            </a:pPr>
            <a:r>
              <a:rPr lang="hu-HU" dirty="0"/>
              <a:t>Lehmann (2022): a lehetőséget a beszélő elég valószínűtlennek tartja, akár a tényekkel ellentétesnek</a:t>
            </a:r>
            <a:r>
              <a:rPr lang="hu-HU" b="1" dirty="0"/>
              <a:t>, másvalakihez köthető/tulajdonított hiedelemtől határolódik el</a:t>
            </a:r>
          </a:p>
          <a:p>
            <a:pPr marL="0" indent="0" algn="r">
              <a:buNone/>
            </a:pPr>
            <a:r>
              <a:rPr lang="hu-HU" b="1" dirty="0"/>
              <a:t>(</a:t>
            </a:r>
            <a:r>
              <a:rPr lang="hu-HU" b="1" dirty="0" err="1"/>
              <a:t>Royo</a:t>
            </a:r>
            <a:r>
              <a:rPr lang="hu-HU" b="1" dirty="0"/>
              <a:t> </a:t>
            </a:r>
            <a:r>
              <a:rPr lang="hu-HU" b="1" dirty="0" err="1"/>
              <a:t>Viñuales</a:t>
            </a:r>
            <a:r>
              <a:rPr lang="hu-HU" b="1" dirty="0"/>
              <a:t> &amp; Van </a:t>
            </a:r>
            <a:r>
              <a:rPr lang="hu-HU" b="1" dirty="0" err="1"/>
              <a:t>linden</a:t>
            </a:r>
            <a:r>
              <a:rPr lang="hu-HU" b="1" dirty="0"/>
              <a:t>: spanyol (2025), Van </a:t>
            </a:r>
            <a:r>
              <a:rPr lang="hu-HU" b="1" dirty="0" err="1"/>
              <a:t>Praet</a:t>
            </a:r>
            <a:r>
              <a:rPr lang="hu-HU" b="1" dirty="0"/>
              <a:t>, </a:t>
            </a:r>
            <a:r>
              <a:rPr lang="hu-HU" b="1" dirty="0" err="1"/>
              <a:t>Degand</a:t>
            </a:r>
            <a:r>
              <a:rPr lang="hu-HU" b="1" dirty="0"/>
              <a:t> &amp; </a:t>
            </a:r>
            <a:r>
              <a:rPr lang="hu-HU" b="1" dirty="0" err="1"/>
              <a:t>Van</a:t>
            </a:r>
            <a:r>
              <a:rPr lang="hu-HU" b="1" dirty="0"/>
              <a:t> </a:t>
            </a:r>
            <a:r>
              <a:rPr lang="hu-HU" b="1" dirty="0" err="1"/>
              <a:t>Iinden</a:t>
            </a:r>
            <a:r>
              <a:rPr lang="hu-HU" b="1" dirty="0"/>
              <a:t> (2025): angol, holland)</a:t>
            </a:r>
          </a:p>
        </p:txBody>
      </p:sp>
    </p:spTree>
    <p:extLst>
      <p:ext uri="{BB962C8B-B14F-4D97-AF65-F5344CB8AC3E}">
        <p14:creationId xmlns:p14="http://schemas.microsoft.com/office/powerpoint/2010/main" val="1284857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Kutatási kérdés, anyag,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564" y="2468881"/>
            <a:ext cx="10926618" cy="4190537"/>
          </a:xfrm>
        </p:spPr>
        <p:txBody>
          <a:bodyPr/>
          <a:lstStyle/>
          <a:p>
            <a:r>
              <a:rPr lang="hu-HU" sz="2800" dirty="0"/>
              <a:t>Mi a helyzet a magyarban ezzel a tagadó típussal? </a:t>
            </a:r>
          </a:p>
          <a:p>
            <a:r>
              <a:rPr lang="hu-HU" sz="2800" dirty="0"/>
              <a:t>Milyen pragmatikai jelentést hordoz? Asszertív vagy értékelő?</a:t>
            </a:r>
          </a:p>
          <a:p>
            <a:r>
              <a:rPr lang="hu-HU" sz="2800" dirty="0"/>
              <a:t>Hogyan alakult ki? Milyen típusú szerkezeti előzménye volt? </a:t>
            </a:r>
          </a:p>
          <a:p>
            <a:r>
              <a:rPr lang="hu-HU" sz="2800" dirty="0">
                <a:solidFill>
                  <a:srgbClr val="FF0000"/>
                </a:solidFill>
              </a:rPr>
              <a:t>Melyek a legtipikusabb formái?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37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315" y="1184103"/>
            <a:ext cx="10890929" cy="1097280"/>
          </a:xfrm>
        </p:spPr>
        <p:txBody>
          <a:bodyPr>
            <a:normAutofit/>
          </a:bodyPr>
          <a:lstStyle/>
          <a:p>
            <a:r>
              <a:rPr lang="hu-HU" dirty="0"/>
              <a:t>Keletkezés: hogy jön össze a </a:t>
            </a:r>
            <a:r>
              <a:rPr lang="hu-HU" i="1" dirty="0"/>
              <a:t>mint</a:t>
            </a:r>
            <a:r>
              <a:rPr lang="hu-HU" dirty="0"/>
              <a:t> és a </a:t>
            </a:r>
            <a:r>
              <a:rPr lang="hu-HU" i="1" dirty="0"/>
              <a:t>ha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315" y="2050473"/>
            <a:ext cx="11302540" cy="47197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Simonyi Zsigmond (1881. III. 191–199): A magyar kötőszók…</a:t>
            </a:r>
          </a:p>
          <a:p>
            <a:pPr marL="0" indent="0">
              <a:buNone/>
            </a:pPr>
            <a:r>
              <a:rPr lang="hu-HU" b="1" dirty="0"/>
              <a:t>ELLIPSZIS (</a:t>
            </a:r>
            <a:r>
              <a:rPr lang="hu-HU" b="1" dirty="0" err="1"/>
              <a:t>Klemm</a:t>
            </a:r>
            <a:r>
              <a:rPr lang="hu-HU" b="1" dirty="0"/>
              <a:t> 1928, </a:t>
            </a:r>
            <a:r>
              <a:rPr lang="hu-HU" b="1" dirty="0" err="1"/>
              <a:t>Berrár</a:t>
            </a:r>
            <a:r>
              <a:rPr lang="hu-HU" b="1" dirty="0"/>
              <a:t> 1957, 1960, Juhász 1992 ugyanez)</a:t>
            </a:r>
          </a:p>
          <a:p>
            <a:r>
              <a:rPr lang="hu-HU" dirty="0"/>
              <a:t>az ismétlődő állítmányú relatív főmondat mondatrészei maradnak el: </a:t>
            </a:r>
          </a:p>
          <a:p>
            <a:pPr marL="0" indent="0">
              <a:buNone/>
            </a:pPr>
            <a:r>
              <a:rPr lang="hu-HU" dirty="0"/>
              <a:t>megállott az olasz, </a:t>
            </a:r>
            <a:r>
              <a:rPr lang="hu-HU" i="1" dirty="0"/>
              <a:t>mint</a:t>
            </a:r>
            <a:r>
              <a:rPr lang="hu-HU" dirty="0"/>
              <a:t> megállana </a:t>
            </a:r>
            <a:r>
              <a:rPr lang="hu-HU" i="1" dirty="0"/>
              <a:t>ha</a:t>
            </a:r>
            <a:r>
              <a:rPr lang="hu-HU" dirty="0"/>
              <a:t> kőszirt volna = mint kőszirt lévén megállana</a:t>
            </a:r>
          </a:p>
          <a:p>
            <a:pPr marL="0" indent="0">
              <a:buNone/>
            </a:pPr>
            <a:r>
              <a:rPr lang="hu-HU" b="1" dirty="0"/>
              <a:t>Nem egyféle ellipszis lehetséges:</a:t>
            </a:r>
          </a:p>
          <a:p>
            <a:r>
              <a:rPr lang="hu-HU" dirty="0"/>
              <a:t>az </a:t>
            </a:r>
            <a:r>
              <a:rPr lang="hu-HU" b="1" i="1" dirty="0"/>
              <a:t>úgy tetszik, úgy rémlik</a:t>
            </a:r>
            <a:r>
              <a:rPr lang="hu-HU" b="1" dirty="0"/>
              <a:t> </a:t>
            </a:r>
            <a:r>
              <a:rPr lang="hu-HU" dirty="0"/>
              <a:t>főmondatok maradnak el, például: </a:t>
            </a:r>
          </a:p>
          <a:p>
            <a:pPr marL="0" indent="0">
              <a:buNone/>
            </a:pPr>
            <a:r>
              <a:rPr lang="hu-HU" dirty="0"/>
              <a:t>„[mikor a királyfiú eleibe ment,] </a:t>
            </a:r>
            <a:r>
              <a:rPr lang="hu-HU" i="1" dirty="0"/>
              <a:t>mintha nem is a’ lett volna, a ki volt, </a:t>
            </a:r>
            <a:r>
              <a:rPr lang="hu-HU" dirty="0"/>
              <a:t>Kriza </a:t>
            </a:r>
            <a:r>
              <a:rPr lang="hu-HU" dirty="0" err="1"/>
              <a:t>vadr</a:t>
            </a:r>
            <a:r>
              <a:rPr lang="hu-HU" dirty="0"/>
              <a:t>. 41G” (i.m. 193).</a:t>
            </a:r>
          </a:p>
          <a:p>
            <a:pPr marL="0" indent="0">
              <a:buNone/>
            </a:pPr>
            <a:r>
              <a:rPr lang="hu-HU" dirty="0"/>
              <a:t>„p. </a:t>
            </a:r>
            <a:r>
              <a:rPr lang="hu-HU" i="1" dirty="0"/>
              <a:t>ha ebbe </a:t>
            </a:r>
            <a:r>
              <a:rPr lang="hu-HU" i="1" dirty="0" err="1"/>
              <a:t>belefujsz</a:t>
            </a:r>
            <a:r>
              <a:rPr lang="hu-HU" i="1" dirty="0"/>
              <a:t>, a mit gondolsz magadban, ott terem előtted; ha aztán </a:t>
            </a:r>
            <a:r>
              <a:rPr lang="hu-HU" i="1" dirty="0" err="1"/>
              <a:t>visszájárul</a:t>
            </a:r>
            <a:r>
              <a:rPr lang="hu-HU" i="1" dirty="0"/>
              <a:t> </a:t>
            </a:r>
            <a:r>
              <a:rPr lang="hu-HU" i="1" dirty="0" err="1"/>
              <a:t>fujsz</a:t>
            </a:r>
            <a:r>
              <a:rPr lang="hu-HU" i="1" dirty="0"/>
              <a:t> bele, [úgy eltűnik minden,] mintha ott se lett // volna» </a:t>
            </a:r>
            <a:r>
              <a:rPr lang="hu-HU" dirty="0"/>
              <a:t>Ny. 1:419.” (i.m. 193–194). </a:t>
            </a:r>
          </a:p>
          <a:p>
            <a:pPr marL="0" indent="0">
              <a:buNone/>
            </a:pPr>
            <a:r>
              <a:rPr lang="hu-HU" u="sng" dirty="0"/>
              <a:t>a </a:t>
            </a:r>
            <a:r>
              <a:rPr lang="hu-HU" b="1" u="sng" dirty="0"/>
              <a:t>közlés- és cselekvésigéket tartalmazó főmondatok „elhallgatásával” </a:t>
            </a:r>
            <a:r>
              <a:rPr lang="hu-HU" u="sng" dirty="0"/>
              <a:t>előálló </a:t>
            </a:r>
            <a:r>
              <a:rPr lang="hu-HU" i="1" u="sng" dirty="0"/>
              <a:t>mintha</a:t>
            </a:r>
            <a:r>
              <a:rPr lang="hu-HU" u="sng" dirty="0"/>
              <a:t>-mellékmondatok: </a:t>
            </a:r>
          </a:p>
          <a:p>
            <a:pPr marL="0" indent="0">
              <a:buNone/>
            </a:pPr>
            <a:r>
              <a:rPr lang="hu-HU" u="sng" dirty="0"/>
              <a:t>„</a:t>
            </a:r>
            <a:r>
              <a:rPr lang="hu-HU" b="1" u="sng" dirty="0"/>
              <a:t>’</a:t>
            </a:r>
            <a:r>
              <a:rPr lang="hu-HU" b="1" u="sng" dirty="0" err="1"/>
              <a:t>úgy</a:t>
            </a:r>
            <a:r>
              <a:rPr lang="hu-HU" b="1" u="sng" dirty="0"/>
              <a:t> beszél, úgy cselekszik, úgy tesz, úgy tetteti </a:t>
            </a:r>
            <a:r>
              <a:rPr lang="hu-HU" b="1" u="sng" dirty="0" err="1"/>
              <a:t>magát</a:t>
            </a:r>
            <a:r>
              <a:rPr lang="hu-HU" b="1" u="sng" dirty="0"/>
              <a:t>‘; p</a:t>
            </a:r>
            <a:r>
              <a:rPr lang="hu-HU" u="sng" dirty="0"/>
              <a:t>. </a:t>
            </a:r>
            <a:r>
              <a:rPr lang="hu-HU" i="1" u="sng" dirty="0"/>
              <a:t>mintha a kárt vissza akarnák téríteni</a:t>
            </a:r>
            <a:r>
              <a:rPr lang="hu-HU" u="sng" dirty="0"/>
              <a:t>: </a:t>
            </a:r>
            <a:r>
              <a:rPr lang="hu-HU" i="1" u="sng" dirty="0" err="1"/>
              <a:t>perinde</a:t>
            </a:r>
            <a:r>
              <a:rPr lang="hu-HU" u="sng" dirty="0"/>
              <a:t> </a:t>
            </a:r>
            <a:r>
              <a:rPr lang="hu-HU" u="sng" dirty="0" err="1"/>
              <a:t>ac</a:t>
            </a:r>
            <a:r>
              <a:rPr lang="hu-HU" u="sng" dirty="0"/>
              <a:t> </a:t>
            </a:r>
            <a:r>
              <a:rPr lang="hu-HU" u="sng" dirty="0" err="1"/>
              <a:t>fraudata</a:t>
            </a:r>
            <a:r>
              <a:rPr lang="hu-HU" u="sng" dirty="0"/>
              <a:t> </a:t>
            </a:r>
            <a:r>
              <a:rPr lang="hu-HU" u="sng" dirty="0" err="1"/>
              <a:t>restituere</a:t>
            </a:r>
            <a:r>
              <a:rPr lang="hu-HU" u="sng" dirty="0"/>
              <a:t> </a:t>
            </a:r>
            <a:r>
              <a:rPr lang="hu-HU" u="sng" dirty="0" err="1"/>
              <a:t>vellent</a:t>
            </a:r>
            <a:r>
              <a:rPr lang="hu-HU" u="sng" dirty="0"/>
              <a:t> (…) Vers. </a:t>
            </a:r>
            <a:r>
              <a:rPr lang="hu-HU" u="sng" dirty="0" err="1"/>
              <a:t>anal</a:t>
            </a:r>
            <a:r>
              <a:rPr lang="hu-HU" u="sng" dirty="0"/>
              <a:t>. 11:979.” (Simonyi 1881 194)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5333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Előzményekre példák?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382" y="2382982"/>
            <a:ext cx="10773626" cy="3816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Senki sem hoz valódi példát korpuszból (pl. kódex) az ellipszis előtti állapotra.</a:t>
            </a:r>
          </a:p>
          <a:p>
            <a:pPr marL="0" indent="0">
              <a:buNone/>
            </a:pPr>
            <a:r>
              <a:rPr lang="hu-HU" dirty="0" err="1"/>
              <a:t>ÓMK-keresés</a:t>
            </a:r>
            <a:r>
              <a:rPr lang="hu-HU" dirty="0"/>
              <a:t>: </a:t>
            </a:r>
            <a:r>
              <a:rPr lang="hu-HU" b="1" dirty="0"/>
              <a:t>nincs</a:t>
            </a:r>
            <a:r>
              <a:rPr lang="hu-HU" dirty="0"/>
              <a:t> </a:t>
            </a:r>
            <a:r>
              <a:rPr lang="hu-HU" b="1" dirty="0"/>
              <a:t>az előzményszerkezetekre példa</a:t>
            </a:r>
            <a:r>
              <a:rPr lang="hu-HU" dirty="0"/>
              <a:t>, pedig a legkorábbi kódexekben is van már feltételes hasonlító mondat</a:t>
            </a:r>
          </a:p>
          <a:p>
            <a:pPr marL="0" indent="0">
              <a:buNone/>
            </a:pPr>
            <a:r>
              <a:rPr lang="hu-HU" dirty="0"/>
              <a:t>Miért van </a:t>
            </a:r>
            <a:r>
              <a:rPr lang="hu-HU" i="1" dirty="0" err="1"/>
              <a:t>hamint</a:t>
            </a:r>
            <a:r>
              <a:rPr lang="hu-HU" i="1" dirty="0"/>
              <a:t>?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i="1" dirty="0" err="1"/>
              <a:t>falay</a:t>
            </a:r>
            <a:r>
              <a:rPr lang="hu-HU" i="1" dirty="0"/>
              <a:t> </a:t>
            </a:r>
            <a:r>
              <a:rPr lang="hu-HU" b="1" i="1" dirty="0"/>
              <a:t>ha </a:t>
            </a:r>
            <a:r>
              <a:rPr lang="hu-HU" b="1" i="1" dirty="0" err="1"/>
              <a:t>mÿnt</a:t>
            </a:r>
            <a:r>
              <a:rPr lang="hu-HU" i="1" dirty="0"/>
              <a:t> aranyas </a:t>
            </a:r>
            <a:r>
              <a:rPr lang="hu-HU" i="1" dirty="0" err="1"/>
              <a:t>byborral</a:t>
            </a:r>
            <a:r>
              <a:rPr lang="hu-HU" i="1" dirty="0"/>
              <a:t> </a:t>
            </a:r>
            <a:r>
              <a:rPr lang="hu-HU" i="1" dirty="0" err="1"/>
              <a:t>barssonnÿal</a:t>
            </a:r>
            <a:r>
              <a:rPr lang="hu-HU" i="1" dirty="0"/>
              <a:t> bel </a:t>
            </a:r>
            <a:r>
              <a:rPr lang="hu-HU" i="1" dirty="0" err="1"/>
              <a:t>vontaak</a:t>
            </a:r>
            <a:r>
              <a:rPr lang="hu-HU" i="1" dirty="0"/>
              <a:t> </a:t>
            </a:r>
            <a:r>
              <a:rPr lang="hu-HU" i="1" dirty="0" err="1"/>
              <a:t>vona</a:t>
            </a:r>
            <a:r>
              <a:rPr lang="hu-HU" i="1" dirty="0"/>
              <a:t> </a:t>
            </a:r>
            <a:r>
              <a:rPr lang="hu-HU" dirty="0"/>
              <a:t>(ÓMK, </a:t>
            </a:r>
            <a:r>
              <a:rPr lang="hu-HU" dirty="0" err="1"/>
              <a:t>ÉrdyK</a:t>
            </a:r>
            <a:r>
              <a:rPr lang="hu-HU" dirty="0"/>
              <a:t>. 511, 1526 k.)</a:t>
            </a:r>
          </a:p>
          <a:p>
            <a:pPr marL="0" indent="0">
              <a:buNone/>
            </a:pPr>
            <a:r>
              <a:rPr lang="hu-HU" dirty="0"/>
              <a:t>(4) </a:t>
            </a:r>
            <a:r>
              <a:rPr lang="hu-HU" i="1" dirty="0"/>
              <a:t>de </a:t>
            </a:r>
            <a:r>
              <a:rPr lang="hu-HU" b="1" i="1" dirty="0"/>
              <a:t>ha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čak</a:t>
            </a:r>
            <a:r>
              <a:rPr lang="hu-HU" i="1" dirty="0"/>
              <a:t> el </a:t>
            </a:r>
            <a:r>
              <a:rPr lang="hu-HU" i="1" dirty="0" err="1"/>
              <a:t>aluttak</a:t>
            </a:r>
            <a:r>
              <a:rPr lang="hu-HU" i="1" dirty="0"/>
              <a:t> volna </a:t>
            </a:r>
            <a:r>
              <a:rPr lang="hu-HU" i="1" dirty="0" err="1"/>
              <a:t>lelko</a:t>
            </a:r>
            <a:r>
              <a:rPr lang="hu-HU" i="1" dirty="0"/>
              <a:t>̗</a:t>
            </a:r>
            <a:r>
              <a:rPr lang="hu-HU" i="1" dirty="0" err="1"/>
              <a:t>keth</a:t>
            </a:r>
            <a:r>
              <a:rPr lang="hu-HU" i="1" dirty="0"/>
              <a:t> istennek meg </a:t>
            </a:r>
            <a:r>
              <a:rPr lang="hu-HU" i="1" dirty="0" err="1"/>
              <a:t>adaak</a:t>
            </a:r>
            <a:r>
              <a:rPr lang="hu-HU" dirty="0"/>
              <a:t> (ÓMK, </a:t>
            </a:r>
            <a:r>
              <a:rPr lang="hu-HU" dirty="0" err="1"/>
              <a:t>SándK</a:t>
            </a:r>
            <a:r>
              <a:rPr lang="hu-HU" dirty="0"/>
              <a:t>. 14v, 16. sz. első negyede)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37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és hol kerültek egymás mellé?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(5)</a:t>
            </a:r>
            <a:r>
              <a:rPr lang="hu-HU" i="1" dirty="0"/>
              <a:t> </a:t>
            </a:r>
            <a:r>
              <a:rPr lang="hu-HU" b="1" i="1" dirty="0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mykoron</a:t>
            </a:r>
            <a:r>
              <a:rPr lang="hu-HU" i="1" dirty="0"/>
              <a:t> </a:t>
            </a:r>
            <a:r>
              <a:rPr lang="hu-HU" i="1" dirty="0" err="1"/>
              <a:t>predical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bezeedeet</a:t>
            </a:r>
            <a:r>
              <a:rPr lang="hu-HU" i="1" dirty="0"/>
              <a:t>; </a:t>
            </a:r>
            <a:r>
              <a:rPr lang="hu-HU" b="1" i="1" dirty="0" err="1"/>
              <a:t>ha</a:t>
            </a:r>
            <a:r>
              <a:rPr lang="hu-HU" i="1" dirty="0"/>
              <a:t> </a:t>
            </a:r>
            <a:r>
              <a:rPr lang="hu-HU" i="1" dirty="0" err="1"/>
              <a:t>ky</a:t>
            </a:r>
            <a:r>
              <a:rPr lang="hu-HU" i="1" dirty="0"/>
              <a:t> </a:t>
            </a:r>
            <a:r>
              <a:rPr lang="hu-HU" i="1" dirty="0" err="1"/>
              <a:t>zolgal</a:t>
            </a:r>
            <a:r>
              <a:rPr lang="hu-HU" i="1" dirty="0"/>
              <a:t>, </a:t>
            </a:r>
            <a:r>
              <a:rPr lang="hu-HU" i="1" dirty="0" err="1"/>
              <a:t>wgy</a:t>
            </a:r>
            <a:r>
              <a:rPr lang="hu-HU" i="1" dirty="0"/>
              <a:t> </a:t>
            </a:r>
            <a:r>
              <a:rPr lang="hu-HU" i="1" dirty="0" err="1"/>
              <a:t>zolgallyon</a:t>
            </a:r>
            <a:r>
              <a:rPr lang="hu-HU" i="1" dirty="0"/>
              <a:t> </a:t>
            </a:r>
            <a:r>
              <a:rPr lang="hu-HU" b="1" i="1" dirty="0" err="1"/>
              <a:t>mynt</a:t>
            </a:r>
            <a:r>
              <a:rPr lang="hu-HU" i="1" dirty="0"/>
              <a:t> </a:t>
            </a:r>
            <a:r>
              <a:rPr lang="hu-HU" i="1" dirty="0" err="1"/>
              <a:t>yſtennek</a:t>
            </a:r>
            <a:r>
              <a:rPr lang="hu-HU" i="1" dirty="0"/>
              <a:t> </a:t>
            </a:r>
            <a:r>
              <a:rPr lang="hu-HU" i="1" dirty="0" err="1"/>
              <a:t>ereybó</a:t>
            </a:r>
            <a:r>
              <a:rPr lang="hu-HU" i="1" dirty="0"/>
              <a:t>̗l, </a:t>
            </a:r>
            <a:r>
              <a:rPr lang="hu-HU" i="1" dirty="0" err="1"/>
              <a:t>kyt</a:t>
            </a:r>
            <a:r>
              <a:rPr lang="hu-HU" i="1" dirty="0"/>
              <a:t> </a:t>
            </a:r>
            <a:r>
              <a:rPr lang="hu-HU" i="1" dirty="0" err="1"/>
              <a:t>hw</a:t>
            </a:r>
            <a:r>
              <a:rPr lang="hu-HU" i="1" dirty="0"/>
              <a:t>̋</a:t>
            </a:r>
            <a:r>
              <a:rPr lang="hu-HU" i="1" dirty="0" err="1"/>
              <a:t>neky</a:t>
            </a:r>
            <a:r>
              <a:rPr lang="hu-HU" i="1" dirty="0"/>
              <a:t> </a:t>
            </a:r>
            <a:r>
              <a:rPr lang="hu-HU" i="1" dirty="0" err="1"/>
              <a:t>adot</a:t>
            </a:r>
            <a:r>
              <a:rPr lang="hu-HU" i="1" dirty="0"/>
              <a:t> </a:t>
            </a:r>
            <a:r>
              <a:rPr lang="hu-HU" i="1" dirty="0" err="1"/>
              <a:t>yſten</a:t>
            </a:r>
            <a:r>
              <a:rPr lang="hu-HU" dirty="0"/>
              <a:t> (ÓMK, </a:t>
            </a:r>
            <a:r>
              <a:rPr lang="hu-HU" dirty="0" err="1"/>
              <a:t>JordK</a:t>
            </a:r>
            <a:r>
              <a:rPr lang="hu-HU" dirty="0"/>
              <a:t>. 852, 1516–1519)</a:t>
            </a:r>
          </a:p>
          <a:p>
            <a:pPr marL="0" indent="0">
              <a:buNone/>
            </a:pPr>
            <a:r>
              <a:rPr lang="hu-HU" dirty="0"/>
              <a:t>A két kötőszó egymás mellé kerülése akkor lehetséges, ha a mondat így szólna: </a:t>
            </a:r>
          </a:p>
          <a:p>
            <a:pPr marL="0" indent="0">
              <a:buNone/>
            </a:pPr>
            <a:r>
              <a:rPr lang="hu-HU" i="1" dirty="0"/>
              <a:t>Úgy prédikáljon/szóljon, </a:t>
            </a:r>
            <a:r>
              <a:rPr lang="hu-HU" b="1" i="1" dirty="0"/>
              <a:t>ha</a:t>
            </a:r>
            <a:r>
              <a:rPr lang="hu-HU" i="1" dirty="0"/>
              <a:t> 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(prédikálja). </a:t>
            </a:r>
          </a:p>
          <a:p>
            <a:pPr marL="0" indent="0">
              <a:buNone/>
            </a:pPr>
            <a:r>
              <a:rPr lang="hu-HU" dirty="0"/>
              <a:t>Vagy pedig:</a:t>
            </a:r>
            <a:r>
              <a:rPr lang="hu-HU" i="1" dirty="0"/>
              <a:t> </a:t>
            </a:r>
          </a:p>
          <a:p>
            <a:pPr marL="0" indent="0">
              <a:buNone/>
            </a:pPr>
            <a:r>
              <a:rPr lang="hu-HU" b="1" i="1" dirty="0"/>
              <a:t>Ha</a:t>
            </a:r>
            <a:r>
              <a:rPr lang="hu-HU" i="1" dirty="0"/>
              <a:t> (</a:t>
            </a:r>
            <a:r>
              <a:rPr lang="hu-HU" i="1" dirty="0" err="1"/>
              <a:t>vala</a:t>
            </a:r>
            <a:r>
              <a:rPr lang="hu-HU" i="1" dirty="0"/>
              <a:t>)ki prédikál/szól, </a:t>
            </a:r>
            <a:r>
              <a:rPr lang="hu-HU" b="1" i="1" dirty="0"/>
              <a:t>mint</a:t>
            </a:r>
            <a:r>
              <a:rPr lang="hu-HU" i="1" dirty="0"/>
              <a:t> istennek beszédét (prédikálja), úgy prédikáljon/szóljon.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77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bizonyos lexikai elemekből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5535"/>
            <a:ext cx="10836876" cy="3855308"/>
          </a:xfrm>
        </p:spPr>
        <p:txBody>
          <a:bodyPr>
            <a:normAutofit fontScale="70000" lnSpcReduction="20000"/>
          </a:bodyPr>
          <a:lstStyle/>
          <a:p>
            <a:r>
              <a:rPr lang="hu-HU" sz="3100" dirty="0" err="1"/>
              <a:t>Grammatikalizációs</a:t>
            </a:r>
            <a:r>
              <a:rPr lang="hu-HU" sz="3100" dirty="0"/>
              <a:t> kutatások: a világ ilyen szempontból megvizsgált nyelveiben </a:t>
            </a:r>
            <a:r>
              <a:rPr lang="hu-HU" sz="3100" b="1" dirty="0"/>
              <a:t>a lexikális egységeknek csak egy bizonyos részéből</a:t>
            </a:r>
            <a:r>
              <a:rPr lang="hu-HU" sz="3100" dirty="0"/>
              <a:t> fejlődnek ki a vizsgált grammatikai egységek. </a:t>
            </a:r>
          </a:p>
          <a:p>
            <a:pPr marL="0" indent="0">
              <a:buNone/>
            </a:pPr>
            <a:r>
              <a:rPr lang="hu-HU" sz="3100" dirty="0"/>
              <a:t>Jellemzőik:</a:t>
            </a:r>
          </a:p>
          <a:p>
            <a:pPr lvl="0"/>
            <a:r>
              <a:rPr lang="hu-HU" sz="3100" dirty="0"/>
              <a:t>Olyan egységek </a:t>
            </a:r>
            <a:r>
              <a:rPr lang="hu-HU" sz="3100" dirty="0" err="1"/>
              <a:t>grammatikalizálódnak</a:t>
            </a:r>
            <a:r>
              <a:rPr lang="hu-HU" sz="3100" dirty="0"/>
              <a:t>, amelyek </a:t>
            </a:r>
            <a:r>
              <a:rPr lang="hu-HU" sz="3100" b="1" dirty="0"/>
              <a:t>gyakori használatúak</a:t>
            </a:r>
            <a:r>
              <a:rPr lang="hu-HU" sz="3100" dirty="0"/>
              <a:t> (vö. </a:t>
            </a:r>
            <a:r>
              <a:rPr lang="hu-HU" sz="3100" cap="small" dirty="0" err="1"/>
              <a:t>Bybee</a:t>
            </a:r>
            <a:r>
              <a:rPr lang="hu-HU" sz="3100" dirty="0"/>
              <a:t> 2003. 602–605). </a:t>
            </a:r>
          </a:p>
          <a:p>
            <a:pPr lvl="0"/>
            <a:r>
              <a:rPr lang="hu-HU" sz="3100" dirty="0"/>
              <a:t>Olyan egységekről van szó, amelyek </a:t>
            </a:r>
            <a:r>
              <a:rPr lang="hu-HU" sz="3100" b="1" dirty="0"/>
              <a:t>általánosabb jelentésűek</a:t>
            </a:r>
            <a:r>
              <a:rPr lang="hu-HU" sz="3100" dirty="0"/>
              <a:t> vagy a korábbiakhoz képest </a:t>
            </a:r>
            <a:r>
              <a:rPr lang="hu-HU" sz="3100" dirty="0" err="1"/>
              <a:t>általánosult</a:t>
            </a:r>
            <a:r>
              <a:rPr lang="hu-HU" sz="3100" dirty="0"/>
              <a:t> a jelentésük (l. </a:t>
            </a:r>
            <a:r>
              <a:rPr lang="hu-HU" sz="3100" cap="small" dirty="0" err="1"/>
              <a:t>Bybee</a:t>
            </a:r>
            <a:r>
              <a:rPr lang="hu-HU" sz="3100" cap="small" dirty="0"/>
              <a:t>–</a:t>
            </a:r>
            <a:r>
              <a:rPr lang="hu-HU" sz="3100" cap="small" dirty="0" err="1"/>
              <a:t>Pagliuca</a:t>
            </a:r>
            <a:r>
              <a:rPr lang="hu-HU" sz="3100" cap="small" dirty="0"/>
              <a:t>–Perkins</a:t>
            </a:r>
            <a:r>
              <a:rPr lang="hu-HU" sz="3100" dirty="0"/>
              <a:t> 1994. 11., de vö. </a:t>
            </a:r>
            <a:r>
              <a:rPr lang="hu-HU" sz="3100" cap="small" dirty="0" err="1"/>
              <a:t>Eckardt</a:t>
            </a:r>
            <a:r>
              <a:rPr lang="hu-HU" sz="3100" dirty="0"/>
              <a:t> 2002. 55).</a:t>
            </a:r>
          </a:p>
          <a:p>
            <a:pPr lvl="0"/>
            <a:r>
              <a:rPr lang="hu-HU" sz="3100" dirty="0" err="1"/>
              <a:t>kategorizációs</a:t>
            </a:r>
            <a:r>
              <a:rPr lang="hu-HU" sz="3100" dirty="0"/>
              <a:t> szempontból </a:t>
            </a:r>
            <a:r>
              <a:rPr lang="hu-HU" sz="3100" b="1" dirty="0"/>
              <a:t>alapszintű</a:t>
            </a:r>
            <a:r>
              <a:rPr lang="hu-HU" sz="3100" dirty="0"/>
              <a:t> kategóriák, </a:t>
            </a:r>
            <a:r>
              <a:rPr lang="hu-HU" sz="3100" b="1" dirty="0"/>
              <a:t>az emberi tapasztalás alapfogalmai </a:t>
            </a:r>
            <a:r>
              <a:rPr lang="hu-HU" sz="3100" dirty="0"/>
              <a:t>közül kerülnek ki, például testrésznevek, konkrét tárgyak, helyek, folyamatok megnevezései </a:t>
            </a:r>
          </a:p>
          <a:p>
            <a:pPr marL="0" lvl="0" indent="0">
              <a:buNone/>
            </a:pPr>
            <a:r>
              <a:rPr lang="hu-HU" sz="3100" dirty="0"/>
              <a:t>A legkorábbi magyar névutók forrásai például helyzetviszonyító főnevek (</a:t>
            </a:r>
            <a:r>
              <a:rPr lang="hu-HU" sz="3100" i="1" dirty="0"/>
              <a:t>belül, alul, mögül</a:t>
            </a:r>
            <a:r>
              <a:rPr lang="hu-HU" sz="3100" dirty="0"/>
              <a:t> és családjaik) és testrésznevek (</a:t>
            </a:r>
            <a:r>
              <a:rPr lang="hu-HU" sz="3100" i="1" dirty="0"/>
              <a:t>mellől</a:t>
            </a:r>
            <a:r>
              <a:rPr lang="hu-HU" sz="3100" dirty="0"/>
              <a:t> és családja) voltak (l. </a:t>
            </a:r>
            <a:r>
              <a:rPr lang="hu-HU" sz="3100" cap="small" dirty="0"/>
              <a:t>Zsilinszky</a:t>
            </a:r>
            <a:r>
              <a:rPr lang="hu-HU" sz="3100" dirty="0"/>
              <a:t> 1991. 447).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34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Bácskai-Atkári (2014)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Bácskai-Atkári (2014: 258) generatív keretben:</a:t>
            </a:r>
          </a:p>
          <a:p>
            <a:pPr marL="0" indent="0">
              <a:buNone/>
            </a:pPr>
            <a:r>
              <a:rPr lang="hu-HU" dirty="0"/>
              <a:t>két mellékmondattípus </a:t>
            </a:r>
            <a:r>
              <a:rPr lang="hu-HU" b="1" dirty="0"/>
              <a:t>kereszteződése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hamint</a:t>
            </a:r>
            <a:r>
              <a:rPr lang="hu-HU" dirty="0"/>
              <a:t> változat a felső C fejben lévő </a:t>
            </a:r>
            <a:r>
              <a:rPr lang="hu-HU" i="1" dirty="0"/>
              <a:t>ha</a:t>
            </a:r>
            <a:r>
              <a:rPr lang="hu-HU" dirty="0"/>
              <a:t> mellett megjelenő, oda felmozgó </a:t>
            </a:r>
            <a:r>
              <a:rPr lang="hu-HU" i="1" dirty="0"/>
              <a:t>mint</a:t>
            </a:r>
            <a:r>
              <a:rPr lang="hu-HU" dirty="0"/>
              <a:t> révén jött létre.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ha</a:t>
            </a:r>
            <a:r>
              <a:rPr lang="hu-HU" dirty="0" err="1"/>
              <a:t>-val</a:t>
            </a:r>
            <a:r>
              <a:rPr lang="hu-HU" dirty="0"/>
              <a:t> kezdődő összetett kötőszói változatokat (</a:t>
            </a:r>
            <a:r>
              <a:rPr lang="hu-HU" i="1" dirty="0" err="1"/>
              <a:t>hamint</a:t>
            </a:r>
            <a:r>
              <a:rPr lang="hu-HU" dirty="0"/>
              <a:t>) tartja eredeti sorrendűnek (uo.).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080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Mintha (nem) tudnád! </a:t>
            </a:r>
            <a:r>
              <a:rPr lang="hu-HU" dirty="0"/>
              <a:t>kialakulása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8" y="2299855"/>
            <a:ext cx="11006977" cy="429490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Első adatok: TMK, KED</a:t>
            </a:r>
          </a:p>
          <a:p>
            <a:pPr marL="0" indent="0">
              <a:buNone/>
            </a:pPr>
            <a:r>
              <a:rPr lang="hu-HU" dirty="0"/>
              <a:t>(6) </a:t>
            </a:r>
            <a:r>
              <a:rPr lang="hu-HU" i="1" dirty="0"/>
              <a:t>Kegyelmed, Szívem, a vármegye tiszteit értesse szóval, de </a:t>
            </a:r>
            <a:r>
              <a:rPr lang="hu-HU" b="1" i="1" dirty="0">
                <a:solidFill>
                  <a:srgbClr val="FF0000"/>
                </a:solidFill>
              </a:rPr>
              <a:t>úgy, </a:t>
            </a:r>
            <a:r>
              <a:rPr lang="hu-HU" b="1" i="1" dirty="0"/>
              <a:t>mintha nem tudná.</a:t>
            </a:r>
            <a:r>
              <a:rPr lang="hu-HU" dirty="0"/>
              <a:t>  (TMK, </a:t>
            </a:r>
            <a:r>
              <a:rPr lang="hu-HU" dirty="0" err="1"/>
              <a:t>Bark</a:t>
            </a:r>
            <a:r>
              <a:rPr lang="hu-HU" dirty="0"/>
              <a:t>. 3., 1698) – még van főmondat</a:t>
            </a:r>
          </a:p>
          <a:p>
            <a:pPr marL="0" indent="0">
              <a:buNone/>
            </a:pPr>
            <a:r>
              <a:rPr lang="hu-HU" dirty="0"/>
              <a:t>(7) </a:t>
            </a:r>
            <a:r>
              <a:rPr lang="hu-HU" i="1" dirty="0"/>
              <a:t>egykor azon </a:t>
            </a:r>
            <a:r>
              <a:rPr lang="hu-HU" i="1" dirty="0" err="1"/>
              <a:t>betek</a:t>
            </a:r>
            <a:r>
              <a:rPr lang="hu-HU" i="1" dirty="0"/>
              <a:t> </a:t>
            </a:r>
            <a:r>
              <a:rPr lang="hu-HU" i="1" dirty="0" err="1"/>
              <a:t>agyaban</a:t>
            </a:r>
            <a:r>
              <a:rPr lang="hu-HU" i="1" dirty="0"/>
              <a:t> az </a:t>
            </a:r>
            <a:r>
              <a:rPr lang="hu-HU" i="1" dirty="0" err="1"/>
              <a:t>fatenshez</a:t>
            </a:r>
            <a:r>
              <a:rPr lang="hu-HU" i="1" dirty="0"/>
              <a:t> jött Kapta </a:t>
            </a:r>
            <a:r>
              <a:rPr lang="hu-HU" i="1" dirty="0" err="1"/>
              <a:t>Sophi</a:t>
            </a:r>
            <a:r>
              <a:rPr lang="hu-HU" i="1" dirty="0"/>
              <a:t>, és mondotta az </a:t>
            </a:r>
            <a:r>
              <a:rPr lang="hu-HU" i="1" dirty="0" err="1"/>
              <a:t>fatensnek</a:t>
            </a:r>
            <a:r>
              <a:rPr lang="hu-HU" i="1" dirty="0"/>
              <a:t>, mi lelt téged Kati kire felelte az </a:t>
            </a:r>
            <a:r>
              <a:rPr lang="hu-HU" i="1" dirty="0" err="1"/>
              <a:t>fatens</a:t>
            </a:r>
            <a:r>
              <a:rPr lang="hu-HU" i="1" dirty="0"/>
              <a:t> </a:t>
            </a:r>
            <a:r>
              <a:rPr lang="hu-HU" b="1" i="1" dirty="0"/>
              <a:t>Mint ha te nem </a:t>
            </a:r>
            <a:r>
              <a:rPr lang="hu-HU" b="1" i="1" dirty="0" err="1"/>
              <a:t>tudnad</a:t>
            </a:r>
            <a:r>
              <a:rPr lang="hu-HU" b="1" i="1" dirty="0"/>
              <a:t> mi lelt</a:t>
            </a:r>
            <a:r>
              <a:rPr lang="hu-HU" dirty="0"/>
              <a:t> (TMK, </a:t>
            </a:r>
            <a:r>
              <a:rPr lang="hu-HU" dirty="0" err="1"/>
              <a:t>Bosz</a:t>
            </a:r>
            <a:r>
              <a:rPr lang="hu-HU" dirty="0"/>
              <a:t>. 23, 1714) – </a:t>
            </a:r>
            <a:r>
              <a:rPr lang="hu-HU" dirty="0" err="1"/>
              <a:t>inszubordinált</a:t>
            </a:r>
            <a:r>
              <a:rPr lang="hu-HU" dirty="0"/>
              <a:t> változat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862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Színlelés, tettetés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382981"/>
            <a:ext cx="11062394" cy="4156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 18. századtól végig adatolható </a:t>
            </a:r>
            <a:r>
              <a:rPr lang="hu-HU" dirty="0" err="1"/>
              <a:t>inszubordináltan</a:t>
            </a:r>
            <a:r>
              <a:rPr lang="hu-HU" dirty="0"/>
              <a:t>, tagadó értelemben. Viszont megfelelő főmondattal (a (6)</a:t>
            </a:r>
            <a:r>
              <a:rPr lang="hu-HU" dirty="0" err="1"/>
              <a:t>-ost</a:t>
            </a:r>
            <a:r>
              <a:rPr lang="hu-HU" dirty="0"/>
              <a:t> leszámítva) csak a 19. századtól adatolható.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úgy</a:t>
            </a:r>
            <a:r>
              <a:rPr lang="hu-HU" dirty="0"/>
              <a:t> tesz(el), mintha nem tudná(d), de (szerintem) nagyon is tudja/tudod’; ’</a:t>
            </a:r>
            <a:r>
              <a:rPr lang="hu-HU" dirty="0" err="1"/>
              <a:t>tudja</a:t>
            </a:r>
            <a:r>
              <a:rPr lang="hu-HU" dirty="0"/>
              <a:t>, csak másként tesz’ </a:t>
            </a:r>
          </a:p>
          <a:p>
            <a:pPr marL="0" indent="0">
              <a:buNone/>
            </a:pPr>
            <a:r>
              <a:rPr lang="hu-HU" dirty="0"/>
              <a:t>(8) </a:t>
            </a:r>
            <a:r>
              <a:rPr lang="hu-HU" dirty="0" err="1"/>
              <a:t>Menekmus</a:t>
            </a:r>
            <a:r>
              <a:rPr lang="hu-HU" dirty="0"/>
              <a:t> </a:t>
            </a:r>
            <a:r>
              <a:rPr lang="hu-HU" i="1" dirty="0" err="1"/>
              <a:t>Mond-meg</a:t>
            </a:r>
            <a:r>
              <a:rPr lang="hu-HU" i="1" dirty="0"/>
              <a:t> tehát te: mit beszélt ez néked? mit </a:t>
            </a:r>
            <a:r>
              <a:rPr lang="hu-HU" i="1" dirty="0" err="1"/>
              <a:t>halgatztz</a:t>
            </a:r>
            <a:r>
              <a:rPr lang="hu-HU" i="1" dirty="0"/>
              <a:t>? miért nem </a:t>
            </a:r>
            <a:r>
              <a:rPr lang="hu-HU" i="1" dirty="0" err="1"/>
              <a:t>szóllamlaszsz</a:t>
            </a:r>
            <a:r>
              <a:rPr lang="hu-HU" i="1" dirty="0"/>
              <a:t>? </a:t>
            </a:r>
            <a:r>
              <a:rPr lang="hu-HU" dirty="0"/>
              <a:t>Feleség </a:t>
            </a:r>
            <a:r>
              <a:rPr lang="hu-HU" b="1" i="1" dirty="0"/>
              <a:t>Mintha nem tudná!</a:t>
            </a:r>
            <a:r>
              <a:rPr lang="hu-HU" i="1" dirty="0"/>
              <a:t> A Bíbor-palástom </a:t>
            </a:r>
            <a:r>
              <a:rPr lang="hu-HU" i="1" dirty="0" err="1"/>
              <a:t>lopta-el</a:t>
            </a:r>
            <a:r>
              <a:rPr lang="hu-HU" i="1" dirty="0"/>
              <a:t> valaki a’ </a:t>
            </a:r>
            <a:r>
              <a:rPr lang="hu-HU" i="1" dirty="0" err="1"/>
              <a:t>ládámbúl</a:t>
            </a:r>
            <a:r>
              <a:rPr lang="hu-HU" i="1" dirty="0"/>
              <a:t>! </a:t>
            </a:r>
            <a:r>
              <a:rPr lang="hu-HU" dirty="0"/>
              <a:t>(KED, Dugonics András: </a:t>
            </a:r>
            <a:r>
              <a:rPr lang="hu-HU" dirty="0" err="1"/>
              <a:t>Menekmus</a:t>
            </a:r>
            <a:r>
              <a:rPr lang="hu-HU" dirty="0"/>
              <a:t>, 1766)</a:t>
            </a:r>
          </a:p>
          <a:p>
            <a:pPr marL="0" indent="0">
              <a:buNone/>
            </a:pPr>
            <a:r>
              <a:rPr lang="hu-HU" dirty="0"/>
              <a:t>(9) </a:t>
            </a:r>
            <a:r>
              <a:rPr lang="hu-HU" i="1" dirty="0"/>
              <a:t>„No… tudod, a kertészleányt értem, ott a </a:t>
            </a:r>
            <a:r>
              <a:rPr lang="hu-HU" i="1" dirty="0" err="1"/>
              <a:t>télipalotában</a:t>
            </a:r>
            <a:r>
              <a:rPr lang="hu-HU" i="1" dirty="0"/>
              <a:t>.” „Melyiket?” „</a:t>
            </a:r>
            <a:r>
              <a:rPr lang="hu-HU" b="1" i="1" dirty="0"/>
              <a:t>Oh mintha nem tudnád,</a:t>
            </a:r>
            <a:r>
              <a:rPr lang="hu-HU" i="1" dirty="0"/>
              <a:t>… a kit megcsókoltam.”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Kuthy</a:t>
            </a:r>
            <a:r>
              <a:rPr lang="hu-HU" dirty="0"/>
              <a:t> Lajos: </a:t>
            </a:r>
            <a:r>
              <a:rPr lang="hu-HU" dirty="0" err="1"/>
              <a:t>Zarskoje</a:t>
            </a:r>
            <a:r>
              <a:rPr lang="hu-HU" dirty="0"/>
              <a:t> </a:t>
            </a:r>
            <a:r>
              <a:rPr lang="hu-HU" dirty="0" err="1"/>
              <a:t>selo</a:t>
            </a:r>
            <a:r>
              <a:rPr lang="hu-HU" dirty="0"/>
              <a:t>, 1852)</a:t>
            </a:r>
          </a:p>
          <a:p>
            <a:pPr marL="0" indent="0">
              <a:buNone/>
            </a:pPr>
            <a:r>
              <a:rPr lang="hu-HU" dirty="0"/>
              <a:t>(10) Rózsi.: </a:t>
            </a:r>
            <a:r>
              <a:rPr lang="hu-HU" i="1" dirty="0"/>
              <a:t>Igaz is ! – De hát mit csináljak én vele?</a:t>
            </a:r>
            <a:r>
              <a:rPr lang="hu-HU" dirty="0"/>
              <a:t> Feledi.: </a:t>
            </a:r>
            <a:r>
              <a:rPr lang="hu-HU" i="1" dirty="0"/>
              <a:t>Mit? hát nem értesz hozzá?</a:t>
            </a:r>
            <a:r>
              <a:rPr lang="hu-HU" dirty="0"/>
              <a:t> Rózsi.:  Mihez? Feledi. (</a:t>
            </a:r>
            <a:r>
              <a:rPr lang="hu-HU" dirty="0" err="1"/>
              <a:t>Boszusan</a:t>
            </a:r>
            <a:r>
              <a:rPr lang="hu-HU" dirty="0"/>
              <a:t>.): </a:t>
            </a:r>
            <a:r>
              <a:rPr lang="hu-HU" i="1" dirty="0"/>
              <a:t>Jaj, de szőrszálhasogató vagy húgom!... Mihez?! </a:t>
            </a:r>
            <a:r>
              <a:rPr lang="hu-HU" b="1" i="1" dirty="0"/>
              <a:t>mintha  nem tudnád</a:t>
            </a:r>
            <a:r>
              <a:rPr lang="hu-HU" i="1" dirty="0"/>
              <a:t>, hogy mit akarok.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Tóth Ede: A falu rossza, 1874)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254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Színlelés, tettetés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35200"/>
            <a:ext cx="10890929" cy="3964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Csak a 19. sz. elejéről főmondatokkal:</a:t>
            </a:r>
          </a:p>
          <a:p>
            <a:pPr marL="0" indent="0">
              <a:buNone/>
            </a:pPr>
            <a:r>
              <a:rPr lang="hu-HU" dirty="0"/>
              <a:t>(11) </a:t>
            </a:r>
            <a:r>
              <a:rPr lang="hu-HU" dirty="0" err="1"/>
              <a:t>Lidia</a:t>
            </a:r>
            <a:r>
              <a:rPr lang="hu-HU" dirty="0"/>
              <a:t>.: </a:t>
            </a:r>
            <a:r>
              <a:rPr lang="hu-HU" i="1" dirty="0"/>
              <a:t>Istenem! kik lehetnek azok.</a:t>
            </a:r>
            <a:r>
              <a:rPr lang="hu-HU" dirty="0"/>
              <a:t> – Lőrincz.: </a:t>
            </a:r>
            <a:r>
              <a:rPr lang="hu-HU" b="1" i="1" dirty="0">
                <a:solidFill>
                  <a:srgbClr val="FF0000"/>
                </a:solidFill>
              </a:rPr>
              <a:t>Né mint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Fogarasi Nagy Pál: A mágnesálom-járó, 1829)</a:t>
            </a:r>
          </a:p>
          <a:p>
            <a:pPr marL="0" indent="0">
              <a:buNone/>
            </a:pPr>
            <a:r>
              <a:rPr lang="hu-HU" dirty="0"/>
              <a:t>(12) </a:t>
            </a:r>
            <a:r>
              <a:rPr lang="hu-HU" dirty="0" err="1"/>
              <a:t>Keserü</a:t>
            </a:r>
            <a:r>
              <a:rPr lang="hu-HU" dirty="0"/>
              <a:t>: </a:t>
            </a:r>
            <a:r>
              <a:rPr lang="hu-HU" i="1" dirty="0"/>
              <a:t>Valóban? Igaz, ma </a:t>
            </a:r>
            <a:r>
              <a:rPr lang="hu-HU" i="1" dirty="0" err="1"/>
              <a:t>Judás</a:t>
            </a:r>
            <a:r>
              <a:rPr lang="hu-HU" i="1" dirty="0"/>
              <a:t>' napja van. Valóban kegyetek juttatják eszembe. Valljon igazán	nevem' napja van-e?</a:t>
            </a:r>
            <a:r>
              <a:rPr lang="hu-HU" dirty="0"/>
              <a:t> </a:t>
            </a:r>
            <a:r>
              <a:rPr lang="hu-HU" dirty="0" err="1"/>
              <a:t>Magánytánczosné</a:t>
            </a:r>
            <a:r>
              <a:rPr lang="hu-HU" dirty="0"/>
              <a:t> (súgva a' többihez) </a:t>
            </a:r>
            <a:r>
              <a:rPr lang="hu-HU" b="1" i="1" dirty="0">
                <a:solidFill>
                  <a:srgbClr val="FF0000"/>
                </a:solidFill>
              </a:rPr>
              <a:t>Hogy tetteti magát, </a:t>
            </a:r>
            <a:r>
              <a:rPr lang="hu-HU" b="1" i="1" dirty="0"/>
              <a:t>mintha nem tudná.</a:t>
            </a:r>
            <a:r>
              <a:rPr lang="hu-HU" dirty="0"/>
              <a:t> (</a:t>
            </a:r>
            <a:r>
              <a:rPr lang="hu-HU" dirty="0" err="1"/>
              <a:t>MTSz</a:t>
            </a:r>
            <a:r>
              <a:rPr lang="hu-HU" dirty="0"/>
              <a:t>, </a:t>
            </a:r>
            <a:r>
              <a:rPr lang="hu-HU" dirty="0" err="1"/>
              <a:t>Fáncsy</a:t>
            </a:r>
            <a:r>
              <a:rPr lang="hu-HU" dirty="0"/>
              <a:t> Lajos: Az </a:t>
            </a:r>
            <a:r>
              <a:rPr lang="hu-HU" dirty="0" err="1"/>
              <a:t>agg-szinész</a:t>
            </a:r>
            <a:r>
              <a:rPr lang="hu-HU" dirty="0"/>
              <a:t>…, 1840)</a:t>
            </a:r>
          </a:p>
          <a:p>
            <a:r>
              <a:rPr lang="hu-HU" dirty="0"/>
              <a:t>érezhető a megnyilatkozó tettetés miatti elítélő, szemrehányó viszonyulása &gt; gúnyos-bíráló használat</a:t>
            </a:r>
          </a:p>
          <a:p>
            <a:r>
              <a:rPr lang="hu-HU" dirty="0"/>
              <a:t>felkiáltó mondatok, erős érzelmi töltetet hordoznak</a:t>
            </a:r>
          </a:p>
        </p:txBody>
      </p:sp>
    </p:spTree>
    <p:extLst>
      <p:ext uri="{BB962C8B-B14F-4D97-AF65-F5344CB8AC3E}">
        <p14:creationId xmlns:p14="http://schemas.microsoft.com/office/powerpoint/2010/main" val="777720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módosítószóknak </a:t>
            </a:r>
          </a:p>
          <a:p>
            <a:r>
              <a:rPr lang="hu-HU" dirty="0"/>
              <a:t>nincs kapcsoló szerepe (mivel nincs is főmondatuk), </a:t>
            </a:r>
          </a:p>
          <a:p>
            <a:r>
              <a:rPr lang="hu-HU" dirty="0"/>
              <a:t>felelhetnek olyan eldöntendő kérdésre, amelyben nem szerepelnek, modális jelentést hordoznak, </a:t>
            </a:r>
          </a:p>
          <a:p>
            <a:r>
              <a:rPr lang="hu-HU" dirty="0"/>
              <a:t>önállóan mondatok lehetnek (Kugler 2000a: 300–301).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de: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518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nem 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mondatot:</a:t>
            </a:r>
          </a:p>
          <a:p>
            <a:pPr marL="0" indent="0">
              <a:buNone/>
            </a:pPr>
            <a:r>
              <a:rPr lang="hu-HU" i="1" dirty="0"/>
              <a:t>– 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pozícióban (l. </a:t>
            </a:r>
            <a:r>
              <a:rPr lang="hu-HU" dirty="0" err="1"/>
              <a:t>Berrárnál</a:t>
            </a:r>
            <a:r>
              <a:rPr lang="hu-HU" dirty="0"/>
              <a:t> is):</a:t>
            </a:r>
          </a:p>
          <a:p>
            <a:pPr marL="0" indent="0">
              <a:buNone/>
            </a:pPr>
            <a:r>
              <a:rPr lang="hu-HU" dirty="0"/>
              <a:t>(18) </a:t>
            </a:r>
            <a:r>
              <a:rPr lang="hu-HU" i="1" dirty="0"/>
              <a:t>A hintók elgördültek, </a:t>
            </a:r>
            <a:r>
              <a:rPr lang="hu-HU" i="1" dirty="0" err="1"/>
              <a:t>mégegyszer</a:t>
            </a:r>
            <a:r>
              <a:rPr lang="hu-HU" i="1" dirty="0"/>
              <a:t> felcsattant a "</a:t>
            </a:r>
            <a:r>
              <a:rPr lang="hu-HU" i="1" dirty="0" err="1"/>
              <a:t>Heil</a:t>
            </a:r>
            <a:r>
              <a:rPr lang="hu-HU" i="1" dirty="0"/>
              <a:t>!", 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száját, néma elképedés és harag morajlott végig a tömegen. </a:t>
            </a:r>
            <a:r>
              <a:rPr lang="hu-HU" dirty="0"/>
              <a:t>(MNSz2, 32540,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(19) </a:t>
            </a:r>
            <a:r>
              <a:rPr lang="hu-HU" i="1" dirty="0"/>
              <a:t>Tisztességből sajnálta, marasztalta, hogy ne induljanak hajnalosan, nyugodják ki magukat tisztességesen, 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jóba.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(20) </a:t>
            </a:r>
            <a:r>
              <a:rPr lang="hu-HU" i="1" dirty="0"/>
              <a:t>Zöld Péter </a:t>
            </a:r>
            <a:r>
              <a:rPr lang="hu-HU" b="1" i="1" dirty="0"/>
              <a:t>mintha </a:t>
            </a:r>
            <a:r>
              <a:rPr lang="hu-HU" i="1" dirty="0"/>
              <a:t>tudta volna, mi megy végbe az emberben, </a:t>
            </a:r>
            <a:r>
              <a:rPr lang="hu-HU" i="1" dirty="0" err="1"/>
              <a:t>súnyi</a:t>
            </a:r>
            <a:r>
              <a:rPr lang="hu-HU" i="1" dirty="0"/>
              <a:t>, kesely képpel azt kérdezte: - Meg tudná-e ezeket a nagy dolgokat bizonyítani, szekretárius uram, ha rákerülne a sor?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439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Mintha</a:t>
            </a:r>
            <a:r>
              <a:rPr lang="hu-HU" dirty="0"/>
              <a:t>: kötőszó &gt;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9527" y="2170545"/>
            <a:ext cx="11416146" cy="448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err="1"/>
              <a:t>Berrár</a:t>
            </a:r>
            <a:r>
              <a:rPr lang="hu-HU" sz="1800" dirty="0"/>
              <a:t> (1960: 27): bizonytalan állítás</a:t>
            </a:r>
          </a:p>
          <a:p>
            <a:pPr marL="0" indent="0">
              <a:buNone/>
            </a:pPr>
            <a:r>
              <a:rPr lang="hu-HU" sz="1800" i="1" dirty="0"/>
              <a:t>Jóskának</a:t>
            </a:r>
            <a:r>
              <a:rPr lang="hu-HU" sz="1800" dirty="0"/>
              <a:t> </a:t>
            </a:r>
            <a:r>
              <a:rPr lang="hu-HU" sz="1800" i="1" dirty="0"/>
              <a:t>mintha fájna a lába</a:t>
            </a:r>
            <a:r>
              <a:rPr lang="hu-HU" sz="1800" dirty="0"/>
              <a:t>.</a:t>
            </a:r>
          </a:p>
          <a:p>
            <a:pPr marL="0" indent="0">
              <a:buNone/>
            </a:pPr>
            <a:r>
              <a:rPr lang="hu-HU" sz="1800" dirty="0"/>
              <a:t>Négyféle árnyalat (</a:t>
            </a:r>
            <a:r>
              <a:rPr lang="hu-HU" sz="1800" dirty="0" err="1"/>
              <a:t>Berrár</a:t>
            </a:r>
            <a:r>
              <a:rPr lang="hu-HU" sz="1800" dirty="0"/>
              <a:t> 1960: 27–28): </a:t>
            </a:r>
          </a:p>
          <a:p>
            <a:pPr marL="457200" indent="-457200">
              <a:buAutoNum type="arabicParenR"/>
            </a:pPr>
            <a:r>
              <a:rPr lang="hu-HU" sz="1800" dirty="0"/>
              <a:t>A mellékmondat nem a főmondatbeli állítás okát adja meg, hanem egy olyan </a:t>
            </a:r>
            <a:r>
              <a:rPr lang="hu-HU" sz="1800" b="1" dirty="0"/>
              <a:t>eredményhez</a:t>
            </a:r>
            <a:r>
              <a:rPr lang="hu-HU" sz="1800" dirty="0"/>
              <a:t> hasonlítja, amely annak az állításnak a </a:t>
            </a:r>
            <a:r>
              <a:rPr lang="hu-HU" sz="1800" b="1" dirty="0"/>
              <a:t>tipikus oka </a:t>
            </a:r>
            <a:r>
              <a:rPr lang="hu-HU" sz="1800" dirty="0"/>
              <a:t>szokott lenni,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. </a:t>
            </a:r>
          </a:p>
          <a:p>
            <a:pPr marL="457200" indent="-457200">
              <a:buAutoNum type="arabicParenR"/>
            </a:pPr>
            <a:r>
              <a:rPr lang="hu-HU" sz="1800" dirty="0"/>
              <a:t> A mellékmondat a </a:t>
            </a:r>
            <a:r>
              <a:rPr lang="hu-HU" sz="1800" b="1" dirty="0"/>
              <a:t>beszélő</a:t>
            </a:r>
            <a:r>
              <a:rPr lang="hu-HU" sz="1800" dirty="0"/>
              <a:t> </a:t>
            </a:r>
            <a:r>
              <a:rPr lang="hu-HU" sz="1800" b="1" dirty="0"/>
              <a:t>bizonytalan feltevését </a:t>
            </a:r>
            <a:r>
              <a:rPr lang="hu-HU" sz="1800" dirty="0"/>
              <a:t>adja vissza, pl. </a:t>
            </a:r>
            <a:r>
              <a:rPr lang="hu-HU" sz="1800" i="1" dirty="0"/>
              <a:t>Olyan piros az ég alja, </a:t>
            </a:r>
            <a:r>
              <a:rPr lang="hu-HU" sz="1800" b="1" i="1" dirty="0"/>
              <a:t>mintha</a:t>
            </a:r>
            <a:r>
              <a:rPr lang="hu-HU" sz="1800" i="1" dirty="0"/>
              <a:t> égne a falu</a:t>
            </a:r>
            <a:r>
              <a:rPr lang="hu-HU" sz="1800" dirty="0"/>
              <a:t> – vajon nem ég-e? </a:t>
            </a:r>
          </a:p>
          <a:p>
            <a:pPr marL="457200" indent="-457200">
              <a:buAutoNum type="arabicParenR"/>
            </a:pPr>
            <a:r>
              <a:rPr lang="hu-HU" sz="1800" dirty="0"/>
              <a:t>Az előbbi jelentés </a:t>
            </a:r>
            <a:r>
              <a:rPr lang="hu-HU" sz="1800" b="1" dirty="0"/>
              <a:t>rövidebben</a:t>
            </a:r>
            <a:r>
              <a:rPr lang="hu-HU" sz="1800" dirty="0"/>
              <a:t> visszaadva: </a:t>
            </a:r>
            <a:r>
              <a:rPr lang="hu-HU" sz="1800" i="1" dirty="0"/>
              <a:t>Az ég alján </a:t>
            </a:r>
            <a:r>
              <a:rPr lang="hu-HU" sz="1800" b="1" i="1" dirty="0"/>
              <a:t>mintha</a:t>
            </a:r>
            <a:r>
              <a:rPr lang="hu-HU" sz="1800" i="1" dirty="0"/>
              <a:t> égne a falu.</a:t>
            </a:r>
            <a:r>
              <a:rPr lang="hu-HU" sz="1800" dirty="0"/>
              <a:t> Ez a módosítószói használat. </a:t>
            </a:r>
          </a:p>
          <a:p>
            <a:pPr marL="457200" indent="-457200">
              <a:buAutoNum type="arabicParenR"/>
            </a:pPr>
            <a:r>
              <a:rPr lang="hu-HU" sz="1800" dirty="0"/>
              <a:t>Amikor a beszélő tudatában van annak, hogy </a:t>
            </a:r>
            <a:r>
              <a:rPr lang="hu-HU" sz="1800" b="1" dirty="0"/>
              <a:t>állítása nem felel meg pontosan a valóságnak</a:t>
            </a:r>
            <a:r>
              <a:rPr lang="hu-HU" sz="1800" dirty="0"/>
              <a:t>. Nincs példa, csak az </a:t>
            </a:r>
            <a:r>
              <a:rPr lang="hu-HU" sz="1800" i="1" dirty="0"/>
              <a:t>olyha, </a:t>
            </a:r>
            <a:r>
              <a:rPr lang="hu-HU" sz="1800" i="1" dirty="0" err="1"/>
              <a:t>olymint</a:t>
            </a:r>
            <a:r>
              <a:rPr lang="hu-HU" sz="1800" dirty="0"/>
              <a:t> kötőszókat említi az ómagyarból, amelyek „mai kifejezői”: </a:t>
            </a:r>
            <a:r>
              <a:rPr lang="hu-HU" sz="1800" i="1" dirty="0"/>
              <a:t>szinte, majdnem, körülbelül</a:t>
            </a:r>
            <a:r>
              <a:rPr lang="hu-HU" sz="1800" dirty="0"/>
              <a:t> elemeket sorolja fel (ugyanerről Simonyi 1881: 195–196).</a:t>
            </a:r>
          </a:p>
        </p:txBody>
      </p:sp>
    </p:spTree>
    <p:extLst>
      <p:ext uri="{BB962C8B-B14F-4D97-AF65-F5344CB8AC3E}">
        <p14:creationId xmlns:p14="http://schemas.microsoft.com/office/powerpoint/2010/main" val="3975298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Juhász: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244435"/>
            <a:ext cx="11117812" cy="4387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Juhász (1992a: 777, 1992b: 821, 834) </a:t>
            </a:r>
          </a:p>
          <a:p>
            <a:pPr marL="0" indent="0">
              <a:buNone/>
            </a:pPr>
            <a:r>
              <a:rPr lang="hu-HU" dirty="0"/>
              <a:t>a feltételes hasonlító mondat alkalmas a bizonytalanság, hozzávetőlegesség, kételkedés megjelenítésére</a:t>
            </a:r>
          </a:p>
          <a:p>
            <a:pPr marL="0" indent="0">
              <a:buNone/>
            </a:pPr>
            <a:r>
              <a:rPr lang="hu-HU" dirty="0"/>
              <a:t>kötőszó kapcsoló szerepe háttérbe szorult, és a modális-szubjektív jelentés került előtérbe, a feltételes hasonlító mondat alárendelt tagmondata pedig mondatrészi szintre süllyedt.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mondatrészt kapcsol?</a:t>
            </a:r>
          </a:p>
          <a:p>
            <a:pPr marL="0" indent="0">
              <a:buNone/>
            </a:pPr>
            <a:r>
              <a:rPr lang="hu-HU" i="1" dirty="0"/>
              <a:t>	Mintha kiborult volna a bili.</a:t>
            </a:r>
          </a:p>
          <a:p>
            <a:pPr marL="0" indent="0">
              <a:buNone/>
            </a:pPr>
            <a:r>
              <a:rPr lang="hu-HU" dirty="0"/>
              <a:t>Nem akármelyik mondatrész: a mondatbeli propozícióról (pozíciójában megelőzi). </a:t>
            </a:r>
          </a:p>
          <a:p>
            <a:pPr marL="0" indent="0">
              <a:buNone/>
            </a:pPr>
            <a:r>
              <a:rPr lang="hu-HU" dirty="0"/>
              <a:t>A mellékmondat nem mondatrészi szintűre redukálódott egység, hanem függetlenedett (</a:t>
            </a:r>
            <a:r>
              <a:rPr lang="hu-HU" dirty="0" err="1"/>
              <a:t>inszubordinálódott</a:t>
            </a:r>
            <a:r>
              <a:rPr lang="hu-HU" dirty="0"/>
              <a:t>) mellékmondat.</a:t>
            </a:r>
          </a:p>
        </p:txBody>
      </p:sp>
    </p:spTree>
    <p:extLst>
      <p:ext uri="{BB962C8B-B14F-4D97-AF65-F5344CB8AC3E}">
        <p14:creationId xmlns:p14="http://schemas.microsoft.com/office/powerpoint/2010/main" val="4201118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Kugler: </a:t>
            </a:r>
            <a:r>
              <a:rPr lang="hu-HU" dirty="0" err="1"/>
              <a:t>dubitatív</a:t>
            </a:r>
            <a:r>
              <a:rPr lang="hu-HU" dirty="0"/>
              <a:t>, nem módosítószó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Kugler (2015: 195), a </a:t>
            </a:r>
            <a:r>
              <a:rPr lang="hu-HU" i="1" dirty="0"/>
              <a:t>-NA</a:t>
            </a:r>
            <a:r>
              <a:rPr lang="hu-HU" dirty="0"/>
              <a:t> módjellel jelölt módok között:</a:t>
            </a:r>
          </a:p>
          <a:p>
            <a:pPr marL="0" indent="0">
              <a:buNone/>
            </a:pPr>
            <a:r>
              <a:rPr lang="hu-HU" dirty="0"/>
              <a:t>„a megnyilatkozó </a:t>
            </a:r>
            <a:r>
              <a:rPr lang="hu-HU" dirty="0" err="1"/>
              <a:t>episztemikus</a:t>
            </a:r>
            <a:r>
              <a:rPr lang="hu-HU" dirty="0"/>
              <a:t> bizonytalanságát jelöli a szituáció fennállásával, valószínűsítésével kapcsolatban. A </a:t>
            </a:r>
            <a:r>
              <a:rPr lang="hu-HU" dirty="0" err="1"/>
              <a:t>dubitatív</a:t>
            </a:r>
            <a:r>
              <a:rPr lang="hu-HU" dirty="0"/>
              <a:t> mód által jelölt művelet a megfigyelés (vagy mástól származó információ) és a megnyilatkozó által valószínűsített szituáció viszonyba hozása.”</a:t>
            </a:r>
          </a:p>
        </p:txBody>
      </p:sp>
    </p:spTree>
    <p:extLst>
      <p:ext uri="{BB962C8B-B14F-4D97-AF65-F5344CB8AC3E}">
        <p14:creationId xmlns:p14="http://schemas.microsoft.com/office/powerpoint/2010/main" val="3486237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módosítószóknak </a:t>
            </a:r>
          </a:p>
          <a:p>
            <a:r>
              <a:rPr lang="hu-HU" dirty="0"/>
              <a:t>nincs kapcsoló szerepe (mivel nincs is főmondatuk), </a:t>
            </a:r>
          </a:p>
          <a:p>
            <a:r>
              <a:rPr lang="hu-HU" dirty="0"/>
              <a:t>felelhetnek olyan eldöntendő kérdésre, amelyben nem szerepelnek, modális jelentést hordoznak, </a:t>
            </a:r>
          </a:p>
          <a:p>
            <a:r>
              <a:rPr lang="hu-HU" dirty="0"/>
              <a:t>önállóan mondatok lehetnek (Kugler 2000a: 300–301).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mintha</a:t>
            </a:r>
            <a:r>
              <a:rPr lang="hu-HU" dirty="0"/>
              <a:t> az utolsó kritériumot tekintve átmeneti jellegűnek tűnik, de: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i="1" dirty="0"/>
              <a:t>– Pompásan világít. – Rég nem láttam ilyennek. – A pásztor is látszik. – Jól igen s a bokor is. –  A kapca is. </a:t>
            </a:r>
            <a:r>
              <a:rPr lang="hu-HU" b="1" i="1" dirty="0"/>
              <a:t>– Mintha.</a:t>
            </a:r>
            <a:r>
              <a:rPr lang="hu-HU" i="1" dirty="0"/>
              <a:t> – Jó éjszakát. – Neked is.</a:t>
            </a:r>
            <a:r>
              <a:rPr lang="hu-HU" dirty="0"/>
              <a:t> (MNSz2, #21659549, </a:t>
            </a:r>
            <a:r>
              <a:rPr lang="hu-HU" dirty="0" err="1"/>
              <a:t>doc</a:t>
            </a:r>
            <a:r>
              <a:rPr lang="hu-HU" dirty="0"/>
              <a:t>#409, szépirodalom) [’A kapca is mintha látszana’]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81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Testrész(</a:t>
            </a:r>
            <a:r>
              <a:rPr lang="hu-HU" dirty="0" err="1"/>
              <a:t>nev</a:t>
            </a:r>
            <a:r>
              <a:rPr lang="hu-HU" dirty="0"/>
              <a:t>)</a:t>
            </a:r>
            <a:r>
              <a:rPr lang="hu-HU" dirty="0" err="1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243" y="2529015"/>
            <a:ext cx="8606996" cy="35340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Az </a:t>
            </a:r>
            <a:r>
              <a:rPr lang="hu-HU" b="1" dirty="0"/>
              <a:t>’</a:t>
            </a:r>
            <a:r>
              <a:rPr lang="hu-HU" b="1" dirty="0" err="1"/>
              <a:t>elöl</a:t>
            </a:r>
            <a:r>
              <a:rPr lang="hu-HU" b="1" dirty="0"/>
              <a:t>, (</a:t>
            </a:r>
            <a:r>
              <a:rPr lang="hu-HU" b="1" dirty="0" err="1"/>
              <a:t>vmi</a:t>
            </a:r>
            <a:r>
              <a:rPr lang="hu-HU" b="1" dirty="0"/>
              <a:t>) előtt, előre</a:t>
            </a:r>
            <a:r>
              <a:rPr lang="hu-HU" dirty="0"/>
              <a:t>’ jelentést visszaadó grammatikai markerek rendszerint az ’</a:t>
            </a:r>
            <a:r>
              <a:rPr lang="hu-HU" dirty="0" err="1"/>
              <a:t>arc</a:t>
            </a:r>
            <a:r>
              <a:rPr lang="hu-HU" dirty="0"/>
              <a:t>, szem’ jelentésű testrésznevekből alakulnak ki, ritkábban a ’</a:t>
            </a:r>
            <a:r>
              <a:rPr lang="hu-HU" dirty="0" err="1"/>
              <a:t>fej</a:t>
            </a:r>
            <a:r>
              <a:rPr lang="hu-HU" dirty="0"/>
              <a:t>’ és a ’</a:t>
            </a:r>
            <a:r>
              <a:rPr lang="hu-HU" dirty="0" err="1"/>
              <a:t>mell</a:t>
            </a:r>
            <a:r>
              <a:rPr lang="hu-HU" dirty="0"/>
              <a:t>(kas)’ jelentésűekből.</a:t>
            </a:r>
          </a:p>
          <a:p>
            <a:pPr lvl="0"/>
            <a:r>
              <a:rPr lang="hu-HU" dirty="0"/>
              <a:t>A ’</a:t>
            </a:r>
            <a:r>
              <a:rPr lang="hu-HU" dirty="0" err="1"/>
              <a:t>mögött</a:t>
            </a:r>
            <a:r>
              <a:rPr lang="hu-HU" dirty="0"/>
              <a:t>, hátul’ jelentésű markerek általában a ’</a:t>
            </a:r>
            <a:r>
              <a:rPr lang="hu-HU" dirty="0" err="1"/>
              <a:t>hát</a:t>
            </a:r>
            <a:r>
              <a:rPr lang="hu-HU" dirty="0"/>
              <a:t>’ jelentésű testrésznevekből fejlődnek ki. A magyarban: </a:t>
            </a:r>
            <a:r>
              <a:rPr lang="hu-HU" i="1" dirty="0"/>
              <a:t>hátul </a:t>
            </a:r>
            <a:r>
              <a:rPr lang="hu-HU" dirty="0"/>
              <a:t>stb.</a:t>
            </a:r>
          </a:p>
          <a:p>
            <a:pPr lvl="0"/>
            <a:r>
              <a:rPr lang="hu-HU" dirty="0"/>
              <a:t>A </a:t>
            </a:r>
            <a:r>
              <a:rPr lang="hu-HU" b="1" dirty="0"/>
              <a:t>’</a:t>
            </a:r>
            <a:r>
              <a:rPr lang="hu-HU" b="1" dirty="0" err="1"/>
              <a:t>lent</a:t>
            </a:r>
            <a:r>
              <a:rPr lang="hu-HU" b="1" dirty="0"/>
              <a:t>, alá, le’ </a:t>
            </a:r>
            <a:r>
              <a:rPr lang="hu-HU" dirty="0"/>
              <a:t>jelentésű jelölők lexikális forrásai a ’</a:t>
            </a:r>
            <a:r>
              <a:rPr lang="hu-HU" dirty="0" err="1"/>
              <a:t>föld</a:t>
            </a:r>
            <a:r>
              <a:rPr lang="hu-HU" dirty="0"/>
              <a:t>, talaj’ jelentésű elemek, ritkább esetben a ’</a:t>
            </a:r>
            <a:r>
              <a:rPr lang="hu-HU" dirty="0" err="1"/>
              <a:t>láb</a:t>
            </a:r>
            <a:r>
              <a:rPr lang="hu-HU" dirty="0"/>
              <a:t>, fenék’ jelentésűek (l. </a:t>
            </a:r>
            <a:r>
              <a:rPr lang="hu-HU" cap="small" dirty="0"/>
              <a:t>Heine</a:t>
            </a:r>
            <a:r>
              <a:rPr lang="hu-HU" dirty="0"/>
              <a:t> 2003. 595, vö. </a:t>
            </a:r>
            <a:r>
              <a:rPr lang="hu-HU" cap="small" dirty="0"/>
              <a:t>Sipőcz</a:t>
            </a:r>
            <a:r>
              <a:rPr lang="hu-HU" dirty="0"/>
              <a:t> 2005).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96" y="304800"/>
            <a:ext cx="2275188" cy="30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Próba: kötőszó vagy módosítószó?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01455"/>
            <a:ext cx="11173229" cy="43503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Eldöntendő kérdésre nem szokott felelni (az </a:t>
            </a:r>
            <a:r>
              <a:rPr lang="hu-HU" dirty="0" err="1"/>
              <a:t>MTSz-ben</a:t>
            </a:r>
            <a:r>
              <a:rPr lang="hu-HU" dirty="0"/>
              <a:t> és az MNSz2-ben sincs ilyen adat), de nem lehetetlen megalkotni egy ilyen mondatot:</a:t>
            </a:r>
          </a:p>
          <a:p>
            <a:pPr marL="0" indent="0">
              <a:buNone/>
            </a:pPr>
            <a:r>
              <a:rPr lang="hu-HU" i="1" dirty="0"/>
              <a:t>– Látod azt a házat a ködtől? – </a:t>
            </a:r>
            <a:r>
              <a:rPr lang="hu-HU" b="1" i="1" dirty="0"/>
              <a:t>Mintha.</a:t>
            </a:r>
            <a:r>
              <a:rPr lang="hu-HU" dirty="0"/>
              <a:t> [’</a:t>
            </a:r>
            <a:r>
              <a:rPr lang="hu-HU" dirty="0" err="1"/>
              <a:t>Mintha</a:t>
            </a:r>
            <a:r>
              <a:rPr lang="hu-HU" dirty="0"/>
              <a:t> látnám azt a házat’]</a:t>
            </a:r>
          </a:p>
          <a:p>
            <a:r>
              <a:rPr lang="hu-HU" dirty="0"/>
              <a:t>megjelenhet nem tagmondatkezdő pozícióban (l. </a:t>
            </a:r>
            <a:r>
              <a:rPr lang="hu-HU" dirty="0" err="1"/>
              <a:t>Berrárnál</a:t>
            </a:r>
            <a:r>
              <a:rPr lang="hu-HU" dirty="0"/>
              <a:t> is):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i="1" dirty="0"/>
              <a:t>A hintók elgördültek, </a:t>
            </a:r>
            <a:r>
              <a:rPr lang="hu-HU" i="1" dirty="0" err="1"/>
              <a:t>mégegyszer</a:t>
            </a:r>
            <a:r>
              <a:rPr lang="hu-HU" i="1" dirty="0"/>
              <a:t> felcsattant a "</a:t>
            </a:r>
            <a:r>
              <a:rPr lang="hu-HU" i="1" dirty="0" err="1"/>
              <a:t>Heil</a:t>
            </a:r>
            <a:r>
              <a:rPr lang="hu-HU" i="1" dirty="0"/>
              <a:t>!", de utána </a:t>
            </a:r>
            <a:r>
              <a:rPr lang="hu-HU" b="1" i="1" dirty="0"/>
              <a:t>mintha </a:t>
            </a:r>
            <a:r>
              <a:rPr lang="hu-HU" i="1" dirty="0"/>
              <a:t>elvágták volna a szászok száját, néma elképedés és harag morajlott végig a tömegen. </a:t>
            </a:r>
            <a:r>
              <a:rPr lang="hu-HU" dirty="0"/>
              <a:t>(MNSz2, 32540,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Tisztességből sajnálta, marasztalta, hogy ne induljanak hajnalosan, nyugodják ki magukat tisztességesen, de a szabadkozásukat </a:t>
            </a:r>
            <a:r>
              <a:rPr lang="hu-HU" b="1" i="1" dirty="0"/>
              <a:t>mintha </a:t>
            </a:r>
            <a:r>
              <a:rPr lang="hu-HU" i="1" dirty="0"/>
              <a:t>kicsit </a:t>
            </a:r>
            <a:r>
              <a:rPr lang="hu-HU" i="1" dirty="0" err="1"/>
              <a:t>tulságosan</a:t>
            </a:r>
            <a:r>
              <a:rPr lang="hu-HU" i="1" dirty="0"/>
              <a:t> hamar vette volna jóba.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(16) </a:t>
            </a:r>
            <a:r>
              <a:rPr lang="hu-HU" i="1" dirty="0"/>
              <a:t>Zöld Péter </a:t>
            </a:r>
            <a:r>
              <a:rPr lang="hu-HU" b="1" i="1" dirty="0"/>
              <a:t>mintha </a:t>
            </a:r>
            <a:r>
              <a:rPr lang="hu-HU" i="1" dirty="0"/>
              <a:t>tudta volna, mi megy végbe az emberben, </a:t>
            </a:r>
            <a:r>
              <a:rPr lang="hu-HU" i="1" dirty="0" err="1"/>
              <a:t>súnyi</a:t>
            </a:r>
            <a:r>
              <a:rPr lang="hu-HU" i="1" dirty="0"/>
              <a:t>, kesely képpel azt kérdezte: - Meg tudná-e ezeket a nagy dolgokat bizonyítani, szekretárius uram, ha rákerülne a sor? </a:t>
            </a:r>
            <a:r>
              <a:rPr lang="hu-HU" dirty="0"/>
              <a:t>(MNSz2, 38704, </a:t>
            </a:r>
            <a:r>
              <a:rPr lang="hu-HU" dirty="0" err="1"/>
              <a:t>lit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184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06946"/>
            <a:ext cx="12127345" cy="1097280"/>
          </a:xfrm>
        </p:spPr>
        <p:txBody>
          <a:bodyPr>
            <a:normAutofit fontScale="90000"/>
          </a:bodyPr>
          <a:lstStyle/>
          <a:p>
            <a:r>
              <a:rPr lang="hu-HU" dirty="0"/>
              <a:t>MNSz2-vizsgálat: 1000 találatos véletlen minta (</a:t>
            </a:r>
            <a:r>
              <a:rPr lang="hu-HU" i="1" dirty="0"/>
              <a:t>Mintha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078182"/>
            <a:ext cx="11397673" cy="4636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20 esetben tagadó </a:t>
            </a:r>
            <a:r>
              <a:rPr lang="hu-HU" i="1" dirty="0"/>
              <a:t>mintha: </a:t>
            </a:r>
            <a:r>
              <a:rPr lang="hu-HU" b="1" i="1" dirty="0"/>
              <a:t>tud-, ugyan, </a:t>
            </a:r>
            <a:r>
              <a:rPr lang="hu-HU" b="1" i="1" dirty="0" err="1"/>
              <a:t>ugyanbiza</a:t>
            </a:r>
            <a:r>
              <a:rPr lang="hu-HU" b="1" i="1" dirty="0"/>
              <a:t>, mintha nem is</a:t>
            </a:r>
          </a:p>
          <a:p>
            <a:pPr marL="0" indent="0">
              <a:buNone/>
            </a:pPr>
            <a:r>
              <a:rPr lang="hu-HU" dirty="0"/>
              <a:t>(13) </a:t>
            </a:r>
            <a:r>
              <a:rPr lang="hu-HU" i="1" dirty="0"/>
              <a:t>Magyarországon azonban sokáig bizonygatták, hogy a Rádió védői csak visszalőttek. </a:t>
            </a:r>
            <a:r>
              <a:rPr lang="hu-HU" b="1" i="1" dirty="0"/>
              <a:t>Mintha</a:t>
            </a:r>
            <a:r>
              <a:rPr lang="hu-HU" i="1" dirty="0"/>
              <a:t> ez erény volna, az ellenkezője pedig vétek. </a:t>
            </a:r>
          </a:p>
          <a:p>
            <a:pPr marL="0" indent="0">
              <a:buNone/>
            </a:pPr>
            <a:r>
              <a:rPr lang="hu-HU" dirty="0"/>
              <a:t>(14) </a:t>
            </a:r>
            <a:r>
              <a:rPr lang="hu-HU" i="1" dirty="0"/>
              <a:t>Butaságnak tartom, hogy a többség kizárólag ilyesmiben gondolkozik.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/>
              <a:t>mindenki alkalmas lenne rá...</a:t>
            </a:r>
          </a:p>
          <a:p>
            <a:pPr marL="0" indent="0">
              <a:buNone/>
            </a:pPr>
            <a:r>
              <a:rPr lang="hu-HU" dirty="0"/>
              <a:t>(15) </a:t>
            </a:r>
            <a:r>
              <a:rPr lang="hu-HU" i="1" dirty="0"/>
              <a:t>Ráadásul ez a nő ugyanúgy azt mondja neki, hogy ?</a:t>
            </a:r>
            <a:r>
              <a:rPr lang="hu-HU" i="1" dirty="0" err="1"/>
              <a:t>bazmeg</a:t>
            </a:r>
            <a:r>
              <a:rPr lang="hu-HU" i="1" dirty="0"/>
              <a:t>?, ahogyan ő mondta neki, hogy ?</a:t>
            </a:r>
            <a:r>
              <a:rPr lang="hu-HU" i="1" dirty="0" err="1"/>
              <a:t>bazmeg</a:t>
            </a:r>
            <a:r>
              <a:rPr lang="hu-HU" i="1" dirty="0"/>
              <a:t>? </a:t>
            </a:r>
            <a:r>
              <a:rPr lang="hu-HU" b="1" i="1" dirty="0"/>
              <a:t>Mintha beszélhetnének egyazon nyelven! </a:t>
            </a:r>
            <a:r>
              <a:rPr lang="hu-HU" i="1" u="sng" dirty="0"/>
              <a:t>Hát nem beszélhetnek!</a:t>
            </a:r>
            <a:r>
              <a:rPr lang="hu-HU" i="1" dirty="0"/>
              <a:t> </a:t>
            </a:r>
          </a:p>
          <a:p>
            <a:pPr marL="0" indent="0">
              <a:buNone/>
            </a:pPr>
            <a:r>
              <a:rPr lang="hu-HU" dirty="0"/>
              <a:t>(16) </a:t>
            </a:r>
            <a:r>
              <a:rPr lang="hu-HU" i="1" dirty="0"/>
              <a:t>Annak idején, a céhvilágban, mikor az inas ideje kitelt, a mester, akinél nevelkedett, megkérdezte: „Ki a te neved, öcsém?” </a:t>
            </a:r>
            <a:r>
              <a:rPr lang="hu-HU" b="1" i="1" dirty="0"/>
              <a:t>Mintha</a:t>
            </a:r>
            <a:r>
              <a:rPr lang="hu-HU" i="1" dirty="0"/>
              <a:t> </a:t>
            </a:r>
            <a:r>
              <a:rPr lang="hu-HU" b="1" i="1" dirty="0" err="1"/>
              <a:t>ugyanbiza</a:t>
            </a:r>
            <a:r>
              <a:rPr lang="hu-HU" b="1" i="1" dirty="0"/>
              <a:t> nem ordibálta volna három-négy éven át eleget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dirty="0"/>
              <a:t>8 esetben </a:t>
            </a:r>
            <a:r>
              <a:rPr lang="hu-HU" u="sng" dirty="0"/>
              <a:t>gyanús</a:t>
            </a:r>
            <a:r>
              <a:rPr lang="hu-HU" dirty="0"/>
              <a:t>, hogy tagadó:</a:t>
            </a:r>
          </a:p>
          <a:p>
            <a:pPr marL="0" indent="0">
              <a:buNone/>
            </a:pPr>
            <a:r>
              <a:rPr lang="hu-HU" dirty="0"/>
              <a:t>(17) </a:t>
            </a:r>
            <a:r>
              <a:rPr lang="hu-HU" i="1" dirty="0"/>
              <a:t>Lent, nagyon lent, ültem a földön, a kis fekete állt előttem. - Üresen </a:t>
            </a:r>
            <a:r>
              <a:rPr lang="hu-HU" i="1" dirty="0" err="1"/>
              <a:t>vóútam</a:t>
            </a:r>
            <a:r>
              <a:rPr lang="hu-HU" i="1" dirty="0"/>
              <a:t> - mondta halkan, furcsállva végigmért, és kocogott vissza. </a:t>
            </a:r>
            <a:r>
              <a:rPr lang="hu-HU" b="1" i="1" dirty="0"/>
              <a:t>Mintha lett volna vissza!</a:t>
            </a:r>
            <a:r>
              <a:rPr lang="hu-H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67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1861" y="549565"/>
            <a:ext cx="10890929" cy="1097280"/>
          </a:xfrm>
        </p:spPr>
        <p:txBody>
          <a:bodyPr/>
          <a:lstStyle/>
          <a:p>
            <a:r>
              <a:rPr lang="hu-HU" dirty="0"/>
              <a:t>Konklúzió: a tagadó </a:t>
            </a:r>
            <a:r>
              <a:rPr lang="hu-HU" i="1" dirty="0"/>
              <a:t>mintha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9673" y="1477818"/>
            <a:ext cx="10982036" cy="5153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i="1" dirty="0"/>
              <a:t>úgy beszél, úgy cselekszik, úgy tesz, úgy tetteti magát</a:t>
            </a:r>
            <a:r>
              <a:rPr lang="hu-HU" dirty="0"/>
              <a:t> főmondatot elhagyó „típus” </a:t>
            </a:r>
          </a:p>
          <a:p>
            <a:pPr marL="0" indent="0">
              <a:buNone/>
            </a:pPr>
            <a:r>
              <a:rPr lang="hu-HU" dirty="0"/>
              <a:t>Simonyi (1881: 194) megfejtette a szubjektív bizonyosságot visszaadó, leértékelő, gúnyos-ironikus használat eredetét: a színleléshez, s annak a mellékmondat jelentésébe épüléséhez kapcsolódnak. </a:t>
            </a:r>
          </a:p>
          <a:p>
            <a:pPr marL="0" indent="0">
              <a:buNone/>
            </a:pPr>
            <a:r>
              <a:rPr lang="hu-HU" dirty="0"/>
              <a:t>Pontosabban: </a:t>
            </a:r>
            <a:r>
              <a:rPr lang="hu-HU" b="1" dirty="0"/>
              <a:t>úgy teszel, mintha tudnád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→ valójában nem tudod → szubjektív értékelés: a színlelés (szerintem) felháborító/nevetséges stb.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[mindkét tartalom az eredeti összetett mondatban megvolt]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Asszertív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(elköteleződés egy ellentétes tartalmú állítás mellett) ÉS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értékelő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lehet, de vö. Lehmann 2022: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valószínűsítés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inkább,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polemizál, érvel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-típus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magyarban is a tagadó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mintha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forrása. Vonzatkifejtő mellékmondat.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De: késeiek az igazoló adatok (19. sz. első fele), miközben a főmondat nélküli mellékmondatokban való használata bő száz éve léteztek.</a:t>
            </a:r>
          </a:p>
          <a:p>
            <a:pPr marL="0" indent="0">
              <a:buNone/>
            </a:pPr>
            <a:r>
              <a:rPr lang="hu-HU" dirty="0"/>
              <a:t>Ma is billeg a használat sokszor: a </a:t>
            </a:r>
            <a:r>
              <a:rPr lang="hu-HU" i="1" dirty="0"/>
              <a:t>mintha </a:t>
            </a:r>
            <a:r>
              <a:rPr lang="hu-HU" i="1" dirty="0" err="1"/>
              <a:t>tudnád</a:t>
            </a:r>
            <a:r>
              <a:rPr lang="hu-HU" dirty="0" err="1"/>
              <a:t>-rákeresések</a:t>
            </a:r>
            <a:r>
              <a:rPr lang="hu-HU" dirty="0"/>
              <a:t>  </a:t>
            </a:r>
          </a:p>
          <a:p>
            <a:pPr marL="0" indent="0">
              <a:buNone/>
            </a:pPr>
            <a:r>
              <a:rPr lang="hu-HU" b="1" i="1" dirty="0"/>
              <a:t>Nem mintha X </a:t>
            </a:r>
            <a:r>
              <a:rPr lang="hu-HU" b="1" dirty="0"/>
              <a:t>szerkezet: </a:t>
            </a:r>
            <a:r>
              <a:rPr lang="hu-HU" dirty="0"/>
              <a:t>lehet gúnyosan mondani, de nincs </a:t>
            </a:r>
            <a:r>
              <a:rPr lang="hu-HU" dirty="0" err="1"/>
              <a:t>polaritásmegfordítás</a:t>
            </a:r>
            <a:r>
              <a:rPr lang="hu-HU" dirty="0"/>
              <a:t>: ez a </a:t>
            </a:r>
            <a:r>
              <a:rPr lang="hu-HU" i="1" dirty="0"/>
              <a:t>nem </a:t>
            </a:r>
            <a:r>
              <a:rPr lang="hu-HU" dirty="0"/>
              <a:t>valódi tagadószó (l. előzményét: </a:t>
            </a:r>
            <a:r>
              <a:rPr lang="hu-HU" b="1" i="1" dirty="0"/>
              <a:t>nem</a:t>
            </a:r>
            <a:r>
              <a:rPr lang="hu-HU" i="1" dirty="0"/>
              <a:t> [azért (mondom stb.),] mintha X </a:t>
            </a:r>
            <a:r>
              <a:rPr lang="hu-HU" dirty="0"/>
              <a:t>(</a:t>
            </a:r>
            <a:r>
              <a:rPr lang="hu-HU" b="1" dirty="0"/>
              <a:t>Turi</a:t>
            </a:r>
            <a:r>
              <a:rPr lang="hu-HU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2961150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6473" y="235528"/>
            <a:ext cx="10890929" cy="1097280"/>
          </a:xfrm>
        </p:spPr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473" y="1413164"/>
            <a:ext cx="11508509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/>
              <a:t>Bácskai-Atkári Júlia 2014. A véges alárendelő összetett mondatok története. </a:t>
            </a:r>
            <a:r>
              <a:rPr lang="hu-HU" sz="1600" dirty="0" err="1"/>
              <a:t>In</a:t>
            </a:r>
            <a:r>
              <a:rPr lang="hu-HU" sz="1600" dirty="0"/>
              <a:t>: É. Kiss Katalin (szerk.): </a:t>
            </a:r>
            <a:r>
              <a:rPr lang="hu-HU" sz="1600" i="1" dirty="0"/>
              <a:t>Magyar generatív történeti mondattan.</a:t>
            </a:r>
            <a:r>
              <a:rPr lang="hu-HU" sz="1600" dirty="0"/>
              <a:t> Budapest: Akadémiai Kiadó. 239–279.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1957. Hasonlító kötőszók a Huszita Bibliában. </a:t>
            </a:r>
            <a:r>
              <a:rPr lang="hu-HU" sz="1600" i="1" dirty="0"/>
              <a:t>Magyar Nyelv</a:t>
            </a:r>
            <a:r>
              <a:rPr lang="hu-HU" sz="1600" dirty="0"/>
              <a:t> 53: 396–403. </a:t>
            </a:r>
          </a:p>
          <a:p>
            <a:pPr marL="0" indent="0">
              <a:buNone/>
            </a:pPr>
            <a:r>
              <a:rPr lang="hu-HU" sz="1600" dirty="0" err="1"/>
              <a:t>Berrár</a:t>
            </a:r>
            <a:r>
              <a:rPr lang="hu-HU" sz="1600" dirty="0"/>
              <a:t> Jolán 1960. </a:t>
            </a:r>
            <a:r>
              <a:rPr lang="hu-HU" sz="1600" i="1" dirty="0"/>
              <a:t>A magyar hasonlító mondatok története a XVI. század közepéig.</a:t>
            </a:r>
            <a:r>
              <a:rPr lang="hu-HU" sz="1600" dirty="0"/>
              <a:t> Nyelvtudományi értekezések 23. Budapest: Akadémiai Kiadó.</a:t>
            </a:r>
          </a:p>
          <a:p>
            <a:pPr marL="0" indent="0">
              <a:buNone/>
            </a:pPr>
            <a:r>
              <a:rPr lang="hu-HU" sz="1600" b="1" dirty="0" err="1"/>
              <a:t>Brinton</a:t>
            </a:r>
            <a:r>
              <a:rPr lang="hu-HU" sz="1600" b="1" dirty="0"/>
              <a:t>, </a:t>
            </a:r>
            <a:r>
              <a:rPr lang="hu-HU" sz="1600" b="1" dirty="0" err="1"/>
              <a:t>Laurel</a:t>
            </a:r>
            <a:r>
              <a:rPr lang="hu-HU" sz="1600" b="1" dirty="0"/>
              <a:t> J. 2014. </a:t>
            </a:r>
            <a:r>
              <a:rPr lang="en-US" sz="1600" b="1" dirty="0"/>
              <a:t>The Extremes of Insubordination: Exclamatory </a:t>
            </a:r>
            <a:r>
              <a:rPr lang="en-US" sz="1600" b="1" i="1" dirty="0"/>
              <a:t>as if!</a:t>
            </a:r>
            <a:r>
              <a:rPr lang="hu-HU" sz="1600" b="1" i="1" dirty="0"/>
              <a:t> </a:t>
            </a:r>
            <a:r>
              <a:rPr lang="en-US" sz="1600" b="1" dirty="0"/>
              <a:t>Journal of English Linguistics 42(2) 93–113</a:t>
            </a:r>
            <a:r>
              <a:rPr lang="hu-HU" sz="1600" b="1" dirty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hu-HU" sz="1600" dirty="0"/>
              <a:t>Dér Csilla Ilona 2022. </a:t>
            </a:r>
            <a:r>
              <a:rPr lang="hu-HU" sz="1600" i="1" dirty="0"/>
              <a:t>Ó, hogy azt </a:t>
            </a:r>
            <a:r>
              <a:rPr lang="hu-HU" sz="1600" i="1" dirty="0" err="1"/>
              <a:t>tsak</a:t>
            </a:r>
            <a:r>
              <a:rPr lang="hu-HU" sz="1600" i="1" dirty="0"/>
              <a:t> a’ Szerelmek ’S a’ lágy </a:t>
            </a:r>
            <a:r>
              <a:rPr lang="hu-HU" sz="1600" i="1" dirty="0" err="1"/>
              <a:t>szellök</a:t>
            </a:r>
            <a:r>
              <a:rPr lang="hu-HU" sz="1600" i="1" dirty="0"/>
              <a:t> hajtsák!</a:t>
            </a:r>
            <a:r>
              <a:rPr lang="hu-HU" sz="1600" dirty="0"/>
              <a:t> Az indulatszókat követő, illetve a nélkülük álló hogy kötőszós </a:t>
            </a:r>
            <a:r>
              <a:rPr lang="hu-HU" sz="1600" dirty="0" err="1"/>
              <a:t>inszubordinált</a:t>
            </a:r>
            <a:r>
              <a:rPr lang="hu-HU" sz="1600" dirty="0"/>
              <a:t> mondatok megjelenéséről.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(szerk.): </a:t>
            </a:r>
            <a:r>
              <a:rPr lang="hu-HU" sz="1600" i="1" dirty="0"/>
              <a:t>A nyelvtörténeti kutatások újabb eredményei XI.</a:t>
            </a:r>
            <a:r>
              <a:rPr lang="hu-HU" sz="1600" dirty="0"/>
              <a:t> Szeged: Szegedi Tudományegyetem Magyar Nyelvészeti Tanszék. 45–57.</a:t>
            </a:r>
          </a:p>
          <a:p>
            <a:pPr marL="0" indent="0">
              <a:buNone/>
            </a:pPr>
            <a:r>
              <a:rPr lang="hu-HU" sz="1600" dirty="0"/>
              <a:t>Dér Csilla Ilona 2024. A </a:t>
            </a:r>
            <a:r>
              <a:rPr lang="hu-HU" sz="1600" i="1" dirty="0"/>
              <a:t>hátha</a:t>
            </a:r>
            <a:r>
              <a:rPr lang="hu-HU" sz="1600" dirty="0"/>
              <a:t> módosítószó kialakulásáról. </a:t>
            </a:r>
            <a:r>
              <a:rPr lang="hu-HU" sz="1600" dirty="0" err="1"/>
              <a:t>In</a:t>
            </a:r>
            <a:r>
              <a:rPr lang="hu-HU" sz="1600" dirty="0"/>
              <a:t>: Forgács Tamás – Németh Miklós – Sinkovics Balázs (szerk.) 2024: </a:t>
            </a:r>
            <a:r>
              <a:rPr lang="hu-HU" sz="1600" i="1" dirty="0"/>
              <a:t>A nyelvtörténeti kutatások újabb eredményei XII.</a:t>
            </a:r>
            <a:r>
              <a:rPr lang="hu-HU" sz="1600" dirty="0"/>
              <a:t> Szeged: Szegedi Tudományegyetem Magyar Nyelvészeti Tanszék. 17–32. </a:t>
            </a:r>
          </a:p>
          <a:p>
            <a:pPr marL="0" indent="0">
              <a:buNone/>
            </a:pPr>
            <a:r>
              <a:rPr lang="hu-HU" sz="1600" dirty="0"/>
              <a:t>Dér, Csilla Ilona 2025. The </a:t>
            </a:r>
            <a:r>
              <a:rPr lang="hu-HU" sz="1600" dirty="0" err="1"/>
              <a:t>emergence</a:t>
            </a:r>
            <a:r>
              <a:rPr lang="hu-HU" sz="1600" dirty="0"/>
              <a:t> of </a:t>
            </a:r>
            <a:r>
              <a:rPr lang="hu-HU" sz="1600" dirty="0" err="1"/>
              <a:t>stand-alone</a:t>
            </a:r>
            <a:r>
              <a:rPr lang="hu-HU" sz="1600" dirty="0"/>
              <a:t> </a:t>
            </a:r>
            <a:r>
              <a:rPr lang="hu-HU" sz="1600" dirty="0" err="1"/>
              <a:t>insubordinate</a:t>
            </a:r>
            <a:r>
              <a:rPr lang="hu-HU" sz="1600" dirty="0"/>
              <a:t> </a:t>
            </a:r>
            <a:r>
              <a:rPr lang="hu-HU" sz="1600" dirty="0" err="1"/>
              <a:t>conditional</a:t>
            </a:r>
            <a:r>
              <a:rPr lang="hu-HU" sz="1600" dirty="0"/>
              <a:t> </a:t>
            </a:r>
            <a:r>
              <a:rPr lang="hu-HU" sz="1600" dirty="0" err="1"/>
              <a:t>clauses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Hungarian</a:t>
            </a:r>
            <a:r>
              <a:rPr lang="hu-HU" sz="1600" dirty="0"/>
              <a:t>.</a:t>
            </a:r>
            <a:r>
              <a:rPr lang="hu-HU" sz="1600" i="1" dirty="0"/>
              <a:t> </a:t>
            </a:r>
            <a:r>
              <a:rPr lang="hu-HU" sz="1600" i="1" dirty="0" err="1"/>
              <a:t>Folia</a:t>
            </a:r>
            <a:r>
              <a:rPr lang="hu-HU" sz="1600" i="1" dirty="0"/>
              <a:t> </a:t>
            </a:r>
            <a:r>
              <a:rPr lang="hu-HU" sz="1600" i="1" dirty="0" err="1"/>
              <a:t>Linguistica</a:t>
            </a:r>
            <a:r>
              <a:rPr lang="hu-HU" sz="1600" i="1" dirty="0"/>
              <a:t> </a:t>
            </a:r>
            <a:r>
              <a:rPr lang="hu-HU" sz="1600" i="1" dirty="0" err="1"/>
              <a:t>Historica</a:t>
            </a:r>
            <a:r>
              <a:rPr lang="hu-HU" sz="1600" dirty="0"/>
              <a:t> 59 (4)</a:t>
            </a:r>
          </a:p>
        </p:txBody>
      </p:sp>
    </p:spTree>
    <p:extLst>
      <p:ext uri="{BB962C8B-B14F-4D97-AF65-F5344CB8AC3E}">
        <p14:creationId xmlns:p14="http://schemas.microsoft.com/office/powerpoint/2010/main" val="1588637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200" y="2272145"/>
            <a:ext cx="10819808" cy="39274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Evans, Nicholas – Watanabe, </a:t>
            </a:r>
            <a:r>
              <a:rPr lang="en-US" dirty="0" err="1"/>
              <a:t>Honoré</a:t>
            </a:r>
            <a:r>
              <a:rPr lang="en-US" dirty="0"/>
              <a:t> 2016. The dynamics of insubordination: An overview. In: Evans, Nicholas – Watanabe, </a:t>
            </a:r>
            <a:r>
              <a:rPr lang="en-US" dirty="0" err="1"/>
              <a:t>Honoré</a:t>
            </a:r>
            <a:r>
              <a:rPr lang="en-US" dirty="0"/>
              <a:t> (</a:t>
            </a:r>
            <a:r>
              <a:rPr lang="en-US" dirty="0" err="1"/>
              <a:t>szerk</a:t>
            </a:r>
            <a:r>
              <a:rPr lang="en-US" dirty="0"/>
              <a:t>.): </a:t>
            </a:r>
            <a:r>
              <a:rPr lang="en-US" i="1" dirty="0"/>
              <a:t>Insubordination.</a:t>
            </a:r>
            <a:r>
              <a:rPr lang="en-US" dirty="0"/>
              <a:t> Amsterdam – Philadelphia: John Benjamins. 1–37.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Juhász Dezső 1987. A módosítószók kései ómagyar szófajtörténetéhez. </a:t>
            </a:r>
            <a:r>
              <a:rPr lang="hu-HU" i="1" dirty="0"/>
              <a:t>Magyar Nyelv</a:t>
            </a:r>
            <a:r>
              <a:rPr lang="hu-HU" dirty="0"/>
              <a:t> 83: 454–461.</a:t>
            </a:r>
          </a:p>
          <a:p>
            <a:pPr marL="0" indent="0">
              <a:buNone/>
            </a:pPr>
            <a:r>
              <a:rPr lang="hu-HU" dirty="0"/>
              <a:t>Juhász Dezső 1992a. A kötőszók.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772–814. </a:t>
            </a:r>
          </a:p>
          <a:p>
            <a:pPr marL="0" indent="0">
              <a:buNone/>
            </a:pPr>
            <a:r>
              <a:rPr lang="hu-HU" dirty="0"/>
              <a:t>Juhász Dezső 1992b. A módosítószók. </a:t>
            </a:r>
            <a:r>
              <a:rPr lang="hu-HU" dirty="0" err="1"/>
              <a:t>In</a:t>
            </a:r>
            <a:r>
              <a:rPr lang="hu-HU" dirty="0"/>
              <a:t>: Benkő Loránd (szerk.): </a:t>
            </a:r>
            <a:r>
              <a:rPr lang="hu-HU" i="1" dirty="0"/>
              <a:t>A magyar nyelv történeti nyelvtana II/1. A kései ómagyar kor. </a:t>
            </a:r>
            <a:r>
              <a:rPr lang="hu-HU" i="1" dirty="0" err="1"/>
              <a:t>Morfematika</a:t>
            </a:r>
            <a:r>
              <a:rPr lang="hu-HU" i="1" dirty="0"/>
              <a:t>.</a:t>
            </a:r>
            <a:r>
              <a:rPr lang="hu-HU" dirty="0"/>
              <a:t> Budapest: Akadémiai Kiadó, 815–838.</a:t>
            </a:r>
          </a:p>
          <a:p>
            <a:pPr marL="0" indent="0">
              <a:buNone/>
            </a:pPr>
            <a:r>
              <a:rPr lang="hu-HU" dirty="0" err="1"/>
              <a:t>Klemm</a:t>
            </a:r>
            <a:r>
              <a:rPr lang="hu-HU" dirty="0"/>
              <a:t> Antal 1928. </a:t>
            </a:r>
            <a:r>
              <a:rPr lang="hu-HU" i="1" dirty="0"/>
              <a:t>Magyar történeti mondattan.</a:t>
            </a:r>
            <a:r>
              <a:rPr lang="hu-HU" dirty="0"/>
              <a:t> Budapest: Magyar Tudományos Akadémia.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904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291" y="2161309"/>
            <a:ext cx="11305309" cy="44426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Kugler Nóra 2000a. A módosítószó.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</a:t>
            </a:r>
            <a:r>
              <a:rPr lang="hu-HU" dirty="0"/>
              <a:t> Budapest: Nemzeti Tankönyvkiadó. 298-302.</a:t>
            </a:r>
          </a:p>
          <a:p>
            <a:pPr marL="0" indent="0">
              <a:buNone/>
            </a:pPr>
            <a:r>
              <a:rPr lang="hu-HU" dirty="0"/>
              <a:t>Kugler Nóra 2000b. A partikula. </a:t>
            </a:r>
            <a:r>
              <a:rPr lang="hu-HU" dirty="0" err="1"/>
              <a:t>In</a:t>
            </a:r>
            <a:r>
              <a:rPr lang="hu-HU" dirty="0"/>
              <a:t>: Keszler Borbála (szerk.): </a:t>
            </a:r>
            <a:r>
              <a:rPr lang="hu-HU" i="1" dirty="0"/>
              <a:t>Magyar grammatika. </a:t>
            </a:r>
            <a:r>
              <a:rPr lang="hu-HU" dirty="0"/>
              <a:t>Budapest: Nemzeti Tankönyvkiadó. 275—281.</a:t>
            </a:r>
          </a:p>
          <a:p>
            <a:pPr marL="0" indent="0">
              <a:buNone/>
            </a:pPr>
            <a:r>
              <a:rPr lang="hu-HU" dirty="0"/>
              <a:t>Kugler Nóra 2002. </a:t>
            </a:r>
            <a:r>
              <a:rPr lang="hu-HU" i="1" dirty="0"/>
              <a:t>A módosítószók a magyar nyelv szófaji rendszerében.</a:t>
            </a:r>
            <a:r>
              <a:rPr lang="hu-HU" dirty="0"/>
              <a:t> Budapest: Osiris Kiadó.</a:t>
            </a:r>
          </a:p>
          <a:p>
            <a:pPr marL="0" indent="0">
              <a:buNone/>
            </a:pPr>
            <a:r>
              <a:rPr lang="hu-HU" dirty="0"/>
              <a:t>Kugler Nóra 2003. </a:t>
            </a:r>
            <a:r>
              <a:rPr lang="hu-HU" i="1" dirty="0"/>
              <a:t>A módosítószók funkciói.</a:t>
            </a:r>
            <a:r>
              <a:rPr lang="hu-HU" dirty="0"/>
              <a:t> Nyelvtudományi értekezések 152. Budapest: Akadémiai Kiadó.</a:t>
            </a:r>
          </a:p>
          <a:p>
            <a:pPr marL="0" indent="0">
              <a:buNone/>
            </a:pPr>
            <a:r>
              <a:rPr lang="hu-HU" dirty="0"/>
              <a:t>Kugler Nóra 2012. </a:t>
            </a:r>
            <a:r>
              <a:rPr lang="hu-HU" i="1" dirty="0"/>
              <a:t>Az </a:t>
            </a:r>
            <a:r>
              <a:rPr lang="hu-HU" i="1" dirty="0" err="1"/>
              <a:t>evidencialitás</a:t>
            </a:r>
            <a:r>
              <a:rPr lang="hu-HU" i="1" dirty="0"/>
              <a:t> jelölői a magyarban</a:t>
            </a:r>
            <a:r>
              <a:rPr lang="hu-HU" dirty="0"/>
              <a:t>. </a:t>
            </a:r>
            <a:r>
              <a:rPr lang="hu-HU" u="sng" dirty="0">
                <a:hlinkClick r:id="rId2"/>
              </a:rPr>
              <a:t>https://core.ac.uk/download/pdf/51307414.pdf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Kugler Nóra 2015. </a:t>
            </a:r>
            <a:r>
              <a:rPr lang="hu-HU" i="1" dirty="0"/>
              <a:t>Megfigyelés és következtetés a nyelvi tevékenységben.</a:t>
            </a:r>
            <a:r>
              <a:rPr lang="hu-HU" dirty="0"/>
              <a:t> Budapest: Tinta Könyvkiadó.</a:t>
            </a:r>
          </a:p>
          <a:p>
            <a:pPr marL="0" indent="0">
              <a:buNone/>
            </a:pPr>
            <a:r>
              <a:rPr lang="hu-HU" dirty="0" err="1"/>
              <a:t>López-Couso</a:t>
            </a:r>
            <a:r>
              <a:rPr lang="hu-HU" dirty="0"/>
              <a:t>, </a:t>
            </a:r>
            <a:r>
              <a:rPr lang="hu-HU" dirty="0" err="1"/>
              <a:t>María-José</a:t>
            </a:r>
            <a:r>
              <a:rPr lang="hu-HU" dirty="0"/>
              <a:t> &amp; Belén </a:t>
            </a:r>
            <a:r>
              <a:rPr lang="hu-HU" dirty="0" err="1"/>
              <a:t>Méndez-Naya</a:t>
            </a:r>
            <a:r>
              <a:rPr lang="hu-HU" dirty="0"/>
              <a:t>. 2012a. 2012a.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comparative</a:t>
            </a:r>
            <a:r>
              <a:rPr lang="hu-HU" dirty="0"/>
              <a:t> </a:t>
            </a:r>
            <a:r>
              <a:rPr lang="hu-HU" dirty="0" err="1"/>
              <a:t>complementizers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en-US" dirty="0"/>
              <a:t>English: Evidence from historical corpora. In </a:t>
            </a:r>
            <a:r>
              <a:rPr lang="en-US" dirty="0" err="1"/>
              <a:t>Nila</a:t>
            </a:r>
            <a:r>
              <a:rPr lang="en-US" dirty="0"/>
              <a:t> Vázquez-González (ed.), </a:t>
            </a:r>
            <a:r>
              <a:rPr lang="en-US" i="1" dirty="0"/>
              <a:t>Creation and</a:t>
            </a:r>
            <a:r>
              <a:rPr lang="hu-HU" i="1" dirty="0"/>
              <a:t> </a:t>
            </a:r>
            <a:r>
              <a:rPr lang="en-US" i="1" dirty="0"/>
              <a:t>use of English corpora in Spain</a:t>
            </a:r>
            <a:r>
              <a:rPr lang="en-US" dirty="0"/>
              <a:t>, 309-333. Newcastle upon Tyne: Cambridge Scholars.</a:t>
            </a:r>
            <a:r>
              <a:rPr lang="hu-HU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López-Couso</a:t>
            </a:r>
            <a:r>
              <a:rPr lang="en-US" dirty="0"/>
              <a:t>, </a:t>
            </a:r>
            <a:r>
              <a:rPr lang="en-US" dirty="0" err="1"/>
              <a:t>María</a:t>
            </a:r>
            <a:r>
              <a:rPr lang="en-US" dirty="0"/>
              <a:t>-José &amp; </a:t>
            </a:r>
            <a:r>
              <a:rPr lang="en-US" dirty="0" err="1"/>
              <a:t>Belén</a:t>
            </a:r>
            <a:r>
              <a:rPr lang="en-US" dirty="0"/>
              <a:t> Méndez-</a:t>
            </a:r>
            <a:r>
              <a:rPr lang="en-US" dirty="0" err="1"/>
              <a:t>Naya</a:t>
            </a:r>
            <a:r>
              <a:rPr lang="en-US" dirty="0"/>
              <a:t>. 2012b. On the use of </a:t>
            </a:r>
            <a:r>
              <a:rPr lang="en-US" i="1" dirty="0"/>
              <a:t>as if, as though </a:t>
            </a:r>
            <a:r>
              <a:rPr lang="en-US" dirty="0"/>
              <a:t>and </a:t>
            </a:r>
            <a:r>
              <a:rPr lang="en-US" i="1" dirty="0"/>
              <a:t>like</a:t>
            </a:r>
            <a:r>
              <a:rPr lang="hu-HU" i="1" dirty="0"/>
              <a:t> </a:t>
            </a:r>
            <a:r>
              <a:rPr lang="en-US" dirty="0"/>
              <a:t>in present-day English complementation structures. </a:t>
            </a:r>
            <a:r>
              <a:rPr lang="en-US" i="1" dirty="0"/>
              <a:t>Journal of English Linguistics </a:t>
            </a:r>
            <a:r>
              <a:rPr lang="en-US" dirty="0"/>
              <a:t>40(2).</a:t>
            </a:r>
            <a:r>
              <a:rPr lang="hu-HU" dirty="0"/>
              <a:t> 172-195.</a:t>
            </a:r>
          </a:p>
          <a:p>
            <a:pPr marL="0" indent="0">
              <a:buNone/>
            </a:pPr>
            <a:r>
              <a:rPr lang="hu-HU" dirty="0"/>
              <a:t>H. Molnár Ilona 1968. </a:t>
            </a:r>
            <a:r>
              <a:rPr lang="hu-HU" i="1" dirty="0"/>
              <a:t>Módosító szók és módosító </a:t>
            </a:r>
            <a:r>
              <a:rPr lang="hu-HU" i="1" dirty="0" err="1"/>
              <a:t>mondatrészietek</a:t>
            </a:r>
            <a:r>
              <a:rPr lang="hu-HU" i="1" dirty="0"/>
              <a:t> a mai magyar nyelvben.</a:t>
            </a:r>
            <a:r>
              <a:rPr lang="hu-HU" dirty="0"/>
              <a:t> Nyelvtudományi Értekezések 60. Budapest: Akadémiai Kiadó.</a:t>
            </a:r>
          </a:p>
          <a:p>
            <a:pPr marL="0" indent="0">
              <a:buNone/>
            </a:pPr>
            <a:r>
              <a:rPr lang="hu-HU" dirty="0"/>
              <a:t>Péter Mihály 1991. </a:t>
            </a:r>
            <a:r>
              <a:rPr lang="hu-HU" i="1" dirty="0"/>
              <a:t>A nyelvi érzelemkifejezés eszközei és módjai.</a:t>
            </a:r>
            <a:r>
              <a:rPr lang="hu-HU" dirty="0"/>
              <a:t> Budapest: Tankönyvkiadó.</a:t>
            </a:r>
          </a:p>
          <a:p>
            <a:pPr marL="0" indent="0">
              <a:buNone/>
            </a:pPr>
            <a:r>
              <a:rPr lang="hu-HU" dirty="0"/>
              <a:t>Péteri Attila 1999. </a:t>
            </a:r>
            <a:r>
              <a:rPr lang="hu-HU" i="1" dirty="0" err="1"/>
              <a:t>Abtönungspartikeln</a:t>
            </a:r>
            <a:r>
              <a:rPr lang="hu-HU" i="1" dirty="0"/>
              <a:t> </a:t>
            </a:r>
            <a:r>
              <a:rPr lang="hu-HU" i="1" dirty="0" err="1"/>
              <a:t>im</a:t>
            </a:r>
            <a:r>
              <a:rPr lang="hu-HU" i="1" dirty="0"/>
              <a:t> </a:t>
            </a:r>
            <a:r>
              <a:rPr lang="hu-HU" i="1" dirty="0" err="1"/>
              <a:t>deutsch-ungarischen</a:t>
            </a:r>
            <a:r>
              <a:rPr lang="hu-HU" i="1" dirty="0"/>
              <a:t> </a:t>
            </a:r>
            <a:r>
              <a:rPr lang="hu-HU" i="1" dirty="0" err="1"/>
              <a:t>Sprachvergleich</a:t>
            </a:r>
            <a:r>
              <a:rPr lang="hu-HU" i="1" dirty="0"/>
              <a:t>.</a:t>
            </a:r>
            <a:r>
              <a:rPr lang="hu-HU" dirty="0"/>
              <a:t> Budapest: </a:t>
            </a:r>
            <a:r>
              <a:rPr lang="hu-HU" dirty="0" err="1"/>
              <a:t>PhD-Dissertation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405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Irodalom/4.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161309"/>
            <a:ext cx="11256357" cy="44611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err="1"/>
              <a:t>Royo</a:t>
            </a:r>
            <a:r>
              <a:rPr lang="hu-HU" b="1" dirty="0"/>
              <a:t> </a:t>
            </a:r>
            <a:r>
              <a:rPr lang="hu-HU" b="1" dirty="0" err="1"/>
              <a:t>Viñuales</a:t>
            </a:r>
            <a:r>
              <a:rPr lang="hu-HU" b="1" dirty="0"/>
              <a:t>, Victor – Van </a:t>
            </a:r>
            <a:r>
              <a:rPr lang="hu-HU" b="1" dirty="0" err="1"/>
              <a:t>linden</a:t>
            </a:r>
            <a:r>
              <a:rPr lang="hu-HU" b="1" dirty="0"/>
              <a:t>, An 2025. </a:t>
            </a:r>
            <a:r>
              <a:rPr lang="hu-HU" b="1" dirty="0" err="1"/>
              <a:t>Beyond</a:t>
            </a:r>
            <a:r>
              <a:rPr lang="hu-HU" b="1" dirty="0"/>
              <a:t> </a:t>
            </a:r>
            <a:r>
              <a:rPr lang="hu-HU" b="1" dirty="0" err="1"/>
              <a:t>hypothetical</a:t>
            </a:r>
            <a:r>
              <a:rPr lang="hu-HU" b="1" dirty="0"/>
              <a:t> </a:t>
            </a:r>
            <a:r>
              <a:rPr lang="hu-HU" b="1" dirty="0" err="1"/>
              <a:t>manner</a:t>
            </a:r>
            <a:r>
              <a:rPr lang="hu-HU" b="1" dirty="0"/>
              <a:t>: a </a:t>
            </a:r>
            <a:r>
              <a:rPr lang="hu-HU" b="1" dirty="0" err="1"/>
              <a:t>functional</a:t>
            </a:r>
            <a:r>
              <a:rPr lang="hu-HU" b="1" dirty="0"/>
              <a:t> </a:t>
            </a:r>
            <a:r>
              <a:rPr lang="hu-HU" b="1" dirty="0" err="1"/>
              <a:t>typology</a:t>
            </a:r>
            <a:r>
              <a:rPr lang="hu-HU" b="1" dirty="0"/>
              <a:t> of </a:t>
            </a:r>
            <a:r>
              <a:rPr lang="hu-HU" b="1" dirty="0" err="1"/>
              <a:t>insubordinate</a:t>
            </a:r>
            <a:r>
              <a:rPr lang="hu-HU" b="1" dirty="0"/>
              <a:t> </a:t>
            </a:r>
            <a:r>
              <a:rPr lang="hu-HU" b="1" i="1" dirty="0" err="1"/>
              <a:t>como</a:t>
            </a:r>
            <a:r>
              <a:rPr lang="hu-HU" b="1" i="1" dirty="0"/>
              <a:t> </a:t>
            </a:r>
            <a:r>
              <a:rPr lang="hu-HU" b="1" i="1" dirty="0" err="1"/>
              <a:t>si</a:t>
            </a:r>
            <a:r>
              <a:rPr lang="hu-HU" b="1" dirty="0" err="1"/>
              <a:t>-clauses</a:t>
            </a:r>
            <a:r>
              <a:rPr lang="hu-HU" b="1" dirty="0"/>
              <a:t>. </a:t>
            </a:r>
            <a:r>
              <a:rPr lang="hu-HU" b="1" i="1" dirty="0" err="1"/>
              <a:t>Folia</a:t>
            </a:r>
            <a:r>
              <a:rPr lang="hu-HU" b="1" i="1" dirty="0"/>
              <a:t> </a:t>
            </a:r>
            <a:r>
              <a:rPr lang="hu-HU" b="1" i="1" dirty="0" err="1"/>
              <a:t>Linguistica</a:t>
            </a:r>
            <a:r>
              <a:rPr lang="hu-HU" b="1" i="1" dirty="0"/>
              <a:t> </a:t>
            </a:r>
            <a:r>
              <a:rPr lang="hu-HU" b="1" dirty="0"/>
              <a:t>59(3): 759–784. </a:t>
            </a:r>
          </a:p>
          <a:p>
            <a:pPr marL="0" indent="0">
              <a:buNone/>
            </a:pPr>
            <a:r>
              <a:rPr lang="hu-HU" dirty="0"/>
              <a:t>Simonyi Zsigmond 1879. </a:t>
            </a:r>
            <a:r>
              <a:rPr lang="hu-HU" i="1" dirty="0"/>
              <a:t>Magyar nyelvtan fölsőbb osztályoknak és magán-használatra.</a:t>
            </a:r>
            <a:r>
              <a:rPr lang="hu-HU" dirty="0"/>
              <a:t> Budapest: </a:t>
            </a:r>
            <a:r>
              <a:rPr lang="hu-HU" dirty="0" err="1"/>
              <a:t>Eggenberger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Simonyi Zsigmond 1881. </a:t>
            </a:r>
            <a:r>
              <a:rPr lang="hu-HU" i="1" dirty="0"/>
              <a:t>A magyar kötőszók, </a:t>
            </a:r>
            <a:r>
              <a:rPr lang="hu-HU" i="1" dirty="0" err="1"/>
              <a:t>egyuttal</a:t>
            </a:r>
            <a:r>
              <a:rPr lang="hu-HU" i="1" dirty="0"/>
              <a:t> az összetett mondat elmélete III. </a:t>
            </a:r>
            <a:r>
              <a:rPr lang="hu-HU" dirty="0"/>
              <a:t>Budapest: A Magyar Tudományos Akadémia Könyvkiadó hivatala.</a:t>
            </a:r>
          </a:p>
          <a:p>
            <a:pPr marL="0" indent="0">
              <a:buNone/>
            </a:pPr>
            <a:r>
              <a:rPr lang="hu-HU" dirty="0"/>
              <a:t>Temesi Mihály 1961. A szófajok. Általános kérdések. A határozószók. </a:t>
            </a:r>
            <a:r>
              <a:rPr lang="hu-HU" dirty="0" err="1"/>
              <a:t>In</a:t>
            </a:r>
            <a:r>
              <a:rPr lang="hu-HU" dirty="0"/>
              <a:t>: Tompa József (szerk.) 1961–1962. </a:t>
            </a:r>
            <a:r>
              <a:rPr lang="hu-HU" i="1" dirty="0"/>
              <a:t>A mai magyar nyelv rendszere I.</a:t>
            </a:r>
            <a:r>
              <a:rPr lang="hu-HU" dirty="0"/>
              <a:t> Budapest: Akadémiai Kiadó. 193–120, 251–267.</a:t>
            </a:r>
          </a:p>
          <a:p>
            <a:pPr marL="0" indent="0">
              <a:buNone/>
            </a:pPr>
            <a:r>
              <a:rPr lang="hu-HU" b="1" dirty="0"/>
              <a:t>Turi Gergő 2015. </a:t>
            </a:r>
            <a:r>
              <a:rPr lang="hu-HU" b="1" i="1" dirty="0"/>
              <a:t>Nem mintha egyszerű lenne</a:t>
            </a:r>
            <a:r>
              <a:rPr lang="hu-HU" b="1" dirty="0"/>
              <a:t> – a </a:t>
            </a:r>
            <a:r>
              <a:rPr lang="hu-HU" b="1" i="1" dirty="0"/>
              <a:t>nem mintha</a:t>
            </a:r>
            <a:r>
              <a:rPr lang="hu-HU" b="1" dirty="0"/>
              <a:t> szerkezet elemzése. </a:t>
            </a:r>
            <a:r>
              <a:rPr lang="hu-HU" b="1" dirty="0" err="1"/>
              <a:t>In</a:t>
            </a:r>
            <a:r>
              <a:rPr lang="hu-HU" b="1" dirty="0"/>
              <a:t>: </a:t>
            </a:r>
            <a:r>
              <a:rPr lang="hu-HU" b="1" dirty="0" err="1"/>
              <a:t>Gécseg</a:t>
            </a:r>
            <a:r>
              <a:rPr lang="hu-HU" b="1" dirty="0"/>
              <a:t> Zsuzsanna (szerk.): </a:t>
            </a:r>
            <a:r>
              <a:rPr lang="hu-HU" b="1" i="1" dirty="0"/>
              <a:t>LINGDOK 14. Nyelvészdoktoranduszok dolgozatai: Nyelvészdoktoranduszok 17. Országos Konferenciája.</a:t>
            </a:r>
            <a:r>
              <a:rPr lang="hu-HU" b="1" dirty="0"/>
              <a:t> Szeged: Szegedi Tudományegyetem, Nyelvtudományi Doktori Iskola, 221–238. </a:t>
            </a:r>
            <a:r>
              <a:rPr lang="hu-HU" b="1" u="sng" dirty="0">
                <a:hlinkClick r:id="rId2"/>
              </a:rPr>
              <a:t>https://acta.bibl.u-szeged.hu/63017/1/lingdok_014_221-238.pdf</a:t>
            </a:r>
            <a:endParaRPr lang="hu-HU" b="1" u="sng" dirty="0"/>
          </a:p>
          <a:p>
            <a:pPr marL="0" indent="0">
              <a:buNone/>
            </a:pPr>
            <a:r>
              <a:rPr lang="en-US" b="1" dirty="0"/>
              <a:t>Van </a:t>
            </a:r>
            <a:r>
              <a:rPr lang="en-US" b="1" dirty="0" err="1"/>
              <a:t>Praet</a:t>
            </a:r>
            <a:r>
              <a:rPr lang="en-US" b="1" dirty="0"/>
              <a:t>, </a:t>
            </a:r>
            <a:r>
              <a:rPr lang="en-US" b="1" dirty="0" err="1"/>
              <a:t>Wout</a:t>
            </a:r>
            <a:r>
              <a:rPr lang="hu-HU" b="1" dirty="0"/>
              <a:t>,</a:t>
            </a:r>
            <a:r>
              <a:rPr lang="en-US" b="1" dirty="0"/>
              <a:t> </a:t>
            </a:r>
            <a:r>
              <a:rPr lang="en-US" b="1" dirty="0" err="1"/>
              <a:t>Degand</a:t>
            </a:r>
            <a:r>
              <a:rPr lang="hu-HU" b="1" dirty="0"/>
              <a:t>, </a:t>
            </a:r>
            <a:r>
              <a:rPr lang="en-US" b="1" dirty="0" err="1"/>
              <a:t>Liesbeth</a:t>
            </a:r>
            <a:r>
              <a:rPr lang="en-US" b="1" dirty="0"/>
              <a:t>  </a:t>
            </a:r>
            <a:r>
              <a:rPr lang="hu-HU" b="1" dirty="0"/>
              <a:t>&amp; </a:t>
            </a:r>
            <a:r>
              <a:rPr lang="en-US" b="1" dirty="0"/>
              <a:t>Van linden</a:t>
            </a:r>
            <a:r>
              <a:rPr lang="hu-HU" b="1" dirty="0"/>
              <a:t>, </a:t>
            </a:r>
            <a:r>
              <a:rPr lang="en-US" b="1" dirty="0"/>
              <a:t>An</a:t>
            </a:r>
            <a:r>
              <a:rPr lang="hu-HU" b="1" dirty="0"/>
              <a:t> 2025. </a:t>
            </a:r>
            <a:r>
              <a:rPr lang="en-US" b="1" dirty="0"/>
              <a:t>As if grammar, discourse and prosody don’t interact: a comparative study of hypothetical manner clauses in English and Dutch</a:t>
            </a:r>
            <a:r>
              <a:rPr lang="hu-HU" b="1" dirty="0"/>
              <a:t>. </a:t>
            </a:r>
            <a:r>
              <a:rPr lang="it-IT" b="1" dirty="0"/>
              <a:t>Folia Linguistica 59(3): 905–946</a:t>
            </a:r>
            <a:r>
              <a:rPr lang="hu-HU" b="1" dirty="0"/>
              <a:t>.</a:t>
            </a:r>
          </a:p>
          <a:p>
            <a:pPr marL="0" indent="0">
              <a:buNone/>
            </a:pPr>
            <a:r>
              <a:rPr lang="hu-HU" dirty="0" err="1"/>
              <a:t>Velcsov</a:t>
            </a:r>
            <a:r>
              <a:rPr lang="hu-HU" dirty="0"/>
              <a:t> Mártonné 1968. A szófajok. </a:t>
            </a:r>
            <a:r>
              <a:rPr lang="hu-HU" dirty="0" err="1"/>
              <a:t>In</a:t>
            </a:r>
            <a:r>
              <a:rPr lang="hu-HU" dirty="0"/>
              <a:t>: Rácz (szerk.) </a:t>
            </a:r>
            <a:r>
              <a:rPr lang="hu-HU" i="1" dirty="0"/>
              <a:t>A mai magyar nyelv.</a:t>
            </a:r>
            <a:r>
              <a:rPr lang="hu-HU" dirty="0"/>
              <a:t> Budapest: Tankönyvkiadó. 9–83.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689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Hová tegyük? Mi van a főmondattal?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0079" y="2468881"/>
            <a:ext cx="11293302" cy="42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i="1" dirty="0"/>
              <a:t>Mintha rám öntötték volna! </a:t>
            </a:r>
            <a:r>
              <a:rPr lang="hu-HU" sz="2200" i="1" dirty="0">
                <a:solidFill>
                  <a:srgbClr val="FF0000"/>
                </a:solidFill>
              </a:rPr>
              <a:t>[Úgy áll rajtam]</a:t>
            </a:r>
          </a:p>
          <a:p>
            <a:pPr marL="0" indent="0">
              <a:buNone/>
            </a:pPr>
            <a:r>
              <a:rPr lang="hu-HU" sz="2200" i="1" dirty="0"/>
              <a:t>Mintha világéletedben… volna! </a:t>
            </a:r>
            <a:r>
              <a:rPr lang="hu-HU" sz="2200" i="1" dirty="0">
                <a:solidFill>
                  <a:srgbClr val="FF0000"/>
                </a:solidFill>
              </a:rPr>
              <a:t>[Úgy csinálod/Úgy emelted ezt most föl]</a:t>
            </a:r>
          </a:p>
          <a:p>
            <a:pPr marL="0" indent="0">
              <a:buNone/>
            </a:pPr>
            <a:r>
              <a:rPr lang="hu-HU" sz="2200" i="1" dirty="0"/>
              <a:t>Mintha csak tegnap lett volna! </a:t>
            </a:r>
            <a:r>
              <a:rPr lang="hu-HU" sz="2200" i="1" dirty="0">
                <a:solidFill>
                  <a:srgbClr val="FF0000"/>
                </a:solidFill>
              </a:rPr>
              <a:t>[Olybá/Úgy tűnik nekem…] </a:t>
            </a:r>
            <a:endParaRPr lang="hu-HU" sz="2200" i="1" dirty="0"/>
          </a:p>
          <a:p>
            <a:pPr marL="0" indent="0">
              <a:buNone/>
            </a:pPr>
            <a:r>
              <a:rPr lang="hu-HU" sz="2200" i="1" dirty="0"/>
              <a:t>Mintha picit kiborultál volna.</a:t>
            </a:r>
            <a:r>
              <a:rPr lang="hu-HU" sz="2200" i="1" dirty="0">
                <a:solidFill>
                  <a:srgbClr val="FF0000"/>
                </a:solidFill>
              </a:rPr>
              <a:t> [Olybá/Úgy tűnik nekem…] </a:t>
            </a:r>
            <a:r>
              <a:rPr lang="hu-HU" sz="2200" dirty="0"/>
              <a:t>– de a főmondat nem hordozza itt az iróniát [beszélői attitűdöt is kifejez, nemcsak feltételes hasonlítást]</a:t>
            </a:r>
          </a:p>
          <a:p>
            <a:pPr marL="0" indent="0">
              <a:buNone/>
            </a:pPr>
            <a:r>
              <a:rPr lang="hu-HU" sz="2200" dirty="0"/>
              <a:t>Mintha mi se történt volna. [ironikus]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De: </a:t>
            </a:r>
            <a:r>
              <a:rPr lang="hu-HU" sz="2200" i="1" dirty="0"/>
              <a:t>Úgy szakad/esik, </a:t>
            </a:r>
            <a:r>
              <a:rPr lang="hu-HU" sz="2200" b="1" i="1" dirty="0"/>
              <a:t>mintha dézsából öntenék.</a:t>
            </a:r>
          </a:p>
          <a:p>
            <a:pPr marL="0" indent="0">
              <a:buNone/>
            </a:pPr>
            <a:endParaRPr lang="hu-HU" sz="2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457200" indent="-457200">
              <a:buAutoNum type="arabicPeriod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689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(2025)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2. </a:t>
            </a:r>
            <a:r>
              <a:rPr lang="hu-HU" b="1" dirty="0" err="1"/>
              <a:t>Scalar</a:t>
            </a:r>
            <a:r>
              <a:rPr lang="hu-HU" b="1" dirty="0"/>
              <a:t> </a:t>
            </a:r>
            <a:r>
              <a:rPr lang="hu-HU" b="1" dirty="0" err="1"/>
              <a:t>evaluation</a:t>
            </a:r>
            <a:r>
              <a:rPr lang="hu-HU" b="1" dirty="0"/>
              <a:t> [skaláris értékelés]</a:t>
            </a:r>
          </a:p>
          <a:p>
            <a:pPr marL="0" indent="0">
              <a:buNone/>
            </a:pPr>
            <a:r>
              <a:rPr lang="hu-HU" dirty="0"/>
              <a:t>Beszélői attitűdöt, tipikusan közömbösséget fejez ki. A mondat felállít egy skálát, és egy szélső, hipotetikus helyzetet helyez rá, hogy azt fejezze ki: „még az sem érdekelne / az sem zavarna”. Gyakran társul a </a:t>
            </a: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 </a:t>
            </a:r>
            <a:r>
              <a:rPr lang="hu-HU" dirty="0"/>
              <a:t>fordulat, jelen idejű indicativusszal jelenik meg.</a:t>
            </a:r>
          </a:p>
          <a:p>
            <a:pPr marL="0" indent="0">
              <a:buNone/>
            </a:pPr>
            <a:r>
              <a:rPr lang="hu-HU" i="1" dirty="0"/>
              <a:t>Por </a:t>
            </a:r>
            <a:r>
              <a:rPr lang="hu-HU" i="1" dirty="0" err="1"/>
              <a:t>mí</a:t>
            </a:r>
            <a:r>
              <a:rPr lang="hu-HU" i="1" dirty="0"/>
              <a:t>,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empezamos</a:t>
            </a:r>
            <a:r>
              <a:rPr lang="hu-HU" i="1" dirty="0"/>
              <a:t> </a:t>
            </a:r>
            <a:r>
              <a:rPr lang="hu-HU" i="1" dirty="0" err="1"/>
              <a:t>esta</a:t>
            </a:r>
            <a:r>
              <a:rPr lang="hu-HU" i="1" dirty="0"/>
              <a:t> </a:t>
            </a:r>
            <a:r>
              <a:rPr lang="hu-HU" i="1" dirty="0" err="1"/>
              <a:t>tarde</a:t>
            </a:r>
            <a:r>
              <a:rPr lang="hu-HU" i="1" dirty="0"/>
              <a:t>. </a:t>
            </a:r>
            <a:r>
              <a:rPr lang="hu-HU" dirty="0"/>
              <a:t>‘(Részemről) akár ma délután is kezdhetjük.’</a:t>
            </a:r>
          </a:p>
          <a:p>
            <a:pPr marL="0" indent="0">
              <a:buNone/>
            </a:pPr>
            <a:r>
              <a:rPr lang="hu-HU" dirty="0" err="1"/>
              <a:t>Después</a:t>
            </a:r>
            <a:r>
              <a:rPr lang="hu-HU" dirty="0"/>
              <a:t> de </a:t>
            </a:r>
            <a:r>
              <a:rPr lang="hu-HU" dirty="0" err="1"/>
              <a:t>muerto</a:t>
            </a:r>
            <a:r>
              <a:rPr lang="hu-HU" dirty="0"/>
              <a:t>, </a:t>
            </a:r>
            <a:r>
              <a:rPr lang="hu-HU" dirty="0" err="1"/>
              <a:t>como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tiran</a:t>
            </a:r>
            <a:r>
              <a:rPr lang="hu-HU" dirty="0"/>
              <a:t> por un </a:t>
            </a:r>
            <a:r>
              <a:rPr lang="hu-HU" dirty="0" err="1"/>
              <a:t>acantilado</a:t>
            </a:r>
            <a:r>
              <a:rPr lang="hu-HU" dirty="0"/>
              <a:t>. ‘Ha már meghaltam, (tőlem) akár le is dobhatnak egy szikláról.’ (?Mintha érdekelne, hogy ha meghaltam, ledobnak-e egy szikláról…)</a:t>
            </a:r>
          </a:p>
          <a:p>
            <a:pPr marL="0" indent="0">
              <a:buNone/>
            </a:pPr>
            <a:r>
              <a:rPr lang="hu-HU" i="1" dirty="0"/>
              <a:t>TŐLEM AKÁR…</a:t>
            </a:r>
          </a:p>
        </p:txBody>
      </p:sp>
    </p:spTree>
    <p:extLst>
      <p:ext uri="{BB962C8B-B14F-4D97-AF65-F5344CB8AC3E}">
        <p14:creationId xmlns:p14="http://schemas.microsoft.com/office/powerpoint/2010/main" val="39989086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Royo</a:t>
            </a:r>
            <a:r>
              <a:rPr lang="hu-HU" dirty="0"/>
              <a:t> </a:t>
            </a:r>
            <a:r>
              <a:rPr lang="hu-HU" dirty="0" err="1"/>
              <a:t>Viñuales</a:t>
            </a:r>
            <a:r>
              <a:rPr lang="hu-HU" dirty="0"/>
              <a:t> – Van </a:t>
            </a:r>
            <a:r>
              <a:rPr lang="hu-HU" dirty="0" err="1"/>
              <a:t>linden</a:t>
            </a:r>
            <a:r>
              <a:rPr lang="hu-HU" dirty="0"/>
              <a:t> (2025)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3. </a:t>
            </a:r>
            <a:r>
              <a:rPr lang="hu-HU" b="1" dirty="0" err="1"/>
              <a:t>Nuanced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/>
              <a:t> </a:t>
            </a:r>
            <a:r>
              <a:rPr lang="hu-HU" dirty="0"/>
              <a:t>[árnyalt/részleges egyetértés]</a:t>
            </a:r>
          </a:p>
          <a:p>
            <a:pPr marL="0" indent="0">
              <a:buNone/>
            </a:pPr>
            <a:r>
              <a:rPr lang="hu-HU" dirty="0"/>
              <a:t>A beszélő részben egyetért az előző kijelentéssel, de úgy érzi, az nem fedi pontosan a valóságot, ezért árnyalja/</a:t>
            </a:r>
            <a:r>
              <a:rPr lang="hu-HU" dirty="0" err="1"/>
              <a:t>relativizálja</a:t>
            </a:r>
            <a:r>
              <a:rPr lang="hu-HU" dirty="0"/>
              <a:t> azt. Nem egyszerűen tagad, azt jelzi, hogy van valami eltérés az elhangzott propozíció és a valóságértelmezése között. A megelőző diskurzus(rész)t igényli.</a:t>
            </a:r>
          </a:p>
          <a:p>
            <a:pPr marL="0" indent="0">
              <a:buNone/>
            </a:pPr>
            <a:r>
              <a:rPr lang="hu-HU" i="1" dirty="0"/>
              <a:t>No </a:t>
            </a:r>
            <a:r>
              <a:rPr lang="hu-HU" i="1" dirty="0" err="1"/>
              <a:t>estamos</a:t>
            </a:r>
            <a:r>
              <a:rPr lang="hu-HU" i="1" dirty="0"/>
              <a:t> </a:t>
            </a:r>
            <a:r>
              <a:rPr lang="hu-HU" i="1" dirty="0" err="1"/>
              <a:t>casados</a:t>
            </a:r>
            <a:r>
              <a:rPr lang="hu-HU" i="1" dirty="0"/>
              <a:t>. –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estuvierais</a:t>
            </a:r>
            <a:r>
              <a:rPr lang="hu-HU" i="1" dirty="0"/>
              <a:t>. </a:t>
            </a:r>
            <a:r>
              <a:rPr lang="hu-HU" dirty="0"/>
              <a:t>‘Nem vagyunk házasok. – Mintha azok lennétek.’</a:t>
            </a:r>
          </a:p>
          <a:p>
            <a:pPr marL="0" indent="0">
              <a:buNone/>
            </a:pPr>
            <a:r>
              <a:rPr lang="hu-HU" dirty="0"/>
              <a:t>(‚attól még majdnem olyan, mintha házasok lennétek’)</a:t>
            </a:r>
          </a:p>
          <a:p>
            <a:pPr marL="0" indent="0">
              <a:buNone/>
            </a:pPr>
            <a:r>
              <a:rPr lang="hu-HU" i="1" dirty="0"/>
              <a:t>Sí, </a:t>
            </a:r>
            <a:r>
              <a:rPr lang="hu-HU" i="1" dirty="0" err="1"/>
              <a:t>pero</a:t>
            </a:r>
            <a:r>
              <a:rPr lang="hu-HU" i="1" dirty="0"/>
              <a:t> </a:t>
            </a:r>
            <a:r>
              <a:rPr lang="hu-HU" i="1" dirty="0" err="1"/>
              <a:t>como</a:t>
            </a:r>
            <a:r>
              <a:rPr lang="hu-HU" i="1" dirty="0"/>
              <a:t> </a:t>
            </a:r>
            <a:r>
              <a:rPr lang="hu-HU" i="1" dirty="0" err="1"/>
              <a:t>si</a:t>
            </a:r>
            <a:r>
              <a:rPr lang="hu-HU" i="1" dirty="0"/>
              <a:t> no </a:t>
            </a:r>
            <a:r>
              <a:rPr lang="hu-HU" i="1" dirty="0" err="1"/>
              <a:t>lo</a:t>
            </a:r>
            <a:r>
              <a:rPr lang="hu-HU" i="1" dirty="0"/>
              <a:t> </a:t>
            </a:r>
            <a:r>
              <a:rPr lang="hu-HU" i="1" dirty="0" err="1"/>
              <a:t>hubiera</a:t>
            </a:r>
            <a:r>
              <a:rPr lang="hu-HU" i="1" dirty="0"/>
              <a:t> </a:t>
            </a:r>
            <a:r>
              <a:rPr lang="hu-HU" i="1" dirty="0" err="1"/>
              <a:t>hecho</a:t>
            </a:r>
            <a:r>
              <a:rPr lang="hu-HU" i="1" dirty="0"/>
              <a:t>. </a:t>
            </a:r>
            <a:r>
              <a:rPr lang="hu-HU" dirty="0"/>
              <a:t>‘Igen, de mintha nem is tettem volna meg/olyan, mintha meg sem tettem volna.’</a:t>
            </a:r>
          </a:p>
          <a:p>
            <a:pPr marL="0" indent="0">
              <a:buNone/>
            </a:pPr>
            <a:r>
              <a:rPr lang="hu-HU" dirty="0"/>
              <a:t>Vö. (De) </a:t>
            </a:r>
            <a:r>
              <a:rPr lang="hu-HU" i="1" dirty="0"/>
              <a:t>Mintha nem is én lettem volna.</a:t>
            </a:r>
          </a:p>
        </p:txBody>
      </p:sp>
    </p:spTree>
    <p:extLst>
      <p:ext uri="{BB962C8B-B14F-4D97-AF65-F5344CB8AC3E}">
        <p14:creationId xmlns:p14="http://schemas.microsoft.com/office/powerpoint/2010/main" val="330059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Heine &amp; </a:t>
            </a:r>
            <a:r>
              <a:rPr lang="hu-HU" dirty="0" err="1"/>
              <a:t>Kuteva</a:t>
            </a:r>
            <a:r>
              <a:rPr lang="hu-HU" dirty="0"/>
              <a:t> (2002)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682241"/>
            <a:ext cx="10668000" cy="341376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Word </a:t>
            </a:r>
            <a:r>
              <a:rPr lang="hu-HU" dirty="0" err="1"/>
              <a:t>Lexicon</a:t>
            </a:r>
            <a:r>
              <a:rPr lang="hu-HU" dirty="0"/>
              <a:t> of </a:t>
            </a:r>
            <a:r>
              <a:rPr lang="hu-HU" dirty="0" err="1"/>
              <a:t>Grammaticalization</a:t>
            </a:r>
            <a:r>
              <a:rPr lang="hu-HU" dirty="0"/>
              <a:t>. Cambridge: CUP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Forrástartomány – céltartomány</a:t>
            </a:r>
          </a:p>
          <a:p>
            <a:pPr marL="0" indent="0">
              <a:buNone/>
            </a:pPr>
            <a:r>
              <a:rPr lang="hu-HU" dirty="0"/>
              <a:t>Céltartomány – forrástartomány </a:t>
            </a:r>
          </a:p>
        </p:txBody>
      </p:sp>
    </p:spTree>
    <p:extLst>
      <p:ext uri="{BB962C8B-B14F-4D97-AF65-F5344CB8AC3E}">
        <p14:creationId xmlns:p14="http://schemas.microsoft.com/office/powerpoint/2010/main" val="27247983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709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Elliptálódott</a:t>
            </a:r>
            <a:r>
              <a:rPr lang="hu-HU" dirty="0"/>
              <a:t> tartalmak beépülése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5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0" y="2560321"/>
            <a:ext cx="10668000" cy="3535680"/>
          </a:xfrm>
        </p:spPr>
        <p:txBody>
          <a:bodyPr/>
          <a:lstStyle/>
          <a:p>
            <a:pPr marL="0" indent="0" fontAlgn="t">
              <a:buNone/>
            </a:pPr>
            <a:r>
              <a:rPr lang="hu-HU" dirty="0">
                <a:hlinkClick r:id="rId2"/>
              </a:rPr>
              <a:t>Sipőcz Katalin</a:t>
            </a:r>
            <a:r>
              <a:rPr lang="hu-HU" dirty="0"/>
              <a:t> 2015. </a:t>
            </a:r>
            <a:r>
              <a:rPr lang="hu-HU" dirty="0">
                <a:hlinkClick r:id="rId3"/>
              </a:rPr>
              <a:t>Testi kalandozások, avagy mire jók a testrésznevek?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err="1"/>
              <a:t>Szeverényi</a:t>
            </a:r>
            <a:r>
              <a:rPr lang="hu-HU" dirty="0"/>
              <a:t>, Sándor; Szécsényi, Tibor (szerk.) </a:t>
            </a:r>
            <a:r>
              <a:rPr lang="hu-HU" dirty="0">
                <a:hlinkClick r:id="rId4"/>
              </a:rPr>
              <a:t>Érdekes nyelvészet</a:t>
            </a:r>
            <a:r>
              <a:rPr lang="hu-HU" dirty="0"/>
              <a:t>. Szeged: </a:t>
            </a:r>
            <a:r>
              <a:rPr lang="hu-HU" dirty="0" err="1"/>
              <a:t>JATEPress</a:t>
            </a:r>
            <a:r>
              <a:rPr lang="hu-HU" dirty="0"/>
              <a:t>, 85–103.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633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Testrésznevekből </a:t>
            </a:r>
            <a:r>
              <a:rPr lang="hu-HU" dirty="0" err="1"/>
              <a:t>grammatikalizálódott</a:t>
            </a:r>
            <a:r>
              <a:rPr lang="hu-HU" dirty="0"/>
              <a:t> elemek a magyarban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 err="1"/>
              <a:t>-ban</a:t>
            </a:r>
            <a:r>
              <a:rPr lang="hu-HU" i="1" dirty="0"/>
              <a:t>/</a:t>
            </a:r>
            <a:r>
              <a:rPr lang="hu-HU" i="1" dirty="0" err="1"/>
              <a:t>-ben</a:t>
            </a:r>
            <a:r>
              <a:rPr lang="hu-HU" i="1" dirty="0"/>
              <a:t>, </a:t>
            </a:r>
            <a:r>
              <a:rPr lang="hu-HU" i="1" dirty="0" err="1"/>
              <a:t>-ba</a:t>
            </a:r>
            <a:r>
              <a:rPr lang="hu-HU" i="1" dirty="0"/>
              <a:t>/</a:t>
            </a:r>
            <a:r>
              <a:rPr lang="hu-HU" i="1" dirty="0" err="1"/>
              <a:t>-be</a:t>
            </a:r>
            <a:r>
              <a:rPr lang="hu-HU" i="1" dirty="0"/>
              <a:t>, </a:t>
            </a:r>
            <a:r>
              <a:rPr lang="hu-HU" i="1" dirty="0" err="1"/>
              <a:t>-ból</a:t>
            </a:r>
            <a:r>
              <a:rPr lang="hu-HU" i="1" dirty="0"/>
              <a:t>/</a:t>
            </a:r>
            <a:r>
              <a:rPr lang="hu-HU" i="1" dirty="0" err="1"/>
              <a:t>-ből</a:t>
            </a:r>
            <a:r>
              <a:rPr lang="hu-HU" i="1" dirty="0"/>
              <a:t>, </a:t>
            </a:r>
            <a:r>
              <a:rPr lang="hu-HU" i="1" dirty="0" err="1"/>
              <a:t>-beli</a:t>
            </a:r>
            <a:endParaRPr lang="hu-HU" i="1" dirty="0"/>
          </a:p>
          <a:p>
            <a:pPr marL="0" indent="0">
              <a:buNone/>
            </a:pPr>
            <a:r>
              <a:rPr lang="hu-HU" i="1" dirty="0" err="1"/>
              <a:t>mell-ett</a:t>
            </a:r>
            <a:r>
              <a:rPr lang="hu-HU" i="1" dirty="0"/>
              <a:t>, </a:t>
            </a:r>
            <a:r>
              <a:rPr lang="hu-HU" i="1" dirty="0" err="1"/>
              <a:t>mell-é</a:t>
            </a:r>
            <a:r>
              <a:rPr lang="hu-HU" i="1" dirty="0"/>
              <a:t>, </a:t>
            </a:r>
            <a:r>
              <a:rPr lang="hu-HU" i="1" dirty="0" err="1"/>
              <a:t>mell-ől</a:t>
            </a:r>
            <a:r>
              <a:rPr lang="hu-HU" i="1" dirty="0"/>
              <a:t>, mellesleg</a:t>
            </a:r>
          </a:p>
          <a:p>
            <a:pPr marL="0" indent="0">
              <a:buNone/>
            </a:pPr>
            <a:r>
              <a:rPr lang="hu-HU" i="1" dirty="0"/>
              <a:t>oldalt, oldalvást</a:t>
            </a:r>
          </a:p>
          <a:p>
            <a:pPr marL="0" indent="0">
              <a:buNone/>
            </a:pPr>
            <a:r>
              <a:rPr lang="hu-HU" i="1" dirty="0"/>
              <a:t>szembe, szemben</a:t>
            </a:r>
          </a:p>
          <a:p>
            <a:pPr marL="0" indent="0">
              <a:buNone/>
            </a:pPr>
            <a:r>
              <a:rPr lang="hu-HU" i="1" dirty="0"/>
              <a:t>hátul(</a:t>
            </a:r>
            <a:r>
              <a:rPr lang="hu-HU" i="1" dirty="0" err="1"/>
              <a:t>ról</a:t>
            </a:r>
            <a:r>
              <a:rPr lang="hu-HU" i="1" dirty="0"/>
              <a:t>), hátra-, </a:t>
            </a:r>
          </a:p>
          <a:p>
            <a:pPr marL="0" indent="0">
              <a:buNone/>
            </a:pPr>
            <a:r>
              <a:rPr lang="hu-HU" i="1" dirty="0" err="1"/>
              <a:t>mögül-mögé-mögött</a:t>
            </a:r>
            <a:r>
              <a:rPr lang="hu-HU" i="1" dirty="0"/>
              <a:t>, meg-</a:t>
            </a:r>
          </a:p>
          <a:p>
            <a:pPr marL="0" indent="0">
              <a:buNone/>
            </a:pPr>
            <a:r>
              <a:rPr lang="hu-HU" i="1" dirty="0"/>
              <a:t>agyon (agyonüt, agyonnéz)</a:t>
            </a:r>
          </a:p>
          <a:p>
            <a:pPr marL="0" indent="0">
              <a:buNone/>
            </a:pPr>
            <a:r>
              <a:rPr lang="hu-HU" i="1" dirty="0"/>
              <a:t>magam-, magad- </a:t>
            </a:r>
            <a:r>
              <a:rPr lang="hu-HU" dirty="0"/>
              <a:t>stb.</a:t>
            </a:r>
          </a:p>
          <a:p>
            <a:pPr marL="0" indent="0">
              <a:buNone/>
            </a:pP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51639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280087"/>
            <a:ext cx="9144000" cy="1263649"/>
          </a:xfrm>
        </p:spPr>
        <p:txBody>
          <a:bodyPr/>
          <a:lstStyle/>
          <a:p>
            <a:r>
              <a:rPr lang="hu-HU" dirty="0"/>
              <a:t>Testrésznevek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94" y="1062037"/>
            <a:ext cx="9404360" cy="5344811"/>
          </a:xfrm>
        </p:spPr>
      </p:pic>
    </p:spTree>
    <p:extLst>
      <p:ext uri="{BB962C8B-B14F-4D97-AF65-F5344CB8AC3E}">
        <p14:creationId xmlns:p14="http://schemas.microsoft.com/office/powerpoint/2010/main" val="93490667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805</TotalTime>
  <Words>6249</Words>
  <Application>Microsoft Office PowerPoint</Application>
  <PresentationFormat>Szélesvásznú</PresentationFormat>
  <Paragraphs>380</Paragraphs>
  <Slides>72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7" baseType="lpstr">
      <vt:lpstr>Arial</vt:lpstr>
      <vt:lpstr>Arial Nova Cond</vt:lpstr>
      <vt:lpstr>Calibri</vt:lpstr>
      <vt:lpstr>Impact</vt:lpstr>
      <vt:lpstr>TornVTI</vt:lpstr>
      <vt:lpstr>Jelentésváltozások (Issues in the History of Hungarian Word Classes) </vt:lpstr>
      <vt:lpstr>Jelentésváltozások</vt:lpstr>
      <vt:lpstr>Grammatikai elemek kialakulása a magyarban</vt:lpstr>
      <vt:lpstr>Grammatikalizáció</vt:lpstr>
      <vt:lpstr>Csak bizonyos lexikai elemekből</vt:lpstr>
      <vt:lpstr>Testrész(nev)ek</vt:lpstr>
      <vt:lpstr>Heine &amp; Kuteva (2002)</vt:lpstr>
      <vt:lpstr>Testrésznevekből grammatikalizálódott elemek a magyarban</vt:lpstr>
      <vt:lpstr>Testrésznevek</vt:lpstr>
      <vt:lpstr>Testrésznevek</vt:lpstr>
      <vt:lpstr>Heine, Sipőcz </vt:lpstr>
      <vt:lpstr>Heine, Sipőcz</vt:lpstr>
      <vt:lpstr>Heine, Sipőcz</vt:lpstr>
      <vt:lpstr>Heine, Sipőcz</vt:lpstr>
      <vt:lpstr>Areális meghatározottság is</vt:lpstr>
      <vt:lpstr>Heine &amp; Kuteva 2002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Gyakoriság és jelentésváltozás</vt:lpstr>
      <vt:lpstr>A gyakoriság következményei</vt:lpstr>
      <vt:lpstr>Gyenge „jóslások”: mi igaz a magyarra?</vt:lpstr>
      <vt:lpstr>Mi történik pontosan a jelentéssel?</vt:lpstr>
      <vt:lpstr>„Bleaching”?</vt:lpstr>
      <vt:lpstr>Jelentésgazdagodás is!</vt:lpstr>
      <vt:lpstr>Jelentésváltozások a grammatikai egységek kialakulásában</vt:lpstr>
      <vt:lpstr>Metonimikus folyamatok</vt:lpstr>
      <vt:lpstr>Metafora ÉS/VAGY metonímia?</vt:lpstr>
      <vt:lpstr>A tönkre-  igekötő példája</vt:lpstr>
      <vt:lpstr>Pragmatikai következtetés</vt:lpstr>
      <vt:lpstr>Kategóriaváltás</vt:lpstr>
      <vt:lpstr>Szófajváltás</vt:lpstr>
      <vt:lpstr>Kontextuális jelentések beépülése a konvencionális jelentésbe</vt:lpstr>
      <vt:lpstr>Kontextuális jelentések beépülése a konvencionális jelentésbe</vt:lpstr>
      <vt:lpstr>Kontextuális jelentések beépülése a konvencionális jelentésbe</vt:lpstr>
      <vt:lpstr>Tudja? Nem tudja? </vt:lpstr>
      <vt:lpstr>Tudja? Nem tudja?</vt:lpstr>
      <vt:lpstr>As if! As if.</vt:lpstr>
      <vt:lpstr>As if! As if.</vt:lpstr>
      <vt:lpstr>Feltevés tagadása, propozíció tagadása</vt:lpstr>
      <vt:lpstr>Kutatási kérdés, anyag, módszer</vt:lpstr>
      <vt:lpstr>Keletkezés: hogy jön össze a mint és a ha?</vt:lpstr>
      <vt:lpstr>Előzményekre példák? </vt:lpstr>
      <vt:lpstr>Hogy és hol kerültek egymás mellé?</vt:lpstr>
      <vt:lpstr>Bácskai-Atkári (2014)</vt:lpstr>
      <vt:lpstr>A Mintha (nem) tudnád! kialakulása</vt:lpstr>
      <vt:lpstr>Színlelés, tettetés</vt:lpstr>
      <vt:lpstr>Színlelés, tettetés</vt:lpstr>
      <vt:lpstr>Próba: kötőszó vagy módosítószó?</vt:lpstr>
      <vt:lpstr>Próba: kötőszó vagy módosítószó?</vt:lpstr>
      <vt:lpstr>Mintha: kötőszó &gt; módosítószó</vt:lpstr>
      <vt:lpstr>Juhász: módosítószó</vt:lpstr>
      <vt:lpstr>Kugler: dubitatív, nem módosítószó</vt:lpstr>
      <vt:lpstr>Próba: kötőszó vagy módosítószó?</vt:lpstr>
      <vt:lpstr>Próba: kötőszó vagy módosítószó?</vt:lpstr>
      <vt:lpstr>MNSz2-vizsgálat: 1000 találatos véletlen minta (Mintha)</vt:lpstr>
      <vt:lpstr>Konklúzió: a tagadó mintha</vt:lpstr>
      <vt:lpstr>Irodalom</vt:lpstr>
      <vt:lpstr>Irodalom/2</vt:lpstr>
      <vt:lpstr>Irodalom/3.</vt:lpstr>
      <vt:lpstr>Irodalom/4.</vt:lpstr>
      <vt:lpstr>Hová tegyük? Mi van a főmondattal?</vt:lpstr>
      <vt:lpstr>Royo Viñuales – Van linden (2025)</vt:lpstr>
      <vt:lpstr>Royo Viñuales – Van linden (2025)</vt:lpstr>
      <vt:lpstr>PowerPoint-bemutató</vt:lpstr>
      <vt:lpstr>Elliptálódott tartalmak beépülése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Össznyelvész Konferencia</dc:title>
  <dc:creator>Dér Csilla Ilona</dc:creator>
  <cp:lastModifiedBy>Csilla Dér</cp:lastModifiedBy>
  <cp:revision>574</cp:revision>
  <dcterms:created xsi:type="dcterms:W3CDTF">2021-12-12T18:07:16Z</dcterms:created>
  <dcterms:modified xsi:type="dcterms:W3CDTF">2026-05-11T05:33:52Z</dcterms:modified>
</cp:coreProperties>
</file>