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6" r:id="rId1"/>
  </p:sldMasterIdLst>
  <p:notesMasterIdLst>
    <p:notesMasterId r:id="rId74"/>
  </p:notesMasterIdLst>
  <p:sldIdLst>
    <p:sldId id="256" r:id="rId2"/>
    <p:sldId id="284" r:id="rId3"/>
    <p:sldId id="257" r:id="rId4"/>
    <p:sldId id="258" r:id="rId5"/>
    <p:sldId id="259" r:id="rId6"/>
    <p:sldId id="260" r:id="rId7"/>
    <p:sldId id="285" r:id="rId8"/>
    <p:sldId id="263" r:id="rId9"/>
    <p:sldId id="268" r:id="rId10"/>
    <p:sldId id="269" r:id="rId11"/>
    <p:sldId id="264" r:id="rId12"/>
    <p:sldId id="265" r:id="rId13"/>
    <p:sldId id="266" r:id="rId14"/>
    <p:sldId id="267" r:id="rId15"/>
    <p:sldId id="272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61" r:id="rId26"/>
    <p:sldId id="262" r:id="rId27"/>
    <p:sldId id="271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96" r:id="rId39"/>
    <p:sldId id="298" r:id="rId40"/>
    <p:sldId id="299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31" r:id="rId55"/>
    <p:sldId id="332" r:id="rId56"/>
    <p:sldId id="333" r:id="rId57"/>
    <p:sldId id="334" r:id="rId58"/>
    <p:sldId id="335" r:id="rId59"/>
    <p:sldId id="336" r:id="rId60"/>
    <p:sldId id="337" r:id="rId61"/>
    <p:sldId id="314" r:id="rId62"/>
    <p:sldId id="315" r:id="rId63"/>
    <p:sldId id="317" r:id="rId64"/>
    <p:sldId id="318" r:id="rId65"/>
    <p:sldId id="319" r:id="rId66"/>
    <p:sldId id="320" r:id="rId67"/>
    <p:sldId id="328" r:id="rId68"/>
    <p:sldId id="329" r:id="rId69"/>
    <p:sldId id="330" r:id="rId70"/>
    <p:sldId id="300" r:id="rId71"/>
    <p:sldId id="297" r:id="rId72"/>
    <p:sldId id="270" r:id="rId7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94" d="100"/>
          <a:sy n="94" d="100"/>
        </p:scale>
        <p:origin x="110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0C9A4-6D7B-4926-938D-11054A1A9E0A}" type="datetimeFigureOut">
              <a:rPr lang="hu-HU" smtClean="0"/>
              <a:t>2026. 05. 11.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3119C-05FA-4377-BD1D-2CAB94C142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671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i="1" dirty="0">
                <a:solidFill>
                  <a:srgbClr val="FF0000"/>
                </a:solidFill>
              </a:rPr>
              <a:t>Szerencséjére a </a:t>
            </a:r>
            <a:r>
              <a:rPr lang="hu-HU" i="1" dirty="0" err="1">
                <a:solidFill>
                  <a:srgbClr val="FF0000"/>
                </a:solidFill>
              </a:rPr>
              <a:t>boxutca</a:t>
            </a:r>
            <a:r>
              <a:rPr lang="hu-HU" i="1" dirty="0">
                <a:solidFill>
                  <a:srgbClr val="FF0000"/>
                </a:solidFill>
              </a:rPr>
              <a:t> előtt történt mindez, így „mindössze” 30-35 másodpercet veszített a balesete miatt. </a:t>
            </a:r>
            <a:r>
              <a:rPr lang="hu-HU" b="1" i="1" dirty="0">
                <a:solidFill>
                  <a:srgbClr val="FF0000"/>
                </a:solidFill>
              </a:rPr>
              <a:t>Mintha mindez nem lett volna még elég </a:t>
            </a:r>
            <a:r>
              <a:rPr lang="hu-HU" i="1" dirty="0">
                <a:solidFill>
                  <a:srgbClr val="FF0000"/>
                </a:solidFill>
              </a:rPr>
              <a:t>egy világbajnoki címért folyó versenyen, Schumacher megkapta a testvérét maga mögé.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(a formulaszerű </a:t>
            </a:r>
            <a:r>
              <a:rPr lang="hu-HU" i="1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i="1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i="1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i="1" dirty="0" err="1">
                <a:latin typeface="Arial" panose="020B0604020202020204" pitchFamily="34" charset="0"/>
                <a:cs typeface="Arial" panose="020B0604020202020204" pitchFamily="34" charset="0"/>
              </a:rPr>
              <a:t>wasn’t</a:t>
            </a: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i="1" dirty="0" err="1">
                <a:latin typeface="Arial" panose="020B0604020202020204" pitchFamily="34" charset="0"/>
                <a:cs typeface="Arial" panose="020B0604020202020204" pitchFamily="34" charset="0"/>
              </a:rPr>
              <a:t>enough-t</a:t>
            </a: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 Lehmann (2012)</a:t>
            </a:r>
            <a:r>
              <a:rPr lang="hu-HU" i="1" baseline="0" dirty="0">
                <a:latin typeface="Arial" panose="020B0604020202020204" pitchFamily="34" charset="0"/>
                <a:cs typeface="Arial" panose="020B0604020202020204" pitchFamily="34" charset="0"/>
              </a:rPr>
              <a:t> nem </a:t>
            </a:r>
            <a:r>
              <a:rPr lang="hu-HU" i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inszubordináltnak</a:t>
            </a:r>
            <a:r>
              <a:rPr lang="hu-HU" i="1" baseline="0" dirty="0">
                <a:latin typeface="Arial" panose="020B0604020202020204" pitchFamily="34" charset="0"/>
                <a:cs typeface="Arial" panose="020B0604020202020204" pitchFamily="34" charset="0"/>
              </a:rPr>
              <a:t> tartja, </a:t>
            </a:r>
            <a:r>
              <a:rPr lang="hu-HU" i="0" baseline="0" dirty="0">
                <a:latin typeface="Arial" panose="020B0604020202020204" pitchFamily="34" charset="0"/>
                <a:cs typeface="Arial" panose="020B0604020202020204" pitchFamily="34" charset="0"/>
              </a:rPr>
              <a:t>ez a </a:t>
            </a:r>
            <a:r>
              <a:rPr lang="hu-HU" i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formulaic</a:t>
            </a:r>
            <a:r>
              <a:rPr lang="hu-HU" i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i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hu-HU" i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i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6D26E-FEFD-4FD3-9416-35FDEEF9FE37}" type="slidenum">
              <a:rPr lang="hu-HU" smtClean="0"/>
              <a:t>61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6121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0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9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72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7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62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19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28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73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56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50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81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5/11/2026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9230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s://core.ac.uk/download/pdf/51307414.pdf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s://acta.bibl.u-szeged.hu/63017/1/lingdok_014_221-238.pdf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m2.mtmt.hu/gui2/?mode=browse&amp;params=publication;2947687" TargetMode="External"/><Relationship Id="rId2" Type="http://schemas.openxmlformats.org/officeDocument/2006/relationships/hyperlink" Target="https://m2.mtmt.hu/gui2/?type=authors&amp;mode=browse&amp;sel=1002241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2.mtmt.hu/gui2/?mode=browse&amp;params=publication;2940068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40D4216-0776-4D4C-A1F7-C3A500367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171" y="888908"/>
            <a:ext cx="3683454" cy="2817438"/>
          </a:xfrm>
        </p:spPr>
        <p:txBody>
          <a:bodyPr>
            <a:normAutofit fontScale="90000"/>
          </a:bodyPr>
          <a:lstStyle/>
          <a:p>
            <a:pPr algn="l"/>
            <a:r>
              <a:rPr lang="hu-HU" sz="3500" dirty="0"/>
              <a:t>Jelentésváltozások</a:t>
            </a:r>
            <a:br>
              <a:rPr lang="hu-HU" sz="3500" dirty="0"/>
            </a:br>
            <a:r>
              <a:rPr lang="hu-HU" sz="3500" dirty="0"/>
              <a:t>(</a:t>
            </a:r>
            <a:r>
              <a:rPr lang="en-US" sz="3600" dirty="0"/>
              <a:t>Issues in the History of Hungarian Word Classes</a:t>
            </a:r>
            <a:r>
              <a:rPr lang="hu-HU" sz="3600" dirty="0"/>
              <a:t>)</a:t>
            </a:r>
            <a:br>
              <a:rPr lang="hu-HU" sz="3500" dirty="0"/>
            </a:br>
            <a:endParaRPr lang="hu-HU" sz="3500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B773E64-06BB-4AD9-A218-111C29283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999" y="4020671"/>
            <a:ext cx="3095626" cy="2523004"/>
          </a:xfrm>
        </p:spPr>
        <p:txBody>
          <a:bodyPr>
            <a:normAutofit/>
          </a:bodyPr>
          <a:lstStyle/>
          <a:p>
            <a:pPr algn="l"/>
            <a:r>
              <a:rPr lang="hu-HU" sz="2000" b="1" i="1" dirty="0"/>
              <a:t>Dér Csilla Ilona </a:t>
            </a:r>
          </a:p>
          <a:p>
            <a:pPr algn="l"/>
            <a:r>
              <a:rPr lang="hu-HU" sz="2000" b="1" dirty="0"/>
              <a:t>Károli Gáspár Református Egyetem</a:t>
            </a:r>
          </a:p>
          <a:p>
            <a:pPr algn="l"/>
            <a:r>
              <a:rPr lang="hu-HU" sz="2000" b="1" dirty="0"/>
              <a:t>Magyar Nyelvtudományi Tanszék</a:t>
            </a:r>
          </a:p>
        </p:txBody>
      </p:sp>
      <p:pic>
        <p:nvPicPr>
          <p:cNvPr id="4" name="Picture 3" descr="Hegyi tartomány széle és a fényes fény mentén">
            <a:extLst>
              <a:ext uri="{FF2B5EF4-FFF2-40B4-BE49-F238E27FC236}">
                <a16:creationId xmlns:a16="http://schemas.microsoft.com/office/drawing/2014/main" id="{7B4E7C1D-9107-49A8-B32F-BDA23789FC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5" r="21836" b="1"/>
          <a:stretch/>
        </p:blipFill>
        <p:spPr>
          <a:xfrm>
            <a:off x="4232496" y="10"/>
            <a:ext cx="7959505" cy="6857992"/>
          </a:xfrm>
          <a:custGeom>
            <a:avLst/>
            <a:gdLst/>
            <a:ahLst/>
            <a:cxnLst/>
            <a:rect l="l" t="t" r="r" b="b"/>
            <a:pathLst>
              <a:path w="7959505" h="6858002">
                <a:moveTo>
                  <a:pt x="311551" y="6702976"/>
                </a:moveTo>
                <a:lnTo>
                  <a:pt x="297715" y="6742552"/>
                </a:lnTo>
                <a:cubicBezTo>
                  <a:pt x="283999" y="6764841"/>
                  <a:pt x="278713" y="6788417"/>
                  <a:pt x="278237" y="6812063"/>
                </a:cubicBezTo>
                <a:lnTo>
                  <a:pt x="278237" y="6812064"/>
                </a:lnTo>
                <a:lnTo>
                  <a:pt x="283011" y="6776800"/>
                </a:lnTo>
                <a:cubicBezTo>
                  <a:pt x="286107" y="6765164"/>
                  <a:pt x="290857" y="6753698"/>
                  <a:pt x="297715" y="6742553"/>
                </a:cubicBezTo>
                <a:cubicBezTo>
                  <a:pt x="306003" y="6729219"/>
                  <a:pt x="311147" y="6716169"/>
                  <a:pt x="311551" y="6702977"/>
                </a:cubicBezTo>
                <a:close/>
                <a:moveTo>
                  <a:pt x="328959" y="6564620"/>
                </a:moveTo>
                <a:lnTo>
                  <a:pt x="306480" y="6588625"/>
                </a:lnTo>
                <a:cubicBezTo>
                  <a:pt x="298003" y="6597578"/>
                  <a:pt x="291954" y="6611342"/>
                  <a:pt x="289858" y="6625224"/>
                </a:cubicBezTo>
                <a:lnTo>
                  <a:pt x="289858" y="6625225"/>
                </a:lnTo>
                <a:lnTo>
                  <a:pt x="289870" y="6645552"/>
                </a:lnTo>
                <a:lnTo>
                  <a:pt x="296953" y="6662541"/>
                </a:lnTo>
                <a:lnTo>
                  <a:pt x="296953" y="6662542"/>
                </a:lnTo>
                <a:lnTo>
                  <a:pt x="308405" y="6683027"/>
                </a:lnTo>
                <a:cubicBezTo>
                  <a:pt x="306038" y="6676305"/>
                  <a:pt x="302287" y="6669495"/>
                  <a:pt x="296953" y="6662541"/>
                </a:cubicBezTo>
                <a:lnTo>
                  <a:pt x="289858" y="6625225"/>
                </a:lnTo>
                <a:lnTo>
                  <a:pt x="306480" y="6588626"/>
                </a:lnTo>
                <a:cubicBezTo>
                  <a:pt x="312576" y="6582147"/>
                  <a:pt x="318672" y="6575479"/>
                  <a:pt x="328959" y="6564621"/>
                </a:cubicBezTo>
                <a:close/>
                <a:moveTo>
                  <a:pt x="248638" y="6438981"/>
                </a:moveTo>
                <a:cubicBezTo>
                  <a:pt x="258140" y="6444077"/>
                  <a:pt x="265617" y="6451650"/>
                  <a:pt x="268569" y="6463841"/>
                </a:cubicBezTo>
                <a:lnTo>
                  <a:pt x="268572" y="6463849"/>
                </a:lnTo>
                <a:lnTo>
                  <a:pt x="279556" y="6508052"/>
                </a:lnTo>
                <a:lnTo>
                  <a:pt x="282367" y="6513012"/>
                </a:lnTo>
                <a:lnTo>
                  <a:pt x="284834" y="6521804"/>
                </a:lnTo>
                <a:lnTo>
                  <a:pt x="301172" y="6546195"/>
                </a:lnTo>
                <a:lnTo>
                  <a:pt x="301172" y="6546194"/>
                </a:lnTo>
                <a:lnTo>
                  <a:pt x="282367" y="6513012"/>
                </a:lnTo>
                <a:lnTo>
                  <a:pt x="268572" y="6463849"/>
                </a:lnTo>
                <a:lnTo>
                  <a:pt x="268569" y="6463840"/>
                </a:lnTo>
                <a:close/>
                <a:moveTo>
                  <a:pt x="166047" y="6392243"/>
                </a:moveTo>
                <a:lnTo>
                  <a:pt x="173364" y="6407333"/>
                </a:lnTo>
                <a:lnTo>
                  <a:pt x="173364" y="6407332"/>
                </a:lnTo>
                <a:close/>
                <a:moveTo>
                  <a:pt x="401733" y="4221391"/>
                </a:moveTo>
                <a:lnTo>
                  <a:pt x="396017" y="4253014"/>
                </a:lnTo>
                <a:cubicBezTo>
                  <a:pt x="383824" y="4277401"/>
                  <a:pt x="368204" y="4300070"/>
                  <a:pt x="356201" y="4324645"/>
                </a:cubicBezTo>
                <a:cubicBezTo>
                  <a:pt x="350487" y="4336457"/>
                  <a:pt x="347439" y="4350554"/>
                  <a:pt x="347247" y="4363890"/>
                </a:cubicBezTo>
                <a:lnTo>
                  <a:pt x="347247" y="4363891"/>
                </a:lnTo>
                <a:cubicBezTo>
                  <a:pt x="346295" y="4403326"/>
                  <a:pt x="346295" y="4442762"/>
                  <a:pt x="348009" y="4482005"/>
                </a:cubicBezTo>
                <a:cubicBezTo>
                  <a:pt x="350677" y="4546777"/>
                  <a:pt x="351249" y="4612501"/>
                  <a:pt x="408019" y="4659175"/>
                </a:cubicBezTo>
                <a:cubicBezTo>
                  <a:pt x="412591" y="4662987"/>
                  <a:pt x="415259" y="4671177"/>
                  <a:pt x="416021" y="4677656"/>
                </a:cubicBezTo>
                <a:cubicBezTo>
                  <a:pt x="419640" y="4707565"/>
                  <a:pt x="420022" y="4738236"/>
                  <a:pt x="425928" y="4767765"/>
                </a:cubicBezTo>
                <a:lnTo>
                  <a:pt x="427237" y="4800483"/>
                </a:lnTo>
                <a:lnTo>
                  <a:pt x="412401" y="4828916"/>
                </a:lnTo>
                <a:cubicBezTo>
                  <a:pt x="404114" y="4837703"/>
                  <a:pt x="397113" y="4847214"/>
                  <a:pt x="391971" y="4857317"/>
                </a:cubicBezTo>
                <a:lnTo>
                  <a:pt x="390221" y="4863342"/>
                </a:lnTo>
                <a:lnTo>
                  <a:pt x="387469" y="4867614"/>
                </a:lnTo>
                <a:lnTo>
                  <a:pt x="382691" y="4889275"/>
                </a:lnTo>
                <a:lnTo>
                  <a:pt x="382691" y="4889276"/>
                </a:lnTo>
                <a:cubicBezTo>
                  <a:pt x="382122" y="4896714"/>
                  <a:pt x="382634" y="4904358"/>
                  <a:pt x="384396" y="4912169"/>
                </a:cubicBezTo>
                <a:lnTo>
                  <a:pt x="385799" y="4933805"/>
                </a:lnTo>
                <a:lnTo>
                  <a:pt x="378247" y="4957453"/>
                </a:lnTo>
                <a:lnTo>
                  <a:pt x="360964" y="4987037"/>
                </a:lnTo>
                <a:cubicBezTo>
                  <a:pt x="349725" y="5003801"/>
                  <a:pt x="335627" y="5022852"/>
                  <a:pt x="334485" y="5041521"/>
                </a:cubicBezTo>
                <a:cubicBezTo>
                  <a:pt x="333556" y="5057381"/>
                  <a:pt x="327457" y="5072411"/>
                  <a:pt x="321371" y="5087423"/>
                </a:cubicBezTo>
                <a:lnTo>
                  <a:pt x="321364" y="5087450"/>
                </a:lnTo>
                <a:lnTo>
                  <a:pt x="315482" y="5102461"/>
                </a:lnTo>
                <a:lnTo>
                  <a:pt x="308338" y="5133220"/>
                </a:lnTo>
                <a:lnTo>
                  <a:pt x="308337" y="5133224"/>
                </a:lnTo>
                <a:lnTo>
                  <a:pt x="308337" y="5133225"/>
                </a:lnTo>
                <a:lnTo>
                  <a:pt x="315052" y="5166114"/>
                </a:lnTo>
                <a:lnTo>
                  <a:pt x="314362" y="5172090"/>
                </a:lnTo>
                <a:cubicBezTo>
                  <a:pt x="313481" y="5174400"/>
                  <a:pt x="312290" y="5176876"/>
                  <a:pt x="311814" y="5179067"/>
                </a:cubicBezTo>
                <a:lnTo>
                  <a:pt x="311814" y="5179068"/>
                </a:lnTo>
                <a:cubicBezTo>
                  <a:pt x="304574" y="5214122"/>
                  <a:pt x="311624" y="5247079"/>
                  <a:pt x="335437" y="5272797"/>
                </a:cubicBezTo>
                <a:lnTo>
                  <a:pt x="335441" y="5272804"/>
                </a:lnTo>
                <a:lnTo>
                  <a:pt x="356854" y="5308181"/>
                </a:lnTo>
                <a:lnTo>
                  <a:pt x="359935" y="5317389"/>
                </a:lnTo>
                <a:lnTo>
                  <a:pt x="364317" y="5355014"/>
                </a:lnTo>
                <a:lnTo>
                  <a:pt x="359440" y="5385384"/>
                </a:lnTo>
                <a:cubicBezTo>
                  <a:pt x="356201" y="5398721"/>
                  <a:pt x="353915" y="5412057"/>
                  <a:pt x="351249" y="5425582"/>
                </a:cubicBezTo>
                <a:cubicBezTo>
                  <a:pt x="347439" y="5443870"/>
                  <a:pt x="343437" y="5462351"/>
                  <a:pt x="339627" y="5480637"/>
                </a:cubicBezTo>
                <a:cubicBezTo>
                  <a:pt x="337722" y="5489497"/>
                  <a:pt x="335151" y="5498832"/>
                  <a:pt x="335103" y="5507667"/>
                </a:cubicBezTo>
                <a:lnTo>
                  <a:pt x="335103" y="5507668"/>
                </a:lnTo>
                <a:lnTo>
                  <a:pt x="337324" y="5520422"/>
                </a:lnTo>
                <a:lnTo>
                  <a:pt x="345722" y="5531692"/>
                </a:lnTo>
                <a:lnTo>
                  <a:pt x="345723" y="5531694"/>
                </a:lnTo>
                <a:lnTo>
                  <a:pt x="355869" y="5547578"/>
                </a:lnTo>
                <a:lnTo>
                  <a:pt x="346295" y="5562746"/>
                </a:lnTo>
                <a:cubicBezTo>
                  <a:pt x="303622" y="5600467"/>
                  <a:pt x="276951" y="5646189"/>
                  <a:pt x="275047" y="5704483"/>
                </a:cubicBezTo>
                <a:cubicBezTo>
                  <a:pt x="274665" y="5716485"/>
                  <a:pt x="271999" y="5728678"/>
                  <a:pt x="269141" y="5740488"/>
                </a:cubicBezTo>
                <a:cubicBezTo>
                  <a:pt x="267426" y="5747728"/>
                  <a:pt x="265520" y="5756493"/>
                  <a:pt x="260376" y="5760873"/>
                </a:cubicBezTo>
                <a:cubicBezTo>
                  <a:pt x="221133" y="5794974"/>
                  <a:pt x="193890" y="5837457"/>
                  <a:pt x="171981" y="5883751"/>
                </a:cubicBezTo>
                <a:lnTo>
                  <a:pt x="171979" y="5883756"/>
                </a:lnTo>
                <a:lnTo>
                  <a:pt x="160957" y="5909351"/>
                </a:lnTo>
                <a:lnTo>
                  <a:pt x="154076" y="5935946"/>
                </a:lnTo>
                <a:lnTo>
                  <a:pt x="154075" y="5935949"/>
                </a:lnTo>
                <a:lnTo>
                  <a:pt x="154075" y="5935950"/>
                </a:lnTo>
                <a:cubicBezTo>
                  <a:pt x="151789" y="5954618"/>
                  <a:pt x="155599" y="5974241"/>
                  <a:pt x="157695" y="5993292"/>
                </a:cubicBezTo>
                <a:cubicBezTo>
                  <a:pt x="158837" y="6004532"/>
                  <a:pt x="158647" y="6017486"/>
                  <a:pt x="164171" y="6026441"/>
                </a:cubicBezTo>
                <a:cubicBezTo>
                  <a:pt x="181508" y="6054826"/>
                  <a:pt x="200176" y="6082259"/>
                  <a:pt x="220371" y="6108739"/>
                </a:cubicBezTo>
                <a:lnTo>
                  <a:pt x="234064" y="6133315"/>
                </a:lnTo>
                <a:lnTo>
                  <a:pt x="230364" y="6143190"/>
                </a:lnTo>
                <a:cubicBezTo>
                  <a:pt x="227813" y="6146732"/>
                  <a:pt x="223895" y="6150697"/>
                  <a:pt x="218465" y="6155602"/>
                </a:cubicBezTo>
                <a:cubicBezTo>
                  <a:pt x="196176" y="6175797"/>
                  <a:pt x="184556" y="6200944"/>
                  <a:pt x="179794" y="6228756"/>
                </a:cubicBezTo>
                <a:cubicBezTo>
                  <a:pt x="172363" y="6272764"/>
                  <a:pt x="166077" y="6317151"/>
                  <a:pt x="162457" y="6361539"/>
                </a:cubicBezTo>
                <a:lnTo>
                  <a:pt x="162457" y="6361540"/>
                </a:lnTo>
                <a:lnTo>
                  <a:pt x="179794" y="6228757"/>
                </a:lnTo>
                <a:cubicBezTo>
                  <a:pt x="184556" y="6200945"/>
                  <a:pt x="196176" y="6175798"/>
                  <a:pt x="218465" y="6155603"/>
                </a:cubicBezTo>
                <a:cubicBezTo>
                  <a:pt x="229325" y="6145793"/>
                  <a:pt x="234135" y="6139745"/>
                  <a:pt x="234064" y="6133315"/>
                </a:cubicBezTo>
                <a:lnTo>
                  <a:pt x="234064" y="6133314"/>
                </a:lnTo>
                <a:cubicBezTo>
                  <a:pt x="233993" y="6126884"/>
                  <a:pt x="229039" y="6120074"/>
                  <a:pt x="220371" y="6108738"/>
                </a:cubicBezTo>
                <a:cubicBezTo>
                  <a:pt x="200176" y="6082258"/>
                  <a:pt x="181508" y="6054825"/>
                  <a:pt x="164171" y="6026440"/>
                </a:cubicBezTo>
                <a:cubicBezTo>
                  <a:pt x="158647" y="6017485"/>
                  <a:pt x="158837" y="6004531"/>
                  <a:pt x="157695" y="5993291"/>
                </a:cubicBezTo>
                <a:cubicBezTo>
                  <a:pt x="156647" y="5983766"/>
                  <a:pt x="155171" y="5974097"/>
                  <a:pt x="154242" y="5964477"/>
                </a:cubicBezTo>
                <a:lnTo>
                  <a:pt x="154075" y="5935950"/>
                </a:lnTo>
                <a:lnTo>
                  <a:pt x="154076" y="5935946"/>
                </a:lnTo>
                <a:lnTo>
                  <a:pt x="171979" y="5883756"/>
                </a:lnTo>
                <a:lnTo>
                  <a:pt x="171981" y="5883752"/>
                </a:lnTo>
                <a:cubicBezTo>
                  <a:pt x="193890" y="5837458"/>
                  <a:pt x="221133" y="5794975"/>
                  <a:pt x="260376" y="5760874"/>
                </a:cubicBezTo>
                <a:cubicBezTo>
                  <a:pt x="265520" y="5756494"/>
                  <a:pt x="267426" y="5747729"/>
                  <a:pt x="269141" y="5740489"/>
                </a:cubicBezTo>
                <a:cubicBezTo>
                  <a:pt x="271999" y="5728679"/>
                  <a:pt x="274665" y="5716486"/>
                  <a:pt x="275047" y="5704484"/>
                </a:cubicBezTo>
                <a:cubicBezTo>
                  <a:pt x="276951" y="5646190"/>
                  <a:pt x="303622" y="5600468"/>
                  <a:pt x="346295" y="5562747"/>
                </a:cubicBezTo>
                <a:cubicBezTo>
                  <a:pt x="352392" y="5557318"/>
                  <a:pt x="355774" y="5552508"/>
                  <a:pt x="355869" y="5547579"/>
                </a:cubicBezTo>
                <a:lnTo>
                  <a:pt x="355869" y="5547578"/>
                </a:lnTo>
                <a:cubicBezTo>
                  <a:pt x="355964" y="5542649"/>
                  <a:pt x="352773" y="5537600"/>
                  <a:pt x="345723" y="5531693"/>
                </a:cubicBezTo>
                <a:lnTo>
                  <a:pt x="345722" y="5531692"/>
                </a:lnTo>
                <a:lnTo>
                  <a:pt x="335103" y="5507668"/>
                </a:lnTo>
                <a:lnTo>
                  <a:pt x="339627" y="5480638"/>
                </a:lnTo>
                <a:cubicBezTo>
                  <a:pt x="343437" y="5462352"/>
                  <a:pt x="347439" y="5443871"/>
                  <a:pt x="351249" y="5425583"/>
                </a:cubicBezTo>
                <a:cubicBezTo>
                  <a:pt x="353915" y="5412058"/>
                  <a:pt x="356201" y="5398722"/>
                  <a:pt x="359440" y="5385385"/>
                </a:cubicBezTo>
                <a:cubicBezTo>
                  <a:pt x="361965" y="5375003"/>
                  <a:pt x="363668" y="5364883"/>
                  <a:pt x="364317" y="5355015"/>
                </a:cubicBezTo>
                <a:lnTo>
                  <a:pt x="364317" y="5355014"/>
                </a:lnTo>
                <a:lnTo>
                  <a:pt x="362870" y="5326163"/>
                </a:lnTo>
                <a:lnTo>
                  <a:pt x="359935" y="5317389"/>
                </a:lnTo>
                <a:lnTo>
                  <a:pt x="359341" y="5312288"/>
                </a:lnTo>
                <a:lnTo>
                  <a:pt x="356854" y="5308181"/>
                </a:lnTo>
                <a:lnTo>
                  <a:pt x="353708" y="5298775"/>
                </a:lnTo>
                <a:lnTo>
                  <a:pt x="335441" y="5272804"/>
                </a:lnTo>
                <a:lnTo>
                  <a:pt x="335437" y="5272796"/>
                </a:lnTo>
                <a:cubicBezTo>
                  <a:pt x="323531" y="5259937"/>
                  <a:pt x="315815" y="5245269"/>
                  <a:pt x="311981" y="5229433"/>
                </a:cubicBezTo>
                <a:lnTo>
                  <a:pt x="311814" y="5179068"/>
                </a:lnTo>
                <a:lnTo>
                  <a:pt x="314362" y="5172091"/>
                </a:lnTo>
                <a:cubicBezTo>
                  <a:pt x="315243" y="5169781"/>
                  <a:pt x="315814" y="5167638"/>
                  <a:pt x="315052" y="5166114"/>
                </a:cubicBezTo>
                <a:lnTo>
                  <a:pt x="315052" y="5166113"/>
                </a:lnTo>
                <a:lnTo>
                  <a:pt x="308337" y="5133225"/>
                </a:lnTo>
                <a:lnTo>
                  <a:pt x="308338" y="5133220"/>
                </a:lnTo>
                <a:lnTo>
                  <a:pt x="321364" y="5087450"/>
                </a:lnTo>
                <a:lnTo>
                  <a:pt x="327270" y="5072376"/>
                </a:lnTo>
                <a:cubicBezTo>
                  <a:pt x="330949" y="5062300"/>
                  <a:pt x="333866" y="5052096"/>
                  <a:pt x="334485" y="5041522"/>
                </a:cubicBezTo>
                <a:cubicBezTo>
                  <a:pt x="335627" y="5022853"/>
                  <a:pt x="349725" y="5003802"/>
                  <a:pt x="360964" y="4987038"/>
                </a:cubicBezTo>
                <a:cubicBezTo>
                  <a:pt x="366751" y="4978393"/>
                  <a:pt x="372457" y="4970097"/>
                  <a:pt x="376968" y="4961456"/>
                </a:cubicBezTo>
                <a:lnTo>
                  <a:pt x="378247" y="4957453"/>
                </a:lnTo>
                <a:lnTo>
                  <a:pt x="381039" y="4952673"/>
                </a:lnTo>
                <a:lnTo>
                  <a:pt x="385799" y="4933805"/>
                </a:lnTo>
                <a:cubicBezTo>
                  <a:pt x="386468" y="4927122"/>
                  <a:pt x="386111" y="4919979"/>
                  <a:pt x="384396" y="4912168"/>
                </a:cubicBezTo>
                <a:lnTo>
                  <a:pt x="382691" y="4889275"/>
                </a:lnTo>
                <a:lnTo>
                  <a:pt x="390221" y="4863342"/>
                </a:lnTo>
                <a:lnTo>
                  <a:pt x="412401" y="4828917"/>
                </a:lnTo>
                <a:cubicBezTo>
                  <a:pt x="420784" y="4819964"/>
                  <a:pt x="425356" y="4810581"/>
                  <a:pt x="427237" y="4800484"/>
                </a:cubicBezTo>
                <a:lnTo>
                  <a:pt x="427237" y="4800483"/>
                </a:lnTo>
                <a:cubicBezTo>
                  <a:pt x="429119" y="4790386"/>
                  <a:pt x="428309" y="4779575"/>
                  <a:pt x="425928" y="4767764"/>
                </a:cubicBezTo>
                <a:cubicBezTo>
                  <a:pt x="420022" y="4738235"/>
                  <a:pt x="419640" y="4707564"/>
                  <a:pt x="416021" y="4677655"/>
                </a:cubicBezTo>
                <a:cubicBezTo>
                  <a:pt x="415259" y="4671176"/>
                  <a:pt x="412591" y="4662986"/>
                  <a:pt x="408019" y="4659174"/>
                </a:cubicBezTo>
                <a:cubicBezTo>
                  <a:pt x="351249" y="4612500"/>
                  <a:pt x="350677" y="4546776"/>
                  <a:pt x="348009" y="4482004"/>
                </a:cubicBezTo>
                <a:lnTo>
                  <a:pt x="347247" y="4363891"/>
                </a:lnTo>
                <a:lnTo>
                  <a:pt x="356201" y="4324646"/>
                </a:lnTo>
                <a:cubicBezTo>
                  <a:pt x="368204" y="4300071"/>
                  <a:pt x="383824" y="4277402"/>
                  <a:pt x="396017" y="4253015"/>
                </a:cubicBezTo>
                <a:cubicBezTo>
                  <a:pt x="400781" y="4243873"/>
                  <a:pt x="400971" y="4232061"/>
                  <a:pt x="401733" y="4221392"/>
                </a:cubicBezTo>
                <a:close/>
                <a:moveTo>
                  <a:pt x="405543" y="4165383"/>
                </a:moveTo>
                <a:cubicBezTo>
                  <a:pt x="402114" y="4173480"/>
                  <a:pt x="401543" y="4182767"/>
                  <a:pt x="401638" y="4192387"/>
                </a:cubicBezTo>
                <a:lnTo>
                  <a:pt x="401638" y="4192388"/>
                </a:lnTo>
                <a:lnTo>
                  <a:pt x="405543" y="4165384"/>
                </a:lnTo>
                <a:close/>
                <a:moveTo>
                  <a:pt x="332842" y="2836172"/>
                </a:moveTo>
                <a:lnTo>
                  <a:pt x="332842" y="2836173"/>
                </a:lnTo>
                <a:cubicBezTo>
                  <a:pt x="336914" y="2839983"/>
                  <a:pt x="340200" y="2844317"/>
                  <a:pt x="341533" y="2848794"/>
                </a:cubicBezTo>
                <a:lnTo>
                  <a:pt x="358165" y="2903546"/>
                </a:lnTo>
                <a:lnTo>
                  <a:pt x="366071" y="2947859"/>
                </a:lnTo>
                <a:lnTo>
                  <a:pt x="366072" y="2947863"/>
                </a:lnTo>
                <a:lnTo>
                  <a:pt x="362488" y="2982148"/>
                </a:lnTo>
                <a:cubicBezTo>
                  <a:pt x="354392" y="3014153"/>
                  <a:pt x="350582" y="3045777"/>
                  <a:pt x="350796" y="3077401"/>
                </a:cubicBezTo>
                <a:lnTo>
                  <a:pt x="350796" y="3077402"/>
                </a:lnTo>
                <a:cubicBezTo>
                  <a:pt x="351010" y="3109026"/>
                  <a:pt x="355249" y="3140650"/>
                  <a:pt x="363250" y="3172655"/>
                </a:cubicBezTo>
                <a:cubicBezTo>
                  <a:pt x="389159" y="3276481"/>
                  <a:pt x="416591" y="3380306"/>
                  <a:pt x="410877" y="3489468"/>
                </a:cubicBezTo>
                <a:cubicBezTo>
                  <a:pt x="409925" y="3507564"/>
                  <a:pt x="421546" y="3529091"/>
                  <a:pt x="432976" y="3544714"/>
                </a:cubicBezTo>
                <a:cubicBezTo>
                  <a:pt x="438406" y="3552191"/>
                  <a:pt x="442585" y="3557716"/>
                  <a:pt x="445520" y="3562321"/>
                </a:cubicBezTo>
                <a:lnTo>
                  <a:pt x="450598" y="3574408"/>
                </a:lnTo>
                <a:lnTo>
                  <a:pt x="448246" y="3587174"/>
                </a:lnTo>
                <a:cubicBezTo>
                  <a:pt x="446228" y="3592232"/>
                  <a:pt x="442978" y="3598435"/>
                  <a:pt x="438500" y="3606817"/>
                </a:cubicBezTo>
                <a:cubicBezTo>
                  <a:pt x="434118" y="3614819"/>
                  <a:pt x="431452" y="3624725"/>
                  <a:pt x="424974" y="3630632"/>
                </a:cubicBezTo>
                <a:cubicBezTo>
                  <a:pt x="408496" y="3645682"/>
                  <a:pt x="402257" y="3662494"/>
                  <a:pt x="400733" y="3680163"/>
                </a:cubicBezTo>
                <a:lnTo>
                  <a:pt x="400733" y="3680164"/>
                </a:lnTo>
                <a:lnTo>
                  <a:pt x="404781" y="3734838"/>
                </a:lnTo>
                <a:lnTo>
                  <a:pt x="404399" y="3754652"/>
                </a:lnTo>
                <a:cubicBezTo>
                  <a:pt x="398399" y="3767130"/>
                  <a:pt x="396447" y="3778655"/>
                  <a:pt x="398042" y="3789776"/>
                </a:cubicBezTo>
                <a:lnTo>
                  <a:pt x="398042" y="3789777"/>
                </a:lnTo>
                <a:cubicBezTo>
                  <a:pt x="399638" y="3800897"/>
                  <a:pt x="404781" y="3811614"/>
                  <a:pt x="412973" y="3822473"/>
                </a:cubicBezTo>
                <a:lnTo>
                  <a:pt x="427308" y="3852620"/>
                </a:lnTo>
                <a:lnTo>
                  <a:pt x="426528" y="3868764"/>
                </a:lnTo>
                <a:cubicBezTo>
                  <a:pt x="425070" y="3874229"/>
                  <a:pt x="422307" y="3879766"/>
                  <a:pt x="417925" y="3885338"/>
                </a:cubicBezTo>
                <a:cubicBezTo>
                  <a:pt x="398494" y="3910104"/>
                  <a:pt x="388302" y="3935727"/>
                  <a:pt x="386040" y="3962159"/>
                </a:cubicBezTo>
                <a:lnTo>
                  <a:pt x="386040" y="3962160"/>
                </a:lnTo>
                <a:cubicBezTo>
                  <a:pt x="383778" y="3988593"/>
                  <a:pt x="389446" y="4015835"/>
                  <a:pt x="401733" y="4043840"/>
                </a:cubicBezTo>
                <a:lnTo>
                  <a:pt x="416855" y="4103826"/>
                </a:lnTo>
                <a:lnTo>
                  <a:pt x="405543" y="4165382"/>
                </a:lnTo>
                <a:lnTo>
                  <a:pt x="414887" y="4134256"/>
                </a:lnTo>
                <a:lnTo>
                  <a:pt x="416855" y="4103826"/>
                </a:lnTo>
                <a:lnTo>
                  <a:pt x="416855" y="4103825"/>
                </a:lnTo>
                <a:cubicBezTo>
                  <a:pt x="415879" y="4083702"/>
                  <a:pt x="410497" y="4063842"/>
                  <a:pt x="401733" y="4043839"/>
                </a:cubicBezTo>
                <a:cubicBezTo>
                  <a:pt x="395590" y="4029837"/>
                  <a:pt x="391101" y="4016025"/>
                  <a:pt x="388431" y="4002410"/>
                </a:cubicBezTo>
                <a:lnTo>
                  <a:pt x="386040" y="3962160"/>
                </a:lnTo>
                <a:lnTo>
                  <a:pt x="395544" y="3923125"/>
                </a:lnTo>
                <a:cubicBezTo>
                  <a:pt x="400804" y="3910319"/>
                  <a:pt x="408210" y="3897722"/>
                  <a:pt x="417925" y="3885339"/>
                </a:cubicBezTo>
                <a:cubicBezTo>
                  <a:pt x="426689" y="3874195"/>
                  <a:pt x="428975" y="3863193"/>
                  <a:pt x="427308" y="3852620"/>
                </a:cubicBezTo>
                <a:lnTo>
                  <a:pt x="427308" y="3852619"/>
                </a:lnTo>
                <a:cubicBezTo>
                  <a:pt x="425642" y="3842046"/>
                  <a:pt x="420022" y="3831902"/>
                  <a:pt x="412973" y="3822472"/>
                </a:cubicBezTo>
                <a:lnTo>
                  <a:pt x="398042" y="3789776"/>
                </a:lnTo>
                <a:lnTo>
                  <a:pt x="404399" y="3754653"/>
                </a:lnTo>
                <a:cubicBezTo>
                  <a:pt x="407067" y="3749126"/>
                  <a:pt x="405733" y="3741316"/>
                  <a:pt x="404781" y="3734838"/>
                </a:cubicBezTo>
                <a:lnTo>
                  <a:pt x="404781" y="3734837"/>
                </a:lnTo>
                <a:lnTo>
                  <a:pt x="400733" y="3680164"/>
                </a:lnTo>
                <a:lnTo>
                  <a:pt x="407246" y="3654416"/>
                </a:lnTo>
                <a:cubicBezTo>
                  <a:pt x="411056" y="3646123"/>
                  <a:pt x="416735" y="3638158"/>
                  <a:pt x="424974" y="3630633"/>
                </a:cubicBezTo>
                <a:cubicBezTo>
                  <a:pt x="431452" y="3624726"/>
                  <a:pt x="434118" y="3614820"/>
                  <a:pt x="438500" y="3606818"/>
                </a:cubicBezTo>
                <a:cubicBezTo>
                  <a:pt x="447455" y="3590054"/>
                  <a:pt x="451503" y="3582005"/>
                  <a:pt x="450598" y="3574409"/>
                </a:cubicBezTo>
                <a:lnTo>
                  <a:pt x="450598" y="3574408"/>
                </a:lnTo>
                <a:cubicBezTo>
                  <a:pt x="449693" y="3566811"/>
                  <a:pt x="443835" y="3559668"/>
                  <a:pt x="432976" y="3544713"/>
                </a:cubicBezTo>
                <a:cubicBezTo>
                  <a:pt x="421546" y="3529090"/>
                  <a:pt x="409925" y="3507563"/>
                  <a:pt x="410877" y="3489467"/>
                </a:cubicBezTo>
                <a:cubicBezTo>
                  <a:pt x="416591" y="3380305"/>
                  <a:pt x="389159" y="3276480"/>
                  <a:pt x="363250" y="3172654"/>
                </a:cubicBezTo>
                <a:lnTo>
                  <a:pt x="350796" y="3077402"/>
                </a:lnTo>
                <a:lnTo>
                  <a:pt x="362488" y="2982149"/>
                </a:lnTo>
                <a:cubicBezTo>
                  <a:pt x="365441" y="2970576"/>
                  <a:pt x="366442" y="2959157"/>
                  <a:pt x="366072" y="2947863"/>
                </a:cubicBezTo>
                <a:lnTo>
                  <a:pt x="366072" y="2947862"/>
                </a:lnTo>
                <a:lnTo>
                  <a:pt x="366071" y="2947859"/>
                </a:lnTo>
                <a:lnTo>
                  <a:pt x="361441" y="2914328"/>
                </a:lnTo>
                <a:lnTo>
                  <a:pt x="358165" y="2903546"/>
                </a:lnTo>
                <a:lnTo>
                  <a:pt x="357138" y="2897785"/>
                </a:lnTo>
                <a:cubicBezTo>
                  <a:pt x="352391" y="2881307"/>
                  <a:pt x="346533" y="2865010"/>
                  <a:pt x="341533" y="2848793"/>
                </a:cubicBezTo>
                <a:close/>
                <a:moveTo>
                  <a:pt x="296001" y="2745352"/>
                </a:moveTo>
                <a:lnTo>
                  <a:pt x="289670" y="2770758"/>
                </a:lnTo>
                <a:lnTo>
                  <a:pt x="290080" y="2778006"/>
                </a:lnTo>
                <a:lnTo>
                  <a:pt x="289301" y="2782305"/>
                </a:lnTo>
                <a:lnTo>
                  <a:pt x="290501" y="2785440"/>
                </a:lnTo>
                <a:lnTo>
                  <a:pt x="290929" y="2793023"/>
                </a:lnTo>
                <a:lnTo>
                  <a:pt x="300579" y="2811780"/>
                </a:lnTo>
                <a:lnTo>
                  <a:pt x="300582" y="2811787"/>
                </a:lnTo>
                <a:lnTo>
                  <a:pt x="300583" y="2811787"/>
                </a:lnTo>
                <a:lnTo>
                  <a:pt x="300579" y="2811780"/>
                </a:lnTo>
                <a:lnTo>
                  <a:pt x="290501" y="2785440"/>
                </a:lnTo>
                <a:lnTo>
                  <a:pt x="290080" y="2778006"/>
                </a:lnTo>
                <a:close/>
                <a:moveTo>
                  <a:pt x="413278" y="2445328"/>
                </a:moveTo>
                <a:lnTo>
                  <a:pt x="409472" y="2463017"/>
                </a:lnTo>
                <a:lnTo>
                  <a:pt x="409472" y="2463018"/>
                </a:lnTo>
                <a:lnTo>
                  <a:pt x="411535" y="2490551"/>
                </a:lnTo>
                <a:lnTo>
                  <a:pt x="418114" y="2518262"/>
                </a:lnTo>
                <a:lnTo>
                  <a:pt x="418115" y="2518265"/>
                </a:lnTo>
                <a:lnTo>
                  <a:pt x="421759" y="2545007"/>
                </a:lnTo>
                <a:lnTo>
                  <a:pt x="417545" y="2571034"/>
                </a:lnTo>
                <a:cubicBezTo>
                  <a:pt x="405543" y="2612945"/>
                  <a:pt x="372966" y="2640950"/>
                  <a:pt x="344391" y="2668001"/>
                </a:cubicBezTo>
                <a:cubicBezTo>
                  <a:pt x="320006" y="2691054"/>
                  <a:pt x="306290" y="2716963"/>
                  <a:pt x="296001" y="2745348"/>
                </a:cubicBezTo>
                <a:lnTo>
                  <a:pt x="296001" y="2745349"/>
                </a:lnTo>
                <a:cubicBezTo>
                  <a:pt x="306290" y="2716964"/>
                  <a:pt x="320006" y="2691055"/>
                  <a:pt x="344391" y="2668002"/>
                </a:cubicBezTo>
                <a:cubicBezTo>
                  <a:pt x="372966" y="2640951"/>
                  <a:pt x="405543" y="2612946"/>
                  <a:pt x="417545" y="2571035"/>
                </a:cubicBezTo>
                <a:cubicBezTo>
                  <a:pt x="420117" y="2561986"/>
                  <a:pt x="421593" y="2553556"/>
                  <a:pt x="421760" y="2545007"/>
                </a:cubicBezTo>
                <a:lnTo>
                  <a:pt x="421759" y="2545007"/>
                </a:lnTo>
                <a:lnTo>
                  <a:pt x="421760" y="2545006"/>
                </a:lnTo>
                <a:cubicBezTo>
                  <a:pt x="421926" y="2536457"/>
                  <a:pt x="420783" y="2527790"/>
                  <a:pt x="418115" y="2518264"/>
                </a:cubicBezTo>
                <a:lnTo>
                  <a:pt x="418114" y="2518262"/>
                </a:lnTo>
                <a:lnTo>
                  <a:pt x="409472" y="2463018"/>
                </a:lnTo>
                <a:close/>
                <a:moveTo>
                  <a:pt x="817328" y="1508458"/>
                </a:moveTo>
                <a:lnTo>
                  <a:pt x="845421" y="1596213"/>
                </a:lnTo>
                <a:cubicBezTo>
                  <a:pt x="847898" y="1604978"/>
                  <a:pt x="846373" y="1615836"/>
                  <a:pt x="843517" y="1624980"/>
                </a:cubicBezTo>
                <a:cubicBezTo>
                  <a:pt x="833801" y="1656223"/>
                  <a:pt x="809415" y="1676036"/>
                  <a:pt x="786935" y="1697753"/>
                </a:cubicBezTo>
                <a:cubicBezTo>
                  <a:pt x="777029" y="1707279"/>
                  <a:pt x="769981" y="1720423"/>
                  <a:pt x="764267" y="1733188"/>
                </a:cubicBezTo>
                <a:cubicBezTo>
                  <a:pt x="749595" y="1766335"/>
                  <a:pt x="736452" y="1800246"/>
                  <a:pt x="722546" y="1833775"/>
                </a:cubicBezTo>
                <a:cubicBezTo>
                  <a:pt x="721212" y="1837013"/>
                  <a:pt x="717783" y="1839679"/>
                  <a:pt x="714925" y="1842158"/>
                </a:cubicBezTo>
                <a:cubicBezTo>
                  <a:pt x="684824" y="1866922"/>
                  <a:pt x="654535" y="1891497"/>
                  <a:pt x="624434" y="1916454"/>
                </a:cubicBezTo>
                <a:cubicBezTo>
                  <a:pt x="618720" y="1921216"/>
                  <a:pt x="614528" y="1928076"/>
                  <a:pt x="609004" y="1933219"/>
                </a:cubicBezTo>
                <a:cubicBezTo>
                  <a:pt x="601384" y="1940459"/>
                  <a:pt x="594143" y="1949603"/>
                  <a:pt x="584999" y="1953413"/>
                </a:cubicBezTo>
                <a:cubicBezTo>
                  <a:pt x="556234" y="1965224"/>
                  <a:pt x="543850" y="1987894"/>
                  <a:pt x="538516" y="2016469"/>
                </a:cubicBezTo>
                <a:cubicBezTo>
                  <a:pt x="533563" y="2042570"/>
                  <a:pt x="529371" y="2068669"/>
                  <a:pt x="523657" y="2094578"/>
                </a:cubicBezTo>
                <a:cubicBezTo>
                  <a:pt x="516799" y="2126201"/>
                  <a:pt x="509369" y="2157636"/>
                  <a:pt x="500986" y="2188879"/>
                </a:cubicBezTo>
                <a:cubicBezTo>
                  <a:pt x="497366" y="2202404"/>
                  <a:pt x="493176" y="2216692"/>
                  <a:pt x="485746" y="2228314"/>
                </a:cubicBezTo>
                <a:cubicBezTo>
                  <a:pt x="465171" y="2260890"/>
                  <a:pt x="451265" y="2295753"/>
                  <a:pt x="456789" y="2334044"/>
                </a:cubicBezTo>
                <a:cubicBezTo>
                  <a:pt x="461171" y="2364715"/>
                  <a:pt x="449931" y="2390434"/>
                  <a:pt x="432404" y="2409485"/>
                </a:cubicBezTo>
                <a:cubicBezTo>
                  <a:pt x="424450" y="2418154"/>
                  <a:pt x="418938" y="2426977"/>
                  <a:pt x="415303" y="2435913"/>
                </a:cubicBezTo>
                <a:lnTo>
                  <a:pt x="432404" y="2409486"/>
                </a:lnTo>
                <a:cubicBezTo>
                  <a:pt x="449931" y="2390435"/>
                  <a:pt x="461171" y="2364716"/>
                  <a:pt x="456789" y="2334045"/>
                </a:cubicBezTo>
                <a:cubicBezTo>
                  <a:pt x="451265" y="2295754"/>
                  <a:pt x="465171" y="2260891"/>
                  <a:pt x="485746" y="2228315"/>
                </a:cubicBezTo>
                <a:cubicBezTo>
                  <a:pt x="493176" y="2216693"/>
                  <a:pt x="497366" y="2202405"/>
                  <a:pt x="500986" y="2188880"/>
                </a:cubicBezTo>
                <a:cubicBezTo>
                  <a:pt x="509369" y="2157637"/>
                  <a:pt x="516799" y="2126202"/>
                  <a:pt x="523657" y="2094579"/>
                </a:cubicBezTo>
                <a:cubicBezTo>
                  <a:pt x="529371" y="2068670"/>
                  <a:pt x="533563" y="2042571"/>
                  <a:pt x="538516" y="2016470"/>
                </a:cubicBezTo>
                <a:cubicBezTo>
                  <a:pt x="543850" y="1987895"/>
                  <a:pt x="556234" y="1965225"/>
                  <a:pt x="584999" y="1953414"/>
                </a:cubicBezTo>
                <a:cubicBezTo>
                  <a:pt x="594143" y="1949604"/>
                  <a:pt x="601384" y="1940460"/>
                  <a:pt x="609004" y="1933220"/>
                </a:cubicBezTo>
                <a:cubicBezTo>
                  <a:pt x="614528" y="1928077"/>
                  <a:pt x="618720" y="1921217"/>
                  <a:pt x="624434" y="1916455"/>
                </a:cubicBezTo>
                <a:cubicBezTo>
                  <a:pt x="654535" y="1891498"/>
                  <a:pt x="684824" y="1866923"/>
                  <a:pt x="714925" y="1842159"/>
                </a:cubicBezTo>
                <a:cubicBezTo>
                  <a:pt x="717783" y="1839680"/>
                  <a:pt x="721212" y="1837014"/>
                  <a:pt x="722546" y="1833776"/>
                </a:cubicBezTo>
                <a:cubicBezTo>
                  <a:pt x="736452" y="1800247"/>
                  <a:pt x="749596" y="1766336"/>
                  <a:pt x="764267" y="1733189"/>
                </a:cubicBezTo>
                <a:cubicBezTo>
                  <a:pt x="769981" y="1720424"/>
                  <a:pt x="777029" y="1707280"/>
                  <a:pt x="786936" y="1697754"/>
                </a:cubicBezTo>
                <a:cubicBezTo>
                  <a:pt x="809416" y="1676037"/>
                  <a:pt x="833801" y="1656224"/>
                  <a:pt x="843517" y="1624981"/>
                </a:cubicBezTo>
                <a:cubicBezTo>
                  <a:pt x="846374" y="1615837"/>
                  <a:pt x="847899" y="1604979"/>
                  <a:pt x="845422" y="1596214"/>
                </a:cubicBezTo>
                <a:close/>
                <a:moveTo>
                  <a:pt x="798723" y="1459073"/>
                </a:moveTo>
                <a:lnTo>
                  <a:pt x="807941" y="1481572"/>
                </a:lnTo>
                <a:lnTo>
                  <a:pt x="798724" y="1459074"/>
                </a:lnTo>
                <a:close/>
                <a:moveTo>
                  <a:pt x="779530" y="1268758"/>
                </a:moveTo>
                <a:lnTo>
                  <a:pt x="774363" y="1286069"/>
                </a:lnTo>
                <a:cubicBezTo>
                  <a:pt x="759789" y="1306930"/>
                  <a:pt x="753550" y="1328552"/>
                  <a:pt x="752025" y="1350627"/>
                </a:cubicBezTo>
                <a:lnTo>
                  <a:pt x="757620" y="1413840"/>
                </a:lnTo>
                <a:lnTo>
                  <a:pt x="752026" y="1350628"/>
                </a:lnTo>
                <a:cubicBezTo>
                  <a:pt x="753550" y="1328553"/>
                  <a:pt x="759790" y="1306930"/>
                  <a:pt x="774363" y="1286070"/>
                </a:cubicBezTo>
                <a:cubicBezTo>
                  <a:pt x="777506" y="1281689"/>
                  <a:pt x="779078" y="1275402"/>
                  <a:pt x="779530" y="1268758"/>
                </a:cubicBezTo>
                <a:close/>
                <a:moveTo>
                  <a:pt x="837801" y="773035"/>
                </a:moveTo>
                <a:lnTo>
                  <a:pt x="829801" y="854379"/>
                </a:lnTo>
                <a:cubicBezTo>
                  <a:pt x="827515" y="878956"/>
                  <a:pt x="826753" y="903722"/>
                  <a:pt x="798747" y="915343"/>
                </a:cubicBezTo>
                <a:cubicBezTo>
                  <a:pt x="794365" y="917059"/>
                  <a:pt x="791127" y="922773"/>
                  <a:pt x="788269" y="927155"/>
                </a:cubicBezTo>
                <a:cubicBezTo>
                  <a:pt x="744261" y="994785"/>
                  <a:pt x="745405" y="1030980"/>
                  <a:pt x="791889" y="1097087"/>
                </a:cubicBezTo>
                <a:cubicBezTo>
                  <a:pt x="796651" y="1103945"/>
                  <a:pt x="800081" y="1118613"/>
                  <a:pt x="796271" y="1123185"/>
                </a:cubicBezTo>
                <a:cubicBezTo>
                  <a:pt x="780459" y="1142617"/>
                  <a:pt x="773411" y="1162954"/>
                  <a:pt x="771553" y="1184029"/>
                </a:cubicBezTo>
                <a:cubicBezTo>
                  <a:pt x="773411" y="1162954"/>
                  <a:pt x="780460" y="1142618"/>
                  <a:pt x="796272" y="1123186"/>
                </a:cubicBezTo>
                <a:cubicBezTo>
                  <a:pt x="800082" y="1118614"/>
                  <a:pt x="796652" y="1103946"/>
                  <a:pt x="791890" y="1097088"/>
                </a:cubicBezTo>
                <a:cubicBezTo>
                  <a:pt x="745406" y="1030981"/>
                  <a:pt x="744262" y="994786"/>
                  <a:pt x="788270" y="927156"/>
                </a:cubicBezTo>
                <a:cubicBezTo>
                  <a:pt x="791128" y="922774"/>
                  <a:pt x="794366" y="917060"/>
                  <a:pt x="798748" y="915344"/>
                </a:cubicBezTo>
                <a:cubicBezTo>
                  <a:pt x="826753" y="903723"/>
                  <a:pt x="827515" y="878957"/>
                  <a:pt x="829801" y="854380"/>
                </a:cubicBezTo>
                <a:cubicBezTo>
                  <a:pt x="832277" y="827330"/>
                  <a:pt x="835515" y="800277"/>
                  <a:pt x="837801" y="773036"/>
                </a:cubicBezTo>
                <a:close/>
                <a:moveTo>
                  <a:pt x="782400" y="517851"/>
                </a:moveTo>
                <a:lnTo>
                  <a:pt x="791317" y="556047"/>
                </a:lnTo>
                <a:cubicBezTo>
                  <a:pt x="793413" y="564048"/>
                  <a:pt x="798937" y="572622"/>
                  <a:pt x="797795" y="580050"/>
                </a:cubicBezTo>
                <a:cubicBezTo>
                  <a:pt x="794461" y="601578"/>
                  <a:pt x="796890" y="622201"/>
                  <a:pt x="801176" y="642537"/>
                </a:cubicBezTo>
                <a:lnTo>
                  <a:pt x="813700" y="694928"/>
                </a:lnTo>
                <a:lnTo>
                  <a:pt x="801177" y="642538"/>
                </a:lnTo>
                <a:cubicBezTo>
                  <a:pt x="796891" y="622201"/>
                  <a:pt x="794462" y="601579"/>
                  <a:pt x="797796" y="580051"/>
                </a:cubicBezTo>
                <a:cubicBezTo>
                  <a:pt x="798938" y="572623"/>
                  <a:pt x="793414" y="564049"/>
                  <a:pt x="791318" y="556048"/>
                </a:cubicBezTo>
                <a:close/>
                <a:moveTo>
                  <a:pt x="783887" y="313533"/>
                </a:moveTo>
                <a:lnTo>
                  <a:pt x="786245" y="324058"/>
                </a:lnTo>
                <a:cubicBezTo>
                  <a:pt x="786031" y="328964"/>
                  <a:pt x="785126" y="334584"/>
                  <a:pt x="784459" y="338870"/>
                </a:cubicBezTo>
                <a:cubicBezTo>
                  <a:pt x="781601" y="357921"/>
                  <a:pt x="774363" y="376781"/>
                  <a:pt x="774553" y="395640"/>
                </a:cubicBezTo>
                <a:lnTo>
                  <a:pt x="778363" y="367328"/>
                </a:lnTo>
                <a:cubicBezTo>
                  <a:pt x="780506" y="357874"/>
                  <a:pt x="783031" y="348396"/>
                  <a:pt x="784460" y="338871"/>
                </a:cubicBezTo>
                <a:cubicBezTo>
                  <a:pt x="785794" y="330299"/>
                  <a:pt x="788080" y="316390"/>
                  <a:pt x="783888" y="313534"/>
                </a:cubicBezTo>
                <a:close/>
                <a:moveTo>
                  <a:pt x="761560" y="281568"/>
                </a:moveTo>
                <a:lnTo>
                  <a:pt x="766454" y="295415"/>
                </a:lnTo>
                <a:lnTo>
                  <a:pt x="766455" y="295415"/>
                </a:lnTo>
                <a:close/>
                <a:moveTo>
                  <a:pt x="774880" y="24486"/>
                </a:moveTo>
                <a:lnTo>
                  <a:pt x="777142" y="74129"/>
                </a:lnTo>
                <a:cubicBezTo>
                  <a:pt x="775758" y="100174"/>
                  <a:pt x="771253" y="125876"/>
                  <a:pt x="767023" y="151569"/>
                </a:cubicBezTo>
                <a:lnTo>
                  <a:pt x="766824" y="153388"/>
                </a:lnTo>
                <a:lnTo>
                  <a:pt x="763010" y="177271"/>
                </a:lnTo>
                <a:lnTo>
                  <a:pt x="758551" y="228944"/>
                </a:lnTo>
                <a:lnTo>
                  <a:pt x="766824" y="153388"/>
                </a:lnTo>
                <a:lnTo>
                  <a:pt x="771220" y="125861"/>
                </a:lnTo>
                <a:cubicBezTo>
                  <a:pt x="773910" y="108703"/>
                  <a:pt x="776220" y="91492"/>
                  <a:pt x="777143" y="74129"/>
                </a:cubicBezTo>
                <a:close/>
                <a:moveTo>
                  <a:pt x="313353" y="0"/>
                </a:moveTo>
                <a:lnTo>
                  <a:pt x="777461" y="0"/>
                </a:lnTo>
                <a:lnTo>
                  <a:pt x="774743" y="21486"/>
                </a:lnTo>
                <a:lnTo>
                  <a:pt x="777461" y="1"/>
                </a:lnTo>
                <a:lnTo>
                  <a:pt x="2874276" y="2"/>
                </a:lnTo>
                <a:lnTo>
                  <a:pt x="2874276" y="0"/>
                </a:lnTo>
                <a:lnTo>
                  <a:pt x="7959505" y="0"/>
                </a:lnTo>
                <a:lnTo>
                  <a:pt x="7959505" y="6858000"/>
                </a:lnTo>
                <a:lnTo>
                  <a:pt x="4543953" y="6858000"/>
                </a:lnTo>
                <a:lnTo>
                  <a:pt x="4543953" y="6858002"/>
                </a:lnTo>
                <a:lnTo>
                  <a:pt x="284400" y="6858002"/>
                </a:lnTo>
                <a:lnTo>
                  <a:pt x="284400" y="6858001"/>
                </a:lnTo>
                <a:lnTo>
                  <a:pt x="112147" y="6858001"/>
                </a:lnTo>
                <a:lnTo>
                  <a:pt x="102447" y="6815516"/>
                </a:lnTo>
                <a:cubicBezTo>
                  <a:pt x="96923" y="6793035"/>
                  <a:pt x="87016" y="6771319"/>
                  <a:pt x="83396" y="6748458"/>
                </a:cubicBezTo>
                <a:cubicBezTo>
                  <a:pt x="74824" y="6694164"/>
                  <a:pt x="68728" y="6639488"/>
                  <a:pt x="61870" y="6584812"/>
                </a:cubicBezTo>
                <a:cubicBezTo>
                  <a:pt x="54821" y="6528424"/>
                  <a:pt x="47391" y="6472225"/>
                  <a:pt x="41105" y="6415833"/>
                </a:cubicBezTo>
                <a:cubicBezTo>
                  <a:pt x="37865" y="6384972"/>
                  <a:pt x="37295" y="6353919"/>
                  <a:pt x="34247" y="6323058"/>
                </a:cubicBezTo>
                <a:cubicBezTo>
                  <a:pt x="31579" y="6296005"/>
                  <a:pt x="26626" y="6269144"/>
                  <a:pt x="23386" y="6242093"/>
                </a:cubicBezTo>
                <a:cubicBezTo>
                  <a:pt x="20720" y="6218660"/>
                  <a:pt x="19196" y="6195037"/>
                  <a:pt x="16528" y="6171605"/>
                </a:cubicBezTo>
                <a:cubicBezTo>
                  <a:pt x="12148" y="6134075"/>
                  <a:pt x="7194" y="6096736"/>
                  <a:pt x="2622" y="6059397"/>
                </a:cubicBezTo>
                <a:lnTo>
                  <a:pt x="0" y="6041769"/>
                </a:lnTo>
                <a:lnTo>
                  <a:pt x="0" y="6000937"/>
                </a:lnTo>
                <a:lnTo>
                  <a:pt x="3670" y="5957595"/>
                </a:lnTo>
                <a:lnTo>
                  <a:pt x="0" y="5912511"/>
                </a:lnTo>
                <a:lnTo>
                  <a:pt x="0" y="5886401"/>
                </a:lnTo>
                <a:lnTo>
                  <a:pt x="1098" y="5864318"/>
                </a:lnTo>
                <a:cubicBezTo>
                  <a:pt x="7576" y="5839361"/>
                  <a:pt x="16720" y="5815169"/>
                  <a:pt x="24720" y="5790592"/>
                </a:cubicBezTo>
                <a:cubicBezTo>
                  <a:pt x="25672" y="5787924"/>
                  <a:pt x="25864" y="5784686"/>
                  <a:pt x="26434" y="5781830"/>
                </a:cubicBezTo>
                <a:cubicBezTo>
                  <a:pt x="29675" y="5765635"/>
                  <a:pt x="32913" y="5749634"/>
                  <a:pt x="35771" y="5733440"/>
                </a:cubicBezTo>
                <a:cubicBezTo>
                  <a:pt x="37295" y="5724678"/>
                  <a:pt x="37485" y="5715723"/>
                  <a:pt x="38819" y="5706959"/>
                </a:cubicBezTo>
                <a:cubicBezTo>
                  <a:pt x="44153" y="5673050"/>
                  <a:pt x="35199" y="5635711"/>
                  <a:pt x="58250" y="5606372"/>
                </a:cubicBezTo>
                <a:cubicBezTo>
                  <a:pt x="73110" y="5587321"/>
                  <a:pt x="69680" y="5568842"/>
                  <a:pt x="67394" y="5548460"/>
                </a:cubicBezTo>
                <a:cubicBezTo>
                  <a:pt x="65680" y="5533027"/>
                  <a:pt x="66252" y="5517215"/>
                  <a:pt x="66060" y="5501594"/>
                </a:cubicBezTo>
                <a:cubicBezTo>
                  <a:pt x="65490" y="5474161"/>
                  <a:pt x="65298" y="5446728"/>
                  <a:pt x="64346" y="5419295"/>
                </a:cubicBezTo>
                <a:cubicBezTo>
                  <a:pt x="63966" y="5410531"/>
                  <a:pt x="59202" y="5401579"/>
                  <a:pt x="59964" y="5393005"/>
                </a:cubicBezTo>
                <a:cubicBezTo>
                  <a:pt x="63584" y="5353379"/>
                  <a:pt x="69300" y="5313754"/>
                  <a:pt x="72538" y="5274129"/>
                </a:cubicBezTo>
                <a:cubicBezTo>
                  <a:pt x="74442" y="5251650"/>
                  <a:pt x="70824" y="5228597"/>
                  <a:pt x="73490" y="5206308"/>
                </a:cubicBezTo>
                <a:cubicBezTo>
                  <a:pt x="76538" y="5180591"/>
                  <a:pt x="84348" y="5155445"/>
                  <a:pt x="89113" y="5129916"/>
                </a:cubicBezTo>
                <a:cubicBezTo>
                  <a:pt x="90445" y="5122867"/>
                  <a:pt x="88731" y="5115057"/>
                  <a:pt x="88351" y="5107627"/>
                </a:cubicBezTo>
                <a:cubicBezTo>
                  <a:pt x="87968" y="5099245"/>
                  <a:pt x="87206" y="5091052"/>
                  <a:pt x="87016" y="5082670"/>
                </a:cubicBezTo>
                <a:cubicBezTo>
                  <a:pt x="86634" y="5057141"/>
                  <a:pt x="87206" y="5031614"/>
                  <a:pt x="85872" y="5006086"/>
                </a:cubicBezTo>
                <a:cubicBezTo>
                  <a:pt x="85110" y="4990465"/>
                  <a:pt x="77300" y="4974082"/>
                  <a:pt x="80158" y="4959602"/>
                </a:cubicBezTo>
                <a:cubicBezTo>
                  <a:pt x="85682" y="4930075"/>
                  <a:pt x="73300" y="4900546"/>
                  <a:pt x="83586" y="4871019"/>
                </a:cubicBezTo>
                <a:cubicBezTo>
                  <a:pt x="86634" y="4861873"/>
                  <a:pt x="79014" y="4849300"/>
                  <a:pt x="78634" y="4838250"/>
                </a:cubicBezTo>
                <a:cubicBezTo>
                  <a:pt x="77682" y="4810627"/>
                  <a:pt x="77872" y="4783004"/>
                  <a:pt x="78062" y="4755381"/>
                </a:cubicBezTo>
                <a:cubicBezTo>
                  <a:pt x="78252" y="4730614"/>
                  <a:pt x="75586" y="4704895"/>
                  <a:pt x="80920" y="4681083"/>
                </a:cubicBezTo>
                <a:cubicBezTo>
                  <a:pt x="86634" y="4656126"/>
                  <a:pt x="85872" y="4633647"/>
                  <a:pt x="79396" y="4609452"/>
                </a:cubicBezTo>
                <a:cubicBezTo>
                  <a:pt x="75014" y="4592878"/>
                  <a:pt x="74442" y="4575351"/>
                  <a:pt x="73110" y="4558207"/>
                </a:cubicBezTo>
                <a:cubicBezTo>
                  <a:pt x="71586" y="4539728"/>
                  <a:pt x="75586" y="4519343"/>
                  <a:pt x="69300" y="4502579"/>
                </a:cubicBezTo>
                <a:cubicBezTo>
                  <a:pt x="50629" y="4452665"/>
                  <a:pt x="46629" y="4401419"/>
                  <a:pt x="46629" y="4349222"/>
                </a:cubicBezTo>
                <a:cubicBezTo>
                  <a:pt x="46629" y="4339695"/>
                  <a:pt x="49295" y="4329979"/>
                  <a:pt x="52153" y="4320837"/>
                </a:cubicBezTo>
                <a:cubicBezTo>
                  <a:pt x="69300" y="4267493"/>
                  <a:pt x="67776" y="4213961"/>
                  <a:pt x="57297" y="4159667"/>
                </a:cubicBezTo>
                <a:cubicBezTo>
                  <a:pt x="55011" y="4148427"/>
                  <a:pt x="54629" y="4135854"/>
                  <a:pt x="56915" y="4124614"/>
                </a:cubicBezTo>
                <a:cubicBezTo>
                  <a:pt x="63584" y="4092989"/>
                  <a:pt x="74634" y="4062318"/>
                  <a:pt x="79396" y="4030503"/>
                </a:cubicBezTo>
                <a:cubicBezTo>
                  <a:pt x="87206" y="3977925"/>
                  <a:pt x="60918" y="3932394"/>
                  <a:pt x="43771" y="3885338"/>
                </a:cubicBezTo>
                <a:cubicBezTo>
                  <a:pt x="31627" y="3851761"/>
                  <a:pt x="8016" y="3821935"/>
                  <a:pt x="426" y="3786777"/>
                </a:cubicBezTo>
                <a:lnTo>
                  <a:pt x="0" y="3773897"/>
                </a:lnTo>
                <a:lnTo>
                  <a:pt x="0" y="3393882"/>
                </a:lnTo>
                <a:lnTo>
                  <a:pt x="11838" y="3359516"/>
                </a:lnTo>
                <a:cubicBezTo>
                  <a:pt x="14434" y="3346205"/>
                  <a:pt x="14910" y="3332774"/>
                  <a:pt x="12910" y="3318771"/>
                </a:cubicBezTo>
                <a:cubicBezTo>
                  <a:pt x="12243" y="3314104"/>
                  <a:pt x="9909" y="3308770"/>
                  <a:pt x="6718" y="3304079"/>
                </a:cubicBezTo>
                <a:lnTo>
                  <a:pt x="0" y="3297657"/>
                </a:lnTo>
                <a:lnTo>
                  <a:pt x="0" y="3207867"/>
                </a:lnTo>
                <a:lnTo>
                  <a:pt x="15553" y="3186771"/>
                </a:lnTo>
                <a:cubicBezTo>
                  <a:pt x="28483" y="3162329"/>
                  <a:pt x="30484" y="3134647"/>
                  <a:pt x="36341" y="3107500"/>
                </a:cubicBezTo>
                <a:cubicBezTo>
                  <a:pt x="41105" y="3085403"/>
                  <a:pt x="41295" y="3064827"/>
                  <a:pt x="38057" y="3042728"/>
                </a:cubicBezTo>
                <a:cubicBezTo>
                  <a:pt x="30817" y="2994722"/>
                  <a:pt x="41105" y="2948047"/>
                  <a:pt x="54249" y="2901943"/>
                </a:cubicBezTo>
                <a:cubicBezTo>
                  <a:pt x="63012" y="2871462"/>
                  <a:pt x="68346" y="2840219"/>
                  <a:pt x="77300" y="2809930"/>
                </a:cubicBezTo>
                <a:cubicBezTo>
                  <a:pt x="84158" y="2787259"/>
                  <a:pt x="92351" y="2764590"/>
                  <a:pt x="103399" y="2743826"/>
                </a:cubicBezTo>
                <a:cubicBezTo>
                  <a:pt x="119594" y="2713723"/>
                  <a:pt x="143978" y="2687436"/>
                  <a:pt x="137500" y="2649143"/>
                </a:cubicBezTo>
                <a:cubicBezTo>
                  <a:pt x="131786" y="2615421"/>
                  <a:pt x="143786" y="2584942"/>
                  <a:pt x="155217" y="2554079"/>
                </a:cubicBezTo>
                <a:cubicBezTo>
                  <a:pt x="163599" y="2531409"/>
                  <a:pt x="172173" y="2508742"/>
                  <a:pt x="177507" y="2485307"/>
                </a:cubicBezTo>
                <a:cubicBezTo>
                  <a:pt x="183794" y="2457492"/>
                  <a:pt x="181126" y="2426059"/>
                  <a:pt x="192748" y="2401292"/>
                </a:cubicBezTo>
                <a:cubicBezTo>
                  <a:pt x="204940" y="2375383"/>
                  <a:pt x="196748" y="2353859"/>
                  <a:pt x="193318" y="2330806"/>
                </a:cubicBezTo>
                <a:cubicBezTo>
                  <a:pt x="187984" y="2294039"/>
                  <a:pt x="178077" y="2257459"/>
                  <a:pt x="190652" y="2220312"/>
                </a:cubicBezTo>
                <a:cubicBezTo>
                  <a:pt x="205892" y="2175163"/>
                  <a:pt x="222275" y="2130393"/>
                  <a:pt x="236753" y="2085054"/>
                </a:cubicBezTo>
                <a:cubicBezTo>
                  <a:pt x="242280" y="2067525"/>
                  <a:pt x="244566" y="2048668"/>
                  <a:pt x="247042" y="2030378"/>
                </a:cubicBezTo>
                <a:cubicBezTo>
                  <a:pt x="249138" y="2013043"/>
                  <a:pt x="243804" y="1992279"/>
                  <a:pt x="251804" y="1978940"/>
                </a:cubicBezTo>
                <a:cubicBezTo>
                  <a:pt x="272379" y="1944649"/>
                  <a:pt x="282475" y="1909408"/>
                  <a:pt x="282475" y="1869780"/>
                </a:cubicBezTo>
                <a:cubicBezTo>
                  <a:pt x="282475" y="1854920"/>
                  <a:pt x="291049" y="1840441"/>
                  <a:pt x="292573" y="1825393"/>
                </a:cubicBezTo>
                <a:cubicBezTo>
                  <a:pt x="294477" y="1804816"/>
                  <a:pt x="299622" y="1781194"/>
                  <a:pt x="292381" y="1763287"/>
                </a:cubicBezTo>
                <a:cubicBezTo>
                  <a:pt x="275237" y="1721185"/>
                  <a:pt x="289525" y="1687086"/>
                  <a:pt x="306480" y="1650317"/>
                </a:cubicBezTo>
                <a:cubicBezTo>
                  <a:pt x="323244" y="1614120"/>
                  <a:pt x="336579" y="1576019"/>
                  <a:pt x="347629" y="1537537"/>
                </a:cubicBezTo>
                <a:cubicBezTo>
                  <a:pt x="351629" y="1523059"/>
                  <a:pt x="344961" y="1505724"/>
                  <a:pt x="343629" y="1489720"/>
                </a:cubicBezTo>
                <a:cubicBezTo>
                  <a:pt x="343247" y="1484004"/>
                  <a:pt x="342675" y="1477717"/>
                  <a:pt x="344581" y="1472575"/>
                </a:cubicBezTo>
                <a:cubicBezTo>
                  <a:pt x="362870" y="1422854"/>
                  <a:pt x="376776" y="1372368"/>
                  <a:pt x="367252" y="1318456"/>
                </a:cubicBezTo>
                <a:cubicBezTo>
                  <a:pt x="366298" y="1313504"/>
                  <a:pt x="368394" y="1307978"/>
                  <a:pt x="369728" y="1303024"/>
                </a:cubicBezTo>
                <a:cubicBezTo>
                  <a:pt x="376586" y="1278829"/>
                  <a:pt x="387444" y="1255206"/>
                  <a:pt x="389921" y="1230633"/>
                </a:cubicBezTo>
                <a:cubicBezTo>
                  <a:pt x="396017" y="1170051"/>
                  <a:pt x="398495" y="1109091"/>
                  <a:pt x="402495" y="1048125"/>
                </a:cubicBezTo>
                <a:cubicBezTo>
                  <a:pt x="402685" y="1044315"/>
                  <a:pt x="402685" y="1040315"/>
                  <a:pt x="404019" y="1036887"/>
                </a:cubicBezTo>
                <a:cubicBezTo>
                  <a:pt x="412211" y="1014406"/>
                  <a:pt x="409543" y="994785"/>
                  <a:pt x="393923" y="975733"/>
                </a:cubicBezTo>
                <a:cubicBezTo>
                  <a:pt x="387064" y="967350"/>
                  <a:pt x="383444" y="955920"/>
                  <a:pt x="379634" y="945444"/>
                </a:cubicBezTo>
                <a:cubicBezTo>
                  <a:pt x="373918" y="930011"/>
                  <a:pt x="368394" y="914200"/>
                  <a:pt x="364774" y="898198"/>
                </a:cubicBezTo>
                <a:cubicBezTo>
                  <a:pt x="361346" y="882384"/>
                  <a:pt x="356583" y="865430"/>
                  <a:pt x="359250" y="850189"/>
                </a:cubicBezTo>
                <a:cubicBezTo>
                  <a:pt x="364012" y="822756"/>
                  <a:pt x="374680" y="796655"/>
                  <a:pt x="381730" y="769605"/>
                </a:cubicBezTo>
                <a:cubicBezTo>
                  <a:pt x="384206" y="760270"/>
                  <a:pt x="383824" y="749982"/>
                  <a:pt x="384016" y="740268"/>
                </a:cubicBezTo>
                <a:cubicBezTo>
                  <a:pt x="384586" y="717977"/>
                  <a:pt x="379062" y="695116"/>
                  <a:pt x="394875" y="674923"/>
                </a:cubicBezTo>
                <a:cubicBezTo>
                  <a:pt x="409733" y="656255"/>
                  <a:pt x="405353" y="637392"/>
                  <a:pt x="394113" y="617772"/>
                </a:cubicBezTo>
                <a:cubicBezTo>
                  <a:pt x="386110" y="603673"/>
                  <a:pt x="379824" y="587672"/>
                  <a:pt x="376776" y="571860"/>
                </a:cubicBezTo>
                <a:cubicBezTo>
                  <a:pt x="372586" y="550141"/>
                  <a:pt x="370870" y="528615"/>
                  <a:pt x="373348" y="505182"/>
                </a:cubicBezTo>
                <a:cubicBezTo>
                  <a:pt x="375062" y="488607"/>
                  <a:pt x="375824" y="475081"/>
                  <a:pt x="385920" y="462126"/>
                </a:cubicBezTo>
                <a:cubicBezTo>
                  <a:pt x="387444" y="460032"/>
                  <a:pt x="387826" y="456222"/>
                  <a:pt x="387634" y="453364"/>
                </a:cubicBezTo>
                <a:cubicBezTo>
                  <a:pt x="384396" y="415835"/>
                  <a:pt x="386110" y="378686"/>
                  <a:pt x="388399" y="340774"/>
                </a:cubicBezTo>
                <a:cubicBezTo>
                  <a:pt x="391445" y="292579"/>
                  <a:pt x="382492" y="241901"/>
                  <a:pt x="350487" y="200182"/>
                </a:cubicBezTo>
                <a:cubicBezTo>
                  <a:pt x="345723" y="194085"/>
                  <a:pt x="343629" y="184941"/>
                  <a:pt x="342485" y="176939"/>
                </a:cubicBezTo>
                <a:cubicBezTo>
                  <a:pt x="337533" y="139219"/>
                  <a:pt x="334103" y="101308"/>
                  <a:pt x="328579" y="63587"/>
                </a:cubicBezTo>
                <a:cubicBezTo>
                  <a:pt x="325530" y="43012"/>
                  <a:pt x="322862" y="21486"/>
                  <a:pt x="314480" y="2817"/>
                </a:cubicBezTo>
                <a:close/>
              </a:path>
            </a:pathLst>
          </a:cu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564DEED3-BC52-4F15-8426-D33275CB0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78284" y="-1"/>
            <a:ext cx="874716" cy="6858001"/>
            <a:chOff x="7620000" y="-1"/>
            <a:chExt cx="874716" cy="6858001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37D94AD-9CD7-4F7F-B13A-399B37840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F6D3FDC-6FDD-4615-B246-1FC651E95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92102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Testrésznevek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2533650"/>
            <a:ext cx="9461500" cy="3753322"/>
          </a:xfrm>
        </p:spPr>
      </p:pic>
    </p:spTree>
    <p:extLst>
      <p:ext uri="{BB962C8B-B14F-4D97-AF65-F5344CB8AC3E}">
        <p14:creationId xmlns:p14="http://schemas.microsoft.com/office/powerpoint/2010/main" val="3293996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Heine, Sipőcz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56734" y="2896981"/>
            <a:ext cx="10581503" cy="358345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/>
              <a:t>FENT: </a:t>
            </a:r>
          </a:p>
          <a:p>
            <a:pPr marL="0" indent="0">
              <a:buNone/>
            </a:pPr>
            <a:r>
              <a:rPr lang="hu-HU" dirty="0"/>
              <a:t>A FENT fogalmának elnevezése a legtöbb nyelvben testrésznévi eredetű, általában a ’</a:t>
            </a:r>
            <a:r>
              <a:rPr lang="hu-HU" dirty="0" err="1"/>
              <a:t>fej</a:t>
            </a:r>
            <a:r>
              <a:rPr lang="hu-HU" dirty="0"/>
              <a:t>’ szóból alakult ki. </a:t>
            </a:r>
          </a:p>
          <a:p>
            <a:pPr marL="0" indent="0">
              <a:buNone/>
            </a:pPr>
            <a:r>
              <a:rPr lang="hu-HU" dirty="0"/>
              <a:t>További testrésznevek: ’</a:t>
            </a:r>
            <a:r>
              <a:rPr lang="hu-HU" dirty="0" err="1"/>
              <a:t>arc</a:t>
            </a:r>
            <a:r>
              <a:rPr lang="hu-HU" dirty="0"/>
              <a:t>’, ’</a:t>
            </a:r>
            <a:r>
              <a:rPr lang="hu-HU" dirty="0" err="1"/>
              <a:t>váll</a:t>
            </a:r>
            <a:r>
              <a:rPr lang="hu-HU" dirty="0"/>
              <a:t>’, ’</a:t>
            </a:r>
            <a:r>
              <a:rPr lang="hu-HU" dirty="0" err="1"/>
              <a:t>haj</a:t>
            </a:r>
            <a:r>
              <a:rPr lang="hu-HU" dirty="0"/>
              <a:t>’, ’</a:t>
            </a:r>
            <a:r>
              <a:rPr lang="hu-HU" dirty="0" err="1"/>
              <a:t>homlok</a:t>
            </a:r>
            <a:r>
              <a:rPr lang="hu-HU" dirty="0"/>
              <a:t>’, ’</a:t>
            </a:r>
            <a:r>
              <a:rPr lang="hu-HU" dirty="0" err="1"/>
              <a:t>hát</a:t>
            </a:r>
            <a:r>
              <a:rPr lang="hu-HU" dirty="0"/>
              <a:t>’.  </a:t>
            </a:r>
          </a:p>
          <a:p>
            <a:pPr marL="0" indent="0">
              <a:buNone/>
            </a:pPr>
            <a:r>
              <a:rPr lang="hu-HU" dirty="0"/>
              <a:t>A ’</a:t>
            </a:r>
            <a:r>
              <a:rPr lang="hu-HU" dirty="0" err="1"/>
              <a:t>hát</a:t>
            </a:r>
            <a:r>
              <a:rPr lang="hu-HU" dirty="0"/>
              <a:t>’ kapcsán szólnunk kell arról, hogy a nyelvek térjelölő kifejezései nem csak az antropomorf modellt, hanem a </a:t>
            </a:r>
            <a:r>
              <a:rPr lang="hu-HU" b="1" dirty="0" err="1"/>
              <a:t>zoomorfikusat</a:t>
            </a:r>
            <a:r>
              <a:rPr lang="hu-HU" dirty="0"/>
              <a:t> is követhetik </a:t>
            </a:r>
          </a:p>
          <a:p>
            <a:pPr marL="0" indent="0">
              <a:buNone/>
            </a:pPr>
            <a:r>
              <a:rPr lang="hu-HU" dirty="0"/>
              <a:t>Az állati testet alapul véve a ’</a:t>
            </a:r>
            <a:r>
              <a:rPr lang="hu-HU" dirty="0" err="1"/>
              <a:t>hát</a:t>
            </a:r>
            <a:r>
              <a:rPr lang="hu-HU" dirty="0"/>
              <a:t>’ </a:t>
            </a:r>
            <a:r>
              <a:rPr lang="hu-HU" dirty="0" err="1"/>
              <a:t>a</a:t>
            </a:r>
            <a:r>
              <a:rPr lang="hu-HU" dirty="0"/>
              <a:t> FENT, a ’</a:t>
            </a:r>
            <a:r>
              <a:rPr lang="hu-HU" dirty="0" err="1"/>
              <a:t>fej</a:t>
            </a:r>
            <a:r>
              <a:rPr lang="hu-HU" dirty="0"/>
              <a:t>’ az ELÖL, a ’</a:t>
            </a:r>
            <a:r>
              <a:rPr lang="hu-HU" dirty="0" err="1"/>
              <a:t>farok</a:t>
            </a:r>
            <a:r>
              <a:rPr lang="hu-HU" dirty="0"/>
              <a:t>’ vagy ’</a:t>
            </a:r>
            <a:r>
              <a:rPr lang="hu-HU" dirty="0" err="1"/>
              <a:t>far</a:t>
            </a:r>
            <a:r>
              <a:rPr lang="hu-HU" dirty="0"/>
              <a:t>’ pedig a HÁTUL fogalmához kapcsolódik. </a:t>
            </a:r>
          </a:p>
          <a:p>
            <a:pPr marL="0" indent="0">
              <a:buNone/>
            </a:pPr>
            <a:r>
              <a:rPr lang="hu-HU" dirty="0"/>
              <a:t>Nincs olyan nyelv, amely csak a </a:t>
            </a:r>
            <a:r>
              <a:rPr lang="hu-HU" dirty="0" err="1"/>
              <a:t>zoomorfikus</a:t>
            </a:r>
            <a:r>
              <a:rPr lang="hu-HU" dirty="0"/>
              <a:t> modellt használná fel, az </a:t>
            </a:r>
            <a:r>
              <a:rPr lang="hu-HU" b="1" dirty="0"/>
              <a:t>antropomorf</a:t>
            </a:r>
            <a:r>
              <a:rPr lang="hu-HU" dirty="0"/>
              <a:t> minta mindenütt általánosabb.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699" y="151019"/>
            <a:ext cx="4234796" cy="274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47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Heine, Sipőcz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LENT: </a:t>
            </a:r>
          </a:p>
          <a:p>
            <a:r>
              <a:rPr lang="hu-HU" dirty="0"/>
              <a:t>Heine: csak a LENT területéhez kapcsolódó helyjelölők esetében nem nagyobb a testrésznévi eredetű típusok aránya. </a:t>
            </a:r>
          </a:p>
          <a:p>
            <a:r>
              <a:rPr lang="hu-HU" dirty="0"/>
              <a:t>Ún. téri modell: ’</a:t>
            </a:r>
            <a:r>
              <a:rPr lang="hu-HU" dirty="0" err="1"/>
              <a:t>föld</a:t>
            </a:r>
            <a:r>
              <a:rPr lang="hu-HU" dirty="0"/>
              <a:t>’, ’</a:t>
            </a:r>
            <a:r>
              <a:rPr lang="hu-HU" dirty="0" err="1"/>
              <a:t>talaj</a:t>
            </a:r>
            <a:r>
              <a:rPr lang="hu-HU" dirty="0"/>
              <a:t>’ alapjelentésűek. </a:t>
            </a:r>
          </a:p>
          <a:p>
            <a:r>
              <a:rPr lang="hu-HU" dirty="0"/>
              <a:t>Forrás: ’</a:t>
            </a:r>
            <a:r>
              <a:rPr lang="hu-HU" dirty="0" err="1"/>
              <a:t>fenék</a:t>
            </a:r>
            <a:r>
              <a:rPr lang="hu-HU" dirty="0"/>
              <a:t>’, ’</a:t>
            </a:r>
            <a:r>
              <a:rPr lang="hu-HU" dirty="0" err="1"/>
              <a:t>far</a:t>
            </a:r>
            <a:r>
              <a:rPr lang="hu-HU" dirty="0"/>
              <a:t>’, ’</a:t>
            </a:r>
            <a:r>
              <a:rPr lang="hu-HU" dirty="0" err="1"/>
              <a:t>láb</a:t>
            </a:r>
            <a:r>
              <a:rPr lang="hu-HU" dirty="0"/>
              <a:t>’, ’</a:t>
            </a:r>
            <a:r>
              <a:rPr lang="hu-HU" dirty="0" err="1"/>
              <a:t>csípő</a:t>
            </a:r>
            <a:r>
              <a:rPr lang="hu-HU" dirty="0"/>
              <a:t>’.</a:t>
            </a:r>
          </a:p>
        </p:txBody>
      </p:sp>
    </p:spTree>
    <p:extLst>
      <p:ext uri="{BB962C8B-B14F-4D97-AF65-F5344CB8AC3E}">
        <p14:creationId xmlns:p14="http://schemas.microsoft.com/office/powerpoint/2010/main" val="2664412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Heine, Sipőcz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ELÖL: ’</a:t>
            </a:r>
            <a:r>
              <a:rPr lang="hu-HU" dirty="0" err="1"/>
              <a:t>arc</a:t>
            </a:r>
            <a:r>
              <a:rPr lang="hu-HU" dirty="0"/>
              <a:t>’ és a ’</a:t>
            </a:r>
            <a:r>
              <a:rPr lang="hu-HU" dirty="0" err="1"/>
              <a:t>szem</a:t>
            </a:r>
            <a:r>
              <a:rPr lang="hu-HU" dirty="0"/>
              <a:t>’, ill. ’</a:t>
            </a:r>
            <a:r>
              <a:rPr lang="hu-HU" dirty="0" err="1"/>
              <a:t>mell</a:t>
            </a:r>
            <a:r>
              <a:rPr lang="hu-HU" dirty="0"/>
              <a:t>’, ’</a:t>
            </a:r>
            <a:r>
              <a:rPr lang="hu-HU" dirty="0" err="1"/>
              <a:t>homlok</a:t>
            </a:r>
            <a:r>
              <a:rPr lang="hu-HU" dirty="0"/>
              <a:t>’, ’</a:t>
            </a:r>
            <a:r>
              <a:rPr lang="hu-HU" dirty="0" err="1"/>
              <a:t>száj</a:t>
            </a:r>
            <a:r>
              <a:rPr lang="hu-HU" dirty="0"/>
              <a:t>’, ’</a:t>
            </a:r>
            <a:r>
              <a:rPr lang="hu-HU" dirty="0" err="1"/>
              <a:t>fej</a:t>
            </a:r>
            <a:r>
              <a:rPr lang="hu-HU" dirty="0"/>
              <a:t>’ és ’</a:t>
            </a:r>
            <a:r>
              <a:rPr lang="hu-HU" dirty="0" err="1"/>
              <a:t>has</a:t>
            </a:r>
            <a:r>
              <a:rPr lang="hu-HU" dirty="0"/>
              <a:t>’. </a:t>
            </a:r>
          </a:p>
          <a:p>
            <a:pPr marL="0" indent="0">
              <a:buNone/>
            </a:pPr>
            <a:r>
              <a:rPr lang="hu-HU" dirty="0"/>
              <a:t>HÁTUL: univerzális a ’</a:t>
            </a:r>
            <a:r>
              <a:rPr lang="hu-HU" dirty="0" err="1"/>
              <a:t>hát</a:t>
            </a:r>
            <a:r>
              <a:rPr lang="hu-HU" dirty="0"/>
              <a:t>’ testrésznév használata (Óceánia nyelveinél 95%-os), de, a </a:t>
            </a:r>
            <a:r>
              <a:rPr lang="hu-HU" dirty="0" err="1"/>
              <a:t>zoomorf</a:t>
            </a:r>
            <a:r>
              <a:rPr lang="hu-HU" dirty="0"/>
              <a:t> mintát alkalmazva még van: </a:t>
            </a:r>
          </a:p>
          <a:p>
            <a:pPr marL="0" indent="0">
              <a:buNone/>
            </a:pPr>
            <a:r>
              <a:rPr lang="hu-HU" dirty="0"/>
              <a:t>’</a:t>
            </a:r>
            <a:r>
              <a:rPr lang="hu-HU" dirty="0" err="1"/>
              <a:t>fenék</a:t>
            </a:r>
            <a:r>
              <a:rPr lang="hu-HU" dirty="0"/>
              <a:t>’, ’</a:t>
            </a:r>
            <a:r>
              <a:rPr lang="hu-HU" dirty="0" err="1"/>
              <a:t>far</a:t>
            </a:r>
            <a:r>
              <a:rPr lang="hu-HU" dirty="0"/>
              <a:t>’, ’</a:t>
            </a:r>
            <a:r>
              <a:rPr lang="hu-HU" dirty="0" err="1"/>
              <a:t>ágyék</a:t>
            </a:r>
            <a:r>
              <a:rPr lang="hu-HU" dirty="0"/>
              <a:t>’, ’</a:t>
            </a:r>
            <a:r>
              <a:rPr lang="hu-HU" dirty="0" err="1"/>
              <a:t>anus</a:t>
            </a:r>
            <a:r>
              <a:rPr lang="hu-HU" dirty="0"/>
              <a:t>’ is.</a:t>
            </a:r>
          </a:p>
        </p:txBody>
      </p:sp>
    </p:spTree>
    <p:extLst>
      <p:ext uri="{BB962C8B-B14F-4D97-AF65-F5344CB8AC3E}">
        <p14:creationId xmlns:p14="http://schemas.microsoft.com/office/powerpoint/2010/main" val="1574475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Heine, Sipőcz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2000" y="2586681"/>
            <a:ext cx="10668000" cy="3509319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MELLETT: </a:t>
            </a:r>
          </a:p>
          <a:p>
            <a:pPr marL="0" indent="0">
              <a:buNone/>
            </a:pPr>
            <a:r>
              <a:rPr lang="hu-HU" dirty="0"/>
              <a:t>’</a:t>
            </a:r>
            <a:r>
              <a:rPr lang="hu-HU" dirty="0" err="1"/>
              <a:t>oldal</a:t>
            </a:r>
            <a:r>
              <a:rPr lang="hu-HU" dirty="0"/>
              <a:t>’, ’</a:t>
            </a:r>
            <a:r>
              <a:rPr lang="hu-HU" dirty="0" err="1"/>
              <a:t>borda</a:t>
            </a:r>
            <a:r>
              <a:rPr lang="hu-HU" dirty="0"/>
              <a:t>’, ’</a:t>
            </a:r>
            <a:r>
              <a:rPr lang="hu-HU" dirty="0" err="1"/>
              <a:t>has</a:t>
            </a:r>
            <a:r>
              <a:rPr lang="hu-HU" dirty="0"/>
              <a:t>’, ’</a:t>
            </a:r>
            <a:r>
              <a:rPr lang="hu-HU" dirty="0" err="1"/>
              <a:t>szív</a:t>
            </a:r>
            <a:r>
              <a:rPr lang="hu-HU" dirty="0"/>
              <a:t>’, ’</a:t>
            </a:r>
            <a:r>
              <a:rPr lang="hu-HU" dirty="0" err="1"/>
              <a:t>fül</a:t>
            </a:r>
            <a:r>
              <a:rPr lang="hu-HU" dirty="0"/>
              <a:t>’. </a:t>
            </a:r>
          </a:p>
          <a:p>
            <a:pPr marL="0" indent="0">
              <a:buNone/>
            </a:pPr>
            <a:r>
              <a:rPr lang="hu-HU" dirty="0"/>
              <a:t>BENT: </a:t>
            </a:r>
          </a:p>
          <a:p>
            <a:pPr marL="0" indent="0">
              <a:buNone/>
            </a:pPr>
            <a:r>
              <a:rPr lang="hu-HU" dirty="0"/>
              <a:t>’</a:t>
            </a:r>
            <a:r>
              <a:rPr lang="hu-HU" dirty="0" err="1"/>
              <a:t>has</a:t>
            </a:r>
            <a:r>
              <a:rPr lang="hu-HU" dirty="0"/>
              <a:t>’, ’</a:t>
            </a:r>
            <a:r>
              <a:rPr lang="hu-HU" dirty="0" err="1"/>
              <a:t>tenyér</a:t>
            </a:r>
            <a:r>
              <a:rPr lang="hu-HU" dirty="0"/>
              <a:t>’, ’</a:t>
            </a:r>
            <a:r>
              <a:rPr lang="hu-HU" dirty="0" err="1"/>
              <a:t>fog</a:t>
            </a:r>
            <a:r>
              <a:rPr lang="hu-HU" dirty="0"/>
              <a:t>’, ’</a:t>
            </a:r>
            <a:r>
              <a:rPr lang="hu-HU" dirty="0" err="1"/>
              <a:t>szív</a:t>
            </a:r>
            <a:r>
              <a:rPr lang="hu-HU" dirty="0"/>
              <a:t>’, ’</a:t>
            </a:r>
            <a:r>
              <a:rPr lang="hu-HU" dirty="0" err="1"/>
              <a:t>máj</a:t>
            </a:r>
            <a:r>
              <a:rPr lang="hu-HU" dirty="0"/>
              <a:t>’, ’</a:t>
            </a:r>
            <a:r>
              <a:rPr lang="hu-HU" dirty="0" err="1"/>
              <a:t>bél</a:t>
            </a:r>
            <a:r>
              <a:rPr lang="hu-HU" dirty="0"/>
              <a:t>’, ’</a:t>
            </a:r>
            <a:r>
              <a:rPr lang="hu-HU" dirty="0" err="1"/>
              <a:t>száj</a:t>
            </a:r>
            <a:r>
              <a:rPr lang="hu-HU" dirty="0"/>
              <a:t>’, ’</a:t>
            </a:r>
            <a:r>
              <a:rPr lang="hu-HU" dirty="0" err="1"/>
              <a:t>nyak</a:t>
            </a:r>
            <a:r>
              <a:rPr lang="hu-HU" dirty="0"/>
              <a:t>’, valamint ’</a:t>
            </a:r>
            <a:r>
              <a:rPr lang="hu-HU" dirty="0" err="1"/>
              <a:t>vér</a:t>
            </a:r>
            <a:r>
              <a:rPr lang="hu-HU" dirty="0"/>
              <a:t>’.</a:t>
            </a:r>
          </a:p>
        </p:txBody>
      </p:sp>
    </p:spTree>
    <p:extLst>
      <p:ext uri="{BB962C8B-B14F-4D97-AF65-F5344CB8AC3E}">
        <p14:creationId xmlns:p14="http://schemas.microsoft.com/office/powerpoint/2010/main" val="1359808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Areális meghatározottság is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Bizonyos mértékig </a:t>
            </a:r>
            <a:r>
              <a:rPr lang="hu-HU" b="1" dirty="0"/>
              <a:t>areálisan</a:t>
            </a:r>
            <a:r>
              <a:rPr lang="hu-HU" dirty="0"/>
              <a:t> is meghatározottak lehetnek, </a:t>
            </a:r>
          </a:p>
          <a:p>
            <a:pPr marL="0" indent="0">
              <a:buNone/>
            </a:pPr>
            <a:r>
              <a:rPr lang="hu-HU" dirty="0"/>
              <a:t>Pl. az óceániai nyelvekben a ’</a:t>
            </a:r>
            <a:r>
              <a:rPr lang="hu-HU" dirty="0" err="1"/>
              <a:t>fog</a:t>
            </a:r>
            <a:r>
              <a:rPr lang="hu-HU" dirty="0"/>
              <a:t>’ jelentésű testrésznévből ered a ’</a:t>
            </a:r>
            <a:r>
              <a:rPr lang="hu-HU" dirty="0" err="1"/>
              <a:t>belül</a:t>
            </a:r>
            <a:r>
              <a:rPr lang="hu-HU" dirty="0"/>
              <a:t>, benn’ jelentésű </a:t>
            </a:r>
            <a:r>
              <a:rPr lang="hu-HU" dirty="0" err="1"/>
              <a:t>lokatív</a:t>
            </a:r>
            <a:r>
              <a:rPr lang="hu-HU" dirty="0"/>
              <a:t> jelölő, </a:t>
            </a:r>
          </a:p>
          <a:p>
            <a:pPr marL="0" indent="0">
              <a:buNone/>
            </a:pPr>
            <a:r>
              <a:rPr lang="hu-HU" dirty="0"/>
              <a:t>Afrikában pedig a ’</a:t>
            </a:r>
            <a:r>
              <a:rPr lang="hu-HU" dirty="0" err="1"/>
              <a:t>has</a:t>
            </a:r>
            <a:r>
              <a:rPr lang="hu-HU" dirty="0"/>
              <a:t>, bél, gyomor’ jelentésűből (</a:t>
            </a:r>
            <a:r>
              <a:rPr lang="hu-HU" cap="small" dirty="0"/>
              <a:t>Heine</a:t>
            </a:r>
            <a:r>
              <a:rPr lang="hu-HU" dirty="0"/>
              <a:t> 2003. 596–598).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16760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Heine &amp; </a:t>
            </a:r>
            <a:r>
              <a:rPr lang="hu-HU" dirty="0" err="1"/>
              <a:t>Kuteva</a:t>
            </a:r>
            <a:r>
              <a:rPr lang="hu-HU" dirty="0"/>
              <a:t> 2002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514433"/>
            <a:ext cx="10668000" cy="2115134"/>
          </a:xfrm>
        </p:spPr>
      </p:pic>
    </p:spTree>
    <p:extLst>
      <p:ext uri="{BB962C8B-B14F-4D97-AF65-F5344CB8AC3E}">
        <p14:creationId xmlns:p14="http://schemas.microsoft.com/office/powerpoint/2010/main" val="3014435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17" y="557348"/>
            <a:ext cx="10306692" cy="5861314"/>
          </a:xfrm>
        </p:spPr>
      </p:pic>
    </p:spTree>
    <p:extLst>
      <p:ext uri="{BB962C8B-B14F-4D97-AF65-F5344CB8AC3E}">
        <p14:creationId xmlns:p14="http://schemas.microsoft.com/office/powerpoint/2010/main" val="758789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69" y="679269"/>
            <a:ext cx="9077716" cy="5103223"/>
          </a:xfrm>
        </p:spPr>
      </p:pic>
    </p:spTree>
    <p:extLst>
      <p:ext uri="{BB962C8B-B14F-4D97-AF65-F5344CB8AC3E}">
        <p14:creationId xmlns:p14="http://schemas.microsoft.com/office/powerpoint/2010/main" val="1320537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78" y="3048000"/>
            <a:ext cx="10028643" cy="3048000"/>
          </a:xfrm>
        </p:spPr>
      </p:pic>
    </p:spTree>
    <p:extLst>
      <p:ext uri="{BB962C8B-B14F-4D97-AF65-F5344CB8AC3E}">
        <p14:creationId xmlns:p14="http://schemas.microsoft.com/office/powerpoint/2010/main" val="2533418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Jelentésváltozások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2000" y="2725782"/>
            <a:ext cx="10820400" cy="3622767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hu-HU" dirty="0"/>
              <a:t>Nyelvtani elemek kialakulása, jelentésváltozások a </a:t>
            </a:r>
            <a:r>
              <a:rPr lang="hu-HU" dirty="0" err="1"/>
              <a:t>grammatikalizáció</a:t>
            </a:r>
            <a:r>
              <a:rPr lang="hu-HU" dirty="0"/>
              <a:t> során</a:t>
            </a:r>
          </a:p>
          <a:p>
            <a:pPr marL="514350" indent="-514350">
              <a:buAutoNum type="arabicPeriod"/>
            </a:pPr>
            <a:r>
              <a:rPr lang="hu-HU" dirty="0"/>
              <a:t>Kontextuális jelentések beépülése, pragmatikai következtetések </a:t>
            </a:r>
            <a:r>
              <a:rPr lang="hu-HU" dirty="0" err="1"/>
              <a:t>szemantikaisulása</a:t>
            </a:r>
            <a:r>
              <a:rPr lang="hu-HU" dirty="0"/>
              <a:t> (függetlenedett mellékmondatok)</a:t>
            </a:r>
          </a:p>
          <a:p>
            <a:pPr marL="514350" indent="-514350">
              <a:buAutoNum type="arabicPeriod"/>
            </a:pPr>
            <a:r>
              <a:rPr lang="hu-HU" dirty="0" err="1"/>
              <a:t>Elliptálódott</a:t>
            </a:r>
            <a:r>
              <a:rPr lang="hu-HU" dirty="0"/>
              <a:t> tartalmak beépülése szavak, mondatok jelentésébe</a:t>
            </a:r>
          </a:p>
        </p:txBody>
      </p:sp>
    </p:spTree>
    <p:extLst>
      <p:ext uri="{BB962C8B-B14F-4D97-AF65-F5344CB8AC3E}">
        <p14:creationId xmlns:p14="http://schemas.microsoft.com/office/powerpoint/2010/main" val="4028478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607" y="3048000"/>
            <a:ext cx="8614786" cy="3048000"/>
          </a:xfrm>
        </p:spPr>
      </p:pic>
    </p:spTree>
    <p:extLst>
      <p:ext uri="{BB962C8B-B14F-4D97-AF65-F5344CB8AC3E}">
        <p14:creationId xmlns:p14="http://schemas.microsoft.com/office/powerpoint/2010/main" val="2337514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02" y="662757"/>
            <a:ext cx="10373601" cy="4910729"/>
          </a:xfrm>
        </p:spPr>
      </p:pic>
    </p:spTree>
    <p:extLst>
      <p:ext uri="{BB962C8B-B14F-4D97-AF65-F5344CB8AC3E}">
        <p14:creationId xmlns:p14="http://schemas.microsoft.com/office/powerpoint/2010/main" val="3886351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71" y="914399"/>
            <a:ext cx="10303135" cy="5287345"/>
          </a:xfrm>
        </p:spPr>
      </p:pic>
    </p:spTree>
    <p:extLst>
      <p:ext uri="{BB962C8B-B14F-4D97-AF65-F5344CB8AC3E}">
        <p14:creationId xmlns:p14="http://schemas.microsoft.com/office/powerpoint/2010/main" val="860474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85" y="789032"/>
            <a:ext cx="10048602" cy="3997234"/>
          </a:xfrm>
        </p:spPr>
      </p:pic>
    </p:spTree>
    <p:extLst>
      <p:ext uri="{BB962C8B-B14F-4D97-AF65-F5344CB8AC3E}">
        <p14:creationId xmlns:p14="http://schemas.microsoft.com/office/powerpoint/2010/main" val="460505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08" y="618309"/>
            <a:ext cx="8923638" cy="5932554"/>
          </a:xfrm>
        </p:spPr>
      </p:pic>
    </p:spTree>
    <p:extLst>
      <p:ext uri="{BB962C8B-B14F-4D97-AF65-F5344CB8AC3E}">
        <p14:creationId xmlns:p14="http://schemas.microsoft.com/office/powerpoint/2010/main" val="3476696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Gyakoriság és jelentésváltozás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/>
              <a:t>A </a:t>
            </a:r>
            <a:r>
              <a:rPr lang="hu-HU" b="1" dirty="0"/>
              <a:t>gyakoriság</a:t>
            </a:r>
            <a:r>
              <a:rPr lang="hu-HU" dirty="0"/>
              <a:t> és </a:t>
            </a:r>
            <a:r>
              <a:rPr lang="hu-HU" b="1" dirty="0" err="1"/>
              <a:t>általánosult</a:t>
            </a:r>
            <a:r>
              <a:rPr lang="hu-HU" b="1" dirty="0"/>
              <a:t> jelentés</a:t>
            </a:r>
            <a:r>
              <a:rPr lang="hu-HU" dirty="0"/>
              <a:t> </a:t>
            </a:r>
            <a:r>
              <a:rPr lang="hu-HU" b="1" dirty="0"/>
              <a:t>szorosan összefügg:</a:t>
            </a:r>
          </a:p>
          <a:p>
            <a:r>
              <a:rPr lang="hu-HU" dirty="0"/>
              <a:t>az utóbbi – tehát egyfajta jelentésváltozás – az előfeltétele a tágabb körű és gyakoribb használatnak (vö. </a:t>
            </a:r>
            <a:r>
              <a:rPr lang="hu-HU" cap="small" dirty="0"/>
              <a:t>Ladányi</a:t>
            </a:r>
            <a:r>
              <a:rPr lang="hu-HU" dirty="0"/>
              <a:t> 1998. 420–422). </a:t>
            </a:r>
          </a:p>
          <a:p>
            <a:r>
              <a:rPr lang="hu-HU" dirty="0" err="1"/>
              <a:t>Joan</a:t>
            </a:r>
            <a:r>
              <a:rPr lang="hu-HU" dirty="0"/>
              <a:t> </a:t>
            </a:r>
            <a:r>
              <a:rPr lang="hu-HU" dirty="0" err="1"/>
              <a:t>Bybee</a:t>
            </a:r>
            <a:r>
              <a:rPr lang="hu-HU" dirty="0"/>
              <a:t>: ellenkező álláspont: a grammatikai egységek legfeltűnőbb vonása az, hogy (a lexikai morfémákhoz képest) extrém mértékben gyakoriak, mely nem egyszerűen a </a:t>
            </a:r>
            <a:r>
              <a:rPr lang="hu-HU" dirty="0" err="1"/>
              <a:t>grammatikalizáció</a:t>
            </a:r>
            <a:r>
              <a:rPr lang="hu-HU" dirty="0"/>
              <a:t> eredménye, hanem annak elsődleges mozgatórugója.</a:t>
            </a:r>
          </a:p>
          <a:p>
            <a:r>
              <a:rPr lang="hu-HU" dirty="0"/>
              <a:t>Vagyis: a gyakorivá válás váltja ki a </a:t>
            </a:r>
            <a:r>
              <a:rPr lang="hu-HU" dirty="0" err="1"/>
              <a:t>jelentésáltalánosulást</a:t>
            </a:r>
            <a:r>
              <a:rPr lang="hu-HU" dirty="0"/>
              <a:t> mint a </a:t>
            </a:r>
            <a:r>
              <a:rPr lang="hu-HU" dirty="0" err="1"/>
              <a:t>grammatikalizációban</a:t>
            </a:r>
            <a:r>
              <a:rPr lang="hu-HU" dirty="0"/>
              <a:t> működő változást, vagy legalábbis érdemben hozzájárul ahhoz.</a:t>
            </a:r>
          </a:p>
        </p:txBody>
      </p:sp>
    </p:spTree>
    <p:extLst>
      <p:ext uri="{BB962C8B-B14F-4D97-AF65-F5344CB8AC3E}">
        <p14:creationId xmlns:p14="http://schemas.microsoft.com/office/powerpoint/2010/main" val="1247474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gyakoriság következményei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2000" y="2710249"/>
            <a:ext cx="10836876" cy="387178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 err="1"/>
              <a:t>Bybee</a:t>
            </a:r>
            <a:r>
              <a:rPr lang="hu-HU" dirty="0"/>
              <a:t> (2003):</a:t>
            </a:r>
          </a:p>
          <a:p>
            <a:pPr lvl="0"/>
            <a:r>
              <a:rPr lang="hu-HU" dirty="0"/>
              <a:t>SZEMANTIKAI GYENGÜLÉS: szemantikai erejük gyengülése (</a:t>
            </a:r>
            <a:r>
              <a:rPr lang="hu-HU" cap="small" dirty="0" err="1"/>
              <a:t>Bybee</a:t>
            </a:r>
            <a:r>
              <a:rPr lang="hu-HU" dirty="0"/>
              <a:t> 2003. 604), mivel – akárcsak bármilyen stimulálás esetében – az ismétlés idővel csökkenti az inger által kiváltott reakció erősségét (</a:t>
            </a:r>
            <a:r>
              <a:rPr lang="hu-HU" dirty="0" err="1"/>
              <a:t>habituáció</a:t>
            </a:r>
            <a:r>
              <a:rPr lang="hu-HU" dirty="0"/>
              <a:t>). A gyakori szavak jelentése tehát szükségszerűen </a:t>
            </a:r>
            <a:r>
              <a:rPr lang="hu-HU" dirty="0" err="1"/>
              <a:t>általánosul</a:t>
            </a:r>
            <a:r>
              <a:rPr lang="hu-HU" dirty="0"/>
              <a:t>, absztrahálódik (vö. </a:t>
            </a:r>
            <a:r>
              <a:rPr lang="hu-HU" cap="small" dirty="0"/>
              <a:t>Ladányi</a:t>
            </a:r>
            <a:r>
              <a:rPr lang="hu-HU" dirty="0"/>
              <a:t> 1998. 422, </a:t>
            </a:r>
            <a:r>
              <a:rPr lang="hu-HU" cap="small" dirty="0"/>
              <a:t>D.</a:t>
            </a:r>
            <a:r>
              <a:rPr lang="hu-HU" dirty="0"/>
              <a:t> </a:t>
            </a:r>
            <a:r>
              <a:rPr lang="hu-HU" cap="small" dirty="0" err="1"/>
              <a:t>Mátai</a:t>
            </a:r>
            <a:r>
              <a:rPr lang="hu-HU" dirty="0"/>
              <a:t> 1991b. 434; 1992b. 664).</a:t>
            </a:r>
          </a:p>
          <a:p>
            <a:pPr lvl="0"/>
            <a:r>
              <a:rPr lang="hu-HU" dirty="0"/>
              <a:t>FÚZIÓ: A </a:t>
            </a:r>
            <a:r>
              <a:rPr lang="hu-HU" dirty="0" err="1"/>
              <a:t>grammatikalizálódó</a:t>
            </a:r>
            <a:r>
              <a:rPr lang="hu-HU" dirty="0"/>
              <a:t> szerkezet fonológiai változásai és az elemek </a:t>
            </a:r>
            <a:r>
              <a:rPr lang="hu-HU" b="1" dirty="0"/>
              <a:t>fúziója</a:t>
            </a:r>
            <a:r>
              <a:rPr lang="hu-HU" dirty="0"/>
              <a:t> szintén a gyakori használathoz van kötve, mivel az artikuláció az ismétlés következtében leegyszerűsödik, elnagyoltabbá válik.</a:t>
            </a:r>
          </a:p>
          <a:p>
            <a:pPr lvl="0"/>
            <a:r>
              <a:rPr lang="hu-HU" dirty="0"/>
              <a:t>AUTONÓMMÁ VÁLÁS: A megnövekedett gyakoriság előfeltétele a szerkezet nagyobb autonómiájának, mivel az fokozatosan egyre függetlenebbé válik az őket alkotó morfémáktól és ugyanazon szerkezet más példáitól. A forrás és a </a:t>
            </a:r>
            <a:r>
              <a:rPr lang="hu-HU" dirty="0" err="1"/>
              <a:t>grammatikalizálódó</a:t>
            </a:r>
            <a:r>
              <a:rPr lang="hu-HU" dirty="0"/>
              <a:t> egység elhatárolódik egymástól, autonóm formákká válnak (l. </a:t>
            </a:r>
            <a:r>
              <a:rPr lang="hu-HU" cap="small" dirty="0" err="1"/>
              <a:t>Bybee</a:t>
            </a:r>
            <a:r>
              <a:rPr lang="hu-HU" dirty="0"/>
              <a:t> 2003. 602–623).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88476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Gyenge „jóslások”: mi igaz a magyarra?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67265" y="2545493"/>
            <a:ext cx="10733903" cy="38388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b="1" dirty="0" err="1"/>
              <a:t>Bybee</a:t>
            </a:r>
            <a:r>
              <a:rPr lang="hu-HU" b="1" dirty="0"/>
              <a:t> </a:t>
            </a:r>
            <a:r>
              <a:rPr lang="hu-HU" dirty="0"/>
              <a:t>2003. 594–596:</a:t>
            </a:r>
          </a:p>
          <a:p>
            <a:pPr lvl="0"/>
            <a:r>
              <a:rPr lang="hu-HU" dirty="0"/>
              <a:t>Ha egy adott nyelvben új határozott névelő jelenik meg, az valószínűleg a mutató névmásból származik.</a:t>
            </a:r>
          </a:p>
          <a:p>
            <a:pPr lvl="0"/>
            <a:r>
              <a:rPr lang="hu-HU" dirty="0"/>
              <a:t>Ha új határozatlan névelő érkezik, az az </a:t>
            </a:r>
            <a:r>
              <a:rPr lang="hu-HU" i="1" dirty="0"/>
              <a:t>egy </a:t>
            </a:r>
            <a:r>
              <a:rPr lang="hu-HU" dirty="0"/>
              <a:t>számnévből ered.</a:t>
            </a:r>
          </a:p>
          <a:p>
            <a:pPr lvl="0"/>
            <a:r>
              <a:rPr lang="hu-HU" dirty="0"/>
              <a:t>Ha új </a:t>
            </a:r>
            <a:r>
              <a:rPr lang="hu-HU" dirty="0" err="1"/>
              <a:t>lokatív</a:t>
            </a:r>
            <a:r>
              <a:rPr lang="hu-HU" dirty="0"/>
              <a:t> jelölő mutatkozik ’</a:t>
            </a:r>
            <a:r>
              <a:rPr lang="hu-HU" dirty="0" err="1"/>
              <a:t>hátsó</a:t>
            </a:r>
            <a:r>
              <a:rPr lang="hu-HU" dirty="0"/>
              <a:t>’, ’</a:t>
            </a:r>
            <a:r>
              <a:rPr lang="hu-HU" dirty="0" err="1"/>
              <a:t>mögött</a:t>
            </a:r>
            <a:r>
              <a:rPr lang="hu-HU" dirty="0"/>
              <a:t>(es)’ jelentésben, az a ’</a:t>
            </a:r>
            <a:r>
              <a:rPr lang="hu-HU" dirty="0" err="1"/>
              <a:t>hát</a:t>
            </a:r>
            <a:r>
              <a:rPr lang="hu-HU" dirty="0"/>
              <a:t>’ jelentésű testrésznévre vezethető vissza.</a:t>
            </a:r>
          </a:p>
          <a:p>
            <a:pPr lvl="0"/>
            <a:r>
              <a:rPr lang="hu-HU" dirty="0"/>
              <a:t>Ha új időjelölő (határozószó, kötőszó stb.) jelenik meg, az feltehetően </a:t>
            </a:r>
            <a:r>
              <a:rPr lang="hu-HU" dirty="0" err="1"/>
              <a:t>lokatív</a:t>
            </a:r>
            <a:r>
              <a:rPr lang="hu-HU" dirty="0"/>
              <a:t> jelölőből származik (pl. </a:t>
            </a:r>
            <a:r>
              <a:rPr lang="hu-HU" i="1" dirty="0"/>
              <a:t>3 óra körül/magasságában</a:t>
            </a:r>
            <a:r>
              <a:rPr lang="hu-HU" dirty="0"/>
              <a:t>).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290005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 történik pontosan a jelentéssel?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9622" y="2405449"/>
            <a:ext cx="10943968" cy="409420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cap="small" dirty="0"/>
              <a:t>Heine</a:t>
            </a:r>
            <a:r>
              <a:rPr lang="hu-HU" dirty="0"/>
              <a:t> 2003. 591–592:</a:t>
            </a:r>
          </a:p>
          <a:p>
            <a:pPr lvl="0"/>
            <a:r>
              <a:rPr lang="hu-HU" b="1" dirty="0"/>
              <a:t>Kifakulás modell</a:t>
            </a:r>
            <a:r>
              <a:rPr lang="hu-HU" dirty="0"/>
              <a:t> (The </a:t>
            </a:r>
            <a:r>
              <a:rPr lang="hu-HU" dirty="0" err="1"/>
              <a:t>Bleaching</a:t>
            </a:r>
            <a:r>
              <a:rPr lang="hu-HU" dirty="0"/>
              <a:t> </a:t>
            </a:r>
            <a:r>
              <a:rPr lang="hu-HU" dirty="0" err="1"/>
              <a:t>Model</a:t>
            </a:r>
            <a:r>
              <a:rPr lang="hu-HU" dirty="0"/>
              <a:t>): a lexikális jelentés(</a:t>
            </a:r>
            <a:r>
              <a:rPr lang="hu-HU" dirty="0" err="1"/>
              <a:t>ből</a:t>
            </a:r>
            <a:r>
              <a:rPr lang="hu-HU" dirty="0"/>
              <a:t>) elveszik: </a:t>
            </a:r>
            <a:r>
              <a:rPr lang="hu-HU" b="1" dirty="0"/>
              <a:t>ab &gt; b</a:t>
            </a:r>
            <a:endParaRPr lang="hu-HU" dirty="0"/>
          </a:p>
          <a:p>
            <a:pPr lvl="0"/>
            <a:r>
              <a:rPr lang="hu-HU" b="1" dirty="0"/>
              <a:t>Veszteség és nyereség modell</a:t>
            </a:r>
            <a:r>
              <a:rPr lang="hu-HU" dirty="0"/>
              <a:t> (The </a:t>
            </a:r>
            <a:r>
              <a:rPr lang="hu-HU" dirty="0" err="1"/>
              <a:t>Loss</a:t>
            </a:r>
            <a:r>
              <a:rPr lang="hu-HU" dirty="0"/>
              <a:t> and </a:t>
            </a:r>
            <a:r>
              <a:rPr lang="hu-HU" dirty="0" err="1"/>
              <a:t>Gain</a:t>
            </a:r>
            <a:r>
              <a:rPr lang="hu-HU" dirty="0"/>
              <a:t> </a:t>
            </a:r>
            <a:r>
              <a:rPr lang="hu-HU" dirty="0" err="1"/>
              <a:t>Model</a:t>
            </a:r>
            <a:r>
              <a:rPr lang="hu-HU" dirty="0"/>
              <a:t>): egy jelentéskomponens elveszik, de megjelenik egy másik: </a:t>
            </a:r>
            <a:r>
              <a:rPr lang="hu-HU" b="1" dirty="0"/>
              <a:t>ab &gt; </a:t>
            </a:r>
            <a:r>
              <a:rPr lang="hu-HU" b="1" dirty="0" err="1"/>
              <a:t>bc</a:t>
            </a:r>
            <a:r>
              <a:rPr lang="hu-HU" dirty="0"/>
              <a:t> (például </a:t>
            </a:r>
            <a:r>
              <a:rPr lang="hu-HU" cap="small" dirty="0" err="1"/>
              <a:t>Traugott</a:t>
            </a:r>
            <a:r>
              <a:rPr lang="hu-HU" dirty="0"/>
              <a:t> 1980. 47, 1988. 49, </a:t>
            </a:r>
            <a:r>
              <a:rPr lang="hu-HU" cap="small" dirty="0" err="1"/>
              <a:t>Sweetser</a:t>
            </a:r>
            <a:r>
              <a:rPr lang="hu-HU" dirty="0"/>
              <a:t> 1990).</a:t>
            </a:r>
          </a:p>
          <a:p>
            <a:r>
              <a:rPr lang="hu-HU" b="1" dirty="0" err="1"/>
              <a:t>Implikatúra</a:t>
            </a:r>
            <a:r>
              <a:rPr lang="hu-HU" b="1" dirty="0"/>
              <a:t> modell</a:t>
            </a:r>
            <a:r>
              <a:rPr lang="hu-HU" dirty="0"/>
              <a:t> (The </a:t>
            </a:r>
            <a:r>
              <a:rPr lang="hu-HU" dirty="0" err="1"/>
              <a:t>Implicature</a:t>
            </a:r>
            <a:r>
              <a:rPr lang="hu-HU" dirty="0"/>
              <a:t> </a:t>
            </a:r>
            <a:r>
              <a:rPr lang="hu-HU" dirty="0" err="1"/>
              <a:t>Model</a:t>
            </a:r>
            <a:r>
              <a:rPr lang="hu-HU" dirty="0"/>
              <a:t>): nemcsak új jelentéskomponens adódik hozzá a meglévő(k)</a:t>
            </a:r>
            <a:r>
              <a:rPr lang="hu-HU" dirty="0" err="1"/>
              <a:t>höz</a:t>
            </a:r>
            <a:r>
              <a:rPr lang="hu-HU" dirty="0"/>
              <a:t>, de az eredeti komponens elveszhet; így lehet, hogy a két jelentésben egy idő után már nincsen semmi közös. </a:t>
            </a:r>
          </a:p>
          <a:p>
            <a:pPr marL="0" indent="0">
              <a:buNone/>
            </a:pPr>
            <a:r>
              <a:rPr lang="hu-HU" b="1" dirty="0"/>
              <a:t>	ab &gt; </a:t>
            </a:r>
            <a:r>
              <a:rPr lang="hu-HU" b="1" dirty="0" err="1"/>
              <a:t>bc</a:t>
            </a:r>
            <a:r>
              <a:rPr lang="hu-HU" b="1" dirty="0"/>
              <a:t> &gt; cd</a:t>
            </a:r>
            <a:r>
              <a:rPr lang="hu-HU" dirty="0"/>
              <a:t>. </a:t>
            </a:r>
          </a:p>
          <a:p>
            <a:pPr marL="0" indent="0">
              <a:buNone/>
            </a:pPr>
            <a:r>
              <a:rPr lang="hu-HU" dirty="0"/>
              <a:t>Pl. francia </a:t>
            </a:r>
            <a:r>
              <a:rPr lang="hu-HU" i="1" dirty="0"/>
              <a:t>ne …</a:t>
            </a:r>
            <a:r>
              <a:rPr lang="hu-HU" i="1" dirty="0" err="1"/>
              <a:t>pas</a:t>
            </a:r>
            <a:r>
              <a:rPr lang="hu-HU" dirty="0"/>
              <a:t> szerkezetből a </a:t>
            </a:r>
            <a:r>
              <a:rPr lang="hu-HU" i="1" dirty="0"/>
              <a:t>ne</a:t>
            </a:r>
            <a:r>
              <a:rPr lang="hu-HU" dirty="0"/>
              <a:t>… újabban el is hagyható, s így a </a:t>
            </a:r>
            <a:r>
              <a:rPr lang="hu-HU" i="1" dirty="0" err="1"/>
              <a:t>pas</a:t>
            </a:r>
            <a:r>
              <a:rPr lang="hu-HU" i="1" dirty="0"/>
              <a:t> </a:t>
            </a:r>
            <a:r>
              <a:rPr lang="hu-HU" dirty="0"/>
              <a:t>értelmezhető úgy, mintha a ’</a:t>
            </a:r>
            <a:r>
              <a:rPr lang="hu-HU" dirty="0" err="1"/>
              <a:t>lépés</a:t>
            </a:r>
            <a:r>
              <a:rPr lang="hu-HU" dirty="0"/>
              <a:t>’ jelentésű főnév vált volna tagadószóvá, holott nem ez történt</a:t>
            </a:r>
          </a:p>
        </p:txBody>
      </p:sp>
    </p:spTree>
    <p:extLst>
      <p:ext uri="{BB962C8B-B14F-4D97-AF65-F5344CB8AC3E}">
        <p14:creationId xmlns:p14="http://schemas.microsoft.com/office/powerpoint/2010/main" val="17656134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7903" y="873211"/>
            <a:ext cx="9144000" cy="1263649"/>
          </a:xfrm>
        </p:spPr>
        <p:txBody>
          <a:bodyPr/>
          <a:lstStyle/>
          <a:p>
            <a:r>
              <a:rPr lang="hu-HU" dirty="0"/>
              <a:t>„</a:t>
            </a:r>
            <a:r>
              <a:rPr lang="hu-HU" dirty="0" err="1"/>
              <a:t>Bleaching</a:t>
            </a:r>
            <a:r>
              <a:rPr lang="hu-HU" dirty="0"/>
              <a:t>”?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22638" y="2413687"/>
            <a:ext cx="10750378" cy="404477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/>
              <a:t>a nyílt osztályokba tartozó tartalmas szavak </a:t>
            </a:r>
            <a:r>
              <a:rPr lang="hu-HU" dirty="0" err="1"/>
              <a:t>autoszemantikusak</a:t>
            </a:r>
            <a:r>
              <a:rPr lang="hu-HU" dirty="0"/>
              <a:t>, jelentésük konkrétabb, </a:t>
            </a:r>
          </a:p>
          <a:p>
            <a:pPr marL="0" indent="0">
              <a:buNone/>
            </a:pPr>
            <a:r>
              <a:rPr lang="hu-HU" dirty="0"/>
              <a:t>a grammatikai elemeké absztraktabb, </a:t>
            </a:r>
            <a:r>
              <a:rPr lang="hu-HU" dirty="0" err="1"/>
              <a:t>derivációs</a:t>
            </a:r>
            <a:r>
              <a:rPr lang="hu-HU" dirty="0"/>
              <a:t> vagy relációs fogalmak, tagjaik zárt osztályt alkotnak, </a:t>
            </a:r>
            <a:r>
              <a:rPr lang="hu-HU" dirty="0" err="1"/>
              <a:t>szinszemantikusak</a:t>
            </a:r>
            <a:r>
              <a:rPr lang="hu-HU" dirty="0"/>
              <a:t>, vagyis jelentésüket csakis más jelentéses elemekkel együtt kapják meg </a:t>
            </a:r>
          </a:p>
          <a:p>
            <a:pPr marL="0" indent="0">
              <a:buNone/>
            </a:pPr>
            <a:r>
              <a:rPr lang="hu-HU" dirty="0"/>
              <a:t>Grammatikai elemmé válás: az eredeti lexikális jelentés elvesztését involválja. </a:t>
            </a:r>
          </a:p>
          <a:p>
            <a:pPr marL="0" indent="0">
              <a:buNone/>
            </a:pPr>
            <a:r>
              <a:rPr lang="hu-HU" i="1" dirty="0"/>
              <a:t>szemantikai kiürülés</a:t>
            </a:r>
            <a:r>
              <a:rPr lang="hu-HU" dirty="0"/>
              <a:t>, </a:t>
            </a:r>
            <a:r>
              <a:rPr lang="hu-HU" i="1" dirty="0"/>
              <a:t>kifehéredés</a:t>
            </a:r>
            <a:r>
              <a:rPr lang="hu-HU" dirty="0"/>
              <a:t>, </a:t>
            </a:r>
            <a:r>
              <a:rPr lang="hu-HU" i="1" dirty="0"/>
              <a:t>kifakulás</a:t>
            </a:r>
            <a:r>
              <a:rPr lang="hu-HU" dirty="0"/>
              <a:t>, </a:t>
            </a:r>
            <a:r>
              <a:rPr lang="hu-HU" i="1" dirty="0"/>
              <a:t>jelentésvesztés</a:t>
            </a:r>
            <a:r>
              <a:rPr lang="hu-HU" dirty="0"/>
              <a:t>, </a:t>
            </a:r>
            <a:r>
              <a:rPr lang="hu-HU" i="1" dirty="0"/>
              <a:t>jelentésszegényedés</a:t>
            </a:r>
            <a:r>
              <a:rPr lang="hu-HU" dirty="0"/>
              <a:t> </a:t>
            </a:r>
          </a:p>
          <a:p>
            <a:pPr marL="0" indent="0">
              <a:buNone/>
            </a:pPr>
            <a:r>
              <a:rPr lang="hu-HU" i="1" dirty="0" err="1"/>
              <a:t>deszemantizáció</a:t>
            </a:r>
            <a:r>
              <a:rPr lang="hu-HU" dirty="0"/>
              <a:t> (</a:t>
            </a:r>
            <a:r>
              <a:rPr lang="hu-HU" cap="small" dirty="0" err="1"/>
              <a:t>Haspelmath</a:t>
            </a:r>
            <a:r>
              <a:rPr lang="hu-HU" dirty="0"/>
              <a:t> 1998. 318, </a:t>
            </a:r>
            <a:r>
              <a:rPr lang="hu-HU" cap="small" dirty="0"/>
              <a:t>Heine</a:t>
            </a:r>
            <a:r>
              <a:rPr lang="hu-HU" dirty="0"/>
              <a:t> 2003. 578), </a:t>
            </a:r>
          </a:p>
          <a:p>
            <a:pPr marL="0" indent="0">
              <a:buNone/>
            </a:pPr>
            <a:r>
              <a:rPr lang="hu-HU" dirty="0"/>
              <a:t>a jelentésszegényedés kizárólagosságát sokan megkérdőjelezik:</a:t>
            </a:r>
          </a:p>
          <a:p>
            <a:pPr marL="0" indent="0">
              <a:buNone/>
            </a:pPr>
            <a:r>
              <a:rPr lang="hu-HU" dirty="0" err="1"/>
              <a:t>Diewald</a:t>
            </a:r>
            <a:r>
              <a:rPr lang="hu-HU" dirty="0"/>
              <a:t> „…a »funkciószavaknak« is van »jelentésük« (máskülönben nem lennének nyelvi jelek), de ezek a jelentéskomponensek a »tartalmas szavak«</a:t>
            </a:r>
            <a:r>
              <a:rPr lang="hu-HU" dirty="0" err="1"/>
              <a:t>-éhoz</a:t>
            </a:r>
            <a:r>
              <a:rPr lang="hu-HU" dirty="0"/>
              <a:t> hasonlítva jegyszegények és nem dominánsak.” (</a:t>
            </a:r>
            <a:r>
              <a:rPr lang="hu-HU" cap="small" dirty="0" err="1"/>
              <a:t>Diewald</a:t>
            </a:r>
            <a:r>
              <a:rPr lang="hu-HU" dirty="0"/>
              <a:t> 1997. 1)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838" y="329514"/>
            <a:ext cx="1600843" cy="160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31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Grammatikai elemek kialakulása a magyarban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Grammatikalizáció</a:t>
            </a:r>
            <a:endParaRPr lang="hu-HU" dirty="0"/>
          </a:p>
          <a:p>
            <a:r>
              <a:rPr lang="hu-HU" dirty="0"/>
              <a:t>Mi történik a jelentéssel, milyen jelentésváltozások zajlanak?</a:t>
            </a:r>
          </a:p>
          <a:p>
            <a:r>
              <a:rPr lang="hu-HU" dirty="0"/>
              <a:t>Konverzió</a:t>
            </a:r>
          </a:p>
          <a:p>
            <a:r>
              <a:rPr lang="hu-HU" dirty="0"/>
              <a:t>kategóriaváltás</a:t>
            </a:r>
          </a:p>
          <a:p>
            <a:r>
              <a:rPr lang="hu-HU" dirty="0"/>
              <a:t>Mi történik a szófajjal?</a:t>
            </a:r>
          </a:p>
        </p:txBody>
      </p:sp>
    </p:spTree>
    <p:extLst>
      <p:ext uri="{BB962C8B-B14F-4D97-AF65-F5344CB8AC3E}">
        <p14:creationId xmlns:p14="http://schemas.microsoft.com/office/powerpoint/2010/main" val="13482195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Jelentésgazdagodás is!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2000" y="2586680"/>
            <a:ext cx="10668000" cy="3048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cap="small" dirty="0" err="1"/>
              <a:t>Traugott</a:t>
            </a:r>
            <a:r>
              <a:rPr lang="hu-HU" dirty="0"/>
              <a:t> 2003. 631–636: szerint a nyelvi egység szemantikai összetettsége végeredményben nem változik: </a:t>
            </a:r>
          </a:p>
          <a:p>
            <a:pPr marL="0" indent="0">
              <a:buNone/>
            </a:pPr>
            <a:r>
              <a:rPr lang="hu-HU" dirty="0"/>
              <a:t>az eredeti, konkrét szemantikai összetevőkből néhány ugyan </a:t>
            </a:r>
            <a:r>
              <a:rPr lang="hu-HU" dirty="0" err="1"/>
              <a:t>általánosul</a:t>
            </a:r>
            <a:r>
              <a:rPr lang="hu-HU" dirty="0"/>
              <a:t> vagy elveszik, de az egység a változás révén több absztrakt összetevőt nyer: új pragmatikai és grammatikai jelentéseket </a:t>
            </a:r>
          </a:p>
          <a:p>
            <a:pPr marL="0" indent="0" algn="ctr">
              <a:buNone/>
            </a:pPr>
            <a:r>
              <a:rPr lang="hu-HU" b="1" dirty="0"/>
              <a:t>propozíciós (&gt; </a:t>
            </a:r>
            <a:r>
              <a:rPr lang="hu-HU" b="1" dirty="0" err="1"/>
              <a:t>textuális</a:t>
            </a:r>
            <a:r>
              <a:rPr lang="hu-HU" b="1" dirty="0"/>
              <a:t>) &gt; expresszív jelentés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420064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Jelentésváltozások a grammatikai egységek kialakulásában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1999" y="3047999"/>
            <a:ext cx="10968681" cy="339399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b="1" dirty="0"/>
              <a:t>Metaforikus folyamatok</a:t>
            </a:r>
            <a:r>
              <a:rPr lang="hu-HU" dirty="0"/>
              <a:t>: </a:t>
            </a:r>
            <a:r>
              <a:rPr lang="hu-HU" dirty="0" err="1"/>
              <a:t>holista</a:t>
            </a:r>
            <a:r>
              <a:rPr lang="hu-HU" dirty="0"/>
              <a:t> kognitív nyelvészet </a:t>
            </a:r>
          </a:p>
          <a:p>
            <a:pPr marL="0" indent="0">
              <a:buNone/>
            </a:pPr>
            <a:r>
              <a:rPr lang="hu-HU" dirty="0"/>
              <a:t>a nyelvhasználat, a </a:t>
            </a:r>
            <a:r>
              <a:rPr lang="hu-HU" dirty="0" err="1"/>
              <a:t>konceptualizáció</a:t>
            </a:r>
            <a:r>
              <a:rPr lang="hu-HU" dirty="0"/>
              <a:t> </a:t>
            </a:r>
            <a:r>
              <a:rPr lang="hu-HU" dirty="0" err="1"/>
              <a:t>metaforikusan</a:t>
            </a:r>
            <a:r>
              <a:rPr lang="hu-HU" dirty="0"/>
              <a:t> strukturált </a:t>
            </a:r>
          </a:p>
          <a:p>
            <a:pPr marL="0" indent="0">
              <a:buNone/>
            </a:pPr>
            <a:r>
              <a:rPr lang="hu-HU" dirty="0"/>
              <a:t>A konkrétabb egységek felhasználása absztraktabb, kevésbé strukturált egységek </a:t>
            </a:r>
            <a:r>
              <a:rPr lang="hu-HU" dirty="0" err="1"/>
              <a:t>konceptualizációjára</a:t>
            </a:r>
            <a:r>
              <a:rPr lang="hu-HU" dirty="0"/>
              <a:t> maga metaforikus</a:t>
            </a:r>
          </a:p>
          <a:p>
            <a:pPr marL="0" indent="0">
              <a:buNone/>
            </a:pPr>
            <a:r>
              <a:rPr lang="hu-HU" dirty="0"/>
              <a:t>a tér- és időkifejezések változásai: </a:t>
            </a:r>
          </a:p>
          <a:p>
            <a:pPr marL="0" indent="0">
              <a:buNone/>
            </a:pPr>
            <a:r>
              <a:rPr lang="hu-HU" dirty="0"/>
              <a:t>TÁRGY &gt; TÉR (A TÉR TÁRGY), </a:t>
            </a:r>
          </a:p>
          <a:p>
            <a:pPr marL="0" indent="0">
              <a:buNone/>
            </a:pPr>
            <a:r>
              <a:rPr lang="hu-HU" dirty="0"/>
              <a:t>TÉR &gt; IDŐ (AZ IDŐ TÉR).</a:t>
            </a:r>
          </a:p>
          <a:p>
            <a:pPr marL="0" indent="0">
              <a:buNone/>
            </a:pPr>
            <a:r>
              <a:rPr lang="hu-HU" dirty="0"/>
              <a:t>Pl. </a:t>
            </a:r>
            <a:r>
              <a:rPr lang="hu-HU" i="1" dirty="0"/>
              <a:t>ebben az év</a:t>
            </a:r>
            <a:r>
              <a:rPr lang="hu-HU" b="1" i="1" dirty="0"/>
              <a:t>ben</a:t>
            </a:r>
            <a:r>
              <a:rPr lang="hu-HU" i="1" dirty="0"/>
              <a:t>, holnap</a:t>
            </a:r>
            <a:r>
              <a:rPr lang="hu-HU" b="1" i="1" dirty="0"/>
              <a:t>ra</a:t>
            </a:r>
            <a:r>
              <a:rPr lang="hu-HU" i="1" dirty="0"/>
              <a:t> megcsinálom, kedd</a:t>
            </a:r>
            <a:r>
              <a:rPr lang="hu-HU" b="1" i="1" dirty="0"/>
              <a:t>ig</a:t>
            </a:r>
            <a:r>
              <a:rPr lang="hu-HU" i="1" dirty="0"/>
              <a:t> elkészül; eljön, </a:t>
            </a:r>
            <a:r>
              <a:rPr lang="hu-HU" b="1" i="1" dirty="0"/>
              <a:t>mihelyt</a:t>
            </a:r>
            <a:r>
              <a:rPr lang="hu-HU" i="1" dirty="0"/>
              <a:t> végez </a:t>
            </a:r>
            <a:r>
              <a:rPr lang="hu-HU" dirty="0"/>
              <a:t>stb.</a:t>
            </a:r>
          </a:p>
        </p:txBody>
      </p:sp>
    </p:spTree>
    <p:extLst>
      <p:ext uri="{BB962C8B-B14F-4D97-AF65-F5344CB8AC3E}">
        <p14:creationId xmlns:p14="http://schemas.microsoft.com/office/powerpoint/2010/main" val="25664805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Metonimikus folyamatok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dirty="0"/>
              <a:t>hogy a </a:t>
            </a:r>
            <a:r>
              <a:rPr lang="hu-HU" dirty="0" err="1"/>
              <a:t>grammatikalizációs</a:t>
            </a:r>
            <a:r>
              <a:rPr lang="hu-HU" dirty="0"/>
              <a:t> folyamat kontinuumot alkot, ami inkább a metonímia jellemzője (</a:t>
            </a:r>
            <a:r>
              <a:rPr lang="hu-HU" cap="small" dirty="0"/>
              <a:t>Heine–</a:t>
            </a:r>
            <a:r>
              <a:rPr lang="hu-HU" cap="small" dirty="0" err="1"/>
              <a:t>Claudi</a:t>
            </a:r>
            <a:r>
              <a:rPr lang="hu-HU" cap="small" dirty="0"/>
              <a:t>–</a:t>
            </a:r>
            <a:r>
              <a:rPr lang="hu-HU" cap="small" dirty="0" err="1"/>
              <a:t>Hünnemeyer</a:t>
            </a:r>
            <a:r>
              <a:rPr lang="hu-HU" cap="small" dirty="0"/>
              <a:t> </a:t>
            </a:r>
            <a:r>
              <a:rPr lang="hu-HU" dirty="0"/>
              <a:t>1991a. 70).</a:t>
            </a:r>
          </a:p>
          <a:p>
            <a:pPr marL="0" indent="0">
              <a:buNone/>
            </a:pPr>
            <a:r>
              <a:rPr lang="hu-HU" dirty="0"/>
              <a:t>Metafora és metonímia itt összeegyeztethető?</a:t>
            </a:r>
          </a:p>
          <a:p>
            <a:pPr marL="0" indent="0">
              <a:buNone/>
            </a:pPr>
            <a:r>
              <a:rPr lang="hu-HU" dirty="0"/>
              <a:t>Az átmenet a tartalmas szavaktól a funkciószavakig </a:t>
            </a:r>
            <a:r>
              <a:rPr lang="hu-HU" dirty="0" err="1"/>
              <a:t>makroszerkezeti</a:t>
            </a:r>
            <a:r>
              <a:rPr lang="hu-HU" dirty="0"/>
              <a:t> szinten diszkrét metaforikus ugrásokként képzelhető el, </a:t>
            </a:r>
          </a:p>
          <a:p>
            <a:pPr marL="0" indent="0">
              <a:buNone/>
            </a:pPr>
            <a:r>
              <a:rPr lang="hu-HU" dirty="0" err="1"/>
              <a:t>mikroszerketét</a:t>
            </a:r>
            <a:r>
              <a:rPr lang="hu-HU" dirty="0"/>
              <a:t> tekintve pedig folyamatos, metonimikus változásként.</a:t>
            </a:r>
          </a:p>
        </p:txBody>
      </p:sp>
    </p:spTree>
    <p:extLst>
      <p:ext uri="{BB962C8B-B14F-4D97-AF65-F5344CB8AC3E}">
        <p14:creationId xmlns:p14="http://schemas.microsoft.com/office/powerpoint/2010/main" val="6426603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Metafora ÉS/VAGY metonímia?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err="1"/>
              <a:t>Hopper</a:t>
            </a:r>
            <a:r>
              <a:rPr lang="hu-HU" dirty="0"/>
              <a:t> és </a:t>
            </a:r>
            <a:r>
              <a:rPr lang="hu-HU" dirty="0" err="1"/>
              <a:t>Traugott</a:t>
            </a:r>
            <a:r>
              <a:rPr lang="hu-HU" dirty="0"/>
              <a:t> a metafora és a metonímia szétválasztásának szükségességét hangsúlyozza: </a:t>
            </a:r>
          </a:p>
          <a:p>
            <a:pPr marL="0" indent="0">
              <a:buNone/>
            </a:pPr>
            <a:r>
              <a:rPr lang="hu-HU" dirty="0"/>
              <a:t>a metafora analogikusan működik és ikonikus, </a:t>
            </a:r>
          </a:p>
          <a:p>
            <a:pPr marL="0" indent="0">
              <a:buNone/>
            </a:pPr>
            <a:r>
              <a:rPr lang="hu-HU" dirty="0"/>
              <a:t>a metonímia a szomszédosság és az újraelemzés elve szerint; </a:t>
            </a:r>
          </a:p>
          <a:p>
            <a:pPr marL="0" indent="0">
              <a:buNone/>
            </a:pPr>
            <a:r>
              <a:rPr lang="hu-HU" dirty="0"/>
              <a:t>a metafora konceptuális területek között működik, </a:t>
            </a:r>
          </a:p>
          <a:p>
            <a:pPr marL="0" indent="0">
              <a:buNone/>
            </a:pPr>
            <a:r>
              <a:rPr lang="hu-HU" dirty="0"/>
              <a:t>a metonímia egymással összefüggő (</a:t>
            </a:r>
            <a:r>
              <a:rPr lang="hu-HU" dirty="0" err="1"/>
              <a:t>morfo</a:t>
            </a:r>
            <a:r>
              <a:rPr lang="hu-HU" dirty="0"/>
              <a:t>)szintaktikai alkotórészek között (</a:t>
            </a:r>
            <a:r>
              <a:rPr lang="hu-HU" cap="small" dirty="0" err="1"/>
              <a:t>Hopper</a:t>
            </a:r>
            <a:r>
              <a:rPr lang="hu-HU" cap="small" dirty="0"/>
              <a:t>–</a:t>
            </a:r>
            <a:r>
              <a:rPr lang="hu-HU" cap="small" dirty="0" err="1"/>
              <a:t>Traugott</a:t>
            </a:r>
            <a:r>
              <a:rPr lang="hu-HU" dirty="0"/>
              <a:t> 1993. 82).</a:t>
            </a:r>
          </a:p>
        </p:txBody>
      </p:sp>
    </p:spTree>
    <p:extLst>
      <p:ext uri="{BB962C8B-B14F-4D97-AF65-F5344CB8AC3E}">
        <p14:creationId xmlns:p14="http://schemas.microsoft.com/office/powerpoint/2010/main" val="7270210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i="1" dirty="0"/>
              <a:t>tönkre-  </a:t>
            </a:r>
            <a:r>
              <a:rPr lang="hu-HU" dirty="0"/>
              <a:t>igekötő példája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40258" y="2677297"/>
            <a:ext cx="10589741" cy="34187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/>
              <a:t>metonimikus jelentésváltozás (</a:t>
            </a:r>
            <a:r>
              <a:rPr lang="hu-HU" cap="small" dirty="0"/>
              <a:t>Ladányi</a:t>
            </a:r>
            <a:r>
              <a:rPr lang="hu-HU" dirty="0"/>
              <a:t> 1998): </a:t>
            </a:r>
          </a:p>
          <a:p>
            <a:r>
              <a:rPr lang="hu-HU" dirty="0"/>
              <a:t>eredeti jelentésében, ragos névszóként mozgást kifejező igékkel volt használatos: *</a:t>
            </a:r>
            <a:r>
              <a:rPr lang="hu-HU" i="1" dirty="0"/>
              <a:t>A hajó tönk-re ment/futott</a:t>
            </a:r>
            <a:r>
              <a:rPr lang="hu-HU" dirty="0"/>
              <a:t>. </a:t>
            </a:r>
          </a:p>
          <a:p>
            <a:r>
              <a:rPr lang="hu-HU" dirty="0"/>
              <a:t>Majd jelentésváltozás: „a cselekvéssel (*</a:t>
            </a:r>
            <a:r>
              <a:rPr lang="hu-HU" i="1" dirty="0"/>
              <a:t>tönk-re megy</a:t>
            </a:r>
            <a:r>
              <a:rPr lang="hu-HU" dirty="0"/>
              <a:t> kb. ’</a:t>
            </a:r>
            <a:r>
              <a:rPr lang="hu-HU" dirty="0" err="1"/>
              <a:t>tönknek</a:t>
            </a:r>
            <a:r>
              <a:rPr lang="hu-HU" dirty="0"/>
              <a:t> ütközik’) érintkező következmény (’</a:t>
            </a:r>
            <a:r>
              <a:rPr lang="hu-HU" dirty="0" err="1"/>
              <a:t>és</a:t>
            </a:r>
            <a:r>
              <a:rPr lang="hu-HU" dirty="0"/>
              <a:t> így károsodik/(teljes) károsodást szenved’) </a:t>
            </a:r>
            <a:r>
              <a:rPr lang="hu-HU" b="1" dirty="0"/>
              <a:t>a szerkezet jelentésébe integrálódik</a:t>
            </a:r>
            <a:r>
              <a:rPr lang="hu-HU" dirty="0"/>
              <a:t>.” (</a:t>
            </a:r>
            <a:r>
              <a:rPr lang="hu-HU" cap="small" dirty="0"/>
              <a:t>Ladányi</a:t>
            </a:r>
            <a:r>
              <a:rPr lang="hu-HU" dirty="0"/>
              <a:t> 1998. 419)</a:t>
            </a:r>
          </a:p>
          <a:p>
            <a:r>
              <a:rPr lang="hu-HU" dirty="0"/>
              <a:t>Később ez a jegy háttérbe szorult: idővel nem a károsodás maradt a domináns jegy, hanem az okozás, majd az intenzitás.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446680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Pragmatikai következtetés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2000" y="2603157"/>
            <a:ext cx="10886302" cy="380588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/>
              <a:t>Adott kontextusban az adott szerkezethez társuló pragmatikai következtetések beépülnek az adott szerkezet jelentésébe („</a:t>
            </a:r>
            <a:r>
              <a:rPr lang="hu-HU" dirty="0" err="1"/>
              <a:t>szemantikaiasulás</a:t>
            </a:r>
            <a:r>
              <a:rPr lang="hu-HU" dirty="0"/>
              <a:t>”): temporális &gt; kauzális jelentés (</a:t>
            </a:r>
            <a:r>
              <a:rPr lang="hu-HU" i="1" dirty="0"/>
              <a:t>miután</a:t>
            </a:r>
            <a:r>
              <a:rPr lang="hu-HU" dirty="0"/>
              <a:t>)</a:t>
            </a:r>
          </a:p>
          <a:p>
            <a:r>
              <a:rPr lang="hu-HU" i="1" dirty="0"/>
              <a:t>Szalai Ferenc, </a:t>
            </a:r>
            <a:r>
              <a:rPr lang="hu-HU" i="1" dirty="0" err="1"/>
              <a:t>szalai</a:t>
            </a:r>
            <a:r>
              <a:rPr lang="hu-HU" i="1" dirty="0"/>
              <a:t> polgármester </a:t>
            </a:r>
            <a:r>
              <a:rPr lang="hu-HU" b="1" i="1" dirty="0"/>
              <a:t>miután</a:t>
            </a:r>
            <a:r>
              <a:rPr lang="hu-HU" i="1" dirty="0"/>
              <a:t> 156 ezer érintett nevében megköszönte a segítséget, elmondta: a nagy baj talán elmúlt…</a:t>
            </a:r>
            <a:r>
              <a:rPr lang="hu-HU" dirty="0"/>
              <a:t> (temporális, </a:t>
            </a:r>
            <a:r>
              <a:rPr lang="hu-HU" i="1" dirty="0" err="1"/>
              <a:t>MNSz</a:t>
            </a:r>
            <a:r>
              <a:rPr lang="hu-HU" i="1" dirty="0"/>
              <a:t>.</a:t>
            </a:r>
            <a:r>
              <a:rPr lang="hu-HU" dirty="0"/>
              <a:t>). </a:t>
            </a:r>
          </a:p>
          <a:p>
            <a:r>
              <a:rPr lang="hu-HU" i="1" dirty="0"/>
              <a:t>Tavaly a két együttes találkozója az első félidőben félbeszakadt, </a:t>
            </a:r>
            <a:r>
              <a:rPr lang="hu-HU" b="1" i="1" dirty="0"/>
              <a:t>miután</a:t>
            </a:r>
            <a:r>
              <a:rPr lang="hu-HU" i="1" dirty="0"/>
              <a:t> a hazai drukkerek kőzáport zúdítottak a pályára. </a:t>
            </a:r>
            <a:r>
              <a:rPr lang="hu-HU" dirty="0"/>
              <a:t>(temporális és kauzális, </a:t>
            </a:r>
            <a:r>
              <a:rPr lang="hu-HU" i="1" dirty="0" err="1"/>
              <a:t>MNSz</a:t>
            </a:r>
            <a:r>
              <a:rPr lang="hu-HU" i="1" dirty="0"/>
              <a:t>.</a:t>
            </a:r>
            <a:r>
              <a:rPr lang="hu-HU" dirty="0"/>
              <a:t>)</a:t>
            </a:r>
          </a:p>
          <a:p>
            <a:r>
              <a:rPr lang="hu-HU" i="1" dirty="0"/>
              <a:t>Kalmár István a levél nyilvánosságát azzal indokolja: </a:t>
            </a:r>
            <a:r>
              <a:rPr lang="hu-HU" b="1" i="1" dirty="0"/>
              <a:t>miután</a:t>
            </a:r>
            <a:r>
              <a:rPr lang="hu-HU" dirty="0"/>
              <a:t> </a:t>
            </a:r>
            <a:r>
              <a:rPr lang="hu-HU" i="1" dirty="0"/>
              <a:t>a képviselő is a sajtón át válaszolt, feljogosítva érzi magát arra, hogy ő is az újságban válaszoljon. </a:t>
            </a:r>
            <a:r>
              <a:rPr lang="hu-HU" dirty="0"/>
              <a:t>(kauzális, </a:t>
            </a:r>
            <a:r>
              <a:rPr lang="hu-HU" i="1" dirty="0" err="1"/>
              <a:t>MNSz</a:t>
            </a:r>
            <a:r>
              <a:rPr lang="hu-HU" i="1" dirty="0"/>
              <a:t>.</a:t>
            </a:r>
            <a:r>
              <a:rPr lang="hu-HU" dirty="0"/>
              <a:t>) 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587192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Kategóriaváltás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b="1" dirty="0" err="1"/>
              <a:t>Dekategorializáció</a:t>
            </a:r>
            <a:r>
              <a:rPr lang="hu-HU" dirty="0"/>
              <a:t>: az elem fokozatosan elveszti korábbi jellemző </a:t>
            </a:r>
            <a:r>
              <a:rPr lang="hu-HU" dirty="0" err="1"/>
              <a:t>morfoszintaktikai</a:t>
            </a:r>
            <a:r>
              <a:rPr lang="hu-HU" dirty="0"/>
              <a:t> tulajdonságait és autonómiáját</a:t>
            </a:r>
          </a:p>
          <a:p>
            <a:pPr marL="0" indent="0">
              <a:buNone/>
            </a:pPr>
            <a:r>
              <a:rPr lang="hu-HU" b="1" dirty="0"/>
              <a:t>nagyobb kategória (&gt; melléknév/határozószó) &gt; kisebb kategória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(</a:t>
            </a:r>
            <a:r>
              <a:rPr lang="hu-HU" cap="small" dirty="0" err="1"/>
              <a:t>Hopper</a:t>
            </a:r>
            <a:r>
              <a:rPr lang="hu-HU" cap="small" dirty="0"/>
              <a:t>–</a:t>
            </a:r>
            <a:r>
              <a:rPr lang="hu-HU" cap="small" dirty="0" err="1"/>
              <a:t>Traugott</a:t>
            </a:r>
            <a:r>
              <a:rPr lang="hu-HU" cap="small" dirty="0"/>
              <a:t> </a:t>
            </a:r>
            <a:r>
              <a:rPr lang="hu-HU" dirty="0"/>
              <a:t>1993. 103–106).</a:t>
            </a:r>
          </a:p>
          <a:p>
            <a:pPr marL="0" indent="0">
              <a:buNone/>
            </a:pPr>
            <a:r>
              <a:rPr lang="hu-HU" dirty="0"/>
              <a:t>Például:</a:t>
            </a:r>
          </a:p>
          <a:p>
            <a:pPr marL="0" indent="0">
              <a:buNone/>
            </a:pPr>
            <a:r>
              <a:rPr lang="hu-HU" i="1" dirty="0"/>
              <a:t>fog </a:t>
            </a:r>
            <a:r>
              <a:rPr lang="hu-HU" dirty="0"/>
              <a:t>ige (+ főnévi igenév) &gt; </a:t>
            </a:r>
            <a:r>
              <a:rPr lang="hu-HU" i="1" dirty="0"/>
              <a:t>fog </a:t>
            </a:r>
            <a:r>
              <a:rPr lang="hu-HU" dirty="0"/>
              <a:t>segédige (+ főnévi igenév)</a:t>
            </a:r>
          </a:p>
          <a:p>
            <a:pPr marL="0" indent="0">
              <a:buNone/>
            </a:pPr>
            <a:r>
              <a:rPr lang="hu-HU" i="1" dirty="0"/>
              <a:t>találom </a:t>
            </a:r>
            <a:r>
              <a:rPr lang="hu-HU" dirty="0"/>
              <a:t>ige &gt; </a:t>
            </a:r>
            <a:r>
              <a:rPr lang="hu-HU" i="1" dirty="0" err="1"/>
              <a:t>talám</a:t>
            </a:r>
            <a:r>
              <a:rPr lang="hu-HU" i="1" dirty="0"/>
              <a:t>~ talán</a:t>
            </a:r>
            <a:r>
              <a:rPr lang="hu-HU" dirty="0"/>
              <a:t> módosítószó &gt; </a:t>
            </a:r>
            <a:r>
              <a:rPr lang="hu-HU" i="1" dirty="0"/>
              <a:t>tán </a:t>
            </a:r>
            <a:r>
              <a:rPr lang="hu-HU" dirty="0"/>
              <a:t>partikula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770420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Szófajváltás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„A KÖTŐSZÓK (…)</a:t>
            </a:r>
          </a:p>
          <a:p>
            <a:pPr marL="0" indent="0">
              <a:buNone/>
            </a:pPr>
            <a:r>
              <a:rPr lang="hu-HU" dirty="0"/>
              <a:t>Keletkezési módok</a:t>
            </a:r>
          </a:p>
          <a:p>
            <a:pPr marL="0" indent="0">
              <a:buNone/>
            </a:pPr>
            <a:r>
              <a:rPr lang="hu-HU" dirty="0"/>
              <a:t>1. </a:t>
            </a:r>
            <a:r>
              <a:rPr lang="hu-HU" b="1" dirty="0"/>
              <a:t>Szófajváltás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a) </a:t>
            </a:r>
            <a:r>
              <a:rPr lang="hu-HU" b="1" dirty="0"/>
              <a:t>Határozószóból</a:t>
            </a:r>
            <a:r>
              <a:rPr lang="hu-HU" dirty="0"/>
              <a:t> (vonatkozó névmási határozószóból) keletkezett a legjelentősebb csoport: </a:t>
            </a:r>
            <a:r>
              <a:rPr lang="hu-HU" i="1" dirty="0"/>
              <a:t>hogy, ha, mert, mint</a:t>
            </a:r>
            <a:r>
              <a:rPr lang="hu-HU" dirty="0"/>
              <a:t>.” (</a:t>
            </a:r>
            <a:r>
              <a:rPr lang="hu-HU" cap="small" dirty="0"/>
              <a:t>D. </a:t>
            </a:r>
            <a:r>
              <a:rPr lang="hu-HU" cap="small" dirty="0" err="1"/>
              <a:t>Mátai</a:t>
            </a:r>
            <a:r>
              <a:rPr lang="hu-HU" dirty="0"/>
              <a:t> 2003a. 229, kiemelés az eredetiben)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370860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2000" y="879566"/>
            <a:ext cx="9144000" cy="1263649"/>
          </a:xfrm>
        </p:spPr>
        <p:txBody>
          <a:bodyPr>
            <a:normAutofit fontScale="90000"/>
          </a:bodyPr>
          <a:lstStyle/>
          <a:p>
            <a:r>
              <a:rPr lang="hu-HU" dirty="0"/>
              <a:t>Kontextuális jelentések beépülése a konvencionális jelentésbe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2000" y="2899954"/>
            <a:ext cx="10890068" cy="33615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 err="1"/>
              <a:t>Szemantikaiasulás</a:t>
            </a:r>
            <a:r>
              <a:rPr lang="hu-HU" dirty="0"/>
              <a:t>/</a:t>
            </a:r>
            <a:r>
              <a:rPr lang="hu-HU" dirty="0" err="1"/>
              <a:t>szemanticizálódás</a:t>
            </a:r>
            <a:r>
              <a:rPr lang="hu-HU" dirty="0"/>
              <a:t>?</a:t>
            </a:r>
          </a:p>
          <a:p>
            <a:pPr marL="0" indent="0">
              <a:buNone/>
            </a:pPr>
            <a:r>
              <a:rPr lang="hu-HU" dirty="0"/>
              <a:t>Eredetileg a kontextusból </a:t>
            </a:r>
            <a:r>
              <a:rPr lang="hu-HU" dirty="0" err="1"/>
              <a:t>kikövetkeztett</a:t>
            </a:r>
            <a:r>
              <a:rPr lang="hu-HU" dirty="0"/>
              <a:t> jelentések beépülnek az elemek nem kontextuális jelentésébe.</a:t>
            </a:r>
          </a:p>
          <a:p>
            <a:pPr marL="0" indent="0">
              <a:buNone/>
            </a:pPr>
            <a:r>
              <a:rPr lang="hu-HU" dirty="0"/>
              <a:t>Vö. </a:t>
            </a:r>
            <a:r>
              <a:rPr lang="hu-HU" i="1" dirty="0" err="1"/>
              <a:t>tönkre-megy</a:t>
            </a:r>
            <a:endParaRPr lang="hu-HU" i="1" dirty="0"/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időbeliség → okság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Mozgás, szándék → jövő idő (angol: </a:t>
            </a: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hu-HU" i="1" dirty="0" err="1"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i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Megragadás, véghezvitel, bekövetkezés (</a:t>
            </a: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kenyeret fog | enni &gt; kenyeret | fog enni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) → jövő idő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510664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6057" y="714103"/>
            <a:ext cx="9144000" cy="1263649"/>
          </a:xfrm>
        </p:spPr>
        <p:txBody>
          <a:bodyPr>
            <a:normAutofit fontScale="90000"/>
          </a:bodyPr>
          <a:lstStyle/>
          <a:p>
            <a:r>
              <a:rPr lang="hu-HU" dirty="0"/>
              <a:t>Kontextuális jelentések beépülése a konvencionális jelentésbe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66057" y="2638697"/>
            <a:ext cx="10863943" cy="3457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i="1" dirty="0"/>
              <a:t>hát</a:t>
            </a:r>
          </a:p>
          <a:p>
            <a:pPr marL="0" indent="0">
              <a:buNone/>
            </a:pPr>
            <a:r>
              <a:rPr lang="hu-HU" b="1" dirty="0"/>
              <a:t>helyviszony</a:t>
            </a:r>
            <a:r>
              <a:rPr lang="hu-HU" dirty="0"/>
              <a:t> ‘oda, ott’ → </a:t>
            </a:r>
            <a:r>
              <a:rPr lang="hu-HU" b="1" dirty="0"/>
              <a:t>időviszony</a:t>
            </a:r>
            <a:r>
              <a:rPr lang="hu-HU" dirty="0"/>
              <a:t> ‘akkor’ → </a:t>
            </a:r>
            <a:r>
              <a:rPr lang="hu-HU" b="1" dirty="0"/>
              <a:t>következtető viszony</a:t>
            </a:r>
            <a:r>
              <a:rPr lang="hu-HU" dirty="0"/>
              <a:t> ‘tehát’ → diskurzusjelölői funkciók</a:t>
            </a:r>
          </a:p>
          <a:p>
            <a:pPr marL="0" indent="0">
              <a:buNone/>
            </a:pPr>
            <a:r>
              <a:rPr lang="hu-HU" b="1" i="1" dirty="0"/>
              <a:t>Hát akkor menjünk.</a:t>
            </a:r>
            <a:br>
              <a:rPr lang="hu-HU" dirty="0"/>
            </a:br>
            <a:r>
              <a:rPr lang="hu-HU" dirty="0"/>
              <a:t>Itt még érezhető a ‘tehát / akkor’ következtető-átvezető szerep.</a:t>
            </a:r>
          </a:p>
          <a:p>
            <a:pPr marL="0" indent="0">
              <a:buNone/>
            </a:pPr>
            <a:r>
              <a:rPr lang="hu-HU" b="1" i="1" dirty="0"/>
              <a:t>Hát ezt meg hogy gondoltad?</a:t>
            </a:r>
            <a:br>
              <a:rPr lang="hu-HU" dirty="0"/>
            </a:br>
            <a:r>
              <a:rPr lang="hu-HU" dirty="0"/>
              <a:t>Számonkérés, méltatlankodás (kérdés)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80585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Grammatikalizáció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1999" y="2621281"/>
            <a:ext cx="10994571" cy="3474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egy morféma disztribúciójában és státusában bekövetkező változás: a lexikálistól a grammatikai, </a:t>
            </a:r>
            <a:r>
              <a:rPr lang="hu-HU" dirty="0" err="1"/>
              <a:t>illeve</a:t>
            </a:r>
            <a:r>
              <a:rPr lang="hu-HU" dirty="0"/>
              <a:t> a kevésbé grammatikaitól a </a:t>
            </a:r>
            <a:r>
              <a:rPr lang="hu-HU" dirty="0" err="1"/>
              <a:t>grammatikaibb</a:t>
            </a:r>
            <a:r>
              <a:rPr lang="hu-HU" dirty="0"/>
              <a:t> státus felé haladást jelenti, pl. </a:t>
            </a:r>
            <a:r>
              <a:rPr lang="hu-HU" dirty="0" err="1"/>
              <a:t>derivációs</a:t>
            </a:r>
            <a:r>
              <a:rPr lang="hu-HU" dirty="0"/>
              <a:t> elem &gt; inflexiós elem (</a:t>
            </a:r>
            <a:r>
              <a:rPr lang="hu-HU" dirty="0" err="1"/>
              <a:t>Kuryłowicz</a:t>
            </a:r>
            <a:r>
              <a:rPr lang="hu-HU" dirty="0"/>
              <a:t> 1965: 52) </a:t>
            </a:r>
          </a:p>
          <a:p>
            <a:pPr marL="0" indent="0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dirty="0"/>
              <a:t>lexikális egység &gt; grammatikai egység</a:t>
            </a:r>
          </a:p>
          <a:p>
            <a:pPr marL="0" indent="0" algn="ctr">
              <a:buNone/>
            </a:pPr>
            <a:r>
              <a:rPr lang="hu-HU" dirty="0"/>
              <a:t>grammatikai egység &gt; még </a:t>
            </a:r>
            <a:r>
              <a:rPr lang="hu-HU" dirty="0" err="1"/>
              <a:t>grammatikaibb</a:t>
            </a:r>
            <a:r>
              <a:rPr lang="hu-HU" dirty="0"/>
              <a:t> egység</a:t>
            </a:r>
          </a:p>
        </p:txBody>
      </p:sp>
    </p:spTree>
    <p:extLst>
      <p:ext uri="{BB962C8B-B14F-4D97-AF65-F5344CB8AC3E}">
        <p14:creationId xmlns:p14="http://schemas.microsoft.com/office/powerpoint/2010/main" val="21697284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01040" y="792480"/>
            <a:ext cx="9144000" cy="1263649"/>
          </a:xfrm>
        </p:spPr>
        <p:txBody>
          <a:bodyPr>
            <a:normAutofit fontScale="90000"/>
          </a:bodyPr>
          <a:lstStyle/>
          <a:p>
            <a:r>
              <a:rPr lang="hu-HU" dirty="0"/>
              <a:t>Kontextuális jelentések beépülése a konvencionális jelentésbe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05690" y="2333897"/>
            <a:ext cx="10685419" cy="427590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b="1" i="1" dirty="0"/>
              <a:t>azért</a:t>
            </a:r>
            <a:r>
              <a:rPr lang="hu-HU" dirty="0"/>
              <a:t>: </a:t>
            </a:r>
          </a:p>
          <a:p>
            <a:pPr marL="0" indent="0">
              <a:buNone/>
            </a:pPr>
            <a:r>
              <a:rPr lang="hu-HU" dirty="0"/>
              <a:t>célviszony/okviszony → ellenkezés / engedmény / szubjektív álláspont</a:t>
            </a:r>
          </a:p>
          <a:p>
            <a:pPr marL="0" indent="0">
              <a:buNone/>
            </a:pPr>
            <a:r>
              <a:rPr lang="hu-HU" b="1" i="1" dirty="0"/>
              <a:t>Azért kerültem arra, hogy mielőbb hazaérjek.</a:t>
            </a:r>
          </a:p>
          <a:p>
            <a:pPr marL="0" indent="0">
              <a:buNone/>
            </a:pPr>
            <a:r>
              <a:rPr lang="hu-HU" b="1" i="1" dirty="0"/>
              <a:t>Azért mentem haza, mert fáradt voltam.</a:t>
            </a:r>
            <a:br>
              <a:rPr lang="hu-HU" dirty="0"/>
            </a:br>
            <a:endParaRPr lang="hu-HU" dirty="0"/>
          </a:p>
          <a:p>
            <a:pPr marL="0" indent="0">
              <a:buNone/>
            </a:pPr>
            <a:r>
              <a:rPr lang="hu-HU" b="1" i="1" dirty="0"/>
              <a:t>Hát azért ez túlzás.</a:t>
            </a:r>
            <a:br>
              <a:rPr lang="hu-HU" i="1" dirty="0"/>
            </a:br>
            <a:r>
              <a:rPr lang="hu-HU" b="1" i="1" dirty="0"/>
              <a:t>Ez azért nem ilyen egyszerű.</a:t>
            </a:r>
            <a:br>
              <a:rPr lang="hu-HU" i="1" dirty="0"/>
            </a:br>
            <a:r>
              <a:rPr lang="hu-HU" b="1" i="1" dirty="0"/>
              <a:t>Azért ezt nem kellett volna.</a:t>
            </a:r>
          </a:p>
          <a:p>
            <a:pPr marL="0" indent="0">
              <a:buNone/>
            </a:pPr>
            <a:r>
              <a:rPr lang="hu-HU" dirty="0"/>
              <a:t>‘mégiscsak’, ‘azt azért el kell ismerni’, ‘ezzel szemben én úgy látom’ (közkeletű véleménnyel való szembenállás)</a:t>
            </a:r>
          </a:p>
          <a:p>
            <a:pPr marL="0" indent="0">
              <a:buNone/>
            </a:pPr>
            <a:r>
              <a:rPr lang="hu-HU" dirty="0"/>
              <a:t>Megengedő viszonyban</a:t>
            </a:r>
            <a:r>
              <a:rPr lang="hu-HU" i="1" dirty="0"/>
              <a:t>, </a:t>
            </a:r>
            <a:r>
              <a:rPr lang="hu-HU" dirty="0"/>
              <a:t>a másik tagmondattal v. a szituációból következő körülménnyel ellentétes (tartalmú) tagmondatban megengedő jelentéstartalom </a:t>
            </a:r>
            <a:r>
              <a:rPr lang="hu-HU" dirty="0" err="1"/>
              <a:t>kif-ére</a:t>
            </a:r>
            <a:r>
              <a:rPr lang="hu-HU" dirty="0"/>
              <a:t> (</a:t>
            </a:r>
            <a:r>
              <a:rPr lang="hu-HU" dirty="0" err="1"/>
              <a:t>Nsz</a:t>
            </a:r>
            <a:r>
              <a:rPr lang="hu-HU" dirty="0"/>
              <a:t>.):</a:t>
            </a:r>
          </a:p>
          <a:p>
            <a:pPr marL="0" indent="0">
              <a:buNone/>
            </a:pPr>
            <a:r>
              <a:rPr lang="hu-HU" i="1" dirty="0"/>
              <a:t>Bár sokat szabódott, azért csak elment hozzájuk.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720524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94DE5C0-5456-8623-3D86-EB04CE1F3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97" y="1230283"/>
            <a:ext cx="10890929" cy="1097280"/>
          </a:xfrm>
        </p:spPr>
        <p:txBody>
          <a:bodyPr/>
          <a:lstStyle/>
          <a:p>
            <a:r>
              <a:rPr lang="hu-HU" dirty="0"/>
              <a:t>Tudja? Nem tudja?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E802903-948B-62A8-9451-4269D1336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511" y="2327563"/>
            <a:ext cx="11322398" cy="4211781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arenBoth"/>
            </a:pPr>
            <a:r>
              <a:rPr lang="hu-HU" sz="2200" i="1" dirty="0"/>
              <a:t>Itt, az ajtó előtt fülelve talált rám nemsokára </a:t>
            </a:r>
            <a:r>
              <a:rPr lang="hu-HU" sz="2200" i="1" dirty="0" err="1"/>
              <a:t>Mugyil</a:t>
            </a:r>
            <a:r>
              <a:rPr lang="hu-HU" sz="2200" i="1" dirty="0"/>
              <a:t> atya. – Maga mit keres itt? – </a:t>
            </a:r>
            <a:r>
              <a:rPr lang="hu-HU" sz="2200" b="1" i="1" dirty="0"/>
              <a:t>Mintha nem tudná.</a:t>
            </a:r>
            <a:r>
              <a:rPr lang="hu-HU" sz="2200" i="1" dirty="0"/>
              <a:t> A nevelőanyámra várok.</a:t>
            </a:r>
            <a:r>
              <a:rPr lang="hu-HU" sz="2200" dirty="0"/>
              <a:t> (MNSz2, #5821067, </a:t>
            </a:r>
            <a:r>
              <a:rPr lang="hu-HU" sz="2200" dirty="0" err="1"/>
              <a:t>doc</a:t>
            </a:r>
            <a:r>
              <a:rPr lang="hu-HU" sz="2200" dirty="0"/>
              <a:t>#189, szépirodalom) </a:t>
            </a:r>
          </a:p>
          <a:p>
            <a:pPr marL="457200" indent="-457200">
              <a:buFont typeface="Arial" panose="020B0604020202020204" pitchFamily="34" charset="0"/>
              <a:buAutoNum type="arabicParenBoth"/>
            </a:pPr>
            <a:r>
              <a:rPr lang="hu-HU" sz="2200" i="1" dirty="0"/>
              <a:t>– Gyere már – szólt hátra a férjének, és lendített egyet az ormótlan puskán, amit a vállán vitt egy szíjon. – Nem tudom, mit nézel – hangját zsörtölődőnek és kedvetlennek is lehetett tartani. – Hogy hova megyünk – hunyorított a férfi, magas homlokán verejték gyöngyözött. </a:t>
            </a:r>
            <a:r>
              <a:rPr lang="hu-HU" sz="2200" b="1" i="1" dirty="0"/>
              <a:t>– Mintha nem tudnád.</a:t>
            </a:r>
            <a:r>
              <a:rPr lang="hu-HU" sz="2200" i="1" dirty="0"/>
              <a:t> Jártunk már itt.</a:t>
            </a:r>
            <a:r>
              <a:rPr lang="hu-HU" sz="2200" dirty="0"/>
              <a:t> (MNSz2, #13554008, </a:t>
            </a:r>
            <a:r>
              <a:rPr lang="hu-HU" sz="2200" dirty="0" err="1"/>
              <a:t>doc</a:t>
            </a:r>
            <a:r>
              <a:rPr lang="hu-HU" sz="2200" dirty="0"/>
              <a:t>#326, szépirodalom)</a:t>
            </a:r>
          </a:p>
          <a:p>
            <a:pPr marL="0" indent="0">
              <a:buNone/>
            </a:pPr>
            <a:r>
              <a:rPr lang="hu-HU" sz="2200" dirty="0"/>
              <a:t>Sokféle változat, alárendelőtől az </a:t>
            </a:r>
            <a:r>
              <a:rPr lang="hu-HU" sz="2200" dirty="0" err="1"/>
              <a:t>inszubordinált</a:t>
            </a:r>
            <a:r>
              <a:rPr lang="hu-HU" sz="2200" dirty="0"/>
              <a:t>(szerű)</a:t>
            </a:r>
            <a:r>
              <a:rPr lang="hu-HU" sz="2200" dirty="0" err="1"/>
              <a:t>ekig</a:t>
            </a:r>
            <a:r>
              <a:rPr lang="hu-HU" sz="2200" dirty="0"/>
              <a:t> (hol van főmondat, hol nincs)</a:t>
            </a:r>
          </a:p>
          <a:p>
            <a:pPr marL="0" indent="0">
              <a:buNone/>
            </a:pPr>
            <a:r>
              <a:rPr lang="hu-HU" sz="2200" dirty="0"/>
              <a:t>„Sajátos jelentésárnyalatú mellékmondatok” (kevert)</a:t>
            </a:r>
          </a:p>
          <a:p>
            <a:pPr marL="0" indent="0">
              <a:buNone/>
            </a:pPr>
            <a:r>
              <a:rPr lang="hu-HU" sz="2200" dirty="0"/>
              <a:t>Most: csak a </a:t>
            </a:r>
            <a:r>
              <a:rPr lang="hu-HU" sz="2200" b="1" dirty="0"/>
              <a:t>tagadó</a:t>
            </a:r>
            <a:r>
              <a:rPr lang="hu-HU" sz="2200" dirty="0"/>
              <a:t> típus</a:t>
            </a:r>
          </a:p>
          <a:p>
            <a:pPr marL="0" indent="0">
              <a:buNone/>
            </a:pPr>
            <a:r>
              <a:rPr lang="hu-HU" sz="2200" i="1" dirty="0"/>
              <a:t>Nem mintha </a:t>
            </a:r>
            <a:r>
              <a:rPr lang="hu-HU" sz="2200" dirty="0"/>
              <a:t>típus: Turi (2015)</a:t>
            </a:r>
          </a:p>
        </p:txBody>
      </p:sp>
    </p:spTree>
    <p:extLst>
      <p:ext uri="{BB962C8B-B14F-4D97-AF65-F5344CB8AC3E}">
        <p14:creationId xmlns:p14="http://schemas.microsoft.com/office/powerpoint/2010/main" val="13216954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Tudja? Nem tudja?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30" y="3494376"/>
            <a:ext cx="10182225" cy="2638425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902" y="422151"/>
            <a:ext cx="6330204" cy="337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9944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0079" y="1073265"/>
            <a:ext cx="11385666" cy="1097280"/>
          </a:xfrm>
        </p:spPr>
        <p:txBody>
          <a:bodyPr>
            <a:normAutofit/>
          </a:bodyPr>
          <a:lstStyle/>
          <a:p>
            <a:r>
              <a:rPr lang="hu-HU" i="1" dirty="0" err="1"/>
              <a:t>As</a:t>
            </a:r>
            <a:r>
              <a:rPr lang="hu-HU" i="1" dirty="0"/>
              <a:t> </a:t>
            </a:r>
            <a:r>
              <a:rPr lang="hu-HU" i="1" dirty="0" err="1"/>
              <a:t>if</a:t>
            </a:r>
            <a:r>
              <a:rPr lang="hu-HU" i="1" dirty="0"/>
              <a:t>! </a:t>
            </a:r>
            <a:r>
              <a:rPr lang="hu-HU" i="1" dirty="0" err="1"/>
              <a:t>As</a:t>
            </a:r>
            <a:r>
              <a:rPr lang="hu-HU" i="1" dirty="0"/>
              <a:t> </a:t>
            </a:r>
            <a:r>
              <a:rPr lang="hu-HU" i="1" dirty="0" err="1"/>
              <a:t>if</a:t>
            </a:r>
            <a:r>
              <a:rPr lang="hu-HU" i="1" dirty="0"/>
              <a:t>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0079" y="1911927"/>
            <a:ext cx="11210176" cy="47474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b="1" dirty="0" err="1"/>
              <a:t>Brinton</a:t>
            </a:r>
            <a:r>
              <a:rPr lang="hu-HU" b="1" dirty="0"/>
              <a:t> (2014): </a:t>
            </a:r>
          </a:p>
          <a:p>
            <a:pPr marL="0" indent="0">
              <a:buNone/>
            </a:pPr>
            <a:r>
              <a:rPr lang="en-US" i="1" dirty="0"/>
              <a:t>He thinks you’ll be impressed. </a:t>
            </a:r>
            <a:r>
              <a:rPr lang="en-US" b="1" i="1" dirty="0"/>
              <a:t>As if.</a:t>
            </a:r>
            <a:r>
              <a:rPr lang="hu-HU" b="1" i="1" dirty="0"/>
              <a:t> </a:t>
            </a:r>
          </a:p>
          <a:p>
            <a:pPr marL="0" indent="0">
              <a:buNone/>
            </a:pPr>
            <a:r>
              <a:rPr lang="hu-HU" dirty="0"/>
              <a:t>’</a:t>
            </a:r>
            <a:r>
              <a:rPr lang="hu-HU" dirty="0" err="1"/>
              <a:t>Azt</a:t>
            </a:r>
            <a:r>
              <a:rPr lang="hu-HU" dirty="0"/>
              <a:t> hiszi, le leszel nyűgözve. Ja persze!/Na persze!/Hogyne, persze…’ [gúnyos, ironikus] ’</a:t>
            </a:r>
            <a:r>
              <a:rPr lang="hu-HU" dirty="0" err="1"/>
              <a:t>Ugyan</a:t>
            </a:r>
            <a:r>
              <a:rPr lang="hu-HU" dirty="0"/>
              <a:t> már!/Még mit nem!’</a:t>
            </a:r>
          </a:p>
          <a:p>
            <a:pPr marL="0" indent="0">
              <a:buNone/>
            </a:pPr>
            <a:r>
              <a:rPr lang="hu-HU" u="sng" dirty="0"/>
              <a:t>I. Szabad (pl. mód) </a:t>
            </a:r>
            <a:r>
              <a:rPr lang="hu-HU" u="sng" dirty="0" err="1"/>
              <a:t>-határozói</a:t>
            </a:r>
            <a:r>
              <a:rPr lang="hu-HU" u="sng" dirty="0"/>
              <a:t> alárendelő mondatok</a:t>
            </a:r>
            <a:r>
              <a:rPr lang="hu-HU" dirty="0"/>
              <a:t>: </a:t>
            </a:r>
          </a:p>
          <a:p>
            <a:pPr marL="0" indent="0">
              <a:buNone/>
            </a:pPr>
            <a:r>
              <a:rPr lang="hu-HU" i="1" dirty="0"/>
              <a:t>He </a:t>
            </a:r>
            <a:r>
              <a:rPr lang="hu-HU" i="1" dirty="0" err="1"/>
              <a:t>laughed</a:t>
            </a:r>
            <a:r>
              <a:rPr lang="hu-HU" i="1" dirty="0"/>
              <a:t> </a:t>
            </a:r>
            <a:r>
              <a:rPr lang="hu-HU" b="1" i="1" dirty="0" err="1"/>
              <a:t>as</a:t>
            </a:r>
            <a:r>
              <a:rPr lang="hu-HU" b="1" i="1" dirty="0"/>
              <a:t> </a:t>
            </a:r>
            <a:r>
              <a:rPr lang="hu-HU" b="1" i="1" dirty="0" err="1"/>
              <a:t>if</a:t>
            </a:r>
            <a:r>
              <a:rPr lang="hu-HU" b="1" i="1" dirty="0"/>
              <a:t> </a:t>
            </a:r>
            <a:r>
              <a:rPr lang="hu-HU" i="1" dirty="0"/>
              <a:t>I had </a:t>
            </a:r>
            <a:r>
              <a:rPr lang="hu-HU" i="1" dirty="0" err="1"/>
              <a:t>said</a:t>
            </a:r>
            <a:r>
              <a:rPr lang="hu-HU" i="1" dirty="0"/>
              <a:t> </a:t>
            </a:r>
            <a:r>
              <a:rPr lang="hu-HU" i="1" dirty="0" err="1"/>
              <a:t>something</a:t>
            </a:r>
            <a:r>
              <a:rPr lang="hu-HU" i="1" dirty="0"/>
              <a:t> </a:t>
            </a:r>
            <a:r>
              <a:rPr lang="hu-HU" i="1" dirty="0" err="1"/>
              <a:t>funny</a:t>
            </a:r>
            <a:r>
              <a:rPr lang="hu-HU" i="1" dirty="0"/>
              <a:t>. </a:t>
            </a:r>
          </a:p>
          <a:p>
            <a:pPr marL="0" indent="0">
              <a:buNone/>
            </a:pPr>
            <a:r>
              <a:rPr lang="hu-HU" dirty="0"/>
              <a:t>’</a:t>
            </a:r>
            <a:r>
              <a:rPr lang="hu-HU" dirty="0" err="1"/>
              <a:t>Nevetett</a:t>
            </a:r>
            <a:r>
              <a:rPr lang="hu-HU" dirty="0"/>
              <a:t>, mintha valami vicceset mondtam volna.’</a:t>
            </a:r>
          </a:p>
          <a:p>
            <a:pPr marL="0" indent="0">
              <a:buNone/>
            </a:pPr>
            <a:r>
              <a:rPr lang="hu-HU" u="sng" dirty="0"/>
              <a:t>II. Vonzatkifejtő </a:t>
            </a:r>
            <a:r>
              <a:rPr lang="hu-HU" i="1" u="sng" dirty="0" err="1"/>
              <a:t>as</a:t>
            </a:r>
            <a:r>
              <a:rPr lang="hu-HU" i="1" u="sng" dirty="0"/>
              <a:t> </a:t>
            </a:r>
            <a:r>
              <a:rPr lang="hu-HU" i="1" u="sng" dirty="0" err="1"/>
              <a:t>if</a:t>
            </a:r>
            <a:r>
              <a:rPr lang="hu-HU" u="sng" dirty="0" err="1"/>
              <a:t>-mellékmondat</a:t>
            </a:r>
            <a:r>
              <a:rPr lang="hu-HU" dirty="0"/>
              <a:t>: </a:t>
            </a:r>
          </a:p>
          <a:p>
            <a:pPr marL="0" indent="0">
              <a:buNone/>
            </a:pPr>
            <a:r>
              <a:rPr lang="hu-HU" i="1" dirty="0" err="1"/>
              <a:t>it</a:t>
            </a:r>
            <a:r>
              <a:rPr lang="hu-HU" i="1" dirty="0"/>
              <a:t> </a:t>
            </a:r>
            <a:r>
              <a:rPr lang="hu-HU" i="1" dirty="0" err="1"/>
              <a:t>seemed</a:t>
            </a:r>
            <a:r>
              <a:rPr lang="hu-HU" i="1" dirty="0"/>
              <a:t>/</a:t>
            </a:r>
            <a:r>
              <a:rPr lang="hu-HU" i="1" dirty="0" err="1"/>
              <a:t>looked</a:t>
            </a:r>
            <a:r>
              <a:rPr lang="hu-HU" i="1" dirty="0"/>
              <a:t> </a:t>
            </a:r>
            <a:r>
              <a:rPr lang="hu-HU" i="1" dirty="0" err="1"/>
              <a:t>as</a:t>
            </a:r>
            <a:r>
              <a:rPr lang="hu-HU" i="1" dirty="0"/>
              <a:t> </a:t>
            </a:r>
            <a:r>
              <a:rPr lang="hu-HU" i="1" dirty="0" err="1"/>
              <a:t>if</a:t>
            </a:r>
            <a:r>
              <a:rPr lang="hu-HU" i="1" dirty="0"/>
              <a:t>…:</a:t>
            </a:r>
            <a:r>
              <a:rPr lang="hu-HU" dirty="0"/>
              <a:t> </a:t>
            </a:r>
            <a:r>
              <a:rPr lang="en-US" i="1" dirty="0"/>
              <a:t>It seemed </a:t>
            </a:r>
            <a:r>
              <a:rPr lang="en-US" b="1" i="1" dirty="0"/>
              <a:t>as if </a:t>
            </a:r>
            <a:r>
              <a:rPr lang="en-US" i="1" dirty="0"/>
              <a:t>she were always auditioning</a:t>
            </a:r>
            <a:r>
              <a:rPr lang="hu-HU" i="1" dirty="0"/>
              <a:t>.</a:t>
            </a:r>
          </a:p>
          <a:p>
            <a:pPr marL="0" indent="0">
              <a:buNone/>
            </a:pPr>
            <a:r>
              <a:rPr lang="hu-HU" dirty="0"/>
              <a:t>’</a:t>
            </a:r>
            <a:r>
              <a:rPr lang="hu-HU" dirty="0" err="1"/>
              <a:t>Úgy</a:t>
            </a:r>
            <a:r>
              <a:rPr lang="hu-HU" dirty="0"/>
              <a:t> tűnt, mintha mindig meghallgatáson lenne.’</a:t>
            </a:r>
          </a:p>
        </p:txBody>
      </p:sp>
    </p:spTree>
    <p:extLst>
      <p:ext uri="{BB962C8B-B14F-4D97-AF65-F5344CB8AC3E}">
        <p14:creationId xmlns:p14="http://schemas.microsoft.com/office/powerpoint/2010/main" val="17780728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 err="1"/>
              <a:t>As</a:t>
            </a:r>
            <a:r>
              <a:rPr lang="hu-HU" i="1" dirty="0"/>
              <a:t> </a:t>
            </a:r>
            <a:r>
              <a:rPr lang="hu-HU" i="1" dirty="0" err="1"/>
              <a:t>if</a:t>
            </a:r>
            <a:r>
              <a:rPr lang="hu-HU" i="1" dirty="0"/>
              <a:t>! </a:t>
            </a:r>
            <a:r>
              <a:rPr lang="hu-HU" i="1" dirty="0" err="1"/>
              <a:t>As</a:t>
            </a:r>
            <a:r>
              <a:rPr lang="hu-HU" i="1" dirty="0"/>
              <a:t> </a:t>
            </a:r>
            <a:r>
              <a:rPr lang="hu-HU" i="1" dirty="0" err="1"/>
              <a:t>if</a:t>
            </a:r>
            <a:r>
              <a:rPr lang="hu-HU" i="1" dirty="0"/>
              <a:t>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0079" y="2299855"/>
            <a:ext cx="10970030" cy="4368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u="sng" dirty="0"/>
              <a:t>III. </a:t>
            </a:r>
            <a:r>
              <a:rPr lang="hu-HU" u="sng" dirty="0" err="1"/>
              <a:t>Egytagmondatos</a:t>
            </a:r>
            <a:r>
              <a:rPr lang="hu-HU" u="sng" dirty="0"/>
              <a:t>, </a:t>
            </a:r>
            <a:r>
              <a:rPr lang="hu-HU" u="sng" dirty="0" err="1"/>
              <a:t>inszubordinált</a:t>
            </a:r>
            <a:r>
              <a:rPr lang="hu-HU" u="sng" dirty="0"/>
              <a:t> </a:t>
            </a:r>
            <a:r>
              <a:rPr lang="hu-HU" i="1" u="sng" dirty="0" err="1"/>
              <a:t>as</a:t>
            </a:r>
            <a:r>
              <a:rPr lang="hu-HU" i="1" u="sng" dirty="0"/>
              <a:t> </a:t>
            </a:r>
            <a:r>
              <a:rPr lang="hu-HU" i="1" u="sng" dirty="0" err="1"/>
              <a:t>if</a:t>
            </a:r>
            <a:r>
              <a:rPr lang="hu-HU" i="1" u="sng" dirty="0"/>
              <a:t>: </a:t>
            </a:r>
            <a:r>
              <a:rPr lang="hu-HU" dirty="0"/>
              <a:t>tagadó jelentést vesznek fel</a:t>
            </a:r>
          </a:p>
          <a:p>
            <a:pPr marL="0" indent="0">
              <a:buNone/>
            </a:pPr>
            <a:r>
              <a:rPr lang="hu-HU" b="1" i="1" dirty="0" err="1"/>
              <a:t>As</a:t>
            </a:r>
            <a:r>
              <a:rPr lang="hu-HU" b="1" i="1" dirty="0"/>
              <a:t> </a:t>
            </a:r>
            <a:r>
              <a:rPr lang="hu-HU" b="1" i="1" dirty="0" err="1"/>
              <a:t>if</a:t>
            </a:r>
            <a:r>
              <a:rPr lang="hu-HU" b="1" i="1" dirty="0"/>
              <a:t> </a:t>
            </a:r>
            <a:r>
              <a:rPr lang="hu-HU" i="1" dirty="0"/>
              <a:t>I had a </a:t>
            </a:r>
            <a:r>
              <a:rPr lang="hu-HU" i="1" dirty="0" err="1"/>
              <a:t>choice</a:t>
            </a:r>
            <a:r>
              <a:rPr lang="hu-HU" dirty="0"/>
              <a:t>. ’</a:t>
            </a:r>
            <a:r>
              <a:rPr lang="hu-HU" dirty="0" err="1"/>
              <a:t>Mintha</a:t>
            </a:r>
            <a:r>
              <a:rPr lang="hu-HU" dirty="0"/>
              <a:t> lett volna választásom.’ [= </a:t>
            </a:r>
            <a:r>
              <a:rPr lang="hu-HU" b="1" dirty="0"/>
              <a:t>szerintem nem volt választásom és ez felháborít]</a:t>
            </a:r>
          </a:p>
          <a:p>
            <a:pPr marL="0" indent="0">
              <a:buNone/>
            </a:pPr>
            <a:r>
              <a:rPr lang="hu-HU" b="1" i="1" dirty="0" err="1"/>
              <a:t>As</a:t>
            </a:r>
            <a:r>
              <a:rPr lang="hu-HU" b="1" i="1" dirty="0"/>
              <a:t> </a:t>
            </a:r>
            <a:r>
              <a:rPr lang="hu-HU" b="1" i="1" dirty="0" err="1"/>
              <a:t>if</a:t>
            </a:r>
            <a:r>
              <a:rPr lang="hu-HU" b="1" i="1" dirty="0"/>
              <a:t> </a:t>
            </a:r>
            <a:r>
              <a:rPr lang="hu-HU" i="1" dirty="0"/>
              <a:t>I </a:t>
            </a:r>
            <a:r>
              <a:rPr lang="hu-HU" i="1" dirty="0" err="1"/>
              <a:t>were</a:t>
            </a:r>
            <a:r>
              <a:rPr lang="hu-HU" i="1" dirty="0"/>
              <a:t> </a:t>
            </a:r>
            <a:r>
              <a:rPr lang="hu-HU" i="1" dirty="0" err="1"/>
              <a:t>the</a:t>
            </a:r>
            <a:r>
              <a:rPr lang="hu-HU" i="1" dirty="0"/>
              <a:t> </a:t>
            </a:r>
            <a:r>
              <a:rPr lang="hu-HU" i="1" dirty="0" err="1"/>
              <a:t>one</a:t>
            </a:r>
            <a:r>
              <a:rPr lang="hu-HU" i="1" dirty="0"/>
              <a:t> </a:t>
            </a:r>
            <a:r>
              <a:rPr lang="hu-HU" i="1" dirty="0" err="1"/>
              <a:t>at</a:t>
            </a:r>
            <a:r>
              <a:rPr lang="hu-HU" i="1" dirty="0"/>
              <a:t> fault. </a:t>
            </a:r>
            <a:r>
              <a:rPr lang="hu-HU" dirty="0"/>
              <a:t>’</a:t>
            </a:r>
            <a:r>
              <a:rPr lang="hu-HU" dirty="0" err="1"/>
              <a:t>Mintha</a:t>
            </a:r>
            <a:r>
              <a:rPr lang="hu-HU" dirty="0"/>
              <a:t> én lennék a hibás.’ [= </a:t>
            </a:r>
            <a:r>
              <a:rPr lang="hu-HU" b="1" dirty="0"/>
              <a:t>szerintem nem vagyok hibás és ez felháborít]</a:t>
            </a:r>
          </a:p>
          <a:p>
            <a:pPr marL="0" indent="0">
              <a:buNone/>
            </a:pPr>
            <a:r>
              <a:rPr lang="hu-HU" b="1" u="sng" dirty="0"/>
              <a:t>IV. Felkiáltó, puszta </a:t>
            </a:r>
            <a:r>
              <a:rPr lang="hu-HU" b="1" i="1" u="sng" dirty="0" err="1"/>
              <a:t>as</a:t>
            </a:r>
            <a:r>
              <a:rPr lang="hu-HU" b="1" i="1" u="sng" dirty="0"/>
              <a:t> </a:t>
            </a:r>
            <a:r>
              <a:rPr lang="hu-HU" b="1" i="1" u="sng" dirty="0" err="1"/>
              <a:t>if</a:t>
            </a:r>
            <a:r>
              <a:rPr lang="hu-HU" b="1" i="1" dirty="0"/>
              <a:t>  </a:t>
            </a:r>
            <a:r>
              <a:rPr lang="hu-HU" i="1" dirty="0"/>
              <a:t>[&lt; </a:t>
            </a:r>
            <a:r>
              <a:rPr lang="hu-HU" i="1" dirty="0" err="1"/>
              <a:t>it</a:t>
            </a:r>
            <a:r>
              <a:rPr lang="hu-HU" i="1" dirty="0"/>
              <a:t> is/</a:t>
            </a:r>
            <a:r>
              <a:rPr lang="hu-HU" i="1" dirty="0" err="1"/>
              <a:t>looks</a:t>
            </a:r>
            <a:r>
              <a:rPr lang="hu-HU" i="1" dirty="0"/>
              <a:t>/</a:t>
            </a:r>
            <a:r>
              <a:rPr lang="hu-HU" i="1" dirty="0" err="1"/>
              <a:t>seems</a:t>
            </a:r>
            <a:r>
              <a:rPr lang="hu-HU" i="1" dirty="0"/>
              <a:t>…]</a:t>
            </a:r>
          </a:p>
          <a:p>
            <a:pPr marL="0" indent="0">
              <a:buNone/>
            </a:pPr>
            <a:r>
              <a:rPr lang="hu-HU" dirty="0"/>
              <a:t>A </a:t>
            </a:r>
            <a:r>
              <a:rPr lang="hu-HU" dirty="0" err="1"/>
              <a:t>III-ból</a:t>
            </a:r>
            <a:r>
              <a:rPr lang="hu-HU" dirty="0"/>
              <a:t> vezeti le (szemantikai affinitás): </a:t>
            </a:r>
            <a:r>
              <a:rPr lang="en-US" i="1" dirty="0"/>
              <a:t>It seems as if I cared. → As if I cared. → As if.</a:t>
            </a:r>
            <a:r>
              <a:rPr lang="hu-HU" i="1" dirty="0"/>
              <a:t> </a:t>
            </a:r>
            <a:r>
              <a:rPr lang="hu-HU" dirty="0"/>
              <a:t>(újabb </a:t>
            </a:r>
            <a:r>
              <a:rPr lang="hu-HU" dirty="0" err="1"/>
              <a:t>inszubordináció</a:t>
            </a:r>
            <a:r>
              <a:rPr lang="hu-HU" dirty="0"/>
              <a:t> vagy ellipszis)</a:t>
            </a:r>
          </a:p>
          <a:p>
            <a:pPr marL="0" indent="0">
              <a:buNone/>
            </a:pPr>
            <a:r>
              <a:rPr lang="hu-HU" dirty="0"/>
              <a:t>III. és IV.: az eredeti feltételes-hasonlító jelentés eltűnt, </a:t>
            </a:r>
            <a:r>
              <a:rPr lang="hu-HU" b="1" dirty="0"/>
              <a:t>tagadó/cáfoló</a:t>
            </a:r>
            <a:r>
              <a:rPr lang="hu-HU" dirty="0"/>
              <a:t> értékük van, felkiáltó-értékelő jelleg, negatív </a:t>
            </a:r>
            <a:r>
              <a:rPr lang="hu-HU" dirty="0" err="1"/>
              <a:t>episztemikus</a:t>
            </a:r>
            <a:r>
              <a:rPr lang="hu-HU" dirty="0"/>
              <a:t> attitűd, a beszélő elutasítja egy implikált/ kimondott feltevés igazságát, az ellenkezőjét állítja</a:t>
            </a:r>
          </a:p>
          <a:p>
            <a:pPr marL="0" indent="0">
              <a:buNone/>
            </a:pPr>
            <a:r>
              <a:rPr lang="hu-HU" i="1" dirty="0" err="1"/>
              <a:t>As</a:t>
            </a:r>
            <a:r>
              <a:rPr lang="hu-HU" i="1" dirty="0"/>
              <a:t> </a:t>
            </a:r>
            <a:r>
              <a:rPr lang="hu-HU" i="1" dirty="0" err="1"/>
              <a:t>if</a:t>
            </a:r>
            <a:r>
              <a:rPr lang="hu-HU" i="1" dirty="0"/>
              <a:t> I </a:t>
            </a:r>
            <a:r>
              <a:rPr lang="hu-HU" i="1" dirty="0" err="1"/>
              <a:t>were</a:t>
            </a:r>
            <a:r>
              <a:rPr lang="hu-HU" i="1" dirty="0"/>
              <a:t> </a:t>
            </a:r>
            <a:r>
              <a:rPr lang="hu-HU" i="1" dirty="0" err="1"/>
              <a:t>the</a:t>
            </a:r>
            <a:r>
              <a:rPr lang="hu-HU" i="1" dirty="0"/>
              <a:t> </a:t>
            </a:r>
            <a:r>
              <a:rPr lang="hu-HU" i="1" dirty="0" err="1"/>
              <a:t>one</a:t>
            </a:r>
            <a:r>
              <a:rPr lang="hu-HU" i="1" dirty="0"/>
              <a:t> </a:t>
            </a:r>
            <a:r>
              <a:rPr lang="hu-HU" i="1" dirty="0" err="1"/>
              <a:t>at</a:t>
            </a:r>
            <a:r>
              <a:rPr lang="hu-HU" i="1" dirty="0"/>
              <a:t> fault. – </a:t>
            </a:r>
            <a:r>
              <a:rPr lang="hu-HU" dirty="0"/>
              <a:t>a beszélő fel van háborodva, szerinte hamis az a feltevés, hogy ő a hibás</a:t>
            </a:r>
          </a:p>
          <a:p>
            <a:pPr marL="0" indent="0">
              <a:buNone/>
            </a:pPr>
            <a:r>
              <a:rPr lang="hu-HU" dirty="0"/>
              <a:t>(</a:t>
            </a:r>
            <a:r>
              <a:rPr lang="hu-HU" dirty="0" err="1"/>
              <a:t>cf</a:t>
            </a:r>
            <a:r>
              <a:rPr lang="hu-HU" dirty="0"/>
              <a:t>. </a:t>
            </a:r>
            <a:r>
              <a:rPr lang="hu-HU" dirty="0" err="1"/>
              <a:t>López-Couso</a:t>
            </a:r>
            <a:r>
              <a:rPr lang="hu-HU" dirty="0"/>
              <a:t> &amp; </a:t>
            </a:r>
            <a:r>
              <a:rPr lang="hu-HU" dirty="0" err="1"/>
              <a:t>Méndez-Naya</a:t>
            </a:r>
            <a:r>
              <a:rPr lang="hu-HU" dirty="0"/>
              <a:t> (2012a, 2012b): II. vonzatkifejtő &gt; III. </a:t>
            </a:r>
            <a:r>
              <a:rPr lang="hu-HU" dirty="0" err="1"/>
              <a:t>inszubordinált</a:t>
            </a:r>
            <a:r>
              <a:rPr lang="hu-HU" dirty="0"/>
              <a:t> változatok)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636394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0079" y="1057565"/>
            <a:ext cx="10890929" cy="1097280"/>
          </a:xfrm>
        </p:spPr>
        <p:txBody>
          <a:bodyPr>
            <a:normAutofit/>
          </a:bodyPr>
          <a:lstStyle/>
          <a:p>
            <a:r>
              <a:rPr lang="hu-HU" dirty="0"/>
              <a:t>Feltevés tagadása, propozíció tagadása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95893" y="1976581"/>
            <a:ext cx="11655962" cy="458123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/>
              <a:t>A spanyolban 4 típusa van a feltételes hasonlító </a:t>
            </a:r>
            <a:r>
              <a:rPr lang="hu-HU" dirty="0" err="1"/>
              <a:t>inszubordinált</a:t>
            </a:r>
            <a:r>
              <a:rPr lang="hu-HU" dirty="0"/>
              <a:t> mondatoknak:</a:t>
            </a:r>
          </a:p>
          <a:p>
            <a:pPr marL="0" indent="0">
              <a:buNone/>
            </a:pPr>
            <a:r>
              <a:rPr lang="hu-HU" b="1" dirty="0"/>
              <a:t>1. </a:t>
            </a:r>
            <a:r>
              <a:rPr lang="hu-HU" b="1" dirty="0" err="1"/>
              <a:t>Denial</a:t>
            </a:r>
            <a:r>
              <a:rPr lang="hu-HU" b="1" dirty="0"/>
              <a:t> of an </a:t>
            </a:r>
            <a:r>
              <a:rPr lang="hu-HU" b="1" dirty="0" err="1"/>
              <a:t>assumption</a:t>
            </a:r>
            <a:r>
              <a:rPr lang="hu-HU" b="1" dirty="0"/>
              <a:t> [(elő)feltevés tagadása/visszautasítása]</a:t>
            </a:r>
          </a:p>
          <a:p>
            <a:pPr marL="0" indent="0">
              <a:buNone/>
            </a:pPr>
            <a:r>
              <a:rPr lang="hu-HU" i="1" dirty="0" err="1"/>
              <a:t>Como</a:t>
            </a:r>
            <a:r>
              <a:rPr lang="hu-HU" i="1" dirty="0"/>
              <a:t> </a:t>
            </a:r>
            <a:r>
              <a:rPr lang="hu-HU" i="1" dirty="0" err="1"/>
              <a:t>si</a:t>
            </a:r>
            <a:r>
              <a:rPr lang="hu-HU" i="1" dirty="0"/>
              <a:t> </a:t>
            </a:r>
            <a:r>
              <a:rPr lang="hu-HU" i="1" dirty="0" err="1"/>
              <a:t>fuera</a:t>
            </a:r>
            <a:r>
              <a:rPr lang="hu-HU" i="1" dirty="0"/>
              <a:t> tan </a:t>
            </a:r>
            <a:r>
              <a:rPr lang="hu-HU" i="1" dirty="0" err="1"/>
              <a:t>fácil</a:t>
            </a:r>
            <a:r>
              <a:rPr lang="hu-HU" i="1" dirty="0"/>
              <a:t>. </a:t>
            </a:r>
            <a:r>
              <a:rPr lang="hu-HU" dirty="0"/>
              <a:t>‘Mintha olyan könnyű lenne.’</a:t>
            </a:r>
          </a:p>
          <a:p>
            <a:pPr marL="0" indent="0">
              <a:buNone/>
            </a:pPr>
            <a:r>
              <a:rPr lang="hu-HU" dirty="0"/>
              <a:t>RV&amp;VI (2025): A beszélő egy, az előző diskurzusból vagy a kontextusból kiolvasható </a:t>
            </a:r>
            <a:r>
              <a:rPr lang="hu-HU" b="1" dirty="0"/>
              <a:t>feltevést</a:t>
            </a:r>
            <a:r>
              <a:rPr lang="hu-HU" dirty="0"/>
              <a:t> utasít el (pl. az adott dolog könnyű), és ezzel együtt annak az ellenkezőjét is állítja. </a:t>
            </a:r>
          </a:p>
          <a:p>
            <a:pPr marL="0" indent="0">
              <a:buNone/>
            </a:pPr>
            <a:r>
              <a:rPr lang="hu-HU" b="1" dirty="0" err="1"/>
              <a:t>Polaritásmegfordítás</a:t>
            </a:r>
            <a:r>
              <a:rPr lang="hu-HU" dirty="0"/>
              <a:t>: a </a:t>
            </a:r>
            <a:r>
              <a:rPr lang="hu-HU" i="1" dirty="0" err="1"/>
              <a:t>como</a:t>
            </a:r>
            <a:r>
              <a:rPr lang="hu-HU" i="1" dirty="0"/>
              <a:t> </a:t>
            </a:r>
            <a:r>
              <a:rPr lang="hu-HU" i="1" dirty="0" err="1"/>
              <a:t>si</a:t>
            </a:r>
            <a:r>
              <a:rPr lang="hu-HU" dirty="0" err="1"/>
              <a:t>-mondat</a:t>
            </a:r>
            <a:r>
              <a:rPr lang="hu-HU" dirty="0"/>
              <a:t> formailag egy feltételezett állapotot idéz fel, de pragmatikailag annak ellenkezője a tényleges üzenet.</a:t>
            </a:r>
          </a:p>
          <a:p>
            <a:pPr marL="0" indent="0">
              <a:buNone/>
            </a:pPr>
            <a:r>
              <a:rPr lang="hu-HU" dirty="0"/>
              <a:t>VP, D &amp; VI (2025): a mondat </a:t>
            </a:r>
            <a:r>
              <a:rPr lang="hu-HU" b="1" dirty="0"/>
              <a:t>szó szerint kódolt propozícióját </a:t>
            </a:r>
            <a:r>
              <a:rPr lang="hu-HU" dirty="0"/>
              <a:t>tagadja, asszertív funkció, a megelőző </a:t>
            </a:r>
            <a:r>
              <a:rPr lang="hu-HU" b="1" dirty="0"/>
              <a:t>diskurzus</a:t>
            </a:r>
            <a:r>
              <a:rPr lang="hu-HU" dirty="0"/>
              <a:t> vagy a nyelven kívüli </a:t>
            </a:r>
            <a:r>
              <a:rPr lang="hu-HU" b="1" dirty="0"/>
              <a:t>kontextus</a:t>
            </a:r>
            <a:r>
              <a:rPr lang="hu-HU" dirty="0"/>
              <a:t> előhívta </a:t>
            </a:r>
            <a:r>
              <a:rPr lang="hu-HU" b="1" dirty="0"/>
              <a:t>feltételezés</a:t>
            </a:r>
            <a:r>
              <a:rPr lang="hu-HU" dirty="0"/>
              <a:t> tagadása és ellenkezőjének állítása</a:t>
            </a:r>
          </a:p>
          <a:p>
            <a:pPr marL="0" indent="0">
              <a:buNone/>
            </a:pPr>
            <a:r>
              <a:rPr lang="hu-HU" dirty="0"/>
              <a:t>Lehmann (2022): a lehetőséget a beszélő elég valószínűtlennek tartja, akár a tényekkel ellentétesnek</a:t>
            </a:r>
            <a:r>
              <a:rPr lang="hu-HU" b="1" dirty="0"/>
              <a:t>, másvalakihez köthető/tulajdonított hiedelemtől határolódik el</a:t>
            </a:r>
          </a:p>
          <a:p>
            <a:pPr marL="0" indent="0" algn="r">
              <a:buNone/>
            </a:pPr>
            <a:r>
              <a:rPr lang="hu-HU" b="1" dirty="0"/>
              <a:t>(</a:t>
            </a:r>
            <a:r>
              <a:rPr lang="hu-HU" b="1" dirty="0" err="1"/>
              <a:t>Royo</a:t>
            </a:r>
            <a:r>
              <a:rPr lang="hu-HU" b="1" dirty="0"/>
              <a:t> </a:t>
            </a:r>
            <a:r>
              <a:rPr lang="hu-HU" b="1" dirty="0" err="1"/>
              <a:t>Viñuales</a:t>
            </a:r>
            <a:r>
              <a:rPr lang="hu-HU" b="1" dirty="0"/>
              <a:t> &amp; Van </a:t>
            </a:r>
            <a:r>
              <a:rPr lang="hu-HU" b="1" dirty="0" err="1"/>
              <a:t>linden</a:t>
            </a:r>
            <a:r>
              <a:rPr lang="hu-HU" b="1" dirty="0"/>
              <a:t>: spanyol (2025), Van </a:t>
            </a:r>
            <a:r>
              <a:rPr lang="hu-HU" b="1" dirty="0" err="1"/>
              <a:t>Praet</a:t>
            </a:r>
            <a:r>
              <a:rPr lang="hu-HU" b="1" dirty="0"/>
              <a:t>, </a:t>
            </a:r>
            <a:r>
              <a:rPr lang="hu-HU" b="1" dirty="0" err="1"/>
              <a:t>Degand</a:t>
            </a:r>
            <a:r>
              <a:rPr lang="hu-HU" b="1" dirty="0"/>
              <a:t> &amp; </a:t>
            </a:r>
            <a:r>
              <a:rPr lang="hu-HU" b="1" dirty="0" err="1"/>
              <a:t>Van</a:t>
            </a:r>
            <a:r>
              <a:rPr lang="hu-HU" b="1" dirty="0"/>
              <a:t> </a:t>
            </a:r>
            <a:r>
              <a:rPr lang="hu-HU" b="1" dirty="0" err="1"/>
              <a:t>Iinden</a:t>
            </a:r>
            <a:r>
              <a:rPr lang="hu-HU" b="1" dirty="0"/>
              <a:t> (2025): angol, holland)</a:t>
            </a:r>
          </a:p>
        </p:txBody>
      </p:sp>
    </p:spTree>
    <p:extLst>
      <p:ext uri="{BB962C8B-B14F-4D97-AF65-F5344CB8AC3E}">
        <p14:creationId xmlns:p14="http://schemas.microsoft.com/office/powerpoint/2010/main" val="12848570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Kutatási kérdés, anyag, módszer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03564" y="2468881"/>
            <a:ext cx="10926618" cy="4190537"/>
          </a:xfrm>
        </p:spPr>
        <p:txBody>
          <a:bodyPr/>
          <a:lstStyle/>
          <a:p>
            <a:r>
              <a:rPr lang="hu-HU" sz="2800" dirty="0"/>
              <a:t>Mi a helyzet a magyarban ezzel a tagadó típussal? </a:t>
            </a:r>
          </a:p>
          <a:p>
            <a:r>
              <a:rPr lang="hu-HU" sz="2800" dirty="0"/>
              <a:t>Milyen pragmatikai jelentést hordoz? Asszertív vagy értékelő?</a:t>
            </a:r>
          </a:p>
          <a:p>
            <a:r>
              <a:rPr lang="hu-HU" sz="2800" dirty="0"/>
              <a:t>Hogyan alakult ki? Milyen típusú szerkezeti előzménye volt? </a:t>
            </a:r>
          </a:p>
          <a:p>
            <a:r>
              <a:rPr lang="hu-HU" sz="2800" dirty="0">
                <a:solidFill>
                  <a:srgbClr val="FF0000"/>
                </a:solidFill>
              </a:rPr>
              <a:t>Melyek a legtipikusabb formái?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95370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9315" y="1184103"/>
            <a:ext cx="10890929" cy="1097280"/>
          </a:xfrm>
        </p:spPr>
        <p:txBody>
          <a:bodyPr>
            <a:normAutofit/>
          </a:bodyPr>
          <a:lstStyle/>
          <a:p>
            <a:r>
              <a:rPr lang="hu-HU" dirty="0"/>
              <a:t>Keletkezés: hogy jön össze a </a:t>
            </a:r>
            <a:r>
              <a:rPr lang="hu-HU" i="1" dirty="0"/>
              <a:t>mint</a:t>
            </a:r>
            <a:r>
              <a:rPr lang="hu-HU" dirty="0"/>
              <a:t> és a </a:t>
            </a:r>
            <a:r>
              <a:rPr lang="hu-HU" i="1" dirty="0"/>
              <a:t>ha</a:t>
            </a:r>
            <a:r>
              <a:rPr lang="hu-HU" dirty="0"/>
              <a:t>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9315" y="2050473"/>
            <a:ext cx="11302540" cy="471978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dirty="0"/>
              <a:t>Simonyi Zsigmond (1881. III. 191–199): A magyar kötőszók…</a:t>
            </a:r>
          </a:p>
          <a:p>
            <a:pPr marL="0" indent="0">
              <a:buNone/>
            </a:pPr>
            <a:r>
              <a:rPr lang="hu-HU" b="1" dirty="0"/>
              <a:t>ELLIPSZIS (</a:t>
            </a:r>
            <a:r>
              <a:rPr lang="hu-HU" b="1" dirty="0" err="1"/>
              <a:t>Klemm</a:t>
            </a:r>
            <a:r>
              <a:rPr lang="hu-HU" b="1" dirty="0"/>
              <a:t> 1928, </a:t>
            </a:r>
            <a:r>
              <a:rPr lang="hu-HU" b="1" dirty="0" err="1"/>
              <a:t>Berrár</a:t>
            </a:r>
            <a:r>
              <a:rPr lang="hu-HU" b="1" dirty="0"/>
              <a:t> 1957, 1960, Juhász 1992 ugyanez)</a:t>
            </a:r>
          </a:p>
          <a:p>
            <a:r>
              <a:rPr lang="hu-HU" dirty="0"/>
              <a:t>az ismétlődő állítmányú relatív főmondat mondatrészei maradnak el: </a:t>
            </a:r>
          </a:p>
          <a:p>
            <a:pPr marL="0" indent="0">
              <a:buNone/>
            </a:pPr>
            <a:r>
              <a:rPr lang="hu-HU" dirty="0"/>
              <a:t>megállott az olasz, </a:t>
            </a:r>
            <a:r>
              <a:rPr lang="hu-HU" i="1" dirty="0"/>
              <a:t>mint</a:t>
            </a:r>
            <a:r>
              <a:rPr lang="hu-HU" dirty="0"/>
              <a:t> megállana </a:t>
            </a:r>
            <a:r>
              <a:rPr lang="hu-HU" i="1" dirty="0"/>
              <a:t>ha</a:t>
            </a:r>
            <a:r>
              <a:rPr lang="hu-HU" dirty="0"/>
              <a:t> kőszirt volna = mint kőszirt lévén megállana</a:t>
            </a:r>
          </a:p>
          <a:p>
            <a:pPr marL="0" indent="0">
              <a:buNone/>
            </a:pPr>
            <a:r>
              <a:rPr lang="hu-HU" b="1" dirty="0"/>
              <a:t>Nem egyféle ellipszis lehetséges:</a:t>
            </a:r>
          </a:p>
          <a:p>
            <a:r>
              <a:rPr lang="hu-HU" dirty="0"/>
              <a:t>az </a:t>
            </a:r>
            <a:r>
              <a:rPr lang="hu-HU" b="1" i="1" dirty="0"/>
              <a:t>úgy tetszik, úgy rémlik</a:t>
            </a:r>
            <a:r>
              <a:rPr lang="hu-HU" b="1" dirty="0"/>
              <a:t> </a:t>
            </a:r>
            <a:r>
              <a:rPr lang="hu-HU" dirty="0"/>
              <a:t>főmondatok maradnak el, például: </a:t>
            </a:r>
          </a:p>
          <a:p>
            <a:pPr marL="0" indent="0">
              <a:buNone/>
            </a:pPr>
            <a:r>
              <a:rPr lang="hu-HU" dirty="0"/>
              <a:t>„[mikor a királyfiú eleibe ment,] </a:t>
            </a:r>
            <a:r>
              <a:rPr lang="hu-HU" i="1" dirty="0"/>
              <a:t>mintha nem is a’ lett volna, a ki volt, </a:t>
            </a:r>
            <a:r>
              <a:rPr lang="hu-HU" dirty="0"/>
              <a:t>Kriza </a:t>
            </a:r>
            <a:r>
              <a:rPr lang="hu-HU" dirty="0" err="1"/>
              <a:t>vadr</a:t>
            </a:r>
            <a:r>
              <a:rPr lang="hu-HU" dirty="0"/>
              <a:t>. 41G” (i.m. 193).</a:t>
            </a:r>
          </a:p>
          <a:p>
            <a:pPr marL="0" indent="0">
              <a:buNone/>
            </a:pPr>
            <a:r>
              <a:rPr lang="hu-HU" dirty="0"/>
              <a:t>„p. </a:t>
            </a:r>
            <a:r>
              <a:rPr lang="hu-HU" i="1" dirty="0"/>
              <a:t>ha ebbe </a:t>
            </a:r>
            <a:r>
              <a:rPr lang="hu-HU" i="1" dirty="0" err="1"/>
              <a:t>belefujsz</a:t>
            </a:r>
            <a:r>
              <a:rPr lang="hu-HU" i="1" dirty="0"/>
              <a:t>, a mit gondolsz magadban, ott terem előtted; ha aztán </a:t>
            </a:r>
            <a:r>
              <a:rPr lang="hu-HU" i="1" dirty="0" err="1"/>
              <a:t>visszájárul</a:t>
            </a:r>
            <a:r>
              <a:rPr lang="hu-HU" i="1" dirty="0"/>
              <a:t> </a:t>
            </a:r>
            <a:r>
              <a:rPr lang="hu-HU" i="1" dirty="0" err="1"/>
              <a:t>fujsz</a:t>
            </a:r>
            <a:r>
              <a:rPr lang="hu-HU" i="1" dirty="0"/>
              <a:t> bele, [úgy eltűnik minden,] mintha ott se lett // volna» </a:t>
            </a:r>
            <a:r>
              <a:rPr lang="hu-HU" dirty="0"/>
              <a:t>Ny. 1:419.” (i.m. 193–194). </a:t>
            </a:r>
          </a:p>
          <a:p>
            <a:pPr marL="0" indent="0">
              <a:buNone/>
            </a:pPr>
            <a:r>
              <a:rPr lang="hu-HU" u="sng" dirty="0"/>
              <a:t>a </a:t>
            </a:r>
            <a:r>
              <a:rPr lang="hu-HU" b="1" u="sng" dirty="0"/>
              <a:t>közlés- és cselekvésigéket tartalmazó főmondatok „elhallgatásával” </a:t>
            </a:r>
            <a:r>
              <a:rPr lang="hu-HU" u="sng" dirty="0"/>
              <a:t>előálló </a:t>
            </a:r>
            <a:r>
              <a:rPr lang="hu-HU" i="1" u="sng" dirty="0"/>
              <a:t>mintha</a:t>
            </a:r>
            <a:r>
              <a:rPr lang="hu-HU" u="sng" dirty="0"/>
              <a:t>-mellékmondatok: </a:t>
            </a:r>
          </a:p>
          <a:p>
            <a:pPr marL="0" indent="0">
              <a:buNone/>
            </a:pPr>
            <a:r>
              <a:rPr lang="hu-HU" u="sng" dirty="0"/>
              <a:t>„</a:t>
            </a:r>
            <a:r>
              <a:rPr lang="hu-HU" b="1" u="sng" dirty="0"/>
              <a:t>’</a:t>
            </a:r>
            <a:r>
              <a:rPr lang="hu-HU" b="1" u="sng" dirty="0" err="1"/>
              <a:t>úgy</a:t>
            </a:r>
            <a:r>
              <a:rPr lang="hu-HU" b="1" u="sng" dirty="0"/>
              <a:t> beszél, úgy cselekszik, úgy tesz, úgy tetteti </a:t>
            </a:r>
            <a:r>
              <a:rPr lang="hu-HU" b="1" u="sng" dirty="0" err="1"/>
              <a:t>magát</a:t>
            </a:r>
            <a:r>
              <a:rPr lang="hu-HU" b="1" u="sng" dirty="0"/>
              <a:t>‘; p</a:t>
            </a:r>
            <a:r>
              <a:rPr lang="hu-HU" u="sng" dirty="0"/>
              <a:t>. </a:t>
            </a:r>
            <a:r>
              <a:rPr lang="hu-HU" i="1" u="sng" dirty="0"/>
              <a:t>mintha a kárt vissza akarnák téríteni</a:t>
            </a:r>
            <a:r>
              <a:rPr lang="hu-HU" u="sng" dirty="0"/>
              <a:t>: </a:t>
            </a:r>
            <a:r>
              <a:rPr lang="hu-HU" i="1" u="sng" dirty="0" err="1"/>
              <a:t>perinde</a:t>
            </a:r>
            <a:r>
              <a:rPr lang="hu-HU" u="sng" dirty="0"/>
              <a:t> </a:t>
            </a:r>
            <a:r>
              <a:rPr lang="hu-HU" u="sng" dirty="0" err="1"/>
              <a:t>ac</a:t>
            </a:r>
            <a:r>
              <a:rPr lang="hu-HU" u="sng" dirty="0"/>
              <a:t> </a:t>
            </a:r>
            <a:r>
              <a:rPr lang="hu-HU" u="sng" dirty="0" err="1"/>
              <a:t>fraudata</a:t>
            </a:r>
            <a:r>
              <a:rPr lang="hu-HU" u="sng" dirty="0"/>
              <a:t> </a:t>
            </a:r>
            <a:r>
              <a:rPr lang="hu-HU" u="sng" dirty="0" err="1"/>
              <a:t>restituere</a:t>
            </a:r>
            <a:r>
              <a:rPr lang="hu-HU" u="sng" dirty="0"/>
              <a:t> </a:t>
            </a:r>
            <a:r>
              <a:rPr lang="hu-HU" u="sng" dirty="0" err="1"/>
              <a:t>vellent</a:t>
            </a:r>
            <a:r>
              <a:rPr lang="hu-HU" u="sng" dirty="0"/>
              <a:t> (…) Vers. </a:t>
            </a:r>
            <a:r>
              <a:rPr lang="hu-HU" u="sng" dirty="0" err="1"/>
              <a:t>anal</a:t>
            </a:r>
            <a:r>
              <a:rPr lang="hu-HU" u="sng" dirty="0"/>
              <a:t>. 11:979.” (Simonyi 1881 194)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153331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Előzményekre példák?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7382" y="2382982"/>
            <a:ext cx="10773626" cy="38166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/>
              <a:t>Senki sem hoz valódi példát korpuszból (pl. kódex) az ellipszis előtti állapotra.</a:t>
            </a:r>
          </a:p>
          <a:p>
            <a:pPr marL="0" indent="0">
              <a:buNone/>
            </a:pPr>
            <a:r>
              <a:rPr lang="hu-HU" dirty="0" err="1"/>
              <a:t>ÓMK-keresés</a:t>
            </a:r>
            <a:r>
              <a:rPr lang="hu-HU" dirty="0"/>
              <a:t>: </a:t>
            </a:r>
            <a:r>
              <a:rPr lang="hu-HU" b="1" dirty="0"/>
              <a:t>nincs</a:t>
            </a:r>
            <a:r>
              <a:rPr lang="hu-HU" dirty="0"/>
              <a:t> </a:t>
            </a:r>
            <a:r>
              <a:rPr lang="hu-HU" b="1" dirty="0"/>
              <a:t>az előzményszerkezetekre példa</a:t>
            </a:r>
            <a:r>
              <a:rPr lang="hu-HU" dirty="0"/>
              <a:t>, pedig a legkorábbi kódexekben is van már feltételes hasonlító mondat</a:t>
            </a:r>
          </a:p>
          <a:p>
            <a:pPr marL="0" indent="0">
              <a:buNone/>
            </a:pPr>
            <a:r>
              <a:rPr lang="hu-HU" dirty="0"/>
              <a:t>Miért van </a:t>
            </a:r>
            <a:r>
              <a:rPr lang="hu-HU" i="1" dirty="0" err="1"/>
              <a:t>hamint</a:t>
            </a:r>
            <a:r>
              <a:rPr lang="hu-HU" i="1" dirty="0"/>
              <a:t>?</a:t>
            </a:r>
          </a:p>
          <a:p>
            <a:pPr marL="0" indent="0">
              <a:buNone/>
            </a:pPr>
            <a:r>
              <a:rPr lang="hu-HU" dirty="0"/>
              <a:t>(3) </a:t>
            </a:r>
            <a:r>
              <a:rPr lang="hu-HU" i="1" dirty="0" err="1"/>
              <a:t>falay</a:t>
            </a:r>
            <a:r>
              <a:rPr lang="hu-HU" i="1" dirty="0"/>
              <a:t> </a:t>
            </a:r>
            <a:r>
              <a:rPr lang="hu-HU" b="1" i="1" dirty="0"/>
              <a:t>ha </a:t>
            </a:r>
            <a:r>
              <a:rPr lang="hu-HU" b="1" i="1" dirty="0" err="1"/>
              <a:t>mÿnt</a:t>
            </a:r>
            <a:r>
              <a:rPr lang="hu-HU" i="1" dirty="0"/>
              <a:t> aranyas </a:t>
            </a:r>
            <a:r>
              <a:rPr lang="hu-HU" i="1" dirty="0" err="1"/>
              <a:t>byborral</a:t>
            </a:r>
            <a:r>
              <a:rPr lang="hu-HU" i="1" dirty="0"/>
              <a:t> </a:t>
            </a:r>
            <a:r>
              <a:rPr lang="hu-HU" i="1" dirty="0" err="1"/>
              <a:t>barssonnÿal</a:t>
            </a:r>
            <a:r>
              <a:rPr lang="hu-HU" i="1" dirty="0"/>
              <a:t> bel </a:t>
            </a:r>
            <a:r>
              <a:rPr lang="hu-HU" i="1" dirty="0" err="1"/>
              <a:t>vontaak</a:t>
            </a:r>
            <a:r>
              <a:rPr lang="hu-HU" i="1" dirty="0"/>
              <a:t> </a:t>
            </a:r>
            <a:r>
              <a:rPr lang="hu-HU" i="1" dirty="0" err="1"/>
              <a:t>vona</a:t>
            </a:r>
            <a:r>
              <a:rPr lang="hu-HU" i="1" dirty="0"/>
              <a:t> </a:t>
            </a:r>
            <a:r>
              <a:rPr lang="hu-HU" dirty="0"/>
              <a:t>(ÓMK, </a:t>
            </a:r>
            <a:r>
              <a:rPr lang="hu-HU" dirty="0" err="1"/>
              <a:t>ÉrdyK</a:t>
            </a:r>
            <a:r>
              <a:rPr lang="hu-HU" dirty="0"/>
              <a:t>. 511, 1526 k.)</a:t>
            </a:r>
          </a:p>
          <a:p>
            <a:pPr marL="0" indent="0">
              <a:buNone/>
            </a:pPr>
            <a:r>
              <a:rPr lang="hu-HU" dirty="0"/>
              <a:t>(4) </a:t>
            </a:r>
            <a:r>
              <a:rPr lang="hu-HU" i="1" dirty="0"/>
              <a:t>de </a:t>
            </a:r>
            <a:r>
              <a:rPr lang="hu-HU" b="1" i="1" dirty="0"/>
              <a:t>ha </a:t>
            </a:r>
            <a:r>
              <a:rPr lang="hu-HU" b="1" i="1" dirty="0" err="1"/>
              <a:t>mynt</a:t>
            </a:r>
            <a:r>
              <a:rPr lang="hu-HU" i="1" dirty="0"/>
              <a:t> </a:t>
            </a:r>
            <a:r>
              <a:rPr lang="hu-HU" i="1" dirty="0" err="1"/>
              <a:t>čak</a:t>
            </a:r>
            <a:r>
              <a:rPr lang="hu-HU" i="1" dirty="0"/>
              <a:t> el </a:t>
            </a:r>
            <a:r>
              <a:rPr lang="hu-HU" i="1" dirty="0" err="1"/>
              <a:t>aluttak</a:t>
            </a:r>
            <a:r>
              <a:rPr lang="hu-HU" i="1" dirty="0"/>
              <a:t> volna </a:t>
            </a:r>
            <a:r>
              <a:rPr lang="hu-HU" i="1" dirty="0" err="1"/>
              <a:t>lelko</a:t>
            </a:r>
            <a:r>
              <a:rPr lang="hu-HU" i="1" dirty="0"/>
              <a:t>̗</a:t>
            </a:r>
            <a:r>
              <a:rPr lang="hu-HU" i="1" dirty="0" err="1"/>
              <a:t>keth</a:t>
            </a:r>
            <a:r>
              <a:rPr lang="hu-HU" i="1" dirty="0"/>
              <a:t> istennek meg </a:t>
            </a:r>
            <a:r>
              <a:rPr lang="hu-HU" i="1" dirty="0" err="1"/>
              <a:t>adaak</a:t>
            </a:r>
            <a:r>
              <a:rPr lang="hu-HU" dirty="0"/>
              <a:t> (ÓMK, </a:t>
            </a:r>
            <a:r>
              <a:rPr lang="hu-HU" dirty="0" err="1"/>
              <a:t>SándK</a:t>
            </a:r>
            <a:r>
              <a:rPr lang="hu-HU" dirty="0"/>
              <a:t>. 14v, 16. sz. első negyede)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49376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Hogy és hol kerültek egymás mellé?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/>
              <a:t>(5)</a:t>
            </a:r>
            <a:r>
              <a:rPr lang="hu-HU" i="1" dirty="0"/>
              <a:t> </a:t>
            </a:r>
            <a:r>
              <a:rPr lang="hu-HU" b="1" i="1" dirty="0"/>
              <a:t>Ha</a:t>
            </a:r>
            <a:r>
              <a:rPr lang="hu-HU" i="1" dirty="0"/>
              <a:t> </a:t>
            </a:r>
            <a:r>
              <a:rPr lang="hu-HU" i="1" dirty="0" err="1"/>
              <a:t>ky</a:t>
            </a:r>
            <a:r>
              <a:rPr lang="hu-HU" i="1" dirty="0"/>
              <a:t> </a:t>
            </a:r>
            <a:r>
              <a:rPr lang="hu-HU" i="1" dirty="0" err="1"/>
              <a:t>mykoron</a:t>
            </a:r>
            <a:r>
              <a:rPr lang="hu-HU" i="1" dirty="0"/>
              <a:t> </a:t>
            </a:r>
            <a:r>
              <a:rPr lang="hu-HU" i="1" dirty="0" err="1"/>
              <a:t>predical</a:t>
            </a:r>
            <a:r>
              <a:rPr lang="hu-HU" i="1" dirty="0"/>
              <a:t>, </a:t>
            </a:r>
            <a:r>
              <a:rPr lang="hu-HU" i="1" dirty="0" err="1"/>
              <a:t>wgy</a:t>
            </a:r>
            <a:r>
              <a:rPr lang="hu-HU" i="1" dirty="0"/>
              <a:t> </a:t>
            </a:r>
            <a:r>
              <a:rPr lang="hu-HU" i="1" dirty="0" err="1"/>
              <a:t>zollyon</a:t>
            </a:r>
            <a:r>
              <a:rPr lang="hu-HU" i="1" dirty="0"/>
              <a:t> </a:t>
            </a:r>
            <a:r>
              <a:rPr lang="hu-HU" b="1" i="1" dirty="0" err="1"/>
              <a:t>mynt</a:t>
            </a:r>
            <a:r>
              <a:rPr lang="hu-HU" i="1" dirty="0"/>
              <a:t> </a:t>
            </a:r>
            <a:r>
              <a:rPr lang="hu-HU" i="1" dirty="0" err="1"/>
              <a:t>yſtennek</a:t>
            </a:r>
            <a:r>
              <a:rPr lang="hu-HU" i="1" dirty="0"/>
              <a:t> </a:t>
            </a:r>
            <a:r>
              <a:rPr lang="hu-HU" i="1" dirty="0" err="1"/>
              <a:t>bezeedeet</a:t>
            </a:r>
            <a:r>
              <a:rPr lang="hu-HU" i="1" dirty="0"/>
              <a:t>; </a:t>
            </a:r>
            <a:r>
              <a:rPr lang="hu-HU" b="1" i="1" dirty="0" err="1"/>
              <a:t>ha</a:t>
            </a:r>
            <a:r>
              <a:rPr lang="hu-HU" i="1" dirty="0"/>
              <a:t> </a:t>
            </a:r>
            <a:r>
              <a:rPr lang="hu-HU" i="1" dirty="0" err="1"/>
              <a:t>ky</a:t>
            </a:r>
            <a:r>
              <a:rPr lang="hu-HU" i="1" dirty="0"/>
              <a:t> </a:t>
            </a:r>
            <a:r>
              <a:rPr lang="hu-HU" i="1" dirty="0" err="1"/>
              <a:t>zolgal</a:t>
            </a:r>
            <a:r>
              <a:rPr lang="hu-HU" i="1" dirty="0"/>
              <a:t>, </a:t>
            </a:r>
            <a:r>
              <a:rPr lang="hu-HU" i="1" dirty="0" err="1"/>
              <a:t>wgy</a:t>
            </a:r>
            <a:r>
              <a:rPr lang="hu-HU" i="1" dirty="0"/>
              <a:t> </a:t>
            </a:r>
            <a:r>
              <a:rPr lang="hu-HU" i="1" dirty="0" err="1"/>
              <a:t>zolgallyon</a:t>
            </a:r>
            <a:r>
              <a:rPr lang="hu-HU" i="1" dirty="0"/>
              <a:t> </a:t>
            </a:r>
            <a:r>
              <a:rPr lang="hu-HU" b="1" i="1" dirty="0" err="1"/>
              <a:t>mynt</a:t>
            </a:r>
            <a:r>
              <a:rPr lang="hu-HU" i="1" dirty="0"/>
              <a:t> </a:t>
            </a:r>
            <a:r>
              <a:rPr lang="hu-HU" i="1" dirty="0" err="1"/>
              <a:t>yſtennek</a:t>
            </a:r>
            <a:r>
              <a:rPr lang="hu-HU" i="1" dirty="0"/>
              <a:t> </a:t>
            </a:r>
            <a:r>
              <a:rPr lang="hu-HU" i="1" dirty="0" err="1"/>
              <a:t>ereybó</a:t>
            </a:r>
            <a:r>
              <a:rPr lang="hu-HU" i="1" dirty="0"/>
              <a:t>̗l, </a:t>
            </a:r>
            <a:r>
              <a:rPr lang="hu-HU" i="1" dirty="0" err="1"/>
              <a:t>kyt</a:t>
            </a:r>
            <a:r>
              <a:rPr lang="hu-HU" i="1" dirty="0"/>
              <a:t> </a:t>
            </a:r>
            <a:r>
              <a:rPr lang="hu-HU" i="1" dirty="0" err="1"/>
              <a:t>hw</a:t>
            </a:r>
            <a:r>
              <a:rPr lang="hu-HU" i="1" dirty="0"/>
              <a:t>̋</a:t>
            </a:r>
            <a:r>
              <a:rPr lang="hu-HU" i="1" dirty="0" err="1"/>
              <a:t>neky</a:t>
            </a:r>
            <a:r>
              <a:rPr lang="hu-HU" i="1" dirty="0"/>
              <a:t> </a:t>
            </a:r>
            <a:r>
              <a:rPr lang="hu-HU" i="1" dirty="0" err="1"/>
              <a:t>adot</a:t>
            </a:r>
            <a:r>
              <a:rPr lang="hu-HU" i="1" dirty="0"/>
              <a:t> </a:t>
            </a:r>
            <a:r>
              <a:rPr lang="hu-HU" i="1" dirty="0" err="1"/>
              <a:t>yſten</a:t>
            </a:r>
            <a:r>
              <a:rPr lang="hu-HU" dirty="0"/>
              <a:t> (ÓMK, </a:t>
            </a:r>
            <a:r>
              <a:rPr lang="hu-HU" dirty="0" err="1"/>
              <a:t>JordK</a:t>
            </a:r>
            <a:r>
              <a:rPr lang="hu-HU" dirty="0"/>
              <a:t>. 852, 1516–1519)</a:t>
            </a:r>
          </a:p>
          <a:p>
            <a:pPr marL="0" indent="0">
              <a:buNone/>
            </a:pPr>
            <a:r>
              <a:rPr lang="hu-HU" dirty="0"/>
              <a:t>A két kötőszó egymás mellé kerülése akkor lehetséges, ha a mondat így szólna: </a:t>
            </a:r>
          </a:p>
          <a:p>
            <a:pPr marL="0" indent="0">
              <a:buNone/>
            </a:pPr>
            <a:r>
              <a:rPr lang="hu-HU" i="1" dirty="0"/>
              <a:t>Úgy prédikáljon/szóljon, </a:t>
            </a:r>
            <a:r>
              <a:rPr lang="hu-HU" b="1" i="1" dirty="0"/>
              <a:t>ha</a:t>
            </a:r>
            <a:r>
              <a:rPr lang="hu-HU" i="1" dirty="0"/>
              <a:t> (</a:t>
            </a:r>
            <a:r>
              <a:rPr lang="hu-HU" i="1" dirty="0" err="1"/>
              <a:t>vala</a:t>
            </a:r>
            <a:r>
              <a:rPr lang="hu-HU" i="1" dirty="0"/>
              <a:t>)ki prédikál/szól, </a:t>
            </a:r>
            <a:r>
              <a:rPr lang="hu-HU" b="1" i="1" dirty="0"/>
              <a:t>mint</a:t>
            </a:r>
            <a:r>
              <a:rPr lang="hu-HU" i="1" dirty="0"/>
              <a:t> istennek beszédét (prédikálja). </a:t>
            </a:r>
          </a:p>
          <a:p>
            <a:pPr marL="0" indent="0">
              <a:buNone/>
            </a:pPr>
            <a:r>
              <a:rPr lang="hu-HU" dirty="0"/>
              <a:t>Vagy pedig:</a:t>
            </a:r>
            <a:r>
              <a:rPr lang="hu-HU" i="1" dirty="0"/>
              <a:t> </a:t>
            </a:r>
          </a:p>
          <a:p>
            <a:pPr marL="0" indent="0">
              <a:buNone/>
            </a:pPr>
            <a:r>
              <a:rPr lang="hu-HU" b="1" i="1" dirty="0"/>
              <a:t>Ha</a:t>
            </a:r>
            <a:r>
              <a:rPr lang="hu-HU" i="1" dirty="0"/>
              <a:t> (</a:t>
            </a:r>
            <a:r>
              <a:rPr lang="hu-HU" i="1" dirty="0" err="1"/>
              <a:t>vala</a:t>
            </a:r>
            <a:r>
              <a:rPr lang="hu-HU" i="1" dirty="0"/>
              <a:t>)ki prédikál/szól, </a:t>
            </a:r>
            <a:r>
              <a:rPr lang="hu-HU" b="1" i="1" dirty="0"/>
              <a:t>mint</a:t>
            </a:r>
            <a:r>
              <a:rPr lang="hu-HU" i="1" dirty="0"/>
              <a:t> istennek beszédét (prédikálja), úgy prédikáljon/szóljon.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57728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Csak bizonyos lexikai elemekből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2000" y="2685535"/>
            <a:ext cx="10836876" cy="3855308"/>
          </a:xfrm>
        </p:spPr>
        <p:txBody>
          <a:bodyPr>
            <a:normAutofit fontScale="70000" lnSpcReduction="20000"/>
          </a:bodyPr>
          <a:lstStyle/>
          <a:p>
            <a:r>
              <a:rPr lang="hu-HU" sz="3100" dirty="0" err="1"/>
              <a:t>Grammatikalizációs</a:t>
            </a:r>
            <a:r>
              <a:rPr lang="hu-HU" sz="3100" dirty="0"/>
              <a:t> kutatások: a világ ilyen szempontból megvizsgált nyelveiben </a:t>
            </a:r>
            <a:r>
              <a:rPr lang="hu-HU" sz="3100" b="1" dirty="0"/>
              <a:t>a lexikális egységeknek csak egy bizonyos részéből</a:t>
            </a:r>
            <a:r>
              <a:rPr lang="hu-HU" sz="3100" dirty="0"/>
              <a:t> fejlődnek ki a vizsgált grammatikai egységek. </a:t>
            </a:r>
          </a:p>
          <a:p>
            <a:pPr marL="0" indent="0">
              <a:buNone/>
            </a:pPr>
            <a:r>
              <a:rPr lang="hu-HU" sz="3100" dirty="0"/>
              <a:t>Jellemzőik:</a:t>
            </a:r>
          </a:p>
          <a:p>
            <a:pPr lvl="0"/>
            <a:r>
              <a:rPr lang="hu-HU" sz="3100" dirty="0"/>
              <a:t>Olyan egységek </a:t>
            </a:r>
            <a:r>
              <a:rPr lang="hu-HU" sz="3100" dirty="0" err="1"/>
              <a:t>grammatikalizálódnak</a:t>
            </a:r>
            <a:r>
              <a:rPr lang="hu-HU" sz="3100" dirty="0"/>
              <a:t>, amelyek </a:t>
            </a:r>
            <a:r>
              <a:rPr lang="hu-HU" sz="3100" b="1" dirty="0"/>
              <a:t>gyakori használatúak</a:t>
            </a:r>
            <a:r>
              <a:rPr lang="hu-HU" sz="3100" dirty="0"/>
              <a:t> (vö. </a:t>
            </a:r>
            <a:r>
              <a:rPr lang="hu-HU" sz="3100" cap="small" dirty="0" err="1"/>
              <a:t>Bybee</a:t>
            </a:r>
            <a:r>
              <a:rPr lang="hu-HU" sz="3100" dirty="0"/>
              <a:t> 2003. 602–605). </a:t>
            </a:r>
          </a:p>
          <a:p>
            <a:pPr lvl="0"/>
            <a:r>
              <a:rPr lang="hu-HU" sz="3100" dirty="0"/>
              <a:t>Olyan egységekről van szó, amelyek </a:t>
            </a:r>
            <a:r>
              <a:rPr lang="hu-HU" sz="3100" b="1" dirty="0"/>
              <a:t>általánosabb jelentésűek</a:t>
            </a:r>
            <a:r>
              <a:rPr lang="hu-HU" sz="3100" dirty="0"/>
              <a:t> vagy a korábbiakhoz képest </a:t>
            </a:r>
            <a:r>
              <a:rPr lang="hu-HU" sz="3100" dirty="0" err="1"/>
              <a:t>általánosult</a:t>
            </a:r>
            <a:r>
              <a:rPr lang="hu-HU" sz="3100" dirty="0"/>
              <a:t> a jelentésük (l. </a:t>
            </a:r>
            <a:r>
              <a:rPr lang="hu-HU" sz="3100" cap="small" dirty="0" err="1"/>
              <a:t>Bybee</a:t>
            </a:r>
            <a:r>
              <a:rPr lang="hu-HU" sz="3100" cap="small" dirty="0"/>
              <a:t>–</a:t>
            </a:r>
            <a:r>
              <a:rPr lang="hu-HU" sz="3100" cap="small" dirty="0" err="1"/>
              <a:t>Pagliuca</a:t>
            </a:r>
            <a:r>
              <a:rPr lang="hu-HU" sz="3100" cap="small" dirty="0"/>
              <a:t>–Perkins</a:t>
            </a:r>
            <a:r>
              <a:rPr lang="hu-HU" sz="3100" dirty="0"/>
              <a:t> 1994. 11., de vö. </a:t>
            </a:r>
            <a:r>
              <a:rPr lang="hu-HU" sz="3100" cap="small" dirty="0" err="1"/>
              <a:t>Eckardt</a:t>
            </a:r>
            <a:r>
              <a:rPr lang="hu-HU" sz="3100" dirty="0"/>
              <a:t> 2002. 55).</a:t>
            </a:r>
          </a:p>
          <a:p>
            <a:pPr lvl="0"/>
            <a:r>
              <a:rPr lang="hu-HU" sz="3100" dirty="0" err="1"/>
              <a:t>kategorizációs</a:t>
            </a:r>
            <a:r>
              <a:rPr lang="hu-HU" sz="3100" dirty="0"/>
              <a:t> szempontból </a:t>
            </a:r>
            <a:r>
              <a:rPr lang="hu-HU" sz="3100" b="1" dirty="0"/>
              <a:t>alapszintű</a:t>
            </a:r>
            <a:r>
              <a:rPr lang="hu-HU" sz="3100" dirty="0"/>
              <a:t> kategóriák, </a:t>
            </a:r>
            <a:r>
              <a:rPr lang="hu-HU" sz="3100" b="1" dirty="0"/>
              <a:t>az emberi tapasztalás alapfogalmai </a:t>
            </a:r>
            <a:r>
              <a:rPr lang="hu-HU" sz="3100" dirty="0"/>
              <a:t>közül kerülnek ki, például testrésznevek, konkrét tárgyak, helyek, folyamatok megnevezései </a:t>
            </a:r>
          </a:p>
          <a:p>
            <a:pPr marL="0" lvl="0" indent="0">
              <a:buNone/>
            </a:pPr>
            <a:r>
              <a:rPr lang="hu-HU" sz="3100" dirty="0"/>
              <a:t>A legkorábbi magyar névutók forrásai például helyzetviszonyító főnevek (</a:t>
            </a:r>
            <a:r>
              <a:rPr lang="hu-HU" sz="3100" i="1" dirty="0"/>
              <a:t>belül, alul, mögül</a:t>
            </a:r>
            <a:r>
              <a:rPr lang="hu-HU" sz="3100" dirty="0"/>
              <a:t> és családjaik) és testrésznevek (</a:t>
            </a:r>
            <a:r>
              <a:rPr lang="hu-HU" sz="3100" i="1" dirty="0"/>
              <a:t>mellől</a:t>
            </a:r>
            <a:r>
              <a:rPr lang="hu-HU" sz="3100" dirty="0"/>
              <a:t> és családja) voltak (l. </a:t>
            </a:r>
            <a:r>
              <a:rPr lang="hu-HU" sz="3100" cap="small" dirty="0"/>
              <a:t>Zsilinszky</a:t>
            </a:r>
            <a:r>
              <a:rPr lang="hu-HU" sz="3100" dirty="0"/>
              <a:t> 1991. 447).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263486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Bácskai-Atkári (2014)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Bácskai-Atkári (2014: 258) generatív keretben:</a:t>
            </a:r>
          </a:p>
          <a:p>
            <a:pPr marL="0" indent="0">
              <a:buNone/>
            </a:pPr>
            <a:r>
              <a:rPr lang="hu-HU" dirty="0"/>
              <a:t>két mellékmondattípus </a:t>
            </a:r>
            <a:r>
              <a:rPr lang="hu-HU" b="1" dirty="0"/>
              <a:t>kereszteződése </a:t>
            </a:r>
          </a:p>
          <a:p>
            <a:pPr marL="0" indent="0">
              <a:buNone/>
            </a:pPr>
            <a:r>
              <a:rPr lang="hu-HU" dirty="0"/>
              <a:t>a </a:t>
            </a:r>
            <a:r>
              <a:rPr lang="hu-HU" i="1" dirty="0" err="1"/>
              <a:t>hamint</a:t>
            </a:r>
            <a:r>
              <a:rPr lang="hu-HU" dirty="0"/>
              <a:t> változat a felső C fejben lévő </a:t>
            </a:r>
            <a:r>
              <a:rPr lang="hu-HU" i="1" dirty="0"/>
              <a:t>ha</a:t>
            </a:r>
            <a:r>
              <a:rPr lang="hu-HU" dirty="0"/>
              <a:t> mellett megjelenő, oda felmozgó </a:t>
            </a:r>
            <a:r>
              <a:rPr lang="hu-HU" i="1" dirty="0"/>
              <a:t>mint</a:t>
            </a:r>
            <a:r>
              <a:rPr lang="hu-HU" dirty="0"/>
              <a:t> révén jött létre. </a:t>
            </a:r>
          </a:p>
          <a:p>
            <a:pPr marL="0" indent="0">
              <a:buNone/>
            </a:pPr>
            <a:r>
              <a:rPr lang="hu-HU" dirty="0"/>
              <a:t>a </a:t>
            </a:r>
            <a:r>
              <a:rPr lang="hu-HU" i="1" dirty="0" err="1"/>
              <a:t>ha</a:t>
            </a:r>
            <a:r>
              <a:rPr lang="hu-HU" dirty="0" err="1"/>
              <a:t>-val</a:t>
            </a:r>
            <a:r>
              <a:rPr lang="hu-HU" dirty="0"/>
              <a:t> kezdődő összetett kötőszói változatokat (</a:t>
            </a:r>
            <a:r>
              <a:rPr lang="hu-HU" i="1" dirty="0" err="1"/>
              <a:t>hamint</a:t>
            </a:r>
            <a:r>
              <a:rPr lang="hu-HU" dirty="0"/>
              <a:t>) tartja eredeti sorrendűnek (uo.). 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70806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i="1" dirty="0"/>
              <a:t>Mintha (nem) tudnád! </a:t>
            </a:r>
            <a:r>
              <a:rPr lang="hu-HU" dirty="0"/>
              <a:t>kialakulása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0078" y="2299855"/>
            <a:ext cx="11006977" cy="4294909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Első adatok: TMK, KED</a:t>
            </a:r>
          </a:p>
          <a:p>
            <a:pPr marL="0" indent="0">
              <a:buNone/>
            </a:pPr>
            <a:r>
              <a:rPr lang="hu-HU" dirty="0"/>
              <a:t>(6) </a:t>
            </a:r>
            <a:r>
              <a:rPr lang="hu-HU" i="1" dirty="0"/>
              <a:t>Kegyelmed, Szívem, a vármegye tiszteit értesse szóval, de </a:t>
            </a:r>
            <a:r>
              <a:rPr lang="hu-HU" b="1" i="1" dirty="0">
                <a:solidFill>
                  <a:srgbClr val="FF0000"/>
                </a:solidFill>
              </a:rPr>
              <a:t>úgy, </a:t>
            </a:r>
            <a:r>
              <a:rPr lang="hu-HU" b="1" i="1" dirty="0"/>
              <a:t>mintha nem tudná.</a:t>
            </a:r>
            <a:r>
              <a:rPr lang="hu-HU" dirty="0"/>
              <a:t>  (TMK, </a:t>
            </a:r>
            <a:r>
              <a:rPr lang="hu-HU" dirty="0" err="1"/>
              <a:t>Bark</a:t>
            </a:r>
            <a:r>
              <a:rPr lang="hu-HU" dirty="0"/>
              <a:t>. 3., 1698) – még van főmondat</a:t>
            </a:r>
          </a:p>
          <a:p>
            <a:pPr marL="0" indent="0">
              <a:buNone/>
            </a:pPr>
            <a:r>
              <a:rPr lang="hu-HU" dirty="0"/>
              <a:t>(7) </a:t>
            </a:r>
            <a:r>
              <a:rPr lang="hu-HU" i="1" dirty="0"/>
              <a:t>egykor azon </a:t>
            </a:r>
            <a:r>
              <a:rPr lang="hu-HU" i="1" dirty="0" err="1"/>
              <a:t>betek</a:t>
            </a:r>
            <a:r>
              <a:rPr lang="hu-HU" i="1" dirty="0"/>
              <a:t> </a:t>
            </a:r>
            <a:r>
              <a:rPr lang="hu-HU" i="1" dirty="0" err="1"/>
              <a:t>agyaban</a:t>
            </a:r>
            <a:r>
              <a:rPr lang="hu-HU" i="1" dirty="0"/>
              <a:t> az </a:t>
            </a:r>
            <a:r>
              <a:rPr lang="hu-HU" i="1" dirty="0" err="1"/>
              <a:t>fatenshez</a:t>
            </a:r>
            <a:r>
              <a:rPr lang="hu-HU" i="1" dirty="0"/>
              <a:t> jött Kapta </a:t>
            </a:r>
            <a:r>
              <a:rPr lang="hu-HU" i="1" dirty="0" err="1"/>
              <a:t>Sophi</a:t>
            </a:r>
            <a:r>
              <a:rPr lang="hu-HU" i="1" dirty="0"/>
              <a:t>, és mondotta az </a:t>
            </a:r>
            <a:r>
              <a:rPr lang="hu-HU" i="1" dirty="0" err="1"/>
              <a:t>fatensnek</a:t>
            </a:r>
            <a:r>
              <a:rPr lang="hu-HU" i="1" dirty="0"/>
              <a:t>, mi lelt téged Kati kire felelte az </a:t>
            </a:r>
            <a:r>
              <a:rPr lang="hu-HU" i="1" dirty="0" err="1"/>
              <a:t>fatens</a:t>
            </a:r>
            <a:r>
              <a:rPr lang="hu-HU" i="1" dirty="0"/>
              <a:t> </a:t>
            </a:r>
            <a:r>
              <a:rPr lang="hu-HU" b="1" i="1" dirty="0"/>
              <a:t>Mint ha te nem </a:t>
            </a:r>
            <a:r>
              <a:rPr lang="hu-HU" b="1" i="1" dirty="0" err="1"/>
              <a:t>tudnad</a:t>
            </a:r>
            <a:r>
              <a:rPr lang="hu-HU" b="1" i="1" dirty="0"/>
              <a:t> mi lelt</a:t>
            </a:r>
            <a:r>
              <a:rPr lang="hu-HU" dirty="0"/>
              <a:t> (TMK, </a:t>
            </a:r>
            <a:r>
              <a:rPr lang="hu-HU" dirty="0" err="1"/>
              <a:t>Bosz</a:t>
            </a:r>
            <a:r>
              <a:rPr lang="hu-HU" dirty="0"/>
              <a:t>. 23, 1714) – </a:t>
            </a:r>
            <a:r>
              <a:rPr lang="hu-HU" dirty="0" err="1"/>
              <a:t>inszubordinált</a:t>
            </a:r>
            <a:r>
              <a:rPr lang="hu-HU" dirty="0"/>
              <a:t> változat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288622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Színlelés, tettetés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0079" y="2382981"/>
            <a:ext cx="11062394" cy="41563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/>
              <a:t>A 18. századtól végig adatolható </a:t>
            </a:r>
            <a:r>
              <a:rPr lang="hu-HU" dirty="0" err="1"/>
              <a:t>inszubordináltan</a:t>
            </a:r>
            <a:r>
              <a:rPr lang="hu-HU" dirty="0"/>
              <a:t>, tagadó értelemben. Viszont megfelelő főmondattal (a (6)</a:t>
            </a:r>
            <a:r>
              <a:rPr lang="hu-HU" dirty="0" err="1"/>
              <a:t>-ost</a:t>
            </a:r>
            <a:r>
              <a:rPr lang="hu-HU" dirty="0"/>
              <a:t> leszámítva) csak a 19. századtól adatolható. </a:t>
            </a:r>
          </a:p>
          <a:p>
            <a:pPr marL="0" indent="0">
              <a:buNone/>
            </a:pPr>
            <a:r>
              <a:rPr lang="hu-HU" dirty="0"/>
              <a:t>’</a:t>
            </a:r>
            <a:r>
              <a:rPr lang="hu-HU" dirty="0" err="1"/>
              <a:t>úgy</a:t>
            </a:r>
            <a:r>
              <a:rPr lang="hu-HU" dirty="0"/>
              <a:t> tesz(el), mintha nem tudná(d), de (szerintem) nagyon is tudja/tudod’; ’</a:t>
            </a:r>
            <a:r>
              <a:rPr lang="hu-HU" dirty="0" err="1"/>
              <a:t>tudja</a:t>
            </a:r>
            <a:r>
              <a:rPr lang="hu-HU" dirty="0"/>
              <a:t>, csak másként tesz’ </a:t>
            </a:r>
          </a:p>
          <a:p>
            <a:pPr marL="0" indent="0">
              <a:buNone/>
            </a:pPr>
            <a:r>
              <a:rPr lang="hu-HU" dirty="0"/>
              <a:t>(8) </a:t>
            </a:r>
            <a:r>
              <a:rPr lang="hu-HU" dirty="0" err="1"/>
              <a:t>Menekmus</a:t>
            </a:r>
            <a:r>
              <a:rPr lang="hu-HU" dirty="0"/>
              <a:t> </a:t>
            </a:r>
            <a:r>
              <a:rPr lang="hu-HU" i="1" dirty="0" err="1"/>
              <a:t>Mond-meg</a:t>
            </a:r>
            <a:r>
              <a:rPr lang="hu-HU" i="1" dirty="0"/>
              <a:t> tehát te: mit beszélt ez néked? mit </a:t>
            </a:r>
            <a:r>
              <a:rPr lang="hu-HU" i="1" dirty="0" err="1"/>
              <a:t>halgatztz</a:t>
            </a:r>
            <a:r>
              <a:rPr lang="hu-HU" i="1" dirty="0"/>
              <a:t>? miért nem </a:t>
            </a:r>
            <a:r>
              <a:rPr lang="hu-HU" i="1" dirty="0" err="1"/>
              <a:t>szóllamlaszsz</a:t>
            </a:r>
            <a:r>
              <a:rPr lang="hu-HU" i="1" dirty="0"/>
              <a:t>? </a:t>
            </a:r>
            <a:r>
              <a:rPr lang="hu-HU" dirty="0"/>
              <a:t>Feleség </a:t>
            </a:r>
            <a:r>
              <a:rPr lang="hu-HU" b="1" i="1" dirty="0"/>
              <a:t>Mintha nem tudná!</a:t>
            </a:r>
            <a:r>
              <a:rPr lang="hu-HU" i="1" dirty="0"/>
              <a:t> A Bíbor-palástom </a:t>
            </a:r>
            <a:r>
              <a:rPr lang="hu-HU" i="1" dirty="0" err="1"/>
              <a:t>lopta-el</a:t>
            </a:r>
            <a:r>
              <a:rPr lang="hu-HU" i="1" dirty="0"/>
              <a:t> valaki a’ </a:t>
            </a:r>
            <a:r>
              <a:rPr lang="hu-HU" i="1" dirty="0" err="1"/>
              <a:t>ládámbúl</a:t>
            </a:r>
            <a:r>
              <a:rPr lang="hu-HU" i="1" dirty="0"/>
              <a:t>! </a:t>
            </a:r>
            <a:r>
              <a:rPr lang="hu-HU" dirty="0"/>
              <a:t>(KED, Dugonics András: </a:t>
            </a:r>
            <a:r>
              <a:rPr lang="hu-HU" dirty="0" err="1"/>
              <a:t>Menekmus</a:t>
            </a:r>
            <a:r>
              <a:rPr lang="hu-HU" dirty="0"/>
              <a:t>, 1766)</a:t>
            </a:r>
          </a:p>
          <a:p>
            <a:pPr marL="0" indent="0">
              <a:buNone/>
            </a:pPr>
            <a:r>
              <a:rPr lang="hu-HU" dirty="0"/>
              <a:t>(9) </a:t>
            </a:r>
            <a:r>
              <a:rPr lang="hu-HU" i="1" dirty="0"/>
              <a:t>„No… tudod, a kertészleányt értem, ott a </a:t>
            </a:r>
            <a:r>
              <a:rPr lang="hu-HU" i="1" dirty="0" err="1"/>
              <a:t>télipalotában</a:t>
            </a:r>
            <a:r>
              <a:rPr lang="hu-HU" i="1" dirty="0"/>
              <a:t>.” „Melyiket?” „</a:t>
            </a:r>
            <a:r>
              <a:rPr lang="hu-HU" b="1" i="1" dirty="0"/>
              <a:t>Oh mintha nem tudnád,</a:t>
            </a:r>
            <a:r>
              <a:rPr lang="hu-HU" i="1" dirty="0"/>
              <a:t>… a kit megcsókoltam.”</a:t>
            </a:r>
            <a:r>
              <a:rPr lang="hu-HU" dirty="0"/>
              <a:t> (</a:t>
            </a:r>
            <a:r>
              <a:rPr lang="hu-HU" dirty="0" err="1"/>
              <a:t>MTSz</a:t>
            </a:r>
            <a:r>
              <a:rPr lang="hu-HU" dirty="0"/>
              <a:t>, </a:t>
            </a:r>
            <a:r>
              <a:rPr lang="hu-HU" dirty="0" err="1"/>
              <a:t>Kuthy</a:t>
            </a:r>
            <a:r>
              <a:rPr lang="hu-HU" dirty="0"/>
              <a:t> Lajos: </a:t>
            </a:r>
            <a:r>
              <a:rPr lang="hu-HU" dirty="0" err="1"/>
              <a:t>Zarskoje</a:t>
            </a:r>
            <a:r>
              <a:rPr lang="hu-HU" dirty="0"/>
              <a:t> </a:t>
            </a:r>
            <a:r>
              <a:rPr lang="hu-HU" dirty="0" err="1"/>
              <a:t>selo</a:t>
            </a:r>
            <a:r>
              <a:rPr lang="hu-HU" dirty="0"/>
              <a:t>, 1852)</a:t>
            </a:r>
          </a:p>
          <a:p>
            <a:pPr marL="0" indent="0">
              <a:buNone/>
            </a:pPr>
            <a:r>
              <a:rPr lang="hu-HU" dirty="0"/>
              <a:t>(10) Rózsi.: </a:t>
            </a:r>
            <a:r>
              <a:rPr lang="hu-HU" i="1" dirty="0"/>
              <a:t>Igaz is ! – De hát mit csináljak én vele?</a:t>
            </a:r>
            <a:r>
              <a:rPr lang="hu-HU" dirty="0"/>
              <a:t> Feledi.: </a:t>
            </a:r>
            <a:r>
              <a:rPr lang="hu-HU" i="1" dirty="0"/>
              <a:t>Mit? hát nem értesz hozzá?</a:t>
            </a:r>
            <a:r>
              <a:rPr lang="hu-HU" dirty="0"/>
              <a:t> Rózsi.:  Mihez? Feledi. (</a:t>
            </a:r>
            <a:r>
              <a:rPr lang="hu-HU" dirty="0" err="1"/>
              <a:t>Boszusan</a:t>
            </a:r>
            <a:r>
              <a:rPr lang="hu-HU" dirty="0"/>
              <a:t>.): </a:t>
            </a:r>
            <a:r>
              <a:rPr lang="hu-HU" i="1" dirty="0"/>
              <a:t>Jaj, de szőrszálhasogató vagy húgom!... Mihez?! </a:t>
            </a:r>
            <a:r>
              <a:rPr lang="hu-HU" b="1" i="1" dirty="0"/>
              <a:t>mintha  nem tudnád</a:t>
            </a:r>
            <a:r>
              <a:rPr lang="hu-HU" i="1" dirty="0"/>
              <a:t>, hogy mit akarok.</a:t>
            </a:r>
            <a:r>
              <a:rPr lang="hu-HU" dirty="0"/>
              <a:t> (</a:t>
            </a:r>
            <a:r>
              <a:rPr lang="hu-HU" dirty="0" err="1"/>
              <a:t>MTSz</a:t>
            </a:r>
            <a:r>
              <a:rPr lang="hu-HU" dirty="0"/>
              <a:t>, Tóth Ede: A falu rossza, 1874)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642547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Színlelés, tettetés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0079" y="2235200"/>
            <a:ext cx="10890929" cy="39644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/>
              <a:t>Csak a 19. sz. elejéről főmondatokkal:</a:t>
            </a:r>
          </a:p>
          <a:p>
            <a:pPr marL="0" indent="0">
              <a:buNone/>
            </a:pPr>
            <a:r>
              <a:rPr lang="hu-HU" dirty="0"/>
              <a:t>(11) </a:t>
            </a:r>
            <a:r>
              <a:rPr lang="hu-HU" dirty="0" err="1"/>
              <a:t>Lidia</a:t>
            </a:r>
            <a:r>
              <a:rPr lang="hu-HU" dirty="0"/>
              <a:t>.: </a:t>
            </a:r>
            <a:r>
              <a:rPr lang="hu-HU" i="1" dirty="0"/>
              <a:t>Istenem! kik lehetnek azok.</a:t>
            </a:r>
            <a:r>
              <a:rPr lang="hu-HU" dirty="0"/>
              <a:t> – Lőrincz.: </a:t>
            </a:r>
            <a:r>
              <a:rPr lang="hu-HU" b="1" i="1" dirty="0">
                <a:solidFill>
                  <a:srgbClr val="FF0000"/>
                </a:solidFill>
              </a:rPr>
              <a:t>Né mint tetteti magát, </a:t>
            </a:r>
            <a:r>
              <a:rPr lang="hu-HU" b="1" i="1" dirty="0"/>
              <a:t>mintha nem tudná.</a:t>
            </a:r>
            <a:r>
              <a:rPr lang="hu-HU" dirty="0"/>
              <a:t> (</a:t>
            </a:r>
            <a:r>
              <a:rPr lang="hu-HU" dirty="0" err="1"/>
              <a:t>MTSz</a:t>
            </a:r>
            <a:r>
              <a:rPr lang="hu-HU" dirty="0"/>
              <a:t>, Fogarasi Nagy Pál: A mágnesálom-járó, 1829)</a:t>
            </a:r>
          </a:p>
          <a:p>
            <a:pPr marL="0" indent="0">
              <a:buNone/>
            </a:pPr>
            <a:r>
              <a:rPr lang="hu-HU" dirty="0"/>
              <a:t>(12) </a:t>
            </a:r>
            <a:r>
              <a:rPr lang="hu-HU" dirty="0" err="1"/>
              <a:t>Keserü</a:t>
            </a:r>
            <a:r>
              <a:rPr lang="hu-HU" dirty="0"/>
              <a:t>: </a:t>
            </a:r>
            <a:r>
              <a:rPr lang="hu-HU" i="1" dirty="0"/>
              <a:t>Valóban? Igaz, ma </a:t>
            </a:r>
            <a:r>
              <a:rPr lang="hu-HU" i="1" dirty="0" err="1"/>
              <a:t>Judás</a:t>
            </a:r>
            <a:r>
              <a:rPr lang="hu-HU" i="1" dirty="0"/>
              <a:t>' napja van. Valóban kegyetek juttatják eszembe. Valljon igazán	nevem' napja van-e?</a:t>
            </a:r>
            <a:r>
              <a:rPr lang="hu-HU" dirty="0"/>
              <a:t> </a:t>
            </a:r>
            <a:r>
              <a:rPr lang="hu-HU" dirty="0" err="1"/>
              <a:t>Magánytánczosné</a:t>
            </a:r>
            <a:r>
              <a:rPr lang="hu-HU" dirty="0"/>
              <a:t> (súgva a' többihez) </a:t>
            </a:r>
            <a:r>
              <a:rPr lang="hu-HU" b="1" i="1" dirty="0">
                <a:solidFill>
                  <a:srgbClr val="FF0000"/>
                </a:solidFill>
              </a:rPr>
              <a:t>Hogy tetteti magát, </a:t>
            </a:r>
            <a:r>
              <a:rPr lang="hu-HU" b="1" i="1" dirty="0"/>
              <a:t>mintha nem tudná.</a:t>
            </a:r>
            <a:r>
              <a:rPr lang="hu-HU" dirty="0"/>
              <a:t> (</a:t>
            </a:r>
            <a:r>
              <a:rPr lang="hu-HU" dirty="0" err="1"/>
              <a:t>MTSz</a:t>
            </a:r>
            <a:r>
              <a:rPr lang="hu-HU" dirty="0"/>
              <a:t>, </a:t>
            </a:r>
            <a:r>
              <a:rPr lang="hu-HU" dirty="0" err="1"/>
              <a:t>Fáncsy</a:t>
            </a:r>
            <a:r>
              <a:rPr lang="hu-HU" dirty="0"/>
              <a:t> Lajos: Az </a:t>
            </a:r>
            <a:r>
              <a:rPr lang="hu-HU" dirty="0" err="1"/>
              <a:t>agg-szinész</a:t>
            </a:r>
            <a:r>
              <a:rPr lang="hu-HU" dirty="0"/>
              <a:t>…, 1840)</a:t>
            </a:r>
          </a:p>
          <a:p>
            <a:r>
              <a:rPr lang="hu-HU" dirty="0"/>
              <a:t>érezhető a megnyilatkozó tettetés miatti elítélő, szemrehányó viszonyulása &gt; gúnyos-bíráló használat</a:t>
            </a:r>
          </a:p>
          <a:p>
            <a:r>
              <a:rPr lang="hu-HU" dirty="0"/>
              <a:t>felkiáltó mondatok, erős érzelmi töltetet hordoznak</a:t>
            </a:r>
          </a:p>
        </p:txBody>
      </p:sp>
    </p:spTree>
    <p:extLst>
      <p:ext uri="{BB962C8B-B14F-4D97-AF65-F5344CB8AC3E}">
        <p14:creationId xmlns:p14="http://schemas.microsoft.com/office/powerpoint/2010/main" val="7777209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Próba: kötőszó vagy módosítószó?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/>
              <a:t>A módosítószóknak </a:t>
            </a:r>
          </a:p>
          <a:p>
            <a:r>
              <a:rPr lang="hu-HU" dirty="0"/>
              <a:t>nincs kapcsoló szerepe (mivel nincs is főmondatuk), </a:t>
            </a:r>
          </a:p>
          <a:p>
            <a:r>
              <a:rPr lang="hu-HU" dirty="0"/>
              <a:t>felelhetnek olyan eldöntendő kérdésre, amelyben nem szerepelnek, modális jelentést hordoznak, </a:t>
            </a:r>
          </a:p>
          <a:p>
            <a:r>
              <a:rPr lang="hu-HU" dirty="0"/>
              <a:t>önállóan mondatok lehetnek (Kugler 2000a: 300–301). </a:t>
            </a:r>
          </a:p>
          <a:p>
            <a:pPr marL="0" indent="0">
              <a:buNone/>
            </a:pPr>
            <a:r>
              <a:rPr lang="hu-HU" dirty="0"/>
              <a:t>A </a:t>
            </a:r>
            <a:r>
              <a:rPr lang="hu-HU" i="1" dirty="0"/>
              <a:t>mintha</a:t>
            </a:r>
            <a:r>
              <a:rPr lang="hu-HU" dirty="0"/>
              <a:t> az utolsó kritériumot tekintve átmeneti jellegűnek tűnik, de:</a:t>
            </a:r>
          </a:p>
          <a:p>
            <a:pPr marL="0" indent="0">
              <a:buNone/>
            </a:pPr>
            <a:r>
              <a:rPr lang="hu-HU" dirty="0"/>
              <a:t>(17) </a:t>
            </a:r>
            <a:r>
              <a:rPr lang="hu-HU" i="1" dirty="0"/>
              <a:t>– Pompásan világít. – Rég nem láttam ilyennek. – A pásztor is látszik. – Jól igen s a bokor is. –  A kapca is. </a:t>
            </a:r>
            <a:r>
              <a:rPr lang="hu-HU" b="1" i="1" dirty="0"/>
              <a:t>– Mintha.</a:t>
            </a:r>
            <a:r>
              <a:rPr lang="hu-HU" i="1" dirty="0"/>
              <a:t> – Jó éjszakát. – Neked is.</a:t>
            </a:r>
            <a:r>
              <a:rPr lang="hu-HU" dirty="0"/>
              <a:t> (MNSz2, #21659549, </a:t>
            </a:r>
            <a:r>
              <a:rPr lang="hu-HU" dirty="0" err="1"/>
              <a:t>doc</a:t>
            </a:r>
            <a:r>
              <a:rPr lang="hu-HU" dirty="0"/>
              <a:t>#409, szépirodalom) [’A kapca is mintha látszana’]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275188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Próba: kötőszó vagy módosítószó?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0079" y="2401455"/>
            <a:ext cx="11173229" cy="4350327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Eldöntendő kérdésre nem szokott felelni (az </a:t>
            </a:r>
            <a:r>
              <a:rPr lang="hu-HU" dirty="0" err="1"/>
              <a:t>MTSz-ben</a:t>
            </a:r>
            <a:r>
              <a:rPr lang="hu-HU" dirty="0"/>
              <a:t> és az MNSz2-ben sincs ilyen adat), de nem lehetetlen megalkotni egy ilyen mondatot:</a:t>
            </a:r>
          </a:p>
          <a:p>
            <a:pPr marL="0" indent="0">
              <a:buNone/>
            </a:pPr>
            <a:r>
              <a:rPr lang="hu-HU" i="1" dirty="0"/>
              <a:t>– Látod azt a házat a ködtől? – </a:t>
            </a:r>
            <a:r>
              <a:rPr lang="hu-HU" b="1" i="1" dirty="0"/>
              <a:t>Mintha.</a:t>
            </a:r>
            <a:r>
              <a:rPr lang="hu-HU" dirty="0"/>
              <a:t> [’</a:t>
            </a:r>
            <a:r>
              <a:rPr lang="hu-HU" dirty="0" err="1"/>
              <a:t>Mintha</a:t>
            </a:r>
            <a:r>
              <a:rPr lang="hu-HU" dirty="0"/>
              <a:t> látnám azt a házat’]</a:t>
            </a:r>
          </a:p>
          <a:p>
            <a:r>
              <a:rPr lang="hu-HU" dirty="0"/>
              <a:t>megjelenhet nem tagmondatkezdő pozícióban (l. </a:t>
            </a:r>
            <a:r>
              <a:rPr lang="hu-HU" dirty="0" err="1"/>
              <a:t>Berrárnál</a:t>
            </a:r>
            <a:r>
              <a:rPr lang="hu-HU" dirty="0"/>
              <a:t> is):</a:t>
            </a:r>
          </a:p>
          <a:p>
            <a:pPr marL="0" indent="0">
              <a:buNone/>
            </a:pPr>
            <a:r>
              <a:rPr lang="hu-HU" dirty="0"/>
              <a:t>(18) </a:t>
            </a:r>
            <a:r>
              <a:rPr lang="hu-HU" i="1" dirty="0"/>
              <a:t>A hintók elgördültek, </a:t>
            </a:r>
            <a:r>
              <a:rPr lang="hu-HU" i="1" dirty="0" err="1"/>
              <a:t>mégegyszer</a:t>
            </a:r>
            <a:r>
              <a:rPr lang="hu-HU" i="1" dirty="0"/>
              <a:t> felcsattant a "</a:t>
            </a:r>
            <a:r>
              <a:rPr lang="hu-HU" i="1" dirty="0" err="1"/>
              <a:t>Heil</a:t>
            </a:r>
            <a:r>
              <a:rPr lang="hu-HU" i="1" dirty="0"/>
              <a:t>!", de utána </a:t>
            </a:r>
            <a:r>
              <a:rPr lang="hu-HU" b="1" i="1" dirty="0"/>
              <a:t>mintha </a:t>
            </a:r>
            <a:r>
              <a:rPr lang="hu-HU" i="1" dirty="0"/>
              <a:t>elvágták volna a szászok száját, néma elképedés és harag morajlott végig a tömegen. </a:t>
            </a:r>
            <a:r>
              <a:rPr lang="hu-HU" dirty="0"/>
              <a:t>(MNSz2, 32540, </a:t>
            </a:r>
            <a:r>
              <a:rPr lang="hu-HU" dirty="0" err="1"/>
              <a:t>lit</a:t>
            </a:r>
            <a:r>
              <a:rPr lang="hu-HU" dirty="0"/>
              <a:t>)</a:t>
            </a:r>
          </a:p>
          <a:p>
            <a:pPr marL="0" indent="0">
              <a:buNone/>
            </a:pPr>
            <a:r>
              <a:rPr lang="hu-HU" dirty="0"/>
              <a:t>(19) </a:t>
            </a:r>
            <a:r>
              <a:rPr lang="hu-HU" i="1" dirty="0"/>
              <a:t>Tisztességből sajnálta, marasztalta, hogy ne induljanak hajnalosan, nyugodják ki magukat tisztességesen, de a szabadkozásukat </a:t>
            </a:r>
            <a:r>
              <a:rPr lang="hu-HU" b="1" i="1" dirty="0"/>
              <a:t>mintha </a:t>
            </a:r>
            <a:r>
              <a:rPr lang="hu-HU" i="1" dirty="0"/>
              <a:t>kicsit </a:t>
            </a:r>
            <a:r>
              <a:rPr lang="hu-HU" i="1" dirty="0" err="1"/>
              <a:t>tulságosan</a:t>
            </a:r>
            <a:r>
              <a:rPr lang="hu-HU" i="1" dirty="0"/>
              <a:t> hamar vette volna jóba. </a:t>
            </a:r>
            <a:r>
              <a:rPr lang="hu-HU" dirty="0"/>
              <a:t>(MNSz2, 38704, </a:t>
            </a:r>
            <a:r>
              <a:rPr lang="hu-HU" dirty="0" err="1"/>
              <a:t>lit</a:t>
            </a:r>
            <a:r>
              <a:rPr lang="hu-HU" dirty="0"/>
              <a:t>)</a:t>
            </a:r>
          </a:p>
          <a:p>
            <a:pPr marL="0" indent="0">
              <a:buNone/>
            </a:pPr>
            <a:r>
              <a:rPr lang="hu-HU" dirty="0"/>
              <a:t>(20) </a:t>
            </a:r>
            <a:r>
              <a:rPr lang="hu-HU" i="1" dirty="0"/>
              <a:t>Zöld Péter </a:t>
            </a:r>
            <a:r>
              <a:rPr lang="hu-HU" b="1" i="1" dirty="0"/>
              <a:t>mintha </a:t>
            </a:r>
            <a:r>
              <a:rPr lang="hu-HU" i="1" dirty="0"/>
              <a:t>tudta volna, mi megy végbe az emberben, </a:t>
            </a:r>
            <a:r>
              <a:rPr lang="hu-HU" i="1" dirty="0" err="1"/>
              <a:t>súnyi</a:t>
            </a:r>
            <a:r>
              <a:rPr lang="hu-HU" i="1" dirty="0"/>
              <a:t>, kesely képpel azt kérdezte: - Meg tudná-e ezeket a nagy dolgokat bizonyítani, szekretárius uram, ha rákerülne a sor? </a:t>
            </a:r>
            <a:r>
              <a:rPr lang="hu-HU" dirty="0"/>
              <a:t>(MNSz2, 38704, </a:t>
            </a:r>
            <a:r>
              <a:rPr lang="hu-HU" dirty="0" err="1"/>
              <a:t>lit</a:t>
            </a:r>
            <a:r>
              <a:rPr lang="hu-HU" dirty="0"/>
              <a:t>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344394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/>
              <a:t>Mintha</a:t>
            </a:r>
            <a:r>
              <a:rPr lang="hu-HU" dirty="0"/>
              <a:t>: kötőszó &gt; módosítószó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89527" y="2170545"/>
            <a:ext cx="11416146" cy="4488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800" dirty="0" err="1"/>
              <a:t>Berrár</a:t>
            </a:r>
            <a:r>
              <a:rPr lang="hu-HU" sz="1800" dirty="0"/>
              <a:t> (1960: 27): bizonytalan állítás</a:t>
            </a:r>
          </a:p>
          <a:p>
            <a:pPr marL="0" indent="0">
              <a:buNone/>
            </a:pPr>
            <a:r>
              <a:rPr lang="hu-HU" sz="1800" i="1" dirty="0"/>
              <a:t>Jóskának</a:t>
            </a:r>
            <a:r>
              <a:rPr lang="hu-HU" sz="1800" dirty="0"/>
              <a:t> </a:t>
            </a:r>
            <a:r>
              <a:rPr lang="hu-HU" sz="1800" i="1" dirty="0"/>
              <a:t>mintha fájna a lába</a:t>
            </a:r>
            <a:r>
              <a:rPr lang="hu-HU" sz="1800" dirty="0"/>
              <a:t>.</a:t>
            </a:r>
          </a:p>
          <a:p>
            <a:pPr marL="0" indent="0">
              <a:buNone/>
            </a:pPr>
            <a:r>
              <a:rPr lang="hu-HU" sz="1800" dirty="0"/>
              <a:t>Négyféle árnyalat (</a:t>
            </a:r>
            <a:r>
              <a:rPr lang="hu-HU" sz="1800" dirty="0" err="1"/>
              <a:t>Berrár</a:t>
            </a:r>
            <a:r>
              <a:rPr lang="hu-HU" sz="1800" dirty="0"/>
              <a:t> 1960: 27–28): </a:t>
            </a:r>
          </a:p>
          <a:p>
            <a:pPr marL="457200" indent="-457200">
              <a:buAutoNum type="arabicParenR"/>
            </a:pPr>
            <a:r>
              <a:rPr lang="hu-HU" sz="1800" dirty="0"/>
              <a:t>A mellékmondat nem a főmondatbeli állítás okát adja meg, hanem egy olyan </a:t>
            </a:r>
            <a:r>
              <a:rPr lang="hu-HU" sz="1800" b="1" dirty="0"/>
              <a:t>eredményhez</a:t>
            </a:r>
            <a:r>
              <a:rPr lang="hu-HU" sz="1800" dirty="0"/>
              <a:t> hasonlítja, amely annak az állításnak a </a:t>
            </a:r>
            <a:r>
              <a:rPr lang="hu-HU" sz="1800" b="1" dirty="0"/>
              <a:t>tipikus oka </a:t>
            </a:r>
            <a:r>
              <a:rPr lang="hu-HU" sz="1800" dirty="0"/>
              <a:t>szokott lenni, pl. </a:t>
            </a:r>
            <a:r>
              <a:rPr lang="hu-HU" sz="1800" i="1" dirty="0"/>
              <a:t>Olyan piros az ég alja, </a:t>
            </a:r>
            <a:r>
              <a:rPr lang="hu-HU" sz="1800" b="1" i="1" dirty="0"/>
              <a:t>mintha</a:t>
            </a:r>
            <a:r>
              <a:rPr lang="hu-HU" sz="1800" i="1" dirty="0"/>
              <a:t> égne a falu</a:t>
            </a:r>
            <a:r>
              <a:rPr lang="hu-HU" sz="1800" dirty="0"/>
              <a:t>. </a:t>
            </a:r>
          </a:p>
          <a:p>
            <a:pPr marL="457200" indent="-457200">
              <a:buAutoNum type="arabicParenR"/>
            </a:pPr>
            <a:r>
              <a:rPr lang="hu-HU" sz="1800" dirty="0"/>
              <a:t> A mellékmondat a </a:t>
            </a:r>
            <a:r>
              <a:rPr lang="hu-HU" sz="1800" b="1" dirty="0"/>
              <a:t>beszélő</a:t>
            </a:r>
            <a:r>
              <a:rPr lang="hu-HU" sz="1800" dirty="0"/>
              <a:t> </a:t>
            </a:r>
            <a:r>
              <a:rPr lang="hu-HU" sz="1800" b="1" dirty="0"/>
              <a:t>bizonytalan feltevését </a:t>
            </a:r>
            <a:r>
              <a:rPr lang="hu-HU" sz="1800" dirty="0"/>
              <a:t>adja vissza, pl. </a:t>
            </a:r>
            <a:r>
              <a:rPr lang="hu-HU" sz="1800" i="1" dirty="0"/>
              <a:t>Olyan piros az ég alja, </a:t>
            </a:r>
            <a:r>
              <a:rPr lang="hu-HU" sz="1800" b="1" i="1" dirty="0"/>
              <a:t>mintha</a:t>
            </a:r>
            <a:r>
              <a:rPr lang="hu-HU" sz="1800" i="1" dirty="0"/>
              <a:t> égne a falu</a:t>
            </a:r>
            <a:r>
              <a:rPr lang="hu-HU" sz="1800" dirty="0"/>
              <a:t> – vajon nem ég-e? </a:t>
            </a:r>
          </a:p>
          <a:p>
            <a:pPr marL="457200" indent="-457200">
              <a:buAutoNum type="arabicParenR"/>
            </a:pPr>
            <a:r>
              <a:rPr lang="hu-HU" sz="1800" dirty="0"/>
              <a:t>Az előbbi jelentés </a:t>
            </a:r>
            <a:r>
              <a:rPr lang="hu-HU" sz="1800" b="1" dirty="0"/>
              <a:t>rövidebben</a:t>
            </a:r>
            <a:r>
              <a:rPr lang="hu-HU" sz="1800" dirty="0"/>
              <a:t> visszaadva: </a:t>
            </a:r>
            <a:r>
              <a:rPr lang="hu-HU" sz="1800" i="1" dirty="0"/>
              <a:t>Az ég alján </a:t>
            </a:r>
            <a:r>
              <a:rPr lang="hu-HU" sz="1800" b="1" i="1" dirty="0"/>
              <a:t>mintha</a:t>
            </a:r>
            <a:r>
              <a:rPr lang="hu-HU" sz="1800" i="1" dirty="0"/>
              <a:t> égne a falu.</a:t>
            </a:r>
            <a:r>
              <a:rPr lang="hu-HU" sz="1800" dirty="0"/>
              <a:t> Ez a módosítószói használat. </a:t>
            </a:r>
          </a:p>
          <a:p>
            <a:pPr marL="457200" indent="-457200">
              <a:buAutoNum type="arabicParenR"/>
            </a:pPr>
            <a:r>
              <a:rPr lang="hu-HU" sz="1800" dirty="0"/>
              <a:t>Amikor a beszélő tudatában van annak, hogy </a:t>
            </a:r>
            <a:r>
              <a:rPr lang="hu-HU" sz="1800" b="1" dirty="0"/>
              <a:t>állítása nem felel meg pontosan a valóságnak</a:t>
            </a:r>
            <a:r>
              <a:rPr lang="hu-HU" sz="1800" dirty="0"/>
              <a:t>. Nincs példa, csak az </a:t>
            </a:r>
            <a:r>
              <a:rPr lang="hu-HU" sz="1800" i="1" dirty="0"/>
              <a:t>olyha, </a:t>
            </a:r>
            <a:r>
              <a:rPr lang="hu-HU" sz="1800" i="1" dirty="0" err="1"/>
              <a:t>olymint</a:t>
            </a:r>
            <a:r>
              <a:rPr lang="hu-HU" sz="1800" dirty="0"/>
              <a:t> kötőszókat említi az ómagyarból, amelyek „mai kifejezői”: </a:t>
            </a:r>
            <a:r>
              <a:rPr lang="hu-HU" sz="1800" i="1" dirty="0"/>
              <a:t>szinte, majdnem, körülbelül</a:t>
            </a:r>
            <a:r>
              <a:rPr lang="hu-HU" sz="1800" dirty="0"/>
              <a:t> elemeket sorolja fel (ugyanerről Simonyi 1881: 195–196).</a:t>
            </a:r>
          </a:p>
        </p:txBody>
      </p:sp>
    </p:spTree>
    <p:extLst>
      <p:ext uri="{BB962C8B-B14F-4D97-AF65-F5344CB8AC3E}">
        <p14:creationId xmlns:p14="http://schemas.microsoft.com/office/powerpoint/2010/main" val="39752989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Juhász: módosítószó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0079" y="2244435"/>
            <a:ext cx="11117812" cy="43872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/>
              <a:t>Juhász (1992a: 777, 1992b: 821, 834) </a:t>
            </a:r>
          </a:p>
          <a:p>
            <a:pPr marL="0" indent="0">
              <a:buNone/>
            </a:pPr>
            <a:r>
              <a:rPr lang="hu-HU" dirty="0"/>
              <a:t>a feltételes hasonlító mondat alkalmas a bizonytalanság, hozzávetőlegesség, kételkedés megjelenítésére</a:t>
            </a:r>
          </a:p>
          <a:p>
            <a:pPr marL="0" indent="0">
              <a:buNone/>
            </a:pPr>
            <a:r>
              <a:rPr lang="hu-HU" dirty="0"/>
              <a:t>kötőszó kapcsoló szerepe háttérbe szorult, és a modális-szubjektív jelentés került előtérbe, a feltételes hasonlító mondat alárendelt tagmondata pedig mondatrészi szintre süllyedt. </a:t>
            </a:r>
          </a:p>
          <a:p>
            <a:pPr marL="0" indent="0">
              <a:buNone/>
            </a:pPr>
            <a:r>
              <a:rPr lang="hu-HU" dirty="0"/>
              <a:t>A </a:t>
            </a:r>
            <a:r>
              <a:rPr lang="hu-HU" i="1" dirty="0"/>
              <a:t>mintha</a:t>
            </a:r>
            <a:r>
              <a:rPr lang="hu-HU" dirty="0"/>
              <a:t> mondatrészt kapcsol?</a:t>
            </a:r>
          </a:p>
          <a:p>
            <a:pPr marL="0" indent="0">
              <a:buNone/>
            </a:pPr>
            <a:r>
              <a:rPr lang="hu-HU" i="1" dirty="0"/>
              <a:t>	Mintha kiborult volna a bili.</a:t>
            </a:r>
          </a:p>
          <a:p>
            <a:pPr marL="0" indent="0">
              <a:buNone/>
            </a:pPr>
            <a:r>
              <a:rPr lang="hu-HU" dirty="0"/>
              <a:t>Nem akármelyik mondatrész: a mondatbeli propozícióról (pozíciójában megelőzi). </a:t>
            </a:r>
          </a:p>
          <a:p>
            <a:pPr marL="0" indent="0">
              <a:buNone/>
            </a:pPr>
            <a:r>
              <a:rPr lang="hu-HU" dirty="0"/>
              <a:t>A mellékmondat nem mondatrészi szintűre redukálódott egység, hanem függetlenedett (</a:t>
            </a:r>
            <a:r>
              <a:rPr lang="hu-HU" dirty="0" err="1"/>
              <a:t>inszubordinálódott</a:t>
            </a:r>
            <a:r>
              <a:rPr lang="hu-HU" dirty="0"/>
              <a:t>) mellékmondat.</a:t>
            </a:r>
          </a:p>
        </p:txBody>
      </p:sp>
    </p:spTree>
    <p:extLst>
      <p:ext uri="{BB962C8B-B14F-4D97-AF65-F5344CB8AC3E}">
        <p14:creationId xmlns:p14="http://schemas.microsoft.com/office/powerpoint/2010/main" val="42011186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Kugler: </a:t>
            </a:r>
            <a:r>
              <a:rPr lang="hu-HU" dirty="0" err="1"/>
              <a:t>dubitatív</a:t>
            </a:r>
            <a:r>
              <a:rPr lang="hu-HU" dirty="0"/>
              <a:t>, nem módosítószó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Kugler (2015: 195), a </a:t>
            </a:r>
            <a:r>
              <a:rPr lang="hu-HU" i="1" dirty="0"/>
              <a:t>-NA</a:t>
            </a:r>
            <a:r>
              <a:rPr lang="hu-HU" dirty="0"/>
              <a:t> módjellel jelölt módok között:</a:t>
            </a:r>
          </a:p>
          <a:p>
            <a:pPr marL="0" indent="0">
              <a:buNone/>
            </a:pPr>
            <a:r>
              <a:rPr lang="hu-HU" dirty="0"/>
              <a:t>„a megnyilatkozó </a:t>
            </a:r>
            <a:r>
              <a:rPr lang="hu-HU" dirty="0" err="1"/>
              <a:t>episztemikus</a:t>
            </a:r>
            <a:r>
              <a:rPr lang="hu-HU" dirty="0"/>
              <a:t> bizonytalanságát jelöli a szituáció fennállásával, valószínűsítésével kapcsolatban. A </a:t>
            </a:r>
            <a:r>
              <a:rPr lang="hu-HU" dirty="0" err="1"/>
              <a:t>dubitatív</a:t>
            </a:r>
            <a:r>
              <a:rPr lang="hu-HU" dirty="0"/>
              <a:t> mód által jelölt művelet a megfigyelés (vagy mástól származó információ) és a megnyilatkozó által valószínűsített szituáció viszonyba hozása.”</a:t>
            </a:r>
          </a:p>
        </p:txBody>
      </p:sp>
    </p:spTree>
    <p:extLst>
      <p:ext uri="{BB962C8B-B14F-4D97-AF65-F5344CB8AC3E}">
        <p14:creationId xmlns:p14="http://schemas.microsoft.com/office/powerpoint/2010/main" val="34862379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Próba: kötőszó vagy módosítószó?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/>
              <a:t>A módosítószóknak </a:t>
            </a:r>
          </a:p>
          <a:p>
            <a:r>
              <a:rPr lang="hu-HU" dirty="0"/>
              <a:t>nincs kapcsoló szerepe (mivel nincs is főmondatuk), </a:t>
            </a:r>
          </a:p>
          <a:p>
            <a:r>
              <a:rPr lang="hu-HU" dirty="0"/>
              <a:t>felelhetnek olyan eldöntendő kérdésre, amelyben nem szerepelnek, modális jelentést hordoznak, </a:t>
            </a:r>
          </a:p>
          <a:p>
            <a:r>
              <a:rPr lang="hu-HU" dirty="0"/>
              <a:t>önállóan mondatok lehetnek (Kugler 2000a: 300–301). </a:t>
            </a:r>
          </a:p>
          <a:p>
            <a:pPr marL="0" indent="0">
              <a:buNone/>
            </a:pPr>
            <a:r>
              <a:rPr lang="hu-HU" dirty="0"/>
              <a:t>A </a:t>
            </a:r>
            <a:r>
              <a:rPr lang="hu-HU" i="1" dirty="0"/>
              <a:t>mintha</a:t>
            </a:r>
            <a:r>
              <a:rPr lang="hu-HU" dirty="0"/>
              <a:t> az utolsó kritériumot tekintve átmeneti jellegűnek tűnik, de:</a:t>
            </a:r>
          </a:p>
          <a:p>
            <a:pPr marL="0" indent="0">
              <a:buNone/>
            </a:pPr>
            <a:r>
              <a:rPr lang="hu-HU" dirty="0"/>
              <a:t>(13) </a:t>
            </a:r>
            <a:r>
              <a:rPr lang="hu-HU" i="1" dirty="0"/>
              <a:t>– Pompásan világít. – Rég nem láttam ilyennek. – A pásztor is látszik. – Jól igen s a bokor is. –  A kapca is. </a:t>
            </a:r>
            <a:r>
              <a:rPr lang="hu-HU" b="1" i="1" dirty="0"/>
              <a:t>– Mintha.</a:t>
            </a:r>
            <a:r>
              <a:rPr lang="hu-HU" i="1" dirty="0"/>
              <a:t> – Jó éjszakát. – Neked is.</a:t>
            </a:r>
            <a:r>
              <a:rPr lang="hu-HU" dirty="0"/>
              <a:t> (MNSz2, #21659549, </a:t>
            </a:r>
            <a:r>
              <a:rPr lang="hu-HU" dirty="0" err="1"/>
              <a:t>doc</a:t>
            </a:r>
            <a:r>
              <a:rPr lang="hu-HU" dirty="0"/>
              <a:t>#409, szépirodalom) [’A kapca is mintha látszana’]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68817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Testrész(</a:t>
            </a:r>
            <a:r>
              <a:rPr lang="hu-HU" dirty="0" err="1"/>
              <a:t>nev</a:t>
            </a:r>
            <a:r>
              <a:rPr lang="hu-HU" dirty="0"/>
              <a:t>)</a:t>
            </a:r>
            <a:r>
              <a:rPr lang="hu-HU" dirty="0" err="1"/>
              <a:t>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97243" y="2529015"/>
            <a:ext cx="8606996" cy="353403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hu-HU" dirty="0"/>
              <a:t>Az </a:t>
            </a:r>
            <a:r>
              <a:rPr lang="hu-HU" b="1" dirty="0"/>
              <a:t>’</a:t>
            </a:r>
            <a:r>
              <a:rPr lang="hu-HU" b="1" dirty="0" err="1"/>
              <a:t>elöl</a:t>
            </a:r>
            <a:r>
              <a:rPr lang="hu-HU" b="1" dirty="0"/>
              <a:t>, (</a:t>
            </a:r>
            <a:r>
              <a:rPr lang="hu-HU" b="1" dirty="0" err="1"/>
              <a:t>vmi</a:t>
            </a:r>
            <a:r>
              <a:rPr lang="hu-HU" b="1" dirty="0"/>
              <a:t>) előtt, előre</a:t>
            </a:r>
            <a:r>
              <a:rPr lang="hu-HU" dirty="0"/>
              <a:t>’ jelentést visszaadó grammatikai markerek rendszerint az ’</a:t>
            </a:r>
            <a:r>
              <a:rPr lang="hu-HU" dirty="0" err="1"/>
              <a:t>arc</a:t>
            </a:r>
            <a:r>
              <a:rPr lang="hu-HU" dirty="0"/>
              <a:t>, szem’ jelentésű testrésznevekből alakulnak ki, ritkábban a ’</a:t>
            </a:r>
            <a:r>
              <a:rPr lang="hu-HU" dirty="0" err="1"/>
              <a:t>fej</a:t>
            </a:r>
            <a:r>
              <a:rPr lang="hu-HU" dirty="0"/>
              <a:t>’ és a ’</a:t>
            </a:r>
            <a:r>
              <a:rPr lang="hu-HU" dirty="0" err="1"/>
              <a:t>mell</a:t>
            </a:r>
            <a:r>
              <a:rPr lang="hu-HU" dirty="0"/>
              <a:t>(kas)’ jelentésűekből.</a:t>
            </a:r>
          </a:p>
          <a:p>
            <a:pPr lvl="0"/>
            <a:r>
              <a:rPr lang="hu-HU" dirty="0"/>
              <a:t>A ’</a:t>
            </a:r>
            <a:r>
              <a:rPr lang="hu-HU" dirty="0" err="1"/>
              <a:t>mögött</a:t>
            </a:r>
            <a:r>
              <a:rPr lang="hu-HU" dirty="0"/>
              <a:t>, hátul’ jelentésű markerek általában a ’</a:t>
            </a:r>
            <a:r>
              <a:rPr lang="hu-HU" dirty="0" err="1"/>
              <a:t>hát</a:t>
            </a:r>
            <a:r>
              <a:rPr lang="hu-HU" dirty="0"/>
              <a:t>’ jelentésű testrésznevekből fejlődnek ki. A magyarban: </a:t>
            </a:r>
            <a:r>
              <a:rPr lang="hu-HU" i="1" dirty="0"/>
              <a:t>hátul </a:t>
            </a:r>
            <a:r>
              <a:rPr lang="hu-HU" dirty="0"/>
              <a:t>stb.</a:t>
            </a:r>
          </a:p>
          <a:p>
            <a:pPr lvl="0"/>
            <a:r>
              <a:rPr lang="hu-HU" dirty="0"/>
              <a:t>A </a:t>
            </a:r>
            <a:r>
              <a:rPr lang="hu-HU" b="1" dirty="0"/>
              <a:t>’</a:t>
            </a:r>
            <a:r>
              <a:rPr lang="hu-HU" b="1" dirty="0" err="1"/>
              <a:t>lent</a:t>
            </a:r>
            <a:r>
              <a:rPr lang="hu-HU" b="1" dirty="0"/>
              <a:t>, alá, le’ </a:t>
            </a:r>
            <a:r>
              <a:rPr lang="hu-HU" dirty="0"/>
              <a:t>jelentésű jelölők lexikális forrásai a ’</a:t>
            </a:r>
            <a:r>
              <a:rPr lang="hu-HU" dirty="0" err="1"/>
              <a:t>föld</a:t>
            </a:r>
            <a:r>
              <a:rPr lang="hu-HU" dirty="0"/>
              <a:t>, talaj’ jelentésű elemek, ritkább esetben a ’</a:t>
            </a:r>
            <a:r>
              <a:rPr lang="hu-HU" dirty="0" err="1"/>
              <a:t>láb</a:t>
            </a:r>
            <a:r>
              <a:rPr lang="hu-HU" dirty="0"/>
              <a:t>, fenék’ jelentésűek (l. </a:t>
            </a:r>
            <a:r>
              <a:rPr lang="hu-HU" cap="small" dirty="0"/>
              <a:t>Heine</a:t>
            </a:r>
            <a:r>
              <a:rPr lang="hu-HU" dirty="0"/>
              <a:t> 2003. 595, vö. </a:t>
            </a:r>
            <a:r>
              <a:rPr lang="hu-HU" cap="small" dirty="0"/>
              <a:t>Sipőcz</a:t>
            </a:r>
            <a:r>
              <a:rPr lang="hu-HU" dirty="0"/>
              <a:t> 2005). 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996" y="304800"/>
            <a:ext cx="2275188" cy="303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5467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Próba: kötőszó vagy módosítószó?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0079" y="2401455"/>
            <a:ext cx="11173229" cy="4350327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Eldöntendő kérdésre nem szokott felelni (az </a:t>
            </a:r>
            <a:r>
              <a:rPr lang="hu-HU" dirty="0" err="1"/>
              <a:t>MTSz-ben</a:t>
            </a:r>
            <a:r>
              <a:rPr lang="hu-HU" dirty="0"/>
              <a:t> és az MNSz2-ben sincs ilyen adat), de nem lehetetlen megalkotni egy ilyen mondatot:</a:t>
            </a:r>
          </a:p>
          <a:p>
            <a:pPr marL="0" indent="0">
              <a:buNone/>
            </a:pPr>
            <a:r>
              <a:rPr lang="hu-HU" i="1" dirty="0"/>
              <a:t>– Látod azt a házat a ködtől? – </a:t>
            </a:r>
            <a:r>
              <a:rPr lang="hu-HU" b="1" i="1" dirty="0"/>
              <a:t>Mintha.</a:t>
            </a:r>
            <a:r>
              <a:rPr lang="hu-HU" dirty="0"/>
              <a:t> [’</a:t>
            </a:r>
            <a:r>
              <a:rPr lang="hu-HU" dirty="0" err="1"/>
              <a:t>Mintha</a:t>
            </a:r>
            <a:r>
              <a:rPr lang="hu-HU" dirty="0"/>
              <a:t> látnám azt a házat’]</a:t>
            </a:r>
          </a:p>
          <a:p>
            <a:r>
              <a:rPr lang="hu-HU" dirty="0"/>
              <a:t>megjelenhet nem tagmondatkezdő pozícióban (l. </a:t>
            </a:r>
            <a:r>
              <a:rPr lang="hu-HU" dirty="0" err="1"/>
              <a:t>Berrárnál</a:t>
            </a:r>
            <a:r>
              <a:rPr lang="hu-HU" dirty="0"/>
              <a:t> is):</a:t>
            </a:r>
          </a:p>
          <a:p>
            <a:pPr marL="0" indent="0">
              <a:buNone/>
            </a:pPr>
            <a:r>
              <a:rPr lang="hu-HU" dirty="0"/>
              <a:t>(14) </a:t>
            </a:r>
            <a:r>
              <a:rPr lang="hu-HU" i="1" dirty="0"/>
              <a:t>A hintók elgördültek, </a:t>
            </a:r>
            <a:r>
              <a:rPr lang="hu-HU" i="1" dirty="0" err="1"/>
              <a:t>mégegyszer</a:t>
            </a:r>
            <a:r>
              <a:rPr lang="hu-HU" i="1" dirty="0"/>
              <a:t> felcsattant a "</a:t>
            </a:r>
            <a:r>
              <a:rPr lang="hu-HU" i="1" dirty="0" err="1"/>
              <a:t>Heil</a:t>
            </a:r>
            <a:r>
              <a:rPr lang="hu-HU" i="1" dirty="0"/>
              <a:t>!", de utána </a:t>
            </a:r>
            <a:r>
              <a:rPr lang="hu-HU" b="1" i="1" dirty="0"/>
              <a:t>mintha </a:t>
            </a:r>
            <a:r>
              <a:rPr lang="hu-HU" i="1" dirty="0"/>
              <a:t>elvágták volna a szászok száját, néma elképedés és harag morajlott végig a tömegen. </a:t>
            </a:r>
            <a:r>
              <a:rPr lang="hu-HU" dirty="0"/>
              <a:t>(MNSz2, 32540, </a:t>
            </a:r>
            <a:r>
              <a:rPr lang="hu-HU" dirty="0" err="1"/>
              <a:t>lit</a:t>
            </a:r>
            <a:r>
              <a:rPr lang="hu-HU" dirty="0"/>
              <a:t>)</a:t>
            </a:r>
          </a:p>
          <a:p>
            <a:pPr marL="0" indent="0">
              <a:buNone/>
            </a:pPr>
            <a:r>
              <a:rPr lang="hu-HU" dirty="0"/>
              <a:t>(15) </a:t>
            </a:r>
            <a:r>
              <a:rPr lang="hu-HU" i="1" dirty="0"/>
              <a:t>Tisztességből sajnálta, marasztalta, hogy ne induljanak hajnalosan, nyugodják ki magukat tisztességesen, de a szabadkozásukat </a:t>
            </a:r>
            <a:r>
              <a:rPr lang="hu-HU" b="1" i="1" dirty="0"/>
              <a:t>mintha </a:t>
            </a:r>
            <a:r>
              <a:rPr lang="hu-HU" i="1" dirty="0"/>
              <a:t>kicsit </a:t>
            </a:r>
            <a:r>
              <a:rPr lang="hu-HU" i="1" dirty="0" err="1"/>
              <a:t>tulságosan</a:t>
            </a:r>
            <a:r>
              <a:rPr lang="hu-HU" i="1" dirty="0"/>
              <a:t> hamar vette volna jóba. </a:t>
            </a:r>
            <a:r>
              <a:rPr lang="hu-HU" dirty="0"/>
              <a:t>(MNSz2, 38704, </a:t>
            </a:r>
            <a:r>
              <a:rPr lang="hu-HU" dirty="0" err="1"/>
              <a:t>lit</a:t>
            </a:r>
            <a:r>
              <a:rPr lang="hu-HU" dirty="0"/>
              <a:t>)</a:t>
            </a:r>
          </a:p>
          <a:p>
            <a:pPr marL="0" indent="0">
              <a:buNone/>
            </a:pPr>
            <a:r>
              <a:rPr lang="hu-HU" dirty="0"/>
              <a:t>(16) </a:t>
            </a:r>
            <a:r>
              <a:rPr lang="hu-HU" i="1" dirty="0"/>
              <a:t>Zöld Péter </a:t>
            </a:r>
            <a:r>
              <a:rPr lang="hu-HU" b="1" i="1" dirty="0"/>
              <a:t>mintha </a:t>
            </a:r>
            <a:r>
              <a:rPr lang="hu-HU" i="1" dirty="0"/>
              <a:t>tudta volna, mi megy végbe az emberben, </a:t>
            </a:r>
            <a:r>
              <a:rPr lang="hu-HU" i="1" dirty="0" err="1"/>
              <a:t>súnyi</a:t>
            </a:r>
            <a:r>
              <a:rPr lang="hu-HU" i="1" dirty="0"/>
              <a:t>, kesely képpel azt kérdezte: - Meg tudná-e ezeket a nagy dolgokat bizonyítani, szekretárius uram, ha rákerülne a sor? </a:t>
            </a:r>
            <a:r>
              <a:rPr lang="hu-HU" dirty="0"/>
              <a:t>(MNSz2, 38704, </a:t>
            </a:r>
            <a:r>
              <a:rPr lang="hu-HU" dirty="0" err="1"/>
              <a:t>lit</a:t>
            </a:r>
            <a:r>
              <a:rPr lang="hu-HU" dirty="0"/>
              <a:t>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091848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306946"/>
            <a:ext cx="12127345" cy="1097280"/>
          </a:xfrm>
        </p:spPr>
        <p:txBody>
          <a:bodyPr>
            <a:normAutofit fontScale="90000"/>
          </a:bodyPr>
          <a:lstStyle/>
          <a:p>
            <a:r>
              <a:rPr lang="hu-HU" dirty="0"/>
              <a:t>MNSz2-vizsgálat: 1000 találatos véletlen minta (</a:t>
            </a:r>
            <a:r>
              <a:rPr lang="hu-HU" i="1" dirty="0"/>
              <a:t>Mintha</a:t>
            </a:r>
            <a:r>
              <a:rPr lang="hu-HU" dirty="0"/>
              <a:t>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80291" y="2078182"/>
            <a:ext cx="11397673" cy="463665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/>
              <a:t>20 esetben tagadó </a:t>
            </a:r>
            <a:r>
              <a:rPr lang="hu-HU" i="1" dirty="0"/>
              <a:t>mintha: </a:t>
            </a:r>
            <a:r>
              <a:rPr lang="hu-HU" b="1" i="1" dirty="0"/>
              <a:t>tud-, ugyan, </a:t>
            </a:r>
            <a:r>
              <a:rPr lang="hu-HU" b="1" i="1" dirty="0" err="1"/>
              <a:t>ugyanbiza</a:t>
            </a:r>
            <a:r>
              <a:rPr lang="hu-HU" b="1" i="1" dirty="0"/>
              <a:t>, mintha nem is</a:t>
            </a:r>
          </a:p>
          <a:p>
            <a:pPr marL="0" indent="0">
              <a:buNone/>
            </a:pPr>
            <a:r>
              <a:rPr lang="hu-HU" dirty="0"/>
              <a:t>(13) </a:t>
            </a:r>
            <a:r>
              <a:rPr lang="hu-HU" i="1" dirty="0"/>
              <a:t>Magyarországon azonban sokáig bizonygatták, hogy a Rádió védői csak visszalőttek. </a:t>
            </a:r>
            <a:r>
              <a:rPr lang="hu-HU" b="1" i="1" dirty="0"/>
              <a:t>Mintha</a:t>
            </a:r>
            <a:r>
              <a:rPr lang="hu-HU" i="1" dirty="0"/>
              <a:t> ez erény volna, az ellenkezője pedig vétek. </a:t>
            </a:r>
          </a:p>
          <a:p>
            <a:pPr marL="0" indent="0">
              <a:buNone/>
            </a:pPr>
            <a:r>
              <a:rPr lang="hu-HU" dirty="0"/>
              <a:t>(14) </a:t>
            </a:r>
            <a:r>
              <a:rPr lang="hu-HU" i="1" dirty="0"/>
              <a:t>Butaságnak tartom, hogy a többség kizárólag ilyesmiben gondolkozik. </a:t>
            </a:r>
            <a:r>
              <a:rPr lang="hu-HU" b="1" i="1" dirty="0"/>
              <a:t>Mintha</a:t>
            </a:r>
            <a:r>
              <a:rPr lang="hu-HU" i="1" dirty="0"/>
              <a:t> </a:t>
            </a:r>
            <a:r>
              <a:rPr lang="hu-HU" b="1" i="1" dirty="0"/>
              <a:t>mindenki alkalmas lenne rá...</a:t>
            </a:r>
          </a:p>
          <a:p>
            <a:pPr marL="0" indent="0">
              <a:buNone/>
            </a:pPr>
            <a:r>
              <a:rPr lang="hu-HU" dirty="0"/>
              <a:t>(15) </a:t>
            </a:r>
            <a:r>
              <a:rPr lang="hu-HU" i="1" dirty="0"/>
              <a:t>Ráadásul ez a nő ugyanúgy azt mondja neki, hogy ?</a:t>
            </a:r>
            <a:r>
              <a:rPr lang="hu-HU" i="1" dirty="0" err="1"/>
              <a:t>bazmeg</a:t>
            </a:r>
            <a:r>
              <a:rPr lang="hu-HU" i="1" dirty="0"/>
              <a:t>?, ahogyan ő mondta neki, hogy ?</a:t>
            </a:r>
            <a:r>
              <a:rPr lang="hu-HU" i="1" dirty="0" err="1"/>
              <a:t>bazmeg</a:t>
            </a:r>
            <a:r>
              <a:rPr lang="hu-HU" i="1" dirty="0"/>
              <a:t>? </a:t>
            </a:r>
            <a:r>
              <a:rPr lang="hu-HU" b="1" i="1" dirty="0"/>
              <a:t>Mintha beszélhetnének egyazon nyelven! </a:t>
            </a:r>
            <a:r>
              <a:rPr lang="hu-HU" i="1" u="sng" dirty="0"/>
              <a:t>Hát nem beszélhetnek!</a:t>
            </a:r>
            <a:r>
              <a:rPr lang="hu-HU" i="1" dirty="0"/>
              <a:t> </a:t>
            </a:r>
          </a:p>
          <a:p>
            <a:pPr marL="0" indent="0">
              <a:buNone/>
            </a:pPr>
            <a:r>
              <a:rPr lang="hu-HU" dirty="0"/>
              <a:t>(16) </a:t>
            </a:r>
            <a:r>
              <a:rPr lang="hu-HU" i="1" dirty="0"/>
              <a:t>Annak idején, a céhvilágban, mikor az inas ideje kitelt, a mester, akinél nevelkedett, megkérdezte: „Ki a te neved, öcsém?” </a:t>
            </a:r>
            <a:r>
              <a:rPr lang="hu-HU" b="1" i="1" dirty="0"/>
              <a:t>Mintha</a:t>
            </a:r>
            <a:r>
              <a:rPr lang="hu-HU" i="1" dirty="0"/>
              <a:t> </a:t>
            </a:r>
            <a:r>
              <a:rPr lang="hu-HU" b="1" i="1" dirty="0" err="1"/>
              <a:t>ugyanbiza</a:t>
            </a:r>
            <a:r>
              <a:rPr lang="hu-HU" b="1" i="1" dirty="0"/>
              <a:t> nem ordibálta volna három-négy éven át eleget</a:t>
            </a:r>
            <a:r>
              <a:rPr lang="hu-HU" i="1" dirty="0"/>
              <a:t>.</a:t>
            </a:r>
          </a:p>
          <a:p>
            <a:pPr marL="0" indent="0">
              <a:buNone/>
            </a:pPr>
            <a:r>
              <a:rPr lang="hu-HU" dirty="0"/>
              <a:t>8 esetben </a:t>
            </a:r>
            <a:r>
              <a:rPr lang="hu-HU" u="sng" dirty="0"/>
              <a:t>gyanús</a:t>
            </a:r>
            <a:r>
              <a:rPr lang="hu-HU" dirty="0"/>
              <a:t>, hogy tagadó:</a:t>
            </a:r>
          </a:p>
          <a:p>
            <a:pPr marL="0" indent="0">
              <a:buNone/>
            </a:pPr>
            <a:r>
              <a:rPr lang="hu-HU" dirty="0"/>
              <a:t>(17) </a:t>
            </a:r>
            <a:r>
              <a:rPr lang="hu-HU" i="1" dirty="0"/>
              <a:t>Lent, nagyon lent, ültem a földön, a kis fekete állt előttem. - Üresen </a:t>
            </a:r>
            <a:r>
              <a:rPr lang="hu-HU" i="1" dirty="0" err="1"/>
              <a:t>vóútam</a:t>
            </a:r>
            <a:r>
              <a:rPr lang="hu-HU" i="1" dirty="0"/>
              <a:t> - mondta halkan, furcsállva végigmért, és kocogott vissza. </a:t>
            </a:r>
            <a:r>
              <a:rPr lang="hu-HU" b="1" i="1" dirty="0"/>
              <a:t>Mintha lett volna vissza!</a:t>
            </a:r>
            <a:r>
              <a:rPr lang="hu-HU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4679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11861" y="549565"/>
            <a:ext cx="10890929" cy="1097280"/>
          </a:xfrm>
        </p:spPr>
        <p:txBody>
          <a:bodyPr/>
          <a:lstStyle/>
          <a:p>
            <a:r>
              <a:rPr lang="hu-HU" dirty="0"/>
              <a:t>Konklúzió: a tagadó </a:t>
            </a:r>
            <a:r>
              <a:rPr lang="hu-HU" i="1" dirty="0"/>
              <a:t>mintha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29673" y="1477818"/>
            <a:ext cx="10982036" cy="515389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i="1" dirty="0"/>
              <a:t>úgy beszél, úgy cselekszik, úgy tesz, úgy tetteti magát</a:t>
            </a:r>
            <a:r>
              <a:rPr lang="hu-HU" dirty="0"/>
              <a:t> főmondatot elhagyó „típus” </a:t>
            </a:r>
          </a:p>
          <a:p>
            <a:pPr marL="0" indent="0">
              <a:buNone/>
            </a:pPr>
            <a:r>
              <a:rPr lang="hu-HU" dirty="0"/>
              <a:t>Simonyi (1881: 194) megfejtette a szubjektív bizonyosságot visszaadó, leértékelő, gúnyos-ironikus használat eredetét: a színleléshez, s annak a mellékmondat jelentésébe épüléséhez kapcsolódnak. </a:t>
            </a:r>
          </a:p>
          <a:p>
            <a:pPr marL="0" indent="0">
              <a:buNone/>
            </a:pPr>
            <a:r>
              <a:rPr lang="hu-HU" dirty="0"/>
              <a:t>Pontosabban: </a:t>
            </a:r>
            <a:r>
              <a:rPr lang="hu-HU" b="1" dirty="0"/>
              <a:t>úgy teszel, mintha tudnád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→ valójában nem tudod → szubjektív értékelés: a színlelés (szerintem) felháborító/nevetséges stb.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[mindkét tartalom az eredeti összetett mondatban megvolt]</a:t>
            </a:r>
          </a:p>
          <a:p>
            <a:pPr marL="0" indent="0">
              <a:buNone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Asszertív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(elköteleződés egy ellentétes tartalmú állítás mellett) ÉS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értékelő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is lehet, de vö. Lehmann 2022: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valószínűsítés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inkább,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polemizál, érvel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i="1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i="1" dirty="0" err="1">
                <a:latin typeface="Arial" panose="020B0604020202020204" pitchFamily="34" charset="0"/>
                <a:cs typeface="Arial" panose="020B0604020202020204" pitchFamily="34" charset="0"/>
              </a:rPr>
              <a:t>seems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-típus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a magyarban is a tagadó </a:t>
            </a: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mintha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forrása. Vonzatkifejtő mellékmondat.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De: késeiek az igazoló adatok (19. sz. első fele), miközben a főmondat nélküli mellékmondatokban való használata bő száz éve léteztek.</a:t>
            </a:r>
          </a:p>
          <a:p>
            <a:pPr marL="0" indent="0">
              <a:buNone/>
            </a:pPr>
            <a:r>
              <a:rPr lang="hu-HU" dirty="0"/>
              <a:t>Ma is billeg a használat sokszor: a </a:t>
            </a:r>
            <a:r>
              <a:rPr lang="hu-HU" i="1" dirty="0"/>
              <a:t>mintha </a:t>
            </a:r>
            <a:r>
              <a:rPr lang="hu-HU" i="1" dirty="0" err="1"/>
              <a:t>tudnád</a:t>
            </a:r>
            <a:r>
              <a:rPr lang="hu-HU" dirty="0" err="1"/>
              <a:t>-rákeresések</a:t>
            </a:r>
            <a:r>
              <a:rPr lang="hu-HU" dirty="0"/>
              <a:t>  </a:t>
            </a:r>
          </a:p>
          <a:p>
            <a:pPr marL="0" indent="0">
              <a:buNone/>
            </a:pPr>
            <a:r>
              <a:rPr lang="hu-HU" b="1" i="1" dirty="0"/>
              <a:t>Nem mintha X </a:t>
            </a:r>
            <a:r>
              <a:rPr lang="hu-HU" b="1" dirty="0"/>
              <a:t>szerkezet: </a:t>
            </a:r>
            <a:r>
              <a:rPr lang="hu-HU" dirty="0"/>
              <a:t>lehet gúnyosan mondani, de nincs </a:t>
            </a:r>
            <a:r>
              <a:rPr lang="hu-HU" dirty="0" err="1"/>
              <a:t>polaritásmegfordítás</a:t>
            </a:r>
            <a:r>
              <a:rPr lang="hu-HU" dirty="0"/>
              <a:t>: ez a </a:t>
            </a:r>
            <a:r>
              <a:rPr lang="hu-HU" i="1" dirty="0"/>
              <a:t>nem </a:t>
            </a:r>
            <a:r>
              <a:rPr lang="hu-HU" dirty="0"/>
              <a:t>valódi tagadószó (l. előzményét: </a:t>
            </a:r>
            <a:r>
              <a:rPr lang="hu-HU" b="1" i="1" dirty="0"/>
              <a:t>nem</a:t>
            </a:r>
            <a:r>
              <a:rPr lang="hu-HU" i="1" dirty="0"/>
              <a:t> [azért (mondom stb.),] mintha X </a:t>
            </a:r>
            <a:r>
              <a:rPr lang="hu-HU" dirty="0"/>
              <a:t>(</a:t>
            </a:r>
            <a:r>
              <a:rPr lang="hu-HU" b="1" dirty="0"/>
              <a:t>Turi</a:t>
            </a:r>
            <a:r>
              <a:rPr lang="hu-HU" dirty="0"/>
              <a:t> 2015)</a:t>
            </a:r>
          </a:p>
        </p:txBody>
      </p:sp>
    </p:spTree>
    <p:extLst>
      <p:ext uri="{BB962C8B-B14F-4D97-AF65-F5344CB8AC3E}">
        <p14:creationId xmlns:p14="http://schemas.microsoft.com/office/powerpoint/2010/main" val="29611506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26473" y="235528"/>
            <a:ext cx="10890929" cy="1097280"/>
          </a:xfrm>
        </p:spPr>
        <p:txBody>
          <a:bodyPr/>
          <a:lstStyle/>
          <a:p>
            <a:r>
              <a:rPr lang="hu-HU" dirty="0"/>
              <a:t>Irodalom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26473" y="1413164"/>
            <a:ext cx="11508509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600" dirty="0"/>
              <a:t>Bácskai-Atkári Júlia 2014. A véges alárendelő összetett mondatok története. </a:t>
            </a:r>
            <a:r>
              <a:rPr lang="hu-HU" sz="1600" dirty="0" err="1"/>
              <a:t>In</a:t>
            </a:r>
            <a:r>
              <a:rPr lang="hu-HU" sz="1600" dirty="0"/>
              <a:t>: É. Kiss Katalin (szerk.): </a:t>
            </a:r>
            <a:r>
              <a:rPr lang="hu-HU" sz="1600" i="1" dirty="0"/>
              <a:t>Magyar generatív történeti mondattan.</a:t>
            </a:r>
            <a:r>
              <a:rPr lang="hu-HU" sz="1600" dirty="0"/>
              <a:t> Budapest: Akadémiai Kiadó. 239–279.</a:t>
            </a:r>
          </a:p>
          <a:p>
            <a:pPr marL="0" indent="0">
              <a:buNone/>
            </a:pPr>
            <a:r>
              <a:rPr lang="hu-HU" sz="1600" dirty="0" err="1"/>
              <a:t>Berrár</a:t>
            </a:r>
            <a:r>
              <a:rPr lang="hu-HU" sz="1600" dirty="0"/>
              <a:t> Jolán 1957. Hasonlító kötőszók a Huszita Bibliában. </a:t>
            </a:r>
            <a:r>
              <a:rPr lang="hu-HU" sz="1600" i="1" dirty="0"/>
              <a:t>Magyar Nyelv</a:t>
            </a:r>
            <a:r>
              <a:rPr lang="hu-HU" sz="1600" dirty="0"/>
              <a:t> 53: 396–403. </a:t>
            </a:r>
          </a:p>
          <a:p>
            <a:pPr marL="0" indent="0">
              <a:buNone/>
            </a:pPr>
            <a:r>
              <a:rPr lang="hu-HU" sz="1600" dirty="0" err="1"/>
              <a:t>Berrár</a:t>
            </a:r>
            <a:r>
              <a:rPr lang="hu-HU" sz="1600" dirty="0"/>
              <a:t> Jolán 1960. </a:t>
            </a:r>
            <a:r>
              <a:rPr lang="hu-HU" sz="1600" i="1" dirty="0"/>
              <a:t>A magyar hasonlító mondatok története a XVI. század közepéig.</a:t>
            </a:r>
            <a:r>
              <a:rPr lang="hu-HU" sz="1600" dirty="0"/>
              <a:t> Nyelvtudományi értekezések 23. Budapest: Akadémiai Kiadó.</a:t>
            </a:r>
          </a:p>
          <a:p>
            <a:pPr marL="0" indent="0">
              <a:buNone/>
            </a:pPr>
            <a:r>
              <a:rPr lang="hu-HU" sz="1600" b="1" dirty="0" err="1"/>
              <a:t>Brinton</a:t>
            </a:r>
            <a:r>
              <a:rPr lang="hu-HU" sz="1600" b="1" dirty="0"/>
              <a:t>, </a:t>
            </a:r>
            <a:r>
              <a:rPr lang="hu-HU" sz="1600" b="1" dirty="0" err="1"/>
              <a:t>Laurel</a:t>
            </a:r>
            <a:r>
              <a:rPr lang="hu-HU" sz="1600" b="1" dirty="0"/>
              <a:t> J. 2014. </a:t>
            </a:r>
            <a:r>
              <a:rPr lang="en-US" sz="1600" b="1" dirty="0"/>
              <a:t>The Extremes of Insubordination: Exclamatory </a:t>
            </a:r>
            <a:r>
              <a:rPr lang="en-US" sz="1600" b="1" i="1" dirty="0"/>
              <a:t>as if!</a:t>
            </a:r>
            <a:r>
              <a:rPr lang="hu-HU" sz="1600" b="1" i="1" dirty="0"/>
              <a:t> </a:t>
            </a:r>
            <a:r>
              <a:rPr lang="en-US" sz="1600" b="1" dirty="0"/>
              <a:t>Journal of English Linguistics 42(2) 93–113</a:t>
            </a:r>
            <a:r>
              <a:rPr lang="hu-HU" sz="1600" b="1" dirty="0"/>
              <a:t>.</a:t>
            </a:r>
            <a:endParaRPr lang="en-US" sz="1600" b="1" dirty="0"/>
          </a:p>
          <a:p>
            <a:pPr marL="0" indent="0">
              <a:buNone/>
            </a:pPr>
            <a:r>
              <a:rPr lang="hu-HU" sz="1600" dirty="0"/>
              <a:t>Dér Csilla Ilona 2022. </a:t>
            </a:r>
            <a:r>
              <a:rPr lang="hu-HU" sz="1600" i="1" dirty="0"/>
              <a:t>Ó, hogy azt </a:t>
            </a:r>
            <a:r>
              <a:rPr lang="hu-HU" sz="1600" i="1" dirty="0" err="1"/>
              <a:t>tsak</a:t>
            </a:r>
            <a:r>
              <a:rPr lang="hu-HU" sz="1600" i="1" dirty="0"/>
              <a:t> a’ Szerelmek ’S a’ lágy </a:t>
            </a:r>
            <a:r>
              <a:rPr lang="hu-HU" sz="1600" i="1" dirty="0" err="1"/>
              <a:t>szellök</a:t>
            </a:r>
            <a:r>
              <a:rPr lang="hu-HU" sz="1600" i="1" dirty="0"/>
              <a:t> hajtsák!</a:t>
            </a:r>
            <a:r>
              <a:rPr lang="hu-HU" sz="1600" dirty="0"/>
              <a:t> Az indulatszókat követő, illetve a nélkülük álló hogy kötőszós </a:t>
            </a:r>
            <a:r>
              <a:rPr lang="hu-HU" sz="1600" dirty="0" err="1"/>
              <a:t>inszubordinált</a:t>
            </a:r>
            <a:r>
              <a:rPr lang="hu-HU" sz="1600" dirty="0"/>
              <a:t> mondatok megjelenéséről. </a:t>
            </a:r>
            <a:r>
              <a:rPr lang="hu-HU" sz="1600" dirty="0" err="1"/>
              <a:t>In</a:t>
            </a:r>
            <a:r>
              <a:rPr lang="hu-HU" sz="1600" dirty="0"/>
              <a:t>: Forgács Tamás – Németh Miklós – Sinkovics Balázs (szerk.): </a:t>
            </a:r>
            <a:r>
              <a:rPr lang="hu-HU" sz="1600" i="1" dirty="0"/>
              <a:t>A nyelvtörténeti kutatások újabb eredményei XI.</a:t>
            </a:r>
            <a:r>
              <a:rPr lang="hu-HU" sz="1600" dirty="0"/>
              <a:t> Szeged: Szegedi Tudományegyetem Magyar Nyelvészeti Tanszék. 45–57.</a:t>
            </a:r>
          </a:p>
          <a:p>
            <a:pPr marL="0" indent="0">
              <a:buNone/>
            </a:pPr>
            <a:r>
              <a:rPr lang="hu-HU" sz="1600" dirty="0"/>
              <a:t>Dér Csilla Ilona 2024. A </a:t>
            </a:r>
            <a:r>
              <a:rPr lang="hu-HU" sz="1600" i="1" dirty="0"/>
              <a:t>hátha</a:t>
            </a:r>
            <a:r>
              <a:rPr lang="hu-HU" sz="1600" dirty="0"/>
              <a:t> módosítószó kialakulásáról. </a:t>
            </a:r>
            <a:r>
              <a:rPr lang="hu-HU" sz="1600" dirty="0" err="1"/>
              <a:t>In</a:t>
            </a:r>
            <a:r>
              <a:rPr lang="hu-HU" sz="1600" dirty="0"/>
              <a:t>: Forgács Tamás – Németh Miklós – Sinkovics Balázs (szerk.) 2024: </a:t>
            </a:r>
            <a:r>
              <a:rPr lang="hu-HU" sz="1600" i="1" dirty="0"/>
              <a:t>A nyelvtörténeti kutatások újabb eredményei XII.</a:t>
            </a:r>
            <a:r>
              <a:rPr lang="hu-HU" sz="1600" dirty="0"/>
              <a:t> Szeged: Szegedi Tudományegyetem Magyar Nyelvészeti Tanszék. 17–32. </a:t>
            </a:r>
          </a:p>
          <a:p>
            <a:pPr marL="0" indent="0">
              <a:buNone/>
            </a:pPr>
            <a:r>
              <a:rPr lang="hu-HU" sz="1600" dirty="0"/>
              <a:t>Dér, Csilla Ilona 2025. The </a:t>
            </a:r>
            <a:r>
              <a:rPr lang="hu-HU" sz="1600" dirty="0" err="1"/>
              <a:t>emergence</a:t>
            </a:r>
            <a:r>
              <a:rPr lang="hu-HU" sz="1600" dirty="0"/>
              <a:t> of </a:t>
            </a:r>
            <a:r>
              <a:rPr lang="hu-HU" sz="1600" dirty="0" err="1"/>
              <a:t>stand-alone</a:t>
            </a:r>
            <a:r>
              <a:rPr lang="hu-HU" sz="1600" dirty="0"/>
              <a:t> </a:t>
            </a:r>
            <a:r>
              <a:rPr lang="hu-HU" sz="1600" dirty="0" err="1"/>
              <a:t>insubordinate</a:t>
            </a:r>
            <a:r>
              <a:rPr lang="hu-HU" sz="1600" dirty="0"/>
              <a:t> </a:t>
            </a:r>
            <a:r>
              <a:rPr lang="hu-HU" sz="1600" dirty="0" err="1"/>
              <a:t>conditional</a:t>
            </a:r>
            <a:r>
              <a:rPr lang="hu-HU" sz="1600" dirty="0"/>
              <a:t> </a:t>
            </a:r>
            <a:r>
              <a:rPr lang="hu-HU" sz="1600" dirty="0" err="1"/>
              <a:t>clauses</a:t>
            </a:r>
            <a:r>
              <a:rPr lang="hu-HU" sz="1600" dirty="0"/>
              <a:t> </a:t>
            </a:r>
            <a:r>
              <a:rPr lang="hu-HU" sz="1600" dirty="0" err="1"/>
              <a:t>in</a:t>
            </a:r>
            <a:r>
              <a:rPr lang="hu-HU" sz="1600" dirty="0"/>
              <a:t> </a:t>
            </a:r>
            <a:r>
              <a:rPr lang="hu-HU" sz="1600" dirty="0" err="1"/>
              <a:t>Hungarian</a:t>
            </a:r>
            <a:r>
              <a:rPr lang="hu-HU" sz="1600" dirty="0"/>
              <a:t>.</a:t>
            </a:r>
            <a:r>
              <a:rPr lang="hu-HU" sz="1600" i="1" dirty="0"/>
              <a:t> </a:t>
            </a:r>
            <a:r>
              <a:rPr lang="hu-HU" sz="1600" i="1" dirty="0" err="1"/>
              <a:t>Folia</a:t>
            </a:r>
            <a:r>
              <a:rPr lang="hu-HU" sz="1600" i="1" dirty="0"/>
              <a:t> </a:t>
            </a:r>
            <a:r>
              <a:rPr lang="hu-HU" sz="1600" i="1" dirty="0" err="1"/>
              <a:t>Linguistica</a:t>
            </a:r>
            <a:r>
              <a:rPr lang="hu-HU" sz="1600" i="1" dirty="0"/>
              <a:t> </a:t>
            </a:r>
            <a:r>
              <a:rPr lang="hu-HU" sz="1600" i="1" dirty="0" err="1"/>
              <a:t>Historica</a:t>
            </a:r>
            <a:r>
              <a:rPr lang="hu-HU" sz="1600" dirty="0"/>
              <a:t> 59 (4)</a:t>
            </a:r>
          </a:p>
        </p:txBody>
      </p:sp>
    </p:spTree>
    <p:extLst>
      <p:ext uri="{BB962C8B-B14F-4D97-AF65-F5344CB8AC3E}">
        <p14:creationId xmlns:p14="http://schemas.microsoft.com/office/powerpoint/2010/main" val="15886372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Irodalom/2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11200" y="2272145"/>
            <a:ext cx="10819808" cy="392748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Evans, Nicholas – Watanabe, </a:t>
            </a:r>
            <a:r>
              <a:rPr lang="en-US" dirty="0" err="1"/>
              <a:t>Honoré</a:t>
            </a:r>
            <a:r>
              <a:rPr lang="en-US" dirty="0"/>
              <a:t> 2016. The dynamics of insubordination: An overview. In: Evans, Nicholas – Watanabe, </a:t>
            </a:r>
            <a:r>
              <a:rPr lang="en-US" dirty="0" err="1"/>
              <a:t>Honoré</a:t>
            </a:r>
            <a:r>
              <a:rPr lang="en-US" dirty="0"/>
              <a:t> (</a:t>
            </a:r>
            <a:r>
              <a:rPr lang="en-US" dirty="0" err="1"/>
              <a:t>szerk</a:t>
            </a:r>
            <a:r>
              <a:rPr lang="en-US" dirty="0"/>
              <a:t>.): </a:t>
            </a:r>
            <a:r>
              <a:rPr lang="en-US" i="1" dirty="0"/>
              <a:t>Insubordination.</a:t>
            </a:r>
            <a:r>
              <a:rPr lang="en-US" dirty="0"/>
              <a:t> Amsterdam – Philadelphia: John Benjamins. 1–37. 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Juhász Dezső 1987. A módosítószók kései ómagyar szófajtörténetéhez. </a:t>
            </a:r>
            <a:r>
              <a:rPr lang="hu-HU" i="1" dirty="0"/>
              <a:t>Magyar Nyelv</a:t>
            </a:r>
            <a:r>
              <a:rPr lang="hu-HU" dirty="0"/>
              <a:t> 83: 454–461.</a:t>
            </a:r>
          </a:p>
          <a:p>
            <a:pPr marL="0" indent="0">
              <a:buNone/>
            </a:pPr>
            <a:r>
              <a:rPr lang="hu-HU" dirty="0"/>
              <a:t>Juhász Dezső 1992a. A kötőszók. </a:t>
            </a:r>
            <a:r>
              <a:rPr lang="hu-HU" dirty="0" err="1"/>
              <a:t>In</a:t>
            </a:r>
            <a:r>
              <a:rPr lang="hu-HU" dirty="0"/>
              <a:t>: Benkő Loránd (szerk.): </a:t>
            </a:r>
            <a:r>
              <a:rPr lang="hu-HU" i="1" dirty="0"/>
              <a:t>A magyar nyelv történeti nyelvtana II/1. A kései ómagyar kor. </a:t>
            </a:r>
            <a:r>
              <a:rPr lang="hu-HU" i="1" dirty="0" err="1"/>
              <a:t>Morfematika</a:t>
            </a:r>
            <a:r>
              <a:rPr lang="hu-HU" i="1" dirty="0"/>
              <a:t>.</a:t>
            </a:r>
            <a:r>
              <a:rPr lang="hu-HU" dirty="0"/>
              <a:t> Budapest: Akadémiai Kiadó, 772–814. </a:t>
            </a:r>
          </a:p>
          <a:p>
            <a:pPr marL="0" indent="0">
              <a:buNone/>
            </a:pPr>
            <a:r>
              <a:rPr lang="hu-HU" dirty="0"/>
              <a:t>Juhász Dezső 1992b. A módosítószók. </a:t>
            </a:r>
            <a:r>
              <a:rPr lang="hu-HU" dirty="0" err="1"/>
              <a:t>In</a:t>
            </a:r>
            <a:r>
              <a:rPr lang="hu-HU" dirty="0"/>
              <a:t>: Benkő Loránd (szerk.): </a:t>
            </a:r>
            <a:r>
              <a:rPr lang="hu-HU" i="1" dirty="0"/>
              <a:t>A magyar nyelv történeti nyelvtana II/1. A kései ómagyar kor. </a:t>
            </a:r>
            <a:r>
              <a:rPr lang="hu-HU" i="1" dirty="0" err="1"/>
              <a:t>Morfematika</a:t>
            </a:r>
            <a:r>
              <a:rPr lang="hu-HU" i="1" dirty="0"/>
              <a:t>.</a:t>
            </a:r>
            <a:r>
              <a:rPr lang="hu-HU" dirty="0"/>
              <a:t> Budapest: Akadémiai Kiadó, 815–838.</a:t>
            </a:r>
          </a:p>
          <a:p>
            <a:pPr marL="0" indent="0">
              <a:buNone/>
            </a:pPr>
            <a:r>
              <a:rPr lang="hu-HU" dirty="0" err="1"/>
              <a:t>Klemm</a:t>
            </a:r>
            <a:r>
              <a:rPr lang="hu-HU" dirty="0"/>
              <a:t> Antal 1928. </a:t>
            </a:r>
            <a:r>
              <a:rPr lang="hu-HU" i="1" dirty="0"/>
              <a:t>Magyar történeti mondattan.</a:t>
            </a:r>
            <a:r>
              <a:rPr lang="hu-HU" dirty="0"/>
              <a:t> Budapest: Magyar Tudományos Akadémia.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079046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Irodalom/3.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80291" y="2161309"/>
            <a:ext cx="11305309" cy="444269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hu-HU" dirty="0"/>
              <a:t>Kugler Nóra 2000a. A módosítószó. </a:t>
            </a:r>
            <a:r>
              <a:rPr lang="hu-HU" dirty="0" err="1"/>
              <a:t>In</a:t>
            </a:r>
            <a:r>
              <a:rPr lang="hu-HU" dirty="0"/>
              <a:t>: Keszler Borbála (szerk.): </a:t>
            </a:r>
            <a:r>
              <a:rPr lang="hu-HU" i="1" dirty="0"/>
              <a:t>Magyar grammatika.</a:t>
            </a:r>
            <a:r>
              <a:rPr lang="hu-HU" dirty="0"/>
              <a:t> Budapest: Nemzeti Tankönyvkiadó. 298-302.</a:t>
            </a:r>
          </a:p>
          <a:p>
            <a:pPr marL="0" indent="0">
              <a:buNone/>
            </a:pPr>
            <a:r>
              <a:rPr lang="hu-HU" dirty="0"/>
              <a:t>Kugler Nóra 2000b. A partikula. </a:t>
            </a:r>
            <a:r>
              <a:rPr lang="hu-HU" dirty="0" err="1"/>
              <a:t>In</a:t>
            </a:r>
            <a:r>
              <a:rPr lang="hu-HU" dirty="0"/>
              <a:t>: Keszler Borbála (szerk.): </a:t>
            </a:r>
            <a:r>
              <a:rPr lang="hu-HU" i="1" dirty="0"/>
              <a:t>Magyar grammatika. </a:t>
            </a:r>
            <a:r>
              <a:rPr lang="hu-HU" dirty="0"/>
              <a:t>Budapest: Nemzeti Tankönyvkiadó. 275—281.</a:t>
            </a:r>
          </a:p>
          <a:p>
            <a:pPr marL="0" indent="0">
              <a:buNone/>
            </a:pPr>
            <a:r>
              <a:rPr lang="hu-HU" dirty="0"/>
              <a:t>Kugler Nóra 2002. </a:t>
            </a:r>
            <a:r>
              <a:rPr lang="hu-HU" i="1" dirty="0"/>
              <a:t>A módosítószók a magyar nyelv szófaji rendszerében.</a:t>
            </a:r>
            <a:r>
              <a:rPr lang="hu-HU" dirty="0"/>
              <a:t> Budapest: Osiris Kiadó.</a:t>
            </a:r>
          </a:p>
          <a:p>
            <a:pPr marL="0" indent="0">
              <a:buNone/>
            </a:pPr>
            <a:r>
              <a:rPr lang="hu-HU" dirty="0"/>
              <a:t>Kugler Nóra 2003. </a:t>
            </a:r>
            <a:r>
              <a:rPr lang="hu-HU" i="1" dirty="0"/>
              <a:t>A módosítószók funkciói.</a:t>
            </a:r>
            <a:r>
              <a:rPr lang="hu-HU" dirty="0"/>
              <a:t> Nyelvtudományi értekezések 152. Budapest: Akadémiai Kiadó.</a:t>
            </a:r>
          </a:p>
          <a:p>
            <a:pPr marL="0" indent="0">
              <a:buNone/>
            </a:pPr>
            <a:r>
              <a:rPr lang="hu-HU" dirty="0"/>
              <a:t>Kugler Nóra 2012. </a:t>
            </a:r>
            <a:r>
              <a:rPr lang="hu-HU" i="1" dirty="0"/>
              <a:t>Az </a:t>
            </a:r>
            <a:r>
              <a:rPr lang="hu-HU" i="1" dirty="0" err="1"/>
              <a:t>evidencialitás</a:t>
            </a:r>
            <a:r>
              <a:rPr lang="hu-HU" i="1" dirty="0"/>
              <a:t> jelölői a magyarban</a:t>
            </a:r>
            <a:r>
              <a:rPr lang="hu-HU" dirty="0"/>
              <a:t>. </a:t>
            </a:r>
            <a:r>
              <a:rPr lang="hu-HU" u="sng" dirty="0">
                <a:hlinkClick r:id="rId2"/>
              </a:rPr>
              <a:t>https://core.ac.uk/download/pdf/51307414.pdf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Kugler Nóra 2015. </a:t>
            </a:r>
            <a:r>
              <a:rPr lang="hu-HU" i="1" dirty="0"/>
              <a:t>Megfigyelés és következtetés a nyelvi tevékenységben.</a:t>
            </a:r>
            <a:r>
              <a:rPr lang="hu-HU" dirty="0"/>
              <a:t> Budapest: Tinta Könyvkiadó.</a:t>
            </a:r>
          </a:p>
          <a:p>
            <a:pPr marL="0" indent="0">
              <a:buNone/>
            </a:pPr>
            <a:r>
              <a:rPr lang="hu-HU" dirty="0" err="1"/>
              <a:t>López-Couso</a:t>
            </a:r>
            <a:r>
              <a:rPr lang="hu-HU" dirty="0"/>
              <a:t>, </a:t>
            </a:r>
            <a:r>
              <a:rPr lang="hu-HU" dirty="0" err="1"/>
              <a:t>María-José</a:t>
            </a:r>
            <a:r>
              <a:rPr lang="hu-HU" dirty="0"/>
              <a:t> &amp; Belén </a:t>
            </a:r>
            <a:r>
              <a:rPr lang="hu-HU" dirty="0" err="1"/>
              <a:t>Méndez-Naya</a:t>
            </a:r>
            <a:r>
              <a:rPr lang="hu-HU" dirty="0"/>
              <a:t>. 2012a. 2012a.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comparative</a:t>
            </a:r>
            <a:r>
              <a:rPr lang="hu-HU" dirty="0"/>
              <a:t> </a:t>
            </a:r>
            <a:r>
              <a:rPr lang="hu-HU" dirty="0" err="1"/>
              <a:t>complementizers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en-US" dirty="0"/>
              <a:t>English: Evidence from historical corpora. In </a:t>
            </a:r>
            <a:r>
              <a:rPr lang="en-US" dirty="0" err="1"/>
              <a:t>Nila</a:t>
            </a:r>
            <a:r>
              <a:rPr lang="en-US" dirty="0"/>
              <a:t> Vázquez-González (ed.), </a:t>
            </a:r>
            <a:r>
              <a:rPr lang="en-US" i="1" dirty="0"/>
              <a:t>Creation and</a:t>
            </a:r>
            <a:r>
              <a:rPr lang="hu-HU" i="1" dirty="0"/>
              <a:t> </a:t>
            </a:r>
            <a:r>
              <a:rPr lang="en-US" i="1" dirty="0"/>
              <a:t>use of English corpora in Spain</a:t>
            </a:r>
            <a:r>
              <a:rPr lang="en-US" dirty="0"/>
              <a:t>, 309-333. Newcastle upon Tyne: Cambridge Scholars.</a:t>
            </a:r>
            <a:r>
              <a:rPr lang="hu-HU" dirty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López-Couso</a:t>
            </a:r>
            <a:r>
              <a:rPr lang="en-US" dirty="0"/>
              <a:t>, </a:t>
            </a:r>
            <a:r>
              <a:rPr lang="en-US" dirty="0" err="1"/>
              <a:t>María</a:t>
            </a:r>
            <a:r>
              <a:rPr lang="en-US" dirty="0"/>
              <a:t>-José &amp; </a:t>
            </a:r>
            <a:r>
              <a:rPr lang="en-US" dirty="0" err="1"/>
              <a:t>Belén</a:t>
            </a:r>
            <a:r>
              <a:rPr lang="en-US" dirty="0"/>
              <a:t> Méndez-</a:t>
            </a:r>
            <a:r>
              <a:rPr lang="en-US" dirty="0" err="1"/>
              <a:t>Naya</a:t>
            </a:r>
            <a:r>
              <a:rPr lang="en-US" dirty="0"/>
              <a:t>. 2012b. On the use of </a:t>
            </a:r>
            <a:r>
              <a:rPr lang="en-US" i="1" dirty="0"/>
              <a:t>as if, as though </a:t>
            </a:r>
            <a:r>
              <a:rPr lang="en-US" dirty="0"/>
              <a:t>and </a:t>
            </a:r>
            <a:r>
              <a:rPr lang="en-US" i="1" dirty="0"/>
              <a:t>like</a:t>
            </a:r>
            <a:r>
              <a:rPr lang="hu-HU" i="1" dirty="0"/>
              <a:t> </a:t>
            </a:r>
            <a:r>
              <a:rPr lang="en-US" dirty="0"/>
              <a:t>in present-day English complementation structures. </a:t>
            </a:r>
            <a:r>
              <a:rPr lang="en-US" i="1" dirty="0"/>
              <a:t>Journal of English Linguistics </a:t>
            </a:r>
            <a:r>
              <a:rPr lang="en-US" dirty="0"/>
              <a:t>40(2).</a:t>
            </a:r>
            <a:r>
              <a:rPr lang="hu-HU" dirty="0"/>
              <a:t> 172-195.</a:t>
            </a:r>
          </a:p>
          <a:p>
            <a:pPr marL="0" indent="0">
              <a:buNone/>
            </a:pPr>
            <a:r>
              <a:rPr lang="hu-HU" dirty="0"/>
              <a:t>H. Molnár Ilona 1968. </a:t>
            </a:r>
            <a:r>
              <a:rPr lang="hu-HU" i="1" dirty="0"/>
              <a:t>Módosító szók és módosító </a:t>
            </a:r>
            <a:r>
              <a:rPr lang="hu-HU" i="1" dirty="0" err="1"/>
              <a:t>mondatrészietek</a:t>
            </a:r>
            <a:r>
              <a:rPr lang="hu-HU" i="1" dirty="0"/>
              <a:t> a mai magyar nyelvben.</a:t>
            </a:r>
            <a:r>
              <a:rPr lang="hu-HU" dirty="0"/>
              <a:t> Nyelvtudományi Értekezések 60. Budapest: Akadémiai Kiadó.</a:t>
            </a:r>
          </a:p>
          <a:p>
            <a:pPr marL="0" indent="0">
              <a:buNone/>
            </a:pPr>
            <a:r>
              <a:rPr lang="hu-HU" dirty="0"/>
              <a:t>Péter Mihály 1991. </a:t>
            </a:r>
            <a:r>
              <a:rPr lang="hu-HU" i="1" dirty="0"/>
              <a:t>A nyelvi érzelemkifejezés eszközei és módjai.</a:t>
            </a:r>
            <a:r>
              <a:rPr lang="hu-HU" dirty="0"/>
              <a:t> Budapest: Tankönyvkiadó.</a:t>
            </a:r>
          </a:p>
          <a:p>
            <a:pPr marL="0" indent="0">
              <a:buNone/>
            </a:pPr>
            <a:r>
              <a:rPr lang="hu-HU" dirty="0"/>
              <a:t>Péteri Attila 1999. </a:t>
            </a:r>
            <a:r>
              <a:rPr lang="hu-HU" i="1" dirty="0" err="1"/>
              <a:t>Abtönungspartikeln</a:t>
            </a:r>
            <a:r>
              <a:rPr lang="hu-HU" i="1" dirty="0"/>
              <a:t> </a:t>
            </a:r>
            <a:r>
              <a:rPr lang="hu-HU" i="1" dirty="0" err="1"/>
              <a:t>im</a:t>
            </a:r>
            <a:r>
              <a:rPr lang="hu-HU" i="1" dirty="0"/>
              <a:t> </a:t>
            </a:r>
            <a:r>
              <a:rPr lang="hu-HU" i="1" dirty="0" err="1"/>
              <a:t>deutsch-ungarischen</a:t>
            </a:r>
            <a:r>
              <a:rPr lang="hu-HU" i="1" dirty="0"/>
              <a:t> </a:t>
            </a:r>
            <a:r>
              <a:rPr lang="hu-HU" i="1" dirty="0" err="1"/>
              <a:t>Sprachvergleich</a:t>
            </a:r>
            <a:r>
              <a:rPr lang="hu-HU" i="1" dirty="0"/>
              <a:t>.</a:t>
            </a:r>
            <a:r>
              <a:rPr lang="hu-HU" dirty="0"/>
              <a:t> Budapest: </a:t>
            </a:r>
            <a:r>
              <a:rPr lang="hu-HU" dirty="0" err="1"/>
              <a:t>PhD-Dissertation</a:t>
            </a:r>
            <a:r>
              <a:rPr lang="hu-HU" dirty="0"/>
              <a:t>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234055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Irodalom/4.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0079" y="2161309"/>
            <a:ext cx="11256357" cy="446116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u-HU" b="1" dirty="0" err="1"/>
              <a:t>Royo</a:t>
            </a:r>
            <a:r>
              <a:rPr lang="hu-HU" b="1" dirty="0"/>
              <a:t> </a:t>
            </a:r>
            <a:r>
              <a:rPr lang="hu-HU" b="1" dirty="0" err="1"/>
              <a:t>Viñuales</a:t>
            </a:r>
            <a:r>
              <a:rPr lang="hu-HU" b="1" dirty="0"/>
              <a:t>, Victor – Van </a:t>
            </a:r>
            <a:r>
              <a:rPr lang="hu-HU" b="1" dirty="0" err="1"/>
              <a:t>linden</a:t>
            </a:r>
            <a:r>
              <a:rPr lang="hu-HU" b="1" dirty="0"/>
              <a:t>, An 2025. </a:t>
            </a:r>
            <a:r>
              <a:rPr lang="hu-HU" b="1" dirty="0" err="1"/>
              <a:t>Beyond</a:t>
            </a:r>
            <a:r>
              <a:rPr lang="hu-HU" b="1" dirty="0"/>
              <a:t> </a:t>
            </a:r>
            <a:r>
              <a:rPr lang="hu-HU" b="1" dirty="0" err="1"/>
              <a:t>hypothetical</a:t>
            </a:r>
            <a:r>
              <a:rPr lang="hu-HU" b="1" dirty="0"/>
              <a:t> </a:t>
            </a:r>
            <a:r>
              <a:rPr lang="hu-HU" b="1" dirty="0" err="1"/>
              <a:t>manner</a:t>
            </a:r>
            <a:r>
              <a:rPr lang="hu-HU" b="1" dirty="0"/>
              <a:t>: a </a:t>
            </a:r>
            <a:r>
              <a:rPr lang="hu-HU" b="1" dirty="0" err="1"/>
              <a:t>functional</a:t>
            </a:r>
            <a:r>
              <a:rPr lang="hu-HU" b="1" dirty="0"/>
              <a:t> </a:t>
            </a:r>
            <a:r>
              <a:rPr lang="hu-HU" b="1" dirty="0" err="1"/>
              <a:t>typology</a:t>
            </a:r>
            <a:r>
              <a:rPr lang="hu-HU" b="1" dirty="0"/>
              <a:t> of </a:t>
            </a:r>
            <a:r>
              <a:rPr lang="hu-HU" b="1" dirty="0" err="1"/>
              <a:t>insubordinate</a:t>
            </a:r>
            <a:r>
              <a:rPr lang="hu-HU" b="1" dirty="0"/>
              <a:t> </a:t>
            </a:r>
            <a:r>
              <a:rPr lang="hu-HU" b="1" i="1" dirty="0" err="1"/>
              <a:t>como</a:t>
            </a:r>
            <a:r>
              <a:rPr lang="hu-HU" b="1" i="1" dirty="0"/>
              <a:t> </a:t>
            </a:r>
            <a:r>
              <a:rPr lang="hu-HU" b="1" i="1" dirty="0" err="1"/>
              <a:t>si</a:t>
            </a:r>
            <a:r>
              <a:rPr lang="hu-HU" b="1" dirty="0" err="1"/>
              <a:t>-clauses</a:t>
            </a:r>
            <a:r>
              <a:rPr lang="hu-HU" b="1" dirty="0"/>
              <a:t>. </a:t>
            </a:r>
            <a:r>
              <a:rPr lang="hu-HU" b="1" i="1" dirty="0" err="1"/>
              <a:t>Folia</a:t>
            </a:r>
            <a:r>
              <a:rPr lang="hu-HU" b="1" i="1" dirty="0"/>
              <a:t> </a:t>
            </a:r>
            <a:r>
              <a:rPr lang="hu-HU" b="1" i="1" dirty="0" err="1"/>
              <a:t>Linguistica</a:t>
            </a:r>
            <a:r>
              <a:rPr lang="hu-HU" b="1" i="1" dirty="0"/>
              <a:t> </a:t>
            </a:r>
            <a:r>
              <a:rPr lang="hu-HU" b="1" dirty="0"/>
              <a:t>59(3): 759–784. </a:t>
            </a:r>
          </a:p>
          <a:p>
            <a:pPr marL="0" indent="0">
              <a:buNone/>
            </a:pPr>
            <a:r>
              <a:rPr lang="hu-HU" dirty="0"/>
              <a:t>Simonyi Zsigmond 1879. </a:t>
            </a:r>
            <a:r>
              <a:rPr lang="hu-HU" i="1" dirty="0"/>
              <a:t>Magyar nyelvtan fölsőbb osztályoknak és magán-használatra.</a:t>
            </a:r>
            <a:r>
              <a:rPr lang="hu-HU" dirty="0"/>
              <a:t> Budapest: </a:t>
            </a:r>
            <a:r>
              <a:rPr lang="hu-HU" dirty="0" err="1"/>
              <a:t>Eggenberger</a:t>
            </a:r>
            <a:r>
              <a:rPr lang="hu-HU" dirty="0"/>
              <a:t>.</a:t>
            </a:r>
          </a:p>
          <a:p>
            <a:pPr marL="0" indent="0">
              <a:buNone/>
            </a:pPr>
            <a:r>
              <a:rPr lang="hu-HU" dirty="0"/>
              <a:t>Simonyi Zsigmond 1881. </a:t>
            </a:r>
            <a:r>
              <a:rPr lang="hu-HU" i="1" dirty="0"/>
              <a:t>A magyar kötőszók, </a:t>
            </a:r>
            <a:r>
              <a:rPr lang="hu-HU" i="1" dirty="0" err="1"/>
              <a:t>egyuttal</a:t>
            </a:r>
            <a:r>
              <a:rPr lang="hu-HU" i="1" dirty="0"/>
              <a:t> az összetett mondat elmélete III. </a:t>
            </a:r>
            <a:r>
              <a:rPr lang="hu-HU" dirty="0"/>
              <a:t>Budapest: A Magyar Tudományos Akadémia Könyvkiadó hivatala.</a:t>
            </a:r>
          </a:p>
          <a:p>
            <a:pPr marL="0" indent="0">
              <a:buNone/>
            </a:pPr>
            <a:r>
              <a:rPr lang="hu-HU" dirty="0"/>
              <a:t>Temesi Mihály 1961. A szófajok. Általános kérdések. A határozószók. </a:t>
            </a:r>
            <a:r>
              <a:rPr lang="hu-HU" dirty="0" err="1"/>
              <a:t>In</a:t>
            </a:r>
            <a:r>
              <a:rPr lang="hu-HU" dirty="0"/>
              <a:t>: Tompa József (szerk.) 1961–1962. </a:t>
            </a:r>
            <a:r>
              <a:rPr lang="hu-HU" i="1" dirty="0"/>
              <a:t>A mai magyar nyelv rendszere I.</a:t>
            </a:r>
            <a:r>
              <a:rPr lang="hu-HU" dirty="0"/>
              <a:t> Budapest: Akadémiai Kiadó. 193–120, 251–267.</a:t>
            </a:r>
          </a:p>
          <a:p>
            <a:pPr marL="0" indent="0">
              <a:buNone/>
            </a:pPr>
            <a:r>
              <a:rPr lang="hu-HU" b="1" dirty="0"/>
              <a:t>Turi Gergő 2015. </a:t>
            </a:r>
            <a:r>
              <a:rPr lang="hu-HU" b="1" i="1" dirty="0"/>
              <a:t>Nem mintha egyszerű lenne</a:t>
            </a:r>
            <a:r>
              <a:rPr lang="hu-HU" b="1" dirty="0"/>
              <a:t> – a </a:t>
            </a:r>
            <a:r>
              <a:rPr lang="hu-HU" b="1" i="1" dirty="0"/>
              <a:t>nem mintha</a:t>
            </a:r>
            <a:r>
              <a:rPr lang="hu-HU" b="1" dirty="0"/>
              <a:t> szerkezet elemzése. </a:t>
            </a:r>
            <a:r>
              <a:rPr lang="hu-HU" b="1" dirty="0" err="1"/>
              <a:t>In</a:t>
            </a:r>
            <a:r>
              <a:rPr lang="hu-HU" b="1" dirty="0"/>
              <a:t>: </a:t>
            </a:r>
            <a:r>
              <a:rPr lang="hu-HU" b="1" dirty="0" err="1"/>
              <a:t>Gécseg</a:t>
            </a:r>
            <a:r>
              <a:rPr lang="hu-HU" b="1" dirty="0"/>
              <a:t> Zsuzsanna (szerk.): </a:t>
            </a:r>
            <a:r>
              <a:rPr lang="hu-HU" b="1" i="1" dirty="0"/>
              <a:t>LINGDOK 14. Nyelvészdoktoranduszok dolgozatai: Nyelvészdoktoranduszok 17. Országos Konferenciája.</a:t>
            </a:r>
            <a:r>
              <a:rPr lang="hu-HU" b="1" dirty="0"/>
              <a:t> Szeged: Szegedi Tudományegyetem, Nyelvtudományi Doktori Iskola, 221–238. </a:t>
            </a:r>
            <a:r>
              <a:rPr lang="hu-HU" b="1" u="sng" dirty="0">
                <a:hlinkClick r:id="rId2"/>
              </a:rPr>
              <a:t>https://acta.bibl.u-szeged.hu/63017/1/lingdok_014_221-238.pdf</a:t>
            </a:r>
            <a:endParaRPr lang="hu-HU" b="1" u="sng" dirty="0"/>
          </a:p>
          <a:p>
            <a:pPr marL="0" indent="0">
              <a:buNone/>
            </a:pPr>
            <a:r>
              <a:rPr lang="en-US" b="1" dirty="0"/>
              <a:t>Van </a:t>
            </a:r>
            <a:r>
              <a:rPr lang="en-US" b="1" dirty="0" err="1"/>
              <a:t>Praet</a:t>
            </a:r>
            <a:r>
              <a:rPr lang="en-US" b="1" dirty="0"/>
              <a:t>, </a:t>
            </a:r>
            <a:r>
              <a:rPr lang="en-US" b="1" dirty="0" err="1"/>
              <a:t>Wout</a:t>
            </a:r>
            <a:r>
              <a:rPr lang="hu-HU" b="1" dirty="0"/>
              <a:t>,</a:t>
            </a:r>
            <a:r>
              <a:rPr lang="en-US" b="1" dirty="0"/>
              <a:t> </a:t>
            </a:r>
            <a:r>
              <a:rPr lang="en-US" b="1" dirty="0" err="1"/>
              <a:t>Degand</a:t>
            </a:r>
            <a:r>
              <a:rPr lang="hu-HU" b="1" dirty="0"/>
              <a:t>, </a:t>
            </a:r>
            <a:r>
              <a:rPr lang="en-US" b="1" dirty="0" err="1"/>
              <a:t>Liesbeth</a:t>
            </a:r>
            <a:r>
              <a:rPr lang="en-US" b="1" dirty="0"/>
              <a:t>  </a:t>
            </a:r>
            <a:r>
              <a:rPr lang="hu-HU" b="1" dirty="0"/>
              <a:t>&amp; </a:t>
            </a:r>
            <a:r>
              <a:rPr lang="en-US" b="1" dirty="0"/>
              <a:t>Van linden</a:t>
            </a:r>
            <a:r>
              <a:rPr lang="hu-HU" b="1" dirty="0"/>
              <a:t>, </a:t>
            </a:r>
            <a:r>
              <a:rPr lang="en-US" b="1" dirty="0"/>
              <a:t>An</a:t>
            </a:r>
            <a:r>
              <a:rPr lang="hu-HU" b="1" dirty="0"/>
              <a:t> 2025. </a:t>
            </a:r>
            <a:r>
              <a:rPr lang="en-US" b="1" dirty="0"/>
              <a:t>As if grammar, discourse and prosody don’t interact: a comparative study of hypothetical manner clauses in English and Dutch</a:t>
            </a:r>
            <a:r>
              <a:rPr lang="hu-HU" b="1" dirty="0"/>
              <a:t>. </a:t>
            </a:r>
            <a:r>
              <a:rPr lang="it-IT" b="1" dirty="0"/>
              <a:t>Folia Linguistica 59(3): 905–946</a:t>
            </a:r>
            <a:r>
              <a:rPr lang="hu-HU" b="1" dirty="0"/>
              <a:t>.</a:t>
            </a:r>
          </a:p>
          <a:p>
            <a:pPr marL="0" indent="0">
              <a:buNone/>
            </a:pPr>
            <a:r>
              <a:rPr lang="hu-HU" dirty="0" err="1"/>
              <a:t>Velcsov</a:t>
            </a:r>
            <a:r>
              <a:rPr lang="hu-HU" dirty="0"/>
              <a:t> Mártonné 1968. A szófajok. </a:t>
            </a:r>
            <a:r>
              <a:rPr lang="hu-HU" dirty="0" err="1"/>
              <a:t>In</a:t>
            </a:r>
            <a:r>
              <a:rPr lang="hu-HU" dirty="0"/>
              <a:t>: Rácz (szerk.) </a:t>
            </a:r>
            <a:r>
              <a:rPr lang="hu-HU" i="1" dirty="0"/>
              <a:t>A mai magyar nyelv.</a:t>
            </a:r>
            <a:r>
              <a:rPr lang="hu-HU" dirty="0"/>
              <a:t> Budapest: Tankönyvkiadó. 9–83.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168963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Hová tegyük? Mi van a főmondattal?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0079" y="2468881"/>
            <a:ext cx="11293302" cy="4236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200" i="1" dirty="0"/>
              <a:t>Mintha rám öntötték volna! </a:t>
            </a:r>
            <a:r>
              <a:rPr lang="hu-HU" sz="2200" i="1" dirty="0">
                <a:solidFill>
                  <a:srgbClr val="FF0000"/>
                </a:solidFill>
              </a:rPr>
              <a:t>[Úgy áll rajtam]</a:t>
            </a:r>
          </a:p>
          <a:p>
            <a:pPr marL="0" indent="0">
              <a:buNone/>
            </a:pPr>
            <a:r>
              <a:rPr lang="hu-HU" sz="2200" i="1" dirty="0"/>
              <a:t>Mintha világéletedben… volna! </a:t>
            </a:r>
            <a:r>
              <a:rPr lang="hu-HU" sz="2200" i="1" dirty="0">
                <a:solidFill>
                  <a:srgbClr val="FF0000"/>
                </a:solidFill>
              </a:rPr>
              <a:t>[Úgy csinálod/Úgy emelted ezt most föl]</a:t>
            </a:r>
          </a:p>
          <a:p>
            <a:pPr marL="0" indent="0">
              <a:buNone/>
            </a:pPr>
            <a:r>
              <a:rPr lang="hu-HU" sz="2200" i="1" dirty="0"/>
              <a:t>Mintha csak tegnap lett volna! </a:t>
            </a:r>
            <a:r>
              <a:rPr lang="hu-HU" sz="2200" i="1" dirty="0">
                <a:solidFill>
                  <a:srgbClr val="FF0000"/>
                </a:solidFill>
              </a:rPr>
              <a:t>[Olybá/Úgy tűnik nekem…] </a:t>
            </a:r>
            <a:endParaRPr lang="hu-HU" sz="2200" i="1" dirty="0"/>
          </a:p>
          <a:p>
            <a:pPr marL="0" indent="0">
              <a:buNone/>
            </a:pPr>
            <a:r>
              <a:rPr lang="hu-HU" sz="2200" i="1" dirty="0"/>
              <a:t>Mintha picit kiborultál volna.</a:t>
            </a:r>
            <a:r>
              <a:rPr lang="hu-HU" sz="2200" i="1" dirty="0">
                <a:solidFill>
                  <a:srgbClr val="FF0000"/>
                </a:solidFill>
              </a:rPr>
              <a:t> [Olybá/Úgy tűnik nekem…] </a:t>
            </a:r>
            <a:r>
              <a:rPr lang="hu-HU" sz="2200" dirty="0"/>
              <a:t>– de a főmondat nem hordozza itt az iróniát [beszélői attitűdöt is kifejez, nemcsak feltételes hasonlítást]</a:t>
            </a:r>
          </a:p>
          <a:p>
            <a:pPr marL="0" indent="0">
              <a:buNone/>
            </a:pPr>
            <a:r>
              <a:rPr lang="hu-HU" sz="2200" dirty="0"/>
              <a:t>Mintha mi se történt volna. [ironikus]</a:t>
            </a:r>
          </a:p>
          <a:p>
            <a:pPr marL="0" indent="0">
              <a:buNone/>
            </a:pPr>
            <a:r>
              <a:rPr lang="hu-HU" sz="2200" dirty="0">
                <a:solidFill>
                  <a:srgbClr val="FF0000"/>
                </a:solidFill>
              </a:rPr>
              <a:t>De: </a:t>
            </a:r>
            <a:r>
              <a:rPr lang="hu-HU" sz="2200" i="1" dirty="0"/>
              <a:t>Úgy szakad/esik, </a:t>
            </a:r>
            <a:r>
              <a:rPr lang="hu-HU" sz="2200" b="1" i="1" dirty="0"/>
              <a:t>mintha dézsából öntenék.</a:t>
            </a:r>
          </a:p>
          <a:p>
            <a:pPr marL="0" indent="0">
              <a:buNone/>
            </a:pPr>
            <a:endParaRPr lang="hu-HU" sz="22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pPr marL="457200" indent="-457200">
              <a:buAutoNum type="arabicPeriod"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226892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Royo</a:t>
            </a:r>
            <a:r>
              <a:rPr lang="hu-HU" dirty="0"/>
              <a:t> </a:t>
            </a:r>
            <a:r>
              <a:rPr lang="hu-HU" dirty="0" err="1"/>
              <a:t>Viñuales</a:t>
            </a:r>
            <a:r>
              <a:rPr lang="hu-HU" dirty="0"/>
              <a:t> – Van </a:t>
            </a:r>
            <a:r>
              <a:rPr lang="hu-HU" dirty="0" err="1"/>
              <a:t>linden</a:t>
            </a:r>
            <a:r>
              <a:rPr lang="hu-HU" dirty="0"/>
              <a:t> (2025)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b="1" dirty="0"/>
              <a:t>2. </a:t>
            </a:r>
            <a:r>
              <a:rPr lang="hu-HU" b="1" dirty="0" err="1"/>
              <a:t>Scalar</a:t>
            </a:r>
            <a:r>
              <a:rPr lang="hu-HU" b="1" dirty="0"/>
              <a:t> </a:t>
            </a:r>
            <a:r>
              <a:rPr lang="hu-HU" b="1" dirty="0" err="1"/>
              <a:t>evaluation</a:t>
            </a:r>
            <a:r>
              <a:rPr lang="hu-HU" b="1" dirty="0"/>
              <a:t> [skaláris értékelés]</a:t>
            </a:r>
          </a:p>
          <a:p>
            <a:pPr marL="0" indent="0">
              <a:buNone/>
            </a:pPr>
            <a:r>
              <a:rPr lang="hu-HU" dirty="0"/>
              <a:t>Beszélői attitűdöt, tipikusan közömbösséget fejez ki. A mondat felállít egy skálát, és egy szélső, hipotetikus helyzetet helyez rá, hogy azt fejezze ki: „még az sem érdekelne / az sem zavarna”. Gyakran társul a </a:t>
            </a:r>
            <a:r>
              <a:rPr lang="hu-HU" i="1" dirty="0"/>
              <a:t>por </a:t>
            </a:r>
            <a:r>
              <a:rPr lang="hu-HU" i="1" dirty="0" err="1"/>
              <a:t>mí</a:t>
            </a:r>
            <a:r>
              <a:rPr lang="hu-HU" i="1" dirty="0"/>
              <a:t> </a:t>
            </a:r>
            <a:r>
              <a:rPr lang="hu-HU" dirty="0"/>
              <a:t>fordulat, jelen idejű indicativusszal jelenik meg.</a:t>
            </a:r>
          </a:p>
          <a:p>
            <a:pPr marL="0" indent="0">
              <a:buNone/>
            </a:pPr>
            <a:r>
              <a:rPr lang="hu-HU" i="1" dirty="0"/>
              <a:t>Por </a:t>
            </a:r>
            <a:r>
              <a:rPr lang="hu-HU" i="1" dirty="0" err="1"/>
              <a:t>mí</a:t>
            </a:r>
            <a:r>
              <a:rPr lang="hu-HU" i="1" dirty="0"/>
              <a:t>, </a:t>
            </a:r>
            <a:r>
              <a:rPr lang="hu-HU" i="1" dirty="0" err="1"/>
              <a:t>como</a:t>
            </a:r>
            <a:r>
              <a:rPr lang="hu-HU" i="1" dirty="0"/>
              <a:t> </a:t>
            </a:r>
            <a:r>
              <a:rPr lang="hu-HU" i="1" dirty="0" err="1"/>
              <a:t>si</a:t>
            </a:r>
            <a:r>
              <a:rPr lang="hu-HU" i="1" dirty="0"/>
              <a:t> </a:t>
            </a:r>
            <a:r>
              <a:rPr lang="hu-HU" i="1" dirty="0" err="1"/>
              <a:t>empezamos</a:t>
            </a:r>
            <a:r>
              <a:rPr lang="hu-HU" i="1" dirty="0"/>
              <a:t> </a:t>
            </a:r>
            <a:r>
              <a:rPr lang="hu-HU" i="1" dirty="0" err="1"/>
              <a:t>esta</a:t>
            </a:r>
            <a:r>
              <a:rPr lang="hu-HU" i="1" dirty="0"/>
              <a:t> </a:t>
            </a:r>
            <a:r>
              <a:rPr lang="hu-HU" i="1" dirty="0" err="1"/>
              <a:t>tarde</a:t>
            </a:r>
            <a:r>
              <a:rPr lang="hu-HU" i="1" dirty="0"/>
              <a:t>. </a:t>
            </a:r>
            <a:r>
              <a:rPr lang="hu-HU" dirty="0"/>
              <a:t>‘(Részemről) akár ma délután is kezdhetjük.’</a:t>
            </a:r>
          </a:p>
          <a:p>
            <a:pPr marL="0" indent="0">
              <a:buNone/>
            </a:pPr>
            <a:r>
              <a:rPr lang="hu-HU" dirty="0" err="1"/>
              <a:t>Después</a:t>
            </a:r>
            <a:r>
              <a:rPr lang="hu-HU" dirty="0"/>
              <a:t> de </a:t>
            </a:r>
            <a:r>
              <a:rPr lang="hu-HU" dirty="0" err="1"/>
              <a:t>muerto</a:t>
            </a:r>
            <a:r>
              <a:rPr lang="hu-HU" dirty="0"/>
              <a:t>, </a:t>
            </a:r>
            <a:r>
              <a:rPr lang="hu-HU" dirty="0" err="1"/>
              <a:t>como</a:t>
            </a:r>
            <a:r>
              <a:rPr lang="hu-HU" dirty="0"/>
              <a:t> </a:t>
            </a:r>
            <a:r>
              <a:rPr lang="hu-HU" dirty="0" err="1"/>
              <a:t>si</a:t>
            </a:r>
            <a:r>
              <a:rPr lang="hu-HU" dirty="0"/>
              <a:t> </a:t>
            </a:r>
            <a:r>
              <a:rPr lang="hu-HU" dirty="0" err="1"/>
              <a:t>me</a:t>
            </a:r>
            <a:r>
              <a:rPr lang="hu-HU" dirty="0"/>
              <a:t> </a:t>
            </a:r>
            <a:r>
              <a:rPr lang="hu-HU" dirty="0" err="1"/>
              <a:t>tiran</a:t>
            </a:r>
            <a:r>
              <a:rPr lang="hu-HU" dirty="0"/>
              <a:t> por un </a:t>
            </a:r>
            <a:r>
              <a:rPr lang="hu-HU" dirty="0" err="1"/>
              <a:t>acantilado</a:t>
            </a:r>
            <a:r>
              <a:rPr lang="hu-HU" dirty="0"/>
              <a:t>. ‘Ha már meghaltam, (tőlem) akár le is dobhatnak egy szikláról.’ (?Mintha érdekelne, hogy ha meghaltam, ledobnak-e egy szikláról…)</a:t>
            </a:r>
          </a:p>
          <a:p>
            <a:pPr marL="0" indent="0">
              <a:buNone/>
            </a:pPr>
            <a:r>
              <a:rPr lang="hu-HU" i="1" dirty="0"/>
              <a:t>TŐLEM AKÁR…</a:t>
            </a:r>
          </a:p>
        </p:txBody>
      </p:sp>
    </p:spTree>
    <p:extLst>
      <p:ext uri="{BB962C8B-B14F-4D97-AF65-F5344CB8AC3E}">
        <p14:creationId xmlns:p14="http://schemas.microsoft.com/office/powerpoint/2010/main" val="399890866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Royo</a:t>
            </a:r>
            <a:r>
              <a:rPr lang="hu-HU" dirty="0"/>
              <a:t> </a:t>
            </a:r>
            <a:r>
              <a:rPr lang="hu-HU" dirty="0" err="1"/>
              <a:t>Viñuales</a:t>
            </a:r>
            <a:r>
              <a:rPr lang="hu-HU" dirty="0"/>
              <a:t> – Van </a:t>
            </a:r>
            <a:r>
              <a:rPr lang="hu-HU" dirty="0" err="1"/>
              <a:t>linden</a:t>
            </a:r>
            <a:r>
              <a:rPr lang="hu-HU" dirty="0"/>
              <a:t> (2025)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u-HU" b="1" dirty="0"/>
              <a:t>3. </a:t>
            </a:r>
            <a:r>
              <a:rPr lang="hu-HU" b="1" dirty="0" err="1"/>
              <a:t>Nuanced</a:t>
            </a:r>
            <a:r>
              <a:rPr lang="hu-HU" b="1" dirty="0"/>
              <a:t> </a:t>
            </a:r>
            <a:r>
              <a:rPr lang="hu-HU" b="1" dirty="0" err="1"/>
              <a:t>agreement</a:t>
            </a:r>
            <a:r>
              <a:rPr lang="hu-HU" b="1" dirty="0"/>
              <a:t> </a:t>
            </a:r>
            <a:r>
              <a:rPr lang="hu-HU" dirty="0"/>
              <a:t>[árnyalt/részleges egyetértés]</a:t>
            </a:r>
          </a:p>
          <a:p>
            <a:pPr marL="0" indent="0">
              <a:buNone/>
            </a:pPr>
            <a:r>
              <a:rPr lang="hu-HU" dirty="0"/>
              <a:t>A beszélő részben egyetért az előző kijelentéssel, de úgy érzi, az nem fedi pontosan a valóságot, ezért árnyalja/</a:t>
            </a:r>
            <a:r>
              <a:rPr lang="hu-HU" dirty="0" err="1"/>
              <a:t>relativizálja</a:t>
            </a:r>
            <a:r>
              <a:rPr lang="hu-HU" dirty="0"/>
              <a:t> azt. Nem egyszerűen tagad, azt jelzi, hogy van valami eltérés az elhangzott propozíció és a valóságértelmezése között. A megelőző diskurzus(rész)t igényli.</a:t>
            </a:r>
          </a:p>
          <a:p>
            <a:pPr marL="0" indent="0">
              <a:buNone/>
            </a:pPr>
            <a:r>
              <a:rPr lang="hu-HU" i="1" dirty="0"/>
              <a:t>No </a:t>
            </a:r>
            <a:r>
              <a:rPr lang="hu-HU" i="1" dirty="0" err="1"/>
              <a:t>estamos</a:t>
            </a:r>
            <a:r>
              <a:rPr lang="hu-HU" i="1" dirty="0"/>
              <a:t> </a:t>
            </a:r>
            <a:r>
              <a:rPr lang="hu-HU" i="1" dirty="0" err="1"/>
              <a:t>casados</a:t>
            </a:r>
            <a:r>
              <a:rPr lang="hu-HU" i="1" dirty="0"/>
              <a:t>. – </a:t>
            </a:r>
            <a:r>
              <a:rPr lang="hu-HU" i="1" dirty="0" err="1"/>
              <a:t>Como</a:t>
            </a:r>
            <a:r>
              <a:rPr lang="hu-HU" i="1" dirty="0"/>
              <a:t> </a:t>
            </a:r>
            <a:r>
              <a:rPr lang="hu-HU" i="1" dirty="0" err="1"/>
              <a:t>si</a:t>
            </a:r>
            <a:r>
              <a:rPr lang="hu-HU" i="1" dirty="0"/>
              <a:t> </a:t>
            </a:r>
            <a:r>
              <a:rPr lang="hu-HU" i="1" dirty="0" err="1"/>
              <a:t>lo</a:t>
            </a:r>
            <a:r>
              <a:rPr lang="hu-HU" i="1" dirty="0"/>
              <a:t> </a:t>
            </a:r>
            <a:r>
              <a:rPr lang="hu-HU" i="1" dirty="0" err="1"/>
              <a:t>estuvierais</a:t>
            </a:r>
            <a:r>
              <a:rPr lang="hu-HU" i="1" dirty="0"/>
              <a:t>. </a:t>
            </a:r>
            <a:r>
              <a:rPr lang="hu-HU" dirty="0"/>
              <a:t>‘Nem vagyunk házasok. – Mintha azok lennétek.’</a:t>
            </a:r>
          </a:p>
          <a:p>
            <a:pPr marL="0" indent="0">
              <a:buNone/>
            </a:pPr>
            <a:r>
              <a:rPr lang="hu-HU" dirty="0"/>
              <a:t>(‚attól még majdnem olyan, mintha házasok lennétek’)</a:t>
            </a:r>
          </a:p>
          <a:p>
            <a:pPr marL="0" indent="0">
              <a:buNone/>
            </a:pPr>
            <a:r>
              <a:rPr lang="hu-HU" i="1" dirty="0"/>
              <a:t>Sí, </a:t>
            </a:r>
            <a:r>
              <a:rPr lang="hu-HU" i="1" dirty="0" err="1"/>
              <a:t>pero</a:t>
            </a:r>
            <a:r>
              <a:rPr lang="hu-HU" i="1" dirty="0"/>
              <a:t> </a:t>
            </a:r>
            <a:r>
              <a:rPr lang="hu-HU" i="1" dirty="0" err="1"/>
              <a:t>como</a:t>
            </a:r>
            <a:r>
              <a:rPr lang="hu-HU" i="1" dirty="0"/>
              <a:t> </a:t>
            </a:r>
            <a:r>
              <a:rPr lang="hu-HU" i="1" dirty="0" err="1"/>
              <a:t>si</a:t>
            </a:r>
            <a:r>
              <a:rPr lang="hu-HU" i="1" dirty="0"/>
              <a:t> no </a:t>
            </a:r>
            <a:r>
              <a:rPr lang="hu-HU" i="1" dirty="0" err="1"/>
              <a:t>lo</a:t>
            </a:r>
            <a:r>
              <a:rPr lang="hu-HU" i="1" dirty="0"/>
              <a:t> </a:t>
            </a:r>
            <a:r>
              <a:rPr lang="hu-HU" i="1" dirty="0" err="1"/>
              <a:t>hubiera</a:t>
            </a:r>
            <a:r>
              <a:rPr lang="hu-HU" i="1" dirty="0"/>
              <a:t> </a:t>
            </a:r>
            <a:r>
              <a:rPr lang="hu-HU" i="1" dirty="0" err="1"/>
              <a:t>hecho</a:t>
            </a:r>
            <a:r>
              <a:rPr lang="hu-HU" i="1" dirty="0"/>
              <a:t>. </a:t>
            </a:r>
            <a:r>
              <a:rPr lang="hu-HU" dirty="0"/>
              <a:t>‘Igen, de mintha nem is tettem volna meg/olyan, mintha meg sem tettem volna.’</a:t>
            </a:r>
          </a:p>
          <a:p>
            <a:pPr marL="0" indent="0">
              <a:buNone/>
            </a:pPr>
            <a:r>
              <a:rPr lang="hu-HU" dirty="0"/>
              <a:t>Vö. (De) </a:t>
            </a:r>
            <a:r>
              <a:rPr lang="hu-HU" i="1" dirty="0"/>
              <a:t>Mintha nem is én lettem volna.</a:t>
            </a:r>
          </a:p>
        </p:txBody>
      </p:sp>
    </p:spTree>
    <p:extLst>
      <p:ext uri="{BB962C8B-B14F-4D97-AF65-F5344CB8AC3E}">
        <p14:creationId xmlns:p14="http://schemas.microsoft.com/office/powerpoint/2010/main" val="3300597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Heine &amp; </a:t>
            </a:r>
            <a:r>
              <a:rPr lang="hu-HU" dirty="0" err="1"/>
              <a:t>Kuteva</a:t>
            </a:r>
            <a:r>
              <a:rPr lang="hu-HU" dirty="0"/>
              <a:t> (2002)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2000" y="2682241"/>
            <a:ext cx="10668000" cy="3413760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Word </a:t>
            </a:r>
            <a:r>
              <a:rPr lang="hu-HU" dirty="0" err="1"/>
              <a:t>Lexicon</a:t>
            </a:r>
            <a:r>
              <a:rPr lang="hu-HU" dirty="0"/>
              <a:t> of </a:t>
            </a:r>
            <a:r>
              <a:rPr lang="hu-HU" dirty="0" err="1"/>
              <a:t>Grammaticalization</a:t>
            </a:r>
            <a:r>
              <a:rPr lang="hu-HU" dirty="0"/>
              <a:t>. Cambridge: CUP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Forrástartomány – céltartomány</a:t>
            </a:r>
          </a:p>
          <a:p>
            <a:pPr marL="0" indent="0">
              <a:buNone/>
            </a:pPr>
            <a:r>
              <a:rPr lang="hu-HU" dirty="0"/>
              <a:t>Céltartomány – forrástartomány </a:t>
            </a:r>
          </a:p>
        </p:txBody>
      </p:sp>
    </p:spTree>
    <p:extLst>
      <p:ext uri="{BB962C8B-B14F-4D97-AF65-F5344CB8AC3E}">
        <p14:creationId xmlns:p14="http://schemas.microsoft.com/office/powerpoint/2010/main" val="272479832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770935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Elliptálódott</a:t>
            </a:r>
            <a:r>
              <a:rPr lang="hu-HU" dirty="0"/>
              <a:t> tartalmak beépülése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78536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Irodalom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2000" y="2560321"/>
            <a:ext cx="10668000" cy="3535680"/>
          </a:xfrm>
        </p:spPr>
        <p:txBody>
          <a:bodyPr/>
          <a:lstStyle/>
          <a:p>
            <a:pPr marL="0" indent="0" fontAlgn="t">
              <a:buNone/>
            </a:pPr>
            <a:r>
              <a:rPr lang="hu-HU" dirty="0">
                <a:hlinkClick r:id="rId2"/>
              </a:rPr>
              <a:t>Sipőcz Katalin</a:t>
            </a:r>
            <a:r>
              <a:rPr lang="hu-HU" dirty="0"/>
              <a:t> 2015. </a:t>
            </a:r>
            <a:r>
              <a:rPr lang="hu-HU" dirty="0">
                <a:hlinkClick r:id="rId3"/>
              </a:rPr>
              <a:t>Testi kalandozások, avagy mire jók a testrésznevek?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: </a:t>
            </a:r>
            <a:r>
              <a:rPr lang="hu-HU" dirty="0" err="1"/>
              <a:t>Szeverényi</a:t>
            </a:r>
            <a:r>
              <a:rPr lang="hu-HU" dirty="0"/>
              <a:t>, Sándor; Szécsényi, Tibor (szerk.) </a:t>
            </a:r>
            <a:r>
              <a:rPr lang="hu-HU" dirty="0">
                <a:hlinkClick r:id="rId4"/>
              </a:rPr>
              <a:t>Érdekes nyelvészet</a:t>
            </a:r>
            <a:r>
              <a:rPr lang="hu-HU" dirty="0"/>
              <a:t>. Szeged: </a:t>
            </a:r>
            <a:r>
              <a:rPr lang="hu-HU" dirty="0" err="1"/>
              <a:t>JATEPress</a:t>
            </a:r>
            <a:r>
              <a:rPr lang="hu-HU" dirty="0"/>
              <a:t>, 85–103. 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16331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Testrésznevekből </a:t>
            </a:r>
            <a:r>
              <a:rPr lang="hu-HU" dirty="0" err="1"/>
              <a:t>grammatikalizálódott</a:t>
            </a:r>
            <a:r>
              <a:rPr lang="hu-HU" dirty="0"/>
              <a:t> elemek a magyarban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i="1" dirty="0" err="1"/>
              <a:t>-ban</a:t>
            </a:r>
            <a:r>
              <a:rPr lang="hu-HU" i="1" dirty="0"/>
              <a:t>/</a:t>
            </a:r>
            <a:r>
              <a:rPr lang="hu-HU" i="1" dirty="0" err="1"/>
              <a:t>-ben</a:t>
            </a:r>
            <a:r>
              <a:rPr lang="hu-HU" i="1" dirty="0"/>
              <a:t>, </a:t>
            </a:r>
            <a:r>
              <a:rPr lang="hu-HU" i="1" dirty="0" err="1"/>
              <a:t>-ba</a:t>
            </a:r>
            <a:r>
              <a:rPr lang="hu-HU" i="1" dirty="0"/>
              <a:t>/</a:t>
            </a:r>
            <a:r>
              <a:rPr lang="hu-HU" i="1" dirty="0" err="1"/>
              <a:t>-be</a:t>
            </a:r>
            <a:r>
              <a:rPr lang="hu-HU" i="1" dirty="0"/>
              <a:t>, </a:t>
            </a:r>
            <a:r>
              <a:rPr lang="hu-HU" i="1" dirty="0" err="1"/>
              <a:t>-ból</a:t>
            </a:r>
            <a:r>
              <a:rPr lang="hu-HU" i="1" dirty="0"/>
              <a:t>/</a:t>
            </a:r>
            <a:r>
              <a:rPr lang="hu-HU" i="1" dirty="0" err="1"/>
              <a:t>-ből</a:t>
            </a:r>
            <a:r>
              <a:rPr lang="hu-HU" i="1" dirty="0"/>
              <a:t>, </a:t>
            </a:r>
            <a:r>
              <a:rPr lang="hu-HU" i="1" dirty="0" err="1"/>
              <a:t>-beli</a:t>
            </a:r>
            <a:endParaRPr lang="hu-HU" i="1" dirty="0"/>
          </a:p>
          <a:p>
            <a:pPr marL="0" indent="0">
              <a:buNone/>
            </a:pPr>
            <a:r>
              <a:rPr lang="hu-HU" i="1" dirty="0" err="1"/>
              <a:t>mell-ett</a:t>
            </a:r>
            <a:r>
              <a:rPr lang="hu-HU" i="1" dirty="0"/>
              <a:t>, </a:t>
            </a:r>
            <a:r>
              <a:rPr lang="hu-HU" i="1" dirty="0" err="1"/>
              <a:t>mell-é</a:t>
            </a:r>
            <a:r>
              <a:rPr lang="hu-HU" i="1" dirty="0"/>
              <a:t>, </a:t>
            </a:r>
            <a:r>
              <a:rPr lang="hu-HU" i="1" dirty="0" err="1"/>
              <a:t>mell-ől</a:t>
            </a:r>
            <a:r>
              <a:rPr lang="hu-HU" i="1" dirty="0"/>
              <a:t>, mellesleg</a:t>
            </a:r>
          </a:p>
          <a:p>
            <a:pPr marL="0" indent="0">
              <a:buNone/>
            </a:pPr>
            <a:r>
              <a:rPr lang="hu-HU" i="1" dirty="0"/>
              <a:t>oldalt, oldalvást</a:t>
            </a:r>
          </a:p>
          <a:p>
            <a:pPr marL="0" indent="0">
              <a:buNone/>
            </a:pPr>
            <a:r>
              <a:rPr lang="hu-HU" i="1" dirty="0"/>
              <a:t>szembe, szemben</a:t>
            </a:r>
          </a:p>
          <a:p>
            <a:pPr marL="0" indent="0">
              <a:buNone/>
            </a:pPr>
            <a:r>
              <a:rPr lang="hu-HU" i="1" dirty="0"/>
              <a:t>hátul(</a:t>
            </a:r>
            <a:r>
              <a:rPr lang="hu-HU" i="1" dirty="0" err="1"/>
              <a:t>ról</a:t>
            </a:r>
            <a:r>
              <a:rPr lang="hu-HU" i="1" dirty="0"/>
              <a:t>), hátra-, </a:t>
            </a:r>
          </a:p>
          <a:p>
            <a:pPr marL="0" indent="0">
              <a:buNone/>
            </a:pPr>
            <a:r>
              <a:rPr lang="hu-HU" i="1" dirty="0" err="1"/>
              <a:t>mögül-mögé-mögött</a:t>
            </a:r>
            <a:r>
              <a:rPr lang="hu-HU" i="1" dirty="0"/>
              <a:t>, meg-</a:t>
            </a:r>
          </a:p>
          <a:p>
            <a:pPr marL="0" indent="0">
              <a:buNone/>
            </a:pPr>
            <a:r>
              <a:rPr lang="hu-HU" i="1" dirty="0"/>
              <a:t>agyon (agyonüt, agyonnéz)</a:t>
            </a:r>
          </a:p>
          <a:p>
            <a:pPr marL="0" indent="0">
              <a:buNone/>
            </a:pPr>
            <a:r>
              <a:rPr lang="hu-HU" i="1" dirty="0"/>
              <a:t>magam-, magad- </a:t>
            </a:r>
            <a:r>
              <a:rPr lang="hu-HU" dirty="0"/>
              <a:t>stb.</a:t>
            </a:r>
          </a:p>
          <a:p>
            <a:pPr marL="0" indent="0">
              <a:buNone/>
            </a:pP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1516394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2000" y="280087"/>
            <a:ext cx="9144000" cy="1263649"/>
          </a:xfrm>
        </p:spPr>
        <p:txBody>
          <a:bodyPr/>
          <a:lstStyle/>
          <a:p>
            <a:r>
              <a:rPr lang="hu-HU" dirty="0"/>
              <a:t>Testrésznevek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294" y="1062037"/>
            <a:ext cx="9404360" cy="5344811"/>
          </a:xfrm>
        </p:spPr>
      </p:pic>
    </p:spTree>
    <p:extLst>
      <p:ext uri="{BB962C8B-B14F-4D97-AF65-F5344CB8AC3E}">
        <p14:creationId xmlns:p14="http://schemas.microsoft.com/office/powerpoint/2010/main" val="934906671"/>
      </p:ext>
    </p:extLst>
  </p:cSld>
  <p:clrMapOvr>
    <a:masterClrMapping/>
  </p:clrMapOvr>
</p:sld>
</file>

<file path=ppt/theme/theme1.xml><?xml version="1.0" encoding="utf-8"?>
<a:theme xmlns:a="http://schemas.openxmlformats.org/drawingml/2006/main" name="TornVTI">
  <a:themeElements>
    <a:clrScheme name="Custom 1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3FB96C"/>
      </a:accent1>
      <a:accent2>
        <a:srgbClr val="699EFA"/>
      </a:accent2>
      <a:accent3>
        <a:srgbClr val="8039C1"/>
      </a:accent3>
      <a:accent4>
        <a:srgbClr val="D1971A"/>
      </a:accent4>
      <a:accent5>
        <a:srgbClr val="E62B59"/>
      </a:accent5>
      <a:accent6>
        <a:srgbClr val="9CA2AB"/>
      </a:accent6>
      <a:hlink>
        <a:srgbClr val="FFFFFF"/>
      </a:hlink>
      <a:folHlink>
        <a:srgbClr val="57618E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TM03457510[[fn=Szappan]]</Template>
  <TotalTime>805</TotalTime>
  <Words>6249</Words>
  <Application>Microsoft Office PowerPoint</Application>
  <PresentationFormat>Szélesvásznú</PresentationFormat>
  <Paragraphs>380</Paragraphs>
  <Slides>72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72</vt:i4>
      </vt:variant>
    </vt:vector>
  </HeadingPairs>
  <TitlesOfParts>
    <vt:vector size="77" baseType="lpstr">
      <vt:lpstr>Arial</vt:lpstr>
      <vt:lpstr>Arial Nova Cond</vt:lpstr>
      <vt:lpstr>Calibri</vt:lpstr>
      <vt:lpstr>Impact</vt:lpstr>
      <vt:lpstr>TornVTI</vt:lpstr>
      <vt:lpstr>Jelentésváltozások (Issues in the History of Hungarian Word Classes) </vt:lpstr>
      <vt:lpstr>Jelentésváltozások</vt:lpstr>
      <vt:lpstr>Grammatikai elemek kialakulása a magyarban</vt:lpstr>
      <vt:lpstr>Grammatikalizáció</vt:lpstr>
      <vt:lpstr>Csak bizonyos lexikai elemekből</vt:lpstr>
      <vt:lpstr>Testrész(nev)ek</vt:lpstr>
      <vt:lpstr>Heine &amp; Kuteva (2002)</vt:lpstr>
      <vt:lpstr>Testrésznevekből grammatikalizálódott elemek a magyarban</vt:lpstr>
      <vt:lpstr>Testrésznevek</vt:lpstr>
      <vt:lpstr>Testrésznevek</vt:lpstr>
      <vt:lpstr>Heine, Sipőcz </vt:lpstr>
      <vt:lpstr>Heine, Sipőcz</vt:lpstr>
      <vt:lpstr>Heine, Sipőcz</vt:lpstr>
      <vt:lpstr>Heine, Sipőcz</vt:lpstr>
      <vt:lpstr>Areális meghatározottság is</vt:lpstr>
      <vt:lpstr>Heine &amp; Kuteva 2002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Gyakoriság és jelentésváltozás</vt:lpstr>
      <vt:lpstr>A gyakoriság következményei</vt:lpstr>
      <vt:lpstr>Gyenge „jóslások”: mi igaz a magyarra?</vt:lpstr>
      <vt:lpstr>Mi történik pontosan a jelentéssel?</vt:lpstr>
      <vt:lpstr>„Bleaching”?</vt:lpstr>
      <vt:lpstr>Jelentésgazdagodás is!</vt:lpstr>
      <vt:lpstr>Jelentésváltozások a grammatikai egységek kialakulásában</vt:lpstr>
      <vt:lpstr>Metonimikus folyamatok</vt:lpstr>
      <vt:lpstr>Metafora ÉS/VAGY metonímia?</vt:lpstr>
      <vt:lpstr>A tönkre-  igekötő példája</vt:lpstr>
      <vt:lpstr>Pragmatikai következtetés</vt:lpstr>
      <vt:lpstr>Kategóriaváltás</vt:lpstr>
      <vt:lpstr>Szófajváltás</vt:lpstr>
      <vt:lpstr>Kontextuális jelentések beépülése a konvencionális jelentésbe</vt:lpstr>
      <vt:lpstr>Kontextuális jelentések beépülése a konvencionális jelentésbe</vt:lpstr>
      <vt:lpstr>Kontextuális jelentések beépülése a konvencionális jelentésbe</vt:lpstr>
      <vt:lpstr>Tudja? Nem tudja? </vt:lpstr>
      <vt:lpstr>Tudja? Nem tudja?</vt:lpstr>
      <vt:lpstr>As if! As if.</vt:lpstr>
      <vt:lpstr>As if! As if.</vt:lpstr>
      <vt:lpstr>Feltevés tagadása, propozíció tagadása</vt:lpstr>
      <vt:lpstr>Kutatási kérdés, anyag, módszer</vt:lpstr>
      <vt:lpstr>Keletkezés: hogy jön össze a mint és a ha?</vt:lpstr>
      <vt:lpstr>Előzményekre példák? </vt:lpstr>
      <vt:lpstr>Hogy és hol kerültek egymás mellé?</vt:lpstr>
      <vt:lpstr>Bácskai-Atkári (2014)</vt:lpstr>
      <vt:lpstr>A Mintha (nem) tudnád! kialakulása</vt:lpstr>
      <vt:lpstr>Színlelés, tettetés</vt:lpstr>
      <vt:lpstr>Színlelés, tettetés</vt:lpstr>
      <vt:lpstr>Próba: kötőszó vagy módosítószó?</vt:lpstr>
      <vt:lpstr>Próba: kötőszó vagy módosítószó?</vt:lpstr>
      <vt:lpstr>Mintha: kötőszó &gt; módosítószó</vt:lpstr>
      <vt:lpstr>Juhász: módosítószó</vt:lpstr>
      <vt:lpstr>Kugler: dubitatív, nem módosítószó</vt:lpstr>
      <vt:lpstr>Próba: kötőszó vagy módosítószó?</vt:lpstr>
      <vt:lpstr>Próba: kötőszó vagy módosítószó?</vt:lpstr>
      <vt:lpstr>MNSz2-vizsgálat: 1000 találatos véletlen minta (Mintha)</vt:lpstr>
      <vt:lpstr>Konklúzió: a tagadó mintha</vt:lpstr>
      <vt:lpstr>Irodalom</vt:lpstr>
      <vt:lpstr>Irodalom/2</vt:lpstr>
      <vt:lpstr>Irodalom/3.</vt:lpstr>
      <vt:lpstr>Irodalom/4.</vt:lpstr>
      <vt:lpstr>Hová tegyük? Mi van a főmondattal?</vt:lpstr>
      <vt:lpstr>Royo Viñuales – Van linden (2025)</vt:lpstr>
      <vt:lpstr>Royo Viñuales – Van linden (2025)</vt:lpstr>
      <vt:lpstr>PowerPoint-bemutató</vt:lpstr>
      <vt:lpstr>Elliptálódott tartalmak beépülése</vt:lpstr>
      <vt:lpstr>Irodalom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Össznyelvész Konferencia</dc:title>
  <dc:creator>Dér Csilla Ilona</dc:creator>
  <cp:lastModifiedBy>Csilla Dér</cp:lastModifiedBy>
  <cp:revision>574</cp:revision>
  <dcterms:created xsi:type="dcterms:W3CDTF">2021-12-12T18:07:16Z</dcterms:created>
  <dcterms:modified xsi:type="dcterms:W3CDTF">2026-05-11T05:33:34Z</dcterms:modified>
</cp:coreProperties>
</file>