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61" r:id="rId1"/>
  </p:sldMasterIdLst>
  <p:notesMasterIdLst>
    <p:notesMasterId r:id="rId51"/>
  </p:notesMasterIdLst>
  <p:sldIdLst>
    <p:sldId id="256" r:id="rId2"/>
    <p:sldId id="292" r:id="rId3"/>
    <p:sldId id="298" r:id="rId4"/>
    <p:sldId id="299" r:id="rId5"/>
    <p:sldId id="300" r:id="rId6"/>
    <p:sldId id="301" r:id="rId7"/>
    <p:sldId id="302" r:id="rId8"/>
    <p:sldId id="297" r:id="rId9"/>
    <p:sldId id="293" r:id="rId10"/>
    <p:sldId id="294" r:id="rId11"/>
    <p:sldId id="295" r:id="rId12"/>
    <p:sldId id="296" r:id="rId13"/>
    <p:sldId id="257" r:id="rId14"/>
    <p:sldId id="260" r:id="rId15"/>
    <p:sldId id="258" r:id="rId16"/>
    <p:sldId id="265" r:id="rId17"/>
    <p:sldId id="259" r:id="rId18"/>
    <p:sldId id="266" r:id="rId19"/>
    <p:sldId id="268" r:id="rId20"/>
    <p:sldId id="269" r:id="rId21"/>
    <p:sldId id="270" r:id="rId22"/>
    <p:sldId id="271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6" r:id="rId34"/>
    <p:sldId id="287" r:id="rId35"/>
    <p:sldId id="288" r:id="rId36"/>
    <p:sldId id="303" r:id="rId37"/>
    <p:sldId id="304" r:id="rId38"/>
    <p:sldId id="305" r:id="rId39"/>
    <p:sldId id="306" r:id="rId40"/>
    <p:sldId id="307" r:id="rId41"/>
    <p:sldId id="308" r:id="rId42"/>
    <p:sldId id="309" r:id="rId43"/>
    <p:sldId id="310" r:id="rId44"/>
    <p:sldId id="311" r:id="rId45"/>
    <p:sldId id="312" r:id="rId46"/>
    <p:sldId id="289" r:id="rId47"/>
    <p:sldId id="290" r:id="rId48"/>
    <p:sldId id="283" r:id="rId49"/>
    <p:sldId id="285" r:id="rId5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816" autoAdjust="0"/>
  </p:normalViewPr>
  <p:slideViewPr>
    <p:cSldViewPr snapToGrid="0">
      <p:cViewPr>
        <p:scale>
          <a:sx n="90" d="100"/>
          <a:sy n="90" d="100"/>
        </p:scale>
        <p:origin x="5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&#233;r%20Csilla\CSILLA_MUNKA_20211114_tol\NYTUDINT_2023DECTOL\GK_zarokotetbe_tanulmany\no_na_ABRAK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&#233;r%20Csilla\CSILLA_MUNKA_20211114_tol\NYTUDINT_2023DECTOL\GK_zarokotetbe_tanulmany\abrak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&#233;r%20Csilla\CSILLA_MUNKA_20211114_tol\NYTUDINT_2023DECTOL\GK_zarokotetbe_tanulmany\no_na_pozi_funkci_1943_2010_abr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&#233;r%20Csilla\CSILLA_MUNKA_20211114_tol\NYTUDINT_2023DECTOL\GK_zarokotetbe_tanulmany\no_na_pozi_funkci_1943_2010_abr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&#233;r%20Csilla\CSILLA_MUNKA_20211114_tol\NYTUDINT_2023DECTOL\GK_zarokotetbe_tanulmany\no_na_pozi_funkci_1943_2010_abr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&#233;r%20Csilla\CSILLA_MUNKA_20211114_tol\NYTUDINT_2023DECTOL\GK_zarokotetbe_tanulmany\no_na_pozi_funkci_1943_2010_abr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Munka1!$F$6</c:f>
              <c:strCache>
                <c:ptCount val="1"/>
                <c:pt idx="0">
                  <c:v>NO</c:v>
                </c:pt>
              </c:strCache>
            </c:strRef>
          </c:tx>
          <c:spPr>
            <a:ln w="22225" cap="rnd">
              <a:solidFill>
                <a:schemeClr val="dk1">
                  <a:tint val="885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Munka1!$E$7:$E$11</c:f>
              <c:strCache>
                <c:ptCount val="5"/>
                <c:pt idx="0">
                  <c:v>1772 –1822</c:v>
                </c:pt>
                <c:pt idx="1">
                  <c:v>1823 – 1872</c:v>
                </c:pt>
                <c:pt idx="2">
                  <c:v>1873 – 1922</c:v>
                </c:pt>
                <c:pt idx="3">
                  <c:v>1923 – 1972</c:v>
                </c:pt>
                <c:pt idx="4">
                  <c:v>1972 – 2010</c:v>
                </c:pt>
              </c:strCache>
            </c:strRef>
          </c:cat>
          <c:val>
            <c:numRef>
              <c:f>Munka1!$F$7:$F$11</c:f>
              <c:numCache>
                <c:formatCode>General</c:formatCode>
                <c:ptCount val="5"/>
                <c:pt idx="0">
                  <c:v>365</c:v>
                </c:pt>
                <c:pt idx="1">
                  <c:v>1090</c:v>
                </c:pt>
                <c:pt idx="2">
                  <c:v>1915</c:v>
                </c:pt>
                <c:pt idx="3">
                  <c:v>2801</c:v>
                </c:pt>
                <c:pt idx="4">
                  <c:v>762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1AE-4372-A57F-7EC28887A1B1}"/>
            </c:ext>
          </c:extLst>
        </c:ser>
        <c:ser>
          <c:idx val="1"/>
          <c:order val="1"/>
          <c:tx>
            <c:strRef>
              <c:f>Munka1!$G$6</c:f>
              <c:strCache>
                <c:ptCount val="1"/>
                <c:pt idx="0">
                  <c:v>NA</c:v>
                </c:pt>
              </c:strCache>
            </c:strRef>
          </c:tx>
          <c:spPr>
            <a:ln w="22225" cap="rnd">
              <a:solidFill>
                <a:schemeClr val="dk1">
                  <a:tint val="5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Munka1!$E$7:$E$11</c:f>
              <c:strCache>
                <c:ptCount val="5"/>
                <c:pt idx="0">
                  <c:v>1772 –1822</c:v>
                </c:pt>
                <c:pt idx="1">
                  <c:v>1823 – 1872</c:v>
                </c:pt>
                <c:pt idx="2">
                  <c:v>1873 – 1922</c:v>
                </c:pt>
                <c:pt idx="3">
                  <c:v>1923 – 1972</c:v>
                </c:pt>
                <c:pt idx="4">
                  <c:v>1972 – 2010</c:v>
                </c:pt>
              </c:strCache>
            </c:strRef>
          </c:cat>
          <c:val>
            <c:numRef>
              <c:f>Munka1!$G$7:$G$11</c:f>
              <c:numCache>
                <c:formatCode>General</c:formatCode>
                <c:ptCount val="5"/>
                <c:pt idx="0">
                  <c:v>34</c:v>
                </c:pt>
                <c:pt idx="1">
                  <c:v>183</c:v>
                </c:pt>
                <c:pt idx="2">
                  <c:v>445</c:v>
                </c:pt>
                <c:pt idx="3">
                  <c:v>1958</c:v>
                </c:pt>
                <c:pt idx="4">
                  <c:v>1621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1AE-4372-A57F-7EC28887A1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617284848"/>
        <c:axId val="-1617284304"/>
      </c:lineChart>
      <c:catAx>
        <c:axId val="-16172848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-1617284304"/>
        <c:crosses val="autoZero"/>
        <c:auto val="1"/>
        <c:lblAlgn val="ctr"/>
        <c:lblOffset val="100"/>
        <c:noMultiLvlLbl val="0"/>
      </c:catAx>
      <c:valAx>
        <c:axId val="-1617284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-1617284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Munka1!$N$9</c:f>
              <c:strCache>
                <c:ptCount val="1"/>
                <c:pt idx="0">
                  <c:v>fordulókezdő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Munka1!$O$8:$T$8</c:f>
              <c:strCache>
                <c:ptCount val="6"/>
                <c:pt idx="0">
                  <c:v>ÓMK (NO)</c:v>
                </c:pt>
                <c:pt idx="1">
                  <c:v>TMK (NO)</c:v>
                </c:pt>
                <c:pt idx="2">
                  <c:v>KED (NO)</c:v>
                </c:pt>
                <c:pt idx="3">
                  <c:v>MTSZ (nó)</c:v>
                </c:pt>
                <c:pt idx="4">
                  <c:v>MTSZ (no)</c:v>
                </c:pt>
                <c:pt idx="5">
                  <c:v>MTSZ (na)</c:v>
                </c:pt>
              </c:strCache>
            </c:strRef>
          </c:cat>
          <c:val>
            <c:numRef>
              <c:f>Munka1!$O$9:$T$9</c:f>
              <c:numCache>
                <c:formatCode>General</c:formatCode>
                <c:ptCount val="6"/>
                <c:pt idx="0">
                  <c:v>23</c:v>
                </c:pt>
                <c:pt idx="1">
                  <c:v>314</c:v>
                </c:pt>
                <c:pt idx="2">
                  <c:v>42</c:v>
                </c:pt>
                <c:pt idx="3">
                  <c:v>19</c:v>
                </c:pt>
                <c:pt idx="4">
                  <c:v>75</c:v>
                </c:pt>
                <c:pt idx="5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83-4A52-9668-BD05AB86E464}"/>
            </c:ext>
          </c:extLst>
        </c:ser>
        <c:ser>
          <c:idx val="1"/>
          <c:order val="1"/>
          <c:tx>
            <c:strRef>
              <c:f>Munka1!$N$10</c:f>
              <c:strCache>
                <c:ptCount val="1"/>
                <c:pt idx="0">
                  <c:v>reszponzív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Munka1!$O$8:$T$8</c:f>
              <c:strCache>
                <c:ptCount val="6"/>
                <c:pt idx="0">
                  <c:v>ÓMK (NO)</c:v>
                </c:pt>
                <c:pt idx="1">
                  <c:v>TMK (NO)</c:v>
                </c:pt>
                <c:pt idx="2">
                  <c:v>KED (NO)</c:v>
                </c:pt>
                <c:pt idx="3">
                  <c:v>MTSZ (nó)</c:v>
                </c:pt>
                <c:pt idx="4">
                  <c:v>MTSZ (no)</c:v>
                </c:pt>
                <c:pt idx="5">
                  <c:v>MTSZ (na)</c:v>
                </c:pt>
              </c:strCache>
            </c:strRef>
          </c:cat>
          <c:val>
            <c:numRef>
              <c:f>Munka1!$O$10:$T$10</c:f>
              <c:numCache>
                <c:formatCode>General</c:formatCode>
                <c:ptCount val="6"/>
                <c:pt idx="0">
                  <c:v>8</c:v>
                </c:pt>
                <c:pt idx="1">
                  <c:v>39</c:v>
                </c:pt>
                <c:pt idx="2">
                  <c:v>27</c:v>
                </c:pt>
                <c:pt idx="3">
                  <c:v>36</c:v>
                </c:pt>
                <c:pt idx="4">
                  <c:v>170</c:v>
                </c:pt>
                <c:pt idx="5">
                  <c:v>130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83-4A52-9668-BD05AB86E464}"/>
            </c:ext>
          </c:extLst>
        </c:ser>
        <c:ser>
          <c:idx val="2"/>
          <c:order val="2"/>
          <c:tx>
            <c:strRef>
              <c:f>Munka1!$N$11</c:f>
              <c:strCache>
                <c:ptCount val="1"/>
                <c:pt idx="0">
                  <c:v>belső</c:v>
                </c:pt>
              </c:strCache>
            </c:strRef>
          </c:tx>
          <c:spPr>
            <a:solidFill>
              <a:schemeClr val="dk1">
                <a:tint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Munka1!$O$8:$T$8</c:f>
              <c:strCache>
                <c:ptCount val="6"/>
                <c:pt idx="0">
                  <c:v>ÓMK (NO)</c:v>
                </c:pt>
                <c:pt idx="1">
                  <c:v>TMK (NO)</c:v>
                </c:pt>
                <c:pt idx="2">
                  <c:v>KED (NO)</c:v>
                </c:pt>
                <c:pt idx="3">
                  <c:v>MTSZ (nó)</c:v>
                </c:pt>
                <c:pt idx="4">
                  <c:v>MTSZ (no)</c:v>
                </c:pt>
                <c:pt idx="5">
                  <c:v>MTSZ (na)</c:v>
                </c:pt>
              </c:strCache>
            </c:strRef>
          </c:cat>
          <c:val>
            <c:numRef>
              <c:f>Munka1!$O$11:$T$11</c:f>
              <c:numCache>
                <c:formatCode>General</c:formatCode>
                <c:ptCount val="6"/>
                <c:pt idx="0">
                  <c:v>243</c:v>
                </c:pt>
                <c:pt idx="1">
                  <c:v>4</c:v>
                </c:pt>
                <c:pt idx="2">
                  <c:v>42</c:v>
                </c:pt>
                <c:pt idx="3">
                  <c:v>33</c:v>
                </c:pt>
                <c:pt idx="4">
                  <c:v>235</c:v>
                </c:pt>
                <c:pt idx="5">
                  <c:v>256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883-4A52-9668-BD05AB86E464}"/>
            </c:ext>
          </c:extLst>
        </c:ser>
        <c:ser>
          <c:idx val="3"/>
          <c:order val="3"/>
          <c:tx>
            <c:strRef>
              <c:f>Munka1!$N$12</c:f>
              <c:strCache>
                <c:ptCount val="1"/>
                <c:pt idx="0">
                  <c:v>fordulózáró</c:v>
                </c:pt>
              </c:strCache>
            </c:strRef>
          </c:tx>
          <c:spPr>
            <a:solidFill>
              <a:schemeClr val="dk1">
                <a:tint val="985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0"/>
                  <c:y val="-1.9620667102681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883-4A52-9668-BD05AB86E4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Munka1!$O$8:$T$8</c:f>
              <c:strCache>
                <c:ptCount val="6"/>
                <c:pt idx="0">
                  <c:v>ÓMK (NO)</c:v>
                </c:pt>
                <c:pt idx="1">
                  <c:v>TMK (NO)</c:v>
                </c:pt>
                <c:pt idx="2">
                  <c:v>KED (NO)</c:v>
                </c:pt>
                <c:pt idx="3">
                  <c:v>MTSZ (nó)</c:v>
                </c:pt>
                <c:pt idx="4">
                  <c:v>MTSZ (no)</c:v>
                </c:pt>
                <c:pt idx="5">
                  <c:v>MTSZ (na)</c:v>
                </c:pt>
              </c:strCache>
            </c:strRef>
          </c:cat>
          <c:val>
            <c:numRef>
              <c:f>Munka1!$O$12:$T$12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10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883-4A52-9668-BD05AB86E464}"/>
            </c:ext>
          </c:extLst>
        </c:ser>
        <c:ser>
          <c:idx val="4"/>
          <c:order val="4"/>
          <c:tx>
            <c:strRef>
              <c:f>Munka1!$N$13</c:f>
              <c:strCache>
                <c:ptCount val="1"/>
                <c:pt idx="0">
                  <c:v>többszörözött formák</c:v>
                </c:pt>
              </c:strCache>
            </c:strRef>
          </c:tx>
          <c:spPr>
            <a:solidFill>
              <a:schemeClr val="dk1">
                <a:tint val="3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Munka1!$O$8:$T$8</c:f>
              <c:strCache>
                <c:ptCount val="6"/>
                <c:pt idx="0">
                  <c:v>ÓMK (NO)</c:v>
                </c:pt>
                <c:pt idx="1">
                  <c:v>TMK (NO)</c:v>
                </c:pt>
                <c:pt idx="2">
                  <c:v>KED (NO)</c:v>
                </c:pt>
                <c:pt idx="3">
                  <c:v>MTSZ (nó)</c:v>
                </c:pt>
                <c:pt idx="4">
                  <c:v>MTSZ (no)</c:v>
                </c:pt>
                <c:pt idx="5">
                  <c:v>MTSZ (na)</c:v>
                </c:pt>
              </c:strCache>
            </c:strRef>
          </c:cat>
          <c:val>
            <c:numRef>
              <c:f>Munka1!$O$13:$T$13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10</c:v>
                </c:pt>
                <c:pt idx="5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883-4A52-9668-BD05AB86E4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617282128"/>
        <c:axId val="-1617281584"/>
      </c:barChart>
      <c:catAx>
        <c:axId val="-1617282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-1617281584"/>
        <c:crosses val="autoZero"/>
        <c:auto val="1"/>
        <c:lblAlgn val="ctr"/>
        <c:lblOffset val="100"/>
        <c:noMultiLvlLbl val="0"/>
      </c:catAx>
      <c:valAx>
        <c:axId val="-1617281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-1617282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Munka1!$G$19</c:f>
              <c:strCache>
                <c:ptCount val="1"/>
                <c:pt idx="0">
                  <c:v>AK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Munka1!$H$18:$J$18</c:f>
              <c:strCache>
                <c:ptCount val="3"/>
                <c:pt idx="0">
                  <c:v>NO 1943-65</c:v>
                </c:pt>
                <c:pt idx="1">
                  <c:v>NO 1966-88</c:v>
                </c:pt>
                <c:pt idx="2">
                  <c:v>NO 1989-2010</c:v>
                </c:pt>
              </c:strCache>
            </c:strRef>
          </c:cat>
          <c:val>
            <c:numRef>
              <c:f>Munka1!$H$19:$J$19</c:f>
              <c:numCache>
                <c:formatCode>General</c:formatCode>
                <c:ptCount val="3"/>
                <c:pt idx="0">
                  <c:v>17</c:v>
                </c:pt>
                <c:pt idx="1">
                  <c:v>5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60-4869-8168-5C6374383BF0}"/>
            </c:ext>
          </c:extLst>
        </c:ser>
        <c:ser>
          <c:idx val="1"/>
          <c:order val="1"/>
          <c:tx>
            <c:strRef>
              <c:f>Munka1!$G$20</c:f>
              <c:strCache>
                <c:ptCount val="1"/>
                <c:pt idx="0">
                  <c:v>RESZP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Munka1!$H$18:$J$18</c:f>
              <c:strCache>
                <c:ptCount val="3"/>
                <c:pt idx="0">
                  <c:v>NO 1943-65</c:v>
                </c:pt>
                <c:pt idx="1">
                  <c:v>NO 1966-88</c:v>
                </c:pt>
                <c:pt idx="2">
                  <c:v>NO 1989-2010</c:v>
                </c:pt>
              </c:strCache>
            </c:strRef>
          </c:cat>
          <c:val>
            <c:numRef>
              <c:f>Munka1!$H$20:$J$20</c:f>
              <c:numCache>
                <c:formatCode>General</c:formatCode>
                <c:ptCount val="3"/>
                <c:pt idx="0">
                  <c:v>28</c:v>
                </c:pt>
                <c:pt idx="1">
                  <c:v>12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60-4869-8168-5C6374383BF0}"/>
            </c:ext>
          </c:extLst>
        </c:ser>
        <c:ser>
          <c:idx val="2"/>
          <c:order val="2"/>
          <c:tx>
            <c:strRef>
              <c:f>Munka1!$G$21</c:f>
              <c:strCache>
                <c:ptCount val="1"/>
                <c:pt idx="0">
                  <c:v>INT</c:v>
                </c:pt>
              </c:strCache>
            </c:strRef>
          </c:tx>
          <c:spPr>
            <a:solidFill>
              <a:schemeClr val="dk1">
                <a:tint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Munka1!$H$18:$J$18</c:f>
              <c:strCache>
                <c:ptCount val="3"/>
                <c:pt idx="0">
                  <c:v>NO 1943-65</c:v>
                </c:pt>
                <c:pt idx="1">
                  <c:v>NO 1966-88</c:v>
                </c:pt>
                <c:pt idx="2">
                  <c:v>NO 1989-2010</c:v>
                </c:pt>
              </c:strCache>
            </c:strRef>
          </c:cat>
          <c:val>
            <c:numRef>
              <c:f>Munka1!$H$21:$J$21</c:f>
              <c:numCache>
                <c:formatCode>General</c:formatCode>
                <c:ptCount val="3"/>
                <c:pt idx="0">
                  <c:v>36</c:v>
                </c:pt>
                <c:pt idx="1">
                  <c:v>33</c:v>
                </c:pt>
                <c:pt idx="2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60-4869-8168-5C6374383BF0}"/>
            </c:ext>
          </c:extLst>
        </c:ser>
        <c:ser>
          <c:idx val="3"/>
          <c:order val="3"/>
          <c:tx>
            <c:strRef>
              <c:f>Munka1!$G$22</c:f>
              <c:strCache>
                <c:ptCount val="1"/>
                <c:pt idx="0">
                  <c:v>ZARO</c:v>
                </c:pt>
              </c:strCache>
            </c:strRef>
          </c:tx>
          <c:spPr>
            <a:solidFill>
              <a:schemeClr val="dk1">
                <a:tint val="985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Munka1!$H$18:$J$18</c:f>
              <c:strCache>
                <c:ptCount val="3"/>
                <c:pt idx="0">
                  <c:v>NO 1943-65</c:v>
                </c:pt>
                <c:pt idx="1">
                  <c:v>NO 1966-88</c:v>
                </c:pt>
                <c:pt idx="2">
                  <c:v>NO 1989-2010</c:v>
                </c:pt>
              </c:strCache>
            </c:strRef>
          </c:cat>
          <c:val>
            <c:numRef>
              <c:f>Munka1!$H$22:$J$22</c:f>
              <c:numCache>
                <c:formatCode>General</c:formatCode>
                <c:ptCount val="3"/>
                <c:pt idx="0">
                  <c:v>2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360-4869-8168-5C6374383B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832769744"/>
        <c:axId val="-1832767568"/>
      </c:barChart>
      <c:catAx>
        <c:axId val="-1832769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-1832767568"/>
        <c:crosses val="autoZero"/>
        <c:auto val="1"/>
        <c:lblAlgn val="ctr"/>
        <c:lblOffset val="100"/>
        <c:noMultiLvlLbl val="0"/>
      </c:catAx>
      <c:valAx>
        <c:axId val="-1832767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-1832769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Munka1!$L$19</c:f>
              <c:strCache>
                <c:ptCount val="1"/>
                <c:pt idx="0">
                  <c:v>AK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Munka1!$M$18:$O$18</c:f>
              <c:strCache>
                <c:ptCount val="3"/>
                <c:pt idx="0">
                  <c:v>NA 1943-65</c:v>
                </c:pt>
                <c:pt idx="1">
                  <c:v>NA 1966-88</c:v>
                </c:pt>
                <c:pt idx="2">
                  <c:v>NA 1989-2010</c:v>
                </c:pt>
              </c:strCache>
            </c:strRef>
          </c:cat>
          <c:val>
            <c:numRef>
              <c:f>Munka1!$M$19:$O$19</c:f>
              <c:numCache>
                <c:formatCode>General</c:formatCode>
                <c:ptCount val="3"/>
                <c:pt idx="0">
                  <c:v>21</c:v>
                </c:pt>
                <c:pt idx="1">
                  <c:v>26</c:v>
                </c:pt>
                <c:pt idx="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2C-4F80-BB5F-C8059A5DE66F}"/>
            </c:ext>
          </c:extLst>
        </c:ser>
        <c:ser>
          <c:idx val="1"/>
          <c:order val="1"/>
          <c:tx>
            <c:strRef>
              <c:f>Munka1!$L$20</c:f>
              <c:strCache>
                <c:ptCount val="1"/>
                <c:pt idx="0">
                  <c:v>RESZP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Munka1!$M$18:$O$18</c:f>
              <c:strCache>
                <c:ptCount val="3"/>
                <c:pt idx="0">
                  <c:v>NA 1943-65</c:v>
                </c:pt>
                <c:pt idx="1">
                  <c:v>NA 1966-88</c:v>
                </c:pt>
                <c:pt idx="2">
                  <c:v>NA 1989-2010</c:v>
                </c:pt>
              </c:strCache>
            </c:strRef>
          </c:cat>
          <c:val>
            <c:numRef>
              <c:f>Munka1!$M$20:$O$20</c:f>
              <c:numCache>
                <c:formatCode>General</c:formatCode>
                <c:ptCount val="3"/>
                <c:pt idx="0">
                  <c:v>22</c:v>
                </c:pt>
                <c:pt idx="1">
                  <c:v>38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2C-4F80-BB5F-C8059A5DE66F}"/>
            </c:ext>
          </c:extLst>
        </c:ser>
        <c:ser>
          <c:idx val="2"/>
          <c:order val="2"/>
          <c:tx>
            <c:strRef>
              <c:f>Munka1!$L$21</c:f>
              <c:strCache>
                <c:ptCount val="1"/>
                <c:pt idx="0">
                  <c:v>INT</c:v>
                </c:pt>
              </c:strCache>
            </c:strRef>
          </c:tx>
          <c:spPr>
            <a:solidFill>
              <a:schemeClr val="dk1">
                <a:tint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Munka1!$M$18:$O$18</c:f>
              <c:strCache>
                <c:ptCount val="3"/>
                <c:pt idx="0">
                  <c:v>NA 1943-65</c:v>
                </c:pt>
                <c:pt idx="1">
                  <c:v>NA 1966-88</c:v>
                </c:pt>
                <c:pt idx="2">
                  <c:v>NA 1989-2010</c:v>
                </c:pt>
              </c:strCache>
            </c:strRef>
          </c:cat>
          <c:val>
            <c:numRef>
              <c:f>Munka1!$M$21:$O$21</c:f>
              <c:numCache>
                <c:formatCode>General</c:formatCode>
                <c:ptCount val="3"/>
                <c:pt idx="0">
                  <c:v>44</c:v>
                </c:pt>
                <c:pt idx="1">
                  <c:v>63</c:v>
                </c:pt>
                <c:pt idx="2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C2C-4F80-BB5F-C8059A5DE66F}"/>
            </c:ext>
          </c:extLst>
        </c:ser>
        <c:ser>
          <c:idx val="3"/>
          <c:order val="3"/>
          <c:tx>
            <c:strRef>
              <c:f>Munka1!$L$22</c:f>
              <c:strCache>
                <c:ptCount val="1"/>
                <c:pt idx="0">
                  <c:v>ZARO</c:v>
                </c:pt>
              </c:strCache>
            </c:strRef>
          </c:tx>
          <c:spPr>
            <a:solidFill>
              <a:schemeClr val="dk1">
                <a:tint val="98500"/>
              </a:schemeClr>
            </a:solidFill>
            <a:ln>
              <a:noFill/>
            </a:ln>
            <a:effectLst/>
          </c:spPr>
          <c:invertIfNegative val="0"/>
          <c:cat>
            <c:strRef>
              <c:f>Munka1!$M$18:$O$18</c:f>
              <c:strCache>
                <c:ptCount val="3"/>
                <c:pt idx="0">
                  <c:v>NA 1943-65</c:v>
                </c:pt>
                <c:pt idx="1">
                  <c:v>NA 1966-88</c:v>
                </c:pt>
                <c:pt idx="2">
                  <c:v>NA 1989-2010</c:v>
                </c:pt>
              </c:strCache>
            </c:strRef>
          </c:cat>
          <c:val>
            <c:numRef>
              <c:f>Munka1!$M$22:$O$22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C2C-4F80-BB5F-C8059A5DE6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832767024"/>
        <c:axId val="-1832765392"/>
      </c:barChart>
      <c:catAx>
        <c:axId val="-1832767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-1832765392"/>
        <c:crosses val="autoZero"/>
        <c:auto val="1"/>
        <c:lblAlgn val="ctr"/>
        <c:lblOffset val="100"/>
        <c:noMultiLvlLbl val="0"/>
      </c:catAx>
      <c:valAx>
        <c:axId val="-1832765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-1832767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Munka1!$D$35:$E$35</c:f>
              <c:strCache>
                <c:ptCount val="2"/>
                <c:pt idx="0">
                  <c:v>no</c:v>
                </c:pt>
                <c:pt idx="1">
                  <c:v>URG</c:v>
                </c:pt>
              </c:strCache>
            </c:strRef>
          </c:tx>
          <c:spPr>
            <a:ln w="28575" cap="rnd">
              <a:solidFill>
                <a:schemeClr val="dk1">
                  <a:tint val="885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Munka1!$F$34:$H$34</c:f>
              <c:strCache>
                <c:ptCount val="3"/>
                <c:pt idx="0">
                  <c:v>1943-65</c:v>
                </c:pt>
                <c:pt idx="1">
                  <c:v>1966-88</c:v>
                </c:pt>
                <c:pt idx="2">
                  <c:v>1989-2010</c:v>
                </c:pt>
              </c:strCache>
            </c:strRef>
          </c:cat>
          <c:val>
            <c:numRef>
              <c:f>Munka1!$F$35:$H$35</c:f>
              <c:numCache>
                <c:formatCode>General</c:formatCode>
                <c:ptCount val="3"/>
                <c:pt idx="0">
                  <c:v>16</c:v>
                </c:pt>
                <c:pt idx="1">
                  <c:v>3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6C5-477E-AB9C-0CEC31951579}"/>
            </c:ext>
          </c:extLst>
        </c:ser>
        <c:ser>
          <c:idx val="1"/>
          <c:order val="1"/>
          <c:tx>
            <c:strRef>
              <c:f>Munka1!$D$36:$E$36</c:f>
              <c:strCache>
                <c:ptCount val="2"/>
                <c:pt idx="0">
                  <c:v>no</c:v>
                </c:pt>
                <c:pt idx="1">
                  <c:v>KONK</c:v>
                </c:pt>
              </c:strCache>
            </c:strRef>
          </c:tx>
          <c:spPr>
            <a:ln w="28575" cap="rnd">
              <a:solidFill>
                <a:schemeClr val="dk1">
                  <a:tint val="5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Munka1!$F$34:$H$34</c:f>
              <c:strCache>
                <c:ptCount val="3"/>
                <c:pt idx="0">
                  <c:v>1943-65</c:v>
                </c:pt>
                <c:pt idx="1">
                  <c:v>1966-88</c:v>
                </c:pt>
                <c:pt idx="2">
                  <c:v>1989-2010</c:v>
                </c:pt>
              </c:strCache>
            </c:strRef>
          </c:cat>
          <c:val>
            <c:numRef>
              <c:f>Munka1!$F$36:$H$36</c:f>
              <c:numCache>
                <c:formatCode>General</c:formatCode>
                <c:ptCount val="3"/>
                <c:pt idx="0">
                  <c:v>13</c:v>
                </c:pt>
                <c:pt idx="1">
                  <c:v>21</c:v>
                </c:pt>
                <c:pt idx="2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6C5-477E-AB9C-0CEC31951579}"/>
            </c:ext>
          </c:extLst>
        </c:ser>
        <c:ser>
          <c:idx val="2"/>
          <c:order val="2"/>
          <c:tx>
            <c:strRef>
              <c:f>Munka1!$D$37:$E$37</c:f>
              <c:strCache>
                <c:ptCount val="2"/>
                <c:pt idx="0">
                  <c:v>no</c:v>
                </c:pt>
                <c:pt idx="1">
                  <c:v>TRANZ</c:v>
                </c:pt>
              </c:strCache>
            </c:strRef>
          </c:tx>
          <c:spPr>
            <a:ln w="28575" cap="rnd">
              <a:solidFill>
                <a:schemeClr val="dk1">
                  <a:tint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Munka1!$F$34:$H$34</c:f>
              <c:strCache>
                <c:ptCount val="3"/>
                <c:pt idx="0">
                  <c:v>1943-65</c:v>
                </c:pt>
                <c:pt idx="1">
                  <c:v>1966-88</c:v>
                </c:pt>
                <c:pt idx="2">
                  <c:v>1989-2010</c:v>
                </c:pt>
              </c:strCache>
            </c:strRef>
          </c:cat>
          <c:val>
            <c:numRef>
              <c:f>Munka1!$F$37:$H$37</c:f>
              <c:numCache>
                <c:formatCode>General</c:formatCode>
                <c:ptCount val="3"/>
                <c:pt idx="0">
                  <c:v>10</c:v>
                </c:pt>
                <c:pt idx="1">
                  <c:v>11</c:v>
                </c:pt>
                <c:pt idx="2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6C5-477E-AB9C-0CEC31951579}"/>
            </c:ext>
          </c:extLst>
        </c:ser>
        <c:ser>
          <c:idx val="3"/>
          <c:order val="3"/>
          <c:tx>
            <c:strRef>
              <c:f>Munka1!$D$38:$E$38</c:f>
              <c:strCache>
                <c:ptCount val="2"/>
                <c:pt idx="0">
                  <c:v>no</c:v>
                </c:pt>
                <c:pt idx="1">
                  <c:v>KERD</c:v>
                </c:pt>
              </c:strCache>
            </c:strRef>
          </c:tx>
          <c:spPr>
            <a:ln w="28575" cap="rnd">
              <a:solidFill>
                <a:schemeClr val="dk1">
                  <a:tint val="985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Munka1!$F$34:$H$34</c:f>
              <c:strCache>
                <c:ptCount val="3"/>
                <c:pt idx="0">
                  <c:v>1943-65</c:v>
                </c:pt>
                <c:pt idx="1">
                  <c:v>1966-88</c:v>
                </c:pt>
                <c:pt idx="2">
                  <c:v>1989-2010</c:v>
                </c:pt>
              </c:strCache>
            </c:strRef>
          </c:cat>
          <c:val>
            <c:numRef>
              <c:f>Munka1!$F$38:$H$38</c:f>
              <c:numCache>
                <c:formatCode>General</c:formatCode>
                <c:ptCount val="3"/>
                <c:pt idx="0">
                  <c:v>15</c:v>
                </c:pt>
                <c:pt idx="1">
                  <c:v>3</c:v>
                </c:pt>
                <c:pt idx="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6C5-477E-AB9C-0CEC319515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832766480"/>
        <c:axId val="-1832770288"/>
      </c:lineChart>
      <c:catAx>
        <c:axId val="-1832766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-1832770288"/>
        <c:crosses val="autoZero"/>
        <c:auto val="1"/>
        <c:lblAlgn val="ctr"/>
        <c:lblOffset val="100"/>
        <c:noMultiLvlLbl val="0"/>
      </c:catAx>
      <c:valAx>
        <c:axId val="-1832770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-1832766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Munka1!$L$35</c:f>
              <c:strCache>
                <c:ptCount val="1"/>
                <c:pt idx="0">
                  <c:v>URG</c:v>
                </c:pt>
              </c:strCache>
            </c:strRef>
          </c:tx>
          <c:spPr>
            <a:ln w="28575" cap="rnd">
              <a:solidFill>
                <a:schemeClr val="dk1">
                  <a:tint val="885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Munka1!$M$34:$O$34</c:f>
              <c:strCache>
                <c:ptCount val="3"/>
                <c:pt idx="0">
                  <c:v>1943-65</c:v>
                </c:pt>
                <c:pt idx="1">
                  <c:v>1966-88</c:v>
                </c:pt>
                <c:pt idx="2">
                  <c:v>1989-2010</c:v>
                </c:pt>
              </c:strCache>
            </c:strRef>
          </c:cat>
          <c:val>
            <c:numRef>
              <c:f>Munka1!$M$35:$O$35</c:f>
              <c:numCache>
                <c:formatCode>General</c:formatCode>
                <c:ptCount val="3"/>
                <c:pt idx="0">
                  <c:v>26</c:v>
                </c:pt>
                <c:pt idx="1">
                  <c:v>35</c:v>
                </c:pt>
                <c:pt idx="2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556-4311-B77D-9F078C8AD291}"/>
            </c:ext>
          </c:extLst>
        </c:ser>
        <c:ser>
          <c:idx val="1"/>
          <c:order val="1"/>
          <c:tx>
            <c:strRef>
              <c:f>Munka1!$L$36</c:f>
              <c:strCache>
                <c:ptCount val="1"/>
                <c:pt idx="0">
                  <c:v>KONK</c:v>
                </c:pt>
              </c:strCache>
            </c:strRef>
          </c:tx>
          <c:spPr>
            <a:ln w="28575" cap="rnd">
              <a:solidFill>
                <a:schemeClr val="dk1">
                  <a:tint val="5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Munka1!$M$34:$O$34</c:f>
              <c:strCache>
                <c:ptCount val="3"/>
                <c:pt idx="0">
                  <c:v>1943-65</c:v>
                </c:pt>
                <c:pt idx="1">
                  <c:v>1966-88</c:v>
                </c:pt>
                <c:pt idx="2">
                  <c:v>1989-2010</c:v>
                </c:pt>
              </c:strCache>
            </c:strRef>
          </c:cat>
          <c:val>
            <c:numRef>
              <c:f>Munka1!$M$36:$O$36</c:f>
              <c:numCache>
                <c:formatCode>General</c:formatCode>
                <c:ptCount val="3"/>
                <c:pt idx="0">
                  <c:v>16</c:v>
                </c:pt>
                <c:pt idx="1">
                  <c:v>19</c:v>
                </c:pt>
                <c:pt idx="2">
                  <c:v>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556-4311-B77D-9F078C8AD291}"/>
            </c:ext>
          </c:extLst>
        </c:ser>
        <c:ser>
          <c:idx val="2"/>
          <c:order val="2"/>
          <c:tx>
            <c:strRef>
              <c:f>Munka1!$L$37</c:f>
              <c:strCache>
                <c:ptCount val="1"/>
                <c:pt idx="0">
                  <c:v>TRANZ</c:v>
                </c:pt>
              </c:strCache>
            </c:strRef>
          </c:tx>
          <c:spPr>
            <a:ln w="28575" cap="rnd">
              <a:solidFill>
                <a:schemeClr val="dk1">
                  <a:tint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Munka1!$M$34:$O$34</c:f>
              <c:strCache>
                <c:ptCount val="3"/>
                <c:pt idx="0">
                  <c:v>1943-65</c:v>
                </c:pt>
                <c:pt idx="1">
                  <c:v>1966-88</c:v>
                </c:pt>
                <c:pt idx="2">
                  <c:v>1989-2010</c:v>
                </c:pt>
              </c:strCache>
            </c:strRef>
          </c:cat>
          <c:val>
            <c:numRef>
              <c:f>Munka1!$M$37:$O$37</c:f>
              <c:numCache>
                <c:formatCode>General</c:formatCode>
                <c:ptCount val="3"/>
                <c:pt idx="0">
                  <c:v>12</c:v>
                </c:pt>
                <c:pt idx="1">
                  <c:v>19</c:v>
                </c:pt>
                <c:pt idx="2">
                  <c:v>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556-4311-B77D-9F078C8AD291}"/>
            </c:ext>
          </c:extLst>
        </c:ser>
        <c:ser>
          <c:idx val="3"/>
          <c:order val="3"/>
          <c:tx>
            <c:strRef>
              <c:f>Munka1!$L$38</c:f>
              <c:strCache>
                <c:ptCount val="1"/>
                <c:pt idx="0">
                  <c:v>KERD</c:v>
                </c:pt>
              </c:strCache>
            </c:strRef>
          </c:tx>
          <c:spPr>
            <a:ln w="28575" cap="rnd">
              <a:solidFill>
                <a:schemeClr val="dk1">
                  <a:tint val="985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Munka1!$M$34:$O$34</c:f>
              <c:strCache>
                <c:ptCount val="3"/>
                <c:pt idx="0">
                  <c:v>1943-65</c:v>
                </c:pt>
                <c:pt idx="1">
                  <c:v>1966-88</c:v>
                </c:pt>
                <c:pt idx="2">
                  <c:v>1989-2010</c:v>
                </c:pt>
              </c:strCache>
            </c:strRef>
          </c:cat>
          <c:val>
            <c:numRef>
              <c:f>Munka1!$M$38:$O$38</c:f>
              <c:numCache>
                <c:formatCode>General</c:formatCode>
                <c:ptCount val="3"/>
                <c:pt idx="0">
                  <c:v>12</c:v>
                </c:pt>
                <c:pt idx="1">
                  <c:v>23</c:v>
                </c:pt>
                <c:pt idx="2">
                  <c:v>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556-4311-B77D-9F078C8AD2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832770832"/>
        <c:axId val="-1832772464"/>
      </c:lineChart>
      <c:catAx>
        <c:axId val="-1832770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-1832772464"/>
        <c:crosses val="autoZero"/>
        <c:auto val="1"/>
        <c:lblAlgn val="ctr"/>
        <c:lblOffset val="100"/>
        <c:noMultiLvlLbl val="0"/>
      </c:catAx>
      <c:valAx>
        <c:axId val="-1832772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-1832770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A47B46-53BF-4DD6-B4AD-D720B8CEB126}" type="datetimeFigureOut">
              <a:rPr lang="hu-HU" smtClean="0"/>
              <a:t>2026. 05. 11.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699D5-58AD-48A0-9F09-16BB32C9AFD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3892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TÁJDIVATOSAN: NA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699D5-58AD-48A0-9F09-16BB32C9AFD7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84297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The most </a:t>
            </a:r>
            <a:r>
              <a:rPr lang="hu-HU" dirty="0" err="1"/>
              <a:t>important</a:t>
            </a:r>
            <a:r>
              <a:rPr lang="hu-HU" baseline="0" dirty="0"/>
              <a:t> </a:t>
            </a:r>
            <a:r>
              <a:rPr lang="hu-HU" baseline="0" dirty="0" err="1"/>
              <a:t>result</a:t>
            </a:r>
            <a:r>
              <a:rPr lang="hu-HU" baseline="0" dirty="0"/>
              <a:t> </a:t>
            </a:r>
            <a:r>
              <a:rPr lang="hu-HU" baseline="0" dirty="0" err="1"/>
              <a:t>in</a:t>
            </a:r>
            <a:r>
              <a:rPr lang="hu-HU" baseline="0" dirty="0"/>
              <a:t> </a:t>
            </a:r>
            <a:r>
              <a:rPr lang="hu-HU" baseline="0" dirty="0" err="1"/>
              <a:t>the</a:t>
            </a:r>
            <a:r>
              <a:rPr lang="hu-HU" baseline="0" dirty="0"/>
              <a:t> </a:t>
            </a:r>
            <a:r>
              <a:rPr lang="hu-HU" baseline="0" dirty="0" err="1"/>
              <a:t>case</a:t>
            </a:r>
            <a:r>
              <a:rPr lang="hu-HU" baseline="0" dirty="0"/>
              <a:t> of </a:t>
            </a:r>
            <a:r>
              <a:rPr lang="hu-HU" baseline="0" dirty="0" err="1"/>
              <a:t>collocations</a:t>
            </a:r>
            <a:r>
              <a:rPr lang="hu-HU" baseline="0" dirty="0"/>
              <a:t>: </a:t>
            </a:r>
            <a:r>
              <a:rPr lang="hu-HU" baseline="0" dirty="0" err="1"/>
              <a:t>both</a:t>
            </a:r>
            <a:r>
              <a:rPr lang="hu-HU" baseline="0" dirty="0"/>
              <a:t> </a:t>
            </a:r>
            <a:r>
              <a:rPr lang="hu-HU" baseline="0" dirty="0" err="1"/>
              <a:t>can</a:t>
            </a:r>
            <a:r>
              <a:rPr lang="hu-HU" baseline="0" dirty="0"/>
              <a:t> </a:t>
            </a:r>
            <a:r>
              <a:rPr lang="hu-HU" baseline="0" dirty="0" err="1"/>
              <a:t>have</a:t>
            </a:r>
            <a:r>
              <a:rPr lang="hu-HU" baseline="0" dirty="0"/>
              <a:t> </a:t>
            </a:r>
            <a:r>
              <a:rPr lang="hu-HU" baseline="0" dirty="0" err="1"/>
              <a:t>the</a:t>
            </a:r>
            <a:r>
              <a:rPr lang="hu-HU" baseline="0" dirty="0"/>
              <a:t> </a:t>
            </a:r>
            <a:r>
              <a:rPr lang="hu-HU" baseline="0" dirty="0" err="1"/>
              <a:t>same</a:t>
            </a:r>
            <a:r>
              <a:rPr lang="hu-HU" baseline="0" dirty="0"/>
              <a:t> </a:t>
            </a:r>
            <a:r>
              <a:rPr lang="hu-HU" baseline="0" dirty="0" err="1"/>
              <a:t>collocate</a:t>
            </a:r>
            <a:r>
              <a:rPr lang="hu-HU" baseline="0" dirty="0"/>
              <a:t> </a:t>
            </a:r>
            <a:r>
              <a:rPr lang="hu-HU" baseline="0" dirty="0" err="1"/>
              <a:t>word</a:t>
            </a:r>
            <a:r>
              <a:rPr lang="hu-HU" baseline="0" dirty="0"/>
              <a:t> </a:t>
            </a:r>
            <a:r>
              <a:rPr lang="hu-HU" baseline="0" dirty="0" err="1"/>
              <a:t>but</a:t>
            </a:r>
            <a:r>
              <a:rPr lang="hu-HU" baseline="0" dirty="0"/>
              <a:t> </a:t>
            </a:r>
            <a:r>
              <a:rPr lang="hu-HU" baseline="0" dirty="0" err="1"/>
              <a:t>one</a:t>
            </a:r>
            <a:r>
              <a:rPr lang="hu-HU" baseline="0" dirty="0"/>
              <a:t> </a:t>
            </a:r>
            <a:r>
              <a:rPr lang="hu-HU" baseline="0" dirty="0" err="1"/>
              <a:t>construction</a:t>
            </a:r>
            <a:r>
              <a:rPr lang="hu-HU" baseline="0" dirty="0"/>
              <a:t> is more </a:t>
            </a:r>
            <a:r>
              <a:rPr lang="hu-HU" baseline="0" dirty="0" err="1"/>
              <a:t>typical</a:t>
            </a:r>
            <a:r>
              <a:rPr lang="hu-HU" baseline="0" dirty="0"/>
              <a:t> </a:t>
            </a:r>
            <a:r>
              <a:rPr lang="hu-HU" baseline="0" dirty="0" err="1"/>
              <a:t>than</a:t>
            </a:r>
            <a:r>
              <a:rPr lang="hu-HU" baseline="0" dirty="0"/>
              <a:t> </a:t>
            </a:r>
            <a:r>
              <a:rPr lang="hu-HU" baseline="0" dirty="0" err="1"/>
              <a:t>the</a:t>
            </a:r>
            <a:r>
              <a:rPr lang="hu-HU" baseline="0" dirty="0"/>
              <a:t> </a:t>
            </a:r>
            <a:r>
              <a:rPr lang="hu-HU" baseline="0" dirty="0" err="1"/>
              <a:t>other</a:t>
            </a:r>
            <a:r>
              <a:rPr lang="hu-HU" baseline="0" dirty="0"/>
              <a:t> </a:t>
            </a:r>
            <a:r>
              <a:rPr lang="hu-HU" baseline="0" dirty="0" err="1"/>
              <a:t>one</a:t>
            </a:r>
            <a:r>
              <a:rPr lang="hu-HU" baseline="0" dirty="0"/>
              <a:t> (na jó vs. no jó, na most vs. No most, na hát vs. No hát)</a:t>
            </a:r>
          </a:p>
          <a:p>
            <a:r>
              <a:rPr lang="hu-HU" baseline="0" dirty="0" err="1"/>
              <a:t>Descencing</a:t>
            </a:r>
            <a:r>
              <a:rPr lang="hu-HU" baseline="0" dirty="0"/>
              <a:t> </a:t>
            </a:r>
            <a:r>
              <a:rPr lang="hu-HU" baseline="0" dirty="0" err="1"/>
              <a:t>order</a:t>
            </a:r>
            <a:r>
              <a:rPr lang="hu-HU" baseline="0" dirty="0"/>
              <a:t> </a:t>
            </a:r>
            <a:r>
              <a:rPr lang="hu-HU" baseline="0" dirty="0" err="1"/>
              <a:t>depending</a:t>
            </a:r>
            <a:r>
              <a:rPr lang="hu-HU" baseline="0" dirty="0"/>
              <a:t> </a:t>
            </a:r>
            <a:r>
              <a:rPr lang="hu-HU" baseline="0" dirty="0" err="1"/>
              <a:t>on</a:t>
            </a:r>
            <a:r>
              <a:rPr lang="hu-HU" baseline="0" dirty="0"/>
              <a:t> </a:t>
            </a:r>
            <a:r>
              <a:rPr lang="hu-HU" baseline="0" dirty="0" err="1"/>
              <a:t>the</a:t>
            </a:r>
            <a:r>
              <a:rPr lang="hu-HU" baseline="0" dirty="0"/>
              <a:t> </a:t>
            </a:r>
            <a:r>
              <a:rPr lang="hu-HU" baseline="0" dirty="0" err="1"/>
              <a:t>value</a:t>
            </a:r>
            <a:r>
              <a:rPr lang="hu-HU" baseline="0" dirty="0"/>
              <a:t> of </a:t>
            </a:r>
            <a:r>
              <a:rPr lang="hu-HU" baseline="0" dirty="0" err="1"/>
              <a:t>logDice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5625A-85BA-43E5-A85E-1E5F38328EA5}" type="slidenum">
              <a:rPr lang="hu-HU" smtClean="0"/>
              <a:t>41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29305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The most </a:t>
            </a:r>
            <a:r>
              <a:rPr lang="hu-HU" dirty="0" err="1"/>
              <a:t>surprising</a:t>
            </a:r>
            <a:r>
              <a:rPr lang="hu-HU" dirty="0"/>
              <a:t> </a:t>
            </a:r>
            <a:r>
              <a:rPr lang="hu-HU" dirty="0" err="1"/>
              <a:t>result</a:t>
            </a:r>
            <a:r>
              <a:rPr lang="hu-HU" dirty="0"/>
              <a:t> </a:t>
            </a:r>
            <a:r>
              <a:rPr lang="hu-HU" dirty="0" err="1"/>
              <a:t>I’ve</a:t>
            </a:r>
            <a:r>
              <a:rPr lang="hu-HU" dirty="0"/>
              <a:t> </a:t>
            </a:r>
            <a:r>
              <a:rPr lang="hu-HU" dirty="0" err="1"/>
              <a:t>got</a:t>
            </a:r>
            <a:r>
              <a:rPr lang="hu-HU" dirty="0"/>
              <a:t> </a:t>
            </a:r>
            <a:r>
              <a:rPr lang="hu-HU" dirty="0" err="1"/>
              <a:t>in</a:t>
            </a:r>
            <a:r>
              <a:rPr lang="hu-HU" dirty="0"/>
              <a:t> BEA corpus</a:t>
            </a:r>
            <a:r>
              <a:rPr lang="hu-HU" baseline="0" dirty="0"/>
              <a:t> </a:t>
            </a:r>
            <a:r>
              <a:rPr lang="hu-HU" baseline="0" dirty="0" err="1"/>
              <a:t>because</a:t>
            </a:r>
            <a:r>
              <a:rPr lang="hu-HU" baseline="0" dirty="0"/>
              <a:t> </a:t>
            </a:r>
            <a:r>
              <a:rPr lang="hu-HU" baseline="0" dirty="0" err="1"/>
              <a:t>there</a:t>
            </a:r>
            <a:r>
              <a:rPr lang="hu-HU" baseline="0" dirty="0"/>
              <a:t> </a:t>
            </a:r>
            <a:r>
              <a:rPr lang="hu-HU" baseline="0" dirty="0" err="1"/>
              <a:t>was</a:t>
            </a:r>
            <a:r>
              <a:rPr lang="hu-HU" baseline="0" dirty="0"/>
              <a:t> no </a:t>
            </a:r>
            <a:r>
              <a:rPr lang="hu-HU" baseline="0" dirty="0" err="1"/>
              <a:t>single</a:t>
            </a:r>
            <a:r>
              <a:rPr lang="hu-HU" baseline="0" dirty="0"/>
              <a:t> hit of no!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5625A-85BA-43E5-A85E-1E5F38328EA5}" type="slidenum">
              <a:rPr lang="hu-HU" smtClean="0"/>
              <a:t>42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4307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this</a:t>
            </a:r>
            <a:r>
              <a:rPr lang="hu-HU" dirty="0"/>
              <a:t> </a:t>
            </a:r>
            <a:r>
              <a:rPr lang="hu-HU" dirty="0" err="1"/>
              <a:t>table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baseline="0" dirty="0"/>
              <a:t> most </a:t>
            </a:r>
            <a:r>
              <a:rPr lang="hu-HU" baseline="0" dirty="0" err="1"/>
              <a:t>important</a:t>
            </a:r>
            <a:r>
              <a:rPr lang="hu-HU" baseline="0" dirty="0"/>
              <a:t> </a:t>
            </a:r>
            <a:r>
              <a:rPr lang="hu-HU" baseline="0" dirty="0" err="1"/>
              <a:t>column</a:t>
            </a:r>
            <a:r>
              <a:rPr lang="hu-HU" baseline="0" dirty="0"/>
              <a:t> is </a:t>
            </a:r>
            <a:r>
              <a:rPr lang="hu-HU" baseline="0" dirty="0" err="1"/>
              <a:t>coloured</a:t>
            </a:r>
            <a:r>
              <a:rPr lang="hu-HU" baseline="0" dirty="0"/>
              <a:t> </a:t>
            </a:r>
            <a:r>
              <a:rPr lang="hu-HU" baseline="0" dirty="0" err="1"/>
              <a:t>by</a:t>
            </a:r>
            <a:r>
              <a:rPr lang="hu-HU" baseline="0" dirty="0"/>
              <a:t> </a:t>
            </a:r>
            <a:r>
              <a:rPr lang="hu-HU" baseline="0" dirty="0" err="1"/>
              <a:t>purple</a:t>
            </a:r>
            <a:r>
              <a:rPr lang="hu-HU" baseline="0" dirty="0"/>
              <a:t>, </a:t>
            </a:r>
            <a:r>
              <a:rPr lang="hu-HU" baseline="0" dirty="0" err="1"/>
              <a:t>the</a:t>
            </a:r>
            <a:r>
              <a:rPr lang="hu-HU" baseline="0" dirty="0"/>
              <a:t> </a:t>
            </a:r>
            <a:r>
              <a:rPr lang="hu-HU" baseline="0" dirty="0" err="1"/>
              <a:t>means</a:t>
            </a:r>
            <a:r>
              <a:rPr lang="hu-HU" baseline="0" dirty="0"/>
              <a:t> of </a:t>
            </a:r>
            <a:r>
              <a:rPr lang="hu-HU" baseline="0" dirty="0" err="1"/>
              <a:t>men</a:t>
            </a:r>
            <a:r>
              <a:rPr lang="hu-HU" baseline="0" dirty="0"/>
              <a:t> and </a:t>
            </a:r>
            <a:r>
              <a:rPr lang="hu-HU" baseline="0" dirty="0" err="1"/>
              <a:t>women</a:t>
            </a:r>
            <a:r>
              <a:rPr lang="hu-HU" baseline="0" dirty="0"/>
              <a:t> show </a:t>
            </a:r>
            <a:r>
              <a:rPr lang="hu-HU" baseline="0" dirty="0" err="1"/>
              <a:t>only</a:t>
            </a:r>
            <a:r>
              <a:rPr lang="hu-HU" baseline="0" dirty="0"/>
              <a:t> a </a:t>
            </a:r>
            <a:r>
              <a:rPr lang="hu-HU" baseline="0" dirty="0" err="1"/>
              <a:t>slight</a:t>
            </a:r>
            <a:r>
              <a:rPr lang="hu-HU" baseline="0" dirty="0"/>
              <a:t> </a:t>
            </a:r>
            <a:r>
              <a:rPr lang="hu-HU" baseline="0" dirty="0" err="1"/>
              <a:t>different</a:t>
            </a:r>
            <a:r>
              <a:rPr lang="hu-HU" baseline="0" dirty="0"/>
              <a:t> </a:t>
            </a:r>
            <a:r>
              <a:rPr lang="hu-HU" baseline="0" dirty="0" err="1"/>
              <a:t>from</a:t>
            </a:r>
            <a:r>
              <a:rPr lang="hu-HU" baseline="0" dirty="0"/>
              <a:t> </a:t>
            </a:r>
            <a:r>
              <a:rPr lang="hu-HU" baseline="0" dirty="0" err="1"/>
              <a:t>each</a:t>
            </a:r>
            <a:r>
              <a:rPr lang="hu-HU" baseline="0" dirty="0"/>
              <a:t> </a:t>
            </a:r>
            <a:r>
              <a:rPr lang="hu-HU" baseline="0" dirty="0" err="1"/>
              <a:t>other</a:t>
            </a:r>
            <a:r>
              <a:rPr lang="hu-HU" baseline="0" dirty="0"/>
              <a:t>	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5625A-85BA-43E5-A85E-1E5F38328EA5}" type="slidenum">
              <a:rPr lang="hu-HU" smtClean="0"/>
              <a:t>43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65113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Almost 80%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case</a:t>
            </a:r>
            <a:r>
              <a:rPr lang="hu-HU" dirty="0"/>
              <a:t> </a:t>
            </a:r>
            <a:r>
              <a:rPr lang="hu-HU" i="1" dirty="0"/>
              <a:t>na</a:t>
            </a:r>
            <a:r>
              <a:rPr lang="hu-HU" i="1" baseline="0" dirty="0"/>
              <a:t> </a:t>
            </a:r>
            <a:r>
              <a:rPr lang="hu-HU" i="0" baseline="0" dirty="0" err="1"/>
              <a:t>was</a:t>
            </a:r>
            <a:r>
              <a:rPr lang="hu-HU" i="0" baseline="0" dirty="0"/>
              <a:t> </a:t>
            </a:r>
            <a:r>
              <a:rPr lang="hu-HU" baseline="0" dirty="0" err="1"/>
              <a:t>combined</a:t>
            </a:r>
            <a:r>
              <a:rPr lang="hu-HU" baseline="0" dirty="0"/>
              <a:t> </a:t>
            </a:r>
            <a:r>
              <a:rPr lang="hu-HU" baseline="0" dirty="0" err="1"/>
              <a:t>with</a:t>
            </a:r>
            <a:r>
              <a:rPr lang="hu-HU" baseline="0" dirty="0"/>
              <a:t> </a:t>
            </a:r>
            <a:r>
              <a:rPr lang="hu-HU" baseline="0" dirty="0" err="1"/>
              <a:t>another</a:t>
            </a:r>
            <a:r>
              <a:rPr lang="hu-HU" baseline="0" dirty="0"/>
              <a:t> DM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5625A-85BA-43E5-A85E-1E5F38328EA5}" type="slidenum">
              <a:rPr lang="hu-HU" smtClean="0"/>
              <a:t>44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1532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Highlighted</a:t>
            </a:r>
            <a:r>
              <a:rPr lang="hu-HU" dirty="0"/>
              <a:t>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bold</a:t>
            </a:r>
            <a:endParaRPr lang="hu-HU" dirty="0"/>
          </a:p>
          <a:p>
            <a:r>
              <a:rPr lang="hu-HU" dirty="0" err="1"/>
              <a:t>Interpersonal</a:t>
            </a:r>
            <a:r>
              <a:rPr lang="hu-HU" dirty="0"/>
              <a:t>,</a:t>
            </a:r>
            <a:r>
              <a:rPr lang="hu-HU" baseline="0" dirty="0"/>
              <a:t> </a:t>
            </a:r>
            <a:r>
              <a:rPr lang="hu-HU" baseline="0" dirty="0" err="1"/>
              <a:t>textual</a:t>
            </a:r>
            <a:r>
              <a:rPr lang="hu-HU" baseline="0" dirty="0"/>
              <a:t> </a:t>
            </a:r>
            <a:r>
              <a:rPr lang="hu-HU" baseline="0" dirty="0" err="1"/>
              <a:t>functions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5625A-85BA-43E5-A85E-1E5F38328EA5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89578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Historical</a:t>
            </a:r>
            <a:r>
              <a:rPr lang="hu-HU" dirty="0"/>
              <a:t> and… D. </a:t>
            </a:r>
            <a:r>
              <a:rPr lang="hu-HU" dirty="0" err="1"/>
              <a:t>we</a:t>
            </a:r>
            <a:r>
              <a:rPr lang="hu-HU" dirty="0"/>
              <a:t> </a:t>
            </a:r>
            <a:r>
              <a:rPr lang="hu-HU" dirty="0" err="1"/>
              <a:t>find</a:t>
            </a:r>
            <a:r>
              <a:rPr lang="hu-HU" dirty="0"/>
              <a:t> </a:t>
            </a:r>
            <a:r>
              <a:rPr lang="hu-HU" dirty="0" err="1"/>
              <a:t>only</a:t>
            </a:r>
            <a:r>
              <a:rPr lang="hu-HU" baseline="0" dirty="0"/>
              <a:t> </a:t>
            </a:r>
            <a:r>
              <a:rPr lang="hu-HU" baseline="0" dirty="0" err="1"/>
              <a:t>one</a:t>
            </a:r>
            <a:r>
              <a:rPr lang="hu-HU" baseline="0" dirty="0"/>
              <a:t> </a:t>
            </a:r>
            <a:r>
              <a:rPr lang="hu-HU" baseline="0" dirty="0" err="1"/>
              <a:t>entry</a:t>
            </a:r>
            <a:r>
              <a:rPr lang="hu-HU" baseline="0" dirty="0"/>
              <a:t>…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5625A-85BA-43E5-A85E-1E5F38328EA5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1798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Az előadás nem foglalkozik most a többszörözött</a:t>
            </a:r>
            <a:r>
              <a:rPr lang="hu-HU" baseline="0" dirty="0"/>
              <a:t> formákkal.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699D5-58AD-48A0-9F09-16BB32C9AFD7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05517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Very</a:t>
            </a:r>
            <a:r>
              <a:rPr lang="hu-HU" dirty="0"/>
              <a:t> </a:t>
            </a:r>
            <a:r>
              <a:rPr lang="hu-HU" dirty="0" err="1"/>
              <a:t>frequent</a:t>
            </a:r>
            <a:r>
              <a:rPr lang="hu-HU" baseline="0" dirty="0"/>
              <a:t> </a:t>
            </a:r>
            <a:r>
              <a:rPr lang="hu-HU" baseline="0" dirty="0" err="1"/>
              <a:t>in</a:t>
            </a:r>
            <a:r>
              <a:rPr lang="hu-HU" baseline="0" dirty="0"/>
              <a:t> </a:t>
            </a:r>
            <a:r>
              <a:rPr lang="hu-HU" b="1" baseline="0" dirty="0" err="1"/>
              <a:t>written</a:t>
            </a:r>
            <a:r>
              <a:rPr lang="hu-HU" b="1" baseline="0" dirty="0"/>
              <a:t> </a:t>
            </a:r>
            <a:r>
              <a:rPr lang="hu-HU" b="1" baseline="0" dirty="0" err="1"/>
              <a:t>spoken</a:t>
            </a:r>
            <a:r>
              <a:rPr lang="hu-HU" b="1" baseline="0" dirty="0"/>
              <a:t> </a:t>
            </a:r>
            <a:r>
              <a:rPr lang="hu-HU" b="1" baseline="0" dirty="0" err="1"/>
              <a:t>language</a:t>
            </a:r>
            <a:r>
              <a:rPr lang="hu-HU" baseline="0" dirty="0"/>
              <a:t>, </a:t>
            </a:r>
            <a:r>
              <a:rPr lang="hu-HU" baseline="0" dirty="0" err="1"/>
              <a:t>mostly</a:t>
            </a:r>
            <a:r>
              <a:rPr lang="hu-HU" baseline="0" dirty="0"/>
              <a:t> </a:t>
            </a:r>
            <a:r>
              <a:rPr lang="hu-HU" baseline="0" dirty="0" err="1"/>
              <a:t>in</a:t>
            </a:r>
            <a:r>
              <a:rPr lang="hu-HU" baseline="0" dirty="0"/>
              <a:t> internet </a:t>
            </a:r>
            <a:r>
              <a:rPr lang="hu-HU" baseline="0" dirty="0" err="1"/>
              <a:t>forums</a:t>
            </a:r>
            <a:r>
              <a:rPr lang="hu-HU" baseline="0" dirty="0"/>
              <a:t> and </a:t>
            </a:r>
            <a:r>
              <a:rPr lang="hu-HU" baseline="0" dirty="0" err="1"/>
              <a:t>social</a:t>
            </a:r>
            <a:r>
              <a:rPr lang="hu-HU" baseline="0" dirty="0"/>
              <a:t> </a:t>
            </a:r>
            <a:r>
              <a:rPr lang="hu-HU" baseline="0" dirty="0" err="1"/>
              <a:t>media</a:t>
            </a:r>
            <a:r>
              <a:rPr lang="hu-HU" baseline="0" dirty="0"/>
              <a:t> </a:t>
            </a:r>
            <a:r>
              <a:rPr lang="hu-HU" baseline="0" dirty="0" err="1"/>
              <a:t>texts</a:t>
            </a:r>
            <a:r>
              <a:rPr lang="hu-HU" baseline="0" dirty="0"/>
              <a:t>, </a:t>
            </a:r>
            <a:r>
              <a:rPr lang="hu-HU" baseline="0" dirty="0" err="1"/>
              <a:t>and</a:t>
            </a:r>
            <a:r>
              <a:rPr lang="hu-HU" baseline="0" dirty="0"/>
              <a:t> </a:t>
            </a:r>
            <a:r>
              <a:rPr lang="hu-HU" baseline="0" dirty="0" err="1"/>
              <a:t>interestingly</a:t>
            </a:r>
            <a:r>
              <a:rPr lang="hu-HU" baseline="0" dirty="0"/>
              <a:t> is </a:t>
            </a:r>
            <a:r>
              <a:rPr lang="hu-HU" baseline="0" dirty="0" err="1"/>
              <a:t>very</a:t>
            </a:r>
            <a:r>
              <a:rPr lang="hu-HU" baseline="0" dirty="0"/>
              <a:t> </a:t>
            </a:r>
            <a:r>
              <a:rPr lang="hu-HU" baseline="0" dirty="0" err="1"/>
              <a:t>rare</a:t>
            </a:r>
            <a:r>
              <a:rPr lang="hu-HU" baseline="0" dirty="0"/>
              <a:t> </a:t>
            </a:r>
            <a:r>
              <a:rPr lang="hu-HU" baseline="0" dirty="0" err="1"/>
              <a:t>in</a:t>
            </a:r>
            <a:r>
              <a:rPr lang="hu-HU" baseline="0" dirty="0"/>
              <a:t> </a:t>
            </a:r>
            <a:r>
              <a:rPr lang="hu-HU" baseline="0" dirty="0" err="1"/>
              <a:t>spoken</a:t>
            </a:r>
            <a:r>
              <a:rPr lang="hu-HU" baseline="0" dirty="0"/>
              <a:t> (</a:t>
            </a:r>
            <a:r>
              <a:rPr lang="hu-HU" baseline="0" dirty="0" err="1"/>
              <a:t>press</a:t>
            </a:r>
            <a:r>
              <a:rPr lang="hu-HU" baseline="0" dirty="0"/>
              <a:t>) </a:t>
            </a:r>
            <a:r>
              <a:rPr lang="hu-HU" baseline="0" dirty="0" err="1"/>
              <a:t>language</a:t>
            </a:r>
            <a:r>
              <a:rPr lang="hu-HU" baseline="0" dirty="0"/>
              <a:t> (</a:t>
            </a:r>
            <a:r>
              <a:rPr lang="hu-HU" baseline="0" dirty="0" err="1"/>
              <a:t>radio</a:t>
            </a:r>
            <a:r>
              <a:rPr lang="hu-HU" baseline="0" dirty="0"/>
              <a:t> </a:t>
            </a:r>
            <a:r>
              <a:rPr lang="hu-HU" baseline="0" dirty="0" err="1"/>
              <a:t>programs</a:t>
            </a:r>
            <a:r>
              <a:rPr lang="hu-HU" baseline="0" dirty="0"/>
              <a:t>, </a:t>
            </a:r>
            <a:r>
              <a:rPr lang="hu-HU" baseline="0" dirty="0" err="1"/>
              <a:t>typically</a:t>
            </a:r>
            <a:r>
              <a:rPr lang="hu-HU" baseline="0" dirty="0"/>
              <a:t> </a:t>
            </a:r>
            <a:r>
              <a:rPr lang="hu-HU" baseline="0" dirty="0" err="1"/>
              <a:t>interviews</a:t>
            </a:r>
            <a:r>
              <a:rPr lang="hu-HU" baseline="0" dirty="0"/>
              <a:t>).</a:t>
            </a:r>
          </a:p>
          <a:p>
            <a:r>
              <a:rPr lang="hu-HU" baseline="0" dirty="0" err="1"/>
              <a:t>Divide</a:t>
            </a:r>
            <a:r>
              <a:rPr lang="hu-HU" baseline="0" dirty="0"/>
              <a:t> </a:t>
            </a:r>
            <a:r>
              <a:rPr lang="hu-HU" baseline="0" dirty="0" err="1"/>
              <a:t>the</a:t>
            </a:r>
            <a:r>
              <a:rPr lang="hu-HU" baseline="0" dirty="0"/>
              <a:t> </a:t>
            </a:r>
            <a:r>
              <a:rPr lang="hu-HU" baseline="0" dirty="0" err="1"/>
              <a:t>nr</a:t>
            </a:r>
            <a:r>
              <a:rPr lang="hu-HU" baseline="0" dirty="0"/>
              <a:t> of </a:t>
            </a:r>
            <a:r>
              <a:rPr lang="hu-HU" baseline="0" dirty="0" err="1"/>
              <a:t>hits</a:t>
            </a:r>
            <a:r>
              <a:rPr lang="hu-HU" baseline="0" dirty="0"/>
              <a:t> </a:t>
            </a:r>
            <a:r>
              <a:rPr lang="hu-HU" baseline="0" dirty="0" err="1"/>
              <a:t>by</a:t>
            </a:r>
            <a:r>
              <a:rPr lang="hu-HU" baseline="0" dirty="0"/>
              <a:t> </a:t>
            </a:r>
            <a:r>
              <a:rPr lang="hu-HU" baseline="0" dirty="0" err="1"/>
              <a:t>the</a:t>
            </a:r>
            <a:r>
              <a:rPr lang="hu-HU" baseline="0" dirty="0"/>
              <a:t> </a:t>
            </a:r>
            <a:r>
              <a:rPr lang="hu-HU" baseline="0" dirty="0" err="1"/>
              <a:t>nr</a:t>
            </a:r>
            <a:r>
              <a:rPr lang="hu-HU" baseline="0" dirty="0"/>
              <a:t> </a:t>
            </a:r>
            <a:r>
              <a:rPr lang="hu-HU" baseline="0" dirty="0" err="1"/>
              <a:t>of</a:t>
            </a:r>
            <a:r>
              <a:rPr lang="hu-HU" baseline="0" dirty="0"/>
              <a:t> </a:t>
            </a:r>
            <a:r>
              <a:rPr lang="hu-HU" baseline="0" dirty="0" err="1"/>
              <a:t>nr</a:t>
            </a:r>
            <a:r>
              <a:rPr lang="hu-HU" baseline="0" dirty="0"/>
              <a:t> </a:t>
            </a:r>
            <a:r>
              <a:rPr lang="hu-HU" baseline="0" dirty="0" err="1"/>
              <a:t>of</a:t>
            </a:r>
            <a:r>
              <a:rPr lang="hu-HU" baseline="0" dirty="0"/>
              <a:t> </a:t>
            </a:r>
            <a:r>
              <a:rPr lang="hu-HU" baseline="0" dirty="0" err="1"/>
              <a:t>tokens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5625A-85BA-43E5-A85E-1E5F38328EA5}" type="slidenum">
              <a:rPr lang="hu-HU" smtClean="0"/>
              <a:t>36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4727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Na is </a:t>
            </a:r>
            <a:r>
              <a:rPr lang="hu-HU" dirty="0" err="1"/>
              <a:t>also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most </a:t>
            </a:r>
            <a:r>
              <a:rPr lang="hu-HU" dirty="0" err="1"/>
              <a:t>frequent</a:t>
            </a:r>
            <a:r>
              <a:rPr lang="hu-HU" baseline="0" dirty="0"/>
              <a:t> </a:t>
            </a:r>
            <a:r>
              <a:rPr lang="hu-HU" baseline="0" dirty="0" err="1"/>
              <a:t>in</a:t>
            </a:r>
            <a:r>
              <a:rPr lang="hu-HU" baseline="0" dirty="0"/>
              <a:t> </a:t>
            </a:r>
            <a:r>
              <a:rPr lang="hu-HU" baseline="0" dirty="0" err="1"/>
              <a:t>the</a:t>
            </a:r>
            <a:r>
              <a:rPr lang="hu-HU" baseline="0" dirty="0"/>
              <a:t> </a:t>
            </a:r>
            <a:r>
              <a:rPr lang="hu-HU" baseline="0" dirty="0" err="1"/>
              <a:t>private</a:t>
            </a:r>
            <a:r>
              <a:rPr lang="hu-HU" baseline="0" dirty="0"/>
              <a:t> </a:t>
            </a:r>
            <a:r>
              <a:rPr lang="hu-HU" baseline="0" dirty="0" err="1"/>
              <a:t>subcorpora</a:t>
            </a:r>
            <a:r>
              <a:rPr lang="hu-HU" baseline="0" dirty="0"/>
              <a:t> </a:t>
            </a:r>
            <a:r>
              <a:rPr lang="hu-HU" baseline="0" dirty="0" err="1"/>
              <a:t>but</a:t>
            </a:r>
            <a:r>
              <a:rPr lang="hu-HU" baseline="0" dirty="0"/>
              <a:t> </a:t>
            </a:r>
            <a:r>
              <a:rPr lang="hu-HU" baseline="0" dirty="0" err="1"/>
              <a:t>much</a:t>
            </a:r>
            <a:r>
              <a:rPr lang="hu-HU" baseline="0" dirty="0"/>
              <a:t> more </a:t>
            </a:r>
            <a:r>
              <a:rPr lang="hu-HU" baseline="0" dirty="0" err="1"/>
              <a:t>common</a:t>
            </a:r>
            <a:r>
              <a:rPr lang="hu-HU" baseline="0" dirty="0"/>
              <a:t> </a:t>
            </a:r>
            <a:r>
              <a:rPr lang="hu-HU" baseline="0" dirty="0" err="1"/>
              <a:t>than</a:t>
            </a:r>
            <a:r>
              <a:rPr lang="hu-HU" baseline="0" dirty="0"/>
              <a:t> </a:t>
            </a:r>
            <a:r>
              <a:rPr lang="hu-HU" i="0" baseline="0" dirty="0"/>
              <a:t>no </a:t>
            </a:r>
            <a:r>
              <a:rPr lang="hu-HU" i="0" baseline="0" dirty="0" err="1"/>
              <a:t>in</a:t>
            </a:r>
            <a:r>
              <a:rPr lang="hu-HU" i="0" baseline="0" dirty="0"/>
              <a:t> </a:t>
            </a:r>
            <a:r>
              <a:rPr lang="hu-HU" i="0" baseline="0" dirty="0" err="1"/>
              <a:t>the</a:t>
            </a:r>
            <a:r>
              <a:rPr lang="hu-HU" i="0" baseline="0" dirty="0"/>
              <a:t> </a:t>
            </a:r>
            <a:r>
              <a:rPr lang="hu-HU" i="0" baseline="0" dirty="0" err="1"/>
              <a:t>same</a:t>
            </a:r>
            <a:r>
              <a:rPr lang="hu-HU" i="0" baseline="0" dirty="0"/>
              <a:t> corpus</a:t>
            </a:r>
            <a:endParaRPr lang="hu-HU" i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5625A-85BA-43E5-A85E-1E5F38328EA5}" type="slidenum">
              <a:rPr lang="hu-HU" smtClean="0"/>
              <a:t>37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2074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As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regions</a:t>
            </a:r>
            <a:r>
              <a:rPr lang="hu-HU" dirty="0"/>
              <a:t>: </a:t>
            </a:r>
            <a:r>
              <a:rPr lang="hu-HU" dirty="0" err="1"/>
              <a:t>both</a:t>
            </a:r>
            <a:r>
              <a:rPr lang="hu-HU" baseline="0" dirty="0"/>
              <a:t> </a:t>
            </a:r>
            <a:r>
              <a:rPr lang="hu-HU" i="1" baseline="0" dirty="0"/>
              <a:t>no</a:t>
            </a:r>
            <a:r>
              <a:rPr lang="hu-HU" baseline="0" dirty="0"/>
              <a:t> and </a:t>
            </a:r>
            <a:r>
              <a:rPr lang="hu-HU" i="1" baseline="0" dirty="0"/>
              <a:t>na</a:t>
            </a:r>
            <a:r>
              <a:rPr lang="hu-HU" baseline="0" dirty="0"/>
              <a:t> is </a:t>
            </a:r>
            <a:r>
              <a:rPr lang="hu-HU" baseline="0" dirty="0" err="1"/>
              <a:t>the</a:t>
            </a:r>
            <a:r>
              <a:rPr lang="hu-HU" baseline="0" dirty="0"/>
              <a:t> most </a:t>
            </a:r>
            <a:r>
              <a:rPr lang="hu-HU" baseline="0" dirty="0" err="1"/>
              <a:t>numerous</a:t>
            </a:r>
            <a:r>
              <a:rPr lang="hu-HU" baseline="0" dirty="0"/>
              <a:t> </a:t>
            </a:r>
            <a:r>
              <a:rPr lang="hu-HU" baseline="0" dirty="0" err="1"/>
              <a:t>in</a:t>
            </a:r>
            <a:r>
              <a:rPr lang="hu-HU" baseline="0" dirty="0"/>
              <a:t> 3 </a:t>
            </a:r>
            <a:r>
              <a:rPr lang="hu-HU" baseline="0" dirty="0" err="1"/>
              <a:t>subcorpora</a:t>
            </a:r>
            <a:r>
              <a:rPr lang="hu-HU" baseline="0" dirty="0"/>
              <a:t>, </a:t>
            </a:r>
            <a:r>
              <a:rPr lang="hu-HU" i="1" baseline="0" dirty="0"/>
              <a:t>no </a:t>
            </a:r>
            <a:r>
              <a:rPr lang="hu-HU" baseline="0" dirty="0" err="1"/>
              <a:t>in</a:t>
            </a:r>
            <a:r>
              <a:rPr lang="hu-HU" baseline="0" dirty="0"/>
              <a:t> </a:t>
            </a:r>
            <a:r>
              <a:rPr lang="hu-HU" baseline="0" dirty="0" err="1"/>
              <a:t>Transylvania</a:t>
            </a:r>
            <a:r>
              <a:rPr lang="hu-HU" baseline="0" dirty="0"/>
              <a:t>, </a:t>
            </a:r>
            <a:r>
              <a:rPr lang="hu-HU" baseline="0" dirty="0" err="1"/>
              <a:t>followed</a:t>
            </a:r>
            <a:r>
              <a:rPr lang="hu-HU" baseline="0" dirty="0"/>
              <a:t> </a:t>
            </a:r>
            <a:r>
              <a:rPr lang="hu-HU" baseline="0" dirty="0" err="1"/>
              <a:t>by</a:t>
            </a:r>
            <a:r>
              <a:rPr lang="hu-HU" baseline="0" dirty="0"/>
              <a:t> </a:t>
            </a:r>
            <a:r>
              <a:rPr lang="hu-HU" baseline="0" dirty="0" err="1"/>
              <a:t>the</a:t>
            </a:r>
            <a:r>
              <a:rPr lang="hu-HU" baseline="0" dirty="0"/>
              <a:t> </a:t>
            </a:r>
            <a:r>
              <a:rPr lang="hu-HU" baseline="0" dirty="0" err="1"/>
              <a:t>Vojvodina</a:t>
            </a:r>
            <a:r>
              <a:rPr lang="hu-HU" baseline="0" dirty="0"/>
              <a:t> and </a:t>
            </a:r>
            <a:r>
              <a:rPr lang="hu-HU" baseline="0" dirty="0" err="1"/>
              <a:t>Subcarpathia</a:t>
            </a:r>
            <a:r>
              <a:rPr lang="hu-HU" baseline="0" dirty="0"/>
              <a:t> </a:t>
            </a:r>
            <a:r>
              <a:rPr lang="hu-HU" baseline="0" dirty="0" err="1"/>
              <a:t>region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5625A-85BA-43E5-A85E-1E5F38328EA5}" type="slidenum">
              <a:rPr lang="hu-HU" smtClean="0"/>
              <a:t>38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458187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Na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Subcarpathia</a:t>
            </a:r>
            <a:r>
              <a:rPr lang="hu-HU" dirty="0"/>
              <a:t>, </a:t>
            </a:r>
            <a:r>
              <a:rPr lang="hu-HU" dirty="0" err="1"/>
              <a:t>Transylvania</a:t>
            </a:r>
            <a:r>
              <a:rPr lang="hu-HU" baseline="0" dirty="0"/>
              <a:t> and </a:t>
            </a:r>
            <a:r>
              <a:rPr lang="hu-HU" baseline="0" dirty="0" err="1"/>
              <a:t>Vojvodina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5625A-85BA-43E5-A85E-1E5F38328EA5}" type="slidenum">
              <a:rPr lang="hu-HU" smtClean="0"/>
              <a:t>39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64651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These</a:t>
            </a:r>
            <a:r>
              <a:rPr lang="hu-HU" dirty="0"/>
              <a:t> 3 </a:t>
            </a:r>
            <a:r>
              <a:rPr lang="hu-HU" dirty="0" err="1"/>
              <a:t>outstanding</a:t>
            </a:r>
            <a:r>
              <a:rPr lang="hu-HU" baseline="0" dirty="0"/>
              <a:t> </a:t>
            </a:r>
            <a:r>
              <a:rPr lang="hu-HU" baseline="0" dirty="0" err="1"/>
              <a:t>regions</a:t>
            </a:r>
            <a:r>
              <a:rPr lang="hu-HU" baseline="0" dirty="0"/>
              <a:t> show a </a:t>
            </a:r>
            <a:r>
              <a:rPr lang="hu-HU" baseline="0" dirty="0" err="1"/>
              <a:t>different</a:t>
            </a:r>
            <a:r>
              <a:rPr lang="hu-HU" baseline="0" dirty="0"/>
              <a:t> </a:t>
            </a:r>
            <a:r>
              <a:rPr lang="hu-HU" baseline="0" dirty="0" err="1"/>
              <a:t>picture</a:t>
            </a:r>
            <a:r>
              <a:rPr lang="hu-HU" baseline="0" dirty="0"/>
              <a:t> </a:t>
            </a:r>
            <a:r>
              <a:rPr lang="hu-HU" baseline="0" dirty="0" err="1"/>
              <a:t>if</a:t>
            </a:r>
            <a:r>
              <a:rPr lang="hu-HU" baseline="0" dirty="0"/>
              <a:t> </a:t>
            </a:r>
            <a:r>
              <a:rPr lang="hu-HU" baseline="0" dirty="0" err="1"/>
              <a:t>we</a:t>
            </a:r>
            <a:r>
              <a:rPr lang="hu-HU" baseline="0" dirty="0"/>
              <a:t> </a:t>
            </a:r>
            <a:r>
              <a:rPr lang="hu-HU" baseline="0" dirty="0" err="1"/>
              <a:t>also</a:t>
            </a:r>
            <a:r>
              <a:rPr lang="hu-HU" baseline="0" dirty="0"/>
              <a:t> </a:t>
            </a:r>
            <a:r>
              <a:rPr lang="hu-HU" baseline="0" dirty="0" err="1"/>
              <a:t>include</a:t>
            </a:r>
            <a:r>
              <a:rPr lang="hu-HU" baseline="0" dirty="0"/>
              <a:t> </a:t>
            </a:r>
            <a:r>
              <a:rPr lang="hu-HU" baseline="0" dirty="0" err="1"/>
              <a:t>the</a:t>
            </a:r>
            <a:r>
              <a:rPr lang="hu-HU" baseline="0" dirty="0"/>
              <a:t> </a:t>
            </a:r>
            <a:r>
              <a:rPr lang="hu-HU" baseline="0" dirty="0" err="1"/>
              <a:t>genre</a:t>
            </a:r>
            <a:r>
              <a:rPr lang="hu-HU" baseline="0" dirty="0"/>
              <a:t> </a:t>
            </a:r>
            <a:r>
              <a:rPr lang="hu-HU" baseline="0" dirty="0" err="1"/>
              <a:t>aspect</a:t>
            </a:r>
            <a:r>
              <a:rPr lang="hu-HU" baseline="0" dirty="0"/>
              <a:t>: </a:t>
            </a:r>
            <a:r>
              <a:rPr lang="hu-HU" baseline="0" dirty="0" err="1"/>
              <a:t>Vojvodina</a:t>
            </a:r>
            <a:r>
              <a:rPr lang="hu-HU" baseline="0" dirty="0"/>
              <a:t> is </a:t>
            </a:r>
            <a:r>
              <a:rPr lang="hu-HU" baseline="0" dirty="0" err="1"/>
              <a:t>the</a:t>
            </a:r>
            <a:r>
              <a:rPr lang="hu-HU" baseline="0" dirty="0"/>
              <a:t> most </a:t>
            </a:r>
            <a:r>
              <a:rPr lang="hu-HU" baseline="0" dirty="0" err="1"/>
              <a:t>interesting</a:t>
            </a:r>
            <a:r>
              <a:rPr lang="hu-HU" baseline="0" dirty="0"/>
              <a:t> </a:t>
            </a:r>
            <a:r>
              <a:rPr lang="hu-HU" baseline="0" dirty="0" err="1"/>
              <a:t>because</a:t>
            </a:r>
            <a:r>
              <a:rPr lang="hu-HU" baseline="0" dirty="0"/>
              <a:t> </a:t>
            </a:r>
            <a:r>
              <a:rPr lang="hu-HU" baseline="0" dirty="0" err="1"/>
              <a:t>both</a:t>
            </a:r>
            <a:r>
              <a:rPr lang="hu-HU" baseline="0" dirty="0"/>
              <a:t> no and na </a:t>
            </a:r>
            <a:r>
              <a:rPr lang="hu-HU" baseline="0" dirty="0" err="1"/>
              <a:t>typically</a:t>
            </a:r>
            <a:r>
              <a:rPr lang="hu-HU" baseline="0" dirty="0"/>
              <a:t> </a:t>
            </a:r>
            <a:r>
              <a:rPr lang="hu-HU" baseline="0" dirty="0" err="1"/>
              <a:t>occurs</a:t>
            </a:r>
            <a:r>
              <a:rPr lang="hu-HU" baseline="0" dirty="0"/>
              <a:t> </a:t>
            </a:r>
            <a:r>
              <a:rPr lang="hu-HU" baseline="0" dirty="0" err="1"/>
              <a:t>in</a:t>
            </a:r>
            <a:r>
              <a:rPr lang="hu-HU" baseline="0" dirty="0"/>
              <a:t> </a:t>
            </a:r>
            <a:r>
              <a:rPr lang="hu-HU" baseline="0" dirty="0" err="1"/>
              <a:t>written</a:t>
            </a:r>
            <a:r>
              <a:rPr lang="hu-HU" baseline="0" dirty="0"/>
              <a:t> </a:t>
            </a:r>
            <a:r>
              <a:rPr lang="hu-HU" baseline="0" dirty="0" err="1"/>
              <a:t>press</a:t>
            </a:r>
            <a:r>
              <a:rPr lang="hu-HU" baseline="0" dirty="0"/>
              <a:t>/</a:t>
            </a:r>
            <a:r>
              <a:rPr lang="hu-HU" baseline="0" dirty="0" err="1"/>
              <a:t>journalism</a:t>
            </a:r>
            <a:r>
              <a:rPr lang="hu-HU" baseline="0" dirty="0"/>
              <a:t>, </a:t>
            </a:r>
            <a:r>
              <a:rPr lang="hu-HU" baseline="0" dirty="0" err="1"/>
              <a:t>not</a:t>
            </a:r>
            <a:r>
              <a:rPr lang="hu-HU" baseline="0" dirty="0"/>
              <a:t> </a:t>
            </a:r>
            <a:r>
              <a:rPr lang="hu-HU" baseline="0" dirty="0" err="1"/>
              <a:t>in</a:t>
            </a:r>
            <a:r>
              <a:rPr lang="hu-HU" baseline="0" dirty="0"/>
              <a:t> internet </a:t>
            </a:r>
            <a:r>
              <a:rPr lang="hu-HU" baseline="0" dirty="0" err="1"/>
              <a:t>forums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5625A-85BA-43E5-A85E-1E5F38328EA5}" type="slidenum">
              <a:rPr lang="hu-HU" smtClean="0"/>
              <a:t>40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18544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0C4F9-5EE7-47B7-B965-368EB53A43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1181099"/>
            <a:ext cx="6864724" cy="3581399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A4A1F1-374F-4FC8-89F7-83065EA4F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700" y="5075227"/>
            <a:ext cx="6864724" cy="868374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5CB5F-AE9B-4C02-B16F-C462CAFC1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4B1CC-830B-4695-B174-D9E9100A8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D43F-E516-4123-A6D8-DB72C3CC5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160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8C0AF-44D0-4830-AF13-49B8522BE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1B4D8C-6045-47B3-9A0C-F2215A904C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9A9F1-F398-416A-A8C0-0A36D838D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37F801-C9FB-4A34-8386-BA9FBACCB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05176-F6E9-4997-8355-74F2A4560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285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EBC807-13E1-4F3F-83FA-FD9BD24F3B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86520" y="647699"/>
            <a:ext cx="2291080" cy="52959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7E2EAA-155E-482E-A2B8-547653B253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52371" y="647699"/>
            <a:ext cx="8120789" cy="52959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A4BDC-BDD0-417D-AF7C-516EE556D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663EC-23F9-4202-80F3-F8E550884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8402D-7367-485B-AEA6-5AB2B8209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409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FF197-4D72-4945-8068-57D52018E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81FA8-039D-4BAF-8AAB-7B6616AFE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7357F-46A1-493A-A5E4-1D7FAE5B9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277BC-26F9-4B14-A2DC-C7575C5A6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BC3FF-EE25-45FB-A7A8-AAA522F70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802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596BE-9AF9-4E97-9204-5B672D797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362200"/>
            <a:ext cx="7696200" cy="2400300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EDF98A-E8AE-4443-9A8C-CB35DEB2C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200" y="5067300"/>
            <a:ext cx="7696200" cy="8763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7114B-35CB-40C5-BCC8-C5039524F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AA324-982E-42C4-8002-5F236877C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01596-9353-4C1A-972E-6522F2B42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54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F0BC9-7469-437A-B92B-0A2627E4B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7D887-595C-4649-AF8E-E78307000D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825625"/>
            <a:ext cx="49911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9FE29C-ED37-4DD9-949F-002434261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0" y="1825625"/>
            <a:ext cx="5029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F6AA34-8CC0-4E5B-8396-0AC756331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DF7398-73FE-4D27-AFF9-91BEBFED3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700880-10EE-4115-8BBB-13DDF270D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884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F3C9B-D20D-43FA-BA18-D50F86A91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1" y="647699"/>
            <a:ext cx="10625229" cy="11506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52F00A-F4EE-40FC-9325-373840422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863" y="1879599"/>
            <a:ext cx="5157787" cy="675641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75DD90-A306-4A8B-A54C-8033B7F7F0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863" y="2560955"/>
            <a:ext cx="5157787" cy="3649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40E0AA-F8F8-4862-B27B-50FAF2F34D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4412" y="1879599"/>
            <a:ext cx="5183188" cy="675641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FEBDD6-EDA1-4CE7-9DDC-9D977E12DD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4412" y="2560955"/>
            <a:ext cx="5183188" cy="3649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044487-D350-4434-A5C7-A96942FFC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89DC43-E591-42BF-82EE-E4887E4BC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8CD421-2D00-41DD-A393-4739E389D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736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39A8B-0FAF-431C-9657-9003FA037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BBA2A1-331D-40F8-867B-CE1501136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0995C1-5121-47B6-AC6D-F60C0FF66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DBE022-9B54-431C-80D5-5D8F2AFCB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286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15B6E5-6347-41F6-85FC-3BF3652D1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6A93F6-45F8-4453-B5DC-B2F3D5D0B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E364E1-213B-4AF0-80D7-8101EFD5E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992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90B5D-E76D-4797-AD77-15625D675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2" y="647700"/>
            <a:ext cx="4119654" cy="171450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44D8D-C9CF-43B2-905D-2368B17A5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0188" y="914400"/>
            <a:ext cx="5737412" cy="50291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B4BF0C-D14C-46D7-ACDD-1885DDD883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372" y="2697479"/>
            <a:ext cx="4119654" cy="32461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FD7D8D-72E7-4ABD-BB87-80BB49003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D9C1CE-C8CE-4364-A021-ADC2D6472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E6FA33-09EF-495A-853E-63750CA37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093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F023E-952E-40DF-A101-74D22789D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2" y="647700"/>
            <a:ext cx="4119654" cy="171450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1E98DD-BF5D-4CCA-8C66-F2A6CE1127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86400" y="914400"/>
            <a:ext cx="5791200" cy="50291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EC22A6-F2C2-4A88-BEE5-2D6CEB520E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372" y="2697480"/>
            <a:ext cx="4119654" cy="31715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1F755-C7AF-4C50-8CA8-828612A76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EDE175-E818-477C-A3F6-7DD65C12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D0B8E3-DB91-440B-818F-71E4248BB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306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5EB7D6-B8CB-49E3-874F-2255BEE82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1" y="647700"/>
            <a:ext cx="10625229" cy="11470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BEEAC5-A8AB-4FE8-A270-D70F7DED4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371" y="2095500"/>
            <a:ext cx="10620855" cy="3848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6506C-52BF-4C05-AD31-7C08B80151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2371" y="6332538"/>
            <a:ext cx="3006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1"/>
                </a:solidFill>
              </a:defRPr>
            </a:lvl1pPr>
          </a:lstStyle>
          <a:p>
            <a:fld id="{D341B595-366B-43E2-A22E-EA6A78C03F06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34630-6C67-4A40-A499-CB025B2438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34169" y="6332538"/>
            <a:ext cx="35054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spc="1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4E14B-0EE8-4015-809C-DD36B5459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4747" y="6332538"/>
            <a:ext cx="5398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spc="100" baseline="0">
                <a:solidFill>
                  <a:schemeClr val="tx1"/>
                </a:solidFill>
              </a:defRPr>
            </a:lvl1pPr>
          </a:lstStyle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983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54" r:id="rId6"/>
    <p:sldLayoutId id="2147483750" r:id="rId7"/>
    <p:sldLayoutId id="2147483751" r:id="rId8"/>
    <p:sldLayoutId id="2147483752" r:id="rId9"/>
    <p:sldLayoutId id="2147483753" r:id="rId10"/>
    <p:sldLayoutId id="2147483755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3600" kern="1200" cap="all" spc="300" baseline="0">
          <a:solidFill>
            <a:srgbClr val="FFFFFF"/>
          </a:solidFill>
          <a:highlight>
            <a:srgbClr val="000000"/>
          </a:highligh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fonetika.nytud.hu/bea-beszelt-nyelvi-adatbazis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F886182-3ADC-447F-B077-24411DB565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Kék 3D hologram tervek">
            <a:extLst>
              <a:ext uri="{FF2B5EF4-FFF2-40B4-BE49-F238E27FC236}">
                <a16:creationId xmlns:a16="http://schemas.microsoft.com/office/drawing/2014/main" id="{D24F461B-D87C-C85C-D246-93ACEFF840E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110"/>
          <a:stretch>
            <a:fillRect/>
          </a:stretch>
        </p:blipFill>
        <p:spPr>
          <a:xfrm>
            <a:off x="-4" y="10"/>
            <a:ext cx="1219200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7F1335F-97CE-4842-9A57-2B6A3F459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3265714"/>
            <a:ext cx="12192002" cy="359228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84000">
                <a:srgbClr val="000000">
                  <a:alpha val="58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B4578CB-3EF9-C371-9B66-E5562258F4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38897" y="876300"/>
            <a:ext cx="5919412" cy="3710291"/>
          </a:xfrm>
        </p:spPr>
        <p:txBody>
          <a:bodyPr anchor="t">
            <a:normAutofit/>
          </a:bodyPr>
          <a:lstStyle/>
          <a:p>
            <a:pPr algn="r"/>
            <a:r>
              <a:rPr lang="hu-HU" dirty="0"/>
              <a:t>INDULATSZÓI EREDETŰ DISKURZUSJELÖLŐK A MAGYARBAN:</a:t>
            </a:r>
            <a:br>
              <a:rPr lang="hu-HU" dirty="0"/>
            </a:br>
            <a:r>
              <a:rPr lang="hu-HU" dirty="0"/>
              <a:t>a </a:t>
            </a:r>
            <a:r>
              <a:rPr lang="hu-HU" i="1" dirty="0"/>
              <a:t>no</a:t>
            </a:r>
            <a:r>
              <a:rPr lang="hu-HU" dirty="0"/>
              <a:t> és a </a:t>
            </a:r>
            <a:r>
              <a:rPr lang="hu-HU" i="1" dirty="0"/>
              <a:t>na</a:t>
            </a:r>
            <a:endParaRPr lang="hu-HU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ECF960B2-303A-BB00-9304-3B7F5F585D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38893" y="4586591"/>
            <a:ext cx="5705408" cy="1395109"/>
          </a:xfrm>
        </p:spPr>
        <p:txBody>
          <a:bodyPr>
            <a:normAutofit/>
          </a:bodyPr>
          <a:lstStyle/>
          <a:p>
            <a:pPr algn="r"/>
            <a:r>
              <a:rPr lang="hu-HU" dirty="0">
                <a:solidFill>
                  <a:srgbClr val="FFFFFF"/>
                </a:solidFill>
              </a:rPr>
              <a:t>Dér Csilla Ilona</a:t>
            </a:r>
          </a:p>
          <a:p>
            <a:pPr algn="r"/>
            <a:r>
              <a:rPr lang="hu-HU" dirty="0">
                <a:solidFill>
                  <a:srgbClr val="FFFFFF"/>
                </a:solidFill>
              </a:rPr>
              <a:t>Károli Gáspár Református Egyetem </a:t>
            </a:r>
          </a:p>
          <a:p>
            <a:pPr algn="r"/>
            <a:r>
              <a:rPr lang="hu-HU" dirty="0">
                <a:solidFill>
                  <a:srgbClr val="FFFFFF"/>
                </a:solidFill>
              </a:rPr>
              <a:t>Magyar Nyelvtudományi Tanszék</a:t>
            </a:r>
          </a:p>
        </p:txBody>
      </p:sp>
    </p:spTree>
    <p:extLst>
      <p:ext uri="{BB962C8B-B14F-4D97-AF65-F5344CB8AC3E}">
        <p14:creationId xmlns:p14="http://schemas.microsoft.com/office/powerpoint/2010/main" val="841120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68349" y="143819"/>
            <a:ext cx="10629323" cy="1280890"/>
          </a:xfrm>
        </p:spPr>
        <p:txBody>
          <a:bodyPr>
            <a:normAutofit/>
          </a:bodyPr>
          <a:lstStyle/>
          <a:p>
            <a:r>
              <a:rPr lang="hu-HU" dirty="0"/>
              <a:t>A </a:t>
            </a:r>
            <a:r>
              <a:rPr lang="hu-HU" i="1" dirty="0"/>
              <a:t>no</a:t>
            </a:r>
            <a:r>
              <a:rPr lang="hu-HU" dirty="0"/>
              <a:t> és a </a:t>
            </a:r>
            <a:r>
              <a:rPr lang="hu-HU" i="1" dirty="0"/>
              <a:t>na</a:t>
            </a:r>
            <a:r>
              <a:rPr lang="hu-HU" dirty="0"/>
              <a:t> átfedő funkciói (értsz.)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68349" y="1692564"/>
            <a:ext cx="10857163" cy="2793676"/>
          </a:xfrm>
        </p:spPr>
        <p:txBody>
          <a:bodyPr>
            <a:normAutofit fontScale="92500" lnSpcReduction="20000"/>
          </a:bodyPr>
          <a:lstStyle/>
          <a:p>
            <a:pPr marL="0" lvl="0" indent="0" algn="just">
              <a:lnSpc>
                <a:spcPct val="107000"/>
              </a:lnSpc>
              <a:buNone/>
            </a:pPr>
            <a:r>
              <a:rPr lang="hu-HU" dirty="0">
                <a:ea typeface="Times New Roman" panose="02020603050405020304" pitchFamily="18" charset="0"/>
                <a:cs typeface="Times New Roman" panose="02020603050405020304" pitchFamily="18" charset="0"/>
              </a:rPr>
              <a:t>társulások, </a:t>
            </a:r>
            <a:r>
              <a:rPr lang="hu-HU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kollokációk</a:t>
            </a:r>
            <a:r>
              <a:rPr lang="hu-HU" dirty="0"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hu-HU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DJ-funkciókat ad meg</a:t>
            </a:r>
            <a:r>
              <a:rPr lang="hu-HU" dirty="0"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just">
              <a:lnSpc>
                <a:spcPct val="107000"/>
              </a:lnSpc>
            </a:pPr>
            <a:r>
              <a:rPr lang="hu-HU" b="1" i="1" dirty="0"/>
              <a:t>Na meg: </a:t>
            </a:r>
            <a:r>
              <a:rPr lang="hu-HU" dirty="0"/>
              <a:t>a mondathoz utólag toldásként kapcsolt rész bevezetésére; kb. a. m.: és persze, és természetesen: </a:t>
            </a:r>
            <a:r>
              <a:rPr lang="hu-HU" i="1" dirty="0"/>
              <a:t>Az ő passiója az </a:t>
            </a:r>
            <a:r>
              <a:rPr lang="hu-HU" i="1" dirty="0" err="1"/>
              <a:t>alchimia</a:t>
            </a:r>
            <a:r>
              <a:rPr lang="hu-HU" i="1" dirty="0"/>
              <a:t> volt, </a:t>
            </a:r>
            <a:r>
              <a:rPr lang="hu-HU" b="1" i="1" dirty="0"/>
              <a:t>na meg … </a:t>
            </a:r>
            <a:r>
              <a:rPr lang="hu-HU" i="1" dirty="0"/>
              <a:t>az udvar szobacicusai. </a:t>
            </a:r>
            <a:endParaRPr lang="hu-HU" dirty="0"/>
          </a:p>
          <a:p>
            <a:pPr algn="just">
              <a:lnSpc>
                <a:spcPct val="107000"/>
              </a:lnSpc>
            </a:pPr>
            <a:r>
              <a:rPr lang="hu-HU" b="1" i="1" dirty="0"/>
              <a:t>Na mármost: </a:t>
            </a:r>
            <a:r>
              <a:rPr lang="hu-HU" dirty="0"/>
              <a:t>fejtegetésben, </a:t>
            </a:r>
            <a:r>
              <a:rPr lang="hu-HU" dirty="0" err="1"/>
              <a:t>rendsz</a:t>
            </a:r>
            <a:r>
              <a:rPr lang="hu-HU" dirty="0"/>
              <a:t>. új gondolat(sor) bevezető formulájaként v. összefoglalás bevezetéseként. </a:t>
            </a:r>
            <a:r>
              <a:rPr lang="hu-HU" b="1" i="1" dirty="0"/>
              <a:t>Na mármost </a:t>
            </a:r>
            <a:r>
              <a:rPr lang="hu-HU" i="1" dirty="0"/>
              <a:t>képzeljük el, hogy…</a:t>
            </a:r>
            <a:endParaRPr lang="hu-HU" b="1" dirty="0"/>
          </a:p>
          <a:p>
            <a:pPr algn="just">
              <a:lnSpc>
                <a:spcPct val="107000"/>
              </a:lnSpc>
            </a:pPr>
            <a:r>
              <a:rPr lang="hu-HU" b="1" dirty="0"/>
              <a:t>No meg: </a:t>
            </a:r>
            <a:r>
              <a:rPr lang="hu-HU" dirty="0"/>
              <a:t>felsorolás v. részletezés után, az elmaradt részlet hozzátoldásának bevezetésére, </a:t>
            </a:r>
            <a:r>
              <a:rPr lang="hu-HU" dirty="0" err="1"/>
              <a:t>gyak</a:t>
            </a:r>
            <a:r>
              <a:rPr lang="hu-HU" dirty="0"/>
              <a:t>. azzal az értelemmel, hogy ez kevésbé fontos: </a:t>
            </a:r>
            <a:r>
              <a:rPr lang="hu-HU" i="1" dirty="0"/>
              <a:t>Vettem húst, káposztát, tejfölt, </a:t>
            </a:r>
            <a:r>
              <a:rPr lang="hu-HU" b="1" i="1" dirty="0"/>
              <a:t>no meg </a:t>
            </a:r>
            <a:r>
              <a:rPr lang="hu-HU" i="1" dirty="0"/>
              <a:t>kaprot. </a:t>
            </a:r>
          </a:p>
          <a:p>
            <a:pPr algn="just">
              <a:lnSpc>
                <a:spcPct val="107000"/>
              </a:lnSpc>
            </a:pPr>
            <a:r>
              <a:rPr lang="hu-HU" b="1" dirty="0"/>
              <a:t>No és? </a:t>
            </a:r>
            <a:r>
              <a:rPr lang="hu-HU" dirty="0"/>
              <a:t>kihívó, gúnyos kérdés bevezetésére: ’</a:t>
            </a:r>
            <a:r>
              <a:rPr lang="hu-HU" dirty="0" err="1"/>
              <a:t>mi</a:t>
            </a:r>
            <a:r>
              <a:rPr lang="hu-HU" dirty="0"/>
              <a:t> közöd hozzá?’ 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467" y="4486239"/>
            <a:ext cx="4180046" cy="237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959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TESz</a:t>
            </a:r>
            <a:r>
              <a:rPr lang="hu-HU" dirty="0"/>
              <a:t>. (1967)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699524" y="2244523"/>
            <a:ext cx="4763457" cy="414704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u-HU" i="1" dirty="0"/>
              <a:t>no </a:t>
            </a:r>
          </a:p>
          <a:p>
            <a:pPr marL="0" indent="0">
              <a:buNone/>
            </a:pPr>
            <a:r>
              <a:rPr lang="hu-HU" b="1" dirty="0"/>
              <a:t>1430k</a:t>
            </a:r>
            <a:r>
              <a:rPr lang="hu-HU" dirty="0"/>
              <a:t>. </a:t>
            </a:r>
            <a:r>
              <a:rPr lang="hu-HU" dirty="0" err="1"/>
              <a:t>Schlägli</a:t>
            </a:r>
            <a:r>
              <a:rPr lang="hu-HU" dirty="0"/>
              <a:t> Glosszák:  </a:t>
            </a:r>
          </a:p>
          <a:p>
            <a:pPr marL="0" indent="0">
              <a:buNone/>
            </a:pPr>
            <a:r>
              <a:rPr lang="hu-HU" dirty="0"/>
              <a:t>2235: </a:t>
            </a:r>
            <a:r>
              <a:rPr lang="hu-HU" i="1" dirty="0" err="1"/>
              <a:t>eӱa</a:t>
            </a:r>
            <a:r>
              <a:rPr lang="hu-HU" i="1" dirty="0"/>
              <a:t> </a:t>
            </a:r>
            <a:r>
              <a:rPr lang="hu-HU" i="1" dirty="0" err="1"/>
              <a:t>nomar</a:t>
            </a:r>
            <a:r>
              <a:rPr lang="hu-HU" i="1" dirty="0"/>
              <a:t> </a:t>
            </a:r>
          </a:p>
          <a:p>
            <a:pPr marL="0" indent="0">
              <a:buNone/>
            </a:pPr>
            <a:r>
              <a:rPr lang="hu-HU" b="1" dirty="0"/>
              <a:t>1476k. </a:t>
            </a:r>
            <a:r>
              <a:rPr lang="hu-HU" dirty="0"/>
              <a:t>Szabács Viadala: </a:t>
            </a:r>
            <a:r>
              <a:rPr lang="hu-HU" i="1" dirty="0" err="1"/>
              <a:t>Nwaȝert</a:t>
            </a:r>
            <a:r>
              <a:rPr lang="hu-HU" i="1" dirty="0"/>
              <a:t>  </a:t>
            </a:r>
          </a:p>
          <a:p>
            <a:pPr marL="0" indent="0">
              <a:buNone/>
            </a:pPr>
            <a:r>
              <a:rPr lang="hu-HU" b="1" i="1" dirty="0" err="1"/>
              <a:t>nu</a:t>
            </a:r>
            <a:r>
              <a:rPr lang="hu-HU" b="1" i="1" dirty="0"/>
              <a:t>(~no) </a:t>
            </a:r>
            <a:r>
              <a:rPr lang="hu-HU" i="1" dirty="0"/>
              <a:t>azért ostromoltak kíméletlenül</a:t>
            </a:r>
            <a:endParaRPr lang="hu-HU" dirty="0"/>
          </a:p>
          <a:p>
            <a:pPr marL="0" indent="0">
              <a:buNone/>
            </a:pPr>
            <a:r>
              <a:rPr lang="hu-HU" i="1" dirty="0">
                <a:solidFill>
                  <a:schemeClr val="tx1"/>
                </a:solidFill>
              </a:rPr>
              <a:t>no &gt; na</a:t>
            </a:r>
          </a:p>
          <a:p>
            <a:pPr marL="0" indent="0">
              <a:buNone/>
            </a:pPr>
            <a:r>
              <a:rPr lang="hu-HU" i="1" dirty="0" err="1"/>
              <a:t>nu</a:t>
            </a:r>
            <a:r>
              <a:rPr lang="hu-HU" i="1" dirty="0"/>
              <a:t>~no~</a:t>
            </a:r>
            <a:r>
              <a:rPr lang="hu-HU" i="1" dirty="0" err="1"/>
              <a:t>noh</a:t>
            </a:r>
            <a:endParaRPr lang="hu-HU" i="1" dirty="0"/>
          </a:p>
          <a:p>
            <a:pPr marL="0" indent="0">
              <a:buNone/>
            </a:pPr>
            <a:r>
              <a:rPr lang="hu-HU" dirty="0" err="1"/>
              <a:t>Érdy-kódex</a:t>
            </a:r>
            <a:r>
              <a:rPr lang="hu-HU" dirty="0"/>
              <a:t> (</a:t>
            </a:r>
            <a:r>
              <a:rPr lang="hu-HU" dirty="0" err="1"/>
              <a:t>ÉrdK</a:t>
            </a:r>
            <a:r>
              <a:rPr lang="hu-HU" dirty="0"/>
              <a:t>. 339b, </a:t>
            </a:r>
            <a:r>
              <a:rPr lang="hu-HU" b="1" dirty="0"/>
              <a:t>1526k</a:t>
            </a:r>
            <a:r>
              <a:rPr lang="hu-HU" dirty="0"/>
              <a:t>., Nyelvemléktár V. 9)</a:t>
            </a:r>
          </a:p>
          <a:p>
            <a:pPr marL="0" indent="0">
              <a:buNone/>
            </a:pPr>
            <a:r>
              <a:rPr lang="hu-HU" i="1" dirty="0" err="1"/>
              <a:t>Panazlanak</a:t>
            </a:r>
            <a:r>
              <a:rPr lang="hu-HU" i="1" dirty="0"/>
              <a:t> </a:t>
            </a:r>
            <a:r>
              <a:rPr lang="hu-HU" i="1" dirty="0" err="1"/>
              <a:t>reea</a:t>
            </a:r>
            <a:r>
              <a:rPr lang="hu-HU" i="1" dirty="0"/>
              <a:t> az </a:t>
            </a:r>
            <a:r>
              <a:rPr lang="hu-HU" i="1" dirty="0" err="1"/>
              <a:t>feÿedelemnek</a:t>
            </a:r>
            <a:r>
              <a:rPr lang="hu-HU" i="1" dirty="0"/>
              <a:t> Monda az </a:t>
            </a:r>
            <a:r>
              <a:rPr lang="hu-HU" i="1" dirty="0" err="1"/>
              <a:t>Iambor</a:t>
            </a:r>
            <a:r>
              <a:rPr lang="hu-HU" i="1" dirty="0"/>
              <a:t> </a:t>
            </a:r>
            <a:r>
              <a:rPr lang="hu-HU" i="1" dirty="0" err="1"/>
              <a:t>feÿedelem</a:t>
            </a:r>
            <a:r>
              <a:rPr lang="hu-HU" i="1" dirty="0"/>
              <a:t> </a:t>
            </a:r>
            <a:r>
              <a:rPr lang="hu-HU" i="1" dirty="0" err="1"/>
              <a:t>veztegÿetek</a:t>
            </a:r>
            <a:r>
              <a:rPr lang="hu-HU" i="1" dirty="0"/>
              <a:t> . </a:t>
            </a:r>
            <a:r>
              <a:rPr lang="hu-HU" b="1" i="1" dirty="0" err="1"/>
              <a:t>Noh</a:t>
            </a:r>
            <a:r>
              <a:rPr lang="hu-HU" i="1" dirty="0"/>
              <a:t> </a:t>
            </a:r>
            <a:r>
              <a:rPr lang="hu-HU" b="1" i="1" dirty="0" err="1"/>
              <a:t>maÿdan</a:t>
            </a:r>
            <a:r>
              <a:rPr lang="hu-HU" i="1" dirty="0"/>
              <a:t> meg </a:t>
            </a:r>
            <a:r>
              <a:rPr lang="hu-HU" i="1" dirty="0" err="1"/>
              <a:t>twdom</a:t>
            </a:r>
            <a:r>
              <a:rPr lang="hu-HU" i="1" dirty="0"/>
              <a:t> ha </a:t>
            </a:r>
            <a:r>
              <a:rPr lang="hu-HU" i="1" dirty="0" err="1"/>
              <a:t>ÿgaz</a:t>
            </a:r>
            <a:r>
              <a:rPr lang="hu-HU" i="1" dirty="0"/>
              <a:t> e' </a:t>
            </a:r>
            <a:r>
              <a:rPr lang="hu-HU" i="1" dirty="0" err="1"/>
              <a:t>dologh</a:t>
            </a:r>
            <a:endParaRPr lang="hu-HU" dirty="0"/>
          </a:p>
          <a:p>
            <a:pPr marL="0" indent="0">
              <a:buNone/>
            </a:pPr>
            <a:endParaRPr lang="hu-HU" i="1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92" y="2546036"/>
            <a:ext cx="2019300" cy="295275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981" y="419651"/>
            <a:ext cx="4605830" cy="537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540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ÚMTSz</a:t>
            </a:r>
            <a:r>
              <a:rPr lang="hu-HU" dirty="0"/>
              <a:t>. (1950–2010)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52371" y="2820554"/>
            <a:ext cx="10717592" cy="4037446"/>
          </a:xfrm>
        </p:spPr>
        <p:txBody>
          <a:bodyPr/>
          <a:lstStyle/>
          <a:p>
            <a:pPr marL="0" indent="0">
              <a:buNone/>
            </a:pPr>
            <a:r>
              <a:rPr lang="hu-HU" i="1" dirty="0"/>
              <a:t>No: </a:t>
            </a:r>
            <a:r>
              <a:rPr lang="hu-HU" dirty="0"/>
              <a:t>északkeleti régió (Őrhalom, Debrecen, Tiszacsege, etc.) – a standard magyar nyelvváltozat forrása</a:t>
            </a:r>
          </a:p>
          <a:p>
            <a:pPr marL="0" indent="0">
              <a:buNone/>
            </a:pPr>
            <a:r>
              <a:rPr lang="hu-HU" i="1" dirty="0"/>
              <a:t>Na: </a:t>
            </a:r>
            <a:r>
              <a:rPr lang="hu-HU" dirty="0"/>
              <a:t>Mezőség, Közép-Dunántúl, Tisza-Körös vidéke, Dél-Alföld</a:t>
            </a:r>
          </a:p>
          <a:p>
            <a:pPr marL="0" indent="0">
              <a:buNone/>
            </a:pPr>
            <a:r>
              <a:rPr lang="hu-HU" dirty="0"/>
              <a:t>1. </a:t>
            </a:r>
            <a:r>
              <a:rPr lang="hu-HU" b="1" i="1" dirty="0"/>
              <a:t>Na akkor~</a:t>
            </a:r>
            <a:r>
              <a:rPr lang="hu-HU" b="1" i="1" dirty="0" err="1"/>
              <a:t>nakkó</a:t>
            </a:r>
            <a:r>
              <a:rPr lang="hu-HU" b="1" i="1" dirty="0"/>
              <a:t>! </a:t>
            </a:r>
            <a:r>
              <a:rPr lang="hu-HU" b="1" dirty="0"/>
              <a:t>[új szekvencia/téma kezdése, figyelemirányítás)</a:t>
            </a:r>
          </a:p>
          <a:p>
            <a:pPr marL="0" indent="0">
              <a:buNone/>
            </a:pPr>
            <a:r>
              <a:rPr lang="hu-HU" dirty="0"/>
              <a:t>2. Akarat- és érzelemkifejezés (meglepetés, elismerés): </a:t>
            </a:r>
            <a:r>
              <a:rPr lang="hu-HU" i="1" dirty="0"/>
              <a:t>Na! Na-na!</a:t>
            </a:r>
          </a:p>
          <a:p>
            <a:pPr marL="0" indent="0">
              <a:buNone/>
            </a:pPr>
            <a:r>
              <a:rPr lang="hu-HU" dirty="0"/>
              <a:t>3. Állathívogató és </a:t>
            </a:r>
            <a:r>
              <a:rPr lang="hu-HU" dirty="0" err="1"/>
              <a:t>-terelgető</a:t>
            </a:r>
            <a:r>
              <a:rPr lang="hu-HU" dirty="0"/>
              <a:t>: </a:t>
            </a:r>
            <a:r>
              <a:rPr lang="hu-HU" i="1" dirty="0"/>
              <a:t>Na! Na, </a:t>
            </a:r>
            <a:r>
              <a:rPr lang="hu-HU" i="1" dirty="0" err="1"/>
              <a:t>na</a:t>
            </a:r>
            <a:r>
              <a:rPr lang="hu-HU" i="1" dirty="0"/>
              <a:t>! Na-ne! Na, gyí! </a:t>
            </a:r>
            <a:r>
              <a:rPr lang="hu-HU" dirty="0"/>
              <a:t>(pl. lovat)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Tartalom hely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062" y="439469"/>
            <a:ext cx="2246395" cy="224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046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637362C-CC91-2BE7-1A1D-9510C252B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1" y="647700"/>
            <a:ext cx="11011093" cy="1147053"/>
          </a:xfrm>
        </p:spPr>
        <p:txBody>
          <a:bodyPr>
            <a:normAutofit fontScale="90000"/>
          </a:bodyPr>
          <a:lstStyle/>
          <a:p>
            <a:r>
              <a:rPr lang="hu-HU" dirty="0"/>
              <a:t>Indulatszói (INT) eredetű diskurzusjelölők (DJ)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CBB7A2C-ABB9-4BB1-E872-75D2657CF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327" y="1995055"/>
            <a:ext cx="11046691" cy="469207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u-HU" dirty="0"/>
              <a:t>Nem puszta akarat- és érzelemkifejezés: </a:t>
            </a:r>
          </a:p>
          <a:p>
            <a:pPr marL="0" indent="0" algn="ctr">
              <a:buNone/>
            </a:pPr>
            <a:r>
              <a:rPr lang="hu-HU" b="1" dirty="0"/>
              <a:t>diskurzusstrukturálás (szekvenciák), témairányítás, interperszonális szerep, </a:t>
            </a:r>
          </a:p>
          <a:p>
            <a:pPr marL="0" indent="0">
              <a:buNone/>
            </a:pPr>
            <a:r>
              <a:rPr lang="hu-HU" b="1" dirty="0"/>
              <a:t>pl. </a:t>
            </a:r>
            <a:r>
              <a:rPr lang="hu-HU" b="1" i="1" dirty="0"/>
              <a:t>oh </a:t>
            </a:r>
            <a:r>
              <a:rPr lang="hu-HU" dirty="0"/>
              <a:t>(</a:t>
            </a:r>
            <a:r>
              <a:rPr lang="hu-HU" dirty="0" err="1"/>
              <a:t>Schiffrin</a:t>
            </a:r>
            <a:r>
              <a:rPr lang="hu-HU" dirty="0"/>
              <a:t> 1987: információirányító jelölő)</a:t>
            </a:r>
            <a:endParaRPr lang="hu-HU" b="1" i="1" dirty="0"/>
          </a:p>
          <a:p>
            <a:pPr marL="0" indent="0">
              <a:buNone/>
            </a:pPr>
            <a:r>
              <a:rPr lang="hu-HU" dirty="0"/>
              <a:t>Tagolt mondatokhoz kapcsolódó indulatszók: könnyen </a:t>
            </a:r>
            <a:r>
              <a:rPr lang="hu-HU" dirty="0" err="1"/>
              <a:t>DJ-vé</a:t>
            </a:r>
            <a:r>
              <a:rPr lang="hu-HU" dirty="0"/>
              <a:t> fejlődhetnek szekvenciahatárokon; </a:t>
            </a:r>
          </a:p>
          <a:p>
            <a:pPr marL="0" indent="0">
              <a:buNone/>
            </a:pPr>
            <a:r>
              <a:rPr lang="hu-HU" dirty="0" err="1"/>
              <a:t>grammatikalizáció</a:t>
            </a:r>
            <a:r>
              <a:rPr lang="hu-HU" dirty="0"/>
              <a:t> (Heine 2023)</a:t>
            </a:r>
          </a:p>
          <a:p>
            <a:pPr marL="0" indent="0">
              <a:buNone/>
            </a:pPr>
            <a:r>
              <a:rPr lang="hu-HU" dirty="0"/>
              <a:t>Az „érzelemkifejezés” terminus sokat árnyalódott: </a:t>
            </a:r>
            <a:r>
              <a:rPr lang="hu-HU" b="1" dirty="0" err="1"/>
              <a:t>stance-marking</a:t>
            </a:r>
            <a:r>
              <a:rPr lang="hu-HU" dirty="0"/>
              <a:t> (álláspont-jelölés) mint </a:t>
            </a:r>
            <a:r>
              <a:rPr lang="hu-HU" b="1" dirty="0"/>
              <a:t>átfedő</a:t>
            </a:r>
            <a:r>
              <a:rPr lang="hu-HU" dirty="0"/>
              <a:t> funkció az INT-ek és a DJ-k között</a:t>
            </a:r>
          </a:p>
          <a:p>
            <a:pPr marL="0" indent="0">
              <a:buNone/>
            </a:pPr>
            <a:r>
              <a:rPr lang="hu-HU" dirty="0" err="1"/>
              <a:t>Stance</a:t>
            </a:r>
            <a:r>
              <a:rPr lang="hu-HU" dirty="0"/>
              <a:t> („állásfoglalás/viszonyulás”, Bartha &amp; Hámori 2010):</a:t>
            </a:r>
          </a:p>
          <a:p>
            <a:r>
              <a:rPr lang="hu-HU" dirty="0"/>
              <a:t>„egy társadalmi szereplő </a:t>
            </a:r>
            <a:r>
              <a:rPr lang="hu-HU" b="1" dirty="0"/>
              <a:t>nyilvános cselekvése</a:t>
            </a:r>
            <a:r>
              <a:rPr lang="hu-HU" dirty="0"/>
              <a:t>, amely </a:t>
            </a:r>
            <a:r>
              <a:rPr lang="hu-HU" b="1" dirty="0"/>
              <a:t>dialogikusan</a:t>
            </a:r>
            <a:r>
              <a:rPr lang="hu-HU" dirty="0"/>
              <a:t>, </a:t>
            </a:r>
            <a:r>
              <a:rPr lang="hu-HU" b="1" dirty="0"/>
              <a:t>nyílt kommunikációs eszközök</a:t>
            </a:r>
            <a:r>
              <a:rPr lang="hu-HU" dirty="0"/>
              <a:t> révén valósul meg, és amelynek során a szereplő </a:t>
            </a:r>
            <a:r>
              <a:rPr lang="hu-HU" b="1" dirty="0"/>
              <a:t>egyidejűleg értékel tárgyakat</a:t>
            </a:r>
            <a:r>
              <a:rPr lang="hu-HU" dirty="0"/>
              <a:t>, </a:t>
            </a:r>
            <a:r>
              <a:rPr lang="hu-HU" b="1" dirty="0" err="1"/>
              <a:t>pozicionálja</a:t>
            </a:r>
            <a:r>
              <a:rPr lang="hu-HU" b="1" dirty="0"/>
              <a:t> a szereplőket</a:t>
            </a:r>
            <a:r>
              <a:rPr lang="hu-HU" dirty="0"/>
              <a:t> (önmagát és másokat), valamint </a:t>
            </a:r>
            <a:r>
              <a:rPr lang="hu-HU" b="1" dirty="0"/>
              <a:t>igazodik más szereplőkhöz</a:t>
            </a:r>
            <a:r>
              <a:rPr lang="hu-HU" dirty="0"/>
              <a:t> a társadalmi-kulturális mező bármely releváns dimenziójában.” (DuBois 2007: 163,  kiemelés tőlem)</a:t>
            </a:r>
          </a:p>
          <a:p>
            <a:pPr marL="0" indent="0">
              <a:buNone/>
            </a:pPr>
            <a:r>
              <a:rPr lang="hu-HU" dirty="0" err="1"/>
              <a:t>Stance</a:t>
            </a:r>
            <a:r>
              <a:rPr lang="hu-HU" b="1" dirty="0"/>
              <a:t>-háromszög</a:t>
            </a:r>
            <a:r>
              <a:rPr lang="hu-HU" dirty="0"/>
              <a:t> három komponense: </a:t>
            </a:r>
            <a:r>
              <a:rPr lang="hu-HU" b="1" dirty="0"/>
              <a:t>értékelés</a:t>
            </a:r>
            <a:r>
              <a:rPr lang="hu-HU" dirty="0"/>
              <a:t> („ez borzalmas”), </a:t>
            </a:r>
            <a:r>
              <a:rPr lang="hu-HU" b="1" dirty="0"/>
              <a:t>pozicionálás</a:t>
            </a:r>
            <a:r>
              <a:rPr lang="hu-HU" dirty="0"/>
              <a:t> („örülök neki”), és </a:t>
            </a:r>
            <a:r>
              <a:rPr lang="hu-HU" b="1" dirty="0"/>
              <a:t>igazodás</a:t>
            </a:r>
            <a:r>
              <a:rPr lang="hu-HU" dirty="0"/>
              <a:t> („egyetértek”). </a:t>
            </a:r>
          </a:p>
        </p:txBody>
      </p:sp>
    </p:spTree>
    <p:extLst>
      <p:ext uri="{BB962C8B-B14F-4D97-AF65-F5344CB8AC3E}">
        <p14:creationId xmlns:p14="http://schemas.microsoft.com/office/powerpoint/2010/main" val="2235383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9F1E851-CD33-4DE3-B862-1D439E2BB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D52C5451-AE60-A015-D97F-6B613742F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592" y="443345"/>
            <a:ext cx="5989590" cy="1918855"/>
          </a:xfrm>
        </p:spPr>
        <p:txBody>
          <a:bodyPr anchor="b">
            <a:normAutofit/>
          </a:bodyPr>
          <a:lstStyle/>
          <a:p>
            <a:r>
              <a:rPr lang="en-US" i="1" dirty="0"/>
              <a:t>NU</a:t>
            </a:r>
            <a:r>
              <a:rPr lang="en-US" dirty="0"/>
              <a:t> </a:t>
            </a:r>
            <a:r>
              <a:rPr lang="hu-HU" dirty="0"/>
              <a:t>&amp; </a:t>
            </a:r>
            <a:r>
              <a:rPr lang="en-US" i="1" dirty="0"/>
              <a:t>NÅ</a:t>
            </a:r>
            <a:r>
              <a:rPr lang="hu-HU" i="1" dirty="0"/>
              <a:t> </a:t>
            </a:r>
            <a:br>
              <a:rPr lang="hu-HU" i="1" dirty="0"/>
            </a:br>
            <a:r>
              <a:rPr lang="hu-HU" i="1" dirty="0"/>
              <a:t>- </a:t>
            </a:r>
            <a:r>
              <a:rPr lang="hu-HU" dirty="0"/>
              <a:t>az eredet kérdése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FB42FED-0A96-D7E4-AC09-6F2791909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591" y="2884869"/>
            <a:ext cx="5609579" cy="33254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Auer &amp; </a:t>
            </a:r>
            <a:r>
              <a:rPr lang="hu-HU" dirty="0" err="1"/>
              <a:t>Maschler</a:t>
            </a:r>
            <a:r>
              <a:rPr lang="hu-HU" dirty="0"/>
              <a:t> (2016, </a:t>
            </a:r>
            <a:r>
              <a:rPr lang="hu-HU" dirty="0" err="1"/>
              <a:t>introd</a:t>
            </a:r>
            <a:r>
              <a:rPr lang="hu-HU" dirty="0"/>
              <a:t>.): </a:t>
            </a:r>
          </a:p>
          <a:p>
            <a:pPr marL="0" indent="0">
              <a:buNone/>
            </a:pPr>
            <a:r>
              <a:rPr lang="en-US" i="1" dirty="0"/>
              <a:t>NU</a:t>
            </a:r>
            <a:r>
              <a:rPr lang="en-US" dirty="0"/>
              <a:t> </a:t>
            </a:r>
            <a:r>
              <a:rPr lang="hu-HU" dirty="0"/>
              <a:t>&amp; </a:t>
            </a:r>
            <a:r>
              <a:rPr lang="en-US" i="1" dirty="0"/>
              <a:t>NÅ</a:t>
            </a:r>
            <a:r>
              <a:rPr lang="en-US" dirty="0"/>
              <a:t> </a:t>
            </a:r>
            <a:r>
              <a:rPr lang="hu-HU" dirty="0"/>
              <a:t>’no/na, hát, akkor’ </a:t>
            </a:r>
          </a:p>
          <a:p>
            <a:pPr marL="0" indent="0">
              <a:buNone/>
            </a:pPr>
            <a:r>
              <a:rPr lang="hu-HU" b="1" dirty="0"/>
              <a:t>határozószókból</a:t>
            </a:r>
            <a:r>
              <a:rPr lang="hu-HU" dirty="0"/>
              <a:t> fejlődött ki a vizsgált európai nyelvekben, </a:t>
            </a:r>
          </a:p>
          <a:p>
            <a:pPr marL="0" indent="0">
              <a:buNone/>
            </a:pPr>
            <a:r>
              <a:rPr lang="hu-HU" dirty="0"/>
              <a:t>de egyes szláv nyelvek, a jiddis és a svéd megfelelők esetében az </a:t>
            </a:r>
            <a:r>
              <a:rPr lang="hu-HU" b="1" dirty="0"/>
              <a:t>INT</a:t>
            </a:r>
            <a:r>
              <a:rPr lang="hu-HU" dirty="0"/>
              <a:t>-eredet is megjelenik (uo.)</a:t>
            </a:r>
          </a:p>
          <a:p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5" name="Kép 4" descr="A képen szöveg, képernyőkép, tervezés, Betűtípus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BC1A5141-BD4E-4F42-452B-3EC706105E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557" y="647699"/>
            <a:ext cx="3504438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078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EF3FB7C-786D-7E8D-718C-6DE357B62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Anyag és módszer</a:t>
            </a:r>
          </a:p>
        </p:txBody>
      </p:sp>
      <p:pic>
        <p:nvPicPr>
          <p:cNvPr id="19" name="Tartalom helye 18" descr="A képen szöveg, Betűtípus, szám, képernyőkép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BF1E01F4-43BA-A9CC-880A-5EEC6D674E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936" y="2925028"/>
            <a:ext cx="7534589" cy="3357806"/>
          </a:xfrm>
        </p:spPr>
      </p:pic>
      <p:sp>
        <p:nvSpPr>
          <p:cNvPr id="3" name="Szövegdoboz 2"/>
          <p:cNvSpPr txBox="1"/>
          <p:nvPr/>
        </p:nvSpPr>
        <p:spPr>
          <a:xfrm>
            <a:off x="748145" y="1898225"/>
            <a:ext cx="74352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Teljes találati listák, kivéve az </a:t>
            </a:r>
            <a:r>
              <a:rPr lang="hu-HU" dirty="0" err="1"/>
              <a:t>MTSz-t</a:t>
            </a:r>
            <a:r>
              <a:rPr lang="hu-HU" dirty="0"/>
              <a:t>, ahol véletlen 500-as minták</a:t>
            </a:r>
          </a:p>
          <a:p>
            <a:r>
              <a:rPr lang="hu-HU" dirty="0"/>
              <a:t>A </a:t>
            </a:r>
            <a:r>
              <a:rPr lang="hu-HU" i="1" dirty="0"/>
              <a:t>no-</a:t>
            </a:r>
            <a:r>
              <a:rPr lang="hu-HU" dirty="0"/>
              <a:t> és </a:t>
            </a:r>
            <a:r>
              <a:rPr lang="hu-HU" i="1" dirty="0"/>
              <a:t>na</a:t>
            </a:r>
            <a:r>
              <a:rPr lang="hu-HU" dirty="0"/>
              <a:t>-találatok összesen: 1829 db</a:t>
            </a:r>
          </a:p>
          <a:p>
            <a:r>
              <a:rPr lang="hu-HU" dirty="0"/>
              <a:t>Cél: változások, variációk, összefüggés a regiszterekkel</a:t>
            </a:r>
          </a:p>
        </p:txBody>
      </p:sp>
    </p:spTree>
    <p:extLst>
      <p:ext uri="{BB962C8B-B14F-4D97-AF65-F5344CB8AC3E}">
        <p14:creationId xmlns:p14="http://schemas.microsoft.com/office/powerpoint/2010/main" val="4040426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Anyag és módszer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52370" y="1920009"/>
            <a:ext cx="11327193" cy="480406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hu-HU" dirty="0"/>
              <a:t>Diskurzusbeli pozíciók és funkciók Auer és </a:t>
            </a:r>
            <a:r>
              <a:rPr lang="hu-HU" dirty="0" err="1"/>
              <a:t>Maschlernél</a:t>
            </a:r>
            <a:r>
              <a:rPr lang="hu-HU" dirty="0"/>
              <a:t> (2016: 11–35) a 11 nyelvben vizsgált </a:t>
            </a:r>
            <a:r>
              <a:rPr lang="en-US" i="1" dirty="0"/>
              <a:t>NU</a:t>
            </a:r>
            <a:r>
              <a:rPr lang="en-US" dirty="0"/>
              <a:t> </a:t>
            </a:r>
            <a:r>
              <a:rPr lang="hu-HU" dirty="0"/>
              <a:t>&amp; </a:t>
            </a:r>
            <a:r>
              <a:rPr lang="en-US" i="1" dirty="0"/>
              <a:t>NÅ</a:t>
            </a:r>
            <a:r>
              <a:rPr lang="en-US" dirty="0"/>
              <a:t> </a:t>
            </a:r>
            <a:r>
              <a:rPr lang="hu-HU" dirty="0"/>
              <a:t>esetében; csak társalgások, interakciós társalgáselemzési keret – adaptálása más szövegműfajokra, narratívákra</a:t>
            </a:r>
          </a:p>
          <a:p>
            <a:pPr marL="457200" lvl="0" indent="-457200">
              <a:buFont typeface="+mj-lt"/>
              <a:buAutoNum type="alphaUcPeriod"/>
            </a:pPr>
            <a:r>
              <a:rPr lang="hu-HU" b="1" dirty="0"/>
              <a:t>Egyedül álló/Fordulókezdő tagmondatelőtti megjelenés:</a:t>
            </a:r>
            <a:endParaRPr lang="hu-HU" sz="1800" dirty="0"/>
          </a:p>
          <a:p>
            <a:pPr marL="457200" lvl="1" indent="0">
              <a:buNone/>
            </a:pPr>
            <a:r>
              <a:rPr lang="hu-HU" dirty="0"/>
              <a:t>i) Fordulókezdő szekvenciális pozíció: </a:t>
            </a:r>
            <a:r>
              <a:rPr lang="hu-HU" sz="1600" dirty="0"/>
              <a:t>sürgető-nógató, a következő diskurzusbeli lépés felvezetése</a:t>
            </a:r>
          </a:p>
          <a:p>
            <a:pPr marL="457200" lvl="1" indent="0">
              <a:buNone/>
            </a:pPr>
            <a:r>
              <a:rPr lang="hu-HU" dirty="0" err="1"/>
              <a:t>ii</a:t>
            </a:r>
            <a:r>
              <a:rPr lang="hu-HU" dirty="0"/>
              <a:t>) Válaszadó (</a:t>
            </a:r>
            <a:r>
              <a:rPr lang="hu-HU" dirty="0" err="1"/>
              <a:t>reszponzív</a:t>
            </a:r>
            <a:r>
              <a:rPr lang="hu-HU" dirty="0"/>
              <a:t>) szekvenciális pozíció: 6-féle (’</a:t>
            </a:r>
            <a:r>
              <a:rPr lang="hu-HU" dirty="0" err="1"/>
              <a:t>folytasd</a:t>
            </a:r>
            <a:r>
              <a:rPr lang="hu-HU" dirty="0"/>
              <a:t>’, emfatikus megerősítő (vö. </a:t>
            </a:r>
            <a:r>
              <a:rPr lang="hu-HU" i="1" dirty="0"/>
              <a:t>na ja, na igen</a:t>
            </a:r>
            <a:r>
              <a:rPr lang="hu-HU" dirty="0"/>
              <a:t>), egyetértő, a harmadik szekvenciális pozícióban megerősítő funkciót, meglepetés, azaz gyenge egyet nem értés és a nem preferált válasz, azaz egyet nem értés)</a:t>
            </a:r>
            <a:endParaRPr lang="hu-HU" sz="1600" dirty="0"/>
          </a:p>
          <a:p>
            <a:pPr marL="457200" lvl="0" indent="-457200">
              <a:buFont typeface="+mj-lt"/>
              <a:buAutoNum type="alphaUcPeriod"/>
            </a:pPr>
            <a:r>
              <a:rPr lang="hu-HU" b="1" dirty="0" err="1"/>
              <a:t>Fordulóbelseji</a:t>
            </a:r>
            <a:r>
              <a:rPr lang="hu-HU" dirty="0"/>
              <a:t> (tagmondatelőtti) megjelenés: </a:t>
            </a:r>
            <a:r>
              <a:rPr lang="hu-HU" sz="1600" dirty="0"/>
              <a:t>a következő tevékenységbe történő átmenet, a záró konklúzió/végkifejlet, valamint az információadásból a konklúzióba való átmenet jelzése</a:t>
            </a:r>
            <a:endParaRPr lang="hu-HU" sz="1800" dirty="0"/>
          </a:p>
          <a:p>
            <a:pPr marL="457200" lvl="0" indent="-457200">
              <a:buFont typeface="+mj-lt"/>
              <a:buAutoNum type="alphaUcPeriod"/>
            </a:pPr>
            <a:r>
              <a:rPr lang="hu-HU" b="1" dirty="0"/>
              <a:t>Fordulózáró</a:t>
            </a:r>
            <a:r>
              <a:rPr lang="hu-HU" dirty="0"/>
              <a:t> megjelenés: emfatikus megerősítés, sokféle jelleget ölthetnek (pl. poén kiemelése, végső értékelés) </a:t>
            </a:r>
            <a:endParaRPr lang="hu-HU" sz="1800" dirty="0"/>
          </a:p>
          <a:p>
            <a:pPr marL="457200" lvl="0" indent="-457200">
              <a:buFont typeface="+mj-lt"/>
              <a:buAutoNum type="alphaUcPeriod"/>
            </a:pPr>
            <a:r>
              <a:rPr lang="hu-HU" b="1" dirty="0"/>
              <a:t>Szintaktikailag integrált </a:t>
            </a:r>
            <a:r>
              <a:rPr lang="hu-HU" dirty="0"/>
              <a:t>használat: </a:t>
            </a:r>
            <a:r>
              <a:rPr lang="hu-HU" dirty="0" err="1"/>
              <a:t>mitigálás</a:t>
            </a:r>
            <a:r>
              <a:rPr lang="hu-HU" dirty="0"/>
              <a:t>, egyet nem értés stb.</a:t>
            </a:r>
            <a:endParaRPr lang="hu-HU" sz="1800" dirty="0"/>
          </a:p>
          <a:p>
            <a:pPr marL="0" indent="0">
              <a:buNone/>
            </a:pPr>
            <a:r>
              <a:rPr lang="hu-HU" dirty="0"/>
              <a:t>Forduló: beszédforduló („</a:t>
            </a:r>
            <a:r>
              <a:rPr lang="hu-HU" dirty="0" err="1"/>
              <a:t>turn</a:t>
            </a:r>
            <a:r>
              <a:rPr lang="hu-HU" dirty="0"/>
              <a:t>”) mint társalgási alapegység, a beszélőváltástól beszélőváltásig tart.</a:t>
            </a:r>
          </a:p>
          <a:p>
            <a:pPr marL="0" indent="0">
              <a:buNone/>
            </a:pPr>
            <a:r>
              <a:rPr lang="hu-HU" dirty="0"/>
              <a:t>Szekvenciák: funkcionálisan összetartozó, közös interakciós célt szolgáló megnyilatkozások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12995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F9F35FC-1BBC-BF00-2683-9B8200D7C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Eredmények: ÓMK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391BACA-F3C5-4AFD-6124-5F89A6FB1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371" y="2095499"/>
            <a:ext cx="10846902" cy="432377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i="1" dirty="0"/>
              <a:t>no, </a:t>
            </a:r>
            <a:r>
              <a:rPr lang="hu-HU" i="1" dirty="0" err="1"/>
              <a:t>No</a:t>
            </a:r>
            <a:r>
              <a:rPr lang="hu-HU" i="1" dirty="0"/>
              <a:t>, </a:t>
            </a:r>
            <a:r>
              <a:rPr lang="hu-HU" i="1" dirty="0" err="1"/>
              <a:t>noh</a:t>
            </a:r>
            <a:r>
              <a:rPr lang="hu-HU" i="1" dirty="0"/>
              <a:t>, </a:t>
            </a:r>
            <a:r>
              <a:rPr lang="hu-HU" i="1" dirty="0" err="1"/>
              <a:t>Noh</a:t>
            </a:r>
            <a:r>
              <a:rPr lang="hu-HU" i="1" dirty="0"/>
              <a:t>, </a:t>
            </a:r>
            <a:r>
              <a:rPr lang="hu-HU" i="1" dirty="0" err="1"/>
              <a:t>Nw</a:t>
            </a:r>
            <a:r>
              <a:rPr lang="hu-HU" i="1" dirty="0"/>
              <a:t>, </a:t>
            </a:r>
            <a:r>
              <a:rPr lang="hu-HU" i="1" dirty="0" err="1"/>
              <a:t>Nv</a:t>
            </a:r>
            <a:endParaRPr lang="hu-HU" i="1" dirty="0"/>
          </a:p>
          <a:p>
            <a:pPr marL="0" indent="0">
              <a:buNone/>
            </a:pPr>
            <a:r>
              <a:rPr lang="hu-HU" dirty="0"/>
              <a:t>274 előfordulás, első, idéző főmondattal (11%):</a:t>
            </a:r>
          </a:p>
          <a:p>
            <a:pPr marL="0" indent="0">
              <a:buNone/>
            </a:pPr>
            <a:r>
              <a:rPr lang="hu-HU" dirty="0"/>
              <a:t>(1) </a:t>
            </a:r>
            <a:r>
              <a:rPr lang="hu-HU" i="1" dirty="0"/>
              <a:t>es monda. </a:t>
            </a:r>
            <a:r>
              <a:rPr lang="hu-HU" b="1" i="1" dirty="0"/>
              <a:t>no</a:t>
            </a:r>
            <a:r>
              <a:rPr lang="hu-HU" i="1" dirty="0"/>
              <a:t> </a:t>
            </a:r>
            <a:r>
              <a:rPr lang="hu-HU" i="1" dirty="0" err="1"/>
              <a:t>artatlanſag</a:t>
            </a:r>
            <a:r>
              <a:rPr lang="hu-HU" i="1" dirty="0"/>
              <a:t> ha </a:t>
            </a:r>
            <a:r>
              <a:rPr lang="hu-HU" i="1" dirty="0" err="1"/>
              <a:t>fo</a:t>
            </a:r>
            <a:r>
              <a:rPr lang="hu-HU" i="1" dirty="0"/>
              <a:t>̗l </a:t>
            </a:r>
            <a:r>
              <a:rPr lang="hu-HU" i="1" dirty="0" err="1"/>
              <a:t>uetted</a:t>
            </a:r>
            <a:r>
              <a:rPr lang="hu-HU" i="1" dirty="0"/>
              <a:t> az en zent fiamnak </a:t>
            </a:r>
            <a:r>
              <a:rPr lang="hu-HU" i="1" dirty="0" err="1"/>
              <a:t>prokatorſagat</a:t>
            </a:r>
            <a:r>
              <a:rPr lang="hu-HU" i="1" dirty="0"/>
              <a:t> </a:t>
            </a:r>
            <a:r>
              <a:rPr lang="hu-HU" i="1" dirty="0" err="1"/>
              <a:t>hoǵ</a:t>
            </a:r>
            <a:r>
              <a:rPr lang="hu-HU" i="1" dirty="0"/>
              <a:t> </a:t>
            </a:r>
            <a:r>
              <a:rPr lang="hu-HU" i="1" dirty="0" err="1"/>
              <a:t>iol</a:t>
            </a:r>
            <a:r>
              <a:rPr lang="hu-HU" i="1" dirty="0"/>
              <a:t> </a:t>
            </a:r>
            <a:r>
              <a:rPr lang="hu-HU" i="1" dirty="0" err="1"/>
              <a:t>reiaia</a:t>
            </a:r>
            <a:r>
              <a:rPr lang="hu-HU" i="1" dirty="0"/>
              <a:t> </a:t>
            </a:r>
            <a:r>
              <a:rPr lang="hu-HU" i="1" dirty="0" err="1"/>
              <a:t>igeko</a:t>
            </a:r>
            <a:r>
              <a:rPr lang="hu-HU" i="1" dirty="0"/>
              <a:t>̗</a:t>
            </a:r>
            <a:r>
              <a:rPr lang="hu-HU" i="1" dirty="0" err="1"/>
              <a:t>zel</a:t>
            </a:r>
            <a:r>
              <a:rPr lang="hu-HU" i="1" dirty="0"/>
              <a:t> . </a:t>
            </a:r>
            <a:r>
              <a:rPr lang="hu-HU" i="1" dirty="0" err="1"/>
              <a:t>hoǵ</a:t>
            </a:r>
            <a:r>
              <a:rPr lang="hu-HU" i="1" dirty="0"/>
              <a:t> el ne </a:t>
            </a:r>
            <a:r>
              <a:rPr lang="hu-HU" i="1" dirty="0" err="1"/>
              <a:t>uezeſſed</a:t>
            </a:r>
            <a:r>
              <a:rPr lang="hu-HU" i="1" dirty="0"/>
              <a:t> </a:t>
            </a:r>
            <a:r>
              <a:rPr lang="hu-HU" i="1" dirty="0" err="1"/>
              <a:t>iǵedet</a:t>
            </a:r>
            <a:r>
              <a:rPr lang="hu-HU" i="1" dirty="0"/>
              <a:t> . </a:t>
            </a:r>
            <a:r>
              <a:rPr lang="hu-HU" dirty="0"/>
              <a:t>(ÓMK, </a:t>
            </a:r>
            <a:r>
              <a:rPr lang="hu-HU" dirty="0" err="1"/>
              <a:t>Piry</a:t>
            </a:r>
            <a:r>
              <a:rPr lang="hu-HU" dirty="0"/>
              <a:t> Hártya 1., 15–16. sz. fordulója) </a:t>
            </a:r>
          </a:p>
          <a:p>
            <a:pPr marL="0" indent="0">
              <a:buNone/>
            </a:pPr>
            <a:r>
              <a:rPr lang="hu-HU" dirty="0"/>
              <a:t>A regiszteren múlik, milyen szerepköre van, kapcsolódik-e idézéshez; elmélkedésekben a befogadót megszólító részekben számottevő a használata:</a:t>
            </a:r>
          </a:p>
          <a:p>
            <a:pPr marL="0" indent="0">
              <a:buNone/>
            </a:pPr>
            <a:r>
              <a:rPr lang="hu-HU" dirty="0"/>
              <a:t>(2) </a:t>
            </a:r>
            <a:r>
              <a:rPr lang="hu-HU" i="1" dirty="0"/>
              <a:t>O </a:t>
            </a:r>
            <a:r>
              <a:rPr lang="hu-HU" i="1" dirty="0" err="1"/>
              <a:t>Halal</a:t>
            </a:r>
            <a:r>
              <a:rPr lang="hu-HU" i="1" dirty="0"/>
              <a:t> </a:t>
            </a:r>
            <a:r>
              <a:rPr lang="hu-HU" i="1" dirty="0" err="1"/>
              <a:t>melʼ</a:t>
            </a:r>
            <a:r>
              <a:rPr lang="hu-HU" i="1" dirty="0"/>
              <a:t> igen keserv at te meg emleko̗zetet · mert bizonńaval Soha nem vot sem lezzen olʼ eres kinec atal ne kelien menny̋ az te kapvdō : </a:t>
            </a:r>
            <a:r>
              <a:rPr lang="hu-HU" b="1" i="1" dirty="0"/>
              <a:t>No</a:t>
            </a:r>
            <a:r>
              <a:rPr lang="hu-HU" i="1" dirty="0"/>
              <a:t> </a:t>
            </a:r>
            <a:r>
              <a:rPr lang="hu-HU" b="1" i="1" dirty="0"/>
              <a:t>azert</a:t>
            </a:r>
            <a:r>
              <a:rPr lang="hu-HU" i="1" dirty="0"/>
              <a:t> zerete atiamfy̋a bizon igen hamar lezzen te veled ez dolog</a:t>
            </a:r>
            <a:r>
              <a:rPr lang="hu-HU" dirty="0"/>
              <a:t> (ÓMK, DebrK. 238, 1519)</a:t>
            </a:r>
          </a:p>
          <a:p>
            <a:pPr marL="0" indent="0">
              <a:buNone/>
            </a:pPr>
            <a:r>
              <a:rPr lang="hu-HU" dirty="0"/>
              <a:t> </a:t>
            </a:r>
            <a:r>
              <a:rPr lang="hu-HU" i="1" dirty="0"/>
              <a:t>azért </a:t>
            </a:r>
            <a:r>
              <a:rPr lang="hu-HU" dirty="0"/>
              <a:t>– épp változóban </a:t>
            </a:r>
            <a:r>
              <a:rPr lang="hu-HU" dirty="0" err="1"/>
              <a:t>DJ-vé</a:t>
            </a:r>
            <a:r>
              <a:rPr lang="hu-HU" dirty="0"/>
              <a:t>, a </a:t>
            </a:r>
            <a:r>
              <a:rPr lang="hu-HU" dirty="0" err="1"/>
              <a:t>DebrK-ben</a:t>
            </a:r>
            <a:r>
              <a:rPr lang="hu-HU" dirty="0"/>
              <a:t> az esetek háromnegyedében társulnak</a:t>
            </a:r>
          </a:p>
          <a:p>
            <a:pPr marL="0" indent="0">
              <a:buNone/>
            </a:pPr>
            <a:r>
              <a:rPr lang="hu-HU" dirty="0"/>
              <a:t>A no a kódexekben az esetek kétharmadában (68%) társul:</a:t>
            </a:r>
          </a:p>
          <a:p>
            <a:pPr marL="0" indent="0">
              <a:buNone/>
            </a:pPr>
            <a:r>
              <a:rPr lang="hu-HU" dirty="0"/>
              <a:t>(3) </a:t>
            </a:r>
            <a:r>
              <a:rPr lang="hu-HU" i="1" dirty="0"/>
              <a:t>monda </a:t>
            </a:r>
            <a:r>
              <a:rPr lang="hu-HU" i="1" dirty="0" err="1"/>
              <a:t>oztan</a:t>
            </a:r>
            <a:r>
              <a:rPr lang="hu-HU" i="1" dirty="0"/>
              <a:t> </a:t>
            </a:r>
            <a:r>
              <a:rPr lang="hu-HU" i="1" dirty="0" err="1"/>
              <a:t>nekÿ</a:t>
            </a:r>
            <a:r>
              <a:rPr lang="hu-HU" i="1" dirty="0"/>
              <a:t> </a:t>
            </a:r>
            <a:r>
              <a:rPr lang="hu-HU" b="1" i="1" dirty="0"/>
              <a:t>no </a:t>
            </a:r>
            <a:r>
              <a:rPr lang="hu-HU" b="1" i="1" dirty="0" err="1"/>
              <a:t>ÿmmar</a:t>
            </a:r>
            <a:r>
              <a:rPr lang="hu-HU" i="1" dirty="0"/>
              <a:t> </a:t>
            </a:r>
            <a:r>
              <a:rPr lang="hu-HU" i="1" dirty="0" err="1"/>
              <a:t>ÿm</a:t>
            </a:r>
            <a:r>
              <a:rPr lang="hu-HU" i="1" dirty="0"/>
              <a:t> meg mondom </a:t>
            </a:r>
            <a:r>
              <a:rPr lang="hu-HU" i="1" dirty="0" err="1"/>
              <a:t>ky</a:t>
            </a:r>
            <a:r>
              <a:rPr lang="hu-HU" i="1" dirty="0"/>
              <a:t> </a:t>
            </a:r>
            <a:r>
              <a:rPr lang="hu-HU" i="1" dirty="0" err="1"/>
              <a:t>waǵok</a:t>
            </a:r>
            <a:r>
              <a:rPr lang="hu-HU" i="1" dirty="0"/>
              <a:t> </a:t>
            </a:r>
            <a:r>
              <a:rPr lang="hu-HU" i="1" dirty="0" err="1"/>
              <a:t>ees</a:t>
            </a:r>
            <a:r>
              <a:rPr lang="hu-HU" i="1" dirty="0"/>
              <a:t> </a:t>
            </a:r>
            <a:r>
              <a:rPr lang="hu-HU" i="1" dirty="0" err="1"/>
              <a:t>mÿokaert</a:t>
            </a:r>
            <a:r>
              <a:rPr lang="hu-HU" i="1" dirty="0"/>
              <a:t> </a:t>
            </a:r>
            <a:r>
              <a:rPr lang="hu-HU" i="1" dirty="0" err="1"/>
              <a:t>teezem</a:t>
            </a:r>
            <a:r>
              <a:rPr lang="hu-HU" i="1" dirty="0"/>
              <a:t> </a:t>
            </a:r>
            <a:r>
              <a:rPr lang="hu-HU" i="1" dirty="0" err="1"/>
              <a:t>een</a:t>
            </a:r>
            <a:r>
              <a:rPr lang="hu-HU" i="1" dirty="0"/>
              <a:t> ezt </a:t>
            </a:r>
            <a:r>
              <a:rPr lang="hu-HU" dirty="0"/>
              <a:t>(ÓMK, </a:t>
            </a:r>
            <a:r>
              <a:rPr lang="hu-HU" dirty="0" err="1"/>
              <a:t>ÉrsK</a:t>
            </a:r>
            <a:r>
              <a:rPr lang="hu-HU" dirty="0"/>
              <a:t>.)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374863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Eredmények: ÓMK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dirty="0"/>
              <a:t>A </a:t>
            </a:r>
            <a:r>
              <a:rPr lang="hu-HU" i="1" dirty="0"/>
              <a:t>no</a:t>
            </a:r>
            <a:r>
              <a:rPr lang="hu-HU" dirty="0"/>
              <a:t> pozíciói: szintaktikailag: csak BP; nincs integrált és záró pozíció!</a:t>
            </a:r>
          </a:p>
          <a:p>
            <a:pPr marL="0" indent="0">
              <a:buNone/>
            </a:pPr>
            <a:r>
              <a:rPr lang="hu-HU" dirty="0"/>
              <a:t>A. </a:t>
            </a:r>
            <a:r>
              <a:rPr lang="hu-HU" b="1" dirty="0"/>
              <a:t>Kezdő és </a:t>
            </a:r>
            <a:r>
              <a:rPr lang="hu-HU" b="1" dirty="0" err="1"/>
              <a:t>reszponzív</a:t>
            </a:r>
            <a:r>
              <a:rPr lang="hu-HU" b="1" dirty="0"/>
              <a:t> szekvenciális helyzet</a:t>
            </a:r>
            <a:r>
              <a:rPr lang="hu-HU" dirty="0"/>
              <a:t>: idézésekben, </a:t>
            </a:r>
            <a:r>
              <a:rPr lang="hu-HU" b="1" dirty="0"/>
              <a:t>kevés</a:t>
            </a:r>
            <a:r>
              <a:rPr lang="hu-HU" dirty="0"/>
              <a:t> adat ilyen (22 db, 8,03% kezdő, 7 db, 2,51% </a:t>
            </a:r>
            <a:r>
              <a:rPr lang="hu-HU" dirty="0" err="1"/>
              <a:t>reszponzív</a:t>
            </a:r>
            <a:r>
              <a:rPr lang="hu-HU" dirty="0"/>
              <a:t>) ilyen: </a:t>
            </a:r>
          </a:p>
          <a:p>
            <a:pPr marL="0" indent="0">
              <a:buNone/>
            </a:pPr>
            <a:r>
              <a:rPr lang="hu-HU" dirty="0"/>
              <a:t>i. </a:t>
            </a:r>
            <a:r>
              <a:rPr lang="hu-HU" b="1" dirty="0"/>
              <a:t>Kezdő</a:t>
            </a:r>
            <a:r>
              <a:rPr lang="hu-HU" dirty="0"/>
              <a:t>: sürgető-felszólító szerep (4), ill. </a:t>
            </a:r>
            <a:r>
              <a:rPr lang="hu-HU" dirty="0" err="1"/>
              <a:t>konkluzív</a:t>
            </a:r>
            <a:r>
              <a:rPr lang="hu-HU" dirty="0"/>
              <a:t> (5), érzelmekkel karöltve:</a:t>
            </a:r>
          </a:p>
          <a:p>
            <a:pPr marL="0" indent="0">
              <a:buNone/>
            </a:pPr>
            <a:r>
              <a:rPr lang="hu-HU" dirty="0"/>
              <a:t>(4) </a:t>
            </a:r>
            <a:r>
              <a:rPr lang="hu-HU" i="1" dirty="0"/>
              <a:t>Es </a:t>
            </a:r>
            <a:r>
              <a:rPr lang="hu-HU" i="1" dirty="0" err="1"/>
              <a:t>zolgaÿnak</a:t>
            </a:r>
            <a:r>
              <a:rPr lang="hu-HU" i="1" dirty="0"/>
              <a:t> </a:t>
            </a:r>
            <a:r>
              <a:rPr lang="hu-HU" i="1" dirty="0" err="1"/>
              <a:t>ÿgÿ</a:t>
            </a:r>
            <a:r>
              <a:rPr lang="hu-HU" i="1" dirty="0"/>
              <a:t> </a:t>
            </a:r>
            <a:r>
              <a:rPr lang="hu-HU" i="1" dirty="0" err="1"/>
              <a:t>mōda</a:t>
            </a:r>
            <a:r>
              <a:rPr lang="hu-HU" i="1" dirty="0"/>
              <a:t> </a:t>
            </a:r>
            <a:r>
              <a:rPr lang="hu-HU" b="1" i="1" dirty="0"/>
              <a:t>no </a:t>
            </a:r>
            <a:r>
              <a:rPr lang="hu-HU" b="1" i="1" dirty="0" err="1"/>
              <a:t>mÿnd</a:t>
            </a:r>
            <a:r>
              <a:rPr lang="hu-HU" b="1" i="1" dirty="0"/>
              <a:t> </a:t>
            </a:r>
            <a:r>
              <a:rPr lang="hu-HU" b="1" i="1" dirty="0" err="1"/>
              <a:t>egÿwth</a:t>
            </a:r>
            <a:r>
              <a:rPr lang="hu-HU" b="1" i="1" dirty="0"/>
              <a:t> el </a:t>
            </a:r>
            <a:r>
              <a:rPr lang="hu-HU" b="1" i="1" dirty="0" err="1"/>
              <a:t>wÿgÿetek</a:t>
            </a:r>
            <a:r>
              <a:rPr lang="hu-HU" dirty="0"/>
              <a:t> (ÓMK, </a:t>
            </a:r>
            <a:r>
              <a:rPr lang="hu-HU" dirty="0" err="1"/>
              <a:t>ErsK</a:t>
            </a:r>
            <a:r>
              <a:rPr lang="hu-HU" dirty="0"/>
              <a:t>., 258rb, 1529–1531)</a:t>
            </a:r>
          </a:p>
          <a:p>
            <a:pPr marL="0" indent="0">
              <a:buNone/>
            </a:pPr>
            <a:r>
              <a:rPr lang="hu-HU" dirty="0"/>
              <a:t>(5) </a:t>
            </a:r>
            <a:r>
              <a:rPr lang="hu-HU" i="1" dirty="0" err="1"/>
              <a:t>mÿnd</a:t>
            </a:r>
            <a:r>
              <a:rPr lang="hu-HU" i="1" dirty="0"/>
              <a:t> ez sok </a:t>
            </a:r>
            <a:r>
              <a:rPr lang="hu-HU" i="1" dirty="0" err="1"/>
              <a:t>czoda</a:t>
            </a:r>
            <a:r>
              <a:rPr lang="hu-HU" i="1" dirty="0"/>
              <a:t> dolgot </a:t>
            </a:r>
            <a:r>
              <a:rPr lang="hu-HU" i="1" dirty="0" err="1"/>
              <a:t>halwan</a:t>
            </a:r>
            <a:r>
              <a:rPr lang="hu-HU" i="1" dirty="0"/>
              <a:t> az </a:t>
            </a:r>
            <a:r>
              <a:rPr lang="hu-HU" i="1" dirty="0" err="1"/>
              <a:t>ÿambor</a:t>
            </a:r>
            <a:r>
              <a:rPr lang="hu-HU" i="1" dirty="0"/>
              <a:t> monda az </a:t>
            </a:r>
            <a:r>
              <a:rPr lang="hu-HU" i="1" dirty="0" err="1"/>
              <a:t>ÿffÿwnak</a:t>
            </a:r>
            <a:r>
              <a:rPr lang="hu-HU" i="1" dirty="0"/>
              <a:t> </a:t>
            </a:r>
            <a:r>
              <a:rPr lang="hu-HU" b="1" i="1" dirty="0"/>
              <a:t>no en </a:t>
            </a:r>
            <a:r>
              <a:rPr lang="hu-HU" b="1" i="1" dirty="0" err="1"/>
              <a:t>edes</a:t>
            </a:r>
            <a:r>
              <a:rPr lang="hu-HU" b="1" i="1" dirty="0"/>
              <a:t> baratom </a:t>
            </a:r>
            <a:r>
              <a:rPr lang="hu-HU" b="1" i="1" dirty="0" err="1"/>
              <a:t>ÿm</a:t>
            </a:r>
            <a:r>
              <a:rPr lang="hu-HU" b="1" i="1" dirty="0"/>
              <a:t> </a:t>
            </a:r>
            <a:r>
              <a:rPr lang="hu-HU" b="1" i="1" dirty="0" err="1"/>
              <a:t>en</a:t>
            </a:r>
            <a:r>
              <a:rPr lang="hu-HU" b="1" i="1" dirty="0"/>
              <a:t> az </a:t>
            </a:r>
            <a:r>
              <a:rPr lang="hu-HU" b="1" i="1" dirty="0" err="1"/>
              <a:t>thezē</a:t>
            </a:r>
            <a:r>
              <a:rPr lang="hu-HU" b="1" i="1" dirty="0"/>
              <a:t> te </a:t>
            </a:r>
            <a:r>
              <a:rPr lang="hu-HU" b="1" i="1" dirty="0" err="1"/>
              <a:t>weled</a:t>
            </a:r>
            <a:r>
              <a:rPr lang="hu-HU" b="1" i="1" dirty="0"/>
              <a:t> az </a:t>
            </a:r>
            <a:r>
              <a:rPr lang="hu-HU" b="1" i="1" dirty="0" err="1"/>
              <a:t>wr</a:t>
            </a:r>
            <a:r>
              <a:rPr lang="hu-HU" b="1" i="1" dirty="0"/>
              <a:t> </a:t>
            </a:r>
            <a:r>
              <a:rPr lang="hu-HU" b="1" i="1" dirty="0" err="1"/>
              <a:t>ÿsteneert</a:t>
            </a:r>
            <a:r>
              <a:rPr lang="hu-HU" b="1" i="1" dirty="0"/>
              <a:t> </a:t>
            </a:r>
            <a:r>
              <a:rPr lang="hu-HU" b="1" i="1" dirty="0" err="1"/>
              <a:t>ees</a:t>
            </a:r>
            <a:r>
              <a:rPr lang="hu-HU" b="1" i="1" dirty="0"/>
              <a:t> az </a:t>
            </a:r>
            <a:r>
              <a:rPr lang="hu-HU" b="1" i="1" dirty="0" err="1"/>
              <a:t>zÿz</a:t>
            </a:r>
            <a:r>
              <a:rPr lang="hu-HU" b="1" i="1" dirty="0"/>
              <a:t> </a:t>
            </a:r>
            <a:r>
              <a:rPr lang="hu-HU" b="1" i="1" dirty="0" err="1"/>
              <a:t>marÿaert</a:t>
            </a:r>
            <a:r>
              <a:rPr lang="hu-HU" b="1" i="1" dirty="0"/>
              <a:t> </a:t>
            </a:r>
            <a:r>
              <a:rPr lang="hu-HU" b="1" i="1" dirty="0" err="1"/>
              <a:t>hogÿ</a:t>
            </a:r>
            <a:r>
              <a:rPr lang="hu-HU" b="1" i="1" dirty="0"/>
              <a:t> </a:t>
            </a:r>
            <a:r>
              <a:rPr lang="hu-HU" b="1" i="1" dirty="0" err="1"/>
              <a:t>een</a:t>
            </a:r>
            <a:r>
              <a:rPr lang="hu-HU" b="1" i="1" dirty="0"/>
              <a:t> </a:t>
            </a:r>
            <a:r>
              <a:rPr lang="hu-HU" b="1" i="1" dirty="0" err="1"/>
              <a:t>mÿnden</a:t>
            </a:r>
            <a:r>
              <a:rPr lang="hu-HU" b="1" i="1" dirty="0"/>
              <a:t> </a:t>
            </a:r>
            <a:r>
              <a:rPr lang="hu-HU" b="1" i="1" dirty="0" err="1"/>
              <a:t>ÿozagodat</a:t>
            </a:r>
            <a:r>
              <a:rPr lang="hu-HU" b="1" i="1" dirty="0"/>
              <a:t> meg </a:t>
            </a:r>
            <a:r>
              <a:rPr lang="hu-HU" b="1" i="1" dirty="0" err="1"/>
              <a:t>boczatom</a:t>
            </a:r>
            <a:r>
              <a:rPr lang="hu-HU" b="1" i="1" dirty="0"/>
              <a:t> </a:t>
            </a:r>
            <a:r>
              <a:rPr lang="hu-HU" b="1" i="1" dirty="0" err="1"/>
              <a:t>penzednekÿl</a:t>
            </a:r>
            <a:r>
              <a:rPr lang="hu-HU" dirty="0"/>
              <a:t> (ÓMK, </a:t>
            </a:r>
            <a:r>
              <a:rPr lang="hu-HU" dirty="0" err="1"/>
              <a:t>ErsK</a:t>
            </a:r>
            <a:r>
              <a:rPr lang="hu-HU" dirty="0"/>
              <a:t>. 274v, 1529–1531)</a:t>
            </a:r>
          </a:p>
          <a:p>
            <a:pPr marL="0" indent="0">
              <a:buNone/>
            </a:pPr>
            <a:r>
              <a:rPr lang="hu-HU" dirty="0" err="1"/>
              <a:t>ii</a:t>
            </a:r>
            <a:r>
              <a:rPr lang="hu-HU" dirty="0"/>
              <a:t>. </a:t>
            </a:r>
            <a:r>
              <a:rPr lang="hu-HU" b="1" dirty="0" err="1"/>
              <a:t>Reszponzív</a:t>
            </a:r>
            <a:r>
              <a:rPr lang="hu-HU" dirty="0"/>
              <a:t>: </a:t>
            </a:r>
            <a:r>
              <a:rPr lang="hu-HU" dirty="0" err="1"/>
              <a:t>konkluzív</a:t>
            </a:r>
            <a:r>
              <a:rPr lang="hu-HU" dirty="0"/>
              <a:t>, ill. kérdő:</a:t>
            </a:r>
          </a:p>
          <a:p>
            <a:pPr marL="0" indent="0">
              <a:buNone/>
            </a:pPr>
            <a:r>
              <a:rPr lang="hu-HU" dirty="0"/>
              <a:t>(6) </a:t>
            </a:r>
            <a:r>
              <a:rPr lang="hu-HU" i="1" dirty="0"/>
              <a:t>monda az </a:t>
            </a:r>
            <a:r>
              <a:rPr lang="hu-HU" i="1" dirty="0" err="1"/>
              <a:t>gonoz</a:t>
            </a:r>
            <a:r>
              <a:rPr lang="hu-HU" i="1" dirty="0"/>
              <a:t> </a:t>
            </a:r>
            <a:r>
              <a:rPr lang="hu-HU" i="1" dirty="0" err="1"/>
              <a:t>safar</a:t>
            </a:r>
            <a:r>
              <a:rPr lang="hu-HU" i="1" dirty="0"/>
              <a:t> </a:t>
            </a:r>
            <a:r>
              <a:rPr lang="hu-HU" b="1" i="1" dirty="0"/>
              <a:t>no </a:t>
            </a:r>
            <a:r>
              <a:rPr lang="hu-HU" b="1" i="1" dirty="0" err="1"/>
              <a:t>mẏ</a:t>
            </a:r>
            <a:r>
              <a:rPr lang="hu-HU" b="1" i="1" dirty="0"/>
              <a:t> </a:t>
            </a:r>
            <a:r>
              <a:rPr lang="hu-HU" b="1" i="1" dirty="0" err="1"/>
              <a:t>wolth</a:t>
            </a:r>
            <a:r>
              <a:rPr lang="hu-HU" b="1" i="1" dirty="0"/>
              <a:t> abba </a:t>
            </a:r>
            <a:r>
              <a:rPr lang="hu-HU" i="1" dirty="0"/>
              <a:t>az </a:t>
            </a:r>
            <a:r>
              <a:rPr lang="hu-HU" i="1" dirty="0" err="1"/>
              <a:t>nÿagÿobat</a:t>
            </a:r>
            <a:r>
              <a:rPr lang="hu-HU" i="1" dirty="0"/>
              <a:t> meg tagadtad es az </a:t>
            </a:r>
            <a:r>
              <a:rPr lang="hu-HU" i="1" dirty="0" err="1"/>
              <a:t>kẏssebet</a:t>
            </a:r>
            <a:r>
              <a:rPr lang="hu-HU" i="1" dirty="0"/>
              <a:t> nem tagadod meg  </a:t>
            </a:r>
            <a:r>
              <a:rPr lang="hu-HU" dirty="0"/>
              <a:t>(ÓMK, </a:t>
            </a:r>
            <a:r>
              <a:rPr lang="hu-HU" dirty="0" err="1"/>
              <a:t>ErsK</a:t>
            </a:r>
            <a:r>
              <a:rPr lang="hu-HU" dirty="0"/>
              <a:t>. 273v, 1529–1531)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807735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Eredmények: </a:t>
            </a:r>
            <a:r>
              <a:rPr lang="hu-HU" dirty="0" err="1"/>
              <a:t>ómk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A tipikus: narratívák, érvelő-elmélkedő szakaszok szerves része</a:t>
            </a:r>
          </a:p>
          <a:p>
            <a:pPr marL="0" indent="0">
              <a:buNone/>
            </a:pPr>
            <a:r>
              <a:rPr lang="hu-HU" dirty="0"/>
              <a:t>B. </a:t>
            </a:r>
            <a:r>
              <a:rPr lang="hu-HU" b="1" dirty="0"/>
              <a:t>Belső</a:t>
            </a:r>
            <a:r>
              <a:rPr lang="hu-HU" dirty="0"/>
              <a:t> helyzet (a </a:t>
            </a:r>
            <a:r>
              <a:rPr lang="hu-HU" dirty="0" err="1"/>
              <a:t>narratívákbeli</a:t>
            </a:r>
            <a:r>
              <a:rPr lang="hu-HU" dirty="0"/>
              <a:t> nem kezdő/reszponzív/záró/önálló megjelenések is mind ilyenek): </a:t>
            </a:r>
            <a:r>
              <a:rPr lang="hu-HU" b="1" dirty="0"/>
              <a:t>89,41%;</a:t>
            </a:r>
            <a:r>
              <a:rPr lang="hu-HU" dirty="0"/>
              <a:t> konklúziót visszaadó (26,12%) (7), diskurzusbeli lépést-átmenetet jelző (24,37%) (8)</a:t>
            </a:r>
          </a:p>
          <a:p>
            <a:pPr marL="0" indent="0">
              <a:buNone/>
            </a:pPr>
            <a:r>
              <a:rPr lang="hu-HU" dirty="0"/>
              <a:t>(7) </a:t>
            </a:r>
            <a:r>
              <a:rPr lang="hu-HU" i="1" dirty="0"/>
              <a:t>Es </a:t>
            </a:r>
            <a:r>
              <a:rPr lang="hu-HU" i="1" dirty="0" err="1"/>
              <a:t>valamelʼ</a:t>
            </a:r>
            <a:r>
              <a:rPr lang="hu-HU" i="1" dirty="0"/>
              <a:t> ember iol meg leiend zereztetven az o̗ lelkebe · </a:t>
            </a:r>
            <a:r>
              <a:rPr lang="hu-HU" b="1" i="1" dirty="0"/>
              <a:t>no</a:t>
            </a:r>
            <a:r>
              <a:rPr lang="hu-HU" i="1" dirty="0"/>
              <a:t> nem igen sokat gondol az feslet emberecnec o̗  zertelen iarasokal</a:t>
            </a:r>
            <a:r>
              <a:rPr lang="hu-HU" dirty="0"/>
              <a:t> (ÓMK, DebrK. 291, 1519)</a:t>
            </a:r>
          </a:p>
          <a:p>
            <a:pPr marL="0" indent="0">
              <a:buNone/>
            </a:pPr>
            <a:r>
              <a:rPr lang="hu-HU" dirty="0"/>
              <a:t>(8)</a:t>
            </a:r>
            <a:r>
              <a:rPr lang="hu-HU" i="1" dirty="0"/>
              <a:t> Ez </a:t>
            </a:r>
            <a:r>
              <a:rPr lang="hu-HU" i="1" dirty="0" err="1"/>
              <a:t>megleven</a:t>
            </a:r>
            <a:r>
              <a:rPr lang="hu-HU" i="1" dirty="0"/>
              <a:t> az o̗ </a:t>
            </a:r>
            <a:r>
              <a:rPr lang="hu-HU" i="1" dirty="0" err="1"/>
              <a:t>atty̋a</a:t>
            </a:r>
            <a:r>
              <a:rPr lang="hu-HU" i="1" dirty="0"/>
              <a:t> </a:t>
            </a:r>
            <a:r>
              <a:rPr lang="hu-HU" i="1" dirty="0" err="1"/>
              <a:t>esmeg</a:t>
            </a:r>
            <a:r>
              <a:rPr lang="hu-HU" i="1" dirty="0"/>
              <a:t> a </a:t>
            </a:r>
            <a:r>
              <a:rPr lang="hu-HU" i="1" dirty="0" err="1"/>
              <a:t>setet</a:t>
            </a:r>
            <a:r>
              <a:rPr lang="hu-HU" i="1" dirty="0"/>
              <a:t> </a:t>
            </a:r>
            <a:r>
              <a:rPr lang="hu-HU" i="1" dirty="0" err="1"/>
              <a:t>to̗mlo̗czbe</a:t>
            </a:r>
            <a:r>
              <a:rPr lang="hu-HU" i="1" dirty="0"/>
              <a:t> </a:t>
            </a:r>
            <a:r>
              <a:rPr lang="hu-HU" i="1" dirty="0" err="1"/>
              <a:t>vettete</a:t>
            </a:r>
            <a:r>
              <a:rPr lang="hu-HU" i="1" dirty="0"/>
              <a:t> </a:t>
            </a:r>
            <a:r>
              <a:rPr lang="hu-HU" i="1" dirty="0" err="1"/>
              <a:t>v́tet</a:t>
            </a:r>
            <a:r>
              <a:rPr lang="hu-HU" i="1" dirty="0"/>
              <a:t> </a:t>
            </a:r>
            <a:r>
              <a:rPr lang="hu-HU" i="1" dirty="0" err="1"/>
              <a:t>Inčelko̗dven</a:t>
            </a:r>
            <a:r>
              <a:rPr lang="hu-HU" i="1" dirty="0"/>
              <a:t> </a:t>
            </a:r>
            <a:r>
              <a:rPr lang="hu-HU" i="1" dirty="0" err="1"/>
              <a:t>mínemẃ</a:t>
            </a:r>
            <a:r>
              <a:rPr lang="hu-HU" i="1" dirty="0"/>
              <a:t> </a:t>
            </a:r>
            <a:r>
              <a:rPr lang="hu-HU" i="1" dirty="0" err="1"/>
              <a:t>keǵo̗tlensego̗ckel</a:t>
            </a:r>
            <a:r>
              <a:rPr lang="hu-HU" i="1" dirty="0"/>
              <a:t> megteríthetne </a:t>
            </a:r>
            <a:r>
              <a:rPr lang="hu-HU" i="1" dirty="0" err="1"/>
              <a:t>leańat</a:t>
            </a:r>
            <a:r>
              <a:rPr lang="hu-HU" i="1" dirty="0"/>
              <a:t> / </a:t>
            </a:r>
            <a:r>
              <a:rPr lang="hu-HU" b="1" i="1" dirty="0"/>
              <a:t>No </a:t>
            </a:r>
            <a:r>
              <a:rPr lang="hu-HU" b="1" i="1" dirty="0" err="1"/>
              <a:t>masnapon</a:t>
            </a:r>
            <a:r>
              <a:rPr lang="hu-HU" b="1" i="1" dirty="0"/>
              <a:t> monda </a:t>
            </a:r>
            <a:r>
              <a:rPr lang="hu-HU" b="1" i="1" dirty="0" err="1"/>
              <a:t>nekí</a:t>
            </a:r>
            <a:r>
              <a:rPr lang="hu-HU" i="1" dirty="0"/>
              <a:t> / </a:t>
            </a:r>
            <a:r>
              <a:rPr lang="hu-HU" i="1" dirty="0" err="1"/>
              <a:t>Auaǵ</a:t>
            </a:r>
            <a:r>
              <a:rPr lang="hu-HU" i="1" dirty="0"/>
              <a:t> az en </a:t>
            </a:r>
            <a:r>
              <a:rPr lang="hu-HU" i="1" dirty="0" err="1"/>
              <a:t>istenō̗nec</a:t>
            </a:r>
            <a:r>
              <a:rPr lang="hu-HU" i="1" dirty="0"/>
              <a:t> </a:t>
            </a:r>
            <a:r>
              <a:rPr lang="hu-HU" i="1" dirty="0" err="1"/>
              <a:t>aǵ</a:t>
            </a:r>
            <a:r>
              <a:rPr lang="hu-HU" i="1" dirty="0"/>
              <a:t> </a:t>
            </a:r>
            <a:r>
              <a:rPr lang="hu-HU" i="1" dirty="0" err="1"/>
              <a:t>to̗my̋ent</a:t>
            </a:r>
            <a:r>
              <a:rPr lang="hu-HU" i="1" dirty="0"/>
              <a:t> </a:t>
            </a:r>
            <a:r>
              <a:rPr lang="hu-HU" i="1" dirty="0" err="1"/>
              <a:t>Auaǵ</a:t>
            </a:r>
            <a:r>
              <a:rPr lang="hu-HU" i="1" dirty="0"/>
              <a:t> </a:t>
            </a:r>
            <a:r>
              <a:rPr lang="hu-HU" i="1" dirty="0" err="1"/>
              <a:t>olʼ</a:t>
            </a:r>
            <a:r>
              <a:rPr lang="hu-HU" i="1" dirty="0"/>
              <a:t> naǵ kent zenveǵ / Kíth ínǵen sem velhetnel</a:t>
            </a:r>
            <a:r>
              <a:rPr lang="hu-HU" dirty="0"/>
              <a:t> (ÓMK, NadK. 255v, 1508)</a:t>
            </a:r>
          </a:p>
        </p:txBody>
      </p:sp>
    </p:spTree>
    <p:extLst>
      <p:ext uri="{BB962C8B-B14F-4D97-AF65-F5344CB8AC3E}">
        <p14:creationId xmlns:p14="http://schemas.microsoft.com/office/powerpoint/2010/main" val="3757042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32AEFB0-893A-2A5A-3E20-3D4ACDEA8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765" y="615484"/>
            <a:ext cx="10712550" cy="1280890"/>
          </a:xfrm>
        </p:spPr>
        <p:txBody>
          <a:bodyPr>
            <a:normAutofit fontScale="90000"/>
          </a:bodyPr>
          <a:lstStyle/>
          <a:p>
            <a:r>
              <a:rPr lang="hu-HU" dirty="0"/>
              <a:t>Szótárak: Czuczor &amp; Fogarasi (1861): A magyar nyelv szótára</a:t>
            </a:r>
            <a:endParaRPr lang="hu-HU" i="1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4509BE7-3317-01A6-7A2A-6A6360620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318" y="2101883"/>
            <a:ext cx="11257646" cy="447511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endParaRPr lang="hu-HU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73" y="1925327"/>
            <a:ext cx="10195464" cy="482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566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Eredmények: </a:t>
            </a:r>
            <a:r>
              <a:rPr lang="hu-HU" dirty="0" err="1"/>
              <a:t>tmk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52371" y="1985819"/>
            <a:ext cx="11022393" cy="454429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hu-HU" dirty="0"/>
              <a:t>Az ÓMK </a:t>
            </a:r>
            <a:r>
              <a:rPr lang="hu-HU" dirty="0" err="1"/>
              <a:t>középmagyar</a:t>
            </a:r>
            <a:r>
              <a:rPr lang="hu-HU" dirty="0"/>
              <a:t> részei: 5 találat (4 bibliafordításban, egy Heltai Dialógusában), 2 kezdő, 3 belső helyzetű, az előbbiek kérdések, az utóbbiak </a:t>
            </a:r>
            <a:r>
              <a:rPr lang="hu-HU" dirty="0" err="1"/>
              <a:t>konkluzívak</a:t>
            </a:r>
            <a:r>
              <a:rPr lang="hu-HU" dirty="0"/>
              <a:t>.</a:t>
            </a:r>
          </a:p>
          <a:p>
            <a:pPr marL="0" indent="0">
              <a:buNone/>
            </a:pPr>
            <a:r>
              <a:rPr lang="hu-HU" dirty="0"/>
              <a:t>TMK: 357 db, </a:t>
            </a:r>
            <a:r>
              <a:rPr lang="hu-HU" i="1" dirty="0"/>
              <a:t>no, </a:t>
            </a:r>
            <a:r>
              <a:rPr lang="hu-HU" i="1" dirty="0" err="1"/>
              <a:t>No</a:t>
            </a:r>
            <a:r>
              <a:rPr lang="hu-HU" i="1" dirty="0"/>
              <a:t>, </a:t>
            </a:r>
            <a:r>
              <a:rPr lang="hu-HU" i="1" dirty="0" err="1"/>
              <a:t>nó</a:t>
            </a:r>
            <a:r>
              <a:rPr lang="hu-HU" i="1" dirty="0"/>
              <a:t>, </a:t>
            </a:r>
            <a:r>
              <a:rPr lang="hu-HU" i="1" dirty="0" err="1"/>
              <a:t>Nó</a:t>
            </a:r>
            <a:r>
              <a:rPr lang="hu-HU" i="1" dirty="0"/>
              <a:t>, </a:t>
            </a:r>
            <a:r>
              <a:rPr lang="hu-HU" dirty="0"/>
              <a:t>csak 4 db nem boszorkányperben, szinte kizárólag idézések (felidézett dialógusok), közlésigével felvezetve:</a:t>
            </a:r>
          </a:p>
          <a:p>
            <a:pPr marL="0" indent="0">
              <a:buNone/>
            </a:pPr>
            <a:r>
              <a:rPr lang="hu-HU" dirty="0"/>
              <a:t>(9) </a:t>
            </a:r>
            <a:r>
              <a:rPr lang="hu-HU" i="1" dirty="0"/>
              <a:t>A Tanú Férje </a:t>
            </a:r>
            <a:r>
              <a:rPr lang="hu-HU" b="1" i="1" dirty="0"/>
              <a:t>kérdezte</a:t>
            </a:r>
            <a:r>
              <a:rPr lang="hu-HU" i="1" dirty="0"/>
              <a:t>, </a:t>
            </a:r>
            <a:r>
              <a:rPr lang="hu-HU" b="1" i="1" dirty="0"/>
              <a:t>no</a:t>
            </a:r>
            <a:r>
              <a:rPr lang="hu-HU" i="1" dirty="0"/>
              <a:t> hát Bátyám Uram mint élhetnek Kentek? </a:t>
            </a:r>
            <a:r>
              <a:rPr lang="hu-HU" i="1" dirty="0" err="1"/>
              <a:t>Fessetö</a:t>
            </a:r>
            <a:r>
              <a:rPr lang="hu-HU" i="1" dirty="0"/>
              <a:t> István arra mondotta mint élünk?</a:t>
            </a:r>
            <a:r>
              <a:rPr lang="hu-HU" dirty="0"/>
              <a:t> (TMK, </a:t>
            </a:r>
            <a:r>
              <a:rPr lang="hu-HU" dirty="0" err="1"/>
              <a:t>Bosz</a:t>
            </a:r>
            <a:r>
              <a:rPr lang="hu-HU" dirty="0"/>
              <a:t>. 488, 1761)</a:t>
            </a:r>
          </a:p>
          <a:p>
            <a:pPr marL="0" indent="0">
              <a:buNone/>
            </a:pPr>
            <a:r>
              <a:rPr lang="hu-HU" dirty="0"/>
              <a:t>A fordulókezdő (320 db, 87,67%, sürgetés, </a:t>
            </a:r>
            <a:r>
              <a:rPr lang="hu-HU" dirty="0" err="1"/>
              <a:t>konkluzív</a:t>
            </a:r>
            <a:r>
              <a:rPr lang="hu-HU" dirty="0"/>
              <a:t>, kérdő) és </a:t>
            </a:r>
            <a:r>
              <a:rPr lang="hu-HU" dirty="0" err="1"/>
              <a:t>reszponzív</a:t>
            </a:r>
            <a:r>
              <a:rPr lang="hu-HU" dirty="0"/>
              <a:t> (39 db, 10,68%, sürgetés + fenyegetés) használat uralkodó, belsőre csak hat eset található (1,65%, </a:t>
            </a:r>
            <a:r>
              <a:rPr lang="hu-HU" dirty="0" err="1"/>
              <a:t>konkluzív</a:t>
            </a:r>
            <a:r>
              <a:rPr lang="hu-HU" dirty="0"/>
              <a:t>). Nincs önálló fordulóként való megjelenés. </a:t>
            </a:r>
          </a:p>
          <a:p>
            <a:pPr marL="0" indent="0">
              <a:buNone/>
            </a:pPr>
            <a:r>
              <a:rPr lang="hu-HU" dirty="0"/>
              <a:t>A fenyegetések dominálnak (41%), </a:t>
            </a:r>
            <a:r>
              <a:rPr lang="hu-HU" dirty="0" err="1"/>
              <a:t>konkluzívak</a:t>
            </a:r>
            <a:r>
              <a:rPr lang="hu-HU" dirty="0"/>
              <a:t>.</a:t>
            </a:r>
          </a:p>
          <a:p>
            <a:pPr marL="0" indent="0">
              <a:buNone/>
            </a:pPr>
            <a:r>
              <a:rPr lang="hu-HU" dirty="0"/>
              <a:t>33%: felszólító igealak, felük a </a:t>
            </a:r>
            <a:r>
              <a:rPr lang="hu-HU" b="1" dirty="0"/>
              <a:t>fenyegető</a:t>
            </a:r>
            <a:r>
              <a:rPr lang="hu-HU" dirty="0"/>
              <a:t> </a:t>
            </a:r>
            <a:r>
              <a:rPr lang="hu-HU" i="1" dirty="0"/>
              <a:t>vár, </a:t>
            </a:r>
            <a:r>
              <a:rPr lang="hu-HU" dirty="0" err="1"/>
              <a:t>akaratkifejezés</a:t>
            </a:r>
            <a:r>
              <a:rPr lang="hu-HU" dirty="0"/>
              <a:t>, felszólítások-kérések:</a:t>
            </a:r>
          </a:p>
          <a:p>
            <a:pPr marL="0" indent="0">
              <a:buNone/>
            </a:pPr>
            <a:r>
              <a:rPr lang="hu-HU" dirty="0"/>
              <a:t>(10) </a:t>
            </a:r>
            <a:r>
              <a:rPr lang="hu-HU" i="1" dirty="0"/>
              <a:t>akkoron </a:t>
            </a:r>
            <a:r>
              <a:rPr lang="hu-HU" i="1" dirty="0" err="1"/>
              <a:t>Puskasne</a:t>
            </a:r>
            <a:r>
              <a:rPr lang="hu-HU" i="1" dirty="0"/>
              <a:t> meg fenyegette a </a:t>
            </a:r>
            <a:r>
              <a:rPr lang="hu-HU" i="1" dirty="0" err="1"/>
              <a:t>Tanut</a:t>
            </a:r>
            <a:r>
              <a:rPr lang="hu-HU" i="1" dirty="0"/>
              <a:t> eztt mondván </a:t>
            </a:r>
            <a:r>
              <a:rPr lang="hu-HU" b="1" i="1" dirty="0"/>
              <a:t>No </a:t>
            </a:r>
            <a:r>
              <a:rPr lang="hu-HU" b="1" i="1" dirty="0" err="1"/>
              <a:t>varj</a:t>
            </a:r>
            <a:r>
              <a:rPr lang="hu-HU" b="1" i="1" dirty="0"/>
              <a:t> </a:t>
            </a:r>
            <a:r>
              <a:rPr lang="hu-HU" b="1" i="1" dirty="0" err="1"/>
              <a:t>rea</a:t>
            </a:r>
            <a:r>
              <a:rPr lang="hu-HU" i="1" dirty="0"/>
              <a:t> meg mondottam hogy </a:t>
            </a:r>
            <a:r>
              <a:rPr lang="hu-HU" i="1" dirty="0" err="1"/>
              <a:t>masnak</a:t>
            </a:r>
            <a:r>
              <a:rPr lang="hu-HU" i="1" dirty="0"/>
              <a:t> ne ad a </a:t>
            </a:r>
            <a:r>
              <a:rPr lang="hu-HU" i="1" dirty="0" err="1"/>
              <a:t>nyomtatast</a:t>
            </a:r>
            <a:r>
              <a:rPr lang="hu-HU" i="1" dirty="0"/>
              <a:t>, de meg bánod;</a:t>
            </a:r>
            <a:r>
              <a:rPr lang="hu-HU" dirty="0"/>
              <a:t> (TMK, </a:t>
            </a:r>
            <a:r>
              <a:rPr lang="hu-HU" dirty="0" err="1"/>
              <a:t>Bosz</a:t>
            </a:r>
            <a:r>
              <a:rPr lang="hu-HU" dirty="0"/>
              <a:t>. 338, 1762)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936656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Eredmények: </a:t>
            </a:r>
            <a:r>
              <a:rPr lang="hu-HU" dirty="0" err="1"/>
              <a:t>tmk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Központozás: nincs írásjel utána, egy adatot kivéve:</a:t>
            </a:r>
          </a:p>
          <a:p>
            <a:pPr marL="0" indent="0">
              <a:buNone/>
            </a:pPr>
            <a:r>
              <a:rPr lang="hu-HU" dirty="0"/>
              <a:t>(11) </a:t>
            </a:r>
            <a:r>
              <a:rPr lang="hu-HU" i="1" dirty="0"/>
              <a:t>reggel Kántor Katát oda </a:t>
            </a:r>
            <a:r>
              <a:rPr lang="hu-HU" i="1" dirty="0" err="1"/>
              <a:t>hivatom</a:t>
            </a:r>
            <a:r>
              <a:rPr lang="hu-HU" i="1" dirty="0"/>
              <a:t>, s azt mondom néki, </a:t>
            </a:r>
            <a:r>
              <a:rPr lang="hu-HU" b="1" i="1" dirty="0"/>
              <a:t>no!</a:t>
            </a:r>
            <a:r>
              <a:rPr lang="hu-HU" i="1" dirty="0"/>
              <a:t> Kata </a:t>
            </a:r>
            <a:r>
              <a:rPr lang="hu-HU" i="1" dirty="0" err="1"/>
              <a:t>Aszony</a:t>
            </a:r>
            <a:r>
              <a:rPr lang="hu-HU" i="1" dirty="0"/>
              <a:t> meg mondád az </a:t>
            </a:r>
            <a:r>
              <a:rPr lang="hu-HU" i="1" dirty="0" err="1"/>
              <a:t>estve</a:t>
            </a:r>
            <a:r>
              <a:rPr lang="hu-HU" i="1" dirty="0"/>
              <a:t>, hogy ha </a:t>
            </a:r>
            <a:r>
              <a:rPr lang="hu-HU" i="1" dirty="0" err="1"/>
              <a:t>embertúl</a:t>
            </a:r>
            <a:r>
              <a:rPr lang="hu-HU" i="1" dirty="0"/>
              <a:t> van nyavalyád, meg tudod, mert bajotok </a:t>
            </a:r>
            <a:r>
              <a:rPr lang="hu-HU" i="1" dirty="0" err="1"/>
              <a:t>lészen</a:t>
            </a:r>
            <a:r>
              <a:rPr lang="hu-HU" dirty="0"/>
              <a:t> (TMK, </a:t>
            </a:r>
            <a:r>
              <a:rPr lang="hu-HU" dirty="0" err="1"/>
              <a:t>Bosz</a:t>
            </a:r>
            <a:r>
              <a:rPr lang="hu-HU" dirty="0"/>
              <a:t>. 82, 1732) </a:t>
            </a:r>
          </a:p>
          <a:p>
            <a:pPr marL="0" indent="0">
              <a:buNone/>
            </a:pPr>
            <a:r>
              <a:rPr lang="hu-HU" dirty="0"/>
              <a:t>Regisztersajátosság? A boszorkányperekben alig társul (5%), pl.:</a:t>
            </a:r>
          </a:p>
          <a:p>
            <a:pPr marL="0" indent="0">
              <a:buNone/>
            </a:pPr>
            <a:r>
              <a:rPr lang="hu-HU" dirty="0"/>
              <a:t>(12) </a:t>
            </a:r>
            <a:r>
              <a:rPr lang="hu-HU" i="1" dirty="0"/>
              <a:t>Te néked </a:t>
            </a:r>
            <a:r>
              <a:rPr lang="hu-HU" i="1" dirty="0" err="1"/>
              <a:t>mondottáke</a:t>
            </a:r>
            <a:r>
              <a:rPr lang="hu-HU" i="1" dirty="0"/>
              <a:t> szemben ezen szókat? </a:t>
            </a:r>
            <a:r>
              <a:rPr lang="hu-HU" b="1" i="1" dirty="0"/>
              <a:t>No tehát</a:t>
            </a:r>
            <a:r>
              <a:rPr lang="hu-HU" i="1" dirty="0"/>
              <a:t> Boszorkány vagy te Komám </a:t>
            </a:r>
            <a:r>
              <a:rPr lang="hu-HU" i="1" dirty="0" err="1"/>
              <a:t>Aszony</a:t>
            </a:r>
            <a:r>
              <a:rPr lang="hu-HU" i="1" dirty="0"/>
              <a:t>.</a:t>
            </a:r>
            <a:r>
              <a:rPr lang="hu-HU" dirty="0"/>
              <a:t> (TMK, </a:t>
            </a:r>
            <a:r>
              <a:rPr lang="hu-HU" dirty="0" err="1"/>
              <a:t>Bosz</a:t>
            </a:r>
            <a:r>
              <a:rPr lang="hu-HU" dirty="0"/>
              <a:t>. 348, 1753)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160927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Eredmények: </a:t>
            </a:r>
            <a:r>
              <a:rPr lang="hu-HU" dirty="0" err="1"/>
              <a:t>ked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52371" y="2095499"/>
            <a:ext cx="11308720" cy="416675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dirty="0"/>
              <a:t>111 találat, </a:t>
            </a:r>
            <a:r>
              <a:rPr lang="hu-HU" i="1" dirty="0"/>
              <a:t>no, </a:t>
            </a:r>
            <a:r>
              <a:rPr lang="hu-HU" i="1" dirty="0" err="1"/>
              <a:t>No</a:t>
            </a:r>
            <a:r>
              <a:rPr lang="hu-HU" i="1" dirty="0"/>
              <a:t>, </a:t>
            </a:r>
            <a:r>
              <a:rPr lang="hu-HU" i="1" dirty="0" err="1"/>
              <a:t>nó</a:t>
            </a:r>
            <a:r>
              <a:rPr lang="hu-HU" i="1" dirty="0"/>
              <a:t>, </a:t>
            </a:r>
            <a:r>
              <a:rPr lang="hu-HU" i="1" dirty="0" err="1"/>
              <a:t>Nó</a:t>
            </a:r>
            <a:r>
              <a:rPr lang="hu-HU" i="1" dirty="0"/>
              <a:t> </a:t>
            </a:r>
          </a:p>
          <a:p>
            <a:pPr marL="0" indent="0">
              <a:buNone/>
            </a:pPr>
            <a:r>
              <a:rPr lang="hu-HU" dirty="0"/>
              <a:t>Regisztereltérések: idézésben alig (13), még kevésbé társul (14%, főleg Bornemisza) (14):</a:t>
            </a:r>
          </a:p>
          <a:p>
            <a:pPr marL="0" indent="0">
              <a:buNone/>
            </a:pPr>
            <a:r>
              <a:rPr lang="hu-HU" dirty="0"/>
              <a:t>(13) </a:t>
            </a:r>
            <a:r>
              <a:rPr lang="hu-HU" dirty="0" err="1"/>
              <a:t>Sohonnay</a:t>
            </a:r>
            <a:r>
              <a:rPr lang="hu-HU" dirty="0"/>
              <a:t> </a:t>
            </a:r>
            <a:r>
              <a:rPr lang="hu-HU" i="1" dirty="0"/>
              <a:t>Hát a Német Kapitány?</a:t>
            </a:r>
            <a:r>
              <a:rPr lang="hu-HU" dirty="0"/>
              <a:t> </a:t>
            </a:r>
            <a:r>
              <a:rPr lang="hu-HU" dirty="0" err="1"/>
              <a:t>Ágyúsy</a:t>
            </a:r>
            <a:r>
              <a:rPr lang="hu-HU" dirty="0"/>
              <a:t> </a:t>
            </a:r>
            <a:r>
              <a:rPr lang="hu-HU" i="1" dirty="0" err="1"/>
              <a:t>Egygyet</a:t>
            </a:r>
            <a:r>
              <a:rPr lang="hu-HU" i="1" dirty="0"/>
              <a:t> se </a:t>
            </a:r>
            <a:r>
              <a:rPr lang="hu-HU" i="1" dirty="0" err="1"/>
              <a:t>szolhatot</a:t>
            </a:r>
            <a:r>
              <a:rPr lang="hu-HU" i="1" dirty="0"/>
              <a:t> leg elöl, azután </a:t>
            </a:r>
            <a:r>
              <a:rPr lang="hu-HU" i="1" dirty="0" err="1"/>
              <a:t>osztán</a:t>
            </a:r>
            <a:r>
              <a:rPr lang="hu-HU" i="1" dirty="0"/>
              <a:t> azt mondotta: </a:t>
            </a:r>
            <a:r>
              <a:rPr lang="hu-HU" b="1" i="1" dirty="0"/>
              <a:t>No</a:t>
            </a:r>
            <a:r>
              <a:rPr lang="hu-HU" i="1" dirty="0"/>
              <a:t> ugyan </a:t>
            </a:r>
            <a:r>
              <a:rPr lang="hu-HU" i="1" dirty="0" err="1"/>
              <a:t>Agyúsi</a:t>
            </a:r>
            <a:r>
              <a:rPr lang="hu-HU" i="1" dirty="0"/>
              <a:t> kapitány Urammal </a:t>
            </a:r>
            <a:r>
              <a:rPr lang="hu-HU" i="1" dirty="0" err="1"/>
              <a:t>héjjába</a:t>
            </a:r>
            <a:r>
              <a:rPr lang="hu-HU" i="1" dirty="0"/>
              <a:t> kezd valaki </a:t>
            </a:r>
            <a:r>
              <a:rPr lang="hu-HU" i="1" dirty="0" err="1"/>
              <a:t>trefalni</a:t>
            </a:r>
            <a:r>
              <a:rPr lang="hu-HU" i="1" dirty="0"/>
              <a:t>, mert ki </a:t>
            </a:r>
            <a:r>
              <a:rPr lang="hu-HU" i="1" dirty="0" err="1"/>
              <a:t>tudgya</a:t>
            </a:r>
            <a:r>
              <a:rPr lang="hu-HU" i="1" dirty="0"/>
              <a:t> fizetni az embert...</a:t>
            </a:r>
            <a:r>
              <a:rPr lang="hu-HU" dirty="0"/>
              <a:t> (KED, Dugonics András: Gyöngyösi 1770)</a:t>
            </a:r>
          </a:p>
          <a:p>
            <a:pPr marL="0" indent="0">
              <a:buNone/>
            </a:pPr>
            <a:r>
              <a:rPr lang="hu-HU" dirty="0"/>
              <a:t>(14) </a:t>
            </a:r>
            <a:r>
              <a:rPr lang="hu-HU" dirty="0" err="1"/>
              <a:t>Clytem</a:t>
            </a:r>
            <a:r>
              <a:rPr lang="hu-HU" dirty="0"/>
              <a:t>: </a:t>
            </a:r>
            <a:r>
              <a:rPr lang="hu-HU" i="1" dirty="0"/>
              <a:t>Most latom, </a:t>
            </a:r>
            <a:r>
              <a:rPr lang="hu-HU" i="1" dirty="0" err="1"/>
              <a:t>io</a:t>
            </a:r>
            <a:r>
              <a:rPr lang="hu-HU" i="1" dirty="0"/>
              <a:t> baratom volt </a:t>
            </a:r>
            <a:r>
              <a:rPr lang="hu-HU" i="1" dirty="0" err="1"/>
              <a:t>vrad</a:t>
            </a:r>
            <a:r>
              <a:rPr lang="hu-HU" i="1" dirty="0"/>
              <a:t> nekem, kit en neki Soha meg nem </a:t>
            </a:r>
            <a:r>
              <a:rPr lang="hu-HU" i="1" dirty="0" err="1"/>
              <a:t>szolgalhatok</a:t>
            </a:r>
            <a:r>
              <a:rPr lang="hu-HU" i="1" dirty="0"/>
              <a:t>, </a:t>
            </a:r>
            <a:r>
              <a:rPr lang="hu-HU" b="1" i="1" dirty="0"/>
              <a:t>de no,</a:t>
            </a:r>
            <a:r>
              <a:rPr lang="hu-HU" i="1" dirty="0"/>
              <a:t> ne </a:t>
            </a:r>
            <a:r>
              <a:rPr lang="hu-HU" i="1" dirty="0" err="1"/>
              <a:t>halgas</a:t>
            </a:r>
            <a:r>
              <a:rPr lang="hu-HU" i="1" dirty="0"/>
              <a:t>!</a:t>
            </a:r>
            <a:r>
              <a:rPr lang="hu-HU" dirty="0"/>
              <a:t>  (KED, Bornemisza Péter: Elektra, 1558)</a:t>
            </a:r>
          </a:p>
          <a:p>
            <a:pPr marL="0" indent="0">
              <a:buNone/>
            </a:pPr>
            <a:r>
              <a:rPr lang="hu-HU" dirty="0"/>
              <a:t>Más beszédaktusok jellemzőek, fenyegetés alig, inkább </a:t>
            </a:r>
            <a:r>
              <a:rPr lang="hu-HU" b="1" dirty="0"/>
              <a:t>vigasztalás</a:t>
            </a:r>
            <a:r>
              <a:rPr lang="hu-HU" dirty="0"/>
              <a:t>, parancs, engedély:</a:t>
            </a:r>
          </a:p>
          <a:p>
            <a:pPr marL="0" indent="0">
              <a:buNone/>
            </a:pPr>
            <a:r>
              <a:rPr lang="hu-HU" dirty="0"/>
              <a:t>(15) </a:t>
            </a:r>
            <a:r>
              <a:rPr lang="hu-HU" i="1" dirty="0"/>
              <a:t>Azt </a:t>
            </a:r>
            <a:r>
              <a:rPr lang="hu-HU" i="1" dirty="0" err="1"/>
              <a:t>mondá</a:t>
            </a:r>
            <a:r>
              <a:rPr lang="hu-HU" i="1" dirty="0"/>
              <a:t> vasárnap a mi </a:t>
            </a:r>
            <a:r>
              <a:rPr lang="hu-HU" i="1" dirty="0" err="1"/>
              <a:t>Praedicátorunk</a:t>
            </a:r>
            <a:r>
              <a:rPr lang="hu-HU" i="1" dirty="0"/>
              <a:t>, hogy ki veti a’ gyülekezetből azt, a’ ki </a:t>
            </a:r>
            <a:r>
              <a:rPr lang="hu-HU" i="1" dirty="0" err="1"/>
              <a:t>Erdéllyi</a:t>
            </a:r>
            <a:r>
              <a:rPr lang="hu-HU" i="1" dirty="0"/>
              <a:t> </a:t>
            </a:r>
            <a:r>
              <a:rPr lang="hu-HU" i="1" dirty="0" err="1"/>
              <a:t>hütöt</a:t>
            </a:r>
            <a:r>
              <a:rPr lang="hu-HU" i="1" dirty="0"/>
              <a:t> tartand. Ó, hamis bestiák, </a:t>
            </a:r>
            <a:r>
              <a:rPr lang="hu-HU" i="1" dirty="0" err="1"/>
              <a:t>nám</a:t>
            </a:r>
            <a:r>
              <a:rPr lang="hu-HU" i="1" dirty="0"/>
              <a:t> tiltnak volt, hogy </a:t>
            </a:r>
            <a:r>
              <a:rPr lang="hu-HU" i="1" dirty="0" err="1"/>
              <a:t>megh</a:t>
            </a:r>
            <a:r>
              <a:rPr lang="hu-HU" i="1" dirty="0"/>
              <a:t> ne </a:t>
            </a:r>
            <a:r>
              <a:rPr lang="hu-HU" i="1" dirty="0" err="1"/>
              <a:t>üsmerjük</a:t>
            </a:r>
            <a:r>
              <a:rPr lang="hu-HU" i="1" dirty="0"/>
              <a:t> az igazságot, </a:t>
            </a:r>
            <a:r>
              <a:rPr lang="hu-HU" b="1" i="1" dirty="0"/>
              <a:t>no hadd el </a:t>
            </a:r>
            <a:r>
              <a:rPr lang="hu-HU" b="1" i="1" dirty="0" err="1"/>
              <a:t>tsak</a:t>
            </a:r>
            <a:r>
              <a:rPr lang="hu-HU" b="1" i="1" dirty="0"/>
              <a:t>.</a:t>
            </a:r>
            <a:r>
              <a:rPr lang="hu-HU" dirty="0"/>
              <a:t> (KED, Válaszúti György: Debreceni disputa, 1570–71) – </a:t>
            </a:r>
            <a:r>
              <a:rPr lang="hu-HU" i="1" dirty="0"/>
              <a:t>hadd el</a:t>
            </a:r>
            <a:r>
              <a:rPr lang="hu-HU" dirty="0"/>
              <a:t> ’</a:t>
            </a:r>
            <a:r>
              <a:rPr lang="hu-HU" dirty="0" err="1"/>
              <a:t>hagyd</a:t>
            </a:r>
            <a:r>
              <a:rPr lang="hu-HU" dirty="0"/>
              <a:t> abba a beszédet erről’</a:t>
            </a:r>
          </a:p>
          <a:p>
            <a:pPr marL="0" indent="0">
              <a:buNone/>
            </a:pPr>
            <a:r>
              <a:rPr lang="hu-HU" dirty="0"/>
              <a:t>A felszólító igealakok aránya kb. azonos, mint a </a:t>
            </a:r>
            <a:r>
              <a:rPr lang="hu-HU" dirty="0" err="1"/>
              <a:t>TMK-ban</a:t>
            </a:r>
            <a:r>
              <a:rPr lang="hu-HU" dirty="0"/>
              <a:t> volt, de más korpuszméret (5:1).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630128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Eredmények: </a:t>
            </a:r>
            <a:r>
              <a:rPr lang="hu-HU" dirty="0" err="1"/>
              <a:t>Ked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52371" y="2095499"/>
            <a:ext cx="11031629" cy="442383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hu-HU" dirty="0"/>
              <a:t>Drámákban és memoárokban is </a:t>
            </a:r>
          </a:p>
          <a:p>
            <a:r>
              <a:rPr lang="hu-HU" dirty="0"/>
              <a:t>a kezdő </a:t>
            </a:r>
            <a:r>
              <a:rPr lang="hu-HU" i="1" dirty="0"/>
              <a:t>no </a:t>
            </a:r>
            <a:r>
              <a:rPr lang="hu-HU" dirty="0"/>
              <a:t>vezet (43 db, 38,40%, sürgető, </a:t>
            </a:r>
            <a:r>
              <a:rPr lang="hu-HU" dirty="0" err="1"/>
              <a:t>konkluzív</a:t>
            </a:r>
            <a:r>
              <a:rPr lang="hu-HU" dirty="0"/>
              <a:t>, kérdő):</a:t>
            </a:r>
          </a:p>
          <a:p>
            <a:pPr marL="0" indent="0">
              <a:buNone/>
            </a:pPr>
            <a:r>
              <a:rPr lang="hu-HU" dirty="0"/>
              <a:t>(16) PAPA. </a:t>
            </a:r>
            <a:r>
              <a:rPr lang="hu-HU" b="1" i="1" dirty="0"/>
              <a:t>No, mi dolog az, hogy ti </a:t>
            </a:r>
            <a:r>
              <a:rPr lang="hu-HU" b="1" i="1" dirty="0" err="1"/>
              <a:t>mindvntalan</a:t>
            </a:r>
            <a:r>
              <a:rPr lang="hu-HU" b="1" i="1" dirty="0"/>
              <a:t> </a:t>
            </a:r>
            <a:r>
              <a:rPr lang="hu-HU" b="1" i="1" dirty="0" err="1"/>
              <a:t>enream</a:t>
            </a:r>
            <a:r>
              <a:rPr lang="hu-HU" b="1" i="1" dirty="0"/>
              <a:t> </a:t>
            </a:r>
            <a:r>
              <a:rPr lang="hu-HU" b="1" i="1" dirty="0" err="1"/>
              <a:t>futtoc</a:t>
            </a:r>
            <a:r>
              <a:rPr lang="hu-HU" b="1" i="1" dirty="0"/>
              <a:t>, </a:t>
            </a:r>
            <a:r>
              <a:rPr lang="hu-HU" b="1" i="1" dirty="0" err="1"/>
              <a:t>ęs</a:t>
            </a:r>
            <a:r>
              <a:rPr lang="hu-HU" b="1" i="1" dirty="0"/>
              <a:t> </a:t>
            </a:r>
            <a:r>
              <a:rPr lang="hu-HU" b="1" i="1" dirty="0" err="1"/>
              <a:t>immar</a:t>
            </a:r>
            <a:r>
              <a:rPr lang="hu-HU" b="1" i="1" dirty="0"/>
              <a:t> </a:t>
            </a:r>
            <a:r>
              <a:rPr lang="hu-HU" b="1" i="1" dirty="0" err="1"/>
              <a:t>chac</a:t>
            </a:r>
            <a:r>
              <a:rPr lang="hu-HU" b="1" i="1" dirty="0"/>
              <a:t> </a:t>
            </a:r>
            <a:r>
              <a:rPr lang="hu-HU" b="1" i="1" dirty="0" err="1"/>
              <a:t>niugodnom</a:t>
            </a:r>
            <a:r>
              <a:rPr lang="hu-HU" b="1" i="1" dirty="0"/>
              <a:t> sem </a:t>
            </a:r>
            <a:r>
              <a:rPr lang="hu-HU" b="1" i="1" dirty="0" err="1"/>
              <a:t>hattoc</a:t>
            </a:r>
            <a:r>
              <a:rPr lang="hu-HU" b="1" i="1" dirty="0"/>
              <a:t>.</a:t>
            </a:r>
            <a:r>
              <a:rPr lang="hu-HU" dirty="0"/>
              <a:t> (KED, Sztárai Mihály, 1557)</a:t>
            </a:r>
          </a:p>
          <a:p>
            <a:r>
              <a:rPr lang="hu-HU" dirty="0"/>
              <a:t>de csaknem azonos a belső (42 db, 37,50%) előfordulások aránya (</a:t>
            </a:r>
            <a:r>
              <a:rPr lang="hu-HU" dirty="0" err="1"/>
              <a:t>konluzív-sürgető</a:t>
            </a:r>
            <a:r>
              <a:rPr lang="hu-HU" dirty="0"/>
              <a:t>, átmenet, </a:t>
            </a:r>
            <a:r>
              <a:rPr lang="hu-HU" dirty="0" err="1"/>
              <a:t>konkluzív</a:t>
            </a:r>
            <a:r>
              <a:rPr lang="hu-HU" dirty="0"/>
              <a:t>): </a:t>
            </a:r>
          </a:p>
          <a:p>
            <a:pPr marL="0" indent="0">
              <a:buNone/>
            </a:pPr>
            <a:r>
              <a:rPr lang="hu-HU" dirty="0"/>
              <a:t>(17) </a:t>
            </a:r>
            <a:r>
              <a:rPr lang="hu-HU" i="1" dirty="0"/>
              <a:t>Noha </a:t>
            </a:r>
            <a:r>
              <a:rPr lang="hu-HU" i="1" dirty="0" err="1"/>
              <a:t>imar</a:t>
            </a:r>
            <a:r>
              <a:rPr lang="hu-HU" i="1" dirty="0"/>
              <a:t> </a:t>
            </a:r>
            <a:r>
              <a:rPr lang="hu-HU" i="1" dirty="0" err="1"/>
              <a:t>nagi</a:t>
            </a:r>
            <a:r>
              <a:rPr lang="hu-HU" i="1" dirty="0"/>
              <a:t> buba </a:t>
            </a:r>
            <a:r>
              <a:rPr lang="hu-HU" i="1" dirty="0" err="1"/>
              <a:t>maeg</a:t>
            </a:r>
            <a:r>
              <a:rPr lang="hu-HU" i="1" dirty="0"/>
              <a:t> </a:t>
            </a:r>
            <a:r>
              <a:rPr lang="hu-HU" i="1" dirty="0" err="1"/>
              <a:t>foniattunk</a:t>
            </a:r>
            <a:r>
              <a:rPr lang="hu-HU" i="1" dirty="0"/>
              <a:t>, </a:t>
            </a:r>
            <a:r>
              <a:rPr lang="hu-HU" i="1" dirty="0" err="1"/>
              <a:t>dae</a:t>
            </a:r>
            <a:r>
              <a:rPr lang="hu-HU" i="1" dirty="0"/>
              <a:t> </a:t>
            </a:r>
            <a:r>
              <a:rPr lang="hu-HU" i="1" dirty="0" err="1"/>
              <a:t>czak</a:t>
            </a:r>
            <a:r>
              <a:rPr lang="hu-HU" i="1" dirty="0"/>
              <a:t> az </a:t>
            </a:r>
            <a:r>
              <a:rPr lang="hu-HU" i="1" dirty="0" err="1"/>
              <a:t>ioszagertis</a:t>
            </a:r>
            <a:r>
              <a:rPr lang="hu-HU" i="1" dirty="0"/>
              <a:t> el </a:t>
            </a:r>
            <a:r>
              <a:rPr lang="hu-HU" i="1" dirty="0" err="1"/>
              <a:t>vennenek</a:t>
            </a:r>
            <a:r>
              <a:rPr lang="hu-HU" i="1" dirty="0"/>
              <a:t> bennünk. </a:t>
            </a:r>
            <a:r>
              <a:rPr lang="hu-HU" b="1" i="1" dirty="0"/>
              <a:t>No </a:t>
            </a:r>
            <a:r>
              <a:rPr lang="hu-HU" b="1" i="1" dirty="0" err="1"/>
              <a:t>azert</a:t>
            </a:r>
            <a:r>
              <a:rPr lang="hu-HU" b="1" i="1" dirty="0"/>
              <a:t>, </a:t>
            </a:r>
            <a:r>
              <a:rPr lang="hu-HU" b="1" i="1" dirty="0" err="1"/>
              <a:t>edes</a:t>
            </a:r>
            <a:r>
              <a:rPr lang="hu-HU" b="1" i="1" dirty="0"/>
              <a:t> </a:t>
            </a:r>
            <a:r>
              <a:rPr lang="hu-HU" b="1" i="1" dirty="0" err="1"/>
              <a:t>oeczem</a:t>
            </a:r>
            <a:r>
              <a:rPr lang="hu-HU" b="1" i="1" dirty="0"/>
              <a:t>, </a:t>
            </a:r>
            <a:r>
              <a:rPr lang="hu-HU" b="1" i="1" dirty="0" err="1"/>
              <a:t>koenierûl</a:t>
            </a:r>
            <a:r>
              <a:rPr lang="hu-HU" b="1" i="1" dirty="0"/>
              <a:t> </a:t>
            </a:r>
            <a:r>
              <a:rPr lang="hu-HU" b="1" i="1" dirty="0" err="1"/>
              <a:t>raitunk</a:t>
            </a:r>
            <a:r>
              <a:rPr lang="hu-HU" b="1" i="1" dirty="0"/>
              <a:t>, </a:t>
            </a:r>
            <a:r>
              <a:rPr lang="hu-HU" b="1" i="1" dirty="0" err="1"/>
              <a:t>mencz</a:t>
            </a:r>
            <a:r>
              <a:rPr lang="hu-HU" b="1" i="1" dirty="0"/>
              <a:t> meg mind engem mind </a:t>
            </a:r>
            <a:r>
              <a:rPr lang="hu-HU" b="1" i="1" dirty="0" err="1"/>
              <a:t>teged</a:t>
            </a:r>
            <a:r>
              <a:rPr lang="hu-HU" b="1" i="1" dirty="0"/>
              <a:t> ez </a:t>
            </a:r>
            <a:r>
              <a:rPr lang="hu-HU" b="1" i="1" dirty="0" err="1"/>
              <a:t>atkozot</a:t>
            </a:r>
            <a:r>
              <a:rPr lang="hu-HU" b="1" i="1" dirty="0"/>
              <a:t> ember </a:t>
            </a:r>
            <a:r>
              <a:rPr lang="hu-HU" b="1" i="1" dirty="0" err="1"/>
              <a:t>hatalmabol</a:t>
            </a:r>
            <a:r>
              <a:rPr lang="hu-HU" b="1" dirty="0"/>
              <a:t> </a:t>
            </a:r>
            <a:r>
              <a:rPr lang="hu-HU" dirty="0"/>
              <a:t>(KED, Bornemisza Péter: Elektra, 1558)</a:t>
            </a:r>
          </a:p>
          <a:p>
            <a:r>
              <a:rPr lang="hu-HU" dirty="0"/>
              <a:t>a </a:t>
            </a:r>
            <a:r>
              <a:rPr lang="hu-HU" dirty="0" err="1"/>
              <a:t>reszponzívak</a:t>
            </a:r>
            <a:r>
              <a:rPr lang="hu-HU" dirty="0"/>
              <a:t> (27 db, 24,10%) az esetek egynegyedét teszik ki (egyetértéstől az egyet nem értésig számos átmenet), </a:t>
            </a:r>
            <a:r>
              <a:rPr lang="hu-HU" b="1" dirty="0"/>
              <a:t>a </a:t>
            </a:r>
            <a:r>
              <a:rPr lang="hu-HU" b="1" dirty="0" err="1"/>
              <a:t>legérzelemtelítettebbek</a:t>
            </a:r>
            <a:r>
              <a:rPr lang="hu-HU" dirty="0"/>
              <a:t>:  </a:t>
            </a:r>
          </a:p>
          <a:p>
            <a:pPr marL="0" indent="0">
              <a:buNone/>
            </a:pPr>
            <a:r>
              <a:rPr lang="hu-HU" dirty="0"/>
              <a:t>(18) ANT. E, nem </a:t>
            </a:r>
            <a:r>
              <a:rPr lang="hu-HU" dirty="0" err="1"/>
              <a:t>kelly</a:t>
            </a:r>
            <a:r>
              <a:rPr lang="hu-HU" dirty="0"/>
              <a:t> am mi </a:t>
            </a:r>
            <a:r>
              <a:rPr lang="hu-HU" dirty="0" err="1"/>
              <a:t>közöttünc</a:t>
            </a:r>
            <a:r>
              <a:rPr lang="hu-HU" dirty="0"/>
              <a:t> </a:t>
            </a:r>
            <a:r>
              <a:rPr lang="hu-HU" dirty="0" err="1"/>
              <a:t>chalardkodnotoc</a:t>
            </a:r>
            <a:r>
              <a:rPr lang="hu-HU" dirty="0"/>
              <a:t>, hanem </a:t>
            </a:r>
            <a:r>
              <a:rPr lang="hu-HU" dirty="0" err="1"/>
              <a:t>fora</a:t>
            </a:r>
            <a:r>
              <a:rPr lang="hu-HU" dirty="0"/>
              <a:t> innen, hogyha </a:t>
            </a:r>
            <a:r>
              <a:rPr lang="hu-HU" dirty="0" err="1"/>
              <a:t>hamissac</a:t>
            </a:r>
            <a:r>
              <a:rPr lang="hu-HU" dirty="0"/>
              <a:t> </a:t>
            </a:r>
            <a:r>
              <a:rPr lang="hu-HU" dirty="0" err="1"/>
              <a:t>vagytoc</a:t>
            </a:r>
            <a:r>
              <a:rPr lang="hu-HU" dirty="0"/>
              <a:t>. </a:t>
            </a:r>
            <a:r>
              <a:rPr lang="hu-HU" i="1" dirty="0"/>
              <a:t>FRA. </a:t>
            </a:r>
            <a:r>
              <a:rPr lang="hu-HU" b="1" i="1" dirty="0"/>
              <a:t>No, Antal </a:t>
            </a:r>
            <a:r>
              <a:rPr lang="hu-HU" b="1" i="1" dirty="0" err="1"/>
              <a:t>biro</a:t>
            </a:r>
            <a:r>
              <a:rPr lang="hu-HU" b="1" i="1" dirty="0"/>
              <a:t>, bizony </a:t>
            </a:r>
            <a:r>
              <a:rPr lang="hu-HU" b="1" i="1" dirty="0" err="1"/>
              <a:t>męg</a:t>
            </a:r>
            <a:r>
              <a:rPr lang="hu-HU" b="1" i="1" dirty="0"/>
              <a:t> </a:t>
            </a:r>
            <a:r>
              <a:rPr lang="hu-HU" b="1" i="1" dirty="0" err="1"/>
              <a:t>sockal</a:t>
            </a:r>
            <a:r>
              <a:rPr lang="hu-HU" b="1" i="1" dirty="0"/>
              <a:t> </a:t>
            </a:r>
            <a:r>
              <a:rPr lang="hu-HU" b="1" i="1" dirty="0" err="1"/>
              <a:t>maskeppen</a:t>
            </a:r>
            <a:r>
              <a:rPr lang="hu-HU" b="1" i="1" dirty="0"/>
              <a:t> </a:t>
            </a:r>
            <a:r>
              <a:rPr lang="hu-HU" b="1" i="1" dirty="0" err="1"/>
              <a:t>leszen</a:t>
            </a:r>
            <a:r>
              <a:rPr lang="hu-HU" b="1" i="1" dirty="0"/>
              <a:t> â dolog!</a:t>
            </a:r>
            <a:r>
              <a:rPr lang="hu-HU" i="1" dirty="0"/>
              <a:t> Nem </a:t>
            </a:r>
            <a:r>
              <a:rPr lang="hu-HU" i="1" dirty="0" err="1"/>
              <a:t>sokaig</a:t>
            </a:r>
            <a:r>
              <a:rPr lang="hu-HU" i="1" dirty="0"/>
              <a:t> tart ez.</a:t>
            </a:r>
            <a:r>
              <a:rPr lang="hu-HU" dirty="0"/>
              <a:t> (KED, Sztárai Mihály. 1557)</a:t>
            </a:r>
          </a:p>
        </p:txBody>
      </p:sp>
    </p:spTree>
    <p:extLst>
      <p:ext uri="{BB962C8B-B14F-4D97-AF65-F5344CB8AC3E}">
        <p14:creationId xmlns:p14="http://schemas.microsoft.com/office/powerpoint/2010/main" val="9109869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</a:t>
            </a:r>
            <a:r>
              <a:rPr lang="hu-HU" i="1" dirty="0"/>
              <a:t>na </a:t>
            </a:r>
            <a:r>
              <a:rPr lang="hu-HU" dirty="0"/>
              <a:t>első adatai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52371" y="2095500"/>
            <a:ext cx="10985447" cy="38481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dirty="0"/>
              <a:t>TMK: 5 db, csak boszorkányperekben, nemcsak egyenes idézésben, de mindig közlésige után:</a:t>
            </a:r>
          </a:p>
          <a:p>
            <a:pPr marL="0" indent="0">
              <a:buNone/>
            </a:pPr>
            <a:r>
              <a:rPr lang="hu-HU" dirty="0"/>
              <a:t>(19) </a:t>
            </a:r>
            <a:r>
              <a:rPr lang="hu-HU" i="1" dirty="0"/>
              <a:t>Németh </a:t>
            </a:r>
            <a:r>
              <a:rPr lang="hu-HU" i="1" dirty="0" err="1"/>
              <a:t>Máttyás</a:t>
            </a:r>
            <a:r>
              <a:rPr lang="hu-HU" i="1" dirty="0"/>
              <a:t> mondotta néki, </a:t>
            </a:r>
            <a:r>
              <a:rPr lang="hu-HU" b="1" i="1" dirty="0"/>
              <a:t>Na</a:t>
            </a:r>
            <a:r>
              <a:rPr lang="hu-HU" i="1" dirty="0"/>
              <a:t> </a:t>
            </a:r>
            <a:r>
              <a:rPr lang="hu-HU" b="1" i="1" dirty="0"/>
              <a:t>a </a:t>
            </a:r>
            <a:r>
              <a:rPr lang="hu-HU" b="1" i="1" dirty="0" err="1"/>
              <a:t>Pety</a:t>
            </a:r>
            <a:r>
              <a:rPr lang="hu-HU" i="1" dirty="0"/>
              <a:t> </a:t>
            </a:r>
            <a:r>
              <a:rPr lang="hu-HU" i="1" dirty="0" err="1"/>
              <a:t>tudny</a:t>
            </a:r>
            <a:r>
              <a:rPr lang="hu-HU" i="1" dirty="0"/>
              <a:t> illik a </a:t>
            </a:r>
            <a:r>
              <a:rPr lang="hu-HU" i="1" dirty="0" err="1"/>
              <a:t>fatensnek</a:t>
            </a:r>
            <a:r>
              <a:rPr lang="hu-HU" i="1" dirty="0"/>
              <a:t> az </a:t>
            </a:r>
            <a:r>
              <a:rPr lang="hu-HU" i="1" dirty="0" err="1"/>
              <a:t>Úra</a:t>
            </a:r>
            <a:r>
              <a:rPr lang="hu-HU" i="1" dirty="0"/>
              <a:t> </a:t>
            </a:r>
            <a:r>
              <a:rPr lang="hu-HU" b="1" i="1" dirty="0"/>
              <a:t>kedvét </a:t>
            </a:r>
            <a:r>
              <a:rPr lang="hu-HU" b="1" i="1" dirty="0" err="1"/>
              <a:t>keressné</a:t>
            </a:r>
            <a:r>
              <a:rPr lang="hu-HU" b="1" i="1" dirty="0"/>
              <a:t>,  </a:t>
            </a:r>
            <a:r>
              <a:rPr lang="hu-HU" b="1" i="1" dirty="0" err="1"/>
              <a:t>megh</a:t>
            </a:r>
            <a:r>
              <a:rPr lang="hu-HU" b="1" i="1" dirty="0"/>
              <a:t> </a:t>
            </a:r>
            <a:r>
              <a:rPr lang="hu-HU" b="1" i="1" dirty="0" err="1"/>
              <a:t>gyógyúlna</a:t>
            </a:r>
            <a:r>
              <a:rPr lang="hu-HU" b="1" i="1" dirty="0"/>
              <a:t>, </a:t>
            </a:r>
            <a:r>
              <a:rPr lang="hu-HU" b="1" i="1" dirty="0" err="1"/>
              <a:t>abbúl</a:t>
            </a:r>
            <a:r>
              <a:rPr lang="hu-HU" b="1" i="1" dirty="0"/>
              <a:t> a </a:t>
            </a:r>
            <a:r>
              <a:rPr lang="hu-HU" b="1" i="1" dirty="0" err="1"/>
              <a:t>nyavalábúl</a:t>
            </a:r>
            <a:r>
              <a:rPr lang="hu-HU" b="1" i="1" dirty="0"/>
              <a:t> a </a:t>
            </a:r>
            <a:r>
              <a:rPr lang="hu-HU" b="1" i="1" dirty="0" err="1"/>
              <a:t>fatens</a:t>
            </a:r>
            <a:r>
              <a:rPr lang="hu-HU" dirty="0"/>
              <a:t> (</a:t>
            </a:r>
            <a:r>
              <a:rPr lang="hu-HU" dirty="0" err="1"/>
              <a:t>Bosz</a:t>
            </a:r>
            <a:r>
              <a:rPr lang="hu-HU" dirty="0"/>
              <a:t>. 410, 1725)</a:t>
            </a:r>
          </a:p>
          <a:p>
            <a:pPr marL="0" indent="0">
              <a:buNone/>
            </a:pPr>
            <a:r>
              <a:rPr lang="hu-HU" dirty="0"/>
              <a:t>A KED adatbázisban egyetlen találat van, ez a legkorábbi adat az online </a:t>
            </a:r>
            <a:r>
              <a:rPr lang="hu-HU" dirty="0" err="1"/>
              <a:t>diakrón</a:t>
            </a:r>
            <a:r>
              <a:rPr lang="hu-HU" dirty="0"/>
              <a:t> korpuszokban és a szótárakban (az </a:t>
            </a:r>
            <a:r>
              <a:rPr lang="hu-HU" dirty="0" err="1"/>
              <a:t>ÚESz</a:t>
            </a:r>
            <a:r>
              <a:rPr lang="hu-HU" dirty="0"/>
              <a:t>. első </a:t>
            </a:r>
            <a:r>
              <a:rPr lang="hu-HU" i="1" dirty="0" err="1"/>
              <a:t>NA</a:t>
            </a:r>
            <a:r>
              <a:rPr lang="hu-HU" dirty="0" err="1"/>
              <a:t>-adata</a:t>
            </a:r>
            <a:r>
              <a:rPr lang="hu-HU" dirty="0"/>
              <a:t> 1793-as, az </a:t>
            </a:r>
            <a:r>
              <a:rPr lang="hu-HU" dirty="0" err="1"/>
              <a:t>SzT-é</a:t>
            </a:r>
            <a:r>
              <a:rPr lang="hu-HU" dirty="0"/>
              <a:t> 1633-as): </a:t>
            </a:r>
          </a:p>
          <a:p>
            <a:pPr marL="0" indent="0">
              <a:buNone/>
            </a:pPr>
            <a:r>
              <a:rPr lang="hu-HU" dirty="0"/>
              <a:t>(20) </a:t>
            </a:r>
            <a:r>
              <a:rPr lang="hu-HU" dirty="0" err="1"/>
              <a:t>Clytem</a:t>
            </a:r>
            <a:r>
              <a:rPr lang="hu-HU" dirty="0"/>
              <a:t>: </a:t>
            </a:r>
            <a:r>
              <a:rPr lang="hu-HU" i="1" dirty="0"/>
              <a:t>Io </a:t>
            </a:r>
            <a:r>
              <a:rPr lang="hu-HU" i="1" dirty="0" err="1"/>
              <a:t>attiamfia</a:t>
            </a:r>
            <a:r>
              <a:rPr lang="hu-HU" i="1" dirty="0"/>
              <a:t>, </a:t>
            </a:r>
            <a:r>
              <a:rPr lang="hu-HU" i="1" dirty="0" err="1"/>
              <a:t>meniel</a:t>
            </a:r>
            <a:r>
              <a:rPr lang="hu-HU" i="1" dirty="0"/>
              <a:t> </a:t>
            </a:r>
            <a:r>
              <a:rPr lang="hu-HU" i="1" dirty="0" err="1"/>
              <a:t>batór</a:t>
            </a:r>
            <a:r>
              <a:rPr lang="hu-HU" i="1" dirty="0"/>
              <a:t>, meg </a:t>
            </a:r>
            <a:r>
              <a:rPr lang="hu-HU" i="1" dirty="0" err="1"/>
              <a:t>monthad</a:t>
            </a:r>
            <a:r>
              <a:rPr lang="hu-HU" i="1" dirty="0"/>
              <a:t>, </a:t>
            </a:r>
            <a:r>
              <a:rPr lang="hu-HU" i="1" dirty="0" err="1"/>
              <a:t>vigan</a:t>
            </a:r>
            <a:r>
              <a:rPr lang="hu-HU" i="1" dirty="0"/>
              <a:t>, </a:t>
            </a:r>
            <a:r>
              <a:rPr lang="hu-HU" i="1" dirty="0" err="1"/>
              <a:t>io</a:t>
            </a:r>
            <a:r>
              <a:rPr lang="hu-HU" i="1" dirty="0"/>
              <a:t> </a:t>
            </a:r>
            <a:r>
              <a:rPr lang="hu-HU" i="1" dirty="0" err="1"/>
              <a:t>keduel</a:t>
            </a:r>
            <a:r>
              <a:rPr lang="hu-HU" i="1" dirty="0"/>
              <a:t> fogadom </a:t>
            </a:r>
            <a:r>
              <a:rPr lang="hu-HU" i="1" dirty="0" err="1"/>
              <a:t>oeket</a:t>
            </a:r>
            <a:r>
              <a:rPr lang="hu-HU" i="1" dirty="0"/>
              <a:t>. </a:t>
            </a:r>
            <a:r>
              <a:rPr lang="hu-HU" b="1" i="1" dirty="0"/>
              <a:t>Na,</a:t>
            </a:r>
            <a:r>
              <a:rPr lang="hu-HU" i="1" dirty="0"/>
              <a:t> ez </a:t>
            </a:r>
            <a:r>
              <a:rPr lang="hu-HU" i="1" dirty="0" err="1"/>
              <a:t>aran</a:t>
            </a:r>
            <a:r>
              <a:rPr lang="hu-HU" i="1" dirty="0"/>
              <a:t> </a:t>
            </a:r>
            <a:r>
              <a:rPr lang="hu-HU" i="1" dirty="0" err="1"/>
              <a:t>lancz</a:t>
            </a:r>
            <a:r>
              <a:rPr lang="hu-HU" i="1" dirty="0"/>
              <a:t> es </a:t>
            </a:r>
            <a:r>
              <a:rPr lang="hu-HU" i="1" dirty="0" err="1"/>
              <a:t>imez</a:t>
            </a:r>
            <a:r>
              <a:rPr lang="hu-HU" i="1" dirty="0"/>
              <a:t> </a:t>
            </a:r>
            <a:r>
              <a:rPr lang="hu-HU" i="1" dirty="0" err="1"/>
              <a:t>erszenbe</a:t>
            </a:r>
            <a:r>
              <a:rPr lang="hu-HU" i="1" dirty="0"/>
              <a:t> </a:t>
            </a:r>
            <a:r>
              <a:rPr lang="hu-HU" i="1" dirty="0" err="1"/>
              <a:t>valo</a:t>
            </a:r>
            <a:r>
              <a:rPr lang="hu-HU" i="1" dirty="0"/>
              <a:t> </a:t>
            </a:r>
            <a:r>
              <a:rPr lang="hu-HU" i="1" dirty="0" err="1"/>
              <a:t>araniak</a:t>
            </a:r>
            <a:r>
              <a:rPr lang="hu-HU" i="1" dirty="0"/>
              <a:t> </a:t>
            </a:r>
            <a:r>
              <a:rPr lang="hu-HU" i="1" dirty="0" err="1"/>
              <a:t>es</a:t>
            </a:r>
            <a:r>
              <a:rPr lang="hu-HU" i="1" dirty="0"/>
              <a:t> </a:t>
            </a:r>
            <a:r>
              <a:rPr lang="hu-HU" i="1" dirty="0" err="1"/>
              <a:t>imez</a:t>
            </a:r>
            <a:r>
              <a:rPr lang="hu-HU" i="1" dirty="0"/>
              <a:t> </a:t>
            </a:r>
            <a:r>
              <a:rPr lang="hu-HU" i="1" dirty="0" err="1"/>
              <a:t>ruhak</a:t>
            </a:r>
            <a:r>
              <a:rPr lang="hu-HU" i="1" dirty="0"/>
              <a:t>, legien </a:t>
            </a:r>
            <a:r>
              <a:rPr lang="hu-HU" i="1" dirty="0" err="1"/>
              <a:t>oeröm</a:t>
            </a:r>
            <a:r>
              <a:rPr lang="hu-HU" i="1" dirty="0"/>
              <a:t> </a:t>
            </a:r>
            <a:r>
              <a:rPr lang="hu-HU" i="1" dirty="0" err="1"/>
              <a:t>mondasodert</a:t>
            </a:r>
            <a:r>
              <a:rPr lang="hu-HU" i="1" dirty="0"/>
              <a:t>.</a:t>
            </a:r>
            <a:r>
              <a:rPr lang="hu-HU" dirty="0"/>
              <a:t> (KED, Bornemisza Péter: Elektra, 1558) – használja a </a:t>
            </a:r>
            <a:r>
              <a:rPr lang="hu-HU" i="1" dirty="0"/>
              <a:t>no</a:t>
            </a:r>
            <a:r>
              <a:rPr lang="hu-HU" dirty="0"/>
              <a:t>-t is</a:t>
            </a:r>
          </a:p>
          <a:p>
            <a:pPr marL="0" indent="0">
              <a:buNone/>
            </a:pPr>
            <a:r>
              <a:rPr lang="hu-HU" dirty="0"/>
              <a:t>Szerepei a </a:t>
            </a:r>
            <a:r>
              <a:rPr lang="hu-HU" i="1" dirty="0"/>
              <a:t>NO</a:t>
            </a:r>
            <a:r>
              <a:rPr lang="hu-HU" dirty="0"/>
              <a:t>-</a:t>
            </a:r>
            <a:r>
              <a:rPr lang="hu-HU" dirty="0" err="1"/>
              <a:t>éval</a:t>
            </a:r>
            <a:r>
              <a:rPr lang="hu-HU" dirty="0"/>
              <a:t> megegyezők a kevés adatban is: </a:t>
            </a:r>
            <a:r>
              <a:rPr lang="hu-HU" dirty="0" err="1"/>
              <a:t>konkluzív</a:t>
            </a:r>
            <a:r>
              <a:rPr lang="hu-HU" dirty="0"/>
              <a:t> (20), amely javaslattételben, figyelmeztetésben, fenyegetésben is jelentkezik.</a:t>
            </a:r>
          </a:p>
        </p:txBody>
      </p:sp>
    </p:spTree>
    <p:extLst>
      <p:ext uri="{BB962C8B-B14F-4D97-AF65-F5344CB8AC3E}">
        <p14:creationId xmlns:p14="http://schemas.microsoft.com/office/powerpoint/2010/main" val="14965049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5022" y="112678"/>
            <a:ext cx="10625229" cy="1147053"/>
          </a:xfrm>
        </p:spPr>
        <p:txBody>
          <a:bodyPr/>
          <a:lstStyle/>
          <a:p>
            <a:r>
              <a:rPr lang="hu-HU" dirty="0"/>
              <a:t>Érdemi Variáció: </a:t>
            </a:r>
            <a:r>
              <a:rPr lang="hu-HU" dirty="0" err="1"/>
              <a:t>mtsz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5022" y="1342417"/>
            <a:ext cx="11478638" cy="540857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hu-HU" i="1" dirty="0"/>
              <a:t>no</a:t>
            </a:r>
            <a:r>
              <a:rPr lang="hu-HU" dirty="0"/>
              <a:t>: 6933 (500r), </a:t>
            </a:r>
            <a:r>
              <a:rPr lang="hu-HU" i="1" dirty="0"/>
              <a:t>na</a:t>
            </a:r>
            <a:r>
              <a:rPr lang="hu-HU" dirty="0"/>
              <a:t>: 4241 (500r) + </a:t>
            </a:r>
            <a:r>
              <a:rPr lang="hu-HU" i="1" dirty="0" err="1"/>
              <a:t>nó</a:t>
            </a:r>
            <a:r>
              <a:rPr lang="hu-HU" dirty="0"/>
              <a:t> (90) </a:t>
            </a:r>
          </a:p>
          <a:p>
            <a:pPr marL="0" indent="0">
              <a:buNone/>
            </a:pPr>
            <a:r>
              <a:rPr lang="hu-HU" dirty="0"/>
              <a:t>Mozgékonyabbá válás (önálló használat (21)), idézések írásban való sokféle jelölése (pl. csak gondolatjellel) + a központozás eleve változatos</a:t>
            </a:r>
          </a:p>
          <a:p>
            <a:pPr marL="0" indent="0">
              <a:buNone/>
            </a:pPr>
            <a:r>
              <a:rPr lang="hu-HU" dirty="0"/>
              <a:t>(21) </a:t>
            </a:r>
            <a:r>
              <a:rPr lang="hu-HU" i="1" dirty="0"/>
              <a:t>– (…) Hát ez nincs benne a napiparancsba. Ezt meg kell csinálnunk.</a:t>
            </a:r>
            <a:r>
              <a:rPr lang="hu-HU" dirty="0"/>
              <a:t> Csönd. </a:t>
            </a:r>
            <a:r>
              <a:rPr lang="hu-HU" i="1" dirty="0"/>
              <a:t>– No. Vállalkoztok? </a:t>
            </a:r>
            <a:r>
              <a:rPr lang="hu-HU" dirty="0"/>
              <a:t>Nem szól senki. </a:t>
            </a:r>
            <a:r>
              <a:rPr lang="hu-HU" b="1" i="1" dirty="0"/>
              <a:t>– No.</a:t>
            </a:r>
            <a:r>
              <a:rPr lang="hu-HU" i="1" dirty="0"/>
              <a:t> – Tudni kék azt, hogy merre vannak!</a:t>
            </a:r>
            <a:r>
              <a:rPr lang="hu-HU" dirty="0"/>
              <a:t> – mondja az egyik. (</a:t>
            </a:r>
            <a:r>
              <a:rPr lang="hu-HU" dirty="0" err="1"/>
              <a:t>MTsz</a:t>
            </a:r>
            <a:r>
              <a:rPr lang="hu-HU" dirty="0"/>
              <a:t>, Móricz Zsigmond: A kárpáti vihar, 1915)</a:t>
            </a:r>
          </a:p>
          <a:p>
            <a:pPr marL="0" indent="0">
              <a:buNone/>
            </a:pPr>
            <a:r>
              <a:rPr lang="hu-HU" i="1" dirty="0" err="1"/>
              <a:t>nó</a:t>
            </a:r>
            <a:r>
              <a:rPr lang="hu-HU" i="1" dirty="0"/>
              <a:t>: </a:t>
            </a:r>
            <a:r>
              <a:rPr lang="hu-HU" dirty="0"/>
              <a:t>1955/56-ig vannak rá adatok, csak 13% 20. századi, erősen társul (48%):</a:t>
            </a:r>
          </a:p>
          <a:p>
            <a:pPr marL="0" indent="0">
              <a:buNone/>
            </a:pPr>
            <a:r>
              <a:rPr lang="hu-HU" dirty="0"/>
              <a:t>(22) </a:t>
            </a:r>
            <a:r>
              <a:rPr lang="hu-HU" i="1" dirty="0"/>
              <a:t>Jól van épen jön egy b-i ember, </a:t>
            </a:r>
            <a:r>
              <a:rPr lang="hu-HU" b="1" i="1" dirty="0" err="1"/>
              <a:t>nó</a:t>
            </a:r>
            <a:r>
              <a:rPr lang="hu-HU" b="1" i="1" dirty="0"/>
              <a:t> </a:t>
            </a:r>
            <a:r>
              <a:rPr lang="hu-HU" b="1" i="1" dirty="0" err="1"/>
              <a:t>iszen</a:t>
            </a:r>
            <a:r>
              <a:rPr lang="hu-HU" i="1" dirty="0"/>
              <a:t> valami </a:t>
            </a:r>
            <a:r>
              <a:rPr lang="hu-HU" i="1" dirty="0" err="1"/>
              <a:t>távulról</a:t>
            </a:r>
            <a:r>
              <a:rPr lang="hu-HU" i="1" dirty="0"/>
              <a:t> atyafiság is, kérdi hogy nincs e eladó borunk?</a:t>
            </a:r>
            <a:r>
              <a:rPr lang="hu-HU" dirty="0"/>
              <a:t> (</a:t>
            </a:r>
            <a:r>
              <a:rPr lang="hu-HU" dirty="0" err="1"/>
              <a:t>MTSz</a:t>
            </a:r>
            <a:r>
              <a:rPr lang="hu-HU" dirty="0"/>
              <a:t>, Táncsics Mihály: Tordai Endre és az oklevelek, 1836)</a:t>
            </a:r>
          </a:p>
          <a:p>
            <a:pPr marL="0" indent="0">
              <a:buNone/>
            </a:pPr>
            <a:r>
              <a:rPr lang="hu-HU" dirty="0"/>
              <a:t>A reszponzív funkció vezet (40%) (23), </a:t>
            </a:r>
            <a:r>
              <a:rPr lang="hu-HU" dirty="0" err="1"/>
              <a:t>konkluzív</a:t>
            </a:r>
            <a:r>
              <a:rPr lang="hu-HU" dirty="0"/>
              <a:t> és érzelemkifejező [vö. belső: 37% - sürgető, </a:t>
            </a:r>
            <a:r>
              <a:rPr lang="hu-HU" dirty="0" err="1"/>
              <a:t>konkluzív</a:t>
            </a:r>
            <a:r>
              <a:rPr lang="hu-HU" dirty="0"/>
              <a:t>, átmenetjelző, kezdő: 21% - kérdő, </a:t>
            </a:r>
            <a:r>
              <a:rPr lang="hu-HU" b="1" dirty="0"/>
              <a:t>záró</a:t>
            </a:r>
            <a:r>
              <a:rPr lang="hu-HU" dirty="0"/>
              <a:t>: 2% (24), ez </a:t>
            </a:r>
            <a:r>
              <a:rPr lang="hu-HU" b="1" dirty="0"/>
              <a:t>csak az újmagyartól!</a:t>
            </a:r>
            <a:r>
              <a:rPr lang="hu-HU" dirty="0"/>
              <a:t>]:</a:t>
            </a:r>
          </a:p>
          <a:p>
            <a:pPr marL="0" indent="0">
              <a:buNone/>
            </a:pPr>
            <a:r>
              <a:rPr lang="hu-HU" dirty="0"/>
              <a:t>(23) </a:t>
            </a:r>
            <a:r>
              <a:rPr lang="hu-HU" i="1" dirty="0"/>
              <a:t>– Magyarázd ki magadat, így nem értelek, nem érthetlek. </a:t>
            </a:r>
            <a:r>
              <a:rPr lang="hu-HU" b="1" i="1" dirty="0"/>
              <a:t>– </a:t>
            </a:r>
            <a:r>
              <a:rPr lang="hu-HU" b="1" i="1" dirty="0" err="1"/>
              <a:t>Nó</a:t>
            </a:r>
            <a:r>
              <a:rPr lang="hu-HU" b="1" i="1" dirty="0"/>
              <a:t> hát egy szép hölgyet láttam, gyönyörűt, barátom, gyönyörűt!</a:t>
            </a:r>
            <a:r>
              <a:rPr lang="hu-HU" dirty="0"/>
              <a:t> (</a:t>
            </a:r>
            <a:r>
              <a:rPr lang="hu-HU" dirty="0" err="1"/>
              <a:t>MTSz</a:t>
            </a:r>
            <a:r>
              <a:rPr lang="hu-HU" dirty="0"/>
              <a:t>, Virág Lajos, 1860)</a:t>
            </a:r>
          </a:p>
          <a:p>
            <a:pPr marL="0" indent="0">
              <a:buNone/>
            </a:pPr>
            <a:r>
              <a:rPr lang="hu-HU" dirty="0"/>
              <a:t>(24) Ekkor aztán hozzám szólt: ,</a:t>
            </a:r>
            <a:r>
              <a:rPr lang="hu-HU" i="1" dirty="0"/>
              <a:t>Öcsém! tizenkettőt ütött, </a:t>
            </a:r>
            <a:r>
              <a:rPr lang="hu-HU" i="1" dirty="0" err="1"/>
              <a:t>Nancsit</a:t>
            </a:r>
            <a:r>
              <a:rPr lang="hu-HU" i="1" dirty="0"/>
              <a:t> haza kisérem!’, „Megyek én is; én is </a:t>
            </a:r>
            <a:r>
              <a:rPr lang="hu-HU" i="1" dirty="0" err="1"/>
              <a:t>kisérek</a:t>
            </a:r>
            <a:r>
              <a:rPr lang="hu-HU" i="1" dirty="0"/>
              <a:t> valakit!” ,</a:t>
            </a:r>
            <a:r>
              <a:rPr lang="hu-HU" b="1" i="1" dirty="0"/>
              <a:t>Miféle denevér lehet az már </a:t>
            </a:r>
            <a:r>
              <a:rPr lang="hu-HU" b="1" i="1" dirty="0" err="1"/>
              <a:t>nó</a:t>
            </a:r>
            <a:r>
              <a:rPr lang="hu-HU" b="1" i="1" dirty="0"/>
              <a:t>?'</a:t>
            </a:r>
            <a:r>
              <a:rPr lang="hu-HU" i="1" dirty="0"/>
              <a:t> ,,Aligha nem a házi kisasszony!”</a:t>
            </a:r>
            <a:r>
              <a:rPr lang="hu-HU" dirty="0"/>
              <a:t> – </a:t>
            </a:r>
            <a:r>
              <a:rPr lang="hu-HU" dirty="0" err="1"/>
              <a:t>sugám</a:t>
            </a:r>
            <a:r>
              <a:rPr lang="hu-HU" dirty="0"/>
              <a:t> alig hallhatólag. (</a:t>
            </a:r>
            <a:r>
              <a:rPr lang="hu-HU" dirty="0" err="1"/>
              <a:t>MTSz</a:t>
            </a:r>
            <a:r>
              <a:rPr lang="hu-HU" dirty="0"/>
              <a:t>, Vas Gereben, 1847)</a:t>
            </a:r>
          </a:p>
        </p:txBody>
      </p:sp>
    </p:spTree>
    <p:extLst>
      <p:ext uri="{BB962C8B-B14F-4D97-AF65-F5344CB8AC3E}">
        <p14:creationId xmlns:p14="http://schemas.microsoft.com/office/powerpoint/2010/main" val="27369890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Érdemi Variáció: </a:t>
            </a:r>
            <a:r>
              <a:rPr lang="hu-HU" dirty="0" err="1"/>
              <a:t>mtsz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52371" y="2105228"/>
            <a:ext cx="11264012" cy="458740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hu-HU" i="1" dirty="0"/>
              <a:t>no/No: </a:t>
            </a:r>
            <a:r>
              <a:rPr lang="hu-HU" dirty="0"/>
              <a:t>a belső használat dominál</a:t>
            </a:r>
          </a:p>
          <a:p>
            <a:pPr marL="0" indent="0">
              <a:buNone/>
            </a:pPr>
            <a:r>
              <a:rPr lang="hu-HU" dirty="0"/>
              <a:t>Funkciók: konklúzió, átmenet + érzelem + sürgetés, átmenet/kérdés], pl. csodálkozás, bosszúság, káröröm: </a:t>
            </a:r>
          </a:p>
          <a:p>
            <a:pPr marL="0" indent="0">
              <a:buNone/>
            </a:pPr>
            <a:r>
              <a:rPr lang="hu-HU" dirty="0"/>
              <a:t>(25) </a:t>
            </a:r>
            <a:r>
              <a:rPr lang="hu-HU" i="1" dirty="0"/>
              <a:t>– Fő, hogy az induló olyan indulós legyen. Egyszóval olyan, amivel indulni lehet. Világos? </a:t>
            </a:r>
            <a:r>
              <a:rPr lang="hu-HU" b="1" i="1" dirty="0"/>
              <a:t>No, akkor indulj! </a:t>
            </a:r>
            <a:r>
              <a:rPr lang="hu-HU" i="1" dirty="0"/>
              <a:t>– taszajtotta meg Dorkát.</a:t>
            </a:r>
            <a:r>
              <a:rPr lang="hu-HU" dirty="0"/>
              <a:t> (</a:t>
            </a:r>
            <a:r>
              <a:rPr lang="hu-HU" dirty="0" err="1"/>
              <a:t>MTSz</a:t>
            </a:r>
            <a:r>
              <a:rPr lang="hu-HU" dirty="0"/>
              <a:t>, Békés Pál, 1985)</a:t>
            </a:r>
          </a:p>
          <a:p>
            <a:pPr marL="0" indent="0">
              <a:buNone/>
            </a:pPr>
            <a:r>
              <a:rPr lang="hu-HU" dirty="0"/>
              <a:t>(26) </a:t>
            </a:r>
            <a:r>
              <a:rPr lang="hu-HU" i="1" dirty="0"/>
              <a:t>Álltatok már gyermek-korotokban a zúgónak padjain, ahol zöld </a:t>
            </a:r>
            <a:r>
              <a:rPr lang="hu-HU" i="1" dirty="0" err="1"/>
              <a:t>vizfonál</a:t>
            </a:r>
            <a:r>
              <a:rPr lang="hu-HU" i="1" dirty="0"/>
              <a:t> nyálkás, csúszós felülettel vonja be a deszkát s a </a:t>
            </a:r>
            <a:r>
              <a:rPr lang="hu-HU" i="1" dirty="0" err="1"/>
              <a:t>viz</a:t>
            </a:r>
            <a:r>
              <a:rPr lang="hu-HU" i="1" dirty="0"/>
              <a:t> </a:t>
            </a:r>
            <a:r>
              <a:rPr lang="hu-HU" i="1" dirty="0" err="1"/>
              <a:t>nyilként</a:t>
            </a:r>
            <a:r>
              <a:rPr lang="hu-HU" i="1" dirty="0"/>
              <a:t> siklik le rajta? </a:t>
            </a:r>
            <a:r>
              <a:rPr lang="hu-HU" b="1" i="1" dirty="0"/>
              <a:t>No és ha álltatok talán a zúgón, de mentetek-e végig rajta?</a:t>
            </a:r>
            <a:r>
              <a:rPr lang="hu-HU" dirty="0"/>
              <a:t> (</a:t>
            </a:r>
            <a:r>
              <a:rPr lang="hu-HU" dirty="0" err="1"/>
              <a:t>MTSz</a:t>
            </a:r>
            <a:r>
              <a:rPr lang="hu-HU" dirty="0"/>
              <a:t>, Prohászka Ottokár, 1903)</a:t>
            </a:r>
          </a:p>
          <a:p>
            <a:pPr marL="0" indent="0">
              <a:buNone/>
            </a:pPr>
            <a:r>
              <a:rPr lang="hu-HU" dirty="0"/>
              <a:t>Reszponzív (33%) (27) [kérdés, sürgetés, konklúzió, ellentmondás], kezdő (15%) [</a:t>
            </a:r>
            <a:r>
              <a:rPr lang="hu-HU" dirty="0" err="1"/>
              <a:t>konkluzív</a:t>
            </a:r>
            <a:r>
              <a:rPr lang="hu-HU" dirty="0"/>
              <a:t>, kérdő, sürgető-cselekedtető], végül  fordulózáró (1%) [emfatikus megerősítés] (28):</a:t>
            </a:r>
          </a:p>
          <a:p>
            <a:pPr marL="0" indent="0">
              <a:buNone/>
            </a:pPr>
            <a:r>
              <a:rPr lang="hu-HU" dirty="0"/>
              <a:t>(27) Laci.: </a:t>
            </a:r>
            <a:r>
              <a:rPr lang="hu-HU" i="1" dirty="0"/>
              <a:t>Ki csinálta? </a:t>
            </a:r>
            <a:r>
              <a:rPr lang="hu-HU" dirty="0"/>
              <a:t>Juci.: </a:t>
            </a:r>
            <a:r>
              <a:rPr lang="hu-HU" i="1" dirty="0"/>
              <a:t>Maga!</a:t>
            </a:r>
            <a:r>
              <a:rPr lang="hu-HU" dirty="0"/>
              <a:t> Laci.: </a:t>
            </a:r>
            <a:r>
              <a:rPr lang="hu-HU" i="1" dirty="0"/>
              <a:t>Én? </a:t>
            </a:r>
            <a:r>
              <a:rPr lang="hu-HU" b="1" i="1" dirty="0"/>
              <a:t>– No, azt </a:t>
            </a:r>
            <a:r>
              <a:rPr lang="hu-HU" b="1" i="1" dirty="0" err="1"/>
              <a:t>kiváncsi</a:t>
            </a:r>
            <a:r>
              <a:rPr lang="hu-HU" b="1" i="1" dirty="0"/>
              <a:t> vagyok megtudni, hogy mit csináltam én olyat, a mit nem tudok?</a:t>
            </a:r>
            <a:r>
              <a:rPr lang="hu-HU" dirty="0"/>
              <a:t> (Tóth Ede, 1875)</a:t>
            </a:r>
          </a:p>
          <a:p>
            <a:pPr marL="0" indent="0">
              <a:buNone/>
            </a:pPr>
            <a:r>
              <a:rPr lang="hu-HU" dirty="0"/>
              <a:t>(28) </a:t>
            </a:r>
            <a:r>
              <a:rPr lang="hu-HU" i="1" dirty="0"/>
              <a:t>– De az istenedet, ne rángasd a vállad, mert kihúzom alólad a széket! Mért lóg az orrod? – Csak. </a:t>
            </a:r>
            <a:r>
              <a:rPr lang="hu-HU" b="1" i="1" dirty="0"/>
              <a:t>No.</a:t>
            </a:r>
            <a:r>
              <a:rPr lang="hu-HU" i="1" dirty="0"/>
              <a:t> – Csak?</a:t>
            </a:r>
            <a:r>
              <a:rPr lang="hu-HU" dirty="0"/>
              <a:t> (Vidor Miklós, 1954)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451110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Érdemi variáció: </a:t>
            </a:r>
            <a:r>
              <a:rPr lang="hu-HU" dirty="0" err="1"/>
              <a:t>mtsz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52370" y="2095499"/>
            <a:ext cx="11400199" cy="452903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b="1" i="1" dirty="0"/>
              <a:t>na</a:t>
            </a:r>
            <a:r>
              <a:rPr lang="hu-HU" b="1" dirty="0"/>
              <a:t>:</a:t>
            </a:r>
            <a:r>
              <a:rPr lang="hu-HU" dirty="0"/>
              <a:t> ennél is a </a:t>
            </a:r>
            <a:r>
              <a:rPr lang="hu-HU" b="1" dirty="0"/>
              <a:t>belső</a:t>
            </a:r>
            <a:r>
              <a:rPr lang="hu-HU" dirty="0"/>
              <a:t> pozíció a kiugró (52,56%), követi a </a:t>
            </a:r>
            <a:r>
              <a:rPr lang="hu-HU" dirty="0" err="1"/>
              <a:t>reszponzív</a:t>
            </a:r>
            <a:r>
              <a:rPr lang="hu-HU" dirty="0"/>
              <a:t> (27%), majd a kezdő (18%) használat, végül a fordulózáró (1%). </a:t>
            </a:r>
          </a:p>
          <a:p>
            <a:pPr marL="0" indent="0">
              <a:buNone/>
            </a:pPr>
            <a:r>
              <a:rPr lang="hu-HU" dirty="0"/>
              <a:t>Belső: átmenet (29), konklúzió, kérdés (mely elsősorban </a:t>
            </a:r>
            <a:r>
              <a:rPr lang="hu-HU" dirty="0" err="1"/>
              <a:t>konkluzív</a:t>
            </a:r>
            <a:r>
              <a:rPr lang="hu-HU" dirty="0"/>
              <a:t>, ritkábban átmenetet jelző) vagy sürgetés (ez is sokszor </a:t>
            </a:r>
            <a:r>
              <a:rPr lang="hu-HU" dirty="0" err="1"/>
              <a:t>konkluzív</a:t>
            </a:r>
            <a:r>
              <a:rPr lang="hu-HU" dirty="0"/>
              <a:t> jellegű), valamilyen érzelem (felháborodás, csodálkozás, bosszankodás, öröm) is átszőheti ezeket. </a:t>
            </a:r>
          </a:p>
          <a:p>
            <a:pPr marL="0" indent="0">
              <a:buNone/>
            </a:pPr>
            <a:r>
              <a:rPr lang="hu-HU" dirty="0"/>
              <a:t>(29) </a:t>
            </a:r>
            <a:r>
              <a:rPr lang="hu-HU" i="1" dirty="0"/>
              <a:t>Augusztus 11-én Bécs. </a:t>
            </a:r>
            <a:r>
              <a:rPr lang="hu-HU" b="1" i="1" dirty="0"/>
              <a:t>Na hiszen, ez megint kedves út volt</a:t>
            </a:r>
            <a:r>
              <a:rPr lang="hu-HU" b="1" dirty="0"/>
              <a:t>.</a:t>
            </a:r>
            <a:r>
              <a:rPr lang="hu-HU" dirty="0"/>
              <a:t> (</a:t>
            </a:r>
            <a:r>
              <a:rPr lang="hu-HU" dirty="0" err="1"/>
              <a:t>MTSz</a:t>
            </a:r>
            <a:r>
              <a:rPr lang="hu-HU" dirty="0"/>
              <a:t>, Justh Zsigmond, 1893)</a:t>
            </a:r>
          </a:p>
          <a:p>
            <a:pPr marL="0" indent="0">
              <a:buNone/>
            </a:pPr>
            <a:r>
              <a:rPr lang="hu-HU" dirty="0"/>
              <a:t>Reszponzív: sürgetés és/vagy konklúzió</a:t>
            </a:r>
          </a:p>
          <a:p>
            <a:pPr marL="0" indent="0">
              <a:buNone/>
            </a:pPr>
            <a:r>
              <a:rPr lang="hu-HU" dirty="0"/>
              <a:t>(30): </a:t>
            </a:r>
            <a:r>
              <a:rPr lang="hu-HU" i="1" dirty="0"/>
              <a:t>– Hát azt mondta, nyolc-tíz nap </a:t>
            </a:r>
            <a:r>
              <a:rPr lang="hu-HU" i="1" dirty="0" err="1"/>
              <a:t>mulva</a:t>
            </a:r>
            <a:r>
              <a:rPr lang="hu-HU" i="1" dirty="0"/>
              <a:t>. – Na igen. – Meg tizenkettő, az három hét. –  Micsoda tizenkettő? – Micsoda, </a:t>
            </a:r>
            <a:r>
              <a:rPr lang="hu-HU" i="1" dirty="0" err="1"/>
              <a:t>micsoda</a:t>
            </a:r>
            <a:r>
              <a:rPr lang="hu-HU" i="1" dirty="0"/>
              <a:t>, hát nem tizenkét napja operáltak meg? Ezúttal kicsit hideglelősen nevetett. </a:t>
            </a:r>
            <a:r>
              <a:rPr lang="hu-HU" b="1" i="1" dirty="0"/>
              <a:t>– Na ne bolondozzon.</a:t>
            </a:r>
            <a:r>
              <a:rPr lang="hu-HU" dirty="0"/>
              <a:t> (</a:t>
            </a:r>
            <a:r>
              <a:rPr lang="hu-HU" dirty="0" err="1"/>
              <a:t>MTSz</a:t>
            </a:r>
            <a:r>
              <a:rPr lang="hu-HU" dirty="0"/>
              <a:t>, Karinthy Frigyes, 1937)</a:t>
            </a:r>
          </a:p>
          <a:p>
            <a:pPr marL="0" indent="0">
              <a:buNone/>
            </a:pPr>
            <a:r>
              <a:rPr lang="hu-HU" dirty="0"/>
              <a:t>Nem az Auer és </a:t>
            </a:r>
            <a:r>
              <a:rPr lang="hu-HU" dirty="0" err="1"/>
              <a:t>Maschler</a:t>
            </a:r>
            <a:r>
              <a:rPr lang="hu-HU" dirty="0"/>
              <a:t> (2016) leírta hatos szerepkör jellemző a válaszokban megjelenő esetekre, kivéve az érzelemkifejezőnek is tartható csodálkozást és egyet nem értést. </a:t>
            </a:r>
          </a:p>
        </p:txBody>
      </p:sp>
    </p:spTree>
    <p:extLst>
      <p:ext uri="{BB962C8B-B14F-4D97-AF65-F5344CB8AC3E}">
        <p14:creationId xmlns:p14="http://schemas.microsoft.com/office/powerpoint/2010/main" val="36828795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Érdemi variáció: </a:t>
            </a:r>
            <a:r>
              <a:rPr lang="hu-HU" dirty="0" err="1"/>
              <a:t>mtsz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52371" y="2095499"/>
            <a:ext cx="10933272" cy="42177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Kezdő </a:t>
            </a:r>
            <a:r>
              <a:rPr lang="hu-HU" i="1" dirty="0"/>
              <a:t>na</a:t>
            </a:r>
            <a:r>
              <a:rPr lang="hu-HU" dirty="0"/>
              <a:t>: sürgető, </a:t>
            </a:r>
            <a:r>
              <a:rPr lang="hu-HU" dirty="0" err="1"/>
              <a:t>konkluzív</a:t>
            </a:r>
            <a:r>
              <a:rPr lang="hu-HU" dirty="0"/>
              <a:t> és kérdő + érzelmi színezet (pl. öröm, gúny, csodálkozás, aggódás) bármelyik esetében:</a:t>
            </a:r>
          </a:p>
          <a:p>
            <a:pPr marL="0" indent="0">
              <a:buNone/>
            </a:pPr>
            <a:r>
              <a:rPr lang="hu-HU" dirty="0"/>
              <a:t>(31) </a:t>
            </a:r>
            <a:r>
              <a:rPr lang="hu-HU" i="1" dirty="0"/>
              <a:t>Aztán elindultunk a kazlak felé, végigmentünk az egyik mellett, a túlsó végénél megállt a zubbonyos, újabb cigarettára gyújtott. </a:t>
            </a:r>
            <a:r>
              <a:rPr lang="hu-HU" b="1" i="1" dirty="0"/>
              <a:t>–  Na, állj csak ide</a:t>
            </a:r>
            <a:r>
              <a:rPr lang="hu-HU" i="1" dirty="0"/>
              <a:t> – mondta.</a:t>
            </a:r>
            <a:r>
              <a:rPr lang="hu-HU" dirty="0"/>
              <a:t> (</a:t>
            </a:r>
            <a:r>
              <a:rPr lang="hu-HU" dirty="0" err="1"/>
              <a:t>MTSz</a:t>
            </a:r>
            <a:r>
              <a:rPr lang="hu-HU" dirty="0"/>
              <a:t>, Sarkadi Imre, 1948)</a:t>
            </a:r>
          </a:p>
          <a:p>
            <a:pPr marL="0" indent="0">
              <a:buNone/>
            </a:pPr>
            <a:r>
              <a:rPr lang="hu-HU" dirty="0"/>
              <a:t>Záró: nyomatékosítják, érzelmileg árnyalják az adott közlést:</a:t>
            </a:r>
          </a:p>
          <a:p>
            <a:pPr marL="0" indent="0">
              <a:buNone/>
            </a:pPr>
            <a:r>
              <a:rPr lang="hu-HU" dirty="0"/>
              <a:t>(32) </a:t>
            </a:r>
            <a:r>
              <a:rPr lang="hu-HU" i="1" dirty="0"/>
              <a:t>– Nincs is olyan asszony több, –  mondta meghatottan, –  mint édes anyám volt. –  Dehogy nincs, fiam. Mindenki olyan, aki olyan akar lenni… </a:t>
            </a:r>
            <a:r>
              <a:rPr lang="hu-HU" b="1" i="1" dirty="0"/>
              <a:t>Hát mi bajod na,…</a:t>
            </a:r>
            <a:r>
              <a:rPr lang="hu-HU" i="1" dirty="0"/>
              <a:t> –  Semmi.</a:t>
            </a:r>
            <a:r>
              <a:rPr lang="hu-HU" dirty="0"/>
              <a:t> (</a:t>
            </a:r>
            <a:r>
              <a:rPr lang="hu-HU" dirty="0" err="1"/>
              <a:t>MTSz</a:t>
            </a:r>
            <a:r>
              <a:rPr lang="hu-HU" dirty="0"/>
              <a:t>, Móricz Zsigmond, 1916)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520790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74550" y="0"/>
            <a:ext cx="10625229" cy="1147053"/>
          </a:xfrm>
        </p:spPr>
        <p:txBody>
          <a:bodyPr>
            <a:normAutofit/>
          </a:bodyPr>
          <a:lstStyle/>
          <a:p>
            <a:r>
              <a:rPr lang="hu-HU" dirty="0"/>
              <a:t>A </a:t>
            </a:r>
            <a:r>
              <a:rPr lang="hu-HU" i="1" dirty="0"/>
              <a:t>no </a:t>
            </a:r>
            <a:r>
              <a:rPr lang="hu-HU" dirty="0"/>
              <a:t>és a </a:t>
            </a:r>
            <a:r>
              <a:rPr lang="hu-HU" i="1" dirty="0"/>
              <a:t>na </a:t>
            </a:r>
            <a:r>
              <a:rPr lang="hu-HU" dirty="0"/>
              <a:t>helycseréje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74550" y="1303506"/>
            <a:ext cx="11497475" cy="15661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err="1"/>
              <a:t>MTSz</a:t>
            </a:r>
            <a:r>
              <a:rPr lang="hu-HU" dirty="0"/>
              <a:t>, teljes találati lista, 50 évenkénti bontás</a:t>
            </a:r>
          </a:p>
          <a:p>
            <a:r>
              <a:rPr lang="hu-HU" dirty="0"/>
              <a:t>a </a:t>
            </a:r>
            <a:r>
              <a:rPr lang="hu-HU" i="1" dirty="0"/>
              <a:t>no</a:t>
            </a:r>
            <a:r>
              <a:rPr lang="hu-HU" dirty="0"/>
              <a:t> mennyisége az 1940-es évekig nőtt, meredek esés</a:t>
            </a:r>
          </a:p>
          <a:p>
            <a:r>
              <a:rPr lang="hu-HU" dirty="0"/>
              <a:t>a </a:t>
            </a:r>
            <a:r>
              <a:rPr lang="hu-HU" i="1" dirty="0"/>
              <a:t>na</a:t>
            </a:r>
            <a:r>
              <a:rPr lang="hu-HU" dirty="0"/>
              <a:t> az 1900-as évektől szaporodott föl </a:t>
            </a:r>
          </a:p>
          <a:p>
            <a:pPr marL="0" indent="0">
              <a:buNone/>
            </a:pPr>
            <a:endParaRPr lang="hu-HU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56F1471-B113-BC7C-6A55-AA5CE2BDCD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2495617"/>
              </p:ext>
            </p:extLst>
          </p:nvPr>
        </p:nvGraphicFramePr>
        <p:xfrm>
          <a:off x="2655002" y="3026113"/>
          <a:ext cx="7179662" cy="3617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69198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SZÓTÁRAK: ÉRTSZ. (1959–1962)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80" y="1993900"/>
            <a:ext cx="10666780" cy="4314536"/>
          </a:xfrm>
        </p:spPr>
      </p:pic>
    </p:spTree>
    <p:extLst>
      <p:ext uri="{BB962C8B-B14F-4D97-AF65-F5344CB8AC3E}">
        <p14:creationId xmlns:p14="http://schemas.microsoft.com/office/powerpoint/2010/main" val="37975219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</a:t>
            </a:r>
            <a:r>
              <a:rPr lang="hu-HU" i="1" dirty="0"/>
              <a:t>no </a:t>
            </a:r>
            <a:r>
              <a:rPr lang="hu-HU" dirty="0"/>
              <a:t>és a </a:t>
            </a:r>
            <a:r>
              <a:rPr lang="hu-HU" i="1" dirty="0"/>
              <a:t>na </a:t>
            </a:r>
            <a:r>
              <a:rPr lang="hu-HU" dirty="0"/>
              <a:t>helycseréje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52372" y="2095500"/>
            <a:ext cx="11234828" cy="4188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Tízéves bontásokban 1923 és 1972 között:</a:t>
            </a:r>
          </a:p>
          <a:p>
            <a:r>
              <a:rPr lang="hu-HU" dirty="0"/>
              <a:t>1934 és 1943 között kb. azonos mennyiségű a </a:t>
            </a:r>
            <a:r>
              <a:rPr lang="hu-HU" i="1" dirty="0"/>
              <a:t>no</a:t>
            </a:r>
            <a:r>
              <a:rPr lang="hu-HU" dirty="0"/>
              <a:t> és a </a:t>
            </a:r>
            <a:r>
              <a:rPr lang="hu-HU" i="1" dirty="0"/>
              <a:t>na</a:t>
            </a:r>
            <a:r>
              <a:rPr lang="hu-HU" dirty="0"/>
              <a:t> (700 vs. 657 db) </a:t>
            </a:r>
          </a:p>
          <a:p>
            <a:r>
              <a:rPr lang="hu-HU" dirty="0"/>
              <a:t>azt követően a </a:t>
            </a:r>
            <a:r>
              <a:rPr lang="hu-HU" i="1" dirty="0" err="1"/>
              <a:t>no</a:t>
            </a:r>
            <a:r>
              <a:rPr lang="hu-HU" dirty="0" err="1"/>
              <a:t>-k</a:t>
            </a:r>
            <a:r>
              <a:rPr lang="hu-HU" dirty="0"/>
              <a:t> száma jelentősen visszaesik, a </a:t>
            </a:r>
            <a:r>
              <a:rPr lang="hu-HU" i="1" dirty="0" err="1"/>
              <a:t>na</a:t>
            </a:r>
            <a:r>
              <a:rPr lang="hu-HU" dirty="0" err="1"/>
              <a:t>-ké</a:t>
            </a:r>
            <a:r>
              <a:rPr lang="hu-HU" dirty="0"/>
              <a:t> viszont nagyjából marad az elért szinten </a:t>
            </a:r>
          </a:p>
          <a:p>
            <a:r>
              <a:rPr lang="hu-HU" dirty="0"/>
              <a:t>mindkét formát használó szerzők (1934–1943 között): Móricz Zsigmond, Németh László, mások a </a:t>
            </a:r>
            <a:r>
              <a:rPr lang="hu-HU" i="1" dirty="0"/>
              <a:t>no</a:t>
            </a:r>
            <a:r>
              <a:rPr lang="hu-HU" dirty="0"/>
              <a:t>-t preferálják (Füst Milán) vagy a </a:t>
            </a:r>
            <a:r>
              <a:rPr lang="hu-HU" i="1" dirty="0"/>
              <a:t>na</a:t>
            </a:r>
            <a:r>
              <a:rPr lang="hu-HU" dirty="0"/>
              <a:t>-t (Tersánszky Józsi Jenő). </a:t>
            </a:r>
          </a:p>
          <a:p>
            <a:r>
              <a:rPr lang="hu-HU" dirty="0"/>
              <a:t>Az 1961-es </a:t>
            </a:r>
            <a:r>
              <a:rPr lang="hu-HU" dirty="0" err="1"/>
              <a:t>ÉrtSz.-ben</a:t>
            </a:r>
            <a:r>
              <a:rPr lang="hu-HU" dirty="0"/>
              <a:t> (V. kötet) „tájszó” minősítés a </a:t>
            </a:r>
            <a:r>
              <a:rPr lang="hu-HU" i="1" dirty="0"/>
              <a:t>no</a:t>
            </a:r>
            <a:r>
              <a:rPr lang="hu-HU" dirty="0"/>
              <a:t> esetében csak az állatterelgető jelentésnél tűnik fel, a </a:t>
            </a:r>
            <a:r>
              <a:rPr lang="hu-HU" i="1" dirty="0"/>
              <a:t>na</a:t>
            </a:r>
            <a:r>
              <a:rPr lang="hu-HU" dirty="0"/>
              <a:t> esetében hiányzik.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361969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87001" y="0"/>
            <a:ext cx="10625229" cy="1147053"/>
          </a:xfrm>
        </p:spPr>
        <p:txBody>
          <a:bodyPr/>
          <a:lstStyle/>
          <a:p>
            <a:r>
              <a:rPr lang="hu-HU" dirty="0"/>
              <a:t>A </a:t>
            </a:r>
            <a:r>
              <a:rPr lang="hu-HU" i="1" dirty="0"/>
              <a:t>no </a:t>
            </a:r>
            <a:r>
              <a:rPr lang="hu-HU" dirty="0"/>
              <a:t>és a </a:t>
            </a:r>
            <a:r>
              <a:rPr lang="hu-HU" i="1" dirty="0"/>
              <a:t>na </a:t>
            </a:r>
            <a:r>
              <a:rPr lang="hu-HU" dirty="0"/>
              <a:t>összevetése: pozíciók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87001" y="1371600"/>
            <a:ext cx="3987722" cy="498056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b="1" dirty="0"/>
              <a:t>Pozíciók</a:t>
            </a:r>
            <a:r>
              <a:rPr lang="hu-HU" dirty="0"/>
              <a:t> (</a:t>
            </a:r>
            <a:r>
              <a:rPr lang="hu-HU" dirty="0" err="1"/>
              <a:t>MTSz</a:t>
            </a:r>
            <a:r>
              <a:rPr lang="hu-HU" dirty="0"/>
              <a:t>, 2x500): </a:t>
            </a:r>
          </a:p>
          <a:p>
            <a:pPr marL="0" indent="0">
              <a:buNone/>
            </a:pPr>
            <a:r>
              <a:rPr lang="hu-HU" i="1" dirty="0"/>
              <a:t>Na: </a:t>
            </a:r>
            <a:r>
              <a:rPr lang="hu-HU" dirty="0"/>
              <a:t>belső, </a:t>
            </a:r>
          </a:p>
          <a:p>
            <a:pPr marL="0" indent="0">
              <a:buNone/>
            </a:pPr>
            <a:r>
              <a:rPr lang="hu-HU" i="1" dirty="0" err="1"/>
              <a:t>Nó</a:t>
            </a:r>
            <a:r>
              <a:rPr lang="hu-HU" i="1" dirty="0"/>
              <a:t>:</a:t>
            </a:r>
            <a:r>
              <a:rPr lang="hu-HU" dirty="0"/>
              <a:t> </a:t>
            </a:r>
            <a:r>
              <a:rPr lang="hu-HU" dirty="0" err="1"/>
              <a:t>reszponzív</a:t>
            </a:r>
            <a:r>
              <a:rPr lang="hu-HU" dirty="0"/>
              <a:t> és belső (3% a különbség), </a:t>
            </a:r>
          </a:p>
          <a:p>
            <a:pPr marL="0" indent="0">
              <a:buNone/>
            </a:pPr>
            <a:r>
              <a:rPr lang="hu-HU" i="1" dirty="0"/>
              <a:t>No:</a:t>
            </a:r>
            <a:r>
              <a:rPr lang="hu-HU" dirty="0"/>
              <a:t> a </a:t>
            </a:r>
            <a:r>
              <a:rPr lang="hu-HU" i="1" dirty="0" err="1"/>
              <a:t>na</a:t>
            </a:r>
            <a:r>
              <a:rPr lang="hu-HU" dirty="0" err="1"/>
              <a:t>-hoz</a:t>
            </a:r>
            <a:r>
              <a:rPr lang="hu-HU" dirty="0"/>
              <a:t> hasonlóan a belsőt, de 20%-nál kisebb az eltérés.</a:t>
            </a:r>
          </a:p>
          <a:p>
            <a:pPr marL="0" indent="0">
              <a:buNone/>
            </a:pPr>
            <a:r>
              <a:rPr lang="hu-HU" dirty="0"/>
              <a:t>Nagy regiszterkülönbségek:</a:t>
            </a:r>
          </a:p>
          <a:p>
            <a:pPr marL="0" indent="0">
              <a:buNone/>
            </a:pPr>
            <a:r>
              <a:rPr lang="hu-HU" dirty="0"/>
              <a:t>Kódexek: belső</a:t>
            </a:r>
          </a:p>
          <a:p>
            <a:pPr marL="0" indent="0">
              <a:buNone/>
            </a:pPr>
            <a:r>
              <a:rPr lang="hu-HU" dirty="0"/>
              <a:t>boszorkányperek: fordulókezdő</a:t>
            </a:r>
          </a:p>
          <a:p>
            <a:pPr marL="0" indent="0">
              <a:buNone/>
            </a:pPr>
            <a:r>
              <a:rPr lang="hu-HU" dirty="0"/>
              <a:t>drámák: kezdő és </a:t>
            </a:r>
            <a:r>
              <a:rPr lang="hu-HU" dirty="0" err="1"/>
              <a:t>reszponzív</a:t>
            </a:r>
            <a:r>
              <a:rPr lang="hu-HU" dirty="0"/>
              <a:t> (dialógusok)</a:t>
            </a:r>
          </a:p>
          <a:p>
            <a:pPr marL="0" indent="0">
              <a:buNone/>
            </a:pPr>
            <a:r>
              <a:rPr lang="hu-HU" dirty="0"/>
              <a:t>Záró pozíció: mindig 1-2%, változatos műfajokban</a:t>
            </a:r>
          </a:p>
          <a:p>
            <a:pPr marL="0" indent="0">
              <a:buNone/>
            </a:pPr>
            <a:endParaRPr lang="hu-HU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69324798"/>
              </p:ext>
            </p:extLst>
          </p:nvPr>
        </p:nvGraphicFramePr>
        <p:xfrm>
          <a:off x="4941651" y="1245140"/>
          <a:ext cx="7033098" cy="5184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212880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</a:t>
            </a:r>
            <a:r>
              <a:rPr lang="hu-HU" i="1" dirty="0"/>
              <a:t>no </a:t>
            </a:r>
            <a:r>
              <a:rPr lang="hu-HU" dirty="0"/>
              <a:t>és a </a:t>
            </a:r>
            <a:r>
              <a:rPr lang="hu-HU" i="1" dirty="0"/>
              <a:t>na </a:t>
            </a:r>
            <a:r>
              <a:rPr lang="hu-HU" dirty="0"/>
              <a:t>összevetése: funkciók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dirty="0"/>
              <a:t>Főbb funkcióik nagyjából megegyeztek az új- és újabb magyar korban: </a:t>
            </a:r>
          </a:p>
          <a:p>
            <a:r>
              <a:rPr lang="hu-HU" dirty="0"/>
              <a:t>kezdő pozícióban a sürgető, </a:t>
            </a:r>
            <a:r>
              <a:rPr lang="hu-HU" dirty="0" err="1"/>
              <a:t>konkluzív</a:t>
            </a:r>
            <a:r>
              <a:rPr lang="hu-HU" dirty="0"/>
              <a:t>, illetve kérdő használat, </a:t>
            </a:r>
          </a:p>
          <a:p>
            <a:r>
              <a:rPr lang="hu-HU" dirty="0"/>
              <a:t>belsőben a sürgetés helyett az átmenet jelzése lépett az előbbi két domináns szerep mellé, </a:t>
            </a:r>
          </a:p>
          <a:p>
            <a:r>
              <a:rPr lang="hu-HU" dirty="0" err="1"/>
              <a:t>reszponzív</a:t>
            </a:r>
            <a:r>
              <a:rPr lang="hu-HU" dirty="0"/>
              <a:t>: ez kedvezett a leginkább az érzelmek kifejezésének, de ez műfajfüggő.</a:t>
            </a:r>
          </a:p>
          <a:p>
            <a:pPr marL="0" indent="0">
              <a:buNone/>
            </a:pPr>
            <a:r>
              <a:rPr lang="hu-HU" dirty="0"/>
              <a:t>1943–2010 közti időszak elemzése (</a:t>
            </a:r>
            <a:r>
              <a:rPr lang="hu-HU" dirty="0" err="1"/>
              <a:t>MTSz</a:t>
            </a:r>
            <a:r>
              <a:rPr lang="hu-HU" dirty="0"/>
              <a:t>, 2x500), 3 egyenlő időszakra bontás:</a:t>
            </a:r>
          </a:p>
          <a:p>
            <a:r>
              <a:rPr lang="hu-HU" dirty="0"/>
              <a:t>Mindkettő esetében </a:t>
            </a:r>
            <a:r>
              <a:rPr lang="hu-HU" b="1" dirty="0"/>
              <a:t>előtérbe kerül a belső használat </a:t>
            </a:r>
            <a:r>
              <a:rPr lang="hu-HU" dirty="0"/>
              <a:t>és </a:t>
            </a:r>
            <a:r>
              <a:rPr lang="hu-HU" b="1" dirty="0"/>
              <a:t>visszább szorul a többi </a:t>
            </a:r>
            <a:r>
              <a:rPr lang="hu-HU" dirty="0"/>
              <a:t>a 20. század második felében: különösen a </a:t>
            </a:r>
            <a:r>
              <a:rPr lang="hu-HU" i="1" dirty="0"/>
              <a:t>no</a:t>
            </a:r>
            <a:r>
              <a:rPr lang="hu-HU" dirty="0"/>
              <a:t> esetében látványos, ahol csaknem a kétszeresére nő a belső pozíció. </a:t>
            </a:r>
          </a:p>
          <a:p>
            <a:r>
              <a:rPr lang="hu-HU" dirty="0"/>
              <a:t>A </a:t>
            </a:r>
            <a:r>
              <a:rPr lang="hu-HU" b="1" dirty="0" err="1"/>
              <a:t>reszponzív</a:t>
            </a:r>
            <a:r>
              <a:rPr lang="hu-HU" dirty="0"/>
              <a:t> használat a </a:t>
            </a:r>
            <a:r>
              <a:rPr lang="hu-HU" b="1" dirty="0"/>
              <a:t>felére</a:t>
            </a:r>
            <a:r>
              <a:rPr lang="hu-HU" dirty="0"/>
              <a:t>, a </a:t>
            </a:r>
            <a:r>
              <a:rPr lang="hu-HU" b="1" dirty="0"/>
              <a:t>kezdő</a:t>
            </a:r>
            <a:r>
              <a:rPr lang="hu-HU" dirty="0"/>
              <a:t> pedig a </a:t>
            </a:r>
            <a:r>
              <a:rPr lang="hu-HU" b="1" dirty="0"/>
              <a:t>negyedére</a:t>
            </a:r>
            <a:r>
              <a:rPr lang="hu-HU" dirty="0"/>
              <a:t> esik vissza a </a:t>
            </a:r>
            <a:r>
              <a:rPr lang="hu-HU" i="1" dirty="0"/>
              <a:t>no</a:t>
            </a:r>
            <a:r>
              <a:rPr lang="hu-HU" dirty="0"/>
              <a:t> esetében, a </a:t>
            </a:r>
            <a:r>
              <a:rPr lang="hu-HU" i="1" dirty="0" err="1"/>
              <a:t>na</a:t>
            </a:r>
            <a:r>
              <a:rPr lang="hu-HU" dirty="0" err="1"/>
              <a:t>-nál</a:t>
            </a:r>
            <a:r>
              <a:rPr lang="hu-HU" dirty="0"/>
              <a:t> ennél jóval kisebb arányúak a csökkenések, de megvannak.</a:t>
            </a:r>
          </a:p>
        </p:txBody>
      </p:sp>
    </p:spTree>
    <p:extLst>
      <p:ext uri="{BB962C8B-B14F-4D97-AF65-F5344CB8AC3E}">
        <p14:creationId xmlns:p14="http://schemas.microsoft.com/office/powerpoint/2010/main" val="27297362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</a:t>
            </a:r>
            <a:r>
              <a:rPr lang="hu-HU" i="1" dirty="0"/>
              <a:t>no </a:t>
            </a:r>
            <a:r>
              <a:rPr lang="hu-HU" dirty="0"/>
              <a:t>és a </a:t>
            </a:r>
            <a:r>
              <a:rPr lang="hu-HU" i="1" dirty="0"/>
              <a:t>na </a:t>
            </a:r>
            <a:r>
              <a:rPr lang="hu-HU" dirty="0"/>
              <a:t>összevetése: funkciók</a:t>
            </a:r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6853655"/>
              </p:ext>
            </p:extLst>
          </p:nvPr>
        </p:nvGraphicFramePr>
        <p:xfrm>
          <a:off x="652464" y="2095500"/>
          <a:ext cx="4746388" cy="3848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013646889"/>
              </p:ext>
            </p:extLst>
          </p:nvPr>
        </p:nvGraphicFramePr>
        <p:xfrm>
          <a:off x="5667982" y="2095500"/>
          <a:ext cx="5869021" cy="3848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75269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</a:t>
            </a:r>
            <a:r>
              <a:rPr lang="hu-HU" i="1" dirty="0"/>
              <a:t>no </a:t>
            </a:r>
            <a:r>
              <a:rPr lang="hu-HU" dirty="0"/>
              <a:t>és a </a:t>
            </a:r>
            <a:r>
              <a:rPr lang="hu-HU" i="1" dirty="0"/>
              <a:t>na </a:t>
            </a:r>
            <a:r>
              <a:rPr lang="hu-HU" dirty="0"/>
              <a:t>összevetése: funkciók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A négy fő funkció (sürgetés, </a:t>
            </a:r>
            <a:r>
              <a:rPr lang="hu-HU" dirty="0" err="1"/>
              <a:t>konkluzív</a:t>
            </a:r>
            <a:r>
              <a:rPr lang="hu-HU" dirty="0"/>
              <a:t>, átmenet jelzése, kérdés) változása az előbbi időbeli bontásban nézve:</a:t>
            </a:r>
          </a:p>
          <a:p>
            <a:r>
              <a:rPr lang="hu-HU" i="1" dirty="0"/>
              <a:t>no:</a:t>
            </a:r>
            <a:r>
              <a:rPr lang="hu-HU" dirty="0"/>
              <a:t> az átmenetet jelölő funkció mennyisége gyakorlatilag alig változott az évtizedek során napjainkig, a másik három – főként a sürgető és a kérdő használat – szinte vagy teljesen eltűnt (pl. 1989-től a sürgető </a:t>
            </a:r>
            <a:r>
              <a:rPr lang="hu-HU" i="1" dirty="0" err="1"/>
              <a:t>no</a:t>
            </a:r>
            <a:r>
              <a:rPr lang="hu-HU" dirty="0" err="1"/>
              <a:t>-ra</a:t>
            </a:r>
            <a:r>
              <a:rPr lang="hu-HU" dirty="0"/>
              <a:t> nincs példa a random mintában); </a:t>
            </a:r>
          </a:p>
          <a:p>
            <a:r>
              <a:rPr lang="hu-HU" i="1" dirty="0"/>
              <a:t>na:</a:t>
            </a:r>
            <a:r>
              <a:rPr lang="hu-HU" dirty="0"/>
              <a:t> a </a:t>
            </a:r>
            <a:r>
              <a:rPr lang="hu-HU" b="1" dirty="0"/>
              <a:t>sürgetés megfogyatkozott </a:t>
            </a:r>
            <a:r>
              <a:rPr lang="hu-HU" dirty="0"/>
              <a:t>(a harmadára csökkent), a kérdő funkció megmaradt, a </a:t>
            </a:r>
            <a:r>
              <a:rPr lang="hu-HU" dirty="0" err="1"/>
              <a:t>konkluzív</a:t>
            </a:r>
            <a:r>
              <a:rPr lang="hu-HU" dirty="0"/>
              <a:t> és átmenetiséget jelző használat viszont kicsit megnövekedett; </a:t>
            </a:r>
          </a:p>
          <a:p>
            <a:r>
              <a:rPr lang="hu-HU" dirty="0"/>
              <a:t>az </a:t>
            </a:r>
            <a:r>
              <a:rPr lang="hu-HU" b="1" dirty="0"/>
              <a:t>akaratkifejező</a:t>
            </a:r>
            <a:r>
              <a:rPr lang="hu-HU" dirty="0"/>
              <a:t> „nógató” szerep </a:t>
            </a:r>
            <a:r>
              <a:rPr lang="hu-HU" b="1" dirty="0"/>
              <a:t>visszább látszik szorulni </a:t>
            </a:r>
            <a:r>
              <a:rPr lang="hu-HU" dirty="0"/>
              <a:t>mindkettőnél napjainkban, s a </a:t>
            </a:r>
            <a:r>
              <a:rPr lang="hu-HU" b="1" dirty="0"/>
              <a:t>témairányító</a:t>
            </a:r>
            <a:r>
              <a:rPr lang="hu-HU" dirty="0"/>
              <a:t> (témakapcsolás, témaváltás stb.) szerep válik </a:t>
            </a:r>
            <a:r>
              <a:rPr lang="hu-HU" b="1" dirty="0"/>
              <a:t>meghatározóbbá</a:t>
            </a:r>
            <a:r>
              <a:rPr lang="hu-HU" dirty="0"/>
              <a:t>.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491860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69103" y="423964"/>
            <a:ext cx="10625229" cy="1147053"/>
          </a:xfrm>
        </p:spPr>
        <p:txBody>
          <a:bodyPr/>
          <a:lstStyle/>
          <a:p>
            <a:r>
              <a:rPr lang="hu-HU" dirty="0"/>
              <a:t>A </a:t>
            </a:r>
            <a:r>
              <a:rPr lang="hu-HU" i="1" dirty="0"/>
              <a:t>no </a:t>
            </a:r>
            <a:r>
              <a:rPr lang="hu-HU" dirty="0"/>
              <a:t>és a </a:t>
            </a:r>
            <a:r>
              <a:rPr lang="hu-HU" i="1" dirty="0"/>
              <a:t>na </a:t>
            </a:r>
            <a:r>
              <a:rPr lang="hu-HU" dirty="0"/>
              <a:t>összevetése: funkciók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2239311"/>
              </p:ext>
            </p:extLst>
          </p:nvPr>
        </p:nvGraphicFramePr>
        <p:xfrm>
          <a:off x="769103" y="2089826"/>
          <a:ext cx="4347554" cy="3848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32754923"/>
              </p:ext>
            </p:extLst>
          </p:nvPr>
        </p:nvGraphicFramePr>
        <p:xfrm>
          <a:off x="5667982" y="2089826"/>
          <a:ext cx="5022715" cy="4437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131613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Regiszterek szerinti variálódás, mnsz2 </a:t>
            </a:r>
            <a:r>
              <a:rPr lang="hu-HU" b="1" i="1" dirty="0"/>
              <a:t>no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2733651"/>
              </p:ext>
            </p:extLst>
          </p:nvPr>
        </p:nvGraphicFramePr>
        <p:xfrm>
          <a:off x="652371" y="1914235"/>
          <a:ext cx="10845496" cy="4578927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723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2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24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92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573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86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</a:rPr>
                        <a:t>Műfaj/regiszter/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</a:rPr>
                        <a:t>Stílusréteg</a:t>
                      </a:r>
                      <a:endParaRPr lang="hu-H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i="1" dirty="0">
                          <a:effectLst/>
                        </a:rPr>
                        <a:t>no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</a:rPr>
                        <a:t>(db)</a:t>
                      </a:r>
                      <a:endParaRPr lang="hu-HU" sz="1500" i="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i="1" dirty="0">
                          <a:effectLst/>
                        </a:rPr>
                        <a:t>no: relatív gyakoriság</a:t>
                      </a:r>
                      <a:endParaRPr lang="hu-HU" sz="15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 err="1">
                          <a:effectLst/>
                        </a:rPr>
                        <a:t>alkorpusz</a:t>
                      </a:r>
                      <a:r>
                        <a:rPr lang="hu-HU" sz="1500" baseline="0" dirty="0">
                          <a:effectLst/>
                        </a:rPr>
                        <a:t> mérete </a:t>
                      </a:r>
                      <a:r>
                        <a:rPr lang="hu-HU" sz="1500" dirty="0">
                          <a:effectLst/>
                        </a:rPr>
                        <a:t>(</a:t>
                      </a:r>
                      <a:r>
                        <a:rPr lang="hu-HU" sz="1500" dirty="0" err="1">
                          <a:effectLst/>
                        </a:rPr>
                        <a:t>million</a:t>
                      </a:r>
                      <a:r>
                        <a:rPr lang="hu-HU" sz="1500" baseline="0" dirty="0">
                          <a:effectLst/>
                        </a:rPr>
                        <a:t> szövegszó</a:t>
                      </a:r>
                      <a:r>
                        <a:rPr lang="hu-HU" sz="1500" dirty="0">
                          <a:effectLst/>
                        </a:rPr>
                        <a:t>)</a:t>
                      </a:r>
                      <a:endParaRPr lang="hu-H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i="1" dirty="0">
                          <a:effectLst/>
                        </a:rPr>
                        <a:t>no-</a:t>
                      </a:r>
                      <a:r>
                        <a:rPr lang="hu-HU" sz="1500" i="0" dirty="0">
                          <a:effectLst/>
                        </a:rPr>
                        <a:t>előfordulás</a:t>
                      </a:r>
                      <a:r>
                        <a:rPr lang="hu-HU" sz="1500" i="1" baseline="0" dirty="0">
                          <a:effectLst/>
                        </a:rPr>
                        <a:t> </a:t>
                      </a:r>
                      <a:r>
                        <a:rPr lang="hu-HU" sz="1500" baseline="0" dirty="0">
                          <a:effectLst/>
                        </a:rPr>
                        <a:t>(szószámra vetítve)</a:t>
                      </a:r>
                      <a:endParaRPr lang="hu-H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3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  <a:latin typeface="+mn-lt"/>
                          <a:ea typeface="+mn-ea"/>
                        </a:rPr>
                        <a:t>Írott</a:t>
                      </a:r>
                      <a:r>
                        <a:rPr lang="hu-HU" sz="1500" baseline="0" dirty="0">
                          <a:effectLst/>
                          <a:latin typeface="+mn-lt"/>
                          <a:ea typeface="+mn-ea"/>
                        </a:rPr>
                        <a:t> sajtónyelv</a:t>
                      </a:r>
                      <a:endParaRPr lang="hu-H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7263 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12.96%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>
                          <a:effectLst/>
                        </a:rPr>
                        <a:t>364.8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0.0000199095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4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</a:rPr>
                        <a:t>(lejegyzett) beszélt</a:t>
                      </a:r>
                      <a:r>
                        <a:rPr lang="hu-HU" sz="1500" baseline="0" dirty="0">
                          <a:effectLst/>
                        </a:rPr>
                        <a:t> sajtónyelv</a:t>
                      </a:r>
                      <a:endParaRPr lang="hu-H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644 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1.15%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>
                          <a:effectLst/>
                        </a:rPr>
                        <a:t>76.2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0.0000084514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4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</a:rPr>
                        <a:t>Személyes (internetes fórumok)</a:t>
                      </a:r>
                      <a:endParaRPr lang="hu-H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8297 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14.80%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>
                          <a:effectLst/>
                        </a:rPr>
                        <a:t>57.9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b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0.0001432988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86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</a:rPr>
                        <a:t>Személyes (közösségi </a:t>
                      </a:r>
                      <a:r>
                        <a:rPr lang="hu-HU" sz="1500" baseline="0" dirty="0">
                          <a:effectLst/>
                        </a:rPr>
                        <a:t>média) DUPLUMOK!</a:t>
                      </a:r>
                      <a:endParaRPr lang="hu-H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28907 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51.56%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>
                          <a:effectLst/>
                        </a:rPr>
                        <a:t>243.2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b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0.000118861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3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</a:rPr>
                        <a:t>Tudományos</a:t>
                      </a:r>
                      <a:endParaRPr lang="hu-H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5311 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9.47%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>
                          <a:effectLst/>
                        </a:rPr>
                        <a:t>117.9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0.0000450466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33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</a:rPr>
                        <a:t>Hivatalos</a:t>
                      </a:r>
                      <a:endParaRPr lang="hu-H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1649 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2.94%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>
                          <a:effectLst/>
                        </a:rPr>
                        <a:t>99.0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0.0000166566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33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</a:rPr>
                        <a:t>Szépirodalom</a:t>
                      </a:r>
                      <a:endParaRPr lang="hu-H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3990 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7.12%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>
                          <a:effectLst/>
                        </a:rPr>
                        <a:t>80.6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0.0000495037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33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összesen</a:t>
                      </a:r>
                      <a:endParaRPr lang="hu-HU" sz="15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b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56061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b="0" dirty="0">
                          <a:effectLst/>
                        </a:rPr>
                        <a:t>100,00%</a:t>
                      </a:r>
                      <a:endParaRPr lang="hu-HU" sz="1500" b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b="0" dirty="0">
                          <a:effectLst/>
                        </a:rPr>
                        <a:t>1039.7</a:t>
                      </a:r>
                      <a:endParaRPr lang="hu-HU" sz="1500" b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b="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0.0000539204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37988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Regiszterek szerinti variálódás, mnsz2: </a:t>
            </a:r>
            <a:r>
              <a:rPr lang="hu-HU" b="1" i="1" dirty="0"/>
              <a:t>na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8757605"/>
              </p:ext>
            </p:extLst>
          </p:nvPr>
        </p:nvGraphicFramePr>
        <p:xfrm>
          <a:off x="775853" y="1913787"/>
          <a:ext cx="10926619" cy="4505486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744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7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7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34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742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395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</a:rPr>
                        <a:t>Műfaj/regiszter/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</a:rPr>
                        <a:t>Stílusréteg</a:t>
                      </a:r>
                      <a:endParaRPr lang="hu-H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i="1" dirty="0">
                          <a:effectLst/>
                        </a:rPr>
                        <a:t>na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</a:rPr>
                        <a:t>(db)</a:t>
                      </a:r>
                      <a:endParaRPr lang="hu-HU" sz="1500" i="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i="1" dirty="0">
                          <a:effectLst/>
                        </a:rPr>
                        <a:t>na: relatív gyakoriság</a:t>
                      </a:r>
                      <a:endParaRPr lang="hu-HU" sz="15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 err="1">
                          <a:effectLst/>
                        </a:rPr>
                        <a:t>alkorpusz</a:t>
                      </a:r>
                      <a:r>
                        <a:rPr lang="hu-HU" sz="1500" baseline="0" dirty="0">
                          <a:effectLst/>
                        </a:rPr>
                        <a:t> mérete </a:t>
                      </a:r>
                      <a:r>
                        <a:rPr lang="hu-HU" sz="1500" dirty="0">
                          <a:effectLst/>
                        </a:rPr>
                        <a:t>(</a:t>
                      </a:r>
                      <a:r>
                        <a:rPr lang="hu-HU" sz="1500" dirty="0" err="1">
                          <a:effectLst/>
                        </a:rPr>
                        <a:t>million</a:t>
                      </a:r>
                      <a:r>
                        <a:rPr lang="hu-HU" sz="1500" baseline="0" dirty="0">
                          <a:effectLst/>
                        </a:rPr>
                        <a:t> szövegszó</a:t>
                      </a:r>
                      <a:r>
                        <a:rPr lang="hu-HU" sz="1500" dirty="0">
                          <a:effectLst/>
                        </a:rPr>
                        <a:t>)</a:t>
                      </a:r>
                      <a:endParaRPr lang="hu-H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i="1" dirty="0">
                          <a:effectLst/>
                        </a:rPr>
                        <a:t>na-</a:t>
                      </a:r>
                      <a:r>
                        <a:rPr lang="hu-HU" sz="1500" i="0" dirty="0">
                          <a:effectLst/>
                        </a:rPr>
                        <a:t>előfordulás</a:t>
                      </a:r>
                      <a:r>
                        <a:rPr lang="hu-HU" sz="1500" i="1" baseline="0" dirty="0">
                          <a:effectLst/>
                        </a:rPr>
                        <a:t> </a:t>
                      </a:r>
                      <a:r>
                        <a:rPr lang="hu-HU" sz="1500" baseline="0" dirty="0">
                          <a:effectLst/>
                        </a:rPr>
                        <a:t>(szószámra vetítve)</a:t>
                      </a:r>
                      <a:endParaRPr lang="hu-H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7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  <a:latin typeface="+mn-lt"/>
                          <a:ea typeface="+mn-ea"/>
                        </a:rPr>
                        <a:t>Írott</a:t>
                      </a:r>
                      <a:r>
                        <a:rPr lang="hu-HU" sz="1500" baseline="0" dirty="0">
                          <a:effectLst/>
                          <a:latin typeface="+mn-lt"/>
                          <a:ea typeface="+mn-ea"/>
                        </a:rPr>
                        <a:t> sajtónyelv</a:t>
                      </a:r>
                      <a:endParaRPr lang="hu-H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>
                          <a:effectLst/>
                        </a:rPr>
                        <a:t>5358 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>
                          <a:effectLst/>
                        </a:rPr>
                        <a:t>7.05%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364.8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0.0000146875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hu-HU" sz="15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7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</a:rPr>
                        <a:t>(lejegyzett) beszélt</a:t>
                      </a:r>
                      <a:r>
                        <a:rPr lang="hu-HU" sz="1500" baseline="0" dirty="0">
                          <a:effectLst/>
                        </a:rPr>
                        <a:t> sajtónyelv</a:t>
                      </a:r>
                      <a:endParaRPr lang="hu-H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>
                          <a:effectLst/>
                        </a:rPr>
                        <a:t>5793 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>
                          <a:effectLst/>
                        </a:rPr>
                        <a:t>7.63%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76.2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0.0000760236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7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</a:rPr>
                        <a:t>Személyes (internetes fórumok)</a:t>
                      </a:r>
                      <a:endParaRPr lang="hu-H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>
                          <a:effectLst/>
                        </a:rPr>
                        <a:t>13482 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b="1" kern="1200" dirty="0">
                          <a:effectLst/>
                        </a:rPr>
                        <a:t>17.76%</a:t>
                      </a:r>
                      <a:endParaRPr lang="hu-HU" sz="15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+mn-cs"/>
                        </a:rPr>
                        <a:t>57.9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b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0.0002328497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87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</a:rPr>
                        <a:t>Személyes (közösségi </a:t>
                      </a:r>
                      <a:r>
                        <a:rPr lang="hu-HU" sz="1500" baseline="0" dirty="0">
                          <a:effectLst/>
                        </a:rPr>
                        <a:t>média) DUPLUMOK!</a:t>
                      </a:r>
                      <a:endParaRPr lang="hu-H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>
                          <a:effectLst/>
                        </a:rPr>
                        <a:t>40725 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b="1" kern="1200" dirty="0">
                          <a:effectLst/>
                        </a:rPr>
                        <a:t>53.65%</a:t>
                      </a:r>
                      <a:endParaRPr lang="hu-HU" sz="15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+mn-cs"/>
                        </a:rPr>
                        <a:t>243.2</a:t>
                      </a: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b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0.0001674548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3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</a:rPr>
                        <a:t>Tudományos</a:t>
                      </a:r>
                      <a:endParaRPr lang="hu-H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48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</a:rPr>
                        <a:t>Hivatalos</a:t>
                      </a:r>
                      <a:endParaRPr lang="hu-H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>
                          <a:effectLst/>
                        </a:rPr>
                        <a:t>3228 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4,25%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+mn-cs"/>
                        </a:rPr>
                        <a:t>117.9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0.0000273791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48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</a:rPr>
                        <a:t>Szépirodalom</a:t>
                      </a:r>
                      <a:endParaRPr lang="hu-H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>
                          <a:effectLst/>
                        </a:rPr>
                        <a:t>2950 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3,89%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99.0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0.000029798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48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összesen</a:t>
                      </a:r>
                      <a:endParaRPr lang="hu-HU" sz="15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>
                          <a:effectLst/>
                        </a:rPr>
                        <a:t>4373 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5.77%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80.6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0.0000542556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48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u-HU" sz="15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b="1" dirty="0">
                          <a:effectLst/>
                        </a:rPr>
                        <a:t>75909</a:t>
                      </a:r>
                      <a:endParaRPr lang="hu-HU" sz="15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b="1" dirty="0">
                          <a:effectLst/>
                        </a:rPr>
                        <a:t>100,00%</a:t>
                      </a:r>
                      <a:endParaRPr lang="hu-HU" sz="15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b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1039.7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b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0.0000730105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27252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MNSz2: terület szerinti variálódás: </a:t>
            </a:r>
            <a:r>
              <a:rPr lang="hu-HU" i="1" dirty="0"/>
              <a:t>no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767698"/>
              </p:ext>
            </p:extLst>
          </p:nvPr>
        </p:nvGraphicFramePr>
        <p:xfrm>
          <a:off x="429424" y="1931600"/>
          <a:ext cx="10331708" cy="427870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594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8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8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92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504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639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  <a:latin typeface="+mj-lt"/>
                        </a:rPr>
                        <a:t>Terület</a:t>
                      </a:r>
                      <a:endParaRPr lang="hu-HU" sz="15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i="1" dirty="0">
                          <a:effectLst/>
                          <a:latin typeface="+mj-lt"/>
                        </a:rPr>
                        <a:t>no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i="0" dirty="0">
                          <a:effectLst/>
                          <a:latin typeface="+mj-lt"/>
                        </a:rPr>
                        <a:t>(db)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i="1" dirty="0">
                          <a:effectLst/>
                          <a:latin typeface="+mj-lt"/>
                        </a:rPr>
                        <a:t>No: </a:t>
                      </a:r>
                      <a:r>
                        <a:rPr lang="hu-HU" sz="1500" i="0" dirty="0">
                          <a:effectLst/>
                          <a:latin typeface="+mj-lt"/>
                        </a:rPr>
                        <a:t>relatív gyakoriság</a:t>
                      </a:r>
                      <a:endParaRPr lang="hu-HU" sz="1500" i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Alkorpusz</a:t>
                      </a:r>
                      <a:r>
                        <a:rPr lang="hu-HU" sz="15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mérete (millió szövegszó)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i="1" dirty="0">
                          <a:effectLst/>
                          <a:latin typeface="+mj-lt"/>
                        </a:rPr>
                        <a:t>no</a:t>
                      </a:r>
                      <a:r>
                        <a:rPr lang="hu-HU" sz="1500" i="0" dirty="0">
                          <a:effectLst/>
                          <a:latin typeface="+mj-lt"/>
                        </a:rPr>
                        <a:t>-előfordulás</a:t>
                      </a:r>
                      <a:r>
                        <a:rPr lang="hu-HU" sz="1500" i="0" baseline="0" dirty="0">
                          <a:effectLst/>
                          <a:latin typeface="+mj-lt"/>
                        </a:rPr>
                        <a:t> 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baseline="0" dirty="0">
                          <a:effectLst/>
                          <a:latin typeface="+mj-lt"/>
                        </a:rPr>
                        <a:t>(szószámra vetítve)</a:t>
                      </a:r>
                      <a:endParaRPr lang="hu-HU" sz="15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7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Magyarország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53945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96.25%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1013.9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0.0000532054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7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Szlovákia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1.79%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17.3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0.0000580925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7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Kárpátalja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265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0.47%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b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0.000106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11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Erdély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585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1.05%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3.9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b="1" u="sng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0.00015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7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Vajdaság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261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0.46%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b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0.0001305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07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Összesen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b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56061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b="1" dirty="0">
                          <a:effectLst/>
                          <a:latin typeface="+mj-lt"/>
                        </a:rPr>
                        <a:t>100,00%</a:t>
                      </a:r>
                      <a:endParaRPr lang="hu-HU" sz="15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b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1039.7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hu-HU" sz="15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36834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MNSz2: terület szerinti variálódás: </a:t>
            </a:r>
            <a:r>
              <a:rPr lang="hu-HU" i="1" dirty="0"/>
              <a:t>na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574601"/>
              </p:ext>
            </p:extLst>
          </p:nvPr>
        </p:nvGraphicFramePr>
        <p:xfrm>
          <a:off x="801187" y="1952766"/>
          <a:ext cx="9546618" cy="4343356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3977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5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50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17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870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936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  <a:latin typeface="+mj-lt"/>
                        </a:rPr>
                        <a:t>Terület</a:t>
                      </a:r>
                      <a:endParaRPr lang="hu-HU" sz="15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i="1" dirty="0">
                          <a:effectLst/>
                          <a:latin typeface="+mj-lt"/>
                        </a:rPr>
                        <a:t>na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i="0" dirty="0">
                          <a:effectLst/>
                          <a:latin typeface="+mj-lt"/>
                        </a:rPr>
                        <a:t>(db)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i="1" dirty="0">
                          <a:effectLst/>
                          <a:latin typeface="+mj-lt"/>
                        </a:rPr>
                        <a:t>na: </a:t>
                      </a:r>
                      <a:r>
                        <a:rPr lang="hu-HU" sz="1500" i="0" dirty="0">
                          <a:effectLst/>
                          <a:latin typeface="+mj-lt"/>
                        </a:rPr>
                        <a:t>relatív gyakoriság</a:t>
                      </a:r>
                      <a:endParaRPr lang="hu-HU" sz="1500" i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Alkorpusz</a:t>
                      </a:r>
                      <a:r>
                        <a:rPr lang="hu-HU" sz="15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mérete (millió szövegszó)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i="1" dirty="0">
                          <a:effectLst/>
                          <a:latin typeface="+mj-lt"/>
                        </a:rPr>
                        <a:t>na</a:t>
                      </a:r>
                      <a:r>
                        <a:rPr lang="hu-HU" sz="1500" i="0" dirty="0">
                          <a:effectLst/>
                          <a:latin typeface="+mj-lt"/>
                        </a:rPr>
                        <a:t>-előfordulás</a:t>
                      </a:r>
                      <a:r>
                        <a:rPr lang="hu-HU" sz="1500" i="0" baseline="0" dirty="0">
                          <a:effectLst/>
                          <a:latin typeface="+mj-lt"/>
                        </a:rPr>
                        <a:t> 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baseline="0" dirty="0">
                          <a:effectLst/>
                          <a:latin typeface="+mj-lt"/>
                        </a:rPr>
                        <a:t>(szószámra vetítve)</a:t>
                      </a:r>
                      <a:endParaRPr lang="hu-HU" sz="15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0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Magyarország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73131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96.35%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1013.9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0.0000721284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0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Szlovákia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1.86%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17.3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0.0000817919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0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Kárpátalja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0.73%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b="1" u="sng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0.000222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96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Erdély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0.79%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3.9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b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0.0001535897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0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Vajdaság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0.27%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b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0.0001045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60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Összesen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b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75909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b="1" dirty="0">
                          <a:effectLst/>
                          <a:latin typeface="+mj-lt"/>
                        </a:rPr>
                        <a:t>100,00%</a:t>
                      </a:r>
                      <a:endParaRPr lang="hu-HU" sz="15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b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1039.7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575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4662" y="121227"/>
            <a:ext cx="10625229" cy="1147053"/>
          </a:xfrm>
        </p:spPr>
        <p:txBody>
          <a:bodyPr/>
          <a:lstStyle/>
          <a:p>
            <a:r>
              <a:rPr lang="hu-HU" dirty="0"/>
              <a:t>SZÓTÁRAK: ÉRTSZ. (1959–1962)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242" y="1412306"/>
            <a:ext cx="7539940" cy="5254911"/>
          </a:xfrm>
        </p:spPr>
      </p:pic>
    </p:spTree>
    <p:extLst>
      <p:ext uri="{BB962C8B-B14F-4D97-AF65-F5344CB8AC3E}">
        <p14:creationId xmlns:p14="http://schemas.microsoft.com/office/powerpoint/2010/main" val="22457548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Terület x regiszterek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04269" y="2066942"/>
            <a:ext cx="10402640" cy="454629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dirty="0">
                <a:solidFill>
                  <a:schemeClr val="tx1"/>
                </a:solidFill>
              </a:rPr>
              <a:t>Magyarországon kívüli kiemelkedő régiók: </a:t>
            </a:r>
            <a:r>
              <a:rPr lang="hu-HU" b="1" dirty="0" err="1">
                <a:solidFill>
                  <a:schemeClr val="tx1"/>
                </a:solidFill>
              </a:rPr>
              <a:t>Subcarpathia</a:t>
            </a:r>
            <a:r>
              <a:rPr lang="hu-HU" b="1" dirty="0">
                <a:solidFill>
                  <a:schemeClr val="tx1"/>
                </a:solidFill>
              </a:rPr>
              <a:t>, </a:t>
            </a:r>
            <a:r>
              <a:rPr lang="hu-HU" b="1" dirty="0" err="1">
                <a:solidFill>
                  <a:schemeClr val="tx1"/>
                </a:solidFill>
              </a:rPr>
              <a:t>Vojvodina</a:t>
            </a:r>
            <a:r>
              <a:rPr lang="hu-HU" b="1" dirty="0">
                <a:solidFill>
                  <a:schemeClr val="tx1"/>
                </a:solidFill>
              </a:rPr>
              <a:t>, </a:t>
            </a:r>
            <a:r>
              <a:rPr lang="hu-HU" b="1" dirty="0" err="1">
                <a:solidFill>
                  <a:schemeClr val="tx1"/>
                </a:solidFill>
              </a:rPr>
              <a:t>Transylvania</a:t>
            </a:r>
            <a:endParaRPr lang="hu-HU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u-HU" dirty="0">
                <a:solidFill>
                  <a:schemeClr val="tx1"/>
                </a:solidFill>
              </a:rPr>
              <a:t>Kárpát</a:t>
            </a:r>
            <a:r>
              <a:rPr lang="hu-HU" dirty="0"/>
              <a:t>alja</a:t>
            </a:r>
            <a:r>
              <a:rPr lang="hu-HU" dirty="0">
                <a:solidFill>
                  <a:schemeClr val="tx1"/>
                </a:solidFill>
              </a:rPr>
              <a:t>:</a:t>
            </a:r>
          </a:p>
          <a:p>
            <a:r>
              <a:rPr lang="hu-HU" i="1" dirty="0">
                <a:solidFill>
                  <a:schemeClr val="tx1"/>
                </a:solidFill>
              </a:rPr>
              <a:t>no</a:t>
            </a:r>
            <a:r>
              <a:rPr lang="hu-HU" dirty="0">
                <a:solidFill>
                  <a:schemeClr val="tx1"/>
                </a:solidFill>
              </a:rPr>
              <a:t>: </a:t>
            </a:r>
            <a:r>
              <a:rPr lang="hu-HU" b="1" dirty="0">
                <a:solidFill>
                  <a:schemeClr val="tx1"/>
                </a:solidFill>
              </a:rPr>
              <a:t>fórum (75,08%), </a:t>
            </a:r>
            <a:r>
              <a:rPr lang="hu-HU" dirty="0">
                <a:solidFill>
                  <a:schemeClr val="tx1"/>
                </a:solidFill>
              </a:rPr>
              <a:t>írott sajtó (13,16%) 	</a:t>
            </a:r>
          </a:p>
          <a:p>
            <a:r>
              <a:rPr lang="hu-HU" i="1" dirty="0">
                <a:solidFill>
                  <a:schemeClr val="tx1"/>
                </a:solidFill>
              </a:rPr>
              <a:t>na</a:t>
            </a:r>
            <a:r>
              <a:rPr lang="hu-HU" dirty="0">
                <a:solidFill>
                  <a:schemeClr val="tx1"/>
                </a:solidFill>
              </a:rPr>
              <a:t>: </a:t>
            </a:r>
            <a:r>
              <a:rPr lang="hu-HU" b="1" dirty="0">
                <a:solidFill>
                  <a:schemeClr val="tx1"/>
                </a:solidFill>
              </a:rPr>
              <a:t>fórum (93,89%)</a:t>
            </a:r>
          </a:p>
          <a:p>
            <a:pPr marL="0" indent="0">
              <a:buNone/>
            </a:pPr>
            <a:r>
              <a:rPr lang="hu-HU" b="1" dirty="0">
                <a:solidFill>
                  <a:srgbClr val="7030A0"/>
                </a:solidFill>
              </a:rPr>
              <a:t>Vajdaság:</a:t>
            </a:r>
          </a:p>
          <a:p>
            <a:r>
              <a:rPr lang="hu-HU" b="1" i="1" dirty="0">
                <a:solidFill>
                  <a:srgbClr val="7030A0"/>
                </a:solidFill>
              </a:rPr>
              <a:t>no</a:t>
            </a:r>
            <a:r>
              <a:rPr lang="hu-HU" b="1" dirty="0">
                <a:solidFill>
                  <a:srgbClr val="7030A0"/>
                </a:solidFill>
              </a:rPr>
              <a:t>: írott sajtó (61,88%), tudományos (27,15%)</a:t>
            </a:r>
          </a:p>
          <a:p>
            <a:r>
              <a:rPr lang="hu-HU" b="1" i="1" dirty="0">
                <a:solidFill>
                  <a:srgbClr val="7030A0"/>
                </a:solidFill>
              </a:rPr>
              <a:t>na</a:t>
            </a:r>
            <a:r>
              <a:rPr lang="hu-HU" b="1" dirty="0">
                <a:solidFill>
                  <a:srgbClr val="7030A0"/>
                </a:solidFill>
              </a:rPr>
              <a:t>: írott sajtó (61,20%), fórum (19,34%) </a:t>
            </a:r>
          </a:p>
          <a:p>
            <a:pPr marL="0" indent="0">
              <a:buNone/>
            </a:pPr>
            <a:r>
              <a:rPr lang="hu-HU" dirty="0">
                <a:solidFill>
                  <a:schemeClr val="tx1"/>
                </a:solidFill>
              </a:rPr>
              <a:t>Erdély:</a:t>
            </a:r>
          </a:p>
          <a:p>
            <a:r>
              <a:rPr lang="hu-HU" i="1" dirty="0">
                <a:solidFill>
                  <a:schemeClr val="tx1"/>
                </a:solidFill>
              </a:rPr>
              <a:t>no: </a:t>
            </a:r>
            <a:r>
              <a:rPr lang="hu-HU" b="1" dirty="0">
                <a:solidFill>
                  <a:schemeClr val="tx1"/>
                </a:solidFill>
              </a:rPr>
              <a:t>fórum (58,47%), </a:t>
            </a:r>
            <a:r>
              <a:rPr lang="hu-HU" dirty="0">
                <a:solidFill>
                  <a:schemeClr val="tx1"/>
                </a:solidFill>
              </a:rPr>
              <a:t>tudomány (21,28%, de a zöme nem érvényes találat), szépirodalom (11,05%)</a:t>
            </a:r>
          </a:p>
          <a:p>
            <a:r>
              <a:rPr lang="hu-HU" i="1" dirty="0">
                <a:solidFill>
                  <a:schemeClr val="tx1"/>
                </a:solidFill>
              </a:rPr>
              <a:t>na</a:t>
            </a:r>
            <a:r>
              <a:rPr lang="hu-HU" dirty="0">
                <a:solidFill>
                  <a:schemeClr val="tx1"/>
                </a:solidFill>
              </a:rPr>
              <a:t>: </a:t>
            </a:r>
            <a:r>
              <a:rPr lang="hu-HU" b="1" dirty="0">
                <a:solidFill>
                  <a:schemeClr val="tx1"/>
                </a:solidFill>
              </a:rPr>
              <a:t>fórum (90.24%)</a:t>
            </a:r>
          </a:p>
        </p:txBody>
      </p:sp>
    </p:spTree>
    <p:extLst>
      <p:ext uri="{BB962C8B-B14F-4D97-AF65-F5344CB8AC3E}">
        <p14:creationId xmlns:p14="http://schemas.microsoft.com/office/powerpoint/2010/main" val="15736467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6547" y="85757"/>
            <a:ext cx="10443998" cy="1280890"/>
          </a:xfrm>
        </p:spPr>
        <p:txBody>
          <a:bodyPr>
            <a:normAutofit/>
          </a:bodyPr>
          <a:lstStyle/>
          <a:p>
            <a:r>
              <a:rPr lang="hu-HU" dirty="0" err="1"/>
              <a:t>Kollokációk</a:t>
            </a:r>
            <a:r>
              <a:rPr lang="hu-HU" dirty="0"/>
              <a:t> az MNSz2-ben (</a:t>
            </a:r>
            <a:r>
              <a:rPr lang="hu-HU" dirty="0" err="1"/>
              <a:t>logDice</a:t>
            </a:r>
            <a:r>
              <a:rPr lang="hu-HU" dirty="0"/>
              <a:t>)</a:t>
            </a: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43285"/>
              </p:ext>
            </p:extLst>
          </p:nvPr>
        </p:nvGraphicFramePr>
        <p:xfrm>
          <a:off x="406401" y="1466816"/>
          <a:ext cx="11148290" cy="5193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33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4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38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363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9493">
                <a:tc>
                  <a:txBody>
                    <a:bodyPr/>
                    <a:lstStyle/>
                    <a:p>
                      <a:r>
                        <a:rPr lang="hu-HU" sz="1500" dirty="0" err="1"/>
                        <a:t>Kollokációk</a:t>
                      </a:r>
                      <a:r>
                        <a:rPr lang="hu-HU" sz="1500" dirty="0"/>
                        <a:t> </a:t>
                      </a:r>
                      <a:r>
                        <a:rPr lang="hu-HU" sz="1500" i="1" dirty="0" err="1"/>
                        <a:t>na</a:t>
                      </a:r>
                      <a:r>
                        <a:rPr lang="hu-HU" sz="1500" i="0" dirty="0" err="1"/>
                        <a:t>-val</a:t>
                      </a:r>
                      <a:endParaRPr lang="hu-HU" sz="15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i="0" dirty="0"/>
                        <a:t>Tipikus műfaj, régió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dirty="0" err="1"/>
                        <a:t>Kollokációk</a:t>
                      </a:r>
                      <a:r>
                        <a:rPr lang="hu-HU" sz="1500" dirty="0"/>
                        <a:t> </a:t>
                      </a:r>
                      <a:r>
                        <a:rPr lang="hu-HU" sz="1500" i="1" baseline="0" dirty="0"/>
                        <a:t>no-</a:t>
                      </a:r>
                      <a:r>
                        <a:rPr lang="hu-HU" sz="1500" i="0" baseline="0" dirty="0" err="1"/>
                        <a:t>val</a:t>
                      </a:r>
                      <a:endParaRPr lang="hu-HU" sz="15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dirty="0"/>
                        <a:t>Tipikus műfaj, régió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6791">
                <a:tc>
                  <a:txBody>
                    <a:bodyPr/>
                    <a:lstStyle/>
                    <a:p>
                      <a:r>
                        <a:rPr lang="hu-HU" sz="1500" i="1" dirty="0"/>
                        <a:t>na ja </a:t>
                      </a:r>
                      <a:r>
                        <a:rPr lang="hu-HU" sz="1500" dirty="0"/>
                        <a:t>(8.013)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dirty="0"/>
                        <a:t>személyes</a:t>
                      </a:r>
                      <a:endParaRPr lang="hu-HU" sz="1500" baseline="0" dirty="0"/>
                    </a:p>
                    <a:p>
                      <a:r>
                        <a:rPr lang="hu-HU" sz="1500" baseline="0" dirty="0"/>
                        <a:t>Magyarország</a:t>
                      </a:r>
                      <a:endParaRPr lang="hu-H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i="1" dirty="0"/>
                        <a:t>no lám </a:t>
                      </a:r>
                      <a:r>
                        <a:rPr lang="hu-HU" sz="1500" dirty="0"/>
                        <a:t>(</a:t>
                      </a:r>
                      <a:r>
                        <a:rPr lang="hu-HU" sz="1500" dirty="0">
                          <a:solidFill>
                            <a:srgbClr val="FF0000"/>
                          </a:solidFill>
                        </a:rPr>
                        <a:t>6.955</a:t>
                      </a:r>
                      <a:r>
                        <a:rPr lang="hu-HU" sz="15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500" dirty="0"/>
                        <a:t>Fórum, szépirodalom, Magyarország,</a:t>
                      </a:r>
                      <a:r>
                        <a:rPr lang="hu-HU" sz="1500" baseline="0" dirty="0"/>
                        <a:t> Vajdaság</a:t>
                      </a:r>
                      <a:endParaRPr lang="hu-HU" sz="1500" dirty="0"/>
                    </a:p>
                    <a:p>
                      <a:endParaRPr lang="hu-HU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6725">
                <a:tc>
                  <a:txBody>
                    <a:bodyPr/>
                    <a:lstStyle/>
                    <a:p>
                      <a:r>
                        <a:rPr lang="hu-HU" sz="1500" i="1" dirty="0"/>
                        <a:t>na mindegy </a:t>
                      </a:r>
                      <a:r>
                        <a:rPr lang="hu-HU" sz="1500" dirty="0"/>
                        <a:t>(8.006)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dirty="0"/>
                        <a:t>Személyes, </a:t>
                      </a:r>
                    </a:p>
                    <a:p>
                      <a:r>
                        <a:rPr lang="hu-HU" sz="1500" dirty="0"/>
                        <a:t>Magyarország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i="1" dirty="0"/>
                        <a:t>no persze </a:t>
                      </a:r>
                      <a:r>
                        <a:rPr lang="hu-HU" sz="1500" dirty="0"/>
                        <a:t>(5.507)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dirty="0"/>
                        <a:t>Fórum, Magyarország,</a:t>
                      </a:r>
                      <a:r>
                        <a:rPr lang="hu-HU" sz="1500" baseline="0" dirty="0"/>
                        <a:t> Vajdaság</a:t>
                      </a:r>
                      <a:endParaRPr lang="hu-HU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510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500" b="1" i="1" dirty="0"/>
                        <a:t>na </a:t>
                      </a:r>
                      <a:r>
                        <a:rPr lang="hu-HU" sz="1500" b="1" i="1" dirty="0" err="1"/>
                        <a:t>jo</a:t>
                      </a:r>
                      <a:r>
                        <a:rPr lang="hu-HU" sz="1500" b="1" i="1" dirty="0"/>
                        <a:t> </a:t>
                      </a:r>
                      <a:r>
                        <a:rPr lang="hu-HU" sz="1500" b="1" dirty="0"/>
                        <a:t>(6.902)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500" baseline="0" dirty="0"/>
                        <a:t>Fórum, Magyarország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i="1" dirty="0"/>
                        <a:t>no hiába</a:t>
                      </a:r>
                      <a:r>
                        <a:rPr lang="hu-HU" sz="1500" dirty="0"/>
                        <a:t> (4.271)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dirty="0"/>
                        <a:t>Fórum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126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500" b="1" i="1" dirty="0"/>
                        <a:t>na jó </a:t>
                      </a:r>
                      <a:r>
                        <a:rPr lang="hu-HU" sz="1500" b="1" dirty="0"/>
                        <a:t>(6.558)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dirty="0"/>
                        <a:t>Személyes, </a:t>
                      </a:r>
                    </a:p>
                    <a:p>
                      <a:r>
                        <a:rPr lang="hu-HU" sz="1500" dirty="0"/>
                        <a:t>Magyarország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6725">
                <a:tc>
                  <a:txBody>
                    <a:bodyPr/>
                    <a:lstStyle/>
                    <a:p>
                      <a:r>
                        <a:rPr lang="hu-HU" sz="1500" i="1" dirty="0"/>
                        <a:t>na tessék </a:t>
                      </a:r>
                      <a:r>
                        <a:rPr lang="hu-HU" sz="1500" dirty="0"/>
                        <a:t>(6.502)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dirty="0"/>
                        <a:t>Személyes, </a:t>
                      </a:r>
                    </a:p>
                    <a:p>
                      <a:r>
                        <a:rPr lang="hu-HU" sz="1500" dirty="0"/>
                        <a:t>Magyarország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b="1" i="1" dirty="0">
                          <a:solidFill>
                            <a:srgbClr val="FF0000"/>
                          </a:solidFill>
                        </a:rPr>
                        <a:t>no </a:t>
                      </a:r>
                      <a:r>
                        <a:rPr lang="hu-HU" sz="1500" b="1" i="1" dirty="0" err="1">
                          <a:solidFill>
                            <a:srgbClr val="FF0000"/>
                          </a:solidFill>
                        </a:rPr>
                        <a:t>jo</a:t>
                      </a:r>
                      <a:r>
                        <a:rPr lang="hu-HU" sz="1500" b="1" i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hu-HU" sz="1500" b="1" dirty="0">
                          <a:solidFill>
                            <a:srgbClr val="FF0000"/>
                          </a:solidFill>
                        </a:rPr>
                        <a:t>(3.964)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dirty="0"/>
                        <a:t>Fórum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48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500" b="1" i="1" dirty="0"/>
                        <a:t>na most</a:t>
                      </a:r>
                      <a:r>
                        <a:rPr lang="hu-HU" sz="1500" b="1" dirty="0"/>
                        <a:t> (6.326)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b="0" u="none" dirty="0">
                          <a:solidFill>
                            <a:schemeClr val="tx1"/>
                          </a:solidFill>
                        </a:rPr>
                        <a:t>Beszélt sajtó, </a:t>
                      </a:r>
                    </a:p>
                    <a:p>
                      <a:r>
                        <a:rPr lang="hu-HU" sz="1500" dirty="0"/>
                        <a:t>Magyarország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b="1" i="1" dirty="0">
                          <a:solidFill>
                            <a:srgbClr val="FF0000"/>
                          </a:solidFill>
                        </a:rPr>
                        <a:t>no hát</a:t>
                      </a:r>
                      <a:r>
                        <a:rPr lang="hu-HU" sz="1500" b="1" dirty="0">
                          <a:solidFill>
                            <a:srgbClr val="FF0000"/>
                          </a:solidFill>
                        </a:rPr>
                        <a:t> (2.765)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u="sng" dirty="0"/>
                        <a:t>Beszélt sajtó, fórum</a:t>
                      </a:r>
                      <a:endParaRPr lang="hu-HU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7776">
                <a:tc rowSpan="2">
                  <a:txBody>
                    <a:bodyPr/>
                    <a:lstStyle/>
                    <a:p>
                      <a:r>
                        <a:rPr lang="hu-HU" sz="1500" b="1" i="1" dirty="0"/>
                        <a:t>na hát </a:t>
                      </a:r>
                      <a:r>
                        <a:rPr lang="hu-HU" sz="1500" b="1" dirty="0"/>
                        <a:t>(6.248)</a:t>
                      </a:r>
                      <a:endParaRPr lang="hu-HU" sz="15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hu-HU" sz="1500" dirty="0" err="1">
                          <a:solidFill>
                            <a:schemeClr val="tx1"/>
                          </a:solidFill>
                        </a:rPr>
                        <a:t>Magyaroszág</a:t>
                      </a:r>
                      <a:r>
                        <a:rPr lang="hu-HU" sz="15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hu-HU" sz="1500" u="sng" dirty="0">
                          <a:solidFill>
                            <a:schemeClr val="tx1"/>
                          </a:solidFill>
                        </a:rPr>
                        <a:t>Kárpátalja, </a:t>
                      </a:r>
                    </a:p>
                    <a:p>
                      <a:r>
                        <a:rPr lang="hu-HU" sz="1500" u="sng" dirty="0">
                          <a:solidFill>
                            <a:schemeClr val="tx1"/>
                          </a:solidFill>
                        </a:rPr>
                        <a:t>Beszélt sajtó, közösségi média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i="1" dirty="0">
                          <a:solidFill>
                            <a:srgbClr val="FF0000"/>
                          </a:solidFill>
                        </a:rPr>
                        <a:t>no</a:t>
                      </a:r>
                      <a:r>
                        <a:rPr lang="hu-HU" sz="1500" i="1" baseline="0" dirty="0">
                          <a:solidFill>
                            <a:srgbClr val="FF0000"/>
                          </a:solidFill>
                        </a:rPr>
                        <a:t> ja </a:t>
                      </a:r>
                      <a:r>
                        <a:rPr lang="hu-HU" sz="1500" baseline="0" dirty="0">
                          <a:solidFill>
                            <a:srgbClr val="FF0000"/>
                          </a:solidFill>
                        </a:rPr>
                        <a:t>(2.325)</a:t>
                      </a:r>
                      <a:endParaRPr lang="hu-HU" sz="15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dirty="0"/>
                        <a:t>Személyes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0649">
                <a:tc vMerge="1">
                  <a:txBody>
                    <a:bodyPr/>
                    <a:lstStyle/>
                    <a:p>
                      <a:endParaRPr lang="hu-HU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b="1" i="1" dirty="0">
                          <a:solidFill>
                            <a:srgbClr val="FF0000"/>
                          </a:solidFill>
                        </a:rPr>
                        <a:t>no most </a:t>
                      </a:r>
                      <a:r>
                        <a:rPr lang="hu-HU" sz="1500" b="1" dirty="0">
                          <a:solidFill>
                            <a:srgbClr val="FF0000"/>
                          </a:solidFill>
                        </a:rPr>
                        <a:t>(1.866)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dirty="0"/>
                        <a:t>Fórum, szépirodalom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88636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730122C-BF08-B3D4-456A-1E1F1ED44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764" y="318848"/>
            <a:ext cx="11299658" cy="1280890"/>
          </a:xfrm>
        </p:spPr>
        <p:txBody>
          <a:bodyPr>
            <a:normAutofit fontScale="90000"/>
          </a:bodyPr>
          <a:lstStyle/>
          <a:p>
            <a:r>
              <a:rPr lang="hu-HU" dirty="0"/>
              <a:t>BEA (beszélt nyelvi adatbázis): </a:t>
            </a:r>
            <a:br>
              <a:rPr lang="hu-HU" dirty="0"/>
            </a:br>
            <a:r>
              <a:rPr lang="hu-HU" dirty="0"/>
              <a:t>budapesti beszélők spontán társalgásai</a:t>
            </a:r>
            <a:endParaRPr lang="hu-HU" b="1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20C6124-B852-7FEB-5CB3-7DD03D4B4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9717" y="1789432"/>
            <a:ext cx="10748705" cy="487922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hu-HU" dirty="0">
                <a:hlinkClick r:id="rId3"/>
              </a:rPr>
              <a:t>https://fonetika.nytud.hu/bea-beszelt-nyelvi-adatbazis/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30 társalgás 3 résztvevővel, mindennapi témákról, 7’44” = 37129 </a:t>
            </a:r>
            <a:r>
              <a:rPr lang="hu-HU" dirty="0" err="1">
                <a:solidFill>
                  <a:schemeClr val="tx1"/>
                </a:solidFill>
              </a:rPr>
              <a:t>words</a:t>
            </a:r>
            <a:endParaRPr lang="hu-HU" dirty="0">
              <a:solidFill>
                <a:schemeClr val="tx1"/>
              </a:solidFill>
            </a:endParaRPr>
          </a:p>
          <a:p>
            <a:r>
              <a:rPr lang="hu-HU" dirty="0"/>
              <a:t>A (fő beszélő, 15 nő és 15 férfi, 20–71 évesek, 3 korcsoport: 20–35 évesek /fiatalok/, 36–50 évesek /középkorúak/, 51–71 évesek /idősebb beszélők/ – mindegyik csoportban: fele férfi, fele nő)</a:t>
            </a:r>
          </a:p>
          <a:p>
            <a:r>
              <a:rPr lang="hu-HU" dirty="0"/>
              <a:t>T1 (kísérletvezető, többnyire ugyanaz a nő, 29 éves)</a:t>
            </a:r>
          </a:p>
          <a:p>
            <a:r>
              <a:rPr lang="hu-HU" dirty="0"/>
              <a:t>T2 (beszélgetőpartner, 2 férfi, 2 nő, mindannyian a 20-as éveikben)</a:t>
            </a:r>
          </a:p>
          <a:p>
            <a:r>
              <a:rPr lang="hu-HU" dirty="0"/>
              <a:t>A </a:t>
            </a:r>
            <a:r>
              <a:rPr lang="hu-HU" i="1" dirty="0" err="1"/>
              <a:t>no</a:t>
            </a:r>
            <a:r>
              <a:rPr lang="hu-HU" dirty="0" err="1"/>
              <a:t>-nak</a:t>
            </a:r>
            <a:r>
              <a:rPr lang="hu-HU" dirty="0"/>
              <a:t> nincs előfordulása!!!</a:t>
            </a:r>
          </a:p>
          <a:p>
            <a:r>
              <a:rPr lang="hu-HU" i="1" dirty="0"/>
              <a:t>Na</a:t>
            </a:r>
            <a:r>
              <a:rPr lang="hu-HU" dirty="0"/>
              <a:t>: összesen 166 találat</a:t>
            </a:r>
          </a:p>
          <a:p>
            <a:r>
              <a:rPr lang="hu-HU" dirty="0"/>
              <a:t>A: 73 találat, 38,35% (férfiak) vs. 61,65% (nők)</a:t>
            </a:r>
          </a:p>
          <a:p>
            <a:r>
              <a:rPr lang="hu-HU" dirty="0"/>
              <a:t>Arány a szószámhoz viszonyítva (találatok száma / szavak száma)</a:t>
            </a:r>
          </a:p>
          <a:p>
            <a:r>
              <a:rPr lang="hu-HU" b="1" dirty="0"/>
              <a:t>Nem volt szignifikáns nemi különbség </a:t>
            </a:r>
            <a:r>
              <a:rPr lang="hu-HU" dirty="0"/>
              <a:t>(Mann–</a:t>
            </a:r>
            <a:r>
              <a:rPr lang="hu-HU" dirty="0" err="1"/>
              <a:t>Whitney-próba</a:t>
            </a:r>
            <a:r>
              <a:rPr lang="hu-HU" dirty="0"/>
              <a:t>: </a:t>
            </a:r>
            <a:r>
              <a:rPr lang="hu-HU" i="1" dirty="0"/>
              <a:t>p</a:t>
            </a:r>
            <a:r>
              <a:rPr lang="hu-HU" dirty="0"/>
              <a:t> &gt; 0,05, </a:t>
            </a:r>
            <a:r>
              <a:rPr lang="hu-HU" i="1" dirty="0"/>
              <a:t>U</a:t>
            </a:r>
            <a:r>
              <a:rPr lang="hu-HU" dirty="0"/>
              <a:t> = 94000), </a:t>
            </a:r>
            <a:r>
              <a:rPr lang="hu-HU" b="1" dirty="0"/>
              <a:t>sem életkori különbség </a:t>
            </a:r>
            <a:r>
              <a:rPr lang="hu-HU" dirty="0"/>
              <a:t>(ANOVA: </a:t>
            </a:r>
            <a:r>
              <a:rPr lang="hu-HU" i="1" dirty="0"/>
              <a:t>p</a:t>
            </a:r>
            <a:r>
              <a:rPr lang="hu-HU" dirty="0"/>
              <a:t> &gt; 0,05, </a:t>
            </a:r>
            <a:r>
              <a:rPr lang="hu-HU" i="1" dirty="0"/>
              <a:t>F </a:t>
            </a:r>
            <a:r>
              <a:rPr lang="hu-HU" dirty="0"/>
              <a:t>= 2,077, </a:t>
            </a:r>
            <a:r>
              <a:rPr lang="hu-HU" i="1" dirty="0" err="1"/>
              <a:t>df</a:t>
            </a:r>
            <a:r>
              <a:rPr lang="hu-HU" dirty="0"/>
              <a:t> = 2).</a:t>
            </a:r>
          </a:p>
          <a:p>
            <a:pPr marL="0" indent="0">
              <a:buNone/>
            </a:pPr>
            <a:endParaRPr lang="hu-HU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u-HU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219012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rtalom helye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84873523"/>
              </p:ext>
            </p:extLst>
          </p:nvPr>
        </p:nvGraphicFramePr>
        <p:xfrm>
          <a:off x="486165" y="353679"/>
          <a:ext cx="11412750" cy="6247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1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1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1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12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12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412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412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412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23538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hu-HU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férfi</a:t>
                      </a: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hu-HU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hu-H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hu-H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hu-H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hu-HU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nő</a:t>
                      </a: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hu-HU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hu-H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hu-H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hu-H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630"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beszélő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korcsoport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szószám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NA/szószám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beszélő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korcsoport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szószám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NA/szószám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630"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bea032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&lt;= 35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0.000767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bea037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&lt;= 35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630"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bea031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&lt;= 35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0.002891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&lt;= 35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0.001393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630"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bea040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&lt;= 35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0.001085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bea017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&lt;= 35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630"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bea018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&lt;= 35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bea044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&lt;= 35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0.000789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3630"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bea029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&lt;= 35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bea019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&lt;= 35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0.004745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3630"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bea039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&lt;= 35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0.003119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bea062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&lt;= 35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0.001082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3630"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bea002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&lt;= 35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bea003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36 - 50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0.004098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3630"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bea013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36 - 50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0.004027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bea035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36 - 50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0.001935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3630"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bea012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36 - 50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0.002341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bea041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36 - 50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0.001631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3630"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bea026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36 - 50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0.004761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bea020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51+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0.002666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3630"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bea025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51+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bea046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51+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3630"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bea021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51+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bea015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51+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0.001498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3630"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bea038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51+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0.001876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bea011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51+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0.003369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53630"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bea014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51+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0.009523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bea009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51+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0.004109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53630"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bea070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51+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bea023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51+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0.007407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53630">
                <a:tc>
                  <a:txBody>
                    <a:bodyPr/>
                    <a:lstStyle/>
                    <a:p>
                      <a:pPr algn="l" fontAlgn="b"/>
                      <a:endParaRPr lang="hu-H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átlag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0,00206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</a:t>
                      </a:r>
                      <a:r>
                        <a:rPr lang="hu-H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átlag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0002315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30935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22137" y="1768510"/>
            <a:ext cx="9284676" cy="4803112"/>
          </a:xfrm>
        </p:spPr>
        <p:txBody>
          <a:bodyPr/>
          <a:lstStyle/>
          <a:p>
            <a:pPr marL="0" indent="0">
              <a:buNone/>
            </a:pPr>
            <a:r>
              <a:rPr lang="hu-HU" sz="2500" dirty="0"/>
              <a:t>Önállóan álló </a:t>
            </a:r>
            <a:r>
              <a:rPr lang="hu-HU" sz="2500" i="1" dirty="0"/>
              <a:t>na</a:t>
            </a:r>
            <a:r>
              <a:rPr lang="hu-HU" sz="2500" dirty="0"/>
              <a:t>: csak 15 találat! </a:t>
            </a:r>
          </a:p>
          <a:p>
            <a:pPr marL="0" indent="0">
              <a:buNone/>
            </a:pPr>
            <a:r>
              <a:rPr lang="hu-HU" sz="2500" dirty="0"/>
              <a:t>Kombinálódni szeret (79.45%):</a:t>
            </a:r>
          </a:p>
          <a:p>
            <a:r>
              <a:rPr lang="hu-HU" sz="2500" b="1" i="1" dirty="0"/>
              <a:t>Na most (hát/akkor): </a:t>
            </a:r>
            <a:r>
              <a:rPr lang="hu-HU" sz="2500" b="1" dirty="0"/>
              <a:t>12</a:t>
            </a:r>
          </a:p>
          <a:p>
            <a:r>
              <a:rPr lang="hu-HU" sz="2500" i="1" dirty="0"/>
              <a:t>Na jó (de/hát/mondjuk/szóval): </a:t>
            </a:r>
            <a:r>
              <a:rPr lang="hu-HU" sz="2500" dirty="0"/>
              <a:t>8</a:t>
            </a:r>
          </a:p>
          <a:p>
            <a:r>
              <a:rPr lang="hu-HU" sz="2500" i="1" dirty="0"/>
              <a:t>Na hát (akkor/aztán)</a:t>
            </a:r>
            <a:r>
              <a:rPr lang="hu-HU" sz="2500" dirty="0"/>
              <a:t>: 8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101921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1944969-912B-370B-8924-D5E8A51D8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238" y="376767"/>
            <a:ext cx="10625229" cy="1147053"/>
          </a:xfrm>
        </p:spPr>
        <p:txBody>
          <a:bodyPr>
            <a:normAutofit/>
          </a:bodyPr>
          <a:lstStyle/>
          <a:p>
            <a:r>
              <a:rPr lang="hu-HU" dirty="0"/>
              <a:t>BEA: Dj-társulások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4B71D54-BC85-786C-F629-7283E4D5B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059" y="1794753"/>
            <a:ext cx="9433886" cy="47961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b="1" dirty="0">
                <a:solidFill>
                  <a:schemeClr val="tx1"/>
                </a:solidFill>
              </a:rPr>
              <a:t>Visszatérés a témához és kiemelés:</a:t>
            </a:r>
          </a:p>
          <a:p>
            <a:pPr marL="0" indent="0">
              <a:buNone/>
            </a:pPr>
            <a:r>
              <a:rPr lang="hu-HU" dirty="0">
                <a:solidFill>
                  <a:schemeClr val="tx1"/>
                </a:solidFill>
              </a:rPr>
              <a:t>A: </a:t>
            </a:r>
            <a:r>
              <a:rPr lang="hu-HU" i="1" dirty="0">
                <a:solidFill>
                  <a:schemeClr val="tx1"/>
                </a:solidFill>
              </a:rPr>
              <a:t>én  speciel minden vagyok csak egy olyan futó alkat nem </a:t>
            </a:r>
            <a:r>
              <a:rPr lang="hu-HU" b="1" i="1" dirty="0">
                <a:solidFill>
                  <a:schemeClr val="tx1"/>
                </a:solidFill>
              </a:rPr>
              <a:t>na most </a:t>
            </a:r>
            <a:r>
              <a:rPr lang="hu-HU" i="1" dirty="0">
                <a:solidFill>
                  <a:schemeClr val="tx1"/>
                </a:solidFill>
              </a:rPr>
              <a:t>anyukám </a:t>
            </a:r>
            <a:r>
              <a:rPr lang="hu-HU" b="1" i="1" dirty="0">
                <a:solidFill>
                  <a:schemeClr val="tx1"/>
                </a:solidFill>
              </a:rPr>
              <a:t>meg</a:t>
            </a:r>
            <a:r>
              <a:rPr lang="hu-HU" i="1" dirty="0">
                <a:solidFill>
                  <a:schemeClr val="tx1"/>
                </a:solidFill>
              </a:rPr>
              <a:t> főleg nem </a:t>
            </a:r>
          </a:p>
          <a:p>
            <a:pPr marL="0" indent="0">
              <a:buNone/>
            </a:pPr>
            <a:r>
              <a:rPr lang="hu-HU" dirty="0">
                <a:solidFill>
                  <a:schemeClr val="tx1"/>
                </a:solidFill>
              </a:rPr>
              <a:t>(bea019, nő, 32)</a:t>
            </a:r>
          </a:p>
          <a:p>
            <a:pPr marL="0" indent="0">
              <a:buNone/>
            </a:pPr>
            <a:r>
              <a:rPr lang="hu-HU" b="1" dirty="0">
                <a:solidFill>
                  <a:schemeClr val="tx1"/>
                </a:solidFill>
              </a:rPr>
              <a:t>Újrafogalmazás:</a:t>
            </a:r>
          </a:p>
          <a:p>
            <a:pPr marL="0" indent="0">
              <a:buNone/>
            </a:pPr>
            <a:r>
              <a:rPr lang="hu-HU" dirty="0">
                <a:solidFill>
                  <a:schemeClr val="tx1"/>
                </a:solidFill>
              </a:rPr>
              <a:t>A: </a:t>
            </a:r>
            <a:r>
              <a:rPr lang="hu-HU" i="1" dirty="0">
                <a:solidFill>
                  <a:schemeClr val="tx1"/>
                </a:solidFill>
              </a:rPr>
              <a:t>mer én szoktam mondani  					</a:t>
            </a:r>
          </a:p>
          <a:p>
            <a:pPr marL="0" indent="0">
              <a:buNone/>
            </a:pPr>
            <a:r>
              <a:rPr lang="hu-HU" dirty="0">
                <a:solidFill>
                  <a:schemeClr val="tx1"/>
                </a:solidFill>
              </a:rPr>
              <a:t>T1: </a:t>
            </a:r>
            <a:r>
              <a:rPr lang="hu-HU" i="1" dirty="0">
                <a:solidFill>
                  <a:schemeClr val="tx1"/>
                </a:solidFill>
              </a:rPr>
              <a:t>ühüm 									</a:t>
            </a:r>
          </a:p>
          <a:p>
            <a:pPr marL="0" indent="0">
              <a:buNone/>
            </a:pPr>
            <a:r>
              <a:rPr lang="hu-HU" dirty="0">
                <a:solidFill>
                  <a:schemeClr val="tx1"/>
                </a:solidFill>
              </a:rPr>
              <a:t>A: </a:t>
            </a:r>
            <a:r>
              <a:rPr lang="hu-HU" i="1" dirty="0">
                <a:solidFill>
                  <a:schemeClr val="tx1"/>
                </a:solidFill>
              </a:rPr>
              <a:t>hogy jó hát fél óra alatt 					</a:t>
            </a:r>
          </a:p>
          <a:p>
            <a:pPr marL="0" indent="0">
              <a:buNone/>
            </a:pPr>
            <a:r>
              <a:rPr lang="hu-HU" dirty="0">
                <a:solidFill>
                  <a:schemeClr val="tx1"/>
                </a:solidFill>
              </a:rPr>
              <a:t>T1: </a:t>
            </a:r>
            <a:r>
              <a:rPr lang="hu-HU" i="1" dirty="0">
                <a:solidFill>
                  <a:schemeClr val="tx1"/>
                </a:solidFill>
              </a:rPr>
              <a:t>ühüm 					</a:t>
            </a:r>
            <a:r>
              <a:rPr lang="hu-HU" dirty="0">
                <a:solidFill>
                  <a:schemeClr val="tx1"/>
                </a:solidFill>
              </a:rPr>
              <a:t> 				</a:t>
            </a:r>
            <a:endParaRPr lang="hu-HU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u-HU" dirty="0">
                <a:solidFill>
                  <a:schemeClr val="tx1"/>
                </a:solidFill>
              </a:rPr>
              <a:t>A: </a:t>
            </a:r>
            <a:r>
              <a:rPr lang="hu-HU" i="1" dirty="0">
                <a:solidFill>
                  <a:schemeClr val="tx1"/>
                </a:solidFill>
              </a:rPr>
              <a:t>elolvasod </a:t>
            </a:r>
            <a:r>
              <a:rPr lang="hu-HU" b="1" i="1" dirty="0">
                <a:solidFill>
                  <a:schemeClr val="tx1"/>
                </a:solidFill>
              </a:rPr>
              <a:t>na jó </a:t>
            </a:r>
            <a:r>
              <a:rPr lang="hu-HU" i="1" dirty="0">
                <a:solidFill>
                  <a:schemeClr val="tx1"/>
                </a:solidFill>
              </a:rPr>
              <a:t>egy óra </a:t>
            </a:r>
          </a:p>
          <a:p>
            <a:pPr marL="0" indent="0">
              <a:buNone/>
            </a:pPr>
            <a:r>
              <a:rPr lang="hu-HU" dirty="0">
                <a:solidFill>
                  <a:schemeClr val="tx1"/>
                </a:solidFill>
              </a:rPr>
              <a:t>(bea062, nő, 35)	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616051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konklúzió: funkciófejlődés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9503" y="1985432"/>
            <a:ext cx="11118097" cy="4441487"/>
          </a:xfrm>
        </p:spPr>
        <p:txBody>
          <a:bodyPr>
            <a:normAutofit lnSpcReduction="10000"/>
          </a:bodyPr>
          <a:lstStyle/>
          <a:p>
            <a:r>
              <a:rPr lang="hu-HU" dirty="0"/>
              <a:t>legkorábbi használataiban is </a:t>
            </a:r>
            <a:r>
              <a:rPr lang="hu-HU" b="1" dirty="0"/>
              <a:t>előrehaladott </a:t>
            </a:r>
            <a:r>
              <a:rPr lang="hu-HU" b="1" dirty="0" err="1"/>
              <a:t>pragmatikalizáció</a:t>
            </a:r>
            <a:r>
              <a:rPr lang="hu-HU" dirty="0"/>
              <a:t>: belső pozíció (de: tagmondatkezdő!), átmeneti, illetve </a:t>
            </a:r>
            <a:r>
              <a:rPr lang="hu-HU" dirty="0" err="1"/>
              <a:t>konkluzív</a:t>
            </a:r>
            <a:r>
              <a:rPr lang="hu-HU" dirty="0"/>
              <a:t> szerepekben (kivéve a </a:t>
            </a:r>
            <a:r>
              <a:rPr lang="hu-HU" dirty="0" err="1"/>
              <a:t>SchlGl.-t</a:t>
            </a:r>
            <a:r>
              <a:rPr lang="hu-HU" dirty="0"/>
              <a:t>, de nincs kontextus). </a:t>
            </a:r>
          </a:p>
          <a:p>
            <a:r>
              <a:rPr lang="hu-HU" b="1" dirty="0"/>
              <a:t>hangutánzó</a:t>
            </a:r>
            <a:r>
              <a:rPr lang="hu-HU" dirty="0"/>
              <a:t> eredetű indulatszónak tételezik, ezért </a:t>
            </a:r>
          </a:p>
          <a:p>
            <a:pPr lvl="1"/>
            <a:r>
              <a:rPr lang="hu-HU" dirty="0"/>
              <a:t>az első az akarat- és érzelemkifejező, azaz a </a:t>
            </a:r>
            <a:r>
              <a:rPr lang="hu-HU" b="1" dirty="0"/>
              <a:t>sürgető-figyelemfelhívó, másokat cselekvésre rábíró </a:t>
            </a:r>
            <a:r>
              <a:rPr lang="hu-HU" dirty="0"/>
              <a:t>szerep lehetett, </a:t>
            </a:r>
          </a:p>
          <a:p>
            <a:pPr lvl="1"/>
            <a:r>
              <a:rPr lang="hu-HU" dirty="0"/>
              <a:t>ezt követhették a </a:t>
            </a:r>
            <a:r>
              <a:rPr lang="hu-HU" b="1" dirty="0"/>
              <a:t>szekvenciális-retorikai (témairányító) szerepek</a:t>
            </a:r>
            <a:r>
              <a:rPr lang="hu-HU" dirty="0"/>
              <a:t>: a </a:t>
            </a:r>
            <a:r>
              <a:rPr lang="hu-HU" dirty="0" err="1"/>
              <a:t>konkluzív</a:t>
            </a:r>
            <a:r>
              <a:rPr lang="hu-HU" dirty="0"/>
              <a:t> valószínűleg megelőzte az átmenetet jelölőt (reakciót kiváltó </a:t>
            </a:r>
            <a:r>
              <a:rPr lang="hu-HU" dirty="0" err="1"/>
              <a:t>NO-hoz</a:t>
            </a:r>
            <a:r>
              <a:rPr lang="hu-HU" dirty="0"/>
              <a:t> a reagáló NO könnyen kapcsolható, így kezdő és </a:t>
            </a:r>
            <a:r>
              <a:rPr lang="hu-HU" dirty="0" err="1"/>
              <a:t>reszponzív</a:t>
            </a:r>
            <a:r>
              <a:rPr lang="hu-HU" dirty="0"/>
              <a:t> pozíció is korábbi lehet, mint a belső), a diskurzusbeli (és témabeli) átmenet viszont csak beszédfordulók vagy narratív részek belsejében értelmezhető; </a:t>
            </a:r>
          </a:p>
          <a:p>
            <a:pPr lvl="1"/>
            <a:r>
              <a:rPr lang="hu-HU" dirty="0"/>
              <a:t>az </a:t>
            </a:r>
            <a:r>
              <a:rPr lang="hu-HU" b="1" dirty="0"/>
              <a:t>érzelmi-emfatikus többlet </a:t>
            </a:r>
            <a:r>
              <a:rPr lang="hu-HU" dirty="0"/>
              <a:t>mindkét jelölő esetében megmaradt, bármelyik fő funkcióhoz kapcsolódva megjelenhet, de a </a:t>
            </a:r>
            <a:r>
              <a:rPr lang="hu-HU" i="1" dirty="0" err="1"/>
              <a:t>na</a:t>
            </a:r>
            <a:r>
              <a:rPr lang="hu-HU" dirty="0" err="1"/>
              <a:t>-ra</a:t>
            </a:r>
            <a:r>
              <a:rPr lang="hu-HU" dirty="0"/>
              <a:t> jellemzőbbnek tűnik (vö. Varga &amp; Dér 2025).</a:t>
            </a:r>
          </a:p>
        </p:txBody>
      </p:sp>
    </p:spTree>
    <p:extLst>
      <p:ext uri="{BB962C8B-B14F-4D97-AF65-F5344CB8AC3E}">
        <p14:creationId xmlns:p14="http://schemas.microsoft.com/office/powerpoint/2010/main" val="6658981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konklúzió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52371" y="2095499"/>
            <a:ext cx="10625229" cy="4149657"/>
          </a:xfrm>
        </p:spPr>
        <p:txBody>
          <a:bodyPr/>
          <a:lstStyle/>
          <a:p>
            <a:r>
              <a:rPr lang="hu-HU" dirty="0"/>
              <a:t>20. sz. közepe: a </a:t>
            </a:r>
            <a:r>
              <a:rPr lang="hu-HU" i="1" dirty="0"/>
              <a:t>NO</a:t>
            </a:r>
            <a:r>
              <a:rPr lang="hu-HU" dirty="0"/>
              <a:t> visszaszorulása és a </a:t>
            </a:r>
            <a:r>
              <a:rPr lang="hu-HU" i="1" dirty="0"/>
              <a:t>NA</a:t>
            </a:r>
            <a:r>
              <a:rPr lang="hu-HU" dirty="0"/>
              <a:t> előretörése eredményezhette, hogy a tájnyelvinek érzett </a:t>
            </a:r>
            <a:r>
              <a:rPr lang="hu-HU" i="1" dirty="0"/>
              <a:t>NA</a:t>
            </a:r>
            <a:r>
              <a:rPr lang="hu-HU" dirty="0"/>
              <a:t> vált a köznyelvi alakká, a </a:t>
            </a:r>
            <a:r>
              <a:rPr lang="hu-HU" i="1" dirty="0" err="1"/>
              <a:t>NO</a:t>
            </a:r>
            <a:r>
              <a:rPr lang="hu-HU" dirty="0" err="1"/>
              <a:t>-val</a:t>
            </a:r>
            <a:r>
              <a:rPr lang="hu-HU" dirty="0"/>
              <a:t> pedig a fordítottja történt. </a:t>
            </a:r>
          </a:p>
          <a:p>
            <a:r>
              <a:rPr lang="hu-HU" dirty="0"/>
              <a:t>Így feltehető, hogy a </a:t>
            </a:r>
            <a:r>
              <a:rPr lang="hu-HU" i="1" dirty="0"/>
              <a:t>NA</a:t>
            </a:r>
            <a:r>
              <a:rPr lang="hu-HU" dirty="0"/>
              <a:t> </a:t>
            </a:r>
            <a:r>
              <a:rPr lang="hu-HU" b="1" dirty="0"/>
              <a:t>funkcióinak nagy része át kellett fedjen </a:t>
            </a:r>
            <a:r>
              <a:rPr lang="hu-HU" dirty="0"/>
              <a:t>a </a:t>
            </a:r>
            <a:r>
              <a:rPr lang="hu-HU" i="1" dirty="0"/>
              <a:t>NO</a:t>
            </a:r>
            <a:r>
              <a:rPr lang="hu-HU" dirty="0"/>
              <a:t> szerepköreivel, különben ez a „helycsere” nem valósulhatott volna meg. </a:t>
            </a:r>
          </a:p>
          <a:p>
            <a:r>
              <a:rPr lang="hu-HU" dirty="0"/>
              <a:t>Ezt </a:t>
            </a:r>
            <a:r>
              <a:rPr lang="hu-HU" b="1" dirty="0"/>
              <a:t>formai hasonlóságuk </a:t>
            </a:r>
            <a:r>
              <a:rPr lang="hu-HU" dirty="0"/>
              <a:t>mellett az is lehetővé tette, hogy a </a:t>
            </a:r>
            <a:r>
              <a:rPr lang="hu-HU" i="1" dirty="0"/>
              <a:t>NA</a:t>
            </a:r>
            <a:r>
              <a:rPr lang="hu-HU" dirty="0"/>
              <a:t> hosszú évszázadok óta – kimutathatóan </a:t>
            </a:r>
            <a:r>
              <a:rPr lang="hu-HU" b="1" dirty="0"/>
              <a:t>a 16. század második felétől – élt </a:t>
            </a:r>
            <a:r>
              <a:rPr lang="hu-HU" dirty="0"/>
              <a:t>a </a:t>
            </a:r>
            <a:r>
              <a:rPr lang="hu-HU" i="1" dirty="0"/>
              <a:t>NO</a:t>
            </a:r>
            <a:r>
              <a:rPr lang="hu-HU" dirty="0"/>
              <a:t> mellett (l. első adatait a </a:t>
            </a:r>
            <a:r>
              <a:rPr lang="hu-HU" i="1" dirty="0"/>
              <a:t>no </a:t>
            </a:r>
            <a:r>
              <a:rPr lang="hu-HU" dirty="0"/>
              <a:t>mellett Bornemisza Péter Elektrájában).</a:t>
            </a:r>
          </a:p>
        </p:txBody>
      </p:sp>
    </p:spTree>
    <p:extLst>
      <p:ext uri="{BB962C8B-B14F-4D97-AF65-F5344CB8AC3E}">
        <p14:creationId xmlns:p14="http://schemas.microsoft.com/office/powerpoint/2010/main" val="24114784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  <a:p>
            <a:endParaRPr lang="hu-HU" dirty="0"/>
          </a:p>
          <a:p>
            <a:pPr marL="0" indent="0" algn="ctr">
              <a:buNone/>
            </a:pPr>
            <a:r>
              <a:rPr lang="hu-HU" sz="5500" dirty="0"/>
              <a:t>Köszönöm szépen a figyelmet!</a:t>
            </a:r>
          </a:p>
        </p:txBody>
      </p:sp>
    </p:spTree>
    <p:extLst>
      <p:ext uri="{BB962C8B-B14F-4D97-AF65-F5344CB8AC3E}">
        <p14:creationId xmlns:p14="http://schemas.microsoft.com/office/powerpoint/2010/main" val="19709773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hivatkozások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52371" y="2095500"/>
            <a:ext cx="11293195" cy="44901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Auer, Peter – </a:t>
            </a:r>
            <a:r>
              <a:rPr lang="hu-HU" dirty="0" err="1"/>
              <a:t>Maschler</a:t>
            </a:r>
            <a:r>
              <a:rPr lang="hu-HU" dirty="0"/>
              <a:t>, </a:t>
            </a:r>
            <a:r>
              <a:rPr lang="hu-HU" dirty="0" err="1"/>
              <a:t>Yael</a:t>
            </a:r>
            <a:r>
              <a:rPr lang="hu-HU" dirty="0"/>
              <a:t> 2016. The </a:t>
            </a:r>
            <a:r>
              <a:rPr lang="hu-HU" dirty="0" err="1"/>
              <a:t>family</a:t>
            </a:r>
            <a:r>
              <a:rPr lang="hu-HU" dirty="0"/>
              <a:t> of NU and NÅ </a:t>
            </a:r>
            <a:r>
              <a:rPr lang="hu-HU" dirty="0" err="1"/>
              <a:t>across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languages</a:t>
            </a:r>
            <a:r>
              <a:rPr lang="hu-HU" dirty="0"/>
              <a:t> of Europe and </a:t>
            </a:r>
            <a:r>
              <a:rPr lang="hu-HU" dirty="0" err="1"/>
              <a:t>beyond</a:t>
            </a:r>
            <a:r>
              <a:rPr lang="hu-HU" dirty="0"/>
              <a:t>: </a:t>
            </a:r>
            <a:r>
              <a:rPr lang="hu-HU" dirty="0" err="1"/>
              <a:t>Structure</a:t>
            </a:r>
            <a:r>
              <a:rPr lang="hu-HU" dirty="0"/>
              <a:t>, </a:t>
            </a:r>
            <a:r>
              <a:rPr lang="hu-HU" dirty="0" err="1"/>
              <a:t>function</a:t>
            </a:r>
            <a:r>
              <a:rPr lang="hu-HU" dirty="0"/>
              <a:t>, </a:t>
            </a:r>
            <a:r>
              <a:rPr lang="hu-HU" dirty="0" err="1"/>
              <a:t>and</a:t>
            </a:r>
            <a:r>
              <a:rPr lang="hu-HU" dirty="0"/>
              <a:t> </a:t>
            </a:r>
            <a:r>
              <a:rPr lang="hu-HU" dirty="0" err="1"/>
              <a:t>history</a:t>
            </a:r>
            <a:r>
              <a:rPr lang="hu-HU" dirty="0"/>
              <a:t>. </a:t>
            </a:r>
            <a:r>
              <a:rPr lang="hu-HU" dirty="0" err="1"/>
              <a:t>In</a:t>
            </a:r>
            <a:r>
              <a:rPr lang="hu-HU" dirty="0"/>
              <a:t>: Auer, Peter – </a:t>
            </a:r>
            <a:r>
              <a:rPr lang="hu-HU" dirty="0" err="1"/>
              <a:t>Maschler</a:t>
            </a:r>
            <a:r>
              <a:rPr lang="hu-HU" dirty="0"/>
              <a:t>, </a:t>
            </a:r>
            <a:r>
              <a:rPr lang="hu-HU" dirty="0" err="1"/>
              <a:t>Yael</a:t>
            </a:r>
            <a:r>
              <a:rPr lang="hu-HU" dirty="0"/>
              <a:t> (</a:t>
            </a:r>
            <a:r>
              <a:rPr lang="hu-HU" dirty="0" err="1"/>
              <a:t>eds</a:t>
            </a:r>
            <a:r>
              <a:rPr lang="hu-HU" dirty="0"/>
              <a:t>): NU/NÅ. </a:t>
            </a:r>
            <a:r>
              <a:rPr lang="hu-HU" i="1" dirty="0"/>
              <a:t>A </a:t>
            </a:r>
            <a:r>
              <a:rPr lang="hu-HU" i="1" dirty="0" err="1"/>
              <a:t>family</a:t>
            </a:r>
            <a:r>
              <a:rPr lang="hu-HU" i="1" dirty="0"/>
              <a:t> of </a:t>
            </a:r>
            <a:r>
              <a:rPr lang="hu-HU" i="1" dirty="0" err="1"/>
              <a:t>discourse</a:t>
            </a:r>
            <a:r>
              <a:rPr lang="hu-HU" i="1" dirty="0"/>
              <a:t> </a:t>
            </a:r>
            <a:r>
              <a:rPr lang="hu-HU" i="1" dirty="0" err="1"/>
              <a:t>markers</a:t>
            </a:r>
            <a:r>
              <a:rPr lang="hu-HU" i="1" dirty="0"/>
              <a:t> </a:t>
            </a:r>
            <a:r>
              <a:rPr lang="hu-HU" i="1" dirty="0" err="1"/>
              <a:t>across</a:t>
            </a:r>
            <a:r>
              <a:rPr lang="hu-HU" i="1" dirty="0"/>
              <a:t> </a:t>
            </a:r>
            <a:r>
              <a:rPr lang="hu-HU" i="1" dirty="0" err="1"/>
              <a:t>the</a:t>
            </a:r>
            <a:r>
              <a:rPr lang="hu-HU" i="1" dirty="0"/>
              <a:t> </a:t>
            </a:r>
            <a:r>
              <a:rPr lang="hu-HU" i="1" dirty="0" err="1"/>
              <a:t>languages</a:t>
            </a:r>
            <a:r>
              <a:rPr lang="hu-HU" i="1" dirty="0"/>
              <a:t> </a:t>
            </a:r>
            <a:r>
              <a:rPr lang="hu-HU" i="1" dirty="0" err="1"/>
              <a:t>of</a:t>
            </a:r>
            <a:r>
              <a:rPr lang="hu-HU" i="1" dirty="0"/>
              <a:t> Europe and </a:t>
            </a:r>
            <a:r>
              <a:rPr lang="hu-HU" i="1" dirty="0" err="1"/>
              <a:t>beyond</a:t>
            </a:r>
            <a:r>
              <a:rPr lang="hu-HU" i="1" dirty="0"/>
              <a:t>. </a:t>
            </a:r>
            <a:r>
              <a:rPr lang="hu-HU" dirty="0"/>
              <a:t>Berlin / Boston: De </a:t>
            </a:r>
            <a:r>
              <a:rPr lang="hu-HU" dirty="0" err="1"/>
              <a:t>Gruyter</a:t>
            </a:r>
            <a:r>
              <a:rPr lang="hu-HU" dirty="0"/>
              <a:t>. 1–47.</a:t>
            </a:r>
          </a:p>
          <a:p>
            <a:pPr marL="0" indent="0">
              <a:buNone/>
            </a:pPr>
            <a:r>
              <a:rPr lang="hu-HU" dirty="0"/>
              <a:t>Bartha – Hámori Ágnes 2010. Stílus a szociolingvisztikában, stílus a diskurzusban. Magyar Nyelvőr 134 (3): 298–321.</a:t>
            </a:r>
          </a:p>
          <a:p>
            <a:pPr marL="0" indent="0">
              <a:buNone/>
            </a:pPr>
            <a:r>
              <a:rPr lang="hu-HU" dirty="0"/>
              <a:t>Du Bois, John W. 2007. The </a:t>
            </a:r>
            <a:r>
              <a:rPr lang="hu-HU" dirty="0" err="1"/>
              <a:t>stance</a:t>
            </a:r>
            <a:r>
              <a:rPr lang="hu-HU" dirty="0"/>
              <a:t> </a:t>
            </a:r>
            <a:r>
              <a:rPr lang="hu-HU" dirty="0" err="1"/>
              <a:t>triangle</a:t>
            </a:r>
            <a:r>
              <a:rPr lang="hu-HU" dirty="0"/>
              <a:t>. </a:t>
            </a:r>
            <a:r>
              <a:rPr lang="hu-HU" dirty="0" err="1"/>
              <a:t>In</a:t>
            </a:r>
            <a:r>
              <a:rPr lang="hu-HU" dirty="0"/>
              <a:t>: </a:t>
            </a:r>
            <a:r>
              <a:rPr lang="hu-HU" dirty="0" err="1"/>
              <a:t>Englebretson</a:t>
            </a:r>
            <a:r>
              <a:rPr lang="hu-HU" dirty="0"/>
              <a:t>, Robert (</a:t>
            </a:r>
            <a:r>
              <a:rPr lang="hu-HU" dirty="0" err="1"/>
              <a:t>ed</a:t>
            </a:r>
            <a:r>
              <a:rPr lang="hu-HU" dirty="0"/>
              <a:t>.): </a:t>
            </a:r>
            <a:r>
              <a:rPr lang="hu-HU" dirty="0" err="1"/>
              <a:t>Stancetaking</a:t>
            </a:r>
            <a:r>
              <a:rPr lang="hu-HU" dirty="0"/>
              <a:t>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Discourse</a:t>
            </a:r>
            <a:r>
              <a:rPr lang="hu-HU" dirty="0"/>
              <a:t>: </a:t>
            </a:r>
            <a:r>
              <a:rPr lang="hu-HU" dirty="0" err="1"/>
              <a:t>Subjectivity</a:t>
            </a:r>
            <a:r>
              <a:rPr lang="hu-HU" dirty="0"/>
              <a:t>, </a:t>
            </a:r>
            <a:r>
              <a:rPr lang="hu-HU" dirty="0" err="1"/>
              <a:t>evaluation</a:t>
            </a:r>
            <a:r>
              <a:rPr lang="hu-HU" dirty="0"/>
              <a:t>, </a:t>
            </a:r>
            <a:r>
              <a:rPr lang="hu-HU" dirty="0" err="1"/>
              <a:t>interaction</a:t>
            </a:r>
            <a:r>
              <a:rPr lang="hu-HU" dirty="0"/>
              <a:t>. Amsterdam: John </a:t>
            </a:r>
            <a:r>
              <a:rPr lang="hu-HU" dirty="0" err="1"/>
              <a:t>Benjamins</a:t>
            </a:r>
            <a:r>
              <a:rPr lang="hu-HU" dirty="0"/>
              <a:t>. 139–182.</a:t>
            </a:r>
          </a:p>
          <a:p>
            <a:pPr marL="0" indent="0">
              <a:buNone/>
            </a:pPr>
            <a:r>
              <a:rPr lang="hu-HU" dirty="0"/>
              <a:t>Heine, </a:t>
            </a:r>
            <a:r>
              <a:rPr lang="hu-HU" dirty="0" err="1"/>
              <a:t>Bernd</a:t>
            </a:r>
            <a:r>
              <a:rPr lang="hu-HU" dirty="0"/>
              <a:t> 2023. </a:t>
            </a:r>
            <a:r>
              <a:rPr lang="hu-HU" i="1" dirty="0"/>
              <a:t>The </a:t>
            </a:r>
            <a:r>
              <a:rPr lang="hu-HU" i="1" dirty="0" err="1"/>
              <a:t>grammar</a:t>
            </a:r>
            <a:r>
              <a:rPr lang="hu-HU" i="1" dirty="0"/>
              <a:t> of </a:t>
            </a:r>
            <a:r>
              <a:rPr lang="hu-HU" i="1" dirty="0" err="1"/>
              <a:t>interactives</a:t>
            </a:r>
            <a:r>
              <a:rPr lang="hu-HU" i="1" dirty="0"/>
              <a:t>. </a:t>
            </a:r>
            <a:r>
              <a:rPr lang="hu-HU"/>
              <a:t>Oxford: OUP.</a:t>
            </a:r>
            <a:endParaRPr lang="hu-HU" dirty="0"/>
          </a:p>
          <a:p>
            <a:pPr marL="0" indent="0">
              <a:buNone/>
            </a:pPr>
            <a:r>
              <a:rPr lang="hu-HU" dirty="0" err="1"/>
              <a:t>Schiffrin</a:t>
            </a:r>
            <a:r>
              <a:rPr lang="hu-HU" dirty="0"/>
              <a:t>, </a:t>
            </a:r>
            <a:r>
              <a:rPr lang="hu-HU" dirty="0" err="1"/>
              <a:t>Deborah</a:t>
            </a:r>
            <a:r>
              <a:rPr lang="hu-HU" dirty="0"/>
              <a:t> 1987. </a:t>
            </a:r>
            <a:r>
              <a:rPr lang="hu-HU" i="1" dirty="0" err="1"/>
              <a:t>Discourse</a:t>
            </a:r>
            <a:r>
              <a:rPr lang="hu-HU" i="1" dirty="0"/>
              <a:t> </a:t>
            </a:r>
            <a:r>
              <a:rPr lang="hu-HU" i="1" dirty="0" err="1"/>
              <a:t>markers</a:t>
            </a:r>
            <a:r>
              <a:rPr lang="hu-HU" i="1" dirty="0"/>
              <a:t>. </a:t>
            </a:r>
            <a:r>
              <a:rPr lang="hu-HU" dirty="0"/>
              <a:t>Cambridge: </a:t>
            </a:r>
            <a:r>
              <a:rPr lang="hu-HU" dirty="0" err="1"/>
              <a:t>Cambridge</a:t>
            </a:r>
            <a:r>
              <a:rPr lang="hu-HU" dirty="0"/>
              <a:t> University Press.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20290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SZÓTÁRAK: ÉRTSZ. (1959–1962)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209" y="1864590"/>
            <a:ext cx="7910515" cy="4656283"/>
          </a:xfrm>
        </p:spPr>
      </p:pic>
    </p:spTree>
    <p:extLst>
      <p:ext uri="{BB962C8B-B14F-4D97-AF65-F5344CB8AC3E}">
        <p14:creationId xmlns:p14="http://schemas.microsoft.com/office/powerpoint/2010/main" val="1655400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SZÓTÁRAK: ÉRTSZ. (1959–1962)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49" y="2049317"/>
            <a:ext cx="10032735" cy="4323773"/>
          </a:xfrm>
        </p:spPr>
      </p:pic>
    </p:spTree>
    <p:extLst>
      <p:ext uri="{BB962C8B-B14F-4D97-AF65-F5344CB8AC3E}">
        <p14:creationId xmlns:p14="http://schemas.microsoft.com/office/powerpoint/2010/main" val="308713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</a:t>
            </a:r>
            <a:r>
              <a:rPr lang="hu-HU" i="1" dirty="0"/>
              <a:t>No </a:t>
            </a:r>
            <a:r>
              <a:rPr lang="hu-HU" dirty="0"/>
              <a:t>fő jelentése és funkciói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52371" y="2095500"/>
            <a:ext cx="11077811" cy="449926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dirty="0" err="1"/>
              <a:t>ÉrtSz</a:t>
            </a:r>
            <a:r>
              <a:rPr lang="hu-HU" dirty="0"/>
              <a:t>. V. 220–221. </a:t>
            </a:r>
            <a:r>
              <a:rPr lang="hu-HU" i="1" dirty="0"/>
              <a:t>no (~</a:t>
            </a:r>
            <a:r>
              <a:rPr lang="hu-HU" i="1" dirty="0" err="1"/>
              <a:t>nó</a:t>
            </a:r>
            <a:r>
              <a:rPr lang="hu-HU" i="1" dirty="0"/>
              <a:t>) </a:t>
            </a:r>
          </a:p>
          <a:p>
            <a:pPr marL="0" indent="0">
              <a:buNone/>
            </a:pPr>
            <a:r>
              <a:rPr lang="hu-HU" dirty="0"/>
              <a:t>Mondatszó</a:t>
            </a:r>
          </a:p>
          <a:p>
            <a:pPr marL="0" indent="0">
              <a:buNone/>
            </a:pPr>
            <a:r>
              <a:rPr lang="hu-HU" dirty="0"/>
              <a:t>1) </a:t>
            </a:r>
            <a:r>
              <a:rPr lang="hu-HU" b="1" dirty="0" err="1"/>
              <a:t>akaratkifejezés</a:t>
            </a:r>
            <a:r>
              <a:rPr lang="hu-HU" dirty="0"/>
              <a:t>: </a:t>
            </a:r>
          </a:p>
          <a:p>
            <a:pPr marL="0" indent="0">
              <a:buNone/>
            </a:pPr>
            <a:r>
              <a:rPr lang="hu-HU" dirty="0"/>
              <a:t>felszólító igealakokkal álló formák (sürgetéssel vagy anélkül: </a:t>
            </a:r>
            <a:r>
              <a:rPr lang="hu-HU" i="1" dirty="0"/>
              <a:t>No gyerünk!</a:t>
            </a:r>
            <a:r>
              <a:rPr lang="hu-HU" dirty="0"/>
              <a:t>), </a:t>
            </a:r>
          </a:p>
          <a:p>
            <a:pPr marL="0" indent="0">
              <a:buNone/>
            </a:pPr>
            <a:r>
              <a:rPr lang="hu-HU" dirty="0"/>
              <a:t>kérések-kérlelések (</a:t>
            </a:r>
            <a:r>
              <a:rPr lang="hu-HU" i="1" dirty="0"/>
              <a:t>Gyere ide no!</a:t>
            </a:r>
            <a:r>
              <a:rPr lang="hu-HU" dirty="0"/>
              <a:t>) kapcsolja, </a:t>
            </a:r>
          </a:p>
          <a:p>
            <a:pPr marL="0" indent="0">
              <a:buNone/>
            </a:pPr>
            <a:r>
              <a:rPr lang="hu-HU" dirty="0"/>
              <a:t>állatokat, lovat nógató használat (</a:t>
            </a:r>
            <a:r>
              <a:rPr lang="hu-HU" i="1" dirty="0"/>
              <a:t>No Csillag, no Ráró!</a:t>
            </a:r>
            <a:r>
              <a:rPr lang="hu-HU" dirty="0"/>
              <a:t>). </a:t>
            </a:r>
          </a:p>
          <a:p>
            <a:pPr marL="0" indent="0">
              <a:buNone/>
            </a:pPr>
            <a:r>
              <a:rPr lang="hu-HU" dirty="0"/>
              <a:t>2) </a:t>
            </a:r>
            <a:r>
              <a:rPr lang="hu-HU" b="1" dirty="0"/>
              <a:t>Érzelemkifejezés</a:t>
            </a:r>
            <a:r>
              <a:rPr lang="hu-HU" dirty="0"/>
              <a:t>: „érzelmi mondatok kifejező, színező szava”, 17-féle jelentés (pl. bosszúság, csodálkozás, kételkedés, dicséret, ráhagyás visszaadása)</a:t>
            </a:r>
          </a:p>
          <a:p>
            <a:pPr marL="0" indent="0">
              <a:buNone/>
            </a:pPr>
            <a:r>
              <a:rPr lang="hu-HU" dirty="0"/>
              <a:t>Köztük diskurzusszervező használatok, pl. </a:t>
            </a:r>
          </a:p>
          <a:p>
            <a:pPr marL="0" indent="0">
              <a:buNone/>
            </a:pPr>
            <a:r>
              <a:rPr lang="hu-HU" dirty="0"/>
              <a:t>„</a:t>
            </a:r>
            <a:r>
              <a:rPr lang="hu-HU" i="1" dirty="0"/>
              <a:t>No mármost:</a:t>
            </a:r>
            <a:r>
              <a:rPr lang="hu-HU" dirty="0"/>
              <a:t> &lt;fejtegetésben, </a:t>
            </a:r>
            <a:r>
              <a:rPr lang="hu-HU" dirty="0" err="1"/>
              <a:t>rendsz</a:t>
            </a:r>
            <a:r>
              <a:rPr lang="hu-HU" dirty="0"/>
              <a:t>. új gondolatsor) bevezető formulájaként v. összefoglalás bevezetésére.&gt; </a:t>
            </a:r>
            <a:r>
              <a:rPr lang="hu-HU" i="1" dirty="0"/>
              <a:t>No mármost vegyük figyelembe, hogy…</a:t>
            </a:r>
            <a:r>
              <a:rPr lang="hu-HU" dirty="0"/>
              <a:t>” (</a:t>
            </a:r>
            <a:r>
              <a:rPr lang="hu-HU" dirty="0" err="1"/>
              <a:t>ÉrtSz</a:t>
            </a:r>
            <a:r>
              <a:rPr lang="hu-HU" dirty="0"/>
              <a:t>. V. 221, vö. Pusztai 2003: 981). </a:t>
            </a:r>
          </a:p>
        </p:txBody>
      </p:sp>
    </p:spTree>
    <p:extLst>
      <p:ext uri="{BB962C8B-B14F-4D97-AF65-F5344CB8AC3E}">
        <p14:creationId xmlns:p14="http://schemas.microsoft.com/office/powerpoint/2010/main" val="1854968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szótárak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Pusztai (2003): </a:t>
            </a:r>
            <a:r>
              <a:rPr lang="hu-HU" i="1" dirty="0"/>
              <a:t>A magyar nyelv értelmező szótára</a:t>
            </a:r>
          </a:p>
          <a:p>
            <a:r>
              <a:rPr lang="hu-HU" i="1" dirty="0"/>
              <a:t>na</a:t>
            </a:r>
            <a:r>
              <a:rPr lang="hu-HU" dirty="0"/>
              <a:t>: </a:t>
            </a:r>
            <a:r>
              <a:rPr lang="hu-HU" b="1" dirty="0"/>
              <a:t>kevésbé udvarias </a:t>
            </a:r>
            <a:r>
              <a:rPr lang="hu-HU" dirty="0" err="1"/>
              <a:t>haszn-ban</a:t>
            </a:r>
            <a:r>
              <a:rPr lang="hu-HU" dirty="0"/>
              <a:t>: </a:t>
            </a:r>
            <a:r>
              <a:rPr lang="hu-HU" i="1" dirty="0"/>
              <a:t>no</a:t>
            </a:r>
            <a:r>
              <a:rPr lang="hu-HU" dirty="0"/>
              <a:t> (hangkitörés)</a:t>
            </a:r>
            <a:endParaRPr lang="hu-HU" dirty="0">
              <a:solidFill>
                <a:srgbClr val="FF0000"/>
              </a:solidFill>
            </a:endParaRPr>
          </a:p>
          <a:p>
            <a:r>
              <a:rPr lang="hu-HU" b="1" dirty="0"/>
              <a:t>Intonáció: </a:t>
            </a:r>
            <a:r>
              <a:rPr lang="hu-HU" i="1" dirty="0"/>
              <a:t>na </a:t>
            </a:r>
            <a:r>
              <a:rPr lang="hu-HU" dirty="0"/>
              <a:t>gyakran beleolvad a következő mondatba (de vö. vesszőhasználat utána)</a:t>
            </a:r>
          </a:p>
          <a:p>
            <a:r>
              <a:rPr lang="hu-HU" b="1" dirty="0"/>
              <a:t>Funkcionálisan</a:t>
            </a:r>
            <a:r>
              <a:rPr lang="hu-HU" dirty="0"/>
              <a:t>: azonos funkciók, kivéve, hogy a </a:t>
            </a:r>
            <a:r>
              <a:rPr lang="hu-HU" b="1" i="1" dirty="0"/>
              <a:t>na:</a:t>
            </a:r>
            <a:endParaRPr lang="hu-HU" dirty="0"/>
          </a:p>
          <a:p>
            <a:pPr lvl="1"/>
            <a:r>
              <a:rPr lang="hu-HU" sz="2000" dirty="0" err="1"/>
              <a:t>Deiktikusan</a:t>
            </a:r>
            <a:r>
              <a:rPr lang="hu-HU" sz="2000" dirty="0"/>
              <a:t> (gesztus- és szimbolikus) is használható: közeli tárgy, személy bemutatása: </a:t>
            </a:r>
          </a:p>
          <a:p>
            <a:pPr marL="0" indent="0">
              <a:buNone/>
            </a:pPr>
            <a:r>
              <a:rPr lang="hu-HU" dirty="0"/>
              <a:t>		</a:t>
            </a:r>
            <a:r>
              <a:rPr lang="hu-HU" b="1" i="1" dirty="0"/>
              <a:t>Na, </a:t>
            </a:r>
            <a:r>
              <a:rPr lang="hu-HU" i="1" dirty="0"/>
              <a:t>hát </a:t>
            </a:r>
            <a:r>
              <a:rPr lang="hu-HU" b="1" i="1" dirty="0"/>
              <a:t>itt </a:t>
            </a:r>
            <a:r>
              <a:rPr lang="hu-HU" i="1" dirty="0"/>
              <a:t>van a kaszárnya.</a:t>
            </a:r>
            <a:r>
              <a:rPr lang="hu-HU" dirty="0"/>
              <a:t> </a:t>
            </a:r>
          </a:p>
          <a:p>
            <a:pPr lvl="1"/>
            <a:r>
              <a:rPr lang="hu-HU" sz="2100" dirty="0"/>
              <a:t>Bevezethet új gondolatfolyamot vagy összegzést: </a:t>
            </a:r>
            <a:r>
              <a:rPr lang="hu-HU" sz="2100" i="1" dirty="0"/>
              <a:t>namármost</a:t>
            </a:r>
            <a:endParaRPr lang="hu-HU" sz="2100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62760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EB7675B-552F-C733-66CA-685821CFF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805" y="458378"/>
            <a:ext cx="10523268" cy="1280890"/>
          </a:xfrm>
        </p:spPr>
        <p:txBody>
          <a:bodyPr>
            <a:normAutofit/>
          </a:bodyPr>
          <a:lstStyle/>
          <a:p>
            <a:r>
              <a:rPr lang="hu-HU" dirty="0"/>
              <a:t>A </a:t>
            </a:r>
            <a:r>
              <a:rPr lang="hu-HU" i="1" dirty="0"/>
              <a:t>no</a:t>
            </a:r>
            <a:r>
              <a:rPr lang="hu-HU" dirty="0"/>
              <a:t> és a </a:t>
            </a:r>
            <a:r>
              <a:rPr lang="hu-HU" i="1" dirty="0"/>
              <a:t>na</a:t>
            </a:r>
            <a:r>
              <a:rPr lang="hu-HU" dirty="0"/>
              <a:t> átfedő funkciói (értsz.)</a:t>
            </a:r>
            <a:endParaRPr lang="hu-HU" i="1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A7EEE6E-5905-B338-70FC-D8C270575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805" y="1888140"/>
            <a:ext cx="10966613" cy="4632734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buNone/>
            </a:pPr>
            <a:r>
              <a:rPr lang="hu-HU" dirty="0">
                <a:latin typeface="+mj-lt"/>
              </a:rPr>
              <a:t>A szótárak keverik az indulatszói és diskurzusjelölői szerepeket/funkciókat/jelentéseket</a:t>
            </a:r>
            <a:r>
              <a:rPr lang="hu-HU" b="1" dirty="0">
                <a:latin typeface="+mj-lt"/>
              </a:rPr>
              <a:t>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hu-HU" dirty="0">
                <a:latin typeface="+mj-lt"/>
              </a:rPr>
              <a:t>Kérés, biztatás, sürgetés nyomósítására: </a:t>
            </a:r>
            <a:r>
              <a:rPr lang="hu-HU" b="1" i="1" dirty="0">
                <a:latin typeface="+mj-lt"/>
              </a:rPr>
              <a:t>Na</a:t>
            </a:r>
            <a:r>
              <a:rPr lang="hu-HU" i="1" dirty="0">
                <a:latin typeface="+mj-lt"/>
              </a:rPr>
              <a:t>, gyerünk! </a:t>
            </a:r>
            <a:r>
              <a:rPr lang="hu-HU" b="1" i="1" dirty="0">
                <a:latin typeface="+mj-lt"/>
              </a:rPr>
              <a:t>No</a:t>
            </a:r>
            <a:r>
              <a:rPr lang="hu-HU" i="1" dirty="0">
                <a:latin typeface="+mj-lt"/>
              </a:rPr>
              <a:t> igyál!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hu-HU" dirty="0">
                <a:latin typeface="+mj-lt"/>
              </a:rPr>
              <a:t>Kérdés különféle árnyalatainak nyomósítására: </a:t>
            </a:r>
            <a:r>
              <a:rPr lang="hu-HU" b="1" i="1" dirty="0">
                <a:latin typeface="+mj-lt"/>
              </a:rPr>
              <a:t>Na, </a:t>
            </a:r>
            <a:r>
              <a:rPr lang="hu-HU" i="1" dirty="0">
                <a:latin typeface="+mj-lt"/>
              </a:rPr>
              <a:t>mi lesz már? </a:t>
            </a:r>
            <a:r>
              <a:rPr lang="hu-HU" b="1" i="1" dirty="0">
                <a:latin typeface="+mj-lt"/>
              </a:rPr>
              <a:t>No</a:t>
            </a:r>
            <a:r>
              <a:rPr lang="hu-HU" i="1" dirty="0">
                <a:latin typeface="+mj-lt"/>
              </a:rPr>
              <a:t>, gyere hát! </a:t>
            </a:r>
            <a:endParaRPr lang="hu-HU" dirty="0">
              <a:solidFill>
                <a:srgbClr val="FF0000"/>
              </a:solidFill>
              <a:latin typeface="+mj-lt"/>
            </a:endParaRPr>
          </a:p>
          <a:p>
            <a:pPr lvl="0">
              <a:lnSpc>
                <a:spcPct val="107000"/>
              </a:lnSpc>
              <a:buFont typeface="+mj-lt"/>
              <a:buAutoNum type="arabicPeriod"/>
            </a:pPr>
            <a:r>
              <a:rPr lang="hu-HU" dirty="0">
                <a:latin typeface="+mj-lt"/>
              </a:rPr>
              <a:t>Nyomósító szóként </a:t>
            </a:r>
            <a:r>
              <a:rPr lang="hu-HU" dirty="0" err="1">
                <a:latin typeface="+mj-lt"/>
              </a:rPr>
              <a:t>kül</a:t>
            </a:r>
            <a:r>
              <a:rPr lang="hu-HU" dirty="0">
                <a:latin typeface="+mj-lt"/>
              </a:rPr>
              <a:t>. Harag, bosszúság, csodálkozás, elégedetlenség, belenyugvás </a:t>
            </a:r>
            <a:r>
              <a:rPr lang="hu-HU" dirty="0" err="1">
                <a:latin typeface="+mj-lt"/>
              </a:rPr>
              <a:t>kif-ben</a:t>
            </a:r>
            <a:r>
              <a:rPr lang="hu-HU" dirty="0">
                <a:latin typeface="+mj-lt"/>
              </a:rPr>
              <a:t>: </a:t>
            </a:r>
            <a:r>
              <a:rPr lang="hu-HU" b="1" i="1" dirty="0">
                <a:latin typeface="+mj-lt"/>
              </a:rPr>
              <a:t>Na</a:t>
            </a:r>
            <a:r>
              <a:rPr lang="hu-HU" i="1" dirty="0">
                <a:latin typeface="+mj-lt"/>
              </a:rPr>
              <a:t>, mi jól megjártuk. </a:t>
            </a:r>
            <a:r>
              <a:rPr lang="hu-HU" b="1" i="1" dirty="0">
                <a:latin typeface="+mj-lt"/>
              </a:rPr>
              <a:t>No </a:t>
            </a:r>
            <a:r>
              <a:rPr lang="hu-HU" i="1" dirty="0">
                <a:latin typeface="+mj-lt"/>
              </a:rPr>
              <a:t>persze! </a:t>
            </a:r>
            <a:endParaRPr lang="hu-HU" dirty="0">
              <a:solidFill>
                <a:srgbClr val="FF0000"/>
              </a:solidFill>
              <a:latin typeface="+mj-lt"/>
            </a:endParaRPr>
          </a:p>
          <a:p>
            <a:pPr lvl="0">
              <a:lnSpc>
                <a:spcPct val="107000"/>
              </a:lnSpc>
              <a:buFont typeface="+mj-lt"/>
              <a:buAutoNum type="arabicPeriod"/>
            </a:pPr>
            <a:r>
              <a:rPr lang="hu-HU" dirty="0">
                <a:latin typeface="+mj-lt"/>
              </a:rPr>
              <a:t>Egy folyamatos narratíva semleges(</a:t>
            </a:r>
            <a:r>
              <a:rPr lang="hu-HU" dirty="0" err="1">
                <a:latin typeface="+mj-lt"/>
              </a:rPr>
              <a:t>ebb</a:t>
            </a:r>
            <a:r>
              <a:rPr lang="hu-HU" dirty="0">
                <a:latin typeface="+mj-lt"/>
              </a:rPr>
              <a:t>), áthidaló részleteit felidéző / bevezető szóként:</a:t>
            </a:r>
            <a:r>
              <a:rPr lang="en-US" dirty="0">
                <a:latin typeface="+mj-lt"/>
              </a:rPr>
              <a:t> </a:t>
            </a:r>
            <a:r>
              <a:rPr lang="hu-HU" b="1" i="1" dirty="0">
                <a:latin typeface="+mj-lt"/>
              </a:rPr>
              <a:t>Na</a:t>
            </a:r>
            <a:r>
              <a:rPr lang="hu-HU" i="1" dirty="0">
                <a:latin typeface="+mj-lt"/>
              </a:rPr>
              <a:t> de aztán egyszer csak…, </a:t>
            </a:r>
            <a:r>
              <a:rPr lang="hu-HU" b="1" i="1" dirty="0">
                <a:latin typeface="+mj-lt"/>
              </a:rPr>
              <a:t>No</a:t>
            </a:r>
            <a:r>
              <a:rPr lang="hu-HU" i="1" dirty="0">
                <a:latin typeface="+mj-lt"/>
              </a:rPr>
              <a:t>, ahogy mennek… </a:t>
            </a:r>
          </a:p>
          <a:p>
            <a:pPr lvl="0">
              <a:lnSpc>
                <a:spcPct val="107000"/>
              </a:lnSpc>
              <a:buFont typeface="+mj-lt"/>
              <a:buAutoNum type="arabicPeriod"/>
            </a:pPr>
            <a:r>
              <a:rPr lang="hu-HU" dirty="0">
                <a:latin typeface="+mj-lt"/>
              </a:rPr>
              <a:t>Búcsúzáskor, a beszélgetés lezárása után, a búcsúformula bevezetésére</a:t>
            </a:r>
            <a:r>
              <a:rPr lang="hu-HU" b="1" dirty="0">
                <a:latin typeface="+mj-lt"/>
              </a:rPr>
              <a:t> </a:t>
            </a:r>
            <a:r>
              <a:rPr lang="hu-HU" b="1" i="1" dirty="0">
                <a:latin typeface="+mj-lt"/>
              </a:rPr>
              <a:t>Na</a:t>
            </a:r>
            <a:r>
              <a:rPr lang="hu-HU" i="1" dirty="0">
                <a:latin typeface="+mj-lt"/>
              </a:rPr>
              <a:t>, szervusz. </a:t>
            </a:r>
            <a:r>
              <a:rPr lang="hu-HU" b="1" i="1" dirty="0">
                <a:latin typeface="+mj-lt"/>
              </a:rPr>
              <a:t>No</a:t>
            </a:r>
            <a:r>
              <a:rPr lang="hu-HU" i="1" dirty="0">
                <a:latin typeface="+mj-lt"/>
              </a:rPr>
              <a:t>, Isten veled.</a:t>
            </a:r>
          </a:p>
          <a:p>
            <a:pPr lvl="0">
              <a:lnSpc>
                <a:spcPct val="107000"/>
              </a:lnSpc>
              <a:buFont typeface="+mj-lt"/>
              <a:buAutoNum type="arabicPeriod"/>
            </a:pPr>
            <a:r>
              <a:rPr lang="hu-HU" dirty="0">
                <a:latin typeface="+mj-lt"/>
              </a:rPr>
              <a:t>Megszólításra adott válaszként</a:t>
            </a:r>
            <a:r>
              <a:rPr lang="hu-HU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Na! Na. No.</a:t>
            </a:r>
            <a:r>
              <a:rPr lang="en-U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a) </a:t>
            </a:r>
            <a:r>
              <a:rPr lang="hu-HU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hu-HU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Hallak</a:t>
            </a:r>
            <a:r>
              <a:rPr lang="hu-HU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; b) </a:t>
            </a:r>
            <a:r>
              <a:rPr lang="hu-HU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hu-HU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mondd</a:t>
            </a:r>
            <a:r>
              <a:rPr lang="hu-HU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amit akarsz’</a:t>
            </a:r>
            <a:r>
              <a:rPr lang="en-U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buNone/>
            </a:pPr>
            <a:r>
              <a:rPr lang="hu-HU" dirty="0">
                <a:latin typeface="+mj-lt"/>
              </a:rPr>
              <a:t>Csak a </a:t>
            </a:r>
            <a:r>
              <a:rPr lang="hu-HU" i="1" dirty="0">
                <a:latin typeface="+mj-lt"/>
              </a:rPr>
              <a:t>na </a:t>
            </a:r>
            <a:r>
              <a:rPr lang="hu-HU" dirty="0">
                <a:latin typeface="+mj-lt"/>
              </a:rPr>
              <a:t>esetében használja a </a:t>
            </a:r>
            <a:r>
              <a:rPr lang="hu-HU" i="1" dirty="0">
                <a:latin typeface="+mj-lt"/>
              </a:rPr>
              <a:t>táj</a:t>
            </a:r>
            <a:r>
              <a:rPr lang="hu-HU" dirty="0">
                <a:latin typeface="+mj-lt"/>
              </a:rPr>
              <a:t> minősítést (Állat nógatására)</a:t>
            </a:r>
          </a:p>
          <a:p>
            <a:pPr marL="0" indent="0" algn="just">
              <a:lnSpc>
                <a:spcPct val="107000"/>
              </a:lnSpc>
              <a:buNone/>
            </a:pPr>
            <a:endParaRPr lang="hu-HU" dirty="0">
              <a:solidFill>
                <a:srgbClr val="FF0000"/>
              </a:solidFill>
            </a:endParaRPr>
          </a:p>
          <a:p>
            <a:pPr algn="just">
              <a:lnSpc>
                <a:spcPct val="107000"/>
              </a:lnSpc>
              <a:buFont typeface="+mj-lt"/>
              <a:buAutoNum type="arabicPeriod"/>
            </a:pPr>
            <a:endParaRPr lang="hu-HU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232077"/>
      </p:ext>
    </p:extLst>
  </p:cSld>
  <p:clrMapOvr>
    <a:masterClrMapping/>
  </p:clrMapOvr>
</p:sld>
</file>

<file path=ppt/theme/theme1.xml><?xml version="1.0" encoding="utf-8"?>
<a:theme xmlns:a="http://schemas.openxmlformats.org/drawingml/2006/main" name="CitationVTI">
  <a:themeElements>
    <a:clrScheme name="Citation">
      <a:dk1>
        <a:sysClr val="windowText" lastClr="000000"/>
      </a:dk1>
      <a:lt1>
        <a:sysClr val="window" lastClr="FFFFFF"/>
      </a:lt1>
      <a:dk2>
        <a:srgbClr val="01375D"/>
      </a:dk2>
      <a:lt2>
        <a:srgbClr val="F3F2EF"/>
      </a:lt2>
      <a:accent1>
        <a:srgbClr val="29A3D2"/>
      </a:accent1>
      <a:accent2>
        <a:srgbClr val="0669AC"/>
      </a:accent2>
      <a:accent3>
        <a:srgbClr val="FD891C"/>
      </a:accent3>
      <a:accent4>
        <a:srgbClr val="FD6927"/>
      </a:accent4>
      <a:accent5>
        <a:srgbClr val="F95131"/>
      </a:accent5>
      <a:accent6>
        <a:srgbClr val="CE5FAE"/>
      </a:accent6>
      <a:hlink>
        <a:srgbClr val="0F8EC1"/>
      </a:hlink>
      <a:folHlink>
        <a:srgbClr val="DC6400"/>
      </a:folHlink>
    </a:clrScheme>
    <a:fontScheme name="Grandview">
      <a:majorFont>
        <a:latin typeface="Grandview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tationVTI" id="{4899D957-8B31-4AB5-A19D-CB0353FFB667}" vid="{430294D6-2412-4BD3-B567-F0976EA49313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</TotalTime>
  <Words>5637</Words>
  <Application>Microsoft Office PowerPoint</Application>
  <PresentationFormat>Szélesvásznú</PresentationFormat>
  <Paragraphs>677</Paragraphs>
  <Slides>49</Slides>
  <Notes>13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49</vt:i4>
      </vt:variant>
    </vt:vector>
  </HeadingPairs>
  <TitlesOfParts>
    <vt:vector size="55" baseType="lpstr">
      <vt:lpstr>Arial</vt:lpstr>
      <vt:lpstr>Calibri</vt:lpstr>
      <vt:lpstr>Grandview</vt:lpstr>
      <vt:lpstr>Grandview Display</vt:lpstr>
      <vt:lpstr>Times New Roman</vt:lpstr>
      <vt:lpstr>CitationVTI</vt:lpstr>
      <vt:lpstr>INDULATSZÓI EREDETŰ DISKURZUSJELÖLŐK A MAGYARBAN: a no és a na</vt:lpstr>
      <vt:lpstr>Szótárak: Czuczor &amp; Fogarasi (1861): A magyar nyelv szótára</vt:lpstr>
      <vt:lpstr>SZÓTÁRAK: ÉRTSZ. (1959–1962)</vt:lpstr>
      <vt:lpstr>SZÓTÁRAK: ÉRTSZ. (1959–1962)</vt:lpstr>
      <vt:lpstr>SZÓTÁRAK: ÉRTSZ. (1959–1962)</vt:lpstr>
      <vt:lpstr>SZÓTÁRAK: ÉRTSZ. (1959–1962)</vt:lpstr>
      <vt:lpstr>A No fő jelentése és funkciói</vt:lpstr>
      <vt:lpstr>szótárak</vt:lpstr>
      <vt:lpstr>A no és a na átfedő funkciói (értsz.)</vt:lpstr>
      <vt:lpstr>A no és a na átfedő funkciói (értsz.)</vt:lpstr>
      <vt:lpstr>TESz. (1967)</vt:lpstr>
      <vt:lpstr>ÚMTSz. (1950–2010)</vt:lpstr>
      <vt:lpstr>Indulatszói (INT) eredetű diskurzusjelölők (DJ)</vt:lpstr>
      <vt:lpstr>NU &amp; NÅ  - az eredet kérdése</vt:lpstr>
      <vt:lpstr>Anyag és módszer</vt:lpstr>
      <vt:lpstr>Anyag és módszer</vt:lpstr>
      <vt:lpstr>Eredmények: ÓMK</vt:lpstr>
      <vt:lpstr>Eredmények: ÓMK</vt:lpstr>
      <vt:lpstr>Eredmények: ómk</vt:lpstr>
      <vt:lpstr>Eredmények: tmk</vt:lpstr>
      <vt:lpstr>Eredmények: tmk</vt:lpstr>
      <vt:lpstr>Eredmények: ked</vt:lpstr>
      <vt:lpstr>Eredmények: Ked</vt:lpstr>
      <vt:lpstr>A na első adatai</vt:lpstr>
      <vt:lpstr>Érdemi Variáció: mtsz</vt:lpstr>
      <vt:lpstr>Érdemi Variáció: mtsz</vt:lpstr>
      <vt:lpstr>Érdemi variáció: mtsz</vt:lpstr>
      <vt:lpstr>Érdemi variáció: mtsz</vt:lpstr>
      <vt:lpstr>A no és a na helycseréje</vt:lpstr>
      <vt:lpstr>A no és a na helycseréje</vt:lpstr>
      <vt:lpstr>A no és a na összevetése: pozíciók</vt:lpstr>
      <vt:lpstr>A no és a na összevetése: funkciók</vt:lpstr>
      <vt:lpstr>A no és a na összevetése: funkciók</vt:lpstr>
      <vt:lpstr>A no és a na összevetése: funkciók</vt:lpstr>
      <vt:lpstr>A no és a na összevetése: funkciók</vt:lpstr>
      <vt:lpstr>Regiszterek szerinti variálódás, mnsz2 no</vt:lpstr>
      <vt:lpstr>Regiszterek szerinti variálódás, mnsz2: na</vt:lpstr>
      <vt:lpstr>MNSz2: terület szerinti variálódás: no</vt:lpstr>
      <vt:lpstr>MNSz2: terület szerinti variálódás: na</vt:lpstr>
      <vt:lpstr>Terület x regiszterek</vt:lpstr>
      <vt:lpstr>Kollokációk az MNSz2-ben (logDice)</vt:lpstr>
      <vt:lpstr>BEA (beszélt nyelvi adatbázis):  budapesti beszélők spontán társalgásai</vt:lpstr>
      <vt:lpstr>PowerPoint-bemutató</vt:lpstr>
      <vt:lpstr>BEA</vt:lpstr>
      <vt:lpstr>BEA: Dj-társulások</vt:lpstr>
      <vt:lpstr>konklúzió: funkciófejlődés</vt:lpstr>
      <vt:lpstr>konklúzió</vt:lpstr>
      <vt:lpstr>PowerPoint-bemutató</vt:lpstr>
      <vt:lpstr>hivatkozások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Variabilitás  a no és a na indulatszói eredetű diskurzusjelölők diakrón fejlődésében</dc:title>
  <dc:creator>Anonymous</dc:creator>
  <cp:lastModifiedBy>Csilla Dér</cp:lastModifiedBy>
  <cp:revision>425</cp:revision>
  <dcterms:created xsi:type="dcterms:W3CDTF">2025-10-22T14:05:33Z</dcterms:created>
  <dcterms:modified xsi:type="dcterms:W3CDTF">2026-05-11T06:03:26Z</dcterms:modified>
</cp:coreProperties>
</file>