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8"/>
  </p:notesMasterIdLst>
  <p:sldIdLst>
    <p:sldId id="256" r:id="rId2"/>
    <p:sldId id="323" r:id="rId3"/>
    <p:sldId id="286" r:id="rId4"/>
    <p:sldId id="257" r:id="rId5"/>
    <p:sldId id="288" r:id="rId6"/>
    <p:sldId id="289" r:id="rId7"/>
    <p:sldId id="290" r:id="rId8"/>
    <p:sldId id="291" r:id="rId9"/>
    <p:sldId id="292" r:id="rId10"/>
    <p:sldId id="293" r:id="rId11"/>
    <p:sldId id="259" r:id="rId12"/>
    <p:sldId id="263" r:id="rId13"/>
    <p:sldId id="275" r:id="rId14"/>
    <p:sldId id="264" r:id="rId15"/>
    <p:sldId id="271" r:id="rId16"/>
    <p:sldId id="324" r:id="rId17"/>
    <p:sldId id="325" r:id="rId18"/>
    <p:sldId id="262" r:id="rId19"/>
    <p:sldId id="265" r:id="rId20"/>
    <p:sldId id="269"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285" r:id="rId34"/>
    <p:sldId id="283" r:id="rId35"/>
    <p:sldId id="270" r:id="rId36"/>
    <p:sldId id="279" r:id="rId37"/>
    <p:sldId id="266" r:id="rId38"/>
    <p:sldId id="307" r:id="rId39"/>
    <p:sldId id="272" r:id="rId40"/>
    <p:sldId id="282" r:id="rId41"/>
    <p:sldId id="278" r:id="rId42"/>
    <p:sldId id="287" r:id="rId43"/>
    <p:sldId id="341" r:id="rId44"/>
    <p:sldId id="342"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261" r:id="rId76"/>
    <p:sldId id="258"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83" autoAdjust="0"/>
  </p:normalViewPr>
  <p:slideViewPr>
    <p:cSldViewPr snapToGrid="0">
      <p:cViewPr>
        <p:scale>
          <a:sx n="100" d="100"/>
          <a:sy n="100" d="100"/>
        </p:scale>
        <p:origin x="2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233;r%20Csilla\CSILLA_MUNKA_20211114_tol\SZEPRA_2023\insub.pro.dedup_random_500inszub_szurt_kerdo_nm_szu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MUNKA\Dipvac5_Melbourne_2020\kutatas\mnsz2\abra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UNKA\Dipvac5_Melbourne_2020\kutatas\mnsz2\abra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hu-HU" sz="1600"/>
              <a:t>téma(váltás)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hu-H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dk1">
                  <a:tint val="88500"/>
                </a:schemeClr>
              </a:solidFill>
              <a:ln w="25400">
                <a:solidFill>
                  <a:schemeClr val="lt1"/>
                </a:solidFill>
              </a:ln>
              <a:effectLst/>
              <a:sp3d contourW="25400">
                <a:contourClr>
                  <a:schemeClr val="lt1"/>
                </a:contourClr>
              </a:sp3d>
            </c:spPr>
          </c:dPt>
          <c:dPt>
            <c:idx val="1"/>
            <c:bubble3D val="0"/>
            <c:spPr>
              <a:solidFill>
                <a:schemeClr val="dk1">
                  <a:tint val="55000"/>
                </a:schemeClr>
              </a:solidFill>
              <a:ln w="25400">
                <a:solidFill>
                  <a:schemeClr val="lt1"/>
                </a:solidFill>
              </a:ln>
              <a:effectLst/>
              <a:sp3d contourW="25400">
                <a:contourClr>
                  <a:schemeClr val="lt1"/>
                </a:contourClr>
              </a:sp3d>
            </c:spPr>
          </c:dPt>
          <c:dPt>
            <c:idx val="2"/>
            <c:bubble3D val="0"/>
            <c:spPr>
              <a:solidFill>
                <a:schemeClr val="dk1">
                  <a:tint val="75000"/>
                </a:schemeClr>
              </a:solidFill>
              <a:ln w="25400">
                <a:solidFill>
                  <a:schemeClr val="lt1"/>
                </a:solidFill>
              </a:ln>
              <a:effectLst/>
              <a:sp3d contourW="25400">
                <a:contourClr>
                  <a:schemeClr val="lt1"/>
                </a:contourClr>
              </a:sp3d>
            </c:spPr>
          </c:dPt>
          <c:dPt>
            <c:idx val="3"/>
            <c:bubble3D val="0"/>
            <c:spPr>
              <a:solidFill>
                <a:schemeClr val="dk1">
                  <a:tint val="98500"/>
                </a:schemeClr>
              </a:solidFill>
              <a:ln w="25400">
                <a:solidFill>
                  <a:schemeClr val="lt1"/>
                </a:solidFill>
              </a:ln>
              <a:effectLst/>
              <a:sp3d contourW="25400">
                <a:contourClr>
                  <a:schemeClr val="lt1"/>
                </a:contourClr>
              </a:sp3d>
            </c:spPr>
          </c:dPt>
          <c:dPt>
            <c:idx val="4"/>
            <c:bubble3D val="0"/>
            <c:spPr>
              <a:solidFill>
                <a:schemeClr val="dk1">
                  <a:tint val="30000"/>
                </a:schemeClr>
              </a:solidFill>
              <a:ln w="25400">
                <a:solidFill>
                  <a:schemeClr val="lt1"/>
                </a:solidFill>
              </a:ln>
              <a:effectLst/>
              <a:sp3d contourW="25400">
                <a:contourClr>
                  <a:schemeClr val="lt1"/>
                </a:contourClr>
              </a:sp3d>
            </c:spPr>
          </c:dPt>
          <c:dPt>
            <c:idx val="5"/>
            <c:bubble3D val="0"/>
            <c:spPr>
              <a:solidFill>
                <a:schemeClr val="dk1">
                  <a:tint val="60000"/>
                </a:schemeClr>
              </a:solidFill>
              <a:ln w="25400">
                <a:solidFill>
                  <a:schemeClr val="lt1"/>
                </a:solidFill>
              </a:ln>
              <a:effectLst/>
              <a:sp3d contourW="25400">
                <a:contourClr>
                  <a:schemeClr val="lt1"/>
                </a:contourClr>
              </a:sp3d>
            </c:spPr>
          </c:dPt>
          <c:dLbls>
            <c:dLbl>
              <c:idx val="0"/>
              <c:layout>
                <c:manualLayout>
                  <c:x val="3.4769356955380575E-2"/>
                  <c:y val="-9.967009332166812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23203685476815397"/>
                  <c:y val="-0.1922386264216972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282969078880809"/>
                  <c:y val="-6.276992225581437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5963129569631129E-2"/>
                  <c:y val="-0.1034169739553964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532631885445532"/>
                  <c:y val="-3.72683826611888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ábra!$L$12:$L$17</c:f>
              <c:strCache>
                <c:ptCount val="6"/>
                <c:pt idx="0">
                  <c:v>személyes</c:v>
                </c:pt>
                <c:pt idx="1">
                  <c:v>sajtó</c:v>
                </c:pt>
                <c:pt idx="2">
                  <c:v>irodalom</c:v>
                </c:pt>
                <c:pt idx="3">
                  <c:v>beszélt</c:v>
                </c:pt>
                <c:pt idx="4">
                  <c:v>politikai</c:v>
                </c:pt>
                <c:pt idx="5">
                  <c:v>tudományos</c:v>
                </c:pt>
              </c:strCache>
            </c:strRef>
          </c:cat>
          <c:val>
            <c:numRef>
              <c:f>ábra!$M$12:$M$17</c:f>
              <c:numCache>
                <c:formatCode>0.00%</c:formatCode>
                <c:ptCount val="6"/>
                <c:pt idx="0">
                  <c:v>0.39340000000000003</c:v>
                </c:pt>
                <c:pt idx="1">
                  <c:v>0.318</c:v>
                </c:pt>
                <c:pt idx="2">
                  <c:v>0.15740000000000001</c:v>
                </c:pt>
                <c:pt idx="3">
                  <c:v>5.8999999999999997E-2</c:v>
                </c:pt>
                <c:pt idx="4">
                  <c:v>4.2599999999999999E-2</c:v>
                </c:pt>
                <c:pt idx="5">
                  <c:v>2.9600000000000001E-2</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662729658792734E-3"/>
          <c:y val="0.76502916302128898"/>
          <c:w val="0.97042300962379724"/>
          <c:h val="0.2164523184601924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9.6570975503062123E-2"/>
                  <c:y val="-0.2263805045202683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4406496062992132E-2"/>
                  <c:y val="-7.266221930592009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261811023622047E-2"/>
                  <c:y val="-3.098170020414114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0914807524059495E-2"/>
                  <c:y val="-7.391659375911344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515748031496063E-3"/>
                  <c:y val="-3.4512613006707493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6166229221347332E-2"/>
                  <c:y val="-0.1021354622338874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700"/>
                </a:pPr>
                <a:endParaRPr lang="hu-HU"/>
              </a:p>
            </c:txPr>
            <c:showLegendKey val="0"/>
            <c:showVal val="1"/>
            <c:showCatName val="0"/>
            <c:showSerName val="0"/>
            <c:showPercent val="0"/>
            <c:showBubbleSize val="0"/>
            <c:showLeaderLines val="1"/>
            <c:extLst>
              <c:ext xmlns:c15="http://schemas.microsoft.com/office/drawing/2012/chart" uri="{CE6537A1-D6FC-4f65-9D91-7224C49458BB}"/>
            </c:extLst>
          </c:dLbls>
          <c:cat>
            <c:strRef>
              <c:f>Munka1!$G$4:$G$10</c:f>
              <c:strCache>
                <c:ptCount val="7"/>
                <c:pt idx="0">
                  <c:v>beszélt sajtó</c:v>
                </c:pt>
                <c:pt idx="1">
                  <c:v>szépirodalom</c:v>
                </c:pt>
                <c:pt idx="2">
                  <c:v>írott sajtó</c:v>
                </c:pt>
                <c:pt idx="3">
                  <c:v>szemköz</c:v>
                </c:pt>
                <c:pt idx="4">
                  <c:v>szemfor</c:v>
                </c:pt>
                <c:pt idx="5">
                  <c:v>hivatalos</c:v>
                </c:pt>
                <c:pt idx="6">
                  <c:v>tudományos</c:v>
                </c:pt>
              </c:strCache>
            </c:strRef>
          </c:cat>
          <c:val>
            <c:numRef>
              <c:f>Munka1!$H$4:$H$10</c:f>
              <c:numCache>
                <c:formatCode>0.00%</c:formatCode>
                <c:ptCount val="7"/>
                <c:pt idx="0">
                  <c:v>0.4214</c:v>
                </c:pt>
                <c:pt idx="1">
                  <c:v>0.33500000000000002</c:v>
                </c:pt>
                <c:pt idx="2">
                  <c:v>8.6199999999999999E-2</c:v>
                </c:pt>
                <c:pt idx="3">
                  <c:v>6.6000000000000003E-2</c:v>
                </c:pt>
                <c:pt idx="4">
                  <c:v>5.0700000000000002E-2</c:v>
                </c:pt>
                <c:pt idx="5">
                  <c:v>3.0499999999999999E-2</c:v>
                </c:pt>
                <c:pt idx="6">
                  <c:v>1.0200000000000001E-2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7566476818479868"/>
          <c:y val="8.4788366264388709E-2"/>
          <c:w val="0.20358590330921836"/>
          <c:h val="0.55540674388344802"/>
        </c:manualLayout>
      </c:layout>
      <c:overlay val="0"/>
      <c:txPr>
        <a:bodyPr/>
        <a:lstStyle/>
        <a:p>
          <a:pPr>
            <a:defRPr sz="1700"/>
          </a:pPr>
          <a:endParaRPr lang="hu-H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1.9528652668416448E-2"/>
                  <c:y val="0.3725317147856517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1022419072615917E-2"/>
                  <c:y val="0.117294036162146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3839727379026092E-2"/>
                  <c:y val="-3.671952886522708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0384365983537583"/>
                  <c:y val="-6.595090290553665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0969457739019097E-2"/>
                  <c:y val="-5.907145132943461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668325356588542E-2"/>
                  <c:y val="-7.12640163622722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Munka1!$G$22:$G$27</c:f>
              <c:strCache>
                <c:ptCount val="6"/>
                <c:pt idx="0">
                  <c:v>beszélt sajtó</c:v>
                </c:pt>
                <c:pt idx="1">
                  <c:v>szépirodalom</c:v>
                </c:pt>
                <c:pt idx="2">
                  <c:v>szemfor</c:v>
                </c:pt>
                <c:pt idx="3">
                  <c:v>szemköz</c:v>
                </c:pt>
                <c:pt idx="4">
                  <c:v>tudományos</c:v>
                </c:pt>
                <c:pt idx="5">
                  <c:v>írott sajtó</c:v>
                </c:pt>
              </c:strCache>
            </c:strRef>
          </c:cat>
          <c:val>
            <c:numRef>
              <c:f>Munka1!$H$22:$H$27</c:f>
              <c:numCache>
                <c:formatCode>0.00%</c:formatCode>
                <c:ptCount val="6"/>
                <c:pt idx="0" formatCode="0%">
                  <c:v>0.5</c:v>
                </c:pt>
                <c:pt idx="1">
                  <c:v>0.31080000000000002</c:v>
                </c:pt>
                <c:pt idx="2">
                  <c:v>8.1100000000000005E-2</c:v>
                </c:pt>
                <c:pt idx="3">
                  <c:v>5.4100000000000002E-2</c:v>
                </c:pt>
                <c:pt idx="4">
                  <c:v>4.0500000000000001E-2</c:v>
                </c:pt>
                <c:pt idx="5">
                  <c:v>1.3500000000000002E-2</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hu-HU"/>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3AF61-32AC-4912-BDF0-83907ED1F481}" type="datetimeFigureOut">
              <a:rPr lang="hu-HU" smtClean="0"/>
              <a:t>2026. 05. 07.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71FCA-8A49-4252-AB1D-0806578E338E}" type="slidenum">
              <a:rPr lang="hu-HU" smtClean="0"/>
              <a:t>‹#›</a:t>
            </a:fld>
            <a:endParaRPr lang="hu-HU"/>
          </a:p>
        </p:txBody>
      </p:sp>
    </p:spTree>
    <p:extLst>
      <p:ext uri="{BB962C8B-B14F-4D97-AF65-F5344CB8AC3E}">
        <p14:creationId xmlns:p14="http://schemas.microsoft.com/office/powerpoint/2010/main" val="240013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case</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'hogy' </a:t>
            </a:r>
            <a:r>
              <a:rPr lang="hu-HU" sz="1200" kern="1200" dirty="0" err="1" smtClean="0">
                <a:solidFill>
                  <a:schemeClr val="tx1"/>
                </a:solidFill>
                <a:effectLst/>
                <a:latin typeface="+mn-lt"/>
                <a:ea typeface="+mn-ea"/>
                <a:cs typeface="+mn-cs"/>
              </a:rPr>
              <a:t>type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it</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customary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distinguish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between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expected</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unexpected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subtypes</a:t>
            </a:r>
            <a:r>
              <a:rPr lang="hu-HU" sz="1200" kern="1200" dirty="0" smtClean="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21</a:t>
            </a:fld>
            <a:endParaRPr lang="hu-HU"/>
          </a:p>
        </p:txBody>
      </p:sp>
    </p:spTree>
    <p:extLst>
      <p:ext uri="{BB962C8B-B14F-4D97-AF65-F5344CB8AC3E}">
        <p14:creationId xmlns:p14="http://schemas.microsoft.com/office/powerpoint/2010/main" val="18626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31</a:t>
            </a:fld>
            <a:endParaRPr lang="hu-HU"/>
          </a:p>
        </p:txBody>
      </p:sp>
    </p:spTree>
    <p:extLst>
      <p:ext uri="{BB962C8B-B14F-4D97-AF65-F5344CB8AC3E}">
        <p14:creationId xmlns:p14="http://schemas.microsoft.com/office/powerpoint/2010/main" val="2813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smtClean="0">
                <a:solidFill>
                  <a:schemeClr val="tx1"/>
                </a:solidFill>
                <a:effectLst/>
                <a:latin typeface="+mn-lt"/>
                <a:ea typeface="+mn-ea"/>
                <a:cs typeface="+mn-cs"/>
              </a:rPr>
              <a:t>Proximal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clearly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dominate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exclamative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insubordinated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which</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unsurprising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given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high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emotional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charge</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utterances</a:t>
            </a:r>
            <a:r>
              <a:rPr lang="hu-HU" sz="1200" kern="1200" dirty="0" smtClean="0">
                <a:solidFill>
                  <a:schemeClr val="tx1"/>
                </a:solidFill>
                <a:effectLst/>
                <a:latin typeface="+mn-lt"/>
                <a:ea typeface="+mn-ea"/>
                <a:cs typeface="+mn-cs"/>
              </a:rPr>
              <a:t>.</a:t>
            </a:r>
          </a:p>
          <a:p>
            <a:r>
              <a:rPr lang="hu-HU" sz="1200" kern="1200" dirty="0" err="1" smtClean="0">
                <a:solidFill>
                  <a:schemeClr val="tx1"/>
                </a:solidFill>
                <a:effectLst/>
                <a:latin typeface="+mn-lt"/>
                <a:ea typeface="+mn-ea"/>
                <a:cs typeface="+mn-cs"/>
              </a:rPr>
              <a:t>It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significantly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easier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determine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emotional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polarity</a:t>
            </a:r>
            <a:r>
              <a:rPr lang="hu-HU" sz="1200" kern="1200" dirty="0" smtClean="0">
                <a:solidFill>
                  <a:schemeClr val="tx1"/>
                </a:solidFill>
                <a:effectLst/>
                <a:latin typeface="+mn-lt"/>
                <a:ea typeface="+mn-ea"/>
                <a:cs typeface="+mn-cs"/>
              </a:rPr>
              <a:t> of 'hogy'</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65% </a:t>
            </a:r>
            <a:r>
              <a:rPr lang="hu-HU" sz="1200" kern="1200" dirty="0" err="1" smtClean="0">
                <a:solidFill>
                  <a:schemeClr val="tx1"/>
                </a:solidFill>
                <a:effectLst/>
                <a:latin typeface="+mn-lt"/>
                <a:ea typeface="+mn-ea"/>
                <a:cs typeface="+mn-cs"/>
              </a:rPr>
              <a:t>were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negative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was</a:t>
            </a:r>
            <a:r>
              <a:rPr lang="hu-HU" sz="1200" kern="1200" dirty="0" smtClean="0">
                <a:solidFill>
                  <a:schemeClr val="tx1"/>
                </a:solidFill>
                <a:effectLst/>
                <a:latin typeface="+mn-lt"/>
                <a:ea typeface="+mn-ea"/>
                <a:cs typeface="+mn-cs"/>
              </a:rPr>
              <a:t> more </a:t>
            </a:r>
            <a:r>
              <a:rPr lang="hu-HU" sz="1200" kern="1200" dirty="0" err="1" smtClean="0">
                <a:solidFill>
                  <a:schemeClr val="tx1"/>
                </a:solidFill>
                <a:effectLst/>
                <a:latin typeface="+mn-lt"/>
                <a:ea typeface="+mn-ea"/>
                <a:cs typeface="+mn-cs"/>
              </a:rPr>
              <a:t>difficult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'ha'</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though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their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higher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count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may</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due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more </a:t>
            </a:r>
            <a:r>
              <a:rPr lang="hu-HU" sz="1200" kern="1200" dirty="0" err="1" smtClean="0">
                <a:solidFill>
                  <a:schemeClr val="tx1"/>
                </a:solidFill>
                <a:effectLst/>
                <a:latin typeface="+mn-lt"/>
                <a:ea typeface="+mn-ea"/>
                <a:cs typeface="+mn-cs"/>
              </a:rPr>
              <a:t>positive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readings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interpreted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wishes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Nevertheless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aimed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exclude</a:t>
            </a:r>
            <a:r>
              <a:rPr lang="hu-HU" sz="1200" kern="1200" dirty="0" smtClean="0">
                <a:solidFill>
                  <a:schemeClr val="tx1"/>
                </a:solidFill>
                <a:effectLst/>
                <a:latin typeface="+mn-lt"/>
                <a:ea typeface="+mn-ea"/>
                <a:cs typeface="+mn-cs"/>
              </a:rPr>
              <a:t> overt </a:t>
            </a:r>
            <a:r>
              <a:rPr lang="hu-HU" sz="1200" kern="1200" dirty="0" err="1" smtClean="0">
                <a:solidFill>
                  <a:schemeClr val="tx1"/>
                </a:solidFill>
                <a:effectLst/>
                <a:latin typeface="+mn-lt"/>
                <a:ea typeface="+mn-ea"/>
                <a:cs typeface="+mn-cs"/>
              </a:rPr>
              <a:t>wish-structures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from</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analysis</a:t>
            </a:r>
            <a:r>
              <a:rPr lang="hu-HU" sz="1200" kern="1200" dirty="0" smtClean="0">
                <a:solidFill>
                  <a:schemeClr val="tx1"/>
                </a:solidFill>
                <a:effectLst/>
                <a:latin typeface="+mn-lt"/>
                <a:ea typeface="+mn-ea"/>
                <a:cs typeface="+mn-cs"/>
              </a:rPr>
              <a:t>. 'Ha'</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often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express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worry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uncertainty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rather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than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disapproval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irony</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that</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concern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about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may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happen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if</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condition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met</a:t>
            </a:r>
            <a:r>
              <a:rPr lang="hu-HU" sz="1200" kern="1200" dirty="0" smtClean="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32</a:t>
            </a:fld>
            <a:endParaRPr lang="hu-HU"/>
          </a:p>
        </p:txBody>
      </p:sp>
    </p:spTree>
    <p:extLst>
      <p:ext uri="{BB962C8B-B14F-4D97-AF65-F5344CB8AC3E}">
        <p14:creationId xmlns:p14="http://schemas.microsoft.com/office/powerpoint/2010/main" val="308963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Nincs egységes magyarázat, az ellipszis a legtöbb esetben nem igazolható, kérdéses, miért nem. Jellegzetes konstrukciók vannak, ezeknek jellemzően sajátos története. Az idézés kiemelkedő szerepe. </a:t>
            </a:r>
          </a:p>
        </p:txBody>
      </p:sp>
      <p:sp>
        <p:nvSpPr>
          <p:cNvPr id="4" name="Dia számának helye 3"/>
          <p:cNvSpPr>
            <a:spLocks noGrp="1"/>
          </p:cNvSpPr>
          <p:nvPr>
            <p:ph type="sldNum" sz="quarter" idx="5"/>
          </p:nvPr>
        </p:nvSpPr>
        <p:spPr/>
        <p:txBody>
          <a:bodyPr/>
          <a:lstStyle/>
          <a:p>
            <a:fld id="{86E59600-4A68-4F41-829D-143249DAA6EC}" type="slidenum">
              <a:rPr lang="hu-HU" smtClean="0"/>
              <a:t>44</a:t>
            </a:fld>
            <a:endParaRPr lang="hu-HU"/>
          </a:p>
        </p:txBody>
      </p:sp>
    </p:spTree>
    <p:extLst>
      <p:ext uri="{BB962C8B-B14F-4D97-AF65-F5344CB8AC3E}">
        <p14:creationId xmlns:p14="http://schemas.microsoft.com/office/powerpoint/2010/main" val="337847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Before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presenting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results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it</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important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shown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without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context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spare</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space</a:t>
            </a:r>
            <a:r>
              <a:rPr lang="hu-HU" sz="1200" kern="1200" baseline="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Since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pragmatically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independent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usually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problematic</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but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where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context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relevant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will</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discussed</a:t>
            </a:r>
            <a:r>
              <a:rPr lang="hu-HU" sz="1200" kern="1200" dirty="0" smtClean="0">
                <a:solidFill>
                  <a:schemeClr val="tx1"/>
                </a:solidFill>
                <a:effectLst/>
                <a:latin typeface="+mn-lt"/>
                <a:ea typeface="+mn-ea"/>
                <a:cs typeface="+mn-cs"/>
              </a:rPr>
              <a:t>. Out of more </a:t>
            </a:r>
            <a:r>
              <a:rPr lang="hu-HU" sz="1200" kern="1200" dirty="0" err="1" smtClean="0">
                <a:solidFill>
                  <a:schemeClr val="tx1"/>
                </a:solidFill>
                <a:effectLst/>
                <a:latin typeface="+mn-lt"/>
                <a:ea typeface="+mn-ea"/>
                <a:cs typeface="+mn-cs"/>
              </a:rPr>
              <a:t>than</a:t>
            </a:r>
            <a:r>
              <a:rPr lang="hu-HU" sz="1200" kern="1200" dirty="0" smtClean="0">
                <a:solidFill>
                  <a:schemeClr val="tx1"/>
                </a:solidFill>
                <a:effectLst/>
                <a:latin typeface="+mn-lt"/>
                <a:ea typeface="+mn-ea"/>
                <a:cs typeface="+mn-cs"/>
              </a:rPr>
              <a:t> 2,000 </a:t>
            </a:r>
            <a:r>
              <a:rPr lang="hu-HU" sz="1200" kern="1200" dirty="0" err="1" smtClean="0">
                <a:solidFill>
                  <a:schemeClr val="tx1"/>
                </a:solidFill>
                <a:effectLst/>
                <a:latin typeface="+mn-lt"/>
                <a:ea typeface="+mn-ea"/>
                <a:cs typeface="+mn-cs"/>
              </a:rPr>
              <a:t>hits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hogy-clauses</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with</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the</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relevant</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parameters</a:t>
            </a:r>
            <a:r>
              <a:rPr lang="hu-HU" sz="1200" kern="1200" dirty="0" smtClean="0">
                <a:solidFill>
                  <a:schemeClr val="tx1"/>
                </a:solidFill>
                <a:effectLst/>
                <a:latin typeface="+mn-lt"/>
                <a:ea typeface="+mn-ea"/>
                <a:cs typeface="+mn-cs"/>
              </a:rPr>
              <a:t>, 185 </a:t>
            </a:r>
            <a:r>
              <a:rPr lang="hu-HU" sz="1200" kern="1200" dirty="0" err="1" smtClean="0">
                <a:solidFill>
                  <a:schemeClr val="tx1"/>
                </a:solidFill>
                <a:effectLst/>
                <a:latin typeface="+mn-lt"/>
                <a:ea typeface="+mn-ea"/>
                <a:cs typeface="+mn-cs"/>
              </a:rPr>
              <a:t>turned</a:t>
            </a:r>
            <a:r>
              <a:rPr lang="hu-HU" sz="1200" kern="1200" dirty="0" smtClean="0">
                <a:solidFill>
                  <a:schemeClr val="tx1"/>
                </a:solidFill>
                <a:effectLst/>
                <a:latin typeface="+mn-lt"/>
                <a:ea typeface="+mn-ea"/>
                <a:cs typeface="+mn-cs"/>
              </a:rPr>
              <a:t> out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suitable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Some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ambiguous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were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also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identified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where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context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mostly</a:t>
            </a:r>
            <a:r>
              <a:rPr lang="hu-HU" sz="1200" kern="1200" baseline="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helped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determine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whether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clause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was</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question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an </a:t>
            </a:r>
            <a:r>
              <a:rPr lang="hu-HU" sz="1200" kern="1200" dirty="0" err="1" smtClean="0">
                <a:solidFill>
                  <a:schemeClr val="tx1"/>
                </a:solidFill>
                <a:effectLst/>
                <a:latin typeface="+mn-lt"/>
                <a:ea typeface="+mn-ea"/>
                <a:cs typeface="+mn-cs"/>
              </a:rPr>
              <a:t>exclamation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regardless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punctuation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which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can</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misleading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examples</a:t>
            </a:r>
            <a:r>
              <a:rPr lang="hu-HU" sz="1200" kern="1200" dirty="0" smtClean="0">
                <a:solidFill>
                  <a:schemeClr val="tx1"/>
                </a:solidFill>
                <a:effectLst/>
                <a:latin typeface="+mn-lt"/>
                <a:ea typeface="+mn-ea"/>
                <a:cs typeface="+mn-cs"/>
              </a:rPr>
              <a:t> (3) and (4), </a:t>
            </a:r>
            <a:r>
              <a:rPr lang="hu-HU" sz="1200" kern="1200" dirty="0" err="1" smtClean="0">
                <a:solidFill>
                  <a:schemeClr val="tx1"/>
                </a:solidFill>
                <a:effectLst/>
                <a:latin typeface="+mn-lt"/>
                <a:ea typeface="+mn-ea"/>
                <a:cs typeface="+mn-cs"/>
              </a:rPr>
              <a:t>if</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clause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does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express</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genuine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question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but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instead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implies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something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like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will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turn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disaster</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scandal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should</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interpreted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exclamative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similar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examples</a:t>
            </a:r>
            <a:r>
              <a:rPr lang="hu-HU" sz="1200" kern="1200" dirty="0" smtClean="0">
                <a:solidFill>
                  <a:schemeClr val="tx1"/>
                </a:solidFill>
                <a:effectLst/>
                <a:latin typeface="+mn-lt"/>
                <a:ea typeface="+mn-ea"/>
                <a:cs typeface="+mn-cs"/>
              </a:rPr>
              <a:t> (5) and (6).</a:t>
            </a:r>
          </a:p>
          <a:p>
            <a:endParaRPr lang="hu-HU" dirty="0" smtClean="0"/>
          </a:p>
        </p:txBody>
      </p:sp>
      <p:sp>
        <p:nvSpPr>
          <p:cNvPr id="4" name="Dia számának helye 3"/>
          <p:cNvSpPr>
            <a:spLocks noGrp="1"/>
          </p:cNvSpPr>
          <p:nvPr>
            <p:ph type="sldNum" sz="quarter" idx="10"/>
          </p:nvPr>
        </p:nvSpPr>
        <p:spPr/>
        <p:txBody>
          <a:bodyPr/>
          <a:lstStyle/>
          <a:p>
            <a:fld id="{F1654ED1-BB89-4559-89F5-A474194BF442}" type="slidenum">
              <a:rPr lang="hu-HU" smtClean="0"/>
              <a:t>23</a:t>
            </a:fld>
            <a:endParaRPr lang="hu-HU"/>
          </a:p>
        </p:txBody>
      </p:sp>
    </p:spTree>
    <p:extLst>
      <p:ext uri="{BB962C8B-B14F-4D97-AF65-F5344CB8AC3E}">
        <p14:creationId xmlns:p14="http://schemas.microsoft.com/office/powerpoint/2010/main" val="77641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Turning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results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'hogy'</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slide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displays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types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which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demonstratives</a:t>
            </a:r>
            <a:r>
              <a:rPr lang="hu-HU" sz="1200" kern="1200" dirty="0" smtClean="0">
                <a:solidFill>
                  <a:schemeClr val="tx1"/>
                </a:solidFill>
                <a:effectLst/>
                <a:latin typeface="+mn-lt"/>
                <a:ea typeface="+mn-ea"/>
                <a:cs typeface="+mn-cs"/>
              </a:rPr>
              <a:t> (DEM) </a:t>
            </a:r>
            <a:r>
              <a:rPr lang="hu-HU" sz="1200" kern="1200" dirty="0" err="1" smtClean="0">
                <a:solidFill>
                  <a:schemeClr val="tx1"/>
                </a:solidFill>
                <a:effectLst/>
                <a:latin typeface="+mn-lt"/>
                <a:ea typeface="+mn-ea"/>
                <a:cs typeface="+mn-cs"/>
              </a:rPr>
              <a:t>occurred</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one</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two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shown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intensifiers</a:t>
            </a:r>
            <a:r>
              <a:rPr lang="hu-HU" sz="1200" kern="1200" dirty="0" smtClean="0">
                <a:solidFill>
                  <a:schemeClr val="tx1"/>
                </a:solidFill>
                <a:effectLst/>
                <a:latin typeface="+mn-lt"/>
                <a:ea typeface="+mn-ea"/>
                <a:cs typeface="+mn-cs"/>
              </a:rPr>
              <a:t> (INT) </a:t>
            </a:r>
            <a:r>
              <a:rPr lang="hu-HU" sz="1200" kern="1200" dirty="0" err="1" smtClean="0">
                <a:solidFill>
                  <a:schemeClr val="tx1"/>
                </a:solidFill>
                <a:effectLst/>
                <a:latin typeface="+mn-lt"/>
                <a:ea typeface="+mn-ea"/>
                <a:cs typeface="+mn-cs"/>
              </a:rPr>
              <a:t>could</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either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interrogative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pronouns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Interrogatives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underlined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while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shown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bold</a:t>
            </a:r>
            <a:r>
              <a:rPr lang="hu-HU" sz="1200" kern="1200" dirty="0" smtClean="0">
                <a:solidFill>
                  <a:schemeClr val="tx1"/>
                </a:solidFill>
                <a:effectLst/>
                <a:latin typeface="+mn-lt"/>
                <a:ea typeface="+mn-ea"/>
                <a:cs typeface="+mn-cs"/>
              </a:rPr>
              <a:t>. Over 40%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contained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intensifiers</a:t>
            </a:r>
            <a:r>
              <a:rPr lang="hu-HU" sz="1200" kern="1200" dirty="0" smtClean="0">
                <a:solidFill>
                  <a:schemeClr val="tx1"/>
                </a:solidFill>
                <a:effectLst/>
                <a:latin typeface="+mn-lt"/>
                <a:ea typeface="+mn-ea"/>
                <a:cs typeface="+mn-cs"/>
              </a:rPr>
              <a:t>, almost </a:t>
            </a:r>
            <a:r>
              <a:rPr lang="hu-HU" sz="1200" kern="1200" dirty="0" err="1" smtClean="0">
                <a:solidFill>
                  <a:schemeClr val="tx1"/>
                </a:solidFill>
                <a:effectLst/>
                <a:latin typeface="+mn-lt"/>
                <a:ea typeface="+mn-ea"/>
                <a:cs typeface="+mn-cs"/>
              </a:rPr>
              <a:t>always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form</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interrogative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pronouns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one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exception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a:t>
            </a:r>
            <a:r>
              <a:rPr lang="hu-HU" sz="1200" kern="1200" dirty="0" smtClean="0">
                <a:solidFill>
                  <a:schemeClr val="tx1"/>
                </a:solidFill>
                <a:effectLst/>
                <a:latin typeface="+mn-lt"/>
                <a:ea typeface="+mn-ea"/>
                <a:cs typeface="+mn-cs"/>
              </a:rPr>
              <a:t> 9).</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24</a:t>
            </a:fld>
            <a:endParaRPr lang="hu-HU"/>
          </a:p>
        </p:txBody>
      </p:sp>
    </p:spTree>
    <p:extLst>
      <p:ext uri="{BB962C8B-B14F-4D97-AF65-F5344CB8AC3E}">
        <p14:creationId xmlns:p14="http://schemas.microsoft.com/office/powerpoint/2010/main" val="73857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Focusing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now</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pronouns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proportion</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containing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proximal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ranged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from</a:t>
            </a:r>
            <a:r>
              <a:rPr lang="hu-HU" sz="1200" kern="1200" dirty="0" smtClean="0">
                <a:solidFill>
                  <a:schemeClr val="tx1"/>
                </a:solidFill>
                <a:effectLst/>
                <a:latin typeface="+mn-lt"/>
                <a:ea typeface="+mn-ea"/>
                <a:cs typeface="+mn-cs"/>
              </a:rPr>
              <a:t> 72%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100%, </a:t>
            </a:r>
            <a:r>
              <a:rPr lang="hu-HU" sz="1200" kern="1200" dirty="0" err="1" smtClean="0">
                <a:solidFill>
                  <a:schemeClr val="tx1"/>
                </a:solidFill>
                <a:effectLst/>
                <a:latin typeface="+mn-lt"/>
                <a:ea typeface="+mn-ea"/>
                <a:cs typeface="+mn-cs"/>
              </a:rPr>
              <a:t>indicating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their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dominance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Their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explanation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will</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addressed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later</a:t>
            </a:r>
            <a:r>
              <a:rPr lang="hu-HU" sz="1200" kern="1200" dirty="0" smtClean="0">
                <a:solidFill>
                  <a:schemeClr val="tx1"/>
                </a:solidFill>
                <a:effectLst/>
                <a:latin typeface="+mn-lt"/>
                <a:ea typeface="+mn-ea"/>
                <a:cs typeface="+mn-cs"/>
              </a:rPr>
              <a:t>. Most </a:t>
            </a:r>
            <a:r>
              <a:rPr lang="hu-HU" sz="1200" kern="1200" dirty="0" err="1" smtClean="0">
                <a:solidFill>
                  <a:schemeClr val="tx1"/>
                </a:solidFill>
                <a:effectLst/>
                <a:latin typeface="+mn-lt"/>
                <a:ea typeface="+mn-ea"/>
                <a:cs typeface="+mn-cs"/>
              </a:rPr>
              <a:t>distal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forms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occurred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also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contained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interrogative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intensifiers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which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will</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examined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more </a:t>
            </a:r>
            <a:r>
              <a:rPr lang="hu-HU" sz="1200" kern="1200" dirty="0" err="1" smtClean="0">
                <a:solidFill>
                  <a:schemeClr val="tx1"/>
                </a:solidFill>
                <a:effectLst/>
                <a:latin typeface="+mn-lt"/>
                <a:ea typeface="+mn-ea"/>
                <a:cs typeface="+mn-cs"/>
              </a:rPr>
              <a:t>detail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shortly</a:t>
            </a:r>
            <a:r>
              <a:rPr lang="hu-HU" sz="1200" kern="1200" dirty="0" smtClean="0">
                <a:solidFill>
                  <a:schemeClr val="tx1"/>
                </a:solidFill>
                <a:effectLst/>
                <a:latin typeface="+mn-lt"/>
                <a:ea typeface="+mn-ea"/>
                <a:cs typeface="+mn-cs"/>
              </a:rPr>
              <a:t>.</a:t>
            </a:r>
          </a:p>
          <a:p>
            <a:endParaRPr lang="hu-HU" dirty="0" smtClean="0"/>
          </a:p>
        </p:txBody>
      </p:sp>
      <p:sp>
        <p:nvSpPr>
          <p:cNvPr id="4" name="Dia számának helye 3"/>
          <p:cNvSpPr>
            <a:spLocks noGrp="1"/>
          </p:cNvSpPr>
          <p:nvPr>
            <p:ph type="sldNum" sz="quarter" idx="10"/>
          </p:nvPr>
        </p:nvSpPr>
        <p:spPr/>
        <p:txBody>
          <a:bodyPr/>
          <a:lstStyle/>
          <a:p>
            <a:fld id="{F1654ED1-BB89-4559-89F5-A474194BF442}" type="slidenum">
              <a:rPr lang="hu-HU" smtClean="0"/>
              <a:t>25</a:t>
            </a:fld>
            <a:endParaRPr lang="hu-HU"/>
          </a:p>
        </p:txBody>
      </p:sp>
    </p:spTree>
    <p:extLst>
      <p:ext uri="{BB962C8B-B14F-4D97-AF65-F5344CB8AC3E}">
        <p14:creationId xmlns:p14="http://schemas.microsoft.com/office/powerpoint/2010/main" val="131635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Among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proximal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forms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same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very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similar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constructions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occurred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repeatedly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color-coded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frequency</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occurrence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parentheses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Examples</a:t>
            </a:r>
            <a:r>
              <a:rPr lang="hu-HU" sz="1200" kern="1200" dirty="0" smtClean="0">
                <a:solidFill>
                  <a:schemeClr val="tx1"/>
                </a:solidFill>
                <a:effectLst/>
                <a:latin typeface="+mn-lt"/>
                <a:ea typeface="+mn-ea"/>
                <a:cs typeface="+mn-cs"/>
              </a:rPr>
              <a:t> (21), (20), and (10) stand out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particular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Person</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number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varied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across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verb</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forms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although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were</a:t>
            </a:r>
            <a:r>
              <a:rPr lang="hu-HU" sz="1200" kern="1200" dirty="0" smtClean="0">
                <a:solidFill>
                  <a:schemeClr val="tx1"/>
                </a:solidFill>
                <a:effectLst/>
                <a:latin typeface="+mn-lt"/>
                <a:ea typeface="+mn-ea"/>
                <a:cs typeface="+mn-cs"/>
              </a:rPr>
              <a:t> most </a:t>
            </a:r>
            <a:r>
              <a:rPr lang="hu-HU" sz="1200" kern="1200" dirty="0" err="1" smtClean="0">
                <a:solidFill>
                  <a:schemeClr val="tx1"/>
                </a:solidFill>
                <a:effectLst/>
                <a:latin typeface="+mn-lt"/>
                <a:ea typeface="+mn-ea"/>
                <a:cs typeface="+mn-cs"/>
              </a:rPr>
              <a:t>commonly</a:t>
            </a:r>
            <a:r>
              <a:rPr lang="hu-HU" sz="1200" kern="1200" dirty="0" smtClean="0">
                <a:solidFill>
                  <a:schemeClr val="tx1"/>
                </a:solidFill>
                <a:effectLst/>
                <a:latin typeface="+mn-lt"/>
                <a:ea typeface="+mn-ea"/>
                <a:cs typeface="+mn-cs"/>
              </a:rPr>
              <a:t> 1st </a:t>
            </a:r>
            <a:r>
              <a:rPr lang="hu-HU" sz="1200" kern="1200" dirty="0" err="1" smtClean="0">
                <a:solidFill>
                  <a:schemeClr val="tx1"/>
                </a:solidFill>
                <a:effectLst/>
                <a:latin typeface="+mn-lt"/>
                <a:ea typeface="+mn-ea"/>
                <a:cs typeface="+mn-cs"/>
              </a:rPr>
              <a:t>person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singular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except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a:t>
            </a:r>
            <a:r>
              <a:rPr lang="hu-HU" sz="1200" kern="1200" dirty="0" smtClean="0">
                <a:solidFill>
                  <a:schemeClr val="tx1"/>
                </a:solidFill>
                <a:effectLst/>
                <a:latin typeface="+mn-lt"/>
                <a:ea typeface="+mn-ea"/>
                <a:cs typeface="+mn-cs"/>
              </a:rPr>
              <a:t> (19).</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26</a:t>
            </a:fld>
            <a:endParaRPr lang="hu-HU"/>
          </a:p>
        </p:txBody>
      </p:sp>
    </p:spTree>
    <p:extLst>
      <p:ext uri="{BB962C8B-B14F-4D97-AF65-F5344CB8AC3E}">
        <p14:creationId xmlns:p14="http://schemas.microsoft.com/office/powerpoint/2010/main" val="196388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slide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presents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examples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distal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immediately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following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subordinator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clearly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anaphoric</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given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context</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also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emotionally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rich</a:t>
            </a:r>
            <a:r>
              <a:rPr lang="hu-HU" sz="1200" kern="1200" dirty="0" smtClean="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27</a:t>
            </a:fld>
            <a:endParaRPr lang="hu-HU"/>
          </a:p>
        </p:txBody>
      </p:sp>
    </p:spTree>
    <p:extLst>
      <p:ext uri="{BB962C8B-B14F-4D97-AF65-F5344CB8AC3E}">
        <p14:creationId xmlns:p14="http://schemas.microsoft.com/office/powerpoint/2010/main" val="313538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case</a:t>
            </a:r>
            <a:r>
              <a:rPr lang="hu-HU" sz="1200" kern="1200" dirty="0" smtClean="0">
                <a:solidFill>
                  <a:schemeClr val="tx1"/>
                </a:solidFill>
                <a:effectLst/>
                <a:latin typeface="+mn-lt"/>
                <a:ea typeface="+mn-ea"/>
                <a:cs typeface="+mn-cs"/>
              </a:rPr>
              <a:t> of 'hogy'</a:t>
            </a:r>
            <a:r>
              <a:rPr lang="hu-HU" sz="1200" kern="1200" dirty="0" err="1" smtClean="0">
                <a:solidFill>
                  <a:schemeClr val="tx1"/>
                </a:solidFill>
                <a:effectLst/>
                <a:latin typeface="+mn-lt"/>
                <a:ea typeface="+mn-ea"/>
                <a:cs typeface="+mn-cs"/>
              </a:rPr>
              <a:t>-clauses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patterns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relatively</a:t>
            </a:r>
            <a:r>
              <a:rPr lang="hu-HU" sz="1200" kern="1200" dirty="0" smtClean="0">
                <a:solidFill>
                  <a:schemeClr val="tx1"/>
                </a:solidFill>
                <a:effectLst/>
                <a:latin typeface="+mn-lt"/>
                <a:ea typeface="+mn-ea"/>
                <a:cs typeface="+mn-cs"/>
              </a:rPr>
              <a:t> fixed. </a:t>
            </a:r>
            <a:r>
              <a:rPr lang="hu-HU" sz="1200" kern="1200" dirty="0" err="1" smtClean="0">
                <a:solidFill>
                  <a:schemeClr val="tx1"/>
                </a:solidFill>
                <a:effectLst/>
                <a:latin typeface="+mn-lt"/>
                <a:ea typeface="+mn-ea"/>
                <a:cs typeface="+mn-cs"/>
              </a:rPr>
              <a:t>One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typical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structure</a:t>
            </a:r>
            <a:r>
              <a:rPr lang="hu-HU" sz="1200" kern="1200" dirty="0" smtClean="0">
                <a:solidFill>
                  <a:schemeClr val="tx1"/>
                </a:solidFill>
                <a:effectLst/>
                <a:latin typeface="+mn-lt"/>
                <a:ea typeface="+mn-ea"/>
                <a:cs typeface="+mn-cs"/>
              </a:rPr>
              <a:t> is: </a:t>
            </a:r>
            <a:r>
              <a:rPr lang="hu-HU" sz="1200" i="1" kern="1200" dirty="0" smtClean="0">
                <a:solidFill>
                  <a:schemeClr val="tx1"/>
                </a:solidFill>
                <a:effectLst/>
                <a:latin typeface="+mn-lt"/>
                <a:ea typeface="+mn-ea"/>
                <a:cs typeface="+mn-cs"/>
              </a:rPr>
              <a:t>Hogy ez/az (a NP) milyen etc. </a:t>
            </a:r>
            <a:r>
              <a:rPr lang="hu-HU" sz="1200" i="1" kern="1200" dirty="0" err="1" smtClean="0">
                <a:solidFill>
                  <a:schemeClr val="tx1"/>
                </a:solidFill>
                <a:effectLst/>
                <a:latin typeface="+mn-lt"/>
                <a:ea typeface="+mn-ea"/>
                <a:cs typeface="+mn-cs"/>
              </a:rPr>
              <a:t>PredP</a:t>
            </a:r>
            <a:r>
              <a:rPr lang="hu-HU" sz="1200" i="1"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The </a:t>
            </a:r>
            <a:r>
              <a:rPr lang="hu-HU" sz="1200" kern="1200" dirty="0" err="1" smtClean="0">
                <a:solidFill>
                  <a:schemeClr val="tx1"/>
                </a:solidFill>
                <a:effectLst/>
                <a:latin typeface="+mn-lt"/>
                <a:ea typeface="+mn-ea"/>
                <a:cs typeface="+mn-cs"/>
              </a:rPr>
              <a:t>predicate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may</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verbal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nominal-verbal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Another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common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structure</a:t>
            </a:r>
            <a:r>
              <a:rPr lang="hu-HU" sz="1200" kern="1200" dirty="0" smtClean="0">
                <a:solidFill>
                  <a:schemeClr val="tx1"/>
                </a:solidFill>
                <a:effectLst/>
                <a:latin typeface="+mn-lt"/>
                <a:ea typeface="+mn-ea"/>
                <a:cs typeface="+mn-cs"/>
              </a:rPr>
              <a:t> is: </a:t>
            </a:r>
            <a:r>
              <a:rPr lang="hu-HU" sz="1200" i="1" kern="1200" dirty="0" smtClean="0">
                <a:solidFill>
                  <a:schemeClr val="tx1"/>
                </a:solidFill>
                <a:effectLst/>
                <a:latin typeface="+mn-lt"/>
                <a:ea typeface="+mn-ea"/>
                <a:cs typeface="+mn-cs"/>
              </a:rPr>
              <a:t>Hogy itt/ott mi etc. NP van!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These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exclamations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express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negative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emotions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60% of </a:t>
            </a:r>
            <a:r>
              <a:rPr lang="hu-HU" sz="1200" kern="1200" dirty="0" err="1" smtClean="0">
                <a:solidFill>
                  <a:schemeClr val="tx1"/>
                </a:solidFill>
                <a:effectLst/>
                <a:latin typeface="+mn-lt"/>
                <a:ea typeface="+mn-ea"/>
                <a:cs typeface="+mn-cs"/>
              </a:rPr>
              <a:t>cases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often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an </a:t>
            </a:r>
            <a:r>
              <a:rPr lang="hu-HU" sz="1200" kern="1200" dirty="0" err="1" smtClean="0">
                <a:solidFill>
                  <a:schemeClr val="tx1"/>
                </a:solidFill>
                <a:effectLst/>
                <a:latin typeface="+mn-lt"/>
                <a:ea typeface="+mn-ea"/>
                <a:cs typeface="+mn-cs"/>
              </a:rPr>
              <a:t>ironic</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critical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tone</a:t>
            </a:r>
            <a:r>
              <a:rPr lang="hu-HU" sz="1200" kern="1200" dirty="0" smtClean="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28</a:t>
            </a:fld>
            <a:endParaRPr lang="hu-HU"/>
          </a:p>
        </p:txBody>
      </p:sp>
    </p:spTree>
    <p:extLst>
      <p:ext uri="{BB962C8B-B14F-4D97-AF65-F5344CB8AC3E}">
        <p14:creationId xmlns:p14="http://schemas.microsoft.com/office/powerpoint/2010/main" val="8640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The </a:t>
            </a:r>
            <a:r>
              <a:rPr lang="hu-HU" sz="1200" kern="1200" dirty="0" err="1" smtClean="0">
                <a:solidFill>
                  <a:schemeClr val="tx1"/>
                </a:solidFill>
                <a:effectLst/>
                <a:latin typeface="+mn-lt"/>
                <a:ea typeface="+mn-ea"/>
                <a:cs typeface="+mn-cs"/>
              </a:rPr>
              <a:t>interrogative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pronoun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often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conveys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just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intensity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degree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but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also</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sense</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oddness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strangeness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deviation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from</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expectations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instance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explanatory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dictionary</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Hungarian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ÉrtSz</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lists</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relevant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entry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milyen</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similarly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proximal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a:t>
            </a:r>
            <a:r>
              <a:rPr lang="hu-HU" sz="1200" kern="1200" baseline="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ilyen </a:t>
            </a:r>
            <a:r>
              <a:rPr lang="hu-HU" sz="1200" kern="1200" dirty="0" err="1" smtClean="0">
                <a:solidFill>
                  <a:schemeClr val="tx1"/>
                </a:solidFill>
                <a:effectLst/>
                <a:latin typeface="+mn-lt"/>
                <a:ea typeface="+mn-ea"/>
                <a:cs typeface="+mn-cs"/>
              </a:rPr>
              <a:t>may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imply</a:t>
            </a:r>
            <a:r>
              <a:rPr lang="hu-HU" sz="1200" kern="1200" dirty="0" smtClean="0">
                <a:solidFill>
                  <a:schemeClr val="tx1"/>
                </a:solidFill>
                <a:effectLst/>
                <a:latin typeface="+mn-lt"/>
                <a:ea typeface="+mn-ea"/>
                <a:cs typeface="+mn-cs"/>
              </a:rPr>
              <a:t> an </a:t>
            </a:r>
            <a:r>
              <a:rPr lang="hu-HU" sz="1200" kern="1200" dirty="0" err="1" smtClean="0">
                <a:solidFill>
                  <a:schemeClr val="tx1"/>
                </a:solidFill>
                <a:effectLst/>
                <a:latin typeface="+mn-lt"/>
                <a:ea typeface="+mn-ea"/>
                <a:cs typeface="+mn-cs"/>
              </a:rPr>
              <a:t>unusually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high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degree</a:t>
            </a:r>
            <a:r>
              <a:rPr lang="hu-HU" sz="1200" kern="1200" dirty="0" smtClean="0">
                <a:solidFill>
                  <a:schemeClr val="tx1"/>
                </a:solidFill>
                <a:effectLst/>
                <a:latin typeface="+mn-lt"/>
                <a:ea typeface="+mn-ea"/>
                <a:cs typeface="+mn-cs"/>
              </a:rPr>
              <a:t> of a </a:t>
            </a:r>
            <a:r>
              <a:rPr lang="hu-HU" sz="1200" kern="1200" dirty="0" err="1" smtClean="0">
                <a:solidFill>
                  <a:schemeClr val="tx1"/>
                </a:solidFill>
                <a:effectLst/>
                <a:latin typeface="+mn-lt"/>
                <a:ea typeface="+mn-ea"/>
                <a:cs typeface="+mn-cs"/>
              </a:rPr>
              <a:t>property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action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often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disapproving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contexts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function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can</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combined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with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their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anaphoric</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role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only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interrogative</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but</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also</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proximal</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demonstratives</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can</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express</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that</a:t>
            </a:r>
            <a:r>
              <a:rPr lang="hu-HU" sz="1200" kern="1200" baseline="0" dirty="0" smtClean="0">
                <a:solidFill>
                  <a:schemeClr val="tx1"/>
                </a:solidFill>
                <a:effectLst/>
                <a:latin typeface="+mn-lt"/>
                <a:ea typeface="+mn-ea"/>
                <a:cs typeface="+mn-cs"/>
              </a:rPr>
              <a:t> </a:t>
            </a:r>
            <a:r>
              <a:rPr lang="hu-HU" sz="1200" kern="1200" baseline="0" dirty="0" err="1" smtClean="0">
                <a:solidFill>
                  <a:schemeClr val="tx1"/>
                </a:solidFill>
                <a:effectLst/>
                <a:latin typeface="+mn-lt"/>
                <a:ea typeface="+mn-ea"/>
                <a:cs typeface="+mn-cs"/>
              </a:rPr>
              <a:t>something</a:t>
            </a:r>
            <a:r>
              <a:rPr lang="hu-HU" sz="1200" kern="1200" baseline="0" dirty="0" smtClean="0">
                <a:solidFill>
                  <a:schemeClr val="tx1"/>
                </a:solidFill>
                <a:effectLst/>
                <a:latin typeface="+mn-lt"/>
                <a:ea typeface="+mn-ea"/>
                <a:cs typeface="+mn-cs"/>
              </a:rPr>
              <a:t> is </a:t>
            </a:r>
            <a:r>
              <a:rPr lang="hu-HU" sz="1200" kern="1200" baseline="0" dirty="0" err="1" smtClean="0">
                <a:solidFill>
                  <a:schemeClr val="tx1"/>
                </a:solidFill>
                <a:effectLst/>
                <a:latin typeface="+mn-lt"/>
                <a:ea typeface="+mn-ea"/>
                <a:cs typeface="+mn-cs"/>
              </a:rPr>
              <a:t>unusal</a:t>
            </a:r>
            <a:r>
              <a:rPr lang="hu-HU" sz="1200" kern="1200" baseline="0" dirty="0" smtClean="0">
                <a:solidFill>
                  <a:schemeClr val="tx1"/>
                </a:solidFill>
                <a:effectLst/>
                <a:latin typeface="+mn-lt"/>
                <a:ea typeface="+mn-ea"/>
                <a:cs typeface="+mn-cs"/>
              </a:rPr>
              <a:t>.</a:t>
            </a: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29</a:t>
            </a:fld>
            <a:endParaRPr lang="hu-HU"/>
          </a:p>
        </p:txBody>
      </p:sp>
    </p:spTree>
    <p:extLst>
      <p:ext uri="{BB962C8B-B14F-4D97-AF65-F5344CB8AC3E}">
        <p14:creationId xmlns:p14="http://schemas.microsoft.com/office/powerpoint/2010/main" val="185063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contrast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proximal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demonstratives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such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ennyi</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may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also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convey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meaning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much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would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normally</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expected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situation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with</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clearly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disapproving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tone</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though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this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function</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not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mentioned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dictionary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which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only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cites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intensifier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role</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notes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disapproval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other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contexts</a:t>
            </a:r>
            <a:r>
              <a:rPr lang="hu-HU" sz="1200" kern="1200" dirty="0" smtClean="0">
                <a:solidFill>
                  <a:schemeClr val="tx1"/>
                </a:solidFill>
                <a:effectLst/>
                <a:latin typeface="+mn-lt"/>
                <a:ea typeface="+mn-ea"/>
                <a:cs typeface="+mn-cs"/>
              </a:rPr>
              <a:t>).</a:t>
            </a:r>
          </a:p>
          <a:p>
            <a:r>
              <a:rPr lang="hu-HU" sz="1200" kern="1200" dirty="0" smtClean="0">
                <a:solidFill>
                  <a:schemeClr val="tx1"/>
                </a:solidFill>
                <a:effectLst/>
                <a:latin typeface="+mn-lt"/>
                <a:ea typeface="+mn-ea"/>
                <a:cs typeface="+mn-cs"/>
              </a:rPr>
              <a:t>INSENSITIVE</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30</a:t>
            </a:fld>
            <a:endParaRPr lang="hu-HU"/>
          </a:p>
        </p:txBody>
      </p:sp>
    </p:spTree>
    <p:extLst>
      <p:ext uri="{BB962C8B-B14F-4D97-AF65-F5344CB8AC3E}">
        <p14:creationId xmlns:p14="http://schemas.microsoft.com/office/powerpoint/2010/main" val="24477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u-HU"/>
              <a:t>Mintacím szerkesztése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u-HU"/>
              <a:t>Mintaszöveg szerkesztése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u-HU"/>
              <a:t>Mintacím szerkesztése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u-HU"/>
              <a:t>Mintaszöveg szerkesztése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hu-HU"/>
              <a:t>Mintacím szerkesztése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u-HU"/>
              <a:t>Mintacím szerkesztése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u-HU"/>
              <a:t>Mintacím szerkesztése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5/7/2026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zsilippa.hupont.h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nlinepokerhu.com/naplo/652/Nehez-jo-szulonek-lenn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zsilippa.hupont.hu/" TargetMode="External"/><Relationship Id="rId2" Type="http://schemas.openxmlformats.org/officeDocument/2006/relationships/hyperlink" Target="https://www.heol.hu/seta/2014/10/mindennapos-tortenet-nem-mindennapi-emberekr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gyarszo.rs/hu/2012_06_20/velemeny_jegyzet_erintesek/27885/F%C3%A9lelmek-h%C3%A1l%C3%B3j%C3%A1ban.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ciencedirect.com/science/article/pii/S0378216623000425?dgcid=author#bib4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CFDFD4CA-AF28-42F3-84D9-11588DD3DC79}"/>
              </a:ext>
            </a:extLst>
          </p:cNvPr>
          <p:cNvSpPr>
            <a:spLocks noGrp="1"/>
          </p:cNvSpPr>
          <p:nvPr>
            <p:ph type="ctrTitle"/>
          </p:nvPr>
        </p:nvSpPr>
        <p:spPr>
          <a:xfrm>
            <a:off x="1917578" y="1964267"/>
            <a:ext cx="9242548" cy="2421464"/>
          </a:xfrm>
        </p:spPr>
        <p:txBody>
          <a:bodyPr>
            <a:normAutofit/>
          </a:bodyPr>
          <a:lstStyle/>
          <a:p>
            <a:r>
              <a:rPr lang="hu-HU" sz="3500" i="1" dirty="0" smtClean="0"/>
              <a:t>hogy</a:t>
            </a:r>
            <a:r>
              <a:rPr lang="hu-HU" sz="3500" dirty="0" smtClean="0"/>
              <a:t> </a:t>
            </a:r>
            <a:r>
              <a:rPr lang="hu-HU" sz="3500" dirty="0"/>
              <a:t>kötőszós </a:t>
            </a:r>
            <a:br>
              <a:rPr lang="hu-HU" sz="3500" dirty="0"/>
            </a:br>
            <a:r>
              <a:rPr lang="hu-HU" sz="3500" dirty="0" err="1"/>
              <a:t>inszubordinált</a:t>
            </a:r>
            <a:r>
              <a:rPr lang="hu-HU" sz="3500" dirty="0"/>
              <a:t> </a:t>
            </a:r>
            <a:r>
              <a:rPr lang="hu-HU" sz="3500" dirty="0" smtClean="0"/>
              <a:t>mellékmondatok a magyarban (átkok és felkiáltások)</a:t>
            </a:r>
            <a:endParaRPr lang="hu-HU" sz="3500" dirty="0"/>
          </a:p>
        </p:txBody>
      </p:sp>
      <p:sp>
        <p:nvSpPr>
          <p:cNvPr id="3" name="Alcím 2">
            <a:extLst>
              <a:ext uri="{FF2B5EF4-FFF2-40B4-BE49-F238E27FC236}">
                <a16:creationId xmlns="" xmlns:a16="http://schemas.microsoft.com/office/drawing/2014/main" id="{456BF80A-0E93-4BA7-9739-4B5D23FC2492}"/>
              </a:ext>
            </a:extLst>
          </p:cNvPr>
          <p:cNvSpPr>
            <a:spLocks noGrp="1"/>
          </p:cNvSpPr>
          <p:nvPr>
            <p:ph type="subTitle" idx="1"/>
          </p:nvPr>
        </p:nvSpPr>
        <p:spPr>
          <a:xfrm>
            <a:off x="-213064" y="4385732"/>
            <a:ext cx="11373189" cy="1405467"/>
          </a:xfrm>
        </p:spPr>
        <p:txBody>
          <a:bodyPr>
            <a:normAutofit/>
          </a:bodyPr>
          <a:lstStyle/>
          <a:p>
            <a:r>
              <a:rPr lang="hu-HU" b="1" dirty="0" smtClean="0">
                <a:solidFill>
                  <a:srgbClr val="666666"/>
                </a:solidFill>
                <a:latin typeface="Roboto" panose="02000000000000000000" pitchFamily="2" charset="0"/>
              </a:rPr>
              <a:t>Dér </a:t>
            </a:r>
            <a:r>
              <a:rPr lang="hu-HU" b="1" dirty="0">
                <a:solidFill>
                  <a:srgbClr val="666666"/>
                </a:solidFill>
                <a:latin typeface="Roboto" panose="02000000000000000000" pitchFamily="2" charset="0"/>
              </a:rPr>
              <a:t>csilla </a:t>
            </a:r>
            <a:r>
              <a:rPr lang="hu-HU" b="1" dirty="0" err="1" smtClean="0">
                <a:solidFill>
                  <a:srgbClr val="666666"/>
                </a:solidFill>
                <a:latin typeface="Roboto" panose="02000000000000000000" pitchFamily="2" charset="0"/>
              </a:rPr>
              <a:t>ilona</a:t>
            </a:r>
            <a:endParaRPr lang="hu-HU" b="1" dirty="0" smtClean="0">
              <a:solidFill>
                <a:srgbClr val="666666"/>
              </a:solidFill>
              <a:latin typeface="Roboto" panose="02000000000000000000" pitchFamily="2" charset="0"/>
            </a:endParaRPr>
          </a:p>
          <a:p>
            <a:r>
              <a:rPr lang="hu-HU" b="1" dirty="0" smtClean="0">
                <a:solidFill>
                  <a:srgbClr val="666666"/>
                </a:solidFill>
              </a:rPr>
              <a:t>Károli </a:t>
            </a:r>
            <a:r>
              <a:rPr lang="hu-HU" b="1" dirty="0" err="1" smtClean="0">
                <a:solidFill>
                  <a:srgbClr val="666666"/>
                </a:solidFill>
              </a:rPr>
              <a:t>gáspár</a:t>
            </a:r>
            <a:r>
              <a:rPr lang="hu-HU" b="1" dirty="0" smtClean="0">
                <a:solidFill>
                  <a:srgbClr val="666666"/>
                </a:solidFill>
              </a:rPr>
              <a:t> református egyetem</a:t>
            </a:r>
            <a:endParaRPr lang="hu-HU" dirty="0"/>
          </a:p>
        </p:txBody>
      </p:sp>
    </p:spTree>
    <p:extLst>
      <p:ext uri="{BB962C8B-B14F-4D97-AF65-F5344CB8AC3E}">
        <p14:creationId xmlns:p14="http://schemas.microsoft.com/office/powerpoint/2010/main" val="423381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Formai viselkedés</a:t>
            </a:r>
            <a:endParaRPr lang="hu-HU" dirty="0"/>
          </a:p>
        </p:txBody>
      </p:sp>
      <p:sp>
        <p:nvSpPr>
          <p:cNvPr id="3" name="Tartalom helye 2"/>
          <p:cNvSpPr>
            <a:spLocks noGrp="1"/>
          </p:cNvSpPr>
          <p:nvPr>
            <p:ph idx="1"/>
          </p:nvPr>
        </p:nvSpPr>
        <p:spPr/>
        <p:txBody>
          <a:bodyPr/>
          <a:lstStyle/>
          <a:p>
            <a:pPr>
              <a:buFont typeface="Courier New" panose="02070309020205020404" pitchFamily="49" charset="0"/>
              <a:buChar char="o"/>
            </a:pPr>
            <a:r>
              <a:rPr lang="hu-HU" dirty="0" smtClean="0"/>
              <a:t>Igemód: kijelentő, felszólító, feltételes – funkcionális csoporttól függ </a:t>
            </a:r>
          </a:p>
          <a:p>
            <a:pPr>
              <a:buFont typeface="Courier New" panose="02070309020205020404" pitchFamily="49" charset="0"/>
              <a:buChar char="o"/>
            </a:pPr>
            <a:r>
              <a:rPr lang="hu-HU" dirty="0" smtClean="0"/>
              <a:t>Váltakozás nem </a:t>
            </a:r>
            <a:r>
              <a:rPr lang="hu-HU" dirty="0" err="1" smtClean="0"/>
              <a:t>inszubordinált</a:t>
            </a:r>
            <a:r>
              <a:rPr lang="hu-HU" dirty="0" smtClean="0"/>
              <a:t> megfelelővel: </a:t>
            </a:r>
          </a:p>
          <a:p>
            <a:pPr marL="0" indent="0">
              <a:buNone/>
            </a:pPr>
            <a:r>
              <a:rPr lang="hu-HU" sz="2400" b="1" i="1" dirty="0"/>
              <a:t>Hogy</a:t>
            </a:r>
            <a:r>
              <a:rPr lang="hu-HU" sz="2400" i="1" dirty="0"/>
              <a:t> miért van ez így</a:t>
            </a:r>
            <a:r>
              <a:rPr lang="hu-HU" sz="2400" i="1" dirty="0" smtClean="0"/>
              <a:t>? ~ Miért van ez így?</a:t>
            </a:r>
          </a:p>
          <a:p>
            <a:pPr marL="0" indent="0">
              <a:buNone/>
            </a:pPr>
            <a:r>
              <a:rPr lang="hu-HU" sz="2400" b="1" i="1" dirty="0"/>
              <a:t>Hogy</a:t>
            </a:r>
            <a:r>
              <a:rPr lang="hu-HU" sz="2400" i="1" dirty="0"/>
              <a:t> pusztulnál el</a:t>
            </a:r>
            <a:r>
              <a:rPr lang="hu-HU" sz="2400" i="1" dirty="0" smtClean="0"/>
              <a:t>! ~ Pusztulnál el! (Pusztulj el!)</a:t>
            </a:r>
          </a:p>
          <a:p>
            <a:pPr marL="0" indent="0">
              <a:buNone/>
            </a:pPr>
            <a:r>
              <a:rPr lang="hu-HU" sz="2400" b="1" i="1" dirty="0" smtClean="0"/>
              <a:t>Hogy</a:t>
            </a:r>
            <a:r>
              <a:rPr lang="hu-HU" sz="2400" i="1" dirty="0" smtClean="0"/>
              <a:t> </a:t>
            </a:r>
            <a:r>
              <a:rPr lang="hu-HU" sz="2400" i="1" dirty="0"/>
              <a:t>milyen borzasztó</a:t>
            </a:r>
            <a:r>
              <a:rPr lang="hu-HU" sz="2400" i="1" dirty="0" smtClean="0"/>
              <a:t>! ~ Milyen borzasztó!</a:t>
            </a:r>
          </a:p>
          <a:p>
            <a:pPr marL="0" indent="0">
              <a:buNone/>
            </a:pPr>
            <a:r>
              <a:rPr lang="hu-HU" sz="2400" b="1" i="1" dirty="0"/>
              <a:t>Hogy</a:t>
            </a:r>
            <a:r>
              <a:rPr lang="hu-HU" sz="2400" i="1" dirty="0"/>
              <a:t> összegezzem az </a:t>
            </a:r>
            <a:r>
              <a:rPr lang="hu-HU" sz="2400" i="1" dirty="0" smtClean="0"/>
              <a:t>előbbieket… </a:t>
            </a:r>
            <a:r>
              <a:rPr lang="hu-HU" sz="2400" i="1" dirty="0">
                <a:solidFill>
                  <a:srgbClr val="FF0000"/>
                </a:solidFill>
              </a:rPr>
              <a:t>~</a:t>
            </a:r>
            <a:r>
              <a:rPr lang="hu-HU" sz="2400" i="1" dirty="0" smtClean="0">
                <a:solidFill>
                  <a:srgbClr val="FF0000"/>
                </a:solidFill>
              </a:rPr>
              <a:t> </a:t>
            </a:r>
            <a:r>
              <a:rPr lang="hu-HU" sz="2400" i="1" dirty="0">
                <a:solidFill>
                  <a:srgbClr val="FF0000"/>
                </a:solidFill>
              </a:rPr>
              <a:t>*</a:t>
            </a:r>
            <a:r>
              <a:rPr lang="hu-HU" sz="2400" i="1" dirty="0" smtClean="0">
                <a:solidFill>
                  <a:srgbClr val="FF0000"/>
                </a:solidFill>
              </a:rPr>
              <a:t>Összegezzem az előbbieket…</a:t>
            </a:r>
            <a:endParaRPr lang="hu-HU" sz="2400" i="1" dirty="0">
              <a:solidFill>
                <a:srgbClr val="FF0000"/>
              </a:solidFill>
            </a:endParaRPr>
          </a:p>
          <a:p>
            <a:pPr marL="0" indent="0">
              <a:buNone/>
            </a:pPr>
            <a:endParaRPr lang="hu-HU" dirty="0">
              <a:solidFill>
                <a:srgbClr val="FF0000"/>
              </a:solidFill>
            </a:endParaRPr>
          </a:p>
        </p:txBody>
      </p:sp>
    </p:spTree>
    <p:extLst>
      <p:ext uri="{BB962C8B-B14F-4D97-AF65-F5344CB8AC3E}">
        <p14:creationId xmlns:p14="http://schemas.microsoft.com/office/powerpoint/2010/main" val="90569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1EE1B9EE-CA0D-4AA8-B5BD-CE9597AB89C5}"/>
              </a:ext>
            </a:extLst>
          </p:cNvPr>
          <p:cNvSpPr>
            <a:spLocks noGrp="1"/>
          </p:cNvSpPr>
          <p:nvPr>
            <p:ph type="title"/>
          </p:nvPr>
        </p:nvSpPr>
        <p:spPr/>
        <p:txBody>
          <a:bodyPr/>
          <a:lstStyle/>
          <a:p>
            <a:r>
              <a:rPr lang="hu-HU" dirty="0"/>
              <a:t>Egyedülállók vs. </a:t>
            </a:r>
            <a:r>
              <a:rPr lang="hu-HU" dirty="0" smtClean="0"/>
              <a:t>ELABORATÍVOK</a:t>
            </a:r>
            <a:endParaRPr lang="hu-HU" dirty="0"/>
          </a:p>
        </p:txBody>
      </p:sp>
      <p:sp>
        <p:nvSpPr>
          <p:cNvPr id="3" name="Tartalom helye 2">
            <a:extLst>
              <a:ext uri="{FF2B5EF4-FFF2-40B4-BE49-F238E27FC236}">
                <a16:creationId xmlns="" xmlns:a16="http://schemas.microsoft.com/office/drawing/2014/main" id="{486BD3AD-05F9-4B48-B91F-04F1B74F45ED}"/>
              </a:ext>
            </a:extLst>
          </p:cNvPr>
          <p:cNvSpPr>
            <a:spLocks noGrp="1"/>
          </p:cNvSpPr>
          <p:nvPr>
            <p:ph idx="1"/>
          </p:nvPr>
        </p:nvSpPr>
        <p:spPr/>
        <p:txBody>
          <a:bodyPr>
            <a:normAutofit fontScale="92500"/>
          </a:bodyPr>
          <a:lstStyle/>
          <a:p>
            <a:pPr marL="0" indent="0">
              <a:buNone/>
            </a:pPr>
            <a:r>
              <a:rPr lang="hu-HU" sz="2300" b="1" dirty="0">
                <a:latin typeface="+mj-lt"/>
                <a:cs typeface="Times New Roman" panose="02020603050405020304" pitchFamily="18" charset="0"/>
              </a:rPr>
              <a:t>Egyedülállók (stand-</a:t>
            </a:r>
            <a:r>
              <a:rPr lang="hu-HU" sz="2300" b="1" dirty="0" err="1">
                <a:latin typeface="+mj-lt"/>
                <a:cs typeface="Times New Roman" panose="02020603050405020304" pitchFamily="18" charset="0"/>
              </a:rPr>
              <a:t>alone</a:t>
            </a:r>
            <a:r>
              <a:rPr lang="hu-HU" sz="2300" b="1" dirty="0">
                <a:latin typeface="+mj-lt"/>
                <a:cs typeface="Times New Roman" panose="02020603050405020304" pitchFamily="18" charset="0"/>
              </a:rPr>
              <a:t> </a:t>
            </a:r>
            <a:r>
              <a:rPr lang="hu-HU" sz="2300" b="1" dirty="0" err="1">
                <a:latin typeface="+mj-lt"/>
                <a:cs typeface="Times New Roman" panose="02020603050405020304" pitchFamily="18" charset="0"/>
              </a:rPr>
              <a:t>insubordinate</a:t>
            </a:r>
            <a:r>
              <a:rPr lang="hu-HU" sz="2300" b="1" dirty="0">
                <a:latin typeface="+mj-lt"/>
                <a:cs typeface="Times New Roman" panose="02020603050405020304" pitchFamily="18" charset="0"/>
              </a:rPr>
              <a:t> </a:t>
            </a:r>
            <a:r>
              <a:rPr lang="hu-HU" sz="2300" b="1" dirty="0" err="1">
                <a:latin typeface="+mj-lt"/>
                <a:cs typeface="Times New Roman" panose="02020603050405020304" pitchFamily="18" charset="0"/>
              </a:rPr>
              <a:t>clauses</a:t>
            </a:r>
            <a:r>
              <a:rPr lang="hu-HU" sz="2300" b="1" dirty="0">
                <a:latin typeface="+mj-lt"/>
                <a:cs typeface="Times New Roman" panose="02020603050405020304" pitchFamily="18" charset="0"/>
              </a:rPr>
              <a:t>):</a:t>
            </a:r>
            <a:r>
              <a:rPr lang="hu-HU" sz="2300" dirty="0">
                <a:latin typeface="+mj-lt"/>
                <a:cs typeface="Times New Roman" panose="02020603050405020304" pitchFamily="18" charset="0"/>
              </a:rPr>
              <a:t> </a:t>
            </a:r>
          </a:p>
          <a:p>
            <a:r>
              <a:rPr lang="hu-HU" sz="2300" dirty="0" err="1">
                <a:latin typeface="+mj-lt"/>
                <a:cs typeface="Times New Roman" panose="02020603050405020304" pitchFamily="18" charset="0"/>
              </a:rPr>
              <a:t>szintaktikailag</a:t>
            </a:r>
            <a:r>
              <a:rPr lang="hu-HU" sz="2300" dirty="0">
                <a:latin typeface="+mj-lt"/>
                <a:cs typeface="Times New Roman" panose="02020603050405020304" pitchFamily="18" charset="0"/>
              </a:rPr>
              <a:t> és </a:t>
            </a:r>
            <a:r>
              <a:rPr lang="hu-HU" sz="2300" dirty="0" err="1">
                <a:latin typeface="+mj-lt"/>
                <a:cs typeface="Times New Roman" panose="02020603050405020304" pitchFamily="18" charset="0"/>
              </a:rPr>
              <a:t>pragmatikailag</a:t>
            </a:r>
            <a:r>
              <a:rPr lang="hu-HU" sz="2300" dirty="0">
                <a:latin typeface="+mj-lt"/>
                <a:cs typeface="Times New Roman" panose="02020603050405020304" pitchFamily="18" charset="0"/>
              </a:rPr>
              <a:t> is függetlenek(</a:t>
            </a:r>
            <a:r>
              <a:rPr lang="hu-HU" sz="2300" dirty="0" err="1">
                <a:latin typeface="+mj-lt"/>
                <a:cs typeface="Times New Roman" panose="02020603050405020304" pitchFamily="18" charset="0"/>
              </a:rPr>
              <a:t>D’Hertefelt</a:t>
            </a:r>
            <a:r>
              <a:rPr lang="hu-HU" sz="2300" dirty="0">
                <a:latin typeface="+mj-lt"/>
                <a:cs typeface="Times New Roman" panose="02020603050405020304" pitchFamily="18" charset="0"/>
              </a:rPr>
              <a:t> 2018), </a:t>
            </a:r>
          </a:p>
          <a:p>
            <a:r>
              <a:rPr lang="hu-HU" sz="2300" dirty="0">
                <a:latin typeface="+mj-lt"/>
                <a:cs typeface="Times New Roman" panose="02020603050405020304" pitchFamily="18" charset="0"/>
              </a:rPr>
              <a:t>saját </a:t>
            </a:r>
            <a:r>
              <a:rPr lang="hu-HU" sz="2300" dirty="0" err="1">
                <a:latin typeface="+mj-lt"/>
                <a:cs typeface="Times New Roman" panose="02020603050405020304" pitchFamily="18" charset="0"/>
              </a:rPr>
              <a:t>illokúciós</a:t>
            </a:r>
            <a:r>
              <a:rPr lang="hu-HU" sz="2300" dirty="0">
                <a:latin typeface="+mj-lt"/>
                <a:cs typeface="Times New Roman" panose="02020603050405020304" pitchFamily="18" charset="0"/>
              </a:rPr>
              <a:t> erővel bírnak (</a:t>
            </a:r>
            <a:r>
              <a:rPr lang="hu-HU" sz="2300" dirty="0" err="1">
                <a:latin typeface="+mj-lt"/>
                <a:cs typeface="Times New Roman" panose="02020603050405020304" pitchFamily="18" charset="0"/>
              </a:rPr>
              <a:t>Kaltenböck</a:t>
            </a:r>
            <a:r>
              <a:rPr lang="hu-HU" sz="2300" dirty="0">
                <a:latin typeface="+mj-lt"/>
                <a:cs typeface="Times New Roman" panose="02020603050405020304" pitchFamily="18" charset="0"/>
              </a:rPr>
              <a:t> 2019) </a:t>
            </a:r>
          </a:p>
          <a:p>
            <a:r>
              <a:rPr lang="hu-HU" sz="2300" dirty="0">
                <a:latin typeface="+mj-lt"/>
                <a:cs typeface="Times New Roman" panose="02020603050405020304" pitchFamily="18" charset="0"/>
              </a:rPr>
              <a:t>Emfatikus(</a:t>
            </a:r>
            <a:r>
              <a:rPr lang="hu-HU" sz="2300" dirty="0" err="1">
                <a:latin typeface="+mj-lt"/>
                <a:cs typeface="Times New Roman" panose="02020603050405020304" pitchFamily="18" charset="0"/>
              </a:rPr>
              <a:t>abb</a:t>
            </a:r>
            <a:r>
              <a:rPr lang="hu-HU" sz="2300" dirty="0">
                <a:latin typeface="+mj-lt"/>
                <a:cs typeface="Times New Roman" panose="02020603050405020304" pitchFamily="18" charset="0"/>
              </a:rPr>
              <a:t>)</a:t>
            </a:r>
            <a:r>
              <a:rPr lang="hu-HU" sz="2300" dirty="0" err="1">
                <a:latin typeface="+mj-lt"/>
                <a:cs typeface="Times New Roman" panose="02020603050405020304" pitchFamily="18" charset="0"/>
              </a:rPr>
              <a:t>ak</a:t>
            </a:r>
            <a:r>
              <a:rPr lang="hu-HU" sz="2300" dirty="0">
                <a:latin typeface="+mj-lt"/>
                <a:cs typeface="Times New Roman" panose="02020603050405020304" pitchFamily="18" charset="0"/>
              </a:rPr>
              <a:t>, mint a nem egyedülállók</a:t>
            </a:r>
          </a:p>
          <a:p>
            <a:pPr marL="0" indent="0">
              <a:buNone/>
            </a:pPr>
            <a:r>
              <a:rPr lang="hu-HU" sz="2300" b="0" i="0" u="none" strike="noStrike" baseline="0" dirty="0">
                <a:latin typeface="+mj-lt"/>
                <a:cs typeface="Times New Roman" panose="02020603050405020304" pitchFamily="18" charset="0"/>
              </a:rPr>
              <a:t>(1) </a:t>
            </a:r>
            <a:r>
              <a:rPr lang="en-US" sz="2300" b="1" i="1" u="none" strike="noStrike" baseline="0" dirty="0">
                <a:latin typeface="+mj-lt"/>
                <a:cs typeface="Times New Roman" panose="02020603050405020304" pitchFamily="18" charset="0"/>
              </a:rPr>
              <a:t>That it should have come to this! </a:t>
            </a:r>
            <a:r>
              <a:rPr lang="en-US" sz="2300" b="0" i="0" u="none" strike="noStrike" baseline="0" dirty="0">
                <a:latin typeface="+mj-lt"/>
                <a:cs typeface="Times New Roman" panose="02020603050405020304" pitchFamily="18" charset="0"/>
              </a:rPr>
              <a:t>(Huddleston and Pullum 2002: 944</a:t>
            </a:r>
            <a:r>
              <a:rPr lang="hu-HU" sz="2300" b="0" i="0" u="none" strike="noStrike" baseline="0" dirty="0">
                <a:latin typeface="+mj-lt"/>
                <a:cs typeface="Times New Roman" panose="02020603050405020304" pitchFamily="18" charset="0"/>
              </a:rPr>
              <a:t>, idézi </a:t>
            </a:r>
            <a:r>
              <a:rPr lang="hu-HU" sz="2300" b="0" i="0" u="none" strike="noStrike" baseline="0" dirty="0" err="1">
                <a:latin typeface="+mj-lt"/>
                <a:cs typeface="Times New Roman" panose="02020603050405020304" pitchFamily="18" charset="0"/>
              </a:rPr>
              <a:t>Kaltenböck</a:t>
            </a:r>
            <a:r>
              <a:rPr lang="hu-HU" sz="2300" b="0" i="0" u="none" strike="noStrike" baseline="0" dirty="0">
                <a:latin typeface="+mj-lt"/>
                <a:cs typeface="Times New Roman" panose="02020603050405020304" pitchFamily="18" charset="0"/>
              </a:rPr>
              <a:t> 2019: 177</a:t>
            </a:r>
            <a:r>
              <a:rPr lang="en-US" sz="2300" b="0" i="0" u="none" strike="noStrike" baseline="0" dirty="0">
                <a:latin typeface="+mj-lt"/>
                <a:cs typeface="Times New Roman" panose="02020603050405020304" pitchFamily="18" charset="0"/>
              </a:rPr>
              <a:t>)</a:t>
            </a:r>
            <a:endParaRPr lang="hu-HU" sz="2300" dirty="0">
              <a:latin typeface="+mj-lt"/>
              <a:cs typeface="Times New Roman" panose="02020603050405020304" pitchFamily="18" charset="0"/>
            </a:endParaRPr>
          </a:p>
          <a:p>
            <a:pPr marL="0" indent="0">
              <a:buNone/>
            </a:pPr>
            <a:r>
              <a:rPr lang="hu-HU" sz="2300" dirty="0">
                <a:latin typeface="+mj-lt"/>
                <a:cs typeface="Times New Roman" panose="02020603050405020304" pitchFamily="18" charset="0"/>
              </a:rPr>
              <a:t>(2) </a:t>
            </a:r>
            <a:r>
              <a:rPr lang="hu-HU" sz="2300" i="1" dirty="0">
                <a:effectLst/>
                <a:latin typeface="+mj-lt"/>
                <a:ea typeface="Calibri" panose="020F0502020204030204" pitchFamily="34" charset="0"/>
                <a:cs typeface="Times New Roman" panose="02020603050405020304" pitchFamily="18" charset="0"/>
              </a:rPr>
              <a:t>További rokon kedvenc időtöltések még a „Hát nem borzasztó?”, </a:t>
            </a:r>
            <a:r>
              <a:rPr lang="hu-HU" sz="2300" i="1" dirty="0">
                <a:latin typeface="+mj-lt"/>
                <a:ea typeface="Calibri" panose="020F0502020204030204" pitchFamily="34" charset="0"/>
                <a:cs typeface="Times New Roman" panose="02020603050405020304" pitchFamily="18" charset="0"/>
              </a:rPr>
              <a:t>„</a:t>
            </a:r>
            <a:r>
              <a:rPr lang="hu-HU" sz="2300" i="1" dirty="0">
                <a:effectLst/>
                <a:latin typeface="+mj-lt"/>
                <a:ea typeface="Calibri" panose="020F0502020204030204" pitchFamily="34" charset="0"/>
                <a:cs typeface="Times New Roman" panose="02020603050405020304" pitchFamily="18" charset="0"/>
              </a:rPr>
              <a:t>Az semmi, ezt hallgassa meg...”, </a:t>
            </a:r>
            <a:r>
              <a:rPr lang="hu-HU" sz="2300" i="1" dirty="0">
                <a:latin typeface="+mj-lt"/>
                <a:ea typeface="Calibri" panose="020F0502020204030204" pitchFamily="34" charset="0"/>
                <a:cs typeface="Times New Roman" panose="02020603050405020304" pitchFamily="18" charset="0"/>
              </a:rPr>
              <a:t>„</a:t>
            </a:r>
            <a:r>
              <a:rPr lang="hu-HU" sz="2300" b="1" i="1" dirty="0">
                <a:effectLst/>
                <a:latin typeface="+mj-lt"/>
                <a:ea typeface="Calibri" panose="020F0502020204030204" pitchFamily="34" charset="0"/>
                <a:cs typeface="Times New Roman" panose="02020603050405020304" pitchFamily="18" charset="0"/>
              </a:rPr>
              <a:t>Hogy pont velem történik mindig ilyen!</a:t>
            </a:r>
            <a:r>
              <a:rPr lang="hu-HU" sz="2300" b="1" i="1" dirty="0">
                <a:latin typeface="+mj-lt"/>
                <a:ea typeface="Calibri" panose="020F0502020204030204" pitchFamily="34" charset="0"/>
                <a:cs typeface="Times New Roman" panose="02020603050405020304" pitchFamily="18" charset="0"/>
              </a:rPr>
              <a:t>”</a:t>
            </a:r>
            <a:r>
              <a:rPr lang="hu-HU" sz="2300" i="1" dirty="0">
                <a:effectLst/>
                <a:latin typeface="+mj-lt"/>
                <a:ea typeface="Calibri" panose="020F0502020204030204" pitchFamily="34" charset="0"/>
                <a:cs typeface="Times New Roman" panose="02020603050405020304" pitchFamily="18" charset="0"/>
              </a:rPr>
              <a:t> </a:t>
            </a:r>
            <a:r>
              <a:rPr lang="hu-HU" sz="2300" dirty="0">
                <a:effectLst/>
                <a:latin typeface="+mj-lt"/>
                <a:ea typeface="Calibri" panose="020F0502020204030204" pitchFamily="34" charset="0"/>
                <a:cs typeface="Times New Roman" panose="02020603050405020304" pitchFamily="18" charset="0"/>
              </a:rPr>
              <a:t>(</a:t>
            </a:r>
            <a:r>
              <a:rPr lang="hu-HU" sz="2300" u="sng" dirty="0">
                <a:solidFill>
                  <a:srgbClr val="0563C1"/>
                </a:solidFill>
                <a:effectLst/>
                <a:latin typeface="+mj-lt"/>
                <a:ea typeface="Calibri" panose="020F0502020204030204" pitchFamily="34" charset="0"/>
                <a:cs typeface="Times New Roman" panose="02020603050405020304" pitchFamily="18" charset="0"/>
                <a:hlinkClick r:id="rId2"/>
              </a:rPr>
              <a:t>http://zsilippa.hupont.hu/</a:t>
            </a:r>
            <a:r>
              <a:rPr lang="hu-HU" sz="2300" dirty="0">
                <a:effectLst/>
                <a:latin typeface="+mj-lt"/>
                <a:ea typeface="Calibri" panose="020F0502020204030204" pitchFamily="34" charset="0"/>
                <a:cs typeface="Times New Roman" panose="02020603050405020304" pitchFamily="18" charset="0"/>
              </a:rPr>
              <a:t>)</a:t>
            </a:r>
            <a:endParaRPr lang="hu-HU" sz="2300" dirty="0">
              <a:latin typeface="+mj-lt"/>
              <a:cs typeface="Times New Roman" panose="02020603050405020304" pitchFamily="18" charset="0"/>
            </a:endParaRPr>
          </a:p>
          <a:p>
            <a:pPr marL="0" indent="0">
              <a:buNone/>
            </a:pPr>
            <a:endParaRPr lang="hu-HU" sz="1800" b="1" dirty="0">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94764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25231A21-DB78-42A3-A2DA-7A6C90A8DC14}"/>
              </a:ext>
            </a:extLst>
          </p:cNvPr>
          <p:cNvSpPr>
            <a:spLocks noGrp="1"/>
          </p:cNvSpPr>
          <p:nvPr>
            <p:ph type="title"/>
          </p:nvPr>
        </p:nvSpPr>
        <p:spPr/>
        <p:txBody>
          <a:bodyPr/>
          <a:lstStyle/>
          <a:p>
            <a:r>
              <a:rPr lang="hu-HU" dirty="0" smtClean="0"/>
              <a:t>Egyedülállók  </a:t>
            </a:r>
            <a:r>
              <a:rPr lang="hu-HU" dirty="0"/>
              <a:t>vs. </a:t>
            </a:r>
            <a:r>
              <a:rPr lang="hu-HU" dirty="0" smtClean="0"/>
              <a:t>ELABORATÍVOK</a:t>
            </a:r>
            <a:endParaRPr lang="hu-HU" dirty="0"/>
          </a:p>
        </p:txBody>
      </p:sp>
      <p:sp>
        <p:nvSpPr>
          <p:cNvPr id="3" name="Tartalom helye 2">
            <a:extLst>
              <a:ext uri="{FF2B5EF4-FFF2-40B4-BE49-F238E27FC236}">
                <a16:creationId xmlns="" xmlns:a16="http://schemas.microsoft.com/office/drawing/2014/main" id="{61425071-2D80-4C56-8F0E-956CF20D248D}"/>
              </a:ext>
            </a:extLst>
          </p:cNvPr>
          <p:cNvSpPr>
            <a:spLocks noGrp="1"/>
          </p:cNvSpPr>
          <p:nvPr>
            <p:ph idx="1"/>
          </p:nvPr>
        </p:nvSpPr>
        <p:spPr>
          <a:xfrm>
            <a:off x="685801" y="1873188"/>
            <a:ext cx="11228032" cy="4740675"/>
          </a:xfrm>
        </p:spPr>
        <p:txBody>
          <a:bodyPr>
            <a:normAutofit fontScale="70000" lnSpcReduction="20000"/>
          </a:bodyPr>
          <a:lstStyle/>
          <a:p>
            <a:pPr marL="0" indent="0">
              <a:buNone/>
            </a:pPr>
            <a:endParaRPr lang="hu-HU" sz="2200" b="1" dirty="0">
              <a:latin typeface="+mj-lt"/>
              <a:cs typeface="Times New Roman" panose="02020603050405020304" pitchFamily="18" charset="0"/>
            </a:endParaRPr>
          </a:p>
          <a:p>
            <a:pPr marL="0" indent="0">
              <a:buNone/>
            </a:pPr>
            <a:r>
              <a:rPr lang="hu-HU" sz="2500" b="1" dirty="0">
                <a:latin typeface="+mj-lt"/>
                <a:cs typeface="Times New Roman" panose="02020603050405020304" pitchFamily="18" charset="0"/>
              </a:rPr>
              <a:t>Diskurzuskapcsoló/kidolgozó típus </a:t>
            </a:r>
            <a:r>
              <a:rPr lang="hu-HU" sz="2500" dirty="0">
                <a:latin typeface="+mj-lt"/>
                <a:cs typeface="Times New Roman" panose="02020603050405020304" pitchFamily="18" charset="0"/>
              </a:rPr>
              <a:t>(</a:t>
            </a:r>
            <a:r>
              <a:rPr lang="hu-HU" sz="2500" dirty="0" err="1">
                <a:latin typeface="+mj-lt"/>
                <a:cs typeface="Times New Roman" panose="02020603050405020304" pitchFamily="18" charset="0"/>
              </a:rPr>
              <a:t>discourse</a:t>
            </a:r>
            <a:r>
              <a:rPr lang="hu-HU" sz="2500" dirty="0">
                <a:latin typeface="+mj-lt"/>
                <a:cs typeface="Times New Roman" panose="02020603050405020304" pitchFamily="18" charset="0"/>
              </a:rPr>
              <a:t> </a:t>
            </a:r>
            <a:r>
              <a:rPr lang="hu-HU" sz="2500" dirty="0" err="1">
                <a:latin typeface="+mj-lt"/>
                <a:cs typeface="Times New Roman" panose="02020603050405020304" pitchFamily="18" charset="0"/>
              </a:rPr>
              <a:t>connective</a:t>
            </a:r>
            <a:r>
              <a:rPr lang="hu-HU" sz="2500" dirty="0">
                <a:latin typeface="+mj-lt"/>
                <a:cs typeface="Times New Roman" panose="02020603050405020304" pitchFamily="18" charset="0"/>
              </a:rPr>
              <a:t>/</a:t>
            </a:r>
            <a:r>
              <a:rPr lang="hu-HU" sz="2500" dirty="0" err="1">
                <a:latin typeface="+mj-lt"/>
                <a:cs typeface="Times New Roman" panose="02020603050405020304" pitchFamily="18" charset="0"/>
              </a:rPr>
              <a:t>elaborative</a:t>
            </a:r>
            <a:r>
              <a:rPr lang="hu-HU" sz="2500" dirty="0">
                <a:latin typeface="+mj-lt"/>
                <a:cs typeface="Times New Roman" panose="02020603050405020304" pitchFamily="18" charset="0"/>
              </a:rPr>
              <a:t>, </a:t>
            </a:r>
            <a:r>
              <a:rPr lang="hu-HU" sz="2500" dirty="0" err="1">
                <a:latin typeface="+mj-lt"/>
                <a:cs typeface="Times New Roman" panose="02020603050405020304" pitchFamily="18" charset="0"/>
              </a:rPr>
              <a:t>D’Hertefelt</a:t>
            </a:r>
            <a:r>
              <a:rPr lang="hu-HU" sz="2500" dirty="0">
                <a:latin typeface="+mj-lt"/>
                <a:cs typeface="Times New Roman" panose="02020603050405020304" pitchFamily="18" charset="0"/>
              </a:rPr>
              <a:t> és </a:t>
            </a:r>
            <a:r>
              <a:rPr lang="hu-HU" sz="2500" dirty="0" err="1">
                <a:latin typeface="+mj-lt"/>
                <a:cs typeface="Times New Roman" panose="02020603050405020304" pitchFamily="18" charset="0"/>
              </a:rPr>
              <a:t>Verstraete</a:t>
            </a:r>
            <a:r>
              <a:rPr lang="hu-HU" sz="2500" dirty="0">
                <a:latin typeface="+mj-lt"/>
                <a:cs typeface="Times New Roman" panose="02020603050405020304" pitchFamily="18" charset="0"/>
              </a:rPr>
              <a:t> 2014, vö. </a:t>
            </a:r>
            <a:r>
              <a:rPr lang="hu-HU" sz="2500" dirty="0" err="1">
                <a:latin typeface="+mj-lt"/>
                <a:cs typeface="Times New Roman" panose="02020603050405020304" pitchFamily="18" charset="0"/>
              </a:rPr>
              <a:t>Gras</a:t>
            </a:r>
            <a:r>
              <a:rPr lang="hu-HU" sz="2500" dirty="0">
                <a:latin typeface="+mj-lt"/>
                <a:cs typeface="Times New Roman" panose="02020603050405020304" pitchFamily="18" charset="0"/>
              </a:rPr>
              <a:t> 2016, </a:t>
            </a:r>
            <a:r>
              <a:rPr lang="hu-HU" sz="2500" dirty="0" err="1">
                <a:effectLst/>
                <a:latin typeface="+mj-lt"/>
                <a:ea typeface="Calibri" panose="020F0502020204030204" pitchFamily="34" charset="0"/>
                <a:cs typeface="Times New Roman" panose="02020603050405020304" pitchFamily="18" charset="0"/>
              </a:rPr>
              <a:t>Kaltenböck</a:t>
            </a:r>
            <a:r>
              <a:rPr lang="hu-HU" sz="2500" dirty="0">
                <a:effectLst/>
                <a:latin typeface="+mj-lt"/>
                <a:ea typeface="Calibri" panose="020F0502020204030204" pitchFamily="34" charset="0"/>
                <a:cs typeface="Times New Roman" panose="02020603050405020304" pitchFamily="18" charset="0"/>
              </a:rPr>
              <a:t> 2019): </a:t>
            </a:r>
          </a:p>
          <a:p>
            <a:r>
              <a:rPr lang="hu-HU" sz="2500" dirty="0" err="1">
                <a:latin typeface="+mj-lt"/>
                <a:cs typeface="Times New Roman" panose="02020603050405020304" pitchFamily="18" charset="0"/>
              </a:rPr>
              <a:t>szintaktikailag</a:t>
            </a:r>
            <a:r>
              <a:rPr lang="hu-HU" sz="2500" dirty="0">
                <a:latin typeface="+mj-lt"/>
                <a:cs typeface="Times New Roman" panose="02020603050405020304" pitchFamily="18" charset="0"/>
              </a:rPr>
              <a:t> függetlenek, </a:t>
            </a:r>
            <a:r>
              <a:rPr lang="hu-HU" sz="2500" dirty="0" err="1">
                <a:latin typeface="+mj-lt"/>
                <a:cs typeface="Times New Roman" panose="02020603050405020304" pitchFamily="18" charset="0"/>
              </a:rPr>
              <a:t>pragmatikailag</a:t>
            </a:r>
            <a:r>
              <a:rPr lang="hu-HU" sz="2500" dirty="0">
                <a:latin typeface="+mj-lt"/>
                <a:cs typeface="Times New Roman" panose="02020603050405020304" pitchFamily="18" charset="0"/>
              </a:rPr>
              <a:t> nem (diszkurzív függés, izoláltan nem értelmesek)</a:t>
            </a:r>
          </a:p>
          <a:p>
            <a:r>
              <a:rPr lang="hu-HU" sz="2500" dirty="0">
                <a:latin typeface="+mj-lt"/>
                <a:cs typeface="Times New Roman" panose="02020603050405020304" pitchFamily="18" charset="0"/>
              </a:rPr>
              <a:t>a megelőző diskurzusrész (forduló) kiterjesztése, további információt dolgoznak ki kommentálás, magyarázat stb. formájában</a:t>
            </a:r>
          </a:p>
          <a:p>
            <a:r>
              <a:rPr lang="hu-HU" sz="2500" dirty="0">
                <a:latin typeface="+mj-lt"/>
                <a:cs typeface="Times New Roman" panose="02020603050405020304" pitchFamily="18" charset="0"/>
              </a:rPr>
              <a:t>minden alárendelt mellékmondat használható ilyen módon (</a:t>
            </a:r>
            <a:r>
              <a:rPr lang="hu-HU" sz="2500" dirty="0" err="1">
                <a:latin typeface="+mj-lt"/>
                <a:cs typeface="Times New Roman" panose="02020603050405020304" pitchFamily="18" charset="0"/>
              </a:rPr>
              <a:t>Kaltenböck</a:t>
            </a:r>
            <a:r>
              <a:rPr lang="hu-HU" sz="2500" dirty="0">
                <a:latin typeface="+mj-lt"/>
                <a:cs typeface="Times New Roman" panose="02020603050405020304" pitchFamily="18" charset="0"/>
              </a:rPr>
              <a:t> 2019)</a:t>
            </a:r>
          </a:p>
          <a:p>
            <a:r>
              <a:rPr lang="hu-HU" sz="2500" dirty="0">
                <a:latin typeface="+mj-lt"/>
                <a:cs typeface="Times New Roman" panose="02020603050405020304" pitchFamily="18" charset="0"/>
              </a:rPr>
              <a:t>Nincsenek kötelező formai jegyeik, de szeretnek bizonyos diskurzusjelölőkkel, partikulákkal állni (</a:t>
            </a:r>
            <a:r>
              <a:rPr lang="hu-HU" sz="2500" dirty="0" err="1">
                <a:latin typeface="+mj-lt"/>
                <a:cs typeface="Times New Roman" panose="02020603050405020304" pitchFamily="18" charset="0"/>
              </a:rPr>
              <a:t>D’Hertefelt</a:t>
            </a:r>
            <a:r>
              <a:rPr lang="hu-HU" sz="2500" dirty="0">
                <a:latin typeface="+mj-lt"/>
                <a:cs typeface="Times New Roman" panose="02020603050405020304" pitchFamily="18" charset="0"/>
              </a:rPr>
              <a:t> 2018)</a:t>
            </a:r>
          </a:p>
          <a:p>
            <a:pPr marL="0" indent="0">
              <a:buNone/>
            </a:pPr>
            <a:r>
              <a:rPr lang="hu-HU" sz="2500" dirty="0">
                <a:latin typeface="+mj-lt"/>
                <a:cs typeface="Times New Roman" panose="02020603050405020304" pitchFamily="18" charset="0"/>
              </a:rPr>
              <a:t>(3) </a:t>
            </a:r>
            <a:r>
              <a:rPr lang="en-US" sz="2500" i="1" dirty="0">
                <a:latin typeface="+mj-lt"/>
                <a:cs typeface="Times New Roman" panose="02020603050405020304" pitchFamily="18" charset="0"/>
              </a:rPr>
              <a:t>But I agree very much with what Melvyn and John both said &lt;,&gt; </a:t>
            </a:r>
            <a:r>
              <a:rPr lang="en-US" sz="2500" b="1" i="1" dirty="0">
                <a:latin typeface="+mj-lt"/>
                <a:cs typeface="Times New Roman" panose="02020603050405020304" pitchFamily="18" charset="0"/>
              </a:rPr>
              <a:t>that the</a:t>
            </a:r>
            <a:r>
              <a:rPr lang="hu-HU" sz="2500" b="1" i="1" dirty="0">
                <a:latin typeface="+mj-lt"/>
                <a:cs typeface="Times New Roman" panose="02020603050405020304" pitchFamily="18" charset="0"/>
              </a:rPr>
              <a:t> </a:t>
            </a:r>
            <a:r>
              <a:rPr lang="en-US" sz="2500" b="1" i="1" dirty="0">
                <a:latin typeface="+mj-lt"/>
                <a:cs typeface="Times New Roman" panose="02020603050405020304" pitchFamily="18" charset="0"/>
              </a:rPr>
              <a:t>arts are vital to our lives a central part of what goes on in London</a:t>
            </a:r>
            <a:r>
              <a:rPr lang="hu-HU" sz="2500" b="1" i="1" dirty="0">
                <a:latin typeface="+mj-lt"/>
                <a:cs typeface="Times New Roman" panose="02020603050405020304" pitchFamily="18" charset="0"/>
              </a:rPr>
              <a:t> </a:t>
            </a:r>
            <a:r>
              <a:rPr lang="hu-HU" sz="2500" dirty="0">
                <a:latin typeface="+mj-lt"/>
                <a:cs typeface="Times New Roman" panose="02020603050405020304" pitchFamily="18" charset="0"/>
              </a:rPr>
              <a:t>’ De nagyon egyetértek azzal, amit </a:t>
            </a:r>
            <a:r>
              <a:rPr lang="hu-HU" sz="2500" dirty="0" err="1">
                <a:latin typeface="+mj-lt"/>
                <a:cs typeface="Times New Roman" panose="02020603050405020304" pitchFamily="18" charset="0"/>
              </a:rPr>
              <a:t>Melvyn</a:t>
            </a:r>
            <a:r>
              <a:rPr lang="hu-HU" sz="2500" dirty="0">
                <a:latin typeface="+mj-lt"/>
                <a:cs typeface="Times New Roman" panose="02020603050405020304" pitchFamily="18" charset="0"/>
              </a:rPr>
              <a:t> és John mondtak, &lt;,&gt; hogy a művészetek létfontosságúak az életünkben mint annak a központi része, ami Londonban zajlik.’</a:t>
            </a:r>
            <a:r>
              <a:rPr lang="hu-HU" sz="2500" b="1" dirty="0">
                <a:latin typeface="+mj-lt"/>
                <a:cs typeface="Times New Roman" panose="02020603050405020304" pitchFamily="18" charset="0"/>
              </a:rPr>
              <a:t> </a:t>
            </a:r>
            <a:r>
              <a:rPr lang="hu-HU" sz="2500" dirty="0">
                <a:latin typeface="+mj-lt"/>
                <a:cs typeface="Times New Roman" panose="02020603050405020304" pitchFamily="18" charset="0"/>
              </a:rPr>
              <a:t>(ICE-GB:s1b-022-77, </a:t>
            </a:r>
            <a:r>
              <a:rPr lang="hu-HU" sz="2500" dirty="0" err="1">
                <a:latin typeface="+mj-lt"/>
                <a:cs typeface="Times New Roman" panose="02020603050405020304" pitchFamily="18" charset="0"/>
              </a:rPr>
              <a:t>Kaltenböck</a:t>
            </a:r>
            <a:r>
              <a:rPr lang="hu-HU" sz="2500" dirty="0">
                <a:latin typeface="+mj-lt"/>
                <a:cs typeface="Times New Roman" panose="02020603050405020304" pitchFamily="18" charset="0"/>
              </a:rPr>
              <a:t> 2019: 180) – AZ IDÉZÉSEK PROBLEMATIKUSSÁGA!</a:t>
            </a:r>
          </a:p>
          <a:p>
            <a:pPr marL="0" indent="0" algn="just">
              <a:lnSpc>
                <a:spcPct val="107000"/>
              </a:lnSpc>
              <a:spcAft>
                <a:spcPts val="0"/>
              </a:spcAft>
              <a:buNone/>
            </a:pPr>
            <a:r>
              <a:rPr lang="hu-HU" sz="2500" dirty="0">
                <a:latin typeface="+mj-lt"/>
                <a:cs typeface="Times New Roman" panose="02020603050405020304" pitchFamily="18" charset="0"/>
              </a:rPr>
              <a:t>(4)</a:t>
            </a:r>
            <a:r>
              <a:rPr lang="hu-HU" sz="2500" i="1" dirty="0">
                <a:latin typeface="+mj-lt"/>
                <a:cs typeface="Times New Roman" panose="02020603050405020304" pitchFamily="18" charset="0"/>
              </a:rPr>
              <a:t> T1: és még esetleg valami a szövegből hogy mmm </a:t>
            </a:r>
            <a:r>
              <a:rPr lang="hu-HU" sz="2500" i="1" dirty="0" err="1">
                <a:latin typeface="+mj-lt"/>
                <a:cs typeface="Times New Roman" panose="02020603050405020304" pitchFamily="18" charset="0"/>
              </a:rPr>
              <a:t>ööö</a:t>
            </a:r>
            <a:r>
              <a:rPr lang="hu-HU" sz="2500" i="1" dirty="0">
                <a:latin typeface="+mj-lt"/>
                <a:cs typeface="Times New Roman" panose="02020603050405020304" pitchFamily="18" charset="0"/>
              </a:rPr>
              <a:t> konkrétan hogyan is vizsgálták ezt a dolgot </a:t>
            </a:r>
          </a:p>
          <a:p>
            <a:pPr marL="0" indent="0">
              <a:buNone/>
            </a:pPr>
            <a:r>
              <a:rPr lang="hu-HU" sz="2500" i="1" dirty="0">
                <a:latin typeface="+mj-lt"/>
                <a:cs typeface="Times New Roman" panose="02020603050405020304" pitchFamily="18" charset="0"/>
              </a:rPr>
              <a:t>A: </a:t>
            </a:r>
            <a:r>
              <a:rPr lang="hu-HU" sz="2500" b="1" i="1" dirty="0">
                <a:latin typeface="+mj-lt"/>
                <a:cs typeface="Times New Roman" panose="02020603050405020304" pitchFamily="18" charset="0"/>
              </a:rPr>
              <a:t>hogy beültettek négy darabot egy cserépbe </a:t>
            </a:r>
            <a:r>
              <a:rPr lang="hu-HU" sz="2500" i="1" dirty="0">
                <a:latin typeface="+mj-lt"/>
                <a:cs typeface="Times New Roman" panose="02020603050405020304" pitchFamily="18" charset="0"/>
              </a:rPr>
              <a:t>illetve négy cserépet cserepet  raktak  egymás  mellé és </a:t>
            </a:r>
            <a:r>
              <a:rPr lang="hu-HU" sz="2500" i="1" dirty="0" err="1">
                <a:latin typeface="+mj-lt"/>
                <a:cs typeface="Times New Roman" panose="02020603050405020304" pitchFamily="18" charset="0"/>
              </a:rPr>
              <a:t>ööö</a:t>
            </a:r>
            <a:r>
              <a:rPr lang="hu-HU" sz="2500" i="1" dirty="0">
                <a:latin typeface="+mj-lt"/>
                <a:cs typeface="Times New Roman" panose="02020603050405020304" pitchFamily="18" charset="0"/>
              </a:rPr>
              <a:t> hát ott már nem </a:t>
            </a:r>
            <a:r>
              <a:rPr lang="hu-HU" sz="2500" i="1" dirty="0" err="1">
                <a:latin typeface="+mj-lt"/>
                <a:cs typeface="Times New Roman" panose="02020603050405020304" pitchFamily="18" charset="0"/>
              </a:rPr>
              <a:t>nagyonn</a:t>
            </a:r>
            <a:r>
              <a:rPr lang="hu-HU" sz="2500" i="1" dirty="0">
                <a:latin typeface="+mj-lt"/>
                <a:cs typeface="Times New Roman" panose="02020603050405020304" pitchFamily="18" charset="0"/>
              </a:rPr>
              <a:t> emlékszek erre (bea003, interpretált beszéd) </a:t>
            </a:r>
          </a:p>
          <a:p>
            <a:pPr marL="0" indent="0">
              <a:buNone/>
            </a:pPr>
            <a:endParaRPr lang="hu-HU" sz="2200" dirty="0">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421180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2EDF5A71-3229-4E62-B1E3-9F61E0371606}"/>
              </a:ext>
            </a:extLst>
          </p:cNvPr>
          <p:cNvSpPr>
            <a:spLocks noGrp="1"/>
          </p:cNvSpPr>
          <p:nvPr>
            <p:ph type="title"/>
          </p:nvPr>
        </p:nvSpPr>
        <p:spPr/>
        <p:txBody>
          <a:bodyPr/>
          <a:lstStyle/>
          <a:p>
            <a:r>
              <a:rPr lang="hu-HU" dirty="0"/>
              <a:t>altípusok</a:t>
            </a:r>
          </a:p>
        </p:txBody>
      </p:sp>
      <p:sp>
        <p:nvSpPr>
          <p:cNvPr id="3" name="Tartalom helye 2">
            <a:extLst>
              <a:ext uri="{FF2B5EF4-FFF2-40B4-BE49-F238E27FC236}">
                <a16:creationId xmlns="" xmlns:a16="http://schemas.microsoft.com/office/drawing/2014/main" id="{61E8400D-24D7-4248-B00F-7F0430610BB5}"/>
              </a:ext>
            </a:extLst>
          </p:cNvPr>
          <p:cNvSpPr>
            <a:spLocks noGrp="1"/>
          </p:cNvSpPr>
          <p:nvPr>
            <p:ph idx="1"/>
          </p:nvPr>
        </p:nvSpPr>
        <p:spPr>
          <a:xfrm>
            <a:off x="685800" y="1615737"/>
            <a:ext cx="10988335" cy="5051394"/>
          </a:xfrm>
        </p:spPr>
        <p:txBody>
          <a:bodyPr>
            <a:normAutofit lnSpcReduction="10000"/>
          </a:bodyPr>
          <a:lstStyle/>
          <a:p>
            <a:pPr marL="0" indent="0">
              <a:buNone/>
            </a:pPr>
            <a:r>
              <a:rPr lang="hu-HU" sz="2000" dirty="0" err="1">
                <a:latin typeface="+mj-lt"/>
              </a:rPr>
              <a:t>D’Hertefelt</a:t>
            </a:r>
            <a:r>
              <a:rPr lang="hu-HU" sz="2000" dirty="0">
                <a:latin typeface="+mj-lt"/>
              </a:rPr>
              <a:t> (2018) szerint a leggyakoribb egyedülállók:</a:t>
            </a:r>
          </a:p>
          <a:p>
            <a:r>
              <a:rPr lang="hu-HU" sz="2000" b="1" dirty="0" err="1">
                <a:latin typeface="+mj-lt"/>
              </a:rPr>
              <a:t>Complement</a:t>
            </a:r>
            <a:r>
              <a:rPr lang="hu-HU" sz="2000" b="1" dirty="0">
                <a:latin typeface="+mj-lt"/>
              </a:rPr>
              <a:t> </a:t>
            </a:r>
            <a:r>
              <a:rPr lang="hu-HU" sz="2000" b="1" dirty="0" err="1">
                <a:latin typeface="+mj-lt"/>
              </a:rPr>
              <a:t>insubordination</a:t>
            </a:r>
            <a:r>
              <a:rPr lang="hu-HU" sz="2000" b="1" dirty="0">
                <a:latin typeface="+mj-lt"/>
              </a:rPr>
              <a:t> </a:t>
            </a:r>
            <a:r>
              <a:rPr lang="hu-HU" sz="2000" dirty="0">
                <a:latin typeface="+mj-lt"/>
              </a:rPr>
              <a:t>(</a:t>
            </a:r>
            <a:r>
              <a:rPr lang="hu-HU" sz="2000" dirty="0" err="1">
                <a:latin typeface="+mj-lt"/>
              </a:rPr>
              <a:t>mondatrészkifejtők</a:t>
            </a:r>
            <a:r>
              <a:rPr lang="hu-HU" sz="2000" dirty="0">
                <a:latin typeface="+mj-lt"/>
              </a:rPr>
              <a:t>) – </a:t>
            </a:r>
            <a:r>
              <a:rPr lang="hu-HU" sz="2000" i="1" dirty="0">
                <a:latin typeface="+mj-lt"/>
              </a:rPr>
              <a:t>hogy/</a:t>
            </a:r>
            <a:r>
              <a:rPr lang="hu-HU" sz="2000" i="1" dirty="0" err="1">
                <a:latin typeface="+mj-lt"/>
              </a:rPr>
              <a:t>that</a:t>
            </a:r>
            <a:r>
              <a:rPr lang="hu-HU" sz="2000" i="1" dirty="0">
                <a:latin typeface="+mj-lt"/>
              </a:rPr>
              <a:t>/</a:t>
            </a:r>
            <a:r>
              <a:rPr lang="hu-HU" sz="2000" i="1" dirty="0" err="1">
                <a:latin typeface="+mj-lt"/>
              </a:rPr>
              <a:t>dass</a:t>
            </a:r>
            <a:r>
              <a:rPr lang="hu-HU" sz="2000" i="1" dirty="0">
                <a:latin typeface="+mj-lt"/>
              </a:rPr>
              <a:t>/</a:t>
            </a:r>
            <a:r>
              <a:rPr lang="hu-HU" sz="2000" i="1" dirty="0" err="1">
                <a:latin typeface="+mj-lt"/>
              </a:rPr>
              <a:t>que</a:t>
            </a:r>
            <a:r>
              <a:rPr lang="hu-HU" sz="2000" i="1" dirty="0">
                <a:latin typeface="+mj-lt"/>
              </a:rPr>
              <a:t>/</a:t>
            </a:r>
            <a:r>
              <a:rPr lang="hu-HU" sz="2000" i="1" dirty="0" err="1">
                <a:latin typeface="+mj-lt"/>
              </a:rPr>
              <a:t>dat</a:t>
            </a:r>
            <a:r>
              <a:rPr lang="hu-HU" sz="2000" i="1" dirty="0">
                <a:latin typeface="+mj-lt"/>
              </a:rPr>
              <a:t>/</a:t>
            </a:r>
            <a:r>
              <a:rPr lang="hu-HU" sz="2000" i="1" dirty="0" err="1">
                <a:latin typeface="+mj-lt"/>
              </a:rPr>
              <a:t>she</a:t>
            </a:r>
            <a:r>
              <a:rPr lang="hu-HU" sz="2000" i="1" dirty="0">
                <a:latin typeface="+mj-lt"/>
              </a:rPr>
              <a:t> + </a:t>
            </a:r>
            <a:r>
              <a:rPr lang="hu-HU" sz="2000" i="1" dirty="0" err="1">
                <a:latin typeface="+mj-lt"/>
              </a:rPr>
              <a:t>because</a:t>
            </a:r>
            <a:r>
              <a:rPr lang="hu-HU" sz="2000" i="1" dirty="0">
                <a:latin typeface="+mj-lt"/>
              </a:rPr>
              <a:t>, </a:t>
            </a:r>
            <a:r>
              <a:rPr lang="hu-HU" sz="2000" i="1" dirty="0" err="1">
                <a:latin typeface="+mj-lt"/>
              </a:rPr>
              <a:t>since</a:t>
            </a:r>
            <a:r>
              <a:rPr lang="hu-HU" sz="2000" i="1" dirty="0">
                <a:latin typeface="+mj-lt"/>
              </a:rPr>
              <a:t> </a:t>
            </a:r>
            <a:r>
              <a:rPr lang="hu-HU" sz="2000" dirty="0">
                <a:latin typeface="+mj-lt"/>
              </a:rPr>
              <a:t>stb. </a:t>
            </a:r>
            <a:r>
              <a:rPr lang="hu-HU" sz="2000" dirty="0" err="1">
                <a:latin typeface="+mj-lt"/>
              </a:rPr>
              <a:t>kötőszósak</a:t>
            </a:r>
            <a:r>
              <a:rPr lang="hu-HU" sz="2000" dirty="0">
                <a:latin typeface="+mj-lt"/>
              </a:rPr>
              <a:t> </a:t>
            </a:r>
          </a:p>
          <a:p>
            <a:r>
              <a:rPr lang="hu-HU" sz="2000" b="1" dirty="0" err="1">
                <a:latin typeface="+mj-lt"/>
              </a:rPr>
              <a:t>Conditional</a:t>
            </a:r>
            <a:r>
              <a:rPr lang="hu-HU" sz="2000" b="1" dirty="0">
                <a:latin typeface="+mj-lt"/>
              </a:rPr>
              <a:t> </a:t>
            </a:r>
            <a:r>
              <a:rPr lang="hu-HU" sz="2000" b="1" dirty="0" err="1">
                <a:latin typeface="+mj-lt"/>
              </a:rPr>
              <a:t>insubordination</a:t>
            </a:r>
            <a:r>
              <a:rPr lang="hu-HU" sz="2000" b="1" dirty="0">
                <a:latin typeface="+mj-lt"/>
              </a:rPr>
              <a:t> </a:t>
            </a:r>
            <a:r>
              <a:rPr lang="hu-HU" sz="2000" dirty="0">
                <a:latin typeface="+mj-lt"/>
              </a:rPr>
              <a:t>(feltételesek) – </a:t>
            </a:r>
            <a:r>
              <a:rPr lang="hu-HU" sz="2000" i="1" dirty="0" err="1">
                <a:latin typeface="+mj-lt"/>
              </a:rPr>
              <a:t>if</a:t>
            </a:r>
            <a:r>
              <a:rPr lang="hu-HU" sz="2000" dirty="0">
                <a:latin typeface="+mj-lt"/>
              </a:rPr>
              <a:t> </a:t>
            </a:r>
            <a:r>
              <a:rPr lang="hu-HU" sz="2000" i="1" dirty="0">
                <a:latin typeface="+mj-lt"/>
              </a:rPr>
              <a:t>(</a:t>
            </a:r>
            <a:r>
              <a:rPr lang="hu-HU" sz="2000" i="1" dirty="0" err="1">
                <a:latin typeface="+mj-lt"/>
              </a:rPr>
              <a:t>only</a:t>
            </a:r>
            <a:r>
              <a:rPr lang="hu-HU" sz="2000" i="1" dirty="0">
                <a:latin typeface="+mj-lt"/>
              </a:rPr>
              <a:t>/</a:t>
            </a:r>
            <a:r>
              <a:rPr lang="hu-HU" sz="2000" i="1" dirty="0" err="1">
                <a:latin typeface="+mj-lt"/>
              </a:rPr>
              <a:t>wenn</a:t>
            </a:r>
            <a:r>
              <a:rPr lang="hu-HU" sz="2000" i="1" dirty="0">
                <a:latin typeface="+mj-lt"/>
              </a:rPr>
              <a:t> </a:t>
            </a:r>
            <a:r>
              <a:rPr lang="hu-HU" sz="2000" dirty="0">
                <a:latin typeface="+mj-lt"/>
              </a:rPr>
              <a:t>stb. </a:t>
            </a:r>
          </a:p>
          <a:p>
            <a:pPr marL="0" indent="0" algn="l">
              <a:buNone/>
            </a:pPr>
            <a:r>
              <a:rPr lang="hu-HU" sz="2000" dirty="0">
                <a:latin typeface="+mj-lt"/>
              </a:rPr>
              <a:t>(5) </a:t>
            </a:r>
            <a:r>
              <a:rPr lang="en-US" sz="2000" b="0" i="1" u="none" strike="noStrike" baseline="0" dirty="0">
                <a:latin typeface="DGMetaSerifScience-Italic"/>
              </a:rPr>
              <a:t>Ignoring Kevin’s histrionic gesture, he said, ‘Miss, </a:t>
            </a:r>
            <a:r>
              <a:rPr lang="en-US" sz="2000" b="1" i="1" u="none" strike="noStrike" baseline="0" dirty="0">
                <a:latin typeface="DGMetaSerifScience-BoldItalic"/>
              </a:rPr>
              <a:t>if you could just show me</a:t>
            </a:r>
            <a:r>
              <a:rPr lang="hu-HU" sz="2000" b="1" i="1" u="none" strike="noStrike" baseline="0" dirty="0">
                <a:latin typeface="DGMetaSerifScience-BoldItalic"/>
              </a:rPr>
              <a:t> </a:t>
            </a:r>
            <a:r>
              <a:rPr lang="en-US" sz="2000" b="1" i="1" u="none" strike="noStrike" baseline="0" dirty="0">
                <a:latin typeface="DGMetaSerifScience-BoldItalic"/>
              </a:rPr>
              <a:t>the way?</a:t>
            </a:r>
            <a:r>
              <a:rPr lang="en-US" sz="2000" b="0" i="1" u="none" strike="noStrike" baseline="0" dirty="0">
                <a:latin typeface="DGMetaSerifScience-Italic"/>
              </a:rPr>
              <a:t>’ I led him to the door.</a:t>
            </a:r>
            <a:r>
              <a:rPr lang="hu-HU" sz="2000" b="0" i="1" u="none" strike="noStrike" baseline="0" dirty="0">
                <a:latin typeface="DGMetaSerifScience-Italic"/>
              </a:rPr>
              <a:t> </a:t>
            </a:r>
            <a:r>
              <a:rPr lang="hu-HU" sz="2000" dirty="0">
                <a:latin typeface="+mj-lt"/>
                <a:cs typeface="Times New Roman" panose="02020603050405020304" pitchFamily="18" charset="0"/>
              </a:rPr>
              <a:t>’Figyelmen kívül hagyva Kevin hisztiző gesztusát így szólt: „Kisasszony, meg tudná mutatni az utat?” Az ajtóhoz vezettem.’ </a:t>
            </a:r>
            <a:r>
              <a:rPr lang="hu-HU" sz="2000" i="0" u="none" strike="noStrike" baseline="0" dirty="0">
                <a:latin typeface="DGMetaSerifScience-Regular"/>
              </a:rPr>
              <a:t>(Collins </a:t>
            </a:r>
            <a:r>
              <a:rPr lang="hu-HU" sz="2000" i="0" u="none" strike="noStrike" baseline="0" dirty="0" err="1">
                <a:latin typeface="DGMetaSerifScience-Regular"/>
              </a:rPr>
              <a:t>WordBanks</a:t>
            </a:r>
            <a:r>
              <a:rPr lang="hu-HU" sz="2000" i="0" u="none" strike="noStrike" baseline="0" dirty="0">
                <a:latin typeface="DGMetaSerifScience-Regular"/>
              </a:rPr>
              <a:t>, idézi </a:t>
            </a:r>
            <a:r>
              <a:rPr lang="hu-HU" sz="2000" i="0" u="none" strike="noStrike" baseline="0" dirty="0" err="1">
                <a:latin typeface="DGMetaSerifScience-Regular"/>
              </a:rPr>
              <a:t>D’Hertefelt</a:t>
            </a:r>
            <a:r>
              <a:rPr lang="hu-HU" sz="2000" i="0" u="none" strike="noStrike" baseline="0" dirty="0">
                <a:latin typeface="DGMetaSerifScience-Regular"/>
              </a:rPr>
              <a:t> 2018: 85)</a:t>
            </a:r>
            <a:endParaRPr lang="hu-HU" sz="2000" dirty="0">
              <a:latin typeface="+mj-lt"/>
            </a:endParaRPr>
          </a:p>
          <a:p>
            <a:pPr marL="0" indent="0">
              <a:buNone/>
            </a:pPr>
            <a:r>
              <a:rPr lang="hu-HU" sz="2000" dirty="0">
                <a:latin typeface="+mj-lt"/>
              </a:rPr>
              <a:t>Kidolgozók: nem tartja igazi </a:t>
            </a:r>
            <a:r>
              <a:rPr lang="hu-HU" sz="2000" dirty="0" err="1">
                <a:latin typeface="+mj-lt"/>
              </a:rPr>
              <a:t>inszubordinációnak</a:t>
            </a:r>
            <a:endParaRPr lang="hu-HU" sz="2000" dirty="0">
              <a:latin typeface="+mj-lt"/>
            </a:endParaRPr>
          </a:p>
          <a:p>
            <a:r>
              <a:rPr lang="hu-HU" sz="2000" b="1" dirty="0" err="1">
                <a:latin typeface="+mj-lt"/>
              </a:rPr>
              <a:t>Elaborative</a:t>
            </a:r>
            <a:r>
              <a:rPr lang="hu-HU" sz="2000" b="1" dirty="0">
                <a:latin typeface="+mj-lt"/>
              </a:rPr>
              <a:t> </a:t>
            </a:r>
            <a:r>
              <a:rPr lang="hu-HU" sz="2000" b="1" dirty="0" err="1">
                <a:latin typeface="+mj-lt"/>
              </a:rPr>
              <a:t>complement</a:t>
            </a:r>
            <a:r>
              <a:rPr lang="hu-HU" sz="2000" b="1" dirty="0">
                <a:latin typeface="+mj-lt"/>
              </a:rPr>
              <a:t> </a:t>
            </a:r>
            <a:r>
              <a:rPr lang="hu-HU" sz="2000" b="1" dirty="0" err="1">
                <a:latin typeface="+mj-lt"/>
              </a:rPr>
              <a:t>constructions</a:t>
            </a:r>
            <a:r>
              <a:rPr lang="hu-HU" sz="2000" b="1" dirty="0">
                <a:latin typeface="+mj-lt"/>
              </a:rPr>
              <a:t> </a:t>
            </a:r>
            <a:r>
              <a:rPr lang="hu-HU" sz="2000" dirty="0">
                <a:latin typeface="+mj-lt"/>
              </a:rPr>
              <a:t>(</a:t>
            </a:r>
            <a:r>
              <a:rPr lang="hu-HU" sz="2000" dirty="0" err="1">
                <a:latin typeface="+mj-lt"/>
              </a:rPr>
              <a:t>elaboratív</a:t>
            </a:r>
            <a:r>
              <a:rPr lang="hu-HU" sz="2000" dirty="0">
                <a:latin typeface="+mj-lt"/>
              </a:rPr>
              <a:t> </a:t>
            </a:r>
            <a:r>
              <a:rPr lang="hu-HU" sz="2000" dirty="0" err="1">
                <a:latin typeface="+mj-lt"/>
              </a:rPr>
              <a:t>mondatrészkifejtők</a:t>
            </a:r>
            <a:r>
              <a:rPr lang="hu-HU" sz="2000" dirty="0">
                <a:latin typeface="+mj-lt"/>
              </a:rPr>
              <a:t>), l. (4)</a:t>
            </a:r>
          </a:p>
          <a:p>
            <a:r>
              <a:rPr lang="hu-HU" sz="2000" b="1" dirty="0">
                <a:latin typeface="+mj-lt"/>
              </a:rPr>
              <a:t>Post-</a:t>
            </a:r>
            <a:r>
              <a:rPr lang="hu-HU" sz="2000" b="1" dirty="0" err="1">
                <a:latin typeface="+mj-lt"/>
              </a:rPr>
              <a:t>modifying</a:t>
            </a:r>
            <a:r>
              <a:rPr lang="hu-HU" sz="2000" b="1" dirty="0">
                <a:latin typeface="+mj-lt"/>
              </a:rPr>
              <a:t> </a:t>
            </a:r>
            <a:r>
              <a:rPr lang="hu-HU" sz="2000" b="1" dirty="0" err="1">
                <a:latin typeface="+mj-lt"/>
              </a:rPr>
              <a:t>conditional</a:t>
            </a:r>
            <a:r>
              <a:rPr lang="hu-HU" sz="2000" b="1" dirty="0">
                <a:latin typeface="+mj-lt"/>
              </a:rPr>
              <a:t> </a:t>
            </a:r>
            <a:r>
              <a:rPr lang="hu-HU" sz="2000" b="1" dirty="0" err="1">
                <a:latin typeface="+mj-lt"/>
              </a:rPr>
              <a:t>constructions</a:t>
            </a:r>
            <a:r>
              <a:rPr lang="hu-HU" sz="2000" b="1" dirty="0">
                <a:latin typeface="+mj-lt"/>
              </a:rPr>
              <a:t> </a:t>
            </a:r>
            <a:r>
              <a:rPr lang="hu-HU" sz="2000" dirty="0">
                <a:latin typeface="+mj-lt"/>
              </a:rPr>
              <a:t>(utólagosan módosító feltételesek):</a:t>
            </a:r>
          </a:p>
          <a:p>
            <a:pPr marL="0" indent="0">
              <a:buNone/>
            </a:pPr>
            <a:r>
              <a:rPr lang="hu-HU" sz="2000" dirty="0">
                <a:latin typeface="+mj-lt"/>
              </a:rPr>
              <a:t>(6) </a:t>
            </a:r>
            <a:r>
              <a:rPr lang="hu-HU" sz="2000" i="1" dirty="0" err="1">
                <a:latin typeface="+mj-lt"/>
              </a:rPr>
              <a:t>So</a:t>
            </a:r>
            <a:r>
              <a:rPr lang="hu-HU" sz="2000" i="1" dirty="0">
                <a:latin typeface="+mj-lt"/>
              </a:rPr>
              <a:t> </a:t>
            </a:r>
            <a:r>
              <a:rPr lang="hu-HU" sz="2000" i="1" dirty="0" err="1">
                <a:latin typeface="+mj-lt"/>
              </a:rPr>
              <a:t>you</a:t>
            </a:r>
            <a:r>
              <a:rPr lang="hu-HU" sz="2000" i="1" dirty="0">
                <a:latin typeface="+mj-lt"/>
              </a:rPr>
              <a:t> </a:t>
            </a:r>
            <a:r>
              <a:rPr lang="hu-HU" sz="2000" i="1" dirty="0" err="1">
                <a:latin typeface="+mj-lt"/>
              </a:rPr>
              <a:t>will</a:t>
            </a:r>
            <a:r>
              <a:rPr lang="hu-HU" sz="2000" i="1" dirty="0">
                <a:latin typeface="+mj-lt"/>
              </a:rPr>
              <a:t> </a:t>
            </a:r>
            <a:r>
              <a:rPr lang="hu-HU" sz="2000" i="1" dirty="0" err="1">
                <a:latin typeface="+mj-lt"/>
              </a:rPr>
              <a:t>keep</a:t>
            </a:r>
            <a:r>
              <a:rPr lang="hu-HU" sz="2000" i="1" dirty="0">
                <a:latin typeface="+mj-lt"/>
              </a:rPr>
              <a:t> </a:t>
            </a:r>
            <a:r>
              <a:rPr lang="hu-HU" sz="2000" i="1" dirty="0" err="1">
                <a:latin typeface="+mj-lt"/>
              </a:rPr>
              <a:t>him</a:t>
            </a:r>
            <a:r>
              <a:rPr lang="hu-HU" sz="2000" i="1" dirty="0">
                <a:latin typeface="+mj-lt"/>
              </a:rPr>
              <a:t>? Macon </a:t>
            </a:r>
            <a:r>
              <a:rPr lang="hu-HU" sz="2000" i="1" dirty="0" err="1">
                <a:latin typeface="+mj-lt"/>
              </a:rPr>
              <a:t>said</a:t>
            </a:r>
            <a:r>
              <a:rPr lang="hu-HU" sz="2000" i="1" dirty="0">
                <a:latin typeface="+mj-lt"/>
              </a:rPr>
              <a:t>. „Oh, I </a:t>
            </a:r>
            <a:r>
              <a:rPr lang="hu-HU" sz="2000" i="1" dirty="0" err="1">
                <a:latin typeface="+mj-lt"/>
              </a:rPr>
              <a:t>guess</a:t>
            </a:r>
            <a:r>
              <a:rPr lang="hu-HU" sz="2000" i="1" dirty="0">
                <a:latin typeface="+mj-lt"/>
              </a:rPr>
              <a:t>,” </a:t>
            </a:r>
            <a:r>
              <a:rPr lang="hu-HU" sz="2000" i="1" dirty="0" err="1">
                <a:latin typeface="+mj-lt"/>
              </a:rPr>
              <a:t>she</a:t>
            </a:r>
            <a:r>
              <a:rPr lang="hu-HU" sz="2000" i="1" dirty="0">
                <a:latin typeface="+mj-lt"/>
              </a:rPr>
              <a:t> </a:t>
            </a:r>
            <a:r>
              <a:rPr lang="hu-HU" sz="2000" i="1" dirty="0" err="1">
                <a:latin typeface="+mj-lt"/>
              </a:rPr>
              <a:t>said</a:t>
            </a:r>
            <a:r>
              <a:rPr lang="hu-HU" sz="2000" i="1" dirty="0">
                <a:latin typeface="+mj-lt"/>
              </a:rPr>
              <a:t>. </a:t>
            </a:r>
            <a:r>
              <a:rPr lang="hu-HU" sz="2000" b="1" i="1" dirty="0">
                <a:latin typeface="+mj-lt"/>
              </a:rPr>
              <a:t>„</a:t>
            </a:r>
            <a:r>
              <a:rPr lang="hu-HU" sz="2000" b="1" i="1" dirty="0" err="1">
                <a:latin typeface="+mj-lt"/>
              </a:rPr>
              <a:t>If</a:t>
            </a:r>
            <a:r>
              <a:rPr lang="hu-HU" sz="2000" b="1" i="1" dirty="0">
                <a:latin typeface="+mj-lt"/>
              </a:rPr>
              <a:t> </a:t>
            </a:r>
            <a:r>
              <a:rPr lang="hu-HU" sz="2000" b="1" i="1" dirty="0" err="1">
                <a:latin typeface="+mj-lt"/>
              </a:rPr>
              <a:t>you’re</a:t>
            </a:r>
            <a:r>
              <a:rPr lang="hu-HU" sz="2000" b="1" i="1" dirty="0">
                <a:latin typeface="+mj-lt"/>
              </a:rPr>
              <a:t> </a:t>
            </a:r>
            <a:r>
              <a:rPr lang="hu-HU" sz="2000" b="1" i="1" dirty="0" err="1">
                <a:latin typeface="+mj-lt"/>
              </a:rPr>
              <a:t>desperate</a:t>
            </a:r>
            <a:r>
              <a:rPr lang="hu-HU" sz="2000" b="1" i="1" dirty="0">
                <a:latin typeface="+mj-lt"/>
              </a:rPr>
              <a:t>.” </a:t>
            </a:r>
            <a:r>
              <a:rPr lang="hu-HU" sz="2000" dirty="0">
                <a:latin typeface="+mj-lt"/>
                <a:cs typeface="Times New Roman" panose="02020603050405020304" pitchFamily="18" charset="0"/>
              </a:rPr>
              <a:t>’ Szóval megtartod őt? – mondta Macon. – Ó, azt hiszem – mondta. – Ha kétségbe vagy esve.’ (</a:t>
            </a:r>
            <a:r>
              <a:rPr lang="hu-HU" sz="1800" b="0" i="0" u="none" strike="noStrike" baseline="0" dirty="0" err="1">
                <a:latin typeface="+mj-lt"/>
              </a:rPr>
              <a:t>Dancygier</a:t>
            </a:r>
            <a:r>
              <a:rPr lang="hu-HU" sz="1800" b="0" i="0" u="none" strike="noStrike" baseline="0" dirty="0">
                <a:latin typeface="+mj-lt"/>
              </a:rPr>
              <a:t> &amp; Sweetser 2005: 265, idézi </a:t>
            </a:r>
            <a:r>
              <a:rPr lang="hu-HU" sz="1800" b="0" i="0" u="none" strike="noStrike" baseline="0" dirty="0" err="1">
                <a:latin typeface="+mj-lt"/>
              </a:rPr>
              <a:t>D’Hertefelt</a:t>
            </a:r>
            <a:r>
              <a:rPr lang="hu-HU" sz="1800" b="0" i="0" u="none" strike="noStrike" baseline="0" dirty="0">
                <a:latin typeface="+mj-lt"/>
              </a:rPr>
              <a:t> 2018: 148</a:t>
            </a:r>
            <a:r>
              <a:rPr lang="hu-HU" sz="2000" dirty="0">
                <a:latin typeface="+mj-lt"/>
                <a:cs typeface="Times New Roman" panose="02020603050405020304" pitchFamily="18" charset="0"/>
              </a:rPr>
              <a:t>)</a:t>
            </a:r>
            <a:endParaRPr lang="hu-HU" sz="2000" b="1" i="1" dirty="0">
              <a:latin typeface="+mj-lt"/>
            </a:endParaRPr>
          </a:p>
          <a:p>
            <a:pPr marL="0" indent="0">
              <a:buNone/>
            </a:pPr>
            <a:endParaRPr lang="hu-HU" dirty="0"/>
          </a:p>
        </p:txBody>
      </p:sp>
    </p:spTree>
    <p:extLst>
      <p:ext uri="{BB962C8B-B14F-4D97-AF65-F5344CB8AC3E}">
        <p14:creationId xmlns:p14="http://schemas.microsoft.com/office/powerpoint/2010/main" val="188106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40C16974-44F0-4B2C-B59D-C6FC70CEC666}"/>
              </a:ext>
            </a:extLst>
          </p:cNvPr>
          <p:cNvSpPr>
            <a:spLocks noGrp="1"/>
          </p:cNvSpPr>
          <p:nvPr>
            <p:ph type="title"/>
          </p:nvPr>
        </p:nvSpPr>
        <p:spPr/>
        <p:txBody>
          <a:bodyPr/>
          <a:lstStyle/>
          <a:p>
            <a:r>
              <a:rPr lang="hu-HU" dirty="0" err="1"/>
              <a:t>D’Hertefelt</a:t>
            </a:r>
            <a:r>
              <a:rPr lang="hu-HU" dirty="0"/>
              <a:t> (2018) konstrukciós szemantikai </a:t>
            </a:r>
            <a:r>
              <a:rPr lang="hu-HU" dirty="0" err="1"/>
              <a:t>kategorizációja</a:t>
            </a:r>
            <a:endParaRPr lang="hu-HU" dirty="0"/>
          </a:p>
        </p:txBody>
      </p:sp>
      <p:sp>
        <p:nvSpPr>
          <p:cNvPr id="3" name="Tartalom helye 2">
            <a:extLst>
              <a:ext uri="{FF2B5EF4-FFF2-40B4-BE49-F238E27FC236}">
                <a16:creationId xmlns="" xmlns:a16="http://schemas.microsoft.com/office/drawing/2014/main" id="{FDB56713-89AF-4253-AEE3-48601890EEFC}"/>
              </a:ext>
            </a:extLst>
          </p:cNvPr>
          <p:cNvSpPr>
            <a:spLocks noGrp="1"/>
          </p:cNvSpPr>
          <p:nvPr>
            <p:ph idx="1"/>
          </p:nvPr>
        </p:nvSpPr>
        <p:spPr>
          <a:xfrm>
            <a:off x="685800" y="2461663"/>
            <a:ext cx="11050480" cy="3983525"/>
          </a:xfrm>
        </p:spPr>
        <p:txBody>
          <a:bodyPr>
            <a:noAutofit/>
          </a:bodyPr>
          <a:lstStyle/>
          <a:p>
            <a:r>
              <a:rPr lang="hu-HU" sz="2500" dirty="0"/>
              <a:t>A szintaktikai szempont elégtelen: a kis formai eltérést mutató esetek eltérő kategóriákba kerülnek</a:t>
            </a:r>
          </a:p>
          <a:p>
            <a:r>
              <a:rPr lang="hu-HU" sz="2500" dirty="0"/>
              <a:t>A beszédaktusszerű címkék sokszor önkényesek, a formára kevéssé fókuszáló megközelítés</a:t>
            </a:r>
          </a:p>
          <a:p>
            <a:pPr marL="0" indent="0">
              <a:buNone/>
            </a:pPr>
            <a:r>
              <a:rPr lang="hu-HU" sz="2500" dirty="0"/>
              <a:t>Megoldás: </a:t>
            </a:r>
          </a:p>
          <a:p>
            <a:pPr marL="0" indent="0">
              <a:buNone/>
            </a:pPr>
            <a:r>
              <a:rPr lang="hu-HU" sz="2500" dirty="0"/>
              <a:t>szemantikai paraméterek a Goldberg-féle (1995, 2006) konstrukciós tipológia alapján, mely konstrukciótípusokban mi tipikus, mi hasonló és mi eltérő más konstrukciótípusokhoz képest</a:t>
            </a:r>
          </a:p>
          <a:p>
            <a:pPr marL="0" indent="0">
              <a:buNone/>
            </a:pPr>
            <a:r>
              <a:rPr lang="hu-HU" sz="2500" dirty="0"/>
              <a:t>6 germán nyelv: angol, német, izlandi, holland, svéd, dán</a:t>
            </a:r>
          </a:p>
        </p:txBody>
      </p:sp>
    </p:spTree>
    <p:extLst>
      <p:ext uri="{BB962C8B-B14F-4D97-AF65-F5344CB8AC3E}">
        <p14:creationId xmlns:p14="http://schemas.microsoft.com/office/powerpoint/2010/main" val="47639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F9BDE53-7FEC-4FCF-90A7-3B9CD7596FDA}"/>
              </a:ext>
            </a:extLst>
          </p:cNvPr>
          <p:cNvSpPr>
            <a:spLocks noGrp="1"/>
          </p:cNvSpPr>
          <p:nvPr>
            <p:ph type="title"/>
          </p:nvPr>
        </p:nvSpPr>
        <p:spPr/>
        <p:txBody>
          <a:bodyPr/>
          <a:lstStyle/>
          <a:p>
            <a:r>
              <a:rPr lang="hu-HU" dirty="0" err="1"/>
              <a:t>D’Hertefelt</a:t>
            </a:r>
            <a:r>
              <a:rPr lang="hu-HU" dirty="0"/>
              <a:t> (2018) konstrukciós szemantikai </a:t>
            </a:r>
            <a:r>
              <a:rPr lang="hu-HU" dirty="0" err="1"/>
              <a:t>kategorizációja</a:t>
            </a:r>
            <a:endParaRPr lang="hu-HU" dirty="0"/>
          </a:p>
        </p:txBody>
      </p:sp>
      <p:sp>
        <p:nvSpPr>
          <p:cNvPr id="3" name="Tartalom helye 2">
            <a:extLst>
              <a:ext uri="{FF2B5EF4-FFF2-40B4-BE49-F238E27FC236}">
                <a16:creationId xmlns="" xmlns:a16="http://schemas.microsoft.com/office/drawing/2014/main" id="{237189E7-6910-429D-9241-3EF1FB1E6BE0}"/>
              </a:ext>
            </a:extLst>
          </p:cNvPr>
          <p:cNvSpPr>
            <a:spLocks noGrp="1"/>
          </p:cNvSpPr>
          <p:nvPr>
            <p:ph idx="1"/>
          </p:nvPr>
        </p:nvSpPr>
        <p:spPr>
          <a:xfrm>
            <a:off x="685801" y="2142067"/>
            <a:ext cx="10508941" cy="4214345"/>
          </a:xfrm>
        </p:spPr>
        <p:txBody>
          <a:bodyPr>
            <a:normAutofit lnSpcReduction="10000"/>
          </a:bodyPr>
          <a:lstStyle/>
          <a:p>
            <a:pPr marL="0" indent="0">
              <a:buNone/>
            </a:pPr>
            <a:r>
              <a:rPr lang="hu-HU" dirty="0" err="1"/>
              <a:t>Mondatrészkifejtő</a:t>
            </a:r>
            <a:r>
              <a:rPr lang="hu-HU" dirty="0"/>
              <a:t> </a:t>
            </a:r>
            <a:r>
              <a:rPr lang="hu-HU" dirty="0" err="1"/>
              <a:t>inszubordinált</a:t>
            </a:r>
            <a:r>
              <a:rPr lang="hu-HU" dirty="0"/>
              <a:t> mondatok:</a:t>
            </a:r>
          </a:p>
          <a:p>
            <a:pPr marL="342900" indent="-342900">
              <a:buAutoNum type="arabicPeriod"/>
            </a:pPr>
            <a:r>
              <a:rPr lang="hu-HU" dirty="0" err="1"/>
              <a:t>Deontikus</a:t>
            </a:r>
            <a:r>
              <a:rPr lang="hu-HU" dirty="0"/>
              <a:t>: a tényállást a </a:t>
            </a:r>
            <a:r>
              <a:rPr lang="hu-HU" b="1" dirty="0"/>
              <a:t>kívánatosság </a:t>
            </a:r>
            <a:r>
              <a:rPr lang="hu-HU" dirty="0"/>
              <a:t>(</a:t>
            </a:r>
            <a:r>
              <a:rPr lang="hu-HU" dirty="0" err="1"/>
              <a:t>desirability</a:t>
            </a:r>
            <a:r>
              <a:rPr lang="hu-HU" dirty="0"/>
              <a:t>) szempontjából értékeli, </a:t>
            </a:r>
            <a:r>
              <a:rPr lang="hu-HU" dirty="0">
                <a:latin typeface="+mj-lt"/>
              </a:rPr>
              <a:t>van-e befolyása a beszélőnek/hallgatónak a helyzet alakulására: </a:t>
            </a:r>
            <a:r>
              <a:rPr lang="hu-HU" dirty="0" err="1">
                <a:latin typeface="+mj-lt"/>
              </a:rPr>
              <a:t>kontrolláltság</a:t>
            </a:r>
            <a:r>
              <a:rPr lang="hu-HU" dirty="0">
                <a:latin typeface="+mj-lt"/>
              </a:rPr>
              <a:t>; lehetséges – irreális – </a:t>
            </a:r>
            <a:r>
              <a:rPr lang="hu-HU" dirty="0" err="1">
                <a:latin typeface="+mj-lt"/>
              </a:rPr>
              <a:t>kontrafaktuális</a:t>
            </a:r>
            <a:r>
              <a:rPr lang="hu-HU" dirty="0">
                <a:latin typeface="+mj-lt"/>
              </a:rPr>
              <a:t> kívánságok) </a:t>
            </a:r>
          </a:p>
          <a:p>
            <a:pPr marL="0" indent="0">
              <a:buNone/>
            </a:pPr>
            <a:r>
              <a:rPr lang="hu-HU" dirty="0">
                <a:latin typeface="+mj-lt"/>
              </a:rPr>
              <a:t>(7) </a:t>
            </a:r>
            <a:r>
              <a:rPr lang="hu-HU" dirty="0" err="1">
                <a:latin typeface="+mj-lt"/>
              </a:rPr>
              <a:t>ném</a:t>
            </a:r>
            <a:r>
              <a:rPr lang="hu-HU" dirty="0">
                <a:latin typeface="+mj-lt"/>
              </a:rPr>
              <a:t>. </a:t>
            </a:r>
            <a:r>
              <a:rPr lang="hu-HU" i="1" dirty="0" err="1">
                <a:latin typeface="+mj-lt"/>
              </a:rPr>
              <a:t>Dass</a:t>
            </a:r>
            <a:r>
              <a:rPr lang="hu-HU" i="1" dirty="0">
                <a:latin typeface="+mj-lt"/>
              </a:rPr>
              <a:t> </a:t>
            </a:r>
            <a:r>
              <a:rPr lang="hu-HU" i="1" dirty="0" err="1">
                <a:latin typeface="+mj-lt"/>
              </a:rPr>
              <a:t>ich</a:t>
            </a:r>
            <a:r>
              <a:rPr lang="hu-HU" i="1" dirty="0">
                <a:latin typeface="+mj-lt"/>
              </a:rPr>
              <a:t> </a:t>
            </a:r>
            <a:r>
              <a:rPr lang="hu-HU" i="1" dirty="0" err="1">
                <a:latin typeface="+mj-lt"/>
              </a:rPr>
              <a:t>mir</a:t>
            </a:r>
            <a:r>
              <a:rPr lang="hu-HU" i="1" dirty="0">
                <a:latin typeface="+mj-lt"/>
              </a:rPr>
              <a:t> </a:t>
            </a:r>
            <a:r>
              <a:rPr lang="hu-HU" i="1" dirty="0" err="1">
                <a:latin typeface="+mj-lt"/>
              </a:rPr>
              <a:t>auch</a:t>
            </a:r>
            <a:r>
              <a:rPr lang="hu-HU" i="1" dirty="0">
                <a:latin typeface="+mj-lt"/>
              </a:rPr>
              <a:t> </a:t>
            </a:r>
            <a:r>
              <a:rPr lang="hu-HU" i="1" dirty="0" err="1">
                <a:latin typeface="+mj-lt"/>
              </a:rPr>
              <a:t>mal</a:t>
            </a:r>
            <a:r>
              <a:rPr lang="hu-HU" i="1" dirty="0">
                <a:latin typeface="+mj-lt"/>
              </a:rPr>
              <a:t> </a:t>
            </a:r>
            <a:r>
              <a:rPr lang="hu-HU" i="1" dirty="0" err="1">
                <a:latin typeface="+mj-lt"/>
              </a:rPr>
              <a:t>so</a:t>
            </a:r>
            <a:r>
              <a:rPr lang="hu-HU" i="1" dirty="0">
                <a:latin typeface="+mj-lt"/>
              </a:rPr>
              <a:t> </a:t>
            </a:r>
            <a:r>
              <a:rPr lang="hu-HU" i="1" dirty="0" err="1">
                <a:latin typeface="+mj-lt"/>
              </a:rPr>
              <a:t>etwas</a:t>
            </a:r>
            <a:r>
              <a:rPr lang="hu-HU" i="1" dirty="0">
                <a:latin typeface="+mj-lt"/>
              </a:rPr>
              <a:t> leisten </a:t>
            </a:r>
            <a:r>
              <a:rPr lang="hu-HU" i="1" dirty="0" err="1">
                <a:latin typeface="+mj-lt"/>
              </a:rPr>
              <a:t>könnte</a:t>
            </a:r>
            <a:r>
              <a:rPr lang="hu-HU" i="1" dirty="0">
                <a:latin typeface="+mj-lt"/>
              </a:rPr>
              <a:t>. </a:t>
            </a:r>
            <a:r>
              <a:rPr lang="hu-HU" dirty="0">
                <a:latin typeface="+mj-lt"/>
              </a:rPr>
              <a:t>’Bár(csak)/Ó, hogyha én is megengedhetnék ilyesmit magamnak.’ (</a:t>
            </a:r>
            <a:r>
              <a:rPr lang="hu-HU" dirty="0" err="1">
                <a:latin typeface="+mj-lt"/>
              </a:rPr>
              <a:t>Rosengren</a:t>
            </a:r>
            <a:r>
              <a:rPr lang="hu-HU" dirty="0">
                <a:latin typeface="+mj-lt"/>
              </a:rPr>
              <a:t> 1992: 35, </a:t>
            </a:r>
            <a:r>
              <a:rPr lang="hu-HU" dirty="0" err="1">
                <a:latin typeface="+mj-lt"/>
              </a:rPr>
              <a:t>D’Hertefelt</a:t>
            </a:r>
            <a:r>
              <a:rPr lang="hu-HU" dirty="0">
                <a:latin typeface="+mj-lt"/>
              </a:rPr>
              <a:t> 2018: 210).</a:t>
            </a:r>
            <a:endParaRPr lang="hu-HU" dirty="0"/>
          </a:p>
          <a:p>
            <a:pPr marL="0" indent="0">
              <a:buNone/>
            </a:pPr>
            <a:r>
              <a:rPr lang="hu-HU" dirty="0"/>
              <a:t>2. </a:t>
            </a:r>
            <a:r>
              <a:rPr lang="hu-HU" b="1" dirty="0"/>
              <a:t>Értékelő</a:t>
            </a:r>
            <a:r>
              <a:rPr lang="hu-HU" dirty="0"/>
              <a:t> (</a:t>
            </a:r>
            <a:r>
              <a:rPr lang="hu-HU" dirty="0" err="1"/>
              <a:t>evaluative</a:t>
            </a:r>
            <a:r>
              <a:rPr lang="hu-HU" dirty="0"/>
              <a:t>): </a:t>
            </a:r>
            <a:r>
              <a:rPr lang="hu-HU" sz="1800" dirty="0">
                <a:latin typeface="+mj-lt"/>
              </a:rPr>
              <a:t>a tényállást az </a:t>
            </a:r>
            <a:r>
              <a:rPr lang="hu-HU" sz="1800" b="1" dirty="0">
                <a:latin typeface="+mj-lt"/>
              </a:rPr>
              <a:t>elvártság </a:t>
            </a:r>
            <a:r>
              <a:rPr lang="hu-HU" sz="1800" dirty="0">
                <a:latin typeface="+mj-lt"/>
              </a:rPr>
              <a:t>(</a:t>
            </a:r>
            <a:r>
              <a:rPr lang="hu-HU" sz="1800" dirty="0" err="1">
                <a:latin typeface="+mj-lt"/>
              </a:rPr>
              <a:t>expectedness</a:t>
            </a:r>
            <a:r>
              <a:rPr lang="hu-HU" sz="1800" dirty="0">
                <a:latin typeface="+mj-lt"/>
              </a:rPr>
              <a:t>) szempontjából értékeli </a:t>
            </a:r>
          </a:p>
          <a:p>
            <a:pPr marL="0" indent="0">
              <a:buNone/>
            </a:pPr>
            <a:r>
              <a:rPr lang="hu-HU" dirty="0">
                <a:latin typeface="+mj-lt"/>
              </a:rPr>
              <a:t>(8) </a:t>
            </a:r>
            <a:r>
              <a:rPr lang="hu-HU" dirty="0" err="1">
                <a:latin typeface="+mj-lt"/>
              </a:rPr>
              <a:t>holl</a:t>
            </a:r>
            <a:r>
              <a:rPr lang="hu-HU" dirty="0">
                <a:latin typeface="+mj-lt"/>
              </a:rPr>
              <a:t>. </a:t>
            </a:r>
            <a:r>
              <a:rPr lang="hu-HU" i="1" dirty="0">
                <a:latin typeface="+mj-lt"/>
              </a:rPr>
              <a:t>Ja </a:t>
            </a:r>
            <a:r>
              <a:rPr lang="hu-HU" i="1" dirty="0" err="1">
                <a:latin typeface="+mj-lt"/>
              </a:rPr>
              <a:t>amai</a:t>
            </a:r>
            <a:r>
              <a:rPr lang="hu-HU" i="1" dirty="0">
                <a:latin typeface="+mj-lt"/>
              </a:rPr>
              <a:t>, </a:t>
            </a:r>
            <a:r>
              <a:rPr lang="hu-HU" i="1" dirty="0" err="1">
                <a:latin typeface="+mj-lt"/>
              </a:rPr>
              <a:t>dat</a:t>
            </a:r>
            <a:r>
              <a:rPr lang="hu-HU" i="1" dirty="0">
                <a:latin typeface="+mj-lt"/>
              </a:rPr>
              <a:t> </a:t>
            </a:r>
            <a:r>
              <a:rPr lang="hu-HU" i="1" dirty="0" err="1">
                <a:latin typeface="+mj-lt"/>
              </a:rPr>
              <a:t>zoiets</a:t>
            </a:r>
            <a:r>
              <a:rPr lang="hu-HU" i="1" dirty="0">
                <a:latin typeface="+mj-lt"/>
              </a:rPr>
              <a:t> </a:t>
            </a:r>
            <a:r>
              <a:rPr lang="hu-HU" i="1" dirty="0" err="1">
                <a:latin typeface="+mj-lt"/>
              </a:rPr>
              <a:t>nog</a:t>
            </a:r>
            <a:r>
              <a:rPr lang="hu-HU" i="1" dirty="0">
                <a:latin typeface="+mj-lt"/>
              </a:rPr>
              <a:t> kan in 2006 </a:t>
            </a:r>
            <a:r>
              <a:rPr lang="hu-HU" dirty="0">
                <a:latin typeface="+mj-lt"/>
              </a:rPr>
              <a:t>’Igen, húha, </a:t>
            </a:r>
            <a:r>
              <a:rPr lang="hu-HU" b="1" dirty="0">
                <a:latin typeface="+mj-lt"/>
              </a:rPr>
              <a:t>hogy ilyesmi még mindig lehetséges 2006-ban</a:t>
            </a:r>
            <a:r>
              <a:rPr lang="hu-HU" dirty="0">
                <a:latin typeface="+mj-lt"/>
              </a:rPr>
              <a:t>’ (i.m. 52)</a:t>
            </a:r>
            <a:endParaRPr lang="hu-HU" dirty="0"/>
          </a:p>
          <a:p>
            <a:pPr marL="0" indent="0">
              <a:buNone/>
            </a:pPr>
            <a:r>
              <a:rPr lang="hu-HU" dirty="0"/>
              <a:t>3. </a:t>
            </a:r>
            <a:r>
              <a:rPr lang="hu-HU" b="1" dirty="0"/>
              <a:t>Asszertív</a:t>
            </a:r>
            <a:r>
              <a:rPr lang="hu-HU" dirty="0"/>
              <a:t>: </a:t>
            </a:r>
            <a:r>
              <a:rPr lang="hu-HU" dirty="0">
                <a:latin typeface="+mj-lt"/>
              </a:rPr>
              <a:t>a tényállás </a:t>
            </a:r>
            <a:r>
              <a:rPr lang="hu-HU" b="1" dirty="0">
                <a:latin typeface="+mj-lt"/>
              </a:rPr>
              <a:t>emfatikus állítása vagy megerősítése </a:t>
            </a:r>
          </a:p>
          <a:p>
            <a:pPr marL="0" indent="0">
              <a:buNone/>
            </a:pPr>
            <a:r>
              <a:rPr lang="hu-HU" dirty="0">
                <a:latin typeface="+mj-lt"/>
              </a:rPr>
              <a:t>(9) Svéd </a:t>
            </a:r>
            <a:r>
              <a:rPr lang="sv-SE" sz="1800" b="0" u="none" strike="noStrike" baseline="0" dirty="0">
                <a:latin typeface="DGMetaSerifScience-Italic"/>
              </a:rPr>
              <a:t>A: </a:t>
            </a:r>
            <a:r>
              <a:rPr lang="sv-SE" sz="1800" b="0" i="1" u="none" strike="noStrike" baseline="0" dirty="0">
                <a:latin typeface="DGMetaSerifScience-Italic"/>
              </a:rPr>
              <a:t>Du är förtjust i Lisbet.</a:t>
            </a:r>
            <a:r>
              <a:rPr lang="hu-HU" sz="1800" b="0" i="1" u="none" strike="noStrike" baseline="0" dirty="0">
                <a:latin typeface="DGMetaSerifScience-Italic"/>
              </a:rPr>
              <a:t> </a:t>
            </a:r>
            <a:r>
              <a:rPr lang="hu-HU" sz="1800" b="0" u="none" strike="noStrike" baseline="0" dirty="0">
                <a:latin typeface="DGMetaSerifScience-Italic"/>
              </a:rPr>
              <a:t>B:</a:t>
            </a:r>
            <a:r>
              <a:rPr lang="hu-HU" sz="1800" b="0" i="1" u="none" strike="noStrike" baseline="0" dirty="0">
                <a:latin typeface="DGMetaSerifScience-Italic"/>
              </a:rPr>
              <a:t> </a:t>
            </a:r>
            <a:r>
              <a:rPr lang="hu-HU" sz="1800" b="1" i="1" u="none" strike="noStrike" baseline="0" dirty="0">
                <a:latin typeface="DGMetaSerifScience-BoldItalic"/>
              </a:rPr>
              <a:t>ATT </a:t>
            </a:r>
            <a:r>
              <a:rPr lang="hu-HU" sz="1800" b="1" i="1" u="none" strike="noStrike" baseline="0" dirty="0" err="1">
                <a:latin typeface="DGMetaSerifScience-BoldItalic"/>
              </a:rPr>
              <a:t>jag</a:t>
            </a:r>
            <a:r>
              <a:rPr lang="hu-HU" sz="1800" b="1" i="1" u="none" strike="noStrike" baseline="0" dirty="0">
                <a:latin typeface="DGMetaSerifScience-BoldItalic"/>
              </a:rPr>
              <a:t> </a:t>
            </a:r>
            <a:r>
              <a:rPr lang="hu-HU" sz="1800" b="1" i="1" u="none" strike="noStrike" baseline="0" dirty="0" err="1">
                <a:latin typeface="DGMetaSerifScience-BoldItalic"/>
              </a:rPr>
              <a:t>det</a:t>
            </a:r>
            <a:r>
              <a:rPr lang="hu-HU" sz="1800" b="1" i="1" u="none" strike="noStrike" baseline="0" dirty="0">
                <a:latin typeface="DGMetaSerifScience-BoldItalic"/>
              </a:rPr>
              <a:t> </a:t>
            </a:r>
            <a:r>
              <a:rPr lang="hu-HU" sz="1800" b="1" i="1" u="none" strike="noStrike" baseline="0" dirty="0" err="1">
                <a:latin typeface="DGMetaSerifScience-BoldItalic"/>
              </a:rPr>
              <a:t>är</a:t>
            </a:r>
            <a:r>
              <a:rPr lang="hu-HU" sz="1800" b="1" i="1" u="none" strike="noStrike" baseline="0" dirty="0">
                <a:latin typeface="DGMetaSerifScience-BoldItalic"/>
              </a:rPr>
              <a:t>! </a:t>
            </a:r>
            <a:r>
              <a:rPr lang="hu-HU" sz="1800" u="none" strike="noStrike" baseline="0" dirty="0">
                <a:latin typeface="DGMetaSerifScience-BoldItalic"/>
              </a:rPr>
              <a:t>’A: Te szereted </a:t>
            </a:r>
            <a:r>
              <a:rPr lang="hu-HU" sz="1800" u="none" strike="noStrike" baseline="0" dirty="0" err="1">
                <a:latin typeface="DGMetaSerifScience-BoldItalic"/>
              </a:rPr>
              <a:t>Lisbetet</a:t>
            </a:r>
            <a:r>
              <a:rPr lang="hu-HU" sz="1800" u="none" strike="noStrike" baseline="0" dirty="0">
                <a:latin typeface="DGMetaSerifScience-BoldItalic"/>
              </a:rPr>
              <a:t>. B: Nagyo</a:t>
            </a:r>
            <a:r>
              <a:rPr lang="hu-HU" dirty="0">
                <a:latin typeface="DGMetaSerifScience-BoldItalic"/>
              </a:rPr>
              <a:t>n is./Naná</a:t>
            </a:r>
            <a:r>
              <a:rPr lang="hu-HU" sz="1800" u="none" strike="noStrike" baseline="0" dirty="0">
                <a:latin typeface="DGMetaSerifScience-BoldItalic"/>
              </a:rPr>
              <a:t> </a:t>
            </a:r>
            <a:r>
              <a:rPr lang="hu-HU" sz="1800" i="1" u="none" strike="noStrike" baseline="0" dirty="0">
                <a:latin typeface="DGMetaSerifScience-BoldItalic"/>
              </a:rPr>
              <a:t>’ </a:t>
            </a:r>
            <a:r>
              <a:rPr lang="hu-HU" dirty="0">
                <a:latin typeface="+mj-lt"/>
              </a:rPr>
              <a:t>(i.m.)</a:t>
            </a:r>
          </a:p>
          <a:p>
            <a:pPr marL="0" indent="0">
              <a:buNone/>
            </a:pPr>
            <a:r>
              <a:rPr lang="hu-HU" dirty="0"/>
              <a:t>							COMP I </a:t>
            </a:r>
            <a:r>
              <a:rPr lang="hu-HU" dirty="0" err="1"/>
              <a:t>it</a:t>
            </a:r>
            <a:r>
              <a:rPr lang="hu-HU" dirty="0"/>
              <a:t> </a:t>
            </a:r>
            <a:r>
              <a:rPr lang="hu-HU" dirty="0" err="1"/>
              <a:t>be.PRS</a:t>
            </a:r>
            <a:endParaRPr lang="hu-HU" dirty="0"/>
          </a:p>
        </p:txBody>
      </p:sp>
    </p:spTree>
    <p:extLst>
      <p:ext uri="{BB962C8B-B14F-4D97-AF65-F5344CB8AC3E}">
        <p14:creationId xmlns:p14="http://schemas.microsoft.com/office/powerpoint/2010/main" val="45181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47850" y="0"/>
            <a:ext cx="10131425" cy="1456267"/>
          </a:xfrm>
        </p:spPr>
        <p:txBody>
          <a:bodyPr/>
          <a:lstStyle/>
          <a:p>
            <a:r>
              <a:rPr lang="hu-HU" dirty="0" smtClean="0"/>
              <a:t>Funkcióik</a:t>
            </a:r>
            <a:endParaRPr lang="hu-HU" dirty="0"/>
          </a:p>
        </p:txBody>
      </p:sp>
      <p:sp>
        <p:nvSpPr>
          <p:cNvPr id="3" name="Tartalom helye 2"/>
          <p:cNvSpPr>
            <a:spLocks noGrp="1"/>
          </p:cNvSpPr>
          <p:nvPr>
            <p:ph idx="1"/>
          </p:nvPr>
        </p:nvSpPr>
        <p:spPr>
          <a:xfrm>
            <a:off x="1847850" y="874043"/>
            <a:ext cx="9316541" cy="5400600"/>
          </a:xfrm>
        </p:spPr>
        <p:txBody>
          <a:bodyPr>
            <a:normAutofit/>
          </a:bodyPr>
          <a:lstStyle/>
          <a:p>
            <a:pPr marL="114300" indent="0">
              <a:buNone/>
            </a:pPr>
            <a:r>
              <a:rPr lang="hu-HU" b="1" dirty="0" smtClean="0"/>
              <a:t>I. </a:t>
            </a:r>
            <a:r>
              <a:rPr lang="hu-HU" b="1" dirty="0" err="1" smtClean="0"/>
              <a:t>Beszédaktustípusok</a:t>
            </a:r>
            <a:r>
              <a:rPr lang="hu-HU" b="1" dirty="0" smtClean="0"/>
              <a:t> </a:t>
            </a:r>
            <a:r>
              <a:rPr lang="hu-HU" b="1" dirty="0"/>
              <a:t>(</a:t>
            </a:r>
            <a:r>
              <a:rPr lang="hu-HU" b="1" dirty="0" err="1"/>
              <a:t>illokúció</a:t>
            </a:r>
            <a:r>
              <a:rPr lang="hu-HU" b="1" dirty="0"/>
              <a:t>) és interperszonális </a:t>
            </a:r>
            <a:r>
              <a:rPr lang="hu-HU" b="1" dirty="0" smtClean="0"/>
              <a:t>jelentés</a:t>
            </a:r>
            <a:r>
              <a:rPr lang="hu-HU" dirty="0" smtClean="0"/>
              <a:t>: </a:t>
            </a:r>
          </a:p>
          <a:p>
            <a:pPr marL="114300" indent="0">
              <a:buNone/>
            </a:pPr>
            <a:r>
              <a:rPr lang="hu-HU" b="1" dirty="0" smtClean="0"/>
              <a:t>A) </a:t>
            </a:r>
            <a:r>
              <a:rPr lang="hu-HU" b="1" dirty="0" err="1" smtClean="0"/>
              <a:t>a</a:t>
            </a:r>
            <a:r>
              <a:rPr lang="hu-HU" b="1" dirty="0" smtClean="0"/>
              <a:t> </a:t>
            </a:r>
            <a:r>
              <a:rPr lang="hu-HU" b="1" dirty="0"/>
              <a:t>beszélő–hallgató interakcióval</a:t>
            </a:r>
            <a:r>
              <a:rPr lang="hu-HU" dirty="0"/>
              <a:t> kapcsolatosak (az interperszonális viszonyokra vonatkoznak, a hallgató manipulációját tartalmazzák)</a:t>
            </a:r>
          </a:p>
          <a:p>
            <a:r>
              <a:rPr lang="hu-HU" dirty="0"/>
              <a:t>a) közvetettség és interperszonális kontroll, </a:t>
            </a:r>
          </a:p>
          <a:p>
            <a:r>
              <a:rPr lang="hu-HU" dirty="0"/>
              <a:t>b) kérések, </a:t>
            </a:r>
          </a:p>
          <a:p>
            <a:r>
              <a:rPr lang="hu-HU" dirty="0"/>
              <a:t>c) udvariasság, </a:t>
            </a:r>
          </a:p>
          <a:p>
            <a:r>
              <a:rPr lang="hu-HU" dirty="0"/>
              <a:t>d) fenyegetések, </a:t>
            </a:r>
          </a:p>
          <a:p>
            <a:r>
              <a:rPr lang="hu-HU" dirty="0"/>
              <a:t>e) figyelmeztetések, </a:t>
            </a:r>
          </a:p>
          <a:p>
            <a:pPr marL="114300" indent="0">
              <a:buNone/>
            </a:pPr>
            <a:r>
              <a:rPr lang="hu-HU" b="1" dirty="0" smtClean="0"/>
              <a:t>B) a </a:t>
            </a:r>
            <a:r>
              <a:rPr lang="hu-HU" b="1" dirty="0"/>
              <a:t>beszélői attitűdökkel</a:t>
            </a:r>
            <a:r>
              <a:rPr lang="hu-HU" dirty="0"/>
              <a:t> (érzések, hiedelmek, vágyak, emfatikus-érzelmi állítások, szituációhoz kapcsolódó elköteleződés</a:t>
            </a:r>
            <a:r>
              <a:rPr lang="hu-HU" dirty="0" smtClean="0"/>
              <a:t>) kapcsolatosak:</a:t>
            </a:r>
            <a:endParaRPr lang="hu-HU" dirty="0"/>
          </a:p>
          <a:p>
            <a:r>
              <a:rPr lang="hu-HU" dirty="0" smtClean="0"/>
              <a:t>f</a:t>
            </a:r>
            <a:r>
              <a:rPr lang="hu-HU" dirty="0"/>
              <a:t>) </a:t>
            </a:r>
            <a:r>
              <a:rPr lang="hu-HU" dirty="0" err="1"/>
              <a:t>evidenciális</a:t>
            </a:r>
            <a:r>
              <a:rPr lang="hu-HU" dirty="0"/>
              <a:t> jelentések, </a:t>
            </a:r>
          </a:p>
          <a:p>
            <a:r>
              <a:rPr lang="hu-HU" dirty="0"/>
              <a:t>g) </a:t>
            </a:r>
            <a:r>
              <a:rPr lang="hu-HU" dirty="0" err="1"/>
              <a:t>episztemikus</a:t>
            </a:r>
            <a:r>
              <a:rPr lang="hu-HU" dirty="0"/>
              <a:t> jelentések</a:t>
            </a:r>
            <a:r>
              <a:rPr lang="hu-HU" dirty="0" smtClean="0"/>
              <a:t>.</a:t>
            </a:r>
            <a:endParaRPr lang="hu-HU" dirty="0"/>
          </a:p>
          <a:p>
            <a:pPr marL="114300" indent="0">
              <a:buNone/>
            </a:pPr>
            <a:endParaRPr lang="hu-HU" dirty="0">
              <a:solidFill>
                <a:srgbClr val="7030A0"/>
              </a:solidFill>
            </a:endParaRPr>
          </a:p>
        </p:txBody>
      </p:sp>
    </p:spTree>
    <p:extLst>
      <p:ext uri="{BB962C8B-B14F-4D97-AF65-F5344CB8AC3E}">
        <p14:creationId xmlns:p14="http://schemas.microsoft.com/office/powerpoint/2010/main" val="4093111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Funkciók</a:t>
            </a:r>
            <a:endParaRPr lang="hu-HU" dirty="0"/>
          </a:p>
        </p:txBody>
      </p:sp>
      <p:sp>
        <p:nvSpPr>
          <p:cNvPr id="3" name="Tartalom helye 2"/>
          <p:cNvSpPr>
            <a:spLocks noGrp="1"/>
          </p:cNvSpPr>
          <p:nvPr>
            <p:ph idx="1"/>
          </p:nvPr>
        </p:nvSpPr>
        <p:spPr/>
        <p:txBody>
          <a:bodyPr>
            <a:normAutofit/>
          </a:bodyPr>
          <a:lstStyle/>
          <a:p>
            <a:pPr marL="114300" indent="0">
              <a:buNone/>
            </a:pPr>
            <a:r>
              <a:rPr lang="hu-HU" sz="2600" b="1" dirty="0"/>
              <a:t>II. Szövegszervező</a:t>
            </a:r>
            <a:r>
              <a:rPr lang="hu-HU" sz="2600" dirty="0"/>
              <a:t> funkciók: </a:t>
            </a:r>
            <a:r>
              <a:rPr lang="hu-HU" sz="2600" b="1" dirty="0"/>
              <a:t>információs egységek csomagolására </a:t>
            </a:r>
            <a:r>
              <a:rPr lang="hu-HU" sz="2600" dirty="0"/>
              <a:t>szolgálnak a mondaton belüli, alacsonyabb szintről egy magasabb, diskurzustervezési szintre helyezve </a:t>
            </a:r>
            <a:r>
              <a:rPr lang="hu-HU" sz="2600" dirty="0"/>
              <a:t>azokat → </a:t>
            </a:r>
            <a:r>
              <a:rPr lang="hu-HU" sz="2600" b="1" dirty="0" err="1"/>
              <a:t>metatextuális</a:t>
            </a:r>
            <a:r>
              <a:rPr lang="hu-HU" sz="2600" b="1" dirty="0"/>
              <a:t>, metakommunikatív, </a:t>
            </a:r>
            <a:r>
              <a:rPr lang="hu-HU" sz="2600" b="1" dirty="0" err="1"/>
              <a:t>instrukcionális</a:t>
            </a:r>
            <a:r>
              <a:rPr lang="hu-HU" sz="2600" b="1" dirty="0"/>
              <a:t>, procedurális hatás</a:t>
            </a:r>
            <a:endParaRPr lang="hu-HU" sz="2600" dirty="0"/>
          </a:p>
          <a:p>
            <a:pPr marL="114300" indent="0" algn="r">
              <a:buNone/>
            </a:pPr>
            <a:r>
              <a:rPr lang="hu-HU" sz="2600" dirty="0"/>
              <a:t>(</a:t>
            </a:r>
            <a:r>
              <a:rPr lang="hu-HU" sz="2600" dirty="0"/>
              <a:t>Evans 2007: 387 és kk., </a:t>
            </a:r>
            <a:endParaRPr lang="hu-HU" sz="2600" dirty="0"/>
          </a:p>
          <a:p>
            <a:pPr marL="114300" indent="0" algn="r">
              <a:buNone/>
            </a:pPr>
            <a:r>
              <a:rPr lang="hu-HU" sz="2600" dirty="0"/>
              <a:t>Heine </a:t>
            </a:r>
            <a:r>
              <a:rPr lang="hu-HU" sz="2600" dirty="0"/>
              <a:t>– </a:t>
            </a:r>
            <a:r>
              <a:rPr lang="hu-HU" sz="2600" dirty="0" err="1"/>
              <a:t>Kaltenböck</a:t>
            </a:r>
            <a:r>
              <a:rPr lang="hu-HU" sz="2600" dirty="0"/>
              <a:t> – </a:t>
            </a:r>
            <a:r>
              <a:rPr lang="hu-HU" sz="2600" dirty="0" err="1"/>
              <a:t>Kuteva</a:t>
            </a:r>
            <a:r>
              <a:rPr lang="hu-HU" sz="2600" dirty="0"/>
              <a:t> 2016: 50–51</a:t>
            </a:r>
            <a:r>
              <a:rPr lang="hu-HU" sz="2600" dirty="0"/>
              <a:t>)</a:t>
            </a:r>
            <a:endParaRPr lang="hu-HU" sz="2600" dirty="0"/>
          </a:p>
        </p:txBody>
      </p:sp>
    </p:spTree>
    <p:extLst>
      <p:ext uri="{BB962C8B-B14F-4D97-AF65-F5344CB8AC3E}">
        <p14:creationId xmlns:p14="http://schemas.microsoft.com/office/powerpoint/2010/main" val="1994475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D90E4073-D3E8-4465-982C-12B7F92FB16D}"/>
              </a:ext>
            </a:extLst>
          </p:cNvPr>
          <p:cNvSpPr>
            <a:spLocks noGrp="1"/>
          </p:cNvSpPr>
          <p:nvPr>
            <p:ph type="title"/>
          </p:nvPr>
        </p:nvSpPr>
        <p:spPr/>
        <p:txBody>
          <a:bodyPr/>
          <a:lstStyle/>
          <a:p>
            <a:r>
              <a:rPr lang="hu-HU" dirty="0"/>
              <a:t>Anyag, vizsgálat</a:t>
            </a:r>
          </a:p>
        </p:txBody>
      </p:sp>
      <p:sp>
        <p:nvSpPr>
          <p:cNvPr id="3" name="Tartalom helye 2">
            <a:extLst>
              <a:ext uri="{FF2B5EF4-FFF2-40B4-BE49-F238E27FC236}">
                <a16:creationId xmlns="" xmlns:a16="http://schemas.microsoft.com/office/drawing/2014/main" id="{C4830115-E8B8-4221-9589-9C079D68A6FE}"/>
              </a:ext>
            </a:extLst>
          </p:cNvPr>
          <p:cNvSpPr>
            <a:spLocks noGrp="1"/>
          </p:cNvSpPr>
          <p:nvPr>
            <p:ph idx="1"/>
          </p:nvPr>
        </p:nvSpPr>
        <p:spPr/>
        <p:txBody>
          <a:bodyPr>
            <a:normAutofit/>
          </a:bodyPr>
          <a:lstStyle/>
          <a:p>
            <a:pPr marL="0" indent="0">
              <a:buNone/>
            </a:pPr>
            <a:r>
              <a:rPr lang="hu-HU" sz="2000" i="1" dirty="0">
                <a:latin typeface="+mj-lt"/>
                <a:ea typeface="Calibri" panose="020F0502020204030204" pitchFamily="34" charset="0"/>
              </a:rPr>
              <a:t>h</a:t>
            </a:r>
            <a:r>
              <a:rPr lang="hu-HU" sz="2000" i="1" dirty="0">
                <a:effectLst/>
                <a:latin typeface="+mj-lt"/>
                <a:ea typeface="Calibri" panose="020F0502020204030204" pitchFamily="34" charset="0"/>
              </a:rPr>
              <a:t>ogy </a:t>
            </a:r>
            <a:r>
              <a:rPr lang="hu-HU" sz="2000" dirty="0">
                <a:effectLst/>
                <a:latin typeface="+mj-lt"/>
                <a:ea typeface="Calibri" panose="020F0502020204030204" pitchFamily="34" charset="0"/>
              </a:rPr>
              <a:t>kötőszós </a:t>
            </a:r>
            <a:r>
              <a:rPr lang="hu-HU" sz="2000" dirty="0" err="1">
                <a:effectLst/>
                <a:latin typeface="+mj-lt"/>
                <a:ea typeface="Calibri" panose="020F0502020204030204" pitchFamily="34" charset="0"/>
              </a:rPr>
              <a:t>inszubordinált</a:t>
            </a:r>
            <a:r>
              <a:rPr lang="hu-HU" sz="2000" dirty="0">
                <a:effectLst/>
                <a:latin typeface="+mj-lt"/>
                <a:ea typeface="Calibri" panose="020F0502020204030204" pitchFamily="34" charset="0"/>
              </a:rPr>
              <a:t> mellékmondatok típusainak összegyűjtése a magyarban</a:t>
            </a:r>
          </a:p>
          <a:p>
            <a:r>
              <a:rPr lang="hu-HU" sz="2000" dirty="0">
                <a:effectLst/>
                <a:latin typeface="+mj-lt"/>
                <a:ea typeface="Calibri" panose="020F0502020204030204" pitchFamily="34" charset="0"/>
              </a:rPr>
              <a:t>MNSz2 </a:t>
            </a:r>
          </a:p>
          <a:p>
            <a:r>
              <a:rPr lang="hu-HU" sz="2000" dirty="0" err="1">
                <a:effectLst/>
                <a:latin typeface="+mj-lt"/>
                <a:ea typeface="Calibri" panose="020F0502020204030204" pitchFamily="34" charset="0"/>
              </a:rPr>
              <a:t>MTSz</a:t>
            </a:r>
            <a:r>
              <a:rPr lang="hu-HU" sz="2000" dirty="0">
                <a:effectLst/>
                <a:latin typeface="+mj-lt"/>
                <a:ea typeface="Calibri" panose="020F0502020204030204" pitchFamily="34" charset="0"/>
              </a:rPr>
              <a:t> </a:t>
            </a:r>
          </a:p>
          <a:p>
            <a:r>
              <a:rPr lang="hu-HU" sz="2000" dirty="0">
                <a:effectLst/>
                <a:latin typeface="+mj-lt"/>
                <a:ea typeface="Calibri" panose="020F0502020204030204" pitchFamily="34" charset="0"/>
              </a:rPr>
              <a:t>BEA </a:t>
            </a:r>
          </a:p>
          <a:p>
            <a:r>
              <a:rPr lang="hu-HU" sz="2000" dirty="0">
                <a:effectLst/>
                <a:latin typeface="+mj-lt"/>
                <a:ea typeface="Calibri" panose="020F0502020204030204" pitchFamily="34" charset="0"/>
              </a:rPr>
              <a:t>Google kereső</a:t>
            </a:r>
          </a:p>
          <a:p>
            <a:pPr marL="0" indent="0">
              <a:buNone/>
            </a:pPr>
            <a:r>
              <a:rPr lang="hu-HU" sz="2000" dirty="0">
                <a:latin typeface="+mj-lt"/>
              </a:rPr>
              <a:t>500-as véletlenminták + célzott keresések (</a:t>
            </a:r>
            <a:r>
              <a:rPr lang="hu-HU" sz="2000" i="1" dirty="0">
                <a:latin typeface="+mj-lt"/>
              </a:rPr>
              <a:t>Hogy </a:t>
            </a:r>
            <a:r>
              <a:rPr lang="hu-HU" sz="2000" dirty="0">
                <a:latin typeface="+mj-lt"/>
              </a:rPr>
              <a:t>+ mutató/személyes névmási formák, Hogy + DMMH-funkciószók: Kas 2005)</a:t>
            </a:r>
          </a:p>
        </p:txBody>
      </p:sp>
    </p:spTree>
    <p:extLst>
      <p:ext uri="{BB962C8B-B14F-4D97-AF65-F5344CB8AC3E}">
        <p14:creationId xmlns:p14="http://schemas.microsoft.com/office/powerpoint/2010/main" val="427899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D8ADAEC-258A-464B-8D71-0BC89090B2BA}"/>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 xmlns:a16="http://schemas.microsoft.com/office/drawing/2014/main" id="{37F1D2C6-6C51-4C09-A74D-89D18FB32B4A}"/>
              </a:ext>
            </a:extLst>
          </p:cNvPr>
          <p:cNvSpPr>
            <a:spLocks noGrp="1"/>
          </p:cNvSpPr>
          <p:nvPr>
            <p:ph idx="1"/>
          </p:nvPr>
        </p:nvSpPr>
        <p:spPr>
          <a:xfrm>
            <a:off x="685801" y="2142067"/>
            <a:ext cx="11174766" cy="4445164"/>
          </a:xfrm>
        </p:spPr>
        <p:txBody>
          <a:bodyPr/>
          <a:lstStyle/>
          <a:p>
            <a:pPr marL="0" indent="0">
              <a:buNone/>
            </a:pPr>
            <a:r>
              <a:rPr lang="hu-HU" b="1" dirty="0">
                <a:latin typeface="+mj-lt"/>
              </a:rPr>
              <a:t>1. </a:t>
            </a:r>
            <a:r>
              <a:rPr lang="hu-HU" b="1" dirty="0" err="1">
                <a:latin typeface="+mj-lt"/>
              </a:rPr>
              <a:t>Deontikus</a:t>
            </a:r>
            <a:r>
              <a:rPr lang="hu-HU" b="1" dirty="0">
                <a:latin typeface="+mj-lt"/>
              </a:rPr>
              <a:t>: főleg nem kontrollált</a:t>
            </a:r>
          </a:p>
          <a:p>
            <a:pPr marL="0" indent="0" algn="just">
              <a:lnSpc>
                <a:spcPct val="107000"/>
              </a:lnSpc>
              <a:spcAft>
                <a:spcPts val="800"/>
              </a:spcAft>
              <a:buNone/>
            </a:pPr>
            <a:r>
              <a:rPr lang="hu-HU" sz="1800" dirty="0">
                <a:effectLst/>
                <a:latin typeface="+mj-lt"/>
                <a:ea typeface="Calibri" panose="020F0502020204030204" pitchFamily="34" charset="0"/>
                <a:cs typeface="Times New Roman" panose="02020603050405020304" pitchFamily="18" charset="0"/>
              </a:rPr>
              <a:t>(10) </a:t>
            </a:r>
            <a:r>
              <a:rPr lang="hu-HU" sz="1800" i="1" dirty="0">
                <a:effectLst/>
                <a:latin typeface="+mj-lt"/>
                <a:ea typeface="Calibri" panose="020F0502020204030204" pitchFamily="34" charset="0"/>
                <a:cs typeface="Times New Roman" panose="02020603050405020304" pitchFamily="18" charset="0"/>
              </a:rPr>
              <a:t>"A kurva anyádat, </a:t>
            </a:r>
            <a:r>
              <a:rPr lang="hu-HU" sz="1800" b="1" i="1" dirty="0">
                <a:effectLst/>
                <a:latin typeface="+mj-lt"/>
                <a:ea typeface="Calibri" panose="020F0502020204030204" pitchFamily="34" charset="0"/>
                <a:cs typeface="Times New Roman" panose="02020603050405020304" pitchFamily="18" charset="0"/>
              </a:rPr>
              <a:t>hogy dögölnél már meg!</a:t>
            </a:r>
            <a:r>
              <a:rPr lang="hu-HU" sz="1800" i="1" dirty="0">
                <a:effectLst/>
                <a:latin typeface="+mj-lt"/>
                <a:ea typeface="Calibri" panose="020F0502020204030204" pitchFamily="34" charset="0"/>
                <a:cs typeface="Times New Roman" panose="02020603050405020304" pitchFamily="18" charset="0"/>
              </a:rPr>
              <a:t>" </a:t>
            </a:r>
            <a:r>
              <a:rPr lang="hu-HU" sz="1800" dirty="0">
                <a:effectLst/>
                <a:latin typeface="+mj-lt"/>
                <a:ea typeface="Calibri" panose="020F0502020204030204" pitchFamily="34" charset="0"/>
                <a:cs typeface="Times New Roman" panose="02020603050405020304" pitchFamily="18" charset="0"/>
              </a:rPr>
              <a:t>(</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2"/>
              </a:rPr>
              <a:t>https://www.onlinepokerhu.com/naplo/652/Nehez-jo-szulonek-lenni</a:t>
            </a:r>
            <a:r>
              <a:rPr lang="hu-HU" sz="1800" dirty="0">
                <a:effectLst/>
                <a:latin typeface="+mj-lt"/>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hu-HU" dirty="0">
                <a:latin typeface="+mj-lt"/>
                <a:ea typeface="Calibri" panose="020F0502020204030204" pitchFamily="34" charset="0"/>
                <a:cs typeface="Times New Roman" panose="02020603050405020304" pitchFamily="18" charset="0"/>
              </a:rPr>
              <a:t>(11) </a:t>
            </a:r>
            <a:r>
              <a:rPr lang="hu-HU" sz="1800" i="1" dirty="0">
                <a:effectLst/>
                <a:latin typeface="+mj-lt"/>
                <a:ea typeface="CIDFont+F4"/>
                <a:cs typeface="Times New Roman" panose="02020603050405020304" pitchFamily="18" charset="0"/>
              </a:rPr>
              <a:t>A holló mérgesen dohogott, szidta a masinát. </a:t>
            </a:r>
            <a:r>
              <a:rPr lang="hu-HU" sz="1800" b="1" i="1" dirty="0">
                <a:effectLst/>
                <a:latin typeface="+mj-lt"/>
                <a:ea typeface="CIDFont+F2"/>
                <a:cs typeface="Times New Roman" panose="02020603050405020304" pitchFamily="18" charset="0"/>
              </a:rPr>
              <a:t>− Hogy a holló vájja ki a szemét!</a:t>
            </a:r>
            <a:r>
              <a:rPr lang="hu-HU" sz="1800" i="1" dirty="0">
                <a:effectLst/>
                <a:latin typeface="+mj-lt"/>
                <a:ea typeface="CIDFont+F2"/>
                <a:cs typeface="Times New Roman" panose="02020603050405020304" pitchFamily="18" charset="0"/>
              </a:rPr>
              <a:t> </a:t>
            </a:r>
            <a:r>
              <a:rPr lang="hu-HU" sz="1800" i="1" dirty="0">
                <a:effectLst/>
                <a:latin typeface="+mj-lt"/>
                <a:ea typeface="CIDFont+F4"/>
                <a:cs typeface="Times New Roman" panose="02020603050405020304" pitchFamily="18" charset="0"/>
              </a:rPr>
              <a:t>Bedöglött!</a:t>
            </a:r>
            <a:r>
              <a:rPr lang="hu-HU" sz="1800" dirty="0">
                <a:effectLst/>
                <a:latin typeface="+mj-lt"/>
                <a:ea typeface="CIDFont+F4"/>
                <a:cs typeface="Times New Roman" panose="02020603050405020304" pitchFamily="18" charset="0"/>
              </a:rPr>
              <a:t> (MNSz2, doc#228)</a:t>
            </a:r>
          </a:p>
          <a:p>
            <a:pPr marL="0" indent="0" algn="just">
              <a:lnSpc>
                <a:spcPct val="107000"/>
              </a:lnSpc>
              <a:spcAft>
                <a:spcPts val="800"/>
              </a:spcAft>
              <a:buNone/>
            </a:pPr>
            <a:r>
              <a:rPr lang="hu-HU" dirty="0" err="1">
                <a:latin typeface="+mj-lt"/>
                <a:ea typeface="CIDFont+F3"/>
                <a:cs typeface="Times New Roman" panose="02020603050405020304" pitchFamily="18" charset="0"/>
              </a:rPr>
              <a:t>Formailag</a:t>
            </a:r>
            <a:r>
              <a:rPr lang="hu-HU" dirty="0">
                <a:latin typeface="+mj-lt"/>
                <a:ea typeface="CIDFont+F3"/>
                <a:cs typeface="Times New Roman" panose="02020603050405020304" pitchFamily="18" charset="0"/>
              </a:rPr>
              <a:t>:</a:t>
            </a:r>
          </a:p>
          <a:p>
            <a:pPr algn="just">
              <a:lnSpc>
                <a:spcPct val="107000"/>
              </a:lnSpc>
              <a:spcAft>
                <a:spcPts val="800"/>
              </a:spcAft>
            </a:pPr>
            <a:r>
              <a:rPr lang="hu-HU" dirty="0">
                <a:latin typeface="+mj-lt"/>
                <a:ea typeface="CIDFont+F3"/>
                <a:cs typeface="Times New Roman" panose="02020603050405020304" pitchFamily="18" charset="0"/>
              </a:rPr>
              <a:t>feltételes/felszólító igemód</a:t>
            </a:r>
          </a:p>
          <a:p>
            <a:pPr algn="just">
              <a:lnSpc>
                <a:spcPct val="107000"/>
              </a:lnSpc>
              <a:spcAft>
                <a:spcPts val="800"/>
              </a:spcAft>
            </a:pPr>
            <a:r>
              <a:rPr lang="hu-HU" dirty="0">
                <a:latin typeface="+mj-lt"/>
                <a:ea typeface="CIDFont+F3"/>
                <a:cs typeface="Times New Roman" panose="02020603050405020304" pitchFamily="18" charset="0"/>
              </a:rPr>
              <a:t>opcionális partikula (</a:t>
            </a:r>
            <a:r>
              <a:rPr lang="hu-HU" i="1" dirty="0">
                <a:latin typeface="+mj-lt"/>
                <a:ea typeface="CIDFont+F3"/>
                <a:cs typeface="Times New Roman" panose="02020603050405020304" pitchFamily="18" charset="0"/>
              </a:rPr>
              <a:t>már</a:t>
            </a:r>
            <a:r>
              <a:rPr lang="hu-HU" dirty="0">
                <a:latin typeface="+mj-lt"/>
                <a:ea typeface="CIDFont+F3"/>
                <a:cs typeface="Times New Roman" panose="02020603050405020304" pitchFamily="18" charset="0"/>
              </a:rPr>
              <a:t>)</a:t>
            </a:r>
          </a:p>
          <a:p>
            <a:pPr algn="just">
              <a:lnSpc>
                <a:spcPct val="107000"/>
              </a:lnSpc>
              <a:spcAft>
                <a:spcPts val="800"/>
              </a:spcAft>
            </a:pPr>
            <a:r>
              <a:rPr lang="hu-HU" dirty="0" err="1">
                <a:latin typeface="+mj-lt"/>
                <a:ea typeface="CIDFont+F3"/>
                <a:cs typeface="Times New Roman" panose="02020603050405020304" pitchFamily="18" charset="0"/>
              </a:rPr>
              <a:t>preferáltabb</a:t>
            </a:r>
            <a:r>
              <a:rPr lang="hu-HU" dirty="0">
                <a:latin typeface="+mj-lt"/>
                <a:ea typeface="CIDFont+F3"/>
                <a:cs typeface="Times New Roman" panose="02020603050405020304" pitchFamily="18" charset="0"/>
              </a:rPr>
              <a:t> szórendek: </a:t>
            </a:r>
            <a:r>
              <a:rPr lang="hu-HU" i="1" dirty="0">
                <a:latin typeface="+mj-lt"/>
                <a:ea typeface="CIDFont+F3"/>
                <a:cs typeface="Times New Roman" panose="02020603050405020304" pitchFamily="18" charset="0"/>
              </a:rPr>
              <a:t>hogy </a:t>
            </a:r>
            <a:r>
              <a:rPr lang="hu-HU" dirty="0">
                <a:latin typeface="+mj-lt"/>
                <a:ea typeface="CIDFont+F3"/>
                <a:cs typeface="Times New Roman" panose="02020603050405020304" pitchFamily="18" charset="0"/>
              </a:rPr>
              <a:t>+ [(mutató/személyes névmási) alany] + állítmány (hátravetett igekötő) + többi mondatrész</a:t>
            </a:r>
          </a:p>
          <a:p>
            <a:pPr algn="just">
              <a:lnSpc>
                <a:spcPct val="107000"/>
              </a:lnSpc>
              <a:spcAft>
                <a:spcPts val="800"/>
              </a:spcAft>
            </a:pPr>
            <a:endParaRPr lang="hu-HU" sz="1800" dirty="0">
              <a:effectLst/>
              <a:latin typeface="Calibri" panose="020F0502020204030204" pitchFamily="34" charset="0"/>
              <a:ea typeface="CIDFont+F3"/>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401761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95CF641C-E764-4EB0-A133-A9FF3D0527DD}"/>
              </a:ext>
            </a:extLst>
          </p:cNvPr>
          <p:cNvSpPr>
            <a:spLocks noGrp="1"/>
          </p:cNvSpPr>
          <p:nvPr>
            <p:ph type="title"/>
          </p:nvPr>
        </p:nvSpPr>
        <p:spPr/>
        <p:txBody>
          <a:bodyPr/>
          <a:lstStyle/>
          <a:p>
            <a:r>
              <a:rPr lang="hu-HU" i="1" dirty="0"/>
              <a:t>Hogy miről van szó? Ha elmondanád…</a:t>
            </a:r>
          </a:p>
        </p:txBody>
      </p:sp>
      <p:sp>
        <p:nvSpPr>
          <p:cNvPr id="3" name="Tartalom helye 2">
            <a:extLst>
              <a:ext uri="{FF2B5EF4-FFF2-40B4-BE49-F238E27FC236}">
                <a16:creationId xmlns="" xmlns:a16="http://schemas.microsoft.com/office/drawing/2014/main" id="{DD1056A9-7DA8-46EE-A17A-1F8B67E46138}"/>
              </a:ext>
            </a:extLst>
          </p:cNvPr>
          <p:cNvSpPr>
            <a:spLocks noGrp="1"/>
          </p:cNvSpPr>
          <p:nvPr>
            <p:ph idx="1"/>
          </p:nvPr>
        </p:nvSpPr>
        <p:spPr>
          <a:xfrm>
            <a:off x="761999" y="2370338"/>
            <a:ext cx="10938769" cy="4199137"/>
          </a:xfrm>
        </p:spPr>
        <p:txBody>
          <a:bodyPr>
            <a:normAutofit lnSpcReduction="10000"/>
          </a:bodyPr>
          <a:lstStyle/>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Hogy ez mekkora egy paraszt!</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a fene vinné el!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Hogy pont Te vagy itt!</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mit mondtál?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röviden válaszoljak…</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latin typeface="Times New Roman" panose="02020603050405020304" pitchFamily="18" charset="0"/>
                <a:cs typeface="Times New Roman" panose="02020603050405020304" pitchFamily="18" charset="0"/>
              </a:rPr>
              <a:t>Hogy ennek is velem kell megtörténnie!</a:t>
            </a:r>
          </a:p>
          <a:p>
            <a:pPr marL="0" indent="0">
              <a:buNone/>
            </a:pPr>
            <a:r>
              <a:rPr lang="hu-HU" sz="2000" i="1" dirty="0">
                <a:latin typeface="Times New Roman" panose="02020603050405020304" pitchFamily="18" charset="0"/>
                <a:cs typeface="Times New Roman" panose="02020603050405020304" pitchFamily="18" charset="0"/>
              </a:rPr>
              <a:t>Ha bármit tehetek érted…</a:t>
            </a:r>
          </a:p>
          <a:p>
            <a:pPr marL="0" indent="0">
              <a:buNone/>
            </a:pPr>
            <a:r>
              <a:rPr lang="hu-HU" sz="2000" i="1" dirty="0">
                <a:latin typeface="Times New Roman" panose="02020603050405020304" pitchFamily="18" charset="0"/>
                <a:cs typeface="Times New Roman" panose="02020603050405020304" pitchFamily="18" charset="0"/>
              </a:rPr>
              <a:t>Ha tartaná az ajtót…</a:t>
            </a:r>
          </a:p>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Ha bemutatkozna a jelenlevőknek…</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Mintha élnél…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98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BBAD9BD5-471B-42DF-A878-A28ADD999E22}"/>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 xmlns:a16="http://schemas.microsoft.com/office/drawing/2014/main" id="{9A90F8E7-3E54-4A7F-848B-37F025B3D048}"/>
              </a:ext>
            </a:extLst>
          </p:cNvPr>
          <p:cNvSpPr>
            <a:spLocks noGrp="1"/>
          </p:cNvSpPr>
          <p:nvPr>
            <p:ph idx="1"/>
          </p:nvPr>
        </p:nvSpPr>
        <p:spPr>
          <a:xfrm>
            <a:off x="685801" y="2142067"/>
            <a:ext cx="11157011" cy="4613840"/>
          </a:xfrm>
        </p:spPr>
        <p:txBody>
          <a:bodyPr>
            <a:normAutofit/>
          </a:bodyPr>
          <a:lstStyle/>
          <a:p>
            <a:pPr marL="0" indent="0">
              <a:buNone/>
            </a:pPr>
            <a:r>
              <a:rPr lang="hu-HU" sz="1800" b="1" dirty="0">
                <a:effectLst/>
                <a:latin typeface="+mj-lt"/>
                <a:ea typeface="Calibri" panose="020F0502020204030204" pitchFamily="34" charset="0"/>
                <a:cs typeface="Times New Roman" panose="02020603050405020304" pitchFamily="18" charset="0"/>
              </a:rPr>
              <a:t>2. Értékelő: váratlanok, vártak</a:t>
            </a:r>
          </a:p>
          <a:p>
            <a:pPr marL="0" indent="0">
              <a:buNone/>
            </a:pPr>
            <a:r>
              <a:rPr lang="hu-HU" sz="1800" dirty="0">
                <a:effectLst/>
                <a:latin typeface="+mj-lt"/>
                <a:ea typeface="Calibri" panose="020F0502020204030204" pitchFamily="34" charset="0"/>
                <a:cs typeface="Times New Roman" panose="02020603050405020304" pitchFamily="18" charset="0"/>
              </a:rPr>
              <a:t>(12) </a:t>
            </a:r>
            <a:r>
              <a:rPr lang="hu-HU" sz="1800" i="1" dirty="0">
                <a:effectLst/>
                <a:latin typeface="+mj-lt"/>
                <a:ea typeface="Calibri" panose="020F0502020204030204" pitchFamily="34" charset="0"/>
                <a:cs typeface="Times New Roman" panose="02020603050405020304" pitchFamily="18" charset="0"/>
              </a:rPr>
              <a:t>‒ Evoé! ‒ tapsolt a szegény özvegyember. </a:t>
            </a:r>
            <a:r>
              <a:rPr lang="hu-HU" sz="1800" b="1" i="1" dirty="0">
                <a:effectLst/>
                <a:latin typeface="+mj-lt"/>
                <a:ea typeface="Calibri" panose="020F0502020204030204" pitchFamily="34" charset="0"/>
                <a:cs typeface="Times New Roman" panose="02020603050405020304" pitchFamily="18" charset="0"/>
              </a:rPr>
              <a:t>‒ Hogy te milyen szépen olvasol. </a:t>
            </a:r>
            <a:r>
              <a:rPr lang="hu-HU" sz="1800" dirty="0">
                <a:effectLst/>
                <a:latin typeface="+mj-lt"/>
                <a:ea typeface="Calibri" panose="020F0502020204030204" pitchFamily="34" charset="0"/>
                <a:cs typeface="Times New Roman" panose="02020603050405020304" pitchFamily="18" charset="0"/>
              </a:rPr>
              <a:t>(MNSz2, #11168371,doc#291,lit_hu_dia_Gergely_Agnes___Glogovacz_es_a_holdkorosok___1966.clean,szépirodalom,magyarországi) </a:t>
            </a:r>
            <a:endParaRPr lang="hu-HU" sz="1800" dirty="0">
              <a:latin typeface="+mj-lt"/>
              <a:ea typeface="Calibri" panose="020F0502020204030204" pitchFamily="34" charset="0"/>
              <a:cs typeface="Times New Roman" panose="02020603050405020304" pitchFamily="18" charset="0"/>
            </a:endParaRPr>
          </a:p>
          <a:p>
            <a:pPr marL="0" indent="0">
              <a:buNone/>
            </a:pPr>
            <a:r>
              <a:rPr lang="hu-HU" sz="1800" dirty="0">
                <a:effectLst/>
                <a:latin typeface="+mj-lt"/>
                <a:ea typeface="Calibri" panose="020F0502020204030204" pitchFamily="34" charset="0"/>
              </a:rPr>
              <a:t>(13) </a:t>
            </a:r>
            <a:r>
              <a:rPr lang="hu-HU" sz="1800" i="1" dirty="0">
                <a:effectLst/>
                <a:latin typeface="+mj-lt"/>
                <a:ea typeface="Calibri" panose="020F0502020204030204" pitchFamily="34" charset="0"/>
              </a:rPr>
              <a:t>@Szorgos Lajhár </a:t>
            </a:r>
            <a:r>
              <a:rPr lang="hu-HU" sz="1800" b="1" i="1" dirty="0">
                <a:effectLst/>
                <a:latin typeface="+mj-lt"/>
                <a:ea typeface="Calibri" panose="020F0502020204030204" pitchFamily="34" charset="0"/>
              </a:rPr>
              <a:t>hogy te mekkora egy agyatlan barom vagy</a:t>
            </a:r>
            <a:r>
              <a:rPr lang="hu-HU" sz="1800" i="1" dirty="0">
                <a:effectLst/>
                <a:latin typeface="+mj-lt"/>
                <a:ea typeface="Calibri" panose="020F0502020204030204" pitchFamily="34" charset="0"/>
              </a:rPr>
              <a:t> </a:t>
            </a:r>
            <a:r>
              <a:rPr lang="hu-HU" sz="1800" dirty="0">
                <a:effectLst/>
                <a:latin typeface="+mj-lt"/>
                <a:ea typeface="Calibri" panose="020F0502020204030204" pitchFamily="34" charset="0"/>
              </a:rPr>
              <a:t>(MNSz2, #1013479426,doc#2717,pers_hu_kozmed_071_fixed.cleaned,magyarországi,személyes-közösségi)</a:t>
            </a:r>
          </a:p>
          <a:p>
            <a:pPr marL="0" indent="0">
              <a:buNone/>
            </a:pPr>
            <a:r>
              <a:rPr lang="hu-HU" sz="1800" dirty="0">
                <a:effectLst/>
                <a:latin typeface="+mj-lt"/>
                <a:ea typeface="Calibri" panose="020F0502020204030204" pitchFamily="34" charset="0"/>
                <a:cs typeface="Times New Roman" panose="02020603050405020304" pitchFamily="18" charset="0"/>
              </a:rPr>
              <a:t>(14) </a:t>
            </a:r>
            <a:r>
              <a:rPr lang="hu-HU" sz="1800" i="1" dirty="0">
                <a:effectLst/>
                <a:latin typeface="+mj-lt"/>
                <a:ea typeface="Calibri" panose="020F0502020204030204" pitchFamily="34" charset="0"/>
                <a:cs typeface="Times New Roman" panose="02020603050405020304" pitchFamily="18" charset="0"/>
              </a:rPr>
              <a:t>Az első három, aki felszáll, öregasszony. </a:t>
            </a:r>
            <a:r>
              <a:rPr lang="hu-HU" sz="1800" b="1" i="1" dirty="0">
                <a:effectLst/>
                <a:latin typeface="+mj-lt"/>
                <a:ea typeface="Calibri" panose="020F0502020204030204" pitchFamily="34" charset="0"/>
                <a:cs typeface="Times New Roman" panose="02020603050405020304" pitchFamily="18" charset="0"/>
              </a:rPr>
              <a:t>Hogy azokból de sok van mindig!</a:t>
            </a:r>
            <a:r>
              <a:rPr lang="hu-HU" sz="1800" dirty="0">
                <a:effectLst/>
                <a:latin typeface="+mj-lt"/>
                <a:ea typeface="Calibri" panose="020F0502020204030204" pitchFamily="34" charset="0"/>
                <a:cs typeface="Times New Roman" panose="02020603050405020304" pitchFamily="18" charset="0"/>
              </a:rPr>
              <a:t> (</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2"/>
              </a:rPr>
              <a:t>https://www.heol.hu/seta/2014/10/mindennapos-tortenet-nem-mindennapi-emberekrol</a:t>
            </a:r>
            <a:r>
              <a:rPr lang="hu-HU" sz="1800" dirty="0">
                <a:effectLst/>
                <a:latin typeface="+mj-lt"/>
                <a:ea typeface="Calibri" panose="020F0502020204030204" pitchFamily="34" charset="0"/>
                <a:cs typeface="Times New Roman" panose="02020603050405020304" pitchFamily="18" charset="0"/>
              </a:rPr>
              <a:t>)</a:t>
            </a:r>
          </a:p>
          <a:p>
            <a:pPr marL="0" indent="0">
              <a:buNone/>
            </a:pPr>
            <a:r>
              <a:rPr lang="hu-HU" dirty="0">
                <a:latin typeface="+mj-lt"/>
              </a:rPr>
              <a:t>(15) </a:t>
            </a:r>
            <a:r>
              <a:rPr lang="hu-HU" sz="1800" i="1" dirty="0">
                <a:effectLst/>
                <a:latin typeface="+mj-lt"/>
                <a:ea typeface="Times New Roman" panose="02020603050405020304" pitchFamily="18" charset="0"/>
                <a:cs typeface="Times New Roman" panose="02020603050405020304" pitchFamily="18" charset="0"/>
              </a:rPr>
              <a:t>[S]</a:t>
            </a:r>
            <a:r>
              <a:rPr lang="hu-HU" sz="1800" i="1" dirty="0" err="1">
                <a:effectLst/>
                <a:latin typeface="+mj-lt"/>
                <a:ea typeface="Times New Roman" panose="02020603050405020304" pitchFamily="18" charset="0"/>
                <a:cs typeface="Times New Roman" panose="02020603050405020304" pitchFamily="18" charset="0"/>
              </a:rPr>
              <a:t>zóval</a:t>
            </a:r>
            <a:r>
              <a:rPr lang="hu-HU" sz="1800" i="1" dirty="0">
                <a:effectLst/>
                <a:latin typeface="+mj-lt"/>
                <a:ea typeface="Times New Roman" panose="02020603050405020304" pitchFamily="18" charset="0"/>
                <a:cs typeface="Times New Roman" panose="02020603050405020304" pitchFamily="18" charset="0"/>
              </a:rPr>
              <a:t> mikor elindultam Klárától hazafelé (</a:t>
            </a:r>
            <a:r>
              <a:rPr lang="hu-HU" sz="1800" b="1" i="1" dirty="0">
                <a:effectLst/>
                <a:latin typeface="+mj-lt"/>
                <a:ea typeface="Times New Roman" panose="02020603050405020304" pitchFamily="18" charset="0"/>
                <a:cs typeface="Times New Roman" panose="02020603050405020304" pitchFamily="18" charset="0"/>
              </a:rPr>
              <a:t>hogy hogy megszoktam ezt a </a:t>
            </a:r>
            <a:r>
              <a:rPr lang="hu-HU" sz="1800" b="1" i="1" dirty="0" err="1">
                <a:effectLst/>
                <a:latin typeface="+mj-lt"/>
                <a:ea typeface="Times New Roman" panose="02020603050405020304" pitchFamily="18" charset="0"/>
                <a:cs typeface="Times New Roman" panose="02020603050405020304" pitchFamily="18" charset="0"/>
              </a:rPr>
              <a:t>hazafelézést</a:t>
            </a:r>
            <a:r>
              <a:rPr lang="hu-HU" sz="1800" b="1" i="1" dirty="0">
                <a:effectLst/>
                <a:latin typeface="+mj-lt"/>
                <a:ea typeface="Times New Roman" panose="02020603050405020304" pitchFamily="18" charset="0"/>
                <a:cs typeface="Times New Roman" panose="02020603050405020304" pitchFamily="18" charset="0"/>
              </a:rPr>
              <a:t>, </a:t>
            </a:r>
            <a:r>
              <a:rPr lang="hu-HU" sz="1800" i="1" dirty="0">
                <a:effectLst/>
                <a:latin typeface="+mj-lt"/>
                <a:ea typeface="Times New Roman" panose="02020603050405020304" pitchFamily="18" charset="0"/>
                <a:cs typeface="Times New Roman" panose="02020603050405020304" pitchFamily="18" charset="0"/>
              </a:rPr>
              <a:t>na mindegy), a </a:t>
            </a:r>
            <a:r>
              <a:rPr lang="hu-HU" sz="1800" i="1" dirty="0" err="1">
                <a:effectLst/>
                <a:latin typeface="+mj-lt"/>
                <a:ea typeface="Times New Roman" panose="02020603050405020304" pitchFamily="18" charset="0"/>
                <a:cs typeface="Times New Roman" panose="02020603050405020304" pitchFamily="18" charset="0"/>
              </a:rPr>
              <a:t>Hodzovo</a:t>
            </a:r>
            <a:r>
              <a:rPr lang="hu-HU" sz="1800" i="1" dirty="0">
                <a:effectLst/>
                <a:latin typeface="+mj-lt"/>
                <a:ea typeface="Times New Roman" panose="02020603050405020304" pitchFamily="18" charset="0"/>
                <a:cs typeface="Times New Roman" panose="02020603050405020304" pitchFamily="18" charset="0"/>
              </a:rPr>
              <a:t> </a:t>
            </a:r>
            <a:r>
              <a:rPr lang="hu-HU" sz="1800" i="1" dirty="0" err="1">
                <a:effectLst/>
                <a:latin typeface="+mj-lt"/>
                <a:ea typeface="Times New Roman" panose="02020603050405020304" pitchFamily="18" charset="0"/>
                <a:cs typeface="Times New Roman" panose="02020603050405020304" pitchFamily="18" charset="0"/>
              </a:rPr>
              <a:t>námestién</a:t>
            </a:r>
            <a:r>
              <a:rPr lang="hu-HU" sz="1800" i="1" dirty="0">
                <a:effectLst/>
                <a:latin typeface="+mj-lt"/>
                <a:ea typeface="Times New Roman" panose="02020603050405020304" pitchFamily="18" charset="0"/>
                <a:cs typeface="Times New Roman" panose="02020603050405020304" pitchFamily="18" charset="0"/>
              </a:rPr>
              <a:t> (az </a:t>
            </a:r>
            <a:r>
              <a:rPr lang="hu-HU" sz="1800" i="1" dirty="0" err="1">
                <a:effectLst/>
                <a:latin typeface="+mj-lt"/>
                <a:ea typeface="Times New Roman" panose="02020603050405020304" pitchFamily="18" charset="0"/>
                <a:cs typeface="Times New Roman" panose="02020603050405020304" pitchFamily="18" charset="0"/>
              </a:rPr>
              <a:t>Astorkánál</a:t>
            </a:r>
            <a:r>
              <a:rPr lang="hu-HU" sz="1800" i="1" dirty="0">
                <a:effectLst/>
                <a:latin typeface="+mj-lt"/>
                <a:ea typeface="Times New Roman" panose="02020603050405020304" pitchFamily="18" charset="0"/>
                <a:cs typeface="Times New Roman" panose="02020603050405020304" pitchFamily="18" charset="0"/>
              </a:rPr>
              <a:t>) megállított egy </a:t>
            </a:r>
            <a:r>
              <a:rPr lang="hu-HU" sz="1800" i="1" dirty="0" err="1">
                <a:effectLst/>
                <a:latin typeface="+mj-lt"/>
                <a:ea typeface="Times New Roman" panose="02020603050405020304" pitchFamily="18" charset="0"/>
                <a:cs typeface="Times New Roman" panose="02020603050405020304" pitchFamily="18" charset="0"/>
              </a:rPr>
              <a:t>opel</a:t>
            </a:r>
            <a:r>
              <a:rPr lang="hu-HU" sz="1800" i="1" dirty="0">
                <a:effectLst/>
                <a:latin typeface="+mj-lt"/>
                <a:ea typeface="Times New Roman" panose="02020603050405020304" pitchFamily="18" charset="0"/>
                <a:cs typeface="Times New Roman" panose="02020603050405020304" pitchFamily="18" charset="0"/>
              </a:rPr>
              <a:t> </a:t>
            </a:r>
            <a:r>
              <a:rPr lang="hu-HU" sz="1800" i="1" dirty="0" err="1">
                <a:effectLst/>
                <a:latin typeface="+mj-lt"/>
                <a:ea typeface="Times New Roman" panose="02020603050405020304" pitchFamily="18" charset="0"/>
                <a:cs typeface="Times New Roman" panose="02020603050405020304" pitchFamily="18" charset="0"/>
              </a:rPr>
              <a:t>vektra</a:t>
            </a:r>
            <a:r>
              <a:rPr lang="hu-HU" sz="1800" i="1" dirty="0">
                <a:effectLst/>
                <a:latin typeface="+mj-lt"/>
                <a:ea typeface="Times New Roman" panose="02020603050405020304" pitchFamily="18" charset="0"/>
                <a:cs typeface="Times New Roman" panose="02020603050405020304" pitchFamily="18" charset="0"/>
              </a:rPr>
              <a:t>  </a:t>
            </a:r>
            <a:r>
              <a:rPr lang="hu-HU" sz="1800" dirty="0">
                <a:effectLst/>
                <a:latin typeface="+mj-lt"/>
                <a:ea typeface="Times New Roman" panose="02020603050405020304" pitchFamily="18" charset="0"/>
                <a:cs typeface="Times New Roman" panose="02020603050405020304" pitchFamily="18" charset="0"/>
              </a:rPr>
              <a:t>(MNSz2, #3172522,doc#127,lit_gr_norbert_klara.s1.clean,szépirodalom,szlovákiai)</a:t>
            </a:r>
          </a:p>
          <a:p>
            <a:pPr marL="0" indent="0">
              <a:buNone/>
            </a:pPr>
            <a:r>
              <a:rPr lang="hu-HU" dirty="0">
                <a:latin typeface="+mj-lt"/>
                <a:cs typeface="Times New Roman" panose="02020603050405020304" pitchFamily="18" charset="0"/>
              </a:rPr>
              <a:t>(16) </a:t>
            </a:r>
            <a:r>
              <a:rPr lang="hu-HU" i="1" dirty="0">
                <a:latin typeface="+mj-lt"/>
                <a:cs typeface="Times New Roman" panose="02020603050405020304" pitchFamily="18" charset="0"/>
              </a:rPr>
              <a:t>További</a:t>
            </a:r>
            <a:r>
              <a:rPr lang="hu-HU" sz="1800" i="1" dirty="0">
                <a:solidFill>
                  <a:srgbClr val="000000"/>
                </a:solidFill>
                <a:effectLst/>
                <a:latin typeface="+mj-lt"/>
                <a:ea typeface="Calibri" panose="020F0502020204030204" pitchFamily="34" charset="0"/>
              </a:rPr>
              <a:t> </a:t>
            </a:r>
            <a:r>
              <a:rPr lang="hu-HU" i="1" dirty="0">
                <a:latin typeface="+mj-lt"/>
                <a:cs typeface="Times New Roman" panose="02020603050405020304" pitchFamily="18" charset="0"/>
              </a:rPr>
              <a:t>rokon kedvenc időtöltések még a "Hát nem borzasztó?", "Az semmi, ezt hallgassa meg...", "</a:t>
            </a:r>
            <a:r>
              <a:rPr lang="hu-HU" sz="1800" b="1" i="1" dirty="0">
                <a:effectLst/>
                <a:latin typeface="+mj-lt"/>
                <a:ea typeface="Calibri" panose="020F0502020204030204" pitchFamily="34" charset="0"/>
              </a:rPr>
              <a:t>Hogy pont velem történik mindig ilyen!</a:t>
            </a:r>
            <a:r>
              <a:rPr lang="hu-HU" sz="1800" i="1" dirty="0">
                <a:effectLst/>
                <a:latin typeface="+mj-lt"/>
                <a:ea typeface="Calibri" panose="020F0502020204030204" pitchFamily="34" charset="0"/>
              </a:rPr>
              <a:t>”</a:t>
            </a:r>
            <a:r>
              <a:rPr lang="hu-HU" sz="1800" dirty="0">
                <a:effectLst/>
                <a:latin typeface="+mj-lt"/>
                <a:ea typeface="Calibri" panose="020F0502020204030204" pitchFamily="34" charset="0"/>
              </a:rPr>
              <a:t> (</a:t>
            </a:r>
            <a:r>
              <a:rPr lang="hu-HU" sz="1800" u="sng" dirty="0">
                <a:solidFill>
                  <a:srgbClr val="0563C1"/>
                </a:solidFill>
                <a:effectLst/>
                <a:latin typeface="+mj-lt"/>
                <a:ea typeface="Calibri" panose="020F0502020204030204" pitchFamily="34" charset="0"/>
                <a:hlinkClick r:id="rId3"/>
              </a:rPr>
              <a:t>http://zsilippa.hupont.hu/</a:t>
            </a:r>
            <a:r>
              <a:rPr lang="hu-HU" sz="1800" dirty="0">
                <a:effectLst/>
                <a:latin typeface="+mj-lt"/>
                <a:ea typeface="Calibri" panose="020F0502020204030204" pitchFamily="34" charset="0"/>
              </a:rPr>
              <a:t>)</a:t>
            </a:r>
            <a:endParaRPr lang="hu-HU" sz="1800" dirty="0">
              <a:latin typeface="+mj-lt"/>
            </a:endParaRPr>
          </a:p>
          <a:p>
            <a:pPr marL="0" indent="0">
              <a:buNone/>
            </a:pPr>
            <a:endParaRPr lang="hu-HU" sz="1800" dirty="0">
              <a:latin typeface="+mj-lt"/>
            </a:endParaRPr>
          </a:p>
          <a:p>
            <a:endParaRPr lang="hu-HU" dirty="0"/>
          </a:p>
        </p:txBody>
      </p:sp>
    </p:spTree>
    <p:extLst>
      <p:ext uri="{BB962C8B-B14F-4D97-AF65-F5344CB8AC3E}">
        <p14:creationId xmlns:p14="http://schemas.microsoft.com/office/powerpoint/2010/main" val="40840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Értékelők/felkiáltók</a:t>
            </a:r>
            <a:endParaRPr lang="hu-HU" b="1" dirty="0"/>
          </a:p>
        </p:txBody>
      </p:sp>
      <p:sp>
        <p:nvSpPr>
          <p:cNvPr id="3" name="Tartalom helye 2"/>
          <p:cNvSpPr>
            <a:spLocks noGrp="1"/>
          </p:cNvSpPr>
          <p:nvPr>
            <p:ph idx="1"/>
          </p:nvPr>
        </p:nvSpPr>
        <p:spPr>
          <a:xfrm>
            <a:off x="445686" y="2307612"/>
            <a:ext cx="11288690" cy="4659084"/>
          </a:xfrm>
        </p:spPr>
        <p:txBody>
          <a:bodyPr>
            <a:normAutofit/>
          </a:bodyPr>
          <a:lstStyle/>
          <a:p>
            <a:r>
              <a:rPr lang="hu-HU" sz="2500" b="1" dirty="0" smtClean="0"/>
              <a:t>Váratlan értékelő</a:t>
            </a:r>
            <a:r>
              <a:rPr lang="hu-HU" sz="2500" dirty="0" smtClean="0"/>
              <a:t>: </a:t>
            </a:r>
            <a:r>
              <a:rPr lang="hu-HU" sz="2800" dirty="0"/>
              <a:t>egy tényleges (vagy »előfeltételezett«, »adott« vagy »</a:t>
            </a:r>
            <a:r>
              <a:rPr lang="hu-HU" sz="2800" dirty="0" err="1"/>
              <a:t>faktív</a:t>
            </a:r>
            <a:r>
              <a:rPr lang="hu-HU" sz="2800" dirty="0"/>
              <a:t>«) </a:t>
            </a:r>
            <a:r>
              <a:rPr lang="hu-HU" sz="2800" dirty="0" smtClean="0"/>
              <a:t>tényállás, </a:t>
            </a:r>
            <a:r>
              <a:rPr lang="hu-HU" sz="2800" dirty="0"/>
              <a:t>amelyet meglepőnek vagy váratlannak értékelünk, „mivel implicit módon valószínűbb alternatívákkal vetjük össze” (inherens skaláris jelleg) : </a:t>
            </a:r>
            <a:r>
              <a:rPr lang="hu-HU" sz="2500" i="1" dirty="0" smtClean="0">
                <a:solidFill>
                  <a:srgbClr val="FF0000"/>
                </a:solidFill>
              </a:rPr>
              <a:t>Hogy </a:t>
            </a:r>
            <a:r>
              <a:rPr lang="hu-HU" sz="2500" i="1" dirty="0" smtClean="0">
                <a:solidFill>
                  <a:srgbClr val="FF0000"/>
                </a:solidFill>
              </a:rPr>
              <a:t>itt mennyi varjú van! </a:t>
            </a:r>
            <a:r>
              <a:rPr lang="hu-HU" sz="2500" dirty="0" smtClean="0">
                <a:solidFill>
                  <a:srgbClr val="FF0000"/>
                </a:solidFill>
              </a:rPr>
              <a:t>’</a:t>
            </a:r>
            <a:r>
              <a:rPr lang="en-US" sz="2500" dirty="0">
                <a:solidFill>
                  <a:srgbClr val="FF0000"/>
                </a:solidFill>
              </a:rPr>
              <a:t> That there are so many crows around here!</a:t>
            </a:r>
            <a:r>
              <a:rPr lang="hu-HU" sz="2500" dirty="0" smtClean="0">
                <a:solidFill>
                  <a:srgbClr val="FF0000"/>
                </a:solidFill>
              </a:rPr>
              <a:t>’</a:t>
            </a:r>
          </a:p>
          <a:p>
            <a:r>
              <a:rPr lang="hu-HU" sz="2500" b="1" dirty="0" smtClean="0"/>
              <a:t>Várt értékelő: </a:t>
            </a:r>
            <a:r>
              <a:rPr lang="hu-HU" sz="2500" dirty="0" smtClean="0"/>
              <a:t>„</a:t>
            </a:r>
            <a:r>
              <a:rPr lang="hu-HU" sz="2800" dirty="0"/>
              <a:t> egy tényleges tényállás elvártként és bosszantóként való értékelése</a:t>
            </a:r>
            <a:r>
              <a:rPr lang="hu-HU" sz="2500" dirty="0" smtClean="0"/>
              <a:t>”: </a:t>
            </a:r>
            <a:r>
              <a:rPr lang="hu-HU" sz="2500" i="1" dirty="0" smtClean="0">
                <a:solidFill>
                  <a:srgbClr val="FF0000"/>
                </a:solidFill>
              </a:rPr>
              <a:t>Hogy ez soha nem tud nyugton lenni!</a:t>
            </a:r>
            <a:r>
              <a:rPr lang="hu-HU" sz="2500" dirty="0" smtClean="0">
                <a:solidFill>
                  <a:srgbClr val="FF0000"/>
                </a:solidFill>
              </a:rPr>
              <a:t> ’</a:t>
            </a:r>
            <a:r>
              <a:rPr lang="hu-HU" sz="2500" dirty="0" err="1" smtClean="0">
                <a:solidFill>
                  <a:srgbClr val="FF0000"/>
                </a:solidFill>
              </a:rPr>
              <a:t>That</a:t>
            </a:r>
            <a:r>
              <a:rPr lang="hu-HU" sz="2500" dirty="0" smtClean="0">
                <a:solidFill>
                  <a:srgbClr val="FF0000"/>
                </a:solidFill>
              </a:rPr>
              <a:t> </a:t>
            </a:r>
            <a:r>
              <a:rPr lang="hu-HU" sz="2500" dirty="0" err="1" smtClean="0">
                <a:solidFill>
                  <a:srgbClr val="FF0000"/>
                </a:solidFill>
              </a:rPr>
              <a:t>this</a:t>
            </a:r>
            <a:r>
              <a:rPr lang="hu-HU" sz="2500" dirty="0">
                <a:solidFill>
                  <a:srgbClr val="FF0000"/>
                </a:solidFill>
              </a:rPr>
              <a:t> </a:t>
            </a:r>
            <a:r>
              <a:rPr lang="hu-HU" sz="2500" dirty="0" err="1" smtClean="0">
                <a:solidFill>
                  <a:srgbClr val="FF0000"/>
                </a:solidFill>
              </a:rPr>
              <a:t>one</a:t>
            </a:r>
            <a:r>
              <a:rPr lang="hu-HU" sz="2500" dirty="0" smtClean="0">
                <a:solidFill>
                  <a:srgbClr val="FF0000"/>
                </a:solidFill>
              </a:rPr>
              <a:t> </a:t>
            </a:r>
            <a:r>
              <a:rPr lang="hu-HU" sz="2500" dirty="0" err="1" smtClean="0">
                <a:solidFill>
                  <a:srgbClr val="FF0000"/>
                </a:solidFill>
              </a:rPr>
              <a:t>can</a:t>
            </a:r>
            <a:r>
              <a:rPr lang="hu-HU" sz="2500" dirty="0" smtClean="0">
                <a:solidFill>
                  <a:srgbClr val="FF0000"/>
                </a:solidFill>
              </a:rPr>
              <a:t> </a:t>
            </a:r>
            <a:r>
              <a:rPr lang="hu-HU" sz="2500" dirty="0" err="1" smtClean="0">
                <a:solidFill>
                  <a:srgbClr val="FF0000"/>
                </a:solidFill>
              </a:rPr>
              <a:t>never</a:t>
            </a:r>
            <a:r>
              <a:rPr lang="hu-HU" sz="2500" dirty="0" smtClean="0">
                <a:solidFill>
                  <a:srgbClr val="FF0000"/>
                </a:solidFill>
              </a:rPr>
              <a:t> </a:t>
            </a:r>
            <a:r>
              <a:rPr lang="hu-HU" sz="2500" dirty="0" err="1" smtClean="0">
                <a:solidFill>
                  <a:srgbClr val="FF0000"/>
                </a:solidFill>
              </a:rPr>
              <a:t>sit</a:t>
            </a:r>
            <a:r>
              <a:rPr lang="hu-HU" sz="2500" dirty="0" smtClean="0">
                <a:solidFill>
                  <a:srgbClr val="FF0000"/>
                </a:solidFill>
              </a:rPr>
              <a:t> </a:t>
            </a:r>
            <a:r>
              <a:rPr lang="hu-HU" sz="2500" dirty="0" err="1" smtClean="0">
                <a:solidFill>
                  <a:srgbClr val="FF0000"/>
                </a:solidFill>
              </a:rPr>
              <a:t>still</a:t>
            </a:r>
            <a:r>
              <a:rPr lang="hu-HU" sz="2500" dirty="0" smtClean="0">
                <a:solidFill>
                  <a:srgbClr val="FF0000"/>
                </a:solidFill>
              </a:rPr>
              <a:t>!’</a:t>
            </a:r>
          </a:p>
          <a:p>
            <a:pPr marL="0" indent="0" algn="r">
              <a:buNone/>
            </a:pPr>
            <a:endParaRPr lang="hu-HU" sz="2500" dirty="0"/>
          </a:p>
          <a:p>
            <a:pPr marL="0" indent="0" algn="r">
              <a:buNone/>
            </a:pPr>
            <a:r>
              <a:rPr lang="hu-HU" sz="2500" dirty="0" smtClean="0"/>
              <a:t>(</a:t>
            </a:r>
            <a:r>
              <a:rPr lang="hu-HU" sz="2500" dirty="0" err="1" smtClean="0"/>
              <a:t>D’Hertefelt</a:t>
            </a:r>
            <a:r>
              <a:rPr lang="hu-HU" sz="2500" dirty="0" smtClean="0"/>
              <a:t> 2018: 53, 56)</a:t>
            </a:r>
          </a:p>
          <a:p>
            <a:endParaRPr lang="hu-HU" sz="20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80183" y="131049"/>
            <a:ext cx="3858053" cy="2170155"/>
          </a:xfrm>
          <a:prstGeom prst="rect">
            <a:avLst/>
          </a:prstGeom>
        </p:spPr>
      </p:pic>
    </p:spTree>
    <p:extLst>
      <p:ext uri="{BB962C8B-B14F-4D97-AF65-F5344CB8AC3E}">
        <p14:creationId xmlns:p14="http://schemas.microsoft.com/office/powerpoint/2010/main" val="2424205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ÉRTÉKELŐK: MUTATÓ NÉVMÁSOK</a:t>
            </a:r>
            <a:endParaRPr lang="hu-HU" dirty="0"/>
          </a:p>
        </p:txBody>
      </p:sp>
      <p:sp>
        <p:nvSpPr>
          <p:cNvPr id="3" name="Tartalom helye 2"/>
          <p:cNvSpPr>
            <a:spLocks noGrp="1"/>
          </p:cNvSpPr>
          <p:nvPr>
            <p:ph idx="1"/>
          </p:nvPr>
        </p:nvSpPr>
        <p:spPr>
          <a:xfrm>
            <a:off x="685801" y="2142067"/>
            <a:ext cx="10847172" cy="4217544"/>
          </a:xfrm>
        </p:spPr>
        <p:txBody>
          <a:bodyPr>
            <a:normAutofit/>
          </a:bodyPr>
          <a:lstStyle/>
          <a:p>
            <a:pPr marL="0" indent="0">
              <a:buNone/>
            </a:pPr>
            <a:r>
              <a:rPr lang="hu-HU" dirty="0"/>
              <a:t>A felkiáltó szerkezetekben:</a:t>
            </a:r>
          </a:p>
          <a:p>
            <a:r>
              <a:rPr lang="hu-HU" dirty="0" err="1"/>
              <a:t>Proximális</a:t>
            </a:r>
            <a:r>
              <a:rPr lang="hu-HU" dirty="0"/>
              <a:t> </a:t>
            </a:r>
            <a:r>
              <a:rPr lang="hu-HU" dirty="0" err="1"/>
              <a:t>DEM-ek</a:t>
            </a:r>
            <a:r>
              <a:rPr lang="hu-HU" dirty="0"/>
              <a:t> / mutató elemek: érzelmi közelség, bevonódás/elköteleződés (negatív vagy pozitív), közös érzelem/attitűd, a beszélő személyes érintettsége</a:t>
            </a:r>
          </a:p>
          <a:p>
            <a:r>
              <a:rPr lang="hu-HU" dirty="0" err="1"/>
              <a:t>Distális</a:t>
            </a:r>
            <a:r>
              <a:rPr lang="hu-HU" dirty="0"/>
              <a:t> </a:t>
            </a:r>
            <a:r>
              <a:rPr lang="hu-HU" dirty="0" err="1"/>
              <a:t>DEM-ek</a:t>
            </a:r>
            <a:r>
              <a:rPr lang="hu-HU" dirty="0"/>
              <a:t> / mutató elemek: kisebb érzelmi bevonódás vagy semlegesség</a:t>
            </a:r>
          </a:p>
          <a:p>
            <a:pPr marL="0" indent="0">
              <a:buNone/>
            </a:pPr>
            <a:r>
              <a:rPr lang="hu-HU" dirty="0"/>
              <a:t>A magyarban:</a:t>
            </a:r>
          </a:p>
          <a:p>
            <a:r>
              <a:rPr lang="hu-HU" dirty="0" err="1"/>
              <a:t>Proximális</a:t>
            </a:r>
            <a:r>
              <a:rPr lang="hu-HU" dirty="0"/>
              <a:t> </a:t>
            </a:r>
            <a:r>
              <a:rPr lang="hu-HU" dirty="0" err="1"/>
              <a:t>DEM-ek</a:t>
            </a:r>
            <a:r>
              <a:rPr lang="hu-HU" dirty="0"/>
              <a:t> / mutató elemek: érzelmileg intenzív kontextusokban használatosak negatív élmények vagy megrázó pillanatok leírásakor; a beszélő (szülő) érzelmi közelségét, erős személyes bevonódását, mentális/affektív közelségét jelzik</a:t>
            </a:r>
          </a:p>
          <a:p>
            <a:r>
              <a:rPr lang="hu-HU" dirty="0" err="1"/>
              <a:t>Distális</a:t>
            </a:r>
            <a:r>
              <a:rPr lang="hu-HU" dirty="0"/>
              <a:t> </a:t>
            </a:r>
            <a:r>
              <a:rPr lang="hu-HU" dirty="0" err="1"/>
              <a:t>DEM-ek</a:t>
            </a:r>
            <a:r>
              <a:rPr lang="hu-HU" dirty="0"/>
              <a:t> / mutató elemek: jellemzően eltávolítják a beszélőt a tartalomtól, vagy érzelmi távolságtartást jelölnek; az érintettségtől a megfigyelés felé való elmozdulást, illetve objektívebb nézőpontot sugallnak</a:t>
            </a:r>
          </a:p>
          <a:p>
            <a:pPr marL="0" indent="0" algn="r">
              <a:buNone/>
            </a:pPr>
            <a:r>
              <a:rPr lang="hu-HU" dirty="0"/>
              <a:t>(Davis &amp; </a:t>
            </a:r>
            <a:r>
              <a:rPr lang="hu-HU" dirty="0" err="1"/>
              <a:t>Potts</a:t>
            </a:r>
            <a:r>
              <a:rPr lang="hu-HU" dirty="0"/>
              <a:t> 2010, Baranyiné </a:t>
            </a:r>
            <a:r>
              <a:rPr lang="hu-HU" dirty="0" err="1"/>
              <a:t>Kóczy</a:t>
            </a:r>
            <a:r>
              <a:rPr lang="hu-HU" dirty="0"/>
              <a:t> &amp; </a:t>
            </a:r>
            <a:r>
              <a:rPr lang="hu-HU" dirty="0" err="1"/>
              <a:t>Zajdó</a:t>
            </a:r>
            <a:r>
              <a:rPr lang="hu-HU" dirty="0"/>
              <a:t> 2022)</a:t>
            </a:r>
          </a:p>
          <a:p>
            <a:pPr marL="0" indent="0">
              <a:buNone/>
            </a:pPr>
            <a:endParaRPr lang="hu-HU" dirty="0"/>
          </a:p>
        </p:txBody>
      </p:sp>
    </p:spTree>
    <p:extLst>
      <p:ext uri="{BB962C8B-B14F-4D97-AF65-F5344CB8AC3E}">
        <p14:creationId xmlns:p14="http://schemas.microsoft.com/office/powerpoint/2010/main" val="67653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81192" y="702156"/>
            <a:ext cx="11424880" cy="1188720"/>
          </a:xfrm>
        </p:spPr>
        <p:txBody>
          <a:bodyPr>
            <a:normAutofit/>
          </a:bodyPr>
          <a:lstStyle/>
          <a:p>
            <a:r>
              <a:rPr lang="hu-HU" i="1" dirty="0" smtClean="0"/>
              <a:t>hogy-</a:t>
            </a:r>
            <a:r>
              <a:rPr lang="hu-HU" dirty="0" smtClean="0"/>
              <a:t>mellékmondatok</a:t>
            </a:r>
            <a:endParaRPr lang="hu-HU" dirty="0"/>
          </a:p>
        </p:txBody>
      </p:sp>
      <p:sp>
        <p:nvSpPr>
          <p:cNvPr id="3" name="Tartalom helye 2"/>
          <p:cNvSpPr>
            <a:spLocks noGrp="1"/>
          </p:cNvSpPr>
          <p:nvPr>
            <p:ph idx="1"/>
          </p:nvPr>
        </p:nvSpPr>
        <p:spPr>
          <a:xfrm>
            <a:off x="489857" y="1890877"/>
            <a:ext cx="11516215" cy="4869152"/>
          </a:xfrm>
        </p:spPr>
        <p:txBody>
          <a:bodyPr>
            <a:normAutofit/>
          </a:bodyPr>
          <a:lstStyle/>
          <a:p>
            <a:r>
              <a:rPr lang="hu-HU" sz="2000" dirty="0"/>
              <a:t>MNSz2: olyan mondatok, amelyek a kötőszókat követően legfeljebb 5 szót tartalmaznak, és írásjellel zárulnak; a kötőszó utáni első elem mutató névmás. JELLEMZŐEN RÖVID MONDATOK (Dér &amp; Sass 2024)</a:t>
            </a:r>
          </a:p>
          <a:p>
            <a:r>
              <a:rPr lang="hu-HU" sz="2000" dirty="0"/>
              <a:t>Mutató névmások: a kötőszó után + [fokozóként: </a:t>
            </a:r>
            <a:r>
              <a:rPr lang="hu-HU" sz="2000" i="1" dirty="0"/>
              <a:t>ilyen/olyan, ennyire/annyira </a:t>
            </a:r>
            <a:r>
              <a:rPr lang="hu-HU" sz="2000" dirty="0"/>
              <a:t>stb.]</a:t>
            </a:r>
          </a:p>
          <a:p>
            <a:r>
              <a:rPr lang="hu-HU" sz="2000" dirty="0"/>
              <a:t>2368 Hogy + mutató névmás + (0–5 szó) + írásjel</a:t>
            </a:r>
          </a:p>
          <a:p>
            <a:r>
              <a:rPr lang="hu-HU" sz="2000" dirty="0"/>
              <a:t>185 megfelelő felkiáltó/értékelő </a:t>
            </a:r>
            <a:r>
              <a:rPr lang="hu-HU" sz="2000" dirty="0" err="1"/>
              <a:t>inszubordinált</a:t>
            </a:r>
            <a:r>
              <a:rPr lang="hu-HU" sz="2000" dirty="0"/>
              <a:t> tagmondat</a:t>
            </a:r>
          </a:p>
          <a:p>
            <a:pPr marL="0" indent="0">
              <a:buNone/>
            </a:pPr>
            <a:r>
              <a:rPr lang="hu-HU" sz="2000" dirty="0" smtClean="0"/>
              <a:t>Kétértelmű </a:t>
            </a:r>
            <a:r>
              <a:rPr lang="hu-HU" sz="2000" dirty="0"/>
              <a:t>esetek: kérdő vagy felkiáltó esetek (11 előfordulás): az írásjel ! vagy ?</a:t>
            </a:r>
          </a:p>
          <a:p>
            <a:r>
              <a:rPr lang="hu-HU" sz="2000" dirty="0"/>
              <a:t>(3) </a:t>
            </a:r>
            <a:r>
              <a:rPr lang="hu-HU" sz="2000" i="1" dirty="0"/>
              <a:t>Hogy ebből mi lesz? </a:t>
            </a:r>
            <a:r>
              <a:rPr lang="hu-HU" sz="2000" dirty="0"/>
              <a:t>(#527714819, </a:t>
            </a:r>
            <a:r>
              <a:rPr lang="hu-HU" sz="2000" dirty="0" err="1"/>
              <a:t>pers</a:t>
            </a:r>
            <a:r>
              <a:rPr lang="hu-HU" sz="2000" dirty="0"/>
              <a:t>)</a:t>
            </a:r>
          </a:p>
          <a:p>
            <a:r>
              <a:rPr lang="hu-HU" sz="2000" dirty="0"/>
              <a:t>(4) </a:t>
            </a:r>
            <a:r>
              <a:rPr lang="hu-HU" sz="2000" i="1" dirty="0"/>
              <a:t>Hogy ebből mi lesz! </a:t>
            </a:r>
            <a:r>
              <a:rPr lang="hu-HU" sz="2000" dirty="0"/>
              <a:t>(#524983444, </a:t>
            </a:r>
            <a:r>
              <a:rPr lang="hu-HU" sz="2000" dirty="0" err="1"/>
              <a:t>lit</a:t>
            </a:r>
            <a:r>
              <a:rPr lang="hu-HU" sz="2000" dirty="0"/>
              <a:t>)</a:t>
            </a:r>
          </a:p>
          <a:p>
            <a:r>
              <a:rPr lang="hu-HU" sz="2000" dirty="0"/>
              <a:t>(5) </a:t>
            </a:r>
            <a:r>
              <a:rPr lang="hu-HU" sz="2000" i="1" dirty="0"/>
              <a:t>Hogy ennek mi értelme volt? </a:t>
            </a:r>
            <a:r>
              <a:rPr lang="hu-HU" sz="2000" dirty="0"/>
              <a:t>(#818684926, </a:t>
            </a:r>
            <a:r>
              <a:rPr lang="hu-HU" sz="2000" dirty="0" err="1"/>
              <a:t>pers</a:t>
            </a:r>
            <a:r>
              <a:rPr lang="hu-HU" sz="2000" dirty="0"/>
              <a:t>)</a:t>
            </a:r>
          </a:p>
          <a:p>
            <a:r>
              <a:rPr lang="hu-HU" sz="2000" dirty="0"/>
              <a:t>(6) </a:t>
            </a:r>
            <a:r>
              <a:rPr lang="hu-HU" sz="2000" i="1" dirty="0"/>
              <a:t>Hogy ezt hogy bírom egyáltalán? </a:t>
            </a:r>
            <a:r>
              <a:rPr lang="hu-HU" sz="2000" dirty="0"/>
              <a:t>(#27887958, </a:t>
            </a:r>
            <a:r>
              <a:rPr lang="hu-HU" sz="2000" dirty="0" err="1"/>
              <a:t>pers</a:t>
            </a:r>
            <a:r>
              <a:rPr lang="hu-HU" sz="2000" dirty="0"/>
              <a:t>)</a:t>
            </a:r>
          </a:p>
        </p:txBody>
      </p:sp>
    </p:spTree>
    <p:extLst>
      <p:ext uri="{BB962C8B-B14F-4D97-AF65-F5344CB8AC3E}">
        <p14:creationId xmlns:p14="http://schemas.microsoft.com/office/powerpoint/2010/main" val="936149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1044" y="502508"/>
            <a:ext cx="10131425" cy="1456267"/>
          </a:xfrm>
        </p:spPr>
        <p:txBody>
          <a:bodyPr>
            <a:normAutofit/>
          </a:bodyPr>
          <a:lstStyle/>
          <a:p>
            <a:r>
              <a:rPr lang="hu-HU" i="1" dirty="0" smtClean="0"/>
              <a:t>Hogy</a:t>
            </a:r>
            <a:r>
              <a:rPr lang="hu-HU" dirty="0" smtClean="0"/>
              <a:t>-mellékmondatok </a:t>
            </a:r>
            <a:r>
              <a:rPr lang="hu-HU" b="1" dirty="0" smtClean="0"/>
              <a:t>fokozókkal (</a:t>
            </a:r>
            <a:r>
              <a:rPr lang="hu-HU" b="1" dirty="0" err="1" smtClean="0"/>
              <a:t>intenzifikálókkal</a:t>
            </a:r>
            <a:r>
              <a:rPr lang="hu-HU" b="1" dirty="0" smtClean="0"/>
              <a:t>)</a:t>
            </a:r>
            <a:endParaRPr lang="hu-HU" b="1" dirty="0"/>
          </a:p>
        </p:txBody>
      </p:sp>
      <p:sp>
        <p:nvSpPr>
          <p:cNvPr id="3" name="Tartalom helye 2"/>
          <p:cNvSpPr>
            <a:spLocks noGrp="1"/>
          </p:cNvSpPr>
          <p:nvPr>
            <p:ph idx="1"/>
          </p:nvPr>
        </p:nvSpPr>
        <p:spPr>
          <a:xfrm>
            <a:off x="402336" y="1773936"/>
            <a:ext cx="11503152" cy="4864608"/>
          </a:xfrm>
        </p:spPr>
        <p:txBody>
          <a:bodyPr>
            <a:normAutofit/>
          </a:bodyPr>
          <a:lstStyle/>
          <a:p>
            <a:r>
              <a:rPr lang="hu-HU" sz="1800" dirty="0"/>
              <a:t>DEM + </a:t>
            </a:r>
            <a:r>
              <a:rPr lang="hu-HU" sz="1800" b="1" dirty="0"/>
              <a:t>INTER (INT) </a:t>
            </a:r>
            <a:r>
              <a:rPr lang="hu-HU" sz="1800" dirty="0"/>
              <a:t>		</a:t>
            </a:r>
            <a:r>
              <a:rPr lang="hu-HU" sz="1800" dirty="0" smtClean="0"/>
              <a:t>	(</a:t>
            </a:r>
            <a:r>
              <a:rPr lang="hu-HU" sz="1800" dirty="0" smtClean="0"/>
              <a:t>7) </a:t>
            </a:r>
            <a:r>
              <a:rPr lang="hu-HU" sz="1800" i="1" dirty="0" smtClean="0"/>
              <a:t>Hogy </a:t>
            </a:r>
            <a:r>
              <a:rPr lang="hu-HU" sz="1800" b="1" i="1" dirty="0"/>
              <a:t>annak</a:t>
            </a:r>
            <a:r>
              <a:rPr lang="hu-HU" sz="1800" i="1" dirty="0"/>
              <a:t> </a:t>
            </a:r>
            <a:r>
              <a:rPr lang="hu-HU" sz="1800" i="1" u="sng" dirty="0"/>
              <a:t>milyen</a:t>
            </a:r>
            <a:r>
              <a:rPr lang="hu-HU" sz="1800" i="1" dirty="0"/>
              <a:t> förtelmes a kiejtése! </a:t>
            </a:r>
            <a:r>
              <a:rPr lang="hu-HU" sz="1800" i="1" dirty="0" smtClean="0"/>
              <a:t>’ </a:t>
            </a:r>
            <a:r>
              <a:rPr lang="en-US" sz="1800" dirty="0" smtClean="0"/>
              <a:t>What a horrible pronunciation they have!</a:t>
            </a:r>
            <a:r>
              <a:rPr lang="hu-HU" sz="1800" i="1" dirty="0" smtClean="0"/>
              <a:t>’</a:t>
            </a:r>
          </a:p>
          <a:p>
            <a:r>
              <a:rPr lang="hu-HU" sz="1800" b="1" dirty="0" smtClean="0"/>
              <a:t>DEM (INT)</a:t>
            </a:r>
            <a:r>
              <a:rPr lang="hu-HU" sz="1800" dirty="0" smtClean="0"/>
              <a:t>					(8) </a:t>
            </a:r>
            <a:r>
              <a:rPr lang="hu-HU" sz="1800" i="1" dirty="0" smtClean="0"/>
              <a:t>Hogy </a:t>
            </a:r>
            <a:r>
              <a:rPr lang="hu-HU" sz="1800" b="1" i="1" dirty="0" smtClean="0"/>
              <a:t>ennyire</a:t>
            </a:r>
            <a:r>
              <a:rPr lang="hu-HU" sz="1800" i="1" dirty="0" smtClean="0"/>
              <a:t> kell </a:t>
            </a:r>
            <a:r>
              <a:rPr lang="hu-HU" sz="1800" i="1" dirty="0" err="1" smtClean="0"/>
              <a:t>Matykónak</a:t>
            </a:r>
            <a:r>
              <a:rPr lang="hu-HU" sz="1800" i="1" dirty="0" smtClean="0"/>
              <a:t>! </a:t>
            </a:r>
            <a:r>
              <a:rPr lang="hu-HU" sz="1800" dirty="0" smtClean="0"/>
              <a:t>’ </a:t>
            </a:r>
            <a:r>
              <a:rPr lang="hu-HU" sz="1800" dirty="0" err="1" smtClean="0"/>
              <a:t>How</a:t>
            </a:r>
            <a:r>
              <a:rPr lang="hu-HU" sz="1800" dirty="0" smtClean="0"/>
              <a:t> </a:t>
            </a:r>
            <a:r>
              <a:rPr lang="hu-HU" sz="1800" dirty="0" err="1" smtClean="0"/>
              <a:t>much</a:t>
            </a:r>
            <a:r>
              <a:rPr lang="hu-HU" sz="1800" dirty="0" smtClean="0"/>
              <a:t> </a:t>
            </a:r>
            <a:r>
              <a:rPr lang="hu-HU" sz="1800" dirty="0" err="1" smtClean="0"/>
              <a:t>Matykó</a:t>
            </a:r>
            <a:r>
              <a:rPr lang="hu-HU" sz="1800" dirty="0" smtClean="0"/>
              <a:t> </a:t>
            </a:r>
            <a:r>
              <a:rPr lang="hu-HU" sz="1800" dirty="0" err="1" smtClean="0"/>
              <a:t>wants</a:t>
            </a:r>
            <a:r>
              <a:rPr lang="hu-HU" sz="1800" dirty="0" smtClean="0"/>
              <a:t> </a:t>
            </a:r>
            <a:r>
              <a:rPr lang="hu-HU" sz="1800" dirty="0" err="1" smtClean="0"/>
              <a:t>her</a:t>
            </a:r>
            <a:r>
              <a:rPr lang="hu-HU" sz="1800" dirty="0" smtClean="0"/>
              <a:t>!’</a:t>
            </a:r>
          </a:p>
          <a:p>
            <a:r>
              <a:rPr lang="hu-HU" sz="1800" dirty="0" smtClean="0"/>
              <a:t>DEM </a:t>
            </a:r>
            <a:r>
              <a:rPr lang="hu-HU" sz="1800" dirty="0" smtClean="0"/>
              <a:t>+ </a:t>
            </a:r>
            <a:r>
              <a:rPr lang="hu-HU" sz="1800" b="1" dirty="0" err="1" smtClean="0"/>
              <a:t>DEM</a:t>
            </a:r>
            <a:r>
              <a:rPr lang="hu-HU" sz="1800" dirty="0" smtClean="0"/>
              <a:t> </a:t>
            </a:r>
            <a:r>
              <a:rPr lang="hu-HU" sz="1800" b="1" dirty="0" smtClean="0"/>
              <a:t>(INT) </a:t>
            </a:r>
            <a:r>
              <a:rPr lang="hu-HU" sz="1800" dirty="0" smtClean="0"/>
              <a:t>		</a:t>
            </a:r>
            <a:r>
              <a:rPr lang="hu-HU" sz="1800" dirty="0" smtClean="0"/>
              <a:t>	</a:t>
            </a:r>
            <a:r>
              <a:rPr lang="hu-HU" sz="1800" dirty="0" smtClean="0">
                <a:solidFill>
                  <a:srgbClr val="FF0000"/>
                </a:solidFill>
              </a:rPr>
              <a:t>(</a:t>
            </a:r>
            <a:r>
              <a:rPr lang="hu-HU" sz="1800" dirty="0">
                <a:solidFill>
                  <a:srgbClr val="FF0000"/>
                </a:solidFill>
              </a:rPr>
              <a:t>9</a:t>
            </a:r>
            <a:r>
              <a:rPr lang="hu-HU" sz="1800" dirty="0" smtClean="0">
                <a:solidFill>
                  <a:srgbClr val="FF0000"/>
                </a:solidFill>
              </a:rPr>
              <a:t>) </a:t>
            </a:r>
            <a:r>
              <a:rPr lang="hu-HU" sz="1800" i="1" dirty="0" smtClean="0">
                <a:solidFill>
                  <a:srgbClr val="FF0000"/>
                </a:solidFill>
              </a:rPr>
              <a:t>Hogy </a:t>
            </a:r>
            <a:r>
              <a:rPr lang="hu-HU" sz="1800" b="1" i="1" dirty="0" smtClean="0">
                <a:solidFill>
                  <a:srgbClr val="FF0000"/>
                </a:solidFill>
              </a:rPr>
              <a:t>ezek</a:t>
            </a:r>
            <a:r>
              <a:rPr lang="hu-HU" sz="1800" i="1" dirty="0" smtClean="0">
                <a:solidFill>
                  <a:srgbClr val="FF0000"/>
                </a:solidFill>
              </a:rPr>
              <a:t> mind </a:t>
            </a:r>
            <a:r>
              <a:rPr lang="hu-HU" sz="1800" b="1" i="1" dirty="0" smtClean="0">
                <a:solidFill>
                  <a:srgbClr val="FF0000"/>
                </a:solidFill>
              </a:rPr>
              <a:t>olyan</a:t>
            </a:r>
            <a:r>
              <a:rPr lang="hu-HU" sz="1800" i="1" dirty="0" smtClean="0">
                <a:solidFill>
                  <a:srgbClr val="FF0000"/>
                </a:solidFill>
              </a:rPr>
              <a:t> hülyék.’ </a:t>
            </a:r>
            <a:r>
              <a:rPr lang="en-US" sz="1800" dirty="0">
                <a:solidFill>
                  <a:srgbClr val="FF0000"/>
                </a:solidFill>
              </a:rPr>
              <a:t>That all of them are such idiots</a:t>
            </a:r>
            <a:r>
              <a:rPr lang="en-US" sz="1800" dirty="0" smtClean="0">
                <a:solidFill>
                  <a:srgbClr val="FF0000"/>
                </a:solidFill>
              </a:rPr>
              <a:t>!</a:t>
            </a:r>
            <a:r>
              <a:rPr lang="hu-HU" sz="1800" i="1" dirty="0" smtClean="0">
                <a:solidFill>
                  <a:srgbClr val="FF0000"/>
                </a:solidFill>
              </a:rPr>
              <a:t>’</a:t>
            </a:r>
            <a:endParaRPr lang="hu-HU" sz="1800" dirty="0" smtClean="0">
              <a:solidFill>
                <a:srgbClr val="FF0000"/>
              </a:solidFill>
            </a:endParaRPr>
          </a:p>
          <a:p>
            <a:r>
              <a:rPr lang="hu-HU" sz="1800" dirty="0" smtClean="0"/>
              <a:t>DEM </a:t>
            </a:r>
            <a:r>
              <a:rPr lang="hu-HU" sz="1800" dirty="0"/>
              <a:t>+ </a:t>
            </a:r>
            <a:r>
              <a:rPr lang="hu-HU" sz="1800" b="1" dirty="0"/>
              <a:t>INTER (INT) </a:t>
            </a:r>
            <a:r>
              <a:rPr lang="hu-HU" sz="1800" dirty="0"/>
              <a:t>+ DEM	</a:t>
            </a:r>
            <a:r>
              <a:rPr lang="hu-HU" sz="1800" dirty="0" smtClean="0"/>
              <a:t>	(</a:t>
            </a:r>
            <a:r>
              <a:rPr lang="hu-HU" sz="1800" dirty="0" smtClean="0"/>
              <a:t>10)</a:t>
            </a:r>
            <a:r>
              <a:rPr lang="hu-HU" sz="1800" i="1" dirty="0" smtClean="0"/>
              <a:t> </a:t>
            </a:r>
            <a:r>
              <a:rPr lang="hu-HU" sz="1800" i="1" dirty="0"/>
              <a:t>Hogy </a:t>
            </a:r>
            <a:r>
              <a:rPr lang="hu-HU" sz="1800" b="1" i="1" dirty="0"/>
              <a:t>ez </a:t>
            </a:r>
            <a:r>
              <a:rPr lang="hu-HU" sz="1800" i="1" u="sng" dirty="0"/>
              <a:t>mennyire</a:t>
            </a:r>
            <a:r>
              <a:rPr lang="hu-HU" sz="1800" b="1" i="1" dirty="0"/>
              <a:t> így </a:t>
            </a:r>
            <a:r>
              <a:rPr lang="hu-HU" sz="1800" i="1" dirty="0"/>
              <a:t>van</a:t>
            </a:r>
            <a:r>
              <a:rPr lang="hu-HU" sz="1800" i="1" dirty="0" smtClean="0"/>
              <a:t>! </a:t>
            </a:r>
            <a:r>
              <a:rPr lang="hu-HU" sz="1800" dirty="0"/>
              <a:t>’ </a:t>
            </a:r>
            <a:r>
              <a:rPr lang="hu-HU" sz="1800" dirty="0" err="1" smtClean="0"/>
              <a:t>How</a:t>
            </a:r>
            <a:r>
              <a:rPr lang="hu-HU" sz="1800" dirty="0" smtClean="0"/>
              <a:t> </a:t>
            </a:r>
            <a:r>
              <a:rPr lang="hu-HU" sz="1800" dirty="0" err="1" smtClean="0"/>
              <a:t>true</a:t>
            </a:r>
            <a:r>
              <a:rPr lang="hu-HU" sz="1800" dirty="0" smtClean="0"/>
              <a:t> </a:t>
            </a:r>
            <a:r>
              <a:rPr lang="hu-HU" sz="1800" dirty="0" err="1" smtClean="0"/>
              <a:t>this</a:t>
            </a:r>
            <a:r>
              <a:rPr lang="hu-HU" sz="1800" dirty="0" smtClean="0"/>
              <a:t> is!’</a:t>
            </a:r>
            <a:endParaRPr lang="hu-HU" sz="1800" dirty="0"/>
          </a:p>
          <a:p>
            <a:r>
              <a:rPr lang="hu-HU" sz="1800" dirty="0" smtClean="0"/>
              <a:t>DEM + </a:t>
            </a:r>
            <a:r>
              <a:rPr lang="hu-HU" sz="1800" dirty="0" err="1" smtClean="0"/>
              <a:t>DEM</a:t>
            </a:r>
            <a:r>
              <a:rPr lang="hu-HU" sz="1800" dirty="0" smtClean="0"/>
              <a:t> 				(11) </a:t>
            </a:r>
            <a:r>
              <a:rPr lang="hu-HU" sz="1800" i="1" dirty="0" smtClean="0"/>
              <a:t>Hogy </a:t>
            </a:r>
            <a:r>
              <a:rPr lang="hu-HU" sz="1800" b="1" i="1" dirty="0" smtClean="0"/>
              <a:t>az </a:t>
            </a:r>
            <a:r>
              <a:rPr lang="hu-HU" sz="1800" i="1" dirty="0" smtClean="0"/>
              <a:t>is </a:t>
            </a:r>
            <a:r>
              <a:rPr lang="hu-HU" sz="1800" b="1" i="1" dirty="0" smtClean="0"/>
              <a:t>ilyenkor </a:t>
            </a:r>
            <a:r>
              <a:rPr lang="hu-HU" sz="1800" i="1" dirty="0" smtClean="0"/>
              <a:t>nincs meg. ’</a:t>
            </a:r>
            <a:r>
              <a:rPr lang="en-US" sz="1800" dirty="0"/>
              <a:t> That even that is missing at a time like this!</a:t>
            </a:r>
            <a:r>
              <a:rPr lang="hu-HU" sz="1800" i="1" dirty="0" smtClean="0"/>
              <a:t>’</a:t>
            </a:r>
          </a:p>
          <a:p>
            <a:r>
              <a:rPr lang="hu-HU" sz="1800" dirty="0" smtClean="0"/>
              <a:t>DEM + INTER				(12) </a:t>
            </a:r>
            <a:r>
              <a:rPr lang="hu-HU" sz="1800" i="1" dirty="0" smtClean="0"/>
              <a:t>Hogy </a:t>
            </a:r>
            <a:r>
              <a:rPr lang="hu-HU" sz="1800" b="1" i="1" dirty="0" smtClean="0"/>
              <a:t>azok </a:t>
            </a:r>
            <a:r>
              <a:rPr lang="hu-HU" sz="1800" i="1" u="sng" dirty="0" smtClean="0"/>
              <a:t>mit</a:t>
            </a:r>
            <a:r>
              <a:rPr lang="hu-HU" sz="1800" b="1" i="1" dirty="0" smtClean="0"/>
              <a:t> </a:t>
            </a:r>
            <a:r>
              <a:rPr lang="hu-HU" sz="1800" i="1" dirty="0" smtClean="0"/>
              <a:t>művelnek az </a:t>
            </a:r>
            <a:r>
              <a:rPr lang="hu-HU" sz="1800" i="1" dirty="0"/>
              <a:t>ágyban! ’ </a:t>
            </a:r>
            <a:r>
              <a:rPr lang="en-US" sz="1800" dirty="0"/>
              <a:t>What they’re doing in bed, unbelievable!</a:t>
            </a:r>
            <a:r>
              <a:rPr lang="hu-HU" sz="1800" i="1" dirty="0" smtClean="0"/>
              <a:t>’</a:t>
            </a:r>
          </a:p>
          <a:p>
            <a:r>
              <a:rPr lang="hu-HU" sz="1800" dirty="0" smtClean="0"/>
              <a:t>DEM 						(13) </a:t>
            </a:r>
            <a:r>
              <a:rPr lang="hu-HU" sz="1800" i="1" dirty="0" smtClean="0"/>
              <a:t>Hogy </a:t>
            </a:r>
            <a:r>
              <a:rPr lang="hu-HU" sz="1800" b="1" i="1" dirty="0" smtClean="0"/>
              <a:t>ezt </a:t>
            </a:r>
            <a:r>
              <a:rPr lang="hu-HU" sz="1800" i="1" dirty="0" smtClean="0"/>
              <a:t>a szégyent </a:t>
            </a:r>
            <a:r>
              <a:rPr lang="hu-HU" sz="1800" i="1" dirty="0"/>
              <a:t>megértem! ’ </a:t>
            </a:r>
            <a:r>
              <a:rPr lang="en-US" sz="1800" dirty="0"/>
              <a:t>That I have to endure this shame!</a:t>
            </a:r>
            <a:r>
              <a:rPr lang="hu-HU" sz="1800" i="1" dirty="0" smtClean="0"/>
              <a:t>’</a:t>
            </a:r>
          </a:p>
          <a:p>
            <a:pPr marL="0" indent="0">
              <a:buNone/>
            </a:pPr>
            <a:r>
              <a:rPr lang="hu-HU" sz="1800" dirty="0" smtClean="0"/>
              <a:t>Összesen: </a:t>
            </a:r>
            <a:r>
              <a:rPr lang="hu-HU" sz="1800" dirty="0" smtClean="0"/>
              <a:t>41,62% (77 </a:t>
            </a:r>
            <a:r>
              <a:rPr lang="hu-HU" sz="1800" dirty="0" smtClean="0"/>
              <a:t>a 185-ből) tartalmaz fokozót</a:t>
            </a:r>
            <a:endParaRPr lang="hu-HU" sz="1800" dirty="0" smtClean="0"/>
          </a:p>
          <a:p>
            <a:pPr marL="0" indent="0">
              <a:buNone/>
            </a:pPr>
            <a:r>
              <a:rPr lang="hu-HU" sz="1800" b="1" dirty="0" smtClean="0"/>
              <a:t>DEM + INTER (INT) </a:t>
            </a:r>
            <a:r>
              <a:rPr lang="hu-HU" sz="1800" dirty="0" smtClean="0"/>
              <a:t>a leggyakoribb, nem a DEM </a:t>
            </a:r>
            <a:r>
              <a:rPr lang="hu-HU" sz="1800" dirty="0" smtClean="0"/>
              <a:t>+ DEM (INT</a:t>
            </a:r>
            <a:r>
              <a:rPr lang="hu-HU" sz="1800" dirty="0" smtClean="0"/>
              <a:t>)</a:t>
            </a:r>
          </a:p>
          <a:p>
            <a:pPr marL="0" indent="0">
              <a:buNone/>
            </a:pPr>
            <a:r>
              <a:rPr lang="hu-HU" dirty="0" smtClean="0"/>
              <a:t>DEM = mutató névmás, INTER = kérdő névmás, INT = fokozó/</a:t>
            </a:r>
            <a:r>
              <a:rPr lang="hu-HU" dirty="0" err="1" smtClean="0"/>
              <a:t>intenzifikáló</a:t>
            </a:r>
            <a:r>
              <a:rPr lang="hu-HU" dirty="0" smtClean="0"/>
              <a:t> </a:t>
            </a:r>
            <a:endParaRPr lang="hu-HU" sz="1800" dirty="0" smtClean="0"/>
          </a:p>
        </p:txBody>
      </p:sp>
    </p:spTree>
    <p:extLst>
      <p:ext uri="{BB962C8B-B14F-4D97-AF65-F5344CB8AC3E}">
        <p14:creationId xmlns:p14="http://schemas.microsoft.com/office/powerpoint/2010/main" val="1421169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PROXIMÁLIS VAGY DISZTÁLIS?</a:t>
            </a:r>
            <a:endParaRPr lang="hu-HU" dirty="0"/>
          </a:p>
        </p:txBody>
      </p:sp>
      <p:sp>
        <p:nvSpPr>
          <p:cNvPr id="3" name="Tartalom helye 2"/>
          <p:cNvSpPr>
            <a:spLocks noGrp="1"/>
          </p:cNvSpPr>
          <p:nvPr>
            <p:ph idx="1"/>
          </p:nvPr>
        </p:nvSpPr>
        <p:spPr>
          <a:xfrm>
            <a:off x="619125" y="1749752"/>
            <a:ext cx="12192000" cy="4628561"/>
          </a:xfrm>
        </p:spPr>
        <p:txBody>
          <a:bodyPr>
            <a:noAutofit/>
          </a:bodyPr>
          <a:lstStyle/>
          <a:p>
            <a:pPr marL="0" indent="0">
              <a:buNone/>
            </a:pPr>
            <a:r>
              <a:rPr lang="hu-HU" sz="1900" dirty="0">
                <a:solidFill>
                  <a:schemeClr val="tx1"/>
                </a:solidFill>
              </a:rPr>
              <a:t>DEM + </a:t>
            </a:r>
            <a:r>
              <a:rPr lang="hu-HU" sz="1900" b="1" dirty="0">
                <a:solidFill>
                  <a:schemeClr val="tx1"/>
                </a:solidFill>
              </a:rPr>
              <a:t>INTER (INT) </a:t>
            </a:r>
            <a:r>
              <a:rPr lang="hu-HU" sz="1900" dirty="0">
                <a:solidFill>
                  <a:schemeClr val="tx1"/>
                </a:solidFill>
              </a:rPr>
              <a:t>	</a:t>
            </a:r>
            <a:r>
              <a:rPr lang="hu-HU" sz="1900" dirty="0" smtClean="0">
                <a:solidFill>
                  <a:schemeClr val="tx1"/>
                </a:solidFill>
              </a:rPr>
              <a:t>	</a:t>
            </a:r>
            <a:r>
              <a:rPr lang="hu-HU" sz="1900" b="1" dirty="0" smtClean="0">
                <a:solidFill>
                  <a:schemeClr val="tx1"/>
                </a:solidFill>
              </a:rPr>
              <a:t>PROX</a:t>
            </a:r>
            <a:r>
              <a:rPr lang="hu-HU" sz="1900" dirty="0" smtClean="0">
                <a:solidFill>
                  <a:schemeClr val="tx1"/>
                </a:solidFill>
              </a:rPr>
              <a:t>/DIST </a:t>
            </a:r>
            <a:r>
              <a:rPr lang="hu-HU" sz="1900" dirty="0" smtClean="0">
                <a:solidFill>
                  <a:schemeClr val="tx1"/>
                </a:solidFill>
              </a:rPr>
              <a:t>(</a:t>
            </a:r>
            <a:r>
              <a:rPr lang="hu-HU" sz="1900" dirty="0" err="1" smtClean="0">
                <a:solidFill>
                  <a:schemeClr val="tx1"/>
                </a:solidFill>
              </a:rPr>
              <a:t>prox</a:t>
            </a:r>
            <a:r>
              <a:rPr lang="hu-HU" sz="1900" dirty="0" smtClean="0">
                <a:solidFill>
                  <a:schemeClr val="tx1"/>
                </a:solidFill>
              </a:rPr>
              <a:t>: 51 out of 68; </a:t>
            </a:r>
            <a:r>
              <a:rPr lang="hu-HU" sz="1900" dirty="0" smtClean="0">
                <a:solidFill>
                  <a:srgbClr val="FF0000"/>
                </a:solidFill>
              </a:rPr>
              <a:t>75%</a:t>
            </a:r>
            <a:r>
              <a:rPr lang="hu-HU" sz="1900" dirty="0" smtClean="0">
                <a:solidFill>
                  <a:schemeClr val="tx1"/>
                </a:solidFill>
              </a:rPr>
              <a:t>)		</a:t>
            </a:r>
            <a:r>
              <a:rPr lang="hu-HU" sz="1900" dirty="0" smtClean="0">
                <a:solidFill>
                  <a:schemeClr val="tx1"/>
                </a:solidFill>
              </a:rPr>
              <a:t>	(</a:t>
            </a:r>
            <a:r>
              <a:rPr lang="hu-HU" sz="1900" dirty="0" smtClean="0">
                <a:solidFill>
                  <a:schemeClr val="tx1"/>
                </a:solidFill>
              </a:rPr>
              <a:t>14) </a:t>
            </a:r>
            <a:r>
              <a:rPr lang="hu-HU" sz="1900" i="1" dirty="0" smtClean="0">
                <a:solidFill>
                  <a:schemeClr val="tx1"/>
                </a:solidFill>
              </a:rPr>
              <a:t>Hogy </a:t>
            </a:r>
            <a:r>
              <a:rPr lang="hu-HU" sz="1900" b="1" i="1" u="sng" dirty="0" smtClean="0">
                <a:solidFill>
                  <a:schemeClr val="tx1"/>
                </a:solidFill>
              </a:rPr>
              <a:t>ennek</a:t>
            </a:r>
            <a:r>
              <a:rPr lang="hu-HU" sz="1900" i="1" dirty="0" smtClean="0">
                <a:solidFill>
                  <a:schemeClr val="tx1"/>
                </a:solidFill>
              </a:rPr>
              <a:t> </a:t>
            </a:r>
            <a:r>
              <a:rPr lang="hu-HU" sz="1900" b="1" i="1" dirty="0" smtClean="0">
                <a:solidFill>
                  <a:schemeClr val="tx1"/>
                </a:solidFill>
              </a:rPr>
              <a:t>mennyire</a:t>
            </a:r>
            <a:r>
              <a:rPr lang="hu-HU" sz="1900" i="1" dirty="0" smtClean="0">
                <a:solidFill>
                  <a:schemeClr val="tx1"/>
                </a:solidFill>
              </a:rPr>
              <a:t> örültem! </a:t>
            </a:r>
            <a:endParaRPr lang="hu-HU" sz="1900" i="1" dirty="0">
              <a:solidFill>
                <a:schemeClr val="tx1"/>
              </a:solidFill>
            </a:endParaRPr>
          </a:p>
          <a:p>
            <a:pPr marL="0" indent="0">
              <a:buNone/>
            </a:pPr>
            <a:r>
              <a:rPr lang="hu-HU" sz="1900" b="1" dirty="0">
                <a:solidFill>
                  <a:schemeClr val="tx1"/>
                </a:solidFill>
              </a:rPr>
              <a:t>DEM (INT)</a:t>
            </a:r>
            <a:r>
              <a:rPr lang="hu-HU" sz="1900" dirty="0">
                <a:solidFill>
                  <a:schemeClr val="tx1"/>
                </a:solidFill>
              </a:rPr>
              <a:t>			</a:t>
            </a:r>
            <a:r>
              <a:rPr lang="hu-HU" sz="1900" dirty="0" smtClean="0">
                <a:solidFill>
                  <a:schemeClr val="tx1"/>
                </a:solidFill>
              </a:rPr>
              <a:t>	</a:t>
            </a:r>
            <a:r>
              <a:rPr lang="hu-HU" sz="1900" b="1" dirty="0" smtClean="0">
                <a:solidFill>
                  <a:schemeClr val="tx1"/>
                </a:solidFill>
              </a:rPr>
              <a:t>PROX </a:t>
            </a:r>
            <a:r>
              <a:rPr lang="hu-HU" sz="1900" dirty="0" smtClean="0">
                <a:solidFill>
                  <a:schemeClr val="tx1"/>
                </a:solidFill>
              </a:rPr>
              <a:t>(6 out of 6;100</a:t>
            </a:r>
            <a:r>
              <a:rPr lang="hu-HU" sz="1900" dirty="0">
                <a:solidFill>
                  <a:schemeClr val="tx1"/>
                </a:solidFill>
              </a:rPr>
              <a:t>%) 	</a:t>
            </a:r>
            <a:r>
              <a:rPr lang="hu-HU" sz="1900" dirty="0" smtClean="0">
                <a:solidFill>
                  <a:schemeClr val="tx1"/>
                </a:solidFill>
              </a:rPr>
              <a:t>				(15) </a:t>
            </a:r>
            <a:r>
              <a:rPr lang="hu-HU" sz="1900" i="1" dirty="0" smtClean="0">
                <a:solidFill>
                  <a:schemeClr val="tx1"/>
                </a:solidFill>
              </a:rPr>
              <a:t>Hogy </a:t>
            </a:r>
            <a:r>
              <a:rPr lang="hu-HU" sz="1900" b="1" i="1" u="sng" dirty="0">
                <a:solidFill>
                  <a:schemeClr val="tx1"/>
                </a:solidFill>
              </a:rPr>
              <a:t>ilyen</a:t>
            </a:r>
            <a:r>
              <a:rPr lang="hu-HU" sz="1900" i="1" dirty="0">
                <a:solidFill>
                  <a:schemeClr val="tx1"/>
                </a:solidFill>
              </a:rPr>
              <a:t> ökör legyen valaki</a:t>
            </a:r>
            <a:r>
              <a:rPr lang="hu-HU" sz="1900" i="1" dirty="0" smtClean="0">
                <a:solidFill>
                  <a:schemeClr val="tx1"/>
                </a:solidFill>
              </a:rPr>
              <a:t>. </a:t>
            </a:r>
          </a:p>
          <a:p>
            <a:pPr marL="0" indent="0">
              <a:buNone/>
            </a:pPr>
            <a:r>
              <a:rPr lang="hu-HU" sz="1900" u="sng" dirty="0" smtClean="0">
                <a:solidFill>
                  <a:schemeClr val="tx1"/>
                </a:solidFill>
              </a:rPr>
              <a:t>DEM + </a:t>
            </a:r>
            <a:r>
              <a:rPr lang="hu-HU" sz="1900" b="1" u="sng" dirty="0" err="1" smtClean="0">
                <a:solidFill>
                  <a:schemeClr val="tx1"/>
                </a:solidFill>
              </a:rPr>
              <a:t>DEM</a:t>
            </a:r>
            <a:r>
              <a:rPr lang="hu-HU" sz="1900" u="sng" dirty="0" smtClean="0">
                <a:solidFill>
                  <a:schemeClr val="tx1"/>
                </a:solidFill>
              </a:rPr>
              <a:t> </a:t>
            </a:r>
            <a:r>
              <a:rPr lang="hu-HU" sz="1900" b="1" dirty="0" smtClean="0">
                <a:solidFill>
                  <a:schemeClr val="tx1"/>
                </a:solidFill>
              </a:rPr>
              <a:t>(INT) </a:t>
            </a:r>
            <a:r>
              <a:rPr lang="hu-HU" sz="1900" dirty="0" smtClean="0">
                <a:solidFill>
                  <a:schemeClr val="tx1"/>
                </a:solidFill>
              </a:rPr>
              <a:t>	</a:t>
            </a:r>
            <a:r>
              <a:rPr lang="hu-HU" sz="1900" dirty="0" smtClean="0">
                <a:solidFill>
                  <a:schemeClr val="tx1"/>
                </a:solidFill>
              </a:rPr>
              <a:t>		</a:t>
            </a:r>
            <a:r>
              <a:rPr lang="hu-HU" sz="1900" b="1" dirty="0" smtClean="0">
                <a:solidFill>
                  <a:schemeClr val="tx1"/>
                </a:solidFill>
              </a:rPr>
              <a:t>PROX</a:t>
            </a:r>
            <a:r>
              <a:rPr lang="hu-HU" sz="1900" b="1" dirty="0" smtClean="0">
                <a:solidFill>
                  <a:schemeClr val="tx1"/>
                </a:solidFill>
              </a:rPr>
              <a:t>, </a:t>
            </a:r>
            <a:r>
              <a:rPr lang="hu-HU" sz="1900" dirty="0" smtClean="0">
                <a:solidFill>
                  <a:schemeClr val="tx1"/>
                </a:solidFill>
              </a:rPr>
              <a:t>DISTAL</a:t>
            </a:r>
            <a:r>
              <a:rPr lang="hu-HU" sz="1900" b="1" dirty="0" smtClean="0">
                <a:solidFill>
                  <a:schemeClr val="tx1"/>
                </a:solidFill>
              </a:rPr>
              <a:t> </a:t>
            </a:r>
            <a:r>
              <a:rPr lang="hu-HU" sz="1900" dirty="0" smtClean="0">
                <a:solidFill>
                  <a:schemeClr val="tx1"/>
                </a:solidFill>
              </a:rPr>
              <a:t>(1 out of 1; 100%) 			</a:t>
            </a:r>
            <a:r>
              <a:rPr lang="hu-HU" sz="1900" dirty="0" smtClean="0">
                <a:solidFill>
                  <a:schemeClr val="tx1"/>
                </a:solidFill>
              </a:rPr>
              <a:t>	(</a:t>
            </a:r>
            <a:r>
              <a:rPr lang="hu-HU" sz="1900" dirty="0">
                <a:solidFill>
                  <a:schemeClr val="tx1"/>
                </a:solidFill>
              </a:rPr>
              <a:t>9</a:t>
            </a:r>
            <a:r>
              <a:rPr lang="hu-HU" sz="1900" dirty="0" smtClean="0">
                <a:solidFill>
                  <a:schemeClr val="tx1"/>
                </a:solidFill>
              </a:rPr>
              <a:t>) </a:t>
            </a:r>
            <a:r>
              <a:rPr lang="hu-HU" sz="1900" i="1" dirty="0" smtClean="0">
                <a:solidFill>
                  <a:schemeClr val="tx1"/>
                </a:solidFill>
              </a:rPr>
              <a:t>Hogy </a:t>
            </a:r>
            <a:r>
              <a:rPr lang="hu-HU" sz="1900" b="1" i="1" u="sng" dirty="0">
                <a:solidFill>
                  <a:schemeClr val="tx1"/>
                </a:solidFill>
              </a:rPr>
              <a:t>ezek</a:t>
            </a:r>
            <a:r>
              <a:rPr lang="hu-HU" sz="1900" i="1" dirty="0">
                <a:solidFill>
                  <a:schemeClr val="tx1"/>
                </a:solidFill>
              </a:rPr>
              <a:t> mind </a:t>
            </a:r>
            <a:r>
              <a:rPr lang="hu-HU" sz="1900" b="1" i="1" u="sng" dirty="0">
                <a:solidFill>
                  <a:schemeClr val="tx1"/>
                </a:solidFill>
              </a:rPr>
              <a:t>olyan</a:t>
            </a:r>
            <a:r>
              <a:rPr lang="hu-HU" sz="1900" i="1" dirty="0">
                <a:solidFill>
                  <a:schemeClr val="tx1"/>
                </a:solidFill>
              </a:rPr>
              <a:t> </a:t>
            </a:r>
            <a:r>
              <a:rPr lang="hu-HU" sz="1900" i="1" dirty="0" smtClean="0">
                <a:solidFill>
                  <a:schemeClr val="tx1"/>
                </a:solidFill>
              </a:rPr>
              <a:t>hülyék. </a:t>
            </a:r>
            <a:endParaRPr lang="hu-HU" sz="1900" dirty="0" smtClean="0">
              <a:solidFill>
                <a:schemeClr val="tx1"/>
              </a:solidFill>
            </a:endParaRPr>
          </a:p>
          <a:p>
            <a:pPr marL="0" indent="0">
              <a:buNone/>
            </a:pPr>
            <a:r>
              <a:rPr lang="hu-HU" sz="1900" u="sng" dirty="0" smtClean="0">
                <a:solidFill>
                  <a:schemeClr val="tx1"/>
                </a:solidFill>
              </a:rPr>
              <a:t>DEM </a:t>
            </a:r>
            <a:r>
              <a:rPr lang="hu-HU" sz="1900" u="sng" dirty="0">
                <a:solidFill>
                  <a:schemeClr val="tx1"/>
                </a:solidFill>
              </a:rPr>
              <a:t>+ </a:t>
            </a:r>
            <a:r>
              <a:rPr lang="hu-HU" sz="1900" b="1" u="sng" dirty="0">
                <a:solidFill>
                  <a:schemeClr val="tx1"/>
                </a:solidFill>
              </a:rPr>
              <a:t>INTER (INT) </a:t>
            </a:r>
            <a:r>
              <a:rPr lang="hu-HU" sz="1900" u="sng" dirty="0">
                <a:solidFill>
                  <a:schemeClr val="tx1"/>
                </a:solidFill>
              </a:rPr>
              <a:t>+ </a:t>
            </a:r>
            <a:r>
              <a:rPr lang="hu-HU" sz="1900" u="sng" dirty="0" smtClean="0">
                <a:solidFill>
                  <a:schemeClr val="tx1"/>
                </a:solidFill>
              </a:rPr>
              <a:t>DEM</a:t>
            </a:r>
            <a:r>
              <a:rPr lang="hu-HU" sz="1900" dirty="0" smtClean="0">
                <a:solidFill>
                  <a:schemeClr val="tx1"/>
                </a:solidFill>
              </a:rPr>
              <a:t>	</a:t>
            </a:r>
            <a:r>
              <a:rPr lang="hu-HU" sz="1900" b="1" dirty="0" smtClean="0">
                <a:solidFill>
                  <a:schemeClr val="tx1"/>
                </a:solidFill>
              </a:rPr>
              <a:t>PROX</a:t>
            </a:r>
            <a:r>
              <a:rPr lang="hu-HU" sz="1900" b="1" dirty="0" smtClean="0">
                <a:solidFill>
                  <a:schemeClr val="tx1"/>
                </a:solidFill>
              </a:rPr>
              <a:t>, </a:t>
            </a:r>
            <a:r>
              <a:rPr lang="hu-HU" sz="1900" b="1" dirty="0" err="1" smtClean="0">
                <a:solidFill>
                  <a:schemeClr val="tx1"/>
                </a:solidFill>
              </a:rPr>
              <a:t>PROX</a:t>
            </a:r>
            <a:r>
              <a:rPr lang="hu-HU" sz="1900" b="1" dirty="0" smtClean="0">
                <a:solidFill>
                  <a:schemeClr val="tx1"/>
                </a:solidFill>
              </a:rPr>
              <a:t> </a:t>
            </a:r>
            <a:r>
              <a:rPr lang="hu-HU" sz="1900" dirty="0" smtClean="0">
                <a:solidFill>
                  <a:schemeClr val="tx1"/>
                </a:solidFill>
              </a:rPr>
              <a:t>(2 out of 2,;100%)		</a:t>
            </a:r>
            <a:r>
              <a:rPr lang="hu-HU" sz="1900" dirty="0" smtClean="0">
                <a:solidFill>
                  <a:schemeClr val="tx1"/>
                </a:solidFill>
              </a:rPr>
              <a:t>		(</a:t>
            </a:r>
            <a:r>
              <a:rPr lang="hu-HU" sz="1900" dirty="0" smtClean="0">
                <a:solidFill>
                  <a:schemeClr val="tx1"/>
                </a:solidFill>
              </a:rPr>
              <a:t>10) </a:t>
            </a:r>
            <a:r>
              <a:rPr lang="hu-HU" sz="1900" i="1" dirty="0" smtClean="0">
                <a:solidFill>
                  <a:schemeClr val="tx1"/>
                </a:solidFill>
              </a:rPr>
              <a:t>Hogy </a:t>
            </a:r>
            <a:r>
              <a:rPr lang="hu-HU" sz="1900" b="1" i="1" u="sng" dirty="0" smtClean="0">
                <a:solidFill>
                  <a:schemeClr val="tx1"/>
                </a:solidFill>
              </a:rPr>
              <a:t>ez</a:t>
            </a:r>
            <a:r>
              <a:rPr lang="hu-HU" sz="1900" b="1" i="1" dirty="0" smtClean="0">
                <a:solidFill>
                  <a:schemeClr val="tx1"/>
                </a:solidFill>
              </a:rPr>
              <a:t> mennyire </a:t>
            </a:r>
            <a:r>
              <a:rPr lang="hu-HU" sz="1900" b="1" i="1" u="sng" dirty="0" smtClean="0">
                <a:solidFill>
                  <a:schemeClr val="tx1"/>
                </a:solidFill>
              </a:rPr>
              <a:t>így</a:t>
            </a:r>
            <a:r>
              <a:rPr lang="hu-HU" sz="1900" b="1" i="1" dirty="0" smtClean="0">
                <a:solidFill>
                  <a:schemeClr val="tx1"/>
                </a:solidFill>
              </a:rPr>
              <a:t> </a:t>
            </a:r>
            <a:r>
              <a:rPr lang="hu-HU" sz="1900" i="1" dirty="0" smtClean="0">
                <a:solidFill>
                  <a:schemeClr val="tx1"/>
                </a:solidFill>
              </a:rPr>
              <a:t>van! </a:t>
            </a:r>
            <a:endParaRPr lang="hu-HU" sz="1900" i="1" dirty="0">
              <a:solidFill>
                <a:schemeClr val="tx1"/>
              </a:solidFill>
            </a:endParaRPr>
          </a:p>
          <a:p>
            <a:pPr marL="0" indent="0">
              <a:buNone/>
            </a:pPr>
            <a:r>
              <a:rPr lang="hu-HU" sz="1900" u="sng" dirty="0">
                <a:solidFill>
                  <a:schemeClr val="tx1"/>
                </a:solidFill>
              </a:rPr>
              <a:t>DEM + </a:t>
            </a:r>
            <a:r>
              <a:rPr lang="hu-HU" sz="1900" u="sng" dirty="0" err="1">
                <a:solidFill>
                  <a:schemeClr val="tx1"/>
                </a:solidFill>
              </a:rPr>
              <a:t>DEM</a:t>
            </a:r>
            <a:r>
              <a:rPr lang="hu-HU" sz="1900" u="sng" dirty="0">
                <a:solidFill>
                  <a:schemeClr val="tx1"/>
                </a:solidFill>
              </a:rPr>
              <a:t> </a:t>
            </a:r>
            <a:r>
              <a:rPr lang="hu-HU" sz="1900" dirty="0">
                <a:solidFill>
                  <a:schemeClr val="tx1"/>
                </a:solidFill>
              </a:rPr>
              <a:t>			</a:t>
            </a:r>
            <a:r>
              <a:rPr lang="hu-HU" sz="1900" dirty="0" smtClean="0">
                <a:solidFill>
                  <a:schemeClr val="tx1"/>
                </a:solidFill>
              </a:rPr>
              <a:t>	</a:t>
            </a:r>
            <a:r>
              <a:rPr lang="hu-HU" sz="1900" b="1" dirty="0" smtClean="0">
                <a:solidFill>
                  <a:schemeClr val="tx1"/>
                </a:solidFill>
              </a:rPr>
              <a:t>PROX</a:t>
            </a:r>
            <a:r>
              <a:rPr lang="hu-HU" sz="1900" b="1" dirty="0" smtClean="0">
                <a:solidFill>
                  <a:schemeClr val="tx1"/>
                </a:solidFill>
              </a:rPr>
              <a:t>, </a:t>
            </a:r>
            <a:r>
              <a:rPr lang="hu-HU" sz="1900" b="1" dirty="0" err="1" smtClean="0">
                <a:solidFill>
                  <a:schemeClr val="tx1"/>
                </a:solidFill>
              </a:rPr>
              <a:t>PROX</a:t>
            </a:r>
            <a:r>
              <a:rPr lang="hu-HU" sz="1900" b="1" dirty="0" smtClean="0">
                <a:solidFill>
                  <a:schemeClr val="tx1"/>
                </a:solidFill>
              </a:rPr>
              <a:t> </a:t>
            </a:r>
            <a:r>
              <a:rPr lang="hu-HU" sz="1900" dirty="0" smtClean="0">
                <a:solidFill>
                  <a:schemeClr val="tx1"/>
                </a:solidFill>
              </a:rPr>
              <a:t>(</a:t>
            </a:r>
            <a:r>
              <a:rPr lang="hu-HU" sz="1900" dirty="0" err="1" smtClean="0">
                <a:solidFill>
                  <a:schemeClr val="tx1"/>
                </a:solidFill>
              </a:rPr>
              <a:t>both</a:t>
            </a:r>
            <a:r>
              <a:rPr lang="hu-HU" sz="1900" dirty="0" smtClean="0">
                <a:solidFill>
                  <a:schemeClr val="tx1"/>
                </a:solidFill>
              </a:rPr>
              <a:t>: 18 out of 19; 95%)		(16) </a:t>
            </a:r>
            <a:r>
              <a:rPr lang="hu-HU" sz="1900" i="1" dirty="0" smtClean="0">
                <a:solidFill>
                  <a:schemeClr val="tx1"/>
                </a:solidFill>
              </a:rPr>
              <a:t>Hogy </a:t>
            </a:r>
            <a:r>
              <a:rPr lang="hu-HU" sz="1900" b="1" i="1" u="sng" dirty="0" smtClean="0">
                <a:solidFill>
                  <a:schemeClr val="tx1"/>
                </a:solidFill>
              </a:rPr>
              <a:t>eddig erre </a:t>
            </a:r>
            <a:r>
              <a:rPr lang="hu-HU" sz="1900" i="1" dirty="0" smtClean="0">
                <a:solidFill>
                  <a:schemeClr val="tx1"/>
                </a:solidFill>
              </a:rPr>
              <a:t>nem gondolt senki. </a:t>
            </a:r>
            <a:endParaRPr lang="hu-HU" sz="1900" i="1" dirty="0" smtClean="0">
              <a:solidFill>
                <a:schemeClr val="tx1"/>
              </a:solidFill>
            </a:endParaRPr>
          </a:p>
          <a:p>
            <a:pPr marL="0" indent="0">
              <a:buNone/>
            </a:pPr>
            <a:r>
              <a:rPr lang="hu-HU" sz="1900" dirty="0" smtClean="0">
                <a:solidFill>
                  <a:schemeClr val="tx1"/>
                </a:solidFill>
              </a:rPr>
              <a:t>DEM </a:t>
            </a:r>
            <a:r>
              <a:rPr lang="hu-HU" sz="1900" dirty="0">
                <a:solidFill>
                  <a:schemeClr val="tx1"/>
                </a:solidFill>
              </a:rPr>
              <a:t>+ INTER			</a:t>
            </a:r>
            <a:r>
              <a:rPr lang="hu-HU" sz="1900" dirty="0" smtClean="0">
                <a:solidFill>
                  <a:schemeClr val="tx1"/>
                </a:solidFill>
              </a:rPr>
              <a:t>	</a:t>
            </a:r>
            <a:r>
              <a:rPr lang="hu-HU" sz="1900" b="1" dirty="0" smtClean="0">
                <a:solidFill>
                  <a:schemeClr val="tx1"/>
                </a:solidFill>
              </a:rPr>
              <a:t>PROX</a:t>
            </a:r>
            <a:r>
              <a:rPr lang="hu-HU" sz="1900" dirty="0" smtClean="0">
                <a:solidFill>
                  <a:schemeClr val="tx1"/>
                </a:solidFill>
              </a:rPr>
              <a:t> </a:t>
            </a:r>
            <a:r>
              <a:rPr lang="hu-HU" sz="1900" dirty="0" smtClean="0">
                <a:solidFill>
                  <a:schemeClr val="tx1"/>
                </a:solidFill>
              </a:rPr>
              <a:t>(16 out of 22; </a:t>
            </a:r>
            <a:r>
              <a:rPr lang="hu-HU" sz="1900" dirty="0" smtClean="0">
                <a:solidFill>
                  <a:srgbClr val="FF0000"/>
                </a:solidFill>
              </a:rPr>
              <a:t>72%</a:t>
            </a:r>
            <a:r>
              <a:rPr lang="hu-HU" sz="1900" dirty="0" smtClean="0">
                <a:solidFill>
                  <a:schemeClr val="tx1"/>
                </a:solidFill>
              </a:rPr>
              <a:t>)				</a:t>
            </a:r>
            <a:r>
              <a:rPr lang="hu-HU" sz="1900" dirty="0" smtClean="0">
                <a:solidFill>
                  <a:schemeClr val="tx1"/>
                </a:solidFill>
              </a:rPr>
              <a:t>	(</a:t>
            </a:r>
            <a:r>
              <a:rPr lang="hu-HU" sz="1900" dirty="0" smtClean="0">
                <a:solidFill>
                  <a:schemeClr val="tx1"/>
                </a:solidFill>
              </a:rPr>
              <a:t>17) </a:t>
            </a:r>
            <a:r>
              <a:rPr lang="hu-HU" sz="1900" i="1" dirty="0" smtClean="0">
                <a:solidFill>
                  <a:schemeClr val="tx1"/>
                </a:solidFill>
              </a:rPr>
              <a:t>Hogy </a:t>
            </a:r>
            <a:r>
              <a:rPr lang="hu-HU" sz="1900" b="1" i="1" u="sng" dirty="0" smtClean="0">
                <a:solidFill>
                  <a:schemeClr val="tx1"/>
                </a:solidFill>
              </a:rPr>
              <a:t>ebből</a:t>
            </a:r>
            <a:r>
              <a:rPr lang="hu-HU" sz="1900" b="1" i="1" dirty="0" smtClean="0">
                <a:solidFill>
                  <a:schemeClr val="tx1"/>
                </a:solidFill>
              </a:rPr>
              <a:t> mi</a:t>
            </a:r>
            <a:r>
              <a:rPr lang="hu-HU" sz="1900" i="1" dirty="0" smtClean="0">
                <a:solidFill>
                  <a:schemeClr val="tx1"/>
                </a:solidFill>
              </a:rPr>
              <a:t> lesz! </a:t>
            </a:r>
          </a:p>
          <a:p>
            <a:pPr marL="0" indent="0">
              <a:buNone/>
            </a:pPr>
            <a:r>
              <a:rPr lang="hu-HU" sz="1900" dirty="0" smtClean="0">
                <a:solidFill>
                  <a:schemeClr val="tx1"/>
                </a:solidFill>
              </a:rPr>
              <a:t>DEM					</a:t>
            </a:r>
            <a:r>
              <a:rPr lang="hu-HU" sz="1900" b="1" dirty="0" smtClean="0">
                <a:solidFill>
                  <a:schemeClr val="tx1"/>
                </a:solidFill>
              </a:rPr>
              <a:t>PROX</a:t>
            </a:r>
            <a:r>
              <a:rPr lang="hu-HU" sz="1900" dirty="0" smtClean="0">
                <a:solidFill>
                  <a:schemeClr val="tx1"/>
                </a:solidFill>
              </a:rPr>
              <a:t> </a:t>
            </a:r>
            <a:r>
              <a:rPr lang="hu-HU" sz="1900" dirty="0" smtClean="0">
                <a:solidFill>
                  <a:schemeClr val="tx1"/>
                </a:solidFill>
              </a:rPr>
              <a:t>(64 out of 67; 95%)				</a:t>
            </a:r>
            <a:r>
              <a:rPr lang="hu-HU" sz="1900" dirty="0" smtClean="0">
                <a:solidFill>
                  <a:schemeClr val="tx1"/>
                </a:solidFill>
              </a:rPr>
              <a:t>	(</a:t>
            </a:r>
            <a:r>
              <a:rPr lang="hu-HU" sz="1900" dirty="0" smtClean="0">
                <a:solidFill>
                  <a:schemeClr val="tx1"/>
                </a:solidFill>
              </a:rPr>
              <a:t>18) </a:t>
            </a:r>
            <a:r>
              <a:rPr lang="hu-HU" sz="1900" i="1" dirty="0" smtClean="0">
                <a:solidFill>
                  <a:schemeClr val="tx1"/>
                </a:solidFill>
              </a:rPr>
              <a:t>Hogy </a:t>
            </a:r>
            <a:r>
              <a:rPr lang="hu-HU" sz="1900" b="1" i="1" u="sng" dirty="0" smtClean="0">
                <a:solidFill>
                  <a:schemeClr val="tx1"/>
                </a:solidFill>
              </a:rPr>
              <a:t>idáig</a:t>
            </a:r>
            <a:r>
              <a:rPr lang="hu-HU" sz="1900" i="1" dirty="0" smtClean="0">
                <a:solidFill>
                  <a:schemeClr val="tx1"/>
                </a:solidFill>
              </a:rPr>
              <a:t> jutottam. </a:t>
            </a:r>
            <a:endParaRPr lang="hu-HU" sz="1900" i="1" dirty="0">
              <a:solidFill>
                <a:schemeClr val="tx1"/>
              </a:solidFill>
            </a:endParaRPr>
          </a:p>
        </p:txBody>
      </p:sp>
    </p:spTree>
    <p:extLst>
      <p:ext uri="{BB962C8B-B14F-4D97-AF65-F5344CB8AC3E}">
        <p14:creationId xmlns:p14="http://schemas.microsoft.com/office/powerpoint/2010/main" val="985486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PROXIMÁLISOK</a:t>
            </a:r>
            <a:endParaRPr lang="hu-HU" dirty="0"/>
          </a:p>
        </p:txBody>
      </p:sp>
      <p:sp>
        <p:nvSpPr>
          <p:cNvPr id="3" name="Tartalom helye 2"/>
          <p:cNvSpPr>
            <a:spLocks noGrp="1"/>
          </p:cNvSpPr>
          <p:nvPr>
            <p:ph idx="1"/>
          </p:nvPr>
        </p:nvSpPr>
        <p:spPr>
          <a:xfrm>
            <a:off x="443060" y="1998481"/>
            <a:ext cx="11846911" cy="5055461"/>
          </a:xfrm>
        </p:spPr>
        <p:txBody>
          <a:bodyPr>
            <a:normAutofit/>
          </a:bodyPr>
          <a:lstStyle/>
          <a:p>
            <a:pPr marL="0" indent="0">
              <a:buNone/>
            </a:pPr>
            <a:r>
              <a:rPr lang="hu-HU" sz="2200" dirty="0" smtClean="0">
                <a:solidFill>
                  <a:schemeClr val="tx1"/>
                </a:solidFill>
              </a:rPr>
              <a:t>(19)</a:t>
            </a:r>
            <a:r>
              <a:rPr lang="hu-HU" sz="2200" i="1" dirty="0" smtClean="0">
                <a:solidFill>
                  <a:schemeClr val="tx1"/>
                </a:solidFill>
              </a:rPr>
              <a:t> Hogy ebből mi lesz! </a:t>
            </a:r>
            <a:r>
              <a:rPr lang="hu-HU" sz="2200" dirty="0" smtClean="0">
                <a:solidFill>
                  <a:schemeClr val="tx1"/>
                </a:solidFill>
              </a:rPr>
              <a:t>(5x) </a:t>
            </a:r>
          </a:p>
          <a:p>
            <a:pPr marL="0" indent="0">
              <a:buNone/>
            </a:pPr>
            <a:r>
              <a:rPr lang="hu-HU" sz="2200" dirty="0" smtClean="0">
                <a:solidFill>
                  <a:srgbClr val="0070C0"/>
                </a:solidFill>
              </a:rPr>
              <a:t>(20) </a:t>
            </a:r>
            <a:r>
              <a:rPr lang="hu-HU" sz="2200" i="1" dirty="0" smtClean="0">
                <a:solidFill>
                  <a:srgbClr val="0070C0"/>
                </a:solidFill>
              </a:rPr>
              <a:t>Hogy </a:t>
            </a:r>
            <a:r>
              <a:rPr lang="hu-HU" sz="2200" b="1" i="1" dirty="0" smtClean="0">
                <a:solidFill>
                  <a:srgbClr val="0070C0"/>
                </a:solidFill>
              </a:rPr>
              <a:t>(eddig) erre </a:t>
            </a:r>
            <a:r>
              <a:rPr lang="hu-HU" sz="2200" i="1" dirty="0" smtClean="0">
                <a:solidFill>
                  <a:srgbClr val="0070C0"/>
                </a:solidFill>
              </a:rPr>
              <a:t>nem gondoltam! </a:t>
            </a:r>
            <a:r>
              <a:rPr lang="hu-HU" sz="2200" dirty="0" smtClean="0">
                <a:solidFill>
                  <a:srgbClr val="0070C0"/>
                </a:solidFill>
              </a:rPr>
              <a:t>(13x</a:t>
            </a:r>
            <a:r>
              <a:rPr lang="hu-HU" sz="2200" dirty="0" smtClean="0">
                <a:solidFill>
                  <a:srgbClr val="0070C0"/>
                </a:solidFill>
              </a:rPr>
              <a:t>)</a:t>
            </a:r>
            <a:endParaRPr lang="hu-HU" sz="2200" dirty="0" smtClean="0">
              <a:solidFill>
                <a:srgbClr val="0070C0"/>
              </a:solidFill>
            </a:endParaRPr>
          </a:p>
          <a:p>
            <a:pPr marL="0" indent="0">
              <a:buNone/>
            </a:pPr>
            <a:r>
              <a:rPr lang="hu-HU" sz="2200" dirty="0" smtClean="0">
                <a:solidFill>
                  <a:srgbClr val="0070C0"/>
                </a:solidFill>
              </a:rPr>
              <a:t>(21) </a:t>
            </a:r>
            <a:r>
              <a:rPr lang="hu-HU" sz="2200" i="1" dirty="0" smtClean="0">
                <a:solidFill>
                  <a:srgbClr val="0070C0"/>
                </a:solidFill>
              </a:rPr>
              <a:t>Hogy </a:t>
            </a:r>
            <a:r>
              <a:rPr lang="hu-HU" sz="2200" b="1" i="1" dirty="0" smtClean="0">
                <a:solidFill>
                  <a:srgbClr val="0070C0"/>
                </a:solidFill>
              </a:rPr>
              <a:t>(eddig) (ez) </a:t>
            </a:r>
            <a:r>
              <a:rPr lang="hu-HU" sz="2200" i="1" dirty="0" smtClean="0">
                <a:solidFill>
                  <a:srgbClr val="0070C0"/>
                </a:solidFill>
              </a:rPr>
              <a:t>(nekem) nem jutott eszembe! </a:t>
            </a:r>
            <a:r>
              <a:rPr lang="hu-HU" sz="2200" dirty="0" smtClean="0">
                <a:solidFill>
                  <a:srgbClr val="0070C0"/>
                </a:solidFill>
              </a:rPr>
              <a:t>(26x) </a:t>
            </a:r>
            <a:endParaRPr lang="hu-HU" sz="2200" dirty="0" smtClean="0">
              <a:solidFill>
                <a:srgbClr val="0070C0"/>
              </a:solidFill>
            </a:endParaRPr>
          </a:p>
          <a:p>
            <a:pPr marL="0" indent="0">
              <a:buNone/>
            </a:pPr>
            <a:r>
              <a:rPr lang="hu-HU" sz="2200" dirty="0" smtClean="0">
                <a:solidFill>
                  <a:srgbClr val="0070C0"/>
                </a:solidFill>
              </a:rPr>
              <a:t>(</a:t>
            </a:r>
            <a:r>
              <a:rPr lang="hu-HU" sz="2200" dirty="0" smtClean="0">
                <a:solidFill>
                  <a:srgbClr val="0070C0"/>
                </a:solidFill>
              </a:rPr>
              <a:t>22) </a:t>
            </a:r>
            <a:r>
              <a:rPr lang="hu-HU" sz="2200" i="1" dirty="0" smtClean="0">
                <a:solidFill>
                  <a:srgbClr val="0070C0"/>
                </a:solidFill>
              </a:rPr>
              <a:t>Hogy </a:t>
            </a:r>
            <a:r>
              <a:rPr lang="hu-HU" sz="2200" b="1" i="1" dirty="0" smtClean="0">
                <a:solidFill>
                  <a:srgbClr val="0070C0"/>
                </a:solidFill>
              </a:rPr>
              <a:t>erre</a:t>
            </a:r>
            <a:r>
              <a:rPr lang="hu-HU" sz="2200" i="1" dirty="0" smtClean="0">
                <a:solidFill>
                  <a:srgbClr val="0070C0"/>
                </a:solidFill>
              </a:rPr>
              <a:t> nem jöttem rá előbb! </a:t>
            </a:r>
            <a:r>
              <a:rPr lang="hu-HU" sz="2200" dirty="0" smtClean="0">
                <a:solidFill>
                  <a:srgbClr val="0070C0"/>
                </a:solidFill>
              </a:rPr>
              <a:t>(1x</a:t>
            </a:r>
            <a:r>
              <a:rPr lang="hu-HU" sz="2200" dirty="0" smtClean="0">
                <a:solidFill>
                  <a:srgbClr val="0070C0"/>
                </a:solidFill>
              </a:rPr>
              <a:t>)</a:t>
            </a:r>
            <a:endParaRPr lang="hu-HU" sz="2200" dirty="0" smtClean="0">
              <a:solidFill>
                <a:srgbClr val="0070C0"/>
              </a:solidFill>
            </a:endParaRPr>
          </a:p>
          <a:p>
            <a:pPr marL="0" indent="0">
              <a:buNone/>
            </a:pPr>
            <a:r>
              <a:rPr lang="hu-HU" sz="2200" dirty="0" smtClean="0">
                <a:solidFill>
                  <a:srgbClr val="FF0000"/>
                </a:solidFill>
              </a:rPr>
              <a:t>(23) </a:t>
            </a:r>
            <a:r>
              <a:rPr lang="hu-HU" sz="2200" i="1" dirty="0" smtClean="0">
                <a:solidFill>
                  <a:srgbClr val="FF0000"/>
                </a:solidFill>
              </a:rPr>
              <a:t>Hogy </a:t>
            </a:r>
            <a:r>
              <a:rPr lang="hu-HU" sz="2200" b="1" i="1" dirty="0" smtClean="0">
                <a:solidFill>
                  <a:srgbClr val="FF0000"/>
                </a:solidFill>
              </a:rPr>
              <a:t>ez</a:t>
            </a:r>
            <a:r>
              <a:rPr lang="hu-HU" sz="2200" i="1" dirty="0" smtClean="0">
                <a:solidFill>
                  <a:srgbClr val="FF0000"/>
                </a:solidFill>
              </a:rPr>
              <a:t> mennyire igaz!  </a:t>
            </a:r>
            <a:r>
              <a:rPr lang="hu-HU" sz="2200" dirty="0" smtClean="0">
                <a:solidFill>
                  <a:srgbClr val="FF0000"/>
                </a:solidFill>
              </a:rPr>
              <a:t>(5x</a:t>
            </a:r>
            <a:r>
              <a:rPr lang="hu-HU" sz="2200" dirty="0" smtClean="0">
                <a:solidFill>
                  <a:srgbClr val="FF0000"/>
                </a:solidFill>
              </a:rPr>
              <a:t>)</a:t>
            </a:r>
            <a:endParaRPr lang="hu-HU" sz="2200" dirty="0" smtClean="0">
              <a:solidFill>
                <a:schemeClr val="tx1"/>
              </a:solidFill>
            </a:endParaRPr>
          </a:p>
          <a:p>
            <a:pPr marL="0" indent="0">
              <a:buNone/>
            </a:pPr>
            <a:r>
              <a:rPr lang="hu-HU" sz="2200" dirty="0" smtClean="0">
                <a:solidFill>
                  <a:srgbClr val="FF0000"/>
                </a:solidFill>
              </a:rPr>
              <a:t>(10) </a:t>
            </a:r>
            <a:r>
              <a:rPr lang="hu-HU" sz="2200" i="1" dirty="0" smtClean="0">
                <a:solidFill>
                  <a:srgbClr val="FF0000"/>
                </a:solidFill>
              </a:rPr>
              <a:t>Hogy </a:t>
            </a:r>
            <a:r>
              <a:rPr lang="hu-HU" sz="2200" b="1" i="1" dirty="0" smtClean="0">
                <a:solidFill>
                  <a:srgbClr val="FF0000"/>
                </a:solidFill>
              </a:rPr>
              <a:t>ez</a:t>
            </a:r>
            <a:r>
              <a:rPr lang="hu-HU" sz="2200" i="1" dirty="0" smtClean="0">
                <a:solidFill>
                  <a:srgbClr val="FF0000"/>
                </a:solidFill>
              </a:rPr>
              <a:t> mennyire így van! </a:t>
            </a:r>
            <a:r>
              <a:rPr lang="hu-HU" sz="2200" dirty="0" smtClean="0">
                <a:solidFill>
                  <a:srgbClr val="FF0000"/>
                </a:solidFill>
              </a:rPr>
              <a:t>(2x) </a:t>
            </a:r>
            <a:endParaRPr lang="hu-HU" sz="2200" dirty="0" smtClean="0">
              <a:solidFill>
                <a:srgbClr val="FF0000"/>
              </a:solidFill>
            </a:endParaRPr>
          </a:p>
          <a:p>
            <a:pPr marL="0" indent="0">
              <a:buNone/>
            </a:pPr>
            <a:r>
              <a:rPr lang="hu-HU" sz="2200" dirty="0" smtClean="0">
                <a:solidFill>
                  <a:srgbClr val="92D050"/>
                </a:solidFill>
              </a:rPr>
              <a:t>(</a:t>
            </a:r>
            <a:r>
              <a:rPr lang="hu-HU" sz="2200" dirty="0" smtClean="0">
                <a:solidFill>
                  <a:srgbClr val="92D050"/>
                </a:solidFill>
              </a:rPr>
              <a:t>24) </a:t>
            </a:r>
            <a:r>
              <a:rPr lang="hu-HU" sz="2200" i="1" dirty="0" smtClean="0">
                <a:solidFill>
                  <a:srgbClr val="92D050"/>
                </a:solidFill>
              </a:rPr>
              <a:t>Hogy </a:t>
            </a:r>
            <a:r>
              <a:rPr lang="hu-HU" sz="2200" b="1" i="1" dirty="0" smtClean="0">
                <a:solidFill>
                  <a:srgbClr val="92D050"/>
                </a:solidFill>
              </a:rPr>
              <a:t>ezt</a:t>
            </a:r>
            <a:r>
              <a:rPr lang="hu-HU" sz="2200" i="1" dirty="0" smtClean="0">
                <a:solidFill>
                  <a:srgbClr val="92D050"/>
                </a:solidFill>
              </a:rPr>
              <a:t> is megér(</a:t>
            </a:r>
            <a:r>
              <a:rPr lang="hu-HU" sz="2200" i="1" dirty="0" err="1" smtClean="0">
                <a:solidFill>
                  <a:srgbClr val="92D050"/>
                </a:solidFill>
              </a:rPr>
              <a:t>het</a:t>
            </a:r>
            <a:r>
              <a:rPr lang="hu-HU" sz="2200" i="1" dirty="0" smtClean="0">
                <a:solidFill>
                  <a:srgbClr val="92D050"/>
                </a:solidFill>
              </a:rPr>
              <a:t>)</a:t>
            </a:r>
            <a:r>
              <a:rPr lang="hu-HU" sz="2200" i="1" dirty="0" err="1" smtClean="0">
                <a:solidFill>
                  <a:srgbClr val="92D050"/>
                </a:solidFill>
              </a:rPr>
              <a:t>tem</a:t>
            </a:r>
            <a:r>
              <a:rPr lang="hu-HU" sz="2200" i="1" dirty="0" smtClean="0">
                <a:solidFill>
                  <a:srgbClr val="92D050"/>
                </a:solidFill>
              </a:rPr>
              <a:t>! </a:t>
            </a:r>
            <a:r>
              <a:rPr lang="hu-HU" sz="2200" dirty="0" smtClean="0">
                <a:solidFill>
                  <a:srgbClr val="92D050"/>
                </a:solidFill>
              </a:rPr>
              <a:t>(</a:t>
            </a:r>
            <a:r>
              <a:rPr lang="hu-HU" sz="2200" dirty="0" err="1" smtClean="0">
                <a:solidFill>
                  <a:srgbClr val="92D050"/>
                </a:solidFill>
              </a:rPr>
              <a:t>positive</a:t>
            </a:r>
            <a:r>
              <a:rPr lang="hu-HU" sz="2200" dirty="0" smtClean="0">
                <a:solidFill>
                  <a:srgbClr val="92D050"/>
                </a:solidFill>
              </a:rPr>
              <a:t>) (10x</a:t>
            </a:r>
            <a:r>
              <a:rPr lang="hu-HU" sz="2200" dirty="0" smtClean="0">
                <a:solidFill>
                  <a:srgbClr val="92D050"/>
                </a:solidFill>
              </a:rPr>
              <a:t>)</a:t>
            </a:r>
            <a:endParaRPr lang="hu-HU" sz="2200" dirty="0" smtClean="0">
              <a:solidFill>
                <a:srgbClr val="92D050"/>
              </a:solidFill>
            </a:endParaRPr>
          </a:p>
          <a:p>
            <a:pPr marL="0" indent="0">
              <a:buNone/>
            </a:pPr>
            <a:r>
              <a:rPr lang="hu-HU" sz="2200" dirty="0" smtClean="0">
                <a:solidFill>
                  <a:srgbClr val="92D050"/>
                </a:solidFill>
              </a:rPr>
              <a:t>(</a:t>
            </a:r>
            <a:r>
              <a:rPr lang="hu-HU" sz="2200" dirty="0" smtClean="0">
                <a:solidFill>
                  <a:srgbClr val="92D050"/>
                </a:solidFill>
              </a:rPr>
              <a:t>25) </a:t>
            </a:r>
            <a:r>
              <a:rPr lang="hu-HU" sz="2200" i="1" dirty="0" smtClean="0">
                <a:solidFill>
                  <a:srgbClr val="92D050"/>
                </a:solidFill>
              </a:rPr>
              <a:t>Hogy </a:t>
            </a:r>
            <a:r>
              <a:rPr lang="hu-HU" sz="2200" b="1" i="1" dirty="0" smtClean="0">
                <a:solidFill>
                  <a:srgbClr val="92D050"/>
                </a:solidFill>
              </a:rPr>
              <a:t>ezt</a:t>
            </a:r>
            <a:r>
              <a:rPr lang="hu-HU" sz="2200" i="1" dirty="0" smtClean="0">
                <a:solidFill>
                  <a:srgbClr val="92D050"/>
                </a:solidFill>
              </a:rPr>
              <a:t> is meg kellett érjem! </a:t>
            </a:r>
            <a:r>
              <a:rPr lang="hu-HU" sz="2200" dirty="0" smtClean="0">
                <a:solidFill>
                  <a:srgbClr val="92D050"/>
                </a:solidFill>
              </a:rPr>
              <a:t>(1x) (</a:t>
            </a:r>
            <a:r>
              <a:rPr lang="hu-HU" sz="2200" dirty="0" err="1" smtClean="0">
                <a:solidFill>
                  <a:srgbClr val="92D050"/>
                </a:solidFill>
              </a:rPr>
              <a:t>negative</a:t>
            </a:r>
            <a:r>
              <a:rPr lang="hu-HU" sz="2200" dirty="0" smtClean="0">
                <a:solidFill>
                  <a:srgbClr val="92D050"/>
                </a:solidFill>
              </a:rPr>
              <a:t>)</a:t>
            </a:r>
            <a:endParaRPr lang="hu-HU" sz="2200" dirty="0" smtClean="0">
              <a:solidFill>
                <a:srgbClr val="92D050"/>
              </a:solidFill>
            </a:endParaRPr>
          </a:p>
        </p:txBody>
      </p:sp>
    </p:spTree>
    <p:extLst>
      <p:ext uri="{BB962C8B-B14F-4D97-AF65-F5344CB8AC3E}">
        <p14:creationId xmlns:p14="http://schemas.microsoft.com/office/powerpoint/2010/main" val="254122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smtClean="0"/>
              <a:t>disztálisok</a:t>
            </a:r>
            <a:endParaRPr lang="hu-HU" dirty="0"/>
          </a:p>
        </p:txBody>
      </p:sp>
      <p:sp>
        <p:nvSpPr>
          <p:cNvPr id="3" name="Tartalom helye 2"/>
          <p:cNvSpPr>
            <a:spLocks noGrp="1"/>
          </p:cNvSpPr>
          <p:nvPr>
            <p:ph idx="1"/>
          </p:nvPr>
        </p:nvSpPr>
        <p:spPr>
          <a:xfrm>
            <a:off x="581191" y="2035629"/>
            <a:ext cx="5352884" cy="4691741"/>
          </a:xfrm>
        </p:spPr>
        <p:txBody>
          <a:bodyPr>
            <a:normAutofit/>
          </a:bodyPr>
          <a:lstStyle/>
          <a:p>
            <a:pPr marL="0" indent="0">
              <a:buNone/>
            </a:pPr>
            <a:r>
              <a:rPr lang="hu-HU" sz="2300" b="1" dirty="0" smtClean="0"/>
              <a:t>DEM </a:t>
            </a:r>
            <a:r>
              <a:rPr lang="hu-HU" sz="2300" b="1" dirty="0"/>
              <a:t>+ INTER (INT): 17 </a:t>
            </a:r>
            <a:r>
              <a:rPr lang="hu-HU" sz="2300" b="1" dirty="0" smtClean="0"/>
              <a:t>db (25</a:t>
            </a:r>
            <a:r>
              <a:rPr lang="hu-HU" sz="2300" b="1" dirty="0" smtClean="0"/>
              <a:t>%)</a:t>
            </a:r>
            <a:endParaRPr lang="hu-HU" sz="2300" b="1" dirty="0"/>
          </a:p>
          <a:p>
            <a:pPr marL="0" indent="0">
              <a:buNone/>
            </a:pPr>
            <a:r>
              <a:rPr lang="hu-HU" sz="2300" dirty="0">
                <a:solidFill>
                  <a:schemeClr val="tx1"/>
                </a:solidFill>
              </a:rPr>
              <a:t>(</a:t>
            </a:r>
            <a:r>
              <a:rPr lang="hu-HU" sz="2300" dirty="0" smtClean="0">
                <a:solidFill>
                  <a:schemeClr val="tx1"/>
                </a:solidFill>
              </a:rPr>
              <a:t>26)</a:t>
            </a:r>
            <a:r>
              <a:rPr lang="hu-HU" sz="2300" i="1" dirty="0" smtClean="0">
                <a:solidFill>
                  <a:schemeClr val="tx1"/>
                </a:solidFill>
              </a:rPr>
              <a:t> </a:t>
            </a:r>
            <a:r>
              <a:rPr lang="hu-HU" sz="2300" i="1" dirty="0">
                <a:solidFill>
                  <a:schemeClr val="tx1"/>
                </a:solidFill>
              </a:rPr>
              <a:t>Párizsban együtt éltem </a:t>
            </a:r>
            <a:r>
              <a:rPr lang="hu-HU" sz="2300" i="1" u="sng" dirty="0">
                <a:solidFill>
                  <a:schemeClr val="tx1"/>
                </a:solidFill>
              </a:rPr>
              <a:t>egy kis táncosnővel</a:t>
            </a:r>
            <a:r>
              <a:rPr lang="hu-HU" sz="2300" i="1" dirty="0">
                <a:solidFill>
                  <a:schemeClr val="tx1"/>
                </a:solidFill>
              </a:rPr>
              <a:t>.  </a:t>
            </a:r>
            <a:r>
              <a:rPr lang="hu-HU" sz="2300" b="1" i="1" dirty="0">
                <a:solidFill>
                  <a:schemeClr val="tx1"/>
                </a:solidFill>
              </a:rPr>
              <a:t>Hogy </a:t>
            </a:r>
            <a:r>
              <a:rPr lang="hu-HU" sz="2300" b="1" i="1" u="sng" dirty="0" smtClean="0">
                <a:solidFill>
                  <a:schemeClr val="tx1"/>
                </a:solidFill>
              </a:rPr>
              <a:t>az</a:t>
            </a:r>
            <a:r>
              <a:rPr lang="hu-HU" sz="2300" b="1" i="1" dirty="0" smtClean="0">
                <a:solidFill>
                  <a:schemeClr val="tx1"/>
                </a:solidFill>
              </a:rPr>
              <a:t> </a:t>
            </a:r>
            <a:r>
              <a:rPr lang="hu-HU" sz="2300" b="1" i="1" dirty="0">
                <a:solidFill>
                  <a:schemeClr val="tx1"/>
                </a:solidFill>
              </a:rPr>
              <a:t>mit össze tudott hisztizni! </a:t>
            </a:r>
            <a:r>
              <a:rPr lang="hu-HU" sz="2300" dirty="0">
                <a:solidFill>
                  <a:schemeClr val="tx1"/>
                </a:solidFill>
              </a:rPr>
              <a:t>(MNSz2, #1184676286, </a:t>
            </a:r>
            <a:r>
              <a:rPr lang="hu-HU" sz="2300" dirty="0" err="1">
                <a:solidFill>
                  <a:schemeClr val="tx1"/>
                </a:solidFill>
              </a:rPr>
              <a:t>lit</a:t>
            </a:r>
            <a:r>
              <a:rPr lang="hu-HU" sz="2300" dirty="0" smtClean="0">
                <a:solidFill>
                  <a:schemeClr val="tx1"/>
                </a:solidFill>
              </a:rPr>
              <a:t>) </a:t>
            </a:r>
            <a:endParaRPr lang="hu-HU" sz="2300" dirty="0">
              <a:solidFill>
                <a:schemeClr val="tx1"/>
              </a:solidFill>
            </a:endParaRPr>
          </a:p>
          <a:p>
            <a:pPr marL="0" indent="0">
              <a:buNone/>
            </a:pPr>
            <a:r>
              <a:rPr lang="hu-HU" sz="2300" dirty="0" smtClean="0">
                <a:solidFill>
                  <a:schemeClr val="tx1"/>
                </a:solidFill>
              </a:rPr>
              <a:t>(</a:t>
            </a:r>
            <a:r>
              <a:rPr lang="hu-HU" sz="2300" dirty="0" smtClean="0">
                <a:solidFill>
                  <a:schemeClr val="tx1"/>
                </a:solidFill>
              </a:rPr>
              <a:t>27) </a:t>
            </a:r>
            <a:r>
              <a:rPr lang="hu-HU" sz="2300" i="1" dirty="0">
                <a:solidFill>
                  <a:schemeClr val="tx1"/>
                </a:solidFill>
              </a:rPr>
              <a:t>Szerencsére játéktesztet már nem ír a KByte-ba, csak </a:t>
            </a:r>
            <a:r>
              <a:rPr lang="hu-HU" sz="2300" i="1" u="sng" dirty="0">
                <a:solidFill>
                  <a:schemeClr val="tx1"/>
                </a:solidFill>
              </a:rPr>
              <a:t>ilyen hülye </a:t>
            </a:r>
            <a:r>
              <a:rPr lang="hu-HU" sz="2300" i="1" u="sng" dirty="0" err="1">
                <a:solidFill>
                  <a:schemeClr val="tx1"/>
                </a:solidFill>
              </a:rPr>
              <a:t>ECTS-beszámolót</a:t>
            </a:r>
            <a:r>
              <a:rPr lang="hu-HU" sz="2300" i="1" dirty="0">
                <a:solidFill>
                  <a:schemeClr val="tx1"/>
                </a:solidFill>
              </a:rPr>
              <a:t>. </a:t>
            </a:r>
            <a:r>
              <a:rPr lang="hu-HU" sz="2300" b="1" i="1" dirty="0">
                <a:solidFill>
                  <a:schemeClr val="tx1"/>
                </a:solidFill>
              </a:rPr>
              <a:t>Hogy az mekkora szar volt! </a:t>
            </a:r>
            <a:r>
              <a:rPr lang="hu-HU" sz="2300" dirty="0">
                <a:solidFill>
                  <a:schemeClr val="tx1"/>
                </a:solidFill>
              </a:rPr>
              <a:t>(MNSz2, #811885918, </a:t>
            </a:r>
            <a:r>
              <a:rPr lang="hu-HU" sz="2300" dirty="0" err="1">
                <a:solidFill>
                  <a:schemeClr val="tx1"/>
                </a:solidFill>
              </a:rPr>
              <a:t>pers</a:t>
            </a:r>
            <a:r>
              <a:rPr lang="hu-HU" sz="2300" dirty="0" smtClean="0">
                <a:solidFill>
                  <a:schemeClr val="tx1"/>
                </a:solidFill>
              </a:rPr>
              <a:t>)</a:t>
            </a:r>
            <a:endParaRPr lang="hu-HU" sz="2300" dirty="0" smtClean="0">
              <a:solidFill>
                <a:schemeClr val="tx1"/>
              </a:soli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2298188879"/>
              </p:ext>
            </p:extLst>
          </p:nvPr>
        </p:nvGraphicFramePr>
        <p:xfrm>
          <a:off x="6124575" y="794808"/>
          <a:ext cx="5372100" cy="5605987"/>
        </p:xfrm>
        <a:graphic>
          <a:graphicData uri="http://schemas.openxmlformats.org/drawingml/2006/table">
            <a:tbl>
              <a:tblPr>
                <a:tableStyleId>{5C22544A-7EE6-4342-B048-85BDC9FD1C3A}</a:tableStyleId>
              </a:tblPr>
              <a:tblGrid>
                <a:gridCol w="5372100"/>
              </a:tblGrid>
              <a:tr h="497862">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bajusszal </a:t>
                      </a:r>
                      <a:r>
                        <a:rPr lang="hu-HU" sz="1600" i="1" u="none" strike="noStrike" dirty="0">
                          <a:solidFill>
                            <a:srgbClr val="FF0000"/>
                          </a:solidFill>
                          <a:effectLst/>
                        </a:rPr>
                        <a:t>milyen</a:t>
                      </a:r>
                      <a:r>
                        <a:rPr lang="hu-HU" sz="1600" i="1" u="none" strike="noStrike" dirty="0">
                          <a:effectLst/>
                        </a:rPr>
                        <a:t> fess ember</a:t>
                      </a:r>
                      <a:r>
                        <a:rPr lang="hu-HU" sz="1600" i="1" u="none" strike="noStrike" dirty="0" smtClean="0">
                          <a:effectLst/>
                        </a:rPr>
                        <a:t>!  </a:t>
                      </a:r>
                      <a:endParaRPr lang="hu-HU" sz="1600" b="0" i="1" u="none" strike="noStrike" dirty="0">
                        <a:solidFill>
                          <a:srgbClr val="FF0000"/>
                        </a:solidFill>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hogy</a:t>
                      </a:r>
                      <a:r>
                        <a:rPr lang="hu-HU" sz="1600" i="1" u="none" strike="noStrike" dirty="0">
                          <a:effectLst/>
                        </a:rPr>
                        <a:t> szereti a művészetet!</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is ilyenkor nincs meg.</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mekkorát</a:t>
                      </a:r>
                      <a:r>
                        <a:rPr lang="hu-HU" sz="1600" i="1" u="none" strike="noStrike" dirty="0">
                          <a:effectLst/>
                        </a:rPr>
                        <a:t> szólt, fiam!</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mennyire</a:t>
                      </a:r>
                      <a:r>
                        <a:rPr lang="hu-HU" sz="1600" i="1" u="none" strike="noStrike" dirty="0">
                          <a:effectLst/>
                        </a:rPr>
                        <a:t> szar film volt.</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micsoda</a:t>
                      </a:r>
                      <a:r>
                        <a:rPr lang="hu-HU" sz="1600" i="1" u="none" strike="noStrike" dirty="0">
                          <a:effectLst/>
                        </a:rPr>
                        <a:t> öröm volt!</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milyen</a:t>
                      </a:r>
                      <a:r>
                        <a:rPr lang="hu-HU" sz="1600" i="1" u="none" strike="noStrike" dirty="0">
                          <a:effectLst/>
                        </a:rPr>
                        <a:t> gyönyörű!</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a:t>
                      </a:r>
                      <a:r>
                        <a:rPr lang="hu-HU" sz="1600" i="1" u="none" strike="noStrike" dirty="0">
                          <a:solidFill>
                            <a:srgbClr val="FF0000"/>
                          </a:solidFill>
                          <a:effectLst/>
                        </a:rPr>
                        <a:t>micsoda</a:t>
                      </a:r>
                      <a:r>
                        <a:rPr lang="hu-HU" sz="1600" i="1" u="none" strike="noStrike" dirty="0">
                          <a:effectLst/>
                        </a:rPr>
                        <a:t> ricsajt csináltak!</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mit művelnek az ágyban!</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mit műveltek, kisfiam.</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azoknak</a:t>
                      </a:r>
                      <a:r>
                        <a:rPr lang="hu-HU" sz="1600" i="1" u="none" strike="noStrike" dirty="0">
                          <a:effectLst/>
                        </a:rPr>
                        <a:t> </a:t>
                      </a:r>
                      <a:r>
                        <a:rPr lang="hu-HU" sz="1600" i="1" u="none" strike="noStrike" dirty="0">
                          <a:solidFill>
                            <a:srgbClr val="FF0000"/>
                          </a:solidFill>
                          <a:effectLst/>
                        </a:rPr>
                        <a:t>mennyi</a:t>
                      </a:r>
                      <a:r>
                        <a:rPr lang="hu-HU" sz="1600" i="1" u="none" strike="noStrike" dirty="0">
                          <a:effectLst/>
                        </a:rPr>
                        <a:t> levél kell!</a:t>
                      </a:r>
                      <a:endParaRPr lang="hu-HU" sz="1600" b="0" i="1" u="none" strike="noStrike" dirty="0">
                        <a:effectLst/>
                        <a:latin typeface="Arial" panose="020B0604020202020204" pitchFamily="34" charset="0"/>
                      </a:endParaRPr>
                    </a:p>
                  </a:txBody>
                  <a:tcPr marL="7620" marR="7620" marT="7620" marB="0" anchor="b"/>
                </a:tc>
              </a:tr>
              <a:tr h="464375">
                <a:tc>
                  <a:txBody>
                    <a:bodyPr/>
                    <a:lstStyle/>
                    <a:p>
                      <a:pPr algn="l" fontAlgn="b"/>
                      <a:r>
                        <a:rPr lang="hu-HU" sz="1600" i="1" u="none" strike="noStrike" dirty="0">
                          <a:effectLst/>
                        </a:rPr>
                        <a:t>Hogy </a:t>
                      </a:r>
                      <a:r>
                        <a:rPr lang="hu-HU" sz="1600" b="1" i="1" u="none" strike="noStrike" dirty="0">
                          <a:effectLst/>
                        </a:rPr>
                        <a:t>azon</a:t>
                      </a:r>
                      <a:r>
                        <a:rPr lang="hu-HU" sz="1600" i="1" u="none" strike="noStrike" dirty="0">
                          <a:effectLst/>
                        </a:rPr>
                        <a:t> </a:t>
                      </a:r>
                      <a:r>
                        <a:rPr lang="hu-HU" sz="1600" i="1" u="none" strike="noStrike" dirty="0">
                          <a:solidFill>
                            <a:srgbClr val="FF0000"/>
                          </a:solidFill>
                          <a:effectLst/>
                        </a:rPr>
                        <a:t>mekkora</a:t>
                      </a:r>
                      <a:r>
                        <a:rPr lang="hu-HU" sz="1600" i="1" u="none" strike="noStrike" dirty="0">
                          <a:effectLst/>
                        </a:rPr>
                        <a:t> elemtok-fedél van!</a:t>
                      </a:r>
                      <a:endParaRPr lang="hu-HU" sz="1600" b="0" i="1" u="none" strike="noStrike" dirty="0">
                        <a:effectLst/>
                        <a:latin typeface="Arial" panose="020B0604020202020204" pitchFamily="34" charset="0"/>
                      </a:endParaRPr>
                    </a:p>
                  </a:txBody>
                  <a:tcPr marL="7620" marR="7620" marT="7620" marB="0" anchor="b"/>
                </a:tc>
              </a:tr>
            </a:tbl>
          </a:graphicData>
        </a:graphic>
      </p:graphicFrame>
    </p:spTree>
    <p:extLst>
      <p:ext uri="{BB962C8B-B14F-4D97-AF65-F5344CB8AC3E}">
        <p14:creationId xmlns:p14="http://schemas.microsoft.com/office/powerpoint/2010/main" val="2368570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konstrukciók</a:t>
            </a:r>
            <a:endParaRPr lang="hu-HU" dirty="0"/>
          </a:p>
        </p:txBody>
      </p:sp>
      <p:sp>
        <p:nvSpPr>
          <p:cNvPr id="3" name="Tartalom helye 2"/>
          <p:cNvSpPr>
            <a:spLocks noGrp="1"/>
          </p:cNvSpPr>
          <p:nvPr>
            <p:ph idx="1"/>
          </p:nvPr>
        </p:nvSpPr>
        <p:spPr>
          <a:xfrm>
            <a:off x="685801" y="2142067"/>
            <a:ext cx="10667999" cy="3992033"/>
          </a:xfrm>
        </p:spPr>
        <p:txBody>
          <a:bodyPr>
            <a:normAutofit/>
          </a:bodyPr>
          <a:lstStyle/>
          <a:p>
            <a:pPr marL="0" indent="0">
              <a:buNone/>
            </a:pPr>
            <a:r>
              <a:rPr lang="hu-HU" sz="2400" dirty="0" smtClean="0">
                <a:solidFill>
                  <a:schemeClr val="tx1"/>
                </a:solidFill>
              </a:rPr>
              <a:t>Rögzült mintázat: </a:t>
            </a:r>
            <a:endParaRPr lang="hu-HU" sz="2400" dirty="0" smtClean="0">
              <a:solidFill>
                <a:schemeClr val="tx1"/>
              </a:solidFill>
            </a:endParaRPr>
          </a:p>
          <a:p>
            <a:pPr marL="0" indent="0" algn="just">
              <a:buNone/>
            </a:pPr>
            <a:r>
              <a:rPr lang="hu-HU" sz="2400" i="1" dirty="0" smtClean="0">
                <a:solidFill>
                  <a:schemeClr val="tx1"/>
                </a:solidFill>
              </a:rPr>
              <a:t>Hogy</a:t>
            </a:r>
            <a:r>
              <a:rPr lang="hu-HU" sz="2400" b="1" i="1" dirty="0" smtClean="0">
                <a:solidFill>
                  <a:schemeClr val="tx1"/>
                </a:solidFill>
              </a:rPr>
              <a:t> 	ez/az 		</a:t>
            </a:r>
            <a:r>
              <a:rPr lang="hu-HU" sz="2400" i="1" dirty="0" smtClean="0">
                <a:solidFill>
                  <a:schemeClr val="tx1"/>
                </a:solidFill>
              </a:rPr>
              <a:t>(a 	NP) </a:t>
            </a:r>
            <a:r>
              <a:rPr lang="hu-HU" sz="2400" b="1" i="1" dirty="0" smtClean="0">
                <a:solidFill>
                  <a:schemeClr val="tx1"/>
                </a:solidFill>
              </a:rPr>
              <a:t>	milyen/mennyire/mekkora/micsoda/hogy 	</a:t>
            </a:r>
            <a:r>
              <a:rPr lang="hu-HU" sz="2400" dirty="0" err="1" smtClean="0">
                <a:solidFill>
                  <a:schemeClr val="tx1"/>
                </a:solidFill>
              </a:rPr>
              <a:t>PredP</a:t>
            </a:r>
            <a:endParaRPr lang="hu-HU" sz="2400" dirty="0" smtClean="0">
              <a:solidFill>
                <a:schemeClr val="tx1"/>
              </a:solidFill>
            </a:endParaRPr>
          </a:p>
          <a:p>
            <a:pPr marL="0" indent="0" algn="just">
              <a:buNone/>
            </a:pPr>
            <a:r>
              <a:rPr lang="hu-HU" sz="2400" dirty="0" err="1" smtClean="0">
                <a:solidFill>
                  <a:schemeClr val="tx1"/>
                </a:solidFill>
              </a:rPr>
              <a:t>that</a:t>
            </a:r>
            <a:r>
              <a:rPr lang="hu-HU" sz="2400" dirty="0" smtClean="0">
                <a:solidFill>
                  <a:schemeClr val="tx1"/>
                </a:solidFill>
              </a:rPr>
              <a:t>	</a:t>
            </a:r>
            <a:r>
              <a:rPr lang="hu-HU" sz="2400" dirty="0" err="1" smtClean="0">
                <a:solidFill>
                  <a:schemeClr val="tx1"/>
                </a:solidFill>
              </a:rPr>
              <a:t>this</a:t>
            </a:r>
            <a:r>
              <a:rPr lang="hu-HU" sz="2400" dirty="0" smtClean="0">
                <a:solidFill>
                  <a:schemeClr val="tx1"/>
                </a:solidFill>
              </a:rPr>
              <a:t>/</a:t>
            </a:r>
            <a:r>
              <a:rPr lang="hu-HU" sz="2400" dirty="0" err="1" smtClean="0">
                <a:solidFill>
                  <a:schemeClr val="tx1"/>
                </a:solidFill>
              </a:rPr>
              <a:t>that</a:t>
            </a:r>
            <a:r>
              <a:rPr lang="hu-HU" sz="2400" dirty="0" smtClean="0">
                <a:solidFill>
                  <a:schemeClr val="tx1"/>
                </a:solidFill>
              </a:rPr>
              <a:t>	</a:t>
            </a:r>
            <a:r>
              <a:rPr lang="hu-HU" sz="2400" cap="small" dirty="0" err="1" smtClean="0">
                <a:solidFill>
                  <a:schemeClr val="tx1"/>
                </a:solidFill>
              </a:rPr>
              <a:t>art.def</a:t>
            </a:r>
            <a:r>
              <a:rPr lang="hu-HU" sz="2400" dirty="0" smtClean="0">
                <a:solidFill>
                  <a:schemeClr val="tx1"/>
                </a:solidFill>
              </a:rPr>
              <a:t>		</a:t>
            </a:r>
            <a:r>
              <a:rPr lang="hu-HU" sz="2400" dirty="0" err="1" smtClean="0">
                <a:solidFill>
                  <a:schemeClr val="tx1"/>
                </a:solidFill>
              </a:rPr>
              <a:t>how</a:t>
            </a:r>
            <a:r>
              <a:rPr lang="hu-HU" sz="2400" dirty="0" smtClean="0">
                <a:solidFill>
                  <a:schemeClr val="tx1"/>
                </a:solidFill>
              </a:rPr>
              <a:t>/</a:t>
            </a:r>
            <a:r>
              <a:rPr lang="hu-HU" sz="2400" dirty="0" err="1" smtClean="0">
                <a:solidFill>
                  <a:schemeClr val="tx1"/>
                </a:solidFill>
              </a:rPr>
              <a:t>how.much</a:t>
            </a:r>
            <a:r>
              <a:rPr lang="hu-HU" sz="2400" dirty="0" smtClean="0">
                <a:solidFill>
                  <a:schemeClr val="tx1"/>
                </a:solidFill>
              </a:rPr>
              <a:t>/</a:t>
            </a:r>
            <a:r>
              <a:rPr lang="hu-HU" sz="2400" dirty="0" err="1" smtClean="0">
                <a:solidFill>
                  <a:schemeClr val="tx1"/>
                </a:solidFill>
              </a:rPr>
              <a:t>what.a</a:t>
            </a:r>
            <a:r>
              <a:rPr lang="hu-HU" sz="2400" dirty="0" smtClean="0">
                <a:solidFill>
                  <a:schemeClr val="tx1"/>
                </a:solidFill>
              </a:rPr>
              <a:t>/</a:t>
            </a:r>
            <a:r>
              <a:rPr lang="hu-HU" sz="2400" dirty="0" err="1" smtClean="0">
                <a:solidFill>
                  <a:schemeClr val="tx1"/>
                </a:solidFill>
              </a:rPr>
              <a:t>how</a:t>
            </a:r>
            <a:r>
              <a:rPr lang="hu-HU" sz="2400" dirty="0" smtClean="0">
                <a:solidFill>
                  <a:schemeClr val="tx1"/>
                </a:solidFill>
              </a:rPr>
              <a:t>						</a:t>
            </a:r>
            <a:r>
              <a:rPr lang="hu-HU" sz="2400" dirty="0" smtClean="0">
                <a:solidFill>
                  <a:srgbClr val="FF0000"/>
                </a:solidFill>
              </a:rPr>
              <a:t>	</a:t>
            </a:r>
          </a:p>
          <a:p>
            <a:pPr marL="0" indent="0" algn="just">
              <a:buNone/>
            </a:pPr>
            <a:r>
              <a:rPr lang="hu-HU" sz="2400" i="1" dirty="0" smtClean="0">
                <a:solidFill>
                  <a:schemeClr val="tx1"/>
                </a:solidFill>
              </a:rPr>
              <a:t>Hogy 	</a:t>
            </a:r>
            <a:r>
              <a:rPr lang="hu-HU" sz="2400" b="1" i="1" dirty="0" smtClean="0">
                <a:solidFill>
                  <a:schemeClr val="tx1"/>
                </a:solidFill>
              </a:rPr>
              <a:t>itt/ott 			mi/milyen/mekkora/micsoda</a:t>
            </a:r>
            <a:r>
              <a:rPr lang="hu-HU" sz="2400" i="1" dirty="0" smtClean="0">
                <a:solidFill>
                  <a:schemeClr val="tx1"/>
                </a:solidFill>
              </a:rPr>
              <a:t> 	NP 			van</a:t>
            </a:r>
            <a:r>
              <a:rPr lang="hu-HU" sz="2400" i="1" dirty="0">
                <a:solidFill>
                  <a:schemeClr val="tx1"/>
                </a:solidFill>
              </a:rPr>
              <a:t>! </a:t>
            </a:r>
          </a:p>
          <a:p>
            <a:pPr marL="0" indent="0">
              <a:buNone/>
            </a:pPr>
            <a:r>
              <a:rPr lang="hu-HU" sz="2400" dirty="0" err="1">
                <a:solidFill>
                  <a:schemeClr val="tx1"/>
                </a:solidFill>
              </a:rPr>
              <a:t>t</a:t>
            </a:r>
            <a:r>
              <a:rPr lang="hu-HU" sz="2400" dirty="0" err="1" smtClean="0">
                <a:solidFill>
                  <a:schemeClr val="tx1"/>
                </a:solidFill>
              </a:rPr>
              <a:t>hat</a:t>
            </a:r>
            <a:r>
              <a:rPr lang="hu-HU" sz="2400" dirty="0" smtClean="0">
                <a:solidFill>
                  <a:schemeClr val="tx1"/>
                </a:solidFill>
              </a:rPr>
              <a:t>	here/</a:t>
            </a:r>
            <a:r>
              <a:rPr lang="hu-HU" sz="2400" dirty="0" err="1" smtClean="0">
                <a:solidFill>
                  <a:schemeClr val="tx1"/>
                </a:solidFill>
              </a:rPr>
              <a:t>there</a:t>
            </a:r>
            <a:r>
              <a:rPr lang="hu-HU" sz="2400" dirty="0" smtClean="0">
                <a:solidFill>
                  <a:schemeClr val="tx1"/>
                </a:solidFill>
              </a:rPr>
              <a:t>		</a:t>
            </a:r>
            <a:r>
              <a:rPr lang="hu-HU" sz="2400" dirty="0" err="1" smtClean="0">
                <a:solidFill>
                  <a:schemeClr val="tx1"/>
                </a:solidFill>
              </a:rPr>
              <a:t>what</a:t>
            </a:r>
            <a:r>
              <a:rPr lang="hu-HU" sz="2400" dirty="0" smtClean="0">
                <a:solidFill>
                  <a:schemeClr val="tx1"/>
                </a:solidFill>
              </a:rPr>
              <a:t>/</a:t>
            </a:r>
            <a:r>
              <a:rPr lang="hu-HU" sz="2400" dirty="0" err="1" smtClean="0">
                <a:solidFill>
                  <a:schemeClr val="tx1"/>
                </a:solidFill>
              </a:rPr>
              <a:t>how</a:t>
            </a:r>
            <a:r>
              <a:rPr lang="hu-HU" sz="2400" dirty="0" smtClean="0">
                <a:solidFill>
                  <a:schemeClr val="tx1"/>
                </a:solidFill>
              </a:rPr>
              <a:t>/</a:t>
            </a:r>
            <a:r>
              <a:rPr lang="hu-HU" sz="2400" dirty="0" err="1" smtClean="0">
                <a:solidFill>
                  <a:schemeClr val="tx1"/>
                </a:solidFill>
              </a:rPr>
              <a:t>how.much</a:t>
            </a:r>
            <a:r>
              <a:rPr lang="hu-HU" sz="2400" dirty="0" smtClean="0">
                <a:solidFill>
                  <a:schemeClr val="tx1"/>
                </a:solidFill>
              </a:rPr>
              <a:t>/</a:t>
            </a:r>
            <a:r>
              <a:rPr lang="hu-HU" sz="2400" dirty="0" err="1" smtClean="0">
                <a:solidFill>
                  <a:schemeClr val="tx1"/>
                </a:solidFill>
              </a:rPr>
              <a:t>what.a</a:t>
            </a:r>
            <a:r>
              <a:rPr lang="hu-HU" sz="2400" dirty="0">
                <a:solidFill>
                  <a:schemeClr val="tx1"/>
                </a:solidFill>
              </a:rPr>
              <a:t> </a:t>
            </a:r>
            <a:r>
              <a:rPr lang="hu-HU" sz="2400" dirty="0" smtClean="0">
                <a:solidFill>
                  <a:schemeClr val="tx1"/>
                </a:solidFill>
              </a:rPr>
              <a:t>				</a:t>
            </a:r>
            <a:r>
              <a:rPr lang="hu-HU" sz="2400" dirty="0" smtClean="0">
                <a:solidFill>
                  <a:schemeClr val="tx1"/>
                </a:solidFill>
              </a:rPr>
              <a:t>be.</a:t>
            </a:r>
            <a:r>
              <a:rPr lang="hu-HU" sz="2400" cap="small" dirty="0" smtClean="0">
                <a:solidFill>
                  <a:schemeClr val="tx1"/>
                </a:solidFill>
              </a:rPr>
              <a:t>3Sg</a:t>
            </a:r>
            <a:endParaRPr lang="hu-HU" sz="2400" cap="small" dirty="0">
              <a:solidFill>
                <a:schemeClr val="tx1"/>
              </a:solidFill>
            </a:endParaRPr>
          </a:p>
        </p:txBody>
      </p:sp>
    </p:spTree>
    <p:extLst>
      <p:ext uri="{BB962C8B-B14F-4D97-AF65-F5344CB8AC3E}">
        <p14:creationId xmlns:p14="http://schemas.microsoft.com/office/powerpoint/2010/main" val="3356116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3852" y="244956"/>
            <a:ext cx="11029616" cy="1188720"/>
          </a:xfrm>
        </p:spPr>
        <p:txBody>
          <a:bodyPr>
            <a:normAutofit/>
          </a:bodyPr>
          <a:lstStyle/>
          <a:p>
            <a:r>
              <a:rPr lang="hu-HU" dirty="0" smtClean="0">
                <a:solidFill>
                  <a:schemeClr val="tx1"/>
                </a:solidFill>
              </a:rPr>
              <a:t>’</a:t>
            </a:r>
            <a:r>
              <a:rPr lang="hu-HU" dirty="0" err="1" smtClean="0">
                <a:solidFill>
                  <a:schemeClr val="tx1"/>
                </a:solidFill>
              </a:rPr>
              <a:t>szokatlan</a:t>
            </a:r>
            <a:r>
              <a:rPr lang="hu-HU" dirty="0" smtClean="0">
                <a:solidFill>
                  <a:schemeClr val="tx1"/>
                </a:solidFill>
              </a:rPr>
              <a:t>’</a:t>
            </a:r>
            <a:endParaRPr lang="hu-HU" dirty="0"/>
          </a:p>
        </p:txBody>
      </p:sp>
      <p:sp>
        <p:nvSpPr>
          <p:cNvPr id="3" name="Tartalom helye 2"/>
          <p:cNvSpPr>
            <a:spLocks noGrp="1"/>
          </p:cNvSpPr>
          <p:nvPr>
            <p:ph idx="1"/>
          </p:nvPr>
        </p:nvSpPr>
        <p:spPr>
          <a:xfrm>
            <a:off x="295275" y="1433676"/>
            <a:ext cx="11972925" cy="5497476"/>
          </a:xfrm>
        </p:spPr>
        <p:txBody>
          <a:bodyPr>
            <a:normAutofit/>
          </a:bodyPr>
          <a:lstStyle/>
          <a:p>
            <a:pPr marL="0" indent="0">
              <a:buNone/>
            </a:pPr>
            <a:r>
              <a:rPr lang="hu-HU" sz="2300" dirty="0" smtClean="0">
                <a:solidFill>
                  <a:schemeClr val="tx1"/>
                </a:solidFill>
              </a:rPr>
              <a:t>DEM </a:t>
            </a:r>
            <a:r>
              <a:rPr lang="hu-HU" sz="2300" dirty="0" smtClean="0">
                <a:solidFill>
                  <a:schemeClr val="tx1"/>
                </a:solidFill>
              </a:rPr>
              <a:t>és INTER</a:t>
            </a:r>
            <a:r>
              <a:rPr lang="hu-HU" sz="2300" dirty="0" smtClean="0">
                <a:solidFill>
                  <a:schemeClr val="tx1"/>
                </a:solidFill>
              </a:rPr>
              <a:t>: </a:t>
            </a:r>
            <a:r>
              <a:rPr lang="hu-HU" sz="2300" dirty="0" smtClean="0">
                <a:solidFill>
                  <a:schemeClr val="tx1"/>
                </a:solidFill>
              </a:rPr>
              <a:t>nemcsak tiszta fokozók: ’</a:t>
            </a:r>
            <a:r>
              <a:rPr lang="hu-HU" sz="2300" b="1" dirty="0" err="1" smtClean="0">
                <a:solidFill>
                  <a:schemeClr val="tx1"/>
                </a:solidFill>
              </a:rPr>
              <a:t>furcsa</a:t>
            </a:r>
            <a:r>
              <a:rPr lang="hu-HU" sz="2300" b="1" dirty="0" smtClean="0">
                <a:solidFill>
                  <a:schemeClr val="tx1"/>
                </a:solidFill>
              </a:rPr>
              <a:t>’/’</a:t>
            </a:r>
            <a:r>
              <a:rPr lang="hu-HU" sz="2300" b="1" dirty="0" err="1" smtClean="0">
                <a:solidFill>
                  <a:schemeClr val="tx1"/>
                </a:solidFill>
              </a:rPr>
              <a:t>szokatlan</a:t>
            </a:r>
            <a:r>
              <a:rPr lang="hu-HU" sz="2300" b="1" dirty="0" smtClean="0">
                <a:solidFill>
                  <a:schemeClr val="tx1"/>
                </a:solidFill>
              </a:rPr>
              <a:t>’ </a:t>
            </a:r>
            <a:r>
              <a:rPr lang="hu-HU" sz="2300" b="1" dirty="0" smtClean="0">
                <a:solidFill>
                  <a:schemeClr val="tx1"/>
                </a:solidFill>
              </a:rPr>
              <a:t>– </a:t>
            </a:r>
            <a:r>
              <a:rPr lang="hu-HU" sz="2300" b="1" dirty="0" smtClean="0">
                <a:solidFill>
                  <a:schemeClr val="tx1"/>
                </a:solidFill>
              </a:rPr>
              <a:t>meglepődés? </a:t>
            </a:r>
            <a:endParaRPr lang="hu-HU" sz="2300" b="1" dirty="0" smtClean="0">
              <a:solidFill>
                <a:schemeClr val="tx1"/>
              </a:solidFill>
            </a:endParaRPr>
          </a:p>
          <a:p>
            <a:pPr marL="0" indent="0">
              <a:buNone/>
            </a:pPr>
            <a:r>
              <a:rPr lang="hu-HU" sz="2300" i="1" dirty="0" smtClean="0">
                <a:solidFill>
                  <a:schemeClr val="tx1"/>
                </a:solidFill>
              </a:rPr>
              <a:t>milyen:</a:t>
            </a:r>
            <a:r>
              <a:rPr lang="hu-HU" sz="2300" dirty="0" smtClean="0"/>
              <a:t> </a:t>
            </a:r>
            <a:r>
              <a:rPr lang="hu-HU" sz="2300" dirty="0" smtClean="0"/>
              <a:t>„</a:t>
            </a:r>
            <a:r>
              <a:rPr lang="hu-HU" sz="2400" dirty="0"/>
              <a:t>Felkiáltásban, fokozó </a:t>
            </a:r>
            <a:r>
              <a:rPr lang="hu-HU" sz="2400" dirty="0" err="1"/>
              <a:t>ért-ben</a:t>
            </a:r>
            <a:r>
              <a:rPr lang="hu-HU" sz="2400" dirty="0"/>
              <a:t>: az igéhez hozzáérthető belső tárgy szokatlan voltának kifejezésére:&gt; milyeneket: ennyire különöseket, nagyon nagyokat. </a:t>
            </a:r>
            <a:r>
              <a:rPr lang="hu-HU" sz="2400" i="1" dirty="0"/>
              <a:t>Milyeneket beszél! Tüsszentett, de milyeneket</a:t>
            </a:r>
            <a:r>
              <a:rPr lang="hu-HU" sz="2400" i="1" dirty="0" smtClean="0"/>
              <a:t>!</a:t>
            </a:r>
            <a:r>
              <a:rPr lang="hu-HU" sz="2400" dirty="0" smtClean="0"/>
              <a:t>” </a:t>
            </a:r>
            <a:r>
              <a:rPr lang="hu-HU" sz="2300" dirty="0" smtClean="0"/>
              <a:t>(</a:t>
            </a:r>
            <a:r>
              <a:rPr lang="hu-HU" sz="2300" dirty="0" err="1" smtClean="0"/>
              <a:t>ÉrtSz</a:t>
            </a:r>
            <a:r>
              <a:rPr lang="hu-HU" sz="2300" dirty="0" smtClean="0"/>
              <a:t>.)</a:t>
            </a:r>
          </a:p>
          <a:p>
            <a:pPr marL="0" indent="0">
              <a:buNone/>
            </a:pPr>
            <a:r>
              <a:rPr lang="hu-HU" sz="2300" dirty="0" smtClean="0">
                <a:solidFill>
                  <a:schemeClr val="tx1"/>
                </a:solidFill>
              </a:rPr>
              <a:t>(28) Nahát, ez a Parlament! 	</a:t>
            </a:r>
            <a:r>
              <a:rPr lang="sv-SE" sz="2300" i="1" dirty="0" smtClean="0">
                <a:solidFill>
                  <a:schemeClr val="tx1"/>
                </a:solidFill>
              </a:rPr>
              <a:t>Hogy </a:t>
            </a:r>
            <a:r>
              <a:rPr lang="hu-HU" sz="2300" i="1" dirty="0" smtClean="0">
                <a:solidFill>
                  <a:schemeClr val="tx1"/>
                </a:solidFill>
              </a:rPr>
              <a:t>	</a:t>
            </a:r>
            <a:r>
              <a:rPr lang="sv-SE" sz="2300" i="1" dirty="0" smtClean="0">
                <a:solidFill>
                  <a:schemeClr val="tx1"/>
                </a:solidFill>
              </a:rPr>
              <a:t>ott </a:t>
            </a:r>
            <a:r>
              <a:rPr lang="hu-HU" sz="2300" i="1" dirty="0" smtClean="0">
                <a:solidFill>
                  <a:schemeClr val="tx1"/>
                </a:solidFill>
              </a:rPr>
              <a:t>		</a:t>
            </a:r>
            <a:r>
              <a:rPr lang="sv-SE" sz="2300" b="1" i="1" dirty="0" smtClean="0">
                <a:solidFill>
                  <a:schemeClr val="tx1"/>
                </a:solidFill>
              </a:rPr>
              <a:t>mik</a:t>
            </a:r>
            <a:r>
              <a:rPr lang="sv-SE" sz="2300" i="1" dirty="0" smtClean="0">
                <a:solidFill>
                  <a:schemeClr val="tx1"/>
                </a:solidFill>
              </a:rPr>
              <a:t> </a:t>
            </a:r>
            <a:r>
              <a:rPr lang="hu-HU" sz="2300" i="1" dirty="0" smtClean="0">
                <a:solidFill>
                  <a:schemeClr val="tx1"/>
                </a:solidFill>
              </a:rPr>
              <a:t>		</a:t>
            </a:r>
            <a:r>
              <a:rPr lang="sv-SE" sz="2300" i="1" dirty="0" smtClean="0">
                <a:solidFill>
                  <a:schemeClr val="tx1"/>
                </a:solidFill>
              </a:rPr>
              <a:t>vannak </a:t>
            </a:r>
            <a:r>
              <a:rPr lang="hu-HU" sz="2300" i="1" dirty="0" smtClean="0">
                <a:solidFill>
                  <a:schemeClr val="tx1"/>
                </a:solidFill>
              </a:rPr>
              <a:t>	</a:t>
            </a:r>
            <a:r>
              <a:rPr lang="sv-SE" sz="2300" i="1" dirty="0" smtClean="0">
                <a:solidFill>
                  <a:schemeClr val="tx1"/>
                </a:solidFill>
              </a:rPr>
              <a:t>kérem!</a:t>
            </a:r>
            <a:r>
              <a:rPr lang="hu-HU" sz="2300" i="1" dirty="0" smtClean="0">
                <a:solidFill>
                  <a:schemeClr val="tx1"/>
                </a:solidFill>
              </a:rPr>
              <a:t> </a:t>
            </a:r>
            <a:r>
              <a:rPr lang="hu-HU" sz="2300" dirty="0" smtClean="0">
                <a:solidFill>
                  <a:schemeClr val="tx1"/>
                </a:solidFill>
              </a:rPr>
              <a:t>(#614891990) </a:t>
            </a:r>
          </a:p>
          <a:p>
            <a:pPr marL="0" indent="0">
              <a:buNone/>
            </a:pPr>
            <a:r>
              <a:rPr lang="hu-HU" sz="2300" dirty="0" smtClean="0">
                <a:solidFill>
                  <a:schemeClr val="tx1"/>
                </a:solidFill>
              </a:rPr>
              <a:t>								</a:t>
            </a:r>
            <a:r>
              <a:rPr lang="hu-HU" sz="2300" dirty="0" err="1" smtClean="0">
                <a:solidFill>
                  <a:schemeClr val="tx1"/>
                </a:solidFill>
              </a:rPr>
              <a:t>that</a:t>
            </a:r>
            <a:r>
              <a:rPr lang="hu-HU" sz="2300" dirty="0" smtClean="0">
                <a:solidFill>
                  <a:schemeClr val="tx1"/>
                </a:solidFill>
              </a:rPr>
              <a:t>	</a:t>
            </a:r>
            <a:r>
              <a:rPr lang="hu-HU" sz="2300" dirty="0" err="1" smtClean="0">
                <a:solidFill>
                  <a:schemeClr val="tx1"/>
                </a:solidFill>
              </a:rPr>
              <a:t>there</a:t>
            </a:r>
            <a:r>
              <a:rPr lang="hu-HU" sz="2300" dirty="0" smtClean="0">
                <a:solidFill>
                  <a:schemeClr val="tx1"/>
                </a:solidFill>
              </a:rPr>
              <a:t>	</a:t>
            </a:r>
            <a:r>
              <a:rPr lang="hu-HU" sz="2300" dirty="0" err="1" smtClean="0">
                <a:solidFill>
                  <a:schemeClr val="tx1"/>
                </a:solidFill>
              </a:rPr>
              <a:t>what-</a:t>
            </a:r>
            <a:r>
              <a:rPr lang="hu-HU" sz="2300" cap="small" dirty="0" err="1" smtClean="0">
                <a:solidFill>
                  <a:schemeClr val="tx1"/>
                </a:solidFill>
              </a:rPr>
              <a:t>pl</a:t>
            </a:r>
            <a:r>
              <a:rPr lang="hu-HU" sz="2300" dirty="0" smtClean="0">
                <a:solidFill>
                  <a:schemeClr val="tx1"/>
                </a:solidFill>
              </a:rPr>
              <a:t>		be-3Pl		</a:t>
            </a:r>
            <a:r>
              <a:rPr lang="hu-HU" sz="2300" dirty="0" err="1" smtClean="0">
                <a:solidFill>
                  <a:schemeClr val="tx1"/>
                </a:solidFill>
              </a:rPr>
              <a:t>please</a:t>
            </a:r>
            <a:endParaRPr lang="hu-HU" sz="2300" dirty="0">
              <a:solidFill>
                <a:schemeClr val="tx1"/>
              </a:solidFill>
            </a:endParaRPr>
          </a:p>
          <a:p>
            <a:pPr marL="0" indent="0">
              <a:buNone/>
            </a:pPr>
            <a:r>
              <a:rPr lang="hu-HU" sz="2300" dirty="0" smtClean="0">
                <a:solidFill>
                  <a:schemeClr val="tx1"/>
                </a:solidFill>
              </a:rPr>
              <a:t>(</a:t>
            </a:r>
            <a:r>
              <a:rPr lang="hu-HU" sz="2300" dirty="0" smtClean="0">
                <a:solidFill>
                  <a:schemeClr val="tx1"/>
                </a:solidFill>
              </a:rPr>
              <a:t>29) </a:t>
            </a:r>
            <a:r>
              <a:rPr lang="hu-HU" sz="2300" i="1" dirty="0" smtClean="0">
                <a:solidFill>
                  <a:schemeClr val="tx1"/>
                </a:solidFill>
              </a:rPr>
              <a:t>Hogy </a:t>
            </a:r>
            <a:r>
              <a:rPr lang="hu-HU" sz="2300" b="1" i="1" dirty="0" smtClean="0">
                <a:solidFill>
                  <a:schemeClr val="tx1"/>
                </a:solidFill>
              </a:rPr>
              <a:t>ilyesmiben 	</a:t>
            </a:r>
            <a:r>
              <a:rPr lang="hu-HU" sz="2300" i="1" dirty="0" smtClean="0">
                <a:solidFill>
                  <a:schemeClr val="tx1"/>
                </a:solidFill>
              </a:rPr>
              <a:t>telik 	</a:t>
            </a:r>
            <a:r>
              <a:rPr lang="hu-HU" sz="2300" i="1" dirty="0" smtClean="0">
                <a:solidFill>
                  <a:schemeClr val="tx1"/>
                </a:solidFill>
              </a:rPr>
              <a:t>örömed</a:t>
            </a:r>
            <a:r>
              <a:rPr lang="hu-HU" sz="2300" i="1" dirty="0">
                <a:solidFill>
                  <a:schemeClr val="tx1"/>
                </a:solidFill>
              </a:rPr>
              <a:t>! Ahelyett hogy valami rendes dologgal foglalkoznál</a:t>
            </a:r>
            <a:r>
              <a:rPr lang="hu-HU" sz="2300" i="1" dirty="0" smtClean="0">
                <a:solidFill>
                  <a:schemeClr val="tx1"/>
                </a:solidFill>
              </a:rPr>
              <a:t>. </a:t>
            </a:r>
            <a:r>
              <a:rPr lang="hu-HU" sz="2300" dirty="0" smtClean="0">
                <a:solidFill>
                  <a:schemeClr val="tx1"/>
                </a:solidFill>
              </a:rPr>
              <a:t>(#91129671)</a:t>
            </a:r>
          </a:p>
          <a:p>
            <a:pPr marL="0" indent="0">
              <a:buNone/>
            </a:pPr>
            <a:r>
              <a:rPr lang="hu-HU" sz="2300" dirty="0" smtClean="0">
                <a:solidFill>
                  <a:schemeClr val="tx1"/>
                </a:solidFill>
              </a:rPr>
              <a:t>	</a:t>
            </a:r>
            <a:r>
              <a:rPr lang="hu-HU" sz="2300" dirty="0" err="1" smtClean="0">
                <a:solidFill>
                  <a:schemeClr val="tx1"/>
                </a:solidFill>
              </a:rPr>
              <a:t>that</a:t>
            </a:r>
            <a:r>
              <a:rPr lang="hu-HU" sz="2300" dirty="0" smtClean="0">
                <a:solidFill>
                  <a:schemeClr val="tx1"/>
                </a:solidFill>
              </a:rPr>
              <a:t>	</a:t>
            </a:r>
            <a:r>
              <a:rPr lang="hu-HU" sz="2300" dirty="0" err="1" smtClean="0">
                <a:solidFill>
                  <a:schemeClr val="tx1"/>
                </a:solidFill>
              </a:rPr>
              <a:t>this-</a:t>
            </a:r>
            <a:r>
              <a:rPr lang="hu-HU" sz="2300" cap="small" dirty="0" err="1" smtClean="0">
                <a:solidFill>
                  <a:schemeClr val="tx1"/>
                </a:solidFill>
              </a:rPr>
              <a:t>iness</a:t>
            </a:r>
            <a:r>
              <a:rPr lang="hu-HU" sz="2300" dirty="0" smtClean="0">
                <a:solidFill>
                  <a:schemeClr val="tx1"/>
                </a:solidFill>
              </a:rPr>
              <a:t>	</a:t>
            </a:r>
            <a:r>
              <a:rPr lang="hu-HU" sz="2300" dirty="0" err="1" smtClean="0">
                <a:solidFill>
                  <a:schemeClr val="tx1"/>
                </a:solidFill>
              </a:rPr>
              <a:t>take</a:t>
            </a:r>
            <a:r>
              <a:rPr lang="hu-HU" sz="2300" dirty="0" smtClean="0">
                <a:solidFill>
                  <a:schemeClr val="tx1"/>
                </a:solidFill>
              </a:rPr>
              <a:t>	</a:t>
            </a:r>
            <a:r>
              <a:rPr lang="hu-HU" sz="2300" dirty="0" smtClean="0">
                <a:solidFill>
                  <a:schemeClr val="tx1"/>
                </a:solidFill>
              </a:rPr>
              <a:t>joy-</a:t>
            </a:r>
            <a:r>
              <a:rPr lang="hu-HU" sz="2300" cap="small" dirty="0" smtClean="0">
                <a:solidFill>
                  <a:schemeClr val="tx1"/>
                </a:solidFill>
              </a:rPr>
              <a:t>poss.2sg</a:t>
            </a:r>
            <a:endParaRPr lang="hu-HU" sz="2300" cap="small" dirty="0" smtClean="0">
              <a:solidFill>
                <a:schemeClr val="tx1"/>
              </a:solidFill>
            </a:endParaRPr>
          </a:p>
        </p:txBody>
      </p:sp>
    </p:spTree>
    <p:extLst>
      <p:ext uri="{BB962C8B-B14F-4D97-AF65-F5344CB8AC3E}">
        <p14:creationId xmlns:p14="http://schemas.microsoft.com/office/powerpoint/2010/main" val="3978761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Függetlenedett (</a:t>
            </a:r>
            <a:r>
              <a:rPr lang="hu-HU" dirty="0" err="1"/>
              <a:t>inszubordinált</a:t>
            </a:r>
            <a:r>
              <a:rPr lang="hu-HU" dirty="0"/>
              <a:t>) mellékmondatok</a:t>
            </a:r>
          </a:p>
        </p:txBody>
      </p:sp>
      <p:sp>
        <p:nvSpPr>
          <p:cNvPr id="3" name="Tartalom helye 2"/>
          <p:cNvSpPr>
            <a:spLocks noGrp="1"/>
          </p:cNvSpPr>
          <p:nvPr>
            <p:ph idx="1"/>
          </p:nvPr>
        </p:nvSpPr>
        <p:spPr>
          <a:xfrm>
            <a:off x="848497" y="2199502"/>
            <a:ext cx="11071653" cy="4481383"/>
          </a:xfrm>
        </p:spPr>
        <p:txBody>
          <a:bodyPr>
            <a:normAutofit/>
          </a:bodyPr>
          <a:lstStyle/>
          <a:p>
            <a:pPr algn="ctr"/>
            <a:r>
              <a:rPr lang="hu-HU" dirty="0"/>
              <a:t>„</a:t>
            </a:r>
            <a:r>
              <a:rPr lang="hu-HU" dirty="0" err="1"/>
              <a:t>konvencionalizálódott</a:t>
            </a:r>
            <a:r>
              <a:rPr lang="hu-HU" dirty="0"/>
              <a:t> főmondati használatok, </a:t>
            </a:r>
            <a:endParaRPr lang="hu-HU" dirty="0" smtClean="0"/>
          </a:p>
          <a:p>
            <a:pPr algn="ctr"/>
            <a:r>
              <a:rPr lang="hu-HU" dirty="0" smtClean="0"/>
              <a:t>amelyek </a:t>
            </a:r>
            <a:r>
              <a:rPr lang="hu-HU" dirty="0"/>
              <a:t>formailag alárendelt mondatoknak tűnnek” </a:t>
            </a:r>
            <a:endParaRPr lang="hu-HU" dirty="0" smtClean="0"/>
          </a:p>
          <a:p>
            <a:pPr algn="r"/>
            <a:r>
              <a:rPr lang="hu-HU" dirty="0" smtClean="0"/>
              <a:t>								(</a:t>
            </a:r>
            <a:r>
              <a:rPr lang="hu-HU" dirty="0"/>
              <a:t>Evans 2007: 367</a:t>
            </a:r>
            <a:r>
              <a:rPr lang="hu-HU" dirty="0" smtClean="0"/>
              <a:t>)</a:t>
            </a:r>
          </a:p>
          <a:p>
            <a:endParaRPr lang="hu-HU" dirty="0" smtClean="0"/>
          </a:p>
          <a:p>
            <a:r>
              <a:rPr lang="hu-HU" dirty="0" smtClean="0"/>
              <a:t>angol, német, holland, izlandi, latin, francia, olasz, spanyol, </a:t>
            </a:r>
          </a:p>
          <a:p>
            <a:r>
              <a:rPr lang="hu-HU" dirty="0" smtClean="0"/>
              <a:t>lengyel, litván, lett, észt, baszk, modern héber, </a:t>
            </a:r>
          </a:p>
          <a:p>
            <a:r>
              <a:rPr lang="hu-HU" dirty="0" err="1" smtClean="0"/>
              <a:t>amhári</a:t>
            </a:r>
            <a:r>
              <a:rPr lang="hu-HU" dirty="0" smtClean="0"/>
              <a:t>, </a:t>
            </a:r>
            <a:r>
              <a:rPr lang="hu-HU" dirty="0" err="1" smtClean="0"/>
              <a:t>ewe</a:t>
            </a:r>
            <a:r>
              <a:rPr lang="hu-HU" dirty="0" smtClean="0"/>
              <a:t>, </a:t>
            </a:r>
            <a:r>
              <a:rPr lang="hu-HU" dirty="0" err="1" smtClean="0"/>
              <a:t>tuburi</a:t>
            </a:r>
            <a:r>
              <a:rPr lang="hu-HU" dirty="0" smtClean="0"/>
              <a:t>, </a:t>
            </a:r>
            <a:r>
              <a:rPr lang="hu-HU" dirty="0" err="1" smtClean="0"/>
              <a:t>arrernte</a:t>
            </a:r>
            <a:r>
              <a:rPr lang="hu-HU" dirty="0" smtClean="0"/>
              <a:t>, </a:t>
            </a:r>
            <a:r>
              <a:rPr lang="hu-HU" dirty="0" err="1" smtClean="0"/>
              <a:t>dyirbal</a:t>
            </a:r>
            <a:r>
              <a:rPr lang="hu-HU" dirty="0" smtClean="0"/>
              <a:t>, nyugati </a:t>
            </a:r>
            <a:r>
              <a:rPr lang="hu-HU" dirty="0" err="1" smtClean="0"/>
              <a:t>desert</a:t>
            </a:r>
            <a:r>
              <a:rPr lang="hu-HU" dirty="0" smtClean="0"/>
              <a:t>, </a:t>
            </a:r>
          </a:p>
          <a:p>
            <a:r>
              <a:rPr lang="hu-HU" dirty="0" err="1" smtClean="0"/>
              <a:t>yukulta</a:t>
            </a:r>
            <a:r>
              <a:rPr lang="hu-HU" dirty="0" smtClean="0"/>
              <a:t>, </a:t>
            </a:r>
            <a:r>
              <a:rPr lang="hu-HU" dirty="0" err="1"/>
              <a:t>n</a:t>
            </a:r>
            <a:r>
              <a:rPr lang="hu-HU" dirty="0" err="1" smtClean="0"/>
              <a:t>giyambaa</a:t>
            </a:r>
            <a:r>
              <a:rPr lang="hu-HU" dirty="0"/>
              <a:t>, </a:t>
            </a:r>
            <a:r>
              <a:rPr lang="hu-HU" dirty="0" err="1" smtClean="0"/>
              <a:t>gooniyandi</a:t>
            </a:r>
            <a:r>
              <a:rPr lang="hu-HU" dirty="0"/>
              <a:t>, </a:t>
            </a:r>
            <a:r>
              <a:rPr lang="hu-HU" dirty="0" err="1" smtClean="0"/>
              <a:t>kayardild</a:t>
            </a:r>
            <a:r>
              <a:rPr lang="hu-HU" dirty="0"/>
              <a:t>, </a:t>
            </a:r>
            <a:r>
              <a:rPr lang="hu-HU" dirty="0" err="1" smtClean="0"/>
              <a:t>ngandi</a:t>
            </a:r>
            <a:r>
              <a:rPr lang="hu-HU" dirty="0"/>
              <a:t>, </a:t>
            </a:r>
            <a:endParaRPr lang="hu-HU" dirty="0" smtClean="0"/>
          </a:p>
          <a:p>
            <a:r>
              <a:rPr lang="hu-HU" dirty="0" err="1" smtClean="0"/>
              <a:t>rembarrnga</a:t>
            </a:r>
            <a:r>
              <a:rPr lang="hu-HU" dirty="0"/>
              <a:t>, </a:t>
            </a:r>
            <a:r>
              <a:rPr lang="hu-HU" dirty="0" smtClean="0"/>
              <a:t>indonéz, </a:t>
            </a:r>
            <a:r>
              <a:rPr lang="hu-HU" dirty="0" err="1" smtClean="0"/>
              <a:t>mon</a:t>
            </a:r>
            <a:r>
              <a:rPr lang="hu-HU" dirty="0"/>
              <a:t>, </a:t>
            </a:r>
            <a:r>
              <a:rPr lang="hu-HU" dirty="0" smtClean="0"/>
              <a:t>kínai, japán</a:t>
            </a:r>
          </a:p>
          <a:p>
            <a:pPr marL="0" indent="0" algn="r">
              <a:buNone/>
            </a:pPr>
            <a:r>
              <a:rPr lang="hu-HU" dirty="0" smtClean="0"/>
              <a:t>(</a:t>
            </a:r>
            <a:r>
              <a:rPr lang="hu-HU" dirty="0" err="1" smtClean="0"/>
              <a:t>Mithun</a:t>
            </a:r>
            <a:r>
              <a:rPr lang="hu-HU" dirty="0" smtClean="0"/>
              <a:t> 2008)</a:t>
            </a:r>
            <a:endParaRPr lang="hu-HU" dirty="0"/>
          </a:p>
        </p:txBody>
      </p:sp>
    </p:spTree>
    <p:extLst>
      <p:ext uri="{BB962C8B-B14F-4D97-AF65-F5344CB8AC3E}">
        <p14:creationId xmlns:p14="http://schemas.microsoft.com/office/powerpoint/2010/main" val="401742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’SZOKÁSOS (VÁRT)’?</a:t>
            </a:r>
            <a:endParaRPr lang="hu-HU" dirty="0">
              <a:solidFill>
                <a:srgbClr val="FF0000"/>
              </a:solidFill>
            </a:endParaRPr>
          </a:p>
        </p:txBody>
      </p:sp>
      <p:sp>
        <p:nvSpPr>
          <p:cNvPr id="3" name="Tartalom helye 2"/>
          <p:cNvSpPr>
            <a:spLocks noGrp="1"/>
          </p:cNvSpPr>
          <p:nvPr>
            <p:ph idx="1"/>
          </p:nvPr>
        </p:nvSpPr>
        <p:spPr>
          <a:xfrm>
            <a:off x="333375" y="1890877"/>
            <a:ext cx="12337595" cy="5130410"/>
          </a:xfrm>
        </p:spPr>
        <p:txBody>
          <a:bodyPr>
            <a:normAutofit/>
          </a:bodyPr>
          <a:lstStyle/>
          <a:p>
            <a:pPr marL="0" indent="0">
              <a:buNone/>
            </a:pPr>
            <a:r>
              <a:rPr lang="hu-HU" sz="2000" dirty="0" smtClean="0">
                <a:solidFill>
                  <a:schemeClr val="tx1"/>
                </a:solidFill>
              </a:rPr>
              <a:t>(30) BERTHA  </a:t>
            </a:r>
            <a:r>
              <a:rPr lang="hu-HU" sz="2000" i="1" dirty="0" smtClean="0">
                <a:solidFill>
                  <a:schemeClr val="tx1"/>
                </a:solidFill>
              </a:rPr>
              <a:t>Vigyétek </a:t>
            </a:r>
            <a:r>
              <a:rPr lang="hu-HU" sz="2000" i="1" dirty="0">
                <a:solidFill>
                  <a:schemeClr val="tx1"/>
                </a:solidFill>
              </a:rPr>
              <a:t>innen! </a:t>
            </a:r>
            <a:r>
              <a:rPr lang="hu-HU" sz="2000" i="1" dirty="0" smtClean="0">
                <a:solidFill>
                  <a:schemeClr val="tx1"/>
                </a:solidFill>
              </a:rPr>
              <a:t>– </a:t>
            </a:r>
            <a:r>
              <a:rPr lang="hu-HU" sz="2000" i="1" dirty="0">
                <a:solidFill>
                  <a:schemeClr val="tx1"/>
                </a:solidFill>
              </a:rPr>
              <a:t>Én e bomlott mosolyt nem </a:t>
            </a:r>
            <a:r>
              <a:rPr lang="hu-HU" sz="2000" i="1" dirty="0" smtClean="0">
                <a:solidFill>
                  <a:schemeClr val="tx1"/>
                </a:solidFill>
              </a:rPr>
              <a:t>tűröm.		</a:t>
            </a:r>
          </a:p>
          <a:p>
            <a:pPr marL="0" indent="0">
              <a:buNone/>
            </a:pPr>
            <a:r>
              <a:rPr lang="hu-HU" sz="2000" dirty="0" smtClean="0">
                <a:solidFill>
                  <a:schemeClr val="tx1"/>
                </a:solidFill>
              </a:rPr>
              <a:t>HIMELTRAUD (</a:t>
            </a:r>
            <a:r>
              <a:rPr lang="hu-HU" sz="2000" dirty="0">
                <a:solidFill>
                  <a:schemeClr val="tx1"/>
                </a:solidFill>
              </a:rPr>
              <a:t>Dáviddal odafutnak, leemelik a képet és elviszik.) </a:t>
            </a:r>
            <a:r>
              <a:rPr lang="hu-HU" sz="2000" i="1" dirty="0" smtClean="0">
                <a:solidFill>
                  <a:schemeClr val="tx1"/>
                </a:solidFill>
              </a:rPr>
              <a:t>Máris</a:t>
            </a:r>
            <a:r>
              <a:rPr lang="hu-HU" sz="2000" i="1" dirty="0">
                <a:solidFill>
                  <a:schemeClr val="tx1"/>
                </a:solidFill>
              </a:rPr>
              <a:t>, Felség, egy pillanat... </a:t>
            </a:r>
            <a:r>
              <a:rPr lang="hu-HU" sz="2000" i="1" dirty="0" smtClean="0">
                <a:solidFill>
                  <a:schemeClr val="tx1"/>
                </a:solidFill>
              </a:rPr>
              <a:t>				</a:t>
            </a:r>
          </a:p>
          <a:p>
            <a:pPr marL="0" indent="0">
              <a:buNone/>
            </a:pPr>
            <a:r>
              <a:rPr lang="hu-HU" sz="2000" dirty="0" smtClean="0">
                <a:solidFill>
                  <a:schemeClr val="tx1"/>
                </a:solidFill>
              </a:rPr>
              <a:t>BERTHA </a:t>
            </a:r>
            <a:r>
              <a:rPr lang="hu-HU" sz="2000" b="1" i="1" dirty="0" smtClean="0">
                <a:solidFill>
                  <a:schemeClr val="tx1"/>
                </a:solidFill>
              </a:rPr>
              <a:t>Hogy </a:t>
            </a:r>
            <a:r>
              <a:rPr lang="hu-HU" sz="2000" b="1" i="1" u="sng" dirty="0">
                <a:solidFill>
                  <a:schemeClr val="tx1"/>
                </a:solidFill>
              </a:rPr>
              <a:t>ennyi</a:t>
            </a:r>
            <a:r>
              <a:rPr lang="hu-HU" sz="2000" b="1" i="1" dirty="0">
                <a:solidFill>
                  <a:schemeClr val="tx1"/>
                </a:solidFill>
              </a:rPr>
              <a:t> tapintat nincs bennetek! </a:t>
            </a:r>
            <a:r>
              <a:rPr lang="hu-HU" sz="2000" b="1" i="1" dirty="0" smtClean="0">
                <a:solidFill>
                  <a:schemeClr val="tx1"/>
                </a:solidFill>
              </a:rPr>
              <a:t>		(</a:t>
            </a:r>
            <a:r>
              <a:rPr lang="hu-HU" sz="2000" dirty="0" smtClean="0">
                <a:solidFill>
                  <a:schemeClr val="tx1"/>
                </a:solidFill>
              </a:rPr>
              <a:t>MNSz2</a:t>
            </a:r>
            <a:r>
              <a:rPr lang="hu-HU" sz="2000" dirty="0">
                <a:solidFill>
                  <a:schemeClr val="tx1"/>
                </a:solidFill>
              </a:rPr>
              <a:t>, #</a:t>
            </a:r>
            <a:r>
              <a:rPr lang="hu-HU" sz="2000" dirty="0" smtClean="0">
                <a:solidFill>
                  <a:schemeClr val="tx1"/>
                </a:solidFill>
              </a:rPr>
              <a:t>209670678, </a:t>
            </a:r>
            <a:r>
              <a:rPr lang="hu-HU" sz="2000" dirty="0" err="1" smtClean="0">
                <a:solidFill>
                  <a:schemeClr val="tx1"/>
                </a:solidFill>
              </a:rPr>
              <a:t>lit</a:t>
            </a:r>
            <a:r>
              <a:rPr lang="hu-HU" sz="2000" dirty="0" smtClean="0">
                <a:solidFill>
                  <a:schemeClr val="tx1"/>
                </a:solidFill>
              </a:rPr>
              <a:t>: Füst Milán)</a:t>
            </a:r>
          </a:p>
          <a:p>
            <a:pPr marL="0" indent="0">
              <a:buNone/>
            </a:pPr>
            <a:endParaRPr lang="hu-HU" sz="2000" dirty="0" smtClean="0">
              <a:solidFill>
                <a:schemeClr val="tx1"/>
              </a:solidFill>
            </a:endParaRPr>
          </a:p>
        </p:txBody>
      </p:sp>
    </p:spTree>
    <p:extLst>
      <p:ext uri="{BB962C8B-B14F-4D97-AF65-F5344CB8AC3E}">
        <p14:creationId xmlns:p14="http://schemas.microsoft.com/office/powerpoint/2010/main" val="2076214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Összegzés: mutató névmási </a:t>
            </a:r>
            <a:r>
              <a:rPr lang="hu-HU" dirty="0" err="1" smtClean="0"/>
              <a:t>intenzifikálók</a:t>
            </a:r>
            <a:endParaRPr lang="hu-HU" dirty="0"/>
          </a:p>
        </p:txBody>
      </p:sp>
      <p:sp>
        <p:nvSpPr>
          <p:cNvPr id="3" name="Tartalom helye 2"/>
          <p:cNvSpPr>
            <a:spLocks noGrp="1"/>
          </p:cNvSpPr>
          <p:nvPr>
            <p:ph idx="1"/>
          </p:nvPr>
        </p:nvSpPr>
        <p:spPr>
          <a:xfrm>
            <a:off x="581192" y="2340864"/>
            <a:ext cx="11382208" cy="4307586"/>
          </a:xfrm>
        </p:spPr>
        <p:txBody>
          <a:bodyPr>
            <a:normAutofit/>
          </a:bodyPr>
          <a:lstStyle/>
          <a:p>
            <a:pPr marL="324000" lvl="1" indent="0">
              <a:buNone/>
            </a:pPr>
            <a:r>
              <a:rPr lang="hu-HU" sz="2200" b="1" dirty="0" err="1" smtClean="0"/>
              <a:t>Demonstratívumok</a:t>
            </a:r>
            <a:r>
              <a:rPr lang="hu-HU" sz="2200" b="1" dirty="0" smtClean="0"/>
              <a:t>:</a:t>
            </a:r>
            <a:endParaRPr lang="hu-HU" sz="2200" dirty="0"/>
          </a:p>
          <a:p>
            <a:r>
              <a:rPr lang="hu-HU" sz="2200" dirty="0" err="1"/>
              <a:t>Proximális</a:t>
            </a:r>
            <a:r>
              <a:rPr lang="hu-HU" sz="2200" dirty="0"/>
              <a:t>: ’</a:t>
            </a:r>
            <a:r>
              <a:rPr lang="hu-HU" sz="2200" dirty="0" err="1"/>
              <a:t>ennyire</a:t>
            </a:r>
            <a:r>
              <a:rPr lang="hu-HU" sz="2200" dirty="0"/>
              <a:t>’, kontextuálisan rögzített/kötött (</a:t>
            </a:r>
            <a:r>
              <a:rPr lang="hu-HU" sz="2200" dirty="0" err="1"/>
              <a:t>anaforikus</a:t>
            </a:r>
            <a:r>
              <a:rPr lang="hu-HU" sz="2200" dirty="0"/>
              <a:t> vagy </a:t>
            </a:r>
            <a:r>
              <a:rPr lang="hu-HU" sz="2200" dirty="0" err="1"/>
              <a:t>deiktikus</a:t>
            </a:r>
            <a:r>
              <a:rPr lang="hu-HU" sz="2200" dirty="0"/>
              <a:t>), „itt és most”; gyakran újonnan felismert információ; reakció valamire, ami ténylegesen </a:t>
            </a:r>
            <a:r>
              <a:rPr lang="hu-HU" sz="2200" dirty="0" err="1"/>
              <a:t>kontextualizált</a:t>
            </a:r>
            <a:r>
              <a:rPr lang="hu-HU" sz="2200" dirty="0"/>
              <a:t> vagy megmutatott. Megerősítést implikál, érzelmileg kevésbé rugalmas; valami közvetlenre, </a:t>
            </a:r>
            <a:r>
              <a:rPr lang="hu-HU" sz="2200" dirty="0" err="1"/>
              <a:t>szaliensre</a:t>
            </a:r>
            <a:r>
              <a:rPr lang="hu-HU" sz="2200" dirty="0"/>
              <a:t> utal, gyakran olyasmire, amit a beszélő éppen látott vagy tapasztalt. Közös figyelmi fókuszt feltételez: „az a mérték, amelyet most éppen látunk”. Beszélői attitűd: közvetlen inputra adott reaktív felkiáltás, intenzív affektív reakció.</a:t>
            </a:r>
          </a:p>
          <a:p>
            <a:r>
              <a:rPr lang="hu-HU" sz="2200" dirty="0" err="1" smtClean="0"/>
              <a:t>Disztális</a:t>
            </a:r>
            <a:r>
              <a:rPr lang="hu-HU" sz="2200" dirty="0"/>
              <a:t>: ’</a:t>
            </a:r>
            <a:r>
              <a:rPr lang="hu-HU" sz="2200" dirty="0" err="1"/>
              <a:t>annyira</a:t>
            </a:r>
            <a:r>
              <a:rPr lang="hu-HU" sz="2200" dirty="0"/>
              <a:t>’, ismert vagy korábban említett mértékre utal; gyakran narratív felidézéshez, utólagos értékeléshez kapcsolódik. Kisebb érzelmi intenzitás; beszélői attitűd: értékelő, távolságtartó, kevésbé meglepett, inkább elítélő vagy rezignált.</a:t>
            </a:r>
          </a:p>
          <a:p>
            <a:pPr marL="0" indent="0">
              <a:buNone/>
            </a:pPr>
            <a:endParaRPr lang="hu-HU" dirty="0"/>
          </a:p>
        </p:txBody>
      </p:sp>
    </p:spTree>
    <p:extLst>
      <p:ext uri="{BB962C8B-B14F-4D97-AF65-F5344CB8AC3E}">
        <p14:creationId xmlns:p14="http://schemas.microsoft.com/office/powerpoint/2010/main" val="3569390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Összegzés: mutató névmási </a:t>
            </a:r>
            <a:r>
              <a:rPr lang="hu-HU" dirty="0" err="1" smtClean="0"/>
              <a:t>intenzifikálók</a:t>
            </a:r>
            <a:endParaRPr lang="hu-HU" dirty="0"/>
          </a:p>
        </p:txBody>
      </p:sp>
      <p:sp>
        <p:nvSpPr>
          <p:cNvPr id="3" name="Tartalom helye 2"/>
          <p:cNvSpPr>
            <a:spLocks noGrp="1"/>
          </p:cNvSpPr>
          <p:nvPr>
            <p:ph idx="1"/>
          </p:nvPr>
        </p:nvSpPr>
        <p:spPr>
          <a:xfrm>
            <a:off x="685801" y="2142067"/>
            <a:ext cx="10553699" cy="4144433"/>
          </a:xfrm>
        </p:spPr>
        <p:txBody>
          <a:bodyPr>
            <a:normAutofit/>
          </a:bodyPr>
          <a:lstStyle/>
          <a:p>
            <a:r>
              <a:rPr lang="hu-HU" sz="2200" dirty="0" err="1"/>
              <a:t>Proximális</a:t>
            </a:r>
            <a:r>
              <a:rPr lang="hu-HU" sz="2200" dirty="0"/>
              <a:t> és </a:t>
            </a:r>
            <a:r>
              <a:rPr lang="hu-HU" sz="2200" dirty="0" err="1" smtClean="0"/>
              <a:t>disztális</a:t>
            </a:r>
            <a:r>
              <a:rPr lang="hu-HU" sz="2200" dirty="0" smtClean="0"/>
              <a:t> </a:t>
            </a:r>
            <a:r>
              <a:rPr lang="hu-HU" sz="2200" dirty="0"/>
              <a:t>mutató elemek: a </a:t>
            </a:r>
            <a:r>
              <a:rPr lang="hu-HU" sz="2200" dirty="0" err="1"/>
              <a:t>proximálisak</a:t>
            </a:r>
            <a:r>
              <a:rPr lang="hu-HU" sz="2200" dirty="0"/>
              <a:t> dominálnak.</a:t>
            </a:r>
          </a:p>
          <a:p>
            <a:r>
              <a:rPr lang="hu-HU" sz="2200" dirty="0"/>
              <a:t>Ezek egyértelműen érzelmileg telített mondatok, a beszélők bevonódnak, jellemzően negatív módon: </a:t>
            </a:r>
            <a:r>
              <a:rPr lang="hu-HU" sz="2200" i="1" dirty="0"/>
              <a:t>hogy</a:t>
            </a:r>
            <a:r>
              <a:rPr lang="hu-HU" sz="2200" dirty="0"/>
              <a:t>: </a:t>
            </a:r>
            <a:r>
              <a:rPr lang="hu-HU" sz="2200" dirty="0" smtClean="0"/>
              <a:t>65%</a:t>
            </a:r>
          </a:p>
          <a:p>
            <a:r>
              <a:rPr lang="hu-HU" sz="2200" dirty="0" smtClean="0"/>
              <a:t>Egyes </a:t>
            </a:r>
            <a:r>
              <a:rPr lang="hu-HU" sz="2200" dirty="0"/>
              <a:t>szerkezetek rugalmasak (pozitív/negatív): </a:t>
            </a:r>
            <a:r>
              <a:rPr lang="hu-HU" sz="2200" i="1" dirty="0"/>
              <a:t>Hogy ezt megértem!</a:t>
            </a:r>
          </a:p>
          <a:p>
            <a:r>
              <a:rPr lang="hu-HU" sz="2200" dirty="0"/>
              <a:t>Az affektív </a:t>
            </a:r>
            <a:r>
              <a:rPr lang="hu-HU" sz="2200" dirty="0" err="1"/>
              <a:t>deixis</a:t>
            </a:r>
            <a:r>
              <a:rPr lang="hu-HU" sz="2200" dirty="0"/>
              <a:t> hangsúlyos a felkiáltó/értékelő </a:t>
            </a:r>
            <a:r>
              <a:rPr lang="hu-HU" sz="2200" dirty="0" err="1"/>
              <a:t>inszubordinált</a:t>
            </a:r>
            <a:r>
              <a:rPr lang="hu-HU" sz="2200" dirty="0"/>
              <a:t> tagmondatokban.</a:t>
            </a:r>
          </a:p>
          <a:p>
            <a:endParaRPr lang="hu-HU" dirty="0"/>
          </a:p>
        </p:txBody>
      </p:sp>
    </p:spTree>
    <p:extLst>
      <p:ext uri="{BB962C8B-B14F-4D97-AF65-F5344CB8AC3E}">
        <p14:creationId xmlns:p14="http://schemas.microsoft.com/office/powerpoint/2010/main" val="720131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C8B41D59-56A8-434F-AED5-5D92A80E39A4}"/>
              </a:ext>
            </a:extLst>
          </p:cNvPr>
          <p:cNvSpPr>
            <a:spLocks noGrp="1"/>
          </p:cNvSpPr>
          <p:nvPr>
            <p:ph type="title"/>
          </p:nvPr>
        </p:nvSpPr>
        <p:spPr/>
        <p:txBody>
          <a:bodyPr/>
          <a:lstStyle/>
          <a:p>
            <a:r>
              <a:rPr lang="hu-HU" dirty="0"/>
              <a:t>Értékelő </a:t>
            </a:r>
            <a:r>
              <a:rPr lang="hu-HU" dirty="0" err="1"/>
              <a:t>fRAZÉMÁK</a:t>
            </a:r>
            <a:endParaRPr lang="hu-HU" dirty="0"/>
          </a:p>
        </p:txBody>
      </p:sp>
      <p:sp>
        <p:nvSpPr>
          <p:cNvPr id="3" name="Tartalom helye 2">
            <a:extLst>
              <a:ext uri="{FF2B5EF4-FFF2-40B4-BE49-F238E27FC236}">
                <a16:creationId xmlns="" xmlns:a16="http://schemas.microsoft.com/office/drawing/2014/main" id="{18F53536-DB1A-4EAE-AFC0-D35386B72817}"/>
              </a:ext>
            </a:extLst>
          </p:cNvPr>
          <p:cNvSpPr>
            <a:spLocks noGrp="1"/>
          </p:cNvSpPr>
          <p:nvPr>
            <p:ph idx="1"/>
          </p:nvPr>
        </p:nvSpPr>
        <p:spPr/>
        <p:txBody>
          <a:bodyPr>
            <a:normAutofit/>
          </a:bodyPr>
          <a:lstStyle/>
          <a:p>
            <a:pPr marL="0" indent="0">
              <a:buNone/>
            </a:pPr>
            <a:r>
              <a:rPr lang="hu-HU" sz="2000" dirty="0"/>
              <a:t>(17) </a:t>
            </a:r>
            <a:r>
              <a:rPr lang="hu-HU" sz="2000" i="1" dirty="0"/>
              <a:t>- Ugyan, Irma. Kijövök a fizetésemből. Meg a túlórákból. Kényelmesen. Sátáni kacaj. - Egy magyar pedagógus, aki kijön a fizetéséből! Kényelmesen. </a:t>
            </a:r>
            <a:r>
              <a:rPr lang="hu-HU" sz="2000" b="1" i="1" dirty="0"/>
              <a:t>Hogy oda ne rohanjak! </a:t>
            </a:r>
            <a:r>
              <a:rPr lang="hu-HU" sz="2000" dirty="0"/>
              <a:t>(MNSz2, #23858463, lit_hu_dia_Gyurko_Laszlo-Latlelet_dr_G-ne_Simon_Izabella_szerelmi_eleterol)</a:t>
            </a:r>
          </a:p>
          <a:p>
            <a:r>
              <a:rPr lang="hu-HU" sz="2000" dirty="0"/>
              <a:t>Apróság nagy problémaként való prezentálása vagy fordítva, ’nem vagyok lenyűgözve, nem tudom átérezni, nem érzem fontosnak, nem vált ki belőlem különösebb érzéseket az, amit mondasz’ (Boros 1965: gúnyos csodálkozás)</a:t>
            </a:r>
          </a:p>
        </p:txBody>
      </p:sp>
    </p:spTree>
    <p:extLst>
      <p:ext uri="{BB962C8B-B14F-4D97-AF65-F5344CB8AC3E}">
        <p14:creationId xmlns:p14="http://schemas.microsoft.com/office/powerpoint/2010/main" val="25934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104FB149-C397-4838-B929-F7577DDBE8E6}"/>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 xmlns:a16="http://schemas.microsoft.com/office/drawing/2014/main" id="{3A198246-8828-47B5-9E56-410970C6CA56}"/>
              </a:ext>
            </a:extLst>
          </p:cNvPr>
          <p:cNvSpPr>
            <a:spLocks noGrp="1"/>
          </p:cNvSpPr>
          <p:nvPr>
            <p:ph idx="1"/>
          </p:nvPr>
        </p:nvSpPr>
        <p:spPr>
          <a:xfrm>
            <a:off x="685801" y="2142067"/>
            <a:ext cx="10526696" cy="4106333"/>
          </a:xfrm>
        </p:spPr>
        <p:txBody>
          <a:bodyPr/>
          <a:lstStyle/>
          <a:p>
            <a:pPr marL="0" indent="0">
              <a:buNone/>
            </a:pPr>
            <a:r>
              <a:rPr lang="hu-HU" sz="2000" dirty="0" err="1">
                <a:latin typeface="+mj-lt"/>
                <a:ea typeface="Calibri" panose="020F0502020204030204" pitchFamily="34" charset="0"/>
                <a:cs typeface="Times New Roman" panose="02020603050405020304" pitchFamily="18" charset="0"/>
              </a:rPr>
              <a:t>Formailag</a:t>
            </a:r>
            <a:r>
              <a:rPr lang="hu-HU" sz="2000" dirty="0">
                <a:latin typeface="+mj-lt"/>
                <a:ea typeface="Calibri" panose="020F0502020204030204" pitchFamily="34" charset="0"/>
                <a:cs typeface="Times New Roman" panose="02020603050405020304" pitchFamily="18" charset="0"/>
              </a:rPr>
              <a:t>:</a:t>
            </a:r>
          </a:p>
          <a:p>
            <a:r>
              <a:rPr lang="hu-HU" sz="2000" dirty="0">
                <a:latin typeface="+mj-lt"/>
                <a:ea typeface="Calibri" panose="020F0502020204030204" pitchFamily="34" charset="0"/>
                <a:cs typeface="Times New Roman" panose="02020603050405020304" pitchFamily="18" charset="0"/>
              </a:rPr>
              <a:t>DMMH-s funkciószók (fokozó partikulák): </a:t>
            </a:r>
            <a:r>
              <a:rPr lang="hu-HU" sz="2000" i="1" dirty="0">
                <a:latin typeface="+mj-lt"/>
                <a:ea typeface="Calibri" panose="020F0502020204030204" pitchFamily="34" charset="0"/>
                <a:cs typeface="Times New Roman" panose="02020603050405020304" pitchFamily="18" charset="0"/>
              </a:rPr>
              <a:t>de, mennyire, milyen, (mekkora), hogy</a:t>
            </a:r>
          </a:p>
          <a:p>
            <a:r>
              <a:rPr lang="hu-HU" sz="2000" dirty="0">
                <a:effectLst/>
                <a:latin typeface="+mj-lt"/>
                <a:ea typeface="Calibri" panose="020F0502020204030204" pitchFamily="34" charset="0"/>
                <a:cs typeface="Times New Roman" panose="02020603050405020304" pitchFamily="18" charset="0"/>
              </a:rPr>
              <a:t>Opcionális: </a:t>
            </a:r>
          </a:p>
          <a:p>
            <a:pPr lvl="1"/>
            <a:r>
              <a:rPr lang="hu-HU" sz="2000" i="1" dirty="0">
                <a:effectLst/>
                <a:latin typeface="+mj-lt"/>
                <a:ea typeface="Calibri" panose="020F0502020204030204" pitchFamily="34" charset="0"/>
                <a:cs typeface="Times New Roman" panose="02020603050405020304" pitchFamily="18" charset="0"/>
              </a:rPr>
              <a:t>pont, épp(</a:t>
            </a:r>
            <a:r>
              <a:rPr lang="hu-HU" sz="2000" i="1" dirty="0" err="1">
                <a:effectLst/>
                <a:latin typeface="+mj-lt"/>
                <a:ea typeface="Calibri" panose="020F0502020204030204" pitchFamily="34" charset="0"/>
                <a:cs typeface="Times New Roman" panose="02020603050405020304" pitchFamily="18" charset="0"/>
              </a:rPr>
              <a:t>en</a:t>
            </a:r>
            <a:r>
              <a:rPr lang="hu-HU" sz="2000" i="1" dirty="0">
                <a:effectLst/>
                <a:latin typeface="+mj-lt"/>
                <a:ea typeface="Calibri" panose="020F0502020204030204" pitchFamily="34" charset="0"/>
                <a:cs typeface="Times New Roman" panose="02020603050405020304" pitchFamily="18" charset="0"/>
              </a:rPr>
              <a:t>), mindig, folyton </a:t>
            </a:r>
          </a:p>
          <a:p>
            <a:pPr lvl="1"/>
            <a:r>
              <a:rPr lang="hu-HU" sz="2000" dirty="0">
                <a:effectLst/>
                <a:latin typeface="+mj-lt"/>
                <a:ea typeface="Calibri" panose="020F0502020204030204" pitchFamily="34" charset="0"/>
                <a:cs typeface="Times New Roman" panose="02020603050405020304" pitchFamily="18" charset="0"/>
              </a:rPr>
              <a:t>indulatszók, káromkodások előtte/utána</a:t>
            </a:r>
            <a:endParaRPr lang="hu-HU" sz="2000" i="1" dirty="0">
              <a:effectLst/>
              <a:latin typeface="+mj-lt"/>
              <a:ea typeface="Calibri" panose="020F0502020204030204" pitchFamily="34" charset="0"/>
              <a:cs typeface="Times New Roman" panose="02020603050405020304" pitchFamily="18" charset="0"/>
            </a:endParaRPr>
          </a:p>
          <a:p>
            <a:r>
              <a:rPr lang="hu-HU" sz="2000" dirty="0" err="1">
                <a:effectLst/>
                <a:latin typeface="+mj-lt"/>
                <a:ea typeface="Calibri" panose="020F0502020204030204" pitchFamily="34" charset="0"/>
                <a:cs typeface="Times New Roman" panose="02020603050405020304" pitchFamily="18" charset="0"/>
              </a:rPr>
              <a:t>Preferáltabb</a:t>
            </a:r>
            <a:r>
              <a:rPr lang="hu-HU" sz="2000" dirty="0">
                <a:effectLst/>
                <a:latin typeface="+mj-lt"/>
                <a:ea typeface="Calibri" panose="020F0502020204030204" pitchFamily="34" charset="0"/>
                <a:cs typeface="Times New Roman" panose="02020603050405020304" pitchFamily="18" charset="0"/>
              </a:rPr>
              <a:t> szórend: </a:t>
            </a:r>
            <a:r>
              <a:rPr lang="hu-HU" sz="2000" i="1" dirty="0">
                <a:effectLst/>
                <a:latin typeface="+mj-lt"/>
                <a:ea typeface="Calibri" panose="020F0502020204030204" pitchFamily="34" charset="0"/>
                <a:cs typeface="Times New Roman" panose="02020603050405020304" pitchFamily="18" charset="0"/>
              </a:rPr>
              <a:t>hogy </a:t>
            </a:r>
            <a:r>
              <a:rPr lang="hu-HU" sz="2000" dirty="0">
                <a:effectLst/>
                <a:latin typeface="+mj-lt"/>
                <a:ea typeface="Calibri" panose="020F0502020204030204" pitchFamily="34" charset="0"/>
                <a:cs typeface="Times New Roman" panose="02020603050405020304" pitchFamily="18" charset="0"/>
              </a:rPr>
              <a:t>+ (személyes/mutató névmási alany/tárgy/határozó) + DMMH (+ többi mondatrész) állítmány </a:t>
            </a:r>
          </a:p>
          <a:p>
            <a:endParaRPr lang="hu-HU" sz="1800" dirty="0">
              <a:effectLst/>
              <a:latin typeface="+mj-lt"/>
              <a:ea typeface="Calibri" panose="020F0502020204030204" pitchFamily="34"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183471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B4D4EEE-1C72-4366-8F2C-D022CF27D286}"/>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 xmlns:a16="http://schemas.microsoft.com/office/drawing/2014/main" id="{21B39BAE-CB19-4ED5-B1BC-B8776802FE83}"/>
              </a:ext>
            </a:extLst>
          </p:cNvPr>
          <p:cNvSpPr>
            <a:spLocks noGrp="1"/>
          </p:cNvSpPr>
          <p:nvPr>
            <p:ph idx="1"/>
          </p:nvPr>
        </p:nvSpPr>
        <p:spPr>
          <a:xfrm>
            <a:off x="685801" y="2142067"/>
            <a:ext cx="10748638" cy="4445164"/>
          </a:xfrm>
        </p:spPr>
        <p:txBody>
          <a:bodyPr/>
          <a:lstStyle/>
          <a:p>
            <a:pPr marL="0" indent="0">
              <a:buNone/>
            </a:pPr>
            <a:r>
              <a:rPr lang="hu-HU" sz="2000" dirty="0"/>
              <a:t>3. Asszertív: </a:t>
            </a:r>
            <a:r>
              <a:rPr lang="hu-HU" sz="2000" i="1" dirty="0"/>
              <a:t>hogy</a:t>
            </a:r>
            <a:r>
              <a:rPr lang="hu-HU" sz="2000" dirty="0"/>
              <a:t>-os nincs, csak </a:t>
            </a:r>
            <a:r>
              <a:rPr lang="hu-HU" sz="2000" i="1" dirty="0"/>
              <a:t>hogyne </a:t>
            </a:r>
            <a:r>
              <a:rPr lang="hu-HU" sz="2000" dirty="0"/>
              <a:t>(’természetesen, persze’ – nyomatékos igenlés, erélyes cáfolat)</a:t>
            </a:r>
          </a:p>
          <a:p>
            <a:pPr marL="0" indent="0">
              <a:buNone/>
            </a:pPr>
            <a:r>
              <a:rPr lang="hu-HU" sz="2000" dirty="0">
                <a:latin typeface="+mj-lt"/>
              </a:rPr>
              <a:t>(18) </a:t>
            </a:r>
            <a:r>
              <a:rPr lang="hu-HU" sz="2000" b="0" i="0" dirty="0">
                <a:effectLst/>
                <a:latin typeface="+mj-lt"/>
              </a:rPr>
              <a:t>"Meg tudja jegyezni ezeket a hülye számokat?" Mire az asszony: "</a:t>
            </a:r>
            <a:r>
              <a:rPr lang="hu-HU" sz="2000" b="1" i="1" dirty="0">
                <a:effectLst/>
                <a:latin typeface="+mj-lt"/>
              </a:rPr>
              <a:t>Hogyne</a:t>
            </a:r>
            <a:r>
              <a:rPr lang="hu-HU" sz="2000" b="0" i="0" dirty="0">
                <a:effectLst/>
                <a:latin typeface="+mj-lt"/>
              </a:rPr>
              <a:t> </a:t>
            </a:r>
            <a:r>
              <a:rPr lang="hu-HU" sz="2000" b="1" i="0" dirty="0">
                <a:effectLst/>
                <a:latin typeface="+mj-lt"/>
              </a:rPr>
              <a:t>tudnám, </a:t>
            </a:r>
            <a:r>
              <a:rPr lang="hu-HU" sz="2000" b="0" i="0" dirty="0">
                <a:effectLst/>
                <a:latin typeface="+mj-lt"/>
              </a:rPr>
              <a:t>hát akkor született a kisfiam! </a:t>
            </a:r>
            <a:r>
              <a:rPr lang="hu-HU" sz="2000" dirty="0">
                <a:latin typeface="+mj-lt"/>
                <a:cs typeface="Times New Roman" panose="02020603050405020304" pitchFamily="18" charset="0"/>
              </a:rPr>
              <a:t>(MNSz2, #76959755,doc#975,pers_hu_ind_002,magyarországi,személyes-fórum)</a:t>
            </a:r>
          </a:p>
          <a:p>
            <a:pPr marL="0" indent="0" algn="just">
              <a:lnSpc>
                <a:spcPct val="107000"/>
              </a:lnSpc>
              <a:spcAft>
                <a:spcPts val="800"/>
              </a:spcAft>
              <a:buNone/>
            </a:pPr>
            <a:r>
              <a:rPr lang="hu-HU" sz="2000" dirty="0">
                <a:effectLst/>
                <a:latin typeface="+mj-lt"/>
                <a:ea typeface="Calibri" panose="020F0502020204030204" pitchFamily="34" charset="0"/>
                <a:cs typeface="Times New Roman" panose="02020603050405020304" pitchFamily="18" charset="0"/>
              </a:rPr>
              <a:t>(19)</a:t>
            </a:r>
            <a:r>
              <a:rPr lang="hu-HU" sz="2000" i="1" dirty="0">
                <a:effectLst/>
                <a:latin typeface="+mj-lt"/>
                <a:ea typeface="Calibri" panose="020F0502020204030204" pitchFamily="34" charset="0"/>
                <a:cs typeface="Times New Roman" panose="02020603050405020304" pitchFamily="18" charset="0"/>
              </a:rPr>
              <a:t> HENIIII! Nem jeleztél vissza! </a:t>
            </a:r>
            <a:r>
              <a:rPr lang="hu-HU" sz="2000" i="1" dirty="0" err="1">
                <a:effectLst/>
                <a:latin typeface="+mj-lt"/>
                <a:ea typeface="Calibri" panose="020F0502020204030204" pitchFamily="34" charset="0"/>
                <a:cs typeface="Times New Roman" panose="02020603050405020304" pitchFamily="18" charset="0"/>
              </a:rPr>
              <a:t>Hasazáz</a:t>
            </a:r>
            <a:r>
              <a:rPr lang="hu-HU" sz="2000" i="1" dirty="0">
                <a:effectLst/>
                <a:latin typeface="+mj-lt"/>
                <a:ea typeface="Calibri" panose="020F0502020204030204" pitchFamily="34" charset="0"/>
                <a:cs typeface="Times New Roman" panose="02020603050405020304" pitchFamily="18" charset="0"/>
              </a:rPr>
              <a:t> vagy guggolás kihívás??? Hm??? Én belevágok! </a:t>
            </a:r>
            <a:r>
              <a:rPr lang="hu-HU" sz="2000" b="1" i="1" dirty="0">
                <a:effectLst/>
                <a:latin typeface="+mj-lt"/>
                <a:ea typeface="Calibri" panose="020F0502020204030204" pitchFamily="34" charset="0"/>
                <a:cs typeface="Times New Roman" panose="02020603050405020304" pitchFamily="18" charset="0"/>
              </a:rPr>
              <a:t>Naná hogy mindkettőbe! :)</a:t>
            </a:r>
            <a:r>
              <a:rPr lang="hu-HU" sz="2000" i="1" dirty="0">
                <a:effectLst/>
                <a:latin typeface="+mj-lt"/>
                <a:ea typeface="Calibri" panose="020F0502020204030204" pitchFamily="34" charset="0"/>
                <a:cs typeface="Times New Roman" panose="02020603050405020304" pitchFamily="18" charset="0"/>
              </a:rPr>
              <a:t> </a:t>
            </a:r>
            <a:r>
              <a:rPr lang="hu-HU" sz="2000" dirty="0">
                <a:effectLst/>
                <a:latin typeface="+mj-lt"/>
                <a:ea typeface="Calibri" panose="020F0502020204030204" pitchFamily="34" charset="0"/>
                <a:cs typeface="Times New Roman" panose="02020603050405020304" pitchFamily="18" charset="0"/>
              </a:rPr>
              <a:t>(MNSz2, #1082280518,doc#2785,pers_hu_kozmed_140_fixed.cleaned,magyarországi,személyes-közösségi)</a:t>
            </a:r>
          </a:p>
          <a:p>
            <a:pPr marL="0" indent="0" algn="just">
              <a:lnSpc>
                <a:spcPct val="107000"/>
              </a:lnSpc>
              <a:spcAft>
                <a:spcPts val="800"/>
              </a:spcAft>
              <a:buNone/>
            </a:pPr>
            <a:r>
              <a:rPr lang="hu-HU" sz="2000" dirty="0">
                <a:effectLst/>
                <a:latin typeface="+mj-lt"/>
                <a:ea typeface="Calibri" panose="020F0502020204030204" pitchFamily="34" charset="0"/>
                <a:cs typeface="Times New Roman" panose="02020603050405020304" pitchFamily="18" charset="0"/>
              </a:rPr>
              <a:t>(20) </a:t>
            </a:r>
            <a:r>
              <a:rPr lang="hu-HU" sz="2000" i="1" dirty="0">
                <a:effectLst/>
                <a:latin typeface="+mj-lt"/>
                <a:ea typeface="Calibri" panose="020F0502020204030204" pitchFamily="34" charset="0"/>
                <a:cs typeface="Times New Roman" panose="02020603050405020304" pitchFamily="18" charset="0"/>
              </a:rPr>
              <a:t>– Szeret a sógorod? – </a:t>
            </a:r>
            <a:r>
              <a:rPr lang="hu-HU" sz="2000" b="1" i="1" dirty="0">
                <a:effectLst/>
                <a:latin typeface="+mj-lt"/>
                <a:ea typeface="Calibri" panose="020F0502020204030204" pitchFamily="34" charset="0"/>
                <a:cs typeface="Times New Roman" panose="02020603050405020304" pitchFamily="18" charset="0"/>
              </a:rPr>
              <a:t>Persze hogy szeret. </a:t>
            </a:r>
            <a:r>
              <a:rPr lang="hu-HU" sz="2000" dirty="0">
                <a:effectLst/>
                <a:latin typeface="+mj-lt"/>
                <a:ea typeface="Calibri" panose="020F0502020204030204" pitchFamily="34" charset="0"/>
                <a:cs typeface="Times New Roman" panose="02020603050405020304" pitchFamily="18" charset="0"/>
              </a:rPr>
              <a:t>(MNSz2, #4681940,doc#167,lit_hu_dia_Bertha_Bulcsu___A_kenguru___1976.clean,magyarországi,szépirodalom)</a:t>
            </a:r>
          </a:p>
          <a:p>
            <a:pPr algn="just">
              <a:lnSpc>
                <a:spcPct val="107000"/>
              </a:lnSpc>
              <a:spcAft>
                <a:spcPts val="800"/>
              </a:spcAft>
            </a:pPr>
            <a:r>
              <a:rPr lang="hu-HU" sz="2000" dirty="0">
                <a:latin typeface="+mj-lt"/>
                <a:ea typeface="Calibri" panose="020F0502020204030204" pitchFamily="34" charset="0"/>
                <a:cs typeface="Times New Roman" panose="02020603050405020304" pitchFamily="18" charset="0"/>
              </a:rPr>
              <a:t>Opcionális: </a:t>
            </a:r>
            <a:r>
              <a:rPr lang="hu-HU" sz="2000" i="1" dirty="0">
                <a:latin typeface="+mj-lt"/>
                <a:ea typeface="Calibri" panose="020F0502020204030204" pitchFamily="34" charset="0"/>
                <a:cs typeface="Times New Roman" panose="02020603050405020304" pitchFamily="18" charset="0"/>
              </a:rPr>
              <a:t>már, </a:t>
            </a:r>
            <a:r>
              <a:rPr lang="hu-HU" sz="2000" dirty="0">
                <a:latin typeface="+mj-lt"/>
                <a:ea typeface="Calibri" panose="020F0502020204030204" pitchFamily="34" charset="0"/>
                <a:cs typeface="Times New Roman" panose="02020603050405020304" pitchFamily="18" charset="0"/>
              </a:rPr>
              <a:t>diskurzusjelölők, indulatszók, káromkodások</a:t>
            </a:r>
            <a:endParaRPr lang="hu-HU" sz="2000" dirty="0">
              <a:effectLst/>
              <a:latin typeface="+mj-lt"/>
              <a:ea typeface="Calibri" panose="020F0502020204030204" pitchFamily="34" charset="0"/>
              <a:cs typeface="Times New Roman" panose="02020603050405020304" pitchFamily="18" charset="0"/>
            </a:endParaRPr>
          </a:p>
          <a:p>
            <a:pPr marL="0" indent="0">
              <a:buNone/>
            </a:pPr>
            <a:r>
              <a:rPr lang="hu-HU" dirty="0"/>
              <a:t> </a:t>
            </a:r>
          </a:p>
        </p:txBody>
      </p:sp>
    </p:spTree>
    <p:extLst>
      <p:ext uri="{BB962C8B-B14F-4D97-AF65-F5344CB8AC3E}">
        <p14:creationId xmlns:p14="http://schemas.microsoft.com/office/powerpoint/2010/main" val="332459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D5EF13B3-6E1A-4C1B-8FF4-A9AE1B8C999C}"/>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 xmlns:a16="http://schemas.microsoft.com/office/drawing/2014/main" id="{4ED3FED3-2D76-4449-BF71-5F777A5D7D2A}"/>
              </a:ext>
            </a:extLst>
          </p:cNvPr>
          <p:cNvSpPr>
            <a:spLocks noGrp="1"/>
          </p:cNvSpPr>
          <p:nvPr>
            <p:ph idx="1"/>
          </p:nvPr>
        </p:nvSpPr>
        <p:spPr/>
        <p:txBody>
          <a:bodyPr>
            <a:noAutofit/>
          </a:bodyPr>
          <a:lstStyle/>
          <a:p>
            <a:pPr marL="0" indent="0">
              <a:buNone/>
            </a:pPr>
            <a:r>
              <a:rPr lang="hu-HU" sz="2500" dirty="0" err="1"/>
              <a:t>Deontikusak</a:t>
            </a:r>
            <a:r>
              <a:rPr lang="hu-HU" sz="2500" dirty="0"/>
              <a:t> = óhajtó mondatok? felszólító mondatok?</a:t>
            </a:r>
          </a:p>
          <a:p>
            <a:pPr marL="0" indent="0">
              <a:buNone/>
            </a:pPr>
            <a:r>
              <a:rPr lang="hu-HU" sz="2500" dirty="0"/>
              <a:t>Értékelők = felkiáltó mondatok?</a:t>
            </a:r>
          </a:p>
          <a:p>
            <a:pPr marL="0" indent="0">
              <a:buNone/>
            </a:pPr>
            <a:r>
              <a:rPr lang="hu-HU" sz="2500" dirty="0"/>
              <a:t>Kidolgozók = kérdő/kijelentő stb. mondatok</a:t>
            </a:r>
          </a:p>
        </p:txBody>
      </p:sp>
    </p:spTree>
    <p:extLst>
      <p:ext uri="{BB962C8B-B14F-4D97-AF65-F5344CB8AC3E}">
        <p14:creationId xmlns:p14="http://schemas.microsoft.com/office/powerpoint/2010/main" val="1649983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350574EE-6E1A-40D3-904B-4A891FDC2768}"/>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 xmlns:a16="http://schemas.microsoft.com/office/drawing/2014/main" id="{A78D1EB1-7D1D-4B1E-9D4F-916C36BBC9B2}"/>
              </a:ext>
            </a:extLst>
          </p:cNvPr>
          <p:cNvSpPr>
            <a:spLocks noGrp="1"/>
          </p:cNvSpPr>
          <p:nvPr>
            <p:ph idx="1"/>
          </p:nvPr>
        </p:nvSpPr>
        <p:spPr>
          <a:xfrm>
            <a:off x="685801" y="1917577"/>
            <a:ext cx="11148133" cy="4722920"/>
          </a:xfrm>
        </p:spPr>
        <p:txBody>
          <a:bodyPr>
            <a:normAutofit fontScale="92500" lnSpcReduction="20000"/>
          </a:bodyPr>
          <a:lstStyle/>
          <a:p>
            <a:pPr marL="0" indent="0">
              <a:buNone/>
            </a:pPr>
            <a:r>
              <a:rPr lang="hu-HU" sz="1900" b="1" dirty="0">
                <a:latin typeface="+mj-lt"/>
                <a:cs typeface="Times New Roman" panose="02020603050405020304" pitchFamily="18" charset="0"/>
              </a:rPr>
              <a:t>Óhajtó vagy felszólító mondat?</a:t>
            </a:r>
          </a:p>
          <a:p>
            <a:pPr marL="0" indent="0">
              <a:buNone/>
            </a:pPr>
            <a:r>
              <a:rPr lang="hu-HU" sz="1900" dirty="0">
                <a:latin typeface="+mj-lt"/>
                <a:cs typeface="Times New Roman" panose="02020603050405020304" pitchFamily="18" charset="0"/>
              </a:rPr>
              <a:t>Kas (2005): az óhajtó mondatok csak feltételes módú igével állhatnak (vitatja a </a:t>
            </a:r>
            <a:r>
              <a:rPr lang="hu-HU" sz="1900" i="1" dirty="0">
                <a:latin typeface="+mj-lt"/>
                <a:cs typeface="Times New Roman" panose="02020603050405020304" pitchFamily="18" charset="0"/>
              </a:rPr>
              <a:t>Gyógyulj meg! </a:t>
            </a:r>
            <a:r>
              <a:rPr lang="hu-HU" sz="1900" dirty="0">
                <a:latin typeface="+mj-lt"/>
                <a:cs typeface="Times New Roman" panose="02020603050405020304" pitchFamily="18" charset="0"/>
              </a:rPr>
              <a:t>típusú mondatok óhajtó voltát)</a:t>
            </a:r>
          </a:p>
          <a:p>
            <a:pPr marL="0" indent="0">
              <a:buNone/>
            </a:pPr>
            <a:r>
              <a:rPr lang="hu-HU" sz="1900" dirty="0">
                <a:latin typeface="+mj-lt"/>
                <a:cs typeface="Times New Roman" panose="02020603050405020304" pitchFamily="18" charset="0"/>
              </a:rPr>
              <a:t>Funkcionálisan kívánságok (átok, vágyakozás), </a:t>
            </a:r>
            <a:r>
              <a:rPr lang="hu-HU" sz="1900" dirty="0" err="1">
                <a:latin typeface="+mj-lt"/>
                <a:cs typeface="Times New Roman" panose="02020603050405020304" pitchFamily="18" charset="0"/>
              </a:rPr>
              <a:t>formailag</a:t>
            </a:r>
            <a:r>
              <a:rPr lang="hu-HU" sz="1900" dirty="0">
                <a:latin typeface="+mj-lt"/>
                <a:cs typeface="Times New Roman" panose="02020603050405020304" pitchFamily="18" charset="0"/>
              </a:rPr>
              <a:t> feltételes vagy </a:t>
            </a:r>
            <a:r>
              <a:rPr lang="hu-HU" sz="1900" b="1" dirty="0">
                <a:latin typeface="+mj-lt"/>
                <a:cs typeface="Times New Roman" panose="02020603050405020304" pitchFamily="18" charset="0"/>
              </a:rPr>
              <a:t>felszólító</a:t>
            </a:r>
            <a:r>
              <a:rPr lang="hu-HU" sz="1900" dirty="0">
                <a:latin typeface="+mj-lt"/>
                <a:cs typeface="Times New Roman" panose="02020603050405020304" pitchFamily="18" charset="0"/>
              </a:rPr>
              <a:t> módú igével (évszázadok óta!):</a:t>
            </a:r>
          </a:p>
          <a:p>
            <a:pPr marL="274320" lvl="1" indent="0">
              <a:buNone/>
            </a:pPr>
            <a:r>
              <a:rPr lang="hu-HU" sz="1900" dirty="0">
                <a:effectLst/>
                <a:latin typeface="+mj-lt"/>
                <a:ea typeface="Calibri" panose="020F0502020204030204" pitchFamily="34" charset="0"/>
              </a:rPr>
              <a:t>(21) </a:t>
            </a:r>
            <a:r>
              <a:rPr lang="hu-HU" sz="1900" i="1" dirty="0">
                <a:effectLst/>
                <a:latin typeface="+mj-lt"/>
                <a:ea typeface="Calibri" panose="020F0502020204030204" pitchFamily="34" charset="0"/>
              </a:rPr>
              <a:t>- És miért nem tudsz kijönni? - kérdezte Lackó, és a szemével kereste az egérlyukat. - Mert begurult az egérlyukba ez a fránya üveggolyó, és elzárta az utat! </a:t>
            </a:r>
            <a:r>
              <a:rPr lang="hu-HU" sz="1900" b="1" i="1" dirty="0">
                <a:effectLst/>
                <a:latin typeface="+mj-lt"/>
                <a:ea typeface="Calibri" panose="020F0502020204030204" pitchFamily="34" charset="0"/>
              </a:rPr>
              <a:t>Hogy repedne száz darabra! </a:t>
            </a:r>
            <a:r>
              <a:rPr lang="hu-HU" sz="1900" dirty="0">
                <a:effectLst/>
                <a:latin typeface="+mj-lt"/>
                <a:ea typeface="Calibri" panose="020F0502020204030204" pitchFamily="34" charset="0"/>
              </a:rPr>
              <a:t>(MNSz2, #11433183, lit_hu_dia_Csukas_Istvan___Csukas_Istvan_Nagy_meseskonyve___2001.clean)</a:t>
            </a:r>
          </a:p>
          <a:p>
            <a:pPr marL="274320" lvl="1" indent="0">
              <a:buNone/>
            </a:pPr>
            <a:r>
              <a:rPr lang="hu-HU" sz="1900" dirty="0">
                <a:effectLst/>
                <a:latin typeface="+mj-lt"/>
                <a:ea typeface="Calibri" panose="020F0502020204030204" pitchFamily="34" charset="0"/>
              </a:rPr>
              <a:t>(22) </a:t>
            </a:r>
            <a:r>
              <a:rPr lang="hu-HU" sz="1900" i="1" dirty="0">
                <a:effectLst/>
                <a:latin typeface="+mj-lt"/>
                <a:ea typeface="Calibri" panose="020F0502020204030204" pitchFamily="34" charset="0"/>
              </a:rPr>
              <a:t>Na, mondhatom, elég fura hangok jöttek a föld alól! Valaki igencsak cifrázta és </a:t>
            </a:r>
            <a:r>
              <a:rPr lang="hu-HU" sz="1900" i="1" dirty="0" err="1">
                <a:effectLst/>
                <a:latin typeface="+mj-lt"/>
                <a:ea typeface="Calibri" panose="020F0502020204030204" pitchFamily="34" charset="0"/>
              </a:rPr>
              <a:t>kanyarintgatta</a:t>
            </a:r>
            <a:r>
              <a:rPr lang="hu-HU" sz="1900" i="1" dirty="0">
                <a:effectLst/>
                <a:latin typeface="+mj-lt"/>
                <a:ea typeface="Calibri" panose="020F0502020204030204" pitchFamily="34" charset="0"/>
              </a:rPr>
              <a:t> odalent! </a:t>
            </a:r>
            <a:r>
              <a:rPr lang="hu-HU" sz="1900" b="1" i="1" dirty="0">
                <a:effectLst/>
                <a:latin typeface="+mj-lt"/>
                <a:ea typeface="Calibri" panose="020F0502020204030204" pitchFamily="34" charset="0"/>
              </a:rPr>
              <a:t>- Hogy az ördög bújjon bele! Hogy az ördög szánkázzon a hátán! Hogy az ördög hasítson szíjat a hátából! Hogy a mennykő csapjon bele! </a:t>
            </a:r>
            <a:r>
              <a:rPr lang="hu-HU" sz="1900" i="1" dirty="0">
                <a:effectLst/>
                <a:latin typeface="+mj-lt"/>
                <a:ea typeface="Calibri" panose="020F0502020204030204" pitchFamily="34" charset="0"/>
              </a:rPr>
              <a:t>A csuda vigye el! </a:t>
            </a:r>
            <a:r>
              <a:rPr lang="hu-HU" sz="1900" dirty="0">
                <a:effectLst/>
                <a:latin typeface="+mj-lt"/>
                <a:ea typeface="Calibri" panose="020F0502020204030204" pitchFamily="34" charset="0"/>
              </a:rPr>
              <a:t>(MNSz2, #11433006, lit_hu_dia_Csukas_Istvan___Csukas_Istvan_Nagy_meseskonyve___2001.clean)</a:t>
            </a:r>
            <a:endParaRPr lang="hu-HU" sz="1900" dirty="0">
              <a:solidFill>
                <a:srgbClr val="FF0000"/>
              </a:solidFill>
              <a:effectLst/>
              <a:latin typeface="+mj-lt"/>
              <a:ea typeface="Calibri" panose="020F0502020204030204" pitchFamily="34" charset="0"/>
            </a:endParaRPr>
          </a:p>
          <a:p>
            <a:pPr marL="274320" lvl="1" indent="0">
              <a:buNone/>
            </a:pPr>
            <a:r>
              <a:rPr lang="hu-HU" sz="1900" dirty="0">
                <a:effectLst/>
                <a:latin typeface="+mj-lt"/>
                <a:ea typeface="Calibri" panose="020F0502020204030204" pitchFamily="34" charset="0"/>
              </a:rPr>
              <a:t>Az átkok mellett léteztek </a:t>
            </a:r>
            <a:r>
              <a:rPr lang="hu-HU" sz="1900" dirty="0" err="1">
                <a:effectLst/>
                <a:latin typeface="+mj-lt"/>
                <a:ea typeface="Calibri" panose="020F0502020204030204" pitchFamily="34" charset="0"/>
              </a:rPr>
              <a:t>inszubordinált</a:t>
            </a:r>
            <a:r>
              <a:rPr lang="hu-HU" sz="1900" dirty="0">
                <a:effectLst/>
                <a:latin typeface="+mj-lt"/>
                <a:ea typeface="Calibri" panose="020F0502020204030204" pitchFamily="34" charset="0"/>
              </a:rPr>
              <a:t> jókívánságok is (de nem maradtak meg):</a:t>
            </a:r>
          </a:p>
          <a:p>
            <a:pPr marL="274320" lvl="1" indent="0">
              <a:buNone/>
            </a:pPr>
            <a:r>
              <a:rPr lang="hu-HU" sz="1900" dirty="0">
                <a:effectLst/>
                <a:latin typeface="+mj-lt"/>
                <a:ea typeface="Calibri" panose="020F0502020204030204" pitchFamily="34" charset="0"/>
                <a:cs typeface="Times New Roman" panose="02020603050405020304" pitchFamily="18" charset="0"/>
              </a:rPr>
              <a:t>(23) </a:t>
            </a:r>
            <a:r>
              <a:rPr lang="hu-HU" sz="1900" i="1" dirty="0">
                <a:effectLst/>
                <a:latin typeface="+mj-lt"/>
                <a:ea typeface="Calibri" panose="020F0502020204030204" pitchFamily="34" charset="0"/>
                <a:cs typeface="Times New Roman" panose="02020603050405020304" pitchFamily="18" charset="0"/>
              </a:rPr>
              <a:t>SARA. Él? igazán él? – </a:t>
            </a:r>
            <a:r>
              <a:rPr lang="hu-HU" sz="1900" b="1" i="1" dirty="0">
                <a:effectLst/>
                <a:latin typeface="+mj-lt"/>
                <a:ea typeface="Calibri" panose="020F0502020204030204" pitchFamily="34" charset="0"/>
                <a:cs typeface="Times New Roman" panose="02020603050405020304" pitchFamily="18" charset="0"/>
              </a:rPr>
              <a:t>Oh,</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még sokáig éljen!</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igen szerencsés, örömökben gazdag napokat éljen!</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Oh,</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Isten az ő életéhez toldja az én napjaim’ felét!</a:t>
            </a:r>
            <a:r>
              <a:rPr lang="hu-HU" sz="1900" dirty="0">
                <a:effectLst/>
                <a:latin typeface="+mj-lt"/>
                <a:ea typeface="Calibri" panose="020F0502020204030204" pitchFamily="34" charset="0"/>
                <a:cs typeface="Times New Roman" panose="02020603050405020304" pitchFamily="18" charset="0"/>
              </a:rPr>
              <a:t> (Kazinczy: </a:t>
            </a:r>
            <a:r>
              <a:rPr lang="hu-HU" sz="1900" dirty="0" err="1">
                <a:effectLst/>
                <a:latin typeface="+mj-lt"/>
                <a:ea typeface="Calibri" panose="020F0502020204030204" pitchFamily="34" charset="0"/>
                <a:cs typeface="Times New Roman" panose="02020603050405020304" pitchFamily="18" charset="0"/>
              </a:rPr>
              <a:t>Lessing</a:t>
            </a:r>
            <a:r>
              <a:rPr lang="hu-HU" sz="1900" dirty="0">
                <a:effectLst/>
                <a:latin typeface="+mj-lt"/>
                <a:ea typeface="Calibri" panose="020F0502020204030204" pitchFamily="34" charset="0"/>
                <a:cs typeface="Times New Roman" panose="02020603050405020304" pitchFamily="18" charset="0"/>
              </a:rPr>
              <a:t>: </a:t>
            </a:r>
            <a:r>
              <a:rPr lang="hu-HU" sz="1900" dirty="0" err="1">
                <a:effectLst/>
                <a:latin typeface="+mj-lt"/>
                <a:ea typeface="Calibri" panose="020F0502020204030204" pitchFamily="34" charset="0"/>
                <a:cs typeface="Times New Roman" panose="02020603050405020304" pitchFamily="18" charset="0"/>
              </a:rPr>
              <a:t>Miss</a:t>
            </a:r>
            <a:r>
              <a:rPr lang="hu-HU" sz="1900" dirty="0">
                <a:effectLst/>
                <a:latin typeface="+mj-lt"/>
                <a:ea typeface="Calibri" panose="020F0502020204030204" pitchFamily="34" charset="0"/>
                <a:cs typeface="Times New Roman" panose="02020603050405020304" pitchFamily="18" charset="0"/>
              </a:rPr>
              <a:t> Sara </a:t>
            </a:r>
            <a:r>
              <a:rPr lang="hu-HU" sz="1900" dirty="0" err="1">
                <a:effectLst/>
                <a:latin typeface="+mj-lt"/>
                <a:ea typeface="Calibri" panose="020F0502020204030204" pitchFamily="34" charset="0"/>
                <a:cs typeface="Times New Roman" panose="02020603050405020304" pitchFamily="18" charset="0"/>
              </a:rPr>
              <a:t>Sampson</a:t>
            </a:r>
            <a:r>
              <a:rPr lang="hu-HU" sz="1900" dirty="0">
                <a:effectLst/>
                <a:latin typeface="+mj-lt"/>
                <a:ea typeface="Calibri" panose="020F0502020204030204" pitchFamily="34" charset="0"/>
                <a:cs typeface="Times New Roman" panose="02020603050405020304" pitchFamily="18" charset="0"/>
              </a:rPr>
              <a:t>, fordítás, 1842) </a:t>
            </a:r>
          </a:p>
          <a:p>
            <a:pPr marL="274320" lvl="1" indent="0">
              <a:buNone/>
            </a:pPr>
            <a:r>
              <a:rPr lang="hu-HU" sz="1800" dirty="0">
                <a:effectLst/>
                <a:latin typeface="Times New Roman" panose="02020603050405020304" pitchFamily="18" charset="0"/>
                <a:ea typeface="Calibri" panose="020F0502020204030204" pitchFamily="34" charset="0"/>
              </a:rPr>
              <a:t> </a:t>
            </a:r>
            <a:endParaRPr lang="hu-HU" dirty="0"/>
          </a:p>
          <a:p>
            <a:pPr marL="0" indent="0">
              <a:buNone/>
            </a:pPr>
            <a:endParaRPr lang="hu-HU" dirty="0"/>
          </a:p>
        </p:txBody>
      </p:sp>
    </p:spTree>
    <p:extLst>
      <p:ext uri="{BB962C8B-B14F-4D97-AF65-F5344CB8AC3E}">
        <p14:creationId xmlns:p14="http://schemas.microsoft.com/office/powerpoint/2010/main" val="3429549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Kazinczy és az </a:t>
            </a:r>
            <a:r>
              <a:rPr lang="hu-HU" dirty="0" err="1" smtClean="0"/>
              <a:t>inszubordinált</a:t>
            </a:r>
            <a:r>
              <a:rPr lang="hu-HU" dirty="0" smtClean="0"/>
              <a:t> jókívánságok</a:t>
            </a:r>
            <a:endParaRPr lang="hu-HU" dirty="0"/>
          </a:p>
        </p:txBody>
      </p:sp>
      <p:sp>
        <p:nvSpPr>
          <p:cNvPr id="3" name="Tartalom helye 2"/>
          <p:cNvSpPr>
            <a:spLocks noGrp="1"/>
          </p:cNvSpPr>
          <p:nvPr>
            <p:ph idx="1"/>
          </p:nvPr>
        </p:nvSpPr>
        <p:spPr>
          <a:xfrm>
            <a:off x="685801" y="2142067"/>
            <a:ext cx="10725149" cy="4182533"/>
          </a:xfrm>
        </p:spPr>
        <p:txBody>
          <a:bodyPr/>
          <a:lstStyle/>
          <a:p>
            <a:pPr marL="0" indent="0">
              <a:buNone/>
            </a:pPr>
            <a:r>
              <a:rPr lang="hu-HU" sz="2000" i="1" dirty="0"/>
              <a:t>De míg a’ </a:t>
            </a:r>
            <a:r>
              <a:rPr lang="hu-HU" sz="2000" i="1" dirty="0" err="1"/>
              <a:t>könnyen-gyúladt</a:t>
            </a:r>
            <a:r>
              <a:rPr lang="hu-HU" sz="2000" i="1" dirty="0"/>
              <a:t> tüzek </a:t>
            </a:r>
            <a:r>
              <a:rPr lang="hu-HU" sz="2000" i="1" dirty="0" err="1"/>
              <a:t>olly</a:t>
            </a:r>
            <a:r>
              <a:rPr lang="hu-HU" sz="2000" i="1" dirty="0"/>
              <a:t> hamar elalszanak másoknál a’ </a:t>
            </a:r>
            <a:r>
              <a:rPr lang="hu-HU" sz="2000" i="1" dirty="0" err="1"/>
              <a:t>melly</a:t>
            </a:r>
            <a:r>
              <a:rPr lang="hu-HU" sz="2000" i="1" dirty="0"/>
              <a:t> hamar lángot kaptak, az Ő hűsége </a:t>
            </a:r>
            <a:r>
              <a:rPr lang="hu-HU" sz="2000" i="1" dirty="0" err="1"/>
              <a:t>teerántad</a:t>
            </a:r>
            <a:r>
              <a:rPr lang="hu-HU" sz="2000" i="1" dirty="0"/>
              <a:t> és a’ tiéd </a:t>
            </a:r>
            <a:r>
              <a:rPr lang="hu-HU" sz="2000" i="1" dirty="0" err="1"/>
              <a:t>Őeránta</a:t>
            </a:r>
            <a:r>
              <a:rPr lang="hu-HU" sz="2000" i="1" dirty="0"/>
              <a:t> el nem </a:t>
            </a:r>
            <a:r>
              <a:rPr lang="hu-HU" sz="2000" i="1" dirty="0" err="1"/>
              <a:t>alvék</a:t>
            </a:r>
            <a:r>
              <a:rPr lang="hu-HU" sz="2000" i="1" dirty="0"/>
              <a:t>, ’s szép tavaszunk’ emlékezete a’ gazdag nyár’ és ősz’ napjaiban </a:t>
            </a:r>
            <a:r>
              <a:rPr lang="hu-HU" sz="2000" i="1" dirty="0" err="1"/>
              <a:t>újúlt</a:t>
            </a:r>
            <a:r>
              <a:rPr lang="hu-HU" sz="2000" i="1" dirty="0"/>
              <a:t> erővel rohan ránk, ’s addig kísér, míg a’ tél </a:t>
            </a:r>
            <a:r>
              <a:rPr lang="hu-HU" sz="2000" i="1" dirty="0" err="1"/>
              <a:t>bé</a:t>
            </a:r>
            <a:r>
              <a:rPr lang="hu-HU" sz="2000" i="1" dirty="0"/>
              <a:t> következik, ’s szemeinket álomra szenderíti. </a:t>
            </a:r>
            <a:r>
              <a:rPr lang="hu-HU" sz="2000" b="1" i="1" dirty="0"/>
              <a:t>Oh hogy te, boldog férj, atya és nagyatya, még megláthasd </a:t>
            </a:r>
            <a:r>
              <a:rPr lang="hu-HU" sz="2000" b="1" i="1" dirty="0" err="1"/>
              <a:t>Őtet</a:t>
            </a:r>
            <a:r>
              <a:rPr lang="hu-HU" sz="2000" i="1" dirty="0"/>
              <a:t>, a’ hogy </a:t>
            </a:r>
            <a:r>
              <a:rPr lang="hu-HU" sz="2000" i="1" dirty="0" err="1"/>
              <a:t>Őtet</a:t>
            </a:r>
            <a:r>
              <a:rPr lang="hu-HU" sz="2000" i="1" dirty="0"/>
              <a:t> nékem engedtetett meglátnom…</a:t>
            </a:r>
            <a:r>
              <a:rPr lang="hu-HU" sz="2000" b="1" baseline="30000" dirty="0"/>
              <a:t> </a:t>
            </a:r>
            <a:r>
              <a:rPr lang="hu-HU" sz="2000" dirty="0"/>
              <a:t>(Kazinczy: Utazások Erdélybe. 1816: 317</a:t>
            </a:r>
            <a:r>
              <a:rPr lang="hu-HU" sz="2000" dirty="0" smtClean="0"/>
              <a:t>)</a:t>
            </a:r>
          </a:p>
          <a:p>
            <a:endParaRPr lang="hu-HU" sz="2000" dirty="0"/>
          </a:p>
          <a:p>
            <a:pPr marL="0" indent="0">
              <a:buNone/>
            </a:pPr>
            <a:r>
              <a:rPr lang="hu-HU" sz="2000" i="1" dirty="0" err="1" smtClean="0"/>
              <a:t>Indúl</a:t>
            </a:r>
            <a:r>
              <a:rPr lang="hu-HU" sz="2000" i="1" dirty="0" smtClean="0"/>
              <a:t> </a:t>
            </a:r>
            <a:r>
              <a:rPr lang="hu-HU" sz="2000" i="1" dirty="0"/>
              <a:t>a’ </a:t>
            </a:r>
            <a:r>
              <a:rPr lang="hu-HU" sz="2000" i="1" dirty="0" err="1"/>
              <a:t>Tsónak</a:t>
            </a:r>
            <a:r>
              <a:rPr lang="hu-HU" sz="2000" i="1" dirty="0"/>
              <a:t>, </a:t>
            </a:r>
            <a:r>
              <a:rPr lang="hu-HU" sz="2000" i="1" dirty="0" err="1"/>
              <a:t>melly</a:t>
            </a:r>
            <a:r>
              <a:rPr lang="hu-HU" sz="2000" i="1" dirty="0"/>
              <a:t> </a:t>
            </a:r>
            <a:r>
              <a:rPr lang="hu-HU" sz="2000" i="1" dirty="0" err="1"/>
              <a:t>Daphnét</a:t>
            </a:r>
            <a:r>
              <a:rPr lang="hu-HU" sz="2000" i="1" dirty="0"/>
              <a:t> / </a:t>
            </a:r>
            <a:r>
              <a:rPr lang="hu-HU" sz="2000" i="1" dirty="0" err="1"/>
              <a:t>Közzülünk</a:t>
            </a:r>
            <a:r>
              <a:rPr lang="hu-HU" sz="2000" i="1" dirty="0"/>
              <a:t> </a:t>
            </a:r>
            <a:r>
              <a:rPr lang="hu-HU" sz="2000" i="1" dirty="0" err="1"/>
              <a:t>el-viszi</a:t>
            </a:r>
            <a:r>
              <a:rPr lang="hu-HU" sz="2000" i="1" dirty="0"/>
              <a:t>. / </a:t>
            </a:r>
            <a:r>
              <a:rPr lang="hu-HU" sz="2000" b="1" i="1" dirty="0"/>
              <a:t>Ó hogy azt </a:t>
            </a:r>
            <a:r>
              <a:rPr lang="hu-HU" sz="2000" b="1" i="1" dirty="0" err="1"/>
              <a:t>tsak</a:t>
            </a:r>
            <a:r>
              <a:rPr lang="hu-HU" sz="2000" b="1" i="1" dirty="0"/>
              <a:t> a’ Szerelmek / ’S a’ lágy </a:t>
            </a:r>
            <a:r>
              <a:rPr lang="hu-HU" sz="2000" b="1" i="1" dirty="0" err="1"/>
              <a:t>Szellök</a:t>
            </a:r>
            <a:r>
              <a:rPr lang="hu-HU" sz="2000" b="1" i="1" dirty="0"/>
              <a:t> hajtsák! </a:t>
            </a:r>
            <a:r>
              <a:rPr lang="hu-HU" sz="2000" i="1" dirty="0"/>
              <a:t>Habok, öleljétek körül!</a:t>
            </a:r>
            <a:r>
              <a:rPr lang="hu-HU" sz="2000" dirty="0"/>
              <a:t> (Kazinczy: </a:t>
            </a:r>
            <a:r>
              <a:rPr lang="hu-HU" sz="2000" dirty="0" err="1"/>
              <a:t>Geszner</a:t>
            </a:r>
            <a:r>
              <a:rPr lang="hu-HU" sz="2000" dirty="0"/>
              <a:t> </a:t>
            </a:r>
            <a:r>
              <a:rPr lang="hu-HU" sz="2000" dirty="0" err="1"/>
              <a:t>Idylliumi</a:t>
            </a:r>
            <a:r>
              <a:rPr lang="hu-HU" sz="2000" dirty="0"/>
              <a:t>, 1788)</a:t>
            </a:r>
          </a:p>
          <a:p>
            <a:pPr marL="0" indent="0">
              <a:buNone/>
            </a:pPr>
            <a:endParaRPr lang="hu-HU" dirty="0"/>
          </a:p>
        </p:txBody>
      </p:sp>
    </p:spTree>
    <p:extLst>
      <p:ext uri="{BB962C8B-B14F-4D97-AF65-F5344CB8AC3E}">
        <p14:creationId xmlns:p14="http://schemas.microsoft.com/office/powerpoint/2010/main" val="848403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1D9ED895-0490-4930-8A60-FA4B32928A5B}"/>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 xmlns:a16="http://schemas.microsoft.com/office/drawing/2014/main" id="{4F5039E2-AE2E-413B-8F89-A0F462E233A9}"/>
              </a:ext>
            </a:extLst>
          </p:cNvPr>
          <p:cNvSpPr>
            <a:spLocks noGrp="1"/>
          </p:cNvSpPr>
          <p:nvPr>
            <p:ph idx="1"/>
          </p:nvPr>
        </p:nvSpPr>
        <p:spPr>
          <a:xfrm>
            <a:off x="756823" y="2183907"/>
            <a:ext cx="11130378" cy="5055833"/>
          </a:xfrm>
        </p:spPr>
        <p:txBody>
          <a:bodyPr>
            <a:normAutofit/>
          </a:bodyPr>
          <a:lstStyle/>
          <a:p>
            <a:pPr marL="0" indent="0">
              <a:buNone/>
            </a:pPr>
            <a:r>
              <a:rPr lang="hu-HU" sz="2000" b="1" dirty="0">
                <a:latin typeface="+mj-lt"/>
                <a:cs typeface="Times New Roman" panose="02020603050405020304" pitchFamily="18" charset="0"/>
              </a:rPr>
              <a:t>Kérdő vagy felkiáltó mondat? </a:t>
            </a:r>
          </a:p>
          <a:p>
            <a:r>
              <a:rPr lang="hu-HU" sz="2000" dirty="0">
                <a:latin typeface="+mj-lt"/>
                <a:cs typeface="Times New Roman" panose="02020603050405020304" pitchFamily="18" charset="0"/>
              </a:rPr>
              <a:t>kiegészítendő kérdő forma kérdőszóval</a:t>
            </a:r>
          </a:p>
          <a:p>
            <a:r>
              <a:rPr lang="hu-HU" sz="2000" dirty="0">
                <a:latin typeface="+mj-lt"/>
                <a:cs typeface="Times New Roman" panose="02020603050405020304" pitchFamily="18" charset="0"/>
              </a:rPr>
              <a:t>bármilyen igemód</a:t>
            </a:r>
          </a:p>
          <a:p>
            <a:r>
              <a:rPr lang="hu-HU" sz="2000" dirty="0">
                <a:latin typeface="+mj-lt"/>
                <a:cs typeface="Times New Roman" panose="02020603050405020304" pitchFamily="18" charset="0"/>
              </a:rPr>
              <a:t>felháborodás, méltatlankodás, értetlenkedés, aggodalom </a:t>
            </a:r>
            <a:r>
              <a:rPr lang="hu-HU" sz="2000" b="1" dirty="0">
                <a:latin typeface="+mj-lt"/>
                <a:cs typeface="Times New Roman" panose="02020603050405020304" pitchFamily="18" charset="0"/>
              </a:rPr>
              <a:t>+ válasz forszírozása </a:t>
            </a:r>
            <a:r>
              <a:rPr lang="hu-HU" sz="2000" dirty="0">
                <a:latin typeface="+mj-lt"/>
                <a:cs typeface="Times New Roman" panose="02020603050405020304" pitchFamily="18" charset="0"/>
              </a:rPr>
              <a:t>(vagy: ’nem tudom erre a választ’</a:t>
            </a:r>
          </a:p>
          <a:p>
            <a:r>
              <a:rPr lang="hu-HU" sz="2000" dirty="0">
                <a:latin typeface="+mj-lt"/>
                <a:cs typeface="Times New Roman" panose="02020603050405020304" pitchFamily="18" charset="0"/>
              </a:rPr>
              <a:t>sajátos intonáció</a:t>
            </a:r>
          </a:p>
          <a:p>
            <a:r>
              <a:rPr lang="hu-HU" sz="2000" dirty="0">
                <a:latin typeface="+mj-lt"/>
                <a:cs typeface="Times New Roman" panose="02020603050405020304" pitchFamily="18" charset="0"/>
              </a:rPr>
              <a:t>sokféle írásjel, dominál a ?!, !, ?</a:t>
            </a:r>
          </a:p>
          <a:p>
            <a:pPr marL="0" indent="0">
              <a:buNone/>
            </a:pPr>
            <a:r>
              <a:rPr lang="hu-HU" sz="2000" dirty="0">
                <a:latin typeface="+mj-lt"/>
                <a:cs typeface="Times New Roman" panose="02020603050405020304" pitchFamily="18" charset="0"/>
              </a:rPr>
              <a:t>(24) </a:t>
            </a:r>
            <a:r>
              <a:rPr lang="hu-HU" sz="2000" b="1" i="1" dirty="0">
                <a:effectLst/>
                <a:latin typeface="+mj-lt"/>
                <a:cs typeface="Times New Roman" panose="02020603050405020304" pitchFamily="18" charset="0"/>
              </a:rPr>
              <a:t>Hogy miért kell nekem szőke nőként hétvégén is dolgozni?! </a:t>
            </a:r>
            <a:r>
              <a:rPr lang="hu-HU" sz="2000" b="0" i="0" dirty="0">
                <a:effectLst/>
                <a:latin typeface="+mj-lt"/>
                <a:cs typeface="Times New Roman" panose="02020603050405020304" pitchFamily="18" charset="0"/>
              </a:rPr>
              <a:t>(</a:t>
            </a:r>
            <a:r>
              <a:rPr lang="hu-HU" sz="2000" b="0" i="0" dirty="0" err="1">
                <a:effectLst/>
                <a:latin typeface="+mj-lt"/>
                <a:cs typeface="Times New Roman" panose="02020603050405020304" pitchFamily="18" charset="0"/>
              </a:rPr>
              <a:t>Twitter</a:t>
            </a:r>
            <a:r>
              <a:rPr lang="hu-HU" sz="2000" b="0" i="0" dirty="0">
                <a:effectLst/>
                <a:latin typeface="+mj-lt"/>
                <a:cs typeface="Times New Roman" panose="02020603050405020304" pitchFamily="18" charset="0"/>
              </a:rPr>
              <a:t>) [’fel vagyok háborodva azon, hogy nekem szőke nőként hétvégén is dolgoznom kell’]</a:t>
            </a:r>
          </a:p>
          <a:p>
            <a:endParaRPr lang="hu-HU" sz="1800" dirty="0">
              <a:latin typeface="+mj-lt"/>
              <a:cs typeface="Times New Roman" panose="02020603050405020304" pitchFamily="18" charset="0"/>
            </a:endParaRPr>
          </a:p>
          <a:p>
            <a:pPr marL="0" indent="0">
              <a:buNone/>
            </a:pPr>
            <a:endParaRPr lang="hu-HU" sz="1800" b="0" i="0" dirty="0">
              <a:effectLst/>
              <a:latin typeface="+mj-lt"/>
              <a:cs typeface="Times New Roman" panose="02020603050405020304" pitchFamily="18" charset="0"/>
            </a:endParaRPr>
          </a:p>
          <a:p>
            <a:pPr marL="0" indent="0">
              <a:buNone/>
            </a:pPr>
            <a:endParaRPr lang="hu-HU" sz="1800" b="0" i="0" dirty="0">
              <a:effectLst/>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96341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FC5CB4C-D249-4CC3-A98C-E45EE51E91FF}"/>
              </a:ext>
            </a:extLst>
          </p:cNvPr>
          <p:cNvSpPr>
            <a:spLocks noGrp="1"/>
          </p:cNvSpPr>
          <p:nvPr>
            <p:ph type="title"/>
          </p:nvPr>
        </p:nvSpPr>
        <p:spPr>
          <a:xfrm>
            <a:off x="7628237" y="518984"/>
            <a:ext cx="4135395" cy="1754659"/>
          </a:xfrm>
        </p:spPr>
        <p:txBody>
          <a:bodyPr>
            <a:noAutofit/>
          </a:bodyPr>
          <a:lstStyle/>
          <a:p>
            <a:pPr>
              <a:lnSpc>
                <a:spcPct val="90000"/>
              </a:lnSpc>
            </a:pPr>
            <a:r>
              <a:rPr lang="hu-HU" sz="2800" dirty="0">
                <a:latin typeface="Times New Roman" panose="02020603050405020304" pitchFamily="18" charset="0"/>
                <a:cs typeface="Times New Roman" panose="02020603050405020304" pitchFamily="18" charset="0"/>
              </a:rPr>
              <a:t>Függetlenedett (INSZUBORDINÁLT) MELLÉKMONDATOK</a:t>
            </a:r>
          </a:p>
        </p:txBody>
      </p:sp>
      <p:sp>
        <p:nvSpPr>
          <p:cNvPr id="260" name="Rounded Rectangle 22">
            <a:extLst>
              <a:ext uri="{FF2B5EF4-FFF2-40B4-BE49-F238E27FC236}">
                <a16:creationId xmlns="" xmlns:a16="http://schemas.microsoft.com/office/drawing/2014/main" id="{86FD5145-ECC0-491D-A5BC-D31F54E6B5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4211" y="620116"/>
            <a:ext cx="2395526"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a:extLst>
              <a:ext uri="{FF2B5EF4-FFF2-40B4-BE49-F238E27FC236}">
                <a16:creationId xmlns="" xmlns:a16="http://schemas.microsoft.com/office/drawing/2014/main" id="{7C701308-7113-4931-AE69-07ED1CE99F44}"/>
              </a:ext>
            </a:extLst>
          </p:cNvPr>
          <p:cNvPicPr>
            <a:picLocks noChangeAspect="1"/>
          </p:cNvPicPr>
          <p:nvPr/>
        </p:nvPicPr>
        <p:blipFill>
          <a:blip r:embed="rId3"/>
          <a:stretch>
            <a:fillRect/>
          </a:stretch>
        </p:blipFill>
        <p:spPr>
          <a:xfrm>
            <a:off x="926065" y="734415"/>
            <a:ext cx="1863930" cy="2485240"/>
          </a:xfrm>
          <a:prstGeom prst="roundRect">
            <a:avLst>
              <a:gd name="adj" fmla="val 5453"/>
            </a:avLst>
          </a:prstGeom>
          <a:ln w="50800" cap="sq" cmpd="dbl">
            <a:noFill/>
            <a:miter lim="800000"/>
          </a:ln>
          <a:effectLst/>
        </p:spPr>
      </p:pic>
      <p:sp>
        <p:nvSpPr>
          <p:cNvPr id="16" name="Rounded Rectangle 16">
            <a:extLst>
              <a:ext uri="{FF2B5EF4-FFF2-40B4-BE49-F238E27FC236}">
                <a16:creationId xmlns="" xmlns:a16="http://schemas.microsoft.com/office/drawing/2014/main" id="{130F4120-8463-4AA1-A60F-13DAD292DB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4633" y="3515716"/>
            <a:ext cx="2395527"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látható&#10;&#10;Automatikusan generált leírás">
            <a:extLst>
              <a:ext uri="{FF2B5EF4-FFF2-40B4-BE49-F238E27FC236}">
                <a16:creationId xmlns="" xmlns:a16="http://schemas.microsoft.com/office/drawing/2014/main" id="{B1AF6451-3618-4B18-97BA-E1C3E80618A7}"/>
              </a:ext>
            </a:extLst>
          </p:cNvPr>
          <p:cNvPicPr>
            <a:picLocks noChangeAspect="1"/>
          </p:cNvPicPr>
          <p:nvPr/>
        </p:nvPicPr>
        <p:blipFill>
          <a:blip r:embed="rId4"/>
          <a:stretch>
            <a:fillRect/>
          </a:stretch>
        </p:blipFill>
        <p:spPr>
          <a:xfrm>
            <a:off x="1027770" y="3630015"/>
            <a:ext cx="1658897" cy="2485240"/>
          </a:xfrm>
          <a:prstGeom prst="roundRect">
            <a:avLst>
              <a:gd name="adj" fmla="val 5453"/>
            </a:avLst>
          </a:prstGeom>
          <a:ln w="50800" cap="sq" cmpd="dbl">
            <a:noFill/>
            <a:miter lim="800000"/>
          </a:ln>
          <a:effectLst/>
        </p:spPr>
      </p:pic>
      <p:sp>
        <p:nvSpPr>
          <p:cNvPr id="18" name="Rounded Rectangle 18">
            <a:extLst>
              <a:ext uri="{FF2B5EF4-FFF2-40B4-BE49-F238E27FC236}">
                <a16:creationId xmlns="" xmlns:a16="http://schemas.microsoft.com/office/drawing/2014/main" id="{B1461D2C-0D6D-418F-AF6B-9D30AAF53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43360" y="620116"/>
            <a:ext cx="3687455" cy="56072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a:extLst>
              <a:ext uri="{FF2B5EF4-FFF2-40B4-BE49-F238E27FC236}">
                <a16:creationId xmlns="" xmlns:a16="http://schemas.microsoft.com/office/drawing/2014/main" id="{BB3573F8-34E4-4B1A-8BD9-86C3317396AF}"/>
              </a:ext>
            </a:extLst>
          </p:cNvPr>
          <p:cNvPicPr>
            <a:picLocks noChangeAspect="1"/>
          </p:cNvPicPr>
          <p:nvPr/>
        </p:nvPicPr>
        <p:blipFill>
          <a:blip r:embed="rId5"/>
          <a:stretch>
            <a:fillRect/>
          </a:stretch>
        </p:blipFill>
        <p:spPr>
          <a:xfrm>
            <a:off x="3385483" y="734415"/>
            <a:ext cx="3403381" cy="5380840"/>
          </a:xfrm>
          <a:prstGeom prst="roundRect">
            <a:avLst>
              <a:gd name="adj" fmla="val 5453"/>
            </a:avLst>
          </a:prstGeom>
          <a:ln w="50800" cap="sq" cmpd="dbl">
            <a:noFill/>
            <a:miter lim="800000"/>
          </a:ln>
          <a:effectLst/>
        </p:spPr>
      </p:pic>
      <p:sp>
        <p:nvSpPr>
          <p:cNvPr id="3" name="Tartalom helye 2">
            <a:extLst>
              <a:ext uri="{FF2B5EF4-FFF2-40B4-BE49-F238E27FC236}">
                <a16:creationId xmlns="" xmlns:a16="http://schemas.microsoft.com/office/drawing/2014/main" id="{0C396135-E2D0-401A-B657-23CFAFE143CA}"/>
              </a:ext>
            </a:extLst>
          </p:cNvPr>
          <p:cNvSpPr>
            <a:spLocks noGrp="1"/>
          </p:cNvSpPr>
          <p:nvPr>
            <p:ph idx="1"/>
          </p:nvPr>
        </p:nvSpPr>
        <p:spPr>
          <a:xfrm>
            <a:off x="7553834" y="2142067"/>
            <a:ext cx="4288977" cy="4085304"/>
          </a:xfrm>
        </p:spPr>
        <p:txBody>
          <a:bodyPr>
            <a:normAutofit/>
          </a:bodyPr>
          <a:lstStyle/>
          <a:p>
            <a:pPr>
              <a:spcAft>
                <a:spcPts val="0"/>
              </a:spcAft>
            </a:pPr>
            <a:r>
              <a:rPr lang="hu-HU" sz="2200" dirty="0">
                <a:effectLst/>
                <a:latin typeface="Times New Roman" panose="02020603050405020304" pitchFamily="18" charset="0"/>
                <a:ea typeface="CIDFont+F3"/>
                <a:cs typeface="Times New Roman" panose="02020603050405020304" pitchFamily="18" charset="0"/>
              </a:rPr>
              <a:t>Evans – </a:t>
            </a:r>
            <a:r>
              <a:rPr lang="hu-HU" sz="2200" dirty="0" err="1">
                <a:effectLst/>
                <a:latin typeface="Times New Roman" panose="02020603050405020304" pitchFamily="18" charset="0"/>
                <a:ea typeface="CIDFont+F3"/>
                <a:cs typeface="Times New Roman" panose="02020603050405020304" pitchFamily="18" charset="0"/>
              </a:rPr>
              <a:t>Watanabe</a:t>
            </a:r>
            <a:r>
              <a:rPr lang="hu-HU" sz="2200" dirty="0">
                <a:effectLst/>
                <a:latin typeface="Times New Roman" panose="02020603050405020304" pitchFamily="18" charset="0"/>
                <a:ea typeface="CIDFont+F3"/>
                <a:cs typeface="Times New Roman" panose="02020603050405020304" pitchFamily="18" charset="0"/>
              </a:rPr>
              <a:t> 2016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Kaltenböck</a:t>
            </a:r>
            <a:r>
              <a:rPr lang="hu-HU" sz="2200" dirty="0">
                <a:effectLst/>
                <a:latin typeface="Times New Roman" panose="02020603050405020304" pitchFamily="18" charset="0"/>
                <a:ea typeface="CIDFont+F3"/>
                <a:cs typeface="Times New Roman" panose="02020603050405020304" pitchFamily="18" charset="0"/>
              </a:rPr>
              <a:t> </a:t>
            </a:r>
            <a:r>
              <a:rPr lang="hu-HU" sz="2200" dirty="0" err="1">
                <a:effectLst/>
                <a:latin typeface="Times New Roman" panose="02020603050405020304" pitchFamily="18" charset="0"/>
                <a:ea typeface="CIDFont+F3"/>
                <a:cs typeface="Times New Roman" panose="02020603050405020304" pitchFamily="18" charset="0"/>
              </a:rPr>
              <a:t>et</a:t>
            </a:r>
            <a:r>
              <a:rPr lang="hu-HU" sz="2200" dirty="0">
                <a:effectLst/>
                <a:latin typeface="Times New Roman" panose="02020603050405020304" pitchFamily="18" charset="0"/>
                <a:ea typeface="CIDFont+F3"/>
                <a:cs typeface="Times New Roman" panose="02020603050405020304" pitchFamily="18" charset="0"/>
              </a:rPr>
              <a:t> </a:t>
            </a:r>
            <a:r>
              <a:rPr lang="hu-HU" sz="2200" dirty="0" err="1">
                <a:effectLst/>
                <a:latin typeface="Times New Roman" panose="02020603050405020304" pitchFamily="18" charset="0"/>
                <a:ea typeface="CIDFont+F3"/>
                <a:cs typeface="Times New Roman" panose="02020603050405020304" pitchFamily="18" charset="0"/>
              </a:rPr>
              <a:t>al</a:t>
            </a:r>
            <a:r>
              <a:rPr lang="hu-HU" sz="2200" dirty="0">
                <a:effectLst/>
                <a:latin typeface="Times New Roman" panose="02020603050405020304" pitchFamily="18" charset="0"/>
                <a:ea typeface="CIDFont+F3"/>
                <a:cs typeface="Times New Roman" panose="02020603050405020304" pitchFamily="18" charset="0"/>
              </a:rPr>
              <a:t>. 2016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D’Hertefelt</a:t>
            </a:r>
            <a:r>
              <a:rPr lang="hu-HU" sz="2200" dirty="0">
                <a:effectLst/>
                <a:latin typeface="Times New Roman" panose="02020603050405020304" pitchFamily="18" charset="0"/>
                <a:ea typeface="CIDFont+F3"/>
                <a:cs typeface="Times New Roman" panose="02020603050405020304" pitchFamily="18" charset="0"/>
              </a:rPr>
              <a:t> 2018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Beijering</a:t>
            </a:r>
            <a:r>
              <a:rPr lang="hu-HU" sz="2200" dirty="0">
                <a:effectLst/>
                <a:latin typeface="Times New Roman" panose="02020603050405020304" pitchFamily="18" charset="0"/>
                <a:ea typeface="CIDFont+F3"/>
                <a:cs typeface="Times New Roman" panose="02020603050405020304" pitchFamily="18" charset="0"/>
              </a:rPr>
              <a:t> és </a:t>
            </a:r>
            <a:r>
              <a:rPr lang="hu-HU" sz="2200" dirty="0" err="1">
                <a:effectLst/>
                <a:latin typeface="Times New Roman" panose="02020603050405020304" pitchFamily="18" charset="0"/>
                <a:ea typeface="CIDFont+F3"/>
                <a:cs typeface="Times New Roman" panose="02020603050405020304" pitchFamily="18" charset="0"/>
              </a:rPr>
              <a:t>mtsai</a:t>
            </a:r>
            <a:r>
              <a:rPr lang="hu-HU" sz="2200" dirty="0">
                <a:effectLst/>
                <a:latin typeface="Times New Roman" panose="02020603050405020304" pitchFamily="18" charset="0"/>
                <a:ea typeface="CIDFont+F3"/>
                <a:cs typeface="Times New Roman" panose="02020603050405020304" pitchFamily="18" charset="0"/>
              </a:rPr>
              <a:t> 2019</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Lastres</a:t>
            </a:r>
            <a:r>
              <a:rPr lang="hu-HU" sz="2200" dirty="0">
                <a:latin typeface="Times New Roman" panose="02020603050405020304" pitchFamily="18" charset="0"/>
                <a:ea typeface="CIDFont+F3"/>
                <a:cs typeface="Times New Roman" panose="02020603050405020304" pitchFamily="18" charset="0"/>
              </a:rPr>
              <a:t>-López 2021</a:t>
            </a:r>
            <a:endParaRPr lang="hu-HU" sz="2200" dirty="0">
              <a:effectLst/>
              <a:latin typeface="Times New Roman" panose="02020603050405020304" pitchFamily="18" charset="0"/>
              <a:ea typeface="CIDFont+F3"/>
              <a:cs typeface="Times New Roman" panose="02020603050405020304" pitchFamily="18" charset="0"/>
            </a:endParaRPr>
          </a:p>
          <a:p>
            <a:pPr>
              <a:spcAft>
                <a:spcPts val="0"/>
              </a:spcAft>
            </a:pPr>
            <a:endParaRPr lang="hu-HU" sz="2200" dirty="0">
              <a:effectLst/>
              <a:latin typeface="Times New Roman" panose="02020603050405020304" pitchFamily="18" charset="0"/>
              <a:ea typeface="Calibri" panose="020F0502020204030204" pitchFamily="34" charset="0"/>
            </a:endParaRPr>
          </a:p>
          <a:p>
            <a:pPr marL="0" indent="0">
              <a:buNone/>
            </a:pPr>
            <a:endParaRPr lang="hu-HU" dirty="0"/>
          </a:p>
        </p:txBody>
      </p:sp>
    </p:spTree>
    <p:extLst>
      <p:ext uri="{BB962C8B-B14F-4D97-AF65-F5344CB8AC3E}">
        <p14:creationId xmlns:p14="http://schemas.microsoft.com/office/powerpoint/2010/main" val="998739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15E12982-E683-4437-9C23-D926570A7DC8}"/>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 xmlns:a16="http://schemas.microsoft.com/office/drawing/2014/main" id="{E23339A3-0361-4B42-81B0-C6429B203757}"/>
              </a:ext>
            </a:extLst>
          </p:cNvPr>
          <p:cNvSpPr>
            <a:spLocks noGrp="1"/>
          </p:cNvSpPr>
          <p:nvPr>
            <p:ph idx="1"/>
          </p:nvPr>
        </p:nvSpPr>
        <p:spPr/>
        <p:txBody>
          <a:bodyPr/>
          <a:lstStyle/>
          <a:p>
            <a:pPr marL="0" indent="0">
              <a:buNone/>
            </a:pPr>
            <a:r>
              <a:rPr lang="hu-HU" sz="2000" dirty="0">
                <a:latin typeface="+mj-lt"/>
                <a:cs typeface="Times New Roman" panose="02020603050405020304" pitchFamily="18" charset="0"/>
              </a:rPr>
              <a:t>(25) </a:t>
            </a:r>
            <a:r>
              <a:rPr lang="hu-HU" sz="2000" i="1" dirty="0">
                <a:effectLst/>
                <a:latin typeface="+mj-lt"/>
                <a:ea typeface="Calibri" panose="020F0502020204030204" pitchFamily="34" charset="0"/>
              </a:rPr>
              <a:t>MARGIT Gondoljon másra.  </a:t>
            </a:r>
          </a:p>
          <a:p>
            <a:pPr marL="0" indent="0">
              <a:buNone/>
            </a:pPr>
            <a:r>
              <a:rPr lang="hu-HU" sz="2000" i="1" dirty="0">
                <a:effectLst/>
                <a:latin typeface="+mj-lt"/>
                <a:ea typeface="Calibri" panose="020F0502020204030204" pitchFamily="34" charset="0"/>
              </a:rPr>
              <a:t>RAVELSZKI Másra... </a:t>
            </a:r>
            <a:r>
              <a:rPr lang="hu-HU" sz="2000" b="1" i="1" dirty="0">
                <a:effectLst/>
                <a:latin typeface="+mj-lt"/>
                <a:ea typeface="Calibri" panose="020F0502020204030204" pitchFamily="34" charset="0"/>
              </a:rPr>
              <a:t>Hogy mi lehet most a fővárosban!</a:t>
            </a:r>
            <a:r>
              <a:rPr lang="hu-HU" sz="2000" i="1" dirty="0">
                <a:effectLst/>
                <a:latin typeface="+mj-lt"/>
                <a:ea typeface="Calibri" panose="020F0502020204030204" pitchFamily="34" charset="0"/>
              </a:rPr>
              <a:t> Ugye? Lehet, hogy az ellenem megkísérelt merénylet jeladás volt… </a:t>
            </a:r>
            <a:r>
              <a:rPr lang="hu-HU" sz="2000" dirty="0">
                <a:effectLst/>
                <a:latin typeface="+mj-lt"/>
                <a:ea typeface="Calibri" panose="020F0502020204030204" pitchFamily="34" charset="0"/>
              </a:rPr>
              <a:t>(MNSz2, #15906059,doc#346,lit_hu_dia_Hubay_Miklos___Szinhaz_a_Cethal_hatan___1974.clean,magyarországi,szépirodalom</a:t>
            </a:r>
          </a:p>
          <a:p>
            <a:pPr marL="0" indent="0">
              <a:buNone/>
            </a:pPr>
            <a:r>
              <a:rPr lang="hu-HU" sz="2000" dirty="0">
                <a:latin typeface="+mj-lt"/>
                <a:cs typeface="Times New Roman" panose="02020603050405020304" pitchFamily="18" charset="0"/>
              </a:rPr>
              <a:t>(26) </a:t>
            </a:r>
            <a:r>
              <a:rPr lang="hu-HU" sz="2000" i="1" dirty="0">
                <a:latin typeface="+mj-lt"/>
                <a:cs typeface="Times New Roman" panose="02020603050405020304" pitchFamily="18" charset="0"/>
              </a:rPr>
              <a:t>De </a:t>
            </a:r>
            <a:r>
              <a:rPr lang="hu-HU" sz="2000" b="1" i="1" dirty="0">
                <a:latin typeface="+mj-lt"/>
                <a:cs typeface="Times New Roman" panose="02020603050405020304" pitchFamily="18" charset="0"/>
              </a:rPr>
              <a:t>hogy ez hogy tud úgy beragadni </a:t>
            </a:r>
            <a:r>
              <a:rPr lang="hu-HU" sz="2000" i="1" dirty="0">
                <a:latin typeface="+mj-lt"/>
                <a:cs typeface="Times New Roman" panose="02020603050405020304" pitchFamily="18" charset="0"/>
              </a:rPr>
              <a:t>hogy </a:t>
            </a:r>
            <a:r>
              <a:rPr lang="hu-HU" sz="2000" i="1" dirty="0" err="1">
                <a:latin typeface="+mj-lt"/>
                <a:cs typeface="Times New Roman" panose="02020603050405020304" pitchFamily="18" charset="0"/>
              </a:rPr>
              <a:t>reboot</a:t>
            </a:r>
            <a:r>
              <a:rPr lang="hu-HU" sz="2000" i="1" dirty="0">
                <a:latin typeface="+mj-lt"/>
                <a:cs typeface="Times New Roman" panose="02020603050405020304" pitchFamily="18" charset="0"/>
              </a:rPr>
              <a:t> után sem javul meg... </a:t>
            </a:r>
            <a:r>
              <a:rPr lang="hu-HU" sz="2000" dirty="0">
                <a:latin typeface="+mj-lt"/>
                <a:cs typeface="Times New Roman" panose="02020603050405020304" pitchFamily="18" charset="0"/>
              </a:rPr>
              <a:t>(https://prohardver.hu/tema/synology_nas_a_nem_hivatalos_forum/hsz_26351-26400.html)</a:t>
            </a:r>
          </a:p>
          <a:p>
            <a:pPr marL="0" indent="0">
              <a:buNone/>
            </a:pPr>
            <a:endParaRPr lang="hu-HU" dirty="0"/>
          </a:p>
        </p:txBody>
      </p:sp>
    </p:spTree>
    <p:extLst>
      <p:ext uri="{BB962C8B-B14F-4D97-AF65-F5344CB8AC3E}">
        <p14:creationId xmlns:p14="http://schemas.microsoft.com/office/powerpoint/2010/main" val="4030348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B132DC9-7B6C-46DD-B9C8-55E877B13B3F}"/>
              </a:ext>
            </a:extLst>
          </p:cNvPr>
          <p:cNvSpPr>
            <a:spLocks noGrp="1"/>
          </p:cNvSpPr>
          <p:nvPr>
            <p:ph type="title"/>
          </p:nvPr>
        </p:nvSpPr>
        <p:spPr/>
        <p:txBody>
          <a:bodyPr/>
          <a:lstStyle/>
          <a:p>
            <a:r>
              <a:rPr lang="hu-HU" dirty="0" err="1"/>
              <a:t>Deontikus</a:t>
            </a:r>
            <a:r>
              <a:rPr lang="hu-HU" dirty="0"/>
              <a:t> vagy értékelő?</a:t>
            </a:r>
          </a:p>
        </p:txBody>
      </p:sp>
      <p:sp>
        <p:nvSpPr>
          <p:cNvPr id="3" name="Tartalom helye 2">
            <a:extLst>
              <a:ext uri="{FF2B5EF4-FFF2-40B4-BE49-F238E27FC236}">
                <a16:creationId xmlns="" xmlns:a16="http://schemas.microsoft.com/office/drawing/2014/main" id="{BB2947C7-5E80-4602-87E9-B41758930E69}"/>
              </a:ext>
            </a:extLst>
          </p:cNvPr>
          <p:cNvSpPr>
            <a:spLocks noGrp="1"/>
          </p:cNvSpPr>
          <p:nvPr>
            <p:ph idx="1"/>
          </p:nvPr>
        </p:nvSpPr>
        <p:spPr/>
        <p:txBody>
          <a:bodyPr>
            <a:normAutofit/>
          </a:bodyPr>
          <a:lstStyle/>
          <a:p>
            <a:pPr marL="0" indent="0">
              <a:buNone/>
            </a:pPr>
            <a:r>
              <a:rPr lang="hu-HU" sz="2000" dirty="0">
                <a:effectLst/>
                <a:latin typeface="+mj-lt"/>
                <a:ea typeface="Calibri" panose="020F0502020204030204" pitchFamily="34" charset="0"/>
              </a:rPr>
              <a:t>(26) </a:t>
            </a:r>
            <a:r>
              <a:rPr lang="hu-HU" sz="2000" b="1" i="1" dirty="0">
                <a:effectLst/>
                <a:latin typeface="+mj-lt"/>
                <a:ea typeface="Calibri" panose="020F0502020204030204" pitchFamily="34" charset="0"/>
              </a:rPr>
              <a:t>Hogy </a:t>
            </a:r>
            <a:r>
              <a:rPr lang="hu-HU" sz="2000" b="1" i="1" u="sng" dirty="0">
                <a:effectLst/>
                <a:latin typeface="+mj-lt"/>
                <a:ea typeface="Calibri" panose="020F0502020204030204" pitchFamily="34" charset="0"/>
              </a:rPr>
              <a:t>soha se </a:t>
            </a:r>
            <a:r>
              <a:rPr lang="hu-HU" sz="2000" b="1" i="1" dirty="0">
                <a:effectLst/>
                <a:latin typeface="+mj-lt"/>
                <a:ea typeface="Calibri" panose="020F0502020204030204" pitchFamily="34" charset="0"/>
              </a:rPr>
              <a:t>vettelek volna el!</a:t>
            </a:r>
            <a:r>
              <a:rPr lang="hu-HU" sz="2000" i="1" dirty="0">
                <a:effectLst/>
                <a:latin typeface="+mj-lt"/>
                <a:ea typeface="Calibri" panose="020F0502020204030204" pitchFamily="34" charset="0"/>
              </a:rPr>
              <a:t> </a:t>
            </a:r>
            <a:r>
              <a:rPr lang="hu-HU" sz="2000" dirty="0">
                <a:effectLst/>
                <a:latin typeface="+mj-lt"/>
                <a:ea typeface="Calibri" panose="020F0502020204030204" pitchFamily="34" charset="0"/>
              </a:rPr>
              <a:t>(</a:t>
            </a:r>
            <a:r>
              <a:rPr lang="hu-HU" sz="2000" u="sng" dirty="0">
                <a:solidFill>
                  <a:srgbClr val="0563C1"/>
                </a:solidFill>
                <a:effectLst/>
                <a:latin typeface="+mj-lt"/>
                <a:ea typeface="Calibri" panose="020F0502020204030204" pitchFamily="34" charset="0"/>
                <a:hlinkClick r:id="rId2"/>
              </a:rPr>
              <a:t>https://www.magyarszo.rs/hu/2012_06_20/velemeny_jegyzet_erintesek/27885/F%C3%A9lelmek-h%C3%A1l%C3%B3j%C3%A1ban.htm</a:t>
            </a:r>
            <a:r>
              <a:rPr lang="hu-HU" sz="2000" dirty="0">
                <a:effectLst/>
                <a:latin typeface="+mj-lt"/>
                <a:ea typeface="Calibri" panose="020F0502020204030204" pitchFamily="34" charset="0"/>
              </a:rPr>
              <a:t>)</a:t>
            </a:r>
          </a:p>
          <a:p>
            <a:pPr marL="0" indent="0">
              <a:buNone/>
            </a:pPr>
            <a:r>
              <a:rPr lang="hu-HU" sz="2000" dirty="0" err="1"/>
              <a:t>Formailag</a:t>
            </a:r>
            <a:r>
              <a:rPr lang="hu-HU" sz="2000" dirty="0"/>
              <a:t>: </a:t>
            </a:r>
            <a:r>
              <a:rPr lang="hu-HU" sz="2000" i="1" dirty="0"/>
              <a:t>soha </a:t>
            </a:r>
            <a:r>
              <a:rPr lang="hu-HU" sz="2000" dirty="0"/>
              <a:t>időhatározószó (értékelő), feltételes igemód (tipikus a </a:t>
            </a:r>
            <a:r>
              <a:rPr lang="hu-HU" sz="2000" dirty="0" err="1"/>
              <a:t>deontikusban</a:t>
            </a:r>
            <a:r>
              <a:rPr lang="hu-HU" sz="2000" dirty="0"/>
              <a:t>, de megjelenhet az értékelőben is)</a:t>
            </a:r>
          </a:p>
          <a:p>
            <a:pPr marL="0" indent="0">
              <a:buNone/>
            </a:pPr>
            <a:r>
              <a:rPr lang="hu-HU" sz="2000" dirty="0" err="1"/>
              <a:t>Szemantikailag</a:t>
            </a:r>
            <a:r>
              <a:rPr lang="hu-HU" sz="2000" dirty="0"/>
              <a:t>: nem kívánt tényállás (</a:t>
            </a:r>
            <a:r>
              <a:rPr lang="hu-HU" sz="2000" dirty="0" err="1"/>
              <a:t>deontikus</a:t>
            </a:r>
            <a:r>
              <a:rPr lang="hu-HU" sz="2000" dirty="0"/>
              <a:t>) </a:t>
            </a:r>
          </a:p>
          <a:p>
            <a:pPr marL="0" indent="0">
              <a:buNone/>
            </a:pPr>
            <a:r>
              <a:rPr lang="hu-HU" sz="2000" dirty="0"/>
              <a:t>Funkcionálisan: kívánság (</a:t>
            </a:r>
            <a:r>
              <a:rPr lang="hu-HU" sz="2000" dirty="0" err="1"/>
              <a:t>deontikus</a:t>
            </a:r>
            <a:r>
              <a:rPr lang="hu-HU" sz="2000" dirty="0"/>
              <a:t>)</a:t>
            </a:r>
          </a:p>
        </p:txBody>
      </p:sp>
    </p:spTree>
    <p:extLst>
      <p:ext uri="{BB962C8B-B14F-4D97-AF65-F5344CB8AC3E}">
        <p14:creationId xmlns:p14="http://schemas.microsoft.com/office/powerpoint/2010/main" val="363567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Lehetséges Kialakulásuk </a:t>
            </a:r>
            <a:endParaRPr lang="hu-HU" dirty="0"/>
          </a:p>
        </p:txBody>
      </p:sp>
      <p:sp>
        <p:nvSpPr>
          <p:cNvPr id="3" name="Tartalom helye 2"/>
          <p:cNvSpPr>
            <a:spLocks noGrp="1"/>
          </p:cNvSpPr>
          <p:nvPr>
            <p:ph idx="1"/>
          </p:nvPr>
        </p:nvSpPr>
        <p:spPr/>
        <p:txBody>
          <a:bodyPr/>
          <a:lstStyle/>
          <a:p>
            <a:pPr marL="0" indent="0">
              <a:buNone/>
            </a:pPr>
            <a:r>
              <a:rPr lang="hu-HU" b="1" dirty="0" smtClean="0"/>
              <a:t>Formálisabb megközelítések:</a:t>
            </a:r>
          </a:p>
          <a:p>
            <a:pPr marL="0" indent="0">
              <a:buNone/>
            </a:pPr>
            <a:r>
              <a:rPr lang="hu-HU" dirty="0" smtClean="0"/>
              <a:t>A </a:t>
            </a:r>
            <a:r>
              <a:rPr lang="hu-HU" dirty="0"/>
              <a:t>fázis: alárendelt konstrukció</a:t>
            </a:r>
          </a:p>
          <a:p>
            <a:pPr marL="0" indent="0">
              <a:buNone/>
            </a:pPr>
            <a:r>
              <a:rPr lang="hu-HU" dirty="0"/>
              <a:t>B fázis: a főmondat ellipszise</a:t>
            </a:r>
          </a:p>
          <a:p>
            <a:pPr marL="0" indent="0">
              <a:buNone/>
            </a:pPr>
            <a:r>
              <a:rPr lang="hu-HU" dirty="0"/>
              <a:t>C fázis: </a:t>
            </a:r>
            <a:r>
              <a:rPr lang="hu-HU" dirty="0" err="1"/>
              <a:t>konvencionalizálódott</a:t>
            </a:r>
            <a:r>
              <a:rPr lang="hu-HU" dirty="0"/>
              <a:t> </a:t>
            </a:r>
            <a:r>
              <a:rPr lang="hu-HU" dirty="0" smtClean="0"/>
              <a:t>ellipszis (</a:t>
            </a:r>
            <a:r>
              <a:rPr lang="hu-HU" dirty="0"/>
              <a:t>pl. pozitív értelmű </a:t>
            </a:r>
            <a:r>
              <a:rPr lang="hu-HU" dirty="0" err="1"/>
              <a:t>értelmű</a:t>
            </a:r>
            <a:r>
              <a:rPr lang="hu-HU" dirty="0"/>
              <a:t> kifejezések a feltételes kötőszóval induló mellékmondatokban) </a:t>
            </a:r>
          </a:p>
          <a:p>
            <a:pPr marL="0" indent="0">
              <a:buNone/>
            </a:pPr>
            <a:r>
              <a:rPr lang="hu-HU" dirty="0"/>
              <a:t>D fázis: formálisan alárendelt mondat </a:t>
            </a:r>
            <a:r>
              <a:rPr lang="hu-HU" dirty="0" err="1"/>
              <a:t>konvencionalizálódott</a:t>
            </a:r>
            <a:r>
              <a:rPr lang="hu-HU" dirty="0"/>
              <a:t> főmondati használata</a:t>
            </a:r>
          </a:p>
          <a:p>
            <a:pPr marL="0" indent="0" algn="r">
              <a:buNone/>
            </a:pPr>
            <a:r>
              <a:rPr lang="hu-HU" dirty="0"/>
              <a:t>(Evans &amp; </a:t>
            </a:r>
            <a:r>
              <a:rPr lang="hu-HU" dirty="0" err="1"/>
              <a:t>Watanabe</a:t>
            </a:r>
            <a:r>
              <a:rPr lang="hu-HU" dirty="0"/>
              <a:t> 2016)</a:t>
            </a:r>
          </a:p>
        </p:txBody>
      </p:sp>
    </p:spTree>
    <p:extLst>
      <p:ext uri="{BB962C8B-B14F-4D97-AF65-F5344CB8AC3E}">
        <p14:creationId xmlns:p14="http://schemas.microsoft.com/office/powerpoint/2010/main" val="1473385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11753EA-9666-1822-32AD-A599ED2D0E12}"/>
              </a:ext>
            </a:extLst>
          </p:cNvPr>
          <p:cNvSpPr>
            <a:spLocks noGrp="1"/>
          </p:cNvSpPr>
          <p:nvPr>
            <p:ph type="title"/>
          </p:nvPr>
        </p:nvSpPr>
        <p:spPr/>
        <p:txBody>
          <a:bodyPr/>
          <a:lstStyle/>
          <a:p>
            <a:r>
              <a:rPr lang="hu-HU" dirty="0" smtClean="0"/>
              <a:t>MÁS ÖTLETEK</a:t>
            </a:r>
            <a:endParaRPr lang="hu-HU" dirty="0"/>
          </a:p>
        </p:txBody>
      </p:sp>
      <p:sp>
        <p:nvSpPr>
          <p:cNvPr id="3" name="Tartalom helye 2">
            <a:extLst>
              <a:ext uri="{FF2B5EF4-FFF2-40B4-BE49-F238E27FC236}">
                <a16:creationId xmlns:a16="http://schemas.microsoft.com/office/drawing/2014/main" xmlns="" id="{99EC8804-57BC-47ED-85FB-72B272B84DBF}"/>
              </a:ext>
            </a:extLst>
          </p:cNvPr>
          <p:cNvSpPr>
            <a:spLocks noGrp="1"/>
          </p:cNvSpPr>
          <p:nvPr>
            <p:ph idx="1"/>
          </p:nvPr>
        </p:nvSpPr>
        <p:spPr>
          <a:xfrm>
            <a:off x="640079" y="2468881"/>
            <a:ext cx="11153987" cy="4072128"/>
          </a:xfrm>
        </p:spPr>
        <p:txBody>
          <a:bodyPr>
            <a:normAutofit/>
          </a:bodyPr>
          <a:lstStyle/>
          <a:p>
            <a:pPr marL="0" indent="0">
              <a:buNone/>
            </a:pPr>
            <a:r>
              <a:rPr lang="hu-HU" dirty="0"/>
              <a:t>Adható-e </a:t>
            </a:r>
            <a:r>
              <a:rPr lang="hu-HU" b="1" dirty="0"/>
              <a:t>egységes</a:t>
            </a:r>
            <a:r>
              <a:rPr lang="hu-HU" dirty="0"/>
              <a:t> magyarázat e mondatok keletkezésére vonatkozóan a (magyarban)? </a:t>
            </a:r>
          </a:p>
          <a:p>
            <a:pPr marL="0" indent="0">
              <a:buNone/>
            </a:pPr>
            <a:r>
              <a:rPr lang="hu-HU" dirty="0"/>
              <a:t>De igen sokfélék az </a:t>
            </a:r>
            <a:r>
              <a:rPr lang="hu-HU" dirty="0" err="1"/>
              <a:t>inszubordinált</a:t>
            </a:r>
            <a:r>
              <a:rPr lang="hu-HU" dirty="0"/>
              <a:t> mellékmondatok… </a:t>
            </a:r>
          </a:p>
          <a:p>
            <a:pPr marL="0" indent="0">
              <a:buNone/>
            </a:pPr>
            <a:r>
              <a:rPr lang="hu-HU" dirty="0"/>
              <a:t>Evans: ellipszis </a:t>
            </a:r>
            <a:r>
              <a:rPr lang="hu-HU" dirty="0" err="1"/>
              <a:t>vs</a:t>
            </a:r>
            <a:r>
              <a:rPr lang="hu-HU" dirty="0"/>
              <a:t>. </a:t>
            </a:r>
            <a:r>
              <a:rPr lang="hu-HU" dirty="0" err="1"/>
              <a:t>redeployment</a:t>
            </a:r>
            <a:r>
              <a:rPr lang="hu-HU" dirty="0"/>
              <a:t> (kötőelemek diskurzuskapcsolatokra való használata </a:t>
            </a:r>
            <a:r>
              <a:rPr lang="hu-HU" dirty="0" err="1"/>
              <a:t>intraklauzális</a:t>
            </a:r>
            <a:r>
              <a:rPr lang="hu-HU" dirty="0"/>
              <a:t> szerep helyett) </a:t>
            </a:r>
          </a:p>
          <a:p>
            <a:pPr marL="0" indent="0">
              <a:buNone/>
            </a:pPr>
            <a:r>
              <a:rPr lang="hu-HU" dirty="0"/>
              <a:t>Többféle elmélet és keret: funkcionális-kognitív, interakciós, (használatalapú) konstrukciós – zömük összehangolható egymással – saját: funkcionális és konstrukciós (D</a:t>
            </a:r>
            <a:r>
              <a:rPr lang="en-US" dirty="0"/>
              <a:t>’</a:t>
            </a:r>
            <a:r>
              <a:rPr lang="hu-HU" dirty="0" err="1"/>
              <a:t>Hertefelt</a:t>
            </a:r>
            <a:r>
              <a:rPr lang="hu-HU" dirty="0"/>
              <a:t> 2018, </a:t>
            </a:r>
            <a:r>
              <a:rPr lang="hu-HU" dirty="0" err="1"/>
              <a:t>Kaltenböck</a:t>
            </a:r>
            <a:r>
              <a:rPr lang="hu-HU" dirty="0"/>
              <a:t> 2019) </a:t>
            </a:r>
          </a:p>
          <a:p>
            <a:pPr marL="0" indent="0">
              <a:buNone/>
            </a:pPr>
            <a:r>
              <a:rPr lang="hu-HU" dirty="0"/>
              <a:t>Irányok: valami a </a:t>
            </a:r>
            <a:r>
              <a:rPr lang="hu-HU" b="1" dirty="0"/>
              <a:t>főmondattal</a:t>
            </a:r>
            <a:r>
              <a:rPr lang="hu-HU" dirty="0"/>
              <a:t> </a:t>
            </a:r>
            <a:r>
              <a:rPr lang="hu-HU" dirty="0" err="1"/>
              <a:t>vs</a:t>
            </a:r>
            <a:r>
              <a:rPr lang="hu-HU" dirty="0"/>
              <a:t>. a </a:t>
            </a:r>
            <a:r>
              <a:rPr lang="hu-HU" b="1" dirty="0"/>
              <a:t>kötőelemmel</a:t>
            </a:r>
            <a:r>
              <a:rPr lang="hu-HU" dirty="0"/>
              <a:t> </a:t>
            </a:r>
            <a:r>
              <a:rPr lang="hu-HU" dirty="0" err="1"/>
              <a:t>vs</a:t>
            </a:r>
            <a:r>
              <a:rPr lang="hu-HU" dirty="0"/>
              <a:t>. a </a:t>
            </a:r>
            <a:r>
              <a:rPr lang="hu-HU" b="1" dirty="0"/>
              <a:t>mellékmondattal</a:t>
            </a:r>
            <a:r>
              <a:rPr lang="hu-HU" dirty="0"/>
              <a:t> mint egységgel történt (pl. </a:t>
            </a:r>
            <a:r>
              <a:rPr lang="hu-HU" dirty="0" err="1"/>
              <a:t>hipoelemzés</a:t>
            </a:r>
            <a:r>
              <a:rPr lang="hu-HU" dirty="0"/>
              <a:t>) </a:t>
            </a:r>
          </a:p>
          <a:p>
            <a:pPr marL="0" indent="0">
              <a:buNone/>
            </a:pPr>
            <a:r>
              <a:rPr lang="hu-HU" b="1" dirty="0"/>
              <a:t>Valódi</a:t>
            </a:r>
            <a:r>
              <a:rPr lang="hu-HU" dirty="0"/>
              <a:t> </a:t>
            </a:r>
            <a:r>
              <a:rPr lang="hu-HU" dirty="0" err="1"/>
              <a:t>diakrón</a:t>
            </a:r>
            <a:r>
              <a:rPr lang="hu-HU" dirty="0"/>
              <a:t> elemzések: alig – inkább általános </a:t>
            </a:r>
            <a:r>
              <a:rPr lang="hu-HU" dirty="0" err="1"/>
              <a:t>teoretizálások</a:t>
            </a:r>
            <a:r>
              <a:rPr lang="hu-HU" dirty="0"/>
              <a:t>, mindegyik másra jut, </a:t>
            </a:r>
            <a:r>
              <a:rPr lang="hu-HU" dirty="0" err="1"/>
              <a:t>konstrukciónként</a:t>
            </a:r>
            <a:r>
              <a:rPr lang="hu-HU" dirty="0"/>
              <a:t> érdemes vizsgálódni [de: egységes mögöttes kognitív mechanizmus: </a:t>
            </a:r>
            <a:r>
              <a:rPr lang="hu-HU" dirty="0" err="1"/>
              <a:t>kooptáció</a:t>
            </a:r>
            <a:r>
              <a:rPr lang="hu-HU" dirty="0"/>
              <a:t>, l. Heine </a:t>
            </a:r>
            <a:r>
              <a:rPr lang="hu-HU" dirty="0" err="1"/>
              <a:t>et</a:t>
            </a:r>
            <a:r>
              <a:rPr lang="hu-HU" dirty="0"/>
              <a:t> </a:t>
            </a:r>
            <a:r>
              <a:rPr lang="hu-HU" dirty="0" err="1"/>
              <a:t>al</a:t>
            </a:r>
            <a:r>
              <a:rPr lang="hu-HU" dirty="0"/>
              <a:t>. 2017]</a:t>
            </a:r>
          </a:p>
          <a:p>
            <a:pPr marL="0" indent="0">
              <a:buNone/>
            </a:pPr>
            <a:r>
              <a:rPr lang="hu-HU" dirty="0"/>
              <a:t>Ok: hogyan írhatnánk le a </a:t>
            </a:r>
            <a:r>
              <a:rPr lang="hu-HU" i="1" dirty="0"/>
              <a:t>hiányt</a:t>
            </a:r>
            <a:r>
              <a:rPr lang="hu-HU" dirty="0"/>
              <a:t>? (Schröder 2024) </a:t>
            </a:r>
          </a:p>
        </p:txBody>
      </p:sp>
    </p:spTree>
    <p:extLst>
      <p:ext uri="{BB962C8B-B14F-4D97-AF65-F5344CB8AC3E}">
        <p14:creationId xmlns:p14="http://schemas.microsoft.com/office/powerpoint/2010/main" val="1356174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BB39C9E-07F2-57F2-8F59-8EAFE7CF7CB3}"/>
              </a:ext>
            </a:extLst>
          </p:cNvPr>
          <p:cNvSpPr>
            <a:spLocks noGrp="1"/>
          </p:cNvSpPr>
          <p:nvPr>
            <p:ph type="title"/>
          </p:nvPr>
        </p:nvSpPr>
        <p:spPr/>
        <p:txBody>
          <a:bodyPr/>
          <a:lstStyle/>
          <a:p>
            <a:r>
              <a:rPr lang="hu-HU" dirty="0"/>
              <a:t>Eredmények</a:t>
            </a:r>
          </a:p>
        </p:txBody>
      </p:sp>
      <p:sp>
        <p:nvSpPr>
          <p:cNvPr id="3" name="Tartalom helye 2">
            <a:extLst>
              <a:ext uri="{FF2B5EF4-FFF2-40B4-BE49-F238E27FC236}">
                <a16:creationId xmlns:a16="http://schemas.microsoft.com/office/drawing/2014/main" xmlns="" id="{7067BBB5-19C6-3519-B3C6-41C1E5E84AF5}"/>
              </a:ext>
            </a:extLst>
          </p:cNvPr>
          <p:cNvSpPr>
            <a:spLocks noGrp="1"/>
          </p:cNvSpPr>
          <p:nvPr>
            <p:ph idx="1"/>
          </p:nvPr>
        </p:nvSpPr>
        <p:spPr>
          <a:xfrm>
            <a:off x="660992" y="2268220"/>
            <a:ext cx="11235267" cy="4241800"/>
          </a:xfrm>
        </p:spPr>
        <p:txBody>
          <a:bodyPr>
            <a:normAutofit/>
          </a:bodyPr>
          <a:lstStyle/>
          <a:p>
            <a:r>
              <a:rPr lang="hu-HU" b="1" dirty="0"/>
              <a:t>Kívánságok, kérések </a:t>
            </a:r>
            <a:r>
              <a:rPr lang="hu-HU" dirty="0"/>
              <a:t>(</a:t>
            </a:r>
            <a:r>
              <a:rPr lang="hu-HU" i="1" dirty="0"/>
              <a:t>Hogy dögölnél/dögölj meg! Ha szép lehetnék! Ha kinyitná az ajtót…</a:t>
            </a:r>
            <a:r>
              <a:rPr lang="hu-HU" dirty="0"/>
              <a:t>)</a:t>
            </a:r>
            <a:r>
              <a:rPr lang="hu-HU" b="1" dirty="0"/>
              <a:t>:</a:t>
            </a:r>
          </a:p>
          <a:p>
            <a:pPr lvl="1"/>
            <a:r>
              <a:rPr lang="hu-HU" b="1" i="1" dirty="0"/>
              <a:t>Hogy</a:t>
            </a:r>
            <a:r>
              <a:rPr lang="hu-HU" b="1" dirty="0"/>
              <a:t>-os átkok: </a:t>
            </a:r>
            <a:r>
              <a:rPr lang="hu-HU" dirty="0"/>
              <a:t>nem igazolható a főmondati ellipszis, idéző főmondatokhoz kapcsolódóan néhány adat</a:t>
            </a:r>
          </a:p>
          <a:p>
            <a:pPr lvl="1"/>
            <a:r>
              <a:rPr lang="hu-HU" b="1" i="1" dirty="0"/>
              <a:t>Ha</a:t>
            </a:r>
            <a:r>
              <a:rPr lang="hu-HU" i="1" dirty="0"/>
              <a:t>: </a:t>
            </a:r>
            <a:r>
              <a:rPr lang="hu-HU" dirty="0" err="1"/>
              <a:t>hipoelemzés</a:t>
            </a:r>
            <a:r>
              <a:rPr lang="hu-HU" dirty="0"/>
              <a:t>, nem ellipszis</a:t>
            </a:r>
            <a:r>
              <a:rPr lang="hu-HU" i="1" dirty="0"/>
              <a:t> </a:t>
            </a:r>
          </a:p>
          <a:p>
            <a:r>
              <a:rPr lang="hu-HU" b="1" dirty="0"/>
              <a:t>Felkiáltások/értékelések </a:t>
            </a:r>
            <a:r>
              <a:rPr lang="hu-HU" dirty="0"/>
              <a:t>(</a:t>
            </a:r>
            <a:r>
              <a:rPr lang="hu-HU" i="1" dirty="0"/>
              <a:t>Hogy milyen gyönyörű vagy! Ha ez ilyen könnyű lenne!</a:t>
            </a:r>
            <a:r>
              <a:rPr lang="hu-HU" dirty="0"/>
              <a:t>)</a:t>
            </a:r>
            <a:r>
              <a:rPr lang="hu-HU" b="1" dirty="0"/>
              <a:t>: </a:t>
            </a:r>
          </a:p>
          <a:p>
            <a:pPr lvl="1"/>
            <a:r>
              <a:rPr lang="hu-HU" b="1" i="1" dirty="0"/>
              <a:t>Hogy: </a:t>
            </a:r>
            <a:r>
              <a:rPr lang="hu-HU" dirty="0"/>
              <a:t>kérdő névmási fokozó partikulás változatok alárendelő összetett mondatokból (kognitív igés, ill. példadó főmondatok: ’hogy X mennyire Y, mutatja/illusztrálja/alátámasztja Z’)</a:t>
            </a:r>
          </a:p>
          <a:p>
            <a:pPr lvl="1"/>
            <a:r>
              <a:rPr lang="hu-HU" b="1" i="1" dirty="0"/>
              <a:t>Ha:</a:t>
            </a:r>
            <a:r>
              <a:rPr lang="hu-HU" i="1" dirty="0"/>
              <a:t> </a:t>
            </a:r>
            <a:r>
              <a:rPr lang="hu-HU" dirty="0" err="1"/>
              <a:t>hipoelemzés</a:t>
            </a:r>
            <a:r>
              <a:rPr lang="hu-HU" dirty="0"/>
              <a:t>, nem ellipszis</a:t>
            </a:r>
          </a:p>
          <a:p>
            <a:r>
              <a:rPr lang="hu-HU" b="1"/>
              <a:t>Asszertívumok</a:t>
            </a:r>
            <a:r>
              <a:rPr lang="hu-HU" b="1" dirty="0"/>
              <a:t> (</a:t>
            </a:r>
            <a:r>
              <a:rPr lang="hu-HU" b="1" i="1" dirty="0"/>
              <a:t>ha ez nem X…; ha van Y…</a:t>
            </a:r>
            <a:r>
              <a:rPr lang="hu-HU" b="1" dirty="0"/>
              <a:t>): </a:t>
            </a:r>
            <a:r>
              <a:rPr lang="hu-HU" dirty="0"/>
              <a:t>ellipszis, csak 20. századi esetek </a:t>
            </a:r>
          </a:p>
          <a:p>
            <a:r>
              <a:rPr lang="hu-HU" b="1" dirty="0" err="1"/>
              <a:t>Elaboratívok</a:t>
            </a:r>
            <a:r>
              <a:rPr lang="hu-HU" b="1" dirty="0"/>
              <a:t> </a:t>
            </a:r>
            <a:r>
              <a:rPr lang="hu-HU" dirty="0"/>
              <a:t>(</a:t>
            </a:r>
            <a:r>
              <a:rPr lang="hu-HU" i="1" dirty="0"/>
              <a:t>Hogy világosan fogalmazzak…; Ha tudományoskodni akarunk</a:t>
            </a:r>
            <a:r>
              <a:rPr lang="hu-HU" dirty="0"/>
              <a:t>)</a:t>
            </a:r>
            <a:r>
              <a:rPr lang="hu-HU" b="1" dirty="0"/>
              <a:t>: </a:t>
            </a:r>
            <a:r>
              <a:rPr lang="hu-HU" dirty="0"/>
              <a:t>idézések, ellipszis? </a:t>
            </a:r>
            <a:r>
              <a:rPr lang="hu-HU" i="1" dirty="0"/>
              <a:t>Hogy világossá tegyem a mondandómat, </a:t>
            </a:r>
            <a:r>
              <a:rPr lang="hu-HU" b="1" i="1" dirty="0"/>
              <a:t>azt mondom</a:t>
            </a:r>
            <a:r>
              <a:rPr lang="hu-HU" i="1" dirty="0"/>
              <a:t>, hogy X</a:t>
            </a:r>
            <a:endParaRPr lang="hu-HU" dirty="0"/>
          </a:p>
          <a:p>
            <a:endParaRPr lang="hu-HU" dirty="0"/>
          </a:p>
        </p:txBody>
      </p:sp>
    </p:spTree>
    <p:extLst>
      <p:ext uri="{BB962C8B-B14F-4D97-AF65-F5344CB8AC3E}">
        <p14:creationId xmlns:p14="http://schemas.microsoft.com/office/powerpoint/2010/main" val="2778055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2A4CA490-4F5A-D186-A2BA-8A0BDB6598F1}"/>
              </a:ext>
            </a:extLst>
          </p:cNvPr>
          <p:cNvSpPr>
            <a:spLocks noGrp="1"/>
          </p:cNvSpPr>
          <p:nvPr>
            <p:ph type="title"/>
          </p:nvPr>
        </p:nvSpPr>
        <p:spPr/>
        <p:txBody>
          <a:bodyPr/>
          <a:lstStyle/>
          <a:p>
            <a:r>
              <a:rPr lang="hu-HU" dirty="0"/>
              <a:t>Függetlenedett (</a:t>
            </a:r>
            <a:r>
              <a:rPr lang="hu-HU" dirty="0" err="1"/>
              <a:t>inszubordinált</a:t>
            </a:r>
            <a:r>
              <a:rPr lang="hu-HU" dirty="0"/>
              <a:t>) mellékmondatok a magyarban</a:t>
            </a:r>
          </a:p>
        </p:txBody>
      </p:sp>
      <p:sp>
        <p:nvSpPr>
          <p:cNvPr id="3" name="Tartalom helye 2">
            <a:extLst>
              <a:ext uri="{FF2B5EF4-FFF2-40B4-BE49-F238E27FC236}">
                <a16:creationId xmlns="" xmlns:a16="http://schemas.microsoft.com/office/drawing/2014/main" id="{F689DB24-0DB1-972B-F93D-445E4541ABA8}"/>
              </a:ext>
            </a:extLst>
          </p:cNvPr>
          <p:cNvSpPr>
            <a:spLocks noGrp="1"/>
          </p:cNvSpPr>
          <p:nvPr>
            <p:ph idx="1"/>
          </p:nvPr>
        </p:nvSpPr>
        <p:spPr>
          <a:xfrm>
            <a:off x="685801" y="2142067"/>
            <a:ext cx="10761452" cy="4258733"/>
          </a:xfrm>
        </p:spPr>
        <p:txBody>
          <a:bodyPr>
            <a:normAutofit fontScale="92500" lnSpcReduction="10000"/>
          </a:bodyPr>
          <a:lstStyle/>
          <a:p>
            <a:pPr marL="0" indent="0">
              <a:buNone/>
            </a:pPr>
            <a:r>
              <a:rPr lang="hu-HU" dirty="0" smtClean="0">
                <a:ea typeface="Calibri" panose="020F0502020204030204" pitchFamily="34" charset="0"/>
                <a:cs typeface="Times New Roman" panose="02020603050405020304" pitchFamily="18" charset="0"/>
              </a:rPr>
              <a:t>formailag </a:t>
            </a:r>
            <a:r>
              <a:rPr lang="hu-HU" dirty="0">
                <a:ea typeface="Calibri" panose="020F0502020204030204" pitchFamily="34" charset="0"/>
                <a:cs typeface="Times New Roman" panose="02020603050405020304" pitchFamily="18" charset="0"/>
              </a:rPr>
              <a:t>alárendelt mellékmondatok, melyek főmondatként </a:t>
            </a:r>
            <a:r>
              <a:rPr lang="hu-HU" dirty="0" err="1">
                <a:ea typeface="Calibri" panose="020F0502020204030204" pitchFamily="34" charset="0"/>
                <a:cs typeface="Times New Roman" panose="02020603050405020304" pitchFamily="18" charset="0"/>
              </a:rPr>
              <a:t>konvencionalizálódtak</a:t>
            </a:r>
            <a:r>
              <a:rPr lang="hu-HU" dirty="0">
                <a:ea typeface="Calibri" panose="020F0502020204030204" pitchFamily="34" charset="0"/>
                <a:cs typeface="Times New Roman" panose="02020603050405020304" pitchFamily="18" charset="0"/>
              </a:rPr>
              <a:t> a </a:t>
            </a:r>
            <a:r>
              <a:rPr lang="hu-HU" dirty="0" smtClean="0">
                <a:ea typeface="Calibri" panose="020F0502020204030204" pitchFamily="34" charset="0"/>
                <a:cs typeface="Times New Roman" panose="02020603050405020304" pitchFamily="18" charset="0"/>
              </a:rPr>
              <a:t>nyelvhasználatban </a:t>
            </a:r>
            <a:r>
              <a:rPr lang="hu-HU" dirty="0">
                <a:ea typeface="Calibri" panose="020F0502020204030204" pitchFamily="34" charset="0"/>
                <a:cs typeface="Times New Roman" panose="02020603050405020304" pitchFamily="18" charset="0"/>
              </a:rPr>
              <a:t>(Evans 2007), </a:t>
            </a:r>
            <a:r>
              <a:rPr lang="hu-HU" dirty="0" smtClean="0">
                <a:ea typeface="Calibri" panose="020F0502020204030204" pitchFamily="34" charset="0"/>
                <a:cs typeface="Times New Roman" panose="02020603050405020304" pitchFamily="18" charset="0"/>
              </a:rPr>
              <a:t>pragmatikai funkciók; két </a:t>
            </a:r>
            <a:r>
              <a:rPr lang="hu-HU" dirty="0">
                <a:ea typeface="Calibri" panose="020F0502020204030204" pitchFamily="34" charset="0"/>
                <a:cs typeface="Times New Roman" panose="02020603050405020304" pitchFamily="18" charset="0"/>
              </a:rPr>
              <a:t>fő csoport: </a:t>
            </a:r>
            <a:endParaRPr lang="hu-HU" dirty="0" smtClean="0">
              <a:ea typeface="Calibri" panose="020F0502020204030204" pitchFamily="34" charset="0"/>
              <a:cs typeface="Times New Roman" panose="02020603050405020304" pitchFamily="18" charset="0"/>
            </a:endParaRPr>
          </a:p>
          <a:p>
            <a:r>
              <a:rPr lang="hu-HU" dirty="0" smtClean="0">
                <a:ea typeface="Calibri" panose="020F0502020204030204" pitchFamily="34" charset="0"/>
                <a:cs typeface="Times New Roman" panose="02020603050405020304" pitchFamily="18" charset="0"/>
              </a:rPr>
              <a:t>pragmatikailag </a:t>
            </a:r>
            <a:r>
              <a:rPr lang="hu-HU" dirty="0">
                <a:ea typeface="Calibri" panose="020F0502020204030204" pitchFamily="34" charset="0"/>
                <a:cs typeface="Times New Roman" panose="02020603050405020304" pitchFamily="18" charset="0"/>
              </a:rPr>
              <a:t>is független </a:t>
            </a:r>
            <a:r>
              <a:rPr lang="hu-HU" b="1" dirty="0">
                <a:ea typeface="Calibri" panose="020F0502020204030204" pitchFamily="34" charset="0"/>
                <a:cs typeface="Times New Roman" panose="02020603050405020304" pitchFamily="18" charset="0"/>
              </a:rPr>
              <a:t>egyedülállók </a:t>
            </a:r>
            <a:r>
              <a:rPr lang="hu-HU" dirty="0">
                <a:ea typeface="Calibri" panose="020F0502020204030204" pitchFamily="34" charset="0"/>
                <a:cs typeface="Times New Roman" panose="02020603050405020304" pitchFamily="18" charset="0"/>
              </a:rPr>
              <a:t>(1) és </a:t>
            </a:r>
            <a:endParaRPr lang="hu-HU" dirty="0" smtClean="0">
              <a:ea typeface="Calibri" panose="020F0502020204030204" pitchFamily="34" charset="0"/>
              <a:cs typeface="Times New Roman" panose="02020603050405020304" pitchFamily="18" charset="0"/>
            </a:endParaRPr>
          </a:p>
          <a:p>
            <a:r>
              <a:rPr lang="hu-HU" dirty="0" smtClean="0">
                <a:ea typeface="Calibri" panose="020F0502020204030204" pitchFamily="34" charset="0"/>
                <a:cs typeface="Times New Roman" panose="02020603050405020304" pitchFamily="18" charset="0"/>
              </a:rPr>
              <a:t>csak </a:t>
            </a:r>
            <a:r>
              <a:rPr lang="hu-HU" dirty="0">
                <a:ea typeface="Calibri" panose="020F0502020204030204" pitchFamily="34" charset="0"/>
                <a:cs typeface="Times New Roman" panose="02020603050405020304" pitchFamily="18" charset="0"/>
              </a:rPr>
              <a:t>szintaktikailag független </a:t>
            </a:r>
            <a:r>
              <a:rPr lang="hu-HU" b="1" dirty="0" err="1" smtClean="0">
                <a:ea typeface="Calibri" panose="020F0502020204030204" pitchFamily="34" charset="0"/>
                <a:cs typeface="Times New Roman" panose="02020603050405020304" pitchFamily="18" charset="0"/>
              </a:rPr>
              <a:t>elaboratívak</a:t>
            </a:r>
            <a:r>
              <a:rPr lang="hu-HU" b="1" dirty="0" smtClean="0">
                <a:ea typeface="Calibri" panose="020F0502020204030204" pitchFamily="34" charset="0"/>
                <a:cs typeface="Times New Roman" panose="02020603050405020304" pitchFamily="18" charset="0"/>
              </a:rPr>
              <a:t>/diskurzuskapcsolók </a:t>
            </a:r>
            <a:r>
              <a:rPr lang="hu-HU" dirty="0">
                <a:ea typeface="Calibri" panose="020F0502020204030204" pitchFamily="34" charset="0"/>
                <a:cs typeface="Times New Roman" panose="02020603050405020304" pitchFamily="18" charset="0"/>
              </a:rPr>
              <a:t>(2</a:t>
            </a:r>
            <a:r>
              <a:rPr lang="hu-HU" dirty="0" smtClean="0">
                <a:ea typeface="Calibri" panose="020F0502020204030204" pitchFamily="34" charset="0"/>
                <a:cs typeface="Times New Roman" panose="02020603050405020304" pitchFamily="18" charset="0"/>
              </a:rPr>
              <a:t>)</a:t>
            </a:r>
            <a:r>
              <a:rPr lang="hu-HU" dirty="0" smtClean="0">
                <a:cs typeface="Times New Roman" panose="02020603050405020304" pitchFamily="18" charset="0"/>
              </a:rPr>
              <a:t>:</a:t>
            </a:r>
            <a:endParaRPr lang="hu-HU" dirty="0">
              <a:cs typeface="Times New Roman" panose="02020603050405020304" pitchFamily="18" charset="0"/>
            </a:endParaRPr>
          </a:p>
          <a:p>
            <a:pPr marL="0" indent="0">
              <a:buNone/>
            </a:pPr>
            <a:r>
              <a:rPr lang="hu-HU" dirty="0">
                <a:ea typeface="Calibri" panose="020F0502020204030204" pitchFamily="34" charset="0"/>
                <a:cs typeface="Times New Roman" panose="02020603050405020304" pitchFamily="18" charset="0"/>
              </a:rPr>
              <a:t>(1) </a:t>
            </a:r>
            <a:r>
              <a:rPr lang="hu-HU" i="1" dirty="0">
                <a:ea typeface="Calibri" panose="020F0502020204030204" pitchFamily="34" charset="0"/>
                <a:cs typeface="Times New Roman" panose="02020603050405020304" pitchFamily="18" charset="0"/>
              </a:rPr>
              <a:t>Szemetek! </a:t>
            </a:r>
            <a:r>
              <a:rPr lang="hu-HU" b="1" i="1" dirty="0">
                <a:ea typeface="Calibri" panose="020F0502020204030204" pitchFamily="34" charset="0"/>
                <a:cs typeface="Times New Roman" panose="02020603050405020304" pitchFamily="18" charset="0"/>
              </a:rPr>
              <a:t>Hogy ezek mit meg nem engednek maguknak</a:t>
            </a:r>
            <a:r>
              <a:rPr lang="hu-HU" i="1" dirty="0">
                <a:ea typeface="Calibri" panose="020F0502020204030204" pitchFamily="34" charset="0"/>
                <a:cs typeface="Times New Roman" panose="02020603050405020304" pitchFamily="18" charset="0"/>
              </a:rPr>
              <a:t>! </a:t>
            </a:r>
            <a:r>
              <a:rPr lang="hu-HU" dirty="0">
                <a:ea typeface="Calibri" panose="020F0502020204030204" pitchFamily="34" charset="0"/>
                <a:cs typeface="Times New Roman" panose="02020603050405020304" pitchFamily="18" charset="0"/>
              </a:rPr>
              <a:t>(MNSz2, #421661434, személyes)</a:t>
            </a:r>
          </a:p>
          <a:p>
            <a:pPr marL="0" indent="0" algn="just">
              <a:lnSpc>
                <a:spcPct val="107000"/>
              </a:lnSpc>
              <a:spcAft>
                <a:spcPts val="0"/>
              </a:spcAft>
              <a:buNone/>
            </a:pPr>
            <a:r>
              <a:rPr lang="hu-HU" dirty="0">
                <a:ea typeface="Calibri" panose="020F0502020204030204" pitchFamily="34" charset="0"/>
                <a:cs typeface="Times New Roman" panose="02020603050405020304" pitchFamily="18" charset="0"/>
              </a:rPr>
              <a:t>(2) </a:t>
            </a:r>
            <a:r>
              <a:rPr lang="hu-HU" dirty="0">
                <a:cs typeface="Times New Roman" panose="02020603050405020304" pitchFamily="18" charset="0"/>
              </a:rPr>
              <a:t>T1: </a:t>
            </a:r>
            <a:r>
              <a:rPr lang="hu-HU" i="1" dirty="0">
                <a:cs typeface="Times New Roman" panose="02020603050405020304" pitchFamily="18" charset="0"/>
              </a:rPr>
              <a:t>és még esetleg valami a szövegből hogy </a:t>
            </a:r>
            <a:r>
              <a:rPr lang="hu-HU" i="1" dirty="0" err="1">
                <a:cs typeface="Times New Roman" panose="02020603050405020304" pitchFamily="18" charset="0"/>
              </a:rPr>
              <a:t>mmm</a:t>
            </a:r>
            <a:r>
              <a:rPr lang="hu-HU" i="1" dirty="0">
                <a:cs typeface="Times New Roman" panose="02020603050405020304" pitchFamily="18" charset="0"/>
              </a:rPr>
              <a:t> </a:t>
            </a:r>
            <a:r>
              <a:rPr lang="hu-HU" i="1" dirty="0" err="1">
                <a:cs typeface="Times New Roman" panose="02020603050405020304" pitchFamily="18" charset="0"/>
              </a:rPr>
              <a:t>ööö</a:t>
            </a:r>
            <a:r>
              <a:rPr lang="hu-HU" i="1" dirty="0">
                <a:cs typeface="Times New Roman" panose="02020603050405020304" pitchFamily="18" charset="0"/>
              </a:rPr>
              <a:t> konkrétan hogyan is vizsgálták ezt a dolgot </a:t>
            </a:r>
          </a:p>
          <a:p>
            <a:pPr marL="0" indent="0">
              <a:buNone/>
            </a:pPr>
            <a:r>
              <a:rPr lang="hu-HU" dirty="0">
                <a:cs typeface="Times New Roman" panose="02020603050405020304" pitchFamily="18" charset="0"/>
              </a:rPr>
              <a:t>A:</a:t>
            </a:r>
            <a:r>
              <a:rPr lang="hu-HU" i="1" dirty="0">
                <a:cs typeface="Times New Roman" panose="02020603050405020304" pitchFamily="18" charset="0"/>
              </a:rPr>
              <a:t> </a:t>
            </a:r>
            <a:r>
              <a:rPr lang="hu-HU" b="1" i="1" dirty="0">
                <a:cs typeface="Times New Roman" panose="02020603050405020304" pitchFamily="18" charset="0"/>
              </a:rPr>
              <a:t>hogy beültettek négy darabot egy cserépbe </a:t>
            </a:r>
            <a:r>
              <a:rPr lang="hu-HU" i="1" dirty="0">
                <a:cs typeface="Times New Roman" panose="02020603050405020304" pitchFamily="18" charset="0"/>
              </a:rPr>
              <a:t>illetve négy </a:t>
            </a:r>
            <a:r>
              <a:rPr lang="hu-HU" i="1" dirty="0" err="1">
                <a:cs typeface="Times New Roman" panose="02020603050405020304" pitchFamily="18" charset="0"/>
              </a:rPr>
              <a:t>cserépet</a:t>
            </a:r>
            <a:r>
              <a:rPr lang="hu-HU" i="1" dirty="0">
                <a:cs typeface="Times New Roman" panose="02020603050405020304" pitchFamily="18" charset="0"/>
              </a:rPr>
              <a:t> cserepet  raktak  egymás  mellé és </a:t>
            </a:r>
            <a:r>
              <a:rPr lang="hu-HU" i="1" dirty="0" err="1">
                <a:cs typeface="Times New Roman" panose="02020603050405020304" pitchFamily="18" charset="0"/>
              </a:rPr>
              <a:t>ööö</a:t>
            </a:r>
            <a:r>
              <a:rPr lang="hu-HU" i="1" dirty="0">
                <a:cs typeface="Times New Roman" panose="02020603050405020304" pitchFamily="18" charset="0"/>
              </a:rPr>
              <a:t> hát ott már nem </a:t>
            </a:r>
            <a:r>
              <a:rPr lang="hu-HU" i="1" dirty="0" err="1">
                <a:cs typeface="Times New Roman" panose="02020603050405020304" pitchFamily="18" charset="0"/>
              </a:rPr>
              <a:t>nagyonn</a:t>
            </a:r>
            <a:r>
              <a:rPr lang="hu-HU" i="1" dirty="0">
                <a:cs typeface="Times New Roman" panose="02020603050405020304" pitchFamily="18" charset="0"/>
              </a:rPr>
              <a:t> emlékszek erre </a:t>
            </a:r>
            <a:r>
              <a:rPr lang="hu-HU" dirty="0">
                <a:cs typeface="Times New Roman" panose="02020603050405020304" pitchFamily="18" charset="0"/>
              </a:rPr>
              <a:t>(bea003, interpretált beszéd)</a:t>
            </a:r>
            <a:endParaRPr lang="hu-HU" dirty="0">
              <a:ea typeface="Calibri" panose="020F0502020204030204" pitchFamily="34" charset="0"/>
              <a:cs typeface="Times New Roman" panose="02020603050405020304" pitchFamily="18" charset="0"/>
            </a:endParaRPr>
          </a:p>
          <a:p>
            <a:pPr marL="0" indent="0">
              <a:buNone/>
            </a:pPr>
            <a:r>
              <a:rPr lang="hu-HU" dirty="0">
                <a:ea typeface="Calibri" panose="020F0502020204030204" pitchFamily="34" charset="0"/>
                <a:cs typeface="Times New Roman" panose="02020603050405020304" pitchFamily="18" charset="0"/>
              </a:rPr>
              <a:t>Funkciók: </a:t>
            </a:r>
          </a:p>
          <a:p>
            <a:r>
              <a:rPr lang="hu-HU" dirty="0">
                <a:cs typeface="Times New Roman" panose="02020603050405020304" pitchFamily="18" charset="0"/>
              </a:rPr>
              <a:t>Interakciós: a beszélő – hallgató interakció irányítása, indirektség és interperszonális kontroll</a:t>
            </a:r>
          </a:p>
          <a:p>
            <a:r>
              <a:rPr lang="hu-HU" dirty="0">
                <a:cs typeface="Times New Roman" panose="02020603050405020304" pitchFamily="18" charset="0"/>
              </a:rPr>
              <a:t>Modalitással kapcsolatos: a beszélői attitűd kifejezése </a:t>
            </a:r>
          </a:p>
          <a:p>
            <a:r>
              <a:rPr lang="hu-HU" dirty="0" err="1">
                <a:cs typeface="Times New Roman" panose="02020603050405020304" pitchFamily="18" charset="0"/>
              </a:rPr>
              <a:t>Diszkurzív</a:t>
            </a:r>
            <a:r>
              <a:rPr lang="hu-HU" dirty="0">
                <a:cs typeface="Times New Roman" panose="02020603050405020304" pitchFamily="18" charset="0"/>
              </a:rPr>
              <a:t>: a </a:t>
            </a:r>
            <a:r>
              <a:rPr lang="hu-HU" dirty="0" err="1">
                <a:cs typeface="Times New Roman" panose="02020603050405020304" pitchFamily="18" charset="0"/>
              </a:rPr>
              <a:t>diskurzuskontextus</a:t>
            </a:r>
            <a:r>
              <a:rPr lang="hu-HU" dirty="0">
                <a:cs typeface="Times New Roman" panose="02020603050405020304" pitchFamily="18" charset="0"/>
              </a:rPr>
              <a:t> </a:t>
            </a:r>
            <a:r>
              <a:rPr lang="hu-HU" dirty="0" smtClean="0">
                <a:cs typeface="Times New Roman" panose="02020603050405020304" pitchFamily="18" charset="0"/>
              </a:rPr>
              <a:t>jelölése, </a:t>
            </a:r>
            <a:r>
              <a:rPr lang="en-US" dirty="0"/>
              <a:t> </a:t>
            </a:r>
            <a:r>
              <a:rPr lang="hu-HU" dirty="0" smtClean="0"/>
              <a:t>egy diskurzusrész kidolgozása </a:t>
            </a:r>
            <a:r>
              <a:rPr lang="en-US" dirty="0" smtClean="0"/>
              <a:t>(</a:t>
            </a:r>
            <a:r>
              <a:rPr lang="hu-HU" dirty="0" smtClean="0"/>
              <a:t>tisztázás</a:t>
            </a:r>
            <a:r>
              <a:rPr lang="en-US" dirty="0" smtClean="0"/>
              <a:t>, </a:t>
            </a:r>
            <a:r>
              <a:rPr lang="hu-HU" dirty="0" smtClean="0"/>
              <a:t>kommentálás</a:t>
            </a:r>
            <a:r>
              <a:rPr lang="en-US" dirty="0" smtClean="0"/>
              <a:t>, </a:t>
            </a:r>
            <a:r>
              <a:rPr lang="hu-HU" dirty="0" smtClean="0"/>
              <a:t>konklúzió stb.</a:t>
            </a:r>
            <a:r>
              <a:rPr lang="en-US" dirty="0" smtClean="0"/>
              <a:t>) </a:t>
            </a:r>
            <a:r>
              <a:rPr lang="hu-HU" dirty="0" smtClean="0">
                <a:ea typeface="Calibri" panose="020F0502020204030204" pitchFamily="34" charset="0"/>
                <a:cs typeface="Times New Roman" panose="02020603050405020304" pitchFamily="18" charset="0"/>
              </a:rPr>
              <a:t>(</a:t>
            </a:r>
            <a:r>
              <a:rPr lang="hu-HU" dirty="0" err="1">
                <a:cs typeface="Times New Roman" panose="02020603050405020304" pitchFamily="18" charset="0"/>
              </a:rPr>
              <a:t>D’Hertefelt</a:t>
            </a:r>
            <a:r>
              <a:rPr lang="hu-HU" dirty="0">
                <a:cs typeface="Times New Roman" panose="02020603050405020304" pitchFamily="18" charset="0"/>
              </a:rPr>
              <a:t> 2018, </a:t>
            </a:r>
            <a:r>
              <a:rPr lang="hu-HU" dirty="0" err="1">
                <a:cs typeface="Times New Roman" panose="02020603050405020304" pitchFamily="18" charset="0"/>
              </a:rPr>
              <a:t>Kaltenböck</a:t>
            </a:r>
            <a:r>
              <a:rPr lang="hu-HU" dirty="0">
                <a:cs typeface="Times New Roman" panose="02020603050405020304" pitchFamily="18" charset="0"/>
              </a:rPr>
              <a:t> 2019, </a:t>
            </a:r>
            <a:r>
              <a:rPr lang="hu-HU" dirty="0"/>
              <a:t> </a:t>
            </a:r>
            <a:r>
              <a:rPr lang="hu-HU" dirty="0" err="1">
                <a:cs typeface="Times New Roman" panose="02020603050405020304" pitchFamily="18" charset="0"/>
                <a:hlinkClick r:id="rId2"/>
              </a:rPr>
              <a:t>Sansiñena</a:t>
            </a:r>
            <a:r>
              <a:rPr lang="hu-HU" dirty="0">
                <a:cs typeface="Times New Roman" panose="02020603050405020304" pitchFamily="18" charset="0"/>
                <a:hlinkClick r:id="rId2"/>
              </a:rPr>
              <a:t> </a:t>
            </a:r>
            <a:r>
              <a:rPr lang="hu-HU" dirty="0" smtClean="0">
                <a:cs typeface="Times New Roman" panose="02020603050405020304" pitchFamily="18" charset="0"/>
                <a:hlinkClick r:id="rId2"/>
              </a:rPr>
              <a:t>2015</a:t>
            </a:r>
            <a:r>
              <a:rPr lang="hu-HU" dirty="0" smtClean="0">
                <a:cs typeface="Times New Roman" panose="02020603050405020304" pitchFamily="18" charset="0"/>
              </a:rPr>
              <a:t>, Dér 2023)</a:t>
            </a:r>
            <a:endParaRPr lang="hu-HU" dirty="0" smtClean="0"/>
          </a:p>
        </p:txBody>
      </p:sp>
    </p:spTree>
    <p:extLst>
      <p:ext uri="{BB962C8B-B14F-4D97-AF65-F5344CB8AC3E}">
        <p14:creationId xmlns:p14="http://schemas.microsoft.com/office/powerpoint/2010/main" val="353307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1DEF685-3947-DFED-AA78-3379CFCD3547}"/>
              </a:ext>
            </a:extLst>
          </p:cNvPr>
          <p:cNvSpPr>
            <a:spLocks noGrp="1"/>
          </p:cNvSpPr>
          <p:nvPr>
            <p:ph type="title"/>
          </p:nvPr>
        </p:nvSpPr>
        <p:spPr>
          <a:xfrm>
            <a:off x="685800" y="247291"/>
            <a:ext cx="10131425" cy="1456267"/>
          </a:xfrm>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a:extLst>
              <a:ext uri="{FF2B5EF4-FFF2-40B4-BE49-F238E27FC236}">
                <a16:creationId xmlns="" xmlns:a16="http://schemas.microsoft.com/office/drawing/2014/main" id="{7C8AA7D8-4132-3060-ECD7-2D461A9DFF1B}"/>
              </a:ext>
            </a:extLst>
          </p:cNvPr>
          <p:cNvSpPr>
            <a:spLocks noGrp="1"/>
          </p:cNvSpPr>
          <p:nvPr>
            <p:ph idx="1"/>
          </p:nvPr>
        </p:nvSpPr>
        <p:spPr>
          <a:xfrm>
            <a:off x="508958" y="1768415"/>
            <a:ext cx="11145329" cy="4907593"/>
          </a:xfrm>
        </p:spPr>
        <p:txBody>
          <a:bodyPr>
            <a:normAutofit/>
          </a:bodyPr>
          <a:lstStyle/>
          <a:p>
            <a:pPr marL="0" indent="0">
              <a:buNone/>
            </a:pPr>
            <a:r>
              <a:rPr lang="hu-HU" sz="1800" dirty="0" err="1">
                <a:effectLst/>
                <a:ea typeface="Calibri" panose="020F0502020204030204" pitchFamily="34" charset="0"/>
              </a:rPr>
              <a:t>Rosemeyer</a:t>
            </a:r>
            <a:r>
              <a:rPr lang="hu-HU" sz="1800" dirty="0">
                <a:effectLst/>
                <a:ea typeface="Calibri" panose="020F0502020204030204" pitchFamily="34" charset="0"/>
              </a:rPr>
              <a:t>–</a:t>
            </a:r>
            <a:r>
              <a:rPr lang="hu-HU" sz="1800" dirty="0" err="1">
                <a:effectLst/>
                <a:ea typeface="Calibri" panose="020F0502020204030204" pitchFamily="34" charset="0"/>
              </a:rPr>
              <a:t>Sansiñena</a:t>
            </a:r>
            <a:r>
              <a:rPr lang="hu-HU" sz="1800" dirty="0">
                <a:effectLst/>
                <a:ea typeface="Calibri" panose="020F0502020204030204" pitchFamily="34" charset="0"/>
              </a:rPr>
              <a:t> 2019: csak </a:t>
            </a:r>
            <a:r>
              <a:rPr lang="hu-HU" sz="1800" i="1" dirty="0" err="1">
                <a:effectLst/>
                <a:ea typeface="Calibri" panose="020F0502020204030204" pitchFamily="34" charset="0"/>
              </a:rPr>
              <a:t>que</a:t>
            </a:r>
            <a:r>
              <a:rPr lang="hu-HU" sz="1800" dirty="0" err="1">
                <a:effectLst/>
                <a:ea typeface="Calibri" panose="020F0502020204030204" pitchFamily="34" charset="0"/>
              </a:rPr>
              <a:t>-vel</a:t>
            </a:r>
            <a:r>
              <a:rPr lang="hu-HU" i="1" dirty="0">
                <a:ea typeface="Calibri" panose="020F0502020204030204" pitchFamily="34" charset="0"/>
              </a:rPr>
              <a:t> </a:t>
            </a:r>
            <a:r>
              <a:rPr lang="hu-HU" dirty="0">
                <a:ea typeface="Calibri" panose="020F0502020204030204" pitchFamily="34" charset="0"/>
              </a:rPr>
              <a:t>’hogy’ induló</a:t>
            </a:r>
            <a:r>
              <a:rPr lang="hu-HU" sz="1800" dirty="0">
                <a:effectLst/>
                <a:ea typeface="Calibri" panose="020F0502020204030204" pitchFamily="34" charset="0"/>
              </a:rPr>
              <a:t> </a:t>
            </a:r>
            <a:r>
              <a:rPr lang="hu-HU" sz="1800" i="1" dirty="0" err="1">
                <a:effectLst/>
                <a:ea typeface="Calibri" panose="020F0502020204030204" pitchFamily="34" charset="0"/>
              </a:rPr>
              <a:t>wh</a:t>
            </a:r>
            <a:r>
              <a:rPr lang="hu-HU" sz="1800" dirty="0" err="1">
                <a:effectLst/>
                <a:ea typeface="Calibri" panose="020F0502020204030204" pitchFamily="34" charset="0"/>
              </a:rPr>
              <a:t>-kérdések</a:t>
            </a:r>
            <a:r>
              <a:rPr lang="hu-HU" sz="1800" dirty="0">
                <a:effectLst/>
                <a:ea typeface="Calibri" panose="020F0502020204030204" pitchFamily="34" charset="0"/>
              </a:rPr>
              <a:t> a kasztíliai, argentin, chilei és madridi </a:t>
            </a:r>
            <a:r>
              <a:rPr lang="hu-HU" sz="1800" dirty="0" smtClean="0">
                <a:effectLst/>
                <a:ea typeface="Calibri" panose="020F0502020204030204" pitchFamily="34" charset="0"/>
              </a:rPr>
              <a:t>spanyol informális társalgások, </a:t>
            </a:r>
            <a:r>
              <a:rPr lang="hu-HU" sz="1800" b="1" i="1" dirty="0" smtClean="0">
                <a:effectLst/>
                <a:ea typeface="Calibri" panose="020F0502020204030204" pitchFamily="34" charset="0"/>
              </a:rPr>
              <a:t>N </a:t>
            </a:r>
            <a:r>
              <a:rPr lang="hu-HU" sz="1800" b="1" dirty="0" smtClean="0">
                <a:effectLst/>
                <a:ea typeface="Calibri" panose="020F0502020204030204" pitchFamily="34" charset="0"/>
              </a:rPr>
              <a:t>= 29; </a:t>
            </a:r>
            <a:r>
              <a:rPr lang="hu-HU" dirty="0" smtClean="0"/>
              <a:t>8-féle </a:t>
            </a:r>
            <a:r>
              <a:rPr lang="hu-HU" dirty="0"/>
              <a:t>diskurzusfunkció:</a:t>
            </a:r>
          </a:p>
          <a:p>
            <a:pPr marL="342900" indent="-342900">
              <a:buAutoNum type="arabicPeriod"/>
            </a:pPr>
            <a:r>
              <a:rPr lang="hu-HU" b="1" dirty="0"/>
              <a:t>A megelőző beszédaktus támogatása: </a:t>
            </a:r>
            <a:r>
              <a:rPr lang="hu-HU" dirty="0"/>
              <a:t>a szituációs kontextusból nem megfigyelhető vagy kikövetkeztethető bizonyíték, ami támogatja a megelőző beszédaktust: </a:t>
            </a:r>
            <a:r>
              <a:rPr lang="hu-HU" i="1" dirty="0"/>
              <a:t>Tökéletes volt (az étel). </a:t>
            </a:r>
            <a:r>
              <a:rPr lang="hu-HU" b="1" i="1" dirty="0"/>
              <a:t>QUE miért is tagadnánk?</a:t>
            </a:r>
          </a:p>
          <a:p>
            <a:pPr marL="342900" indent="-342900">
              <a:buAutoNum type="arabicPeriod"/>
            </a:pPr>
            <a:r>
              <a:rPr lang="hu-HU" b="1" dirty="0"/>
              <a:t>Kiterjesztett idéző használat: </a:t>
            </a:r>
            <a:r>
              <a:rPr lang="hu-HU" dirty="0"/>
              <a:t>megelőző beszédeseményekről számolnak be (sosincs kezdő pozícióban): </a:t>
            </a:r>
            <a:r>
              <a:rPr lang="hu-HU" i="1" dirty="0" smtClean="0"/>
              <a:t>Aztán </a:t>
            </a:r>
            <a:r>
              <a:rPr lang="hu-HU" i="1" dirty="0" err="1" smtClean="0"/>
              <a:t>Azucenával</a:t>
            </a:r>
            <a:r>
              <a:rPr lang="hu-HU" i="1" dirty="0" smtClean="0"/>
              <a:t> találkoztam ott, aki egy könyvet ment venni a fiúval, a kapus dolgot, </a:t>
            </a:r>
            <a:r>
              <a:rPr lang="hu-HU" b="1" i="1" dirty="0" smtClean="0"/>
              <a:t>QUE mi újság itt QUE nincs semmi QUE nem jön a nő</a:t>
            </a:r>
            <a:endParaRPr lang="hu-HU" b="1" i="1" dirty="0"/>
          </a:p>
          <a:p>
            <a:pPr marL="342900" indent="-342900">
              <a:buAutoNum type="arabicPeriod"/>
            </a:pPr>
            <a:r>
              <a:rPr lang="hu-HU" b="1" dirty="0"/>
              <a:t>Témaváltás specifikációja: </a:t>
            </a:r>
            <a:r>
              <a:rPr lang="hu-HU" dirty="0"/>
              <a:t>a szóban forgó téma </a:t>
            </a:r>
            <a:r>
              <a:rPr lang="hu-HU" dirty="0" smtClean="0"/>
              <a:t>frissítése, </a:t>
            </a:r>
            <a:r>
              <a:rPr lang="hu-HU" dirty="0"/>
              <a:t>majd ezzel kapcsolatban tesz fel egy specifikus kérdést: </a:t>
            </a:r>
            <a:r>
              <a:rPr lang="hu-HU" i="1" dirty="0"/>
              <a:t>- Még valami: </a:t>
            </a:r>
            <a:r>
              <a:rPr lang="hu-HU" b="1" i="1" dirty="0"/>
              <a:t>QUE az étellel QUE mit fogsz csinálni?</a:t>
            </a:r>
          </a:p>
          <a:p>
            <a:pPr marL="342900" indent="-342900">
              <a:buAutoNum type="arabicPeriod"/>
            </a:pPr>
            <a:r>
              <a:rPr lang="hu-HU" b="1" dirty="0"/>
              <a:t>Témaváltás bevezetése: </a:t>
            </a:r>
            <a:r>
              <a:rPr lang="hu-HU" dirty="0" smtClean="0"/>
              <a:t>korábbi téma újbóli bevezetése: </a:t>
            </a:r>
            <a:r>
              <a:rPr lang="hu-HU" b="1" dirty="0" smtClean="0"/>
              <a:t>A: – QUE Mit is akartam mondani? </a:t>
            </a:r>
            <a:r>
              <a:rPr lang="hu-HU" dirty="0" smtClean="0"/>
              <a:t>Hogy a nagybátyám nagyon jóképű. Olyan kék szemei vannak. B: </a:t>
            </a:r>
            <a:r>
              <a:rPr lang="hu-HU" i="1" dirty="0" smtClean="0"/>
              <a:t>– Melyik nagybátyád(</a:t>
            </a:r>
            <a:r>
              <a:rPr lang="hu-HU" i="1" dirty="0" err="1" smtClean="0"/>
              <a:t>nak</a:t>
            </a:r>
            <a:r>
              <a:rPr lang="hu-HU" i="1" dirty="0" smtClean="0"/>
              <a:t>)?</a:t>
            </a:r>
            <a:endParaRPr lang="hu-HU" dirty="0"/>
          </a:p>
          <a:p>
            <a:pPr marL="0" indent="0">
              <a:buNone/>
            </a:pPr>
            <a:endParaRPr lang="hu-HU" dirty="0"/>
          </a:p>
        </p:txBody>
      </p:sp>
    </p:spTree>
    <p:extLst>
      <p:ext uri="{BB962C8B-B14F-4D97-AF65-F5344CB8AC3E}">
        <p14:creationId xmlns:p14="http://schemas.microsoft.com/office/powerpoint/2010/main" val="2123549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p:cNvSpPr>
            <a:spLocks noGrp="1"/>
          </p:cNvSpPr>
          <p:nvPr>
            <p:ph idx="1"/>
          </p:nvPr>
        </p:nvSpPr>
        <p:spPr/>
        <p:txBody>
          <a:bodyPr>
            <a:normAutofit/>
          </a:bodyPr>
          <a:lstStyle/>
          <a:p>
            <a:pPr marL="0" indent="0">
              <a:buNone/>
            </a:pPr>
            <a:r>
              <a:rPr lang="hu-HU" b="1" dirty="0" smtClean="0"/>
              <a:t>5. </a:t>
            </a:r>
            <a:r>
              <a:rPr lang="hu-HU" b="1" dirty="0" err="1" smtClean="0"/>
              <a:t>Anticipátoros</a:t>
            </a:r>
            <a:r>
              <a:rPr lang="hu-HU" b="1" dirty="0" smtClean="0"/>
              <a:t> </a:t>
            </a:r>
            <a:r>
              <a:rPr lang="hu-HU" b="1" dirty="0"/>
              <a:t>kérdések: </a:t>
            </a:r>
            <a:r>
              <a:rPr lang="hu-HU" dirty="0"/>
              <a:t>megelőző fordulóra reagál, a másik fél kérdését megismétli és meg is válaszolja: </a:t>
            </a:r>
            <a:r>
              <a:rPr lang="hu-HU" i="1" dirty="0"/>
              <a:t>A :- És mit feleltek neked? B: </a:t>
            </a:r>
            <a:r>
              <a:rPr lang="hu-HU" b="1" i="1" dirty="0"/>
              <a:t>–</a:t>
            </a:r>
            <a:r>
              <a:rPr lang="hu-HU" i="1" dirty="0"/>
              <a:t> </a:t>
            </a:r>
            <a:r>
              <a:rPr lang="hu-HU" b="1" i="1" dirty="0"/>
              <a:t>QUE mit feleltek nekem? </a:t>
            </a:r>
            <a:r>
              <a:rPr lang="hu-HU" i="1" dirty="0"/>
              <a:t>Azt mondták, hogy elkéstem.</a:t>
            </a:r>
          </a:p>
          <a:p>
            <a:pPr marL="0" indent="0">
              <a:buNone/>
            </a:pPr>
            <a:r>
              <a:rPr lang="hu-HU" b="1" dirty="0" smtClean="0"/>
              <a:t>6. Kihívás</a:t>
            </a:r>
            <a:r>
              <a:rPr lang="hu-HU" b="1" dirty="0"/>
              <a:t>: </a:t>
            </a:r>
            <a:r>
              <a:rPr lang="hu-HU" dirty="0"/>
              <a:t>fenyegetés, kérés elutasítása, vitatása a megelőző közlésnek: A: </a:t>
            </a:r>
            <a:r>
              <a:rPr lang="hu-HU" b="1" i="1" dirty="0"/>
              <a:t>–</a:t>
            </a:r>
            <a:r>
              <a:rPr lang="hu-HU" i="1" dirty="0"/>
              <a:t> Ha még egyszer meg merészeled tenni! </a:t>
            </a:r>
            <a:r>
              <a:rPr lang="hu-HU" dirty="0"/>
              <a:t>B: </a:t>
            </a:r>
            <a:r>
              <a:rPr lang="hu-HU" b="1" i="1" dirty="0"/>
              <a:t>– QUE miért (is)?</a:t>
            </a:r>
          </a:p>
          <a:p>
            <a:pPr marL="0" indent="0">
              <a:buNone/>
            </a:pPr>
            <a:r>
              <a:rPr lang="hu-HU" b="1" dirty="0" smtClean="0"/>
              <a:t>7. Ismétlés </a:t>
            </a:r>
            <a:r>
              <a:rPr lang="hu-HU" b="1" dirty="0"/>
              <a:t>/ részleges </a:t>
            </a:r>
            <a:r>
              <a:rPr lang="hu-HU" b="1" dirty="0" smtClean="0"/>
              <a:t>visszhang [</a:t>
            </a:r>
            <a:r>
              <a:rPr lang="hu-HU" b="1" dirty="0" err="1" smtClean="0"/>
              <a:t>echo</a:t>
            </a:r>
            <a:r>
              <a:rPr lang="hu-HU" b="1" dirty="0" smtClean="0"/>
              <a:t>]: </a:t>
            </a:r>
            <a:r>
              <a:rPr lang="hu-HU" dirty="0"/>
              <a:t>„amikor a beszélő a megelőző fordulóra reagál – néha meglepődéssel vagy csodálkozással –, és tisztázást kér” (i.m. 13): A: </a:t>
            </a:r>
            <a:r>
              <a:rPr lang="hu-HU" i="1" dirty="0"/>
              <a:t>– Azt gondoltam, hogy nehezebb lesz </a:t>
            </a:r>
            <a:r>
              <a:rPr lang="hu-HU" dirty="0"/>
              <a:t>[</a:t>
            </a:r>
            <a:r>
              <a:rPr lang="hu-HU" dirty="0" err="1"/>
              <a:t>que</a:t>
            </a:r>
            <a:r>
              <a:rPr lang="hu-HU" dirty="0"/>
              <a:t> </a:t>
            </a:r>
            <a:r>
              <a:rPr lang="hu-HU" dirty="0" err="1"/>
              <a:t>era</a:t>
            </a:r>
            <a:r>
              <a:rPr lang="hu-HU" dirty="0"/>
              <a:t>]</a:t>
            </a:r>
            <a:r>
              <a:rPr lang="hu-HU" i="1" dirty="0"/>
              <a:t>. </a:t>
            </a:r>
            <a:r>
              <a:rPr lang="hu-HU" dirty="0"/>
              <a:t>B: </a:t>
            </a:r>
            <a:r>
              <a:rPr lang="hu-HU" b="1" i="1" dirty="0"/>
              <a:t>– QUE milyen volt? </a:t>
            </a:r>
          </a:p>
          <a:p>
            <a:pPr marL="0" indent="0">
              <a:buNone/>
            </a:pPr>
            <a:r>
              <a:rPr lang="hu-HU" b="1" dirty="0" smtClean="0"/>
              <a:t>8. Önismétlés</a:t>
            </a:r>
            <a:r>
              <a:rPr lang="hu-HU" b="1" dirty="0"/>
              <a:t>: A</a:t>
            </a:r>
            <a:r>
              <a:rPr lang="hu-HU" b="1" i="1" dirty="0"/>
              <a:t>: – </a:t>
            </a:r>
            <a:r>
              <a:rPr lang="hu-HU" i="1" dirty="0"/>
              <a:t>Lássuk, haver, milyen volt a vizsga? B: - Ejtsünk szót róla. </a:t>
            </a:r>
            <a:r>
              <a:rPr lang="hu-HU" dirty="0"/>
              <a:t>A: </a:t>
            </a:r>
            <a:r>
              <a:rPr lang="hu-HU" b="1" i="1" dirty="0"/>
              <a:t>– QUE milyen volt a vizsga?</a:t>
            </a:r>
            <a:endParaRPr lang="hu-HU" b="1" dirty="0"/>
          </a:p>
          <a:p>
            <a:pPr marL="0" indent="0">
              <a:buNone/>
            </a:pPr>
            <a:r>
              <a:rPr lang="hu-HU" dirty="0" smtClean="0"/>
              <a:t>Tkp. 3 csoportba rendezhetők: 1) témaváltás, 2) </a:t>
            </a:r>
            <a:r>
              <a:rPr lang="hu-HU" dirty="0" err="1" smtClean="0"/>
              <a:t>echofajta</a:t>
            </a:r>
            <a:r>
              <a:rPr lang="hu-HU" dirty="0" smtClean="0"/>
              <a:t> 3) nincs </a:t>
            </a:r>
            <a:r>
              <a:rPr lang="hu-HU" dirty="0"/>
              <a:t>témaváltás, nincs </a:t>
            </a:r>
            <a:r>
              <a:rPr lang="hu-HU" dirty="0" err="1" smtClean="0"/>
              <a:t>echo</a:t>
            </a:r>
            <a:endParaRPr lang="hu-HU" dirty="0"/>
          </a:p>
        </p:txBody>
      </p:sp>
    </p:spTree>
    <p:extLst>
      <p:ext uri="{BB962C8B-B14F-4D97-AF65-F5344CB8AC3E}">
        <p14:creationId xmlns:p14="http://schemas.microsoft.com/office/powerpoint/2010/main" val="2595829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379820D-2F28-90B0-F450-3C8BB72BC7A1}"/>
              </a:ext>
            </a:extLst>
          </p:cNvPr>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a:extLst>
              <a:ext uri="{FF2B5EF4-FFF2-40B4-BE49-F238E27FC236}">
                <a16:creationId xmlns="" xmlns:a16="http://schemas.microsoft.com/office/drawing/2014/main" id="{AF869F17-1264-4AAE-218F-8F99027AE31C}"/>
              </a:ext>
            </a:extLst>
          </p:cNvPr>
          <p:cNvSpPr>
            <a:spLocks noGrp="1"/>
          </p:cNvSpPr>
          <p:nvPr>
            <p:ph idx="1"/>
          </p:nvPr>
        </p:nvSpPr>
        <p:spPr>
          <a:xfrm>
            <a:off x="685801" y="2167946"/>
            <a:ext cx="11132388" cy="4284612"/>
          </a:xfrm>
        </p:spPr>
        <p:txBody>
          <a:bodyPr>
            <a:normAutofit/>
          </a:bodyPr>
          <a:lstStyle/>
          <a:p>
            <a:pPr marL="0" indent="0">
              <a:buNone/>
            </a:pPr>
            <a:r>
              <a:rPr lang="hu-HU" dirty="0"/>
              <a:t>Korábbi magyar kutatások (Dér </a:t>
            </a:r>
            <a:r>
              <a:rPr lang="hu-HU" dirty="0" smtClean="0"/>
              <a:t>2019, 2020): a kérdő </a:t>
            </a:r>
            <a:r>
              <a:rPr lang="hu-HU" dirty="0" err="1" smtClean="0"/>
              <a:t>inszubordinált</a:t>
            </a:r>
            <a:r>
              <a:rPr lang="hu-HU" dirty="0" smtClean="0"/>
              <a:t> mondatok többsége </a:t>
            </a:r>
            <a:r>
              <a:rPr lang="hu-HU" b="1" dirty="0"/>
              <a:t>kiegészítendő</a:t>
            </a:r>
            <a:r>
              <a:rPr lang="hu-HU" dirty="0"/>
              <a:t> </a:t>
            </a:r>
            <a:r>
              <a:rPr lang="hu-HU" dirty="0" smtClean="0"/>
              <a:t>kérdés (3), kevés </a:t>
            </a:r>
            <a:r>
              <a:rPr lang="hu-HU" b="1" dirty="0"/>
              <a:t>eldöntendő</a:t>
            </a:r>
            <a:r>
              <a:rPr lang="hu-HU" dirty="0"/>
              <a:t> </a:t>
            </a:r>
            <a:r>
              <a:rPr lang="hu-HU" dirty="0" smtClean="0"/>
              <a:t>(4), szinte mind </a:t>
            </a:r>
            <a:r>
              <a:rPr lang="hu-HU" dirty="0" err="1" smtClean="0"/>
              <a:t>elaboratívok</a:t>
            </a:r>
            <a:r>
              <a:rPr lang="hu-HU" dirty="0" smtClean="0"/>
              <a:t>, tehát változó hosszúságú „válasz” következik utánuk:</a:t>
            </a:r>
          </a:p>
          <a:p>
            <a:pPr marL="0" indent="0">
              <a:buNone/>
            </a:pPr>
            <a:r>
              <a:rPr lang="hu-HU" sz="1800" dirty="0" smtClean="0">
                <a:effectLst/>
                <a:ea typeface="Calibri" panose="020F0502020204030204" pitchFamily="34" charset="0"/>
              </a:rPr>
              <a:t>(3) </a:t>
            </a:r>
            <a:r>
              <a:rPr lang="hu-HU" sz="1800" i="1" dirty="0">
                <a:effectLst/>
                <a:ea typeface="Calibri" panose="020F0502020204030204" pitchFamily="34" charset="0"/>
              </a:rPr>
              <a:t>Jelenleg ahol tartózkodom, a város 70 %-a erdő..... a levegő oxigén tartalma óriási!! </a:t>
            </a:r>
            <a:r>
              <a:rPr lang="hu-HU" sz="1800" b="1" i="1" dirty="0">
                <a:effectLst/>
                <a:ea typeface="Calibri" panose="020F0502020204030204" pitchFamily="34" charset="0"/>
              </a:rPr>
              <a:t>Hogy miért érdekes ez? :D</a:t>
            </a:r>
            <a:r>
              <a:rPr lang="hu-HU" sz="1800" i="1" dirty="0">
                <a:effectLst/>
                <a:ea typeface="Calibri" panose="020F0502020204030204" pitchFamily="34" charset="0"/>
              </a:rPr>
              <a:t> A bőröm hibátlanná, simává, selymessé vált, ráncoknak nyoma sincs......!!!!</a:t>
            </a:r>
            <a:r>
              <a:rPr lang="hu-HU" sz="1800" dirty="0">
                <a:effectLst/>
                <a:ea typeface="Calibri" panose="020F0502020204030204" pitchFamily="34" charset="0"/>
              </a:rPr>
              <a:t> (MNSz2, #321161881, személyes) </a:t>
            </a:r>
          </a:p>
          <a:p>
            <a:pPr marL="0" indent="0">
              <a:buNone/>
            </a:pPr>
            <a:r>
              <a:rPr lang="hu-HU" sz="1800" dirty="0" smtClean="0">
                <a:effectLst/>
                <a:ea typeface="Calibri" panose="020F0502020204030204" pitchFamily="34" charset="0"/>
              </a:rPr>
              <a:t>(4) </a:t>
            </a:r>
            <a:r>
              <a:rPr lang="hu-HU" i="1" dirty="0"/>
              <a:t>Nagyon készülök már a visszatérésre, </a:t>
            </a:r>
            <a:r>
              <a:rPr lang="hu-HU" i="1" dirty="0" err="1"/>
              <a:t>játékosmegfigyelőként</a:t>
            </a:r>
            <a:r>
              <a:rPr lang="hu-HU" i="1" dirty="0"/>
              <a:t> jártam </a:t>
            </a:r>
            <a:r>
              <a:rPr lang="hu-HU" i="1" dirty="0" err="1"/>
              <a:t>ifimeccsekre</a:t>
            </a:r>
            <a:r>
              <a:rPr lang="hu-HU" i="1" dirty="0"/>
              <a:t> és bizony ott bujkált bennem a kisördög U19-es meccsen, hogy el kellene már végeznem köztük egy kirúgást meg kijönni egy beadásra. </a:t>
            </a:r>
            <a:r>
              <a:rPr lang="hu-HU" b="1" i="1" dirty="0"/>
              <a:t>Hogy külföld vagy Magyarország? </a:t>
            </a:r>
            <a:r>
              <a:rPr lang="hu-HU" i="1" dirty="0"/>
              <a:t>Szeretnék légióskodni 9 év tapasztalat után, de már nem úgy vágyom külföldre, mint </a:t>
            </a:r>
            <a:r>
              <a:rPr lang="hu-HU" i="1" dirty="0" smtClean="0"/>
              <a:t>húszévesen. </a:t>
            </a:r>
            <a:r>
              <a:rPr lang="hu-HU" dirty="0" smtClean="0"/>
              <a:t>(MNSz2</a:t>
            </a:r>
            <a:r>
              <a:rPr lang="hu-HU" dirty="0"/>
              <a:t>, </a:t>
            </a:r>
            <a:r>
              <a:rPr lang="hu-HU" dirty="0" err="1" smtClean="0"/>
              <a:t>doc</a:t>
            </a:r>
            <a:r>
              <a:rPr lang="hu-HU" dirty="0" smtClean="0"/>
              <a:t>#2836, személyes)</a:t>
            </a:r>
          </a:p>
        </p:txBody>
      </p:sp>
    </p:spTree>
    <p:extLst>
      <p:ext uri="{BB962C8B-B14F-4D97-AF65-F5344CB8AC3E}">
        <p14:creationId xmlns:p14="http://schemas.microsoft.com/office/powerpoint/2010/main" val="285727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p:cNvSpPr>
            <a:spLocks noGrp="1"/>
          </p:cNvSpPr>
          <p:nvPr>
            <p:ph idx="1"/>
          </p:nvPr>
        </p:nvSpPr>
        <p:spPr>
          <a:xfrm>
            <a:off x="685801" y="2142067"/>
            <a:ext cx="10795957" cy="4137963"/>
          </a:xfrm>
        </p:spPr>
        <p:txBody>
          <a:bodyPr>
            <a:normAutofit lnSpcReduction="10000"/>
          </a:bodyPr>
          <a:lstStyle/>
          <a:p>
            <a:pPr marL="0" indent="0">
              <a:buNone/>
            </a:pPr>
            <a:r>
              <a:rPr lang="hu-HU" dirty="0"/>
              <a:t>Gyakori visszakérdezésként (</a:t>
            </a:r>
            <a:r>
              <a:rPr lang="hu-HU" dirty="0" err="1"/>
              <a:t>echokérdés</a:t>
            </a:r>
            <a:r>
              <a:rPr lang="hu-HU" dirty="0"/>
              <a:t>): tartalmi vagy formai ismétlés: lehet kérdőszót tartalmazó és a nélküli is</a:t>
            </a:r>
          </a:p>
          <a:p>
            <a:pPr marL="0" indent="0">
              <a:buNone/>
            </a:pPr>
            <a:r>
              <a:rPr lang="hu-HU" dirty="0"/>
              <a:t>(5) () KÖVES: (…) Nekem elsősorban az a fontos, hogy dolgozni tudjak... Úgy kell élnem.</a:t>
            </a:r>
          </a:p>
          <a:p>
            <a:pPr marL="0" indent="0">
              <a:buNone/>
            </a:pPr>
            <a:r>
              <a:rPr lang="hu-HU" dirty="0"/>
              <a:t>ZSÓKA: </a:t>
            </a:r>
            <a:r>
              <a:rPr lang="hu-HU" b="1" dirty="0"/>
              <a:t>Hogy dolgozhassál? </a:t>
            </a:r>
            <a:r>
              <a:rPr lang="hu-HU" dirty="0"/>
              <a:t>Szép! Nézd meg, mit dolgoztál mostanában. Már figyellek... (MNSz2, #90679317, </a:t>
            </a:r>
            <a:r>
              <a:rPr lang="hu-HU" dirty="0" err="1"/>
              <a:t>szépir</a:t>
            </a:r>
            <a:r>
              <a:rPr lang="hu-HU" dirty="0"/>
              <a:t>)</a:t>
            </a:r>
          </a:p>
          <a:p>
            <a:pPr marL="0" indent="0">
              <a:buNone/>
            </a:pPr>
            <a:r>
              <a:rPr lang="hu-HU" dirty="0"/>
              <a:t>(6) </a:t>
            </a:r>
            <a:r>
              <a:rPr lang="hu-HU" i="1" dirty="0">
                <a:ea typeface="Times New Roman" panose="02020603050405020304" pitchFamily="18" charset="0"/>
              </a:rPr>
              <a:t>Stark R. László Hello! </a:t>
            </a:r>
            <a:r>
              <a:rPr lang="hu-HU" i="1" dirty="0" err="1">
                <a:ea typeface="Times New Roman" panose="02020603050405020304" pitchFamily="18" charset="0"/>
              </a:rPr>
              <a:t>Szasz</a:t>
            </a:r>
            <a:r>
              <a:rPr lang="hu-HU" i="1" dirty="0">
                <a:ea typeface="Times New Roman" panose="02020603050405020304" pitchFamily="18" charset="0"/>
              </a:rPr>
              <a:t>! Ritkán látszol öreg. Mostanában alig akadsz a drótra. Mi van veled? Semmi. Ja, hát az jó. </a:t>
            </a:r>
            <a:r>
              <a:rPr lang="hu-HU" b="1" i="1" dirty="0">
                <a:ea typeface="Times New Roman" panose="02020603050405020304" pitchFamily="18" charset="0"/>
              </a:rPr>
              <a:t>Hogy én?</a:t>
            </a:r>
            <a:r>
              <a:rPr lang="hu-HU" i="1" dirty="0">
                <a:ea typeface="Times New Roman" panose="02020603050405020304" pitchFamily="18" charset="0"/>
              </a:rPr>
              <a:t> Tengődök marhára. </a:t>
            </a:r>
            <a:r>
              <a:rPr lang="hu-HU" dirty="0">
                <a:ea typeface="Times New Roman" panose="02020603050405020304" pitchFamily="18" charset="0"/>
              </a:rPr>
              <a:t>(MNSz2, #648269302, sajtó) </a:t>
            </a:r>
          </a:p>
          <a:p>
            <a:pPr marL="0" indent="0">
              <a:buNone/>
            </a:pPr>
            <a:r>
              <a:rPr lang="hu-HU" dirty="0"/>
              <a:t>Speciális: idézés és </a:t>
            </a:r>
            <a:r>
              <a:rPr lang="hu-HU" dirty="0" err="1"/>
              <a:t>echokérdés</a:t>
            </a:r>
            <a:r>
              <a:rPr lang="hu-HU" dirty="0"/>
              <a:t> (kevert?)</a:t>
            </a:r>
          </a:p>
          <a:p>
            <a:pPr marL="0" indent="0">
              <a:buNone/>
            </a:pPr>
            <a:r>
              <a:rPr lang="hu-HU" dirty="0"/>
              <a:t>(7) </a:t>
            </a:r>
            <a:r>
              <a:rPr lang="hu-HU" dirty="0">
                <a:ea typeface="Calibri" panose="020F0502020204030204" pitchFamily="34" charset="0"/>
              </a:rPr>
              <a:t>[kontextus: a színházi próbáról a Marci nevű szereplő hiányzik, aki az írnokot játssza] </a:t>
            </a:r>
            <a:r>
              <a:rPr lang="hu-HU" i="1" dirty="0">
                <a:ea typeface="Calibri" panose="020F0502020204030204" pitchFamily="34" charset="0"/>
              </a:rPr>
              <a:t>Ez az egy kikötésem volt, ugye?!, ordított a rendező hisztérikusan, mire Magdus mentegetni kezdte a hiányzó Marcit, hogy biztosan lerobbant a Wartburg, és készségeskedett, hogy addig ő szívesen helyettesíti. </a:t>
            </a:r>
            <a:r>
              <a:rPr lang="hu-HU" b="1" i="1" dirty="0">
                <a:ea typeface="Calibri" panose="020F0502020204030204" pitchFamily="34" charset="0"/>
              </a:rPr>
              <a:t>Hogy ő akarna lenni az írnokfiú?</a:t>
            </a:r>
            <a:r>
              <a:rPr lang="hu-HU" i="1" dirty="0">
                <a:ea typeface="Calibri" panose="020F0502020204030204" pitchFamily="34" charset="0"/>
              </a:rPr>
              <a:t> </a:t>
            </a:r>
            <a:r>
              <a:rPr lang="hu-HU" i="1" dirty="0" err="1">
                <a:ea typeface="Calibri" panose="020F0502020204030204" pitchFamily="34" charset="0"/>
              </a:rPr>
              <a:t>Hááát</a:t>
            </a:r>
            <a:r>
              <a:rPr lang="hu-HU" i="1" dirty="0">
                <a:ea typeface="Calibri" panose="020F0502020204030204" pitchFamily="34" charset="0"/>
              </a:rPr>
              <a:t>, azt mondja, aha! </a:t>
            </a:r>
            <a:r>
              <a:rPr lang="hu-HU" dirty="0">
                <a:ea typeface="Calibri" panose="020F0502020204030204" pitchFamily="34" charset="0"/>
              </a:rPr>
              <a:t>(MNSz2, #105913857, irodalom)</a:t>
            </a:r>
            <a:r>
              <a:rPr lang="hu-HU" dirty="0"/>
              <a:t> – világos, hogy visszakérdez Magdus állítására, amit viszont nem idéz</a:t>
            </a:r>
            <a:endParaRPr lang="hu-HU" dirty="0">
              <a:ea typeface="Calibri" panose="020F0502020204030204" pitchFamily="34" charset="0"/>
            </a:endParaRPr>
          </a:p>
          <a:p>
            <a:pPr marL="0" indent="0">
              <a:buNone/>
            </a:pPr>
            <a:endParaRPr lang="hu-HU" dirty="0"/>
          </a:p>
        </p:txBody>
      </p:sp>
    </p:spTree>
    <p:extLst>
      <p:ext uri="{BB962C8B-B14F-4D97-AF65-F5344CB8AC3E}">
        <p14:creationId xmlns:p14="http://schemas.microsoft.com/office/powerpoint/2010/main" val="329592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4038" y="222421"/>
            <a:ext cx="10131425" cy="1456267"/>
          </a:xfrm>
        </p:spPr>
        <p:txBody>
          <a:bodyPr/>
          <a:lstStyle/>
          <a:p>
            <a:r>
              <a:rPr lang="hu-HU" dirty="0" smtClean="0"/>
              <a:t>KAS (2005): Óhajtó mondatok</a:t>
            </a:r>
            <a:endParaRPr lang="hu-HU" dirty="0"/>
          </a:p>
        </p:txBody>
      </p:sp>
      <p:sp>
        <p:nvSpPr>
          <p:cNvPr id="3" name="Tartalom helye 2"/>
          <p:cNvSpPr>
            <a:spLocks noGrp="1"/>
          </p:cNvSpPr>
          <p:nvPr>
            <p:ph idx="1"/>
          </p:nvPr>
        </p:nvSpPr>
        <p:spPr>
          <a:xfrm>
            <a:off x="486033" y="1804087"/>
            <a:ext cx="11210076" cy="4814813"/>
          </a:xfrm>
        </p:spPr>
        <p:txBody>
          <a:bodyPr>
            <a:normAutofit fontScale="92500" lnSpcReduction="10000"/>
          </a:bodyPr>
          <a:lstStyle/>
          <a:p>
            <a:r>
              <a:rPr lang="hu-HU" dirty="0"/>
              <a:t>Általánosabb, emfatikus konstrukciócsoport speciális alcsoportja a </a:t>
            </a:r>
            <a:r>
              <a:rPr lang="hu-HU" dirty="0" err="1"/>
              <a:t>DMMH-s</a:t>
            </a:r>
            <a:r>
              <a:rPr lang="hu-HU" dirty="0"/>
              <a:t> óhajtó </a:t>
            </a:r>
            <a:r>
              <a:rPr lang="hu-HU" dirty="0" smtClean="0"/>
              <a:t>mondattípus.</a:t>
            </a:r>
            <a:endParaRPr lang="hu-HU" dirty="0"/>
          </a:p>
          <a:p>
            <a:r>
              <a:rPr lang="hu-HU" dirty="0" smtClean="0"/>
              <a:t>Óhajtást kifejező DMMH- (</a:t>
            </a:r>
            <a:r>
              <a:rPr lang="hu-HU" i="1" dirty="0"/>
              <a:t>D</a:t>
            </a:r>
            <a:r>
              <a:rPr lang="hu-HU" i="1" dirty="0" smtClean="0"/>
              <a:t>e, Mennyire, Milyen, </a:t>
            </a:r>
            <a:r>
              <a:rPr lang="hu-HU" b="1" i="1" dirty="0"/>
              <a:t>H</a:t>
            </a:r>
            <a:r>
              <a:rPr lang="hu-HU" b="1" i="1" dirty="0" smtClean="0"/>
              <a:t>ogy</a:t>
            </a:r>
            <a:r>
              <a:rPr lang="hu-HU" i="1" dirty="0" smtClean="0"/>
              <a:t> ~ </a:t>
            </a:r>
            <a:r>
              <a:rPr lang="hu-HU" dirty="0" smtClean="0"/>
              <a:t>’</a:t>
            </a:r>
            <a:r>
              <a:rPr lang="hu-HU" dirty="0" err="1" smtClean="0"/>
              <a:t>nagyon</a:t>
            </a:r>
            <a:r>
              <a:rPr lang="hu-HU" dirty="0" smtClean="0"/>
              <a:t>’) mondatok, feltételes módú igelakkal:</a:t>
            </a:r>
          </a:p>
          <a:p>
            <a:r>
              <a:rPr lang="hu-HU" dirty="0"/>
              <a:t>(1f) </a:t>
            </a:r>
            <a:r>
              <a:rPr lang="hu-HU" b="1" i="1" dirty="0"/>
              <a:t>De</a:t>
            </a:r>
            <a:r>
              <a:rPr lang="hu-HU" i="1" dirty="0"/>
              <a:t> ennék egy kis törökmézet! </a:t>
            </a:r>
            <a:endParaRPr lang="hu-HU" i="1" dirty="0" smtClean="0"/>
          </a:p>
          <a:p>
            <a:r>
              <a:rPr lang="hu-HU" dirty="0" smtClean="0"/>
              <a:t>(</a:t>
            </a:r>
            <a:r>
              <a:rPr lang="hu-HU" dirty="0"/>
              <a:t>1g) </a:t>
            </a:r>
            <a:r>
              <a:rPr lang="hu-HU" b="1" i="1" dirty="0"/>
              <a:t>Mennyire</a:t>
            </a:r>
            <a:r>
              <a:rPr lang="hu-HU" i="1" dirty="0"/>
              <a:t> bevágnék egy nagy adag fagylaltot</a:t>
            </a:r>
            <a:r>
              <a:rPr lang="hu-HU" dirty="0"/>
              <a:t>! </a:t>
            </a:r>
            <a:endParaRPr lang="hu-HU" sz="2100" i="1" dirty="0">
              <a:solidFill>
                <a:srgbClr val="FF0000"/>
              </a:solidFill>
            </a:endParaRPr>
          </a:p>
          <a:p>
            <a:r>
              <a:rPr lang="hu-HU" dirty="0"/>
              <a:t>(1h) </a:t>
            </a:r>
            <a:r>
              <a:rPr lang="hu-HU" b="1" i="1" dirty="0"/>
              <a:t>Milyen</a:t>
            </a:r>
            <a:r>
              <a:rPr lang="hu-HU" i="1" dirty="0"/>
              <a:t> jó lenne egy filmben szerepelni! </a:t>
            </a:r>
            <a:endParaRPr lang="hu-HU" sz="2100" i="1" dirty="0">
              <a:solidFill>
                <a:srgbClr val="FF0000"/>
              </a:solidFill>
            </a:endParaRPr>
          </a:p>
          <a:p>
            <a:r>
              <a:rPr lang="hu-HU" dirty="0"/>
              <a:t>(1i) </a:t>
            </a:r>
            <a:r>
              <a:rPr lang="hu-HU" b="1" i="1" dirty="0">
                <a:solidFill>
                  <a:srgbClr val="FF0000"/>
                </a:solidFill>
              </a:rPr>
              <a:t>Hogy</a:t>
            </a:r>
            <a:r>
              <a:rPr lang="hu-HU" i="1" dirty="0">
                <a:solidFill>
                  <a:srgbClr val="FF0000"/>
                </a:solidFill>
              </a:rPr>
              <a:t> kirúgnék ma a hámból! </a:t>
            </a:r>
            <a:endParaRPr lang="hu-HU" sz="2100" i="1" dirty="0">
              <a:solidFill>
                <a:srgbClr val="FF0000"/>
              </a:solidFill>
            </a:endParaRPr>
          </a:p>
          <a:p>
            <a:r>
              <a:rPr lang="hu-HU" dirty="0" smtClean="0"/>
              <a:t>Velük analóg szerkezetű és intonációjú, nem óhajtó mondatok:</a:t>
            </a:r>
          </a:p>
          <a:p>
            <a:r>
              <a:rPr lang="hu-HU" dirty="0"/>
              <a:t>(27a) </a:t>
            </a:r>
            <a:r>
              <a:rPr lang="hu-HU" b="1" i="1" dirty="0"/>
              <a:t>De</a:t>
            </a:r>
            <a:r>
              <a:rPr lang="hu-HU" i="1" dirty="0"/>
              <a:t> elfáradtam! </a:t>
            </a:r>
            <a:endParaRPr lang="hu-HU" sz="2100" i="1" dirty="0">
              <a:solidFill>
                <a:srgbClr val="FF0000"/>
              </a:solidFill>
            </a:endParaRPr>
          </a:p>
          <a:p>
            <a:r>
              <a:rPr lang="hu-HU" dirty="0" smtClean="0"/>
              <a:t>(</a:t>
            </a:r>
            <a:r>
              <a:rPr lang="hu-HU" dirty="0"/>
              <a:t>27b) </a:t>
            </a:r>
            <a:r>
              <a:rPr lang="hu-HU" b="1" i="1" dirty="0"/>
              <a:t>Mennyire</a:t>
            </a:r>
            <a:r>
              <a:rPr lang="hu-HU" i="1" dirty="0"/>
              <a:t> kövér ez a kutya</a:t>
            </a:r>
            <a:r>
              <a:rPr lang="hu-HU" dirty="0"/>
              <a:t>! </a:t>
            </a:r>
            <a:endParaRPr lang="hu-HU" i="1" dirty="0">
              <a:solidFill>
                <a:srgbClr val="FF0000"/>
              </a:solidFill>
            </a:endParaRPr>
          </a:p>
          <a:p>
            <a:r>
              <a:rPr lang="pt-BR" dirty="0"/>
              <a:t>(27c) </a:t>
            </a:r>
            <a:r>
              <a:rPr lang="pt-BR" b="1" i="1" dirty="0"/>
              <a:t>Milyen</a:t>
            </a:r>
            <a:r>
              <a:rPr lang="pt-BR" i="1" dirty="0"/>
              <a:t> magas az a ház</a:t>
            </a:r>
            <a:r>
              <a:rPr lang="pt-BR" dirty="0"/>
              <a:t>! </a:t>
            </a:r>
            <a:endParaRPr lang="pt-BR" i="1" dirty="0">
              <a:solidFill>
                <a:srgbClr val="FF0000"/>
              </a:solidFill>
            </a:endParaRPr>
          </a:p>
          <a:p>
            <a:r>
              <a:rPr lang="hu-HU" dirty="0"/>
              <a:t>(27d) </a:t>
            </a:r>
            <a:r>
              <a:rPr lang="hu-HU" b="1" i="1" dirty="0">
                <a:solidFill>
                  <a:srgbClr val="FF0000"/>
                </a:solidFill>
              </a:rPr>
              <a:t>Hogy</a:t>
            </a:r>
            <a:r>
              <a:rPr lang="hu-HU" i="1" dirty="0">
                <a:solidFill>
                  <a:srgbClr val="FF0000"/>
                </a:solidFill>
              </a:rPr>
              <a:t> bebombázta a fölső sarokba! </a:t>
            </a:r>
          </a:p>
          <a:p>
            <a:pPr marL="0" indent="0" algn="r">
              <a:buNone/>
            </a:pPr>
            <a:r>
              <a:rPr lang="hu-HU" dirty="0" smtClean="0"/>
              <a:t>(</a:t>
            </a:r>
            <a:r>
              <a:rPr lang="hu-HU" dirty="0"/>
              <a:t>Kas 2005: 150; a saját kiemeléseim és </a:t>
            </a:r>
            <a:r>
              <a:rPr lang="hu-HU" dirty="0" smtClean="0"/>
              <a:t>kiegészítéseim, a számozás az eredeti)</a:t>
            </a:r>
          </a:p>
          <a:p>
            <a:pPr algn="just"/>
            <a:r>
              <a:rPr lang="hu-HU" dirty="0" smtClean="0"/>
              <a:t>EZEK AZONBAN </a:t>
            </a:r>
            <a:r>
              <a:rPr lang="hu-HU" u="sng" dirty="0" smtClean="0"/>
              <a:t>NEM </a:t>
            </a:r>
            <a:r>
              <a:rPr lang="hu-HU" u="sng" dirty="0" smtClean="0"/>
              <a:t>INSZUBORDINÁLTAK</a:t>
            </a:r>
            <a:r>
              <a:rPr lang="hu-HU" dirty="0" smtClean="0"/>
              <a:t>, </a:t>
            </a:r>
            <a:r>
              <a:rPr lang="hu-HU" dirty="0" smtClean="0"/>
              <a:t>’NAGYON (nagy intenzitással, mértékben)’ </a:t>
            </a:r>
            <a:r>
              <a:rPr lang="hu-HU" dirty="0" smtClean="0"/>
              <a:t>JELENTÉSŰ </a:t>
            </a:r>
            <a:r>
              <a:rPr lang="hu-HU" i="1" dirty="0" smtClean="0"/>
              <a:t>HOGY</a:t>
            </a:r>
            <a:endParaRPr lang="hu-HU" i="1" dirty="0"/>
          </a:p>
          <a:p>
            <a:pPr algn="just"/>
            <a:endParaRPr lang="hu-HU" dirty="0" smtClean="0"/>
          </a:p>
          <a:p>
            <a:pPr algn="r"/>
            <a:endParaRPr lang="hu-HU" dirty="0"/>
          </a:p>
        </p:txBody>
      </p:sp>
    </p:spTree>
    <p:extLst>
      <p:ext uri="{BB962C8B-B14F-4D97-AF65-F5344CB8AC3E}">
        <p14:creationId xmlns:p14="http://schemas.microsoft.com/office/powerpoint/2010/main" val="336582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FF2E533-5517-F84B-C951-9EB21D25C81A}"/>
              </a:ext>
            </a:extLst>
          </p:cNvPr>
          <p:cNvSpPr>
            <a:spLocks noGrp="1"/>
          </p:cNvSpPr>
          <p:nvPr>
            <p:ph type="title"/>
          </p:nvPr>
        </p:nvSpPr>
        <p:spPr/>
        <p:txBody>
          <a:bodyPr/>
          <a:lstStyle/>
          <a:p>
            <a:r>
              <a:rPr lang="hu-HU" dirty="0"/>
              <a:t>Anyag és módszer</a:t>
            </a:r>
          </a:p>
        </p:txBody>
      </p:sp>
      <p:sp>
        <p:nvSpPr>
          <p:cNvPr id="3" name="Tartalom helye 2">
            <a:extLst>
              <a:ext uri="{FF2B5EF4-FFF2-40B4-BE49-F238E27FC236}">
                <a16:creationId xmlns="" xmlns:a16="http://schemas.microsoft.com/office/drawing/2014/main" id="{64AC1613-D540-83DE-6D49-375DCFFDFBBE}"/>
              </a:ext>
            </a:extLst>
          </p:cNvPr>
          <p:cNvSpPr>
            <a:spLocks noGrp="1"/>
          </p:cNvSpPr>
          <p:nvPr>
            <p:ph idx="1"/>
          </p:nvPr>
        </p:nvSpPr>
        <p:spPr>
          <a:xfrm>
            <a:off x="439948" y="1785668"/>
            <a:ext cx="11628407" cy="4599303"/>
          </a:xfrm>
        </p:spPr>
        <p:txBody>
          <a:bodyPr>
            <a:normAutofit lnSpcReduction="10000"/>
          </a:bodyPr>
          <a:lstStyle/>
          <a:p>
            <a:pPr marL="0" indent="0">
              <a:buNone/>
            </a:pPr>
            <a:r>
              <a:rPr lang="hu-HU" dirty="0" smtClean="0"/>
              <a:t>MNSz2 teljes anyaga</a:t>
            </a:r>
          </a:p>
          <a:p>
            <a:pPr marL="0" indent="0">
              <a:buNone/>
            </a:pPr>
            <a:r>
              <a:rPr lang="hu-HU" dirty="0" smtClean="0"/>
              <a:t>Dér </a:t>
            </a:r>
            <a:r>
              <a:rPr lang="hu-HU" dirty="0"/>
              <a:t>és Sass (2023): </a:t>
            </a:r>
          </a:p>
          <a:p>
            <a:r>
              <a:rPr lang="hu-HU" dirty="0"/>
              <a:t>cél: a helyes találatok arányának növelése </a:t>
            </a:r>
          </a:p>
          <a:p>
            <a:r>
              <a:rPr lang="hu-HU" dirty="0"/>
              <a:t>MNSz2 teljes anyagán egyedi CQL-lekérdezés: </a:t>
            </a:r>
            <a:r>
              <a:rPr lang="hu-HU" dirty="0" smtClean="0"/>
              <a:t>Hogy + </a:t>
            </a:r>
            <a:r>
              <a:rPr lang="hu-HU" dirty="0"/>
              <a:t>5 szó a </a:t>
            </a:r>
            <a:r>
              <a:rPr lang="hu-HU" dirty="0" smtClean="0"/>
              <a:t>kötőszó után, </a:t>
            </a:r>
            <a:r>
              <a:rPr lang="hu-HU" dirty="0"/>
              <a:t>írásjellel záródás; </a:t>
            </a:r>
          </a:p>
          <a:p>
            <a:r>
              <a:rPr lang="hu-HU" dirty="0"/>
              <a:t>a kötőszó utáni első szó névmás, ill. (felszólító módú, feltételes módú) ige – </a:t>
            </a:r>
            <a:r>
              <a:rPr lang="hu-HU" dirty="0" smtClean="0"/>
              <a:t>a teljes találati listákból 500-as </a:t>
            </a:r>
            <a:r>
              <a:rPr lang="hu-HU" dirty="0"/>
              <a:t>véletlen minták </a:t>
            </a:r>
            <a:r>
              <a:rPr lang="hu-HU" dirty="0" smtClean="0"/>
              <a:t>többféle szempontból (milyen elem jön a </a:t>
            </a:r>
            <a:r>
              <a:rPr lang="hu-HU" i="1" dirty="0" smtClean="0"/>
              <a:t>Hogy </a:t>
            </a:r>
            <a:r>
              <a:rPr lang="hu-HU" dirty="0" smtClean="0"/>
              <a:t>után)</a:t>
            </a:r>
            <a:endParaRPr lang="hu-HU" dirty="0"/>
          </a:p>
          <a:p>
            <a:pPr marL="0" indent="0">
              <a:buNone/>
            </a:pPr>
            <a:r>
              <a:rPr lang="hu-HU" dirty="0" smtClean="0"/>
              <a:t>Vizsgált anyag: a </a:t>
            </a:r>
            <a:r>
              <a:rPr lang="hu-HU" i="1" dirty="0" smtClean="0"/>
              <a:t>Hogy </a:t>
            </a:r>
            <a:r>
              <a:rPr lang="hu-HU" dirty="0"/>
              <a:t>+ névmás teljes találati </a:t>
            </a:r>
            <a:r>
              <a:rPr lang="hu-HU" dirty="0" smtClean="0"/>
              <a:t>lista </a:t>
            </a:r>
            <a:r>
              <a:rPr lang="hu-HU" dirty="0"/>
              <a:t>500-as véletlen </a:t>
            </a:r>
            <a:r>
              <a:rPr lang="hu-HU" dirty="0" smtClean="0"/>
              <a:t>mintájából </a:t>
            </a:r>
            <a:r>
              <a:rPr lang="hu-HU" i="1" dirty="0"/>
              <a:t>Hogy + </a:t>
            </a:r>
            <a:r>
              <a:rPr lang="hu-HU" dirty="0"/>
              <a:t>kérdő névmást </a:t>
            </a:r>
            <a:r>
              <a:rPr lang="hu-HU" dirty="0" smtClean="0"/>
              <a:t>tartalmazó </a:t>
            </a:r>
            <a:r>
              <a:rPr lang="hu-HU" dirty="0" err="1" smtClean="0"/>
              <a:t>inszubordinált</a:t>
            </a:r>
            <a:r>
              <a:rPr lang="hu-HU" dirty="0" smtClean="0"/>
              <a:t> esetek, a mondatfajtát nem határoztuk meg, csak hogy </a:t>
            </a:r>
            <a:r>
              <a:rPr lang="hu-HU" dirty="0" err="1" smtClean="0"/>
              <a:t>elaboratívok</a:t>
            </a:r>
            <a:r>
              <a:rPr lang="hu-HU" dirty="0" smtClean="0"/>
              <a:t> legyenek (de vannak átmenetek)</a:t>
            </a:r>
          </a:p>
          <a:p>
            <a:pPr marL="0" indent="0">
              <a:buNone/>
            </a:pPr>
            <a:r>
              <a:rPr lang="hu-HU" dirty="0" smtClean="0"/>
              <a:t>Fontos: a szórendet nem kötöttük meg, de az eredeti lekérdezés ezt nagyban meghatározta, mert a kötőszó utáni névmás bármilyen névmás lehetett, pl. mutató (akár diskurzusjelölői funkcióban).</a:t>
            </a:r>
          </a:p>
          <a:p>
            <a:pPr marL="0" indent="0">
              <a:buNone/>
            </a:pPr>
            <a:r>
              <a:rPr lang="hu-HU" b="1" dirty="0" smtClean="0"/>
              <a:t>Fókuszban: </a:t>
            </a:r>
          </a:p>
          <a:p>
            <a:pPr marL="0" indent="0">
              <a:buNone/>
            </a:pPr>
            <a:r>
              <a:rPr lang="hu-HU" b="1" dirty="0" smtClean="0"/>
              <a:t>Milyen diskurzusfunkciókban jelentkeztek ezek az </a:t>
            </a:r>
            <a:r>
              <a:rPr lang="hu-HU" b="1" dirty="0" err="1" smtClean="0"/>
              <a:t>inszubordinált</a:t>
            </a:r>
            <a:r>
              <a:rPr lang="hu-HU" b="1" dirty="0" smtClean="0"/>
              <a:t> mellékmondatok?</a:t>
            </a:r>
          </a:p>
          <a:p>
            <a:pPr marL="0" indent="0">
              <a:buNone/>
            </a:pPr>
            <a:r>
              <a:rPr lang="hu-HU" b="1" dirty="0" smtClean="0"/>
              <a:t>Milyen a viszonyuk az idézéshez? </a:t>
            </a:r>
            <a:endParaRPr lang="hu-HU" b="1" dirty="0"/>
          </a:p>
        </p:txBody>
      </p:sp>
    </p:spTree>
    <p:extLst>
      <p:ext uri="{BB962C8B-B14F-4D97-AF65-F5344CB8AC3E}">
        <p14:creationId xmlns:p14="http://schemas.microsoft.com/office/powerpoint/2010/main" val="2336956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35" y="247291"/>
            <a:ext cx="11737028" cy="6300158"/>
          </a:xfrm>
        </p:spPr>
      </p:pic>
    </p:spTree>
    <p:extLst>
      <p:ext uri="{BB962C8B-B14F-4D97-AF65-F5344CB8AC3E}">
        <p14:creationId xmlns:p14="http://schemas.microsoft.com/office/powerpoint/2010/main" val="2420675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ANYAG ÉS MÓDSZER</a:t>
            </a:r>
            <a:endParaRPr lang="hu-HU" dirty="0"/>
          </a:p>
        </p:txBody>
      </p:sp>
      <p:sp>
        <p:nvSpPr>
          <p:cNvPr id="3" name="Tartalom helye 2"/>
          <p:cNvSpPr>
            <a:spLocks noGrp="1"/>
          </p:cNvSpPr>
          <p:nvPr>
            <p:ph idx="1"/>
          </p:nvPr>
        </p:nvSpPr>
        <p:spPr>
          <a:xfrm>
            <a:off x="685801" y="2142067"/>
            <a:ext cx="10606176" cy="4198348"/>
          </a:xfrm>
        </p:spPr>
        <p:txBody>
          <a:bodyPr>
            <a:normAutofit fontScale="92500" lnSpcReduction="20000"/>
          </a:bodyPr>
          <a:lstStyle/>
          <a:p>
            <a:pPr marL="0" indent="0">
              <a:buNone/>
            </a:pPr>
            <a:r>
              <a:rPr lang="hu-HU" dirty="0"/>
              <a:t>Kivétel1: </a:t>
            </a:r>
            <a:r>
              <a:rPr lang="hu-HU" i="1" dirty="0"/>
              <a:t>Hogy hová rohannak itt egyesek? Hogy hová megy ez a világ? – </a:t>
            </a:r>
            <a:r>
              <a:rPr lang="hu-HU" dirty="0"/>
              <a:t>ha nem mondja meg utána, hová </a:t>
            </a:r>
            <a:r>
              <a:rPr lang="hu-HU" dirty="0">
                <a:latin typeface="Arial" panose="020B0604020202020204" pitchFamily="34" charset="0"/>
                <a:cs typeface="Arial" panose="020B0604020202020204" pitchFamily="34" charset="0"/>
              </a:rPr>
              <a:t>→</a:t>
            </a:r>
            <a:r>
              <a:rPr lang="hu-HU" dirty="0"/>
              <a:t> egyedülálló típus, értékelő </a:t>
            </a:r>
            <a:r>
              <a:rPr lang="hu-HU" dirty="0" smtClean="0"/>
              <a:t>altípus (feltehetően eltérő az intonáció is)</a:t>
            </a:r>
            <a:endParaRPr lang="hu-HU" dirty="0"/>
          </a:p>
          <a:p>
            <a:pPr marL="0" indent="0">
              <a:buNone/>
            </a:pPr>
            <a:r>
              <a:rPr lang="hu-HU" dirty="0"/>
              <a:t>Kivétel2: kérdő névmás vs. fokozó partikula: </a:t>
            </a:r>
            <a:r>
              <a:rPr lang="hu-HU" i="1" dirty="0" smtClean="0"/>
              <a:t>Hogy </a:t>
            </a:r>
            <a:r>
              <a:rPr lang="hu-HU" i="1" dirty="0"/>
              <a:t>mekkora pofa ez az ecet? </a:t>
            </a:r>
            <a:r>
              <a:rPr lang="hu-HU" dirty="0"/>
              <a:t>v</a:t>
            </a:r>
            <a:r>
              <a:rPr lang="hu-HU" dirty="0" smtClean="0"/>
              <a:t>s. </a:t>
            </a:r>
            <a:r>
              <a:rPr lang="hu-HU" i="1" dirty="0" smtClean="0"/>
              <a:t>Hogy </a:t>
            </a:r>
            <a:r>
              <a:rPr lang="hu-HU" i="1" dirty="0"/>
              <a:t>mekkora pofa ez az ecet!</a:t>
            </a:r>
            <a:r>
              <a:rPr lang="hu-HU" dirty="0"/>
              <a:t> </a:t>
            </a:r>
            <a:endParaRPr lang="hu-HU" i="1" dirty="0" smtClean="0"/>
          </a:p>
          <a:p>
            <a:pPr marL="0" indent="0">
              <a:buNone/>
            </a:pPr>
            <a:r>
              <a:rPr lang="hu-HU" dirty="0" smtClean="0"/>
              <a:t>Egyedülálló vagy </a:t>
            </a:r>
            <a:r>
              <a:rPr lang="hu-HU" dirty="0" err="1" smtClean="0"/>
              <a:t>elaboratív</a:t>
            </a:r>
            <a:r>
              <a:rPr lang="hu-HU" dirty="0" smtClean="0"/>
              <a:t>?</a:t>
            </a:r>
          </a:p>
          <a:p>
            <a:pPr marL="0" indent="0">
              <a:buNone/>
            </a:pPr>
            <a:r>
              <a:rPr lang="hu-HU" dirty="0" smtClean="0"/>
              <a:t>(</a:t>
            </a:r>
            <a:r>
              <a:rPr lang="hu-HU" dirty="0"/>
              <a:t>8) </a:t>
            </a:r>
            <a:r>
              <a:rPr lang="hu-HU" dirty="0" err="1" smtClean="0"/>
              <a:t>Calliope</a:t>
            </a:r>
            <a:r>
              <a:rPr lang="hu-HU" dirty="0"/>
              <a:t> </a:t>
            </a:r>
            <a:r>
              <a:rPr lang="hu-HU" dirty="0" smtClean="0"/>
              <a:t>(…) </a:t>
            </a:r>
            <a:r>
              <a:rPr lang="hu-HU" i="1" dirty="0" smtClean="0"/>
              <a:t>Azért </a:t>
            </a:r>
            <a:r>
              <a:rPr lang="hu-HU" i="1" dirty="0"/>
              <a:t>kerestem jelentkezőket, mert olyan rég láttalak, nem gondoltam, hogy te vállalkoznál rá! Ugye </a:t>
            </a:r>
            <a:r>
              <a:rPr lang="hu-HU" i="1" dirty="0" err="1"/>
              <a:t>megbocsátassz</a:t>
            </a:r>
            <a:r>
              <a:rPr lang="hu-HU" i="1" dirty="0"/>
              <a:t>? Ugye? Minden tudományomat beleadtam a babusgatásba, remélem, hogy jól csináltam! </a:t>
            </a:r>
            <a:r>
              <a:rPr lang="hu-HU" i="1" dirty="0" smtClean="0"/>
              <a:t>:-)</a:t>
            </a:r>
          </a:p>
          <a:p>
            <a:pPr marL="0" indent="0">
              <a:buNone/>
            </a:pPr>
            <a:r>
              <a:rPr lang="hu-HU" dirty="0" smtClean="0"/>
              <a:t>Bogumil  </a:t>
            </a:r>
            <a:r>
              <a:rPr lang="hu-HU" b="1" i="1" dirty="0"/>
              <a:t>Hogy mit csináltál???????????? </a:t>
            </a:r>
            <a:r>
              <a:rPr lang="hu-HU" i="1" dirty="0"/>
              <a:t>Neki ígérkeztél? Na szépen vagyunk! Egyetlen percre nem figyelek, és máris...., hát........ tudjátok....... na most jól meg is sértődöm, és nem megyek este sehova!!!!! </a:t>
            </a:r>
            <a:r>
              <a:rPr lang="hu-HU" dirty="0"/>
              <a:t>(MNSz2, #</a:t>
            </a:r>
            <a:r>
              <a:rPr lang="hu-HU" dirty="0" smtClean="0"/>
              <a:t>260781193, személyes)</a:t>
            </a:r>
            <a:endParaRPr lang="hu-HU" dirty="0"/>
          </a:p>
          <a:p>
            <a:pPr marL="0" indent="0">
              <a:buNone/>
            </a:pPr>
            <a:r>
              <a:rPr lang="hu-HU" dirty="0" smtClean="0"/>
              <a:t>Nem </a:t>
            </a:r>
            <a:r>
              <a:rPr lang="hu-HU" dirty="0"/>
              <a:t>kérdő mondat</a:t>
            </a:r>
            <a:r>
              <a:rPr lang="hu-HU" dirty="0" smtClean="0"/>
              <a:t>?</a:t>
            </a:r>
          </a:p>
          <a:p>
            <a:pPr marL="0" indent="0">
              <a:buNone/>
            </a:pPr>
            <a:r>
              <a:rPr lang="hu-HU" dirty="0" smtClean="0"/>
              <a:t>(9) </a:t>
            </a:r>
            <a:r>
              <a:rPr lang="hu-HU" i="1" dirty="0" smtClean="0"/>
              <a:t>Egykoron </a:t>
            </a:r>
            <a:r>
              <a:rPr lang="hu-HU" i="1" dirty="0"/>
              <a:t>ez a település is önellátásra volt berendezkedve, de a Falurombolás évtizedei alatt - szó szerint és jelképesen is - kihúzták a talajt az itt élő emberek lába alól. Hajdanában rengeteg kendert is termesztettek a falusiak, s lett belőle vászon, ruha bőséggel... De most: a kendert elvették a világtól! </a:t>
            </a:r>
            <a:r>
              <a:rPr lang="hu-HU" b="1" i="1" dirty="0"/>
              <a:t>Hogy miért is történhetett ez. Erről szól A Kender összeesküvés sorozatunk.  </a:t>
            </a:r>
            <a:r>
              <a:rPr lang="hu-HU" dirty="0"/>
              <a:t>(MNSz2, #618649490, sajtó</a:t>
            </a:r>
            <a:r>
              <a:rPr lang="hu-HU" dirty="0" smtClean="0"/>
              <a:t>)</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927729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a:t>
            </a:r>
            <a:endParaRPr lang="hu-HU" dirty="0"/>
          </a:p>
        </p:txBody>
      </p:sp>
      <p:sp>
        <p:nvSpPr>
          <p:cNvPr id="3" name="Tartalom helye 2"/>
          <p:cNvSpPr>
            <a:spLocks noGrp="1"/>
          </p:cNvSpPr>
          <p:nvPr>
            <p:ph idx="1"/>
          </p:nvPr>
        </p:nvSpPr>
        <p:spPr>
          <a:xfrm>
            <a:off x="685801" y="2142067"/>
            <a:ext cx="10657935" cy="4146590"/>
          </a:xfrm>
        </p:spPr>
        <p:txBody>
          <a:bodyPr>
            <a:normAutofit fontScale="92500" lnSpcReduction="20000"/>
          </a:bodyPr>
          <a:lstStyle/>
          <a:p>
            <a:pPr marL="0" indent="0">
              <a:buNone/>
            </a:pPr>
            <a:r>
              <a:rPr lang="hu-HU" dirty="0" smtClean="0"/>
              <a:t> 328 érvényes találat</a:t>
            </a:r>
          </a:p>
          <a:p>
            <a:pPr marL="0" indent="0">
              <a:buNone/>
            </a:pPr>
            <a:r>
              <a:rPr lang="hu-HU" dirty="0" smtClean="0"/>
              <a:t>Nemcsak a HOGY kötőszó után foglalhat helyet a kérdő névmás (mivel nemcsak kérdő névmásokat kértünk le, ilyen találatok is kijöttek), de ez nem gyakori: 23 találat (7,01%)</a:t>
            </a:r>
          </a:p>
          <a:p>
            <a:pPr marL="0" indent="0">
              <a:buNone/>
            </a:pPr>
            <a:r>
              <a:rPr lang="hu-HU" dirty="0" smtClean="0"/>
              <a:t>(10) </a:t>
            </a:r>
            <a:r>
              <a:rPr lang="hu-HU" i="1" dirty="0"/>
              <a:t>Ha észre tetszenek venni, akkor Az étkezés ártalmasságáról című műben egyetlen trágár szó sincs. Ettől lesz mérhetetlenül gusztustalan. Az igazi pornográfia is az, ha valami nincs kimondva. Az igazi sunyiság is az, ami nyúlósan-nyálkásan körül van írva. Ettől penetránsabb. Az utóbbi időben én már nem is írtam olyat, amiben csúnya szót találnának. </a:t>
            </a:r>
            <a:r>
              <a:rPr lang="hu-HU" b="1" i="1" dirty="0" smtClean="0"/>
              <a:t>Hogy </a:t>
            </a:r>
            <a:r>
              <a:rPr lang="hu-HU" b="1" i="1" dirty="0"/>
              <a:t>akkor </a:t>
            </a:r>
            <a:r>
              <a:rPr lang="hu-HU" b="1" i="1" dirty="0" smtClean="0"/>
              <a:t>MICSODA a </a:t>
            </a:r>
            <a:r>
              <a:rPr lang="hu-HU" b="1" i="1" dirty="0" err="1"/>
              <a:t>kibaszmati</a:t>
            </a:r>
            <a:r>
              <a:rPr lang="hu-HU" b="1" i="1" dirty="0"/>
              <a:t>? </a:t>
            </a:r>
            <a:r>
              <a:rPr lang="hu-HU" i="1" dirty="0"/>
              <a:t>Mondok egy furaságot. Az egyik tárcanovellámban az emberek rettentő dühösek voltak egymásra</a:t>
            </a:r>
            <a:r>
              <a:rPr lang="hu-HU" i="1" dirty="0" smtClean="0"/>
              <a:t>. </a:t>
            </a:r>
            <a:r>
              <a:rPr lang="hu-HU" dirty="0"/>
              <a:t>(…) </a:t>
            </a:r>
            <a:r>
              <a:rPr lang="hu-HU" dirty="0" smtClean="0"/>
              <a:t>(MNSz2, #815222511, sajtó)</a:t>
            </a:r>
          </a:p>
          <a:p>
            <a:pPr marL="0" indent="0">
              <a:buNone/>
            </a:pPr>
            <a:r>
              <a:rPr lang="hu-HU" dirty="0" smtClean="0"/>
              <a:t>(11) </a:t>
            </a:r>
            <a:r>
              <a:rPr lang="hu-HU" i="1" dirty="0"/>
              <a:t>Aztán persze a falu egy része elnézést kért Pásztor Esztertől és vissza is hívta</a:t>
            </a:r>
            <a:r>
              <a:rPr lang="hu-HU" i="1" dirty="0" smtClean="0"/>
              <a:t>. </a:t>
            </a:r>
            <a:r>
              <a:rPr lang="hu-HU" b="1" i="1" dirty="0" smtClean="0"/>
              <a:t>Hogy azóta MI történt</a:t>
            </a:r>
            <a:r>
              <a:rPr lang="hu-HU" b="1" i="1" dirty="0"/>
              <a:t>? </a:t>
            </a:r>
            <a:r>
              <a:rPr lang="hu-HU" i="1" dirty="0"/>
              <a:t>Segített egy vállalkozó, kikotorták a valamikori kenderáztatót, s így lett halastavuk, amiben jövőre lesz majd ennivaló... </a:t>
            </a:r>
            <a:r>
              <a:rPr lang="hu-HU" dirty="0" smtClean="0"/>
              <a:t>(MNSz2, #801844367, sajtó)</a:t>
            </a:r>
          </a:p>
          <a:p>
            <a:pPr marL="0" indent="0">
              <a:buNone/>
            </a:pPr>
            <a:r>
              <a:rPr lang="hu-HU" dirty="0"/>
              <a:t>(</a:t>
            </a:r>
            <a:r>
              <a:rPr lang="hu-HU" dirty="0" smtClean="0"/>
              <a:t>12) </a:t>
            </a:r>
            <a:r>
              <a:rPr lang="hu-HU" i="1" dirty="0"/>
              <a:t>Ennek a komputer vezérelt pótlásnak a váza nem fém, hanem cirkónium-dioxid, ami teljesen fehér</a:t>
            </a:r>
            <a:r>
              <a:rPr lang="hu-HU" i="1" dirty="0" smtClean="0"/>
              <a:t>. </a:t>
            </a:r>
            <a:r>
              <a:rPr lang="hu-HU" b="1" i="1" dirty="0"/>
              <a:t>Hogy ez miért jó? </a:t>
            </a:r>
            <a:r>
              <a:rPr lang="hu-HU" i="1" dirty="0"/>
              <a:t>A kerámia alatt a váz nem szürke, hanem fehér. Így a pótlás szélén nincs a szürke szegély, nincs a sárga nyak, az elszíneződött fogíny.</a:t>
            </a:r>
            <a:r>
              <a:rPr lang="hu-HU" dirty="0"/>
              <a:t> (MNSz2, #</a:t>
            </a:r>
            <a:r>
              <a:rPr lang="hu-HU" dirty="0" smtClean="0"/>
              <a:t>849386547, sajtó)</a:t>
            </a:r>
          </a:p>
          <a:p>
            <a:pPr marL="0" indent="0">
              <a:buNone/>
            </a:pPr>
            <a:r>
              <a:rPr lang="hu-HU" dirty="0" err="1" smtClean="0"/>
              <a:t>Elaboratív</a:t>
            </a:r>
            <a:r>
              <a:rPr lang="hu-HU" dirty="0"/>
              <a:t>: kérdő </a:t>
            </a:r>
            <a:r>
              <a:rPr lang="hu-HU" dirty="0" err="1" smtClean="0"/>
              <a:t>inszubordinált</a:t>
            </a:r>
            <a:r>
              <a:rPr lang="hu-HU" dirty="0" smtClean="0"/>
              <a:t> megoldás a kijelentő alárendelő összetett mondat „helyett” : </a:t>
            </a:r>
            <a:r>
              <a:rPr lang="hu-HU" b="1" i="1" dirty="0" smtClean="0"/>
              <a:t>Ez azért jó, </a:t>
            </a:r>
            <a:r>
              <a:rPr lang="hu-HU" i="1" dirty="0" smtClean="0"/>
              <a:t>mert a kerámia alatt a váz nem szürke, hanem fehér stb.</a:t>
            </a:r>
            <a:endParaRPr lang="hu-HU" i="1" dirty="0"/>
          </a:p>
        </p:txBody>
      </p:sp>
    </p:spTree>
    <p:extLst>
      <p:ext uri="{BB962C8B-B14F-4D97-AF65-F5344CB8AC3E}">
        <p14:creationId xmlns:p14="http://schemas.microsoft.com/office/powerpoint/2010/main" val="1052971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a:t>
            </a:r>
            <a:endParaRPr lang="hu-HU" dirty="0"/>
          </a:p>
        </p:txBody>
      </p:sp>
      <p:graphicFrame>
        <p:nvGraphicFramePr>
          <p:cNvPr id="4" name="Tartalom helye 3"/>
          <p:cNvGraphicFramePr>
            <a:graphicFrameLocks noGrp="1"/>
          </p:cNvGraphicFramePr>
          <p:nvPr>
            <p:ph idx="1"/>
            <p:extLst/>
          </p:nvPr>
        </p:nvGraphicFramePr>
        <p:xfrm>
          <a:off x="1858991" y="2262308"/>
          <a:ext cx="8786006" cy="3337560"/>
        </p:xfrm>
        <a:graphic>
          <a:graphicData uri="http://schemas.openxmlformats.org/drawingml/2006/table">
            <a:tbl>
              <a:tblPr firstRow="1" bandRow="1">
                <a:tableStyleId>{5C22544A-7EE6-4342-B048-85BDC9FD1C3A}</a:tableStyleId>
              </a:tblPr>
              <a:tblGrid>
                <a:gridCol w="3701992"/>
                <a:gridCol w="2668617"/>
                <a:gridCol w="2415397"/>
              </a:tblGrid>
              <a:tr h="370840">
                <a:tc>
                  <a:txBody>
                    <a:bodyPr/>
                    <a:lstStyle/>
                    <a:p>
                      <a:pPr algn="ctr"/>
                      <a:r>
                        <a:rPr lang="hu-HU" dirty="0" smtClean="0"/>
                        <a:t>Diskurzusfunkció</a:t>
                      </a:r>
                      <a:endParaRPr lang="hu-HU" dirty="0"/>
                    </a:p>
                  </a:txBody>
                  <a:tcPr/>
                </a:tc>
                <a:tc>
                  <a:txBody>
                    <a:bodyPr/>
                    <a:lstStyle/>
                    <a:p>
                      <a:pPr algn="ctr"/>
                      <a:r>
                        <a:rPr lang="hu-HU" dirty="0" smtClean="0"/>
                        <a:t>Találatok száma</a:t>
                      </a:r>
                      <a:endParaRPr lang="hu-HU" dirty="0"/>
                    </a:p>
                  </a:txBody>
                  <a:tcPr/>
                </a:tc>
                <a:tc>
                  <a:txBody>
                    <a:bodyPr/>
                    <a:lstStyle/>
                    <a:p>
                      <a:pPr algn="ctr"/>
                      <a:r>
                        <a:rPr lang="hu-HU" dirty="0" smtClean="0"/>
                        <a:t>%</a:t>
                      </a:r>
                      <a:endParaRPr lang="hu-HU" dirty="0"/>
                    </a:p>
                  </a:txBody>
                  <a:tcPr/>
                </a:tc>
              </a:tr>
              <a:tr h="370840">
                <a:tc>
                  <a:txBody>
                    <a:bodyPr/>
                    <a:lstStyle/>
                    <a:p>
                      <a:r>
                        <a:rPr lang="hu-HU" dirty="0" smtClean="0"/>
                        <a:t>Előző BA</a:t>
                      </a:r>
                      <a:r>
                        <a:rPr lang="hu-HU" baseline="0" dirty="0" smtClean="0"/>
                        <a:t> támogatása</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r>
              <a:tr h="370840">
                <a:tc>
                  <a:txBody>
                    <a:bodyPr/>
                    <a:lstStyle/>
                    <a:p>
                      <a:r>
                        <a:rPr lang="hu-HU" dirty="0" smtClean="0"/>
                        <a:t>Kiterjesztett idézés</a:t>
                      </a:r>
                      <a:endParaRPr lang="hu-HU" dirty="0"/>
                    </a:p>
                  </a:txBody>
                  <a:tcPr/>
                </a:tc>
                <a:tc>
                  <a:txBody>
                    <a:bodyPr/>
                    <a:lstStyle/>
                    <a:p>
                      <a:pPr algn="ctr"/>
                      <a:r>
                        <a:rPr lang="hu-HU" dirty="0" smtClean="0"/>
                        <a:t>2</a:t>
                      </a:r>
                      <a:endParaRPr lang="hu-HU" dirty="0"/>
                    </a:p>
                  </a:txBody>
                  <a:tcPr/>
                </a:tc>
                <a:tc>
                  <a:txBody>
                    <a:bodyPr/>
                    <a:lstStyle/>
                    <a:p>
                      <a:pPr algn="ctr"/>
                      <a:r>
                        <a:rPr lang="hu-HU" dirty="0" smtClean="0"/>
                        <a:t>0,61%</a:t>
                      </a:r>
                      <a:endParaRPr lang="hu-HU" dirty="0"/>
                    </a:p>
                  </a:txBody>
                  <a:tcPr/>
                </a:tc>
              </a:tr>
              <a:tr h="370840">
                <a:tc>
                  <a:txBody>
                    <a:bodyPr/>
                    <a:lstStyle/>
                    <a:p>
                      <a:r>
                        <a:rPr lang="hu-HU" b="1" dirty="0" smtClean="0"/>
                        <a:t>Téma(váltás)</a:t>
                      </a:r>
                      <a:endParaRPr lang="hu-HU" b="1" dirty="0"/>
                    </a:p>
                  </a:txBody>
                  <a:tcPr/>
                </a:tc>
                <a:tc>
                  <a:txBody>
                    <a:bodyPr/>
                    <a:lstStyle/>
                    <a:p>
                      <a:pPr algn="ctr"/>
                      <a:r>
                        <a:rPr lang="hu-HU" dirty="0" smtClean="0"/>
                        <a:t>303</a:t>
                      </a:r>
                      <a:endParaRPr lang="hu-HU" dirty="0"/>
                    </a:p>
                  </a:txBody>
                  <a:tcPr/>
                </a:tc>
                <a:tc>
                  <a:txBody>
                    <a:bodyPr/>
                    <a:lstStyle/>
                    <a:p>
                      <a:pPr algn="ctr"/>
                      <a:r>
                        <a:rPr lang="hu-HU" dirty="0" smtClean="0"/>
                        <a:t>92,38%</a:t>
                      </a:r>
                      <a:endParaRPr lang="hu-HU"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dirty="0" smtClean="0"/>
                        <a:t>Kihívás</a:t>
                      </a:r>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b="1" dirty="0" err="1" smtClean="0"/>
                        <a:t>Anticipátoros</a:t>
                      </a:r>
                      <a:endParaRPr lang="hu-HU" b="1" dirty="0" smtClean="0"/>
                    </a:p>
                  </a:txBody>
                  <a:tcPr/>
                </a:tc>
                <a:tc>
                  <a:txBody>
                    <a:bodyPr/>
                    <a:lstStyle/>
                    <a:p>
                      <a:pPr algn="ctr"/>
                      <a:r>
                        <a:rPr lang="hu-HU" dirty="0" smtClean="0"/>
                        <a:t>20</a:t>
                      </a:r>
                      <a:endParaRPr lang="hu-HU" dirty="0"/>
                    </a:p>
                  </a:txBody>
                  <a:tcPr/>
                </a:tc>
                <a:tc>
                  <a:txBody>
                    <a:bodyPr/>
                    <a:lstStyle/>
                    <a:p>
                      <a:pPr algn="ctr"/>
                      <a:r>
                        <a:rPr lang="hu-HU" dirty="0" smtClean="0"/>
                        <a:t>6,11%</a:t>
                      </a:r>
                      <a:endParaRPr lang="hu-HU" dirty="0"/>
                    </a:p>
                  </a:txBody>
                  <a:tcPr/>
                </a:tc>
              </a:tr>
              <a:tr h="370840">
                <a:tc>
                  <a:txBody>
                    <a:bodyPr/>
                    <a:lstStyle/>
                    <a:p>
                      <a:r>
                        <a:rPr lang="hu-HU" b="1" dirty="0" err="1" smtClean="0"/>
                        <a:t>Echo</a:t>
                      </a:r>
                      <a:endParaRPr lang="hu-HU" b="1" dirty="0"/>
                    </a:p>
                  </a:txBody>
                  <a:tcPr/>
                </a:tc>
                <a:tc>
                  <a:txBody>
                    <a:bodyPr/>
                    <a:lstStyle/>
                    <a:p>
                      <a:pPr algn="ctr"/>
                      <a:r>
                        <a:rPr lang="hu-HU" dirty="0" smtClean="0"/>
                        <a:t>3</a:t>
                      </a:r>
                      <a:endParaRPr lang="hu-HU" dirty="0"/>
                    </a:p>
                  </a:txBody>
                  <a:tcPr/>
                </a:tc>
                <a:tc>
                  <a:txBody>
                    <a:bodyPr/>
                    <a:lstStyle/>
                    <a:p>
                      <a:pPr algn="ctr"/>
                      <a:r>
                        <a:rPr lang="hu-HU" dirty="0" smtClean="0"/>
                        <a:t>0,90%</a:t>
                      </a:r>
                      <a:endParaRPr lang="hu-HU" dirty="0"/>
                    </a:p>
                  </a:txBody>
                  <a:tcPr/>
                </a:tc>
              </a:tr>
              <a:tr h="370840">
                <a:tc>
                  <a:txBody>
                    <a:bodyPr/>
                    <a:lstStyle/>
                    <a:p>
                      <a:r>
                        <a:rPr lang="hu-HU" dirty="0" smtClean="0"/>
                        <a:t>Önismétlés</a:t>
                      </a:r>
                      <a:endParaRPr lang="hu-HU" dirty="0"/>
                    </a:p>
                  </a:txBody>
                  <a:tcPr/>
                </a:tc>
                <a:tc>
                  <a:txBody>
                    <a:bodyPr/>
                    <a:lstStyle/>
                    <a:p>
                      <a:pPr algn="ctr"/>
                      <a:r>
                        <a:rPr lang="hu-HU" dirty="0" smtClean="0"/>
                        <a:t>0</a:t>
                      </a:r>
                      <a:endParaRPr lang="hu-HU" dirty="0"/>
                    </a:p>
                  </a:txBody>
                  <a:tcPr/>
                </a:tc>
                <a:tc>
                  <a:txBody>
                    <a:bodyPr/>
                    <a:lstStyle/>
                    <a:p>
                      <a:pPr algn="ctr"/>
                      <a:r>
                        <a:rPr lang="hu-HU" dirty="0" smtClean="0"/>
                        <a:t>0</a:t>
                      </a:r>
                      <a:endParaRPr lang="hu-HU" dirty="0"/>
                    </a:p>
                  </a:txBody>
                  <a:tcPr/>
                </a:tc>
              </a:tr>
              <a:tr h="370840">
                <a:tc>
                  <a:txBody>
                    <a:bodyPr/>
                    <a:lstStyle/>
                    <a:p>
                      <a:r>
                        <a:rPr lang="hu-HU" b="1" dirty="0" smtClean="0"/>
                        <a:t>Összesen</a:t>
                      </a:r>
                      <a:endParaRPr lang="hu-HU" b="1" dirty="0"/>
                    </a:p>
                  </a:txBody>
                  <a:tcPr/>
                </a:tc>
                <a:tc>
                  <a:txBody>
                    <a:bodyPr/>
                    <a:lstStyle/>
                    <a:p>
                      <a:pPr algn="ctr"/>
                      <a:r>
                        <a:rPr lang="hu-HU" b="1" dirty="0" smtClean="0"/>
                        <a:t>328</a:t>
                      </a:r>
                      <a:endParaRPr lang="hu-HU" b="1" dirty="0"/>
                    </a:p>
                  </a:txBody>
                  <a:tcPr/>
                </a:tc>
                <a:tc>
                  <a:txBody>
                    <a:bodyPr/>
                    <a:lstStyle/>
                    <a:p>
                      <a:pPr algn="ctr"/>
                      <a:r>
                        <a:rPr lang="hu-HU" b="1" dirty="0" smtClean="0"/>
                        <a:t>100%</a:t>
                      </a:r>
                      <a:endParaRPr lang="hu-HU" b="1" dirty="0"/>
                    </a:p>
                  </a:txBody>
                  <a:tcPr/>
                </a:tc>
              </a:tr>
            </a:tbl>
          </a:graphicData>
        </a:graphic>
      </p:graphicFrame>
    </p:spTree>
    <p:extLst>
      <p:ext uri="{BB962C8B-B14F-4D97-AF65-F5344CB8AC3E}">
        <p14:creationId xmlns:p14="http://schemas.microsoft.com/office/powerpoint/2010/main" val="1659942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a:t>
            </a:r>
            <a:endParaRPr lang="hu-HU" dirty="0"/>
          </a:p>
        </p:txBody>
      </p:sp>
      <p:sp>
        <p:nvSpPr>
          <p:cNvPr id="3" name="Tartalom helye 2"/>
          <p:cNvSpPr>
            <a:spLocks noGrp="1"/>
          </p:cNvSpPr>
          <p:nvPr>
            <p:ph idx="1"/>
          </p:nvPr>
        </p:nvSpPr>
        <p:spPr>
          <a:xfrm>
            <a:off x="685801" y="1802922"/>
            <a:ext cx="10977112" cy="4807788"/>
          </a:xfrm>
        </p:spPr>
        <p:txBody>
          <a:bodyPr>
            <a:normAutofit fontScale="92500" lnSpcReduction="10000"/>
          </a:bodyPr>
          <a:lstStyle/>
          <a:p>
            <a:r>
              <a:rPr lang="hu-HU" sz="2000" dirty="0" smtClean="0"/>
              <a:t>Műfaji megoszlás: </a:t>
            </a:r>
          </a:p>
          <a:p>
            <a:pPr lvl="1"/>
            <a:r>
              <a:rPr lang="hu-HU" sz="2000" b="1" dirty="0" err="1" smtClean="0"/>
              <a:t>Anticipátoros</a:t>
            </a:r>
            <a:r>
              <a:rPr lang="hu-HU" sz="2000" dirty="0" smtClean="0"/>
              <a:t> (20 db): 50% </a:t>
            </a:r>
            <a:r>
              <a:rPr lang="hu-HU" sz="2000" b="1" dirty="0" smtClean="0"/>
              <a:t>személyes</a:t>
            </a:r>
            <a:r>
              <a:rPr lang="hu-HU" sz="2000" dirty="0" smtClean="0"/>
              <a:t>, 35% irodalmi (Tandori), 5-5-5% (sajtó, beszélt, tudományos)</a:t>
            </a:r>
          </a:p>
          <a:p>
            <a:pPr marL="457200" lvl="1" indent="0">
              <a:buNone/>
            </a:pPr>
            <a:r>
              <a:rPr lang="hu-HU" sz="2000" dirty="0" smtClean="0"/>
              <a:t>(13</a:t>
            </a:r>
            <a:r>
              <a:rPr lang="hu-HU" sz="2000" b="1" i="1" dirty="0"/>
              <a:t>) - </a:t>
            </a:r>
            <a:r>
              <a:rPr lang="hu-HU" sz="2000" b="1" i="1" dirty="0" err="1"/>
              <a:t>Warum</a:t>
            </a:r>
            <a:r>
              <a:rPr lang="hu-HU" sz="2000" b="1" i="1" dirty="0"/>
              <a:t> </a:t>
            </a:r>
            <a:r>
              <a:rPr lang="hu-HU" sz="2000" b="1" i="1" dirty="0" err="1"/>
              <a:t>sind</a:t>
            </a:r>
            <a:r>
              <a:rPr lang="hu-HU" sz="2000" b="1" i="1" dirty="0"/>
              <a:t> </a:t>
            </a:r>
            <a:r>
              <a:rPr lang="hu-HU" sz="2000" b="1" i="1" dirty="0" err="1"/>
              <a:t>Sie</a:t>
            </a:r>
            <a:r>
              <a:rPr lang="hu-HU" sz="2000" b="1" i="1" dirty="0"/>
              <a:t> </a:t>
            </a:r>
            <a:r>
              <a:rPr lang="hu-HU" sz="2000" b="1" i="1" dirty="0" err="1"/>
              <a:t>verhaftet</a:t>
            </a:r>
            <a:r>
              <a:rPr lang="hu-HU" sz="2000" b="1" i="1" dirty="0"/>
              <a:t>? </a:t>
            </a:r>
            <a:r>
              <a:rPr lang="hu-HU" sz="2000" i="1" dirty="0"/>
              <a:t>- kérdezi a katona. Őszintén szólva találó kérdés. Ebben az adott pillanatban messzebbre vezet, mint bármilyen más lehetséges kérdés... </a:t>
            </a:r>
            <a:r>
              <a:rPr lang="hu-HU" sz="2000" b="1" i="1" dirty="0"/>
              <a:t>Hogy miért tartóztattak le? </a:t>
            </a:r>
            <a:r>
              <a:rPr lang="hu-HU" sz="2000" i="1" dirty="0"/>
              <a:t>Ha felelnék erre a kérdésre, nemcsak azt kellene megmondanom, hogy ki vagyok, hanem azt is, hogy kik azok, akiket mostanában letartóztatnak. </a:t>
            </a:r>
            <a:r>
              <a:rPr lang="hu-HU" sz="2000" dirty="0"/>
              <a:t>(MNSz2, #</a:t>
            </a:r>
            <a:r>
              <a:rPr lang="hu-HU" sz="2000" dirty="0" smtClean="0"/>
              <a:t>1064127775, tudományos)</a:t>
            </a:r>
          </a:p>
          <a:p>
            <a:pPr lvl="1"/>
            <a:r>
              <a:rPr lang="hu-HU" sz="2000" b="1" dirty="0" err="1" smtClean="0"/>
              <a:t>Echo</a:t>
            </a:r>
            <a:r>
              <a:rPr lang="hu-HU" sz="2000" dirty="0" smtClean="0"/>
              <a:t> (3 db): 66,66% </a:t>
            </a:r>
            <a:r>
              <a:rPr lang="hu-HU" sz="2000" b="1" dirty="0" smtClean="0"/>
              <a:t>irodalmi</a:t>
            </a:r>
            <a:r>
              <a:rPr lang="hu-HU" sz="2000" dirty="0" smtClean="0"/>
              <a:t>, 33,33% személyes</a:t>
            </a:r>
          </a:p>
          <a:p>
            <a:pPr marL="457200" lvl="1" indent="0">
              <a:buNone/>
            </a:pPr>
            <a:r>
              <a:rPr lang="hu-HU" sz="2000" dirty="0" smtClean="0"/>
              <a:t>(14</a:t>
            </a:r>
            <a:r>
              <a:rPr lang="hu-HU" sz="2000" dirty="0"/>
              <a:t>) </a:t>
            </a:r>
            <a:r>
              <a:rPr lang="hu-HU" sz="2000" i="1" dirty="0"/>
              <a:t>- Mik a tervei, most hogy fölkerült Budapestre? - A terveim, a terveim? Fönn vagyok. Hogy érti ezt? - Az újabb szemléletre gondolok. - Egyelőre körülnézek. </a:t>
            </a:r>
            <a:r>
              <a:rPr lang="hu-HU" sz="2000" b="1" i="1" dirty="0"/>
              <a:t>Hogy mi hogy van? </a:t>
            </a:r>
            <a:r>
              <a:rPr lang="hu-HU" sz="2000" i="1" dirty="0"/>
              <a:t>Nyolc éve vártam erre a lehetőségre. Sok volt. Belefáradtam. </a:t>
            </a:r>
            <a:r>
              <a:rPr lang="hu-HU" sz="2000" dirty="0"/>
              <a:t>(MNSz2, #</a:t>
            </a:r>
            <a:r>
              <a:rPr lang="hu-HU" sz="2000" dirty="0" smtClean="0"/>
              <a:t>27885469, irodalmi)</a:t>
            </a:r>
          </a:p>
          <a:p>
            <a:pPr lvl="1"/>
            <a:r>
              <a:rPr lang="hu-HU" sz="2000" b="1" dirty="0" smtClean="0"/>
              <a:t>Témairányítás</a:t>
            </a:r>
            <a:r>
              <a:rPr lang="hu-HU" sz="2000" dirty="0" smtClean="0"/>
              <a:t> (303 db): l. az ábrát</a:t>
            </a:r>
          </a:p>
          <a:p>
            <a:pPr marL="457200" lvl="1" indent="0">
              <a:buNone/>
            </a:pPr>
            <a:r>
              <a:rPr lang="hu-HU" sz="2000" dirty="0" smtClean="0"/>
              <a:t>(15</a:t>
            </a:r>
            <a:r>
              <a:rPr lang="hu-HU" sz="2000" dirty="0"/>
              <a:t>) </a:t>
            </a:r>
            <a:r>
              <a:rPr lang="hu-HU" sz="2000" i="1" dirty="0"/>
              <a:t>Ez lehet Orbán álma is: szigorú, autoriter világ, ami csöpög a hittantól... </a:t>
            </a:r>
            <a:r>
              <a:rPr lang="hu-HU" sz="2000" b="1" i="1" dirty="0"/>
              <a:t>Hogy mi lesz a középosztállyal? </a:t>
            </a:r>
            <a:r>
              <a:rPr lang="hu-HU" sz="2000" i="1" dirty="0"/>
              <a:t>Fogja magát, lelép, és Amerikától Svédországig lesz belőle középosztály</a:t>
            </a:r>
            <a:r>
              <a:rPr lang="hu-HU" sz="2000" i="1" dirty="0" smtClean="0"/>
              <a:t>.</a:t>
            </a:r>
            <a:r>
              <a:rPr lang="hu-HU" sz="2000" dirty="0" smtClean="0"/>
              <a:t> </a:t>
            </a:r>
            <a:r>
              <a:rPr lang="hu-HU" sz="2000" dirty="0"/>
              <a:t>(MNSz2, #</a:t>
            </a:r>
            <a:r>
              <a:rPr lang="hu-HU" sz="2000" dirty="0" smtClean="0"/>
              <a:t>590519713, személyes)</a:t>
            </a:r>
          </a:p>
        </p:txBody>
      </p:sp>
    </p:spTree>
    <p:extLst>
      <p:ext uri="{BB962C8B-B14F-4D97-AF65-F5344CB8AC3E}">
        <p14:creationId xmlns:p14="http://schemas.microsoft.com/office/powerpoint/2010/main" val="236835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a:t>
            </a:r>
            <a:endParaRPr lang="hu-HU" dirty="0"/>
          </a:p>
        </p:txBody>
      </p:sp>
      <p:graphicFrame>
        <p:nvGraphicFramePr>
          <p:cNvPr id="4" name="Tartalom helye 3"/>
          <p:cNvGraphicFramePr>
            <a:graphicFrameLocks noGrp="1"/>
          </p:cNvGraphicFramePr>
          <p:nvPr>
            <p:ph idx="1"/>
            <p:extLst/>
          </p:nvPr>
        </p:nvGraphicFramePr>
        <p:xfrm>
          <a:off x="685800" y="1837426"/>
          <a:ext cx="10856343" cy="4520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435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KÉRDŐ NÉVMÁSOK</a:t>
            </a:r>
            <a:endParaRPr lang="hu-HU" dirty="0"/>
          </a:p>
        </p:txBody>
      </p:sp>
      <p:sp>
        <p:nvSpPr>
          <p:cNvPr id="3" name="Tartalom helye 2"/>
          <p:cNvSpPr>
            <a:spLocks noGrp="1"/>
          </p:cNvSpPr>
          <p:nvPr>
            <p:ph idx="1"/>
          </p:nvPr>
        </p:nvSpPr>
        <p:spPr>
          <a:xfrm>
            <a:off x="685800" y="1848769"/>
            <a:ext cx="10131425" cy="3649133"/>
          </a:xfrm>
        </p:spPr>
        <p:txBody>
          <a:bodyPr/>
          <a:lstStyle/>
          <a:p>
            <a:pPr marL="0" indent="0">
              <a:buNone/>
            </a:pPr>
            <a:r>
              <a:rPr lang="hu-HU" dirty="0" smtClean="0"/>
              <a:t>A legtipikusabb kérdőszó: </a:t>
            </a:r>
            <a:r>
              <a:rPr lang="hu-HU" i="1" dirty="0" smtClean="0"/>
              <a:t>miért </a:t>
            </a:r>
            <a:r>
              <a:rPr lang="hu-HU" dirty="0" smtClean="0"/>
              <a:t>(111 db, 33,84%) – </a:t>
            </a:r>
            <a:r>
              <a:rPr lang="hu-HU" i="1" dirty="0" smtClean="0"/>
              <a:t>mit </a:t>
            </a:r>
            <a:r>
              <a:rPr lang="hu-HU" dirty="0" smtClean="0"/>
              <a:t>(35 db, 10,67%)</a:t>
            </a:r>
          </a:p>
          <a:p>
            <a:pPr marL="0" indent="0">
              <a:buNone/>
            </a:pPr>
            <a:endParaRPr lang="hu-HU" dirty="0"/>
          </a:p>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42" y="2745916"/>
            <a:ext cx="8627800" cy="3974773"/>
          </a:xfrm>
          <a:prstGeom prst="rect">
            <a:avLst/>
          </a:prstGeom>
        </p:spPr>
      </p:pic>
    </p:spTree>
    <p:extLst>
      <p:ext uri="{BB962C8B-B14F-4D97-AF65-F5344CB8AC3E}">
        <p14:creationId xmlns:p14="http://schemas.microsoft.com/office/powerpoint/2010/main" val="2126955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2523642A-F391-4BF7-934A-8AA91D45A151}"/>
              </a:ext>
            </a:extLst>
          </p:cNvPr>
          <p:cNvSpPr>
            <a:spLocks noGrp="1"/>
          </p:cNvSpPr>
          <p:nvPr>
            <p:ph type="title"/>
          </p:nvPr>
        </p:nvSpPr>
        <p:spPr>
          <a:xfrm>
            <a:off x="685801" y="618226"/>
            <a:ext cx="10131425" cy="1456267"/>
          </a:xfrm>
        </p:spPr>
        <p:txBody>
          <a:bodyPr/>
          <a:lstStyle/>
          <a:p>
            <a:r>
              <a:rPr lang="hu-HU" dirty="0" smtClean="0"/>
              <a:t>(FEL)Idézés </a:t>
            </a:r>
            <a:r>
              <a:rPr lang="hu-HU" dirty="0"/>
              <a:t>és </a:t>
            </a:r>
            <a:r>
              <a:rPr lang="hu-HU" dirty="0" err="1"/>
              <a:t>inszubordináció</a:t>
            </a:r>
            <a:endParaRPr lang="hu-HU" dirty="0"/>
          </a:p>
        </p:txBody>
      </p:sp>
      <p:sp>
        <p:nvSpPr>
          <p:cNvPr id="3" name="Tartalom helye 2">
            <a:extLst>
              <a:ext uri="{FF2B5EF4-FFF2-40B4-BE49-F238E27FC236}">
                <a16:creationId xmlns="" xmlns:a16="http://schemas.microsoft.com/office/drawing/2014/main" id="{CE127A03-531F-581E-4B17-CD9A7342CE23}"/>
              </a:ext>
            </a:extLst>
          </p:cNvPr>
          <p:cNvSpPr>
            <a:spLocks noGrp="1"/>
          </p:cNvSpPr>
          <p:nvPr>
            <p:ph idx="1"/>
          </p:nvPr>
        </p:nvSpPr>
        <p:spPr>
          <a:xfrm>
            <a:off x="685801" y="2142067"/>
            <a:ext cx="10985739" cy="4120710"/>
          </a:xfrm>
        </p:spPr>
        <p:txBody>
          <a:bodyPr>
            <a:normAutofit fontScale="92500" lnSpcReduction="20000"/>
          </a:bodyPr>
          <a:lstStyle/>
          <a:p>
            <a:pPr marL="0" indent="0" algn="just">
              <a:lnSpc>
                <a:spcPct val="107000"/>
              </a:lnSpc>
              <a:spcAft>
                <a:spcPts val="800"/>
              </a:spcAft>
              <a:buNone/>
            </a:pPr>
            <a:r>
              <a:rPr lang="hu-HU" sz="1800" dirty="0" smtClean="0">
                <a:effectLst/>
                <a:ea typeface="Calibri" panose="020F0502020204030204" pitchFamily="34" charset="0"/>
                <a:cs typeface="Times New Roman" panose="02020603050405020304" pitchFamily="18" charset="0"/>
              </a:rPr>
              <a:t>IDÉZÉS ÉS FELIDÉZÉS</a:t>
            </a:r>
          </a:p>
          <a:p>
            <a:pPr marL="0" indent="0" algn="just">
              <a:lnSpc>
                <a:spcPct val="107000"/>
              </a:lnSpc>
              <a:spcAft>
                <a:spcPts val="800"/>
              </a:spcAft>
              <a:buNone/>
            </a:pPr>
            <a:r>
              <a:rPr lang="hu-HU" sz="1800" dirty="0" smtClean="0">
                <a:effectLst/>
                <a:ea typeface="Calibri" panose="020F0502020204030204" pitchFamily="34" charset="0"/>
                <a:cs typeface="Times New Roman" panose="02020603050405020304" pitchFamily="18" charset="0"/>
              </a:rPr>
              <a:t>A </a:t>
            </a:r>
            <a:r>
              <a:rPr lang="hu-HU" sz="1800" dirty="0">
                <a:effectLst/>
                <a:ea typeface="Calibri" panose="020F0502020204030204" pitchFamily="34" charset="0"/>
                <a:cs typeface="Times New Roman" panose="02020603050405020304" pitchFamily="18" charset="0"/>
              </a:rPr>
              <a:t>megnyilatkozó </a:t>
            </a:r>
            <a:r>
              <a:rPr lang="hu-HU" sz="1800" dirty="0" smtClean="0">
                <a:effectLst/>
                <a:ea typeface="Calibri" panose="020F0502020204030204" pitchFamily="34" charset="0"/>
                <a:cs typeface="Times New Roman" panose="02020603050405020304" pitchFamily="18" charset="0"/>
              </a:rPr>
              <a:t>fel</a:t>
            </a:r>
            <a:r>
              <a:rPr lang="hu-HU" dirty="0" smtClean="0">
                <a:ea typeface="Calibri" panose="020F0502020204030204" pitchFamily="34" charset="0"/>
                <a:cs typeface="Times New Roman" panose="02020603050405020304" pitchFamily="18" charset="0"/>
              </a:rPr>
              <a:t>idézheti </a:t>
            </a:r>
            <a:r>
              <a:rPr lang="hu-HU" dirty="0">
                <a:ea typeface="Calibri" panose="020F0502020204030204" pitchFamily="34" charset="0"/>
                <a:cs typeface="Times New Roman" panose="02020603050405020304" pitchFamily="18" charset="0"/>
              </a:rPr>
              <a:t>a beszédpartnert (</a:t>
            </a:r>
            <a:r>
              <a:rPr lang="hu-HU" dirty="0" smtClean="0">
                <a:ea typeface="Calibri" panose="020F0502020204030204" pitchFamily="34" charset="0"/>
                <a:cs typeface="Times New Roman" panose="02020603050405020304" pitchFamily="18" charset="0"/>
              </a:rPr>
              <a:t>16), </a:t>
            </a:r>
            <a:r>
              <a:rPr lang="hu-HU" sz="1800" dirty="0">
                <a:effectLst/>
                <a:ea typeface="Calibri" panose="020F0502020204030204" pitchFamily="34" charset="0"/>
                <a:cs typeface="Times New Roman" panose="02020603050405020304" pitchFamily="18" charset="0"/>
              </a:rPr>
              <a:t>de </a:t>
            </a:r>
            <a:r>
              <a:rPr lang="hu-HU" sz="1800" dirty="0" smtClean="0">
                <a:effectLst/>
                <a:ea typeface="Calibri" panose="020F0502020204030204" pitchFamily="34" charset="0"/>
                <a:cs typeface="Times New Roman" panose="02020603050405020304" pitchFamily="18" charset="0"/>
              </a:rPr>
              <a:t>idézheti egy</a:t>
            </a:r>
            <a:r>
              <a:rPr lang="hu-HU" sz="1800" dirty="0">
                <a:effectLst/>
                <a:ea typeface="Calibri" panose="020F0502020204030204" pitchFamily="34" charset="0"/>
                <a:cs typeface="Times New Roman" panose="02020603050405020304" pitchFamily="18" charset="0"/>
              </a:rPr>
              <a:t>, korábbi (való vagy fiktív) dialógus szereplőit </a:t>
            </a:r>
            <a:r>
              <a:rPr lang="hu-HU" sz="1800" dirty="0" smtClean="0">
                <a:effectLst/>
                <a:ea typeface="Calibri" panose="020F0502020204030204" pitchFamily="34" charset="0"/>
                <a:cs typeface="Times New Roman" panose="02020603050405020304" pitchFamily="18" charset="0"/>
              </a:rPr>
              <a:t>(17) (18) is (kérdéseit), l. kiterjesztett idézés:</a:t>
            </a:r>
            <a:endParaRPr lang="hu-HU" sz="18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smtClean="0">
                <a:effectLst/>
                <a:ea typeface="Calibri" panose="020F0502020204030204" pitchFamily="34" charset="0"/>
                <a:cs typeface="Times New Roman" panose="02020603050405020304" pitchFamily="18" charset="0"/>
              </a:rPr>
              <a:t>(16) </a:t>
            </a:r>
            <a:r>
              <a:rPr lang="hu-HU" sz="1800" dirty="0" err="1">
                <a:effectLst/>
                <a:ea typeface="Calibri" panose="020F0502020204030204" pitchFamily="34" charset="0"/>
                <a:cs typeface="Times New Roman" panose="02020603050405020304" pitchFamily="18" charset="0"/>
              </a:rPr>
              <a:t>Ik</a:t>
            </a:r>
            <a:r>
              <a:rPr lang="hu-HU" sz="1800" dirty="0">
                <a:effectLst/>
                <a:ea typeface="Calibri" panose="020F0502020204030204" pitchFamily="34" charset="0"/>
                <a:cs typeface="Times New Roman" panose="02020603050405020304" pitchFamily="18" charset="0"/>
              </a:rPr>
              <a:t>: </a:t>
            </a:r>
            <a:r>
              <a:rPr lang="hu-HU" sz="1800" b="1" i="1" dirty="0">
                <a:effectLst/>
                <a:ea typeface="Calibri" panose="020F0502020204030204" pitchFamily="34" charset="0"/>
                <a:cs typeface="Times New Roman" panose="02020603050405020304" pitchFamily="18" charset="0"/>
              </a:rPr>
              <a:t>Miért tartották fontosnak, hogy legyen egy ilyen nap Magyarországon</a:t>
            </a:r>
            <a:r>
              <a:rPr lang="hu-HU" sz="1800" i="1" dirty="0">
                <a:effectLst/>
                <a:ea typeface="Calibri" panose="020F0502020204030204" pitchFamily="34" charset="0"/>
                <a:cs typeface="Times New Roman" panose="02020603050405020304" pitchFamily="18" charset="0"/>
              </a:rPr>
              <a:t>, és most már mindig szeptember elején lesz Közmédia Napja?</a:t>
            </a:r>
            <a:r>
              <a:rPr lang="hu-HU" sz="1800"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Böröcz István, vezérigazgató, MTVA: </a:t>
            </a:r>
            <a:r>
              <a:rPr lang="hu-HU" sz="1800" i="1" dirty="0">
                <a:effectLst/>
                <a:ea typeface="Calibri" panose="020F0502020204030204" pitchFamily="34" charset="0"/>
                <a:cs typeface="Times New Roman" panose="02020603050405020304" pitchFamily="18" charset="0"/>
              </a:rPr>
              <a:t>Jó reggelt kívánok a hallgatóknak! </a:t>
            </a:r>
            <a:r>
              <a:rPr lang="hu-HU" sz="1800" b="1" i="1" dirty="0">
                <a:effectLst/>
                <a:ea typeface="Calibri" panose="020F0502020204030204" pitchFamily="34" charset="0"/>
                <a:cs typeface="Times New Roman" panose="02020603050405020304" pitchFamily="18" charset="0"/>
              </a:rPr>
              <a:t>Hogy miért is tartottuk fontosnak?</a:t>
            </a:r>
            <a:r>
              <a:rPr lang="hu-HU" sz="1800" i="1" dirty="0">
                <a:effectLst/>
                <a:ea typeface="Calibri" panose="020F0502020204030204" pitchFamily="34" charset="0"/>
                <a:cs typeface="Times New Roman" panose="02020603050405020304" pitchFamily="18" charset="0"/>
              </a:rPr>
              <a:t> Gyakorlatilag másfél éve (…) folyamatosan (…) az volt a törekvésünk (…), hogy a megszokott közmédiát felváltsuk egy inkább közösségi média jelleggel. </a:t>
            </a:r>
            <a:r>
              <a:rPr lang="hu-HU" sz="1800" dirty="0">
                <a:effectLst/>
                <a:ea typeface="Calibri" panose="020F0502020204030204" pitchFamily="34" charset="0"/>
                <a:cs typeface="Times New Roman" panose="02020603050405020304" pitchFamily="18" charset="0"/>
              </a:rPr>
              <a:t>(MNSz2, #1274744355, beszélt nyelvi)</a:t>
            </a:r>
          </a:p>
          <a:p>
            <a:pPr marL="0" indent="0" algn="just">
              <a:lnSpc>
                <a:spcPct val="107000"/>
              </a:lnSpc>
              <a:spcAft>
                <a:spcPts val="800"/>
              </a:spcAft>
              <a:buNone/>
            </a:pPr>
            <a:r>
              <a:rPr lang="hu-HU" sz="1800" dirty="0" smtClean="0">
                <a:effectLst/>
                <a:ea typeface="Calibri" panose="020F0502020204030204" pitchFamily="34" charset="0"/>
                <a:cs typeface="Times New Roman" panose="02020603050405020304" pitchFamily="18" charset="0"/>
              </a:rPr>
              <a:t>(</a:t>
            </a:r>
            <a:r>
              <a:rPr lang="hu-HU" dirty="0">
                <a:ea typeface="Calibri" panose="020F0502020204030204" pitchFamily="34" charset="0"/>
                <a:cs typeface="Times New Roman" panose="02020603050405020304" pitchFamily="18" charset="0"/>
              </a:rPr>
              <a:t>17) </a:t>
            </a:r>
            <a:r>
              <a:rPr lang="hu-HU" i="1" dirty="0">
                <a:ea typeface="Calibri" panose="020F0502020204030204" pitchFamily="34" charset="0"/>
                <a:cs typeface="Times New Roman" panose="02020603050405020304" pitchFamily="18" charset="0"/>
              </a:rPr>
              <a:t>Tehát: Cibere be a kiságba. Ott is az öbölbe. Hová nem lát a rendőr. A rendőr áll a kanyarnál. Szirénázik. Szirénázzon. Ő süketül bele. A kompánia ki a partra. Átevickélnek a gáton száraz lábbal. Vissza a </a:t>
            </a:r>
            <a:r>
              <a:rPr lang="hu-HU" i="1" dirty="0" err="1">
                <a:ea typeface="Calibri" panose="020F0502020204030204" pitchFamily="34" charset="0"/>
                <a:cs typeface="Times New Roman" panose="02020603050405020304" pitchFamily="18" charset="0"/>
              </a:rPr>
              <a:t>szülnapra</a:t>
            </a:r>
            <a:r>
              <a:rPr lang="hu-HU" i="1" dirty="0">
                <a:ea typeface="Calibri" panose="020F0502020204030204" pitchFamily="34" charset="0"/>
                <a:cs typeface="Times New Roman" panose="02020603050405020304" pitchFamily="18" charset="0"/>
              </a:rPr>
              <a:t>. Cibere marad. A demizson marad. A vaskályha marad. A rendőr elunja. A csónakházba</a:t>
            </a:r>
            <a:r>
              <a:rPr lang="hu-HU" i="1" dirty="0" smtClean="0">
                <a:ea typeface="Calibri" panose="020F0502020204030204" pitchFamily="34" charset="0"/>
                <a:cs typeface="Times New Roman" panose="02020603050405020304" pitchFamily="18" charset="0"/>
              </a:rPr>
              <a:t>. </a:t>
            </a:r>
            <a:r>
              <a:rPr lang="hu-HU" b="1" i="1" dirty="0" smtClean="0">
                <a:ea typeface="Calibri" panose="020F0502020204030204" pitchFamily="34" charset="0"/>
                <a:cs typeface="Times New Roman" panose="02020603050405020304" pitchFamily="18" charset="0"/>
              </a:rPr>
              <a:t>Hogy </a:t>
            </a:r>
            <a:r>
              <a:rPr lang="hu-HU" b="1" i="1" dirty="0">
                <a:ea typeface="Calibri" panose="020F0502020204030204" pitchFamily="34" charset="0"/>
                <a:cs typeface="Times New Roman" panose="02020603050405020304" pitchFamily="18" charset="0"/>
              </a:rPr>
              <a:t>hol Cibere. </a:t>
            </a:r>
            <a:r>
              <a:rPr lang="hu-HU" i="1" dirty="0" err="1">
                <a:ea typeface="Calibri" panose="020F0502020204030204" pitchFamily="34" charset="0"/>
                <a:cs typeface="Times New Roman" panose="02020603050405020304" pitchFamily="18" charset="0"/>
              </a:rPr>
              <a:t>Zsolti-Bolti</a:t>
            </a:r>
            <a:r>
              <a:rPr lang="hu-HU" i="1" dirty="0">
                <a:ea typeface="Calibri" panose="020F0502020204030204" pitchFamily="34" charset="0"/>
                <a:cs typeface="Times New Roman" panose="02020603050405020304" pitchFamily="18" charset="0"/>
              </a:rPr>
              <a:t> maga az ártatlanság. (Pedig beszari.) Honnan tudják? Itt az ő </a:t>
            </a:r>
            <a:r>
              <a:rPr lang="hu-HU" i="1" dirty="0" err="1">
                <a:ea typeface="Calibri" panose="020F0502020204030204" pitchFamily="34" charset="0"/>
                <a:cs typeface="Times New Roman" panose="02020603050405020304" pitchFamily="18" charset="0"/>
              </a:rPr>
              <a:t>szülnapja</a:t>
            </a:r>
            <a:r>
              <a:rPr lang="hu-HU" i="1" dirty="0">
                <a:ea typeface="Calibri" panose="020F0502020204030204" pitchFamily="34" charset="0"/>
                <a:cs typeface="Times New Roman" panose="02020603050405020304" pitchFamily="18" charset="0"/>
              </a:rPr>
              <a:t>. Meg némi bor. Csak nem tilos? Szívesen a biztos urakat is. Egy pohárra</a:t>
            </a:r>
            <a:r>
              <a:rPr lang="hu-HU" i="1" dirty="0" smtClean="0">
                <a:ea typeface="Calibri" panose="020F0502020204030204" pitchFamily="34" charset="0"/>
                <a:cs typeface="Times New Roman" panose="02020603050405020304" pitchFamily="18" charset="0"/>
              </a:rPr>
              <a:t>. </a:t>
            </a:r>
            <a:r>
              <a:rPr lang="hu-HU" dirty="0">
                <a:ea typeface="Calibri" panose="020F0502020204030204" pitchFamily="34" charset="0"/>
                <a:cs typeface="Times New Roman" panose="02020603050405020304" pitchFamily="18" charset="0"/>
              </a:rPr>
              <a:t>(MNSz2, #</a:t>
            </a:r>
            <a:r>
              <a:rPr lang="hu-HU" dirty="0" smtClean="0">
                <a:ea typeface="Calibri" panose="020F0502020204030204" pitchFamily="34" charset="0"/>
                <a:cs typeface="Times New Roman" panose="02020603050405020304" pitchFamily="18" charset="0"/>
              </a:rPr>
              <a:t>23522752, irodalmi)</a:t>
            </a:r>
          </a:p>
          <a:p>
            <a:pPr marL="0" indent="0" algn="just">
              <a:lnSpc>
                <a:spcPct val="107000"/>
              </a:lnSpc>
              <a:spcAft>
                <a:spcPts val="800"/>
              </a:spcAft>
              <a:buNone/>
            </a:pPr>
            <a:r>
              <a:rPr lang="hu-HU" dirty="0">
                <a:ea typeface="Calibri" panose="020F0502020204030204" pitchFamily="34" charset="0"/>
                <a:cs typeface="Times New Roman" panose="02020603050405020304" pitchFamily="18" charset="0"/>
              </a:rPr>
              <a:t>(18) </a:t>
            </a:r>
            <a:r>
              <a:rPr lang="hu-HU" i="1" dirty="0" err="1">
                <a:ea typeface="Calibri" panose="020F0502020204030204" pitchFamily="34" charset="0"/>
                <a:cs typeface="Times New Roman" panose="02020603050405020304" pitchFamily="18" charset="0"/>
              </a:rPr>
              <a:t>Magyarbetegek</a:t>
            </a:r>
            <a:r>
              <a:rPr lang="hu-HU" i="1" dirty="0">
                <a:ea typeface="Calibri" panose="020F0502020204030204" pitchFamily="34" charset="0"/>
                <a:cs typeface="Times New Roman" panose="02020603050405020304" pitchFamily="18" charset="0"/>
              </a:rPr>
              <a:t> vagytok. </a:t>
            </a:r>
            <a:r>
              <a:rPr lang="hu-HU" i="1" dirty="0" err="1">
                <a:ea typeface="Calibri" panose="020F0502020204030204" pitchFamily="34" charset="0"/>
                <a:cs typeface="Times New Roman" panose="02020603050405020304" pitchFamily="18" charset="0"/>
              </a:rPr>
              <a:t>Gög</a:t>
            </a:r>
            <a:r>
              <a:rPr lang="hu-HU" i="1" dirty="0">
                <a:ea typeface="Calibri" panose="020F0502020204030204" pitchFamily="34" charset="0"/>
                <a:cs typeface="Times New Roman" panose="02020603050405020304" pitchFamily="18" charset="0"/>
              </a:rPr>
              <a:t> fiai. A </a:t>
            </a:r>
            <a:r>
              <a:rPr lang="hu-HU" i="1" dirty="0" err="1">
                <a:ea typeface="Calibri" panose="020F0502020204030204" pitchFamily="34" charset="0"/>
                <a:cs typeface="Times New Roman" panose="02020603050405020304" pitchFamily="18" charset="0"/>
              </a:rPr>
              <a:t>Vargas</a:t>
            </a:r>
            <a:r>
              <a:rPr lang="hu-HU" i="1" dirty="0">
                <a:ea typeface="Calibri" panose="020F0502020204030204" pitchFamily="34" charset="0"/>
                <a:cs typeface="Times New Roman" panose="02020603050405020304" pitchFamily="18" charset="0"/>
              </a:rPr>
              <a:t> is magyar volt? Na ne mán. </a:t>
            </a:r>
            <a:r>
              <a:rPr lang="hu-HU" i="1" dirty="0" err="1">
                <a:ea typeface="Calibri" panose="020F0502020204030204" pitchFamily="34" charset="0"/>
                <a:cs typeface="Times New Roman" panose="02020603050405020304" pitchFamily="18" charset="0"/>
              </a:rPr>
              <a:t>Petöfi</a:t>
            </a:r>
            <a:r>
              <a:rPr lang="hu-HU" i="1" dirty="0">
                <a:ea typeface="Calibri" panose="020F0502020204030204" pitchFamily="34" charset="0"/>
                <a:cs typeface="Times New Roman" panose="02020603050405020304" pitchFamily="18" charset="0"/>
              </a:rPr>
              <a:t>, Kossuth, Bem, </a:t>
            </a:r>
            <a:r>
              <a:rPr lang="hu-HU" i="1" dirty="0" err="1">
                <a:ea typeface="Calibri" panose="020F0502020204030204" pitchFamily="34" charset="0"/>
                <a:cs typeface="Times New Roman" panose="02020603050405020304" pitchFamily="18" charset="0"/>
              </a:rPr>
              <a:t>Hunyady</a:t>
            </a:r>
            <a:r>
              <a:rPr lang="hu-HU" i="1" dirty="0">
                <a:ea typeface="Calibri" panose="020F0502020204030204" pitchFamily="34" charset="0"/>
                <a:cs typeface="Times New Roman" panose="02020603050405020304" pitchFamily="18" charset="0"/>
              </a:rPr>
              <a:t>, stb. Le az </a:t>
            </a:r>
            <a:r>
              <a:rPr lang="hu-HU" i="1" dirty="0" err="1">
                <a:ea typeface="Calibri" panose="020F0502020204030204" pitchFamily="34" charset="0"/>
                <a:cs typeface="Times New Roman" panose="02020603050405020304" pitchFamily="18" charset="0"/>
              </a:rPr>
              <a:t>uccatáblákkal</a:t>
            </a:r>
            <a:r>
              <a:rPr lang="hu-HU" i="1" dirty="0">
                <a:ea typeface="Calibri" panose="020F0502020204030204" pitchFamily="34" charset="0"/>
                <a:cs typeface="Times New Roman" panose="02020603050405020304" pitchFamily="18" charset="0"/>
              </a:rPr>
              <a:t>. </a:t>
            </a:r>
            <a:r>
              <a:rPr lang="hu-HU" b="1" i="1" dirty="0">
                <a:ea typeface="Calibri" panose="020F0502020204030204" pitchFamily="34" charset="0"/>
                <a:cs typeface="Times New Roman" panose="02020603050405020304" pitchFamily="18" charset="0"/>
              </a:rPr>
              <a:t>Hogy itt mért van ilyen sötét</a:t>
            </a:r>
            <a:r>
              <a:rPr lang="hu-HU" b="1" i="1" dirty="0" smtClean="0">
                <a:ea typeface="Calibri" panose="020F0502020204030204" pitchFamily="34" charset="0"/>
                <a:cs typeface="Times New Roman" panose="02020603050405020304" pitchFamily="18" charset="0"/>
              </a:rPr>
              <a:t>. </a:t>
            </a:r>
            <a:r>
              <a:rPr lang="pt-BR" i="1" dirty="0">
                <a:ea typeface="Calibri" panose="020F0502020204030204" pitchFamily="34" charset="0"/>
                <a:cs typeface="Times New Roman" panose="02020603050405020304" pitchFamily="18" charset="0"/>
              </a:rPr>
              <a:t>A gulyas szagtól nem találni a kapcsolót. </a:t>
            </a:r>
            <a:r>
              <a:rPr lang="hu-HU" dirty="0">
                <a:ea typeface="Calibri" panose="020F0502020204030204" pitchFamily="34" charset="0"/>
                <a:cs typeface="Times New Roman" panose="02020603050405020304" pitchFamily="18" charset="0"/>
              </a:rPr>
              <a:t>(MNSz2, #</a:t>
            </a:r>
            <a:r>
              <a:rPr lang="hu-HU" dirty="0" smtClean="0">
                <a:ea typeface="Calibri" panose="020F0502020204030204" pitchFamily="34" charset="0"/>
                <a:cs typeface="Times New Roman" panose="02020603050405020304" pitchFamily="18" charset="0"/>
              </a:rPr>
              <a:t>229358948, személyes)</a:t>
            </a:r>
            <a:endParaRPr lang="hu-H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663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következtetések</a:t>
            </a:r>
            <a:endParaRPr lang="hu-HU" dirty="0"/>
          </a:p>
        </p:txBody>
      </p:sp>
      <p:sp>
        <p:nvSpPr>
          <p:cNvPr id="3" name="Tartalom helye 2"/>
          <p:cNvSpPr>
            <a:spLocks noGrp="1"/>
          </p:cNvSpPr>
          <p:nvPr>
            <p:ph idx="1"/>
          </p:nvPr>
        </p:nvSpPr>
        <p:spPr/>
        <p:txBody>
          <a:bodyPr/>
          <a:lstStyle/>
          <a:p>
            <a:r>
              <a:rPr lang="hu-HU" dirty="0" smtClean="0"/>
              <a:t>A témairányítás, a részletező funkció messze a leggyakoribb.</a:t>
            </a:r>
          </a:p>
          <a:p>
            <a:r>
              <a:rPr lang="hu-HU" dirty="0" smtClean="0"/>
              <a:t>Kiterjesztett idézés: sokszor nem kérdéseket tartalmaz, a mintában nem volt kérdő mondatos eset</a:t>
            </a:r>
          </a:p>
          <a:p>
            <a:r>
              <a:rPr lang="hu-HU" dirty="0" smtClean="0"/>
              <a:t>Kihívás: szintén hiányzott, bár formailag volt ilyennek látszó (</a:t>
            </a:r>
            <a:r>
              <a:rPr lang="hu-HU" i="1" dirty="0" smtClean="0"/>
              <a:t>Hogy miért is?</a:t>
            </a:r>
            <a:r>
              <a:rPr lang="hu-HU" dirty="0" smtClean="0"/>
              <a:t>), de diskurzusfunkcióban eltérő volt (témaváltó)</a:t>
            </a:r>
          </a:p>
          <a:p>
            <a:r>
              <a:rPr lang="hu-HU" dirty="0" smtClean="0"/>
              <a:t>Az </a:t>
            </a:r>
            <a:r>
              <a:rPr lang="hu-HU" dirty="0" err="1" smtClean="0"/>
              <a:t>MNSz-beli</a:t>
            </a:r>
            <a:r>
              <a:rPr lang="hu-HU" dirty="0" smtClean="0"/>
              <a:t> társalgások jellege eltérő a spontán beszélgetésekétől: rádióinterjúk, fiktív dialógusok irodalmi művekben, vitafórumok és közösségi média írott beszélt nyelvi hozzászólásai: formalitási és  intézményességi fok, fizikai jelenlét hiányából adódó sajátosságok (hiányzó szituatív információk)</a:t>
            </a:r>
          </a:p>
        </p:txBody>
      </p:sp>
    </p:spTree>
    <p:extLst>
      <p:ext uri="{BB962C8B-B14F-4D97-AF65-F5344CB8AC3E}">
        <p14:creationId xmlns:p14="http://schemas.microsoft.com/office/powerpoint/2010/main" val="417106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KAS (2005): ÓHAJTÓ </a:t>
            </a:r>
            <a:r>
              <a:rPr lang="hu-HU" dirty="0" smtClean="0"/>
              <a:t>MONDATOK</a:t>
            </a:r>
            <a:endParaRPr lang="hu-HU" dirty="0"/>
          </a:p>
        </p:txBody>
      </p:sp>
      <p:sp>
        <p:nvSpPr>
          <p:cNvPr id="3" name="Tartalom helye 2"/>
          <p:cNvSpPr>
            <a:spLocks noGrp="1"/>
          </p:cNvSpPr>
          <p:nvPr>
            <p:ph idx="1"/>
          </p:nvPr>
        </p:nvSpPr>
        <p:spPr>
          <a:xfrm>
            <a:off x="708455" y="1953025"/>
            <a:ext cx="11203458" cy="4604293"/>
          </a:xfrm>
        </p:spPr>
        <p:txBody>
          <a:bodyPr>
            <a:normAutofit/>
          </a:bodyPr>
          <a:lstStyle/>
          <a:p>
            <a:pPr marL="0" indent="0">
              <a:buNone/>
            </a:pPr>
            <a:r>
              <a:rPr lang="hu-HU" b="1" dirty="0"/>
              <a:t>Egy speciális </a:t>
            </a:r>
            <a:r>
              <a:rPr lang="hu-HU" b="1" i="1" dirty="0"/>
              <a:t>hogy </a:t>
            </a:r>
            <a:r>
              <a:rPr lang="hu-HU" b="1" dirty="0"/>
              <a:t>mondatbevezetős konstrukció: a </a:t>
            </a:r>
            <a:r>
              <a:rPr lang="hu-HU" b="1" i="1" dirty="0" err="1" smtClean="0"/>
              <a:t>hogy</a:t>
            </a:r>
            <a:r>
              <a:rPr lang="hu-HU" b="1" dirty="0" err="1" smtClean="0"/>
              <a:t>-os</a:t>
            </a:r>
            <a:r>
              <a:rPr lang="hu-HU" b="1" dirty="0" smtClean="0"/>
              <a:t> ÁTOK</a:t>
            </a:r>
            <a:endParaRPr lang="hu-HU" dirty="0"/>
          </a:p>
          <a:p>
            <a:r>
              <a:rPr lang="es-ES" dirty="0" smtClean="0"/>
              <a:t>(</a:t>
            </a:r>
            <a:r>
              <a:rPr lang="es-ES" dirty="0"/>
              <a:t>50a) </a:t>
            </a:r>
            <a:r>
              <a:rPr lang="es-ES" b="1" i="1" dirty="0"/>
              <a:t>Hogy</a:t>
            </a:r>
            <a:r>
              <a:rPr lang="es-ES" i="1" dirty="0"/>
              <a:t> vinné el a fene! </a:t>
            </a:r>
            <a:endParaRPr lang="es-ES" dirty="0"/>
          </a:p>
          <a:p>
            <a:r>
              <a:rPr lang="hu-HU" dirty="0"/>
              <a:t>(50b) </a:t>
            </a:r>
            <a:r>
              <a:rPr lang="hu-HU" b="1" i="1" dirty="0"/>
              <a:t>Hogy</a:t>
            </a:r>
            <a:r>
              <a:rPr lang="hu-HU" i="1" dirty="0"/>
              <a:t> csapna beléd a ménkű! </a:t>
            </a:r>
            <a:endParaRPr lang="hu-HU" dirty="0"/>
          </a:p>
          <a:p>
            <a:r>
              <a:rPr lang="hu-HU" dirty="0"/>
              <a:t>(50c) </a:t>
            </a:r>
            <a:r>
              <a:rPr lang="hu-HU" b="1" i="1" dirty="0"/>
              <a:t>Hogy</a:t>
            </a:r>
            <a:r>
              <a:rPr lang="hu-HU" i="1" dirty="0"/>
              <a:t> rohadnál meg</a:t>
            </a:r>
            <a:r>
              <a:rPr lang="hu-HU" i="1" dirty="0" smtClean="0"/>
              <a:t>!</a:t>
            </a:r>
          </a:p>
          <a:p>
            <a:r>
              <a:rPr lang="hu-HU" b="1" i="1" dirty="0" smtClean="0"/>
              <a:t>Hogy </a:t>
            </a:r>
            <a:r>
              <a:rPr lang="hu-HU" b="1" dirty="0" smtClean="0"/>
              <a:t>mondatbevezető + </a:t>
            </a:r>
            <a:r>
              <a:rPr lang="hu-HU" b="1" u="sng" dirty="0" smtClean="0"/>
              <a:t>feltételes</a:t>
            </a:r>
            <a:r>
              <a:rPr lang="hu-HU" b="1" dirty="0" smtClean="0"/>
              <a:t> módú ige</a:t>
            </a:r>
            <a:endParaRPr lang="hu-HU" b="1" dirty="0" smtClean="0">
              <a:solidFill>
                <a:srgbClr val="FF0000"/>
              </a:solidFill>
            </a:endParaRPr>
          </a:p>
          <a:p>
            <a:r>
              <a:rPr lang="hu-HU" dirty="0"/>
              <a:t>t</a:t>
            </a:r>
            <a:r>
              <a:rPr lang="hu-HU" dirty="0" smtClean="0"/>
              <a:t>eljesen más konstrukció, mint a </a:t>
            </a:r>
            <a:r>
              <a:rPr lang="hu-HU" dirty="0" err="1" smtClean="0"/>
              <a:t>DMMH-s</a:t>
            </a:r>
            <a:r>
              <a:rPr lang="hu-HU" dirty="0" smtClean="0"/>
              <a:t> konstrukciók:</a:t>
            </a:r>
          </a:p>
          <a:p>
            <a:pPr>
              <a:buFont typeface="Courier New" panose="02070309020205020404" pitchFamily="49" charset="0"/>
              <a:buChar char="o"/>
            </a:pPr>
            <a:r>
              <a:rPr lang="hu-HU" dirty="0" smtClean="0"/>
              <a:t>eltérő az intonáció (</a:t>
            </a:r>
            <a:r>
              <a:rPr lang="hu-HU" b="1" dirty="0" smtClean="0"/>
              <a:t>elöl eső</a:t>
            </a:r>
            <a:r>
              <a:rPr lang="hu-HU" dirty="0" smtClean="0"/>
              <a:t>, és nem ereszkedő)</a:t>
            </a:r>
          </a:p>
          <a:p>
            <a:pPr>
              <a:buFont typeface="Courier New" panose="02070309020205020404" pitchFamily="49" charset="0"/>
              <a:buChar char="o"/>
            </a:pPr>
            <a:r>
              <a:rPr lang="hu-HU" dirty="0"/>
              <a:t>a</a:t>
            </a:r>
            <a:r>
              <a:rPr lang="hu-HU" dirty="0" smtClean="0"/>
              <a:t> mondatbevezető </a:t>
            </a:r>
            <a:r>
              <a:rPr lang="hu-HU" i="1" dirty="0" smtClean="0"/>
              <a:t>hogy</a:t>
            </a:r>
            <a:r>
              <a:rPr lang="hu-HU" dirty="0" smtClean="0"/>
              <a:t> </a:t>
            </a:r>
            <a:r>
              <a:rPr lang="hu-HU" b="1" dirty="0" smtClean="0"/>
              <a:t>hangsúlytalan</a:t>
            </a:r>
            <a:r>
              <a:rPr lang="hu-HU" dirty="0" smtClean="0"/>
              <a:t> és </a:t>
            </a:r>
            <a:r>
              <a:rPr lang="hu-HU" b="1" dirty="0" smtClean="0"/>
              <a:t>megelőzhetetlen</a:t>
            </a:r>
            <a:endParaRPr lang="hu-HU" dirty="0" smtClean="0">
              <a:solidFill>
                <a:srgbClr val="FF0000"/>
              </a:solidFill>
            </a:endParaRPr>
          </a:p>
          <a:p>
            <a:pPr algn="r"/>
            <a:r>
              <a:rPr lang="hu-HU" dirty="0" smtClean="0"/>
              <a:t>(Kas 2005: 162)</a:t>
            </a:r>
          </a:p>
        </p:txBody>
      </p:sp>
    </p:spTree>
    <p:extLst>
      <p:ext uri="{BB962C8B-B14F-4D97-AF65-F5344CB8AC3E}">
        <p14:creationId xmlns:p14="http://schemas.microsoft.com/office/powerpoint/2010/main" val="723550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75520" y="76200"/>
            <a:ext cx="10131425" cy="1456267"/>
          </a:xfrm>
        </p:spPr>
        <p:txBody>
          <a:bodyPr/>
          <a:lstStyle/>
          <a:p>
            <a:r>
              <a:rPr lang="hu-HU" dirty="0" smtClean="0"/>
              <a:t>Társulás diskurzusjelölőkkel</a:t>
            </a:r>
            <a:endParaRPr lang="hu-HU" dirty="0"/>
          </a:p>
        </p:txBody>
      </p:sp>
      <p:sp>
        <p:nvSpPr>
          <p:cNvPr id="3" name="Tartalom helye 2"/>
          <p:cNvSpPr>
            <a:spLocks noGrp="1"/>
          </p:cNvSpPr>
          <p:nvPr>
            <p:ph idx="1"/>
          </p:nvPr>
        </p:nvSpPr>
        <p:spPr>
          <a:xfrm>
            <a:off x="1775520" y="1412776"/>
            <a:ext cx="7992888" cy="5184576"/>
          </a:xfrm>
        </p:spPr>
        <p:txBody>
          <a:bodyPr>
            <a:normAutofit/>
          </a:bodyPr>
          <a:lstStyle/>
          <a:p>
            <a:pPr marL="114300" indent="0">
              <a:buNone/>
            </a:pPr>
            <a:r>
              <a:rPr lang="hu-HU" dirty="0" smtClean="0"/>
              <a:t>BEA korpusz (Dér 2019a): </a:t>
            </a:r>
          </a:p>
          <a:p>
            <a:r>
              <a:rPr lang="hu-HU" dirty="0" smtClean="0"/>
              <a:t>55%-ában a </a:t>
            </a:r>
            <a:r>
              <a:rPr lang="hu-HU" i="1" dirty="0" err="1" smtClean="0"/>
              <a:t>hogy</a:t>
            </a:r>
            <a:r>
              <a:rPr lang="hu-HU" dirty="0" err="1" smtClean="0"/>
              <a:t>-inszubordinált</a:t>
            </a:r>
            <a:r>
              <a:rPr lang="hu-HU" dirty="0" smtClean="0"/>
              <a:t> találatoknak (56 db) társult</a:t>
            </a:r>
            <a:endParaRPr lang="hu-HU" dirty="0"/>
          </a:p>
          <a:p>
            <a:r>
              <a:rPr lang="hu-HU" i="1" dirty="0"/>
              <a:t>t</a:t>
            </a:r>
            <a:r>
              <a:rPr lang="hu-HU" i="1" dirty="0" smtClean="0"/>
              <a:t>ehát </a:t>
            </a:r>
            <a:r>
              <a:rPr lang="hu-HU" dirty="0" smtClean="0"/>
              <a:t>(37%),</a:t>
            </a:r>
            <a:r>
              <a:rPr lang="hu-HU" i="1" dirty="0" smtClean="0"/>
              <a:t> </a:t>
            </a:r>
            <a:r>
              <a:rPr lang="hu-HU" b="1" i="1" dirty="0" smtClean="0"/>
              <a:t>hát </a:t>
            </a:r>
            <a:r>
              <a:rPr lang="hu-HU" dirty="0" smtClean="0"/>
              <a:t>(9%),</a:t>
            </a:r>
            <a:r>
              <a:rPr lang="hu-HU" b="1" dirty="0" smtClean="0"/>
              <a:t> </a:t>
            </a:r>
            <a:r>
              <a:rPr lang="hu-HU" i="1" dirty="0" smtClean="0"/>
              <a:t>de, </a:t>
            </a:r>
            <a:r>
              <a:rPr lang="hu-HU" b="1" i="1" dirty="0" smtClean="0"/>
              <a:t>szóval </a:t>
            </a:r>
            <a:r>
              <a:rPr lang="hu-HU" dirty="0" smtClean="0"/>
              <a:t>(4%)</a:t>
            </a:r>
            <a:endParaRPr lang="hu-HU" i="1" dirty="0" smtClean="0"/>
          </a:p>
          <a:p>
            <a:pPr marL="114300" indent="0">
              <a:buNone/>
            </a:pPr>
            <a:r>
              <a:rPr lang="hu-HU" i="1" dirty="0"/>
              <a:t>t</a:t>
            </a:r>
            <a:r>
              <a:rPr lang="hu-HU" i="1" dirty="0" smtClean="0"/>
              <a:t>ehát + hogy </a:t>
            </a:r>
            <a:r>
              <a:rPr lang="hu-HU" dirty="0" smtClean="0"/>
              <a:t>– társalgások narratív részeiben</a:t>
            </a:r>
          </a:p>
          <a:p>
            <a:pPr marL="114300" indent="0">
              <a:buNone/>
            </a:pPr>
            <a:r>
              <a:rPr lang="hu-HU" dirty="0" smtClean="0"/>
              <a:t>(2) A</a:t>
            </a:r>
            <a:r>
              <a:rPr lang="hu-HU" dirty="0"/>
              <a:t>: </a:t>
            </a:r>
            <a:r>
              <a:rPr lang="hu-HU" i="1" dirty="0" smtClean="0"/>
              <a:t>(</a:t>
            </a:r>
            <a:r>
              <a:rPr lang="hu-HU" i="1" dirty="0" err="1"/>
              <a:t>ee</a:t>
            </a:r>
            <a:r>
              <a:rPr lang="hu-HU" i="1" dirty="0"/>
              <a:t> nem á mondom) ezé mondom </a:t>
            </a:r>
            <a:r>
              <a:rPr lang="hu-HU" i="1" dirty="0" smtClean="0"/>
              <a:t>e- ezé </a:t>
            </a:r>
            <a:r>
              <a:rPr lang="hu-HU" b="1" i="1" dirty="0">
                <a:solidFill>
                  <a:srgbClr val="FF0000"/>
                </a:solidFill>
              </a:rPr>
              <a:t>mondom</a:t>
            </a:r>
            <a:r>
              <a:rPr lang="hu-HU" i="1" dirty="0">
                <a:solidFill>
                  <a:srgbClr val="FF0000"/>
                </a:solidFill>
              </a:rPr>
              <a:t> </a:t>
            </a:r>
            <a:r>
              <a:rPr lang="hu-HU" i="1" dirty="0"/>
              <a:t>azt hogy hogy </a:t>
            </a:r>
            <a:r>
              <a:rPr lang="hu-HU" i="1" dirty="0" smtClean="0"/>
              <a:t>ezek </a:t>
            </a:r>
            <a:r>
              <a:rPr lang="hu-HU" i="1" dirty="0"/>
              <a:t>a igen </a:t>
            </a:r>
            <a:r>
              <a:rPr lang="hu-HU" b="1" i="1" dirty="0"/>
              <a:t>tehát</a:t>
            </a:r>
            <a:r>
              <a:rPr lang="hu-HU" i="1" dirty="0"/>
              <a:t> akiket suliba vertek most </a:t>
            </a:r>
            <a:r>
              <a:rPr lang="hu-HU" i="1" dirty="0" smtClean="0"/>
              <a:t>magyarán </a:t>
            </a:r>
            <a:r>
              <a:rPr lang="hu-HU" i="1" dirty="0"/>
              <a:t>(</a:t>
            </a:r>
            <a:r>
              <a:rPr lang="hu-HU" i="1" dirty="0">
                <a:solidFill>
                  <a:srgbClr val="FF0000"/>
                </a:solidFill>
              </a:rPr>
              <a:t>így tudom csak</a:t>
            </a:r>
            <a:r>
              <a:rPr lang="hu-HU" i="1" dirty="0"/>
              <a:t> </a:t>
            </a:r>
            <a:r>
              <a:rPr lang="hu-HU" b="1" i="1" dirty="0" smtClean="0">
                <a:solidFill>
                  <a:srgbClr val="FF0000"/>
                </a:solidFill>
              </a:rPr>
              <a:t>mondani</a:t>
            </a:r>
            <a:r>
              <a:rPr lang="hu-HU" i="1" dirty="0"/>
              <a:t>)</a:t>
            </a:r>
          </a:p>
          <a:p>
            <a:pPr marL="114300" indent="0">
              <a:buNone/>
            </a:pPr>
            <a:r>
              <a:rPr lang="hu-HU" dirty="0"/>
              <a:t>T2: </a:t>
            </a:r>
            <a:r>
              <a:rPr lang="hu-HU" i="1" dirty="0" smtClean="0"/>
              <a:t>(valószínű) </a:t>
            </a:r>
            <a:endParaRPr lang="hu-HU" i="1" dirty="0"/>
          </a:p>
          <a:p>
            <a:pPr marL="114300" indent="0">
              <a:buNone/>
            </a:pPr>
            <a:r>
              <a:rPr lang="hu-HU" dirty="0"/>
              <a:t>A: </a:t>
            </a:r>
            <a:r>
              <a:rPr lang="hu-HU" i="1" dirty="0" smtClean="0"/>
              <a:t>hogy </a:t>
            </a:r>
            <a:r>
              <a:rPr lang="hu-HU" i="1" dirty="0" err="1"/>
              <a:t>aa</a:t>
            </a:r>
            <a:r>
              <a:rPr lang="hu-HU" i="1" dirty="0"/>
              <a:t> legalja</a:t>
            </a:r>
          </a:p>
          <a:p>
            <a:pPr marL="114300" indent="0">
              <a:buNone/>
            </a:pPr>
            <a:r>
              <a:rPr lang="hu-HU" dirty="0"/>
              <a:t>T1</a:t>
            </a:r>
            <a:r>
              <a:rPr lang="hu-HU" dirty="0" smtClean="0"/>
              <a:t>: </a:t>
            </a:r>
            <a:r>
              <a:rPr lang="hu-HU" i="1" dirty="0" smtClean="0"/>
              <a:t>igen</a:t>
            </a:r>
            <a:endParaRPr lang="hu-HU" i="1" dirty="0"/>
          </a:p>
          <a:p>
            <a:pPr marL="114300" indent="0">
              <a:buNone/>
            </a:pPr>
            <a:r>
              <a:rPr lang="hu-HU" dirty="0"/>
              <a:t>A: </a:t>
            </a:r>
            <a:r>
              <a:rPr lang="hu-HU" b="1" i="1" dirty="0" smtClean="0"/>
              <a:t>tehát </a:t>
            </a:r>
            <a:r>
              <a:rPr lang="hu-HU" b="1" i="1" dirty="0"/>
              <a:t>hogy </a:t>
            </a:r>
            <a:r>
              <a:rPr lang="hu-HU" i="1" dirty="0"/>
              <a:t>hogy</a:t>
            </a:r>
          </a:p>
          <a:p>
            <a:pPr marL="114300" indent="0">
              <a:buNone/>
            </a:pPr>
            <a:r>
              <a:rPr lang="hu-HU" i="1" dirty="0"/>
              <a:t>azok mennek e </a:t>
            </a:r>
            <a:r>
              <a:rPr lang="hu-HU" i="1" dirty="0" smtClean="0"/>
              <a:t>ellenőrnek</a:t>
            </a:r>
          </a:p>
          <a:p>
            <a:pPr marL="114300" indent="0" algn="r">
              <a:buNone/>
            </a:pPr>
            <a:r>
              <a:rPr lang="hu-HU" dirty="0" smtClean="0"/>
              <a:t>(BEA, bea031, társalgás)</a:t>
            </a:r>
            <a:endParaRPr lang="hu-HU" dirty="0"/>
          </a:p>
          <a:p>
            <a:pPr marL="114300" indent="0">
              <a:buNone/>
            </a:pPr>
            <a:endParaRPr lang="hu-HU" i="1" dirty="0" smtClean="0"/>
          </a:p>
          <a:p>
            <a:pPr marL="114300" indent="0">
              <a:buNone/>
            </a:pPr>
            <a:endParaRPr lang="hu-HU" i="1" dirty="0"/>
          </a:p>
          <a:p>
            <a:pPr marL="114300" indent="0">
              <a:buNone/>
            </a:pPr>
            <a:endParaRPr lang="hu-HU" i="1" dirty="0" smtClean="0"/>
          </a:p>
        </p:txBody>
      </p:sp>
    </p:spTree>
    <p:extLst>
      <p:ext uri="{BB962C8B-B14F-4D97-AF65-F5344CB8AC3E}">
        <p14:creationId xmlns:p14="http://schemas.microsoft.com/office/powerpoint/2010/main" val="12442757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Korpuszelemzés</a:t>
            </a:r>
            <a:endParaRPr lang="hu-HU" dirty="0"/>
          </a:p>
        </p:txBody>
      </p:sp>
      <p:sp>
        <p:nvSpPr>
          <p:cNvPr id="3" name="Tartalom helye 2"/>
          <p:cNvSpPr>
            <a:spLocks noGrp="1"/>
          </p:cNvSpPr>
          <p:nvPr>
            <p:ph idx="1"/>
          </p:nvPr>
        </p:nvSpPr>
        <p:spPr>
          <a:xfrm>
            <a:off x="1981200" y="1600200"/>
            <a:ext cx="7643192" cy="4925144"/>
          </a:xfrm>
        </p:spPr>
        <p:txBody>
          <a:bodyPr>
            <a:normAutofit/>
          </a:bodyPr>
          <a:lstStyle/>
          <a:p>
            <a:pPr marL="114300" indent="0">
              <a:buNone/>
            </a:pPr>
            <a:r>
              <a:rPr lang="hu-HU" dirty="0" smtClean="0"/>
              <a:t>MNSz2, 500</a:t>
            </a:r>
            <a:r>
              <a:rPr lang="hu-HU" dirty="0"/>
              <a:t>−</a:t>
            </a:r>
            <a:r>
              <a:rPr lang="hu-HU" dirty="0" err="1"/>
              <a:t>500</a:t>
            </a:r>
            <a:r>
              <a:rPr lang="hu-HU" dirty="0"/>
              <a:t> találatos véletlen minta a </a:t>
            </a:r>
            <a:r>
              <a:rPr lang="hu-HU" i="1" dirty="0"/>
              <a:t>szóval + hogy </a:t>
            </a:r>
            <a:r>
              <a:rPr lang="hu-HU" dirty="0"/>
              <a:t>és a </a:t>
            </a:r>
            <a:r>
              <a:rPr lang="hu-HU" i="1" dirty="0"/>
              <a:t>hát + hogy </a:t>
            </a:r>
            <a:r>
              <a:rPr lang="hu-HU" dirty="0" err="1" smtClean="0"/>
              <a:t>keresőkifejezésekre</a:t>
            </a:r>
            <a:endParaRPr lang="hu-HU" dirty="0"/>
          </a:p>
          <a:p>
            <a:pPr marL="114300" indent="0">
              <a:buNone/>
            </a:pPr>
            <a:r>
              <a:rPr lang="hu-HU" b="1" dirty="0" smtClean="0"/>
              <a:t>Manuális átválogatás: </a:t>
            </a:r>
            <a:r>
              <a:rPr lang="hu-HU" dirty="0" smtClean="0"/>
              <a:t>az </a:t>
            </a:r>
            <a:r>
              <a:rPr lang="hu-HU" dirty="0" err="1" smtClean="0"/>
              <a:t>inszubordinált</a:t>
            </a:r>
            <a:r>
              <a:rPr lang="hu-HU" dirty="0"/>
              <a:t> </a:t>
            </a:r>
            <a:r>
              <a:rPr lang="hu-HU" dirty="0" smtClean="0"/>
              <a:t>esetek kigyűjtése, fals találatok, duplumok stb. kiszűrése</a:t>
            </a:r>
          </a:p>
          <a:p>
            <a:pPr marL="114300" indent="0">
              <a:buNone/>
            </a:pPr>
            <a:r>
              <a:rPr lang="hu-HU" dirty="0" smtClean="0"/>
              <a:t>(</a:t>
            </a:r>
            <a:r>
              <a:rPr lang="hu-HU" dirty="0"/>
              <a:t>3) </a:t>
            </a:r>
            <a:r>
              <a:rPr lang="hu-HU" i="1" dirty="0"/>
              <a:t>Szia Banya és </a:t>
            </a:r>
            <a:r>
              <a:rPr lang="hu-HU" i="1" dirty="0" smtClean="0"/>
              <a:t>Mindenkik! </a:t>
            </a:r>
            <a:r>
              <a:rPr lang="hu-HU" i="1" dirty="0"/>
              <a:t>Lehet félreértettem </a:t>
            </a:r>
            <a:r>
              <a:rPr lang="hu-HU" i="1" dirty="0" smtClean="0"/>
              <a:t>valamit, </a:t>
            </a:r>
            <a:r>
              <a:rPr lang="hu-HU" i="1" dirty="0"/>
              <a:t>de akkor </a:t>
            </a:r>
            <a:r>
              <a:rPr lang="hu-HU" i="1" dirty="0" smtClean="0"/>
              <a:t>bocs. </a:t>
            </a:r>
            <a:r>
              <a:rPr lang="hu-HU" b="1" i="1" dirty="0" smtClean="0"/>
              <a:t>Szóval hogy</a:t>
            </a:r>
            <a:r>
              <a:rPr lang="hu-HU" i="1" dirty="0" smtClean="0"/>
              <a:t> </a:t>
            </a:r>
            <a:r>
              <a:rPr lang="hu-HU" i="1" dirty="0"/>
              <a:t>addig tartana maga a </a:t>
            </a:r>
            <a:r>
              <a:rPr lang="hu-HU" i="1" dirty="0" smtClean="0"/>
              <a:t>szerelem, </a:t>
            </a:r>
            <a:r>
              <a:rPr lang="hu-HU" i="1" dirty="0" err="1"/>
              <a:t>amig</a:t>
            </a:r>
            <a:r>
              <a:rPr lang="hu-HU" i="1" dirty="0"/>
              <a:t> be nincs </a:t>
            </a:r>
            <a:r>
              <a:rPr lang="hu-HU" i="1" dirty="0" smtClean="0"/>
              <a:t>biztosítva?! </a:t>
            </a:r>
            <a:r>
              <a:rPr lang="hu-HU" dirty="0" smtClean="0"/>
              <a:t>(MNSz2, #81388091,</a:t>
            </a:r>
            <a:r>
              <a:rPr lang="hu-HU" dirty="0" err="1" smtClean="0"/>
              <a:t>doc</a:t>
            </a:r>
            <a:r>
              <a:rPr lang="hu-HU" dirty="0" smtClean="0"/>
              <a:t>#978,</a:t>
            </a:r>
            <a:r>
              <a:rPr lang="hu-HU" dirty="0" err="1" smtClean="0"/>
              <a:t>pers</a:t>
            </a:r>
            <a:r>
              <a:rPr lang="hu-HU" dirty="0" smtClean="0"/>
              <a:t>_hu_ind_005,személyes-fórum,magyarországi</a:t>
            </a:r>
            <a:r>
              <a:rPr lang="hu-HU" dirty="0"/>
              <a:t>)</a:t>
            </a:r>
            <a:endParaRPr lang="hu-HU" dirty="0" smtClean="0"/>
          </a:p>
          <a:p>
            <a:pPr marL="114300" indent="0">
              <a:buNone/>
            </a:pPr>
            <a:r>
              <a:rPr lang="hu-HU" dirty="0" smtClean="0"/>
              <a:t>(</a:t>
            </a:r>
            <a:r>
              <a:rPr lang="hu-HU" dirty="0"/>
              <a:t>4) </a:t>
            </a:r>
            <a:r>
              <a:rPr lang="hu-HU" i="1" dirty="0"/>
              <a:t>Azt beszélték </a:t>
            </a:r>
            <a:r>
              <a:rPr lang="hu-HU" i="1" dirty="0" err="1"/>
              <a:t>it</a:t>
            </a:r>
            <a:r>
              <a:rPr lang="hu-HU" i="1" dirty="0"/>
              <a:t> </a:t>
            </a:r>
            <a:r>
              <a:rPr lang="hu-HU" i="1" dirty="0" smtClean="0"/>
              <a:t>régen, </a:t>
            </a:r>
            <a:r>
              <a:rPr lang="hu-HU" i="1" dirty="0"/>
              <a:t>hogy </a:t>
            </a:r>
            <a:r>
              <a:rPr lang="hu-HU" i="1" dirty="0" err="1"/>
              <a:t>álmota</a:t>
            </a:r>
            <a:r>
              <a:rPr lang="hu-HU" i="1" dirty="0"/>
              <a:t> az </a:t>
            </a:r>
            <a:r>
              <a:rPr lang="hu-HU" i="1" dirty="0" smtClean="0"/>
              <a:t>ember, </a:t>
            </a:r>
            <a:r>
              <a:rPr lang="hu-HU" i="1" dirty="0"/>
              <a:t>hogy ő meg fog </a:t>
            </a:r>
            <a:r>
              <a:rPr lang="hu-HU" i="1" dirty="0" smtClean="0"/>
              <a:t>halni. </a:t>
            </a:r>
            <a:r>
              <a:rPr lang="hu-HU" i="1" dirty="0"/>
              <a:t>Ezt az apósom </a:t>
            </a:r>
            <a:r>
              <a:rPr lang="hu-HU" i="1" dirty="0" err="1" smtClean="0">
                <a:solidFill>
                  <a:srgbClr val="FF0000"/>
                </a:solidFill>
              </a:rPr>
              <a:t>emlegete</a:t>
            </a:r>
            <a:r>
              <a:rPr lang="hu-HU" i="1" dirty="0" smtClean="0"/>
              <a:t>. </a:t>
            </a:r>
            <a:r>
              <a:rPr lang="hu-HU" b="1" i="1" dirty="0" smtClean="0"/>
              <a:t>Hát hogy </a:t>
            </a:r>
            <a:r>
              <a:rPr lang="hu-HU" i="1" dirty="0" smtClean="0"/>
              <a:t>ő </a:t>
            </a:r>
            <a:r>
              <a:rPr lang="hu-HU" i="1" dirty="0"/>
              <a:t>nem megy a </a:t>
            </a:r>
            <a:r>
              <a:rPr lang="hu-HU" i="1" dirty="0" smtClean="0"/>
              <a:t>munkába, </a:t>
            </a:r>
            <a:r>
              <a:rPr lang="hu-HU" i="1" dirty="0"/>
              <a:t>mer hogy ő meg fog </a:t>
            </a:r>
            <a:r>
              <a:rPr lang="hu-HU" i="1" dirty="0" smtClean="0"/>
              <a:t>halni. </a:t>
            </a:r>
            <a:r>
              <a:rPr lang="hu-HU" dirty="0"/>
              <a:t>(MNSz2, #236476039,</a:t>
            </a:r>
            <a:r>
              <a:rPr lang="hu-HU" dirty="0" err="1"/>
              <a:t>doc</a:t>
            </a:r>
            <a:r>
              <a:rPr lang="hu-HU" dirty="0"/>
              <a:t>#1165,</a:t>
            </a:r>
            <a:r>
              <a:rPr lang="hu-HU" dirty="0" err="1"/>
              <a:t>sci</a:t>
            </a:r>
            <a:r>
              <a:rPr lang="hu-HU" dirty="0"/>
              <a:t>_gr_</a:t>
            </a:r>
            <a:r>
              <a:rPr lang="hu-HU" dirty="0" err="1"/>
              <a:t>ljuhaszilona</a:t>
            </a:r>
            <a:r>
              <a:rPr lang="hu-HU" dirty="0"/>
              <a:t>_rudnaI.iso.s1.clean,tudományos,szlovákiai)</a:t>
            </a:r>
          </a:p>
        </p:txBody>
      </p:sp>
    </p:spTree>
    <p:extLst>
      <p:ext uri="{BB962C8B-B14F-4D97-AF65-F5344CB8AC3E}">
        <p14:creationId xmlns:p14="http://schemas.microsoft.com/office/powerpoint/2010/main" val="2914115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Korpuszelemzés</a:t>
            </a:r>
            <a:endParaRPr lang="hu-HU" dirty="0"/>
          </a:p>
        </p:txBody>
      </p:sp>
      <p:sp>
        <p:nvSpPr>
          <p:cNvPr id="3" name="Tartalom helye 2"/>
          <p:cNvSpPr>
            <a:spLocks noGrp="1"/>
          </p:cNvSpPr>
          <p:nvPr>
            <p:ph idx="1"/>
          </p:nvPr>
        </p:nvSpPr>
        <p:spPr/>
        <p:txBody>
          <a:bodyPr/>
          <a:lstStyle/>
          <a:p>
            <a:pPr marL="114300" indent="0">
              <a:buNone/>
            </a:pPr>
            <a:r>
              <a:rPr lang="hu-HU" dirty="0" smtClean="0"/>
              <a:t>Kérdések: </a:t>
            </a:r>
          </a:p>
          <a:p>
            <a:r>
              <a:rPr lang="hu-HU" dirty="0" smtClean="0"/>
              <a:t>Vannak-e </a:t>
            </a:r>
            <a:r>
              <a:rPr lang="hu-HU" b="1" dirty="0" smtClean="0"/>
              <a:t>átmeneti esetek</a:t>
            </a:r>
            <a:r>
              <a:rPr lang="hu-HU" dirty="0" smtClean="0"/>
              <a:t>? Milyen jellegűek?</a:t>
            </a:r>
          </a:p>
          <a:p>
            <a:r>
              <a:rPr lang="hu-HU" dirty="0" smtClean="0"/>
              <a:t>Milyen gyakori a </a:t>
            </a:r>
            <a:r>
              <a:rPr lang="hu-HU" b="1" dirty="0" err="1" smtClean="0"/>
              <a:t>metapragmatikai</a:t>
            </a:r>
            <a:r>
              <a:rPr lang="hu-HU" b="1" dirty="0" smtClean="0"/>
              <a:t> </a:t>
            </a:r>
            <a:r>
              <a:rPr lang="hu-HU" b="1" dirty="0" err="1" smtClean="0"/>
              <a:t>inszubordináció</a:t>
            </a:r>
            <a:r>
              <a:rPr lang="hu-HU" b="1" dirty="0" smtClean="0"/>
              <a:t> </a:t>
            </a:r>
            <a:r>
              <a:rPr lang="hu-HU" dirty="0" smtClean="0"/>
              <a:t>(4.) típusa?</a:t>
            </a:r>
          </a:p>
          <a:p>
            <a:r>
              <a:rPr lang="hu-HU" dirty="0" smtClean="0"/>
              <a:t>Milyen </a:t>
            </a:r>
            <a:r>
              <a:rPr lang="hu-HU" b="1" dirty="0"/>
              <a:t>kontextusban, </a:t>
            </a:r>
            <a:r>
              <a:rPr lang="hu-HU" b="1" dirty="0" smtClean="0"/>
              <a:t>szövegkörnyezetben</a:t>
            </a:r>
            <a:r>
              <a:rPr lang="hu-HU" dirty="0" smtClean="0"/>
              <a:t> jelentkeznek </a:t>
            </a:r>
            <a:r>
              <a:rPr lang="hu-HU" dirty="0"/>
              <a:t>az </a:t>
            </a:r>
            <a:r>
              <a:rPr lang="hu-HU" dirty="0" err="1" smtClean="0"/>
              <a:t>inszubordinált</a:t>
            </a:r>
            <a:r>
              <a:rPr lang="hu-HU" dirty="0" smtClean="0"/>
              <a:t> </a:t>
            </a:r>
            <a:r>
              <a:rPr lang="hu-HU" dirty="0"/>
              <a:t>esetek? </a:t>
            </a:r>
            <a:r>
              <a:rPr lang="hu-HU" dirty="0" smtClean="0"/>
              <a:t>Van-e </a:t>
            </a:r>
            <a:r>
              <a:rPr lang="hu-HU" dirty="0"/>
              <a:t>közük az </a:t>
            </a:r>
            <a:r>
              <a:rPr lang="hu-HU" b="1" dirty="0" smtClean="0"/>
              <a:t>idézés</a:t>
            </a:r>
            <a:r>
              <a:rPr lang="hu-HU" dirty="0" smtClean="0"/>
              <a:t>hez? </a:t>
            </a:r>
          </a:p>
          <a:p>
            <a:r>
              <a:rPr lang="hu-HU" dirty="0" smtClean="0"/>
              <a:t>Vannak-e </a:t>
            </a:r>
            <a:r>
              <a:rPr lang="hu-HU" b="1" dirty="0"/>
              <a:t>műfaji</a:t>
            </a:r>
            <a:r>
              <a:rPr lang="hu-HU" dirty="0"/>
              <a:t> </a:t>
            </a:r>
            <a:r>
              <a:rPr lang="hu-HU" dirty="0" smtClean="0"/>
              <a:t>különbségek?</a:t>
            </a:r>
            <a:endParaRPr lang="hu-HU" dirty="0"/>
          </a:p>
          <a:p>
            <a:pPr marL="114300" indent="0">
              <a:buNone/>
            </a:pPr>
            <a:endParaRPr lang="hu-HU" dirty="0"/>
          </a:p>
        </p:txBody>
      </p:sp>
    </p:spTree>
    <p:extLst>
      <p:ext uri="{BB962C8B-B14F-4D97-AF65-F5344CB8AC3E}">
        <p14:creationId xmlns:p14="http://schemas.microsoft.com/office/powerpoint/2010/main" val="34976085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Nehézségek 1.</a:t>
            </a:r>
            <a:endParaRPr lang="hu-HU" dirty="0"/>
          </a:p>
        </p:txBody>
      </p:sp>
      <p:sp>
        <p:nvSpPr>
          <p:cNvPr id="3" name="Tartalom helye 2"/>
          <p:cNvSpPr>
            <a:spLocks noGrp="1"/>
          </p:cNvSpPr>
          <p:nvPr>
            <p:ph idx="1"/>
          </p:nvPr>
        </p:nvSpPr>
        <p:spPr/>
        <p:txBody>
          <a:bodyPr>
            <a:normAutofit/>
          </a:bodyPr>
          <a:lstStyle/>
          <a:p>
            <a:pPr marL="114300" indent="0">
              <a:buNone/>
            </a:pPr>
            <a:r>
              <a:rPr lang="hu-HU" b="1" dirty="0" smtClean="0"/>
              <a:t>I. Beékelődés</a:t>
            </a:r>
            <a:r>
              <a:rPr lang="hu-HU" dirty="0" smtClean="0"/>
              <a:t>?</a:t>
            </a:r>
          </a:p>
          <a:p>
            <a:pPr marL="114300" indent="0">
              <a:buNone/>
            </a:pPr>
            <a:r>
              <a:rPr lang="hu-HU" dirty="0" smtClean="0"/>
              <a:t>(</a:t>
            </a:r>
            <a:r>
              <a:rPr lang="hu-HU" dirty="0"/>
              <a:t>5) </a:t>
            </a:r>
            <a:r>
              <a:rPr lang="hu-HU" b="1" i="1" dirty="0" smtClean="0"/>
              <a:t>hát hogy</a:t>
            </a:r>
            <a:r>
              <a:rPr lang="hu-HU" i="1" dirty="0" smtClean="0"/>
              <a:t> mit </a:t>
            </a:r>
            <a:r>
              <a:rPr lang="hu-HU" i="1" dirty="0"/>
              <a:t>vinnék </a:t>
            </a:r>
            <a:r>
              <a:rPr lang="hu-HU" i="1" dirty="0">
                <a:solidFill>
                  <a:srgbClr val="FF0000"/>
                </a:solidFill>
              </a:rPr>
              <a:t>az jó </a:t>
            </a:r>
            <a:r>
              <a:rPr lang="hu-HU" i="1" dirty="0" smtClean="0">
                <a:solidFill>
                  <a:srgbClr val="FF0000"/>
                </a:solidFill>
              </a:rPr>
              <a:t>kérdés </a:t>
            </a:r>
            <a:r>
              <a:rPr lang="hu-HU" dirty="0"/>
              <a:t>(MNSz2, #122008651,</a:t>
            </a:r>
            <a:r>
              <a:rPr lang="hu-HU" dirty="0" err="1"/>
              <a:t>doc</a:t>
            </a:r>
            <a:r>
              <a:rPr lang="hu-HU" dirty="0"/>
              <a:t>#1014,</a:t>
            </a:r>
            <a:r>
              <a:rPr lang="hu-HU" dirty="0" err="1"/>
              <a:t>pers</a:t>
            </a:r>
            <a:r>
              <a:rPr lang="hu-HU" dirty="0"/>
              <a:t>_hu_ind_041,személyes-fórum,magyarországi</a:t>
            </a:r>
            <a:r>
              <a:rPr lang="hu-HU" dirty="0" smtClean="0"/>
              <a:t>) – </a:t>
            </a:r>
            <a:r>
              <a:rPr lang="hu-HU" b="1" i="1" dirty="0" smtClean="0"/>
              <a:t>hát </a:t>
            </a:r>
            <a:r>
              <a:rPr lang="hu-HU" i="1" dirty="0" smtClean="0"/>
              <a:t>az jó kérdés, </a:t>
            </a:r>
            <a:r>
              <a:rPr lang="hu-HU" b="1" i="1" dirty="0" smtClean="0"/>
              <a:t>hogy </a:t>
            </a:r>
            <a:r>
              <a:rPr lang="hu-HU" i="1" dirty="0" smtClean="0"/>
              <a:t>mit vinnék</a:t>
            </a:r>
          </a:p>
          <a:p>
            <a:pPr marL="114300" indent="0">
              <a:buNone/>
            </a:pPr>
            <a:r>
              <a:rPr lang="hu-HU" i="1" dirty="0" smtClean="0"/>
              <a:t>*az jó kérdés, hát hogy mit vinnék</a:t>
            </a:r>
          </a:p>
          <a:p>
            <a:pPr marL="114300" indent="0">
              <a:buNone/>
            </a:pPr>
            <a:r>
              <a:rPr lang="hu-HU" dirty="0" smtClean="0"/>
              <a:t>- </a:t>
            </a:r>
            <a:r>
              <a:rPr lang="hu-HU" dirty="0" err="1" smtClean="0"/>
              <a:t>Metapragmatikai</a:t>
            </a:r>
            <a:r>
              <a:rPr lang="hu-HU" dirty="0" smtClean="0"/>
              <a:t> kontextus: </a:t>
            </a:r>
            <a:r>
              <a:rPr lang="hu-HU" i="1" dirty="0" smtClean="0"/>
              <a:t>az jó kérdés</a:t>
            </a:r>
          </a:p>
          <a:p>
            <a:pPr marL="114300" indent="0">
              <a:buNone/>
            </a:pPr>
            <a:r>
              <a:rPr lang="hu-HU" dirty="0" smtClean="0"/>
              <a:t>(6</a:t>
            </a:r>
            <a:r>
              <a:rPr lang="hu-HU" dirty="0"/>
              <a:t>) </a:t>
            </a:r>
            <a:r>
              <a:rPr lang="hu-HU" b="1" i="1" dirty="0" smtClean="0"/>
              <a:t>Szóval hogy </a:t>
            </a:r>
            <a:r>
              <a:rPr lang="hu-HU" i="1" dirty="0" err="1" smtClean="0"/>
              <a:t>Vanessa</a:t>
            </a:r>
            <a:r>
              <a:rPr lang="hu-HU" i="1" dirty="0" smtClean="0"/>
              <a:t> </a:t>
            </a:r>
            <a:r>
              <a:rPr lang="hu-HU" i="1" dirty="0"/>
              <a:t>ment oda a Leo </a:t>
            </a:r>
            <a:r>
              <a:rPr lang="hu-HU" i="1" dirty="0" err="1"/>
              <a:t>DeFeónál</a:t>
            </a:r>
            <a:r>
              <a:rPr lang="hu-HU" i="1" dirty="0"/>
              <a:t> Samre váró </a:t>
            </a:r>
            <a:r>
              <a:rPr lang="hu-HU" i="1" dirty="0" err="1" smtClean="0"/>
              <a:t>Cironelhez</a:t>
            </a:r>
            <a:r>
              <a:rPr lang="hu-HU" i="1" dirty="0" smtClean="0"/>
              <a:t>, </a:t>
            </a:r>
            <a:r>
              <a:rPr lang="hu-HU" i="1" dirty="0">
                <a:solidFill>
                  <a:srgbClr val="FF0000"/>
                </a:solidFill>
              </a:rPr>
              <a:t>az Valentinának mindegy </a:t>
            </a:r>
            <a:r>
              <a:rPr lang="hu-HU" i="1" dirty="0" smtClean="0">
                <a:solidFill>
                  <a:srgbClr val="FF0000"/>
                </a:solidFill>
              </a:rPr>
              <a:t>volt</a:t>
            </a:r>
            <a:r>
              <a:rPr lang="hu-HU" i="1" dirty="0"/>
              <a:t>. </a:t>
            </a:r>
            <a:r>
              <a:rPr lang="hu-HU" dirty="0"/>
              <a:t>(MNSz2, #311978371,</a:t>
            </a:r>
            <a:r>
              <a:rPr lang="hu-HU" dirty="0" err="1"/>
              <a:t>doc</a:t>
            </a:r>
            <a:r>
              <a:rPr lang="hu-HU" dirty="0"/>
              <a:t>#2048,</a:t>
            </a:r>
            <a:r>
              <a:rPr lang="hu-HU" dirty="0" err="1"/>
              <a:t>lit</a:t>
            </a:r>
            <a:r>
              <a:rPr lang="hu-HU" dirty="0"/>
              <a:t>_hu_dia_Tandori_</a:t>
            </a:r>
            <a:r>
              <a:rPr lang="hu-HU" dirty="0" err="1"/>
              <a:t>Dezso-Meghalni</a:t>
            </a:r>
            <a:r>
              <a:rPr lang="hu-HU" dirty="0"/>
              <a:t>_es_megszeretni,szépirodalom,magyarországi</a:t>
            </a:r>
            <a:r>
              <a:rPr lang="hu-HU" dirty="0" smtClean="0"/>
              <a:t>) – </a:t>
            </a:r>
            <a:r>
              <a:rPr lang="hu-HU" b="1" i="1" dirty="0" smtClean="0"/>
              <a:t>Szóval </a:t>
            </a:r>
            <a:r>
              <a:rPr lang="hu-HU" i="1" dirty="0" smtClean="0">
                <a:solidFill>
                  <a:srgbClr val="FF0000"/>
                </a:solidFill>
              </a:rPr>
              <a:t>az Valentinának mindegy volt</a:t>
            </a:r>
            <a:r>
              <a:rPr lang="hu-HU" i="1" dirty="0" smtClean="0"/>
              <a:t>, </a:t>
            </a:r>
            <a:r>
              <a:rPr lang="hu-HU" b="1" i="1" dirty="0" smtClean="0"/>
              <a:t>hogy </a:t>
            </a:r>
            <a:r>
              <a:rPr lang="hu-HU" i="1" dirty="0" err="1" smtClean="0"/>
              <a:t>Vanessa</a:t>
            </a:r>
            <a:r>
              <a:rPr lang="hu-HU" i="1" dirty="0" smtClean="0"/>
              <a:t> ment </a:t>
            </a:r>
            <a:r>
              <a:rPr lang="hu-HU" i="1" dirty="0"/>
              <a:t>oda a Leo </a:t>
            </a:r>
            <a:r>
              <a:rPr lang="hu-HU" i="1" dirty="0" err="1"/>
              <a:t>DeFeónál</a:t>
            </a:r>
            <a:r>
              <a:rPr lang="hu-HU" i="1" dirty="0"/>
              <a:t> Samre váró </a:t>
            </a:r>
            <a:r>
              <a:rPr lang="hu-HU" i="1" dirty="0" err="1"/>
              <a:t>Cironelhez</a:t>
            </a:r>
            <a:endParaRPr lang="hu-HU" i="1" dirty="0" smtClean="0"/>
          </a:p>
          <a:p>
            <a:pPr marL="114300" indent="0">
              <a:buNone/>
            </a:pPr>
            <a:endParaRPr lang="hu-HU" dirty="0"/>
          </a:p>
          <a:p>
            <a:pPr marL="114300" indent="0">
              <a:buNone/>
            </a:pPr>
            <a:endParaRPr lang="hu-HU" dirty="0"/>
          </a:p>
          <a:p>
            <a:pPr marL="114300" indent="0">
              <a:buNone/>
            </a:pPr>
            <a:endParaRPr lang="hu-HU" b="1" dirty="0"/>
          </a:p>
        </p:txBody>
      </p:sp>
    </p:spTree>
    <p:extLst>
      <p:ext uri="{BB962C8B-B14F-4D97-AF65-F5344CB8AC3E}">
        <p14:creationId xmlns:p14="http://schemas.microsoft.com/office/powerpoint/2010/main" val="39560052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Nehézségek 2.</a:t>
            </a:r>
            <a:endParaRPr lang="hu-HU" dirty="0"/>
          </a:p>
        </p:txBody>
      </p:sp>
      <p:sp>
        <p:nvSpPr>
          <p:cNvPr id="3" name="Tartalom helye 2"/>
          <p:cNvSpPr>
            <a:spLocks noGrp="1"/>
          </p:cNvSpPr>
          <p:nvPr>
            <p:ph idx="1"/>
          </p:nvPr>
        </p:nvSpPr>
        <p:spPr>
          <a:xfrm>
            <a:off x="1919536" y="1340768"/>
            <a:ext cx="7715200" cy="4925144"/>
          </a:xfrm>
        </p:spPr>
        <p:txBody>
          <a:bodyPr>
            <a:normAutofit/>
          </a:bodyPr>
          <a:lstStyle/>
          <a:p>
            <a:pPr marL="114300" indent="0">
              <a:buNone/>
            </a:pPr>
            <a:r>
              <a:rPr lang="hu-HU" b="1" dirty="0"/>
              <a:t>II. </a:t>
            </a:r>
            <a:r>
              <a:rPr lang="hu-HU" b="1" dirty="0" smtClean="0"/>
              <a:t>Ellipszis (?)</a:t>
            </a:r>
            <a:endParaRPr lang="hu-HU" dirty="0"/>
          </a:p>
          <a:p>
            <a:r>
              <a:rPr lang="hu-HU" b="1" dirty="0"/>
              <a:t>korábbi szövegmondat a főmondat (7)</a:t>
            </a:r>
          </a:p>
          <a:p>
            <a:r>
              <a:rPr lang="hu-HU" b="1" dirty="0" smtClean="0"/>
              <a:t>korábbi </a:t>
            </a:r>
            <a:r>
              <a:rPr lang="hu-HU" b="1" dirty="0"/>
              <a:t>kérdésre adott válasz a </a:t>
            </a:r>
            <a:r>
              <a:rPr lang="hu-HU" b="1" dirty="0" smtClean="0"/>
              <a:t>főmondat (+ beékelődés) (8)</a:t>
            </a:r>
          </a:p>
          <a:p>
            <a:pPr marL="114300" indent="0">
              <a:buNone/>
            </a:pPr>
            <a:r>
              <a:rPr lang="hu-HU" dirty="0" smtClean="0"/>
              <a:t>(</a:t>
            </a:r>
            <a:r>
              <a:rPr lang="hu-HU" dirty="0"/>
              <a:t>7) </a:t>
            </a:r>
            <a:r>
              <a:rPr lang="hu-HU" i="1" dirty="0" smtClean="0">
                <a:solidFill>
                  <a:srgbClr val="002060"/>
                </a:solidFill>
              </a:rPr>
              <a:t>Mondják</a:t>
            </a:r>
            <a:r>
              <a:rPr lang="hu-HU" i="1" dirty="0" smtClean="0"/>
              <a:t>, </a:t>
            </a:r>
            <a:r>
              <a:rPr lang="hu-HU" i="1" dirty="0">
                <a:solidFill>
                  <a:srgbClr val="FF0000"/>
                </a:solidFill>
              </a:rPr>
              <a:t>Önöket mennyire izgatja </a:t>
            </a:r>
            <a:r>
              <a:rPr lang="hu-HU" i="1" dirty="0"/>
              <a:t>a </a:t>
            </a:r>
            <a:r>
              <a:rPr lang="hu-HU" i="1" dirty="0" smtClean="0"/>
              <a:t>világválság, </a:t>
            </a:r>
            <a:r>
              <a:rPr lang="hu-HU" i="1" dirty="0"/>
              <a:t>az állandó </a:t>
            </a:r>
            <a:r>
              <a:rPr lang="hu-HU" i="1" dirty="0" smtClean="0"/>
              <a:t>drágulás, </a:t>
            </a:r>
            <a:r>
              <a:rPr lang="hu-HU" i="1" dirty="0"/>
              <a:t>az élelmiszerek </a:t>
            </a:r>
            <a:r>
              <a:rPr lang="hu-HU" i="1" dirty="0" smtClean="0"/>
              <a:t>minősége, </a:t>
            </a:r>
            <a:r>
              <a:rPr lang="hu-HU" b="1" i="1" dirty="0" smtClean="0"/>
              <a:t>szóval hogy </a:t>
            </a:r>
            <a:r>
              <a:rPr lang="hu-HU" i="1" dirty="0" smtClean="0"/>
              <a:t>napjainkban </a:t>
            </a:r>
            <a:r>
              <a:rPr lang="hu-HU" i="1" dirty="0"/>
              <a:t>szinte lehetetlen - úgymond - polgári nyugalomban </a:t>
            </a:r>
            <a:r>
              <a:rPr lang="hu-HU" i="1" dirty="0" smtClean="0"/>
              <a:t>éldegélni? </a:t>
            </a:r>
            <a:r>
              <a:rPr lang="hu-HU" dirty="0"/>
              <a:t>(MNSz2, #</a:t>
            </a:r>
            <a:r>
              <a:rPr lang="hu-HU" dirty="0" smtClean="0"/>
              <a:t>876078219,</a:t>
            </a:r>
            <a:r>
              <a:rPr lang="hu-HU" dirty="0" err="1" smtClean="0"/>
              <a:t>doc</a:t>
            </a:r>
            <a:r>
              <a:rPr lang="hu-HU" dirty="0" smtClean="0"/>
              <a:t>#2612,</a:t>
            </a:r>
            <a:r>
              <a:rPr lang="hu-HU" dirty="0" err="1" smtClean="0"/>
              <a:t>spok</a:t>
            </a:r>
            <a:r>
              <a:rPr lang="hu-HU" dirty="0" smtClean="0"/>
              <a:t>_hu_</a:t>
            </a:r>
            <a:r>
              <a:rPr lang="hu-HU" dirty="0" err="1" smtClean="0"/>
              <a:t>radio</a:t>
            </a:r>
            <a:r>
              <a:rPr lang="hu-HU" dirty="0" smtClean="0"/>
              <a:t>_015,</a:t>
            </a:r>
            <a:r>
              <a:rPr lang="hu-HU" dirty="0" err="1" smtClean="0"/>
              <a:t>beszéltnyelvi</a:t>
            </a:r>
            <a:r>
              <a:rPr lang="hu-HU" dirty="0" smtClean="0"/>
              <a:t>,magyarországi) – </a:t>
            </a:r>
            <a:r>
              <a:rPr lang="hu-HU" b="1" i="1" dirty="0" smtClean="0"/>
              <a:t>szóval </a:t>
            </a:r>
            <a:r>
              <a:rPr lang="hu-HU" i="1" dirty="0" smtClean="0">
                <a:solidFill>
                  <a:srgbClr val="FF0000"/>
                </a:solidFill>
              </a:rPr>
              <a:t>Önöket mennyire izgatja</a:t>
            </a:r>
            <a:r>
              <a:rPr lang="hu-HU" i="1" dirty="0" smtClean="0"/>
              <a:t>, </a:t>
            </a:r>
            <a:r>
              <a:rPr lang="hu-HU" b="1" i="1" dirty="0" smtClean="0"/>
              <a:t>hogy </a:t>
            </a:r>
            <a:r>
              <a:rPr lang="hu-HU" i="1" dirty="0" smtClean="0"/>
              <a:t>napjainkban szinte lehetetlen…</a:t>
            </a:r>
          </a:p>
          <a:p>
            <a:pPr marL="114300" indent="0">
              <a:buNone/>
            </a:pPr>
            <a:r>
              <a:rPr lang="hu-HU" dirty="0" smtClean="0"/>
              <a:t>(8) (Domokos </a:t>
            </a:r>
            <a:r>
              <a:rPr lang="hu-HU" dirty="0"/>
              <a:t>László: </a:t>
            </a:r>
            <a:r>
              <a:rPr lang="hu-HU" i="1" dirty="0"/>
              <a:t>Hétfőn bejelentette Varga Mihály.) Mit </a:t>
            </a:r>
            <a:r>
              <a:rPr lang="hu-HU" i="1" dirty="0">
                <a:solidFill>
                  <a:srgbClr val="002060"/>
                </a:solidFill>
              </a:rPr>
              <a:t>jelentett be </a:t>
            </a:r>
            <a:r>
              <a:rPr lang="hu-HU" i="1" dirty="0"/>
              <a:t>Varga Mihály? </a:t>
            </a:r>
            <a:r>
              <a:rPr lang="hu-HU" dirty="0"/>
              <a:t>(Domokos László: </a:t>
            </a:r>
            <a:r>
              <a:rPr lang="hu-HU" b="1" i="1" dirty="0"/>
              <a:t>Hát hogy </a:t>
            </a:r>
            <a:r>
              <a:rPr lang="hu-HU" i="1" dirty="0"/>
              <a:t>mi a javaslatunk...)</a:t>
            </a:r>
            <a:r>
              <a:rPr lang="hu-HU" dirty="0"/>
              <a:t> </a:t>
            </a:r>
            <a:r>
              <a:rPr lang="hu-HU" dirty="0" smtClean="0"/>
              <a:t>(</a:t>
            </a:r>
            <a:r>
              <a:rPr lang="hu-HU" dirty="0"/>
              <a:t>MNSz2, </a:t>
            </a:r>
            <a:r>
              <a:rPr lang="hu-HU" dirty="0" smtClean="0"/>
              <a:t>#</a:t>
            </a:r>
            <a:r>
              <a:rPr lang="hu-HU" dirty="0"/>
              <a:t>381427782,</a:t>
            </a:r>
            <a:r>
              <a:rPr lang="hu-HU" dirty="0" err="1"/>
              <a:t>doc</a:t>
            </a:r>
            <a:r>
              <a:rPr lang="hu-HU" dirty="0"/>
              <a:t>#2163,</a:t>
            </a:r>
            <a:r>
              <a:rPr lang="hu-HU" dirty="0" err="1"/>
              <a:t>off</a:t>
            </a:r>
            <a:r>
              <a:rPr lang="hu-HU" dirty="0"/>
              <a:t>_hu_</a:t>
            </a:r>
            <a:r>
              <a:rPr lang="hu-HU" dirty="0" err="1"/>
              <a:t>ogy</a:t>
            </a:r>
            <a:r>
              <a:rPr lang="hu-HU" dirty="0"/>
              <a:t>_027.clean,hivatalos,magyarországi) </a:t>
            </a:r>
            <a:r>
              <a:rPr lang="hu-HU" dirty="0">
                <a:latin typeface="Constantia"/>
              </a:rPr>
              <a:t>−</a:t>
            </a:r>
            <a:r>
              <a:rPr lang="hu-HU" dirty="0"/>
              <a:t> </a:t>
            </a:r>
            <a:r>
              <a:rPr lang="hu-HU" b="1" i="1" dirty="0"/>
              <a:t>Hát</a:t>
            </a:r>
            <a:r>
              <a:rPr lang="hu-HU" i="1" dirty="0"/>
              <a:t> </a:t>
            </a:r>
            <a:r>
              <a:rPr lang="hu-HU" i="1" dirty="0">
                <a:solidFill>
                  <a:srgbClr val="002060"/>
                </a:solidFill>
              </a:rPr>
              <a:t>azt jelentette be</a:t>
            </a:r>
            <a:r>
              <a:rPr lang="hu-HU" i="1" dirty="0"/>
              <a:t>, </a:t>
            </a:r>
            <a:r>
              <a:rPr lang="hu-HU" b="1" i="1" dirty="0"/>
              <a:t>hogy</a:t>
            </a:r>
            <a:r>
              <a:rPr lang="hu-HU" i="1" dirty="0"/>
              <a:t> mi a javaslatunk. </a:t>
            </a:r>
            <a:endParaRPr lang="hu-HU" i="1" dirty="0" smtClean="0"/>
          </a:p>
          <a:p>
            <a:pPr marL="114300" indent="0">
              <a:buNone/>
            </a:pPr>
            <a:r>
              <a:rPr lang="hu-HU" i="1" dirty="0" smtClean="0"/>
              <a:t>- </a:t>
            </a:r>
            <a:r>
              <a:rPr lang="hu-HU" dirty="0" smtClean="0"/>
              <a:t>Kontextusban: mondásigék</a:t>
            </a:r>
            <a:endParaRPr lang="hu-HU" i="1" dirty="0"/>
          </a:p>
          <a:p>
            <a:pPr marL="114300" indent="0">
              <a:buNone/>
            </a:pPr>
            <a:endParaRPr lang="hu-HU" i="1" dirty="0"/>
          </a:p>
        </p:txBody>
      </p:sp>
    </p:spTree>
    <p:extLst>
      <p:ext uri="{BB962C8B-B14F-4D97-AF65-F5344CB8AC3E}">
        <p14:creationId xmlns:p14="http://schemas.microsoft.com/office/powerpoint/2010/main" val="42553838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Nehézségek 3.</a:t>
            </a:r>
            <a:endParaRPr lang="hu-HU" dirty="0"/>
          </a:p>
        </p:txBody>
      </p:sp>
      <p:sp>
        <p:nvSpPr>
          <p:cNvPr id="3" name="Tartalom helye 2"/>
          <p:cNvSpPr>
            <a:spLocks noGrp="1"/>
          </p:cNvSpPr>
          <p:nvPr>
            <p:ph idx="1"/>
          </p:nvPr>
        </p:nvSpPr>
        <p:spPr>
          <a:xfrm>
            <a:off x="1981200" y="1600200"/>
            <a:ext cx="7715200" cy="5141168"/>
          </a:xfrm>
        </p:spPr>
        <p:txBody>
          <a:bodyPr>
            <a:normAutofit/>
          </a:bodyPr>
          <a:lstStyle/>
          <a:p>
            <a:pPr marL="114300" indent="0">
              <a:buNone/>
            </a:pPr>
            <a:r>
              <a:rPr lang="hu-HU" dirty="0" smtClean="0"/>
              <a:t>III. A </a:t>
            </a:r>
            <a:r>
              <a:rPr lang="hu-HU" i="1" dirty="0" err="1" smtClean="0"/>
              <a:t>hogy</a:t>
            </a:r>
            <a:r>
              <a:rPr lang="hu-HU" dirty="0" err="1" smtClean="0"/>
              <a:t>-os</a:t>
            </a:r>
            <a:r>
              <a:rPr lang="hu-HU" dirty="0" smtClean="0"/>
              <a:t> mellékmondat </a:t>
            </a:r>
            <a:r>
              <a:rPr lang="hu-HU" dirty="0"/>
              <a:t>önmagában </a:t>
            </a:r>
            <a:r>
              <a:rPr lang="hu-HU" dirty="0" smtClean="0"/>
              <a:t>nem tudna/szokott </a:t>
            </a:r>
            <a:r>
              <a:rPr lang="hu-HU" dirty="0" err="1" smtClean="0"/>
              <a:t>inszubordinált</a:t>
            </a:r>
            <a:r>
              <a:rPr lang="hu-HU" dirty="0" smtClean="0"/>
              <a:t> lenni, csak a diskurzusjelölővel együtt (a </a:t>
            </a:r>
            <a:r>
              <a:rPr lang="hu-HU" i="1" dirty="0" smtClean="0"/>
              <a:t>szóval hogy </a:t>
            </a:r>
            <a:r>
              <a:rPr lang="hu-HU" dirty="0" smtClean="0"/>
              <a:t>a </a:t>
            </a:r>
            <a:r>
              <a:rPr lang="hu-HU" i="1" dirty="0" smtClean="0"/>
              <a:t>szóval </a:t>
            </a:r>
            <a:r>
              <a:rPr lang="hu-HU" dirty="0" smtClean="0"/>
              <a:t>egy </a:t>
            </a:r>
            <a:r>
              <a:rPr lang="hu-HU" b="1" dirty="0" smtClean="0"/>
              <a:t>variánsa</a:t>
            </a:r>
            <a:r>
              <a:rPr lang="hu-HU" dirty="0" smtClean="0"/>
              <a:t>):</a:t>
            </a:r>
          </a:p>
          <a:p>
            <a:pPr marL="114300" indent="0">
              <a:buNone/>
            </a:pPr>
            <a:r>
              <a:rPr lang="hu-HU" dirty="0" smtClean="0"/>
              <a:t>(9) </a:t>
            </a:r>
            <a:r>
              <a:rPr lang="hu-HU" i="1" dirty="0" smtClean="0"/>
              <a:t>Figyelj </a:t>
            </a:r>
            <a:r>
              <a:rPr lang="hu-HU" i="1" dirty="0"/>
              <a:t>nagyon </a:t>
            </a:r>
            <a:r>
              <a:rPr lang="hu-HU" i="1" dirty="0" smtClean="0"/>
              <a:t>ó, </a:t>
            </a:r>
            <a:r>
              <a:rPr lang="hu-HU" i="1" dirty="0">
                <a:solidFill>
                  <a:srgbClr val="002060"/>
                </a:solidFill>
              </a:rPr>
              <a:t>mondom</a:t>
            </a:r>
            <a:r>
              <a:rPr lang="hu-HU" i="1" dirty="0"/>
              <a:t>. Én például ha valahova megyek - és, </a:t>
            </a:r>
            <a:r>
              <a:rPr lang="hu-HU" i="1" dirty="0" smtClean="0"/>
              <a:t>látod, </a:t>
            </a:r>
            <a:r>
              <a:rPr lang="hu-HU" i="1" dirty="0"/>
              <a:t>ez az egyik legelemibb dolog a világon -, megpillantom az előszobában a fogast. </a:t>
            </a:r>
            <a:r>
              <a:rPr lang="hu-HU" b="1" i="1" dirty="0"/>
              <a:t>Szóval hogy </a:t>
            </a:r>
            <a:r>
              <a:rPr lang="hu-HU" i="1" dirty="0"/>
              <a:t>ott áll egy fogas, </a:t>
            </a:r>
            <a:r>
              <a:rPr lang="hu-HU" i="1" dirty="0" smtClean="0"/>
              <a:t>mondjuk, </a:t>
            </a:r>
            <a:r>
              <a:rPr lang="hu-HU" i="1" dirty="0"/>
              <a:t>azoknak az embereknek az előszobájában. </a:t>
            </a:r>
            <a:r>
              <a:rPr lang="hu-HU" dirty="0"/>
              <a:t> </a:t>
            </a:r>
            <a:r>
              <a:rPr lang="hu-HU" dirty="0" smtClean="0"/>
              <a:t>(MNSz2, #46262385,</a:t>
            </a:r>
            <a:r>
              <a:rPr lang="hu-HU" dirty="0" err="1" smtClean="0"/>
              <a:t>doc</a:t>
            </a:r>
            <a:r>
              <a:rPr lang="hu-HU" dirty="0" smtClean="0"/>
              <a:t>#744,</a:t>
            </a:r>
            <a:r>
              <a:rPr lang="hu-HU" dirty="0" err="1" smtClean="0"/>
              <a:t>lit</a:t>
            </a:r>
            <a:r>
              <a:rPr lang="hu-HU" dirty="0" smtClean="0"/>
              <a:t>_hu_dia_Tandori_</a:t>
            </a:r>
            <a:r>
              <a:rPr lang="hu-HU" dirty="0" err="1" smtClean="0"/>
              <a:t>Dezso</a:t>
            </a:r>
            <a:r>
              <a:rPr lang="hu-HU" dirty="0"/>
              <a:t>___Itt_</a:t>
            </a:r>
            <a:r>
              <a:rPr lang="hu-HU" dirty="0" err="1"/>
              <a:t>ejszaka</a:t>
            </a:r>
            <a:r>
              <a:rPr lang="hu-HU" dirty="0"/>
              <a:t>_</a:t>
            </a:r>
            <a:r>
              <a:rPr lang="hu-HU" dirty="0" err="1"/>
              <a:t>koalak</a:t>
            </a:r>
            <a:r>
              <a:rPr lang="hu-HU" dirty="0"/>
              <a:t>_</a:t>
            </a:r>
            <a:r>
              <a:rPr lang="hu-HU" dirty="0" err="1"/>
              <a:t>jarnak</a:t>
            </a:r>
            <a:r>
              <a:rPr lang="hu-HU" dirty="0"/>
              <a:t>___1977.clean,szépirodalom,magyarországi</a:t>
            </a:r>
            <a:r>
              <a:rPr lang="hu-HU" dirty="0" smtClean="0"/>
              <a:t>) </a:t>
            </a:r>
          </a:p>
          <a:p>
            <a:pPr marL="114300" indent="0">
              <a:buNone/>
            </a:pPr>
            <a:endParaRPr lang="hu-HU" dirty="0"/>
          </a:p>
          <a:p>
            <a:pPr marL="114300" indent="0">
              <a:buNone/>
            </a:pPr>
            <a:r>
              <a:rPr lang="hu-HU" dirty="0" smtClean="0"/>
              <a:t>– elhagyható lenne a </a:t>
            </a:r>
            <a:r>
              <a:rPr lang="hu-HU" i="1" dirty="0" smtClean="0"/>
              <a:t>hogy, </a:t>
            </a:r>
          </a:p>
          <a:p>
            <a:pPr marL="114300" indent="0">
              <a:buNone/>
            </a:pPr>
            <a:r>
              <a:rPr lang="hu-HU" dirty="0"/>
              <a:t>– nincs </a:t>
            </a:r>
            <a:r>
              <a:rPr lang="hu-HU" dirty="0" smtClean="0"/>
              <a:t>főmondat</a:t>
            </a:r>
          </a:p>
          <a:p>
            <a:pPr marL="114300" indent="0">
              <a:buNone/>
            </a:pPr>
            <a:r>
              <a:rPr lang="hu-HU" dirty="0" smtClean="0"/>
              <a:t>– a </a:t>
            </a:r>
            <a:r>
              <a:rPr lang="hu-HU" i="1" dirty="0" smtClean="0"/>
              <a:t>szóval </a:t>
            </a:r>
            <a:r>
              <a:rPr lang="hu-HU" dirty="0" smtClean="0"/>
              <a:t>funkciója: a téma folytatása, részletezése</a:t>
            </a:r>
          </a:p>
          <a:p>
            <a:pPr marL="114300" indent="0">
              <a:buNone/>
            </a:pPr>
            <a:endParaRPr lang="hu-HU" i="1" dirty="0" smtClean="0"/>
          </a:p>
        </p:txBody>
      </p:sp>
    </p:spTree>
    <p:extLst>
      <p:ext uri="{BB962C8B-B14F-4D97-AF65-F5344CB8AC3E}">
        <p14:creationId xmlns:p14="http://schemas.microsoft.com/office/powerpoint/2010/main" val="2169187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Átmenetiségek</a:t>
            </a:r>
            <a:endParaRPr lang="hu-HU" dirty="0"/>
          </a:p>
        </p:txBody>
      </p:sp>
      <p:sp>
        <p:nvSpPr>
          <p:cNvPr id="3" name="Tartalom helye 2"/>
          <p:cNvSpPr>
            <a:spLocks noGrp="1"/>
          </p:cNvSpPr>
          <p:nvPr>
            <p:ph idx="1"/>
          </p:nvPr>
        </p:nvSpPr>
        <p:spPr>
          <a:xfrm>
            <a:off x="1847528" y="1340768"/>
            <a:ext cx="8064896" cy="5400600"/>
          </a:xfrm>
        </p:spPr>
        <p:txBody>
          <a:bodyPr>
            <a:normAutofit/>
          </a:bodyPr>
          <a:lstStyle/>
          <a:p>
            <a:pPr marL="114300" indent="0">
              <a:buNone/>
            </a:pPr>
            <a:r>
              <a:rPr lang="hu-HU" dirty="0" smtClean="0"/>
              <a:t>A diskurzusjelölők – ahogyan az </a:t>
            </a:r>
            <a:r>
              <a:rPr lang="hu-HU" dirty="0" err="1" smtClean="0"/>
              <a:t>inszubordinált</a:t>
            </a:r>
            <a:r>
              <a:rPr lang="hu-HU" dirty="0" smtClean="0"/>
              <a:t> mellékmondatok is – a közlés többi részétől elkülönült (szervetlen) </a:t>
            </a:r>
            <a:r>
              <a:rPr lang="hu-HU" dirty="0" err="1" smtClean="0"/>
              <a:t>tetikus</a:t>
            </a:r>
            <a:r>
              <a:rPr lang="hu-HU" dirty="0" smtClean="0"/>
              <a:t> elemek (Heine és </a:t>
            </a:r>
            <a:r>
              <a:rPr lang="hu-HU" dirty="0" err="1" smtClean="0"/>
              <a:t>mtsai</a:t>
            </a:r>
            <a:r>
              <a:rPr lang="hu-HU" dirty="0" smtClean="0"/>
              <a:t> 2017), </a:t>
            </a:r>
            <a:r>
              <a:rPr lang="hu-HU" dirty="0" err="1" smtClean="0"/>
              <a:t>metatextuális</a:t>
            </a:r>
            <a:r>
              <a:rPr lang="hu-HU" dirty="0" smtClean="0"/>
              <a:t> funkciójúak:  beékelődés esetében egyáltalán nem biztos, hogy a hátravetett/</a:t>
            </a:r>
            <a:r>
              <a:rPr lang="hu-HU" dirty="0" err="1" smtClean="0"/>
              <a:t>elliptált</a:t>
            </a:r>
            <a:r>
              <a:rPr lang="hu-HU" dirty="0" smtClean="0"/>
              <a:t> főmondathoz tartoznak és elválasztandók/elválaszthatók a </a:t>
            </a:r>
            <a:r>
              <a:rPr lang="hu-HU" i="1" dirty="0" err="1" smtClean="0"/>
              <a:t>hogy</a:t>
            </a:r>
            <a:r>
              <a:rPr lang="hu-HU" dirty="0" err="1" smtClean="0"/>
              <a:t>-tól</a:t>
            </a:r>
            <a:endParaRPr lang="hu-HU" dirty="0" smtClean="0"/>
          </a:p>
          <a:p>
            <a:pPr marL="114300" indent="0">
              <a:buNone/>
            </a:pPr>
            <a:r>
              <a:rPr lang="hu-HU" dirty="0" smtClean="0"/>
              <a:t>Nem mindig illeszkedik jól az „</a:t>
            </a:r>
            <a:r>
              <a:rPr lang="hu-HU" dirty="0" err="1" smtClean="0"/>
              <a:t>elliptált</a:t>
            </a:r>
            <a:r>
              <a:rPr lang="hu-HU" dirty="0" smtClean="0"/>
              <a:t>” rész (és nem is mindig főmondati értékű):</a:t>
            </a:r>
          </a:p>
          <a:p>
            <a:pPr marL="114300" indent="0">
              <a:buNone/>
            </a:pPr>
            <a:r>
              <a:rPr lang="hu-HU" dirty="0" smtClean="0"/>
              <a:t>(10) </a:t>
            </a:r>
            <a:r>
              <a:rPr lang="hu-HU" i="1" dirty="0" smtClean="0"/>
              <a:t>Hát... </a:t>
            </a:r>
            <a:r>
              <a:rPr lang="hu-HU" i="1" dirty="0"/>
              <a:t>te nem ilyen vagy eredetileg </a:t>
            </a:r>
            <a:r>
              <a:rPr lang="hu-HU" i="1" dirty="0" smtClean="0"/>
              <a:t>is? </a:t>
            </a:r>
            <a:r>
              <a:rPr lang="hu-HU" i="1" dirty="0"/>
              <a:t>- Hogyhogy </a:t>
            </a:r>
            <a:r>
              <a:rPr lang="hu-HU" i="1" dirty="0" smtClean="0"/>
              <a:t>eredetileg? </a:t>
            </a:r>
            <a:r>
              <a:rPr lang="hu-HU" i="1" dirty="0"/>
              <a:t>- </a:t>
            </a:r>
            <a:r>
              <a:rPr lang="hu-HU" b="1" i="1" dirty="0" smtClean="0"/>
              <a:t>Szóval hogy </a:t>
            </a:r>
            <a:r>
              <a:rPr lang="hu-HU" i="1" dirty="0" smtClean="0"/>
              <a:t>kicsi.</a:t>
            </a:r>
            <a:r>
              <a:rPr lang="hu-HU" dirty="0" smtClean="0"/>
              <a:t> (MNSz2, #12994782,</a:t>
            </a:r>
            <a:r>
              <a:rPr lang="hu-HU" dirty="0" err="1" smtClean="0"/>
              <a:t>doc</a:t>
            </a:r>
            <a:r>
              <a:rPr lang="hu-HU" dirty="0" smtClean="0"/>
              <a:t>#319,</a:t>
            </a:r>
            <a:r>
              <a:rPr lang="hu-HU" dirty="0" err="1" smtClean="0"/>
              <a:t>lit</a:t>
            </a:r>
            <a:r>
              <a:rPr lang="hu-HU" dirty="0" smtClean="0"/>
              <a:t>_hu_dia_Gyurkovics_Tibor</a:t>
            </a:r>
            <a:r>
              <a:rPr lang="hu-HU" dirty="0"/>
              <a:t>___</a:t>
            </a:r>
            <a:r>
              <a:rPr lang="hu-HU" dirty="0" err="1"/>
              <a:t>Gyerekregenyek</a:t>
            </a:r>
            <a:r>
              <a:rPr lang="hu-HU" dirty="0"/>
              <a:t>___2001.clean,szépirodalom,magyarországi</a:t>
            </a:r>
            <a:r>
              <a:rPr lang="hu-HU" dirty="0" smtClean="0"/>
              <a:t>)</a:t>
            </a:r>
          </a:p>
          <a:p>
            <a:pPr marL="114300" indent="0">
              <a:buNone/>
            </a:pPr>
            <a:r>
              <a:rPr lang="hu-HU" dirty="0" smtClean="0">
                <a:solidFill>
                  <a:srgbClr val="7030A0"/>
                </a:solidFill>
              </a:rPr>
              <a:t>???</a:t>
            </a:r>
            <a:r>
              <a:rPr lang="hu-HU" b="1" dirty="0" smtClean="0">
                <a:solidFill>
                  <a:srgbClr val="7030A0"/>
                </a:solidFill>
              </a:rPr>
              <a:t>Szóval </a:t>
            </a:r>
            <a:r>
              <a:rPr lang="hu-HU" dirty="0" smtClean="0">
                <a:solidFill>
                  <a:srgbClr val="7030A0"/>
                </a:solidFill>
              </a:rPr>
              <a:t>ilyen vagy (eredetileg is), </a:t>
            </a:r>
            <a:r>
              <a:rPr lang="hu-HU" b="1" dirty="0" smtClean="0">
                <a:solidFill>
                  <a:srgbClr val="7030A0"/>
                </a:solidFill>
              </a:rPr>
              <a:t>hogy </a:t>
            </a:r>
            <a:r>
              <a:rPr lang="hu-HU" dirty="0" smtClean="0">
                <a:solidFill>
                  <a:srgbClr val="7030A0"/>
                </a:solidFill>
              </a:rPr>
              <a:t>kicsi</a:t>
            </a:r>
          </a:p>
          <a:p>
            <a:pPr marL="114300" indent="0">
              <a:buNone/>
            </a:pPr>
            <a:r>
              <a:rPr lang="hu-HU" dirty="0" smtClean="0"/>
              <a:t>(11</a:t>
            </a:r>
            <a:r>
              <a:rPr lang="hu-HU" dirty="0"/>
              <a:t>) </a:t>
            </a:r>
            <a:r>
              <a:rPr lang="hu-HU" i="1" dirty="0"/>
              <a:t>De hadd </a:t>
            </a:r>
            <a:r>
              <a:rPr lang="hu-HU" i="1" dirty="0">
                <a:solidFill>
                  <a:srgbClr val="FF0000"/>
                </a:solidFill>
              </a:rPr>
              <a:t>súgjon</a:t>
            </a:r>
            <a:r>
              <a:rPr lang="hu-HU" i="1" dirty="0"/>
              <a:t> </a:t>
            </a:r>
            <a:r>
              <a:rPr lang="hu-HU" i="1" dirty="0" smtClean="0"/>
              <a:t>valamit. </a:t>
            </a:r>
            <a:r>
              <a:rPr lang="hu-HU" i="1" dirty="0"/>
              <a:t>Mert mindjárt föl kell </a:t>
            </a:r>
            <a:r>
              <a:rPr lang="hu-HU" i="1" dirty="0" smtClean="0"/>
              <a:t>állnia, </a:t>
            </a:r>
            <a:r>
              <a:rPr lang="hu-HU" i="1" dirty="0"/>
              <a:t>a társaság már </a:t>
            </a:r>
            <a:r>
              <a:rPr lang="hu-HU" i="1" dirty="0" err="1"/>
              <a:t>szétkomolytalankodta</a:t>
            </a:r>
            <a:r>
              <a:rPr lang="hu-HU" i="1" dirty="0"/>
              <a:t> a </a:t>
            </a:r>
            <a:r>
              <a:rPr lang="hu-HU" i="1" dirty="0" smtClean="0"/>
              <a:t>dolgot. </a:t>
            </a:r>
            <a:r>
              <a:rPr lang="hu-HU" b="1" i="1" dirty="0" smtClean="0"/>
              <a:t>Szóval hogy </a:t>
            </a:r>
            <a:r>
              <a:rPr lang="hu-HU" i="1" dirty="0" smtClean="0"/>
              <a:t>megleptem </a:t>
            </a:r>
            <a:r>
              <a:rPr lang="hu-HU" i="1" dirty="0"/>
              <a:t>a </a:t>
            </a:r>
            <a:r>
              <a:rPr lang="hu-HU" i="1" dirty="0" smtClean="0"/>
              <a:t>bátorságommal...</a:t>
            </a:r>
            <a:r>
              <a:rPr lang="hu-HU" dirty="0"/>
              <a:t> </a:t>
            </a:r>
            <a:r>
              <a:rPr lang="hu-HU" dirty="0" smtClean="0"/>
              <a:t>(MNSz2, #315926915,</a:t>
            </a:r>
            <a:r>
              <a:rPr lang="hu-HU" dirty="0" err="1" smtClean="0"/>
              <a:t>doc</a:t>
            </a:r>
            <a:r>
              <a:rPr lang="hu-HU" dirty="0" smtClean="0"/>
              <a:t>#2115,</a:t>
            </a:r>
            <a:r>
              <a:rPr lang="hu-HU" dirty="0" err="1" smtClean="0"/>
              <a:t>lit</a:t>
            </a:r>
            <a:r>
              <a:rPr lang="hu-HU" dirty="0" smtClean="0"/>
              <a:t>_hu_dia_</a:t>
            </a:r>
            <a:r>
              <a:rPr lang="hu-HU" dirty="0" err="1" smtClean="0"/>
              <a:t>Zavada</a:t>
            </a:r>
            <a:r>
              <a:rPr lang="hu-HU" dirty="0" smtClean="0"/>
              <a:t>_</a:t>
            </a:r>
            <a:r>
              <a:rPr lang="hu-HU" dirty="0" err="1" smtClean="0"/>
              <a:t>Pal-Milota</a:t>
            </a:r>
            <a:r>
              <a:rPr lang="hu-HU" dirty="0" smtClean="0"/>
              <a:t>,szépirodalom,magyarországi</a:t>
            </a:r>
            <a:r>
              <a:rPr lang="hu-HU" dirty="0"/>
              <a:t>)</a:t>
            </a:r>
            <a:endParaRPr lang="hu-HU" dirty="0" smtClean="0"/>
          </a:p>
          <a:p>
            <a:pPr marL="114300" indent="0">
              <a:buNone/>
            </a:pPr>
            <a:r>
              <a:rPr lang="hu-HU" dirty="0">
                <a:solidFill>
                  <a:srgbClr val="7030A0"/>
                </a:solidFill>
              </a:rPr>
              <a:t>???</a:t>
            </a:r>
            <a:r>
              <a:rPr lang="hu-HU" b="1" dirty="0">
                <a:solidFill>
                  <a:srgbClr val="7030A0"/>
                </a:solidFill>
              </a:rPr>
              <a:t>Szóval</a:t>
            </a:r>
            <a:r>
              <a:rPr lang="hu-HU" dirty="0">
                <a:solidFill>
                  <a:srgbClr val="7030A0"/>
                </a:solidFill>
              </a:rPr>
              <a:t> hadd súgja (meg), </a:t>
            </a:r>
            <a:r>
              <a:rPr lang="hu-HU" b="1" dirty="0">
                <a:solidFill>
                  <a:srgbClr val="7030A0"/>
                </a:solidFill>
              </a:rPr>
              <a:t>hogy</a:t>
            </a:r>
            <a:r>
              <a:rPr lang="hu-HU" dirty="0">
                <a:solidFill>
                  <a:srgbClr val="7030A0"/>
                </a:solidFill>
              </a:rPr>
              <a:t> megleptem… </a:t>
            </a:r>
          </a:p>
        </p:txBody>
      </p:sp>
    </p:spTree>
    <p:extLst>
      <p:ext uri="{BB962C8B-B14F-4D97-AF65-F5344CB8AC3E}">
        <p14:creationId xmlns:p14="http://schemas.microsoft.com/office/powerpoint/2010/main" val="184454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03512" y="274638"/>
            <a:ext cx="8064896" cy="1143000"/>
          </a:xfrm>
        </p:spPr>
        <p:txBody>
          <a:bodyPr>
            <a:normAutofit fontScale="90000"/>
          </a:bodyPr>
          <a:lstStyle/>
          <a:p>
            <a:r>
              <a:rPr lang="hu-HU" sz="4200" dirty="0"/>
              <a:t>Eredmények: összes </a:t>
            </a:r>
            <a:r>
              <a:rPr lang="hu-HU" sz="4200" dirty="0" err="1"/>
              <a:t>inszubordináció</a:t>
            </a:r>
            <a:endParaRPr lang="hu-HU" sz="4200" dirty="0"/>
          </a:p>
        </p:txBody>
      </p:sp>
      <p:sp>
        <p:nvSpPr>
          <p:cNvPr id="3" name="Tartalom helye 2"/>
          <p:cNvSpPr>
            <a:spLocks noGrp="1"/>
          </p:cNvSpPr>
          <p:nvPr>
            <p:ph idx="1"/>
          </p:nvPr>
        </p:nvSpPr>
        <p:spPr>
          <a:xfrm>
            <a:off x="1981200" y="1600200"/>
            <a:ext cx="7715200" cy="5069160"/>
          </a:xfrm>
        </p:spPr>
        <p:txBody>
          <a:bodyPr>
            <a:normAutofit/>
          </a:bodyPr>
          <a:lstStyle/>
          <a:p>
            <a:pPr marL="114300" indent="0">
              <a:buNone/>
            </a:pPr>
            <a:r>
              <a:rPr lang="hu-HU" dirty="0" err="1" smtClean="0"/>
              <a:t>Inszubordinált</a:t>
            </a:r>
            <a:r>
              <a:rPr lang="hu-HU" dirty="0" smtClean="0"/>
              <a:t> (</a:t>
            </a:r>
            <a:r>
              <a:rPr lang="hu-HU" smtClean="0"/>
              <a:t>főmondat nélküli) esetek </a:t>
            </a:r>
            <a:r>
              <a:rPr lang="hu-HU" dirty="0" smtClean="0"/>
              <a:t>az 500-as véletlen mintákban:</a:t>
            </a:r>
          </a:p>
          <a:p>
            <a:pPr marL="114300" indent="0">
              <a:buNone/>
            </a:pPr>
            <a:r>
              <a:rPr lang="hu-HU" i="1" dirty="0" smtClean="0"/>
              <a:t>szóval hogy: </a:t>
            </a:r>
            <a:r>
              <a:rPr lang="hu-HU" dirty="0" smtClean="0"/>
              <a:t>197 db (39,4%); </a:t>
            </a:r>
            <a:r>
              <a:rPr lang="hu-HU" i="1" dirty="0" smtClean="0"/>
              <a:t>hát hogy: </a:t>
            </a:r>
            <a:r>
              <a:rPr lang="hu-HU" dirty="0" smtClean="0"/>
              <a:t>74 db (14,8%)</a:t>
            </a:r>
          </a:p>
          <a:p>
            <a:pPr marL="114300" indent="0">
              <a:buNone/>
            </a:pPr>
            <a:r>
              <a:rPr lang="hu-HU" dirty="0"/>
              <a:t>(</a:t>
            </a:r>
            <a:r>
              <a:rPr lang="hu-HU" dirty="0" smtClean="0"/>
              <a:t>12) </a:t>
            </a:r>
            <a:r>
              <a:rPr lang="hu-HU" i="1" dirty="0"/>
              <a:t>Ha például a GM szerint eszik az ember, akkor majdnem biztos, hogy jót eszik, de ami egészen biztos: hogy drágán. Ami komoly hazafi számára önmagában nem megnyugtató. </a:t>
            </a:r>
            <a:r>
              <a:rPr lang="hu-HU" b="1" i="1" dirty="0"/>
              <a:t>Szóval hogy </a:t>
            </a:r>
            <a:r>
              <a:rPr lang="hu-HU" i="1" dirty="0"/>
              <a:t>az élet nem megspórolható, élni kell, vagyis (bocsánat) éttermekbe járni.</a:t>
            </a:r>
            <a:r>
              <a:rPr lang="hu-HU" dirty="0"/>
              <a:t> (MNSz2, 268328595,</a:t>
            </a:r>
            <a:r>
              <a:rPr lang="hu-HU" dirty="0" err="1"/>
              <a:t>doc</a:t>
            </a:r>
            <a:r>
              <a:rPr lang="hu-HU" dirty="0"/>
              <a:t>#1407,</a:t>
            </a:r>
            <a:r>
              <a:rPr lang="hu-HU" dirty="0" err="1"/>
              <a:t>lit</a:t>
            </a:r>
            <a:r>
              <a:rPr lang="hu-HU" dirty="0"/>
              <a:t>_hu_dia_</a:t>
            </a:r>
            <a:r>
              <a:rPr lang="hu-HU" dirty="0" err="1"/>
              <a:t>Esterhazy</a:t>
            </a:r>
            <a:r>
              <a:rPr lang="hu-HU" dirty="0"/>
              <a:t>_</a:t>
            </a:r>
            <a:r>
              <a:rPr lang="hu-HU" dirty="0" err="1"/>
              <a:t>Peter-A</a:t>
            </a:r>
            <a:r>
              <a:rPr lang="hu-HU" dirty="0"/>
              <a:t>_</a:t>
            </a:r>
            <a:r>
              <a:rPr lang="hu-HU" dirty="0" err="1"/>
              <a:t>szabadsag</a:t>
            </a:r>
            <a:r>
              <a:rPr lang="hu-HU" dirty="0"/>
              <a:t>_</a:t>
            </a:r>
            <a:r>
              <a:rPr lang="hu-HU" dirty="0" err="1"/>
              <a:t>nehez</a:t>
            </a:r>
            <a:r>
              <a:rPr lang="hu-HU" dirty="0"/>
              <a:t>_</a:t>
            </a:r>
            <a:r>
              <a:rPr lang="hu-HU" dirty="0" err="1"/>
              <a:t>mamora</a:t>
            </a:r>
            <a:r>
              <a:rPr lang="hu-HU" dirty="0"/>
              <a:t>,szépirodalom,magyarországi) </a:t>
            </a:r>
          </a:p>
          <a:p>
            <a:pPr marL="114300" indent="0">
              <a:buNone/>
            </a:pPr>
            <a:endParaRPr lang="hu-HU" dirty="0" smtClean="0"/>
          </a:p>
          <a:p>
            <a:pPr marL="114300" indent="0">
              <a:buNone/>
            </a:pPr>
            <a:r>
              <a:rPr lang="hu-HU" dirty="0" smtClean="0"/>
              <a:t>(13) </a:t>
            </a:r>
            <a:r>
              <a:rPr lang="hu-HU" i="1" dirty="0"/>
              <a:t>Hát a Korda is a Petrikbe </a:t>
            </a:r>
            <a:r>
              <a:rPr lang="hu-HU" i="1" dirty="0" smtClean="0"/>
              <a:t>járt, </a:t>
            </a:r>
            <a:r>
              <a:rPr lang="hu-HU" i="1" dirty="0" err="1"/>
              <a:t>szal</a:t>
            </a:r>
            <a:r>
              <a:rPr lang="hu-HU" i="1" dirty="0"/>
              <a:t> </a:t>
            </a:r>
            <a:r>
              <a:rPr lang="hu-HU" i="1" dirty="0" smtClean="0"/>
              <a:t>iskolatársa, </a:t>
            </a:r>
            <a:r>
              <a:rPr lang="hu-HU" i="1" dirty="0"/>
              <a:t>de inkább osztálytársa volt a Kovács Lászlónak </a:t>
            </a:r>
            <a:r>
              <a:rPr lang="hu-HU" i="1" dirty="0" smtClean="0"/>
              <a:t>(mindketten </a:t>
            </a:r>
            <a:r>
              <a:rPr lang="hu-HU" i="1" dirty="0"/>
              <a:t>1939-ben </a:t>
            </a:r>
            <a:r>
              <a:rPr lang="hu-HU" i="1" dirty="0" smtClean="0"/>
              <a:t>születtek). </a:t>
            </a:r>
            <a:r>
              <a:rPr lang="hu-HU" b="1" i="1" dirty="0" smtClean="0"/>
              <a:t>Hát hogy </a:t>
            </a:r>
            <a:r>
              <a:rPr lang="hu-HU" i="1" dirty="0" smtClean="0"/>
              <a:t>erre </a:t>
            </a:r>
            <a:r>
              <a:rPr lang="hu-HU" i="1" dirty="0"/>
              <a:t>nem </a:t>
            </a:r>
            <a:r>
              <a:rPr lang="hu-HU" i="1" dirty="0" smtClean="0"/>
              <a:t>gondoltunk...  </a:t>
            </a:r>
            <a:r>
              <a:rPr lang="hu-HU" dirty="0" smtClean="0"/>
              <a:t>(MNSz2, #125012977,</a:t>
            </a:r>
            <a:r>
              <a:rPr lang="hu-HU" dirty="0" err="1" smtClean="0"/>
              <a:t>doc</a:t>
            </a:r>
            <a:r>
              <a:rPr lang="hu-HU" dirty="0" smtClean="0"/>
              <a:t>#1017,</a:t>
            </a:r>
            <a:r>
              <a:rPr lang="hu-HU" dirty="0" err="1" smtClean="0"/>
              <a:t>pers</a:t>
            </a:r>
            <a:r>
              <a:rPr lang="hu-HU" dirty="0" smtClean="0"/>
              <a:t>_hu_ind_044,személyes-fórum,magyarországi</a:t>
            </a:r>
            <a:r>
              <a:rPr lang="hu-HU" dirty="0"/>
              <a:t>)</a:t>
            </a:r>
            <a:endParaRPr lang="hu-HU" dirty="0" smtClean="0"/>
          </a:p>
          <a:p>
            <a:pPr marL="114300" indent="0">
              <a:buNone/>
            </a:pPr>
            <a:endParaRPr lang="hu-HU" dirty="0"/>
          </a:p>
        </p:txBody>
      </p:sp>
    </p:spTree>
    <p:extLst>
      <p:ext uri="{BB962C8B-B14F-4D97-AF65-F5344CB8AC3E}">
        <p14:creationId xmlns:p14="http://schemas.microsoft.com/office/powerpoint/2010/main" val="1513231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 </a:t>
            </a:r>
            <a:r>
              <a:rPr lang="hu-HU" dirty="0" err="1" smtClean="0"/>
              <a:t>metapragmatikai</a:t>
            </a:r>
            <a:r>
              <a:rPr lang="hu-HU" dirty="0" smtClean="0"/>
              <a:t> típus</a:t>
            </a:r>
            <a:endParaRPr lang="hu-HU" dirty="0"/>
          </a:p>
        </p:txBody>
      </p:sp>
      <p:sp>
        <p:nvSpPr>
          <p:cNvPr id="3" name="Tartalom helye 2"/>
          <p:cNvSpPr>
            <a:spLocks noGrp="1"/>
          </p:cNvSpPr>
          <p:nvPr>
            <p:ph idx="1"/>
          </p:nvPr>
        </p:nvSpPr>
        <p:spPr/>
        <p:txBody>
          <a:bodyPr>
            <a:normAutofit/>
          </a:bodyPr>
          <a:lstStyle/>
          <a:p>
            <a:pPr marL="114300" indent="0">
              <a:buNone/>
            </a:pPr>
            <a:r>
              <a:rPr lang="hu-HU" b="1" dirty="0" err="1" smtClean="0"/>
              <a:t>Metapragmatikai</a:t>
            </a:r>
            <a:r>
              <a:rPr lang="hu-HU" b="1" dirty="0" smtClean="0"/>
              <a:t> </a:t>
            </a:r>
            <a:r>
              <a:rPr lang="hu-HU" b="1" dirty="0" err="1" smtClean="0"/>
              <a:t>inszubordinációk</a:t>
            </a:r>
            <a:r>
              <a:rPr lang="hu-HU" b="1" dirty="0" smtClean="0"/>
              <a:t> </a:t>
            </a:r>
            <a:r>
              <a:rPr lang="hu-HU" dirty="0" smtClean="0"/>
              <a:t>(4. típus):</a:t>
            </a:r>
          </a:p>
          <a:p>
            <a:r>
              <a:rPr lang="hu-HU" i="1" dirty="0" smtClean="0"/>
              <a:t>szóval hogy: </a:t>
            </a:r>
            <a:r>
              <a:rPr lang="hu-HU" dirty="0"/>
              <a:t>3</a:t>
            </a:r>
            <a:r>
              <a:rPr lang="hu-HU" dirty="0" smtClean="0"/>
              <a:t> db (az </a:t>
            </a:r>
            <a:r>
              <a:rPr lang="hu-HU" dirty="0" err="1" smtClean="0"/>
              <a:t>inszubordináltak</a:t>
            </a:r>
            <a:r>
              <a:rPr lang="hu-HU" dirty="0" smtClean="0"/>
              <a:t> 1,51%-a)</a:t>
            </a:r>
          </a:p>
          <a:p>
            <a:pPr marL="114300" indent="0">
              <a:buNone/>
            </a:pPr>
            <a:r>
              <a:rPr lang="hu-HU" dirty="0" smtClean="0"/>
              <a:t>(14</a:t>
            </a:r>
            <a:r>
              <a:rPr lang="hu-HU" dirty="0"/>
              <a:t>) </a:t>
            </a:r>
            <a:r>
              <a:rPr lang="hu-HU" i="1" dirty="0"/>
              <a:t>07/14/99 15:22:19 </a:t>
            </a:r>
            <a:r>
              <a:rPr lang="hu-HU" b="1" i="1" dirty="0" smtClean="0"/>
              <a:t>szóval hogy válaszoljak, </a:t>
            </a:r>
            <a:r>
              <a:rPr lang="hu-HU" i="1" dirty="0"/>
              <a:t>nekem nem okoz </a:t>
            </a:r>
            <a:r>
              <a:rPr lang="hu-HU" i="1" dirty="0" smtClean="0"/>
              <a:t>gondot, </a:t>
            </a:r>
            <a:r>
              <a:rPr lang="hu-HU" i="1" dirty="0"/>
              <a:t>hogy kifizessek ezt azt a </a:t>
            </a:r>
            <a:r>
              <a:rPr lang="hu-HU" i="1" dirty="0" err="1"/>
              <a:t>barátnöm</a:t>
            </a:r>
            <a:r>
              <a:rPr lang="hu-HU" i="1" dirty="0"/>
              <a:t> </a:t>
            </a:r>
            <a:r>
              <a:rPr lang="hu-HU" i="1" dirty="0" smtClean="0"/>
              <a:t>helyett </a:t>
            </a:r>
            <a:r>
              <a:rPr lang="hu-HU" dirty="0" smtClean="0"/>
              <a:t>(</a:t>
            </a:r>
            <a:r>
              <a:rPr lang="hu-HU" dirty="0"/>
              <a:t>MNSz2, #113049631,</a:t>
            </a:r>
            <a:r>
              <a:rPr lang="hu-HU" dirty="0" err="1"/>
              <a:t>doc</a:t>
            </a:r>
            <a:r>
              <a:rPr lang="hu-HU" dirty="0"/>
              <a:t>#1006,</a:t>
            </a:r>
            <a:r>
              <a:rPr lang="hu-HU" dirty="0" err="1"/>
              <a:t>pers</a:t>
            </a:r>
            <a:r>
              <a:rPr lang="hu-HU" dirty="0"/>
              <a:t>_hu_ind_033,személyes-fórum,magyarországi)</a:t>
            </a:r>
            <a:endParaRPr lang="hu-HU" dirty="0" smtClean="0"/>
          </a:p>
          <a:p>
            <a:r>
              <a:rPr lang="hu-HU" i="1" dirty="0" smtClean="0"/>
              <a:t>hát hogy: </a:t>
            </a:r>
            <a:r>
              <a:rPr lang="hu-HU" b="1" dirty="0" smtClean="0"/>
              <a:t>17 </a:t>
            </a:r>
            <a:r>
              <a:rPr lang="hu-HU" b="1" dirty="0"/>
              <a:t>db </a:t>
            </a:r>
            <a:r>
              <a:rPr lang="hu-HU" dirty="0" smtClean="0"/>
              <a:t>(az </a:t>
            </a:r>
            <a:r>
              <a:rPr lang="hu-HU" dirty="0" err="1" smtClean="0"/>
              <a:t>inszubordináltak</a:t>
            </a:r>
            <a:r>
              <a:rPr lang="hu-HU" dirty="0" smtClean="0"/>
              <a:t> </a:t>
            </a:r>
            <a:r>
              <a:rPr lang="hu-HU" b="1" dirty="0" smtClean="0"/>
              <a:t>23%</a:t>
            </a:r>
            <a:r>
              <a:rPr lang="hu-HU" dirty="0" smtClean="0"/>
              <a:t>-a)</a:t>
            </a:r>
          </a:p>
          <a:p>
            <a:pPr marL="114300" indent="0">
              <a:buNone/>
            </a:pPr>
            <a:r>
              <a:rPr lang="hu-HU" dirty="0" smtClean="0"/>
              <a:t>(15</a:t>
            </a:r>
            <a:r>
              <a:rPr lang="hu-HU" dirty="0"/>
              <a:t>) </a:t>
            </a:r>
            <a:r>
              <a:rPr lang="hu-HU" i="1" dirty="0"/>
              <a:t>Bereményi </a:t>
            </a:r>
            <a:r>
              <a:rPr lang="hu-HU" i="1" dirty="0" smtClean="0"/>
              <a:t>Géza: </a:t>
            </a:r>
            <a:r>
              <a:rPr lang="hu-HU" i="1" dirty="0"/>
              <a:t>- Úgy is </a:t>
            </a:r>
            <a:r>
              <a:rPr lang="hu-HU" i="1" dirty="0" smtClean="0"/>
              <a:t>mondhatnám, </a:t>
            </a:r>
            <a:r>
              <a:rPr lang="hu-HU" i="1" dirty="0"/>
              <a:t>hogy szerződéseket jelent </a:t>
            </a:r>
            <a:r>
              <a:rPr lang="hu-HU" i="1" dirty="0" smtClean="0"/>
              <a:t>velük, </a:t>
            </a:r>
            <a:r>
              <a:rPr lang="hu-HU" i="1" dirty="0"/>
              <a:t>és színházi bemutatóknak a Tévében és a Rádióban való </a:t>
            </a:r>
            <a:r>
              <a:rPr lang="hu-HU" i="1" dirty="0" smtClean="0"/>
              <a:t>szerepeltetését, egyrészt, </a:t>
            </a:r>
            <a:r>
              <a:rPr lang="hu-HU" i="1" dirty="0"/>
              <a:t>másrészt pedig rádiójátékok </a:t>
            </a:r>
            <a:r>
              <a:rPr lang="hu-HU" i="1" dirty="0" smtClean="0"/>
              <a:t>színházi, </a:t>
            </a:r>
            <a:r>
              <a:rPr lang="hu-HU" b="1" i="1" dirty="0" smtClean="0"/>
              <a:t>hát hogy  </a:t>
            </a:r>
            <a:r>
              <a:rPr lang="hu-HU" b="1" i="1" dirty="0"/>
              <a:t>ezzel a szóval </a:t>
            </a:r>
            <a:r>
              <a:rPr lang="hu-HU" b="1" i="1" dirty="0" smtClean="0"/>
              <a:t>éljek</a:t>
            </a:r>
            <a:r>
              <a:rPr lang="hu-HU" i="1" dirty="0" smtClean="0"/>
              <a:t>, </a:t>
            </a:r>
            <a:r>
              <a:rPr lang="hu-HU" i="1" dirty="0"/>
              <a:t>gyártását is </a:t>
            </a:r>
            <a:r>
              <a:rPr lang="hu-HU" i="1" dirty="0" smtClean="0"/>
              <a:t>jelenti. </a:t>
            </a:r>
            <a:r>
              <a:rPr lang="hu-HU" dirty="0" smtClean="0"/>
              <a:t>(</a:t>
            </a:r>
            <a:r>
              <a:rPr lang="hu-HU" dirty="0"/>
              <a:t>MNSz2, #871102087,</a:t>
            </a:r>
            <a:r>
              <a:rPr lang="hu-HU" dirty="0" err="1"/>
              <a:t>doc</a:t>
            </a:r>
            <a:r>
              <a:rPr lang="hu-HU" dirty="0"/>
              <a:t>#2608,</a:t>
            </a:r>
            <a:r>
              <a:rPr lang="hu-HU" dirty="0" err="1"/>
              <a:t>spok</a:t>
            </a:r>
            <a:r>
              <a:rPr lang="hu-HU" dirty="0"/>
              <a:t>_hu_</a:t>
            </a:r>
            <a:r>
              <a:rPr lang="hu-HU" dirty="0" err="1"/>
              <a:t>radio</a:t>
            </a:r>
            <a:r>
              <a:rPr lang="hu-HU" dirty="0"/>
              <a:t>_011,</a:t>
            </a:r>
            <a:r>
              <a:rPr lang="hu-HU" dirty="0" err="1"/>
              <a:t>beszéltnyelvi</a:t>
            </a:r>
            <a:r>
              <a:rPr lang="hu-HU" dirty="0"/>
              <a:t>,magyarországi) </a:t>
            </a:r>
            <a:endParaRPr lang="hu-HU" dirty="0" smtClean="0"/>
          </a:p>
          <a:p>
            <a:pPr marL="114300" indent="0">
              <a:buNone/>
            </a:pPr>
            <a:endParaRPr lang="hu-HU" dirty="0"/>
          </a:p>
        </p:txBody>
      </p:sp>
    </p:spTree>
    <p:extLst>
      <p:ext uri="{BB962C8B-B14F-4D97-AF65-F5344CB8AC3E}">
        <p14:creationId xmlns:p14="http://schemas.microsoft.com/office/powerpoint/2010/main" val="5471469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a:t>
            </a:r>
            <a:r>
              <a:rPr lang="hu-HU" dirty="0" err="1"/>
              <a:t>metapragmatikai</a:t>
            </a:r>
            <a:r>
              <a:rPr lang="hu-HU" dirty="0"/>
              <a:t> típus</a:t>
            </a:r>
          </a:p>
        </p:txBody>
      </p:sp>
      <p:sp>
        <p:nvSpPr>
          <p:cNvPr id="3" name="Tartalom helye 2"/>
          <p:cNvSpPr>
            <a:spLocks noGrp="1"/>
          </p:cNvSpPr>
          <p:nvPr>
            <p:ph idx="1"/>
          </p:nvPr>
        </p:nvSpPr>
        <p:spPr/>
        <p:txBody>
          <a:bodyPr>
            <a:normAutofit fontScale="92500" lnSpcReduction="20000"/>
          </a:bodyPr>
          <a:lstStyle/>
          <a:p>
            <a:pPr marL="114300" indent="0">
              <a:buNone/>
            </a:pPr>
            <a:r>
              <a:rPr lang="hu-HU" dirty="0"/>
              <a:t>(16) </a:t>
            </a:r>
            <a:r>
              <a:rPr lang="hu-HU" i="1" dirty="0"/>
              <a:t>Mintha állna a konyhában valaki; ismered ezt az érzést, mondta D'</a:t>
            </a:r>
            <a:r>
              <a:rPr lang="hu-HU" i="1" dirty="0" err="1"/>
              <a:t>Array</a:t>
            </a:r>
            <a:r>
              <a:rPr lang="hu-HU" i="1" dirty="0"/>
              <a:t>, </a:t>
            </a:r>
            <a:r>
              <a:rPr lang="hu-HU" b="1" i="1" dirty="0"/>
              <a:t>szóval hogy </a:t>
            </a:r>
            <a:r>
              <a:rPr lang="hu-HU" i="1" dirty="0"/>
              <a:t>ezt, </a:t>
            </a:r>
            <a:r>
              <a:rPr lang="hu-HU" i="1" dirty="0">
                <a:solidFill>
                  <a:srgbClr val="002060"/>
                </a:solidFill>
              </a:rPr>
              <a:t>mondta</a:t>
            </a:r>
            <a:r>
              <a:rPr lang="hu-HU" i="1" dirty="0"/>
              <a:t>, így szokták </a:t>
            </a:r>
            <a:r>
              <a:rPr lang="hu-HU" i="1" dirty="0">
                <a:solidFill>
                  <a:srgbClr val="002060"/>
                </a:solidFill>
              </a:rPr>
              <a:t>mondani</a:t>
            </a:r>
            <a:r>
              <a:rPr lang="hu-HU" i="1" dirty="0"/>
              <a:t>, hogy "ismered ezt az érzést" </a:t>
            </a:r>
            <a:r>
              <a:rPr lang="hu-HU" dirty="0"/>
              <a:t>(MNSz2, #308930284,</a:t>
            </a:r>
            <a:r>
              <a:rPr lang="hu-HU" dirty="0" err="1"/>
              <a:t>doc</a:t>
            </a:r>
            <a:r>
              <a:rPr lang="hu-HU" dirty="0"/>
              <a:t>#2017,</a:t>
            </a:r>
            <a:r>
              <a:rPr lang="hu-HU" dirty="0" err="1"/>
              <a:t>lit</a:t>
            </a:r>
            <a:r>
              <a:rPr lang="hu-HU" dirty="0"/>
              <a:t>_hu_dia_Tandori_</a:t>
            </a:r>
            <a:r>
              <a:rPr lang="hu-HU" dirty="0" err="1"/>
              <a:t>Dezso-A</a:t>
            </a:r>
            <a:r>
              <a:rPr lang="hu-HU" dirty="0"/>
              <a:t>_</a:t>
            </a:r>
            <a:r>
              <a:rPr lang="hu-HU" dirty="0" err="1"/>
              <a:t>meghivas</a:t>
            </a:r>
            <a:r>
              <a:rPr lang="hu-HU" dirty="0"/>
              <a:t>_</a:t>
            </a:r>
            <a:r>
              <a:rPr lang="hu-HU" dirty="0" err="1"/>
              <a:t>fennall</a:t>
            </a:r>
            <a:r>
              <a:rPr lang="hu-HU" dirty="0"/>
              <a:t>,szépirodalom,magyarországi</a:t>
            </a:r>
            <a:r>
              <a:rPr lang="hu-HU" dirty="0" smtClean="0"/>
              <a:t>)</a:t>
            </a:r>
          </a:p>
          <a:p>
            <a:pPr marL="114300" indent="0">
              <a:buNone/>
            </a:pPr>
            <a:r>
              <a:rPr lang="hu-HU" i="1" dirty="0"/>
              <a:t>hát hogy úgy mondjam </a:t>
            </a:r>
          </a:p>
          <a:p>
            <a:pPr marL="114300" indent="0">
              <a:buNone/>
            </a:pPr>
            <a:r>
              <a:rPr lang="hu-HU" i="1" dirty="0"/>
              <a:t>hát hogy idézőjelben mondjam</a:t>
            </a:r>
          </a:p>
          <a:p>
            <a:pPr marL="114300" indent="0">
              <a:buNone/>
            </a:pPr>
            <a:r>
              <a:rPr lang="hu-HU" i="1" dirty="0"/>
              <a:t>hát hogy egy példát mondjak magának</a:t>
            </a:r>
          </a:p>
          <a:p>
            <a:pPr marL="114300" indent="0">
              <a:buNone/>
            </a:pPr>
            <a:r>
              <a:rPr lang="hu-HU" i="1" dirty="0"/>
              <a:t>hát hogy érzékeltessem, hogy mit haladunk</a:t>
            </a:r>
          </a:p>
          <a:p>
            <a:pPr marL="114300" indent="0">
              <a:buNone/>
            </a:pPr>
            <a:r>
              <a:rPr lang="hu-HU" i="1" dirty="0"/>
              <a:t>hát hogy a végén kezdjük</a:t>
            </a:r>
          </a:p>
          <a:p>
            <a:pPr marL="114300" indent="0">
              <a:buNone/>
            </a:pPr>
            <a:r>
              <a:rPr lang="hu-HU" i="1" dirty="0"/>
              <a:t>hát hogy az a kérdésem</a:t>
            </a:r>
          </a:p>
          <a:p>
            <a:pPr marL="114300" indent="0">
              <a:buNone/>
            </a:pPr>
            <a:r>
              <a:rPr lang="hu-HU" i="1" dirty="0"/>
              <a:t>hát hogy összefoglaljam</a:t>
            </a:r>
          </a:p>
          <a:p>
            <a:pPr marL="114300" indent="0">
              <a:buNone/>
            </a:pPr>
            <a:r>
              <a:rPr lang="hu-HU" i="1" dirty="0"/>
              <a:t>hát hogy Téged idézzelek</a:t>
            </a:r>
          </a:p>
          <a:p>
            <a:pPr marL="114300" indent="0">
              <a:buNone/>
            </a:pPr>
            <a:endParaRPr lang="hu-HU" dirty="0"/>
          </a:p>
        </p:txBody>
      </p:sp>
    </p:spTree>
    <p:extLst>
      <p:ext uri="{BB962C8B-B14F-4D97-AF65-F5344CB8AC3E}">
        <p14:creationId xmlns:p14="http://schemas.microsoft.com/office/powerpoint/2010/main" val="381487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Formai viselkedés: </a:t>
            </a:r>
            <a:r>
              <a:rPr lang="hu-HU" i="1" dirty="0" smtClean="0"/>
              <a:t>hogy</a:t>
            </a:r>
            <a:r>
              <a:rPr lang="hu-HU" dirty="0" smtClean="0"/>
              <a:t>-próba</a:t>
            </a:r>
            <a:endParaRPr lang="hu-HU" dirty="0"/>
          </a:p>
        </p:txBody>
      </p:sp>
      <p:sp>
        <p:nvSpPr>
          <p:cNvPr id="3" name="Tartalom helye 2"/>
          <p:cNvSpPr>
            <a:spLocks noGrp="1"/>
          </p:cNvSpPr>
          <p:nvPr>
            <p:ph idx="1"/>
          </p:nvPr>
        </p:nvSpPr>
        <p:spPr/>
        <p:txBody>
          <a:bodyPr>
            <a:normAutofit fontScale="92500" lnSpcReduction="10000"/>
          </a:bodyPr>
          <a:lstStyle/>
          <a:p>
            <a:r>
              <a:rPr lang="hu-HU" dirty="0"/>
              <a:t>(1f) </a:t>
            </a:r>
            <a:r>
              <a:rPr lang="hu-HU" b="1" i="1" dirty="0"/>
              <a:t>De</a:t>
            </a:r>
            <a:r>
              <a:rPr lang="hu-HU" i="1" dirty="0"/>
              <a:t> ennék egy kis törökmézet!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de </a:t>
            </a:r>
            <a:r>
              <a:rPr lang="hu-HU" sz="2100" i="1" dirty="0">
                <a:solidFill>
                  <a:srgbClr val="FF0000"/>
                </a:solidFill>
              </a:rPr>
              <a:t>ennék egy kis törökmézet!</a:t>
            </a:r>
          </a:p>
          <a:p>
            <a:r>
              <a:rPr lang="hu-HU" dirty="0"/>
              <a:t>(1g) </a:t>
            </a:r>
            <a:r>
              <a:rPr lang="hu-HU" b="1" i="1" dirty="0"/>
              <a:t>Mennyire</a:t>
            </a:r>
            <a:r>
              <a:rPr lang="hu-HU" i="1" dirty="0"/>
              <a:t> bevágnék egy nagy adag fagylaltot</a:t>
            </a:r>
            <a:r>
              <a:rPr lang="hu-HU" dirty="0"/>
              <a:t>!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mennyire </a:t>
            </a:r>
            <a:r>
              <a:rPr lang="hu-HU" sz="2100" i="1" dirty="0">
                <a:solidFill>
                  <a:srgbClr val="FF0000"/>
                </a:solidFill>
              </a:rPr>
              <a:t>bevágnék egy nagy adag fagylaltot!</a:t>
            </a:r>
          </a:p>
          <a:p>
            <a:r>
              <a:rPr lang="hu-HU" dirty="0"/>
              <a:t>(1h) </a:t>
            </a:r>
            <a:r>
              <a:rPr lang="hu-HU" b="1" i="1" dirty="0"/>
              <a:t>Milyen</a:t>
            </a:r>
            <a:r>
              <a:rPr lang="hu-HU" i="1" dirty="0"/>
              <a:t> jó lenne egy filmben szerepelni!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milyen </a:t>
            </a:r>
            <a:r>
              <a:rPr lang="hu-HU" sz="2100" i="1" dirty="0">
                <a:solidFill>
                  <a:srgbClr val="FF0000"/>
                </a:solidFill>
              </a:rPr>
              <a:t>jó lenne egy filmben szerepelni!</a:t>
            </a:r>
          </a:p>
          <a:p>
            <a:r>
              <a:rPr lang="hu-HU" dirty="0"/>
              <a:t>(1i) </a:t>
            </a:r>
            <a:r>
              <a:rPr lang="hu-HU" b="1" i="1" dirty="0">
                <a:solidFill>
                  <a:srgbClr val="FF0000"/>
                </a:solidFill>
              </a:rPr>
              <a:t>Hogy</a:t>
            </a:r>
            <a:r>
              <a:rPr lang="hu-HU" i="1" dirty="0">
                <a:solidFill>
                  <a:srgbClr val="FF0000"/>
                </a:solidFill>
              </a:rPr>
              <a:t> kirúgnék ma a hámból!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hogy </a:t>
            </a:r>
            <a:r>
              <a:rPr lang="hu-HU" sz="2100" i="1" dirty="0">
                <a:solidFill>
                  <a:srgbClr val="FF0000"/>
                </a:solidFill>
              </a:rPr>
              <a:t>kirúgnék ma a hámból!</a:t>
            </a:r>
          </a:p>
          <a:p>
            <a:r>
              <a:rPr lang="hu-HU" dirty="0"/>
              <a:t>Velük analóg szerkezetű és intonációjú, nem óhajtó mondatok:</a:t>
            </a:r>
          </a:p>
          <a:p>
            <a:r>
              <a:rPr lang="hu-HU" dirty="0"/>
              <a:t>(27a) </a:t>
            </a:r>
            <a:r>
              <a:rPr lang="hu-HU" b="1" i="1" dirty="0"/>
              <a:t>De</a:t>
            </a:r>
            <a:r>
              <a:rPr lang="hu-HU" i="1" dirty="0"/>
              <a:t> elfáradtam!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de </a:t>
            </a:r>
            <a:r>
              <a:rPr lang="hu-HU" sz="2100" i="1" dirty="0">
                <a:solidFill>
                  <a:srgbClr val="FF0000"/>
                </a:solidFill>
              </a:rPr>
              <a:t>elfáradtam!</a:t>
            </a:r>
          </a:p>
          <a:p>
            <a:r>
              <a:rPr lang="hu-HU" dirty="0"/>
              <a:t>(27b) </a:t>
            </a:r>
            <a:r>
              <a:rPr lang="hu-HU" b="1" i="1" dirty="0"/>
              <a:t>Mennyire</a:t>
            </a:r>
            <a:r>
              <a:rPr lang="hu-HU" i="1" dirty="0"/>
              <a:t> kövér ez a kutya</a:t>
            </a:r>
            <a:r>
              <a:rPr lang="hu-HU" dirty="0"/>
              <a:t>!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mennyire </a:t>
            </a:r>
            <a:r>
              <a:rPr lang="hu-HU" i="1" dirty="0">
                <a:solidFill>
                  <a:srgbClr val="FF0000"/>
                </a:solidFill>
              </a:rPr>
              <a:t>kövér ez a kutya!</a:t>
            </a:r>
          </a:p>
          <a:p>
            <a:r>
              <a:rPr lang="pt-BR" dirty="0"/>
              <a:t>(27c) </a:t>
            </a:r>
            <a:r>
              <a:rPr lang="pt-BR" b="1" i="1" dirty="0"/>
              <a:t>Milyen</a:t>
            </a:r>
            <a:r>
              <a:rPr lang="pt-BR" i="1" dirty="0"/>
              <a:t> magas az a ház</a:t>
            </a:r>
            <a:r>
              <a:rPr lang="pt-BR" dirty="0"/>
              <a:t>!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milyen </a:t>
            </a:r>
            <a:r>
              <a:rPr lang="hu-HU" i="1" dirty="0">
                <a:solidFill>
                  <a:srgbClr val="FF0000"/>
                </a:solidFill>
              </a:rPr>
              <a:t>magas az a ház!</a:t>
            </a:r>
            <a:endParaRPr lang="pt-BR" i="1" dirty="0">
              <a:solidFill>
                <a:srgbClr val="FF0000"/>
              </a:solidFill>
            </a:endParaRPr>
          </a:p>
          <a:p>
            <a:r>
              <a:rPr lang="hu-HU" dirty="0"/>
              <a:t>(27d) </a:t>
            </a:r>
            <a:r>
              <a:rPr lang="hu-HU" b="1" i="1" dirty="0">
                <a:solidFill>
                  <a:srgbClr val="FF0000"/>
                </a:solidFill>
              </a:rPr>
              <a:t>Hogy</a:t>
            </a:r>
            <a:r>
              <a:rPr lang="hu-HU" i="1" dirty="0">
                <a:solidFill>
                  <a:srgbClr val="FF0000"/>
                </a:solidFill>
              </a:rPr>
              <a:t> bebombázta a fölső sarokba!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hogy </a:t>
            </a:r>
            <a:r>
              <a:rPr lang="hu-HU" i="1" dirty="0">
                <a:solidFill>
                  <a:srgbClr val="FF0000"/>
                </a:solidFill>
              </a:rPr>
              <a:t>bebombázta a fölső sarokba!</a:t>
            </a:r>
            <a:endParaRPr lang="hu-HU" dirty="0"/>
          </a:p>
        </p:txBody>
      </p:sp>
    </p:spTree>
    <p:extLst>
      <p:ext uri="{BB962C8B-B14F-4D97-AF65-F5344CB8AC3E}">
        <p14:creationId xmlns:p14="http://schemas.microsoft.com/office/powerpoint/2010/main" val="1841945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Metapragmatikai</a:t>
            </a:r>
            <a:r>
              <a:rPr lang="hu-HU" dirty="0" smtClean="0"/>
              <a:t> kontextus</a:t>
            </a:r>
            <a:endParaRPr lang="hu-HU" dirty="0"/>
          </a:p>
        </p:txBody>
      </p:sp>
      <p:sp>
        <p:nvSpPr>
          <p:cNvPr id="3" name="Tartalom helye 2"/>
          <p:cNvSpPr>
            <a:spLocks noGrp="1"/>
          </p:cNvSpPr>
          <p:nvPr>
            <p:ph idx="1"/>
          </p:nvPr>
        </p:nvSpPr>
        <p:spPr/>
        <p:txBody>
          <a:bodyPr>
            <a:normAutofit/>
          </a:bodyPr>
          <a:lstStyle/>
          <a:p>
            <a:pPr marL="114300" indent="0">
              <a:buNone/>
            </a:pPr>
            <a:r>
              <a:rPr lang="hu-HU" dirty="0" smtClean="0"/>
              <a:t>Mondásigék, idézőjelek, idéző főmondatok mint </a:t>
            </a:r>
            <a:r>
              <a:rPr lang="hu-HU" dirty="0" err="1" smtClean="0"/>
              <a:t>kontextualizálók</a:t>
            </a:r>
            <a:r>
              <a:rPr lang="hu-HU" dirty="0" smtClean="0"/>
              <a:t> a kapcsolódó diskurzusrészekben (ill. sokszor maga a diskurzus aktuális témája is a beszélés)</a:t>
            </a:r>
          </a:p>
          <a:p>
            <a:pPr marL="114300" indent="0">
              <a:buNone/>
            </a:pPr>
            <a:r>
              <a:rPr lang="hu-HU" dirty="0" smtClean="0"/>
              <a:t>A </a:t>
            </a:r>
            <a:r>
              <a:rPr lang="hu-HU" i="1" dirty="0" smtClean="0"/>
              <a:t>hát hogy </a:t>
            </a:r>
            <a:r>
              <a:rPr lang="hu-HU" dirty="0" smtClean="0"/>
              <a:t>esetében a 4. típust és a kanonikus idézési formákat (</a:t>
            </a:r>
            <a:r>
              <a:rPr lang="hu-HU" i="1" dirty="0" smtClean="0"/>
              <a:t>X azt mondta/kérdezte (hogy):</a:t>
            </a:r>
            <a:r>
              <a:rPr lang="hu-HU" dirty="0" smtClean="0"/>
              <a:t>)  nem számolva 13,5% ilyen, azzal együtt 36,5%.</a:t>
            </a:r>
          </a:p>
          <a:p>
            <a:pPr marL="114300" indent="0">
              <a:buNone/>
            </a:pPr>
            <a:r>
              <a:rPr lang="hu-HU" dirty="0" smtClean="0"/>
              <a:t>(17) </a:t>
            </a:r>
            <a:r>
              <a:rPr lang="hu-HU" i="1" dirty="0" smtClean="0"/>
              <a:t>- Hová vitte volna magukat? - Őhozzájuk. </a:t>
            </a:r>
            <a:r>
              <a:rPr lang="hu-HU" i="1" dirty="0" smtClean="0">
                <a:solidFill>
                  <a:srgbClr val="002060"/>
                </a:solidFill>
              </a:rPr>
              <a:t>Úgy mondta</a:t>
            </a:r>
            <a:r>
              <a:rPr lang="hu-HU" i="1" dirty="0" smtClean="0"/>
              <a:t>, hogy megleszünk mink náluk, szép lakása van , akkor őszön kapta a gyártól, munkáslakás ... </a:t>
            </a:r>
            <a:r>
              <a:rPr lang="hu-HU" b="1" i="1" dirty="0" smtClean="0"/>
              <a:t>Hát hogy </a:t>
            </a:r>
            <a:r>
              <a:rPr lang="hu-HU" i="1" dirty="0" smtClean="0"/>
              <a:t>odavisz minket! Nem szóltam, hadd beszéljen - gondoltam. </a:t>
            </a:r>
            <a:r>
              <a:rPr lang="hu-HU" dirty="0" smtClean="0"/>
              <a:t>(MNSz2, #36969772,</a:t>
            </a:r>
            <a:r>
              <a:rPr lang="hu-HU" dirty="0" err="1" smtClean="0"/>
              <a:t>doc</a:t>
            </a:r>
            <a:r>
              <a:rPr lang="hu-HU" dirty="0" smtClean="0"/>
              <a:t>#645,</a:t>
            </a:r>
            <a:r>
              <a:rPr lang="hu-HU" dirty="0" err="1" smtClean="0"/>
              <a:t>lit</a:t>
            </a:r>
            <a:r>
              <a:rPr lang="hu-HU" dirty="0" smtClean="0"/>
              <a:t>_hu_dia_Santa_Ferenc___Az_</a:t>
            </a:r>
            <a:r>
              <a:rPr lang="hu-HU" dirty="0" err="1" smtClean="0"/>
              <a:t>otodik</a:t>
            </a:r>
            <a:r>
              <a:rPr lang="hu-HU" dirty="0" smtClean="0"/>
              <a:t>_</a:t>
            </a:r>
            <a:r>
              <a:rPr lang="hu-HU" dirty="0" err="1" smtClean="0"/>
              <a:t>pecset</a:t>
            </a:r>
            <a:r>
              <a:rPr lang="hu-HU" dirty="0" smtClean="0"/>
              <a:t>_-_Husz_</a:t>
            </a:r>
            <a:r>
              <a:rPr lang="hu-HU" dirty="0" err="1" smtClean="0"/>
              <a:t>ora</a:t>
            </a:r>
            <a:r>
              <a:rPr lang="hu-HU" dirty="0" smtClean="0"/>
              <a:t>_-_Az_</a:t>
            </a:r>
            <a:r>
              <a:rPr lang="hu-HU" dirty="0" err="1" smtClean="0"/>
              <a:t>arulo</a:t>
            </a:r>
            <a:r>
              <a:rPr lang="hu-HU" dirty="0" smtClean="0"/>
              <a:t>___1979.clean,szépirodalom,magyarországi) </a:t>
            </a:r>
          </a:p>
          <a:p>
            <a:pPr marL="114300" indent="0">
              <a:buNone/>
            </a:pPr>
            <a:r>
              <a:rPr lang="hu-HU" dirty="0" smtClean="0"/>
              <a:t>(18) </a:t>
            </a:r>
            <a:r>
              <a:rPr lang="hu-HU" i="1" dirty="0" smtClean="0"/>
              <a:t>Számvevőszék </a:t>
            </a:r>
            <a:r>
              <a:rPr lang="hu-HU" i="1" dirty="0"/>
              <a:t>már </a:t>
            </a:r>
            <a:r>
              <a:rPr lang="hu-HU" i="1" dirty="0" smtClean="0"/>
              <a:t>megkeresett, </a:t>
            </a:r>
            <a:r>
              <a:rPr lang="hu-HU" i="1" dirty="0">
                <a:solidFill>
                  <a:srgbClr val="002060"/>
                </a:solidFill>
              </a:rPr>
              <a:t>tett föl </a:t>
            </a:r>
            <a:r>
              <a:rPr lang="hu-HU" i="1" dirty="0" smtClean="0">
                <a:solidFill>
                  <a:srgbClr val="002060"/>
                </a:solidFill>
              </a:rPr>
              <a:t>kérdéseket. </a:t>
            </a:r>
            <a:r>
              <a:rPr lang="hu-HU" b="1" i="1" dirty="0" smtClean="0"/>
              <a:t>Hát hogy </a:t>
            </a:r>
            <a:r>
              <a:rPr lang="hu-HU" i="1" dirty="0" smtClean="0"/>
              <a:t>hány </a:t>
            </a:r>
            <a:r>
              <a:rPr lang="hu-HU" i="1" dirty="0"/>
              <a:t>ellenjegyzője van egy </a:t>
            </a:r>
            <a:r>
              <a:rPr lang="hu-HU" i="1" dirty="0" smtClean="0"/>
              <a:t>számlának, </a:t>
            </a:r>
            <a:r>
              <a:rPr lang="hu-HU" i="1" dirty="0"/>
              <a:t>meg </a:t>
            </a:r>
            <a:r>
              <a:rPr lang="hu-HU" i="1" dirty="0" smtClean="0"/>
              <a:t>ilyesmi. </a:t>
            </a:r>
            <a:r>
              <a:rPr lang="hu-HU" dirty="0"/>
              <a:t>(MNSz2, #885991796,</a:t>
            </a:r>
            <a:r>
              <a:rPr lang="hu-HU" dirty="0" err="1"/>
              <a:t>doc</a:t>
            </a:r>
            <a:r>
              <a:rPr lang="hu-HU" dirty="0"/>
              <a:t>#2618,</a:t>
            </a:r>
            <a:r>
              <a:rPr lang="hu-HU" dirty="0" err="1"/>
              <a:t>spok</a:t>
            </a:r>
            <a:r>
              <a:rPr lang="hu-HU" dirty="0"/>
              <a:t>_hu_</a:t>
            </a:r>
            <a:r>
              <a:rPr lang="hu-HU" dirty="0" err="1"/>
              <a:t>radio</a:t>
            </a:r>
            <a:r>
              <a:rPr lang="hu-HU" dirty="0"/>
              <a:t>_021,</a:t>
            </a:r>
            <a:r>
              <a:rPr lang="hu-HU" dirty="0" err="1"/>
              <a:t>beszéltnyelvi</a:t>
            </a:r>
            <a:r>
              <a:rPr lang="hu-HU" dirty="0"/>
              <a:t>,magyarországi) </a:t>
            </a:r>
            <a:endParaRPr lang="hu-HU" dirty="0" smtClean="0"/>
          </a:p>
          <a:p>
            <a:pPr marL="114300" indent="0">
              <a:buNone/>
            </a:pPr>
            <a:endParaRPr lang="hu-HU" dirty="0" smtClean="0"/>
          </a:p>
          <a:p>
            <a:pPr marL="114300" indent="0">
              <a:buNone/>
            </a:pPr>
            <a:endParaRPr lang="hu-HU" dirty="0"/>
          </a:p>
        </p:txBody>
      </p:sp>
    </p:spTree>
    <p:extLst>
      <p:ext uri="{BB962C8B-B14F-4D97-AF65-F5344CB8AC3E}">
        <p14:creationId xmlns:p14="http://schemas.microsoft.com/office/powerpoint/2010/main" val="12067019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Metapragmatikai</a:t>
            </a:r>
            <a:r>
              <a:rPr lang="hu-HU" dirty="0"/>
              <a:t> kontextus</a:t>
            </a:r>
          </a:p>
        </p:txBody>
      </p:sp>
      <p:sp>
        <p:nvSpPr>
          <p:cNvPr id="3" name="Tartalom helye 2"/>
          <p:cNvSpPr>
            <a:spLocks noGrp="1"/>
          </p:cNvSpPr>
          <p:nvPr>
            <p:ph idx="1"/>
          </p:nvPr>
        </p:nvSpPr>
        <p:spPr/>
        <p:txBody>
          <a:bodyPr>
            <a:normAutofit/>
          </a:bodyPr>
          <a:lstStyle/>
          <a:p>
            <a:pPr marL="114300" indent="0">
              <a:buNone/>
            </a:pPr>
            <a:r>
              <a:rPr lang="hu-HU" dirty="0" smtClean="0"/>
              <a:t>(18) </a:t>
            </a:r>
            <a:r>
              <a:rPr lang="hu-HU" i="1" dirty="0"/>
              <a:t>Hát micsoda bolondság </a:t>
            </a:r>
            <a:r>
              <a:rPr lang="hu-HU" i="1" dirty="0" smtClean="0"/>
              <a:t>ez? </a:t>
            </a:r>
            <a:r>
              <a:rPr lang="hu-HU" i="1" dirty="0"/>
              <a:t>- hagyja abba </a:t>
            </a:r>
            <a:r>
              <a:rPr lang="hu-HU" i="1" dirty="0" smtClean="0"/>
              <a:t>Mancika. </a:t>
            </a:r>
            <a:r>
              <a:rPr lang="hu-HU" i="1" dirty="0"/>
              <a:t>Érdekelhet </a:t>
            </a:r>
            <a:r>
              <a:rPr lang="hu-HU" i="1" dirty="0" smtClean="0"/>
              <a:t>valakit? </a:t>
            </a:r>
            <a:r>
              <a:rPr lang="hu-HU" i="1" dirty="0"/>
              <a:t>- De </a:t>
            </a:r>
            <a:r>
              <a:rPr lang="hu-HU" i="1" dirty="0" smtClean="0"/>
              <a:t>nagyon, kérem! </a:t>
            </a:r>
            <a:r>
              <a:rPr lang="hu-HU" i="1" dirty="0"/>
              <a:t>- nógatom </a:t>
            </a:r>
            <a:r>
              <a:rPr lang="hu-HU" i="1" dirty="0" smtClean="0"/>
              <a:t>rémülten. </a:t>
            </a:r>
            <a:r>
              <a:rPr lang="hu-HU" i="1" dirty="0" err="1" smtClean="0"/>
              <a:t>-Engem</a:t>
            </a:r>
            <a:r>
              <a:rPr lang="hu-HU" i="1" dirty="0" smtClean="0"/>
              <a:t> </a:t>
            </a:r>
            <a:r>
              <a:rPr lang="hu-HU" i="1" dirty="0"/>
              <a:t>mindennél jobban </a:t>
            </a:r>
            <a:r>
              <a:rPr lang="hu-HU" i="1" dirty="0" smtClean="0"/>
              <a:t>érdekel. </a:t>
            </a:r>
            <a:r>
              <a:rPr lang="hu-HU" i="1" dirty="0" smtClean="0">
                <a:solidFill>
                  <a:srgbClr val="002060"/>
                </a:solidFill>
              </a:rPr>
              <a:t>Folytassa, </a:t>
            </a:r>
            <a:r>
              <a:rPr lang="hu-HU" i="1" dirty="0"/>
              <a:t>legyen </a:t>
            </a:r>
            <a:r>
              <a:rPr lang="hu-HU" i="1" dirty="0" smtClean="0"/>
              <a:t>kedves! </a:t>
            </a:r>
            <a:r>
              <a:rPr lang="hu-HU" i="1" dirty="0"/>
              <a:t>- </a:t>
            </a:r>
            <a:r>
              <a:rPr lang="hu-HU" b="1" i="1" dirty="0" smtClean="0"/>
              <a:t>Hát hogy </a:t>
            </a:r>
            <a:r>
              <a:rPr lang="hu-HU" i="1" dirty="0" smtClean="0"/>
              <a:t>mindennel </a:t>
            </a:r>
            <a:r>
              <a:rPr lang="hu-HU" i="1" dirty="0"/>
              <a:t>így </a:t>
            </a:r>
            <a:r>
              <a:rPr lang="hu-HU" i="1" dirty="0" smtClean="0"/>
              <a:t>volt! </a:t>
            </a:r>
            <a:r>
              <a:rPr lang="hu-HU" i="1" dirty="0"/>
              <a:t>- ered szónak </a:t>
            </a:r>
            <a:r>
              <a:rPr lang="hu-HU" i="1" dirty="0" err="1"/>
              <a:t>immel-ámmal</a:t>
            </a:r>
            <a:r>
              <a:rPr lang="hu-HU" i="1" dirty="0"/>
              <a:t> Mancika . </a:t>
            </a:r>
            <a:r>
              <a:rPr lang="hu-HU" dirty="0" smtClean="0"/>
              <a:t>(MNSz2, #47275496,</a:t>
            </a:r>
            <a:r>
              <a:rPr lang="hu-HU" dirty="0" err="1" smtClean="0"/>
              <a:t>doc</a:t>
            </a:r>
            <a:r>
              <a:rPr lang="hu-HU" dirty="0" smtClean="0"/>
              <a:t>#753,</a:t>
            </a:r>
            <a:r>
              <a:rPr lang="hu-HU" dirty="0" err="1" smtClean="0"/>
              <a:t>lit</a:t>
            </a:r>
            <a:r>
              <a:rPr lang="hu-HU" dirty="0" smtClean="0"/>
              <a:t>_hu_dia_</a:t>
            </a:r>
            <a:r>
              <a:rPr lang="hu-HU" dirty="0" err="1" smtClean="0"/>
              <a:t>Tersanszky</a:t>
            </a:r>
            <a:r>
              <a:rPr lang="hu-HU" dirty="0" smtClean="0"/>
              <a:t>_</a:t>
            </a:r>
            <a:r>
              <a:rPr lang="hu-HU" dirty="0" err="1" smtClean="0"/>
              <a:t>Jozsi</a:t>
            </a:r>
            <a:r>
              <a:rPr lang="hu-HU" dirty="0" smtClean="0"/>
              <a:t>_</a:t>
            </a:r>
            <a:r>
              <a:rPr lang="hu-HU" dirty="0" err="1" smtClean="0"/>
              <a:t>Jeno</a:t>
            </a:r>
            <a:r>
              <a:rPr lang="hu-HU" dirty="0"/>
              <a:t>___A_tiroli_</a:t>
            </a:r>
            <a:r>
              <a:rPr lang="hu-HU" dirty="0" err="1"/>
              <a:t>kocsmaros</a:t>
            </a:r>
            <a:r>
              <a:rPr lang="hu-HU" dirty="0"/>
              <a:t>___1958.clean,szépirodalom,magyarországi</a:t>
            </a:r>
            <a:r>
              <a:rPr lang="hu-HU" dirty="0" smtClean="0"/>
              <a:t>)</a:t>
            </a:r>
          </a:p>
          <a:p>
            <a:pPr marL="114300" indent="0">
              <a:buNone/>
            </a:pPr>
            <a:r>
              <a:rPr lang="hu-HU" dirty="0" smtClean="0"/>
              <a:t>(19) </a:t>
            </a:r>
            <a:r>
              <a:rPr lang="hu-HU" i="1" dirty="0"/>
              <a:t>Kiben </a:t>
            </a:r>
            <a:r>
              <a:rPr lang="hu-HU" i="1" dirty="0" smtClean="0"/>
              <a:t>nincs, na, </a:t>
            </a:r>
            <a:r>
              <a:rPr lang="hu-HU" i="1" dirty="0"/>
              <a:t>mondja </a:t>
            </a:r>
            <a:r>
              <a:rPr lang="hu-HU" i="1" dirty="0" smtClean="0"/>
              <a:t>meg, </a:t>
            </a:r>
            <a:r>
              <a:rPr lang="hu-HU" i="1" dirty="0" err="1"/>
              <a:t>Halicsné</a:t>
            </a:r>
            <a:r>
              <a:rPr lang="hu-HU" i="1" dirty="0"/>
              <a:t> </a:t>
            </a:r>
            <a:r>
              <a:rPr lang="hu-HU" i="1" dirty="0" smtClean="0"/>
              <a:t>aranyom, </a:t>
            </a:r>
            <a:r>
              <a:rPr lang="hu-HU" i="1" dirty="0"/>
              <a:t>kiben nincs </a:t>
            </a:r>
            <a:r>
              <a:rPr lang="hu-HU" i="1" dirty="0" smtClean="0"/>
              <a:t>hiba? </a:t>
            </a:r>
            <a:r>
              <a:rPr lang="hu-HU" i="1" dirty="0"/>
              <a:t>Olyan embert még nem hordott a hátán a </a:t>
            </a:r>
            <a:r>
              <a:rPr lang="hu-HU" i="1" dirty="0" smtClean="0"/>
              <a:t>föld! </a:t>
            </a:r>
            <a:r>
              <a:rPr lang="hu-HU" i="1" dirty="0">
                <a:solidFill>
                  <a:srgbClr val="002060"/>
                </a:solidFill>
              </a:rPr>
              <a:t>Hogy </a:t>
            </a:r>
            <a:r>
              <a:rPr lang="hu-HU" i="1" dirty="0" smtClean="0">
                <a:solidFill>
                  <a:srgbClr val="002060"/>
                </a:solidFill>
              </a:rPr>
              <a:t>micsoda? Ja? </a:t>
            </a:r>
            <a:r>
              <a:rPr lang="hu-HU" b="1" i="1" dirty="0" smtClean="0"/>
              <a:t>Hát hogy </a:t>
            </a:r>
            <a:r>
              <a:rPr lang="hu-HU" i="1" dirty="0" smtClean="0"/>
              <a:t>nem </a:t>
            </a:r>
            <a:r>
              <a:rPr lang="hu-HU" i="1" dirty="0"/>
              <a:t>bírja </a:t>
            </a:r>
            <a:r>
              <a:rPr lang="hu-HU" i="1" dirty="0" smtClean="0"/>
              <a:t>elviselni, </a:t>
            </a:r>
            <a:r>
              <a:rPr lang="hu-HU" i="1" dirty="0"/>
              <a:t>ha rosszul szólnak </a:t>
            </a:r>
            <a:r>
              <a:rPr lang="hu-HU" i="1" dirty="0" smtClean="0"/>
              <a:t>hozzá. </a:t>
            </a:r>
            <a:r>
              <a:rPr lang="hu-HU" dirty="0"/>
              <a:t>(MNSz2, #287156634,</a:t>
            </a:r>
            <a:r>
              <a:rPr lang="hu-HU" dirty="0" err="1"/>
              <a:t>doc</a:t>
            </a:r>
            <a:r>
              <a:rPr lang="hu-HU" dirty="0"/>
              <a:t>#1666,</a:t>
            </a:r>
            <a:r>
              <a:rPr lang="hu-HU" dirty="0" err="1"/>
              <a:t>lit</a:t>
            </a:r>
            <a:r>
              <a:rPr lang="hu-HU" dirty="0"/>
              <a:t>_hu_dia_</a:t>
            </a:r>
            <a:r>
              <a:rPr lang="hu-HU" dirty="0" err="1"/>
              <a:t>Krasznahorkai</a:t>
            </a:r>
            <a:r>
              <a:rPr lang="hu-HU" dirty="0"/>
              <a:t>_</a:t>
            </a:r>
            <a:r>
              <a:rPr lang="hu-HU" dirty="0" err="1"/>
              <a:t>Laszlo-Satantango</a:t>
            </a:r>
            <a:r>
              <a:rPr lang="hu-HU" dirty="0"/>
              <a:t>,szépirodalom,</a:t>
            </a:r>
            <a:r>
              <a:rPr lang="hu-HU" dirty="0" err="1"/>
              <a:t>magyarors</a:t>
            </a:r>
            <a:r>
              <a:rPr lang="hu-HU" dirty="0" smtClean="0"/>
              <a:t>)</a:t>
            </a:r>
          </a:p>
          <a:p>
            <a:pPr marL="114300" indent="0">
              <a:buNone/>
            </a:pPr>
            <a:r>
              <a:rPr lang="hu-HU" dirty="0" smtClean="0"/>
              <a:t>- visszakérdezés + idézi </a:t>
            </a:r>
            <a:r>
              <a:rPr lang="hu-HU" dirty="0" err="1" smtClean="0"/>
              <a:t>Halicsnét</a:t>
            </a:r>
            <a:r>
              <a:rPr lang="hu-HU" dirty="0" smtClean="0"/>
              <a:t>: </a:t>
            </a:r>
            <a:r>
              <a:rPr lang="hu-HU" i="1" dirty="0" smtClean="0"/>
              <a:t>nem bírom elviselni, ha…</a:t>
            </a:r>
            <a:endParaRPr lang="hu-HU" i="1" dirty="0"/>
          </a:p>
        </p:txBody>
      </p:sp>
    </p:spTree>
    <p:extLst>
      <p:ext uri="{BB962C8B-B14F-4D97-AF65-F5344CB8AC3E}">
        <p14:creationId xmlns:p14="http://schemas.microsoft.com/office/powerpoint/2010/main" val="1437246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 műfajok</a:t>
            </a:r>
            <a:endParaRPr lang="hu-HU" dirty="0"/>
          </a:p>
        </p:txBody>
      </p:sp>
      <p:sp>
        <p:nvSpPr>
          <p:cNvPr id="3" name="Tartalom helye 2"/>
          <p:cNvSpPr>
            <a:spLocks noGrp="1"/>
          </p:cNvSpPr>
          <p:nvPr>
            <p:ph idx="1"/>
          </p:nvPr>
        </p:nvSpPr>
        <p:spPr/>
        <p:txBody>
          <a:bodyPr/>
          <a:lstStyle/>
          <a:p>
            <a:pPr marL="114300" indent="0">
              <a:buNone/>
            </a:pPr>
            <a:r>
              <a:rPr lang="hu-HU" i="1" dirty="0"/>
              <a:t>s</a:t>
            </a:r>
            <a:r>
              <a:rPr lang="hu-HU" i="1" dirty="0" smtClean="0"/>
              <a:t>zóval hogy</a:t>
            </a:r>
          </a:p>
          <a:p>
            <a:pPr marL="114300" indent="0">
              <a:buNone/>
            </a:pPr>
            <a:endParaRPr lang="hu-HU" dirty="0"/>
          </a:p>
          <a:p>
            <a:pPr marL="114300" indent="0">
              <a:buNone/>
            </a:pPr>
            <a:endParaRPr lang="hu-HU" dirty="0"/>
          </a:p>
        </p:txBody>
      </p:sp>
      <p:graphicFrame>
        <p:nvGraphicFramePr>
          <p:cNvPr id="4" name="Diagram 3"/>
          <p:cNvGraphicFramePr>
            <a:graphicFrameLocks/>
          </p:cNvGraphicFramePr>
          <p:nvPr>
            <p:extLst/>
          </p:nvPr>
        </p:nvGraphicFramePr>
        <p:xfrm>
          <a:off x="2423592" y="2276872"/>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638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Eredmények: műfajok</a:t>
            </a:r>
            <a:endParaRPr lang="hu-HU" dirty="0"/>
          </a:p>
        </p:txBody>
      </p:sp>
      <p:sp>
        <p:nvSpPr>
          <p:cNvPr id="3" name="Tartalom helye 2"/>
          <p:cNvSpPr>
            <a:spLocks noGrp="1"/>
          </p:cNvSpPr>
          <p:nvPr>
            <p:ph idx="1"/>
          </p:nvPr>
        </p:nvSpPr>
        <p:spPr/>
        <p:txBody>
          <a:bodyPr/>
          <a:lstStyle/>
          <a:p>
            <a:pPr marL="114300" indent="0">
              <a:buNone/>
            </a:pPr>
            <a:r>
              <a:rPr lang="hu-HU" i="1" dirty="0"/>
              <a:t>h</a:t>
            </a:r>
            <a:r>
              <a:rPr lang="hu-HU" i="1" dirty="0" smtClean="0"/>
              <a:t>át hogy: </a:t>
            </a:r>
            <a:r>
              <a:rPr lang="hu-HU" dirty="0" smtClean="0"/>
              <a:t>az írott sajtóban alig használatos</a:t>
            </a:r>
          </a:p>
          <a:p>
            <a:pPr marL="114300" indent="0">
              <a:buNone/>
            </a:pPr>
            <a:endParaRPr lang="hu-HU" dirty="0"/>
          </a:p>
          <a:p>
            <a:pPr marL="114300" indent="0">
              <a:buNone/>
            </a:pPr>
            <a:endParaRPr lang="hu-HU" dirty="0"/>
          </a:p>
        </p:txBody>
      </p:sp>
      <p:graphicFrame>
        <p:nvGraphicFramePr>
          <p:cNvPr id="4" name="Diagram 3"/>
          <p:cNvGraphicFramePr>
            <a:graphicFrameLocks/>
          </p:cNvGraphicFramePr>
          <p:nvPr>
            <p:extLst/>
          </p:nvPr>
        </p:nvGraphicFramePr>
        <p:xfrm>
          <a:off x="2279576" y="2057400"/>
          <a:ext cx="7272808"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5354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Konklúziók</a:t>
            </a:r>
            <a:endParaRPr lang="hu-HU" dirty="0"/>
          </a:p>
        </p:txBody>
      </p:sp>
      <p:sp>
        <p:nvSpPr>
          <p:cNvPr id="3" name="Tartalom helye 2"/>
          <p:cNvSpPr>
            <a:spLocks noGrp="1"/>
          </p:cNvSpPr>
          <p:nvPr>
            <p:ph idx="1"/>
          </p:nvPr>
        </p:nvSpPr>
        <p:spPr>
          <a:xfrm>
            <a:off x="1919536" y="1340768"/>
            <a:ext cx="7643192" cy="5141168"/>
          </a:xfrm>
        </p:spPr>
        <p:txBody>
          <a:bodyPr>
            <a:normAutofit fontScale="92500"/>
          </a:bodyPr>
          <a:lstStyle/>
          <a:p>
            <a:r>
              <a:rPr lang="hu-HU" dirty="0" smtClean="0"/>
              <a:t>A </a:t>
            </a:r>
            <a:r>
              <a:rPr lang="hu-HU" i="1" dirty="0" smtClean="0"/>
              <a:t>szóval hogy </a:t>
            </a:r>
            <a:r>
              <a:rPr lang="hu-HU" dirty="0" smtClean="0"/>
              <a:t>jóval gyakrabban </a:t>
            </a:r>
            <a:r>
              <a:rPr lang="hu-HU" dirty="0" err="1" smtClean="0"/>
              <a:t>inszubordinált</a:t>
            </a:r>
            <a:r>
              <a:rPr lang="hu-HU" dirty="0" smtClean="0"/>
              <a:t>, mint  a </a:t>
            </a:r>
            <a:r>
              <a:rPr lang="hu-HU" i="1" dirty="0" smtClean="0"/>
              <a:t>hát hogy – </a:t>
            </a:r>
            <a:r>
              <a:rPr lang="hu-HU" dirty="0" smtClean="0"/>
              <a:t>funkcionális ok egyelőre nem látszik, a </a:t>
            </a:r>
            <a:r>
              <a:rPr lang="hu-HU" i="1" dirty="0" smtClean="0"/>
              <a:t>szóval hogy </a:t>
            </a:r>
            <a:r>
              <a:rPr lang="hu-HU" dirty="0" smtClean="0"/>
              <a:t>mint </a:t>
            </a:r>
            <a:r>
              <a:rPr lang="hu-HU" i="1" dirty="0" smtClean="0"/>
              <a:t>szóval-</a:t>
            </a:r>
            <a:r>
              <a:rPr lang="hu-HU" dirty="0" smtClean="0"/>
              <a:t>variáns léte magyarázhatja</a:t>
            </a:r>
          </a:p>
          <a:p>
            <a:r>
              <a:rPr lang="hu-HU" dirty="0" smtClean="0"/>
              <a:t>A </a:t>
            </a:r>
            <a:r>
              <a:rPr lang="hu-HU" dirty="0" err="1" smtClean="0"/>
              <a:t>metapragmatikai</a:t>
            </a:r>
            <a:r>
              <a:rPr lang="hu-HU" dirty="0" smtClean="0"/>
              <a:t> típus (4.) a </a:t>
            </a:r>
            <a:r>
              <a:rPr lang="hu-HU" i="1" dirty="0" smtClean="0"/>
              <a:t>hát hogy </a:t>
            </a:r>
            <a:r>
              <a:rPr lang="hu-HU" dirty="0" smtClean="0"/>
              <a:t>esetében meghatározóbb (egynegyede ilyen), a </a:t>
            </a:r>
            <a:r>
              <a:rPr lang="hu-HU" i="1" dirty="0" smtClean="0"/>
              <a:t>szóval </a:t>
            </a:r>
            <a:r>
              <a:rPr lang="hu-HU" i="1" dirty="0" err="1" smtClean="0"/>
              <a:t>hogy</a:t>
            </a:r>
            <a:r>
              <a:rPr lang="hu-HU" dirty="0" err="1" smtClean="0"/>
              <a:t>-nál</a:t>
            </a:r>
            <a:r>
              <a:rPr lang="hu-HU" dirty="0" smtClean="0"/>
              <a:t> elenyésző a száma</a:t>
            </a:r>
          </a:p>
          <a:p>
            <a:r>
              <a:rPr lang="hu-HU" dirty="0" smtClean="0"/>
              <a:t>A (4.) </a:t>
            </a:r>
            <a:r>
              <a:rPr lang="hu-HU" dirty="0" err="1" smtClean="0"/>
              <a:t>metapragmatikai</a:t>
            </a:r>
            <a:r>
              <a:rPr lang="hu-HU" dirty="0" smtClean="0"/>
              <a:t> típus a </a:t>
            </a:r>
            <a:r>
              <a:rPr lang="hu-HU" i="1" dirty="0" smtClean="0"/>
              <a:t>hát hogy </a:t>
            </a:r>
            <a:r>
              <a:rPr lang="hu-HU" dirty="0" smtClean="0"/>
              <a:t>esetében a </a:t>
            </a:r>
            <a:r>
              <a:rPr lang="hu-HU" b="1" dirty="0" smtClean="0"/>
              <a:t>beszélt sajtóban </a:t>
            </a:r>
            <a:r>
              <a:rPr lang="hu-HU" dirty="0" smtClean="0"/>
              <a:t>tipikus,</a:t>
            </a:r>
            <a:r>
              <a:rPr lang="hu-HU" b="1" dirty="0" smtClean="0"/>
              <a:t> </a:t>
            </a:r>
            <a:r>
              <a:rPr lang="hu-HU" dirty="0" smtClean="0"/>
              <a:t>előfordul még a személyes </a:t>
            </a:r>
            <a:r>
              <a:rPr lang="hu-HU" dirty="0" err="1" smtClean="0"/>
              <a:t>alkorpuszokban</a:t>
            </a:r>
            <a:r>
              <a:rPr lang="hu-HU" dirty="0" smtClean="0"/>
              <a:t> és a szépirodalomban egy-két találattal</a:t>
            </a:r>
          </a:p>
          <a:p>
            <a:r>
              <a:rPr lang="hu-HU" dirty="0" smtClean="0"/>
              <a:t>Főbb funkcióiban átfed ez a két diskurzusjelölő (</a:t>
            </a:r>
            <a:r>
              <a:rPr lang="hu-HU" b="1" i="1" dirty="0" smtClean="0"/>
              <a:t>szóátadás-szóátvétel</a:t>
            </a:r>
            <a:r>
              <a:rPr lang="hu-HU" b="1" dirty="0" smtClean="0"/>
              <a:t> és témamenedzselés, </a:t>
            </a:r>
            <a:r>
              <a:rPr lang="hu-HU" dirty="0" smtClean="0"/>
              <a:t>konklúzió - magyarázás, összegzés, bizonytalanság, negatív attitűdök kifejezése)</a:t>
            </a:r>
          </a:p>
          <a:p>
            <a:r>
              <a:rPr lang="hu-HU" dirty="0" smtClean="0"/>
              <a:t>A </a:t>
            </a:r>
            <a:r>
              <a:rPr lang="hu-HU" i="1" dirty="0" err="1" smtClean="0"/>
              <a:t>hogy</a:t>
            </a:r>
            <a:r>
              <a:rPr lang="hu-HU" dirty="0" err="1" smtClean="0"/>
              <a:t>-inszubordinációk</a:t>
            </a:r>
            <a:r>
              <a:rPr lang="hu-HU" dirty="0" smtClean="0"/>
              <a:t> </a:t>
            </a:r>
            <a:r>
              <a:rPr lang="hu-HU" dirty="0" err="1" smtClean="0"/>
              <a:t>metapragmatikai</a:t>
            </a:r>
            <a:r>
              <a:rPr lang="hu-HU" dirty="0" smtClean="0"/>
              <a:t> kontextusban jelenhettek meg, az idézéssel, beszélt nyelvvel asszociálódik, ez igaz a vizsgált két diskurzusjelölőre is</a:t>
            </a:r>
          </a:p>
          <a:p>
            <a:r>
              <a:rPr lang="hu-HU" dirty="0" smtClean="0"/>
              <a:t>Kérdés: a </a:t>
            </a:r>
            <a:r>
              <a:rPr lang="hu-HU" b="1" dirty="0" smtClean="0"/>
              <a:t>beszélt nyelviségre </a:t>
            </a:r>
            <a:r>
              <a:rPr lang="hu-HU" dirty="0" smtClean="0"/>
              <a:t>való utalás miatt fordulnak elő </a:t>
            </a:r>
            <a:r>
              <a:rPr lang="hu-HU" dirty="0" err="1" smtClean="0"/>
              <a:t>metapragmatikai</a:t>
            </a:r>
            <a:r>
              <a:rPr lang="hu-HU" dirty="0" smtClean="0"/>
              <a:t> </a:t>
            </a:r>
            <a:r>
              <a:rPr lang="hu-HU" dirty="0" err="1" smtClean="0"/>
              <a:t>kontextualizálókkal</a:t>
            </a:r>
            <a:r>
              <a:rPr lang="hu-HU" dirty="0" smtClean="0"/>
              <a:t> (kiemelve azt), vagy ennek van más oka is? A DJ nélküli </a:t>
            </a:r>
            <a:r>
              <a:rPr lang="hu-HU" i="1" dirty="0" err="1" smtClean="0"/>
              <a:t>hogy</a:t>
            </a:r>
            <a:r>
              <a:rPr lang="hu-HU" dirty="0" err="1" smtClean="0"/>
              <a:t>-inszubordinációk</a:t>
            </a:r>
            <a:r>
              <a:rPr lang="hu-HU" dirty="0" smtClean="0"/>
              <a:t> jellemzően beszélt nyelviek (átkok, erős érzelmek, dialógusok, belső monológok).</a:t>
            </a:r>
          </a:p>
        </p:txBody>
      </p:sp>
    </p:spTree>
    <p:extLst>
      <p:ext uri="{BB962C8B-B14F-4D97-AF65-F5344CB8AC3E}">
        <p14:creationId xmlns:p14="http://schemas.microsoft.com/office/powerpoint/2010/main" val="40695570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85BA67BB-E5A9-431B-9E73-D93B973B38B3}"/>
              </a:ext>
            </a:extLst>
          </p:cNvPr>
          <p:cNvSpPr>
            <a:spLocks noGrp="1"/>
          </p:cNvSpPr>
          <p:nvPr>
            <p:ph type="title"/>
          </p:nvPr>
        </p:nvSpPr>
        <p:spPr/>
        <p:txBody>
          <a:bodyPr/>
          <a:lstStyle/>
          <a:p>
            <a:endParaRPr lang="hu-HU"/>
          </a:p>
        </p:txBody>
      </p:sp>
      <p:sp>
        <p:nvSpPr>
          <p:cNvPr id="3" name="Tartalom helye 2">
            <a:extLst>
              <a:ext uri="{FF2B5EF4-FFF2-40B4-BE49-F238E27FC236}">
                <a16:creationId xmlns="" xmlns:a16="http://schemas.microsoft.com/office/drawing/2014/main" id="{C5B19B5E-B7E5-4D7A-A1B1-D59C54FAE4EB}"/>
              </a:ext>
            </a:extLst>
          </p:cNvPr>
          <p:cNvSpPr>
            <a:spLocks noGrp="1"/>
          </p:cNvSpPr>
          <p:nvPr>
            <p:ph idx="1"/>
          </p:nvPr>
        </p:nvSpPr>
        <p:spPr/>
        <p:txBody>
          <a:bodyPr>
            <a:normAutofit/>
          </a:bodyPr>
          <a:lstStyle/>
          <a:p>
            <a:pPr marL="0" indent="0" algn="ctr">
              <a:buNone/>
            </a:pPr>
            <a:r>
              <a:rPr lang="hu-HU" sz="3500" dirty="0"/>
              <a:t>KÖSZÖNÖM SZÉPEN A FIGYELMET!</a:t>
            </a:r>
          </a:p>
        </p:txBody>
      </p:sp>
    </p:spTree>
    <p:extLst>
      <p:ext uri="{BB962C8B-B14F-4D97-AF65-F5344CB8AC3E}">
        <p14:creationId xmlns:p14="http://schemas.microsoft.com/office/powerpoint/2010/main" val="35884997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66822BAC-FB38-4AA7-A326-AC2684DB1590}"/>
              </a:ext>
            </a:extLst>
          </p:cNvPr>
          <p:cNvSpPr>
            <a:spLocks noGrp="1"/>
          </p:cNvSpPr>
          <p:nvPr>
            <p:ph type="title"/>
          </p:nvPr>
        </p:nvSpPr>
        <p:spPr/>
        <p:txBody>
          <a:bodyPr/>
          <a:lstStyle/>
          <a:p>
            <a:r>
              <a:rPr lang="hu-HU" dirty="0"/>
              <a:t>Irodalom</a:t>
            </a:r>
          </a:p>
        </p:txBody>
      </p:sp>
      <p:sp>
        <p:nvSpPr>
          <p:cNvPr id="3" name="Tartalom helye 2">
            <a:extLst>
              <a:ext uri="{FF2B5EF4-FFF2-40B4-BE49-F238E27FC236}">
                <a16:creationId xmlns="" xmlns:a16="http://schemas.microsoft.com/office/drawing/2014/main" id="{C03C4666-A4B5-4018-8891-E88A42F67B78}"/>
              </a:ext>
            </a:extLst>
          </p:cNvPr>
          <p:cNvSpPr>
            <a:spLocks noGrp="1"/>
          </p:cNvSpPr>
          <p:nvPr>
            <p:ph idx="1"/>
          </p:nvPr>
        </p:nvSpPr>
        <p:spPr>
          <a:xfrm>
            <a:off x="486423" y="1849104"/>
            <a:ext cx="11219154" cy="4702616"/>
          </a:xfrm>
        </p:spPr>
        <p:txBody>
          <a:bodyPr>
            <a:normAutofit fontScale="92500" lnSpcReduction="20000"/>
          </a:bodyPr>
          <a:lstStyle/>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Beijering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Karin,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Kaltenböck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Gunther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Sansiñena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María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Sol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2019.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Central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open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questions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Beijering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Karin,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Kaltenböck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Gunther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Sansiñena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María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Sol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Theoretical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empirical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Berlin – Boston: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Mouton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Gruyter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1–28.</a:t>
            </a:r>
          </a:p>
          <a:p>
            <a:pPr marL="0" indent="0" algn="just">
              <a:lnSpc>
                <a:spcPct val="107000"/>
              </a:lnSpc>
              <a:spcAft>
                <a:spcPts val="800"/>
              </a:spcAft>
              <a:buNone/>
            </a:pPr>
            <a:r>
              <a:rPr lang="hu-HU" dirty="0">
                <a:latin typeface="Times New Roman" panose="02020603050405020304" pitchFamily="18" charset="0"/>
                <a:ea typeface="Calibri" panose="020F0502020204030204" pitchFamily="34" charset="0"/>
                <a:cs typeface="Times New Roman" panose="02020603050405020304" pitchFamily="18" charset="0"/>
              </a:rPr>
              <a:t>Boros Tiborné 1965. Zsargon és magatartás. Magyar Nyelvőr 89 (2): 147–157.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Evans, Nicholas 2007.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its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uses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In: Nikolaeva, Irina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Finiteness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Theoretical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empirical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foundations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Oxford: Oxford University Press. 366–431.</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D’Hertefelt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Sarah. 2018.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in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Germanic</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typology</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of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complements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conditional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constructions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Berlin: De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Gruyter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err="1">
                <a:effectLst/>
                <a:latin typeface="Times New Roman" panose="02020603050405020304" pitchFamily="18" charset="0"/>
                <a:ea typeface="DGMetaScience-Regular"/>
                <a:cs typeface="Times New Roman" panose="02020603050405020304" pitchFamily="18" charset="0"/>
              </a:rPr>
              <a:t>Gras</a:t>
            </a:r>
            <a:r>
              <a:rPr lang="hu-HU" sz="1800" dirty="0">
                <a:effectLst/>
                <a:latin typeface="Times New Roman" panose="02020603050405020304" pitchFamily="18" charset="0"/>
                <a:ea typeface="DGMetaScience-Regular"/>
                <a:cs typeface="Times New Roman" panose="02020603050405020304" pitchFamily="18" charset="0"/>
              </a:rPr>
              <a:t>, Pedro 2016. </a:t>
            </a:r>
            <a:r>
              <a:rPr lang="hu-HU" sz="1800" dirty="0" err="1">
                <a:effectLst/>
                <a:latin typeface="Times New Roman" panose="02020603050405020304" pitchFamily="18" charset="0"/>
                <a:ea typeface="DGMetaScience-Regular"/>
                <a:cs typeface="Times New Roman" panose="02020603050405020304" pitchFamily="18" charset="0"/>
              </a:rPr>
              <a:t>Revisiting</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the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functional</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typology</a:t>
            </a:r>
            <a:r>
              <a:rPr lang="hu-HU" sz="1800" dirty="0">
                <a:effectLst/>
                <a:latin typeface="Times New Roman" panose="02020603050405020304" pitchFamily="18" charset="0"/>
                <a:ea typeface="DGMetaScience-Regular"/>
                <a:cs typeface="Times New Roman" panose="02020603050405020304" pitchFamily="18" charset="0"/>
              </a:rPr>
              <a:t> of </a:t>
            </a:r>
            <a:r>
              <a:rPr lang="hu-HU" sz="1800" dirty="0" err="1">
                <a:effectLst/>
                <a:latin typeface="Times New Roman" panose="02020603050405020304" pitchFamily="18" charset="0"/>
                <a:ea typeface="DGMetaScience-Regular"/>
                <a:cs typeface="Times New Roman" panose="02020603050405020304" pitchFamily="18" charset="0"/>
              </a:rPr>
              <a:t>insubordination</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Insubordinate</a:t>
            </a:r>
            <a:r>
              <a:rPr lang="hu-HU" sz="1800" dirty="0">
                <a:effectLst/>
                <a:latin typeface="Times New Roman" panose="02020603050405020304" pitchFamily="18" charset="0"/>
                <a:ea typeface="DGMetaScience-Regular"/>
                <a:cs typeface="Times New Roman" panose="02020603050405020304" pitchFamily="18" charset="0"/>
              </a:rPr>
              <a:t> </a:t>
            </a:r>
            <a:r>
              <a:rPr lang="hu-HU" sz="1800" i="1" dirty="0" err="1">
                <a:effectLst/>
                <a:latin typeface="Times New Roman" panose="02020603050405020304" pitchFamily="18" charset="0"/>
                <a:ea typeface="DGMetaScience-Regular"/>
                <a:cs typeface="Times New Roman" panose="02020603050405020304" pitchFamily="18" charset="0"/>
              </a:rPr>
              <a:t>que</a:t>
            </a:r>
            <a:r>
              <a:rPr lang="hu-HU" sz="1800" i="1"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constructions</a:t>
            </a:r>
            <a:r>
              <a:rPr lang="hu-HU" sz="1800" dirty="0">
                <a:effectLst/>
                <a:latin typeface="Times New Roman" panose="02020603050405020304" pitchFamily="18" charset="0"/>
                <a:ea typeface="DGMetaScience-Regular"/>
                <a:cs typeface="Times New Roman" panose="02020603050405020304" pitchFamily="18" charset="0"/>
              </a:rPr>
              <a:t> in </a:t>
            </a:r>
            <a:r>
              <a:rPr lang="hu-HU" sz="1800" dirty="0" err="1">
                <a:effectLst/>
                <a:latin typeface="Times New Roman" panose="02020603050405020304" pitchFamily="18" charset="0"/>
                <a:ea typeface="DGMetaScience-Regular"/>
                <a:cs typeface="Times New Roman" panose="02020603050405020304" pitchFamily="18" charset="0"/>
              </a:rPr>
              <a:t>Spanish</a:t>
            </a:r>
            <a:r>
              <a:rPr lang="hu-HU" sz="1800" dirty="0">
                <a:effectLst/>
                <a:latin typeface="Times New Roman" panose="02020603050405020304" pitchFamily="18" charset="0"/>
                <a:ea typeface="DGMetaScience-Regular"/>
                <a:cs typeface="Times New Roman" panose="02020603050405020304" pitchFamily="18" charset="0"/>
              </a:rPr>
              <a:t>. In: Nicholas Evans &amp; </a:t>
            </a:r>
            <a:r>
              <a:rPr lang="hu-HU" sz="1800" dirty="0" err="1">
                <a:effectLst/>
                <a:latin typeface="Times New Roman" panose="02020603050405020304" pitchFamily="18" charset="0"/>
                <a:ea typeface="DGMetaScience-Regular"/>
                <a:cs typeface="Times New Roman" panose="02020603050405020304" pitchFamily="18" charset="0"/>
              </a:rPr>
              <a:t>Honore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Watanabe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eds</a:t>
            </a:r>
            <a:r>
              <a:rPr lang="hu-HU" sz="1800" dirty="0">
                <a:effectLst/>
                <a:latin typeface="Times New Roman" panose="02020603050405020304" pitchFamily="18" charset="0"/>
                <a:ea typeface="DGMetaScience-Regular"/>
                <a:cs typeface="Times New Roman" panose="02020603050405020304" pitchFamily="18" charset="0"/>
              </a:rPr>
              <a:t>.): </a:t>
            </a:r>
            <a:r>
              <a:rPr lang="hu-HU" sz="1800" i="1" dirty="0" err="1">
                <a:effectLst/>
                <a:latin typeface="Times New Roman" panose="02020603050405020304" pitchFamily="18" charset="0"/>
                <a:ea typeface="DGMetaScience-Regular"/>
                <a:cs typeface="Times New Roman" panose="02020603050405020304" pitchFamily="18" charset="0"/>
              </a:rPr>
              <a:t>Insubordination</a:t>
            </a:r>
            <a:r>
              <a:rPr lang="hu-HU" sz="1800" dirty="0">
                <a:effectLst/>
                <a:latin typeface="Times New Roman" panose="02020603050405020304" pitchFamily="18" charset="0"/>
                <a:ea typeface="DGMetaScience-Regular"/>
                <a:cs typeface="Times New Roman" panose="02020603050405020304" pitchFamily="18" charset="0"/>
              </a:rPr>
              <a:t>. Amsterdam: Benjamins. 113–144.</a:t>
            </a: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Keizer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Evelien</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Lohmann</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Arne</a:t>
            </a:r>
            <a:r>
              <a:rPr lang="hu-HU" sz="1800" dirty="0">
                <a:effectLst/>
                <a:latin typeface="Times New Roman" panose="02020603050405020304" pitchFamily="18" charset="0"/>
                <a:ea typeface="Calibri" panose="020F0502020204030204" pitchFamily="34" charset="0"/>
              </a:rPr>
              <a:t> 2016. </a:t>
            </a:r>
            <a:r>
              <a:rPr lang="hu-HU" sz="1800" i="1" dirty="0" err="1">
                <a:effectLst/>
                <a:latin typeface="Times New Roman" panose="02020603050405020304" pitchFamily="18" charset="0"/>
                <a:ea typeface="Calibri" panose="020F0502020204030204" pitchFamily="34" charset="0"/>
              </a:rPr>
              <a:t>Outside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the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clause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Form</a:t>
            </a:r>
            <a:r>
              <a:rPr lang="hu-HU" sz="1800" i="1" dirty="0">
                <a:effectLst/>
                <a:latin typeface="Times New Roman" panose="02020603050405020304" pitchFamily="18" charset="0"/>
                <a:ea typeface="Calibri" panose="020F0502020204030204" pitchFamily="34" charset="0"/>
              </a:rPr>
              <a:t> and </a:t>
            </a:r>
            <a:r>
              <a:rPr lang="hu-HU" sz="1800" i="1" dirty="0" err="1">
                <a:effectLst/>
                <a:latin typeface="Times New Roman" panose="02020603050405020304" pitchFamily="18" charset="0"/>
                <a:ea typeface="Calibri" panose="020F0502020204030204" pitchFamily="34" charset="0"/>
              </a:rPr>
              <a:t>function</a:t>
            </a:r>
            <a:r>
              <a:rPr lang="hu-HU" sz="1800" i="1" dirty="0">
                <a:effectLst/>
                <a:latin typeface="Times New Roman" panose="02020603050405020304" pitchFamily="18" charset="0"/>
                <a:ea typeface="Calibri" panose="020F0502020204030204" pitchFamily="34" charset="0"/>
              </a:rPr>
              <a:t> of extra-</a:t>
            </a:r>
            <a:r>
              <a:rPr lang="hu-HU" sz="1800" i="1" dirty="0" err="1">
                <a:effectLst/>
                <a:latin typeface="Times New Roman" panose="02020603050405020304" pitchFamily="18" charset="0"/>
                <a:ea typeface="Calibri" panose="020F0502020204030204" pitchFamily="34" charset="0"/>
              </a:rPr>
              <a:t>clausal</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constituents</a:t>
            </a:r>
            <a:r>
              <a:rPr lang="hu-HU" sz="1800" i="1" dirty="0">
                <a:effectLst/>
                <a:latin typeface="Times New Roman" panose="02020603050405020304" pitchFamily="18" charset="0"/>
                <a:ea typeface="Calibri" panose="020F0502020204030204" pitchFamily="34" charset="0"/>
              </a:rPr>
              <a:t>. </a:t>
            </a:r>
            <a:r>
              <a:rPr lang="hu-HU" sz="1800" dirty="0">
                <a:effectLst/>
                <a:latin typeface="Times New Roman" panose="02020603050405020304" pitchFamily="18" charset="0"/>
                <a:ea typeface="Calibri" panose="020F0502020204030204" pitchFamily="34" charset="0"/>
              </a:rPr>
              <a:t>Amsterdam, Philadelphia: John Benjamins.</a:t>
            </a: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2019. </a:t>
            </a:r>
            <a:r>
              <a:rPr lang="hu-HU" sz="1800" dirty="0" err="1">
                <a:effectLst/>
                <a:latin typeface="Times New Roman" panose="02020603050405020304" pitchFamily="18" charset="0"/>
                <a:ea typeface="Calibri" panose="020F0502020204030204" pitchFamily="34" charset="0"/>
              </a:rPr>
              <a:t>Delimiting</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class</a:t>
            </a:r>
            <a:r>
              <a:rPr lang="hu-HU" sz="1800" dirty="0">
                <a:effectLst/>
                <a:latin typeface="Times New Roman" panose="02020603050405020304" pitchFamily="18" charset="0"/>
                <a:ea typeface="Calibri" panose="020F0502020204030204" pitchFamily="34" charset="0"/>
              </a:rPr>
              <a:t>: A </a:t>
            </a:r>
            <a:r>
              <a:rPr lang="hu-HU" sz="1800" dirty="0" err="1">
                <a:effectLst/>
                <a:latin typeface="Times New Roman" panose="02020603050405020304" pitchFamily="18" charset="0"/>
                <a:ea typeface="Calibri" panose="020F0502020204030204" pitchFamily="34" charset="0"/>
              </a:rPr>
              <a:t>typology</a:t>
            </a:r>
            <a:r>
              <a:rPr lang="hu-HU" sz="1800" dirty="0">
                <a:effectLst/>
                <a:latin typeface="Times New Roman" panose="02020603050405020304" pitchFamily="18" charset="0"/>
                <a:ea typeface="Calibri" panose="020F0502020204030204" pitchFamily="34" charset="0"/>
              </a:rPr>
              <a:t> of English </a:t>
            </a:r>
            <a:r>
              <a:rPr lang="hu-HU" sz="1800" dirty="0" err="1">
                <a:effectLst/>
                <a:latin typeface="Times New Roman" panose="02020603050405020304" pitchFamily="18" charset="0"/>
                <a:ea typeface="Calibri" panose="020F0502020204030204" pitchFamily="34" charset="0"/>
              </a:rPr>
              <a:t>insubordination</a:t>
            </a:r>
            <a:r>
              <a:rPr lang="hu-HU" sz="1800" dirty="0">
                <a:effectLst/>
                <a:latin typeface="Times New Roman" panose="02020603050405020304" pitchFamily="18" charset="0"/>
                <a:ea typeface="Calibri" panose="020F0502020204030204" pitchFamily="34" charset="0"/>
              </a:rPr>
              <a:t>. In: </a:t>
            </a:r>
            <a:r>
              <a:rPr lang="hu-HU" sz="1800" dirty="0" err="1">
                <a:effectLst/>
                <a:latin typeface="Times New Roman" panose="02020603050405020304" pitchFamily="18" charset="0"/>
                <a:ea typeface="Calibri" panose="020F0502020204030204" pitchFamily="34" charset="0"/>
              </a:rPr>
              <a:t>Beijering</a:t>
            </a:r>
            <a:r>
              <a:rPr lang="hu-HU" sz="1800" dirty="0">
                <a:effectLst/>
                <a:latin typeface="Times New Roman" panose="02020603050405020304" pitchFamily="18" charset="0"/>
                <a:ea typeface="Calibri" panose="020F0502020204030204" pitchFamily="34" charset="0"/>
              </a:rPr>
              <a:t>, Karin, </a:t>
            </a: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a:t>
            </a:r>
            <a:r>
              <a:rPr lang="hu-HU" sz="1800" dirty="0" err="1" smtClean="0">
                <a:effectLst/>
                <a:latin typeface="Times New Roman" panose="02020603050405020304" pitchFamily="18" charset="0"/>
                <a:ea typeface="Calibri" panose="020F0502020204030204" pitchFamily="34" charset="0"/>
              </a:rPr>
              <a:t>Sansiñena</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María</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Sol</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eds</a:t>
            </a:r>
            <a:r>
              <a:rPr lang="hu-HU" sz="1800"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Insubordination</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Theoretical</a:t>
            </a:r>
            <a:r>
              <a:rPr lang="hu-HU" sz="1800" i="1" dirty="0">
                <a:effectLst/>
                <a:latin typeface="Times New Roman" panose="02020603050405020304" pitchFamily="18" charset="0"/>
                <a:ea typeface="Calibri" panose="020F0502020204030204" pitchFamily="34" charset="0"/>
              </a:rPr>
              <a:t> and </a:t>
            </a:r>
            <a:r>
              <a:rPr lang="hu-HU" sz="1800" i="1" dirty="0" err="1">
                <a:effectLst/>
                <a:latin typeface="Times New Roman" panose="02020603050405020304" pitchFamily="18" charset="0"/>
                <a:ea typeface="Calibri" panose="020F0502020204030204" pitchFamily="34" charset="0"/>
              </a:rPr>
              <a:t>empirical</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issues</a:t>
            </a:r>
            <a:r>
              <a:rPr lang="hu-HU" sz="1800" i="1" dirty="0">
                <a:effectLst/>
                <a:latin typeface="Times New Roman" panose="02020603050405020304" pitchFamily="18" charset="0"/>
                <a:ea typeface="Calibri" panose="020F0502020204030204" pitchFamily="34" charset="0"/>
              </a:rPr>
              <a:t>.</a:t>
            </a:r>
            <a:r>
              <a:rPr lang="hu-HU" sz="1800" dirty="0">
                <a:effectLst/>
                <a:latin typeface="Times New Roman" panose="02020603050405020304" pitchFamily="18" charset="0"/>
                <a:ea typeface="Calibri" panose="020F0502020204030204" pitchFamily="34" charset="0"/>
              </a:rPr>
              <a:t> Berlin, Boston: </a:t>
            </a:r>
            <a:r>
              <a:rPr lang="hu-HU" sz="1800" dirty="0" err="1">
                <a:effectLst/>
                <a:latin typeface="Times New Roman" panose="02020603050405020304" pitchFamily="18" charset="0"/>
                <a:ea typeface="Calibri" panose="020F0502020204030204" pitchFamily="34" charset="0"/>
              </a:rPr>
              <a:t>Mouton</a:t>
            </a:r>
            <a:r>
              <a:rPr lang="hu-HU" sz="1800" dirty="0">
                <a:effectLst/>
                <a:latin typeface="Times New Roman" panose="02020603050405020304" pitchFamily="18" charset="0"/>
                <a:ea typeface="Calibri" panose="020F0502020204030204" pitchFamily="34" charset="0"/>
              </a:rPr>
              <a:t> De </a:t>
            </a:r>
            <a:r>
              <a:rPr lang="hu-HU" sz="1800" dirty="0" err="1">
                <a:effectLst/>
                <a:latin typeface="Times New Roman" panose="02020603050405020304" pitchFamily="18" charset="0"/>
                <a:ea typeface="Calibri" panose="020F0502020204030204" pitchFamily="34" charset="0"/>
              </a:rPr>
              <a:t>Gruyter</a:t>
            </a:r>
            <a:r>
              <a:rPr lang="hu-HU" sz="1800" dirty="0">
                <a:effectLst/>
                <a:latin typeface="Times New Roman" panose="02020603050405020304" pitchFamily="18" charset="0"/>
                <a:ea typeface="Calibri" panose="020F0502020204030204" pitchFamily="34" charset="0"/>
              </a:rPr>
              <a:t>. 167–198</a:t>
            </a:r>
            <a:r>
              <a:rPr lang="hu-HU" sz="1800" dirty="0" smtClean="0">
                <a:effectLst/>
                <a:latin typeface="Times New Roman" panose="02020603050405020304" pitchFamily="18" charset="0"/>
                <a:ea typeface="Calibri" panose="020F0502020204030204" pitchFamily="34" charset="0"/>
              </a:rPr>
              <a:t>.</a:t>
            </a:r>
          </a:p>
          <a:p>
            <a:pPr marL="0" indent="0" algn="just">
              <a:lnSpc>
                <a:spcPct val="107000"/>
              </a:lnSpc>
              <a:spcAft>
                <a:spcPts val="800"/>
              </a:spcAft>
              <a:buNone/>
            </a:pPr>
            <a:r>
              <a:rPr lang="hu-HU" dirty="0" err="1" smtClean="0">
                <a:latin typeface="Times New Roman" panose="02020603050405020304" pitchFamily="18" charset="0"/>
                <a:ea typeface="Calibri" panose="020F0502020204030204" pitchFamily="34" charset="0"/>
                <a:cs typeface="Times New Roman" panose="02020603050405020304" pitchFamily="18" charset="0"/>
              </a:rPr>
              <a:t>Lastres-López</a:t>
            </a:r>
            <a:r>
              <a:rPr lang="hu-HU" dirty="0" smtClean="0">
                <a:latin typeface="Times New Roman" panose="02020603050405020304" pitchFamily="18" charset="0"/>
                <a:ea typeface="Calibri" panose="020F0502020204030204" pitchFamily="34" charset="0"/>
                <a:cs typeface="Times New Roman" panose="02020603050405020304" pitchFamily="18" charset="0"/>
              </a:rPr>
              <a:t>, </a:t>
            </a:r>
            <a:r>
              <a:rPr lang="hu-HU" dirty="0" err="1" smtClean="0">
                <a:latin typeface="Times New Roman" panose="02020603050405020304" pitchFamily="18" charset="0"/>
                <a:ea typeface="Calibri" panose="020F0502020204030204" pitchFamily="34" charset="0"/>
                <a:cs typeface="Times New Roman" panose="02020603050405020304" pitchFamily="18" charset="0"/>
              </a:rPr>
              <a:t>Cristina</a:t>
            </a:r>
            <a:r>
              <a:rPr lang="hu-HU" dirty="0" smtClean="0">
                <a:latin typeface="Times New Roman" panose="02020603050405020304" pitchFamily="18" charset="0"/>
                <a:ea typeface="Calibri" panose="020F0502020204030204" pitchFamily="34" charset="0"/>
                <a:cs typeface="Times New Roman" panose="02020603050405020304" pitchFamily="18" charset="0"/>
              </a:rPr>
              <a:t> 2021.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From</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subordination</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to</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insubordination</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functional-pragmatic</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approach</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to</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dirty="0" err="1" smtClean="0">
                <a:latin typeface="Times New Roman" panose="02020603050405020304" pitchFamily="18" charset="0"/>
                <a:ea typeface="Calibri" panose="020F0502020204030204" pitchFamily="34" charset="0"/>
                <a:cs typeface="Times New Roman" panose="02020603050405020304" pitchFamily="18" charset="0"/>
              </a:rPr>
              <a:t>if</a:t>
            </a:r>
            <a:r>
              <a:rPr lang="hu-HU" dirty="0" smtClean="0">
                <a:latin typeface="Times New Roman" panose="02020603050405020304" pitchFamily="18" charset="0"/>
                <a:ea typeface="Calibri" panose="020F0502020204030204" pitchFamily="34" charset="0"/>
                <a:cs typeface="Times New Roman" panose="02020603050405020304" pitchFamily="18" charset="0"/>
              </a:rPr>
              <a:t>/</a:t>
            </a:r>
            <a:r>
              <a:rPr lang="hu-HU" dirty="0" err="1" smtClean="0">
                <a:latin typeface="Times New Roman" panose="02020603050405020304" pitchFamily="18" charset="0"/>
                <a:ea typeface="Calibri" panose="020F0502020204030204" pitchFamily="34" charset="0"/>
                <a:cs typeface="Times New Roman" panose="02020603050405020304" pitchFamily="18" charset="0"/>
              </a:rPr>
              <a:t>si</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-constructions</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in</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English,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French</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and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Spanish</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spoken</a:t>
            </a:r>
            <a:r>
              <a:rPr lang="hu-HU" i="1" dirty="0" smtClean="0">
                <a:latin typeface="Times New Roman" panose="02020603050405020304" pitchFamily="18" charset="0"/>
                <a:ea typeface="Calibri" panose="020F0502020204030204" pitchFamily="34" charset="0"/>
                <a:cs typeface="Times New Roman" panose="02020603050405020304" pitchFamily="18" charset="0"/>
              </a:rPr>
              <a:t> </a:t>
            </a:r>
            <a:r>
              <a:rPr lang="hu-HU" i="1" dirty="0" err="1" smtClean="0">
                <a:latin typeface="Times New Roman" panose="02020603050405020304" pitchFamily="18" charset="0"/>
                <a:ea typeface="Calibri" panose="020F0502020204030204" pitchFamily="34" charset="0"/>
                <a:cs typeface="Times New Roman" panose="02020603050405020304" pitchFamily="18" charset="0"/>
              </a:rPr>
              <a:t>discourse</a:t>
            </a:r>
            <a:r>
              <a:rPr lang="hu-HU" dirty="0" smtClean="0">
                <a:latin typeface="Times New Roman" panose="02020603050405020304" pitchFamily="18" charset="0"/>
                <a:ea typeface="Calibri" panose="020F0502020204030204" pitchFamily="34" charset="0"/>
                <a:cs typeface="Times New Roman" panose="02020603050405020304" pitchFamily="18" charset="0"/>
              </a:rPr>
              <a:t>. Frankfurt am Main: Peter Lang.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47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p:txBody>
          <a:bodyPr/>
          <a:lstStyle/>
          <a:p>
            <a:r>
              <a:rPr lang="hu-HU" dirty="0" smtClean="0"/>
              <a:t>(7) </a:t>
            </a:r>
            <a:r>
              <a:rPr lang="hu-HU" i="1" dirty="0" smtClean="0"/>
              <a:t>[</a:t>
            </a:r>
            <a:r>
              <a:rPr lang="hu-HU" i="1" dirty="0"/>
              <a:t>S]</a:t>
            </a:r>
            <a:r>
              <a:rPr lang="hu-HU" i="1" dirty="0" err="1"/>
              <a:t>zóval</a:t>
            </a:r>
            <a:r>
              <a:rPr lang="hu-HU" i="1" dirty="0"/>
              <a:t> mikor elindultam Klárától hazafelé (</a:t>
            </a:r>
            <a:r>
              <a:rPr lang="hu-HU" b="1" i="1" dirty="0"/>
              <a:t>hogy hogy megszoktam ezt a hazafelézést, </a:t>
            </a:r>
            <a:r>
              <a:rPr lang="hu-HU" i="1" dirty="0"/>
              <a:t>na mindegy), a </a:t>
            </a:r>
            <a:r>
              <a:rPr lang="hu-HU" i="1" dirty="0" err="1"/>
              <a:t>Hodzovo</a:t>
            </a:r>
            <a:r>
              <a:rPr lang="hu-HU" i="1" dirty="0"/>
              <a:t> </a:t>
            </a:r>
            <a:r>
              <a:rPr lang="hu-HU" i="1" dirty="0" err="1"/>
              <a:t>námestién</a:t>
            </a:r>
            <a:r>
              <a:rPr lang="hu-HU" i="1" dirty="0"/>
              <a:t> (az </a:t>
            </a:r>
            <a:r>
              <a:rPr lang="hu-HU" i="1" dirty="0" err="1"/>
              <a:t>Astorkánál</a:t>
            </a:r>
            <a:r>
              <a:rPr lang="hu-HU" i="1" dirty="0"/>
              <a:t>) megállított egy </a:t>
            </a:r>
            <a:r>
              <a:rPr lang="hu-HU" i="1" dirty="0" err="1"/>
              <a:t>opel</a:t>
            </a:r>
            <a:r>
              <a:rPr lang="hu-HU" i="1" dirty="0"/>
              <a:t> </a:t>
            </a:r>
            <a:r>
              <a:rPr lang="hu-HU" i="1" dirty="0" err="1"/>
              <a:t>vektra</a:t>
            </a:r>
            <a:r>
              <a:rPr lang="hu-HU" i="1" dirty="0"/>
              <a:t> (…) </a:t>
            </a:r>
            <a:endParaRPr lang="hu-HU" i="1" dirty="0" smtClean="0"/>
          </a:p>
          <a:p>
            <a:r>
              <a:rPr lang="hu-HU" dirty="0" smtClean="0"/>
              <a:t>(</a:t>
            </a:r>
            <a:r>
              <a:rPr lang="hu-HU" dirty="0"/>
              <a:t>MNSz2, #3172522,doc#127,lit_gr_norbert_klara.s1.clean,szépirodalom,szlovákiai)</a:t>
            </a:r>
          </a:p>
          <a:p>
            <a:r>
              <a:rPr lang="hu-HU" dirty="0" smtClean="0"/>
              <a:t>(8) </a:t>
            </a:r>
            <a:r>
              <a:rPr lang="hu-HU" i="1" dirty="0" smtClean="0"/>
              <a:t>Ó </a:t>
            </a:r>
            <a:r>
              <a:rPr lang="hu-HU" i="1" dirty="0"/>
              <a:t>istenem, </a:t>
            </a:r>
            <a:r>
              <a:rPr lang="hu-HU" i="1" dirty="0">
                <a:solidFill>
                  <a:srgbClr val="FF0000"/>
                </a:solidFill>
              </a:rPr>
              <a:t>mondta ki </a:t>
            </a:r>
            <a:r>
              <a:rPr lang="hu-HU" i="1" dirty="0"/>
              <a:t>majdnem in direkte (te drága egyetlen és baptista is, persze), hogy hogy tudnám szeretni! Ezt a Klára </a:t>
            </a:r>
            <a:r>
              <a:rPr lang="hu-HU" i="1" dirty="0" err="1"/>
              <a:t>Karafiátovát</a:t>
            </a:r>
            <a:r>
              <a:rPr lang="hu-HU" i="1" dirty="0"/>
              <a:t> </a:t>
            </a:r>
            <a:r>
              <a:rPr lang="hu-HU" i="1" dirty="0">
                <a:latin typeface="Times New Roman" panose="02020603050405020304" pitchFamily="18" charset="0"/>
                <a:cs typeface="Times New Roman" panose="02020603050405020304" pitchFamily="18" charset="0"/>
              </a:rPr>
              <a:t>‒</a:t>
            </a:r>
            <a:r>
              <a:rPr lang="hu-HU" i="1" dirty="0"/>
              <a:t> </a:t>
            </a:r>
            <a:r>
              <a:rPr lang="hu-HU" b="1" i="1" dirty="0"/>
              <a:t>hogy</a:t>
            </a:r>
            <a:r>
              <a:rPr lang="hu-HU" i="1" dirty="0"/>
              <a:t> </a:t>
            </a:r>
            <a:r>
              <a:rPr lang="hu-HU" b="1" i="1" dirty="0"/>
              <a:t>hogy tudnám!</a:t>
            </a:r>
            <a:r>
              <a:rPr lang="hu-HU" i="1" dirty="0">
                <a:solidFill>
                  <a:srgbClr val="FF0000"/>
                </a:solidFill>
              </a:rPr>
              <a:t> </a:t>
            </a:r>
            <a:endParaRPr lang="hu-HU" i="1" dirty="0" smtClean="0">
              <a:solidFill>
                <a:srgbClr val="FF0000"/>
              </a:solidFill>
            </a:endParaRPr>
          </a:p>
          <a:p>
            <a:r>
              <a:rPr lang="hu-HU" dirty="0" smtClean="0"/>
              <a:t>(</a:t>
            </a:r>
            <a:r>
              <a:rPr lang="hu-HU" dirty="0"/>
              <a:t>MNSz2, #3177847,</a:t>
            </a:r>
            <a:r>
              <a:rPr lang="hu-HU" dirty="0" err="1"/>
              <a:t>doc</a:t>
            </a:r>
            <a:r>
              <a:rPr lang="hu-HU" dirty="0"/>
              <a:t>#127,</a:t>
            </a:r>
            <a:r>
              <a:rPr lang="hu-HU" dirty="0" err="1"/>
              <a:t>lit</a:t>
            </a:r>
            <a:r>
              <a:rPr lang="hu-HU" dirty="0"/>
              <a:t>_gr_</a:t>
            </a:r>
            <a:r>
              <a:rPr lang="hu-HU" dirty="0" err="1"/>
              <a:t>norbert</a:t>
            </a:r>
            <a:r>
              <a:rPr lang="hu-HU" dirty="0"/>
              <a:t>_klara.s1.clean,szépirodalom,szlovákiai</a:t>
            </a:r>
            <a:r>
              <a:rPr lang="hu-HU" dirty="0" smtClean="0"/>
              <a:t>) </a:t>
            </a:r>
          </a:p>
          <a:p>
            <a:r>
              <a:rPr lang="hu-HU" dirty="0" smtClean="0"/>
              <a:t>IDÉZŐ FŐMONDAT UTÁN</a:t>
            </a:r>
            <a:endParaRPr lang="hu-HU" dirty="0"/>
          </a:p>
          <a:p>
            <a:endParaRPr lang="hu-HU" dirty="0"/>
          </a:p>
        </p:txBody>
      </p:sp>
    </p:spTree>
    <p:extLst>
      <p:ext uri="{BB962C8B-B14F-4D97-AF65-F5344CB8AC3E}">
        <p14:creationId xmlns:p14="http://schemas.microsoft.com/office/powerpoint/2010/main" val="6348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a:xfrm>
            <a:off x="579550" y="2021983"/>
            <a:ext cx="10829856" cy="4518859"/>
          </a:xfrm>
        </p:spPr>
        <p:txBody>
          <a:bodyPr>
            <a:normAutofit fontScale="85000" lnSpcReduction="10000"/>
          </a:bodyPr>
          <a:lstStyle/>
          <a:p>
            <a:pPr algn="just"/>
            <a:r>
              <a:rPr lang="hu-HU" dirty="0"/>
              <a:t>Mint láttuk, a </a:t>
            </a:r>
            <a:r>
              <a:rPr lang="hu-HU" dirty="0" err="1"/>
              <a:t>DMMH-s</a:t>
            </a:r>
            <a:r>
              <a:rPr lang="hu-HU" dirty="0"/>
              <a:t> konstrukciók </a:t>
            </a:r>
            <a:r>
              <a:rPr lang="hu-HU" dirty="0" err="1"/>
              <a:t>inszubordinálttá</a:t>
            </a:r>
            <a:r>
              <a:rPr lang="hu-HU" dirty="0"/>
              <a:t> alakíthatók a </a:t>
            </a:r>
            <a:r>
              <a:rPr lang="hu-HU" i="1" dirty="0"/>
              <a:t>hogy </a:t>
            </a:r>
            <a:r>
              <a:rPr lang="hu-HU" dirty="0"/>
              <a:t>kötőszó betételével.</a:t>
            </a:r>
          </a:p>
          <a:p>
            <a:pPr algn="just"/>
            <a:r>
              <a:rPr lang="hu-HU" dirty="0"/>
              <a:t>A </a:t>
            </a:r>
            <a:r>
              <a:rPr lang="hu-HU" i="1" dirty="0" err="1"/>
              <a:t>hogy</a:t>
            </a:r>
            <a:r>
              <a:rPr lang="hu-HU" dirty="0" err="1"/>
              <a:t>-os</a:t>
            </a:r>
            <a:r>
              <a:rPr lang="hu-HU" dirty="0"/>
              <a:t> </a:t>
            </a:r>
            <a:r>
              <a:rPr lang="hu-HU" b="1" dirty="0"/>
              <a:t>átkok</a:t>
            </a:r>
            <a:r>
              <a:rPr lang="hu-HU" dirty="0"/>
              <a:t> </a:t>
            </a:r>
            <a:r>
              <a:rPr lang="hu-HU" dirty="0" smtClean="0"/>
              <a:t>nemcsak feltételes, de ritkán </a:t>
            </a:r>
            <a:r>
              <a:rPr lang="hu-HU" b="1" dirty="0" smtClean="0"/>
              <a:t>felszólító</a:t>
            </a:r>
            <a:r>
              <a:rPr lang="hu-HU" dirty="0" smtClean="0"/>
              <a:t> módú igealakkal is állhatnak (főleg nem </a:t>
            </a:r>
            <a:r>
              <a:rPr lang="hu-HU" dirty="0" err="1" smtClean="0"/>
              <a:t>inszubordináltan</a:t>
            </a:r>
            <a:r>
              <a:rPr lang="hu-HU" dirty="0" smtClean="0"/>
              <a:t>, de még úgy is):</a:t>
            </a:r>
          </a:p>
          <a:p>
            <a:pPr algn="just"/>
            <a:r>
              <a:rPr lang="hu-HU" dirty="0" smtClean="0"/>
              <a:t>(9</a:t>
            </a:r>
            <a:r>
              <a:rPr lang="hu-HU" i="1" dirty="0" smtClean="0"/>
              <a:t>) </a:t>
            </a:r>
            <a:r>
              <a:rPr lang="hu-HU" i="1" dirty="0"/>
              <a:t>Aztán magának </a:t>
            </a:r>
            <a:r>
              <a:rPr lang="hu-HU" i="1" dirty="0" smtClean="0"/>
              <a:t>mondta</a:t>
            </a:r>
            <a:r>
              <a:rPr lang="hu-HU" dirty="0" smtClean="0"/>
              <a:t>: </a:t>
            </a:r>
            <a:r>
              <a:rPr lang="hu-HU" i="1" dirty="0" smtClean="0">
                <a:latin typeface="Times New Roman" panose="02020603050405020304" pitchFamily="18" charset="0"/>
                <a:cs typeface="Times New Roman" panose="02020603050405020304" pitchFamily="18" charset="0"/>
              </a:rPr>
              <a:t>‒</a:t>
            </a:r>
            <a:r>
              <a:rPr lang="hu-HU" i="1" dirty="0" smtClean="0"/>
              <a:t> </a:t>
            </a:r>
            <a:r>
              <a:rPr lang="hu-HU" i="1" dirty="0"/>
              <a:t>Elárul bennünket a vén bestia </a:t>
            </a:r>
            <a:r>
              <a:rPr lang="hu-HU" i="1" dirty="0" smtClean="0"/>
              <a:t>anyja! </a:t>
            </a:r>
            <a:r>
              <a:rPr lang="hu-HU" b="1" i="1" dirty="0" smtClean="0"/>
              <a:t>A ménkű csapjon a </a:t>
            </a:r>
            <a:r>
              <a:rPr lang="hu-HU" b="1" i="1" dirty="0" err="1" smtClean="0"/>
              <a:t>belibe</a:t>
            </a:r>
            <a:r>
              <a:rPr lang="hu-HU" b="1" i="1" dirty="0" smtClean="0"/>
              <a:t>. </a:t>
            </a:r>
          </a:p>
          <a:p>
            <a:pPr algn="just"/>
            <a:r>
              <a:rPr lang="hu-HU" dirty="0" smtClean="0"/>
              <a:t>(MNSz2, #314039707, </a:t>
            </a:r>
            <a:r>
              <a:rPr lang="hu-HU" dirty="0" err="1" smtClean="0"/>
              <a:t>doc</a:t>
            </a:r>
            <a:r>
              <a:rPr lang="hu-HU" dirty="0" smtClean="0"/>
              <a:t>#2075, </a:t>
            </a:r>
            <a:r>
              <a:rPr lang="hu-HU" dirty="0" err="1" smtClean="0"/>
              <a:t>lit</a:t>
            </a:r>
            <a:r>
              <a:rPr lang="hu-HU" dirty="0" smtClean="0"/>
              <a:t>_hu_dia_</a:t>
            </a:r>
            <a:r>
              <a:rPr lang="hu-HU" dirty="0" err="1" smtClean="0"/>
              <a:t>Tersanszky</a:t>
            </a:r>
            <a:r>
              <a:rPr lang="hu-HU" dirty="0" smtClean="0"/>
              <a:t>_</a:t>
            </a:r>
            <a:r>
              <a:rPr lang="hu-HU" dirty="0" err="1" smtClean="0"/>
              <a:t>Jozsi</a:t>
            </a:r>
            <a:r>
              <a:rPr lang="hu-HU" dirty="0" smtClean="0"/>
              <a:t>_</a:t>
            </a:r>
            <a:r>
              <a:rPr lang="hu-HU" dirty="0" err="1" smtClean="0"/>
              <a:t>Jeno-Egy</a:t>
            </a:r>
            <a:r>
              <a:rPr lang="hu-HU" dirty="0" smtClean="0"/>
              <a:t>_</a:t>
            </a:r>
            <a:r>
              <a:rPr lang="hu-HU" dirty="0" err="1" smtClean="0"/>
              <a:t>vezerbika</a:t>
            </a:r>
            <a:r>
              <a:rPr lang="hu-HU" dirty="0" smtClean="0"/>
              <a:t>_</a:t>
            </a:r>
            <a:r>
              <a:rPr lang="hu-HU" dirty="0" err="1" smtClean="0"/>
              <a:t>emlekiratai</a:t>
            </a:r>
            <a:r>
              <a:rPr lang="hu-HU" dirty="0" smtClean="0"/>
              <a:t>, szépirodalom,magyarországi)</a:t>
            </a:r>
          </a:p>
          <a:p>
            <a:pPr algn="just"/>
            <a:r>
              <a:rPr lang="hu-HU" dirty="0" smtClean="0"/>
              <a:t>(10) </a:t>
            </a:r>
            <a:r>
              <a:rPr lang="hu-HU" dirty="0"/>
              <a:t> </a:t>
            </a:r>
            <a:r>
              <a:rPr lang="hu-HU" i="1" dirty="0"/>
              <a:t>A </a:t>
            </a:r>
            <a:r>
              <a:rPr lang="hu-HU" i="1" dirty="0" smtClean="0"/>
              <a:t>MANÓBA!</a:t>
            </a:r>
            <a:r>
              <a:rPr lang="hu-HU" i="1" dirty="0"/>
              <a:t> </a:t>
            </a:r>
            <a:r>
              <a:rPr lang="hu-HU" i="1" dirty="0" err="1" smtClean="0"/>
              <a:t>aSk</a:t>
            </a:r>
            <a:r>
              <a:rPr lang="hu-HU" i="1" dirty="0" smtClean="0"/>
              <a:t> </a:t>
            </a:r>
            <a:r>
              <a:rPr lang="hu-HU" i="1" dirty="0"/>
              <a:t>07/09/98 07:43:00 </a:t>
            </a:r>
            <a:r>
              <a:rPr lang="hu-HU" b="1" i="1" dirty="0" smtClean="0"/>
              <a:t>hogy</a:t>
            </a:r>
            <a:r>
              <a:rPr lang="hu-HU" i="1" dirty="0"/>
              <a:t> </a:t>
            </a:r>
            <a:r>
              <a:rPr lang="hu-HU" b="1" i="1" dirty="0"/>
              <a:t>a ménkű álljon beléje </a:t>
            </a:r>
            <a:r>
              <a:rPr lang="hu-HU" i="1" dirty="0"/>
              <a:t>és ez a </a:t>
            </a:r>
            <a:r>
              <a:rPr lang="hu-HU" i="1" dirty="0" smtClean="0"/>
              <a:t>legfinomabb... </a:t>
            </a:r>
            <a:r>
              <a:rPr lang="hu-HU" i="1" dirty="0"/>
              <a:t>+ ezen felül +++ </a:t>
            </a:r>
            <a:r>
              <a:rPr lang="hu-HU" i="1" dirty="0" err="1" smtClean="0"/>
              <a:t>Szlartibartfaszt</a:t>
            </a:r>
            <a:r>
              <a:rPr lang="hu-HU" i="1" dirty="0" smtClean="0"/>
              <a:t> </a:t>
            </a:r>
            <a:r>
              <a:rPr lang="hu-HU" i="1" dirty="0"/>
              <a:t>07/09/98 08:23:00 </a:t>
            </a:r>
            <a:r>
              <a:rPr lang="hu-HU" i="1" dirty="0" smtClean="0"/>
              <a:t>Üdv!</a:t>
            </a:r>
            <a:r>
              <a:rPr lang="hu-HU" i="1" dirty="0"/>
              <a:t> </a:t>
            </a:r>
            <a:r>
              <a:rPr lang="hu-HU" i="1" dirty="0" smtClean="0"/>
              <a:t>Két </a:t>
            </a:r>
            <a:r>
              <a:rPr lang="hu-HU" i="1" dirty="0"/>
              <a:t>fő </a:t>
            </a:r>
            <a:r>
              <a:rPr lang="hu-HU" i="1" dirty="0" smtClean="0"/>
              <a:t>káromkodásom:</a:t>
            </a:r>
            <a:r>
              <a:rPr lang="hu-HU" i="1" dirty="0"/>
              <a:t> </a:t>
            </a:r>
            <a:r>
              <a:rPr lang="hu-HU" i="1" dirty="0" err="1" smtClean="0"/>
              <a:t>Milijom</a:t>
            </a:r>
            <a:r>
              <a:rPr lang="hu-HU" i="1" dirty="0" smtClean="0"/>
              <a:t> </a:t>
            </a:r>
            <a:r>
              <a:rPr lang="hu-HU" i="1" dirty="0"/>
              <a:t>kartács és </a:t>
            </a:r>
            <a:r>
              <a:rPr lang="hu-HU" i="1" dirty="0" smtClean="0"/>
              <a:t>bomba!!!!! </a:t>
            </a:r>
            <a:r>
              <a:rPr lang="hu-HU" i="1" dirty="0"/>
              <a:t>Ezer árboc és </a:t>
            </a:r>
            <a:r>
              <a:rPr lang="hu-HU" i="1" dirty="0" smtClean="0"/>
              <a:t>vitorla!!!! </a:t>
            </a:r>
          </a:p>
          <a:p>
            <a:pPr algn="just"/>
            <a:r>
              <a:rPr lang="hu-HU" dirty="0" smtClean="0"/>
              <a:t>(MNSz2, #77634266,</a:t>
            </a:r>
            <a:r>
              <a:rPr lang="hu-HU" dirty="0" err="1" smtClean="0"/>
              <a:t>doc</a:t>
            </a:r>
            <a:r>
              <a:rPr lang="hu-HU" dirty="0" smtClean="0"/>
              <a:t>#975,</a:t>
            </a:r>
            <a:r>
              <a:rPr lang="hu-HU" dirty="0" err="1" smtClean="0"/>
              <a:t>pers</a:t>
            </a:r>
            <a:r>
              <a:rPr lang="hu-HU" dirty="0" smtClean="0"/>
              <a:t>_hu_ind_002,személyes-fórum,magyarországi)</a:t>
            </a:r>
          </a:p>
          <a:p>
            <a:pPr marL="0" indent="0" algn="just">
              <a:buNone/>
            </a:pPr>
            <a:r>
              <a:rPr lang="hu-HU" dirty="0" smtClean="0"/>
              <a:t>Kas (2005): </a:t>
            </a:r>
            <a:r>
              <a:rPr lang="hu-HU" dirty="0"/>
              <a:t>csak szidásokban, </a:t>
            </a:r>
            <a:r>
              <a:rPr lang="hu-HU" dirty="0" smtClean="0"/>
              <a:t>átkokban létezik ez a </a:t>
            </a:r>
            <a:r>
              <a:rPr lang="hu-HU" i="1" dirty="0" smtClean="0"/>
              <a:t>hogy</a:t>
            </a:r>
            <a:r>
              <a:rPr lang="hu-HU" dirty="0" smtClean="0"/>
              <a:t>-mondatbevezetős óhajtás, </a:t>
            </a:r>
            <a:r>
              <a:rPr lang="hu-HU" b="1" dirty="0"/>
              <a:t>jókívánságokban nincs</a:t>
            </a:r>
            <a:r>
              <a:rPr lang="hu-HU" dirty="0"/>
              <a:t>. </a:t>
            </a:r>
          </a:p>
          <a:p>
            <a:pPr marL="0" indent="0" algn="just">
              <a:buNone/>
            </a:pPr>
            <a:r>
              <a:rPr lang="hu-HU" dirty="0" smtClean="0"/>
              <a:t>Ez igaz, de: </a:t>
            </a:r>
            <a:r>
              <a:rPr lang="hu-HU" b="1" dirty="0" smtClean="0"/>
              <a:t>pozitív minősítésekben (értékelésekben), dicséretekben </a:t>
            </a:r>
            <a:r>
              <a:rPr lang="hu-HU" dirty="0" smtClean="0"/>
              <a:t>van (</a:t>
            </a:r>
            <a:r>
              <a:rPr lang="hu-HU" b="1" dirty="0" smtClean="0"/>
              <a:t>kijelentő</a:t>
            </a:r>
            <a:r>
              <a:rPr lang="hu-HU" dirty="0" smtClean="0"/>
              <a:t> módú igealakkal), itt </a:t>
            </a:r>
            <a:r>
              <a:rPr lang="hu-HU" dirty="0" err="1"/>
              <a:t>DMMH-s</a:t>
            </a:r>
            <a:r>
              <a:rPr lang="hu-HU" dirty="0"/>
              <a:t> konstrukcióval együtt </a:t>
            </a:r>
            <a:r>
              <a:rPr lang="hu-HU" dirty="0" smtClean="0"/>
              <a:t>állva: </a:t>
            </a:r>
          </a:p>
          <a:p>
            <a:pPr algn="just"/>
            <a:r>
              <a:rPr lang="hu-HU" dirty="0" smtClean="0"/>
              <a:t>(11) </a:t>
            </a:r>
            <a:r>
              <a:rPr lang="hu-HU" i="1" dirty="0"/>
              <a:t>‒</a:t>
            </a:r>
            <a:r>
              <a:rPr lang="hu-HU" i="1" dirty="0" smtClean="0"/>
              <a:t> Evoé! </a:t>
            </a:r>
            <a:r>
              <a:rPr lang="hu-HU" i="1" dirty="0"/>
              <a:t>‒</a:t>
            </a:r>
            <a:r>
              <a:rPr lang="hu-HU" i="1" dirty="0" smtClean="0"/>
              <a:t> </a:t>
            </a:r>
            <a:r>
              <a:rPr lang="hu-HU" i="1" dirty="0"/>
              <a:t>tapsolt a szegény özvegyember. </a:t>
            </a:r>
            <a:r>
              <a:rPr lang="hu-HU" b="1" i="1" dirty="0"/>
              <a:t>‒ Hogy te </a:t>
            </a:r>
            <a:r>
              <a:rPr lang="hu-HU" b="1" i="1" dirty="0">
                <a:solidFill>
                  <a:srgbClr val="FF0000"/>
                </a:solidFill>
              </a:rPr>
              <a:t>milyen</a:t>
            </a:r>
            <a:r>
              <a:rPr lang="hu-HU" b="1" i="1" dirty="0"/>
              <a:t> szépen olvasol</a:t>
            </a:r>
            <a:r>
              <a:rPr lang="hu-HU" b="1" i="1" dirty="0" smtClean="0"/>
              <a:t>. </a:t>
            </a:r>
          </a:p>
          <a:p>
            <a:pPr algn="just"/>
            <a:r>
              <a:rPr lang="hu-HU" dirty="0" smtClean="0"/>
              <a:t>(MNSz2, #11168371,doc#291,lit_hu_dia_Gergely_Agnes</a:t>
            </a:r>
            <a:r>
              <a:rPr lang="hu-HU" dirty="0"/>
              <a:t>___Glogovacz_es_a_holdkorosok___1966.clean,szépirodalom,magyarországi</a:t>
            </a:r>
            <a:r>
              <a:rPr lang="hu-HU" dirty="0" smtClean="0"/>
              <a:t>)</a:t>
            </a:r>
            <a:endParaRPr lang="hu-HU" dirty="0"/>
          </a:p>
        </p:txBody>
      </p:sp>
    </p:spTree>
    <p:extLst>
      <p:ext uri="{BB962C8B-B14F-4D97-AF65-F5344CB8AC3E}">
        <p14:creationId xmlns:p14="http://schemas.microsoft.com/office/powerpoint/2010/main" val="3137486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gi">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{0581368A-C7DD-469C-8149-D5311B9870D3}tf03457452</Template>
  <TotalTime>5342</TotalTime>
  <Words>8251</Words>
  <Application>Microsoft Office PowerPoint</Application>
  <PresentationFormat>Szélesvásznú</PresentationFormat>
  <Paragraphs>583</Paragraphs>
  <Slides>76</Slides>
  <Notes>12</Notes>
  <HiddenSlides>0</HiddenSlides>
  <MMClips>0</MMClips>
  <ScaleCrop>false</ScaleCrop>
  <HeadingPairs>
    <vt:vector size="6" baseType="variant">
      <vt:variant>
        <vt:lpstr>Használt betűtípusok</vt:lpstr>
      </vt:variant>
      <vt:variant>
        <vt:i4>14</vt:i4>
      </vt:variant>
      <vt:variant>
        <vt:lpstr>Téma</vt:lpstr>
      </vt:variant>
      <vt:variant>
        <vt:i4>1</vt:i4>
      </vt:variant>
      <vt:variant>
        <vt:lpstr>Diacímek</vt:lpstr>
      </vt:variant>
      <vt:variant>
        <vt:i4>76</vt:i4>
      </vt:variant>
    </vt:vector>
  </HeadingPairs>
  <TitlesOfParts>
    <vt:vector size="91" baseType="lpstr">
      <vt:lpstr>Arial</vt:lpstr>
      <vt:lpstr>Calibri</vt:lpstr>
      <vt:lpstr>Calibri Light</vt:lpstr>
      <vt:lpstr>CIDFont+F2</vt:lpstr>
      <vt:lpstr>CIDFont+F3</vt:lpstr>
      <vt:lpstr>CIDFont+F4</vt:lpstr>
      <vt:lpstr>Constantia</vt:lpstr>
      <vt:lpstr>Courier New</vt:lpstr>
      <vt:lpstr>DGMetaScience-Regular</vt:lpstr>
      <vt:lpstr>DGMetaSerifScience-BoldItalic</vt:lpstr>
      <vt:lpstr>DGMetaSerifScience-Italic</vt:lpstr>
      <vt:lpstr>DGMetaSerifScience-Regular</vt:lpstr>
      <vt:lpstr>Roboto</vt:lpstr>
      <vt:lpstr>Times New Roman</vt:lpstr>
      <vt:lpstr>Égi</vt:lpstr>
      <vt:lpstr>hogy kötőszós  inszubordinált mellékmondatok a magyarban (átkok és felkiáltások)</vt:lpstr>
      <vt:lpstr>Hogy miről van szó? Ha elmondanád…</vt:lpstr>
      <vt:lpstr>Függetlenedett (inszubordinált) mellékmondatok</vt:lpstr>
      <vt:lpstr>Függetlenedett (INSZUBORDINÁLT) MELLÉKMONDATOK</vt:lpstr>
      <vt:lpstr>KAS (2005): Óhajtó mondatok</vt:lpstr>
      <vt:lpstr>KAS (2005): ÓHAJTÓ MONDATOK</vt:lpstr>
      <vt:lpstr>Formai viselkedés: hogy-próba</vt:lpstr>
      <vt:lpstr>Formai viselkedés: hogy-próba</vt:lpstr>
      <vt:lpstr>Formai viselkedés: hogy-próba</vt:lpstr>
      <vt:lpstr>Formai viselkedés</vt:lpstr>
      <vt:lpstr>Egyedülállók vs. ELABORATÍVOK</vt:lpstr>
      <vt:lpstr>Egyedülállók  vs. ELABORATÍVOK</vt:lpstr>
      <vt:lpstr>altípusok</vt:lpstr>
      <vt:lpstr>D’Hertefelt (2018) konstrukciós szemantikai kategorizációja</vt:lpstr>
      <vt:lpstr>D’Hertefelt (2018) konstrukciós szemantikai kategorizációja</vt:lpstr>
      <vt:lpstr>Funkcióik</vt:lpstr>
      <vt:lpstr>Funkciók</vt:lpstr>
      <vt:lpstr>Anyag, vizsgálat</vt:lpstr>
      <vt:lpstr>EGYEDÜLÁLLÓ-TÍPUSOK a magyarban</vt:lpstr>
      <vt:lpstr>EGYEDÜLÁLLÓ-TÍPUSOK a magyarban</vt:lpstr>
      <vt:lpstr>Értékelők/felkiáltók</vt:lpstr>
      <vt:lpstr>ÉRTÉKELŐK: MUTATÓ NÉVMÁSOK</vt:lpstr>
      <vt:lpstr>hogy-mellékmondatok</vt:lpstr>
      <vt:lpstr>Hogy-mellékmondatok fokozókkal (intenzifikálókkal)</vt:lpstr>
      <vt:lpstr>PROXIMÁLIS VAGY DISZTÁLIS?</vt:lpstr>
      <vt:lpstr>PROXIMÁLISOK</vt:lpstr>
      <vt:lpstr>disztálisok</vt:lpstr>
      <vt:lpstr>konstrukciók</vt:lpstr>
      <vt:lpstr>’szokatlan’</vt:lpstr>
      <vt:lpstr>’SZOKÁSOS (VÁRT)’?</vt:lpstr>
      <vt:lpstr>Összegzés: mutató névmási intenzifikálók</vt:lpstr>
      <vt:lpstr>Összegzés: mutató névmási intenzifikálók</vt:lpstr>
      <vt:lpstr>Értékelő fRAZÉMÁK</vt:lpstr>
      <vt:lpstr>EGYEDÜLÁLLÓ-TÍPUSOK a magyarban</vt:lpstr>
      <vt:lpstr>EGYEDÜLÁLLÓ-TÍPUSOK a magyarban</vt:lpstr>
      <vt:lpstr>MONDATFAJTÁKKAL VALÓ KAPCSOLAT</vt:lpstr>
      <vt:lpstr>MONDATFAJTÁKKAL VALÓ KAPCSOLAT</vt:lpstr>
      <vt:lpstr>Kazinczy és az inszubordinált jókívánságok</vt:lpstr>
      <vt:lpstr>MONDATFAJTÁKKAL VALÓ KAPCSOLAT</vt:lpstr>
      <vt:lpstr>Mondatfajtákkal való kapcsolat</vt:lpstr>
      <vt:lpstr>Deontikus vagy értékelő?</vt:lpstr>
      <vt:lpstr>Lehetséges Kialakulásuk </vt:lpstr>
      <vt:lpstr>MÁS ÖTLETEK</vt:lpstr>
      <vt:lpstr>Eredmények</vt:lpstr>
      <vt:lpstr>Függetlenedett (inszubordinált) mellékmondatok a magyarban</vt:lpstr>
      <vt:lpstr>Kérdő elaboratív inszubordinált mellékmondatok </vt:lpstr>
      <vt:lpstr>Kérdő elaboratív inszubordinált mellékmondatok </vt:lpstr>
      <vt:lpstr>Kérdő elaboratív inszubordinált mellékmondatok </vt:lpstr>
      <vt:lpstr>Kérdő elaboratív inszubordinált mellékmondatok </vt:lpstr>
      <vt:lpstr>Anyag és módszer</vt:lpstr>
      <vt:lpstr>PowerPoint bemutató</vt:lpstr>
      <vt:lpstr>ANYAG ÉS MÓDSZER</vt:lpstr>
      <vt:lpstr>eredmények</vt:lpstr>
      <vt:lpstr>eredmények</vt:lpstr>
      <vt:lpstr>eredmények</vt:lpstr>
      <vt:lpstr>EREDMÉNYEK</vt:lpstr>
      <vt:lpstr>KÉRDŐ NÉVMÁSOK</vt:lpstr>
      <vt:lpstr>(FEL)Idézés és inszubordináció</vt:lpstr>
      <vt:lpstr>következtetések</vt:lpstr>
      <vt:lpstr>Társulás diskurzusjelölőkkel</vt:lpstr>
      <vt:lpstr>Korpuszelemzés</vt:lpstr>
      <vt:lpstr>Korpuszelemzés</vt:lpstr>
      <vt:lpstr>Nehézségek 1.</vt:lpstr>
      <vt:lpstr>Nehézségek 2.</vt:lpstr>
      <vt:lpstr>Nehézségek 3.</vt:lpstr>
      <vt:lpstr>Átmenetiségek</vt:lpstr>
      <vt:lpstr>Eredmények: összes inszubordináció</vt:lpstr>
      <vt:lpstr>Eredmények: metapragmatikai típus</vt:lpstr>
      <vt:lpstr>Eredmények: metapragmatikai típus</vt:lpstr>
      <vt:lpstr>Metapragmatikai kontextus</vt:lpstr>
      <vt:lpstr>Metapragmatikai kontextus</vt:lpstr>
      <vt:lpstr>Eredmények: műfajok</vt:lpstr>
      <vt:lpstr>Eredmények: műfajok</vt:lpstr>
      <vt:lpstr>Konklúziók</vt:lpstr>
      <vt:lpstr>PowerPoint bemutató</vt:lpstr>
      <vt:lpstr>Irodalom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hogy kötőszós inszubordinált mellékmondatok konstrukciós szemantikai osztályozása és problémái</dc:title>
  <dc:creator>Dér Csilla Ilona</dc:creator>
  <cp:lastModifiedBy>Dér Csilla</cp:lastModifiedBy>
  <cp:revision>442</cp:revision>
  <dcterms:created xsi:type="dcterms:W3CDTF">2022-04-23T16:09:44Z</dcterms:created>
  <dcterms:modified xsi:type="dcterms:W3CDTF">2026-05-07T11:40:15Z</dcterms:modified>
</cp:coreProperties>
</file>