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72" r:id="rId4"/>
    <p:sldId id="273" r:id="rId5"/>
    <p:sldId id="274" r:id="rId6"/>
    <p:sldId id="281" r:id="rId7"/>
    <p:sldId id="282" r:id="rId8"/>
    <p:sldId id="275" r:id="rId9"/>
    <p:sldId id="277" r:id="rId10"/>
    <p:sldId id="276" r:id="rId11"/>
    <p:sldId id="264" r:id="rId12"/>
    <p:sldId id="265" r:id="rId13"/>
    <p:sldId id="266" r:id="rId14"/>
    <p:sldId id="267" r:id="rId15"/>
    <p:sldId id="278" r:id="rId16"/>
    <p:sldId id="279" r:id="rId17"/>
    <p:sldId id="280" r:id="rId18"/>
    <p:sldId id="268" r:id="rId19"/>
    <p:sldId id="269" r:id="rId20"/>
    <p:sldId id="270" r:id="rId21"/>
    <p:sldId id="27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3" r:id="rId40"/>
    <p:sldId id="302" r:id="rId41"/>
    <p:sldId id="304" r:id="rId42"/>
    <p:sldId id="305" r:id="rId43"/>
    <p:sldId id="307" r:id="rId44"/>
    <p:sldId id="308" r:id="rId45"/>
    <p:sldId id="262" r:id="rId46"/>
    <p:sldId id="300" r:id="rId47"/>
    <p:sldId id="301" r:id="rId48"/>
    <p:sldId id="258" r:id="rId49"/>
    <p:sldId id="25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83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5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real-eod.mtak.hu/18060/1/AkademiaiKiado_003998.pdf" TargetMode="External"/><Relationship Id="rId7" Type="http://schemas.openxmlformats.org/officeDocument/2006/relationships/hyperlink" Target="https://tmk.nytud.hu/" TargetMode="External"/><Relationship Id="rId2" Type="http://schemas.openxmlformats.org/officeDocument/2006/relationships/hyperlink" Target="https://real.mtak.hu/119822/1/BRANDL%20G.--T%C3%93TH%20G.%20P.%20Szegedi%20boszork%C3%A1nyperek%20BOSZ%20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ia.lib.pte.hu/hu/pub/magyarorszagi-boszorkanyperek-okleveltara-bp-mta-1910-1665" TargetMode="External"/><Relationship Id="rId5" Type="http://schemas.openxmlformats.org/officeDocument/2006/relationships/hyperlink" Target="https://real.mtak.hu/91655/1/PakoL-TothGP-KissA_2014.pdf" TargetMode="External"/><Relationship Id="rId4" Type="http://schemas.openxmlformats.org/officeDocument/2006/relationships/hyperlink" Target="https://real-eod.mtak.hu/15813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oktori.bibl.u-szeged.hu/id/eprint/11872/1/Brandl_TDI_2023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ny.szte.hu/index.php/jeny/article/view/JENY-2025-27-VargaM/articl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est.hu/hirek/te-ettel-meg-engem-gyogyits-me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mk.nytud.hu/3/" TargetMode="External"/><Relationship Id="rId2" Type="http://schemas.openxmlformats.org/officeDocument/2006/relationships/hyperlink" Target="https://uesz.nytud.h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517F11-9FA5-4C68-827A-D51E9377A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986" y="488986"/>
            <a:ext cx="7002562" cy="4041648"/>
          </a:xfrm>
        </p:spPr>
        <p:txBody>
          <a:bodyPr>
            <a:normAutofit/>
          </a:bodyPr>
          <a:lstStyle/>
          <a:p>
            <a:r>
              <a:rPr lang="hu-HU" sz="6800" dirty="0"/>
              <a:t>Magyarországi boszorkányperek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1CBCDB-32FD-4FB8-95A9-80AAF630A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781" y="4896804"/>
            <a:ext cx="9418320" cy="1691640"/>
          </a:xfrm>
        </p:spPr>
        <p:txBody>
          <a:bodyPr/>
          <a:lstStyle/>
          <a:p>
            <a:r>
              <a:rPr lang="hu-HU" dirty="0"/>
              <a:t>nyelvtörténeti perspektívából</a:t>
            </a:r>
          </a:p>
          <a:p>
            <a:endParaRPr lang="hu-HU" dirty="0"/>
          </a:p>
          <a:p>
            <a:r>
              <a:rPr lang="hu-HU" i="1" dirty="0"/>
              <a:t>Dér Csilla Ilona (Károli Gáspár Református Egyetem, Budapest)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33" y="758952"/>
            <a:ext cx="3835473" cy="49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boszorkány képes </a:t>
            </a:r>
            <a:r>
              <a:rPr lang="hu-HU" b="1" dirty="0"/>
              <a:t>állattá</a:t>
            </a:r>
            <a:r>
              <a:rPr lang="hu-HU" dirty="0"/>
              <a:t> átalakulni, állatalakban embert, állatot megrontani (</a:t>
            </a:r>
            <a:r>
              <a:rPr lang="hu-HU" dirty="0" err="1"/>
              <a:t>lycanthropia</a:t>
            </a:r>
            <a:r>
              <a:rPr lang="hu-HU" dirty="0"/>
              <a:t>, </a:t>
            </a:r>
            <a:r>
              <a:rPr lang="hu-HU" dirty="0" err="1"/>
              <a:t>Werwolf</a:t>
            </a:r>
            <a:r>
              <a:rPr lang="hu-HU" dirty="0"/>
              <a:t>, küldött farkas); </a:t>
            </a:r>
          </a:p>
          <a:p>
            <a:pPr lvl="0"/>
            <a:r>
              <a:rPr lang="hu-HU" dirty="0"/>
              <a:t>fő tevékenysége a </a:t>
            </a:r>
            <a:r>
              <a:rPr lang="hu-HU" b="1" dirty="0"/>
              <a:t>rontó</a:t>
            </a:r>
            <a:r>
              <a:rPr lang="hu-HU" dirty="0"/>
              <a:t> </a:t>
            </a:r>
            <a:r>
              <a:rPr lang="hu-HU" b="1" dirty="0"/>
              <a:t>varázslat</a:t>
            </a:r>
            <a:r>
              <a:rPr lang="hu-HU" dirty="0"/>
              <a:t>, bár mások rontásának elhárítására is képes; </a:t>
            </a:r>
          </a:p>
          <a:p>
            <a:pPr lvl="0"/>
            <a:r>
              <a:rPr lang="hu-HU" dirty="0"/>
              <a:t>a varázslathoz és a repüléshez eszközt az ördögtől kapott, vagy kereszteletlen gyermekek húsából, bizonyos növényekből és egyebekből főzött </a:t>
            </a:r>
            <a:r>
              <a:rPr lang="hu-HU" b="1" dirty="0"/>
              <a:t>boszorkányzsírt</a:t>
            </a:r>
            <a:r>
              <a:rPr lang="hu-HU" dirty="0"/>
              <a:t>;</a:t>
            </a:r>
          </a:p>
          <a:p>
            <a:pPr lvl="0"/>
            <a:r>
              <a:rPr lang="hu-HU" dirty="0"/>
              <a:t> megtévesztésből keresztényként templomba jár, de a szentségeket meggyalázza, a szent ostyát az ördögnek viszi.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0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</a:t>
            </a:r>
            <a:r>
              <a:rPr lang="hu-HU" b="1" dirty="0"/>
              <a:t>boszorkány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az ördög segítségével kárt okoznak az embereknek, szektákba tömörülnek, boszorkányszombatot tartanak, ahová repülve érkeznek, és ott fajtalankodnak (az ördöggel is) </a:t>
            </a:r>
          </a:p>
          <a:p>
            <a:pPr lvl="0"/>
            <a:r>
              <a:rPr lang="hu-HU" dirty="0"/>
              <a:t>a boszorkányszombat hiedelme a 15. </a:t>
            </a:r>
            <a:r>
              <a:rPr lang="hu-HU" dirty="0" err="1"/>
              <a:t>sz-ban</a:t>
            </a:r>
            <a:r>
              <a:rPr lang="hu-HU" dirty="0"/>
              <a:t> jelent meg</a:t>
            </a:r>
          </a:p>
          <a:p>
            <a:pPr lvl="0"/>
            <a:r>
              <a:rPr lang="hu-HU" dirty="0"/>
              <a:t>számos hiedelemmel keveredett, pl. termékenységrítusok &lt;vö. Da Vinci kód&gt; &lt;vö. vámpírhiedelmek K-Európában&gt;</a:t>
            </a:r>
          </a:p>
          <a:p>
            <a:r>
              <a:rPr lang="hu-HU" dirty="0"/>
              <a:t>érdekes: a koraközépkor babonának tartotta a boszorkányságot és elutasította, és ez a kettősség sokáig élt: a felső réteg (teológusok, püspökök, egyetemi magiszterek) elutasította, az alsóbbak elfogadták (de nemesi udvarokban is!)</a:t>
            </a:r>
          </a:p>
        </p:txBody>
      </p:sp>
    </p:spTree>
    <p:extLst>
      <p:ext uri="{BB962C8B-B14F-4D97-AF65-F5344CB8AC3E}">
        <p14:creationId xmlns:p14="http://schemas.microsoft.com/office/powerpoint/2010/main" val="1663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/>
              <a:t>boszorkányszombat </a:t>
            </a:r>
            <a:r>
              <a:rPr lang="hu-HU" dirty="0"/>
              <a:t>mitológiája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32254" cy="4807131"/>
          </a:xfrm>
        </p:spPr>
        <p:txBody>
          <a:bodyPr/>
          <a:lstStyle/>
          <a:p>
            <a:pPr lvl="0"/>
            <a:r>
              <a:rPr lang="hu-HU" dirty="0"/>
              <a:t>„A mágia </a:t>
            </a:r>
            <a:r>
              <a:rPr lang="hu-HU" b="1" dirty="0"/>
              <a:t>antikvitástól</a:t>
            </a:r>
            <a:r>
              <a:rPr lang="hu-HU" dirty="0"/>
              <a:t> örökölt „tudós” tradíciói – </a:t>
            </a:r>
            <a:r>
              <a:rPr lang="hu-HU" b="1" dirty="0"/>
              <a:t>asztrológia, az alkímia, a drágakövek, gyógyító füvek ismerete </a:t>
            </a:r>
            <a:r>
              <a:rPr lang="hu-HU" dirty="0"/>
              <a:t>s a hozzájuk kapcsolódó, Salamon királyra vagy a legendás antik bölcsre, Hermész </a:t>
            </a:r>
            <a:r>
              <a:rPr lang="hu-HU" b="1" dirty="0" err="1"/>
              <a:t>Triszmegisztoszra</a:t>
            </a:r>
            <a:r>
              <a:rPr lang="hu-HU" dirty="0"/>
              <a:t> visszavezetett kézikönyvek, filozófiai munkák. – a „tűrt” és a „tiltott” határvonalán helyezkedtek el a középkori műveltségben. A legproblematikusabb mindebből a </a:t>
            </a:r>
            <a:r>
              <a:rPr lang="hu-HU" b="1" dirty="0"/>
              <a:t>szellemek, démonok megidézésének és „munkára fogásának” a szertartása </a:t>
            </a:r>
            <a:r>
              <a:rPr lang="hu-HU" dirty="0"/>
              <a:t>volt, melyhez már az antikvitás óta hozzákapcsolódott az ördöggel kötött szövetség</a:t>
            </a:r>
            <a:r>
              <a:rPr lang="hu-HU" b="1" dirty="0"/>
              <a:t> </a:t>
            </a:r>
            <a:r>
              <a:rPr lang="hu-HU" dirty="0"/>
              <a:t>legendája.</a:t>
            </a:r>
          </a:p>
          <a:p>
            <a:r>
              <a:rPr lang="hu-HU" dirty="0"/>
              <a:t>15-16. </a:t>
            </a:r>
            <a:r>
              <a:rPr lang="hu-HU" dirty="0" err="1"/>
              <a:t>sz</a:t>
            </a:r>
            <a:r>
              <a:rPr lang="hu-HU" dirty="0"/>
              <a:t>: az ördögnek lelkét eladó Dr. </a:t>
            </a:r>
            <a:r>
              <a:rPr lang="hu-HU" dirty="0" err="1"/>
              <a:t>Faustus</a:t>
            </a:r>
            <a:r>
              <a:rPr lang="hu-HU" dirty="0"/>
              <a:t> története</a:t>
            </a:r>
          </a:p>
          <a:p>
            <a:r>
              <a:rPr lang="hu-HU" dirty="0"/>
              <a:t>A </a:t>
            </a:r>
            <a:r>
              <a:rPr lang="hu-HU" b="1" dirty="0"/>
              <a:t>boszorkányszombatok záróaktusa </a:t>
            </a:r>
            <a:r>
              <a:rPr lang="hu-HU" dirty="0"/>
              <a:t>(Aquinói Szent Tamás óta): orgia az ördöggel, amit a házasság szentségének paródiájaként ábrázolnak.</a:t>
            </a:r>
          </a:p>
          <a:p>
            <a:r>
              <a:rPr lang="hu-HU" dirty="0"/>
              <a:t> A szép, jól öltözött (de gyakran kecske-, ló- stb. lábakat viselő) ifjúnak ábrázolt démon (a </a:t>
            </a:r>
            <a:r>
              <a:rPr lang="hu-HU" dirty="0" err="1"/>
              <a:t>mo.-i</a:t>
            </a:r>
            <a:r>
              <a:rPr lang="hu-HU" dirty="0"/>
              <a:t> boszorkányperekben gyakran német ruhát visel) természete azonban hideg, s nem termékenyít.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48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képzete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Középkori szemlélet: az ördög MINDIG jelen van és kísért, nemcsak ha megidézik, éjjelenként </a:t>
            </a:r>
            <a:r>
              <a:rPr lang="hu-HU" dirty="0" err="1"/>
              <a:t>incubus</a:t>
            </a:r>
            <a:r>
              <a:rPr lang="hu-HU" dirty="0"/>
              <a:t> (</a:t>
            </a:r>
            <a:r>
              <a:rPr lang="hu-HU" dirty="0" err="1"/>
              <a:t>férfo</a:t>
            </a:r>
            <a:r>
              <a:rPr lang="hu-HU" dirty="0"/>
              <a:t>) vagy </a:t>
            </a:r>
            <a:r>
              <a:rPr lang="hu-HU" dirty="0" err="1"/>
              <a:t>succubus</a:t>
            </a:r>
            <a:r>
              <a:rPr lang="hu-HU" dirty="0"/>
              <a:t> (női) alakban alvókkal hál – ez komoly vádpont volt perekben is</a:t>
            </a:r>
          </a:p>
          <a:p>
            <a:pPr lvl="0"/>
            <a:r>
              <a:rPr lang="hu-HU" dirty="0"/>
              <a:t>feketemise: az ördög vezette, vö. bacchanáliák</a:t>
            </a:r>
          </a:p>
          <a:p>
            <a:pPr lvl="0"/>
            <a:r>
              <a:rPr lang="hu-HU" dirty="0"/>
              <a:t>gyakori motívumok: az ördög macska, kecske vagy ember képében, hűségeskü (az ördög fenekére adott csókkal)</a:t>
            </a:r>
          </a:p>
          <a:p>
            <a:pPr lvl="0"/>
            <a:r>
              <a:rPr lang="hu-HU" dirty="0"/>
              <a:t>akár </a:t>
            </a:r>
            <a:r>
              <a:rPr lang="hu-HU" dirty="0" err="1"/>
              <a:t>egyházhű</a:t>
            </a:r>
            <a:r>
              <a:rPr lang="hu-HU" dirty="0"/>
              <a:t> csoportokat is megvádoltak feketemisézéssel, pl. a templomosokat (IV. Szép Fülöp)</a:t>
            </a:r>
          </a:p>
          <a:p>
            <a:pPr lvl="0"/>
            <a:r>
              <a:rPr lang="hu-HU" dirty="0"/>
              <a:t>vagy más csoportokat: leprásokat (akik aztán a zsidók ellen vallottak, ez vezetett a nagy középkori zsidóüldözésekhez, l. vérvád)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71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lényegében az üldözés formája a 14. sz. végén alakult ki, keveredett a zsidóság elleni képzetekkel (szombat, zsinagóga) + archaikus népi hiedelmekkel (sámánizmus, tündérhit, lélekutazás) + eksztatikus-misztikus női vallásosság (elragadtatott szentek, pl. </a:t>
            </a:r>
            <a:r>
              <a:rPr lang="hu-HU" dirty="0" err="1"/>
              <a:t>Montefalcói</a:t>
            </a:r>
            <a:r>
              <a:rPr lang="hu-HU" dirty="0"/>
              <a:t> Szent Klára), vagyis a női </a:t>
            </a:r>
            <a:r>
              <a:rPr lang="hu-HU" dirty="0" err="1"/>
              <a:t>vizionáriusok</a:t>
            </a:r>
            <a:r>
              <a:rPr lang="hu-HU" dirty="0"/>
              <a:t> elleni </a:t>
            </a:r>
            <a:r>
              <a:rPr lang="hu-HU" dirty="0" err="1"/>
              <a:t>b.vádak</a:t>
            </a:r>
            <a:r>
              <a:rPr lang="hu-HU" dirty="0"/>
              <a:t> (a női természetet nyitottnak tartották a </a:t>
            </a:r>
            <a:r>
              <a:rPr lang="hu-HU" dirty="0" err="1"/>
              <a:t>term.felettivel</a:t>
            </a:r>
            <a:r>
              <a:rPr lang="hu-HU" dirty="0"/>
              <a:t> való </a:t>
            </a:r>
            <a:r>
              <a:rPr lang="hu-HU" dirty="0" err="1"/>
              <a:t>komm-ra</a:t>
            </a:r>
            <a:r>
              <a:rPr lang="hu-HU" dirty="0"/>
              <a:t> + könnyen elcsábulnak az ördögnek) → a nő mint bűnbak</a:t>
            </a:r>
          </a:p>
          <a:p>
            <a:pPr lvl="0"/>
            <a:r>
              <a:rPr lang="hu-HU" dirty="0"/>
              <a:t>szokásos lefolytatás (a szentté avatáshoz hasonlóan): a kárvallottak a rontást mesélik el + vízpróba és tortúra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6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27157" cy="452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Magyarországon a publikált boszorkányperek száma alig haladja meg az ezret (de 2147 pert tesznek fel). </a:t>
            </a:r>
          </a:p>
          <a:p>
            <a:pPr marL="0" indent="0">
              <a:buNone/>
            </a:pPr>
            <a:r>
              <a:rPr lang="hu-HU" dirty="0"/>
              <a:t>Legrégibb adat a </a:t>
            </a:r>
            <a:r>
              <a:rPr lang="hu-HU" b="1" dirty="0"/>
              <a:t>Váradi Regestrumban (1208–35)</a:t>
            </a:r>
            <a:r>
              <a:rPr lang="hu-HU" dirty="0"/>
              <a:t> feljegyzett </a:t>
            </a:r>
            <a:r>
              <a:rPr lang="hu-HU" dirty="0" err="1"/>
              <a:t>tüzesvaspróbák</a:t>
            </a:r>
            <a:r>
              <a:rPr lang="hu-HU" dirty="0"/>
              <a:t> között talált 14 bejegyzés </a:t>
            </a:r>
            <a:r>
              <a:rPr lang="hu-HU" b="1" dirty="0" err="1"/>
              <a:t>malefícia</a:t>
            </a:r>
            <a:r>
              <a:rPr lang="hu-HU" dirty="0"/>
              <a:t> miatt. </a:t>
            </a:r>
          </a:p>
          <a:p>
            <a:pPr marL="0" indent="0">
              <a:buNone/>
            </a:pPr>
            <a:r>
              <a:rPr lang="hu-HU" dirty="0" err="1"/>
              <a:t>Malefícia</a:t>
            </a:r>
            <a:r>
              <a:rPr lang="hu-HU" dirty="0"/>
              <a:t>: gonosz varázslat, átok, &gt; gonosztett, bűncselekmény, kártevés</a:t>
            </a:r>
          </a:p>
          <a:p>
            <a:pPr marL="0" indent="0">
              <a:buNone/>
            </a:pPr>
            <a:r>
              <a:rPr lang="hu-HU" dirty="0"/>
              <a:t>Kassán 1517-ben két asszonyt vízpróbára vetettek. </a:t>
            </a:r>
          </a:p>
          <a:p>
            <a:pPr marL="0" indent="0">
              <a:buNone/>
            </a:pPr>
            <a:r>
              <a:rPr lang="hu-HU" b="1" dirty="0"/>
              <a:t>Első fennmaradt periratunk Sopronban kelt 1529-ben, egy Bernát nevű tehénpásztor megégetéséről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/>
              <a:t>A vármegyékben átlagosan 5–10 boszorkányper folyt, de Biharban és Sopronban közel száz-száz, Hajdú és Kolozs megyében félszáznál több.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52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345168" cy="4946469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 17. sz. utolsó évtizedeiig tartó első korszakban: </a:t>
            </a:r>
            <a:r>
              <a:rPr lang="hu-HU" b="1" dirty="0"/>
              <a:t>a rontó varázslat</a:t>
            </a:r>
            <a:r>
              <a:rPr lang="hu-HU" dirty="0"/>
              <a:t> a legfőbb vád, a kodifikált démonhit elemeiről nem vagy alig esik szó; </a:t>
            </a:r>
          </a:p>
          <a:p>
            <a:r>
              <a:rPr lang="hu-HU" dirty="0"/>
              <a:t>A 17. század végén kibontakozó és fantasztikus méreteit a szegedi perekben elérő második korszak: a nyugat-európai típusú boszorkányperek korszaka: </a:t>
            </a:r>
          </a:p>
          <a:p>
            <a:r>
              <a:rPr lang="hu-HU" b="1" dirty="0"/>
              <a:t>váratlan vagy megmagyarázhatatlan betegségek okozásával </a:t>
            </a:r>
            <a:r>
              <a:rPr lang="hu-HU" dirty="0"/>
              <a:t>vádolják a vádlottakat, </a:t>
            </a:r>
          </a:p>
          <a:p>
            <a:r>
              <a:rPr lang="hu-HU" dirty="0"/>
              <a:t>a rontást azzal magyarázzák, hogy </a:t>
            </a:r>
            <a:r>
              <a:rPr lang="hu-HU" b="1" dirty="0"/>
              <a:t>valamilyen szívességet megtagadtak a vádlottól</a:t>
            </a:r>
            <a:r>
              <a:rPr lang="hu-HU" dirty="0"/>
              <a:t>, s az rontással bosszulta meg magát.</a:t>
            </a:r>
          </a:p>
          <a:p>
            <a:r>
              <a:rPr lang="hu-HU" dirty="0"/>
              <a:t>A rontót a maga személyében ismerték fel (a boszorkányperek nem szólnak a boszorkánymondák boszorkányt felismerő eljárásairól, pl. Luca székéről), gyakran a megrontott maga nevezte meg, vagy más faluból való (még erősebb) tudós ember, néző stb. mondta meg a nevét. </a:t>
            </a:r>
          </a:p>
          <a:p>
            <a:r>
              <a:rPr lang="hu-HU" dirty="0"/>
              <a:t>A rontó általában tagadta a rontást, de a tanúk arról is vallanak, hogy </a:t>
            </a:r>
            <a:r>
              <a:rPr lang="hu-HU" dirty="0" err="1"/>
              <a:t>őmaga</a:t>
            </a:r>
            <a:r>
              <a:rPr lang="hu-HU" dirty="0"/>
              <a:t> levette – azaz meggyógyította a megrontottat. </a:t>
            </a:r>
          </a:p>
        </p:txBody>
      </p:sp>
    </p:spTree>
    <p:extLst>
      <p:ext uri="{BB962C8B-B14F-4D97-AF65-F5344CB8AC3E}">
        <p14:creationId xmlns:p14="http://schemas.microsoft.com/office/powerpoint/2010/main" val="308543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Állatok közül többnyire </a:t>
            </a:r>
            <a:r>
              <a:rPr lang="hu-HU" b="1" dirty="0"/>
              <a:t>a tehenet rontotta meg</a:t>
            </a:r>
            <a:r>
              <a:rPr lang="hu-HU" dirty="0"/>
              <a:t>: elvette a tejét vagy a tej zsírját (fölét), ilyenkor kilétét úgy tudták meg, hogy vagy már „gyanúság volt reá”, vagy a megrontott tehén maga mutatta meg megrontóját, bebőgve udvarára. </a:t>
            </a:r>
          </a:p>
          <a:p>
            <a:r>
              <a:rPr lang="hu-HU" dirty="0"/>
              <a:t>A démonhit elemei: a </a:t>
            </a:r>
            <a:r>
              <a:rPr lang="hu-HU" dirty="0" err="1"/>
              <a:t>mo.-i</a:t>
            </a:r>
            <a:r>
              <a:rPr lang="hu-HU" dirty="0"/>
              <a:t> boszorkányság is </a:t>
            </a:r>
            <a:r>
              <a:rPr lang="hu-HU" b="1" dirty="0"/>
              <a:t>szervezetszerű kereteket </a:t>
            </a:r>
            <a:r>
              <a:rPr lang="hu-HU" dirty="0"/>
              <a:t>ölt, a boszorkányok </a:t>
            </a:r>
            <a:r>
              <a:rPr lang="hu-HU" b="1" dirty="0"/>
              <a:t>rangok szerint tagolódnak (kapitány, hadnagy, dobos), zászlójuk van, súlytalanok (dióhéjban kelnek át a Tiszán), </a:t>
            </a:r>
            <a:r>
              <a:rPr lang="hu-HU" dirty="0"/>
              <a:t>szövetséget kötöttek az ördöggel s tetteikről a Gellérthegyen számolnak be a boszorkányszombatok alkalmával. </a:t>
            </a:r>
          </a:p>
          <a:p>
            <a:r>
              <a:rPr lang="hu-HU" dirty="0"/>
              <a:t>Az ítéletekben </a:t>
            </a:r>
            <a:r>
              <a:rPr lang="hu-HU" b="1" dirty="0"/>
              <a:t>a korábbi enyhébb ítéleteket </a:t>
            </a:r>
            <a:r>
              <a:rPr lang="hu-HU" dirty="0"/>
              <a:t>(tanúk mentőesküje, kiűzetés a megye területéről, megvesszőzés) mind gyakrabban váltották fel az égetésre szóló ítéletek.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43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Üldözés a reformáció alatt 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9536757" cy="4519749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b. üldözés egyáltalán nemcsak a katolikus egyházra, de a </a:t>
            </a:r>
            <a:r>
              <a:rPr lang="hu-HU" b="1" dirty="0"/>
              <a:t>reformációra</a:t>
            </a:r>
            <a:r>
              <a:rPr lang="hu-HU" dirty="0"/>
              <a:t> is jellemző volt (a protestantizmus mágiaellenessége):</a:t>
            </a:r>
          </a:p>
          <a:p>
            <a:r>
              <a:rPr lang="hu-HU" dirty="0"/>
              <a:t>„A reformáció és a boszorkányüldözések összefüggéséről átfogó magyarázatot dolgozott ki az angol Keith Thomas </a:t>
            </a:r>
            <a:r>
              <a:rPr lang="hu-HU" i="1" dirty="0" err="1"/>
              <a:t>Religion</a:t>
            </a:r>
            <a:r>
              <a:rPr lang="hu-HU" i="1" dirty="0"/>
              <a:t> and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Decline</a:t>
            </a:r>
            <a:r>
              <a:rPr lang="hu-HU" i="1" dirty="0"/>
              <a:t> of </a:t>
            </a:r>
            <a:r>
              <a:rPr lang="hu-HU" i="1" dirty="0" err="1"/>
              <a:t>Magic</a:t>
            </a:r>
            <a:r>
              <a:rPr lang="hu-HU" i="1" dirty="0"/>
              <a:t> </a:t>
            </a:r>
            <a:r>
              <a:rPr lang="hu-HU" dirty="0"/>
              <a:t>(A mágia hanyatlása és a vallás) című könyvében. Értelmezése szerint azért nőtt meg az emberekben a boszorkányok ártó tevékenységétől való félelem, mert </a:t>
            </a:r>
            <a:r>
              <a:rPr lang="hu-HU" b="1" dirty="0"/>
              <a:t>a reformáció eltörölte a keresztény vallásgyakorlatból a középkorban elfogadott vagy megtűrt "fehér mágiát", vagyis az egyházi áldásokat és átkokat, a </a:t>
            </a:r>
            <a:r>
              <a:rPr lang="hu-HU" b="1" dirty="0" err="1"/>
              <a:t>paraliturgia</a:t>
            </a:r>
            <a:r>
              <a:rPr lang="hu-HU" b="1" dirty="0"/>
              <a:t> termékenységet elősegítő szertartásait, és mindenekelőtt a szentek és csodatévő ereklyéik kultuszát. </a:t>
            </a:r>
            <a:r>
              <a:rPr lang="hu-HU" dirty="0"/>
              <a:t>Minthogy így </a:t>
            </a:r>
            <a:r>
              <a:rPr lang="hu-HU" b="1" dirty="0"/>
              <a:t>az emberek megfosztva érezték magukat attól a hagyományos rendszertől, amely feltételezésük szerint védelmet adott a boszorkányok rontó tevékenysége </a:t>
            </a:r>
            <a:r>
              <a:rPr lang="hu-HU" dirty="0"/>
              <a:t>ellen, a boszorkányrontás kárvallottjai egyre fokozódó mértékben a bíróságok segítségével keresték a védekezést vagy az elégtételt.”</a:t>
            </a:r>
          </a:p>
          <a:p>
            <a:pPr lvl="0"/>
            <a:r>
              <a:rPr lang="hu-HU" dirty="0"/>
              <a:t>maguk a vallásháborúk és hitviták adtak táptalajt még az üldözésekhez</a:t>
            </a:r>
          </a:p>
          <a:p>
            <a:pPr lvl="0"/>
            <a:r>
              <a:rPr lang="hu-HU" dirty="0"/>
              <a:t>tömeges üldözések oka: </a:t>
            </a:r>
            <a:r>
              <a:rPr lang="hu-HU" dirty="0" err="1"/>
              <a:t>term</a:t>
            </a:r>
            <a:r>
              <a:rPr lang="hu-HU" dirty="0"/>
              <a:t>. katasztrófák, aszályok, éhínség, járványok, háborúk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0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Magyarországi boszorkányüldözések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15-18. század (Pócs Éva </a:t>
            </a:r>
            <a:r>
              <a:rPr lang="hu-HU" dirty="0" err="1"/>
              <a:t>kutcsop</a:t>
            </a:r>
            <a:r>
              <a:rPr lang="hu-HU" dirty="0"/>
              <a:t>, MTA Néprajzi Kutint)</a:t>
            </a:r>
          </a:p>
          <a:p>
            <a:pPr lvl="0"/>
            <a:r>
              <a:rPr lang="hu-HU" dirty="0"/>
              <a:t>A 2275 perben vád alá helyezett 4212 "boszorkány" (köztük 3673 nő és 590 férfi) és a 702 bizonyosan végrehajtott halálos ítélet szomorú statisztikája</a:t>
            </a:r>
            <a:endParaRPr lang="hu-HU" sz="2800" dirty="0"/>
          </a:p>
          <a:p>
            <a:pPr lvl="0"/>
            <a:r>
              <a:rPr lang="hu-HU" dirty="0"/>
              <a:t>Ami sajátosan magyar: viszonylag későn, 1560-as években kezdődtek a jelentősebb üldözési hullámok, a 18. sz. elején váltak tömegessé, és Mária Terézia büntetőjogi reformjai vetettek véget neki</a:t>
            </a:r>
          </a:p>
          <a:p>
            <a:pPr lvl="0"/>
            <a:r>
              <a:rPr lang="hu-HU" dirty="0"/>
              <a:t>3-4 jelentősebb központ: Debrecen és környéke (kálvinizmus), katolikus </a:t>
            </a:r>
            <a:r>
              <a:rPr lang="hu-HU" dirty="0" err="1"/>
              <a:t>ny-mo-i</a:t>
            </a:r>
            <a:r>
              <a:rPr lang="hu-HU" dirty="0"/>
              <a:t> városok, Erdély, Szeged (!)</a:t>
            </a:r>
          </a:p>
          <a:p>
            <a:pPr lvl="0"/>
            <a:r>
              <a:rPr lang="hu-HU" dirty="0"/>
              <a:t>Főbb bevádolási motivációk?</a:t>
            </a:r>
          </a:p>
          <a:p>
            <a:pPr lvl="1"/>
            <a:r>
              <a:rPr lang="hu-HU" dirty="0"/>
              <a:t>a különböző gyógyítók és bábák közti viszály (betegség = boszorkányrontás, aki gyógyítani tud, az rontani is)</a:t>
            </a:r>
          </a:p>
          <a:p>
            <a:pPr lvl="1"/>
            <a:r>
              <a:rPr lang="hu-HU" dirty="0"/>
              <a:t>szomszédsági gondok (irigység, lopástól való félelem)</a:t>
            </a:r>
          </a:p>
          <a:p>
            <a:pPr lvl="1"/>
            <a:r>
              <a:rPr lang="hu-HU" dirty="0"/>
              <a:t>vallási és kult. feszültségek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649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7106" y="0"/>
            <a:ext cx="9692640" cy="1325562"/>
          </a:xfrm>
        </p:spPr>
        <p:txBody>
          <a:bodyPr/>
          <a:lstStyle/>
          <a:p>
            <a:r>
              <a:rPr lang="hu-HU" dirty="0"/>
              <a:t>Boszorkányperek Európában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106" y="1524000"/>
            <a:ext cx="9692640" cy="4911634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40 –50 ezren haltak máglyahalált Európában koholt vádak alapján </a:t>
            </a:r>
          </a:p>
          <a:p>
            <a:pPr lvl="0"/>
            <a:r>
              <a:rPr lang="hu-HU" dirty="0"/>
              <a:t>Jeanne </a:t>
            </a:r>
            <a:r>
              <a:rPr lang="hu-HU" dirty="0" err="1"/>
              <a:t>d’Arc</a:t>
            </a:r>
            <a:r>
              <a:rPr lang="hu-HU" dirty="0"/>
              <a:t>, 1431: a férfiruha viselete miatt visszaeső eretnek; </a:t>
            </a:r>
          </a:p>
          <a:p>
            <a:pPr lvl="0"/>
            <a:r>
              <a:rPr lang="hu-HU" dirty="0"/>
              <a:t>1692: </a:t>
            </a:r>
            <a:r>
              <a:rPr lang="hu-HU" dirty="0" err="1"/>
              <a:t>salemi</a:t>
            </a:r>
            <a:r>
              <a:rPr lang="hu-HU" dirty="0"/>
              <a:t> tömeges boszorkányüldözés</a:t>
            </a:r>
          </a:p>
          <a:p>
            <a:pPr marL="0" lvl="0" indent="0">
              <a:buNone/>
            </a:pPr>
            <a:r>
              <a:rPr lang="hu-HU" b="1" dirty="0"/>
              <a:t>Hogyan volt ez lehetséges az európai civilizáció egyik fénykorában? </a:t>
            </a:r>
          </a:p>
          <a:p>
            <a:pPr lvl="0"/>
            <a:r>
              <a:rPr lang="hu-HU" dirty="0"/>
              <a:t>Univerzális a boszorkány fogalma a kultúrákban, de sehol nem vezetett olyan irtáshoz, mint a nyugati kereszténység esetében (egy hasonló hely van: 20. századi Közép- és Dél-Afrika)</a:t>
            </a:r>
          </a:p>
          <a:p>
            <a:pPr lvl="0"/>
            <a:r>
              <a:rPr lang="hu-HU" dirty="0"/>
              <a:t>nemcsak nőket égettek el, de zömmel igen</a:t>
            </a:r>
          </a:p>
          <a:p>
            <a:pPr lvl="0"/>
            <a:r>
              <a:rPr lang="hu-HU" dirty="0"/>
              <a:t>balszerencsék = boszorkányok, ártások</a:t>
            </a:r>
          </a:p>
          <a:p>
            <a:r>
              <a:rPr lang="hu-HU" dirty="0"/>
              <a:t>a bűnbakképzés </a:t>
            </a:r>
            <a:r>
              <a:rPr lang="hu-HU" dirty="0" err="1"/>
              <a:t>pszichodinamikája</a:t>
            </a:r>
            <a:r>
              <a:rPr lang="hu-HU" dirty="0"/>
              <a:t> (projekció), bűnbak: antik zsidó szokás, két áldozati kecskebak közül az egyik lesz feláldozva (sorshúzás), a másikra ráolvassák a nép minden bűnét, s a bak azt elviszi, amikor elengedik a pusztában (vö. Krisztus mint bűnbak, a zsidóság mint bűnbak)</a:t>
            </a:r>
          </a:p>
        </p:txBody>
      </p:sp>
    </p:spTree>
    <p:extLst>
      <p:ext uri="{BB962C8B-B14F-4D97-AF65-F5344CB8AC3E}">
        <p14:creationId xmlns:p14="http://schemas.microsoft.com/office/powerpoint/2010/main" val="16544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pPr lvl="1"/>
            <a:r>
              <a:rPr lang="hu-HU" dirty="0"/>
              <a:t>családi és örökségi viszályok (főúri udvarokban is), pl. </a:t>
            </a:r>
            <a:r>
              <a:rPr lang="hu-HU" dirty="0" err="1"/>
              <a:t>kikapósság</a:t>
            </a:r>
            <a:r>
              <a:rPr lang="hu-HU" dirty="0"/>
              <a:t>, a másik nőrokonai megbabonázták, l. Báthory Erzsébet története:</a:t>
            </a:r>
          </a:p>
          <a:p>
            <a:r>
              <a:rPr lang="hu-HU" sz="2800" dirty="0"/>
              <a:t>„</a:t>
            </a:r>
            <a:r>
              <a:rPr lang="hu-HU" dirty="0"/>
              <a:t>Érdemes itt megemlíteni egy hasonló, talán még hírhedtebb Báthory-ügyet, Anna unokatestvérének, </a:t>
            </a:r>
            <a:r>
              <a:rPr lang="hu-HU" dirty="0" err="1"/>
              <a:t>Nádasdyné</a:t>
            </a:r>
            <a:r>
              <a:rPr lang="hu-HU" dirty="0"/>
              <a:t> </a:t>
            </a:r>
            <a:r>
              <a:rPr lang="hu-HU" b="1" dirty="0"/>
              <a:t>Báthory Erzsébet</a:t>
            </a:r>
            <a:r>
              <a:rPr lang="hu-HU" dirty="0"/>
              <a:t>nek 1609-11-es perét.</a:t>
            </a:r>
            <a:r>
              <a:rPr lang="hu-HU" b="1" dirty="0"/>
              <a:t> </a:t>
            </a:r>
            <a:r>
              <a:rPr lang="hu-HU" dirty="0"/>
              <a:t>Őt férje halála után két veje, Zrínyi Miklós és Homonnai György fogja perbe a nádor, Thurzó György támogatásával. A grófnő ellen a sárvári szolganép tanúvallomásaira támaszkodva elképesztő vádat fogalmaznak meg: szörnyű kínzásokkal elpusztította több száz szolgálólányát és udvarhölgyét. Érdemes itt megemlíteni, hogy a vádak közé boszorkánygyanúsítások is bekerülnek, de ezeknek végül nem tulajdonítottak jelentőséget. Az eredmény így is meglett: Báthory Erzsébettől teljes vagyonát elkobozták, őt magát pedig életfogytig tartó börtönbe zárták.”</a:t>
            </a:r>
            <a:endParaRPr lang="hu-HU" sz="2800" dirty="0"/>
          </a:p>
          <a:p>
            <a:pPr lvl="1"/>
            <a:r>
              <a:rPr lang="hu-HU" dirty="0" err="1"/>
              <a:t>pásztortsd</a:t>
            </a:r>
            <a:r>
              <a:rPr lang="hu-HU" dirty="0"/>
              <a:t> viszályai (lopások): farkas a nyájra (</a:t>
            </a:r>
            <a:r>
              <a:rPr lang="hu-HU" dirty="0" err="1"/>
              <a:t>werwolf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524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b="1" dirty="0"/>
            </a:br>
            <a:br>
              <a:rPr lang="hu-HU" b="1" dirty="0"/>
            </a:br>
            <a:r>
              <a:rPr lang="hu-HU" b="1" dirty="0"/>
              <a:t>Kollektív pszichózis, boszorkánypánik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= boszorkányőrület (</a:t>
            </a:r>
            <a:r>
              <a:rPr lang="hu-HU" dirty="0" err="1"/>
              <a:t>Hexenwahn</a:t>
            </a:r>
            <a:r>
              <a:rPr lang="hu-HU" dirty="0"/>
              <a:t>, </a:t>
            </a:r>
            <a:r>
              <a:rPr lang="hu-HU" dirty="0" err="1"/>
              <a:t>witch-craze</a:t>
            </a:r>
            <a:r>
              <a:rPr lang="hu-HU" dirty="0"/>
              <a:t>): tucatnyi, száz boszorkány letartóztatása</a:t>
            </a:r>
          </a:p>
          <a:p>
            <a:pPr lvl="0"/>
            <a:r>
              <a:rPr lang="hu-HU" dirty="0"/>
              <a:t>kiváltói: néhány heccelő, olyan inkvizítorok, prédikátorok, olykor hóhérok, akik lovat adnak a vádaskodók alá (ellene csak az eljárás betartása hatott)</a:t>
            </a:r>
          </a:p>
          <a:p>
            <a:pPr lvl="0"/>
            <a:r>
              <a:rPr lang="hu-HU" dirty="0"/>
              <a:t>láncreakciószerű </a:t>
            </a:r>
            <a:r>
              <a:rPr lang="hu-HU" dirty="0" err="1"/>
              <a:t>bevádlások</a:t>
            </a:r>
            <a:endParaRPr lang="hu-HU" dirty="0"/>
          </a:p>
          <a:p>
            <a:pPr lvl="0"/>
            <a:r>
              <a:rPr lang="hu-HU" dirty="0"/>
              <a:t>1692, </a:t>
            </a:r>
            <a:r>
              <a:rPr lang="hu-HU" dirty="0" err="1"/>
              <a:t>salemi</a:t>
            </a:r>
            <a:r>
              <a:rPr lang="hu-HU" dirty="0"/>
              <a:t>, tinik vádaskodása, </a:t>
            </a:r>
            <a:r>
              <a:rPr lang="hu-HU" dirty="0" err="1"/>
              <a:t>Mo-n</a:t>
            </a:r>
            <a:r>
              <a:rPr lang="hu-HU" dirty="0"/>
              <a:t>: 1728-as nagy szegedi b. üldözés, 41 vádlott, 100-nál több tanú, 14-et égettek meg, 2 börtönben halt meg (l. szegedi Boszorkánysziget), </a:t>
            </a:r>
            <a:r>
              <a:rPr lang="hu-HU" dirty="0" err="1"/>
              <a:t>pestis-árvíz-szárazság</a:t>
            </a:r>
            <a:r>
              <a:rPr lang="hu-HU" dirty="0"/>
              <a:t> után, a fővádlott </a:t>
            </a:r>
            <a:r>
              <a:rPr lang="hu-HU" dirty="0" err="1"/>
              <a:t>Rósa</a:t>
            </a:r>
            <a:r>
              <a:rPr lang="hu-HU" dirty="0"/>
              <a:t> Dániel, korábbi magyar </a:t>
            </a:r>
            <a:r>
              <a:rPr lang="hu-HU" dirty="0" err="1"/>
              <a:t>bíra</a:t>
            </a:r>
            <a:r>
              <a:rPr lang="hu-HU" dirty="0"/>
              <a:t> volt; brutális kínvallatások, ennek megfelelően a legszínesebb vallomások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90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Urdung</a:t>
            </a:r>
            <a:r>
              <a:rPr lang="hu-HU" i="1" dirty="0"/>
              <a:t>, </a:t>
            </a:r>
            <a:r>
              <a:rPr lang="hu-HU" i="1" dirty="0" err="1"/>
              <a:t>ürdüng</a:t>
            </a:r>
            <a:r>
              <a:rPr lang="hu-HU" i="1" dirty="0"/>
              <a:t>, </a:t>
            </a:r>
            <a:r>
              <a:rPr lang="hu-HU" i="1" dirty="0" err="1"/>
              <a:t>ördöng</a:t>
            </a:r>
            <a:r>
              <a:rPr lang="hu-HU" i="1" dirty="0"/>
              <a:t>, ördög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323427"/>
            <a:ext cx="8594725" cy="3362083"/>
          </a:xfrm>
        </p:spPr>
      </p:pic>
    </p:spTree>
    <p:extLst>
      <p:ext uri="{BB962C8B-B14F-4D97-AF65-F5344CB8AC3E}">
        <p14:creationId xmlns:p14="http://schemas.microsoft.com/office/powerpoint/2010/main" val="247043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Ördög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Horváth Katalin 2015. Nyelv, kultúra, társadalom: </a:t>
            </a:r>
            <a:r>
              <a:rPr lang="hu-HU" i="1" dirty="0"/>
              <a:t>ördög</a:t>
            </a:r>
            <a:r>
              <a:rPr lang="hu-HU" dirty="0"/>
              <a:t> szavunk eredete és rokonsága. In: </a:t>
            </a:r>
            <a:r>
              <a:rPr lang="hu-HU" dirty="0" err="1"/>
              <a:t>Gecső</a:t>
            </a:r>
            <a:r>
              <a:rPr lang="hu-HU" dirty="0"/>
              <a:t> Tamás – Sárdi Csilla (szerk.): </a:t>
            </a:r>
            <a:r>
              <a:rPr lang="hu-HU" i="1" dirty="0"/>
              <a:t>Nyelv, kultúra, társadalom. </a:t>
            </a:r>
            <a:r>
              <a:rPr lang="hu-HU" dirty="0"/>
              <a:t>Székesfehérvár – Budapest: Kodolányi János Főiskola – Tinta Könyvkiadó. 104–112. </a:t>
            </a:r>
          </a:p>
        </p:txBody>
      </p:sp>
    </p:spTree>
    <p:extLst>
      <p:ext uri="{BB962C8B-B14F-4D97-AF65-F5344CB8AC3E}">
        <p14:creationId xmlns:p14="http://schemas.microsoft.com/office/powerpoint/2010/main" val="23087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605901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rossz princípiumát testesíti meg.</a:t>
            </a:r>
          </a:p>
          <a:p>
            <a:pPr marL="0" indent="0">
              <a:buNone/>
            </a:pPr>
            <a:r>
              <a:rPr lang="hu-HU" dirty="0"/>
              <a:t>Isten ellentéte, az ember és Isten ősellensége</a:t>
            </a:r>
          </a:p>
          <a:p>
            <a:pPr marL="0" indent="0">
              <a:buNone/>
            </a:pPr>
            <a:r>
              <a:rPr lang="hu-HU" dirty="0"/>
              <a:t>A pokol fejedelme</a:t>
            </a:r>
          </a:p>
          <a:p>
            <a:pPr marL="0" indent="0">
              <a:buNone/>
            </a:pPr>
            <a:r>
              <a:rPr lang="hu-HU" dirty="0"/>
              <a:t>Keverék, torz (kilógó lóláb), fekete és szőrös, farka van, patái, szarva, </a:t>
            </a:r>
          </a:p>
          <a:p>
            <a:pPr marL="0" indent="0">
              <a:buNone/>
            </a:pPr>
            <a:r>
              <a:rPr lang="hu-HU" dirty="0"/>
              <a:t>Kígyó, oroszlán, sárkány alak</a:t>
            </a:r>
          </a:p>
          <a:p>
            <a:pPr marL="0" indent="0">
              <a:buNone/>
            </a:pPr>
            <a:r>
              <a:rPr lang="hu-HU" dirty="0"/>
              <a:t>Bukott angyal</a:t>
            </a:r>
          </a:p>
          <a:p>
            <a:pPr marL="0" indent="0">
              <a:buNone/>
            </a:pPr>
            <a:r>
              <a:rPr lang="hu-HU" dirty="0"/>
              <a:t>Káosz, sötétség, anyagi világ</a:t>
            </a:r>
          </a:p>
          <a:p>
            <a:pPr marL="0" indent="0">
              <a:buNone/>
            </a:pPr>
            <a:r>
              <a:rPr lang="hu-HU" dirty="0"/>
              <a:t>Emberfeletti hatalom és bölcsesség, de nem mindenható és mindentudó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789040"/>
            <a:ext cx="2124048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700809"/>
            <a:ext cx="504056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Biblia: a nagy Kerítő, Kísértő</a:t>
            </a:r>
          </a:p>
          <a:p>
            <a:pPr marL="0" indent="0">
              <a:buNone/>
            </a:pPr>
            <a:r>
              <a:rPr lang="hu-HU" dirty="0"/>
              <a:t>Megzavar, elbizonytalanít</a:t>
            </a:r>
          </a:p>
          <a:p>
            <a:pPr marL="0" indent="0">
              <a:buNone/>
            </a:pPr>
            <a:r>
              <a:rPr lang="hu-HU" dirty="0"/>
              <a:t>Zárt kör, sötétség</a:t>
            </a:r>
          </a:p>
          <a:p>
            <a:pPr marL="0" indent="0">
              <a:buNone/>
            </a:pPr>
            <a:r>
              <a:rPr lang="hu-HU" dirty="0"/>
              <a:t>Harca Istennel az ember lelkéért</a:t>
            </a:r>
          </a:p>
          <a:p>
            <a:pPr marL="0" indent="0">
              <a:buNone/>
            </a:pPr>
            <a:r>
              <a:rPr lang="hu-HU" dirty="0"/>
              <a:t>Pogány elemek, ártó-rontó szellemek, démon- és boszorkányhit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429000"/>
            <a:ext cx="3841810" cy="2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5 fő jelentés:</a:t>
            </a:r>
          </a:p>
          <a:p>
            <a:pPr marL="514350" indent="-514350">
              <a:buAutoNum type="arabicPeriod"/>
            </a:pPr>
            <a:r>
              <a:rPr lang="hu-HU" dirty="0"/>
              <a:t>Bűnre csábító, pokolbeli gonosz szellem. (</a:t>
            </a:r>
            <a:r>
              <a:rPr lang="hu-HU" i="1" dirty="0"/>
              <a:t>Az ördög nem alszik.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rosszra csábító erő (</a:t>
            </a:r>
            <a:r>
              <a:rPr lang="hu-HU" i="1" dirty="0"/>
              <a:t>a nagyravágyás ördöge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gonosz ember (</a:t>
            </a:r>
            <a:r>
              <a:rPr lang="hu-HU" i="1" dirty="0"/>
              <a:t>valóságos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szánalomra méltó ember (</a:t>
            </a:r>
            <a:r>
              <a:rPr lang="hu-HU" i="1" dirty="0"/>
              <a:t>szegény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csintalan, pajkos gyermek (</a:t>
            </a:r>
            <a:r>
              <a:rPr lang="hu-HU" i="1" dirty="0"/>
              <a:t>ördögfióka, kisördög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702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szócsalád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Kevés származék:</a:t>
            </a:r>
          </a:p>
          <a:p>
            <a:pPr marL="0" indent="0">
              <a:buNone/>
            </a:pPr>
            <a:r>
              <a:rPr lang="hu-HU" i="1" dirty="0" err="1"/>
              <a:t>Ördöngős</a:t>
            </a:r>
            <a:r>
              <a:rPr lang="hu-HU" dirty="0"/>
              <a:t> ’</a:t>
            </a:r>
            <a:r>
              <a:rPr lang="hu-HU" dirty="0" err="1"/>
              <a:t>ördögtől</a:t>
            </a:r>
            <a:r>
              <a:rPr lang="hu-HU" dirty="0"/>
              <a:t> megszállott’, ’</a:t>
            </a:r>
            <a:r>
              <a:rPr lang="hu-HU" dirty="0" err="1"/>
              <a:t>varázserejű</a:t>
            </a:r>
            <a:r>
              <a:rPr lang="hu-HU" dirty="0"/>
              <a:t>’, ’</a:t>
            </a:r>
            <a:r>
              <a:rPr lang="hu-HU" dirty="0" err="1"/>
              <a:t>furfangos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/>
              <a:t>Ördögi, Ördögadta, Ördögfajzat, Ördögfióka, ördögűzés</a:t>
            </a:r>
          </a:p>
          <a:p>
            <a:pPr marL="0" indent="0">
              <a:buNone/>
            </a:pPr>
            <a:r>
              <a:rPr lang="hu-HU" dirty="0"/>
              <a:t>Helynév és családnév</a:t>
            </a:r>
          </a:p>
          <a:p>
            <a:pPr marL="0" indent="0">
              <a:buNone/>
            </a:pPr>
            <a:r>
              <a:rPr lang="hu-HU" dirty="0" err="1"/>
              <a:t>Frazémákban</a:t>
            </a:r>
            <a:r>
              <a:rPr lang="hu-HU" dirty="0"/>
              <a:t> gyakori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2708920"/>
            <a:ext cx="2598713" cy="34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Idegen nyelvi megfelelők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Mind az ördög egy lényegi vonását emelik ki: </a:t>
            </a:r>
            <a:r>
              <a:rPr lang="hu-HU" dirty="0" err="1"/>
              <a:t>pars</a:t>
            </a:r>
            <a:r>
              <a:rPr lang="hu-HU" dirty="0"/>
              <a:t> pro </a:t>
            </a:r>
            <a:r>
              <a:rPr lang="hu-HU" dirty="0" err="1"/>
              <a:t>toto</a:t>
            </a:r>
            <a:r>
              <a:rPr lang="hu-HU" dirty="0"/>
              <a:t> megnevezés</a:t>
            </a:r>
          </a:p>
          <a:p>
            <a:pPr marL="0" indent="0">
              <a:buNone/>
            </a:pPr>
            <a:r>
              <a:rPr lang="hu-HU" dirty="0" err="1"/>
              <a:t>Gör</a:t>
            </a:r>
            <a:r>
              <a:rPr lang="hu-HU" dirty="0"/>
              <a:t>. </a:t>
            </a:r>
            <a:r>
              <a:rPr lang="hu-HU" i="1" dirty="0" err="1"/>
              <a:t>diabolosz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szétdobál</a:t>
            </a:r>
            <a:r>
              <a:rPr lang="hu-HU" dirty="0"/>
              <a:t>’ &gt; viszályt szít, rágalmaz, vádol, káoszt okoz</a:t>
            </a:r>
          </a:p>
          <a:p>
            <a:pPr marL="0" indent="0">
              <a:buNone/>
            </a:pPr>
            <a:r>
              <a:rPr lang="hu-HU" dirty="0" err="1"/>
              <a:t>Héb</a:t>
            </a:r>
            <a:r>
              <a:rPr lang="hu-HU" dirty="0"/>
              <a:t>. </a:t>
            </a:r>
            <a:r>
              <a:rPr lang="hu-HU" i="1" dirty="0"/>
              <a:t>sátán </a:t>
            </a:r>
            <a:r>
              <a:rPr lang="hu-HU" dirty="0"/>
              <a:t>’</a:t>
            </a:r>
            <a:r>
              <a:rPr lang="hu-HU" dirty="0" err="1"/>
              <a:t>ellenfél</a:t>
            </a:r>
            <a:r>
              <a:rPr lang="hu-HU" dirty="0"/>
              <a:t>, ellenség, vádoló, rágalmazó, összekuszáló, megosztó’</a:t>
            </a:r>
          </a:p>
          <a:p>
            <a:pPr marL="0" indent="0">
              <a:buNone/>
            </a:pPr>
            <a:r>
              <a:rPr lang="hu-HU" i="1" dirty="0"/>
              <a:t>Lucifer (lat. </a:t>
            </a:r>
            <a:r>
              <a:rPr lang="hu-HU" i="1" dirty="0" err="1"/>
              <a:t>lucis</a:t>
            </a:r>
            <a:r>
              <a:rPr lang="hu-HU" i="1" dirty="0"/>
              <a:t> + </a:t>
            </a:r>
            <a:r>
              <a:rPr lang="hu-HU" i="1" dirty="0" err="1"/>
              <a:t>ferre</a:t>
            </a:r>
            <a:r>
              <a:rPr lang="hu-HU" i="1" dirty="0"/>
              <a:t>) </a:t>
            </a:r>
            <a:r>
              <a:rPr lang="hu-HU" dirty="0"/>
              <a:t>’</a:t>
            </a:r>
            <a:r>
              <a:rPr lang="hu-HU" dirty="0" err="1"/>
              <a:t>fényhozó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 err="1"/>
              <a:t>Mephistopheles</a:t>
            </a:r>
            <a:r>
              <a:rPr lang="hu-HU" dirty="0"/>
              <a:t>: ??? héber </a:t>
            </a:r>
            <a:r>
              <a:rPr lang="hu-HU" i="1" dirty="0" err="1"/>
              <a:t>mefir</a:t>
            </a:r>
            <a:r>
              <a:rPr lang="hu-HU" dirty="0"/>
              <a:t> ’</a:t>
            </a:r>
            <a:r>
              <a:rPr lang="hu-HU" dirty="0" err="1"/>
              <a:t>rontó</a:t>
            </a:r>
            <a:r>
              <a:rPr lang="hu-HU" dirty="0"/>
              <a:t> pusztító’ + </a:t>
            </a:r>
            <a:r>
              <a:rPr lang="hu-HU" i="1" dirty="0" err="1"/>
              <a:t>totel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hazug</a:t>
            </a:r>
            <a:r>
              <a:rPr lang="hu-HU" dirty="0"/>
              <a:t>’ </a:t>
            </a:r>
          </a:p>
          <a:p>
            <a:pPr marL="0" indent="0">
              <a:buNone/>
            </a:pPr>
            <a:r>
              <a:rPr lang="hu-HU" dirty="0"/>
              <a:t>Konklúzió: a magyar elnevezés is ilyen lehet. </a:t>
            </a:r>
          </a:p>
        </p:txBody>
      </p:sp>
    </p:spTree>
    <p:extLst>
      <p:ext uri="{BB962C8B-B14F-4D97-AF65-F5344CB8AC3E}">
        <p14:creationId xmlns:p14="http://schemas.microsoft.com/office/powerpoint/2010/main" val="128645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Alaktan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Sokféle alakváltozat, problémák:</a:t>
            </a:r>
          </a:p>
          <a:p>
            <a:r>
              <a:rPr lang="hu-HU" dirty="0"/>
              <a:t>A szóvégi </a:t>
            </a:r>
            <a:r>
              <a:rPr lang="hu-HU" dirty="0" err="1"/>
              <a:t>msh</a:t>
            </a:r>
            <a:r>
              <a:rPr lang="hu-HU" dirty="0"/>
              <a:t>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vagy </a:t>
            </a:r>
            <a:r>
              <a:rPr lang="hu-HU" i="1" dirty="0" err="1"/>
              <a:t>-g</a:t>
            </a:r>
            <a:r>
              <a:rPr lang="hu-HU" i="1" dirty="0"/>
              <a:t> </a:t>
            </a:r>
            <a:r>
              <a:rPr lang="hu-HU" dirty="0"/>
              <a:t>(vö. </a:t>
            </a:r>
            <a:r>
              <a:rPr lang="hu-HU" i="1" dirty="0" err="1"/>
              <a:t>orduk</a:t>
            </a:r>
            <a:r>
              <a:rPr lang="hu-HU" i="1" dirty="0"/>
              <a:t>, urdunk</a:t>
            </a:r>
            <a:r>
              <a:rPr lang="hu-HU" dirty="0"/>
              <a:t>)? Az utóbbi: gyakoribb, természetes hangváltakozás</a:t>
            </a:r>
          </a:p>
          <a:p>
            <a:r>
              <a:rPr lang="hu-HU" dirty="0"/>
              <a:t>Szókezdő h néhol: </a:t>
            </a:r>
            <a:r>
              <a:rPr lang="hu-HU" i="1" dirty="0" err="1"/>
              <a:t>herdeg</a:t>
            </a:r>
            <a:r>
              <a:rPr lang="hu-HU" i="1" dirty="0"/>
              <a:t>, </a:t>
            </a:r>
            <a:r>
              <a:rPr lang="hu-HU" i="1" dirty="0" err="1"/>
              <a:t>herdegh</a:t>
            </a:r>
            <a:endParaRPr lang="hu-HU" i="1" dirty="0"/>
          </a:p>
          <a:p>
            <a:r>
              <a:rPr lang="hu-HU" dirty="0"/>
              <a:t>Szókezdő </a:t>
            </a:r>
            <a:r>
              <a:rPr lang="hu-HU" i="1" dirty="0"/>
              <a:t>v, w: </a:t>
            </a:r>
            <a:r>
              <a:rPr lang="hu-HU" dirty="0"/>
              <a:t>későbbi, szórványos (??? nem az </a:t>
            </a:r>
            <a:r>
              <a:rPr lang="hu-HU" i="1" dirty="0"/>
              <a:t>u </a:t>
            </a:r>
            <a:r>
              <a:rPr lang="hu-HU" dirty="0"/>
              <a:t>jelölése?)</a:t>
            </a:r>
          </a:p>
          <a:p>
            <a:r>
              <a:rPr lang="hu-HU" dirty="0"/>
              <a:t>Mi az eredetibb alak: </a:t>
            </a:r>
            <a:r>
              <a:rPr lang="hu-HU" i="1" dirty="0"/>
              <a:t>ördög</a:t>
            </a:r>
            <a:r>
              <a:rPr lang="hu-HU" dirty="0"/>
              <a:t> vagy </a:t>
            </a:r>
            <a:r>
              <a:rPr lang="hu-HU" i="1" dirty="0" err="1"/>
              <a:t>ördöng</a:t>
            </a:r>
            <a:r>
              <a:rPr lang="hu-HU" dirty="0"/>
              <a:t>? HK: az előbbi, vö. </a:t>
            </a:r>
            <a:r>
              <a:rPr lang="hu-HU" i="1" dirty="0"/>
              <a:t>csügg ~ csüng, bozótos ~ bozontos, lágy ~ langyos, </a:t>
            </a:r>
            <a:r>
              <a:rPr lang="hu-HU" i="1" dirty="0" err="1"/>
              <a:t>szorog</a:t>
            </a:r>
            <a:r>
              <a:rPr lang="hu-HU" i="1" dirty="0"/>
              <a:t> ~ szorong</a:t>
            </a:r>
          </a:p>
          <a:p>
            <a:r>
              <a:rPr lang="hu-HU" dirty="0"/>
              <a:t>A szóvégi </a:t>
            </a:r>
            <a:r>
              <a:rPr lang="hu-HU" i="1" dirty="0" err="1"/>
              <a:t>-d</a:t>
            </a:r>
            <a:r>
              <a:rPr lang="hu-HU" i="1" dirty="0"/>
              <a:t> </a:t>
            </a:r>
            <a:r>
              <a:rPr lang="hu-HU" dirty="0"/>
              <a:t>és </a:t>
            </a:r>
            <a:r>
              <a:rPr lang="hu-HU" i="1" dirty="0" err="1"/>
              <a:t>-g</a:t>
            </a:r>
            <a:r>
              <a:rPr lang="hu-HU" i="1" dirty="0"/>
              <a:t> ~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képzők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24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146" y="139337"/>
            <a:ext cx="9692640" cy="1325562"/>
          </a:xfrm>
        </p:spPr>
        <p:txBody>
          <a:bodyPr/>
          <a:lstStyle/>
          <a:p>
            <a:r>
              <a:rPr lang="hu-HU" dirty="0"/>
              <a:t>Datálás, vallásjogi alap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146" y="1793966"/>
            <a:ext cx="9692640" cy="4885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15. sz. végétől a 18. sz. utolsó évtizedeiig</a:t>
            </a:r>
            <a:r>
              <a:rPr lang="hu-HU" dirty="0"/>
              <a:t> – VIII. Ince pápa </a:t>
            </a:r>
            <a:r>
              <a:rPr lang="hu-HU" i="1" dirty="0" err="1"/>
              <a:t>Summis</a:t>
            </a:r>
            <a:r>
              <a:rPr lang="hu-HU" i="1" dirty="0"/>
              <a:t> </a:t>
            </a:r>
            <a:r>
              <a:rPr lang="hu-HU" i="1" dirty="0" err="1"/>
              <a:t>desiderantes</a:t>
            </a:r>
            <a:r>
              <a:rPr lang="hu-HU" dirty="0"/>
              <a:t> </a:t>
            </a:r>
            <a:r>
              <a:rPr lang="hu-HU" i="1" dirty="0" err="1"/>
              <a:t>affectibus</a:t>
            </a:r>
            <a:r>
              <a:rPr lang="hu-HU" dirty="0"/>
              <a:t> kezdetű „boszorkánybullájának” megjelenésétől (1485) a felvilágosult abszolút monarchiák uralkodóinak a pereket megszüntető rendelkezéséig.</a:t>
            </a:r>
          </a:p>
          <a:p>
            <a:pPr marL="0" indent="0">
              <a:buNone/>
            </a:pPr>
            <a:r>
              <a:rPr lang="hu-HU" dirty="0"/>
              <a:t>Egyházi, világi vagy vegyes hatóságok előtt </a:t>
            </a:r>
          </a:p>
          <a:p>
            <a:pPr marL="0" indent="0">
              <a:buNone/>
            </a:pPr>
            <a:r>
              <a:rPr lang="hu-HU" dirty="0"/>
              <a:t>Vallásjogi alap:</a:t>
            </a:r>
          </a:p>
          <a:p>
            <a:pPr lvl="0"/>
            <a:r>
              <a:rPr lang="hu-HU" b="1" dirty="0"/>
              <a:t>Ótestamentum</a:t>
            </a:r>
            <a:r>
              <a:rPr lang="hu-HU" dirty="0"/>
              <a:t> (2. </a:t>
            </a:r>
            <a:r>
              <a:rPr lang="hu-HU" dirty="0" err="1"/>
              <a:t>Móz</a:t>
            </a:r>
            <a:r>
              <a:rPr lang="hu-HU" dirty="0"/>
              <a:t>. 22:18 „Varázsló asszonyt ne hagyj életben”; 3. </a:t>
            </a:r>
            <a:r>
              <a:rPr lang="hu-HU" dirty="0" err="1"/>
              <a:t>Móz</a:t>
            </a:r>
            <a:r>
              <a:rPr lang="hu-HU" dirty="0"/>
              <a:t>. 20:6 az igézők és jövendőmondók meghallgatásának vétkéről; 3, </a:t>
            </a:r>
            <a:r>
              <a:rPr lang="hu-HU" dirty="0" err="1"/>
              <a:t>Móz</a:t>
            </a:r>
            <a:r>
              <a:rPr lang="hu-HU" dirty="0"/>
              <a:t>. 20:27 „És akár férfi, akár asszony, hogyha igéző vagy jövendőmondó lesz közöttük, halállal lakoljanak”; 5. </a:t>
            </a:r>
            <a:r>
              <a:rPr lang="hu-HU" dirty="0" err="1"/>
              <a:t>Móz</a:t>
            </a:r>
            <a:r>
              <a:rPr lang="hu-HU" dirty="0"/>
              <a:t>. 13:9–10 a varázslók fajtáiról 1. Sámuel 28:7–10 az </a:t>
            </a:r>
            <a:r>
              <a:rPr lang="hu-HU" dirty="0" err="1"/>
              <a:t>endori</a:t>
            </a:r>
            <a:r>
              <a:rPr lang="hu-HU" dirty="0"/>
              <a:t> boszorkányról), </a:t>
            </a:r>
          </a:p>
          <a:p>
            <a:pPr lvl="0"/>
            <a:r>
              <a:rPr lang="hu-HU" dirty="0"/>
              <a:t>klasszikus ókori írók, a </a:t>
            </a:r>
            <a:r>
              <a:rPr lang="hu-HU" dirty="0" err="1"/>
              <a:t>synodális</a:t>
            </a:r>
            <a:r>
              <a:rPr lang="hu-HU" dirty="0"/>
              <a:t> kánonoknak (306, Elvira; 314, </a:t>
            </a:r>
            <a:r>
              <a:rPr lang="hu-HU" dirty="0" err="1"/>
              <a:t>Ancyra</a:t>
            </a:r>
            <a:r>
              <a:rPr lang="hu-HU" dirty="0"/>
              <a:t>; 375, </a:t>
            </a:r>
            <a:r>
              <a:rPr lang="hu-HU" dirty="0" err="1"/>
              <a:t>Laodicaea</a:t>
            </a:r>
            <a:r>
              <a:rPr lang="hu-HU" dirty="0"/>
              <a:t> stb.) a varázslást és a pogánysághoz való visszatérést egyformán </a:t>
            </a:r>
            <a:r>
              <a:rPr lang="hu-HU" b="1" dirty="0"/>
              <a:t>súlyos bűnnek </a:t>
            </a:r>
            <a:r>
              <a:rPr lang="hu-HU" dirty="0"/>
              <a:t>tekintő határozataira, </a:t>
            </a:r>
          </a:p>
          <a:p>
            <a:pPr lvl="0"/>
            <a:r>
              <a:rPr lang="hu-HU" dirty="0"/>
              <a:t>feudális kori jogkönyvek (</a:t>
            </a:r>
            <a:r>
              <a:rPr lang="hu-HU" dirty="0" err="1"/>
              <a:t>Lex</a:t>
            </a:r>
            <a:r>
              <a:rPr lang="hu-HU" dirty="0"/>
              <a:t> </a:t>
            </a:r>
            <a:r>
              <a:rPr lang="hu-HU" dirty="0" err="1"/>
              <a:t>Salica</a:t>
            </a:r>
            <a:r>
              <a:rPr lang="hu-HU" dirty="0"/>
              <a:t>, 5. sz.; I. István és I. László </a:t>
            </a:r>
            <a:r>
              <a:rPr lang="hu-HU" dirty="0" err="1"/>
              <a:t>Decretumai</a:t>
            </a:r>
            <a:r>
              <a:rPr lang="hu-HU" dirty="0"/>
              <a:t>, 11. sz.; </a:t>
            </a:r>
            <a:r>
              <a:rPr lang="hu-HU" dirty="0" err="1"/>
              <a:t>Sachsenspiegel</a:t>
            </a:r>
            <a:r>
              <a:rPr lang="hu-HU" dirty="0"/>
              <a:t>, 13. sz.), </a:t>
            </a:r>
          </a:p>
          <a:p>
            <a:r>
              <a:rPr lang="hu-HU" dirty="0"/>
              <a:t>középkori teológiai írók munkái (Aquinói Szent Tamás. 1225–74: Summa </a:t>
            </a:r>
            <a:r>
              <a:rPr lang="hu-HU" dirty="0" err="1"/>
              <a:t>Theologica</a:t>
            </a:r>
            <a:r>
              <a:rPr lang="hu-HU" dirty="0"/>
              <a:t>; Johann </a:t>
            </a:r>
            <a:r>
              <a:rPr lang="hu-HU" dirty="0" err="1"/>
              <a:t>Nider</a:t>
            </a:r>
            <a:r>
              <a:rPr lang="hu-HU" dirty="0"/>
              <a:t>: </a:t>
            </a:r>
            <a:r>
              <a:rPr lang="hu-HU" dirty="0" err="1"/>
              <a:t>Formicarius</a:t>
            </a:r>
            <a:r>
              <a:rPr lang="hu-HU" dirty="0"/>
              <a:t>, 1437)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61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Előfordulások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59150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1075/1124/1217. </a:t>
            </a:r>
            <a:r>
              <a:rPr lang="hu-HU" dirty="0" err="1"/>
              <a:t>Garamszentbenedeki</a:t>
            </a:r>
            <a:r>
              <a:rPr lang="hu-HU" dirty="0"/>
              <a:t> apátság adománylevele: </a:t>
            </a:r>
            <a:r>
              <a:rPr lang="hu-HU" i="1" dirty="0" err="1"/>
              <a:t>orduk</a:t>
            </a:r>
            <a:r>
              <a:rPr lang="hu-HU" i="1" dirty="0"/>
              <a:t> sara </a:t>
            </a:r>
            <a:r>
              <a:rPr lang="hu-HU" dirty="0"/>
              <a:t>’</a:t>
            </a:r>
            <a:r>
              <a:rPr lang="hu-HU" dirty="0" err="1"/>
              <a:t>ördög</a:t>
            </a:r>
            <a:r>
              <a:rPr lang="hu-HU" dirty="0"/>
              <a:t> </a:t>
            </a:r>
            <a:r>
              <a:rPr lang="hu-HU" dirty="0" err="1"/>
              <a:t>sara</a:t>
            </a:r>
            <a:r>
              <a:rPr lang="hu-HU" dirty="0"/>
              <a:t>’ helynév, </a:t>
            </a:r>
            <a:r>
              <a:rPr lang="hu-HU" dirty="0" err="1"/>
              <a:t>Pais</a:t>
            </a:r>
            <a:r>
              <a:rPr lang="hu-HU" dirty="0"/>
              <a:t> szerint nem hiteles</a:t>
            </a:r>
          </a:p>
          <a:p>
            <a:pPr marL="0" indent="0">
              <a:buNone/>
            </a:pPr>
            <a:r>
              <a:rPr lang="hu-HU" dirty="0"/>
              <a:t>HB. </a:t>
            </a:r>
            <a:r>
              <a:rPr lang="hu-HU" i="1" dirty="0" err="1"/>
              <a:t>Urdung</a:t>
            </a:r>
            <a:endParaRPr lang="hu-HU" i="1" dirty="0"/>
          </a:p>
          <a:p>
            <a:pPr marL="0" indent="0">
              <a:buNone/>
            </a:pPr>
            <a:r>
              <a:rPr lang="hu-HU" dirty="0"/>
              <a:t>11 – 14. sz. főleg földrajzi és személynévként</a:t>
            </a:r>
          </a:p>
          <a:p>
            <a:pPr marL="0" indent="0">
              <a:buNone/>
            </a:pPr>
            <a:r>
              <a:rPr lang="hu-HU" dirty="0"/>
              <a:t>15 – 16. sz. vallási tárgyú szövegekben, kódexekben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79" y="1412776"/>
            <a:ext cx="2325216" cy="34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Etimológiák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Török eredet: Vámbéry, </a:t>
            </a:r>
            <a:r>
              <a:rPr lang="hu-HU" dirty="0" err="1"/>
              <a:t>Pais</a:t>
            </a:r>
            <a:endParaRPr lang="hu-HU" dirty="0"/>
          </a:p>
          <a:p>
            <a:pPr marL="0" indent="0">
              <a:buNone/>
            </a:pPr>
            <a:r>
              <a:rPr lang="hu-HU" i="1" dirty="0" err="1"/>
              <a:t>Erlik</a:t>
            </a:r>
            <a:r>
              <a:rPr lang="hu-HU" i="1" dirty="0"/>
              <a:t>/</a:t>
            </a:r>
            <a:r>
              <a:rPr lang="hu-HU" i="1" dirty="0" err="1"/>
              <a:t>irlik</a:t>
            </a:r>
            <a:r>
              <a:rPr lang="hu-HU" i="1" dirty="0"/>
              <a:t> ~ </a:t>
            </a:r>
            <a:r>
              <a:rPr lang="hu-HU" i="1" dirty="0" err="1"/>
              <a:t>irdik</a:t>
            </a:r>
            <a:r>
              <a:rPr lang="hu-HU" i="1" dirty="0"/>
              <a:t>/</a:t>
            </a:r>
            <a:r>
              <a:rPr lang="hu-HU" i="1" dirty="0" err="1"/>
              <a:t>irdig</a:t>
            </a:r>
            <a:r>
              <a:rPr lang="hu-HU" i="1" dirty="0"/>
              <a:t> </a:t>
            </a:r>
            <a:r>
              <a:rPr lang="hu-HU" dirty="0"/>
              <a:t>(</a:t>
            </a:r>
            <a:r>
              <a:rPr lang="hu-HU" dirty="0" err="1"/>
              <a:t>ir</a:t>
            </a:r>
            <a:r>
              <a:rPr lang="hu-HU" dirty="0"/>
              <a:t> tő ’</a:t>
            </a:r>
            <a:r>
              <a:rPr lang="hu-HU" dirty="0" err="1"/>
              <a:t>férfi</a:t>
            </a:r>
            <a:r>
              <a:rPr lang="hu-HU" dirty="0"/>
              <a:t>, gonosz szellem’), nem meggyőző, elvetették</a:t>
            </a:r>
          </a:p>
          <a:p>
            <a:pPr marL="0" indent="0">
              <a:buNone/>
            </a:pPr>
            <a:r>
              <a:rPr lang="hu-HU" dirty="0" err="1"/>
              <a:t>Patrubány</a:t>
            </a:r>
            <a:r>
              <a:rPr lang="hu-HU" dirty="0"/>
              <a:t>, Schmidt: iráni</a:t>
            </a:r>
          </a:p>
          <a:p>
            <a:pPr marL="0" indent="0">
              <a:buNone/>
            </a:pPr>
            <a:r>
              <a:rPr lang="hu-HU" dirty="0"/>
              <a:t>Munkácsi: a </a:t>
            </a:r>
            <a:r>
              <a:rPr lang="hu-HU" i="1" dirty="0"/>
              <a:t>dőre </a:t>
            </a:r>
            <a:r>
              <a:rPr lang="hu-HU" dirty="0"/>
              <a:t>szóból csavarítva</a:t>
            </a:r>
          </a:p>
        </p:txBody>
      </p:sp>
    </p:spTree>
    <p:extLst>
      <p:ext uri="{BB962C8B-B14F-4D97-AF65-F5344CB8AC3E}">
        <p14:creationId xmlns:p14="http://schemas.microsoft.com/office/powerpoint/2010/main" val="3007749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Horváth Katalin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ker-</a:t>
            </a:r>
            <a:r>
              <a:rPr lang="hu-HU" i="1" dirty="0"/>
              <a:t>, kör- </a:t>
            </a:r>
            <a:r>
              <a:rPr lang="hu-HU" dirty="0"/>
              <a:t>gazdag szócsalád példaanyagában (Magyar Nyelvtörténeti Szótár):</a:t>
            </a:r>
          </a:p>
          <a:p>
            <a:pPr marL="0" indent="0">
              <a:buNone/>
            </a:pPr>
            <a:r>
              <a:rPr lang="hu-HU" dirty="0"/>
              <a:t>„A </a:t>
            </a:r>
            <a:r>
              <a:rPr lang="hu-HU" dirty="0" err="1"/>
              <a:t>tu</a:t>
            </a:r>
            <a:r>
              <a:rPr lang="hu-HU" dirty="0"/>
              <a:t> </a:t>
            </a:r>
            <a:r>
              <a:rPr lang="hu-HU" dirty="0" err="1"/>
              <a:t>ellensegtoc</a:t>
            </a:r>
            <a:r>
              <a:rPr lang="hu-HU" dirty="0"/>
              <a:t> </a:t>
            </a:r>
            <a:r>
              <a:rPr lang="hu-HU" dirty="0" err="1"/>
              <a:t>erdoeg</a:t>
            </a:r>
            <a:r>
              <a:rPr lang="hu-HU" dirty="0"/>
              <a:t> </a:t>
            </a:r>
            <a:r>
              <a:rPr lang="hu-HU" dirty="0" err="1"/>
              <a:t>mikepe</a:t>
            </a:r>
            <a:r>
              <a:rPr lang="hu-HU" dirty="0"/>
              <a:t> </a:t>
            </a:r>
            <a:r>
              <a:rPr lang="hu-HU" dirty="0" err="1"/>
              <a:t>riuo</a:t>
            </a:r>
            <a:r>
              <a:rPr lang="hu-HU" dirty="0"/>
              <a:t> oroszlán kering-forog </a:t>
            </a:r>
            <a:r>
              <a:rPr lang="hu-HU" dirty="0" err="1"/>
              <a:t>testoua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/>
              <a:t>„Az ördög az ti </a:t>
            </a:r>
            <a:r>
              <a:rPr lang="hu-HU" dirty="0" err="1"/>
              <a:t>ellenségtek</a:t>
            </a:r>
            <a:r>
              <a:rPr lang="hu-HU" dirty="0"/>
              <a:t> </a:t>
            </a:r>
            <a:r>
              <a:rPr lang="hu-HU" dirty="0" err="1"/>
              <a:t>körniül</a:t>
            </a:r>
            <a:r>
              <a:rPr lang="hu-HU" dirty="0"/>
              <a:t> forog”</a:t>
            </a:r>
          </a:p>
          <a:p>
            <a:pPr marL="0" indent="0">
              <a:buNone/>
            </a:pPr>
            <a:r>
              <a:rPr lang="hu-HU" dirty="0"/>
              <a:t>„Meg </a:t>
            </a:r>
            <a:r>
              <a:rPr lang="hu-HU" dirty="0" err="1"/>
              <a:t>lele</a:t>
            </a:r>
            <a:r>
              <a:rPr lang="hu-HU" dirty="0"/>
              <a:t> azt, </a:t>
            </a:r>
            <a:r>
              <a:rPr lang="hu-HU" dirty="0" err="1"/>
              <a:t>kyt</a:t>
            </a:r>
            <a:r>
              <a:rPr lang="hu-HU" dirty="0"/>
              <a:t> </a:t>
            </a:r>
            <a:r>
              <a:rPr lang="hu-HU" dirty="0" err="1"/>
              <a:t>kerengven</a:t>
            </a:r>
            <a:r>
              <a:rPr lang="hu-HU" dirty="0"/>
              <a:t> keres”</a:t>
            </a:r>
          </a:p>
          <a:p>
            <a:pPr marL="0" indent="0">
              <a:buNone/>
            </a:pPr>
            <a:r>
              <a:rPr lang="hu-HU" dirty="0"/>
              <a:t>„Az ördög kereng, </a:t>
            </a:r>
            <a:r>
              <a:rPr lang="hu-HU" dirty="0" err="1"/>
              <a:t>keresuén</a:t>
            </a:r>
            <a:r>
              <a:rPr lang="hu-HU" dirty="0"/>
              <a:t> kit el </a:t>
            </a:r>
            <a:r>
              <a:rPr lang="hu-HU" dirty="0" err="1"/>
              <a:t>nyellyen</a:t>
            </a:r>
            <a:r>
              <a:rPr lang="hu-HU" dirty="0"/>
              <a:t>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0284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Tautológiák, azonos tartalmúak, egymást értelmezik</a:t>
            </a:r>
          </a:p>
          <a:p>
            <a:pPr marL="0" indent="0">
              <a:buNone/>
            </a:pPr>
            <a:r>
              <a:rPr lang="hu-HU" dirty="0"/>
              <a:t>Forrás: ÚSZ, Péter első levele:</a:t>
            </a:r>
          </a:p>
          <a:p>
            <a:pPr marL="0" indent="0">
              <a:buNone/>
            </a:pPr>
            <a:r>
              <a:rPr lang="hu-HU" dirty="0"/>
              <a:t>Az ördög kering-forog, kereng, keresvén keres.</a:t>
            </a:r>
          </a:p>
          <a:p>
            <a:pPr marL="0" indent="0">
              <a:buNone/>
            </a:pPr>
            <a:r>
              <a:rPr lang="hu-HU" dirty="0"/>
              <a:t>Konklúzió: a ’</a:t>
            </a:r>
            <a:r>
              <a:rPr lang="hu-HU" dirty="0" err="1"/>
              <a:t>kering</a:t>
            </a:r>
            <a:r>
              <a:rPr lang="hu-HU" dirty="0"/>
              <a:t>, forog’ jelentésjegyet kell keresnünk az elnevezésben.</a:t>
            </a:r>
          </a:p>
          <a:p>
            <a:pPr marL="0" indent="0">
              <a:buNone/>
            </a:pPr>
            <a:r>
              <a:rPr lang="hu-HU" dirty="0"/>
              <a:t>Vö. </a:t>
            </a:r>
            <a:r>
              <a:rPr lang="hu-HU" i="1" dirty="0"/>
              <a:t>ördöghinta, ördögkerék, ördögmalom, ördög-kereke, ördögmasina, ördögrokka, ördögmotolla, ördögkeringő, ördögszekere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019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Szinonim jelentésű ótörök nomenverbum tő: </a:t>
            </a:r>
            <a:r>
              <a:rPr lang="hu-HU" i="1" dirty="0"/>
              <a:t>őr- </a:t>
            </a:r>
            <a:r>
              <a:rPr lang="hu-HU" dirty="0"/>
              <a:t>’</a:t>
            </a:r>
            <a:r>
              <a:rPr lang="hu-HU" dirty="0" err="1"/>
              <a:t>keringés</a:t>
            </a:r>
            <a:r>
              <a:rPr lang="hu-HU" dirty="0"/>
              <a:t>, forgás’</a:t>
            </a:r>
          </a:p>
          <a:p>
            <a:pPr marL="0" indent="0">
              <a:buNone/>
            </a:pPr>
            <a:r>
              <a:rPr lang="hu-HU" i="1" dirty="0"/>
              <a:t>Őr </a:t>
            </a:r>
            <a:r>
              <a:rPr lang="hu-HU" dirty="0"/>
              <a:t>’</a:t>
            </a:r>
            <a:r>
              <a:rPr lang="hu-HU" dirty="0" err="1"/>
              <a:t>forog</a:t>
            </a:r>
            <a:r>
              <a:rPr lang="hu-HU" dirty="0"/>
              <a:t>, kering’ ’</a:t>
            </a:r>
            <a:r>
              <a:rPr lang="hu-HU" dirty="0" err="1"/>
              <a:t>őröl</a:t>
            </a:r>
            <a:r>
              <a:rPr lang="hu-HU" dirty="0"/>
              <a:t>’, </a:t>
            </a:r>
            <a:r>
              <a:rPr lang="hu-HU" i="1" dirty="0"/>
              <a:t>őr </a:t>
            </a:r>
            <a:r>
              <a:rPr lang="hu-HU" dirty="0" err="1"/>
              <a:t>fn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Őriz, őrködik, </a:t>
            </a:r>
          </a:p>
          <a:p>
            <a:pPr marL="0" indent="0">
              <a:buNone/>
            </a:pPr>
            <a:r>
              <a:rPr lang="hu-HU" i="1" dirty="0"/>
              <a:t>őröl, őrlődik, örmény ~ </a:t>
            </a:r>
            <a:r>
              <a:rPr lang="hu-HU" b="1" i="1" dirty="0"/>
              <a:t>örvény</a:t>
            </a:r>
            <a:r>
              <a:rPr lang="hu-HU" i="1" dirty="0"/>
              <a:t>, </a:t>
            </a:r>
          </a:p>
          <a:p>
            <a:pPr marL="0" indent="0">
              <a:buNone/>
            </a:pPr>
            <a:r>
              <a:rPr lang="hu-HU" i="1" dirty="0"/>
              <a:t>őrül, őrjít (</a:t>
            </a:r>
            <a:r>
              <a:rPr lang="hu-HU" dirty="0"/>
              <a:t>vö. </a:t>
            </a:r>
            <a:r>
              <a:rPr lang="hu-HU" i="1" dirty="0"/>
              <a:t>kerge, megkergül)</a:t>
            </a:r>
          </a:p>
          <a:p>
            <a:pPr marL="0" indent="0">
              <a:buNone/>
            </a:pPr>
            <a:r>
              <a:rPr lang="hu-HU" i="1" dirty="0"/>
              <a:t>öröm, örül, örvend</a:t>
            </a:r>
          </a:p>
          <a:p>
            <a:pPr marL="0" indent="0">
              <a:buNone/>
            </a:pPr>
            <a:r>
              <a:rPr lang="hu-HU" dirty="0"/>
              <a:t>szóhasadás</a:t>
            </a:r>
          </a:p>
          <a:p>
            <a:pPr marL="0" indent="0">
              <a:buNone/>
            </a:pPr>
            <a:r>
              <a:rPr lang="hu-HU" i="1" dirty="0"/>
              <a:t>Őrlő: </a:t>
            </a:r>
            <a:r>
              <a:rPr lang="hu-HU" dirty="0"/>
              <a:t>a malomban a forgó kő, ami lisztté aprította a gabonát (</a:t>
            </a:r>
            <a:r>
              <a:rPr lang="hu-HU" dirty="0" err="1"/>
              <a:t>Horger</a:t>
            </a:r>
            <a:r>
              <a:rPr lang="hu-HU" dirty="0"/>
              <a:t> 1924)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07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ördög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körben</a:t>
            </a:r>
            <a:r>
              <a:rPr lang="hu-HU" dirty="0"/>
              <a:t> járó, az embert megkörnyékező, kerítő, kísértő’</a:t>
            </a:r>
          </a:p>
          <a:p>
            <a:pPr marL="0" indent="0">
              <a:buNone/>
            </a:pPr>
            <a:r>
              <a:rPr lang="hu-HU" dirty="0"/>
              <a:t>Ötlet: </a:t>
            </a:r>
            <a:r>
              <a:rPr lang="hu-HU" dirty="0" err="1"/>
              <a:t>Kresznerics</a:t>
            </a:r>
            <a:r>
              <a:rPr lang="hu-HU" dirty="0"/>
              <a:t> 1832-es gyökszótárában az </a:t>
            </a:r>
            <a:r>
              <a:rPr lang="hu-HU" i="1" dirty="0" err="1"/>
              <a:t>ör-</a:t>
            </a:r>
            <a:r>
              <a:rPr lang="hu-HU" dirty="0"/>
              <a:t> gyököt nevezte meg</a:t>
            </a:r>
          </a:p>
          <a:p>
            <a:pPr marL="0" indent="0">
              <a:buNone/>
            </a:pPr>
            <a:r>
              <a:rPr lang="hu-HU" dirty="0" err="1"/>
              <a:t>CzF</a:t>
            </a:r>
            <a:r>
              <a:rPr lang="hu-HU" dirty="0"/>
              <a:t>. </a:t>
            </a:r>
            <a:r>
              <a:rPr lang="hu-HU" i="1" dirty="0" err="1"/>
              <a:t>ör-</a:t>
            </a:r>
            <a:r>
              <a:rPr lang="hu-HU" i="1" dirty="0"/>
              <a:t> </a:t>
            </a:r>
            <a:r>
              <a:rPr lang="hu-HU" dirty="0"/>
              <a:t>gyök: szerepel az </a:t>
            </a:r>
            <a:r>
              <a:rPr lang="hu-HU" i="1" dirty="0"/>
              <a:t>ördög </a:t>
            </a:r>
            <a:r>
              <a:rPr lang="hu-HU" dirty="0"/>
              <a:t>és a keringés, forgás mint tulajdonság – nincs kifejtve</a:t>
            </a:r>
          </a:p>
          <a:p>
            <a:pPr marL="0" indent="0">
              <a:buNone/>
            </a:pPr>
            <a:r>
              <a:rPr lang="hu-HU" dirty="0" err="1"/>
              <a:t>TESz</a:t>
            </a:r>
            <a:r>
              <a:rPr lang="hu-HU" dirty="0"/>
              <a:t>.: további vizsgálat</a:t>
            </a:r>
          </a:p>
        </p:txBody>
      </p:sp>
    </p:spTree>
    <p:extLst>
      <p:ext uri="{BB962C8B-B14F-4D97-AF65-F5344CB8AC3E}">
        <p14:creationId xmlns:p14="http://schemas.microsoft.com/office/powerpoint/2010/main" val="355857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1940" y="969617"/>
            <a:ext cx="9692640" cy="1325562"/>
          </a:xfrm>
        </p:spPr>
        <p:txBody>
          <a:bodyPr/>
          <a:lstStyle/>
          <a:p>
            <a:r>
              <a:rPr lang="hu-HU" dirty="0"/>
              <a:t>Boszorkányperek forrásai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2900" y="2506663"/>
            <a:ext cx="8595360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Brandl</a:t>
            </a:r>
            <a:r>
              <a:rPr lang="hu-HU" dirty="0"/>
              <a:t> Gergely – Tóth G. Péter (szerk.) Szegedi boszorkányperek 1726–1744. BALASSI KIADÓ BUDAPEST MAGYAR NEMZETI LEVÉLTÁR CSONGRÁD MEGYEI LEVÉLTÁRA SZEGED.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https://real.mtak.hu/119822/1/BRANDL%20G.--T%C3%93TH%20G.%20P.%20Szegedi%20boszork%C3%A1nyperek%20BOSZ%20V.pdf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Schram</a:t>
            </a:r>
            <a:r>
              <a:rPr lang="hu-HU" dirty="0"/>
              <a:t> Ferenc 1970. Magyarországi boszorkányperek, 1529-1768. 1. Budapest: Akadémiai Kiadó.</a:t>
            </a:r>
          </a:p>
          <a:p>
            <a:pPr marL="0" indent="0">
              <a:buNone/>
            </a:pPr>
            <a:r>
              <a:rPr lang="hu-HU" b="1" dirty="0">
                <a:hlinkClick r:id="rId3"/>
              </a:rPr>
              <a:t>https://real-eod.mtak.hu/18060/1/AkademiaiKiado_003998.pdf</a:t>
            </a:r>
            <a:endParaRPr lang="hu-HU" b="1" dirty="0"/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https://real-eod.mtak.hu/18270/</a:t>
            </a:r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https://real-eod.mtak.hu/15813/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Kolozsvári boszorkányperek: </a:t>
            </a:r>
            <a:r>
              <a:rPr lang="hu-HU" dirty="0">
                <a:hlinkClick r:id="rId5"/>
              </a:rPr>
              <a:t>https://real.mtak.hu/91655/1/PakoL-TothGP-KissA_2014.pdf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Online adatbázisok: </a:t>
            </a:r>
          </a:p>
          <a:p>
            <a:pPr marL="0" indent="0">
              <a:buNone/>
            </a:pPr>
            <a:r>
              <a:rPr lang="hu-HU" dirty="0">
                <a:hlinkClick r:id="rId6"/>
              </a:rPr>
              <a:t>https://digitalia.lib.pte.hu/hu/pub/magyarorszagi-boszorkanyperek-okleveltara-bp-mta-1910-1665</a:t>
            </a:r>
            <a:endParaRPr lang="hu-HU" dirty="0"/>
          </a:p>
          <a:p>
            <a:pPr marL="0" indent="0">
              <a:buNone/>
            </a:pPr>
            <a:r>
              <a:rPr lang="hu-HU" b="1" dirty="0">
                <a:hlinkClick r:id="rId7"/>
              </a:rPr>
              <a:t>https://tmk.nytud.hu/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3963"/>
          <a:stretch/>
        </p:blipFill>
        <p:spPr>
          <a:xfrm>
            <a:off x="7082956" y="235303"/>
            <a:ext cx="3871556" cy="1468628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100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Disszertációk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757237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Varga Mónika 2021. </a:t>
            </a:r>
            <a:r>
              <a:rPr lang="hu-HU" i="1" dirty="0"/>
              <a:t>Kommunikáció és szövegformálás boszorkányperekben.</a:t>
            </a:r>
            <a:r>
              <a:rPr lang="hu-HU" dirty="0"/>
              <a:t> </a:t>
            </a:r>
            <a:r>
              <a:rPr lang="hu-HU" dirty="0" err="1"/>
              <a:t>Bp</a:t>
            </a:r>
            <a:r>
              <a:rPr lang="hu-HU" dirty="0"/>
              <a:t>: Szépirodalmi Figyelő Alapítvány.</a:t>
            </a:r>
          </a:p>
          <a:p>
            <a:pPr marL="0" indent="0">
              <a:buNone/>
            </a:pPr>
            <a:r>
              <a:rPr lang="hu-HU" dirty="0" err="1"/>
              <a:t>Brandl</a:t>
            </a:r>
            <a:r>
              <a:rPr lang="hu-HU" dirty="0"/>
              <a:t> Gergely 2023. </a:t>
            </a:r>
            <a:r>
              <a:rPr lang="hu-HU" i="1" dirty="0"/>
              <a:t>A szegedi boszorkányperek története és forrásai (1726-1744). </a:t>
            </a:r>
            <a:r>
              <a:rPr lang="hu-HU" dirty="0"/>
              <a:t>Doktori (PhD) értekezés, Szegedi Tudományegyetem.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https://doktori.bibl.u-szeged.hu/id/eprint/11872/1/Brandl_TDI_2023.pdf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83" y="2473235"/>
            <a:ext cx="2984236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263" y="243840"/>
            <a:ext cx="9692640" cy="1325562"/>
          </a:xfrm>
        </p:spPr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 (Zala megye, 1763)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297" y="1811384"/>
            <a:ext cx="10929257" cy="5046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200" dirty="0"/>
              <a:t>SD = Sipos </a:t>
            </a:r>
            <a:r>
              <a:rPr lang="hu-HU" sz="2200" dirty="0" err="1"/>
              <a:t>Doricaelleni</a:t>
            </a:r>
            <a:r>
              <a:rPr lang="hu-HU" sz="2200" dirty="0"/>
              <a:t> tanúkihallgatás, 1763, Zala megye = Magyar Nemzeti Levéltár Országos Levéltár C 28 No. 9</a:t>
            </a:r>
          </a:p>
          <a:p>
            <a:pPr marL="0" indent="0">
              <a:buNone/>
            </a:pPr>
            <a:r>
              <a:rPr lang="hu-HU" sz="2200" dirty="0"/>
              <a:t>5 évre rá tiltja be Mária Terézia a boszorkánypereket rendelettel (1768)</a:t>
            </a:r>
          </a:p>
          <a:p>
            <a:pPr marL="0" indent="0">
              <a:buNone/>
            </a:pPr>
            <a:r>
              <a:rPr lang="hu-HU" sz="2200" dirty="0"/>
              <a:t>1781-ben az utolsó ismert per: Ágos Panna</a:t>
            </a:r>
          </a:p>
          <a:p>
            <a:pPr marL="0" indent="0">
              <a:buNone/>
            </a:pPr>
            <a:r>
              <a:rPr lang="hu-HU" sz="2200" dirty="0"/>
              <a:t>FENYEGETÉS: </a:t>
            </a:r>
          </a:p>
          <a:p>
            <a:pPr marL="0" indent="0">
              <a:buNone/>
            </a:pPr>
            <a:r>
              <a:rPr lang="hu-HU" sz="2200" i="1" dirty="0"/>
              <a:t>meg fenyegette a </a:t>
            </a:r>
            <a:r>
              <a:rPr lang="hu-HU" sz="2200" i="1" dirty="0" err="1"/>
              <a:t>fatenst</a:t>
            </a:r>
            <a:r>
              <a:rPr lang="hu-HU" sz="2200" i="1" dirty="0"/>
              <a:t> mondván: Várjon kend, </a:t>
            </a:r>
            <a:r>
              <a:rPr lang="hu-HU" sz="2200" i="1" dirty="0" err="1"/>
              <a:t>Eőtsém</a:t>
            </a:r>
            <a:r>
              <a:rPr lang="hu-HU" sz="2200" i="1" dirty="0"/>
              <a:t> </a:t>
            </a:r>
            <a:r>
              <a:rPr lang="hu-HU" sz="2200" i="1" dirty="0" err="1"/>
              <a:t>Aszony</a:t>
            </a:r>
            <a:r>
              <a:rPr lang="hu-HU" sz="2200" i="1" dirty="0"/>
              <a:t> </a:t>
            </a:r>
            <a:r>
              <a:rPr lang="hu-HU" sz="2200" i="1" dirty="0" err="1"/>
              <a:t>eszt</a:t>
            </a:r>
            <a:r>
              <a:rPr lang="hu-HU" sz="2200" i="1" dirty="0"/>
              <a:t> meg bánya</a:t>
            </a:r>
          </a:p>
          <a:p>
            <a:pPr marL="0" indent="0">
              <a:buNone/>
            </a:pPr>
            <a:r>
              <a:rPr lang="hu-HU" sz="2200" i="1" dirty="0" err="1"/>
              <a:t>megh</a:t>
            </a:r>
            <a:r>
              <a:rPr lang="hu-HU" sz="2200" i="1" dirty="0"/>
              <a:t> fenyegetvén nevezett Rab Személy ā </a:t>
            </a:r>
            <a:r>
              <a:rPr lang="hu-HU" sz="2200" i="1" dirty="0" err="1"/>
              <a:t>fatenst</a:t>
            </a:r>
            <a:r>
              <a:rPr lang="hu-HU" sz="2200" i="1" dirty="0"/>
              <a:t> mondván: No ha nem </a:t>
            </a:r>
            <a:r>
              <a:rPr lang="hu-HU" sz="2200" i="1" dirty="0" err="1"/>
              <a:t>jősz</a:t>
            </a:r>
            <a:r>
              <a:rPr lang="hu-HU" sz="2200" i="1" dirty="0"/>
              <a:t> bizony meg bánod</a:t>
            </a:r>
          </a:p>
          <a:p>
            <a:pPr marL="0" indent="0">
              <a:buNone/>
            </a:pPr>
            <a:r>
              <a:rPr lang="hu-HU" sz="2200" i="1" dirty="0"/>
              <a:t>ment nevezett Rab Személy maga </a:t>
            </a:r>
            <a:r>
              <a:rPr lang="hu-HU" sz="2200" i="1" dirty="0" err="1"/>
              <a:t>pinczéjéhez</a:t>
            </a:r>
            <a:r>
              <a:rPr lang="hu-HU" sz="2200" i="1" dirty="0"/>
              <a:t> mondván </a:t>
            </a:r>
            <a:r>
              <a:rPr lang="hu-HU" sz="2200" i="1" dirty="0" err="1"/>
              <a:t>Ditsértessék</a:t>
            </a:r>
            <a:r>
              <a:rPr lang="hu-HU" sz="2200" i="1" dirty="0"/>
              <a:t> ā </a:t>
            </a:r>
            <a:r>
              <a:rPr lang="hu-HU" sz="2200" i="1" dirty="0" err="1"/>
              <a:t>Jesus</a:t>
            </a:r>
            <a:r>
              <a:rPr lang="hu-HU" sz="2200" i="1" dirty="0"/>
              <a:t> </a:t>
            </a:r>
            <a:r>
              <a:rPr lang="hu-HU" sz="2200" i="1" dirty="0" err="1"/>
              <a:t>Ktu</a:t>
            </a:r>
            <a:r>
              <a:rPr lang="hu-HU" sz="2200" i="1" dirty="0"/>
              <a:t>̄s. </a:t>
            </a:r>
            <a:r>
              <a:rPr lang="hu-HU" sz="2200" i="1" dirty="0" err="1"/>
              <a:t>mellyet</a:t>
            </a:r>
            <a:r>
              <a:rPr lang="hu-HU" sz="2200" i="1" dirty="0"/>
              <a:t> Gall István Szőlős Gazda </a:t>
            </a:r>
            <a:r>
              <a:rPr lang="hu-HU" sz="2200" i="1" dirty="0" err="1"/>
              <a:t>ell</a:t>
            </a:r>
            <a:r>
              <a:rPr lang="hu-HU" sz="2200" i="1" dirty="0"/>
              <a:t> fogadván mondotta, mind </a:t>
            </a:r>
            <a:r>
              <a:rPr lang="hu-HU" sz="2200" i="1" dirty="0" err="1"/>
              <a:t>őrőkőn</a:t>
            </a:r>
            <a:r>
              <a:rPr lang="hu-HU" sz="2200" i="1" dirty="0"/>
              <a:t>. ā </a:t>
            </a:r>
            <a:r>
              <a:rPr lang="hu-HU" sz="2200" i="1" dirty="0" err="1"/>
              <a:t>Fatens</a:t>
            </a:r>
            <a:r>
              <a:rPr lang="hu-HU" sz="2200" i="1" dirty="0"/>
              <a:t> ezek után </a:t>
            </a:r>
            <a:r>
              <a:rPr lang="hu-HU" sz="2200" i="1" dirty="0" err="1"/>
              <a:t>megh</a:t>
            </a:r>
            <a:r>
              <a:rPr lang="hu-HU" sz="2200" i="1" dirty="0"/>
              <a:t> </a:t>
            </a:r>
            <a:r>
              <a:rPr lang="hu-HU" sz="2200" i="1" dirty="0" err="1"/>
              <a:t>Szolitván</a:t>
            </a:r>
            <a:r>
              <a:rPr lang="hu-HU" sz="2200" i="1" dirty="0"/>
              <a:t> Rab Személyt kérdezte mondván: hová mégy te vén Boszorkány?</a:t>
            </a:r>
            <a:r>
              <a:rPr lang="hu-HU" sz="2200" i="1" dirty="0" err="1"/>
              <a:t>eő</a:t>
            </a:r>
            <a:r>
              <a:rPr lang="hu-HU" sz="2200" i="1" dirty="0"/>
              <a:t> pedig felelte ha én Boszorkány vagyok,</a:t>
            </a:r>
            <a:r>
              <a:rPr lang="hu-HU" sz="2200" i="1" dirty="0" err="1"/>
              <a:t>ugy</a:t>
            </a:r>
            <a:r>
              <a:rPr lang="hu-HU" sz="2200" i="1" dirty="0"/>
              <a:t> is te </a:t>
            </a:r>
            <a:r>
              <a:rPr lang="hu-HU" sz="2200" i="1" dirty="0" err="1"/>
              <a:t>Lész</a:t>
            </a:r>
            <a:r>
              <a:rPr lang="hu-HU" sz="2200" i="1" dirty="0"/>
              <a:t> ā Lovam</a:t>
            </a:r>
            <a:br>
              <a:rPr lang="hu-HU" sz="2200" dirty="0"/>
            </a:br>
            <a:r>
              <a:rPr lang="hu-HU" sz="2200" dirty="0"/>
              <a:t>(forrás: Varga Mónika Boszorkányportrék a történeti pragmatika tükrében. </a:t>
            </a:r>
            <a:r>
              <a:rPr lang="hu-HU" sz="2200" i="1" dirty="0"/>
              <a:t>Jelentés és Nyelvhasználat</a:t>
            </a:r>
            <a:r>
              <a:rPr lang="hu-HU" sz="2200" dirty="0"/>
              <a:t>. 12, 2 (márc. 2025), 87–111. </a:t>
            </a:r>
          </a:p>
          <a:p>
            <a:pPr marL="0" indent="0" algn="r">
              <a:buNone/>
            </a:pPr>
            <a:r>
              <a:rPr lang="hu-HU" sz="2200" dirty="0">
                <a:hlinkClick r:id="rId2"/>
              </a:rPr>
              <a:t>https://www.jeny.szte.hu/index.php/jeny/article/view/JENY-2025-27-VargaM/article</a:t>
            </a:r>
            <a:r>
              <a:rPr lang="hu-HU" sz="2200" dirty="0"/>
              <a:t>)</a:t>
            </a:r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73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197122" cy="457200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SZÓVÁLTÁS, VERBÁLIS AGRESSZIÓ</a:t>
            </a:r>
          </a:p>
          <a:p>
            <a:pPr marL="0" indent="0">
              <a:buNone/>
            </a:pPr>
            <a:r>
              <a:rPr lang="hu-HU" i="1" dirty="0"/>
              <a:t>ā </a:t>
            </a:r>
            <a:r>
              <a:rPr lang="hu-HU" i="1" dirty="0" err="1"/>
              <a:t>Tanunak</a:t>
            </a:r>
            <a:r>
              <a:rPr lang="hu-HU" i="1" dirty="0"/>
              <a:t> fia azt felelvén néki,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haitok</a:t>
            </a:r>
            <a:r>
              <a:rPr lang="hu-HU" i="1" dirty="0"/>
              <a:t> ha nem bánod, mit </a:t>
            </a:r>
            <a:r>
              <a:rPr lang="hu-HU" i="1" dirty="0" err="1"/>
              <a:t>busulsz</a:t>
            </a:r>
            <a:r>
              <a:rPr lang="hu-HU" i="1" dirty="0"/>
              <a:t> Párta 9. hét a </a:t>
            </a:r>
            <a:r>
              <a:rPr lang="hu-HU" i="1" dirty="0" err="1"/>
              <a:t>Fársáng</a:t>
            </a:r>
            <a:r>
              <a:rPr lang="hu-HU" i="1" dirty="0"/>
              <a:t>[...] </a:t>
            </a:r>
            <a:r>
              <a:rPr lang="hu-HU" i="1" dirty="0" err="1"/>
              <a:t>a</a:t>
            </a:r>
            <a:r>
              <a:rPr lang="hu-HU" i="1" dirty="0"/>
              <a:t> Rab Személy </a:t>
            </a:r>
            <a:r>
              <a:rPr lang="hu-HU" i="1" dirty="0" err="1"/>
              <a:t>Konyhájábul</a:t>
            </a:r>
            <a:r>
              <a:rPr lang="hu-HU" i="1" dirty="0"/>
              <a:t> Ki ugorván </a:t>
            </a:r>
            <a:r>
              <a:rPr lang="hu-HU" i="1" dirty="0" err="1"/>
              <a:t>illen</a:t>
            </a:r>
            <a:r>
              <a:rPr lang="hu-HU" i="1" dirty="0"/>
              <a:t> </a:t>
            </a:r>
            <a:r>
              <a:rPr lang="hu-HU" i="1" dirty="0" err="1"/>
              <a:t>Szokra</a:t>
            </a:r>
            <a:r>
              <a:rPr lang="hu-HU" i="1" dirty="0"/>
              <a:t> </a:t>
            </a:r>
            <a:r>
              <a:rPr lang="hu-HU" i="1" dirty="0" err="1"/>
              <a:t>fakadot</a:t>
            </a:r>
            <a:r>
              <a:rPr lang="hu-HU" i="1" dirty="0"/>
              <a:t>. No te </a:t>
            </a:r>
            <a:r>
              <a:rPr lang="hu-HU" i="1" dirty="0" err="1"/>
              <a:t>tűzes</a:t>
            </a:r>
            <a:r>
              <a:rPr lang="hu-HU" i="1" dirty="0"/>
              <a:t> </a:t>
            </a:r>
            <a:r>
              <a:rPr lang="hu-HU" i="1" dirty="0" err="1"/>
              <a:t>atta</a:t>
            </a:r>
            <a:r>
              <a:rPr lang="hu-HU" i="1" dirty="0"/>
              <a:t> meg látom </a:t>
            </a:r>
            <a:r>
              <a:rPr lang="hu-HU" i="1" dirty="0" err="1"/>
              <a:t>mitsoda</a:t>
            </a:r>
            <a:r>
              <a:rPr lang="hu-HU" i="1" dirty="0"/>
              <a:t> </a:t>
            </a:r>
            <a:r>
              <a:rPr lang="hu-HU" i="1" dirty="0" err="1"/>
              <a:t>Leánynok</a:t>
            </a:r>
            <a:r>
              <a:rPr lang="hu-HU" i="1" dirty="0"/>
              <a:t> </a:t>
            </a:r>
            <a:r>
              <a:rPr lang="hu-HU" i="1" dirty="0" err="1"/>
              <a:t>fejéritted</a:t>
            </a:r>
            <a:r>
              <a:rPr lang="hu-HU" i="1" dirty="0"/>
              <a:t> </a:t>
            </a:r>
            <a:r>
              <a:rPr lang="hu-HU" i="1" dirty="0" err="1"/>
              <a:t>bé</a:t>
            </a:r>
            <a:r>
              <a:rPr lang="hu-HU" i="1" dirty="0"/>
              <a:t> a fejét ebben ā </a:t>
            </a:r>
            <a:r>
              <a:rPr lang="hu-HU" i="1" dirty="0" err="1"/>
              <a:t>fársángbon</a:t>
            </a:r>
            <a:endParaRPr lang="hu-HU" i="1" dirty="0"/>
          </a:p>
          <a:p>
            <a:pPr marL="0" indent="0">
              <a:buNone/>
            </a:pPr>
            <a:br>
              <a:rPr lang="hu-HU" dirty="0"/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 err="1"/>
              <a:t>fatensnek</a:t>
            </a:r>
            <a:r>
              <a:rPr lang="hu-HU" i="1" dirty="0"/>
              <a:t> fia oly betegségben esett, hogy se kezét, se lábát nem </a:t>
            </a:r>
            <a:r>
              <a:rPr lang="hu-HU" i="1" dirty="0" err="1"/>
              <a:t>birhatta</a:t>
            </a:r>
            <a:r>
              <a:rPr lang="hu-HU" i="1" dirty="0"/>
              <a:t> </a:t>
            </a:r>
            <a:br>
              <a:rPr lang="hu-HU" i="1" dirty="0"/>
            </a:br>
            <a:endParaRPr lang="hu-HU" i="1" dirty="0"/>
          </a:p>
          <a:p>
            <a:pPr marL="0" indent="0">
              <a:buNone/>
            </a:pPr>
            <a:r>
              <a:rPr lang="hu-HU" i="1" dirty="0"/>
              <a:t>Mondván </a:t>
            </a:r>
            <a:r>
              <a:rPr lang="hu-HU" i="1" dirty="0" err="1"/>
              <a:t>Tanu</a:t>
            </a:r>
            <a:r>
              <a:rPr lang="hu-HU" i="1" dirty="0"/>
              <a:t> feleséginek, No </a:t>
            </a:r>
            <a:r>
              <a:rPr lang="hu-HU" i="1" dirty="0" err="1"/>
              <a:t>Őrdőg</a:t>
            </a:r>
            <a:r>
              <a:rPr lang="hu-HU" i="1" dirty="0"/>
              <a:t> </a:t>
            </a:r>
            <a:r>
              <a:rPr lang="hu-HU" i="1" dirty="0" err="1"/>
              <a:t>bujon</a:t>
            </a:r>
            <a:r>
              <a:rPr lang="hu-HU" i="1" dirty="0"/>
              <a:t> </a:t>
            </a:r>
            <a:r>
              <a:rPr lang="hu-HU" i="1" dirty="0" err="1"/>
              <a:t>boczeros</a:t>
            </a:r>
            <a:r>
              <a:rPr lang="hu-HU" i="1" dirty="0"/>
              <a:t> [= </a:t>
            </a:r>
            <a:r>
              <a:rPr lang="hu-HU" i="1" dirty="0" err="1"/>
              <a:t>bócéros’kócos</a:t>
            </a:r>
            <a:r>
              <a:rPr lang="hu-HU" i="1" dirty="0"/>
              <a:t>, borzas’] nagy fejedben talán </a:t>
            </a:r>
            <a:r>
              <a:rPr lang="hu-HU" i="1" dirty="0" err="1"/>
              <a:t>megh</a:t>
            </a:r>
            <a:r>
              <a:rPr lang="hu-HU" i="1" dirty="0"/>
              <a:t> fogynál egy ital borodban vagy </a:t>
            </a:r>
            <a:r>
              <a:rPr lang="hu-HU" i="1" dirty="0" err="1"/>
              <a:t>egydarab</a:t>
            </a:r>
            <a:r>
              <a:rPr lang="hu-HU" i="1" dirty="0"/>
              <a:t> ételedben ha meg várnál.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/>
              <a:t>A ̄</a:t>
            </a:r>
            <a:r>
              <a:rPr lang="hu-HU" i="1" dirty="0" err="1"/>
              <a:t>Fatenst</a:t>
            </a:r>
            <a:r>
              <a:rPr lang="hu-HU" i="1" dirty="0"/>
              <a:t> </a:t>
            </a:r>
            <a:r>
              <a:rPr lang="hu-HU" i="1" dirty="0" err="1"/>
              <a:t>pedigh</a:t>
            </a:r>
            <a:r>
              <a:rPr lang="hu-HU" i="1" dirty="0"/>
              <a:t> </a:t>
            </a:r>
            <a:r>
              <a:rPr lang="hu-HU" i="1" dirty="0" err="1"/>
              <a:t>estve</a:t>
            </a:r>
            <a:r>
              <a:rPr lang="hu-HU" i="1" dirty="0"/>
              <a:t> felé ā hideg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lőlvén</a:t>
            </a:r>
            <a:r>
              <a:rPr lang="hu-HU" i="1" dirty="0"/>
              <a:t> alig tudott haza menyi</a:t>
            </a:r>
          </a:p>
        </p:txBody>
      </p:sp>
    </p:spTree>
    <p:extLst>
      <p:ext uri="{BB962C8B-B14F-4D97-AF65-F5344CB8AC3E}">
        <p14:creationId xmlns:p14="http://schemas.microsoft.com/office/powerpoint/2010/main" val="40822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Vallási háttér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501922" cy="4720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teológiai tanítás a 15. századra kidolgozta és rendszerré fejlesztette </a:t>
            </a:r>
            <a:r>
              <a:rPr lang="hu-HU" b="1" dirty="0" err="1"/>
              <a:t>demonológiáját</a:t>
            </a:r>
            <a:r>
              <a:rPr lang="hu-HU" dirty="0"/>
              <a:t>, amely szerint </a:t>
            </a:r>
            <a:r>
              <a:rPr lang="hu-HU" b="1" dirty="0"/>
              <a:t>a boszorkányok a bukott angyalokból lett ördögök földi hívei</a:t>
            </a:r>
            <a:r>
              <a:rPr lang="hu-HU" dirty="0"/>
              <a:t>, s a római kereszténységen belül tűzzel-vassal irtandó eretnek szektát képviselnek, maguk is </a:t>
            </a:r>
            <a:r>
              <a:rPr lang="hu-HU" b="1" dirty="0"/>
              <a:t>népes szektát alkotnak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b="1" dirty="0"/>
              <a:t>Jacob </a:t>
            </a:r>
            <a:r>
              <a:rPr lang="hu-HU" b="1" dirty="0" err="1"/>
              <a:t>Sprenger</a:t>
            </a:r>
            <a:r>
              <a:rPr lang="hu-HU" b="1" dirty="0"/>
              <a:t> </a:t>
            </a:r>
            <a:r>
              <a:rPr lang="hu-HU" dirty="0"/>
              <a:t>(1436–95) kölni és </a:t>
            </a:r>
            <a:r>
              <a:rPr lang="hu-HU" b="1" dirty="0"/>
              <a:t>Heinrich Kramer </a:t>
            </a:r>
            <a:r>
              <a:rPr lang="hu-HU" dirty="0"/>
              <a:t>(szerzetes nevén </a:t>
            </a:r>
            <a:r>
              <a:rPr lang="hu-HU" b="1" dirty="0" err="1"/>
              <a:t>Institoris</a:t>
            </a:r>
            <a:r>
              <a:rPr lang="hu-HU" dirty="0"/>
              <a:t>, 1430?–1505) tiroli dominikánus szerzetes, a </a:t>
            </a:r>
            <a:r>
              <a:rPr lang="hu-HU" dirty="0" err="1"/>
              <a:t>németo.-i</a:t>
            </a:r>
            <a:r>
              <a:rPr lang="hu-HU" dirty="0"/>
              <a:t> eretnek- és boszorkányüldözéssel megbízott két </a:t>
            </a:r>
            <a:r>
              <a:rPr lang="hu-HU" b="1" dirty="0"/>
              <a:t>inkvizítor: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b="1" i="1" dirty="0" err="1"/>
              <a:t>Malleus</a:t>
            </a:r>
            <a:r>
              <a:rPr lang="hu-HU" b="1" i="1" dirty="0"/>
              <a:t> </a:t>
            </a:r>
            <a:r>
              <a:rPr lang="hu-HU" b="1" i="1" dirty="0" err="1"/>
              <a:t>maleficarum</a:t>
            </a:r>
            <a:r>
              <a:rPr lang="hu-HU" b="1" dirty="0"/>
              <a:t> </a:t>
            </a:r>
            <a:r>
              <a:rPr lang="hu-HU" dirty="0"/>
              <a:t>(’</a:t>
            </a:r>
            <a:r>
              <a:rPr lang="hu-HU" dirty="0" err="1"/>
              <a:t>Boszorkánypöröly</a:t>
            </a:r>
            <a:r>
              <a:rPr lang="hu-HU" dirty="0"/>
              <a:t>’, 1486) c. könyv (50 év alatt 30 kiadás), a boszorkányüldözés kézikönyve</a:t>
            </a:r>
          </a:p>
          <a:p>
            <a:r>
              <a:rPr lang="hu-HU" dirty="0"/>
              <a:t>a teológiai tanítás kiegészítve </a:t>
            </a:r>
          </a:p>
          <a:p>
            <a:r>
              <a:rPr lang="hu-HU" dirty="0"/>
              <a:t>a korabeli (jelentős részben tiroli) folklórból</a:t>
            </a:r>
          </a:p>
          <a:p>
            <a:r>
              <a:rPr lang="hu-HU" dirty="0"/>
              <a:t>az Európa-szerte széleskörűen gyakorolt fekete mágiából és </a:t>
            </a:r>
          </a:p>
          <a:p>
            <a:r>
              <a:rPr lang="hu-HU" dirty="0"/>
              <a:t>az eretnekségről megfogalmazott egyházi dogmából merített elemekkel.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79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70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„GYÓGYÍTÁS” &amp; EGÉSZSÉGKÁROSÍTÁS (BETEGSÉGOKOZÁS):</a:t>
            </a:r>
          </a:p>
          <a:p>
            <a:pPr marL="0" indent="0">
              <a:buNone/>
            </a:pPr>
            <a:r>
              <a:rPr lang="hu-HU" i="1" dirty="0"/>
              <a:t>ā Rab Személy azonnal ā </a:t>
            </a:r>
            <a:r>
              <a:rPr lang="hu-HU" i="1" dirty="0" err="1"/>
              <a:t>fatens</a:t>
            </a:r>
            <a:r>
              <a:rPr lang="hu-HU" i="1" dirty="0"/>
              <a:t> házához menvén magát mentegette, hogy nem ő tőle vagyon, mind azon által tudna néki </a:t>
            </a:r>
            <a:r>
              <a:rPr lang="hu-HU" i="1" dirty="0" err="1"/>
              <a:t>javaslanimivel</a:t>
            </a:r>
            <a:r>
              <a:rPr lang="hu-HU" i="1" dirty="0"/>
              <a:t> </a:t>
            </a:r>
            <a:r>
              <a:rPr lang="hu-HU" i="1" dirty="0" err="1"/>
              <a:t>kenye</a:t>
            </a:r>
            <a:r>
              <a:rPr lang="hu-HU" i="1" dirty="0"/>
              <a:t>, és meg </a:t>
            </a:r>
            <a:r>
              <a:rPr lang="hu-HU" i="1" dirty="0" err="1"/>
              <a:t>gyogyulna</a:t>
            </a:r>
            <a:r>
              <a:rPr lang="hu-HU" i="1" dirty="0"/>
              <a:t> </a:t>
            </a:r>
            <a:r>
              <a:rPr lang="hu-HU" i="1" dirty="0" err="1"/>
              <a:t>tsak</a:t>
            </a:r>
            <a:r>
              <a:rPr lang="hu-HU" i="1" dirty="0"/>
              <a:t> hogy </a:t>
            </a:r>
            <a:r>
              <a:rPr lang="hu-HU" i="1" dirty="0" err="1"/>
              <a:t>attul</a:t>
            </a:r>
            <a:r>
              <a:rPr lang="hu-HU" i="1" dirty="0"/>
              <a:t> tart, azután azt </a:t>
            </a:r>
            <a:r>
              <a:rPr lang="hu-HU" i="1" dirty="0" err="1"/>
              <a:t>mondgyák</a:t>
            </a:r>
            <a:r>
              <a:rPr lang="hu-HU" i="1" dirty="0"/>
              <a:t> felőle, a ki tudja </a:t>
            </a:r>
            <a:r>
              <a:rPr lang="hu-HU" i="1" dirty="0" err="1"/>
              <a:t>rontanyi</a:t>
            </a:r>
            <a:r>
              <a:rPr lang="hu-HU" i="1" dirty="0"/>
              <a:t> meg is </a:t>
            </a:r>
            <a:r>
              <a:rPr lang="hu-HU" i="1" dirty="0" err="1"/>
              <a:t>tudgya</a:t>
            </a:r>
            <a:r>
              <a:rPr lang="hu-HU" i="1" dirty="0"/>
              <a:t> </a:t>
            </a:r>
            <a:r>
              <a:rPr lang="hu-HU" i="1" dirty="0" err="1"/>
              <a:t>gyogyétanyimind</a:t>
            </a:r>
            <a:r>
              <a:rPr lang="hu-HU" i="1" dirty="0"/>
              <a:t> azon által </a:t>
            </a:r>
            <a:r>
              <a:rPr lang="hu-HU" i="1" dirty="0" err="1"/>
              <a:t>javasolvánnéki</a:t>
            </a:r>
            <a:r>
              <a:rPr lang="hu-HU" i="1" dirty="0"/>
              <a:t> hogy </a:t>
            </a:r>
            <a:r>
              <a:rPr lang="hu-HU" i="1" dirty="0" err="1"/>
              <a:t>atlacz</a:t>
            </a:r>
            <a:r>
              <a:rPr lang="hu-HU" i="1" dirty="0"/>
              <a:t> </a:t>
            </a:r>
            <a:r>
              <a:rPr lang="hu-HU" i="1" dirty="0" err="1"/>
              <a:t>névő</a:t>
            </a:r>
            <a:r>
              <a:rPr lang="hu-HU" i="1" dirty="0"/>
              <a:t> fűnek </a:t>
            </a:r>
            <a:r>
              <a:rPr lang="hu-HU" i="1" dirty="0" err="1"/>
              <a:t>győkerét</a:t>
            </a:r>
            <a:r>
              <a:rPr lang="hu-HU" i="1" dirty="0"/>
              <a:t> </a:t>
            </a:r>
            <a:r>
              <a:rPr lang="hu-HU" i="1" dirty="0" err="1"/>
              <a:t>ásolván</a:t>
            </a:r>
            <a:r>
              <a:rPr lang="hu-HU" i="1" dirty="0"/>
              <a:t> S. V. </a:t>
            </a:r>
            <a:r>
              <a:rPr lang="hu-HU" i="1" dirty="0" err="1"/>
              <a:t>Sőrtvéles</a:t>
            </a:r>
            <a:r>
              <a:rPr lang="hu-HU" i="1" dirty="0"/>
              <a:t> </a:t>
            </a:r>
            <a:r>
              <a:rPr lang="hu-HU" i="1" dirty="0" err="1"/>
              <a:t>Gőbe</a:t>
            </a:r>
            <a:r>
              <a:rPr lang="hu-HU" i="1" dirty="0"/>
              <a:t> Hájával </a:t>
            </a:r>
            <a:r>
              <a:rPr lang="hu-HU" i="1" dirty="0" err="1"/>
              <a:t>Eőszve</a:t>
            </a:r>
            <a:r>
              <a:rPr lang="hu-HU" i="1" dirty="0"/>
              <a:t> </a:t>
            </a:r>
            <a:r>
              <a:rPr lang="hu-HU" i="1" dirty="0" err="1"/>
              <a:t>tőrvén</a:t>
            </a:r>
            <a:r>
              <a:rPr lang="hu-HU" i="1" dirty="0"/>
              <a:t> </a:t>
            </a:r>
            <a:r>
              <a:rPr lang="hu-HU" i="1" dirty="0" err="1"/>
              <a:t>Kenyegesse</a:t>
            </a:r>
            <a:r>
              <a:rPr lang="hu-HU" i="1" dirty="0"/>
              <a:t> </a:t>
            </a:r>
            <a:r>
              <a:rPr lang="hu-HU" i="1" dirty="0" err="1"/>
              <a:t>Láboit</a:t>
            </a:r>
            <a:r>
              <a:rPr lang="hu-HU" i="1" dirty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Tagadta, hogy mások egészségére káros hatással lett volna:</a:t>
            </a:r>
          </a:p>
          <a:p>
            <a:pPr marL="0" indent="0">
              <a:buNone/>
            </a:pPr>
            <a:r>
              <a:rPr lang="hu-HU" i="1" dirty="0"/>
              <a:t>a kihez maga a </a:t>
            </a:r>
            <a:r>
              <a:rPr lang="hu-HU" i="1" dirty="0" err="1"/>
              <a:t>Tanu</a:t>
            </a:r>
            <a:r>
              <a:rPr lang="hu-HU" i="1" dirty="0"/>
              <a:t> </a:t>
            </a:r>
            <a:r>
              <a:rPr lang="hu-HU" i="1" dirty="0" err="1"/>
              <a:t>ell</a:t>
            </a:r>
            <a:r>
              <a:rPr lang="hu-HU" i="1" dirty="0"/>
              <a:t> ment, és kérte, hogy eresztene meg gyermekinek ha az </a:t>
            </a:r>
            <a:r>
              <a:rPr lang="hu-HU" i="1" dirty="0" err="1"/>
              <a:t>eő</a:t>
            </a:r>
            <a:r>
              <a:rPr lang="hu-HU" i="1" dirty="0"/>
              <a:t> Dolga </a:t>
            </a:r>
            <a:r>
              <a:rPr lang="hu-HU" i="1" dirty="0" err="1"/>
              <a:t>volnade</a:t>
            </a:r>
            <a:r>
              <a:rPr lang="hu-HU" i="1" dirty="0"/>
              <a:t> a Rab Személy mentegetvén magát </a:t>
            </a:r>
            <a:r>
              <a:rPr lang="hu-HU" i="1" dirty="0" err="1"/>
              <a:t>Eskűdőtt</a:t>
            </a:r>
            <a:r>
              <a:rPr lang="hu-HU" i="1" dirty="0"/>
              <a:t> hogy sem </a:t>
            </a:r>
            <a:r>
              <a:rPr lang="hu-HU" i="1" dirty="0" err="1"/>
              <a:t>hire</a:t>
            </a:r>
            <a:r>
              <a:rPr lang="hu-HU" i="1" dirty="0"/>
              <a:t> </a:t>
            </a:r>
            <a:r>
              <a:rPr lang="hu-HU" i="1" dirty="0" err="1"/>
              <a:t>sem</a:t>
            </a:r>
            <a:r>
              <a:rPr lang="hu-HU" i="1" dirty="0"/>
              <a:t> </a:t>
            </a:r>
            <a:r>
              <a:rPr lang="hu-HU" i="1" dirty="0" err="1"/>
              <a:t>Tanátso</a:t>
            </a:r>
            <a:r>
              <a:rPr lang="hu-HU" i="1" dirty="0"/>
              <a:t> benne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i="1" dirty="0"/>
              <a:t>meg haragudván sokszor nevezett Rab Személyharmadnap </a:t>
            </a:r>
            <a:r>
              <a:rPr lang="hu-HU" i="1" dirty="0" err="1"/>
              <a:t>mulva</a:t>
            </a:r>
            <a:r>
              <a:rPr lang="hu-HU" i="1" dirty="0"/>
              <a:t> a </a:t>
            </a:r>
            <a:r>
              <a:rPr lang="hu-HU" i="1" dirty="0" err="1"/>
              <a:t>Tanu</a:t>
            </a:r>
            <a:r>
              <a:rPr lang="hu-HU" i="1" dirty="0"/>
              <a:t> gyermekének egyikkeze s-lába </a:t>
            </a:r>
            <a:r>
              <a:rPr lang="hu-HU" i="1" dirty="0" err="1"/>
              <a:t>őszve</a:t>
            </a:r>
            <a:r>
              <a:rPr lang="hu-HU" i="1" dirty="0"/>
              <a:t> </a:t>
            </a:r>
            <a:r>
              <a:rPr lang="hu-HU" i="1" dirty="0" err="1"/>
              <a:t>huzattatott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1232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TÁVOLBALÁTÁS (CLEARVOYANCE ’TISZTA LÁTÁS’)</a:t>
            </a:r>
          </a:p>
          <a:p>
            <a:pPr marL="0" indent="0">
              <a:buNone/>
            </a:pPr>
            <a:r>
              <a:rPr lang="hu-HU" dirty="0"/>
              <a:t>mely ételt, és ā </a:t>
            </a:r>
            <a:r>
              <a:rPr lang="hu-HU" dirty="0" err="1"/>
              <a:t>Tanunak</a:t>
            </a:r>
            <a:r>
              <a:rPr lang="hu-HU" dirty="0"/>
              <a:t> szavát ámbár mesze lévén nem hallotta, se látta ā </a:t>
            </a:r>
            <a:r>
              <a:rPr lang="hu-HU" i="1" dirty="0"/>
              <a:t>Rab,mégis azonnal szintén </a:t>
            </a:r>
            <a:r>
              <a:rPr lang="hu-HU" i="1" dirty="0" err="1"/>
              <a:t>ugy</a:t>
            </a:r>
            <a:r>
              <a:rPr lang="hu-HU" i="1" dirty="0"/>
              <a:t> mintha maga </a:t>
            </a:r>
            <a:r>
              <a:rPr lang="hu-HU" i="1" dirty="0" err="1"/>
              <a:t>főztő</a:t>
            </a:r>
            <a:r>
              <a:rPr lang="hu-HU" i="1" dirty="0"/>
              <a:t> volna, rend </a:t>
            </a:r>
            <a:r>
              <a:rPr lang="hu-HU" i="1" dirty="0" err="1"/>
              <a:t>szerént</a:t>
            </a:r>
            <a:r>
              <a:rPr lang="hu-HU" i="1" dirty="0"/>
              <a:t> el </a:t>
            </a:r>
            <a:r>
              <a:rPr lang="hu-HU" i="1" dirty="0" err="1"/>
              <a:t>tutta</a:t>
            </a:r>
            <a:r>
              <a:rPr lang="hu-HU" i="1" dirty="0"/>
              <a:t> számlálni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dirty="0"/>
              <a:t>Nem pusztán ellenséges, agresszív: KÉRKEDIK</a:t>
            </a:r>
          </a:p>
        </p:txBody>
      </p:sp>
    </p:spTree>
    <p:extLst>
      <p:ext uri="{BB962C8B-B14F-4D97-AF65-F5344CB8AC3E}">
        <p14:creationId xmlns:p14="http://schemas.microsoft.com/office/powerpoint/2010/main" val="269077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megesz(</a:t>
            </a:r>
            <a:r>
              <a:rPr lang="hu-HU" i="1" dirty="0" err="1"/>
              <a:t>ik</a:t>
            </a:r>
            <a:r>
              <a:rPr lang="hu-HU" i="1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040368" cy="4528457"/>
          </a:xfrm>
        </p:spPr>
        <p:txBody>
          <a:bodyPr/>
          <a:lstStyle/>
          <a:p>
            <a:pPr marL="0" indent="0">
              <a:buNone/>
            </a:pPr>
            <a:r>
              <a:rPr lang="hu-HU" i="1" dirty="0" err="1"/>
              <a:t>Tudgyaé</a:t>
            </a:r>
            <a:r>
              <a:rPr lang="hu-HU" i="1" dirty="0"/>
              <a:t> a </a:t>
            </a:r>
            <a:r>
              <a:rPr lang="hu-HU" i="1" dirty="0" err="1"/>
              <a:t>Tanu</a:t>
            </a:r>
            <a:r>
              <a:rPr lang="hu-HU" i="1" dirty="0"/>
              <a:t>? </a:t>
            </a:r>
          </a:p>
          <a:p>
            <a:pPr marL="0" indent="0">
              <a:buNone/>
            </a:pPr>
            <a:r>
              <a:rPr lang="hu-HU" i="1" dirty="0"/>
              <a:t>Tudja-e a tanú,</a:t>
            </a:r>
          </a:p>
          <a:p>
            <a:pPr marL="0" indent="0">
              <a:buNone/>
            </a:pPr>
            <a:r>
              <a:rPr lang="hu-HU" i="1" dirty="0"/>
              <a:t>Lovas </a:t>
            </a:r>
            <a:r>
              <a:rPr lang="hu-HU" i="1" dirty="0" err="1"/>
              <a:t>Istvannét</a:t>
            </a:r>
            <a:r>
              <a:rPr lang="hu-HU" i="1" dirty="0"/>
              <a:t> kicsoda ette </a:t>
            </a:r>
            <a:r>
              <a:rPr lang="hu-HU" i="1" dirty="0" err="1"/>
              <a:t>megh</a:t>
            </a:r>
            <a:r>
              <a:rPr lang="hu-HU" i="1" dirty="0"/>
              <a:t>,</a:t>
            </a:r>
          </a:p>
          <a:p>
            <a:pPr marL="0" indent="0">
              <a:buNone/>
            </a:pPr>
            <a:r>
              <a:rPr lang="hu-HU" i="1" dirty="0"/>
              <a:t>Lovas Istvánnét kicsoda ette meg, </a:t>
            </a:r>
          </a:p>
          <a:p>
            <a:pPr marL="0" indent="0">
              <a:buNone/>
            </a:pPr>
            <a:r>
              <a:rPr lang="hu-HU" i="1" dirty="0"/>
              <a:t>és ismét kicsoda </a:t>
            </a:r>
            <a:r>
              <a:rPr lang="hu-HU" i="1" dirty="0" err="1"/>
              <a:t>gyogyitotta</a:t>
            </a:r>
            <a:r>
              <a:rPr lang="hu-HU" i="1" dirty="0"/>
              <a:t> megh.</a:t>
            </a:r>
          </a:p>
          <a:p>
            <a:pPr marL="0" indent="0">
              <a:buNone/>
            </a:pPr>
            <a:r>
              <a:rPr lang="hu-HU" i="1" dirty="0"/>
              <a:t>és ismét kicsoda gyógyította meg?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Bosz</a:t>
            </a:r>
            <a:r>
              <a:rPr lang="hu-HU" dirty="0"/>
              <a:t>. 322, 1740)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Csak az gyógyíthatta meg is, aki megrontotta, azaz megette!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0" y="1164118"/>
            <a:ext cx="4999591" cy="41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7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303" y="243840"/>
            <a:ext cx="9692640" cy="1325562"/>
          </a:xfrm>
        </p:spPr>
        <p:txBody>
          <a:bodyPr/>
          <a:lstStyle/>
          <a:p>
            <a:r>
              <a:rPr lang="hu-HU" i="1" dirty="0"/>
              <a:t>megesz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303" y="1872343"/>
            <a:ext cx="10380617" cy="4598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Megette ≠ megétette</a:t>
            </a:r>
          </a:p>
          <a:p>
            <a:pPr marL="0" indent="0">
              <a:buNone/>
            </a:pPr>
            <a:r>
              <a:rPr lang="hu-HU" i="1" dirty="0"/>
              <a:t>Megétet: </a:t>
            </a:r>
            <a:r>
              <a:rPr lang="hu-HU" dirty="0"/>
              <a:t>’</a:t>
            </a:r>
            <a:r>
              <a:rPr lang="hu-HU" dirty="0" err="1"/>
              <a:t>megmérgez</a:t>
            </a:r>
            <a:r>
              <a:rPr lang="hu-HU" dirty="0"/>
              <a:t>, ételbe-italba mérgezőnek vélt szert kever’: </a:t>
            </a:r>
          </a:p>
          <a:p>
            <a:pPr marL="0" indent="0">
              <a:buNone/>
            </a:pPr>
            <a:r>
              <a:rPr lang="hu-HU" dirty="0"/>
              <a:t>„gyógyíts meg Sára ha megétettél” (1722). </a:t>
            </a:r>
          </a:p>
          <a:p>
            <a:pPr marL="0" indent="0">
              <a:buNone/>
            </a:pPr>
            <a:r>
              <a:rPr lang="hu-HU" dirty="0"/>
              <a:t>„Azt is hallotta [ti. a tanú], hogy [ti. a boszorkány] az Urát sült almában való eszközökkel étette volna meg” (1677).</a:t>
            </a:r>
          </a:p>
          <a:p>
            <a:pPr marL="0" indent="0">
              <a:buNone/>
            </a:pPr>
            <a:r>
              <a:rPr lang="hu-HU" b="1" i="1" dirty="0"/>
              <a:t>Megesz: </a:t>
            </a:r>
            <a:r>
              <a:rPr lang="hu-HU" b="1" dirty="0"/>
              <a:t>’</a:t>
            </a:r>
            <a:r>
              <a:rPr lang="hu-HU" b="1" dirty="0" err="1"/>
              <a:t>megront</a:t>
            </a:r>
            <a:r>
              <a:rPr lang="hu-HU" b="1" dirty="0"/>
              <a:t>’ (’</a:t>
            </a:r>
            <a:r>
              <a:rPr lang="hu-HU" b="1" dirty="0" err="1"/>
              <a:t>betegséget</a:t>
            </a:r>
            <a:r>
              <a:rPr lang="hu-HU" b="1" dirty="0"/>
              <a:t>, kárt okoz, erkölcsi vagy más rosszra rávesz’), </a:t>
            </a:r>
          </a:p>
          <a:p>
            <a:pPr marL="0" indent="0">
              <a:buNone/>
            </a:pPr>
            <a:r>
              <a:rPr lang="hu-HU" dirty="0"/>
              <a:t>l. még rövid </a:t>
            </a:r>
            <a:r>
              <a:rPr lang="hu-HU" i="1" dirty="0" err="1"/>
              <a:t>ett</a:t>
            </a:r>
            <a:r>
              <a:rPr lang="hu-HU" i="1" dirty="0"/>
              <a:t> ~ </a:t>
            </a:r>
            <a:r>
              <a:rPr lang="hu-HU" i="1" dirty="0" err="1"/>
              <a:t>ött</a:t>
            </a:r>
            <a:r>
              <a:rPr lang="hu-HU" dirty="0"/>
              <a:t> változatok </a:t>
            </a:r>
          </a:p>
          <a:p>
            <a:pPr marL="0" indent="0">
              <a:buNone/>
            </a:pPr>
            <a:r>
              <a:rPr lang="hu-HU" dirty="0"/>
              <a:t>Falusi közösségek beszélt nyelvi fordulata, mert a perekben magyarázták, a jelentésváltozás:</a:t>
            </a:r>
          </a:p>
          <a:p>
            <a:pPr marL="0" indent="0">
              <a:buNone/>
            </a:pPr>
            <a:r>
              <a:rPr lang="hu-HU" b="1" dirty="0"/>
              <a:t>&gt; ’</a:t>
            </a:r>
            <a:r>
              <a:rPr lang="hu-HU" b="1" dirty="0" err="1"/>
              <a:t>felemészt</a:t>
            </a:r>
            <a:r>
              <a:rPr lang="hu-HU" b="1" dirty="0"/>
              <a:t>’ &gt; ’</a:t>
            </a:r>
            <a:r>
              <a:rPr lang="hu-HU" b="1" dirty="0" err="1"/>
              <a:t>elpusztít</a:t>
            </a:r>
            <a:r>
              <a:rPr lang="hu-HU" b="1" dirty="0"/>
              <a:t>, megsemmisít’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dirty="0" err="1"/>
              <a:t>Tott</a:t>
            </a:r>
            <a:r>
              <a:rPr lang="hu-HU" dirty="0"/>
              <a:t> Jánosné </a:t>
            </a:r>
            <a:r>
              <a:rPr lang="hu-HU" dirty="0" err="1"/>
              <a:t>ett</a:t>
            </a:r>
            <a:r>
              <a:rPr lang="hu-HU" dirty="0"/>
              <a:t> meg engemet” (1715), </a:t>
            </a:r>
          </a:p>
          <a:p>
            <a:pPr marL="0" indent="0">
              <a:buNone/>
            </a:pPr>
            <a:r>
              <a:rPr lang="hu-HU" dirty="0"/>
              <a:t>„Kenézné </a:t>
            </a:r>
            <a:r>
              <a:rPr lang="hu-HU" dirty="0" err="1"/>
              <a:t>ött</a:t>
            </a:r>
            <a:r>
              <a:rPr lang="hu-HU" dirty="0"/>
              <a:t> meg engemet” (1723), </a:t>
            </a:r>
          </a:p>
          <a:p>
            <a:pPr marL="0" indent="0">
              <a:buNone/>
            </a:pPr>
            <a:r>
              <a:rPr lang="hu-HU" dirty="0"/>
              <a:t>„kegyelmed evet meg engem”(1745).” (</a:t>
            </a:r>
            <a:r>
              <a:rPr lang="hu-HU" dirty="0">
                <a:hlinkClick r:id="rId2"/>
              </a:rPr>
              <a:t>https://www.nyest.hu/hirek/te-ettel-meg-engem-gyogyits-meg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292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megesz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243" y="1933303"/>
            <a:ext cx="9493213" cy="4702628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/>
              <a:t>„megevés</a:t>
            </a:r>
            <a:r>
              <a:rPr lang="hu-HU" dirty="0"/>
              <a:t>ként nevezik meg a – legváltozatosabb tünetekkel járó, és súlyosságát tekintve bizonytalan kimenetelű – rontást, azaz a </a:t>
            </a:r>
            <a:r>
              <a:rPr lang="hu-HU" b="1" dirty="0"/>
              <a:t>különféle megbetegedéseket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„mondotta </a:t>
            </a:r>
            <a:r>
              <a:rPr lang="hu-HU" i="1" dirty="0" err="1"/>
              <a:t>Farmosinénak</a:t>
            </a:r>
            <a:r>
              <a:rPr lang="hu-HU" i="1" dirty="0"/>
              <a:t> te etted meg az Béres András komám </a:t>
            </a:r>
            <a:r>
              <a:rPr lang="hu-HU" i="1" dirty="0" err="1"/>
              <a:t>kezit</a:t>
            </a:r>
            <a:r>
              <a:rPr lang="hu-HU" i="1" dirty="0"/>
              <a:t>” </a:t>
            </a:r>
            <a:r>
              <a:rPr lang="hu-HU" dirty="0"/>
              <a:t>(1726); 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i="1" dirty="0"/>
              <a:t>akkor bosszúságában mondotta volt, hogy az a kurva boszorkány ette meg az ő szemét” </a:t>
            </a:r>
            <a:r>
              <a:rPr lang="hu-HU" dirty="0"/>
              <a:t>(1756); </a:t>
            </a:r>
          </a:p>
          <a:p>
            <a:pPr marL="0" indent="0">
              <a:buNone/>
            </a:pPr>
            <a:r>
              <a:rPr lang="hu-HU" i="1" dirty="0"/>
              <a:t>„no édes ángyom megevett bizony engem az én Mostohám” </a:t>
            </a:r>
            <a:r>
              <a:rPr lang="hu-HU" dirty="0"/>
              <a:t>(1731).</a:t>
            </a:r>
          </a:p>
          <a:p>
            <a:r>
              <a:rPr lang="hu-HU" dirty="0"/>
              <a:t>tartós, fokozatos állapotváltozás (romlás):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i="1" dirty="0"/>
              <a:t>az egy felemet megette Kovács Szabóné, és a </a:t>
            </a:r>
            <a:r>
              <a:rPr lang="hu-HU" i="1" dirty="0" err="1"/>
              <a:t>másikát</a:t>
            </a:r>
            <a:r>
              <a:rPr lang="hu-HU" i="1" dirty="0"/>
              <a:t> most eszi” </a:t>
            </a:r>
            <a:r>
              <a:rPr lang="hu-HU" dirty="0"/>
              <a:t>(1735); </a:t>
            </a:r>
          </a:p>
          <a:p>
            <a:pPr marL="0" indent="0">
              <a:buNone/>
            </a:pPr>
            <a:r>
              <a:rPr lang="hu-HU" i="1" dirty="0"/>
              <a:t>„amely közös </a:t>
            </a:r>
            <a:r>
              <a:rPr lang="hu-HU" i="1" dirty="0" err="1"/>
              <a:t>baraczkfát</a:t>
            </a:r>
            <a:r>
              <a:rPr lang="hu-HU" i="1" dirty="0"/>
              <a:t> levágott, az eszi meg </a:t>
            </a:r>
            <a:r>
              <a:rPr lang="hu-HU" i="1" dirty="0" err="1"/>
              <a:t>őtet</a:t>
            </a:r>
            <a:r>
              <a:rPr lang="hu-HU" i="1" dirty="0"/>
              <a:t>”</a:t>
            </a:r>
            <a:r>
              <a:rPr lang="hu-HU" dirty="0"/>
              <a:t> (1741). </a:t>
            </a:r>
          </a:p>
          <a:p>
            <a:pPr marL="0" indent="0">
              <a:buNone/>
            </a:pPr>
            <a:r>
              <a:rPr lang="hu-HU" dirty="0"/>
              <a:t>állatok esetében is: </a:t>
            </a:r>
          </a:p>
          <a:p>
            <a:pPr marL="0" indent="0">
              <a:buNone/>
            </a:pPr>
            <a:r>
              <a:rPr lang="hu-HU" i="1" dirty="0"/>
              <a:t>„amidőn Tehene csordából hazajött estére az sövényének ment, úgy bőgött csak nem az orrát is által ütötte [...] az ördög teremtették megették es elrontottak az marhámat hasznát is el vették” </a:t>
            </a:r>
            <a:r>
              <a:rPr lang="hu-HU" dirty="0"/>
              <a:t>(1727).</a:t>
            </a:r>
          </a:p>
          <a:p>
            <a:pPr marL="0" indent="0" algn="r">
              <a:buNone/>
            </a:pPr>
            <a:r>
              <a:rPr lang="hu-HU" dirty="0"/>
              <a:t>(uo., a saját kiemeléseim)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830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96886-9975-474A-AD41-57DBBF4B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van a kutyával?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221798-1FC6-4C1D-98E3-767C2B13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boszorkányok egyik alakja</a:t>
            </a:r>
          </a:p>
          <a:p>
            <a:r>
              <a:rPr lang="hu-HU" dirty="0"/>
              <a:t>A gonosz egyik alakja a fekete kutya</a:t>
            </a:r>
          </a:p>
          <a:p>
            <a:r>
              <a:rPr lang="hu-HU" dirty="0"/>
              <a:t>Alvilági kutyák, a sátán/pokol kutyái</a:t>
            </a:r>
          </a:p>
          <a:p>
            <a:r>
              <a:rPr lang="hu-HU" dirty="0"/>
              <a:t>Állatformájú segítők, familiáris állatok</a:t>
            </a:r>
          </a:p>
          <a:p>
            <a:pPr marL="0" indent="0">
              <a:buNone/>
            </a:pPr>
            <a:r>
              <a:rPr lang="hu-HU" dirty="0" err="1"/>
              <a:t>ÚESz</a:t>
            </a:r>
            <a:r>
              <a:rPr lang="hu-HU" dirty="0"/>
              <a:t>. </a:t>
            </a:r>
            <a:r>
              <a:rPr lang="hu-HU" i="1" dirty="0"/>
              <a:t>kutya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https://uesz.nytud.hu/index.html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TMK: </a:t>
            </a:r>
            <a:r>
              <a:rPr lang="hu-HU" i="1" dirty="0"/>
              <a:t>kutya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https://tmk.nytud.hu/3/</a:t>
            </a:r>
            <a:endParaRPr lang="hu-HU" dirty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51" y="1028541"/>
            <a:ext cx="4105819" cy="29172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09" y="3544388"/>
            <a:ext cx="2319298" cy="30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0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8" y="269966"/>
            <a:ext cx="10998670" cy="6278880"/>
          </a:xfrm>
        </p:spPr>
      </p:pic>
    </p:spTree>
    <p:extLst>
      <p:ext uri="{BB962C8B-B14F-4D97-AF65-F5344CB8AC3E}">
        <p14:creationId xmlns:p14="http://schemas.microsoft.com/office/powerpoint/2010/main" val="1218338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0" y="78378"/>
            <a:ext cx="10775398" cy="6627222"/>
          </a:xfrm>
        </p:spPr>
      </p:pic>
    </p:spTree>
    <p:extLst>
      <p:ext uri="{BB962C8B-B14F-4D97-AF65-F5344CB8AC3E}">
        <p14:creationId xmlns:p14="http://schemas.microsoft.com/office/powerpoint/2010/main" val="36379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0F26D3-3E8E-4DBE-990B-7E0FA20C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ABC6A-2294-4E4E-AE51-D0B892F7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DED3A7D-E641-4FF2-A4DD-FF60023F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F95B9C2-76FC-4363-B454-2AE128BBE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87FA20A-DBB2-42E5-AD1F-F2B048286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4D7A641-E7DA-46C2-9FC5-709066A02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144C8FF-827E-4B26-A81B-EE069A757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309F392-A669-4107-9A04-2E91DAD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0A90DD8-54A4-4B06-8B29-F26D44172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129F41A-3A13-435E-AB01-AC1BC405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4F94EFF-6BC5-484E-BB47-344F25AA9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928544C-6AAA-46A8-ACC3-9E2367386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E8861D-7F1A-48F1-8D6E-70813469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A1607C3-2488-41F5-9F05-0BDB8E24F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C76259F9-A617-4C20-A516-A128B0E78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E54BAF1-22B1-405F-A2AC-CDEEE99A9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18574CB-E7D0-4018-8D70-AC03BEBB5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558BCFB-BCA5-41AA-87BF-C1FA85D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EF129C8-B506-4845-B69B-EF9B51B4C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0C36F2C-3D19-4A3A-BB30-8A83E2011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73BD378-C2A0-4411-943F-EE57C1E8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035DDCB-E85E-457F-A9D9-CEE3ED6C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2D31F78-2662-4262-B5C3-56B4A733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39098C-7E72-4888-8711-496779E3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12FA91-F616-456E-A0E6-08FFDCF7E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20FC58DF-B79E-40D6-A6D4-676AEFE32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9FFD69-1407-421A-8490-632440613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C3C6148-1821-41D7-BA74-7D00393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hu-HU" dirty="0"/>
              <a:t>Olvassunk!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F0C434-7708-4667-837F-FE80601B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3" y="3446154"/>
            <a:ext cx="6732589" cy="2981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Schram</a:t>
            </a:r>
            <a:r>
              <a:rPr lang="hu-HU" dirty="0"/>
              <a:t> Ferenc kötetei</a:t>
            </a:r>
          </a:p>
          <a:p>
            <a:pPr marL="0" indent="0">
              <a:buNone/>
            </a:pPr>
            <a:r>
              <a:rPr lang="hu-HU" dirty="0" err="1"/>
              <a:t>Bozs</a:t>
            </a:r>
            <a:r>
              <a:rPr lang="hu-HU" dirty="0"/>
              <a:t>. 1. 82. (ördög, boszorkánypecsét)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85 (káromkodás)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87. (Gellért-hegy) 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103 (kapitány/zászlós)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105 (megnyomás)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113 (kínzások)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963"/>
          <a:stretch/>
        </p:blipFill>
        <p:spPr>
          <a:xfrm>
            <a:off x="5115908" y="804037"/>
            <a:ext cx="6274561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5041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5C13DF-0B84-4395-9F9A-5A3B1F35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TMK-keresések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DA6253-2D47-4A40-90EA-4E5CBDF1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Keresőkifejezések: </a:t>
            </a:r>
          </a:p>
          <a:p>
            <a:pPr marL="0" indent="0">
              <a:buNone/>
            </a:pPr>
            <a:r>
              <a:rPr lang="hu-HU" i="1" dirty="0"/>
              <a:t>boszorkány</a:t>
            </a:r>
          </a:p>
          <a:p>
            <a:pPr marL="0" indent="0">
              <a:buNone/>
            </a:pPr>
            <a:r>
              <a:rPr lang="hu-HU" i="1" dirty="0"/>
              <a:t>kutya ~ eb, ebadta – </a:t>
            </a:r>
            <a:r>
              <a:rPr lang="hu-HU" dirty="0"/>
              <a:t>káromkodás is</a:t>
            </a:r>
          </a:p>
          <a:p>
            <a:pPr marL="0" indent="0">
              <a:buNone/>
            </a:pPr>
            <a:r>
              <a:rPr lang="hu-HU" i="1" dirty="0"/>
              <a:t>ördög, ördöggel</a:t>
            </a:r>
          </a:p>
          <a:p>
            <a:pPr marL="0" indent="0">
              <a:buNone/>
            </a:pPr>
            <a:r>
              <a:rPr lang="hu-HU" dirty="0"/>
              <a:t>Rákattintva a találatban a per rövidítésére a []-es találati szám után, az egész per megnyílik új ablakban.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5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Vallási háttér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826905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könyv 3 része: </a:t>
            </a:r>
          </a:p>
          <a:p>
            <a:pPr lvl="0"/>
            <a:r>
              <a:rPr lang="hu-HU" dirty="0"/>
              <a:t>a boszorkányok tettei, eretnek voltuk,</a:t>
            </a:r>
          </a:p>
          <a:p>
            <a:pPr lvl="0"/>
            <a:r>
              <a:rPr lang="hu-HU" dirty="0"/>
              <a:t>a varázslás eszközei és formái, </a:t>
            </a:r>
          </a:p>
          <a:p>
            <a:pPr lvl="0"/>
            <a:r>
              <a:rPr lang="hu-HU" dirty="0"/>
              <a:t>perrendtartás a boszorkányság bűnében vétkesnek talált személyek vallatásáról, tortúrázásáról és megbüntetéséről </a:t>
            </a:r>
          </a:p>
          <a:p>
            <a:pPr marL="0" indent="0">
              <a:buNone/>
            </a:pPr>
            <a:r>
              <a:rPr lang="hu-HU" dirty="0"/>
              <a:t>Aki kételkedik a boszorkányság és az eretnekség azonosságában, a boszorkányok reális létében, maga is eretnek!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2159725"/>
            <a:ext cx="3121152" cy="4419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51" y="142670"/>
            <a:ext cx="2067991" cy="2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01031" cy="4528457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dirty="0"/>
              <a:t>ótörök *</a:t>
            </a:r>
            <a:r>
              <a:rPr lang="hu-HU" sz="2000" i="1" dirty="0" err="1"/>
              <a:t>basirqan</a:t>
            </a:r>
            <a:r>
              <a:rPr lang="hu-HU" sz="2000" i="1" dirty="0"/>
              <a:t> </a:t>
            </a:r>
            <a:r>
              <a:rPr lang="hu-HU" sz="2000" dirty="0"/>
              <a:t>’(meg)nyomó’, vö. </a:t>
            </a:r>
            <a:r>
              <a:rPr lang="hu-HU" sz="2000" i="1" dirty="0"/>
              <a:t>baszik</a:t>
            </a:r>
            <a:endParaRPr lang="hu-HU" sz="2000" dirty="0"/>
          </a:p>
          <a:p>
            <a:pPr lvl="0"/>
            <a:r>
              <a:rPr lang="hu-HU" sz="2000" dirty="0"/>
              <a:t>megnevezései: </a:t>
            </a:r>
          </a:p>
          <a:p>
            <a:pPr lvl="1"/>
            <a:r>
              <a:rPr lang="hu-HU" sz="2000" i="1" dirty="0" err="1"/>
              <a:t>striga</a:t>
            </a:r>
            <a:r>
              <a:rPr lang="hu-HU" sz="2000" dirty="0"/>
              <a:t>: éjjeli boszorkány, repked, vérszív</a:t>
            </a:r>
          </a:p>
          <a:p>
            <a:pPr lvl="1"/>
            <a:r>
              <a:rPr lang="hu-HU" sz="2000" i="1" dirty="0" err="1"/>
              <a:t>malefica</a:t>
            </a:r>
            <a:r>
              <a:rPr lang="hu-HU" sz="2000" dirty="0"/>
              <a:t>: bűvölő, rontó, igéző, varázsló, mérgező, jövendölő</a:t>
            </a:r>
          </a:p>
          <a:p>
            <a:pPr lvl="1"/>
            <a:r>
              <a:rPr lang="hu-HU" sz="2000" i="1" dirty="0" err="1"/>
              <a:t>venefica</a:t>
            </a:r>
            <a:r>
              <a:rPr lang="hu-HU" sz="2000" dirty="0"/>
              <a:t>: méregkeverő</a:t>
            </a:r>
          </a:p>
          <a:p>
            <a:pPr lvl="0"/>
            <a:r>
              <a:rPr lang="hu-HU" dirty="0"/>
              <a:t>képességei:</a:t>
            </a:r>
          </a:p>
          <a:p>
            <a:pPr lvl="1"/>
            <a:r>
              <a:rPr lang="hu-HU" b="1" dirty="0"/>
              <a:t>rontás</a:t>
            </a:r>
            <a:r>
              <a:rPr lang="hu-HU" dirty="0"/>
              <a:t>, ami betegséget, balesetet, szerencsétlenséget okoz, amit nem lehet megmagyarázni (kiket rontottak: kisgyereket, tehenet), rontás levétele (de rendszerint a rontó tudta levenni is)</a:t>
            </a:r>
          </a:p>
          <a:p>
            <a:pPr lvl="1"/>
            <a:r>
              <a:rPr lang="hu-HU" b="1" dirty="0"/>
              <a:t>igézés</a:t>
            </a:r>
            <a:r>
              <a:rPr lang="hu-HU" dirty="0"/>
              <a:t> (szemmel verés/megnézés/rábámulás): rontásfajta, nem okvetlenül szándékos, következménye: fejfájás, émelygés, gyomorfájás, levertség. Cél: gyerek, fiatal lány. Megelőzés: piros ruha, korom az arcra, szenes víz</a:t>
            </a:r>
          </a:p>
          <a:p>
            <a:pPr lvl="1"/>
            <a:r>
              <a:rPr lang="hu-HU" b="1" dirty="0"/>
              <a:t>kötés és oldás</a:t>
            </a:r>
            <a:r>
              <a:rPr lang="hu-HU" dirty="0"/>
              <a:t>: férfierőt, tejet, esőt megkötni – csomóra kötött madzag, ami küszöb alól stb. kerül elő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59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300" dirty="0"/>
          </a:p>
          <a:p>
            <a:pPr lvl="1"/>
            <a:r>
              <a:rPr lang="hu-HU" sz="2300" b="1" dirty="0"/>
              <a:t>megnyomás</a:t>
            </a:r>
            <a:r>
              <a:rPr lang="hu-HU" sz="2300" dirty="0"/>
              <a:t>: alvó és védtelen emberen, rátelepszik a mellkasára és megbetegíti, bántalmazhat is</a:t>
            </a:r>
          </a:p>
          <a:p>
            <a:pPr lvl="1"/>
            <a:r>
              <a:rPr lang="hu-HU" sz="2300" b="1" dirty="0"/>
              <a:t>meglovaglás</a:t>
            </a:r>
            <a:r>
              <a:rPr lang="hu-HU" sz="2300" dirty="0"/>
              <a:t>: haragosokon mennek a boszorkányszombatra, azt lóvá tette (változtatta) és a hátán lovagolt v. repült, a meglovagolt nem emlékszik erre, csak hogy kimerült (állatok is lehettek)</a:t>
            </a:r>
          </a:p>
          <a:p>
            <a:pPr lvl="1"/>
            <a:r>
              <a:rPr lang="hu-HU" sz="2300" b="1" dirty="0"/>
              <a:t>váltott gyermek</a:t>
            </a:r>
            <a:r>
              <a:rPr lang="hu-HU" sz="2300" dirty="0"/>
              <a:t>: keresztelés előtti csere, főleg a betegen született gyerekekkel tették ezt (kemencelapát-próba)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5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boszorkány?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7897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boszorkányság jelenségét </a:t>
            </a:r>
            <a:r>
              <a:rPr lang="hu-HU" b="1" dirty="0"/>
              <a:t>a női nemre koncentrálják</a:t>
            </a:r>
            <a:r>
              <a:rPr lang="hu-HU" dirty="0"/>
              <a:t>, </a:t>
            </a:r>
          </a:p>
          <a:p>
            <a:r>
              <a:rPr lang="hu-HU" b="1" dirty="0"/>
              <a:t>testi kapcsolatot tételeznek fel a hímnemű ördögszeretőkkel </a:t>
            </a:r>
            <a:r>
              <a:rPr lang="hu-HU" dirty="0"/>
              <a:t>(</a:t>
            </a:r>
            <a:r>
              <a:rPr lang="hu-HU" dirty="0" err="1"/>
              <a:t>incubus</a:t>
            </a:r>
            <a:r>
              <a:rPr lang="hu-HU" dirty="0"/>
              <a:t>), bár a </a:t>
            </a:r>
            <a:r>
              <a:rPr lang="hu-HU" dirty="0" err="1"/>
              <a:t>succubákkal</a:t>
            </a:r>
            <a:r>
              <a:rPr lang="hu-HU" dirty="0"/>
              <a:t> kapcsolatot tartó férfiboszorkányok létét sem zárják ki. </a:t>
            </a:r>
          </a:p>
          <a:p>
            <a:pPr marL="0" indent="0">
              <a:buNone/>
            </a:pPr>
            <a:r>
              <a:rPr lang="hu-HU" dirty="0"/>
              <a:t>A kodifikált boszorkány-dogma fő elemei: </a:t>
            </a:r>
          </a:p>
          <a:p>
            <a:pPr lvl="0"/>
            <a:r>
              <a:rPr lang="hu-HU" dirty="0"/>
              <a:t>az Istentől való eltántorodás egyúttal a reálisan létező ördöghöz való csatlakozást is jelenti; </a:t>
            </a:r>
          </a:p>
          <a:p>
            <a:pPr lvl="0"/>
            <a:r>
              <a:rPr lang="hu-HU" dirty="0"/>
              <a:t>az ördöggel kötött szövetség feltétele az igaz keresztény hit megtagadása, így a boszorkány eretnek; </a:t>
            </a:r>
          </a:p>
          <a:p>
            <a:pPr lvl="0"/>
            <a:r>
              <a:rPr lang="hu-HU" dirty="0"/>
              <a:t>az ördög testi kapcsolatban áll hívével; </a:t>
            </a:r>
          </a:p>
          <a:p>
            <a:pPr lvl="0"/>
            <a:r>
              <a:rPr lang="hu-HU" dirty="0"/>
              <a:t>jellel jelöli meg (stigma </a:t>
            </a:r>
            <a:r>
              <a:rPr lang="hu-HU" dirty="0" err="1"/>
              <a:t>diabolica</a:t>
            </a:r>
            <a:r>
              <a:rPr lang="hu-HU" dirty="0"/>
              <a:t>); </a:t>
            </a:r>
          </a:p>
          <a:p>
            <a:pPr lvl="0"/>
            <a:r>
              <a:rPr lang="hu-HU" dirty="0"/>
              <a:t>a boszorkányszombatokon vesz részt, </a:t>
            </a:r>
          </a:p>
          <a:p>
            <a:pPr lvl="1"/>
            <a:r>
              <a:rPr lang="hu-HU" dirty="0"/>
              <a:t>az istentisztelet paródiájának ábrázolt boszorkányszombat fajtalanságba torkollik; </a:t>
            </a:r>
          </a:p>
          <a:p>
            <a:pPr lvl="1"/>
            <a:r>
              <a:rPr lang="hu-HU" dirty="0"/>
              <a:t>ide valamilyen eszközön vagy állaton repül, vagy az ördög maga viszi oda;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11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dirty="0"/>
            </a:br>
            <a:r>
              <a:rPr lang="hu-HU" dirty="0"/>
              <a:t>Szövetség az ördöggel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az ördöggel kötött szövetség </a:t>
            </a:r>
            <a:r>
              <a:rPr lang="hu-HU" dirty="0"/>
              <a:t>a dogma egyik sarkalatos pontja </a:t>
            </a:r>
          </a:p>
          <a:p>
            <a:r>
              <a:rPr lang="hu-HU" dirty="0"/>
              <a:t>a hazai boszorkányperekben a 17. sz. végéig, </a:t>
            </a:r>
          </a:p>
          <a:p>
            <a:r>
              <a:rPr lang="hu-HU" dirty="0"/>
              <a:t>a keleti szláv területeken egyáltalán nem fordul elő! </a:t>
            </a:r>
          </a:p>
          <a:p>
            <a:r>
              <a:rPr lang="hu-HU" dirty="0"/>
              <a:t>A szövetségkötés ábrázolása a </a:t>
            </a:r>
            <a:r>
              <a:rPr lang="hu-HU" b="1" dirty="0"/>
              <a:t>keresztelés és a konfirmáció </a:t>
            </a:r>
            <a:r>
              <a:rPr lang="hu-HU" dirty="0"/>
              <a:t>paródiája:</a:t>
            </a:r>
          </a:p>
          <a:p>
            <a:r>
              <a:rPr lang="hu-HU" dirty="0"/>
              <a:t>Az ördög könyvbe írja új hívének a nevét, annak vérével kell azt aláírnia (vö. Faust-monda) </a:t>
            </a:r>
          </a:p>
          <a:p>
            <a:r>
              <a:rPr lang="hu-HU" dirty="0"/>
              <a:t>(a boszorkánymondákban van, aki megtagadja, szent nevet említ, s erre az egész boszorkánygyülekezet eltűnik) </a:t>
            </a:r>
          </a:p>
          <a:p>
            <a:r>
              <a:rPr lang="hu-HU" dirty="0"/>
              <a:t>a szertartást követő áldozás két szín alatt történik (mint az eretnekeknél a 12. sz. óta), de az aranyos edények szemétté válnak, a bor rossz, minden sótlan. </a:t>
            </a:r>
          </a:p>
          <a:p>
            <a:r>
              <a:rPr lang="hu-HU" dirty="0"/>
              <a:t>A szövetségkötés színhelye hegy, domb, rét vagy szőlőhegyi pince</a:t>
            </a:r>
          </a:p>
        </p:txBody>
      </p:sp>
    </p:spTree>
    <p:extLst>
      <p:ext uri="{BB962C8B-B14F-4D97-AF65-F5344CB8AC3E}">
        <p14:creationId xmlns:p14="http://schemas.microsoft.com/office/powerpoint/2010/main" val="88992561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205</TotalTime>
  <Words>4355</Words>
  <Application>Microsoft Office PowerPoint</Application>
  <PresentationFormat>Szélesvásznú</PresentationFormat>
  <Paragraphs>315</Paragraphs>
  <Slides>49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3" baseType="lpstr">
      <vt:lpstr>Arial</vt:lpstr>
      <vt:lpstr>Century Schoolbook</vt:lpstr>
      <vt:lpstr>Wingdings 2</vt:lpstr>
      <vt:lpstr>View</vt:lpstr>
      <vt:lpstr>Magyarországi boszorkányperek</vt:lpstr>
      <vt:lpstr>Boszorkányperek Európában</vt:lpstr>
      <vt:lpstr>Datálás, vallásjogi alap</vt:lpstr>
      <vt:lpstr>Vallási háttér</vt:lpstr>
      <vt:lpstr>Vallási háttér</vt:lpstr>
      <vt:lpstr>Milyen a boszorkány?</vt:lpstr>
      <vt:lpstr>Milyen a boszorkány?</vt:lpstr>
      <vt:lpstr>Milyen a boszorkány?</vt:lpstr>
      <vt:lpstr> Szövetség az ördöggel</vt:lpstr>
      <vt:lpstr>Milyen a boszorkány?</vt:lpstr>
      <vt:lpstr>Milyen a boszorkány?</vt:lpstr>
      <vt:lpstr>A boszorkányszombat mitológiája</vt:lpstr>
      <vt:lpstr>Az ördög képzete</vt:lpstr>
      <vt:lpstr>A perek</vt:lpstr>
      <vt:lpstr>A perek</vt:lpstr>
      <vt:lpstr>A perek</vt:lpstr>
      <vt:lpstr>A perek</vt:lpstr>
      <vt:lpstr>Üldözés a reformáció alatt is</vt:lpstr>
      <vt:lpstr>Magyarországi boszorkányüldözések</vt:lpstr>
      <vt:lpstr>PowerPoint-bemutató</vt:lpstr>
      <vt:lpstr>  Kollektív pszichózis, boszorkánypánik</vt:lpstr>
      <vt:lpstr>Urdung, ürdüng, ördöng, ördög</vt:lpstr>
      <vt:lpstr>Ördög</vt:lpstr>
      <vt:lpstr>Az ördög mint szimbólum</vt:lpstr>
      <vt:lpstr>Az ördög mint szimbólum</vt:lpstr>
      <vt:lpstr>Jelentései</vt:lpstr>
      <vt:lpstr>A szócsalád</vt:lpstr>
      <vt:lpstr>Idegen nyelvi megfelelők </vt:lpstr>
      <vt:lpstr>Alaktan</vt:lpstr>
      <vt:lpstr>Előfordulások</vt:lpstr>
      <vt:lpstr>Etimológiák</vt:lpstr>
      <vt:lpstr>Horváth Katalin</vt:lpstr>
      <vt:lpstr>HK</vt:lpstr>
      <vt:lpstr>HK</vt:lpstr>
      <vt:lpstr>HK</vt:lpstr>
      <vt:lpstr>Boszorkányperek forrásai</vt:lpstr>
      <vt:lpstr>Disszertációk</vt:lpstr>
      <vt:lpstr>Sipos Dorica pere (Zala megye, 1763)</vt:lpstr>
      <vt:lpstr>Sipos Dorica pere</vt:lpstr>
      <vt:lpstr>Sipos Dorica pere</vt:lpstr>
      <vt:lpstr>Sipos Dorica pere</vt:lpstr>
      <vt:lpstr>megesz(ik)</vt:lpstr>
      <vt:lpstr>megesz</vt:lpstr>
      <vt:lpstr>megesz</vt:lpstr>
      <vt:lpstr>Mi van a kutyával?</vt:lpstr>
      <vt:lpstr>PowerPoint-bemutató</vt:lpstr>
      <vt:lpstr>PowerPoint-bemutató</vt:lpstr>
      <vt:lpstr>Olvassunk!</vt:lpstr>
      <vt:lpstr>TMK-keresések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Boszorkányperek</dc:title>
  <dc:creator>Dér Csilla Ilona</dc:creator>
  <cp:lastModifiedBy>Csilla Dér</cp:lastModifiedBy>
  <cp:revision>285</cp:revision>
  <dcterms:created xsi:type="dcterms:W3CDTF">2021-04-30T08:30:59Z</dcterms:created>
  <dcterms:modified xsi:type="dcterms:W3CDTF">2026-05-11T05:47:34Z</dcterms:modified>
</cp:coreProperties>
</file>