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43"/>
  </p:notesMasterIdLst>
  <p:sldIdLst>
    <p:sldId id="256" r:id="rId2"/>
    <p:sldId id="257" r:id="rId3"/>
    <p:sldId id="291" r:id="rId4"/>
    <p:sldId id="290" r:id="rId5"/>
    <p:sldId id="299" r:id="rId6"/>
    <p:sldId id="301" r:id="rId7"/>
    <p:sldId id="300" r:id="rId8"/>
    <p:sldId id="260" r:id="rId9"/>
    <p:sldId id="265" r:id="rId10"/>
    <p:sldId id="266" r:id="rId11"/>
    <p:sldId id="267" r:id="rId12"/>
    <p:sldId id="274" r:id="rId13"/>
    <p:sldId id="275" r:id="rId14"/>
    <p:sldId id="276" r:id="rId15"/>
    <p:sldId id="323" r:id="rId16"/>
    <p:sldId id="277" r:id="rId17"/>
    <p:sldId id="328" r:id="rId18"/>
    <p:sldId id="278" r:id="rId19"/>
    <p:sldId id="302" r:id="rId20"/>
    <p:sldId id="279" r:id="rId21"/>
    <p:sldId id="280" r:id="rId22"/>
    <p:sldId id="329" r:id="rId23"/>
    <p:sldId id="330" r:id="rId24"/>
    <p:sldId id="314" r:id="rId25"/>
    <p:sldId id="315" r:id="rId26"/>
    <p:sldId id="316" r:id="rId27"/>
    <p:sldId id="317" r:id="rId28"/>
    <p:sldId id="318" r:id="rId29"/>
    <p:sldId id="295" r:id="rId30"/>
    <p:sldId id="296" r:id="rId31"/>
    <p:sldId id="297" r:id="rId32"/>
    <p:sldId id="298" r:id="rId33"/>
    <p:sldId id="303" r:id="rId34"/>
    <p:sldId id="304" r:id="rId35"/>
    <p:sldId id="305" r:id="rId36"/>
    <p:sldId id="312" r:id="rId37"/>
    <p:sldId id="320" r:id="rId38"/>
    <p:sldId id="324" r:id="rId39"/>
    <p:sldId id="325" r:id="rId40"/>
    <p:sldId id="326" r:id="rId41"/>
    <p:sldId id="327" r:id="rId4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0184" autoAdjust="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78C803-92A7-455F-9227-C332A9A4F06E}" type="datetimeFigureOut">
              <a:rPr lang="hu-HU" smtClean="0"/>
              <a:t>2026. 04. 16.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66D26E-FEFD-4FD3-9416-35FDEEF9FE37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79784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u-HU" i="1" dirty="0" smtClean="0">
                <a:solidFill>
                  <a:srgbClr val="FF0000"/>
                </a:solidFill>
              </a:rPr>
              <a:t>Szerencséjére a </a:t>
            </a:r>
            <a:r>
              <a:rPr lang="hu-HU" i="1" dirty="0" err="1" smtClean="0">
                <a:solidFill>
                  <a:srgbClr val="FF0000"/>
                </a:solidFill>
              </a:rPr>
              <a:t>boxutca</a:t>
            </a:r>
            <a:r>
              <a:rPr lang="hu-HU" i="1" dirty="0" smtClean="0">
                <a:solidFill>
                  <a:srgbClr val="FF0000"/>
                </a:solidFill>
              </a:rPr>
              <a:t> előtt történt mindez, így „mindössze” 30-35 másodpercet veszített a balesete miatt. </a:t>
            </a:r>
            <a:r>
              <a:rPr lang="hu-HU" b="1" i="1" dirty="0" smtClean="0">
                <a:solidFill>
                  <a:srgbClr val="FF0000"/>
                </a:solidFill>
              </a:rPr>
              <a:t>Mintha mindez nem lett volna még elég </a:t>
            </a:r>
            <a:r>
              <a:rPr lang="hu-HU" i="1" dirty="0" smtClean="0">
                <a:solidFill>
                  <a:srgbClr val="FF0000"/>
                </a:solidFill>
              </a:rPr>
              <a:t>egy világbajnoki címért folyó versenyen, Schumacher megkapta a testvérét maga mögé. </a:t>
            </a:r>
          </a:p>
          <a:p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(a formulaszerű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wasn’t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enough-t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Lehmann (2012)</a:t>
            </a:r>
            <a:r>
              <a:rPr lang="hu-HU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nem </a:t>
            </a:r>
            <a:r>
              <a:rPr lang="hu-HU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inszubordináltnak</a:t>
            </a:r>
            <a:r>
              <a:rPr lang="hu-HU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tartja, </a:t>
            </a:r>
            <a:r>
              <a:rPr lang="hu-HU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ez a </a:t>
            </a:r>
            <a:r>
              <a:rPr lang="hu-HU" i="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formulaic</a:t>
            </a:r>
            <a:r>
              <a:rPr lang="hu-HU" i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</a:t>
            </a:r>
            <a:r>
              <a:rPr lang="hu-HU" i="1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66D26E-FEFD-4FD3-9416-35FDEEF9FE37}" type="slidenum">
              <a:rPr lang="hu-HU" smtClean="0"/>
              <a:t>15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6436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84830-05F3-45C0-A45E-C54337BEA5B1}" type="slidenum">
              <a:rPr lang="hu-HU" smtClean="0"/>
              <a:t>41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9361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9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46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=""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3230604F-219C-2DEE-830E-27274CC2FE1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590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75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05EAE5-4812-F718-6D75-9627884180B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0930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22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13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=""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91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7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44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118E06E4-607B-144B-382B-AD3D06B1EE8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26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2" r:id="rId6"/>
    <p:sldLayoutId id="2147483698" r:id="rId7"/>
    <p:sldLayoutId id="2147483699" r:id="rId8"/>
    <p:sldLayoutId id="2147483700" r:id="rId9"/>
    <p:sldLayoutId id="2147483701" r:id="rId10"/>
    <p:sldLayoutId id="214748370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core.ac.uk/download/pdf/51307414.pd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acta.bibl.u-szeged.hu/63017/1/lingdok_014_221-238.pd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="" xmlns:a16="http://schemas.microsoft.com/office/drawing/2014/main" id="{19F9BF86-FE94-4517-B97D-026C7515E58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3">
            <a:extLst>
              <a:ext uri="{FF2B5EF4-FFF2-40B4-BE49-F238E27FC236}">
                <a16:creationId xmlns="" xmlns:a16="http://schemas.microsoft.com/office/drawing/2014/main" id="{3E39135B-A61A-B658-A7B1-00A22D3B83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0096" b="10399"/>
          <a:stretch>
            <a:fillRect/>
          </a:stretch>
        </p:blipFill>
        <p:spPr>
          <a:xfrm>
            <a:off x="-150724" y="10"/>
            <a:ext cx="12192000" cy="6857990"/>
          </a:xfrm>
          <a:prstGeom prst="rect">
            <a:avLst/>
          </a:prstGeom>
        </p:spPr>
      </p:pic>
      <p:sp useBgFill="1">
        <p:nvSpPr>
          <p:cNvPr id="16" name="Rectangle 10">
            <a:extLst>
              <a:ext uri="{FF2B5EF4-FFF2-40B4-BE49-F238E27FC236}">
                <a16:creationId xmlns="" xmlns:a16="http://schemas.microsoft.com/office/drawing/2014/main" id="{36136311-C81B-47C5-AE0A-5641A5A595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7324436" y="1066800"/>
            <a:ext cx="4389120" cy="47244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="" xmlns:a16="http://schemas.microsoft.com/office/drawing/2014/main" id="{4B19EB6C-818B-9057-5E98-E088A89378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02422" y="1105091"/>
            <a:ext cx="4311133" cy="3143636"/>
          </a:xfrm>
        </p:spPr>
        <p:txBody>
          <a:bodyPr anchor="t">
            <a:noAutofit/>
          </a:bodyPr>
          <a:lstStyle/>
          <a:p>
            <a:r>
              <a:rPr lang="hu-HU" sz="3800" dirty="0" smtClean="0"/>
              <a:t>Feltételes </a:t>
            </a:r>
            <a:r>
              <a:rPr lang="hu-HU" sz="3800" dirty="0"/>
              <a:t>(hipotetikus) hasonlító </a:t>
            </a:r>
            <a:r>
              <a:rPr lang="hu-HU" sz="3800" dirty="0" smtClean="0"/>
              <a:t>mellékmondatok:a tagadó </a:t>
            </a:r>
            <a:r>
              <a:rPr lang="hu-HU" sz="3800" i="1" dirty="0" smtClean="0"/>
              <a:t>mintha</a:t>
            </a:r>
            <a:r>
              <a:rPr lang="hu-HU" sz="3800" dirty="0" smtClean="0"/>
              <a:t> </a:t>
            </a:r>
            <a:endParaRPr lang="hu-HU" sz="3800" dirty="0"/>
          </a:p>
        </p:txBody>
      </p:sp>
      <p:sp>
        <p:nvSpPr>
          <p:cNvPr id="3" name="Alcím 2">
            <a:extLst>
              <a:ext uri="{FF2B5EF4-FFF2-40B4-BE49-F238E27FC236}">
                <a16:creationId xmlns="" xmlns:a16="http://schemas.microsoft.com/office/drawing/2014/main" id="{C27DD2AB-5EAA-1EF1-8795-08C7AA122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5974" y="4233956"/>
            <a:ext cx="3985842" cy="1536597"/>
          </a:xfrm>
        </p:spPr>
        <p:txBody>
          <a:bodyPr>
            <a:normAutofit fontScale="85000" lnSpcReduction="20000"/>
          </a:bodyPr>
          <a:lstStyle/>
          <a:p>
            <a:r>
              <a:rPr lang="hu-HU" dirty="0" smtClean="0"/>
              <a:t>SZEPRA 2026</a:t>
            </a:r>
            <a:endParaRPr lang="hu-HU" dirty="0"/>
          </a:p>
          <a:p>
            <a:r>
              <a:rPr lang="hu-HU" dirty="0"/>
              <a:t>2026. Április </a:t>
            </a:r>
            <a:r>
              <a:rPr lang="hu-HU" dirty="0" smtClean="0"/>
              <a:t>17.</a:t>
            </a:r>
            <a:endParaRPr lang="hu-HU" dirty="0"/>
          </a:p>
          <a:p>
            <a:r>
              <a:rPr lang="hu-HU" dirty="0"/>
              <a:t>Dér csilla </a:t>
            </a:r>
            <a:r>
              <a:rPr lang="hu-HU" dirty="0" err="1" smtClean="0"/>
              <a:t>ilona</a:t>
            </a:r>
            <a:endParaRPr lang="hu-HU" dirty="0" smtClean="0"/>
          </a:p>
          <a:p>
            <a:r>
              <a:rPr lang="hu-HU" dirty="0" smtClean="0"/>
              <a:t>(</a:t>
            </a:r>
            <a:r>
              <a:rPr lang="hu-HU" dirty="0" err="1" smtClean="0"/>
              <a:t>krE</a:t>
            </a:r>
            <a:r>
              <a:rPr lang="hu-HU" dirty="0"/>
              <a:t> </a:t>
            </a:r>
            <a:r>
              <a:rPr lang="hu-HU" dirty="0" smtClean="0"/>
              <a:t>&amp; </a:t>
            </a:r>
            <a:r>
              <a:rPr lang="hu-HU" dirty="0" err="1" smtClean="0"/>
              <a:t>elte</a:t>
            </a:r>
            <a:r>
              <a:rPr lang="hu-HU" dirty="0" smtClean="0"/>
              <a:t> </a:t>
            </a:r>
            <a:r>
              <a:rPr lang="hu-HU" dirty="0" err="1" smtClean="0"/>
              <a:t>nyti</a:t>
            </a:r>
            <a:r>
              <a:rPr lang="hu-HU" dirty="0" smtClean="0"/>
              <a:t>)</a:t>
            </a:r>
            <a:endParaRPr lang="hu-HU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7CC73A33-65FF-41A9-A3B0-006753CD10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7324436" y="5780876"/>
            <a:ext cx="438912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52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Hogy és hol kerültek egymás mellé?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(5)</a:t>
            </a:r>
            <a:r>
              <a:rPr lang="hu-HU" i="1" dirty="0" smtClean="0"/>
              <a:t> </a:t>
            </a:r>
            <a:r>
              <a:rPr lang="hu-HU" b="1" i="1" dirty="0"/>
              <a:t>Ha</a:t>
            </a:r>
            <a:r>
              <a:rPr lang="hu-HU" i="1" dirty="0"/>
              <a:t> </a:t>
            </a:r>
            <a:r>
              <a:rPr lang="hu-HU" i="1" dirty="0" err="1"/>
              <a:t>ky</a:t>
            </a:r>
            <a:r>
              <a:rPr lang="hu-HU" i="1" dirty="0"/>
              <a:t> </a:t>
            </a:r>
            <a:r>
              <a:rPr lang="hu-HU" i="1" dirty="0" err="1"/>
              <a:t>mykoron</a:t>
            </a:r>
            <a:r>
              <a:rPr lang="hu-HU" i="1" dirty="0"/>
              <a:t> </a:t>
            </a:r>
            <a:r>
              <a:rPr lang="hu-HU" i="1" dirty="0" err="1"/>
              <a:t>predical</a:t>
            </a:r>
            <a:r>
              <a:rPr lang="hu-HU" i="1" dirty="0"/>
              <a:t>, </a:t>
            </a:r>
            <a:r>
              <a:rPr lang="hu-HU" i="1" dirty="0" err="1"/>
              <a:t>wgy</a:t>
            </a:r>
            <a:r>
              <a:rPr lang="hu-HU" i="1" dirty="0"/>
              <a:t> </a:t>
            </a:r>
            <a:r>
              <a:rPr lang="hu-HU" i="1" dirty="0" err="1"/>
              <a:t>zollyon</a:t>
            </a:r>
            <a:r>
              <a:rPr lang="hu-HU" i="1" dirty="0"/>
              <a:t> </a:t>
            </a:r>
            <a:r>
              <a:rPr lang="hu-HU" b="1" i="1" dirty="0" err="1"/>
              <a:t>mynt</a:t>
            </a:r>
            <a:r>
              <a:rPr lang="hu-HU" i="1" dirty="0"/>
              <a:t> </a:t>
            </a:r>
            <a:r>
              <a:rPr lang="hu-HU" i="1" dirty="0" err="1"/>
              <a:t>yſtennek</a:t>
            </a:r>
            <a:r>
              <a:rPr lang="hu-HU" i="1" dirty="0"/>
              <a:t> </a:t>
            </a:r>
            <a:r>
              <a:rPr lang="hu-HU" i="1" dirty="0" err="1"/>
              <a:t>bezeedeet</a:t>
            </a:r>
            <a:r>
              <a:rPr lang="hu-HU" i="1" dirty="0"/>
              <a:t>; </a:t>
            </a:r>
            <a:r>
              <a:rPr lang="hu-HU" b="1" i="1" dirty="0" err="1"/>
              <a:t>ha</a:t>
            </a:r>
            <a:r>
              <a:rPr lang="hu-HU" i="1" dirty="0"/>
              <a:t> </a:t>
            </a:r>
            <a:r>
              <a:rPr lang="hu-HU" i="1" dirty="0" err="1"/>
              <a:t>ky</a:t>
            </a:r>
            <a:r>
              <a:rPr lang="hu-HU" i="1" dirty="0"/>
              <a:t> </a:t>
            </a:r>
            <a:r>
              <a:rPr lang="hu-HU" i="1" dirty="0" err="1"/>
              <a:t>zolgal</a:t>
            </a:r>
            <a:r>
              <a:rPr lang="hu-HU" i="1" dirty="0"/>
              <a:t>, </a:t>
            </a:r>
            <a:r>
              <a:rPr lang="hu-HU" i="1" dirty="0" err="1"/>
              <a:t>wgy</a:t>
            </a:r>
            <a:r>
              <a:rPr lang="hu-HU" i="1" dirty="0"/>
              <a:t> </a:t>
            </a:r>
            <a:r>
              <a:rPr lang="hu-HU" i="1" dirty="0" err="1"/>
              <a:t>zolgallyon</a:t>
            </a:r>
            <a:r>
              <a:rPr lang="hu-HU" i="1" dirty="0"/>
              <a:t> </a:t>
            </a:r>
            <a:r>
              <a:rPr lang="hu-HU" b="1" i="1" dirty="0" err="1"/>
              <a:t>mynt</a:t>
            </a:r>
            <a:r>
              <a:rPr lang="hu-HU" i="1" dirty="0"/>
              <a:t> </a:t>
            </a:r>
            <a:r>
              <a:rPr lang="hu-HU" i="1" dirty="0" err="1"/>
              <a:t>yſtennek</a:t>
            </a:r>
            <a:r>
              <a:rPr lang="hu-HU" i="1" dirty="0"/>
              <a:t> </a:t>
            </a:r>
            <a:r>
              <a:rPr lang="hu-HU" i="1" dirty="0" err="1"/>
              <a:t>ereybó</a:t>
            </a:r>
            <a:r>
              <a:rPr lang="hu-HU" i="1" dirty="0"/>
              <a:t>̗l, </a:t>
            </a:r>
            <a:r>
              <a:rPr lang="hu-HU" i="1" dirty="0" err="1"/>
              <a:t>kyt</a:t>
            </a:r>
            <a:r>
              <a:rPr lang="hu-HU" i="1" dirty="0"/>
              <a:t> </a:t>
            </a:r>
            <a:r>
              <a:rPr lang="hu-HU" i="1" dirty="0" err="1"/>
              <a:t>hw</a:t>
            </a:r>
            <a:r>
              <a:rPr lang="hu-HU" i="1" dirty="0"/>
              <a:t>̋</a:t>
            </a:r>
            <a:r>
              <a:rPr lang="hu-HU" i="1" dirty="0" err="1"/>
              <a:t>neky</a:t>
            </a:r>
            <a:r>
              <a:rPr lang="hu-HU" i="1" dirty="0"/>
              <a:t> </a:t>
            </a:r>
            <a:r>
              <a:rPr lang="hu-HU" i="1" dirty="0" err="1"/>
              <a:t>adot</a:t>
            </a:r>
            <a:r>
              <a:rPr lang="hu-HU" i="1" dirty="0"/>
              <a:t> </a:t>
            </a:r>
            <a:r>
              <a:rPr lang="hu-HU" i="1" dirty="0" err="1"/>
              <a:t>yſten</a:t>
            </a:r>
            <a:r>
              <a:rPr lang="hu-HU" dirty="0"/>
              <a:t> (ÓMK, </a:t>
            </a:r>
            <a:r>
              <a:rPr lang="hu-HU" dirty="0" err="1"/>
              <a:t>JordK</a:t>
            </a:r>
            <a:r>
              <a:rPr lang="hu-HU" dirty="0"/>
              <a:t>. 852, 1516–1519)</a:t>
            </a:r>
          </a:p>
          <a:p>
            <a:pPr marL="0" indent="0">
              <a:buNone/>
            </a:pPr>
            <a:r>
              <a:rPr lang="hu-HU" dirty="0"/>
              <a:t>A két kötőszó egymás mellé </a:t>
            </a:r>
            <a:r>
              <a:rPr lang="hu-HU" dirty="0" smtClean="0"/>
              <a:t>kerülése akkor lehetséges, </a:t>
            </a:r>
            <a:r>
              <a:rPr lang="hu-HU" dirty="0"/>
              <a:t>ha a mondat így szólna: </a:t>
            </a:r>
            <a:endParaRPr lang="hu-HU" dirty="0" smtClean="0"/>
          </a:p>
          <a:p>
            <a:pPr marL="0" indent="0">
              <a:buNone/>
            </a:pPr>
            <a:r>
              <a:rPr lang="hu-HU" i="1" dirty="0" smtClean="0"/>
              <a:t>Úgy </a:t>
            </a:r>
            <a:r>
              <a:rPr lang="hu-HU" i="1" dirty="0"/>
              <a:t>prédikáljon/szóljon, </a:t>
            </a:r>
            <a:r>
              <a:rPr lang="hu-HU" b="1" i="1" dirty="0"/>
              <a:t>ha</a:t>
            </a:r>
            <a:r>
              <a:rPr lang="hu-HU" i="1" dirty="0"/>
              <a:t> (</a:t>
            </a:r>
            <a:r>
              <a:rPr lang="hu-HU" i="1" dirty="0" err="1"/>
              <a:t>vala</a:t>
            </a:r>
            <a:r>
              <a:rPr lang="hu-HU" i="1" dirty="0"/>
              <a:t>)ki prédikál/szól, </a:t>
            </a:r>
            <a:r>
              <a:rPr lang="hu-HU" b="1" i="1" dirty="0"/>
              <a:t>mint</a:t>
            </a:r>
            <a:r>
              <a:rPr lang="hu-HU" i="1" dirty="0"/>
              <a:t> istennek beszédét (prédikálja). 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Vagy </a:t>
            </a:r>
            <a:r>
              <a:rPr lang="hu-HU" dirty="0"/>
              <a:t>pedig:</a:t>
            </a:r>
            <a:r>
              <a:rPr lang="hu-HU" i="1" dirty="0"/>
              <a:t> </a:t>
            </a:r>
            <a:endParaRPr lang="hu-HU" i="1" dirty="0" smtClean="0"/>
          </a:p>
          <a:p>
            <a:pPr marL="0" indent="0">
              <a:buNone/>
            </a:pPr>
            <a:r>
              <a:rPr lang="hu-HU" b="1" i="1" dirty="0" smtClean="0"/>
              <a:t>Ha</a:t>
            </a:r>
            <a:r>
              <a:rPr lang="hu-HU" i="1" dirty="0" smtClean="0"/>
              <a:t> </a:t>
            </a:r>
            <a:r>
              <a:rPr lang="hu-HU" i="1" dirty="0"/>
              <a:t>(</a:t>
            </a:r>
            <a:r>
              <a:rPr lang="hu-HU" i="1" dirty="0" err="1"/>
              <a:t>vala</a:t>
            </a:r>
            <a:r>
              <a:rPr lang="hu-HU" i="1" dirty="0"/>
              <a:t>)ki prédikál/szól, </a:t>
            </a:r>
            <a:r>
              <a:rPr lang="hu-HU" b="1" i="1" dirty="0"/>
              <a:t>mint</a:t>
            </a:r>
            <a:r>
              <a:rPr lang="hu-HU" i="1" dirty="0"/>
              <a:t> istennek beszédét (prédikálja), úgy </a:t>
            </a:r>
            <a:r>
              <a:rPr lang="hu-HU" i="1" dirty="0" smtClean="0"/>
              <a:t>prédikáljon/szóljon.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4721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Bácskai-Atkári (2014)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Bácskai-Atkári (2014: 258) generatív </a:t>
            </a:r>
            <a:r>
              <a:rPr lang="hu-HU" dirty="0" smtClean="0"/>
              <a:t>keretben:</a:t>
            </a:r>
          </a:p>
          <a:p>
            <a:pPr marL="0" indent="0">
              <a:buNone/>
            </a:pPr>
            <a:r>
              <a:rPr lang="hu-HU" dirty="0" smtClean="0"/>
              <a:t>két </a:t>
            </a:r>
            <a:r>
              <a:rPr lang="hu-HU" dirty="0"/>
              <a:t>mellékmondattípus </a:t>
            </a:r>
            <a:r>
              <a:rPr lang="hu-HU" b="1" dirty="0" smtClean="0"/>
              <a:t>kereszteződése 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 err="1"/>
              <a:t>hamint</a:t>
            </a:r>
            <a:r>
              <a:rPr lang="hu-HU" dirty="0"/>
              <a:t> változat a felső C fejben lévő </a:t>
            </a:r>
            <a:r>
              <a:rPr lang="hu-HU" i="1" dirty="0"/>
              <a:t>ha</a:t>
            </a:r>
            <a:r>
              <a:rPr lang="hu-HU" dirty="0"/>
              <a:t> mellett megjelenő, oda felmozgó </a:t>
            </a:r>
            <a:r>
              <a:rPr lang="hu-HU" i="1" dirty="0"/>
              <a:t>mint</a:t>
            </a:r>
            <a:r>
              <a:rPr lang="hu-HU" dirty="0"/>
              <a:t> révén jött létre.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 err="1"/>
              <a:t>ha</a:t>
            </a:r>
            <a:r>
              <a:rPr lang="hu-HU" dirty="0" err="1"/>
              <a:t>-val</a:t>
            </a:r>
            <a:r>
              <a:rPr lang="hu-HU" dirty="0"/>
              <a:t> kezdődő összetett kötőszói </a:t>
            </a:r>
            <a:r>
              <a:rPr lang="hu-HU" dirty="0" smtClean="0"/>
              <a:t>változatokat (</a:t>
            </a:r>
            <a:r>
              <a:rPr lang="hu-HU" i="1" dirty="0" err="1" smtClean="0"/>
              <a:t>hamint</a:t>
            </a:r>
            <a:r>
              <a:rPr lang="hu-HU" dirty="0" smtClean="0"/>
              <a:t>) </a:t>
            </a:r>
            <a:r>
              <a:rPr lang="hu-HU" dirty="0"/>
              <a:t>tartja eredeti sorrendűnek (uo.). 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66479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i="1" dirty="0" smtClean="0"/>
              <a:t>Mintha (nem) tudnád! </a:t>
            </a:r>
            <a:r>
              <a:rPr lang="hu-HU" dirty="0" smtClean="0"/>
              <a:t>kialakulása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8" y="2299855"/>
            <a:ext cx="11006977" cy="4294909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Első adatok: TMK, KED</a:t>
            </a:r>
          </a:p>
          <a:p>
            <a:pPr marL="0" indent="0">
              <a:buNone/>
            </a:pPr>
            <a:r>
              <a:rPr lang="hu-HU" dirty="0" smtClean="0"/>
              <a:t>(6) </a:t>
            </a:r>
            <a:r>
              <a:rPr lang="hu-HU" i="1" dirty="0"/>
              <a:t>Kegyelmed, Szívem, a vármegye tiszteit értesse szóval, de </a:t>
            </a:r>
            <a:r>
              <a:rPr lang="hu-HU" b="1" i="1" dirty="0">
                <a:solidFill>
                  <a:srgbClr val="FF0000"/>
                </a:solidFill>
              </a:rPr>
              <a:t>úgy, </a:t>
            </a:r>
            <a:r>
              <a:rPr lang="hu-HU" b="1" i="1" dirty="0"/>
              <a:t>mintha nem tudná.</a:t>
            </a:r>
            <a:r>
              <a:rPr lang="hu-HU" dirty="0"/>
              <a:t>  (TMK, </a:t>
            </a:r>
            <a:r>
              <a:rPr lang="hu-HU" dirty="0" err="1"/>
              <a:t>Bark</a:t>
            </a:r>
            <a:r>
              <a:rPr lang="hu-HU" dirty="0"/>
              <a:t>. 3., 1698</a:t>
            </a:r>
            <a:r>
              <a:rPr lang="hu-HU" dirty="0" smtClean="0"/>
              <a:t>) – még van főmondat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7</a:t>
            </a:r>
            <a:r>
              <a:rPr lang="hu-HU" dirty="0" smtClean="0"/>
              <a:t>) </a:t>
            </a:r>
            <a:r>
              <a:rPr lang="hu-HU" i="1" dirty="0"/>
              <a:t>egykor azon </a:t>
            </a:r>
            <a:r>
              <a:rPr lang="hu-HU" i="1" dirty="0" err="1"/>
              <a:t>betek</a:t>
            </a:r>
            <a:r>
              <a:rPr lang="hu-HU" i="1" dirty="0"/>
              <a:t> </a:t>
            </a:r>
            <a:r>
              <a:rPr lang="hu-HU" i="1" dirty="0" err="1"/>
              <a:t>agyaban</a:t>
            </a:r>
            <a:r>
              <a:rPr lang="hu-HU" i="1" dirty="0"/>
              <a:t> az </a:t>
            </a:r>
            <a:r>
              <a:rPr lang="hu-HU" i="1" dirty="0" err="1"/>
              <a:t>fatenshez</a:t>
            </a:r>
            <a:r>
              <a:rPr lang="hu-HU" i="1" dirty="0"/>
              <a:t> jött Kapta </a:t>
            </a:r>
            <a:r>
              <a:rPr lang="hu-HU" i="1" dirty="0" err="1"/>
              <a:t>Sophi</a:t>
            </a:r>
            <a:r>
              <a:rPr lang="hu-HU" i="1" dirty="0"/>
              <a:t>, és mondotta az </a:t>
            </a:r>
            <a:r>
              <a:rPr lang="hu-HU" i="1" dirty="0" err="1"/>
              <a:t>fatensnek</a:t>
            </a:r>
            <a:r>
              <a:rPr lang="hu-HU" i="1" dirty="0"/>
              <a:t>, mi lelt téged Kati kire felelte az </a:t>
            </a:r>
            <a:r>
              <a:rPr lang="hu-HU" i="1" dirty="0" err="1"/>
              <a:t>fatens</a:t>
            </a:r>
            <a:r>
              <a:rPr lang="hu-HU" i="1" dirty="0"/>
              <a:t> </a:t>
            </a:r>
            <a:r>
              <a:rPr lang="hu-HU" b="1" i="1" dirty="0"/>
              <a:t>Mint ha te nem </a:t>
            </a:r>
            <a:r>
              <a:rPr lang="hu-HU" b="1" i="1" dirty="0" err="1"/>
              <a:t>tudnad</a:t>
            </a:r>
            <a:r>
              <a:rPr lang="hu-HU" b="1" i="1" dirty="0"/>
              <a:t> mi lelt</a:t>
            </a:r>
            <a:r>
              <a:rPr lang="hu-HU" dirty="0"/>
              <a:t> (TMK, </a:t>
            </a:r>
            <a:r>
              <a:rPr lang="hu-HU" dirty="0" err="1"/>
              <a:t>Bosz</a:t>
            </a:r>
            <a:r>
              <a:rPr lang="hu-HU" dirty="0"/>
              <a:t>. 23, 1714</a:t>
            </a:r>
            <a:r>
              <a:rPr lang="hu-HU" dirty="0" smtClean="0"/>
              <a:t>) – </a:t>
            </a:r>
            <a:r>
              <a:rPr lang="hu-HU" dirty="0" err="1" smtClean="0"/>
              <a:t>inszubordinált</a:t>
            </a:r>
            <a:r>
              <a:rPr lang="hu-HU" dirty="0" smtClean="0"/>
              <a:t> változat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459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Színlelés, tettetés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382981"/>
            <a:ext cx="11062394" cy="41563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/>
              <a:t>A 18. századtól végig adatolható </a:t>
            </a:r>
            <a:r>
              <a:rPr lang="hu-HU" dirty="0" err="1" smtClean="0"/>
              <a:t>inszubordináltan</a:t>
            </a:r>
            <a:r>
              <a:rPr lang="hu-HU" dirty="0" smtClean="0"/>
              <a:t>, tagadó értelemben. Viszont megfelelő főmondattal (a (6)</a:t>
            </a:r>
            <a:r>
              <a:rPr lang="hu-HU" dirty="0" err="1" smtClean="0"/>
              <a:t>-ost</a:t>
            </a:r>
            <a:r>
              <a:rPr lang="hu-HU" dirty="0" smtClean="0"/>
              <a:t> leszámítva) csak a 19. századtól adatolható. 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úgy</a:t>
            </a:r>
            <a:r>
              <a:rPr lang="hu-HU" dirty="0" smtClean="0"/>
              <a:t> </a:t>
            </a:r>
            <a:r>
              <a:rPr lang="hu-HU" dirty="0"/>
              <a:t>tesz(el), mintha nem tudná(d), de </a:t>
            </a:r>
            <a:r>
              <a:rPr lang="hu-HU" dirty="0" smtClean="0"/>
              <a:t>(szerintem) nagyon </a:t>
            </a:r>
            <a:r>
              <a:rPr lang="hu-HU" dirty="0"/>
              <a:t>is tudja/tudod</a:t>
            </a:r>
            <a:r>
              <a:rPr lang="hu-HU" dirty="0" smtClean="0"/>
              <a:t>’; ’</a:t>
            </a:r>
            <a:r>
              <a:rPr lang="hu-HU" dirty="0" err="1" smtClean="0"/>
              <a:t>tudja</a:t>
            </a:r>
            <a:r>
              <a:rPr lang="hu-HU" dirty="0" smtClean="0"/>
              <a:t>, csak másként tesz’ 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8</a:t>
            </a:r>
            <a:r>
              <a:rPr lang="hu-HU" dirty="0" smtClean="0"/>
              <a:t>) </a:t>
            </a:r>
            <a:r>
              <a:rPr lang="hu-HU" dirty="0" err="1"/>
              <a:t>Menekmus</a:t>
            </a:r>
            <a:r>
              <a:rPr lang="hu-HU" dirty="0"/>
              <a:t> </a:t>
            </a:r>
            <a:r>
              <a:rPr lang="hu-HU" i="1" dirty="0" err="1"/>
              <a:t>Mond-meg</a:t>
            </a:r>
            <a:r>
              <a:rPr lang="hu-HU" i="1" dirty="0"/>
              <a:t> tehát te: mit beszélt ez néked? mit </a:t>
            </a:r>
            <a:r>
              <a:rPr lang="hu-HU" i="1" dirty="0" err="1"/>
              <a:t>halgatztz</a:t>
            </a:r>
            <a:r>
              <a:rPr lang="hu-HU" i="1" dirty="0"/>
              <a:t>? miért nem </a:t>
            </a:r>
            <a:r>
              <a:rPr lang="hu-HU" i="1" dirty="0" err="1"/>
              <a:t>szóllamlaszsz</a:t>
            </a:r>
            <a:r>
              <a:rPr lang="hu-HU" i="1" dirty="0"/>
              <a:t>? </a:t>
            </a:r>
            <a:r>
              <a:rPr lang="hu-HU" dirty="0"/>
              <a:t>Feleség </a:t>
            </a:r>
            <a:r>
              <a:rPr lang="hu-HU" b="1" i="1" dirty="0"/>
              <a:t>Mintha nem tudná!</a:t>
            </a:r>
            <a:r>
              <a:rPr lang="hu-HU" i="1" dirty="0"/>
              <a:t> A Bíbor-palástom </a:t>
            </a:r>
            <a:r>
              <a:rPr lang="hu-HU" i="1" dirty="0" err="1"/>
              <a:t>lopta-el</a:t>
            </a:r>
            <a:r>
              <a:rPr lang="hu-HU" i="1" dirty="0"/>
              <a:t> valaki a’ </a:t>
            </a:r>
            <a:r>
              <a:rPr lang="hu-HU" i="1" dirty="0" err="1"/>
              <a:t>ládámbúl</a:t>
            </a:r>
            <a:r>
              <a:rPr lang="hu-HU" i="1" dirty="0"/>
              <a:t>! </a:t>
            </a:r>
            <a:r>
              <a:rPr lang="hu-HU" dirty="0"/>
              <a:t>(KED, Dugonics András: </a:t>
            </a:r>
            <a:r>
              <a:rPr lang="hu-HU" dirty="0" err="1"/>
              <a:t>Menekmus</a:t>
            </a:r>
            <a:r>
              <a:rPr lang="hu-HU" dirty="0"/>
              <a:t>, 1766)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9</a:t>
            </a:r>
            <a:r>
              <a:rPr lang="hu-HU" dirty="0" smtClean="0"/>
              <a:t>) </a:t>
            </a:r>
            <a:r>
              <a:rPr lang="hu-HU" i="1" dirty="0"/>
              <a:t>„No… tudod, a kertészleányt értem, ott a </a:t>
            </a:r>
            <a:r>
              <a:rPr lang="hu-HU" i="1" dirty="0" err="1"/>
              <a:t>télipalotában</a:t>
            </a:r>
            <a:r>
              <a:rPr lang="hu-HU" i="1" dirty="0"/>
              <a:t>.” „Melyiket?” „</a:t>
            </a:r>
            <a:r>
              <a:rPr lang="hu-HU" b="1" i="1" dirty="0"/>
              <a:t>Oh mintha nem tudnád,</a:t>
            </a:r>
            <a:r>
              <a:rPr lang="hu-HU" i="1" dirty="0"/>
              <a:t>… a kit megcsókoltam.”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</a:t>
            </a:r>
            <a:r>
              <a:rPr lang="hu-HU" dirty="0" err="1"/>
              <a:t>Kuthy</a:t>
            </a:r>
            <a:r>
              <a:rPr lang="hu-HU" dirty="0"/>
              <a:t> Lajos: </a:t>
            </a:r>
            <a:r>
              <a:rPr lang="hu-HU" dirty="0" err="1"/>
              <a:t>Zarskoje</a:t>
            </a:r>
            <a:r>
              <a:rPr lang="hu-HU" dirty="0"/>
              <a:t> </a:t>
            </a:r>
            <a:r>
              <a:rPr lang="hu-HU" dirty="0" err="1"/>
              <a:t>selo</a:t>
            </a:r>
            <a:r>
              <a:rPr lang="hu-HU" dirty="0"/>
              <a:t>, 1852)</a:t>
            </a:r>
          </a:p>
          <a:p>
            <a:pPr marL="0" indent="0">
              <a:buNone/>
            </a:pPr>
            <a:r>
              <a:rPr lang="hu-HU" dirty="0"/>
              <a:t>(</a:t>
            </a:r>
            <a:r>
              <a:rPr lang="hu-HU" dirty="0" smtClean="0"/>
              <a:t>10) </a:t>
            </a:r>
            <a:r>
              <a:rPr lang="hu-HU" dirty="0"/>
              <a:t>Rózsi.: </a:t>
            </a:r>
            <a:r>
              <a:rPr lang="hu-HU" i="1" dirty="0"/>
              <a:t>Igaz is ! – De hát mit csináljak én vele?</a:t>
            </a:r>
            <a:r>
              <a:rPr lang="hu-HU" dirty="0"/>
              <a:t> Feledi.: </a:t>
            </a:r>
            <a:r>
              <a:rPr lang="hu-HU" i="1" dirty="0"/>
              <a:t>Mit? hát nem értesz hozzá?</a:t>
            </a:r>
            <a:r>
              <a:rPr lang="hu-HU" dirty="0"/>
              <a:t> Rózsi.:  Mihez? Feledi. (</a:t>
            </a:r>
            <a:r>
              <a:rPr lang="hu-HU" dirty="0" err="1"/>
              <a:t>Boszusan</a:t>
            </a:r>
            <a:r>
              <a:rPr lang="hu-HU" dirty="0"/>
              <a:t>.): </a:t>
            </a:r>
            <a:r>
              <a:rPr lang="hu-HU" i="1" dirty="0"/>
              <a:t>Jaj, de szőrszálhasogató vagy húgom!... Mihez?! </a:t>
            </a:r>
            <a:r>
              <a:rPr lang="hu-HU" b="1" i="1" dirty="0"/>
              <a:t>mintha  nem tudnád</a:t>
            </a:r>
            <a:r>
              <a:rPr lang="hu-HU" i="1" dirty="0"/>
              <a:t>, hogy mit akarok.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Tóth Ede: A falu rossza, 1874)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2630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Színlelés, tettetés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35200"/>
            <a:ext cx="10890929" cy="39644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Csak a 19. sz. elejéről főmondatokkal:</a:t>
            </a:r>
          </a:p>
          <a:p>
            <a:pPr marL="0" indent="0">
              <a:buNone/>
            </a:pPr>
            <a:r>
              <a:rPr lang="hu-HU" dirty="0"/>
              <a:t>(</a:t>
            </a:r>
            <a:r>
              <a:rPr lang="hu-HU" dirty="0" smtClean="0"/>
              <a:t>11) </a:t>
            </a:r>
            <a:r>
              <a:rPr lang="hu-HU" dirty="0" err="1"/>
              <a:t>Lidia</a:t>
            </a:r>
            <a:r>
              <a:rPr lang="hu-HU" dirty="0"/>
              <a:t>.: </a:t>
            </a:r>
            <a:r>
              <a:rPr lang="hu-HU" i="1" dirty="0"/>
              <a:t>Istenem! kik lehetnek azok.</a:t>
            </a:r>
            <a:r>
              <a:rPr lang="hu-HU" dirty="0"/>
              <a:t> – Lőrincz.: </a:t>
            </a:r>
            <a:r>
              <a:rPr lang="hu-HU" b="1" i="1" dirty="0">
                <a:solidFill>
                  <a:srgbClr val="FF0000"/>
                </a:solidFill>
              </a:rPr>
              <a:t>Né mint tetteti magát, </a:t>
            </a:r>
            <a:r>
              <a:rPr lang="hu-HU" b="1" i="1" dirty="0"/>
              <a:t>mintha nem tudná.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Fogarasi Nagy Pál: A mágnesálom-járó, 1829)</a:t>
            </a:r>
          </a:p>
          <a:p>
            <a:pPr marL="0" indent="0">
              <a:buNone/>
            </a:pPr>
            <a:r>
              <a:rPr lang="hu-HU" dirty="0" smtClean="0"/>
              <a:t>(12) </a:t>
            </a:r>
            <a:r>
              <a:rPr lang="hu-HU" dirty="0" err="1"/>
              <a:t>Keserü</a:t>
            </a:r>
            <a:r>
              <a:rPr lang="hu-HU" dirty="0"/>
              <a:t>: </a:t>
            </a:r>
            <a:r>
              <a:rPr lang="hu-HU" i="1" dirty="0"/>
              <a:t>Valóban? Igaz, ma </a:t>
            </a:r>
            <a:r>
              <a:rPr lang="hu-HU" i="1" dirty="0" err="1"/>
              <a:t>Judás</a:t>
            </a:r>
            <a:r>
              <a:rPr lang="hu-HU" i="1" dirty="0"/>
              <a:t>' napja van. Valóban kegyetek juttatják eszembe. Valljon igazán	nevem' napja van-e?</a:t>
            </a:r>
            <a:r>
              <a:rPr lang="hu-HU" dirty="0"/>
              <a:t> </a:t>
            </a:r>
            <a:r>
              <a:rPr lang="hu-HU" dirty="0" err="1"/>
              <a:t>Magánytánczosné</a:t>
            </a:r>
            <a:r>
              <a:rPr lang="hu-HU" dirty="0"/>
              <a:t> (súgva a' többihez) </a:t>
            </a:r>
            <a:r>
              <a:rPr lang="hu-HU" b="1" i="1" dirty="0">
                <a:solidFill>
                  <a:srgbClr val="FF0000"/>
                </a:solidFill>
              </a:rPr>
              <a:t>Hogy tetteti magát, </a:t>
            </a:r>
            <a:r>
              <a:rPr lang="hu-HU" b="1" i="1" dirty="0"/>
              <a:t>mintha nem tudná.</a:t>
            </a:r>
            <a:r>
              <a:rPr lang="hu-HU" dirty="0"/>
              <a:t> (</a:t>
            </a:r>
            <a:r>
              <a:rPr lang="hu-HU" dirty="0" err="1"/>
              <a:t>MTSz</a:t>
            </a:r>
            <a:r>
              <a:rPr lang="hu-HU" dirty="0"/>
              <a:t>, </a:t>
            </a:r>
            <a:r>
              <a:rPr lang="hu-HU" dirty="0" err="1"/>
              <a:t>Fáncsy</a:t>
            </a:r>
            <a:r>
              <a:rPr lang="hu-HU" dirty="0"/>
              <a:t> Lajos: Az </a:t>
            </a:r>
            <a:r>
              <a:rPr lang="hu-HU" dirty="0" err="1"/>
              <a:t>agg-szinész</a:t>
            </a:r>
            <a:r>
              <a:rPr lang="hu-HU" dirty="0"/>
              <a:t>…, 1840)</a:t>
            </a:r>
          </a:p>
          <a:p>
            <a:r>
              <a:rPr lang="hu-HU" dirty="0"/>
              <a:t>érezhető </a:t>
            </a:r>
            <a:r>
              <a:rPr lang="hu-HU" dirty="0" smtClean="0"/>
              <a:t>a </a:t>
            </a:r>
            <a:r>
              <a:rPr lang="hu-HU" dirty="0"/>
              <a:t>megnyilatkozó tettetés miatti elítélő, szemrehányó </a:t>
            </a:r>
            <a:r>
              <a:rPr lang="hu-HU" dirty="0" smtClean="0"/>
              <a:t>viszonyulása &gt; gúnyos-bíráló használat</a:t>
            </a:r>
          </a:p>
          <a:p>
            <a:r>
              <a:rPr lang="hu-HU" dirty="0" smtClean="0"/>
              <a:t>felkiáltó mondatok, </a:t>
            </a:r>
            <a:r>
              <a:rPr lang="hu-HU" dirty="0"/>
              <a:t>erős érzelmi töltetet hordoznak</a:t>
            </a:r>
          </a:p>
        </p:txBody>
      </p:sp>
    </p:spTree>
    <p:extLst>
      <p:ext uri="{BB962C8B-B14F-4D97-AF65-F5344CB8AC3E}">
        <p14:creationId xmlns:p14="http://schemas.microsoft.com/office/powerpoint/2010/main" val="14246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1306946"/>
            <a:ext cx="12127345" cy="109728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>MNSz2-vizsgálat: 1000 találatos véletlen minta (</a:t>
            </a:r>
            <a:r>
              <a:rPr lang="hu-HU" i="1" dirty="0" smtClean="0"/>
              <a:t>Mintha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0291" y="2078182"/>
            <a:ext cx="11397673" cy="46366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20 esetben tagadó </a:t>
            </a:r>
            <a:r>
              <a:rPr lang="hu-HU" i="1" dirty="0" smtClean="0"/>
              <a:t>mintha: </a:t>
            </a:r>
            <a:r>
              <a:rPr lang="hu-HU" b="1" i="1" dirty="0" smtClean="0"/>
              <a:t>tud-, ugyan, </a:t>
            </a:r>
            <a:r>
              <a:rPr lang="hu-HU" b="1" i="1" dirty="0" err="1" smtClean="0"/>
              <a:t>ugyanbiza</a:t>
            </a:r>
            <a:r>
              <a:rPr lang="hu-HU" b="1" i="1" dirty="0" smtClean="0"/>
              <a:t>, mintha nem is</a:t>
            </a:r>
          </a:p>
          <a:p>
            <a:pPr marL="0" indent="0">
              <a:buNone/>
            </a:pPr>
            <a:r>
              <a:rPr lang="hu-HU" dirty="0" smtClean="0"/>
              <a:t>(13) </a:t>
            </a:r>
            <a:r>
              <a:rPr lang="hu-HU" i="1" dirty="0"/>
              <a:t>Magyarországon azonban sokáig bizonygatták, hogy a Rádió védői csak visszalőttek. </a:t>
            </a:r>
            <a:r>
              <a:rPr lang="hu-HU" b="1" i="1" dirty="0"/>
              <a:t>Mintha</a:t>
            </a:r>
            <a:r>
              <a:rPr lang="hu-HU" i="1" dirty="0"/>
              <a:t> ez erény volna, az ellenkezője pedig </a:t>
            </a:r>
            <a:r>
              <a:rPr lang="hu-HU" i="1" dirty="0" smtClean="0"/>
              <a:t>vétek.</a:t>
            </a:r>
            <a:r>
              <a:rPr lang="hu-HU" i="1" dirty="0"/>
              <a:t> 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(14) </a:t>
            </a:r>
            <a:r>
              <a:rPr lang="hu-HU" i="1" dirty="0"/>
              <a:t>Butaságnak </a:t>
            </a:r>
            <a:r>
              <a:rPr lang="hu-HU" i="1" dirty="0" smtClean="0"/>
              <a:t>tartom, </a:t>
            </a:r>
            <a:r>
              <a:rPr lang="hu-HU" i="1" dirty="0"/>
              <a:t>hogy a többség kizárólag ilyesmiben </a:t>
            </a:r>
            <a:r>
              <a:rPr lang="hu-HU" i="1" dirty="0" smtClean="0"/>
              <a:t>gondolkozik.</a:t>
            </a:r>
            <a:r>
              <a:rPr lang="hu-HU" i="1" dirty="0"/>
              <a:t> </a:t>
            </a:r>
            <a:r>
              <a:rPr lang="hu-HU" b="1" i="1" dirty="0"/>
              <a:t>Mintha</a:t>
            </a:r>
            <a:r>
              <a:rPr lang="hu-HU" i="1" dirty="0"/>
              <a:t> </a:t>
            </a:r>
            <a:r>
              <a:rPr lang="hu-HU" b="1" i="1" dirty="0"/>
              <a:t>mindenki alkalmas lenne </a:t>
            </a:r>
            <a:r>
              <a:rPr lang="hu-HU" b="1" i="1" dirty="0" smtClean="0"/>
              <a:t>rá...</a:t>
            </a:r>
          </a:p>
          <a:p>
            <a:pPr marL="0" indent="0">
              <a:buNone/>
            </a:pPr>
            <a:r>
              <a:rPr lang="hu-HU" dirty="0" smtClean="0"/>
              <a:t>(15) </a:t>
            </a:r>
            <a:r>
              <a:rPr lang="hu-HU" i="1" dirty="0"/>
              <a:t>Ráadásul ez a nő ugyanúgy azt mondja </a:t>
            </a:r>
            <a:r>
              <a:rPr lang="hu-HU" i="1" dirty="0" smtClean="0"/>
              <a:t>neki, </a:t>
            </a:r>
            <a:r>
              <a:rPr lang="hu-HU" i="1" dirty="0"/>
              <a:t>hogy </a:t>
            </a:r>
            <a:r>
              <a:rPr lang="hu-HU" i="1" dirty="0" smtClean="0"/>
              <a:t>?</a:t>
            </a:r>
            <a:r>
              <a:rPr lang="hu-HU" i="1" dirty="0" err="1" smtClean="0"/>
              <a:t>bazmeg</a:t>
            </a:r>
            <a:r>
              <a:rPr lang="hu-HU" i="1" dirty="0" smtClean="0"/>
              <a:t>?, </a:t>
            </a:r>
            <a:r>
              <a:rPr lang="hu-HU" i="1" dirty="0"/>
              <a:t>ahogyan ő mondta </a:t>
            </a:r>
            <a:r>
              <a:rPr lang="hu-HU" i="1" dirty="0" smtClean="0"/>
              <a:t>neki, hogy ?</a:t>
            </a:r>
            <a:r>
              <a:rPr lang="hu-HU" i="1" dirty="0" err="1" smtClean="0"/>
              <a:t>bazmeg</a:t>
            </a:r>
            <a:r>
              <a:rPr lang="hu-HU" i="1" dirty="0" smtClean="0"/>
              <a:t>?</a:t>
            </a:r>
            <a:r>
              <a:rPr lang="hu-HU" i="1" dirty="0"/>
              <a:t> </a:t>
            </a:r>
            <a:r>
              <a:rPr lang="hu-HU" b="1" i="1" dirty="0"/>
              <a:t>Mintha beszélhetnének egyazon </a:t>
            </a:r>
            <a:r>
              <a:rPr lang="hu-HU" b="1" i="1" dirty="0" smtClean="0"/>
              <a:t>nyelven! </a:t>
            </a:r>
            <a:r>
              <a:rPr lang="hu-HU" i="1" u="sng" dirty="0"/>
              <a:t>Hát nem </a:t>
            </a:r>
            <a:r>
              <a:rPr lang="hu-HU" i="1" u="sng" dirty="0" smtClean="0"/>
              <a:t>beszélhetnek!</a:t>
            </a:r>
            <a:r>
              <a:rPr lang="hu-HU" i="1" dirty="0"/>
              <a:t> 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(16) </a:t>
            </a:r>
            <a:r>
              <a:rPr lang="hu-HU" i="1" dirty="0" smtClean="0"/>
              <a:t>Annak idején, </a:t>
            </a:r>
            <a:r>
              <a:rPr lang="hu-HU" i="1" dirty="0"/>
              <a:t>a </a:t>
            </a:r>
            <a:r>
              <a:rPr lang="hu-HU" i="1" dirty="0" smtClean="0"/>
              <a:t>céhvilágban, </a:t>
            </a:r>
            <a:r>
              <a:rPr lang="hu-HU" i="1" dirty="0"/>
              <a:t>mikor az inas ideje </a:t>
            </a:r>
            <a:r>
              <a:rPr lang="hu-HU" i="1" dirty="0" smtClean="0"/>
              <a:t>kitelt, </a:t>
            </a:r>
            <a:r>
              <a:rPr lang="hu-HU" i="1" dirty="0"/>
              <a:t>a </a:t>
            </a:r>
            <a:r>
              <a:rPr lang="hu-HU" i="1" dirty="0" smtClean="0"/>
              <a:t>mester, </a:t>
            </a:r>
            <a:r>
              <a:rPr lang="hu-HU" i="1" dirty="0"/>
              <a:t>akinél </a:t>
            </a:r>
            <a:r>
              <a:rPr lang="hu-HU" i="1" dirty="0" smtClean="0"/>
              <a:t>nevelkedett, megkérdezte: „Ki </a:t>
            </a:r>
            <a:r>
              <a:rPr lang="hu-HU" i="1" dirty="0"/>
              <a:t>a te </a:t>
            </a:r>
            <a:r>
              <a:rPr lang="hu-HU" i="1" dirty="0" smtClean="0"/>
              <a:t>neved, öcsém?”</a:t>
            </a:r>
            <a:r>
              <a:rPr lang="hu-HU" i="1" dirty="0"/>
              <a:t> </a:t>
            </a:r>
            <a:r>
              <a:rPr lang="hu-HU" b="1" i="1" dirty="0"/>
              <a:t>Mintha</a:t>
            </a:r>
            <a:r>
              <a:rPr lang="hu-HU" i="1" dirty="0"/>
              <a:t> </a:t>
            </a:r>
            <a:r>
              <a:rPr lang="hu-HU" b="1" i="1" dirty="0" err="1"/>
              <a:t>ugyanbiza</a:t>
            </a:r>
            <a:r>
              <a:rPr lang="hu-HU" b="1" i="1" dirty="0"/>
              <a:t> nem ordibálta volna három-négy éven át </a:t>
            </a:r>
            <a:r>
              <a:rPr lang="hu-HU" b="1" i="1" dirty="0" smtClean="0"/>
              <a:t>eleget</a:t>
            </a:r>
            <a:r>
              <a:rPr lang="hu-HU" i="1" dirty="0" smtClean="0"/>
              <a:t>.</a:t>
            </a:r>
            <a:endParaRPr lang="hu-HU" i="1" dirty="0"/>
          </a:p>
          <a:p>
            <a:pPr marL="0" indent="0">
              <a:buNone/>
            </a:pPr>
            <a:r>
              <a:rPr lang="hu-HU" dirty="0" smtClean="0"/>
              <a:t>8 esetben </a:t>
            </a:r>
            <a:r>
              <a:rPr lang="hu-HU" u="sng" dirty="0" smtClean="0"/>
              <a:t>gyanús</a:t>
            </a:r>
            <a:r>
              <a:rPr lang="hu-HU" dirty="0" smtClean="0"/>
              <a:t>, hogy tagadó:</a:t>
            </a:r>
          </a:p>
          <a:p>
            <a:pPr marL="0" indent="0">
              <a:buNone/>
            </a:pPr>
            <a:r>
              <a:rPr lang="hu-HU" dirty="0" smtClean="0"/>
              <a:t>(17) </a:t>
            </a:r>
            <a:r>
              <a:rPr lang="hu-HU" i="1" dirty="0" smtClean="0"/>
              <a:t>Lent, </a:t>
            </a:r>
            <a:r>
              <a:rPr lang="hu-HU" i="1" dirty="0"/>
              <a:t>nagyon </a:t>
            </a:r>
            <a:r>
              <a:rPr lang="hu-HU" i="1" dirty="0" smtClean="0"/>
              <a:t>lent, </a:t>
            </a:r>
            <a:r>
              <a:rPr lang="hu-HU" i="1" dirty="0"/>
              <a:t>ültem a </a:t>
            </a:r>
            <a:r>
              <a:rPr lang="hu-HU" i="1" dirty="0" smtClean="0"/>
              <a:t>földön, </a:t>
            </a:r>
            <a:r>
              <a:rPr lang="hu-HU" i="1" dirty="0"/>
              <a:t>a kis fekete állt </a:t>
            </a:r>
            <a:r>
              <a:rPr lang="hu-HU" i="1" dirty="0" smtClean="0"/>
              <a:t>előttem.</a:t>
            </a:r>
            <a:r>
              <a:rPr lang="hu-HU" i="1" dirty="0"/>
              <a:t> </a:t>
            </a:r>
            <a:r>
              <a:rPr lang="hu-HU" i="1" dirty="0" smtClean="0"/>
              <a:t>- </a:t>
            </a:r>
            <a:r>
              <a:rPr lang="hu-HU" i="1" dirty="0"/>
              <a:t>Üresen </a:t>
            </a:r>
            <a:r>
              <a:rPr lang="hu-HU" i="1" dirty="0" err="1"/>
              <a:t>vóútam</a:t>
            </a:r>
            <a:r>
              <a:rPr lang="hu-HU" i="1" dirty="0"/>
              <a:t> - mondta </a:t>
            </a:r>
            <a:r>
              <a:rPr lang="hu-HU" i="1" dirty="0" smtClean="0"/>
              <a:t>halkan, </a:t>
            </a:r>
            <a:r>
              <a:rPr lang="hu-HU" i="1" dirty="0"/>
              <a:t>furcsállva </a:t>
            </a:r>
            <a:r>
              <a:rPr lang="hu-HU" i="1" dirty="0" smtClean="0"/>
              <a:t>végigmért, </a:t>
            </a:r>
            <a:r>
              <a:rPr lang="hu-HU" i="1" dirty="0"/>
              <a:t>és kocogott </a:t>
            </a:r>
            <a:r>
              <a:rPr lang="hu-HU" i="1" dirty="0" smtClean="0"/>
              <a:t>vissza.</a:t>
            </a:r>
            <a:r>
              <a:rPr lang="hu-HU" i="1" dirty="0"/>
              <a:t> </a:t>
            </a:r>
            <a:r>
              <a:rPr lang="hu-HU" b="1" i="1" dirty="0"/>
              <a:t>Mintha lett volna </a:t>
            </a:r>
            <a:r>
              <a:rPr lang="hu-HU" b="1" i="1" dirty="0" smtClean="0"/>
              <a:t>vissza!</a:t>
            </a:r>
            <a:r>
              <a:rPr lang="hu-HU" i="1" dirty="0" smtClean="0"/>
              <a:t> 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285485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311861" y="549565"/>
            <a:ext cx="10890929" cy="1097280"/>
          </a:xfrm>
        </p:spPr>
        <p:txBody>
          <a:bodyPr/>
          <a:lstStyle/>
          <a:p>
            <a:r>
              <a:rPr lang="hu-HU" dirty="0" smtClean="0"/>
              <a:t>Konklúzió: a tagadó </a:t>
            </a:r>
            <a:r>
              <a:rPr lang="hu-HU" i="1" dirty="0" smtClean="0"/>
              <a:t>mintha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29673" y="1477818"/>
            <a:ext cx="10982036" cy="51538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i="1" dirty="0"/>
              <a:t>úgy beszél, úgy cselekszik, úgy tesz, úgy tetteti magát</a:t>
            </a:r>
            <a:r>
              <a:rPr lang="hu-HU" dirty="0"/>
              <a:t> főmondatot elhagyó „</a:t>
            </a:r>
            <a:r>
              <a:rPr lang="hu-HU" dirty="0" smtClean="0"/>
              <a:t>típus” </a:t>
            </a:r>
          </a:p>
          <a:p>
            <a:pPr marL="0" indent="0">
              <a:buNone/>
            </a:pPr>
            <a:r>
              <a:rPr lang="hu-HU" dirty="0" smtClean="0"/>
              <a:t>Simonyi </a:t>
            </a:r>
            <a:r>
              <a:rPr lang="hu-HU" dirty="0"/>
              <a:t>(1881: 194) megfejtette a szubjektív bizonyosságot visszaadó, leértékelő, </a:t>
            </a:r>
            <a:r>
              <a:rPr lang="hu-HU" dirty="0" smtClean="0"/>
              <a:t>gúnyos-ironikus használat </a:t>
            </a:r>
            <a:r>
              <a:rPr lang="hu-HU" dirty="0"/>
              <a:t>eredetét: </a:t>
            </a:r>
            <a:r>
              <a:rPr lang="hu-HU" dirty="0" smtClean="0"/>
              <a:t>a színleléshez, </a:t>
            </a:r>
            <a:r>
              <a:rPr lang="hu-HU" dirty="0"/>
              <a:t>s annak a mellékmondat jelentésébe épüléséhez kapcsolódnak.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Pontosabban: </a:t>
            </a:r>
            <a:r>
              <a:rPr lang="hu-HU" b="1" dirty="0" smtClean="0"/>
              <a:t>úgy teszel, mintha tudnád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→ valójában nem tudod → szubjektív értékelés: a színlelés (szerintem) felháborító/nevetséges stb.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[mindkét tartalom az eredeti összetett mondatban megvolt]</a:t>
            </a:r>
          </a:p>
          <a:p>
            <a:pPr marL="0" indent="0">
              <a:buNone/>
            </a:pP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Asszertív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(elköteleződés egy ellentétes tartalmú állítás mellett) ÉS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értékelő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is lehet, de vö. Lehmann 2022: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valószínűsítés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inkább, </a:t>
            </a:r>
            <a:r>
              <a:rPr lang="hu-HU" b="1" dirty="0" smtClean="0">
                <a:latin typeface="Arial" panose="020B0604020202020204" pitchFamily="34" charset="0"/>
                <a:cs typeface="Arial" panose="020B0604020202020204" pitchFamily="34" charset="0"/>
              </a:rPr>
              <a:t>polemizál, érvel</a:t>
            </a:r>
          </a:p>
          <a:p>
            <a:pPr marL="0" indent="0">
              <a:buNone/>
            </a:pP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Az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u-HU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seems</a:t>
            </a:r>
            <a:r>
              <a:rPr lang="hu-H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-típus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 a magyarban is a tagadó </a:t>
            </a:r>
            <a:r>
              <a:rPr lang="hu-HU" i="1" dirty="0" smtClean="0">
                <a:latin typeface="Arial" panose="020B0604020202020204" pitchFamily="34" charset="0"/>
                <a:cs typeface="Arial" panose="020B0604020202020204" pitchFamily="34" charset="0"/>
              </a:rPr>
              <a:t>mintha </a:t>
            </a:r>
            <a:r>
              <a:rPr lang="hu-HU" dirty="0" smtClean="0">
                <a:latin typeface="Arial" panose="020B0604020202020204" pitchFamily="34" charset="0"/>
                <a:cs typeface="Arial" panose="020B0604020202020204" pitchFamily="34" charset="0"/>
              </a:rPr>
              <a:t>forrása. Vonzatkifejtő mellékmondat.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De: késeiek az igazoló adatok (19. sz. első fele), miközben a főmondat nélküli mellékmondatokban való használata bő száz éve léteztek.</a:t>
            </a:r>
          </a:p>
          <a:p>
            <a:pPr marL="0" indent="0">
              <a:buNone/>
            </a:pPr>
            <a:r>
              <a:rPr lang="hu-HU" dirty="0" smtClean="0"/>
              <a:t>Ma is billeg a használat sokszor: a </a:t>
            </a:r>
            <a:r>
              <a:rPr lang="hu-HU" i="1" dirty="0" smtClean="0"/>
              <a:t>mintha </a:t>
            </a:r>
            <a:r>
              <a:rPr lang="hu-HU" i="1" dirty="0" err="1" smtClean="0"/>
              <a:t>tudnád</a:t>
            </a:r>
            <a:r>
              <a:rPr lang="hu-HU" dirty="0" err="1" smtClean="0"/>
              <a:t>-rákeresések</a:t>
            </a:r>
            <a:r>
              <a:rPr lang="hu-HU" dirty="0" smtClean="0"/>
              <a:t>  </a:t>
            </a:r>
          </a:p>
          <a:p>
            <a:pPr marL="0" indent="0">
              <a:buNone/>
            </a:pPr>
            <a:r>
              <a:rPr lang="hu-HU" b="1" i="1" dirty="0" smtClean="0"/>
              <a:t>Nem mintha X </a:t>
            </a:r>
            <a:r>
              <a:rPr lang="hu-HU" b="1" dirty="0" smtClean="0"/>
              <a:t>szerkezet: </a:t>
            </a:r>
            <a:r>
              <a:rPr lang="hu-HU" dirty="0" smtClean="0"/>
              <a:t>lehet gúnyosan mondani, de nincs </a:t>
            </a:r>
            <a:r>
              <a:rPr lang="hu-HU" dirty="0" err="1" smtClean="0"/>
              <a:t>polaritásmegfordítás</a:t>
            </a:r>
            <a:r>
              <a:rPr lang="hu-HU" dirty="0" smtClean="0"/>
              <a:t>: ez a </a:t>
            </a:r>
            <a:r>
              <a:rPr lang="hu-HU" i="1" dirty="0" smtClean="0"/>
              <a:t>nem </a:t>
            </a:r>
            <a:r>
              <a:rPr lang="hu-HU" dirty="0" smtClean="0"/>
              <a:t>valódi tagadószó (l. előzményét: </a:t>
            </a:r>
            <a:r>
              <a:rPr lang="hu-HU" b="1" i="1" dirty="0" smtClean="0"/>
              <a:t>nem</a:t>
            </a:r>
            <a:r>
              <a:rPr lang="hu-HU" i="1" dirty="0" smtClean="0"/>
              <a:t> [azért (mondom stb.),] mintha X </a:t>
            </a:r>
            <a:r>
              <a:rPr lang="hu-HU" dirty="0" smtClean="0"/>
              <a:t>(</a:t>
            </a:r>
            <a:r>
              <a:rPr lang="hu-HU" b="1" dirty="0" smtClean="0"/>
              <a:t>Turi</a:t>
            </a:r>
            <a:r>
              <a:rPr lang="hu-HU" dirty="0" smtClean="0"/>
              <a:t> 2015)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0498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sz="4800" dirty="0" smtClean="0"/>
              <a:t>Köszönöm szépen a figyelmet!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176737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26473" y="235528"/>
            <a:ext cx="10890929" cy="1097280"/>
          </a:xfrm>
        </p:spPr>
        <p:txBody>
          <a:bodyPr/>
          <a:lstStyle/>
          <a:p>
            <a:r>
              <a:rPr lang="hu-HU" dirty="0" smtClean="0"/>
              <a:t>Irodalom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26473" y="1413164"/>
            <a:ext cx="11508509" cy="5181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1600" dirty="0" smtClean="0"/>
              <a:t>Bácskai-Atkári </a:t>
            </a:r>
            <a:r>
              <a:rPr lang="hu-HU" sz="1600" dirty="0"/>
              <a:t>Júlia 2014. A véges alárendelő összetett mondatok története. </a:t>
            </a:r>
            <a:r>
              <a:rPr lang="hu-HU" sz="1600" dirty="0" err="1"/>
              <a:t>In</a:t>
            </a:r>
            <a:r>
              <a:rPr lang="hu-HU" sz="1600" dirty="0"/>
              <a:t>: É. Kiss Katalin (szerk.): </a:t>
            </a:r>
            <a:r>
              <a:rPr lang="hu-HU" sz="1600" i="1" dirty="0"/>
              <a:t>Magyar generatív történeti mondattan.</a:t>
            </a:r>
            <a:r>
              <a:rPr lang="hu-HU" sz="1600" dirty="0"/>
              <a:t> Budapest: Akadémiai Kiadó. 239–279.</a:t>
            </a:r>
          </a:p>
          <a:p>
            <a:pPr marL="0" indent="0">
              <a:buNone/>
            </a:pPr>
            <a:r>
              <a:rPr lang="hu-HU" sz="1600" dirty="0" err="1"/>
              <a:t>Berrár</a:t>
            </a:r>
            <a:r>
              <a:rPr lang="hu-HU" sz="1600" dirty="0"/>
              <a:t> Jolán 1957. Hasonlító kötőszók a Huszita Bibliában. </a:t>
            </a:r>
            <a:r>
              <a:rPr lang="hu-HU" sz="1600" i="1" dirty="0"/>
              <a:t>Magyar Nyelv</a:t>
            </a:r>
            <a:r>
              <a:rPr lang="hu-HU" sz="1600" dirty="0"/>
              <a:t> 53: 396–403. </a:t>
            </a:r>
          </a:p>
          <a:p>
            <a:pPr marL="0" indent="0">
              <a:buNone/>
            </a:pPr>
            <a:r>
              <a:rPr lang="hu-HU" sz="1600" dirty="0" err="1"/>
              <a:t>Berrár</a:t>
            </a:r>
            <a:r>
              <a:rPr lang="hu-HU" sz="1600" dirty="0"/>
              <a:t> Jolán 1960. </a:t>
            </a:r>
            <a:r>
              <a:rPr lang="hu-HU" sz="1600" i="1" dirty="0"/>
              <a:t>A magyar hasonlító mondatok története a XVI. század közepéig.</a:t>
            </a:r>
            <a:r>
              <a:rPr lang="hu-HU" sz="1600" dirty="0"/>
              <a:t> Nyelvtudományi értekezések 23. Budapest: Akadémiai Kiadó</a:t>
            </a:r>
            <a:r>
              <a:rPr lang="hu-HU" sz="1600" dirty="0" smtClean="0"/>
              <a:t>.</a:t>
            </a:r>
          </a:p>
          <a:p>
            <a:pPr marL="0" indent="0">
              <a:buNone/>
            </a:pPr>
            <a:r>
              <a:rPr lang="hu-HU" sz="1600" b="1" dirty="0" err="1" smtClean="0"/>
              <a:t>Brinton</a:t>
            </a:r>
            <a:r>
              <a:rPr lang="hu-HU" sz="1600" b="1" dirty="0" smtClean="0"/>
              <a:t>, </a:t>
            </a:r>
            <a:r>
              <a:rPr lang="hu-HU" sz="1600" b="1" dirty="0" err="1" smtClean="0"/>
              <a:t>Laurel</a:t>
            </a:r>
            <a:r>
              <a:rPr lang="hu-HU" sz="1600" b="1" dirty="0" smtClean="0"/>
              <a:t> J. 2014. </a:t>
            </a:r>
            <a:r>
              <a:rPr lang="en-US" sz="1600" b="1" dirty="0" smtClean="0"/>
              <a:t>The </a:t>
            </a:r>
            <a:r>
              <a:rPr lang="en-US" sz="1600" b="1" dirty="0"/>
              <a:t>Extremes of Insubordination: Exclamatory </a:t>
            </a:r>
            <a:r>
              <a:rPr lang="en-US" sz="1600" b="1" i="1" dirty="0"/>
              <a:t>as if</a:t>
            </a:r>
            <a:r>
              <a:rPr lang="en-US" sz="1600" b="1" i="1" dirty="0" smtClean="0"/>
              <a:t>!</a:t>
            </a:r>
            <a:r>
              <a:rPr lang="hu-HU" sz="1600" b="1" i="1" dirty="0" smtClean="0"/>
              <a:t> </a:t>
            </a:r>
            <a:r>
              <a:rPr lang="en-US" sz="1600" b="1" dirty="0"/>
              <a:t>Journal of English Linguistics 42(2) </a:t>
            </a:r>
            <a:r>
              <a:rPr lang="en-US" sz="1600" b="1" dirty="0" smtClean="0"/>
              <a:t>93–113</a:t>
            </a:r>
            <a:r>
              <a:rPr lang="hu-HU" sz="1600" b="1" dirty="0" smtClean="0"/>
              <a:t>.</a:t>
            </a:r>
            <a:endParaRPr lang="en-US" sz="1600" b="1" dirty="0"/>
          </a:p>
          <a:p>
            <a:pPr marL="0" indent="0">
              <a:buNone/>
            </a:pPr>
            <a:r>
              <a:rPr lang="hu-HU" sz="1600" dirty="0" smtClean="0"/>
              <a:t>Dér </a:t>
            </a:r>
            <a:r>
              <a:rPr lang="hu-HU" sz="1600" dirty="0"/>
              <a:t>Csilla Ilona 2022. </a:t>
            </a:r>
            <a:r>
              <a:rPr lang="hu-HU" sz="1600" i="1" dirty="0"/>
              <a:t>Ó, hogy azt </a:t>
            </a:r>
            <a:r>
              <a:rPr lang="hu-HU" sz="1600" i="1" dirty="0" err="1"/>
              <a:t>tsak</a:t>
            </a:r>
            <a:r>
              <a:rPr lang="hu-HU" sz="1600" i="1" dirty="0"/>
              <a:t> a’ Szerelmek ’S a’ lágy </a:t>
            </a:r>
            <a:r>
              <a:rPr lang="hu-HU" sz="1600" i="1" dirty="0" err="1"/>
              <a:t>szellök</a:t>
            </a:r>
            <a:r>
              <a:rPr lang="hu-HU" sz="1600" i="1" dirty="0"/>
              <a:t> hajtsák!</a:t>
            </a:r>
            <a:r>
              <a:rPr lang="hu-HU" sz="1600" dirty="0"/>
              <a:t> Az indulatszókat követő, illetve a nélkülük álló hogy kötőszós </a:t>
            </a:r>
            <a:r>
              <a:rPr lang="hu-HU" sz="1600" dirty="0" err="1"/>
              <a:t>inszubordinált</a:t>
            </a:r>
            <a:r>
              <a:rPr lang="hu-HU" sz="1600" dirty="0"/>
              <a:t> mondatok megjelenéséről. </a:t>
            </a:r>
            <a:r>
              <a:rPr lang="hu-HU" sz="1600" dirty="0" err="1"/>
              <a:t>In</a:t>
            </a:r>
            <a:r>
              <a:rPr lang="hu-HU" sz="1600" dirty="0"/>
              <a:t>: Forgács Tamás – Németh Miklós – Sinkovics Balázs (szerk.): </a:t>
            </a:r>
            <a:r>
              <a:rPr lang="hu-HU" sz="1600" i="1" dirty="0"/>
              <a:t>A nyelvtörténeti kutatások újabb eredményei XI.</a:t>
            </a:r>
            <a:r>
              <a:rPr lang="hu-HU" sz="1600" dirty="0"/>
              <a:t> Szeged: Szegedi Tudományegyetem Magyar Nyelvészeti Tanszék. 45–57.</a:t>
            </a:r>
          </a:p>
          <a:p>
            <a:pPr marL="0" indent="0">
              <a:buNone/>
            </a:pPr>
            <a:r>
              <a:rPr lang="hu-HU" sz="1600" dirty="0"/>
              <a:t>Dér Csilla Ilona 2024. A </a:t>
            </a:r>
            <a:r>
              <a:rPr lang="hu-HU" sz="1600" i="1" dirty="0"/>
              <a:t>hátha</a:t>
            </a:r>
            <a:r>
              <a:rPr lang="hu-HU" sz="1600" dirty="0"/>
              <a:t> módosítószó kialakulásáról. </a:t>
            </a:r>
            <a:r>
              <a:rPr lang="hu-HU" sz="1600" dirty="0" err="1"/>
              <a:t>In</a:t>
            </a:r>
            <a:r>
              <a:rPr lang="hu-HU" sz="1600" dirty="0"/>
              <a:t>: Forgács Tamás – Németh Miklós – Sinkovics Balázs (szerk.) 2024: </a:t>
            </a:r>
            <a:r>
              <a:rPr lang="hu-HU" sz="1600" i="1" dirty="0"/>
              <a:t>A nyelvtörténeti kutatások újabb eredményei XII.</a:t>
            </a:r>
            <a:r>
              <a:rPr lang="hu-HU" sz="1600" dirty="0"/>
              <a:t> Szeged: Szegedi Tudományegyetem Magyar Nyelvészeti Tanszék. 17–32. </a:t>
            </a:r>
          </a:p>
          <a:p>
            <a:pPr marL="0" indent="0">
              <a:buNone/>
            </a:pPr>
            <a:r>
              <a:rPr lang="hu-HU" sz="1600" dirty="0"/>
              <a:t>Dér, Csilla Ilona </a:t>
            </a:r>
            <a:r>
              <a:rPr lang="hu-HU" sz="1600" dirty="0" smtClean="0"/>
              <a:t>2025. </a:t>
            </a:r>
            <a:r>
              <a:rPr lang="hu-HU" sz="1600" dirty="0"/>
              <a:t>The </a:t>
            </a:r>
            <a:r>
              <a:rPr lang="hu-HU" sz="1600" dirty="0" err="1"/>
              <a:t>emergence</a:t>
            </a:r>
            <a:r>
              <a:rPr lang="hu-HU" sz="1600" dirty="0"/>
              <a:t> of </a:t>
            </a:r>
            <a:r>
              <a:rPr lang="hu-HU" sz="1600" dirty="0" err="1"/>
              <a:t>stand-alone</a:t>
            </a:r>
            <a:r>
              <a:rPr lang="hu-HU" sz="1600" dirty="0"/>
              <a:t> </a:t>
            </a:r>
            <a:r>
              <a:rPr lang="hu-HU" sz="1600" dirty="0" err="1"/>
              <a:t>insubordinate</a:t>
            </a:r>
            <a:r>
              <a:rPr lang="hu-HU" sz="1600" dirty="0"/>
              <a:t> </a:t>
            </a:r>
            <a:r>
              <a:rPr lang="hu-HU" sz="1600" dirty="0" err="1"/>
              <a:t>conditional</a:t>
            </a:r>
            <a:r>
              <a:rPr lang="hu-HU" sz="1600" dirty="0"/>
              <a:t> </a:t>
            </a:r>
            <a:r>
              <a:rPr lang="hu-HU" sz="1600" dirty="0" err="1"/>
              <a:t>clauses</a:t>
            </a:r>
            <a:r>
              <a:rPr lang="hu-HU" sz="1600" dirty="0"/>
              <a:t> </a:t>
            </a:r>
            <a:r>
              <a:rPr lang="hu-HU" sz="1600" dirty="0" err="1"/>
              <a:t>in</a:t>
            </a:r>
            <a:r>
              <a:rPr lang="hu-HU" sz="1600" dirty="0"/>
              <a:t> </a:t>
            </a:r>
            <a:r>
              <a:rPr lang="hu-HU" sz="1600" dirty="0" err="1"/>
              <a:t>Hungarian</a:t>
            </a:r>
            <a:r>
              <a:rPr lang="hu-HU" sz="1600" dirty="0"/>
              <a:t>.</a:t>
            </a:r>
            <a:r>
              <a:rPr lang="hu-HU" sz="1600" i="1" dirty="0"/>
              <a:t> </a:t>
            </a:r>
            <a:r>
              <a:rPr lang="hu-HU" sz="1600" i="1" dirty="0" err="1"/>
              <a:t>Folia</a:t>
            </a:r>
            <a:r>
              <a:rPr lang="hu-HU" sz="1600" i="1" dirty="0"/>
              <a:t> </a:t>
            </a:r>
            <a:r>
              <a:rPr lang="hu-HU" sz="1600" i="1" dirty="0" err="1"/>
              <a:t>Linguistica</a:t>
            </a:r>
            <a:r>
              <a:rPr lang="hu-HU" sz="1600" i="1" dirty="0"/>
              <a:t> </a:t>
            </a:r>
            <a:r>
              <a:rPr lang="hu-HU" sz="1600" i="1" dirty="0" err="1"/>
              <a:t>Historica</a:t>
            </a:r>
            <a:r>
              <a:rPr lang="hu-HU" sz="1600" dirty="0"/>
              <a:t> 59 (4</a:t>
            </a:r>
            <a:r>
              <a:rPr lang="hu-HU" sz="1600" dirty="0" smtClean="0"/>
              <a:t>)</a:t>
            </a:r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57997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Irodalom/2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11200" y="2272145"/>
            <a:ext cx="10819808" cy="39274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Evans, Nicholas – Watanabe, </a:t>
            </a:r>
            <a:r>
              <a:rPr lang="en-US" dirty="0" err="1"/>
              <a:t>Honoré</a:t>
            </a:r>
            <a:r>
              <a:rPr lang="en-US" dirty="0"/>
              <a:t> 2016. The dynamics of insubordination: An overview. In: Evans, Nicholas – Watanabe, </a:t>
            </a:r>
            <a:r>
              <a:rPr lang="en-US" dirty="0" err="1"/>
              <a:t>Honoré</a:t>
            </a:r>
            <a:r>
              <a:rPr lang="en-US" dirty="0"/>
              <a:t> (</a:t>
            </a:r>
            <a:r>
              <a:rPr lang="en-US" dirty="0" err="1"/>
              <a:t>szerk</a:t>
            </a:r>
            <a:r>
              <a:rPr lang="en-US" dirty="0"/>
              <a:t>.): </a:t>
            </a:r>
            <a:r>
              <a:rPr lang="en-US" i="1" dirty="0"/>
              <a:t>Insubordination.</a:t>
            </a:r>
            <a:r>
              <a:rPr lang="en-US" dirty="0"/>
              <a:t> Amsterdam – Philadelphia: John Benjamins. 1–37. 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Juhász Dezső 1987. A módosítószók kései ómagyar szófajtörténetéhez. </a:t>
            </a:r>
            <a:r>
              <a:rPr lang="hu-HU" i="1" dirty="0"/>
              <a:t>Magyar Nyelv</a:t>
            </a:r>
            <a:r>
              <a:rPr lang="hu-HU" dirty="0"/>
              <a:t> 83: 454–461.</a:t>
            </a:r>
          </a:p>
          <a:p>
            <a:pPr marL="0" indent="0">
              <a:buNone/>
            </a:pPr>
            <a:r>
              <a:rPr lang="hu-HU" dirty="0"/>
              <a:t>Juhász Dezső 1992a. A kötőszók. </a:t>
            </a:r>
            <a:r>
              <a:rPr lang="hu-HU" dirty="0" err="1"/>
              <a:t>In</a:t>
            </a:r>
            <a:r>
              <a:rPr lang="hu-HU" dirty="0"/>
              <a:t>: Benkő Loránd (szerk.): </a:t>
            </a:r>
            <a:r>
              <a:rPr lang="hu-HU" i="1" dirty="0"/>
              <a:t>A magyar nyelv történeti nyelvtana II/1. A kései ómagyar kor. </a:t>
            </a:r>
            <a:r>
              <a:rPr lang="hu-HU" i="1" dirty="0" err="1"/>
              <a:t>Morfematika</a:t>
            </a:r>
            <a:r>
              <a:rPr lang="hu-HU" i="1" dirty="0"/>
              <a:t>.</a:t>
            </a:r>
            <a:r>
              <a:rPr lang="hu-HU" dirty="0"/>
              <a:t> Budapest: Akadémiai Kiadó, 772–814. </a:t>
            </a:r>
          </a:p>
          <a:p>
            <a:pPr marL="0" indent="0">
              <a:buNone/>
            </a:pPr>
            <a:r>
              <a:rPr lang="hu-HU" dirty="0"/>
              <a:t>Juhász Dezső 1992b. A módosítószók. </a:t>
            </a:r>
            <a:r>
              <a:rPr lang="hu-HU" dirty="0" err="1"/>
              <a:t>In</a:t>
            </a:r>
            <a:r>
              <a:rPr lang="hu-HU" dirty="0"/>
              <a:t>: Benkő Loránd (szerk.): </a:t>
            </a:r>
            <a:r>
              <a:rPr lang="hu-HU" i="1" dirty="0"/>
              <a:t>A magyar nyelv történeti nyelvtana II/1. A kései ómagyar kor. </a:t>
            </a:r>
            <a:r>
              <a:rPr lang="hu-HU" i="1" dirty="0" err="1"/>
              <a:t>Morfematika</a:t>
            </a:r>
            <a:r>
              <a:rPr lang="hu-HU" i="1" dirty="0"/>
              <a:t>.</a:t>
            </a:r>
            <a:r>
              <a:rPr lang="hu-HU" dirty="0"/>
              <a:t> Budapest: Akadémiai Kiadó, 815–838.</a:t>
            </a:r>
          </a:p>
          <a:p>
            <a:pPr marL="0" indent="0">
              <a:buNone/>
            </a:pPr>
            <a:r>
              <a:rPr lang="hu-HU" dirty="0" err="1"/>
              <a:t>Klemm</a:t>
            </a:r>
            <a:r>
              <a:rPr lang="hu-HU" dirty="0"/>
              <a:t> Antal 1928. </a:t>
            </a:r>
            <a:r>
              <a:rPr lang="hu-HU" i="1" dirty="0"/>
              <a:t>Magyar történeti mondattan.</a:t>
            </a:r>
            <a:r>
              <a:rPr lang="hu-HU" dirty="0"/>
              <a:t> Budapest: Magyar Tudományos Akadémia.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4633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="" xmlns:a16="http://schemas.microsoft.com/office/drawing/2014/main" id="{F94DE5C0-5456-8623-3D86-EB04CE1F3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497" y="1230283"/>
            <a:ext cx="10890929" cy="1097280"/>
          </a:xfrm>
        </p:spPr>
        <p:txBody>
          <a:bodyPr/>
          <a:lstStyle/>
          <a:p>
            <a:r>
              <a:rPr lang="hu-HU" dirty="0" smtClean="0"/>
              <a:t>Tudja? Nem tudja? 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="" xmlns:a16="http://schemas.microsoft.com/office/drawing/2014/main" id="{0E802903-948B-62A8-9451-4269D1336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11" y="2327563"/>
            <a:ext cx="11322398" cy="4211781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AutoNum type="arabicParenBoth"/>
            </a:pPr>
            <a:r>
              <a:rPr lang="hu-HU" sz="2200" i="1" dirty="0" smtClean="0"/>
              <a:t>Itt</a:t>
            </a:r>
            <a:r>
              <a:rPr lang="hu-HU" sz="2200" i="1" dirty="0"/>
              <a:t>, az ajtó előtt fülelve talált rám nemsokára </a:t>
            </a:r>
            <a:r>
              <a:rPr lang="hu-HU" sz="2200" i="1" dirty="0" err="1"/>
              <a:t>Mugyil</a:t>
            </a:r>
            <a:r>
              <a:rPr lang="hu-HU" sz="2200" i="1" dirty="0"/>
              <a:t> atya. – Maga mit keres itt? – </a:t>
            </a:r>
            <a:r>
              <a:rPr lang="hu-HU" sz="2200" b="1" i="1" dirty="0"/>
              <a:t>Mintha nem tudná.</a:t>
            </a:r>
            <a:r>
              <a:rPr lang="hu-HU" sz="2200" i="1" dirty="0"/>
              <a:t> A nevelőanyámra várok.</a:t>
            </a:r>
            <a:r>
              <a:rPr lang="hu-HU" sz="2200" dirty="0"/>
              <a:t> (MNSz2, #5821067, </a:t>
            </a:r>
            <a:r>
              <a:rPr lang="hu-HU" sz="2200" dirty="0" err="1"/>
              <a:t>doc</a:t>
            </a:r>
            <a:r>
              <a:rPr lang="hu-HU" sz="2200" dirty="0"/>
              <a:t>#189, szépirodalom) </a:t>
            </a:r>
            <a:endParaRPr lang="hu-HU" sz="2200" dirty="0" smtClean="0"/>
          </a:p>
          <a:p>
            <a:pPr marL="457200" indent="-457200">
              <a:buFont typeface="Arial" panose="020B0604020202020204" pitchFamily="34" charset="0"/>
              <a:buAutoNum type="arabicParenBoth"/>
            </a:pPr>
            <a:r>
              <a:rPr lang="hu-HU" sz="2200" i="1" dirty="0" smtClean="0"/>
              <a:t>– </a:t>
            </a:r>
            <a:r>
              <a:rPr lang="hu-HU" sz="2200" i="1" dirty="0"/>
              <a:t>Gyere már – szólt hátra a férjének, és lendített egyet az ormótlan puskán, amit a vállán vitt egy szíjon. – Nem tudom, mit nézel – hangját zsörtölődőnek és kedvetlennek is lehetett tartani. – Hogy hova megyünk – hunyorított a férfi, magas homlokán verejték gyöngyözött. </a:t>
            </a:r>
            <a:r>
              <a:rPr lang="hu-HU" sz="2200" b="1" i="1" dirty="0"/>
              <a:t>– Mintha nem tudnád.</a:t>
            </a:r>
            <a:r>
              <a:rPr lang="hu-HU" sz="2200" i="1" dirty="0"/>
              <a:t> Jártunk már itt.</a:t>
            </a:r>
            <a:r>
              <a:rPr lang="hu-HU" sz="2200" dirty="0"/>
              <a:t> (MNSz2, #13554008, </a:t>
            </a:r>
            <a:r>
              <a:rPr lang="hu-HU" sz="2200" dirty="0" err="1"/>
              <a:t>doc</a:t>
            </a:r>
            <a:r>
              <a:rPr lang="hu-HU" sz="2200" dirty="0"/>
              <a:t>#326, szépirodalom</a:t>
            </a:r>
            <a:r>
              <a:rPr lang="hu-HU" sz="2200" dirty="0" smtClean="0"/>
              <a:t>)</a:t>
            </a:r>
          </a:p>
          <a:p>
            <a:pPr marL="0" indent="0">
              <a:buNone/>
            </a:pPr>
            <a:r>
              <a:rPr lang="hu-HU" sz="2200" dirty="0" smtClean="0"/>
              <a:t>Sokféle változat, alárendelőtől az </a:t>
            </a:r>
            <a:r>
              <a:rPr lang="hu-HU" sz="2200" dirty="0" err="1" smtClean="0"/>
              <a:t>inszubordinált</a:t>
            </a:r>
            <a:r>
              <a:rPr lang="hu-HU" sz="2200" dirty="0" smtClean="0"/>
              <a:t>(szerű)</a:t>
            </a:r>
            <a:r>
              <a:rPr lang="hu-HU" sz="2200" dirty="0" err="1" smtClean="0"/>
              <a:t>ekig</a:t>
            </a:r>
            <a:r>
              <a:rPr lang="hu-HU" sz="2200" dirty="0" smtClean="0"/>
              <a:t> (hol van főmondat, hol nincs)</a:t>
            </a:r>
          </a:p>
          <a:p>
            <a:pPr marL="0" indent="0">
              <a:buNone/>
            </a:pPr>
            <a:r>
              <a:rPr lang="hu-HU" sz="2200" dirty="0" smtClean="0"/>
              <a:t>„Sajátos jelentésárnyalatú mellékmondatok” (kevert)</a:t>
            </a:r>
          </a:p>
          <a:p>
            <a:pPr marL="0" indent="0">
              <a:buNone/>
            </a:pPr>
            <a:r>
              <a:rPr lang="hu-HU" sz="2200" dirty="0" smtClean="0"/>
              <a:t>Most: csak a </a:t>
            </a:r>
            <a:r>
              <a:rPr lang="hu-HU" sz="2200" b="1" dirty="0" smtClean="0"/>
              <a:t>tagadó</a:t>
            </a:r>
            <a:r>
              <a:rPr lang="hu-HU" sz="2200" dirty="0" smtClean="0"/>
              <a:t> típus</a:t>
            </a:r>
          </a:p>
          <a:p>
            <a:pPr marL="0" indent="0">
              <a:buNone/>
            </a:pPr>
            <a:r>
              <a:rPr lang="hu-HU" sz="2200" i="1" dirty="0" smtClean="0"/>
              <a:t>Nem mintha </a:t>
            </a:r>
            <a:r>
              <a:rPr lang="hu-HU" sz="2200" dirty="0" smtClean="0"/>
              <a:t>típus: Turi (2015)</a:t>
            </a:r>
          </a:p>
        </p:txBody>
      </p:sp>
    </p:spTree>
    <p:extLst>
      <p:ext uri="{BB962C8B-B14F-4D97-AF65-F5344CB8AC3E}">
        <p14:creationId xmlns:p14="http://schemas.microsoft.com/office/powerpoint/2010/main" val="2728769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Irodalom/3.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0291" y="2161309"/>
            <a:ext cx="11305309" cy="44426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u-HU" dirty="0"/>
              <a:t>Kugler Nóra 2000a. A módosítószó. </a:t>
            </a:r>
            <a:r>
              <a:rPr lang="hu-HU" dirty="0" err="1"/>
              <a:t>In</a:t>
            </a:r>
            <a:r>
              <a:rPr lang="hu-HU" dirty="0"/>
              <a:t>: Keszler Borbála (szerk.): </a:t>
            </a:r>
            <a:r>
              <a:rPr lang="hu-HU" i="1" dirty="0"/>
              <a:t>Magyar grammatika.</a:t>
            </a:r>
            <a:r>
              <a:rPr lang="hu-HU" dirty="0"/>
              <a:t> Budapest: Nemzeti Tankönyvkiadó. 298-302.</a:t>
            </a:r>
          </a:p>
          <a:p>
            <a:pPr marL="0" indent="0">
              <a:buNone/>
            </a:pPr>
            <a:r>
              <a:rPr lang="hu-HU" dirty="0"/>
              <a:t>Kugler Nóra 2000b. A partikula. </a:t>
            </a:r>
            <a:r>
              <a:rPr lang="hu-HU" dirty="0" err="1"/>
              <a:t>In</a:t>
            </a:r>
            <a:r>
              <a:rPr lang="hu-HU" dirty="0"/>
              <a:t>: Keszler Borbála (szerk.): </a:t>
            </a:r>
            <a:r>
              <a:rPr lang="hu-HU" i="1" dirty="0"/>
              <a:t>Magyar grammatika. </a:t>
            </a:r>
            <a:r>
              <a:rPr lang="hu-HU" dirty="0"/>
              <a:t>Budapest: Nemzeti Tankönyvkiadó. 275—281.</a:t>
            </a:r>
          </a:p>
          <a:p>
            <a:pPr marL="0" indent="0">
              <a:buNone/>
            </a:pPr>
            <a:r>
              <a:rPr lang="hu-HU" dirty="0"/>
              <a:t>Kugler Nóra 2002. </a:t>
            </a:r>
            <a:r>
              <a:rPr lang="hu-HU" i="1" dirty="0"/>
              <a:t>A módosítószók a magyar nyelv szófaji rendszerében.</a:t>
            </a:r>
            <a:r>
              <a:rPr lang="hu-HU" dirty="0"/>
              <a:t> Budapest: Osiris Kiadó.</a:t>
            </a:r>
          </a:p>
          <a:p>
            <a:pPr marL="0" indent="0">
              <a:buNone/>
            </a:pPr>
            <a:r>
              <a:rPr lang="hu-HU" dirty="0"/>
              <a:t>Kugler Nóra 2003. </a:t>
            </a:r>
            <a:r>
              <a:rPr lang="hu-HU" i="1" dirty="0"/>
              <a:t>A módosítószók funkciói.</a:t>
            </a:r>
            <a:r>
              <a:rPr lang="hu-HU" dirty="0"/>
              <a:t> Nyelvtudományi értekezések 152. Budapest: Akadémiai Kiadó.</a:t>
            </a:r>
          </a:p>
          <a:p>
            <a:pPr marL="0" indent="0">
              <a:buNone/>
            </a:pPr>
            <a:r>
              <a:rPr lang="hu-HU" dirty="0"/>
              <a:t>Kugler Nóra 2012. </a:t>
            </a:r>
            <a:r>
              <a:rPr lang="hu-HU" i="1" dirty="0"/>
              <a:t>Az </a:t>
            </a:r>
            <a:r>
              <a:rPr lang="hu-HU" i="1" dirty="0" err="1"/>
              <a:t>evidencialitás</a:t>
            </a:r>
            <a:r>
              <a:rPr lang="hu-HU" i="1" dirty="0"/>
              <a:t> jelölői a magyarban</a:t>
            </a:r>
            <a:r>
              <a:rPr lang="hu-HU" dirty="0"/>
              <a:t>. </a:t>
            </a:r>
            <a:r>
              <a:rPr lang="hu-HU" u="sng" dirty="0">
                <a:hlinkClick r:id="rId2"/>
              </a:rPr>
              <a:t>https://core.ac.uk/download/pdf/51307414.pdf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Kugler Nóra 2015. </a:t>
            </a:r>
            <a:r>
              <a:rPr lang="hu-HU" i="1" dirty="0"/>
              <a:t>Megfigyelés és következtetés a nyelvi tevékenységben.</a:t>
            </a:r>
            <a:r>
              <a:rPr lang="hu-HU" dirty="0"/>
              <a:t> Budapest: Tinta Könyvkiadó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r>
              <a:rPr lang="hu-HU" dirty="0" err="1"/>
              <a:t>López-Couso</a:t>
            </a:r>
            <a:r>
              <a:rPr lang="hu-HU" dirty="0"/>
              <a:t>, </a:t>
            </a:r>
            <a:r>
              <a:rPr lang="hu-HU" dirty="0" err="1"/>
              <a:t>María-José</a:t>
            </a:r>
            <a:r>
              <a:rPr lang="hu-HU" dirty="0"/>
              <a:t> &amp; Belén </a:t>
            </a:r>
            <a:r>
              <a:rPr lang="hu-HU" dirty="0" err="1"/>
              <a:t>Méndez-Naya</a:t>
            </a:r>
            <a:r>
              <a:rPr lang="hu-HU" dirty="0"/>
              <a:t>. 2012a. 2012a. </a:t>
            </a:r>
            <a:r>
              <a:rPr lang="hu-HU" dirty="0" err="1"/>
              <a:t>On</a:t>
            </a:r>
            <a:r>
              <a:rPr lang="hu-HU" dirty="0"/>
              <a:t> </a:t>
            </a:r>
            <a:r>
              <a:rPr lang="hu-HU" dirty="0" err="1"/>
              <a:t>comparative</a:t>
            </a:r>
            <a:r>
              <a:rPr lang="hu-HU" dirty="0"/>
              <a:t> </a:t>
            </a:r>
            <a:r>
              <a:rPr lang="hu-HU" dirty="0" err="1"/>
              <a:t>complementizers</a:t>
            </a:r>
            <a:r>
              <a:rPr lang="hu-HU" dirty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en-US" dirty="0" smtClean="0"/>
              <a:t>English</a:t>
            </a:r>
            <a:r>
              <a:rPr lang="en-US" dirty="0"/>
              <a:t>: Evidence from historical corpora. In </a:t>
            </a:r>
            <a:r>
              <a:rPr lang="en-US" dirty="0" err="1"/>
              <a:t>Nila</a:t>
            </a:r>
            <a:r>
              <a:rPr lang="en-US" dirty="0"/>
              <a:t> Vázquez-González (ed.), </a:t>
            </a:r>
            <a:r>
              <a:rPr lang="en-US" i="1" dirty="0"/>
              <a:t>Creation </a:t>
            </a:r>
            <a:r>
              <a:rPr lang="en-US" i="1" dirty="0" smtClean="0"/>
              <a:t>and</a:t>
            </a:r>
            <a:r>
              <a:rPr lang="hu-HU" i="1" dirty="0" smtClean="0"/>
              <a:t> </a:t>
            </a:r>
            <a:r>
              <a:rPr lang="en-US" i="1" dirty="0" smtClean="0"/>
              <a:t>use </a:t>
            </a:r>
            <a:r>
              <a:rPr lang="en-US" i="1" dirty="0"/>
              <a:t>of English corpora in Spain</a:t>
            </a:r>
            <a:r>
              <a:rPr lang="en-US" dirty="0" smtClean="0"/>
              <a:t>, </a:t>
            </a:r>
            <a:r>
              <a:rPr lang="en-US" dirty="0"/>
              <a:t>309-333. Newcastle upon Tyne: Cambridge Scholars</a:t>
            </a:r>
            <a:r>
              <a:rPr lang="en-US" dirty="0" smtClean="0"/>
              <a:t>.</a:t>
            </a:r>
            <a:r>
              <a:rPr lang="hu-HU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López-Couso</a:t>
            </a:r>
            <a:r>
              <a:rPr lang="en-US" dirty="0"/>
              <a:t>, </a:t>
            </a:r>
            <a:r>
              <a:rPr lang="en-US" dirty="0" err="1"/>
              <a:t>María</a:t>
            </a:r>
            <a:r>
              <a:rPr lang="en-US" dirty="0"/>
              <a:t>-José &amp; </a:t>
            </a:r>
            <a:r>
              <a:rPr lang="en-US" dirty="0" err="1"/>
              <a:t>Belén</a:t>
            </a:r>
            <a:r>
              <a:rPr lang="en-US" dirty="0"/>
              <a:t> Méndez-</a:t>
            </a:r>
            <a:r>
              <a:rPr lang="en-US" dirty="0" err="1"/>
              <a:t>Naya</a:t>
            </a:r>
            <a:r>
              <a:rPr lang="en-US" dirty="0"/>
              <a:t>. 2012b. On the use of </a:t>
            </a:r>
            <a:r>
              <a:rPr lang="en-US" i="1" dirty="0"/>
              <a:t>as if, as though </a:t>
            </a:r>
            <a:r>
              <a:rPr lang="en-US" dirty="0"/>
              <a:t>and </a:t>
            </a:r>
            <a:r>
              <a:rPr lang="en-US" i="1" dirty="0" smtClean="0"/>
              <a:t>like</a:t>
            </a:r>
            <a:r>
              <a:rPr lang="hu-HU" i="1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present-day English complementation structures. </a:t>
            </a:r>
            <a:r>
              <a:rPr lang="en-US" i="1" dirty="0"/>
              <a:t>Journal of English Linguistics </a:t>
            </a:r>
            <a:r>
              <a:rPr lang="en-US" dirty="0"/>
              <a:t>40(2</a:t>
            </a:r>
            <a:r>
              <a:rPr lang="en-US" dirty="0" smtClean="0"/>
              <a:t>).</a:t>
            </a:r>
            <a:r>
              <a:rPr lang="hu-HU" dirty="0" smtClean="0"/>
              <a:t> 172-195</a:t>
            </a:r>
            <a:r>
              <a:rPr lang="hu-HU" dirty="0"/>
              <a:t>.</a:t>
            </a:r>
          </a:p>
          <a:p>
            <a:pPr marL="0" indent="0">
              <a:buNone/>
            </a:pPr>
            <a:r>
              <a:rPr lang="hu-HU" dirty="0"/>
              <a:t>H. Molnár Ilona 1968. </a:t>
            </a:r>
            <a:r>
              <a:rPr lang="hu-HU" i="1" dirty="0"/>
              <a:t>Módosító szók és módosító </a:t>
            </a:r>
            <a:r>
              <a:rPr lang="hu-HU" i="1" dirty="0" err="1"/>
              <a:t>mondatrészietek</a:t>
            </a:r>
            <a:r>
              <a:rPr lang="hu-HU" i="1" dirty="0"/>
              <a:t> a mai magyar nyelvben.</a:t>
            </a:r>
            <a:r>
              <a:rPr lang="hu-HU" dirty="0"/>
              <a:t> Nyelvtudományi Értekezések 60. Budapest: Akadémiai Kiadó.</a:t>
            </a:r>
          </a:p>
          <a:p>
            <a:pPr marL="0" indent="0">
              <a:buNone/>
            </a:pPr>
            <a:r>
              <a:rPr lang="hu-HU" dirty="0"/>
              <a:t>Péter Mihály 1991. </a:t>
            </a:r>
            <a:r>
              <a:rPr lang="hu-HU" i="1" dirty="0"/>
              <a:t>A nyelvi érzelemkifejezés eszközei és módjai.</a:t>
            </a:r>
            <a:r>
              <a:rPr lang="hu-HU" dirty="0"/>
              <a:t> Budapest: Tankönyvkiadó.</a:t>
            </a:r>
          </a:p>
          <a:p>
            <a:pPr marL="0" indent="0">
              <a:buNone/>
            </a:pPr>
            <a:r>
              <a:rPr lang="hu-HU" dirty="0"/>
              <a:t>Péteri Attila 1999. </a:t>
            </a:r>
            <a:r>
              <a:rPr lang="hu-HU" i="1" dirty="0" err="1"/>
              <a:t>Abtönungspartikeln</a:t>
            </a:r>
            <a:r>
              <a:rPr lang="hu-HU" i="1" dirty="0"/>
              <a:t> </a:t>
            </a:r>
            <a:r>
              <a:rPr lang="hu-HU" i="1" dirty="0" err="1"/>
              <a:t>im</a:t>
            </a:r>
            <a:r>
              <a:rPr lang="hu-HU" i="1" dirty="0"/>
              <a:t> </a:t>
            </a:r>
            <a:r>
              <a:rPr lang="hu-HU" i="1" dirty="0" err="1"/>
              <a:t>deutsch-ungarischen</a:t>
            </a:r>
            <a:r>
              <a:rPr lang="hu-HU" i="1" dirty="0"/>
              <a:t> </a:t>
            </a:r>
            <a:r>
              <a:rPr lang="hu-HU" i="1" dirty="0" err="1"/>
              <a:t>Sprachvergleich</a:t>
            </a:r>
            <a:r>
              <a:rPr lang="hu-HU" i="1" dirty="0"/>
              <a:t>.</a:t>
            </a:r>
            <a:r>
              <a:rPr lang="hu-HU" dirty="0"/>
              <a:t> Budapest: </a:t>
            </a:r>
            <a:r>
              <a:rPr lang="hu-HU" dirty="0" err="1"/>
              <a:t>PhD-Dissertation</a:t>
            </a:r>
            <a:r>
              <a:rPr lang="hu-HU" dirty="0"/>
              <a:t>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0958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Irodalom/4.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161309"/>
            <a:ext cx="11256357" cy="44611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b="1" dirty="0" err="1"/>
              <a:t>Royo</a:t>
            </a:r>
            <a:r>
              <a:rPr lang="hu-HU" b="1" dirty="0"/>
              <a:t> </a:t>
            </a:r>
            <a:r>
              <a:rPr lang="hu-HU" b="1" dirty="0" err="1"/>
              <a:t>Viñuales</a:t>
            </a:r>
            <a:r>
              <a:rPr lang="hu-HU" b="1" dirty="0"/>
              <a:t>, Victor – Van </a:t>
            </a:r>
            <a:r>
              <a:rPr lang="hu-HU" b="1" dirty="0" err="1"/>
              <a:t>linden</a:t>
            </a:r>
            <a:r>
              <a:rPr lang="hu-HU" b="1" dirty="0"/>
              <a:t>, An 2025. </a:t>
            </a:r>
            <a:r>
              <a:rPr lang="hu-HU" b="1" dirty="0" err="1"/>
              <a:t>Beyond</a:t>
            </a:r>
            <a:r>
              <a:rPr lang="hu-HU" b="1" dirty="0"/>
              <a:t> </a:t>
            </a:r>
            <a:r>
              <a:rPr lang="hu-HU" b="1" dirty="0" err="1"/>
              <a:t>hypothetical</a:t>
            </a:r>
            <a:r>
              <a:rPr lang="hu-HU" b="1" dirty="0"/>
              <a:t> </a:t>
            </a:r>
            <a:r>
              <a:rPr lang="hu-HU" b="1" dirty="0" err="1"/>
              <a:t>manner</a:t>
            </a:r>
            <a:r>
              <a:rPr lang="hu-HU" b="1" dirty="0"/>
              <a:t>: a </a:t>
            </a:r>
            <a:r>
              <a:rPr lang="hu-HU" b="1" dirty="0" err="1"/>
              <a:t>functional</a:t>
            </a:r>
            <a:r>
              <a:rPr lang="hu-HU" b="1" dirty="0"/>
              <a:t> </a:t>
            </a:r>
            <a:r>
              <a:rPr lang="hu-HU" b="1" dirty="0" err="1"/>
              <a:t>typology</a:t>
            </a:r>
            <a:r>
              <a:rPr lang="hu-HU" b="1" dirty="0"/>
              <a:t> of </a:t>
            </a:r>
            <a:r>
              <a:rPr lang="hu-HU" b="1" dirty="0" err="1"/>
              <a:t>insubordinate</a:t>
            </a:r>
            <a:r>
              <a:rPr lang="hu-HU" b="1" dirty="0"/>
              <a:t> </a:t>
            </a:r>
            <a:r>
              <a:rPr lang="hu-HU" b="1" i="1" dirty="0" err="1"/>
              <a:t>como</a:t>
            </a:r>
            <a:r>
              <a:rPr lang="hu-HU" b="1" i="1" dirty="0"/>
              <a:t> </a:t>
            </a:r>
            <a:r>
              <a:rPr lang="hu-HU" b="1" i="1" dirty="0" err="1"/>
              <a:t>si</a:t>
            </a:r>
            <a:r>
              <a:rPr lang="hu-HU" b="1" dirty="0" err="1"/>
              <a:t>-clauses</a:t>
            </a:r>
            <a:r>
              <a:rPr lang="hu-HU" b="1" dirty="0"/>
              <a:t>. </a:t>
            </a:r>
            <a:r>
              <a:rPr lang="hu-HU" b="1" i="1" dirty="0" err="1"/>
              <a:t>Folia</a:t>
            </a:r>
            <a:r>
              <a:rPr lang="hu-HU" b="1" i="1" dirty="0"/>
              <a:t> </a:t>
            </a:r>
            <a:r>
              <a:rPr lang="hu-HU" b="1" i="1" dirty="0" err="1"/>
              <a:t>Linguistica</a:t>
            </a:r>
            <a:r>
              <a:rPr lang="hu-HU" b="1" i="1" dirty="0"/>
              <a:t> </a:t>
            </a:r>
            <a:r>
              <a:rPr lang="hu-HU" b="1" dirty="0"/>
              <a:t>59(3): 759–784. </a:t>
            </a:r>
            <a:endParaRPr lang="hu-HU" b="1" dirty="0" smtClean="0"/>
          </a:p>
          <a:p>
            <a:pPr marL="0" indent="0">
              <a:buNone/>
            </a:pPr>
            <a:r>
              <a:rPr lang="hu-HU" dirty="0" smtClean="0"/>
              <a:t>Simonyi </a:t>
            </a:r>
            <a:r>
              <a:rPr lang="hu-HU" dirty="0"/>
              <a:t>Zsigmond 1879. </a:t>
            </a:r>
            <a:r>
              <a:rPr lang="hu-HU" i="1" dirty="0"/>
              <a:t>Magyar nyelvtan fölsőbb osztályoknak és magán-használatra.</a:t>
            </a:r>
            <a:r>
              <a:rPr lang="hu-HU" dirty="0"/>
              <a:t> Budapest: </a:t>
            </a:r>
            <a:r>
              <a:rPr lang="hu-HU" dirty="0" err="1"/>
              <a:t>Eggenberger</a:t>
            </a:r>
            <a:r>
              <a:rPr lang="hu-HU" dirty="0"/>
              <a:t>.</a:t>
            </a:r>
          </a:p>
          <a:p>
            <a:pPr marL="0" indent="0">
              <a:buNone/>
            </a:pPr>
            <a:r>
              <a:rPr lang="hu-HU" dirty="0"/>
              <a:t>Simonyi Zsigmond 1881. </a:t>
            </a:r>
            <a:r>
              <a:rPr lang="hu-HU" i="1" dirty="0"/>
              <a:t>A magyar kötőszók, </a:t>
            </a:r>
            <a:r>
              <a:rPr lang="hu-HU" i="1" dirty="0" err="1"/>
              <a:t>egyuttal</a:t>
            </a:r>
            <a:r>
              <a:rPr lang="hu-HU" i="1" dirty="0"/>
              <a:t> az összetett mondat elmélete III. </a:t>
            </a:r>
            <a:r>
              <a:rPr lang="hu-HU" dirty="0"/>
              <a:t>Budapest: A Magyar Tudományos Akadémia Könyvkiadó hivatala.</a:t>
            </a:r>
          </a:p>
          <a:p>
            <a:pPr marL="0" indent="0">
              <a:buNone/>
            </a:pPr>
            <a:r>
              <a:rPr lang="hu-HU" dirty="0"/>
              <a:t>Temesi Mihály 1961. A szófajok. Általános kérdések. A határozószók. </a:t>
            </a:r>
            <a:r>
              <a:rPr lang="hu-HU" dirty="0" err="1"/>
              <a:t>In</a:t>
            </a:r>
            <a:r>
              <a:rPr lang="hu-HU" dirty="0"/>
              <a:t>: Tompa József (szerk.) 1961–1962. </a:t>
            </a:r>
            <a:r>
              <a:rPr lang="hu-HU" i="1" dirty="0"/>
              <a:t>A mai magyar nyelv rendszere I.</a:t>
            </a:r>
            <a:r>
              <a:rPr lang="hu-HU" dirty="0"/>
              <a:t> Budapest: Akadémiai Kiadó. 193–120, 251–267.</a:t>
            </a:r>
          </a:p>
          <a:p>
            <a:pPr marL="0" indent="0">
              <a:buNone/>
            </a:pPr>
            <a:r>
              <a:rPr lang="hu-HU" b="1" dirty="0"/>
              <a:t>Turi Gergő 2015. </a:t>
            </a:r>
            <a:r>
              <a:rPr lang="hu-HU" b="1" i="1" dirty="0"/>
              <a:t>Nem mintha egyszerű lenne</a:t>
            </a:r>
            <a:r>
              <a:rPr lang="hu-HU" b="1" dirty="0"/>
              <a:t> – a </a:t>
            </a:r>
            <a:r>
              <a:rPr lang="hu-HU" b="1" i="1" dirty="0"/>
              <a:t>nem mintha</a:t>
            </a:r>
            <a:r>
              <a:rPr lang="hu-HU" b="1" dirty="0"/>
              <a:t> szerkezet elemzése. </a:t>
            </a:r>
            <a:r>
              <a:rPr lang="hu-HU" b="1" dirty="0" err="1"/>
              <a:t>In</a:t>
            </a:r>
            <a:r>
              <a:rPr lang="hu-HU" b="1" dirty="0"/>
              <a:t>: </a:t>
            </a:r>
            <a:r>
              <a:rPr lang="hu-HU" b="1" dirty="0" err="1"/>
              <a:t>Gécseg</a:t>
            </a:r>
            <a:r>
              <a:rPr lang="hu-HU" b="1" dirty="0"/>
              <a:t> Zsuzsanna (szerk.): </a:t>
            </a:r>
            <a:r>
              <a:rPr lang="hu-HU" b="1" i="1" dirty="0"/>
              <a:t>LINGDOK 14. Nyelvészdoktoranduszok dolgozatai: Nyelvészdoktoranduszok 17. Országos Konferenciája.</a:t>
            </a:r>
            <a:r>
              <a:rPr lang="hu-HU" b="1" dirty="0"/>
              <a:t> Szeged: Szegedi Tudományegyetem, Nyelvtudományi Doktori Iskola, 221–238. </a:t>
            </a:r>
            <a:r>
              <a:rPr lang="hu-HU" b="1" u="sng" dirty="0">
                <a:hlinkClick r:id="rId2"/>
              </a:rPr>
              <a:t>https://</a:t>
            </a:r>
            <a:r>
              <a:rPr lang="hu-HU" b="1" u="sng" dirty="0" smtClean="0">
                <a:hlinkClick r:id="rId2"/>
              </a:rPr>
              <a:t>acta.bibl.u-szeged.hu/63017/1/lingdok_014_221-238.pdf</a:t>
            </a:r>
            <a:endParaRPr lang="hu-HU" b="1" u="sng" dirty="0" smtClean="0"/>
          </a:p>
          <a:p>
            <a:pPr marL="0" indent="0">
              <a:buNone/>
            </a:pPr>
            <a:r>
              <a:rPr lang="en-US" b="1" dirty="0" smtClean="0"/>
              <a:t>Van </a:t>
            </a:r>
            <a:r>
              <a:rPr lang="en-US" b="1" dirty="0" err="1" smtClean="0"/>
              <a:t>Praet</a:t>
            </a:r>
            <a:r>
              <a:rPr lang="en-US" b="1" dirty="0" smtClean="0"/>
              <a:t>, </a:t>
            </a:r>
            <a:r>
              <a:rPr lang="en-US" b="1" dirty="0" err="1" smtClean="0"/>
              <a:t>Wout</a:t>
            </a:r>
            <a:r>
              <a:rPr lang="hu-HU" b="1" dirty="0" smtClean="0"/>
              <a:t>,</a:t>
            </a:r>
            <a:r>
              <a:rPr lang="en-US" b="1" dirty="0" smtClean="0"/>
              <a:t> </a:t>
            </a:r>
            <a:r>
              <a:rPr lang="en-US" b="1" dirty="0" err="1" smtClean="0"/>
              <a:t>Degand</a:t>
            </a:r>
            <a:r>
              <a:rPr lang="hu-HU" b="1" dirty="0" smtClean="0"/>
              <a:t>, </a:t>
            </a:r>
            <a:r>
              <a:rPr lang="en-US" b="1" dirty="0" err="1" smtClean="0"/>
              <a:t>Liesbeth</a:t>
            </a:r>
            <a:r>
              <a:rPr lang="en-US" b="1" dirty="0" smtClean="0"/>
              <a:t>  </a:t>
            </a:r>
            <a:r>
              <a:rPr lang="hu-HU" b="1" dirty="0" smtClean="0"/>
              <a:t>&amp; </a:t>
            </a:r>
            <a:r>
              <a:rPr lang="en-US" b="1" dirty="0" smtClean="0"/>
              <a:t>Van linden</a:t>
            </a:r>
            <a:r>
              <a:rPr lang="hu-HU" b="1" dirty="0" smtClean="0"/>
              <a:t>, </a:t>
            </a:r>
            <a:r>
              <a:rPr lang="en-US" b="1" dirty="0"/>
              <a:t>An</a:t>
            </a:r>
            <a:r>
              <a:rPr lang="hu-HU" b="1" dirty="0" smtClean="0"/>
              <a:t> 2025. </a:t>
            </a:r>
            <a:r>
              <a:rPr lang="en-US" b="1" dirty="0" smtClean="0"/>
              <a:t>As </a:t>
            </a:r>
            <a:r>
              <a:rPr lang="en-US" b="1" dirty="0"/>
              <a:t>if grammar, discourse and prosody don’t interact: a comparative study of hypothetical manner clauses in English and </a:t>
            </a:r>
            <a:r>
              <a:rPr lang="en-US" b="1" dirty="0" smtClean="0"/>
              <a:t>Dutch</a:t>
            </a:r>
            <a:r>
              <a:rPr lang="hu-HU" b="1" dirty="0" smtClean="0"/>
              <a:t>. </a:t>
            </a:r>
            <a:r>
              <a:rPr lang="it-IT" b="1" dirty="0"/>
              <a:t>Folia Linguistica </a:t>
            </a:r>
            <a:r>
              <a:rPr lang="it-IT" b="1" dirty="0" smtClean="0"/>
              <a:t>59(3</a:t>
            </a:r>
            <a:r>
              <a:rPr lang="it-IT" b="1" dirty="0"/>
              <a:t>): </a:t>
            </a:r>
            <a:r>
              <a:rPr lang="it-IT" b="1" dirty="0" smtClean="0"/>
              <a:t>905–946</a:t>
            </a:r>
            <a:r>
              <a:rPr lang="hu-HU" b="1" dirty="0" smtClean="0"/>
              <a:t>.</a:t>
            </a:r>
            <a:endParaRPr lang="hu-HU" b="1" dirty="0"/>
          </a:p>
          <a:p>
            <a:pPr marL="0" indent="0">
              <a:buNone/>
            </a:pPr>
            <a:r>
              <a:rPr lang="hu-HU" dirty="0" err="1"/>
              <a:t>Velcsov</a:t>
            </a:r>
            <a:r>
              <a:rPr lang="hu-HU" dirty="0"/>
              <a:t> Mártonné 1968. A szófajok. </a:t>
            </a:r>
            <a:r>
              <a:rPr lang="hu-HU" dirty="0" err="1"/>
              <a:t>In</a:t>
            </a:r>
            <a:r>
              <a:rPr lang="hu-HU" dirty="0"/>
              <a:t>: Rácz (szerk.) </a:t>
            </a:r>
            <a:r>
              <a:rPr lang="hu-HU" i="1" dirty="0"/>
              <a:t>A mai magyar nyelv.</a:t>
            </a:r>
            <a:r>
              <a:rPr lang="hu-HU" dirty="0"/>
              <a:t> Budapest: Tankönyvkiadó. 9–83.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63524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Próba: kötőszó vagy módosítószó?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/>
              <a:t>A </a:t>
            </a:r>
            <a:r>
              <a:rPr lang="hu-HU" dirty="0" smtClean="0"/>
              <a:t>módosítószóknak </a:t>
            </a:r>
          </a:p>
          <a:p>
            <a:r>
              <a:rPr lang="hu-HU" dirty="0" smtClean="0"/>
              <a:t>nincs </a:t>
            </a:r>
            <a:r>
              <a:rPr lang="hu-HU" dirty="0"/>
              <a:t>kapcsoló </a:t>
            </a:r>
            <a:r>
              <a:rPr lang="hu-HU" dirty="0" smtClean="0"/>
              <a:t>szerepe </a:t>
            </a:r>
            <a:r>
              <a:rPr lang="hu-HU" dirty="0"/>
              <a:t>(mivel nincs is főmondatuk), </a:t>
            </a:r>
            <a:endParaRPr lang="hu-HU" dirty="0" smtClean="0"/>
          </a:p>
          <a:p>
            <a:r>
              <a:rPr lang="hu-HU" dirty="0" smtClean="0"/>
              <a:t>felelhetnek </a:t>
            </a:r>
            <a:r>
              <a:rPr lang="hu-HU" dirty="0"/>
              <a:t>olyan eldöntendő kérdésre, amelyben nem szerepelnek, modális jelentést hordoznak, </a:t>
            </a:r>
            <a:endParaRPr lang="hu-HU" dirty="0" smtClean="0"/>
          </a:p>
          <a:p>
            <a:r>
              <a:rPr lang="hu-HU" dirty="0" smtClean="0"/>
              <a:t>önállóan </a:t>
            </a:r>
            <a:r>
              <a:rPr lang="hu-HU" dirty="0"/>
              <a:t>mondatok lehetnek (Kugler 2000a: 300–301).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/>
              <a:t>mintha</a:t>
            </a:r>
            <a:r>
              <a:rPr lang="hu-HU" dirty="0"/>
              <a:t> az utolsó kritériumot tekintve átmeneti jellegűnek tűnik, </a:t>
            </a:r>
            <a:r>
              <a:rPr lang="hu-HU" dirty="0" smtClean="0"/>
              <a:t>de: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(17) </a:t>
            </a:r>
            <a:r>
              <a:rPr lang="hu-HU" i="1" dirty="0"/>
              <a:t>– Pompásan világít. – Rég nem láttam ilyennek. – A pásztor is látszik. – Jól igen s a bokor is. –  A kapca is. </a:t>
            </a:r>
            <a:r>
              <a:rPr lang="hu-HU" b="1" i="1" dirty="0"/>
              <a:t>– Mintha.</a:t>
            </a:r>
            <a:r>
              <a:rPr lang="hu-HU" i="1" dirty="0"/>
              <a:t> – Jó éjszakát. – Neked is.</a:t>
            </a:r>
            <a:r>
              <a:rPr lang="hu-HU" dirty="0"/>
              <a:t> (MNSz2, #21659549, </a:t>
            </a:r>
            <a:r>
              <a:rPr lang="hu-HU" dirty="0" err="1"/>
              <a:t>doc</a:t>
            </a:r>
            <a:r>
              <a:rPr lang="hu-HU" dirty="0"/>
              <a:t>#409, szépirodalom) [’A kapca is mintha látszana’]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3432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Próba: kötőszó vagy módosítószó?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01455"/>
            <a:ext cx="11173229" cy="4350327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Eldöntendő kérdésre </a:t>
            </a:r>
            <a:r>
              <a:rPr lang="hu-HU" dirty="0" smtClean="0"/>
              <a:t>nem </a:t>
            </a:r>
            <a:r>
              <a:rPr lang="hu-HU" dirty="0"/>
              <a:t>szokott felelni (az </a:t>
            </a:r>
            <a:r>
              <a:rPr lang="hu-HU" dirty="0" err="1"/>
              <a:t>MTSz-ben</a:t>
            </a:r>
            <a:r>
              <a:rPr lang="hu-HU" dirty="0"/>
              <a:t> és az MNSz2-ben sincs ilyen adat), de nem lehetetlen megalkotni egy ilyen </a:t>
            </a:r>
            <a:r>
              <a:rPr lang="hu-HU" dirty="0" smtClean="0"/>
              <a:t>mondatot:</a:t>
            </a:r>
            <a:endParaRPr lang="hu-HU" dirty="0"/>
          </a:p>
          <a:p>
            <a:pPr marL="0" indent="0">
              <a:buNone/>
            </a:pPr>
            <a:r>
              <a:rPr lang="hu-HU" i="1" dirty="0" smtClean="0"/>
              <a:t>– </a:t>
            </a:r>
            <a:r>
              <a:rPr lang="hu-HU" i="1" dirty="0"/>
              <a:t>Látod azt a házat a ködtől? – </a:t>
            </a:r>
            <a:r>
              <a:rPr lang="hu-HU" b="1" i="1" dirty="0"/>
              <a:t>Mintha.</a:t>
            </a:r>
            <a:r>
              <a:rPr lang="hu-HU" dirty="0"/>
              <a:t> [’</a:t>
            </a:r>
            <a:r>
              <a:rPr lang="hu-HU" dirty="0" err="1"/>
              <a:t>Mintha</a:t>
            </a:r>
            <a:r>
              <a:rPr lang="hu-HU" dirty="0"/>
              <a:t> látnám azt a házat’]</a:t>
            </a:r>
          </a:p>
          <a:p>
            <a:r>
              <a:rPr lang="hu-HU" dirty="0"/>
              <a:t>megjelenhet nem tagmondatkezdő </a:t>
            </a:r>
            <a:r>
              <a:rPr lang="hu-HU" dirty="0" smtClean="0"/>
              <a:t>pozícióban (l. </a:t>
            </a:r>
            <a:r>
              <a:rPr lang="hu-HU" dirty="0" err="1" smtClean="0"/>
              <a:t>Berrárnál</a:t>
            </a:r>
            <a:r>
              <a:rPr lang="hu-HU" dirty="0" smtClean="0"/>
              <a:t> is):</a:t>
            </a:r>
          </a:p>
          <a:p>
            <a:pPr marL="0" indent="0">
              <a:buNone/>
            </a:pPr>
            <a:r>
              <a:rPr lang="hu-HU" dirty="0" smtClean="0"/>
              <a:t>(18) </a:t>
            </a:r>
            <a:r>
              <a:rPr lang="hu-HU" i="1" dirty="0"/>
              <a:t>A hintók </a:t>
            </a:r>
            <a:r>
              <a:rPr lang="hu-HU" i="1" dirty="0" smtClean="0"/>
              <a:t>elgördültek, </a:t>
            </a:r>
            <a:r>
              <a:rPr lang="hu-HU" i="1" dirty="0" err="1"/>
              <a:t>mégegyszer</a:t>
            </a:r>
            <a:r>
              <a:rPr lang="hu-HU" i="1" dirty="0"/>
              <a:t> felcsattant a </a:t>
            </a:r>
            <a:r>
              <a:rPr lang="hu-HU" i="1" dirty="0" smtClean="0"/>
              <a:t>"</a:t>
            </a:r>
            <a:r>
              <a:rPr lang="hu-HU" i="1" dirty="0" err="1" smtClean="0"/>
              <a:t>Heil</a:t>
            </a:r>
            <a:r>
              <a:rPr lang="hu-HU" i="1" dirty="0" smtClean="0"/>
              <a:t>!", </a:t>
            </a:r>
            <a:r>
              <a:rPr lang="hu-HU" i="1" dirty="0"/>
              <a:t>de utána </a:t>
            </a:r>
            <a:r>
              <a:rPr lang="hu-HU" b="1" i="1" dirty="0"/>
              <a:t>mintha </a:t>
            </a:r>
            <a:r>
              <a:rPr lang="hu-HU" i="1" dirty="0"/>
              <a:t>elvágták volna a szászok </a:t>
            </a:r>
            <a:r>
              <a:rPr lang="hu-HU" i="1" dirty="0" smtClean="0"/>
              <a:t>száját, </a:t>
            </a:r>
            <a:r>
              <a:rPr lang="hu-HU" i="1" dirty="0"/>
              <a:t>néma elképedés és harag morajlott végig a </a:t>
            </a:r>
            <a:r>
              <a:rPr lang="hu-HU" i="1" dirty="0" smtClean="0"/>
              <a:t>tömegen. </a:t>
            </a:r>
            <a:r>
              <a:rPr lang="hu-HU" dirty="0" smtClean="0"/>
              <a:t>(MNSz2, 32540,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(19) </a:t>
            </a:r>
            <a:r>
              <a:rPr lang="hu-HU" i="1" dirty="0"/>
              <a:t>Tisztességből </a:t>
            </a:r>
            <a:r>
              <a:rPr lang="hu-HU" i="1" dirty="0" smtClean="0"/>
              <a:t>sajnálta, marasztalta, </a:t>
            </a:r>
            <a:r>
              <a:rPr lang="hu-HU" i="1" dirty="0"/>
              <a:t>hogy ne induljanak </a:t>
            </a:r>
            <a:r>
              <a:rPr lang="hu-HU" i="1" dirty="0" smtClean="0"/>
              <a:t>hajnalosan, </a:t>
            </a:r>
            <a:r>
              <a:rPr lang="hu-HU" i="1" dirty="0"/>
              <a:t>nyugodják ki magukat </a:t>
            </a:r>
            <a:r>
              <a:rPr lang="hu-HU" i="1" dirty="0" smtClean="0"/>
              <a:t>tisztességesen, </a:t>
            </a:r>
            <a:r>
              <a:rPr lang="hu-HU" i="1" dirty="0"/>
              <a:t>de a szabadkozásukat </a:t>
            </a:r>
            <a:r>
              <a:rPr lang="hu-HU" b="1" i="1" dirty="0"/>
              <a:t>mintha </a:t>
            </a:r>
            <a:r>
              <a:rPr lang="hu-HU" i="1" dirty="0"/>
              <a:t>kicsit </a:t>
            </a:r>
            <a:r>
              <a:rPr lang="hu-HU" i="1" dirty="0" err="1"/>
              <a:t>tulságosan</a:t>
            </a:r>
            <a:r>
              <a:rPr lang="hu-HU" i="1" dirty="0"/>
              <a:t> hamar vette volna </a:t>
            </a:r>
            <a:r>
              <a:rPr lang="hu-HU" i="1" dirty="0" smtClean="0"/>
              <a:t>jóba. </a:t>
            </a:r>
            <a:r>
              <a:rPr lang="hu-HU" dirty="0" smtClean="0"/>
              <a:t>(MNSz2, 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(20) </a:t>
            </a:r>
            <a:r>
              <a:rPr lang="hu-HU" i="1" dirty="0" smtClean="0"/>
              <a:t>Zöld </a:t>
            </a:r>
            <a:r>
              <a:rPr lang="hu-HU" i="1" dirty="0"/>
              <a:t>Péter </a:t>
            </a:r>
            <a:r>
              <a:rPr lang="hu-HU" b="1" i="1" dirty="0"/>
              <a:t>mintha </a:t>
            </a:r>
            <a:r>
              <a:rPr lang="hu-HU" i="1" dirty="0"/>
              <a:t>tudta </a:t>
            </a:r>
            <a:r>
              <a:rPr lang="hu-HU" i="1" dirty="0" smtClean="0"/>
              <a:t>volna, </a:t>
            </a:r>
            <a:r>
              <a:rPr lang="hu-HU" i="1" dirty="0"/>
              <a:t>mi megy végbe az </a:t>
            </a:r>
            <a:r>
              <a:rPr lang="hu-HU" i="1" dirty="0" smtClean="0"/>
              <a:t>emberben, </a:t>
            </a:r>
            <a:r>
              <a:rPr lang="hu-HU" i="1" dirty="0" err="1" smtClean="0"/>
              <a:t>súnyi</a:t>
            </a:r>
            <a:r>
              <a:rPr lang="hu-HU" i="1" dirty="0" smtClean="0"/>
              <a:t>, </a:t>
            </a:r>
            <a:r>
              <a:rPr lang="hu-HU" i="1" dirty="0"/>
              <a:t>kesely képpel azt </a:t>
            </a:r>
            <a:r>
              <a:rPr lang="hu-HU" i="1" dirty="0" smtClean="0"/>
              <a:t>kérdezte:</a:t>
            </a:r>
            <a:r>
              <a:rPr lang="hu-HU" i="1" dirty="0"/>
              <a:t> </a:t>
            </a:r>
            <a:r>
              <a:rPr lang="hu-HU" i="1" dirty="0" smtClean="0"/>
              <a:t>- </a:t>
            </a:r>
            <a:r>
              <a:rPr lang="hu-HU" i="1" dirty="0"/>
              <a:t>Meg </a:t>
            </a:r>
            <a:r>
              <a:rPr lang="hu-HU" i="1" dirty="0" smtClean="0"/>
              <a:t>tudná-e </a:t>
            </a:r>
            <a:r>
              <a:rPr lang="hu-HU" i="1" dirty="0"/>
              <a:t>ezeket a nagy dolgokat </a:t>
            </a:r>
            <a:r>
              <a:rPr lang="hu-HU" i="1" dirty="0" smtClean="0"/>
              <a:t>bizonyítani, </a:t>
            </a:r>
            <a:r>
              <a:rPr lang="hu-HU" i="1" dirty="0"/>
              <a:t>szekretárius </a:t>
            </a:r>
            <a:r>
              <a:rPr lang="hu-HU" i="1" dirty="0" smtClean="0"/>
              <a:t>uram, </a:t>
            </a:r>
            <a:r>
              <a:rPr lang="hu-HU" i="1" dirty="0"/>
              <a:t>ha rákerülne a </a:t>
            </a:r>
            <a:r>
              <a:rPr lang="hu-HU" i="1" dirty="0" smtClean="0"/>
              <a:t>sor? </a:t>
            </a:r>
            <a:r>
              <a:rPr lang="hu-HU" dirty="0"/>
              <a:t>(MNSz2, </a:t>
            </a:r>
            <a:r>
              <a:rPr lang="hu-HU" dirty="0" smtClean="0"/>
              <a:t>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569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Mintha</a:t>
            </a:r>
            <a:r>
              <a:rPr lang="hu-HU" dirty="0" smtClean="0"/>
              <a:t>: kötőszó &gt; módosítószó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89527" y="2170545"/>
            <a:ext cx="11416146" cy="44888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1800" dirty="0" err="1" smtClean="0"/>
              <a:t>Berrár</a:t>
            </a:r>
            <a:r>
              <a:rPr lang="hu-HU" sz="1800" dirty="0" smtClean="0"/>
              <a:t> (1960: 27): bizonytalan állítás</a:t>
            </a:r>
          </a:p>
          <a:p>
            <a:pPr marL="0" indent="0">
              <a:buNone/>
            </a:pPr>
            <a:r>
              <a:rPr lang="hu-HU" sz="1800" i="1" dirty="0"/>
              <a:t>Jóskának</a:t>
            </a:r>
            <a:r>
              <a:rPr lang="hu-HU" sz="1800" dirty="0"/>
              <a:t> </a:t>
            </a:r>
            <a:r>
              <a:rPr lang="hu-HU" sz="1800" i="1" dirty="0"/>
              <a:t>mintha fájna a lába</a:t>
            </a:r>
            <a:r>
              <a:rPr lang="hu-HU" sz="1800" dirty="0" smtClean="0"/>
              <a:t>.</a:t>
            </a:r>
          </a:p>
          <a:p>
            <a:pPr marL="0" indent="0">
              <a:buNone/>
            </a:pPr>
            <a:r>
              <a:rPr lang="hu-HU" sz="1800" dirty="0" smtClean="0"/>
              <a:t>Négyféle árnyalat (</a:t>
            </a:r>
            <a:r>
              <a:rPr lang="hu-HU" sz="1800" dirty="0" err="1"/>
              <a:t>Berrár</a:t>
            </a:r>
            <a:r>
              <a:rPr lang="hu-HU" sz="1800" dirty="0"/>
              <a:t> </a:t>
            </a:r>
            <a:r>
              <a:rPr lang="hu-HU" sz="1800" dirty="0" smtClean="0"/>
              <a:t>1960</a:t>
            </a:r>
            <a:r>
              <a:rPr lang="hu-HU" sz="1800" dirty="0"/>
              <a:t>: 27–28):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A </a:t>
            </a:r>
            <a:r>
              <a:rPr lang="hu-HU" sz="1800" dirty="0"/>
              <a:t>mellékmondat nem a főmondatbeli állítás okát adja meg, hanem egy olyan </a:t>
            </a:r>
            <a:r>
              <a:rPr lang="hu-HU" sz="1800" b="1" dirty="0"/>
              <a:t>eredményhez</a:t>
            </a:r>
            <a:r>
              <a:rPr lang="hu-HU" sz="1800" dirty="0"/>
              <a:t> hasonlítja, amely annak az állításnak a </a:t>
            </a:r>
            <a:r>
              <a:rPr lang="hu-HU" sz="1800" b="1" dirty="0"/>
              <a:t>tipikus oka </a:t>
            </a:r>
            <a:r>
              <a:rPr lang="hu-HU" sz="1800" dirty="0"/>
              <a:t>szokott lenni, pl. </a:t>
            </a:r>
            <a:r>
              <a:rPr lang="hu-HU" sz="1800" i="1" dirty="0"/>
              <a:t>Olyan piros az ég alja, </a:t>
            </a:r>
            <a:r>
              <a:rPr lang="hu-HU" sz="1800" b="1" i="1" dirty="0"/>
              <a:t>mintha</a:t>
            </a:r>
            <a:r>
              <a:rPr lang="hu-HU" sz="1800" i="1" dirty="0"/>
              <a:t> égne a falu</a:t>
            </a:r>
            <a:r>
              <a:rPr lang="hu-HU" sz="1800" dirty="0"/>
              <a:t>.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 </a:t>
            </a:r>
            <a:r>
              <a:rPr lang="hu-HU" sz="1800" dirty="0"/>
              <a:t>A mellékmondat a </a:t>
            </a:r>
            <a:r>
              <a:rPr lang="hu-HU" sz="1800" b="1" dirty="0"/>
              <a:t>beszélő</a:t>
            </a:r>
            <a:r>
              <a:rPr lang="hu-HU" sz="1800" dirty="0"/>
              <a:t> </a:t>
            </a:r>
            <a:r>
              <a:rPr lang="hu-HU" sz="1800" b="1" dirty="0"/>
              <a:t>bizonytalan feltevését </a:t>
            </a:r>
            <a:r>
              <a:rPr lang="hu-HU" sz="1800" dirty="0"/>
              <a:t>adja vissza, pl. </a:t>
            </a:r>
            <a:r>
              <a:rPr lang="hu-HU" sz="1800" i="1" dirty="0"/>
              <a:t>Olyan piros az ég alja, </a:t>
            </a:r>
            <a:r>
              <a:rPr lang="hu-HU" sz="1800" b="1" i="1" dirty="0"/>
              <a:t>mintha</a:t>
            </a:r>
            <a:r>
              <a:rPr lang="hu-HU" sz="1800" i="1" dirty="0"/>
              <a:t> égne a falu</a:t>
            </a:r>
            <a:r>
              <a:rPr lang="hu-HU" sz="1800" dirty="0"/>
              <a:t> – vajon nem ég-e?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Az </a:t>
            </a:r>
            <a:r>
              <a:rPr lang="hu-HU" sz="1800" dirty="0"/>
              <a:t>előbbi jelentés </a:t>
            </a:r>
            <a:r>
              <a:rPr lang="hu-HU" sz="1800" b="1" dirty="0"/>
              <a:t>rövidebben</a:t>
            </a:r>
            <a:r>
              <a:rPr lang="hu-HU" sz="1800" dirty="0"/>
              <a:t> visszaadva: </a:t>
            </a:r>
            <a:r>
              <a:rPr lang="hu-HU" sz="1800" i="1" dirty="0"/>
              <a:t>Az ég alján </a:t>
            </a:r>
            <a:r>
              <a:rPr lang="hu-HU" sz="1800" b="1" i="1" dirty="0"/>
              <a:t>mintha</a:t>
            </a:r>
            <a:r>
              <a:rPr lang="hu-HU" sz="1800" i="1" dirty="0"/>
              <a:t> égne a falu.</a:t>
            </a:r>
            <a:r>
              <a:rPr lang="hu-HU" sz="1800" dirty="0"/>
              <a:t> Ez a módosítószói használat. </a:t>
            </a:r>
            <a:endParaRPr lang="hu-HU" sz="1800" dirty="0" smtClean="0"/>
          </a:p>
          <a:p>
            <a:pPr marL="457200" indent="-457200">
              <a:buAutoNum type="arabicParenR"/>
            </a:pPr>
            <a:r>
              <a:rPr lang="hu-HU" sz="1800" dirty="0" smtClean="0"/>
              <a:t>Amikor </a:t>
            </a:r>
            <a:r>
              <a:rPr lang="hu-HU" sz="1800" dirty="0"/>
              <a:t>a beszélő tudatában van annak, hogy </a:t>
            </a:r>
            <a:r>
              <a:rPr lang="hu-HU" sz="1800" b="1" dirty="0"/>
              <a:t>állítása nem felel meg pontosan a valóságnak</a:t>
            </a:r>
            <a:r>
              <a:rPr lang="hu-HU" sz="1800" dirty="0"/>
              <a:t>. </a:t>
            </a:r>
            <a:r>
              <a:rPr lang="hu-HU" sz="1800" dirty="0" smtClean="0"/>
              <a:t>Nincs példa, csak </a:t>
            </a:r>
            <a:r>
              <a:rPr lang="hu-HU" sz="1800" dirty="0"/>
              <a:t>az </a:t>
            </a:r>
            <a:r>
              <a:rPr lang="hu-HU" sz="1800" i="1" dirty="0"/>
              <a:t>olyha, </a:t>
            </a:r>
            <a:r>
              <a:rPr lang="hu-HU" sz="1800" i="1" dirty="0" err="1"/>
              <a:t>olymint</a:t>
            </a:r>
            <a:r>
              <a:rPr lang="hu-HU" sz="1800" dirty="0"/>
              <a:t> kötőszókat említi az ómagyarból, amelyek „mai </a:t>
            </a:r>
            <a:r>
              <a:rPr lang="hu-HU" sz="1800" dirty="0" smtClean="0"/>
              <a:t>kifejezői”: </a:t>
            </a:r>
            <a:r>
              <a:rPr lang="hu-HU" sz="1800" i="1" dirty="0" smtClean="0"/>
              <a:t>szinte</a:t>
            </a:r>
            <a:r>
              <a:rPr lang="hu-HU" sz="1800" i="1" dirty="0"/>
              <a:t>, majdnem, körülbelül</a:t>
            </a:r>
            <a:r>
              <a:rPr lang="hu-HU" sz="1800" dirty="0"/>
              <a:t> elemeket sorolja fel (ugyanerről Simonyi 1881: 195–196).</a:t>
            </a:r>
          </a:p>
        </p:txBody>
      </p:sp>
    </p:spTree>
    <p:extLst>
      <p:ext uri="{BB962C8B-B14F-4D97-AF65-F5344CB8AC3E}">
        <p14:creationId xmlns:p14="http://schemas.microsoft.com/office/powerpoint/2010/main" val="1524497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Juhász: módosítószó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44435"/>
            <a:ext cx="11117812" cy="438727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/>
              <a:t>Juhász (1992a: 777, 1992b: 821, 834)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feltételes hasonlító mondat alkalmas a bizonytalanság, hozzávetőlegesség, kételkedés </a:t>
            </a:r>
            <a:r>
              <a:rPr lang="hu-HU" dirty="0" smtClean="0"/>
              <a:t>megjelenítésére</a:t>
            </a:r>
          </a:p>
          <a:p>
            <a:pPr marL="0" indent="0">
              <a:buNone/>
            </a:pPr>
            <a:r>
              <a:rPr lang="hu-HU" dirty="0" smtClean="0"/>
              <a:t>kötőszó </a:t>
            </a:r>
            <a:r>
              <a:rPr lang="hu-HU" dirty="0"/>
              <a:t>kapcsoló szerepe háttérbe szorult, és a modális-szubjektív jelentés került előtérbe, a feltételes hasonlító mondat alárendelt tagmondata pedig mondatrészi szintre süllyedt.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/>
              <a:t>mintha</a:t>
            </a:r>
            <a:r>
              <a:rPr lang="hu-HU" dirty="0"/>
              <a:t> mondatrészt </a:t>
            </a:r>
            <a:r>
              <a:rPr lang="hu-HU" dirty="0" smtClean="0"/>
              <a:t>kapcsol?</a:t>
            </a:r>
          </a:p>
          <a:p>
            <a:pPr marL="0" indent="0">
              <a:buNone/>
            </a:pPr>
            <a:r>
              <a:rPr lang="hu-HU" i="1" dirty="0" smtClean="0"/>
              <a:t>	Mintha kiborult volna a bili.</a:t>
            </a:r>
          </a:p>
          <a:p>
            <a:pPr marL="0" indent="0">
              <a:buNone/>
            </a:pPr>
            <a:r>
              <a:rPr lang="hu-HU" dirty="0"/>
              <a:t>N</a:t>
            </a:r>
            <a:r>
              <a:rPr lang="hu-HU" dirty="0" smtClean="0"/>
              <a:t>em </a:t>
            </a:r>
            <a:r>
              <a:rPr lang="hu-HU" dirty="0"/>
              <a:t>akármelyik </a:t>
            </a:r>
            <a:r>
              <a:rPr lang="hu-HU" dirty="0" smtClean="0"/>
              <a:t>mondatrész: a </a:t>
            </a:r>
            <a:r>
              <a:rPr lang="hu-HU" dirty="0"/>
              <a:t>mondatbeli propozícióról (pozíciójában </a:t>
            </a:r>
            <a:r>
              <a:rPr lang="hu-HU" dirty="0" smtClean="0"/>
              <a:t>megelőzi). </a:t>
            </a:r>
          </a:p>
          <a:p>
            <a:pPr marL="0" indent="0">
              <a:buNone/>
            </a:pPr>
            <a:r>
              <a:rPr lang="hu-HU" dirty="0" smtClean="0"/>
              <a:t>A mellékmondat nem mondatrészi </a:t>
            </a:r>
            <a:r>
              <a:rPr lang="hu-HU" dirty="0"/>
              <a:t>szintűre </a:t>
            </a:r>
            <a:r>
              <a:rPr lang="hu-HU" dirty="0" smtClean="0"/>
              <a:t>redukálódott egység, hanem függetlenedett </a:t>
            </a:r>
            <a:r>
              <a:rPr lang="hu-HU" dirty="0"/>
              <a:t>(</a:t>
            </a:r>
            <a:r>
              <a:rPr lang="hu-HU" dirty="0" err="1"/>
              <a:t>inszubordinálódott</a:t>
            </a:r>
            <a:r>
              <a:rPr lang="hu-HU" dirty="0"/>
              <a:t>) </a:t>
            </a:r>
            <a:r>
              <a:rPr lang="hu-HU" dirty="0" smtClean="0"/>
              <a:t>mellékmondat.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7604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Kugler: </a:t>
            </a:r>
            <a:r>
              <a:rPr lang="hu-HU" dirty="0" err="1" smtClean="0"/>
              <a:t>dubitatív</a:t>
            </a:r>
            <a:r>
              <a:rPr lang="hu-HU" dirty="0" smtClean="0"/>
              <a:t>, nem módosítószó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/>
              <a:t>Kugler </a:t>
            </a:r>
            <a:r>
              <a:rPr lang="hu-HU" dirty="0" smtClean="0"/>
              <a:t>(2015</a:t>
            </a:r>
            <a:r>
              <a:rPr lang="hu-HU" dirty="0"/>
              <a:t>: 195), a </a:t>
            </a:r>
            <a:r>
              <a:rPr lang="hu-HU" i="1" dirty="0"/>
              <a:t>-NA</a:t>
            </a:r>
            <a:r>
              <a:rPr lang="hu-HU" dirty="0"/>
              <a:t> módjellel jelölt </a:t>
            </a:r>
            <a:r>
              <a:rPr lang="hu-HU" dirty="0" smtClean="0"/>
              <a:t>módok között:</a:t>
            </a:r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a megnyilatkozó </a:t>
            </a:r>
            <a:r>
              <a:rPr lang="hu-HU" dirty="0" err="1"/>
              <a:t>episztemikus</a:t>
            </a:r>
            <a:r>
              <a:rPr lang="hu-HU" dirty="0"/>
              <a:t> bizonytalanságát jelöli a szituáció fennállásával, valószínűsítésével kapcsolatban. A </a:t>
            </a:r>
            <a:r>
              <a:rPr lang="hu-HU" dirty="0" err="1"/>
              <a:t>dubitatív</a:t>
            </a:r>
            <a:r>
              <a:rPr lang="hu-HU" dirty="0"/>
              <a:t> mód által jelölt művelet a megfigyelés (vagy mástól származó információ) és a megnyilatkozó által valószínűsített szituáció viszonyba hozása.”</a:t>
            </a:r>
          </a:p>
        </p:txBody>
      </p:sp>
    </p:spTree>
    <p:extLst>
      <p:ext uri="{BB962C8B-B14F-4D97-AF65-F5344CB8AC3E}">
        <p14:creationId xmlns:p14="http://schemas.microsoft.com/office/powerpoint/2010/main" val="3751812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Próba: kötőszó vagy módosítószó?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u-HU" dirty="0"/>
              <a:t>A </a:t>
            </a:r>
            <a:r>
              <a:rPr lang="hu-HU" dirty="0" smtClean="0"/>
              <a:t>módosítószóknak </a:t>
            </a:r>
          </a:p>
          <a:p>
            <a:r>
              <a:rPr lang="hu-HU" dirty="0" smtClean="0"/>
              <a:t>nincs </a:t>
            </a:r>
            <a:r>
              <a:rPr lang="hu-HU" dirty="0"/>
              <a:t>kapcsoló </a:t>
            </a:r>
            <a:r>
              <a:rPr lang="hu-HU" dirty="0" smtClean="0"/>
              <a:t>szerepe </a:t>
            </a:r>
            <a:r>
              <a:rPr lang="hu-HU" dirty="0"/>
              <a:t>(mivel nincs is főmondatuk), </a:t>
            </a:r>
            <a:endParaRPr lang="hu-HU" dirty="0" smtClean="0"/>
          </a:p>
          <a:p>
            <a:r>
              <a:rPr lang="hu-HU" dirty="0" smtClean="0"/>
              <a:t>felelhetnek </a:t>
            </a:r>
            <a:r>
              <a:rPr lang="hu-HU" dirty="0"/>
              <a:t>olyan eldöntendő kérdésre, amelyben nem szerepelnek, modális jelentést hordoznak, </a:t>
            </a:r>
            <a:endParaRPr lang="hu-HU" dirty="0" smtClean="0"/>
          </a:p>
          <a:p>
            <a:r>
              <a:rPr lang="hu-HU" dirty="0" smtClean="0"/>
              <a:t>önállóan </a:t>
            </a:r>
            <a:r>
              <a:rPr lang="hu-HU" dirty="0"/>
              <a:t>mondatok lehetnek (Kugler 2000a: 300–301).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i="1" dirty="0"/>
              <a:t>mintha</a:t>
            </a:r>
            <a:r>
              <a:rPr lang="hu-HU" dirty="0"/>
              <a:t> az utolsó kritériumot tekintve átmeneti jellegűnek tűnik, </a:t>
            </a:r>
            <a:r>
              <a:rPr lang="hu-HU" dirty="0" smtClean="0"/>
              <a:t>de: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(13) </a:t>
            </a:r>
            <a:r>
              <a:rPr lang="hu-HU" i="1" dirty="0"/>
              <a:t>– Pompásan világít. – Rég nem láttam ilyennek. – A pásztor is látszik. – Jól igen s a bokor is. –  A kapca is. </a:t>
            </a:r>
            <a:r>
              <a:rPr lang="hu-HU" b="1" i="1" dirty="0"/>
              <a:t>– Mintha.</a:t>
            </a:r>
            <a:r>
              <a:rPr lang="hu-HU" i="1" dirty="0"/>
              <a:t> – Jó éjszakát. – Neked is.</a:t>
            </a:r>
            <a:r>
              <a:rPr lang="hu-HU" dirty="0"/>
              <a:t> (MNSz2, #21659549, </a:t>
            </a:r>
            <a:r>
              <a:rPr lang="hu-HU" dirty="0" err="1"/>
              <a:t>doc</a:t>
            </a:r>
            <a:r>
              <a:rPr lang="hu-HU" dirty="0"/>
              <a:t>#409, szépirodalom) [’A kapca is mintha látszana’]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3694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Próba: kötőszó vagy módosítószó?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01455"/>
            <a:ext cx="11173229" cy="4350327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Eldöntendő kérdésre </a:t>
            </a:r>
            <a:r>
              <a:rPr lang="hu-HU" dirty="0" smtClean="0"/>
              <a:t>nem </a:t>
            </a:r>
            <a:r>
              <a:rPr lang="hu-HU" dirty="0"/>
              <a:t>szokott felelni (az </a:t>
            </a:r>
            <a:r>
              <a:rPr lang="hu-HU" dirty="0" err="1"/>
              <a:t>MTSz-ben</a:t>
            </a:r>
            <a:r>
              <a:rPr lang="hu-HU" dirty="0"/>
              <a:t> és az MNSz2-ben sincs ilyen adat), de nem lehetetlen megalkotni egy ilyen </a:t>
            </a:r>
            <a:r>
              <a:rPr lang="hu-HU" dirty="0" smtClean="0"/>
              <a:t>mondatot:</a:t>
            </a:r>
            <a:endParaRPr lang="hu-HU" dirty="0"/>
          </a:p>
          <a:p>
            <a:pPr marL="0" indent="0">
              <a:buNone/>
            </a:pPr>
            <a:r>
              <a:rPr lang="hu-HU" i="1" dirty="0" smtClean="0"/>
              <a:t>– </a:t>
            </a:r>
            <a:r>
              <a:rPr lang="hu-HU" i="1" dirty="0"/>
              <a:t>Látod azt a házat a ködtől? – </a:t>
            </a:r>
            <a:r>
              <a:rPr lang="hu-HU" b="1" i="1" dirty="0"/>
              <a:t>Mintha.</a:t>
            </a:r>
            <a:r>
              <a:rPr lang="hu-HU" dirty="0"/>
              <a:t> [’</a:t>
            </a:r>
            <a:r>
              <a:rPr lang="hu-HU" dirty="0" err="1"/>
              <a:t>Mintha</a:t>
            </a:r>
            <a:r>
              <a:rPr lang="hu-HU" dirty="0"/>
              <a:t> látnám azt a házat’]</a:t>
            </a:r>
          </a:p>
          <a:p>
            <a:r>
              <a:rPr lang="hu-HU" dirty="0"/>
              <a:t>megjelenhet nem tagmondatkezdő </a:t>
            </a:r>
            <a:r>
              <a:rPr lang="hu-HU" dirty="0" smtClean="0"/>
              <a:t>pozícióban (l. </a:t>
            </a:r>
            <a:r>
              <a:rPr lang="hu-HU" dirty="0" err="1" smtClean="0"/>
              <a:t>Berrárnál</a:t>
            </a:r>
            <a:r>
              <a:rPr lang="hu-HU" dirty="0" smtClean="0"/>
              <a:t> is):</a:t>
            </a:r>
          </a:p>
          <a:p>
            <a:pPr marL="0" indent="0">
              <a:buNone/>
            </a:pPr>
            <a:r>
              <a:rPr lang="hu-HU" dirty="0" smtClean="0"/>
              <a:t>(14) </a:t>
            </a:r>
            <a:r>
              <a:rPr lang="hu-HU" i="1" dirty="0"/>
              <a:t>A hintók </a:t>
            </a:r>
            <a:r>
              <a:rPr lang="hu-HU" i="1" dirty="0" smtClean="0"/>
              <a:t>elgördültek, </a:t>
            </a:r>
            <a:r>
              <a:rPr lang="hu-HU" i="1" dirty="0" err="1"/>
              <a:t>mégegyszer</a:t>
            </a:r>
            <a:r>
              <a:rPr lang="hu-HU" i="1" dirty="0"/>
              <a:t> felcsattant a </a:t>
            </a:r>
            <a:r>
              <a:rPr lang="hu-HU" i="1" dirty="0" smtClean="0"/>
              <a:t>"</a:t>
            </a:r>
            <a:r>
              <a:rPr lang="hu-HU" i="1" dirty="0" err="1" smtClean="0"/>
              <a:t>Heil</a:t>
            </a:r>
            <a:r>
              <a:rPr lang="hu-HU" i="1" dirty="0" smtClean="0"/>
              <a:t>!", </a:t>
            </a:r>
            <a:r>
              <a:rPr lang="hu-HU" i="1" dirty="0"/>
              <a:t>de utána </a:t>
            </a:r>
            <a:r>
              <a:rPr lang="hu-HU" b="1" i="1" dirty="0"/>
              <a:t>mintha </a:t>
            </a:r>
            <a:r>
              <a:rPr lang="hu-HU" i="1" dirty="0"/>
              <a:t>elvágták volna a szászok </a:t>
            </a:r>
            <a:r>
              <a:rPr lang="hu-HU" i="1" dirty="0" smtClean="0"/>
              <a:t>száját, </a:t>
            </a:r>
            <a:r>
              <a:rPr lang="hu-HU" i="1" dirty="0"/>
              <a:t>néma elképedés és harag morajlott végig a </a:t>
            </a:r>
            <a:r>
              <a:rPr lang="hu-HU" i="1" dirty="0" smtClean="0"/>
              <a:t>tömegen. </a:t>
            </a:r>
            <a:r>
              <a:rPr lang="hu-HU" dirty="0" smtClean="0"/>
              <a:t>(MNSz2, 32540,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(15) </a:t>
            </a:r>
            <a:r>
              <a:rPr lang="hu-HU" i="1" dirty="0"/>
              <a:t>Tisztességből </a:t>
            </a:r>
            <a:r>
              <a:rPr lang="hu-HU" i="1" dirty="0" smtClean="0"/>
              <a:t>sajnálta, marasztalta, </a:t>
            </a:r>
            <a:r>
              <a:rPr lang="hu-HU" i="1" dirty="0"/>
              <a:t>hogy ne induljanak </a:t>
            </a:r>
            <a:r>
              <a:rPr lang="hu-HU" i="1" dirty="0" smtClean="0"/>
              <a:t>hajnalosan, </a:t>
            </a:r>
            <a:r>
              <a:rPr lang="hu-HU" i="1" dirty="0"/>
              <a:t>nyugodják ki magukat </a:t>
            </a:r>
            <a:r>
              <a:rPr lang="hu-HU" i="1" dirty="0" smtClean="0"/>
              <a:t>tisztességesen, </a:t>
            </a:r>
            <a:r>
              <a:rPr lang="hu-HU" i="1" dirty="0"/>
              <a:t>de a szabadkozásukat </a:t>
            </a:r>
            <a:r>
              <a:rPr lang="hu-HU" b="1" i="1" dirty="0"/>
              <a:t>mintha </a:t>
            </a:r>
            <a:r>
              <a:rPr lang="hu-HU" i="1" dirty="0"/>
              <a:t>kicsit </a:t>
            </a:r>
            <a:r>
              <a:rPr lang="hu-HU" i="1" dirty="0" err="1"/>
              <a:t>tulságosan</a:t>
            </a:r>
            <a:r>
              <a:rPr lang="hu-HU" i="1" dirty="0"/>
              <a:t> hamar vette volna </a:t>
            </a:r>
            <a:r>
              <a:rPr lang="hu-HU" i="1" dirty="0" smtClean="0"/>
              <a:t>jóba. </a:t>
            </a:r>
            <a:r>
              <a:rPr lang="hu-HU" dirty="0" smtClean="0"/>
              <a:t>(MNSz2, 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(16) </a:t>
            </a:r>
            <a:r>
              <a:rPr lang="hu-HU" i="1" dirty="0" smtClean="0"/>
              <a:t>Zöld </a:t>
            </a:r>
            <a:r>
              <a:rPr lang="hu-HU" i="1" dirty="0"/>
              <a:t>Péter </a:t>
            </a:r>
            <a:r>
              <a:rPr lang="hu-HU" b="1" i="1" dirty="0"/>
              <a:t>mintha </a:t>
            </a:r>
            <a:r>
              <a:rPr lang="hu-HU" i="1" dirty="0"/>
              <a:t>tudta </a:t>
            </a:r>
            <a:r>
              <a:rPr lang="hu-HU" i="1" dirty="0" smtClean="0"/>
              <a:t>volna, </a:t>
            </a:r>
            <a:r>
              <a:rPr lang="hu-HU" i="1" dirty="0"/>
              <a:t>mi megy végbe az </a:t>
            </a:r>
            <a:r>
              <a:rPr lang="hu-HU" i="1" dirty="0" smtClean="0"/>
              <a:t>emberben, </a:t>
            </a:r>
            <a:r>
              <a:rPr lang="hu-HU" i="1" dirty="0" err="1" smtClean="0"/>
              <a:t>súnyi</a:t>
            </a:r>
            <a:r>
              <a:rPr lang="hu-HU" i="1" dirty="0" smtClean="0"/>
              <a:t>, </a:t>
            </a:r>
            <a:r>
              <a:rPr lang="hu-HU" i="1" dirty="0"/>
              <a:t>kesely képpel azt </a:t>
            </a:r>
            <a:r>
              <a:rPr lang="hu-HU" i="1" dirty="0" smtClean="0"/>
              <a:t>kérdezte:</a:t>
            </a:r>
            <a:r>
              <a:rPr lang="hu-HU" i="1" dirty="0"/>
              <a:t> </a:t>
            </a:r>
            <a:r>
              <a:rPr lang="hu-HU" i="1" dirty="0" smtClean="0"/>
              <a:t>- </a:t>
            </a:r>
            <a:r>
              <a:rPr lang="hu-HU" i="1" dirty="0"/>
              <a:t>Meg </a:t>
            </a:r>
            <a:r>
              <a:rPr lang="hu-HU" i="1" dirty="0" smtClean="0"/>
              <a:t>tudná-e </a:t>
            </a:r>
            <a:r>
              <a:rPr lang="hu-HU" i="1" dirty="0"/>
              <a:t>ezeket a nagy dolgokat </a:t>
            </a:r>
            <a:r>
              <a:rPr lang="hu-HU" i="1" dirty="0" smtClean="0"/>
              <a:t>bizonyítani, </a:t>
            </a:r>
            <a:r>
              <a:rPr lang="hu-HU" i="1" dirty="0"/>
              <a:t>szekretárius </a:t>
            </a:r>
            <a:r>
              <a:rPr lang="hu-HU" i="1" dirty="0" smtClean="0"/>
              <a:t>uram, </a:t>
            </a:r>
            <a:r>
              <a:rPr lang="hu-HU" i="1" dirty="0"/>
              <a:t>ha rákerülne a </a:t>
            </a:r>
            <a:r>
              <a:rPr lang="hu-HU" i="1" dirty="0" smtClean="0"/>
              <a:t>sor? </a:t>
            </a:r>
            <a:r>
              <a:rPr lang="hu-HU" dirty="0"/>
              <a:t>(MNSz2, </a:t>
            </a:r>
            <a:r>
              <a:rPr lang="hu-HU" dirty="0" smtClean="0"/>
              <a:t>38704, </a:t>
            </a:r>
            <a:r>
              <a:rPr lang="hu-HU" dirty="0" err="1" smtClean="0"/>
              <a:t>lit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57470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Hová tegyük? Mi van a főmondattal?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68881"/>
            <a:ext cx="11293302" cy="4236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200" i="1" dirty="0" smtClean="0"/>
              <a:t>Mintha rám öntötték volna! </a:t>
            </a:r>
            <a:r>
              <a:rPr lang="hu-HU" sz="2200" i="1" dirty="0" smtClean="0">
                <a:solidFill>
                  <a:srgbClr val="FF0000"/>
                </a:solidFill>
              </a:rPr>
              <a:t>[Úgy áll rajtam]</a:t>
            </a:r>
          </a:p>
          <a:p>
            <a:pPr marL="0" indent="0">
              <a:buNone/>
            </a:pPr>
            <a:r>
              <a:rPr lang="hu-HU" sz="2200" i="1" dirty="0" smtClean="0"/>
              <a:t>Mintha világéletedben… volna! </a:t>
            </a:r>
            <a:r>
              <a:rPr lang="hu-HU" sz="2200" i="1" dirty="0" smtClean="0">
                <a:solidFill>
                  <a:srgbClr val="FF0000"/>
                </a:solidFill>
              </a:rPr>
              <a:t>[Úgy csinálod/Úgy emelted ezt most föl]</a:t>
            </a:r>
          </a:p>
          <a:p>
            <a:pPr marL="0" indent="0">
              <a:buNone/>
            </a:pPr>
            <a:r>
              <a:rPr lang="hu-HU" sz="2200" i="1" dirty="0" smtClean="0"/>
              <a:t>Mintha csak tegnap lett volna! </a:t>
            </a:r>
            <a:r>
              <a:rPr lang="hu-HU" sz="2200" i="1" dirty="0">
                <a:solidFill>
                  <a:srgbClr val="FF0000"/>
                </a:solidFill>
              </a:rPr>
              <a:t>[Olybá/Úgy tűnik nekem…] </a:t>
            </a:r>
            <a:endParaRPr lang="hu-HU" sz="2200" i="1" dirty="0" smtClean="0"/>
          </a:p>
          <a:p>
            <a:pPr marL="0" indent="0">
              <a:buNone/>
            </a:pPr>
            <a:r>
              <a:rPr lang="hu-HU" sz="2200" i="1" dirty="0" smtClean="0"/>
              <a:t>Mintha picit kiborultál volna.</a:t>
            </a:r>
            <a:r>
              <a:rPr lang="hu-HU" sz="2200" i="1" dirty="0" smtClean="0">
                <a:solidFill>
                  <a:srgbClr val="FF0000"/>
                </a:solidFill>
              </a:rPr>
              <a:t> [Olybá/Úgy tűnik nekem…] </a:t>
            </a:r>
            <a:r>
              <a:rPr lang="hu-HU" sz="2200" dirty="0" smtClean="0"/>
              <a:t>– de a főmondat nem hordozza itt az iróniát [beszélői attitűdöt is kifejez, nemcsak feltételes hasonlítást]</a:t>
            </a:r>
          </a:p>
          <a:p>
            <a:pPr marL="0" indent="0">
              <a:buNone/>
            </a:pPr>
            <a:r>
              <a:rPr lang="hu-HU" sz="2200" dirty="0" smtClean="0"/>
              <a:t>Mintha mi se történt volna. [ironikus]</a:t>
            </a:r>
          </a:p>
          <a:p>
            <a:pPr marL="0" indent="0">
              <a:buNone/>
            </a:pPr>
            <a:r>
              <a:rPr lang="hu-HU" sz="2200" dirty="0" smtClean="0">
                <a:solidFill>
                  <a:srgbClr val="FF0000"/>
                </a:solidFill>
              </a:rPr>
              <a:t>De: </a:t>
            </a:r>
            <a:r>
              <a:rPr lang="hu-HU" sz="2200" i="1" dirty="0" smtClean="0"/>
              <a:t>Úgy szakad/esik, </a:t>
            </a:r>
            <a:r>
              <a:rPr lang="hu-HU" sz="2200" b="1" i="1" dirty="0" smtClean="0"/>
              <a:t>mintha dézsából öntenék.</a:t>
            </a:r>
          </a:p>
          <a:p>
            <a:pPr marL="0" indent="0">
              <a:buNone/>
            </a:pPr>
            <a:endParaRPr lang="hu-HU" sz="2200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 smtClean="0"/>
          </a:p>
          <a:p>
            <a:pPr marL="457200" indent="-457200">
              <a:buAutoNum type="arabicPeriod"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69038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Tudja? Nem tudja?</a:t>
            </a:r>
            <a:endParaRPr lang="hu-HU" dirty="0"/>
          </a:p>
        </p:txBody>
      </p:sp>
      <p:pic>
        <p:nvPicPr>
          <p:cNvPr id="4" name="Tartalom helye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430" y="3494376"/>
            <a:ext cx="10182225" cy="2638425"/>
          </a:xfr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7902" y="422151"/>
            <a:ext cx="6330204" cy="337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29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Royo</a:t>
            </a:r>
            <a:r>
              <a:rPr lang="hu-HU" dirty="0"/>
              <a:t> </a:t>
            </a:r>
            <a:r>
              <a:rPr lang="hu-HU" dirty="0" err="1"/>
              <a:t>Viñuales</a:t>
            </a:r>
            <a:r>
              <a:rPr lang="hu-HU" dirty="0"/>
              <a:t> – Van </a:t>
            </a:r>
            <a:r>
              <a:rPr lang="hu-HU" dirty="0" err="1"/>
              <a:t>linden</a:t>
            </a:r>
            <a:r>
              <a:rPr lang="hu-HU" dirty="0"/>
              <a:t> </a:t>
            </a:r>
            <a:r>
              <a:rPr lang="hu-HU" dirty="0" smtClean="0"/>
              <a:t>(2025)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/>
              <a:t>2. </a:t>
            </a:r>
            <a:r>
              <a:rPr lang="hu-HU" b="1" dirty="0" err="1"/>
              <a:t>Scalar</a:t>
            </a:r>
            <a:r>
              <a:rPr lang="hu-HU" b="1" dirty="0"/>
              <a:t> </a:t>
            </a:r>
            <a:r>
              <a:rPr lang="hu-HU" b="1" dirty="0" err="1" smtClean="0"/>
              <a:t>evaluation</a:t>
            </a:r>
            <a:r>
              <a:rPr lang="hu-HU" b="1" dirty="0" smtClean="0"/>
              <a:t> [skaláris értékelés]</a:t>
            </a:r>
            <a:endParaRPr lang="hu-HU" b="1" dirty="0"/>
          </a:p>
          <a:p>
            <a:pPr marL="0" indent="0">
              <a:buNone/>
            </a:pPr>
            <a:r>
              <a:rPr lang="hu-HU" dirty="0" smtClean="0"/>
              <a:t>Beszélői attitűdöt, tipikusan közömbösséget fejez ki. </a:t>
            </a:r>
            <a:r>
              <a:rPr lang="hu-HU" dirty="0"/>
              <a:t>A mondat felállít egy skálát, és egy szélső, hipotetikus helyzetet helyez rá, hogy azt fejezze ki: „még az sem érdekelne / az sem zavarna”. </a:t>
            </a:r>
            <a:r>
              <a:rPr lang="hu-HU" dirty="0" smtClean="0"/>
              <a:t>Gyakran </a:t>
            </a:r>
            <a:r>
              <a:rPr lang="hu-HU" dirty="0"/>
              <a:t>társul a </a:t>
            </a:r>
            <a:r>
              <a:rPr lang="hu-HU" i="1" dirty="0"/>
              <a:t>por </a:t>
            </a:r>
            <a:r>
              <a:rPr lang="hu-HU" i="1" dirty="0" err="1"/>
              <a:t>mí</a:t>
            </a:r>
            <a:r>
              <a:rPr lang="hu-HU" i="1" dirty="0"/>
              <a:t> </a:t>
            </a:r>
            <a:r>
              <a:rPr lang="hu-HU" dirty="0"/>
              <a:t>fordulat, </a:t>
            </a:r>
            <a:r>
              <a:rPr lang="hu-HU" dirty="0" smtClean="0"/>
              <a:t>jelen </a:t>
            </a:r>
            <a:r>
              <a:rPr lang="hu-HU" dirty="0"/>
              <a:t>idejű </a:t>
            </a:r>
            <a:r>
              <a:rPr lang="hu-HU" dirty="0" smtClean="0"/>
              <a:t>indicativusszal jelenik meg.</a:t>
            </a:r>
          </a:p>
          <a:p>
            <a:pPr marL="0" indent="0">
              <a:buNone/>
            </a:pPr>
            <a:r>
              <a:rPr lang="hu-HU" i="1" dirty="0"/>
              <a:t>Por </a:t>
            </a:r>
            <a:r>
              <a:rPr lang="hu-HU" i="1" dirty="0" err="1"/>
              <a:t>mí</a:t>
            </a:r>
            <a:r>
              <a:rPr lang="hu-HU" i="1" dirty="0"/>
              <a:t>,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</a:t>
            </a:r>
            <a:r>
              <a:rPr lang="hu-HU" i="1" dirty="0" err="1"/>
              <a:t>empezamos</a:t>
            </a:r>
            <a:r>
              <a:rPr lang="hu-HU" i="1" dirty="0"/>
              <a:t> </a:t>
            </a:r>
            <a:r>
              <a:rPr lang="hu-HU" i="1" dirty="0" err="1"/>
              <a:t>esta</a:t>
            </a:r>
            <a:r>
              <a:rPr lang="hu-HU" i="1" dirty="0"/>
              <a:t> </a:t>
            </a:r>
            <a:r>
              <a:rPr lang="hu-HU" i="1" dirty="0" err="1"/>
              <a:t>tarde</a:t>
            </a:r>
            <a:r>
              <a:rPr lang="hu-HU" i="1" dirty="0" smtClean="0"/>
              <a:t>. </a:t>
            </a:r>
            <a:r>
              <a:rPr lang="hu-HU" dirty="0" smtClean="0"/>
              <a:t>‘(Részemről) </a:t>
            </a:r>
            <a:r>
              <a:rPr lang="hu-HU" dirty="0"/>
              <a:t>akár ma délután is kezdhetjük.’</a:t>
            </a:r>
          </a:p>
          <a:p>
            <a:pPr marL="0" indent="0">
              <a:buNone/>
            </a:pPr>
            <a:r>
              <a:rPr lang="hu-HU" dirty="0" err="1" smtClean="0"/>
              <a:t>Después</a:t>
            </a:r>
            <a:r>
              <a:rPr lang="hu-HU" dirty="0" smtClean="0"/>
              <a:t> </a:t>
            </a:r>
            <a:r>
              <a:rPr lang="hu-HU" dirty="0"/>
              <a:t>de </a:t>
            </a:r>
            <a:r>
              <a:rPr lang="hu-HU" dirty="0" err="1"/>
              <a:t>muerto</a:t>
            </a:r>
            <a:r>
              <a:rPr lang="hu-HU" dirty="0"/>
              <a:t>, </a:t>
            </a:r>
            <a:r>
              <a:rPr lang="hu-HU" dirty="0" err="1"/>
              <a:t>como</a:t>
            </a:r>
            <a:r>
              <a:rPr lang="hu-HU" dirty="0"/>
              <a:t> </a:t>
            </a:r>
            <a:r>
              <a:rPr lang="hu-HU" dirty="0" err="1"/>
              <a:t>si</a:t>
            </a:r>
            <a:r>
              <a:rPr lang="hu-HU" dirty="0"/>
              <a:t> </a:t>
            </a:r>
            <a:r>
              <a:rPr lang="hu-HU" dirty="0" err="1"/>
              <a:t>me</a:t>
            </a:r>
            <a:r>
              <a:rPr lang="hu-HU" dirty="0"/>
              <a:t> </a:t>
            </a:r>
            <a:r>
              <a:rPr lang="hu-HU" dirty="0" err="1"/>
              <a:t>tiran</a:t>
            </a:r>
            <a:r>
              <a:rPr lang="hu-HU" dirty="0"/>
              <a:t> por un </a:t>
            </a:r>
            <a:r>
              <a:rPr lang="hu-HU" dirty="0" err="1"/>
              <a:t>acantilado</a:t>
            </a:r>
            <a:r>
              <a:rPr lang="hu-HU" dirty="0" smtClean="0"/>
              <a:t>. ‘</a:t>
            </a:r>
            <a:r>
              <a:rPr lang="hu-HU" dirty="0"/>
              <a:t>Ha már meghaltam, </a:t>
            </a:r>
            <a:r>
              <a:rPr lang="hu-HU" dirty="0" smtClean="0"/>
              <a:t>(tőlem) akár </a:t>
            </a:r>
            <a:r>
              <a:rPr lang="hu-HU" dirty="0"/>
              <a:t>le is dobhatnak egy szikláról</a:t>
            </a:r>
            <a:r>
              <a:rPr lang="hu-HU" dirty="0" smtClean="0"/>
              <a:t>.’ (?Mintha érdekelne, hogy ha meghaltam, ledobnak-e egy szikláról…)</a:t>
            </a:r>
            <a:endParaRPr lang="hu-HU" dirty="0"/>
          </a:p>
          <a:p>
            <a:pPr marL="0" indent="0">
              <a:buNone/>
            </a:pPr>
            <a:r>
              <a:rPr lang="hu-HU" i="1" dirty="0" smtClean="0"/>
              <a:t>TŐLEM AKÁR…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34792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Royo</a:t>
            </a:r>
            <a:r>
              <a:rPr lang="hu-HU" dirty="0"/>
              <a:t> </a:t>
            </a:r>
            <a:r>
              <a:rPr lang="hu-HU" dirty="0" err="1"/>
              <a:t>Viñuales</a:t>
            </a:r>
            <a:r>
              <a:rPr lang="hu-HU" dirty="0"/>
              <a:t> – Van </a:t>
            </a:r>
            <a:r>
              <a:rPr lang="hu-HU" dirty="0" err="1"/>
              <a:t>linden</a:t>
            </a:r>
            <a:r>
              <a:rPr lang="hu-HU" dirty="0"/>
              <a:t> (2025)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b="1" dirty="0"/>
              <a:t>3. </a:t>
            </a:r>
            <a:r>
              <a:rPr lang="hu-HU" b="1" dirty="0" err="1"/>
              <a:t>Nuanced</a:t>
            </a:r>
            <a:r>
              <a:rPr lang="hu-HU" b="1" dirty="0"/>
              <a:t> </a:t>
            </a:r>
            <a:r>
              <a:rPr lang="hu-HU" b="1" dirty="0" err="1" smtClean="0"/>
              <a:t>agreement</a:t>
            </a:r>
            <a:r>
              <a:rPr lang="hu-HU" b="1" dirty="0" smtClean="0"/>
              <a:t> </a:t>
            </a:r>
            <a:r>
              <a:rPr lang="hu-HU" dirty="0" smtClean="0"/>
              <a:t>[árnyalt/részleges egyetértés]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A beszélő </a:t>
            </a:r>
            <a:r>
              <a:rPr lang="hu-HU" dirty="0"/>
              <a:t>részben egyetért az előző kijelentéssel, de úgy érzi, </a:t>
            </a:r>
            <a:r>
              <a:rPr lang="hu-HU" dirty="0" smtClean="0"/>
              <a:t>az </a:t>
            </a:r>
            <a:r>
              <a:rPr lang="hu-HU" dirty="0"/>
              <a:t>nem fedi pontosan a valóságot, ezért </a:t>
            </a:r>
            <a:r>
              <a:rPr lang="hu-HU" dirty="0" smtClean="0"/>
              <a:t>árnyalja/</a:t>
            </a:r>
            <a:r>
              <a:rPr lang="hu-HU" dirty="0" err="1" smtClean="0"/>
              <a:t>relativizálja</a:t>
            </a:r>
            <a:r>
              <a:rPr lang="hu-HU" dirty="0" smtClean="0"/>
              <a:t> </a:t>
            </a:r>
            <a:r>
              <a:rPr lang="hu-HU" dirty="0"/>
              <a:t>azt. </a:t>
            </a:r>
            <a:r>
              <a:rPr lang="hu-HU" dirty="0" smtClean="0"/>
              <a:t>Nem </a:t>
            </a:r>
            <a:r>
              <a:rPr lang="hu-HU" dirty="0"/>
              <a:t>egyszerűen tagad, </a:t>
            </a:r>
            <a:r>
              <a:rPr lang="hu-HU" dirty="0" smtClean="0"/>
              <a:t>azt </a:t>
            </a:r>
            <a:r>
              <a:rPr lang="hu-HU" dirty="0"/>
              <a:t>jelzi, hogy van valami eltérés az elhangzott propozíció és a valóságértelmezése között. </a:t>
            </a:r>
            <a:r>
              <a:rPr lang="hu-HU" dirty="0" smtClean="0"/>
              <a:t>A megelőző diskurzus(rész)t igényli.</a:t>
            </a:r>
          </a:p>
          <a:p>
            <a:pPr marL="0" indent="0">
              <a:buNone/>
            </a:pPr>
            <a:r>
              <a:rPr lang="hu-HU" i="1" dirty="0"/>
              <a:t>No </a:t>
            </a:r>
            <a:r>
              <a:rPr lang="hu-HU" i="1" dirty="0" err="1"/>
              <a:t>estamos</a:t>
            </a:r>
            <a:r>
              <a:rPr lang="hu-HU" i="1" dirty="0"/>
              <a:t> </a:t>
            </a:r>
            <a:r>
              <a:rPr lang="hu-HU" i="1" dirty="0" err="1"/>
              <a:t>casados</a:t>
            </a:r>
            <a:r>
              <a:rPr lang="hu-HU" i="1" dirty="0"/>
              <a:t>. </a:t>
            </a:r>
            <a:r>
              <a:rPr lang="hu-HU" i="1" dirty="0" smtClean="0"/>
              <a:t>–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</a:t>
            </a:r>
            <a:r>
              <a:rPr lang="hu-HU" i="1" dirty="0" err="1"/>
              <a:t>lo</a:t>
            </a:r>
            <a:r>
              <a:rPr lang="hu-HU" i="1" dirty="0"/>
              <a:t> </a:t>
            </a:r>
            <a:r>
              <a:rPr lang="hu-HU" i="1" dirty="0" err="1"/>
              <a:t>estuvierais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Nem vagyunk házasok. –</a:t>
            </a:r>
            <a:r>
              <a:rPr lang="hu-HU" dirty="0" smtClean="0"/>
              <a:t> </a:t>
            </a:r>
            <a:r>
              <a:rPr lang="hu-HU" dirty="0"/>
              <a:t>Mintha azok lennétek.’</a:t>
            </a:r>
          </a:p>
          <a:p>
            <a:pPr marL="0" indent="0">
              <a:buNone/>
            </a:pPr>
            <a:r>
              <a:rPr lang="hu-HU" dirty="0" smtClean="0"/>
              <a:t>(‚attól </a:t>
            </a:r>
            <a:r>
              <a:rPr lang="hu-HU" dirty="0"/>
              <a:t>még majdnem olyan, mintha házasok </a:t>
            </a:r>
            <a:r>
              <a:rPr lang="hu-HU" dirty="0" smtClean="0"/>
              <a:t>lennétek’)</a:t>
            </a:r>
            <a:endParaRPr lang="hu-HU" dirty="0"/>
          </a:p>
          <a:p>
            <a:pPr marL="0" indent="0">
              <a:buNone/>
            </a:pPr>
            <a:r>
              <a:rPr lang="hu-HU" i="1" dirty="0"/>
              <a:t>Sí, </a:t>
            </a:r>
            <a:r>
              <a:rPr lang="hu-HU" i="1" dirty="0" err="1"/>
              <a:t>pero</a:t>
            </a:r>
            <a:r>
              <a:rPr lang="hu-HU" i="1" dirty="0"/>
              <a:t>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no </a:t>
            </a:r>
            <a:r>
              <a:rPr lang="hu-HU" i="1" dirty="0" err="1"/>
              <a:t>lo</a:t>
            </a:r>
            <a:r>
              <a:rPr lang="hu-HU" i="1" dirty="0"/>
              <a:t> </a:t>
            </a:r>
            <a:r>
              <a:rPr lang="hu-HU" i="1" dirty="0" err="1"/>
              <a:t>hubiera</a:t>
            </a:r>
            <a:r>
              <a:rPr lang="hu-HU" i="1" dirty="0"/>
              <a:t> </a:t>
            </a:r>
            <a:r>
              <a:rPr lang="hu-HU" i="1" dirty="0" err="1"/>
              <a:t>hecho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Igen, de mintha nem is tettem volna </a:t>
            </a:r>
            <a:r>
              <a:rPr lang="hu-HU" dirty="0" smtClean="0"/>
              <a:t>meg/olyan, mintha meg sem tettem volna.’</a:t>
            </a:r>
          </a:p>
          <a:p>
            <a:pPr marL="0" indent="0">
              <a:buNone/>
            </a:pPr>
            <a:r>
              <a:rPr lang="hu-HU" dirty="0" smtClean="0"/>
              <a:t>Vö. (De) </a:t>
            </a:r>
            <a:r>
              <a:rPr lang="hu-HU" i="1" dirty="0" smtClean="0"/>
              <a:t>Mintha nem is én lettem volna.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88302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/>
              <a:t>Royo</a:t>
            </a:r>
            <a:r>
              <a:rPr lang="hu-HU" dirty="0"/>
              <a:t> </a:t>
            </a:r>
            <a:r>
              <a:rPr lang="hu-HU" dirty="0" err="1"/>
              <a:t>Viñuales</a:t>
            </a:r>
            <a:r>
              <a:rPr lang="hu-HU" dirty="0"/>
              <a:t> – Van </a:t>
            </a:r>
            <a:r>
              <a:rPr lang="hu-HU" dirty="0" err="1"/>
              <a:t>linden</a:t>
            </a:r>
            <a:r>
              <a:rPr lang="hu-HU" dirty="0"/>
              <a:t> (2025)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468881"/>
            <a:ext cx="11090103" cy="41720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/>
              <a:t>4. </a:t>
            </a:r>
            <a:r>
              <a:rPr lang="hu-HU" b="1" dirty="0" err="1"/>
              <a:t>Discursive</a:t>
            </a:r>
            <a:r>
              <a:rPr lang="hu-HU" b="1" dirty="0"/>
              <a:t> </a:t>
            </a:r>
            <a:r>
              <a:rPr lang="hu-HU" b="1" dirty="0" err="1"/>
              <a:t>elaboration</a:t>
            </a:r>
            <a:r>
              <a:rPr lang="hu-HU" b="1" dirty="0"/>
              <a:t> </a:t>
            </a:r>
            <a:r>
              <a:rPr lang="hu-HU" b="1" dirty="0" err="1"/>
              <a:t>or</a:t>
            </a:r>
            <a:r>
              <a:rPr lang="hu-HU" b="1" dirty="0"/>
              <a:t> </a:t>
            </a:r>
            <a:r>
              <a:rPr lang="hu-HU" b="1" dirty="0" err="1" smtClean="0"/>
              <a:t>reformulation</a:t>
            </a:r>
            <a:r>
              <a:rPr lang="hu-HU" b="1" dirty="0" smtClean="0"/>
              <a:t> </a:t>
            </a:r>
            <a:r>
              <a:rPr lang="hu-HU" dirty="0" smtClean="0"/>
              <a:t>[diskurzusbeli kifejtés/újrafogalmazás]</a:t>
            </a:r>
            <a:endParaRPr lang="hu-HU" dirty="0"/>
          </a:p>
          <a:p>
            <a:pPr marL="0" indent="0">
              <a:buNone/>
            </a:pPr>
            <a:r>
              <a:rPr lang="hu-HU" dirty="0"/>
              <a:t>A</a:t>
            </a:r>
            <a:r>
              <a:rPr lang="hu-HU" dirty="0" smtClean="0"/>
              <a:t> </a:t>
            </a:r>
            <a:r>
              <a:rPr lang="hu-HU" dirty="0"/>
              <a:t>beszélő teljesen egyetért az előző tartalommal, nem </a:t>
            </a:r>
            <a:r>
              <a:rPr lang="hu-HU" dirty="0" smtClean="0"/>
              <a:t>vitatja, </a:t>
            </a:r>
            <a:r>
              <a:rPr lang="hu-HU" dirty="0"/>
              <a:t>csak újrafogalmazza vagy további információval </a:t>
            </a:r>
            <a:r>
              <a:rPr lang="hu-HU" dirty="0" smtClean="0"/>
              <a:t>kibővíti azt.</a:t>
            </a:r>
          </a:p>
          <a:p>
            <a:pPr marL="0" indent="0">
              <a:buNone/>
            </a:pPr>
            <a:r>
              <a:rPr lang="hu-HU" dirty="0" smtClean="0"/>
              <a:t>Közel áll az eredeti </a:t>
            </a:r>
            <a:r>
              <a:rPr lang="hu-HU" i="1" dirty="0" err="1" smtClean="0"/>
              <a:t>como</a:t>
            </a:r>
            <a:r>
              <a:rPr lang="hu-HU" i="1" dirty="0" smtClean="0"/>
              <a:t> </a:t>
            </a:r>
            <a:r>
              <a:rPr lang="hu-HU" i="1" dirty="0" err="1" smtClean="0"/>
              <a:t>si</a:t>
            </a:r>
            <a:r>
              <a:rPr lang="hu-HU" dirty="0" err="1" smtClean="0"/>
              <a:t>-szerkezethez</a:t>
            </a:r>
            <a:r>
              <a:rPr lang="hu-HU" dirty="0" smtClean="0"/>
              <a:t>, mert megmarad </a:t>
            </a:r>
            <a:r>
              <a:rPr lang="hu-HU" dirty="0"/>
              <a:t>a hipotetikus-hasonlító jelentés, </a:t>
            </a:r>
            <a:r>
              <a:rPr lang="hu-HU" dirty="0" smtClean="0"/>
              <a:t>de a </a:t>
            </a:r>
            <a:r>
              <a:rPr lang="hu-HU" dirty="0"/>
              <a:t>szerkezet diskurzusszinten függ az előzménytől. </a:t>
            </a:r>
            <a:endParaRPr lang="hu-HU" dirty="0" smtClean="0"/>
          </a:p>
          <a:p>
            <a:pPr marL="0" indent="0">
              <a:buNone/>
            </a:pPr>
            <a:r>
              <a:rPr lang="hu-HU" i="1" dirty="0" err="1"/>
              <a:t>Anularte</a:t>
            </a:r>
            <a:r>
              <a:rPr lang="hu-HU" i="1" dirty="0"/>
              <a:t> la </a:t>
            </a:r>
            <a:r>
              <a:rPr lang="hu-HU" i="1" dirty="0" err="1"/>
              <a:t>asignatura</a:t>
            </a:r>
            <a:r>
              <a:rPr lang="hu-HU" i="1" dirty="0"/>
              <a:t>, o </a:t>
            </a:r>
            <a:r>
              <a:rPr lang="hu-HU" i="1" dirty="0" err="1"/>
              <a:t>sea</a:t>
            </a:r>
            <a:r>
              <a:rPr lang="hu-HU" i="1" dirty="0"/>
              <a:t>,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no te </a:t>
            </a:r>
            <a:r>
              <a:rPr lang="hu-HU" i="1" dirty="0" err="1"/>
              <a:t>hubieras</a:t>
            </a:r>
            <a:r>
              <a:rPr lang="hu-HU" i="1" dirty="0"/>
              <a:t> </a:t>
            </a:r>
            <a:r>
              <a:rPr lang="hu-HU" i="1" dirty="0" err="1"/>
              <a:t>matriculado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Töröltetni a tárgyat, vagyis mintha be sem iratkoztál volna rá</a:t>
            </a:r>
            <a:r>
              <a:rPr lang="hu-HU" dirty="0" smtClean="0"/>
              <a:t>.’</a:t>
            </a:r>
          </a:p>
          <a:p>
            <a:pPr marL="0" indent="0">
              <a:buNone/>
            </a:pPr>
            <a:r>
              <a:rPr lang="hu-HU" i="1" dirty="0" err="1"/>
              <a:t>Ya</a:t>
            </a:r>
            <a:r>
              <a:rPr lang="hu-HU" i="1" dirty="0"/>
              <a:t> </a:t>
            </a:r>
            <a:r>
              <a:rPr lang="hu-HU" i="1" dirty="0" err="1"/>
              <a:t>lo</a:t>
            </a:r>
            <a:r>
              <a:rPr lang="hu-HU" i="1" dirty="0"/>
              <a:t> </a:t>
            </a:r>
            <a:r>
              <a:rPr lang="hu-HU" i="1" dirty="0" err="1"/>
              <a:t>tenían</a:t>
            </a:r>
            <a:r>
              <a:rPr lang="hu-HU" i="1" dirty="0"/>
              <a:t> </a:t>
            </a:r>
            <a:r>
              <a:rPr lang="hu-HU" i="1" dirty="0" err="1"/>
              <a:t>todo</a:t>
            </a:r>
            <a:r>
              <a:rPr lang="hu-HU" i="1" dirty="0"/>
              <a:t>, </a:t>
            </a:r>
            <a:r>
              <a:rPr lang="hu-HU" i="1" dirty="0" err="1"/>
              <a:t>billete</a:t>
            </a:r>
            <a:r>
              <a:rPr lang="hu-HU" i="1" dirty="0"/>
              <a:t> y </a:t>
            </a:r>
            <a:r>
              <a:rPr lang="hu-HU" i="1" dirty="0" err="1"/>
              <a:t>todo</a:t>
            </a:r>
            <a:r>
              <a:rPr lang="hu-HU" i="1" dirty="0"/>
              <a:t>. O </a:t>
            </a:r>
            <a:r>
              <a:rPr lang="hu-HU" i="1" dirty="0" err="1"/>
              <a:t>sea</a:t>
            </a:r>
            <a:r>
              <a:rPr lang="hu-HU" i="1" dirty="0"/>
              <a:t>,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se </a:t>
            </a:r>
            <a:r>
              <a:rPr lang="hu-HU" i="1" dirty="0" err="1"/>
              <a:t>fueran</a:t>
            </a:r>
            <a:r>
              <a:rPr lang="hu-HU" i="1" dirty="0"/>
              <a:t> el fin de </a:t>
            </a:r>
            <a:r>
              <a:rPr lang="hu-HU" i="1" dirty="0" err="1"/>
              <a:t>semana</a:t>
            </a:r>
            <a:r>
              <a:rPr lang="hu-HU" i="1" dirty="0"/>
              <a:t> </a:t>
            </a:r>
            <a:r>
              <a:rPr lang="hu-HU" i="1" dirty="0" err="1"/>
              <a:t>que</a:t>
            </a:r>
            <a:r>
              <a:rPr lang="hu-HU" i="1" dirty="0"/>
              <a:t> </a:t>
            </a:r>
            <a:r>
              <a:rPr lang="hu-HU" i="1" dirty="0" err="1"/>
              <a:t>viene</a:t>
            </a:r>
            <a:r>
              <a:rPr lang="hu-HU" i="1" dirty="0" smtClean="0"/>
              <a:t>. </a:t>
            </a:r>
            <a:r>
              <a:rPr lang="hu-HU" dirty="0" smtClean="0"/>
              <a:t>‘</a:t>
            </a:r>
            <a:r>
              <a:rPr lang="hu-HU" dirty="0"/>
              <a:t>Már mindenük megvolt, még a jegyük is. Vagyis mintha jövő hétvégén indulnának</a:t>
            </a:r>
            <a:r>
              <a:rPr lang="hu-HU" dirty="0" smtClean="0"/>
              <a:t>.’/‘</a:t>
            </a:r>
            <a:r>
              <a:rPr lang="hu-HU" dirty="0"/>
              <a:t>Már minden el volt intézve, szóval olyan volt, mintha jövő hétvégén tényleg indulnának.’</a:t>
            </a:r>
          </a:p>
        </p:txBody>
      </p:sp>
    </p:spTree>
    <p:extLst>
      <p:ext uri="{BB962C8B-B14F-4D97-AF65-F5344CB8AC3E}">
        <p14:creationId xmlns:p14="http://schemas.microsoft.com/office/powerpoint/2010/main" val="3648711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Klemm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80" y="2299855"/>
            <a:ext cx="10890928" cy="389977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err="1"/>
              <a:t>Klemm</a:t>
            </a:r>
            <a:r>
              <a:rPr lang="hu-HU" dirty="0"/>
              <a:t> (1928: 86) </a:t>
            </a:r>
            <a:r>
              <a:rPr lang="hu-HU" dirty="0" smtClean="0"/>
              <a:t>az </a:t>
            </a:r>
            <a:r>
              <a:rPr lang="hu-HU" dirty="0"/>
              <a:t>átképzelésről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a mintha </a:t>
            </a:r>
            <a:r>
              <a:rPr lang="hu-HU" i="1" dirty="0"/>
              <a:t>kötőszós</a:t>
            </a:r>
            <a:r>
              <a:rPr lang="hu-HU" dirty="0"/>
              <a:t> hasonlító mondatok főmondatában (…) az átképzeléses föltételezett főmondat tulajdonképpen el van hallgatva: Megállott az olasz, mintha kőszirt </a:t>
            </a:r>
            <a:r>
              <a:rPr lang="hu-HU" i="1" dirty="0"/>
              <a:t>volna</a:t>
            </a:r>
            <a:r>
              <a:rPr lang="hu-HU" dirty="0"/>
              <a:t>. = Megállott és áll az olasz, mint </a:t>
            </a:r>
            <a:r>
              <a:rPr lang="hu-HU" i="1" dirty="0"/>
              <a:t>állna</a:t>
            </a:r>
            <a:r>
              <a:rPr lang="hu-HU" dirty="0"/>
              <a:t>, ha kőszirt </a:t>
            </a:r>
            <a:r>
              <a:rPr lang="hu-HU" i="1" dirty="0"/>
              <a:t>volna</a:t>
            </a:r>
            <a:r>
              <a:rPr lang="hu-HU" dirty="0"/>
              <a:t>.” (</a:t>
            </a:r>
            <a:r>
              <a:rPr lang="hu-HU" dirty="0" err="1"/>
              <a:t>Klemm</a:t>
            </a:r>
            <a:r>
              <a:rPr lang="hu-HU" dirty="0"/>
              <a:t> példája </a:t>
            </a:r>
            <a:r>
              <a:rPr lang="hu-HU" dirty="0" smtClean="0"/>
              <a:t>azonos </a:t>
            </a:r>
            <a:r>
              <a:rPr lang="hu-HU" dirty="0"/>
              <a:t>Simonyiéval).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egyenetlen [= egyenlőtlen] hasonlításban” </a:t>
            </a:r>
            <a:r>
              <a:rPr lang="hu-HU" b="1" dirty="0"/>
              <a:t>viszont</a:t>
            </a:r>
            <a:r>
              <a:rPr lang="hu-HU" dirty="0"/>
              <a:t> nem forr össze a </a:t>
            </a:r>
            <a:r>
              <a:rPr lang="hu-HU" i="1" dirty="0"/>
              <a:t>mint</a:t>
            </a:r>
            <a:r>
              <a:rPr lang="hu-HU" dirty="0"/>
              <a:t> és a </a:t>
            </a:r>
            <a:r>
              <a:rPr lang="hu-HU" i="1" dirty="0"/>
              <a:t>ha</a:t>
            </a:r>
            <a:r>
              <a:rPr lang="hu-HU" dirty="0"/>
              <a:t>, pl. </a:t>
            </a:r>
            <a:endParaRPr lang="hu-HU" dirty="0" smtClean="0"/>
          </a:p>
          <a:p>
            <a:pPr marL="0" indent="0">
              <a:buNone/>
            </a:pPr>
            <a:r>
              <a:rPr lang="hu-HU" i="1" dirty="0" smtClean="0"/>
              <a:t>Jobb</a:t>
            </a:r>
            <a:r>
              <a:rPr lang="hu-HU" i="1" dirty="0"/>
              <a:t>, ha hibánkat magunk ismerjük meg, </a:t>
            </a:r>
            <a:r>
              <a:rPr lang="hu-HU" b="1" i="1" dirty="0"/>
              <a:t>mint ha</a:t>
            </a:r>
            <a:r>
              <a:rPr lang="hu-HU" i="1" dirty="0"/>
              <a:t> mások figyelmeztetnek rá.</a:t>
            </a:r>
            <a:r>
              <a:rPr lang="hu-HU" dirty="0"/>
              <a:t> (i.m. 523–524).</a:t>
            </a:r>
          </a:p>
          <a:p>
            <a:pPr marL="0" indent="0">
              <a:buNone/>
            </a:pPr>
            <a:r>
              <a:rPr lang="hu-HU" b="1" dirty="0"/>
              <a:t>Átképzeléskor </a:t>
            </a:r>
            <a:r>
              <a:rPr lang="hu-HU" dirty="0"/>
              <a:t>„a közlő (a nem egyenes beszéd esetén) vagy a szereplő személy (az egyenes beszéd esetén) úgy fejezi ki nyelvileg a már elmúlt vagy még csak beálló eseményeket, mintha a beszélés idejében valósággal az illető események közepett volna, tehát ú. n. </a:t>
            </a:r>
            <a:r>
              <a:rPr lang="hu-HU" dirty="0" err="1"/>
              <a:t>praesens</a:t>
            </a:r>
            <a:r>
              <a:rPr lang="hu-HU" dirty="0"/>
              <a:t> </a:t>
            </a:r>
            <a:r>
              <a:rPr lang="hu-HU" dirty="0" err="1"/>
              <a:t>historicummal</a:t>
            </a:r>
            <a:r>
              <a:rPr lang="hu-HU" dirty="0"/>
              <a:t>.” (</a:t>
            </a:r>
            <a:r>
              <a:rPr lang="hu-HU" dirty="0" err="1"/>
              <a:t>Klemm</a:t>
            </a:r>
            <a:r>
              <a:rPr lang="hu-HU" dirty="0"/>
              <a:t> 1928: 86)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89180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Berrár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35200"/>
            <a:ext cx="10890929" cy="39644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dirty="0" err="1"/>
              <a:t>Berrár</a:t>
            </a:r>
            <a:r>
              <a:rPr lang="hu-HU" dirty="0"/>
              <a:t> (1957, 1960) </a:t>
            </a:r>
            <a:r>
              <a:rPr lang="hu-HU" dirty="0" smtClean="0"/>
              <a:t>ómagyar kori feltételes hasonlítás, pl</a:t>
            </a:r>
            <a:r>
              <a:rPr lang="hu-HU" dirty="0"/>
              <a:t>. </a:t>
            </a:r>
            <a:r>
              <a:rPr lang="hu-HU" i="1" dirty="0" err="1"/>
              <a:t>monnal</a:t>
            </a:r>
            <a:r>
              <a:rPr lang="hu-HU" i="1" dirty="0"/>
              <a:t> </a:t>
            </a:r>
            <a:r>
              <a:rPr lang="hu-HU" dirty="0"/>
              <a:t>’</a:t>
            </a:r>
            <a:r>
              <a:rPr lang="hu-HU" dirty="0" err="1"/>
              <a:t>mint</a:t>
            </a:r>
            <a:r>
              <a:rPr lang="hu-HU" dirty="0"/>
              <a:t>, minthogy, mintha’</a:t>
            </a:r>
            <a:r>
              <a:rPr lang="hu-HU" i="1" dirty="0"/>
              <a:t>, hogyha, olyha, </a:t>
            </a:r>
            <a:r>
              <a:rPr lang="hu-HU" i="1" dirty="0" smtClean="0"/>
              <a:t>ha</a:t>
            </a:r>
            <a:endParaRPr lang="hu-HU" dirty="0"/>
          </a:p>
          <a:p>
            <a:pPr marL="0" indent="0">
              <a:buNone/>
            </a:pPr>
            <a:r>
              <a:rPr lang="hu-HU" dirty="0" smtClean="0"/>
              <a:t>ugyanaz </a:t>
            </a:r>
            <a:r>
              <a:rPr lang="hu-HU" dirty="0"/>
              <a:t>a </a:t>
            </a:r>
            <a:r>
              <a:rPr lang="hu-HU" dirty="0" smtClean="0"/>
              <a:t>folyamat, </a:t>
            </a:r>
            <a:r>
              <a:rPr lang="hu-HU" dirty="0"/>
              <a:t>mint </a:t>
            </a:r>
            <a:r>
              <a:rPr lang="hu-HU" dirty="0" smtClean="0"/>
              <a:t>Simonyinál: 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/>
              <a:t>feltételes hasonlító mondat „[f]</a:t>
            </a:r>
            <a:r>
              <a:rPr lang="hu-HU" dirty="0" err="1"/>
              <a:t>őtípusának</a:t>
            </a:r>
            <a:r>
              <a:rPr lang="hu-HU" dirty="0"/>
              <a:t> szerkezete a következő: egy hiányos hasonlító mondatnak egy másodrendű időhatározó – feltételes mellékmondata van: „Jóska úgy megy, mint [akkor menne, ha] fájna a lába. A hasonlító mellékmondat állítmánya azonos a tőmondatéval, tehát nem teszik ki (sem a feltételes mellékmondatra utaló egyéb szócskákat), s így </a:t>
            </a:r>
            <a:r>
              <a:rPr lang="hu-HU" b="1" dirty="0"/>
              <a:t>a feltételes mellékmondat egészen beleolvad a hasonlítóba</a:t>
            </a:r>
            <a:r>
              <a:rPr lang="hu-HU" dirty="0"/>
              <a:t>: a feltételes mellékmondat másodrendű állítmányát ma már a hasonlító mondat állítmányának érezzük.” </a:t>
            </a:r>
            <a:r>
              <a:rPr lang="hu-HU" dirty="0" smtClean="0"/>
              <a:t>(</a:t>
            </a:r>
            <a:r>
              <a:rPr lang="hu-HU" dirty="0" err="1"/>
              <a:t>Berrár</a:t>
            </a:r>
            <a:r>
              <a:rPr lang="hu-HU" dirty="0"/>
              <a:t> </a:t>
            </a:r>
            <a:r>
              <a:rPr lang="hu-HU" dirty="0" smtClean="0"/>
              <a:t>1960</a:t>
            </a:r>
            <a:r>
              <a:rPr lang="hu-HU" dirty="0"/>
              <a:t>: 26, a saját kiemelésem)</a:t>
            </a:r>
          </a:p>
        </p:txBody>
      </p:sp>
    </p:spTree>
    <p:extLst>
      <p:ext uri="{BB962C8B-B14F-4D97-AF65-F5344CB8AC3E}">
        <p14:creationId xmlns:p14="http://schemas.microsoft.com/office/powerpoint/2010/main" val="406461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Juhász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ugyanígy </a:t>
            </a:r>
            <a:r>
              <a:rPr lang="hu-HU" dirty="0"/>
              <a:t>vélekedik: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„</a:t>
            </a:r>
            <a:r>
              <a:rPr lang="hu-HU" dirty="0"/>
              <a:t>Ezek úgy keletkezhettek, hogy </a:t>
            </a:r>
            <a:r>
              <a:rPr lang="hu-HU" b="1" dirty="0"/>
              <a:t>a hasonlító mondatnak </a:t>
            </a:r>
            <a:r>
              <a:rPr lang="hu-HU" dirty="0"/>
              <a:t>volt egy másodrendű feltételes mellékmondata, s a két mondat – vele a két kötőszó – összeolvadt. A </a:t>
            </a:r>
            <a:r>
              <a:rPr lang="hu-HU" dirty="0" err="1"/>
              <a:t>GuaryK</a:t>
            </a:r>
            <a:r>
              <a:rPr lang="hu-HU" dirty="0"/>
              <a:t>. példájával szemléltetve: »</a:t>
            </a:r>
            <a:r>
              <a:rPr lang="hu-HU" dirty="0" err="1"/>
              <a:t>kimenének</a:t>
            </a:r>
            <a:r>
              <a:rPr lang="hu-HU" dirty="0"/>
              <a:t> szokások </a:t>
            </a:r>
            <a:r>
              <a:rPr lang="hu-HU" dirty="0" err="1"/>
              <a:t>szerént</a:t>
            </a:r>
            <a:r>
              <a:rPr lang="hu-HU" dirty="0"/>
              <a:t>, </a:t>
            </a:r>
            <a:r>
              <a:rPr lang="hu-HU" i="1" dirty="0"/>
              <a:t>mint</a:t>
            </a:r>
            <a:r>
              <a:rPr lang="hu-HU" dirty="0"/>
              <a:t> [akkor mennének], </a:t>
            </a:r>
            <a:r>
              <a:rPr lang="hu-HU" i="1" dirty="0"/>
              <a:t>ha</a:t>
            </a:r>
            <a:r>
              <a:rPr lang="hu-HU" dirty="0"/>
              <a:t> imádságra mennének«. Mivel a főmondatbeli és mellékmondatbeli cselekvés megegyezik, a </a:t>
            </a:r>
            <a:r>
              <a:rPr lang="hu-HU" i="1" dirty="0"/>
              <a:t>mint</a:t>
            </a:r>
            <a:r>
              <a:rPr lang="hu-HU" dirty="0"/>
              <a:t> egyedül képviselte tagmondatát.” </a:t>
            </a:r>
            <a:r>
              <a:rPr lang="hu-HU" dirty="0" smtClean="0"/>
              <a:t>(Juhász 1992a</a:t>
            </a:r>
            <a:r>
              <a:rPr lang="hu-HU" dirty="0"/>
              <a:t>: 792) 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19963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Mintha rám (rád stb.) öntötték volna!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80" y="2633472"/>
            <a:ext cx="11154756" cy="3566160"/>
          </a:xfrm>
        </p:spPr>
        <p:txBody>
          <a:bodyPr/>
          <a:lstStyle/>
          <a:p>
            <a:pPr marL="0" indent="0" algn="just">
              <a:buNone/>
            </a:pPr>
            <a:r>
              <a:rPr lang="hu-HU" i="1" dirty="0" smtClean="0"/>
              <a:t>Zálogul, </a:t>
            </a:r>
            <a:r>
              <a:rPr lang="hu-HU" i="1" dirty="0"/>
              <a:t>nagysás </a:t>
            </a:r>
            <a:r>
              <a:rPr lang="hu-HU" i="1" dirty="0" smtClean="0"/>
              <a:t>uram, </a:t>
            </a:r>
            <a:r>
              <a:rPr lang="hu-HU" i="1" dirty="0"/>
              <a:t>csak </a:t>
            </a:r>
            <a:r>
              <a:rPr lang="hu-HU" i="1" dirty="0" smtClean="0"/>
              <a:t>zálogul, </a:t>
            </a:r>
            <a:r>
              <a:rPr lang="hu-HU" i="1" dirty="0"/>
              <a:t>hogy </a:t>
            </a:r>
            <a:r>
              <a:rPr lang="hu-HU" b="1" i="1" dirty="0"/>
              <a:t>úgy fog </a:t>
            </a:r>
            <a:r>
              <a:rPr lang="hu-HU" b="1" i="1" dirty="0" smtClean="0"/>
              <a:t>állani, </a:t>
            </a:r>
            <a:r>
              <a:rPr lang="hu-HU" b="1" i="1" dirty="0"/>
              <a:t>mintha </a:t>
            </a:r>
            <a:r>
              <a:rPr lang="hu-HU" b="1" i="1" dirty="0" smtClean="0"/>
              <a:t>Nagysádra</a:t>
            </a:r>
            <a:r>
              <a:rPr lang="hu-HU" b="1" i="1" dirty="0"/>
              <a:t> öntötték </a:t>
            </a:r>
            <a:r>
              <a:rPr lang="hu-HU" b="1" i="1" dirty="0" smtClean="0"/>
              <a:t>volna</a:t>
            </a:r>
            <a:r>
              <a:rPr lang="hu-HU" i="1" dirty="0" smtClean="0"/>
              <a:t>; </a:t>
            </a:r>
            <a:r>
              <a:rPr lang="hu-HU" i="1" dirty="0"/>
              <a:t>én nem hiszem hogy </a:t>
            </a:r>
            <a:r>
              <a:rPr lang="hu-HU" i="1" dirty="0" smtClean="0"/>
              <a:t>a’ </a:t>
            </a:r>
            <a:r>
              <a:rPr lang="hu-HU" i="1" dirty="0"/>
              <a:t>nagy </a:t>
            </a:r>
            <a:r>
              <a:rPr lang="hu-HU" i="1" dirty="0" smtClean="0"/>
              <a:t>Sebestyén’ árnya </a:t>
            </a:r>
            <a:r>
              <a:rPr lang="hu-HU" i="1" dirty="0"/>
              <a:t>jobb </a:t>
            </a:r>
            <a:r>
              <a:rPr lang="hu-HU" i="1" dirty="0" err="1"/>
              <a:t>szabásu</a:t>
            </a:r>
            <a:r>
              <a:rPr lang="hu-HU" i="1" dirty="0"/>
              <a:t> ruhákat </a:t>
            </a:r>
            <a:r>
              <a:rPr lang="hu-HU" i="1" dirty="0" smtClean="0"/>
              <a:t>alkothasson, </a:t>
            </a:r>
            <a:r>
              <a:rPr lang="hu-HU" i="1" dirty="0"/>
              <a:t>mint </a:t>
            </a:r>
            <a:r>
              <a:rPr lang="hu-HU" i="1" dirty="0" smtClean="0"/>
              <a:t>ez</a:t>
            </a:r>
            <a:r>
              <a:rPr lang="hu-HU" dirty="0" smtClean="0"/>
              <a:t> (</a:t>
            </a:r>
            <a:r>
              <a:rPr lang="hu-HU" dirty="0" err="1" smtClean="0"/>
              <a:t>MTSz</a:t>
            </a:r>
            <a:r>
              <a:rPr lang="hu-HU" dirty="0" smtClean="0"/>
              <a:t>, </a:t>
            </a:r>
            <a:r>
              <a:rPr lang="hu-HU" dirty="0" err="1"/>
              <a:t>Petrichevich</a:t>
            </a:r>
            <a:r>
              <a:rPr lang="hu-HU" dirty="0"/>
              <a:t> Horváth </a:t>
            </a:r>
            <a:r>
              <a:rPr lang="hu-HU" dirty="0" smtClean="0"/>
              <a:t>Lázár: </a:t>
            </a:r>
            <a:r>
              <a:rPr lang="hu-HU" dirty="0"/>
              <a:t>Az elbujdosott vagy Egy tél a fő városban. 1</a:t>
            </a:r>
            <a:r>
              <a:rPr lang="hu-HU" dirty="0" smtClean="0"/>
              <a:t>., 1836)</a:t>
            </a:r>
          </a:p>
          <a:p>
            <a:pPr marL="0" indent="0" algn="just">
              <a:buNone/>
            </a:pPr>
            <a:r>
              <a:rPr lang="hu-HU" i="1" dirty="0" smtClean="0"/>
              <a:t>Magas </a:t>
            </a:r>
            <a:r>
              <a:rPr lang="hu-HU" i="1" dirty="0"/>
              <a:t>alakja , </a:t>
            </a:r>
            <a:r>
              <a:rPr lang="hu-HU" i="1" dirty="0" smtClean="0"/>
              <a:t>karcsúsága, </a:t>
            </a:r>
            <a:r>
              <a:rPr lang="hu-HU" b="1" i="1" dirty="0"/>
              <a:t>mintha formába öntötték </a:t>
            </a:r>
            <a:r>
              <a:rPr lang="hu-HU" b="1" i="1" dirty="0" smtClean="0"/>
              <a:t>volna</a:t>
            </a:r>
            <a:r>
              <a:rPr lang="hu-HU" i="1" dirty="0" smtClean="0"/>
              <a:t>: </a:t>
            </a:r>
            <a:r>
              <a:rPr lang="hu-HU" i="1" dirty="0"/>
              <a:t>szóval valóságos </a:t>
            </a:r>
            <a:r>
              <a:rPr lang="hu-HU" i="1" dirty="0" err="1"/>
              <a:t>összeolvadott</a:t>
            </a:r>
            <a:r>
              <a:rPr lang="hu-HU" i="1" dirty="0"/>
              <a:t> harmónia uralgott ezen ifjú egész </a:t>
            </a:r>
            <a:r>
              <a:rPr lang="hu-HU" i="1" dirty="0" smtClean="0"/>
              <a:t>valóján.</a:t>
            </a:r>
            <a:r>
              <a:rPr lang="hu-HU" dirty="0"/>
              <a:t> </a:t>
            </a:r>
            <a:r>
              <a:rPr lang="hu-HU" dirty="0" smtClean="0"/>
              <a:t> (</a:t>
            </a:r>
            <a:r>
              <a:rPr lang="hu-HU" dirty="0" err="1" smtClean="0"/>
              <a:t>MTSz</a:t>
            </a:r>
            <a:r>
              <a:rPr lang="hu-HU" dirty="0" smtClean="0"/>
              <a:t>, </a:t>
            </a:r>
            <a:r>
              <a:rPr lang="hu-HU" dirty="0"/>
              <a:t>Déryné Széppataki </a:t>
            </a:r>
            <a:r>
              <a:rPr lang="hu-HU" dirty="0" smtClean="0"/>
              <a:t>Róza: Emlékezései 2., 1869–1872)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39418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Eredmények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373745"/>
            <a:ext cx="10890929" cy="43318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err="1" smtClean="0"/>
              <a:t>MTSz</a:t>
            </a:r>
            <a:r>
              <a:rPr lang="hu-HU" dirty="0" smtClean="0"/>
              <a:t>: értékelés/felkiáltás sokszor, szubjektív észlelet-értelmezés (</a:t>
            </a:r>
          </a:p>
          <a:p>
            <a:pPr marL="0" indent="0">
              <a:buNone/>
            </a:pPr>
            <a:r>
              <a:rPr lang="hu-HU" b="1" i="1" dirty="0" smtClean="0"/>
              <a:t>Testi-lelki állapot (lát, hall, érez): </a:t>
            </a:r>
            <a:r>
              <a:rPr lang="hu-HU" i="1" dirty="0"/>
              <a:t>Mintha kést forgattak volna szívembe</a:t>
            </a:r>
            <a:r>
              <a:rPr lang="hu-HU" i="1" dirty="0" smtClean="0"/>
              <a:t>. </a:t>
            </a:r>
          </a:p>
          <a:p>
            <a:pPr marL="0" indent="0">
              <a:buNone/>
            </a:pPr>
            <a:r>
              <a:rPr lang="hu-HU" b="1" i="1" dirty="0" smtClean="0"/>
              <a:t>Mintha nem is: </a:t>
            </a:r>
            <a:r>
              <a:rPr lang="hu-HU" i="1" dirty="0" smtClean="0"/>
              <a:t>Mintha </a:t>
            </a:r>
            <a:r>
              <a:rPr lang="hu-HU" i="1" dirty="0"/>
              <a:t>nem is emberi szájból törnének elő…</a:t>
            </a:r>
          </a:p>
          <a:p>
            <a:pPr marL="0" indent="0">
              <a:buNone/>
            </a:pPr>
            <a:r>
              <a:rPr lang="hu-HU" b="1" i="1" dirty="0" smtClean="0"/>
              <a:t>Mintha csak: </a:t>
            </a:r>
            <a:r>
              <a:rPr lang="hu-HU" i="1" dirty="0" smtClean="0"/>
              <a:t>Mintha csak tegnap történt volna</a:t>
            </a:r>
          </a:p>
          <a:p>
            <a:pPr marL="0" indent="0">
              <a:buNone/>
            </a:pPr>
            <a:r>
              <a:rPr lang="hu-HU" b="1" i="1" dirty="0" smtClean="0"/>
              <a:t>Mintha bizony</a:t>
            </a:r>
            <a:r>
              <a:rPr lang="hu-HU" b="1" i="1" dirty="0"/>
              <a:t>: </a:t>
            </a:r>
            <a:r>
              <a:rPr lang="hu-HU" i="1" dirty="0" smtClean="0"/>
              <a:t>Mintha bizony </a:t>
            </a:r>
            <a:r>
              <a:rPr lang="hu-HU" i="1" dirty="0"/>
              <a:t>fia sem volna kendnek emitt. </a:t>
            </a:r>
            <a:endParaRPr lang="hu-HU" i="1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16379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Nem mintha (nem)… (, de/hanem…)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u-HU" dirty="0" smtClean="0"/>
              <a:t>Turi (2015): </a:t>
            </a:r>
            <a:r>
              <a:rPr lang="hu-HU" dirty="0" err="1" smtClean="0"/>
              <a:t>Google</a:t>
            </a:r>
            <a:r>
              <a:rPr lang="hu-HU" dirty="0" smtClean="0"/>
              <a:t> </a:t>
            </a:r>
            <a:r>
              <a:rPr lang="hu-HU" dirty="0" err="1" smtClean="0"/>
              <a:t>blogkereső</a:t>
            </a:r>
            <a:r>
              <a:rPr lang="hu-HU" dirty="0" smtClean="0"/>
              <a:t> (GBK), </a:t>
            </a:r>
            <a:r>
              <a:rPr lang="hu-HU" dirty="0" err="1" smtClean="0"/>
              <a:t>MTSz</a:t>
            </a:r>
            <a:r>
              <a:rPr lang="hu-HU" dirty="0" smtClean="0"/>
              <a:t> korpuszok</a:t>
            </a:r>
          </a:p>
          <a:p>
            <a:r>
              <a:rPr lang="hu-HU" dirty="0" smtClean="0"/>
              <a:t>redukált </a:t>
            </a:r>
            <a:r>
              <a:rPr lang="hu-HU" dirty="0"/>
              <a:t>összetett </a:t>
            </a:r>
            <a:r>
              <a:rPr lang="hu-HU" dirty="0" smtClean="0"/>
              <a:t>mondat: </a:t>
            </a:r>
          </a:p>
          <a:p>
            <a:pPr marL="0" indent="0" algn="ctr">
              <a:buNone/>
            </a:pPr>
            <a:r>
              <a:rPr lang="hu-HU" i="1" dirty="0" smtClean="0"/>
              <a:t>nem </a:t>
            </a:r>
            <a:r>
              <a:rPr lang="hu-HU" b="1" i="1" dirty="0"/>
              <a:t>azért mondom/írom/stb., </a:t>
            </a:r>
            <a:r>
              <a:rPr lang="hu-HU" i="1" dirty="0"/>
              <a:t>mintha &gt; nem </a:t>
            </a:r>
            <a:r>
              <a:rPr lang="hu-HU" b="1" i="1" dirty="0"/>
              <a:t>azért, </a:t>
            </a:r>
            <a:r>
              <a:rPr lang="hu-HU" i="1" dirty="0"/>
              <a:t>mintha &gt; nem mintha  </a:t>
            </a:r>
            <a:endParaRPr lang="hu-HU" i="1" dirty="0" smtClean="0"/>
          </a:p>
          <a:p>
            <a:r>
              <a:rPr lang="hu-HU" dirty="0" smtClean="0"/>
              <a:t>nem </a:t>
            </a:r>
            <a:r>
              <a:rPr lang="hu-HU" dirty="0"/>
              <a:t>pusztán mondatszerkezeti jelenség, hanem </a:t>
            </a:r>
            <a:r>
              <a:rPr lang="hu-HU" b="1" dirty="0" smtClean="0"/>
              <a:t>diskurzusjelölő (a </a:t>
            </a:r>
            <a:r>
              <a:rPr lang="hu-HU" b="1" i="1" dirty="0" smtClean="0"/>
              <a:t>nem mintha</a:t>
            </a:r>
            <a:r>
              <a:rPr lang="hu-HU" b="1" dirty="0" smtClean="0"/>
              <a:t>)</a:t>
            </a:r>
            <a:r>
              <a:rPr lang="hu-HU" dirty="0" smtClean="0"/>
              <a:t>: a </a:t>
            </a:r>
            <a:r>
              <a:rPr lang="hu-HU" dirty="0"/>
              <a:t>megelőző megnyilatkozásból adódó </a:t>
            </a:r>
            <a:r>
              <a:rPr lang="hu-HU" b="1" dirty="0"/>
              <a:t>valamely következtetés visszavonását </a:t>
            </a:r>
            <a:r>
              <a:rPr lang="hu-HU" dirty="0" smtClean="0"/>
              <a:t>jelzi (procedurális jelentés) [nem akarja, hogy a H az adott következtetést vonja le]</a:t>
            </a:r>
          </a:p>
          <a:p>
            <a:r>
              <a:rPr lang="hu-HU" dirty="0" smtClean="0"/>
              <a:t>van </a:t>
            </a:r>
            <a:r>
              <a:rPr lang="hu-HU" dirty="0"/>
              <a:t>egy </a:t>
            </a:r>
            <a:r>
              <a:rPr lang="hu-HU" dirty="0" err="1"/>
              <a:t>előzménymegnyilatkozás</a:t>
            </a:r>
            <a:r>
              <a:rPr lang="hu-HU" dirty="0"/>
              <a:t> (</a:t>
            </a:r>
            <a:r>
              <a:rPr lang="el-GR" dirty="0"/>
              <a:t>α), </a:t>
            </a:r>
            <a:r>
              <a:rPr lang="hu-HU" dirty="0"/>
              <a:t>utána következik a </a:t>
            </a:r>
            <a:r>
              <a:rPr lang="hu-HU" i="1" dirty="0"/>
              <a:t>nem mintha </a:t>
            </a:r>
            <a:r>
              <a:rPr lang="hu-HU" dirty="0"/>
              <a:t>által bevezetett rész (</a:t>
            </a:r>
            <a:r>
              <a:rPr lang="el-GR" dirty="0"/>
              <a:t>β), </a:t>
            </a:r>
            <a:r>
              <a:rPr lang="hu-HU" dirty="0"/>
              <a:t>majd </a:t>
            </a:r>
            <a:r>
              <a:rPr lang="hu-HU" b="1" dirty="0"/>
              <a:t>opcionálisan</a:t>
            </a:r>
            <a:r>
              <a:rPr lang="hu-HU" dirty="0"/>
              <a:t> egy további, </a:t>
            </a:r>
            <a:r>
              <a:rPr lang="hu-HU" b="1" dirty="0"/>
              <a:t>gyakran ellentétes kötőszóval kapcsolt kifejtés </a:t>
            </a:r>
            <a:r>
              <a:rPr lang="hu-HU" dirty="0"/>
              <a:t>(</a:t>
            </a:r>
            <a:r>
              <a:rPr lang="el-GR" dirty="0"/>
              <a:t>γ</a:t>
            </a:r>
            <a:r>
              <a:rPr lang="el-GR" dirty="0" smtClean="0"/>
              <a:t>)</a:t>
            </a:r>
            <a:r>
              <a:rPr lang="hu-HU" dirty="0" smtClean="0"/>
              <a:t> [a </a:t>
            </a:r>
            <a:r>
              <a:rPr lang="hu-HU" i="1" dirty="0" smtClean="0"/>
              <a:t>nem mintha </a:t>
            </a:r>
            <a:r>
              <a:rPr lang="hu-HU" dirty="0" smtClean="0"/>
              <a:t>előtti megnyilatkozást fejti ki]</a:t>
            </a:r>
          </a:p>
          <a:p>
            <a:r>
              <a:rPr lang="hu-HU" dirty="0"/>
              <a:t>nem logikai </a:t>
            </a:r>
            <a:r>
              <a:rPr lang="hu-HU" dirty="0" smtClean="0"/>
              <a:t>implikációkat/előfeltevéseket/ konvencionális </a:t>
            </a:r>
            <a:r>
              <a:rPr lang="hu-HU" dirty="0" err="1"/>
              <a:t>implikatúrákat</a:t>
            </a:r>
            <a:r>
              <a:rPr lang="hu-HU" dirty="0"/>
              <a:t> von vissza, hanem </a:t>
            </a:r>
            <a:r>
              <a:rPr lang="hu-HU" b="1" dirty="0"/>
              <a:t>társalgási </a:t>
            </a:r>
            <a:r>
              <a:rPr lang="hu-HU" b="1" dirty="0" err="1" smtClean="0"/>
              <a:t>implikatúrákat</a:t>
            </a:r>
            <a:endParaRPr lang="hu-HU" i="1" dirty="0"/>
          </a:p>
        </p:txBody>
      </p:sp>
    </p:spTree>
    <p:extLst>
      <p:ext uri="{BB962C8B-B14F-4D97-AF65-F5344CB8AC3E}">
        <p14:creationId xmlns:p14="http://schemas.microsoft.com/office/powerpoint/2010/main" val="173487600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smtClean="0"/>
              <a:t>Nem </a:t>
            </a:r>
            <a:r>
              <a:rPr lang="hu-HU" i="1" dirty="0"/>
              <a:t>mintha (nem)…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80" y="2290354"/>
            <a:ext cx="10890928" cy="390927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hu-HU" dirty="0" smtClean="0"/>
              <a:t>TMK:</a:t>
            </a:r>
          </a:p>
          <a:p>
            <a:pPr marL="0" indent="0">
              <a:buNone/>
            </a:pPr>
            <a:r>
              <a:rPr lang="hu-HU" dirty="0" err="1"/>
              <a:t>Mellieket</a:t>
            </a:r>
            <a:r>
              <a:rPr lang="hu-HU" dirty="0"/>
              <a:t> azon </a:t>
            </a:r>
            <a:r>
              <a:rPr lang="hu-HU" dirty="0" err="1"/>
              <a:t>Davidnac</a:t>
            </a:r>
            <a:r>
              <a:rPr lang="hu-HU" dirty="0"/>
              <a:t> 145. </a:t>
            </a:r>
            <a:r>
              <a:rPr lang="hu-HU" dirty="0" err="1"/>
              <a:t>Soltarabol</a:t>
            </a:r>
            <a:r>
              <a:rPr lang="hu-HU" dirty="0"/>
              <a:t>  </a:t>
            </a:r>
            <a:r>
              <a:rPr lang="hu-HU" b="1" dirty="0" smtClean="0"/>
              <a:t>nem </a:t>
            </a:r>
            <a:r>
              <a:rPr lang="hu-HU" b="1" dirty="0" smtClean="0">
                <a:solidFill>
                  <a:srgbClr val="FF0000"/>
                </a:solidFill>
              </a:rPr>
              <a:t>azért </a:t>
            </a:r>
            <a:r>
              <a:rPr lang="hu-HU" b="1" dirty="0" err="1">
                <a:solidFill>
                  <a:srgbClr val="FF0000"/>
                </a:solidFill>
              </a:rPr>
              <a:t>szamlaloc</a:t>
            </a:r>
            <a:r>
              <a:rPr lang="hu-HU" b="1" dirty="0">
                <a:solidFill>
                  <a:srgbClr val="FF0000"/>
                </a:solidFill>
              </a:rPr>
              <a:t> </a:t>
            </a:r>
            <a:r>
              <a:rPr lang="hu-HU" b="1" dirty="0" smtClean="0">
                <a:solidFill>
                  <a:srgbClr val="FF0000"/>
                </a:solidFill>
              </a:rPr>
              <a:t>elöl</a:t>
            </a:r>
            <a:r>
              <a:rPr lang="hu-HU" b="1" dirty="0" smtClean="0"/>
              <a:t> </a:t>
            </a:r>
            <a:r>
              <a:rPr lang="hu-HU" b="1" dirty="0"/>
              <a:t>mintha </a:t>
            </a:r>
            <a:r>
              <a:rPr lang="hu-HU" dirty="0" err="1"/>
              <a:t>Ngd</a:t>
            </a:r>
            <a:r>
              <a:rPr lang="hu-HU" dirty="0"/>
              <a:t> azokat </a:t>
            </a:r>
            <a:r>
              <a:rPr lang="hu-HU" dirty="0" err="1"/>
              <a:t>sokzor</a:t>
            </a:r>
            <a:r>
              <a:rPr lang="hu-HU" dirty="0"/>
              <a:t> </a:t>
            </a:r>
            <a:r>
              <a:rPr lang="hu-HU" b="1" dirty="0"/>
              <a:t>nem</a:t>
            </a:r>
            <a:r>
              <a:rPr lang="hu-HU" dirty="0"/>
              <a:t> olvasta volna, </a:t>
            </a:r>
            <a:r>
              <a:rPr lang="hu-HU" dirty="0" smtClean="0"/>
              <a:t>es </a:t>
            </a:r>
            <a:r>
              <a:rPr lang="hu-HU" dirty="0"/>
              <a:t>ne tudna  </a:t>
            </a:r>
            <a:r>
              <a:rPr lang="hu-HU" dirty="0" err="1" smtClean="0"/>
              <a:t>hogi</a:t>
            </a:r>
            <a:r>
              <a:rPr lang="hu-HU" dirty="0" smtClean="0"/>
              <a:t> </a:t>
            </a:r>
            <a:r>
              <a:rPr lang="hu-HU" dirty="0" err="1"/>
              <a:t>azont</a:t>
            </a:r>
            <a:r>
              <a:rPr lang="hu-HU" dirty="0"/>
              <a:t> </a:t>
            </a:r>
            <a:r>
              <a:rPr lang="hu-HU" dirty="0" err="1"/>
              <a:t>kellien</a:t>
            </a:r>
            <a:r>
              <a:rPr lang="hu-HU" dirty="0"/>
              <a:t> </a:t>
            </a:r>
            <a:r>
              <a:rPr lang="hu-HU" dirty="0" err="1"/>
              <a:t>chielekedni</a:t>
            </a:r>
            <a:r>
              <a:rPr lang="hu-HU" dirty="0"/>
              <a:t>;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hanem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hogy</a:t>
            </a:r>
            <a:r>
              <a:rPr lang="hu-H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hu-HU" dirty="0"/>
              <a:t>az en </a:t>
            </a:r>
            <a:r>
              <a:rPr lang="hu-HU" dirty="0" err="1"/>
              <a:t>emlekeztetesemreis</a:t>
            </a:r>
            <a:r>
              <a:rPr lang="hu-HU" dirty="0"/>
              <a:t> az </a:t>
            </a:r>
            <a:r>
              <a:rPr lang="hu-HU" dirty="0" err="1"/>
              <a:t>Urnac</a:t>
            </a:r>
            <a:r>
              <a:rPr lang="hu-HU" dirty="0"/>
              <a:t> </a:t>
            </a:r>
            <a:r>
              <a:rPr lang="hu-HU" dirty="0" err="1"/>
              <a:t>beszede</a:t>
            </a:r>
            <a:r>
              <a:rPr lang="hu-HU" dirty="0"/>
              <a:t> zengedezzen az </a:t>
            </a:r>
            <a:r>
              <a:rPr lang="hu-HU" dirty="0" err="1"/>
              <a:t>Ngd</a:t>
            </a:r>
            <a:r>
              <a:rPr lang="hu-HU" dirty="0"/>
              <a:t> </a:t>
            </a:r>
            <a:r>
              <a:rPr lang="hu-HU" dirty="0" err="1"/>
              <a:t>fűleiben</a:t>
            </a:r>
            <a:r>
              <a:rPr lang="hu-HU" dirty="0"/>
              <a:t>. </a:t>
            </a:r>
            <a:r>
              <a:rPr lang="hu-HU" dirty="0" smtClean="0"/>
              <a:t>(TMK, Szépír2</a:t>
            </a:r>
            <a:r>
              <a:rPr lang="hu-HU" dirty="0"/>
              <a:t>. </a:t>
            </a:r>
            <a:r>
              <a:rPr lang="hu-HU" dirty="0" smtClean="0"/>
              <a:t>324</a:t>
            </a:r>
            <a:r>
              <a:rPr lang="hu-HU" dirty="0"/>
              <a:t>. </a:t>
            </a:r>
            <a:r>
              <a:rPr lang="hu-HU" b="1" dirty="0"/>
              <a:t>1630-08-22</a:t>
            </a:r>
            <a:r>
              <a:rPr lang="hu-HU" dirty="0"/>
              <a:t>, Miskolczi </a:t>
            </a:r>
            <a:r>
              <a:rPr lang="hu-HU" dirty="0" err="1"/>
              <a:t>Csulyak</a:t>
            </a:r>
            <a:r>
              <a:rPr lang="hu-HU" dirty="0"/>
              <a:t> István&gt; Rákóczi György, nemes&gt; </a:t>
            </a:r>
            <a:r>
              <a:rPr lang="hu-HU" dirty="0" err="1" smtClean="0"/>
              <a:t>nemes</a:t>
            </a:r>
            <a:r>
              <a:rPr lang="hu-HU" dirty="0" smtClean="0"/>
              <a:t>)</a:t>
            </a:r>
          </a:p>
          <a:p>
            <a:pPr marL="0" indent="0">
              <a:buNone/>
            </a:pPr>
            <a:r>
              <a:rPr lang="hu-HU" dirty="0" smtClean="0"/>
              <a:t>Meg</a:t>
            </a:r>
            <a:r>
              <a:rPr lang="hu-HU" dirty="0"/>
              <a:t> vallom </a:t>
            </a:r>
            <a:r>
              <a:rPr lang="hu-HU" dirty="0" smtClean="0"/>
              <a:t>nagy </a:t>
            </a:r>
            <a:r>
              <a:rPr lang="hu-HU" dirty="0"/>
              <a:t>szégyennel és szeméremmel </a:t>
            </a:r>
            <a:r>
              <a:rPr lang="hu-HU" dirty="0" err="1"/>
              <a:t>Comparealok</a:t>
            </a:r>
            <a:r>
              <a:rPr lang="hu-HU" dirty="0"/>
              <a:t> </a:t>
            </a:r>
            <a:r>
              <a:rPr lang="hu-HU" dirty="0" err="1"/>
              <a:t>csekélly</a:t>
            </a:r>
            <a:r>
              <a:rPr lang="hu-HU" dirty="0"/>
              <a:t> </a:t>
            </a:r>
            <a:r>
              <a:rPr lang="hu-HU" dirty="0" err="1"/>
              <a:t>irasommal</a:t>
            </a:r>
            <a:r>
              <a:rPr lang="hu-HU" dirty="0"/>
              <a:t>, annyi ideig </a:t>
            </a:r>
            <a:r>
              <a:rPr lang="hu-HU" dirty="0" err="1"/>
              <a:t>tarto</a:t>
            </a:r>
            <a:r>
              <a:rPr lang="hu-HU" dirty="0"/>
              <a:t> sok és </a:t>
            </a:r>
            <a:r>
              <a:rPr lang="hu-HU" dirty="0" err="1"/>
              <a:t>hoszszas</a:t>
            </a:r>
            <a:r>
              <a:rPr lang="hu-HU" dirty="0"/>
              <a:t> </a:t>
            </a:r>
            <a:r>
              <a:rPr lang="hu-HU" dirty="0" err="1"/>
              <a:t>holgatasom</a:t>
            </a:r>
            <a:r>
              <a:rPr lang="hu-HU" dirty="0"/>
              <a:t> után a M. Ur </a:t>
            </a:r>
            <a:r>
              <a:rPr lang="hu-HU" dirty="0" err="1"/>
              <a:t>elött</a:t>
            </a:r>
            <a:r>
              <a:rPr lang="hu-HU" dirty="0"/>
              <a:t>, </a:t>
            </a:r>
            <a:r>
              <a:rPr lang="hu-HU" dirty="0" smtClean="0"/>
              <a:t>de </a:t>
            </a:r>
            <a:r>
              <a:rPr lang="hu-HU" dirty="0"/>
              <a:t>a </a:t>
            </a:r>
            <a:r>
              <a:rPr lang="hu-HU" dirty="0" err="1"/>
              <a:t>kételenség</a:t>
            </a:r>
            <a:r>
              <a:rPr lang="hu-HU" dirty="0"/>
              <a:t> </a:t>
            </a:r>
            <a:r>
              <a:rPr lang="hu-HU" dirty="0" err="1"/>
              <a:t>viszen</a:t>
            </a:r>
            <a:r>
              <a:rPr lang="hu-HU" dirty="0"/>
              <a:t> reá, </a:t>
            </a:r>
            <a:r>
              <a:rPr lang="hu-HU" b="1" dirty="0" smtClean="0"/>
              <a:t>nem  </a:t>
            </a:r>
            <a:r>
              <a:rPr lang="hu-HU" b="1" dirty="0">
                <a:solidFill>
                  <a:srgbClr val="FF0000"/>
                </a:solidFill>
              </a:rPr>
              <a:t>azért</a:t>
            </a:r>
            <a:r>
              <a:rPr lang="hu-HU" b="1" dirty="0"/>
              <a:t>  </a:t>
            </a:r>
            <a:r>
              <a:rPr lang="hu-HU" b="1" dirty="0" smtClean="0"/>
              <a:t>mint</a:t>
            </a:r>
            <a:r>
              <a:rPr lang="hu-HU" b="1" dirty="0"/>
              <a:t> ha </a:t>
            </a:r>
            <a:r>
              <a:rPr lang="hu-HU" dirty="0"/>
              <a:t>nem </a:t>
            </a:r>
            <a:r>
              <a:rPr lang="hu-HU" dirty="0" err="1"/>
              <a:t>kivantam</a:t>
            </a:r>
            <a:r>
              <a:rPr lang="hu-HU" dirty="0"/>
              <a:t> volna levelem által a M. Urat </a:t>
            </a:r>
            <a:r>
              <a:rPr lang="hu-HU" dirty="0" err="1"/>
              <a:t>udvarlani</a:t>
            </a:r>
            <a:r>
              <a:rPr lang="hu-HU" dirty="0"/>
              <a:t>, </a:t>
            </a:r>
            <a:r>
              <a:rPr lang="hu-HU" dirty="0" smtClean="0"/>
              <a:t>avagy </a:t>
            </a:r>
            <a:r>
              <a:rPr lang="hu-HU" dirty="0"/>
              <a:t>éppen ki vetettem volna a M. Urat és hozzám meg mutatott sok rendbéli Uri </a:t>
            </a:r>
            <a:r>
              <a:rPr lang="hu-HU" dirty="0" err="1"/>
              <a:t>gratiaját</a:t>
            </a:r>
            <a:r>
              <a:rPr lang="hu-HU" dirty="0"/>
              <a:t>, </a:t>
            </a:r>
            <a:r>
              <a:rPr lang="hu-HU" dirty="0" smtClean="0"/>
              <a:t>melynek </a:t>
            </a:r>
            <a:r>
              <a:rPr lang="hu-HU" dirty="0"/>
              <a:t>vége </a:t>
            </a:r>
            <a:r>
              <a:rPr lang="hu-HU" dirty="0" err="1"/>
              <a:t>hoszsza</a:t>
            </a:r>
            <a:r>
              <a:rPr lang="hu-HU" dirty="0"/>
              <a:t>, nincsen száma, </a:t>
            </a:r>
            <a:r>
              <a:rPr lang="hu-HU" dirty="0" err="1" smtClean="0"/>
              <a:t>elmémböl</a:t>
            </a:r>
            <a:r>
              <a:rPr lang="hu-HU" dirty="0"/>
              <a:t>,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hanem</a:t>
            </a:r>
            <a:r>
              <a:rPr lang="hu-HU" dirty="0" smtClean="0"/>
              <a:t> </a:t>
            </a:r>
            <a:r>
              <a:rPr lang="hu-HU" b="1" dirty="0">
                <a:solidFill>
                  <a:schemeClr val="accent6">
                    <a:lumMod val="75000"/>
                  </a:schemeClr>
                </a:solidFill>
              </a:rPr>
              <a:t>azért, </a:t>
            </a:r>
            <a:r>
              <a:rPr lang="hu-HU" b="1" dirty="0" smtClean="0">
                <a:solidFill>
                  <a:schemeClr val="accent6">
                    <a:lumMod val="75000"/>
                  </a:schemeClr>
                </a:solidFill>
              </a:rPr>
              <a:t>hogy </a:t>
            </a:r>
            <a:r>
              <a:rPr lang="hu-HU" dirty="0"/>
              <a:t>minden le </a:t>
            </a:r>
            <a:r>
              <a:rPr lang="hu-HU" dirty="0" err="1"/>
              <a:t>irhato</a:t>
            </a:r>
            <a:r>
              <a:rPr lang="hu-HU" dirty="0"/>
              <a:t>, és rész szerint pennára nem </a:t>
            </a:r>
            <a:r>
              <a:rPr lang="hu-HU" dirty="0" err="1"/>
              <a:t>tehetö</a:t>
            </a:r>
            <a:r>
              <a:rPr lang="hu-HU" dirty="0"/>
              <a:t> </a:t>
            </a:r>
            <a:r>
              <a:rPr lang="hu-HU" dirty="0" err="1"/>
              <a:t>excusatioimat</a:t>
            </a:r>
            <a:r>
              <a:rPr lang="hu-HU" dirty="0"/>
              <a:t> a M. </a:t>
            </a:r>
            <a:r>
              <a:rPr lang="hu-HU" dirty="0" err="1"/>
              <a:t>Urfinak</a:t>
            </a:r>
            <a:r>
              <a:rPr lang="hu-HU" dirty="0"/>
              <a:t> </a:t>
            </a:r>
            <a:r>
              <a:rPr lang="hu-HU" dirty="0" err="1"/>
              <a:t>recommendaltam</a:t>
            </a:r>
            <a:r>
              <a:rPr lang="hu-HU" dirty="0"/>
              <a:t>, </a:t>
            </a:r>
            <a:r>
              <a:rPr lang="hu-HU" dirty="0" smtClean="0"/>
              <a:t>hogy </a:t>
            </a:r>
            <a:r>
              <a:rPr lang="hu-HU" dirty="0"/>
              <a:t>a M. Ur </a:t>
            </a:r>
            <a:r>
              <a:rPr lang="hu-HU" dirty="0" err="1"/>
              <a:t>elött</a:t>
            </a:r>
            <a:r>
              <a:rPr lang="hu-HU" dirty="0"/>
              <a:t> érettem </a:t>
            </a:r>
            <a:r>
              <a:rPr lang="hu-HU" dirty="0" err="1"/>
              <a:t>Proxenetaskadgyék</a:t>
            </a:r>
            <a:r>
              <a:rPr lang="hu-HU" dirty="0"/>
              <a:t>, </a:t>
            </a:r>
            <a:r>
              <a:rPr lang="hu-HU" dirty="0" smtClean="0"/>
              <a:t>és </a:t>
            </a:r>
            <a:r>
              <a:rPr lang="hu-HU" dirty="0"/>
              <a:t>meg </a:t>
            </a:r>
            <a:r>
              <a:rPr lang="hu-HU" dirty="0" err="1"/>
              <a:t>eshetet</a:t>
            </a:r>
            <a:r>
              <a:rPr lang="hu-HU" dirty="0"/>
              <a:t> </a:t>
            </a:r>
            <a:r>
              <a:rPr lang="hu-HU" dirty="0" err="1"/>
              <a:t>negligentiaimért</a:t>
            </a:r>
            <a:r>
              <a:rPr lang="hu-HU" dirty="0"/>
              <a:t>, </a:t>
            </a:r>
            <a:r>
              <a:rPr lang="hu-HU" dirty="0" err="1"/>
              <a:t>jo</a:t>
            </a:r>
            <a:r>
              <a:rPr lang="hu-HU" dirty="0"/>
              <a:t> </a:t>
            </a:r>
            <a:r>
              <a:rPr lang="hu-HU" dirty="0" err="1"/>
              <a:t>Patronus</a:t>
            </a:r>
            <a:r>
              <a:rPr lang="hu-HU" dirty="0"/>
              <a:t> </a:t>
            </a:r>
            <a:r>
              <a:rPr lang="hu-HU" dirty="0" err="1"/>
              <a:t>Uramtol</a:t>
            </a:r>
            <a:r>
              <a:rPr lang="hu-HU" dirty="0"/>
              <a:t> </a:t>
            </a:r>
            <a:r>
              <a:rPr lang="hu-HU" dirty="0" err="1"/>
              <a:t>gratiat</a:t>
            </a:r>
            <a:r>
              <a:rPr lang="hu-HU" dirty="0"/>
              <a:t> nyerhessen (TMK, Peregr1. 32. 1726-02-13, Pápai Páriz Ferenc&gt; Teleki Sándor, peregrinus&gt; </a:t>
            </a:r>
            <a:r>
              <a:rPr lang="hu-HU" dirty="0" smtClean="0"/>
              <a:t>patronált–patrónus)</a:t>
            </a:r>
          </a:p>
          <a:p>
            <a:pPr marL="0" indent="0">
              <a:buNone/>
            </a:pPr>
            <a:r>
              <a:rPr lang="hu-HU" dirty="0" smtClean="0"/>
              <a:t>KED: 0 adat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056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0079" y="1073265"/>
            <a:ext cx="11385666" cy="1097280"/>
          </a:xfrm>
        </p:spPr>
        <p:txBody>
          <a:bodyPr>
            <a:normAutofit/>
          </a:bodyPr>
          <a:lstStyle/>
          <a:p>
            <a:r>
              <a:rPr lang="hu-HU" i="1" dirty="0" err="1" smtClean="0"/>
              <a:t>As</a:t>
            </a:r>
            <a:r>
              <a:rPr lang="hu-HU" i="1" dirty="0" smtClean="0"/>
              <a:t> </a:t>
            </a:r>
            <a:r>
              <a:rPr lang="hu-HU" i="1" dirty="0" err="1" smtClean="0"/>
              <a:t>if</a:t>
            </a:r>
            <a:r>
              <a:rPr lang="hu-HU" i="1" dirty="0" smtClean="0"/>
              <a:t>! </a:t>
            </a:r>
            <a:r>
              <a:rPr lang="hu-HU" i="1" dirty="0" err="1" smtClean="0"/>
              <a:t>As</a:t>
            </a:r>
            <a:r>
              <a:rPr lang="hu-HU" i="1" dirty="0" smtClean="0"/>
              <a:t> </a:t>
            </a:r>
            <a:r>
              <a:rPr lang="hu-HU" i="1" dirty="0" err="1" smtClean="0"/>
              <a:t>if</a:t>
            </a:r>
            <a:r>
              <a:rPr lang="hu-HU" i="1" dirty="0" smtClean="0"/>
              <a:t>.</a:t>
            </a:r>
            <a:endParaRPr lang="hu-HU" i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1911927"/>
            <a:ext cx="11210176" cy="4747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err="1" smtClean="0"/>
              <a:t>Brinton</a:t>
            </a:r>
            <a:r>
              <a:rPr lang="hu-HU" b="1" dirty="0" smtClean="0"/>
              <a:t> (2014): </a:t>
            </a:r>
          </a:p>
          <a:p>
            <a:pPr marL="0" indent="0">
              <a:buNone/>
            </a:pPr>
            <a:r>
              <a:rPr lang="en-US" i="1" dirty="0" smtClean="0"/>
              <a:t>He </a:t>
            </a:r>
            <a:r>
              <a:rPr lang="en-US" i="1" dirty="0"/>
              <a:t>thinks you’ll be impressed. </a:t>
            </a:r>
            <a:r>
              <a:rPr lang="en-US" b="1" i="1" dirty="0"/>
              <a:t>As if</a:t>
            </a:r>
            <a:r>
              <a:rPr lang="en-US" b="1" i="1" dirty="0" smtClean="0"/>
              <a:t>.</a:t>
            </a:r>
            <a:r>
              <a:rPr lang="hu-HU" b="1" i="1" dirty="0" smtClean="0"/>
              <a:t> 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Azt</a:t>
            </a:r>
            <a:r>
              <a:rPr lang="hu-HU" dirty="0" smtClean="0"/>
              <a:t> hiszi, le leszel nyűgözve. Ja persze!/Na persze!/Hogyne, persze…’ [gúnyos, ironikus] ’</a:t>
            </a:r>
            <a:r>
              <a:rPr lang="hu-HU" dirty="0" err="1" smtClean="0"/>
              <a:t>Ugyan</a:t>
            </a:r>
            <a:r>
              <a:rPr lang="hu-HU" dirty="0" smtClean="0"/>
              <a:t> már!/Még mit nem!’</a:t>
            </a:r>
          </a:p>
          <a:p>
            <a:pPr marL="0" indent="0">
              <a:buNone/>
            </a:pPr>
            <a:r>
              <a:rPr lang="hu-HU" u="sng" dirty="0" smtClean="0"/>
              <a:t>I. Szabad (pl. mód) </a:t>
            </a:r>
            <a:r>
              <a:rPr lang="hu-HU" u="sng" dirty="0" err="1" smtClean="0"/>
              <a:t>-határozói</a:t>
            </a:r>
            <a:r>
              <a:rPr lang="hu-HU" u="sng" dirty="0" smtClean="0"/>
              <a:t> alárendelő mondatok</a:t>
            </a:r>
            <a:r>
              <a:rPr lang="hu-HU" dirty="0" smtClean="0"/>
              <a:t>: </a:t>
            </a:r>
          </a:p>
          <a:p>
            <a:pPr marL="0" indent="0">
              <a:buNone/>
            </a:pPr>
            <a:r>
              <a:rPr lang="hu-HU" i="1" dirty="0" smtClean="0"/>
              <a:t>He </a:t>
            </a:r>
            <a:r>
              <a:rPr lang="hu-HU" i="1" dirty="0" err="1"/>
              <a:t>laughed</a:t>
            </a:r>
            <a:r>
              <a:rPr lang="hu-HU" i="1" dirty="0"/>
              <a:t> </a:t>
            </a:r>
            <a:r>
              <a:rPr lang="hu-HU" b="1" i="1" dirty="0" err="1"/>
              <a:t>as</a:t>
            </a:r>
            <a:r>
              <a:rPr lang="hu-HU" b="1" i="1" dirty="0"/>
              <a:t> </a:t>
            </a:r>
            <a:r>
              <a:rPr lang="hu-HU" b="1" i="1" dirty="0" err="1"/>
              <a:t>if</a:t>
            </a:r>
            <a:r>
              <a:rPr lang="hu-HU" b="1" i="1" dirty="0"/>
              <a:t> </a:t>
            </a:r>
            <a:r>
              <a:rPr lang="hu-HU" i="1" dirty="0"/>
              <a:t>I had </a:t>
            </a:r>
            <a:r>
              <a:rPr lang="hu-HU" i="1" dirty="0" err="1"/>
              <a:t>said</a:t>
            </a:r>
            <a:r>
              <a:rPr lang="hu-HU" i="1" dirty="0"/>
              <a:t> </a:t>
            </a:r>
            <a:r>
              <a:rPr lang="hu-HU" i="1" dirty="0" err="1"/>
              <a:t>something</a:t>
            </a:r>
            <a:r>
              <a:rPr lang="hu-HU" i="1" dirty="0"/>
              <a:t> </a:t>
            </a:r>
            <a:r>
              <a:rPr lang="hu-HU" i="1" dirty="0" err="1" smtClean="0"/>
              <a:t>funny</a:t>
            </a:r>
            <a:r>
              <a:rPr lang="hu-HU" i="1" dirty="0" smtClean="0"/>
              <a:t>. 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Nevetett</a:t>
            </a:r>
            <a:r>
              <a:rPr lang="hu-HU" dirty="0" smtClean="0"/>
              <a:t>, mintha valami vicceset mondtam volna.’</a:t>
            </a:r>
            <a:endParaRPr lang="hu-HU" dirty="0"/>
          </a:p>
          <a:p>
            <a:pPr marL="0" indent="0">
              <a:buNone/>
            </a:pPr>
            <a:r>
              <a:rPr lang="hu-HU" u="sng" dirty="0" smtClean="0"/>
              <a:t>II. Vonzatkifejtő </a:t>
            </a:r>
            <a:r>
              <a:rPr lang="hu-HU" i="1" u="sng" dirty="0" err="1" smtClean="0"/>
              <a:t>as</a:t>
            </a:r>
            <a:r>
              <a:rPr lang="hu-HU" i="1" u="sng" dirty="0" smtClean="0"/>
              <a:t> </a:t>
            </a:r>
            <a:r>
              <a:rPr lang="hu-HU" i="1" u="sng" dirty="0" err="1" smtClean="0"/>
              <a:t>if</a:t>
            </a:r>
            <a:r>
              <a:rPr lang="hu-HU" u="sng" dirty="0" err="1" smtClean="0"/>
              <a:t>-mellékmondat</a:t>
            </a:r>
            <a:r>
              <a:rPr lang="hu-HU" dirty="0" smtClean="0"/>
              <a:t>: </a:t>
            </a:r>
          </a:p>
          <a:p>
            <a:pPr marL="0" indent="0">
              <a:buNone/>
            </a:pPr>
            <a:r>
              <a:rPr lang="hu-HU" i="1" dirty="0" err="1" smtClean="0"/>
              <a:t>it</a:t>
            </a:r>
            <a:r>
              <a:rPr lang="hu-HU" i="1" dirty="0" smtClean="0"/>
              <a:t> </a:t>
            </a:r>
            <a:r>
              <a:rPr lang="hu-HU" i="1" dirty="0" err="1"/>
              <a:t>seemed</a:t>
            </a:r>
            <a:r>
              <a:rPr lang="hu-HU" i="1" dirty="0"/>
              <a:t>/</a:t>
            </a:r>
            <a:r>
              <a:rPr lang="hu-HU" i="1" dirty="0" err="1"/>
              <a:t>looked</a:t>
            </a:r>
            <a:r>
              <a:rPr lang="hu-HU" i="1" dirty="0"/>
              <a:t> </a:t>
            </a:r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 smtClean="0"/>
              <a:t>if</a:t>
            </a:r>
            <a:r>
              <a:rPr lang="hu-HU" i="1" dirty="0" smtClean="0"/>
              <a:t>…:</a:t>
            </a:r>
            <a:r>
              <a:rPr lang="hu-HU" dirty="0" smtClean="0"/>
              <a:t> </a:t>
            </a:r>
            <a:r>
              <a:rPr lang="en-US" i="1" dirty="0" smtClean="0"/>
              <a:t>It </a:t>
            </a:r>
            <a:r>
              <a:rPr lang="en-US" i="1" dirty="0"/>
              <a:t>seemed </a:t>
            </a:r>
            <a:r>
              <a:rPr lang="en-US" b="1" i="1" dirty="0"/>
              <a:t>as if </a:t>
            </a:r>
            <a:r>
              <a:rPr lang="en-US" i="1" dirty="0"/>
              <a:t>she were always </a:t>
            </a:r>
            <a:r>
              <a:rPr lang="en-US" i="1" dirty="0" smtClean="0"/>
              <a:t>auditioning</a:t>
            </a:r>
            <a:r>
              <a:rPr lang="hu-HU" i="1" dirty="0" smtClean="0"/>
              <a:t>.</a:t>
            </a:r>
          </a:p>
          <a:p>
            <a:pPr marL="0" indent="0">
              <a:buNone/>
            </a:pPr>
            <a:r>
              <a:rPr lang="hu-HU" dirty="0" smtClean="0"/>
              <a:t>’</a:t>
            </a:r>
            <a:r>
              <a:rPr lang="hu-HU" dirty="0" err="1" smtClean="0"/>
              <a:t>Úgy</a:t>
            </a:r>
            <a:r>
              <a:rPr lang="hu-HU" dirty="0" smtClean="0"/>
              <a:t> </a:t>
            </a:r>
            <a:r>
              <a:rPr lang="hu-HU" dirty="0"/>
              <a:t>tűnt, mintha mindig </a:t>
            </a:r>
            <a:r>
              <a:rPr lang="hu-HU" dirty="0" smtClean="0"/>
              <a:t>meghallgatáson </a:t>
            </a:r>
            <a:r>
              <a:rPr lang="hu-HU" dirty="0"/>
              <a:t>lenne.’</a:t>
            </a:r>
          </a:p>
        </p:txBody>
      </p:sp>
    </p:spTree>
    <p:extLst>
      <p:ext uri="{BB962C8B-B14F-4D97-AF65-F5344CB8AC3E}">
        <p14:creationId xmlns:p14="http://schemas.microsoft.com/office/powerpoint/2010/main" val="165835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/>
              <a:t>Nem </a:t>
            </a:r>
            <a:r>
              <a:rPr lang="hu-HU" i="1" dirty="0" smtClean="0"/>
              <a:t>mintha </a:t>
            </a:r>
            <a:r>
              <a:rPr lang="hu-HU" i="1" dirty="0"/>
              <a:t>(nem)…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633471"/>
            <a:ext cx="10959737" cy="408083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hu-HU" dirty="0" smtClean="0"/>
              <a:t>[…] </a:t>
            </a:r>
            <a:r>
              <a:rPr lang="hu-HU" b="1" i="1" dirty="0" smtClean="0"/>
              <a:t>Nem</a:t>
            </a:r>
            <a:r>
              <a:rPr lang="hu-HU" i="1" dirty="0"/>
              <a:t> </a:t>
            </a:r>
            <a:r>
              <a:rPr lang="hu-HU" b="1" i="1" dirty="0"/>
              <a:t>mintha</a:t>
            </a:r>
            <a:r>
              <a:rPr lang="hu-HU" i="1" dirty="0"/>
              <a:t> </a:t>
            </a:r>
            <a:r>
              <a:rPr lang="hu-HU" b="1" i="1" dirty="0"/>
              <a:t>nem</a:t>
            </a:r>
            <a:r>
              <a:rPr lang="hu-HU" i="1" dirty="0"/>
              <a:t> </a:t>
            </a:r>
            <a:r>
              <a:rPr lang="hu-HU" i="1" dirty="0" smtClean="0"/>
              <a:t>tudnám, </a:t>
            </a:r>
            <a:r>
              <a:rPr lang="hu-HU" b="1" i="1" dirty="0"/>
              <a:t>de</a:t>
            </a:r>
            <a:r>
              <a:rPr lang="hu-HU" i="1" dirty="0"/>
              <a:t> azért </a:t>
            </a:r>
            <a:r>
              <a:rPr lang="hu-HU" i="1" dirty="0" smtClean="0"/>
              <a:t>megkérdeztem, </a:t>
            </a:r>
            <a:r>
              <a:rPr lang="hu-HU" i="1" dirty="0"/>
              <a:t>kérdezni csak </a:t>
            </a:r>
            <a:r>
              <a:rPr lang="hu-HU" i="1" dirty="0" smtClean="0"/>
              <a:t>szabad, nem? </a:t>
            </a:r>
          </a:p>
          <a:p>
            <a:pPr marL="0" indent="0" algn="ctr">
              <a:buNone/>
            </a:pPr>
            <a:r>
              <a:rPr lang="hu-HU" dirty="0" smtClean="0"/>
              <a:t>(</a:t>
            </a:r>
            <a:r>
              <a:rPr lang="hu-HU" dirty="0" err="1" smtClean="0"/>
              <a:t>MTSz</a:t>
            </a:r>
            <a:r>
              <a:rPr lang="hu-HU" dirty="0" smtClean="0"/>
              <a:t>, Hernádi Miklós: Közhelyszótár, 1975)</a:t>
            </a:r>
            <a:endParaRPr lang="hu-HU" dirty="0"/>
          </a:p>
          <a:p>
            <a:pPr marL="0" indent="0">
              <a:buNone/>
            </a:pPr>
            <a:r>
              <a:rPr lang="hu-HU" dirty="0" err="1" smtClean="0"/>
              <a:t>MTSz</a:t>
            </a:r>
            <a:r>
              <a:rPr lang="hu-HU" dirty="0" smtClean="0"/>
              <a:t>: </a:t>
            </a:r>
          </a:p>
          <a:p>
            <a:pPr marL="0" indent="0">
              <a:buNone/>
            </a:pPr>
            <a:r>
              <a:rPr lang="hu-HU" dirty="0" smtClean="0"/>
              <a:t>317 </a:t>
            </a:r>
            <a:r>
              <a:rPr lang="hu-HU" b="1" i="1" u="sng" dirty="0" smtClean="0"/>
              <a:t>nem</a:t>
            </a:r>
            <a:r>
              <a:rPr lang="hu-HU" i="1" u="sng" dirty="0" smtClean="0"/>
              <a:t> </a:t>
            </a:r>
            <a:r>
              <a:rPr lang="hu-HU" b="1" i="1" u="sng" dirty="0" smtClean="0"/>
              <a:t>mintha</a:t>
            </a:r>
            <a:r>
              <a:rPr lang="hu-HU" i="1" dirty="0" smtClean="0"/>
              <a:t> </a:t>
            </a:r>
            <a:r>
              <a:rPr lang="hu-HU" dirty="0" smtClean="0"/>
              <a:t>(1785-től)</a:t>
            </a:r>
            <a:r>
              <a:rPr lang="hu-HU" u="sng" dirty="0" smtClean="0"/>
              <a:t> </a:t>
            </a:r>
          </a:p>
          <a:p>
            <a:pPr marL="0" indent="0">
              <a:buNone/>
            </a:pPr>
            <a:r>
              <a:rPr lang="hu-HU" dirty="0" smtClean="0"/>
              <a:t>86 </a:t>
            </a:r>
            <a:r>
              <a:rPr lang="hu-HU" b="1" i="1" u="sng" dirty="0" smtClean="0"/>
              <a:t>nem</a:t>
            </a:r>
            <a:r>
              <a:rPr lang="hu-HU" i="1" u="sng" dirty="0" smtClean="0"/>
              <a:t> azért(,) </a:t>
            </a:r>
            <a:r>
              <a:rPr lang="hu-HU" b="1" i="1" u="sng" dirty="0" smtClean="0"/>
              <a:t>mintha</a:t>
            </a:r>
            <a:r>
              <a:rPr lang="hu-HU" i="1" dirty="0" smtClean="0"/>
              <a:t> </a:t>
            </a:r>
            <a:r>
              <a:rPr lang="hu-HU" dirty="0" smtClean="0"/>
              <a:t>(1774-től)</a:t>
            </a:r>
          </a:p>
          <a:p>
            <a:pPr marL="0" indent="0">
              <a:buNone/>
            </a:pPr>
            <a:r>
              <a:rPr lang="hu-HU" dirty="0" smtClean="0"/>
              <a:t>38</a:t>
            </a:r>
            <a:r>
              <a:rPr lang="hu-HU" b="1" i="1" u="sng" dirty="0" smtClean="0"/>
              <a:t> nem</a:t>
            </a:r>
            <a:r>
              <a:rPr lang="hu-HU" i="1" u="sng" dirty="0" smtClean="0"/>
              <a:t> azért </a:t>
            </a:r>
            <a:r>
              <a:rPr lang="hu-HU" i="1" u="sng" dirty="0" smtClean="0">
                <a:solidFill>
                  <a:srgbClr val="FF0000"/>
                </a:solidFill>
              </a:rPr>
              <a:t>(…),</a:t>
            </a:r>
            <a:r>
              <a:rPr lang="hu-HU" i="1" u="sng" dirty="0" smtClean="0"/>
              <a:t> </a:t>
            </a:r>
            <a:r>
              <a:rPr lang="hu-HU" b="1" i="1" u="sng" dirty="0" smtClean="0"/>
              <a:t>mintha</a:t>
            </a:r>
            <a:r>
              <a:rPr lang="hu-HU" i="1" dirty="0" smtClean="0"/>
              <a:t> </a:t>
            </a:r>
            <a:r>
              <a:rPr lang="hu-HU" dirty="0" smtClean="0"/>
              <a:t>(1779-től) – VP-ken kívül bekerülhet: </a:t>
            </a:r>
            <a:r>
              <a:rPr lang="hu-HU" i="1" dirty="0" smtClean="0"/>
              <a:t>mert, pedig:</a:t>
            </a:r>
          </a:p>
          <a:p>
            <a:pPr marL="0" indent="0">
              <a:buNone/>
            </a:pPr>
            <a:r>
              <a:rPr lang="hu-HU" i="1" dirty="0"/>
              <a:t>Az ironikus is a világtörténelem által követelt </a:t>
            </a:r>
            <a:r>
              <a:rPr lang="hu-HU" i="1" dirty="0" smtClean="0"/>
              <a:t>áldozat, –</a:t>
            </a:r>
            <a:r>
              <a:rPr lang="hu-HU" i="1" dirty="0"/>
              <a:t> </a:t>
            </a:r>
            <a:r>
              <a:rPr lang="hu-HU" b="1" i="1" dirty="0"/>
              <a:t>nem</a:t>
            </a:r>
            <a:r>
              <a:rPr lang="hu-HU" i="1" dirty="0"/>
              <a:t> </a:t>
            </a:r>
            <a:r>
              <a:rPr lang="hu-HU" b="1" i="1" dirty="0" smtClean="0">
                <a:solidFill>
                  <a:srgbClr val="FF0000"/>
                </a:solidFill>
              </a:rPr>
              <a:t>azért</a:t>
            </a:r>
            <a:r>
              <a:rPr lang="hu-HU" i="1" dirty="0" smtClean="0"/>
              <a:t>, </a:t>
            </a:r>
            <a:r>
              <a:rPr lang="hu-HU" b="1" i="1" dirty="0">
                <a:solidFill>
                  <a:srgbClr val="FF0000"/>
                </a:solidFill>
              </a:rPr>
              <a:t>mert</a:t>
            </a:r>
            <a:r>
              <a:rPr lang="hu-HU" i="1" dirty="0"/>
              <a:t> </a:t>
            </a:r>
            <a:r>
              <a:rPr lang="hu-HU" b="1" i="1" dirty="0"/>
              <a:t>mintha</a:t>
            </a:r>
            <a:r>
              <a:rPr lang="hu-HU" i="1" dirty="0"/>
              <a:t> állandóan szigorú értelemben vett áldozattá kellene </a:t>
            </a:r>
            <a:r>
              <a:rPr lang="hu-HU" i="1" dirty="0" smtClean="0"/>
              <a:t>válnia, </a:t>
            </a:r>
            <a:r>
              <a:rPr lang="hu-HU" i="1" dirty="0"/>
              <a:t>hanem </a:t>
            </a:r>
            <a:r>
              <a:rPr lang="hu-HU" i="1" dirty="0" smtClean="0"/>
              <a:t>azért, </a:t>
            </a:r>
            <a:r>
              <a:rPr lang="hu-HU" i="1" dirty="0"/>
              <a:t>mert buzgalma és a világszellem szolgálata </a:t>
            </a:r>
            <a:r>
              <a:rPr lang="hu-HU" i="1" dirty="0" smtClean="0"/>
              <a:t>emészti. </a:t>
            </a:r>
            <a:r>
              <a:rPr lang="hu-HU" dirty="0" smtClean="0"/>
              <a:t>(</a:t>
            </a:r>
            <a:r>
              <a:rPr lang="hu-HU" dirty="0" err="1"/>
              <a:t>MTSz</a:t>
            </a:r>
            <a:r>
              <a:rPr lang="hu-HU" dirty="0" smtClean="0"/>
              <a:t>, </a:t>
            </a:r>
            <a:r>
              <a:rPr lang="hu-HU" dirty="0"/>
              <a:t>Szalay </a:t>
            </a:r>
            <a:r>
              <a:rPr lang="hu-HU" dirty="0" smtClean="0"/>
              <a:t>Károly: Komikum, szatíra, humor, 1983)</a:t>
            </a:r>
            <a:endParaRPr lang="hu-HU" i="1" dirty="0" smtClean="0"/>
          </a:p>
          <a:p>
            <a:pPr marL="0" indent="0">
              <a:buNone/>
            </a:pPr>
            <a:r>
              <a:rPr lang="hu-HU" dirty="0" smtClean="0"/>
              <a:t>1 </a:t>
            </a:r>
            <a:r>
              <a:rPr lang="hu-HU" b="1" i="1" u="sng" dirty="0" smtClean="0"/>
              <a:t>nem azért </a:t>
            </a:r>
            <a:r>
              <a:rPr lang="hu-HU" b="1" u="sng" dirty="0" smtClean="0"/>
              <a:t>NEM </a:t>
            </a:r>
            <a:r>
              <a:rPr lang="hu-HU" i="1" u="sng" dirty="0" smtClean="0">
                <a:solidFill>
                  <a:srgbClr val="FF0000"/>
                </a:solidFill>
              </a:rPr>
              <a:t>(…),</a:t>
            </a:r>
            <a:r>
              <a:rPr lang="hu-HU" i="1" u="sng" dirty="0" smtClean="0"/>
              <a:t> </a:t>
            </a:r>
            <a:r>
              <a:rPr lang="hu-HU" b="1" i="1" u="sng" dirty="0" smtClean="0"/>
              <a:t>mintha</a:t>
            </a:r>
            <a:r>
              <a:rPr lang="hu-HU" i="1" u="sng" dirty="0" smtClean="0"/>
              <a:t>:</a:t>
            </a:r>
            <a:r>
              <a:rPr lang="hu-HU" dirty="0" smtClean="0"/>
              <a:t> </a:t>
            </a:r>
            <a:r>
              <a:rPr lang="hu-HU" b="1" i="1" dirty="0" smtClean="0"/>
              <a:t>nem </a:t>
            </a:r>
            <a:r>
              <a:rPr lang="hu-HU" b="1" i="1" dirty="0"/>
              <a:t>azért</a:t>
            </a:r>
            <a:r>
              <a:rPr lang="hu-HU" i="1" dirty="0"/>
              <a:t> </a:t>
            </a:r>
            <a:r>
              <a:rPr lang="hu-HU" b="1" i="1" dirty="0"/>
              <a:t>nem</a:t>
            </a:r>
            <a:r>
              <a:rPr lang="hu-HU" i="1" dirty="0"/>
              <a:t> </a:t>
            </a:r>
            <a:r>
              <a:rPr lang="hu-HU" b="1" i="1" dirty="0">
                <a:solidFill>
                  <a:srgbClr val="FF0000"/>
                </a:solidFill>
              </a:rPr>
              <a:t>szólok</a:t>
            </a:r>
            <a:r>
              <a:rPr lang="hu-HU" i="1" dirty="0"/>
              <a:t> </a:t>
            </a:r>
            <a:r>
              <a:rPr lang="hu-HU" b="1" i="1" dirty="0"/>
              <a:t>mintha</a:t>
            </a:r>
            <a:r>
              <a:rPr lang="hu-HU" i="1" dirty="0"/>
              <a:t> nem volna mit </a:t>
            </a:r>
            <a:r>
              <a:rPr lang="hu-HU" i="1" dirty="0" err="1" smtClean="0"/>
              <a:t>szóllani</a:t>
            </a:r>
            <a:r>
              <a:rPr lang="hu-HU" i="1" dirty="0" smtClean="0"/>
              <a:t>, </a:t>
            </a:r>
            <a:r>
              <a:rPr lang="hu-HU" i="1" dirty="0"/>
              <a:t>ó van nagyságos </a:t>
            </a:r>
            <a:r>
              <a:rPr lang="hu-HU" i="1" dirty="0" smtClean="0"/>
              <a:t>uram, </a:t>
            </a:r>
            <a:r>
              <a:rPr lang="hu-HU" i="1" dirty="0"/>
              <a:t>nagyon is sok mondani </a:t>
            </a:r>
            <a:r>
              <a:rPr lang="hu-HU" i="1" dirty="0" smtClean="0"/>
              <a:t>valóm, </a:t>
            </a:r>
            <a:r>
              <a:rPr lang="hu-HU" i="1" dirty="0"/>
              <a:t>de nekem nem tanácsos most </a:t>
            </a:r>
            <a:r>
              <a:rPr lang="hu-HU" i="1" dirty="0" smtClean="0"/>
              <a:t>beszélni, </a:t>
            </a:r>
            <a:r>
              <a:rPr lang="hu-HU" i="1" dirty="0"/>
              <a:t>mert </a:t>
            </a:r>
            <a:r>
              <a:rPr lang="hu-HU" i="1" dirty="0" smtClean="0"/>
              <a:t>(…) </a:t>
            </a:r>
            <a:r>
              <a:rPr lang="hu-HU" dirty="0" smtClean="0"/>
              <a:t>(</a:t>
            </a:r>
            <a:r>
              <a:rPr lang="hu-HU" dirty="0" err="1" smtClean="0"/>
              <a:t>MTSz</a:t>
            </a:r>
            <a:r>
              <a:rPr lang="hu-HU" dirty="0" smtClean="0"/>
              <a:t>, Képes újság, 1860)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250712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graphicFrame>
        <p:nvGraphicFramePr>
          <p:cNvPr id="6" name="Tartalom helye 5"/>
          <p:cNvGraphicFramePr>
            <a:graphicFrameLocks noGrp="1"/>
          </p:cNvGraphicFramePr>
          <p:nvPr>
            <p:ph idx="1"/>
            <p:extLst/>
          </p:nvPr>
        </p:nvGraphicFramePr>
        <p:xfrm>
          <a:off x="287383" y="600892"/>
          <a:ext cx="11625943" cy="5947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3830"/>
                <a:gridCol w="5272113"/>
              </a:tblGrid>
              <a:tr h="5947954">
                <a:tc>
                  <a:txBody>
                    <a:bodyPr/>
                    <a:lstStyle/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amit Rákosi igyekezett sejtetni :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beszélünk ilyesmiről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beteg Közép-Európa helyzete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éhes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érdemelnek figyelmet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foglalkozom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hallgatott el a nemzeti érzelem; hallgattam el eddig ,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hozok föl [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átv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.]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hozott magával oly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ſok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fegyvereseket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idegenkednek a '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röktön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nagy jó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változásoktul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idéztem őket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írjuk ki; írom le; írom neked; írtam ezt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ismétli a szót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kell kívánnunk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kifogásoljuk ezt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közhely ( ma már ) eredeti formájában is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küzdök - írja 1836-ban -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magasztalja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maradtak alul a Volkswagenekkel folytatott versenyben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mondom (3x); mondom ezeket; mondom ezt; mondta ő , hogy könnyű ,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mozogtak tova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Algirba</a:t>
                      </a:r>
                      <a:endParaRPr lang="hu-HU" sz="19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nem beszél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nem szólok; nem szóltam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neveli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nevezem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ezekt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pedig fáknak; nevezik; neveztem el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örvendetes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persze [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elliptált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Á]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sikerült neki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tanulok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tértünk ki rá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teszem; tette le; tette 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nevezem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légbőlkapottaknak</a:t>
                      </a:r>
                      <a:endParaRPr lang="hu-HU" sz="19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usztak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át az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Óczeánon</a:t>
                      </a:r>
                      <a:endParaRPr lang="hu-HU" sz="1900" i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van; </a:t>
                      </a:r>
                      <a:r>
                        <a:rPr lang="hu-HU" sz="19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van</a:t>
                      </a:r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így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 annyira magánkívül ,</a:t>
                      </a:r>
                    </a:p>
                    <a:p>
                      <a:r>
                        <a:rPr lang="hu-HU" sz="19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volt 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9218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/>
              <a:t>if</a:t>
            </a:r>
            <a:r>
              <a:rPr lang="hu-HU" i="1" dirty="0"/>
              <a:t>! </a:t>
            </a:r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/>
              <a:t>if</a:t>
            </a:r>
            <a:r>
              <a:rPr lang="hu-HU" i="1" dirty="0"/>
              <a:t>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0079" y="2299855"/>
            <a:ext cx="10970030" cy="4368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u="sng" dirty="0"/>
              <a:t>III. </a:t>
            </a:r>
            <a:r>
              <a:rPr lang="hu-HU" u="sng" dirty="0" err="1"/>
              <a:t>Egytagmondatos</a:t>
            </a:r>
            <a:r>
              <a:rPr lang="hu-HU" u="sng" dirty="0"/>
              <a:t>, </a:t>
            </a:r>
            <a:r>
              <a:rPr lang="hu-HU" u="sng" dirty="0" err="1"/>
              <a:t>inszubordinált</a:t>
            </a:r>
            <a:r>
              <a:rPr lang="hu-HU" u="sng" dirty="0"/>
              <a:t> </a:t>
            </a:r>
            <a:r>
              <a:rPr lang="hu-HU" i="1" u="sng" dirty="0" err="1"/>
              <a:t>as</a:t>
            </a:r>
            <a:r>
              <a:rPr lang="hu-HU" i="1" u="sng" dirty="0"/>
              <a:t> </a:t>
            </a:r>
            <a:r>
              <a:rPr lang="hu-HU" i="1" u="sng" dirty="0" err="1"/>
              <a:t>if</a:t>
            </a:r>
            <a:r>
              <a:rPr lang="hu-HU" i="1" u="sng" dirty="0" smtClean="0"/>
              <a:t>: </a:t>
            </a:r>
            <a:r>
              <a:rPr lang="hu-HU" dirty="0" smtClean="0"/>
              <a:t>tagadó </a:t>
            </a:r>
            <a:r>
              <a:rPr lang="hu-HU" dirty="0"/>
              <a:t>jelentést vesznek </a:t>
            </a:r>
            <a:r>
              <a:rPr lang="hu-HU" dirty="0" smtClean="0"/>
              <a:t>fel</a:t>
            </a:r>
            <a:endParaRPr lang="hu-HU" dirty="0"/>
          </a:p>
          <a:p>
            <a:pPr marL="0" indent="0">
              <a:buNone/>
            </a:pPr>
            <a:r>
              <a:rPr lang="hu-HU" b="1" i="1" dirty="0" err="1" smtClean="0"/>
              <a:t>As</a:t>
            </a:r>
            <a:r>
              <a:rPr lang="hu-HU" b="1" i="1" dirty="0" smtClean="0"/>
              <a:t> </a:t>
            </a:r>
            <a:r>
              <a:rPr lang="hu-HU" b="1" i="1" dirty="0" err="1"/>
              <a:t>if</a:t>
            </a:r>
            <a:r>
              <a:rPr lang="hu-HU" b="1" i="1" dirty="0"/>
              <a:t> </a:t>
            </a:r>
            <a:r>
              <a:rPr lang="hu-HU" i="1" dirty="0"/>
              <a:t>I had a </a:t>
            </a:r>
            <a:r>
              <a:rPr lang="hu-HU" i="1" dirty="0" err="1"/>
              <a:t>choice</a:t>
            </a:r>
            <a:r>
              <a:rPr lang="hu-HU" dirty="0"/>
              <a:t>. </a:t>
            </a:r>
            <a:r>
              <a:rPr lang="hu-HU" dirty="0" smtClean="0"/>
              <a:t>’</a:t>
            </a:r>
            <a:r>
              <a:rPr lang="hu-HU" dirty="0" err="1" smtClean="0"/>
              <a:t>Mintha</a:t>
            </a:r>
            <a:r>
              <a:rPr lang="hu-HU" dirty="0" smtClean="0"/>
              <a:t> lett volna választásom.’ [= </a:t>
            </a:r>
            <a:r>
              <a:rPr lang="hu-HU" b="1" dirty="0" smtClean="0"/>
              <a:t>szerintem nem volt választásom és ez felháborít]</a:t>
            </a:r>
          </a:p>
          <a:p>
            <a:pPr marL="0" indent="0">
              <a:buNone/>
            </a:pPr>
            <a:r>
              <a:rPr lang="hu-HU" b="1" i="1" dirty="0" err="1" smtClean="0"/>
              <a:t>As</a:t>
            </a:r>
            <a:r>
              <a:rPr lang="hu-HU" b="1" i="1" dirty="0" smtClean="0"/>
              <a:t> </a:t>
            </a:r>
            <a:r>
              <a:rPr lang="hu-HU" b="1" i="1" dirty="0" err="1"/>
              <a:t>if</a:t>
            </a:r>
            <a:r>
              <a:rPr lang="hu-HU" b="1" i="1" dirty="0"/>
              <a:t> </a:t>
            </a:r>
            <a:r>
              <a:rPr lang="hu-HU" i="1" dirty="0"/>
              <a:t>I </a:t>
            </a:r>
            <a:r>
              <a:rPr lang="hu-HU" i="1" dirty="0" err="1"/>
              <a:t>were</a:t>
            </a:r>
            <a:r>
              <a:rPr lang="hu-HU" i="1" dirty="0"/>
              <a:t> </a:t>
            </a:r>
            <a:r>
              <a:rPr lang="hu-HU" i="1" dirty="0" err="1"/>
              <a:t>the</a:t>
            </a:r>
            <a:r>
              <a:rPr lang="hu-HU" i="1" dirty="0"/>
              <a:t> </a:t>
            </a:r>
            <a:r>
              <a:rPr lang="hu-HU" i="1" dirty="0" err="1"/>
              <a:t>one</a:t>
            </a:r>
            <a:r>
              <a:rPr lang="hu-HU" i="1" dirty="0"/>
              <a:t> </a:t>
            </a:r>
            <a:r>
              <a:rPr lang="hu-HU" i="1" dirty="0" err="1"/>
              <a:t>at</a:t>
            </a:r>
            <a:r>
              <a:rPr lang="hu-HU" i="1" dirty="0"/>
              <a:t> fault. </a:t>
            </a:r>
            <a:r>
              <a:rPr lang="hu-HU" dirty="0" smtClean="0"/>
              <a:t>’</a:t>
            </a:r>
            <a:r>
              <a:rPr lang="hu-HU" dirty="0" err="1" smtClean="0"/>
              <a:t>Mintha</a:t>
            </a:r>
            <a:r>
              <a:rPr lang="hu-HU" dirty="0" smtClean="0"/>
              <a:t> én lennék a hibás.’ [= </a:t>
            </a:r>
            <a:r>
              <a:rPr lang="hu-HU" b="1" dirty="0" smtClean="0"/>
              <a:t>szerintem nem vagyok hibás és ez felháborít]</a:t>
            </a:r>
          </a:p>
          <a:p>
            <a:pPr marL="0" indent="0">
              <a:buNone/>
            </a:pPr>
            <a:r>
              <a:rPr lang="hu-HU" b="1" u="sng" dirty="0" smtClean="0"/>
              <a:t>IV</a:t>
            </a:r>
            <a:r>
              <a:rPr lang="hu-HU" b="1" u="sng" dirty="0"/>
              <a:t>. Felkiáltó, puszta </a:t>
            </a:r>
            <a:r>
              <a:rPr lang="hu-HU" b="1" i="1" u="sng" dirty="0" err="1"/>
              <a:t>as</a:t>
            </a:r>
            <a:r>
              <a:rPr lang="hu-HU" b="1" i="1" u="sng" dirty="0"/>
              <a:t> </a:t>
            </a:r>
            <a:r>
              <a:rPr lang="hu-HU" b="1" i="1" u="sng" dirty="0" err="1" smtClean="0"/>
              <a:t>if</a:t>
            </a:r>
            <a:r>
              <a:rPr lang="hu-HU" b="1" i="1" dirty="0" smtClean="0"/>
              <a:t>  </a:t>
            </a:r>
            <a:r>
              <a:rPr lang="hu-HU" i="1" dirty="0" smtClean="0"/>
              <a:t>[&lt; </a:t>
            </a:r>
            <a:r>
              <a:rPr lang="hu-HU" i="1" dirty="0" err="1" smtClean="0"/>
              <a:t>it</a:t>
            </a:r>
            <a:r>
              <a:rPr lang="hu-HU" i="1" dirty="0" smtClean="0"/>
              <a:t> is/</a:t>
            </a:r>
            <a:r>
              <a:rPr lang="hu-HU" i="1" dirty="0" err="1" smtClean="0"/>
              <a:t>looks</a:t>
            </a:r>
            <a:r>
              <a:rPr lang="hu-HU" i="1" dirty="0" smtClean="0"/>
              <a:t>/</a:t>
            </a:r>
            <a:r>
              <a:rPr lang="hu-HU" i="1" dirty="0" err="1" smtClean="0"/>
              <a:t>seems</a:t>
            </a:r>
            <a:r>
              <a:rPr lang="hu-HU" i="1" dirty="0" smtClean="0"/>
              <a:t>…]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 err="1"/>
              <a:t>III-ból</a:t>
            </a:r>
            <a:r>
              <a:rPr lang="hu-HU" dirty="0"/>
              <a:t> vezeti le (szemantikai affinitás): </a:t>
            </a:r>
            <a:r>
              <a:rPr lang="en-US" i="1" dirty="0"/>
              <a:t>It seems as if I cared. → As if I cared. → As if.</a:t>
            </a:r>
            <a:r>
              <a:rPr lang="hu-HU" i="1" dirty="0"/>
              <a:t> </a:t>
            </a:r>
            <a:r>
              <a:rPr lang="hu-HU" dirty="0"/>
              <a:t>(újabb </a:t>
            </a:r>
            <a:r>
              <a:rPr lang="hu-HU" dirty="0" err="1"/>
              <a:t>inszubordináció</a:t>
            </a:r>
            <a:r>
              <a:rPr lang="hu-HU" dirty="0"/>
              <a:t> vagy ellipszis)</a:t>
            </a:r>
          </a:p>
          <a:p>
            <a:pPr marL="0" indent="0">
              <a:buNone/>
            </a:pPr>
            <a:r>
              <a:rPr lang="hu-HU" dirty="0"/>
              <a:t>III. és IV.: az eredeti feltételes-hasonlító </a:t>
            </a:r>
            <a:r>
              <a:rPr lang="hu-HU" dirty="0" smtClean="0"/>
              <a:t>jelentés eltűnt, </a:t>
            </a:r>
            <a:r>
              <a:rPr lang="hu-HU" b="1" dirty="0"/>
              <a:t>tagadó/cáfoló</a:t>
            </a:r>
            <a:r>
              <a:rPr lang="hu-HU" dirty="0"/>
              <a:t> értékük van, felkiáltó-értékelő jelleg, negatív </a:t>
            </a:r>
            <a:r>
              <a:rPr lang="hu-HU" dirty="0" err="1"/>
              <a:t>episztemikus</a:t>
            </a:r>
            <a:r>
              <a:rPr lang="hu-HU" dirty="0"/>
              <a:t> attitűd, a beszélő elutasítja egy implikált/ kimondott feltevés </a:t>
            </a:r>
            <a:r>
              <a:rPr lang="hu-HU" dirty="0" smtClean="0"/>
              <a:t>igazságát, az ellenkezőjét állítja</a:t>
            </a:r>
            <a:endParaRPr lang="hu-HU" dirty="0"/>
          </a:p>
          <a:p>
            <a:pPr marL="0" indent="0">
              <a:buNone/>
            </a:pPr>
            <a:r>
              <a:rPr lang="hu-HU" i="1" dirty="0" err="1"/>
              <a:t>As</a:t>
            </a:r>
            <a:r>
              <a:rPr lang="hu-HU" i="1" dirty="0"/>
              <a:t> </a:t>
            </a:r>
            <a:r>
              <a:rPr lang="hu-HU" i="1" dirty="0" err="1"/>
              <a:t>if</a:t>
            </a:r>
            <a:r>
              <a:rPr lang="hu-HU" i="1" dirty="0"/>
              <a:t> I </a:t>
            </a:r>
            <a:r>
              <a:rPr lang="hu-HU" i="1" dirty="0" err="1"/>
              <a:t>were</a:t>
            </a:r>
            <a:r>
              <a:rPr lang="hu-HU" i="1" dirty="0"/>
              <a:t> </a:t>
            </a:r>
            <a:r>
              <a:rPr lang="hu-HU" i="1" dirty="0" err="1"/>
              <a:t>the</a:t>
            </a:r>
            <a:r>
              <a:rPr lang="hu-HU" i="1" dirty="0"/>
              <a:t> </a:t>
            </a:r>
            <a:r>
              <a:rPr lang="hu-HU" i="1" dirty="0" err="1"/>
              <a:t>one</a:t>
            </a:r>
            <a:r>
              <a:rPr lang="hu-HU" i="1" dirty="0"/>
              <a:t> </a:t>
            </a:r>
            <a:r>
              <a:rPr lang="hu-HU" i="1" dirty="0" err="1"/>
              <a:t>at</a:t>
            </a:r>
            <a:r>
              <a:rPr lang="hu-HU" i="1" dirty="0"/>
              <a:t> fault. – </a:t>
            </a:r>
            <a:r>
              <a:rPr lang="hu-HU" dirty="0"/>
              <a:t>a beszélő fel van háborodva, szerinte hamis az a feltevés, hogy ő a hibás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 err="1" smtClean="0"/>
              <a:t>cf</a:t>
            </a:r>
            <a:r>
              <a:rPr lang="hu-HU" dirty="0" smtClean="0"/>
              <a:t>. </a:t>
            </a:r>
            <a:r>
              <a:rPr lang="hu-HU" dirty="0" err="1" smtClean="0"/>
              <a:t>López-Couso</a:t>
            </a:r>
            <a:r>
              <a:rPr lang="hu-HU" dirty="0" smtClean="0"/>
              <a:t> </a:t>
            </a:r>
            <a:r>
              <a:rPr lang="hu-HU" dirty="0"/>
              <a:t>&amp; </a:t>
            </a:r>
            <a:r>
              <a:rPr lang="hu-HU" dirty="0" err="1"/>
              <a:t>Méndez-Naya</a:t>
            </a:r>
            <a:r>
              <a:rPr lang="hu-HU" dirty="0"/>
              <a:t> (2012a, 2012b</a:t>
            </a:r>
            <a:r>
              <a:rPr lang="hu-HU" dirty="0" smtClean="0"/>
              <a:t>): II. vonzatkifejtő &gt; III. </a:t>
            </a:r>
            <a:r>
              <a:rPr lang="hu-HU" dirty="0" err="1" smtClean="0"/>
              <a:t>inszubordinált</a:t>
            </a:r>
            <a:r>
              <a:rPr lang="hu-HU" dirty="0" smtClean="0"/>
              <a:t> változatok)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030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0079" y="1057565"/>
            <a:ext cx="10890929" cy="1097280"/>
          </a:xfrm>
        </p:spPr>
        <p:txBody>
          <a:bodyPr>
            <a:normAutofit/>
          </a:bodyPr>
          <a:lstStyle/>
          <a:p>
            <a:r>
              <a:rPr lang="hu-HU" dirty="0" smtClean="0"/>
              <a:t>Feltevés tagadása, propozíció tagadása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95893" y="1976581"/>
            <a:ext cx="11655962" cy="458123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dirty="0" smtClean="0"/>
              <a:t>A spanyolban 4 típusa van a feltételes hasonlító </a:t>
            </a:r>
            <a:r>
              <a:rPr lang="hu-HU" dirty="0" err="1" smtClean="0"/>
              <a:t>inszubordinált</a:t>
            </a:r>
            <a:r>
              <a:rPr lang="hu-HU" dirty="0" smtClean="0"/>
              <a:t> mondatoknak:</a:t>
            </a:r>
          </a:p>
          <a:p>
            <a:pPr marL="0" indent="0">
              <a:buNone/>
            </a:pPr>
            <a:r>
              <a:rPr lang="hu-HU" b="1" dirty="0"/>
              <a:t>1. </a:t>
            </a:r>
            <a:r>
              <a:rPr lang="hu-HU" b="1" dirty="0" err="1"/>
              <a:t>Denial</a:t>
            </a:r>
            <a:r>
              <a:rPr lang="hu-HU" b="1" dirty="0"/>
              <a:t> of an </a:t>
            </a:r>
            <a:r>
              <a:rPr lang="hu-HU" b="1" dirty="0" err="1" smtClean="0"/>
              <a:t>assumption</a:t>
            </a:r>
            <a:r>
              <a:rPr lang="hu-HU" b="1" dirty="0" smtClean="0"/>
              <a:t> [(elő)feltevés tagadása/visszautasítása]</a:t>
            </a:r>
            <a:endParaRPr lang="hu-HU" b="1" dirty="0"/>
          </a:p>
          <a:p>
            <a:pPr marL="0" indent="0">
              <a:buNone/>
            </a:pP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i="1" dirty="0"/>
              <a:t> </a:t>
            </a:r>
            <a:r>
              <a:rPr lang="hu-HU" i="1" dirty="0" err="1"/>
              <a:t>fuera</a:t>
            </a:r>
            <a:r>
              <a:rPr lang="hu-HU" i="1" dirty="0"/>
              <a:t> tan </a:t>
            </a:r>
            <a:r>
              <a:rPr lang="hu-HU" i="1" dirty="0" err="1"/>
              <a:t>fácil</a:t>
            </a:r>
            <a:r>
              <a:rPr lang="hu-HU" i="1" dirty="0"/>
              <a:t>. </a:t>
            </a:r>
            <a:r>
              <a:rPr lang="hu-HU" dirty="0"/>
              <a:t>‘Mintha olyan könnyű lenne.’</a:t>
            </a:r>
          </a:p>
          <a:p>
            <a:pPr marL="0" indent="0">
              <a:buNone/>
            </a:pPr>
            <a:r>
              <a:rPr lang="hu-HU" dirty="0" smtClean="0"/>
              <a:t>RV&amp;VI (2025): A </a:t>
            </a:r>
            <a:r>
              <a:rPr lang="hu-HU" dirty="0"/>
              <a:t>beszélő egy, az előző diskurzusból vagy a kontextusból kiolvasható </a:t>
            </a:r>
            <a:r>
              <a:rPr lang="hu-HU" b="1" dirty="0"/>
              <a:t>feltevést</a:t>
            </a:r>
            <a:r>
              <a:rPr lang="hu-HU" dirty="0"/>
              <a:t> utasít </a:t>
            </a:r>
            <a:r>
              <a:rPr lang="hu-HU" dirty="0" smtClean="0"/>
              <a:t>el (pl. az adott dolog könnyű), </a:t>
            </a:r>
            <a:r>
              <a:rPr lang="hu-HU" dirty="0"/>
              <a:t>és ezzel együtt </a:t>
            </a:r>
            <a:r>
              <a:rPr lang="hu-HU" dirty="0" smtClean="0"/>
              <a:t>annak az </a:t>
            </a:r>
            <a:r>
              <a:rPr lang="hu-HU" dirty="0"/>
              <a:t>ellenkezőjét is állítja. </a:t>
            </a:r>
            <a:endParaRPr lang="hu-HU" dirty="0" smtClean="0"/>
          </a:p>
          <a:p>
            <a:pPr marL="0" indent="0">
              <a:buNone/>
            </a:pPr>
            <a:r>
              <a:rPr lang="hu-HU" b="1" dirty="0" err="1" smtClean="0"/>
              <a:t>Polaritásmegfordítás</a:t>
            </a:r>
            <a:r>
              <a:rPr lang="hu-HU" dirty="0"/>
              <a:t>: a </a:t>
            </a:r>
            <a:r>
              <a:rPr lang="hu-HU" i="1" dirty="0" err="1"/>
              <a:t>como</a:t>
            </a:r>
            <a:r>
              <a:rPr lang="hu-HU" i="1" dirty="0"/>
              <a:t> </a:t>
            </a:r>
            <a:r>
              <a:rPr lang="hu-HU" i="1" dirty="0" err="1"/>
              <a:t>si</a:t>
            </a:r>
            <a:r>
              <a:rPr lang="hu-HU" dirty="0" err="1"/>
              <a:t>-mondat</a:t>
            </a:r>
            <a:r>
              <a:rPr lang="hu-HU" dirty="0"/>
              <a:t> formailag egy feltételezett állapotot idéz fel, de pragmatikailag annak ellenkezője a tényleges üzenet.</a:t>
            </a:r>
          </a:p>
          <a:p>
            <a:pPr marL="0" indent="0">
              <a:buNone/>
            </a:pPr>
            <a:r>
              <a:rPr lang="hu-HU" dirty="0" smtClean="0"/>
              <a:t>VP, D &amp; VI (2025): a mondat </a:t>
            </a:r>
            <a:r>
              <a:rPr lang="hu-HU" b="1" dirty="0" smtClean="0"/>
              <a:t>szó </a:t>
            </a:r>
            <a:r>
              <a:rPr lang="hu-HU" b="1" dirty="0"/>
              <a:t>szerint kódolt propozícióját </a:t>
            </a:r>
            <a:r>
              <a:rPr lang="hu-HU" dirty="0" smtClean="0"/>
              <a:t>tagadja, asszertív funkció, a megelőző </a:t>
            </a:r>
            <a:r>
              <a:rPr lang="hu-HU" b="1" dirty="0" smtClean="0"/>
              <a:t>diskurzus</a:t>
            </a:r>
            <a:r>
              <a:rPr lang="hu-HU" dirty="0" smtClean="0"/>
              <a:t> vagy a nyelven kívüli </a:t>
            </a:r>
            <a:r>
              <a:rPr lang="hu-HU" b="1" dirty="0" smtClean="0"/>
              <a:t>kontextus</a:t>
            </a:r>
            <a:r>
              <a:rPr lang="hu-HU" dirty="0" smtClean="0"/>
              <a:t> előhívta </a:t>
            </a:r>
            <a:r>
              <a:rPr lang="hu-HU" b="1" dirty="0" smtClean="0"/>
              <a:t>feltételezés</a:t>
            </a:r>
            <a:r>
              <a:rPr lang="hu-HU" dirty="0" smtClean="0"/>
              <a:t> tagadása és ellenkezőjének állítása</a:t>
            </a:r>
          </a:p>
          <a:p>
            <a:pPr marL="0" indent="0">
              <a:buNone/>
            </a:pPr>
            <a:r>
              <a:rPr lang="hu-HU" dirty="0" smtClean="0"/>
              <a:t>Lehmann (2022): </a:t>
            </a:r>
            <a:r>
              <a:rPr lang="hu-HU" dirty="0"/>
              <a:t>a lehetőséget a beszélő elég </a:t>
            </a:r>
            <a:r>
              <a:rPr lang="hu-HU" dirty="0" smtClean="0"/>
              <a:t>valószínűtlennek tartja, akár a tényekkel ellentétesnek</a:t>
            </a:r>
            <a:r>
              <a:rPr lang="hu-HU" b="1" dirty="0" smtClean="0"/>
              <a:t>, másvalakihez köthető/tulajdonított hiedelemtől határolódik el</a:t>
            </a:r>
          </a:p>
          <a:p>
            <a:pPr marL="0" indent="0" algn="r">
              <a:buNone/>
            </a:pPr>
            <a:r>
              <a:rPr lang="hu-HU" b="1" dirty="0" smtClean="0"/>
              <a:t>(</a:t>
            </a:r>
            <a:r>
              <a:rPr lang="hu-HU" b="1" dirty="0" err="1" smtClean="0"/>
              <a:t>Royo</a:t>
            </a:r>
            <a:r>
              <a:rPr lang="hu-HU" b="1" dirty="0" smtClean="0"/>
              <a:t> </a:t>
            </a:r>
            <a:r>
              <a:rPr lang="hu-HU" b="1" dirty="0" err="1"/>
              <a:t>Viñuales</a:t>
            </a:r>
            <a:r>
              <a:rPr lang="hu-HU" b="1" dirty="0"/>
              <a:t> &amp; Van </a:t>
            </a:r>
            <a:r>
              <a:rPr lang="hu-HU" b="1" dirty="0" err="1"/>
              <a:t>linden</a:t>
            </a:r>
            <a:r>
              <a:rPr lang="hu-HU" b="1" dirty="0"/>
              <a:t>: spanyol (2025</a:t>
            </a:r>
            <a:r>
              <a:rPr lang="hu-HU" b="1" dirty="0" smtClean="0"/>
              <a:t>), Van </a:t>
            </a:r>
            <a:r>
              <a:rPr lang="hu-HU" b="1" dirty="0" err="1"/>
              <a:t>Praet</a:t>
            </a:r>
            <a:r>
              <a:rPr lang="hu-HU" b="1" dirty="0"/>
              <a:t>, </a:t>
            </a:r>
            <a:r>
              <a:rPr lang="hu-HU" b="1" dirty="0" err="1"/>
              <a:t>Degand</a:t>
            </a:r>
            <a:r>
              <a:rPr lang="hu-HU" b="1" dirty="0"/>
              <a:t> &amp; </a:t>
            </a:r>
            <a:r>
              <a:rPr lang="hu-HU" b="1" dirty="0" err="1"/>
              <a:t>Van</a:t>
            </a:r>
            <a:r>
              <a:rPr lang="hu-HU" b="1" dirty="0"/>
              <a:t> </a:t>
            </a:r>
            <a:r>
              <a:rPr lang="hu-HU" b="1" dirty="0" err="1" smtClean="0"/>
              <a:t>Iinden</a:t>
            </a:r>
            <a:r>
              <a:rPr lang="hu-HU" b="1" dirty="0" smtClean="0"/>
              <a:t> (2025): </a:t>
            </a:r>
            <a:r>
              <a:rPr lang="hu-HU" b="1" dirty="0"/>
              <a:t>angol, </a:t>
            </a:r>
            <a:r>
              <a:rPr lang="hu-HU" b="1" dirty="0" smtClean="0"/>
              <a:t>holland)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225654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Kutatási kérdés, anyag, módszer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03564" y="2468881"/>
            <a:ext cx="10926618" cy="4190537"/>
          </a:xfrm>
        </p:spPr>
        <p:txBody>
          <a:bodyPr/>
          <a:lstStyle/>
          <a:p>
            <a:r>
              <a:rPr lang="hu-HU" sz="2800" dirty="0" smtClean="0"/>
              <a:t>Mi a helyzet a magyarban ezzel a tagadó típussal? </a:t>
            </a:r>
          </a:p>
          <a:p>
            <a:r>
              <a:rPr lang="hu-HU" sz="2800" dirty="0" smtClean="0"/>
              <a:t>Milyen pragmatikai jelentést hordoz? Asszertív vagy értékelő?</a:t>
            </a:r>
          </a:p>
          <a:p>
            <a:r>
              <a:rPr lang="hu-HU" sz="2800" dirty="0" smtClean="0"/>
              <a:t>Hogyan alakult ki? Milyen típusú szerkezeti előzménye volt? </a:t>
            </a:r>
          </a:p>
          <a:p>
            <a:r>
              <a:rPr lang="hu-HU" sz="2800" dirty="0" smtClean="0">
                <a:solidFill>
                  <a:srgbClr val="FF0000"/>
                </a:solidFill>
              </a:rPr>
              <a:t>Melyek a legtipikusabb formái?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6775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9315" y="1184103"/>
            <a:ext cx="10890929" cy="1097280"/>
          </a:xfrm>
        </p:spPr>
        <p:txBody>
          <a:bodyPr>
            <a:normAutofit/>
          </a:bodyPr>
          <a:lstStyle/>
          <a:p>
            <a:r>
              <a:rPr lang="hu-HU" dirty="0" smtClean="0"/>
              <a:t>Keletkezés: hogy jön össze a </a:t>
            </a:r>
            <a:r>
              <a:rPr lang="hu-HU" i="1" dirty="0" smtClean="0"/>
              <a:t>mint</a:t>
            </a:r>
            <a:r>
              <a:rPr lang="hu-HU" dirty="0" smtClean="0"/>
              <a:t> és a </a:t>
            </a:r>
            <a:r>
              <a:rPr lang="hu-HU" i="1" dirty="0" smtClean="0"/>
              <a:t>ha</a:t>
            </a:r>
            <a:r>
              <a:rPr lang="hu-HU" dirty="0" smtClean="0"/>
              <a:t>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9315" y="2050473"/>
            <a:ext cx="11302540" cy="471978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u-HU" dirty="0"/>
              <a:t>Simonyi Zsigmond (</a:t>
            </a:r>
            <a:r>
              <a:rPr lang="hu-HU" dirty="0" smtClean="0"/>
              <a:t>1881. III. </a:t>
            </a:r>
            <a:r>
              <a:rPr lang="hu-HU" dirty="0"/>
              <a:t>191–199</a:t>
            </a:r>
            <a:r>
              <a:rPr lang="hu-HU" dirty="0" smtClean="0"/>
              <a:t>): A magyar kötőszók…</a:t>
            </a:r>
          </a:p>
          <a:p>
            <a:pPr marL="0" indent="0">
              <a:buNone/>
            </a:pPr>
            <a:r>
              <a:rPr lang="hu-HU" b="1" dirty="0" smtClean="0"/>
              <a:t>ELLIPSZIS (</a:t>
            </a:r>
            <a:r>
              <a:rPr lang="hu-HU" b="1" dirty="0" err="1" smtClean="0"/>
              <a:t>Klemm</a:t>
            </a:r>
            <a:r>
              <a:rPr lang="hu-HU" b="1" dirty="0" smtClean="0"/>
              <a:t> 1928, </a:t>
            </a:r>
            <a:r>
              <a:rPr lang="hu-HU" b="1" dirty="0" err="1" smtClean="0"/>
              <a:t>Berrár</a:t>
            </a:r>
            <a:r>
              <a:rPr lang="hu-HU" b="1" dirty="0" smtClean="0"/>
              <a:t> 1957, 1960, Juhász 1992 ugyanez)</a:t>
            </a:r>
          </a:p>
          <a:p>
            <a:r>
              <a:rPr lang="hu-HU" dirty="0" smtClean="0"/>
              <a:t>az </a:t>
            </a:r>
            <a:r>
              <a:rPr lang="hu-HU" dirty="0"/>
              <a:t>ismétlődő állítmányú relatív főmondat mondatrészei maradnak el: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megállott </a:t>
            </a:r>
            <a:r>
              <a:rPr lang="hu-HU" dirty="0"/>
              <a:t>az olasz, </a:t>
            </a:r>
            <a:r>
              <a:rPr lang="hu-HU" i="1" dirty="0"/>
              <a:t>mint</a:t>
            </a:r>
            <a:r>
              <a:rPr lang="hu-HU" dirty="0"/>
              <a:t> megállana </a:t>
            </a:r>
            <a:r>
              <a:rPr lang="hu-HU" i="1" dirty="0"/>
              <a:t>ha</a:t>
            </a:r>
            <a:r>
              <a:rPr lang="hu-HU" dirty="0"/>
              <a:t> kőszirt volna = mint kőszirt lévén </a:t>
            </a:r>
            <a:r>
              <a:rPr lang="hu-HU" dirty="0" smtClean="0"/>
              <a:t>megállana</a:t>
            </a:r>
          </a:p>
          <a:p>
            <a:pPr marL="0" indent="0">
              <a:buNone/>
            </a:pPr>
            <a:r>
              <a:rPr lang="hu-HU" b="1" dirty="0"/>
              <a:t>Nem egyféle ellipszis lehetséges:</a:t>
            </a:r>
          </a:p>
          <a:p>
            <a:r>
              <a:rPr lang="hu-HU" dirty="0"/>
              <a:t>az </a:t>
            </a:r>
            <a:r>
              <a:rPr lang="hu-HU" b="1" i="1" dirty="0"/>
              <a:t>úgy tetszik, úgy rémlik</a:t>
            </a:r>
            <a:r>
              <a:rPr lang="hu-HU" b="1" dirty="0"/>
              <a:t> </a:t>
            </a:r>
            <a:r>
              <a:rPr lang="hu-HU" dirty="0"/>
              <a:t>főmondatok maradnak el, például: </a:t>
            </a:r>
          </a:p>
          <a:p>
            <a:pPr marL="0" indent="0">
              <a:buNone/>
            </a:pPr>
            <a:r>
              <a:rPr lang="hu-HU" dirty="0"/>
              <a:t>„[mikor a királyfiú eleibe ment,] </a:t>
            </a:r>
            <a:r>
              <a:rPr lang="hu-HU" i="1" dirty="0"/>
              <a:t>mintha nem is a’ lett volna, a ki volt, </a:t>
            </a:r>
            <a:r>
              <a:rPr lang="hu-HU" dirty="0"/>
              <a:t>Kriza </a:t>
            </a:r>
            <a:r>
              <a:rPr lang="hu-HU" dirty="0" err="1"/>
              <a:t>vadr</a:t>
            </a:r>
            <a:r>
              <a:rPr lang="hu-HU" dirty="0"/>
              <a:t>. 41G” (i.m. 193).</a:t>
            </a:r>
          </a:p>
          <a:p>
            <a:pPr marL="0" indent="0">
              <a:buNone/>
            </a:pPr>
            <a:r>
              <a:rPr lang="hu-HU" dirty="0"/>
              <a:t>„p. </a:t>
            </a:r>
            <a:r>
              <a:rPr lang="hu-HU" i="1" dirty="0"/>
              <a:t>ha ebbe </a:t>
            </a:r>
            <a:r>
              <a:rPr lang="hu-HU" i="1" dirty="0" err="1"/>
              <a:t>belefujsz</a:t>
            </a:r>
            <a:r>
              <a:rPr lang="hu-HU" i="1" dirty="0"/>
              <a:t>, a mit gondolsz magadban, ott terem előtted; ha aztán </a:t>
            </a:r>
            <a:r>
              <a:rPr lang="hu-HU" i="1" dirty="0" err="1"/>
              <a:t>visszájárul</a:t>
            </a:r>
            <a:r>
              <a:rPr lang="hu-HU" i="1" dirty="0"/>
              <a:t> </a:t>
            </a:r>
            <a:r>
              <a:rPr lang="hu-HU" i="1" dirty="0" err="1"/>
              <a:t>fujsz</a:t>
            </a:r>
            <a:r>
              <a:rPr lang="hu-HU" i="1" dirty="0"/>
              <a:t> bele, [úgy eltűnik minden,] mintha ott se lett // volna» </a:t>
            </a:r>
            <a:r>
              <a:rPr lang="hu-HU" dirty="0"/>
              <a:t>Ny. 1:419.” (i.m. 193–194). </a:t>
            </a:r>
          </a:p>
          <a:p>
            <a:pPr marL="0" indent="0">
              <a:buNone/>
            </a:pPr>
            <a:r>
              <a:rPr lang="hu-HU" u="sng" dirty="0"/>
              <a:t>a </a:t>
            </a:r>
            <a:r>
              <a:rPr lang="hu-HU" b="1" u="sng" dirty="0"/>
              <a:t>közlés- és cselekvésigéket tartalmazó főmondatok „elhallgatásával” </a:t>
            </a:r>
            <a:r>
              <a:rPr lang="hu-HU" u="sng" dirty="0"/>
              <a:t>előálló </a:t>
            </a:r>
            <a:r>
              <a:rPr lang="hu-HU" i="1" u="sng" dirty="0"/>
              <a:t>mintha</a:t>
            </a:r>
            <a:r>
              <a:rPr lang="hu-HU" u="sng" dirty="0"/>
              <a:t>-mellékmondatok: </a:t>
            </a:r>
          </a:p>
          <a:p>
            <a:pPr marL="0" indent="0">
              <a:buNone/>
            </a:pPr>
            <a:r>
              <a:rPr lang="hu-HU" u="sng" dirty="0"/>
              <a:t>„</a:t>
            </a:r>
            <a:r>
              <a:rPr lang="hu-HU" b="1" u="sng" dirty="0"/>
              <a:t>’</a:t>
            </a:r>
            <a:r>
              <a:rPr lang="hu-HU" b="1" u="sng" dirty="0" err="1"/>
              <a:t>úgy</a:t>
            </a:r>
            <a:r>
              <a:rPr lang="hu-HU" b="1" u="sng" dirty="0"/>
              <a:t> beszél, úgy cselekszik, úgy tesz, úgy tetteti </a:t>
            </a:r>
            <a:r>
              <a:rPr lang="hu-HU" b="1" u="sng" dirty="0" err="1"/>
              <a:t>magát</a:t>
            </a:r>
            <a:r>
              <a:rPr lang="hu-HU" b="1" u="sng" dirty="0"/>
              <a:t>‘; p</a:t>
            </a:r>
            <a:r>
              <a:rPr lang="hu-HU" u="sng" dirty="0"/>
              <a:t>. </a:t>
            </a:r>
            <a:r>
              <a:rPr lang="hu-HU" i="1" u="sng" dirty="0"/>
              <a:t>mintha a kárt vissza akarnák </a:t>
            </a:r>
            <a:r>
              <a:rPr lang="hu-HU" i="1" u="sng" dirty="0" smtClean="0"/>
              <a:t>téríteni</a:t>
            </a:r>
            <a:r>
              <a:rPr lang="hu-HU" u="sng" dirty="0"/>
              <a:t>: </a:t>
            </a:r>
            <a:r>
              <a:rPr lang="hu-HU" i="1" u="sng" dirty="0" err="1"/>
              <a:t>perinde</a:t>
            </a:r>
            <a:r>
              <a:rPr lang="hu-HU" u="sng" dirty="0"/>
              <a:t> </a:t>
            </a:r>
            <a:r>
              <a:rPr lang="hu-HU" u="sng" dirty="0" err="1"/>
              <a:t>ac</a:t>
            </a:r>
            <a:r>
              <a:rPr lang="hu-HU" u="sng" dirty="0"/>
              <a:t> </a:t>
            </a:r>
            <a:r>
              <a:rPr lang="hu-HU" u="sng" dirty="0" err="1"/>
              <a:t>fraudata</a:t>
            </a:r>
            <a:r>
              <a:rPr lang="hu-HU" u="sng" dirty="0"/>
              <a:t> </a:t>
            </a:r>
            <a:r>
              <a:rPr lang="hu-HU" u="sng" dirty="0" err="1"/>
              <a:t>restituere</a:t>
            </a:r>
            <a:r>
              <a:rPr lang="hu-HU" u="sng" dirty="0"/>
              <a:t> </a:t>
            </a:r>
            <a:r>
              <a:rPr lang="hu-HU" u="sng" dirty="0" err="1"/>
              <a:t>vellent</a:t>
            </a:r>
            <a:r>
              <a:rPr lang="hu-HU" u="sng" dirty="0"/>
              <a:t> (…) Vers. </a:t>
            </a:r>
            <a:r>
              <a:rPr lang="hu-HU" u="sng" dirty="0" err="1"/>
              <a:t>anal</a:t>
            </a:r>
            <a:r>
              <a:rPr lang="hu-HU" u="sng" dirty="0"/>
              <a:t>. 11:979.” </a:t>
            </a:r>
            <a:r>
              <a:rPr lang="hu-HU" u="sng" dirty="0" smtClean="0"/>
              <a:t>(Simonyi 1881 </a:t>
            </a:r>
            <a:r>
              <a:rPr lang="hu-HU" u="sng" dirty="0"/>
              <a:t>194)</a:t>
            </a:r>
          </a:p>
          <a:p>
            <a:pPr marL="0" indent="0">
              <a:buNone/>
            </a:pP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71967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Előzményekre példák?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57382" y="2382982"/>
            <a:ext cx="10773626" cy="38166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dirty="0" smtClean="0"/>
              <a:t>Senki sem hoz valódi példát korpuszból (pl. kódex) az ellipszis előtti állapotra.</a:t>
            </a:r>
          </a:p>
          <a:p>
            <a:pPr marL="0" indent="0">
              <a:buNone/>
            </a:pPr>
            <a:r>
              <a:rPr lang="hu-HU" dirty="0" err="1" smtClean="0"/>
              <a:t>ÓMK-keresés</a:t>
            </a:r>
            <a:r>
              <a:rPr lang="hu-HU" dirty="0" smtClean="0"/>
              <a:t>: </a:t>
            </a:r>
            <a:r>
              <a:rPr lang="hu-HU" b="1" dirty="0" smtClean="0"/>
              <a:t>nincs</a:t>
            </a:r>
            <a:r>
              <a:rPr lang="hu-HU" dirty="0" smtClean="0"/>
              <a:t> </a:t>
            </a:r>
            <a:r>
              <a:rPr lang="hu-HU" b="1" dirty="0" smtClean="0"/>
              <a:t>az előzményszerkezetekre példa</a:t>
            </a:r>
            <a:r>
              <a:rPr lang="hu-HU" dirty="0" smtClean="0"/>
              <a:t>, pedig a legkorábbi kódexekben is van már feltételes hasonlító mondat</a:t>
            </a:r>
          </a:p>
          <a:p>
            <a:pPr marL="0" indent="0">
              <a:buNone/>
            </a:pPr>
            <a:r>
              <a:rPr lang="hu-HU" dirty="0" smtClean="0"/>
              <a:t>Miért van </a:t>
            </a:r>
            <a:r>
              <a:rPr lang="hu-HU" i="1" dirty="0" err="1" smtClean="0"/>
              <a:t>hamint</a:t>
            </a:r>
            <a:r>
              <a:rPr lang="hu-HU" i="1" dirty="0" smtClean="0"/>
              <a:t>?</a:t>
            </a:r>
          </a:p>
          <a:p>
            <a:pPr marL="0" indent="0">
              <a:buNone/>
            </a:pPr>
            <a:r>
              <a:rPr lang="hu-HU" dirty="0" smtClean="0"/>
              <a:t>(</a:t>
            </a:r>
            <a:r>
              <a:rPr lang="hu-HU" dirty="0"/>
              <a:t>3</a:t>
            </a:r>
            <a:r>
              <a:rPr lang="hu-HU" dirty="0" smtClean="0"/>
              <a:t>) </a:t>
            </a:r>
            <a:r>
              <a:rPr lang="hu-HU" i="1" dirty="0" err="1"/>
              <a:t>falay</a:t>
            </a:r>
            <a:r>
              <a:rPr lang="hu-HU" i="1" dirty="0"/>
              <a:t> </a:t>
            </a:r>
            <a:r>
              <a:rPr lang="hu-HU" b="1" i="1" dirty="0"/>
              <a:t>ha </a:t>
            </a:r>
            <a:r>
              <a:rPr lang="hu-HU" b="1" i="1" dirty="0" err="1"/>
              <a:t>mÿnt</a:t>
            </a:r>
            <a:r>
              <a:rPr lang="hu-HU" i="1" dirty="0"/>
              <a:t> aranyas </a:t>
            </a:r>
            <a:r>
              <a:rPr lang="hu-HU" i="1" dirty="0" err="1"/>
              <a:t>byborral</a:t>
            </a:r>
            <a:r>
              <a:rPr lang="hu-HU" i="1" dirty="0"/>
              <a:t> </a:t>
            </a:r>
            <a:r>
              <a:rPr lang="hu-HU" i="1" dirty="0" err="1"/>
              <a:t>barssonnÿal</a:t>
            </a:r>
            <a:r>
              <a:rPr lang="hu-HU" i="1" dirty="0"/>
              <a:t> bel </a:t>
            </a:r>
            <a:r>
              <a:rPr lang="hu-HU" i="1" dirty="0" err="1"/>
              <a:t>vontaak</a:t>
            </a:r>
            <a:r>
              <a:rPr lang="hu-HU" i="1" dirty="0"/>
              <a:t> </a:t>
            </a:r>
            <a:r>
              <a:rPr lang="hu-HU" i="1" dirty="0" err="1"/>
              <a:t>vona</a:t>
            </a:r>
            <a:r>
              <a:rPr lang="hu-HU" i="1" dirty="0"/>
              <a:t> </a:t>
            </a:r>
            <a:r>
              <a:rPr lang="hu-HU" dirty="0"/>
              <a:t>(ÓMK, </a:t>
            </a:r>
            <a:r>
              <a:rPr lang="hu-HU" dirty="0" err="1"/>
              <a:t>ÉrdyK</a:t>
            </a:r>
            <a:r>
              <a:rPr lang="hu-HU" dirty="0"/>
              <a:t>. 511, 1526 k.)</a:t>
            </a:r>
          </a:p>
          <a:p>
            <a:pPr marL="0" indent="0">
              <a:buNone/>
            </a:pPr>
            <a:r>
              <a:rPr lang="hu-HU" dirty="0" smtClean="0"/>
              <a:t>(4) </a:t>
            </a:r>
            <a:r>
              <a:rPr lang="hu-HU" i="1" dirty="0"/>
              <a:t>de </a:t>
            </a:r>
            <a:r>
              <a:rPr lang="hu-HU" b="1" i="1" dirty="0"/>
              <a:t>ha </a:t>
            </a:r>
            <a:r>
              <a:rPr lang="hu-HU" b="1" i="1" dirty="0" err="1"/>
              <a:t>mynt</a:t>
            </a:r>
            <a:r>
              <a:rPr lang="hu-HU" i="1" dirty="0"/>
              <a:t> </a:t>
            </a:r>
            <a:r>
              <a:rPr lang="hu-HU" i="1" dirty="0" err="1"/>
              <a:t>čak</a:t>
            </a:r>
            <a:r>
              <a:rPr lang="hu-HU" i="1" dirty="0"/>
              <a:t> el </a:t>
            </a:r>
            <a:r>
              <a:rPr lang="hu-HU" i="1" dirty="0" err="1"/>
              <a:t>aluttak</a:t>
            </a:r>
            <a:r>
              <a:rPr lang="hu-HU" i="1" dirty="0"/>
              <a:t> volna </a:t>
            </a:r>
            <a:r>
              <a:rPr lang="hu-HU" i="1" dirty="0" err="1"/>
              <a:t>lelko</a:t>
            </a:r>
            <a:r>
              <a:rPr lang="hu-HU" i="1" dirty="0"/>
              <a:t>̗</a:t>
            </a:r>
            <a:r>
              <a:rPr lang="hu-HU" i="1" dirty="0" err="1"/>
              <a:t>keth</a:t>
            </a:r>
            <a:r>
              <a:rPr lang="hu-HU" i="1" dirty="0"/>
              <a:t> istennek meg </a:t>
            </a:r>
            <a:r>
              <a:rPr lang="hu-HU" i="1" dirty="0" err="1"/>
              <a:t>adaak</a:t>
            </a:r>
            <a:r>
              <a:rPr lang="hu-HU" dirty="0"/>
              <a:t> (ÓMK, </a:t>
            </a:r>
            <a:r>
              <a:rPr lang="hu-HU" dirty="0" err="1"/>
              <a:t>SándK</a:t>
            </a:r>
            <a:r>
              <a:rPr lang="hu-HU" dirty="0"/>
              <a:t>. 14v, 16. sz. első negyede)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8128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2503</TotalTime>
  <Words>4424</Words>
  <Application>Microsoft Office PowerPoint</Application>
  <PresentationFormat>Szélesvásznú</PresentationFormat>
  <Paragraphs>302</Paragraphs>
  <Slides>41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41</vt:i4>
      </vt:variant>
    </vt:vector>
  </HeadingPairs>
  <TitlesOfParts>
    <vt:vector size="45" baseType="lpstr">
      <vt:lpstr>Arial</vt:lpstr>
      <vt:lpstr>Calibri</vt:lpstr>
      <vt:lpstr>Grandview Display</vt:lpstr>
      <vt:lpstr>DashVTI</vt:lpstr>
      <vt:lpstr>Feltételes (hipotetikus) hasonlító mellékmondatok:a tagadó mintha </vt:lpstr>
      <vt:lpstr>Tudja? Nem tudja? </vt:lpstr>
      <vt:lpstr>Tudja? Nem tudja?</vt:lpstr>
      <vt:lpstr>As if! As if.</vt:lpstr>
      <vt:lpstr>As if! As if.</vt:lpstr>
      <vt:lpstr>Feltevés tagadása, propozíció tagadása</vt:lpstr>
      <vt:lpstr>Kutatási kérdés, anyag, módszer</vt:lpstr>
      <vt:lpstr>Keletkezés: hogy jön össze a mint és a ha?</vt:lpstr>
      <vt:lpstr>Előzményekre példák? </vt:lpstr>
      <vt:lpstr>Hogy és hol kerültek egymás mellé?</vt:lpstr>
      <vt:lpstr>Bácskai-Atkári (2014)</vt:lpstr>
      <vt:lpstr>A Mintha (nem) tudnád! kialakulása</vt:lpstr>
      <vt:lpstr>Színlelés, tettetés</vt:lpstr>
      <vt:lpstr>Színlelés, tettetés</vt:lpstr>
      <vt:lpstr>MNSz2-vizsgálat: 1000 találatos véletlen minta (Mintha)</vt:lpstr>
      <vt:lpstr>Konklúzió: a tagadó mintha</vt:lpstr>
      <vt:lpstr>PowerPoint bemutató</vt:lpstr>
      <vt:lpstr>Irodalom</vt:lpstr>
      <vt:lpstr>Irodalom/2</vt:lpstr>
      <vt:lpstr>Irodalom/3.</vt:lpstr>
      <vt:lpstr>Irodalom/4.</vt:lpstr>
      <vt:lpstr>Próba: kötőszó vagy módosítószó?</vt:lpstr>
      <vt:lpstr>Próba: kötőszó vagy módosítószó?</vt:lpstr>
      <vt:lpstr>Mintha: kötőszó &gt; módosítószó</vt:lpstr>
      <vt:lpstr>Juhász: módosítószó</vt:lpstr>
      <vt:lpstr>Kugler: dubitatív, nem módosítószó</vt:lpstr>
      <vt:lpstr>Próba: kötőszó vagy módosítószó?</vt:lpstr>
      <vt:lpstr>Próba: kötőszó vagy módosítószó?</vt:lpstr>
      <vt:lpstr>Hová tegyük? Mi van a főmondattal?</vt:lpstr>
      <vt:lpstr>Royo Viñuales – Van linden (2025)</vt:lpstr>
      <vt:lpstr>Royo Viñuales – Van linden (2025)</vt:lpstr>
      <vt:lpstr>Royo Viñuales – Van linden (2025)</vt:lpstr>
      <vt:lpstr>Klemm</vt:lpstr>
      <vt:lpstr>Berrár</vt:lpstr>
      <vt:lpstr>Juhász</vt:lpstr>
      <vt:lpstr>Mintha rám (rád stb.) öntötték volna!</vt:lpstr>
      <vt:lpstr>Eredmények</vt:lpstr>
      <vt:lpstr>Nem mintha (nem)… (, de/hanem…)</vt:lpstr>
      <vt:lpstr>Nem mintha (nem)…</vt:lpstr>
      <vt:lpstr>Nem mintha (nem)…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Mintha nem tudnád! – feltételes hasonlítás</dc:title>
  <dc:creator>Anonymous</dc:creator>
  <cp:lastModifiedBy>Anonymous</cp:lastModifiedBy>
  <cp:revision>558</cp:revision>
  <dcterms:created xsi:type="dcterms:W3CDTF">2026-03-13T10:05:04Z</dcterms:created>
  <dcterms:modified xsi:type="dcterms:W3CDTF">2026-04-16T15:28:55Z</dcterms:modified>
</cp:coreProperties>
</file>