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48"/>
  </p:notesMasterIdLst>
  <p:sldIdLst>
    <p:sldId id="276" r:id="rId2"/>
    <p:sldId id="275" r:id="rId3"/>
    <p:sldId id="315" r:id="rId4"/>
    <p:sldId id="277" r:id="rId5"/>
    <p:sldId id="279" r:id="rId6"/>
    <p:sldId id="280" r:id="rId7"/>
    <p:sldId id="284" r:id="rId8"/>
    <p:sldId id="291" r:id="rId9"/>
    <p:sldId id="297" r:id="rId10"/>
    <p:sldId id="286" r:id="rId11"/>
    <p:sldId id="332" r:id="rId12"/>
    <p:sldId id="298" r:id="rId13"/>
    <p:sldId id="311" r:id="rId14"/>
    <p:sldId id="308" r:id="rId15"/>
    <p:sldId id="288" r:id="rId16"/>
    <p:sldId id="285" r:id="rId17"/>
    <p:sldId id="295" r:id="rId18"/>
    <p:sldId id="321" r:id="rId19"/>
    <p:sldId id="316" r:id="rId20"/>
    <p:sldId id="320" r:id="rId21"/>
    <p:sldId id="317" r:id="rId22"/>
    <p:sldId id="333" r:id="rId23"/>
    <p:sldId id="318" r:id="rId24"/>
    <p:sldId id="328" r:id="rId25"/>
    <p:sldId id="323" r:id="rId26"/>
    <p:sldId id="322" r:id="rId27"/>
    <p:sldId id="329" r:id="rId28"/>
    <p:sldId id="330" r:id="rId29"/>
    <p:sldId id="296" r:id="rId30"/>
    <p:sldId id="300" r:id="rId31"/>
    <p:sldId id="301" r:id="rId32"/>
    <p:sldId id="302" r:id="rId33"/>
    <p:sldId id="307" r:id="rId34"/>
    <p:sldId id="313" r:id="rId35"/>
    <p:sldId id="294" r:id="rId36"/>
    <p:sldId id="324" r:id="rId37"/>
    <p:sldId id="309" r:id="rId38"/>
    <p:sldId id="306" r:id="rId39"/>
    <p:sldId id="339" r:id="rId40"/>
    <p:sldId id="331" r:id="rId41"/>
    <p:sldId id="283" r:id="rId42"/>
    <p:sldId id="282" r:id="rId43"/>
    <p:sldId id="340" r:id="rId44"/>
    <p:sldId id="341" r:id="rId45"/>
    <p:sldId id="334" r:id="rId46"/>
    <p:sldId id="337" r:id="rId4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362" autoAdjust="0"/>
  </p:normalViewPr>
  <p:slideViewPr>
    <p:cSldViewPr snapToGrid="0">
      <p:cViewPr varScale="1">
        <p:scale>
          <a:sx n="77" d="100"/>
          <a:sy n="77" d="100"/>
        </p:scale>
        <p:origin x="91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4C828-763B-4DF7-AEAD-DD13D66F2453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D502B-8729-46C3-9AB7-DDE0849A31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667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Wh-exclamations</a:t>
            </a:r>
            <a:r>
              <a:rPr lang="hu-HU" baseline="0" dirty="0" smtClean="0"/>
              <a:t> (</a:t>
            </a:r>
            <a:r>
              <a:rPr lang="hu-HU" i="1" baseline="0" dirty="0" err="1" smtClean="0"/>
              <a:t>wh-</a:t>
            </a:r>
            <a:r>
              <a:rPr lang="hu-HU" i="1" baseline="0" dirty="0" smtClean="0"/>
              <a:t> + </a:t>
            </a:r>
            <a:r>
              <a:rPr lang="hu-HU" i="1" baseline="0" dirty="0" err="1" smtClean="0"/>
              <a:t>how</a:t>
            </a:r>
            <a:r>
              <a:rPr lang="hu-HU" baseline="0" dirty="0" smtClean="0"/>
              <a:t>), a </a:t>
            </a:r>
            <a:r>
              <a:rPr lang="hu-HU" i="1" baseline="0" dirty="0" smtClean="0"/>
              <a:t>micsoda </a:t>
            </a:r>
            <a:r>
              <a:rPr lang="hu-HU" baseline="0" dirty="0" smtClean="0"/>
              <a:t>pont nem lesz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77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Nem világos, D. </a:t>
            </a:r>
            <a:r>
              <a:rPr lang="hu-HU" dirty="0" err="1" smtClean="0"/>
              <a:t>Mátai</a:t>
            </a:r>
            <a:r>
              <a:rPr lang="hu-HU" dirty="0" smtClean="0"/>
              <a:t> mire alapozza (hacsak nem a </a:t>
            </a:r>
            <a:r>
              <a:rPr lang="hu-HU" dirty="0" err="1" smtClean="0"/>
              <a:t>hszók</a:t>
            </a:r>
            <a:r>
              <a:rPr lang="hu-HU" baseline="0" dirty="0" smtClean="0"/>
              <a:t> forráselemként való abszolutizálása van mögötte)</a:t>
            </a:r>
            <a:r>
              <a:rPr lang="hu-HU" dirty="0" smtClean="0"/>
              <a:t>, hogy</a:t>
            </a:r>
            <a:r>
              <a:rPr lang="hu-HU" baseline="0" dirty="0" smtClean="0"/>
              <a:t> </a:t>
            </a:r>
            <a:r>
              <a:rPr lang="hu-HU" b="1" baseline="0" dirty="0" smtClean="0"/>
              <a:t>a kérdő névmási használat későbbi, mint a fokhatározószói </a:t>
            </a:r>
            <a:r>
              <a:rPr lang="hu-HU" baseline="0" dirty="0" smtClean="0"/>
              <a:t>(a ragszilárdulás ehhez kevés). Ez szokatlan (</a:t>
            </a:r>
            <a:r>
              <a:rPr lang="hu-HU" baseline="0" dirty="0" err="1" smtClean="0"/>
              <a:t>hszó</a:t>
            </a:r>
            <a:r>
              <a:rPr lang="hu-HU" baseline="0" dirty="0" smtClean="0"/>
              <a:t> &gt; nm), de csak ezt a részét ismeri el (a kérdőszó &gt; </a:t>
            </a:r>
            <a:r>
              <a:rPr lang="hu-HU" baseline="0" dirty="0" err="1" smtClean="0"/>
              <a:t>intenzifikáló</a:t>
            </a:r>
            <a:r>
              <a:rPr lang="hu-HU" baseline="0" dirty="0" smtClean="0"/>
              <a:t> gr-ra nem reflektál).  Nem értem, hogy névmási tövű </a:t>
            </a:r>
            <a:r>
              <a:rPr lang="hu-HU" baseline="0" dirty="0" err="1" smtClean="0"/>
              <a:t>hszók</a:t>
            </a:r>
            <a:r>
              <a:rPr lang="hu-HU" baseline="0" dirty="0" smtClean="0"/>
              <a:t> névmássá válása miért lenne szokatlan, eleve névmás… MI LEHET A MAGYARÁZAT? </a:t>
            </a:r>
            <a:r>
              <a:rPr lang="hu-HU" baseline="0" dirty="0" err="1" smtClean="0"/>
              <a:t>Sztem</a:t>
            </a:r>
            <a:r>
              <a:rPr lang="hu-HU" baseline="0" dirty="0" smtClean="0"/>
              <a:t> az, hogy az </a:t>
            </a:r>
            <a:r>
              <a:rPr lang="hu-HU" b="1" baseline="0" dirty="0" err="1" smtClean="0"/>
              <a:t>ablativusrag</a:t>
            </a:r>
            <a:r>
              <a:rPr lang="hu-HU" b="1" baseline="0" dirty="0" smtClean="0"/>
              <a:t> szerepét </a:t>
            </a:r>
            <a:r>
              <a:rPr lang="hu-HU" baseline="0" dirty="0" smtClean="0"/>
              <a:t>meg kell magyarázni azzal összefüggésben, hogy utána </a:t>
            </a:r>
            <a:r>
              <a:rPr lang="hu-HU" b="1" baseline="0" dirty="0" err="1" smtClean="0"/>
              <a:t>mn-i</a:t>
            </a:r>
            <a:r>
              <a:rPr lang="hu-HU" b="1" baseline="0" dirty="0" smtClean="0"/>
              <a:t>/</a:t>
            </a:r>
            <a:r>
              <a:rPr lang="hu-HU" b="1" baseline="0" dirty="0" err="1" smtClean="0"/>
              <a:t>fn-i</a:t>
            </a:r>
            <a:r>
              <a:rPr lang="hu-HU" b="1" baseline="0" dirty="0" smtClean="0"/>
              <a:t> </a:t>
            </a:r>
            <a:r>
              <a:rPr lang="hu-HU" b="0" baseline="0" dirty="0" smtClean="0"/>
              <a:t>(</a:t>
            </a:r>
            <a:r>
              <a:rPr lang="hu-HU" b="0" i="1" baseline="0" dirty="0" smtClean="0"/>
              <a:t>melyek, </a:t>
            </a:r>
            <a:r>
              <a:rPr lang="hu-HU" b="0" i="1" baseline="0" dirty="0" err="1" smtClean="0"/>
              <a:t>melyőnk</a:t>
            </a:r>
            <a:r>
              <a:rPr lang="hu-HU" b="0" baseline="0" dirty="0" smtClean="0"/>
              <a:t>) </a:t>
            </a:r>
            <a:r>
              <a:rPr lang="hu-HU" baseline="0" dirty="0" smtClean="0"/>
              <a:t>(és nem </a:t>
            </a:r>
            <a:r>
              <a:rPr lang="hu-HU" baseline="0" dirty="0" err="1" smtClean="0"/>
              <a:t>hszói</a:t>
            </a:r>
            <a:r>
              <a:rPr lang="hu-HU" baseline="0" dirty="0" smtClean="0"/>
              <a:t>) kérdő névmás lett. </a:t>
            </a:r>
          </a:p>
          <a:p>
            <a:r>
              <a:rPr lang="hu-HU" baseline="0" dirty="0" smtClean="0"/>
              <a:t>Bonyolítja a képet, hogy a korai </a:t>
            </a:r>
            <a:r>
              <a:rPr lang="hu-HU" baseline="0" dirty="0" err="1" smtClean="0"/>
              <a:t>ÓM-ban</a:t>
            </a:r>
            <a:r>
              <a:rPr lang="hu-HU" baseline="0" dirty="0" smtClean="0"/>
              <a:t> is még </a:t>
            </a:r>
            <a:r>
              <a:rPr lang="hu-HU" baseline="0" dirty="0" smtClean="0">
                <a:solidFill>
                  <a:srgbClr val="FF0000"/>
                </a:solidFill>
              </a:rPr>
              <a:t>általános/</a:t>
            </a:r>
            <a:r>
              <a:rPr lang="hu-HU" baseline="0" dirty="0" err="1" smtClean="0">
                <a:solidFill>
                  <a:srgbClr val="FF0000"/>
                </a:solidFill>
              </a:rPr>
              <a:t>határozatlan-kérdő-vonatkozó</a:t>
            </a:r>
            <a:r>
              <a:rPr lang="hu-HU" baseline="0" dirty="0" smtClean="0">
                <a:solidFill>
                  <a:srgbClr val="FF0000"/>
                </a:solidFill>
              </a:rPr>
              <a:t> </a:t>
            </a:r>
            <a:r>
              <a:rPr lang="hu-HU" baseline="0" dirty="0" smtClean="0"/>
              <a:t>névmási alakokkal szokás számolni, amelyekből fokozatosan válnak ki az egyes használatok révén a típusok. A kérdő-vonatkozó használat a </a:t>
            </a:r>
            <a:r>
              <a:rPr lang="hu-HU" i="1" baseline="0" dirty="0" smtClean="0"/>
              <a:t>mely </a:t>
            </a:r>
            <a:r>
              <a:rPr lang="hu-HU" baseline="0" dirty="0" smtClean="0"/>
              <a:t>esetében is kimutatható [és az általános: akármely, bármely?].  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2744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</a:t>
            </a:r>
            <a:r>
              <a:rPr lang="hu-HU" baseline="0" dirty="0" smtClean="0"/>
              <a:t> </a:t>
            </a:r>
            <a:r>
              <a:rPr lang="hu-HU" i="1" baseline="0" dirty="0" err="1" smtClean="0"/>
              <a:t>MELY</a:t>
            </a:r>
            <a:r>
              <a:rPr lang="hu-HU" baseline="0" dirty="0" err="1" smtClean="0"/>
              <a:t>-</a:t>
            </a:r>
            <a:r>
              <a:rPr lang="hu-HU" dirty="0" err="1" smtClean="0"/>
              <a:t>adatok</a:t>
            </a:r>
            <a:r>
              <a:rPr lang="hu-HU" dirty="0" smtClean="0"/>
              <a:t> 17%-ában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intenzifikáló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511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Egyidejűleg létezik egy sor használata</a:t>
            </a:r>
            <a:r>
              <a:rPr lang="hu-HU" baseline="0" dirty="0" smtClean="0"/>
              <a:t> a </a:t>
            </a:r>
            <a:r>
              <a:rPr lang="hu-HU" i="1" baseline="0" dirty="0" err="1" smtClean="0"/>
              <a:t>mely</a:t>
            </a:r>
            <a:r>
              <a:rPr lang="hu-HU" baseline="0" dirty="0" err="1" smtClean="0"/>
              <a:t>-nek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</a:t>
            </a:r>
            <a:r>
              <a:rPr lang="hu-HU" baseline="0" dirty="0" smtClean="0"/>
              <a:t> korpuszban (kérdő nm, von. nm stb., </a:t>
            </a:r>
            <a:r>
              <a:rPr lang="hu-HU" baseline="0" dirty="0" err="1" smtClean="0"/>
              <a:t>intenzifikáló</a:t>
            </a:r>
            <a:r>
              <a:rPr lang="hu-HU" baseline="0" dirty="0" smtClean="0"/>
              <a:t>), az első adat </a:t>
            </a:r>
            <a:r>
              <a:rPr lang="hu-HU" baseline="0" dirty="0" err="1" smtClean="0"/>
              <a:t>JókK</a:t>
            </a:r>
            <a:r>
              <a:rPr lang="hu-HU" baseline="0" dirty="0" smtClean="0"/>
              <a:t>. (14. sz. utolsó harmada), tehát kb. 150 évet tudunk áttekinteni az </a:t>
            </a:r>
            <a:r>
              <a:rPr lang="hu-HU" baseline="0" dirty="0" err="1" smtClean="0"/>
              <a:t>ÓMK-ban</a:t>
            </a:r>
            <a:r>
              <a:rPr lang="hu-HU" baseline="0" dirty="0" smtClean="0"/>
              <a:t>. </a:t>
            </a:r>
            <a:r>
              <a:rPr lang="hu-HU" b="1" baseline="0" dirty="0" smtClean="0"/>
              <a:t>1466-os az első </a:t>
            </a:r>
            <a:r>
              <a:rPr lang="hu-HU" b="1" baseline="0" dirty="0" err="1" smtClean="0"/>
              <a:t>intenzifikáló</a:t>
            </a:r>
            <a:r>
              <a:rPr lang="hu-HU" b="1" baseline="0" dirty="0" smtClean="0"/>
              <a:t> adat </a:t>
            </a:r>
            <a:r>
              <a:rPr lang="hu-HU" baseline="0" dirty="0" smtClean="0"/>
              <a:t>(</a:t>
            </a:r>
            <a:r>
              <a:rPr lang="hu-HU" baseline="0" dirty="0" err="1" smtClean="0"/>
              <a:t>MünchK</a:t>
            </a:r>
            <a:r>
              <a:rPr lang="hu-HU" baseline="0" dirty="0" smtClean="0"/>
              <a:t>., 1466)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9329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Kérdés, mit mutat ez a „társulás”: nyomatékosítja</a:t>
            </a:r>
            <a:r>
              <a:rPr lang="hu-HU" baseline="0" dirty="0" smtClean="0"/>
              <a:t> az </a:t>
            </a:r>
            <a:r>
              <a:rPr lang="hu-HU" i="1" baseline="0" dirty="0" smtClean="0"/>
              <a:t>igen </a:t>
            </a:r>
            <a:r>
              <a:rPr lang="hu-HU" i="0" baseline="0" dirty="0" smtClean="0"/>
              <a:t>a </a:t>
            </a:r>
            <a:r>
              <a:rPr lang="hu-HU" i="1" baseline="0" dirty="0" smtClean="0"/>
              <a:t>mely </a:t>
            </a:r>
            <a:r>
              <a:rPr lang="hu-HU" i="0" baseline="0" dirty="0" smtClean="0"/>
              <a:t>meglévő fokozó szerepét</a:t>
            </a:r>
            <a:r>
              <a:rPr lang="hu-HU" baseline="0" dirty="0" smtClean="0"/>
              <a:t>, vagy arra utal az, hogy az adatok 2/3-ában nincs ott, hogy a </a:t>
            </a:r>
            <a:r>
              <a:rPr lang="hu-HU" i="1" baseline="0" dirty="0" smtClean="0"/>
              <a:t>mely </a:t>
            </a:r>
            <a:r>
              <a:rPr lang="hu-HU" i="0" baseline="0" dirty="0" smtClean="0"/>
              <a:t>bőven ellátja az </a:t>
            </a:r>
            <a:r>
              <a:rPr lang="hu-HU" i="0" baseline="0" dirty="0" err="1" smtClean="0"/>
              <a:t>intenzifikáló</a:t>
            </a:r>
            <a:r>
              <a:rPr lang="hu-HU" i="0" baseline="0" dirty="0" smtClean="0"/>
              <a:t> szerepet, esetleg hogy az </a:t>
            </a:r>
            <a:r>
              <a:rPr lang="hu-HU" i="1" baseline="0" dirty="0" smtClean="0"/>
              <a:t>igen</a:t>
            </a:r>
            <a:r>
              <a:rPr lang="hu-HU" i="0" baseline="0" dirty="0" smtClean="0"/>
              <a:t> elmaradt idővel mellette, és így alakult ki a </a:t>
            </a:r>
            <a:r>
              <a:rPr lang="hu-HU" i="1" baseline="0" dirty="0" smtClean="0"/>
              <a:t>mely </a:t>
            </a:r>
            <a:r>
              <a:rPr lang="hu-HU" i="0" baseline="0" dirty="0" smtClean="0"/>
              <a:t>ilyen szerepe…? </a:t>
            </a:r>
            <a:endParaRPr lang="hu-HU" i="1" baseline="0" dirty="0" smtClean="0"/>
          </a:p>
          <a:p>
            <a:r>
              <a:rPr lang="hu-HU" baseline="0" dirty="0" smtClean="0"/>
              <a:t>Az </a:t>
            </a:r>
            <a:r>
              <a:rPr lang="hu-HU" i="1" baseline="0" dirty="0" smtClean="0"/>
              <a:t>igen </a:t>
            </a:r>
            <a:r>
              <a:rPr lang="hu-HU" baseline="0" dirty="0" smtClean="0"/>
              <a:t>az </a:t>
            </a:r>
            <a:r>
              <a:rPr lang="hu-HU" baseline="0" dirty="0" err="1" smtClean="0"/>
              <a:t>ÓMK-ban</a:t>
            </a:r>
            <a:r>
              <a:rPr lang="hu-HU" baseline="0" dirty="0" smtClean="0"/>
              <a:t> milyen elterjedésű: Varga (2024) szerint a leggyakoribb fokozó elem az </a:t>
            </a:r>
            <a:r>
              <a:rPr lang="hu-HU" baseline="0" dirty="0" err="1" smtClean="0"/>
              <a:t>ÓM-ban</a:t>
            </a:r>
            <a:r>
              <a:rPr lang="hu-HU" baseline="0" dirty="0" smtClean="0"/>
              <a:t> is, és más </a:t>
            </a:r>
            <a:r>
              <a:rPr lang="hu-HU" baseline="0" dirty="0" err="1" smtClean="0"/>
              <a:t>intenzifikáló</a:t>
            </a:r>
            <a:r>
              <a:rPr lang="hu-HU" baseline="0" dirty="0" smtClean="0"/>
              <a:t> elemekkel (</a:t>
            </a:r>
            <a:r>
              <a:rPr lang="hu-HU" i="1" baseline="0" dirty="0" smtClean="0"/>
              <a:t>felette igen </a:t>
            </a:r>
            <a:r>
              <a:rPr lang="hu-HU" baseline="0" dirty="0" smtClean="0"/>
              <a:t>stb.) állva is.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62034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96265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33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48647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[</a:t>
            </a:r>
            <a:r>
              <a:rPr lang="hu-HU" dirty="0" err="1" smtClean="0"/>
              <a:t>Úesz</a:t>
            </a:r>
            <a:r>
              <a:rPr lang="hu-HU" dirty="0" smtClean="0"/>
              <a:t>.]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38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15367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Esetleg</a:t>
            </a:r>
            <a:r>
              <a:rPr lang="hu-HU" baseline="0" dirty="0" smtClean="0"/>
              <a:t> elhagyható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45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953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i="1" dirty="0" smtClean="0"/>
              <a:t>mily</a:t>
            </a:r>
            <a:r>
              <a:rPr lang="hu-HU" dirty="0" smtClean="0"/>
              <a:t>-t is ígértem,</a:t>
            </a:r>
            <a:r>
              <a:rPr lang="hu-HU" baseline="0" dirty="0" smtClean="0"/>
              <a:t> de helyette inkább a korábbi </a:t>
            </a:r>
            <a:r>
              <a:rPr lang="hu-HU" i="1" baseline="0" dirty="0" smtClean="0"/>
              <a:t>mely</a:t>
            </a:r>
            <a:r>
              <a:rPr lang="hu-HU" baseline="0" dirty="0" smtClean="0"/>
              <a:t>-t nézem meg, amiből lehasadt.</a:t>
            </a:r>
          </a:p>
          <a:p>
            <a:r>
              <a:rPr lang="hu-HU" baseline="0" dirty="0" smtClean="0"/>
              <a:t>NEM PUSZTA INTENZIFIKÁLÁS FN-EK ELŐTT!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8044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Lipták a kijelentőkhöz köti őket inkább.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1750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fn-i</a:t>
            </a:r>
            <a:r>
              <a:rPr lang="hu-HU" dirty="0" smtClean="0"/>
              <a:t> alaptagos a </a:t>
            </a:r>
            <a:r>
              <a:rPr lang="hu-HU" dirty="0" err="1" smtClean="0"/>
              <a:t>mn-i</a:t>
            </a:r>
            <a:r>
              <a:rPr lang="hu-HU" dirty="0" smtClean="0"/>
              <a:t>/</a:t>
            </a:r>
            <a:r>
              <a:rPr lang="hu-HU" dirty="0" err="1" smtClean="0"/>
              <a:t>szn-i</a:t>
            </a:r>
            <a:r>
              <a:rPr lang="hu-HU" dirty="0" smtClean="0"/>
              <a:t>/</a:t>
            </a:r>
            <a:r>
              <a:rPr lang="hu-HU" dirty="0" err="1" smtClean="0"/>
              <a:t>hszói</a:t>
            </a:r>
            <a:r>
              <a:rPr lang="hu-HU" dirty="0" smtClean="0"/>
              <a:t> alaptagosra rímel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723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7170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KUGLERNÉL nem világos, hogy miért</a:t>
            </a:r>
            <a:r>
              <a:rPr lang="hu-HU" baseline="0" dirty="0" smtClean="0"/>
              <a:t> kell beágyazott függő </a:t>
            </a:r>
            <a:r>
              <a:rPr lang="hu-HU" i="1" baseline="0" dirty="0" smtClean="0"/>
              <a:t>KÉRDÉS</a:t>
            </a:r>
            <a:r>
              <a:rPr lang="hu-HU" baseline="0" dirty="0" smtClean="0"/>
              <a:t> (ami csodálkozást ad vissza). </a:t>
            </a:r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8749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Lényeges: a jelentésmegadásokban</a:t>
            </a:r>
            <a:r>
              <a:rPr lang="hu-HU" baseline="0" dirty="0" smtClean="0"/>
              <a:t> is mutató névmásokkal írják körül az </a:t>
            </a:r>
            <a:r>
              <a:rPr lang="hu-HU" baseline="0" dirty="0" err="1" smtClean="0"/>
              <a:t>intenzifikálást</a:t>
            </a:r>
            <a:r>
              <a:rPr lang="hu-HU" baseline="0" dirty="0" smtClean="0"/>
              <a:t> (nem csak, de megjelenik). Szerintem azért, mert azok maguk is </a:t>
            </a:r>
            <a:r>
              <a:rPr lang="hu-HU" baseline="0" dirty="0" err="1" smtClean="0"/>
              <a:t>intenzifikálók</a:t>
            </a:r>
            <a:r>
              <a:rPr lang="hu-HU" baseline="0" dirty="0" smtClean="0"/>
              <a:t>.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8135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85875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NÉVMÁSOKKAL MAGYARÁZOTT NÉVMÁSOK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108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13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7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0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96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8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908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9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34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16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88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37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uesz.nytud.hu/index.html?displaymode=web&amp;searchmode=exact&amp;searchstr=mi&amp;hom=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esz.nytud.hu/index.html?displaymode=web&amp;searchmode=exact&amp;searchstr=oly&amp;hom=" TargetMode="External"/><Relationship Id="rId4" Type="http://schemas.openxmlformats.org/officeDocument/2006/relationships/hyperlink" Target="https://uesz.nytud.hu/index.html?displaymode=web&amp;searchmode=exact&amp;searchstr=ily&amp;hom=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87952" y="986385"/>
            <a:ext cx="9420840" cy="40885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névmásból </a:t>
            </a:r>
            <a:r>
              <a:rPr lang="hu-HU" sz="3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3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hu-HU" sz="3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 </a:t>
            </a:r>
            <a:r>
              <a:rPr lang="hu-HU" sz="3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micsoda</a:t>
            </a:r>
            <a:r>
              <a:rPr lang="hu-HU" sz="3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típusú felkiáltások kialakulásáról a magyarban</a:t>
            </a:r>
          </a:p>
          <a:p>
            <a:pPr marL="0" indent="0" algn="ctr">
              <a:buNone/>
            </a:pPr>
            <a:r>
              <a:rPr lang="hu-H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nyelvtörténeti kutatások újabb eredményei XIII.</a:t>
            </a:r>
          </a:p>
          <a:p>
            <a:pPr marL="0" indent="0" algn="ctr">
              <a:buNone/>
            </a:pPr>
            <a:r>
              <a:rPr lang="hu-H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SZTE, </a:t>
            </a:r>
            <a:r>
              <a:rPr lang="hu-H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hu-H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11. 06.</a:t>
            </a:r>
          </a:p>
          <a:p>
            <a:pPr marL="0" indent="0" algn="ctr">
              <a:buNone/>
            </a:pPr>
            <a:r>
              <a:rPr lang="hu-H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Dér Csilla </a:t>
            </a:r>
            <a:r>
              <a:rPr lang="hu-H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Ilona</a:t>
            </a:r>
            <a:endParaRPr lang="hu-HU" sz="2700" dirty="0">
              <a:solidFill>
                <a:schemeClr val="tx1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640" y="5423674"/>
            <a:ext cx="4855464" cy="73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80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4062" y="589897"/>
            <a:ext cx="9076329" cy="1064277"/>
          </a:xfrm>
        </p:spPr>
        <p:txBody>
          <a:bodyPr>
            <a:normAutofit/>
          </a:bodyPr>
          <a:lstStyle/>
          <a:p>
            <a:r>
              <a:rPr lang="hu-HU" dirty="0" smtClean="0"/>
              <a:t>Magyar kutatások a </a:t>
            </a:r>
            <a:r>
              <a:rPr lang="hu-HU" i="1" dirty="0" smtClean="0"/>
              <a:t>micsoda</a:t>
            </a:r>
            <a:r>
              <a:rPr lang="hu-HU" dirty="0" smtClean="0"/>
              <a:t>-felkiáltásokról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2911" y="1874891"/>
            <a:ext cx="11491943" cy="4862240"/>
          </a:xfrm>
        </p:spPr>
        <p:txBody>
          <a:bodyPr>
            <a:normAutofit lnSpcReduction="10000"/>
          </a:bodyPr>
          <a:lstStyle/>
          <a:p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lső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szövegemlékünktől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kezdve folyamatosan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kimutathatók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intenzifikálóként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(vö. HB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miloſtben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terumteve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eleve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ilemucut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adamut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de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diakrón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szempontból alig foglalkoztak velük.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Legkorábbiak: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mely, ki,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micsoda 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 Varga (1992: 524): A feleletet nem igénylő </a:t>
            </a: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kérdések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között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funkciójú névmás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ki, micsoda, mely, mennyi, minemű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melyek nyomatékos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állítást/tagadást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fejezhetnek ki;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[é]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rzelmileg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erősen színezett beszédben a névmás kérdő jellege teljesen háttérbe szorul, formálissá válik, megváltozik a mondat modális alapértéke (…) A kérdő névmásra emlékeztet mégis e névmások mondathangsúlyos volta, szórendi helye.”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Példák: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bodogsagoson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multam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volna ki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velagbol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NagyszK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93) vö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Ki fel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magaztattak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mv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uelkedetid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vram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AporK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94, l.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1416u.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milyen nagyon’)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(5)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Micoda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bolondsaag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apacza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leeg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SándK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31) (uo.)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De: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ezek nem kérdések már! Nem ír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jellegükről, pedig mindnek van.</a:t>
            </a:r>
          </a:p>
          <a:p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0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Magyar kutatások a </a:t>
            </a:r>
            <a:r>
              <a:rPr lang="hu-HU" i="1" dirty="0"/>
              <a:t>micsoda</a:t>
            </a:r>
            <a:r>
              <a:rPr lang="hu-HU" dirty="0"/>
              <a:t>-felkiáltásokról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552594" cy="42050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Kugler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(2017: 792, a saját kiemelésem):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Osiris Nyelvtan, felkiáltó mondatok: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kérdőszó megjelenését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(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kötőszós, lényegi tartalomadó) mellékmondatbeli használat felől, a beágyazott meglepetést, csodálkozást kifejező függő kérdés funkciója (és formai jegyei) felől lehet magyarázni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 mellékmondatbeli függő kérdést pedig az motiválja, hogy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meglepetés, csodálkozás mindig együtt jár más lehetőségek, a megfigyelt szituáció alternatíváinak feltételezésével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Az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érzelemkifejező típus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szórendje (pl.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 nem tesz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(116)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azonban eltér a függő informálódó kérdés mintázatától (abban csak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tesz meg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lehetne a szórend).” 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(116) […]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mit meg nem tesz az ember gyereke egy szép szempárért:DDDD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(MNSZ)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Kugler a mechanizmust, változástípust nem mondja meg.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25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65762" y="442753"/>
            <a:ext cx="9076329" cy="1064277"/>
          </a:xfrm>
        </p:spPr>
        <p:txBody>
          <a:bodyPr/>
          <a:lstStyle/>
          <a:p>
            <a:r>
              <a:rPr lang="hu-HU" dirty="0" err="1" smtClean="0">
                <a:solidFill>
                  <a:schemeClr val="tx1"/>
                </a:solidFill>
              </a:rPr>
              <a:t>Intenzifikáló</a:t>
            </a:r>
            <a:r>
              <a:rPr lang="hu-HU" dirty="0" smtClean="0">
                <a:solidFill>
                  <a:schemeClr val="tx1"/>
                </a:solidFill>
              </a:rPr>
              <a:t> szerep(</a:t>
            </a:r>
            <a:r>
              <a:rPr lang="hu-HU" dirty="0" err="1" smtClean="0">
                <a:solidFill>
                  <a:schemeClr val="tx1"/>
                </a:solidFill>
              </a:rPr>
              <a:t>ek</a:t>
            </a:r>
            <a:r>
              <a:rPr lang="hu-HU" dirty="0" smtClean="0">
                <a:solidFill>
                  <a:schemeClr val="tx1"/>
                </a:solidFill>
              </a:rPr>
              <a:t>) a szótári leírásokban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65762" y="1507030"/>
            <a:ext cx="11020381" cy="52515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csak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összetett mondatbeli példa (JA, legutolsó), nemcsak felkiáltásokban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kérdő (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melléknévi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[FŐNÉVI ALAPTAG]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&lt;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Felkiáltásban, fokozó </a:t>
            </a:r>
            <a:r>
              <a:rPr lang="hu-H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ért-ben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:&gt; </a:t>
            </a:r>
            <a:r>
              <a:rPr lang="hu-HU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nagymértékben feltűnő, szokatlan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(kitűnő, kiváló, szép v. jó, ill. az ellenkezője).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Nyomósítva: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még milyen! Milyen ebédet ettem! Milyen szépség! Milyen boldogság itt lenni! [Öltetek disznót?] – De még milyen disznót öltünk!  [A méhek] milyen sietéssel ereszkednek egy-egy most nyílott… virágcsoportra…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(Gárdonyi Géza)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kérdő (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főnévi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[IGEI ALAPTAG]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&lt;Felkiáltásban, fokozó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ért-ben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az igéhez hozzáérthető </a:t>
            </a:r>
            <a:r>
              <a:rPr lang="hu-H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belső tárgy szokatlan voltának kifejezésére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:&gt; milyeneket: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ennyire különöseket, nagyon nagyokat.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Milyeneket beszél! Tüsszentett, de milyeneket!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kérdő (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határozószóként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(főleg melléknév, határozószó v. egyéb határozó előtt) [MELLÉKNÉVI ALAPTAG]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&lt;Felkiáltásban:&gt;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ennyire nagy fokban, mértékben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boldog ember! Milyen pompás látvány! Milyen szépen elképzeltem!  A felhő sem olyan, mint nálunk És milyen más az őszi fény!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(Ady Endre)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jó vagyok én most, milyen igaz, komoly…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(Kaffka Margit) [Mama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.] Most látom, milyen óriás ő, | szürke haja lebben az égen, | kékítőt old az ég vizében.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(József Attila)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475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6744" y="651474"/>
            <a:ext cx="9076329" cy="1064277"/>
          </a:xfrm>
        </p:spPr>
        <p:txBody>
          <a:bodyPr/>
          <a:lstStyle/>
          <a:p>
            <a:r>
              <a:rPr lang="hu-HU" dirty="0" err="1"/>
              <a:t>Intenzifikáló</a:t>
            </a:r>
            <a:r>
              <a:rPr lang="hu-HU" dirty="0"/>
              <a:t> szerep a szótári leírásokban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1828800"/>
            <a:ext cx="10762801" cy="4855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 –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furcsa leírás, a kérdő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fn-i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mn-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névmási használatoknál felkiáltó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van (csak a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mn-inél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van kérdő)</a:t>
            </a: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</a:p>
          <a:p>
            <a:pPr marL="0" indent="0">
              <a:buNone/>
            </a:pP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névmás, kérdő és vonatkozó (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választékos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költői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(a tárgyragos alak köznyelvi)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 kérdő (melléknévi) Milyen (I. 1, 1a, 2)? [Hozz egy újságot!] – Milyet hozzak? 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fiú betoppan; szíve égő katlan… Mégis, mindamellett –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 isten csodája!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Egy zokszót sem ejt ki Toldi Györgyre szája.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(Arany János)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 kérdő (főnévi) 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[e,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(II. főleg 2).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ásított! Egyet ütött rá, de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 kérdő (határozószóként) &lt;Fokozásban, főleg felkiáltó mondatban:&gt;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 (nagy mértékben, fokban).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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Még kér a nép, most adjatok neki; Vagy nem tudjátok: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szörnyű a nép, Ha fölkel és nem kér, de vesz, ragad?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(Petőfi Sándor)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messze van én tőlem már az ég.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messze vannak már a csillagok…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(Kosztolányi Dezső)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43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94369" y="780682"/>
            <a:ext cx="9076329" cy="1064277"/>
          </a:xfrm>
        </p:spPr>
        <p:txBody>
          <a:bodyPr/>
          <a:lstStyle/>
          <a:p>
            <a:r>
              <a:rPr lang="hu-HU" dirty="0" err="1"/>
              <a:t>Intenzifikáló</a:t>
            </a:r>
            <a:r>
              <a:rPr lang="hu-HU" dirty="0"/>
              <a:t> szerep a szótári leírásokban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94369" y="1844960"/>
            <a:ext cx="10891273" cy="4613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–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jelentésmegadás a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’/’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ilyen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névmásoknál marad itt is [és nem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(nagy) [mértékű stb.]’]</a:t>
            </a:r>
            <a:endParaRPr lang="hu-H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(melléknévi)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&lt;Felkiáltásban, csodálkozás, sajnálkozás, felháborodás kifejezésében, fokozó, esetleg túlzó értelemben:&gt; milyen nagy!, ilyen roppant nagy!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gazdagság! Mekkora ez a gyerek! Mekkora kár! Mekkora merészség!  Ha pedig az idő lejárt, Obsitot kapsz, de mekkorát.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(Petőfi Sándor)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nyüzsgés, mennyi hang: | masina, csengő, kürt, harang.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(Babits Mihály)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(főnévi) ..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gyak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belső tárgyként)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&lt;Felkiáltásban:&gt; milyen nagy mérték (abból, amit az ige kifejez)!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Mekkorát ásított! Mekkorát aludtam! Mekkorára nőtt ez a gyerek!</a:t>
            </a:r>
          </a:p>
        </p:txBody>
      </p:sp>
    </p:spTree>
    <p:extLst>
      <p:ext uri="{BB962C8B-B14F-4D97-AF65-F5344CB8AC3E}">
        <p14:creationId xmlns:p14="http://schemas.microsoft.com/office/powerpoint/2010/main" val="119411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0624" y="261603"/>
            <a:ext cx="9076329" cy="1064277"/>
          </a:xfrm>
        </p:spPr>
        <p:txBody>
          <a:bodyPr/>
          <a:lstStyle/>
          <a:p>
            <a:r>
              <a:rPr lang="hu-HU" dirty="0" smtClean="0"/>
              <a:t>Változatok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0624" y="1325880"/>
            <a:ext cx="11457432" cy="523951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jó ötlet :) Szeretném :) 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(MNSz2, #1160774540, szemköz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(igazi)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inszubordinált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felkiáltás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kedves, hogy kedvesnek nevezel, te kedves Anarchista..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(MNSz2, #74156865,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szemfor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rövidlátó politika!</a:t>
            </a:r>
            <a:r>
              <a:rPr lang="hu-H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(MNSz2, #418259162, sajtó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~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rövidlátó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politika! –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emfatikus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klitikum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(Fejes et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2024)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mellékmondatban 1900-ból, önállóan 1918-ból adatolható: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„Milyen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logikátlan állat”;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1847-es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„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gondos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gazdasszony”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Különbség: melléknévi alaptag (1) (2),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főnévi (3)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-ről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(„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spurious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indefinite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„Micsoda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N!” felkiáltás,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-ről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nincs szó (den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Dikken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Lipták 1997)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Fejes et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(2024): 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„Micsoda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N!”, pl.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micsoda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szemét banda ~ micsoda szemét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banda</a:t>
            </a:r>
          </a:p>
          <a:p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ilyen, mekkora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ilyen, az emfatikus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itt is az érzelmi nyomatékot erősíti,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adverbiális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ill.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adadjektivális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szerepű</a:t>
            </a:r>
          </a:p>
          <a:p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alkotott példák nehezebben azonosíthatók: a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kérdőszó jelentése elég homályos, így az ezzel kezdődő felkiáltások, amelyek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retorikai kérdésekre emlékeztetnek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mindig értelmezhetők valódi nyitott kérdésként is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esetében ez nem ekkora probléma, mert a főnevek nem mindig jelölnek tényleges mérettel bíró dolgokat, pl.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egy kamu!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87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6744" y="412935"/>
            <a:ext cx="9076329" cy="1064277"/>
          </a:xfrm>
        </p:spPr>
        <p:txBody>
          <a:bodyPr/>
          <a:lstStyle/>
          <a:p>
            <a:r>
              <a:rPr lang="hu-HU" dirty="0" smtClean="0"/>
              <a:t>Kutatási kérdések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1938132"/>
            <a:ext cx="10618704" cy="4732616"/>
          </a:xfrm>
        </p:spPr>
        <p:txBody>
          <a:bodyPr>
            <a:normAutofit/>
          </a:bodyPr>
          <a:lstStyle/>
          <a:p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mely(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mily), milyen 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elemeket tartalmazó magyar független felkiáltó mondatok esetében milyen fejlődési utat feltételezhetünk? </a:t>
            </a:r>
          </a:p>
          <a:p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Általában a magyar </a:t>
            </a:r>
            <a:r>
              <a:rPr lang="hu-HU" sz="23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-felkiáltások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általában hogyan alakulhattak ki?</a:t>
            </a:r>
          </a:p>
        </p:txBody>
      </p:sp>
    </p:spTree>
    <p:extLst>
      <p:ext uri="{BB962C8B-B14F-4D97-AF65-F5344CB8AC3E}">
        <p14:creationId xmlns:p14="http://schemas.microsoft.com/office/powerpoint/2010/main" val="29066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Anyag, módszer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77766" y="2023865"/>
            <a:ext cx="10535502" cy="4493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diakrón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korpuszok: ÓMK, TMK, KED,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endParaRPr lang="hu-HU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milyen, mily, mekkora</a:t>
            </a:r>
          </a:p>
          <a:p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összes </a:t>
            </a:r>
            <a:r>
              <a:rPr lang="hu-HU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használat gyűjtése mondatfajtától és </a:t>
            </a:r>
            <a:r>
              <a:rPr lang="hu-H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-szerkezettől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függetlenül (összetett mondatok mellékmondatában)</a:t>
            </a:r>
          </a:p>
          <a:p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változatok kigyűjtése (nem csak az írásjelhasználatra hagyatkozva): egyszerű vs.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egyszerű mondat főmondataként (ha felkiáltó!) + mellérendelt mondatként</a:t>
            </a:r>
          </a:p>
          <a:p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Lehetséges 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előzménykonstrukciók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keresése (az előbbi kategória + nem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használat összetett mondatok mellékmondataiban)</a:t>
            </a:r>
            <a:endParaRPr lang="hu-H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82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8124" y="513817"/>
            <a:ext cx="9076329" cy="1064277"/>
          </a:xfrm>
        </p:spPr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Ellentmondásos teóriák: </a:t>
            </a:r>
            <a:r>
              <a:rPr lang="hu-HU" i="1" dirty="0" smtClean="0">
                <a:solidFill>
                  <a:schemeClr val="tx1"/>
                </a:solidFill>
              </a:rPr>
              <a:t>mely </a:t>
            </a:r>
            <a:r>
              <a:rPr lang="hu-HU" i="1" dirty="0">
                <a:solidFill>
                  <a:schemeClr val="tx1"/>
                </a:solidFill>
              </a:rPr>
              <a:t>(&gt;mily</a:t>
            </a:r>
            <a:r>
              <a:rPr lang="hu-HU" i="1" dirty="0" smtClean="0">
                <a:solidFill>
                  <a:schemeClr val="tx1"/>
                </a:solidFill>
              </a:rPr>
              <a:t>)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7017" y="1759226"/>
            <a:ext cx="11583063" cy="48816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TESz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(1970, II:  886, saját kiemelésem):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„Megszilárdult ragos alakulat: a 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hu-HU" sz="2300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kérdő névmás </a:t>
            </a:r>
            <a:r>
              <a:rPr lang="hu-HU" sz="23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tőváltozatából jött létre az </a:t>
            </a:r>
            <a:r>
              <a:rPr lang="hu-HU" sz="23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(&gt;</a:t>
            </a:r>
            <a:r>
              <a:rPr lang="hu-HU" sz="23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-ly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ablativusraggal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vö. 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ily, oly. 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Korábban melléknévi szerepű kérdő névmás lehetett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kérdő hangsúly elvesztésével vált határozatlan névmássá is. Vonatkozó évmási szerepét vonatkozó értelmű összetett mondatokban nyerte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 ’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jelentés a szónak melléknevekkel való kapcsolatában fejlődhetett.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jelentés: ’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[1456 k.,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SermDom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1: 350)] – az összes többi jelentés nem jön össze az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Adv-tóriával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EWUng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(1994, 4: 959, saját kiemelésem)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Urspr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Funktion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einer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Gradbestimmung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Adj.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Zum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der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welcher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welche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usw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&gt;;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für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?’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entwickelte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sich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adj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Gebrauch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versch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ESz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(2006: 528)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„Eredetileg a melléknevek fokozására szolgáló </a:t>
            </a:r>
            <a:r>
              <a:rPr lang="hu-HU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hu-HU" sz="23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jelentésű határozószó volt [1372 u.]” [Ez milyen jelentés?]</a:t>
            </a:r>
            <a:endParaRPr lang="hu-H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5387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02F9AA03-6756-9D91-B1AC-DA5A831B2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473" y="438477"/>
            <a:ext cx="9076329" cy="1064277"/>
          </a:xfrm>
        </p:spPr>
        <p:txBody>
          <a:bodyPr/>
          <a:lstStyle/>
          <a:p>
            <a:r>
              <a:rPr lang="hu-HU" dirty="0"/>
              <a:t>Ellentmondásos teóriák: </a:t>
            </a:r>
            <a:r>
              <a:rPr lang="hu-HU" i="1" dirty="0" smtClean="0"/>
              <a:t>mely (&gt;mily)</a:t>
            </a:r>
            <a:endParaRPr lang="hu-HU" i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540DB731-0A95-FA34-026B-6FEBE05DF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502754"/>
            <a:ext cx="11331105" cy="526380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hu-H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më-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tőből (amely a →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mi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tőváltozata) keletkezett </a:t>
            </a:r>
            <a:r>
              <a:rPr lang="hu-H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(&gt; </a:t>
            </a:r>
            <a:r>
              <a:rPr lang="hu-H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-ly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ablatívuszraggal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vö. →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ily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→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oly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stb. Eredetileg egy határozószó volt, amely a melléknév fokát határozta meg. Egy ’</a:t>
            </a:r>
            <a:r>
              <a:rPr lang="hu-H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melyik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valamely ‹személy stb.›; milyen?’ jelentésű névmássá melléknévi használatban alakult ki, különböző jelzői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szószerkezetekben.”</a:t>
            </a:r>
          </a:p>
          <a:p>
            <a:pPr marL="0" indent="0">
              <a:buNone/>
            </a:pP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-nél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uez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nb-NO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nb-NO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jelentés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[’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amennyire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soweit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soviel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〈</a:t>
            </a:r>
            <a:r>
              <a:rPr lang="hu-H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〉’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AporK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107] </a:t>
            </a:r>
            <a:r>
              <a:rPr lang="nb-NO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lehetett </a:t>
            </a:r>
            <a:r>
              <a:rPr lang="nb-NO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nb-NO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eredeti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Ewung-ban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uez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de közben: „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Zur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Entwicklung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InterPron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Rel-Pron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vgl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mely, meddig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usw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EWUng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4: 964)</a:t>
            </a: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TNyt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I: „A névmások”</a:t>
            </a:r>
          </a:p>
          <a:p>
            <a:pPr marL="0" indent="0">
              <a:buNone/>
            </a:pP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Határozószó névmássá válása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jelentős,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ritka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szófajváltás. Az ősmagyarban és a korai ómagyar korban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 névmássá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</a:t>
            </a:r>
            <a:r>
              <a:rPr lang="hu-H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ennyi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ily, oly, </a:t>
            </a:r>
            <a:r>
              <a:rPr lang="hu-H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stb., de határozószói szerepük is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megmaradt,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így ezek kettős szófajúak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 (D.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Mátai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1991: 432, a saját kiemeléseim, vö. még D.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Mátai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2007, névmási tövek: D.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Mátai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2003: 218) </a:t>
            </a:r>
          </a:p>
          <a:p>
            <a:pPr marL="0" indent="0">
              <a:buNone/>
            </a:pP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(fokhatározószó) &gt; </a:t>
            </a:r>
            <a:r>
              <a:rPr lang="hu-H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határozószói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névmás? Határozószói névmás, amelyik nem kérdő névmás volt? A határozószói szerep eltűnt, csak az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szerepben maradt meg. </a:t>
            </a:r>
          </a:p>
          <a:p>
            <a:pPr marL="0" indent="0">
              <a:buNone/>
            </a:pP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De: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TNyt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II/1. „A határozószók”</a:t>
            </a:r>
          </a:p>
          <a:p>
            <a:pPr marL="0" indent="0">
              <a:buNone/>
            </a:pP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névmási alapszavúak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között jóval több a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szekunder ragos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ugyanakkor, és éppen ezért,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kevésbé megszilárdult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határozószók: 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oly, ily, </a:t>
            </a:r>
            <a:r>
              <a:rPr lang="hu-H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annyi; annyira, mennyire, mennyiben, mennyivel, annyival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stb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(D.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Mátai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1992: 652, a saját kiemeléseim) [Miért szekunder ragos? Ha nem az, miért van a sorban?]</a:t>
            </a:r>
            <a:endParaRPr lang="hu-H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72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0672" y="721843"/>
            <a:ext cx="9076329" cy="1064277"/>
          </a:xfrm>
        </p:spPr>
        <p:txBody>
          <a:bodyPr/>
          <a:lstStyle/>
          <a:p>
            <a:r>
              <a:rPr lang="hu-HU" dirty="0" smtClean="0"/>
              <a:t>Független </a:t>
            </a:r>
            <a:r>
              <a:rPr lang="hu-HU" i="1" dirty="0" err="1" smtClean="0"/>
              <a:t>wh</a:t>
            </a:r>
            <a:r>
              <a:rPr lang="hu-HU" dirty="0" err="1" smtClean="0"/>
              <a:t>-felkiáltások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0672" y="1867712"/>
            <a:ext cx="11350612" cy="46692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alaptagban jelölt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tulajdonság erőteljességének, intenzitásának mértékét felfelé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skálázzák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feltételezett normához képest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Hiltunen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2021;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Claridge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Kytö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alapján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Varga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ctr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 &gt;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(’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/nagy mértékben’)? </a:t>
            </a:r>
          </a:p>
          <a:p>
            <a:pPr marL="0" indent="0" algn="ctr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Nem, kérdő névmásként is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(hat):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(~mennyire) drága ez?</a:t>
            </a:r>
          </a:p>
          <a:p>
            <a:pPr marL="0" indent="0" algn="ctr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Milyen/</a:t>
            </a:r>
            <a:r>
              <a:rPr lang="hu-H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Mely/Mily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Mennyire/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/Micsoda X!</a:t>
            </a:r>
          </a:p>
          <a:p>
            <a:pPr marL="0" indent="0" algn="just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 tizenegyesek oktatója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volt, tudod, </a:t>
            </a:r>
            <a:r>
              <a:rPr lang="hu-H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fontos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beosztás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benne volt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tervezőbizottságban.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Tóth T. B.: Az emlékek őre, 2001)</a:t>
            </a:r>
          </a:p>
          <a:p>
            <a:pPr marL="0" indent="0" algn="just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tényleg, mondta A,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hu-H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tipp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köszi!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Hegedűs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 H.: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Tékozló, 2010)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Júlia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(jő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Jaj, </a:t>
            </a:r>
            <a:r>
              <a:rPr lang="hu-HU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melly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tekintet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hangzat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ez! Bús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 bilincsek'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csörtetése közt Az elhagyottnak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rabtekintete, 'S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ifju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még,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könnyü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tagjain Mint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lefoglalt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párducz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délczegen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búval hordja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lánczait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Vörösmarty M.: A bujdosók, 1830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Jelentés, használat: nem pusztán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’, nem puszta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intenzifikálás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(1), hanem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érzelemkifejezés és értékelés (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is)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stance-marking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feltűnő, szokatlan, meglepő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(pozitív vagy negatív értelemben)</a:t>
            </a:r>
          </a:p>
          <a:p>
            <a:pPr marL="0" indent="0">
              <a:buNone/>
            </a:pP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70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Eredmények: </a:t>
            </a:r>
            <a:r>
              <a:rPr lang="hu-HU" i="1" dirty="0"/>
              <a:t>mely (&gt;mily)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684482" cy="4221369"/>
          </a:xfrm>
        </p:spPr>
        <p:txBody>
          <a:bodyPr/>
          <a:lstStyle/>
          <a:p>
            <a:pPr marL="0" indent="0">
              <a:buNone/>
            </a:pP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ÓMK: 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meel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melý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ʼ, mellʼ, meely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írásváltozatok (a 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-re nincs találat) – a formák egy része a 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mély-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takarja</a:t>
            </a:r>
          </a:p>
          <a:p>
            <a:pPr marL="0" indent="0">
              <a:buNone/>
            </a:pP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Melly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melly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1181	</a:t>
            </a:r>
            <a:r>
              <a:rPr lang="hu-HU" sz="23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Mellʼ/</a:t>
            </a:r>
            <a:r>
              <a:rPr lang="hu-HU" sz="23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</a:t>
            </a:r>
            <a:r>
              <a:rPr lang="hu-HU" sz="23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754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Mel/mel: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713  	</a:t>
            </a:r>
          </a:p>
          <a:p>
            <a:pPr marL="0" indent="0">
              <a:buNone/>
            </a:pP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ʼ/melʼ: 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676 	</a:t>
            </a:r>
            <a:r>
              <a:rPr lang="hu-HU" sz="23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Mely/mely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562 		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Meel /meel: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207 	</a:t>
            </a:r>
          </a:p>
          <a:p>
            <a:pPr marL="0" indent="0">
              <a:buNone/>
            </a:pP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Meely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meely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	</a:t>
            </a:r>
            <a:r>
              <a:rPr lang="hu-HU" sz="23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Meel</a:t>
            </a:r>
            <a:r>
              <a:rPr lang="hu-HU" sz="23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ʼ/meelʼ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		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Melý/melý: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	</a:t>
            </a:r>
          </a:p>
          <a:p>
            <a:pPr marL="0" indent="0">
              <a:buNone/>
            </a:pP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Összesen 4166 találat, </a:t>
            </a:r>
            <a:endParaRPr lang="hu-HU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725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(17%) </a:t>
            </a:r>
            <a:r>
              <a:rPr lang="hu-HU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(1466 és 1590 között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 többi kérdő/vonatkozó/általános-határozatlan stb. névmási</a:t>
            </a:r>
          </a:p>
          <a:p>
            <a:pPr marL="0" indent="0">
              <a:buNone/>
            </a:pPr>
            <a:endParaRPr lang="hu-H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4115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77191" y="193654"/>
            <a:ext cx="9076329" cy="1064277"/>
          </a:xfrm>
        </p:spPr>
        <p:txBody>
          <a:bodyPr/>
          <a:lstStyle/>
          <a:p>
            <a:r>
              <a:rPr lang="hu-HU" i="1" dirty="0"/>
              <a:t>Eredmények: mely (&gt;mily)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7191" y="1246501"/>
            <a:ext cx="11441429" cy="56114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„Egyszerű”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mondatban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 vagy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mellérendelt, vagy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főmondat): </a:t>
            </a:r>
          </a:p>
          <a:p>
            <a:pPr marL="0" indent="0" algn="ctr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338 db/725 int.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</a:t>
            </a:r>
          </a:p>
          <a:p>
            <a:pPr marL="0" indent="0">
              <a:buNone/>
            </a:pPr>
            <a:r>
              <a:rPr lang="hu-HU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íme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módosítószóval/mondatszóval induló: 38 db/338 (11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%); </a:t>
            </a:r>
          </a:p>
          <a:p>
            <a:pPr marL="0" indent="0">
              <a:buNone/>
            </a:pP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gekötős ige: 13 db/338 db (4%), nagyon kevés, vegyesen VP-V és V-VP</a:t>
            </a:r>
          </a:p>
          <a:p>
            <a:pPr marL="0" indent="0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(6) </a:t>
            </a:r>
            <a:r>
              <a:rPr lang="lt-LT" sz="21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 </a:t>
            </a:r>
            <a:r>
              <a:rPr lang="lt-LT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zeep </a:t>
            </a:r>
            <a:r>
              <a:rPr lang="lt-LT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uaǵ  es </a:t>
            </a:r>
            <a:r>
              <a:rPr lang="lt-LT" sz="21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 </a:t>
            </a:r>
            <a:r>
              <a:rPr lang="lt-LT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eko̗s  </a:t>
            </a:r>
            <a:r>
              <a:rPr lang="lt-LT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dragalatos iego̗sso̗m </a:t>
            </a:r>
            <a:r>
              <a:rPr lang="lt-LT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u-HU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KazK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1526, </a:t>
            </a:r>
            <a:r>
              <a:rPr lang="lt-LT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13v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Mert az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zvz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maria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menden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felelm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nekevl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menden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batorsaggal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belsev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kylsev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nagy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gassaggal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muleek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ez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velagbol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mely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igeen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bodog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aldot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illyen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mulaas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HorvK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1522, 81v)</a:t>
            </a:r>
          </a:p>
          <a:p>
            <a:pPr marL="0" indent="0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(8)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Ime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ígo̗n naǵ zenth |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orzagaba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̋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andekocat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ígert a keǵo̗s crístus az v́tet zereto̗knec / mert kík lelkí zegeńo̗k ezo̗ke a meńorzag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(DebrK., 1519, /603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(9)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margita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bÿzon-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teraitad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bankodunk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hoǵ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lattok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te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keǵo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tleno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̗l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zagattatnÿ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</a:t>
            </a:r>
            <a:r>
              <a:rPr lang="hu-HU" sz="21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sz="21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zepsego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̗t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ueztel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 : az te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hito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tlensego</a:t>
            </a:r>
            <a:r>
              <a:rPr lang="hu-HU" sz="21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dert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auaǵ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enǵegh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imar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feiedelo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mnek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hoǵ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elÿ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kÿknek</a:t>
            </a:r>
            <a:r>
              <a:rPr lang="hu-HU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zent </a:t>
            </a:r>
            <a:r>
              <a:rPr lang="hu-HU" sz="21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ma-rgit</a:t>
            </a:r>
            <a:r>
              <a:rPr lang="hu-HU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azzon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monda  O 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gonoz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tanać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adok :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tauozatok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lem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21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nemtuǵatoke</a:t>
            </a:r>
            <a:r>
              <a:rPr lang="hu-HU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KazK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1526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/15v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77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Eredmények: </a:t>
            </a:r>
            <a:r>
              <a:rPr lang="hu-HU" i="1" dirty="0" smtClean="0"/>
              <a:t>mely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 mellékmondatában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(főleg kognitív, azon belül közlésigék a főmondatban): </a:t>
            </a:r>
            <a:endParaRPr lang="hu-HU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387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db/725 (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 – egyenes idézés problematika, ide számoltam őket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Lathwan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Jeſus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hw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̋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megh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zomorodwan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yghen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nehez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azoknak,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kyknek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penzek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vagyon,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Iſtennek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orzagara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menny.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JordK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1516, /592/</a:t>
            </a:r>
            <a:r>
              <a:rPr lang="hu-H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Lk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_18/24)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3238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80103" y="576129"/>
            <a:ext cx="9076329" cy="1064277"/>
          </a:xfrm>
        </p:spPr>
        <p:txBody>
          <a:bodyPr/>
          <a:lstStyle/>
          <a:p>
            <a:r>
              <a:rPr lang="hu-HU" dirty="0" err="1" smtClean="0"/>
              <a:t>Intenzifikálók</a:t>
            </a:r>
            <a:r>
              <a:rPr lang="hu-HU" dirty="0" smtClean="0"/>
              <a:t> együtt: </a:t>
            </a:r>
            <a:r>
              <a:rPr lang="hu-HU" i="1" dirty="0" smtClean="0"/>
              <a:t>mely igen (nagyon)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8733" y="1792806"/>
            <a:ext cx="11395587" cy="50651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adatok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bő egyharmadában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fokozó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igen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társul, mondatszerkezettől függetlenül hasonlóak az arányok az alaptagokra nézve is: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„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elhagyható”: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Egyszerű” mondatok: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igen: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 db/338 (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36%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alaptag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db (70%) </a:t>
            </a:r>
            <a:r>
              <a:rPr lang="hu-H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(pl.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nagy, boldog, sok, jó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26 db (21%)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érzelemkifejezők, pl.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örvendez, bánkódik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6 db határozószó (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(4),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hamar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2 db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dicsérendő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igo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naǵon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o̗ru̇lne amaz carhozot cazdag  ki lazartul eǵh čo̗ppenet vizet ker vala  ha v̇ mastan vronctul ez zent igeket hallanaia neki mondania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(GuaryK., 1508,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100/01)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mondatok: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igen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149 db/387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alaptag: 117 db (79%)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nagy, szép, keserű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27 db (18%) ige (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szeret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dicsér, magasztal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3 db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nagyon, hamar, igazán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2 db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elterjed, szerető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(12)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elmelkodíel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o̗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kezeín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labain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sebeírvl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feíenec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odalanac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mínd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· o̗· zent testen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sebeírvl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meg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gondolvan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akí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eró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ennet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zenvedo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̗t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ígen nagíon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tegedet zereto̗t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(DebrK., 1519,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326) – ez az egy adat az Ö-ben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77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0172" y="375663"/>
            <a:ext cx="9076329" cy="1064277"/>
          </a:xfrm>
        </p:spPr>
        <p:txBody>
          <a:bodyPr/>
          <a:lstStyle/>
          <a:p>
            <a:r>
              <a:rPr lang="hu-HU" dirty="0" err="1" smtClean="0"/>
              <a:t>Intenzifikálók</a:t>
            </a:r>
            <a:r>
              <a:rPr lang="hu-HU" dirty="0" smtClean="0"/>
              <a:t> együtt: </a:t>
            </a:r>
            <a:r>
              <a:rPr lang="hu-HU" i="1" dirty="0" smtClean="0"/>
              <a:t>mely igen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0171" y="1656117"/>
            <a:ext cx="11307089" cy="499316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Közép- és új(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magyar korszak: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TMK: 6 db, 4-szer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(13)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Vrasagtok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ggia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||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ennekfelette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melÿ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nagÿ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zolgalattal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vagionk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nemeteknek is oda be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Zenderŏben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melÿ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fel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kŏzŏtt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ualo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nagÿ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insegben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czak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Isten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eŏ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felsege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lattẏa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||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melÿ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igen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 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farattonk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|| es minden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eletŏnkben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 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fogiatkoztonk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(TMK,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JLev.II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1577)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KED: 2 találat, nem hagyható el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(vagy kétértelmű)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(14)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VI.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Antenor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Silenus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tetzik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azért teneked Victoria?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Fellette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Gondolhadd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igen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mely szépen illenének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Urunkal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edgyüvé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(KED, Constantinus, 1648)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nagyon: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nincs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találat egyik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KM-korpuszban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letisztult kép: 64 db, 14 csak a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valid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(nem vonatkozói), 1775-ös a legkorábbi; a zöme vonatkozói, előtaggal vagy a nélkül, könnyű egyértelműsíteni (típusos a névszói szerkezet után /beékelt/ mellékmondat, pl.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felhívás, mely…, …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(15)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Estve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írtam levelet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Pestához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olvasgattam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elméletemet.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Elődöm egy a legkontárabb önmozgók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közűl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bölcs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természetrend!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Apránként szoktatja be az embert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helyzetébe.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Tóth Péter: Napló, 1837,)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70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Mely</a:t>
            </a:r>
            <a:r>
              <a:rPr lang="hu-HU" dirty="0" smtClean="0"/>
              <a:t> + N! az </a:t>
            </a:r>
            <a:r>
              <a:rPr lang="hu-HU" dirty="0" err="1" smtClean="0"/>
              <a:t>ÓMK-ban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532830" cy="4112786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Regiszterre jellemző, de (még) nem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szokatlan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jelentésben, hanem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intenzifikálóként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(16) 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Christus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egmasth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o̗leltek . o̗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akkerezt-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@@fan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syrwala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annÿa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ldo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Janus vele o̗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zue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valtsagh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̗d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ziz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maria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̗d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adatek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ihesuserth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zolga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vreerth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thaneywan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reerth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zebedeus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isten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fyaerth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tyzta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̗r 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tyzta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isteneerth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WinklK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1506,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219)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(17)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íme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̋k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haromzor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zola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̗r meg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emleko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arrol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holot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íesus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va-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@@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nekí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Minek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tik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haromzor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zo-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@@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-land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haromzor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vaǵh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engemet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eltagadando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keserúsege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 íesusnac ebben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peto̗r kímenven vr íesus rea tekente Es peto̗r nagh sirast to̗n bínero̗l · es ottan nekí megbočattatek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bíne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(DebrK. 1519, /618)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30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Átmenetek…?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059902"/>
            <a:ext cx="10791247" cy="45856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onatkozó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névmás vagy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Ennek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vtanna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enekel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jnnepleſſel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ſanctuſt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ez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iegzy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apoſtoloknak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evrevmevket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revmevk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bezednek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vigaſſagabol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es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criſtus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teſtenek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vetelebevl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Melyet vettek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criſtuſtvl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vachoran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auagy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iegzy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angeloknak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vigaſſagat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CornK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1514–19,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188v)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 még ilyen példa a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Cornidesből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inkább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uet-ko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zic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ha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iego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̗s : ha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go̗no̗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aztalod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iollak-asod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leiend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teneko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̗d : mi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lezo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ha-lal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aÿtokon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hamar elragad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innet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nem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remenlette-tic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 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mikepen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SzékK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1526 /139v 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 vagy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kisebb számban kétértelműek, mint a mellékmondatos esetek: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(20)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Ime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zereto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ʼam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fia,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melʼ ve-zedelembo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̗l zabadeÿthatod meg te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magadat,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melʼ naǵ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fe-lelmto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̗l menekedel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mastan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velagon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minden-koron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felelmes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leendez,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az te halalodrol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ketseges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(BodK., 1520,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/13v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2209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9239" y="293665"/>
            <a:ext cx="10870761" cy="1064277"/>
          </a:xfrm>
        </p:spPr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A </a:t>
            </a:r>
            <a:r>
              <a:rPr lang="hu-HU" i="1" dirty="0" smtClean="0">
                <a:solidFill>
                  <a:schemeClr val="tx1"/>
                </a:solidFill>
              </a:rPr>
              <a:t>mily </a:t>
            </a:r>
            <a:r>
              <a:rPr lang="hu-HU" dirty="0" smtClean="0">
                <a:solidFill>
                  <a:schemeClr val="tx1"/>
                </a:solidFill>
              </a:rPr>
              <a:t>esete: 18. századi vagy korábbi?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7078" y="1470991"/>
            <a:ext cx="11111947" cy="51683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△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A: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1789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a' 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314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1832/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Milyekre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 </a:t>
            </a:r>
            <a:r>
              <a:rPr lang="hu-HU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nyj</a:t>
            </a:r>
            <a:r>
              <a:rPr lang="hu-HU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J: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[főleg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a~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1789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’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für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〈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〉’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5: 314) (↑);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1800/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’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|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für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welch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[határozói értékben]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1819–1825/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’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sehr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 (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NSz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hu-H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ÓMK. 37 találat, de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valójában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mind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(i-s írásmód nincs is), csak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-ként van normalizálva: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(21)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kegyetlenől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téged megvert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(ÓMK,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SztMik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- 14/53 - 0/4462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TMK: 5 db, egy kérdő, egy vonatkozó, egy kétértelmű, kettő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(22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Van-e az ördöggel való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szövedsége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hellyen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üdőben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és napon,  ||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irásúl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vagy is másképpen, micsoda szándokkal, alkalmatossággal,  || volt-e valaki jelen,  || hol vagyon az 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szövedség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vagy ki indította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őtet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arra,  || hogy boszorkányságot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gyakorollyon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kinek híják az ördög urát,  || mennyi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üdőtül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fogvást  || hogy az ördöggel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szövedségeskedik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(TMK,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503,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1729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kérdő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(23)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károm nem lesz elvételébe, igenis elveszem de leszállításával nem merem biztatni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adig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magamot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míg az mostanit le nem szállítathatom.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is </a:t>
            </a:r>
            <a:r>
              <a:rPr lang="hu-H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bajos az szorgalmatos ember nem léte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miá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mai napon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írot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levelembül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megértheti Kegyelmed, Szívem. 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(TMK,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236, 1709)  –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5359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6744" y="959587"/>
            <a:ext cx="10592465" cy="1064277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esetében is: vonatkozó névmás vs.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781308" cy="43215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Ahogyan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-nél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-nél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ezek kétértelműek: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(24)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Bizony ki sem győzném írni,  ||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bajba vagyok.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(TMK,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184, 1708)</a:t>
            </a:r>
          </a:p>
          <a:p>
            <a:pPr>
              <a:buFontTx/>
              <a:buChar char="-"/>
            </a:pP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mily(en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bajban vagyok.</a:t>
            </a:r>
          </a:p>
          <a:p>
            <a:pPr>
              <a:buFontTx/>
              <a:buChar char="-"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(hogy)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(/mennyire nagy) bajban vagyok.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Továbbá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valid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olvasat-e: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jellegű/típusú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bajban vagyok? Vö.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szokatlan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ritka, meglepő’.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mellékmondatokban lévő „kérdő” névmások (főleg ha nem idézethez, idéző vagy közlésigés főmondathoz kapcsolódnak) státusa nem mindig egyértelműen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kontextus egyértelműsíti, hogy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intenzifikálást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takar-e vagy sem (Barkóczinál világos, hogy nagy bajban van Viski uram tudatlansága miatt), vagy inkább megmaradt a kérdő jellege.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98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6819" y="800561"/>
            <a:ext cx="9076329" cy="1064277"/>
          </a:xfrm>
        </p:spPr>
        <p:txBody>
          <a:bodyPr/>
          <a:lstStyle/>
          <a:p>
            <a:r>
              <a:rPr lang="hu-HU" dirty="0">
                <a:solidFill>
                  <a:schemeClr val="tx1"/>
                </a:solidFill>
              </a:rPr>
              <a:t>Eredmények: </a:t>
            </a:r>
            <a:r>
              <a:rPr lang="hu-HU" i="1" dirty="0" err="1" smtClean="0">
                <a:solidFill>
                  <a:schemeClr val="tx1"/>
                </a:solidFill>
              </a:rPr>
              <a:t>millyen</a:t>
            </a:r>
            <a:r>
              <a:rPr lang="hu-HU" i="1" dirty="0" smtClean="0">
                <a:solidFill>
                  <a:schemeClr val="tx1"/>
                </a:solidFill>
              </a:rPr>
              <a:t> </a:t>
            </a:r>
            <a:r>
              <a:rPr lang="hu-HU" dirty="0">
                <a:solidFill>
                  <a:schemeClr val="tx1"/>
                </a:solidFill>
              </a:rPr>
              <a:t>&amp;</a:t>
            </a:r>
            <a:r>
              <a:rPr lang="hu-HU" dirty="0" smtClean="0">
                <a:solidFill>
                  <a:schemeClr val="tx1"/>
                </a:solidFill>
              </a:rPr>
              <a:t> </a:t>
            </a:r>
            <a:r>
              <a:rPr lang="hu-HU" i="1" dirty="0" smtClean="0">
                <a:solidFill>
                  <a:schemeClr val="tx1"/>
                </a:solidFill>
              </a:rPr>
              <a:t>milyen</a:t>
            </a:r>
            <a:r>
              <a:rPr lang="hu-HU" dirty="0" smtClean="0">
                <a:solidFill>
                  <a:schemeClr val="tx1"/>
                </a:solidFill>
              </a:rPr>
              <a:t> 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6819" y="1938131"/>
            <a:ext cx="11300259" cy="47012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?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(&lt;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névmásképző, vö.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ilyen~ily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1790-re teszi a ’</a:t>
            </a:r>
            <a:r>
              <a:rPr lang="hu-HU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jelentést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SzT-ben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1806-os)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TMK: nincs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adat;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nincs felkiáltó használat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csak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(alárendelő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Ö-beli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kérdésben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(25)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Aki jól él, jól születik, jól hal meg, de aki rosszul élt, annak nem lehetett jól születtetni. Mert mi haszna, hogy a vak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fényes ösvényen jár, vagy mi haszna, hogy honnét jössz, ha nyomorúságra, vétekre jössz?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(KED, Székely László önéletírása, 1763–72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kérdő főmondat mellékmondata, átmeneti jelentés (kérdő és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között)?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lekérdezés normalizálás híján:</a:t>
            </a:r>
          </a:p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109 db (22%)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/492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(szerű) szerepben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összetett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alár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mellérendelt mondat) </a:t>
            </a:r>
          </a:p>
          <a:p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 db (10%)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</a:t>
            </a: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</a:t>
            </a: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mondat, az első releváns adat 1777-ből: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szokatlan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szörnyű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negatív]’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(26)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Ád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a' leányka kezet. 'S a'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nagyobb,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Paphoz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ſiet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hírdeſſe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hamar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Bezzeg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ſzép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dolog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bezzeg ez ám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 leány!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üdö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jutánk!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ortzátlan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tsúnya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meny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aſzſzony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Baróti Szabó D.: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Nö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ſzö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́k, 1777)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9241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6417" y="876460"/>
            <a:ext cx="9076329" cy="1064277"/>
          </a:xfrm>
        </p:spPr>
        <p:txBody>
          <a:bodyPr/>
          <a:lstStyle/>
          <a:p>
            <a:r>
              <a:rPr lang="hu-HU" dirty="0"/>
              <a:t>Független </a:t>
            </a:r>
            <a:r>
              <a:rPr lang="hu-HU" i="1" dirty="0" err="1" smtClean="0"/>
              <a:t>wh</a:t>
            </a:r>
            <a:r>
              <a:rPr lang="hu-HU" dirty="0" err="1" smtClean="0"/>
              <a:t>-felkiáltások</a:t>
            </a:r>
            <a:r>
              <a:rPr lang="hu-HU" dirty="0" smtClean="0"/>
              <a:t> keletkezése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46883" y="2237865"/>
            <a:ext cx="9839801" cy="45370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fokozatos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(Evans, 1) vagy ugrásszerű (Heine et 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2)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önállósulás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komplex mondatok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ból (Schröder 2024: 53–64,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főleg az </a:t>
            </a:r>
            <a:r>
              <a:rPr lang="hu-HU" sz="2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angolra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1)-2)-3)</a:t>
            </a:r>
          </a:p>
          <a:p>
            <a:pPr marL="0" indent="0">
              <a:buNone/>
            </a:pP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hu-HU" sz="2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Inszubordináció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révén: „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semantically independent but formally dependent sentence was at some point in time used as a regular subordinate clause in a complex sentence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(Schröder 2024: 64), pl. </a:t>
            </a:r>
            <a:r>
              <a:rPr lang="en-US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[I don’t understand] how they can bet on a bloody dog like that!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konvencionalizálódott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használat (vö. 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Zevakhina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2016: komparatív szinkrón vizsgálat, 11 nyelv) – a magyarban ezek nem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tartjuk </a:t>
            </a:r>
            <a:r>
              <a:rPr lang="hu-HU" sz="2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inszubordináltnak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önálló mondatok!</a:t>
            </a:r>
          </a:p>
          <a:p>
            <a:pPr marL="0" indent="0">
              <a:buNone/>
            </a:pP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2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inszubordinációhoz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köthető ellipszis: 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tetikus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keletkezik (SG &gt; TG): </a:t>
            </a:r>
            <a:r>
              <a:rPr lang="en-US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[I can’t believe] what great big teeth you’ve got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ilyen típusból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kooptálódtak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(Heine et 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2016, 2020)</a:t>
            </a:r>
            <a:endParaRPr lang="hu-HU" sz="21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296" y="172512"/>
            <a:ext cx="1714500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00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7810" y="472569"/>
            <a:ext cx="9076329" cy="1064277"/>
          </a:xfrm>
        </p:spPr>
        <p:txBody>
          <a:bodyPr/>
          <a:lstStyle/>
          <a:p>
            <a:r>
              <a:rPr lang="hu-HU" dirty="0">
                <a:solidFill>
                  <a:schemeClr val="tx1"/>
                </a:solidFill>
              </a:rPr>
              <a:t>Eredmények: </a:t>
            </a:r>
            <a:r>
              <a:rPr lang="hu-HU" i="1" dirty="0" err="1" smtClean="0">
                <a:solidFill>
                  <a:schemeClr val="tx1"/>
                </a:solidFill>
              </a:rPr>
              <a:t>millyen</a:t>
            </a:r>
            <a:r>
              <a:rPr lang="hu-HU" dirty="0" smtClean="0">
                <a:solidFill>
                  <a:schemeClr val="tx1"/>
                </a:solidFill>
              </a:rPr>
              <a:t> – alaptagok 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59836"/>
            <a:ext cx="11439940" cy="49298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Egyszerű, felkiáltó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mondatokban (szervetlen mondatrészletek mellett is):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Arányok: dominál 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melléknévi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(27 db/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és 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főnévi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 db/51,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alaptag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(27) PALÉMON.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ſzépen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fénylik a ' Hajnal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mogyoró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bokor' és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mezei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rósa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leveleinn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ablakom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elött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1785)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mellétesszük 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mellérendelteket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(+20 db = 71 db), az arányok: 22 db (31%) főnévi, 40 db (56%) melléknévi: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(28)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ſzép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haſzon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'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ſzép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ditséret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vendég-fogadósokra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nézve!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Igekötős igék csak 5x jelentek meg E/M mondatokban, egyetlen V-VP (inverz)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sorrendű (de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miatt vehető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Ö-nek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esetleg):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(29)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Né,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rontsolva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tunyán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 válik hínáros peshedt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heverö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vé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százados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idö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́viselte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humorodottá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 az ö́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Saturnus'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töpörödött gyereke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1806)</a:t>
            </a: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4129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9179" y="393056"/>
            <a:ext cx="9076329" cy="1064277"/>
          </a:xfrm>
        </p:spPr>
        <p:txBody>
          <a:bodyPr/>
          <a:lstStyle/>
          <a:p>
            <a:r>
              <a:rPr lang="hu-HU" dirty="0"/>
              <a:t>Eredmények: </a:t>
            </a:r>
            <a:r>
              <a:rPr lang="hu-HU" i="1" dirty="0" err="1" smtClean="0"/>
              <a:t>millyen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66056"/>
            <a:ext cx="11245174" cy="4870932"/>
          </a:xfrm>
        </p:spPr>
        <p:txBody>
          <a:bodyPr>
            <a:normAutofit lnSpcReduction="10000"/>
          </a:bodyPr>
          <a:lstStyle/>
          <a:p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kötőszós összetett mondatokban (38 db/109, 35%):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(30)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Tudod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is;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nehéz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nevü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Ferfiak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vóltak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régen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Izraelbe,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moſt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töbnyire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tſak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Bórekeknek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Iszikeknek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Móſeſeknek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Abrahamoknak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Jakoboknak, 's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Katzóganoknak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miknek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hivattatnak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1779)</a:t>
            </a:r>
          </a:p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melléknévi alaptag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(28 db/38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)), vö. főnévi alaptag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db/38 (18%)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sokkal inkább dominál 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Közös a főmondatokban: kognitív igék [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(meg)lát, hisz, (meg)gondol, tanít, érez, mutat,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szól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tud,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olvas, fogalma van, eszébe jut, képzel, hall, néz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(31)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nem gondolják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ám-meg,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tsuda-tévö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erö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lappangjon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benne.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1786)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esetenként csak a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kontextus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egyértelműsíti, hogy nem kérdő névmás</a:t>
            </a:r>
          </a:p>
          <a:p>
            <a:pPr marL="0" indent="0">
              <a:buNone/>
            </a:pP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vagy felkiáltó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szokatlan/érdekes’)? Bár ez a mondat vehető E-nek,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Ö-nek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(32)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Ó! ha be lehetne az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illyen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lélekbe tekinteni!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érzéseit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lehetne benne látni a'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szomoruságnak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kétségbeesésnek, és szorongattatásnak,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óhajtásokat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szabadulás után, 's a'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viszszatért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életnek megtartására nézve!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1830)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1833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26379" y="671352"/>
            <a:ext cx="9076329" cy="1064277"/>
          </a:xfrm>
        </p:spPr>
        <p:txBody>
          <a:bodyPr/>
          <a:lstStyle/>
          <a:p>
            <a:r>
              <a:rPr lang="hu-HU" dirty="0" smtClean="0"/>
              <a:t>Eredmények: </a:t>
            </a:r>
            <a:r>
              <a:rPr lang="hu-HU" i="1" dirty="0" smtClean="0"/>
              <a:t>MILYEN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26379" y="2023864"/>
            <a:ext cx="10525540" cy="4834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500-as véletlen minta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előfordulásaiból (</a:t>
            </a:r>
            <a:r>
              <a:rPr lang="hu-H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össztalálat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13.397 db), 270 db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endParaRPr lang="hu-H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 db/270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egyszerű/mellérendelt felkiáltó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mondat, az első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adat 1848-as: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(33)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visszaballagott a jó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öreg,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elhajítsa a gonosz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követ.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Utána nyúl . . . csóválja . . .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hah,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 visítás!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1848)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 (71 db): 48 melléknévi, 15 főnévi alaptaggal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(34)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Beleszóltam a nő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meséjébe.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Margó.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szép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Áh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hagyjon.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(1920)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(26) </a:t>
            </a:r>
            <a:r>
              <a:rPr lang="nb-NO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Apáca: </a:t>
            </a:r>
            <a:r>
              <a:rPr lang="nb-NO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kár, </a:t>
            </a:r>
            <a:r>
              <a:rPr lang="nb-NO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nem haltál </a:t>
            </a:r>
            <a:r>
              <a:rPr lang="nb-NO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meg.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(1973)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Mellérendelt (46 db): 34 db melléknévi alaptagú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(35)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megpihennek itt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Dunán.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Zsiradékra van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szükségük.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céltalan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életük! Nem?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(1943)</a:t>
            </a: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27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Eredmények: </a:t>
            </a:r>
            <a:r>
              <a:rPr lang="hu-HU" i="1" dirty="0" smtClean="0"/>
              <a:t>MILYEN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542769" cy="4063091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Alárendelő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mondatok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mellékmondatában (153 db/270,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Sokféle állítmány a főmondatban (de főleg kognitív ige: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tud, lát, gondol, mond, néz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 db/270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%, csak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Ö-ben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71%)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melléknévi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33 db (22%,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Ö-ben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12%) főnévi alaptagot bővítő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(36)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csak én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tudom,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gyönge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vagy,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csak én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tudom,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hazug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vagy,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hencegő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kalandor!...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1923)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(37)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Elgondolni is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rettenetes,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sokat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vett el tőle az iskola s milyen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kevesett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adott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érte.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1937)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Felkiáltásokban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intenzifikálóként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melléknévi alaptag a meghatározóbb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nem a főnévi.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névmásként kérdésekben a főnévi és igei alaptag. 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55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mekkora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999969" cy="43712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Nincs köze etimológiailag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-hez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-kora</a:t>
            </a:r>
            <a:endParaRPr lang="hu-H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1585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Mikoratska</a:t>
            </a:r>
            <a:r>
              <a:rPr lang="hu-HU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[sz.]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886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 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1619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Vala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NySz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J: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1585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’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nagyságú? |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groß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?’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#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886) (↑);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1807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’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amekkora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groß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 (Márton J.: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.–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NMSz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Calepinus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latin–magyar szótára 1585-ből. Közzéteszi: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Melich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János. Budapest, 1912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(p. )</a:t>
            </a:r>
          </a:p>
          <a:p>
            <a:pPr marL="0" indent="0">
              <a:buNone/>
            </a:pP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Quantulus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Milyen kicsi/csekély? Kicsinyítőképzős. </a:t>
            </a: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jelentést megad az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Nem!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TMK, KED: nincs találat, de kell léteznie a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KM-ben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l. Calepinus adatát. Regiszterfüggőség. 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112" y="735194"/>
            <a:ext cx="8237787" cy="151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69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5928" y="221344"/>
            <a:ext cx="9076329" cy="1064277"/>
          </a:xfrm>
        </p:spPr>
        <p:txBody>
          <a:bodyPr>
            <a:normAutofit/>
          </a:bodyPr>
          <a:lstStyle/>
          <a:p>
            <a:r>
              <a:rPr lang="hu-HU" dirty="0" smtClean="0"/>
              <a:t>Eredmények: </a:t>
            </a:r>
            <a:r>
              <a:rPr lang="hu-HU" i="1" dirty="0" smtClean="0"/>
              <a:t>mekkora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25928" y="1394951"/>
            <a:ext cx="11215991" cy="53497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össztalálat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523, ebből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268 db (51%)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nincs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egy X!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változat,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-os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felkiáltás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ból is csak egy (30):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(38)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azokon túl újabb csillagok vannak , meg azokon túl megint több akkora földek s így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tovább,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míg el nem szédült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elgondolásában…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a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világ…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hogy mi minden van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rajta…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(1920, Móricz: Légy jó mindhalálig)</a:t>
            </a:r>
          </a:p>
          <a:p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41 db/268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15%)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dominál a csak főnévi alaptag, 4 db jelzős főnévi használat (32):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(39)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jegygyürü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 És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oltáreskü'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édes titka Közt a kétség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terü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1847) – első felkiáltó,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adat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(40)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saját lényegtelenséget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csupa-függést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jelenthet akkor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egész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valóságot „viszonyoknak” látni!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1934)</a:t>
            </a:r>
          </a:p>
          <a:p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Mellérendelt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(van megelőző (tag)mondat): 41 db/268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(41)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Innen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temetőig;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száz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lépés,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a ti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életötök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Pedig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a világ!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mindön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van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nagyvilágba!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1918)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30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65922" y="482509"/>
            <a:ext cx="9076329" cy="1064277"/>
          </a:xfrm>
        </p:spPr>
        <p:txBody>
          <a:bodyPr/>
          <a:lstStyle/>
          <a:p>
            <a:r>
              <a:rPr lang="hu-HU" dirty="0"/>
              <a:t>Eredmények: </a:t>
            </a:r>
            <a:r>
              <a:rPr lang="hu-HU" i="1" dirty="0"/>
              <a:t>mekkora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65922" y="1669775"/>
            <a:ext cx="11042373" cy="49397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Eltérés a 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-hez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képest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meghatározóbbnak tűnik a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főmondatbeli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használat (13 db/268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(42) </a:t>
            </a:r>
            <a:r>
              <a:rPr lang="hu-H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Mekkora volt csodálkozásom,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hogy körültekintve, senkit se láttam a kerek asztal tagjaiból.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1883–1884)</a:t>
            </a: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(43) </a:t>
            </a:r>
            <a:r>
              <a:rPr lang="hu-H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Mekkora élet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van künn a mezőn még akkor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is,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amikor egy lelket sem lát az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ember!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1907)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Alaptagként: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(44)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ÖZVEGY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BIRÓNÉ: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Istenem,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nézzétek ezt a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tortát!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ÖZVEGY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MINÁCSIKNÉ: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Jaj, </a:t>
            </a:r>
            <a:r>
              <a:rPr lang="hu-H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1945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Felkiáltók =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E+M+FŐM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41+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+13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 = 95 db/268 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35%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Jelzős főnévi szerkezet bővítményeként: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(45)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akkora nagy fogak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benne,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 egy-egy nagy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kapa!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két fül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Akkora,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 kép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lapát.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1927)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3843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6821" y="453960"/>
            <a:ext cx="9076329" cy="1064277"/>
          </a:xfrm>
        </p:spPr>
        <p:txBody>
          <a:bodyPr/>
          <a:lstStyle/>
          <a:p>
            <a:r>
              <a:rPr lang="hu-HU" dirty="0"/>
              <a:t>Eredmények: </a:t>
            </a:r>
            <a:r>
              <a:rPr lang="hu-HU" dirty="0" smtClean="0"/>
              <a:t>a </a:t>
            </a:r>
            <a:r>
              <a:rPr lang="hu-HU" i="1" dirty="0" smtClean="0"/>
              <a:t>mekkora </a:t>
            </a:r>
            <a:r>
              <a:rPr lang="hu-HU" dirty="0" smtClean="0"/>
              <a:t>nem felkiáltásokban</a:t>
            </a:r>
            <a:r>
              <a:rPr lang="hu-HU" i="1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6821" y="1630017"/>
            <a:ext cx="11320136" cy="5029200"/>
          </a:xfrm>
        </p:spPr>
        <p:txBody>
          <a:bodyPr>
            <a:normAutofit fontScale="92500" lnSpcReduction="20000"/>
          </a:bodyPr>
          <a:lstStyle/>
          <a:p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mondatok mellékmondatában: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173 db/268 (65%),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-osok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de van egy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kötőszós is: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(46)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azért fontos számomra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zenélés,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mert a koncertekből meg akarok gazdagodni vagy mert ez egy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„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nagy”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stílus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2003)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Főmondati állítmányok: zömmel kognitív igék (</a:t>
            </a:r>
            <a:r>
              <a:rPr lang="fr-F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</a:t>
            </a:r>
            <a:r>
              <a:rPr lang="fr-F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lát, megért, mutat, </a:t>
            </a:r>
            <a:r>
              <a:rPr lang="fr-F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néz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változatosabbak, mint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esetében: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alaptagja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főnév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(138db/173,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vagy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jelzős főnévi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szerkezet (23 db, 13%),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93%, vagy ő maga az alaptag (11 db) (33):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(47)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Ki sem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mondhatom,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örömöm,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idejöttetek,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nem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tagadom,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váratlan volt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idejövésetek.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1941)</a:t>
            </a:r>
          </a:p>
          <a:p>
            <a:pPr marL="0" indent="0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nagy/erős 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legkorábbi 1880-ból):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(48)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rendőrség hivatalos lapja hozta is akkoriban mint a legfontosabb argumentumot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ellene,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erős ember.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1881)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(49)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Szereljük össze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csúszókat, tudod,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állati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 ládák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azok,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négy-öt szánkón az egész fenék négy méternél hosszabb , három méternél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szélesebb?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1973)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01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0110" y="812442"/>
            <a:ext cx="9076329" cy="1064277"/>
          </a:xfrm>
        </p:spPr>
        <p:txBody>
          <a:bodyPr/>
          <a:lstStyle/>
          <a:p>
            <a:r>
              <a:rPr lang="hu-HU" dirty="0" smtClean="0"/>
              <a:t>Összegzés, konklúziók	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0110" y="2023865"/>
            <a:ext cx="11167699" cy="45240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névmások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intenzifikálóként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minden mondatfajtában megjelenhetnek (ha némelyik csak összetett mondat mellékmondatában, pl. felszólító).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Rendkívül változatos a kép, sokféle elmélet.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domináns elképzelés: kérdésbeli kérdő névmás &gt; felszólításban (és más mondatfajtákban)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Ö vagy E? Ellipszis esetleg?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Időrendben: az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ÓM-tól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már változatos szerepekben és szerkezetekben az összes ilyen kérdő névmás:</a:t>
            </a:r>
          </a:p>
          <a:p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ómagyar kortól kimutathatóan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névmási határozószóból (milyen mértékben?) lett kérdő névmás, s abból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[16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század 2.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felétől]: csak az újmagyartól adatolható az online adatbázisokban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(képzővel): [1790-től]: stimmel, újmagyartól</a:t>
            </a:r>
          </a:p>
          <a:p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(lehasadt):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[1819/25-től]: már a 18. sz. elejétől (TMK)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79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9301" y="740926"/>
            <a:ext cx="9076329" cy="1064277"/>
          </a:xfrm>
        </p:spPr>
        <p:txBody>
          <a:bodyPr/>
          <a:lstStyle/>
          <a:p>
            <a:r>
              <a:rPr lang="hu-HU" dirty="0"/>
              <a:t>Összegzés, konklúziók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49301" y="2119048"/>
            <a:ext cx="11225256" cy="4609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Lehetséges jelentésfejlődés: melléknévi alaptag előtt</a:t>
            </a:r>
          </a:p>
          <a:p>
            <a:pPr marL="0" indent="0" algn="ctr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milyen? &gt; 2. milyen mértékben//milyen nagy? &gt; 3. nagy mértékben/mértékű, nagy(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1. és a 2. jelentés fordítva (ragszilárdulás):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mértékben? &gt; milyen/melyik? &gt;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 mértékben,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szokatlan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meglepő’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jelentés: újmagyartól (1777,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az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fázist követte (intenzív &gt; az intenzitás mértéke meglepő &gt;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meglepő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főnévi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alaptag előtt is: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(50)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illyen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különös tűz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futja-el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egész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testemet,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magos nemes érzés támad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bennem!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dagod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szívem!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emelkedik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mejjem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midőn olvasom Hunyadi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Jánost,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szelid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minden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erkőlcsökkel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telyes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keresztény volt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ő, a'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mellett mekkora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hős,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retttenthetetlen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 ! ] katona,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ércz-bástyája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' kereszténységnek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1829)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(51)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Czudar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nép ! mind kiirtom őket ! És e Hunyadi faj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szemtelen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1844)</a:t>
            </a:r>
          </a:p>
          <a:p>
            <a:pPr marL="0" indent="0">
              <a:buNone/>
            </a:pP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13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36808" y="720596"/>
            <a:ext cx="9076329" cy="1064277"/>
          </a:xfrm>
        </p:spPr>
        <p:txBody>
          <a:bodyPr/>
          <a:lstStyle/>
          <a:p>
            <a:r>
              <a:rPr lang="hu-HU" dirty="0"/>
              <a:t>Független </a:t>
            </a:r>
            <a:r>
              <a:rPr lang="hu-HU" i="1" dirty="0" err="1" smtClean="0"/>
              <a:t>wh</a:t>
            </a:r>
            <a:r>
              <a:rPr lang="hu-HU" dirty="0" err="1" smtClean="0"/>
              <a:t>-felkiáltások</a:t>
            </a:r>
            <a:r>
              <a:rPr lang="hu-HU" dirty="0" smtClean="0"/>
              <a:t> és keletkezésük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36808" y="1963882"/>
            <a:ext cx="11678992" cy="48941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Speciális(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ellipszis: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érzékelést kifejező igék által bevezetett függő (indirekt) kérdések, amelyek azt fejezik ki, hogy a függő kérdés tartalma egy skála szélső értékét képviseli:</a:t>
            </a:r>
          </a:p>
          <a:p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Cristofaro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(2016: 396): ’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see if X verbs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!’ Vagy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‘You will see if X Verbs’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really Verbs’, or ‘X doesn’t Verb at all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mellett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-tal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is]</a:t>
            </a:r>
          </a:p>
          <a:p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Mithun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(2016: 387):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fázisok:</a:t>
            </a:r>
          </a:p>
          <a:p>
            <a:pPr marL="457200" indent="-457200">
              <a:buFont typeface="+mj-lt"/>
              <a:buAutoNum type="alphaLcParenR"/>
            </a:pP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good is it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regular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don’t know [how good it is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embedded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saw [how good it is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általánosult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használat, bővítmény lehet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good it is</a:t>
            </a:r>
            <a:r>
              <a:rPr lang="en-US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az egykori ige elhagyása</a:t>
            </a:r>
          </a:p>
        </p:txBody>
      </p:sp>
    </p:spTree>
    <p:extLst>
      <p:ext uri="{BB962C8B-B14F-4D97-AF65-F5344CB8AC3E}">
        <p14:creationId xmlns:p14="http://schemas.microsoft.com/office/powerpoint/2010/main" val="254265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6165" y="472569"/>
            <a:ext cx="9076329" cy="1064277"/>
          </a:xfrm>
        </p:spPr>
        <p:txBody>
          <a:bodyPr/>
          <a:lstStyle/>
          <a:p>
            <a:r>
              <a:rPr lang="hu-HU" dirty="0" smtClean="0"/>
              <a:t>Összegzés, konklúziók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6165" y="1536846"/>
            <a:ext cx="11082131" cy="51621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mondatszerkezetben alakulhatott ki? 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 függő kérdéssel? [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Csodálkozott, hogy milyen szép lett.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Nem látszik ilyen előzmény.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Önálló kérdő mondat &gt; önálló felkiáltó mondat? Nem valószínű, a szórendi eltérések (Lipták, Kugler) miatt sem. Az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ÓM-példák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egy-két esetet leszámítva nem tűnnek kérdésszerűnek.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korpuszadatok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támogatják: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-ből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indulva (mert ebből lett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is),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mintázatok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kötőszós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(kijelentő?) alárendelő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mondatok kognitív igékkel a főmondatban, zömük közlésige (idézésben) az ómagyarban;</a:t>
            </a: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mondat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mellékmondat (l. a főmondat mondatfajtáját, az is ritkán kérdő), de még nem értődik oda a ’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(mértékben)’, csak a kontextusból derül ki (vagy igaz az is);</a:t>
            </a: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ómagyarban leginkább a vonatkozó mellékmondati struktúrákban jelentkezik kétértelműség;</a:t>
            </a: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kontextusból épült be a ’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mértékben)’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jelentés;</a:t>
            </a: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gyakori társulás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igen,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gyakori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jelző előtt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mely;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felkiáltó mondatfajtát sokszor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indulatszó (és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íme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is jelzi (ami a korban kívánságokat is) – ezekben biztosan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intenzifikálnak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250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12179" y="1850692"/>
            <a:ext cx="9076329" cy="3650155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szépen a figyelmet!</a:t>
            </a:r>
            <a:endParaRPr lang="hu-H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07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Köszönetnyilvánítás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u-HU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hu-H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u-H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kutatás az NKFI FK </a:t>
            </a:r>
            <a:r>
              <a:rPr lang="hu-H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135186 </a:t>
            </a:r>
            <a:r>
              <a:rPr lang="hu-H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számú </a:t>
            </a:r>
            <a:r>
              <a:rPr lang="hu-H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pályázatának </a:t>
            </a:r>
            <a:r>
              <a:rPr lang="hu-H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(Regiszterfüggő változatok a </a:t>
            </a:r>
            <a:r>
              <a:rPr lang="hu-H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középmagyarban</a:t>
            </a:r>
            <a:r>
              <a:rPr lang="hu-H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támogatásával készült.</a:t>
            </a:r>
            <a:endParaRPr lang="hu-H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97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6744" y="601778"/>
            <a:ext cx="9076329" cy="1064277"/>
          </a:xfrm>
        </p:spPr>
        <p:txBody>
          <a:bodyPr/>
          <a:lstStyle/>
          <a:p>
            <a:r>
              <a:rPr lang="hu-HU" dirty="0" smtClean="0"/>
              <a:t>Irodalom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1838739"/>
            <a:ext cx="10751491" cy="46316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Cristofaro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2016.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Routes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insubordination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cross-linguistic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perspective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Nicholas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Evans &amp;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Honoré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Watanabe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Insubordination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393–422. Amsterdam/ Philadelphia: John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Benjamins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Publishing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Dikken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Lipták 1997.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Csoda egy nyelv.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Nominal-Internal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predication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Hungarian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Jane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Coerts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Hoop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.):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Netherlands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1997. Amsterdam/Philadelphia: John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Benjamins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177–214.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Fejes, László, Molnár, Cecília &amp; Sass, Bálint 2024: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Strange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“A egy N”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Hungarian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Linguistica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Academica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71: 18–66.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Kugler Nóra 2017. A mondattípusok részletes tárgyalása.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Tolcsvai Nagy Gábor (szerk.):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Nyelvtan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Budapest: Osiris. 761–805.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Lipták, Anikó 2005. The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periphery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Hungarian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exclamatives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Laura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Brugè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Giuliana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Giusti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Nicola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Munaro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Walter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Schweikert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Giuseppina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Turano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Contributions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thirtieth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Incontro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Grammatica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Generativa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Venice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February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26–28, 2004.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Venezia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Università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Foscari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Venezia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161–184.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Lipták, Anikó 2006. Word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Hungarian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exclamatives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Linguistica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Hungarica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53(4): 343–391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34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7809" y="482509"/>
            <a:ext cx="9076329" cy="1064277"/>
          </a:xfrm>
        </p:spPr>
        <p:txBody>
          <a:bodyPr/>
          <a:lstStyle/>
          <a:p>
            <a:r>
              <a:rPr lang="hu-HU" dirty="0" smtClean="0"/>
              <a:t>Irodalom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809" y="1928191"/>
            <a:ext cx="11598965" cy="46713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Mithun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Marianne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2008. The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extension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dependency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beyond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sentence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84(1): 69–119.</a:t>
            </a:r>
          </a:p>
          <a:p>
            <a:pPr marL="0" indent="0">
              <a:buNone/>
            </a:pP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Nevalainen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T. &amp;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Rissanen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M. (2002):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Fairly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pretty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pretty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fair?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grammaticalization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English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downtoners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Sciences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24: 359–380.</a:t>
            </a:r>
          </a:p>
          <a:p>
            <a:pPr marL="0" indent="0">
              <a:buNone/>
            </a:pP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Pichler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Heike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2013. </a:t>
            </a:r>
            <a:r>
              <a:rPr lang="en-US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discourse-pragmatic variation</a:t>
            </a:r>
            <a:r>
              <a:rPr lang="en-US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John Benjamins, Amsterdam–Philadelphia.</a:t>
            </a:r>
            <a:endParaRPr lang="hu-HU" sz="2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Schröder,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Daniela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2024. 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-Exclamative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Constructions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English.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New York: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Routledge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Varga Mónika 2024. 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Felette igen nagy jó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Intenzitásjelölők variációja 16–18. századi regiszterekben. 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Argumentum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20: 194–223.</a:t>
            </a:r>
          </a:p>
          <a:p>
            <a:pPr marL="0" indent="0">
              <a:buNone/>
            </a:pP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 Varga Györgyi 1992. A névmások.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Benkő Loránd (szerk.): 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magyar nyelv történeti nyelvtana II/1. A kései ómagyar kor.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Morfematika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Budapest: Akadémiai Kiadó. 455–569.</a:t>
            </a:r>
          </a:p>
          <a:p>
            <a:pPr marL="0" indent="0">
              <a:buNone/>
            </a:pP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Zevakhina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Natalia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2016. The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insubordination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-exclamatives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40: 765–814.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8482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1104" y="398755"/>
            <a:ext cx="10822133" cy="1288670"/>
          </a:xfrm>
        </p:spPr>
        <p:txBody>
          <a:bodyPr/>
          <a:lstStyle/>
          <a:p>
            <a:r>
              <a:rPr lang="hu-HU" dirty="0" smtClean="0"/>
              <a:t>Mely (igen) </a:t>
            </a:r>
            <a:r>
              <a:rPr lang="hu-HU" i="1" dirty="0" smtClean="0"/>
              <a:t>nagy N: </a:t>
            </a:r>
            <a:r>
              <a:rPr lang="hu-HU" dirty="0" smtClean="0"/>
              <a:t>az adatok egyharmada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1104" y="1584960"/>
            <a:ext cx="11521440" cy="51328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igen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E: 28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 (N: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érdem, szent ország, sokaság, szükség, félelem, keserűség, tisztesség, vigasság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ígo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naǵ vram ísten atte edo̗ssego̗dnec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socas-saga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kít elrey̋to̗ttel a tego̗d zereto̗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c-nec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es tego̗d felo̗knec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(NagyszK., 1512, /188)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Ö: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db (N: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nehéz szolgálat, felséges jószág, dicsőség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stb.),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11-féle forrás használja (kódexeken kívül Sylvester, Heltai bibliafordításai)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kerlec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hoǵ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ta-noly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̋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admeg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ígo̗n naǵ zenth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ay̋andekocat ígert az vr ísten edo̗s íesus az v́tet zereto̗knec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(DebrK. 1519, /602)</a:t>
            </a:r>
          </a:p>
          <a:p>
            <a:pPr marL="45720" lvl="1"/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igen gyakori</a:t>
            </a:r>
          </a:p>
          <a:p>
            <a:pPr marL="45720" lvl="1"/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db/338 (20%)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öröm, keserűség, szépség, szeretet, kín, hálaadás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stb.)</a:t>
            </a:r>
          </a:p>
          <a:p>
            <a:pPr marL="45720" lvl="1"/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akoron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zÿz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marÿa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nagÿ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keserwseghel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telek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ErsK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1529,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51vb)</a:t>
            </a:r>
          </a:p>
          <a:p>
            <a:pPr marL="45720" lvl="1"/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db/387 (22%) (N: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dolgok, jó, veszedelem, dicsőség, öröm, szeretet, kín, szükség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stb.)</a:t>
            </a:r>
          </a:p>
          <a:p>
            <a:pPr marL="45720" lvl="1"/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lelek · O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cristusnak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zent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vereuel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meg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lassad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nagy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zerelmel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tegedet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irgalmas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HorvK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1522,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/21v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55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CADFB3B-D08E-A367-A3EA-A5B1C1F86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665" y="820440"/>
            <a:ext cx="9076329" cy="1064277"/>
          </a:xfrm>
        </p:spPr>
        <p:txBody>
          <a:bodyPr>
            <a:normAutofit/>
          </a:bodyPr>
          <a:lstStyle/>
          <a:p>
            <a:r>
              <a:rPr lang="hu-HU" i="1" dirty="0" smtClean="0"/>
              <a:t>(meg)gondol </a:t>
            </a:r>
            <a:r>
              <a:rPr lang="hu-HU" dirty="0" smtClean="0"/>
              <a:t>– három mondatfajta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B574EBE9-5A39-ECBC-7FBC-80ABB17AA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2385391"/>
            <a:ext cx="11768212" cy="40940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Kychoda</a:t>
            </a:r>
            <a:r>
              <a:rPr lang="hu-H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eleeg</a:t>
            </a:r>
            <a:r>
              <a:rPr lang="hu-H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azt </a:t>
            </a:r>
            <a:r>
              <a:rPr lang="hu-H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 </a:t>
            </a:r>
            <a:r>
              <a:rPr lang="hu-H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gondolny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dychevseggel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fel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velagnak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zonya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Mynemev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aytatossagnak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uansagaual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tellyes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menyey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angelok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sokassaga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eleyben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ievue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Mely kellemetes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zynnel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orchaual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Mely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edesseges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isteny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evlelesekkel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legen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zent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fyatvl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fogattatot · es fel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magaztattot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teremtet allatnak felette ·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HorvK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78v) 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 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gondolny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neuolya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legeen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elny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velagban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Es (na) mely nagy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haboruſag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vezedelm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gyevtevrtetny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kolban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myndenkoron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CornK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68v) </a:t>
            </a:r>
          </a:p>
          <a:p>
            <a:pPr marL="0" indent="0">
              <a:buNone/>
            </a:pP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mykoron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zent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dorothea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azzonnak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mynd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aureolak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adattanak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gondolyatok</a:t>
            </a:r>
            <a:r>
              <a:rPr lang="hu-H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jgeen</a:t>
            </a:r>
            <a:r>
              <a:rPr lang="hu-HU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bodogſaga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CornK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130 r)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81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6744" y="374371"/>
            <a:ext cx="9076329" cy="1064277"/>
          </a:xfrm>
        </p:spPr>
        <p:txBody>
          <a:bodyPr/>
          <a:lstStyle/>
          <a:p>
            <a:r>
              <a:rPr lang="hu-HU" dirty="0"/>
              <a:t>Független </a:t>
            </a:r>
            <a:r>
              <a:rPr lang="hu-HU" i="1" dirty="0" err="1"/>
              <a:t>wh</a:t>
            </a:r>
            <a:r>
              <a:rPr lang="hu-HU" dirty="0" err="1"/>
              <a:t>-felkiáltások</a:t>
            </a:r>
            <a:r>
              <a:rPr lang="hu-HU" dirty="0"/>
              <a:t> és keletkezésük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1438648"/>
            <a:ext cx="11055538" cy="53050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 Nem ellipszis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(nem a főmondat „tűnik el”):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függőségi kiterjesztés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extension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dependency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Mithun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2008: 85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mellékmondat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grammatikai függőségének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kiterjesztése a mondatszinten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túlra, egy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bizonyos típusú összetett mondatból kiindulva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más, hasonló pragmatikai tulajdonságú kontextusokra is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kiterjed (nem igényelve a főmondatot)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Cél: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háttérinformáció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szolgáltatása, a szomszédos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diskurzusrész egy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szakaszának előkészítése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Nyelvek: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navaho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yup’ik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Schröder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(2024: 67): valószínűtlen a komplex mondatokból származás: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 retorikai kérdések</a:t>
            </a:r>
          </a:p>
          <a:p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égiek: legalább az óangol óta léteznek; 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szintaktikai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stabilitás, az összes idézett felkiáltó példa önállóan fordul elő, és egy esetleges hozzá tartozó főmondatra nincs utalás, sem nem szükséges, sőt, egyes esetekben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rekonstruálása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lehetetlen;</a:t>
            </a:r>
            <a:endParaRPr lang="hu-HU"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rzékelést kifejező igék: nem kell perceptuális jelentést hordozniuk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-felkiáltásoknak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konstrukciós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keretben: a kérdésekhez kapcsolódnak (forma, funkció felől is: egzisztenciális előfeltevéseket osztanak meg)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30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199" y="585514"/>
            <a:ext cx="9076329" cy="1064277"/>
          </a:xfrm>
        </p:spPr>
        <p:txBody>
          <a:bodyPr/>
          <a:lstStyle/>
          <a:p>
            <a:r>
              <a:rPr lang="hu-HU" dirty="0"/>
              <a:t>Független </a:t>
            </a:r>
            <a:r>
              <a:rPr lang="hu-HU" i="1" dirty="0" err="1"/>
              <a:t>wh</a:t>
            </a:r>
            <a:r>
              <a:rPr lang="hu-HU" dirty="0" err="1"/>
              <a:t>-felkiáltások</a:t>
            </a:r>
            <a:r>
              <a:rPr lang="hu-HU" dirty="0"/>
              <a:t> és keletkezésük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7199" y="1649791"/>
            <a:ext cx="11377656" cy="5000391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Schröder folyt.: a felkiáltások a kérdésekhez hasonlatosak:</a:t>
            </a:r>
          </a:p>
          <a:p>
            <a:pPr>
              <a:spcBef>
                <a:spcPts val="0"/>
              </a:spcBef>
            </a:pPr>
            <a:r>
              <a:rPr lang="hu-H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konstrukciós grammatikai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keretben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(retorikai és rávezető) kérdésekhez 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kapcsolódnak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 és 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funkció felől is: </a:t>
            </a:r>
            <a:r>
              <a:rPr lang="hu-H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egzisztenciális előfeltevéseket 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osztanak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much did John spend?  → John spent x.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much John spent! → John spent x</a:t>
            </a:r>
            <a:r>
              <a:rPr lang="en-US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22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2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hozzátoldhatósága mindkét fajtához: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go? 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 (információt kérő kérdés)</a:t>
            </a:r>
            <a:b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 </a:t>
            </a:r>
            <a:r>
              <a:rPr lang="hu-HU" sz="2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hu-HU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 (retorikai kérdés: feltételezett, hogy el akarsz menni)</a:t>
            </a:r>
            <a:b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Boy,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tired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hu-HU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?!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 (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 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(Goldberg 2006: 174–175)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De: számos </a:t>
            </a:r>
            <a:r>
              <a:rPr lang="hu-H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formai eltérés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van (A-ige szórend, inkább a kijelentőkhöz hasonlít)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Auer (2016): a németben </a:t>
            </a:r>
            <a:r>
              <a:rPr lang="hu-H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rávezető kérdés (</a:t>
            </a:r>
            <a:r>
              <a:rPr lang="hu-HU" sz="2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leading</a:t>
            </a:r>
            <a:r>
              <a:rPr lang="hu-H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hu-H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prozódiai felkiáltó konstrukció összeolvadása („</a:t>
            </a:r>
            <a:r>
              <a:rPr lang="hu-H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merger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(</a:t>
            </a:r>
            <a:r>
              <a:rPr lang="hu-HU" sz="2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is </a:t>
            </a:r>
            <a:r>
              <a:rPr lang="hu-HU" sz="2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das</a:t>
            </a: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denn</a:t>
            </a: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az angolra nem illik</a:t>
            </a:r>
          </a:p>
          <a:p>
            <a:pPr marL="0" indent="0">
              <a:spcBef>
                <a:spcPts val="0"/>
              </a:spcBef>
              <a:buNone/>
            </a:pP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20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Független </a:t>
            </a:r>
            <a:r>
              <a:rPr lang="hu-HU" i="1" dirty="0" err="1"/>
              <a:t>wh</a:t>
            </a:r>
            <a:r>
              <a:rPr lang="hu-HU" dirty="0" err="1"/>
              <a:t>-felkiáltások</a:t>
            </a:r>
            <a:r>
              <a:rPr lang="hu-HU" dirty="0"/>
              <a:t> és keletkezésük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680970" cy="4609743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Schröder (2024):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Általánosságban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elmondható, hogy a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 mondatok funkciója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évszázadok során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állandó maradt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Alakjuk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változatlan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Ez arra utal, hogy egy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mélyen rögzült felkiáltó sémát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feltételezhetünk, amely hosszú idő óta fennáll az angolban. 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Továbbá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összes idézett előfordulás azt mutatja, hogy a felkiáltó mondatok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önállóan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tehát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főmondat nélkül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fordultak elő már a legkorábbi forrásokban is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mondatok </a:t>
            </a:r>
            <a:r>
              <a:rPr lang="hu-H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(retorikai) kérdésekkel</a:t>
            </a:r>
            <a:r>
              <a:rPr lang="hu-H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hozhatók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összefüggésbe,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amely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összhangban áll a Konstrukciós Grammatika keretével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943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8284" y="224584"/>
            <a:ext cx="9076329" cy="1064277"/>
          </a:xfrm>
        </p:spPr>
        <p:txBody>
          <a:bodyPr/>
          <a:lstStyle/>
          <a:p>
            <a:r>
              <a:rPr lang="hu-HU" dirty="0" smtClean="0"/>
              <a:t>Magyar kutatások a </a:t>
            </a:r>
            <a:r>
              <a:rPr lang="hu-HU" i="1" dirty="0" smtClean="0"/>
              <a:t>micsoda</a:t>
            </a:r>
            <a:r>
              <a:rPr lang="hu-HU" dirty="0" smtClean="0"/>
              <a:t>-felkiáltásokról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8284" y="1481017"/>
            <a:ext cx="11631168" cy="52612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egyes kérdő névmások fokozó szerepe nem korlátozódik a felkiáltó mondatokra.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Lipták (2005, 2006): szórendi mintázatokban eltérés, a kérdő mondatokban ige-igekötő inverzió (V-PV, a kérdő névmás kontrasztív fókusz),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felkiáltókban nagyfokú</a:t>
            </a: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változatosság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Fakultatív inverzió: V-PV és PV-V (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hány, mennyi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mennyiségi kifejezések, „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pPr marL="0" indent="0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Mennyi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könyvet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olvastál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~ </a:t>
            </a:r>
            <a:r>
              <a:rPr lang="hu-H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</a:t>
            </a:r>
            <a:r>
              <a:rPr lang="hu-HU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könyvet </a:t>
            </a:r>
            <a:r>
              <a:rPr lang="hu-H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elolvastál</a:t>
            </a:r>
            <a:r>
              <a:rPr lang="hu-HU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Csak inverzió (V-PV,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ki, hol, mi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(Hogy)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 el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moziba Annával!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Csak egyenes (PV-V,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mennyire, hogy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nagyságra, intenzitásra utalnak, „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(Hogy)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megnőtt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Éva!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kérdő névmások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kontrasztív fókuszt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felkiáltók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értékelő skála (skaláris) fókuszt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(intenzív érzelem, mérhetetlen/túl magas mennyiség, váratlanság)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hordoznak.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-felkiáltásokkal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egyezik meg e felkiáltók szerkezete,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szükséges a kérdő névmási (eredetű) elem</a:t>
            </a: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bennük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Lipták konklúziója: 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kijelentő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mondatokhoz jobban kapcsolódnak, mint a kérdőkhöz: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skaláris fókusz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(kijelentő: értékelő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felkiáltó) vs. kontrasztív fókusz (kérdő).</a:t>
            </a:r>
          </a:p>
        </p:txBody>
      </p:sp>
    </p:spTree>
    <p:extLst>
      <p:ext uri="{BB962C8B-B14F-4D97-AF65-F5344CB8AC3E}">
        <p14:creationId xmlns:p14="http://schemas.microsoft.com/office/powerpoint/2010/main" val="266674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05678" y="591839"/>
            <a:ext cx="9076329" cy="1064277"/>
          </a:xfrm>
        </p:spPr>
        <p:txBody>
          <a:bodyPr/>
          <a:lstStyle/>
          <a:p>
            <a:r>
              <a:rPr lang="hu-HU" dirty="0"/>
              <a:t>Magyar kutatások a </a:t>
            </a:r>
            <a:r>
              <a:rPr lang="hu-HU" i="1" dirty="0"/>
              <a:t>micsoda</a:t>
            </a:r>
            <a:r>
              <a:rPr lang="hu-HU" dirty="0"/>
              <a:t>-felkiáltásokról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05678" y="2107096"/>
            <a:ext cx="11016152" cy="45368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MILY, MEKKORA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nem ír róluk,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MILYEN-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felkiáltások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alaptagtól függően (N/Adj/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változó szórendűek:</a:t>
            </a:r>
          </a:p>
          <a:p>
            <a:pPr marL="0" indent="0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könyvet elolvastál/olvastál el!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mennyiségi kifejezés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(Hogy)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ilyen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drága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könyvet vettél meg!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minőséget kifejező melléknév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(Hogy)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alaposan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megfázott Ágnes! –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adverbs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[más példával viszont nekem működik az inverzió]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Szokatlanság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’: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(Hogy)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ruhát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talált meg!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[saját példa] –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elliptált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jelző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elképesztő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alaposan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felkészültél/készültél fel a vizsgára!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Vö.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alaposan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tanultuk meg mi az anatómia s gyógyszertan egyes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fejezeteit,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minthogy sem sebészek , sem rendelőorvosok nem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lettünk: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lett belőle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tudás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MNSz2,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295703435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Többféle alaptag is lehetséges, nemcsak a fentiek (l. később)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335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13274</TotalTime>
  <Words>6316</Words>
  <Application>Microsoft Office PowerPoint</Application>
  <PresentationFormat>Szélesvásznú</PresentationFormat>
  <Paragraphs>382</Paragraphs>
  <Slides>46</Slides>
  <Notes>17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46</vt:i4>
      </vt:variant>
    </vt:vector>
  </HeadingPairs>
  <TitlesOfParts>
    <vt:vector size="52" baseType="lpstr">
      <vt:lpstr>Arial</vt:lpstr>
      <vt:lpstr>Calibri</vt:lpstr>
      <vt:lpstr>Courier New</vt:lpstr>
      <vt:lpstr>Goudy Old Style</vt:lpstr>
      <vt:lpstr>Times New Roman</vt:lpstr>
      <vt:lpstr>MarrakeshVTI</vt:lpstr>
      <vt:lpstr>PowerPoint bemutató</vt:lpstr>
      <vt:lpstr>Független wh-felkiáltások</vt:lpstr>
      <vt:lpstr>Független wh-felkiáltások keletkezése</vt:lpstr>
      <vt:lpstr>Független wh-felkiáltások és keletkezésük</vt:lpstr>
      <vt:lpstr>Független wh-felkiáltások és keletkezésük</vt:lpstr>
      <vt:lpstr>Független wh-felkiáltások és keletkezésük</vt:lpstr>
      <vt:lpstr>Független wh-felkiáltások és keletkezésük</vt:lpstr>
      <vt:lpstr>Magyar kutatások a micsoda-felkiáltásokról</vt:lpstr>
      <vt:lpstr>Magyar kutatások a micsoda-felkiáltásokról</vt:lpstr>
      <vt:lpstr>Magyar kutatások a micsoda-felkiáltásokról</vt:lpstr>
      <vt:lpstr>Magyar kutatások a micsoda-felkiáltásokról</vt:lpstr>
      <vt:lpstr>Intenzifikáló szerep(ek) a szótári leírásokban</vt:lpstr>
      <vt:lpstr>Intenzifikáló szerep a szótári leírásokban</vt:lpstr>
      <vt:lpstr>Intenzifikáló szerep a szótári leírásokban</vt:lpstr>
      <vt:lpstr>Változatok</vt:lpstr>
      <vt:lpstr>Kutatási kérdések</vt:lpstr>
      <vt:lpstr>Anyag, módszer</vt:lpstr>
      <vt:lpstr>Ellentmondásos teóriák: mely (&gt;mily)</vt:lpstr>
      <vt:lpstr>Ellentmondásos teóriák: mely (&gt;mily)</vt:lpstr>
      <vt:lpstr>Eredmények: mely (&gt;mily)</vt:lpstr>
      <vt:lpstr>Eredmények: mely (&gt;mily)</vt:lpstr>
      <vt:lpstr>Eredmények: mely</vt:lpstr>
      <vt:lpstr>Intenzifikálók együtt: mely igen (nagyon)</vt:lpstr>
      <vt:lpstr>Intenzifikálók együtt: mely igen</vt:lpstr>
      <vt:lpstr>Mely + N! az ÓMK-ban</vt:lpstr>
      <vt:lpstr>Átmenetek…?</vt:lpstr>
      <vt:lpstr>A mily esete: 18. századi vagy korábbi?</vt:lpstr>
      <vt:lpstr>A mily esetében is: vonatkozó névmás vs. intenzifikáló</vt:lpstr>
      <vt:lpstr>Eredmények: millyen &amp; milyen </vt:lpstr>
      <vt:lpstr>Eredmények: millyen – alaptagok </vt:lpstr>
      <vt:lpstr>Eredmények: millyen</vt:lpstr>
      <vt:lpstr>Eredmények: MILYEN</vt:lpstr>
      <vt:lpstr>Eredmények: MILYEN</vt:lpstr>
      <vt:lpstr>mekkora</vt:lpstr>
      <vt:lpstr>Eredmények: mekkora</vt:lpstr>
      <vt:lpstr>Eredmények: mekkora </vt:lpstr>
      <vt:lpstr>Eredmények: a mekkora nem felkiáltásokban </vt:lpstr>
      <vt:lpstr>Összegzés, konklúziók </vt:lpstr>
      <vt:lpstr>Összegzés, konklúziók</vt:lpstr>
      <vt:lpstr>Összegzés, konklúziók</vt:lpstr>
      <vt:lpstr>PowerPoint bemutató</vt:lpstr>
      <vt:lpstr>Köszönetnyilvánítás</vt:lpstr>
      <vt:lpstr>Irodalom</vt:lpstr>
      <vt:lpstr>Irodalom</vt:lpstr>
      <vt:lpstr>Mely (igen) nagy N: az adatok egyharmada</vt:lpstr>
      <vt:lpstr>(meg)gondol – három mondatfajta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Kérdő névmásból intenzifikáló</dc:title>
  <dc:creator>Anonymous</dc:creator>
  <cp:lastModifiedBy>Anonymous</cp:lastModifiedBy>
  <cp:revision>1625</cp:revision>
  <dcterms:created xsi:type="dcterms:W3CDTF">2025-09-07T08:47:02Z</dcterms:created>
  <dcterms:modified xsi:type="dcterms:W3CDTF">2025-11-04T19:03:37Z</dcterms:modified>
</cp:coreProperties>
</file>