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8" r:id="rId1"/>
  </p:sldMasterIdLst>
  <p:notesMasterIdLst>
    <p:notesMasterId r:id="rId48"/>
  </p:notesMasterIdLst>
  <p:sldIdLst>
    <p:sldId id="276" r:id="rId2"/>
    <p:sldId id="275" r:id="rId3"/>
    <p:sldId id="315" r:id="rId4"/>
    <p:sldId id="277" r:id="rId5"/>
    <p:sldId id="279" r:id="rId6"/>
    <p:sldId id="280" r:id="rId7"/>
    <p:sldId id="284" r:id="rId8"/>
    <p:sldId id="291" r:id="rId9"/>
    <p:sldId id="297" r:id="rId10"/>
    <p:sldId id="286" r:id="rId11"/>
    <p:sldId id="332" r:id="rId12"/>
    <p:sldId id="298" r:id="rId13"/>
    <p:sldId id="311" r:id="rId14"/>
    <p:sldId id="308" r:id="rId15"/>
    <p:sldId id="288" r:id="rId16"/>
    <p:sldId id="285" r:id="rId17"/>
    <p:sldId id="295" r:id="rId18"/>
    <p:sldId id="321" r:id="rId19"/>
    <p:sldId id="316" r:id="rId20"/>
    <p:sldId id="320" r:id="rId21"/>
    <p:sldId id="317" r:id="rId22"/>
    <p:sldId id="333" r:id="rId23"/>
    <p:sldId id="318" r:id="rId24"/>
    <p:sldId id="328" r:id="rId25"/>
    <p:sldId id="323" r:id="rId26"/>
    <p:sldId id="322" r:id="rId27"/>
    <p:sldId id="329" r:id="rId28"/>
    <p:sldId id="330" r:id="rId29"/>
    <p:sldId id="296" r:id="rId30"/>
    <p:sldId id="300" r:id="rId31"/>
    <p:sldId id="301" r:id="rId32"/>
    <p:sldId id="302" r:id="rId33"/>
    <p:sldId id="307" r:id="rId34"/>
    <p:sldId id="313" r:id="rId35"/>
    <p:sldId id="294" r:id="rId36"/>
    <p:sldId id="324" r:id="rId37"/>
    <p:sldId id="309" r:id="rId38"/>
    <p:sldId id="306" r:id="rId39"/>
    <p:sldId id="339" r:id="rId40"/>
    <p:sldId id="331" r:id="rId41"/>
    <p:sldId id="283" r:id="rId42"/>
    <p:sldId id="282" r:id="rId43"/>
    <p:sldId id="340" r:id="rId44"/>
    <p:sldId id="341" r:id="rId45"/>
    <p:sldId id="334" r:id="rId46"/>
    <p:sldId id="337" r:id="rId47"/>
  </p:sldIdLst>
  <p:sldSz cx="12192000" cy="6858000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87362" autoAdjust="0"/>
  </p:normalViewPr>
  <p:slideViewPr>
    <p:cSldViewPr snapToGrid="0">
      <p:cViewPr varScale="1">
        <p:scale>
          <a:sx n="77" d="100"/>
          <a:sy n="77" d="100"/>
        </p:scale>
        <p:origin x="912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51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294C828-763B-4DF7-AEAD-DD13D66F2453}" type="datetimeFigureOut">
              <a:rPr lang="hu-HU" smtClean="0"/>
              <a:t>2025. 11. 04.</a:t>
            </a:fld>
            <a:endParaRPr lang="hu-HU"/>
          </a:p>
        </p:txBody>
      </p:sp>
      <p:sp>
        <p:nvSpPr>
          <p:cNvPr id="4" name="Diakép hely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u-HU"/>
          </a:p>
        </p:txBody>
      </p:sp>
      <p:sp>
        <p:nvSpPr>
          <p:cNvPr id="5" name="Jegyzetek hely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8ED502B-8729-46C3-9AB7-DDE0849A3180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9066796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u-HU" dirty="0" err="1" smtClean="0"/>
              <a:t>Wh-exclamations</a:t>
            </a:r>
            <a:r>
              <a:rPr lang="hu-HU" baseline="0" dirty="0" smtClean="0"/>
              <a:t> (</a:t>
            </a:r>
            <a:r>
              <a:rPr lang="hu-HU" i="1" baseline="0" dirty="0" err="1" smtClean="0"/>
              <a:t>wh-</a:t>
            </a:r>
            <a:r>
              <a:rPr lang="hu-HU" i="1" baseline="0" dirty="0" smtClean="0"/>
              <a:t> + </a:t>
            </a:r>
            <a:r>
              <a:rPr lang="hu-HU" i="1" baseline="0" dirty="0" err="1" smtClean="0"/>
              <a:t>how</a:t>
            </a:r>
            <a:r>
              <a:rPr lang="hu-HU" baseline="0" dirty="0" smtClean="0"/>
              <a:t>), a </a:t>
            </a:r>
            <a:r>
              <a:rPr lang="hu-HU" i="1" baseline="0" dirty="0" smtClean="0"/>
              <a:t>micsoda </a:t>
            </a:r>
            <a:r>
              <a:rPr lang="hu-HU" baseline="0" dirty="0" smtClean="0"/>
              <a:t>pont nem lesz </a:t>
            </a:r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ED502B-8729-46C3-9AB7-DDE0849A3180}" type="slidenum">
              <a:rPr lang="hu-HU" smtClean="0"/>
              <a:t>1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457761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u-HU" dirty="0" smtClean="0"/>
              <a:t>Nem világos, D. </a:t>
            </a:r>
            <a:r>
              <a:rPr lang="hu-HU" dirty="0" err="1" smtClean="0"/>
              <a:t>Mátai</a:t>
            </a:r>
            <a:r>
              <a:rPr lang="hu-HU" dirty="0" smtClean="0"/>
              <a:t> mire alapozza (hacsak nem a </a:t>
            </a:r>
            <a:r>
              <a:rPr lang="hu-HU" dirty="0" err="1" smtClean="0"/>
              <a:t>hszók</a:t>
            </a:r>
            <a:r>
              <a:rPr lang="hu-HU" baseline="0" dirty="0" smtClean="0"/>
              <a:t> forráselemként való abszolutizálása van mögötte)</a:t>
            </a:r>
            <a:r>
              <a:rPr lang="hu-HU" dirty="0" smtClean="0"/>
              <a:t>, hogy</a:t>
            </a:r>
            <a:r>
              <a:rPr lang="hu-HU" baseline="0" dirty="0" smtClean="0"/>
              <a:t> </a:t>
            </a:r>
            <a:r>
              <a:rPr lang="hu-HU" b="1" baseline="0" dirty="0" smtClean="0"/>
              <a:t>a kérdő névmási használat későbbi, mint a fokhatározószói </a:t>
            </a:r>
            <a:r>
              <a:rPr lang="hu-HU" baseline="0" dirty="0" smtClean="0"/>
              <a:t>(a ragszilárdulás ehhez kevés). Ez szokatlan (</a:t>
            </a:r>
            <a:r>
              <a:rPr lang="hu-HU" baseline="0" dirty="0" err="1" smtClean="0"/>
              <a:t>hszó</a:t>
            </a:r>
            <a:r>
              <a:rPr lang="hu-HU" baseline="0" dirty="0" smtClean="0"/>
              <a:t> &gt; nm), de csak ezt a részét ismeri el (a kérdőszó &gt; </a:t>
            </a:r>
            <a:r>
              <a:rPr lang="hu-HU" baseline="0" dirty="0" err="1" smtClean="0"/>
              <a:t>intenzifikáló</a:t>
            </a:r>
            <a:r>
              <a:rPr lang="hu-HU" baseline="0" dirty="0" smtClean="0"/>
              <a:t> gr-ra nem reflektál).  Nem értem, hogy névmási tövű </a:t>
            </a:r>
            <a:r>
              <a:rPr lang="hu-HU" baseline="0" dirty="0" err="1" smtClean="0"/>
              <a:t>hszók</a:t>
            </a:r>
            <a:r>
              <a:rPr lang="hu-HU" baseline="0" dirty="0" smtClean="0"/>
              <a:t> névmássá válása miért lenne szokatlan, eleve névmás… MI LEHET A MAGYARÁZAT? </a:t>
            </a:r>
            <a:r>
              <a:rPr lang="hu-HU" baseline="0" dirty="0" err="1" smtClean="0"/>
              <a:t>Sztem</a:t>
            </a:r>
            <a:r>
              <a:rPr lang="hu-HU" baseline="0" dirty="0" smtClean="0"/>
              <a:t> az, hogy az </a:t>
            </a:r>
            <a:r>
              <a:rPr lang="hu-HU" b="1" baseline="0" dirty="0" err="1" smtClean="0"/>
              <a:t>ablativusrag</a:t>
            </a:r>
            <a:r>
              <a:rPr lang="hu-HU" b="1" baseline="0" dirty="0" smtClean="0"/>
              <a:t> szerepét </a:t>
            </a:r>
            <a:r>
              <a:rPr lang="hu-HU" baseline="0" dirty="0" smtClean="0"/>
              <a:t>meg kell magyarázni azzal összefüggésben, hogy utána </a:t>
            </a:r>
            <a:r>
              <a:rPr lang="hu-HU" b="1" baseline="0" dirty="0" err="1" smtClean="0"/>
              <a:t>mn-i</a:t>
            </a:r>
            <a:r>
              <a:rPr lang="hu-HU" b="1" baseline="0" dirty="0" smtClean="0"/>
              <a:t>/</a:t>
            </a:r>
            <a:r>
              <a:rPr lang="hu-HU" b="1" baseline="0" dirty="0" err="1" smtClean="0"/>
              <a:t>fn-i</a:t>
            </a:r>
            <a:r>
              <a:rPr lang="hu-HU" b="1" baseline="0" dirty="0" smtClean="0"/>
              <a:t> </a:t>
            </a:r>
            <a:r>
              <a:rPr lang="hu-HU" b="0" baseline="0" dirty="0" smtClean="0"/>
              <a:t>(</a:t>
            </a:r>
            <a:r>
              <a:rPr lang="hu-HU" b="0" i="1" baseline="0" dirty="0" smtClean="0"/>
              <a:t>melyek, </a:t>
            </a:r>
            <a:r>
              <a:rPr lang="hu-HU" b="0" i="1" baseline="0" dirty="0" err="1" smtClean="0"/>
              <a:t>melyőnk</a:t>
            </a:r>
            <a:r>
              <a:rPr lang="hu-HU" b="0" baseline="0" dirty="0" smtClean="0"/>
              <a:t>) </a:t>
            </a:r>
            <a:r>
              <a:rPr lang="hu-HU" baseline="0" dirty="0" smtClean="0"/>
              <a:t>(és nem </a:t>
            </a:r>
            <a:r>
              <a:rPr lang="hu-HU" baseline="0" dirty="0" err="1" smtClean="0"/>
              <a:t>hszói</a:t>
            </a:r>
            <a:r>
              <a:rPr lang="hu-HU" baseline="0" dirty="0" smtClean="0"/>
              <a:t>) kérdő névmás lett. </a:t>
            </a:r>
          </a:p>
          <a:p>
            <a:r>
              <a:rPr lang="hu-HU" baseline="0" dirty="0" smtClean="0"/>
              <a:t>Bonyolítja a képet, hogy a korai </a:t>
            </a:r>
            <a:r>
              <a:rPr lang="hu-HU" baseline="0" dirty="0" err="1" smtClean="0"/>
              <a:t>ÓM-ban</a:t>
            </a:r>
            <a:r>
              <a:rPr lang="hu-HU" baseline="0" dirty="0" smtClean="0"/>
              <a:t> is még </a:t>
            </a:r>
            <a:r>
              <a:rPr lang="hu-HU" baseline="0" dirty="0" smtClean="0">
                <a:solidFill>
                  <a:srgbClr val="FF0000"/>
                </a:solidFill>
              </a:rPr>
              <a:t>általános/</a:t>
            </a:r>
            <a:r>
              <a:rPr lang="hu-HU" baseline="0" dirty="0" err="1" smtClean="0">
                <a:solidFill>
                  <a:srgbClr val="FF0000"/>
                </a:solidFill>
              </a:rPr>
              <a:t>határozatlan-kérdő-vonatkozó</a:t>
            </a:r>
            <a:r>
              <a:rPr lang="hu-HU" baseline="0" dirty="0" smtClean="0">
                <a:solidFill>
                  <a:srgbClr val="FF0000"/>
                </a:solidFill>
              </a:rPr>
              <a:t> </a:t>
            </a:r>
            <a:r>
              <a:rPr lang="hu-HU" baseline="0" dirty="0" smtClean="0"/>
              <a:t>névmási alakokkal szokás számolni, amelyekből fokozatosan válnak ki az egyes használatok révén a típusok. A kérdő-vonatkozó használat a </a:t>
            </a:r>
            <a:r>
              <a:rPr lang="hu-HU" i="1" baseline="0" dirty="0" smtClean="0"/>
              <a:t>mely </a:t>
            </a:r>
            <a:r>
              <a:rPr lang="hu-HU" baseline="0" dirty="0" smtClean="0"/>
              <a:t>esetében is kimutatható [és az általános: akármely, bármely?].  </a:t>
            </a:r>
            <a:endParaRPr lang="hu-HU" dirty="0" smtClean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ED502B-8729-46C3-9AB7-DDE0849A3180}" type="slidenum">
              <a:rPr lang="hu-HU" smtClean="0"/>
              <a:t>19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8127449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u-HU" dirty="0" smtClean="0"/>
              <a:t>A</a:t>
            </a:r>
            <a:r>
              <a:rPr lang="hu-HU" baseline="0" dirty="0" smtClean="0"/>
              <a:t> </a:t>
            </a:r>
            <a:r>
              <a:rPr lang="hu-HU" i="1" baseline="0" dirty="0" err="1" smtClean="0"/>
              <a:t>MELY</a:t>
            </a:r>
            <a:r>
              <a:rPr lang="hu-HU" baseline="0" dirty="0" err="1" smtClean="0"/>
              <a:t>-</a:t>
            </a:r>
            <a:r>
              <a:rPr lang="hu-HU" dirty="0" err="1" smtClean="0"/>
              <a:t>adatok</a:t>
            </a:r>
            <a:r>
              <a:rPr lang="hu-HU" dirty="0" smtClean="0"/>
              <a:t> 17%-ában</a:t>
            </a:r>
            <a:r>
              <a:rPr lang="hu-HU" baseline="0" dirty="0" smtClean="0"/>
              <a:t> </a:t>
            </a:r>
            <a:r>
              <a:rPr lang="hu-HU" baseline="0" dirty="0" err="1" smtClean="0"/>
              <a:t>intenzifikáló</a:t>
            </a:r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ED502B-8729-46C3-9AB7-DDE0849A3180}" type="slidenum">
              <a:rPr lang="hu-HU" smtClean="0"/>
              <a:t>20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57511478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u-HU" dirty="0" smtClean="0"/>
              <a:t>Egyidejűleg létezik egy sor használata</a:t>
            </a:r>
            <a:r>
              <a:rPr lang="hu-HU" baseline="0" dirty="0" smtClean="0"/>
              <a:t> a </a:t>
            </a:r>
            <a:r>
              <a:rPr lang="hu-HU" i="1" baseline="0" dirty="0" err="1" smtClean="0"/>
              <a:t>mely</a:t>
            </a:r>
            <a:r>
              <a:rPr lang="hu-HU" baseline="0" dirty="0" err="1" smtClean="0"/>
              <a:t>-nek</a:t>
            </a:r>
            <a:r>
              <a:rPr lang="hu-HU" baseline="0" dirty="0" smtClean="0"/>
              <a:t> </a:t>
            </a:r>
            <a:r>
              <a:rPr lang="hu-HU" baseline="0" dirty="0" err="1" smtClean="0"/>
              <a:t>a</a:t>
            </a:r>
            <a:r>
              <a:rPr lang="hu-HU" baseline="0" dirty="0" smtClean="0"/>
              <a:t> korpuszban (kérdő nm, von. nm stb., </a:t>
            </a:r>
            <a:r>
              <a:rPr lang="hu-HU" baseline="0" dirty="0" err="1" smtClean="0"/>
              <a:t>intenzifikáló</a:t>
            </a:r>
            <a:r>
              <a:rPr lang="hu-HU" baseline="0" dirty="0" smtClean="0"/>
              <a:t>), az első adat </a:t>
            </a:r>
            <a:r>
              <a:rPr lang="hu-HU" baseline="0" dirty="0" err="1" smtClean="0"/>
              <a:t>JókK</a:t>
            </a:r>
            <a:r>
              <a:rPr lang="hu-HU" baseline="0" dirty="0" smtClean="0"/>
              <a:t>. (14. sz. utolsó harmada), tehát kb. 150 évet tudunk áttekinteni az </a:t>
            </a:r>
            <a:r>
              <a:rPr lang="hu-HU" baseline="0" dirty="0" err="1" smtClean="0"/>
              <a:t>ÓMK-ban</a:t>
            </a:r>
            <a:r>
              <a:rPr lang="hu-HU" baseline="0" dirty="0" smtClean="0"/>
              <a:t>. </a:t>
            </a:r>
            <a:r>
              <a:rPr lang="hu-HU" b="1" baseline="0" dirty="0" smtClean="0"/>
              <a:t>1466-os az első </a:t>
            </a:r>
            <a:r>
              <a:rPr lang="hu-HU" b="1" baseline="0" dirty="0" err="1" smtClean="0"/>
              <a:t>intenzifikáló</a:t>
            </a:r>
            <a:r>
              <a:rPr lang="hu-HU" b="1" baseline="0" dirty="0" smtClean="0"/>
              <a:t> adat </a:t>
            </a:r>
            <a:r>
              <a:rPr lang="hu-HU" baseline="0" dirty="0" smtClean="0"/>
              <a:t>(</a:t>
            </a:r>
            <a:r>
              <a:rPr lang="hu-HU" baseline="0" dirty="0" err="1" smtClean="0"/>
              <a:t>MünchK</a:t>
            </a:r>
            <a:r>
              <a:rPr lang="hu-HU" baseline="0" dirty="0" smtClean="0"/>
              <a:t>., 1466)</a:t>
            </a:r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ED502B-8729-46C3-9AB7-DDE0849A3180}" type="slidenum">
              <a:rPr lang="hu-HU" smtClean="0"/>
              <a:t>21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13932906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u-HU" dirty="0" smtClean="0"/>
              <a:t>Kérdés, mit mutat ez a „társulás”: nyomatékosítja</a:t>
            </a:r>
            <a:r>
              <a:rPr lang="hu-HU" baseline="0" dirty="0" smtClean="0"/>
              <a:t> az </a:t>
            </a:r>
            <a:r>
              <a:rPr lang="hu-HU" i="1" baseline="0" dirty="0" smtClean="0"/>
              <a:t>igen </a:t>
            </a:r>
            <a:r>
              <a:rPr lang="hu-HU" i="0" baseline="0" dirty="0" smtClean="0"/>
              <a:t>a </a:t>
            </a:r>
            <a:r>
              <a:rPr lang="hu-HU" i="1" baseline="0" dirty="0" smtClean="0"/>
              <a:t>mely </a:t>
            </a:r>
            <a:r>
              <a:rPr lang="hu-HU" i="0" baseline="0" dirty="0" smtClean="0"/>
              <a:t>meglévő fokozó szerepét</a:t>
            </a:r>
            <a:r>
              <a:rPr lang="hu-HU" baseline="0" dirty="0" smtClean="0"/>
              <a:t>, vagy arra utal az, hogy az adatok 2/3-ában nincs ott, hogy a </a:t>
            </a:r>
            <a:r>
              <a:rPr lang="hu-HU" i="1" baseline="0" dirty="0" smtClean="0"/>
              <a:t>mely </a:t>
            </a:r>
            <a:r>
              <a:rPr lang="hu-HU" i="0" baseline="0" dirty="0" smtClean="0"/>
              <a:t>bőven ellátja az </a:t>
            </a:r>
            <a:r>
              <a:rPr lang="hu-HU" i="0" baseline="0" dirty="0" err="1" smtClean="0"/>
              <a:t>intenzifikáló</a:t>
            </a:r>
            <a:r>
              <a:rPr lang="hu-HU" i="0" baseline="0" dirty="0" smtClean="0"/>
              <a:t> szerepet, esetleg hogy az </a:t>
            </a:r>
            <a:r>
              <a:rPr lang="hu-HU" i="1" baseline="0" dirty="0" smtClean="0"/>
              <a:t>igen</a:t>
            </a:r>
            <a:r>
              <a:rPr lang="hu-HU" i="0" baseline="0" dirty="0" smtClean="0"/>
              <a:t> elmaradt idővel mellette, és így alakult ki a </a:t>
            </a:r>
            <a:r>
              <a:rPr lang="hu-HU" i="1" baseline="0" dirty="0" smtClean="0"/>
              <a:t>mely </a:t>
            </a:r>
            <a:r>
              <a:rPr lang="hu-HU" i="0" baseline="0" dirty="0" smtClean="0"/>
              <a:t>ilyen szerepe…? </a:t>
            </a:r>
            <a:endParaRPr lang="hu-HU" i="1" baseline="0" dirty="0" smtClean="0"/>
          </a:p>
          <a:p>
            <a:r>
              <a:rPr lang="hu-HU" baseline="0" dirty="0" smtClean="0"/>
              <a:t>Az </a:t>
            </a:r>
            <a:r>
              <a:rPr lang="hu-HU" i="1" baseline="0" dirty="0" smtClean="0"/>
              <a:t>igen </a:t>
            </a:r>
            <a:r>
              <a:rPr lang="hu-HU" baseline="0" dirty="0" smtClean="0"/>
              <a:t>az </a:t>
            </a:r>
            <a:r>
              <a:rPr lang="hu-HU" baseline="0" dirty="0" err="1" smtClean="0"/>
              <a:t>ÓMK-ban</a:t>
            </a:r>
            <a:r>
              <a:rPr lang="hu-HU" baseline="0" dirty="0" smtClean="0"/>
              <a:t> milyen elterjedésű: Varga (2024) szerint a leggyakoribb fokozó elem az </a:t>
            </a:r>
            <a:r>
              <a:rPr lang="hu-HU" baseline="0" dirty="0" err="1" smtClean="0"/>
              <a:t>ÓM-ban</a:t>
            </a:r>
            <a:r>
              <a:rPr lang="hu-HU" baseline="0" dirty="0" smtClean="0"/>
              <a:t> is, és más </a:t>
            </a:r>
            <a:r>
              <a:rPr lang="hu-HU" baseline="0" dirty="0" err="1" smtClean="0"/>
              <a:t>intenzifikáló</a:t>
            </a:r>
            <a:r>
              <a:rPr lang="hu-HU" baseline="0" dirty="0" smtClean="0"/>
              <a:t> elemekkel (</a:t>
            </a:r>
            <a:r>
              <a:rPr lang="hu-HU" i="1" baseline="0" dirty="0" smtClean="0"/>
              <a:t>felette igen </a:t>
            </a:r>
            <a:r>
              <a:rPr lang="hu-HU" baseline="0" dirty="0" smtClean="0"/>
              <a:t>stb.) állva is. </a:t>
            </a:r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ED502B-8729-46C3-9AB7-DDE0849A3180}" type="slidenum">
              <a:rPr lang="hu-HU" smtClean="0"/>
              <a:t>23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04620347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ED502B-8729-46C3-9AB7-DDE0849A3180}" type="slidenum">
              <a:rPr lang="hu-HU" smtClean="0"/>
              <a:t>27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75962656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ED502B-8729-46C3-9AB7-DDE0849A3180}" type="slidenum">
              <a:rPr lang="hu-HU" smtClean="0"/>
              <a:t>33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584864728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u-HU" dirty="0" smtClean="0"/>
              <a:t>[</a:t>
            </a:r>
            <a:r>
              <a:rPr lang="hu-HU" dirty="0" err="1" smtClean="0"/>
              <a:t>Úesz</a:t>
            </a:r>
            <a:r>
              <a:rPr lang="hu-HU" dirty="0" smtClean="0"/>
              <a:t>.]</a:t>
            </a:r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ED502B-8729-46C3-9AB7-DDE0849A3180}" type="slidenum">
              <a:rPr lang="hu-HU" smtClean="0"/>
              <a:t>38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961536743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u-HU" dirty="0" smtClean="0"/>
              <a:t>Esetleg</a:t>
            </a:r>
            <a:r>
              <a:rPr lang="hu-HU" baseline="0" dirty="0" smtClean="0"/>
              <a:t> elhagyható</a:t>
            </a:r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ED502B-8729-46C3-9AB7-DDE0849A3180}" type="slidenum">
              <a:rPr lang="hu-HU" smtClean="0"/>
              <a:t>45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1995358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u-HU" dirty="0" smtClean="0"/>
              <a:t>A </a:t>
            </a:r>
            <a:r>
              <a:rPr lang="hu-HU" i="1" dirty="0" smtClean="0"/>
              <a:t>mily</a:t>
            </a:r>
            <a:r>
              <a:rPr lang="hu-HU" dirty="0" smtClean="0"/>
              <a:t>-t is ígértem,</a:t>
            </a:r>
            <a:r>
              <a:rPr lang="hu-HU" baseline="0" dirty="0" smtClean="0"/>
              <a:t> de helyette inkább a korábbi </a:t>
            </a:r>
            <a:r>
              <a:rPr lang="hu-HU" i="1" baseline="0" dirty="0" smtClean="0"/>
              <a:t>mely</a:t>
            </a:r>
            <a:r>
              <a:rPr lang="hu-HU" baseline="0" dirty="0" smtClean="0"/>
              <a:t>-t nézem meg, amiből lehasadt.</a:t>
            </a:r>
          </a:p>
          <a:p>
            <a:r>
              <a:rPr lang="hu-HU" baseline="0" dirty="0" smtClean="0"/>
              <a:t>NEM PUSZTA INTENZIFIKÁLÁS FN-EK ELŐTT!</a:t>
            </a:r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ED502B-8729-46C3-9AB7-DDE0849A3180}" type="slidenum">
              <a:rPr lang="hu-HU" smtClean="0"/>
              <a:t>2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37804465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u-HU" dirty="0" smtClean="0"/>
              <a:t>Lipták a kijelentőkhöz köti őket inkább.</a:t>
            </a:r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ED502B-8729-46C3-9AB7-DDE0849A3180}" type="slidenum">
              <a:rPr lang="hu-HU" smtClean="0"/>
              <a:t>8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41175097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u-HU" dirty="0" smtClean="0"/>
              <a:t>A </a:t>
            </a:r>
            <a:r>
              <a:rPr lang="hu-HU" dirty="0" err="1" smtClean="0"/>
              <a:t>fn-i</a:t>
            </a:r>
            <a:r>
              <a:rPr lang="hu-HU" dirty="0" smtClean="0"/>
              <a:t> alaptagos a </a:t>
            </a:r>
            <a:r>
              <a:rPr lang="hu-HU" dirty="0" err="1" smtClean="0"/>
              <a:t>mn-i</a:t>
            </a:r>
            <a:r>
              <a:rPr lang="hu-HU" dirty="0" smtClean="0"/>
              <a:t>/</a:t>
            </a:r>
            <a:r>
              <a:rPr lang="hu-HU" dirty="0" err="1" smtClean="0"/>
              <a:t>szn-i</a:t>
            </a:r>
            <a:r>
              <a:rPr lang="hu-HU" dirty="0" smtClean="0"/>
              <a:t>/</a:t>
            </a:r>
            <a:r>
              <a:rPr lang="hu-HU" dirty="0" err="1" smtClean="0"/>
              <a:t>hszói</a:t>
            </a:r>
            <a:r>
              <a:rPr lang="hu-HU" dirty="0" smtClean="0"/>
              <a:t> alaptagosra rímel</a:t>
            </a:r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ED502B-8729-46C3-9AB7-DDE0849A3180}" type="slidenum">
              <a:rPr lang="hu-HU" smtClean="0"/>
              <a:t>9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1972324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ED502B-8729-46C3-9AB7-DDE0849A3180}" type="slidenum">
              <a:rPr lang="hu-HU" smtClean="0"/>
              <a:t>10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14717085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u-HU" dirty="0" smtClean="0"/>
              <a:t>KUGLERNÉL nem világos, hogy miért</a:t>
            </a:r>
            <a:r>
              <a:rPr lang="hu-HU" baseline="0" dirty="0" smtClean="0"/>
              <a:t> kell beágyazott függő </a:t>
            </a:r>
            <a:r>
              <a:rPr lang="hu-HU" i="1" baseline="0" dirty="0" smtClean="0"/>
              <a:t>KÉRDÉS</a:t>
            </a:r>
            <a:r>
              <a:rPr lang="hu-HU" baseline="0" dirty="0" smtClean="0"/>
              <a:t> (ami csodálkozást ad vissza). </a:t>
            </a:r>
            <a:endParaRPr lang="hu-HU" dirty="0" smtClean="0"/>
          </a:p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ED502B-8729-46C3-9AB7-DDE0849A3180}" type="slidenum">
              <a:rPr lang="hu-HU" smtClean="0"/>
              <a:t>11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61874907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u-HU" dirty="0" smtClean="0"/>
              <a:t>Lényeges: a jelentésmegadásokban</a:t>
            </a:r>
            <a:r>
              <a:rPr lang="hu-HU" baseline="0" dirty="0" smtClean="0"/>
              <a:t> is mutató névmásokkal írják körül az </a:t>
            </a:r>
            <a:r>
              <a:rPr lang="hu-HU" baseline="0" dirty="0" err="1" smtClean="0"/>
              <a:t>intenzifikálást</a:t>
            </a:r>
            <a:r>
              <a:rPr lang="hu-HU" baseline="0" dirty="0" smtClean="0"/>
              <a:t> (nem csak, de megjelenik). Szerintem azért, mert azok maguk is </a:t>
            </a:r>
            <a:r>
              <a:rPr lang="hu-HU" baseline="0" dirty="0" err="1" smtClean="0"/>
              <a:t>intenzifikálók</a:t>
            </a:r>
            <a:r>
              <a:rPr lang="hu-HU" baseline="0" dirty="0" smtClean="0"/>
              <a:t>. </a:t>
            </a:r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ED502B-8729-46C3-9AB7-DDE0849A3180}" type="slidenum">
              <a:rPr lang="hu-HU" smtClean="0"/>
              <a:t>12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02813547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ED502B-8729-46C3-9AB7-DDE0849A3180}" type="slidenum">
              <a:rPr lang="hu-HU" smtClean="0"/>
              <a:t>13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72858752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u-HU" dirty="0" smtClean="0"/>
              <a:t>NÉVMÁSOKKAL MAGYARÁZOTT NÉVMÁSOK</a:t>
            </a:r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ED502B-8729-46C3-9AB7-DDE0849A3180}" type="slidenum">
              <a:rPr lang="hu-HU" smtClean="0"/>
              <a:t>14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041086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80EBC55-5864-427B-84CF-6441AA82BD0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66745" y="1205037"/>
            <a:ext cx="7744993" cy="2541336"/>
          </a:xfrm>
        </p:spPr>
        <p:txBody>
          <a:bodyPr anchor="b">
            <a:normAutofit/>
          </a:bodyPr>
          <a:lstStyle>
            <a:lvl1pPr algn="l">
              <a:defRPr sz="4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FEB52BDB-18E0-4991-A6F2-7AD5420153F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66745" y="3949332"/>
            <a:ext cx="7744993" cy="2006735"/>
          </a:xfrm>
        </p:spPr>
        <p:txBody>
          <a:bodyPr>
            <a:normAutofit/>
          </a:bodyPr>
          <a:lstStyle>
            <a:lvl1pPr marL="0" indent="0" algn="l">
              <a:buNone/>
              <a:defRPr sz="2000" cap="all" spc="3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D7F0ABC6-907E-47DE-8E40-61F2DD1B40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008460-8B2F-4AAA-A4E2-10730069204C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158AB158-6097-43A1-90B6-406F936701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0A2EE077-FF20-4DD9-92B5-EE1C4D615C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6259B-8396-46CD-AD42-FDEDA89DA2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63131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>
            <a:extLst>
              <a:ext uri="{FF2B5EF4-FFF2-40B4-BE49-F238E27FC236}">
                <a16:creationId xmlns:a16="http://schemas.microsoft.com/office/drawing/2014/main" xmlns="" id="{7071ABCB-C306-49F0-8D5D-0B890583C1CE}"/>
              </a:ext>
            </a:extLst>
          </p:cNvPr>
          <p:cNvGrpSpPr/>
          <p:nvPr/>
        </p:nvGrpSpPr>
        <p:grpSpPr>
          <a:xfrm rot="10800000">
            <a:off x="0" y="1827078"/>
            <a:ext cx="2926300" cy="5030922"/>
            <a:chOff x="9265700" y="2026"/>
            <a:chExt cx="2926300" cy="5030922"/>
          </a:xfrm>
        </p:grpSpPr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xmlns="" id="{24A67F94-2250-4B3A-8424-1BC0A0BCB3FF}"/>
                </a:ext>
              </a:extLst>
            </p:cNvPr>
            <p:cNvSpPr/>
            <p:nvPr/>
          </p:nvSpPr>
          <p:spPr>
            <a:xfrm>
              <a:off x="9326904" y="2026"/>
              <a:ext cx="2249810" cy="2294745"/>
            </a:xfrm>
            <a:custGeom>
              <a:avLst/>
              <a:gdLst>
                <a:gd name="connsiteX0" fmla="*/ 49162 w 2249810"/>
                <a:gd name="connsiteY0" fmla="*/ 0 h 2294745"/>
                <a:gd name="connsiteX1" fmla="*/ 2200648 w 2249810"/>
                <a:gd name="connsiteY1" fmla="*/ 0 h 2294745"/>
                <a:gd name="connsiteX2" fmla="*/ 2210105 w 2249810"/>
                <a:gd name="connsiteY2" fmla="*/ 23601 h 2294745"/>
                <a:gd name="connsiteX3" fmla="*/ 2249810 w 2249810"/>
                <a:gd name="connsiteY3" fmla="*/ 326934 h 2294745"/>
                <a:gd name="connsiteX4" fmla="*/ 2249810 w 2249810"/>
                <a:gd name="connsiteY4" fmla="*/ 422824 h 2294745"/>
                <a:gd name="connsiteX5" fmla="*/ 2249810 w 2249810"/>
                <a:gd name="connsiteY5" fmla="*/ 696534 h 2294745"/>
                <a:gd name="connsiteX6" fmla="*/ 2249810 w 2249810"/>
                <a:gd name="connsiteY6" fmla="*/ 848826 h 2294745"/>
                <a:gd name="connsiteX7" fmla="*/ 2249810 w 2249810"/>
                <a:gd name="connsiteY7" fmla="*/ 1058531 h 2294745"/>
                <a:gd name="connsiteX8" fmla="*/ 2249810 w 2249810"/>
                <a:gd name="connsiteY8" fmla="*/ 1218426 h 2294745"/>
                <a:gd name="connsiteX9" fmla="*/ 1955981 w 2249810"/>
                <a:gd name="connsiteY9" fmla="*/ 1845313 h 2294745"/>
                <a:gd name="connsiteX10" fmla="*/ 1225437 w 2249810"/>
                <a:gd name="connsiteY10" fmla="*/ 2208220 h 2294745"/>
                <a:gd name="connsiteX11" fmla="*/ 1123061 w 2249810"/>
                <a:gd name="connsiteY11" fmla="*/ 2294745 h 2294745"/>
                <a:gd name="connsiteX12" fmla="*/ 1024372 w 2249810"/>
                <a:gd name="connsiteY12" fmla="*/ 2208220 h 2294745"/>
                <a:gd name="connsiteX13" fmla="*/ 293828 w 2249810"/>
                <a:gd name="connsiteY13" fmla="*/ 1845313 h 2294745"/>
                <a:gd name="connsiteX14" fmla="*/ 0 w 2249810"/>
                <a:gd name="connsiteY14" fmla="*/ 1218426 h 2294745"/>
                <a:gd name="connsiteX15" fmla="*/ 0 w 2249810"/>
                <a:gd name="connsiteY15" fmla="*/ 1058531 h 2294745"/>
                <a:gd name="connsiteX16" fmla="*/ 0 w 2249810"/>
                <a:gd name="connsiteY16" fmla="*/ 848826 h 2294745"/>
                <a:gd name="connsiteX17" fmla="*/ 0 w 2249810"/>
                <a:gd name="connsiteY17" fmla="*/ 696534 h 2294745"/>
                <a:gd name="connsiteX18" fmla="*/ 0 w 2249810"/>
                <a:gd name="connsiteY18" fmla="*/ 422824 h 2294745"/>
                <a:gd name="connsiteX19" fmla="*/ 0 w 2249810"/>
                <a:gd name="connsiteY19" fmla="*/ 326934 h 2294745"/>
                <a:gd name="connsiteX20" fmla="*/ 39705 w 2249810"/>
                <a:gd name="connsiteY20" fmla="*/ 23601 h 22947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2249810" h="2294745">
                  <a:moveTo>
                    <a:pt x="49162" y="0"/>
                  </a:moveTo>
                  <a:lnTo>
                    <a:pt x="2200648" y="0"/>
                  </a:lnTo>
                  <a:lnTo>
                    <a:pt x="2210105" y="23601"/>
                  </a:lnTo>
                  <a:cubicBezTo>
                    <a:pt x="2236898" y="106934"/>
                    <a:pt x="2249810" y="205568"/>
                    <a:pt x="2249810" y="326934"/>
                  </a:cubicBezTo>
                  <a:lnTo>
                    <a:pt x="2249810" y="422824"/>
                  </a:lnTo>
                  <a:lnTo>
                    <a:pt x="2249810" y="696534"/>
                  </a:lnTo>
                  <a:lnTo>
                    <a:pt x="2249810" y="848826"/>
                  </a:lnTo>
                  <a:lnTo>
                    <a:pt x="2249810" y="1058531"/>
                  </a:lnTo>
                  <a:lnTo>
                    <a:pt x="2249810" y="1218426"/>
                  </a:lnTo>
                  <a:cubicBezTo>
                    <a:pt x="2249810" y="1542068"/>
                    <a:pt x="2157989" y="1704061"/>
                    <a:pt x="1955981" y="1845313"/>
                  </a:cubicBezTo>
                  <a:cubicBezTo>
                    <a:pt x="1745898" y="1967026"/>
                    <a:pt x="1470144" y="2019115"/>
                    <a:pt x="1225437" y="2208220"/>
                  </a:cubicBezTo>
                  <a:lnTo>
                    <a:pt x="1123061" y="2294745"/>
                  </a:lnTo>
                  <a:lnTo>
                    <a:pt x="1024372" y="2208220"/>
                  </a:lnTo>
                  <a:cubicBezTo>
                    <a:pt x="779664" y="2019115"/>
                    <a:pt x="503910" y="1967026"/>
                    <a:pt x="293828" y="1845313"/>
                  </a:cubicBezTo>
                  <a:cubicBezTo>
                    <a:pt x="91820" y="1704061"/>
                    <a:pt x="0" y="1542068"/>
                    <a:pt x="0" y="1218426"/>
                  </a:cubicBezTo>
                  <a:lnTo>
                    <a:pt x="0" y="1058531"/>
                  </a:lnTo>
                  <a:lnTo>
                    <a:pt x="0" y="848826"/>
                  </a:lnTo>
                  <a:lnTo>
                    <a:pt x="0" y="696534"/>
                  </a:lnTo>
                  <a:lnTo>
                    <a:pt x="0" y="422824"/>
                  </a:lnTo>
                  <a:lnTo>
                    <a:pt x="0" y="326934"/>
                  </a:lnTo>
                  <a:cubicBezTo>
                    <a:pt x="0" y="205568"/>
                    <a:pt x="12912" y="106934"/>
                    <a:pt x="39705" y="23601"/>
                  </a:cubicBezTo>
                  <a:close/>
                </a:path>
              </a:pathLst>
            </a:custGeom>
            <a:solidFill>
              <a:schemeClr val="bg2">
                <a:lumMod val="75000"/>
                <a:alpha val="15000"/>
              </a:schemeClr>
            </a:solidFill>
            <a:ln w="12700" cap="flat" cmpd="sng" algn="ctr">
              <a:noFill/>
              <a:prstDash val="solid"/>
              <a:miter lim="800000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xmlns="" id="{5FB942D8-95BE-4CFD-BFCC-26209EC192CE}"/>
                </a:ext>
              </a:extLst>
            </p:cNvPr>
            <p:cNvSpPr/>
            <p:nvPr/>
          </p:nvSpPr>
          <p:spPr>
            <a:xfrm>
              <a:off x="10597154" y="1907348"/>
              <a:ext cx="1594846" cy="3044131"/>
            </a:xfrm>
            <a:custGeom>
              <a:avLst/>
              <a:gdLst>
                <a:gd name="connsiteX0" fmla="*/ 1126749 w 1594846"/>
                <a:gd name="connsiteY0" fmla="*/ 0 h 3044131"/>
                <a:gd name="connsiteX1" fmla="*/ 1225438 w 1594846"/>
                <a:gd name="connsiteY1" fmla="*/ 86525 h 3044131"/>
                <a:gd name="connsiteX2" fmla="*/ 1413279 w 1594846"/>
                <a:gd name="connsiteY2" fmla="*/ 205892 h 3044131"/>
                <a:gd name="connsiteX3" fmla="*/ 1594846 w 1594846"/>
                <a:gd name="connsiteY3" fmla="*/ 289191 h 3044131"/>
                <a:gd name="connsiteX4" fmla="*/ 1594846 w 1594846"/>
                <a:gd name="connsiteY4" fmla="*/ 2754939 h 3044131"/>
                <a:gd name="connsiteX5" fmla="*/ 1413277 w 1594846"/>
                <a:gd name="connsiteY5" fmla="*/ 2838239 h 3044131"/>
                <a:gd name="connsiteX6" fmla="*/ 1225436 w 1594846"/>
                <a:gd name="connsiteY6" fmla="*/ 2957606 h 3044131"/>
                <a:gd name="connsiteX7" fmla="*/ 1123061 w 1594846"/>
                <a:gd name="connsiteY7" fmla="*/ 3044131 h 3044131"/>
                <a:gd name="connsiteX8" fmla="*/ 1024372 w 1594846"/>
                <a:gd name="connsiteY8" fmla="*/ 2957606 h 3044131"/>
                <a:gd name="connsiteX9" fmla="*/ 293828 w 1594846"/>
                <a:gd name="connsiteY9" fmla="*/ 2594699 h 3044131"/>
                <a:gd name="connsiteX10" fmla="*/ 0 w 1594846"/>
                <a:gd name="connsiteY10" fmla="*/ 1967812 h 3044131"/>
                <a:gd name="connsiteX11" fmla="*/ 0 w 1594846"/>
                <a:gd name="connsiteY11" fmla="*/ 1807917 h 3044131"/>
                <a:gd name="connsiteX12" fmla="*/ 0 w 1594846"/>
                <a:gd name="connsiteY12" fmla="*/ 1598212 h 3044131"/>
                <a:gd name="connsiteX13" fmla="*/ 0 w 1594846"/>
                <a:gd name="connsiteY13" fmla="*/ 1445920 h 3044131"/>
                <a:gd name="connsiteX14" fmla="*/ 0 w 1594846"/>
                <a:gd name="connsiteY14" fmla="*/ 1172210 h 3044131"/>
                <a:gd name="connsiteX15" fmla="*/ 0 w 1594846"/>
                <a:gd name="connsiteY15" fmla="*/ 1076320 h 3044131"/>
                <a:gd name="connsiteX16" fmla="*/ 293829 w 1594846"/>
                <a:gd name="connsiteY16" fmla="*/ 449433 h 3044131"/>
                <a:gd name="connsiteX17" fmla="*/ 1024374 w 1594846"/>
                <a:gd name="connsiteY17" fmla="*/ 86525 h 30441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594846" h="3044131">
                  <a:moveTo>
                    <a:pt x="1126749" y="0"/>
                  </a:moveTo>
                  <a:lnTo>
                    <a:pt x="1225438" y="86525"/>
                  </a:lnTo>
                  <a:cubicBezTo>
                    <a:pt x="1286615" y="133801"/>
                    <a:pt x="1349732" y="172514"/>
                    <a:pt x="1413279" y="205892"/>
                  </a:cubicBezTo>
                  <a:lnTo>
                    <a:pt x="1594846" y="289191"/>
                  </a:lnTo>
                  <a:lnTo>
                    <a:pt x="1594846" y="2754939"/>
                  </a:lnTo>
                  <a:lnTo>
                    <a:pt x="1413277" y="2838239"/>
                  </a:lnTo>
                  <a:cubicBezTo>
                    <a:pt x="1349730" y="2871617"/>
                    <a:pt x="1286613" y="2910330"/>
                    <a:pt x="1225436" y="2957606"/>
                  </a:cubicBezTo>
                  <a:lnTo>
                    <a:pt x="1123061" y="3044131"/>
                  </a:lnTo>
                  <a:lnTo>
                    <a:pt x="1024372" y="2957606"/>
                  </a:lnTo>
                  <a:cubicBezTo>
                    <a:pt x="779664" y="2768501"/>
                    <a:pt x="503910" y="2716412"/>
                    <a:pt x="293828" y="2594699"/>
                  </a:cubicBezTo>
                  <a:cubicBezTo>
                    <a:pt x="91820" y="2453447"/>
                    <a:pt x="0" y="2291454"/>
                    <a:pt x="0" y="1967812"/>
                  </a:cubicBezTo>
                  <a:lnTo>
                    <a:pt x="0" y="1807917"/>
                  </a:lnTo>
                  <a:lnTo>
                    <a:pt x="0" y="1598212"/>
                  </a:lnTo>
                  <a:lnTo>
                    <a:pt x="0" y="1445920"/>
                  </a:lnTo>
                  <a:lnTo>
                    <a:pt x="0" y="1172210"/>
                  </a:lnTo>
                  <a:lnTo>
                    <a:pt x="0" y="1076320"/>
                  </a:lnTo>
                  <a:cubicBezTo>
                    <a:pt x="0" y="752678"/>
                    <a:pt x="91821" y="590684"/>
                    <a:pt x="293829" y="449433"/>
                  </a:cubicBezTo>
                  <a:cubicBezTo>
                    <a:pt x="503912" y="327719"/>
                    <a:pt x="779665" y="275630"/>
                    <a:pt x="1024374" y="86525"/>
                  </a:cubicBezTo>
                  <a:close/>
                </a:path>
              </a:pathLst>
            </a:custGeom>
            <a:solidFill>
              <a:schemeClr val="bg2">
                <a:lumMod val="75000"/>
                <a:alpha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xmlns="" id="{9DF6499A-D398-4CBC-AA22-4277539430FC}"/>
                </a:ext>
              </a:extLst>
            </p:cNvPr>
            <p:cNvSpPr/>
            <p:nvPr/>
          </p:nvSpPr>
          <p:spPr>
            <a:xfrm>
              <a:off x="9265700" y="7622"/>
              <a:ext cx="2372219" cy="2371961"/>
            </a:xfrm>
            <a:custGeom>
              <a:avLst/>
              <a:gdLst>
                <a:gd name="connsiteX0" fmla="*/ 2144960 w 4282900"/>
                <a:gd name="connsiteY0" fmla="*/ 0 h 5795027"/>
                <a:gd name="connsiteX1" fmla="*/ 2332832 w 4282900"/>
                <a:gd name="connsiteY1" fmla="*/ 164715 h 5795027"/>
                <a:gd name="connsiteX2" fmla="*/ 3723546 w 4282900"/>
                <a:gd name="connsiteY2" fmla="*/ 855573 h 5795027"/>
                <a:gd name="connsiteX3" fmla="*/ 4282900 w 4282900"/>
                <a:gd name="connsiteY3" fmla="*/ 2048959 h 5795027"/>
                <a:gd name="connsiteX4" fmla="*/ 4282900 w 4282900"/>
                <a:gd name="connsiteY4" fmla="*/ 2231503 h 5795027"/>
                <a:gd name="connsiteX5" fmla="*/ 4282900 w 4282900"/>
                <a:gd name="connsiteY5" fmla="*/ 2752557 h 5795027"/>
                <a:gd name="connsiteX6" fmla="*/ 4282900 w 4282900"/>
                <a:gd name="connsiteY6" fmla="*/ 3042471 h 5795027"/>
                <a:gd name="connsiteX7" fmla="*/ 4282900 w 4282900"/>
                <a:gd name="connsiteY7" fmla="*/ 3441681 h 5795027"/>
                <a:gd name="connsiteX8" fmla="*/ 4282900 w 4282900"/>
                <a:gd name="connsiteY8" fmla="*/ 3746068 h 5795027"/>
                <a:gd name="connsiteX9" fmla="*/ 3723546 w 4282900"/>
                <a:gd name="connsiteY9" fmla="*/ 4939455 h 5795027"/>
                <a:gd name="connsiteX10" fmla="*/ 2332829 w 4282900"/>
                <a:gd name="connsiteY10" fmla="*/ 5630311 h 5795027"/>
                <a:gd name="connsiteX11" fmla="*/ 2137940 w 4282900"/>
                <a:gd name="connsiteY11" fmla="*/ 5795027 h 5795027"/>
                <a:gd name="connsiteX12" fmla="*/ 1950069 w 4282900"/>
                <a:gd name="connsiteY12" fmla="*/ 5630311 h 5795027"/>
                <a:gd name="connsiteX13" fmla="*/ 559353 w 4282900"/>
                <a:gd name="connsiteY13" fmla="*/ 4939455 h 5795027"/>
                <a:gd name="connsiteX14" fmla="*/ 0 w 4282900"/>
                <a:gd name="connsiteY14" fmla="*/ 3746068 h 5795027"/>
                <a:gd name="connsiteX15" fmla="*/ 0 w 4282900"/>
                <a:gd name="connsiteY15" fmla="*/ 3441681 h 5795027"/>
                <a:gd name="connsiteX16" fmla="*/ 0 w 4282900"/>
                <a:gd name="connsiteY16" fmla="*/ 3042471 h 5795027"/>
                <a:gd name="connsiteX17" fmla="*/ 0 w 4282900"/>
                <a:gd name="connsiteY17" fmla="*/ 2752557 h 5795027"/>
                <a:gd name="connsiteX18" fmla="*/ 0 w 4282900"/>
                <a:gd name="connsiteY18" fmla="*/ 2231503 h 5795027"/>
                <a:gd name="connsiteX19" fmla="*/ 0 w 4282900"/>
                <a:gd name="connsiteY19" fmla="*/ 2048959 h 5795027"/>
                <a:gd name="connsiteX20" fmla="*/ 559354 w 4282900"/>
                <a:gd name="connsiteY20" fmla="*/ 855573 h 5795027"/>
                <a:gd name="connsiteX21" fmla="*/ 1950071 w 4282900"/>
                <a:gd name="connsiteY21" fmla="*/ 164715 h 5795027"/>
                <a:gd name="connsiteX0" fmla="*/ 4282900 w 4447989"/>
                <a:gd name="connsiteY0" fmla="*/ 2048959 h 5795027"/>
                <a:gd name="connsiteX1" fmla="*/ 4282900 w 4447989"/>
                <a:gd name="connsiteY1" fmla="*/ 2231503 h 5795027"/>
                <a:gd name="connsiteX2" fmla="*/ 4282900 w 4447989"/>
                <a:gd name="connsiteY2" fmla="*/ 2752557 h 5795027"/>
                <a:gd name="connsiteX3" fmla="*/ 4282900 w 4447989"/>
                <a:gd name="connsiteY3" fmla="*/ 3042471 h 5795027"/>
                <a:gd name="connsiteX4" fmla="*/ 4282900 w 4447989"/>
                <a:gd name="connsiteY4" fmla="*/ 3441681 h 5795027"/>
                <a:gd name="connsiteX5" fmla="*/ 4282900 w 4447989"/>
                <a:gd name="connsiteY5" fmla="*/ 3746068 h 5795027"/>
                <a:gd name="connsiteX6" fmla="*/ 3723546 w 4447989"/>
                <a:gd name="connsiteY6" fmla="*/ 4939455 h 5795027"/>
                <a:gd name="connsiteX7" fmla="*/ 2332829 w 4447989"/>
                <a:gd name="connsiteY7" fmla="*/ 5630311 h 5795027"/>
                <a:gd name="connsiteX8" fmla="*/ 2137940 w 4447989"/>
                <a:gd name="connsiteY8" fmla="*/ 5795027 h 5795027"/>
                <a:gd name="connsiteX9" fmla="*/ 1950069 w 4447989"/>
                <a:gd name="connsiteY9" fmla="*/ 5630311 h 5795027"/>
                <a:gd name="connsiteX10" fmla="*/ 559353 w 4447989"/>
                <a:gd name="connsiteY10" fmla="*/ 4939455 h 5795027"/>
                <a:gd name="connsiteX11" fmla="*/ 0 w 4447989"/>
                <a:gd name="connsiteY11" fmla="*/ 3746068 h 5795027"/>
                <a:gd name="connsiteX12" fmla="*/ 0 w 4447989"/>
                <a:gd name="connsiteY12" fmla="*/ 3441681 h 5795027"/>
                <a:gd name="connsiteX13" fmla="*/ 0 w 4447989"/>
                <a:gd name="connsiteY13" fmla="*/ 3042471 h 5795027"/>
                <a:gd name="connsiteX14" fmla="*/ 0 w 4447989"/>
                <a:gd name="connsiteY14" fmla="*/ 2752557 h 5795027"/>
                <a:gd name="connsiteX15" fmla="*/ 0 w 4447989"/>
                <a:gd name="connsiteY15" fmla="*/ 2231503 h 5795027"/>
                <a:gd name="connsiteX16" fmla="*/ 0 w 4447989"/>
                <a:gd name="connsiteY16" fmla="*/ 2048959 h 5795027"/>
                <a:gd name="connsiteX17" fmla="*/ 559354 w 4447989"/>
                <a:gd name="connsiteY17" fmla="*/ 855573 h 5795027"/>
                <a:gd name="connsiteX18" fmla="*/ 1950071 w 4447989"/>
                <a:gd name="connsiteY18" fmla="*/ 164715 h 5795027"/>
                <a:gd name="connsiteX19" fmla="*/ 2144960 w 4447989"/>
                <a:gd name="connsiteY19" fmla="*/ 0 h 5795027"/>
                <a:gd name="connsiteX20" fmla="*/ 2332832 w 4447989"/>
                <a:gd name="connsiteY20" fmla="*/ 164715 h 5795027"/>
                <a:gd name="connsiteX21" fmla="*/ 3723546 w 4447989"/>
                <a:gd name="connsiteY21" fmla="*/ 855573 h 5795027"/>
                <a:gd name="connsiteX22" fmla="*/ 4447989 w 4447989"/>
                <a:gd name="connsiteY22" fmla="*/ 2214048 h 5795027"/>
                <a:gd name="connsiteX0" fmla="*/ 4282900 w 4282900"/>
                <a:gd name="connsiteY0" fmla="*/ 2048959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1950071 w 4282900"/>
                <a:gd name="connsiteY18" fmla="*/ 164715 h 5795027"/>
                <a:gd name="connsiteX19" fmla="*/ 2144960 w 4282900"/>
                <a:gd name="connsiteY19" fmla="*/ 0 h 5795027"/>
                <a:gd name="connsiteX20" fmla="*/ 2332832 w 4282900"/>
                <a:gd name="connsiteY20" fmla="*/ 164715 h 5795027"/>
                <a:gd name="connsiteX21" fmla="*/ 3723546 w 4282900"/>
                <a:gd name="connsiteY21" fmla="*/ 855573 h 5795027"/>
                <a:gd name="connsiteX0" fmla="*/ 4248071 w 4282900"/>
                <a:gd name="connsiteY0" fmla="*/ 1519558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1950071 w 4282900"/>
                <a:gd name="connsiteY18" fmla="*/ 164715 h 5795027"/>
                <a:gd name="connsiteX19" fmla="*/ 2144960 w 4282900"/>
                <a:gd name="connsiteY19" fmla="*/ 0 h 5795027"/>
                <a:gd name="connsiteX20" fmla="*/ 2332832 w 4282900"/>
                <a:gd name="connsiteY20" fmla="*/ 164715 h 5795027"/>
                <a:gd name="connsiteX21" fmla="*/ 3723546 w 4282900"/>
                <a:gd name="connsiteY21" fmla="*/ 855573 h 5795027"/>
                <a:gd name="connsiteX0" fmla="*/ 4248071 w 4292243"/>
                <a:gd name="connsiteY0" fmla="*/ 1519558 h 5795027"/>
                <a:gd name="connsiteX1" fmla="*/ 4282900 w 4292243"/>
                <a:gd name="connsiteY1" fmla="*/ 2231503 h 5795027"/>
                <a:gd name="connsiteX2" fmla="*/ 4282900 w 4292243"/>
                <a:gd name="connsiteY2" fmla="*/ 2752557 h 5795027"/>
                <a:gd name="connsiteX3" fmla="*/ 4282900 w 4292243"/>
                <a:gd name="connsiteY3" fmla="*/ 3042471 h 5795027"/>
                <a:gd name="connsiteX4" fmla="*/ 4282900 w 4292243"/>
                <a:gd name="connsiteY4" fmla="*/ 3441681 h 5795027"/>
                <a:gd name="connsiteX5" fmla="*/ 4282900 w 4292243"/>
                <a:gd name="connsiteY5" fmla="*/ 3746068 h 5795027"/>
                <a:gd name="connsiteX6" fmla="*/ 3723546 w 4292243"/>
                <a:gd name="connsiteY6" fmla="*/ 4939455 h 5795027"/>
                <a:gd name="connsiteX7" fmla="*/ 2332829 w 4292243"/>
                <a:gd name="connsiteY7" fmla="*/ 5630311 h 5795027"/>
                <a:gd name="connsiteX8" fmla="*/ 2137940 w 4292243"/>
                <a:gd name="connsiteY8" fmla="*/ 5795027 h 5795027"/>
                <a:gd name="connsiteX9" fmla="*/ 1950069 w 4292243"/>
                <a:gd name="connsiteY9" fmla="*/ 5630311 h 5795027"/>
                <a:gd name="connsiteX10" fmla="*/ 559353 w 4292243"/>
                <a:gd name="connsiteY10" fmla="*/ 4939455 h 5795027"/>
                <a:gd name="connsiteX11" fmla="*/ 0 w 4292243"/>
                <a:gd name="connsiteY11" fmla="*/ 3746068 h 5795027"/>
                <a:gd name="connsiteX12" fmla="*/ 0 w 4292243"/>
                <a:gd name="connsiteY12" fmla="*/ 3441681 h 5795027"/>
                <a:gd name="connsiteX13" fmla="*/ 0 w 4292243"/>
                <a:gd name="connsiteY13" fmla="*/ 3042471 h 5795027"/>
                <a:gd name="connsiteX14" fmla="*/ 0 w 4292243"/>
                <a:gd name="connsiteY14" fmla="*/ 2752557 h 5795027"/>
                <a:gd name="connsiteX15" fmla="*/ 0 w 4292243"/>
                <a:gd name="connsiteY15" fmla="*/ 2231503 h 5795027"/>
                <a:gd name="connsiteX16" fmla="*/ 0 w 4292243"/>
                <a:gd name="connsiteY16" fmla="*/ 2048959 h 5795027"/>
                <a:gd name="connsiteX17" fmla="*/ 559354 w 4292243"/>
                <a:gd name="connsiteY17" fmla="*/ 855573 h 5795027"/>
                <a:gd name="connsiteX18" fmla="*/ 1950071 w 4292243"/>
                <a:gd name="connsiteY18" fmla="*/ 164715 h 5795027"/>
                <a:gd name="connsiteX19" fmla="*/ 2144960 w 4292243"/>
                <a:gd name="connsiteY19" fmla="*/ 0 h 5795027"/>
                <a:gd name="connsiteX20" fmla="*/ 2332832 w 4292243"/>
                <a:gd name="connsiteY20" fmla="*/ 164715 h 5795027"/>
                <a:gd name="connsiteX21" fmla="*/ 3723546 w 4292243"/>
                <a:gd name="connsiteY21" fmla="*/ 855573 h 5795027"/>
                <a:gd name="connsiteX0" fmla="*/ 4213242 w 4282900"/>
                <a:gd name="connsiteY0" fmla="*/ 1512593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1950071 w 4282900"/>
                <a:gd name="connsiteY18" fmla="*/ 164715 h 5795027"/>
                <a:gd name="connsiteX19" fmla="*/ 2144960 w 4282900"/>
                <a:gd name="connsiteY19" fmla="*/ 0 h 5795027"/>
                <a:gd name="connsiteX20" fmla="*/ 2332832 w 4282900"/>
                <a:gd name="connsiteY20" fmla="*/ 164715 h 5795027"/>
                <a:gd name="connsiteX21" fmla="*/ 3723546 w 4282900"/>
                <a:gd name="connsiteY21" fmla="*/ 855573 h 5795027"/>
                <a:gd name="connsiteX0" fmla="*/ 4213242 w 4282900"/>
                <a:gd name="connsiteY0" fmla="*/ 1512593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1950071 w 4282900"/>
                <a:gd name="connsiteY18" fmla="*/ 164715 h 5795027"/>
                <a:gd name="connsiteX19" fmla="*/ 2144960 w 4282900"/>
                <a:gd name="connsiteY19" fmla="*/ 0 h 5795027"/>
                <a:gd name="connsiteX20" fmla="*/ 2332832 w 4282900"/>
                <a:gd name="connsiteY20" fmla="*/ 164715 h 5795027"/>
                <a:gd name="connsiteX0" fmla="*/ 4213242 w 4282900"/>
                <a:gd name="connsiteY0" fmla="*/ 1512593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1950071 w 4282900"/>
                <a:gd name="connsiteY18" fmla="*/ 164715 h 5795027"/>
                <a:gd name="connsiteX19" fmla="*/ 2144960 w 4282900"/>
                <a:gd name="connsiteY19" fmla="*/ 0 h 5795027"/>
                <a:gd name="connsiteX0" fmla="*/ 4213242 w 4282900"/>
                <a:gd name="connsiteY0" fmla="*/ 1512593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2144960 w 4282900"/>
                <a:gd name="connsiteY18" fmla="*/ 0 h 5795027"/>
                <a:gd name="connsiteX0" fmla="*/ 4213242 w 4282900"/>
                <a:gd name="connsiteY0" fmla="*/ 1512593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64279 w 4282900"/>
                <a:gd name="connsiteY17" fmla="*/ 1516418 h 5795027"/>
                <a:gd name="connsiteX18" fmla="*/ 559354 w 4282900"/>
                <a:gd name="connsiteY18" fmla="*/ 855573 h 5795027"/>
                <a:gd name="connsiteX19" fmla="*/ 2144960 w 4282900"/>
                <a:gd name="connsiteY19" fmla="*/ 0 h 5795027"/>
                <a:gd name="connsiteX0" fmla="*/ 4213242 w 4282900"/>
                <a:gd name="connsiteY0" fmla="*/ 657020 h 4939454"/>
                <a:gd name="connsiteX1" fmla="*/ 4282900 w 4282900"/>
                <a:gd name="connsiteY1" fmla="*/ 1375930 h 4939454"/>
                <a:gd name="connsiteX2" fmla="*/ 4282900 w 4282900"/>
                <a:gd name="connsiteY2" fmla="*/ 1896984 h 4939454"/>
                <a:gd name="connsiteX3" fmla="*/ 4282900 w 4282900"/>
                <a:gd name="connsiteY3" fmla="*/ 2186898 h 4939454"/>
                <a:gd name="connsiteX4" fmla="*/ 4282900 w 4282900"/>
                <a:gd name="connsiteY4" fmla="*/ 2586108 h 4939454"/>
                <a:gd name="connsiteX5" fmla="*/ 4282900 w 4282900"/>
                <a:gd name="connsiteY5" fmla="*/ 2890495 h 4939454"/>
                <a:gd name="connsiteX6" fmla="*/ 3723546 w 4282900"/>
                <a:gd name="connsiteY6" fmla="*/ 4083882 h 4939454"/>
                <a:gd name="connsiteX7" fmla="*/ 2332829 w 4282900"/>
                <a:gd name="connsiteY7" fmla="*/ 4774738 h 4939454"/>
                <a:gd name="connsiteX8" fmla="*/ 2137940 w 4282900"/>
                <a:gd name="connsiteY8" fmla="*/ 4939454 h 4939454"/>
                <a:gd name="connsiteX9" fmla="*/ 1950069 w 4282900"/>
                <a:gd name="connsiteY9" fmla="*/ 4774738 h 4939454"/>
                <a:gd name="connsiteX10" fmla="*/ 559353 w 4282900"/>
                <a:gd name="connsiteY10" fmla="*/ 4083882 h 4939454"/>
                <a:gd name="connsiteX11" fmla="*/ 0 w 4282900"/>
                <a:gd name="connsiteY11" fmla="*/ 2890495 h 4939454"/>
                <a:gd name="connsiteX12" fmla="*/ 0 w 4282900"/>
                <a:gd name="connsiteY12" fmla="*/ 2586108 h 4939454"/>
                <a:gd name="connsiteX13" fmla="*/ 0 w 4282900"/>
                <a:gd name="connsiteY13" fmla="*/ 2186898 h 4939454"/>
                <a:gd name="connsiteX14" fmla="*/ 0 w 4282900"/>
                <a:gd name="connsiteY14" fmla="*/ 1896984 h 4939454"/>
                <a:gd name="connsiteX15" fmla="*/ 0 w 4282900"/>
                <a:gd name="connsiteY15" fmla="*/ 1375930 h 4939454"/>
                <a:gd name="connsiteX16" fmla="*/ 0 w 4282900"/>
                <a:gd name="connsiteY16" fmla="*/ 1193386 h 4939454"/>
                <a:gd name="connsiteX17" fmla="*/ 64279 w 4282900"/>
                <a:gd name="connsiteY17" fmla="*/ 660845 h 4939454"/>
                <a:gd name="connsiteX18" fmla="*/ 559354 w 4282900"/>
                <a:gd name="connsiteY18" fmla="*/ 0 h 4939454"/>
                <a:gd name="connsiteX0" fmla="*/ 4213242 w 4282900"/>
                <a:gd name="connsiteY0" fmla="*/ 0 h 4282434"/>
                <a:gd name="connsiteX1" fmla="*/ 4282900 w 4282900"/>
                <a:gd name="connsiteY1" fmla="*/ 718910 h 4282434"/>
                <a:gd name="connsiteX2" fmla="*/ 4282900 w 4282900"/>
                <a:gd name="connsiteY2" fmla="*/ 1239964 h 4282434"/>
                <a:gd name="connsiteX3" fmla="*/ 4282900 w 4282900"/>
                <a:gd name="connsiteY3" fmla="*/ 1529878 h 4282434"/>
                <a:gd name="connsiteX4" fmla="*/ 4282900 w 4282900"/>
                <a:gd name="connsiteY4" fmla="*/ 1929088 h 4282434"/>
                <a:gd name="connsiteX5" fmla="*/ 4282900 w 4282900"/>
                <a:gd name="connsiteY5" fmla="*/ 2233475 h 4282434"/>
                <a:gd name="connsiteX6" fmla="*/ 3723546 w 4282900"/>
                <a:gd name="connsiteY6" fmla="*/ 3426862 h 4282434"/>
                <a:gd name="connsiteX7" fmla="*/ 2332829 w 4282900"/>
                <a:gd name="connsiteY7" fmla="*/ 4117718 h 4282434"/>
                <a:gd name="connsiteX8" fmla="*/ 2137940 w 4282900"/>
                <a:gd name="connsiteY8" fmla="*/ 4282434 h 4282434"/>
                <a:gd name="connsiteX9" fmla="*/ 1950069 w 4282900"/>
                <a:gd name="connsiteY9" fmla="*/ 4117718 h 4282434"/>
                <a:gd name="connsiteX10" fmla="*/ 559353 w 4282900"/>
                <a:gd name="connsiteY10" fmla="*/ 3426862 h 4282434"/>
                <a:gd name="connsiteX11" fmla="*/ 0 w 4282900"/>
                <a:gd name="connsiteY11" fmla="*/ 2233475 h 4282434"/>
                <a:gd name="connsiteX12" fmla="*/ 0 w 4282900"/>
                <a:gd name="connsiteY12" fmla="*/ 1929088 h 4282434"/>
                <a:gd name="connsiteX13" fmla="*/ 0 w 4282900"/>
                <a:gd name="connsiteY13" fmla="*/ 1529878 h 4282434"/>
                <a:gd name="connsiteX14" fmla="*/ 0 w 4282900"/>
                <a:gd name="connsiteY14" fmla="*/ 1239964 h 4282434"/>
                <a:gd name="connsiteX15" fmla="*/ 0 w 4282900"/>
                <a:gd name="connsiteY15" fmla="*/ 718910 h 4282434"/>
                <a:gd name="connsiteX16" fmla="*/ 0 w 4282900"/>
                <a:gd name="connsiteY16" fmla="*/ 536366 h 4282434"/>
                <a:gd name="connsiteX17" fmla="*/ 64279 w 4282900"/>
                <a:gd name="connsiteY17" fmla="*/ 3825 h 4282434"/>
                <a:gd name="connsiteX0" fmla="*/ 4213242 w 4282900"/>
                <a:gd name="connsiteY0" fmla="*/ 0 h 4282434"/>
                <a:gd name="connsiteX1" fmla="*/ 4282900 w 4282900"/>
                <a:gd name="connsiteY1" fmla="*/ 718910 h 4282434"/>
                <a:gd name="connsiteX2" fmla="*/ 4282900 w 4282900"/>
                <a:gd name="connsiteY2" fmla="*/ 1239964 h 4282434"/>
                <a:gd name="connsiteX3" fmla="*/ 4282900 w 4282900"/>
                <a:gd name="connsiteY3" fmla="*/ 1529878 h 4282434"/>
                <a:gd name="connsiteX4" fmla="*/ 4282900 w 4282900"/>
                <a:gd name="connsiteY4" fmla="*/ 1929088 h 4282434"/>
                <a:gd name="connsiteX5" fmla="*/ 4282900 w 4282900"/>
                <a:gd name="connsiteY5" fmla="*/ 2233475 h 4282434"/>
                <a:gd name="connsiteX6" fmla="*/ 3723546 w 4282900"/>
                <a:gd name="connsiteY6" fmla="*/ 3426862 h 4282434"/>
                <a:gd name="connsiteX7" fmla="*/ 2332829 w 4282900"/>
                <a:gd name="connsiteY7" fmla="*/ 4117718 h 4282434"/>
                <a:gd name="connsiteX8" fmla="*/ 2137940 w 4282900"/>
                <a:gd name="connsiteY8" fmla="*/ 4282434 h 4282434"/>
                <a:gd name="connsiteX9" fmla="*/ 1950069 w 4282900"/>
                <a:gd name="connsiteY9" fmla="*/ 4117718 h 4282434"/>
                <a:gd name="connsiteX10" fmla="*/ 559353 w 4282900"/>
                <a:gd name="connsiteY10" fmla="*/ 3426862 h 4282434"/>
                <a:gd name="connsiteX11" fmla="*/ 0 w 4282900"/>
                <a:gd name="connsiteY11" fmla="*/ 2233475 h 4282434"/>
                <a:gd name="connsiteX12" fmla="*/ 0 w 4282900"/>
                <a:gd name="connsiteY12" fmla="*/ 1929088 h 4282434"/>
                <a:gd name="connsiteX13" fmla="*/ 0 w 4282900"/>
                <a:gd name="connsiteY13" fmla="*/ 1529878 h 4282434"/>
                <a:gd name="connsiteX14" fmla="*/ 0 w 4282900"/>
                <a:gd name="connsiteY14" fmla="*/ 1239964 h 4282434"/>
                <a:gd name="connsiteX15" fmla="*/ 0 w 4282900"/>
                <a:gd name="connsiteY15" fmla="*/ 718910 h 4282434"/>
                <a:gd name="connsiteX16" fmla="*/ 0 w 4282900"/>
                <a:gd name="connsiteY16" fmla="*/ 536366 h 4282434"/>
                <a:gd name="connsiteX17" fmla="*/ 64279 w 4282900"/>
                <a:gd name="connsiteY17" fmla="*/ 3825 h 42824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4282900" h="4282434">
                  <a:moveTo>
                    <a:pt x="4213242" y="0"/>
                  </a:moveTo>
                  <a:cubicBezTo>
                    <a:pt x="4294511" y="306972"/>
                    <a:pt x="4271290" y="481595"/>
                    <a:pt x="4282900" y="718910"/>
                  </a:cubicBezTo>
                  <a:lnTo>
                    <a:pt x="4282900" y="1239964"/>
                  </a:lnTo>
                  <a:lnTo>
                    <a:pt x="4282900" y="1529878"/>
                  </a:lnTo>
                  <a:lnTo>
                    <a:pt x="4282900" y="1929088"/>
                  </a:lnTo>
                  <a:lnTo>
                    <a:pt x="4282900" y="2233475"/>
                  </a:lnTo>
                  <a:cubicBezTo>
                    <a:pt x="4282900" y="2849584"/>
                    <a:pt x="4108103" y="3157966"/>
                    <a:pt x="3723546" y="3426862"/>
                  </a:cubicBezTo>
                  <a:cubicBezTo>
                    <a:pt x="3323617" y="3658565"/>
                    <a:pt x="2798672" y="3757725"/>
                    <a:pt x="2332829" y="4117718"/>
                  </a:cubicBezTo>
                  <a:lnTo>
                    <a:pt x="2137940" y="4282434"/>
                  </a:lnTo>
                  <a:lnTo>
                    <a:pt x="1950069" y="4117718"/>
                  </a:lnTo>
                  <a:cubicBezTo>
                    <a:pt x="1484225" y="3757725"/>
                    <a:pt x="959280" y="3658565"/>
                    <a:pt x="559353" y="3426862"/>
                  </a:cubicBezTo>
                  <a:cubicBezTo>
                    <a:pt x="174796" y="3157966"/>
                    <a:pt x="0" y="2849584"/>
                    <a:pt x="0" y="2233475"/>
                  </a:cubicBezTo>
                  <a:lnTo>
                    <a:pt x="0" y="1929088"/>
                  </a:lnTo>
                  <a:lnTo>
                    <a:pt x="0" y="1529878"/>
                  </a:lnTo>
                  <a:lnTo>
                    <a:pt x="0" y="1239964"/>
                  </a:lnTo>
                  <a:lnTo>
                    <a:pt x="0" y="718910"/>
                  </a:lnTo>
                  <a:lnTo>
                    <a:pt x="0" y="536366"/>
                  </a:lnTo>
                  <a:cubicBezTo>
                    <a:pt x="10713" y="417185"/>
                    <a:pt x="19813" y="133066"/>
                    <a:pt x="64279" y="3825"/>
                  </a:cubicBezTo>
                </a:path>
              </a:pathLst>
            </a:custGeom>
            <a:noFill/>
            <a:ln w="25400" cap="rnd">
              <a:solidFill>
                <a:schemeClr val="bg2">
                  <a:lumMod val="75000"/>
                  <a:alpha val="65000"/>
                </a:schemeClr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xmlns="" id="{0D91493C-6480-4A3F-8836-1727CBA3C849}"/>
                </a:ext>
              </a:extLst>
            </p:cNvPr>
            <p:cNvSpPr/>
            <p:nvPr/>
          </p:nvSpPr>
          <p:spPr>
            <a:xfrm>
              <a:off x="10536649" y="1823190"/>
              <a:ext cx="1654608" cy="3209758"/>
            </a:xfrm>
            <a:custGeom>
              <a:avLst/>
              <a:gdLst>
                <a:gd name="connsiteX0" fmla="*/ 2144960 w 4282900"/>
                <a:gd name="connsiteY0" fmla="*/ 0 h 5795027"/>
                <a:gd name="connsiteX1" fmla="*/ 2332832 w 4282900"/>
                <a:gd name="connsiteY1" fmla="*/ 164715 h 5795027"/>
                <a:gd name="connsiteX2" fmla="*/ 3723546 w 4282900"/>
                <a:gd name="connsiteY2" fmla="*/ 855573 h 5795027"/>
                <a:gd name="connsiteX3" fmla="*/ 4282900 w 4282900"/>
                <a:gd name="connsiteY3" fmla="*/ 2048959 h 5795027"/>
                <a:gd name="connsiteX4" fmla="*/ 4282900 w 4282900"/>
                <a:gd name="connsiteY4" fmla="*/ 2231503 h 5795027"/>
                <a:gd name="connsiteX5" fmla="*/ 4282900 w 4282900"/>
                <a:gd name="connsiteY5" fmla="*/ 2752557 h 5795027"/>
                <a:gd name="connsiteX6" fmla="*/ 4282900 w 4282900"/>
                <a:gd name="connsiteY6" fmla="*/ 3042471 h 5795027"/>
                <a:gd name="connsiteX7" fmla="*/ 4282900 w 4282900"/>
                <a:gd name="connsiteY7" fmla="*/ 3441681 h 5795027"/>
                <a:gd name="connsiteX8" fmla="*/ 4282900 w 4282900"/>
                <a:gd name="connsiteY8" fmla="*/ 3746068 h 5795027"/>
                <a:gd name="connsiteX9" fmla="*/ 3723546 w 4282900"/>
                <a:gd name="connsiteY9" fmla="*/ 4939455 h 5795027"/>
                <a:gd name="connsiteX10" fmla="*/ 2332829 w 4282900"/>
                <a:gd name="connsiteY10" fmla="*/ 5630311 h 5795027"/>
                <a:gd name="connsiteX11" fmla="*/ 2137940 w 4282900"/>
                <a:gd name="connsiteY11" fmla="*/ 5795027 h 5795027"/>
                <a:gd name="connsiteX12" fmla="*/ 1950069 w 4282900"/>
                <a:gd name="connsiteY12" fmla="*/ 5630311 h 5795027"/>
                <a:gd name="connsiteX13" fmla="*/ 559353 w 4282900"/>
                <a:gd name="connsiteY13" fmla="*/ 4939455 h 5795027"/>
                <a:gd name="connsiteX14" fmla="*/ 0 w 4282900"/>
                <a:gd name="connsiteY14" fmla="*/ 3746068 h 5795027"/>
                <a:gd name="connsiteX15" fmla="*/ 0 w 4282900"/>
                <a:gd name="connsiteY15" fmla="*/ 3441681 h 5795027"/>
                <a:gd name="connsiteX16" fmla="*/ 0 w 4282900"/>
                <a:gd name="connsiteY16" fmla="*/ 3042471 h 5795027"/>
                <a:gd name="connsiteX17" fmla="*/ 0 w 4282900"/>
                <a:gd name="connsiteY17" fmla="*/ 2752557 h 5795027"/>
                <a:gd name="connsiteX18" fmla="*/ 0 w 4282900"/>
                <a:gd name="connsiteY18" fmla="*/ 2231503 h 5795027"/>
                <a:gd name="connsiteX19" fmla="*/ 0 w 4282900"/>
                <a:gd name="connsiteY19" fmla="*/ 2048959 h 5795027"/>
                <a:gd name="connsiteX20" fmla="*/ 559354 w 4282900"/>
                <a:gd name="connsiteY20" fmla="*/ 855573 h 5795027"/>
                <a:gd name="connsiteX21" fmla="*/ 1950071 w 4282900"/>
                <a:gd name="connsiteY21" fmla="*/ 164715 h 5795027"/>
                <a:gd name="connsiteX0" fmla="*/ 2144960 w 4282900"/>
                <a:gd name="connsiteY0" fmla="*/ 0 h 5795027"/>
                <a:gd name="connsiteX1" fmla="*/ 2332832 w 4282900"/>
                <a:gd name="connsiteY1" fmla="*/ 164715 h 5795027"/>
                <a:gd name="connsiteX2" fmla="*/ 2976290 w 4282900"/>
                <a:gd name="connsiteY2" fmla="*/ 524033 h 5795027"/>
                <a:gd name="connsiteX3" fmla="*/ 3723546 w 4282900"/>
                <a:gd name="connsiteY3" fmla="*/ 855573 h 5795027"/>
                <a:gd name="connsiteX4" fmla="*/ 4282900 w 4282900"/>
                <a:gd name="connsiteY4" fmla="*/ 2048959 h 5795027"/>
                <a:gd name="connsiteX5" fmla="*/ 4282900 w 4282900"/>
                <a:gd name="connsiteY5" fmla="*/ 2231503 h 5795027"/>
                <a:gd name="connsiteX6" fmla="*/ 4282900 w 4282900"/>
                <a:gd name="connsiteY6" fmla="*/ 2752557 h 5795027"/>
                <a:gd name="connsiteX7" fmla="*/ 4282900 w 4282900"/>
                <a:gd name="connsiteY7" fmla="*/ 3042471 h 5795027"/>
                <a:gd name="connsiteX8" fmla="*/ 4282900 w 4282900"/>
                <a:gd name="connsiteY8" fmla="*/ 3441681 h 5795027"/>
                <a:gd name="connsiteX9" fmla="*/ 4282900 w 4282900"/>
                <a:gd name="connsiteY9" fmla="*/ 3746068 h 5795027"/>
                <a:gd name="connsiteX10" fmla="*/ 3723546 w 4282900"/>
                <a:gd name="connsiteY10" fmla="*/ 4939455 h 5795027"/>
                <a:gd name="connsiteX11" fmla="*/ 2332829 w 4282900"/>
                <a:gd name="connsiteY11" fmla="*/ 5630311 h 5795027"/>
                <a:gd name="connsiteX12" fmla="*/ 2137940 w 4282900"/>
                <a:gd name="connsiteY12" fmla="*/ 5795027 h 5795027"/>
                <a:gd name="connsiteX13" fmla="*/ 1950069 w 4282900"/>
                <a:gd name="connsiteY13" fmla="*/ 5630311 h 5795027"/>
                <a:gd name="connsiteX14" fmla="*/ 559353 w 4282900"/>
                <a:gd name="connsiteY14" fmla="*/ 4939455 h 5795027"/>
                <a:gd name="connsiteX15" fmla="*/ 0 w 4282900"/>
                <a:gd name="connsiteY15" fmla="*/ 3746068 h 5795027"/>
                <a:gd name="connsiteX16" fmla="*/ 0 w 4282900"/>
                <a:gd name="connsiteY16" fmla="*/ 3441681 h 5795027"/>
                <a:gd name="connsiteX17" fmla="*/ 0 w 4282900"/>
                <a:gd name="connsiteY17" fmla="*/ 3042471 h 5795027"/>
                <a:gd name="connsiteX18" fmla="*/ 0 w 4282900"/>
                <a:gd name="connsiteY18" fmla="*/ 2752557 h 5795027"/>
                <a:gd name="connsiteX19" fmla="*/ 0 w 4282900"/>
                <a:gd name="connsiteY19" fmla="*/ 2231503 h 5795027"/>
                <a:gd name="connsiteX20" fmla="*/ 0 w 4282900"/>
                <a:gd name="connsiteY20" fmla="*/ 2048959 h 5795027"/>
                <a:gd name="connsiteX21" fmla="*/ 559354 w 4282900"/>
                <a:gd name="connsiteY21" fmla="*/ 855573 h 5795027"/>
                <a:gd name="connsiteX22" fmla="*/ 1950071 w 4282900"/>
                <a:gd name="connsiteY22" fmla="*/ 164715 h 5795027"/>
                <a:gd name="connsiteX23" fmla="*/ 2144960 w 4282900"/>
                <a:gd name="connsiteY23" fmla="*/ 0 h 5795027"/>
                <a:gd name="connsiteX0" fmla="*/ 3723546 w 4282900"/>
                <a:gd name="connsiteY0" fmla="*/ 855573 h 5795027"/>
                <a:gd name="connsiteX1" fmla="*/ 4282900 w 4282900"/>
                <a:gd name="connsiteY1" fmla="*/ 2048959 h 5795027"/>
                <a:gd name="connsiteX2" fmla="*/ 4282900 w 4282900"/>
                <a:gd name="connsiteY2" fmla="*/ 2231503 h 5795027"/>
                <a:gd name="connsiteX3" fmla="*/ 4282900 w 4282900"/>
                <a:gd name="connsiteY3" fmla="*/ 2752557 h 5795027"/>
                <a:gd name="connsiteX4" fmla="*/ 4282900 w 4282900"/>
                <a:gd name="connsiteY4" fmla="*/ 3042471 h 5795027"/>
                <a:gd name="connsiteX5" fmla="*/ 4282900 w 4282900"/>
                <a:gd name="connsiteY5" fmla="*/ 3441681 h 5795027"/>
                <a:gd name="connsiteX6" fmla="*/ 4282900 w 4282900"/>
                <a:gd name="connsiteY6" fmla="*/ 3746068 h 5795027"/>
                <a:gd name="connsiteX7" fmla="*/ 3723546 w 4282900"/>
                <a:gd name="connsiteY7" fmla="*/ 4939455 h 5795027"/>
                <a:gd name="connsiteX8" fmla="*/ 2332829 w 4282900"/>
                <a:gd name="connsiteY8" fmla="*/ 5630311 h 5795027"/>
                <a:gd name="connsiteX9" fmla="*/ 2137940 w 4282900"/>
                <a:gd name="connsiteY9" fmla="*/ 5795027 h 5795027"/>
                <a:gd name="connsiteX10" fmla="*/ 1950069 w 4282900"/>
                <a:gd name="connsiteY10" fmla="*/ 5630311 h 5795027"/>
                <a:gd name="connsiteX11" fmla="*/ 559353 w 4282900"/>
                <a:gd name="connsiteY11" fmla="*/ 4939455 h 5795027"/>
                <a:gd name="connsiteX12" fmla="*/ 0 w 4282900"/>
                <a:gd name="connsiteY12" fmla="*/ 3746068 h 5795027"/>
                <a:gd name="connsiteX13" fmla="*/ 0 w 4282900"/>
                <a:gd name="connsiteY13" fmla="*/ 3441681 h 5795027"/>
                <a:gd name="connsiteX14" fmla="*/ 0 w 4282900"/>
                <a:gd name="connsiteY14" fmla="*/ 3042471 h 5795027"/>
                <a:gd name="connsiteX15" fmla="*/ 0 w 4282900"/>
                <a:gd name="connsiteY15" fmla="*/ 2752557 h 5795027"/>
                <a:gd name="connsiteX16" fmla="*/ 0 w 4282900"/>
                <a:gd name="connsiteY16" fmla="*/ 2231503 h 5795027"/>
                <a:gd name="connsiteX17" fmla="*/ 0 w 4282900"/>
                <a:gd name="connsiteY17" fmla="*/ 2048959 h 5795027"/>
                <a:gd name="connsiteX18" fmla="*/ 559354 w 4282900"/>
                <a:gd name="connsiteY18" fmla="*/ 855573 h 5795027"/>
                <a:gd name="connsiteX19" fmla="*/ 1950071 w 4282900"/>
                <a:gd name="connsiteY19" fmla="*/ 164715 h 5795027"/>
                <a:gd name="connsiteX20" fmla="*/ 2144960 w 4282900"/>
                <a:gd name="connsiteY20" fmla="*/ 0 h 5795027"/>
                <a:gd name="connsiteX21" fmla="*/ 2332832 w 4282900"/>
                <a:gd name="connsiteY21" fmla="*/ 164715 h 5795027"/>
                <a:gd name="connsiteX22" fmla="*/ 2976290 w 4282900"/>
                <a:gd name="connsiteY22" fmla="*/ 524033 h 5795027"/>
                <a:gd name="connsiteX23" fmla="*/ 3888635 w 4282900"/>
                <a:gd name="connsiteY23" fmla="*/ 1020662 h 5795027"/>
                <a:gd name="connsiteX0" fmla="*/ 4282900 w 4282900"/>
                <a:gd name="connsiteY0" fmla="*/ 2048959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1950071 w 4282900"/>
                <a:gd name="connsiteY18" fmla="*/ 164715 h 5795027"/>
                <a:gd name="connsiteX19" fmla="*/ 2144960 w 4282900"/>
                <a:gd name="connsiteY19" fmla="*/ 0 h 5795027"/>
                <a:gd name="connsiteX20" fmla="*/ 2332832 w 4282900"/>
                <a:gd name="connsiteY20" fmla="*/ 164715 h 5795027"/>
                <a:gd name="connsiteX21" fmla="*/ 2976290 w 4282900"/>
                <a:gd name="connsiteY21" fmla="*/ 524033 h 5795027"/>
                <a:gd name="connsiteX22" fmla="*/ 3888635 w 4282900"/>
                <a:gd name="connsiteY22" fmla="*/ 1020662 h 5795027"/>
                <a:gd name="connsiteX0" fmla="*/ 4282900 w 4282900"/>
                <a:gd name="connsiteY0" fmla="*/ 2048959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1950071 w 4282900"/>
                <a:gd name="connsiteY18" fmla="*/ 164715 h 5795027"/>
                <a:gd name="connsiteX19" fmla="*/ 2144960 w 4282900"/>
                <a:gd name="connsiteY19" fmla="*/ 0 h 5795027"/>
                <a:gd name="connsiteX20" fmla="*/ 2332832 w 4282900"/>
                <a:gd name="connsiteY20" fmla="*/ 164715 h 5795027"/>
                <a:gd name="connsiteX21" fmla="*/ 2976290 w 4282900"/>
                <a:gd name="connsiteY21" fmla="*/ 524033 h 5795027"/>
                <a:gd name="connsiteX0" fmla="*/ 4282900 w 4282900"/>
                <a:gd name="connsiteY0" fmla="*/ 2231503 h 5795027"/>
                <a:gd name="connsiteX1" fmla="*/ 4282900 w 4282900"/>
                <a:gd name="connsiteY1" fmla="*/ 2752557 h 5795027"/>
                <a:gd name="connsiteX2" fmla="*/ 4282900 w 4282900"/>
                <a:gd name="connsiteY2" fmla="*/ 3042471 h 5795027"/>
                <a:gd name="connsiteX3" fmla="*/ 4282900 w 4282900"/>
                <a:gd name="connsiteY3" fmla="*/ 3441681 h 5795027"/>
                <a:gd name="connsiteX4" fmla="*/ 4282900 w 4282900"/>
                <a:gd name="connsiteY4" fmla="*/ 3746068 h 5795027"/>
                <a:gd name="connsiteX5" fmla="*/ 3723546 w 4282900"/>
                <a:gd name="connsiteY5" fmla="*/ 4939455 h 5795027"/>
                <a:gd name="connsiteX6" fmla="*/ 2332829 w 4282900"/>
                <a:gd name="connsiteY6" fmla="*/ 5630311 h 5795027"/>
                <a:gd name="connsiteX7" fmla="*/ 2137940 w 4282900"/>
                <a:gd name="connsiteY7" fmla="*/ 5795027 h 5795027"/>
                <a:gd name="connsiteX8" fmla="*/ 1950069 w 4282900"/>
                <a:gd name="connsiteY8" fmla="*/ 5630311 h 5795027"/>
                <a:gd name="connsiteX9" fmla="*/ 559353 w 4282900"/>
                <a:gd name="connsiteY9" fmla="*/ 4939455 h 5795027"/>
                <a:gd name="connsiteX10" fmla="*/ 0 w 4282900"/>
                <a:gd name="connsiteY10" fmla="*/ 3746068 h 5795027"/>
                <a:gd name="connsiteX11" fmla="*/ 0 w 4282900"/>
                <a:gd name="connsiteY11" fmla="*/ 3441681 h 5795027"/>
                <a:gd name="connsiteX12" fmla="*/ 0 w 4282900"/>
                <a:gd name="connsiteY12" fmla="*/ 3042471 h 5795027"/>
                <a:gd name="connsiteX13" fmla="*/ 0 w 4282900"/>
                <a:gd name="connsiteY13" fmla="*/ 2752557 h 5795027"/>
                <a:gd name="connsiteX14" fmla="*/ 0 w 4282900"/>
                <a:gd name="connsiteY14" fmla="*/ 2231503 h 5795027"/>
                <a:gd name="connsiteX15" fmla="*/ 0 w 4282900"/>
                <a:gd name="connsiteY15" fmla="*/ 2048959 h 5795027"/>
                <a:gd name="connsiteX16" fmla="*/ 559354 w 4282900"/>
                <a:gd name="connsiteY16" fmla="*/ 855573 h 5795027"/>
                <a:gd name="connsiteX17" fmla="*/ 1950071 w 4282900"/>
                <a:gd name="connsiteY17" fmla="*/ 164715 h 5795027"/>
                <a:gd name="connsiteX18" fmla="*/ 2144960 w 4282900"/>
                <a:gd name="connsiteY18" fmla="*/ 0 h 5795027"/>
                <a:gd name="connsiteX19" fmla="*/ 2332832 w 4282900"/>
                <a:gd name="connsiteY19" fmla="*/ 164715 h 5795027"/>
                <a:gd name="connsiteX20" fmla="*/ 2976290 w 4282900"/>
                <a:gd name="connsiteY20" fmla="*/ 524033 h 5795027"/>
                <a:gd name="connsiteX0" fmla="*/ 4282900 w 4282900"/>
                <a:gd name="connsiteY0" fmla="*/ 2752557 h 5795027"/>
                <a:gd name="connsiteX1" fmla="*/ 4282900 w 4282900"/>
                <a:gd name="connsiteY1" fmla="*/ 3042471 h 5795027"/>
                <a:gd name="connsiteX2" fmla="*/ 4282900 w 4282900"/>
                <a:gd name="connsiteY2" fmla="*/ 3441681 h 5795027"/>
                <a:gd name="connsiteX3" fmla="*/ 4282900 w 4282900"/>
                <a:gd name="connsiteY3" fmla="*/ 3746068 h 5795027"/>
                <a:gd name="connsiteX4" fmla="*/ 3723546 w 4282900"/>
                <a:gd name="connsiteY4" fmla="*/ 4939455 h 5795027"/>
                <a:gd name="connsiteX5" fmla="*/ 2332829 w 4282900"/>
                <a:gd name="connsiteY5" fmla="*/ 5630311 h 5795027"/>
                <a:gd name="connsiteX6" fmla="*/ 2137940 w 4282900"/>
                <a:gd name="connsiteY6" fmla="*/ 5795027 h 5795027"/>
                <a:gd name="connsiteX7" fmla="*/ 1950069 w 4282900"/>
                <a:gd name="connsiteY7" fmla="*/ 5630311 h 5795027"/>
                <a:gd name="connsiteX8" fmla="*/ 559353 w 4282900"/>
                <a:gd name="connsiteY8" fmla="*/ 4939455 h 5795027"/>
                <a:gd name="connsiteX9" fmla="*/ 0 w 4282900"/>
                <a:gd name="connsiteY9" fmla="*/ 3746068 h 5795027"/>
                <a:gd name="connsiteX10" fmla="*/ 0 w 4282900"/>
                <a:gd name="connsiteY10" fmla="*/ 3441681 h 5795027"/>
                <a:gd name="connsiteX11" fmla="*/ 0 w 4282900"/>
                <a:gd name="connsiteY11" fmla="*/ 3042471 h 5795027"/>
                <a:gd name="connsiteX12" fmla="*/ 0 w 4282900"/>
                <a:gd name="connsiteY12" fmla="*/ 2752557 h 5795027"/>
                <a:gd name="connsiteX13" fmla="*/ 0 w 4282900"/>
                <a:gd name="connsiteY13" fmla="*/ 2231503 h 5795027"/>
                <a:gd name="connsiteX14" fmla="*/ 0 w 4282900"/>
                <a:gd name="connsiteY14" fmla="*/ 2048959 h 5795027"/>
                <a:gd name="connsiteX15" fmla="*/ 559354 w 4282900"/>
                <a:gd name="connsiteY15" fmla="*/ 855573 h 5795027"/>
                <a:gd name="connsiteX16" fmla="*/ 1950071 w 4282900"/>
                <a:gd name="connsiteY16" fmla="*/ 164715 h 5795027"/>
                <a:gd name="connsiteX17" fmla="*/ 2144960 w 4282900"/>
                <a:gd name="connsiteY17" fmla="*/ 0 h 5795027"/>
                <a:gd name="connsiteX18" fmla="*/ 2332832 w 4282900"/>
                <a:gd name="connsiteY18" fmla="*/ 164715 h 5795027"/>
                <a:gd name="connsiteX19" fmla="*/ 2976290 w 4282900"/>
                <a:gd name="connsiteY19" fmla="*/ 524033 h 5795027"/>
                <a:gd name="connsiteX0" fmla="*/ 4282900 w 4282900"/>
                <a:gd name="connsiteY0" fmla="*/ 3042471 h 5795027"/>
                <a:gd name="connsiteX1" fmla="*/ 4282900 w 4282900"/>
                <a:gd name="connsiteY1" fmla="*/ 3441681 h 5795027"/>
                <a:gd name="connsiteX2" fmla="*/ 4282900 w 4282900"/>
                <a:gd name="connsiteY2" fmla="*/ 3746068 h 5795027"/>
                <a:gd name="connsiteX3" fmla="*/ 3723546 w 4282900"/>
                <a:gd name="connsiteY3" fmla="*/ 4939455 h 5795027"/>
                <a:gd name="connsiteX4" fmla="*/ 2332829 w 4282900"/>
                <a:gd name="connsiteY4" fmla="*/ 5630311 h 5795027"/>
                <a:gd name="connsiteX5" fmla="*/ 2137940 w 4282900"/>
                <a:gd name="connsiteY5" fmla="*/ 5795027 h 5795027"/>
                <a:gd name="connsiteX6" fmla="*/ 1950069 w 4282900"/>
                <a:gd name="connsiteY6" fmla="*/ 5630311 h 5795027"/>
                <a:gd name="connsiteX7" fmla="*/ 559353 w 4282900"/>
                <a:gd name="connsiteY7" fmla="*/ 4939455 h 5795027"/>
                <a:gd name="connsiteX8" fmla="*/ 0 w 4282900"/>
                <a:gd name="connsiteY8" fmla="*/ 3746068 h 5795027"/>
                <a:gd name="connsiteX9" fmla="*/ 0 w 4282900"/>
                <a:gd name="connsiteY9" fmla="*/ 3441681 h 5795027"/>
                <a:gd name="connsiteX10" fmla="*/ 0 w 4282900"/>
                <a:gd name="connsiteY10" fmla="*/ 3042471 h 5795027"/>
                <a:gd name="connsiteX11" fmla="*/ 0 w 4282900"/>
                <a:gd name="connsiteY11" fmla="*/ 2752557 h 5795027"/>
                <a:gd name="connsiteX12" fmla="*/ 0 w 4282900"/>
                <a:gd name="connsiteY12" fmla="*/ 2231503 h 5795027"/>
                <a:gd name="connsiteX13" fmla="*/ 0 w 4282900"/>
                <a:gd name="connsiteY13" fmla="*/ 2048959 h 5795027"/>
                <a:gd name="connsiteX14" fmla="*/ 559354 w 4282900"/>
                <a:gd name="connsiteY14" fmla="*/ 855573 h 5795027"/>
                <a:gd name="connsiteX15" fmla="*/ 1950071 w 4282900"/>
                <a:gd name="connsiteY15" fmla="*/ 164715 h 5795027"/>
                <a:gd name="connsiteX16" fmla="*/ 2144960 w 4282900"/>
                <a:gd name="connsiteY16" fmla="*/ 0 h 5795027"/>
                <a:gd name="connsiteX17" fmla="*/ 2332832 w 4282900"/>
                <a:gd name="connsiteY17" fmla="*/ 164715 h 5795027"/>
                <a:gd name="connsiteX18" fmla="*/ 2976290 w 4282900"/>
                <a:gd name="connsiteY18" fmla="*/ 524033 h 5795027"/>
                <a:gd name="connsiteX0" fmla="*/ 4282900 w 4282900"/>
                <a:gd name="connsiteY0" fmla="*/ 3441681 h 5795027"/>
                <a:gd name="connsiteX1" fmla="*/ 4282900 w 4282900"/>
                <a:gd name="connsiteY1" fmla="*/ 3746068 h 5795027"/>
                <a:gd name="connsiteX2" fmla="*/ 3723546 w 4282900"/>
                <a:gd name="connsiteY2" fmla="*/ 4939455 h 5795027"/>
                <a:gd name="connsiteX3" fmla="*/ 2332829 w 4282900"/>
                <a:gd name="connsiteY3" fmla="*/ 5630311 h 5795027"/>
                <a:gd name="connsiteX4" fmla="*/ 2137940 w 4282900"/>
                <a:gd name="connsiteY4" fmla="*/ 5795027 h 5795027"/>
                <a:gd name="connsiteX5" fmla="*/ 1950069 w 4282900"/>
                <a:gd name="connsiteY5" fmla="*/ 5630311 h 5795027"/>
                <a:gd name="connsiteX6" fmla="*/ 559353 w 4282900"/>
                <a:gd name="connsiteY6" fmla="*/ 4939455 h 5795027"/>
                <a:gd name="connsiteX7" fmla="*/ 0 w 4282900"/>
                <a:gd name="connsiteY7" fmla="*/ 3746068 h 5795027"/>
                <a:gd name="connsiteX8" fmla="*/ 0 w 4282900"/>
                <a:gd name="connsiteY8" fmla="*/ 3441681 h 5795027"/>
                <a:gd name="connsiteX9" fmla="*/ 0 w 4282900"/>
                <a:gd name="connsiteY9" fmla="*/ 3042471 h 5795027"/>
                <a:gd name="connsiteX10" fmla="*/ 0 w 4282900"/>
                <a:gd name="connsiteY10" fmla="*/ 2752557 h 5795027"/>
                <a:gd name="connsiteX11" fmla="*/ 0 w 4282900"/>
                <a:gd name="connsiteY11" fmla="*/ 2231503 h 5795027"/>
                <a:gd name="connsiteX12" fmla="*/ 0 w 4282900"/>
                <a:gd name="connsiteY12" fmla="*/ 2048959 h 5795027"/>
                <a:gd name="connsiteX13" fmla="*/ 559354 w 4282900"/>
                <a:gd name="connsiteY13" fmla="*/ 855573 h 5795027"/>
                <a:gd name="connsiteX14" fmla="*/ 1950071 w 4282900"/>
                <a:gd name="connsiteY14" fmla="*/ 164715 h 5795027"/>
                <a:gd name="connsiteX15" fmla="*/ 2144960 w 4282900"/>
                <a:gd name="connsiteY15" fmla="*/ 0 h 5795027"/>
                <a:gd name="connsiteX16" fmla="*/ 2332832 w 4282900"/>
                <a:gd name="connsiteY16" fmla="*/ 164715 h 5795027"/>
                <a:gd name="connsiteX17" fmla="*/ 2976290 w 4282900"/>
                <a:gd name="connsiteY17" fmla="*/ 524033 h 5795027"/>
                <a:gd name="connsiteX0" fmla="*/ 4282900 w 4282900"/>
                <a:gd name="connsiteY0" fmla="*/ 3441681 h 5795027"/>
                <a:gd name="connsiteX1" fmla="*/ 3723546 w 4282900"/>
                <a:gd name="connsiteY1" fmla="*/ 4939455 h 5795027"/>
                <a:gd name="connsiteX2" fmla="*/ 2332829 w 4282900"/>
                <a:gd name="connsiteY2" fmla="*/ 5630311 h 5795027"/>
                <a:gd name="connsiteX3" fmla="*/ 2137940 w 4282900"/>
                <a:gd name="connsiteY3" fmla="*/ 5795027 h 5795027"/>
                <a:gd name="connsiteX4" fmla="*/ 1950069 w 4282900"/>
                <a:gd name="connsiteY4" fmla="*/ 5630311 h 5795027"/>
                <a:gd name="connsiteX5" fmla="*/ 559353 w 4282900"/>
                <a:gd name="connsiteY5" fmla="*/ 4939455 h 5795027"/>
                <a:gd name="connsiteX6" fmla="*/ 0 w 4282900"/>
                <a:gd name="connsiteY6" fmla="*/ 3746068 h 5795027"/>
                <a:gd name="connsiteX7" fmla="*/ 0 w 4282900"/>
                <a:gd name="connsiteY7" fmla="*/ 3441681 h 5795027"/>
                <a:gd name="connsiteX8" fmla="*/ 0 w 4282900"/>
                <a:gd name="connsiteY8" fmla="*/ 3042471 h 5795027"/>
                <a:gd name="connsiteX9" fmla="*/ 0 w 4282900"/>
                <a:gd name="connsiteY9" fmla="*/ 2752557 h 5795027"/>
                <a:gd name="connsiteX10" fmla="*/ 0 w 4282900"/>
                <a:gd name="connsiteY10" fmla="*/ 2231503 h 5795027"/>
                <a:gd name="connsiteX11" fmla="*/ 0 w 4282900"/>
                <a:gd name="connsiteY11" fmla="*/ 2048959 h 5795027"/>
                <a:gd name="connsiteX12" fmla="*/ 559354 w 4282900"/>
                <a:gd name="connsiteY12" fmla="*/ 855573 h 5795027"/>
                <a:gd name="connsiteX13" fmla="*/ 1950071 w 4282900"/>
                <a:gd name="connsiteY13" fmla="*/ 164715 h 5795027"/>
                <a:gd name="connsiteX14" fmla="*/ 2144960 w 4282900"/>
                <a:gd name="connsiteY14" fmla="*/ 0 h 5795027"/>
                <a:gd name="connsiteX15" fmla="*/ 2332832 w 4282900"/>
                <a:gd name="connsiteY15" fmla="*/ 164715 h 5795027"/>
                <a:gd name="connsiteX16" fmla="*/ 2976290 w 4282900"/>
                <a:gd name="connsiteY16" fmla="*/ 524033 h 5795027"/>
                <a:gd name="connsiteX0" fmla="*/ 3723546 w 3723546"/>
                <a:gd name="connsiteY0" fmla="*/ 4939455 h 5795027"/>
                <a:gd name="connsiteX1" fmla="*/ 2332829 w 3723546"/>
                <a:gd name="connsiteY1" fmla="*/ 5630311 h 5795027"/>
                <a:gd name="connsiteX2" fmla="*/ 2137940 w 3723546"/>
                <a:gd name="connsiteY2" fmla="*/ 5795027 h 5795027"/>
                <a:gd name="connsiteX3" fmla="*/ 1950069 w 3723546"/>
                <a:gd name="connsiteY3" fmla="*/ 5630311 h 5795027"/>
                <a:gd name="connsiteX4" fmla="*/ 559353 w 3723546"/>
                <a:gd name="connsiteY4" fmla="*/ 4939455 h 5795027"/>
                <a:gd name="connsiteX5" fmla="*/ 0 w 3723546"/>
                <a:gd name="connsiteY5" fmla="*/ 3746068 h 5795027"/>
                <a:gd name="connsiteX6" fmla="*/ 0 w 3723546"/>
                <a:gd name="connsiteY6" fmla="*/ 3441681 h 5795027"/>
                <a:gd name="connsiteX7" fmla="*/ 0 w 3723546"/>
                <a:gd name="connsiteY7" fmla="*/ 3042471 h 5795027"/>
                <a:gd name="connsiteX8" fmla="*/ 0 w 3723546"/>
                <a:gd name="connsiteY8" fmla="*/ 2752557 h 5795027"/>
                <a:gd name="connsiteX9" fmla="*/ 0 w 3723546"/>
                <a:gd name="connsiteY9" fmla="*/ 2231503 h 5795027"/>
                <a:gd name="connsiteX10" fmla="*/ 0 w 3723546"/>
                <a:gd name="connsiteY10" fmla="*/ 2048959 h 5795027"/>
                <a:gd name="connsiteX11" fmla="*/ 559354 w 3723546"/>
                <a:gd name="connsiteY11" fmla="*/ 855573 h 5795027"/>
                <a:gd name="connsiteX12" fmla="*/ 1950071 w 3723546"/>
                <a:gd name="connsiteY12" fmla="*/ 164715 h 5795027"/>
                <a:gd name="connsiteX13" fmla="*/ 2144960 w 3723546"/>
                <a:gd name="connsiteY13" fmla="*/ 0 h 5795027"/>
                <a:gd name="connsiteX14" fmla="*/ 2332832 w 3723546"/>
                <a:gd name="connsiteY14" fmla="*/ 164715 h 5795027"/>
                <a:gd name="connsiteX15" fmla="*/ 2976290 w 3723546"/>
                <a:gd name="connsiteY15" fmla="*/ 524033 h 5795027"/>
                <a:gd name="connsiteX0" fmla="*/ 3723546 w 3723546"/>
                <a:gd name="connsiteY0" fmla="*/ 4939455 h 5795027"/>
                <a:gd name="connsiteX1" fmla="*/ 2989878 w 3723546"/>
                <a:gd name="connsiteY1" fmla="*/ 5266109 h 5795027"/>
                <a:gd name="connsiteX2" fmla="*/ 2332829 w 3723546"/>
                <a:gd name="connsiteY2" fmla="*/ 5630311 h 5795027"/>
                <a:gd name="connsiteX3" fmla="*/ 2137940 w 3723546"/>
                <a:gd name="connsiteY3" fmla="*/ 5795027 h 5795027"/>
                <a:gd name="connsiteX4" fmla="*/ 1950069 w 3723546"/>
                <a:gd name="connsiteY4" fmla="*/ 5630311 h 5795027"/>
                <a:gd name="connsiteX5" fmla="*/ 559353 w 3723546"/>
                <a:gd name="connsiteY5" fmla="*/ 4939455 h 5795027"/>
                <a:gd name="connsiteX6" fmla="*/ 0 w 3723546"/>
                <a:gd name="connsiteY6" fmla="*/ 3746068 h 5795027"/>
                <a:gd name="connsiteX7" fmla="*/ 0 w 3723546"/>
                <a:gd name="connsiteY7" fmla="*/ 3441681 h 5795027"/>
                <a:gd name="connsiteX8" fmla="*/ 0 w 3723546"/>
                <a:gd name="connsiteY8" fmla="*/ 3042471 h 5795027"/>
                <a:gd name="connsiteX9" fmla="*/ 0 w 3723546"/>
                <a:gd name="connsiteY9" fmla="*/ 2752557 h 5795027"/>
                <a:gd name="connsiteX10" fmla="*/ 0 w 3723546"/>
                <a:gd name="connsiteY10" fmla="*/ 2231503 h 5795027"/>
                <a:gd name="connsiteX11" fmla="*/ 0 w 3723546"/>
                <a:gd name="connsiteY11" fmla="*/ 2048959 h 5795027"/>
                <a:gd name="connsiteX12" fmla="*/ 559354 w 3723546"/>
                <a:gd name="connsiteY12" fmla="*/ 855573 h 5795027"/>
                <a:gd name="connsiteX13" fmla="*/ 1950071 w 3723546"/>
                <a:gd name="connsiteY13" fmla="*/ 164715 h 5795027"/>
                <a:gd name="connsiteX14" fmla="*/ 2144960 w 3723546"/>
                <a:gd name="connsiteY14" fmla="*/ 0 h 5795027"/>
                <a:gd name="connsiteX15" fmla="*/ 2332832 w 3723546"/>
                <a:gd name="connsiteY15" fmla="*/ 164715 h 5795027"/>
                <a:gd name="connsiteX16" fmla="*/ 2976290 w 3723546"/>
                <a:gd name="connsiteY16" fmla="*/ 524033 h 5795027"/>
                <a:gd name="connsiteX0" fmla="*/ 2989878 w 2989878"/>
                <a:gd name="connsiteY0" fmla="*/ 5266109 h 5795027"/>
                <a:gd name="connsiteX1" fmla="*/ 2332829 w 2989878"/>
                <a:gd name="connsiteY1" fmla="*/ 5630311 h 5795027"/>
                <a:gd name="connsiteX2" fmla="*/ 2137940 w 2989878"/>
                <a:gd name="connsiteY2" fmla="*/ 5795027 h 5795027"/>
                <a:gd name="connsiteX3" fmla="*/ 1950069 w 2989878"/>
                <a:gd name="connsiteY3" fmla="*/ 5630311 h 5795027"/>
                <a:gd name="connsiteX4" fmla="*/ 559353 w 2989878"/>
                <a:gd name="connsiteY4" fmla="*/ 4939455 h 5795027"/>
                <a:gd name="connsiteX5" fmla="*/ 0 w 2989878"/>
                <a:gd name="connsiteY5" fmla="*/ 3746068 h 5795027"/>
                <a:gd name="connsiteX6" fmla="*/ 0 w 2989878"/>
                <a:gd name="connsiteY6" fmla="*/ 3441681 h 5795027"/>
                <a:gd name="connsiteX7" fmla="*/ 0 w 2989878"/>
                <a:gd name="connsiteY7" fmla="*/ 3042471 h 5795027"/>
                <a:gd name="connsiteX8" fmla="*/ 0 w 2989878"/>
                <a:gd name="connsiteY8" fmla="*/ 2752557 h 5795027"/>
                <a:gd name="connsiteX9" fmla="*/ 0 w 2989878"/>
                <a:gd name="connsiteY9" fmla="*/ 2231503 h 5795027"/>
                <a:gd name="connsiteX10" fmla="*/ 0 w 2989878"/>
                <a:gd name="connsiteY10" fmla="*/ 2048959 h 5795027"/>
                <a:gd name="connsiteX11" fmla="*/ 559354 w 2989878"/>
                <a:gd name="connsiteY11" fmla="*/ 855573 h 5795027"/>
                <a:gd name="connsiteX12" fmla="*/ 1950071 w 2989878"/>
                <a:gd name="connsiteY12" fmla="*/ 164715 h 5795027"/>
                <a:gd name="connsiteX13" fmla="*/ 2144960 w 2989878"/>
                <a:gd name="connsiteY13" fmla="*/ 0 h 5795027"/>
                <a:gd name="connsiteX14" fmla="*/ 2332832 w 2989878"/>
                <a:gd name="connsiteY14" fmla="*/ 164715 h 5795027"/>
                <a:gd name="connsiteX15" fmla="*/ 2976290 w 2989878"/>
                <a:gd name="connsiteY15" fmla="*/ 524033 h 5795027"/>
                <a:gd name="connsiteX0" fmla="*/ 2989878 w 2989878"/>
                <a:gd name="connsiteY0" fmla="*/ 5266109 h 5795027"/>
                <a:gd name="connsiteX1" fmla="*/ 2332829 w 2989878"/>
                <a:gd name="connsiteY1" fmla="*/ 5630311 h 5795027"/>
                <a:gd name="connsiteX2" fmla="*/ 2137940 w 2989878"/>
                <a:gd name="connsiteY2" fmla="*/ 5795027 h 5795027"/>
                <a:gd name="connsiteX3" fmla="*/ 1950069 w 2989878"/>
                <a:gd name="connsiteY3" fmla="*/ 5630311 h 5795027"/>
                <a:gd name="connsiteX4" fmla="*/ 559353 w 2989878"/>
                <a:gd name="connsiteY4" fmla="*/ 4939455 h 5795027"/>
                <a:gd name="connsiteX5" fmla="*/ 0 w 2989878"/>
                <a:gd name="connsiteY5" fmla="*/ 3746068 h 5795027"/>
                <a:gd name="connsiteX6" fmla="*/ 0 w 2989878"/>
                <a:gd name="connsiteY6" fmla="*/ 3441681 h 5795027"/>
                <a:gd name="connsiteX7" fmla="*/ 0 w 2989878"/>
                <a:gd name="connsiteY7" fmla="*/ 3042471 h 5795027"/>
                <a:gd name="connsiteX8" fmla="*/ 0 w 2989878"/>
                <a:gd name="connsiteY8" fmla="*/ 2752557 h 5795027"/>
                <a:gd name="connsiteX9" fmla="*/ 0 w 2989878"/>
                <a:gd name="connsiteY9" fmla="*/ 2231503 h 5795027"/>
                <a:gd name="connsiteX10" fmla="*/ 0 w 2989878"/>
                <a:gd name="connsiteY10" fmla="*/ 2048959 h 5795027"/>
                <a:gd name="connsiteX11" fmla="*/ 559354 w 2989878"/>
                <a:gd name="connsiteY11" fmla="*/ 855573 h 5795027"/>
                <a:gd name="connsiteX12" fmla="*/ 1950071 w 2989878"/>
                <a:gd name="connsiteY12" fmla="*/ 164715 h 5795027"/>
                <a:gd name="connsiteX13" fmla="*/ 2144960 w 2989878"/>
                <a:gd name="connsiteY13" fmla="*/ 0 h 5795027"/>
                <a:gd name="connsiteX14" fmla="*/ 2332832 w 2989878"/>
                <a:gd name="connsiteY14" fmla="*/ 164715 h 5795027"/>
                <a:gd name="connsiteX15" fmla="*/ 2976290 w 2989878"/>
                <a:gd name="connsiteY15" fmla="*/ 524033 h 5795027"/>
                <a:gd name="connsiteX0" fmla="*/ 2955049 w 2976290"/>
                <a:gd name="connsiteY0" fmla="*/ 5266109 h 5795027"/>
                <a:gd name="connsiteX1" fmla="*/ 2332829 w 2976290"/>
                <a:gd name="connsiteY1" fmla="*/ 5630311 h 5795027"/>
                <a:gd name="connsiteX2" fmla="*/ 2137940 w 2976290"/>
                <a:gd name="connsiteY2" fmla="*/ 5795027 h 5795027"/>
                <a:gd name="connsiteX3" fmla="*/ 1950069 w 2976290"/>
                <a:gd name="connsiteY3" fmla="*/ 5630311 h 5795027"/>
                <a:gd name="connsiteX4" fmla="*/ 559353 w 2976290"/>
                <a:gd name="connsiteY4" fmla="*/ 4939455 h 5795027"/>
                <a:gd name="connsiteX5" fmla="*/ 0 w 2976290"/>
                <a:gd name="connsiteY5" fmla="*/ 3746068 h 5795027"/>
                <a:gd name="connsiteX6" fmla="*/ 0 w 2976290"/>
                <a:gd name="connsiteY6" fmla="*/ 3441681 h 5795027"/>
                <a:gd name="connsiteX7" fmla="*/ 0 w 2976290"/>
                <a:gd name="connsiteY7" fmla="*/ 3042471 h 5795027"/>
                <a:gd name="connsiteX8" fmla="*/ 0 w 2976290"/>
                <a:gd name="connsiteY8" fmla="*/ 2752557 h 5795027"/>
                <a:gd name="connsiteX9" fmla="*/ 0 w 2976290"/>
                <a:gd name="connsiteY9" fmla="*/ 2231503 h 5795027"/>
                <a:gd name="connsiteX10" fmla="*/ 0 w 2976290"/>
                <a:gd name="connsiteY10" fmla="*/ 2048959 h 5795027"/>
                <a:gd name="connsiteX11" fmla="*/ 559354 w 2976290"/>
                <a:gd name="connsiteY11" fmla="*/ 855573 h 5795027"/>
                <a:gd name="connsiteX12" fmla="*/ 1950071 w 2976290"/>
                <a:gd name="connsiteY12" fmla="*/ 164715 h 5795027"/>
                <a:gd name="connsiteX13" fmla="*/ 2144960 w 2976290"/>
                <a:gd name="connsiteY13" fmla="*/ 0 h 5795027"/>
                <a:gd name="connsiteX14" fmla="*/ 2332832 w 2976290"/>
                <a:gd name="connsiteY14" fmla="*/ 164715 h 5795027"/>
                <a:gd name="connsiteX15" fmla="*/ 2976290 w 2976290"/>
                <a:gd name="connsiteY15" fmla="*/ 524033 h 5795027"/>
                <a:gd name="connsiteX0" fmla="*/ 2955049 w 2976290"/>
                <a:gd name="connsiteY0" fmla="*/ 5266109 h 5795027"/>
                <a:gd name="connsiteX1" fmla="*/ 2332829 w 2976290"/>
                <a:gd name="connsiteY1" fmla="*/ 5630311 h 5795027"/>
                <a:gd name="connsiteX2" fmla="*/ 2137940 w 2976290"/>
                <a:gd name="connsiteY2" fmla="*/ 5795027 h 5795027"/>
                <a:gd name="connsiteX3" fmla="*/ 1950069 w 2976290"/>
                <a:gd name="connsiteY3" fmla="*/ 5630311 h 5795027"/>
                <a:gd name="connsiteX4" fmla="*/ 559353 w 2976290"/>
                <a:gd name="connsiteY4" fmla="*/ 4939455 h 5795027"/>
                <a:gd name="connsiteX5" fmla="*/ 0 w 2976290"/>
                <a:gd name="connsiteY5" fmla="*/ 3746068 h 5795027"/>
                <a:gd name="connsiteX6" fmla="*/ 0 w 2976290"/>
                <a:gd name="connsiteY6" fmla="*/ 3441681 h 5795027"/>
                <a:gd name="connsiteX7" fmla="*/ 0 w 2976290"/>
                <a:gd name="connsiteY7" fmla="*/ 3042471 h 5795027"/>
                <a:gd name="connsiteX8" fmla="*/ 0 w 2976290"/>
                <a:gd name="connsiteY8" fmla="*/ 2752557 h 5795027"/>
                <a:gd name="connsiteX9" fmla="*/ 0 w 2976290"/>
                <a:gd name="connsiteY9" fmla="*/ 2231503 h 5795027"/>
                <a:gd name="connsiteX10" fmla="*/ 0 w 2976290"/>
                <a:gd name="connsiteY10" fmla="*/ 2048959 h 5795027"/>
                <a:gd name="connsiteX11" fmla="*/ 559354 w 2976290"/>
                <a:gd name="connsiteY11" fmla="*/ 855573 h 5795027"/>
                <a:gd name="connsiteX12" fmla="*/ 1950071 w 2976290"/>
                <a:gd name="connsiteY12" fmla="*/ 164715 h 5795027"/>
                <a:gd name="connsiteX13" fmla="*/ 2144960 w 2976290"/>
                <a:gd name="connsiteY13" fmla="*/ 0 h 5795027"/>
                <a:gd name="connsiteX14" fmla="*/ 2332832 w 2976290"/>
                <a:gd name="connsiteY14" fmla="*/ 164715 h 5795027"/>
                <a:gd name="connsiteX15" fmla="*/ 2976290 w 2976290"/>
                <a:gd name="connsiteY15" fmla="*/ 524033 h 5795027"/>
                <a:gd name="connsiteX0" fmla="*/ 2955049 w 2976290"/>
                <a:gd name="connsiteY0" fmla="*/ 5266109 h 5795027"/>
                <a:gd name="connsiteX1" fmla="*/ 2332829 w 2976290"/>
                <a:gd name="connsiteY1" fmla="*/ 5630311 h 5795027"/>
                <a:gd name="connsiteX2" fmla="*/ 2137940 w 2976290"/>
                <a:gd name="connsiteY2" fmla="*/ 5795027 h 5795027"/>
                <a:gd name="connsiteX3" fmla="*/ 1950069 w 2976290"/>
                <a:gd name="connsiteY3" fmla="*/ 5630311 h 5795027"/>
                <a:gd name="connsiteX4" fmla="*/ 559353 w 2976290"/>
                <a:gd name="connsiteY4" fmla="*/ 4939455 h 5795027"/>
                <a:gd name="connsiteX5" fmla="*/ 0 w 2976290"/>
                <a:gd name="connsiteY5" fmla="*/ 3746068 h 5795027"/>
                <a:gd name="connsiteX6" fmla="*/ 0 w 2976290"/>
                <a:gd name="connsiteY6" fmla="*/ 3441681 h 5795027"/>
                <a:gd name="connsiteX7" fmla="*/ 0 w 2976290"/>
                <a:gd name="connsiteY7" fmla="*/ 3042471 h 5795027"/>
                <a:gd name="connsiteX8" fmla="*/ 0 w 2976290"/>
                <a:gd name="connsiteY8" fmla="*/ 2752557 h 5795027"/>
                <a:gd name="connsiteX9" fmla="*/ 0 w 2976290"/>
                <a:gd name="connsiteY9" fmla="*/ 2231503 h 5795027"/>
                <a:gd name="connsiteX10" fmla="*/ 0 w 2976290"/>
                <a:gd name="connsiteY10" fmla="*/ 2048959 h 5795027"/>
                <a:gd name="connsiteX11" fmla="*/ 559354 w 2976290"/>
                <a:gd name="connsiteY11" fmla="*/ 855573 h 5795027"/>
                <a:gd name="connsiteX12" fmla="*/ 1950071 w 2976290"/>
                <a:gd name="connsiteY12" fmla="*/ 164715 h 5795027"/>
                <a:gd name="connsiteX13" fmla="*/ 2144960 w 2976290"/>
                <a:gd name="connsiteY13" fmla="*/ 0 h 5795027"/>
                <a:gd name="connsiteX14" fmla="*/ 2332832 w 2976290"/>
                <a:gd name="connsiteY14" fmla="*/ 164715 h 5795027"/>
                <a:gd name="connsiteX15" fmla="*/ 2976290 w 2976290"/>
                <a:gd name="connsiteY15" fmla="*/ 524033 h 5795027"/>
                <a:gd name="connsiteX0" fmla="*/ 2955049 w 2976290"/>
                <a:gd name="connsiteY0" fmla="*/ 5266109 h 5795027"/>
                <a:gd name="connsiteX1" fmla="*/ 2332829 w 2976290"/>
                <a:gd name="connsiteY1" fmla="*/ 5630311 h 5795027"/>
                <a:gd name="connsiteX2" fmla="*/ 2137940 w 2976290"/>
                <a:gd name="connsiteY2" fmla="*/ 5795027 h 5795027"/>
                <a:gd name="connsiteX3" fmla="*/ 1950069 w 2976290"/>
                <a:gd name="connsiteY3" fmla="*/ 5630311 h 5795027"/>
                <a:gd name="connsiteX4" fmla="*/ 559353 w 2976290"/>
                <a:gd name="connsiteY4" fmla="*/ 4939455 h 5795027"/>
                <a:gd name="connsiteX5" fmla="*/ 0 w 2976290"/>
                <a:gd name="connsiteY5" fmla="*/ 3746068 h 5795027"/>
                <a:gd name="connsiteX6" fmla="*/ 0 w 2976290"/>
                <a:gd name="connsiteY6" fmla="*/ 3441681 h 5795027"/>
                <a:gd name="connsiteX7" fmla="*/ 0 w 2976290"/>
                <a:gd name="connsiteY7" fmla="*/ 3042471 h 5795027"/>
                <a:gd name="connsiteX8" fmla="*/ 0 w 2976290"/>
                <a:gd name="connsiteY8" fmla="*/ 2752557 h 5795027"/>
                <a:gd name="connsiteX9" fmla="*/ 0 w 2976290"/>
                <a:gd name="connsiteY9" fmla="*/ 2231503 h 5795027"/>
                <a:gd name="connsiteX10" fmla="*/ 0 w 2976290"/>
                <a:gd name="connsiteY10" fmla="*/ 2048959 h 5795027"/>
                <a:gd name="connsiteX11" fmla="*/ 559354 w 2976290"/>
                <a:gd name="connsiteY11" fmla="*/ 855573 h 5795027"/>
                <a:gd name="connsiteX12" fmla="*/ 1950071 w 2976290"/>
                <a:gd name="connsiteY12" fmla="*/ 164715 h 5795027"/>
                <a:gd name="connsiteX13" fmla="*/ 2144960 w 2976290"/>
                <a:gd name="connsiteY13" fmla="*/ 0 h 5795027"/>
                <a:gd name="connsiteX14" fmla="*/ 2332832 w 2976290"/>
                <a:gd name="connsiteY14" fmla="*/ 164715 h 5795027"/>
                <a:gd name="connsiteX15" fmla="*/ 2976290 w 2976290"/>
                <a:gd name="connsiteY15" fmla="*/ 524033 h 5795027"/>
                <a:gd name="connsiteX0" fmla="*/ 2955049 w 2976290"/>
                <a:gd name="connsiteY0" fmla="*/ 5266109 h 5795027"/>
                <a:gd name="connsiteX1" fmla="*/ 2332829 w 2976290"/>
                <a:gd name="connsiteY1" fmla="*/ 5630311 h 5795027"/>
                <a:gd name="connsiteX2" fmla="*/ 2137940 w 2976290"/>
                <a:gd name="connsiteY2" fmla="*/ 5795027 h 5795027"/>
                <a:gd name="connsiteX3" fmla="*/ 1950069 w 2976290"/>
                <a:gd name="connsiteY3" fmla="*/ 5630311 h 5795027"/>
                <a:gd name="connsiteX4" fmla="*/ 559353 w 2976290"/>
                <a:gd name="connsiteY4" fmla="*/ 4939455 h 5795027"/>
                <a:gd name="connsiteX5" fmla="*/ 0 w 2976290"/>
                <a:gd name="connsiteY5" fmla="*/ 3746068 h 5795027"/>
                <a:gd name="connsiteX6" fmla="*/ 0 w 2976290"/>
                <a:gd name="connsiteY6" fmla="*/ 3441681 h 5795027"/>
                <a:gd name="connsiteX7" fmla="*/ 0 w 2976290"/>
                <a:gd name="connsiteY7" fmla="*/ 3042471 h 5795027"/>
                <a:gd name="connsiteX8" fmla="*/ 0 w 2976290"/>
                <a:gd name="connsiteY8" fmla="*/ 2752557 h 5795027"/>
                <a:gd name="connsiteX9" fmla="*/ 0 w 2976290"/>
                <a:gd name="connsiteY9" fmla="*/ 2231503 h 5795027"/>
                <a:gd name="connsiteX10" fmla="*/ 0 w 2976290"/>
                <a:gd name="connsiteY10" fmla="*/ 2048959 h 5795027"/>
                <a:gd name="connsiteX11" fmla="*/ 559354 w 2976290"/>
                <a:gd name="connsiteY11" fmla="*/ 855573 h 5795027"/>
                <a:gd name="connsiteX12" fmla="*/ 1950071 w 2976290"/>
                <a:gd name="connsiteY12" fmla="*/ 164715 h 5795027"/>
                <a:gd name="connsiteX13" fmla="*/ 2144960 w 2976290"/>
                <a:gd name="connsiteY13" fmla="*/ 0 h 5795027"/>
                <a:gd name="connsiteX14" fmla="*/ 2332832 w 2976290"/>
                <a:gd name="connsiteY14" fmla="*/ 164715 h 5795027"/>
                <a:gd name="connsiteX15" fmla="*/ 2976290 w 2976290"/>
                <a:gd name="connsiteY15" fmla="*/ 524033 h 5795027"/>
                <a:gd name="connsiteX0" fmla="*/ 2955049 w 2987296"/>
                <a:gd name="connsiteY0" fmla="*/ 5266109 h 5795027"/>
                <a:gd name="connsiteX1" fmla="*/ 2332829 w 2987296"/>
                <a:gd name="connsiteY1" fmla="*/ 5630311 h 5795027"/>
                <a:gd name="connsiteX2" fmla="*/ 2137940 w 2987296"/>
                <a:gd name="connsiteY2" fmla="*/ 5795027 h 5795027"/>
                <a:gd name="connsiteX3" fmla="*/ 1950069 w 2987296"/>
                <a:gd name="connsiteY3" fmla="*/ 5630311 h 5795027"/>
                <a:gd name="connsiteX4" fmla="*/ 559353 w 2987296"/>
                <a:gd name="connsiteY4" fmla="*/ 4939455 h 5795027"/>
                <a:gd name="connsiteX5" fmla="*/ 0 w 2987296"/>
                <a:gd name="connsiteY5" fmla="*/ 3746068 h 5795027"/>
                <a:gd name="connsiteX6" fmla="*/ 0 w 2987296"/>
                <a:gd name="connsiteY6" fmla="*/ 3441681 h 5795027"/>
                <a:gd name="connsiteX7" fmla="*/ 0 w 2987296"/>
                <a:gd name="connsiteY7" fmla="*/ 3042471 h 5795027"/>
                <a:gd name="connsiteX8" fmla="*/ 0 w 2987296"/>
                <a:gd name="connsiteY8" fmla="*/ 2752557 h 5795027"/>
                <a:gd name="connsiteX9" fmla="*/ 0 w 2987296"/>
                <a:gd name="connsiteY9" fmla="*/ 2231503 h 5795027"/>
                <a:gd name="connsiteX10" fmla="*/ 0 w 2987296"/>
                <a:gd name="connsiteY10" fmla="*/ 2048959 h 5795027"/>
                <a:gd name="connsiteX11" fmla="*/ 559354 w 2987296"/>
                <a:gd name="connsiteY11" fmla="*/ 855573 h 5795027"/>
                <a:gd name="connsiteX12" fmla="*/ 1950071 w 2987296"/>
                <a:gd name="connsiteY12" fmla="*/ 164715 h 5795027"/>
                <a:gd name="connsiteX13" fmla="*/ 2144960 w 2987296"/>
                <a:gd name="connsiteY13" fmla="*/ 0 h 5795027"/>
                <a:gd name="connsiteX14" fmla="*/ 2332832 w 2987296"/>
                <a:gd name="connsiteY14" fmla="*/ 164715 h 5795027"/>
                <a:gd name="connsiteX15" fmla="*/ 2987296 w 2987296"/>
                <a:gd name="connsiteY15" fmla="*/ 557051 h 57950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2987296" h="5795027">
                  <a:moveTo>
                    <a:pt x="2955049" y="5266109"/>
                  </a:moveTo>
                  <a:cubicBezTo>
                    <a:pt x="2737194" y="5332489"/>
                    <a:pt x="2474819" y="5542158"/>
                    <a:pt x="2332829" y="5630311"/>
                  </a:cubicBezTo>
                  <a:lnTo>
                    <a:pt x="2137940" y="5795027"/>
                  </a:lnTo>
                  <a:lnTo>
                    <a:pt x="1950069" y="5630311"/>
                  </a:lnTo>
                  <a:cubicBezTo>
                    <a:pt x="1484225" y="5270318"/>
                    <a:pt x="959280" y="5171158"/>
                    <a:pt x="559353" y="4939455"/>
                  </a:cubicBezTo>
                  <a:cubicBezTo>
                    <a:pt x="174796" y="4670559"/>
                    <a:pt x="0" y="4362177"/>
                    <a:pt x="0" y="3746068"/>
                  </a:cubicBezTo>
                  <a:lnTo>
                    <a:pt x="0" y="3441681"/>
                  </a:lnTo>
                  <a:lnTo>
                    <a:pt x="0" y="3042471"/>
                  </a:lnTo>
                  <a:lnTo>
                    <a:pt x="0" y="2752557"/>
                  </a:lnTo>
                  <a:lnTo>
                    <a:pt x="0" y="2231503"/>
                  </a:lnTo>
                  <a:lnTo>
                    <a:pt x="0" y="2048959"/>
                  </a:lnTo>
                  <a:cubicBezTo>
                    <a:pt x="0" y="1432851"/>
                    <a:pt x="174797" y="1124469"/>
                    <a:pt x="559354" y="855573"/>
                  </a:cubicBezTo>
                  <a:cubicBezTo>
                    <a:pt x="959283" y="623869"/>
                    <a:pt x="1484227" y="524709"/>
                    <a:pt x="1950071" y="164715"/>
                  </a:cubicBezTo>
                  <a:lnTo>
                    <a:pt x="2144960" y="0"/>
                  </a:lnTo>
                  <a:lnTo>
                    <a:pt x="2332832" y="164715"/>
                  </a:lnTo>
                  <a:cubicBezTo>
                    <a:pt x="2471387" y="252054"/>
                    <a:pt x="2755510" y="441908"/>
                    <a:pt x="2987296" y="557051"/>
                  </a:cubicBezTo>
                </a:path>
              </a:pathLst>
            </a:custGeom>
            <a:noFill/>
            <a:ln w="25400" cap="rnd">
              <a:solidFill>
                <a:schemeClr val="bg2">
                  <a:lumMod val="75000"/>
                  <a:alpha val="65000"/>
                </a:schemeClr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A546BFEE-D3D9-4B18-BA88-49F7C7D266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48186" y="959587"/>
            <a:ext cx="9076329" cy="106427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6DEA5BD3-1A63-4F94-ADFA-5CA2A414DE1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2148186" y="2248257"/>
            <a:ext cx="9076329" cy="3650155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F421888E-6FA1-446E-A77C-7D26923F6B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008460-8B2F-4AAA-A4E2-10730069204C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5A33313F-58CA-4397-A3B4-71B068D1E2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BACC6AB3-89E2-4B6A-A5F3-3FB781C1AA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6259B-8396-46CD-AD42-FDEDA89DA2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40739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>
            <a:extLst>
              <a:ext uri="{FF2B5EF4-FFF2-40B4-BE49-F238E27FC236}">
                <a16:creationId xmlns:a16="http://schemas.microsoft.com/office/drawing/2014/main" xmlns="" id="{87BC2869-B8E0-44C7-801E-BA0C2C1B5E82}"/>
              </a:ext>
            </a:extLst>
          </p:cNvPr>
          <p:cNvGrpSpPr/>
          <p:nvPr/>
        </p:nvGrpSpPr>
        <p:grpSpPr>
          <a:xfrm rot="10800000">
            <a:off x="0" y="1827078"/>
            <a:ext cx="2926300" cy="5030922"/>
            <a:chOff x="9265700" y="2026"/>
            <a:chExt cx="2926300" cy="5030922"/>
          </a:xfrm>
        </p:grpSpPr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xmlns="" id="{BA7CEB8F-94FA-4A87-AA80-066173AA5C57}"/>
                </a:ext>
              </a:extLst>
            </p:cNvPr>
            <p:cNvSpPr/>
            <p:nvPr/>
          </p:nvSpPr>
          <p:spPr>
            <a:xfrm>
              <a:off x="9326904" y="2026"/>
              <a:ext cx="2249810" cy="2294745"/>
            </a:xfrm>
            <a:custGeom>
              <a:avLst/>
              <a:gdLst>
                <a:gd name="connsiteX0" fmla="*/ 49162 w 2249810"/>
                <a:gd name="connsiteY0" fmla="*/ 0 h 2294745"/>
                <a:gd name="connsiteX1" fmla="*/ 2200648 w 2249810"/>
                <a:gd name="connsiteY1" fmla="*/ 0 h 2294745"/>
                <a:gd name="connsiteX2" fmla="*/ 2210105 w 2249810"/>
                <a:gd name="connsiteY2" fmla="*/ 23601 h 2294745"/>
                <a:gd name="connsiteX3" fmla="*/ 2249810 w 2249810"/>
                <a:gd name="connsiteY3" fmla="*/ 326934 h 2294745"/>
                <a:gd name="connsiteX4" fmla="*/ 2249810 w 2249810"/>
                <a:gd name="connsiteY4" fmla="*/ 422824 h 2294745"/>
                <a:gd name="connsiteX5" fmla="*/ 2249810 w 2249810"/>
                <a:gd name="connsiteY5" fmla="*/ 696534 h 2294745"/>
                <a:gd name="connsiteX6" fmla="*/ 2249810 w 2249810"/>
                <a:gd name="connsiteY6" fmla="*/ 848826 h 2294745"/>
                <a:gd name="connsiteX7" fmla="*/ 2249810 w 2249810"/>
                <a:gd name="connsiteY7" fmla="*/ 1058531 h 2294745"/>
                <a:gd name="connsiteX8" fmla="*/ 2249810 w 2249810"/>
                <a:gd name="connsiteY8" fmla="*/ 1218426 h 2294745"/>
                <a:gd name="connsiteX9" fmla="*/ 1955981 w 2249810"/>
                <a:gd name="connsiteY9" fmla="*/ 1845313 h 2294745"/>
                <a:gd name="connsiteX10" fmla="*/ 1225437 w 2249810"/>
                <a:gd name="connsiteY10" fmla="*/ 2208220 h 2294745"/>
                <a:gd name="connsiteX11" fmla="*/ 1123061 w 2249810"/>
                <a:gd name="connsiteY11" fmla="*/ 2294745 h 2294745"/>
                <a:gd name="connsiteX12" fmla="*/ 1024372 w 2249810"/>
                <a:gd name="connsiteY12" fmla="*/ 2208220 h 2294745"/>
                <a:gd name="connsiteX13" fmla="*/ 293828 w 2249810"/>
                <a:gd name="connsiteY13" fmla="*/ 1845313 h 2294745"/>
                <a:gd name="connsiteX14" fmla="*/ 0 w 2249810"/>
                <a:gd name="connsiteY14" fmla="*/ 1218426 h 2294745"/>
                <a:gd name="connsiteX15" fmla="*/ 0 w 2249810"/>
                <a:gd name="connsiteY15" fmla="*/ 1058531 h 2294745"/>
                <a:gd name="connsiteX16" fmla="*/ 0 w 2249810"/>
                <a:gd name="connsiteY16" fmla="*/ 848826 h 2294745"/>
                <a:gd name="connsiteX17" fmla="*/ 0 w 2249810"/>
                <a:gd name="connsiteY17" fmla="*/ 696534 h 2294745"/>
                <a:gd name="connsiteX18" fmla="*/ 0 w 2249810"/>
                <a:gd name="connsiteY18" fmla="*/ 422824 h 2294745"/>
                <a:gd name="connsiteX19" fmla="*/ 0 w 2249810"/>
                <a:gd name="connsiteY19" fmla="*/ 326934 h 2294745"/>
                <a:gd name="connsiteX20" fmla="*/ 39705 w 2249810"/>
                <a:gd name="connsiteY20" fmla="*/ 23601 h 22947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2249810" h="2294745">
                  <a:moveTo>
                    <a:pt x="49162" y="0"/>
                  </a:moveTo>
                  <a:lnTo>
                    <a:pt x="2200648" y="0"/>
                  </a:lnTo>
                  <a:lnTo>
                    <a:pt x="2210105" y="23601"/>
                  </a:lnTo>
                  <a:cubicBezTo>
                    <a:pt x="2236898" y="106934"/>
                    <a:pt x="2249810" y="205568"/>
                    <a:pt x="2249810" y="326934"/>
                  </a:cubicBezTo>
                  <a:lnTo>
                    <a:pt x="2249810" y="422824"/>
                  </a:lnTo>
                  <a:lnTo>
                    <a:pt x="2249810" y="696534"/>
                  </a:lnTo>
                  <a:lnTo>
                    <a:pt x="2249810" y="848826"/>
                  </a:lnTo>
                  <a:lnTo>
                    <a:pt x="2249810" y="1058531"/>
                  </a:lnTo>
                  <a:lnTo>
                    <a:pt x="2249810" y="1218426"/>
                  </a:lnTo>
                  <a:cubicBezTo>
                    <a:pt x="2249810" y="1542068"/>
                    <a:pt x="2157989" y="1704061"/>
                    <a:pt x="1955981" y="1845313"/>
                  </a:cubicBezTo>
                  <a:cubicBezTo>
                    <a:pt x="1745898" y="1967026"/>
                    <a:pt x="1470144" y="2019115"/>
                    <a:pt x="1225437" y="2208220"/>
                  </a:cubicBezTo>
                  <a:lnTo>
                    <a:pt x="1123061" y="2294745"/>
                  </a:lnTo>
                  <a:lnTo>
                    <a:pt x="1024372" y="2208220"/>
                  </a:lnTo>
                  <a:cubicBezTo>
                    <a:pt x="779664" y="2019115"/>
                    <a:pt x="503910" y="1967026"/>
                    <a:pt x="293828" y="1845313"/>
                  </a:cubicBezTo>
                  <a:cubicBezTo>
                    <a:pt x="91820" y="1704061"/>
                    <a:pt x="0" y="1542068"/>
                    <a:pt x="0" y="1218426"/>
                  </a:cubicBezTo>
                  <a:lnTo>
                    <a:pt x="0" y="1058531"/>
                  </a:lnTo>
                  <a:lnTo>
                    <a:pt x="0" y="848826"/>
                  </a:lnTo>
                  <a:lnTo>
                    <a:pt x="0" y="696534"/>
                  </a:lnTo>
                  <a:lnTo>
                    <a:pt x="0" y="422824"/>
                  </a:lnTo>
                  <a:lnTo>
                    <a:pt x="0" y="326934"/>
                  </a:lnTo>
                  <a:cubicBezTo>
                    <a:pt x="0" y="205568"/>
                    <a:pt x="12912" y="106934"/>
                    <a:pt x="39705" y="23601"/>
                  </a:cubicBezTo>
                  <a:close/>
                </a:path>
              </a:pathLst>
            </a:custGeom>
            <a:solidFill>
              <a:schemeClr val="bg2">
                <a:lumMod val="75000"/>
                <a:alpha val="15000"/>
              </a:schemeClr>
            </a:solidFill>
            <a:ln w="12700" cap="flat" cmpd="sng" algn="ctr">
              <a:noFill/>
              <a:prstDash val="solid"/>
              <a:miter lim="800000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xmlns="" id="{74F9817E-A26F-4D7B-82A1-FA647EE4C86F}"/>
                </a:ext>
              </a:extLst>
            </p:cNvPr>
            <p:cNvSpPr/>
            <p:nvPr/>
          </p:nvSpPr>
          <p:spPr>
            <a:xfrm>
              <a:off x="10597154" y="1907348"/>
              <a:ext cx="1594846" cy="3044131"/>
            </a:xfrm>
            <a:custGeom>
              <a:avLst/>
              <a:gdLst>
                <a:gd name="connsiteX0" fmla="*/ 1126749 w 1594846"/>
                <a:gd name="connsiteY0" fmla="*/ 0 h 3044131"/>
                <a:gd name="connsiteX1" fmla="*/ 1225438 w 1594846"/>
                <a:gd name="connsiteY1" fmla="*/ 86525 h 3044131"/>
                <a:gd name="connsiteX2" fmla="*/ 1413279 w 1594846"/>
                <a:gd name="connsiteY2" fmla="*/ 205892 h 3044131"/>
                <a:gd name="connsiteX3" fmla="*/ 1594846 w 1594846"/>
                <a:gd name="connsiteY3" fmla="*/ 289191 h 3044131"/>
                <a:gd name="connsiteX4" fmla="*/ 1594846 w 1594846"/>
                <a:gd name="connsiteY4" fmla="*/ 2754939 h 3044131"/>
                <a:gd name="connsiteX5" fmla="*/ 1413277 w 1594846"/>
                <a:gd name="connsiteY5" fmla="*/ 2838239 h 3044131"/>
                <a:gd name="connsiteX6" fmla="*/ 1225436 w 1594846"/>
                <a:gd name="connsiteY6" fmla="*/ 2957606 h 3044131"/>
                <a:gd name="connsiteX7" fmla="*/ 1123061 w 1594846"/>
                <a:gd name="connsiteY7" fmla="*/ 3044131 h 3044131"/>
                <a:gd name="connsiteX8" fmla="*/ 1024372 w 1594846"/>
                <a:gd name="connsiteY8" fmla="*/ 2957606 h 3044131"/>
                <a:gd name="connsiteX9" fmla="*/ 293828 w 1594846"/>
                <a:gd name="connsiteY9" fmla="*/ 2594699 h 3044131"/>
                <a:gd name="connsiteX10" fmla="*/ 0 w 1594846"/>
                <a:gd name="connsiteY10" fmla="*/ 1967812 h 3044131"/>
                <a:gd name="connsiteX11" fmla="*/ 0 w 1594846"/>
                <a:gd name="connsiteY11" fmla="*/ 1807917 h 3044131"/>
                <a:gd name="connsiteX12" fmla="*/ 0 w 1594846"/>
                <a:gd name="connsiteY12" fmla="*/ 1598212 h 3044131"/>
                <a:gd name="connsiteX13" fmla="*/ 0 w 1594846"/>
                <a:gd name="connsiteY13" fmla="*/ 1445920 h 3044131"/>
                <a:gd name="connsiteX14" fmla="*/ 0 w 1594846"/>
                <a:gd name="connsiteY14" fmla="*/ 1172210 h 3044131"/>
                <a:gd name="connsiteX15" fmla="*/ 0 w 1594846"/>
                <a:gd name="connsiteY15" fmla="*/ 1076320 h 3044131"/>
                <a:gd name="connsiteX16" fmla="*/ 293829 w 1594846"/>
                <a:gd name="connsiteY16" fmla="*/ 449433 h 3044131"/>
                <a:gd name="connsiteX17" fmla="*/ 1024374 w 1594846"/>
                <a:gd name="connsiteY17" fmla="*/ 86525 h 30441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594846" h="3044131">
                  <a:moveTo>
                    <a:pt x="1126749" y="0"/>
                  </a:moveTo>
                  <a:lnTo>
                    <a:pt x="1225438" y="86525"/>
                  </a:lnTo>
                  <a:cubicBezTo>
                    <a:pt x="1286615" y="133801"/>
                    <a:pt x="1349732" y="172514"/>
                    <a:pt x="1413279" y="205892"/>
                  </a:cubicBezTo>
                  <a:lnTo>
                    <a:pt x="1594846" y="289191"/>
                  </a:lnTo>
                  <a:lnTo>
                    <a:pt x="1594846" y="2754939"/>
                  </a:lnTo>
                  <a:lnTo>
                    <a:pt x="1413277" y="2838239"/>
                  </a:lnTo>
                  <a:cubicBezTo>
                    <a:pt x="1349730" y="2871617"/>
                    <a:pt x="1286613" y="2910330"/>
                    <a:pt x="1225436" y="2957606"/>
                  </a:cubicBezTo>
                  <a:lnTo>
                    <a:pt x="1123061" y="3044131"/>
                  </a:lnTo>
                  <a:lnTo>
                    <a:pt x="1024372" y="2957606"/>
                  </a:lnTo>
                  <a:cubicBezTo>
                    <a:pt x="779664" y="2768501"/>
                    <a:pt x="503910" y="2716412"/>
                    <a:pt x="293828" y="2594699"/>
                  </a:cubicBezTo>
                  <a:cubicBezTo>
                    <a:pt x="91820" y="2453447"/>
                    <a:pt x="0" y="2291454"/>
                    <a:pt x="0" y="1967812"/>
                  </a:cubicBezTo>
                  <a:lnTo>
                    <a:pt x="0" y="1807917"/>
                  </a:lnTo>
                  <a:lnTo>
                    <a:pt x="0" y="1598212"/>
                  </a:lnTo>
                  <a:lnTo>
                    <a:pt x="0" y="1445920"/>
                  </a:lnTo>
                  <a:lnTo>
                    <a:pt x="0" y="1172210"/>
                  </a:lnTo>
                  <a:lnTo>
                    <a:pt x="0" y="1076320"/>
                  </a:lnTo>
                  <a:cubicBezTo>
                    <a:pt x="0" y="752678"/>
                    <a:pt x="91821" y="590684"/>
                    <a:pt x="293829" y="449433"/>
                  </a:cubicBezTo>
                  <a:cubicBezTo>
                    <a:pt x="503912" y="327719"/>
                    <a:pt x="779665" y="275630"/>
                    <a:pt x="1024374" y="86525"/>
                  </a:cubicBezTo>
                  <a:close/>
                </a:path>
              </a:pathLst>
            </a:custGeom>
            <a:solidFill>
              <a:schemeClr val="bg2">
                <a:lumMod val="75000"/>
                <a:alpha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xmlns="" id="{0E734839-B51C-4112-A4D8-DDFCB7F84A6F}"/>
                </a:ext>
              </a:extLst>
            </p:cNvPr>
            <p:cNvSpPr/>
            <p:nvPr/>
          </p:nvSpPr>
          <p:spPr>
            <a:xfrm>
              <a:off x="9265700" y="7622"/>
              <a:ext cx="2372219" cy="2371961"/>
            </a:xfrm>
            <a:custGeom>
              <a:avLst/>
              <a:gdLst>
                <a:gd name="connsiteX0" fmla="*/ 2144960 w 4282900"/>
                <a:gd name="connsiteY0" fmla="*/ 0 h 5795027"/>
                <a:gd name="connsiteX1" fmla="*/ 2332832 w 4282900"/>
                <a:gd name="connsiteY1" fmla="*/ 164715 h 5795027"/>
                <a:gd name="connsiteX2" fmla="*/ 3723546 w 4282900"/>
                <a:gd name="connsiteY2" fmla="*/ 855573 h 5795027"/>
                <a:gd name="connsiteX3" fmla="*/ 4282900 w 4282900"/>
                <a:gd name="connsiteY3" fmla="*/ 2048959 h 5795027"/>
                <a:gd name="connsiteX4" fmla="*/ 4282900 w 4282900"/>
                <a:gd name="connsiteY4" fmla="*/ 2231503 h 5795027"/>
                <a:gd name="connsiteX5" fmla="*/ 4282900 w 4282900"/>
                <a:gd name="connsiteY5" fmla="*/ 2752557 h 5795027"/>
                <a:gd name="connsiteX6" fmla="*/ 4282900 w 4282900"/>
                <a:gd name="connsiteY6" fmla="*/ 3042471 h 5795027"/>
                <a:gd name="connsiteX7" fmla="*/ 4282900 w 4282900"/>
                <a:gd name="connsiteY7" fmla="*/ 3441681 h 5795027"/>
                <a:gd name="connsiteX8" fmla="*/ 4282900 w 4282900"/>
                <a:gd name="connsiteY8" fmla="*/ 3746068 h 5795027"/>
                <a:gd name="connsiteX9" fmla="*/ 3723546 w 4282900"/>
                <a:gd name="connsiteY9" fmla="*/ 4939455 h 5795027"/>
                <a:gd name="connsiteX10" fmla="*/ 2332829 w 4282900"/>
                <a:gd name="connsiteY10" fmla="*/ 5630311 h 5795027"/>
                <a:gd name="connsiteX11" fmla="*/ 2137940 w 4282900"/>
                <a:gd name="connsiteY11" fmla="*/ 5795027 h 5795027"/>
                <a:gd name="connsiteX12" fmla="*/ 1950069 w 4282900"/>
                <a:gd name="connsiteY12" fmla="*/ 5630311 h 5795027"/>
                <a:gd name="connsiteX13" fmla="*/ 559353 w 4282900"/>
                <a:gd name="connsiteY13" fmla="*/ 4939455 h 5795027"/>
                <a:gd name="connsiteX14" fmla="*/ 0 w 4282900"/>
                <a:gd name="connsiteY14" fmla="*/ 3746068 h 5795027"/>
                <a:gd name="connsiteX15" fmla="*/ 0 w 4282900"/>
                <a:gd name="connsiteY15" fmla="*/ 3441681 h 5795027"/>
                <a:gd name="connsiteX16" fmla="*/ 0 w 4282900"/>
                <a:gd name="connsiteY16" fmla="*/ 3042471 h 5795027"/>
                <a:gd name="connsiteX17" fmla="*/ 0 w 4282900"/>
                <a:gd name="connsiteY17" fmla="*/ 2752557 h 5795027"/>
                <a:gd name="connsiteX18" fmla="*/ 0 w 4282900"/>
                <a:gd name="connsiteY18" fmla="*/ 2231503 h 5795027"/>
                <a:gd name="connsiteX19" fmla="*/ 0 w 4282900"/>
                <a:gd name="connsiteY19" fmla="*/ 2048959 h 5795027"/>
                <a:gd name="connsiteX20" fmla="*/ 559354 w 4282900"/>
                <a:gd name="connsiteY20" fmla="*/ 855573 h 5795027"/>
                <a:gd name="connsiteX21" fmla="*/ 1950071 w 4282900"/>
                <a:gd name="connsiteY21" fmla="*/ 164715 h 5795027"/>
                <a:gd name="connsiteX0" fmla="*/ 4282900 w 4447989"/>
                <a:gd name="connsiteY0" fmla="*/ 2048959 h 5795027"/>
                <a:gd name="connsiteX1" fmla="*/ 4282900 w 4447989"/>
                <a:gd name="connsiteY1" fmla="*/ 2231503 h 5795027"/>
                <a:gd name="connsiteX2" fmla="*/ 4282900 w 4447989"/>
                <a:gd name="connsiteY2" fmla="*/ 2752557 h 5795027"/>
                <a:gd name="connsiteX3" fmla="*/ 4282900 w 4447989"/>
                <a:gd name="connsiteY3" fmla="*/ 3042471 h 5795027"/>
                <a:gd name="connsiteX4" fmla="*/ 4282900 w 4447989"/>
                <a:gd name="connsiteY4" fmla="*/ 3441681 h 5795027"/>
                <a:gd name="connsiteX5" fmla="*/ 4282900 w 4447989"/>
                <a:gd name="connsiteY5" fmla="*/ 3746068 h 5795027"/>
                <a:gd name="connsiteX6" fmla="*/ 3723546 w 4447989"/>
                <a:gd name="connsiteY6" fmla="*/ 4939455 h 5795027"/>
                <a:gd name="connsiteX7" fmla="*/ 2332829 w 4447989"/>
                <a:gd name="connsiteY7" fmla="*/ 5630311 h 5795027"/>
                <a:gd name="connsiteX8" fmla="*/ 2137940 w 4447989"/>
                <a:gd name="connsiteY8" fmla="*/ 5795027 h 5795027"/>
                <a:gd name="connsiteX9" fmla="*/ 1950069 w 4447989"/>
                <a:gd name="connsiteY9" fmla="*/ 5630311 h 5795027"/>
                <a:gd name="connsiteX10" fmla="*/ 559353 w 4447989"/>
                <a:gd name="connsiteY10" fmla="*/ 4939455 h 5795027"/>
                <a:gd name="connsiteX11" fmla="*/ 0 w 4447989"/>
                <a:gd name="connsiteY11" fmla="*/ 3746068 h 5795027"/>
                <a:gd name="connsiteX12" fmla="*/ 0 w 4447989"/>
                <a:gd name="connsiteY12" fmla="*/ 3441681 h 5795027"/>
                <a:gd name="connsiteX13" fmla="*/ 0 w 4447989"/>
                <a:gd name="connsiteY13" fmla="*/ 3042471 h 5795027"/>
                <a:gd name="connsiteX14" fmla="*/ 0 w 4447989"/>
                <a:gd name="connsiteY14" fmla="*/ 2752557 h 5795027"/>
                <a:gd name="connsiteX15" fmla="*/ 0 w 4447989"/>
                <a:gd name="connsiteY15" fmla="*/ 2231503 h 5795027"/>
                <a:gd name="connsiteX16" fmla="*/ 0 w 4447989"/>
                <a:gd name="connsiteY16" fmla="*/ 2048959 h 5795027"/>
                <a:gd name="connsiteX17" fmla="*/ 559354 w 4447989"/>
                <a:gd name="connsiteY17" fmla="*/ 855573 h 5795027"/>
                <a:gd name="connsiteX18" fmla="*/ 1950071 w 4447989"/>
                <a:gd name="connsiteY18" fmla="*/ 164715 h 5795027"/>
                <a:gd name="connsiteX19" fmla="*/ 2144960 w 4447989"/>
                <a:gd name="connsiteY19" fmla="*/ 0 h 5795027"/>
                <a:gd name="connsiteX20" fmla="*/ 2332832 w 4447989"/>
                <a:gd name="connsiteY20" fmla="*/ 164715 h 5795027"/>
                <a:gd name="connsiteX21" fmla="*/ 3723546 w 4447989"/>
                <a:gd name="connsiteY21" fmla="*/ 855573 h 5795027"/>
                <a:gd name="connsiteX22" fmla="*/ 4447989 w 4447989"/>
                <a:gd name="connsiteY22" fmla="*/ 2214048 h 5795027"/>
                <a:gd name="connsiteX0" fmla="*/ 4282900 w 4282900"/>
                <a:gd name="connsiteY0" fmla="*/ 2048959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1950071 w 4282900"/>
                <a:gd name="connsiteY18" fmla="*/ 164715 h 5795027"/>
                <a:gd name="connsiteX19" fmla="*/ 2144960 w 4282900"/>
                <a:gd name="connsiteY19" fmla="*/ 0 h 5795027"/>
                <a:gd name="connsiteX20" fmla="*/ 2332832 w 4282900"/>
                <a:gd name="connsiteY20" fmla="*/ 164715 h 5795027"/>
                <a:gd name="connsiteX21" fmla="*/ 3723546 w 4282900"/>
                <a:gd name="connsiteY21" fmla="*/ 855573 h 5795027"/>
                <a:gd name="connsiteX0" fmla="*/ 4248071 w 4282900"/>
                <a:gd name="connsiteY0" fmla="*/ 1519558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1950071 w 4282900"/>
                <a:gd name="connsiteY18" fmla="*/ 164715 h 5795027"/>
                <a:gd name="connsiteX19" fmla="*/ 2144960 w 4282900"/>
                <a:gd name="connsiteY19" fmla="*/ 0 h 5795027"/>
                <a:gd name="connsiteX20" fmla="*/ 2332832 w 4282900"/>
                <a:gd name="connsiteY20" fmla="*/ 164715 h 5795027"/>
                <a:gd name="connsiteX21" fmla="*/ 3723546 w 4282900"/>
                <a:gd name="connsiteY21" fmla="*/ 855573 h 5795027"/>
                <a:gd name="connsiteX0" fmla="*/ 4248071 w 4292243"/>
                <a:gd name="connsiteY0" fmla="*/ 1519558 h 5795027"/>
                <a:gd name="connsiteX1" fmla="*/ 4282900 w 4292243"/>
                <a:gd name="connsiteY1" fmla="*/ 2231503 h 5795027"/>
                <a:gd name="connsiteX2" fmla="*/ 4282900 w 4292243"/>
                <a:gd name="connsiteY2" fmla="*/ 2752557 h 5795027"/>
                <a:gd name="connsiteX3" fmla="*/ 4282900 w 4292243"/>
                <a:gd name="connsiteY3" fmla="*/ 3042471 h 5795027"/>
                <a:gd name="connsiteX4" fmla="*/ 4282900 w 4292243"/>
                <a:gd name="connsiteY4" fmla="*/ 3441681 h 5795027"/>
                <a:gd name="connsiteX5" fmla="*/ 4282900 w 4292243"/>
                <a:gd name="connsiteY5" fmla="*/ 3746068 h 5795027"/>
                <a:gd name="connsiteX6" fmla="*/ 3723546 w 4292243"/>
                <a:gd name="connsiteY6" fmla="*/ 4939455 h 5795027"/>
                <a:gd name="connsiteX7" fmla="*/ 2332829 w 4292243"/>
                <a:gd name="connsiteY7" fmla="*/ 5630311 h 5795027"/>
                <a:gd name="connsiteX8" fmla="*/ 2137940 w 4292243"/>
                <a:gd name="connsiteY8" fmla="*/ 5795027 h 5795027"/>
                <a:gd name="connsiteX9" fmla="*/ 1950069 w 4292243"/>
                <a:gd name="connsiteY9" fmla="*/ 5630311 h 5795027"/>
                <a:gd name="connsiteX10" fmla="*/ 559353 w 4292243"/>
                <a:gd name="connsiteY10" fmla="*/ 4939455 h 5795027"/>
                <a:gd name="connsiteX11" fmla="*/ 0 w 4292243"/>
                <a:gd name="connsiteY11" fmla="*/ 3746068 h 5795027"/>
                <a:gd name="connsiteX12" fmla="*/ 0 w 4292243"/>
                <a:gd name="connsiteY12" fmla="*/ 3441681 h 5795027"/>
                <a:gd name="connsiteX13" fmla="*/ 0 w 4292243"/>
                <a:gd name="connsiteY13" fmla="*/ 3042471 h 5795027"/>
                <a:gd name="connsiteX14" fmla="*/ 0 w 4292243"/>
                <a:gd name="connsiteY14" fmla="*/ 2752557 h 5795027"/>
                <a:gd name="connsiteX15" fmla="*/ 0 w 4292243"/>
                <a:gd name="connsiteY15" fmla="*/ 2231503 h 5795027"/>
                <a:gd name="connsiteX16" fmla="*/ 0 w 4292243"/>
                <a:gd name="connsiteY16" fmla="*/ 2048959 h 5795027"/>
                <a:gd name="connsiteX17" fmla="*/ 559354 w 4292243"/>
                <a:gd name="connsiteY17" fmla="*/ 855573 h 5795027"/>
                <a:gd name="connsiteX18" fmla="*/ 1950071 w 4292243"/>
                <a:gd name="connsiteY18" fmla="*/ 164715 h 5795027"/>
                <a:gd name="connsiteX19" fmla="*/ 2144960 w 4292243"/>
                <a:gd name="connsiteY19" fmla="*/ 0 h 5795027"/>
                <a:gd name="connsiteX20" fmla="*/ 2332832 w 4292243"/>
                <a:gd name="connsiteY20" fmla="*/ 164715 h 5795027"/>
                <a:gd name="connsiteX21" fmla="*/ 3723546 w 4292243"/>
                <a:gd name="connsiteY21" fmla="*/ 855573 h 5795027"/>
                <a:gd name="connsiteX0" fmla="*/ 4213242 w 4282900"/>
                <a:gd name="connsiteY0" fmla="*/ 1512593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1950071 w 4282900"/>
                <a:gd name="connsiteY18" fmla="*/ 164715 h 5795027"/>
                <a:gd name="connsiteX19" fmla="*/ 2144960 w 4282900"/>
                <a:gd name="connsiteY19" fmla="*/ 0 h 5795027"/>
                <a:gd name="connsiteX20" fmla="*/ 2332832 w 4282900"/>
                <a:gd name="connsiteY20" fmla="*/ 164715 h 5795027"/>
                <a:gd name="connsiteX21" fmla="*/ 3723546 w 4282900"/>
                <a:gd name="connsiteY21" fmla="*/ 855573 h 5795027"/>
                <a:gd name="connsiteX0" fmla="*/ 4213242 w 4282900"/>
                <a:gd name="connsiteY0" fmla="*/ 1512593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1950071 w 4282900"/>
                <a:gd name="connsiteY18" fmla="*/ 164715 h 5795027"/>
                <a:gd name="connsiteX19" fmla="*/ 2144960 w 4282900"/>
                <a:gd name="connsiteY19" fmla="*/ 0 h 5795027"/>
                <a:gd name="connsiteX20" fmla="*/ 2332832 w 4282900"/>
                <a:gd name="connsiteY20" fmla="*/ 164715 h 5795027"/>
                <a:gd name="connsiteX0" fmla="*/ 4213242 w 4282900"/>
                <a:gd name="connsiteY0" fmla="*/ 1512593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1950071 w 4282900"/>
                <a:gd name="connsiteY18" fmla="*/ 164715 h 5795027"/>
                <a:gd name="connsiteX19" fmla="*/ 2144960 w 4282900"/>
                <a:gd name="connsiteY19" fmla="*/ 0 h 5795027"/>
                <a:gd name="connsiteX0" fmla="*/ 4213242 w 4282900"/>
                <a:gd name="connsiteY0" fmla="*/ 1512593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2144960 w 4282900"/>
                <a:gd name="connsiteY18" fmla="*/ 0 h 5795027"/>
                <a:gd name="connsiteX0" fmla="*/ 4213242 w 4282900"/>
                <a:gd name="connsiteY0" fmla="*/ 1512593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64279 w 4282900"/>
                <a:gd name="connsiteY17" fmla="*/ 1516418 h 5795027"/>
                <a:gd name="connsiteX18" fmla="*/ 559354 w 4282900"/>
                <a:gd name="connsiteY18" fmla="*/ 855573 h 5795027"/>
                <a:gd name="connsiteX19" fmla="*/ 2144960 w 4282900"/>
                <a:gd name="connsiteY19" fmla="*/ 0 h 5795027"/>
                <a:gd name="connsiteX0" fmla="*/ 4213242 w 4282900"/>
                <a:gd name="connsiteY0" fmla="*/ 657020 h 4939454"/>
                <a:gd name="connsiteX1" fmla="*/ 4282900 w 4282900"/>
                <a:gd name="connsiteY1" fmla="*/ 1375930 h 4939454"/>
                <a:gd name="connsiteX2" fmla="*/ 4282900 w 4282900"/>
                <a:gd name="connsiteY2" fmla="*/ 1896984 h 4939454"/>
                <a:gd name="connsiteX3" fmla="*/ 4282900 w 4282900"/>
                <a:gd name="connsiteY3" fmla="*/ 2186898 h 4939454"/>
                <a:gd name="connsiteX4" fmla="*/ 4282900 w 4282900"/>
                <a:gd name="connsiteY4" fmla="*/ 2586108 h 4939454"/>
                <a:gd name="connsiteX5" fmla="*/ 4282900 w 4282900"/>
                <a:gd name="connsiteY5" fmla="*/ 2890495 h 4939454"/>
                <a:gd name="connsiteX6" fmla="*/ 3723546 w 4282900"/>
                <a:gd name="connsiteY6" fmla="*/ 4083882 h 4939454"/>
                <a:gd name="connsiteX7" fmla="*/ 2332829 w 4282900"/>
                <a:gd name="connsiteY7" fmla="*/ 4774738 h 4939454"/>
                <a:gd name="connsiteX8" fmla="*/ 2137940 w 4282900"/>
                <a:gd name="connsiteY8" fmla="*/ 4939454 h 4939454"/>
                <a:gd name="connsiteX9" fmla="*/ 1950069 w 4282900"/>
                <a:gd name="connsiteY9" fmla="*/ 4774738 h 4939454"/>
                <a:gd name="connsiteX10" fmla="*/ 559353 w 4282900"/>
                <a:gd name="connsiteY10" fmla="*/ 4083882 h 4939454"/>
                <a:gd name="connsiteX11" fmla="*/ 0 w 4282900"/>
                <a:gd name="connsiteY11" fmla="*/ 2890495 h 4939454"/>
                <a:gd name="connsiteX12" fmla="*/ 0 w 4282900"/>
                <a:gd name="connsiteY12" fmla="*/ 2586108 h 4939454"/>
                <a:gd name="connsiteX13" fmla="*/ 0 w 4282900"/>
                <a:gd name="connsiteY13" fmla="*/ 2186898 h 4939454"/>
                <a:gd name="connsiteX14" fmla="*/ 0 w 4282900"/>
                <a:gd name="connsiteY14" fmla="*/ 1896984 h 4939454"/>
                <a:gd name="connsiteX15" fmla="*/ 0 w 4282900"/>
                <a:gd name="connsiteY15" fmla="*/ 1375930 h 4939454"/>
                <a:gd name="connsiteX16" fmla="*/ 0 w 4282900"/>
                <a:gd name="connsiteY16" fmla="*/ 1193386 h 4939454"/>
                <a:gd name="connsiteX17" fmla="*/ 64279 w 4282900"/>
                <a:gd name="connsiteY17" fmla="*/ 660845 h 4939454"/>
                <a:gd name="connsiteX18" fmla="*/ 559354 w 4282900"/>
                <a:gd name="connsiteY18" fmla="*/ 0 h 4939454"/>
                <a:gd name="connsiteX0" fmla="*/ 4213242 w 4282900"/>
                <a:gd name="connsiteY0" fmla="*/ 0 h 4282434"/>
                <a:gd name="connsiteX1" fmla="*/ 4282900 w 4282900"/>
                <a:gd name="connsiteY1" fmla="*/ 718910 h 4282434"/>
                <a:gd name="connsiteX2" fmla="*/ 4282900 w 4282900"/>
                <a:gd name="connsiteY2" fmla="*/ 1239964 h 4282434"/>
                <a:gd name="connsiteX3" fmla="*/ 4282900 w 4282900"/>
                <a:gd name="connsiteY3" fmla="*/ 1529878 h 4282434"/>
                <a:gd name="connsiteX4" fmla="*/ 4282900 w 4282900"/>
                <a:gd name="connsiteY4" fmla="*/ 1929088 h 4282434"/>
                <a:gd name="connsiteX5" fmla="*/ 4282900 w 4282900"/>
                <a:gd name="connsiteY5" fmla="*/ 2233475 h 4282434"/>
                <a:gd name="connsiteX6" fmla="*/ 3723546 w 4282900"/>
                <a:gd name="connsiteY6" fmla="*/ 3426862 h 4282434"/>
                <a:gd name="connsiteX7" fmla="*/ 2332829 w 4282900"/>
                <a:gd name="connsiteY7" fmla="*/ 4117718 h 4282434"/>
                <a:gd name="connsiteX8" fmla="*/ 2137940 w 4282900"/>
                <a:gd name="connsiteY8" fmla="*/ 4282434 h 4282434"/>
                <a:gd name="connsiteX9" fmla="*/ 1950069 w 4282900"/>
                <a:gd name="connsiteY9" fmla="*/ 4117718 h 4282434"/>
                <a:gd name="connsiteX10" fmla="*/ 559353 w 4282900"/>
                <a:gd name="connsiteY10" fmla="*/ 3426862 h 4282434"/>
                <a:gd name="connsiteX11" fmla="*/ 0 w 4282900"/>
                <a:gd name="connsiteY11" fmla="*/ 2233475 h 4282434"/>
                <a:gd name="connsiteX12" fmla="*/ 0 w 4282900"/>
                <a:gd name="connsiteY12" fmla="*/ 1929088 h 4282434"/>
                <a:gd name="connsiteX13" fmla="*/ 0 w 4282900"/>
                <a:gd name="connsiteY13" fmla="*/ 1529878 h 4282434"/>
                <a:gd name="connsiteX14" fmla="*/ 0 w 4282900"/>
                <a:gd name="connsiteY14" fmla="*/ 1239964 h 4282434"/>
                <a:gd name="connsiteX15" fmla="*/ 0 w 4282900"/>
                <a:gd name="connsiteY15" fmla="*/ 718910 h 4282434"/>
                <a:gd name="connsiteX16" fmla="*/ 0 w 4282900"/>
                <a:gd name="connsiteY16" fmla="*/ 536366 h 4282434"/>
                <a:gd name="connsiteX17" fmla="*/ 64279 w 4282900"/>
                <a:gd name="connsiteY17" fmla="*/ 3825 h 4282434"/>
                <a:gd name="connsiteX0" fmla="*/ 4213242 w 4282900"/>
                <a:gd name="connsiteY0" fmla="*/ 0 h 4282434"/>
                <a:gd name="connsiteX1" fmla="*/ 4282900 w 4282900"/>
                <a:gd name="connsiteY1" fmla="*/ 718910 h 4282434"/>
                <a:gd name="connsiteX2" fmla="*/ 4282900 w 4282900"/>
                <a:gd name="connsiteY2" fmla="*/ 1239964 h 4282434"/>
                <a:gd name="connsiteX3" fmla="*/ 4282900 w 4282900"/>
                <a:gd name="connsiteY3" fmla="*/ 1529878 h 4282434"/>
                <a:gd name="connsiteX4" fmla="*/ 4282900 w 4282900"/>
                <a:gd name="connsiteY4" fmla="*/ 1929088 h 4282434"/>
                <a:gd name="connsiteX5" fmla="*/ 4282900 w 4282900"/>
                <a:gd name="connsiteY5" fmla="*/ 2233475 h 4282434"/>
                <a:gd name="connsiteX6" fmla="*/ 3723546 w 4282900"/>
                <a:gd name="connsiteY6" fmla="*/ 3426862 h 4282434"/>
                <a:gd name="connsiteX7" fmla="*/ 2332829 w 4282900"/>
                <a:gd name="connsiteY7" fmla="*/ 4117718 h 4282434"/>
                <a:gd name="connsiteX8" fmla="*/ 2137940 w 4282900"/>
                <a:gd name="connsiteY8" fmla="*/ 4282434 h 4282434"/>
                <a:gd name="connsiteX9" fmla="*/ 1950069 w 4282900"/>
                <a:gd name="connsiteY9" fmla="*/ 4117718 h 4282434"/>
                <a:gd name="connsiteX10" fmla="*/ 559353 w 4282900"/>
                <a:gd name="connsiteY10" fmla="*/ 3426862 h 4282434"/>
                <a:gd name="connsiteX11" fmla="*/ 0 w 4282900"/>
                <a:gd name="connsiteY11" fmla="*/ 2233475 h 4282434"/>
                <a:gd name="connsiteX12" fmla="*/ 0 w 4282900"/>
                <a:gd name="connsiteY12" fmla="*/ 1929088 h 4282434"/>
                <a:gd name="connsiteX13" fmla="*/ 0 w 4282900"/>
                <a:gd name="connsiteY13" fmla="*/ 1529878 h 4282434"/>
                <a:gd name="connsiteX14" fmla="*/ 0 w 4282900"/>
                <a:gd name="connsiteY14" fmla="*/ 1239964 h 4282434"/>
                <a:gd name="connsiteX15" fmla="*/ 0 w 4282900"/>
                <a:gd name="connsiteY15" fmla="*/ 718910 h 4282434"/>
                <a:gd name="connsiteX16" fmla="*/ 0 w 4282900"/>
                <a:gd name="connsiteY16" fmla="*/ 536366 h 4282434"/>
                <a:gd name="connsiteX17" fmla="*/ 64279 w 4282900"/>
                <a:gd name="connsiteY17" fmla="*/ 3825 h 42824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4282900" h="4282434">
                  <a:moveTo>
                    <a:pt x="4213242" y="0"/>
                  </a:moveTo>
                  <a:cubicBezTo>
                    <a:pt x="4294511" y="306972"/>
                    <a:pt x="4271290" y="481595"/>
                    <a:pt x="4282900" y="718910"/>
                  </a:cubicBezTo>
                  <a:lnTo>
                    <a:pt x="4282900" y="1239964"/>
                  </a:lnTo>
                  <a:lnTo>
                    <a:pt x="4282900" y="1529878"/>
                  </a:lnTo>
                  <a:lnTo>
                    <a:pt x="4282900" y="1929088"/>
                  </a:lnTo>
                  <a:lnTo>
                    <a:pt x="4282900" y="2233475"/>
                  </a:lnTo>
                  <a:cubicBezTo>
                    <a:pt x="4282900" y="2849584"/>
                    <a:pt x="4108103" y="3157966"/>
                    <a:pt x="3723546" y="3426862"/>
                  </a:cubicBezTo>
                  <a:cubicBezTo>
                    <a:pt x="3323617" y="3658565"/>
                    <a:pt x="2798672" y="3757725"/>
                    <a:pt x="2332829" y="4117718"/>
                  </a:cubicBezTo>
                  <a:lnTo>
                    <a:pt x="2137940" y="4282434"/>
                  </a:lnTo>
                  <a:lnTo>
                    <a:pt x="1950069" y="4117718"/>
                  </a:lnTo>
                  <a:cubicBezTo>
                    <a:pt x="1484225" y="3757725"/>
                    <a:pt x="959280" y="3658565"/>
                    <a:pt x="559353" y="3426862"/>
                  </a:cubicBezTo>
                  <a:cubicBezTo>
                    <a:pt x="174796" y="3157966"/>
                    <a:pt x="0" y="2849584"/>
                    <a:pt x="0" y="2233475"/>
                  </a:cubicBezTo>
                  <a:lnTo>
                    <a:pt x="0" y="1929088"/>
                  </a:lnTo>
                  <a:lnTo>
                    <a:pt x="0" y="1529878"/>
                  </a:lnTo>
                  <a:lnTo>
                    <a:pt x="0" y="1239964"/>
                  </a:lnTo>
                  <a:lnTo>
                    <a:pt x="0" y="718910"/>
                  </a:lnTo>
                  <a:lnTo>
                    <a:pt x="0" y="536366"/>
                  </a:lnTo>
                  <a:cubicBezTo>
                    <a:pt x="10713" y="417185"/>
                    <a:pt x="19813" y="133066"/>
                    <a:pt x="64279" y="3825"/>
                  </a:cubicBezTo>
                </a:path>
              </a:pathLst>
            </a:custGeom>
            <a:noFill/>
            <a:ln w="25400" cap="rnd">
              <a:solidFill>
                <a:schemeClr val="bg2">
                  <a:lumMod val="75000"/>
                  <a:alpha val="65000"/>
                </a:schemeClr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xmlns="" id="{51DFF651-C17F-4B2C-A962-32FA4958BCFA}"/>
                </a:ext>
              </a:extLst>
            </p:cNvPr>
            <p:cNvSpPr/>
            <p:nvPr/>
          </p:nvSpPr>
          <p:spPr>
            <a:xfrm>
              <a:off x="10536649" y="1823190"/>
              <a:ext cx="1654608" cy="3209758"/>
            </a:xfrm>
            <a:custGeom>
              <a:avLst/>
              <a:gdLst>
                <a:gd name="connsiteX0" fmla="*/ 2144960 w 4282900"/>
                <a:gd name="connsiteY0" fmla="*/ 0 h 5795027"/>
                <a:gd name="connsiteX1" fmla="*/ 2332832 w 4282900"/>
                <a:gd name="connsiteY1" fmla="*/ 164715 h 5795027"/>
                <a:gd name="connsiteX2" fmla="*/ 3723546 w 4282900"/>
                <a:gd name="connsiteY2" fmla="*/ 855573 h 5795027"/>
                <a:gd name="connsiteX3" fmla="*/ 4282900 w 4282900"/>
                <a:gd name="connsiteY3" fmla="*/ 2048959 h 5795027"/>
                <a:gd name="connsiteX4" fmla="*/ 4282900 w 4282900"/>
                <a:gd name="connsiteY4" fmla="*/ 2231503 h 5795027"/>
                <a:gd name="connsiteX5" fmla="*/ 4282900 w 4282900"/>
                <a:gd name="connsiteY5" fmla="*/ 2752557 h 5795027"/>
                <a:gd name="connsiteX6" fmla="*/ 4282900 w 4282900"/>
                <a:gd name="connsiteY6" fmla="*/ 3042471 h 5795027"/>
                <a:gd name="connsiteX7" fmla="*/ 4282900 w 4282900"/>
                <a:gd name="connsiteY7" fmla="*/ 3441681 h 5795027"/>
                <a:gd name="connsiteX8" fmla="*/ 4282900 w 4282900"/>
                <a:gd name="connsiteY8" fmla="*/ 3746068 h 5795027"/>
                <a:gd name="connsiteX9" fmla="*/ 3723546 w 4282900"/>
                <a:gd name="connsiteY9" fmla="*/ 4939455 h 5795027"/>
                <a:gd name="connsiteX10" fmla="*/ 2332829 w 4282900"/>
                <a:gd name="connsiteY10" fmla="*/ 5630311 h 5795027"/>
                <a:gd name="connsiteX11" fmla="*/ 2137940 w 4282900"/>
                <a:gd name="connsiteY11" fmla="*/ 5795027 h 5795027"/>
                <a:gd name="connsiteX12" fmla="*/ 1950069 w 4282900"/>
                <a:gd name="connsiteY12" fmla="*/ 5630311 h 5795027"/>
                <a:gd name="connsiteX13" fmla="*/ 559353 w 4282900"/>
                <a:gd name="connsiteY13" fmla="*/ 4939455 h 5795027"/>
                <a:gd name="connsiteX14" fmla="*/ 0 w 4282900"/>
                <a:gd name="connsiteY14" fmla="*/ 3746068 h 5795027"/>
                <a:gd name="connsiteX15" fmla="*/ 0 w 4282900"/>
                <a:gd name="connsiteY15" fmla="*/ 3441681 h 5795027"/>
                <a:gd name="connsiteX16" fmla="*/ 0 w 4282900"/>
                <a:gd name="connsiteY16" fmla="*/ 3042471 h 5795027"/>
                <a:gd name="connsiteX17" fmla="*/ 0 w 4282900"/>
                <a:gd name="connsiteY17" fmla="*/ 2752557 h 5795027"/>
                <a:gd name="connsiteX18" fmla="*/ 0 w 4282900"/>
                <a:gd name="connsiteY18" fmla="*/ 2231503 h 5795027"/>
                <a:gd name="connsiteX19" fmla="*/ 0 w 4282900"/>
                <a:gd name="connsiteY19" fmla="*/ 2048959 h 5795027"/>
                <a:gd name="connsiteX20" fmla="*/ 559354 w 4282900"/>
                <a:gd name="connsiteY20" fmla="*/ 855573 h 5795027"/>
                <a:gd name="connsiteX21" fmla="*/ 1950071 w 4282900"/>
                <a:gd name="connsiteY21" fmla="*/ 164715 h 5795027"/>
                <a:gd name="connsiteX0" fmla="*/ 2144960 w 4282900"/>
                <a:gd name="connsiteY0" fmla="*/ 0 h 5795027"/>
                <a:gd name="connsiteX1" fmla="*/ 2332832 w 4282900"/>
                <a:gd name="connsiteY1" fmla="*/ 164715 h 5795027"/>
                <a:gd name="connsiteX2" fmla="*/ 2976290 w 4282900"/>
                <a:gd name="connsiteY2" fmla="*/ 524033 h 5795027"/>
                <a:gd name="connsiteX3" fmla="*/ 3723546 w 4282900"/>
                <a:gd name="connsiteY3" fmla="*/ 855573 h 5795027"/>
                <a:gd name="connsiteX4" fmla="*/ 4282900 w 4282900"/>
                <a:gd name="connsiteY4" fmla="*/ 2048959 h 5795027"/>
                <a:gd name="connsiteX5" fmla="*/ 4282900 w 4282900"/>
                <a:gd name="connsiteY5" fmla="*/ 2231503 h 5795027"/>
                <a:gd name="connsiteX6" fmla="*/ 4282900 w 4282900"/>
                <a:gd name="connsiteY6" fmla="*/ 2752557 h 5795027"/>
                <a:gd name="connsiteX7" fmla="*/ 4282900 w 4282900"/>
                <a:gd name="connsiteY7" fmla="*/ 3042471 h 5795027"/>
                <a:gd name="connsiteX8" fmla="*/ 4282900 w 4282900"/>
                <a:gd name="connsiteY8" fmla="*/ 3441681 h 5795027"/>
                <a:gd name="connsiteX9" fmla="*/ 4282900 w 4282900"/>
                <a:gd name="connsiteY9" fmla="*/ 3746068 h 5795027"/>
                <a:gd name="connsiteX10" fmla="*/ 3723546 w 4282900"/>
                <a:gd name="connsiteY10" fmla="*/ 4939455 h 5795027"/>
                <a:gd name="connsiteX11" fmla="*/ 2332829 w 4282900"/>
                <a:gd name="connsiteY11" fmla="*/ 5630311 h 5795027"/>
                <a:gd name="connsiteX12" fmla="*/ 2137940 w 4282900"/>
                <a:gd name="connsiteY12" fmla="*/ 5795027 h 5795027"/>
                <a:gd name="connsiteX13" fmla="*/ 1950069 w 4282900"/>
                <a:gd name="connsiteY13" fmla="*/ 5630311 h 5795027"/>
                <a:gd name="connsiteX14" fmla="*/ 559353 w 4282900"/>
                <a:gd name="connsiteY14" fmla="*/ 4939455 h 5795027"/>
                <a:gd name="connsiteX15" fmla="*/ 0 w 4282900"/>
                <a:gd name="connsiteY15" fmla="*/ 3746068 h 5795027"/>
                <a:gd name="connsiteX16" fmla="*/ 0 w 4282900"/>
                <a:gd name="connsiteY16" fmla="*/ 3441681 h 5795027"/>
                <a:gd name="connsiteX17" fmla="*/ 0 w 4282900"/>
                <a:gd name="connsiteY17" fmla="*/ 3042471 h 5795027"/>
                <a:gd name="connsiteX18" fmla="*/ 0 w 4282900"/>
                <a:gd name="connsiteY18" fmla="*/ 2752557 h 5795027"/>
                <a:gd name="connsiteX19" fmla="*/ 0 w 4282900"/>
                <a:gd name="connsiteY19" fmla="*/ 2231503 h 5795027"/>
                <a:gd name="connsiteX20" fmla="*/ 0 w 4282900"/>
                <a:gd name="connsiteY20" fmla="*/ 2048959 h 5795027"/>
                <a:gd name="connsiteX21" fmla="*/ 559354 w 4282900"/>
                <a:gd name="connsiteY21" fmla="*/ 855573 h 5795027"/>
                <a:gd name="connsiteX22" fmla="*/ 1950071 w 4282900"/>
                <a:gd name="connsiteY22" fmla="*/ 164715 h 5795027"/>
                <a:gd name="connsiteX23" fmla="*/ 2144960 w 4282900"/>
                <a:gd name="connsiteY23" fmla="*/ 0 h 5795027"/>
                <a:gd name="connsiteX0" fmla="*/ 3723546 w 4282900"/>
                <a:gd name="connsiteY0" fmla="*/ 855573 h 5795027"/>
                <a:gd name="connsiteX1" fmla="*/ 4282900 w 4282900"/>
                <a:gd name="connsiteY1" fmla="*/ 2048959 h 5795027"/>
                <a:gd name="connsiteX2" fmla="*/ 4282900 w 4282900"/>
                <a:gd name="connsiteY2" fmla="*/ 2231503 h 5795027"/>
                <a:gd name="connsiteX3" fmla="*/ 4282900 w 4282900"/>
                <a:gd name="connsiteY3" fmla="*/ 2752557 h 5795027"/>
                <a:gd name="connsiteX4" fmla="*/ 4282900 w 4282900"/>
                <a:gd name="connsiteY4" fmla="*/ 3042471 h 5795027"/>
                <a:gd name="connsiteX5" fmla="*/ 4282900 w 4282900"/>
                <a:gd name="connsiteY5" fmla="*/ 3441681 h 5795027"/>
                <a:gd name="connsiteX6" fmla="*/ 4282900 w 4282900"/>
                <a:gd name="connsiteY6" fmla="*/ 3746068 h 5795027"/>
                <a:gd name="connsiteX7" fmla="*/ 3723546 w 4282900"/>
                <a:gd name="connsiteY7" fmla="*/ 4939455 h 5795027"/>
                <a:gd name="connsiteX8" fmla="*/ 2332829 w 4282900"/>
                <a:gd name="connsiteY8" fmla="*/ 5630311 h 5795027"/>
                <a:gd name="connsiteX9" fmla="*/ 2137940 w 4282900"/>
                <a:gd name="connsiteY9" fmla="*/ 5795027 h 5795027"/>
                <a:gd name="connsiteX10" fmla="*/ 1950069 w 4282900"/>
                <a:gd name="connsiteY10" fmla="*/ 5630311 h 5795027"/>
                <a:gd name="connsiteX11" fmla="*/ 559353 w 4282900"/>
                <a:gd name="connsiteY11" fmla="*/ 4939455 h 5795027"/>
                <a:gd name="connsiteX12" fmla="*/ 0 w 4282900"/>
                <a:gd name="connsiteY12" fmla="*/ 3746068 h 5795027"/>
                <a:gd name="connsiteX13" fmla="*/ 0 w 4282900"/>
                <a:gd name="connsiteY13" fmla="*/ 3441681 h 5795027"/>
                <a:gd name="connsiteX14" fmla="*/ 0 w 4282900"/>
                <a:gd name="connsiteY14" fmla="*/ 3042471 h 5795027"/>
                <a:gd name="connsiteX15" fmla="*/ 0 w 4282900"/>
                <a:gd name="connsiteY15" fmla="*/ 2752557 h 5795027"/>
                <a:gd name="connsiteX16" fmla="*/ 0 w 4282900"/>
                <a:gd name="connsiteY16" fmla="*/ 2231503 h 5795027"/>
                <a:gd name="connsiteX17" fmla="*/ 0 w 4282900"/>
                <a:gd name="connsiteY17" fmla="*/ 2048959 h 5795027"/>
                <a:gd name="connsiteX18" fmla="*/ 559354 w 4282900"/>
                <a:gd name="connsiteY18" fmla="*/ 855573 h 5795027"/>
                <a:gd name="connsiteX19" fmla="*/ 1950071 w 4282900"/>
                <a:gd name="connsiteY19" fmla="*/ 164715 h 5795027"/>
                <a:gd name="connsiteX20" fmla="*/ 2144960 w 4282900"/>
                <a:gd name="connsiteY20" fmla="*/ 0 h 5795027"/>
                <a:gd name="connsiteX21" fmla="*/ 2332832 w 4282900"/>
                <a:gd name="connsiteY21" fmla="*/ 164715 h 5795027"/>
                <a:gd name="connsiteX22" fmla="*/ 2976290 w 4282900"/>
                <a:gd name="connsiteY22" fmla="*/ 524033 h 5795027"/>
                <a:gd name="connsiteX23" fmla="*/ 3888635 w 4282900"/>
                <a:gd name="connsiteY23" fmla="*/ 1020662 h 5795027"/>
                <a:gd name="connsiteX0" fmla="*/ 4282900 w 4282900"/>
                <a:gd name="connsiteY0" fmla="*/ 2048959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1950071 w 4282900"/>
                <a:gd name="connsiteY18" fmla="*/ 164715 h 5795027"/>
                <a:gd name="connsiteX19" fmla="*/ 2144960 w 4282900"/>
                <a:gd name="connsiteY19" fmla="*/ 0 h 5795027"/>
                <a:gd name="connsiteX20" fmla="*/ 2332832 w 4282900"/>
                <a:gd name="connsiteY20" fmla="*/ 164715 h 5795027"/>
                <a:gd name="connsiteX21" fmla="*/ 2976290 w 4282900"/>
                <a:gd name="connsiteY21" fmla="*/ 524033 h 5795027"/>
                <a:gd name="connsiteX22" fmla="*/ 3888635 w 4282900"/>
                <a:gd name="connsiteY22" fmla="*/ 1020662 h 5795027"/>
                <a:gd name="connsiteX0" fmla="*/ 4282900 w 4282900"/>
                <a:gd name="connsiteY0" fmla="*/ 2048959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1950071 w 4282900"/>
                <a:gd name="connsiteY18" fmla="*/ 164715 h 5795027"/>
                <a:gd name="connsiteX19" fmla="*/ 2144960 w 4282900"/>
                <a:gd name="connsiteY19" fmla="*/ 0 h 5795027"/>
                <a:gd name="connsiteX20" fmla="*/ 2332832 w 4282900"/>
                <a:gd name="connsiteY20" fmla="*/ 164715 h 5795027"/>
                <a:gd name="connsiteX21" fmla="*/ 2976290 w 4282900"/>
                <a:gd name="connsiteY21" fmla="*/ 524033 h 5795027"/>
                <a:gd name="connsiteX0" fmla="*/ 4282900 w 4282900"/>
                <a:gd name="connsiteY0" fmla="*/ 2231503 h 5795027"/>
                <a:gd name="connsiteX1" fmla="*/ 4282900 w 4282900"/>
                <a:gd name="connsiteY1" fmla="*/ 2752557 h 5795027"/>
                <a:gd name="connsiteX2" fmla="*/ 4282900 w 4282900"/>
                <a:gd name="connsiteY2" fmla="*/ 3042471 h 5795027"/>
                <a:gd name="connsiteX3" fmla="*/ 4282900 w 4282900"/>
                <a:gd name="connsiteY3" fmla="*/ 3441681 h 5795027"/>
                <a:gd name="connsiteX4" fmla="*/ 4282900 w 4282900"/>
                <a:gd name="connsiteY4" fmla="*/ 3746068 h 5795027"/>
                <a:gd name="connsiteX5" fmla="*/ 3723546 w 4282900"/>
                <a:gd name="connsiteY5" fmla="*/ 4939455 h 5795027"/>
                <a:gd name="connsiteX6" fmla="*/ 2332829 w 4282900"/>
                <a:gd name="connsiteY6" fmla="*/ 5630311 h 5795027"/>
                <a:gd name="connsiteX7" fmla="*/ 2137940 w 4282900"/>
                <a:gd name="connsiteY7" fmla="*/ 5795027 h 5795027"/>
                <a:gd name="connsiteX8" fmla="*/ 1950069 w 4282900"/>
                <a:gd name="connsiteY8" fmla="*/ 5630311 h 5795027"/>
                <a:gd name="connsiteX9" fmla="*/ 559353 w 4282900"/>
                <a:gd name="connsiteY9" fmla="*/ 4939455 h 5795027"/>
                <a:gd name="connsiteX10" fmla="*/ 0 w 4282900"/>
                <a:gd name="connsiteY10" fmla="*/ 3746068 h 5795027"/>
                <a:gd name="connsiteX11" fmla="*/ 0 w 4282900"/>
                <a:gd name="connsiteY11" fmla="*/ 3441681 h 5795027"/>
                <a:gd name="connsiteX12" fmla="*/ 0 w 4282900"/>
                <a:gd name="connsiteY12" fmla="*/ 3042471 h 5795027"/>
                <a:gd name="connsiteX13" fmla="*/ 0 w 4282900"/>
                <a:gd name="connsiteY13" fmla="*/ 2752557 h 5795027"/>
                <a:gd name="connsiteX14" fmla="*/ 0 w 4282900"/>
                <a:gd name="connsiteY14" fmla="*/ 2231503 h 5795027"/>
                <a:gd name="connsiteX15" fmla="*/ 0 w 4282900"/>
                <a:gd name="connsiteY15" fmla="*/ 2048959 h 5795027"/>
                <a:gd name="connsiteX16" fmla="*/ 559354 w 4282900"/>
                <a:gd name="connsiteY16" fmla="*/ 855573 h 5795027"/>
                <a:gd name="connsiteX17" fmla="*/ 1950071 w 4282900"/>
                <a:gd name="connsiteY17" fmla="*/ 164715 h 5795027"/>
                <a:gd name="connsiteX18" fmla="*/ 2144960 w 4282900"/>
                <a:gd name="connsiteY18" fmla="*/ 0 h 5795027"/>
                <a:gd name="connsiteX19" fmla="*/ 2332832 w 4282900"/>
                <a:gd name="connsiteY19" fmla="*/ 164715 h 5795027"/>
                <a:gd name="connsiteX20" fmla="*/ 2976290 w 4282900"/>
                <a:gd name="connsiteY20" fmla="*/ 524033 h 5795027"/>
                <a:gd name="connsiteX0" fmla="*/ 4282900 w 4282900"/>
                <a:gd name="connsiteY0" fmla="*/ 2752557 h 5795027"/>
                <a:gd name="connsiteX1" fmla="*/ 4282900 w 4282900"/>
                <a:gd name="connsiteY1" fmla="*/ 3042471 h 5795027"/>
                <a:gd name="connsiteX2" fmla="*/ 4282900 w 4282900"/>
                <a:gd name="connsiteY2" fmla="*/ 3441681 h 5795027"/>
                <a:gd name="connsiteX3" fmla="*/ 4282900 w 4282900"/>
                <a:gd name="connsiteY3" fmla="*/ 3746068 h 5795027"/>
                <a:gd name="connsiteX4" fmla="*/ 3723546 w 4282900"/>
                <a:gd name="connsiteY4" fmla="*/ 4939455 h 5795027"/>
                <a:gd name="connsiteX5" fmla="*/ 2332829 w 4282900"/>
                <a:gd name="connsiteY5" fmla="*/ 5630311 h 5795027"/>
                <a:gd name="connsiteX6" fmla="*/ 2137940 w 4282900"/>
                <a:gd name="connsiteY6" fmla="*/ 5795027 h 5795027"/>
                <a:gd name="connsiteX7" fmla="*/ 1950069 w 4282900"/>
                <a:gd name="connsiteY7" fmla="*/ 5630311 h 5795027"/>
                <a:gd name="connsiteX8" fmla="*/ 559353 w 4282900"/>
                <a:gd name="connsiteY8" fmla="*/ 4939455 h 5795027"/>
                <a:gd name="connsiteX9" fmla="*/ 0 w 4282900"/>
                <a:gd name="connsiteY9" fmla="*/ 3746068 h 5795027"/>
                <a:gd name="connsiteX10" fmla="*/ 0 w 4282900"/>
                <a:gd name="connsiteY10" fmla="*/ 3441681 h 5795027"/>
                <a:gd name="connsiteX11" fmla="*/ 0 w 4282900"/>
                <a:gd name="connsiteY11" fmla="*/ 3042471 h 5795027"/>
                <a:gd name="connsiteX12" fmla="*/ 0 w 4282900"/>
                <a:gd name="connsiteY12" fmla="*/ 2752557 h 5795027"/>
                <a:gd name="connsiteX13" fmla="*/ 0 w 4282900"/>
                <a:gd name="connsiteY13" fmla="*/ 2231503 h 5795027"/>
                <a:gd name="connsiteX14" fmla="*/ 0 w 4282900"/>
                <a:gd name="connsiteY14" fmla="*/ 2048959 h 5795027"/>
                <a:gd name="connsiteX15" fmla="*/ 559354 w 4282900"/>
                <a:gd name="connsiteY15" fmla="*/ 855573 h 5795027"/>
                <a:gd name="connsiteX16" fmla="*/ 1950071 w 4282900"/>
                <a:gd name="connsiteY16" fmla="*/ 164715 h 5795027"/>
                <a:gd name="connsiteX17" fmla="*/ 2144960 w 4282900"/>
                <a:gd name="connsiteY17" fmla="*/ 0 h 5795027"/>
                <a:gd name="connsiteX18" fmla="*/ 2332832 w 4282900"/>
                <a:gd name="connsiteY18" fmla="*/ 164715 h 5795027"/>
                <a:gd name="connsiteX19" fmla="*/ 2976290 w 4282900"/>
                <a:gd name="connsiteY19" fmla="*/ 524033 h 5795027"/>
                <a:gd name="connsiteX0" fmla="*/ 4282900 w 4282900"/>
                <a:gd name="connsiteY0" fmla="*/ 3042471 h 5795027"/>
                <a:gd name="connsiteX1" fmla="*/ 4282900 w 4282900"/>
                <a:gd name="connsiteY1" fmla="*/ 3441681 h 5795027"/>
                <a:gd name="connsiteX2" fmla="*/ 4282900 w 4282900"/>
                <a:gd name="connsiteY2" fmla="*/ 3746068 h 5795027"/>
                <a:gd name="connsiteX3" fmla="*/ 3723546 w 4282900"/>
                <a:gd name="connsiteY3" fmla="*/ 4939455 h 5795027"/>
                <a:gd name="connsiteX4" fmla="*/ 2332829 w 4282900"/>
                <a:gd name="connsiteY4" fmla="*/ 5630311 h 5795027"/>
                <a:gd name="connsiteX5" fmla="*/ 2137940 w 4282900"/>
                <a:gd name="connsiteY5" fmla="*/ 5795027 h 5795027"/>
                <a:gd name="connsiteX6" fmla="*/ 1950069 w 4282900"/>
                <a:gd name="connsiteY6" fmla="*/ 5630311 h 5795027"/>
                <a:gd name="connsiteX7" fmla="*/ 559353 w 4282900"/>
                <a:gd name="connsiteY7" fmla="*/ 4939455 h 5795027"/>
                <a:gd name="connsiteX8" fmla="*/ 0 w 4282900"/>
                <a:gd name="connsiteY8" fmla="*/ 3746068 h 5795027"/>
                <a:gd name="connsiteX9" fmla="*/ 0 w 4282900"/>
                <a:gd name="connsiteY9" fmla="*/ 3441681 h 5795027"/>
                <a:gd name="connsiteX10" fmla="*/ 0 w 4282900"/>
                <a:gd name="connsiteY10" fmla="*/ 3042471 h 5795027"/>
                <a:gd name="connsiteX11" fmla="*/ 0 w 4282900"/>
                <a:gd name="connsiteY11" fmla="*/ 2752557 h 5795027"/>
                <a:gd name="connsiteX12" fmla="*/ 0 w 4282900"/>
                <a:gd name="connsiteY12" fmla="*/ 2231503 h 5795027"/>
                <a:gd name="connsiteX13" fmla="*/ 0 w 4282900"/>
                <a:gd name="connsiteY13" fmla="*/ 2048959 h 5795027"/>
                <a:gd name="connsiteX14" fmla="*/ 559354 w 4282900"/>
                <a:gd name="connsiteY14" fmla="*/ 855573 h 5795027"/>
                <a:gd name="connsiteX15" fmla="*/ 1950071 w 4282900"/>
                <a:gd name="connsiteY15" fmla="*/ 164715 h 5795027"/>
                <a:gd name="connsiteX16" fmla="*/ 2144960 w 4282900"/>
                <a:gd name="connsiteY16" fmla="*/ 0 h 5795027"/>
                <a:gd name="connsiteX17" fmla="*/ 2332832 w 4282900"/>
                <a:gd name="connsiteY17" fmla="*/ 164715 h 5795027"/>
                <a:gd name="connsiteX18" fmla="*/ 2976290 w 4282900"/>
                <a:gd name="connsiteY18" fmla="*/ 524033 h 5795027"/>
                <a:gd name="connsiteX0" fmla="*/ 4282900 w 4282900"/>
                <a:gd name="connsiteY0" fmla="*/ 3441681 h 5795027"/>
                <a:gd name="connsiteX1" fmla="*/ 4282900 w 4282900"/>
                <a:gd name="connsiteY1" fmla="*/ 3746068 h 5795027"/>
                <a:gd name="connsiteX2" fmla="*/ 3723546 w 4282900"/>
                <a:gd name="connsiteY2" fmla="*/ 4939455 h 5795027"/>
                <a:gd name="connsiteX3" fmla="*/ 2332829 w 4282900"/>
                <a:gd name="connsiteY3" fmla="*/ 5630311 h 5795027"/>
                <a:gd name="connsiteX4" fmla="*/ 2137940 w 4282900"/>
                <a:gd name="connsiteY4" fmla="*/ 5795027 h 5795027"/>
                <a:gd name="connsiteX5" fmla="*/ 1950069 w 4282900"/>
                <a:gd name="connsiteY5" fmla="*/ 5630311 h 5795027"/>
                <a:gd name="connsiteX6" fmla="*/ 559353 w 4282900"/>
                <a:gd name="connsiteY6" fmla="*/ 4939455 h 5795027"/>
                <a:gd name="connsiteX7" fmla="*/ 0 w 4282900"/>
                <a:gd name="connsiteY7" fmla="*/ 3746068 h 5795027"/>
                <a:gd name="connsiteX8" fmla="*/ 0 w 4282900"/>
                <a:gd name="connsiteY8" fmla="*/ 3441681 h 5795027"/>
                <a:gd name="connsiteX9" fmla="*/ 0 w 4282900"/>
                <a:gd name="connsiteY9" fmla="*/ 3042471 h 5795027"/>
                <a:gd name="connsiteX10" fmla="*/ 0 w 4282900"/>
                <a:gd name="connsiteY10" fmla="*/ 2752557 h 5795027"/>
                <a:gd name="connsiteX11" fmla="*/ 0 w 4282900"/>
                <a:gd name="connsiteY11" fmla="*/ 2231503 h 5795027"/>
                <a:gd name="connsiteX12" fmla="*/ 0 w 4282900"/>
                <a:gd name="connsiteY12" fmla="*/ 2048959 h 5795027"/>
                <a:gd name="connsiteX13" fmla="*/ 559354 w 4282900"/>
                <a:gd name="connsiteY13" fmla="*/ 855573 h 5795027"/>
                <a:gd name="connsiteX14" fmla="*/ 1950071 w 4282900"/>
                <a:gd name="connsiteY14" fmla="*/ 164715 h 5795027"/>
                <a:gd name="connsiteX15" fmla="*/ 2144960 w 4282900"/>
                <a:gd name="connsiteY15" fmla="*/ 0 h 5795027"/>
                <a:gd name="connsiteX16" fmla="*/ 2332832 w 4282900"/>
                <a:gd name="connsiteY16" fmla="*/ 164715 h 5795027"/>
                <a:gd name="connsiteX17" fmla="*/ 2976290 w 4282900"/>
                <a:gd name="connsiteY17" fmla="*/ 524033 h 5795027"/>
                <a:gd name="connsiteX0" fmla="*/ 4282900 w 4282900"/>
                <a:gd name="connsiteY0" fmla="*/ 3441681 h 5795027"/>
                <a:gd name="connsiteX1" fmla="*/ 3723546 w 4282900"/>
                <a:gd name="connsiteY1" fmla="*/ 4939455 h 5795027"/>
                <a:gd name="connsiteX2" fmla="*/ 2332829 w 4282900"/>
                <a:gd name="connsiteY2" fmla="*/ 5630311 h 5795027"/>
                <a:gd name="connsiteX3" fmla="*/ 2137940 w 4282900"/>
                <a:gd name="connsiteY3" fmla="*/ 5795027 h 5795027"/>
                <a:gd name="connsiteX4" fmla="*/ 1950069 w 4282900"/>
                <a:gd name="connsiteY4" fmla="*/ 5630311 h 5795027"/>
                <a:gd name="connsiteX5" fmla="*/ 559353 w 4282900"/>
                <a:gd name="connsiteY5" fmla="*/ 4939455 h 5795027"/>
                <a:gd name="connsiteX6" fmla="*/ 0 w 4282900"/>
                <a:gd name="connsiteY6" fmla="*/ 3746068 h 5795027"/>
                <a:gd name="connsiteX7" fmla="*/ 0 w 4282900"/>
                <a:gd name="connsiteY7" fmla="*/ 3441681 h 5795027"/>
                <a:gd name="connsiteX8" fmla="*/ 0 w 4282900"/>
                <a:gd name="connsiteY8" fmla="*/ 3042471 h 5795027"/>
                <a:gd name="connsiteX9" fmla="*/ 0 w 4282900"/>
                <a:gd name="connsiteY9" fmla="*/ 2752557 h 5795027"/>
                <a:gd name="connsiteX10" fmla="*/ 0 w 4282900"/>
                <a:gd name="connsiteY10" fmla="*/ 2231503 h 5795027"/>
                <a:gd name="connsiteX11" fmla="*/ 0 w 4282900"/>
                <a:gd name="connsiteY11" fmla="*/ 2048959 h 5795027"/>
                <a:gd name="connsiteX12" fmla="*/ 559354 w 4282900"/>
                <a:gd name="connsiteY12" fmla="*/ 855573 h 5795027"/>
                <a:gd name="connsiteX13" fmla="*/ 1950071 w 4282900"/>
                <a:gd name="connsiteY13" fmla="*/ 164715 h 5795027"/>
                <a:gd name="connsiteX14" fmla="*/ 2144960 w 4282900"/>
                <a:gd name="connsiteY14" fmla="*/ 0 h 5795027"/>
                <a:gd name="connsiteX15" fmla="*/ 2332832 w 4282900"/>
                <a:gd name="connsiteY15" fmla="*/ 164715 h 5795027"/>
                <a:gd name="connsiteX16" fmla="*/ 2976290 w 4282900"/>
                <a:gd name="connsiteY16" fmla="*/ 524033 h 5795027"/>
                <a:gd name="connsiteX0" fmla="*/ 3723546 w 3723546"/>
                <a:gd name="connsiteY0" fmla="*/ 4939455 h 5795027"/>
                <a:gd name="connsiteX1" fmla="*/ 2332829 w 3723546"/>
                <a:gd name="connsiteY1" fmla="*/ 5630311 h 5795027"/>
                <a:gd name="connsiteX2" fmla="*/ 2137940 w 3723546"/>
                <a:gd name="connsiteY2" fmla="*/ 5795027 h 5795027"/>
                <a:gd name="connsiteX3" fmla="*/ 1950069 w 3723546"/>
                <a:gd name="connsiteY3" fmla="*/ 5630311 h 5795027"/>
                <a:gd name="connsiteX4" fmla="*/ 559353 w 3723546"/>
                <a:gd name="connsiteY4" fmla="*/ 4939455 h 5795027"/>
                <a:gd name="connsiteX5" fmla="*/ 0 w 3723546"/>
                <a:gd name="connsiteY5" fmla="*/ 3746068 h 5795027"/>
                <a:gd name="connsiteX6" fmla="*/ 0 w 3723546"/>
                <a:gd name="connsiteY6" fmla="*/ 3441681 h 5795027"/>
                <a:gd name="connsiteX7" fmla="*/ 0 w 3723546"/>
                <a:gd name="connsiteY7" fmla="*/ 3042471 h 5795027"/>
                <a:gd name="connsiteX8" fmla="*/ 0 w 3723546"/>
                <a:gd name="connsiteY8" fmla="*/ 2752557 h 5795027"/>
                <a:gd name="connsiteX9" fmla="*/ 0 w 3723546"/>
                <a:gd name="connsiteY9" fmla="*/ 2231503 h 5795027"/>
                <a:gd name="connsiteX10" fmla="*/ 0 w 3723546"/>
                <a:gd name="connsiteY10" fmla="*/ 2048959 h 5795027"/>
                <a:gd name="connsiteX11" fmla="*/ 559354 w 3723546"/>
                <a:gd name="connsiteY11" fmla="*/ 855573 h 5795027"/>
                <a:gd name="connsiteX12" fmla="*/ 1950071 w 3723546"/>
                <a:gd name="connsiteY12" fmla="*/ 164715 h 5795027"/>
                <a:gd name="connsiteX13" fmla="*/ 2144960 w 3723546"/>
                <a:gd name="connsiteY13" fmla="*/ 0 h 5795027"/>
                <a:gd name="connsiteX14" fmla="*/ 2332832 w 3723546"/>
                <a:gd name="connsiteY14" fmla="*/ 164715 h 5795027"/>
                <a:gd name="connsiteX15" fmla="*/ 2976290 w 3723546"/>
                <a:gd name="connsiteY15" fmla="*/ 524033 h 5795027"/>
                <a:gd name="connsiteX0" fmla="*/ 3723546 w 3723546"/>
                <a:gd name="connsiteY0" fmla="*/ 4939455 h 5795027"/>
                <a:gd name="connsiteX1" fmla="*/ 2989878 w 3723546"/>
                <a:gd name="connsiteY1" fmla="*/ 5266109 h 5795027"/>
                <a:gd name="connsiteX2" fmla="*/ 2332829 w 3723546"/>
                <a:gd name="connsiteY2" fmla="*/ 5630311 h 5795027"/>
                <a:gd name="connsiteX3" fmla="*/ 2137940 w 3723546"/>
                <a:gd name="connsiteY3" fmla="*/ 5795027 h 5795027"/>
                <a:gd name="connsiteX4" fmla="*/ 1950069 w 3723546"/>
                <a:gd name="connsiteY4" fmla="*/ 5630311 h 5795027"/>
                <a:gd name="connsiteX5" fmla="*/ 559353 w 3723546"/>
                <a:gd name="connsiteY5" fmla="*/ 4939455 h 5795027"/>
                <a:gd name="connsiteX6" fmla="*/ 0 w 3723546"/>
                <a:gd name="connsiteY6" fmla="*/ 3746068 h 5795027"/>
                <a:gd name="connsiteX7" fmla="*/ 0 w 3723546"/>
                <a:gd name="connsiteY7" fmla="*/ 3441681 h 5795027"/>
                <a:gd name="connsiteX8" fmla="*/ 0 w 3723546"/>
                <a:gd name="connsiteY8" fmla="*/ 3042471 h 5795027"/>
                <a:gd name="connsiteX9" fmla="*/ 0 w 3723546"/>
                <a:gd name="connsiteY9" fmla="*/ 2752557 h 5795027"/>
                <a:gd name="connsiteX10" fmla="*/ 0 w 3723546"/>
                <a:gd name="connsiteY10" fmla="*/ 2231503 h 5795027"/>
                <a:gd name="connsiteX11" fmla="*/ 0 w 3723546"/>
                <a:gd name="connsiteY11" fmla="*/ 2048959 h 5795027"/>
                <a:gd name="connsiteX12" fmla="*/ 559354 w 3723546"/>
                <a:gd name="connsiteY12" fmla="*/ 855573 h 5795027"/>
                <a:gd name="connsiteX13" fmla="*/ 1950071 w 3723546"/>
                <a:gd name="connsiteY13" fmla="*/ 164715 h 5795027"/>
                <a:gd name="connsiteX14" fmla="*/ 2144960 w 3723546"/>
                <a:gd name="connsiteY14" fmla="*/ 0 h 5795027"/>
                <a:gd name="connsiteX15" fmla="*/ 2332832 w 3723546"/>
                <a:gd name="connsiteY15" fmla="*/ 164715 h 5795027"/>
                <a:gd name="connsiteX16" fmla="*/ 2976290 w 3723546"/>
                <a:gd name="connsiteY16" fmla="*/ 524033 h 5795027"/>
                <a:gd name="connsiteX0" fmla="*/ 2989878 w 2989878"/>
                <a:gd name="connsiteY0" fmla="*/ 5266109 h 5795027"/>
                <a:gd name="connsiteX1" fmla="*/ 2332829 w 2989878"/>
                <a:gd name="connsiteY1" fmla="*/ 5630311 h 5795027"/>
                <a:gd name="connsiteX2" fmla="*/ 2137940 w 2989878"/>
                <a:gd name="connsiteY2" fmla="*/ 5795027 h 5795027"/>
                <a:gd name="connsiteX3" fmla="*/ 1950069 w 2989878"/>
                <a:gd name="connsiteY3" fmla="*/ 5630311 h 5795027"/>
                <a:gd name="connsiteX4" fmla="*/ 559353 w 2989878"/>
                <a:gd name="connsiteY4" fmla="*/ 4939455 h 5795027"/>
                <a:gd name="connsiteX5" fmla="*/ 0 w 2989878"/>
                <a:gd name="connsiteY5" fmla="*/ 3746068 h 5795027"/>
                <a:gd name="connsiteX6" fmla="*/ 0 w 2989878"/>
                <a:gd name="connsiteY6" fmla="*/ 3441681 h 5795027"/>
                <a:gd name="connsiteX7" fmla="*/ 0 w 2989878"/>
                <a:gd name="connsiteY7" fmla="*/ 3042471 h 5795027"/>
                <a:gd name="connsiteX8" fmla="*/ 0 w 2989878"/>
                <a:gd name="connsiteY8" fmla="*/ 2752557 h 5795027"/>
                <a:gd name="connsiteX9" fmla="*/ 0 w 2989878"/>
                <a:gd name="connsiteY9" fmla="*/ 2231503 h 5795027"/>
                <a:gd name="connsiteX10" fmla="*/ 0 w 2989878"/>
                <a:gd name="connsiteY10" fmla="*/ 2048959 h 5795027"/>
                <a:gd name="connsiteX11" fmla="*/ 559354 w 2989878"/>
                <a:gd name="connsiteY11" fmla="*/ 855573 h 5795027"/>
                <a:gd name="connsiteX12" fmla="*/ 1950071 w 2989878"/>
                <a:gd name="connsiteY12" fmla="*/ 164715 h 5795027"/>
                <a:gd name="connsiteX13" fmla="*/ 2144960 w 2989878"/>
                <a:gd name="connsiteY13" fmla="*/ 0 h 5795027"/>
                <a:gd name="connsiteX14" fmla="*/ 2332832 w 2989878"/>
                <a:gd name="connsiteY14" fmla="*/ 164715 h 5795027"/>
                <a:gd name="connsiteX15" fmla="*/ 2976290 w 2989878"/>
                <a:gd name="connsiteY15" fmla="*/ 524033 h 5795027"/>
                <a:gd name="connsiteX0" fmla="*/ 2989878 w 2989878"/>
                <a:gd name="connsiteY0" fmla="*/ 5266109 h 5795027"/>
                <a:gd name="connsiteX1" fmla="*/ 2332829 w 2989878"/>
                <a:gd name="connsiteY1" fmla="*/ 5630311 h 5795027"/>
                <a:gd name="connsiteX2" fmla="*/ 2137940 w 2989878"/>
                <a:gd name="connsiteY2" fmla="*/ 5795027 h 5795027"/>
                <a:gd name="connsiteX3" fmla="*/ 1950069 w 2989878"/>
                <a:gd name="connsiteY3" fmla="*/ 5630311 h 5795027"/>
                <a:gd name="connsiteX4" fmla="*/ 559353 w 2989878"/>
                <a:gd name="connsiteY4" fmla="*/ 4939455 h 5795027"/>
                <a:gd name="connsiteX5" fmla="*/ 0 w 2989878"/>
                <a:gd name="connsiteY5" fmla="*/ 3746068 h 5795027"/>
                <a:gd name="connsiteX6" fmla="*/ 0 w 2989878"/>
                <a:gd name="connsiteY6" fmla="*/ 3441681 h 5795027"/>
                <a:gd name="connsiteX7" fmla="*/ 0 w 2989878"/>
                <a:gd name="connsiteY7" fmla="*/ 3042471 h 5795027"/>
                <a:gd name="connsiteX8" fmla="*/ 0 w 2989878"/>
                <a:gd name="connsiteY8" fmla="*/ 2752557 h 5795027"/>
                <a:gd name="connsiteX9" fmla="*/ 0 w 2989878"/>
                <a:gd name="connsiteY9" fmla="*/ 2231503 h 5795027"/>
                <a:gd name="connsiteX10" fmla="*/ 0 w 2989878"/>
                <a:gd name="connsiteY10" fmla="*/ 2048959 h 5795027"/>
                <a:gd name="connsiteX11" fmla="*/ 559354 w 2989878"/>
                <a:gd name="connsiteY11" fmla="*/ 855573 h 5795027"/>
                <a:gd name="connsiteX12" fmla="*/ 1950071 w 2989878"/>
                <a:gd name="connsiteY12" fmla="*/ 164715 h 5795027"/>
                <a:gd name="connsiteX13" fmla="*/ 2144960 w 2989878"/>
                <a:gd name="connsiteY13" fmla="*/ 0 h 5795027"/>
                <a:gd name="connsiteX14" fmla="*/ 2332832 w 2989878"/>
                <a:gd name="connsiteY14" fmla="*/ 164715 h 5795027"/>
                <a:gd name="connsiteX15" fmla="*/ 2976290 w 2989878"/>
                <a:gd name="connsiteY15" fmla="*/ 524033 h 5795027"/>
                <a:gd name="connsiteX0" fmla="*/ 2955049 w 2976290"/>
                <a:gd name="connsiteY0" fmla="*/ 5266109 h 5795027"/>
                <a:gd name="connsiteX1" fmla="*/ 2332829 w 2976290"/>
                <a:gd name="connsiteY1" fmla="*/ 5630311 h 5795027"/>
                <a:gd name="connsiteX2" fmla="*/ 2137940 w 2976290"/>
                <a:gd name="connsiteY2" fmla="*/ 5795027 h 5795027"/>
                <a:gd name="connsiteX3" fmla="*/ 1950069 w 2976290"/>
                <a:gd name="connsiteY3" fmla="*/ 5630311 h 5795027"/>
                <a:gd name="connsiteX4" fmla="*/ 559353 w 2976290"/>
                <a:gd name="connsiteY4" fmla="*/ 4939455 h 5795027"/>
                <a:gd name="connsiteX5" fmla="*/ 0 w 2976290"/>
                <a:gd name="connsiteY5" fmla="*/ 3746068 h 5795027"/>
                <a:gd name="connsiteX6" fmla="*/ 0 w 2976290"/>
                <a:gd name="connsiteY6" fmla="*/ 3441681 h 5795027"/>
                <a:gd name="connsiteX7" fmla="*/ 0 w 2976290"/>
                <a:gd name="connsiteY7" fmla="*/ 3042471 h 5795027"/>
                <a:gd name="connsiteX8" fmla="*/ 0 w 2976290"/>
                <a:gd name="connsiteY8" fmla="*/ 2752557 h 5795027"/>
                <a:gd name="connsiteX9" fmla="*/ 0 w 2976290"/>
                <a:gd name="connsiteY9" fmla="*/ 2231503 h 5795027"/>
                <a:gd name="connsiteX10" fmla="*/ 0 w 2976290"/>
                <a:gd name="connsiteY10" fmla="*/ 2048959 h 5795027"/>
                <a:gd name="connsiteX11" fmla="*/ 559354 w 2976290"/>
                <a:gd name="connsiteY11" fmla="*/ 855573 h 5795027"/>
                <a:gd name="connsiteX12" fmla="*/ 1950071 w 2976290"/>
                <a:gd name="connsiteY12" fmla="*/ 164715 h 5795027"/>
                <a:gd name="connsiteX13" fmla="*/ 2144960 w 2976290"/>
                <a:gd name="connsiteY13" fmla="*/ 0 h 5795027"/>
                <a:gd name="connsiteX14" fmla="*/ 2332832 w 2976290"/>
                <a:gd name="connsiteY14" fmla="*/ 164715 h 5795027"/>
                <a:gd name="connsiteX15" fmla="*/ 2976290 w 2976290"/>
                <a:gd name="connsiteY15" fmla="*/ 524033 h 5795027"/>
                <a:gd name="connsiteX0" fmla="*/ 2955049 w 2976290"/>
                <a:gd name="connsiteY0" fmla="*/ 5266109 h 5795027"/>
                <a:gd name="connsiteX1" fmla="*/ 2332829 w 2976290"/>
                <a:gd name="connsiteY1" fmla="*/ 5630311 h 5795027"/>
                <a:gd name="connsiteX2" fmla="*/ 2137940 w 2976290"/>
                <a:gd name="connsiteY2" fmla="*/ 5795027 h 5795027"/>
                <a:gd name="connsiteX3" fmla="*/ 1950069 w 2976290"/>
                <a:gd name="connsiteY3" fmla="*/ 5630311 h 5795027"/>
                <a:gd name="connsiteX4" fmla="*/ 559353 w 2976290"/>
                <a:gd name="connsiteY4" fmla="*/ 4939455 h 5795027"/>
                <a:gd name="connsiteX5" fmla="*/ 0 w 2976290"/>
                <a:gd name="connsiteY5" fmla="*/ 3746068 h 5795027"/>
                <a:gd name="connsiteX6" fmla="*/ 0 w 2976290"/>
                <a:gd name="connsiteY6" fmla="*/ 3441681 h 5795027"/>
                <a:gd name="connsiteX7" fmla="*/ 0 w 2976290"/>
                <a:gd name="connsiteY7" fmla="*/ 3042471 h 5795027"/>
                <a:gd name="connsiteX8" fmla="*/ 0 w 2976290"/>
                <a:gd name="connsiteY8" fmla="*/ 2752557 h 5795027"/>
                <a:gd name="connsiteX9" fmla="*/ 0 w 2976290"/>
                <a:gd name="connsiteY9" fmla="*/ 2231503 h 5795027"/>
                <a:gd name="connsiteX10" fmla="*/ 0 w 2976290"/>
                <a:gd name="connsiteY10" fmla="*/ 2048959 h 5795027"/>
                <a:gd name="connsiteX11" fmla="*/ 559354 w 2976290"/>
                <a:gd name="connsiteY11" fmla="*/ 855573 h 5795027"/>
                <a:gd name="connsiteX12" fmla="*/ 1950071 w 2976290"/>
                <a:gd name="connsiteY12" fmla="*/ 164715 h 5795027"/>
                <a:gd name="connsiteX13" fmla="*/ 2144960 w 2976290"/>
                <a:gd name="connsiteY13" fmla="*/ 0 h 5795027"/>
                <a:gd name="connsiteX14" fmla="*/ 2332832 w 2976290"/>
                <a:gd name="connsiteY14" fmla="*/ 164715 h 5795027"/>
                <a:gd name="connsiteX15" fmla="*/ 2976290 w 2976290"/>
                <a:gd name="connsiteY15" fmla="*/ 524033 h 5795027"/>
                <a:gd name="connsiteX0" fmla="*/ 2955049 w 2976290"/>
                <a:gd name="connsiteY0" fmla="*/ 5266109 h 5795027"/>
                <a:gd name="connsiteX1" fmla="*/ 2332829 w 2976290"/>
                <a:gd name="connsiteY1" fmla="*/ 5630311 h 5795027"/>
                <a:gd name="connsiteX2" fmla="*/ 2137940 w 2976290"/>
                <a:gd name="connsiteY2" fmla="*/ 5795027 h 5795027"/>
                <a:gd name="connsiteX3" fmla="*/ 1950069 w 2976290"/>
                <a:gd name="connsiteY3" fmla="*/ 5630311 h 5795027"/>
                <a:gd name="connsiteX4" fmla="*/ 559353 w 2976290"/>
                <a:gd name="connsiteY4" fmla="*/ 4939455 h 5795027"/>
                <a:gd name="connsiteX5" fmla="*/ 0 w 2976290"/>
                <a:gd name="connsiteY5" fmla="*/ 3746068 h 5795027"/>
                <a:gd name="connsiteX6" fmla="*/ 0 w 2976290"/>
                <a:gd name="connsiteY6" fmla="*/ 3441681 h 5795027"/>
                <a:gd name="connsiteX7" fmla="*/ 0 w 2976290"/>
                <a:gd name="connsiteY7" fmla="*/ 3042471 h 5795027"/>
                <a:gd name="connsiteX8" fmla="*/ 0 w 2976290"/>
                <a:gd name="connsiteY8" fmla="*/ 2752557 h 5795027"/>
                <a:gd name="connsiteX9" fmla="*/ 0 w 2976290"/>
                <a:gd name="connsiteY9" fmla="*/ 2231503 h 5795027"/>
                <a:gd name="connsiteX10" fmla="*/ 0 w 2976290"/>
                <a:gd name="connsiteY10" fmla="*/ 2048959 h 5795027"/>
                <a:gd name="connsiteX11" fmla="*/ 559354 w 2976290"/>
                <a:gd name="connsiteY11" fmla="*/ 855573 h 5795027"/>
                <a:gd name="connsiteX12" fmla="*/ 1950071 w 2976290"/>
                <a:gd name="connsiteY12" fmla="*/ 164715 h 5795027"/>
                <a:gd name="connsiteX13" fmla="*/ 2144960 w 2976290"/>
                <a:gd name="connsiteY13" fmla="*/ 0 h 5795027"/>
                <a:gd name="connsiteX14" fmla="*/ 2332832 w 2976290"/>
                <a:gd name="connsiteY14" fmla="*/ 164715 h 5795027"/>
                <a:gd name="connsiteX15" fmla="*/ 2976290 w 2976290"/>
                <a:gd name="connsiteY15" fmla="*/ 524033 h 5795027"/>
                <a:gd name="connsiteX0" fmla="*/ 2955049 w 2976290"/>
                <a:gd name="connsiteY0" fmla="*/ 5266109 h 5795027"/>
                <a:gd name="connsiteX1" fmla="*/ 2332829 w 2976290"/>
                <a:gd name="connsiteY1" fmla="*/ 5630311 h 5795027"/>
                <a:gd name="connsiteX2" fmla="*/ 2137940 w 2976290"/>
                <a:gd name="connsiteY2" fmla="*/ 5795027 h 5795027"/>
                <a:gd name="connsiteX3" fmla="*/ 1950069 w 2976290"/>
                <a:gd name="connsiteY3" fmla="*/ 5630311 h 5795027"/>
                <a:gd name="connsiteX4" fmla="*/ 559353 w 2976290"/>
                <a:gd name="connsiteY4" fmla="*/ 4939455 h 5795027"/>
                <a:gd name="connsiteX5" fmla="*/ 0 w 2976290"/>
                <a:gd name="connsiteY5" fmla="*/ 3746068 h 5795027"/>
                <a:gd name="connsiteX6" fmla="*/ 0 w 2976290"/>
                <a:gd name="connsiteY6" fmla="*/ 3441681 h 5795027"/>
                <a:gd name="connsiteX7" fmla="*/ 0 w 2976290"/>
                <a:gd name="connsiteY7" fmla="*/ 3042471 h 5795027"/>
                <a:gd name="connsiteX8" fmla="*/ 0 w 2976290"/>
                <a:gd name="connsiteY8" fmla="*/ 2752557 h 5795027"/>
                <a:gd name="connsiteX9" fmla="*/ 0 w 2976290"/>
                <a:gd name="connsiteY9" fmla="*/ 2231503 h 5795027"/>
                <a:gd name="connsiteX10" fmla="*/ 0 w 2976290"/>
                <a:gd name="connsiteY10" fmla="*/ 2048959 h 5795027"/>
                <a:gd name="connsiteX11" fmla="*/ 559354 w 2976290"/>
                <a:gd name="connsiteY11" fmla="*/ 855573 h 5795027"/>
                <a:gd name="connsiteX12" fmla="*/ 1950071 w 2976290"/>
                <a:gd name="connsiteY12" fmla="*/ 164715 h 5795027"/>
                <a:gd name="connsiteX13" fmla="*/ 2144960 w 2976290"/>
                <a:gd name="connsiteY13" fmla="*/ 0 h 5795027"/>
                <a:gd name="connsiteX14" fmla="*/ 2332832 w 2976290"/>
                <a:gd name="connsiteY14" fmla="*/ 164715 h 5795027"/>
                <a:gd name="connsiteX15" fmla="*/ 2976290 w 2976290"/>
                <a:gd name="connsiteY15" fmla="*/ 524033 h 5795027"/>
                <a:gd name="connsiteX0" fmla="*/ 2955049 w 2976290"/>
                <a:gd name="connsiteY0" fmla="*/ 5266109 h 5795027"/>
                <a:gd name="connsiteX1" fmla="*/ 2332829 w 2976290"/>
                <a:gd name="connsiteY1" fmla="*/ 5630311 h 5795027"/>
                <a:gd name="connsiteX2" fmla="*/ 2137940 w 2976290"/>
                <a:gd name="connsiteY2" fmla="*/ 5795027 h 5795027"/>
                <a:gd name="connsiteX3" fmla="*/ 1950069 w 2976290"/>
                <a:gd name="connsiteY3" fmla="*/ 5630311 h 5795027"/>
                <a:gd name="connsiteX4" fmla="*/ 559353 w 2976290"/>
                <a:gd name="connsiteY4" fmla="*/ 4939455 h 5795027"/>
                <a:gd name="connsiteX5" fmla="*/ 0 w 2976290"/>
                <a:gd name="connsiteY5" fmla="*/ 3746068 h 5795027"/>
                <a:gd name="connsiteX6" fmla="*/ 0 w 2976290"/>
                <a:gd name="connsiteY6" fmla="*/ 3441681 h 5795027"/>
                <a:gd name="connsiteX7" fmla="*/ 0 w 2976290"/>
                <a:gd name="connsiteY7" fmla="*/ 3042471 h 5795027"/>
                <a:gd name="connsiteX8" fmla="*/ 0 w 2976290"/>
                <a:gd name="connsiteY8" fmla="*/ 2752557 h 5795027"/>
                <a:gd name="connsiteX9" fmla="*/ 0 w 2976290"/>
                <a:gd name="connsiteY9" fmla="*/ 2231503 h 5795027"/>
                <a:gd name="connsiteX10" fmla="*/ 0 w 2976290"/>
                <a:gd name="connsiteY10" fmla="*/ 2048959 h 5795027"/>
                <a:gd name="connsiteX11" fmla="*/ 559354 w 2976290"/>
                <a:gd name="connsiteY11" fmla="*/ 855573 h 5795027"/>
                <a:gd name="connsiteX12" fmla="*/ 1950071 w 2976290"/>
                <a:gd name="connsiteY12" fmla="*/ 164715 h 5795027"/>
                <a:gd name="connsiteX13" fmla="*/ 2144960 w 2976290"/>
                <a:gd name="connsiteY13" fmla="*/ 0 h 5795027"/>
                <a:gd name="connsiteX14" fmla="*/ 2332832 w 2976290"/>
                <a:gd name="connsiteY14" fmla="*/ 164715 h 5795027"/>
                <a:gd name="connsiteX15" fmla="*/ 2976290 w 2976290"/>
                <a:gd name="connsiteY15" fmla="*/ 524033 h 5795027"/>
                <a:gd name="connsiteX0" fmla="*/ 2955049 w 2987296"/>
                <a:gd name="connsiteY0" fmla="*/ 5266109 h 5795027"/>
                <a:gd name="connsiteX1" fmla="*/ 2332829 w 2987296"/>
                <a:gd name="connsiteY1" fmla="*/ 5630311 h 5795027"/>
                <a:gd name="connsiteX2" fmla="*/ 2137940 w 2987296"/>
                <a:gd name="connsiteY2" fmla="*/ 5795027 h 5795027"/>
                <a:gd name="connsiteX3" fmla="*/ 1950069 w 2987296"/>
                <a:gd name="connsiteY3" fmla="*/ 5630311 h 5795027"/>
                <a:gd name="connsiteX4" fmla="*/ 559353 w 2987296"/>
                <a:gd name="connsiteY4" fmla="*/ 4939455 h 5795027"/>
                <a:gd name="connsiteX5" fmla="*/ 0 w 2987296"/>
                <a:gd name="connsiteY5" fmla="*/ 3746068 h 5795027"/>
                <a:gd name="connsiteX6" fmla="*/ 0 w 2987296"/>
                <a:gd name="connsiteY6" fmla="*/ 3441681 h 5795027"/>
                <a:gd name="connsiteX7" fmla="*/ 0 w 2987296"/>
                <a:gd name="connsiteY7" fmla="*/ 3042471 h 5795027"/>
                <a:gd name="connsiteX8" fmla="*/ 0 w 2987296"/>
                <a:gd name="connsiteY8" fmla="*/ 2752557 h 5795027"/>
                <a:gd name="connsiteX9" fmla="*/ 0 w 2987296"/>
                <a:gd name="connsiteY9" fmla="*/ 2231503 h 5795027"/>
                <a:gd name="connsiteX10" fmla="*/ 0 w 2987296"/>
                <a:gd name="connsiteY10" fmla="*/ 2048959 h 5795027"/>
                <a:gd name="connsiteX11" fmla="*/ 559354 w 2987296"/>
                <a:gd name="connsiteY11" fmla="*/ 855573 h 5795027"/>
                <a:gd name="connsiteX12" fmla="*/ 1950071 w 2987296"/>
                <a:gd name="connsiteY12" fmla="*/ 164715 h 5795027"/>
                <a:gd name="connsiteX13" fmla="*/ 2144960 w 2987296"/>
                <a:gd name="connsiteY13" fmla="*/ 0 h 5795027"/>
                <a:gd name="connsiteX14" fmla="*/ 2332832 w 2987296"/>
                <a:gd name="connsiteY14" fmla="*/ 164715 h 5795027"/>
                <a:gd name="connsiteX15" fmla="*/ 2987296 w 2987296"/>
                <a:gd name="connsiteY15" fmla="*/ 557051 h 57950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2987296" h="5795027">
                  <a:moveTo>
                    <a:pt x="2955049" y="5266109"/>
                  </a:moveTo>
                  <a:cubicBezTo>
                    <a:pt x="2737194" y="5332489"/>
                    <a:pt x="2474819" y="5542158"/>
                    <a:pt x="2332829" y="5630311"/>
                  </a:cubicBezTo>
                  <a:lnTo>
                    <a:pt x="2137940" y="5795027"/>
                  </a:lnTo>
                  <a:lnTo>
                    <a:pt x="1950069" y="5630311"/>
                  </a:lnTo>
                  <a:cubicBezTo>
                    <a:pt x="1484225" y="5270318"/>
                    <a:pt x="959280" y="5171158"/>
                    <a:pt x="559353" y="4939455"/>
                  </a:cubicBezTo>
                  <a:cubicBezTo>
                    <a:pt x="174796" y="4670559"/>
                    <a:pt x="0" y="4362177"/>
                    <a:pt x="0" y="3746068"/>
                  </a:cubicBezTo>
                  <a:lnTo>
                    <a:pt x="0" y="3441681"/>
                  </a:lnTo>
                  <a:lnTo>
                    <a:pt x="0" y="3042471"/>
                  </a:lnTo>
                  <a:lnTo>
                    <a:pt x="0" y="2752557"/>
                  </a:lnTo>
                  <a:lnTo>
                    <a:pt x="0" y="2231503"/>
                  </a:lnTo>
                  <a:lnTo>
                    <a:pt x="0" y="2048959"/>
                  </a:lnTo>
                  <a:cubicBezTo>
                    <a:pt x="0" y="1432851"/>
                    <a:pt x="174797" y="1124469"/>
                    <a:pt x="559354" y="855573"/>
                  </a:cubicBezTo>
                  <a:cubicBezTo>
                    <a:pt x="959283" y="623869"/>
                    <a:pt x="1484227" y="524709"/>
                    <a:pt x="1950071" y="164715"/>
                  </a:cubicBezTo>
                  <a:lnTo>
                    <a:pt x="2144960" y="0"/>
                  </a:lnTo>
                  <a:lnTo>
                    <a:pt x="2332832" y="164715"/>
                  </a:lnTo>
                  <a:cubicBezTo>
                    <a:pt x="2471387" y="252054"/>
                    <a:pt x="2755510" y="441908"/>
                    <a:pt x="2987296" y="557051"/>
                  </a:cubicBezTo>
                </a:path>
              </a:pathLst>
            </a:custGeom>
            <a:noFill/>
            <a:ln w="25400" cap="rnd">
              <a:solidFill>
                <a:schemeClr val="bg2">
                  <a:lumMod val="75000"/>
                  <a:alpha val="65000"/>
                </a:schemeClr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DE9B263D-CDF8-431B-A5D1-9687649138B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131030" y="866253"/>
            <a:ext cx="2222769" cy="5310710"/>
          </a:xfrm>
        </p:spPr>
        <p:txBody>
          <a:bodyPr vert="eaVer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7FB6B9BE-E660-4F3A-ABA1-86667DC133E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866253"/>
            <a:ext cx="8164286" cy="5310710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AA082700-F509-4302-AE0E-6CC56401A4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008460-8B2F-4AAA-A4E2-10730069204C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0303BD63-5B0C-4FB3-8434-8EA1A84F2D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A1F3E9EB-019B-4F03-8147-D6CBA6B1E6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6259B-8396-46CD-AD42-FDEDA89DA2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6497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5131C13-CF9D-4E82-A5B4-91008DCD25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85C06FD2-89E8-4415-ADF7-22F4A4C259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520CBBFF-8889-497F-B4CA-A031E8DD3B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008460-8B2F-4AAA-A4E2-10730069204C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FDE78DAF-985B-4BB4-ADA9-02EA979F1A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D0A10DBC-42B5-46AB-B36A-B39128E69C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6259B-8396-46CD-AD42-FDEDA89DA2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58773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8A1B6E7-01C8-4375-B7C7-596CD11993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883229"/>
            <a:ext cx="8214179" cy="3303133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9C441675-8F3E-47CC-9573-D853C506D5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5295900"/>
            <a:ext cx="8214179" cy="793750"/>
          </a:xfrm>
        </p:spPr>
        <p:txBody>
          <a:bodyPr/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75419F49-690E-49EC-BD41-75A18C9E37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008460-8B2F-4AAA-A4E2-10730069204C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9BBC9E70-1401-468E-97DE-4255CA2221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FEABE14C-9127-4582-A006-2AEA93AF76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6259B-8396-46CD-AD42-FDEDA89DA2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10072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9234DF9-FA60-4E7B-BDE8-C0F9AFE636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7E7F1133-890E-4E96-AEDD-0F921E26F51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966745" y="2250798"/>
            <a:ext cx="4445899" cy="375267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F14763B4-4987-4303-9640-54B67DD75E4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597174" y="2250798"/>
            <a:ext cx="4445899" cy="375267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4C94AAD8-D444-410E-98EC-47076908FA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008460-8B2F-4AAA-A4E2-10730069204C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E072F01E-6867-4604-8B58-F65BCC820A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C2543D87-0EC8-43C7-9D1B-46DB521293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6259B-8396-46CD-AD42-FDEDA89DA2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39654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02605AE-70FD-4CEE-BDFB-D5C0A3D359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6745" y="960120"/>
            <a:ext cx="9196928" cy="1060704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EF9091E2-4532-4D16-827E-4DB0688FD8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67153" y="2062842"/>
            <a:ext cx="4445899" cy="781893"/>
          </a:xfrm>
        </p:spPr>
        <p:txBody>
          <a:bodyPr anchor="b">
            <a:normAutofit/>
          </a:bodyPr>
          <a:lstStyle>
            <a:lvl1pPr marL="0" indent="0">
              <a:buNone/>
              <a:defRPr sz="1800" b="1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752B53BE-9EDA-4D07-A042-0D101FAB9A8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966745" y="2882837"/>
            <a:ext cx="4446642" cy="334379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11DFDFC1-7510-4F8E-A831-ABA33D977AC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5725280" y="2062842"/>
            <a:ext cx="4467794" cy="781893"/>
          </a:xfrm>
        </p:spPr>
        <p:txBody>
          <a:bodyPr anchor="b">
            <a:normAutofit/>
          </a:bodyPr>
          <a:lstStyle>
            <a:lvl1pPr marL="0" indent="0">
              <a:buNone/>
              <a:defRPr sz="1800" b="1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612A42F0-9A48-4946-8BA8-394CBF01A05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724868" y="2882837"/>
            <a:ext cx="4468541" cy="334379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200FC563-D319-494F-AA63-0BDF1D25E5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008460-8B2F-4AAA-A4E2-10730069204C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DD42F4FE-433A-42F6-8A73-AD843352BF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5D575352-FC7F-4BA8-940F-2F920C2801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6259B-8396-46CD-AD42-FDEDA89DA2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51868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07B3FB5-4B13-4412-9F42-62450D6AA1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60C87ECA-0E5D-4DD2-B664-DF351875FE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008460-8B2F-4AAA-A4E2-10730069204C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D4E2406B-A925-466A-AF79-D0A4E0EA41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8861B050-D381-4E1A-88DD-361F0EE9DD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6259B-8396-46CD-AD42-FDEDA89DA2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19080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FC8BF592-6A15-4999-ACFA-A535A113B2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008460-8B2F-4AAA-A4E2-10730069204C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7819EFC1-AD45-4610-8FC6-2058F55E47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C13DF506-CFF9-4BD2-8D76-3377927798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6259B-8396-46CD-AD42-FDEDA89DA2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30963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7E77674-EAFF-4CAE-A685-8AEA617D06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1094014"/>
            <a:ext cx="3932237" cy="143691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5DB3A185-E15D-46FD-A4FB-709A8B5D0B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1094014"/>
            <a:ext cx="6172200" cy="476703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E14086F7-5F48-40D6-B4E3-1347EA21B0A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618012"/>
            <a:ext cx="3932237" cy="325097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0EF4FC41-0A32-438D-9A47-F932AB492C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008460-8B2F-4AAA-A4E2-10730069204C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02F0F85D-CB6B-48E8-B56F-81472CE94F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4B6E120E-E239-4B93-AC67-210D23BD22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6259B-8396-46CD-AD42-FDEDA89DA2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15340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B61F02C-5A08-45D4-AFE1-8EF0E6DEC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1065120"/>
            <a:ext cx="3932237" cy="146580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A22EF863-20E6-4CF9-A179-0A2A52E5F35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9CECFB1A-5B7E-45DA-9713-0CD8E3121F4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618014"/>
            <a:ext cx="3932237" cy="325097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F6EFD67F-901E-4423-A48F-41F00ECA52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008460-8B2F-4AAA-A4E2-10730069204C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97B04982-0749-4F34-A4DB-DDC12BD4BE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E7B38447-AEAF-40D9-B3D3-94404C144A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6259B-8396-46CD-AD42-FDEDA89DA2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15168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>
            <a:extLst>
              <a:ext uri="{FF2B5EF4-FFF2-40B4-BE49-F238E27FC236}">
                <a16:creationId xmlns:a16="http://schemas.microsoft.com/office/drawing/2014/main" xmlns="" id="{D206359A-F1E3-49EE-BBC2-40888C4A3628}"/>
              </a:ext>
            </a:extLst>
          </p:cNvPr>
          <p:cNvGrpSpPr/>
          <p:nvPr/>
        </p:nvGrpSpPr>
        <p:grpSpPr>
          <a:xfrm>
            <a:off x="9265700" y="2026"/>
            <a:ext cx="2926300" cy="5030922"/>
            <a:chOff x="9265700" y="2026"/>
            <a:chExt cx="2926300" cy="5030922"/>
          </a:xfrm>
        </p:grpSpPr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xmlns="" id="{CED90C42-6A0F-48E8-BF96-7D3E2A395EC7}"/>
                </a:ext>
              </a:extLst>
            </p:cNvPr>
            <p:cNvSpPr/>
            <p:nvPr/>
          </p:nvSpPr>
          <p:spPr>
            <a:xfrm>
              <a:off x="9326904" y="2026"/>
              <a:ext cx="2249810" cy="2294745"/>
            </a:xfrm>
            <a:custGeom>
              <a:avLst/>
              <a:gdLst>
                <a:gd name="connsiteX0" fmla="*/ 49162 w 2249810"/>
                <a:gd name="connsiteY0" fmla="*/ 0 h 2294745"/>
                <a:gd name="connsiteX1" fmla="*/ 2200648 w 2249810"/>
                <a:gd name="connsiteY1" fmla="*/ 0 h 2294745"/>
                <a:gd name="connsiteX2" fmla="*/ 2210105 w 2249810"/>
                <a:gd name="connsiteY2" fmla="*/ 23601 h 2294745"/>
                <a:gd name="connsiteX3" fmla="*/ 2249810 w 2249810"/>
                <a:gd name="connsiteY3" fmla="*/ 326934 h 2294745"/>
                <a:gd name="connsiteX4" fmla="*/ 2249810 w 2249810"/>
                <a:gd name="connsiteY4" fmla="*/ 422824 h 2294745"/>
                <a:gd name="connsiteX5" fmla="*/ 2249810 w 2249810"/>
                <a:gd name="connsiteY5" fmla="*/ 696534 h 2294745"/>
                <a:gd name="connsiteX6" fmla="*/ 2249810 w 2249810"/>
                <a:gd name="connsiteY6" fmla="*/ 848826 h 2294745"/>
                <a:gd name="connsiteX7" fmla="*/ 2249810 w 2249810"/>
                <a:gd name="connsiteY7" fmla="*/ 1058531 h 2294745"/>
                <a:gd name="connsiteX8" fmla="*/ 2249810 w 2249810"/>
                <a:gd name="connsiteY8" fmla="*/ 1218426 h 2294745"/>
                <a:gd name="connsiteX9" fmla="*/ 1955981 w 2249810"/>
                <a:gd name="connsiteY9" fmla="*/ 1845313 h 2294745"/>
                <a:gd name="connsiteX10" fmla="*/ 1225437 w 2249810"/>
                <a:gd name="connsiteY10" fmla="*/ 2208220 h 2294745"/>
                <a:gd name="connsiteX11" fmla="*/ 1123061 w 2249810"/>
                <a:gd name="connsiteY11" fmla="*/ 2294745 h 2294745"/>
                <a:gd name="connsiteX12" fmla="*/ 1024372 w 2249810"/>
                <a:gd name="connsiteY12" fmla="*/ 2208220 h 2294745"/>
                <a:gd name="connsiteX13" fmla="*/ 293828 w 2249810"/>
                <a:gd name="connsiteY13" fmla="*/ 1845313 h 2294745"/>
                <a:gd name="connsiteX14" fmla="*/ 0 w 2249810"/>
                <a:gd name="connsiteY14" fmla="*/ 1218426 h 2294745"/>
                <a:gd name="connsiteX15" fmla="*/ 0 w 2249810"/>
                <a:gd name="connsiteY15" fmla="*/ 1058531 h 2294745"/>
                <a:gd name="connsiteX16" fmla="*/ 0 w 2249810"/>
                <a:gd name="connsiteY16" fmla="*/ 848826 h 2294745"/>
                <a:gd name="connsiteX17" fmla="*/ 0 w 2249810"/>
                <a:gd name="connsiteY17" fmla="*/ 696534 h 2294745"/>
                <a:gd name="connsiteX18" fmla="*/ 0 w 2249810"/>
                <a:gd name="connsiteY18" fmla="*/ 422824 h 2294745"/>
                <a:gd name="connsiteX19" fmla="*/ 0 w 2249810"/>
                <a:gd name="connsiteY19" fmla="*/ 326934 h 2294745"/>
                <a:gd name="connsiteX20" fmla="*/ 39705 w 2249810"/>
                <a:gd name="connsiteY20" fmla="*/ 23601 h 22947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2249810" h="2294745">
                  <a:moveTo>
                    <a:pt x="49162" y="0"/>
                  </a:moveTo>
                  <a:lnTo>
                    <a:pt x="2200648" y="0"/>
                  </a:lnTo>
                  <a:lnTo>
                    <a:pt x="2210105" y="23601"/>
                  </a:lnTo>
                  <a:cubicBezTo>
                    <a:pt x="2236898" y="106934"/>
                    <a:pt x="2249810" y="205568"/>
                    <a:pt x="2249810" y="326934"/>
                  </a:cubicBezTo>
                  <a:lnTo>
                    <a:pt x="2249810" y="422824"/>
                  </a:lnTo>
                  <a:lnTo>
                    <a:pt x="2249810" y="696534"/>
                  </a:lnTo>
                  <a:lnTo>
                    <a:pt x="2249810" y="848826"/>
                  </a:lnTo>
                  <a:lnTo>
                    <a:pt x="2249810" y="1058531"/>
                  </a:lnTo>
                  <a:lnTo>
                    <a:pt x="2249810" y="1218426"/>
                  </a:lnTo>
                  <a:cubicBezTo>
                    <a:pt x="2249810" y="1542068"/>
                    <a:pt x="2157989" y="1704061"/>
                    <a:pt x="1955981" y="1845313"/>
                  </a:cubicBezTo>
                  <a:cubicBezTo>
                    <a:pt x="1745898" y="1967026"/>
                    <a:pt x="1470144" y="2019115"/>
                    <a:pt x="1225437" y="2208220"/>
                  </a:cubicBezTo>
                  <a:lnTo>
                    <a:pt x="1123061" y="2294745"/>
                  </a:lnTo>
                  <a:lnTo>
                    <a:pt x="1024372" y="2208220"/>
                  </a:lnTo>
                  <a:cubicBezTo>
                    <a:pt x="779664" y="2019115"/>
                    <a:pt x="503910" y="1967026"/>
                    <a:pt x="293828" y="1845313"/>
                  </a:cubicBezTo>
                  <a:cubicBezTo>
                    <a:pt x="91820" y="1704061"/>
                    <a:pt x="0" y="1542068"/>
                    <a:pt x="0" y="1218426"/>
                  </a:cubicBezTo>
                  <a:lnTo>
                    <a:pt x="0" y="1058531"/>
                  </a:lnTo>
                  <a:lnTo>
                    <a:pt x="0" y="848826"/>
                  </a:lnTo>
                  <a:lnTo>
                    <a:pt x="0" y="696534"/>
                  </a:lnTo>
                  <a:lnTo>
                    <a:pt x="0" y="422824"/>
                  </a:lnTo>
                  <a:lnTo>
                    <a:pt x="0" y="326934"/>
                  </a:lnTo>
                  <a:cubicBezTo>
                    <a:pt x="0" y="205568"/>
                    <a:pt x="12912" y="106934"/>
                    <a:pt x="39705" y="23601"/>
                  </a:cubicBezTo>
                  <a:close/>
                </a:path>
              </a:pathLst>
            </a:custGeom>
            <a:solidFill>
              <a:schemeClr val="bg2">
                <a:lumMod val="75000"/>
                <a:alpha val="15000"/>
              </a:schemeClr>
            </a:solidFill>
            <a:ln w="12700" cap="flat" cmpd="sng" algn="ctr">
              <a:noFill/>
              <a:prstDash val="solid"/>
              <a:miter lim="800000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xmlns="" id="{5DA0863A-55F7-4EB0-9451-F3EE4D65DBDB}"/>
                </a:ext>
              </a:extLst>
            </p:cNvPr>
            <p:cNvSpPr/>
            <p:nvPr/>
          </p:nvSpPr>
          <p:spPr>
            <a:xfrm>
              <a:off x="10597154" y="1907348"/>
              <a:ext cx="1594846" cy="3044131"/>
            </a:xfrm>
            <a:custGeom>
              <a:avLst/>
              <a:gdLst>
                <a:gd name="connsiteX0" fmla="*/ 1126749 w 1594846"/>
                <a:gd name="connsiteY0" fmla="*/ 0 h 3044131"/>
                <a:gd name="connsiteX1" fmla="*/ 1225438 w 1594846"/>
                <a:gd name="connsiteY1" fmla="*/ 86525 h 3044131"/>
                <a:gd name="connsiteX2" fmla="*/ 1413279 w 1594846"/>
                <a:gd name="connsiteY2" fmla="*/ 205892 h 3044131"/>
                <a:gd name="connsiteX3" fmla="*/ 1594846 w 1594846"/>
                <a:gd name="connsiteY3" fmla="*/ 289191 h 3044131"/>
                <a:gd name="connsiteX4" fmla="*/ 1594846 w 1594846"/>
                <a:gd name="connsiteY4" fmla="*/ 2754939 h 3044131"/>
                <a:gd name="connsiteX5" fmla="*/ 1413277 w 1594846"/>
                <a:gd name="connsiteY5" fmla="*/ 2838239 h 3044131"/>
                <a:gd name="connsiteX6" fmla="*/ 1225436 w 1594846"/>
                <a:gd name="connsiteY6" fmla="*/ 2957606 h 3044131"/>
                <a:gd name="connsiteX7" fmla="*/ 1123061 w 1594846"/>
                <a:gd name="connsiteY7" fmla="*/ 3044131 h 3044131"/>
                <a:gd name="connsiteX8" fmla="*/ 1024372 w 1594846"/>
                <a:gd name="connsiteY8" fmla="*/ 2957606 h 3044131"/>
                <a:gd name="connsiteX9" fmla="*/ 293828 w 1594846"/>
                <a:gd name="connsiteY9" fmla="*/ 2594699 h 3044131"/>
                <a:gd name="connsiteX10" fmla="*/ 0 w 1594846"/>
                <a:gd name="connsiteY10" fmla="*/ 1967812 h 3044131"/>
                <a:gd name="connsiteX11" fmla="*/ 0 w 1594846"/>
                <a:gd name="connsiteY11" fmla="*/ 1807917 h 3044131"/>
                <a:gd name="connsiteX12" fmla="*/ 0 w 1594846"/>
                <a:gd name="connsiteY12" fmla="*/ 1598212 h 3044131"/>
                <a:gd name="connsiteX13" fmla="*/ 0 w 1594846"/>
                <a:gd name="connsiteY13" fmla="*/ 1445920 h 3044131"/>
                <a:gd name="connsiteX14" fmla="*/ 0 w 1594846"/>
                <a:gd name="connsiteY14" fmla="*/ 1172210 h 3044131"/>
                <a:gd name="connsiteX15" fmla="*/ 0 w 1594846"/>
                <a:gd name="connsiteY15" fmla="*/ 1076320 h 3044131"/>
                <a:gd name="connsiteX16" fmla="*/ 293829 w 1594846"/>
                <a:gd name="connsiteY16" fmla="*/ 449433 h 3044131"/>
                <a:gd name="connsiteX17" fmla="*/ 1024374 w 1594846"/>
                <a:gd name="connsiteY17" fmla="*/ 86525 h 30441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594846" h="3044131">
                  <a:moveTo>
                    <a:pt x="1126749" y="0"/>
                  </a:moveTo>
                  <a:lnTo>
                    <a:pt x="1225438" y="86525"/>
                  </a:lnTo>
                  <a:cubicBezTo>
                    <a:pt x="1286615" y="133801"/>
                    <a:pt x="1349732" y="172514"/>
                    <a:pt x="1413279" y="205892"/>
                  </a:cubicBezTo>
                  <a:lnTo>
                    <a:pt x="1594846" y="289191"/>
                  </a:lnTo>
                  <a:lnTo>
                    <a:pt x="1594846" y="2754939"/>
                  </a:lnTo>
                  <a:lnTo>
                    <a:pt x="1413277" y="2838239"/>
                  </a:lnTo>
                  <a:cubicBezTo>
                    <a:pt x="1349730" y="2871617"/>
                    <a:pt x="1286613" y="2910330"/>
                    <a:pt x="1225436" y="2957606"/>
                  </a:cubicBezTo>
                  <a:lnTo>
                    <a:pt x="1123061" y="3044131"/>
                  </a:lnTo>
                  <a:lnTo>
                    <a:pt x="1024372" y="2957606"/>
                  </a:lnTo>
                  <a:cubicBezTo>
                    <a:pt x="779664" y="2768501"/>
                    <a:pt x="503910" y="2716412"/>
                    <a:pt x="293828" y="2594699"/>
                  </a:cubicBezTo>
                  <a:cubicBezTo>
                    <a:pt x="91820" y="2453447"/>
                    <a:pt x="0" y="2291454"/>
                    <a:pt x="0" y="1967812"/>
                  </a:cubicBezTo>
                  <a:lnTo>
                    <a:pt x="0" y="1807917"/>
                  </a:lnTo>
                  <a:lnTo>
                    <a:pt x="0" y="1598212"/>
                  </a:lnTo>
                  <a:lnTo>
                    <a:pt x="0" y="1445920"/>
                  </a:lnTo>
                  <a:lnTo>
                    <a:pt x="0" y="1172210"/>
                  </a:lnTo>
                  <a:lnTo>
                    <a:pt x="0" y="1076320"/>
                  </a:lnTo>
                  <a:cubicBezTo>
                    <a:pt x="0" y="752678"/>
                    <a:pt x="91821" y="590684"/>
                    <a:pt x="293829" y="449433"/>
                  </a:cubicBezTo>
                  <a:cubicBezTo>
                    <a:pt x="503912" y="327719"/>
                    <a:pt x="779665" y="275630"/>
                    <a:pt x="1024374" y="86525"/>
                  </a:cubicBezTo>
                  <a:close/>
                </a:path>
              </a:pathLst>
            </a:custGeom>
            <a:solidFill>
              <a:schemeClr val="bg2">
                <a:lumMod val="75000"/>
                <a:alpha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xmlns="" id="{5FE7CFE2-40F6-44B2-8AAD-0C384EEFCF7E}"/>
                </a:ext>
              </a:extLst>
            </p:cNvPr>
            <p:cNvSpPr/>
            <p:nvPr/>
          </p:nvSpPr>
          <p:spPr>
            <a:xfrm>
              <a:off x="9265700" y="7622"/>
              <a:ext cx="2372219" cy="2371961"/>
            </a:xfrm>
            <a:custGeom>
              <a:avLst/>
              <a:gdLst>
                <a:gd name="connsiteX0" fmla="*/ 2144960 w 4282900"/>
                <a:gd name="connsiteY0" fmla="*/ 0 h 5795027"/>
                <a:gd name="connsiteX1" fmla="*/ 2332832 w 4282900"/>
                <a:gd name="connsiteY1" fmla="*/ 164715 h 5795027"/>
                <a:gd name="connsiteX2" fmla="*/ 3723546 w 4282900"/>
                <a:gd name="connsiteY2" fmla="*/ 855573 h 5795027"/>
                <a:gd name="connsiteX3" fmla="*/ 4282900 w 4282900"/>
                <a:gd name="connsiteY3" fmla="*/ 2048959 h 5795027"/>
                <a:gd name="connsiteX4" fmla="*/ 4282900 w 4282900"/>
                <a:gd name="connsiteY4" fmla="*/ 2231503 h 5795027"/>
                <a:gd name="connsiteX5" fmla="*/ 4282900 w 4282900"/>
                <a:gd name="connsiteY5" fmla="*/ 2752557 h 5795027"/>
                <a:gd name="connsiteX6" fmla="*/ 4282900 w 4282900"/>
                <a:gd name="connsiteY6" fmla="*/ 3042471 h 5795027"/>
                <a:gd name="connsiteX7" fmla="*/ 4282900 w 4282900"/>
                <a:gd name="connsiteY7" fmla="*/ 3441681 h 5795027"/>
                <a:gd name="connsiteX8" fmla="*/ 4282900 w 4282900"/>
                <a:gd name="connsiteY8" fmla="*/ 3746068 h 5795027"/>
                <a:gd name="connsiteX9" fmla="*/ 3723546 w 4282900"/>
                <a:gd name="connsiteY9" fmla="*/ 4939455 h 5795027"/>
                <a:gd name="connsiteX10" fmla="*/ 2332829 w 4282900"/>
                <a:gd name="connsiteY10" fmla="*/ 5630311 h 5795027"/>
                <a:gd name="connsiteX11" fmla="*/ 2137940 w 4282900"/>
                <a:gd name="connsiteY11" fmla="*/ 5795027 h 5795027"/>
                <a:gd name="connsiteX12" fmla="*/ 1950069 w 4282900"/>
                <a:gd name="connsiteY12" fmla="*/ 5630311 h 5795027"/>
                <a:gd name="connsiteX13" fmla="*/ 559353 w 4282900"/>
                <a:gd name="connsiteY13" fmla="*/ 4939455 h 5795027"/>
                <a:gd name="connsiteX14" fmla="*/ 0 w 4282900"/>
                <a:gd name="connsiteY14" fmla="*/ 3746068 h 5795027"/>
                <a:gd name="connsiteX15" fmla="*/ 0 w 4282900"/>
                <a:gd name="connsiteY15" fmla="*/ 3441681 h 5795027"/>
                <a:gd name="connsiteX16" fmla="*/ 0 w 4282900"/>
                <a:gd name="connsiteY16" fmla="*/ 3042471 h 5795027"/>
                <a:gd name="connsiteX17" fmla="*/ 0 w 4282900"/>
                <a:gd name="connsiteY17" fmla="*/ 2752557 h 5795027"/>
                <a:gd name="connsiteX18" fmla="*/ 0 w 4282900"/>
                <a:gd name="connsiteY18" fmla="*/ 2231503 h 5795027"/>
                <a:gd name="connsiteX19" fmla="*/ 0 w 4282900"/>
                <a:gd name="connsiteY19" fmla="*/ 2048959 h 5795027"/>
                <a:gd name="connsiteX20" fmla="*/ 559354 w 4282900"/>
                <a:gd name="connsiteY20" fmla="*/ 855573 h 5795027"/>
                <a:gd name="connsiteX21" fmla="*/ 1950071 w 4282900"/>
                <a:gd name="connsiteY21" fmla="*/ 164715 h 5795027"/>
                <a:gd name="connsiteX0" fmla="*/ 4282900 w 4447989"/>
                <a:gd name="connsiteY0" fmla="*/ 2048959 h 5795027"/>
                <a:gd name="connsiteX1" fmla="*/ 4282900 w 4447989"/>
                <a:gd name="connsiteY1" fmla="*/ 2231503 h 5795027"/>
                <a:gd name="connsiteX2" fmla="*/ 4282900 w 4447989"/>
                <a:gd name="connsiteY2" fmla="*/ 2752557 h 5795027"/>
                <a:gd name="connsiteX3" fmla="*/ 4282900 w 4447989"/>
                <a:gd name="connsiteY3" fmla="*/ 3042471 h 5795027"/>
                <a:gd name="connsiteX4" fmla="*/ 4282900 w 4447989"/>
                <a:gd name="connsiteY4" fmla="*/ 3441681 h 5795027"/>
                <a:gd name="connsiteX5" fmla="*/ 4282900 w 4447989"/>
                <a:gd name="connsiteY5" fmla="*/ 3746068 h 5795027"/>
                <a:gd name="connsiteX6" fmla="*/ 3723546 w 4447989"/>
                <a:gd name="connsiteY6" fmla="*/ 4939455 h 5795027"/>
                <a:gd name="connsiteX7" fmla="*/ 2332829 w 4447989"/>
                <a:gd name="connsiteY7" fmla="*/ 5630311 h 5795027"/>
                <a:gd name="connsiteX8" fmla="*/ 2137940 w 4447989"/>
                <a:gd name="connsiteY8" fmla="*/ 5795027 h 5795027"/>
                <a:gd name="connsiteX9" fmla="*/ 1950069 w 4447989"/>
                <a:gd name="connsiteY9" fmla="*/ 5630311 h 5795027"/>
                <a:gd name="connsiteX10" fmla="*/ 559353 w 4447989"/>
                <a:gd name="connsiteY10" fmla="*/ 4939455 h 5795027"/>
                <a:gd name="connsiteX11" fmla="*/ 0 w 4447989"/>
                <a:gd name="connsiteY11" fmla="*/ 3746068 h 5795027"/>
                <a:gd name="connsiteX12" fmla="*/ 0 w 4447989"/>
                <a:gd name="connsiteY12" fmla="*/ 3441681 h 5795027"/>
                <a:gd name="connsiteX13" fmla="*/ 0 w 4447989"/>
                <a:gd name="connsiteY13" fmla="*/ 3042471 h 5795027"/>
                <a:gd name="connsiteX14" fmla="*/ 0 w 4447989"/>
                <a:gd name="connsiteY14" fmla="*/ 2752557 h 5795027"/>
                <a:gd name="connsiteX15" fmla="*/ 0 w 4447989"/>
                <a:gd name="connsiteY15" fmla="*/ 2231503 h 5795027"/>
                <a:gd name="connsiteX16" fmla="*/ 0 w 4447989"/>
                <a:gd name="connsiteY16" fmla="*/ 2048959 h 5795027"/>
                <a:gd name="connsiteX17" fmla="*/ 559354 w 4447989"/>
                <a:gd name="connsiteY17" fmla="*/ 855573 h 5795027"/>
                <a:gd name="connsiteX18" fmla="*/ 1950071 w 4447989"/>
                <a:gd name="connsiteY18" fmla="*/ 164715 h 5795027"/>
                <a:gd name="connsiteX19" fmla="*/ 2144960 w 4447989"/>
                <a:gd name="connsiteY19" fmla="*/ 0 h 5795027"/>
                <a:gd name="connsiteX20" fmla="*/ 2332832 w 4447989"/>
                <a:gd name="connsiteY20" fmla="*/ 164715 h 5795027"/>
                <a:gd name="connsiteX21" fmla="*/ 3723546 w 4447989"/>
                <a:gd name="connsiteY21" fmla="*/ 855573 h 5795027"/>
                <a:gd name="connsiteX22" fmla="*/ 4447989 w 4447989"/>
                <a:gd name="connsiteY22" fmla="*/ 2214048 h 5795027"/>
                <a:gd name="connsiteX0" fmla="*/ 4282900 w 4282900"/>
                <a:gd name="connsiteY0" fmla="*/ 2048959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1950071 w 4282900"/>
                <a:gd name="connsiteY18" fmla="*/ 164715 h 5795027"/>
                <a:gd name="connsiteX19" fmla="*/ 2144960 w 4282900"/>
                <a:gd name="connsiteY19" fmla="*/ 0 h 5795027"/>
                <a:gd name="connsiteX20" fmla="*/ 2332832 w 4282900"/>
                <a:gd name="connsiteY20" fmla="*/ 164715 h 5795027"/>
                <a:gd name="connsiteX21" fmla="*/ 3723546 w 4282900"/>
                <a:gd name="connsiteY21" fmla="*/ 855573 h 5795027"/>
                <a:gd name="connsiteX0" fmla="*/ 4248071 w 4282900"/>
                <a:gd name="connsiteY0" fmla="*/ 1519558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1950071 w 4282900"/>
                <a:gd name="connsiteY18" fmla="*/ 164715 h 5795027"/>
                <a:gd name="connsiteX19" fmla="*/ 2144960 w 4282900"/>
                <a:gd name="connsiteY19" fmla="*/ 0 h 5795027"/>
                <a:gd name="connsiteX20" fmla="*/ 2332832 w 4282900"/>
                <a:gd name="connsiteY20" fmla="*/ 164715 h 5795027"/>
                <a:gd name="connsiteX21" fmla="*/ 3723546 w 4282900"/>
                <a:gd name="connsiteY21" fmla="*/ 855573 h 5795027"/>
                <a:gd name="connsiteX0" fmla="*/ 4248071 w 4292243"/>
                <a:gd name="connsiteY0" fmla="*/ 1519558 h 5795027"/>
                <a:gd name="connsiteX1" fmla="*/ 4282900 w 4292243"/>
                <a:gd name="connsiteY1" fmla="*/ 2231503 h 5795027"/>
                <a:gd name="connsiteX2" fmla="*/ 4282900 w 4292243"/>
                <a:gd name="connsiteY2" fmla="*/ 2752557 h 5795027"/>
                <a:gd name="connsiteX3" fmla="*/ 4282900 w 4292243"/>
                <a:gd name="connsiteY3" fmla="*/ 3042471 h 5795027"/>
                <a:gd name="connsiteX4" fmla="*/ 4282900 w 4292243"/>
                <a:gd name="connsiteY4" fmla="*/ 3441681 h 5795027"/>
                <a:gd name="connsiteX5" fmla="*/ 4282900 w 4292243"/>
                <a:gd name="connsiteY5" fmla="*/ 3746068 h 5795027"/>
                <a:gd name="connsiteX6" fmla="*/ 3723546 w 4292243"/>
                <a:gd name="connsiteY6" fmla="*/ 4939455 h 5795027"/>
                <a:gd name="connsiteX7" fmla="*/ 2332829 w 4292243"/>
                <a:gd name="connsiteY7" fmla="*/ 5630311 h 5795027"/>
                <a:gd name="connsiteX8" fmla="*/ 2137940 w 4292243"/>
                <a:gd name="connsiteY8" fmla="*/ 5795027 h 5795027"/>
                <a:gd name="connsiteX9" fmla="*/ 1950069 w 4292243"/>
                <a:gd name="connsiteY9" fmla="*/ 5630311 h 5795027"/>
                <a:gd name="connsiteX10" fmla="*/ 559353 w 4292243"/>
                <a:gd name="connsiteY10" fmla="*/ 4939455 h 5795027"/>
                <a:gd name="connsiteX11" fmla="*/ 0 w 4292243"/>
                <a:gd name="connsiteY11" fmla="*/ 3746068 h 5795027"/>
                <a:gd name="connsiteX12" fmla="*/ 0 w 4292243"/>
                <a:gd name="connsiteY12" fmla="*/ 3441681 h 5795027"/>
                <a:gd name="connsiteX13" fmla="*/ 0 w 4292243"/>
                <a:gd name="connsiteY13" fmla="*/ 3042471 h 5795027"/>
                <a:gd name="connsiteX14" fmla="*/ 0 w 4292243"/>
                <a:gd name="connsiteY14" fmla="*/ 2752557 h 5795027"/>
                <a:gd name="connsiteX15" fmla="*/ 0 w 4292243"/>
                <a:gd name="connsiteY15" fmla="*/ 2231503 h 5795027"/>
                <a:gd name="connsiteX16" fmla="*/ 0 w 4292243"/>
                <a:gd name="connsiteY16" fmla="*/ 2048959 h 5795027"/>
                <a:gd name="connsiteX17" fmla="*/ 559354 w 4292243"/>
                <a:gd name="connsiteY17" fmla="*/ 855573 h 5795027"/>
                <a:gd name="connsiteX18" fmla="*/ 1950071 w 4292243"/>
                <a:gd name="connsiteY18" fmla="*/ 164715 h 5795027"/>
                <a:gd name="connsiteX19" fmla="*/ 2144960 w 4292243"/>
                <a:gd name="connsiteY19" fmla="*/ 0 h 5795027"/>
                <a:gd name="connsiteX20" fmla="*/ 2332832 w 4292243"/>
                <a:gd name="connsiteY20" fmla="*/ 164715 h 5795027"/>
                <a:gd name="connsiteX21" fmla="*/ 3723546 w 4292243"/>
                <a:gd name="connsiteY21" fmla="*/ 855573 h 5795027"/>
                <a:gd name="connsiteX0" fmla="*/ 4213242 w 4282900"/>
                <a:gd name="connsiteY0" fmla="*/ 1512593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1950071 w 4282900"/>
                <a:gd name="connsiteY18" fmla="*/ 164715 h 5795027"/>
                <a:gd name="connsiteX19" fmla="*/ 2144960 w 4282900"/>
                <a:gd name="connsiteY19" fmla="*/ 0 h 5795027"/>
                <a:gd name="connsiteX20" fmla="*/ 2332832 w 4282900"/>
                <a:gd name="connsiteY20" fmla="*/ 164715 h 5795027"/>
                <a:gd name="connsiteX21" fmla="*/ 3723546 w 4282900"/>
                <a:gd name="connsiteY21" fmla="*/ 855573 h 5795027"/>
                <a:gd name="connsiteX0" fmla="*/ 4213242 w 4282900"/>
                <a:gd name="connsiteY0" fmla="*/ 1512593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1950071 w 4282900"/>
                <a:gd name="connsiteY18" fmla="*/ 164715 h 5795027"/>
                <a:gd name="connsiteX19" fmla="*/ 2144960 w 4282900"/>
                <a:gd name="connsiteY19" fmla="*/ 0 h 5795027"/>
                <a:gd name="connsiteX20" fmla="*/ 2332832 w 4282900"/>
                <a:gd name="connsiteY20" fmla="*/ 164715 h 5795027"/>
                <a:gd name="connsiteX0" fmla="*/ 4213242 w 4282900"/>
                <a:gd name="connsiteY0" fmla="*/ 1512593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1950071 w 4282900"/>
                <a:gd name="connsiteY18" fmla="*/ 164715 h 5795027"/>
                <a:gd name="connsiteX19" fmla="*/ 2144960 w 4282900"/>
                <a:gd name="connsiteY19" fmla="*/ 0 h 5795027"/>
                <a:gd name="connsiteX0" fmla="*/ 4213242 w 4282900"/>
                <a:gd name="connsiteY0" fmla="*/ 1512593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2144960 w 4282900"/>
                <a:gd name="connsiteY18" fmla="*/ 0 h 5795027"/>
                <a:gd name="connsiteX0" fmla="*/ 4213242 w 4282900"/>
                <a:gd name="connsiteY0" fmla="*/ 1512593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64279 w 4282900"/>
                <a:gd name="connsiteY17" fmla="*/ 1516418 h 5795027"/>
                <a:gd name="connsiteX18" fmla="*/ 559354 w 4282900"/>
                <a:gd name="connsiteY18" fmla="*/ 855573 h 5795027"/>
                <a:gd name="connsiteX19" fmla="*/ 2144960 w 4282900"/>
                <a:gd name="connsiteY19" fmla="*/ 0 h 5795027"/>
                <a:gd name="connsiteX0" fmla="*/ 4213242 w 4282900"/>
                <a:gd name="connsiteY0" fmla="*/ 657020 h 4939454"/>
                <a:gd name="connsiteX1" fmla="*/ 4282900 w 4282900"/>
                <a:gd name="connsiteY1" fmla="*/ 1375930 h 4939454"/>
                <a:gd name="connsiteX2" fmla="*/ 4282900 w 4282900"/>
                <a:gd name="connsiteY2" fmla="*/ 1896984 h 4939454"/>
                <a:gd name="connsiteX3" fmla="*/ 4282900 w 4282900"/>
                <a:gd name="connsiteY3" fmla="*/ 2186898 h 4939454"/>
                <a:gd name="connsiteX4" fmla="*/ 4282900 w 4282900"/>
                <a:gd name="connsiteY4" fmla="*/ 2586108 h 4939454"/>
                <a:gd name="connsiteX5" fmla="*/ 4282900 w 4282900"/>
                <a:gd name="connsiteY5" fmla="*/ 2890495 h 4939454"/>
                <a:gd name="connsiteX6" fmla="*/ 3723546 w 4282900"/>
                <a:gd name="connsiteY6" fmla="*/ 4083882 h 4939454"/>
                <a:gd name="connsiteX7" fmla="*/ 2332829 w 4282900"/>
                <a:gd name="connsiteY7" fmla="*/ 4774738 h 4939454"/>
                <a:gd name="connsiteX8" fmla="*/ 2137940 w 4282900"/>
                <a:gd name="connsiteY8" fmla="*/ 4939454 h 4939454"/>
                <a:gd name="connsiteX9" fmla="*/ 1950069 w 4282900"/>
                <a:gd name="connsiteY9" fmla="*/ 4774738 h 4939454"/>
                <a:gd name="connsiteX10" fmla="*/ 559353 w 4282900"/>
                <a:gd name="connsiteY10" fmla="*/ 4083882 h 4939454"/>
                <a:gd name="connsiteX11" fmla="*/ 0 w 4282900"/>
                <a:gd name="connsiteY11" fmla="*/ 2890495 h 4939454"/>
                <a:gd name="connsiteX12" fmla="*/ 0 w 4282900"/>
                <a:gd name="connsiteY12" fmla="*/ 2586108 h 4939454"/>
                <a:gd name="connsiteX13" fmla="*/ 0 w 4282900"/>
                <a:gd name="connsiteY13" fmla="*/ 2186898 h 4939454"/>
                <a:gd name="connsiteX14" fmla="*/ 0 w 4282900"/>
                <a:gd name="connsiteY14" fmla="*/ 1896984 h 4939454"/>
                <a:gd name="connsiteX15" fmla="*/ 0 w 4282900"/>
                <a:gd name="connsiteY15" fmla="*/ 1375930 h 4939454"/>
                <a:gd name="connsiteX16" fmla="*/ 0 w 4282900"/>
                <a:gd name="connsiteY16" fmla="*/ 1193386 h 4939454"/>
                <a:gd name="connsiteX17" fmla="*/ 64279 w 4282900"/>
                <a:gd name="connsiteY17" fmla="*/ 660845 h 4939454"/>
                <a:gd name="connsiteX18" fmla="*/ 559354 w 4282900"/>
                <a:gd name="connsiteY18" fmla="*/ 0 h 4939454"/>
                <a:gd name="connsiteX0" fmla="*/ 4213242 w 4282900"/>
                <a:gd name="connsiteY0" fmla="*/ 0 h 4282434"/>
                <a:gd name="connsiteX1" fmla="*/ 4282900 w 4282900"/>
                <a:gd name="connsiteY1" fmla="*/ 718910 h 4282434"/>
                <a:gd name="connsiteX2" fmla="*/ 4282900 w 4282900"/>
                <a:gd name="connsiteY2" fmla="*/ 1239964 h 4282434"/>
                <a:gd name="connsiteX3" fmla="*/ 4282900 w 4282900"/>
                <a:gd name="connsiteY3" fmla="*/ 1529878 h 4282434"/>
                <a:gd name="connsiteX4" fmla="*/ 4282900 w 4282900"/>
                <a:gd name="connsiteY4" fmla="*/ 1929088 h 4282434"/>
                <a:gd name="connsiteX5" fmla="*/ 4282900 w 4282900"/>
                <a:gd name="connsiteY5" fmla="*/ 2233475 h 4282434"/>
                <a:gd name="connsiteX6" fmla="*/ 3723546 w 4282900"/>
                <a:gd name="connsiteY6" fmla="*/ 3426862 h 4282434"/>
                <a:gd name="connsiteX7" fmla="*/ 2332829 w 4282900"/>
                <a:gd name="connsiteY7" fmla="*/ 4117718 h 4282434"/>
                <a:gd name="connsiteX8" fmla="*/ 2137940 w 4282900"/>
                <a:gd name="connsiteY8" fmla="*/ 4282434 h 4282434"/>
                <a:gd name="connsiteX9" fmla="*/ 1950069 w 4282900"/>
                <a:gd name="connsiteY9" fmla="*/ 4117718 h 4282434"/>
                <a:gd name="connsiteX10" fmla="*/ 559353 w 4282900"/>
                <a:gd name="connsiteY10" fmla="*/ 3426862 h 4282434"/>
                <a:gd name="connsiteX11" fmla="*/ 0 w 4282900"/>
                <a:gd name="connsiteY11" fmla="*/ 2233475 h 4282434"/>
                <a:gd name="connsiteX12" fmla="*/ 0 w 4282900"/>
                <a:gd name="connsiteY12" fmla="*/ 1929088 h 4282434"/>
                <a:gd name="connsiteX13" fmla="*/ 0 w 4282900"/>
                <a:gd name="connsiteY13" fmla="*/ 1529878 h 4282434"/>
                <a:gd name="connsiteX14" fmla="*/ 0 w 4282900"/>
                <a:gd name="connsiteY14" fmla="*/ 1239964 h 4282434"/>
                <a:gd name="connsiteX15" fmla="*/ 0 w 4282900"/>
                <a:gd name="connsiteY15" fmla="*/ 718910 h 4282434"/>
                <a:gd name="connsiteX16" fmla="*/ 0 w 4282900"/>
                <a:gd name="connsiteY16" fmla="*/ 536366 h 4282434"/>
                <a:gd name="connsiteX17" fmla="*/ 64279 w 4282900"/>
                <a:gd name="connsiteY17" fmla="*/ 3825 h 4282434"/>
                <a:gd name="connsiteX0" fmla="*/ 4213242 w 4282900"/>
                <a:gd name="connsiteY0" fmla="*/ 0 h 4282434"/>
                <a:gd name="connsiteX1" fmla="*/ 4282900 w 4282900"/>
                <a:gd name="connsiteY1" fmla="*/ 718910 h 4282434"/>
                <a:gd name="connsiteX2" fmla="*/ 4282900 w 4282900"/>
                <a:gd name="connsiteY2" fmla="*/ 1239964 h 4282434"/>
                <a:gd name="connsiteX3" fmla="*/ 4282900 w 4282900"/>
                <a:gd name="connsiteY3" fmla="*/ 1529878 h 4282434"/>
                <a:gd name="connsiteX4" fmla="*/ 4282900 w 4282900"/>
                <a:gd name="connsiteY4" fmla="*/ 1929088 h 4282434"/>
                <a:gd name="connsiteX5" fmla="*/ 4282900 w 4282900"/>
                <a:gd name="connsiteY5" fmla="*/ 2233475 h 4282434"/>
                <a:gd name="connsiteX6" fmla="*/ 3723546 w 4282900"/>
                <a:gd name="connsiteY6" fmla="*/ 3426862 h 4282434"/>
                <a:gd name="connsiteX7" fmla="*/ 2332829 w 4282900"/>
                <a:gd name="connsiteY7" fmla="*/ 4117718 h 4282434"/>
                <a:gd name="connsiteX8" fmla="*/ 2137940 w 4282900"/>
                <a:gd name="connsiteY8" fmla="*/ 4282434 h 4282434"/>
                <a:gd name="connsiteX9" fmla="*/ 1950069 w 4282900"/>
                <a:gd name="connsiteY9" fmla="*/ 4117718 h 4282434"/>
                <a:gd name="connsiteX10" fmla="*/ 559353 w 4282900"/>
                <a:gd name="connsiteY10" fmla="*/ 3426862 h 4282434"/>
                <a:gd name="connsiteX11" fmla="*/ 0 w 4282900"/>
                <a:gd name="connsiteY11" fmla="*/ 2233475 h 4282434"/>
                <a:gd name="connsiteX12" fmla="*/ 0 w 4282900"/>
                <a:gd name="connsiteY12" fmla="*/ 1929088 h 4282434"/>
                <a:gd name="connsiteX13" fmla="*/ 0 w 4282900"/>
                <a:gd name="connsiteY13" fmla="*/ 1529878 h 4282434"/>
                <a:gd name="connsiteX14" fmla="*/ 0 w 4282900"/>
                <a:gd name="connsiteY14" fmla="*/ 1239964 h 4282434"/>
                <a:gd name="connsiteX15" fmla="*/ 0 w 4282900"/>
                <a:gd name="connsiteY15" fmla="*/ 718910 h 4282434"/>
                <a:gd name="connsiteX16" fmla="*/ 0 w 4282900"/>
                <a:gd name="connsiteY16" fmla="*/ 536366 h 4282434"/>
                <a:gd name="connsiteX17" fmla="*/ 64279 w 4282900"/>
                <a:gd name="connsiteY17" fmla="*/ 3825 h 42824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4282900" h="4282434">
                  <a:moveTo>
                    <a:pt x="4213242" y="0"/>
                  </a:moveTo>
                  <a:cubicBezTo>
                    <a:pt x="4294511" y="306972"/>
                    <a:pt x="4271290" y="481595"/>
                    <a:pt x="4282900" y="718910"/>
                  </a:cubicBezTo>
                  <a:lnTo>
                    <a:pt x="4282900" y="1239964"/>
                  </a:lnTo>
                  <a:lnTo>
                    <a:pt x="4282900" y="1529878"/>
                  </a:lnTo>
                  <a:lnTo>
                    <a:pt x="4282900" y="1929088"/>
                  </a:lnTo>
                  <a:lnTo>
                    <a:pt x="4282900" y="2233475"/>
                  </a:lnTo>
                  <a:cubicBezTo>
                    <a:pt x="4282900" y="2849584"/>
                    <a:pt x="4108103" y="3157966"/>
                    <a:pt x="3723546" y="3426862"/>
                  </a:cubicBezTo>
                  <a:cubicBezTo>
                    <a:pt x="3323617" y="3658565"/>
                    <a:pt x="2798672" y="3757725"/>
                    <a:pt x="2332829" y="4117718"/>
                  </a:cubicBezTo>
                  <a:lnTo>
                    <a:pt x="2137940" y="4282434"/>
                  </a:lnTo>
                  <a:lnTo>
                    <a:pt x="1950069" y="4117718"/>
                  </a:lnTo>
                  <a:cubicBezTo>
                    <a:pt x="1484225" y="3757725"/>
                    <a:pt x="959280" y="3658565"/>
                    <a:pt x="559353" y="3426862"/>
                  </a:cubicBezTo>
                  <a:cubicBezTo>
                    <a:pt x="174796" y="3157966"/>
                    <a:pt x="0" y="2849584"/>
                    <a:pt x="0" y="2233475"/>
                  </a:cubicBezTo>
                  <a:lnTo>
                    <a:pt x="0" y="1929088"/>
                  </a:lnTo>
                  <a:lnTo>
                    <a:pt x="0" y="1529878"/>
                  </a:lnTo>
                  <a:lnTo>
                    <a:pt x="0" y="1239964"/>
                  </a:lnTo>
                  <a:lnTo>
                    <a:pt x="0" y="718910"/>
                  </a:lnTo>
                  <a:lnTo>
                    <a:pt x="0" y="536366"/>
                  </a:lnTo>
                  <a:cubicBezTo>
                    <a:pt x="10713" y="417185"/>
                    <a:pt x="19813" y="133066"/>
                    <a:pt x="64279" y="3825"/>
                  </a:cubicBezTo>
                </a:path>
              </a:pathLst>
            </a:custGeom>
            <a:noFill/>
            <a:ln w="25400" cap="rnd">
              <a:solidFill>
                <a:schemeClr val="bg2">
                  <a:lumMod val="75000"/>
                  <a:alpha val="65000"/>
                </a:schemeClr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xmlns="" id="{9F0D6A17-AA80-4608-8660-8D1587A17704}"/>
                </a:ext>
              </a:extLst>
            </p:cNvPr>
            <p:cNvSpPr/>
            <p:nvPr/>
          </p:nvSpPr>
          <p:spPr>
            <a:xfrm>
              <a:off x="10536649" y="1823190"/>
              <a:ext cx="1654608" cy="3209758"/>
            </a:xfrm>
            <a:custGeom>
              <a:avLst/>
              <a:gdLst>
                <a:gd name="connsiteX0" fmla="*/ 2144960 w 4282900"/>
                <a:gd name="connsiteY0" fmla="*/ 0 h 5795027"/>
                <a:gd name="connsiteX1" fmla="*/ 2332832 w 4282900"/>
                <a:gd name="connsiteY1" fmla="*/ 164715 h 5795027"/>
                <a:gd name="connsiteX2" fmla="*/ 3723546 w 4282900"/>
                <a:gd name="connsiteY2" fmla="*/ 855573 h 5795027"/>
                <a:gd name="connsiteX3" fmla="*/ 4282900 w 4282900"/>
                <a:gd name="connsiteY3" fmla="*/ 2048959 h 5795027"/>
                <a:gd name="connsiteX4" fmla="*/ 4282900 w 4282900"/>
                <a:gd name="connsiteY4" fmla="*/ 2231503 h 5795027"/>
                <a:gd name="connsiteX5" fmla="*/ 4282900 w 4282900"/>
                <a:gd name="connsiteY5" fmla="*/ 2752557 h 5795027"/>
                <a:gd name="connsiteX6" fmla="*/ 4282900 w 4282900"/>
                <a:gd name="connsiteY6" fmla="*/ 3042471 h 5795027"/>
                <a:gd name="connsiteX7" fmla="*/ 4282900 w 4282900"/>
                <a:gd name="connsiteY7" fmla="*/ 3441681 h 5795027"/>
                <a:gd name="connsiteX8" fmla="*/ 4282900 w 4282900"/>
                <a:gd name="connsiteY8" fmla="*/ 3746068 h 5795027"/>
                <a:gd name="connsiteX9" fmla="*/ 3723546 w 4282900"/>
                <a:gd name="connsiteY9" fmla="*/ 4939455 h 5795027"/>
                <a:gd name="connsiteX10" fmla="*/ 2332829 w 4282900"/>
                <a:gd name="connsiteY10" fmla="*/ 5630311 h 5795027"/>
                <a:gd name="connsiteX11" fmla="*/ 2137940 w 4282900"/>
                <a:gd name="connsiteY11" fmla="*/ 5795027 h 5795027"/>
                <a:gd name="connsiteX12" fmla="*/ 1950069 w 4282900"/>
                <a:gd name="connsiteY12" fmla="*/ 5630311 h 5795027"/>
                <a:gd name="connsiteX13" fmla="*/ 559353 w 4282900"/>
                <a:gd name="connsiteY13" fmla="*/ 4939455 h 5795027"/>
                <a:gd name="connsiteX14" fmla="*/ 0 w 4282900"/>
                <a:gd name="connsiteY14" fmla="*/ 3746068 h 5795027"/>
                <a:gd name="connsiteX15" fmla="*/ 0 w 4282900"/>
                <a:gd name="connsiteY15" fmla="*/ 3441681 h 5795027"/>
                <a:gd name="connsiteX16" fmla="*/ 0 w 4282900"/>
                <a:gd name="connsiteY16" fmla="*/ 3042471 h 5795027"/>
                <a:gd name="connsiteX17" fmla="*/ 0 w 4282900"/>
                <a:gd name="connsiteY17" fmla="*/ 2752557 h 5795027"/>
                <a:gd name="connsiteX18" fmla="*/ 0 w 4282900"/>
                <a:gd name="connsiteY18" fmla="*/ 2231503 h 5795027"/>
                <a:gd name="connsiteX19" fmla="*/ 0 w 4282900"/>
                <a:gd name="connsiteY19" fmla="*/ 2048959 h 5795027"/>
                <a:gd name="connsiteX20" fmla="*/ 559354 w 4282900"/>
                <a:gd name="connsiteY20" fmla="*/ 855573 h 5795027"/>
                <a:gd name="connsiteX21" fmla="*/ 1950071 w 4282900"/>
                <a:gd name="connsiteY21" fmla="*/ 164715 h 5795027"/>
                <a:gd name="connsiteX0" fmla="*/ 2144960 w 4282900"/>
                <a:gd name="connsiteY0" fmla="*/ 0 h 5795027"/>
                <a:gd name="connsiteX1" fmla="*/ 2332832 w 4282900"/>
                <a:gd name="connsiteY1" fmla="*/ 164715 h 5795027"/>
                <a:gd name="connsiteX2" fmla="*/ 2976290 w 4282900"/>
                <a:gd name="connsiteY2" fmla="*/ 524033 h 5795027"/>
                <a:gd name="connsiteX3" fmla="*/ 3723546 w 4282900"/>
                <a:gd name="connsiteY3" fmla="*/ 855573 h 5795027"/>
                <a:gd name="connsiteX4" fmla="*/ 4282900 w 4282900"/>
                <a:gd name="connsiteY4" fmla="*/ 2048959 h 5795027"/>
                <a:gd name="connsiteX5" fmla="*/ 4282900 w 4282900"/>
                <a:gd name="connsiteY5" fmla="*/ 2231503 h 5795027"/>
                <a:gd name="connsiteX6" fmla="*/ 4282900 w 4282900"/>
                <a:gd name="connsiteY6" fmla="*/ 2752557 h 5795027"/>
                <a:gd name="connsiteX7" fmla="*/ 4282900 w 4282900"/>
                <a:gd name="connsiteY7" fmla="*/ 3042471 h 5795027"/>
                <a:gd name="connsiteX8" fmla="*/ 4282900 w 4282900"/>
                <a:gd name="connsiteY8" fmla="*/ 3441681 h 5795027"/>
                <a:gd name="connsiteX9" fmla="*/ 4282900 w 4282900"/>
                <a:gd name="connsiteY9" fmla="*/ 3746068 h 5795027"/>
                <a:gd name="connsiteX10" fmla="*/ 3723546 w 4282900"/>
                <a:gd name="connsiteY10" fmla="*/ 4939455 h 5795027"/>
                <a:gd name="connsiteX11" fmla="*/ 2332829 w 4282900"/>
                <a:gd name="connsiteY11" fmla="*/ 5630311 h 5795027"/>
                <a:gd name="connsiteX12" fmla="*/ 2137940 w 4282900"/>
                <a:gd name="connsiteY12" fmla="*/ 5795027 h 5795027"/>
                <a:gd name="connsiteX13" fmla="*/ 1950069 w 4282900"/>
                <a:gd name="connsiteY13" fmla="*/ 5630311 h 5795027"/>
                <a:gd name="connsiteX14" fmla="*/ 559353 w 4282900"/>
                <a:gd name="connsiteY14" fmla="*/ 4939455 h 5795027"/>
                <a:gd name="connsiteX15" fmla="*/ 0 w 4282900"/>
                <a:gd name="connsiteY15" fmla="*/ 3746068 h 5795027"/>
                <a:gd name="connsiteX16" fmla="*/ 0 w 4282900"/>
                <a:gd name="connsiteY16" fmla="*/ 3441681 h 5795027"/>
                <a:gd name="connsiteX17" fmla="*/ 0 w 4282900"/>
                <a:gd name="connsiteY17" fmla="*/ 3042471 h 5795027"/>
                <a:gd name="connsiteX18" fmla="*/ 0 w 4282900"/>
                <a:gd name="connsiteY18" fmla="*/ 2752557 h 5795027"/>
                <a:gd name="connsiteX19" fmla="*/ 0 w 4282900"/>
                <a:gd name="connsiteY19" fmla="*/ 2231503 h 5795027"/>
                <a:gd name="connsiteX20" fmla="*/ 0 w 4282900"/>
                <a:gd name="connsiteY20" fmla="*/ 2048959 h 5795027"/>
                <a:gd name="connsiteX21" fmla="*/ 559354 w 4282900"/>
                <a:gd name="connsiteY21" fmla="*/ 855573 h 5795027"/>
                <a:gd name="connsiteX22" fmla="*/ 1950071 w 4282900"/>
                <a:gd name="connsiteY22" fmla="*/ 164715 h 5795027"/>
                <a:gd name="connsiteX23" fmla="*/ 2144960 w 4282900"/>
                <a:gd name="connsiteY23" fmla="*/ 0 h 5795027"/>
                <a:gd name="connsiteX0" fmla="*/ 3723546 w 4282900"/>
                <a:gd name="connsiteY0" fmla="*/ 855573 h 5795027"/>
                <a:gd name="connsiteX1" fmla="*/ 4282900 w 4282900"/>
                <a:gd name="connsiteY1" fmla="*/ 2048959 h 5795027"/>
                <a:gd name="connsiteX2" fmla="*/ 4282900 w 4282900"/>
                <a:gd name="connsiteY2" fmla="*/ 2231503 h 5795027"/>
                <a:gd name="connsiteX3" fmla="*/ 4282900 w 4282900"/>
                <a:gd name="connsiteY3" fmla="*/ 2752557 h 5795027"/>
                <a:gd name="connsiteX4" fmla="*/ 4282900 w 4282900"/>
                <a:gd name="connsiteY4" fmla="*/ 3042471 h 5795027"/>
                <a:gd name="connsiteX5" fmla="*/ 4282900 w 4282900"/>
                <a:gd name="connsiteY5" fmla="*/ 3441681 h 5795027"/>
                <a:gd name="connsiteX6" fmla="*/ 4282900 w 4282900"/>
                <a:gd name="connsiteY6" fmla="*/ 3746068 h 5795027"/>
                <a:gd name="connsiteX7" fmla="*/ 3723546 w 4282900"/>
                <a:gd name="connsiteY7" fmla="*/ 4939455 h 5795027"/>
                <a:gd name="connsiteX8" fmla="*/ 2332829 w 4282900"/>
                <a:gd name="connsiteY8" fmla="*/ 5630311 h 5795027"/>
                <a:gd name="connsiteX9" fmla="*/ 2137940 w 4282900"/>
                <a:gd name="connsiteY9" fmla="*/ 5795027 h 5795027"/>
                <a:gd name="connsiteX10" fmla="*/ 1950069 w 4282900"/>
                <a:gd name="connsiteY10" fmla="*/ 5630311 h 5795027"/>
                <a:gd name="connsiteX11" fmla="*/ 559353 w 4282900"/>
                <a:gd name="connsiteY11" fmla="*/ 4939455 h 5795027"/>
                <a:gd name="connsiteX12" fmla="*/ 0 w 4282900"/>
                <a:gd name="connsiteY12" fmla="*/ 3746068 h 5795027"/>
                <a:gd name="connsiteX13" fmla="*/ 0 w 4282900"/>
                <a:gd name="connsiteY13" fmla="*/ 3441681 h 5795027"/>
                <a:gd name="connsiteX14" fmla="*/ 0 w 4282900"/>
                <a:gd name="connsiteY14" fmla="*/ 3042471 h 5795027"/>
                <a:gd name="connsiteX15" fmla="*/ 0 w 4282900"/>
                <a:gd name="connsiteY15" fmla="*/ 2752557 h 5795027"/>
                <a:gd name="connsiteX16" fmla="*/ 0 w 4282900"/>
                <a:gd name="connsiteY16" fmla="*/ 2231503 h 5795027"/>
                <a:gd name="connsiteX17" fmla="*/ 0 w 4282900"/>
                <a:gd name="connsiteY17" fmla="*/ 2048959 h 5795027"/>
                <a:gd name="connsiteX18" fmla="*/ 559354 w 4282900"/>
                <a:gd name="connsiteY18" fmla="*/ 855573 h 5795027"/>
                <a:gd name="connsiteX19" fmla="*/ 1950071 w 4282900"/>
                <a:gd name="connsiteY19" fmla="*/ 164715 h 5795027"/>
                <a:gd name="connsiteX20" fmla="*/ 2144960 w 4282900"/>
                <a:gd name="connsiteY20" fmla="*/ 0 h 5795027"/>
                <a:gd name="connsiteX21" fmla="*/ 2332832 w 4282900"/>
                <a:gd name="connsiteY21" fmla="*/ 164715 h 5795027"/>
                <a:gd name="connsiteX22" fmla="*/ 2976290 w 4282900"/>
                <a:gd name="connsiteY22" fmla="*/ 524033 h 5795027"/>
                <a:gd name="connsiteX23" fmla="*/ 3888635 w 4282900"/>
                <a:gd name="connsiteY23" fmla="*/ 1020662 h 5795027"/>
                <a:gd name="connsiteX0" fmla="*/ 4282900 w 4282900"/>
                <a:gd name="connsiteY0" fmla="*/ 2048959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1950071 w 4282900"/>
                <a:gd name="connsiteY18" fmla="*/ 164715 h 5795027"/>
                <a:gd name="connsiteX19" fmla="*/ 2144960 w 4282900"/>
                <a:gd name="connsiteY19" fmla="*/ 0 h 5795027"/>
                <a:gd name="connsiteX20" fmla="*/ 2332832 w 4282900"/>
                <a:gd name="connsiteY20" fmla="*/ 164715 h 5795027"/>
                <a:gd name="connsiteX21" fmla="*/ 2976290 w 4282900"/>
                <a:gd name="connsiteY21" fmla="*/ 524033 h 5795027"/>
                <a:gd name="connsiteX22" fmla="*/ 3888635 w 4282900"/>
                <a:gd name="connsiteY22" fmla="*/ 1020662 h 5795027"/>
                <a:gd name="connsiteX0" fmla="*/ 4282900 w 4282900"/>
                <a:gd name="connsiteY0" fmla="*/ 2048959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1950071 w 4282900"/>
                <a:gd name="connsiteY18" fmla="*/ 164715 h 5795027"/>
                <a:gd name="connsiteX19" fmla="*/ 2144960 w 4282900"/>
                <a:gd name="connsiteY19" fmla="*/ 0 h 5795027"/>
                <a:gd name="connsiteX20" fmla="*/ 2332832 w 4282900"/>
                <a:gd name="connsiteY20" fmla="*/ 164715 h 5795027"/>
                <a:gd name="connsiteX21" fmla="*/ 2976290 w 4282900"/>
                <a:gd name="connsiteY21" fmla="*/ 524033 h 5795027"/>
                <a:gd name="connsiteX0" fmla="*/ 4282900 w 4282900"/>
                <a:gd name="connsiteY0" fmla="*/ 2231503 h 5795027"/>
                <a:gd name="connsiteX1" fmla="*/ 4282900 w 4282900"/>
                <a:gd name="connsiteY1" fmla="*/ 2752557 h 5795027"/>
                <a:gd name="connsiteX2" fmla="*/ 4282900 w 4282900"/>
                <a:gd name="connsiteY2" fmla="*/ 3042471 h 5795027"/>
                <a:gd name="connsiteX3" fmla="*/ 4282900 w 4282900"/>
                <a:gd name="connsiteY3" fmla="*/ 3441681 h 5795027"/>
                <a:gd name="connsiteX4" fmla="*/ 4282900 w 4282900"/>
                <a:gd name="connsiteY4" fmla="*/ 3746068 h 5795027"/>
                <a:gd name="connsiteX5" fmla="*/ 3723546 w 4282900"/>
                <a:gd name="connsiteY5" fmla="*/ 4939455 h 5795027"/>
                <a:gd name="connsiteX6" fmla="*/ 2332829 w 4282900"/>
                <a:gd name="connsiteY6" fmla="*/ 5630311 h 5795027"/>
                <a:gd name="connsiteX7" fmla="*/ 2137940 w 4282900"/>
                <a:gd name="connsiteY7" fmla="*/ 5795027 h 5795027"/>
                <a:gd name="connsiteX8" fmla="*/ 1950069 w 4282900"/>
                <a:gd name="connsiteY8" fmla="*/ 5630311 h 5795027"/>
                <a:gd name="connsiteX9" fmla="*/ 559353 w 4282900"/>
                <a:gd name="connsiteY9" fmla="*/ 4939455 h 5795027"/>
                <a:gd name="connsiteX10" fmla="*/ 0 w 4282900"/>
                <a:gd name="connsiteY10" fmla="*/ 3746068 h 5795027"/>
                <a:gd name="connsiteX11" fmla="*/ 0 w 4282900"/>
                <a:gd name="connsiteY11" fmla="*/ 3441681 h 5795027"/>
                <a:gd name="connsiteX12" fmla="*/ 0 w 4282900"/>
                <a:gd name="connsiteY12" fmla="*/ 3042471 h 5795027"/>
                <a:gd name="connsiteX13" fmla="*/ 0 w 4282900"/>
                <a:gd name="connsiteY13" fmla="*/ 2752557 h 5795027"/>
                <a:gd name="connsiteX14" fmla="*/ 0 w 4282900"/>
                <a:gd name="connsiteY14" fmla="*/ 2231503 h 5795027"/>
                <a:gd name="connsiteX15" fmla="*/ 0 w 4282900"/>
                <a:gd name="connsiteY15" fmla="*/ 2048959 h 5795027"/>
                <a:gd name="connsiteX16" fmla="*/ 559354 w 4282900"/>
                <a:gd name="connsiteY16" fmla="*/ 855573 h 5795027"/>
                <a:gd name="connsiteX17" fmla="*/ 1950071 w 4282900"/>
                <a:gd name="connsiteY17" fmla="*/ 164715 h 5795027"/>
                <a:gd name="connsiteX18" fmla="*/ 2144960 w 4282900"/>
                <a:gd name="connsiteY18" fmla="*/ 0 h 5795027"/>
                <a:gd name="connsiteX19" fmla="*/ 2332832 w 4282900"/>
                <a:gd name="connsiteY19" fmla="*/ 164715 h 5795027"/>
                <a:gd name="connsiteX20" fmla="*/ 2976290 w 4282900"/>
                <a:gd name="connsiteY20" fmla="*/ 524033 h 5795027"/>
                <a:gd name="connsiteX0" fmla="*/ 4282900 w 4282900"/>
                <a:gd name="connsiteY0" fmla="*/ 2752557 h 5795027"/>
                <a:gd name="connsiteX1" fmla="*/ 4282900 w 4282900"/>
                <a:gd name="connsiteY1" fmla="*/ 3042471 h 5795027"/>
                <a:gd name="connsiteX2" fmla="*/ 4282900 w 4282900"/>
                <a:gd name="connsiteY2" fmla="*/ 3441681 h 5795027"/>
                <a:gd name="connsiteX3" fmla="*/ 4282900 w 4282900"/>
                <a:gd name="connsiteY3" fmla="*/ 3746068 h 5795027"/>
                <a:gd name="connsiteX4" fmla="*/ 3723546 w 4282900"/>
                <a:gd name="connsiteY4" fmla="*/ 4939455 h 5795027"/>
                <a:gd name="connsiteX5" fmla="*/ 2332829 w 4282900"/>
                <a:gd name="connsiteY5" fmla="*/ 5630311 h 5795027"/>
                <a:gd name="connsiteX6" fmla="*/ 2137940 w 4282900"/>
                <a:gd name="connsiteY6" fmla="*/ 5795027 h 5795027"/>
                <a:gd name="connsiteX7" fmla="*/ 1950069 w 4282900"/>
                <a:gd name="connsiteY7" fmla="*/ 5630311 h 5795027"/>
                <a:gd name="connsiteX8" fmla="*/ 559353 w 4282900"/>
                <a:gd name="connsiteY8" fmla="*/ 4939455 h 5795027"/>
                <a:gd name="connsiteX9" fmla="*/ 0 w 4282900"/>
                <a:gd name="connsiteY9" fmla="*/ 3746068 h 5795027"/>
                <a:gd name="connsiteX10" fmla="*/ 0 w 4282900"/>
                <a:gd name="connsiteY10" fmla="*/ 3441681 h 5795027"/>
                <a:gd name="connsiteX11" fmla="*/ 0 w 4282900"/>
                <a:gd name="connsiteY11" fmla="*/ 3042471 h 5795027"/>
                <a:gd name="connsiteX12" fmla="*/ 0 w 4282900"/>
                <a:gd name="connsiteY12" fmla="*/ 2752557 h 5795027"/>
                <a:gd name="connsiteX13" fmla="*/ 0 w 4282900"/>
                <a:gd name="connsiteY13" fmla="*/ 2231503 h 5795027"/>
                <a:gd name="connsiteX14" fmla="*/ 0 w 4282900"/>
                <a:gd name="connsiteY14" fmla="*/ 2048959 h 5795027"/>
                <a:gd name="connsiteX15" fmla="*/ 559354 w 4282900"/>
                <a:gd name="connsiteY15" fmla="*/ 855573 h 5795027"/>
                <a:gd name="connsiteX16" fmla="*/ 1950071 w 4282900"/>
                <a:gd name="connsiteY16" fmla="*/ 164715 h 5795027"/>
                <a:gd name="connsiteX17" fmla="*/ 2144960 w 4282900"/>
                <a:gd name="connsiteY17" fmla="*/ 0 h 5795027"/>
                <a:gd name="connsiteX18" fmla="*/ 2332832 w 4282900"/>
                <a:gd name="connsiteY18" fmla="*/ 164715 h 5795027"/>
                <a:gd name="connsiteX19" fmla="*/ 2976290 w 4282900"/>
                <a:gd name="connsiteY19" fmla="*/ 524033 h 5795027"/>
                <a:gd name="connsiteX0" fmla="*/ 4282900 w 4282900"/>
                <a:gd name="connsiteY0" fmla="*/ 3042471 h 5795027"/>
                <a:gd name="connsiteX1" fmla="*/ 4282900 w 4282900"/>
                <a:gd name="connsiteY1" fmla="*/ 3441681 h 5795027"/>
                <a:gd name="connsiteX2" fmla="*/ 4282900 w 4282900"/>
                <a:gd name="connsiteY2" fmla="*/ 3746068 h 5795027"/>
                <a:gd name="connsiteX3" fmla="*/ 3723546 w 4282900"/>
                <a:gd name="connsiteY3" fmla="*/ 4939455 h 5795027"/>
                <a:gd name="connsiteX4" fmla="*/ 2332829 w 4282900"/>
                <a:gd name="connsiteY4" fmla="*/ 5630311 h 5795027"/>
                <a:gd name="connsiteX5" fmla="*/ 2137940 w 4282900"/>
                <a:gd name="connsiteY5" fmla="*/ 5795027 h 5795027"/>
                <a:gd name="connsiteX6" fmla="*/ 1950069 w 4282900"/>
                <a:gd name="connsiteY6" fmla="*/ 5630311 h 5795027"/>
                <a:gd name="connsiteX7" fmla="*/ 559353 w 4282900"/>
                <a:gd name="connsiteY7" fmla="*/ 4939455 h 5795027"/>
                <a:gd name="connsiteX8" fmla="*/ 0 w 4282900"/>
                <a:gd name="connsiteY8" fmla="*/ 3746068 h 5795027"/>
                <a:gd name="connsiteX9" fmla="*/ 0 w 4282900"/>
                <a:gd name="connsiteY9" fmla="*/ 3441681 h 5795027"/>
                <a:gd name="connsiteX10" fmla="*/ 0 w 4282900"/>
                <a:gd name="connsiteY10" fmla="*/ 3042471 h 5795027"/>
                <a:gd name="connsiteX11" fmla="*/ 0 w 4282900"/>
                <a:gd name="connsiteY11" fmla="*/ 2752557 h 5795027"/>
                <a:gd name="connsiteX12" fmla="*/ 0 w 4282900"/>
                <a:gd name="connsiteY12" fmla="*/ 2231503 h 5795027"/>
                <a:gd name="connsiteX13" fmla="*/ 0 w 4282900"/>
                <a:gd name="connsiteY13" fmla="*/ 2048959 h 5795027"/>
                <a:gd name="connsiteX14" fmla="*/ 559354 w 4282900"/>
                <a:gd name="connsiteY14" fmla="*/ 855573 h 5795027"/>
                <a:gd name="connsiteX15" fmla="*/ 1950071 w 4282900"/>
                <a:gd name="connsiteY15" fmla="*/ 164715 h 5795027"/>
                <a:gd name="connsiteX16" fmla="*/ 2144960 w 4282900"/>
                <a:gd name="connsiteY16" fmla="*/ 0 h 5795027"/>
                <a:gd name="connsiteX17" fmla="*/ 2332832 w 4282900"/>
                <a:gd name="connsiteY17" fmla="*/ 164715 h 5795027"/>
                <a:gd name="connsiteX18" fmla="*/ 2976290 w 4282900"/>
                <a:gd name="connsiteY18" fmla="*/ 524033 h 5795027"/>
                <a:gd name="connsiteX0" fmla="*/ 4282900 w 4282900"/>
                <a:gd name="connsiteY0" fmla="*/ 3441681 h 5795027"/>
                <a:gd name="connsiteX1" fmla="*/ 4282900 w 4282900"/>
                <a:gd name="connsiteY1" fmla="*/ 3746068 h 5795027"/>
                <a:gd name="connsiteX2" fmla="*/ 3723546 w 4282900"/>
                <a:gd name="connsiteY2" fmla="*/ 4939455 h 5795027"/>
                <a:gd name="connsiteX3" fmla="*/ 2332829 w 4282900"/>
                <a:gd name="connsiteY3" fmla="*/ 5630311 h 5795027"/>
                <a:gd name="connsiteX4" fmla="*/ 2137940 w 4282900"/>
                <a:gd name="connsiteY4" fmla="*/ 5795027 h 5795027"/>
                <a:gd name="connsiteX5" fmla="*/ 1950069 w 4282900"/>
                <a:gd name="connsiteY5" fmla="*/ 5630311 h 5795027"/>
                <a:gd name="connsiteX6" fmla="*/ 559353 w 4282900"/>
                <a:gd name="connsiteY6" fmla="*/ 4939455 h 5795027"/>
                <a:gd name="connsiteX7" fmla="*/ 0 w 4282900"/>
                <a:gd name="connsiteY7" fmla="*/ 3746068 h 5795027"/>
                <a:gd name="connsiteX8" fmla="*/ 0 w 4282900"/>
                <a:gd name="connsiteY8" fmla="*/ 3441681 h 5795027"/>
                <a:gd name="connsiteX9" fmla="*/ 0 w 4282900"/>
                <a:gd name="connsiteY9" fmla="*/ 3042471 h 5795027"/>
                <a:gd name="connsiteX10" fmla="*/ 0 w 4282900"/>
                <a:gd name="connsiteY10" fmla="*/ 2752557 h 5795027"/>
                <a:gd name="connsiteX11" fmla="*/ 0 w 4282900"/>
                <a:gd name="connsiteY11" fmla="*/ 2231503 h 5795027"/>
                <a:gd name="connsiteX12" fmla="*/ 0 w 4282900"/>
                <a:gd name="connsiteY12" fmla="*/ 2048959 h 5795027"/>
                <a:gd name="connsiteX13" fmla="*/ 559354 w 4282900"/>
                <a:gd name="connsiteY13" fmla="*/ 855573 h 5795027"/>
                <a:gd name="connsiteX14" fmla="*/ 1950071 w 4282900"/>
                <a:gd name="connsiteY14" fmla="*/ 164715 h 5795027"/>
                <a:gd name="connsiteX15" fmla="*/ 2144960 w 4282900"/>
                <a:gd name="connsiteY15" fmla="*/ 0 h 5795027"/>
                <a:gd name="connsiteX16" fmla="*/ 2332832 w 4282900"/>
                <a:gd name="connsiteY16" fmla="*/ 164715 h 5795027"/>
                <a:gd name="connsiteX17" fmla="*/ 2976290 w 4282900"/>
                <a:gd name="connsiteY17" fmla="*/ 524033 h 5795027"/>
                <a:gd name="connsiteX0" fmla="*/ 4282900 w 4282900"/>
                <a:gd name="connsiteY0" fmla="*/ 3441681 h 5795027"/>
                <a:gd name="connsiteX1" fmla="*/ 3723546 w 4282900"/>
                <a:gd name="connsiteY1" fmla="*/ 4939455 h 5795027"/>
                <a:gd name="connsiteX2" fmla="*/ 2332829 w 4282900"/>
                <a:gd name="connsiteY2" fmla="*/ 5630311 h 5795027"/>
                <a:gd name="connsiteX3" fmla="*/ 2137940 w 4282900"/>
                <a:gd name="connsiteY3" fmla="*/ 5795027 h 5795027"/>
                <a:gd name="connsiteX4" fmla="*/ 1950069 w 4282900"/>
                <a:gd name="connsiteY4" fmla="*/ 5630311 h 5795027"/>
                <a:gd name="connsiteX5" fmla="*/ 559353 w 4282900"/>
                <a:gd name="connsiteY5" fmla="*/ 4939455 h 5795027"/>
                <a:gd name="connsiteX6" fmla="*/ 0 w 4282900"/>
                <a:gd name="connsiteY6" fmla="*/ 3746068 h 5795027"/>
                <a:gd name="connsiteX7" fmla="*/ 0 w 4282900"/>
                <a:gd name="connsiteY7" fmla="*/ 3441681 h 5795027"/>
                <a:gd name="connsiteX8" fmla="*/ 0 w 4282900"/>
                <a:gd name="connsiteY8" fmla="*/ 3042471 h 5795027"/>
                <a:gd name="connsiteX9" fmla="*/ 0 w 4282900"/>
                <a:gd name="connsiteY9" fmla="*/ 2752557 h 5795027"/>
                <a:gd name="connsiteX10" fmla="*/ 0 w 4282900"/>
                <a:gd name="connsiteY10" fmla="*/ 2231503 h 5795027"/>
                <a:gd name="connsiteX11" fmla="*/ 0 w 4282900"/>
                <a:gd name="connsiteY11" fmla="*/ 2048959 h 5795027"/>
                <a:gd name="connsiteX12" fmla="*/ 559354 w 4282900"/>
                <a:gd name="connsiteY12" fmla="*/ 855573 h 5795027"/>
                <a:gd name="connsiteX13" fmla="*/ 1950071 w 4282900"/>
                <a:gd name="connsiteY13" fmla="*/ 164715 h 5795027"/>
                <a:gd name="connsiteX14" fmla="*/ 2144960 w 4282900"/>
                <a:gd name="connsiteY14" fmla="*/ 0 h 5795027"/>
                <a:gd name="connsiteX15" fmla="*/ 2332832 w 4282900"/>
                <a:gd name="connsiteY15" fmla="*/ 164715 h 5795027"/>
                <a:gd name="connsiteX16" fmla="*/ 2976290 w 4282900"/>
                <a:gd name="connsiteY16" fmla="*/ 524033 h 5795027"/>
                <a:gd name="connsiteX0" fmla="*/ 3723546 w 3723546"/>
                <a:gd name="connsiteY0" fmla="*/ 4939455 h 5795027"/>
                <a:gd name="connsiteX1" fmla="*/ 2332829 w 3723546"/>
                <a:gd name="connsiteY1" fmla="*/ 5630311 h 5795027"/>
                <a:gd name="connsiteX2" fmla="*/ 2137940 w 3723546"/>
                <a:gd name="connsiteY2" fmla="*/ 5795027 h 5795027"/>
                <a:gd name="connsiteX3" fmla="*/ 1950069 w 3723546"/>
                <a:gd name="connsiteY3" fmla="*/ 5630311 h 5795027"/>
                <a:gd name="connsiteX4" fmla="*/ 559353 w 3723546"/>
                <a:gd name="connsiteY4" fmla="*/ 4939455 h 5795027"/>
                <a:gd name="connsiteX5" fmla="*/ 0 w 3723546"/>
                <a:gd name="connsiteY5" fmla="*/ 3746068 h 5795027"/>
                <a:gd name="connsiteX6" fmla="*/ 0 w 3723546"/>
                <a:gd name="connsiteY6" fmla="*/ 3441681 h 5795027"/>
                <a:gd name="connsiteX7" fmla="*/ 0 w 3723546"/>
                <a:gd name="connsiteY7" fmla="*/ 3042471 h 5795027"/>
                <a:gd name="connsiteX8" fmla="*/ 0 w 3723546"/>
                <a:gd name="connsiteY8" fmla="*/ 2752557 h 5795027"/>
                <a:gd name="connsiteX9" fmla="*/ 0 w 3723546"/>
                <a:gd name="connsiteY9" fmla="*/ 2231503 h 5795027"/>
                <a:gd name="connsiteX10" fmla="*/ 0 w 3723546"/>
                <a:gd name="connsiteY10" fmla="*/ 2048959 h 5795027"/>
                <a:gd name="connsiteX11" fmla="*/ 559354 w 3723546"/>
                <a:gd name="connsiteY11" fmla="*/ 855573 h 5795027"/>
                <a:gd name="connsiteX12" fmla="*/ 1950071 w 3723546"/>
                <a:gd name="connsiteY12" fmla="*/ 164715 h 5795027"/>
                <a:gd name="connsiteX13" fmla="*/ 2144960 w 3723546"/>
                <a:gd name="connsiteY13" fmla="*/ 0 h 5795027"/>
                <a:gd name="connsiteX14" fmla="*/ 2332832 w 3723546"/>
                <a:gd name="connsiteY14" fmla="*/ 164715 h 5795027"/>
                <a:gd name="connsiteX15" fmla="*/ 2976290 w 3723546"/>
                <a:gd name="connsiteY15" fmla="*/ 524033 h 5795027"/>
                <a:gd name="connsiteX0" fmla="*/ 3723546 w 3723546"/>
                <a:gd name="connsiteY0" fmla="*/ 4939455 h 5795027"/>
                <a:gd name="connsiteX1" fmla="*/ 2989878 w 3723546"/>
                <a:gd name="connsiteY1" fmla="*/ 5266109 h 5795027"/>
                <a:gd name="connsiteX2" fmla="*/ 2332829 w 3723546"/>
                <a:gd name="connsiteY2" fmla="*/ 5630311 h 5795027"/>
                <a:gd name="connsiteX3" fmla="*/ 2137940 w 3723546"/>
                <a:gd name="connsiteY3" fmla="*/ 5795027 h 5795027"/>
                <a:gd name="connsiteX4" fmla="*/ 1950069 w 3723546"/>
                <a:gd name="connsiteY4" fmla="*/ 5630311 h 5795027"/>
                <a:gd name="connsiteX5" fmla="*/ 559353 w 3723546"/>
                <a:gd name="connsiteY5" fmla="*/ 4939455 h 5795027"/>
                <a:gd name="connsiteX6" fmla="*/ 0 w 3723546"/>
                <a:gd name="connsiteY6" fmla="*/ 3746068 h 5795027"/>
                <a:gd name="connsiteX7" fmla="*/ 0 w 3723546"/>
                <a:gd name="connsiteY7" fmla="*/ 3441681 h 5795027"/>
                <a:gd name="connsiteX8" fmla="*/ 0 w 3723546"/>
                <a:gd name="connsiteY8" fmla="*/ 3042471 h 5795027"/>
                <a:gd name="connsiteX9" fmla="*/ 0 w 3723546"/>
                <a:gd name="connsiteY9" fmla="*/ 2752557 h 5795027"/>
                <a:gd name="connsiteX10" fmla="*/ 0 w 3723546"/>
                <a:gd name="connsiteY10" fmla="*/ 2231503 h 5795027"/>
                <a:gd name="connsiteX11" fmla="*/ 0 w 3723546"/>
                <a:gd name="connsiteY11" fmla="*/ 2048959 h 5795027"/>
                <a:gd name="connsiteX12" fmla="*/ 559354 w 3723546"/>
                <a:gd name="connsiteY12" fmla="*/ 855573 h 5795027"/>
                <a:gd name="connsiteX13" fmla="*/ 1950071 w 3723546"/>
                <a:gd name="connsiteY13" fmla="*/ 164715 h 5795027"/>
                <a:gd name="connsiteX14" fmla="*/ 2144960 w 3723546"/>
                <a:gd name="connsiteY14" fmla="*/ 0 h 5795027"/>
                <a:gd name="connsiteX15" fmla="*/ 2332832 w 3723546"/>
                <a:gd name="connsiteY15" fmla="*/ 164715 h 5795027"/>
                <a:gd name="connsiteX16" fmla="*/ 2976290 w 3723546"/>
                <a:gd name="connsiteY16" fmla="*/ 524033 h 5795027"/>
                <a:gd name="connsiteX0" fmla="*/ 2989878 w 2989878"/>
                <a:gd name="connsiteY0" fmla="*/ 5266109 h 5795027"/>
                <a:gd name="connsiteX1" fmla="*/ 2332829 w 2989878"/>
                <a:gd name="connsiteY1" fmla="*/ 5630311 h 5795027"/>
                <a:gd name="connsiteX2" fmla="*/ 2137940 w 2989878"/>
                <a:gd name="connsiteY2" fmla="*/ 5795027 h 5795027"/>
                <a:gd name="connsiteX3" fmla="*/ 1950069 w 2989878"/>
                <a:gd name="connsiteY3" fmla="*/ 5630311 h 5795027"/>
                <a:gd name="connsiteX4" fmla="*/ 559353 w 2989878"/>
                <a:gd name="connsiteY4" fmla="*/ 4939455 h 5795027"/>
                <a:gd name="connsiteX5" fmla="*/ 0 w 2989878"/>
                <a:gd name="connsiteY5" fmla="*/ 3746068 h 5795027"/>
                <a:gd name="connsiteX6" fmla="*/ 0 w 2989878"/>
                <a:gd name="connsiteY6" fmla="*/ 3441681 h 5795027"/>
                <a:gd name="connsiteX7" fmla="*/ 0 w 2989878"/>
                <a:gd name="connsiteY7" fmla="*/ 3042471 h 5795027"/>
                <a:gd name="connsiteX8" fmla="*/ 0 w 2989878"/>
                <a:gd name="connsiteY8" fmla="*/ 2752557 h 5795027"/>
                <a:gd name="connsiteX9" fmla="*/ 0 w 2989878"/>
                <a:gd name="connsiteY9" fmla="*/ 2231503 h 5795027"/>
                <a:gd name="connsiteX10" fmla="*/ 0 w 2989878"/>
                <a:gd name="connsiteY10" fmla="*/ 2048959 h 5795027"/>
                <a:gd name="connsiteX11" fmla="*/ 559354 w 2989878"/>
                <a:gd name="connsiteY11" fmla="*/ 855573 h 5795027"/>
                <a:gd name="connsiteX12" fmla="*/ 1950071 w 2989878"/>
                <a:gd name="connsiteY12" fmla="*/ 164715 h 5795027"/>
                <a:gd name="connsiteX13" fmla="*/ 2144960 w 2989878"/>
                <a:gd name="connsiteY13" fmla="*/ 0 h 5795027"/>
                <a:gd name="connsiteX14" fmla="*/ 2332832 w 2989878"/>
                <a:gd name="connsiteY14" fmla="*/ 164715 h 5795027"/>
                <a:gd name="connsiteX15" fmla="*/ 2976290 w 2989878"/>
                <a:gd name="connsiteY15" fmla="*/ 524033 h 5795027"/>
                <a:gd name="connsiteX0" fmla="*/ 2989878 w 2989878"/>
                <a:gd name="connsiteY0" fmla="*/ 5266109 h 5795027"/>
                <a:gd name="connsiteX1" fmla="*/ 2332829 w 2989878"/>
                <a:gd name="connsiteY1" fmla="*/ 5630311 h 5795027"/>
                <a:gd name="connsiteX2" fmla="*/ 2137940 w 2989878"/>
                <a:gd name="connsiteY2" fmla="*/ 5795027 h 5795027"/>
                <a:gd name="connsiteX3" fmla="*/ 1950069 w 2989878"/>
                <a:gd name="connsiteY3" fmla="*/ 5630311 h 5795027"/>
                <a:gd name="connsiteX4" fmla="*/ 559353 w 2989878"/>
                <a:gd name="connsiteY4" fmla="*/ 4939455 h 5795027"/>
                <a:gd name="connsiteX5" fmla="*/ 0 w 2989878"/>
                <a:gd name="connsiteY5" fmla="*/ 3746068 h 5795027"/>
                <a:gd name="connsiteX6" fmla="*/ 0 w 2989878"/>
                <a:gd name="connsiteY6" fmla="*/ 3441681 h 5795027"/>
                <a:gd name="connsiteX7" fmla="*/ 0 w 2989878"/>
                <a:gd name="connsiteY7" fmla="*/ 3042471 h 5795027"/>
                <a:gd name="connsiteX8" fmla="*/ 0 w 2989878"/>
                <a:gd name="connsiteY8" fmla="*/ 2752557 h 5795027"/>
                <a:gd name="connsiteX9" fmla="*/ 0 w 2989878"/>
                <a:gd name="connsiteY9" fmla="*/ 2231503 h 5795027"/>
                <a:gd name="connsiteX10" fmla="*/ 0 w 2989878"/>
                <a:gd name="connsiteY10" fmla="*/ 2048959 h 5795027"/>
                <a:gd name="connsiteX11" fmla="*/ 559354 w 2989878"/>
                <a:gd name="connsiteY11" fmla="*/ 855573 h 5795027"/>
                <a:gd name="connsiteX12" fmla="*/ 1950071 w 2989878"/>
                <a:gd name="connsiteY12" fmla="*/ 164715 h 5795027"/>
                <a:gd name="connsiteX13" fmla="*/ 2144960 w 2989878"/>
                <a:gd name="connsiteY13" fmla="*/ 0 h 5795027"/>
                <a:gd name="connsiteX14" fmla="*/ 2332832 w 2989878"/>
                <a:gd name="connsiteY14" fmla="*/ 164715 h 5795027"/>
                <a:gd name="connsiteX15" fmla="*/ 2976290 w 2989878"/>
                <a:gd name="connsiteY15" fmla="*/ 524033 h 5795027"/>
                <a:gd name="connsiteX0" fmla="*/ 2955049 w 2976290"/>
                <a:gd name="connsiteY0" fmla="*/ 5266109 h 5795027"/>
                <a:gd name="connsiteX1" fmla="*/ 2332829 w 2976290"/>
                <a:gd name="connsiteY1" fmla="*/ 5630311 h 5795027"/>
                <a:gd name="connsiteX2" fmla="*/ 2137940 w 2976290"/>
                <a:gd name="connsiteY2" fmla="*/ 5795027 h 5795027"/>
                <a:gd name="connsiteX3" fmla="*/ 1950069 w 2976290"/>
                <a:gd name="connsiteY3" fmla="*/ 5630311 h 5795027"/>
                <a:gd name="connsiteX4" fmla="*/ 559353 w 2976290"/>
                <a:gd name="connsiteY4" fmla="*/ 4939455 h 5795027"/>
                <a:gd name="connsiteX5" fmla="*/ 0 w 2976290"/>
                <a:gd name="connsiteY5" fmla="*/ 3746068 h 5795027"/>
                <a:gd name="connsiteX6" fmla="*/ 0 w 2976290"/>
                <a:gd name="connsiteY6" fmla="*/ 3441681 h 5795027"/>
                <a:gd name="connsiteX7" fmla="*/ 0 w 2976290"/>
                <a:gd name="connsiteY7" fmla="*/ 3042471 h 5795027"/>
                <a:gd name="connsiteX8" fmla="*/ 0 w 2976290"/>
                <a:gd name="connsiteY8" fmla="*/ 2752557 h 5795027"/>
                <a:gd name="connsiteX9" fmla="*/ 0 w 2976290"/>
                <a:gd name="connsiteY9" fmla="*/ 2231503 h 5795027"/>
                <a:gd name="connsiteX10" fmla="*/ 0 w 2976290"/>
                <a:gd name="connsiteY10" fmla="*/ 2048959 h 5795027"/>
                <a:gd name="connsiteX11" fmla="*/ 559354 w 2976290"/>
                <a:gd name="connsiteY11" fmla="*/ 855573 h 5795027"/>
                <a:gd name="connsiteX12" fmla="*/ 1950071 w 2976290"/>
                <a:gd name="connsiteY12" fmla="*/ 164715 h 5795027"/>
                <a:gd name="connsiteX13" fmla="*/ 2144960 w 2976290"/>
                <a:gd name="connsiteY13" fmla="*/ 0 h 5795027"/>
                <a:gd name="connsiteX14" fmla="*/ 2332832 w 2976290"/>
                <a:gd name="connsiteY14" fmla="*/ 164715 h 5795027"/>
                <a:gd name="connsiteX15" fmla="*/ 2976290 w 2976290"/>
                <a:gd name="connsiteY15" fmla="*/ 524033 h 5795027"/>
                <a:gd name="connsiteX0" fmla="*/ 2955049 w 2976290"/>
                <a:gd name="connsiteY0" fmla="*/ 5266109 h 5795027"/>
                <a:gd name="connsiteX1" fmla="*/ 2332829 w 2976290"/>
                <a:gd name="connsiteY1" fmla="*/ 5630311 h 5795027"/>
                <a:gd name="connsiteX2" fmla="*/ 2137940 w 2976290"/>
                <a:gd name="connsiteY2" fmla="*/ 5795027 h 5795027"/>
                <a:gd name="connsiteX3" fmla="*/ 1950069 w 2976290"/>
                <a:gd name="connsiteY3" fmla="*/ 5630311 h 5795027"/>
                <a:gd name="connsiteX4" fmla="*/ 559353 w 2976290"/>
                <a:gd name="connsiteY4" fmla="*/ 4939455 h 5795027"/>
                <a:gd name="connsiteX5" fmla="*/ 0 w 2976290"/>
                <a:gd name="connsiteY5" fmla="*/ 3746068 h 5795027"/>
                <a:gd name="connsiteX6" fmla="*/ 0 w 2976290"/>
                <a:gd name="connsiteY6" fmla="*/ 3441681 h 5795027"/>
                <a:gd name="connsiteX7" fmla="*/ 0 w 2976290"/>
                <a:gd name="connsiteY7" fmla="*/ 3042471 h 5795027"/>
                <a:gd name="connsiteX8" fmla="*/ 0 w 2976290"/>
                <a:gd name="connsiteY8" fmla="*/ 2752557 h 5795027"/>
                <a:gd name="connsiteX9" fmla="*/ 0 w 2976290"/>
                <a:gd name="connsiteY9" fmla="*/ 2231503 h 5795027"/>
                <a:gd name="connsiteX10" fmla="*/ 0 w 2976290"/>
                <a:gd name="connsiteY10" fmla="*/ 2048959 h 5795027"/>
                <a:gd name="connsiteX11" fmla="*/ 559354 w 2976290"/>
                <a:gd name="connsiteY11" fmla="*/ 855573 h 5795027"/>
                <a:gd name="connsiteX12" fmla="*/ 1950071 w 2976290"/>
                <a:gd name="connsiteY12" fmla="*/ 164715 h 5795027"/>
                <a:gd name="connsiteX13" fmla="*/ 2144960 w 2976290"/>
                <a:gd name="connsiteY13" fmla="*/ 0 h 5795027"/>
                <a:gd name="connsiteX14" fmla="*/ 2332832 w 2976290"/>
                <a:gd name="connsiteY14" fmla="*/ 164715 h 5795027"/>
                <a:gd name="connsiteX15" fmla="*/ 2976290 w 2976290"/>
                <a:gd name="connsiteY15" fmla="*/ 524033 h 5795027"/>
                <a:gd name="connsiteX0" fmla="*/ 2955049 w 2976290"/>
                <a:gd name="connsiteY0" fmla="*/ 5266109 h 5795027"/>
                <a:gd name="connsiteX1" fmla="*/ 2332829 w 2976290"/>
                <a:gd name="connsiteY1" fmla="*/ 5630311 h 5795027"/>
                <a:gd name="connsiteX2" fmla="*/ 2137940 w 2976290"/>
                <a:gd name="connsiteY2" fmla="*/ 5795027 h 5795027"/>
                <a:gd name="connsiteX3" fmla="*/ 1950069 w 2976290"/>
                <a:gd name="connsiteY3" fmla="*/ 5630311 h 5795027"/>
                <a:gd name="connsiteX4" fmla="*/ 559353 w 2976290"/>
                <a:gd name="connsiteY4" fmla="*/ 4939455 h 5795027"/>
                <a:gd name="connsiteX5" fmla="*/ 0 w 2976290"/>
                <a:gd name="connsiteY5" fmla="*/ 3746068 h 5795027"/>
                <a:gd name="connsiteX6" fmla="*/ 0 w 2976290"/>
                <a:gd name="connsiteY6" fmla="*/ 3441681 h 5795027"/>
                <a:gd name="connsiteX7" fmla="*/ 0 w 2976290"/>
                <a:gd name="connsiteY7" fmla="*/ 3042471 h 5795027"/>
                <a:gd name="connsiteX8" fmla="*/ 0 w 2976290"/>
                <a:gd name="connsiteY8" fmla="*/ 2752557 h 5795027"/>
                <a:gd name="connsiteX9" fmla="*/ 0 w 2976290"/>
                <a:gd name="connsiteY9" fmla="*/ 2231503 h 5795027"/>
                <a:gd name="connsiteX10" fmla="*/ 0 w 2976290"/>
                <a:gd name="connsiteY10" fmla="*/ 2048959 h 5795027"/>
                <a:gd name="connsiteX11" fmla="*/ 559354 w 2976290"/>
                <a:gd name="connsiteY11" fmla="*/ 855573 h 5795027"/>
                <a:gd name="connsiteX12" fmla="*/ 1950071 w 2976290"/>
                <a:gd name="connsiteY12" fmla="*/ 164715 h 5795027"/>
                <a:gd name="connsiteX13" fmla="*/ 2144960 w 2976290"/>
                <a:gd name="connsiteY13" fmla="*/ 0 h 5795027"/>
                <a:gd name="connsiteX14" fmla="*/ 2332832 w 2976290"/>
                <a:gd name="connsiteY14" fmla="*/ 164715 h 5795027"/>
                <a:gd name="connsiteX15" fmla="*/ 2976290 w 2976290"/>
                <a:gd name="connsiteY15" fmla="*/ 524033 h 5795027"/>
                <a:gd name="connsiteX0" fmla="*/ 2955049 w 2976290"/>
                <a:gd name="connsiteY0" fmla="*/ 5266109 h 5795027"/>
                <a:gd name="connsiteX1" fmla="*/ 2332829 w 2976290"/>
                <a:gd name="connsiteY1" fmla="*/ 5630311 h 5795027"/>
                <a:gd name="connsiteX2" fmla="*/ 2137940 w 2976290"/>
                <a:gd name="connsiteY2" fmla="*/ 5795027 h 5795027"/>
                <a:gd name="connsiteX3" fmla="*/ 1950069 w 2976290"/>
                <a:gd name="connsiteY3" fmla="*/ 5630311 h 5795027"/>
                <a:gd name="connsiteX4" fmla="*/ 559353 w 2976290"/>
                <a:gd name="connsiteY4" fmla="*/ 4939455 h 5795027"/>
                <a:gd name="connsiteX5" fmla="*/ 0 w 2976290"/>
                <a:gd name="connsiteY5" fmla="*/ 3746068 h 5795027"/>
                <a:gd name="connsiteX6" fmla="*/ 0 w 2976290"/>
                <a:gd name="connsiteY6" fmla="*/ 3441681 h 5795027"/>
                <a:gd name="connsiteX7" fmla="*/ 0 w 2976290"/>
                <a:gd name="connsiteY7" fmla="*/ 3042471 h 5795027"/>
                <a:gd name="connsiteX8" fmla="*/ 0 w 2976290"/>
                <a:gd name="connsiteY8" fmla="*/ 2752557 h 5795027"/>
                <a:gd name="connsiteX9" fmla="*/ 0 w 2976290"/>
                <a:gd name="connsiteY9" fmla="*/ 2231503 h 5795027"/>
                <a:gd name="connsiteX10" fmla="*/ 0 w 2976290"/>
                <a:gd name="connsiteY10" fmla="*/ 2048959 h 5795027"/>
                <a:gd name="connsiteX11" fmla="*/ 559354 w 2976290"/>
                <a:gd name="connsiteY11" fmla="*/ 855573 h 5795027"/>
                <a:gd name="connsiteX12" fmla="*/ 1950071 w 2976290"/>
                <a:gd name="connsiteY12" fmla="*/ 164715 h 5795027"/>
                <a:gd name="connsiteX13" fmla="*/ 2144960 w 2976290"/>
                <a:gd name="connsiteY13" fmla="*/ 0 h 5795027"/>
                <a:gd name="connsiteX14" fmla="*/ 2332832 w 2976290"/>
                <a:gd name="connsiteY14" fmla="*/ 164715 h 5795027"/>
                <a:gd name="connsiteX15" fmla="*/ 2976290 w 2976290"/>
                <a:gd name="connsiteY15" fmla="*/ 524033 h 5795027"/>
                <a:gd name="connsiteX0" fmla="*/ 2955049 w 2976290"/>
                <a:gd name="connsiteY0" fmla="*/ 5266109 h 5795027"/>
                <a:gd name="connsiteX1" fmla="*/ 2332829 w 2976290"/>
                <a:gd name="connsiteY1" fmla="*/ 5630311 h 5795027"/>
                <a:gd name="connsiteX2" fmla="*/ 2137940 w 2976290"/>
                <a:gd name="connsiteY2" fmla="*/ 5795027 h 5795027"/>
                <a:gd name="connsiteX3" fmla="*/ 1950069 w 2976290"/>
                <a:gd name="connsiteY3" fmla="*/ 5630311 h 5795027"/>
                <a:gd name="connsiteX4" fmla="*/ 559353 w 2976290"/>
                <a:gd name="connsiteY4" fmla="*/ 4939455 h 5795027"/>
                <a:gd name="connsiteX5" fmla="*/ 0 w 2976290"/>
                <a:gd name="connsiteY5" fmla="*/ 3746068 h 5795027"/>
                <a:gd name="connsiteX6" fmla="*/ 0 w 2976290"/>
                <a:gd name="connsiteY6" fmla="*/ 3441681 h 5795027"/>
                <a:gd name="connsiteX7" fmla="*/ 0 w 2976290"/>
                <a:gd name="connsiteY7" fmla="*/ 3042471 h 5795027"/>
                <a:gd name="connsiteX8" fmla="*/ 0 w 2976290"/>
                <a:gd name="connsiteY8" fmla="*/ 2752557 h 5795027"/>
                <a:gd name="connsiteX9" fmla="*/ 0 w 2976290"/>
                <a:gd name="connsiteY9" fmla="*/ 2231503 h 5795027"/>
                <a:gd name="connsiteX10" fmla="*/ 0 w 2976290"/>
                <a:gd name="connsiteY10" fmla="*/ 2048959 h 5795027"/>
                <a:gd name="connsiteX11" fmla="*/ 559354 w 2976290"/>
                <a:gd name="connsiteY11" fmla="*/ 855573 h 5795027"/>
                <a:gd name="connsiteX12" fmla="*/ 1950071 w 2976290"/>
                <a:gd name="connsiteY12" fmla="*/ 164715 h 5795027"/>
                <a:gd name="connsiteX13" fmla="*/ 2144960 w 2976290"/>
                <a:gd name="connsiteY13" fmla="*/ 0 h 5795027"/>
                <a:gd name="connsiteX14" fmla="*/ 2332832 w 2976290"/>
                <a:gd name="connsiteY14" fmla="*/ 164715 h 5795027"/>
                <a:gd name="connsiteX15" fmla="*/ 2976290 w 2976290"/>
                <a:gd name="connsiteY15" fmla="*/ 524033 h 5795027"/>
                <a:gd name="connsiteX0" fmla="*/ 2955049 w 2987296"/>
                <a:gd name="connsiteY0" fmla="*/ 5266109 h 5795027"/>
                <a:gd name="connsiteX1" fmla="*/ 2332829 w 2987296"/>
                <a:gd name="connsiteY1" fmla="*/ 5630311 h 5795027"/>
                <a:gd name="connsiteX2" fmla="*/ 2137940 w 2987296"/>
                <a:gd name="connsiteY2" fmla="*/ 5795027 h 5795027"/>
                <a:gd name="connsiteX3" fmla="*/ 1950069 w 2987296"/>
                <a:gd name="connsiteY3" fmla="*/ 5630311 h 5795027"/>
                <a:gd name="connsiteX4" fmla="*/ 559353 w 2987296"/>
                <a:gd name="connsiteY4" fmla="*/ 4939455 h 5795027"/>
                <a:gd name="connsiteX5" fmla="*/ 0 w 2987296"/>
                <a:gd name="connsiteY5" fmla="*/ 3746068 h 5795027"/>
                <a:gd name="connsiteX6" fmla="*/ 0 w 2987296"/>
                <a:gd name="connsiteY6" fmla="*/ 3441681 h 5795027"/>
                <a:gd name="connsiteX7" fmla="*/ 0 w 2987296"/>
                <a:gd name="connsiteY7" fmla="*/ 3042471 h 5795027"/>
                <a:gd name="connsiteX8" fmla="*/ 0 w 2987296"/>
                <a:gd name="connsiteY8" fmla="*/ 2752557 h 5795027"/>
                <a:gd name="connsiteX9" fmla="*/ 0 w 2987296"/>
                <a:gd name="connsiteY9" fmla="*/ 2231503 h 5795027"/>
                <a:gd name="connsiteX10" fmla="*/ 0 w 2987296"/>
                <a:gd name="connsiteY10" fmla="*/ 2048959 h 5795027"/>
                <a:gd name="connsiteX11" fmla="*/ 559354 w 2987296"/>
                <a:gd name="connsiteY11" fmla="*/ 855573 h 5795027"/>
                <a:gd name="connsiteX12" fmla="*/ 1950071 w 2987296"/>
                <a:gd name="connsiteY12" fmla="*/ 164715 h 5795027"/>
                <a:gd name="connsiteX13" fmla="*/ 2144960 w 2987296"/>
                <a:gd name="connsiteY13" fmla="*/ 0 h 5795027"/>
                <a:gd name="connsiteX14" fmla="*/ 2332832 w 2987296"/>
                <a:gd name="connsiteY14" fmla="*/ 164715 h 5795027"/>
                <a:gd name="connsiteX15" fmla="*/ 2987296 w 2987296"/>
                <a:gd name="connsiteY15" fmla="*/ 557051 h 57950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2987296" h="5795027">
                  <a:moveTo>
                    <a:pt x="2955049" y="5266109"/>
                  </a:moveTo>
                  <a:cubicBezTo>
                    <a:pt x="2737194" y="5332489"/>
                    <a:pt x="2474819" y="5542158"/>
                    <a:pt x="2332829" y="5630311"/>
                  </a:cubicBezTo>
                  <a:lnTo>
                    <a:pt x="2137940" y="5795027"/>
                  </a:lnTo>
                  <a:lnTo>
                    <a:pt x="1950069" y="5630311"/>
                  </a:lnTo>
                  <a:cubicBezTo>
                    <a:pt x="1484225" y="5270318"/>
                    <a:pt x="959280" y="5171158"/>
                    <a:pt x="559353" y="4939455"/>
                  </a:cubicBezTo>
                  <a:cubicBezTo>
                    <a:pt x="174796" y="4670559"/>
                    <a:pt x="0" y="4362177"/>
                    <a:pt x="0" y="3746068"/>
                  </a:cubicBezTo>
                  <a:lnTo>
                    <a:pt x="0" y="3441681"/>
                  </a:lnTo>
                  <a:lnTo>
                    <a:pt x="0" y="3042471"/>
                  </a:lnTo>
                  <a:lnTo>
                    <a:pt x="0" y="2752557"/>
                  </a:lnTo>
                  <a:lnTo>
                    <a:pt x="0" y="2231503"/>
                  </a:lnTo>
                  <a:lnTo>
                    <a:pt x="0" y="2048959"/>
                  </a:lnTo>
                  <a:cubicBezTo>
                    <a:pt x="0" y="1432851"/>
                    <a:pt x="174797" y="1124469"/>
                    <a:pt x="559354" y="855573"/>
                  </a:cubicBezTo>
                  <a:cubicBezTo>
                    <a:pt x="959283" y="623869"/>
                    <a:pt x="1484227" y="524709"/>
                    <a:pt x="1950071" y="164715"/>
                  </a:cubicBezTo>
                  <a:lnTo>
                    <a:pt x="2144960" y="0"/>
                  </a:lnTo>
                  <a:lnTo>
                    <a:pt x="2332832" y="164715"/>
                  </a:lnTo>
                  <a:cubicBezTo>
                    <a:pt x="2471387" y="252054"/>
                    <a:pt x="2755510" y="441908"/>
                    <a:pt x="2987296" y="557051"/>
                  </a:cubicBezTo>
                </a:path>
              </a:pathLst>
            </a:custGeom>
            <a:noFill/>
            <a:ln w="25400" cap="rnd">
              <a:solidFill>
                <a:schemeClr val="bg2">
                  <a:lumMod val="75000"/>
                  <a:alpha val="65000"/>
                </a:schemeClr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7E11B74D-DF90-4993-88AE-4D05C91F2A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6744" y="959587"/>
            <a:ext cx="9076329" cy="10642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E79B3DE9-A495-4E75-819D-E0B2E550507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66744" y="2248257"/>
            <a:ext cx="9076329" cy="36501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F02430AC-DB07-423B-A52A-0065639AFE6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266975" y="6356350"/>
            <a:ext cx="296091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i="0">
                <a:solidFill>
                  <a:schemeClr val="tx2">
                    <a:alpha val="85000"/>
                  </a:schemeClr>
                </a:solidFill>
              </a:defRPr>
            </a:lvl1pPr>
          </a:lstStyle>
          <a:p>
            <a:fld id="{11008460-8B2F-4AAA-A4E2-10730069204C}" type="datetimeFigureOut">
              <a:rPr lang="en-US" smtClean="0"/>
              <a:pPr/>
              <a:t>11/4/2025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485FAFC9-FA18-4C55-8C92-B17603CAEED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966745" y="501128"/>
            <a:ext cx="331134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i="0">
                <a:solidFill>
                  <a:schemeClr val="tx2">
                    <a:alpha val="8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67D5A493-61FB-4764-90B6-8CC218A781C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39498" y="6356350"/>
            <a:ext cx="51547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i="0">
                <a:solidFill>
                  <a:schemeClr val="tx2">
                    <a:alpha val="85000"/>
                  </a:schemeClr>
                </a:solidFill>
              </a:defRPr>
            </a:lvl1pPr>
          </a:lstStyle>
          <a:p>
            <a:fld id="{0946259B-8396-46CD-AD42-FDEDA89DA27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48886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4" r:id="rId1"/>
    <p:sldLayoutId id="2147483745" r:id="rId2"/>
    <p:sldLayoutId id="2147483746" r:id="rId3"/>
    <p:sldLayoutId id="2147483747" r:id="rId4"/>
    <p:sldLayoutId id="2147483737" r:id="rId5"/>
    <p:sldLayoutId id="2147483742" r:id="rId6"/>
    <p:sldLayoutId id="2147483738" r:id="rId7"/>
    <p:sldLayoutId id="2147483739" r:id="rId8"/>
    <p:sldLayoutId id="2147483740" r:id="rId9"/>
    <p:sldLayoutId id="2147483741" r:id="rId10"/>
    <p:sldLayoutId id="2147483743" r:id="rId11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buSzPct val="150000"/>
        <a:buFont typeface="Goudy Old Style" panose="02020502050305020303" pitchFamily="18" charset="0"/>
        <a:buChar char="∙"/>
        <a:defRPr sz="2000" kern="1200">
          <a:solidFill>
            <a:schemeClr val="tx2"/>
          </a:solidFill>
          <a:latin typeface="+mn-lt"/>
          <a:ea typeface="+mn-ea"/>
          <a:cs typeface="+mn-cs"/>
        </a:defRPr>
      </a:lvl1pPr>
      <a:lvl2pPr marL="274320" indent="0" algn="l" defTabSz="914400" rtl="0" eaLnBrk="1" latinLnBrk="0" hangingPunct="1">
        <a:lnSpc>
          <a:spcPct val="110000"/>
        </a:lnSpc>
        <a:spcBef>
          <a:spcPts val="500"/>
        </a:spcBef>
        <a:buFontTx/>
        <a:buNone/>
        <a:defRPr sz="1800" kern="1200">
          <a:solidFill>
            <a:schemeClr val="tx2"/>
          </a:solidFill>
          <a:latin typeface="+mn-lt"/>
          <a:ea typeface="+mn-ea"/>
          <a:cs typeface="+mn-cs"/>
        </a:defRPr>
      </a:lvl2pPr>
      <a:lvl3pPr marL="548640" indent="-228600" algn="l" defTabSz="914400" rtl="0" eaLnBrk="1" latinLnBrk="0" hangingPunct="1">
        <a:lnSpc>
          <a:spcPct val="110000"/>
        </a:lnSpc>
        <a:spcBef>
          <a:spcPts val="500"/>
        </a:spcBef>
        <a:buSzPct val="150000"/>
        <a:buFont typeface="Goudy Old Style" panose="02020502050305020303" pitchFamily="18" charset="0"/>
        <a:buChar char="∙"/>
        <a:defRPr sz="1600" kern="1200">
          <a:solidFill>
            <a:schemeClr val="tx2"/>
          </a:solidFill>
          <a:latin typeface="+mn-lt"/>
          <a:ea typeface="+mn-ea"/>
          <a:cs typeface="+mn-cs"/>
        </a:defRPr>
      </a:lvl3pPr>
      <a:lvl4pPr marL="594360" indent="0" algn="l" defTabSz="914400" rtl="0" eaLnBrk="1" latinLnBrk="0" hangingPunct="1">
        <a:lnSpc>
          <a:spcPct val="110000"/>
        </a:lnSpc>
        <a:spcBef>
          <a:spcPts val="500"/>
        </a:spcBef>
        <a:buFontTx/>
        <a:buNone/>
        <a:defRPr sz="1400" kern="1200">
          <a:solidFill>
            <a:schemeClr val="tx2"/>
          </a:solidFill>
          <a:latin typeface="+mn-lt"/>
          <a:ea typeface="+mn-ea"/>
          <a:cs typeface="+mn-cs"/>
        </a:defRPr>
      </a:lvl4pPr>
      <a:lvl5pPr marL="822960" indent="-228600" algn="l" defTabSz="914400" rtl="0" eaLnBrk="1" latinLnBrk="0" hangingPunct="1">
        <a:lnSpc>
          <a:spcPct val="110000"/>
        </a:lnSpc>
        <a:spcBef>
          <a:spcPts val="500"/>
        </a:spcBef>
        <a:buSzPct val="150000"/>
        <a:buFont typeface="Goudy Old Style" panose="02020502050305020303" pitchFamily="18" charset="0"/>
        <a:buChar char="∙"/>
        <a:defRPr sz="14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https://uesz.nytud.hu/index.html?displaymode=web&amp;searchmode=exact&amp;searchstr=mi&amp;hom=2" TargetMode="Externa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uesz.nytud.hu/index.html?displaymode=web&amp;searchmode=exact&amp;searchstr=oly&amp;hom=" TargetMode="External"/><Relationship Id="rId4" Type="http://schemas.openxmlformats.org/officeDocument/2006/relationships/hyperlink" Target="https://uesz.nytud.hu/index.html?displaymode=web&amp;searchmode=exact&amp;searchstr=ily&amp;hom=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1487952" y="986385"/>
            <a:ext cx="9420840" cy="408853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hu-HU" sz="3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Kérdő névmásból </a:t>
            </a:r>
            <a:r>
              <a:rPr lang="hu-HU" sz="38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intenzifikáló</a:t>
            </a:r>
            <a:r>
              <a:rPr lang="hu-HU" sz="3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 algn="ctr">
              <a:buNone/>
            </a:pPr>
            <a:r>
              <a:rPr lang="hu-HU" sz="3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a </a:t>
            </a:r>
            <a:r>
              <a:rPr lang="hu-HU" sz="3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micsoda</a:t>
            </a:r>
            <a:r>
              <a:rPr lang="hu-HU" sz="3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sz="3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típusú felkiáltások kialakulásáról a magyarban</a:t>
            </a:r>
          </a:p>
          <a:p>
            <a:pPr marL="0" indent="0" algn="ctr">
              <a:buNone/>
            </a:pPr>
            <a:r>
              <a:rPr lang="hu-HU" sz="27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hu-HU" sz="2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nyelvtörténeti kutatások újabb eredményei XIII.</a:t>
            </a:r>
          </a:p>
          <a:p>
            <a:pPr marL="0" indent="0" algn="ctr">
              <a:buNone/>
            </a:pPr>
            <a:r>
              <a:rPr lang="hu-HU" sz="2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SZTE, </a:t>
            </a:r>
            <a:r>
              <a:rPr lang="hu-HU" sz="27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2025</a:t>
            </a:r>
            <a:r>
              <a:rPr lang="hu-HU" sz="2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11. 06.</a:t>
            </a:r>
          </a:p>
          <a:p>
            <a:pPr marL="0" indent="0" algn="ctr">
              <a:buNone/>
            </a:pPr>
            <a:r>
              <a:rPr lang="hu-HU" sz="2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Dér Csilla </a:t>
            </a:r>
            <a:r>
              <a:rPr lang="hu-HU" sz="27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Ilona</a:t>
            </a:r>
            <a:endParaRPr lang="hu-HU" sz="2700" dirty="0">
              <a:solidFill>
                <a:schemeClr val="tx1"/>
              </a:solidFill>
            </a:endParaRPr>
          </a:p>
        </p:txBody>
      </p:sp>
      <p:pic>
        <p:nvPicPr>
          <p:cNvPr id="4" name="Kép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0640" y="5423674"/>
            <a:ext cx="4855464" cy="7393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18047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654062" y="589897"/>
            <a:ext cx="9076329" cy="1064277"/>
          </a:xfrm>
        </p:spPr>
        <p:txBody>
          <a:bodyPr>
            <a:normAutofit/>
          </a:bodyPr>
          <a:lstStyle/>
          <a:p>
            <a:r>
              <a:rPr lang="hu-HU" dirty="0" smtClean="0"/>
              <a:t>Magyar kutatások a </a:t>
            </a:r>
            <a:r>
              <a:rPr lang="hu-HU" i="1" dirty="0" smtClean="0"/>
              <a:t>micsoda</a:t>
            </a:r>
            <a:r>
              <a:rPr lang="hu-HU" dirty="0" smtClean="0"/>
              <a:t>-felkiáltásokról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552911" y="1874891"/>
            <a:ext cx="11491943" cy="4862240"/>
          </a:xfrm>
        </p:spPr>
        <p:txBody>
          <a:bodyPr>
            <a:normAutofit lnSpcReduction="10000"/>
          </a:bodyPr>
          <a:lstStyle/>
          <a:p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lső 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szövegemlékünktől 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kezdve folyamatosan 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kimutathatók </a:t>
            </a:r>
            <a:r>
              <a:rPr lang="hu-H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intenzifikálóként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(vö. HB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hu-HU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Menyi 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miloſtben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terumteve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eleve 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mív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ilemucut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adamut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), de </a:t>
            </a:r>
            <a:r>
              <a:rPr lang="hu-H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diakrón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szempontból alig foglalkoztak velük.</a:t>
            </a:r>
          </a:p>
          <a:p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Legkorábbiak: </a:t>
            </a: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mennyi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mely, ki, </a:t>
            </a: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micsoda </a:t>
            </a:r>
          </a:p>
          <a:p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G. Varga (1992: 524): A feleletet nem igénylő </a:t>
            </a:r>
            <a:r>
              <a:rPr lang="hu-HU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kérdések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között </a:t>
            </a:r>
            <a:r>
              <a:rPr lang="hu-H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„</a:t>
            </a:r>
            <a:r>
              <a:rPr lang="hu-HU" b="1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felkiáltó</a:t>
            </a:r>
            <a:r>
              <a:rPr lang="hu-H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funkciójú névmás</a:t>
            </a:r>
            <a:r>
              <a:rPr lang="hu-H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 (</a:t>
            </a:r>
            <a:r>
              <a:rPr lang="hu-HU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ki, micsoda, mely, mennyi, minemű</a:t>
            </a:r>
            <a:r>
              <a:rPr lang="hu-H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), melyek nyomatékos </a:t>
            </a:r>
            <a:r>
              <a:rPr lang="hu-HU" b="1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állítást/tagadást </a:t>
            </a:r>
            <a:r>
              <a:rPr lang="hu-H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fejezhetnek ki; 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[é]</a:t>
            </a:r>
            <a:r>
              <a:rPr lang="hu-H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rzelmileg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erősen színezett beszédben a névmás kérdő jellege teljesen háttérbe szorul, formálissá válik, megváltozik a mondat modális alapértéke (…) A kérdő névmásra emlékeztet mégis e névmások mondathangsúlyos volta, szórendi helye.”</a:t>
            </a:r>
          </a:p>
          <a:p>
            <a:pPr marL="0" indent="0">
              <a:buNone/>
            </a:pP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Példák:</a:t>
            </a:r>
          </a:p>
          <a:p>
            <a:pPr marL="0" indent="0">
              <a:buNone/>
            </a:pP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(4) </a:t>
            </a: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 </a:t>
            </a:r>
            <a:r>
              <a:rPr lang="hu-HU" b="1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ky</a:t>
            </a: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bodogsagoson</a:t>
            </a: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b="1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multam</a:t>
            </a:r>
            <a:r>
              <a:rPr lang="hu-HU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volna ki </a:t>
            </a: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ez </a:t>
            </a:r>
            <a:r>
              <a:rPr lang="hu-HU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velagbol</a:t>
            </a: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hu-H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NagyszK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93) vö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Ki fel </a:t>
            </a:r>
            <a:r>
              <a:rPr lang="hu-H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magaztattak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te </a:t>
            </a:r>
            <a:r>
              <a:rPr lang="hu-H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mv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́</a:t>
            </a:r>
            <a:r>
              <a:rPr lang="hu-H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uelkedetid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hu-H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vram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hu-H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AporK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94, l. </a:t>
            </a:r>
            <a:r>
              <a:rPr lang="hu-H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ÚESz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hu-HU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1416u.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’</a:t>
            </a:r>
            <a:r>
              <a:rPr lang="hu-H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mennyire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milyen nagyon’)</a:t>
            </a:r>
          </a:p>
          <a:p>
            <a:pPr marL="0" indent="0">
              <a:buNone/>
            </a:pP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(5) </a:t>
            </a:r>
            <a:r>
              <a:rPr lang="hu-HU" b="1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Micoda</a:t>
            </a:r>
            <a:r>
              <a:rPr lang="hu-HU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b="1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bolondsaag</a:t>
            </a: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… </a:t>
            </a:r>
            <a:r>
              <a:rPr lang="hu-HU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hog</a:t>
            </a: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  <a:r>
              <a:rPr lang="hu-HU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apacza</a:t>
            </a: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leeg</a:t>
            </a: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hu-H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SándK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31) (uo.)</a:t>
            </a:r>
          </a:p>
          <a:p>
            <a:pPr marL="0" indent="0">
              <a:buNone/>
            </a:pP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De: 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ezek nem kérdések már! Nem ír </a:t>
            </a:r>
            <a:r>
              <a:rPr lang="hu-H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intenzifikáló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jellegükről, pedig mindnek van.</a:t>
            </a:r>
          </a:p>
          <a:p>
            <a:endParaRPr lang="hu-H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hu-H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388068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Magyar kutatások a </a:t>
            </a:r>
            <a:r>
              <a:rPr lang="hu-HU" i="1" dirty="0"/>
              <a:t>micsoda</a:t>
            </a:r>
            <a:r>
              <a:rPr lang="hu-HU" dirty="0"/>
              <a:t>-felkiáltásokról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966744" y="2248257"/>
            <a:ext cx="10552594" cy="4205095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Kugler 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(2017: 792, a saját kiemelésem): 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Osiris Nyelvtan, felkiáltó mondatok:</a:t>
            </a:r>
          </a:p>
          <a:p>
            <a:pPr marL="0" indent="0">
              <a:buNone/>
            </a:pP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„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kérdőszó megjelenését </a:t>
            </a:r>
            <a:r>
              <a:rPr lang="hu-H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(</a:t>
            </a:r>
            <a:r>
              <a:rPr lang="hu-HU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hogy</a:t>
            </a:r>
            <a:r>
              <a:rPr lang="hu-H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kötőszós, lényegi tartalomadó) mellékmondatbeli használat felől, a beágyazott meglepetést, csodálkozást kifejező függő kérdés funkciója (és formai jegyei) felől lehet magyarázni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A mellékmondatbeli függő kérdést pedig az motiválja, hogy </a:t>
            </a:r>
            <a:r>
              <a:rPr lang="hu-H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meglepetés, csodálkozás mindig együtt jár más lehetőségek, a megfigyelt szituáció alternatíváinak feltételezésével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Az </a:t>
            </a:r>
            <a:r>
              <a:rPr lang="hu-H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érzelemkifejező típus 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szórendje (pl. 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meg nem tesz 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(116)</a:t>
            </a:r>
            <a:r>
              <a:rPr lang="hu-H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-ban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azonban eltér a függő informálódó kérdés mintázatától (abban csak 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nem tesz meg 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lehetne a szórend).” </a:t>
            </a:r>
            <a:endParaRPr lang="hu-HU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hu-HU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(116) […] </a:t>
            </a: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hogy mit meg nem tesz az ember gyereke egy szép szempárért:DDDD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(MNSZ)</a:t>
            </a:r>
            <a:endParaRPr lang="hu-H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hu-HU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Kugler a mechanizmust, változástípust nem mondja meg.</a:t>
            </a:r>
            <a:endParaRPr lang="hu-H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292569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65762" y="442753"/>
            <a:ext cx="9076329" cy="1064277"/>
          </a:xfrm>
        </p:spPr>
        <p:txBody>
          <a:bodyPr/>
          <a:lstStyle/>
          <a:p>
            <a:r>
              <a:rPr lang="hu-HU" dirty="0" err="1" smtClean="0">
                <a:solidFill>
                  <a:schemeClr val="tx1"/>
                </a:solidFill>
              </a:rPr>
              <a:t>Intenzifikáló</a:t>
            </a:r>
            <a:r>
              <a:rPr lang="hu-HU" dirty="0" smtClean="0">
                <a:solidFill>
                  <a:schemeClr val="tx1"/>
                </a:solidFill>
              </a:rPr>
              <a:t> szerep(</a:t>
            </a:r>
            <a:r>
              <a:rPr lang="hu-HU" dirty="0" err="1" smtClean="0">
                <a:solidFill>
                  <a:schemeClr val="tx1"/>
                </a:solidFill>
              </a:rPr>
              <a:t>ek</a:t>
            </a:r>
            <a:r>
              <a:rPr lang="hu-HU" dirty="0" smtClean="0">
                <a:solidFill>
                  <a:schemeClr val="tx1"/>
                </a:solidFill>
              </a:rPr>
              <a:t>) a szótári leírásokban</a:t>
            </a:r>
            <a:endParaRPr lang="hu-HU" dirty="0">
              <a:solidFill>
                <a:schemeClr val="tx1"/>
              </a:solidFill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865762" y="1507030"/>
            <a:ext cx="11020381" cy="5251580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MILYEN</a:t>
            </a:r>
          </a:p>
          <a:p>
            <a:pPr marL="0" indent="0">
              <a:buNone/>
            </a:pPr>
            <a:r>
              <a:rPr lang="hu-H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ÉrtSz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.: </a:t>
            </a:r>
            <a:r>
              <a:rPr lang="hu-HU" b="1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csak </a:t>
            </a:r>
            <a:r>
              <a:rPr lang="hu-HU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egy összetett mondatbeli példa (JA, legutolsó), nemcsak felkiáltásokban </a:t>
            </a:r>
          </a:p>
          <a:p>
            <a:pPr marL="0" indent="0">
              <a:buNone/>
            </a:pP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I. kérdő (</a:t>
            </a:r>
            <a:r>
              <a:rPr lang="hu-H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melléknévi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[FŐNÉVI ALAPTAG] </a:t>
            </a:r>
          </a:p>
          <a:p>
            <a:pPr marL="0" indent="0">
              <a:buNone/>
            </a:pP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&lt;</a:t>
            </a:r>
            <a:r>
              <a:rPr lang="hu-H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Felkiáltásban, fokozó </a:t>
            </a:r>
            <a:r>
              <a:rPr lang="hu-H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ért-ben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:&gt; </a:t>
            </a:r>
            <a:r>
              <a:rPr lang="hu-HU" b="1" u="sng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nagymértékben feltűnő, szokatlan </a:t>
            </a:r>
            <a:r>
              <a:rPr lang="hu-HU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(kitűnő, kiváló, szép v. jó, ill. az ellenkezője). 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Nyomósítva: 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 még milyen! Milyen ebédet ettem! Milyen szépség! Milyen boldogság itt lenni! [Öltetek disznót?] – De még milyen disznót öltünk!  [A méhek] milyen sietéssel ereszkednek egy-egy most nyílott… virágcsoportra… 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(Gárdonyi Géza)</a:t>
            </a:r>
          </a:p>
          <a:p>
            <a:pPr marL="0" indent="0">
              <a:buNone/>
            </a:pP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II. kérdő (</a:t>
            </a:r>
            <a:r>
              <a:rPr lang="hu-H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főnévi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[IGEI ALAPTAG]</a:t>
            </a:r>
          </a:p>
          <a:p>
            <a:pPr marL="0" indent="0">
              <a:buNone/>
            </a:pP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&lt;Felkiáltásban, fokozó </a:t>
            </a:r>
            <a:r>
              <a:rPr lang="hu-H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ért-ben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az igéhez hozzáérthető </a:t>
            </a:r>
            <a:r>
              <a:rPr lang="hu-HU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belső tárgy szokatlan voltának kifejezésére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:&gt; milyeneket: </a:t>
            </a:r>
            <a:r>
              <a:rPr lang="hu-HU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ennyire különöseket, nagyon nagyokat. 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Milyeneket beszél! Tüsszentett, de milyeneket!</a:t>
            </a:r>
          </a:p>
          <a:p>
            <a:pPr marL="0" indent="0">
              <a:buNone/>
            </a:pP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II. kérdő (</a:t>
            </a:r>
            <a:r>
              <a:rPr lang="hu-H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határozószóként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(főleg melléknév, határozószó v. egyéb határozó előtt) [MELLÉKNÉVI ALAPTAG]</a:t>
            </a:r>
          </a:p>
          <a:p>
            <a:pPr marL="0" indent="0">
              <a:buNone/>
            </a:pP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&lt;Felkiáltásban:&gt; </a:t>
            </a:r>
            <a:r>
              <a:rPr lang="hu-HU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ennyire nagy fokban, mértékben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Milyen boldog ember! Milyen pompás látvány! Milyen szépen elképzeltem!  A felhő sem olyan, mint nálunk És milyen más az őszi fény! 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(Ady Endre) 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Milyen jó vagyok én most, milyen igaz, komoly… 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(Kaffka Margit) [Mama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.] Most látom, milyen óriás ő, | szürke haja lebben az égen, | kékítőt old az ég vizében. 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(József Attila)</a:t>
            </a:r>
          </a:p>
          <a:p>
            <a:pPr marL="0" indent="0">
              <a:buNone/>
            </a:pP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1347561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966744" y="651474"/>
            <a:ext cx="9076329" cy="1064277"/>
          </a:xfrm>
        </p:spPr>
        <p:txBody>
          <a:bodyPr/>
          <a:lstStyle/>
          <a:p>
            <a:r>
              <a:rPr lang="hu-HU" dirty="0" err="1"/>
              <a:t>Intenzifikáló</a:t>
            </a:r>
            <a:r>
              <a:rPr lang="hu-HU" dirty="0"/>
              <a:t> szerep a szótári leírásokban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966744" y="1828800"/>
            <a:ext cx="10762801" cy="485577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MILY – 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furcsa leírás, a kérdő (</a:t>
            </a:r>
            <a:r>
              <a:rPr lang="hu-H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fn-i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hu-H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mn-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névmási használatoknál felkiáltó </a:t>
            </a:r>
            <a:r>
              <a:rPr lang="hu-H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intenzifikáló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is van (csak a </a:t>
            </a:r>
            <a:r>
              <a:rPr lang="hu-H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mn-inél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van kérdő)</a:t>
            </a:r>
          </a:p>
          <a:p>
            <a:pPr marL="0" indent="0">
              <a:buNone/>
            </a:pPr>
            <a:r>
              <a:rPr lang="hu-H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ÉrtSz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.: </a:t>
            </a:r>
          </a:p>
          <a:p>
            <a:pPr marL="0" indent="0">
              <a:buNone/>
            </a:pPr>
            <a:r>
              <a:rPr lang="hu-H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mily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névmás, kérdő és vonatkozó (</a:t>
            </a:r>
            <a:r>
              <a:rPr lang="hu-H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választékos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 </a:t>
            </a:r>
            <a:r>
              <a:rPr lang="hu-H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költői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(a tárgyragos alak köznyelvi)</a:t>
            </a:r>
          </a:p>
          <a:p>
            <a:pPr marL="0" indent="0">
              <a:buNone/>
            </a:pP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I. kérdő (melléknévi) Milyen (I. 1, 1a, 2)? [Hozz egy újságot!] – Milyet hozzak?  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fiú betoppan; szíve égő katlan… Mégis, mindamellett – </a:t>
            </a:r>
            <a:r>
              <a:rPr lang="hu-HU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mily isten csodája! 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Egy zokszót sem ejt ki Toldi Györgyre szája.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(Arany János)</a:t>
            </a:r>
          </a:p>
          <a:p>
            <a:pPr marL="0" indent="0">
              <a:buNone/>
            </a:pP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II. kérdő (főnévi) 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-et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-ek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[e, </a:t>
            </a:r>
            <a:r>
              <a:rPr lang="hu-H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] </a:t>
            </a:r>
            <a:r>
              <a:rPr lang="hu-H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Milyen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(II. főleg 2). </a:t>
            </a:r>
            <a:r>
              <a:rPr lang="hu-HU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Milyet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ásított! Egyet ütött rá, de </a:t>
            </a:r>
            <a:r>
              <a:rPr lang="hu-HU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milyet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</a:p>
          <a:p>
            <a:pPr marL="0" indent="0">
              <a:buNone/>
            </a:pP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III. kérdő (határozószóként) &lt;Fokozásban, főleg felkiáltó mondatban:&gt; </a:t>
            </a:r>
            <a:r>
              <a:rPr lang="hu-HU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mennyire (nagy mértékben, fokban).</a:t>
            </a:r>
            <a:r>
              <a:rPr lang="hu-H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 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Még kér a nép, most adjatok neki; Vagy nem tudjátok: </a:t>
            </a:r>
            <a:r>
              <a:rPr lang="hu-HU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mily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szörnyű a nép, Ha fölkel és nem kér, de vesz, ragad?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(Petőfi Sándor) </a:t>
            </a:r>
            <a:r>
              <a:rPr lang="hu-HU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Mily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messze van én tőlem már az ég. </a:t>
            </a:r>
            <a:r>
              <a:rPr lang="hu-HU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Mily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messze vannak már a csillagok…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(Kosztolányi Dezső)</a:t>
            </a:r>
          </a:p>
          <a:p>
            <a:pPr marL="0" indent="0">
              <a:buNone/>
            </a:pPr>
            <a:endParaRPr lang="hu-H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834344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694369" y="780682"/>
            <a:ext cx="9076329" cy="1064277"/>
          </a:xfrm>
        </p:spPr>
        <p:txBody>
          <a:bodyPr/>
          <a:lstStyle/>
          <a:p>
            <a:r>
              <a:rPr lang="hu-HU" dirty="0" err="1"/>
              <a:t>Intenzifikáló</a:t>
            </a:r>
            <a:r>
              <a:rPr lang="hu-HU" dirty="0"/>
              <a:t> szerep a szótári leírásokban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694369" y="1844960"/>
            <a:ext cx="10891273" cy="461355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MEKKORA – 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jelentésmegadás a ’</a:t>
            </a:r>
            <a:r>
              <a:rPr lang="hu-H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milyen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’/’</a:t>
            </a:r>
            <a:r>
              <a:rPr lang="hu-H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ilyen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’ névmásoknál marad itt is [és nem ’</a:t>
            </a:r>
            <a:r>
              <a:rPr lang="hu-H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nagyon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(nagy) [mértékű stb.]’]</a:t>
            </a:r>
            <a:endParaRPr lang="hu-HU" i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hu-H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ÉrtSz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(melléknévi)</a:t>
            </a:r>
          </a:p>
          <a:p>
            <a:pPr marL="0" indent="0">
              <a:buNone/>
            </a:pP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hu-HU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&lt;Felkiáltásban, csodálkozás, sajnálkozás, felháborodás kifejezésében, fokozó, esetleg túlzó értelemben:&gt; milyen nagy!, ilyen roppant nagy! 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Mekkora gazdagság! Mekkora ez a gyerek! Mekkora kár! Mekkora merészség!  Ha pedig az idő lejárt, Obsitot kapsz, de mekkorát. 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(Petőfi Sándor) 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Mekkora nyüzsgés, mennyi hang: | masina, csengő, kürt, harang. 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(Babits Mihály)</a:t>
            </a:r>
          </a:p>
          <a:p>
            <a:pPr marL="0" indent="0">
              <a:buNone/>
            </a:pP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II. (főnévi) ..</a:t>
            </a:r>
            <a:r>
              <a:rPr lang="hu-H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rát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hu-H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gyak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belső tárgyként)</a:t>
            </a:r>
          </a:p>
          <a:p>
            <a:pPr marL="0" indent="0">
              <a:buNone/>
            </a:pP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hu-HU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&lt;Felkiáltásban:&gt; milyen nagy mérték (abból, amit az ige kifejez)! 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Mekkorát ásított! Mekkorát aludtam! Mekkorára nőtt ez a gyerek!</a:t>
            </a:r>
          </a:p>
        </p:txBody>
      </p:sp>
    </p:spTree>
    <p:extLst>
      <p:ext uri="{BB962C8B-B14F-4D97-AF65-F5344CB8AC3E}">
        <p14:creationId xmlns:p14="http://schemas.microsoft.com/office/powerpoint/2010/main" val="11941142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20624" y="261603"/>
            <a:ext cx="9076329" cy="1064277"/>
          </a:xfrm>
        </p:spPr>
        <p:txBody>
          <a:bodyPr/>
          <a:lstStyle/>
          <a:p>
            <a:r>
              <a:rPr lang="hu-HU" dirty="0" smtClean="0"/>
              <a:t>Változatok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20624" y="1325880"/>
            <a:ext cx="11457432" cy="5239514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hu-HU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Hogy</a:t>
            </a: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milyen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jó ötlet :) Szeretném :)  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(MNSz2, #1160774540, szemköz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– (igazi) </a:t>
            </a:r>
            <a:r>
              <a:rPr lang="hu-H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inszubordinált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felkiáltás</a:t>
            </a:r>
            <a:endParaRPr lang="hu-H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hu-HU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Milyen 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kedves, hogy kedvesnek nevezel, te kedves Anarchista..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(MNSz2, #74156865, </a:t>
            </a:r>
            <a:r>
              <a:rPr lang="hu-H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szemfor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0" indent="0">
              <a:buNone/>
            </a:pPr>
            <a:r>
              <a:rPr lang="hu-HU" b="1" i="1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Milyen </a:t>
            </a:r>
            <a:r>
              <a:rPr lang="hu-HU" b="1" i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egy </a:t>
            </a:r>
            <a:r>
              <a:rPr lang="hu-HU" i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rövidlátó politika!</a:t>
            </a:r>
            <a:r>
              <a:rPr lang="hu-HU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(MNSz2, #418259162, sajtó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~ </a:t>
            </a:r>
            <a:r>
              <a:rPr lang="hu-HU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Milyen</a:t>
            </a: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rövidlátó </a:t>
            </a:r>
            <a:r>
              <a:rPr lang="hu-HU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egy</a:t>
            </a: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politika! – 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az </a:t>
            </a: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egy 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emfatikus </a:t>
            </a:r>
            <a:r>
              <a:rPr lang="hu-H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klitikum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(Fejes et </a:t>
            </a:r>
            <a:r>
              <a:rPr lang="hu-H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2024) (</a:t>
            </a:r>
            <a:r>
              <a:rPr lang="hu-H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MTSz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mellékmondatban 1900-ból, önállóan 1918-ból adatolható: </a:t>
            </a: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„Milyen </a:t>
            </a:r>
            <a:r>
              <a:rPr lang="hu-HU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egy</a:t>
            </a: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logikátlan állat”; </a:t>
            </a:r>
            <a:r>
              <a:rPr lang="hu-HU" b="1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1847-es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 „</a:t>
            </a:r>
            <a:r>
              <a:rPr lang="hu-HU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Milyen </a:t>
            </a: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gondos </a:t>
            </a:r>
            <a:r>
              <a:rPr lang="hu-HU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egy </a:t>
            </a: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gazdasszony”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0" indent="0">
              <a:buNone/>
            </a:pP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Különbség: melléknévi alaptag (1) (2), </a:t>
            </a:r>
            <a:r>
              <a:rPr lang="hu-H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főnévi (3)</a:t>
            </a:r>
          </a:p>
          <a:p>
            <a:pPr marL="0" indent="0">
              <a:buNone/>
            </a:pP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Az </a:t>
            </a:r>
            <a:r>
              <a:rPr lang="hu-HU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egy</a:t>
            </a:r>
            <a:r>
              <a:rPr lang="hu-H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-ről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(„</a:t>
            </a:r>
            <a:r>
              <a:rPr lang="hu-H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spurious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 </a:t>
            </a:r>
            <a:r>
              <a:rPr lang="hu-H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indefinite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article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): „Micsoda </a:t>
            </a:r>
            <a:r>
              <a:rPr lang="hu-H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egy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N!” felkiáltás, a </a:t>
            </a:r>
            <a:r>
              <a:rPr lang="hu-HU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milyen</a:t>
            </a:r>
            <a:r>
              <a:rPr lang="hu-H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-ről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nincs szó (den </a:t>
            </a:r>
            <a:r>
              <a:rPr lang="hu-H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Dikken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&amp; Lipták 1997)</a:t>
            </a:r>
          </a:p>
          <a:p>
            <a:pPr marL="0" indent="0">
              <a:buNone/>
            </a:pP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Fejes et </a:t>
            </a:r>
            <a:r>
              <a:rPr lang="hu-H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(2024): </a:t>
            </a:r>
          </a:p>
          <a:p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„Micsoda </a:t>
            </a:r>
            <a:r>
              <a:rPr lang="hu-H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egy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 N!”, pl. </a:t>
            </a: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micsoda </a:t>
            </a:r>
            <a:r>
              <a:rPr lang="hu-HU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egy</a:t>
            </a: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szemét banda ~ micsoda szemét </a:t>
            </a:r>
            <a:r>
              <a:rPr lang="hu-HU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egy </a:t>
            </a: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banda</a:t>
            </a:r>
          </a:p>
          <a:p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ilyen, mekkora 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 ilyen, az emfatikus </a:t>
            </a: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egy 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itt is az érzelmi nyomatékot erősíti, </a:t>
            </a:r>
            <a:r>
              <a:rPr lang="hu-H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adverbiális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ill. </a:t>
            </a:r>
            <a:r>
              <a:rPr lang="hu-H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adadjektivális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szerepű</a:t>
            </a:r>
          </a:p>
          <a:p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„A </a:t>
            </a:r>
            <a:r>
              <a:rPr lang="hu-HU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milyen</a:t>
            </a:r>
            <a:r>
              <a:rPr lang="hu-H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-nel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alkotott példák nehezebben azonosíthatók: a 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milyen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kérdőszó jelentése elég homályos, így az ezzel kezdődő felkiáltások, amelyek </a:t>
            </a:r>
            <a:r>
              <a:rPr lang="hu-H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retorikai kérdésekre emlékeztetnek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hu-H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mindig értelmezhetők valódi nyitott kérdésként is</a:t>
            </a:r>
            <a:r>
              <a:rPr lang="hu-H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 (a </a:t>
            </a: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mekkora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esetében ez nem ekkora probléma, mert a főnevek nem mindig jelölnek tényleges mérettel bíró dolgokat, pl. </a:t>
            </a: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Mekkora egy kamu!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hu-H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718783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966744" y="412935"/>
            <a:ext cx="9076329" cy="1064277"/>
          </a:xfrm>
        </p:spPr>
        <p:txBody>
          <a:bodyPr/>
          <a:lstStyle/>
          <a:p>
            <a:r>
              <a:rPr lang="hu-HU" dirty="0" smtClean="0"/>
              <a:t>Kutatási kérdések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966744" y="1938132"/>
            <a:ext cx="10618704" cy="4732616"/>
          </a:xfrm>
        </p:spPr>
        <p:txBody>
          <a:bodyPr>
            <a:normAutofit/>
          </a:bodyPr>
          <a:lstStyle/>
          <a:p>
            <a:r>
              <a:rPr lang="hu-HU" sz="23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hu-HU" sz="23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mely(</a:t>
            </a:r>
            <a:r>
              <a:rPr lang="hu-HU" sz="23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~</a:t>
            </a:r>
            <a:r>
              <a:rPr lang="hu-HU" sz="23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mily), milyen </a:t>
            </a:r>
            <a:r>
              <a:rPr lang="hu-HU" sz="23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és </a:t>
            </a:r>
            <a:r>
              <a:rPr lang="hu-HU" sz="23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mekkora</a:t>
            </a:r>
            <a:r>
              <a:rPr lang="hu-HU" sz="23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elemeket tartalmazó magyar független felkiáltó mondatok esetében milyen fejlődési utat feltételezhetünk? </a:t>
            </a:r>
          </a:p>
          <a:p>
            <a:r>
              <a:rPr lang="hu-HU" sz="23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Általában a magyar </a:t>
            </a:r>
            <a:r>
              <a:rPr lang="hu-HU" sz="2300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</a:t>
            </a:r>
            <a:r>
              <a:rPr lang="hu-HU" sz="23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-felkiáltások</a:t>
            </a:r>
            <a:r>
              <a:rPr lang="hu-HU" sz="2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sz="23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általában hogyan alakulhattak ki?</a:t>
            </a:r>
          </a:p>
        </p:txBody>
      </p:sp>
    </p:spTree>
    <p:extLst>
      <p:ext uri="{BB962C8B-B14F-4D97-AF65-F5344CB8AC3E}">
        <p14:creationId xmlns:p14="http://schemas.microsoft.com/office/powerpoint/2010/main" val="2906605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Anyag, módszer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777766" y="2023865"/>
            <a:ext cx="10535502" cy="449366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u-HU" sz="23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Online </a:t>
            </a:r>
            <a:r>
              <a:rPr lang="hu-HU" sz="23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diakrón</a:t>
            </a:r>
            <a:r>
              <a:rPr lang="hu-HU" sz="23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korpuszok: ÓMK, TMK, KED, </a:t>
            </a:r>
            <a:r>
              <a:rPr lang="hu-HU" sz="23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MTSz</a:t>
            </a:r>
            <a:endParaRPr lang="hu-HU" sz="23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hu-HU" sz="23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milyen, mily, mekkora</a:t>
            </a:r>
          </a:p>
          <a:p>
            <a:r>
              <a:rPr lang="hu-HU" sz="2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Az összes </a:t>
            </a:r>
            <a:r>
              <a:rPr lang="hu-HU" sz="23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intenzifikáló</a:t>
            </a:r>
            <a:r>
              <a:rPr lang="hu-HU" sz="2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használat gyűjtése mondatfajtától és </a:t>
            </a:r>
            <a:r>
              <a:rPr lang="hu-HU" sz="2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-szerkezettől</a:t>
            </a:r>
            <a:r>
              <a:rPr lang="hu-HU" sz="2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függetlenül (összetett mondatok mellékmondatában)</a:t>
            </a:r>
          </a:p>
          <a:p>
            <a:r>
              <a:rPr lang="hu-HU" sz="23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hu-HU" sz="23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felkiáltó</a:t>
            </a:r>
            <a:r>
              <a:rPr lang="hu-HU" sz="23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változatok kigyűjtése (nem csak az írásjelhasználatra hagyatkozva): egyszerű vs. </a:t>
            </a:r>
            <a:r>
              <a:rPr lang="hu-HU" sz="2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hu-HU" sz="23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 egyszerű mondat főmondataként (ha felkiáltó!) + mellérendelt mondatként</a:t>
            </a:r>
          </a:p>
          <a:p>
            <a:r>
              <a:rPr lang="hu-HU" sz="23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Lehetséges </a:t>
            </a:r>
            <a:r>
              <a:rPr lang="hu-HU" sz="23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előzménykonstrukciók</a:t>
            </a:r>
            <a:r>
              <a:rPr lang="hu-HU" sz="23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keresése (az előbbi kategória + nem </a:t>
            </a:r>
            <a:r>
              <a:rPr lang="hu-HU" sz="23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intenzifikáló</a:t>
            </a:r>
            <a:r>
              <a:rPr lang="hu-HU" sz="23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használat összetett mondatok mellékmondataiban)</a:t>
            </a:r>
            <a:endParaRPr lang="hu-HU" sz="23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978295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578124" y="513817"/>
            <a:ext cx="9076329" cy="1064277"/>
          </a:xfrm>
        </p:spPr>
        <p:txBody>
          <a:bodyPr/>
          <a:lstStyle/>
          <a:p>
            <a:r>
              <a:rPr lang="hu-HU" dirty="0" smtClean="0">
                <a:solidFill>
                  <a:schemeClr val="tx1"/>
                </a:solidFill>
              </a:rPr>
              <a:t>Ellentmondásos teóriák: </a:t>
            </a:r>
            <a:r>
              <a:rPr lang="hu-HU" i="1" dirty="0" smtClean="0">
                <a:solidFill>
                  <a:schemeClr val="tx1"/>
                </a:solidFill>
              </a:rPr>
              <a:t>mely </a:t>
            </a:r>
            <a:r>
              <a:rPr lang="hu-HU" i="1" dirty="0">
                <a:solidFill>
                  <a:schemeClr val="tx1"/>
                </a:solidFill>
              </a:rPr>
              <a:t>(&gt;mily</a:t>
            </a:r>
            <a:r>
              <a:rPr lang="hu-HU" i="1" dirty="0" smtClean="0">
                <a:solidFill>
                  <a:schemeClr val="tx1"/>
                </a:solidFill>
              </a:rPr>
              <a:t>)</a:t>
            </a:r>
            <a:endParaRPr lang="hu-HU" dirty="0">
              <a:solidFill>
                <a:schemeClr val="tx1"/>
              </a:solidFill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87017" y="1759226"/>
            <a:ext cx="11583063" cy="4881603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hu-HU" sz="2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TESz</a:t>
            </a:r>
            <a:r>
              <a:rPr lang="hu-HU" sz="23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(1970, II:  886, saját kiemelésem):</a:t>
            </a:r>
          </a:p>
          <a:p>
            <a:pPr marL="0" indent="0">
              <a:buNone/>
            </a:pPr>
            <a:r>
              <a:rPr lang="hu-HU" sz="23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„Megszilárdult ragos alakulat: a </a:t>
            </a:r>
            <a:r>
              <a:rPr lang="hu-HU" sz="23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</a:t>
            </a:r>
            <a:r>
              <a:rPr lang="hu-HU" sz="2300" baseline="30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hu-HU" sz="23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kérdő névmás </a:t>
            </a:r>
            <a:r>
              <a:rPr lang="hu-HU" sz="2300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më</a:t>
            </a:r>
            <a:r>
              <a:rPr lang="hu-HU" sz="23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hu-HU" sz="23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tőváltozatából jött létre az </a:t>
            </a:r>
            <a:r>
              <a:rPr lang="hu-HU" sz="2300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-l</a:t>
            </a:r>
            <a:r>
              <a:rPr lang="hu-HU" sz="23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(&gt;</a:t>
            </a:r>
            <a:r>
              <a:rPr lang="hu-HU" sz="2300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-ly</a:t>
            </a:r>
            <a:r>
              <a:rPr lang="hu-HU" sz="23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hu-HU" sz="23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ablativusraggal</a:t>
            </a:r>
            <a:r>
              <a:rPr lang="hu-HU" sz="23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vö. </a:t>
            </a:r>
            <a:r>
              <a:rPr lang="hu-HU" sz="23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ily, oly. </a:t>
            </a:r>
            <a:r>
              <a:rPr lang="hu-HU" sz="23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Korábban melléknévi szerepű kérdő névmás lehetett</a:t>
            </a:r>
            <a:r>
              <a:rPr lang="hu-HU" sz="23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a kérdő hangsúly elvesztésével vált határozatlan névmássá is. Vonatkozó évmási szerepét vonatkozó értelmű összetett mondatokban nyerte</a:t>
            </a:r>
            <a:r>
              <a:rPr lang="hu-HU" sz="23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A ’</a:t>
            </a:r>
            <a:r>
              <a:rPr lang="hu-HU" sz="23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mennyire</a:t>
            </a:r>
            <a:r>
              <a:rPr lang="hu-HU" sz="23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’ jelentés a szónak melléknevekkel való kapcsolatában fejlődhetett.</a:t>
            </a:r>
            <a:r>
              <a:rPr lang="hu-HU" sz="23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</a:p>
          <a:p>
            <a:pPr marL="0" indent="0">
              <a:buNone/>
            </a:pPr>
            <a:r>
              <a:rPr lang="hu-HU" sz="23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8. jelentés: ’</a:t>
            </a:r>
            <a:r>
              <a:rPr lang="hu-HU" sz="23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mennyire</a:t>
            </a:r>
            <a:r>
              <a:rPr lang="hu-HU" sz="23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hu-HU" sz="23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wie</a:t>
            </a:r>
            <a:r>
              <a:rPr lang="hu-HU" sz="23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’ [1456 k., </a:t>
            </a:r>
            <a:r>
              <a:rPr lang="hu-HU" sz="23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SermDom</a:t>
            </a:r>
            <a:r>
              <a:rPr lang="hu-HU" sz="23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1: 350)] – az összes többi jelentés nem jön össze az </a:t>
            </a:r>
            <a:r>
              <a:rPr lang="hu-HU" sz="23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Adv-tóriával</a:t>
            </a:r>
            <a:r>
              <a:rPr lang="hu-HU" sz="23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>
              <a:buNone/>
            </a:pPr>
            <a:r>
              <a:rPr lang="hu-HU" sz="23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EWUng</a:t>
            </a:r>
            <a:r>
              <a:rPr lang="hu-HU" sz="23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(1994, 4: 959, saját kiemelésem)</a:t>
            </a:r>
          </a:p>
          <a:p>
            <a:pPr marL="0" indent="0">
              <a:buNone/>
            </a:pPr>
            <a:r>
              <a:rPr lang="hu-HU" sz="23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„</a:t>
            </a:r>
            <a:r>
              <a:rPr lang="hu-HU" sz="23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Urspr</a:t>
            </a:r>
            <a:r>
              <a:rPr lang="hu-HU" sz="23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sz="23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war</a:t>
            </a:r>
            <a:r>
              <a:rPr lang="hu-HU" sz="23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es </a:t>
            </a:r>
            <a:r>
              <a:rPr lang="hu-HU" sz="23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ein</a:t>
            </a:r>
            <a:r>
              <a:rPr lang="hu-HU" sz="23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sz="23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Adv</a:t>
            </a:r>
            <a:r>
              <a:rPr lang="hu-HU" sz="23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hu-HU" sz="23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</a:t>
            </a:r>
            <a:r>
              <a:rPr lang="hu-HU" sz="23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sz="23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Funktion</a:t>
            </a:r>
            <a:r>
              <a:rPr lang="hu-HU" sz="23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sz="23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einer</a:t>
            </a:r>
            <a:r>
              <a:rPr lang="hu-HU" sz="23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sz="23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Gradbestimmung</a:t>
            </a:r>
            <a:r>
              <a:rPr lang="hu-HU" sz="23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sz="23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bei</a:t>
            </a:r>
            <a:r>
              <a:rPr lang="hu-HU" sz="23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Adj. </a:t>
            </a:r>
            <a:r>
              <a:rPr lang="hu-HU" sz="23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Zum</a:t>
            </a:r>
            <a:r>
              <a:rPr lang="hu-HU" sz="23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sz="23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Pron</a:t>
            </a:r>
            <a:r>
              <a:rPr lang="hu-HU" sz="23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sz="23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</a:t>
            </a:r>
            <a:r>
              <a:rPr lang="hu-HU" sz="23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der </a:t>
            </a:r>
            <a:r>
              <a:rPr lang="hu-HU" sz="23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Bed</a:t>
            </a:r>
            <a:r>
              <a:rPr lang="hu-HU" sz="23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’</a:t>
            </a:r>
            <a:r>
              <a:rPr lang="hu-HU" sz="23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welcher</a:t>
            </a:r>
            <a:r>
              <a:rPr lang="hu-HU" sz="23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hu-HU" sz="23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welche</a:t>
            </a:r>
            <a:r>
              <a:rPr lang="hu-HU" sz="23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&lt;</a:t>
            </a:r>
            <a:r>
              <a:rPr lang="hu-HU" sz="23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Person</a:t>
            </a:r>
            <a:r>
              <a:rPr lang="hu-HU" sz="23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sz="23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usw</a:t>
            </a:r>
            <a:r>
              <a:rPr lang="hu-HU" sz="23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&gt;; </a:t>
            </a:r>
            <a:r>
              <a:rPr lang="hu-HU" sz="23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was</a:t>
            </a:r>
            <a:r>
              <a:rPr lang="hu-HU" sz="23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sz="23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für</a:t>
            </a:r>
            <a:r>
              <a:rPr lang="hu-HU" sz="23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sz="23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ein</a:t>
            </a:r>
            <a:r>
              <a:rPr lang="hu-HU" sz="23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?’ </a:t>
            </a:r>
            <a:r>
              <a:rPr lang="hu-HU" sz="23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entwickelte</a:t>
            </a:r>
            <a:r>
              <a:rPr lang="hu-HU" sz="23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es </a:t>
            </a:r>
            <a:r>
              <a:rPr lang="hu-HU" sz="23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sich</a:t>
            </a:r>
            <a:r>
              <a:rPr lang="hu-HU" sz="23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sz="23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</a:t>
            </a:r>
            <a:r>
              <a:rPr lang="hu-HU" sz="23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adj </a:t>
            </a:r>
            <a:r>
              <a:rPr lang="hu-HU" sz="23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Gebrauch</a:t>
            </a:r>
            <a:r>
              <a:rPr lang="hu-HU" sz="23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hu-HU" sz="23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</a:t>
            </a:r>
            <a:r>
              <a:rPr lang="hu-HU" sz="23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sz="23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versch</a:t>
            </a:r>
            <a:r>
              <a:rPr lang="hu-HU" sz="23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sz="23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attr</a:t>
            </a:r>
            <a:r>
              <a:rPr lang="hu-HU" sz="23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sz="23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Synt</a:t>
            </a:r>
            <a:r>
              <a:rPr lang="hu-HU" sz="23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.” </a:t>
            </a:r>
          </a:p>
          <a:p>
            <a:pPr marL="0" indent="0">
              <a:buNone/>
            </a:pPr>
            <a:r>
              <a:rPr lang="hu-HU" sz="23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sz="23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ESz</a:t>
            </a:r>
            <a:r>
              <a:rPr lang="hu-HU" sz="23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(2006: 528)</a:t>
            </a:r>
          </a:p>
          <a:p>
            <a:pPr marL="0" indent="0">
              <a:buNone/>
            </a:pPr>
            <a:r>
              <a:rPr lang="hu-HU" sz="23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„Eredetileg a melléknevek fokozására szolgáló </a:t>
            </a:r>
            <a:r>
              <a:rPr lang="hu-HU" sz="23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’</a:t>
            </a:r>
            <a:r>
              <a:rPr lang="hu-HU" sz="23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mennyire</a:t>
            </a:r>
            <a:r>
              <a:rPr lang="hu-HU" sz="23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’ jelentésű határozószó volt [1372 u.]” [Ez milyen jelentés?]</a:t>
            </a:r>
            <a:endParaRPr lang="hu-HU" sz="23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5538757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xmlns="" id="{02F9AA03-6756-9D91-B1AC-DA5A831B23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7473" y="438477"/>
            <a:ext cx="9076329" cy="1064277"/>
          </a:xfrm>
        </p:spPr>
        <p:txBody>
          <a:bodyPr/>
          <a:lstStyle/>
          <a:p>
            <a:r>
              <a:rPr lang="hu-HU" dirty="0"/>
              <a:t>Ellentmondásos teóriák: </a:t>
            </a:r>
            <a:r>
              <a:rPr lang="hu-HU" i="1" dirty="0" smtClean="0"/>
              <a:t>mely (&gt;mily)</a:t>
            </a:r>
            <a:endParaRPr lang="hu-HU" i="1" dirty="0"/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xmlns="" id="{540DB731-0A95-FA34-026B-6FEBE05DF4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6104" y="1502754"/>
            <a:ext cx="11331105" cy="5263806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hu-H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ÚESz</a:t>
            </a:r>
            <a:r>
              <a:rPr lang="hu-H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hu-H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hu-H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„</a:t>
            </a:r>
            <a:r>
              <a:rPr lang="hu-H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 </a:t>
            </a:r>
            <a:r>
              <a:rPr lang="hu-HU" sz="24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më-</a:t>
            </a:r>
            <a:r>
              <a:rPr lang="hu-H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tőből (amely a →</a:t>
            </a:r>
            <a:r>
              <a:rPr lang="hu-HU" sz="24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mi</a:t>
            </a:r>
            <a:r>
              <a:rPr lang="hu-H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² tőváltozata) keletkezett </a:t>
            </a:r>
            <a:r>
              <a:rPr lang="hu-HU" sz="24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-l</a:t>
            </a:r>
            <a:r>
              <a:rPr lang="hu-H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(&gt; </a:t>
            </a:r>
            <a:r>
              <a:rPr lang="hu-HU" sz="24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-ly</a:t>
            </a:r>
            <a:r>
              <a:rPr lang="hu-H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hu-H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ablatívuszraggal</a:t>
            </a:r>
            <a:r>
              <a:rPr lang="hu-H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vö. →</a:t>
            </a:r>
            <a:r>
              <a:rPr lang="hu-HU" sz="24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ily</a:t>
            </a:r>
            <a:r>
              <a:rPr lang="hu-H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→</a:t>
            </a:r>
            <a:r>
              <a:rPr lang="hu-HU" sz="24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5"/>
              </a:rPr>
              <a:t>oly</a:t>
            </a:r>
            <a:r>
              <a:rPr lang="hu-H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stb. Eredetileg egy határozószó volt, amely a melléknév fokát határozta meg. Egy ’</a:t>
            </a:r>
            <a:r>
              <a:rPr lang="hu-H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melyik</a:t>
            </a:r>
            <a:r>
              <a:rPr lang="hu-H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valamely ‹személy stb.›; milyen?’ jelentésű névmássá melléknévi használatban alakult ki, különböző jelzői </a:t>
            </a:r>
            <a:r>
              <a:rPr lang="hu-H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szószerkezetekben.”</a:t>
            </a:r>
          </a:p>
          <a:p>
            <a:pPr marL="0" indent="0">
              <a:buNone/>
            </a:pPr>
            <a:r>
              <a:rPr lang="hu-H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hu-HU" sz="2400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mennyi</a:t>
            </a:r>
            <a:r>
              <a:rPr lang="hu-H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-nél</a:t>
            </a:r>
            <a:r>
              <a:rPr lang="hu-H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is </a:t>
            </a:r>
            <a:r>
              <a:rPr lang="hu-H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uez</a:t>
            </a:r>
            <a:r>
              <a:rPr lang="hu-H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„</a:t>
            </a:r>
            <a:r>
              <a:rPr lang="nb-NO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nb-NO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jelentés </a:t>
            </a:r>
            <a:r>
              <a:rPr lang="hu-H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[’</a:t>
            </a:r>
            <a:r>
              <a:rPr lang="hu-H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amennyire</a:t>
            </a:r>
            <a:r>
              <a:rPr lang="hu-H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| </a:t>
            </a:r>
            <a:r>
              <a:rPr lang="hu-H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soweit</a:t>
            </a:r>
            <a:r>
              <a:rPr lang="hu-H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hu-H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soviel</a:t>
            </a:r>
            <a:r>
              <a:rPr lang="hu-H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〈</a:t>
            </a:r>
            <a:r>
              <a:rPr lang="hu-H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als</a:t>
            </a:r>
            <a:r>
              <a:rPr lang="hu-H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Rel</a:t>
            </a:r>
            <a:r>
              <a:rPr lang="hu-H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〉’ </a:t>
            </a:r>
            <a:r>
              <a:rPr lang="hu-H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AporK</a:t>
            </a:r>
            <a:r>
              <a:rPr lang="hu-H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107] </a:t>
            </a:r>
            <a:r>
              <a:rPr lang="nb-NO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lehetett </a:t>
            </a:r>
            <a:r>
              <a:rPr lang="nb-NO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az </a:t>
            </a:r>
            <a:r>
              <a:rPr lang="nb-NO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eredeti</a:t>
            </a:r>
            <a:r>
              <a:rPr lang="hu-H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 (</a:t>
            </a:r>
            <a:r>
              <a:rPr lang="hu-H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Ewung-ban</a:t>
            </a:r>
            <a:r>
              <a:rPr lang="hu-H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uez</a:t>
            </a:r>
            <a:r>
              <a:rPr lang="hu-H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), de közben: „</a:t>
            </a:r>
            <a:r>
              <a:rPr lang="hu-H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Zur</a:t>
            </a:r>
            <a:r>
              <a:rPr lang="hu-H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Entwicklung</a:t>
            </a:r>
            <a:r>
              <a:rPr lang="hu-H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InterPron</a:t>
            </a:r>
            <a:r>
              <a:rPr lang="hu-H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&gt; </a:t>
            </a:r>
            <a:r>
              <a:rPr lang="hu-H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Rel-Pron</a:t>
            </a:r>
            <a:r>
              <a:rPr lang="hu-H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vgl</a:t>
            </a:r>
            <a:r>
              <a:rPr lang="hu-H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hu-HU" sz="24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mely, meddig </a:t>
            </a:r>
            <a:r>
              <a:rPr lang="hu-H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usw</a:t>
            </a:r>
            <a:r>
              <a:rPr lang="hu-H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 (</a:t>
            </a:r>
            <a:r>
              <a:rPr lang="hu-H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EWUng</a:t>
            </a:r>
            <a:r>
              <a:rPr lang="hu-H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4: 964)</a:t>
            </a:r>
            <a:endParaRPr lang="hu-H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hu-H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TNyt</a:t>
            </a:r>
            <a:r>
              <a:rPr lang="hu-H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I: „A névmások”</a:t>
            </a:r>
          </a:p>
          <a:p>
            <a:pPr marL="0" indent="0">
              <a:buNone/>
            </a:pPr>
            <a:r>
              <a:rPr lang="hu-H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„ </a:t>
            </a:r>
            <a:r>
              <a:rPr lang="hu-H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Határozószó névmássá válása </a:t>
            </a:r>
            <a:r>
              <a:rPr lang="hu-H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nem jelentős, </a:t>
            </a:r>
            <a:r>
              <a:rPr lang="hu-H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ritka</a:t>
            </a:r>
            <a:r>
              <a:rPr lang="hu-H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szófajváltás. Az ősmagyarban és a korai ómagyar korban </a:t>
            </a:r>
            <a:r>
              <a:rPr lang="hu-H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lett névmássá </a:t>
            </a:r>
            <a:r>
              <a:rPr lang="hu-H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hu-HU" sz="24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mennyi</a:t>
            </a:r>
            <a:r>
              <a:rPr lang="hu-HU" sz="24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ennyi</a:t>
            </a:r>
            <a:r>
              <a:rPr lang="hu-HU" sz="24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ily, oly, </a:t>
            </a:r>
            <a:r>
              <a:rPr lang="hu-HU" sz="24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mely</a:t>
            </a:r>
            <a:r>
              <a:rPr lang="hu-HU" sz="24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stb., de határozószói szerepük is </a:t>
            </a:r>
            <a:r>
              <a:rPr lang="hu-H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megmaradt, </a:t>
            </a:r>
            <a:r>
              <a:rPr lang="hu-H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így ezek kettős szófajúak</a:t>
            </a:r>
            <a:r>
              <a:rPr lang="hu-H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.” (D. </a:t>
            </a:r>
            <a:r>
              <a:rPr lang="hu-H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Mátai</a:t>
            </a:r>
            <a:r>
              <a:rPr lang="hu-H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1991: 432, a saját kiemeléseim, vö. még D. </a:t>
            </a:r>
            <a:r>
              <a:rPr lang="hu-H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Mátai</a:t>
            </a:r>
            <a:r>
              <a:rPr lang="hu-H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2007, névmási tövek: D. </a:t>
            </a:r>
            <a:r>
              <a:rPr lang="hu-H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Mátai</a:t>
            </a:r>
            <a:r>
              <a:rPr lang="hu-H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2003: 218) </a:t>
            </a:r>
          </a:p>
          <a:p>
            <a:pPr marL="0" indent="0">
              <a:buNone/>
            </a:pPr>
            <a:r>
              <a:rPr lang="hu-H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→ </a:t>
            </a:r>
            <a:r>
              <a:rPr lang="hu-H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intenzifikáló</a:t>
            </a:r>
            <a:r>
              <a:rPr lang="hu-H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(fokhatározószó) &gt; </a:t>
            </a:r>
            <a:r>
              <a:rPr lang="hu-HU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nem határozószói </a:t>
            </a:r>
            <a:r>
              <a:rPr lang="hu-H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kérdő névmás? Határozószói névmás, amelyik nem kérdő névmás volt? A határozószói szerep eltűnt, csak az </a:t>
            </a:r>
            <a:r>
              <a:rPr lang="hu-H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intenzifikáló</a:t>
            </a:r>
            <a:r>
              <a:rPr lang="hu-H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szerepben maradt meg. </a:t>
            </a:r>
          </a:p>
          <a:p>
            <a:pPr marL="0" indent="0">
              <a:buNone/>
            </a:pPr>
            <a:r>
              <a:rPr lang="hu-H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De: </a:t>
            </a:r>
            <a:r>
              <a:rPr lang="hu-H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TNyt</a:t>
            </a:r>
            <a:r>
              <a:rPr lang="hu-H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II/1. „A határozószók”</a:t>
            </a:r>
          </a:p>
          <a:p>
            <a:pPr marL="0" indent="0">
              <a:buNone/>
            </a:pPr>
            <a:r>
              <a:rPr lang="hu-H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„</a:t>
            </a:r>
            <a:r>
              <a:rPr lang="hu-H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hu-H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névmási alapszavúak </a:t>
            </a:r>
            <a:r>
              <a:rPr lang="hu-H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között jóval több a </a:t>
            </a:r>
            <a:r>
              <a:rPr lang="hu-H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szekunder ragos</a:t>
            </a:r>
            <a:r>
              <a:rPr lang="hu-H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ugyanakkor, és éppen ezért, </a:t>
            </a:r>
            <a:r>
              <a:rPr lang="hu-H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kevésbé megszilárdult</a:t>
            </a:r>
            <a:r>
              <a:rPr lang="hu-H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határozószók: </a:t>
            </a:r>
            <a:r>
              <a:rPr lang="hu-HU" sz="24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oly, ily, </a:t>
            </a:r>
            <a:r>
              <a:rPr lang="hu-HU" sz="24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mely</a:t>
            </a:r>
            <a:r>
              <a:rPr lang="hu-HU" sz="24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annyi; annyira, mennyire, mennyiben, mennyivel, annyival</a:t>
            </a:r>
            <a:r>
              <a:rPr lang="hu-H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stb</a:t>
            </a:r>
            <a:r>
              <a:rPr lang="hu-H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(D. </a:t>
            </a:r>
            <a:r>
              <a:rPr lang="hu-H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Mátai</a:t>
            </a:r>
            <a:r>
              <a:rPr lang="hu-H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1992: 652, a saját kiemeléseim) [Miért szekunder ragos? Ha nem az, miért van a sorban?]</a:t>
            </a:r>
            <a:endParaRPr lang="hu-HU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27230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390672" y="721843"/>
            <a:ext cx="9076329" cy="1064277"/>
          </a:xfrm>
        </p:spPr>
        <p:txBody>
          <a:bodyPr/>
          <a:lstStyle/>
          <a:p>
            <a:r>
              <a:rPr lang="hu-HU" dirty="0" smtClean="0"/>
              <a:t>Független </a:t>
            </a:r>
            <a:r>
              <a:rPr lang="hu-HU" i="1" dirty="0" err="1" smtClean="0"/>
              <a:t>wh</a:t>
            </a:r>
            <a:r>
              <a:rPr lang="hu-HU" dirty="0" err="1" smtClean="0"/>
              <a:t>-felkiáltások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90672" y="1867712"/>
            <a:ext cx="11350612" cy="4669276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Az alaptagban jelölt 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tulajdonság erőteljességének, intenzitásának mértékét felfelé 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skálázzák 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egy feltételezett normához képest (</a:t>
            </a:r>
            <a:r>
              <a:rPr lang="hu-H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Hiltunen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2021; </a:t>
            </a:r>
            <a:r>
              <a:rPr lang="hu-H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Claridge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&amp; </a:t>
            </a:r>
            <a:r>
              <a:rPr lang="hu-H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Kytö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2021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alapján </a:t>
            </a:r>
            <a:r>
              <a:rPr lang="hu-H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Varga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2024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pPr marL="0" indent="0" algn="ctr">
              <a:buNone/>
            </a:pPr>
            <a:r>
              <a:rPr lang="hu-H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kérdő névmás &gt; </a:t>
            </a:r>
            <a:r>
              <a:rPr lang="hu-HU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intenzifikáló</a:t>
            </a:r>
            <a:r>
              <a:rPr lang="hu-H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(’</a:t>
            </a:r>
            <a:r>
              <a:rPr lang="hu-HU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nagyon</a:t>
            </a:r>
            <a:r>
              <a:rPr lang="hu-H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/nagy mértékben’)? </a:t>
            </a:r>
          </a:p>
          <a:p>
            <a:pPr marL="0" indent="0" algn="ctr">
              <a:buNone/>
            </a:pPr>
            <a:r>
              <a:rPr lang="hu-H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Nem, kérdő névmásként is </a:t>
            </a:r>
            <a:r>
              <a:rPr lang="hu-HU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intenzifikál</a:t>
            </a:r>
            <a:r>
              <a:rPr lang="hu-H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(hat): </a:t>
            </a: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Milyen (~mennyire) drága ez?</a:t>
            </a:r>
          </a:p>
          <a:p>
            <a:pPr marL="0" indent="0" algn="ctr">
              <a:buNone/>
            </a:pPr>
            <a:r>
              <a:rPr lang="hu-HU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Milyen/</a:t>
            </a:r>
            <a:r>
              <a:rPr lang="hu-HU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Mely/Mily</a:t>
            </a:r>
            <a:r>
              <a:rPr lang="hu-HU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Mennyire/</a:t>
            </a:r>
            <a:r>
              <a:rPr lang="hu-HU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Mekkora</a:t>
            </a: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/Micsoda X!</a:t>
            </a:r>
          </a:p>
          <a:p>
            <a:pPr marL="0" indent="0" algn="just">
              <a:buNone/>
            </a:pP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1) 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A tizenegyesek oktatója </a:t>
            </a: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volt, tudod, </a:t>
            </a:r>
            <a:r>
              <a:rPr lang="hu-HU" b="1" i="1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milyen</a:t>
            </a:r>
            <a:r>
              <a:rPr lang="hu-HU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fontos </a:t>
            </a:r>
            <a:r>
              <a:rPr lang="hu-HU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beosztás </a:t>
            </a: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az, 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és benne volt a </a:t>
            </a: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tervezőbizottságban. 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hu-H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MTSz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Tóth T. B.: Az emlékek őre, 2001)</a:t>
            </a:r>
          </a:p>
          <a:p>
            <a:pPr marL="0" indent="0" algn="just">
              <a:buNone/>
            </a:pP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(2) 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tényleg, mondta A, </a:t>
            </a:r>
            <a:r>
              <a:rPr lang="hu-HU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ez </a:t>
            </a:r>
            <a:r>
              <a:rPr lang="hu-HU" b="1" i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mekkora</a:t>
            </a:r>
            <a:r>
              <a:rPr lang="hu-HU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tipp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köszi! 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hu-H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MTSz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Hegedűs 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L. H.: 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Tékozló, 2010)</a:t>
            </a:r>
            <a:endParaRPr lang="hu-HU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(3) 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Júlia 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(jő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.): 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Jaj, </a:t>
            </a:r>
            <a:r>
              <a:rPr lang="hu-HU" b="1" i="1" u="sng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melly</a:t>
            </a:r>
            <a:r>
              <a:rPr lang="hu-HU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tekintet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hu-HU" b="1" i="1" u="sng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millyen</a:t>
            </a:r>
            <a:r>
              <a:rPr lang="hu-HU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hangzat 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ez! Bús </a:t>
            </a: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a' bilincsek' 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csörtetése közt Az elhagyottnak </a:t>
            </a: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rabtekintete, 'S 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ez 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ifju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még, 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és 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könnyü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tagjain Mint </a:t>
            </a: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a' 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lefoglalt </a:t>
            </a:r>
            <a:r>
              <a:rPr lang="hu-HU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párducz</a:t>
            </a: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hu-HU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délczegen</a:t>
            </a: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 búval hordja </a:t>
            </a:r>
            <a:r>
              <a:rPr lang="hu-HU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lánczait</a:t>
            </a: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hu-H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MTsz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Vörösmarty M.: A bujdosók, 1830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0" indent="0" algn="just">
              <a:buNone/>
            </a:pP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Jelentés, használat: nem pusztán </a:t>
            </a:r>
            <a:r>
              <a:rPr lang="hu-H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’</a:t>
            </a:r>
            <a:r>
              <a:rPr lang="hu-HU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nagy</a:t>
            </a:r>
            <a:r>
              <a:rPr lang="hu-H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hu-HU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on</a:t>
            </a:r>
            <a:r>
              <a:rPr lang="hu-H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’, nem puszta </a:t>
            </a:r>
            <a:r>
              <a:rPr lang="hu-H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intenzifikálás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(1), hanem </a:t>
            </a:r>
            <a:r>
              <a:rPr lang="hu-H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érzelemkifejezés és értékelés (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is) (</a:t>
            </a:r>
            <a:r>
              <a:rPr lang="hu-H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stance-marking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): </a:t>
            </a:r>
            <a:r>
              <a:rPr lang="hu-H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feltűnő, szokatlan, meglepő 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(pozitív vagy negatív értelemben)</a:t>
            </a:r>
          </a:p>
          <a:p>
            <a:pPr marL="0" indent="0">
              <a:buNone/>
            </a:pPr>
            <a:endParaRPr lang="hu-HU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227059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Eredmények: </a:t>
            </a:r>
            <a:r>
              <a:rPr lang="hu-HU" i="1" dirty="0"/>
              <a:t>mely (&gt;mily)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966744" y="2248257"/>
            <a:ext cx="10684482" cy="4221369"/>
          </a:xfrm>
        </p:spPr>
        <p:txBody>
          <a:bodyPr/>
          <a:lstStyle/>
          <a:p>
            <a:pPr marL="0" indent="0">
              <a:buNone/>
            </a:pPr>
            <a:r>
              <a:rPr lang="hu-HU" sz="2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ÓMK: </a:t>
            </a:r>
            <a:r>
              <a:rPr lang="hu-HU" sz="23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mely, </a:t>
            </a:r>
            <a:r>
              <a:rPr lang="hu-HU" sz="23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mel</a:t>
            </a:r>
            <a:r>
              <a:rPr lang="hu-HU" sz="23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hu-HU" sz="23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meel</a:t>
            </a:r>
            <a:r>
              <a:rPr lang="hu-HU" sz="23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hu-HU" sz="23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melý</a:t>
            </a:r>
            <a:r>
              <a:rPr lang="hu-HU" sz="23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hu-HU" sz="23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mel</a:t>
            </a:r>
            <a:r>
              <a:rPr lang="hu-HU" sz="23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ʼ, mellʼ, meely </a:t>
            </a:r>
            <a:r>
              <a:rPr lang="hu-HU" sz="2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írásváltozatok (a </a:t>
            </a:r>
            <a:r>
              <a:rPr lang="hu-HU" sz="23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mily</a:t>
            </a:r>
            <a:r>
              <a:rPr lang="hu-HU" sz="2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-re nincs találat) – a formák egy része a </a:t>
            </a:r>
            <a:r>
              <a:rPr lang="hu-HU" sz="23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mély-</a:t>
            </a:r>
            <a:r>
              <a:rPr lang="hu-HU" sz="23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 </a:t>
            </a:r>
            <a:r>
              <a:rPr lang="hu-HU" sz="2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takarja</a:t>
            </a:r>
          </a:p>
          <a:p>
            <a:pPr marL="0" indent="0">
              <a:buNone/>
            </a:pPr>
            <a:r>
              <a:rPr lang="hu-HU" sz="23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Melly</a:t>
            </a:r>
            <a:r>
              <a:rPr lang="hu-HU" sz="23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hu-HU" sz="23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melly</a:t>
            </a:r>
            <a:r>
              <a:rPr lang="hu-HU" sz="23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hu-HU" sz="23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1181	</a:t>
            </a:r>
            <a:r>
              <a:rPr lang="hu-HU" sz="23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Mellʼ/</a:t>
            </a:r>
            <a:r>
              <a:rPr lang="hu-HU" sz="2300" b="1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mell</a:t>
            </a:r>
            <a:r>
              <a:rPr lang="hu-HU" sz="23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ʼ</a:t>
            </a:r>
            <a:r>
              <a:rPr lang="hu-HU" sz="23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hu-HU" sz="23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754</a:t>
            </a:r>
            <a:r>
              <a:rPr lang="hu-HU" sz="23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sz="23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		</a:t>
            </a:r>
            <a:r>
              <a:rPr lang="hu-HU" sz="23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Mel/mel: </a:t>
            </a:r>
            <a:r>
              <a:rPr lang="hu-HU" sz="23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713  	</a:t>
            </a:r>
          </a:p>
          <a:p>
            <a:pPr marL="0" indent="0">
              <a:buNone/>
            </a:pPr>
            <a:r>
              <a:rPr lang="hu-HU" sz="23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Mel</a:t>
            </a:r>
            <a:r>
              <a:rPr lang="hu-HU" sz="23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ʼ/melʼ:  </a:t>
            </a:r>
            <a:r>
              <a:rPr lang="hu-HU" sz="23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676 	</a:t>
            </a:r>
            <a:r>
              <a:rPr lang="hu-HU" sz="23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Mely/mely</a:t>
            </a:r>
            <a:r>
              <a:rPr lang="hu-HU" sz="23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hu-HU" sz="23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562 		</a:t>
            </a:r>
            <a:r>
              <a:rPr lang="hu-HU" sz="23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Meel /meel: </a:t>
            </a:r>
            <a:r>
              <a:rPr lang="hu-HU" sz="23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207 	</a:t>
            </a:r>
          </a:p>
          <a:p>
            <a:pPr marL="0" indent="0">
              <a:buNone/>
            </a:pPr>
            <a:r>
              <a:rPr lang="hu-HU" sz="23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Meely</a:t>
            </a:r>
            <a:r>
              <a:rPr lang="hu-HU" sz="23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hu-HU" sz="23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meely</a:t>
            </a:r>
            <a:r>
              <a:rPr lang="hu-HU" sz="23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hu-HU" sz="23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48 	</a:t>
            </a:r>
            <a:r>
              <a:rPr lang="hu-HU" sz="2300" b="1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Meel</a:t>
            </a:r>
            <a:r>
              <a:rPr lang="hu-HU" sz="23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ʼ/meelʼ</a:t>
            </a:r>
            <a:r>
              <a:rPr lang="hu-HU" sz="23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hu-HU" sz="23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16 		</a:t>
            </a:r>
            <a:r>
              <a:rPr lang="hu-HU" sz="23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Melý/melý: </a:t>
            </a:r>
            <a:r>
              <a:rPr lang="hu-HU" sz="23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 	</a:t>
            </a:r>
          </a:p>
          <a:p>
            <a:pPr marL="0" indent="0">
              <a:buNone/>
            </a:pPr>
            <a:r>
              <a:rPr lang="hu-HU" sz="2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Összesen 4166 találat, </a:t>
            </a:r>
            <a:endParaRPr lang="hu-HU" sz="23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hu-HU" sz="23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725 </a:t>
            </a:r>
            <a:r>
              <a:rPr lang="hu-HU" sz="2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db </a:t>
            </a:r>
            <a:r>
              <a:rPr lang="hu-HU" sz="23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(17%) </a:t>
            </a:r>
            <a:r>
              <a:rPr lang="hu-HU" sz="23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intenzifikáló</a:t>
            </a:r>
            <a:r>
              <a:rPr lang="hu-HU" sz="2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(1466 és 1590 között</a:t>
            </a:r>
            <a:r>
              <a:rPr lang="hu-HU" sz="23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), a többi kérdő/vonatkozó/általános-határozatlan stb. névmási</a:t>
            </a:r>
          </a:p>
          <a:p>
            <a:pPr marL="0" indent="0">
              <a:buNone/>
            </a:pPr>
            <a:endParaRPr lang="hu-HU" sz="23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9411516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377191" y="193654"/>
            <a:ext cx="9076329" cy="1064277"/>
          </a:xfrm>
        </p:spPr>
        <p:txBody>
          <a:bodyPr/>
          <a:lstStyle/>
          <a:p>
            <a:r>
              <a:rPr lang="hu-HU" i="1" dirty="0"/>
              <a:t>Eredmények: mely (&gt;mily)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77191" y="1246501"/>
            <a:ext cx="11441429" cy="561149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hu-HU" sz="21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„Egyszerű” </a:t>
            </a:r>
            <a:r>
              <a:rPr lang="hu-HU" sz="21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mondatban </a:t>
            </a:r>
            <a:r>
              <a:rPr lang="hu-HU" sz="21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(+ vagy </a:t>
            </a:r>
            <a:r>
              <a:rPr lang="hu-HU" sz="2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mellérendelt, vagy </a:t>
            </a:r>
            <a:r>
              <a:rPr lang="hu-HU" sz="21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főmondat): </a:t>
            </a:r>
          </a:p>
          <a:p>
            <a:pPr marL="0" indent="0" algn="ctr">
              <a:buNone/>
            </a:pPr>
            <a:r>
              <a:rPr lang="hu-HU" sz="21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338 db/725 int. </a:t>
            </a:r>
            <a:r>
              <a:rPr lang="hu-HU" sz="2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hu-HU" sz="21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47</a:t>
            </a:r>
            <a:r>
              <a:rPr lang="hu-HU" sz="21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%)</a:t>
            </a:r>
          </a:p>
          <a:p>
            <a:pPr marL="0" indent="0">
              <a:buNone/>
            </a:pPr>
            <a:r>
              <a:rPr lang="hu-HU" sz="21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íme </a:t>
            </a:r>
            <a:r>
              <a:rPr lang="hu-HU" sz="2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módosítószóval/mondatszóval induló: 38 db/338 (11</a:t>
            </a:r>
            <a:r>
              <a:rPr lang="hu-HU" sz="21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%); </a:t>
            </a:r>
          </a:p>
          <a:p>
            <a:pPr marL="0" indent="0">
              <a:buNone/>
            </a:pPr>
            <a:r>
              <a:rPr lang="hu-HU" sz="2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hu-HU" sz="21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gekötős ige: 13 db/338 db (4%), nagyon kevés, vegyesen VP-V és V-VP</a:t>
            </a:r>
          </a:p>
          <a:p>
            <a:pPr marL="0" indent="0">
              <a:buNone/>
            </a:pPr>
            <a:r>
              <a:rPr lang="hu-HU" sz="21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(6) </a:t>
            </a:r>
            <a:r>
              <a:rPr lang="lt-LT" sz="21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Mel </a:t>
            </a:r>
            <a:r>
              <a:rPr lang="lt-LT" sz="21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zeep </a:t>
            </a:r>
            <a:r>
              <a:rPr lang="lt-LT" sz="21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uaǵ  es </a:t>
            </a:r>
            <a:r>
              <a:rPr lang="lt-LT" sz="21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mel </a:t>
            </a:r>
            <a:r>
              <a:rPr lang="lt-LT" sz="21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eko̗s  </a:t>
            </a:r>
            <a:r>
              <a:rPr lang="lt-LT" sz="21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dragalatos iego̗sso̗m </a:t>
            </a:r>
            <a:r>
              <a:rPr lang="lt-LT" sz="21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hu-HU" sz="21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sz="21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hu-HU" sz="21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KazK</a:t>
            </a:r>
            <a:r>
              <a:rPr lang="hu-HU" sz="21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., 1526, </a:t>
            </a:r>
            <a:r>
              <a:rPr lang="lt-LT" sz="21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13v</a:t>
            </a:r>
            <a:r>
              <a:rPr lang="hu-HU" sz="21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0" indent="0">
              <a:buNone/>
            </a:pPr>
            <a:r>
              <a:rPr lang="hu-HU" sz="21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hu-HU" sz="2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r>
              <a:rPr lang="hu-HU" sz="21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hu-HU" sz="21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Mert az </a:t>
            </a:r>
            <a:r>
              <a:rPr lang="hu-HU" sz="21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zvz</a:t>
            </a:r>
            <a:r>
              <a:rPr lang="hu-HU" sz="21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sz="21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maria</a:t>
            </a:r>
            <a:r>
              <a:rPr lang="hu-HU" sz="21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sz="21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menden</a:t>
            </a:r>
            <a:r>
              <a:rPr lang="hu-HU" sz="21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sz="21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felelm</a:t>
            </a:r>
            <a:r>
              <a:rPr lang="hu-HU" sz="21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sz="21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nekevl</a:t>
            </a:r>
            <a:r>
              <a:rPr lang="hu-HU" sz="21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· </a:t>
            </a:r>
            <a:r>
              <a:rPr lang="hu-HU" sz="21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menden</a:t>
            </a:r>
            <a:r>
              <a:rPr lang="hu-HU" sz="21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sz="21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batorsaggal</a:t>
            </a:r>
            <a:r>
              <a:rPr lang="hu-HU" sz="21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· </a:t>
            </a:r>
            <a:r>
              <a:rPr lang="hu-HU" sz="21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belsev</a:t>
            </a:r>
            <a:r>
              <a:rPr lang="hu-HU" sz="21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es </a:t>
            </a:r>
            <a:r>
              <a:rPr lang="hu-HU" sz="21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kylsev</a:t>
            </a:r>
            <a:r>
              <a:rPr lang="hu-HU" sz="21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nagy </a:t>
            </a:r>
            <a:r>
              <a:rPr lang="hu-HU" sz="21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</a:t>
            </a:r>
            <a:r>
              <a:rPr lang="hu-HU" sz="21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sz="21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gassaggal</a:t>
            </a:r>
            <a:r>
              <a:rPr lang="hu-HU" sz="21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sz="21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muleek</a:t>
            </a:r>
            <a:r>
              <a:rPr lang="hu-HU" sz="21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sz="21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ky</a:t>
            </a:r>
            <a:r>
              <a:rPr lang="hu-HU" sz="21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ez </a:t>
            </a:r>
            <a:r>
              <a:rPr lang="hu-HU" sz="21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velagbol</a:t>
            </a:r>
            <a:r>
              <a:rPr lang="hu-HU" sz="21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· </a:t>
            </a:r>
            <a:r>
              <a:rPr lang="hu-HU" sz="21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 mely </a:t>
            </a:r>
            <a:r>
              <a:rPr lang="hu-HU" sz="21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igeen</a:t>
            </a:r>
            <a:r>
              <a:rPr lang="hu-HU" sz="21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sz="21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bodog</a:t>
            </a:r>
            <a:r>
              <a:rPr lang="hu-HU" sz="21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es </a:t>
            </a:r>
            <a:r>
              <a:rPr lang="hu-HU" sz="21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aldot</a:t>
            </a:r>
            <a:r>
              <a:rPr lang="hu-HU" sz="21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sz="21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vala</a:t>
            </a:r>
            <a:r>
              <a:rPr lang="hu-HU" sz="21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sz="21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ez </a:t>
            </a:r>
            <a:r>
              <a:rPr lang="hu-HU" sz="21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illyen</a:t>
            </a:r>
            <a:r>
              <a:rPr lang="hu-HU" sz="21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sz="21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ky</a:t>
            </a:r>
            <a:r>
              <a:rPr lang="hu-HU" sz="21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sz="21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mulaas</a:t>
            </a:r>
            <a:r>
              <a:rPr lang="hu-HU" sz="21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· </a:t>
            </a:r>
            <a:r>
              <a:rPr lang="hu-HU" sz="2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hu-HU" sz="2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HorvK</a:t>
            </a:r>
            <a:r>
              <a:rPr lang="hu-HU" sz="2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., 1522, 81v)</a:t>
            </a:r>
          </a:p>
          <a:p>
            <a:pPr marL="0" indent="0">
              <a:buNone/>
            </a:pPr>
            <a:r>
              <a:rPr lang="hu-HU" sz="21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(8) </a:t>
            </a:r>
            <a:r>
              <a:rPr lang="hu-HU" sz="21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Ime</a:t>
            </a:r>
            <a:r>
              <a:rPr lang="hu-HU" sz="21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sz="21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mel</a:t>
            </a:r>
            <a:r>
              <a:rPr lang="hu-HU" sz="21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ʼ ígo̗n naǵ zenth | </a:t>
            </a:r>
            <a:r>
              <a:rPr lang="hu-HU" sz="21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orzagaba</a:t>
            </a:r>
            <a:r>
              <a:rPr lang="hu-HU" sz="21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sz="21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ay</a:t>
            </a:r>
            <a:r>
              <a:rPr lang="hu-HU" sz="21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̋</a:t>
            </a:r>
            <a:r>
              <a:rPr lang="hu-HU" sz="21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andekocat</a:t>
            </a:r>
            <a:r>
              <a:rPr lang="hu-HU" sz="21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sz="21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ígert a keǵo̗s crístus az v́tet zereto̗knec / mert kík lelkí zegeńo̗k ezo̗ke a meńorzag </a:t>
            </a:r>
            <a:r>
              <a:rPr lang="hu-HU" sz="2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(DebrK., 1519, /603</a:t>
            </a:r>
            <a:r>
              <a:rPr lang="hu-HU" sz="21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0" indent="0">
              <a:buNone/>
            </a:pPr>
            <a:r>
              <a:rPr lang="hu-HU" sz="21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(9) </a:t>
            </a:r>
            <a:r>
              <a:rPr lang="hu-HU" sz="21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  </a:t>
            </a:r>
            <a:r>
              <a:rPr lang="hu-HU" sz="21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margita</a:t>
            </a:r>
            <a:r>
              <a:rPr lang="hu-HU" sz="21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  <a:r>
              <a:rPr lang="hu-HU" sz="21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bÿzon-</a:t>
            </a:r>
            <a:r>
              <a:rPr lang="hu-HU" sz="21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sz="21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teraitad</a:t>
            </a:r>
            <a:r>
              <a:rPr lang="hu-HU" sz="21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sz="21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igo</a:t>
            </a:r>
            <a:r>
              <a:rPr lang="hu-HU" sz="21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̗n </a:t>
            </a:r>
            <a:r>
              <a:rPr lang="hu-HU" sz="21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bankodunk</a:t>
            </a:r>
            <a:r>
              <a:rPr lang="hu-HU" sz="21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  <a:r>
              <a:rPr lang="hu-HU" sz="21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hoǵ</a:t>
            </a:r>
            <a:r>
              <a:rPr lang="hu-HU" sz="21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sz="21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im</a:t>
            </a:r>
            <a:r>
              <a:rPr lang="hu-HU" sz="21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sz="21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lattok</a:t>
            </a:r>
            <a:r>
              <a:rPr lang="hu-HU" sz="21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az te </a:t>
            </a:r>
            <a:r>
              <a:rPr lang="hu-HU" sz="21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testo</a:t>
            </a:r>
            <a:r>
              <a:rPr lang="hu-HU" sz="21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̗</a:t>
            </a:r>
            <a:r>
              <a:rPr lang="hu-HU" sz="21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det</a:t>
            </a:r>
            <a:r>
              <a:rPr lang="hu-HU" sz="21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el </a:t>
            </a:r>
            <a:r>
              <a:rPr lang="hu-HU" sz="21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keǵo</a:t>
            </a:r>
            <a:r>
              <a:rPr lang="hu-HU" sz="21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̗</a:t>
            </a:r>
            <a:r>
              <a:rPr lang="hu-HU" sz="21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tleno</a:t>
            </a:r>
            <a:r>
              <a:rPr lang="hu-HU" sz="21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̗l </a:t>
            </a:r>
            <a:r>
              <a:rPr lang="hu-HU" sz="21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zagattatnÿ</a:t>
            </a:r>
            <a:r>
              <a:rPr lang="hu-HU" sz="21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hu-HU" sz="21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  </a:t>
            </a:r>
            <a:r>
              <a:rPr lang="hu-HU" sz="2100" b="1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mel</a:t>
            </a:r>
            <a:r>
              <a:rPr lang="hu-HU" sz="21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sz="2100" b="1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zepsego</a:t>
            </a:r>
            <a:r>
              <a:rPr lang="hu-HU" sz="21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̗t </a:t>
            </a:r>
            <a:r>
              <a:rPr lang="hu-HU" sz="21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ueztel</a:t>
            </a:r>
            <a:r>
              <a:rPr lang="hu-HU" sz="21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el : az te </a:t>
            </a:r>
            <a:r>
              <a:rPr lang="hu-HU" sz="21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hito</a:t>
            </a:r>
            <a:r>
              <a:rPr lang="hu-HU" sz="21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̗</a:t>
            </a:r>
            <a:r>
              <a:rPr lang="hu-HU" sz="21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tlensego</a:t>
            </a:r>
            <a:r>
              <a:rPr lang="hu-HU" sz="21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̗</a:t>
            </a:r>
            <a:r>
              <a:rPr lang="hu-HU" sz="2100" b="1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hu-HU" sz="21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dert</a:t>
            </a:r>
            <a:r>
              <a:rPr lang="hu-HU" sz="21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sz="21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hu-HU" sz="21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azert</a:t>
            </a:r>
            <a:r>
              <a:rPr lang="hu-HU" sz="21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sz="21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auaǵ</a:t>
            </a:r>
            <a:r>
              <a:rPr lang="hu-HU" sz="21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sz="21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Cak</a:t>
            </a:r>
            <a:r>
              <a:rPr lang="hu-HU" sz="21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sz="21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mast</a:t>
            </a:r>
            <a:r>
              <a:rPr lang="hu-HU" sz="21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sz="21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enǵegh</a:t>
            </a:r>
            <a:r>
              <a:rPr lang="hu-HU" sz="21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sz="21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imar</a:t>
            </a:r>
            <a:r>
              <a:rPr lang="hu-HU" sz="21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az </a:t>
            </a:r>
            <a:r>
              <a:rPr lang="hu-HU" sz="21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feiedelo</a:t>
            </a:r>
            <a:r>
              <a:rPr lang="hu-HU" sz="21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̗</a:t>
            </a:r>
            <a:r>
              <a:rPr lang="hu-HU" sz="21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mnek</a:t>
            </a:r>
            <a:r>
              <a:rPr lang="hu-HU" sz="21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  <a:r>
              <a:rPr lang="hu-HU" sz="21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hoǵ</a:t>
            </a:r>
            <a:r>
              <a:rPr lang="hu-HU" sz="21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sz="21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elÿ</a:t>
            </a:r>
            <a:r>
              <a:rPr lang="hu-HU" sz="21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sz="2100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kÿknek</a:t>
            </a:r>
            <a:r>
              <a:rPr lang="hu-HU" sz="21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sz="21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zent </a:t>
            </a:r>
            <a:r>
              <a:rPr lang="hu-HU" sz="2100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ma-rgit</a:t>
            </a:r>
            <a:r>
              <a:rPr lang="hu-HU" sz="21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sz="21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azzon</a:t>
            </a:r>
            <a:r>
              <a:rPr lang="hu-HU" sz="21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monda  O  </a:t>
            </a:r>
            <a:r>
              <a:rPr lang="hu-HU" sz="21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gonoz</a:t>
            </a:r>
            <a:r>
              <a:rPr lang="hu-HU" sz="21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sz="21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tanać</a:t>
            </a:r>
            <a:r>
              <a:rPr lang="hu-HU" sz="21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adok : </a:t>
            </a:r>
            <a:r>
              <a:rPr lang="hu-HU" sz="21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tauozatok</a:t>
            </a:r>
            <a:r>
              <a:rPr lang="hu-HU" sz="21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el </a:t>
            </a:r>
            <a:r>
              <a:rPr lang="hu-HU" sz="21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ento</a:t>
            </a:r>
            <a:r>
              <a:rPr lang="hu-HU" sz="21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̗</a:t>
            </a:r>
            <a:r>
              <a:rPr lang="hu-HU" sz="21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lem</a:t>
            </a:r>
            <a:r>
              <a:rPr lang="hu-HU" sz="21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  <a:r>
              <a:rPr lang="hu-HU" sz="2100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nemtuǵatoke</a:t>
            </a:r>
            <a:r>
              <a:rPr lang="hu-HU" sz="21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r>
              <a:rPr lang="hu-HU" sz="21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hu-HU" sz="21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KazK</a:t>
            </a:r>
            <a:r>
              <a:rPr lang="hu-HU" sz="21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., 1526 </a:t>
            </a:r>
            <a:r>
              <a:rPr lang="hu-HU" sz="2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/15v</a:t>
            </a:r>
            <a:r>
              <a:rPr lang="hu-HU" sz="21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hu-HU" sz="21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807733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Eredmények: </a:t>
            </a:r>
            <a:r>
              <a:rPr lang="hu-HU" i="1" dirty="0" smtClean="0"/>
              <a:t>mely</a:t>
            </a:r>
            <a:endParaRPr lang="hu-HU" i="1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sz="23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Összetett mondat mellékmondatában </a:t>
            </a:r>
            <a:r>
              <a:rPr lang="hu-HU" sz="2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(főleg kognitív, azon belül közlésigék a főmondatban): </a:t>
            </a:r>
            <a:endParaRPr lang="hu-HU" sz="23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hu-HU" sz="23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387 </a:t>
            </a:r>
            <a:r>
              <a:rPr lang="hu-HU" sz="2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db/725 (</a:t>
            </a:r>
            <a:r>
              <a:rPr lang="hu-HU" sz="23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53</a:t>
            </a:r>
            <a:r>
              <a:rPr lang="hu-HU" sz="2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%) – egyenes idézés problematika, ide számoltam őket</a:t>
            </a:r>
          </a:p>
          <a:p>
            <a:pPr marL="0" indent="0">
              <a:buNone/>
            </a:pPr>
            <a:r>
              <a:rPr lang="hu-HU" sz="23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(10) </a:t>
            </a:r>
            <a:r>
              <a:rPr lang="hu-HU" sz="23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Lathwan</a:t>
            </a:r>
            <a:r>
              <a:rPr lang="hu-HU" sz="23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sz="23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azert</a:t>
            </a:r>
            <a:r>
              <a:rPr lang="hu-HU" sz="23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sz="23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Jeſus</a:t>
            </a:r>
            <a:r>
              <a:rPr lang="hu-HU" sz="23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sz="23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hw</a:t>
            </a:r>
            <a:r>
              <a:rPr lang="hu-HU" sz="23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̋</a:t>
            </a:r>
            <a:r>
              <a:rPr lang="hu-HU" sz="23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tet</a:t>
            </a:r>
            <a:r>
              <a:rPr lang="hu-HU" sz="23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sz="23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megh</a:t>
            </a:r>
            <a:r>
              <a:rPr lang="hu-HU" sz="23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sz="23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zomorodwan</a:t>
            </a:r>
            <a:r>
              <a:rPr lang="hu-HU" sz="23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hu-HU" sz="23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monda</a:t>
            </a:r>
            <a:r>
              <a:rPr lang="hu-HU" sz="23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hu-HU" sz="23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Mely </a:t>
            </a:r>
            <a:r>
              <a:rPr lang="hu-HU" sz="23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yghen</a:t>
            </a:r>
            <a:r>
              <a:rPr lang="hu-HU" sz="23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sz="23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nehez</a:t>
            </a:r>
            <a:r>
              <a:rPr lang="hu-HU" sz="23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sz="23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azoknak, </a:t>
            </a:r>
            <a:r>
              <a:rPr lang="hu-HU" sz="23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kyknek</a:t>
            </a:r>
            <a:r>
              <a:rPr lang="hu-HU" sz="23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sz="23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penzek</a:t>
            </a:r>
            <a:r>
              <a:rPr lang="hu-HU" sz="23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vagyon, </a:t>
            </a:r>
            <a:r>
              <a:rPr lang="hu-HU" sz="23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Iſtennek</a:t>
            </a:r>
            <a:r>
              <a:rPr lang="hu-HU" sz="23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sz="23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orzagara</a:t>
            </a:r>
            <a:r>
              <a:rPr lang="hu-HU" sz="23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menny.</a:t>
            </a:r>
            <a:r>
              <a:rPr lang="hu-HU" sz="2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hu-HU" sz="2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JordK</a:t>
            </a:r>
            <a:r>
              <a:rPr lang="hu-HU" sz="2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1516, /592/</a:t>
            </a:r>
            <a:r>
              <a:rPr lang="hu-HU" sz="2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Lk</a:t>
            </a:r>
            <a:r>
              <a:rPr lang="hu-HU" sz="2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_18/24)</a:t>
            </a:r>
          </a:p>
          <a:p>
            <a:pPr marL="0" indent="0">
              <a:buNone/>
            </a:pP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8323896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580103" y="576129"/>
            <a:ext cx="9076329" cy="1064277"/>
          </a:xfrm>
        </p:spPr>
        <p:txBody>
          <a:bodyPr/>
          <a:lstStyle/>
          <a:p>
            <a:r>
              <a:rPr lang="hu-HU" dirty="0" err="1" smtClean="0"/>
              <a:t>Intenzifikálók</a:t>
            </a:r>
            <a:r>
              <a:rPr lang="hu-HU" dirty="0" smtClean="0"/>
              <a:t> együtt: </a:t>
            </a:r>
            <a:r>
              <a:rPr lang="hu-HU" i="1" dirty="0" smtClean="0"/>
              <a:t>mely igen (nagyon)</a:t>
            </a:r>
            <a:endParaRPr lang="hu-HU" i="1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08733" y="1792806"/>
            <a:ext cx="11395587" cy="5065194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Az adatok </a:t>
            </a:r>
            <a:r>
              <a:rPr lang="hu-H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bő egyharmadában 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fokozó </a:t>
            </a: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mely 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az </a:t>
            </a:r>
            <a:r>
              <a:rPr lang="hu-HU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igen</a:t>
            </a:r>
            <a:r>
              <a:rPr lang="hu-H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-nel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társul, mondatszerkezettől függetlenül hasonlóak az arányok az alaptagokra nézve is:</a:t>
            </a:r>
          </a:p>
          <a:p>
            <a:pPr marL="0" indent="0">
              <a:buNone/>
            </a:pP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mely „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elhagyható”:</a:t>
            </a:r>
          </a:p>
          <a:p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„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Egyszerű” mondatok: 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mely igen: 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121 db/338 (</a:t>
            </a:r>
            <a:r>
              <a:rPr lang="hu-H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36%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alaptag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hu-H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85 db (70%) </a:t>
            </a:r>
            <a:r>
              <a:rPr lang="hu-H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mn</a:t>
            </a:r>
            <a:r>
              <a:rPr lang="hu-H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(pl. </a:t>
            </a:r>
            <a:r>
              <a:rPr lang="hu-HU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nagy, boldog, sok, jó</a:t>
            </a:r>
            <a:r>
              <a:rPr lang="hu-H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), 26 db (21%) </a:t>
            </a:r>
            <a:r>
              <a:rPr lang="hu-H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ige 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érzelemkifejezők, pl. 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örvendez, bánkódik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), 6 db határozószó (</a:t>
            </a:r>
            <a:r>
              <a:rPr lang="hu-HU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nagyon 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(4), </a:t>
            </a: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közel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hamar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), 2 db </a:t>
            </a:r>
            <a:r>
              <a:rPr lang="hu-H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mnin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(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dicsérendő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0" indent="0">
              <a:buNone/>
            </a:pP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(11) 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Oh </a:t>
            </a:r>
            <a:r>
              <a:rPr lang="hu-HU" b="1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mel</a:t>
            </a:r>
            <a:r>
              <a:rPr lang="hu-HU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ʼ igo</a:t>
            </a:r>
            <a:r>
              <a:rPr lang="hu-HU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̗n naǵon 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o̗ru̇lne amaz carhozot cazdag  ki lazartul eǵh čo̗ppenet vizet ker vala  ha v̇ mastan vronctul ez zent igeket hallanaia neki mondania 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(GuaryK., 1508, 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100/01)</a:t>
            </a:r>
            <a:endParaRPr lang="hu-H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Összetett mondatok: 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mely igen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149 db/387 (</a:t>
            </a:r>
            <a:r>
              <a:rPr lang="hu-H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39%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), alaptag: 117 db (79%) </a:t>
            </a:r>
            <a:r>
              <a:rPr lang="hu-H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mn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nagy, szép, keserű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), 27 db (18%) ige (</a:t>
            </a:r>
            <a:r>
              <a:rPr lang="hu-HU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szeret</a:t>
            </a: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dicsér, magasztal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), 3 db </a:t>
            </a:r>
            <a:r>
              <a:rPr lang="hu-H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hu-H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szó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nagyon, hamar, igazán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), 2 db </a:t>
            </a:r>
            <a:r>
              <a:rPr lang="hu-H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hu-H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nin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elterjed, szerető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hu-H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(12) 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elmelkodíel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az o̗ 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kezeín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es 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labain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valo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sebeírvl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· 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feíenec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· 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odalanac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· 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es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mínd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az · o̗· zent testen 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valo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sebeírvl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· meg 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gondolvan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hog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akí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te 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eró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̗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ted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ennet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zenvedo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̗t </a:t>
            </a:r>
            <a:r>
              <a:rPr lang="hu-HU" b="1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mel</a:t>
            </a:r>
            <a:r>
              <a:rPr lang="hu-HU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ʼ </a:t>
            </a:r>
            <a:r>
              <a:rPr lang="hu-HU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ígen nagíon 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tegedet zereto̗t </a:t>
            </a: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·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(DebrK., 1519, 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326) – ez az egy adat az Ö-ben</a:t>
            </a:r>
            <a:endParaRPr lang="hu-H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597774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570172" y="375663"/>
            <a:ext cx="9076329" cy="1064277"/>
          </a:xfrm>
        </p:spPr>
        <p:txBody>
          <a:bodyPr/>
          <a:lstStyle/>
          <a:p>
            <a:r>
              <a:rPr lang="hu-HU" dirty="0" err="1" smtClean="0"/>
              <a:t>Intenzifikálók</a:t>
            </a:r>
            <a:r>
              <a:rPr lang="hu-HU" dirty="0" smtClean="0"/>
              <a:t> együtt: </a:t>
            </a:r>
            <a:r>
              <a:rPr lang="hu-HU" i="1" dirty="0" smtClean="0"/>
              <a:t>mely igen</a:t>
            </a:r>
            <a:endParaRPr lang="hu-HU" i="1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570171" y="1656117"/>
            <a:ext cx="11307089" cy="4993161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hu-H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Közép- és új(</a:t>
            </a:r>
            <a:r>
              <a:rPr lang="hu-HU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abb</a:t>
            </a:r>
            <a:r>
              <a:rPr lang="hu-H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magyar korszak:</a:t>
            </a:r>
          </a:p>
          <a:p>
            <a:pPr marL="0" indent="0">
              <a:buNone/>
            </a:pP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TMK: 6 db, 4-szer </a:t>
            </a:r>
            <a:r>
              <a:rPr lang="hu-H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intenzifikáló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>
              <a:buNone/>
            </a:pP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(13) </a:t>
            </a:r>
            <a:r>
              <a:rPr lang="hu-H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Vrasagtok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iol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tw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̆</a:t>
            </a:r>
            <a:r>
              <a:rPr lang="hu-H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ggia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|| </a:t>
            </a:r>
            <a:r>
              <a:rPr lang="hu-H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ennekfelette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melÿ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nagÿ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zolgalattal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vagionk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az nemeteknek is oda be </a:t>
            </a:r>
            <a:r>
              <a:rPr lang="hu-H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Zenderŏben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 || </a:t>
            </a:r>
            <a:r>
              <a:rPr lang="hu-H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melÿ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ket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fel </a:t>
            </a:r>
            <a:r>
              <a:rPr lang="hu-H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kŏzŏtt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ualo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nagÿ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insegben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 || </a:t>
            </a:r>
            <a:r>
              <a:rPr lang="hu-H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czak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az Isten </a:t>
            </a:r>
            <a:r>
              <a:rPr lang="hu-H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eŏ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hu-H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felsege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lattẏa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|| </a:t>
            </a:r>
            <a:r>
              <a:rPr lang="hu-HU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melÿ</a:t>
            </a:r>
            <a:r>
              <a:rPr lang="hu-H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igen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el </a:t>
            </a:r>
            <a:r>
              <a:rPr lang="hu-H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farattonk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|| es minden </a:t>
            </a:r>
            <a:r>
              <a:rPr lang="hu-H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eletŏnkben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el </a:t>
            </a:r>
            <a:r>
              <a:rPr lang="hu-H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fogiatkoztonk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 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(TMK, </a:t>
            </a:r>
            <a:r>
              <a:rPr lang="hu-H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JLev.II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2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., 1577)</a:t>
            </a:r>
          </a:p>
          <a:p>
            <a:pPr marL="0" indent="0">
              <a:buNone/>
            </a:pP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KED: 2 találat, nem hagyható el a </a:t>
            </a: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mely 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(vagy kétértelmű)</a:t>
            </a:r>
          </a:p>
          <a:p>
            <a:pPr marL="0" indent="0">
              <a:buNone/>
            </a:pP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(14) </a:t>
            </a:r>
            <a:r>
              <a:rPr lang="hu-H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Scena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VI. </a:t>
            </a:r>
            <a:r>
              <a:rPr lang="hu-H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Antenor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hu-H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Silenus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hu-H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hu-H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nt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Mint 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tetzik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azért teneked Victoria? </a:t>
            </a:r>
            <a:r>
              <a:rPr lang="hu-H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Sil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Fellette 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jol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Gondolhadd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 </a:t>
            </a:r>
            <a:r>
              <a:rPr lang="hu-HU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mely igen 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és mely szépen illenének 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Urunkal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edgyüvé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 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(KED, Constantinus, 1648)</a:t>
            </a:r>
          </a:p>
          <a:p>
            <a:pPr marL="0" indent="0">
              <a:buNone/>
            </a:pP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mely 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nagyon: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nincs 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találat egyik </a:t>
            </a:r>
            <a:r>
              <a:rPr lang="hu-H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KM-korpuszban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sem</a:t>
            </a:r>
            <a:endParaRPr lang="hu-H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hu-H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MTSz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letisztult kép: 64 db, 14 csak a </a:t>
            </a:r>
            <a:r>
              <a:rPr lang="hu-H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valid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(nem vonatkozói), 1775-ös a legkorábbi; a zöme vonatkozói, előtaggal vagy a nélkül, könnyű egyértelműsíteni (típusos a névszói szerkezet után /beékelt/ mellékmondat, pl. </a:t>
            </a: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felhívás, mely…, …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0" indent="0">
              <a:buNone/>
            </a:pP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(15) 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Estve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írtam levelet 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Pestához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 olvasgattam </a:t>
            </a: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elméletemet. 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Elődöm egy a legkontárabb önmozgók </a:t>
            </a:r>
            <a:r>
              <a:rPr lang="hu-HU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közűl</a:t>
            </a: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hu-HU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Mely </a:t>
            </a: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igen 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bölcs a </a:t>
            </a: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természetrend! 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Apránként szoktatja be az embert </a:t>
            </a: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helyzetébe. 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hu-H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MTSz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Tóth Péter: Napló, 1837,)</a:t>
            </a:r>
            <a:endParaRPr lang="hu-H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577010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i="1" dirty="0" smtClean="0"/>
              <a:t>Mely</a:t>
            </a:r>
            <a:r>
              <a:rPr lang="hu-HU" dirty="0" smtClean="0"/>
              <a:t> + N! az </a:t>
            </a:r>
            <a:r>
              <a:rPr lang="hu-HU" dirty="0" err="1" smtClean="0"/>
              <a:t>ÓMK-ban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966744" y="2248257"/>
            <a:ext cx="10532830" cy="4112786"/>
          </a:xfrm>
        </p:spPr>
        <p:txBody>
          <a:bodyPr/>
          <a:lstStyle/>
          <a:p>
            <a:pPr marL="0" indent="0">
              <a:buNone/>
            </a:pP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Regiszterre jellemző, de (még) nem ’</a:t>
            </a:r>
            <a:r>
              <a:rPr lang="hu-H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szokatlan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’ jelentésben, hanem </a:t>
            </a:r>
            <a:r>
              <a:rPr lang="hu-H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intenzifikálóként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indent="0">
              <a:buNone/>
            </a:pP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(16)  </a:t>
            </a:r>
            <a:r>
              <a:rPr lang="hu-HU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Christus</a:t>
            </a: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lata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hogh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egmasth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megh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o̗leltek . o̗ 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akkerezt-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@@fan 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syrwala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annÿa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̗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ldo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̗n 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ees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zenth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Janus vele o̗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zue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Oh </a:t>
            </a:r>
            <a:r>
              <a:rPr lang="hu-HU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mely </a:t>
            </a:r>
            <a:r>
              <a:rPr lang="hu-HU" b="1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valtsagh</a:t>
            </a:r>
            <a:r>
              <a:rPr lang="hu-HU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neko</a:t>
            </a:r>
            <a:r>
              <a:rPr lang="hu-HU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̗d </a:t>
            </a:r>
            <a:r>
              <a:rPr lang="hu-HU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ziz</a:t>
            </a:r>
            <a:r>
              <a:rPr lang="hu-HU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maria</a:t>
            </a:r>
            <a:r>
              <a:rPr lang="hu-HU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. 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Janus 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neko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̗d 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adatek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ihesuserth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zolga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vreerth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thaneywan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mesto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̗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reerth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zebedeus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fya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isten 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fyaerth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. 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tyzta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embo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̗r a 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tyzta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isteneerth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hu-H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WinklK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1506, 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219)</a:t>
            </a:r>
          </a:p>
          <a:p>
            <a:pPr marL="0" indent="0">
              <a:buNone/>
            </a:pP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(17) </a:t>
            </a: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íme 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ty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̋k 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haromzor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zola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/ 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Peto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̗r meg 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emleko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̗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zek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arrol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holot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íesus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monta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va-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@@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-la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nekí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Minek 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elo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̗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tte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 tik 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haromzor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zo-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@@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-land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haromzor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vaǵh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engemet 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eltagadando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 </a:t>
            </a:r>
            <a:r>
              <a:rPr lang="hu-HU" b="1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mel</a:t>
            </a:r>
            <a:r>
              <a:rPr lang="hu-HU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ʼ keserúsege </a:t>
            </a:r>
            <a:r>
              <a:rPr lang="hu-HU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vala íesusnac ebben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De peto̗r kímenven vr íesus rea tekente Es peto̗r nagh sirast to̗n bínero̗l · es ottan nekí megbočattatek </a:t>
            </a: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bíne 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(DebrK. 1519, /618)</a:t>
            </a:r>
            <a:endParaRPr lang="hu-H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373098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Átmenetek…?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966744" y="2059902"/>
            <a:ext cx="10791247" cy="4585657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onatkozó 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névmás vagy </a:t>
            </a:r>
            <a:r>
              <a:rPr lang="hu-H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intenzifikáló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indent="0">
              <a:buNone/>
            </a:pP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(18) </a:t>
            </a: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Ennek 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vtanna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az 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car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enekel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jnnepleſſel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ſanctuſt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· ez 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iegzy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az 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apoſtoloknak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evrevmevket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· </a:t>
            </a: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mely </a:t>
            </a:r>
            <a:r>
              <a:rPr lang="hu-HU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ev</a:t>
            </a:r>
            <a:r>
              <a:rPr lang="hu-HU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b="1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revmevk</a:t>
            </a:r>
            <a:r>
              <a:rPr lang="hu-HU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vala</a:t>
            </a:r>
            <a:r>
              <a:rPr lang="hu-HU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az </a:t>
            </a:r>
            <a:r>
              <a:rPr lang="hu-HU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bezednek</a:t>
            </a:r>
            <a:r>
              <a:rPr lang="hu-HU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vigaſſagabol</a:t>
            </a:r>
            <a:r>
              <a:rPr lang="hu-HU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· es </a:t>
            </a:r>
            <a:r>
              <a:rPr lang="hu-HU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criſtus</a:t>
            </a:r>
            <a:r>
              <a:rPr lang="hu-HU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teſtenek</a:t>
            </a:r>
            <a:r>
              <a:rPr lang="hu-HU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vetelebevl</a:t>
            </a:r>
            <a:r>
              <a:rPr lang="hu-HU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· Melyet vettek 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vala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criſtuſtvl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az 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veeg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vachoran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· 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auagy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iegzy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angeloknak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vigaſſagat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· 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hu-H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CornK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1514–19, 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188v)</a:t>
            </a:r>
          </a:p>
          <a:p>
            <a:pPr marL="0" indent="0">
              <a:buNone/>
            </a:pP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Van még ilyen példa a </a:t>
            </a:r>
            <a:r>
              <a:rPr lang="hu-H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Cornidesből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inkább </a:t>
            </a:r>
            <a:r>
              <a:rPr lang="hu-H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Rel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indent="0">
              <a:buNone/>
            </a:pP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19) 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 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̗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uet-ko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̗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zic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innet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halal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: ha 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igo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̗n 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ekes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iego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̗s : ha 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igo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̗n go̗no̗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rv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́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sego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̗s 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aztalod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iollak-asod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leiend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teneko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̗d : mi 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lezo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̗n 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innet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: a 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ha-lal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az 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aÿtokon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  <a:r>
              <a:rPr lang="hu-HU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mel</a:t>
            </a:r>
            <a:r>
              <a:rPr lang="hu-HU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igo</a:t>
            </a:r>
            <a:r>
              <a:rPr lang="hu-HU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̗n hamar elragad </a:t>
            </a:r>
            <a:r>
              <a:rPr lang="hu-HU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innet</a:t>
            </a:r>
            <a:r>
              <a:rPr lang="hu-HU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mido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̗n nem 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remenlette-tic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elio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̗ : 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mikepen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az 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hu-H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SzékK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1526 /139v )</a:t>
            </a:r>
          </a:p>
          <a:p>
            <a:pPr marL="0" indent="0">
              <a:buNone/>
            </a:pP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Kérdő névmás vagy </a:t>
            </a:r>
            <a:r>
              <a:rPr lang="hu-H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intenzifikáló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kisebb számban kétértelműek, mint a mellékmondatos esetek:</a:t>
            </a:r>
          </a:p>
          <a:p>
            <a:pPr marL="0" indent="0">
              <a:buNone/>
            </a:pP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(20) </a:t>
            </a:r>
            <a:r>
              <a:rPr lang="hu-HU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Ime</a:t>
            </a: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azert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zereto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̗ 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at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ʼam </a:t>
            </a: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fia, </a:t>
            </a:r>
            <a:r>
              <a:rPr lang="hu-HU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melʼ ve-zedelembo</a:t>
            </a:r>
            <a:r>
              <a:rPr lang="hu-HU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̗l zabadeÿthatod meg te </a:t>
            </a:r>
            <a:r>
              <a:rPr lang="hu-HU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magadat, </a:t>
            </a:r>
            <a:r>
              <a:rPr lang="hu-HU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melʼ naǵ </a:t>
            </a:r>
            <a:r>
              <a:rPr lang="hu-HU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fe-lelmto</a:t>
            </a:r>
            <a:r>
              <a:rPr lang="hu-HU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̗l menekedel </a:t>
            </a:r>
            <a:r>
              <a:rPr lang="hu-HU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meg, 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 mastan </a:t>
            </a: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ez 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velagon </a:t>
            </a: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minden-koron 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felelmes </a:t>
            </a: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leendez, 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es az te halalodrol </a:t>
            </a: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ketseges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(BodK., 1520, 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/13v 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122095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559239" y="293665"/>
            <a:ext cx="10870761" cy="1064277"/>
          </a:xfrm>
        </p:spPr>
        <p:txBody>
          <a:bodyPr/>
          <a:lstStyle/>
          <a:p>
            <a:r>
              <a:rPr lang="hu-HU" dirty="0" smtClean="0">
                <a:solidFill>
                  <a:schemeClr val="tx1"/>
                </a:solidFill>
              </a:rPr>
              <a:t>A </a:t>
            </a:r>
            <a:r>
              <a:rPr lang="hu-HU" i="1" dirty="0" smtClean="0">
                <a:solidFill>
                  <a:schemeClr val="tx1"/>
                </a:solidFill>
              </a:rPr>
              <a:t>mily </a:t>
            </a:r>
            <a:r>
              <a:rPr lang="hu-HU" dirty="0" smtClean="0">
                <a:solidFill>
                  <a:schemeClr val="tx1"/>
                </a:solidFill>
              </a:rPr>
              <a:t>esete: 18. századi vagy korábbi?</a:t>
            </a:r>
            <a:endParaRPr lang="hu-HU" dirty="0">
              <a:solidFill>
                <a:schemeClr val="tx1"/>
              </a:solidFill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77078" y="1470991"/>
            <a:ext cx="11111947" cy="5168347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hu-H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ÚESz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hu-HU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mily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△ </a:t>
            </a:r>
            <a:r>
              <a:rPr lang="hu-H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A: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hu-H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1789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a' 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millyet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(</a:t>
            </a:r>
            <a:r>
              <a:rPr lang="hu-H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MNy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5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314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); </a:t>
            </a:r>
            <a:r>
              <a:rPr lang="hu-H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1832/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Milyekre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(</a:t>
            </a:r>
            <a:r>
              <a:rPr lang="hu-H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NSz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.); </a:t>
            </a:r>
            <a:r>
              <a:rPr lang="hu-HU" cap="small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nyj</a:t>
            </a:r>
            <a:r>
              <a:rPr lang="hu-HU" cap="small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mil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(</a:t>
            </a:r>
            <a:r>
              <a:rPr lang="hu-H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ÚMTsz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.) </a:t>
            </a:r>
            <a:r>
              <a:rPr lang="hu-H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J: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hu-H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[főleg 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a~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] </a:t>
            </a:r>
            <a:r>
              <a:rPr lang="hu-H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1789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’</a:t>
            </a:r>
            <a:r>
              <a:rPr lang="hu-H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amilyen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| </a:t>
            </a:r>
            <a:r>
              <a:rPr lang="hu-H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was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für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ein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〈</a:t>
            </a:r>
            <a:r>
              <a:rPr lang="hu-H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als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Rel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〉’ (</a:t>
            </a:r>
            <a:r>
              <a:rPr lang="hu-H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MNy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5: 314) (↑); </a:t>
            </a:r>
            <a:r>
              <a:rPr lang="hu-H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hu-H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1800/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’</a:t>
            </a:r>
            <a:r>
              <a:rPr lang="hu-H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milyen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 | </a:t>
            </a:r>
            <a:r>
              <a:rPr lang="hu-H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was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für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ein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?, </a:t>
            </a:r>
            <a:r>
              <a:rPr lang="hu-H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welch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ein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’ (</a:t>
            </a:r>
            <a:r>
              <a:rPr lang="hu-H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NSz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.); </a:t>
            </a:r>
            <a:r>
              <a:rPr lang="hu-HU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hu-H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[határozói értékben] </a:t>
            </a:r>
            <a:r>
              <a:rPr lang="hu-HU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1819–1825/</a:t>
            </a:r>
            <a:r>
              <a:rPr lang="hu-H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’</a:t>
            </a:r>
            <a:r>
              <a:rPr lang="hu-HU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mennyire</a:t>
            </a:r>
            <a:r>
              <a:rPr lang="hu-H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| </a:t>
            </a:r>
            <a:r>
              <a:rPr lang="hu-HU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wie</a:t>
            </a:r>
            <a:r>
              <a:rPr lang="hu-H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sehr</a:t>
            </a:r>
            <a:r>
              <a:rPr lang="hu-H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’ (</a:t>
            </a:r>
            <a:r>
              <a:rPr lang="hu-HU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NSz</a:t>
            </a:r>
            <a:r>
              <a:rPr lang="hu-H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.)</a:t>
            </a:r>
            <a:endParaRPr lang="hu-HU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ÓMK. 37 találat, de </a:t>
            </a:r>
            <a:r>
              <a:rPr lang="hu-H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valójában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mind </a:t>
            </a:r>
            <a:r>
              <a:rPr lang="hu-HU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mely</a:t>
            </a: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(i-s írásmód nincs is), csak </a:t>
            </a: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mily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-ként van normalizálva:</a:t>
            </a:r>
          </a:p>
          <a:p>
            <a:pPr marL="0" indent="0">
              <a:buNone/>
            </a:pP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(21) </a:t>
            </a: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Oh </a:t>
            </a:r>
            <a:r>
              <a:rPr lang="hu-HU" b="1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mel</a:t>
            </a: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kegyetlenől</a:t>
            </a: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téged megvert </a:t>
            </a:r>
            <a:r>
              <a:rPr lang="hu-HU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vala</a:t>
            </a: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(ÓMK, </a:t>
            </a:r>
            <a:r>
              <a:rPr lang="hu-H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SztMik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- 14/53 - 0/4462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0" indent="0">
              <a:buNone/>
            </a:pP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TMK: 5 db, egy kérdő, egy vonatkozó, egy kétértelmű, kettő </a:t>
            </a:r>
            <a:r>
              <a:rPr lang="hu-H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intenzifikáló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indent="0">
              <a:buNone/>
            </a:pP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(22</a:t>
            </a: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Van-e az ördöggel való 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szövedsége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 || </a:t>
            </a:r>
            <a:r>
              <a:rPr lang="hu-HU" b="1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milly</a:t>
            </a: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hellyen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üdőben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és napon,  || 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irásúl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vagy is másképpen, micsoda szándokkal, alkalmatossággal,  || volt-e valaki jelen,  || hol vagyon az a 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szövedség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 || 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vagy ki indította 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őtet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arra,  || hogy boszorkányságot 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gyakorollyon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 || kinek híják az ördög urát,  || mennyi 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üdőtül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fogvást  || hogy az ördöggel 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szövedségeskedik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  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(TMK, </a:t>
            </a:r>
            <a:r>
              <a:rPr lang="hu-H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Bosz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503, </a:t>
            </a:r>
            <a:r>
              <a:rPr lang="hu-H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1729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– kérdő </a:t>
            </a:r>
          </a:p>
          <a:p>
            <a:pPr marL="0" indent="0">
              <a:buNone/>
            </a:pP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(23) </a:t>
            </a: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Hogy károm nem lesz elvételébe, igenis elveszem de leszállításával nem merem biztatni </a:t>
            </a:r>
            <a:r>
              <a:rPr lang="hu-HU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adig</a:t>
            </a: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magamot</a:t>
            </a: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míg az mostanit le nem szállítathatom. </a:t>
            </a:r>
            <a:r>
              <a:rPr lang="hu-HU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Mely </a:t>
            </a:r>
            <a:r>
              <a:rPr lang="hu-HU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most is </a:t>
            </a:r>
            <a:r>
              <a:rPr lang="hu-HU" b="1" i="1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mily</a:t>
            </a:r>
            <a:r>
              <a:rPr lang="hu-HU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bajos az szorgalmatos ember nem léte </a:t>
            </a:r>
            <a:r>
              <a:rPr lang="hu-HU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miá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 || mai napon 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írot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levelembül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megértheti Kegyelmed, Szívem.  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(TMK, </a:t>
            </a:r>
            <a:r>
              <a:rPr lang="hu-H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Bark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236, 1709)  – </a:t>
            </a:r>
            <a:r>
              <a:rPr lang="hu-H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intenzifikáló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hu-HU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4535953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966744" y="959587"/>
            <a:ext cx="10592465" cy="1064277"/>
          </a:xfrm>
        </p:spPr>
        <p:txBody>
          <a:bodyPr>
            <a:normAutofit fontScale="90000"/>
          </a:bodyPr>
          <a:lstStyle/>
          <a:p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mily 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esetében is: vonatkozó névmás vs. </a:t>
            </a:r>
            <a:r>
              <a:rPr lang="hu-H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intenzifikáló</a:t>
            </a:r>
            <a:endParaRPr lang="hu-H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966744" y="2248257"/>
            <a:ext cx="10781308" cy="432150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Ahogyan a </a:t>
            </a:r>
            <a:r>
              <a:rPr lang="hu-HU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mely</a:t>
            </a:r>
            <a:r>
              <a:rPr lang="hu-H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-nél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hu-H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mily</a:t>
            </a:r>
            <a:r>
              <a:rPr lang="hu-H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-nél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is ezek kétértelműek:</a:t>
            </a:r>
          </a:p>
          <a:p>
            <a:pPr marL="0" indent="0">
              <a:buNone/>
            </a:pP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(24) 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Bizony ki sem győzném írni,  || </a:t>
            </a:r>
            <a:r>
              <a:rPr lang="hu-HU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mily</a:t>
            </a: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bajba vagyok. 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(TMK, </a:t>
            </a:r>
            <a:r>
              <a:rPr lang="hu-H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Bark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184, 1708)</a:t>
            </a:r>
          </a:p>
          <a:p>
            <a:pPr>
              <a:buFontTx/>
              <a:buChar char="-"/>
            </a:pPr>
            <a:r>
              <a:rPr lang="hu-H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hu-H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mily(en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bajban vagyok.</a:t>
            </a:r>
          </a:p>
          <a:p>
            <a:pPr>
              <a:buFontTx/>
              <a:buChar char="-"/>
            </a:pP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(hogy) </a:t>
            </a:r>
            <a:r>
              <a:rPr lang="hu-H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milyen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(/mennyire nagy) bajban vagyok.</a:t>
            </a:r>
          </a:p>
          <a:p>
            <a:pPr marL="0" indent="0">
              <a:buNone/>
            </a:pP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Továbbá </a:t>
            </a:r>
            <a:r>
              <a:rPr lang="hu-H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valid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olvasat-e: </a:t>
            </a:r>
          </a:p>
          <a:p>
            <a:pPr marL="0" indent="0">
              <a:buNone/>
            </a:pP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Milyen </a:t>
            </a:r>
            <a:r>
              <a:rPr lang="hu-H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jellegű/típusú 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bajban vagyok? Vö. ’</a:t>
            </a:r>
            <a:r>
              <a:rPr lang="hu-H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szokatlan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ritka, meglepő’.</a:t>
            </a:r>
          </a:p>
          <a:p>
            <a:pPr marL="0" indent="0">
              <a:buNone/>
            </a:pP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mellékmondatokban lévő „kérdő” névmások (főleg ha nem idézethez, idéző vagy közlésigés főmondathoz kapcsolódnak) státusa nem mindig egyértelműen </a:t>
            </a:r>
            <a:r>
              <a:rPr lang="hu-H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intenzifikáló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indent="0">
              <a:buNone/>
            </a:pP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kontextus egyértelműsíti, hogy </a:t>
            </a:r>
            <a:r>
              <a:rPr lang="hu-H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intenzifikálást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takar-e vagy sem (Barkóczinál világos, hogy nagy bajban van Viski uram tudatlansága miatt), vagy inkább megmaradt a kérdő jellege.</a:t>
            </a:r>
            <a:endParaRPr lang="hu-H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869864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606819" y="800561"/>
            <a:ext cx="9076329" cy="1064277"/>
          </a:xfrm>
        </p:spPr>
        <p:txBody>
          <a:bodyPr/>
          <a:lstStyle/>
          <a:p>
            <a:r>
              <a:rPr lang="hu-HU" dirty="0">
                <a:solidFill>
                  <a:schemeClr val="tx1"/>
                </a:solidFill>
              </a:rPr>
              <a:t>Eredmények: </a:t>
            </a:r>
            <a:r>
              <a:rPr lang="hu-HU" i="1" dirty="0" err="1" smtClean="0">
                <a:solidFill>
                  <a:schemeClr val="tx1"/>
                </a:solidFill>
              </a:rPr>
              <a:t>millyen</a:t>
            </a:r>
            <a:r>
              <a:rPr lang="hu-HU" i="1" dirty="0" smtClean="0">
                <a:solidFill>
                  <a:schemeClr val="tx1"/>
                </a:solidFill>
              </a:rPr>
              <a:t> </a:t>
            </a:r>
            <a:r>
              <a:rPr lang="hu-HU" dirty="0">
                <a:solidFill>
                  <a:schemeClr val="tx1"/>
                </a:solidFill>
              </a:rPr>
              <a:t>&amp;</a:t>
            </a:r>
            <a:r>
              <a:rPr lang="hu-HU" dirty="0" smtClean="0">
                <a:solidFill>
                  <a:schemeClr val="tx1"/>
                </a:solidFill>
              </a:rPr>
              <a:t> </a:t>
            </a:r>
            <a:r>
              <a:rPr lang="hu-HU" i="1" dirty="0" smtClean="0">
                <a:solidFill>
                  <a:schemeClr val="tx1"/>
                </a:solidFill>
              </a:rPr>
              <a:t>milyen</a:t>
            </a:r>
            <a:r>
              <a:rPr lang="hu-HU" dirty="0" smtClean="0">
                <a:solidFill>
                  <a:schemeClr val="tx1"/>
                </a:solidFill>
              </a:rPr>
              <a:t> </a:t>
            </a:r>
            <a:endParaRPr lang="hu-HU" dirty="0">
              <a:solidFill>
                <a:schemeClr val="tx1"/>
              </a:solidFill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606819" y="1938131"/>
            <a:ext cx="11300259" cy="4701208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hu-H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ÚESz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?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melyen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(&lt;</a:t>
            </a:r>
            <a:r>
              <a:rPr lang="hu-HU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mely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+ 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-n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névmásképző, vö. 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ilyen~ily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hu-HU" b="1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1790-re teszi a ’</a:t>
            </a:r>
            <a:r>
              <a:rPr lang="hu-HU" b="1" u="sng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mennyire</a:t>
            </a:r>
            <a:r>
              <a:rPr lang="hu-HU" b="1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’ jelentést 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hu-H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SzT-ben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1806-os)</a:t>
            </a:r>
            <a:endParaRPr lang="hu-H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ÓMK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TMK: nincs 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adat; </a:t>
            </a:r>
            <a:r>
              <a:rPr lang="hu-H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KED</a:t>
            </a:r>
            <a:r>
              <a:rPr lang="hu-H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nincs felkiáltó használat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csak 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(alárendelő </a:t>
            </a:r>
            <a:r>
              <a:rPr lang="hu-H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Ö-beli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kérdésben </a:t>
            </a:r>
            <a:r>
              <a:rPr lang="hu-H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intenzifikál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hu-H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(25) 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Aki jól él, jól születik, jól hal meg, de aki rosszul élt, annak nem lehetett jól születtetni. Mert mi haszna, hogy a vak </a:t>
            </a:r>
            <a:r>
              <a:rPr lang="hu-HU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milyen 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fényes ösvényen jár, vagy mi haszna, hogy honnét jössz, ha nyomorúságra, vétekre jössz? 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(KED, Székely László önéletírása, 1763–72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– kérdő főmondat mellékmondata, átmeneti jelentés (kérdő és </a:t>
            </a:r>
            <a:r>
              <a:rPr lang="hu-H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intenzifikáló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között)?</a:t>
            </a:r>
            <a:endParaRPr lang="hu-H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hu-H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MTSz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 lekérdezés normalizálás híján:</a:t>
            </a:r>
          </a:p>
          <a:p>
            <a:pPr marL="0" indent="0">
              <a:buNone/>
            </a:pPr>
            <a:r>
              <a:rPr lang="hu-H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109 db (22%)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/492 </a:t>
            </a:r>
            <a:r>
              <a:rPr lang="hu-HU" b="1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millyen</a:t>
            </a:r>
            <a:r>
              <a:rPr lang="hu-HU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intenzifikáló</a:t>
            </a:r>
            <a:r>
              <a:rPr lang="hu-H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(szerű) szerepben</a:t>
            </a:r>
            <a:r>
              <a:rPr lang="hu-HU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hu-H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egyszerű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összetett </a:t>
            </a:r>
            <a:r>
              <a:rPr lang="hu-H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alár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., mellérendelt mondat) </a:t>
            </a:r>
          </a:p>
          <a:p>
            <a:r>
              <a:rPr lang="hu-H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51 db (10%) </a:t>
            </a:r>
            <a:r>
              <a:rPr lang="hu-HU" b="1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felkiáltó</a:t>
            </a:r>
            <a:r>
              <a:rPr lang="hu-HU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hu-HU" b="1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egyszerű</a:t>
            </a:r>
            <a:r>
              <a:rPr lang="hu-HU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mondat, az első releváns adat 1777-ből: ’</a:t>
            </a:r>
            <a:r>
              <a:rPr lang="hu-H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szokatlan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szörnyű 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negatív]’</a:t>
            </a:r>
          </a:p>
          <a:p>
            <a:pPr marL="0" indent="0">
              <a:buNone/>
            </a:pP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(26) </a:t>
            </a:r>
            <a:r>
              <a:rPr lang="hu-HU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Ád</a:t>
            </a: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a' leányka kezet. 'S a' 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 </a:t>
            </a: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nagyobb, 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Paphoz </a:t>
            </a:r>
            <a:r>
              <a:rPr lang="hu-HU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ſiet</a:t>
            </a: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hogy 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hírdeſſe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hamar </a:t>
            </a: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ki. 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Bezzeg 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ſzép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dolog </a:t>
            </a: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ez! 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bezzeg ez ám </a:t>
            </a: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a' leány! </a:t>
            </a:r>
            <a:r>
              <a:rPr lang="hu-HU" b="1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Millyen</a:t>
            </a:r>
            <a:r>
              <a:rPr lang="hu-HU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b="1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üdö</a:t>
            </a:r>
            <a:r>
              <a:rPr lang="hu-HU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́</a:t>
            </a:r>
            <a:r>
              <a:rPr lang="hu-HU" b="1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kre</a:t>
            </a:r>
            <a:r>
              <a:rPr lang="hu-HU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jutánk! 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ortzátlan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tsúnya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meny </a:t>
            </a:r>
            <a:r>
              <a:rPr lang="hu-HU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aſzſzony</a:t>
            </a: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! 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hu-H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MTSz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Baróti Szabó D.: </a:t>
            </a:r>
            <a:r>
              <a:rPr lang="hu-H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Nö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́</a:t>
            </a:r>
            <a:r>
              <a:rPr lang="hu-H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ſzö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́k, 1777)</a:t>
            </a:r>
            <a:endParaRPr lang="hu-HU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hu-H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692411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26417" y="876460"/>
            <a:ext cx="9076329" cy="1064277"/>
          </a:xfrm>
        </p:spPr>
        <p:txBody>
          <a:bodyPr/>
          <a:lstStyle/>
          <a:p>
            <a:r>
              <a:rPr lang="hu-HU" dirty="0"/>
              <a:t>Független </a:t>
            </a:r>
            <a:r>
              <a:rPr lang="hu-HU" i="1" dirty="0" err="1" smtClean="0"/>
              <a:t>wh</a:t>
            </a:r>
            <a:r>
              <a:rPr lang="hu-HU" dirty="0" err="1" smtClean="0"/>
              <a:t>-felkiáltások</a:t>
            </a:r>
            <a:r>
              <a:rPr lang="hu-HU" dirty="0" smtClean="0"/>
              <a:t> keletkezése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46883" y="2237865"/>
            <a:ext cx="9839801" cy="453700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u-HU" sz="21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fokozatos </a:t>
            </a:r>
            <a:r>
              <a:rPr lang="hu-HU" sz="2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(Evans, 1) vagy ugrásszerű (Heine et </a:t>
            </a:r>
            <a:r>
              <a:rPr lang="hu-HU" sz="2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</a:t>
            </a:r>
            <a:r>
              <a:rPr lang="hu-HU" sz="2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2) </a:t>
            </a:r>
            <a:r>
              <a:rPr lang="hu-HU" sz="21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önállósulás</a:t>
            </a:r>
            <a:r>
              <a:rPr lang="hu-HU" sz="2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sz="21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komplex mondatok</a:t>
            </a:r>
            <a:r>
              <a:rPr lang="hu-HU" sz="2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ból (Schröder 2024: 53–64, </a:t>
            </a:r>
            <a:r>
              <a:rPr lang="hu-HU" sz="21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főleg az </a:t>
            </a:r>
            <a:r>
              <a:rPr lang="hu-HU" sz="21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angolra</a:t>
            </a:r>
            <a:r>
              <a:rPr lang="hu-HU" sz="21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): </a:t>
            </a:r>
            <a:r>
              <a:rPr lang="hu-HU" sz="2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1)-2)-3)</a:t>
            </a:r>
          </a:p>
          <a:p>
            <a:pPr marL="0" indent="0">
              <a:buNone/>
            </a:pPr>
            <a:r>
              <a:rPr lang="hu-HU" sz="2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1) </a:t>
            </a:r>
            <a:r>
              <a:rPr lang="hu-HU" sz="21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Inszubordináció</a:t>
            </a:r>
            <a:r>
              <a:rPr lang="hu-HU" sz="2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révén: „</a:t>
            </a:r>
            <a:r>
              <a:rPr lang="hu-HU" sz="2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every</a:t>
            </a:r>
            <a:r>
              <a:rPr lang="hu-HU" sz="2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semantically independent but formally dependent sentence was at some point in time used as a regular subordinate clause in a complex sentence</a:t>
            </a:r>
            <a:r>
              <a:rPr lang="hu-HU" sz="2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 (Schröder 2024: 64), pl. </a:t>
            </a:r>
            <a:r>
              <a:rPr lang="en-US" sz="21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[I don’t understand] how they can bet on a bloody dog like that!</a:t>
            </a:r>
            <a:r>
              <a:rPr lang="hu-HU" sz="21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sz="2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hu-HU" sz="2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konvencionalizálódott</a:t>
            </a:r>
            <a:r>
              <a:rPr lang="hu-HU" sz="2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használat (vö. </a:t>
            </a:r>
            <a:r>
              <a:rPr lang="hu-HU" sz="2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Zevakhina</a:t>
            </a:r>
            <a:r>
              <a:rPr lang="hu-HU" sz="2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2016: komparatív szinkrón vizsgálat, 11 nyelv) – a magyarban ezek nem </a:t>
            </a:r>
            <a:r>
              <a:rPr lang="hu-HU" sz="21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tartjuk </a:t>
            </a:r>
            <a:r>
              <a:rPr lang="hu-HU" sz="21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inszubordináltnak</a:t>
            </a:r>
            <a:r>
              <a:rPr lang="hu-HU" sz="21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hu-HU" sz="2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 önálló mondatok!</a:t>
            </a:r>
          </a:p>
          <a:p>
            <a:pPr marL="0" indent="0">
              <a:buNone/>
            </a:pPr>
            <a:r>
              <a:rPr lang="hu-HU" sz="2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2) </a:t>
            </a:r>
            <a:r>
              <a:rPr lang="hu-HU" sz="21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Nem </a:t>
            </a:r>
            <a:r>
              <a:rPr lang="hu-HU" sz="21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inszubordinációhoz</a:t>
            </a:r>
            <a:r>
              <a:rPr lang="hu-HU" sz="21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köthető ellipszis: </a:t>
            </a:r>
            <a:r>
              <a:rPr lang="hu-HU" sz="2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tetikus</a:t>
            </a:r>
            <a:r>
              <a:rPr lang="hu-HU" sz="2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keletkezik (SG &gt; TG): </a:t>
            </a:r>
            <a:r>
              <a:rPr lang="en-US" sz="21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[I can’t believe] what great big teeth you’ve got</a:t>
            </a:r>
            <a:r>
              <a:rPr lang="hu-HU" sz="21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hu-HU" sz="2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ilyen típusból </a:t>
            </a:r>
            <a:r>
              <a:rPr lang="hu-HU" sz="21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kooptálódtak</a:t>
            </a:r>
            <a:r>
              <a:rPr lang="hu-HU" sz="2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(Heine et </a:t>
            </a:r>
            <a:r>
              <a:rPr lang="hu-HU" sz="2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</a:t>
            </a:r>
            <a:r>
              <a:rPr lang="hu-HU" sz="2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2016, 2020)</a:t>
            </a:r>
            <a:endParaRPr lang="hu-HU" sz="2100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hu-HU" dirty="0"/>
          </a:p>
        </p:txBody>
      </p:sp>
      <p:pic>
        <p:nvPicPr>
          <p:cNvPr id="4" name="Kép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30296" y="172512"/>
            <a:ext cx="1714500" cy="26384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20042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357810" y="472569"/>
            <a:ext cx="9076329" cy="1064277"/>
          </a:xfrm>
        </p:spPr>
        <p:txBody>
          <a:bodyPr/>
          <a:lstStyle/>
          <a:p>
            <a:r>
              <a:rPr lang="hu-HU" dirty="0">
                <a:solidFill>
                  <a:schemeClr val="tx1"/>
                </a:solidFill>
              </a:rPr>
              <a:t>Eredmények: </a:t>
            </a:r>
            <a:r>
              <a:rPr lang="hu-HU" i="1" dirty="0" err="1" smtClean="0">
                <a:solidFill>
                  <a:schemeClr val="tx1"/>
                </a:solidFill>
              </a:rPr>
              <a:t>millyen</a:t>
            </a:r>
            <a:r>
              <a:rPr lang="hu-HU" dirty="0" smtClean="0">
                <a:solidFill>
                  <a:schemeClr val="tx1"/>
                </a:solidFill>
              </a:rPr>
              <a:t> – alaptagok </a:t>
            </a:r>
            <a:endParaRPr lang="hu-HU" dirty="0">
              <a:solidFill>
                <a:schemeClr val="tx1"/>
              </a:solidFill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57200" y="1659836"/>
            <a:ext cx="11439940" cy="492980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hu-H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Egyszerű, felkiáltó 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mondatokban (szervetlen mondatrészletek mellett is):</a:t>
            </a:r>
          </a:p>
          <a:p>
            <a:pPr marL="0" indent="0">
              <a:buNone/>
            </a:pP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Arányok: dominál a </a:t>
            </a:r>
            <a:r>
              <a:rPr lang="hu-H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melléknévi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(27 db/</a:t>
            </a:r>
            <a:r>
              <a:rPr lang="hu-H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52%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és a </a:t>
            </a:r>
            <a:r>
              <a:rPr lang="hu-H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főnévi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(18 db/51, </a:t>
            </a:r>
            <a:r>
              <a:rPr lang="hu-H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35%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hu-H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alaptag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indent="0">
              <a:buNone/>
            </a:pP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(27) PALÉMON. </a:t>
            </a:r>
            <a:r>
              <a:rPr lang="hu-HU" b="1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Millyen</a:t>
            </a:r>
            <a:r>
              <a:rPr lang="hu-HU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b="1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ſzépen</a:t>
            </a:r>
            <a:r>
              <a:rPr lang="hu-HU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fénylik a ' Hajnal </a:t>
            </a: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a' 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mogyoró </a:t>
            </a: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bokor' és 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mezei 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rósa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leveleinn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ablakom </a:t>
            </a:r>
            <a:r>
              <a:rPr lang="hu-HU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elött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hu-H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MTSz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1785)</a:t>
            </a:r>
          </a:p>
          <a:p>
            <a:pPr marL="0" indent="0">
              <a:buNone/>
            </a:pP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 mellétesszük a </a:t>
            </a:r>
            <a:r>
              <a:rPr lang="hu-H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mellérendelteket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(+20 db = 71 db), az arányok: 22 db (31%) főnévi, 40 db (56%) melléknévi:</a:t>
            </a:r>
          </a:p>
          <a:p>
            <a:pPr marL="0" indent="0">
              <a:buNone/>
            </a:pP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(28) 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Millyen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ſzép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haſzon</a:t>
            </a: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'</a:t>
            </a:r>
            <a:r>
              <a:rPr lang="hu-HU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 </a:t>
            </a:r>
            <a:r>
              <a:rPr lang="hu-HU" b="1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millyen</a:t>
            </a:r>
            <a:r>
              <a:rPr lang="hu-HU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b="1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ſzép</a:t>
            </a:r>
            <a:r>
              <a:rPr lang="hu-HU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ditséret</a:t>
            </a:r>
            <a:r>
              <a:rPr lang="hu-HU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a' 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vendég-fogadósokra </a:t>
            </a: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nézve!</a:t>
            </a:r>
          </a:p>
          <a:p>
            <a:pPr marL="0" indent="0">
              <a:buNone/>
            </a:pP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Igekötős igék csak 5x jelentek meg E/M mondatokban, egyetlen V-VP (inverz) 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sorrendű (de a </a:t>
            </a: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né 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miatt vehető </a:t>
            </a:r>
            <a:r>
              <a:rPr lang="hu-H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Ö-nek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is esetleg):</a:t>
            </a:r>
            <a:endParaRPr lang="hu-H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(29) </a:t>
            </a: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Né, </a:t>
            </a:r>
            <a:r>
              <a:rPr lang="hu-HU" b="1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millyen</a:t>
            </a:r>
            <a:r>
              <a:rPr lang="hu-HU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b="1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rontsolva</a:t>
            </a:r>
            <a:r>
              <a:rPr lang="hu-HU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és tunyán 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foly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el, 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mint válik hínáros peshedt </a:t>
            </a:r>
            <a:r>
              <a:rPr lang="hu-HU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heverö</a:t>
            </a: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́</a:t>
            </a:r>
            <a:r>
              <a:rPr lang="hu-HU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vé</a:t>
            </a: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egy százados 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idö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́viselte </a:t>
            </a:r>
            <a:r>
              <a:rPr lang="hu-HU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humorodottá</a:t>
            </a: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mint az ö́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sz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Saturnus' 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töpörödött gyereke 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hu-H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MTSz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1806)</a:t>
            </a:r>
          </a:p>
          <a:p>
            <a:pPr marL="0" indent="0">
              <a:buNone/>
            </a:pPr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32412987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569179" y="393056"/>
            <a:ext cx="9076329" cy="1064277"/>
          </a:xfrm>
        </p:spPr>
        <p:txBody>
          <a:bodyPr/>
          <a:lstStyle/>
          <a:p>
            <a:r>
              <a:rPr lang="hu-HU" dirty="0"/>
              <a:t>Eredmények: </a:t>
            </a:r>
            <a:r>
              <a:rPr lang="hu-HU" i="1" dirty="0" err="1" smtClean="0"/>
              <a:t>millyen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57200" y="1666056"/>
            <a:ext cx="11245174" cy="4870932"/>
          </a:xfrm>
        </p:spPr>
        <p:txBody>
          <a:bodyPr>
            <a:normAutofit lnSpcReduction="10000"/>
          </a:bodyPr>
          <a:lstStyle/>
          <a:p>
            <a:r>
              <a:rPr lang="hu-HU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Hogy </a:t>
            </a:r>
            <a:r>
              <a:rPr lang="hu-H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kötőszós összetett mondatokban (38 db/109, 35%):</a:t>
            </a:r>
          </a:p>
          <a:p>
            <a:pPr marL="0" indent="0">
              <a:buNone/>
            </a:pP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(30) </a:t>
            </a: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Tudod 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úgy </a:t>
            </a: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is; </a:t>
            </a:r>
            <a:r>
              <a:rPr lang="hu-HU" b="1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millyen</a:t>
            </a:r>
            <a:r>
              <a:rPr lang="hu-HU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nehéz </a:t>
            </a:r>
            <a:r>
              <a:rPr lang="hu-HU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nevü</a:t>
            </a:r>
            <a:r>
              <a:rPr lang="hu-HU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Ferfiak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vóltak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régen az </a:t>
            </a: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Izraelbe, 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moſt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töbnyire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tſak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Bórekeknek</a:t>
            </a: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Iszikeknek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Móſeſeknek</a:t>
            </a: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Abrahamoknak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, </a:t>
            </a: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Jakoboknak, 's 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Katzóganoknak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miknek </a:t>
            </a:r>
            <a:r>
              <a:rPr lang="hu-HU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hivattatnak</a:t>
            </a: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hu-H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MTSz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1779)</a:t>
            </a:r>
          </a:p>
          <a:p>
            <a:pPr marL="0" indent="0">
              <a:buNone/>
            </a:pPr>
            <a:r>
              <a:rPr lang="hu-H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melléknévi alaptag 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(28 db/38 (</a:t>
            </a:r>
            <a:r>
              <a:rPr lang="hu-H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74%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)), vö. főnévi alaptag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7 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db/38 (18%)</a:t>
            </a:r>
            <a:r>
              <a:rPr lang="hu-H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sokkal inkább dominál </a:t>
            </a:r>
            <a:endParaRPr lang="hu-HU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Közös a főmondatokban: kognitív igék [</a:t>
            </a: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(meg)lát, hisz, (meg)gondol, tanít, érez, mutat, </a:t>
            </a:r>
            <a:r>
              <a:rPr lang="hu-HU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szól</a:t>
            </a: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tud, </a:t>
            </a:r>
            <a:r>
              <a:rPr lang="hu-HU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mond</a:t>
            </a: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olvas, fogalma van, eszébe jut, képzel, hall, néz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]</a:t>
            </a:r>
          </a:p>
          <a:p>
            <a:pPr marL="0" indent="0">
              <a:buNone/>
            </a:pP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(31) 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 nem gondolják </a:t>
            </a: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ám-meg, 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hogy </a:t>
            </a:r>
            <a:r>
              <a:rPr lang="hu-HU" b="1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millyen</a:t>
            </a:r>
            <a:r>
              <a:rPr lang="hu-HU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b="1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tsuda-tévö</a:t>
            </a:r>
            <a:r>
              <a:rPr lang="hu-HU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́ </a:t>
            </a:r>
            <a:r>
              <a:rPr lang="hu-HU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erö</a:t>
            </a:r>
            <a:r>
              <a:rPr lang="hu-HU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́ 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lappangjon </a:t>
            </a: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benne. 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hu-H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MTSz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1786) 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esetenként csak a 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kontextus 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egyértelműsíti, hogy nem kérdő névmás</a:t>
            </a:r>
          </a:p>
          <a:p>
            <a:pPr marL="0" indent="0">
              <a:buNone/>
            </a:pPr>
            <a:r>
              <a:rPr lang="hu-HU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Kérdő vagy felkiáltó 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(’</a:t>
            </a:r>
            <a:r>
              <a:rPr lang="hu-H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mennyire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szokatlan/érdekes’)? Bár ez a mondat vehető E-nek, </a:t>
            </a:r>
            <a:r>
              <a:rPr lang="hu-H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Ö-nek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is:</a:t>
            </a:r>
          </a:p>
          <a:p>
            <a:pPr marL="0" indent="0">
              <a:buNone/>
            </a:pP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(32) </a:t>
            </a: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Ó! ha be lehetne az </a:t>
            </a:r>
            <a:r>
              <a:rPr lang="hu-HU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illyen</a:t>
            </a: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lélekbe tekinteni! </a:t>
            </a:r>
            <a:r>
              <a:rPr lang="hu-HU" b="1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millyen</a:t>
            </a:r>
            <a:r>
              <a:rPr lang="hu-HU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érzéseit </a:t>
            </a: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lehetne benne látni a' </a:t>
            </a:r>
            <a:r>
              <a:rPr lang="hu-HU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szomoruságnak</a:t>
            </a: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, kétségbeesésnek, és szorongattatásnak, </a:t>
            </a:r>
            <a:r>
              <a:rPr lang="hu-HU" b="1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millyen</a:t>
            </a:r>
            <a:r>
              <a:rPr lang="hu-HU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óhajtásokat </a:t>
            </a: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szabadulás után, 's a' </a:t>
            </a:r>
            <a:r>
              <a:rPr lang="hu-HU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viszszatért</a:t>
            </a: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életnek megtartására nézve! 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hu-H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MTSz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1830)</a:t>
            </a:r>
            <a:r>
              <a:rPr lang="hu-H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hu-H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hu-H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9183384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026379" y="671352"/>
            <a:ext cx="9076329" cy="1064277"/>
          </a:xfrm>
        </p:spPr>
        <p:txBody>
          <a:bodyPr/>
          <a:lstStyle/>
          <a:p>
            <a:r>
              <a:rPr lang="hu-HU" dirty="0" smtClean="0"/>
              <a:t>Eredmények: </a:t>
            </a:r>
            <a:r>
              <a:rPr lang="hu-HU" i="1" dirty="0" smtClean="0"/>
              <a:t>MILYEN</a:t>
            </a:r>
            <a:endParaRPr lang="hu-HU" i="1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1026379" y="2023864"/>
            <a:ext cx="10525540" cy="483413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u-H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500-as véletlen minta </a:t>
            </a:r>
            <a:r>
              <a:rPr lang="hu-H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hu-HU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milyen</a:t>
            </a:r>
            <a:r>
              <a:rPr lang="hu-H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előfordulásaiból (</a:t>
            </a:r>
            <a:r>
              <a:rPr lang="hu-H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össztalálat</a:t>
            </a:r>
            <a:r>
              <a:rPr lang="hu-H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hu-H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13.397 db), 270 db </a:t>
            </a:r>
            <a:r>
              <a:rPr lang="hu-HU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intenzifikáló</a:t>
            </a:r>
            <a:endParaRPr lang="hu-HU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117 db/270 (</a:t>
            </a:r>
            <a:r>
              <a:rPr lang="hu-H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43%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hu-H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egyszerű/mellérendelt felkiáltó 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mondat, az első </a:t>
            </a:r>
            <a:r>
              <a:rPr lang="hu-H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intenzifikáló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adat 1848-as:</a:t>
            </a:r>
          </a:p>
          <a:p>
            <a:pPr marL="0" indent="0">
              <a:buNone/>
            </a:pP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(33) </a:t>
            </a: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És 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visszaballagott a jó </a:t>
            </a: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öreg, 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Hogy elhajítsa a gonosz </a:t>
            </a: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követ. 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Utána nyúl . . . csóválja . . . </a:t>
            </a: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hah, </a:t>
            </a:r>
            <a:r>
              <a:rPr lang="hu-HU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Milyen  visítás! 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hu-H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MTSz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1848)</a:t>
            </a:r>
          </a:p>
          <a:p>
            <a:pPr marL="0" indent="0">
              <a:buNone/>
            </a:pP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Egyszerű (71 db): 48 melléknévi, 15 főnévi alaptaggal </a:t>
            </a:r>
          </a:p>
          <a:p>
            <a:pPr marL="0" indent="0">
              <a:buNone/>
            </a:pP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(34) 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Beleszóltam a nő </a:t>
            </a: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meséjébe. 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Margó. </a:t>
            </a:r>
            <a:r>
              <a:rPr lang="hu-HU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Milyen szép 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maga</a:t>
            </a:r>
            <a:r>
              <a:rPr lang="hu-HU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ma! 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Áh </a:t>
            </a: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hagyjon. 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(1920)</a:t>
            </a:r>
          </a:p>
          <a:p>
            <a:pPr marL="0" indent="0">
              <a:buNone/>
            </a:pP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(26) </a:t>
            </a:r>
            <a:r>
              <a:rPr lang="nb-NO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Apáca: </a:t>
            </a:r>
            <a:r>
              <a:rPr lang="nb-NO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Milyen kár, </a:t>
            </a:r>
            <a:r>
              <a:rPr lang="nb-NO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hogy nem haltál </a:t>
            </a:r>
            <a:r>
              <a:rPr lang="nb-NO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meg.</a:t>
            </a: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(1973)</a:t>
            </a:r>
          </a:p>
          <a:p>
            <a:pPr marL="0" indent="0">
              <a:buNone/>
            </a:pP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Mellérendelt (46 db): 34 db melléknévi alaptagú </a:t>
            </a:r>
          </a:p>
          <a:p>
            <a:pPr marL="0" indent="0">
              <a:buNone/>
            </a:pP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(35) 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 megpihennek itt a </a:t>
            </a: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Dunán. 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Zsiradékra van </a:t>
            </a: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szükségük. 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 </a:t>
            </a:r>
            <a:r>
              <a:rPr lang="hu-HU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milyen céltalan</a:t>
            </a: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az </a:t>
            </a: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életük! Nem? 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(1943)</a:t>
            </a:r>
          </a:p>
          <a:p>
            <a:pPr marL="0" indent="0">
              <a:buNone/>
            </a:pPr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>
              <a:buNone/>
            </a:pPr>
            <a:endParaRPr lang="hu-H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232793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u-HU" dirty="0" smtClean="0"/>
              <a:t>Eredmények: </a:t>
            </a:r>
            <a:r>
              <a:rPr lang="hu-HU" i="1" dirty="0" smtClean="0"/>
              <a:t>MILYEN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966744" y="2248257"/>
            <a:ext cx="10542769" cy="4063091"/>
          </a:xfrm>
        </p:spPr>
        <p:txBody>
          <a:bodyPr>
            <a:normAutofit lnSpcReduction="10000"/>
          </a:bodyPr>
          <a:lstStyle/>
          <a:p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Alárendelő </a:t>
            </a:r>
            <a:r>
              <a:rPr lang="hu-H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összetett mondatok 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mellékmondatában (153 db/270, </a:t>
            </a:r>
            <a:r>
              <a:rPr lang="hu-H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57%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):</a:t>
            </a:r>
          </a:p>
          <a:p>
            <a:pPr marL="0" indent="0">
              <a:buNone/>
            </a:pP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Sokféle állítmány a főmondatban (de főleg kognitív ige: </a:t>
            </a: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tud, lát, gondol, mond, néz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):</a:t>
            </a:r>
          </a:p>
          <a:p>
            <a:pPr marL="0" indent="0">
              <a:buNone/>
            </a:pP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108 db/270 (</a:t>
            </a:r>
            <a:r>
              <a:rPr lang="hu-H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40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%, csak </a:t>
            </a:r>
            <a:r>
              <a:rPr lang="hu-H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Ö-ben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71%) </a:t>
            </a:r>
            <a:r>
              <a:rPr lang="hu-H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melléknévi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33 db (22%, </a:t>
            </a:r>
            <a:r>
              <a:rPr lang="hu-H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Ö-ben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12%) főnévi alaptagot bővítő </a:t>
            </a: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milyen</a:t>
            </a:r>
          </a:p>
          <a:p>
            <a:pPr marL="0" indent="0">
              <a:buNone/>
            </a:pP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(36) 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 csak én </a:t>
            </a: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tudom, 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hogy </a:t>
            </a:r>
            <a:r>
              <a:rPr lang="hu-HU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milyen gyönge </a:t>
            </a: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vagy, 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csak én </a:t>
            </a: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tudom, </a:t>
            </a:r>
            <a:r>
              <a:rPr lang="hu-HU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milyen hazug </a:t>
            </a: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vagy, 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hencegő </a:t>
            </a: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kalandor!...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hu-H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MTSz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1923)</a:t>
            </a:r>
          </a:p>
          <a:p>
            <a:pPr marL="0" indent="0">
              <a:buNone/>
            </a:pP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(37) 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Elgondolni is </a:t>
            </a: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rettenetes, </a:t>
            </a:r>
            <a:r>
              <a:rPr lang="hu-HU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milyen sokat 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vett el tőle az iskola s milyen 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kevesett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adott </a:t>
            </a: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érte. 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hu-H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MTSz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1937)</a:t>
            </a:r>
          </a:p>
          <a:p>
            <a:pPr marL="0" indent="0">
              <a:buNone/>
            </a:pP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Felkiáltásokban </a:t>
            </a:r>
            <a:r>
              <a:rPr lang="hu-H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intenzifikálóként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melléknévi alaptag a meghatározóbb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nem a főnévi. </a:t>
            </a:r>
          </a:p>
          <a:p>
            <a:pPr marL="0" indent="0">
              <a:buNone/>
            </a:pP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Kérdő névmásként kérdésekben a főnévi és igei alaptag. </a:t>
            </a:r>
            <a:endParaRPr lang="hu-H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705536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i="1" dirty="0" smtClean="0"/>
              <a:t>mekkora</a:t>
            </a:r>
            <a:endParaRPr lang="hu-HU" i="1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966744" y="2248257"/>
            <a:ext cx="10999969" cy="437120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Nincs köze etimológiailag a </a:t>
            </a:r>
            <a:r>
              <a:rPr lang="hu-HU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mely</a:t>
            </a:r>
            <a:r>
              <a:rPr lang="hu-H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-hez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hu-H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ÚESz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 </a:t>
            </a:r>
            <a:r>
              <a:rPr lang="hu-HU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-kora</a:t>
            </a:r>
            <a:endParaRPr lang="hu-HU" i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hu-H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hu-H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mekkora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hu-HU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hu-H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hu-H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hu-H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1585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hu-H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Mikoratska</a:t>
            </a:r>
            <a:r>
              <a:rPr lang="hu-HU" cap="sm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[sz.]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(</a:t>
            </a:r>
            <a:r>
              <a:rPr lang="hu-H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Cal</a:t>
            </a:r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886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); </a:t>
            </a:r>
            <a:r>
              <a:rPr lang="hu-H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1619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Vala</a:t>
            </a:r>
            <a:r>
              <a:rPr lang="hu-H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mekkora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(</a:t>
            </a:r>
            <a:r>
              <a:rPr lang="hu-H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NySz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.) </a:t>
            </a:r>
            <a:r>
              <a:rPr lang="hu-HU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J:</a:t>
            </a:r>
            <a:r>
              <a:rPr lang="hu-H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hu-HU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hu-H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hu-HU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1585</a:t>
            </a:r>
            <a:r>
              <a:rPr lang="hu-H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’</a:t>
            </a:r>
            <a:r>
              <a:rPr lang="hu-HU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milyen</a:t>
            </a:r>
            <a:r>
              <a:rPr lang="hu-H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nagyságú? | </a:t>
            </a:r>
            <a:r>
              <a:rPr lang="hu-HU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wie</a:t>
            </a:r>
            <a:r>
              <a:rPr lang="hu-H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groß</a:t>
            </a:r>
            <a:r>
              <a:rPr lang="hu-H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?’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# (</a:t>
            </a:r>
            <a:r>
              <a:rPr lang="hu-H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Cal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886) (↑); </a:t>
            </a:r>
            <a:r>
              <a:rPr lang="hu-H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hu-H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1807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’</a:t>
            </a:r>
            <a:r>
              <a:rPr lang="hu-H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amekkora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| (</a:t>
            </a:r>
            <a:r>
              <a:rPr lang="hu-H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groß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hu-H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wie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’ (Márton J.: </a:t>
            </a:r>
            <a:r>
              <a:rPr lang="hu-H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MNSz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.–</a:t>
            </a:r>
            <a:r>
              <a:rPr lang="hu-H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NMSz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.)</a:t>
            </a:r>
          </a:p>
          <a:p>
            <a:pPr marL="0" indent="0">
              <a:buNone/>
            </a:pP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Calepinus 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latin–magyar szótára 1585-ből. Közzéteszi: </a:t>
            </a:r>
            <a:r>
              <a:rPr lang="hu-H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Melich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János. Budapest, 1912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(p. )</a:t>
            </a:r>
          </a:p>
          <a:p>
            <a:pPr marL="0" indent="0">
              <a:buNone/>
            </a:pP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Quantulus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Milyen kicsi/csekély? Kicsinyítőképzős. </a:t>
            </a:r>
          </a:p>
          <a:p>
            <a:pPr marL="0" indent="0">
              <a:buNone/>
            </a:pPr>
            <a:r>
              <a:rPr lang="hu-H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Intenzifikáló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jelentést megad az </a:t>
            </a:r>
            <a:r>
              <a:rPr lang="hu-H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ÚESz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 Nem!</a:t>
            </a:r>
          </a:p>
          <a:p>
            <a:pPr marL="0" indent="0">
              <a:buNone/>
            </a:pP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TMK, KED: nincs találat, de kell léteznie a </a:t>
            </a:r>
            <a:r>
              <a:rPr lang="hu-H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KM-ben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l. Calepinus adatát. Regiszterfüggőség. </a:t>
            </a:r>
            <a:endParaRPr lang="hu-H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hu-H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Kép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47112" y="735194"/>
            <a:ext cx="8237787" cy="15130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36932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525928" y="221344"/>
            <a:ext cx="9076329" cy="1064277"/>
          </a:xfrm>
        </p:spPr>
        <p:txBody>
          <a:bodyPr>
            <a:normAutofit/>
          </a:bodyPr>
          <a:lstStyle/>
          <a:p>
            <a:r>
              <a:rPr lang="hu-HU" dirty="0" smtClean="0"/>
              <a:t>Eredmények: </a:t>
            </a:r>
            <a:r>
              <a:rPr lang="hu-HU" i="1" dirty="0" smtClean="0"/>
              <a:t>mekkora</a:t>
            </a:r>
            <a:endParaRPr lang="hu-HU" i="1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525928" y="1394951"/>
            <a:ext cx="11215991" cy="534970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u-H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MTSz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hu-H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össztalálat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523, ebből </a:t>
            </a:r>
            <a:r>
              <a:rPr lang="hu-HU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intenzifikáló</a:t>
            </a:r>
            <a:r>
              <a:rPr lang="hu-H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268 db (51%)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nincs </a:t>
            </a: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mekkora egy X! 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változat, </a:t>
            </a:r>
            <a:r>
              <a:rPr lang="hu-HU" b="1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hogy</a:t>
            </a:r>
            <a:r>
              <a:rPr lang="hu-HU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-os</a:t>
            </a:r>
            <a:r>
              <a:rPr lang="hu-H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felkiáltás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ból is csak egy (30):</a:t>
            </a:r>
          </a:p>
          <a:p>
            <a:pPr marL="0" indent="0">
              <a:buNone/>
            </a:pP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(38) </a:t>
            </a: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 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azokon túl újabb csillagok vannak , meg azokon túl megint több akkora földek s így </a:t>
            </a: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tovább, 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míg el nem szédült az </a:t>
            </a: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elgondolásában…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hu-HU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hogy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hu-HU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mekkora a </a:t>
            </a:r>
            <a:r>
              <a:rPr lang="hu-HU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világ…</a:t>
            </a: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 hogy mi minden van </a:t>
            </a: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rajta… 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(1920, Móricz: Légy jó mindhalálig)</a:t>
            </a:r>
          </a:p>
          <a:p>
            <a:r>
              <a:rPr lang="hu-H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Egyszerű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41 db/268 (</a:t>
            </a:r>
            <a:r>
              <a:rPr lang="hu-H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15%)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dominál a csak főnévi alaptag, 4 db jelzős főnévi használat (32):</a:t>
            </a:r>
          </a:p>
          <a:p>
            <a:pPr marL="0" indent="0">
              <a:buNone/>
            </a:pP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(39) </a:t>
            </a: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Oh! 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hu-HU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jegygyürü</a:t>
            </a: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' És 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az </a:t>
            </a: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oltáreskü' 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édes titka Közt a kétség </a:t>
            </a:r>
            <a:r>
              <a:rPr lang="hu-HU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mekkora </a:t>
            </a:r>
            <a:r>
              <a:rPr lang="hu-HU" b="1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terü</a:t>
            </a:r>
            <a:r>
              <a:rPr lang="hu-HU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  <a:r>
              <a:rPr lang="hu-H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hu-H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MTSz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1847) – első felkiáltó, </a:t>
            </a:r>
            <a:r>
              <a:rPr lang="hu-H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intenzifikáló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adat</a:t>
            </a:r>
          </a:p>
          <a:p>
            <a:pPr marL="0" indent="0">
              <a:buNone/>
            </a:pP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(40) </a:t>
            </a:r>
            <a:r>
              <a:rPr lang="hu-HU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Mekkora saját lényegtelenséget</a:t>
            </a: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hu-HU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mekkora csupa-függést 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jelenthet akkor </a:t>
            </a: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ez: 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az egész </a:t>
            </a: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valóságot „viszonyoknak” látni! 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hu-H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MTSz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1934)</a:t>
            </a:r>
          </a:p>
          <a:p>
            <a:r>
              <a:rPr lang="hu-H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Mellérendelt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(van megelőző (tag)mondat): 41 db/268 (</a:t>
            </a:r>
            <a:r>
              <a:rPr lang="hu-H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15%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0" indent="0">
              <a:buNone/>
            </a:pP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(41) </a:t>
            </a: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Innen 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temetőig; 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száz </a:t>
            </a: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lépés, 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ez a ti </a:t>
            </a:r>
            <a:r>
              <a:rPr lang="hu-HU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életötök</a:t>
            </a: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! 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Pedig </a:t>
            </a:r>
            <a:r>
              <a:rPr lang="hu-HU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mekkora a világ! 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 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mindön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van a </a:t>
            </a: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nagyvilágba! 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hu-H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MTSz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1918)</a:t>
            </a:r>
          </a:p>
          <a:p>
            <a:pPr marL="0" indent="0">
              <a:buNone/>
            </a:pPr>
            <a:endParaRPr lang="hu-H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hu-H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293099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665922" y="482509"/>
            <a:ext cx="9076329" cy="1064277"/>
          </a:xfrm>
        </p:spPr>
        <p:txBody>
          <a:bodyPr/>
          <a:lstStyle/>
          <a:p>
            <a:r>
              <a:rPr lang="hu-HU" dirty="0"/>
              <a:t>Eredmények: </a:t>
            </a:r>
            <a:r>
              <a:rPr lang="hu-HU" i="1" dirty="0"/>
              <a:t>mekkora 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665922" y="1669775"/>
            <a:ext cx="11042373" cy="493974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Eltérés a </a:t>
            </a:r>
            <a:r>
              <a:rPr lang="hu-H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milyen</a:t>
            </a:r>
            <a:r>
              <a:rPr lang="hu-H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-hez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képest</a:t>
            </a:r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meghatározóbbnak tűnik a </a:t>
            </a:r>
            <a:r>
              <a:rPr lang="hu-H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főmondatbeli</a:t>
            </a:r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intenzifikáló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használat (13 db/268</a:t>
            </a:r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  <a:endParaRPr lang="hu-H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(42) </a:t>
            </a:r>
            <a:r>
              <a:rPr lang="hu-H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Mekkora volt csodálkozásom, </a:t>
            </a:r>
            <a:r>
              <a:rPr lang="hu-H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hogy körültekintve, senkit se láttam a kerek asztal tagjaiból. </a:t>
            </a:r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hu-H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MTSz</a:t>
            </a:r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1883–1884)</a:t>
            </a:r>
          </a:p>
          <a:p>
            <a:pPr marL="0" indent="0">
              <a:buNone/>
            </a:pPr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(43) </a:t>
            </a:r>
            <a:r>
              <a:rPr lang="hu-HU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Mekkora élet </a:t>
            </a:r>
            <a:r>
              <a:rPr lang="hu-H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 van künn a mezőn még akkor </a:t>
            </a:r>
            <a:r>
              <a:rPr lang="hu-H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is, </a:t>
            </a:r>
            <a:r>
              <a:rPr lang="hu-H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amikor egy lelket sem lát az </a:t>
            </a:r>
            <a:r>
              <a:rPr lang="hu-H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ember!</a:t>
            </a:r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hu-H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MTsz</a:t>
            </a:r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1907)</a:t>
            </a:r>
            <a:endParaRPr lang="hu-H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Alaptagként:</a:t>
            </a:r>
            <a:endParaRPr lang="hu-H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(44) 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ÖZVEGY </a:t>
            </a:r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BIRÓNÉ: </a:t>
            </a:r>
            <a:r>
              <a:rPr lang="hu-H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Istenem, </a:t>
            </a:r>
            <a:r>
              <a:rPr lang="hu-H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nézzétek ezt a </a:t>
            </a:r>
            <a:r>
              <a:rPr lang="hu-H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tortát! 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ÖZVEGY </a:t>
            </a:r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MINÁCSIKNÉ: </a:t>
            </a:r>
            <a:r>
              <a:rPr lang="hu-H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Jaj, </a:t>
            </a:r>
            <a:r>
              <a:rPr lang="hu-HU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mekkora</a:t>
            </a:r>
            <a:r>
              <a:rPr lang="hu-H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! </a:t>
            </a:r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hu-H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MTSz</a:t>
            </a:r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1945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0" indent="0">
              <a:buNone/>
            </a:pP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Felkiáltók = </a:t>
            </a:r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E+M+FŐM 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41+</a:t>
            </a:r>
            <a:r>
              <a:rPr lang="hu-H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41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+13 </a:t>
            </a:r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db = 95 db/268 </a:t>
            </a:r>
            <a:r>
              <a:rPr lang="hu-H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intenzifikáló</a:t>
            </a:r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hu-H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35%</a:t>
            </a:r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Jelzős főnévi szerkezet bővítményeként:</a:t>
            </a:r>
          </a:p>
          <a:p>
            <a:pPr marL="0" indent="0">
              <a:buNone/>
            </a:pP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(45) 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 akkora nagy fogak </a:t>
            </a: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benne, 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mint egy-egy nagy </a:t>
            </a: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kapa! 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 </a:t>
            </a:r>
            <a:r>
              <a:rPr lang="hu-HU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mekkora</a:t>
            </a: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két fül</a:t>
            </a: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! Akkora, 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mint kép </a:t>
            </a: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lapát. 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hu-H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MTSz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1927)</a:t>
            </a:r>
            <a:endParaRPr lang="hu-H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8384391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606821" y="453960"/>
            <a:ext cx="9076329" cy="1064277"/>
          </a:xfrm>
        </p:spPr>
        <p:txBody>
          <a:bodyPr/>
          <a:lstStyle/>
          <a:p>
            <a:r>
              <a:rPr lang="hu-HU" dirty="0"/>
              <a:t>Eredmények: </a:t>
            </a:r>
            <a:r>
              <a:rPr lang="hu-HU" dirty="0" smtClean="0"/>
              <a:t>a </a:t>
            </a:r>
            <a:r>
              <a:rPr lang="hu-HU" i="1" dirty="0" smtClean="0"/>
              <a:t>mekkora </a:t>
            </a:r>
            <a:r>
              <a:rPr lang="hu-HU" dirty="0" smtClean="0"/>
              <a:t>nem felkiáltásokban</a:t>
            </a:r>
            <a:r>
              <a:rPr lang="hu-HU" i="1" dirty="0" smtClean="0"/>
              <a:t> 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606821" y="1630017"/>
            <a:ext cx="11320136" cy="5029200"/>
          </a:xfrm>
        </p:spPr>
        <p:txBody>
          <a:bodyPr>
            <a:normAutofit fontScale="92500" lnSpcReduction="20000"/>
          </a:bodyPr>
          <a:lstStyle/>
          <a:p>
            <a:r>
              <a:rPr lang="hu-H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Összetett mondatok mellékmondatában: 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173 db/268 (65%), </a:t>
            </a:r>
            <a:r>
              <a:rPr lang="hu-HU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hogy</a:t>
            </a:r>
            <a:r>
              <a:rPr lang="hu-H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-osok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de van egy </a:t>
            </a: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mert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kötőszós is:</a:t>
            </a:r>
          </a:p>
          <a:p>
            <a:pPr marL="0" indent="0">
              <a:buNone/>
            </a:pP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(46) 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Nem azért fontos számomra a </a:t>
            </a: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zenélés, 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mert a koncertekből meg akarok gazdagodni vagy mert ez egy </a:t>
            </a:r>
            <a:r>
              <a:rPr lang="hu-HU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mekkora „</a:t>
            </a:r>
            <a:r>
              <a:rPr lang="hu-HU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nagy” </a:t>
            </a:r>
            <a:r>
              <a:rPr lang="hu-HU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stílus</a:t>
            </a: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hu-H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MTSz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2003)</a:t>
            </a:r>
          </a:p>
          <a:p>
            <a:pPr marL="0" indent="0">
              <a:buNone/>
            </a:pP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Főmondati állítmányok: zömmel kognitív igék (</a:t>
            </a:r>
            <a:r>
              <a:rPr lang="fr-FR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tud</a:t>
            </a:r>
            <a:r>
              <a:rPr lang="fr-FR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lát, megért, mutat, </a:t>
            </a:r>
            <a:r>
              <a:rPr lang="fr-FR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néz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stb.</a:t>
            </a: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változatosabbak, mint a </a:t>
            </a: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milyen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esetében:</a:t>
            </a:r>
          </a:p>
          <a:p>
            <a:pPr marL="0" indent="0">
              <a:buNone/>
            </a:pP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Az </a:t>
            </a:r>
            <a:r>
              <a:rPr lang="hu-H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intenzifikáló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alaptagja </a:t>
            </a:r>
            <a:r>
              <a:rPr lang="hu-H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főnév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(138db/173, </a:t>
            </a:r>
            <a:r>
              <a:rPr lang="hu-H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80%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), vagy </a:t>
            </a:r>
            <a:r>
              <a:rPr lang="hu-H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jelzős főnévi 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szerkezet (23 db, 13%), </a:t>
            </a:r>
            <a:r>
              <a:rPr lang="hu-H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össz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93%, vagy ő maga az alaptag (11 db) (33):</a:t>
            </a:r>
          </a:p>
          <a:p>
            <a:pPr marL="0" indent="0">
              <a:buNone/>
            </a:pP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(47) 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Ki sem </a:t>
            </a: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mondhatom, </a:t>
            </a:r>
            <a:r>
              <a:rPr lang="hu-HU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mekkora </a:t>
            </a: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az 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én </a:t>
            </a: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örömöm, 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hogy </a:t>
            </a: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idejöttetek, 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 nem </a:t>
            </a: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tagadom, 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váratlan volt az </a:t>
            </a: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idejövésetek. 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hu-H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MTSz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1941)</a:t>
            </a:r>
          </a:p>
          <a:p>
            <a:pPr marL="0" indent="0">
              <a:buNone/>
            </a:pPr>
            <a:r>
              <a:rPr lang="hu-HU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Mekkora nagy/erős N 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(a legkorábbi 1880-ból):</a:t>
            </a:r>
          </a:p>
          <a:p>
            <a:pPr marL="0" indent="0">
              <a:buNone/>
            </a:pP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(48) 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rendőrség hivatalos lapja hozta is akkoriban mint a legfontosabb argumentumot </a:t>
            </a: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ellene, 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hogy </a:t>
            </a:r>
            <a:r>
              <a:rPr lang="hu-HU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mekkora erős ember. 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hu-H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MTSz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1881)</a:t>
            </a:r>
          </a:p>
          <a:p>
            <a:pPr marL="0" indent="0">
              <a:buNone/>
            </a:pP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(49) 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Szereljük össze a </a:t>
            </a: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csúszókat, tudod, </a:t>
            </a:r>
            <a:r>
              <a:rPr lang="hu-HU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mekkora állati </a:t>
            </a:r>
            <a:r>
              <a:rPr lang="hu-HU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nagy ládák </a:t>
            </a: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azok, 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négy-öt szánkón az egész fenék négy méternél hosszabb , három méternél </a:t>
            </a: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szélesebb? 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hu-H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MTSz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1973) </a:t>
            </a:r>
          </a:p>
          <a:p>
            <a:pPr marL="0" indent="0">
              <a:buNone/>
            </a:pP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3701267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620110" y="812442"/>
            <a:ext cx="9076329" cy="1064277"/>
          </a:xfrm>
        </p:spPr>
        <p:txBody>
          <a:bodyPr/>
          <a:lstStyle/>
          <a:p>
            <a:r>
              <a:rPr lang="hu-HU" dirty="0" smtClean="0"/>
              <a:t>Összegzés, konklúziók	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620110" y="2023865"/>
            <a:ext cx="11167699" cy="452408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Kérdő névmások </a:t>
            </a:r>
            <a:r>
              <a:rPr lang="hu-H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intenzifikálóként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minden mondatfajtában megjelenhetnek (ha némelyik csak összetett mondat mellékmondatában, pl. felszólító). </a:t>
            </a:r>
          </a:p>
          <a:p>
            <a:pPr marL="0" indent="0">
              <a:buNone/>
            </a:pP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Rendkívül változatos a kép, sokféle elmélet.</a:t>
            </a:r>
          </a:p>
          <a:p>
            <a:pPr marL="0" indent="0">
              <a:buNone/>
            </a:pP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domináns elképzelés: kérdésbeli kérdő névmás &gt; felszólításban (és más mondatfajtákban) </a:t>
            </a:r>
            <a:r>
              <a:rPr lang="hu-H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intenzifikáló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Ö vagy E? Ellipszis esetleg?</a:t>
            </a:r>
          </a:p>
          <a:p>
            <a:pPr marL="0" indent="0">
              <a:buNone/>
            </a:pP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Időrendben: az </a:t>
            </a:r>
            <a:r>
              <a:rPr lang="hu-H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ÓM-tól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már változatos szerepekben és szerkezetekben az összes ilyen kérdő névmás:</a:t>
            </a:r>
          </a:p>
          <a:p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Mely: 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ómagyar kortól kimutathatóan </a:t>
            </a:r>
            <a:r>
              <a:rPr lang="hu-H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intenzifikáló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névmási határozószóból (milyen mértékben?) lett kérdő névmás, s abból </a:t>
            </a:r>
            <a:r>
              <a:rPr lang="hu-H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intenzifikáló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</a:p>
          <a:p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Mekkora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[16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század 2. 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felétől]: csak az újmagyartól adatolható az online adatbázisokban (</a:t>
            </a:r>
            <a:r>
              <a:rPr lang="hu-H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MTSz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hu-H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Milyen 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(képzővel): [1790-től]: stimmel, újmagyartól</a:t>
            </a:r>
          </a:p>
          <a:p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Mily 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(lehasadt):</a:t>
            </a: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[1819/25-től]: már a 18. sz. elejétől (TMK)</a:t>
            </a:r>
            <a:endParaRPr lang="hu-H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597960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549301" y="740926"/>
            <a:ext cx="9076329" cy="1064277"/>
          </a:xfrm>
        </p:spPr>
        <p:txBody>
          <a:bodyPr/>
          <a:lstStyle/>
          <a:p>
            <a:r>
              <a:rPr lang="hu-HU" dirty="0"/>
              <a:t>Összegzés, konklúziók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549301" y="2119048"/>
            <a:ext cx="11225256" cy="460974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Lehetséges jelentésfejlődés: melléknévi alaptag előtt</a:t>
            </a:r>
          </a:p>
          <a:p>
            <a:pPr marL="0" indent="0" algn="ctr">
              <a:buNone/>
            </a:pPr>
            <a:r>
              <a:rPr lang="hu-H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milyen? &gt; 2. milyen mértékben//milyen nagy? &gt; 3. nagy mértékben/mértékű, nagy(</a:t>
            </a:r>
            <a:r>
              <a:rPr lang="hu-HU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on</a:t>
            </a:r>
            <a:r>
              <a:rPr lang="hu-H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nagy</a:t>
            </a:r>
            <a:r>
              <a:rPr lang="hu-H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0" indent="0">
              <a:buNone/>
            </a:pP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Mely: 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az 1. és a 2. jelentés fordítva (ragszilárdulás):</a:t>
            </a:r>
          </a:p>
          <a:p>
            <a:pPr marL="0" indent="0" algn="ctr">
              <a:buNone/>
            </a:pP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milyen mértékben? &gt; milyen/melyik? &gt; 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nagy mértékben, 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nagyon</a:t>
            </a:r>
          </a:p>
          <a:p>
            <a:pPr marL="0" indent="0">
              <a:buNone/>
            </a:pP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’</a:t>
            </a:r>
            <a:r>
              <a:rPr lang="hu-H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szokatlan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meglepő’ 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jelentés: újmagyartól (1777, 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milyen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), az </a:t>
            </a:r>
            <a:r>
              <a:rPr lang="hu-H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intenzifikáló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fázist követte (intenzív &gt; az intenzitás mértéke meglepő &gt; </a:t>
            </a:r>
            <a:r>
              <a:rPr lang="hu-H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meglepő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?), 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főnévi 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alaptag előtt is:</a:t>
            </a:r>
            <a:endParaRPr lang="hu-H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(50)</a:t>
            </a: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illyen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különös tűz 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futja-el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egész </a:t>
            </a: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testemet, 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magos nemes érzés támad </a:t>
            </a: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bennem! 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hogy 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dagod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szívem! 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emelkedik </a:t>
            </a:r>
            <a:r>
              <a:rPr lang="hu-HU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mejjem</a:t>
            </a: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! 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midőn olvasom Hunyadi </a:t>
            </a: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Jánost, </a:t>
            </a:r>
            <a:r>
              <a:rPr lang="hu-HU" b="1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millyen</a:t>
            </a:r>
            <a:r>
              <a:rPr lang="hu-HU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b="1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szelid</a:t>
            </a: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minden 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erkőlcsökkel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telyes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keresztény volt </a:t>
            </a: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ő, a' 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mellett mekkora </a:t>
            </a: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hős, 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retttenthetetlen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[ ! ] katona, 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ércz-bástyája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 ' kereszténységnek 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hu-H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MTSz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1829)</a:t>
            </a:r>
          </a:p>
          <a:p>
            <a:pPr marL="0" indent="0">
              <a:buNone/>
            </a:pP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(51) 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Czudar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nép ! mind kiirtom őket ! És e Hunyadi faj </a:t>
            </a:r>
            <a:r>
              <a:rPr lang="hu-HU" b="1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millyen</a:t>
            </a:r>
            <a:r>
              <a:rPr lang="hu-HU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szemtelen</a:t>
            </a: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hu-H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MTSz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1844)</a:t>
            </a:r>
          </a:p>
          <a:p>
            <a:pPr marL="0" indent="0">
              <a:buNone/>
            </a:pPr>
            <a:endParaRPr lang="hu-HU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851315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36808" y="720596"/>
            <a:ext cx="9076329" cy="1064277"/>
          </a:xfrm>
        </p:spPr>
        <p:txBody>
          <a:bodyPr/>
          <a:lstStyle/>
          <a:p>
            <a:r>
              <a:rPr lang="hu-HU" dirty="0"/>
              <a:t>Független </a:t>
            </a:r>
            <a:r>
              <a:rPr lang="hu-HU" i="1" dirty="0" err="1" smtClean="0"/>
              <a:t>wh</a:t>
            </a:r>
            <a:r>
              <a:rPr lang="hu-HU" dirty="0" err="1" smtClean="0"/>
              <a:t>-felkiáltások</a:t>
            </a:r>
            <a:r>
              <a:rPr lang="hu-HU" dirty="0" smtClean="0"/>
              <a:t> és keletkezésük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36808" y="1963882"/>
            <a:ext cx="11678992" cy="489411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3) </a:t>
            </a:r>
            <a:r>
              <a:rPr lang="hu-H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Speciális(</a:t>
            </a:r>
            <a:r>
              <a:rPr lang="hu-HU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abb</a:t>
            </a:r>
            <a:r>
              <a:rPr lang="hu-H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ellipszis: 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érzékelést kifejező igék által bevezetett függő (indirekt) kérdések, amelyek azt fejezik ki, hogy a függő kérdés tartalma egy skála szélső értékét képviseli:</a:t>
            </a:r>
          </a:p>
          <a:p>
            <a:r>
              <a:rPr lang="hu-H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Cristofaro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(2016: 396): ’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 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you see if X verbs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See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if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Y </a:t>
            </a:r>
            <a:r>
              <a:rPr lang="hu-H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verbs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!’ Vagy 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‘You will see if X Verbs’ 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‘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 really Verbs’, or ‘X doesn’t Verb at all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’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[</a:t>
            </a:r>
            <a:r>
              <a:rPr lang="hu-HU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if</a:t>
            </a: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mellett </a:t>
            </a:r>
            <a:r>
              <a:rPr lang="hu-HU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what</a:t>
            </a:r>
            <a:r>
              <a:rPr lang="hu-H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-tal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is]</a:t>
            </a:r>
          </a:p>
          <a:p>
            <a:r>
              <a:rPr lang="hu-H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Mithun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(2016: 387): </a:t>
            </a:r>
            <a:r>
              <a:rPr lang="hu-H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degree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questions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fázisok:</a:t>
            </a:r>
          </a:p>
          <a:p>
            <a:pPr marL="457200" indent="-457200">
              <a:buFont typeface="+mj-lt"/>
              <a:buAutoNum type="alphaLcParenR"/>
            </a:pPr>
            <a:r>
              <a:rPr lang="en-US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How good is it</a:t>
            </a:r>
            <a:r>
              <a:rPr lang="en-US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hu-H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regular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degree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question</a:t>
            </a:r>
            <a:endParaRPr lang="en-US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Font typeface="+mj-lt"/>
              <a:buAutoNum type="alphaLcParenR"/>
            </a:pPr>
            <a:r>
              <a:rPr lang="en-US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 don’t know [how good it is</a:t>
            </a:r>
            <a:r>
              <a:rPr lang="en-US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].</a:t>
            </a: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hu-H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embedded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degree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question</a:t>
            </a:r>
            <a:endParaRPr lang="en-US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Font typeface="+mj-lt"/>
              <a:buAutoNum type="alphaLcParenR"/>
            </a:pPr>
            <a:r>
              <a:rPr lang="en-US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 saw [how good it is</a:t>
            </a:r>
            <a:r>
              <a:rPr lang="en-US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].</a:t>
            </a: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hu-H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általánosult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használat, bővítmény lehet </a:t>
            </a:r>
            <a:endParaRPr lang="en-US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Font typeface="+mj-lt"/>
              <a:buAutoNum type="alphaLcParenR"/>
            </a:pPr>
            <a:r>
              <a:rPr lang="en-US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How good it is</a:t>
            </a:r>
            <a:r>
              <a:rPr lang="en-US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  <a:r>
              <a:rPr lang="hu-HU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az egykori ige elhagyása</a:t>
            </a:r>
          </a:p>
        </p:txBody>
      </p:sp>
    </p:spTree>
    <p:extLst>
      <p:ext uri="{BB962C8B-B14F-4D97-AF65-F5344CB8AC3E}">
        <p14:creationId xmlns:p14="http://schemas.microsoft.com/office/powerpoint/2010/main" val="25426541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626165" y="472569"/>
            <a:ext cx="9076329" cy="1064277"/>
          </a:xfrm>
        </p:spPr>
        <p:txBody>
          <a:bodyPr/>
          <a:lstStyle/>
          <a:p>
            <a:r>
              <a:rPr lang="hu-HU" dirty="0" smtClean="0"/>
              <a:t>Összegzés, konklúziók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626165" y="1536846"/>
            <a:ext cx="11082131" cy="5162129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hu-H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Milyen mondatszerkezetben alakulhatott ki? </a:t>
            </a:r>
          </a:p>
          <a:p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Összetett mondat függő kérdéssel? [</a:t>
            </a: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Csodálkozott, hogy milyen szép lett.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] Nem látszik ilyen előzmény.</a:t>
            </a:r>
            <a:endParaRPr lang="hu-H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Önálló kérdő mondat &gt; önálló felkiáltó mondat? Nem valószínű, a szórendi eltérések (Lipták, Kugler) miatt sem. Az </a:t>
            </a:r>
            <a:r>
              <a:rPr lang="hu-H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ÓM-példák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egy-két esetet leszámítva nem tűnnek kérdésszerűnek.</a:t>
            </a:r>
          </a:p>
          <a:p>
            <a:pPr marL="0" indent="0">
              <a:buNone/>
            </a:pP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hu-H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korpuszadatok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támogatják: a </a:t>
            </a:r>
            <a:r>
              <a:rPr lang="hu-HU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mely</a:t>
            </a:r>
            <a:r>
              <a:rPr lang="hu-H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-ből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indulva (mert ebből lett a </a:t>
            </a: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milyen 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és a </a:t>
            </a: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mily 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is), </a:t>
            </a:r>
            <a:r>
              <a:rPr lang="hu-H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mintázatok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hu-H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60070" lvl="1" indent="-285750">
              <a:buFont typeface="Courier New" panose="02070309020205020404" pitchFamily="49" charset="0"/>
              <a:buChar char="o"/>
            </a:pP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hogy 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kötőszós 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(kijelentő?) alárendelő 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összetett mondatok kognitív igékkel a főmondatban, zömük közlésige (idézésben) az ómagyarban;</a:t>
            </a:r>
          </a:p>
          <a:p>
            <a:pPr marL="560070" lvl="1" indent="-285750">
              <a:buFont typeface="Courier New" panose="02070309020205020404" pitchFamily="49" charset="0"/>
              <a:buChar char="o"/>
            </a:pP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nem 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kérdő mondat 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mellékmondat (l. a főmondat mondatfajtáját, az is ritkán kérdő), de még nem értődik oda a ’</a:t>
            </a:r>
            <a:r>
              <a:rPr lang="hu-H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nagy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(mértékben)’, csak a kontextusból derül ki (vagy igaz az is);</a:t>
            </a:r>
          </a:p>
          <a:p>
            <a:pPr marL="560070" lvl="1" indent="-285750">
              <a:buFont typeface="Courier New" panose="02070309020205020404" pitchFamily="49" charset="0"/>
              <a:buChar char="o"/>
            </a:pP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az ómagyarban leginkább a vonatkozó mellékmondati struktúrákban jelentkezik kétértelműség;</a:t>
            </a:r>
          </a:p>
          <a:p>
            <a:pPr marL="560070" lvl="1" indent="-285750">
              <a:buFont typeface="Courier New" panose="02070309020205020404" pitchFamily="49" charset="0"/>
              <a:buChar char="o"/>
            </a:pP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kontextusból épült be a ’</a:t>
            </a:r>
            <a:r>
              <a:rPr lang="hu-H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nagy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hu-H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on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nagy 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mértékben)’ 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jelentés;</a:t>
            </a:r>
          </a:p>
          <a:p>
            <a:pPr marL="560070" lvl="1" indent="-285750">
              <a:buFont typeface="Courier New" panose="02070309020205020404" pitchFamily="49" charset="0"/>
              <a:buChar char="o"/>
            </a:pP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gyakori társulás az </a:t>
            </a: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igen,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gyakori a </a:t>
            </a: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nagy 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jelző előtt a </a:t>
            </a: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mely;</a:t>
            </a:r>
            <a:endParaRPr lang="hu-HU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60070" lvl="1" indent="-285750">
              <a:buFont typeface="Courier New" panose="02070309020205020404" pitchFamily="49" charset="0"/>
              <a:buChar char="o"/>
            </a:pP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felkiáltó mondatfajtát sokszor az </a:t>
            </a: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ó 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indulatszó (és az </a:t>
            </a: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íme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is jelzi (ami a korban kívánságokat is) – ezekben biztosan </a:t>
            </a:r>
            <a:r>
              <a:rPr lang="hu-H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intenzifikálnak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5625037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1712179" y="1850692"/>
            <a:ext cx="9076329" cy="3650155"/>
          </a:xfrm>
        </p:spPr>
        <p:txBody>
          <a:bodyPr/>
          <a:lstStyle/>
          <a:p>
            <a:pPr marL="0" indent="0">
              <a:buNone/>
            </a:pPr>
            <a:endParaRPr lang="hu-HU" dirty="0" smtClean="0"/>
          </a:p>
          <a:p>
            <a:pPr marL="0" indent="0">
              <a:buNone/>
            </a:pPr>
            <a:endParaRPr lang="hu-HU" dirty="0"/>
          </a:p>
          <a:p>
            <a:pPr marL="0" indent="0" algn="ctr">
              <a:buNone/>
            </a:pPr>
            <a:r>
              <a:rPr lang="hu-HU" sz="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Köszönöm szépen a figyelmet!</a:t>
            </a:r>
            <a:endParaRPr lang="hu-HU" sz="5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350755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Köszönetnyilvánítás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hu-HU" sz="25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hu-HU" sz="25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hu-HU" sz="25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hu-HU" sz="25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kutatás az NKFI FK </a:t>
            </a:r>
            <a:r>
              <a:rPr lang="hu-HU" sz="25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135186 </a:t>
            </a:r>
            <a:r>
              <a:rPr lang="hu-HU" sz="25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számú </a:t>
            </a:r>
            <a:r>
              <a:rPr lang="hu-HU" sz="25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pályázatának </a:t>
            </a:r>
            <a:r>
              <a:rPr lang="hu-HU" sz="25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(Regiszterfüggő változatok a </a:t>
            </a:r>
            <a:r>
              <a:rPr lang="hu-HU" sz="25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középmagyarban</a:t>
            </a:r>
            <a:r>
              <a:rPr lang="hu-HU" sz="25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hu-HU" sz="25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támogatásával készült.</a:t>
            </a:r>
            <a:endParaRPr lang="hu-HU" sz="25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719766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966744" y="601778"/>
            <a:ext cx="9076329" cy="1064277"/>
          </a:xfrm>
        </p:spPr>
        <p:txBody>
          <a:bodyPr/>
          <a:lstStyle/>
          <a:p>
            <a:r>
              <a:rPr lang="hu-HU" dirty="0" smtClean="0"/>
              <a:t>Irodalom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966744" y="1838739"/>
            <a:ext cx="10751491" cy="4631635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hu-H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Cristofaro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hu-H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Sonia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2016. </a:t>
            </a:r>
            <a:r>
              <a:rPr lang="hu-H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Routes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insubordination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A </a:t>
            </a:r>
            <a:r>
              <a:rPr lang="hu-H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cross-linguistic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perspective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hu-H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Nicholas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Evans &amp; </a:t>
            </a:r>
            <a:r>
              <a:rPr lang="hu-H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Honoré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Watanabe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hu-H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eds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.), </a:t>
            </a:r>
            <a:r>
              <a:rPr lang="hu-H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Insubordination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393–422. Amsterdam/ Philadelphia: John </a:t>
            </a:r>
            <a:r>
              <a:rPr lang="hu-H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Benjamins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Publishing </a:t>
            </a:r>
            <a:r>
              <a:rPr lang="hu-H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Company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den </a:t>
            </a:r>
            <a:r>
              <a:rPr lang="hu-H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Dikken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&amp; Lipták 1997. 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Csoda egy nyelv.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Nominal-Internal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predication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Hungarian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hu-H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Jane </a:t>
            </a:r>
            <a:r>
              <a:rPr lang="hu-H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Coerts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&amp; </a:t>
            </a:r>
            <a:r>
              <a:rPr lang="hu-H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Helen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hu-H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Hoop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hu-H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eds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.): </a:t>
            </a:r>
            <a:r>
              <a:rPr lang="hu-H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Linguistics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Netherlands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1997. Amsterdam/Philadelphia: John </a:t>
            </a:r>
            <a:r>
              <a:rPr lang="hu-H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Benjamins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177–214.</a:t>
            </a:r>
          </a:p>
          <a:p>
            <a:pPr marL="0" indent="0">
              <a:buNone/>
            </a:pP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Fejes, László, Molnár, Cecília &amp; Sass, Bálint 2024: 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Strange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construction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The “A egy N” </a:t>
            </a:r>
            <a:r>
              <a:rPr lang="hu-H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Hungarian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Acta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Linguistica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Academica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71: 18–66.</a:t>
            </a:r>
          </a:p>
          <a:p>
            <a:pPr marL="0" indent="0">
              <a:buNone/>
            </a:pP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Kugler Nóra 2017. A mondattípusok részletes tárgyalása. </a:t>
            </a:r>
            <a:r>
              <a:rPr lang="hu-H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Tolcsvai Nagy Gábor (szerk.): 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Nyelvtan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Budapest: Osiris. 761–805. </a:t>
            </a:r>
          </a:p>
          <a:p>
            <a:pPr marL="0" indent="0">
              <a:buNone/>
            </a:pP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Lipták, Anikó 2005. The </a:t>
            </a:r>
            <a:r>
              <a:rPr lang="hu-H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left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periphery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hu-H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Hungarian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exclamatives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hu-H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Laura </a:t>
            </a:r>
            <a:r>
              <a:rPr lang="hu-H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Brugè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hu-H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Giuliana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Giusti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Nicola </a:t>
            </a:r>
            <a:r>
              <a:rPr lang="hu-H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Munaro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Walter </a:t>
            </a:r>
            <a:r>
              <a:rPr lang="hu-H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Schweikert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&amp; </a:t>
            </a:r>
            <a:r>
              <a:rPr lang="hu-H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Giuseppina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Turano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hu-H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eds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): 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Contributions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thirtieth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Incontro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di 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Grammatica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Generativa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Venice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February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26–28, 2004.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Venezia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hu-H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Università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’ </a:t>
            </a:r>
            <a:r>
              <a:rPr lang="hu-H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Foscari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Venezia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161–184.</a:t>
            </a:r>
          </a:p>
          <a:p>
            <a:pPr marL="0" indent="0">
              <a:buNone/>
            </a:pP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Lipták, Anikó 2006. Word </a:t>
            </a:r>
            <a:r>
              <a:rPr lang="hu-H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order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Hungarian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exclamatives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Acta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Linguistica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Hungarica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53(4): 343–391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hu-H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423420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357809" y="482509"/>
            <a:ext cx="9076329" cy="1064277"/>
          </a:xfrm>
        </p:spPr>
        <p:txBody>
          <a:bodyPr/>
          <a:lstStyle/>
          <a:p>
            <a:r>
              <a:rPr lang="hu-HU" dirty="0" smtClean="0"/>
              <a:t>Irodalom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57809" y="1928191"/>
            <a:ext cx="11598965" cy="4671392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hu-HU" sz="29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Mithun</a:t>
            </a:r>
            <a:r>
              <a:rPr lang="hu-HU" sz="29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hu-HU" sz="29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Marianne</a:t>
            </a:r>
            <a:r>
              <a:rPr lang="hu-HU" sz="29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2008. The </a:t>
            </a:r>
            <a:r>
              <a:rPr lang="hu-HU" sz="29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extension</a:t>
            </a:r>
            <a:r>
              <a:rPr lang="hu-HU" sz="29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hu-HU" sz="29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dependency</a:t>
            </a:r>
            <a:r>
              <a:rPr lang="hu-HU" sz="29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sz="29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beyond</a:t>
            </a:r>
            <a:r>
              <a:rPr lang="hu-HU" sz="29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sz="29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hu-HU" sz="29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sz="29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sentence</a:t>
            </a:r>
            <a:r>
              <a:rPr lang="hu-HU" sz="29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hu-HU" sz="2900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Language</a:t>
            </a:r>
            <a:r>
              <a:rPr lang="hu-HU" sz="29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84(1): 69–119.</a:t>
            </a:r>
          </a:p>
          <a:p>
            <a:pPr marL="0" indent="0">
              <a:buNone/>
            </a:pPr>
            <a:r>
              <a:rPr lang="hu-HU" sz="29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Nevalainen</a:t>
            </a:r>
            <a:r>
              <a:rPr lang="hu-HU" sz="29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T. &amp; </a:t>
            </a:r>
            <a:r>
              <a:rPr lang="hu-HU" sz="29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Rissanen</a:t>
            </a:r>
            <a:r>
              <a:rPr lang="hu-HU" sz="29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M. (2002): </a:t>
            </a:r>
            <a:r>
              <a:rPr lang="hu-HU" sz="2900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Fairly</a:t>
            </a:r>
            <a:r>
              <a:rPr lang="hu-HU" sz="29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sz="2900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pretty</a:t>
            </a:r>
            <a:r>
              <a:rPr lang="hu-HU" sz="29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sz="2900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</a:t>
            </a:r>
            <a:r>
              <a:rPr lang="hu-HU" sz="29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sz="2900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pretty</a:t>
            </a:r>
            <a:r>
              <a:rPr lang="hu-HU" sz="29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fair?</a:t>
            </a:r>
            <a:r>
              <a:rPr lang="hu-HU" sz="29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sz="29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On</a:t>
            </a:r>
            <a:r>
              <a:rPr lang="hu-HU" sz="29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sz="29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hu-HU" sz="29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sz="29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development</a:t>
            </a:r>
            <a:r>
              <a:rPr lang="hu-HU" sz="29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hu-HU" sz="29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grammaticalization</a:t>
            </a:r>
            <a:r>
              <a:rPr lang="hu-HU" sz="29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of English </a:t>
            </a:r>
            <a:r>
              <a:rPr lang="hu-HU" sz="29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downtoners</a:t>
            </a:r>
            <a:r>
              <a:rPr lang="hu-HU" sz="29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hu-HU" sz="29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Language</a:t>
            </a:r>
            <a:r>
              <a:rPr lang="hu-HU" sz="29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sz="29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Sciences</a:t>
            </a:r>
            <a:r>
              <a:rPr lang="hu-HU" sz="29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24: 359–380.</a:t>
            </a:r>
          </a:p>
          <a:p>
            <a:pPr marL="0" indent="0">
              <a:buNone/>
            </a:pPr>
            <a:r>
              <a:rPr lang="hu-HU" sz="29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Pichler</a:t>
            </a:r>
            <a:r>
              <a:rPr lang="hu-HU" sz="29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hu-HU" sz="29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Heike</a:t>
            </a:r>
            <a:r>
              <a:rPr lang="hu-HU" sz="29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2013. </a:t>
            </a:r>
            <a:r>
              <a:rPr lang="en-US" sz="29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structure of discourse-pragmatic variation</a:t>
            </a:r>
            <a:r>
              <a:rPr lang="en-US" sz="29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John Benjamins, Amsterdam–Philadelphia.</a:t>
            </a:r>
            <a:endParaRPr lang="hu-HU" sz="29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hu-HU" sz="29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Schröder, </a:t>
            </a:r>
            <a:r>
              <a:rPr lang="hu-HU" sz="29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Daniela</a:t>
            </a:r>
            <a:r>
              <a:rPr lang="hu-HU" sz="29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2024. </a:t>
            </a:r>
            <a:r>
              <a:rPr lang="hu-HU" sz="29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Independent </a:t>
            </a:r>
            <a:r>
              <a:rPr lang="hu-HU" sz="29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</a:t>
            </a:r>
            <a:r>
              <a:rPr lang="hu-HU" sz="2900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-Exclamative</a:t>
            </a:r>
            <a:r>
              <a:rPr lang="hu-HU" sz="29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sz="2900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Constructions</a:t>
            </a:r>
            <a:r>
              <a:rPr lang="hu-HU" sz="29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sz="2900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</a:t>
            </a:r>
            <a:r>
              <a:rPr lang="hu-HU" sz="29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sz="2900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hu-HU" sz="29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sz="2900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History</a:t>
            </a:r>
            <a:r>
              <a:rPr lang="hu-HU" sz="29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of English.</a:t>
            </a:r>
            <a:r>
              <a:rPr lang="hu-HU" sz="29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New York: </a:t>
            </a:r>
            <a:r>
              <a:rPr lang="hu-HU" sz="29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Routledge</a:t>
            </a:r>
            <a:r>
              <a:rPr lang="hu-HU" sz="29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hu-HU" sz="29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Varga Mónika 2024. </a:t>
            </a:r>
            <a:r>
              <a:rPr lang="hu-HU" sz="29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Felette igen nagy jó</a:t>
            </a:r>
            <a:r>
              <a:rPr lang="hu-HU" sz="29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Intenzitásjelölők variációja 16–18. századi regiszterekben. </a:t>
            </a:r>
            <a:r>
              <a:rPr lang="hu-HU" sz="29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Argumentum</a:t>
            </a:r>
            <a:r>
              <a:rPr lang="hu-HU" sz="29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20: 194–223.</a:t>
            </a:r>
          </a:p>
          <a:p>
            <a:pPr marL="0" indent="0">
              <a:buNone/>
            </a:pPr>
            <a:r>
              <a:rPr lang="hu-HU" sz="29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G. Varga Györgyi 1992. A névmások. </a:t>
            </a:r>
            <a:r>
              <a:rPr lang="hu-HU" sz="29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</a:t>
            </a:r>
            <a:r>
              <a:rPr lang="hu-HU" sz="29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Benkő Loránd (szerk.): </a:t>
            </a:r>
            <a:r>
              <a:rPr lang="hu-HU" sz="29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magyar nyelv történeti nyelvtana II/1. A kései ómagyar kor. </a:t>
            </a:r>
            <a:r>
              <a:rPr lang="hu-HU" sz="2900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Morfematika</a:t>
            </a:r>
            <a:r>
              <a:rPr lang="hu-HU" sz="29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hu-HU" sz="29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Budapest: Akadémiai Kiadó. 455–569.</a:t>
            </a:r>
          </a:p>
          <a:p>
            <a:pPr marL="0" indent="0">
              <a:buNone/>
            </a:pPr>
            <a:r>
              <a:rPr lang="hu-HU" sz="29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Zevakhina</a:t>
            </a:r>
            <a:r>
              <a:rPr lang="hu-HU" sz="29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hu-HU" sz="29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Natalia</a:t>
            </a:r>
            <a:r>
              <a:rPr lang="hu-HU" sz="29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2016. The </a:t>
            </a:r>
            <a:r>
              <a:rPr lang="hu-HU" sz="29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hypothesis</a:t>
            </a:r>
            <a:r>
              <a:rPr lang="hu-HU" sz="29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hu-HU" sz="29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insubordination</a:t>
            </a:r>
            <a:r>
              <a:rPr lang="hu-HU" sz="29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hu-HU" sz="29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three</a:t>
            </a:r>
            <a:r>
              <a:rPr lang="hu-HU" sz="29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sz="29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types</a:t>
            </a:r>
            <a:r>
              <a:rPr lang="hu-HU" sz="29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hu-HU" sz="2900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</a:t>
            </a:r>
            <a:r>
              <a:rPr lang="hu-HU" sz="29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-exclamatives</a:t>
            </a:r>
            <a:r>
              <a:rPr lang="hu-HU" sz="29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hu-HU" sz="2900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Studies</a:t>
            </a:r>
            <a:r>
              <a:rPr lang="hu-HU" sz="29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sz="2900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</a:t>
            </a:r>
            <a:r>
              <a:rPr lang="hu-HU" sz="29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sz="2900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Language</a:t>
            </a:r>
            <a:r>
              <a:rPr lang="hu-HU" sz="29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40: 765–814.</a:t>
            </a:r>
          </a:p>
          <a:p>
            <a:pPr marL="0" indent="0">
              <a:buNone/>
            </a:pP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7848274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1104" y="398755"/>
            <a:ext cx="10822133" cy="1288670"/>
          </a:xfrm>
        </p:spPr>
        <p:txBody>
          <a:bodyPr/>
          <a:lstStyle/>
          <a:p>
            <a:r>
              <a:rPr lang="hu-HU" dirty="0" smtClean="0"/>
              <a:t>Mely (igen) </a:t>
            </a:r>
            <a:r>
              <a:rPr lang="hu-HU" i="1" dirty="0" smtClean="0"/>
              <a:t>nagy N: </a:t>
            </a:r>
            <a:r>
              <a:rPr lang="hu-HU" dirty="0" smtClean="0"/>
              <a:t>az adatok egyharmada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51104" y="1584960"/>
            <a:ext cx="11521440" cy="5132832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De: </a:t>
            </a: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mely igen </a:t>
            </a:r>
            <a:r>
              <a:rPr lang="hu-HU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nagy</a:t>
            </a:r>
            <a:endParaRPr lang="hu-H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E: 28 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db (N: </a:t>
            </a: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érdem, szent ország, sokaság, szükség, félelem, keserűség, tisztesség, vigasság 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stb.)</a:t>
            </a:r>
          </a:p>
          <a:p>
            <a:pPr marL="0" indent="0">
              <a:buNone/>
            </a:pP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(a) </a:t>
            </a:r>
            <a:r>
              <a:rPr lang="hu-HU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 </a:t>
            </a:r>
            <a:r>
              <a:rPr lang="hu-HU" b="1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mel</a:t>
            </a:r>
            <a:r>
              <a:rPr lang="hu-HU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ʼ ígo</a:t>
            </a:r>
            <a:r>
              <a:rPr lang="hu-HU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̗n naǵ vram ísten atte edo̗ssego̗dnec </a:t>
            </a:r>
            <a:r>
              <a:rPr lang="hu-HU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socas-saga 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 kít elrey̋to̗ttel a tego̗d zereto̗</a:t>
            </a: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c-nec 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· es tego̗d felo̗knec 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(NagyszK., 1512, /188) </a:t>
            </a:r>
          </a:p>
          <a:p>
            <a:pPr marL="0" indent="0">
              <a:buNone/>
            </a:pP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Ö: 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29 db (N: </a:t>
            </a: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nehéz szolgálat, felséges jószág, dicsőség 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stb.), 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11-féle forrás használja (kódexeken kívül Sylvester, Heltai bibliafordításai)</a:t>
            </a:r>
            <a:endParaRPr lang="hu-HU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(b) </a:t>
            </a:r>
            <a:r>
              <a:rPr lang="hu-HU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Azert</a:t>
            </a: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kerlec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hoǵ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ta-noly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̋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admeg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mel</a:t>
            </a:r>
            <a:r>
              <a:rPr lang="hu-HU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ʼ ígo̗n naǵ zenth 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ay̋andekocat ígert az vr ísten edo̗s íesus az v́tet zereto̗knec 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(DebrK. 1519, /602)</a:t>
            </a:r>
          </a:p>
          <a:p>
            <a:pPr marL="45720" lvl="1"/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DE: </a:t>
            </a: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mely </a:t>
            </a:r>
            <a:r>
              <a:rPr lang="hu-HU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nagy 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igen gyakori</a:t>
            </a:r>
          </a:p>
          <a:p>
            <a:pPr marL="45720" lvl="1"/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hu-H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69 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db/338 (20%)</a:t>
            </a:r>
            <a:r>
              <a:rPr lang="hu-H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(N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öröm, keserűség, szépség, szeretet, kín, hálaadás 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stb.)</a:t>
            </a:r>
          </a:p>
          <a:p>
            <a:pPr marL="45720" lvl="1"/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(c) 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 </a:t>
            </a:r>
            <a:r>
              <a:rPr lang="hu-HU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akoron</a:t>
            </a: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az 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edes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zÿz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marÿa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b="1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mel</a:t>
            </a:r>
            <a:r>
              <a:rPr lang="hu-HU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b="1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nagÿ</a:t>
            </a:r>
            <a:r>
              <a:rPr lang="hu-HU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keserwseghel</a:t>
            </a:r>
            <a:r>
              <a:rPr lang="hu-HU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 telek 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hu-H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ErsK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., 1529, 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51vb)</a:t>
            </a:r>
          </a:p>
          <a:p>
            <a:pPr marL="45720" lvl="1"/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Ö: </a:t>
            </a:r>
            <a:r>
              <a:rPr lang="hu-H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86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db/387 (22%) (N: </a:t>
            </a: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dolgok, jó, veszedelem, dicsőség, öröm, szeretet, kín, szükség 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stb.)</a:t>
            </a:r>
          </a:p>
          <a:p>
            <a:pPr marL="45720" lvl="1"/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 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azert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hyv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lelek · O 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cristusnak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zent 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vereuel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meg 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val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tot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· 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lassad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mely nagy 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zerelmel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zere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tet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tegedet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az irgalmas 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vr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isten 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hu-H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HorvK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., 1522, 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/21v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hu-H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04550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xmlns="" id="{6CADFB3B-D08E-A367-A3EA-A5B1C1F866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9665" y="820440"/>
            <a:ext cx="9076329" cy="1064277"/>
          </a:xfrm>
        </p:spPr>
        <p:txBody>
          <a:bodyPr>
            <a:normAutofit/>
          </a:bodyPr>
          <a:lstStyle/>
          <a:p>
            <a:r>
              <a:rPr lang="hu-HU" i="1" dirty="0" smtClean="0"/>
              <a:t>(meg)gondol </a:t>
            </a:r>
            <a:r>
              <a:rPr lang="hu-HU" dirty="0" smtClean="0"/>
              <a:t>– három mondatfajta</a:t>
            </a:r>
            <a:endParaRPr lang="hu-HU" dirty="0"/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xmlns="" id="{B574EBE9-5A39-ECBC-7FBC-80ABB17AAE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7809" y="2385391"/>
            <a:ext cx="11768212" cy="409407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u-HU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Kychoda</a:t>
            </a:r>
            <a:r>
              <a:rPr lang="hu-HU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eleeg</a:t>
            </a:r>
            <a:r>
              <a:rPr lang="hu-HU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azt </a:t>
            </a:r>
            <a:r>
              <a:rPr lang="hu-HU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meg </a:t>
            </a:r>
            <a:r>
              <a:rPr lang="hu-HU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gondolny</a:t>
            </a: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· </a:t>
            </a:r>
            <a:r>
              <a:rPr lang="hu-HU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mely </a:t>
            </a:r>
            <a:r>
              <a:rPr lang="hu-HU" i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nagy</a:t>
            </a: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dychevseggel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fel 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mene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ez 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velagnak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az 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zonya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· 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Mynemev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aytatossagnak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uansagaual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· 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tellyes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menyey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angelok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nak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sokassaga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eleyben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ky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ievue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· Mely kellemetes 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zynnel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· 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vyg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orchaual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· Mely 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edesseges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isteny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evlelesekkel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legen </a:t>
            </a: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az 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ev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zent 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fyatvl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fogattatot · es fel 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magaztattot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menden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teremtet allatnak felette · 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hu-H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HorvK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78v) </a:t>
            </a:r>
            <a:endParaRPr lang="hu-HU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hu-HU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Meg </a:t>
            </a:r>
            <a:r>
              <a:rPr lang="hu-H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kel </a:t>
            </a:r>
            <a:r>
              <a:rPr lang="hu-HU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gondolny</a:t>
            </a:r>
            <a:r>
              <a:rPr lang="hu-H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· </a:t>
            </a:r>
            <a:r>
              <a:rPr lang="hu-HU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mely </a:t>
            </a:r>
            <a:r>
              <a:rPr lang="hu-HU" i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nagy</a:t>
            </a: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neuolya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legeen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elny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ez 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velagban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· Es (na) mely nagy 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haboruſag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vezedelm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· 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gyevtevrtetny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kolban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myndenkoron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· (</a:t>
            </a:r>
            <a:r>
              <a:rPr lang="hu-H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CornK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68v) </a:t>
            </a:r>
          </a:p>
          <a:p>
            <a:pPr marL="0" indent="0">
              <a:buNone/>
            </a:pPr>
            <a:r>
              <a:rPr lang="hu-HU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Azert</a:t>
            </a: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mykoron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zent 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dorothea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azzonnak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mynd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ez 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keet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aureolak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adattanak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· </a:t>
            </a:r>
            <a:r>
              <a:rPr lang="hu-HU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gondolyatok</a:t>
            </a:r>
            <a:r>
              <a:rPr lang="hu-HU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mely </a:t>
            </a:r>
            <a:r>
              <a:rPr lang="hu-HU" i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jgeen</a:t>
            </a:r>
            <a:r>
              <a:rPr lang="hu-HU" i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nagy 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az 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ev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bodogſaga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hu-H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CornK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130 r)</a:t>
            </a:r>
            <a:endParaRPr lang="hu-H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018172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966744" y="374371"/>
            <a:ext cx="9076329" cy="1064277"/>
          </a:xfrm>
        </p:spPr>
        <p:txBody>
          <a:bodyPr/>
          <a:lstStyle/>
          <a:p>
            <a:r>
              <a:rPr lang="hu-HU" dirty="0"/>
              <a:t>Független </a:t>
            </a:r>
            <a:r>
              <a:rPr lang="hu-HU" i="1" dirty="0" err="1"/>
              <a:t>wh</a:t>
            </a:r>
            <a:r>
              <a:rPr lang="hu-HU" dirty="0" err="1"/>
              <a:t>-felkiáltások</a:t>
            </a:r>
            <a:r>
              <a:rPr lang="hu-HU" dirty="0"/>
              <a:t> és keletkezésük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966744" y="1438648"/>
            <a:ext cx="11055538" cy="5305052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4)  Nem ellipszis 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(nem a főmondat „tűnik el”): </a:t>
            </a:r>
            <a:r>
              <a:rPr lang="hu-H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függőségi kiterjesztés 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hu-H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extension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hu-H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dependency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hu-H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Mithun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2008: 85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), a </a:t>
            </a:r>
            <a:r>
              <a:rPr lang="hu-H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mellékmondat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grammatikai függőségének 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kiterjesztése a mondatszinten 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túlra, egy 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bizonyos típusú összetett mondatból kiindulva </a:t>
            </a:r>
            <a:r>
              <a:rPr lang="hu-H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más, hasonló pragmatikai tulajdonságú kontextusokra is </a:t>
            </a:r>
            <a:r>
              <a:rPr lang="hu-H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kiterjed (nem igényelve a főmondatot)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indent="0">
              <a:buNone/>
            </a:pP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Cél: </a:t>
            </a:r>
            <a:r>
              <a:rPr lang="hu-H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háttérinformáció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szolgáltatása, a szomszédos 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diskurzusrész egy 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szakaszának előkészítése</a:t>
            </a:r>
          </a:p>
          <a:p>
            <a:pPr marL="0" indent="0">
              <a:buNone/>
            </a:pP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Nyelvek: </a:t>
            </a:r>
            <a:r>
              <a:rPr lang="hu-H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navaho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hu-H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yup’ik</a:t>
            </a:r>
            <a:endParaRPr lang="hu-HU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5) </a:t>
            </a:r>
            <a:r>
              <a:rPr lang="hu-H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Schröder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(2024: 67): valószínűtlen a komplex mondatokból származás: </a:t>
            </a:r>
            <a:r>
              <a:rPr lang="hu-H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egyszerű retorikai kérdések</a:t>
            </a:r>
          </a:p>
          <a:p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égiek: legalább az óangol óta léteznek; </a:t>
            </a:r>
          </a:p>
          <a:p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szintaktikai </a:t>
            </a:r>
            <a:r>
              <a:rPr lang="hu-HU" sz="2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stabilitás, az összes idézett felkiáltó példa önállóan fordul elő, és egy esetleges hozzá tartozó főmondatra nincs utalás, sem nem szükséges, sőt, egyes esetekben </a:t>
            </a:r>
            <a:r>
              <a:rPr lang="hu-HU" sz="21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rekonstruálása </a:t>
            </a:r>
            <a:r>
              <a:rPr lang="hu-HU" sz="2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 </a:t>
            </a:r>
            <a:r>
              <a:rPr lang="hu-HU" sz="21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lehetetlen;</a:t>
            </a:r>
            <a:endParaRPr lang="hu-HU" sz="21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é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rzékelést kifejező igék: nem kell perceptuális jelentést hordozniuk a </a:t>
            </a:r>
            <a:r>
              <a:rPr lang="hu-HU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</a:t>
            </a:r>
            <a:r>
              <a:rPr lang="hu-H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-felkiáltásoknak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konstrukciós 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keretben: a kérdésekhez kapcsolódnak (forma, funkció felől is: egzisztenciális előfeltevéseket osztanak meg)</a:t>
            </a:r>
            <a:endParaRPr lang="hu-H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823096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47199" y="585514"/>
            <a:ext cx="9076329" cy="1064277"/>
          </a:xfrm>
        </p:spPr>
        <p:txBody>
          <a:bodyPr/>
          <a:lstStyle/>
          <a:p>
            <a:r>
              <a:rPr lang="hu-HU" dirty="0"/>
              <a:t>Független </a:t>
            </a:r>
            <a:r>
              <a:rPr lang="hu-HU" i="1" dirty="0" err="1"/>
              <a:t>wh</a:t>
            </a:r>
            <a:r>
              <a:rPr lang="hu-HU" dirty="0" err="1"/>
              <a:t>-felkiáltások</a:t>
            </a:r>
            <a:r>
              <a:rPr lang="hu-HU" dirty="0"/>
              <a:t> és keletkezésük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47199" y="1649791"/>
            <a:ext cx="11377656" cy="5000391"/>
          </a:xfrm>
        </p:spPr>
        <p:txBody>
          <a:bodyPr>
            <a:norm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hu-HU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Schröder folyt.: a felkiáltások a kérdésekhez hasonlatosak:</a:t>
            </a:r>
          </a:p>
          <a:p>
            <a:pPr>
              <a:spcBef>
                <a:spcPts val="0"/>
              </a:spcBef>
            </a:pPr>
            <a:r>
              <a:rPr lang="hu-HU" sz="2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konstrukciós grammatikai </a:t>
            </a:r>
            <a:r>
              <a:rPr lang="hu-HU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keretben</a:t>
            </a:r>
            <a:r>
              <a:rPr lang="hu-H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a </a:t>
            </a:r>
            <a:r>
              <a:rPr lang="hu-HU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(retorikai és rávezető) kérdésekhez </a:t>
            </a:r>
            <a:r>
              <a:rPr lang="hu-H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kapcsolódnak </a:t>
            </a:r>
            <a:r>
              <a:rPr lang="hu-HU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forma és </a:t>
            </a:r>
            <a:r>
              <a:rPr lang="hu-H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funkció felől is: </a:t>
            </a:r>
            <a:r>
              <a:rPr lang="hu-HU" sz="2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egzisztenciális előfeltevéseket </a:t>
            </a:r>
            <a:r>
              <a:rPr lang="hu-H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osztanak </a:t>
            </a:r>
            <a:r>
              <a:rPr lang="hu-HU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meg: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2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How much did John spend?  → John spent x.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2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How much John spent! → John spent x</a:t>
            </a:r>
            <a:r>
              <a:rPr lang="en-US" sz="22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hu-HU" sz="2200" i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hu-HU" sz="22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hu-HU" sz="2200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</a:t>
            </a:r>
            <a:r>
              <a:rPr lang="hu-HU" sz="22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sz="2200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what</a:t>
            </a:r>
            <a:r>
              <a:rPr lang="hu-HU" sz="22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hozzátoldhatósága mindkét fajtához: </a:t>
            </a:r>
          </a:p>
          <a:p>
            <a:pPr marL="0" indent="0">
              <a:spcBef>
                <a:spcPts val="0"/>
              </a:spcBef>
              <a:buNone/>
            </a:pPr>
            <a:r>
              <a:rPr lang="hu-HU" sz="22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</a:t>
            </a:r>
            <a:r>
              <a:rPr lang="hu-HU" sz="22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sz="22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you</a:t>
            </a:r>
            <a:r>
              <a:rPr lang="hu-HU" sz="22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sz="22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want</a:t>
            </a:r>
            <a:r>
              <a:rPr lang="hu-HU" sz="22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sz="22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hu-HU" sz="22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go? </a:t>
            </a:r>
            <a:r>
              <a:rPr lang="hu-H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 (információt kérő kérdés)</a:t>
            </a:r>
            <a:br>
              <a:rPr lang="hu-H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u-HU" sz="22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</a:t>
            </a:r>
            <a:r>
              <a:rPr lang="hu-HU" sz="22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sz="22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you</a:t>
            </a:r>
            <a:r>
              <a:rPr lang="hu-HU" sz="22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sz="22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want</a:t>
            </a:r>
            <a:r>
              <a:rPr lang="hu-HU" sz="22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sz="22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hu-HU" sz="22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go </a:t>
            </a:r>
            <a:r>
              <a:rPr lang="hu-HU" sz="22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</a:t>
            </a:r>
            <a:r>
              <a:rPr lang="hu-HU" sz="22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sz="22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what</a:t>
            </a:r>
            <a:r>
              <a:rPr lang="hu-HU" sz="22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r>
              <a:rPr lang="hu-H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 (retorikai kérdés: feltételezett, hogy el akarsz menni)</a:t>
            </a:r>
            <a:br>
              <a:rPr lang="hu-H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u-HU" sz="22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Boy, </a:t>
            </a:r>
            <a:r>
              <a:rPr lang="hu-HU" sz="22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are</a:t>
            </a:r>
            <a:r>
              <a:rPr lang="hu-HU" sz="22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sz="22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you</a:t>
            </a:r>
            <a:r>
              <a:rPr lang="hu-HU" sz="22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sz="22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tired</a:t>
            </a:r>
            <a:r>
              <a:rPr lang="hu-HU" sz="22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sz="22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</a:t>
            </a:r>
            <a:r>
              <a:rPr lang="hu-HU" sz="22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sz="22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what</a:t>
            </a:r>
            <a:r>
              <a:rPr lang="hu-HU" sz="22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?!</a:t>
            </a:r>
            <a:r>
              <a:rPr lang="hu-H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 (</a:t>
            </a:r>
            <a:r>
              <a:rPr lang="hu-HU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felkiáltó </a:t>
            </a:r>
            <a:r>
              <a:rPr lang="hu-H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mondat</a:t>
            </a:r>
            <a:r>
              <a:rPr lang="hu-HU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(Goldberg 2006: 174–175)</a:t>
            </a:r>
          </a:p>
          <a:p>
            <a:pPr marL="0" indent="0">
              <a:spcBef>
                <a:spcPts val="0"/>
              </a:spcBef>
              <a:buNone/>
            </a:pPr>
            <a:r>
              <a:rPr lang="hu-HU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De: számos </a:t>
            </a:r>
            <a:r>
              <a:rPr lang="hu-HU" sz="2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formai eltérés </a:t>
            </a:r>
            <a:r>
              <a:rPr lang="hu-HU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 van (A-ige szórend, inkább a kijelentőkhöz hasonlít) </a:t>
            </a:r>
          </a:p>
          <a:p>
            <a:pPr marL="0" indent="0">
              <a:spcBef>
                <a:spcPts val="0"/>
              </a:spcBef>
              <a:buNone/>
            </a:pPr>
            <a:r>
              <a:rPr lang="hu-HU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Auer (2016): a németben </a:t>
            </a:r>
            <a:r>
              <a:rPr lang="hu-HU" sz="2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rávezető kérdés (</a:t>
            </a:r>
            <a:r>
              <a:rPr lang="hu-HU" sz="22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leading</a:t>
            </a:r>
            <a:r>
              <a:rPr lang="hu-HU" sz="2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sz="22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question</a:t>
            </a:r>
            <a:r>
              <a:rPr lang="hu-HU" sz="2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hu-HU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és prozódiai felkiáltó konstrukció összeolvadása („</a:t>
            </a:r>
            <a:r>
              <a:rPr lang="hu-HU" sz="2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merger</a:t>
            </a:r>
            <a:r>
              <a:rPr lang="hu-HU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”) (</a:t>
            </a:r>
            <a:r>
              <a:rPr lang="hu-HU" sz="2200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Wie</a:t>
            </a:r>
            <a:r>
              <a:rPr lang="hu-HU" sz="22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X is </a:t>
            </a:r>
            <a:r>
              <a:rPr lang="hu-HU" sz="2200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das</a:t>
            </a:r>
            <a:r>
              <a:rPr lang="hu-HU" sz="22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sz="2200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denn</a:t>
            </a:r>
            <a:r>
              <a:rPr lang="hu-HU" sz="22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  <a:r>
              <a:rPr lang="hu-HU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– az angolra nem illik</a:t>
            </a:r>
          </a:p>
          <a:p>
            <a:pPr marL="0" indent="0">
              <a:spcBef>
                <a:spcPts val="0"/>
              </a:spcBef>
              <a:buNone/>
            </a:pPr>
            <a:endParaRPr lang="hu-H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442025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Független </a:t>
            </a:r>
            <a:r>
              <a:rPr lang="hu-HU" i="1" dirty="0" err="1"/>
              <a:t>wh</a:t>
            </a:r>
            <a:r>
              <a:rPr lang="hu-HU" dirty="0" err="1"/>
              <a:t>-felkiáltások</a:t>
            </a:r>
            <a:r>
              <a:rPr lang="hu-HU" dirty="0"/>
              <a:t> és keletkezésük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966744" y="2248257"/>
            <a:ext cx="10680970" cy="4609743"/>
          </a:xfrm>
        </p:spPr>
        <p:txBody>
          <a:bodyPr/>
          <a:lstStyle/>
          <a:p>
            <a:pPr marL="0" indent="0">
              <a:buNone/>
            </a:pP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Schröder (2024): </a:t>
            </a:r>
          </a:p>
          <a:p>
            <a:pPr marL="0" indent="0">
              <a:buNone/>
            </a:pP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Általánosságban 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elmondható, hogy a </a:t>
            </a:r>
            <a:r>
              <a:rPr lang="hu-H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felkiáltó mondatok funkciója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az évszázadok során </a:t>
            </a:r>
            <a:r>
              <a:rPr lang="hu-H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állandó maradt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hu-H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Alakjuk </a:t>
            </a:r>
            <a:r>
              <a:rPr lang="hu-H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 változatlan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Ez arra utal, hogy egy </a:t>
            </a:r>
            <a:r>
              <a:rPr lang="hu-H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mélyen rögzült felkiáltó sémát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feltételezhetünk, amely hosszú idő óta fennáll az angolban. </a:t>
            </a:r>
            <a:endParaRPr lang="hu-HU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Továbbá 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az összes idézett előfordulás azt mutatja, hogy a felkiáltó mondatok </a:t>
            </a:r>
            <a:r>
              <a:rPr lang="hu-H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önállóan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tehát </a:t>
            </a:r>
            <a:r>
              <a:rPr lang="hu-H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főmondat nélkül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fordultak elő már a legkorábbi forrásokban is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felkiáltó 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mondatok </a:t>
            </a:r>
            <a:r>
              <a:rPr lang="hu-HU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hu-HU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(retorikai) kérdésekkel</a:t>
            </a:r>
            <a:r>
              <a:rPr lang="hu-HU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hozhatók 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összefüggésbe, 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amely </a:t>
            </a:r>
            <a:r>
              <a:rPr lang="hu-H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összhangban áll a Konstrukciós Grammatika keretével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3394393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308284" y="224584"/>
            <a:ext cx="9076329" cy="1064277"/>
          </a:xfrm>
        </p:spPr>
        <p:txBody>
          <a:bodyPr/>
          <a:lstStyle/>
          <a:p>
            <a:r>
              <a:rPr lang="hu-HU" dirty="0" smtClean="0"/>
              <a:t>Magyar kutatások a </a:t>
            </a:r>
            <a:r>
              <a:rPr lang="hu-HU" i="1" dirty="0" smtClean="0"/>
              <a:t>micsoda</a:t>
            </a:r>
            <a:r>
              <a:rPr lang="hu-HU" dirty="0" smtClean="0"/>
              <a:t>-felkiáltásokról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08284" y="1481017"/>
            <a:ext cx="11631168" cy="5261291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hu-H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Az egyes kérdő névmások fokozó szerepe nem korlátozódik a felkiáltó mondatokra.</a:t>
            </a:r>
          </a:p>
          <a:p>
            <a:pPr marL="0" indent="0">
              <a:buNone/>
            </a:pP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Lipták (2005, 2006): szórendi mintázatokban eltérés, a kérdő mondatokban ige-igekötő inverzió (V-PV, a kérdő névmás kontrasztív fókusz), </a:t>
            </a:r>
            <a:r>
              <a:rPr lang="hu-H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hu-HU" b="1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felkiáltókban nagyfokú</a:t>
            </a:r>
            <a:r>
              <a:rPr lang="hu-HU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b="1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változatosság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marL="0" indent="0">
              <a:buNone/>
            </a:pP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A) Fakultatív inverzió: V-PV és PV-V (</a:t>
            </a: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hány, mennyi 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mennyiségi kifejezések, „</a:t>
            </a:r>
            <a:r>
              <a:rPr lang="hu-H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amount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phrases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”)</a:t>
            </a:r>
          </a:p>
          <a:p>
            <a:pPr marL="0" indent="0">
              <a:buNone/>
            </a:pPr>
            <a:r>
              <a:rPr lang="hu-HU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Mennyi</a:t>
            </a: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könyvet </a:t>
            </a:r>
            <a:r>
              <a:rPr lang="hu-HU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olvastál </a:t>
            </a:r>
            <a:r>
              <a:rPr lang="hu-HU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el</a:t>
            </a: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! ~ </a:t>
            </a:r>
            <a:r>
              <a:rPr lang="hu-HU" b="1" i="1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Mennyi</a:t>
            </a:r>
            <a:r>
              <a:rPr lang="hu-HU" i="1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i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könyvet </a:t>
            </a:r>
            <a:r>
              <a:rPr lang="hu-HU" b="1" i="1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elolvastál</a:t>
            </a:r>
            <a:r>
              <a:rPr lang="hu-HU" i="1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</a:p>
          <a:p>
            <a:pPr marL="0" indent="0">
              <a:buNone/>
            </a:pP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B) Csak inverzió (V-PV, </a:t>
            </a: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ki, hol, mi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): </a:t>
            </a:r>
          </a:p>
          <a:p>
            <a:pPr marL="0" indent="0">
              <a:buNone/>
            </a:pP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(Hogy) </a:t>
            </a:r>
            <a:r>
              <a:rPr lang="hu-HU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hu-HU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ment el </a:t>
            </a: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moziba Annával!</a:t>
            </a:r>
          </a:p>
          <a:p>
            <a:pPr marL="0" indent="0">
              <a:buNone/>
            </a:pP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C) Csak egyenes (PV-V, </a:t>
            </a: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mennyire, hogy 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nagyságra, intenzitásra utalnak, „</a:t>
            </a:r>
            <a:r>
              <a:rPr lang="hu-H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degree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expressions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”)</a:t>
            </a:r>
          </a:p>
          <a:p>
            <a:pPr marL="0" indent="0">
              <a:buNone/>
            </a:pP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(Hogy) </a:t>
            </a:r>
            <a:r>
              <a:rPr lang="hu-HU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mennyire</a:t>
            </a: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megnőtt</a:t>
            </a: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Éva!</a:t>
            </a:r>
          </a:p>
          <a:p>
            <a:pPr marL="0" indent="0">
              <a:buNone/>
            </a:pP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kérdő névmások </a:t>
            </a:r>
            <a:r>
              <a:rPr lang="hu-H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kontrasztív fókuszt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a felkiáltók </a:t>
            </a:r>
            <a:r>
              <a:rPr lang="hu-H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értékelő skála (skaláris) fókuszt 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(intenzív érzelem, mérhetetlen/túl magas mennyiség, váratlanság)</a:t>
            </a:r>
            <a:r>
              <a:rPr lang="hu-H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hordoznak.</a:t>
            </a:r>
          </a:p>
          <a:p>
            <a:pPr marL="0" indent="0">
              <a:buNone/>
            </a:pP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hu-HU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</a:t>
            </a:r>
            <a:r>
              <a:rPr lang="hu-H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-felkiáltásokkal 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egyezik meg e felkiáltók szerkezete, </a:t>
            </a:r>
            <a:r>
              <a:rPr lang="hu-HU" b="1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nem szükséges a kérdő névmási (eredetű) elem</a:t>
            </a:r>
            <a:r>
              <a:rPr lang="hu-HU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bennük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Lipták konklúziója: a </a:t>
            </a:r>
            <a:r>
              <a:rPr lang="hu-H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kijelentő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mondatokhoz jobban kapcsolódnak, mint a kérdőkhöz: </a:t>
            </a:r>
            <a:r>
              <a:rPr lang="hu-H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skaláris fókusz 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(kijelentő: értékelő </a:t>
            </a: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sok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felkiáltó) vs. kontrasztív fókusz (kérdő).</a:t>
            </a:r>
          </a:p>
        </p:txBody>
      </p:sp>
    </p:spTree>
    <p:extLst>
      <p:ext uri="{BB962C8B-B14F-4D97-AF65-F5344CB8AC3E}">
        <p14:creationId xmlns:p14="http://schemas.microsoft.com/office/powerpoint/2010/main" val="26667438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05678" y="591839"/>
            <a:ext cx="9076329" cy="1064277"/>
          </a:xfrm>
        </p:spPr>
        <p:txBody>
          <a:bodyPr/>
          <a:lstStyle/>
          <a:p>
            <a:r>
              <a:rPr lang="hu-HU" dirty="0"/>
              <a:t>Magyar kutatások a </a:t>
            </a:r>
            <a:r>
              <a:rPr lang="hu-HU" i="1" dirty="0"/>
              <a:t>micsoda</a:t>
            </a:r>
            <a:r>
              <a:rPr lang="hu-HU" dirty="0"/>
              <a:t>-felkiáltásokról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705678" y="2107096"/>
            <a:ext cx="11016152" cy="4536895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MILY, MEKKORA 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nem ír róluk, a </a:t>
            </a:r>
            <a:r>
              <a:rPr lang="hu-HU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MILYEN-</a:t>
            </a:r>
            <a:r>
              <a:rPr lang="hu-H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felkiáltások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alaptagtól függően (N/Adj/</a:t>
            </a:r>
            <a:r>
              <a:rPr lang="hu-H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Adv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változó szórendűek:</a:t>
            </a:r>
          </a:p>
          <a:p>
            <a:pPr marL="0" indent="0">
              <a:buNone/>
            </a:pPr>
            <a:r>
              <a:rPr lang="hu-HU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Milyen</a:t>
            </a: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sok</a:t>
            </a: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könyvet elolvastál/olvastál el! 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mennyiségi kifejezés</a:t>
            </a:r>
          </a:p>
          <a:p>
            <a:pPr marL="0" indent="0">
              <a:buNone/>
            </a:pP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(Hogy) </a:t>
            </a:r>
            <a:r>
              <a:rPr lang="hu-HU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hu-HU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ilyen</a:t>
            </a: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drága</a:t>
            </a: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könyvet vettél meg! 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minőséget kifejező melléknév</a:t>
            </a:r>
          </a:p>
          <a:p>
            <a:pPr marL="0" indent="0">
              <a:buNone/>
            </a:pP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(Hogy) </a:t>
            </a:r>
            <a:r>
              <a:rPr lang="hu-HU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milyen alaposan </a:t>
            </a: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megfázott Ágnes! – 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„</a:t>
            </a:r>
            <a:r>
              <a:rPr lang="hu-H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adverbs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 [más példával viszont nekem működik az inverzió]</a:t>
            </a:r>
          </a:p>
          <a:p>
            <a:pPr marL="0" indent="0">
              <a:buNone/>
            </a:pP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’</a:t>
            </a:r>
            <a:r>
              <a:rPr lang="hu-H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Szokatlanság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’:</a:t>
            </a:r>
          </a:p>
          <a:p>
            <a:pPr marL="0" indent="0">
              <a:buNone/>
            </a:pP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(Hogy) </a:t>
            </a:r>
            <a:r>
              <a:rPr lang="hu-HU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milyen ruhát </a:t>
            </a: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talált meg! 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[saját példa] – </a:t>
            </a:r>
            <a:r>
              <a:rPr lang="hu-H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elliptált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jelző (</a:t>
            </a:r>
            <a:r>
              <a:rPr lang="hu-H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mn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): </a:t>
            </a: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elképesztő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marL="0" indent="0">
              <a:buNone/>
            </a:pP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És: </a:t>
            </a: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Hogy </a:t>
            </a:r>
            <a:r>
              <a:rPr lang="hu-HU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milyen alaposan </a:t>
            </a: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felkészültél/készültél fel a vizsgára!</a:t>
            </a:r>
          </a:p>
          <a:p>
            <a:pPr marL="0" indent="0">
              <a:buNone/>
            </a:pP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Vö. 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hu-HU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Milyen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hu-H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alaposan 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tanultuk meg mi az anatómia s gyógyszertan egyes </a:t>
            </a: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fejezeteit, 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 minthogy sem sebészek , sem rendelőorvosok nem </a:t>
            </a: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lettünk: </a:t>
            </a:r>
            <a:r>
              <a:rPr lang="hu-H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nem lett belőle </a:t>
            </a:r>
            <a:r>
              <a:rPr lang="hu-H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tudás 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MNSz2, 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#</a:t>
            </a:r>
            <a:r>
              <a:rPr lang="hu-H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295703435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hu-H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lit</a:t>
            </a: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hu-HU" i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hu-H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Többféle alaptag is lehetséges, nemcsak a fentiek (l. később)</a:t>
            </a:r>
            <a:endParaRPr lang="hu-H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933528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arrakeshVTI">
  <a:themeElements>
    <a:clrScheme name="Marrakesh">
      <a:dk1>
        <a:srgbClr val="000000"/>
      </a:dk1>
      <a:lt1>
        <a:srgbClr val="FFFFFF"/>
      </a:lt1>
      <a:dk2>
        <a:srgbClr val="431C30"/>
      </a:dk2>
      <a:lt2>
        <a:srgbClr val="F3F0EF"/>
      </a:lt2>
      <a:accent1>
        <a:srgbClr val="B35B55"/>
      </a:accent1>
      <a:accent2>
        <a:srgbClr val="CF7E6C"/>
      </a:accent2>
      <a:accent3>
        <a:srgbClr val="CA8F58"/>
      </a:accent3>
      <a:accent4>
        <a:srgbClr val="A97C54"/>
      </a:accent4>
      <a:accent5>
        <a:srgbClr val="917E45"/>
      </a:accent5>
      <a:accent6>
        <a:srgbClr val="647576"/>
      </a:accent6>
      <a:hlink>
        <a:srgbClr val="A25872"/>
      </a:hlink>
      <a:folHlink>
        <a:srgbClr val="667A7E"/>
      </a:folHlink>
    </a:clrScheme>
    <a:fontScheme name="Goudy">
      <a:majorFont>
        <a:latin typeface="Goudy Old Style"/>
        <a:ea typeface=""/>
        <a:cs typeface=""/>
      </a:majorFont>
      <a:minorFont>
        <a:latin typeface="Goudy Old Style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arrakeshVTI" id="{DCD97A9B-DAE4-42FA-B2F9-0A5C34F43D6C}" vid="{A7163F41-974B-4A88-831F-D9DFFFE40CEC}"/>
    </a:ext>
  </a:extLst>
</a:theme>
</file>

<file path=ppt/theme/theme2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13274</TotalTime>
  <Words>6316</Words>
  <Application>Microsoft Office PowerPoint</Application>
  <PresentationFormat>Szélesvásznú</PresentationFormat>
  <Paragraphs>382</Paragraphs>
  <Slides>46</Slides>
  <Notes>17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5</vt:i4>
      </vt:variant>
      <vt:variant>
        <vt:lpstr>Téma</vt:lpstr>
      </vt:variant>
      <vt:variant>
        <vt:i4>1</vt:i4>
      </vt:variant>
      <vt:variant>
        <vt:lpstr>Diacímek</vt:lpstr>
      </vt:variant>
      <vt:variant>
        <vt:i4>46</vt:i4>
      </vt:variant>
    </vt:vector>
  </HeadingPairs>
  <TitlesOfParts>
    <vt:vector size="52" baseType="lpstr">
      <vt:lpstr>Arial</vt:lpstr>
      <vt:lpstr>Calibri</vt:lpstr>
      <vt:lpstr>Courier New</vt:lpstr>
      <vt:lpstr>Goudy Old Style</vt:lpstr>
      <vt:lpstr>Times New Roman</vt:lpstr>
      <vt:lpstr>MarrakeshVTI</vt:lpstr>
      <vt:lpstr>PowerPoint bemutató</vt:lpstr>
      <vt:lpstr>Független wh-felkiáltások</vt:lpstr>
      <vt:lpstr>Független wh-felkiáltások keletkezése</vt:lpstr>
      <vt:lpstr>Független wh-felkiáltások és keletkezésük</vt:lpstr>
      <vt:lpstr>Független wh-felkiáltások és keletkezésük</vt:lpstr>
      <vt:lpstr>Független wh-felkiáltások és keletkezésük</vt:lpstr>
      <vt:lpstr>Független wh-felkiáltások és keletkezésük</vt:lpstr>
      <vt:lpstr>Magyar kutatások a micsoda-felkiáltásokról</vt:lpstr>
      <vt:lpstr>Magyar kutatások a micsoda-felkiáltásokról</vt:lpstr>
      <vt:lpstr>Magyar kutatások a micsoda-felkiáltásokról</vt:lpstr>
      <vt:lpstr>Magyar kutatások a micsoda-felkiáltásokról</vt:lpstr>
      <vt:lpstr>Intenzifikáló szerep(ek) a szótári leírásokban</vt:lpstr>
      <vt:lpstr>Intenzifikáló szerep a szótári leírásokban</vt:lpstr>
      <vt:lpstr>Intenzifikáló szerep a szótári leírásokban</vt:lpstr>
      <vt:lpstr>Változatok</vt:lpstr>
      <vt:lpstr>Kutatási kérdések</vt:lpstr>
      <vt:lpstr>Anyag, módszer</vt:lpstr>
      <vt:lpstr>Ellentmondásos teóriák: mely (&gt;mily)</vt:lpstr>
      <vt:lpstr>Ellentmondásos teóriák: mely (&gt;mily)</vt:lpstr>
      <vt:lpstr>Eredmények: mely (&gt;mily)</vt:lpstr>
      <vt:lpstr>Eredmények: mely (&gt;mily)</vt:lpstr>
      <vt:lpstr>Eredmények: mely</vt:lpstr>
      <vt:lpstr>Intenzifikálók együtt: mely igen (nagyon)</vt:lpstr>
      <vt:lpstr>Intenzifikálók együtt: mely igen</vt:lpstr>
      <vt:lpstr>Mely + N! az ÓMK-ban</vt:lpstr>
      <vt:lpstr>Átmenetek…?</vt:lpstr>
      <vt:lpstr>A mily esete: 18. századi vagy korábbi?</vt:lpstr>
      <vt:lpstr>A mily esetében is: vonatkozó névmás vs. intenzifikáló</vt:lpstr>
      <vt:lpstr>Eredmények: millyen &amp; milyen </vt:lpstr>
      <vt:lpstr>Eredmények: millyen – alaptagok </vt:lpstr>
      <vt:lpstr>Eredmények: millyen</vt:lpstr>
      <vt:lpstr>Eredmények: MILYEN</vt:lpstr>
      <vt:lpstr>Eredmények: MILYEN</vt:lpstr>
      <vt:lpstr>mekkora</vt:lpstr>
      <vt:lpstr>Eredmények: mekkora</vt:lpstr>
      <vt:lpstr>Eredmények: mekkora </vt:lpstr>
      <vt:lpstr>Eredmények: a mekkora nem felkiáltásokban </vt:lpstr>
      <vt:lpstr>Összegzés, konklúziók </vt:lpstr>
      <vt:lpstr>Összegzés, konklúziók</vt:lpstr>
      <vt:lpstr>Összegzés, konklúziók</vt:lpstr>
      <vt:lpstr>PowerPoint bemutató</vt:lpstr>
      <vt:lpstr>Köszönetnyilvánítás</vt:lpstr>
      <vt:lpstr>Irodalom</vt:lpstr>
      <vt:lpstr>Irodalom</vt:lpstr>
      <vt:lpstr>Mely (igen) nagy N: az adatok egyharmada</vt:lpstr>
      <vt:lpstr>(meg)gondol – három mondatfajta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Kérdő névmásból intenzifikáló</dc:title>
  <dc:creator>Anonymous</dc:creator>
  <cp:lastModifiedBy>Anonymous</cp:lastModifiedBy>
  <cp:revision>1625</cp:revision>
  <dcterms:created xsi:type="dcterms:W3CDTF">2025-09-07T08:47:02Z</dcterms:created>
  <dcterms:modified xsi:type="dcterms:W3CDTF">2025-11-04T19:03:45Z</dcterms:modified>
</cp:coreProperties>
</file>