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avif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64" r:id="rId3"/>
    <p:sldId id="257" r:id="rId4"/>
    <p:sldId id="266" r:id="rId5"/>
    <p:sldId id="258" r:id="rId6"/>
    <p:sldId id="267" r:id="rId7"/>
    <p:sldId id="269" r:id="rId8"/>
    <p:sldId id="259" r:id="rId9"/>
    <p:sldId id="260" r:id="rId10"/>
    <p:sldId id="268" r:id="rId11"/>
    <p:sldId id="262" r:id="rId12"/>
    <p:sldId id="274" r:id="rId13"/>
    <p:sldId id="275" r:id="rId14"/>
    <p:sldId id="276" r:id="rId15"/>
    <p:sldId id="282" r:id="rId16"/>
    <p:sldId id="280" r:id="rId17"/>
    <p:sldId id="279" r:id="rId18"/>
    <p:sldId id="270" r:id="rId19"/>
    <p:sldId id="271" r:id="rId20"/>
    <p:sldId id="278" r:id="rId21"/>
    <p:sldId id="281" r:id="rId22"/>
    <p:sldId id="273" r:id="rId23"/>
    <p:sldId id="265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EA67E988-5919-57BB-C7DE-D3EAD38A30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2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6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0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2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0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4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3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774A975B-A886-5202-0489-6965514A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9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698" r:id="rId4"/>
    <p:sldLayoutId id="2147483699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ersz.hu/dokumentum/m1191ntf__66/#m1191ntf_64" TargetMode="External"/><Relationship Id="rId13" Type="http://schemas.openxmlformats.org/officeDocument/2006/relationships/image" Target="../media/image9.avif"/><Relationship Id="rId3" Type="http://schemas.openxmlformats.org/officeDocument/2006/relationships/hyperlink" Target="https://mersz.hu/dokumentum/m1191ntf__61/#m1191ntf_59" TargetMode="External"/><Relationship Id="rId7" Type="http://schemas.openxmlformats.org/officeDocument/2006/relationships/hyperlink" Target="https://mersz.hu/dokumentum/m1191ntf__65/#m1191ntf_63" TargetMode="External"/><Relationship Id="rId12" Type="http://schemas.openxmlformats.org/officeDocument/2006/relationships/hyperlink" Target="https://mersz.hu/dokumentum/m1191ntf__70/#m1191ntf_68" TargetMode="External"/><Relationship Id="rId2" Type="http://schemas.openxmlformats.org/officeDocument/2006/relationships/hyperlink" Target="https://mersz.hu/dokumentum/m1191ntf__60/#m1191ntf_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rsz.hu/dokumentum/m1191ntf__64/#m1191ntf_62" TargetMode="External"/><Relationship Id="rId11" Type="http://schemas.openxmlformats.org/officeDocument/2006/relationships/hyperlink" Target="https://mersz.hu/dokumentum/m1191ntf__69/#m1191ntf_67" TargetMode="External"/><Relationship Id="rId5" Type="http://schemas.openxmlformats.org/officeDocument/2006/relationships/hyperlink" Target="https://mersz.hu/dokumentum/m1191ntf__63/#m1191ntf_61" TargetMode="External"/><Relationship Id="rId10" Type="http://schemas.openxmlformats.org/officeDocument/2006/relationships/hyperlink" Target="https://mersz.hu/dokumentum/m1191ntf__68/#m1191ntf_66" TargetMode="External"/><Relationship Id="rId4" Type="http://schemas.openxmlformats.org/officeDocument/2006/relationships/hyperlink" Target="https://mersz.hu/dokumentum/m1191ntf__62/#m1191ntf_60" TargetMode="External"/><Relationship Id="rId9" Type="http://schemas.openxmlformats.org/officeDocument/2006/relationships/hyperlink" Target="https://mersz.hu/dokumentum/m1191ntf__67/#m1191ntf_6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hd.lib.uni-corvinus.hu/1225/1/Paksi%20Veronika_den.pdf" TargetMode="External"/><Relationship Id="rId2" Type="http://schemas.openxmlformats.org/officeDocument/2006/relationships/hyperlink" Target="https://epa.oszk.hu/00600/00691/00194/pdf/EPA00691_mtud_2019_11_1649-166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d.lib.uni-corvinus.hu/1225/3/Paksi%20Veronika_thu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hu.wikipedia.org/wiki/Kateg%C3%B3ria:Magyar_nyelv%C3%A9sze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mta.hu/nok-a-kutatoi-eletpalyan-elnoki-bizottsa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ta.hu/mta_tagja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="" xmlns:a16="http://schemas.microsoft.com/office/drawing/2014/main" id="{8BEC44CD-E290-4D60-A056-5BA05B182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3" descr="Elkülönített csavarok és virágok fehér Surface eszközön">
            <a:extLst>
              <a:ext uri="{FF2B5EF4-FFF2-40B4-BE49-F238E27FC236}">
                <a16:creationId xmlns="" xmlns:a16="http://schemas.microsoft.com/office/drawing/2014/main" id="{486B123D-7F03-FC36-D453-4D9ABB6C63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9355"/>
          <a:stretch>
            <a:fillRect/>
          </a:stretch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0EA4C4E0-C3B5-7C7E-4C0E-90AE59112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7"/>
            <a:ext cx="5775926" cy="2757013"/>
          </a:xfrm>
        </p:spPr>
        <p:txBody>
          <a:bodyPr anchor="t">
            <a:normAutofit fontScale="90000"/>
          </a:bodyPr>
          <a:lstStyle/>
          <a:p>
            <a:r>
              <a:rPr lang="hu-HU" dirty="0"/>
              <a:t>A hazai női nyelvészekről a múlt században és most</a:t>
            </a:r>
            <a:endParaRPr lang="hu-HU" sz="6000" dirty="0">
              <a:solidFill>
                <a:srgbClr val="FFFFFF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B8FA055F-AE7E-36DD-5FFB-C0178DF26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 lnSpcReduction="10000"/>
          </a:bodyPr>
          <a:lstStyle/>
          <a:p>
            <a:r>
              <a:rPr lang="hu-HU" sz="2400" dirty="0">
                <a:solidFill>
                  <a:srgbClr val="FFFFFF"/>
                </a:solidFill>
              </a:rPr>
              <a:t>20. NYIM, 2025. szeptember</a:t>
            </a:r>
          </a:p>
          <a:p>
            <a:r>
              <a:rPr lang="hu-HU" sz="2400" i="0" dirty="0">
                <a:solidFill>
                  <a:srgbClr val="FFFFFF"/>
                </a:solidFill>
              </a:rPr>
              <a:t>Dér Csilla Ilona</a:t>
            </a:r>
          </a:p>
          <a:p>
            <a:r>
              <a:rPr lang="hu-HU" sz="2400" dirty="0">
                <a:solidFill>
                  <a:srgbClr val="FFFFFF"/>
                </a:solidFill>
              </a:rPr>
              <a:t>ELTE Nyelvtudományi Kutatóközpont &amp; KRE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B2C335F7-F61C-4EB4-80F2-4B1438FE66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189494-2B67-46D2-93D6-A122A09BF6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6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MTA nyelvészeti </a:t>
            </a:r>
            <a:r>
              <a:rPr lang="hu-HU" dirty="0" smtClean="0"/>
              <a:t>bizottságai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479" y="2093976"/>
            <a:ext cx="11155680" cy="3767328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Összesen: </a:t>
            </a:r>
            <a:r>
              <a:rPr lang="hu-HU" dirty="0"/>
              <a:t>elnök/elnökhelyettes/titkár összesen 13 nő a 16 főből (a titkárok </a:t>
            </a:r>
            <a:r>
              <a:rPr lang="hu-HU" dirty="0" smtClean="0"/>
              <a:t>mind, az elnökök közül 8-ból 5 nő), </a:t>
            </a:r>
            <a:r>
              <a:rPr lang="hu-HU" dirty="0"/>
              <a:t>összes tagot (124 fő) nézve 79 (63,70%) nő [az átfedéseket nem nézve] – a tudományos közösségi munkában a </a:t>
            </a:r>
            <a:r>
              <a:rPr lang="hu-HU" dirty="0" smtClean="0"/>
              <a:t>nyelvésznők kiemelkednek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96" y="3308525"/>
            <a:ext cx="7000303" cy="34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0AD13A7-2983-8F72-AB57-161216E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Pályaelhagyás a nyelvtudományban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7BAAF1E-493E-0470-2152-E69DFBEB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10902"/>
            <a:ext cx="11149584" cy="4474724"/>
          </a:xfrm>
        </p:spPr>
        <p:txBody>
          <a:bodyPr>
            <a:normAutofit fontScale="92500"/>
          </a:bodyPr>
          <a:lstStyle/>
          <a:p>
            <a:r>
              <a:rPr lang="hu-HU" dirty="0"/>
              <a:t>Saját tapasztalatok: igen sok PhD-val rendelkező nő hagyta és hagyja el a pályát, </a:t>
            </a:r>
            <a:r>
              <a:rPr lang="hu-HU" dirty="0" smtClean="0"/>
              <a:t>a főbb </a:t>
            </a:r>
            <a:r>
              <a:rPr lang="hu-HU" dirty="0"/>
              <a:t>okok:</a:t>
            </a:r>
          </a:p>
          <a:p>
            <a:pPr lvl="1"/>
            <a:r>
              <a:rPr lang="hu-HU" sz="1800" dirty="0"/>
              <a:t>WLB lehetetlensége, hiába próbálják, ha választani kell család és karrier között, az előbbit választják,</a:t>
            </a:r>
          </a:p>
          <a:p>
            <a:pPr lvl="1"/>
            <a:r>
              <a:rPr lang="hu-HU" sz="1800" dirty="0"/>
              <a:t>„sosincs vége a munkának”, korlátlan időt igényel (sok női kutató dolgozik hétvégén is), nem lehet nyugodtan, saját tempóban haladni,</a:t>
            </a:r>
          </a:p>
          <a:p>
            <a:pPr lvl="1"/>
            <a:r>
              <a:rPr lang="hu-HU" sz="1800" dirty="0"/>
              <a:t>időnyomás és teljesítmény, az „ideális kutató”-</a:t>
            </a:r>
            <a:r>
              <a:rPr lang="hu-HU" sz="1800" dirty="0" err="1"/>
              <a:t>sággal</a:t>
            </a:r>
            <a:r>
              <a:rPr lang="hu-HU" sz="1800" dirty="0"/>
              <a:t> nem összeegyeztethető egyéb feladatok,</a:t>
            </a:r>
          </a:p>
          <a:p>
            <a:pPr lvl="1"/>
            <a:r>
              <a:rPr lang="hu-HU" sz="1800" dirty="0"/>
              <a:t>rendkívül rossz fizetés, anyagilag kevesen „engedhetik meg”, az egyedülálló nők különösen nem,</a:t>
            </a:r>
          </a:p>
          <a:p>
            <a:pPr lvl="1"/>
            <a:r>
              <a:rPr lang="hu-HU" sz="1800" dirty="0"/>
              <a:t>csekély megbecsülés, </a:t>
            </a:r>
          </a:p>
          <a:p>
            <a:pPr lvl="1"/>
            <a:r>
              <a:rPr lang="hu-HU" sz="1800" dirty="0" smtClean="0"/>
              <a:t>alacsonyabb </a:t>
            </a:r>
            <a:r>
              <a:rPr lang="hu-HU" sz="1800" dirty="0"/>
              <a:t>beosztásból fakadó különböző hátrányok,</a:t>
            </a:r>
          </a:p>
          <a:p>
            <a:pPr lvl="1"/>
            <a:r>
              <a:rPr lang="hu-HU" sz="1800" dirty="0"/>
              <a:t>hazai nemi szerepelvárások,</a:t>
            </a:r>
          </a:p>
          <a:p>
            <a:pPr lvl="1"/>
            <a:r>
              <a:rPr lang="hu-HU" sz="1800" dirty="0"/>
              <a:t>anyasági dilemma és </a:t>
            </a:r>
            <a:r>
              <a:rPr lang="hu-HU" sz="1800" dirty="0" err="1"/>
              <a:t>terhek</a:t>
            </a:r>
            <a:r>
              <a:rPr lang="hu-HU" sz="1800" dirty="0"/>
              <a:t>, hosszú kiesés (gyed, gyes) – anyasági büntetés, kevés pályázatnál számolható el, ill. nem kompenzálják eléggé, </a:t>
            </a:r>
          </a:p>
          <a:p>
            <a:pPr lvl="1"/>
            <a:r>
              <a:rPr lang="hu-HU" sz="1800" dirty="0"/>
              <a:t>állás bizonytalansága („</a:t>
            </a:r>
            <a:r>
              <a:rPr lang="hu-HU" sz="1800" dirty="0" err="1"/>
              <a:t>tenure</a:t>
            </a:r>
            <a:r>
              <a:rPr lang="hu-HU" sz="1800" dirty="0"/>
              <a:t>”), nincs hová átmenni,</a:t>
            </a:r>
          </a:p>
          <a:p>
            <a:pPr lvl="1"/>
            <a:r>
              <a:rPr lang="hu-HU" sz="1800" dirty="0"/>
              <a:t>erősen kompetitív környezet, </a:t>
            </a:r>
            <a:r>
              <a:rPr lang="hu-HU" sz="1800" dirty="0" smtClean="0"/>
              <a:t>rossz </a:t>
            </a:r>
            <a:r>
              <a:rPr lang="hu-HU" sz="1800" dirty="0"/>
              <a:t>munkahelyi </a:t>
            </a:r>
            <a:r>
              <a:rPr lang="hu-HU" sz="1800" dirty="0" smtClean="0"/>
              <a:t>környezet („barátságtalan légkör”), </a:t>
            </a:r>
            <a:r>
              <a:rPr lang="hu-HU" sz="1800" dirty="0"/>
              <a:t>hangulat meghatározó</a:t>
            </a:r>
          </a:p>
        </p:txBody>
      </p:sp>
    </p:spTree>
    <p:extLst>
      <p:ext uri="{BB962C8B-B14F-4D97-AF65-F5344CB8AC3E}">
        <p14:creationId xmlns:p14="http://schemas.microsoft.com/office/powerpoint/2010/main" val="17259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1208" y="822960"/>
            <a:ext cx="11155680" cy="1463040"/>
          </a:xfrm>
        </p:spPr>
        <p:txBody>
          <a:bodyPr/>
          <a:lstStyle/>
          <a:p>
            <a:r>
              <a:rPr lang="hu-HU" dirty="0" smtClean="0"/>
              <a:t>„Nők a tudomány fellegvárában” – nyelvészek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>
                <a:hlinkClick r:id="rId2"/>
              </a:rPr>
              <a:t>B. </a:t>
            </a:r>
            <a:r>
              <a:rPr lang="hu-HU" b="1" dirty="0" err="1">
                <a:hlinkClick r:id="rId2"/>
              </a:rPr>
              <a:t>Lőrinczy</a:t>
            </a:r>
            <a:r>
              <a:rPr lang="hu-HU" b="1" dirty="0">
                <a:hlinkClick r:id="rId2"/>
              </a:rPr>
              <a:t> Éva</a:t>
            </a:r>
            <a:endParaRPr lang="hu-HU" b="1" dirty="0"/>
          </a:p>
          <a:p>
            <a:r>
              <a:rPr lang="hu-HU" b="1" dirty="0">
                <a:hlinkClick r:id="rId3"/>
              </a:rPr>
              <a:t>Bartha Katalin</a:t>
            </a:r>
            <a:endParaRPr lang="hu-HU" b="1" dirty="0"/>
          </a:p>
          <a:p>
            <a:r>
              <a:rPr lang="hu-HU" b="1" dirty="0" err="1">
                <a:hlinkClick r:id="rId4"/>
              </a:rPr>
              <a:t>Ecsedy</a:t>
            </a:r>
            <a:r>
              <a:rPr lang="hu-HU" b="1" dirty="0">
                <a:hlinkClick r:id="rId4"/>
              </a:rPr>
              <a:t> Ildikó</a:t>
            </a:r>
            <a:endParaRPr lang="hu-HU" b="1" dirty="0"/>
          </a:p>
          <a:p>
            <a:r>
              <a:rPr lang="hu-HU" b="1" dirty="0">
                <a:hlinkClick r:id="rId5"/>
              </a:rPr>
              <a:t>G. Varga Györgyi</a:t>
            </a:r>
            <a:endParaRPr lang="hu-HU" b="1" dirty="0"/>
          </a:p>
          <a:p>
            <a:r>
              <a:rPr lang="hu-HU" b="1" dirty="0">
                <a:hlinkClick r:id="rId6"/>
              </a:rPr>
              <a:t>J. Soltész Katalin</a:t>
            </a:r>
            <a:endParaRPr lang="hu-HU" b="1" dirty="0"/>
          </a:p>
          <a:p>
            <a:r>
              <a:rPr lang="hu-HU" b="1" dirty="0">
                <a:hlinkClick r:id="rId7"/>
              </a:rPr>
              <a:t>Kassai Ilona</a:t>
            </a:r>
            <a:endParaRPr lang="hu-HU" b="1" dirty="0"/>
          </a:p>
          <a:p>
            <a:r>
              <a:rPr lang="hu-HU" b="1" dirty="0">
                <a:hlinkClick r:id="rId8"/>
              </a:rPr>
              <a:t>Kelemen Tiborné</a:t>
            </a:r>
            <a:endParaRPr lang="hu-HU" b="1" dirty="0"/>
          </a:p>
          <a:p>
            <a:r>
              <a:rPr lang="hu-HU" b="1" dirty="0" err="1">
                <a:hlinkClick r:id="rId9"/>
              </a:rPr>
              <a:t>Mátai</a:t>
            </a:r>
            <a:r>
              <a:rPr lang="hu-HU" b="1" dirty="0">
                <a:hlinkClick r:id="rId9"/>
              </a:rPr>
              <a:t> Mária</a:t>
            </a:r>
            <a:endParaRPr lang="hu-HU" b="1" dirty="0"/>
          </a:p>
          <a:p>
            <a:r>
              <a:rPr lang="hu-HU" b="1" dirty="0">
                <a:hlinkClick r:id="rId10"/>
              </a:rPr>
              <a:t>Mikó Pálné</a:t>
            </a:r>
            <a:endParaRPr lang="hu-HU" b="1" dirty="0"/>
          </a:p>
          <a:p>
            <a:r>
              <a:rPr lang="hu-HU" b="1" dirty="0">
                <a:hlinkClick r:id="rId11"/>
              </a:rPr>
              <a:t>N. Sebestyén Irén</a:t>
            </a:r>
            <a:endParaRPr lang="hu-HU" b="1" dirty="0"/>
          </a:p>
          <a:p>
            <a:r>
              <a:rPr lang="hu-HU" b="1" dirty="0">
                <a:hlinkClick r:id="rId12"/>
              </a:rPr>
              <a:t>Vértes Edit</a:t>
            </a:r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31" y="1682496"/>
            <a:ext cx="3504634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„</a:t>
            </a:r>
            <a:r>
              <a:rPr lang="hu-HU" b="0" dirty="0"/>
              <a:t>Magyar nyelvész pályaképek és </a:t>
            </a:r>
            <a:r>
              <a:rPr lang="hu-HU" b="0" dirty="0" smtClean="0"/>
              <a:t>önvallomások</a:t>
            </a:r>
            <a:r>
              <a:rPr lang="hu-HU" dirty="0" smtClean="0"/>
              <a:t>” </a:t>
            </a:r>
            <a:r>
              <a:rPr lang="hu-HU" b="0" dirty="0" smtClean="0"/>
              <a:t>(szerk. Bolla Kálmán, 1999–2009)</a:t>
            </a:r>
            <a:endParaRPr lang="hu-HU" b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1208" y="2578608"/>
            <a:ext cx="8247888" cy="38221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Wikipédia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r>
              <a:rPr lang="hu-HU" dirty="0" smtClean="0"/>
              <a:t>90 nyelvész, ebből 10 nő: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B. </a:t>
            </a:r>
            <a:r>
              <a:rPr lang="hu-HU" dirty="0" err="1" smtClean="0"/>
              <a:t>Lőrinczy</a:t>
            </a:r>
            <a:r>
              <a:rPr lang="hu-HU" dirty="0" smtClean="0"/>
              <a:t> Éva,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J. Soltész Katalin,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Földi Éva,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Cs</a:t>
            </a:r>
            <a:r>
              <a:rPr lang="hu-HU" dirty="0" smtClean="0"/>
              <a:t>. Jónás Erzsébet,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Klaudy</a:t>
            </a:r>
            <a:r>
              <a:rPr lang="hu-HU" dirty="0" smtClean="0"/>
              <a:t> Kinga,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É. Kiss Katalin,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Kakuk Zsuzsa,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Hidasi Judit,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Keszler Borbála,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Bakró-Nagy</a:t>
            </a:r>
            <a:r>
              <a:rPr lang="hu-HU" dirty="0" smtClean="0"/>
              <a:t> </a:t>
            </a:r>
            <a:r>
              <a:rPr lang="hu-HU" dirty="0" err="1" smtClean="0"/>
              <a:t>Marianne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24" y="2340864"/>
            <a:ext cx="2743200" cy="38404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73" y="2927604"/>
            <a:ext cx="1457325" cy="31242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22" y="2829052"/>
            <a:ext cx="2223516" cy="29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1208" y="978408"/>
            <a:ext cx="11402568" cy="1463040"/>
          </a:xfrm>
        </p:spPr>
        <p:txBody>
          <a:bodyPr>
            <a:normAutofit fontScale="90000"/>
          </a:bodyPr>
          <a:lstStyle/>
          <a:p>
            <a:r>
              <a:rPr lang="hu-HU" sz="3500" dirty="0"/>
              <a:t>A nyelvészetről </a:t>
            </a:r>
            <a:r>
              <a:rPr lang="hu-HU" sz="3500" dirty="0" smtClean="0"/>
              <a:t>– </a:t>
            </a:r>
            <a:r>
              <a:rPr lang="hu-HU" sz="3500" dirty="0"/>
              <a:t>egyes szám, első személyben </a:t>
            </a:r>
            <a:r>
              <a:rPr lang="hu-HU" sz="3500" dirty="0" smtClean="0"/>
              <a:t>I–II. (szerk. Kontra Miklós &amp; </a:t>
            </a:r>
            <a:r>
              <a:rPr lang="hu-HU" sz="3500" dirty="0" err="1" smtClean="0"/>
              <a:t>Bakró-Nagy</a:t>
            </a:r>
            <a:r>
              <a:rPr lang="hu-HU" sz="3500" dirty="0" smtClean="0"/>
              <a:t> </a:t>
            </a:r>
            <a:r>
              <a:rPr lang="hu-HU" sz="3500" dirty="0" err="1" smtClean="0"/>
              <a:t>Marianne</a:t>
            </a:r>
            <a:r>
              <a:rPr lang="hu-HU" sz="3500" dirty="0" smtClean="0"/>
              <a:t>, 1991, 2009)</a:t>
            </a:r>
            <a:endParaRPr lang="hu-HU" sz="35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I. </a:t>
            </a:r>
            <a:r>
              <a:rPr lang="hu-HU" dirty="0" smtClean="0"/>
              <a:t>31 nyelvész, ebből 6 nő: </a:t>
            </a:r>
          </a:p>
          <a:p>
            <a:pPr marL="0" indent="0">
              <a:buNone/>
            </a:pPr>
            <a:r>
              <a:rPr lang="hu-HU" i="1" dirty="0" err="1" smtClean="0"/>
              <a:t>Hexendorf</a:t>
            </a:r>
            <a:r>
              <a:rPr lang="hu-HU" i="1" dirty="0" smtClean="0"/>
              <a:t> Edit, B. </a:t>
            </a:r>
            <a:r>
              <a:rPr lang="hu-HU" i="1" dirty="0" err="1" smtClean="0"/>
              <a:t>Lőrinczy</a:t>
            </a:r>
            <a:r>
              <a:rPr lang="hu-HU" i="1" dirty="0" smtClean="0"/>
              <a:t> Éva, Molnár Ilona, </a:t>
            </a:r>
          </a:p>
          <a:p>
            <a:pPr marL="0" indent="0">
              <a:buNone/>
            </a:pPr>
            <a:r>
              <a:rPr lang="hu-HU" i="1" dirty="0" err="1" smtClean="0"/>
              <a:t>Morvacsik</a:t>
            </a:r>
            <a:r>
              <a:rPr lang="hu-HU" i="1" dirty="0" smtClean="0"/>
              <a:t> Edit, </a:t>
            </a:r>
            <a:r>
              <a:rPr lang="hu-HU" i="1" dirty="0" err="1" smtClean="0"/>
              <a:t>Penavin</a:t>
            </a:r>
            <a:r>
              <a:rPr lang="hu-HU" i="1" dirty="0" smtClean="0"/>
              <a:t> </a:t>
            </a:r>
            <a:r>
              <a:rPr lang="hu-HU" i="1" dirty="0"/>
              <a:t>O</a:t>
            </a:r>
            <a:r>
              <a:rPr lang="hu-HU" i="1" dirty="0" smtClean="0"/>
              <a:t>lga, Vértes Edit</a:t>
            </a:r>
            <a:endParaRPr lang="hu-HU" i="1" dirty="0" smtClean="0"/>
          </a:p>
          <a:p>
            <a:pPr marL="0" indent="0">
              <a:buNone/>
            </a:pPr>
            <a:r>
              <a:rPr lang="hu-HU" dirty="0" smtClean="0"/>
              <a:t>II. 21 nyelvész, ebből 5 nő: </a:t>
            </a:r>
          </a:p>
          <a:p>
            <a:pPr marL="0" indent="0">
              <a:buNone/>
            </a:pPr>
            <a:r>
              <a:rPr lang="hu-HU" i="1" dirty="0" smtClean="0"/>
              <a:t>Kassai Ilona, Keszler Borbála, </a:t>
            </a:r>
            <a:r>
              <a:rPr lang="hu-HU" i="1" dirty="0" err="1" smtClean="0"/>
              <a:t>Klaudy</a:t>
            </a:r>
            <a:r>
              <a:rPr lang="hu-HU" i="1" dirty="0" smtClean="0"/>
              <a:t> Kinga,</a:t>
            </a:r>
          </a:p>
          <a:p>
            <a:pPr marL="0" indent="0">
              <a:buNone/>
            </a:pPr>
            <a:r>
              <a:rPr lang="hu-HU" i="1" dirty="0" smtClean="0"/>
              <a:t>Kocsány Piroska, </a:t>
            </a:r>
            <a:r>
              <a:rPr lang="hu-HU" i="1" dirty="0" err="1" smtClean="0"/>
              <a:t>Mátai</a:t>
            </a:r>
            <a:r>
              <a:rPr lang="hu-HU" i="1" dirty="0" smtClean="0"/>
              <a:t> Mária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28" y="2441448"/>
            <a:ext cx="2859786" cy="38130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2453640"/>
            <a:ext cx="2919222" cy="38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89688FD-D384-AE87-FE0C-BE90701A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H. Molnár Ilona (1930–1999)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BDEEA2D-8A07-D079-F527-1FF33E3FA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258568"/>
            <a:ext cx="11640312" cy="488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Nincs köszöntés, megemlékezés róla sehol… pedig megkerülhetetlen alakja a 20. </a:t>
            </a:r>
            <a:r>
              <a:rPr lang="hu-HU" dirty="0" err="1" smtClean="0"/>
              <a:t>sz-i</a:t>
            </a:r>
            <a:r>
              <a:rPr lang="hu-HU" dirty="0" smtClean="0"/>
              <a:t> magyar nyelvtudománynak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Egyetlen kivétel: „A nyelvészetről – egyes szám első személyben I”</a:t>
            </a:r>
            <a:r>
              <a:rPr lang="hu-HU" dirty="0" err="1" smtClean="0"/>
              <a:t>-ben</a:t>
            </a:r>
            <a:r>
              <a:rPr lang="hu-HU" dirty="0" smtClean="0"/>
              <a:t> „Hogyan hozzuk létre?” címmel szerepel önvallomása</a:t>
            </a:r>
          </a:p>
          <a:p>
            <a:pPr marL="0" indent="0">
              <a:buNone/>
            </a:pPr>
            <a:r>
              <a:rPr lang="hu-HU" dirty="0" smtClean="0"/>
              <a:t>Kérdések: </a:t>
            </a:r>
          </a:p>
          <a:p>
            <a:pPr marL="0" indent="0">
              <a:buNone/>
            </a:pPr>
            <a:r>
              <a:rPr lang="hu-HU" dirty="0" smtClean="0"/>
              <a:t>1. </a:t>
            </a:r>
            <a:r>
              <a:rPr lang="hu-HU" dirty="0" smtClean="0"/>
              <a:t>Mitől nyelvész a nyelvész, Vannak-e olyan egyéniségjegyek, amelyek a nyelvészet jellemzik?</a:t>
            </a:r>
          </a:p>
          <a:p>
            <a:pPr marL="0" indent="0">
              <a:buNone/>
            </a:pPr>
            <a:r>
              <a:rPr lang="hu-HU" dirty="0" smtClean="0"/>
              <a:t>2. Ön hogyan vált nyelvésszé? Nyelvésszé válásában volt-e valakinek, valaminek döntő hatása?</a:t>
            </a:r>
          </a:p>
          <a:p>
            <a:pPr marL="0" indent="0">
              <a:buNone/>
            </a:pPr>
            <a:r>
              <a:rPr lang="hu-HU" dirty="0" smtClean="0"/>
              <a:t>3. Mely intézményekben talált kedvező körülményeket nyelvészeti kutatásaihoz?</a:t>
            </a:r>
          </a:p>
          <a:p>
            <a:pPr marL="0" indent="0">
              <a:buNone/>
            </a:pPr>
            <a:r>
              <a:rPr lang="hu-HU" dirty="0" smtClean="0"/>
              <a:t>4. Hogyan alakultak ki és hogyan változtak nyelvészeti nézetei?</a:t>
            </a:r>
          </a:p>
          <a:p>
            <a:pPr marL="0" indent="0">
              <a:buNone/>
            </a:pPr>
            <a:r>
              <a:rPr lang="hu-HU" dirty="0" smtClean="0"/>
              <a:t>5. A nagy egyéniségek milyen szerepet játszottak pályáján, a tudományterület alakításában?</a:t>
            </a:r>
          </a:p>
          <a:p>
            <a:pPr marL="0" indent="0">
              <a:buNone/>
            </a:pPr>
            <a:r>
              <a:rPr lang="hu-HU" dirty="0" smtClean="0"/>
              <a:t>6. Véleménye szerint milyen irányzatok hatottak, hatnak a magyar nyelvészetre?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02" y="-109728"/>
            <a:ext cx="1551646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(H.) </a:t>
            </a:r>
            <a:r>
              <a:rPr lang="hu-HU" dirty="0" smtClean="0"/>
              <a:t>Molnár Ilona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5216" y="2212848"/>
            <a:ext cx="11091672" cy="413308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Szül. </a:t>
            </a:r>
            <a:r>
              <a:rPr lang="hu-HU" dirty="0" err="1" smtClean="0"/>
              <a:t>Gúta</a:t>
            </a:r>
            <a:r>
              <a:rPr lang="hu-HU" dirty="0" smtClean="0"/>
              <a:t> község (Csallóköz), szülei: </a:t>
            </a:r>
            <a:r>
              <a:rPr lang="hu-HU" dirty="0" err="1" smtClean="0"/>
              <a:t>gömöri</a:t>
            </a:r>
            <a:r>
              <a:rPr lang="hu-HU" dirty="0" smtClean="0"/>
              <a:t> dialektus, Elena </a:t>
            </a:r>
            <a:r>
              <a:rPr lang="hu-HU" dirty="0" err="1" smtClean="0"/>
              <a:t>Molnárová</a:t>
            </a:r>
            <a:r>
              <a:rPr lang="hu-HU" dirty="0" smtClean="0"/>
              <a:t>, szlovák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a magyar tannyelvű elemiben, a nyelvi sokféleség hatásai, szülei reálos tanárok</a:t>
            </a:r>
          </a:p>
          <a:p>
            <a:pPr marL="0" indent="0">
              <a:buNone/>
            </a:pPr>
            <a:r>
              <a:rPr lang="hu-HU" dirty="0" smtClean="0"/>
              <a:t>1946: Magyarországra települtek, 1948: PPTE magyar-francia szak</a:t>
            </a:r>
          </a:p>
          <a:p>
            <a:r>
              <a:rPr lang="hu-HU" dirty="0" smtClean="0"/>
              <a:t>1948–1953: </a:t>
            </a:r>
            <a:r>
              <a:rPr lang="hu-HU" dirty="0" err="1" smtClean="0"/>
              <a:t>szverdlovszki</a:t>
            </a:r>
            <a:r>
              <a:rPr lang="hu-HU" dirty="0" smtClean="0"/>
              <a:t> Uráli Egyetem BTK, orosz nyelv és irodalom szak</a:t>
            </a:r>
          </a:p>
          <a:p>
            <a:r>
              <a:rPr lang="hu-HU" dirty="0" smtClean="0"/>
              <a:t>Az </a:t>
            </a:r>
            <a:r>
              <a:rPr lang="hu-HU" dirty="0"/>
              <a:t>MTA Nyelvtudományi </a:t>
            </a:r>
            <a:r>
              <a:rPr lang="hu-HU" dirty="0" smtClean="0"/>
              <a:t>Intézetében dolgozott egész </a:t>
            </a:r>
            <a:r>
              <a:rPr lang="hu-HU" dirty="0" smtClean="0"/>
              <a:t>életében, </a:t>
            </a:r>
            <a:r>
              <a:rPr lang="hu-HU" dirty="0" err="1" smtClean="0"/>
              <a:t>MMNyR</a:t>
            </a:r>
            <a:r>
              <a:rPr lang="hu-HU" dirty="0" smtClean="0"/>
              <a:t>. </a:t>
            </a:r>
            <a:endParaRPr lang="hu-HU" dirty="0"/>
          </a:p>
          <a:p>
            <a:r>
              <a:rPr lang="hu-HU" dirty="0"/>
              <a:t>Mondattan, szófajtan, nyelvtörténet (alárendelés, vonzatosság, modalitás, </a:t>
            </a:r>
            <a:r>
              <a:rPr lang="hu-HU" dirty="0" err="1"/>
              <a:t>mondatszemantika</a:t>
            </a:r>
            <a:r>
              <a:rPr lang="hu-HU" dirty="0"/>
              <a:t>, határozószók-módosítószók)</a:t>
            </a:r>
          </a:p>
          <a:p>
            <a:pPr marL="0" indent="0">
              <a:buNone/>
            </a:pPr>
            <a:r>
              <a:rPr lang="hu-HU" i="1" dirty="0"/>
              <a:t>Monográfiák:</a:t>
            </a:r>
          </a:p>
          <a:p>
            <a:r>
              <a:rPr lang="hu-HU" b="1" dirty="0"/>
              <a:t>„Módosító szók és módosító mondatrészletek a magyar nyelvben” (1968</a:t>
            </a:r>
            <a:r>
              <a:rPr lang="hu-HU" b="1" dirty="0" smtClean="0"/>
              <a:t>)</a:t>
            </a:r>
            <a:endParaRPr lang="hu-HU" dirty="0"/>
          </a:p>
          <a:p>
            <a:r>
              <a:rPr lang="hu-HU" b="1" dirty="0" smtClean="0"/>
              <a:t>„</a:t>
            </a:r>
            <a:r>
              <a:rPr lang="hu-HU" b="1" dirty="0"/>
              <a:t>A tartalmatlan </a:t>
            </a:r>
            <a:r>
              <a:rPr lang="hu-HU" b="1" i="1" dirty="0"/>
              <a:t>hogy</a:t>
            </a:r>
            <a:r>
              <a:rPr lang="hu-HU" b="1" dirty="0"/>
              <a:t> kötőszós összetett mondatok típusai szemantikai szempontból” (1977</a:t>
            </a:r>
            <a:r>
              <a:rPr lang="hu-HU" b="1" dirty="0" smtClean="0"/>
              <a:t>) </a:t>
            </a:r>
            <a:r>
              <a:rPr lang="hu-HU" dirty="0" smtClean="0"/>
              <a:t>– tartalmatlan </a:t>
            </a:r>
            <a:r>
              <a:rPr lang="hu-HU" i="1" dirty="0" smtClean="0"/>
              <a:t>hogy</a:t>
            </a:r>
            <a:r>
              <a:rPr lang="hu-HU" dirty="0" smtClean="0"/>
              <a:t>: csupán azt jelöli, hogy utána valaminek a konkretizálása jön (vö. Simonyi: „főnévi mondat”)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088" y="239465"/>
            <a:ext cx="1755648" cy="23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H. Molnár Ilona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1208" y="2139696"/>
            <a:ext cx="11155680" cy="4206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„A hatvanas évek végére már annyira megérett a helyzet a Chomsky (1965) munkássága jóvoltából elterjedt új irányzat befogadására, hogy az Általános Nyelvészeti Tanulmányok 6. kötete ezzel az alcímmel jelent meg: Előkészítő dolgozatok a magyar nyelv generatív nyelvtana köréből (Károly–</a:t>
            </a:r>
            <a:r>
              <a:rPr lang="hu-HU" dirty="0" err="1"/>
              <a:t>Telegdi</a:t>
            </a:r>
            <a:r>
              <a:rPr lang="hu-HU" dirty="0"/>
              <a:t> szerk. 1969). </a:t>
            </a:r>
            <a:r>
              <a:rPr lang="hu-HU" b="1" dirty="0"/>
              <a:t>A korábban felsoroltak közül itt is szereplő Dezső Lászlóhoz, Károly Sándorhoz és Szépe Györgyhöz még (H.) Molnár Ilona és Nagy Ferenc is csatlakozott. </a:t>
            </a:r>
            <a:r>
              <a:rPr lang="hu-HU" dirty="0"/>
              <a:t>A látszat mindazonáltal csalt: az akkori MTA Nyelvtudományi Intézet Károly Sándor vezette Strukturális Nyelvészeti Osztályán folytatott A magyar nyelv strukturális (generatív) grammatikája című kutatás résztvevői közül gyakorlatilag csupán Szépe volt tekinthető </a:t>
            </a:r>
            <a:r>
              <a:rPr lang="hu-HU" dirty="0" err="1"/>
              <a:t>generativistának</a:t>
            </a:r>
            <a:r>
              <a:rPr lang="hu-HU" dirty="0"/>
              <a:t>, de végső soron egyikük sem foglalkozott generatív mondattannal” (Kenesei István: A magyar mondattan 50 éve”, </a:t>
            </a:r>
            <a:r>
              <a:rPr lang="hu-HU" dirty="0" err="1"/>
              <a:t>MNy</a:t>
            </a:r>
            <a:r>
              <a:rPr lang="hu-HU" dirty="0"/>
              <a:t> 116., 3, 2020)</a:t>
            </a:r>
          </a:p>
          <a:p>
            <a:pPr marL="0" indent="0">
              <a:buNone/>
            </a:pPr>
            <a:r>
              <a:rPr lang="hu-HU" dirty="0"/>
              <a:t>„1966 elején [létrejött] a Nyelvtudományi </a:t>
            </a:r>
            <a:r>
              <a:rPr lang="pt-BR" dirty="0"/>
              <a:t>Int</a:t>
            </a:r>
            <a:r>
              <a:rPr lang="hu-HU" dirty="0"/>
              <a:t>é</a:t>
            </a:r>
            <a:r>
              <a:rPr lang="pt-BR" dirty="0"/>
              <a:t>zetben K</a:t>
            </a:r>
            <a:r>
              <a:rPr lang="hu-HU" dirty="0"/>
              <a:t>á</a:t>
            </a:r>
            <a:r>
              <a:rPr lang="pt-BR" dirty="0"/>
              <a:t>roly S</a:t>
            </a:r>
            <a:r>
              <a:rPr lang="hu-HU" dirty="0"/>
              <a:t>á</a:t>
            </a:r>
            <a:r>
              <a:rPr lang="pt-BR" dirty="0"/>
              <a:t>ndor vezet</a:t>
            </a:r>
            <a:r>
              <a:rPr lang="hu-HU" dirty="0"/>
              <a:t>é</a:t>
            </a:r>
            <a:r>
              <a:rPr lang="pt-BR" dirty="0"/>
              <a:t>s</a:t>
            </a:r>
            <a:r>
              <a:rPr lang="hu-HU" dirty="0"/>
              <a:t>é</a:t>
            </a:r>
            <a:r>
              <a:rPr lang="pt-BR" dirty="0"/>
              <a:t>vel az „</a:t>
            </a:r>
            <a:r>
              <a:rPr lang="hu-HU" dirty="0"/>
              <a:t>Á</a:t>
            </a:r>
            <a:r>
              <a:rPr lang="pt-BR" dirty="0"/>
              <a:t>ltal</a:t>
            </a:r>
            <a:r>
              <a:rPr lang="hu-HU" dirty="0"/>
              <a:t>á</a:t>
            </a:r>
            <a:r>
              <a:rPr lang="pt-BR" dirty="0"/>
              <a:t>nos</a:t>
            </a:r>
            <a:r>
              <a:rPr lang="hu-HU" dirty="0"/>
              <a:t> és strukturális nyelvészeti csoport”, amely később Strukturális nyelvészeti osztállyá alakult át. </a:t>
            </a:r>
            <a:r>
              <a:rPr lang="hu-HU" b="1" dirty="0"/>
              <a:t>Az osztályon dolgozott Károly Sándoron kívül Szépe György, H. Molnár Ilona, Dezső László és a korán elhunyt Nagy Ferenc</a:t>
            </a:r>
            <a:r>
              <a:rPr lang="hu-HU" dirty="0"/>
              <a:t>.” (</a:t>
            </a:r>
            <a:r>
              <a:rPr lang="hu-HU" dirty="0" err="1"/>
              <a:t>Kiefer</a:t>
            </a:r>
            <a:r>
              <a:rPr lang="hu-HU" dirty="0"/>
              <a:t> </a:t>
            </a:r>
            <a:r>
              <a:rPr lang="hu-HU" dirty="0" err="1"/>
              <a:t>Ferenc</a:t>
            </a:r>
            <a:r>
              <a:rPr lang="hu-HU" dirty="0"/>
              <a:t>: A hatvanas évek magyar nyelvtudománya, </a:t>
            </a:r>
            <a:r>
              <a:rPr lang="hu-HU" dirty="0" err="1"/>
              <a:t>In</a:t>
            </a:r>
            <a:r>
              <a:rPr lang="hu-HU" dirty="0"/>
              <a:t>: Elméletek vonzásában : A „határtalan tudomány” kezdetei a hatvanas-hetvenes évek humán és társadalomtudományi kutatásaiban. A humán tudományok alapkérdései (5). Gondolat Kiadó, Budapest, 31, 2019)</a:t>
            </a: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4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H. Molnár Ilona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4320" y="1911096"/>
            <a:ext cx="11740896" cy="497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/>
              <a:t>MMNyR</a:t>
            </a:r>
            <a:r>
              <a:rPr lang="hu-HU" dirty="0"/>
              <a:t>.: „</a:t>
            </a:r>
            <a:r>
              <a:rPr lang="hu-HU" b="1" dirty="0"/>
              <a:t>A mai magyar nyelv rendszere </a:t>
            </a:r>
            <a:r>
              <a:rPr lang="hu-HU" b="1" dirty="0" smtClean="0"/>
              <a:t>1–2</a:t>
            </a:r>
            <a:r>
              <a:rPr lang="hu-HU" b="1" dirty="0"/>
              <a:t>, nyomtatott nyelvi anyag: Leíró nyelvtan/ szerk. Tompa </a:t>
            </a:r>
            <a:r>
              <a:rPr lang="hu-HU" b="1" dirty="0" smtClean="0"/>
              <a:t>József; </a:t>
            </a:r>
            <a:r>
              <a:rPr lang="hu-HU" b="1" dirty="0"/>
              <a:t>írták Deme László, Farkas Vilmos, S. Hámori Antónia, Imre Samu, Károly Sándor, B. </a:t>
            </a:r>
            <a:r>
              <a:rPr lang="hu-HU" b="1" dirty="0" err="1"/>
              <a:t>Lőrinczy</a:t>
            </a:r>
            <a:r>
              <a:rPr lang="hu-HU" b="1" dirty="0"/>
              <a:t> Éva, H. Molnár Ilona, </a:t>
            </a:r>
            <a:r>
              <a:rPr lang="hu-HU" b="1" dirty="0" err="1"/>
              <a:t>Ruzsiczky</a:t>
            </a:r>
            <a:r>
              <a:rPr lang="hu-HU" b="1" dirty="0"/>
              <a:t> Éva, Szépe György, Temesi Mihály, Tompa Mihály ; kész. az MTA Nyelvtudományi Intézetében” (1961, 1962</a:t>
            </a:r>
            <a:r>
              <a:rPr lang="hu-HU" b="1" dirty="0" smtClean="0"/>
              <a:t>) – </a:t>
            </a:r>
            <a:r>
              <a:rPr lang="hu-HU" dirty="0" smtClean="0"/>
              <a:t>tárgy, tárgyi mellékmondatok</a:t>
            </a:r>
          </a:p>
          <a:p>
            <a:pPr marL="0" indent="0">
              <a:buNone/>
            </a:pPr>
            <a:r>
              <a:rPr lang="hu-HU" dirty="0" err="1" smtClean="0"/>
              <a:t>Szerebrennyikov</a:t>
            </a:r>
            <a:r>
              <a:rPr lang="hu-HU" dirty="0" smtClean="0"/>
              <a:t> híres Általános </a:t>
            </a:r>
            <a:r>
              <a:rPr lang="hu-HU" dirty="0" smtClean="0"/>
              <a:t>nyelvészet </a:t>
            </a:r>
            <a:r>
              <a:rPr lang="hu-HU" dirty="0" smtClean="0"/>
              <a:t>c. könyvének egyik fordítója.</a:t>
            </a:r>
          </a:p>
          <a:p>
            <a:pPr marL="0" indent="0">
              <a:buNone/>
            </a:pPr>
            <a:r>
              <a:rPr lang="hu-HU" dirty="0"/>
              <a:t>Hosszabb tanulmányok:</a:t>
            </a:r>
          </a:p>
          <a:p>
            <a:r>
              <a:rPr lang="hu-HU" b="1" dirty="0"/>
              <a:t>„ Az igei csoport, különös tekintettel a vonzatokra. </a:t>
            </a:r>
            <a:r>
              <a:rPr lang="hu-HU" b="1" dirty="0" err="1"/>
              <a:t>In</a:t>
            </a:r>
            <a:r>
              <a:rPr lang="hu-HU" b="1" dirty="0"/>
              <a:t>: Károly Sándor—</a:t>
            </a:r>
            <a:r>
              <a:rPr lang="hu-HU" b="1" dirty="0" err="1"/>
              <a:t>Telegdi</a:t>
            </a:r>
            <a:r>
              <a:rPr lang="hu-HU" b="1" dirty="0"/>
              <a:t> Zsigmond (szerk.): </a:t>
            </a:r>
            <a:r>
              <a:rPr lang="hu-HU" b="1" dirty="0" err="1"/>
              <a:t>ÁNyT</a:t>
            </a:r>
            <a:r>
              <a:rPr lang="hu-HU" b="1" dirty="0"/>
              <a:t>. VI, 229–270” (19)</a:t>
            </a:r>
          </a:p>
          <a:p>
            <a:r>
              <a:rPr lang="hu-HU" dirty="0"/>
              <a:t>„</a:t>
            </a:r>
            <a:r>
              <a:rPr lang="hu-HU" b="1" dirty="0"/>
              <a:t>Az ún. mély szerkezet kategóriáinak kérdéséhez, különös tekintettel az igére”. </a:t>
            </a:r>
            <a:r>
              <a:rPr lang="hu-HU" b="1" dirty="0" err="1"/>
              <a:t>NyK</a:t>
            </a:r>
            <a:r>
              <a:rPr lang="hu-HU" b="1" dirty="0"/>
              <a:t>. 74 (1972)</a:t>
            </a:r>
          </a:p>
          <a:p>
            <a:r>
              <a:rPr lang="hu-HU" b="1" dirty="0"/>
              <a:t>„</a:t>
            </a:r>
            <a:r>
              <a:rPr lang="hu-HU" b="1" dirty="0" err="1"/>
              <a:t>Existential</a:t>
            </a:r>
            <a:r>
              <a:rPr lang="hu-HU" b="1" dirty="0"/>
              <a:t> relations </a:t>
            </a:r>
            <a:r>
              <a:rPr lang="hu-HU" b="1" dirty="0" err="1"/>
              <a:t>in</a:t>
            </a:r>
            <a:r>
              <a:rPr lang="hu-HU" b="1" dirty="0"/>
              <a:t> "hogy" </a:t>
            </a:r>
            <a:r>
              <a:rPr lang="hu-HU" b="1" dirty="0" err="1"/>
              <a:t>sentences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Hungarian</a:t>
            </a:r>
            <a:r>
              <a:rPr lang="hu-HU" b="1" dirty="0"/>
              <a:t>”. </a:t>
            </a:r>
            <a:r>
              <a:rPr lang="hu-HU" b="1" dirty="0" err="1"/>
              <a:t>In</a:t>
            </a:r>
            <a:r>
              <a:rPr lang="hu-HU" b="1" dirty="0"/>
              <a:t>: </a:t>
            </a:r>
            <a:r>
              <a:rPr lang="hu-HU" b="1" dirty="0" err="1"/>
              <a:t>Kiefer</a:t>
            </a:r>
            <a:r>
              <a:rPr lang="hu-HU" b="1" dirty="0"/>
              <a:t>, Ferenc (</a:t>
            </a:r>
            <a:r>
              <a:rPr lang="hu-HU" b="1" dirty="0" err="1"/>
              <a:t>ed</a:t>
            </a:r>
            <a:r>
              <a:rPr lang="hu-HU" b="1" dirty="0"/>
              <a:t>): </a:t>
            </a:r>
            <a:r>
              <a:rPr lang="hu-HU" b="1" dirty="0" err="1"/>
              <a:t>Hungarian</a:t>
            </a:r>
            <a:r>
              <a:rPr lang="hu-HU" b="1" dirty="0"/>
              <a:t> General </a:t>
            </a:r>
            <a:r>
              <a:rPr lang="hu-HU" b="1" dirty="0" err="1"/>
              <a:t>Linguistics</a:t>
            </a:r>
            <a:r>
              <a:rPr lang="hu-HU" b="1" dirty="0"/>
              <a:t>. Amsterdam: John </a:t>
            </a:r>
            <a:r>
              <a:rPr lang="hu-HU" b="1" dirty="0" err="1"/>
              <a:t>Benjamins</a:t>
            </a:r>
            <a:r>
              <a:rPr lang="hu-HU" b="1" dirty="0"/>
              <a:t>, pp. 387–426. (1982)</a:t>
            </a:r>
          </a:p>
          <a:p>
            <a:r>
              <a:rPr lang="hu-HU" b="1" dirty="0"/>
              <a:t>„Az alárendelt mondatbeli felszólító módról (A magyar kötőmód kérdéséhez)”. </a:t>
            </a:r>
            <a:r>
              <a:rPr lang="hu-HU" b="1" dirty="0" err="1"/>
              <a:t>NyK</a:t>
            </a:r>
            <a:r>
              <a:rPr lang="hu-HU" b="1" dirty="0"/>
              <a:t>. 94 (1994–1995)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b="1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3048"/>
            <a:ext cx="1328166" cy="17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1208" y="649224"/>
            <a:ext cx="11155680" cy="1463040"/>
          </a:xfrm>
        </p:spPr>
        <p:txBody>
          <a:bodyPr/>
          <a:lstStyle/>
          <a:p>
            <a:r>
              <a:rPr lang="hu-HU" dirty="0" smtClean="0"/>
              <a:t>H. Molnár Ilona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3192" y="1673352"/>
            <a:ext cx="11283696" cy="4992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Fontosabb rövidebb írások:</a:t>
            </a:r>
          </a:p>
          <a:p>
            <a:pPr marL="0" indent="0">
              <a:buNone/>
            </a:pPr>
            <a:r>
              <a:rPr lang="hu-HU" dirty="0" smtClean="0"/>
              <a:t>1959: A módosító szók mondattani arculatának kérdéséhez. </a:t>
            </a:r>
            <a:r>
              <a:rPr lang="hu-HU" dirty="0" err="1" smtClean="0"/>
              <a:t>MNy</a:t>
            </a:r>
            <a:r>
              <a:rPr lang="hu-HU" dirty="0" smtClean="0"/>
              <a:t>. 55: 357– 361, 470–480.</a:t>
            </a:r>
          </a:p>
          <a:p>
            <a:pPr marL="0" indent="0">
              <a:buNone/>
            </a:pPr>
            <a:r>
              <a:rPr lang="hu-HU" dirty="0" smtClean="0"/>
              <a:t>1961</a:t>
            </a:r>
            <a:r>
              <a:rPr lang="hu-HU" dirty="0"/>
              <a:t>: Egy sajátos határozó alakú mondatrészről. </a:t>
            </a:r>
            <a:r>
              <a:rPr lang="hu-HU" dirty="0" err="1"/>
              <a:t>In</a:t>
            </a:r>
            <a:r>
              <a:rPr lang="hu-HU" dirty="0"/>
              <a:t>: </a:t>
            </a:r>
            <a:r>
              <a:rPr lang="hu-HU" dirty="0" err="1"/>
              <a:t>Sulán</a:t>
            </a:r>
            <a:r>
              <a:rPr lang="hu-HU" dirty="0"/>
              <a:t> Béla (szerk.): Nyelvtani tanulmányok. Budapest: Tankönyvkiadó. </a:t>
            </a:r>
            <a:r>
              <a:rPr lang="hu-HU" dirty="0" smtClean="0"/>
              <a:t>143–154.</a:t>
            </a:r>
          </a:p>
          <a:p>
            <a:pPr marL="0" indent="0">
              <a:buNone/>
            </a:pPr>
            <a:r>
              <a:rPr lang="hu-HU" dirty="0" smtClean="0"/>
              <a:t>1956</a:t>
            </a:r>
            <a:r>
              <a:rPr lang="hu-HU" dirty="0"/>
              <a:t>. Kötőszóval kezdett önálló mondatok. </a:t>
            </a:r>
            <a:r>
              <a:rPr lang="hu-HU" dirty="0" err="1"/>
              <a:t>In</a:t>
            </a:r>
            <a:r>
              <a:rPr lang="hu-HU" dirty="0"/>
              <a:t>: Bárczi Géza— Benkő Loránd (szerk.): </a:t>
            </a:r>
            <a:r>
              <a:rPr lang="hu-HU" dirty="0" err="1"/>
              <a:t>Pais-emlékkönyv</a:t>
            </a:r>
            <a:r>
              <a:rPr lang="hu-HU" dirty="0"/>
              <a:t>. Bp.: Akadémiai Kiadó. </a:t>
            </a:r>
            <a:r>
              <a:rPr lang="hu-HU" dirty="0" smtClean="0"/>
              <a:t>230–234.</a:t>
            </a:r>
          </a:p>
          <a:p>
            <a:pPr marL="0" indent="0">
              <a:buNone/>
            </a:pPr>
            <a:r>
              <a:rPr lang="hu-HU" dirty="0" smtClean="0"/>
              <a:t>1958</a:t>
            </a:r>
            <a:r>
              <a:rPr lang="hu-HU" dirty="0"/>
              <a:t>: A határozói értékű tárgy helye a mondatrészek között. Magyar Nyelv 54: </a:t>
            </a:r>
            <a:r>
              <a:rPr lang="hu-HU" dirty="0" smtClean="0"/>
              <a:t>243–257</a:t>
            </a:r>
            <a:r>
              <a:rPr lang="hu-HU" dirty="0"/>
              <a:t>.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1959</a:t>
            </a:r>
            <a:r>
              <a:rPr lang="hu-HU" dirty="0"/>
              <a:t>. A módosító szók mondattani arculatának kérdéséhez. </a:t>
            </a:r>
            <a:r>
              <a:rPr lang="hu-HU" dirty="0" smtClean="0"/>
              <a:t>Magyar </a:t>
            </a:r>
            <a:r>
              <a:rPr lang="hu-HU" dirty="0"/>
              <a:t>Nyelv 55: </a:t>
            </a:r>
            <a:r>
              <a:rPr lang="hu-HU" dirty="0" smtClean="0"/>
              <a:t>357–361</a:t>
            </a:r>
            <a:r>
              <a:rPr lang="hu-HU" dirty="0"/>
              <a:t>, </a:t>
            </a:r>
            <a:r>
              <a:rPr lang="hu-HU" dirty="0" smtClean="0"/>
              <a:t>470–480</a:t>
            </a:r>
            <a:r>
              <a:rPr lang="hu-HU" dirty="0"/>
              <a:t>. 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1966</a:t>
            </a:r>
            <a:r>
              <a:rPr lang="hu-HU" dirty="0"/>
              <a:t>: A vonzat és jelentés kérdéséhez. Általános Nyelvészeti Tanulmányok IV, </a:t>
            </a:r>
            <a:r>
              <a:rPr lang="hu-HU" dirty="0" smtClean="0"/>
              <a:t>157–165.</a:t>
            </a:r>
          </a:p>
          <a:p>
            <a:pPr marL="0" indent="0">
              <a:buNone/>
            </a:pPr>
            <a:r>
              <a:rPr lang="hu-HU" dirty="0" smtClean="0"/>
              <a:t>1968: Igei vonzatstruktúrák a magyarban. </a:t>
            </a:r>
            <a:r>
              <a:rPr lang="hu-HU" dirty="0" err="1" smtClean="0"/>
              <a:t>NyK</a:t>
            </a:r>
            <a:r>
              <a:rPr lang="hu-HU" dirty="0" smtClean="0"/>
              <a:t>. 70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1969: A generatív nyelvtannak mint nyelvi modellnek és vizsgálati módszerének néhány kérdése. </a:t>
            </a:r>
            <a:r>
              <a:rPr lang="hu-HU" dirty="0" err="1" smtClean="0"/>
              <a:t>MNy</a:t>
            </a:r>
            <a:r>
              <a:rPr lang="hu-HU" dirty="0" smtClean="0"/>
              <a:t> 65: 262–277.</a:t>
            </a:r>
          </a:p>
          <a:p>
            <a:pPr marL="0" indent="0">
              <a:buNone/>
            </a:pPr>
            <a:r>
              <a:rPr lang="hu-HU" dirty="0" smtClean="0"/>
              <a:t>1973</a:t>
            </a:r>
            <a:r>
              <a:rPr lang="hu-HU" dirty="0"/>
              <a:t>: A vonzat problémái és a nyelv közlési funkciója. Általános Nyelvészeti Tanulmányok IX, </a:t>
            </a:r>
            <a:r>
              <a:rPr lang="hu-HU" dirty="0" smtClean="0"/>
              <a:t>123–146.</a:t>
            </a:r>
          </a:p>
          <a:p>
            <a:pPr marL="0" indent="0">
              <a:buNone/>
            </a:pPr>
            <a:r>
              <a:rPr lang="hu-HU" dirty="0" smtClean="0"/>
              <a:t>1974: </a:t>
            </a:r>
            <a:r>
              <a:rPr lang="hu-HU" dirty="0"/>
              <a:t>Hangutánzó igék </a:t>
            </a:r>
            <a:r>
              <a:rPr lang="hu-HU" dirty="0" err="1"/>
              <a:t>tranzitívvá</a:t>
            </a:r>
            <a:r>
              <a:rPr lang="hu-HU" dirty="0"/>
              <a:t> válása a </a:t>
            </a:r>
            <a:r>
              <a:rPr lang="hu-HU" dirty="0" smtClean="0"/>
              <a:t>magyarban. </a:t>
            </a:r>
            <a:r>
              <a:rPr lang="hu-HU" dirty="0" err="1" smtClean="0"/>
              <a:t>MNy</a:t>
            </a:r>
            <a:r>
              <a:rPr lang="hu-HU" dirty="0" smtClean="0"/>
              <a:t>. 70, 181–192., 298–306.</a:t>
            </a:r>
          </a:p>
          <a:p>
            <a:pPr marL="0" indent="0">
              <a:buNone/>
            </a:pPr>
            <a:r>
              <a:rPr lang="hu-HU" dirty="0" smtClean="0"/>
              <a:t>1974: Generatív elv és generatív nyelvtan (A </a:t>
            </a:r>
            <a:r>
              <a:rPr lang="hu-HU" dirty="0" err="1" smtClean="0"/>
              <a:t>chomkyzmus</a:t>
            </a:r>
            <a:r>
              <a:rPr lang="hu-HU" dirty="0" smtClean="0"/>
              <a:t> kérdéséhez). </a:t>
            </a:r>
            <a:r>
              <a:rPr lang="hu-HU" dirty="0" err="1" smtClean="0"/>
              <a:t>NyK</a:t>
            </a:r>
            <a:r>
              <a:rPr lang="hu-HU" dirty="0" smtClean="0"/>
              <a:t>. 76. 257–272. </a:t>
            </a:r>
          </a:p>
          <a:p>
            <a:pPr marL="0" indent="0">
              <a:buNone/>
            </a:pPr>
            <a:r>
              <a:rPr lang="hu-HU" dirty="0" smtClean="0"/>
              <a:t>1985</a:t>
            </a:r>
            <a:r>
              <a:rPr lang="hu-HU" dirty="0"/>
              <a:t>. Egzisztencia-viszonyok a </a:t>
            </a:r>
            <a:r>
              <a:rPr lang="hu-HU" i="1" dirty="0"/>
              <a:t>hogy</a:t>
            </a:r>
            <a:r>
              <a:rPr lang="hu-HU" dirty="0"/>
              <a:t> kötőszós összetett mondatban. </a:t>
            </a:r>
            <a:r>
              <a:rPr lang="hu-HU" i="1" dirty="0" err="1"/>
              <a:t>ÁNyT</a:t>
            </a:r>
            <a:r>
              <a:rPr lang="hu-HU" i="1" dirty="0"/>
              <a:t>.</a:t>
            </a:r>
            <a:r>
              <a:rPr lang="hu-HU" dirty="0"/>
              <a:t> XVI. 189–207.</a:t>
            </a:r>
          </a:p>
        </p:txBody>
      </p:sp>
    </p:spTree>
    <p:extLst>
      <p:ext uri="{BB962C8B-B14F-4D97-AF65-F5344CB8AC3E}">
        <p14:creationId xmlns:p14="http://schemas.microsoft.com/office/powerpoint/2010/main" val="15083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1E1F284-BB5E-D600-3B6C-259D5C50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356264" cy="1443779"/>
          </a:xfrm>
        </p:spPr>
        <p:txBody>
          <a:bodyPr/>
          <a:lstStyle/>
          <a:p>
            <a:r>
              <a:rPr lang="hu-HU" dirty="0"/>
              <a:t>Nők a tudományos pályán:</a:t>
            </a:r>
            <a:br>
              <a:rPr lang="hu-HU" dirty="0"/>
            </a:br>
            <a:r>
              <a:rPr lang="hu-HU" dirty="0"/>
              <a:t>„úgyis elmennek szülni”?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07346DC6-285F-14C9-1623-002658B8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7" y="2645922"/>
            <a:ext cx="11670793" cy="4212078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 munka és a magánélet szétválasztása, ill. összehangolása (WLB) a magasan képzett nők körében nehezebb: hivatás, nem pusztán munka</a:t>
            </a:r>
          </a:p>
          <a:p>
            <a:r>
              <a:rPr lang="hu-HU" dirty="0"/>
              <a:t>Jóval több a család és gyerek nélkül élő magasan képzett nő (MKN), mint férfi (MKF) (gyerekvállalás kockázatai a karrierívet illetően, nehezebb párt találni): MTA köztestületi tagok: 63% </a:t>
            </a:r>
            <a:r>
              <a:rPr lang="hu-HU" dirty="0" err="1"/>
              <a:t>vs</a:t>
            </a:r>
            <a:r>
              <a:rPr lang="hu-HU" dirty="0"/>
              <a:t>. 80% él tartós kapcsolatban/házasságban; a férfiak (MKF) 15,3%-</a:t>
            </a:r>
            <a:r>
              <a:rPr lang="hu-HU" dirty="0" err="1"/>
              <a:t>ának</a:t>
            </a:r>
            <a:r>
              <a:rPr lang="hu-HU" dirty="0"/>
              <a:t> nincs gyereke, a nők több mint 25%-</a:t>
            </a:r>
            <a:r>
              <a:rPr lang="hu-HU" dirty="0" err="1"/>
              <a:t>ának</a:t>
            </a:r>
            <a:endParaRPr lang="hu-HU" dirty="0"/>
          </a:p>
          <a:p>
            <a:r>
              <a:rPr lang="hu-HU" dirty="0"/>
              <a:t>Kétféle stratégia: a húszas éveikben vagy 35 év felett szülnek, ha egyáltalán</a:t>
            </a:r>
          </a:p>
          <a:p>
            <a:r>
              <a:rPr lang="hu-HU" dirty="0"/>
              <a:t>Az anyaság mint diffúz státuszjellemző: „megbízhatatlanabb” munkaerő (beteg gyerekek, rokonok)</a:t>
            </a:r>
          </a:p>
          <a:p>
            <a:r>
              <a:rPr lang="hu-HU" dirty="0"/>
              <a:t>Jövedelemcsökkenés, csökkent önbizalom, a szakmai tudás leértékelődése</a:t>
            </a:r>
          </a:p>
          <a:p>
            <a:r>
              <a:rPr lang="hu-HU" dirty="0"/>
              <a:t>Közalkalmazotti szféra preferálása (tolerancia, társadalmi elköteleződés)</a:t>
            </a:r>
          </a:p>
          <a:p>
            <a:r>
              <a:rPr lang="hu-HU" dirty="0"/>
              <a:t>MTA köztestületi tagok: karriermegszakadás oka a családi feladatok: 70% </a:t>
            </a:r>
            <a:r>
              <a:rPr lang="hu-HU" dirty="0" err="1"/>
              <a:t>vs</a:t>
            </a:r>
            <a:r>
              <a:rPr lang="hu-HU" dirty="0"/>
              <a:t>. 25%</a:t>
            </a:r>
          </a:p>
          <a:p>
            <a:r>
              <a:rPr lang="hu-HU" dirty="0"/>
              <a:t>A tudományos karrier férfiakra van szabva: szabad mozgás, szakmai utak, pályázás, publikálás, „férfiklub”</a:t>
            </a:r>
          </a:p>
          <a:p>
            <a:r>
              <a:rPr lang="hu-HU" dirty="0"/>
              <a:t>Az érzelmi kimerültség dominál a felsőoktatásban-kutatásban dolgozó nők körében (50% közepesen erős), a munka-magánélet konfliktus a vezető ok </a:t>
            </a:r>
          </a:p>
          <a:p>
            <a:pPr marL="0" indent="0" algn="r">
              <a:buNone/>
            </a:pPr>
            <a:r>
              <a:rPr lang="hu-HU" dirty="0"/>
              <a:t>(</a:t>
            </a:r>
            <a:r>
              <a:rPr lang="hu-HU" dirty="0" err="1"/>
              <a:t>Schadt</a:t>
            </a:r>
            <a:r>
              <a:rPr lang="hu-HU" dirty="0"/>
              <a:t> 2011, Nagy &amp; Paksi 2014, Paksi 2014, Dér 2017, Paksi 2022)</a:t>
            </a:r>
          </a:p>
        </p:txBody>
      </p:sp>
    </p:spTree>
    <p:extLst>
      <p:ext uri="{BB962C8B-B14F-4D97-AF65-F5344CB8AC3E}">
        <p14:creationId xmlns:p14="http://schemas.microsoft.com/office/powerpoint/2010/main" val="15632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H. Molnár Ilona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9768" y="1920240"/>
            <a:ext cx="11247120" cy="4425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A </a:t>
            </a:r>
            <a:r>
              <a:rPr lang="hu-HU" b="1" dirty="0" err="1" smtClean="0"/>
              <a:t>Nyr-ben</a:t>
            </a:r>
            <a:r>
              <a:rPr lang="hu-HU" b="1" dirty="0" smtClean="0"/>
              <a:t> inkább stilisztikai tanulmányok, de nem csak:</a:t>
            </a:r>
          </a:p>
          <a:p>
            <a:pPr marL="0" indent="0">
              <a:buNone/>
            </a:pPr>
            <a:r>
              <a:rPr lang="hu-HU" dirty="0" smtClean="0"/>
              <a:t>1955: Orosz írók a nyelvről</a:t>
            </a:r>
          </a:p>
          <a:p>
            <a:pPr marL="0" indent="0">
              <a:buNone/>
            </a:pPr>
            <a:r>
              <a:rPr lang="hu-HU" dirty="0" smtClean="0"/>
              <a:t>1955: A </a:t>
            </a:r>
            <a:r>
              <a:rPr lang="hu-HU" dirty="0"/>
              <a:t>drámai szerkesztés nyelvi </a:t>
            </a:r>
            <a:r>
              <a:rPr lang="hu-HU" dirty="0" smtClean="0"/>
              <a:t>eszközei </a:t>
            </a:r>
            <a:r>
              <a:rPr lang="hu-HU" dirty="0"/>
              <a:t>Veres Péter „Rossz asszony” című </a:t>
            </a:r>
            <a:r>
              <a:rPr lang="hu-HU" dirty="0" smtClean="0"/>
              <a:t>kisregényében</a:t>
            </a:r>
          </a:p>
          <a:p>
            <a:pPr marL="0" indent="0">
              <a:buNone/>
            </a:pPr>
            <a:r>
              <a:rPr lang="hu-HU" dirty="0" smtClean="0"/>
              <a:t>1961: A </a:t>
            </a:r>
            <a:r>
              <a:rPr lang="hu-HU" dirty="0"/>
              <a:t>beszédtöltelékekről – más </a:t>
            </a:r>
            <a:r>
              <a:rPr lang="hu-HU" dirty="0" smtClean="0"/>
              <a:t>szempontból: </a:t>
            </a:r>
          </a:p>
          <a:p>
            <a:r>
              <a:rPr lang="hu-HU" dirty="0"/>
              <a:t>n</a:t>
            </a:r>
            <a:r>
              <a:rPr lang="hu-HU" dirty="0" smtClean="0"/>
              <a:t>em </a:t>
            </a:r>
            <a:r>
              <a:rPr lang="hu-HU" dirty="0" smtClean="0"/>
              <a:t>minden BT, ami annak látszik,</a:t>
            </a:r>
          </a:p>
          <a:p>
            <a:r>
              <a:rPr lang="hu-HU" dirty="0"/>
              <a:t>i</a:t>
            </a:r>
            <a:r>
              <a:rPr lang="hu-HU" dirty="0" smtClean="0"/>
              <a:t>dőnyerő </a:t>
            </a:r>
            <a:r>
              <a:rPr lang="hu-HU" dirty="0" smtClean="0"/>
              <a:t>szerep, 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 smtClean="0"/>
              <a:t>beszédhelyzet szerepe: „vannak </a:t>
            </a:r>
            <a:r>
              <a:rPr lang="hu-HU" dirty="0"/>
              <a:t>olyan tényezők is, amelyek olykor szinte elkerülhetetlenné teszik, hogy beszédünkben módosító funkciójú szavakat, illetőleg mondatokat </a:t>
            </a:r>
            <a:r>
              <a:rPr lang="hu-HU" dirty="0" smtClean="0"/>
              <a:t>használjunk”</a:t>
            </a:r>
          </a:p>
          <a:p>
            <a:r>
              <a:rPr lang="hu-HU" dirty="0" smtClean="0"/>
              <a:t>„</a:t>
            </a:r>
            <a:r>
              <a:rPr lang="hu-HU" i="1" dirty="0"/>
              <a:t>Véleményem szerint, érzésem szerint, tulajdonképpen, pontosan, természetesen, bevezetésképpen, közbevetőleg, mindenesetre, megjegyzem, úgy gondolom, azt </a:t>
            </a:r>
            <a:r>
              <a:rPr lang="hu-HU" i="1" dirty="0" smtClean="0"/>
              <a:t>hiszem </a:t>
            </a:r>
            <a:r>
              <a:rPr lang="hu-HU" dirty="0" smtClean="0"/>
              <a:t>stb. – ezek </a:t>
            </a:r>
            <a:r>
              <a:rPr lang="hu-HU" dirty="0"/>
              <a:t>a kifejezések valamennyien arra használatosak, hogy segítségükkel a beszélő kifejezze mondanivalójához való szubjektív viszonyát</a:t>
            </a:r>
            <a:r>
              <a:rPr lang="hu-HU" dirty="0" smtClean="0"/>
              <a:t>.”</a:t>
            </a: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A ragos határozók és a megfelelő személyragos határozószók mai viszonya (1969)</a:t>
            </a:r>
          </a:p>
          <a:p>
            <a:pPr marL="0" indent="0">
              <a:buNone/>
            </a:pPr>
            <a:r>
              <a:rPr lang="hu-HU" i="1" dirty="0" smtClean="0"/>
              <a:t>Dicsekszik</a:t>
            </a:r>
            <a:r>
              <a:rPr lang="hu-HU" i="1" dirty="0"/>
              <a:t>, hogy… </a:t>
            </a:r>
            <a:r>
              <a:rPr lang="hu-HU" dirty="0" smtClean="0"/>
              <a:t>mondattípusról (1974)</a:t>
            </a:r>
            <a:endParaRPr lang="hu-HU" dirty="0"/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72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Köszönetnyilvánítás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500" dirty="0" smtClean="0"/>
              <a:t>Hálásan köszönöm a Molnár Ilonával kapcsolatos információkért Lengyel Klára, </a:t>
            </a:r>
            <a:r>
              <a:rPr lang="hu-HU" sz="2500" dirty="0" err="1" smtClean="0"/>
              <a:t>Haader</a:t>
            </a:r>
            <a:r>
              <a:rPr lang="hu-HU" sz="2500" dirty="0" smtClean="0"/>
              <a:t> Lea, Kenesei István, </a:t>
            </a:r>
            <a:r>
              <a:rPr lang="hu-HU" sz="2500" dirty="0" err="1" smtClean="0"/>
              <a:t>Bánréti</a:t>
            </a:r>
            <a:r>
              <a:rPr lang="hu-HU" sz="2500" dirty="0" smtClean="0"/>
              <a:t> Zoltán</a:t>
            </a:r>
            <a:r>
              <a:rPr lang="hu-HU" sz="2500" dirty="0"/>
              <a:t> </a:t>
            </a:r>
            <a:r>
              <a:rPr lang="hu-HU" sz="2500" dirty="0" smtClean="0"/>
              <a:t>és Szabolcsi Anna segítségét!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15506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2900" dirty="0" smtClean="0"/>
              <a:t>Köszönöm szépen a figyelmet!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35173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A825EDA-CA78-E276-3024-BB446606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A878150-061A-BE5B-3B28-247AF5A82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6" y="2130357"/>
            <a:ext cx="10995952" cy="42155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Acsády</a:t>
            </a:r>
            <a:r>
              <a:rPr lang="hu-HU" dirty="0" smtClean="0"/>
              <a:t> Judit &amp; Gábor Csilla (2025). Nők az MTA tagságában. Az utóbbi évek tendenciái a számok tükrében. </a:t>
            </a:r>
            <a:r>
              <a:rPr lang="hu-HU" i="1" dirty="0" smtClean="0"/>
              <a:t>Magyar Tudomány </a:t>
            </a:r>
            <a:r>
              <a:rPr lang="hu-HU" dirty="0" smtClean="0"/>
              <a:t>186(1): 128–140.</a:t>
            </a:r>
          </a:p>
          <a:p>
            <a:pPr marL="0" indent="0">
              <a:buNone/>
            </a:pPr>
            <a:r>
              <a:rPr lang="hu-HU" dirty="0" smtClean="0"/>
              <a:t>Dér </a:t>
            </a:r>
            <a:r>
              <a:rPr lang="hu-HU" dirty="0"/>
              <a:t>Csilla Ilona 2017. Nők és a tudományos munka — </a:t>
            </a:r>
            <a:r>
              <a:rPr lang="hu-HU" dirty="0" err="1"/>
              <a:t>pszichoszociális</a:t>
            </a:r>
            <a:r>
              <a:rPr lang="hu-HU" dirty="0"/>
              <a:t> kockázati tényezők. </a:t>
            </a:r>
            <a:r>
              <a:rPr lang="hu-HU" dirty="0" err="1"/>
              <a:t>TNTeF</a:t>
            </a:r>
            <a:r>
              <a:rPr lang="hu-HU" dirty="0"/>
              <a:t> 7 (1): 73-89.</a:t>
            </a:r>
          </a:p>
          <a:p>
            <a:pPr marL="0" indent="0">
              <a:buNone/>
            </a:pPr>
            <a:r>
              <a:rPr lang="hu-HU" dirty="0" err="1" smtClean="0"/>
              <a:t>Lamm</a:t>
            </a:r>
            <a:r>
              <a:rPr lang="hu-HU" dirty="0" smtClean="0"/>
              <a:t> Vanda &amp; Nagy Beáta 2019. </a:t>
            </a:r>
            <a:r>
              <a:rPr lang="hu-HU" dirty="0"/>
              <a:t>2019 </a:t>
            </a:r>
            <a:r>
              <a:rPr lang="hu-HU" dirty="0" smtClean="0"/>
              <a:t>ismét a „Nők </a:t>
            </a:r>
            <a:r>
              <a:rPr lang="hu-HU" dirty="0"/>
              <a:t>É</a:t>
            </a:r>
            <a:r>
              <a:rPr lang="hu-HU" dirty="0" smtClean="0"/>
              <a:t>ve” az Akadémián – Törekvések a nők tudományos pályafutásának támogatására. </a:t>
            </a:r>
            <a:r>
              <a:rPr lang="hu-HU" i="1" dirty="0" smtClean="0"/>
              <a:t>Magyar Tudomány 180(11): </a:t>
            </a:r>
            <a:r>
              <a:rPr lang="hu-HU" dirty="0" smtClean="0"/>
              <a:t>1649–1665.  </a:t>
            </a: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epa.oszk.hu/00600/00691/00194/pdf/EPA00691_mtud_2019_11_1649-1665.pdf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Nagy </a:t>
            </a:r>
            <a:r>
              <a:rPr lang="hu-HU" dirty="0"/>
              <a:t>Beáta &amp; Paksi Veronika 2014. A munka és a magánélet összehangolásának kérdései a magasan képzett nők körében. In: </a:t>
            </a:r>
            <a:r>
              <a:rPr lang="hu-HU" dirty="0" err="1"/>
              <a:t>Spéder</a:t>
            </a:r>
            <a:r>
              <a:rPr lang="hu-HU" dirty="0"/>
              <a:t> Zsolt (szerk.) </a:t>
            </a:r>
            <a:r>
              <a:rPr lang="hu-HU" i="1" dirty="0"/>
              <a:t>A család vonzásában: Tanulmányok Pongrácz Tiborné tiszteletére. </a:t>
            </a:r>
            <a:r>
              <a:rPr lang="hu-HU" dirty="0"/>
              <a:t>Budapest: KSH Népességtudományi Kutatóintézet,159–175.</a:t>
            </a:r>
          </a:p>
          <a:p>
            <a:pPr marL="0" indent="0">
              <a:buNone/>
            </a:pPr>
            <a:r>
              <a:rPr lang="hu-HU" dirty="0"/>
              <a:t>Paksi Veronika 2014. A magasan képzett nők gyermekvállalása és a tudományterület hatása. </a:t>
            </a:r>
            <a:r>
              <a:rPr lang="hu-HU" i="1" dirty="0"/>
              <a:t>Kultúra és Közösség </a:t>
            </a:r>
            <a:r>
              <a:rPr lang="hu-HU" i="1" dirty="0" smtClean="0"/>
              <a:t>45(4</a:t>
            </a:r>
            <a:r>
              <a:rPr lang="hu-HU" i="1" dirty="0"/>
              <a:t>): </a:t>
            </a:r>
            <a:r>
              <a:rPr lang="hu-HU" dirty="0"/>
              <a:t>143–151.</a:t>
            </a:r>
          </a:p>
          <a:p>
            <a:pPr marL="0" indent="0">
              <a:buNone/>
            </a:pPr>
            <a:r>
              <a:rPr lang="hu-HU" dirty="0"/>
              <a:t>Paksi Veronika 2022</a:t>
            </a:r>
            <a:r>
              <a:rPr lang="hu-HU" i="1" dirty="0"/>
              <a:t>. PhD and </a:t>
            </a:r>
            <a:r>
              <a:rPr lang="hu-HU" i="1" dirty="0" err="1"/>
              <a:t>childbearing</a:t>
            </a:r>
            <a:r>
              <a:rPr lang="hu-HU" i="1" dirty="0"/>
              <a:t>? </a:t>
            </a:r>
            <a:r>
              <a:rPr lang="hu-HU" i="1" dirty="0" err="1"/>
              <a:t>Work</a:t>
            </a:r>
            <a:r>
              <a:rPr lang="hu-HU" i="1" dirty="0"/>
              <a:t>-life </a:t>
            </a:r>
            <a:r>
              <a:rPr lang="hu-HU" i="1" dirty="0" err="1"/>
              <a:t>balance</a:t>
            </a:r>
            <a:r>
              <a:rPr lang="hu-HU" i="1" dirty="0"/>
              <a:t> of </a:t>
            </a:r>
            <a:r>
              <a:rPr lang="hu-HU" i="1" dirty="0" err="1"/>
              <a:t>female</a:t>
            </a:r>
            <a:r>
              <a:rPr lang="hu-HU" i="1" dirty="0"/>
              <a:t> </a:t>
            </a:r>
            <a:r>
              <a:rPr lang="hu-HU" i="1" dirty="0" err="1"/>
              <a:t>students</a:t>
            </a:r>
            <a:r>
              <a:rPr lang="hu-HU" i="1" dirty="0"/>
              <a:t> in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field</a:t>
            </a:r>
            <a:r>
              <a:rPr lang="hu-HU" i="1" dirty="0"/>
              <a:t> of </a:t>
            </a:r>
            <a:r>
              <a:rPr lang="hu-HU" i="1" dirty="0" err="1"/>
              <a:t>engineering</a:t>
            </a:r>
            <a:r>
              <a:rPr lang="hu-HU" i="1" dirty="0"/>
              <a:t>. </a:t>
            </a:r>
            <a:r>
              <a:rPr lang="hu-HU" dirty="0"/>
              <a:t>PhD </a:t>
            </a:r>
            <a:r>
              <a:rPr lang="hu-HU" dirty="0" err="1"/>
              <a:t>dissertation</a:t>
            </a:r>
            <a:r>
              <a:rPr lang="hu-HU" dirty="0"/>
              <a:t>. Budapest: Budapesti Corvinus Egyetem. </a:t>
            </a:r>
            <a:r>
              <a:rPr lang="hu-HU" dirty="0">
                <a:hlinkClick r:id="rId3"/>
              </a:rPr>
              <a:t>https://phd.lib.uni-corvinus.hu/1225/1/Paksi%20Veronika_den.pdf</a:t>
            </a:r>
            <a:r>
              <a:rPr lang="hu-HU" dirty="0"/>
              <a:t> (tézisek magyarul: </a:t>
            </a:r>
            <a:r>
              <a:rPr lang="hu-HU" dirty="0">
                <a:hlinkClick r:id="rId4"/>
              </a:rPr>
              <a:t>https://phd.lib.uni-corvinus.hu/1225/3/Paksi%20Veronika_thu.pdf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 err="1"/>
              <a:t>Schadt</a:t>
            </a:r>
            <a:r>
              <a:rPr lang="hu-HU" dirty="0"/>
              <a:t> Mária 2011. Esélyegyenlőtlenség a tudományos szférában. In: Nagy Ildikó –Pongrácz Tiborné (szerk.) Szerepváltozások: </a:t>
            </a:r>
            <a:r>
              <a:rPr lang="hu-HU" i="1" dirty="0"/>
              <a:t>Jelentés a nők és férfiak helyzetéről 2011.</a:t>
            </a:r>
            <a:r>
              <a:rPr lang="hu-HU" dirty="0"/>
              <a:t> Budapest: TÁRKI –Nemzeti Erőforrás Minisztérium, 49–67.</a:t>
            </a:r>
          </a:p>
        </p:txBody>
      </p:sp>
    </p:spTree>
    <p:extLst>
      <p:ext uri="{BB962C8B-B14F-4D97-AF65-F5344CB8AC3E}">
        <p14:creationId xmlns:p14="http://schemas.microsoft.com/office/powerpoint/2010/main" val="188252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="" xmlns:a16="http://schemas.microsoft.com/office/drawing/2014/main" id="{175EAFFD-4A47-DD53-4F76-BD457E18BF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17A328A8-43E6-45B4-C777-19818B91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978408"/>
            <a:ext cx="3454627" cy="2432304"/>
          </a:xfrm>
        </p:spPr>
        <p:txBody>
          <a:bodyPr anchor="b">
            <a:normAutofit/>
          </a:bodyPr>
          <a:lstStyle/>
          <a:p>
            <a:r>
              <a:rPr lang="hu-HU" sz="4000" dirty="0" smtClean="0"/>
              <a:t>Nyelvésznők a </a:t>
            </a:r>
            <a:r>
              <a:rPr lang="hu-HU" sz="4000" dirty="0" err="1"/>
              <a:t>Wikipédián</a:t>
            </a:r>
            <a:endParaRPr lang="hu-HU" sz="4000" dirty="0"/>
          </a:p>
        </p:txBody>
      </p:sp>
      <p:sp>
        <p:nvSpPr>
          <p:cNvPr id="17" name="Freeform: Shape 11">
            <a:extLst>
              <a:ext uri="{FF2B5EF4-FFF2-40B4-BE49-F238E27FC236}">
                <a16:creationId xmlns="" xmlns:a16="http://schemas.microsoft.com/office/drawing/2014/main" id="{7CC1FECC-9CA4-341C-7E20-4728C51473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0741A02-D980-F531-EE0F-78EFAC755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3538728"/>
            <a:ext cx="3200400" cy="2816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hlinkClick r:id="rId2"/>
              </a:rPr>
              <a:t>https://hu.wikipedia.org/wiki/Kateg%C3%B3ria:Magyar_nyelv%C3%A9szek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14 alkategória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 descr="A képen szöveg, képernyőkép, szám, Betűtípus látható&#10;&#10;Előfordulhat, hogy az AI által létrehozott tartalom helytelen.">
            <a:extLst>
              <a:ext uri="{FF2B5EF4-FFF2-40B4-BE49-F238E27FC236}">
                <a16:creationId xmlns="" xmlns:a16="http://schemas.microsoft.com/office/drawing/2014/main" id="{20696F54-740F-0D05-F512-66B45FA77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2" b="-2"/>
          <a:stretch>
            <a:fillRect/>
          </a:stretch>
        </p:blipFill>
        <p:spPr>
          <a:xfrm>
            <a:off x="3975835" y="954922"/>
            <a:ext cx="7850428" cy="56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36B9A8E-2F18-DF30-B6E7-0E955F3F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Nyelvésznők a </a:t>
            </a:r>
            <a:r>
              <a:rPr lang="hu-HU" dirty="0"/>
              <a:t>Wikipédián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0E6941F-C5E3-625D-8FC9-9FEED7F0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2675317"/>
            <a:ext cx="4315968" cy="376732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465 lap</a:t>
            </a:r>
            <a:r>
              <a:rPr lang="hu-HU" dirty="0"/>
              <a:t>, azaz személy, közülük </a:t>
            </a:r>
            <a:r>
              <a:rPr lang="hu-HU" dirty="0" smtClean="0"/>
              <a:t>65 nő </a:t>
            </a:r>
            <a:r>
              <a:rPr lang="hu-HU" b="1" dirty="0" smtClean="0"/>
              <a:t>(13,97%)</a:t>
            </a:r>
          </a:p>
          <a:p>
            <a:pPr marL="0" indent="0">
              <a:buNone/>
            </a:pPr>
            <a:r>
              <a:rPr lang="hu-HU" dirty="0" smtClean="0"/>
              <a:t>Még élők is vannak köztük, a negyvenes éveikben lévők a legfiatalabbak (PhD fokozattal)</a:t>
            </a:r>
          </a:p>
          <a:p>
            <a:pPr marL="0" indent="0">
              <a:buNone/>
            </a:pPr>
            <a:r>
              <a:rPr lang="hu-HU" dirty="0" smtClean="0"/>
              <a:t>Hiányoznak meghatározó alakok mindkét nemből, nagydoktorok is…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7" y="2218903"/>
            <a:ext cx="7045527" cy="42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FEBB45E-F90C-3C4D-C0A7-55556DEB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Köszöntések, megemlékezések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B31E60A-F41A-A467-56FE-E804560A4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002536"/>
            <a:ext cx="5349240" cy="4489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err="1" smtClean="0"/>
              <a:t>MNy</a:t>
            </a:r>
            <a:r>
              <a:rPr lang="hu-HU" dirty="0" smtClean="0"/>
              <a:t> 120 évfolyama (</a:t>
            </a:r>
            <a:r>
              <a:rPr lang="hu-HU" dirty="0" smtClean="0"/>
              <a:t>1904–2024</a:t>
            </a:r>
            <a:r>
              <a:rPr lang="hu-HU" dirty="0" smtClean="0"/>
              <a:t>) – </a:t>
            </a:r>
            <a:r>
              <a:rPr lang="hu-HU" dirty="0" err="1" smtClean="0"/>
              <a:t>Korompay</a:t>
            </a:r>
            <a:r>
              <a:rPr lang="hu-HU" dirty="0" smtClean="0"/>
              <a:t> Klára</a:t>
            </a:r>
          </a:p>
          <a:p>
            <a:pPr marL="0" indent="0">
              <a:buNone/>
            </a:pPr>
            <a:r>
              <a:rPr lang="hu-HU" dirty="0" smtClean="0"/>
              <a:t>A Magyar Nyelvtudományi Társaság folyóirata</a:t>
            </a:r>
          </a:p>
          <a:p>
            <a:pPr marL="0" indent="0">
              <a:buNone/>
            </a:pPr>
            <a:r>
              <a:rPr lang="hu-HU" dirty="0"/>
              <a:t>„Alapelvünk az, hogy mindenkire, akit a Társaság köszöntött, illetve elhunytakor búcsúztatott, vagy akiről később (többnyire egy-egy évforduló alkalmából) megemlékezett. A nyelvtudósok mellett  számos t á r s t u d o m á n y képviselői is jelen vannak.”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57 nő </a:t>
            </a:r>
            <a:r>
              <a:rPr lang="hu-HU" dirty="0"/>
              <a:t>(11,33</a:t>
            </a:r>
            <a:r>
              <a:rPr lang="hu-HU" dirty="0" smtClean="0"/>
              <a:t>%), köztük még élők is (pl. É. Kiss Katalin, </a:t>
            </a:r>
            <a:r>
              <a:rPr lang="hu-HU" dirty="0" err="1" smtClean="0"/>
              <a:t>Bakró-Nagy</a:t>
            </a:r>
            <a:r>
              <a:rPr lang="hu-HU" dirty="0" smtClean="0"/>
              <a:t> </a:t>
            </a:r>
            <a:r>
              <a:rPr lang="hu-HU" dirty="0" err="1" smtClean="0"/>
              <a:t>Marianne</a:t>
            </a:r>
            <a:r>
              <a:rPr lang="hu-HU" dirty="0" smtClean="0"/>
              <a:t>) vs. </a:t>
            </a:r>
            <a:r>
              <a:rPr lang="hu-HU" b="1" dirty="0" smtClean="0"/>
              <a:t>503</a:t>
            </a:r>
            <a:r>
              <a:rPr lang="hu-HU" dirty="0" smtClean="0"/>
              <a:t> férfi </a:t>
            </a:r>
          </a:p>
          <a:p>
            <a:pPr marL="0" indent="0">
              <a:buNone/>
            </a:pPr>
            <a:r>
              <a:rPr lang="hu-HU" dirty="0" smtClean="0"/>
              <a:t>Ki köszöntötte őket? Van, akit többször is ünnepeltek, összesen </a:t>
            </a:r>
            <a:r>
              <a:rPr lang="hu-HU" b="1" dirty="0" smtClean="0"/>
              <a:t>32</a:t>
            </a:r>
            <a:r>
              <a:rPr lang="hu-HU" dirty="0" smtClean="0"/>
              <a:t>-szer írt köszöntést nő…</a:t>
            </a:r>
            <a:r>
              <a:rPr lang="hu-HU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hu-HU" dirty="0" smtClean="0"/>
              <a:t>De nem csak nyelvészek: Jókai Anna, Kaffka Margit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95" y="1892808"/>
            <a:ext cx="5382793" cy="325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Női akadémikusok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6862" y="1837945"/>
            <a:ext cx="5887530" cy="50200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 err="1" smtClean="0"/>
              <a:t>Lamm</a:t>
            </a:r>
            <a:r>
              <a:rPr lang="hu-HU" b="1" dirty="0" smtClean="0"/>
              <a:t> &amp; Nagy (2019), </a:t>
            </a:r>
            <a:r>
              <a:rPr lang="hu-HU" b="1" dirty="0" err="1" smtClean="0"/>
              <a:t>Acsády</a:t>
            </a:r>
            <a:r>
              <a:rPr lang="hu-HU" b="1" dirty="0" smtClean="0"/>
              <a:t> &amp; Gábor (2025):</a:t>
            </a:r>
          </a:p>
          <a:p>
            <a:pPr marL="0" indent="0">
              <a:buNone/>
            </a:pPr>
            <a:r>
              <a:rPr lang="hu-HU" dirty="0" smtClean="0"/>
              <a:t>2016: egy nő sem került be az akadémikusok közé</a:t>
            </a:r>
          </a:p>
          <a:p>
            <a:pPr marL="0" indent="0">
              <a:buNone/>
            </a:pPr>
            <a:r>
              <a:rPr lang="hu-HU" dirty="0" smtClean="0"/>
              <a:t>2017: </a:t>
            </a:r>
            <a:r>
              <a:rPr lang="hu-HU" b="1" i="1" dirty="0" smtClean="0"/>
              <a:t>Nők </a:t>
            </a:r>
            <a:r>
              <a:rPr lang="hu-HU" b="1" i="1" dirty="0"/>
              <a:t>a Kutatói Életpályán Elnöki </a:t>
            </a:r>
            <a:r>
              <a:rPr lang="hu-HU" b="1" i="1" dirty="0" smtClean="0"/>
              <a:t>Bizottság</a:t>
            </a:r>
            <a:r>
              <a:rPr lang="hu-HU" dirty="0" smtClean="0"/>
              <a:t>: háromévente cseréli a tagokat (17 fő, mind nő)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mta.hu/nok-a-kutatoi-eletpalyan-elnoki-bizottsag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2018: MTA </a:t>
            </a:r>
            <a:r>
              <a:rPr lang="hu-HU" dirty="0" smtClean="0"/>
              <a:t>ösztöndíj a </a:t>
            </a:r>
            <a:r>
              <a:rPr lang="hu-HU" dirty="0"/>
              <a:t>kisgyermeket nevelő kutatónők és kiskorú gyermeküket egyedül nevelő kutatók tudományos előmenetelének elősegítése érdekében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2019: „Nők Éve”</a:t>
            </a:r>
          </a:p>
          <a:p>
            <a:pPr marL="0" indent="0">
              <a:buNone/>
            </a:pPr>
            <a:r>
              <a:rPr lang="hu-HU" dirty="0" smtClean="0"/>
              <a:t>Kevés a </a:t>
            </a:r>
            <a:r>
              <a:rPr lang="hu-HU" dirty="0" err="1" smtClean="0"/>
              <a:t>DSc</a:t>
            </a:r>
            <a:r>
              <a:rPr lang="hu-HU" dirty="0" smtClean="0"/>
              <a:t>/MTA doktora cím a nők körében (16%), ez akadálya az akadémikusságnak [2019. áprilisi adat]</a:t>
            </a:r>
          </a:p>
          <a:p>
            <a:pPr marL="0" indent="0">
              <a:buNone/>
            </a:pPr>
            <a:r>
              <a:rPr lang="hu-HU" dirty="0" smtClean="0"/>
              <a:t>PhD után tűnnek el a nők a tudományból („</a:t>
            </a:r>
            <a:r>
              <a:rPr lang="hu-HU" dirty="0" err="1" smtClean="0"/>
              <a:t>leaky</a:t>
            </a:r>
            <a:r>
              <a:rPr lang="hu-HU" dirty="0" smtClean="0"/>
              <a:t> </a:t>
            </a:r>
            <a:r>
              <a:rPr lang="hu-HU" dirty="0" err="1" smtClean="0"/>
              <a:t>pipeline</a:t>
            </a:r>
            <a:r>
              <a:rPr lang="hu-HU" dirty="0" smtClean="0"/>
              <a:t>”)</a:t>
            </a:r>
          </a:p>
          <a:p>
            <a:pPr marL="0" indent="0">
              <a:buNone/>
            </a:pPr>
            <a:r>
              <a:rPr lang="hu-HU" dirty="0" smtClean="0"/>
              <a:t>A pályázatok nincsenek tekintettel a gyerekvállalásra, életkori határok</a:t>
            </a:r>
          </a:p>
          <a:p>
            <a:pPr marL="0" indent="0">
              <a:buNone/>
            </a:pPr>
            <a:r>
              <a:rPr lang="hu-HU" dirty="0" smtClean="0"/>
              <a:t>Adminisztratív és szervezési feladatok alól a gyermekgondozás után visszatérők mentesítése</a:t>
            </a:r>
          </a:p>
          <a:p>
            <a:pPr marL="0" indent="0">
              <a:buNone/>
            </a:pPr>
            <a:r>
              <a:rPr lang="hu-HU" dirty="0" smtClean="0"/>
              <a:t>Sok alkalmas jelölt van a női akadémikusságra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67" y="2288"/>
            <a:ext cx="5611367" cy="34152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059" y="3417568"/>
            <a:ext cx="3604879" cy="32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1208" y="978408"/>
            <a:ext cx="3575304" cy="1463040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Lamm</a:t>
            </a:r>
            <a:r>
              <a:rPr lang="hu-HU" dirty="0" smtClean="0"/>
              <a:t> &amp; Nagy (2019: 1656)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68" y="100112"/>
            <a:ext cx="7040880" cy="6757888"/>
          </a:xfrm>
        </p:spPr>
      </p:pic>
    </p:spTree>
    <p:extLst>
      <p:ext uri="{BB962C8B-B14F-4D97-AF65-F5344CB8AC3E}">
        <p14:creationId xmlns:p14="http://schemas.microsoft.com/office/powerpoint/2010/main" val="11395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08D5CC0-333F-49D9-F11B-538728D7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Nyelvész </a:t>
            </a:r>
            <a:r>
              <a:rPr lang="hu-HU" dirty="0" smtClean="0"/>
              <a:t>akadémikusok, nagydoktorok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EA1F546-EBCF-FAC2-BB1B-52BC9B7F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975104"/>
            <a:ext cx="11740896" cy="47640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MTA Elnökség</a:t>
            </a:r>
            <a:r>
              <a:rPr lang="hu-HU" dirty="0" smtClean="0"/>
              <a:t>: </a:t>
            </a:r>
          </a:p>
          <a:p>
            <a:r>
              <a:rPr lang="hu-HU" dirty="0" smtClean="0"/>
              <a:t>2 nő 6 főből, nem nyelvészek (Erdei Anna, </a:t>
            </a:r>
            <a:r>
              <a:rPr lang="hu-HU" dirty="0" err="1" smtClean="0"/>
              <a:t>Lamm</a:t>
            </a:r>
            <a:r>
              <a:rPr lang="hu-HU" dirty="0" smtClean="0"/>
              <a:t> Vanda) + </a:t>
            </a:r>
            <a:r>
              <a:rPr lang="hu-HU" b="1" dirty="0" smtClean="0"/>
              <a:t>Csépe Valéria </a:t>
            </a:r>
            <a:r>
              <a:rPr lang="hu-HU" dirty="0" smtClean="0"/>
              <a:t>(</a:t>
            </a:r>
            <a:r>
              <a:rPr lang="hu-HU" dirty="0"/>
              <a:t>Az elnökség közgyűlés által választott akadémikus </a:t>
            </a:r>
            <a:r>
              <a:rPr lang="hu-HU" dirty="0" smtClean="0"/>
              <a:t>tagjai között)</a:t>
            </a:r>
          </a:p>
          <a:p>
            <a:r>
              <a:rPr lang="hu-HU" dirty="0"/>
              <a:t>A közgyűlés által választott nem akadémikus közgyűlési képviselők</a:t>
            </a:r>
            <a:r>
              <a:rPr lang="hu-HU" dirty="0" smtClean="0"/>
              <a:t>: Bagi Margit, Balogh Margit (3 főből 2 nő)</a:t>
            </a:r>
            <a:endParaRPr lang="hu-HU" dirty="0"/>
          </a:p>
          <a:p>
            <a:r>
              <a:rPr lang="hu-HU" dirty="0" smtClean="0"/>
              <a:t>Tudományos osztályelnökök: 11 főből egy nő (Ádám Veronika, </a:t>
            </a:r>
            <a:r>
              <a:rPr lang="hu-HU" dirty="0"/>
              <a:t>az Orvosi Tudományok Osztályának </a:t>
            </a:r>
            <a:r>
              <a:rPr lang="hu-HU" dirty="0" smtClean="0"/>
              <a:t>elnöke)</a:t>
            </a:r>
          </a:p>
          <a:p>
            <a:pPr marL="0" indent="0">
              <a:buNone/>
            </a:pPr>
            <a:r>
              <a:rPr lang="hu-HU" b="1" dirty="0" smtClean="0"/>
              <a:t>Nyelvész akadémikusok</a:t>
            </a:r>
            <a:r>
              <a:rPr lang="hu-HU" dirty="0" smtClean="0"/>
              <a:t> (MTA levelező, külső, tiszteleti vagy rendes tag): 752 </a:t>
            </a:r>
            <a:r>
              <a:rPr lang="hu-HU" dirty="0"/>
              <a:t>tagot listáz ki (</a:t>
            </a: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mta.hu/mta_tagjai</a:t>
            </a:r>
            <a:r>
              <a:rPr lang="hu-HU" dirty="0" smtClean="0"/>
              <a:t>), rendes tag 264 fő, de az összes tagot nézve 15 fő tartozik a Nyelv- és Irodalomtudományi Osztályba közülük, a nyelvészek közül 6 nő (33,33%), 1 rendes tag (vs. 9 férfi):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Bakró-Nagy</a:t>
            </a:r>
            <a:r>
              <a:rPr lang="hu-HU" dirty="0" smtClean="0"/>
              <a:t> </a:t>
            </a:r>
            <a:r>
              <a:rPr lang="hu-HU" dirty="0" err="1" smtClean="0"/>
              <a:t>Marianne</a:t>
            </a:r>
            <a:r>
              <a:rPr lang="hu-HU" dirty="0" smtClean="0"/>
              <a:t> </a:t>
            </a:r>
            <a:r>
              <a:rPr lang="hu-HU" dirty="0" err="1" smtClean="0"/>
              <a:t>uralista</a:t>
            </a:r>
            <a:r>
              <a:rPr lang="hu-HU" dirty="0" smtClean="0"/>
              <a:t> (idén lett levelező tag)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/>
              <a:t>É. Kiss Katalin (rendes tag)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Csépe Valéria </a:t>
            </a:r>
            <a:r>
              <a:rPr lang="hu-HU" b="1" dirty="0" smtClean="0"/>
              <a:t>(rendes tag 2019 óta), MTA főtitkárhelyettes 2008 és 2014 között – valamiért nem látszik, csak az elnökségben [</a:t>
            </a:r>
            <a:r>
              <a:rPr lang="hu-HU" b="1" dirty="0" smtClean="0"/>
              <a:t>pszichológus]</a:t>
            </a:r>
            <a:endParaRPr lang="hu-HU" b="1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Moravcsik</a:t>
            </a:r>
            <a:r>
              <a:rPr lang="hu-HU" dirty="0" smtClean="0"/>
              <a:t> Edit (külső tag)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Németh T. Enikő (levelező tag)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Szabolcsi Anna (tiszteleti tag)</a:t>
            </a:r>
          </a:p>
          <a:p>
            <a:pPr marL="0" indent="0">
              <a:buNone/>
            </a:pPr>
            <a:r>
              <a:rPr lang="hu-HU" b="1" dirty="0" smtClean="0"/>
              <a:t>Nagydoktorok</a:t>
            </a:r>
            <a:r>
              <a:rPr lang="hu-HU" dirty="0" smtClean="0"/>
              <a:t> (</a:t>
            </a:r>
            <a:r>
              <a:rPr lang="hu-HU" dirty="0" err="1" smtClean="0"/>
              <a:t>DSc</a:t>
            </a:r>
            <a:r>
              <a:rPr lang="hu-HU" dirty="0" smtClean="0"/>
              <a:t>): 2011 óta az I. osztályban 94 fő lett nagydoktor, ebből 8 nyelvésznő (</a:t>
            </a:r>
            <a:r>
              <a:rPr lang="hu-HU" dirty="0" err="1" smtClean="0"/>
              <a:t>Benczes</a:t>
            </a:r>
            <a:r>
              <a:rPr lang="hu-HU" dirty="0" smtClean="0"/>
              <a:t> Réka, Bóna Judit, Csepregi Márta, Károly Krisztina, Komlósiné </a:t>
            </a:r>
            <a:r>
              <a:rPr lang="hu-HU" dirty="0" err="1" smtClean="0"/>
              <a:t>Knipf</a:t>
            </a:r>
            <a:r>
              <a:rPr lang="hu-HU" dirty="0" smtClean="0"/>
              <a:t> Erzsébet, </a:t>
            </a:r>
            <a:r>
              <a:rPr lang="hu-HU" dirty="0" err="1" smtClean="0"/>
              <a:t>Navracsics</a:t>
            </a:r>
            <a:r>
              <a:rPr lang="hu-HU" dirty="0" smtClean="0"/>
              <a:t> Judit, Németh T. Enikő, Tóth Valéria) és 12 férfi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76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54964FC-1AF4-A66E-D73F-4DF0DE13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MTA nyelvészeti </a:t>
            </a:r>
            <a:r>
              <a:rPr lang="hu-HU" dirty="0" smtClean="0"/>
              <a:t>bizottságainak tagjai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36C8A49-99A3-E0E6-F91B-465120CE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74520"/>
            <a:ext cx="11146536" cy="450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Az I. osztály tudományos bizottságai </a:t>
            </a:r>
            <a:r>
              <a:rPr lang="hu-HU" dirty="0" smtClean="0"/>
              <a:t>(6):</a:t>
            </a:r>
          </a:p>
          <a:p>
            <a:pPr marL="0" indent="0">
              <a:buNone/>
            </a:pPr>
            <a:r>
              <a:rPr lang="hu-HU" b="1" dirty="0" smtClean="0"/>
              <a:t>Nyelvtudományi Bizottság: </a:t>
            </a:r>
            <a:r>
              <a:rPr lang="hu-HU" dirty="0" smtClean="0"/>
              <a:t>a titkár nő (Markó Alexandra), az összes tag közül (beleértve az </a:t>
            </a:r>
            <a:r>
              <a:rPr lang="hu-HU" dirty="0" smtClean="0"/>
              <a:t>elnököt</a:t>
            </a:r>
            <a:r>
              <a:rPr lang="hu-HU" dirty="0" smtClean="0"/>
              <a:t>, tanácskozási jogú tagokat stb., 42 fő) 16 nő (38,10%)</a:t>
            </a:r>
          </a:p>
          <a:p>
            <a:pPr marL="0" indent="0">
              <a:buNone/>
            </a:pPr>
            <a:r>
              <a:rPr lang="hu-HU" b="1" dirty="0" smtClean="0"/>
              <a:t>Munkabizottságok</a:t>
            </a:r>
            <a:r>
              <a:rPr lang="hu-HU" dirty="0" smtClean="0"/>
              <a:t>: vannak átfedések a tagok közt (a nagybizottsággal is):</a:t>
            </a:r>
          </a:p>
          <a:p>
            <a:r>
              <a:rPr lang="hu-HU" dirty="0"/>
              <a:t>Alkalmazott Nyelvészeti </a:t>
            </a:r>
            <a:r>
              <a:rPr lang="hu-HU" dirty="0" smtClean="0"/>
              <a:t>Munkabizottság: elnök és titkár is nő, 18 főből összesen 14 nő!</a:t>
            </a:r>
          </a:p>
          <a:p>
            <a:r>
              <a:rPr lang="hu-HU" dirty="0" smtClean="0"/>
              <a:t>Elméleti </a:t>
            </a:r>
            <a:r>
              <a:rPr lang="hu-HU" dirty="0"/>
              <a:t>Nyelvészeti </a:t>
            </a:r>
            <a:r>
              <a:rPr lang="hu-HU" dirty="0" smtClean="0"/>
              <a:t>Munkabizottság: titkár nő, 20 főből 8 nő</a:t>
            </a:r>
          </a:p>
          <a:p>
            <a:r>
              <a:rPr lang="hu-HU" dirty="0" smtClean="0"/>
              <a:t>Magyar </a:t>
            </a:r>
            <a:r>
              <a:rPr lang="hu-HU" dirty="0"/>
              <a:t>Nyelvészeti </a:t>
            </a:r>
            <a:r>
              <a:rPr lang="hu-HU" dirty="0" smtClean="0"/>
              <a:t>Munkabizottság: elnök és titkár is nő, 22 főből 15 fő!</a:t>
            </a:r>
          </a:p>
          <a:p>
            <a:r>
              <a:rPr lang="hu-HU" dirty="0" smtClean="0"/>
              <a:t>Szótári Munkabizottság: elnök, tiszteletbeli elnök és a titkár is nő, 21 főből 15 nő!</a:t>
            </a:r>
          </a:p>
          <a:p>
            <a:r>
              <a:rPr lang="hu-HU" dirty="0" smtClean="0"/>
              <a:t>Uráli </a:t>
            </a:r>
            <a:r>
              <a:rPr lang="hu-HU" dirty="0"/>
              <a:t>Nyelvészeti </a:t>
            </a:r>
            <a:r>
              <a:rPr lang="hu-HU" dirty="0" smtClean="0"/>
              <a:t>Munkabizottság: titkár nő, 20 főből 15 nő!</a:t>
            </a:r>
          </a:p>
          <a:p>
            <a:pPr marL="0" indent="0">
              <a:buNone/>
            </a:pPr>
            <a:r>
              <a:rPr lang="hu-HU" dirty="0" smtClean="0"/>
              <a:t>+ Magyar Nyelvi Osztályközi Állandó Bizottság: elnökhelyettes és titkár is nő, 23 főből 12 nő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54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2521</Words>
  <Application>Microsoft Office PowerPoint</Application>
  <PresentationFormat>Szélesvásznú</PresentationFormat>
  <Paragraphs>184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Arial</vt:lpstr>
      <vt:lpstr>Bierstadt</vt:lpstr>
      <vt:lpstr>GestaltVTI</vt:lpstr>
      <vt:lpstr>A hazai női nyelvészekről a múlt században és most</vt:lpstr>
      <vt:lpstr>Nők a tudományos pályán: „úgyis elmennek szülni”?</vt:lpstr>
      <vt:lpstr>Nyelvésznők a Wikipédián</vt:lpstr>
      <vt:lpstr>Nyelvésznők a Wikipédián</vt:lpstr>
      <vt:lpstr>Köszöntések, megemlékezések</vt:lpstr>
      <vt:lpstr>Női akadémikusok</vt:lpstr>
      <vt:lpstr>Lamm &amp; Nagy (2019: 1656)</vt:lpstr>
      <vt:lpstr>Nyelvész akadémikusok, nagydoktorok</vt:lpstr>
      <vt:lpstr>MTA nyelvészeti bizottságainak tagjai</vt:lpstr>
      <vt:lpstr>MTA nyelvészeti bizottságai</vt:lpstr>
      <vt:lpstr>Pályaelhagyás a nyelvtudományban</vt:lpstr>
      <vt:lpstr>„Nők a tudomány fellegvárában” – nyelvészek </vt:lpstr>
      <vt:lpstr>„Magyar nyelvész pályaképek és önvallomások” (szerk. Bolla Kálmán, 1999–2009)</vt:lpstr>
      <vt:lpstr>A nyelvészetről – egyes szám, első személyben I–II. (szerk. Kontra Miklós &amp; Bakró-Nagy Marianne, 1991, 2009)</vt:lpstr>
      <vt:lpstr>H. Molnár Ilona (1930–1999) </vt:lpstr>
      <vt:lpstr>(H.) Molnár Ilona</vt:lpstr>
      <vt:lpstr>H. Molnár Ilona</vt:lpstr>
      <vt:lpstr>H. Molnár Ilona</vt:lpstr>
      <vt:lpstr>H. Molnár Ilona</vt:lpstr>
      <vt:lpstr>H. Molnár Ilona</vt:lpstr>
      <vt:lpstr>Köszönetnyilvánítás </vt:lpstr>
      <vt:lpstr>PowerPoint bemutató</vt:lpstr>
      <vt:lpstr>Irodalom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hazai női nyelvészekről a múlt században és most</dc:title>
  <dc:creator>Anonymous</dc:creator>
  <cp:lastModifiedBy>Anonymous</cp:lastModifiedBy>
  <cp:revision>492</cp:revision>
  <dcterms:created xsi:type="dcterms:W3CDTF">2025-08-01T12:40:55Z</dcterms:created>
  <dcterms:modified xsi:type="dcterms:W3CDTF">2025-09-24T15:37:15Z</dcterms:modified>
</cp:coreProperties>
</file>