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34"/>
  </p:notesMasterIdLst>
  <p:sldIdLst>
    <p:sldId id="256" r:id="rId2"/>
    <p:sldId id="257" r:id="rId3"/>
    <p:sldId id="258" r:id="rId4"/>
    <p:sldId id="259" r:id="rId5"/>
    <p:sldId id="260" r:id="rId6"/>
    <p:sldId id="261" r:id="rId7"/>
    <p:sldId id="270" r:id="rId8"/>
    <p:sldId id="262" r:id="rId9"/>
    <p:sldId id="267" r:id="rId10"/>
    <p:sldId id="263" r:id="rId11"/>
    <p:sldId id="269" r:id="rId12"/>
    <p:sldId id="293" r:id="rId13"/>
    <p:sldId id="286" r:id="rId14"/>
    <p:sldId id="271" r:id="rId15"/>
    <p:sldId id="272" r:id="rId16"/>
    <p:sldId id="273" r:id="rId17"/>
    <p:sldId id="274" r:id="rId18"/>
    <p:sldId id="275" r:id="rId19"/>
    <p:sldId id="276" r:id="rId20"/>
    <p:sldId id="280" r:id="rId21"/>
    <p:sldId id="281" r:id="rId22"/>
    <p:sldId id="285" r:id="rId23"/>
    <p:sldId id="294" r:id="rId24"/>
    <p:sldId id="291" r:id="rId25"/>
    <p:sldId id="282" r:id="rId26"/>
    <p:sldId id="287" r:id="rId27"/>
    <p:sldId id="288" r:id="rId28"/>
    <p:sldId id="289" r:id="rId29"/>
    <p:sldId id="290" r:id="rId30"/>
    <p:sldId id="292" r:id="rId31"/>
    <p:sldId id="295" r:id="rId32"/>
    <p:sldId id="296" r:id="rId33"/>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incs stílus, csak rács">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1030" autoAdjust="0"/>
  </p:normalViewPr>
  <p:slideViewPr>
    <p:cSldViewPr snapToGrid="0">
      <p:cViewPr varScale="1">
        <p:scale>
          <a:sx n="63" d="100"/>
          <a:sy n="63" d="100"/>
        </p:scale>
        <p:origin x="1454"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3F2C68-BC86-413B-A0EE-22A780365CAC}" type="datetimeFigureOut">
              <a:rPr lang="hu-HU" smtClean="0"/>
              <a:t>2025. 08. 15.</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754B18-F63E-410C-A79E-289A001250D2}" type="slidenum">
              <a:rPr lang="hu-HU" smtClean="0"/>
              <a:t>‹#›</a:t>
            </a:fld>
            <a:endParaRPr lang="hu-HU"/>
          </a:p>
        </p:txBody>
      </p:sp>
    </p:spTree>
    <p:extLst>
      <p:ext uri="{BB962C8B-B14F-4D97-AF65-F5344CB8AC3E}">
        <p14:creationId xmlns:p14="http://schemas.microsoft.com/office/powerpoint/2010/main" val="1816641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smtClean="0"/>
              <a:t>Our presentation addresses the intonation of Hungarian conditional </a:t>
            </a:r>
            <a:r>
              <a:rPr lang="en-US" b="1" dirty="0" smtClean="0"/>
              <a:t>insubordinate</a:t>
            </a:r>
            <a:r>
              <a:rPr lang="en-US" dirty="0" smtClean="0"/>
              <a:t> clauses, in comparison with </a:t>
            </a:r>
            <a:r>
              <a:rPr lang="en-US" b="1" dirty="0" smtClean="0"/>
              <a:t>syntactically dependent variants containing </a:t>
            </a:r>
            <a:r>
              <a:rPr lang="en-US" dirty="0" smtClean="0"/>
              <a:t>the same subordinate clause.</a:t>
            </a:r>
          </a:p>
          <a:p>
            <a:r>
              <a:rPr lang="en-US" dirty="0" smtClean="0"/>
              <a:t>Insubordinate clauses can be defined as clauses that</a:t>
            </a:r>
            <a:r>
              <a:rPr lang="hu-HU" dirty="0" smtClean="0"/>
              <a:t>:</a:t>
            </a:r>
            <a:r>
              <a:rPr lang="en-US" dirty="0" smtClean="0"/>
              <a:t> (1) … (2) … (3) ….</a:t>
            </a:r>
          </a:p>
          <a:p>
            <a:r>
              <a:rPr lang="en-US" dirty="0" smtClean="0"/>
              <a:t>The main parameter along which they are typically classified is their syntactic</a:t>
            </a:r>
            <a:r>
              <a:rPr lang="hu-HU" baseline="0" dirty="0" smtClean="0"/>
              <a:t> and/</a:t>
            </a:r>
            <a:r>
              <a:rPr lang="hu-HU" baseline="0" dirty="0" err="1" smtClean="0"/>
              <a:t>or</a:t>
            </a:r>
            <a:r>
              <a:rPr lang="hu-HU" baseline="0" dirty="0" smtClean="0"/>
              <a:t> </a:t>
            </a:r>
            <a:r>
              <a:rPr lang="en-US" dirty="0" smtClean="0"/>
              <a:t>pragmatic dependency.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hu-HU" sz="1200" dirty="0" smtClean="0"/>
          </a:p>
        </p:txBody>
      </p:sp>
      <p:sp>
        <p:nvSpPr>
          <p:cNvPr id="4" name="Dia számának helye 3"/>
          <p:cNvSpPr>
            <a:spLocks noGrp="1"/>
          </p:cNvSpPr>
          <p:nvPr>
            <p:ph type="sldNum" sz="quarter" idx="10"/>
          </p:nvPr>
        </p:nvSpPr>
        <p:spPr/>
        <p:txBody>
          <a:bodyPr/>
          <a:lstStyle/>
          <a:p>
            <a:fld id="{C2754B18-F63E-410C-A79E-289A001250D2}" type="slidenum">
              <a:rPr lang="hu-HU" smtClean="0"/>
              <a:t>2</a:t>
            </a:fld>
            <a:endParaRPr lang="hu-HU"/>
          </a:p>
        </p:txBody>
      </p:sp>
    </p:spTree>
    <p:extLst>
      <p:ext uri="{BB962C8B-B14F-4D97-AF65-F5344CB8AC3E}">
        <p14:creationId xmlns:p14="http://schemas.microsoft.com/office/powerpoint/2010/main" val="4237315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C2754B18-F63E-410C-A79E-289A001250D2}" type="slidenum">
              <a:rPr lang="hu-HU" smtClean="0"/>
              <a:t>11</a:t>
            </a:fld>
            <a:endParaRPr lang="hu-HU"/>
          </a:p>
        </p:txBody>
      </p:sp>
    </p:spTree>
    <p:extLst>
      <p:ext uri="{BB962C8B-B14F-4D97-AF65-F5344CB8AC3E}">
        <p14:creationId xmlns:p14="http://schemas.microsoft.com/office/powerpoint/2010/main" val="2210318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Sentences (9) and (10) are of this type as </a:t>
            </a:r>
            <a:r>
              <a:rPr lang="en-US" dirty="0" err="1" smtClean="0"/>
              <a:t>wel</a:t>
            </a:r>
            <a:r>
              <a:rPr lang="hu-HU" dirty="0" smtClean="0"/>
              <a:t>l („</a:t>
            </a:r>
            <a:r>
              <a:rPr lang="hu-HU" dirty="0" err="1" smtClean="0"/>
              <a:t>set</a:t>
            </a:r>
            <a:r>
              <a:rPr lang="hu-HU" dirty="0" smtClean="0"/>
              <a:t> </a:t>
            </a:r>
            <a:r>
              <a:rPr lang="hu-HU" dirty="0" err="1" smtClean="0"/>
              <a:t>phrases</a:t>
            </a:r>
            <a:r>
              <a:rPr lang="hu-HU" dirty="0" smtClean="0"/>
              <a:t>”).</a:t>
            </a:r>
            <a:r>
              <a:rPr lang="hu-HU" baseline="0" dirty="0" smtClean="0"/>
              <a:t> </a:t>
            </a:r>
            <a:endParaRPr lang="hu-HU" dirty="0" smtClean="0"/>
          </a:p>
          <a:p>
            <a:endParaRPr lang="hu-HU" dirty="0"/>
          </a:p>
        </p:txBody>
      </p:sp>
      <p:sp>
        <p:nvSpPr>
          <p:cNvPr id="4" name="Dia számának helye 3"/>
          <p:cNvSpPr>
            <a:spLocks noGrp="1"/>
          </p:cNvSpPr>
          <p:nvPr>
            <p:ph type="sldNum" sz="quarter" idx="10"/>
          </p:nvPr>
        </p:nvSpPr>
        <p:spPr/>
        <p:txBody>
          <a:bodyPr/>
          <a:lstStyle/>
          <a:p>
            <a:fld id="{C2754B18-F63E-410C-A79E-289A001250D2}" type="slidenum">
              <a:rPr lang="hu-HU" smtClean="0"/>
              <a:t>12</a:t>
            </a:fld>
            <a:endParaRPr lang="hu-HU"/>
          </a:p>
        </p:txBody>
      </p:sp>
    </p:spTree>
    <p:extLst>
      <p:ext uri="{BB962C8B-B14F-4D97-AF65-F5344CB8AC3E}">
        <p14:creationId xmlns:p14="http://schemas.microsoft.com/office/powerpoint/2010/main" val="2881490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smtClean="0"/>
              <a:t>As presenting the results for all ten sentences and all of their variants would be too lengthy, we focus here on the main findings for the insubordinate variants. </a:t>
            </a:r>
            <a:endParaRPr lang="hu-HU" dirty="0" smtClean="0"/>
          </a:p>
          <a:p>
            <a:r>
              <a:rPr lang="en-US" dirty="0" smtClean="0"/>
              <a:t>Of the four </a:t>
            </a:r>
            <a:r>
              <a:rPr lang="en-US" i="1" dirty="0" err="1" smtClean="0"/>
              <a:t>mintha</a:t>
            </a:r>
            <a:r>
              <a:rPr lang="en-US" dirty="0" smtClean="0"/>
              <a:t>-conjunction sentences (7–8–9–10), we present one example (10), as they all proved to be highly similar in terms of intonation. The analyses for the remaining sentences are also available on my slides, should anyone be interested.</a:t>
            </a:r>
            <a:endParaRPr lang="hu-HU" dirty="0" smtClean="0"/>
          </a:p>
          <a:p>
            <a:endParaRPr lang="hu-HU" dirty="0" smtClean="0"/>
          </a:p>
          <a:p>
            <a:endParaRPr lang="hu-HU" dirty="0" smtClean="0"/>
          </a:p>
        </p:txBody>
      </p:sp>
      <p:sp>
        <p:nvSpPr>
          <p:cNvPr id="4" name="Dia számának helye 3"/>
          <p:cNvSpPr>
            <a:spLocks noGrp="1"/>
          </p:cNvSpPr>
          <p:nvPr>
            <p:ph type="sldNum" sz="quarter" idx="10"/>
          </p:nvPr>
        </p:nvSpPr>
        <p:spPr/>
        <p:txBody>
          <a:bodyPr/>
          <a:lstStyle/>
          <a:p>
            <a:fld id="{C2754B18-F63E-410C-A79E-289A001250D2}" type="slidenum">
              <a:rPr lang="hu-HU" smtClean="0"/>
              <a:t>13</a:t>
            </a:fld>
            <a:endParaRPr lang="hu-HU"/>
          </a:p>
        </p:txBody>
      </p:sp>
    </p:spTree>
    <p:extLst>
      <p:ext uri="{BB962C8B-B14F-4D97-AF65-F5344CB8AC3E}">
        <p14:creationId xmlns:p14="http://schemas.microsoft.com/office/powerpoint/2010/main" val="3766266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200" kern="1200" dirty="0">
                <a:solidFill>
                  <a:schemeClr val="tx1"/>
                </a:solidFill>
                <a:effectLst/>
                <a:latin typeface="+mn-lt"/>
                <a:ea typeface="+mn-ea"/>
                <a:cs typeface="+mn-cs"/>
              </a:rPr>
              <a:t>T</a:t>
            </a:r>
            <a:r>
              <a:rPr lang="en-GB" sz="1200" kern="1200" dirty="0">
                <a:solidFill>
                  <a:schemeClr val="tx1"/>
                </a:solidFill>
                <a:effectLst/>
                <a:latin typeface="+mn-lt"/>
                <a:ea typeface="+mn-ea"/>
                <a:cs typeface="+mn-cs"/>
              </a:rPr>
              <a:t>he </a:t>
            </a:r>
            <a:r>
              <a:rPr lang="hu-HU" sz="1200" b="1" kern="1200" dirty="0" err="1">
                <a:solidFill>
                  <a:schemeClr val="tx1"/>
                </a:solidFill>
                <a:effectLst/>
                <a:latin typeface="+mn-lt"/>
                <a:ea typeface="+mn-ea"/>
                <a:cs typeface="+mn-cs"/>
              </a:rPr>
              <a:t>subordinate</a:t>
            </a:r>
            <a:r>
              <a:rPr lang="en-GB" sz="1200" b="1" kern="1200" dirty="0">
                <a:solidFill>
                  <a:schemeClr val="tx1"/>
                </a:solidFill>
                <a:effectLst/>
                <a:latin typeface="+mn-lt"/>
                <a:ea typeface="+mn-ea"/>
                <a:cs typeface="+mn-cs"/>
              </a:rPr>
              <a:t> version</a:t>
            </a:r>
            <a:r>
              <a:rPr lang="hu-HU" sz="1200" b="1" kern="1200" dirty="0">
                <a:solidFill>
                  <a:schemeClr val="tx1"/>
                </a:solidFill>
                <a:effectLst/>
                <a:latin typeface="+mn-lt"/>
                <a:ea typeface="+mn-ea"/>
                <a:cs typeface="+mn-cs"/>
              </a:rPr>
              <a:t> </a:t>
            </a:r>
            <a:r>
              <a:rPr lang="hu-HU" sz="1200" b="1" kern="1200" dirty="0" err="1">
                <a:solidFill>
                  <a:schemeClr val="tx1"/>
                </a:solidFill>
                <a:effectLst/>
                <a:latin typeface="+mn-lt"/>
                <a:ea typeface="+mn-ea"/>
                <a:cs typeface="+mn-cs"/>
              </a:rPr>
              <a:t>without</a:t>
            </a:r>
            <a:r>
              <a:rPr lang="hu-HU" sz="1200" b="1" kern="1200" dirty="0">
                <a:solidFill>
                  <a:schemeClr val="tx1"/>
                </a:solidFill>
                <a:effectLst/>
                <a:latin typeface="+mn-lt"/>
                <a:ea typeface="+mn-ea"/>
                <a:cs typeface="+mn-cs"/>
              </a:rPr>
              <a:t> main </a:t>
            </a:r>
            <a:r>
              <a:rPr lang="hu-HU" sz="1200" b="1" kern="1200" dirty="0" err="1">
                <a:solidFill>
                  <a:schemeClr val="tx1"/>
                </a:solidFill>
                <a:effectLst/>
                <a:latin typeface="+mn-lt"/>
                <a:ea typeface="+mn-ea"/>
                <a:cs typeface="+mn-cs"/>
              </a:rPr>
              <a:t>clause</a:t>
            </a:r>
            <a:r>
              <a:rPr lang="hu-HU" sz="1200" b="1" kern="1200" dirty="0">
                <a:solidFill>
                  <a:schemeClr val="tx1"/>
                </a:solidFill>
                <a:effectLst/>
                <a:latin typeface="+mn-lt"/>
                <a:ea typeface="+mn-ea"/>
                <a:cs typeface="+mn-cs"/>
              </a:rPr>
              <a:t> (</a:t>
            </a:r>
            <a:r>
              <a:rPr lang="hu-HU" sz="1200" b="1" kern="1200" dirty="0" err="1">
                <a:solidFill>
                  <a:schemeClr val="tx1"/>
                </a:solidFill>
                <a:effectLst/>
                <a:latin typeface="+mn-lt"/>
                <a:ea typeface="+mn-ea"/>
                <a:cs typeface="+mn-cs"/>
              </a:rPr>
              <a:t>ellipted</a:t>
            </a:r>
            <a:r>
              <a:rPr lang="hu-HU" sz="1200" b="1" kern="1200" baseline="0" dirty="0">
                <a:solidFill>
                  <a:schemeClr val="tx1"/>
                </a:solidFill>
                <a:effectLst/>
                <a:latin typeface="+mn-lt"/>
                <a:ea typeface="+mn-ea"/>
                <a:cs typeface="+mn-cs"/>
              </a:rPr>
              <a:t> version) (1c)</a:t>
            </a:r>
            <a:r>
              <a:rPr lang="en-GB" sz="1200" b="1"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expresses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certainty</a:t>
            </a:r>
            <a:r>
              <a:rPr lang="en-GB" sz="1200" kern="1200" dirty="0">
                <a:solidFill>
                  <a:schemeClr val="tx1"/>
                </a:solidFill>
                <a:effectLst/>
                <a:latin typeface="+mn-lt"/>
                <a:ea typeface="+mn-ea"/>
                <a:cs typeface="+mn-cs"/>
              </a:rPr>
              <a:t>, which is represented by the </a:t>
            </a:r>
            <a:r>
              <a:rPr lang="en-GB" sz="1200" b="1" kern="1200" dirty="0">
                <a:solidFill>
                  <a:schemeClr val="tx1"/>
                </a:solidFill>
                <a:effectLst/>
                <a:latin typeface="+mn-lt"/>
                <a:ea typeface="+mn-ea"/>
                <a:cs typeface="+mn-cs"/>
              </a:rPr>
              <a:t>falling</a:t>
            </a:r>
            <a:r>
              <a:rPr lang="en-GB"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contour</a:t>
            </a:r>
            <a:r>
              <a:rPr lang="en-GB" sz="1200" kern="1200" dirty="0">
                <a:solidFill>
                  <a:schemeClr val="tx1"/>
                </a:solidFill>
                <a:effectLst/>
                <a:latin typeface="+mn-lt"/>
                <a:ea typeface="+mn-ea"/>
                <a:cs typeface="+mn-cs"/>
              </a:rPr>
              <a:t>. The main stress is positioned on the preverbal pronoun. </a:t>
            </a:r>
            <a:endParaRPr lang="hu-H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If the clause appears </a:t>
            </a:r>
            <a:r>
              <a:rPr lang="en-GB" sz="1200" b="1" kern="1200" dirty="0">
                <a:solidFill>
                  <a:schemeClr val="tx1"/>
                </a:solidFill>
                <a:effectLst/>
                <a:latin typeface="+mn-lt"/>
                <a:ea typeface="+mn-ea"/>
                <a:cs typeface="+mn-cs"/>
              </a:rPr>
              <a:t>as the second part of a </a:t>
            </a:r>
            <a:r>
              <a:rPr lang="en-GB" sz="1200" b="1" kern="1200" dirty="0" err="1">
                <a:solidFill>
                  <a:schemeClr val="tx1"/>
                </a:solidFill>
                <a:effectLst/>
                <a:latin typeface="+mn-lt"/>
                <a:ea typeface="+mn-ea"/>
                <a:cs typeface="+mn-cs"/>
              </a:rPr>
              <a:t>biclausal</a:t>
            </a:r>
            <a:r>
              <a:rPr lang="en-GB" sz="1200" b="1" kern="1200" dirty="0">
                <a:solidFill>
                  <a:schemeClr val="tx1"/>
                </a:solidFill>
                <a:effectLst/>
                <a:latin typeface="+mn-lt"/>
                <a:ea typeface="+mn-ea"/>
                <a:cs typeface="+mn-cs"/>
              </a:rPr>
              <a:t> complex sentence</a:t>
            </a:r>
            <a:r>
              <a:rPr lang="hu-HU" sz="1200" b="1" kern="1200" dirty="0">
                <a:solidFill>
                  <a:schemeClr val="tx1"/>
                </a:solidFill>
                <a:effectLst/>
                <a:latin typeface="+mn-lt"/>
                <a:ea typeface="+mn-ea"/>
                <a:cs typeface="+mn-cs"/>
              </a:rPr>
              <a:t> (1d)</a:t>
            </a:r>
            <a:r>
              <a:rPr lang="en-GB" sz="1200" kern="1200" dirty="0">
                <a:solidFill>
                  <a:schemeClr val="tx1"/>
                </a:solidFill>
                <a:effectLst/>
                <a:latin typeface="+mn-lt"/>
                <a:ea typeface="+mn-ea"/>
                <a:cs typeface="+mn-cs"/>
              </a:rPr>
              <a:t>, it is pronounced with a </a:t>
            </a:r>
            <a:r>
              <a:rPr lang="en-GB" sz="1200" b="1" kern="1200" dirty="0">
                <a:solidFill>
                  <a:schemeClr val="tx1"/>
                </a:solidFill>
                <a:effectLst/>
                <a:latin typeface="+mn-lt"/>
                <a:ea typeface="+mn-ea"/>
                <a:cs typeface="+mn-cs"/>
              </a:rPr>
              <a:t>flat contour</a:t>
            </a:r>
            <a:r>
              <a:rPr lang="en-GB" sz="1200" kern="1200" dirty="0">
                <a:solidFill>
                  <a:schemeClr val="tx1"/>
                </a:solidFill>
                <a:effectLst/>
                <a:latin typeface="+mn-lt"/>
                <a:ea typeface="+mn-ea"/>
                <a:cs typeface="+mn-cs"/>
              </a:rPr>
              <a:t>. </a:t>
            </a:r>
            <a:endParaRPr lang="hu-H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As the </a:t>
            </a:r>
            <a:r>
              <a:rPr lang="en-GB" sz="1200" b="1" kern="1200" dirty="0">
                <a:solidFill>
                  <a:schemeClr val="tx1"/>
                </a:solidFill>
                <a:effectLst/>
                <a:latin typeface="+mn-lt"/>
                <a:ea typeface="+mn-ea"/>
                <a:cs typeface="+mn-cs"/>
              </a:rPr>
              <a:t>first clause </a:t>
            </a:r>
            <a:r>
              <a:rPr lang="en-GB" sz="1200" kern="1200" dirty="0">
                <a:solidFill>
                  <a:schemeClr val="tx1"/>
                </a:solidFill>
                <a:effectLst/>
                <a:latin typeface="+mn-lt"/>
                <a:ea typeface="+mn-ea"/>
                <a:cs typeface="+mn-cs"/>
              </a:rPr>
              <a:t>of a complex sentence</a:t>
            </a:r>
            <a:r>
              <a:rPr lang="hu-HU" sz="1200" kern="1200" dirty="0">
                <a:solidFill>
                  <a:schemeClr val="tx1"/>
                </a:solidFill>
                <a:effectLst/>
                <a:latin typeface="+mn-lt"/>
                <a:ea typeface="+mn-ea"/>
                <a:cs typeface="+mn-cs"/>
              </a:rPr>
              <a:t> </a:t>
            </a:r>
            <a:r>
              <a:rPr lang="hu-HU" sz="1200" b="1" kern="1200" dirty="0">
                <a:solidFill>
                  <a:schemeClr val="tx1"/>
                </a:solidFill>
                <a:effectLst/>
                <a:latin typeface="+mn-lt"/>
                <a:ea typeface="+mn-ea"/>
                <a:cs typeface="+mn-cs"/>
              </a:rPr>
              <a:t>(1e)</a:t>
            </a:r>
            <a:r>
              <a:rPr lang="en-GB" sz="1200" kern="1200" dirty="0">
                <a:solidFill>
                  <a:schemeClr val="tx1"/>
                </a:solidFill>
                <a:effectLst/>
                <a:latin typeface="+mn-lt"/>
                <a:ea typeface="+mn-ea"/>
                <a:cs typeface="+mn-cs"/>
              </a:rPr>
              <a:t>, two versions can be detected: either a </a:t>
            </a:r>
            <a:r>
              <a:rPr lang="en-GB" sz="1200" b="1" kern="1200" dirty="0">
                <a:solidFill>
                  <a:schemeClr val="tx1"/>
                </a:solidFill>
                <a:effectLst/>
                <a:latin typeface="+mn-lt"/>
                <a:ea typeface="+mn-ea"/>
                <a:cs typeface="+mn-cs"/>
              </a:rPr>
              <a:t>high tone </a:t>
            </a:r>
            <a:r>
              <a:rPr lang="en-GB" sz="1200" kern="1200" dirty="0">
                <a:solidFill>
                  <a:schemeClr val="tx1"/>
                </a:solidFill>
                <a:effectLst/>
                <a:latin typeface="+mn-lt"/>
                <a:ea typeface="+mn-ea"/>
                <a:cs typeface="+mn-cs"/>
              </a:rPr>
              <a:t>with the stress on the verb, or </a:t>
            </a:r>
            <a:r>
              <a:rPr lang="en-GB" sz="1200" b="1" kern="1200" dirty="0">
                <a:solidFill>
                  <a:schemeClr val="tx1"/>
                </a:solidFill>
                <a:effectLst/>
                <a:latin typeface="+mn-lt"/>
                <a:ea typeface="+mn-ea"/>
                <a:cs typeface="+mn-cs"/>
              </a:rPr>
              <a:t>flat contour</a:t>
            </a:r>
            <a:r>
              <a:rPr lang="en-GB" sz="1200" kern="1200" dirty="0">
                <a:solidFill>
                  <a:schemeClr val="tx1"/>
                </a:solidFill>
                <a:effectLst/>
                <a:latin typeface="+mn-lt"/>
                <a:ea typeface="+mn-ea"/>
                <a:cs typeface="+mn-cs"/>
              </a:rPr>
              <a:t>, similarly to the first-clause realization. </a:t>
            </a:r>
            <a:endParaRPr lang="hu-H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a:t>
            </a:r>
            <a:r>
              <a:rPr lang="en-GB" sz="1200" b="1" kern="1200" dirty="0">
                <a:solidFill>
                  <a:schemeClr val="tx1"/>
                </a:solidFill>
                <a:effectLst/>
                <a:latin typeface="+mn-lt"/>
                <a:ea typeface="+mn-ea"/>
                <a:cs typeface="+mn-cs"/>
              </a:rPr>
              <a:t>insubordinate </a:t>
            </a:r>
            <a:r>
              <a:rPr lang="en-GB" sz="1200" kern="1200" dirty="0">
                <a:solidFill>
                  <a:schemeClr val="tx1"/>
                </a:solidFill>
                <a:effectLst/>
                <a:latin typeface="+mn-lt"/>
                <a:ea typeface="+mn-ea"/>
                <a:cs typeface="+mn-cs"/>
              </a:rPr>
              <a:t>version </a:t>
            </a:r>
            <a:r>
              <a:rPr lang="hu-HU" sz="1200" b="1" kern="1200" dirty="0">
                <a:solidFill>
                  <a:schemeClr val="tx1"/>
                </a:solidFill>
                <a:effectLst/>
                <a:latin typeface="+mn-lt"/>
                <a:ea typeface="+mn-ea"/>
                <a:cs typeface="+mn-cs"/>
              </a:rPr>
              <a:t>(1a) </a:t>
            </a:r>
            <a:r>
              <a:rPr lang="en-GB" sz="1200" kern="1200" dirty="0">
                <a:solidFill>
                  <a:schemeClr val="tx1"/>
                </a:solidFill>
                <a:effectLst/>
                <a:latin typeface="+mn-lt"/>
                <a:ea typeface="+mn-ea"/>
                <a:cs typeface="+mn-cs"/>
              </a:rPr>
              <a:t>repeats these latter patterns: more frequently we see the </a:t>
            </a:r>
            <a:r>
              <a:rPr lang="en-GB" sz="1200" b="1" kern="1200" dirty="0">
                <a:solidFill>
                  <a:schemeClr val="tx1"/>
                </a:solidFill>
                <a:effectLst/>
                <a:latin typeface="+mn-lt"/>
                <a:ea typeface="+mn-ea"/>
                <a:cs typeface="+mn-cs"/>
              </a:rPr>
              <a:t>high-tone </a:t>
            </a:r>
            <a:r>
              <a:rPr lang="en-GB" sz="1200" kern="1200" dirty="0">
                <a:solidFill>
                  <a:schemeClr val="tx1"/>
                </a:solidFill>
                <a:effectLst/>
                <a:latin typeface="+mn-lt"/>
                <a:ea typeface="+mn-ea"/>
                <a:cs typeface="+mn-cs"/>
              </a:rPr>
              <a:t>realization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but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with</a:t>
            </a:r>
            <a:r>
              <a:rPr lang="hu-HU" sz="1200" kern="1200" dirty="0">
                <a:solidFill>
                  <a:schemeClr val="tx1"/>
                </a:solidFill>
                <a:effectLst/>
                <a:latin typeface="+mn-lt"/>
                <a:ea typeface="+mn-ea"/>
                <a:cs typeface="+mn-cs"/>
              </a:rPr>
              <a:t> less </a:t>
            </a:r>
            <a:r>
              <a:rPr lang="hu-HU" sz="1200" kern="1200" dirty="0" err="1">
                <a:solidFill>
                  <a:schemeClr val="tx1"/>
                </a:solidFill>
                <a:effectLst/>
                <a:latin typeface="+mn-lt"/>
                <a:ea typeface="+mn-ea"/>
                <a:cs typeface="+mn-cs"/>
              </a:rPr>
              <a:t>steep</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declination</a:t>
            </a:r>
            <a:r>
              <a:rPr lang="en-GB" sz="1200" kern="1200" dirty="0">
                <a:solidFill>
                  <a:schemeClr val="tx1"/>
                </a:solidFill>
                <a:effectLst/>
                <a:latin typeface="+mn-lt"/>
                <a:ea typeface="+mn-ea"/>
                <a:cs typeface="+mn-cs"/>
              </a:rPr>
              <a:t>, or sometimes the </a:t>
            </a:r>
            <a:r>
              <a:rPr lang="en-GB" sz="1200" b="1" kern="1200" dirty="0">
                <a:solidFill>
                  <a:schemeClr val="tx1"/>
                </a:solidFill>
                <a:effectLst/>
                <a:latin typeface="+mn-lt"/>
                <a:ea typeface="+mn-ea"/>
                <a:cs typeface="+mn-cs"/>
              </a:rPr>
              <a:t>flat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or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rising</a:t>
            </a:r>
            <a:r>
              <a:rPr lang="en-GB" sz="1200" kern="1200" dirty="0">
                <a:solidFill>
                  <a:schemeClr val="tx1"/>
                </a:solidFill>
                <a:effectLst/>
                <a:latin typeface="+mn-lt"/>
                <a:ea typeface="+mn-ea"/>
                <a:cs typeface="+mn-cs"/>
              </a:rPr>
              <a:t> contour.</a:t>
            </a:r>
            <a:r>
              <a:rPr lang="hu-HU"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Therefore, the</a:t>
            </a:r>
            <a:r>
              <a:rPr lang="hu-HU" sz="1200" kern="1200" dirty="0">
                <a:solidFill>
                  <a:schemeClr val="tx1"/>
                </a:solidFill>
                <a:effectLst/>
                <a:latin typeface="+mn-lt"/>
                <a:ea typeface="+mn-ea"/>
                <a:cs typeface="+mn-cs"/>
              </a:rPr>
              <a:t>se</a:t>
            </a:r>
            <a:r>
              <a:rPr lang="en-GB" sz="1200" kern="1200" dirty="0">
                <a:solidFill>
                  <a:schemeClr val="tx1"/>
                </a:solidFill>
                <a:effectLst/>
                <a:latin typeface="+mn-lt"/>
                <a:ea typeface="+mn-ea"/>
                <a:cs typeface="+mn-cs"/>
              </a:rPr>
              <a:t> insubordinate versions can be interpreted </a:t>
            </a:r>
            <a:r>
              <a:rPr lang="en-GB" sz="1200" b="1" kern="1200" dirty="0">
                <a:solidFill>
                  <a:schemeClr val="tx1"/>
                </a:solidFill>
                <a:effectLst/>
                <a:latin typeface="+mn-lt"/>
                <a:ea typeface="+mn-ea"/>
                <a:cs typeface="+mn-cs"/>
              </a:rPr>
              <a:t>as open-ended complex sentences</a:t>
            </a:r>
            <a:r>
              <a:rPr lang="en-GB" sz="1200" kern="1200" dirty="0">
                <a:solidFill>
                  <a:schemeClr val="tx1"/>
                </a:solidFill>
                <a:effectLst/>
                <a:latin typeface="+mn-lt"/>
                <a:ea typeface="+mn-ea"/>
                <a:cs typeface="+mn-cs"/>
              </a:rPr>
              <a:t>, where the hearer is invited to complete the sentence.</a:t>
            </a:r>
            <a:endParaRPr lang="hu-H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hu-HU" sz="1200" kern="1200" dirty="0">
              <a:solidFill>
                <a:schemeClr val="tx1"/>
              </a:solidFill>
              <a:effectLst/>
              <a:latin typeface="+mn-lt"/>
              <a:ea typeface="+mn-ea"/>
              <a:cs typeface="+mn-cs"/>
            </a:endParaRPr>
          </a:p>
          <a:p>
            <a:endParaRPr lang="hu-HU" dirty="0"/>
          </a:p>
        </p:txBody>
      </p:sp>
      <p:sp>
        <p:nvSpPr>
          <p:cNvPr id="4" name="Dia számának helye 3"/>
          <p:cNvSpPr>
            <a:spLocks noGrp="1"/>
          </p:cNvSpPr>
          <p:nvPr>
            <p:ph type="sldNum" sz="quarter" idx="5"/>
          </p:nvPr>
        </p:nvSpPr>
        <p:spPr/>
        <p:txBody>
          <a:bodyPr/>
          <a:lstStyle/>
          <a:p>
            <a:fld id="{C2754B18-F63E-410C-A79E-289A001250D2}" type="slidenum">
              <a:rPr lang="hu-HU" smtClean="0"/>
              <a:t>14</a:t>
            </a:fld>
            <a:endParaRPr lang="hu-HU"/>
          </a:p>
        </p:txBody>
      </p:sp>
    </p:spTree>
    <p:extLst>
      <p:ext uri="{BB962C8B-B14F-4D97-AF65-F5344CB8AC3E}">
        <p14:creationId xmlns:p14="http://schemas.microsoft.com/office/powerpoint/2010/main" val="2288899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200" kern="1200" dirty="0">
                <a:solidFill>
                  <a:schemeClr val="tx1"/>
                </a:solidFill>
                <a:effectLst/>
                <a:latin typeface="+mn-lt"/>
                <a:ea typeface="+mn-ea"/>
                <a:cs typeface="+mn-cs"/>
              </a:rPr>
              <a:t>In t</a:t>
            </a:r>
            <a:r>
              <a:rPr lang="en-GB" sz="1200" kern="1200" dirty="0">
                <a:solidFill>
                  <a:schemeClr val="tx1"/>
                </a:solidFill>
                <a:effectLst/>
                <a:latin typeface="+mn-lt"/>
                <a:ea typeface="+mn-ea"/>
                <a:cs typeface="+mn-cs"/>
              </a:rPr>
              <a:t>he </a:t>
            </a:r>
            <a:r>
              <a:rPr lang="hu-HU" sz="1200" kern="1200" dirty="0" err="1">
                <a:solidFill>
                  <a:schemeClr val="tx1"/>
                </a:solidFill>
                <a:effectLst/>
                <a:latin typeface="+mn-lt"/>
                <a:ea typeface="+mn-ea"/>
                <a:cs typeface="+mn-cs"/>
              </a:rPr>
              <a:t>subordinate</a:t>
            </a:r>
            <a:r>
              <a:rPr lang="hu-HU"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version </a:t>
            </a:r>
            <a:r>
              <a:rPr lang="hu-HU" sz="1200" kern="1200" dirty="0" err="1">
                <a:solidFill>
                  <a:schemeClr val="tx1"/>
                </a:solidFill>
                <a:effectLst/>
                <a:latin typeface="+mn-lt"/>
                <a:ea typeface="+mn-ea"/>
                <a:cs typeface="+mn-cs"/>
              </a:rPr>
              <a:t>without</a:t>
            </a:r>
            <a:r>
              <a:rPr lang="hu-HU" sz="1200" kern="1200" dirty="0">
                <a:solidFill>
                  <a:schemeClr val="tx1"/>
                </a:solidFill>
                <a:effectLst/>
                <a:latin typeface="+mn-lt"/>
                <a:ea typeface="+mn-ea"/>
                <a:cs typeface="+mn-cs"/>
              </a:rPr>
              <a:t> main </a:t>
            </a:r>
            <a:r>
              <a:rPr lang="hu-HU" sz="1200" kern="1200" dirty="0" err="1">
                <a:solidFill>
                  <a:schemeClr val="tx1"/>
                </a:solidFill>
                <a:effectLst/>
                <a:latin typeface="+mn-lt"/>
                <a:ea typeface="+mn-ea"/>
                <a:cs typeface="+mn-cs"/>
              </a:rPr>
              <a:t>clause</a:t>
            </a:r>
            <a:r>
              <a:rPr lang="hu-HU" sz="1200" kern="1200" dirty="0">
                <a:solidFill>
                  <a:schemeClr val="tx1"/>
                </a:solidFill>
                <a:effectLst/>
                <a:latin typeface="+mn-lt"/>
                <a:ea typeface="+mn-ea"/>
                <a:cs typeface="+mn-cs"/>
              </a:rPr>
              <a:t> </a:t>
            </a:r>
            <a:r>
              <a:rPr lang="hu-HU" sz="1200" b="1" kern="1200" dirty="0">
                <a:solidFill>
                  <a:schemeClr val="tx1"/>
                </a:solidFill>
                <a:effectLst/>
                <a:latin typeface="+mn-lt"/>
                <a:ea typeface="+mn-ea"/>
                <a:cs typeface="+mn-cs"/>
              </a:rPr>
              <a:t>(2b)</a:t>
            </a:r>
            <a:r>
              <a:rPr lang="hu-HU" sz="1200" kern="1200" dirty="0">
                <a:solidFill>
                  <a:schemeClr val="tx1"/>
                </a:solidFill>
                <a:effectLst/>
                <a:latin typeface="+mn-lt"/>
                <a:ea typeface="+mn-ea"/>
                <a:cs typeface="+mn-cs"/>
              </a:rPr>
              <a:t>, t</a:t>
            </a:r>
            <a:r>
              <a:rPr lang="en-GB" sz="1200" kern="1200" dirty="0">
                <a:solidFill>
                  <a:schemeClr val="tx1"/>
                </a:solidFill>
                <a:effectLst/>
                <a:latin typeface="+mn-lt"/>
                <a:ea typeface="+mn-ea"/>
                <a:cs typeface="+mn-cs"/>
              </a:rPr>
              <a:t>he main stress is positioned on </a:t>
            </a:r>
            <a:r>
              <a:rPr lang="en-GB" sz="1200" i="1" kern="1200" dirty="0" err="1">
                <a:solidFill>
                  <a:schemeClr val="tx1"/>
                </a:solidFill>
                <a:effectLst/>
                <a:latin typeface="+mn-lt"/>
                <a:ea typeface="+mn-ea"/>
                <a:cs typeface="+mn-cs"/>
              </a:rPr>
              <a:t>ilyen</a:t>
            </a:r>
            <a:r>
              <a:rPr lang="en-GB" sz="1200" kern="1200" dirty="0">
                <a:solidFill>
                  <a:schemeClr val="tx1"/>
                </a:solidFill>
                <a:effectLst/>
                <a:latin typeface="+mn-lt"/>
                <a:ea typeface="+mn-ea"/>
                <a:cs typeface="+mn-cs"/>
              </a:rPr>
              <a:t> ‘such’. </a:t>
            </a:r>
            <a:endParaRPr lang="hu-H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If the clause appears as the </a:t>
            </a:r>
            <a:r>
              <a:rPr lang="en-GB" sz="1200" b="1" kern="1200" dirty="0">
                <a:solidFill>
                  <a:schemeClr val="tx1"/>
                </a:solidFill>
                <a:effectLst/>
                <a:latin typeface="+mn-lt"/>
                <a:ea typeface="+mn-ea"/>
                <a:cs typeface="+mn-cs"/>
              </a:rPr>
              <a:t>second part of a </a:t>
            </a:r>
            <a:r>
              <a:rPr lang="en-GB" sz="1200" b="1" kern="1200" dirty="0" err="1">
                <a:solidFill>
                  <a:schemeClr val="tx1"/>
                </a:solidFill>
                <a:effectLst/>
                <a:latin typeface="+mn-lt"/>
                <a:ea typeface="+mn-ea"/>
                <a:cs typeface="+mn-cs"/>
              </a:rPr>
              <a:t>biclausal</a:t>
            </a:r>
            <a:r>
              <a:rPr lang="en-GB" sz="1200" b="1" kern="1200" dirty="0">
                <a:solidFill>
                  <a:schemeClr val="tx1"/>
                </a:solidFill>
                <a:effectLst/>
                <a:latin typeface="+mn-lt"/>
                <a:ea typeface="+mn-ea"/>
                <a:cs typeface="+mn-cs"/>
              </a:rPr>
              <a:t> complex sentence</a:t>
            </a:r>
            <a:r>
              <a:rPr lang="hu-HU" sz="1200" b="1" kern="1200" dirty="0">
                <a:solidFill>
                  <a:schemeClr val="tx1"/>
                </a:solidFill>
                <a:effectLst/>
                <a:latin typeface="+mn-lt"/>
                <a:ea typeface="+mn-ea"/>
                <a:cs typeface="+mn-cs"/>
              </a:rPr>
              <a:t> (2c)</a:t>
            </a:r>
            <a:r>
              <a:rPr lang="en-GB" sz="1200" kern="1200" dirty="0">
                <a:solidFill>
                  <a:schemeClr val="tx1"/>
                </a:solidFill>
                <a:effectLst/>
                <a:latin typeface="+mn-lt"/>
                <a:ea typeface="+mn-ea"/>
                <a:cs typeface="+mn-cs"/>
              </a:rPr>
              <a:t>, it is pronounced with the same contour as the </a:t>
            </a:r>
            <a:r>
              <a:rPr lang="hu-HU" sz="1200" kern="1200" dirty="0" err="1">
                <a:solidFill>
                  <a:schemeClr val="tx1"/>
                </a:solidFill>
                <a:effectLst/>
                <a:latin typeface="+mn-lt"/>
                <a:ea typeface="+mn-ea"/>
                <a:cs typeface="+mn-cs"/>
              </a:rPr>
              <a:t>previous</a:t>
            </a:r>
            <a:r>
              <a:rPr lang="en-GB" sz="1200" kern="1200" dirty="0">
                <a:solidFill>
                  <a:schemeClr val="tx1"/>
                </a:solidFill>
                <a:effectLst/>
                <a:latin typeface="+mn-lt"/>
                <a:ea typeface="+mn-ea"/>
                <a:cs typeface="+mn-cs"/>
              </a:rPr>
              <a:t> construct</a:t>
            </a:r>
            <a:r>
              <a:rPr lang="hu-HU" sz="1200" kern="1200" dirty="0">
                <a:solidFill>
                  <a:schemeClr val="tx1"/>
                </a:solidFill>
                <a:effectLst/>
                <a:latin typeface="+mn-lt"/>
                <a:ea typeface="+mn-ea"/>
                <a:cs typeface="+mn-cs"/>
              </a:rPr>
              <a:t>, </a:t>
            </a:r>
            <a:r>
              <a:rPr lang="hu-HU" sz="1200" b="1" kern="1200" dirty="0" err="1">
                <a:solidFill>
                  <a:schemeClr val="tx1"/>
                </a:solidFill>
                <a:effectLst/>
                <a:latin typeface="+mn-lt"/>
                <a:ea typeface="+mn-ea"/>
                <a:cs typeface="+mn-cs"/>
              </a:rPr>
              <a:t>with</a:t>
            </a:r>
            <a:r>
              <a:rPr lang="hu-HU" sz="1200" b="1" kern="1200" dirty="0">
                <a:solidFill>
                  <a:schemeClr val="tx1"/>
                </a:solidFill>
                <a:effectLst/>
                <a:latin typeface="+mn-lt"/>
                <a:ea typeface="+mn-ea"/>
                <a:cs typeface="+mn-cs"/>
              </a:rPr>
              <a:t> a </a:t>
            </a:r>
            <a:r>
              <a:rPr lang="hu-HU" sz="1200" b="1" kern="1200" dirty="0" err="1">
                <a:solidFill>
                  <a:schemeClr val="tx1"/>
                </a:solidFill>
                <a:effectLst/>
                <a:latin typeface="+mn-lt"/>
                <a:ea typeface="+mn-ea"/>
                <a:cs typeface="+mn-cs"/>
              </a:rPr>
              <a:t>high</a:t>
            </a:r>
            <a:r>
              <a:rPr lang="hu-HU" sz="1200" b="1" kern="1200" dirty="0">
                <a:solidFill>
                  <a:schemeClr val="tx1"/>
                </a:solidFill>
                <a:effectLst/>
                <a:latin typeface="+mn-lt"/>
                <a:ea typeface="+mn-ea"/>
                <a:cs typeface="+mn-cs"/>
              </a:rPr>
              <a:t> </a:t>
            </a:r>
            <a:r>
              <a:rPr lang="hu-HU" sz="1200" b="1" kern="1200" dirty="0" err="1">
                <a:solidFill>
                  <a:schemeClr val="tx1"/>
                </a:solidFill>
                <a:effectLst/>
                <a:latin typeface="+mn-lt"/>
                <a:ea typeface="+mn-ea"/>
                <a:cs typeface="+mn-cs"/>
              </a:rPr>
              <a:t>tone</a:t>
            </a:r>
            <a:r>
              <a:rPr lang="hu-HU" sz="1200" b="1" kern="1200" dirty="0">
                <a:solidFill>
                  <a:schemeClr val="tx1"/>
                </a:solidFill>
                <a:effectLst/>
                <a:latin typeface="+mn-lt"/>
                <a:ea typeface="+mn-ea"/>
                <a:cs typeface="+mn-cs"/>
              </a:rPr>
              <a:t> </a:t>
            </a:r>
            <a:r>
              <a:rPr lang="hu-HU" sz="1200" b="1" kern="1200" dirty="0" err="1">
                <a:solidFill>
                  <a:schemeClr val="tx1"/>
                </a:solidFill>
                <a:effectLst/>
                <a:latin typeface="+mn-lt"/>
                <a:ea typeface="+mn-ea"/>
                <a:cs typeface="+mn-cs"/>
              </a:rPr>
              <a:t>on</a:t>
            </a:r>
            <a:r>
              <a:rPr lang="hu-HU" sz="1200" kern="1200" dirty="0">
                <a:solidFill>
                  <a:schemeClr val="tx1"/>
                </a:solidFill>
                <a:effectLst/>
                <a:latin typeface="+mn-lt"/>
                <a:ea typeface="+mn-ea"/>
                <a:cs typeface="+mn-cs"/>
              </a:rPr>
              <a:t> </a:t>
            </a:r>
            <a:r>
              <a:rPr lang="hu-HU" sz="1200" i="1" kern="1200" dirty="0">
                <a:solidFill>
                  <a:schemeClr val="tx1"/>
                </a:solidFill>
                <a:effectLst/>
                <a:latin typeface="+mn-lt"/>
                <a:ea typeface="+mn-ea"/>
                <a:cs typeface="+mn-cs"/>
              </a:rPr>
              <a:t>ilyen</a:t>
            </a:r>
            <a:r>
              <a:rPr lang="en-GB" sz="1200" kern="1200" dirty="0">
                <a:solidFill>
                  <a:schemeClr val="tx1"/>
                </a:solidFill>
                <a:effectLst/>
                <a:latin typeface="+mn-lt"/>
                <a:ea typeface="+mn-ea"/>
                <a:cs typeface="+mn-cs"/>
              </a:rPr>
              <a:t>. </a:t>
            </a:r>
            <a:endParaRPr lang="hu-H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As the </a:t>
            </a:r>
            <a:r>
              <a:rPr lang="en-GB" sz="1200" b="1" kern="1200" dirty="0">
                <a:solidFill>
                  <a:schemeClr val="tx1"/>
                </a:solidFill>
                <a:effectLst/>
                <a:latin typeface="+mn-lt"/>
                <a:ea typeface="+mn-ea"/>
                <a:cs typeface="+mn-cs"/>
              </a:rPr>
              <a:t>first clause of a complex sentence</a:t>
            </a:r>
            <a:r>
              <a:rPr lang="hu-HU" sz="1200" b="1" kern="1200" dirty="0">
                <a:solidFill>
                  <a:schemeClr val="tx1"/>
                </a:solidFill>
                <a:effectLst/>
                <a:latin typeface="+mn-lt"/>
                <a:ea typeface="+mn-ea"/>
                <a:cs typeface="+mn-cs"/>
              </a:rPr>
              <a:t> (2c)</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various</a:t>
            </a:r>
            <a:r>
              <a:rPr lang="en-GB" sz="1200" kern="1200" dirty="0">
                <a:solidFill>
                  <a:schemeClr val="tx1"/>
                </a:solidFill>
                <a:effectLst/>
                <a:latin typeface="+mn-lt"/>
                <a:ea typeface="+mn-ea"/>
                <a:cs typeface="+mn-cs"/>
              </a:rPr>
              <a:t> versions were found in our experiment: any and all of the content words can be realized </a:t>
            </a:r>
            <a:r>
              <a:rPr lang="en-GB" sz="1200" b="1" kern="1200" dirty="0">
                <a:solidFill>
                  <a:schemeClr val="tx1"/>
                </a:solidFill>
                <a:effectLst/>
                <a:latin typeface="+mn-lt"/>
                <a:ea typeface="+mn-ea"/>
                <a:cs typeface="+mn-cs"/>
              </a:rPr>
              <a:t>with a high tone </a:t>
            </a:r>
            <a:r>
              <a:rPr lang="en-GB" sz="1200" kern="1200" dirty="0">
                <a:solidFill>
                  <a:schemeClr val="tx1"/>
                </a:solidFill>
                <a:effectLst/>
                <a:latin typeface="+mn-lt"/>
                <a:ea typeface="+mn-ea"/>
                <a:cs typeface="+mn-cs"/>
              </a:rPr>
              <a:t>(so can be stressed), therefore depending on the speakers’ interpretation </a:t>
            </a:r>
            <a:r>
              <a:rPr lang="hu-HU" sz="1200" kern="1200" dirty="0" err="1">
                <a:solidFill>
                  <a:schemeClr val="tx1"/>
                </a:solidFill>
                <a:effectLst/>
                <a:latin typeface="+mn-lt"/>
                <a:ea typeface="+mn-ea"/>
                <a:cs typeface="+mn-cs"/>
              </a:rPr>
              <a:t>four</a:t>
            </a:r>
            <a:r>
              <a:rPr lang="en-GB"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different</a:t>
            </a:r>
            <a:r>
              <a:rPr lang="hu-HU"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solutions appear</a:t>
            </a:r>
            <a:r>
              <a:rPr lang="hu-HU" sz="1200" kern="1200" dirty="0" err="1">
                <a:solidFill>
                  <a:schemeClr val="tx1"/>
                </a:solidFill>
                <a:effectLst/>
                <a:latin typeface="+mn-lt"/>
                <a:ea typeface="+mn-ea"/>
                <a:cs typeface="+mn-cs"/>
              </a:rPr>
              <a:t>ed</a:t>
            </a:r>
            <a:r>
              <a:rPr lang="en-GB" sz="1200" kern="1200" dirty="0">
                <a:solidFill>
                  <a:schemeClr val="tx1"/>
                </a:solidFill>
                <a:effectLst/>
                <a:latin typeface="+mn-lt"/>
                <a:ea typeface="+mn-ea"/>
                <a:cs typeface="+mn-cs"/>
              </a:rPr>
              <a:t>: </a:t>
            </a:r>
            <a:endParaRPr lang="hu-H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Ha </a:t>
            </a:r>
            <a:r>
              <a:rPr lang="en-GB" sz="1200" b="1" i="1" kern="1200" dirty="0" err="1">
                <a:solidFill>
                  <a:schemeClr val="tx1"/>
                </a:solidFill>
                <a:effectLst/>
                <a:latin typeface="+mn-lt"/>
                <a:ea typeface="+mn-ea"/>
                <a:cs typeface="+mn-cs"/>
              </a:rPr>
              <a:t>nekem</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ilyen</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telefonom</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lenne</a:t>
            </a:r>
            <a:r>
              <a:rPr lang="en-GB" sz="1200" i="1" kern="1200" dirty="0">
                <a:solidFill>
                  <a:schemeClr val="tx1"/>
                </a:solidFill>
                <a:effectLst/>
                <a:latin typeface="+mn-lt"/>
                <a:ea typeface="+mn-ea"/>
                <a:cs typeface="+mn-cs"/>
              </a:rPr>
              <a:t>. </a:t>
            </a:r>
            <a:endParaRPr lang="hu-HU"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Ha </a:t>
            </a:r>
            <a:r>
              <a:rPr lang="en-GB" sz="1200" i="1" kern="1200" dirty="0" err="1">
                <a:solidFill>
                  <a:schemeClr val="tx1"/>
                </a:solidFill>
                <a:effectLst/>
                <a:latin typeface="+mn-lt"/>
                <a:ea typeface="+mn-ea"/>
                <a:cs typeface="+mn-cs"/>
              </a:rPr>
              <a:t>nekem</a:t>
            </a:r>
            <a:r>
              <a:rPr lang="en-GB" sz="1200" i="1" kern="1200" dirty="0">
                <a:solidFill>
                  <a:schemeClr val="tx1"/>
                </a:solidFill>
                <a:effectLst/>
                <a:latin typeface="+mn-lt"/>
                <a:ea typeface="+mn-ea"/>
                <a:cs typeface="+mn-cs"/>
              </a:rPr>
              <a:t> </a:t>
            </a:r>
            <a:r>
              <a:rPr lang="en-GB" sz="1200" b="1" i="1" kern="1200" dirty="0" err="1">
                <a:solidFill>
                  <a:schemeClr val="tx1"/>
                </a:solidFill>
                <a:effectLst/>
                <a:latin typeface="+mn-lt"/>
                <a:ea typeface="+mn-ea"/>
                <a:cs typeface="+mn-cs"/>
              </a:rPr>
              <a:t>ilyen</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telefonom</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lenne</a:t>
            </a:r>
            <a:r>
              <a:rPr lang="en-GB" sz="1200" i="1" kern="1200" dirty="0">
                <a:solidFill>
                  <a:schemeClr val="tx1"/>
                </a:solidFill>
                <a:effectLst/>
                <a:latin typeface="+mn-lt"/>
                <a:ea typeface="+mn-ea"/>
                <a:cs typeface="+mn-cs"/>
              </a:rPr>
              <a:t>. </a:t>
            </a:r>
            <a:endParaRPr lang="hu-HU"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Ha </a:t>
            </a:r>
            <a:r>
              <a:rPr lang="en-GB" sz="1200" i="1" kern="1200" dirty="0" err="1">
                <a:solidFill>
                  <a:schemeClr val="tx1"/>
                </a:solidFill>
                <a:effectLst/>
                <a:latin typeface="+mn-lt"/>
                <a:ea typeface="+mn-ea"/>
                <a:cs typeface="+mn-cs"/>
              </a:rPr>
              <a:t>nekem</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ilyen</a:t>
            </a:r>
            <a:r>
              <a:rPr lang="en-GB" sz="1200" i="1" kern="1200" dirty="0">
                <a:solidFill>
                  <a:schemeClr val="tx1"/>
                </a:solidFill>
                <a:effectLst/>
                <a:latin typeface="+mn-lt"/>
                <a:ea typeface="+mn-ea"/>
                <a:cs typeface="+mn-cs"/>
              </a:rPr>
              <a:t> </a:t>
            </a:r>
            <a:r>
              <a:rPr lang="en-GB" sz="1200" b="1" i="1" kern="1200" dirty="0" err="1">
                <a:solidFill>
                  <a:schemeClr val="tx1"/>
                </a:solidFill>
                <a:effectLst/>
                <a:latin typeface="+mn-lt"/>
                <a:ea typeface="+mn-ea"/>
                <a:cs typeface="+mn-cs"/>
              </a:rPr>
              <a:t>telefonom</a:t>
            </a:r>
            <a:r>
              <a:rPr lang="en-GB" sz="1200" b="1"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lenne</a:t>
            </a:r>
            <a:r>
              <a:rPr lang="en-GB" sz="1200" i="1" kern="1200" dirty="0">
                <a:solidFill>
                  <a:schemeClr val="tx1"/>
                </a:solidFill>
                <a:effectLst/>
                <a:latin typeface="+mn-lt"/>
                <a:ea typeface="+mn-ea"/>
                <a:cs typeface="+mn-cs"/>
              </a:rPr>
              <a:t>. </a:t>
            </a:r>
            <a:endParaRPr lang="hu-HU"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Ha </a:t>
            </a:r>
            <a:r>
              <a:rPr lang="en-GB" sz="1200" b="1" i="1" kern="1200" dirty="0" err="1">
                <a:solidFill>
                  <a:schemeClr val="tx1"/>
                </a:solidFill>
                <a:effectLst/>
                <a:latin typeface="+mn-lt"/>
                <a:ea typeface="+mn-ea"/>
                <a:cs typeface="+mn-cs"/>
              </a:rPr>
              <a:t>nekem</a:t>
            </a:r>
            <a:r>
              <a:rPr lang="en-GB" sz="1200" i="1" kern="1200" dirty="0">
                <a:solidFill>
                  <a:schemeClr val="tx1"/>
                </a:solidFill>
                <a:effectLst/>
                <a:latin typeface="+mn-lt"/>
                <a:ea typeface="+mn-ea"/>
                <a:cs typeface="+mn-cs"/>
              </a:rPr>
              <a:t> </a:t>
            </a:r>
            <a:r>
              <a:rPr lang="en-GB" sz="1200" b="1" i="1" kern="1200" dirty="0" err="1">
                <a:solidFill>
                  <a:schemeClr val="tx1"/>
                </a:solidFill>
                <a:effectLst/>
                <a:latin typeface="+mn-lt"/>
                <a:ea typeface="+mn-ea"/>
                <a:cs typeface="+mn-cs"/>
              </a:rPr>
              <a:t>ilyen</a:t>
            </a:r>
            <a:r>
              <a:rPr lang="en-GB" sz="1200" b="1" i="1" kern="1200" dirty="0">
                <a:solidFill>
                  <a:schemeClr val="tx1"/>
                </a:solidFill>
                <a:effectLst/>
                <a:latin typeface="+mn-lt"/>
                <a:ea typeface="+mn-ea"/>
                <a:cs typeface="+mn-cs"/>
              </a:rPr>
              <a:t> </a:t>
            </a:r>
            <a:r>
              <a:rPr lang="en-GB" sz="1200" b="1" i="1" kern="1200" dirty="0" err="1">
                <a:solidFill>
                  <a:schemeClr val="tx1"/>
                </a:solidFill>
                <a:effectLst/>
                <a:latin typeface="+mn-lt"/>
                <a:ea typeface="+mn-ea"/>
                <a:cs typeface="+mn-cs"/>
              </a:rPr>
              <a:t>telefonom</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lenne</a:t>
            </a:r>
            <a:r>
              <a:rPr lang="en-GB" sz="1200" i="1"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a:t>
            </a:r>
            <a:endParaRPr lang="hu-H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prosodic variability is also present among the realizations of the </a:t>
            </a:r>
            <a:r>
              <a:rPr lang="hu-HU" sz="1200" b="1" kern="1200" dirty="0">
                <a:solidFill>
                  <a:schemeClr val="tx1"/>
                </a:solidFill>
                <a:effectLst/>
                <a:latin typeface="+mn-lt"/>
                <a:ea typeface="+mn-ea"/>
                <a:cs typeface="+mn-cs"/>
              </a:rPr>
              <a:t>in</a:t>
            </a:r>
            <a:r>
              <a:rPr lang="en-GB" sz="1200" b="1" kern="1200" dirty="0">
                <a:solidFill>
                  <a:schemeClr val="tx1"/>
                </a:solidFill>
                <a:effectLst/>
                <a:latin typeface="+mn-lt"/>
                <a:ea typeface="+mn-ea"/>
                <a:cs typeface="+mn-cs"/>
              </a:rPr>
              <a:t>subordinate </a:t>
            </a:r>
            <a:r>
              <a:rPr lang="en-GB" sz="1200" kern="1200" dirty="0">
                <a:solidFill>
                  <a:schemeClr val="tx1"/>
                </a:solidFill>
                <a:effectLst/>
                <a:latin typeface="+mn-lt"/>
                <a:ea typeface="+mn-ea"/>
                <a:cs typeface="+mn-cs"/>
              </a:rPr>
              <a:t>construct.</a:t>
            </a:r>
            <a:r>
              <a:rPr lang="hu-HU"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kern="1200" dirty="0" err="1">
                <a:solidFill>
                  <a:schemeClr val="tx1"/>
                </a:solidFill>
                <a:effectLst/>
                <a:latin typeface="+mn-lt"/>
                <a:ea typeface="+mn-ea"/>
                <a:cs typeface="+mn-cs"/>
              </a:rPr>
              <a:t>We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can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conclude</a:t>
            </a:r>
            <a:r>
              <a:rPr lang="hu-HU" sz="1200" kern="1200" dirty="0">
                <a:solidFill>
                  <a:schemeClr val="tx1"/>
                </a:solidFill>
                <a:effectLst/>
                <a:latin typeface="+mn-lt"/>
                <a:ea typeface="+mn-ea"/>
                <a:cs typeface="+mn-cs"/>
              </a:rPr>
              <a:t> again </a:t>
            </a:r>
            <a:r>
              <a:rPr lang="hu-HU" sz="1200" kern="1200" dirty="0" err="1">
                <a:solidFill>
                  <a:schemeClr val="tx1"/>
                </a:solidFill>
                <a:effectLst/>
                <a:latin typeface="+mn-lt"/>
                <a:ea typeface="+mn-ea"/>
                <a:cs typeface="+mn-cs"/>
              </a:rPr>
              <a:t>that</a:t>
            </a:r>
            <a:r>
              <a:rPr lang="hu-HU"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insubordinate versions can be interpreted as </a:t>
            </a:r>
            <a:r>
              <a:rPr lang="en-GB" sz="1200" b="1" kern="1200" dirty="0">
                <a:solidFill>
                  <a:schemeClr val="tx1"/>
                </a:solidFill>
                <a:effectLst/>
                <a:latin typeface="+mn-lt"/>
                <a:ea typeface="+mn-ea"/>
                <a:cs typeface="+mn-cs"/>
              </a:rPr>
              <a:t>open-ended complex sentences</a:t>
            </a:r>
            <a:r>
              <a:rPr lang="en-GB"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repeating</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prosodic</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patterns</a:t>
            </a:r>
            <a:r>
              <a:rPr lang="hu-HU" sz="1200" kern="1200" dirty="0">
                <a:solidFill>
                  <a:schemeClr val="tx1"/>
                </a:solidFill>
                <a:effectLst/>
                <a:latin typeface="+mn-lt"/>
                <a:ea typeface="+mn-ea"/>
                <a:cs typeface="+mn-cs"/>
              </a:rPr>
              <a:t> of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subordinate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constructs</a:t>
            </a:r>
            <a:r>
              <a:rPr lang="hu-HU"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hu-HU" sz="1200" kern="1200" dirty="0">
              <a:solidFill>
                <a:schemeClr val="tx1"/>
              </a:solidFill>
              <a:effectLst/>
              <a:latin typeface="+mn-lt"/>
              <a:ea typeface="+mn-ea"/>
              <a:cs typeface="+mn-cs"/>
            </a:endParaRPr>
          </a:p>
          <a:p>
            <a:endParaRPr lang="hu-HU" dirty="0"/>
          </a:p>
        </p:txBody>
      </p:sp>
      <p:sp>
        <p:nvSpPr>
          <p:cNvPr id="4" name="Dia számának helye 3"/>
          <p:cNvSpPr>
            <a:spLocks noGrp="1"/>
          </p:cNvSpPr>
          <p:nvPr>
            <p:ph type="sldNum" sz="quarter" idx="5"/>
          </p:nvPr>
        </p:nvSpPr>
        <p:spPr/>
        <p:txBody>
          <a:bodyPr/>
          <a:lstStyle/>
          <a:p>
            <a:fld id="{C2754B18-F63E-410C-A79E-289A001250D2}" type="slidenum">
              <a:rPr lang="hu-HU" smtClean="0"/>
              <a:t>15</a:t>
            </a:fld>
            <a:endParaRPr lang="hu-HU"/>
          </a:p>
        </p:txBody>
      </p:sp>
    </p:spTree>
    <p:extLst>
      <p:ext uri="{BB962C8B-B14F-4D97-AF65-F5344CB8AC3E}">
        <p14:creationId xmlns:p14="http://schemas.microsoft.com/office/powerpoint/2010/main" val="2698974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noProof="0" dirty="0">
                <a:solidFill>
                  <a:schemeClr val="tx1"/>
                </a:solidFill>
                <a:effectLst/>
                <a:latin typeface="+mn-lt"/>
                <a:ea typeface="+mn-ea"/>
                <a:cs typeface="+mn-cs"/>
              </a:rPr>
              <a:t>Unfortunately, we couldn’t record sufficient material </a:t>
            </a:r>
            <a:r>
              <a:rPr lang="en-GB" sz="1200" b="1" kern="1200" noProof="0" dirty="0">
                <a:solidFill>
                  <a:schemeClr val="tx1"/>
                </a:solidFill>
                <a:effectLst/>
                <a:latin typeface="+mn-lt"/>
                <a:ea typeface="+mn-ea"/>
                <a:cs typeface="+mn-cs"/>
              </a:rPr>
              <a:t>for the </a:t>
            </a:r>
            <a:r>
              <a:rPr lang="hu-HU" sz="1200" b="1" kern="1200" noProof="0" dirty="0" err="1">
                <a:solidFill>
                  <a:schemeClr val="tx1"/>
                </a:solidFill>
                <a:effectLst/>
                <a:latin typeface="+mn-lt"/>
                <a:ea typeface="+mn-ea"/>
                <a:cs typeface="+mn-cs"/>
              </a:rPr>
              <a:t>first</a:t>
            </a:r>
            <a:r>
              <a:rPr lang="en-GB" sz="1200" b="1" kern="1200" noProof="0" dirty="0">
                <a:solidFill>
                  <a:schemeClr val="tx1"/>
                </a:solidFill>
                <a:effectLst/>
                <a:latin typeface="+mn-lt"/>
                <a:ea typeface="+mn-ea"/>
                <a:cs typeface="+mn-cs"/>
              </a:rPr>
              <a:t> construct</a:t>
            </a:r>
            <a:r>
              <a:rPr lang="hu-HU" sz="1200" b="1" kern="1200" noProof="0" dirty="0">
                <a:solidFill>
                  <a:schemeClr val="tx1"/>
                </a:solidFill>
                <a:effectLst/>
                <a:latin typeface="+mn-lt"/>
                <a:ea typeface="+mn-ea"/>
                <a:cs typeface="+mn-cs"/>
              </a:rPr>
              <a:t> (3c)</a:t>
            </a:r>
            <a:r>
              <a:rPr lang="en-GB" sz="1200" kern="1200" noProof="0" dirty="0">
                <a:solidFill>
                  <a:schemeClr val="tx1"/>
                </a:solidFill>
                <a:effectLst/>
                <a:latin typeface="+mn-lt"/>
                <a:ea typeface="+mn-ea"/>
                <a:cs typeface="+mn-cs"/>
              </a:rPr>
              <a:t>, therefore </a:t>
            </a:r>
            <a:r>
              <a:rPr lang="en-GB" sz="1200" b="1" kern="1200" noProof="0" dirty="0">
                <a:solidFill>
                  <a:schemeClr val="tx1"/>
                </a:solidFill>
                <a:effectLst/>
                <a:latin typeface="+mn-lt"/>
                <a:ea typeface="+mn-ea"/>
                <a:cs typeface="+mn-cs"/>
              </a:rPr>
              <a:t>we show the prosodic realization in the pronunciation of the second author</a:t>
            </a:r>
            <a:r>
              <a:rPr lang="en-GB" sz="1200" kern="1200" dirty="0">
                <a:solidFill>
                  <a:schemeClr val="tx1"/>
                </a:solidFill>
                <a:effectLst/>
                <a:latin typeface="+mn-lt"/>
                <a:ea typeface="+mn-ea"/>
                <a:cs typeface="+mn-cs"/>
              </a:rPr>
              <a:t>. </a:t>
            </a:r>
            <a:endParaRPr lang="hu-H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noProof="0" dirty="0">
                <a:solidFill>
                  <a:schemeClr val="tx1"/>
                </a:solidFill>
                <a:effectLst/>
                <a:latin typeface="+mn-lt"/>
                <a:ea typeface="+mn-ea"/>
                <a:cs typeface="+mn-cs"/>
              </a:rPr>
              <a:t>This pattern is repeated </a:t>
            </a:r>
            <a:r>
              <a:rPr lang="hu-HU" sz="1200" kern="1200" noProof="0" dirty="0">
                <a:solidFill>
                  <a:schemeClr val="tx1"/>
                </a:solidFill>
                <a:effectLst/>
                <a:latin typeface="+mn-lt"/>
                <a:ea typeface="+mn-ea"/>
                <a:cs typeface="+mn-cs"/>
              </a:rPr>
              <a:t>more </a:t>
            </a:r>
            <a:r>
              <a:rPr lang="hu-HU" sz="1200" kern="1200" noProof="0" dirty="0" err="1">
                <a:solidFill>
                  <a:schemeClr val="tx1"/>
                </a:solidFill>
                <a:effectLst/>
                <a:latin typeface="+mn-lt"/>
                <a:ea typeface="+mn-ea"/>
                <a:cs typeface="+mn-cs"/>
              </a:rPr>
              <a:t>or</a:t>
            </a:r>
            <a:r>
              <a:rPr lang="hu-HU" sz="1200" kern="1200" noProof="0" dirty="0">
                <a:solidFill>
                  <a:schemeClr val="tx1"/>
                </a:solidFill>
                <a:effectLst/>
                <a:latin typeface="+mn-lt"/>
                <a:ea typeface="+mn-ea"/>
                <a:cs typeface="+mn-cs"/>
              </a:rPr>
              <a:t> less </a:t>
            </a:r>
            <a:r>
              <a:rPr lang="en-GB" sz="1200" kern="1200" noProof="0" dirty="0">
                <a:solidFill>
                  <a:schemeClr val="tx1"/>
                </a:solidFill>
                <a:effectLst/>
                <a:latin typeface="+mn-lt"/>
                <a:ea typeface="+mn-ea"/>
                <a:cs typeface="+mn-cs"/>
              </a:rPr>
              <a:t>both in the </a:t>
            </a:r>
            <a:r>
              <a:rPr lang="en-GB" sz="1200" b="1" kern="1200" noProof="0" dirty="0">
                <a:solidFill>
                  <a:schemeClr val="tx1"/>
                </a:solidFill>
                <a:effectLst/>
                <a:latin typeface="+mn-lt"/>
                <a:ea typeface="+mn-ea"/>
                <a:cs typeface="+mn-cs"/>
              </a:rPr>
              <a:t>„</a:t>
            </a:r>
            <a:r>
              <a:rPr lang="hu-HU" sz="1200" b="1" kern="1200" noProof="0" dirty="0" err="1">
                <a:solidFill>
                  <a:schemeClr val="tx1"/>
                </a:solidFill>
                <a:effectLst/>
                <a:latin typeface="+mn-lt"/>
                <a:ea typeface="+mn-ea"/>
                <a:cs typeface="+mn-cs"/>
              </a:rPr>
              <a:t>subordinate</a:t>
            </a:r>
            <a:r>
              <a:rPr lang="hu-HU" sz="1200" b="1" kern="1200" noProof="0" dirty="0">
                <a:solidFill>
                  <a:schemeClr val="tx1"/>
                </a:solidFill>
                <a:effectLst/>
                <a:latin typeface="+mn-lt"/>
                <a:ea typeface="+mn-ea"/>
                <a:cs typeface="+mn-cs"/>
              </a:rPr>
              <a:t> </a:t>
            </a:r>
            <a:r>
              <a:rPr lang="hu-HU" sz="1200" b="1" kern="1200" noProof="0" dirty="0" err="1">
                <a:solidFill>
                  <a:schemeClr val="tx1"/>
                </a:solidFill>
                <a:effectLst/>
                <a:latin typeface="+mn-lt"/>
                <a:ea typeface="+mn-ea"/>
                <a:cs typeface="+mn-cs"/>
              </a:rPr>
              <a:t>with</a:t>
            </a:r>
            <a:r>
              <a:rPr lang="hu-HU" sz="1200" b="1" kern="1200" noProof="0" dirty="0">
                <a:solidFill>
                  <a:schemeClr val="tx1"/>
                </a:solidFill>
                <a:effectLst/>
                <a:latin typeface="+mn-lt"/>
                <a:ea typeface="+mn-ea"/>
                <a:cs typeface="+mn-cs"/>
              </a:rPr>
              <a:t> </a:t>
            </a:r>
            <a:r>
              <a:rPr lang="en-GB" sz="1200" b="1" u="sng" kern="1200" noProof="0" dirty="0">
                <a:solidFill>
                  <a:schemeClr val="tx1"/>
                </a:solidFill>
                <a:effectLst/>
                <a:latin typeface="+mn-lt"/>
                <a:ea typeface="+mn-ea"/>
                <a:cs typeface="+mn-cs"/>
              </a:rPr>
              <a:t>main clause</a:t>
            </a:r>
            <a:r>
              <a:rPr lang="en-GB" sz="1200" b="1" kern="1200" noProof="0" dirty="0">
                <a:solidFill>
                  <a:schemeClr val="tx1"/>
                </a:solidFill>
                <a:effectLst/>
                <a:latin typeface="+mn-lt"/>
                <a:ea typeface="+mn-ea"/>
                <a:cs typeface="+mn-cs"/>
              </a:rPr>
              <a:t>” sentence type</a:t>
            </a:r>
            <a:r>
              <a:rPr lang="hu-HU" sz="1200" b="1" kern="1200" noProof="0" dirty="0">
                <a:solidFill>
                  <a:schemeClr val="tx1"/>
                </a:solidFill>
                <a:effectLst/>
                <a:latin typeface="+mn-lt"/>
                <a:ea typeface="+mn-ea"/>
                <a:cs typeface="+mn-cs"/>
              </a:rPr>
              <a:t>s</a:t>
            </a:r>
            <a:r>
              <a:rPr lang="en-GB" sz="1200" b="1" kern="1200" noProof="0" dirty="0">
                <a:solidFill>
                  <a:schemeClr val="tx1"/>
                </a:solidFill>
                <a:effectLst/>
                <a:latin typeface="+mn-lt"/>
                <a:ea typeface="+mn-ea"/>
                <a:cs typeface="+mn-cs"/>
              </a:rPr>
              <a:t> </a:t>
            </a:r>
            <a:r>
              <a:rPr lang="hu-HU" sz="1200" b="1" kern="1200" noProof="0" dirty="0">
                <a:solidFill>
                  <a:schemeClr val="tx1"/>
                </a:solidFill>
                <a:effectLst/>
                <a:latin typeface="+mn-lt"/>
                <a:ea typeface="+mn-ea"/>
                <a:cs typeface="+mn-cs"/>
              </a:rPr>
              <a:t>(3d, 3e) </a:t>
            </a:r>
            <a:r>
              <a:rPr lang="en-GB" sz="1200" kern="1200" noProof="0" dirty="0">
                <a:solidFill>
                  <a:schemeClr val="tx1"/>
                </a:solidFill>
                <a:effectLst/>
                <a:latin typeface="+mn-lt"/>
                <a:ea typeface="+mn-ea"/>
                <a:cs typeface="+mn-cs"/>
              </a:rPr>
              <a:t>and in the </a:t>
            </a:r>
            <a:r>
              <a:rPr lang="en-GB" sz="1200" b="1" kern="1200" noProof="0" dirty="0">
                <a:solidFill>
                  <a:schemeClr val="tx1"/>
                </a:solidFill>
                <a:effectLst/>
                <a:latin typeface="+mn-lt"/>
                <a:ea typeface="+mn-ea"/>
                <a:cs typeface="+mn-cs"/>
              </a:rPr>
              <a:t>insubordinate</a:t>
            </a:r>
            <a:r>
              <a:rPr lang="en-GB" sz="1200" kern="1200" noProof="0" dirty="0">
                <a:solidFill>
                  <a:schemeClr val="tx1"/>
                </a:solidFill>
                <a:effectLst/>
                <a:latin typeface="+mn-lt"/>
                <a:ea typeface="+mn-ea"/>
                <a:cs typeface="+mn-cs"/>
              </a:rPr>
              <a:t> </a:t>
            </a:r>
            <a:r>
              <a:rPr lang="hu-HU" sz="1200" b="1" kern="1200" noProof="0" dirty="0">
                <a:solidFill>
                  <a:schemeClr val="tx1"/>
                </a:solidFill>
                <a:effectLst/>
                <a:latin typeface="+mn-lt"/>
                <a:ea typeface="+mn-ea"/>
                <a:cs typeface="+mn-cs"/>
              </a:rPr>
              <a:t>(3a)</a:t>
            </a:r>
            <a:r>
              <a:rPr lang="hu-HU" sz="1200" kern="1200" noProof="0" dirty="0">
                <a:solidFill>
                  <a:schemeClr val="tx1"/>
                </a:solidFill>
                <a:effectLst/>
                <a:latin typeface="+mn-lt"/>
                <a:ea typeface="+mn-ea"/>
                <a:cs typeface="+mn-cs"/>
              </a:rPr>
              <a:t> </a:t>
            </a:r>
            <a:r>
              <a:rPr lang="en-GB" sz="1200" kern="1200" noProof="0" dirty="0">
                <a:solidFill>
                  <a:schemeClr val="tx1"/>
                </a:solidFill>
                <a:effectLst/>
                <a:latin typeface="+mn-lt"/>
                <a:ea typeface="+mn-ea"/>
                <a:cs typeface="+mn-cs"/>
              </a:rPr>
              <a:t>construct. </a:t>
            </a:r>
            <a:endParaRPr lang="hu-HU" sz="120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subordinate and the insubordinate constructs</a:t>
            </a:r>
            <a:r>
              <a:rPr lang="hu-HU"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show the same tendencies, as we have seen in the previous samples: </a:t>
            </a:r>
            <a:r>
              <a:rPr lang="hu-HU" sz="1200" kern="1200" dirty="0">
                <a:solidFill>
                  <a:schemeClr val="tx1"/>
                </a:solidFill>
                <a:effectLst/>
                <a:latin typeface="+mn-lt"/>
                <a:ea typeface="+mn-ea"/>
                <a:cs typeface="+mn-cs"/>
              </a:rPr>
              <a:t>in</a:t>
            </a:r>
            <a:r>
              <a:rPr lang="en-GB" sz="1200" kern="1200" dirty="0">
                <a:solidFill>
                  <a:schemeClr val="tx1"/>
                </a:solidFill>
                <a:effectLst/>
                <a:latin typeface="+mn-lt"/>
                <a:ea typeface="+mn-ea"/>
                <a:cs typeface="+mn-cs"/>
              </a:rPr>
              <a:t> the </a:t>
            </a:r>
            <a:r>
              <a:rPr lang="en-GB" sz="1200" b="1" u="sng" kern="1200" dirty="0">
                <a:solidFill>
                  <a:schemeClr val="tx1"/>
                </a:solidFill>
                <a:effectLst/>
                <a:latin typeface="+mn-lt"/>
                <a:ea typeface="+mn-ea"/>
                <a:cs typeface="+mn-cs"/>
              </a:rPr>
              <a:t>first clause of a complex sentence</a:t>
            </a:r>
            <a:r>
              <a:rPr lang="hu-HU" sz="1200" b="1" u="sng" kern="1200" dirty="0">
                <a:solidFill>
                  <a:schemeClr val="tx1"/>
                </a:solidFill>
                <a:effectLst/>
                <a:latin typeface="+mn-lt"/>
                <a:ea typeface="+mn-ea"/>
                <a:cs typeface="+mn-cs"/>
              </a:rPr>
              <a:t> </a:t>
            </a:r>
            <a:r>
              <a:rPr lang="hu-HU" sz="1200" b="1" kern="1200" dirty="0">
                <a:solidFill>
                  <a:schemeClr val="tx1"/>
                </a:solidFill>
                <a:effectLst/>
                <a:latin typeface="+mn-lt"/>
                <a:ea typeface="+mn-ea"/>
                <a:cs typeface="+mn-cs"/>
              </a:rPr>
              <a:t>(3e)</a:t>
            </a:r>
            <a:r>
              <a:rPr lang="en-GB" sz="1200" kern="1200" dirty="0">
                <a:solidFill>
                  <a:schemeClr val="tx1"/>
                </a:solidFill>
                <a:effectLst/>
                <a:latin typeface="+mn-lt"/>
                <a:ea typeface="+mn-ea"/>
                <a:cs typeface="+mn-cs"/>
              </a:rPr>
              <a:t>, various versions were found, which were repeated in the insubordinate construct.</a:t>
            </a:r>
            <a:r>
              <a:rPr lang="hu-HU" sz="1200" kern="1200" dirty="0">
                <a:solidFill>
                  <a:schemeClr val="tx1"/>
                </a:solidFill>
                <a:effectLst/>
                <a:latin typeface="+mn-lt"/>
                <a:ea typeface="+mn-ea"/>
                <a:cs typeface="+mn-cs"/>
              </a:rPr>
              <a:t> </a:t>
            </a:r>
            <a:r>
              <a:rPr lang="en-GB" sz="1200" kern="1200" noProof="0" dirty="0">
                <a:solidFill>
                  <a:schemeClr val="tx1"/>
                </a:solidFill>
                <a:effectLst/>
                <a:latin typeface="+mn-lt"/>
                <a:ea typeface="+mn-ea"/>
                <a:cs typeface="+mn-cs"/>
              </a:rPr>
              <a:t>On the basis of the </a:t>
            </a:r>
            <a:r>
              <a:rPr lang="en-GB" sz="1200" b="1" kern="1200" noProof="0" dirty="0">
                <a:solidFill>
                  <a:schemeClr val="tx1"/>
                </a:solidFill>
                <a:effectLst/>
                <a:latin typeface="+mn-lt"/>
                <a:ea typeface="+mn-ea"/>
                <a:cs typeface="+mn-cs"/>
              </a:rPr>
              <a:t>prosodic similarity of </a:t>
            </a:r>
            <a:r>
              <a:rPr lang="hu-HU" sz="1200" b="1" kern="1200" noProof="0" dirty="0" err="1">
                <a:solidFill>
                  <a:schemeClr val="tx1"/>
                </a:solidFill>
                <a:effectLst/>
                <a:latin typeface="+mn-lt"/>
                <a:ea typeface="+mn-ea"/>
                <a:cs typeface="+mn-cs"/>
              </a:rPr>
              <a:t>subordinate</a:t>
            </a:r>
            <a:r>
              <a:rPr lang="en-GB" sz="1200" b="1" kern="1200" noProof="0" dirty="0">
                <a:solidFill>
                  <a:schemeClr val="tx1"/>
                </a:solidFill>
                <a:effectLst/>
                <a:latin typeface="+mn-lt"/>
                <a:ea typeface="+mn-ea"/>
                <a:cs typeface="+mn-cs"/>
              </a:rPr>
              <a:t> and insubordinate constructs</a:t>
            </a:r>
            <a:r>
              <a:rPr lang="hu-HU" sz="1200" b="1" kern="1200" noProof="0" dirty="0">
                <a:solidFill>
                  <a:schemeClr val="tx1"/>
                </a:solidFill>
                <a:effectLst/>
                <a:latin typeface="+mn-lt"/>
                <a:ea typeface="+mn-ea"/>
                <a:cs typeface="+mn-cs"/>
              </a:rPr>
              <a:t> (3a)</a:t>
            </a:r>
            <a:r>
              <a:rPr lang="en-GB" sz="1200" b="1" kern="1200" noProof="0" dirty="0">
                <a:solidFill>
                  <a:schemeClr val="tx1"/>
                </a:solidFill>
                <a:effectLst/>
                <a:latin typeface="+mn-lt"/>
                <a:ea typeface="+mn-ea"/>
                <a:cs typeface="+mn-cs"/>
              </a:rPr>
              <a:t> </a:t>
            </a:r>
            <a:r>
              <a:rPr lang="en-GB" sz="1200" kern="1200" noProof="0" dirty="0">
                <a:solidFill>
                  <a:schemeClr val="tx1"/>
                </a:solidFill>
                <a:effectLst/>
                <a:latin typeface="+mn-lt"/>
                <a:ea typeface="+mn-ea"/>
                <a:cs typeface="+mn-cs"/>
              </a:rPr>
              <a:t>we can conclude that </a:t>
            </a:r>
            <a:r>
              <a:rPr lang="en-GB" sz="1200" b="1" kern="1200" noProof="0" dirty="0">
                <a:solidFill>
                  <a:schemeClr val="tx1"/>
                </a:solidFill>
                <a:effectLst/>
                <a:latin typeface="+mn-lt"/>
                <a:ea typeface="+mn-ea"/>
                <a:cs typeface="+mn-cs"/>
              </a:rPr>
              <a:t>the extra meaning of insubordinate type</a:t>
            </a:r>
            <a:r>
              <a:rPr lang="hu-HU" sz="1200" b="1" kern="1200" noProof="0" dirty="0">
                <a:solidFill>
                  <a:schemeClr val="tx1"/>
                </a:solidFill>
                <a:effectLst/>
                <a:latin typeface="+mn-lt"/>
                <a:ea typeface="+mn-ea"/>
                <a:cs typeface="+mn-cs"/>
              </a:rPr>
              <a:t> („</a:t>
            </a:r>
            <a:r>
              <a:rPr lang="hu-HU" sz="1200" b="1" kern="1200" noProof="0" dirty="0" err="1">
                <a:solidFill>
                  <a:schemeClr val="tx1"/>
                </a:solidFill>
                <a:effectLst/>
                <a:latin typeface="+mn-lt"/>
                <a:ea typeface="+mn-ea"/>
                <a:cs typeface="+mn-cs"/>
              </a:rPr>
              <a:t>strong</a:t>
            </a:r>
            <a:r>
              <a:rPr lang="hu-HU" sz="1200" b="1" kern="1200" baseline="0" noProof="0" dirty="0">
                <a:solidFill>
                  <a:schemeClr val="tx1"/>
                </a:solidFill>
                <a:effectLst/>
                <a:latin typeface="+mn-lt"/>
                <a:ea typeface="+mn-ea"/>
                <a:cs typeface="+mn-cs"/>
              </a:rPr>
              <a:t> </a:t>
            </a:r>
            <a:r>
              <a:rPr lang="hu-HU" sz="1200" b="1" kern="1200" baseline="0" noProof="0" dirty="0" err="1">
                <a:solidFill>
                  <a:schemeClr val="tx1"/>
                </a:solidFill>
                <a:effectLst/>
                <a:latin typeface="+mn-lt"/>
                <a:ea typeface="+mn-ea"/>
                <a:cs typeface="+mn-cs"/>
              </a:rPr>
              <a:t>declaration</a:t>
            </a:r>
            <a:r>
              <a:rPr lang="hu-HU" sz="1200" b="1" kern="1200" baseline="0" noProof="0" dirty="0">
                <a:solidFill>
                  <a:schemeClr val="tx1"/>
                </a:solidFill>
                <a:effectLst/>
                <a:latin typeface="+mn-lt"/>
                <a:ea typeface="+mn-ea"/>
                <a:cs typeface="+mn-cs"/>
              </a:rPr>
              <a:t>/</a:t>
            </a:r>
            <a:r>
              <a:rPr lang="hu-HU" sz="1200" b="1" kern="1200" baseline="0" noProof="0" dirty="0" err="1">
                <a:solidFill>
                  <a:schemeClr val="tx1"/>
                </a:solidFill>
                <a:effectLst/>
                <a:latin typeface="+mn-lt"/>
                <a:ea typeface="+mn-ea"/>
                <a:cs typeface="+mn-cs"/>
              </a:rPr>
              <a:t>opinion</a:t>
            </a:r>
            <a:r>
              <a:rPr lang="hu-HU" sz="1200" b="1" kern="1200" baseline="0" noProof="0" dirty="0">
                <a:solidFill>
                  <a:schemeClr val="tx1"/>
                </a:solidFill>
                <a:effectLst/>
                <a:latin typeface="+mn-lt"/>
                <a:ea typeface="+mn-ea"/>
                <a:cs typeface="+mn-cs"/>
              </a:rPr>
              <a:t>”</a:t>
            </a:r>
            <a:r>
              <a:rPr lang="hu-HU" sz="1200" b="1" kern="1200" noProof="0" dirty="0">
                <a:solidFill>
                  <a:schemeClr val="tx1"/>
                </a:solidFill>
                <a:effectLst/>
                <a:latin typeface="+mn-lt"/>
                <a:ea typeface="+mn-ea"/>
                <a:cs typeface="+mn-cs"/>
              </a:rPr>
              <a:t>)</a:t>
            </a:r>
            <a:r>
              <a:rPr lang="en-GB" sz="1200" b="1" kern="1200" noProof="0" dirty="0">
                <a:solidFill>
                  <a:schemeClr val="tx1"/>
                </a:solidFill>
                <a:effectLst/>
                <a:latin typeface="+mn-lt"/>
                <a:ea typeface="+mn-ea"/>
                <a:cs typeface="+mn-cs"/>
              </a:rPr>
              <a:t> is </a:t>
            </a:r>
            <a:r>
              <a:rPr lang="hu-HU" sz="1200" b="1" kern="1200" noProof="0" dirty="0">
                <a:solidFill>
                  <a:schemeClr val="tx1"/>
                </a:solidFill>
                <a:effectLst/>
                <a:latin typeface="+mn-lt"/>
                <a:ea typeface="+mn-ea"/>
                <a:cs typeface="+mn-cs"/>
              </a:rPr>
              <a:t>in</a:t>
            </a:r>
            <a:r>
              <a:rPr lang="en-GB" sz="1200" b="1" kern="1200" noProof="0" dirty="0" err="1">
                <a:solidFill>
                  <a:schemeClr val="tx1"/>
                </a:solidFill>
                <a:effectLst/>
                <a:latin typeface="+mn-lt"/>
                <a:ea typeface="+mn-ea"/>
                <a:cs typeface="+mn-cs"/>
              </a:rPr>
              <a:t>corporated</a:t>
            </a:r>
            <a:r>
              <a:rPr lang="en-GB" sz="1200" b="1" kern="1200" noProof="0" dirty="0">
                <a:solidFill>
                  <a:schemeClr val="tx1"/>
                </a:solidFill>
                <a:effectLst/>
                <a:latin typeface="+mn-lt"/>
                <a:ea typeface="+mn-ea"/>
                <a:cs typeface="+mn-cs"/>
              </a:rPr>
              <a:t> into the construct’s basic meaning.</a:t>
            </a:r>
            <a:r>
              <a:rPr lang="hu-HU" sz="1200" b="1" kern="1200" noProof="0" dirty="0">
                <a:solidFill>
                  <a:schemeClr val="tx1"/>
                </a:solidFill>
                <a:effectLst/>
                <a:latin typeface="+mn-lt"/>
                <a:ea typeface="+mn-ea"/>
                <a:cs typeface="+mn-cs"/>
              </a:rPr>
              <a:t> </a:t>
            </a:r>
            <a:endParaRPr lang="hu-HU" dirty="0"/>
          </a:p>
        </p:txBody>
      </p:sp>
      <p:sp>
        <p:nvSpPr>
          <p:cNvPr id="4" name="Dia számának helye 3"/>
          <p:cNvSpPr>
            <a:spLocks noGrp="1"/>
          </p:cNvSpPr>
          <p:nvPr>
            <p:ph type="sldNum" sz="quarter" idx="5"/>
          </p:nvPr>
        </p:nvSpPr>
        <p:spPr/>
        <p:txBody>
          <a:bodyPr/>
          <a:lstStyle/>
          <a:p>
            <a:fld id="{C2754B18-F63E-410C-A79E-289A001250D2}" type="slidenum">
              <a:rPr lang="hu-HU" smtClean="0"/>
              <a:t>16</a:t>
            </a:fld>
            <a:endParaRPr lang="hu-HU"/>
          </a:p>
        </p:txBody>
      </p:sp>
    </p:spTree>
    <p:extLst>
      <p:ext uri="{BB962C8B-B14F-4D97-AF65-F5344CB8AC3E}">
        <p14:creationId xmlns:p14="http://schemas.microsoft.com/office/powerpoint/2010/main" val="112987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GB" sz="1200" kern="1200" dirty="0">
                <a:solidFill>
                  <a:schemeClr val="tx1"/>
                </a:solidFill>
                <a:effectLst/>
                <a:latin typeface="+mn-lt"/>
                <a:ea typeface="+mn-ea"/>
                <a:cs typeface="+mn-cs"/>
              </a:rPr>
              <a:t>In the </a:t>
            </a:r>
            <a:r>
              <a:rPr lang="hu-HU" sz="1200" kern="1200" dirty="0">
                <a:solidFill>
                  <a:schemeClr val="tx1"/>
                </a:solidFill>
                <a:effectLst/>
                <a:latin typeface="+mn-lt"/>
                <a:ea typeface="+mn-ea"/>
                <a:cs typeface="+mn-cs"/>
              </a:rPr>
              <a:t>„</a:t>
            </a:r>
            <a:r>
              <a:rPr lang="hu-HU" sz="1200" b="1" kern="1200" dirty="0" err="1">
                <a:solidFill>
                  <a:schemeClr val="tx1"/>
                </a:solidFill>
                <a:effectLst/>
                <a:latin typeface="+mn-lt"/>
                <a:ea typeface="+mn-ea"/>
                <a:cs typeface="+mn-cs"/>
              </a:rPr>
              <a:t>subordinate</a:t>
            </a:r>
            <a:r>
              <a:rPr lang="hu-HU" sz="1200" b="1" kern="1200" dirty="0">
                <a:solidFill>
                  <a:schemeClr val="tx1"/>
                </a:solidFill>
                <a:effectLst/>
                <a:latin typeface="+mn-lt"/>
                <a:ea typeface="+mn-ea"/>
                <a:cs typeface="+mn-cs"/>
              </a:rPr>
              <a:t> </a:t>
            </a:r>
            <a:r>
              <a:rPr lang="hu-HU" sz="1200" b="1" kern="1200" dirty="0" err="1">
                <a:solidFill>
                  <a:schemeClr val="tx1"/>
                </a:solidFill>
                <a:effectLst/>
                <a:latin typeface="+mn-lt"/>
                <a:ea typeface="+mn-ea"/>
                <a:cs typeface="+mn-cs"/>
              </a:rPr>
              <a:t>without</a:t>
            </a:r>
            <a:r>
              <a:rPr lang="hu-HU" sz="1200" b="1" kern="1200" dirty="0">
                <a:solidFill>
                  <a:schemeClr val="tx1"/>
                </a:solidFill>
                <a:effectLst/>
                <a:latin typeface="+mn-lt"/>
                <a:ea typeface="+mn-ea"/>
                <a:cs typeface="+mn-cs"/>
              </a:rPr>
              <a:t> main </a:t>
            </a:r>
            <a:r>
              <a:rPr lang="hu-HU" sz="1200" b="1" kern="1200" dirty="0" err="1">
                <a:solidFill>
                  <a:schemeClr val="tx1"/>
                </a:solidFill>
                <a:effectLst/>
                <a:latin typeface="+mn-lt"/>
                <a:ea typeface="+mn-ea"/>
                <a:cs typeface="+mn-cs"/>
              </a:rPr>
              <a:t>clause</a:t>
            </a:r>
            <a:r>
              <a:rPr lang="hu-HU" sz="1200" kern="1200" dirty="0">
                <a:solidFill>
                  <a:schemeClr val="tx1"/>
                </a:solidFill>
                <a:effectLst/>
                <a:latin typeface="+mn-lt"/>
                <a:ea typeface="+mn-ea"/>
                <a:cs typeface="+mn-cs"/>
              </a:rPr>
              <a:t>” </a:t>
            </a:r>
            <a:r>
              <a:rPr lang="hu-HU" sz="1200" b="1" kern="1200" dirty="0">
                <a:solidFill>
                  <a:schemeClr val="tx1"/>
                </a:solidFill>
                <a:effectLst/>
                <a:latin typeface="+mn-lt"/>
                <a:ea typeface="+mn-ea"/>
                <a:cs typeface="+mn-cs"/>
              </a:rPr>
              <a:t>(</a:t>
            </a:r>
            <a:r>
              <a:rPr lang="hu-HU" sz="1200" b="1" kern="1200" dirty="0" err="1">
                <a:solidFill>
                  <a:schemeClr val="tx1"/>
                </a:solidFill>
                <a:effectLst/>
                <a:latin typeface="+mn-lt"/>
                <a:ea typeface="+mn-ea"/>
                <a:cs typeface="+mn-cs"/>
              </a:rPr>
              <a:t>elliptic</a:t>
            </a:r>
            <a:r>
              <a:rPr lang="hu-HU" sz="1200" b="1" kern="1200" dirty="0">
                <a:solidFill>
                  <a:schemeClr val="tx1"/>
                </a:solidFill>
                <a:effectLst/>
                <a:latin typeface="+mn-lt"/>
                <a:ea typeface="+mn-ea"/>
                <a:cs typeface="+mn-cs"/>
              </a:rPr>
              <a:t>, 4c)</a:t>
            </a:r>
            <a:r>
              <a:rPr lang="en-GB" sz="1200" kern="1200" dirty="0">
                <a:solidFill>
                  <a:schemeClr val="tx1"/>
                </a:solidFill>
                <a:effectLst/>
                <a:latin typeface="+mn-lt"/>
                <a:ea typeface="+mn-ea"/>
                <a:cs typeface="+mn-cs"/>
              </a:rPr>
              <a:t> version of </a:t>
            </a:r>
            <a:r>
              <a:rPr lang="en-GB" sz="1200" i="1" kern="1200" dirty="0">
                <a:solidFill>
                  <a:schemeClr val="tx1"/>
                </a:solidFill>
                <a:effectLst/>
                <a:latin typeface="+mn-lt"/>
                <a:ea typeface="+mn-ea"/>
                <a:cs typeface="+mn-cs"/>
              </a:rPr>
              <a:t>Ha </a:t>
            </a:r>
            <a:r>
              <a:rPr lang="en-GB" sz="1200" i="1" kern="1200" dirty="0" err="1">
                <a:solidFill>
                  <a:schemeClr val="tx1"/>
                </a:solidFill>
                <a:effectLst/>
                <a:latin typeface="+mn-lt"/>
                <a:ea typeface="+mn-ea"/>
                <a:cs typeface="+mn-cs"/>
              </a:rPr>
              <a:t>ez</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nem</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rögeszme</a:t>
            </a:r>
            <a:r>
              <a:rPr lang="en-GB" sz="1200" i="1"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two </a:t>
            </a:r>
            <a:r>
              <a:rPr lang="hu-HU" sz="1200" kern="1200" dirty="0" err="1">
                <a:solidFill>
                  <a:schemeClr val="tx1"/>
                </a:solidFill>
                <a:effectLst/>
                <a:latin typeface="+mn-lt"/>
                <a:ea typeface="+mn-ea"/>
                <a:cs typeface="+mn-cs"/>
              </a:rPr>
              <a:t>prosodic</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patterns</a:t>
            </a:r>
            <a:r>
              <a:rPr lang="en-GB" sz="1200" kern="1200" dirty="0">
                <a:solidFill>
                  <a:schemeClr val="tx1"/>
                </a:solidFill>
                <a:effectLst/>
                <a:latin typeface="+mn-lt"/>
                <a:ea typeface="+mn-ea"/>
                <a:cs typeface="+mn-cs"/>
              </a:rPr>
              <a:t> were produced: in the first one both </a:t>
            </a:r>
            <a:r>
              <a:rPr lang="en-GB" sz="1200" i="1" kern="1200" dirty="0" err="1">
                <a:solidFill>
                  <a:schemeClr val="tx1"/>
                </a:solidFill>
                <a:effectLst/>
                <a:latin typeface="+mn-lt"/>
                <a:ea typeface="+mn-ea"/>
                <a:cs typeface="+mn-cs"/>
              </a:rPr>
              <a:t>ez</a:t>
            </a:r>
            <a:r>
              <a:rPr lang="en-GB" sz="1200" kern="1200" dirty="0">
                <a:solidFill>
                  <a:schemeClr val="tx1"/>
                </a:solidFill>
                <a:effectLst/>
                <a:latin typeface="+mn-lt"/>
                <a:ea typeface="+mn-ea"/>
                <a:cs typeface="+mn-cs"/>
              </a:rPr>
              <a:t> and </a:t>
            </a:r>
            <a:r>
              <a:rPr lang="en-GB" sz="1200" i="1" kern="1200" dirty="0" err="1">
                <a:solidFill>
                  <a:schemeClr val="tx1"/>
                </a:solidFill>
                <a:effectLst/>
                <a:latin typeface="+mn-lt"/>
                <a:ea typeface="+mn-ea"/>
                <a:cs typeface="+mn-cs"/>
              </a:rPr>
              <a:t>nem</a:t>
            </a:r>
            <a:r>
              <a:rPr lang="en-GB" sz="1200" kern="1200" dirty="0">
                <a:solidFill>
                  <a:schemeClr val="tx1"/>
                </a:solidFill>
                <a:effectLst/>
                <a:latin typeface="+mn-lt"/>
                <a:ea typeface="+mn-ea"/>
                <a:cs typeface="+mn-cs"/>
              </a:rPr>
              <a:t> were stressed, in the other one </a:t>
            </a:r>
            <a:r>
              <a:rPr lang="en-GB" sz="1200" i="1" kern="1200" dirty="0" err="1">
                <a:solidFill>
                  <a:schemeClr val="tx1"/>
                </a:solidFill>
                <a:effectLst/>
                <a:latin typeface="+mn-lt"/>
                <a:ea typeface="+mn-ea"/>
                <a:cs typeface="+mn-cs"/>
              </a:rPr>
              <a:t>nem</a:t>
            </a:r>
            <a:r>
              <a:rPr lang="en-GB" sz="1200" kern="1200" dirty="0">
                <a:solidFill>
                  <a:schemeClr val="tx1"/>
                </a:solidFill>
                <a:effectLst/>
                <a:latin typeface="+mn-lt"/>
                <a:ea typeface="+mn-ea"/>
                <a:cs typeface="+mn-cs"/>
              </a:rPr>
              <a:t> bears the main stress. </a:t>
            </a:r>
            <a:r>
              <a:rPr lang="hu-HU" sz="1200" kern="1200" dirty="0" err="1">
                <a:solidFill>
                  <a:schemeClr val="tx1"/>
                </a:solidFill>
                <a:effectLst/>
                <a:latin typeface="+mn-lt"/>
                <a:ea typeface="+mn-ea"/>
                <a:cs typeface="+mn-cs"/>
              </a:rPr>
              <a:t>At</a:t>
            </a:r>
            <a:r>
              <a:rPr lang="hu-HU" sz="1200" kern="1200" dirty="0">
                <a:solidFill>
                  <a:schemeClr val="tx1"/>
                </a:solidFill>
                <a:effectLst/>
                <a:latin typeface="+mn-lt"/>
                <a:ea typeface="+mn-ea"/>
                <a:cs typeface="+mn-cs"/>
              </a:rPr>
              <a:t> t</a:t>
            </a:r>
            <a:r>
              <a:rPr lang="en-GB" sz="1200" kern="1200" dirty="0">
                <a:solidFill>
                  <a:schemeClr val="tx1"/>
                </a:solidFill>
                <a:effectLst/>
                <a:latin typeface="+mn-lt"/>
                <a:ea typeface="+mn-ea"/>
                <a:cs typeface="+mn-cs"/>
              </a:rPr>
              <a:t>he end of the construct </a:t>
            </a:r>
            <a:r>
              <a:rPr lang="hu-HU" sz="1200" kern="1200" dirty="0" err="1">
                <a:solidFill>
                  <a:schemeClr val="tx1"/>
                </a:solidFill>
                <a:effectLst/>
                <a:latin typeface="+mn-lt"/>
                <a:ea typeface="+mn-ea"/>
                <a:cs typeface="+mn-cs"/>
              </a:rPr>
              <a:t>we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found</a:t>
            </a:r>
            <a:r>
              <a:rPr lang="en-GB" sz="1200" kern="1200" dirty="0">
                <a:solidFill>
                  <a:schemeClr val="tx1"/>
                </a:solidFill>
                <a:effectLst/>
                <a:latin typeface="+mn-lt"/>
                <a:ea typeface="+mn-ea"/>
                <a:cs typeface="+mn-cs"/>
              </a:rPr>
              <a:t> either a </a:t>
            </a:r>
            <a:r>
              <a:rPr lang="en-GB" sz="1200" b="1" kern="1200" dirty="0">
                <a:solidFill>
                  <a:schemeClr val="tx1"/>
                </a:solidFill>
                <a:effectLst/>
                <a:latin typeface="+mn-lt"/>
                <a:ea typeface="+mn-ea"/>
                <a:cs typeface="+mn-cs"/>
              </a:rPr>
              <a:t>flat contour or glottalization</a:t>
            </a:r>
            <a:r>
              <a:rPr lang="en-GB" sz="1200" kern="1200" dirty="0">
                <a:solidFill>
                  <a:schemeClr val="tx1"/>
                </a:solidFill>
                <a:effectLst/>
                <a:latin typeface="+mn-lt"/>
                <a:ea typeface="+mn-ea"/>
                <a:cs typeface="+mn-cs"/>
              </a:rPr>
              <a:t>, which is pe</a:t>
            </a:r>
            <a:r>
              <a:rPr lang="hu-HU" sz="1200" kern="1200" dirty="0">
                <a:solidFill>
                  <a:schemeClr val="tx1"/>
                </a:solidFill>
                <a:effectLst/>
                <a:latin typeface="+mn-lt"/>
                <a:ea typeface="+mn-ea"/>
                <a:cs typeface="+mn-cs"/>
              </a:rPr>
              <a:t>r</a:t>
            </a:r>
            <a:r>
              <a:rPr lang="en-GB" sz="1200" kern="1200" dirty="0" err="1">
                <a:solidFill>
                  <a:schemeClr val="tx1"/>
                </a:solidFill>
                <a:effectLst/>
                <a:latin typeface="+mn-lt"/>
                <a:ea typeface="+mn-ea"/>
                <a:cs typeface="+mn-cs"/>
              </a:rPr>
              <a:t>cipi</a:t>
            </a:r>
            <a:r>
              <a:rPr lang="hu-HU" sz="1200" kern="1200" dirty="0">
                <a:solidFill>
                  <a:schemeClr val="tx1"/>
                </a:solidFill>
                <a:effectLst/>
                <a:latin typeface="+mn-lt"/>
                <a:ea typeface="+mn-ea"/>
                <a:cs typeface="+mn-cs"/>
              </a:rPr>
              <a:t>t</a:t>
            </a:r>
            <a:r>
              <a:rPr lang="en-GB" sz="1200" kern="1200" dirty="0" err="1">
                <a:solidFill>
                  <a:schemeClr val="tx1"/>
                </a:solidFill>
                <a:effectLst/>
                <a:latin typeface="+mn-lt"/>
                <a:ea typeface="+mn-ea"/>
                <a:cs typeface="+mn-cs"/>
              </a:rPr>
              <a:t>ated</a:t>
            </a:r>
            <a:r>
              <a:rPr lang="en-GB" sz="1200" kern="1200" dirty="0">
                <a:solidFill>
                  <a:schemeClr val="tx1"/>
                </a:solidFill>
                <a:effectLst/>
                <a:latin typeface="+mn-lt"/>
                <a:ea typeface="+mn-ea"/>
                <a:cs typeface="+mn-cs"/>
              </a:rPr>
              <a:t> low pitch. We might suppose that the high tone on the negation word is an obligatory marker of this sentence type.</a:t>
            </a:r>
            <a:endParaRPr lang="hu-HU" sz="1200" kern="1200" dirty="0">
              <a:solidFill>
                <a:schemeClr val="tx1"/>
              </a:solidFill>
              <a:effectLst/>
              <a:latin typeface="+mn-lt"/>
              <a:ea typeface="+mn-ea"/>
              <a:cs typeface="+mn-cs"/>
            </a:endParaRPr>
          </a:p>
          <a:p>
            <a:r>
              <a:rPr lang="hu-HU" sz="1200" kern="1200" dirty="0" err="1">
                <a:solidFill>
                  <a:schemeClr val="tx1"/>
                </a:solidFill>
                <a:effectLst/>
                <a:latin typeface="+mn-lt"/>
                <a:ea typeface="+mn-ea"/>
                <a:cs typeface="+mn-cs"/>
              </a:rPr>
              <a:t>Among</a:t>
            </a:r>
            <a:r>
              <a:rPr lang="en-GB" sz="1200" kern="1200" dirty="0">
                <a:solidFill>
                  <a:schemeClr val="tx1"/>
                </a:solidFill>
                <a:effectLst/>
                <a:latin typeface="+mn-lt"/>
                <a:ea typeface="+mn-ea"/>
                <a:cs typeface="+mn-cs"/>
              </a:rPr>
              <a:t> the subordinate realizations</a:t>
            </a:r>
            <a:r>
              <a:rPr lang="hu-HU" sz="1200" kern="1200" dirty="0">
                <a:solidFill>
                  <a:schemeClr val="tx1"/>
                </a:solidFill>
                <a:effectLst/>
                <a:latin typeface="+mn-lt"/>
                <a:ea typeface="+mn-ea"/>
                <a:cs typeface="+mn-cs"/>
              </a:rPr>
              <a:t> </a:t>
            </a:r>
            <a:r>
              <a:rPr lang="hu-HU" sz="1200" b="1" kern="1200" dirty="0">
                <a:solidFill>
                  <a:schemeClr val="tx1"/>
                </a:solidFill>
                <a:effectLst/>
                <a:latin typeface="+mn-lt"/>
                <a:ea typeface="+mn-ea"/>
                <a:cs typeface="+mn-cs"/>
              </a:rPr>
              <a:t>(4d, 4e)</a:t>
            </a:r>
            <a:r>
              <a:rPr lang="en-GB" sz="1200" kern="1200" dirty="0">
                <a:solidFill>
                  <a:schemeClr val="tx1"/>
                </a:solidFill>
                <a:effectLst/>
                <a:latin typeface="+mn-lt"/>
                <a:ea typeface="+mn-ea"/>
                <a:cs typeface="+mn-cs"/>
              </a:rPr>
              <a:t>, we find various solutions, again, with stress on the conditional conjunction </a:t>
            </a:r>
            <a:r>
              <a:rPr lang="en-GB" sz="1200" i="1" kern="1200" dirty="0">
                <a:solidFill>
                  <a:schemeClr val="tx1"/>
                </a:solidFill>
                <a:effectLst/>
                <a:latin typeface="+mn-lt"/>
                <a:ea typeface="+mn-ea"/>
                <a:cs typeface="+mn-cs"/>
              </a:rPr>
              <a:t>ha</a:t>
            </a:r>
            <a:r>
              <a:rPr lang="en-GB" sz="1200" kern="1200" dirty="0">
                <a:solidFill>
                  <a:schemeClr val="tx1"/>
                </a:solidFill>
                <a:effectLst/>
                <a:latin typeface="+mn-lt"/>
                <a:ea typeface="+mn-ea"/>
                <a:cs typeface="+mn-cs"/>
              </a:rPr>
              <a:t> or on the negation word, but also on </a:t>
            </a:r>
            <a:r>
              <a:rPr lang="en-GB" sz="1200" i="1" kern="1200" dirty="0" err="1">
                <a:solidFill>
                  <a:schemeClr val="tx1"/>
                </a:solidFill>
                <a:effectLst/>
                <a:latin typeface="+mn-lt"/>
                <a:ea typeface="+mn-ea"/>
                <a:cs typeface="+mn-cs"/>
              </a:rPr>
              <a:t>rögeszme</a:t>
            </a:r>
            <a:r>
              <a:rPr lang="en-GB" sz="1200" kern="1200" dirty="0">
                <a:solidFill>
                  <a:schemeClr val="tx1"/>
                </a:solidFill>
                <a:effectLst/>
                <a:latin typeface="+mn-lt"/>
                <a:ea typeface="+mn-ea"/>
                <a:cs typeface="+mn-cs"/>
              </a:rPr>
              <a:t> or more words together. </a:t>
            </a:r>
            <a:r>
              <a:rPr lang="hu-HU"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As in the complex </a:t>
            </a:r>
            <a:r>
              <a:rPr lang="hu-HU" sz="1200" kern="1200" dirty="0" err="1">
                <a:solidFill>
                  <a:schemeClr val="tx1"/>
                </a:solidFill>
                <a:effectLst/>
                <a:latin typeface="+mn-lt"/>
                <a:ea typeface="+mn-ea"/>
                <a:cs typeface="+mn-cs"/>
              </a:rPr>
              <a:t>sentence</a:t>
            </a:r>
            <a:r>
              <a:rPr lang="en-GB" sz="1200" kern="1200" dirty="0">
                <a:solidFill>
                  <a:schemeClr val="tx1"/>
                </a:solidFill>
                <a:effectLst/>
                <a:latin typeface="+mn-lt"/>
                <a:ea typeface="+mn-ea"/>
                <a:cs typeface="+mn-cs"/>
              </a:rPr>
              <a:t> all semantic elements are included, various nuances can be expressed. </a:t>
            </a:r>
            <a:endParaRPr lang="hu-H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However, in the </a:t>
            </a:r>
            <a:r>
              <a:rPr lang="en-GB" sz="1200" b="1" kern="1200" dirty="0" err="1">
                <a:solidFill>
                  <a:schemeClr val="tx1"/>
                </a:solidFill>
                <a:effectLst/>
                <a:latin typeface="+mn-lt"/>
                <a:ea typeface="+mn-ea"/>
                <a:cs typeface="+mn-cs"/>
              </a:rPr>
              <a:t>insubordinated</a:t>
            </a:r>
            <a:r>
              <a:rPr lang="en-GB" sz="1200" kern="1200" dirty="0">
                <a:solidFill>
                  <a:schemeClr val="tx1"/>
                </a:solidFill>
                <a:effectLst/>
                <a:latin typeface="+mn-lt"/>
                <a:ea typeface="+mn-ea"/>
                <a:cs typeface="+mn-cs"/>
              </a:rPr>
              <a:t> </a:t>
            </a:r>
            <a:r>
              <a:rPr lang="hu-HU" sz="1200" b="1" kern="1200" dirty="0">
                <a:solidFill>
                  <a:schemeClr val="tx1"/>
                </a:solidFill>
                <a:effectLst/>
                <a:latin typeface="+mn-lt"/>
                <a:ea typeface="+mn-ea"/>
                <a:cs typeface="+mn-cs"/>
              </a:rPr>
              <a:t>(4a) </a:t>
            </a:r>
            <a:r>
              <a:rPr lang="en-GB" sz="1200" kern="1200" dirty="0">
                <a:solidFill>
                  <a:schemeClr val="tx1"/>
                </a:solidFill>
                <a:effectLst/>
                <a:latin typeface="+mn-lt"/>
                <a:ea typeface="+mn-ea"/>
                <a:cs typeface="+mn-cs"/>
              </a:rPr>
              <a:t>construct we found two versions, both of them suggest </a:t>
            </a:r>
            <a:r>
              <a:rPr lang="en-GB" sz="1200" b="1" kern="1200" dirty="0">
                <a:solidFill>
                  <a:schemeClr val="tx1"/>
                </a:solidFill>
                <a:effectLst/>
                <a:latin typeface="+mn-lt"/>
                <a:ea typeface="+mn-ea"/>
                <a:cs typeface="+mn-cs"/>
              </a:rPr>
              <a:t>incompleteness</a:t>
            </a:r>
            <a:r>
              <a:rPr lang="en-GB" sz="1200" kern="1200" dirty="0">
                <a:solidFill>
                  <a:schemeClr val="tx1"/>
                </a:solidFill>
                <a:effectLst/>
                <a:latin typeface="+mn-lt"/>
                <a:ea typeface="+mn-ea"/>
                <a:cs typeface="+mn-cs"/>
              </a:rPr>
              <a:t> but in two different ways. One of them stresses </a:t>
            </a:r>
            <a:r>
              <a:rPr lang="en-GB" sz="1200" i="1" kern="1200" dirty="0" err="1">
                <a:solidFill>
                  <a:schemeClr val="tx1"/>
                </a:solidFill>
                <a:effectLst/>
                <a:latin typeface="+mn-lt"/>
                <a:ea typeface="+mn-ea"/>
                <a:cs typeface="+mn-cs"/>
              </a:rPr>
              <a:t>ez</a:t>
            </a:r>
            <a:r>
              <a:rPr lang="en-GB" sz="1200" kern="1200" dirty="0">
                <a:solidFill>
                  <a:schemeClr val="tx1"/>
                </a:solidFill>
                <a:effectLst/>
                <a:latin typeface="+mn-lt"/>
                <a:ea typeface="+mn-ea"/>
                <a:cs typeface="+mn-cs"/>
              </a:rPr>
              <a:t> ‘this’ which invites the following interpretation: ‘if this isn’t </a:t>
            </a:r>
            <a:r>
              <a:rPr lang="en-GB" sz="1200" kern="1200" dirty="0" smtClean="0">
                <a:solidFill>
                  <a:schemeClr val="tx1"/>
                </a:solidFill>
                <a:effectLst/>
                <a:latin typeface="+mn-lt"/>
                <a:ea typeface="+mn-ea"/>
                <a:cs typeface="+mn-cs"/>
              </a:rPr>
              <a:t>a</a:t>
            </a:r>
            <a:r>
              <a:rPr lang="hu-HU" sz="1200" kern="1200" dirty="0" smtClean="0">
                <a:solidFill>
                  <a:schemeClr val="tx1"/>
                </a:solidFill>
                <a:effectLst/>
                <a:latin typeface="+mn-lt"/>
                <a:ea typeface="+mn-ea"/>
                <a:cs typeface="+mn-cs"/>
              </a:rPr>
              <a:t>n </a:t>
            </a:r>
            <a:r>
              <a:rPr lang="hu-HU" sz="1200" kern="1200" dirty="0" err="1" smtClean="0">
                <a:solidFill>
                  <a:schemeClr val="tx1"/>
                </a:solidFill>
                <a:effectLst/>
                <a:latin typeface="+mn-lt"/>
                <a:ea typeface="+mn-ea"/>
                <a:cs typeface="+mn-cs"/>
              </a:rPr>
              <a:t>obsesson</a:t>
            </a:r>
            <a:r>
              <a:rPr lang="en-GB" sz="1200" kern="1200" dirty="0" smtClean="0">
                <a:solidFill>
                  <a:schemeClr val="tx1"/>
                </a:solidFill>
                <a:effectLst/>
                <a:latin typeface="+mn-lt"/>
                <a:ea typeface="+mn-ea"/>
                <a:cs typeface="+mn-cs"/>
              </a:rPr>
              <a:t>, </a:t>
            </a:r>
            <a:r>
              <a:rPr lang="en-GB" sz="1200" kern="1200" dirty="0">
                <a:solidFill>
                  <a:schemeClr val="tx1"/>
                </a:solidFill>
                <a:effectLst/>
                <a:latin typeface="+mn-lt"/>
                <a:ea typeface="+mn-ea"/>
                <a:cs typeface="+mn-cs"/>
              </a:rPr>
              <a:t>then I don’t know what is it’. The other one shows a high tone on the negation word, but as opposed to the elliptic </a:t>
            </a:r>
            <a:r>
              <a:rPr lang="hu-HU" sz="1200" kern="1200" dirty="0" err="1">
                <a:solidFill>
                  <a:schemeClr val="tx1"/>
                </a:solidFill>
                <a:effectLst/>
                <a:latin typeface="+mn-lt"/>
                <a:ea typeface="+mn-ea"/>
                <a:cs typeface="+mn-cs"/>
              </a:rPr>
              <a:t>subordinate</a:t>
            </a:r>
            <a:r>
              <a:rPr lang="hu-HU"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construct the insubordinate construct is closed by a rising tone which, again, invites the hearer to complete the sentence.</a:t>
            </a:r>
            <a:endParaRPr lang="hu-HU" dirty="0"/>
          </a:p>
        </p:txBody>
      </p:sp>
      <p:sp>
        <p:nvSpPr>
          <p:cNvPr id="4" name="Dia számának helye 3"/>
          <p:cNvSpPr>
            <a:spLocks noGrp="1"/>
          </p:cNvSpPr>
          <p:nvPr>
            <p:ph type="sldNum" sz="quarter" idx="5"/>
          </p:nvPr>
        </p:nvSpPr>
        <p:spPr/>
        <p:txBody>
          <a:bodyPr/>
          <a:lstStyle/>
          <a:p>
            <a:fld id="{C2754B18-F63E-410C-A79E-289A001250D2}" type="slidenum">
              <a:rPr lang="hu-HU" smtClean="0"/>
              <a:t>17</a:t>
            </a:fld>
            <a:endParaRPr lang="hu-HU"/>
          </a:p>
        </p:txBody>
      </p:sp>
    </p:spTree>
    <p:extLst>
      <p:ext uri="{BB962C8B-B14F-4D97-AF65-F5344CB8AC3E}">
        <p14:creationId xmlns:p14="http://schemas.microsoft.com/office/powerpoint/2010/main" val="3210201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GB" sz="1200" kern="1200" dirty="0">
                <a:solidFill>
                  <a:schemeClr val="tx1"/>
                </a:solidFill>
                <a:effectLst/>
                <a:latin typeface="+mn-lt"/>
                <a:ea typeface="+mn-ea"/>
                <a:cs typeface="+mn-cs"/>
              </a:rPr>
              <a:t>In all cases of </a:t>
            </a:r>
            <a:r>
              <a:rPr lang="en-GB" sz="1200" i="1" kern="1200" dirty="0">
                <a:solidFill>
                  <a:schemeClr val="tx1"/>
                </a:solidFill>
                <a:effectLst/>
                <a:latin typeface="+mn-lt"/>
                <a:ea typeface="+mn-ea"/>
                <a:cs typeface="+mn-cs"/>
              </a:rPr>
              <a:t>Ha </a:t>
            </a:r>
            <a:r>
              <a:rPr lang="en-GB" sz="1200" i="1" kern="1200" dirty="0" err="1">
                <a:solidFill>
                  <a:schemeClr val="tx1"/>
                </a:solidFill>
                <a:effectLst/>
                <a:latin typeface="+mn-lt"/>
                <a:ea typeface="+mn-ea"/>
                <a:cs typeface="+mn-cs"/>
              </a:rPr>
              <a:t>kivennéd</a:t>
            </a:r>
            <a:r>
              <a:rPr lang="en-GB" sz="1200" i="1" kern="1200" dirty="0">
                <a:solidFill>
                  <a:schemeClr val="tx1"/>
                </a:solidFill>
                <a:effectLst/>
                <a:latin typeface="+mn-lt"/>
                <a:ea typeface="+mn-ea"/>
                <a:cs typeface="+mn-cs"/>
              </a:rPr>
              <a:t> a </a:t>
            </a:r>
            <a:r>
              <a:rPr lang="en-GB" sz="1200" i="1" kern="1200" dirty="0" err="1">
                <a:solidFill>
                  <a:schemeClr val="tx1"/>
                </a:solidFill>
                <a:effectLst/>
                <a:latin typeface="+mn-lt"/>
                <a:ea typeface="+mn-ea"/>
                <a:cs typeface="+mn-cs"/>
              </a:rPr>
              <a:t>mélyhűtőből</a:t>
            </a:r>
            <a:r>
              <a:rPr lang="en-GB" sz="1200" i="1" kern="1200" dirty="0">
                <a:solidFill>
                  <a:schemeClr val="tx1"/>
                </a:solidFill>
                <a:effectLst/>
                <a:latin typeface="+mn-lt"/>
                <a:ea typeface="+mn-ea"/>
                <a:cs typeface="+mn-cs"/>
              </a:rPr>
              <a:t> a </a:t>
            </a:r>
            <a:r>
              <a:rPr lang="en-GB" sz="1200" i="1" kern="1200" dirty="0" err="1">
                <a:solidFill>
                  <a:schemeClr val="tx1"/>
                </a:solidFill>
                <a:effectLst/>
                <a:latin typeface="+mn-lt"/>
                <a:ea typeface="+mn-ea"/>
                <a:cs typeface="+mn-cs"/>
              </a:rPr>
              <a:t>csirkét</a:t>
            </a:r>
            <a:r>
              <a:rPr lang="en-GB" sz="1200" i="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the</a:t>
            </a:r>
            <a:r>
              <a:rPr lang="en-GB" sz="1200" i="1"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verb</a:t>
            </a:r>
            <a:r>
              <a:rPr lang="en-GB" sz="1200"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kivennéd</a:t>
            </a:r>
            <a:r>
              <a:rPr lang="en-GB" sz="1200" kern="1200" dirty="0">
                <a:solidFill>
                  <a:schemeClr val="tx1"/>
                </a:solidFill>
                <a:effectLst/>
                <a:latin typeface="+mn-lt"/>
                <a:ea typeface="+mn-ea"/>
                <a:cs typeface="+mn-cs"/>
              </a:rPr>
              <a:t> ‘take out’) bears the main stress. As in the previous sentence types, the </a:t>
            </a:r>
            <a:r>
              <a:rPr lang="en-GB" sz="1200" b="1" kern="1200" dirty="0">
                <a:solidFill>
                  <a:schemeClr val="tx1"/>
                </a:solidFill>
                <a:effectLst/>
                <a:latin typeface="+mn-lt"/>
                <a:ea typeface="+mn-ea"/>
                <a:cs typeface="+mn-cs"/>
              </a:rPr>
              <a:t>elliptic</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subordinate</a:t>
            </a:r>
            <a:r>
              <a:rPr lang="en-GB" sz="1200" kern="1200" dirty="0">
                <a:solidFill>
                  <a:schemeClr val="tx1"/>
                </a:solidFill>
                <a:effectLst/>
                <a:latin typeface="+mn-lt"/>
                <a:ea typeface="+mn-ea"/>
                <a:cs typeface="+mn-cs"/>
              </a:rPr>
              <a:t> version </a:t>
            </a:r>
            <a:r>
              <a:rPr lang="hu-HU" sz="1200" b="1" kern="1200" dirty="0">
                <a:solidFill>
                  <a:schemeClr val="tx1"/>
                </a:solidFill>
                <a:effectLst/>
                <a:latin typeface="+mn-lt"/>
                <a:ea typeface="+mn-ea"/>
                <a:cs typeface="+mn-cs"/>
              </a:rPr>
              <a:t>(5c)</a:t>
            </a:r>
            <a:r>
              <a:rPr lang="hu-HU"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ends in a flat contour. </a:t>
            </a:r>
            <a:endParaRPr lang="hu-H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Among the subordinate realizations</a:t>
            </a:r>
            <a:r>
              <a:rPr lang="hu-HU" sz="1200" kern="1200" dirty="0">
                <a:solidFill>
                  <a:schemeClr val="tx1"/>
                </a:solidFill>
                <a:effectLst/>
                <a:latin typeface="+mn-lt"/>
                <a:ea typeface="+mn-ea"/>
                <a:cs typeface="+mn-cs"/>
              </a:rPr>
              <a:t> </a:t>
            </a:r>
            <a:r>
              <a:rPr lang="hu-HU" sz="1200" b="1" kern="1200" dirty="0">
                <a:solidFill>
                  <a:schemeClr val="tx1"/>
                </a:solidFill>
                <a:effectLst/>
                <a:latin typeface="+mn-lt"/>
                <a:ea typeface="+mn-ea"/>
                <a:cs typeface="+mn-cs"/>
              </a:rPr>
              <a:t>(5d, 5e)</a:t>
            </a:r>
            <a:r>
              <a:rPr lang="en-GB" sz="1200" kern="1200" dirty="0">
                <a:solidFill>
                  <a:schemeClr val="tx1"/>
                </a:solidFill>
                <a:effectLst/>
                <a:latin typeface="+mn-lt"/>
                <a:ea typeface="+mn-ea"/>
                <a:cs typeface="+mn-cs"/>
              </a:rPr>
              <a:t>, we find </a:t>
            </a:r>
            <a:r>
              <a:rPr lang="en-GB" sz="1200" b="1" kern="1200" dirty="0">
                <a:solidFill>
                  <a:schemeClr val="tx1"/>
                </a:solidFill>
                <a:effectLst/>
                <a:latin typeface="+mn-lt"/>
                <a:ea typeface="+mn-ea"/>
                <a:cs typeface="+mn-cs"/>
              </a:rPr>
              <a:t>various </a:t>
            </a:r>
            <a:r>
              <a:rPr lang="en-GB" sz="1200" kern="1200" dirty="0">
                <a:solidFill>
                  <a:schemeClr val="tx1"/>
                </a:solidFill>
                <a:effectLst/>
                <a:latin typeface="+mn-lt"/>
                <a:ea typeface="+mn-ea"/>
                <a:cs typeface="+mn-cs"/>
              </a:rPr>
              <a:t>solutions, again, with </a:t>
            </a:r>
            <a:r>
              <a:rPr lang="hu-HU" sz="1200" kern="1200" dirty="0" err="1">
                <a:solidFill>
                  <a:schemeClr val="tx1"/>
                </a:solidFill>
                <a:effectLst/>
                <a:latin typeface="+mn-lt"/>
                <a:ea typeface="+mn-ea"/>
                <a:cs typeface="+mn-cs"/>
              </a:rPr>
              <a:t>several</a:t>
            </a:r>
            <a:r>
              <a:rPr lang="en-GB" sz="1200" kern="1200" dirty="0">
                <a:solidFill>
                  <a:schemeClr val="tx1"/>
                </a:solidFill>
                <a:effectLst/>
                <a:latin typeface="+mn-lt"/>
                <a:ea typeface="+mn-ea"/>
                <a:cs typeface="+mn-cs"/>
              </a:rPr>
              <a:t> stress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pattern</a:t>
            </a:r>
            <a:r>
              <a:rPr lang="en-GB" sz="1200" kern="1200" dirty="0">
                <a:solidFill>
                  <a:schemeClr val="tx1"/>
                </a:solidFill>
                <a:effectLst/>
                <a:latin typeface="+mn-lt"/>
                <a:ea typeface="+mn-ea"/>
                <a:cs typeface="+mn-cs"/>
              </a:rPr>
              <a:t>s. </a:t>
            </a:r>
            <a:endParaRPr lang="hu-H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a:t>
            </a:r>
            <a:r>
              <a:rPr lang="en-GB" sz="1200" b="1" kern="1200" dirty="0">
                <a:solidFill>
                  <a:schemeClr val="tx1"/>
                </a:solidFill>
                <a:effectLst/>
                <a:latin typeface="+mn-lt"/>
                <a:ea typeface="+mn-ea"/>
                <a:cs typeface="+mn-cs"/>
              </a:rPr>
              <a:t>insubordinate </a:t>
            </a:r>
            <a:r>
              <a:rPr lang="en-GB" sz="1200" kern="1200" dirty="0">
                <a:solidFill>
                  <a:schemeClr val="tx1"/>
                </a:solidFill>
                <a:effectLst/>
                <a:latin typeface="+mn-lt"/>
                <a:ea typeface="+mn-ea"/>
                <a:cs typeface="+mn-cs"/>
              </a:rPr>
              <a:t>construct </a:t>
            </a:r>
            <a:r>
              <a:rPr lang="hu-HU" sz="1200" b="1" kern="1200" dirty="0">
                <a:solidFill>
                  <a:schemeClr val="tx1"/>
                </a:solidFill>
                <a:effectLst/>
                <a:latin typeface="+mn-lt"/>
                <a:ea typeface="+mn-ea"/>
                <a:cs typeface="+mn-cs"/>
              </a:rPr>
              <a:t>(5a) </a:t>
            </a:r>
            <a:r>
              <a:rPr lang="en-GB" sz="1200" kern="1200" dirty="0">
                <a:solidFill>
                  <a:schemeClr val="tx1"/>
                </a:solidFill>
                <a:effectLst/>
                <a:latin typeface="+mn-lt"/>
                <a:ea typeface="+mn-ea"/>
                <a:cs typeface="+mn-cs"/>
              </a:rPr>
              <a:t>appears to be obligatorily closed by a </a:t>
            </a:r>
            <a:r>
              <a:rPr lang="en-GB" sz="1200" b="1" kern="1200" dirty="0">
                <a:solidFill>
                  <a:schemeClr val="tx1"/>
                </a:solidFill>
                <a:effectLst/>
                <a:latin typeface="+mn-lt"/>
                <a:ea typeface="+mn-ea"/>
                <a:cs typeface="+mn-cs"/>
              </a:rPr>
              <a:t>rising tone </a:t>
            </a:r>
            <a:r>
              <a:rPr lang="en-GB" sz="1200" kern="1200" dirty="0">
                <a:solidFill>
                  <a:schemeClr val="tx1"/>
                </a:solidFill>
                <a:effectLst/>
                <a:latin typeface="+mn-lt"/>
                <a:ea typeface="+mn-ea"/>
                <a:cs typeface="+mn-cs"/>
              </a:rPr>
              <a:t>which, again, invites the hearer to complete the sentence.</a:t>
            </a:r>
            <a:endParaRPr lang="hu-HU" dirty="0"/>
          </a:p>
        </p:txBody>
      </p:sp>
      <p:sp>
        <p:nvSpPr>
          <p:cNvPr id="4" name="Dia számának helye 3"/>
          <p:cNvSpPr>
            <a:spLocks noGrp="1"/>
          </p:cNvSpPr>
          <p:nvPr>
            <p:ph type="sldNum" sz="quarter" idx="5"/>
          </p:nvPr>
        </p:nvSpPr>
        <p:spPr/>
        <p:txBody>
          <a:bodyPr/>
          <a:lstStyle/>
          <a:p>
            <a:fld id="{C2754B18-F63E-410C-A79E-289A001250D2}" type="slidenum">
              <a:rPr lang="hu-HU" smtClean="0"/>
              <a:t>18</a:t>
            </a:fld>
            <a:endParaRPr lang="hu-HU"/>
          </a:p>
        </p:txBody>
      </p:sp>
    </p:spTree>
    <p:extLst>
      <p:ext uri="{BB962C8B-B14F-4D97-AF65-F5344CB8AC3E}">
        <p14:creationId xmlns:p14="http://schemas.microsoft.com/office/powerpoint/2010/main" val="9738603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During the analysis, we found that the </a:t>
            </a:r>
            <a:r>
              <a:rPr lang="hu-HU" sz="1200" kern="1200" dirty="0" err="1">
                <a:solidFill>
                  <a:schemeClr val="tx1"/>
                </a:solidFill>
                <a:effectLst/>
                <a:latin typeface="+mn-lt"/>
                <a:ea typeface="+mn-ea"/>
                <a:cs typeface="+mn-cs"/>
              </a:rPr>
              <a:t>prosodic</a:t>
            </a:r>
            <a:r>
              <a:rPr lang="hu-H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implementation of the </a:t>
            </a:r>
            <a:r>
              <a:rPr lang="hu-HU" sz="1200" b="1" kern="1200" dirty="0" err="1">
                <a:solidFill>
                  <a:schemeClr val="tx1"/>
                </a:solidFill>
                <a:effectLst/>
                <a:latin typeface="+mn-lt"/>
                <a:ea typeface="+mn-ea"/>
                <a:cs typeface="+mn-cs"/>
              </a:rPr>
              <a:t>non-evaluative</a:t>
            </a:r>
            <a:r>
              <a:rPr lang="hu-HU" sz="1200" kern="1200" dirty="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elliptic</a:t>
            </a:r>
            <a:r>
              <a:rPr lang="en-GB" sz="1200" kern="1200" dirty="0" smtClean="0">
                <a:solidFill>
                  <a:schemeClr val="tx1"/>
                </a:solidFill>
                <a:effectLst/>
                <a:latin typeface="+mn-lt"/>
                <a:ea typeface="+mn-ea"/>
                <a:cs typeface="+mn-cs"/>
              </a:rPr>
              <a:t> </a:t>
            </a:r>
            <a:r>
              <a:rPr lang="en-GB" sz="1200" kern="1200" noProof="0" dirty="0">
                <a:solidFill>
                  <a:schemeClr val="tx1"/>
                </a:solidFill>
                <a:effectLst/>
                <a:latin typeface="+mn-lt"/>
                <a:ea typeface="+mn-ea"/>
                <a:cs typeface="+mn-cs"/>
              </a:rPr>
              <a:t>construct</a:t>
            </a:r>
            <a:r>
              <a:rPr lang="hu-HU" sz="1200" kern="1200" noProof="0" dirty="0">
                <a:solidFill>
                  <a:schemeClr val="tx1"/>
                </a:solidFill>
                <a:effectLst/>
                <a:latin typeface="+mn-lt"/>
                <a:ea typeface="+mn-ea"/>
                <a:cs typeface="+mn-cs"/>
              </a:rPr>
              <a:t> </a:t>
            </a:r>
            <a:r>
              <a:rPr lang="hu-HU" sz="1200" b="1" kern="1200" noProof="0" dirty="0">
                <a:solidFill>
                  <a:schemeClr val="tx1"/>
                </a:solidFill>
                <a:effectLst/>
                <a:latin typeface="+mn-lt"/>
                <a:ea typeface="+mn-ea"/>
                <a:cs typeface="+mn-cs"/>
              </a:rPr>
              <a:t>(6b)</a:t>
            </a:r>
            <a:r>
              <a:rPr lang="en-US" sz="1200" kern="1200" dirty="0">
                <a:solidFill>
                  <a:schemeClr val="tx1"/>
                </a:solidFill>
                <a:effectLst/>
                <a:latin typeface="+mn-lt"/>
                <a:ea typeface="+mn-ea"/>
                <a:cs typeface="+mn-cs"/>
              </a:rPr>
              <a:t> did not meet our expectations</a:t>
            </a:r>
            <a:r>
              <a:rPr lang="en-GB" sz="1200" kern="1200" noProof="0" dirty="0">
                <a:solidFill>
                  <a:schemeClr val="tx1"/>
                </a:solidFill>
                <a:effectLst/>
                <a:latin typeface="+mn-lt"/>
                <a:ea typeface="+mn-ea"/>
                <a:cs typeface="+mn-cs"/>
              </a:rPr>
              <a:t>, as the participants produced the </a:t>
            </a:r>
            <a:r>
              <a:rPr lang="hu-HU" sz="1200" b="1" kern="1200" noProof="0" dirty="0" err="1">
                <a:solidFill>
                  <a:schemeClr val="tx1"/>
                </a:solidFill>
                <a:effectLst/>
                <a:latin typeface="+mn-lt"/>
                <a:ea typeface="+mn-ea"/>
                <a:cs typeface="+mn-cs"/>
              </a:rPr>
              <a:t>evaluative</a:t>
            </a:r>
            <a:r>
              <a:rPr lang="en-GB" sz="1200" kern="1200" noProof="0" dirty="0">
                <a:solidFill>
                  <a:schemeClr val="tx1"/>
                </a:solidFill>
                <a:effectLst/>
                <a:latin typeface="+mn-lt"/>
                <a:ea typeface="+mn-ea"/>
                <a:cs typeface="+mn-cs"/>
              </a:rPr>
              <a:t> insubordinate variant for this sentence type. This </a:t>
            </a:r>
            <a:r>
              <a:rPr lang="en-GB" sz="1200" kern="1200" dirty="0">
                <a:solidFill>
                  <a:schemeClr val="tx1"/>
                </a:solidFill>
                <a:effectLst/>
                <a:latin typeface="+mn-lt"/>
                <a:ea typeface="+mn-ea"/>
                <a:cs typeface="+mn-cs"/>
              </a:rPr>
              <a:t>suggests that the </a:t>
            </a:r>
            <a:r>
              <a:rPr lang="en-GB" sz="1200" b="1" kern="1200" dirty="0">
                <a:solidFill>
                  <a:schemeClr val="tx1"/>
                </a:solidFill>
                <a:effectLst/>
                <a:latin typeface="+mn-lt"/>
                <a:ea typeface="+mn-ea"/>
                <a:cs typeface="+mn-cs"/>
              </a:rPr>
              <a:t>insubordinate version with the evaluative intention is predominating</a:t>
            </a:r>
            <a:r>
              <a:rPr lang="en-GB" sz="1200" kern="1200" dirty="0">
                <a:solidFill>
                  <a:schemeClr val="tx1"/>
                </a:solidFill>
                <a:effectLst/>
                <a:latin typeface="+mn-lt"/>
                <a:ea typeface="+mn-ea"/>
                <a:cs typeface="+mn-cs"/>
              </a:rPr>
              <a:t>. </a:t>
            </a:r>
            <a:r>
              <a:rPr lang="en-GB" sz="1200" kern="1200" noProof="0" dirty="0">
                <a:solidFill>
                  <a:schemeClr val="tx1"/>
                </a:solidFill>
                <a:effectLst/>
                <a:latin typeface="+mn-lt"/>
                <a:ea typeface="+mn-ea"/>
                <a:cs typeface="+mn-cs"/>
              </a:rPr>
              <a:t>Therefore</a:t>
            </a:r>
            <a:r>
              <a:rPr lang="hu-HU" sz="1200" kern="1200" noProof="0" dirty="0">
                <a:solidFill>
                  <a:schemeClr val="tx1"/>
                </a:solidFill>
                <a:effectLst/>
                <a:latin typeface="+mn-lt"/>
                <a:ea typeface="+mn-ea"/>
                <a:cs typeface="+mn-cs"/>
              </a:rPr>
              <a:t>,</a:t>
            </a:r>
            <a:r>
              <a:rPr lang="en-GB" sz="1200" kern="1200" noProof="0" dirty="0">
                <a:solidFill>
                  <a:schemeClr val="tx1"/>
                </a:solidFill>
                <a:effectLst/>
                <a:latin typeface="+mn-lt"/>
                <a:ea typeface="+mn-ea"/>
                <a:cs typeface="+mn-cs"/>
              </a:rPr>
              <a:t> </a:t>
            </a:r>
            <a:r>
              <a:rPr lang="hu-HU" sz="1200" kern="1200" noProof="0" dirty="0">
                <a:solidFill>
                  <a:schemeClr val="tx1"/>
                </a:solidFill>
                <a:effectLst/>
                <a:latin typeface="+mn-lt"/>
                <a:ea typeface="+mn-ea"/>
                <a:cs typeface="+mn-cs"/>
              </a:rPr>
              <a:t>in </a:t>
            </a:r>
            <a:r>
              <a:rPr lang="hu-HU" sz="1200" kern="1200" noProof="0" dirty="0" err="1">
                <a:solidFill>
                  <a:schemeClr val="tx1"/>
                </a:solidFill>
                <a:effectLst/>
                <a:latin typeface="+mn-lt"/>
                <a:ea typeface="+mn-ea"/>
                <a:cs typeface="+mn-cs"/>
              </a:rPr>
              <a:t>the</a:t>
            </a:r>
            <a:r>
              <a:rPr lang="hu-HU" sz="1200" kern="1200" noProof="0" dirty="0">
                <a:solidFill>
                  <a:schemeClr val="tx1"/>
                </a:solidFill>
                <a:effectLst/>
                <a:latin typeface="+mn-lt"/>
                <a:ea typeface="+mn-ea"/>
                <a:cs typeface="+mn-cs"/>
              </a:rPr>
              <a:t> </a:t>
            </a:r>
            <a:r>
              <a:rPr lang="hu-HU" sz="1200" kern="1200" noProof="0" dirty="0" err="1">
                <a:solidFill>
                  <a:schemeClr val="tx1"/>
                </a:solidFill>
                <a:effectLst/>
                <a:latin typeface="+mn-lt"/>
                <a:ea typeface="+mn-ea"/>
                <a:cs typeface="+mn-cs"/>
              </a:rPr>
              <a:t>slide</a:t>
            </a:r>
            <a:r>
              <a:rPr lang="hu-HU" sz="1200" kern="1200" noProof="0" dirty="0">
                <a:solidFill>
                  <a:schemeClr val="tx1"/>
                </a:solidFill>
                <a:effectLst/>
                <a:latin typeface="+mn-lt"/>
                <a:ea typeface="+mn-ea"/>
                <a:cs typeface="+mn-cs"/>
              </a:rPr>
              <a:t> </a:t>
            </a:r>
            <a:r>
              <a:rPr lang="en-GB" sz="1200" kern="1200" noProof="0" dirty="0">
                <a:solidFill>
                  <a:schemeClr val="tx1"/>
                </a:solidFill>
                <a:effectLst/>
                <a:latin typeface="+mn-lt"/>
                <a:ea typeface="+mn-ea"/>
                <a:cs typeface="+mn-cs"/>
              </a:rPr>
              <a:t>it can be observed in the production of the second author. </a:t>
            </a:r>
            <a:endParaRPr lang="hu-H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kern="1200" dirty="0" err="1">
                <a:solidFill>
                  <a:schemeClr val="tx1"/>
                </a:solidFill>
                <a:effectLst/>
                <a:latin typeface="+mn-lt"/>
                <a:ea typeface="+mn-ea"/>
                <a:cs typeface="+mn-cs"/>
              </a:rPr>
              <a:t>If</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we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compare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prosodic</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patterns</a:t>
            </a:r>
            <a:r>
              <a:rPr lang="hu-HU" sz="1200" kern="1200" dirty="0">
                <a:solidFill>
                  <a:schemeClr val="tx1"/>
                </a:solidFill>
                <a:effectLst/>
                <a:latin typeface="+mn-lt"/>
                <a:ea typeface="+mn-ea"/>
                <a:cs typeface="+mn-cs"/>
              </a:rPr>
              <a:t> of </a:t>
            </a:r>
            <a:r>
              <a:rPr lang="en-GB" sz="1200" kern="1200" dirty="0">
                <a:solidFill>
                  <a:schemeClr val="tx1"/>
                </a:solidFill>
                <a:effectLst/>
                <a:latin typeface="+mn-lt"/>
                <a:ea typeface="+mn-ea"/>
                <a:cs typeface="+mn-cs"/>
              </a:rPr>
              <a:t>the </a:t>
            </a:r>
            <a:r>
              <a:rPr lang="hu-HU" sz="1200" kern="1200" dirty="0">
                <a:solidFill>
                  <a:schemeClr val="tx1"/>
                </a:solidFill>
                <a:effectLst/>
                <a:latin typeface="+mn-lt"/>
                <a:ea typeface="+mn-ea"/>
                <a:cs typeface="+mn-cs"/>
              </a:rPr>
              <a:t>non-</a:t>
            </a:r>
            <a:r>
              <a:rPr lang="hu-HU" sz="1200" kern="1200" dirty="0" err="1">
                <a:solidFill>
                  <a:schemeClr val="tx1"/>
                </a:solidFill>
                <a:effectLst/>
                <a:latin typeface="+mn-lt"/>
                <a:ea typeface="+mn-ea"/>
                <a:cs typeface="+mn-cs"/>
              </a:rPr>
              <a:t>evaluative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subordinate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construct</a:t>
            </a:r>
            <a:r>
              <a:rPr lang="hu-HU" sz="1200" kern="1200" dirty="0">
                <a:solidFill>
                  <a:schemeClr val="tx1"/>
                </a:solidFill>
                <a:effectLst/>
                <a:latin typeface="+mn-lt"/>
                <a:ea typeface="+mn-ea"/>
                <a:cs typeface="+mn-cs"/>
              </a:rPr>
              <a:t> </a:t>
            </a:r>
            <a:r>
              <a:rPr lang="hu-HU" sz="1200" b="1" kern="1200" dirty="0">
                <a:solidFill>
                  <a:schemeClr val="tx1"/>
                </a:solidFill>
                <a:effectLst/>
                <a:latin typeface="+mn-lt"/>
                <a:ea typeface="+mn-ea"/>
                <a:cs typeface="+mn-cs"/>
              </a:rPr>
              <a:t>(6c, 6d) </a:t>
            </a:r>
            <a:r>
              <a:rPr lang="hu-HU" sz="1200" kern="1200" dirty="0">
                <a:solidFill>
                  <a:schemeClr val="tx1"/>
                </a:solidFill>
                <a:effectLst/>
                <a:latin typeface="+mn-lt"/>
                <a:ea typeface="+mn-ea"/>
                <a:cs typeface="+mn-cs"/>
              </a:rPr>
              <a:t>and </a:t>
            </a:r>
            <a:r>
              <a:rPr lang="hu-HU" sz="1200" kern="1200" dirty="0" err="1">
                <a:solidFill>
                  <a:schemeClr val="tx1"/>
                </a:solidFill>
                <a:effectLst/>
                <a:latin typeface="+mn-lt"/>
                <a:ea typeface="+mn-ea"/>
                <a:cs typeface="+mn-cs"/>
              </a:rPr>
              <a:t>that</a:t>
            </a:r>
            <a:r>
              <a:rPr lang="hu-HU" sz="1200" kern="1200" dirty="0">
                <a:solidFill>
                  <a:schemeClr val="tx1"/>
                </a:solidFill>
                <a:effectLst/>
                <a:latin typeface="+mn-lt"/>
                <a:ea typeface="+mn-ea"/>
                <a:cs typeface="+mn-cs"/>
              </a:rPr>
              <a:t> of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b="1" kern="1200" dirty="0" err="1">
                <a:solidFill>
                  <a:schemeClr val="tx1"/>
                </a:solidFill>
                <a:effectLst/>
                <a:latin typeface="+mn-lt"/>
                <a:ea typeface="+mn-ea"/>
                <a:cs typeface="+mn-cs"/>
              </a:rPr>
              <a:t>insubordinate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evaluative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one</a:t>
            </a:r>
            <a:r>
              <a:rPr lang="hu-HU" sz="1200" kern="1200" dirty="0">
                <a:solidFill>
                  <a:schemeClr val="tx1"/>
                </a:solidFill>
                <a:effectLst/>
                <a:latin typeface="+mn-lt"/>
                <a:ea typeface="+mn-ea"/>
                <a:cs typeface="+mn-cs"/>
              </a:rPr>
              <a:t> </a:t>
            </a:r>
            <a:r>
              <a:rPr lang="hu-HU" sz="1200" b="1" kern="1200" dirty="0">
                <a:solidFill>
                  <a:schemeClr val="tx1"/>
                </a:solidFill>
                <a:effectLst/>
                <a:latin typeface="+mn-lt"/>
                <a:ea typeface="+mn-ea"/>
                <a:cs typeface="+mn-cs"/>
              </a:rPr>
              <a:t>(6a)</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latter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one</a:t>
            </a:r>
            <a:r>
              <a:rPr lang="hu-HU" sz="1200" kern="1200" dirty="0">
                <a:solidFill>
                  <a:schemeClr val="tx1"/>
                </a:solidFill>
                <a:effectLst/>
                <a:latin typeface="+mn-lt"/>
                <a:ea typeface="+mn-ea"/>
                <a:cs typeface="+mn-cs"/>
              </a:rPr>
              <a:t> shows a </a:t>
            </a:r>
            <a:r>
              <a:rPr lang="hu-HU" sz="1200" b="1" kern="1200" dirty="0">
                <a:solidFill>
                  <a:schemeClr val="tx1"/>
                </a:solidFill>
                <a:effectLst/>
                <a:latin typeface="+mn-lt"/>
                <a:ea typeface="+mn-ea"/>
                <a:cs typeface="+mn-cs"/>
              </a:rPr>
              <a:t>less </a:t>
            </a:r>
            <a:r>
              <a:rPr lang="hu-HU" sz="1200" b="1" kern="1200" dirty="0" err="1">
                <a:solidFill>
                  <a:schemeClr val="tx1"/>
                </a:solidFill>
                <a:effectLst/>
                <a:latin typeface="+mn-lt"/>
                <a:ea typeface="+mn-ea"/>
                <a:cs typeface="+mn-cs"/>
              </a:rPr>
              <a:t>steep</a:t>
            </a:r>
            <a:r>
              <a:rPr lang="hu-HU" sz="1200" b="1" kern="1200" dirty="0">
                <a:solidFill>
                  <a:schemeClr val="tx1"/>
                </a:solidFill>
                <a:effectLst/>
                <a:latin typeface="+mn-lt"/>
                <a:ea typeface="+mn-ea"/>
                <a:cs typeface="+mn-cs"/>
              </a:rPr>
              <a:t> </a:t>
            </a:r>
            <a:r>
              <a:rPr lang="hu-HU" sz="1200" b="1" kern="1200" dirty="0" err="1">
                <a:solidFill>
                  <a:schemeClr val="tx1"/>
                </a:solidFill>
                <a:effectLst/>
                <a:latin typeface="+mn-lt"/>
                <a:ea typeface="+mn-ea"/>
                <a:cs typeface="+mn-cs"/>
              </a:rPr>
              <a:t>falling</a:t>
            </a:r>
            <a:r>
              <a:rPr lang="hu-HU" sz="1200" b="1" kern="1200" dirty="0">
                <a:solidFill>
                  <a:schemeClr val="tx1"/>
                </a:solidFill>
                <a:effectLst/>
                <a:latin typeface="+mn-lt"/>
                <a:ea typeface="+mn-ea"/>
                <a:cs typeface="+mn-cs"/>
              </a:rPr>
              <a:t> </a:t>
            </a:r>
            <a:r>
              <a:rPr lang="hu-HU" sz="1200" b="1" kern="1200" dirty="0" err="1">
                <a:solidFill>
                  <a:schemeClr val="tx1"/>
                </a:solidFill>
                <a:effectLst/>
                <a:latin typeface="+mn-lt"/>
                <a:ea typeface="+mn-ea"/>
                <a:cs typeface="+mn-cs"/>
              </a:rPr>
              <a:t>contour</a:t>
            </a:r>
            <a:r>
              <a:rPr lang="hu-HU" sz="1200" b="1"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with</a:t>
            </a:r>
            <a:r>
              <a:rPr lang="hu-HU" sz="1200" kern="1200" dirty="0">
                <a:solidFill>
                  <a:schemeClr val="tx1"/>
                </a:solidFill>
                <a:effectLst/>
                <a:latin typeface="+mn-lt"/>
                <a:ea typeface="+mn-ea"/>
                <a:cs typeface="+mn-cs"/>
              </a:rPr>
              <a:t> a </a:t>
            </a:r>
            <a:r>
              <a:rPr lang="hu-HU" sz="1200" kern="1200" dirty="0" err="1">
                <a:solidFill>
                  <a:schemeClr val="tx1"/>
                </a:solidFill>
                <a:effectLst/>
                <a:latin typeface="+mn-lt"/>
                <a:ea typeface="+mn-ea"/>
                <a:cs typeface="+mn-cs"/>
              </a:rPr>
              <a:t>narrower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pitch</a:t>
            </a:r>
            <a:r>
              <a:rPr lang="hu-HU" sz="1200" kern="1200" dirty="0">
                <a:solidFill>
                  <a:schemeClr val="tx1"/>
                </a:solidFill>
                <a:effectLst/>
                <a:latin typeface="+mn-lt"/>
                <a:ea typeface="+mn-ea"/>
                <a:cs typeface="+mn-cs"/>
              </a:rPr>
              <a:t> range. In </a:t>
            </a:r>
            <a:r>
              <a:rPr lang="en-GB" sz="1200" kern="1200" dirty="0">
                <a:solidFill>
                  <a:schemeClr val="tx1"/>
                </a:solidFill>
                <a:effectLst/>
                <a:latin typeface="+mn-lt"/>
                <a:ea typeface="+mn-ea"/>
                <a:cs typeface="+mn-cs"/>
              </a:rPr>
              <a:t>the </a:t>
            </a:r>
            <a:r>
              <a:rPr lang="en-GB" sz="1200" b="1" kern="1200" dirty="0">
                <a:solidFill>
                  <a:schemeClr val="tx1"/>
                </a:solidFill>
                <a:effectLst/>
                <a:latin typeface="+mn-lt"/>
                <a:ea typeface="+mn-ea"/>
                <a:cs typeface="+mn-cs"/>
              </a:rPr>
              <a:t>insubordinate</a:t>
            </a:r>
            <a:r>
              <a:rPr lang="en-GB" sz="1200" kern="1200" dirty="0">
                <a:solidFill>
                  <a:schemeClr val="tx1"/>
                </a:solidFill>
                <a:effectLst/>
                <a:latin typeface="+mn-lt"/>
                <a:ea typeface="+mn-ea"/>
                <a:cs typeface="+mn-cs"/>
              </a:rPr>
              <a:t> construct</a:t>
            </a:r>
            <a:r>
              <a:rPr lang="hu-HU" sz="1200" kern="1200" dirty="0">
                <a:solidFill>
                  <a:schemeClr val="tx1"/>
                </a:solidFill>
                <a:effectLst/>
                <a:latin typeface="+mn-lt"/>
                <a:ea typeface="+mn-ea"/>
                <a:cs typeface="+mn-cs"/>
              </a:rPr>
              <a:t> </a:t>
            </a:r>
            <a:r>
              <a:rPr lang="hu-HU" sz="1200" b="1" kern="1200" dirty="0">
                <a:solidFill>
                  <a:schemeClr val="tx1"/>
                </a:solidFill>
                <a:effectLst/>
                <a:latin typeface="+mn-lt"/>
                <a:ea typeface="+mn-ea"/>
                <a:cs typeface="+mn-cs"/>
              </a:rPr>
              <a:t>(6a)</a:t>
            </a:r>
            <a:r>
              <a:rPr lang="en-GB"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high</a:t>
            </a:r>
            <a:r>
              <a:rPr lang="hu-HU"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flat contours </a:t>
            </a:r>
            <a:r>
              <a:rPr lang="en-GB" sz="1200" kern="1200" dirty="0">
                <a:solidFill>
                  <a:schemeClr val="tx1"/>
                </a:solidFill>
                <a:effectLst/>
                <a:latin typeface="+mn-lt"/>
                <a:ea typeface="+mn-ea"/>
                <a:cs typeface="+mn-cs"/>
              </a:rPr>
              <a:t>were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also</a:t>
            </a:r>
            <a:r>
              <a:rPr lang="en-GB" sz="1200" kern="1200" dirty="0">
                <a:solidFill>
                  <a:schemeClr val="tx1"/>
                </a:solidFill>
                <a:effectLst/>
                <a:latin typeface="+mn-lt"/>
                <a:ea typeface="+mn-ea"/>
                <a:cs typeface="+mn-cs"/>
              </a:rPr>
              <a:t> detected, however, final rise didn’t appear. We might suppose that the construct </a:t>
            </a:r>
            <a:r>
              <a:rPr lang="en-GB" sz="1200" i="1" kern="1200" dirty="0">
                <a:solidFill>
                  <a:schemeClr val="tx1"/>
                </a:solidFill>
                <a:effectLst/>
                <a:latin typeface="+mn-lt"/>
                <a:ea typeface="+mn-ea"/>
                <a:cs typeface="+mn-cs"/>
              </a:rPr>
              <a:t>Ha </a:t>
            </a:r>
            <a:r>
              <a:rPr lang="en-GB" sz="1200" i="1" kern="1200" dirty="0" err="1">
                <a:solidFill>
                  <a:schemeClr val="tx1"/>
                </a:solidFill>
                <a:effectLst/>
                <a:latin typeface="+mn-lt"/>
                <a:ea typeface="+mn-ea"/>
                <a:cs typeface="+mn-cs"/>
              </a:rPr>
              <a:t>tudná</a:t>
            </a:r>
            <a:r>
              <a:rPr lang="en-GB" sz="1200" i="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itself conveys the evaluative meaning without any prosodic support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that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might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explain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uniformity</a:t>
            </a:r>
            <a:r>
              <a:rPr lang="hu-HU" sz="1200" kern="1200" dirty="0">
                <a:solidFill>
                  <a:schemeClr val="tx1"/>
                </a:solidFill>
                <a:effectLst/>
                <a:latin typeface="+mn-lt"/>
                <a:ea typeface="+mn-ea"/>
                <a:cs typeface="+mn-cs"/>
              </a:rPr>
              <a:t> of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experimental</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data</a:t>
            </a:r>
            <a:r>
              <a:rPr lang="en-GB" sz="1200" kern="1200" dirty="0">
                <a:solidFill>
                  <a:schemeClr val="tx1"/>
                </a:solidFill>
                <a:effectLst/>
                <a:latin typeface="+mn-lt"/>
                <a:ea typeface="+mn-ea"/>
                <a:cs typeface="+mn-cs"/>
              </a:rPr>
              <a:t>.</a:t>
            </a:r>
            <a:endParaRPr lang="hu-HU" sz="1200" kern="1200" dirty="0">
              <a:solidFill>
                <a:schemeClr val="tx1"/>
              </a:solidFill>
              <a:effectLst/>
              <a:latin typeface="+mn-lt"/>
              <a:ea typeface="+mn-ea"/>
              <a:cs typeface="+mn-cs"/>
            </a:endParaRPr>
          </a:p>
          <a:p>
            <a:endParaRPr lang="hu-HU" dirty="0"/>
          </a:p>
        </p:txBody>
      </p:sp>
      <p:sp>
        <p:nvSpPr>
          <p:cNvPr id="4" name="Dia számának helye 3"/>
          <p:cNvSpPr>
            <a:spLocks noGrp="1"/>
          </p:cNvSpPr>
          <p:nvPr>
            <p:ph type="sldNum" sz="quarter" idx="5"/>
          </p:nvPr>
        </p:nvSpPr>
        <p:spPr/>
        <p:txBody>
          <a:bodyPr/>
          <a:lstStyle/>
          <a:p>
            <a:fld id="{C2754B18-F63E-410C-A79E-289A001250D2}" type="slidenum">
              <a:rPr lang="hu-HU" smtClean="0"/>
              <a:t>19</a:t>
            </a:fld>
            <a:endParaRPr lang="hu-HU"/>
          </a:p>
        </p:txBody>
      </p:sp>
    </p:spTree>
    <p:extLst>
      <p:ext uri="{BB962C8B-B14F-4D97-AF65-F5344CB8AC3E}">
        <p14:creationId xmlns:p14="http://schemas.microsoft.com/office/powerpoint/2010/main" val="20898753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GB" sz="1200" kern="1200" dirty="0">
                <a:solidFill>
                  <a:schemeClr val="tx1"/>
                </a:solidFill>
                <a:effectLst/>
                <a:latin typeface="+mn-lt"/>
                <a:ea typeface="+mn-ea"/>
                <a:cs typeface="+mn-cs"/>
              </a:rPr>
              <a:t>In the </a:t>
            </a:r>
            <a:r>
              <a:rPr lang="en-GB" sz="1200" b="1" kern="1200" dirty="0">
                <a:solidFill>
                  <a:schemeClr val="tx1"/>
                </a:solidFill>
                <a:effectLst/>
                <a:latin typeface="+mn-lt"/>
                <a:ea typeface="+mn-ea"/>
                <a:cs typeface="+mn-cs"/>
              </a:rPr>
              <a:t>elliptic</a:t>
            </a:r>
            <a:r>
              <a:rPr lang="en-GB" sz="1200" kern="1200" dirty="0">
                <a:solidFill>
                  <a:schemeClr val="tx1"/>
                </a:solidFill>
                <a:effectLst/>
                <a:latin typeface="+mn-lt"/>
                <a:ea typeface="+mn-ea"/>
                <a:cs typeface="+mn-cs"/>
              </a:rPr>
              <a:t> subordinate construct </a:t>
            </a:r>
            <a:r>
              <a:rPr lang="hu-HU" sz="1200" b="1" kern="1200" dirty="0">
                <a:solidFill>
                  <a:schemeClr val="tx1"/>
                </a:solidFill>
                <a:effectLst/>
                <a:latin typeface="+mn-lt"/>
                <a:ea typeface="+mn-ea"/>
                <a:cs typeface="+mn-cs"/>
              </a:rPr>
              <a:t>(10c)</a:t>
            </a:r>
            <a:r>
              <a:rPr lang="hu-HU"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the </a:t>
            </a:r>
            <a:r>
              <a:rPr lang="en-GB" sz="1200" b="1" kern="1200" dirty="0">
                <a:solidFill>
                  <a:schemeClr val="tx1"/>
                </a:solidFill>
                <a:effectLst/>
                <a:latin typeface="+mn-lt"/>
                <a:ea typeface="+mn-ea"/>
                <a:cs typeface="+mn-cs"/>
              </a:rPr>
              <a:t>high tone </a:t>
            </a:r>
            <a:r>
              <a:rPr lang="en-GB" sz="1200" kern="1200" dirty="0">
                <a:solidFill>
                  <a:schemeClr val="tx1"/>
                </a:solidFill>
                <a:effectLst/>
                <a:latin typeface="+mn-lt"/>
                <a:ea typeface="+mn-ea"/>
                <a:cs typeface="+mn-cs"/>
              </a:rPr>
              <a:t>is localized on the stressed verb, and the intonation contour might end either with a </a:t>
            </a:r>
            <a:r>
              <a:rPr lang="en-GB" sz="1200" b="1" kern="1200" dirty="0">
                <a:solidFill>
                  <a:schemeClr val="tx1"/>
                </a:solidFill>
                <a:effectLst/>
                <a:latin typeface="+mn-lt"/>
                <a:ea typeface="+mn-ea"/>
                <a:cs typeface="+mn-cs"/>
              </a:rPr>
              <a:t>rise or with a declination</a:t>
            </a:r>
            <a:r>
              <a:rPr lang="en-GB" sz="1200" kern="1200" dirty="0">
                <a:solidFill>
                  <a:schemeClr val="tx1"/>
                </a:solidFill>
                <a:effectLst/>
                <a:latin typeface="+mn-lt"/>
                <a:ea typeface="+mn-ea"/>
                <a:cs typeface="+mn-cs"/>
              </a:rPr>
              <a:t>. The within-sentence subordinates</a:t>
            </a:r>
            <a:r>
              <a:rPr lang="hu-HU" sz="1200" kern="1200" dirty="0">
                <a:solidFill>
                  <a:schemeClr val="tx1"/>
                </a:solidFill>
                <a:effectLst/>
                <a:latin typeface="+mn-lt"/>
                <a:ea typeface="+mn-ea"/>
                <a:cs typeface="+mn-cs"/>
              </a:rPr>
              <a:t> </a:t>
            </a:r>
            <a:r>
              <a:rPr lang="hu-HU" sz="1200" b="1" kern="1200" dirty="0">
                <a:solidFill>
                  <a:schemeClr val="tx1"/>
                </a:solidFill>
                <a:effectLst/>
                <a:latin typeface="+mn-lt"/>
                <a:ea typeface="+mn-ea"/>
                <a:cs typeface="+mn-cs"/>
              </a:rPr>
              <a:t>(10d, 10e)</a:t>
            </a:r>
            <a:r>
              <a:rPr lang="en-GB" sz="1200" kern="1200" dirty="0">
                <a:solidFill>
                  <a:schemeClr val="tx1"/>
                </a:solidFill>
                <a:effectLst/>
                <a:latin typeface="+mn-lt"/>
                <a:ea typeface="+mn-ea"/>
                <a:cs typeface="+mn-cs"/>
              </a:rPr>
              <a:t> show the </a:t>
            </a:r>
            <a:r>
              <a:rPr lang="en-GB" sz="1200" b="1" kern="1200" dirty="0">
                <a:solidFill>
                  <a:schemeClr val="tx1"/>
                </a:solidFill>
                <a:effectLst/>
                <a:latin typeface="+mn-lt"/>
                <a:ea typeface="+mn-ea"/>
                <a:cs typeface="+mn-cs"/>
              </a:rPr>
              <a:t>same pattern</a:t>
            </a:r>
            <a:r>
              <a:rPr lang="en-GB" sz="1200" kern="1200" dirty="0">
                <a:solidFill>
                  <a:schemeClr val="tx1"/>
                </a:solidFill>
                <a:effectLst/>
                <a:latin typeface="+mn-lt"/>
                <a:ea typeface="+mn-ea"/>
                <a:cs typeface="+mn-cs"/>
              </a:rPr>
              <a:t>, but also the conjunction word </a:t>
            </a:r>
            <a:r>
              <a:rPr lang="en-GB" sz="1200" i="1" kern="1200" dirty="0" err="1">
                <a:solidFill>
                  <a:schemeClr val="tx1"/>
                </a:solidFill>
                <a:effectLst/>
                <a:latin typeface="+mn-lt"/>
                <a:ea typeface="+mn-ea"/>
                <a:cs typeface="+mn-cs"/>
              </a:rPr>
              <a:t>mintha</a:t>
            </a:r>
            <a:r>
              <a:rPr lang="en-GB" sz="1200" kern="1200" dirty="0">
                <a:solidFill>
                  <a:schemeClr val="tx1"/>
                </a:solidFill>
                <a:effectLst/>
                <a:latin typeface="+mn-lt"/>
                <a:ea typeface="+mn-ea"/>
                <a:cs typeface="+mn-cs"/>
              </a:rPr>
              <a:t> might be high. In the </a:t>
            </a:r>
            <a:r>
              <a:rPr lang="en-GB" sz="1200" b="1" kern="1200" dirty="0">
                <a:solidFill>
                  <a:schemeClr val="tx1"/>
                </a:solidFill>
                <a:effectLst/>
                <a:latin typeface="+mn-lt"/>
                <a:ea typeface="+mn-ea"/>
                <a:cs typeface="+mn-cs"/>
              </a:rPr>
              <a:t>insubordinate</a:t>
            </a:r>
            <a:r>
              <a:rPr lang="en-GB" sz="1200" kern="1200" dirty="0">
                <a:solidFill>
                  <a:schemeClr val="tx1"/>
                </a:solidFill>
                <a:effectLst/>
                <a:latin typeface="+mn-lt"/>
                <a:ea typeface="+mn-ea"/>
                <a:cs typeface="+mn-cs"/>
              </a:rPr>
              <a:t> construct </a:t>
            </a:r>
            <a:r>
              <a:rPr lang="hu-HU" sz="1200" b="1" kern="1200" dirty="0">
                <a:solidFill>
                  <a:schemeClr val="tx1"/>
                </a:solidFill>
                <a:effectLst/>
                <a:latin typeface="+mn-lt"/>
                <a:ea typeface="+mn-ea"/>
                <a:cs typeface="+mn-cs"/>
              </a:rPr>
              <a:t>(10a) </a:t>
            </a:r>
            <a:r>
              <a:rPr lang="en-GB" sz="1200" kern="1200" dirty="0">
                <a:solidFill>
                  <a:schemeClr val="tx1"/>
                </a:solidFill>
                <a:effectLst/>
                <a:latin typeface="+mn-lt"/>
                <a:ea typeface="+mn-ea"/>
                <a:cs typeface="+mn-cs"/>
              </a:rPr>
              <a:t>two prosodic patterns can be observed. One of them is similar to the </a:t>
            </a:r>
            <a:r>
              <a:rPr lang="en-GB" sz="1200" b="1" kern="1200" dirty="0">
                <a:solidFill>
                  <a:schemeClr val="tx1"/>
                </a:solidFill>
                <a:effectLst/>
                <a:latin typeface="+mn-lt"/>
                <a:ea typeface="+mn-ea"/>
                <a:cs typeface="+mn-cs"/>
              </a:rPr>
              <a:t>rising </a:t>
            </a:r>
            <a:r>
              <a:rPr lang="en-GB" sz="1200" kern="1200" dirty="0">
                <a:solidFill>
                  <a:schemeClr val="tx1"/>
                </a:solidFill>
                <a:effectLst/>
                <a:latin typeface="+mn-lt"/>
                <a:ea typeface="+mn-ea"/>
                <a:cs typeface="+mn-cs"/>
              </a:rPr>
              <a:t>ended subordinate patterns but with a narrower pitch range. The second one starts with a </a:t>
            </a:r>
            <a:r>
              <a:rPr lang="en-GB" sz="1200" b="1" kern="1200" dirty="0">
                <a:solidFill>
                  <a:schemeClr val="tx1"/>
                </a:solidFill>
                <a:effectLst/>
                <a:latin typeface="+mn-lt"/>
                <a:ea typeface="+mn-ea"/>
                <a:cs typeface="+mn-cs"/>
              </a:rPr>
              <a:t>high tone </a:t>
            </a:r>
            <a:r>
              <a:rPr lang="en-GB" sz="1200" kern="1200" dirty="0">
                <a:solidFill>
                  <a:schemeClr val="tx1"/>
                </a:solidFill>
                <a:effectLst/>
                <a:latin typeface="+mn-lt"/>
                <a:ea typeface="+mn-ea"/>
                <a:cs typeface="+mn-cs"/>
              </a:rPr>
              <a:t>on </a:t>
            </a:r>
            <a:r>
              <a:rPr lang="en-GB" sz="1200" i="1" kern="1200" dirty="0" err="1">
                <a:solidFill>
                  <a:schemeClr val="tx1"/>
                </a:solidFill>
                <a:effectLst/>
                <a:latin typeface="+mn-lt"/>
                <a:ea typeface="+mn-ea"/>
                <a:cs typeface="+mn-cs"/>
              </a:rPr>
              <a:t>mintha</a:t>
            </a:r>
            <a:r>
              <a:rPr lang="en-GB" sz="1200" kern="1200" dirty="0">
                <a:solidFill>
                  <a:schemeClr val="tx1"/>
                </a:solidFill>
                <a:effectLst/>
                <a:latin typeface="+mn-lt"/>
                <a:ea typeface="+mn-ea"/>
                <a:cs typeface="+mn-cs"/>
              </a:rPr>
              <a:t>.</a:t>
            </a:r>
            <a:endParaRPr lang="hu-HU" dirty="0"/>
          </a:p>
        </p:txBody>
      </p:sp>
      <p:sp>
        <p:nvSpPr>
          <p:cNvPr id="4" name="Dia számának helye 3"/>
          <p:cNvSpPr>
            <a:spLocks noGrp="1"/>
          </p:cNvSpPr>
          <p:nvPr>
            <p:ph type="sldNum" sz="quarter" idx="5"/>
          </p:nvPr>
        </p:nvSpPr>
        <p:spPr/>
        <p:txBody>
          <a:bodyPr/>
          <a:lstStyle/>
          <a:p>
            <a:fld id="{C2754B18-F63E-410C-A79E-289A001250D2}" type="slidenum">
              <a:rPr lang="hu-HU" smtClean="0"/>
              <a:t>20</a:t>
            </a:fld>
            <a:endParaRPr lang="hu-HU"/>
          </a:p>
        </p:txBody>
      </p:sp>
    </p:spTree>
    <p:extLst>
      <p:ext uri="{BB962C8B-B14F-4D97-AF65-F5344CB8AC3E}">
        <p14:creationId xmlns:p14="http://schemas.microsoft.com/office/powerpoint/2010/main" val="2470076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smtClean="0"/>
              <a:t>The other major group is formed by </a:t>
            </a:r>
            <a:r>
              <a:rPr lang="en-US" b="1" dirty="0" smtClean="0"/>
              <a:t>stand-alone insubordinate </a:t>
            </a:r>
            <a:r>
              <a:rPr lang="en-US" dirty="0" smtClean="0"/>
              <a:t>clauses.</a:t>
            </a:r>
            <a:endParaRPr lang="hu-HU" dirty="0" smtClean="0"/>
          </a:p>
          <a:p>
            <a:r>
              <a:rPr lang="en-US" dirty="0" smtClean="0"/>
              <a:t>The two subtypes of syntactically and pragmatically independent insubordinate clauses are </a:t>
            </a:r>
            <a:r>
              <a:rPr lang="en-US" b="1" dirty="0" smtClean="0"/>
              <a:t>complement</a:t>
            </a:r>
            <a:r>
              <a:rPr lang="en-US" dirty="0" smtClean="0"/>
              <a:t> and </a:t>
            </a:r>
            <a:r>
              <a:rPr lang="en-US" b="1" dirty="0" smtClean="0"/>
              <a:t>conditional</a:t>
            </a:r>
            <a:r>
              <a:rPr lang="en-US" dirty="0" smtClean="0"/>
              <a:t> insubordination</a:t>
            </a:r>
            <a:endParaRPr lang="hu-HU" dirty="0"/>
          </a:p>
        </p:txBody>
      </p:sp>
      <p:sp>
        <p:nvSpPr>
          <p:cNvPr id="4" name="Dia számának helye 3"/>
          <p:cNvSpPr>
            <a:spLocks noGrp="1"/>
          </p:cNvSpPr>
          <p:nvPr>
            <p:ph type="sldNum" sz="quarter" idx="10"/>
          </p:nvPr>
        </p:nvSpPr>
        <p:spPr/>
        <p:txBody>
          <a:bodyPr/>
          <a:lstStyle/>
          <a:p>
            <a:fld id="{C2754B18-F63E-410C-A79E-289A001250D2}" type="slidenum">
              <a:rPr lang="hu-HU" smtClean="0"/>
              <a:t>3</a:t>
            </a:fld>
            <a:endParaRPr lang="hu-HU"/>
          </a:p>
        </p:txBody>
      </p:sp>
    </p:spTree>
    <p:extLst>
      <p:ext uri="{BB962C8B-B14F-4D97-AF65-F5344CB8AC3E}">
        <p14:creationId xmlns:p14="http://schemas.microsoft.com/office/powerpoint/2010/main" val="41562027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smtClean="0"/>
              <a:t>We sought to identify similarities in the case of </a:t>
            </a:r>
            <a:r>
              <a:rPr lang="en-US" b="1" dirty="0" smtClean="0"/>
              <a:t>assertive</a:t>
            </a:r>
            <a:r>
              <a:rPr lang="en-US" dirty="0" smtClean="0"/>
              <a:t> insubordinate clauses, as this semantic/pragmatic type was the most represented in our dataset. </a:t>
            </a:r>
            <a:endParaRPr lang="hu-HU" dirty="0" smtClean="0"/>
          </a:p>
          <a:p>
            <a:r>
              <a:rPr lang="hu-HU" i="1" dirty="0" smtClean="0"/>
              <a:t>Ha ez nem rögeszme… </a:t>
            </a:r>
            <a:r>
              <a:rPr lang="hu-HU" i="0" dirty="0" smtClean="0"/>
              <a:t>’’</a:t>
            </a:r>
          </a:p>
          <a:p>
            <a:r>
              <a:rPr lang="hu-HU" i="1" dirty="0" smtClean="0"/>
              <a:t>Mintha nem tudná… </a:t>
            </a:r>
            <a:r>
              <a:rPr lang="hu-HU" i="0" dirty="0" smtClean="0"/>
              <a:t>’’</a:t>
            </a:r>
            <a:endParaRPr lang="hu-HU" i="1" dirty="0" smtClean="0"/>
          </a:p>
          <a:p>
            <a:r>
              <a:rPr lang="hu-HU" i="1" dirty="0" smtClean="0"/>
              <a:t>Mintha tudná…. </a:t>
            </a:r>
            <a:r>
              <a:rPr lang="hu-HU" i="0" dirty="0" smtClean="0"/>
              <a:t>’’</a:t>
            </a:r>
            <a:endParaRPr lang="hu-HU" i="1" dirty="0" smtClean="0"/>
          </a:p>
          <a:p>
            <a:r>
              <a:rPr lang="hu-HU" i="1" dirty="0" smtClean="0"/>
              <a:t>Mintha értenél hozzá </a:t>
            </a:r>
            <a:r>
              <a:rPr lang="hu-HU" i="0" dirty="0" smtClean="0"/>
              <a:t>’’</a:t>
            </a:r>
            <a:r>
              <a:rPr lang="hu-HU" i="1" dirty="0" smtClean="0"/>
              <a:t>…</a:t>
            </a:r>
          </a:p>
          <a:p>
            <a:r>
              <a:rPr lang="en-US" dirty="0" smtClean="0"/>
              <a:t>According to our results, </a:t>
            </a:r>
            <a:r>
              <a:rPr lang="hu-HU" baseline="0" dirty="0" err="1" smtClean="0"/>
              <a:t>a</a:t>
            </a:r>
            <a:r>
              <a:rPr lang="hu-HU" dirty="0" err="1" smtClean="0"/>
              <a:t>ll</a:t>
            </a:r>
            <a:r>
              <a:rPr lang="hu-HU" dirty="0" smtClean="0"/>
              <a:t> </a:t>
            </a:r>
            <a:r>
              <a:rPr lang="hu-HU" dirty="0" err="1"/>
              <a:t>these</a:t>
            </a:r>
            <a:r>
              <a:rPr lang="hu-HU" dirty="0"/>
              <a:t> </a:t>
            </a:r>
            <a:r>
              <a:rPr lang="hu-HU" dirty="0" err="1"/>
              <a:t>insubordinate</a:t>
            </a:r>
            <a:r>
              <a:rPr lang="hu-HU" dirty="0"/>
              <a:t> </a:t>
            </a:r>
            <a:r>
              <a:rPr lang="hu-HU" dirty="0" err="1"/>
              <a:t>constructs</a:t>
            </a:r>
            <a:r>
              <a:rPr lang="hu-HU" dirty="0"/>
              <a:t> </a:t>
            </a:r>
            <a:r>
              <a:rPr lang="hu-HU" dirty="0" err="1"/>
              <a:t>present</a:t>
            </a:r>
            <a:r>
              <a:rPr lang="hu-HU" dirty="0"/>
              <a:t> </a:t>
            </a:r>
            <a:r>
              <a:rPr lang="hu-HU" dirty="0" err="1"/>
              <a:t>at</a:t>
            </a:r>
            <a:r>
              <a:rPr lang="hu-HU" dirty="0"/>
              <a:t> </a:t>
            </a:r>
            <a:r>
              <a:rPr lang="hu-HU" dirty="0" err="1"/>
              <a:t>least</a:t>
            </a:r>
            <a:r>
              <a:rPr lang="hu-HU" dirty="0"/>
              <a:t> </a:t>
            </a:r>
            <a:r>
              <a:rPr lang="hu-HU" dirty="0" err="1"/>
              <a:t>two</a:t>
            </a:r>
            <a:r>
              <a:rPr lang="hu-HU" dirty="0"/>
              <a:t> </a:t>
            </a:r>
            <a:r>
              <a:rPr lang="hu-HU" dirty="0" err="1"/>
              <a:t>versions</a:t>
            </a:r>
            <a:r>
              <a:rPr lang="hu-HU" dirty="0"/>
              <a:t>: </a:t>
            </a:r>
            <a:r>
              <a:rPr lang="hu-HU" dirty="0" err="1"/>
              <a:t>one</a:t>
            </a:r>
            <a:r>
              <a:rPr lang="hu-HU" dirty="0"/>
              <a:t> </a:t>
            </a:r>
            <a:r>
              <a:rPr lang="hu-HU" b="1" dirty="0" err="1"/>
              <a:t>with</a:t>
            </a:r>
            <a:r>
              <a:rPr lang="hu-HU" b="1" dirty="0"/>
              <a:t> </a:t>
            </a:r>
            <a:r>
              <a:rPr lang="hu-HU" b="1" dirty="0" err="1"/>
              <a:t>final</a:t>
            </a:r>
            <a:r>
              <a:rPr lang="hu-HU" b="1" dirty="0"/>
              <a:t> </a:t>
            </a:r>
            <a:r>
              <a:rPr lang="hu-HU" b="1" dirty="0" err="1"/>
              <a:t>rise</a:t>
            </a:r>
            <a:r>
              <a:rPr lang="hu-HU" b="1" dirty="0"/>
              <a:t> </a:t>
            </a:r>
            <a:r>
              <a:rPr lang="hu-HU" dirty="0"/>
              <a:t>and </a:t>
            </a:r>
            <a:r>
              <a:rPr lang="hu-HU" dirty="0" err="1"/>
              <a:t>another</a:t>
            </a:r>
            <a:r>
              <a:rPr lang="hu-HU" dirty="0"/>
              <a:t> </a:t>
            </a:r>
            <a:r>
              <a:rPr lang="hu-HU" dirty="0" err="1"/>
              <a:t>one</a:t>
            </a:r>
            <a:r>
              <a:rPr lang="hu-HU" dirty="0"/>
              <a:t> </a:t>
            </a:r>
            <a:r>
              <a:rPr lang="hu-HU" dirty="0" err="1"/>
              <a:t>which</a:t>
            </a:r>
            <a:r>
              <a:rPr lang="hu-HU" dirty="0"/>
              <a:t> shows an </a:t>
            </a:r>
            <a:r>
              <a:rPr lang="hu-HU" b="1" dirty="0" err="1"/>
              <a:t>alternative</a:t>
            </a:r>
            <a:r>
              <a:rPr lang="hu-HU" b="1" dirty="0"/>
              <a:t> </a:t>
            </a:r>
            <a:r>
              <a:rPr lang="hu-HU" b="1" dirty="0" err="1"/>
              <a:t>stress</a:t>
            </a:r>
            <a:r>
              <a:rPr lang="hu-HU" b="1" dirty="0"/>
              <a:t> </a:t>
            </a:r>
            <a:r>
              <a:rPr lang="hu-HU" b="1" dirty="0" err="1"/>
              <a:t>pattern</a:t>
            </a:r>
            <a:r>
              <a:rPr lang="hu-HU" b="1" dirty="0"/>
              <a:t> </a:t>
            </a:r>
            <a:r>
              <a:rPr lang="hu-HU" dirty="0"/>
              <a:t>(</a:t>
            </a:r>
            <a:r>
              <a:rPr lang="hu-HU" dirty="0" err="1"/>
              <a:t>stressed</a:t>
            </a:r>
            <a:r>
              <a:rPr lang="hu-HU" dirty="0"/>
              <a:t> </a:t>
            </a:r>
            <a:r>
              <a:rPr lang="hu-HU" dirty="0" err="1" smtClean="0"/>
              <a:t>pronoun</a:t>
            </a:r>
            <a:r>
              <a:rPr lang="hu-HU" dirty="0" smtClean="0"/>
              <a:t> /ez/ </a:t>
            </a:r>
            <a:r>
              <a:rPr lang="hu-HU" dirty="0" err="1"/>
              <a:t>or</a:t>
            </a:r>
            <a:r>
              <a:rPr lang="hu-HU" dirty="0"/>
              <a:t> </a:t>
            </a:r>
            <a:r>
              <a:rPr lang="hu-HU" dirty="0" err="1"/>
              <a:t>conjunction</a:t>
            </a:r>
            <a:r>
              <a:rPr lang="hu-HU" dirty="0"/>
              <a:t> </a:t>
            </a:r>
            <a:r>
              <a:rPr lang="hu-HU" dirty="0" err="1"/>
              <a:t>word</a:t>
            </a:r>
            <a:r>
              <a:rPr lang="hu-HU" dirty="0"/>
              <a:t>, </a:t>
            </a:r>
            <a:r>
              <a:rPr lang="hu-HU" dirty="0" err="1"/>
              <a:t>instead</a:t>
            </a:r>
            <a:r>
              <a:rPr lang="hu-HU" dirty="0"/>
              <a:t> of </a:t>
            </a:r>
            <a:r>
              <a:rPr lang="hu-HU" dirty="0" err="1"/>
              <a:t>the</a:t>
            </a:r>
            <a:r>
              <a:rPr lang="hu-HU" dirty="0"/>
              <a:t> </a:t>
            </a:r>
            <a:r>
              <a:rPr lang="hu-HU" dirty="0" err="1"/>
              <a:t>stressed</a:t>
            </a:r>
            <a:r>
              <a:rPr lang="hu-HU" dirty="0"/>
              <a:t> </a:t>
            </a:r>
            <a:r>
              <a:rPr lang="hu-HU" dirty="0" err="1"/>
              <a:t>negation</a:t>
            </a:r>
            <a:r>
              <a:rPr lang="hu-HU" dirty="0"/>
              <a:t> </a:t>
            </a:r>
            <a:r>
              <a:rPr lang="hu-HU" dirty="0" err="1"/>
              <a:t>word</a:t>
            </a:r>
            <a:r>
              <a:rPr lang="hu-HU" dirty="0"/>
              <a:t> </a:t>
            </a:r>
            <a:r>
              <a:rPr lang="hu-HU" dirty="0" err="1"/>
              <a:t>or</a:t>
            </a:r>
            <a:r>
              <a:rPr lang="hu-HU" dirty="0"/>
              <a:t> </a:t>
            </a:r>
            <a:r>
              <a:rPr lang="hu-HU" dirty="0" err="1"/>
              <a:t>verb</a:t>
            </a:r>
            <a:r>
              <a:rPr lang="hu-HU" dirty="0" smtClean="0"/>
              <a:t>).</a:t>
            </a:r>
          </a:p>
          <a:p>
            <a:endParaRPr lang="hu-HU" dirty="0" smtClean="0"/>
          </a:p>
          <a:p>
            <a:endParaRPr lang="hu-HU" dirty="0" smtClean="0"/>
          </a:p>
          <a:p>
            <a:endParaRPr lang="hu-HU" dirty="0"/>
          </a:p>
        </p:txBody>
      </p:sp>
      <p:sp>
        <p:nvSpPr>
          <p:cNvPr id="4" name="Dia számának helye 3"/>
          <p:cNvSpPr>
            <a:spLocks noGrp="1"/>
          </p:cNvSpPr>
          <p:nvPr>
            <p:ph type="sldNum" sz="quarter" idx="5"/>
          </p:nvPr>
        </p:nvSpPr>
        <p:spPr/>
        <p:txBody>
          <a:bodyPr/>
          <a:lstStyle/>
          <a:p>
            <a:fld id="{C2754B18-F63E-410C-A79E-289A001250D2}" type="slidenum">
              <a:rPr lang="hu-HU" smtClean="0"/>
              <a:t>21</a:t>
            </a:fld>
            <a:endParaRPr lang="hu-HU"/>
          </a:p>
        </p:txBody>
      </p:sp>
    </p:spTree>
    <p:extLst>
      <p:ext uri="{BB962C8B-B14F-4D97-AF65-F5344CB8AC3E}">
        <p14:creationId xmlns:p14="http://schemas.microsoft.com/office/powerpoint/2010/main" val="14109617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lvl="0"/>
            <a:r>
              <a:rPr lang="en-GB" sz="1200" kern="1200" dirty="0">
                <a:solidFill>
                  <a:schemeClr val="tx1"/>
                </a:solidFill>
                <a:effectLst/>
                <a:latin typeface="+mn-lt"/>
                <a:ea typeface="+mn-ea"/>
                <a:cs typeface="+mn-cs"/>
              </a:rPr>
              <a:t>As the results show, additional pragmatic meaning might be conveyed by </a:t>
            </a:r>
            <a:r>
              <a:rPr lang="en-GB" sz="1200" b="1" kern="1200" dirty="0">
                <a:solidFill>
                  <a:schemeClr val="tx1"/>
                </a:solidFill>
                <a:effectLst/>
                <a:latin typeface="+mn-lt"/>
                <a:ea typeface="+mn-ea"/>
                <a:cs typeface="+mn-cs"/>
              </a:rPr>
              <a:t>several prosodic </a:t>
            </a:r>
            <a:r>
              <a:rPr lang="en-GB" sz="1200" b="0" kern="1200" dirty="0">
                <a:solidFill>
                  <a:schemeClr val="tx1"/>
                </a:solidFill>
                <a:effectLst/>
                <a:latin typeface="+mn-lt"/>
                <a:ea typeface="+mn-ea"/>
                <a:cs typeface="+mn-cs"/>
              </a:rPr>
              <a:t>patterns</a:t>
            </a:r>
            <a:r>
              <a:rPr lang="en-GB" sz="1200" kern="1200" dirty="0">
                <a:solidFill>
                  <a:schemeClr val="tx1"/>
                </a:solidFill>
                <a:effectLst/>
                <a:latin typeface="+mn-lt"/>
                <a:ea typeface="+mn-ea"/>
                <a:cs typeface="+mn-cs"/>
              </a:rPr>
              <a:t> in </a:t>
            </a:r>
            <a:r>
              <a:rPr lang="en-GB" sz="1200" b="1" kern="1200" dirty="0">
                <a:solidFill>
                  <a:schemeClr val="tx1"/>
                </a:solidFill>
                <a:effectLst/>
                <a:latin typeface="+mn-lt"/>
                <a:ea typeface="+mn-ea"/>
                <a:cs typeface="+mn-cs"/>
              </a:rPr>
              <a:t>insubordination</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Final rise</a:t>
            </a:r>
            <a:r>
              <a:rPr lang="en-GB" sz="1200" kern="1200" dirty="0">
                <a:solidFill>
                  <a:schemeClr val="tx1"/>
                </a:solidFill>
                <a:effectLst/>
                <a:latin typeface="+mn-lt"/>
                <a:ea typeface="+mn-ea"/>
                <a:cs typeface="+mn-cs"/>
              </a:rPr>
              <a:t>, similarly to several earlier international data, is rather frequent also in Hungarian. We found this pattern </a:t>
            </a:r>
            <a:r>
              <a:rPr lang="en-GB" sz="1200" b="1" kern="1200" dirty="0">
                <a:solidFill>
                  <a:schemeClr val="tx1"/>
                </a:solidFill>
                <a:effectLst/>
                <a:latin typeface="+mn-lt"/>
                <a:ea typeface="+mn-ea"/>
                <a:cs typeface="+mn-cs"/>
              </a:rPr>
              <a:t>in all of the </a:t>
            </a:r>
            <a:r>
              <a:rPr lang="en-GB" sz="1200" b="1" i="1" kern="1200" dirty="0" err="1">
                <a:solidFill>
                  <a:schemeClr val="tx1"/>
                </a:solidFill>
                <a:effectLst/>
                <a:latin typeface="+mn-lt"/>
                <a:ea typeface="+mn-ea"/>
                <a:cs typeface="+mn-cs"/>
              </a:rPr>
              <a:t>mintha</a:t>
            </a:r>
            <a:r>
              <a:rPr lang="en-GB" sz="1200" b="1" i="1" kern="1200" dirty="0">
                <a:solidFill>
                  <a:schemeClr val="tx1"/>
                </a:solidFill>
                <a:effectLst/>
                <a:latin typeface="+mn-lt"/>
                <a:ea typeface="+mn-ea"/>
                <a:cs typeface="+mn-cs"/>
              </a:rPr>
              <a:t>-</a:t>
            </a:r>
            <a:r>
              <a:rPr lang="en-GB" sz="1200" b="1" kern="1200" dirty="0">
                <a:solidFill>
                  <a:schemeClr val="tx1"/>
                </a:solidFill>
                <a:effectLst/>
                <a:latin typeface="+mn-lt"/>
                <a:ea typeface="+mn-ea"/>
                <a:cs typeface="+mn-cs"/>
              </a:rPr>
              <a:t>constructions and </a:t>
            </a:r>
            <a:r>
              <a:rPr lang="hu-HU" sz="1200" b="1" i="1" kern="1200" dirty="0">
                <a:solidFill>
                  <a:schemeClr val="tx1"/>
                </a:solidFill>
                <a:effectLst/>
                <a:latin typeface="+mn-lt"/>
                <a:ea typeface="+mn-ea"/>
                <a:cs typeface="+mn-cs"/>
              </a:rPr>
              <a:t>4. </a:t>
            </a:r>
            <a:r>
              <a:rPr lang="hu-HU" sz="1200" b="1" i="1" kern="1200" dirty="0" smtClean="0">
                <a:solidFill>
                  <a:schemeClr val="tx1"/>
                </a:solidFill>
                <a:effectLst/>
                <a:latin typeface="+mn-lt"/>
                <a:ea typeface="+mn-ea"/>
                <a:cs typeface="+mn-cs"/>
              </a:rPr>
              <a:t>Ha </a:t>
            </a:r>
            <a:r>
              <a:rPr lang="hu-HU" sz="1200" b="1" i="1" kern="1200" dirty="0">
                <a:solidFill>
                  <a:schemeClr val="tx1"/>
                </a:solidFill>
                <a:effectLst/>
                <a:latin typeface="+mn-lt"/>
                <a:ea typeface="+mn-ea"/>
                <a:cs typeface="+mn-cs"/>
              </a:rPr>
              <a:t>ez nem rögeszme…,</a:t>
            </a:r>
            <a:r>
              <a:rPr lang="hu-HU" sz="1200" b="1" kern="1200" dirty="0">
                <a:solidFill>
                  <a:schemeClr val="tx1"/>
                </a:solidFill>
                <a:effectLst/>
                <a:latin typeface="+mn-lt"/>
                <a:ea typeface="+mn-ea"/>
                <a:cs typeface="+mn-cs"/>
              </a:rPr>
              <a:t> </a:t>
            </a:r>
            <a:r>
              <a:rPr lang="hu-HU" sz="1200" b="1" i="1" kern="1200" dirty="0">
                <a:solidFill>
                  <a:schemeClr val="tx1"/>
                </a:solidFill>
                <a:effectLst/>
                <a:latin typeface="+mn-lt"/>
                <a:ea typeface="+mn-ea"/>
                <a:cs typeface="+mn-cs"/>
              </a:rPr>
              <a:t>5. Ha kivennéd a mélyhűtőből a csirkét</a:t>
            </a:r>
            <a:r>
              <a:rPr lang="hu-HU" sz="1200" b="1" i="1" kern="1200" dirty="0" smtClean="0">
                <a:solidFill>
                  <a:schemeClr val="tx1"/>
                </a:solidFill>
                <a:effectLst/>
                <a:latin typeface="+mn-lt"/>
                <a:ea typeface="+mn-ea"/>
                <a:cs typeface="+mn-cs"/>
              </a:rPr>
              <a:t>…</a:t>
            </a:r>
          </a:p>
          <a:p>
            <a:pPr lvl="0"/>
            <a:r>
              <a:rPr lang="en-US" dirty="0" smtClean="0"/>
              <a:t>Sentence (5) is an exception in that, unlike the others, it is not of the assertive type but </a:t>
            </a:r>
            <a:r>
              <a:rPr lang="hu-HU" dirty="0" smtClean="0"/>
              <a:t>an</a:t>
            </a:r>
            <a:r>
              <a:rPr lang="hu-HU" baseline="0" dirty="0" smtClean="0"/>
              <a:t> </a:t>
            </a:r>
            <a:r>
              <a:rPr lang="hu-HU" baseline="0" dirty="0" err="1" smtClean="0"/>
              <a:t>expressive</a:t>
            </a:r>
            <a:r>
              <a:rPr lang="hu-HU" baseline="0" dirty="0" smtClean="0"/>
              <a:t>: </a:t>
            </a:r>
            <a:r>
              <a:rPr lang="en-US" dirty="0" smtClean="0"/>
              <a:t>a </a:t>
            </a:r>
            <a:r>
              <a:rPr lang="en-US" b="1" dirty="0" smtClean="0"/>
              <a:t>wish</a:t>
            </a:r>
            <a:r>
              <a:rPr lang="hu-HU" b="1" dirty="0" smtClean="0"/>
              <a:t> </a:t>
            </a:r>
            <a:r>
              <a:rPr lang="hu-HU" dirty="0" smtClean="0"/>
              <a:t>(</a:t>
            </a:r>
            <a:r>
              <a:rPr lang="hu-HU" dirty="0" err="1" smtClean="0"/>
              <a:t>optative</a:t>
            </a:r>
            <a:r>
              <a:rPr lang="hu-HU" dirty="0" smtClean="0"/>
              <a:t> &gt; </a:t>
            </a:r>
            <a:r>
              <a:rPr lang="hu-HU" dirty="0" err="1" smtClean="0"/>
              <a:t>expressive</a:t>
            </a:r>
            <a:r>
              <a:rPr lang="hu-HU" dirty="0" smtClean="0"/>
              <a:t>)</a:t>
            </a:r>
            <a:r>
              <a:rPr lang="en-US" dirty="0" smtClean="0"/>
              <a:t>.</a:t>
            </a:r>
            <a:r>
              <a:rPr lang="hu-HU" sz="1200" b="1" i="0" kern="1200" baseline="0" dirty="0" smtClean="0">
                <a:solidFill>
                  <a:schemeClr val="tx1"/>
                </a:solidFill>
                <a:effectLst/>
                <a:latin typeface="+mn-lt"/>
                <a:ea typeface="+mn-ea"/>
                <a:cs typeface="+mn-cs"/>
              </a:rPr>
              <a:t> </a:t>
            </a:r>
            <a:endParaRPr lang="hu-HU" sz="1200" b="1" i="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In </a:t>
            </a:r>
            <a:r>
              <a:rPr lang="en-GB" sz="1200" kern="1200" dirty="0">
                <a:solidFill>
                  <a:schemeClr val="tx1"/>
                </a:solidFill>
                <a:effectLst/>
                <a:latin typeface="+mn-lt"/>
                <a:ea typeface="+mn-ea"/>
                <a:cs typeface="+mn-cs"/>
              </a:rPr>
              <a:t>several cases, the intonational profile of insubordinate constructions </a:t>
            </a:r>
            <a:r>
              <a:rPr lang="en-GB" sz="1200" b="1" kern="1200" dirty="0">
                <a:solidFill>
                  <a:schemeClr val="tx1"/>
                </a:solidFill>
                <a:effectLst/>
                <a:latin typeface="+mn-lt"/>
                <a:ea typeface="+mn-ea"/>
                <a:cs typeface="+mn-cs"/>
              </a:rPr>
              <a:t>resembles that of embedded (non-insubordinate) </a:t>
            </a:r>
            <a:r>
              <a:rPr lang="en-GB" sz="1200" b="1" kern="1200" dirty="0" smtClean="0">
                <a:solidFill>
                  <a:schemeClr val="tx1"/>
                </a:solidFill>
                <a:effectLst/>
                <a:latin typeface="+mn-lt"/>
                <a:ea typeface="+mn-ea"/>
                <a:cs typeface="+mn-cs"/>
              </a:rPr>
              <a:t>c</a:t>
            </a:r>
            <a:r>
              <a:rPr lang="hu-HU" sz="1200" b="1" kern="1200" dirty="0" smtClean="0">
                <a:solidFill>
                  <a:schemeClr val="tx1"/>
                </a:solidFill>
                <a:effectLst/>
                <a:latin typeface="+mn-lt"/>
                <a:ea typeface="+mn-ea"/>
                <a:cs typeface="+mn-cs"/>
              </a:rPr>
              <a:t>o</a:t>
            </a:r>
            <a:r>
              <a:rPr lang="en-GB" sz="1200" b="1" kern="1200" dirty="0" err="1" smtClean="0">
                <a:solidFill>
                  <a:schemeClr val="tx1"/>
                </a:solidFill>
                <a:effectLst/>
                <a:latin typeface="+mn-lt"/>
                <a:ea typeface="+mn-ea"/>
                <a:cs typeface="+mn-cs"/>
              </a:rPr>
              <a:t>nstructions</a:t>
            </a:r>
            <a:r>
              <a:rPr lang="en-GB" sz="1200" b="1" kern="1200" dirty="0" smtClean="0">
                <a:solidFill>
                  <a:schemeClr val="tx1"/>
                </a:solidFill>
                <a:effectLst/>
                <a:latin typeface="+mn-lt"/>
                <a:ea typeface="+mn-ea"/>
                <a:cs typeface="+mn-cs"/>
              </a:rPr>
              <a:t> </a:t>
            </a:r>
            <a:r>
              <a:rPr lang="en-GB" sz="1200" b="1" kern="1200" dirty="0">
                <a:solidFill>
                  <a:schemeClr val="tx1"/>
                </a:solidFill>
                <a:effectLst/>
                <a:latin typeface="+mn-lt"/>
                <a:ea typeface="+mn-ea"/>
                <a:cs typeface="+mn-cs"/>
              </a:rPr>
              <a:t>with the same </a:t>
            </a:r>
            <a:r>
              <a:rPr lang="en-GB" sz="1200" b="1" u="sng" kern="1200" dirty="0">
                <a:solidFill>
                  <a:schemeClr val="tx1"/>
                </a:solidFill>
                <a:effectLst/>
                <a:latin typeface="+mn-lt"/>
                <a:ea typeface="+mn-ea"/>
                <a:cs typeface="+mn-cs"/>
              </a:rPr>
              <a:t>epistemic</a:t>
            </a:r>
            <a:r>
              <a:rPr lang="en-GB" sz="1200" b="1" kern="1200" dirty="0">
                <a:solidFill>
                  <a:schemeClr val="tx1"/>
                </a:solidFill>
                <a:effectLst/>
                <a:latin typeface="+mn-lt"/>
                <a:ea typeface="+mn-ea"/>
                <a:cs typeface="+mn-cs"/>
              </a:rPr>
              <a:t> function </a:t>
            </a:r>
            <a:r>
              <a:rPr lang="en-GB" sz="1200" kern="1200" dirty="0">
                <a:solidFill>
                  <a:schemeClr val="tx1"/>
                </a:solidFill>
                <a:effectLst/>
                <a:latin typeface="+mn-lt"/>
                <a:ea typeface="+mn-ea"/>
                <a:cs typeface="+mn-cs"/>
              </a:rPr>
              <a:t>(as we saw it in Czech): we found this kind of similarity in almost all sentence types.</a:t>
            </a:r>
            <a:endParaRPr lang="hu-HU"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Especially in </a:t>
            </a:r>
            <a:r>
              <a:rPr lang="en-GB" sz="1200" i="1" kern="1200" dirty="0" err="1">
                <a:solidFill>
                  <a:schemeClr val="tx1"/>
                </a:solidFill>
                <a:effectLst/>
                <a:latin typeface="+mn-lt"/>
                <a:ea typeface="+mn-ea"/>
                <a:cs typeface="+mn-cs"/>
              </a:rPr>
              <a:t>mintha</a:t>
            </a:r>
            <a:r>
              <a:rPr lang="en-GB" sz="1200" i="1"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constructions, one of the insubordinate prosodic patterns </a:t>
            </a:r>
            <a:r>
              <a:rPr lang="en-GB" sz="1200" b="1" kern="1200" dirty="0">
                <a:solidFill>
                  <a:schemeClr val="tx1"/>
                </a:solidFill>
                <a:effectLst/>
                <a:latin typeface="+mn-lt"/>
                <a:ea typeface="+mn-ea"/>
                <a:cs typeface="+mn-cs"/>
              </a:rPr>
              <a:t>repeated the embedded (non-insubordinate) constructions’ alternative stress position (namely the stress on the conjunction word), </a:t>
            </a:r>
            <a:r>
              <a:rPr lang="en-GB" sz="1200" kern="1200" dirty="0">
                <a:solidFill>
                  <a:schemeClr val="tx1"/>
                </a:solidFill>
                <a:effectLst/>
                <a:latin typeface="+mn-lt"/>
                <a:ea typeface="+mn-ea"/>
                <a:cs typeface="+mn-cs"/>
              </a:rPr>
              <a:t>but </a:t>
            </a:r>
            <a:r>
              <a:rPr lang="en-GB" sz="1200" b="1" kern="1200" dirty="0">
                <a:solidFill>
                  <a:schemeClr val="tx1"/>
                </a:solidFill>
                <a:effectLst/>
                <a:latin typeface="+mn-lt"/>
                <a:ea typeface="+mn-ea"/>
                <a:cs typeface="+mn-cs"/>
              </a:rPr>
              <a:t>shifted stress </a:t>
            </a:r>
            <a:r>
              <a:rPr lang="en-GB" sz="1200" kern="1200" dirty="0">
                <a:solidFill>
                  <a:schemeClr val="tx1"/>
                </a:solidFill>
                <a:effectLst/>
                <a:latin typeface="+mn-lt"/>
                <a:ea typeface="+mn-ea"/>
                <a:cs typeface="+mn-cs"/>
              </a:rPr>
              <a:t>was also observed in </a:t>
            </a:r>
            <a:r>
              <a:rPr lang="hu-HU" sz="1200" kern="1200" dirty="0">
                <a:solidFill>
                  <a:schemeClr val="tx1"/>
                </a:solidFill>
                <a:effectLst/>
                <a:latin typeface="+mn-lt"/>
                <a:ea typeface="+mn-ea"/>
                <a:cs typeface="+mn-cs"/>
              </a:rPr>
              <a:t>1. </a:t>
            </a:r>
            <a:r>
              <a:rPr lang="en-GB" sz="1200" i="1" kern="1200" dirty="0">
                <a:solidFill>
                  <a:schemeClr val="tx1"/>
                </a:solidFill>
                <a:effectLst/>
                <a:latin typeface="+mn-lt"/>
                <a:ea typeface="+mn-ea"/>
                <a:cs typeface="+mn-cs"/>
              </a:rPr>
              <a:t>Ha </a:t>
            </a:r>
            <a:r>
              <a:rPr lang="en-GB" sz="1200" i="1" kern="1200" dirty="0" err="1">
                <a:solidFill>
                  <a:schemeClr val="tx1"/>
                </a:solidFill>
                <a:effectLst/>
                <a:latin typeface="+mn-lt"/>
                <a:ea typeface="+mn-ea"/>
                <a:cs typeface="+mn-cs"/>
              </a:rPr>
              <a:t>te</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mondod</a:t>
            </a:r>
            <a:r>
              <a:rPr lang="en-GB" sz="1200" kern="1200" dirty="0">
                <a:solidFill>
                  <a:schemeClr val="tx1"/>
                </a:solidFill>
                <a:effectLst/>
                <a:latin typeface="+mn-lt"/>
                <a:ea typeface="+mn-ea"/>
                <a:cs typeface="+mn-cs"/>
              </a:rPr>
              <a:t> and </a:t>
            </a:r>
            <a:r>
              <a:rPr lang="hu-HU" sz="1200" kern="1200" dirty="0">
                <a:solidFill>
                  <a:schemeClr val="tx1"/>
                </a:solidFill>
                <a:effectLst/>
                <a:latin typeface="+mn-lt"/>
                <a:ea typeface="+mn-ea"/>
                <a:cs typeface="+mn-cs"/>
              </a:rPr>
              <a:t>4. </a:t>
            </a:r>
            <a:r>
              <a:rPr lang="en-GB" sz="1200" i="1" kern="1200" dirty="0">
                <a:solidFill>
                  <a:schemeClr val="tx1"/>
                </a:solidFill>
                <a:effectLst/>
                <a:latin typeface="+mn-lt"/>
                <a:ea typeface="+mn-ea"/>
                <a:cs typeface="+mn-cs"/>
              </a:rPr>
              <a:t>Ha </a:t>
            </a:r>
            <a:r>
              <a:rPr lang="en-GB" sz="1200" i="1" kern="1200" dirty="0" err="1">
                <a:solidFill>
                  <a:schemeClr val="tx1"/>
                </a:solidFill>
                <a:effectLst/>
                <a:latin typeface="+mn-lt"/>
                <a:ea typeface="+mn-ea"/>
                <a:cs typeface="+mn-cs"/>
              </a:rPr>
              <a:t>ez</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nem</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rögeszme</a:t>
            </a:r>
            <a:r>
              <a:rPr lang="en-GB" sz="1200" kern="1200" dirty="0">
                <a:solidFill>
                  <a:schemeClr val="tx1"/>
                </a:solidFill>
                <a:effectLst/>
                <a:latin typeface="+mn-lt"/>
                <a:ea typeface="+mn-ea"/>
                <a:cs typeface="+mn-cs"/>
              </a:rPr>
              <a:t>, too.</a:t>
            </a:r>
            <a:endParaRPr lang="hu-HU" sz="1200" kern="1200" dirty="0">
              <a:solidFill>
                <a:schemeClr val="tx1"/>
              </a:solidFill>
              <a:effectLst/>
              <a:latin typeface="+mn-lt"/>
              <a:ea typeface="+mn-ea"/>
              <a:cs typeface="+mn-cs"/>
            </a:endParaRPr>
          </a:p>
          <a:p>
            <a:pPr lvl="0"/>
            <a:r>
              <a:rPr lang="en-GB" sz="1200" u="sng" kern="1200" dirty="0">
                <a:solidFill>
                  <a:schemeClr val="tx1"/>
                </a:solidFill>
                <a:effectLst/>
                <a:latin typeface="+mn-lt"/>
                <a:ea typeface="+mn-ea"/>
                <a:cs typeface="+mn-cs"/>
              </a:rPr>
              <a:t>As opposed to Spanish data (</a:t>
            </a:r>
            <a:r>
              <a:rPr lang="en-GB" sz="1200" u="sng" kern="1200" dirty="0" err="1">
                <a:solidFill>
                  <a:schemeClr val="tx1"/>
                </a:solidFill>
                <a:effectLst/>
                <a:latin typeface="+mn-lt"/>
                <a:ea typeface="+mn-ea"/>
                <a:cs typeface="+mn-cs"/>
              </a:rPr>
              <a:t>Royo</a:t>
            </a:r>
            <a:r>
              <a:rPr lang="en-GB" sz="1200" u="sng" kern="1200" dirty="0">
                <a:solidFill>
                  <a:schemeClr val="tx1"/>
                </a:solidFill>
                <a:effectLst/>
                <a:latin typeface="+mn-lt"/>
                <a:ea typeface="+mn-ea"/>
                <a:cs typeface="+mn-cs"/>
              </a:rPr>
              <a:t> Viñuales </a:t>
            </a:r>
            <a:r>
              <a:rPr lang="hu-HU" sz="1200" u="sng" kern="1200" dirty="0">
                <a:solidFill>
                  <a:schemeClr val="tx1"/>
                </a:solidFill>
                <a:effectLst/>
                <a:latin typeface="+mn-lt"/>
                <a:ea typeface="+mn-ea"/>
                <a:cs typeface="+mn-cs"/>
              </a:rPr>
              <a:t>(</a:t>
            </a:r>
            <a:r>
              <a:rPr lang="en-GB" sz="1200" u="sng" kern="1200" dirty="0">
                <a:solidFill>
                  <a:schemeClr val="tx1"/>
                </a:solidFill>
                <a:effectLst/>
                <a:latin typeface="+mn-lt"/>
                <a:ea typeface="+mn-ea"/>
                <a:cs typeface="+mn-cs"/>
              </a:rPr>
              <a:t>2023</a:t>
            </a:r>
            <a:r>
              <a:rPr lang="hu-HU" sz="1200" u="sng" kern="1200" dirty="0">
                <a:solidFill>
                  <a:schemeClr val="tx1"/>
                </a:solidFill>
                <a:effectLst/>
                <a:latin typeface="+mn-lt"/>
                <a:ea typeface="+mn-ea"/>
                <a:cs typeface="+mn-cs"/>
              </a:rPr>
              <a:t>)</a:t>
            </a:r>
            <a:r>
              <a:rPr lang="en-GB" sz="1200" u="sng" kern="1200" dirty="0">
                <a:solidFill>
                  <a:schemeClr val="tx1"/>
                </a:solidFill>
                <a:effectLst/>
                <a:latin typeface="+mn-lt"/>
                <a:ea typeface="+mn-ea"/>
                <a:cs typeface="+mn-cs"/>
              </a:rPr>
              <a:t>, we found smaller (not greater) pitch range in several insubordinate constructs (compared to the elliptic subordinate ones), and less steep declination. A few examples of slight rise and high-flat contour were also observed</a:t>
            </a:r>
            <a:r>
              <a:rPr lang="en-GB" sz="1200" u="sng" kern="1200" dirty="0" smtClean="0">
                <a:solidFill>
                  <a:schemeClr val="tx1"/>
                </a:solidFill>
                <a:effectLst/>
                <a:latin typeface="+mn-lt"/>
                <a:ea typeface="+mn-ea"/>
                <a:cs typeface="+mn-cs"/>
              </a:rPr>
              <a:t>.</a:t>
            </a:r>
            <a:endParaRPr lang="hu-HU" sz="1200" u="sng" kern="1200" dirty="0" smtClean="0">
              <a:solidFill>
                <a:schemeClr val="tx1"/>
              </a:solidFill>
              <a:effectLst/>
              <a:latin typeface="+mn-lt"/>
              <a:ea typeface="+mn-ea"/>
              <a:cs typeface="+mn-cs"/>
            </a:endParaRPr>
          </a:p>
        </p:txBody>
      </p:sp>
      <p:sp>
        <p:nvSpPr>
          <p:cNvPr id="4" name="Dia számának helye 3"/>
          <p:cNvSpPr>
            <a:spLocks noGrp="1"/>
          </p:cNvSpPr>
          <p:nvPr>
            <p:ph type="sldNum" sz="quarter" idx="5"/>
          </p:nvPr>
        </p:nvSpPr>
        <p:spPr/>
        <p:txBody>
          <a:bodyPr/>
          <a:lstStyle/>
          <a:p>
            <a:fld id="{C2754B18-F63E-410C-A79E-289A001250D2}" type="slidenum">
              <a:rPr lang="hu-HU" smtClean="0"/>
              <a:t>22</a:t>
            </a:fld>
            <a:endParaRPr lang="hu-HU"/>
          </a:p>
        </p:txBody>
      </p:sp>
    </p:spTree>
    <p:extLst>
      <p:ext uri="{BB962C8B-B14F-4D97-AF65-F5344CB8AC3E}">
        <p14:creationId xmlns:p14="http://schemas.microsoft.com/office/powerpoint/2010/main" val="28623824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Insubordinate construct of almost each sentence type showed various patterns, in several cases with </a:t>
            </a:r>
            <a:r>
              <a:rPr lang="en-GB" sz="1200" b="1" kern="1200" dirty="0" smtClean="0">
                <a:solidFill>
                  <a:schemeClr val="tx1"/>
                </a:solidFill>
                <a:effectLst/>
                <a:latin typeface="+mn-lt"/>
                <a:ea typeface="+mn-ea"/>
                <a:cs typeface="+mn-cs"/>
              </a:rPr>
              <a:t>multiple prosodic means </a:t>
            </a:r>
            <a:r>
              <a:rPr lang="en-GB" sz="1200" kern="1200" dirty="0" smtClean="0">
                <a:solidFill>
                  <a:schemeClr val="tx1"/>
                </a:solidFill>
                <a:effectLst/>
                <a:latin typeface="+mn-lt"/>
                <a:ea typeface="+mn-ea"/>
                <a:cs typeface="+mn-cs"/>
              </a:rPr>
              <a:t>and different combinations.</a:t>
            </a:r>
            <a:endParaRPr lang="hu-HU"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Our analysis on the basis of a </a:t>
            </a:r>
            <a:r>
              <a:rPr lang="en-GB" sz="1200" b="1" kern="1200" dirty="0" smtClean="0">
                <a:solidFill>
                  <a:schemeClr val="tx1"/>
                </a:solidFill>
                <a:effectLst/>
                <a:latin typeface="+mn-lt"/>
                <a:ea typeface="+mn-ea"/>
                <a:cs typeface="+mn-cs"/>
              </a:rPr>
              <a:t>production experiment raises several questions</a:t>
            </a:r>
            <a:r>
              <a:rPr lang="en-GB" sz="1200" kern="1200" dirty="0" smtClean="0">
                <a:solidFill>
                  <a:schemeClr val="tx1"/>
                </a:solidFill>
                <a:effectLst/>
                <a:latin typeface="+mn-lt"/>
                <a:ea typeface="+mn-ea"/>
                <a:cs typeface="+mn-cs"/>
              </a:rPr>
              <a:t>, here we would like to address only two of them. </a:t>
            </a:r>
            <a:endParaRPr lang="hu-HU"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First, whether this kind of </a:t>
            </a:r>
            <a:r>
              <a:rPr lang="en-GB" sz="1200" b="1" kern="1200" dirty="0" smtClean="0">
                <a:solidFill>
                  <a:schemeClr val="tx1"/>
                </a:solidFill>
                <a:effectLst/>
                <a:latin typeface="+mn-lt"/>
                <a:ea typeface="+mn-ea"/>
                <a:cs typeface="+mn-cs"/>
              </a:rPr>
              <a:t>variability is due the various interpretations </a:t>
            </a:r>
            <a:r>
              <a:rPr lang="en-GB" sz="1200" kern="1200" dirty="0" smtClean="0">
                <a:solidFill>
                  <a:schemeClr val="tx1"/>
                </a:solidFill>
                <a:effectLst/>
                <a:latin typeface="+mn-lt"/>
                <a:ea typeface="+mn-ea"/>
                <a:cs typeface="+mn-cs"/>
              </a:rPr>
              <a:t>constructed by the participants, or </a:t>
            </a:r>
            <a:r>
              <a:rPr lang="en-GB" sz="1200" b="1" kern="1200" dirty="0" smtClean="0">
                <a:solidFill>
                  <a:schemeClr val="tx1"/>
                </a:solidFill>
                <a:effectLst/>
                <a:latin typeface="+mn-lt"/>
                <a:ea typeface="+mn-ea"/>
                <a:cs typeface="+mn-cs"/>
              </a:rPr>
              <a:t>natural speech would provide similar variety </a:t>
            </a:r>
            <a:r>
              <a:rPr lang="en-GB" sz="1200" kern="1200" dirty="0" smtClean="0">
                <a:solidFill>
                  <a:schemeClr val="tx1"/>
                </a:solidFill>
                <a:effectLst/>
                <a:latin typeface="+mn-lt"/>
                <a:ea typeface="+mn-ea"/>
                <a:cs typeface="+mn-cs"/>
              </a:rPr>
              <a:t>of prosodic patterns. As Hungarian speech databases are not sufficient (or not available) for the analysis of the present phenomena, this question remains open. </a:t>
            </a:r>
            <a:endParaRPr lang="hu-HU"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However, we could find the prototypical prosodic patterns via perception tests in the future.</a:t>
            </a:r>
            <a:endParaRPr lang="hu-HU" sz="1200" kern="1200" dirty="0" smtClean="0">
              <a:solidFill>
                <a:schemeClr val="tx1"/>
              </a:solidFill>
              <a:effectLst/>
              <a:latin typeface="+mn-lt"/>
              <a:ea typeface="+mn-ea"/>
              <a:cs typeface="+mn-cs"/>
            </a:endParaRPr>
          </a:p>
          <a:p>
            <a:endParaRPr lang="hu-HU" dirty="0"/>
          </a:p>
        </p:txBody>
      </p:sp>
      <p:sp>
        <p:nvSpPr>
          <p:cNvPr id="4" name="Dia számának helye 3"/>
          <p:cNvSpPr>
            <a:spLocks noGrp="1"/>
          </p:cNvSpPr>
          <p:nvPr>
            <p:ph type="sldNum" sz="quarter" idx="10"/>
          </p:nvPr>
        </p:nvSpPr>
        <p:spPr/>
        <p:txBody>
          <a:bodyPr/>
          <a:lstStyle/>
          <a:p>
            <a:fld id="{C2754B18-F63E-410C-A79E-289A001250D2}" type="slidenum">
              <a:rPr lang="hu-HU" smtClean="0"/>
              <a:t>23</a:t>
            </a:fld>
            <a:endParaRPr lang="hu-HU"/>
          </a:p>
        </p:txBody>
      </p:sp>
    </p:spTree>
    <p:extLst>
      <p:ext uri="{BB962C8B-B14F-4D97-AF65-F5344CB8AC3E}">
        <p14:creationId xmlns:p14="http://schemas.microsoft.com/office/powerpoint/2010/main" val="1868002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GB" sz="1200" kern="1200" dirty="0">
                <a:solidFill>
                  <a:schemeClr val="tx1"/>
                </a:solidFill>
                <a:effectLst/>
                <a:latin typeface="+mn-lt"/>
                <a:ea typeface="+mn-ea"/>
                <a:cs typeface="+mn-cs"/>
              </a:rPr>
              <a:t>As in the previous sentence types, the neutral </a:t>
            </a:r>
            <a:r>
              <a:rPr lang="en-GB" sz="1200" b="1" kern="1200" dirty="0">
                <a:solidFill>
                  <a:schemeClr val="tx1"/>
                </a:solidFill>
                <a:effectLst/>
                <a:latin typeface="+mn-lt"/>
                <a:ea typeface="+mn-ea"/>
                <a:cs typeface="+mn-cs"/>
              </a:rPr>
              <a:t>elliptical</a:t>
            </a:r>
            <a:r>
              <a:rPr lang="en-GB" sz="1200" kern="1200" dirty="0">
                <a:solidFill>
                  <a:schemeClr val="tx1"/>
                </a:solidFill>
                <a:effectLst/>
                <a:latin typeface="+mn-lt"/>
                <a:ea typeface="+mn-ea"/>
                <a:cs typeface="+mn-cs"/>
              </a:rPr>
              <a:t> version</a:t>
            </a:r>
            <a:r>
              <a:rPr lang="hu-HU" sz="1200" kern="1200" dirty="0">
                <a:solidFill>
                  <a:schemeClr val="tx1"/>
                </a:solidFill>
                <a:effectLst/>
                <a:latin typeface="+mn-lt"/>
                <a:ea typeface="+mn-ea"/>
                <a:cs typeface="+mn-cs"/>
              </a:rPr>
              <a:t> </a:t>
            </a:r>
            <a:r>
              <a:rPr lang="hu-HU" sz="1200" b="1" kern="1200" dirty="0">
                <a:solidFill>
                  <a:schemeClr val="tx1"/>
                </a:solidFill>
                <a:effectLst/>
                <a:latin typeface="+mn-lt"/>
                <a:ea typeface="+mn-ea"/>
                <a:cs typeface="+mn-cs"/>
              </a:rPr>
              <a:t>(7c)</a:t>
            </a:r>
            <a:r>
              <a:rPr lang="en-GB" sz="1200" kern="1200" dirty="0">
                <a:solidFill>
                  <a:schemeClr val="tx1"/>
                </a:solidFill>
                <a:effectLst/>
                <a:latin typeface="+mn-lt"/>
                <a:ea typeface="+mn-ea"/>
                <a:cs typeface="+mn-cs"/>
              </a:rPr>
              <a:t> of </a:t>
            </a:r>
            <a:r>
              <a:rPr lang="en-GB" sz="1200" i="1" kern="1200" dirty="0" err="1">
                <a:solidFill>
                  <a:schemeClr val="tx1"/>
                </a:solidFill>
                <a:effectLst/>
                <a:latin typeface="+mn-lt"/>
                <a:ea typeface="+mn-ea"/>
                <a:cs typeface="+mn-cs"/>
              </a:rPr>
              <a:t>Mintha</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értenél</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hozzá</a:t>
            </a:r>
            <a:r>
              <a:rPr lang="en-GB" sz="1200" i="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ends in a flat contour. In the elliptical and most of the subordinate cases, the</a:t>
            </a:r>
            <a:r>
              <a:rPr lang="en-GB" sz="1200" i="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verb (</a:t>
            </a:r>
            <a:r>
              <a:rPr lang="en-GB" sz="1200" i="1" kern="1200" dirty="0" err="1">
                <a:solidFill>
                  <a:schemeClr val="tx1"/>
                </a:solidFill>
                <a:effectLst/>
                <a:latin typeface="+mn-lt"/>
                <a:ea typeface="+mn-ea"/>
                <a:cs typeface="+mn-cs"/>
              </a:rPr>
              <a:t>értenél</a:t>
            </a:r>
            <a:r>
              <a:rPr lang="en-GB" sz="1200" kern="1200" dirty="0">
                <a:solidFill>
                  <a:schemeClr val="tx1"/>
                </a:solidFill>
                <a:effectLst/>
                <a:latin typeface="+mn-lt"/>
                <a:ea typeface="+mn-ea"/>
                <a:cs typeface="+mn-cs"/>
              </a:rPr>
              <a:t> ‘know-about’) bears the main stress. </a:t>
            </a:r>
            <a:endParaRPr lang="hu-H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one version of that subordinate construct which appears as the </a:t>
            </a:r>
            <a:r>
              <a:rPr lang="en-GB" sz="1200" b="1" kern="1200" dirty="0">
                <a:solidFill>
                  <a:schemeClr val="tx1"/>
                </a:solidFill>
                <a:effectLst/>
                <a:latin typeface="+mn-lt"/>
                <a:ea typeface="+mn-ea"/>
                <a:cs typeface="+mn-cs"/>
              </a:rPr>
              <a:t>second clause of the complex sentence</a:t>
            </a:r>
            <a:r>
              <a:rPr lang="hu-HU" sz="1200" b="1" kern="1200" dirty="0">
                <a:solidFill>
                  <a:schemeClr val="tx1"/>
                </a:solidFill>
                <a:effectLst/>
                <a:latin typeface="+mn-lt"/>
                <a:ea typeface="+mn-ea"/>
                <a:cs typeface="+mn-cs"/>
              </a:rPr>
              <a:t> (7d)</a:t>
            </a:r>
            <a:r>
              <a:rPr lang="en-GB" sz="1200" kern="1200" dirty="0">
                <a:solidFill>
                  <a:schemeClr val="tx1"/>
                </a:solidFill>
                <a:effectLst/>
                <a:latin typeface="+mn-lt"/>
                <a:ea typeface="+mn-ea"/>
                <a:cs typeface="+mn-cs"/>
              </a:rPr>
              <a:t>, the </a:t>
            </a:r>
            <a:r>
              <a:rPr lang="en-GB" sz="1200" b="1" kern="1200" dirty="0">
                <a:solidFill>
                  <a:schemeClr val="tx1"/>
                </a:solidFill>
                <a:effectLst/>
                <a:latin typeface="+mn-lt"/>
                <a:ea typeface="+mn-ea"/>
                <a:cs typeface="+mn-cs"/>
              </a:rPr>
              <a:t>high tone </a:t>
            </a:r>
            <a:r>
              <a:rPr lang="en-GB" sz="1200" kern="1200" dirty="0">
                <a:solidFill>
                  <a:schemeClr val="tx1"/>
                </a:solidFill>
                <a:effectLst/>
                <a:latin typeface="+mn-lt"/>
                <a:ea typeface="+mn-ea"/>
                <a:cs typeface="+mn-cs"/>
              </a:rPr>
              <a:t>is realized on the conjunction word </a:t>
            </a:r>
            <a:r>
              <a:rPr lang="en-GB" sz="1200" i="1" kern="1200" dirty="0" err="1">
                <a:solidFill>
                  <a:schemeClr val="tx1"/>
                </a:solidFill>
                <a:effectLst/>
                <a:latin typeface="+mn-lt"/>
                <a:ea typeface="+mn-ea"/>
                <a:cs typeface="+mn-cs"/>
              </a:rPr>
              <a:t>mintha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as.if</a:t>
            </a:r>
            <a:r>
              <a:rPr lang="en-GB" sz="1200" kern="1200" dirty="0">
                <a:solidFill>
                  <a:schemeClr val="tx1"/>
                </a:solidFill>
                <a:effectLst/>
                <a:latin typeface="+mn-lt"/>
                <a:ea typeface="+mn-ea"/>
                <a:cs typeface="+mn-cs"/>
              </a:rPr>
              <a:t>’. </a:t>
            </a:r>
            <a:endParaRPr lang="hu-H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the </a:t>
            </a:r>
            <a:r>
              <a:rPr lang="en-GB" sz="1200" b="1" kern="1200" dirty="0">
                <a:solidFill>
                  <a:schemeClr val="tx1"/>
                </a:solidFill>
                <a:effectLst/>
                <a:latin typeface="+mn-lt"/>
                <a:ea typeface="+mn-ea"/>
                <a:cs typeface="+mn-cs"/>
              </a:rPr>
              <a:t>insubordinate</a:t>
            </a:r>
            <a:r>
              <a:rPr lang="en-GB" sz="1200" kern="1200" dirty="0">
                <a:solidFill>
                  <a:schemeClr val="tx1"/>
                </a:solidFill>
                <a:effectLst/>
                <a:latin typeface="+mn-lt"/>
                <a:ea typeface="+mn-ea"/>
                <a:cs typeface="+mn-cs"/>
              </a:rPr>
              <a:t> construct </a:t>
            </a:r>
            <a:r>
              <a:rPr lang="hu-HU" sz="1200" b="1" kern="1200" dirty="0">
                <a:solidFill>
                  <a:schemeClr val="tx1"/>
                </a:solidFill>
                <a:effectLst/>
                <a:latin typeface="+mn-lt"/>
                <a:ea typeface="+mn-ea"/>
                <a:cs typeface="+mn-cs"/>
              </a:rPr>
              <a:t>(7a) </a:t>
            </a:r>
            <a:r>
              <a:rPr lang="en-GB" sz="1200" kern="1200" dirty="0">
                <a:solidFill>
                  <a:schemeClr val="tx1"/>
                </a:solidFill>
                <a:effectLst/>
                <a:latin typeface="+mn-lt"/>
                <a:ea typeface="+mn-ea"/>
                <a:cs typeface="+mn-cs"/>
              </a:rPr>
              <a:t>we found two versions. One of them shows a stress on the verb, but as opposed to the elliptical construct the insubordinate construct elaborates a narrower pitch range and is closed by a rising tone. The other version stresses the conjunction word </a:t>
            </a:r>
            <a:r>
              <a:rPr lang="en-GB" sz="1200" i="1" kern="1200" dirty="0" err="1">
                <a:solidFill>
                  <a:schemeClr val="tx1"/>
                </a:solidFill>
                <a:effectLst/>
                <a:latin typeface="+mn-lt"/>
                <a:ea typeface="+mn-ea"/>
                <a:cs typeface="+mn-cs"/>
              </a:rPr>
              <a:t>mintha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as.if</a:t>
            </a:r>
            <a:r>
              <a:rPr lang="en-GB" sz="1200" kern="1200" dirty="0">
                <a:solidFill>
                  <a:schemeClr val="tx1"/>
                </a:solidFill>
                <a:effectLst/>
                <a:latin typeface="+mn-lt"/>
                <a:ea typeface="+mn-ea"/>
                <a:cs typeface="+mn-cs"/>
              </a:rPr>
              <a:t>’ which is similar to the second version of the subordinate where this construct appears as the second part of the complex sentence.</a:t>
            </a:r>
            <a:endParaRPr lang="hu-HU" dirty="0"/>
          </a:p>
        </p:txBody>
      </p:sp>
      <p:sp>
        <p:nvSpPr>
          <p:cNvPr id="4" name="Dia számának helye 3"/>
          <p:cNvSpPr>
            <a:spLocks noGrp="1"/>
          </p:cNvSpPr>
          <p:nvPr>
            <p:ph type="sldNum" sz="quarter" idx="5"/>
          </p:nvPr>
        </p:nvSpPr>
        <p:spPr/>
        <p:txBody>
          <a:bodyPr/>
          <a:lstStyle/>
          <a:p>
            <a:fld id="{C2754B18-F63E-410C-A79E-289A001250D2}" type="slidenum">
              <a:rPr lang="hu-HU" smtClean="0"/>
              <a:t>26</a:t>
            </a:fld>
            <a:endParaRPr lang="hu-HU"/>
          </a:p>
        </p:txBody>
      </p:sp>
    </p:spTree>
    <p:extLst>
      <p:ext uri="{BB962C8B-B14F-4D97-AF65-F5344CB8AC3E}">
        <p14:creationId xmlns:p14="http://schemas.microsoft.com/office/powerpoint/2010/main" val="14084242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b="0" dirty="0"/>
              <a:t>The </a:t>
            </a:r>
            <a:r>
              <a:rPr lang="hu-HU" b="1" dirty="0"/>
              <a:t>SUBORDINATE, WITHOUT MAIN CLAUSE </a:t>
            </a:r>
            <a:r>
              <a:rPr lang="hu-HU" b="0" dirty="0"/>
              <a:t>shows </a:t>
            </a:r>
            <a:r>
              <a:rPr lang="hu-HU" b="0" dirty="0" err="1"/>
              <a:t>two</a:t>
            </a:r>
            <a:r>
              <a:rPr lang="hu-HU" b="0" dirty="0"/>
              <a:t> </a:t>
            </a:r>
            <a:r>
              <a:rPr lang="hu-HU" b="0" dirty="0" err="1"/>
              <a:t>patterns</a:t>
            </a:r>
            <a:r>
              <a:rPr lang="hu-HU" b="0" dirty="0"/>
              <a:t>. </a:t>
            </a:r>
            <a:r>
              <a:rPr lang="en-GB" sz="1200" kern="1200" dirty="0">
                <a:solidFill>
                  <a:schemeClr val="tx1"/>
                </a:solidFill>
                <a:effectLst/>
                <a:latin typeface="+mn-lt"/>
                <a:ea typeface="+mn-ea"/>
                <a:cs typeface="+mn-cs"/>
              </a:rPr>
              <a:t>We found here a prosodic pattern which appears in all construct: a high tone on the verb and afterwards a flat or rising closure. Another pattern detected in the </a:t>
            </a:r>
            <a:r>
              <a:rPr lang="en-GB" sz="1200" b="1" kern="1200" dirty="0">
                <a:solidFill>
                  <a:schemeClr val="tx1"/>
                </a:solidFill>
                <a:effectLst/>
                <a:latin typeface="+mn-lt"/>
                <a:ea typeface="+mn-ea"/>
                <a:cs typeface="+mn-cs"/>
              </a:rPr>
              <a:t>elliptic</a:t>
            </a:r>
            <a:r>
              <a:rPr lang="en-GB" sz="1200" kern="1200" dirty="0">
                <a:solidFill>
                  <a:schemeClr val="tx1"/>
                </a:solidFill>
                <a:effectLst/>
                <a:latin typeface="+mn-lt"/>
                <a:ea typeface="+mn-ea"/>
                <a:cs typeface="+mn-cs"/>
              </a:rPr>
              <a:t> subordinate construct</a:t>
            </a:r>
            <a:r>
              <a:rPr lang="hu-HU" sz="1200" kern="1200" dirty="0">
                <a:solidFill>
                  <a:schemeClr val="tx1"/>
                </a:solidFill>
                <a:effectLst/>
                <a:latin typeface="+mn-lt"/>
                <a:ea typeface="+mn-ea"/>
                <a:cs typeface="+mn-cs"/>
              </a:rPr>
              <a:t> </a:t>
            </a:r>
            <a:r>
              <a:rPr lang="hu-HU" sz="1200" b="1" kern="1200" dirty="0">
                <a:solidFill>
                  <a:schemeClr val="tx1"/>
                </a:solidFill>
                <a:effectLst/>
                <a:latin typeface="+mn-lt"/>
                <a:ea typeface="+mn-ea"/>
                <a:cs typeface="+mn-cs"/>
              </a:rPr>
              <a:t>(8b)</a:t>
            </a:r>
            <a:r>
              <a:rPr lang="en-GB" sz="1200" kern="1200" dirty="0">
                <a:solidFill>
                  <a:schemeClr val="tx1"/>
                </a:solidFill>
                <a:effectLst/>
                <a:latin typeface="+mn-lt"/>
                <a:ea typeface="+mn-ea"/>
                <a:cs typeface="+mn-cs"/>
              </a:rPr>
              <a:t> shows another stress on the auxiliary. </a:t>
            </a:r>
            <a:r>
              <a:rPr lang="hu-HU" sz="1200" kern="1200" dirty="0" err="1">
                <a:solidFill>
                  <a:schemeClr val="tx1"/>
                </a:solidFill>
                <a:effectLst/>
                <a:latin typeface="+mn-lt"/>
                <a:ea typeface="+mn-ea"/>
                <a:cs typeface="+mn-cs"/>
              </a:rPr>
              <a:t>Variants</a:t>
            </a:r>
            <a:r>
              <a:rPr lang="hu-HU" sz="1200" kern="1200" dirty="0">
                <a:solidFill>
                  <a:schemeClr val="tx1"/>
                </a:solidFill>
                <a:effectLst/>
                <a:latin typeface="+mn-lt"/>
                <a:ea typeface="+mn-ea"/>
                <a:cs typeface="+mn-cs"/>
              </a:rPr>
              <a:t> of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previous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prosodic</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pattern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also</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appears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both</a:t>
            </a:r>
            <a:r>
              <a:rPr lang="hu-HU" sz="1200" kern="1200" dirty="0">
                <a:solidFill>
                  <a:schemeClr val="tx1"/>
                </a:solidFill>
                <a:effectLst/>
                <a:latin typeface="+mn-lt"/>
                <a:ea typeface="+mn-ea"/>
                <a:cs typeface="+mn-cs"/>
              </a:rPr>
              <a:t> in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first</a:t>
            </a:r>
            <a:r>
              <a:rPr lang="hu-HU" sz="1200" kern="1200" dirty="0">
                <a:solidFill>
                  <a:schemeClr val="tx1"/>
                </a:solidFill>
                <a:effectLst/>
                <a:latin typeface="+mn-lt"/>
                <a:ea typeface="+mn-ea"/>
                <a:cs typeface="+mn-cs"/>
              </a:rPr>
              <a:t> and </a:t>
            </a:r>
            <a:r>
              <a:rPr lang="hu-HU" sz="1200" kern="1200" dirty="0" err="1">
                <a:solidFill>
                  <a:schemeClr val="tx1"/>
                </a:solidFill>
                <a:effectLst/>
                <a:latin typeface="+mn-lt"/>
                <a:ea typeface="+mn-ea"/>
                <a:cs typeface="+mn-cs"/>
              </a:rPr>
              <a:t>second</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clause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subordinate</a:t>
            </a:r>
            <a:r>
              <a:rPr lang="hu-HU" sz="1200" kern="1200" dirty="0">
                <a:solidFill>
                  <a:schemeClr val="tx1"/>
                </a:solidFill>
                <a:effectLst/>
                <a:latin typeface="+mn-lt"/>
                <a:ea typeface="+mn-ea"/>
                <a:cs typeface="+mn-cs"/>
              </a:rPr>
              <a:t> and in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insubordinate</a:t>
            </a:r>
            <a:r>
              <a:rPr lang="hu-HU" sz="1200" kern="1200" dirty="0">
                <a:solidFill>
                  <a:schemeClr val="tx1"/>
                </a:solidFill>
                <a:effectLst/>
                <a:latin typeface="+mn-lt"/>
                <a:ea typeface="+mn-ea"/>
                <a:cs typeface="+mn-cs"/>
              </a:rPr>
              <a:t>. The </a:t>
            </a:r>
            <a:r>
              <a:rPr lang="hu-HU" sz="1200" kern="1200" dirty="0" err="1">
                <a:solidFill>
                  <a:schemeClr val="tx1"/>
                </a:solidFill>
                <a:effectLst/>
                <a:latin typeface="+mn-lt"/>
                <a:ea typeface="+mn-ea"/>
                <a:cs typeface="+mn-cs"/>
              </a:rPr>
              <a:t>latter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one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however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seems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to</a:t>
            </a:r>
            <a:r>
              <a:rPr lang="hu-HU" sz="1200" kern="1200" dirty="0">
                <a:solidFill>
                  <a:schemeClr val="tx1"/>
                </a:solidFill>
                <a:effectLst/>
                <a:latin typeface="+mn-lt"/>
                <a:ea typeface="+mn-ea"/>
                <a:cs typeface="+mn-cs"/>
              </a:rPr>
              <a:t> be </a:t>
            </a:r>
            <a:r>
              <a:rPr lang="hu-HU" sz="1200" kern="1200" dirty="0" err="1">
                <a:solidFill>
                  <a:schemeClr val="tx1"/>
                </a:solidFill>
                <a:effectLst/>
                <a:latin typeface="+mn-lt"/>
                <a:ea typeface="+mn-ea"/>
                <a:cs typeface="+mn-cs"/>
              </a:rPr>
              <a:t>unique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for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this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construct</a:t>
            </a:r>
            <a:r>
              <a:rPr lang="hu-HU" sz="1200" kern="1200" dirty="0">
                <a:solidFill>
                  <a:schemeClr val="tx1"/>
                </a:solidFill>
                <a:effectLst/>
                <a:latin typeface="+mn-lt"/>
                <a:ea typeface="+mn-ea"/>
                <a:cs typeface="+mn-cs"/>
              </a:rPr>
              <a:t>.</a:t>
            </a:r>
          </a:p>
          <a:p>
            <a:r>
              <a:rPr lang="hu-HU" sz="1200" kern="1200" dirty="0">
                <a:solidFill>
                  <a:schemeClr val="tx1"/>
                </a:solidFill>
                <a:effectLst/>
                <a:latin typeface="+mn-lt"/>
                <a:ea typeface="+mn-ea"/>
                <a:cs typeface="+mn-cs"/>
              </a:rPr>
              <a:t>The </a:t>
            </a:r>
            <a:r>
              <a:rPr lang="hu-HU" sz="1200" kern="1200" dirty="0" err="1">
                <a:solidFill>
                  <a:schemeClr val="tx1"/>
                </a:solidFill>
                <a:effectLst/>
                <a:latin typeface="+mn-lt"/>
                <a:ea typeface="+mn-ea"/>
                <a:cs typeface="+mn-cs"/>
              </a:rPr>
              <a:t>second</a:t>
            </a:r>
            <a:r>
              <a:rPr lang="hu-HU" sz="1200" kern="1200" dirty="0">
                <a:solidFill>
                  <a:schemeClr val="tx1"/>
                </a:solidFill>
                <a:effectLst/>
                <a:latin typeface="+mn-lt"/>
                <a:ea typeface="+mn-ea"/>
                <a:cs typeface="+mn-cs"/>
              </a:rPr>
              <a:t> version of </a:t>
            </a:r>
            <a:r>
              <a:rPr lang="hu-HU" sz="1200" kern="1200" dirty="0" err="1">
                <a:solidFill>
                  <a:schemeClr val="tx1"/>
                </a:solidFill>
                <a:effectLst/>
                <a:latin typeface="+mn-lt"/>
                <a:ea typeface="+mn-ea"/>
                <a:cs typeface="+mn-cs"/>
              </a:rPr>
              <a:t>insubordinate</a:t>
            </a:r>
            <a:r>
              <a:rPr lang="hu-HU" sz="1200" kern="1200" dirty="0">
                <a:solidFill>
                  <a:schemeClr val="tx1"/>
                </a:solidFill>
                <a:effectLst/>
                <a:latin typeface="+mn-lt"/>
                <a:ea typeface="+mn-ea"/>
                <a:cs typeface="+mn-cs"/>
              </a:rPr>
              <a:t> shows a </a:t>
            </a:r>
            <a:r>
              <a:rPr lang="hu-HU" sz="1200" kern="1200" dirty="0" err="1">
                <a:solidFill>
                  <a:schemeClr val="tx1"/>
                </a:solidFill>
                <a:effectLst/>
                <a:latin typeface="+mn-lt"/>
                <a:ea typeface="+mn-ea"/>
                <a:cs typeface="+mn-cs"/>
              </a:rPr>
              <a:t>gradient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declination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from</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verb</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which</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also</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seems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to</a:t>
            </a:r>
            <a:r>
              <a:rPr lang="hu-HU" sz="1200" kern="1200" dirty="0">
                <a:solidFill>
                  <a:schemeClr val="tx1"/>
                </a:solidFill>
                <a:effectLst/>
                <a:latin typeface="+mn-lt"/>
                <a:ea typeface="+mn-ea"/>
                <a:cs typeface="+mn-cs"/>
              </a:rPr>
              <a:t> be </a:t>
            </a:r>
            <a:r>
              <a:rPr lang="hu-HU" sz="1200" kern="1200" dirty="0" err="1">
                <a:solidFill>
                  <a:schemeClr val="tx1"/>
                </a:solidFill>
                <a:effectLst/>
                <a:latin typeface="+mn-lt"/>
                <a:ea typeface="+mn-ea"/>
                <a:cs typeface="+mn-cs"/>
              </a:rPr>
              <a:t>unique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based</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on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our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data</a:t>
            </a:r>
            <a:r>
              <a:rPr lang="hu-HU"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basic prosodic patterns of elliptic subordinate and the insubordinate are largely similar, and this suggests that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these</a:t>
            </a:r>
            <a:r>
              <a:rPr lang="hu-HU"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two constructs </a:t>
            </a:r>
            <a:r>
              <a:rPr lang="hu-HU" sz="1200" b="1" kern="1200" dirty="0" err="1">
                <a:solidFill>
                  <a:schemeClr val="tx1"/>
                </a:solidFill>
                <a:effectLst/>
                <a:latin typeface="+mn-lt"/>
                <a:ea typeface="+mn-ea"/>
                <a:cs typeface="+mn-cs"/>
              </a:rPr>
              <a:t>are</a:t>
            </a:r>
            <a:r>
              <a:rPr lang="hu-HU" sz="1200" b="1" kern="1200" dirty="0">
                <a:solidFill>
                  <a:schemeClr val="tx1"/>
                </a:solidFill>
                <a:effectLst/>
                <a:latin typeface="+mn-lt"/>
                <a:ea typeface="+mn-ea"/>
                <a:cs typeface="+mn-cs"/>
              </a:rPr>
              <a:t> </a:t>
            </a:r>
            <a:r>
              <a:rPr lang="hu-HU" sz="1200" b="1" kern="1200" dirty="0" err="1">
                <a:solidFill>
                  <a:schemeClr val="tx1"/>
                </a:solidFill>
                <a:effectLst/>
                <a:latin typeface="+mn-lt"/>
                <a:ea typeface="+mn-ea"/>
                <a:cs typeface="+mn-cs"/>
              </a:rPr>
              <a:t>not</a:t>
            </a:r>
            <a:r>
              <a:rPr lang="hu-HU" sz="1200" b="1" kern="1200" dirty="0">
                <a:solidFill>
                  <a:schemeClr val="tx1"/>
                </a:solidFill>
                <a:effectLst/>
                <a:latin typeface="+mn-lt"/>
                <a:ea typeface="+mn-ea"/>
                <a:cs typeface="+mn-cs"/>
              </a:rPr>
              <a:t> </a:t>
            </a:r>
            <a:r>
              <a:rPr lang="hu-HU" sz="1200" b="1" kern="1200" dirty="0" err="1">
                <a:solidFill>
                  <a:schemeClr val="tx1"/>
                </a:solidFill>
                <a:effectLst/>
                <a:latin typeface="+mn-lt"/>
                <a:ea typeface="+mn-ea"/>
                <a:cs typeface="+mn-cs"/>
              </a:rPr>
              <a:t>differentiated</a:t>
            </a:r>
            <a:r>
              <a:rPr lang="hu-HU" sz="1200" b="1" kern="1200" dirty="0">
                <a:solidFill>
                  <a:schemeClr val="tx1"/>
                </a:solidFill>
                <a:effectLst/>
                <a:latin typeface="+mn-lt"/>
                <a:ea typeface="+mn-ea"/>
                <a:cs typeface="+mn-cs"/>
              </a:rPr>
              <a:t> </a:t>
            </a:r>
            <a:r>
              <a:rPr lang="hu-HU" sz="1200" b="1" kern="1200" dirty="0" err="1">
                <a:solidFill>
                  <a:schemeClr val="tx1"/>
                </a:solidFill>
                <a:effectLst/>
                <a:latin typeface="+mn-lt"/>
                <a:ea typeface="+mn-ea"/>
                <a:cs typeface="+mn-cs"/>
              </a:rPr>
              <a:t>by</a:t>
            </a:r>
            <a:r>
              <a:rPr lang="en-GB" sz="1200" b="1" kern="1200" dirty="0">
                <a:solidFill>
                  <a:schemeClr val="tx1"/>
                </a:solidFill>
                <a:effectLst/>
                <a:latin typeface="+mn-lt"/>
                <a:ea typeface="+mn-ea"/>
                <a:cs typeface="+mn-cs"/>
              </a:rPr>
              <a:t> prosodic </a:t>
            </a:r>
            <a:r>
              <a:rPr lang="hu-HU" sz="1200" b="1" kern="1200" dirty="0" err="1">
                <a:solidFill>
                  <a:schemeClr val="tx1"/>
                </a:solidFill>
                <a:effectLst/>
                <a:latin typeface="+mn-lt"/>
                <a:ea typeface="+mn-ea"/>
                <a:cs typeface="+mn-cs"/>
              </a:rPr>
              <a:t>means</a:t>
            </a:r>
            <a:r>
              <a:rPr lang="en-GB" sz="1200" kern="1200" dirty="0">
                <a:solidFill>
                  <a:schemeClr val="tx1"/>
                </a:solidFill>
                <a:effectLst/>
                <a:latin typeface="+mn-lt"/>
                <a:ea typeface="+mn-ea"/>
                <a:cs typeface="+mn-cs"/>
              </a:rPr>
              <a:t>.</a:t>
            </a:r>
            <a:endParaRPr lang="hu-HU" dirty="0"/>
          </a:p>
        </p:txBody>
      </p:sp>
      <p:sp>
        <p:nvSpPr>
          <p:cNvPr id="4" name="Dia számának helye 3"/>
          <p:cNvSpPr>
            <a:spLocks noGrp="1"/>
          </p:cNvSpPr>
          <p:nvPr>
            <p:ph type="sldNum" sz="quarter" idx="5"/>
          </p:nvPr>
        </p:nvSpPr>
        <p:spPr/>
        <p:txBody>
          <a:bodyPr/>
          <a:lstStyle/>
          <a:p>
            <a:fld id="{C2754B18-F63E-410C-A79E-289A001250D2}" type="slidenum">
              <a:rPr lang="hu-HU" smtClean="0"/>
              <a:t>27</a:t>
            </a:fld>
            <a:endParaRPr lang="hu-HU"/>
          </a:p>
        </p:txBody>
      </p:sp>
    </p:spTree>
    <p:extLst>
      <p:ext uri="{BB962C8B-B14F-4D97-AF65-F5344CB8AC3E}">
        <p14:creationId xmlns:p14="http://schemas.microsoft.com/office/powerpoint/2010/main" val="40212318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GB" sz="1200" kern="1200" dirty="0">
                <a:solidFill>
                  <a:schemeClr val="tx1"/>
                </a:solidFill>
                <a:effectLst/>
                <a:latin typeface="+mn-lt"/>
                <a:ea typeface="+mn-ea"/>
                <a:cs typeface="+mn-cs"/>
              </a:rPr>
              <a:t>In the case of </a:t>
            </a:r>
            <a:r>
              <a:rPr lang="en-GB" sz="1200" i="1" kern="1200" dirty="0" err="1">
                <a:solidFill>
                  <a:schemeClr val="tx1"/>
                </a:solidFill>
                <a:effectLst/>
                <a:latin typeface="+mn-lt"/>
                <a:ea typeface="+mn-ea"/>
                <a:cs typeface="+mn-cs"/>
              </a:rPr>
              <a:t>Mintha</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nem</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tudná</a:t>
            </a:r>
            <a:r>
              <a:rPr lang="en-GB" sz="1200" i="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we also see several versions. The main stress is on the negation word in </a:t>
            </a:r>
            <a:r>
              <a:rPr lang="hu-HU" sz="1200" b="1" kern="1200" dirty="0" err="1">
                <a:solidFill>
                  <a:schemeClr val="tx1"/>
                </a:solidFill>
                <a:effectLst/>
                <a:latin typeface="+mn-lt"/>
                <a:ea typeface="+mn-ea"/>
                <a:cs typeface="+mn-cs"/>
              </a:rPr>
              <a:t>elliptic</a:t>
            </a:r>
            <a:r>
              <a:rPr lang="hu-HU" sz="1200" b="1"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subordinate</a:t>
            </a:r>
            <a:r>
              <a:rPr lang="en-GB" sz="1200" kern="1200" dirty="0">
                <a:solidFill>
                  <a:schemeClr val="tx1"/>
                </a:solidFill>
                <a:effectLst/>
                <a:latin typeface="+mn-lt"/>
                <a:ea typeface="+mn-ea"/>
                <a:cs typeface="+mn-cs"/>
              </a:rPr>
              <a:t> </a:t>
            </a:r>
            <a:r>
              <a:rPr lang="hu-HU" sz="1200" b="1" kern="1200" dirty="0">
                <a:solidFill>
                  <a:schemeClr val="tx1"/>
                </a:solidFill>
                <a:effectLst/>
                <a:latin typeface="+mn-lt"/>
                <a:ea typeface="+mn-ea"/>
                <a:cs typeface="+mn-cs"/>
              </a:rPr>
              <a:t>(9c)</a:t>
            </a:r>
            <a:r>
              <a:rPr lang="hu-HU"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and </a:t>
            </a:r>
            <a:r>
              <a:rPr lang="hu-HU" sz="1200" kern="1200" dirty="0" err="1">
                <a:solidFill>
                  <a:schemeClr val="tx1"/>
                </a:solidFill>
                <a:effectLst/>
                <a:latin typeface="+mn-lt"/>
                <a:ea typeface="+mn-ea"/>
                <a:cs typeface="+mn-cs"/>
              </a:rPr>
              <a:t>within-sentence</a:t>
            </a:r>
            <a:r>
              <a:rPr lang="hu-HU"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subordinate constructs</a:t>
            </a:r>
            <a:r>
              <a:rPr lang="hu-HU" sz="1200" kern="1200" dirty="0">
                <a:solidFill>
                  <a:schemeClr val="tx1"/>
                </a:solidFill>
                <a:effectLst/>
                <a:latin typeface="+mn-lt"/>
                <a:ea typeface="+mn-ea"/>
                <a:cs typeface="+mn-cs"/>
              </a:rPr>
              <a:t> </a:t>
            </a:r>
            <a:r>
              <a:rPr lang="hu-HU" sz="1200" b="1" kern="1200" dirty="0">
                <a:solidFill>
                  <a:schemeClr val="tx1"/>
                </a:solidFill>
                <a:effectLst/>
                <a:latin typeface="+mn-lt"/>
                <a:ea typeface="+mn-ea"/>
                <a:cs typeface="+mn-cs"/>
              </a:rPr>
              <a:t>(9d, 9e)</a:t>
            </a:r>
            <a:r>
              <a:rPr lang="en-GB" sz="1200" kern="1200" dirty="0">
                <a:solidFill>
                  <a:schemeClr val="tx1"/>
                </a:solidFill>
                <a:effectLst/>
                <a:latin typeface="+mn-lt"/>
                <a:ea typeface="+mn-ea"/>
                <a:cs typeface="+mn-cs"/>
              </a:rPr>
              <a:t>, or the conjunction word </a:t>
            </a:r>
            <a:r>
              <a:rPr lang="en-GB" sz="1200" i="1" kern="1200" dirty="0" err="1">
                <a:solidFill>
                  <a:schemeClr val="tx1"/>
                </a:solidFill>
                <a:effectLst/>
                <a:latin typeface="+mn-lt"/>
                <a:ea typeface="+mn-ea"/>
                <a:cs typeface="+mn-cs"/>
              </a:rPr>
              <a:t>mintha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as.if</a:t>
            </a:r>
            <a:r>
              <a:rPr lang="en-GB" sz="1200" kern="1200" dirty="0">
                <a:solidFill>
                  <a:schemeClr val="tx1"/>
                </a:solidFill>
                <a:effectLst/>
                <a:latin typeface="+mn-lt"/>
                <a:ea typeface="+mn-ea"/>
                <a:cs typeface="+mn-cs"/>
              </a:rPr>
              <a:t>’ can also be stressed within the complex sentence. These patterns are repeated in the </a:t>
            </a:r>
            <a:r>
              <a:rPr lang="en-GB" sz="1200" b="1" kern="1200" dirty="0">
                <a:solidFill>
                  <a:schemeClr val="tx1"/>
                </a:solidFill>
                <a:effectLst/>
                <a:latin typeface="+mn-lt"/>
                <a:ea typeface="+mn-ea"/>
                <a:cs typeface="+mn-cs"/>
              </a:rPr>
              <a:t>insubordinate </a:t>
            </a:r>
            <a:r>
              <a:rPr lang="en-GB" sz="1200" kern="1200" dirty="0">
                <a:solidFill>
                  <a:schemeClr val="tx1"/>
                </a:solidFill>
                <a:effectLst/>
                <a:latin typeface="+mn-lt"/>
                <a:ea typeface="+mn-ea"/>
                <a:cs typeface="+mn-cs"/>
              </a:rPr>
              <a:t>construct, as well as multiple stresses were documented. Here, the </a:t>
            </a:r>
            <a:r>
              <a:rPr lang="en-GB" sz="1200" b="1" kern="1200" dirty="0">
                <a:solidFill>
                  <a:schemeClr val="tx1"/>
                </a:solidFill>
                <a:effectLst/>
                <a:latin typeface="+mn-lt"/>
                <a:ea typeface="+mn-ea"/>
                <a:cs typeface="+mn-cs"/>
              </a:rPr>
              <a:t>sentence-final rising tone or the high tone </a:t>
            </a:r>
            <a:r>
              <a:rPr lang="en-GB" sz="1200" kern="1200" dirty="0">
                <a:solidFill>
                  <a:schemeClr val="tx1"/>
                </a:solidFill>
                <a:effectLst/>
                <a:latin typeface="+mn-lt"/>
                <a:ea typeface="+mn-ea"/>
                <a:cs typeface="+mn-cs"/>
              </a:rPr>
              <a:t>on the conjunction word might convey the meaning</a:t>
            </a:r>
            <a:r>
              <a:rPr lang="hu-HU" sz="1200" kern="1200" dirty="0">
                <a:solidFill>
                  <a:schemeClr val="tx1"/>
                </a:solidFill>
                <a:effectLst/>
                <a:latin typeface="+mn-lt"/>
                <a:ea typeface="+mn-ea"/>
                <a:cs typeface="+mn-cs"/>
              </a:rPr>
              <a:t> of </a:t>
            </a:r>
            <a:r>
              <a:rPr lang="hu-HU" sz="1200" b="1" kern="1200" dirty="0" err="1">
                <a:solidFill>
                  <a:schemeClr val="tx1"/>
                </a:solidFill>
                <a:effectLst/>
                <a:latin typeface="+mn-lt"/>
                <a:ea typeface="+mn-ea"/>
                <a:cs typeface="+mn-cs"/>
              </a:rPr>
              <a:t>sarcasm</a:t>
            </a:r>
            <a:r>
              <a:rPr lang="hu-HU" sz="1200" kern="1200" dirty="0">
                <a:solidFill>
                  <a:schemeClr val="tx1"/>
                </a:solidFill>
                <a:effectLst/>
                <a:latin typeface="+mn-lt"/>
                <a:ea typeface="+mn-ea"/>
                <a:cs typeface="+mn-cs"/>
              </a:rPr>
              <a:t> and </a:t>
            </a:r>
            <a:r>
              <a:rPr lang="hu-HU" sz="1200" kern="1200" dirty="0" err="1">
                <a:solidFill>
                  <a:schemeClr val="tx1"/>
                </a:solidFill>
                <a:effectLst/>
                <a:latin typeface="+mn-lt"/>
                <a:ea typeface="+mn-ea"/>
                <a:cs typeface="+mn-cs"/>
              </a:rPr>
              <a:t>invite</a:t>
            </a:r>
            <a:r>
              <a:rPr lang="hu-HU"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the hearer to complete the sentence.</a:t>
            </a:r>
            <a:endParaRPr lang="hu-HU" dirty="0"/>
          </a:p>
        </p:txBody>
      </p:sp>
      <p:sp>
        <p:nvSpPr>
          <p:cNvPr id="4" name="Dia számának helye 3"/>
          <p:cNvSpPr>
            <a:spLocks noGrp="1"/>
          </p:cNvSpPr>
          <p:nvPr>
            <p:ph type="sldNum" sz="quarter" idx="5"/>
          </p:nvPr>
        </p:nvSpPr>
        <p:spPr/>
        <p:txBody>
          <a:bodyPr/>
          <a:lstStyle/>
          <a:p>
            <a:fld id="{C2754B18-F63E-410C-A79E-289A001250D2}" type="slidenum">
              <a:rPr lang="hu-HU" smtClean="0"/>
              <a:t>28</a:t>
            </a:fld>
            <a:endParaRPr lang="hu-HU"/>
          </a:p>
        </p:txBody>
      </p:sp>
    </p:spTree>
    <p:extLst>
      <p:ext uri="{BB962C8B-B14F-4D97-AF65-F5344CB8AC3E}">
        <p14:creationId xmlns:p14="http://schemas.microsoft.com/office/powerpoint/2010/main" val="3478345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smtClean="0"/>
              <a:t>Research on the intonation of insubordinate clauses has primarily been conducted for Spanish. Elvira-</a:t>
            </a:r>
            <a:r>
              <a:rPr lang="en-US" dirty="0" err="1" smtClean="0"/>
              <a:t>García</a:t>
            </a:r>
            <a:r>
              <a:rPr lang="en-US" dirty="0" smtClean="0"/>
              <a:t> et al. (2017) found </a:t>
            </a:r>
            <a:r>
              <a:rPr lang="en-US" dirty="0" smtClean="0"/>
              <a:t>that</a:t>
            </a:r>
            <a:r>
              <a:rPr lang="hu-HU" baseline="0" dirty="0" smtClean="0"/>
              <a:t> </a:t>
            </a:r>
            <a:r>
              <a:rPr lang="hu-HU" baseline="0" dirty="0" err="1" smtClean="0"/>
              <a:t>subordinate</a:t>
            </a:r>
            <a:r>
              <a:rPr lang="hu-HU" baseline="0" dirty="0" smtClean="0"/>
              <a:t> and </a:t>
            </a:r>
            <a:r>
              <a:rPr lang="hu-HU" baseline="0" dirty="0" err="1" smtClean="0"/>
              <a:t>insubordinate</a:t>
            </a:r>
            <a:r>
              <a:rPr lang="hu-HU" baseline="0" dirty="0" smtClean="0"/>
              <a:t> </a:t>
            </a:r>
            <a:r>
              <a:rPr lang="hu-HU" baseline="0" dirty="0" err="1" smtClean="0"/>
              <a:t>versions</a:t>
            </a:r>
            <a:r>
              <a:rPr lang="hu-HU" baseline="0" dirty="0" smtClean="0"/>
              <a:t> of </a:t>
            </a:r>
            <a:r>
              <a:rPr lang="hu-HU" baseline="0" dirty="0" err="1" smtClean="0"/>
              <a:t>the</a:t>
            </a:r>
            <a:r>
              <a:rPr lang="hu-HU" baseline="0" dirty="0" smtClean="0"/>
              <a:t> </a:t>
            </a:r>
            <a:r>
              <a:rPr lang="hu-HU" baseline="0" dirty="0" err="1" smtClean="0"/>
              <a:t>same</a:t>
            </a:r>
            <a:r>
              <a:rPr lang="hu-HU" baseline="0" dirty="0" smtClean="0"/>
              <a:t> </a:t>
            </a:r>
            <a:r>
              <a:rPr lang="hu-HU" baseline="0" dirty="0" err="1" smtClean="0"/>
              <a:t>clauses</a:t>
            </a:r>
            <a:r>
              <a:rPr lang="hu-HU" baseline="0" dirty="0" smtClean="0"/>
              <a:t> </a:t>
            </a:r>
            <a:r>
              <a:rPr lang="hu-HU" baseline="0" dirty="0" err="1" smtClean="0"/>
              <a:t>differ</a:t>
            </a:r>
            <a:r>
              <a:rPr lang="hu-HU" baseline="0" dirty="0" smtClean="0"/>
              <a:t> </a:t>
            </a:r>
            <a:r>
              <a:rPr lang="hu-HU" baseline="0" dirty="0" err="1" smtClean="0"/>
              <a:t>in</a:t>
            </a:r>
            <a:r>
              <a:rPr lang="hu-HU" baseline="0" dirty="0" smtClean="0"/>
              <a:t> </a:t>
            </a:r>
            <a:r>
              <a:rPr lang="hu-HU" baseline="0" dirty="0" err="1" smtClean="0"/>
              <a:t>intonation</a:t>
            </a:r>
            <a:r>
              <a:rPr lang="hu-HU" baseline="0" dirty="0" smtClean="0"/>
              <a:t>.</a:t>
            </a:r>
            <a:endParaRPr lang="hu-HU" dirty="0" smtClean="0"/>
          </a:p>
          <a:p>
            <a:r>
              <a:rPr lang="en-US" dirty="0" smtClean="0"/>
              <a:t>2019 perception study confirmed this finding. </a:t>
            </a:r>
            <a:endParaRPr lang="hu-HU" dirty="0" smtClean="0"/>
          </a:p>
          <a:p>
            <a:r>
              <a:rPr lang="en-US" dirty="0" smtClean="0"/>
              <a:t>Sánchez </a:t>
            </a:r>
            <a:r>
              <a:rPr lang="en-US" dirty="0" err="1" smtClean="0"/>
              <a:t>López</a:t>
            </a:r>
            <a:r>
              <a:rPr lang="en-US" dirty="0" smtClean="0"/>
              <a:t> observed in certain </a:t>
            </a:r>
            <a:r>
              <a:rPr lang="en-US" i="1" dirty="0" smtClean="0"/>
              <a:t>que</a:t>
            </a:r>
            <a:r>
              <a:rPr lang="en-US" dirty="0" smtClean="0"/>
              <a:t>-insubordinate </a:t>
            </a:r>
            <a:r>
              <a:rPr lang="en-US" dirty="0" smtClean="0"/>
              <a:t>clauses that …</a:t>
            </a:r>
            <a:endParaRPr lang="hu-HU" b="0" dirty="0" smtClean="0"/>
          </a:p>
        </p:txBody>
      </p:sp>
      <p:sp>
        <p:nvSpPr>
          <p:cNvPr id="4" name="Dia számának helye 3"/>
          <p:cNvSpPr>
            <a:spLocks noGrp="1"/>
          </p:cNvSpPr>
          <p:nvPr>
            <p:ph type="sldNum" sz="quarter" idx="5"/>
          </p:nvPr>
        </p:nvSpPr>
        <p:spPr/>
        <p:txBody>
          <a:bodyPr/>
          <a:lstStyle/>
          <a:p>
            <a:fld id="{C2754B18-F63E-410C-A79E-289A001250D2}" type="slidenum">
              <a:rPr lang="hu-HU" smtClean="0"/>
              <a:t>4</a:t>
            </a:fld>
            <a:endParaRPr lang="hu-HU"/>
          </a:p>
        </p:txBody>
      </p:sp>
    </p:spTree>
    <p:extLst>
      <p:ext uri="{BB962C8B-B14F-4D97-AF65-F5344CB8AC3E}">
        <p14:creationId xmlns:p14="http://schemas.microsoft.com/office/powerpoint/2010/main" val="3127108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smtClean="0"/>
              <a:t>Fried and </a:t>
            </a:r>
            <a:r>
              <a:rPr lang="en-US" dirty="0" err="1" smtClean="0"/>
              <a:t>Machač</a:t>
            </a:r>
            <a:r>
              <a:rPr lang="en-US" dirty="0" smtClean="0"/>
              <a:t> </a:t>
            </a:r>
            <a:r>
              <a:rPr lang="hu-HU" dirty="0" smtClean="0"/>
              <a:t>(2022) e</a:t>
            </a:r>
            <a:r>
              <a:rPr lang="en-US" dirty="0" err="1" smtClean="0"/>
              <a:t>xamined</a:t>
            </a:r>
            <a:r>
              <a:rPr lang="en-US" dirty="0" smtClean="0"/>
              <a:t> conditional insubordinate clauses in Czech. They found that insubordinate clauses containing </a:t>
            </a:r>
            <a:r>
              <a:rPr lang="hu-HU" dirty="0" err="1" smtClean="0"/>
              <a:t>this</a:t>
            </a:r>
            <a:r>
              <a:rPr lang="hu-HU" dirty="0" smtClean="0"/>
              <a:t> </a:t>
            </a:r>
            <a:r>
              <a:rPr lang="en-US" dirty="0" smtClean="0"/>
              <a:t>conjunction </a:t>
            </a:r>
            <a:r>
              <a:rPr lang="hu-HU" i="1" dirty="0" smtClean="0"/>
              <a:t>and </a:t>
            </a:r>
            <a:r>
              <a:rPr lang="hu-HU" i="1" dirty="0" err="1" smtClean="0"/>
              <a:t>have</a:t>
            </a:r>
            <a:r>
              <a:rPr lang="hu-HU" i="1" dirty="0" smtClean="0"/>
              <a:t> </a:t>
            </a:r>
            <a:r>
              <a:rPr lang="hu-HU" i="1" dirty="0" err="1" smtClean="0"/>
              <a:t>different</a:t>
            </a:r>
            <a:r>
              <a:rPr lang="hu-HU" i="1" dirty="0" smtClean="0"/>
              <a:t> </a:t>
            </a:r>
            <a:r>
              <a:rPr lang="hu-HU" i="1" dirty="0" err="1" smtClean="0"/>
              <a:t>epistemic</a:t>
            </a:r>
            <a:r>
              <a:rPr lang="hu-HU" i="1" baseline="0" dirty="0" smtClean="0"/>
              <a:t> </a:t>
            </a:r>
            <a:r>
              <a:rPr lang="hu-HU" i="1" baseline="0" dirty="0" err="1" smtClean="0"/>
              <a:t>function</a:t>
            </a:r>
            <a:r>
              <a:rPr lang="hu-HU" i="1" baseline="0" dirty="0" smtClean="0"/>
              <a:t>…</a:t>
            </a:r>
            <a:endParaRPr lang="hu-HU" dirty="0" smtClean="0"/>
          </a:p>
          <a:p>
            <a:endParaRPr lang="hu-HU" dirty="0" smtClean="0"/>
          </a:p>
          <a:p>
            <a:r>
              <a:rPr lang="en-US" dirty="0" smtClean="0"/>
              <a:t>Finally, in his overview of the intonation of Italian conditional insubordinate clauses, Lombardi </a:t>
            </a:r>
            <a:r>
              <a:rPr lang="en-US" dirty="0" err="1" smtClean="0"/>
              <a:t>Vallauri</a:t>
            </a:r>
            <a:r>
              <a:rPr lang="en-US" dirty="0" smtClean="0"/>
              <a:t> concluded that …</a:t>
            </a:r>
          </a:p>
          <a:p>
            <a:r>
              <a:rPr lang="en-US" dirty="0" smtClean="0"/>
              <a:t/>
            </a:r>
            <a:br>
              <a:rPr lang="en-US" dirty="0" smtClean="0"/>
            </a:br>
            <a:endParaRPr lang="en-US" dirty="0"/>
          </a:p>
        </p:txBody>
      </p:sp>
      <p:sp>
        <p:nvSpPr>
          <p:cNvPr id="4" name="Dia számának helye 3"/>
          <p:cNvSpPr>
            <a:spLocks noGrp="1"/>
          </p:cNvSpPr>
          <p:nvPr>
            <p:ph type="sldNum" sz="quarter" idx="5"/>
          </p:nvPr>
        </p:nvSpPr>
        <p:spPr/>
        <p:txBody>
          <a:bodyPr/>
          <a:lstStyle/>
          <a:p>
            <a:fld id="{C2754B18-F63E-410C-A79E-289A001250D2}" type="slidenum">
              <a:rPr lang="hu-HU" smtClean="0"/>
              <a:t>5</a:t>
            </a:fld>
            <a:endParaRPr lang="hu-HU"/>
          </a:p>
        </p:txBody>
      </p:sp>
    </p:spTree>
    <p:extLst>
      <p:ext uri="{BB962C8B-B14F-4D97-AF65-F5344CB8AC3E}">
        <p14:creationId xmlns:p14="http://schemas.microsoft.com/office/powerpoint/2010/main" val="1465945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smtClean="0"/>
              <a:t>Our investigation focused on Hungarian conditional and conditional comparative insubordinate clauses (Category 1). </a:t>
            </a:r>
            <a:endParaRPr lang="hu-HU" dirty="0" smtClean="0"/>
          </a:p>
          <a:p>
            <a:r>
              <a:rPr lang="en-US" dirty="0" smtClean="0"/>
              <a:t>Our main hypothesis </a:t>
            </a:r>
            <a:r>
              <a:rPr lang="hu-HU" dirty="0" smtClean="0"/>
              <a:t>is </a:t>
            </a:r>
            <a:r>
              <a:rPr lang="en-US" dirty="0" smtClean="0"/>
              <a:t>that their intonation would differ from that of identical but elliptical clauses (i.e., clauses whose main clause is syntactically recoverable but not realized) (Category 2). </a:t>
            </a:r>
            <a:endParaRPr lang="hu-HU" dirty="0" smtClean="0"/>
          </a:p>
          <a:p>
            <a:r>
              <a:rPr lang="en-US" dirty="0" smtClean="0"/>
              <a:t>To illustrate with the example </a:t>
            </a:r>
            <a:r>
              <a:rPr lang="en-US" i="1" dirty="0" err="1" smtClean="0"/>
              <a:t>mintha</a:t>
            </a:r>
            <a:r>
              <a:rPr lang="en-US" i="1" dirty="0" smtClean="0"/>
              <a:t> </a:t>
            </a:r>
            <a:r>
              <a:rPr lang="en-US" i="1" dirty="0" err="1" smtClean="0"/>
              <a:t>tudná</a:t>
            </a:r>
            <a:r>
              <a:rPr lang="en-US" dirty="0" smtClean="0"/>
              <a:t> (“as if he/she knew”):</a:t>
            </a:r>
            <a:endParaRPr lang="hu-HU" dirty="0" smtClean="0"/>
          </a:p>
          <a:p>
            <a:endParaRPr lang="hu-HU" dirty="0" smtClean="0"/>
          </a:p>
        </p:txBody>
      </p:sp>
      <p:sp>
        <p:nvSpPr>
          <p:cNvPr id="4" name="Dia számának helye 3"/>
          <p:cNvSpPr>
            <a:spLocks noGrp="1"/>
          </p:cNvSpPr>
          <p:nvPr>
            <p:ph type="sldNum" sz="quarter" idx="10"/>
          </p:nvPr>
        </p:nvSpPr>
        <p:spPr/>
        <p:txBody>
          <a:bodyPr/>
          <a:lstStyle/>
          <a:p>
            <a:fld id="{C2754B18-F63E-410C-A79E-289A001250D2}" type="slidenum">
              <a:rPr lang="hu-HU" smtClean="0"/>
              <a:t>6</a:t>
            </a:fld>
            <a:endParaRPr lang="hu-HU"/>
          </a:p>
        </p:txBody>
      </p:sp>
    </p:spTree>
    <p:extLst>
      <p:ext uri="{BB962C8B-B14F-4D97-AF65-F5344CB8AC3E}">
        <p14:creationId xmlns:p14="http://schemas.microsoft.com/office/powerpoint/2010/main" val="2694049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smtClean="0"/>
              <a:t>Likewise, we expected an </a:t>
            </a:r>
            <a:r>
              <a:rPr lang="en-US" dirty="0" err="1" smtClean="0"/>
              <a:t>intonational</a:t>
            </a:r>
            <a:r>
              <a:rPr lang="en-US" dirty="0" smtClean="0"/>
              <a:t> difference between these insubordinate clauses and their </a:t>
            </a:r>
            <a:r>
              <a:rPr lang="hu-HU" dirty="0" err="1" smtClean="0"/>
              <a:t>bi-</a:t>
            </a:r>
            <a:r>
              <a:rPr lang="en-US" dirty="0" err="1" smtClean="0"/>
              <a:t>claus</a:t>
            </a:r>
            <a:r>
              <a:rPr lang="hu-HU" dirty="0" err="1" smtClean="0"/>
              <a:t>al</a:t>
            </a:r>
            <a:r>
              <a:rPr lang="en-US" dirty="0" smtClean="0"/>
              <a:t> complex subordination counterparts containing the same subordinate clause.</a:t>
            </a:r>
            <a:endParaRPr lang="hu-HU" dirty="0" smtClean="0"/>
          </a:p>
        </p:txBody>
      </p:sp>
      <p:sp>
        <p:nvSpPr>
          <p:cNvPr id="4" name="Dia számának helye 3"/>
          <p:cNvSpPr>
            <a:spLocks noGrp="1"/>
          </p:cNvSpPr>
          <p:nvPr>
            <p:ph type="sldNum" sz="quarter" idx="10"/>
          </p:nvPr>
        </p:nvSpPr>
        <p:spPr/>
        <p:txBody>
          <a:bodyPr/>
          <a:lstStyle/>
          <a:p>
            <a:fld id="{C2754B18-F63E-410C-A79E-289A001250D2}" type="slidenum">
              <a:rPr lang="hu-HU" smtClean="0"/>
              <a:t>7</a:t>
            </a:fld>
            <a:endParaRPr lang="hu-HU"/>
          </a:p>
        </p:txBody>
      </p:sp>
    </p:spTree>
    <p:extLst>
      <p:ext uri="{BB962C8B-B14F-4D97-AF65-F5344CB8AC3E}">
        <p14:creationId xmlns:p14="http://schemas.microsoft.com/office/powerpoint/2010/main" val="989539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a:t>We recruited </a:t>
            </a:r>
            <a:r>
              <a:rPr lang="en-US" b="0" u="none" dirty="0"/>
              <a:t>30 </a:t>
            </a:r>
            <a:r>
              <a:rPr lang="hu-HU" b="0" u="none" dirty="0" err="1" smtClean="0"/>
              <a:t>secondary</a:t>
            </a:r>
            <a:r>
              <a:rPr lang="hu-HU" b="0" u="none" dirty="0" smtClean="0"/>
              <a:t> </a:t>
            </a:r>
            <a:r>
              <a:rPr lang="hu-HU" b="0" u="none" dirty="0" err="1" smtClean="0"/>
              <a:t>school</a:t>
            </a:r>
            <a:r>
              <a:rPr lang="hu-HU" b="0" u="none" baseline="0" dirty="0" smtClean="0"/>
              <a:t> </a:t>
            </a:r>
            <a:r>
              <a:rPr lang="hu-HU" dirty="0" smtClean="0"/>
              <a:t>and </a:t>
            </a:r>
            <a:r>
              <a:rPr lang="en-US" dirty="0" smtClean="0"/>
              <a:t>undergraduate </a:t>
            </a:r>
            <a:r>
              <a:rPr lang="hu-HU" dirty="0" err="1" smtClean="0"/>
              <a:t>university</a:t>
            </a:r>
            <a:r>
              <a:rPr lang="hu-HU" baseline="0" dirty="0" smtClean="0"/>
              <a:t> </a:t>
            </a:r>
            <a:r>
              <a:rPr lang="en-US" dirty="0" smtClean="0"/>
              <a:t>students </a:t>
            </a:r>
            <a:r>
              <a:rPr lang="en-US" dirty="0"/>
              <a:t>(</a:t>
            </a:r>
            <a:r>
              <a:rPr lang="hu-HU" b="1" dirty="0">
                <a:solidFill>
                  <a:srgbClr val="FF0000"/>
                </a:solidFill>
              </a:rPr>
              <a:t>16–</a:t>
            </a:r>
            <a:r>
              <a:rPr lang="hu-HU" b="1" baseline="0" dirty="0">
                <a:solidFill>
                  <a:srgbClr val="FF0000"/>
                </a:solidFill>
              </a:rPr>
              <a:t>26 </a:t>
            </a:r>
            <a:r>
              <a:rPr lang="hu-HU" b="1" baseline="0" dirty="0" err="1" smtClean="0">
                <a:solidFill>
                  <a:srgbClr val="FF0000"/>
                </a:solidFill>
              </a:rPr>
              <a:t>years</a:t>
            </a:r>
            <a:r>
              <a:rPr lang="hu-HU" b="1" baseline="0" dirty="0" smtClean="0">
                <a:solidFill>
                  <a:srgbClr val="FF0000"/>
                </a:solidFill>
              </a:rPr>
              <a:t>, </a:t>
            </a:r>
            <a:r>
              <a:rPr lang="hu-HU" b="1" baseline="0" dirty="0" err="1" smtClean="0">
                <a:solidFill>
                  <a:srgbClr val="FF0000"/>
                </a:solidFill>
              </a:rPr>
              <a:t>mean</a:t>
            </a:r>
            <a:r>
              <a:rPr lang="hu-HU" b="1" baseline="0" dirty="0" smtClean="0">
                <a:solidFill>
                  <a:srgbClr val="FF0000"/>
                </a:solidFill>
              </a:rPr>
              <a:t>: </a:t>
            </a:r>
            <a:r>
              <a:rPr lang="hu-HU" b="1" baseline="0" dirty="0">
                <a:solidFill>
                  <a:srgbClr val="FF0000"/>
                </a:solidFill>
              </a:rPr>
              <a:t>21.1 </a:t>
            </a:r>
            <a:r>
              <a:rPr lang="hu-HU" b="1" baseline="0" dirty="0" smtClean="0">
                <a:solidFill>
                  <a:srgbClr val="FF0000"/>
                </a:solidFill>
              </a:rPr>
              <a:t>y, </a:t>
            </a:r>
            <a:r>
              <a:rPr lang="hu-HU" b="1" baseline="0" dirty="0">
                <a:solidFill>
                  <a:srgbClr val="FF0000"/>
                </a:solidFill>
              </a:rPr>
              <a:t>24 (80%) </a:t>
            </a:r>
            <a:r>
              <a:rPr lang="hu-HU" b="1" baseline="0" dirty="0" err="1">
                <a:solidFill>
                  <a:srgbClr val="FF0000"/>
                </a:solidFill>
              </a:rPr>
              <a:t>females</a:t>
            </a:r>
            <a:r>
              <a:rPr lang="hu-HU" b="1" baseline="0" dirty="0">
                <a:solidFill>
                  <a:srgbClr val="FF0000"/>
                </a:solidFill>
              </a:rPr>
              <a:t>, 6 </a:t>
            </a:r>
            <a:r>
              <a:rPr lang="hu-HU" b="1" baseline="0" dirty="0" err="1">
                <a:solidFill>
                  <a:srgbClr val="FF0000"/>
                </a:solidFill>
              </a:rPr>
              <a:t>males</a:t>
            </a:r>
            <a:r>
              <a:rPr lang="en-US" dirty="0"/>
              <a:t>) and sent them individualized PowerPoint presentations via email. Each presentation contained one </a:t>
            </a:r>
            <a:r>
              <a:rPr lang="en-US" dirty="0" smtClean="0"/>
              <a:t>version</a:t>
            </a:r>
            <a:r>
              <a:rPr lang="hu-HU" dirty="0" smtClean="0"/>
              <a:t> </a:t>
            </a:r>
            <a:r>
              <a:rPr lang="en-US" dirty="0" smtClean="0"/>
              <a:t>of </a:t>
            </a:r>
            <a:r>
              <a:rPr lang="en-US" dirty="0"/>
              <a:t>each of the ten target </a:t>
            </a:r>
            <a:r>
              <a:rPr lang="en-US" dirty="0" smtClean="0"/>
              <a:t>sentences, </a:t>
            </a:r>
            <a:r>
              <a:rPr lang="en-US" dirty="0"/>
              <a:t>representing one of the following structural types: </a:t>
            </a:r>
            <a:endParaRPr lang="hu-HU" dirty="0" smtClean="0"/>
          </a:p>
          <a:p>
            <a:pPr marL="171450" indent="-171450">
              <a:buFont typeface="Arial" panose="020B0604020202020204" pitchFamily="34" charset="0"/>
              <a:buChar char="•"/>
            </a:pPr>
            <a:r>
              <a:rPr lang="hu-HU" b="0" dirty="0" err="1" smtClean="0"/>
              <a:t>either</a:t>
            </a:r>
            <a:r>
              <a:rPr lang="hu-HU" b="0" dirty="0" smtClean="0"/>
              <a:t> an</a:t>
            </a:r>
            <a:r>
              <a:rPr lang="hu-HU" b="0" baseline="0" dirty="0" smtClean="0"/>
              <a:t> </a:t>
            </a:r>
            <a:r>
              <a:rPr lang="en-US" b="0" dirty="0" smtClean="0"/>
              <a:t>insubordinate </a:t>
            </a:r>
            <a:r>
              <a:rPr lang="en-US" b="0" dirty="0"/>
              <a:t>clause</a:t>
            </a:r>
            <a:r>
              <a:rPr lang="en-US" b="0" dirty="0" smtClean="0"/>
              <a:t>,</a:t>
            </a:r>
            <a:endParaRPr lang="hu-HU" b="0" dirty="0" smtClean="0"/>
          </a:p>
          <a:p>
            <a:pPr marL="171450" indent="-171450">
              <a:buFont typeface="Arial" panose="020B0604020202020204" pitchFamily="34" charset="0"/>
              <a:buChar char="•"/>
            </a:pPr>
            <a:r>
              <a:rPr lang="hu-HU" b="0" dirty="0" err="1" smtClean="0"/>
              <a:t>or</a:t>
            </a:r>
            <a:r>
              <a:rPr lang="hu-HU" b="0" dirty="0" smtClean="0"/>
              <a:t> an </a:t>
            </a:r>
            <a:r>
              <a:rPr lang="en-US" b="0" dirty="0" smtClean="0"/>
              <a:t>subordinate </a:t>
            </a:r>
            <a:r>
              <a:rPr lang="en-US" b="0" dirty="0"/>
              <a:t>clause with an </a:t>
            </a:r>
            <a:r>
              <a:rPr lang="hu-HU" b="0" dirty="0" err="1" smtClean="0"/>
              <a:t>ellipted</a:t>
            </a:r>
            <a:r>
              <a:rPr lang="hu-HU" b="0" baseline="0" dirty="0" smtClean="0"/>
              <a:t> </a:t>
            </a:r>
            <a:r>
              <a:rPr lang="en-US" b="0" dirty="0" smtClean="0"/>
              <a:t>main </a:t>
            </a:r>
            <a:r>
              <a:rPr lang="en-US" b="0" dirty="0"/>
              <a:t>clause, </a:t>
            </a:r>
            <a:endParaRPr lang="hu-HU" b="0" dirty="0" smtClean="0"/>
          </a:p>
          <a:p>
            <a:pPr marL="171450" indent="-171450">
              <a:buFont typeface="Arial" panose="020B0604020202020204" pitchFamily="34" charset="0"/>
              <a:buChar char="•"/>
            </a:pPr>
            <a:r>
              <a:rPr lang="hu-HU" b="0" dirty="0" err="1" smtClean="0"/>
              <a:t>or</a:t>
            </a:r>
            <a:r>
              <a:rPr lang="hu-HU" b="0" dirty="0" smtClean="0"/>
              <a:t> a </a:t>
            </a:r>
            <a:r>
              <a:rPr lang="en-US" b="0" dirty="0" err="1" smtClean="0"/>
              <a:t>biclausal</a:t>
            </a:r>
            <a:r>
              <a:rPr lang="en-US" b="0" dirty="0" smtClean="0"/>
              <a:t> </a:t>
            </a:r>
            <a:r>
              <a:rPr lang="en-US" b="0" dirty="0"/>
              <a:t>complex sentence with the subordinate clause in initial or final position. </a:t>
            </a:r>
            <a:endParaRPr lang="hu-HU" b="0" dirty="0" smtClean="0"/>
          </a:p>
          <a:p>
            <a:r>
              <a:rPr lang="en-US" dirty="0" smtClean="0"/>
              <a:t>Participants </a:t>
            </a:r>
            <a:r>
              <a:rPr lang="en-US" dirty="0"/>
              <a:t>were instructed to </a:t>
            </a:r>
            <a:r>
              <a:rPr lang="en-US" b="1" dirty="0"/>
              <a:t>produce each sentence aloud </a:t>
            </a:r>
            <a:r>
              <a:rPr lang="en-US" dirty="0"/>
              <a:t>as part of a </a:t>
            </a:r>
            <a:r>
              <a:rPr lang="en-US" b="1" dirty="0"/>
              <a:t>conversational scenario</a:t>
            </a:r>
            <a:r>
              <a:rPr lang="en-US" dirty="0"/>
              <a:t>, following the </a:t>
            </a:r>
            <a:r>
              <a:rPr lang="en-US" b="1" dirty="0"/>
              <a:t>prompts</a:t>
            </a:r>
            <a:r>
              <a:rPr lang="en-US" dirty="0"/>
              <a:t> provided</a:t>
            </a:r>
            <a:r>
              <a:rPr lang="en-US" dirty="0" smtClean="0"/>
              <a:t>.</a:t>
            </a:r>
            <a:r>
              <a:rPr lang="hu-HU" dirty="0" smtClean="0"/>
              <a:t> </a:t>
            </a:r>
            <a:r>
              <a:rPr lang="en-US" dirty="0" smtClean="0"/>
              <a:t>For </a:t>
            </a:r>
            <a:r>
              <a:rPr lang="en-US" dirty="0"/>
              <a:t>example, in the case of sentence </a:t>
            </a:r>
            <a:r>
              <a:rPr lang="en-US" dirty="0" smtClean="0"/>
              <a:t>1d</a:t>
            </a:r>
            <a:r>
              <a:rPr lang="hu-HU" dirty="0" smtClean="0"/>
              <a:t>.</a:t>
            </a:r>
            <a:r>
              <a:rPr lang="en-US" dirty="0"/>
              <a:t/>
            </a:r>
            <a:br>
              <a:rPr lang="en-US" dirty="0"/>
            </a:br>
            <a:r>
              <a:rPr lang="en-US" dirty="0"/>
              <a:t>The participants </a:t>
            </a:r>
            <a:r>
              <a:rPr lang="en-US" b="1" dirty="0"/>
              <a:t>recorded</a:t>
            </a:r>
            <a:r>
              <a:rPr lang="en-US" dirty="0"/>
              <a:t> the sentences on their mobile phones and sent the audio files back to us.</a:t>
            </a:r>
            <a:r>
              <a:rPr lang="hu-HU" dirty="0"/>
              <a:t> </a:t>
            </a:r>
            <a:r>
              <a:rPr lang="en-US" dirty="0"/>
              <a:t>In this way, for each of the ten sentences, we collected </a:t>
            </a:r>
            <a:r>
              <a:rPr lang="hu-HU" dirty="0"/>
              <a:t>4</a:t>
            </a:r>
            <a:r>
              <a:rPr lang="en-US" dirty="0"/>
              <a:t> to 8 different participant </a:t>
            </a:r>
            <a:r>
              <a:rPr lang="en-US" dirty="0" smtClean="0"/>
              <a:t>productions. We </a:t>
            </a:r>
            <a:r>
              <a:rPr lang="en-US" dirty="0"/>
              <a:t>excluded any instances where participants clearly misunderstood the instructions or misinterpreted the emotional or pragmatic context. </a:t>
            </a:r>
          </a:p>
        </p:txBody>
      </p:sp>
      <p:sp>
        <p:nvSpPr>
          <p:cNvPr id="4" name="Dia számának helye 3"/>
          <p:cNvSpPr>
            <a:spLocks noGrp="1"/>
          </p:cNvSpPr>
          <p:nvPr>
            <p:ph type="sldNum" sz="quarter" idx="10"/>
          </p:nvPr>
        </p:nvSpPr>
        <p:spPr/>
        <p:txBody>
          <a:bodyPr/>
          <a:lstStyle/>
          <a:p>
            <a:fld id="{C2754B18-F63E-410C-A79E-289A001250D2}" type="slidenum">
              <a:rPr lang="hu-HU" smtClean="0"/>
              <a:t>8</a:t>
            </a:fld>
            <a:endParaRPr lang="hu-HU"/>
          </a:p>
        </p:txBody>
      </p:sp>
    </p:spTree>
    <p:extLst>
      <p:ext uri="{BB962C8B-B14F-4D97-AF65-F5344CB8AC3E}">
        <p14:creationId xmlns:p14="http://schemas.microsoft.com/office/powerpoint/2010/main" val="655391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smtClean="0"/>
              <a:t>Another</a:t>
            </a:r>
            <a:r>
              <a:rPr lang="hu-HU" dirty="0" smtClean="0"/>
              <a:t> </a:t>
            </a:r>
            <a:r>
              <a:rPr lang="hu-HU" dirty="0" err="1" smtClean="0"/>
              <a:t>example</a:t>
            </a:r>
            <a:r>
              <a:rPr lang="hu-HU" dirty="0" smtClean="0"/>
              <a:t>,</a:t>
            </a:r>
            <a:r>
              <a:rPr lang="hu-HU" baseline="0" dirty="0" smtClean="0"/>
              <a:t> 7a </a:t>
            </a:r>
            <a:r>
              <a:rPr lang="hu-HU" baseline="0" dirty="0" err="1" smtClean="0"/>
              <a:t>contains</a:t>
            </a:r>
            <a:r>
              <a:rPr lang="hu-HU" baseline="0" dirty="0" smtClean="0"/>
              <a:t> an </a:t>
            </a:r>
            <a:r>
              <a:rPr lang="hu-HU" baseline="0" dirty="0" err="1" smtClean="0"/>
              <a:t>insubordinate</a:t>
            </a:r>
            <a:r>
              <a:rPr lang="hu-HU" baseline="0" dirty="0" smtClean="0"/>
              <a:t> </a:t>
            </a:r>
            <a:r>
              <a:rPr lang="hu-HU" baseline="0" dirty="0" err="1" smtClean="0"/>
              <a:t>variant</a:t>
            </a:r>
            <a:r>
              <a:rPr lang="hu-HU" baseline="0" dirty="0" smtClean="0"/>
              <a:t> of </a:t>
            </a:r>
            <a:r>
              <a:rPr lang="hu-HU" i="1" baseline="0" dirty="0" smtClean="0"/>
              <a:t>Mintha értenél hozzá.</a:t>
            </a:r>
            <a:endParaRPr lang="hu-HU" i="1" dirty="0"/>
          </a:p>
        </p:txBody>
      </p:sp>
      <p:sp>
        <p:nvSpPr>
          <p:cNvPr id="4" name="Dia számának helye 3"/>
          <p:cNvSpPr>
            <a:spLocks noGrp="1"/>
          </p:cNvSpPr>
          <p:nvPr>
            <p:ph type="sldNum" sz="quarter" idx="10"/>
          </p:nvPr>
        </p:nvSpPr>
        <p:spPr/>
        <p:txBody>
          <a:bodyPr/>
          <a:lstStyle/>
          <a:p>
            <a:fld id="{C2754B18-F63E-410C-A79E-289A001250D2}" type="slidenum">
              <a:rPr lang="hu-HU" smtClean="0"/>
              <a:t>9</a:t>
            </a:fld>
            <a:endParaRPr lang="hu-HU"/>
          </a:p>
        </p:txBody>
      </p:sp>
    </p:spTree>
    <p:extLst>
      <p:ext uri="{BB962C8B-B14F-4D97-AF65-F5344CB8AC3E}">
        <p14:creationId xmlns:p14="http://schemas.microsoft.com/office/powerpoint/2010/main" val="38367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smtClean="0"/>
              <a:t>This and the following slide present the conditional and conditional comparative insubordinate clauses examined. </a:t>
            </a:r>
            <a:endParaRPr lang="hu-HU" dirty="0" smtClean="0"/>
          </a:p>
          <a:p>
            <a:r>
              <a:rPr lang="en-US" dirty="0" smtClean="0"/>
              <a:t>These </a:t>
            </a:r>
            <a:r>
              <a:rPr lang="hu-HU" dirty="0" err="1" smtClean="0"/>
              <a:t>also</a:t>
            </a:r>
            <a:r>
              <a:rPr lang="hu-HU" dirty="0" smtClean="0"/>
              <a:t> </a:t>
            </a:r>
            <a:r>
              <a:rPr lang="en-US" dirty="0" smtClean="0"/>
              <a:t>include highly </a:t>
            </a:r>
            <a:r>
              <a:rPr lang="en-US" dirty="0" err="1" smtClean="0"/>
              <a:t>lexicalised</a:t>
            </a:r>
            <a:r>
              <a:rPr lang="en-US" dirty="0" smtClean="0"/>
              <a:t> constructions, e.g., (1).</a:t>
            </a:r>
            <a:endParaRPr lang="hu-HU" dirty="0"/>
          </a:p>
        </p:txBody>
      </p:sp>
      <p:sp>
        <p:nvSpPr>
          <p:cNvPr id="4" name="Dia számának helye 3"/>
          <p:cNvSpPr>
            <a:spLocks noGrp="1"/>
          </p:cNvSpPr>
          <p:nvPr>
            <p:ph type="sldNum" sz="quarter" idx="10"/>
          </p:nvPr>
        </p:nvSpPr>
        <p:spPr/>
        <p:txBody>
          <a:bodyPr/>
          <a:lstStyle/>
          <a:p>
            <a:fld id="{C2754B18-F63E-410C-A79E-289A001250D2}" type="slidenum">
              <a:rPr lang="hu-HU" smtClean="0"/>
              <a:t>10</a:t>
            </a:fld>
            <a:endParaRPr lang="hu-HU"/>
          </a:p>
        </p:txBody>
      </p:sp>
    </p:spTree>
    <p:extLst>
      <p:ext uri="{BB962C8B-B14F-4D97-AF65-F5344CB8AC3E}">
        <p14:creationId xmlns:p14="http://schemas.microsoft.com/office/powerpoint/2010/main" val="648942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F83D70-91AA-429A-BD57-1CB6792B30EE}"/>
              </a:ext>
            </a:extLst>
          </p:cNvPr>
          <p:cNvSpPr>
            <a:spLocks noGrp="1"/>
          </p:cNvSpPr>
          <p:nvPr>
            <p:ph type="ctrTitle"/>
          </p:nvPr>
        </p:nvSpPr>
        <p:spPr>
          <a:xfrm>
            <a:off x="1088136" y="1078030"/>
            <a:ext cx="9288096" cy="2956718"/>
          </a:xfrm>
        </p:spPr>
        <p:txBody>
          <a:bodyPr anchor="t">
            <a:noAutofit/>
          </a:bodyPr>
          <a:lstStyle>
            <a:lvl1pPr algn="l">
              <a:defRPr sz="6600" cap="all" baseline="0"/>
            </a:lvl1pPr>
          </a:lstStyle>
          <a:p>
            <a:r>
              <a:rPr lang="en-US" dirty="0"/>
              <a:t>Click to edit Master title style</a:t>
            </a:r>
          </a:p>
        </p:txBody>
      </p:sp>
      <p:sp>
        <p:nvSpPr>
          <p:cNvPr id="3" name="Subtitle 2">
            <a:extLst>
              <a:ext uri="{FF2B5EF4-FFF2-40B4-BE49-F238E27FC236}">
                <a16:creationId xmlns:a16="http://schemas.microsoft.com/office/drawing/2014/main" xmlns="" id="{F065D245-B564-481D-A323-F73C5BCA8461}"/>
              </a:ext>
            </a:extLst>
          </p:cNvPr>
          <p:cNvSpPr>
            <a:spLocks noGrp="1"/>
          </p:cNvSpPr>
          <p:nvPr>
            <p:ph type="subTitle" idx="1"/>
          </p:nvPr>
        </p:nvSpPr>
        <p:spPr>
          <a:xfrm>
            <a:off x="1088136" y="4455621"/>
            <a:ext cx="9288096" cy="1435331"/>
          </a:xfrm>
        </p:spPr>
        <p:txBody>
          <a:bodyPr>
            <a:normAutofit/>
          </a:bodyPr>
          <a:lstStyle>
            <a:lvl1pPr marL="0" indent="0" algn="l">
              <a:lnSpc>
                <a:spcPct val="12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xmlns="" id="{28E072EE-51B3-4C0C-A460-4684AB079301}"/>
              </a:ext>
            </a:extLst>
          </p:cNvPr>
          <p:cNvSpPr>
            <a:spLocks noGrp="1"/>
          </p:cNvSpPr>
          <p:nvPr>
            <p:ph type="dt" sz="half" idx="10"/>
          </p:nvPr>
        </p:nvSpPr>
        <p:spPr/>
        <p:txBody>
          <a:bodyPr/>
          <a:lstStyle/>
          <a:p>
            <a:fld id="{A1E45834-53BD-4C8F-B791-CD5378F4150E}" type="datetimeFigureOut">
              <a:rPr lang="en-US" smtClean="0"/>
              <a:t>8/15/2025</a:t>
            </a:fld>
            <a:endParaRPr lang="en-US"/>
          </a:p>
        </p:txBody>
      </p:sp>
      <p:sp>
        <p:nvSpPr>
          <p:cNvPr id="5" name="Footer Placeholder 4">
            <a:extLst>
              <a:ext uri="{FF2B5EF4-FFF2-40B4-BE49-F238E27FC236}">
                <a16:creationId xmlns:a16="http://schemas.microsoft.com/office/drawing/2014/main" xmlns="" id="{011422A5-3076-413B-84CB-ED3BA4171C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5267C68-40D5-477E-9DBC-C28FD4B1142F}"/>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3456405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D6C900-05BC-4021-B69F-2DAF974B7EF6}"/>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xmlns="" id="{3F26E227-253A-44A0-9404-1CFD8CE419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AFF5A02-0FC4-41C8-A13C-4C929B28846B}"/>
              </a:ext>
            </a:extLst>
          </p:cNvPr>
          <p:cNvSpPr>
            <a:spLocks noGrp="1"/>
          </p:cNvSpPr>
          <p:nvPr>
            <p:ph type="dt" sz="half" idx="10"/>
          </p:nvPr>
        </p:nvSpPr>
        <p:spPr/>
        <p:txBody>
          <a:bodyPr/>
          <a:lstStyle/>
          <a:p>
            <a:fld id="{A1E45834-53BD-4C8F-B791-CD5378F4150E}" type="datetimeFigureOut">
              <a:rPr lang="en-US" smtClean="0"/>
              <a:t>8/15/2025</a:t>
            </a:fld>
            <a:endParaRPr lang="en-US"/>
          </a:p>
        </p:txBody>
      </p:sp>
      <p:sp>
        <p:nvSpPr>
          <p:cNvPr id="5" name="Footer Placeholder 4">
            <a:extLst>
              <a:ext uri="{FF2B5EF4-FFF2-40B4-BE49-F238E27FC236}">
                <a16:creationId xmlns:a16="http://schemas.microsoft.com/office/drawing/2014/main" xmlns="" id="{80459378-C430-49DB-B2D6-E32FBBCD4A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7B9D57D-CB8E-4E67-AE2D-2790E2AA60CB}"/>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613409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82CF945-D70F-49C1-8CE5-5758C1166014}"/>
              </a:ext>
            </a:extLst>
          </p:cNvPr>
          <p:cNvSpPr>
            <a:spLocks noGrp="1"/>
          </p:cNvSpPr>
          <p:nvPr>
            <p:ph type="title" orient="vert"/>
          </p:nvPr>
        </p:nvSpPr>
        <p:spPr>
          <a:xfrm>
            <a:off x="9182100" y="1091381"/>
            <a:ext cx="2171700" cy="4953369"/>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xmlns="" id="{C2FDB721-04AA-4330-8045-3F2D9BB4BC66}"/>
              </a:ext>
            </a:extLst>
          </p:cNvPr>
          <p:cNvSpPr>
            <a:spLocks noGrp="1"/>
          </p:cNvSpPr>
          <p:nvPr>
            <p:ph type="body" orient="vert" idx="1"/>
          </p:nvPr>
        </p:nvSpPr>
        <p:spPr>
          <a:xfrm>
            <a:off x="838200" y="1091381"/>
            <a:ext cx="8265340" cy="495336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0F418C15-991C-4C71-8DCD-DB3B3888831F}"/>
              </a:ext>
            </a:extLst>
          </p:cNvPr>
          <p:cNvSpPr>
            <a:spLocks noGrp="1"/>
          </p:cNvSpPr>
          <p:nvPr>
            <p:ph type="dt" sz="half" idx="10"/>
          </p:nvPr>
        </p:nvSpPr>
        <p:spPr/>
        <p:txBody>
          <a:bodyPr/>
          <a:lstStyle/>
          <a:p>
            <a:fld id="{A1E45834-53BD-4C8F-B791-CD5378F4150E}" type="datetimeFigureOut">
              <a:rPr lang="en-US" smtClean="0"/>
              <a:t>8/15/2025</a:t>
            </a:fld>
            <a:endParaRPr lang="en-US"/>
          </a:p>
        </p:txBody>
      </p:sp>
      <p:sp>
        <p:nvSpPr>
          <p:cNvPr id="5" name="Footer Placeholder 4">
            <a:extLst>
              <a:ext uri="{FF2B5EF4-FFF2-40B4-BE49-F238E27FC236}">
                <a16:creationId xmlns:a16="http://schemas.microsoft.com/office/drawing/2014/main" xmlns="" id="{F7728CC3-5830-4EFA-B28E-1648904DE1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CDA91B6-E419-4483-9B66-3C758788BC48}"/>
              </a:ext>
            </a:extLst>
          </p:cNvPr>
          <p:cNvSpPr>
            <a:spLocks noGrp="1"/>
          </p:cNvSpPr>
          <p:nvPr>
            <p:ph type="sldNum" sz="quarter" idx="12"/>
          </p:nvPr>
        </p:nvSpPr>
        <p:spPr/>
        <p:txBody>
          <a:bodyPr/>
          <a:lstStyle/>
          <a:p>
            <a:fld id="{719D7796-F675-488F-AC46-C88938C80352}" type="slidenum">
              <a:rPr lang="en-US" smtClean="0"/>
              <a:t>‹#›</a:t>
            </a:fld>
            <a:endParaRPr lang="en-US"/>
          </a:p>
        </p:txBody>
      </p:sp>
      <p:cxnSp>
        <p:nvCxnSpPr>
          <p:cNvPr id="7" name="Straight Connector 6">
            <a:extLst>
              <a:ext uri="{FF2B5EF4-FFF2-40B4-BE49-F238E27FC236}">
                <a16:creationId xmlns:a16="http://schemas.microsoft.com/office/drawing/2014/main" xmlns="" id="{DE447C6A-78C3-4687-9A71-A05DBF6700DE}"/>
              </a:ext>
            </a:extLst>
          </p:cNvPr>
          <p:cNvCxnSpPr>
            <a:cxnSpLocks/>
          </p:cNvCxnSpPr>
          <p:nvPr/>
        </p:nvCxnSpPr>
        <p:spPr>
          <a:xfrm>
            <a:off x="11387805"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5017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3EE2F5-9D3C-4BE7-9AD5-335B31CF2C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5F98C4F-4BF6-47CF-ABEE-2B12748C47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D539070-70D2-4DD1-A439-155343FE262E}"/>
              </a:ext>
            </a:extLst>
          </p:cNvPr>
          <p:cNvSpPr>
            <a:spLocks noGrp="1"/>
          </p:cNvSpPr>
          <p:nvPr>
            <p:ph type="dt" sz="half" idx="10"/>
          </p:nvPr>
        </p:nvSpPr>
        <p:spPr/>
        <p:txBody>
          <a:bodyPr/>
          <a:lstStyle/>
          <a:p>
            <a:fld id="{A1E45834-53BD-4C8F-B791-CD5378F4150E}" type="datetimeFigureOut">
              <a:rPr lang="en-US" smtClean="0"/>
              <a:t>8/15/2025</a:t>
            </a:fld>
            <a:endParaRPr lang="en-US"/>
          </a:p>
        </p:txBody>
      </p:sp>
      <p:sp>
        <p:nvSpPr>
          <p:cNvPr id="5" name="Footer Placeholder 4">
            <a:extLst>
              <a:ext uri="{FF2B5EF4-FFF2-40B4-BE49-F238E27FC236}">
                <a16:creationId xmlns:a16="http://schemas.microsoft.com/office/drawing/2014/main" xmlns="" id="{6151AB30-CD74-471D-9FA6-ADC0C901E6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6A137C4-F19E-4521-8DCB-4E0CF9CA3193}"/>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2727383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48007D-9B1D-4E2C-B38F-29C6820996DF}"/>
              </a:ext>
            </a:extLst>
          </p:cNvPr>
          <p:cNvSpPr>
            <a:spLocks noGrp="1"/>
          </p:cNvSpPr>
          <p:nvPr>
            <p:ph type="title"/>
          </p:nvPr>
        </p:nvSpPr>
        <p:spPr>
          <a:xfrm>
            <a:off x="1090940" y="1099127"/>
            <a:ext cx="9272260" cy="3472874"/>
          </a:xfrm>
        </p:spPr>
        <p:txBody>
          <a:bodyPr anchor="t">
            <a:normAutofit/>
          </a:bodyPr>
          <a:lstStyle>
            <a:lvl1pPr>
              <a:defRPr sz="40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5960C51B-B525-4032-9D08-2978D7367BFF}"/>
              </a:ext>
            </a:extLst>
          </p:cNvPr>
          <p:cNvSpPr>
            <a:spLocks noGrp="1"/>
          </p:cNvSpPr>
          <p:nvPr>
            <p:ph type="body" idx="1"/>
          </p:nvPr>
        </p:nvSpPr>
        <p:spPr>
          <a:xfrm>
            <a:off x="1090939" y="4572000"/>
            <a:ext cx="9272262" cy="1320801"/>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3408851-4DCC-447C-828A-5F7E66F7623D}"/>
              </a:ext>
            </a:extLst>
          </p:cNvPr>
          <p:cNvSpPr>
            <a:spLocks noGrp="1"/>
          </p:cNvSpPr>
          <p:nvPr>
            <p:ph type="dt" sz="half" idx="10"/>
          </p:nvPr>
        </p:nvSpPr>
        <p:spPr/>
        <p:txBody>
          <a:bodyPr/>
          <a:lstStyle/>
          <a:p>
            <a:fld id="{A1E45834-53BD-4C8F-B791-CD5378F4150E}" type="datetimeFigureOut">
              <a:rPr lang="en-US" smtClean="0"/>
              <a:t>8/15/2025</a:t>
            </a:fld>
            <a:endParaRPr lang="en-US"/>
          </a:p>
        </p:txBody>
      </p:sp>
      <p:sp>
        <p:nvSpPr>
          <p:cNvPr id="5" name="Footer Placeholder 4">
            <a:extLst>
              <a:ext uri="{FF2B5EF4-FFF2-40B4-BE49-F238E27FC236}">
                <a16:creationId xmlns:a16="http://schemas.microsoft.com/office/drawing/2014/main" xmlns="" id="{4C094542-CAEF-4D6C-BE6A-BC100F0590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C8BDE40-8468-4051-9703-B751608AAF9D}"/>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349632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6BF7AE-3892-4896-8C15-7A35A41EFD9C}"/>
              </a:ext>
            </a:extLst>
          </p:cNvPr>
          <p:cNvSpPr>
            <a:spLocks noGrp="1"/>
          </p:cNvSpPr>
          <p:nvPr>
            <p:ph type="title"/>
          </p:nvPr>
        </p:nvSpPr>
        <p:spPr>
          <a:xfrm>
            <a:off x="1088136" y="1088136"/>
            <a:ext cx="9890066" cy="1294228"/>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xmlns="" id="{F2FD9A26-86F1-4817-B243-4DE63B4F182F}"/>
              </a:ext>
            </a:extLst>
          </p:cNvPr>
          <p:cNvSpPr>
            <a:spLocks noGrp="1"/>
          </p:cNvSpPr>
          <p:nvPr>
            <p:ph sz="half" idx="1"/>
          </p:nvPr>
        </p:nvSpPr>
        <p:spPr>
          <a:xfrm>
            <a:off x="1082185" y="2440568"/>
            <a:ext cx="4841505" cy="38012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xmlns="" id="{D454BF9B-EA16-48C8-96B9-7A66051BE768}"/>
              </a:ext>
            </a:extLst>
          </p:cNvPr>
          <p:cNvSpPr>
            <a:spLocks noGrp="1"/>
          </p:cNvSpPr>
          <p:nvPr>
            <p:ph sz="half" idx="2"/>
          </p:nvPr>
        </p:nvSpPr>
        <p:spPr>
          <a:xfrm>
            <a:off x="6172200" y="2440568"/>
            <a:ext cx="4806002" cy="3801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D16E2D9F-1FCE-4A1C-996E-DB05777A8994}"/>
              </a:ext>
            </a:extLst>
          </p:cNvPr>
          <p:cNvSpPr>
            <a:spLocks noGrp="1"/>
          </p:cNvSpPr>
          <p:nvPr>
            <p:ph type="dt" sz="half" idx="10"/>
          </p:nvPr>
        </p:nvSpPr>
        <p:spPr/>
        <p:txBody>
          <a:bodyPr/>
          <a:lstStyle/>
          <a:p>
            <a:fld id="{A1E45834-53BD-4C8F-B791-CD5378F4150E}" type="datetimeFigureOut">
              <a:rPr lang="en-US" smtClean="0"/>
              <a:t>8/15/2025</a:t>
            </a:fld>
            <a:endParaRPr lang="en-US"/>
          </a:p>
        </p:txBody>
      </p:sp>
      <p:sp>
        <p:nvSpPr>
          <p:cNvPr id="6" name="Footer Placeholder 5">
            <a:extLst>
              <a:ext uri="{FF2B5EF4-FFF2-40B4-BE49-F238E27FC236}">
                <a16:creationId xmlns:a16="http://schemas.microsoft.com/office/drawing/2014/main" xmlns="" id="{40629E05-3F6C-40BF-9324-118588B6CA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69BE013-C5C0-4CBD-982E-36F037F7366F}"/>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3721359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BED885-5FE5-4407-BE4D-FAD01C40A905}"/>
              </a:ext>
            </a:extLst>
          </p:cNvPr>
          <p:cNvSpPr>
            <a:spLocks noGrp="1"/>
          </p:cNvSpPr>
          <p:nvPr>
            <p:ph type="title"/>
          </p:nvPr>
        </p:nvSpPr>
        <p:spPr>
          <a:xfrm>
            <a:off x="1090940" y="1084333"/>
            <a:ext cx="9949455" cy="838856"/>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xmlns="" id="{6E322A77-C134-4857-83E5-51217D3C29FB}"/>
              </a:ext>
            </a:extLst>
          </p:cNvPr>
          <p:cNvSpPr>
            <a:spLocks noGrp="1"/>
          </p:cNvSpPr>
          <p:nvPr>
            <p:ph type="body" idx="1"/>
          </p:nvPr>
        </p:nvSpPr>
        <p:spPr>
          <a:xfrm>
            <a:off x="1092088" y="1923190"/>
            <a:ext cx="4816475" cy="838856"/>
          </a:xfrm>
        </p:spPr>
        <p:txBody>
          <a:bodyPr anchor="b">
            <a:normAutofit/>
          </a:bodyPr>
          <a:lstStyle>
            <a:lvl1pPr marL="0" indent="0">
              <a:lnSpc>
                <a:spcPct val="100000"/>
              </a:lnSpc>
              <a:buNone/>
              <a:defRPr sz="2000" b="1"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xmlns="" id="{9A4ECBFE-C62C-471B-BFE4-1272EAC3479D}"/>
              </a:ext>
            </a:extLst>
          </p:cNvPr>
          <p:cNvSpPr>
            <a:spLocks noGrp="1"/>
          </p:cNvSpPr>
          <p:nvPr>
            <p:ph sz="half" idx="2"/>
          </p:nvPr>
        </p:nvSpPr>
        <p:spPr>
          <a:xfrm>
            <a:off x="1092088" y="2825791"/>
            <a:ext cx="4816475" cy="336387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xmlns="" id="{7710AFC6-F407-4F35-BD37-B32F9B4036D0}"/>
              </a:ext>
            </a:extLst>
          </p:cNvPr>
          <p:cNvSpPr>
            <a:spLocks noGrp="1"/>
          </p:cNvSpPr>
          <p:nvPr>
            <p:ph type="body" sz="quarter" idx="3"/>
          </p:nvPr>
        </p:nvSpPr>
        <p:spPr>
          <a:xfrm>
            <a:off x="6215482" y="1923190"/>
            <a:ext cx="4824913" cy="838856"/>
          </a:xfrm>
        </p:spPr>
        <p:txBody>
          <a:bodyPr anchor="b">
            <a:normAutofit/>
          </a:bodyPr>
          <a:lstStyle>
            <a:lvl1pPr marL="0" indent="0">
              <a:lnSpc>
                <a:spcPct val="100000"/>
              </a:lnSpc>
              <a:buNone/>
              <a:defRPr sz="2000" b="1"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58D60D5-0F83-46CB-92F3-849FC08E6E92}"/>
              </a:ext>
            </a:extLst>
          </p:cNvPr>
          <p:cNvSpPr>
            <a:spLocks noGrp="1"/>
          </p:cNvSpPr>
          <p:nvPr>
            <p:ph sz="quarter" idx="4"/>
          </p:nvPr>
        </p:nvSpPr>
        <p:spPr>
          <a:xfrm>
            <a:off x="6215482" y="2825791"/>
            <a:ext cx="4824913" cy="33638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AA5AE694-5CA0-48DA-90D3-EC42BD1D86C1}"/>
              </a:ext>
            </a:extLst>
          </p:cNvPr>
          <p:cNvSpPr>
            <a:spLocks noGrp="1"/>
          </p:cNvSpPr>
          <p:nvPr>
            <p:ph type="dt" sz="half" idx="10"/>
          </p:nvPr>
        </p:nvSpPr>
        <p:spPr/>
        <p:txBody>
          <a:bodyPr/>
          <a:lstStyle/>
          <a:p>
            <a:fld id="{A1E45834-53BD-4C8F-B791-CD5378F4150E}" type="datetimeFigureOut">
              <a:rPr lang="en-US" smtClean="0"/>
              <a:t>8/15/2025</a:t>
            </a:fld>
            <a:endParaRPr lang="en-US"/>
          </a:p>
        </p:txBody>
      </p:sp>
      <p:sp>
        <p:nvSpPr>
          <p:cNvPr id="8" name="Footer Placeholder 7">
            <a:extLst>
              <a:ext uri="{FF2B5EF4-FFF2-40B4-BE49-F238E27FC236}">
                <a16:creationId xmlns:a16="http://schemas.microsoft.com/office/drawing/2014/main" xmlns="" id="{F340A80D-4CCB-4899-9E1D-A5967F4E64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4F753A9D-469A-4ED9-99A1-7E4B115F8933}"/>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3078833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87C91E-0A11-4E5D-9B8D-5316E73A2D58}"/>
              </a:ext>
            </a:extLst>
          </p:cNvPr>
          <p:cNvSpPr>
            <a:spLocks noGrp="1"/>
          </p:cNvSpPr>
          <p:nvPr>
            <p:ph type="title"/>
          </p:nvPr>
        </p:nvSpPr>
        <p:spPr/>
        <p:txBody>
          <a:bodyPr/>
          <a:lstStyle>
            <a:lvl1pPr>
              <a:defRPr cap="all" baseline="0"/>
            </a:lvl1pPr>
          </a:lstStyle>
          <a:p>
            <a:r>
              <a:rPr lang="en-US" dirty="0"/>
              <a:t>Click to edit Master title style</a:t>
            </a:r>
          </a:p>
        </p:txBody>
      </p:sp>
      <p:sp>
        <p:nvSpPr>
          <p:cNvPr id="3" name="Date Placeholder 2">
            <a:extLst>
              <a:ext uri="{FF2B5EF4-FFF2-40B4-BE49-F238E27FC236}">
                <a16:creationId xmlns:a16="http://schemas.microsoft.com/office/drawing/2014/main" xmlns="" id="{A1B8A8D1-71AD-4F9F-B393-9EED83FEF003}"/>
              </a:ext>
            </a:extLst>
          </p:cNvPr>
          <p:cNvSpPr>
            <a:spLocks noGrp="1"/>
          </p:cNvSpPr>
          <p:nvPr>
            <p:ph type="dt" sz="half" idx="10"/>
          </p:nvPr>
        </p:nvSpPr>
        <p:spPr/>
        <p:txBody>
          <a:bodyPr/>
          <a:lstStyle/>
          <a:p>
            <a:fld id="{A1E45834-53BD-4C8F-B791-CD5378F4150E}" type="datetimeFigureOut">
              <a:rPr lang="en-US" smtClean="0"/>
              <a:t>8/15/2025</a:t>
            </a:fld>
            <a:endParaRPr lang="en-US"/>
          </a:p>
        </p:txBody>
      </p:sp>
      <p:sp>
        <p:nvSpPr>
          <p:cNvPr id="4" name="Footer Placeholder 3">
            <a:extLst>
              <a:ext uri="{FF2B5EF4-FFF2-40B4-BE49-F238E27FC236}">
                <a16:creationId xmlns:a16="http://schemas.microsoft.com/office/drawing/2014/main" xmlns="" id="{D7E36922-9A4C-453D-9B70-0C3A70281C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EF5AAEF2-65DC-4E28-9AA4-5115ACB074CC}"/>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2112662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448B02B-A32A-4383-BBC7-0C383390A96F}"/>
              </a:ext>
            </a:extLst>
          </p:cNvPr>
          <p:cNvSpPr>
            <a:spLocks noGrp="1"/>
          </p:cNvSpPr>
          <p:nvPr>
            <p:ph type="dt" sz="half" idx="10"/>
          </p:nvPr>
        </p:nvSpPr>
        <p:spPr/>
        <p:txBody>
          <a:bodyPr/>
          <a:lstStyle/>
          <a:p>
            <a:fld id="{A1E45834-53BD-4C8F-B791-CD5378F4150E}" type="datetimeFigureOut">
              <a:rPr lang="en-US" smtClean="0"/>
              <a:t>8/15/2025</a:t>
            </a:fld>
            <a:endParaRPr lang="en-US"/>
          </a:p>
        </p:txBody>
      </p:sp>
      <p:sp>
        <p:nvSpPr>
          <p:cNvPr id="3" name="Footer Placeholder 2">
            <a:extLst>
              <a:ext uri="{FF2B5EF4-FFF2-40B4-BE49-F238E27FC236}">
                <a16:creationId xmlns:a16="http://schemas.microsoft.com/office/drawing/2014/main" xmlns="" id="{FCFF7E77-47E0-4F9E-9148-8D0C59C0CF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898005A2-ECF0-4759-A17B-FDECE80683F4}"/>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164411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A1DD4B-5676-477E-8C52-4C1CF160FCDE}"/>
              </a:ext>
            </a:extLst>
          </p:cNvPr>
          <p:cNvSpPr>
            <a:spLocks noGrp="1"/>
          </p:cNvSpPr>
          <p:nvPr>
            <p:ph type="title"/>
          </p:nvPr>
        </p:nvSpPr>
        <p:spPr>
          <a:xfrm>
            <a:off x="1090940" y="1094448"/>
            <a:ext cx="3785860" cy="1554362"/>
          </a:xfrm>
        </p:spPr>
        <p:txBody>
          <a:bodyPr anchor="t">
            <a:normAutofit/>
          </a:bodyPr>
          <a:lstStyle>
            <a:lvl1pPr>
              <a:defRPr sz="2800" cap="all" baseline="0"/>
            </a:lvl1pPr>
          </a:lstStyle>
          <a:p>
            <a:r>
              <a:rPr lang="en-US" dirty="0"/>
              <a:t>Click to edit Master title style</a:t>
            </a:r>
          </a:p>
        </p:txBody>
      </p:sp>
      <p:sp>
        <p:nvSpPr>
          <p:cNvPr id="3" name="Content Placeholder 2">
            <a:extLst>
              <a:ext uri="{FF2B5EF4-FFF2-40B4-BE49-F238E27FC236}">
                <a16:creationId xmlns:a16="http://schemas.microsoft.com/office/drawing/2014/main" xmlns="" id="{4B5A3E63-EB15-4D82-BF2B-36BB030C430D}"/>
              </a:ext>
            </a:extLst>
          </p:cNvPr>
          <p:cNvSpPr>
            <a:spLocks noGrp="1"/>
          </p:cNvSpPr>
          <p:nvPr>
            <p:ph idx="1"/>
          </p:nvPr>
        </p:nvSpPr>
        <p:spPr>
          <a:xfrm>
            <a:off x="5524500" y="922689"/>
            <a:ext cx="548600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xmlns="" id="{7CBE994E-BAB7-43DC-A0E4-C779CF2A33D5}"/>
              </a:ext>
            </a:extLst>
          </p:cNvPr>
          <p:cNvSpPr>
            <a:spLocks noGrp="1"/>
          </p:cNvSpPr>
          <p:nvPr>
            <p:ph type="body" sz="half" idx="2"/>
          </p:nvPr>
        </p:nvSpPr>
        <p:spPr>
          <a:xfrm>
            <a:off x="1090940" y="2701254"/>
            <a:ext cx="3785860" cy="316773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EDEFAAA-1B70-42AA-ADCC-F49B58132654}"/>
              </a:ext>
            </a:extLst>
          </p:cNvPr>
          <p:cNvSpPr>
            <a:spLocks noGrp="1"/>
          </p:cNvSpPr>
          <p:nvPr>
            <p:ph type="dt" sz="half" idx="10"/>
          </p:nvPr>
        </p:nvSpPr>
        <p:spPr/>
        <p:txBody>
          <a:bodyPr/>
          <a:lstStyle/>
          <a:p>
            <a:fld id="{A1E45834-53BD-4C8F-B791-CD5378F4150E}" type="datetimeFigureOut">
              <a:rPr lang="en-US" smtClean="0"/>
              <a:t>8/15/2025</a:t>
            </a:fld>
            <a:endParaRPr lang="en-US"/>
          </a:p>
        </p:txBody>
      </p:sp>
      <p:sp>
        <p:nvSpPr>
          <p:cNvPr id="6" name="Footer Placeholder 5">
            <a:extLst>
              <a:ext uri="{FF2B5EF4-FFF2-40B4-BE49-F238E27FC236}">
                <a16:creationId xmlns:a16="http://schemas.microsoft.com/office/drawing/2014/main" xmlns="" id="{E4C7B6CC-1C13-4F34-AC86-CCD442C8C3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9F1B638-9061-41AD-AF47-73A4AF8B781A}"/>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656985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CF3C43-1676-4A29-83F9-D788ED2E71E9}"/>
              </a:ext>
            </a:extLst>
          </p:cNvPr>
          <p:cNvSpPr>
            <a:spLocks noGrp="1"/>
          </p:cNvSpPr>
          <p:nvPr>
            <p:ph type="title"/>
          </p:nvPr>
        </p:nvSpPr>
        <p:spPr>
          <a:xfrm>
            <a:off x="1090940" y="1097280"/>
            <a:ext cx="3785860" cy="1559740"/>
          </a:xfrm>
        </p:spPr>
        <p:txBody>
          <a:bodyPr anchor="t">
            <a:normAutofit/>
          </a:bodyPr>
          <a:lstStyle>
            <a:lvl1pPr>
              <a:defRPr sz="2800" cap="all"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xmlns="" id="{5214A903-97C7-4349-B8CE-1BBED1942E3B}"/>
              </a:ext>
            </a:extLst>
          </p:cNvPr>
          <p:cNvSpPr>
            <a:spLocks noGrp="1"/>
          </p:cNvSpPr>
          <p:nvPr>
            <p:ph type="pic" idx="1"/>
          </p:nvPr>
        </p:nvSpPr>
        <p:spPr>
          <a:xfrm>
            <a:off x="5524500" y="1143000"/>
            <a:ext cx="54864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xmlns="" id="{BF0A9F58-4AEB-4286-98F7-3C77AA913BE8}"/>
              </a:ext>
            </a:extLst>
          </p:cNvPr>
          <p:cNvSpPr>
            <a:spLocks noGrp="1"/>
          </p:cNvSpPr>
          <p:nvPr>
            <p:ph type="body" sz="half" idx="2"/>
          </p:nvPr>
        </p:nvSpPr>
        <p:spPr>
          <a:xfrm>
            <a:off x="1090940" y="2697480"/>
            <a:ext cx="3785860" cy="30934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4F55A58-F085-4500-AF61-045B12C8F41E}"/>
              </a:ext>
            </a:extLst>
          </p:cNvPr>
          <p:cNvSpPr>
            <a:spLocks noGrp="1"/>
          </p:cNvSpPr>
          <p:nvPr>
            <p:ph type="dt" sz="half" idx="10"/>
          </p:nvPr>
        </p:nvSpPr>
        <p:spPr/>
        <p:txBody>
          <a:bodyPr/>
          <a:lstStyle/>
          <a:p>
            <a:fld id="{A1E45834-53BD-4C8F-B791-CD5378F4150E}" type="datetimeFigureOut">
              <a:rPr lang="en-US" smtClean="0"/>
              <a:t>8/15/2025</a:t>
            </a:fld>
            <a:endParaRPr lang="en-US"/>
          </a:p>
        </p:txBody>
      </p:sp>
      <p:sp>
        <p:nvSpPr>
          <p:cNvPr id="6" name="Footer Placeholder 5">
            <a:extLst>
              <a:ext uri="{FF2B5EF4-FFF2-40B4-BE49-F238E27FC236}">
                <a16:creationId xmlns:a16="http://schemas.microsoft.com/office/drawing/2014/main" xmlns="" id="{E9936470-561D-49AE-AC84-B79D483FDA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EEF2BE2-DF21-4683-9D5F-849A525FD5C4}"/>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498435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E4438DC-3CEE-4170-9B1C-BAC05CD8C3B5}"/>
              </a:ext>
            </a:extLst>
          </p:cNvPr>
          <p:cNvSpPr>
            <a:spLocks noGrp="1"/>
          </p:cNvSpPr>
          <p:nvPr>
            <p:ph type="title"/>
          </p:nvPr>
        </p:nvSpPr>
        <p:spPr>
          <a:xfrm>
            <a:off x="1088136" y="1090245"/>
            <a:ext cx="9922764" cy="1294228"/>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47C19D24-DCBE-47F9-8B85-8A118B02B3C9}"/>
              </a:ext>
            </a:extLst>
          </p:cNvPr>
          <p:cNvSpPr>
            <a:spLocks noGrp="1"/>
          </p:cNvSpPr>
          <p:nvPr>
            <p:ph type="body" idx="1"/>
          </p:nvPr>
        </p:nvSpPr>
        <p:spPr>
          <a:xfrm>
            <a:off x="1088136" y="2447778"/>
            <a:ext cx="9922764" cy="383872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334F5788-BDCE-49E2-80AE-31C739C6A0CE}"/>
              </a:ext>
            </a:extLst>
          </p:cNvPr>
          <p:cNvSpPr>
            <a:spLocks noGrp="1"/>
          </p:cNvSpPr>
          <p:nvPr>
            <p:ph type="dt" sz="half" idx="2"/>
          </p:nvPr>
        </p:nvSpPr>
        <p:spPr>
          <a:xfrm>
            <a:off x="7315200" y="6389688"/>
            <a:ext cx="3695302" cy="365125"/>
          </a:xfrm>
          <a:prstGeom prst="rect">
            <a:avLst/>
          </a:prstGeom>
        </p:spPr>
        <p:txBody>
          <a:bodyPr vert="horz" lIns="91440" tIns="45720" rIns="91440" bIns="45720" rtlCol="0" anchor="ctr"/>
          <a:lstStyle>
            <a:lvl1pPr algn="l">
              <a:defRPr sz="900">
                <a:solidFill>
                  <a:schemeClr val="tx1"/>
                </a:solidFill>
              </a:defRPr>
            </a:lvl1pPr>
          </a:lstStyle>
          <a:p>
            <a:fld id="{A1E45834-53BD-4C8F-B791-CD5378F4150E}" type="datetimeFigureOut">
              <a:rPr lang="en-US" smtClean="0"/>
              <a:t>8/15/2025</a:t>
            </a:fld>
            <a:endParaRPr lang="en-US"/>
          </a:p>
        </p:txBody>
      </p:sp>
      <p:sp>
        <p:nvSpPr>
          <p:cNvPr id="5" name="Footer Placeholder 4">
            <a:extLst>
              <a:ext uri="{FF2B5EF4-FFF2-40B4-BE49-F238E27FC236}">
                <a16:creationId xmlns:a16="http://schemas.microsoft.com/office/drawing/2014/main" xmlns="" id="{FD1D5844-8163-4D82-BEFC-BC2D8D511B7E}"/>
              </a:ext>
            </a:extLst>
          </p:cNvPr>
          <p:cNvSpPr>
            <a:spLocks noGrp="1"/>
          </p:cNvSpPr>
          <p:nvPr>
            <p:ph type="ftr" sz="quarter" idx="3"/>
          </p:nvPr>
        </p:nvSpPr>
        <p:spPr>
          <a:xfrm>
            <a:off x="1090940" y="6389688"/>
            <a:ext cx="4433560" cy="365125"/>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xmlns="" id="{22698A50-C435-4220-82C6-C8D62A7C9EB0}"/>
              </a:ext>
            </a:extLst>
          </p:cNvPr>
          <p:cNvSpPr>
            <a:spLocks noGrp="1"/>
          </p:cNvSpPr>
          <p:nvPr>
            <p:ph type="sldNum" sz="quarter" idx="4"/>
          </p:nvPr>
        </p:nvSpPr>
        <p:spPr>
          <a:xfrm>
            <a:off x="10983190" y="6389688"/>
            <a:ext cx="940296" cy="365125"/>
          </a:xfrm>
          <a:prstGeom prst="rect">
            <a:avLst/>
          </a:prstGeom>
        </p:spPr>
        <p:txBody>
          <a:bodyPr vert="horz" lIns="91440" tIns="45720" rIns="91440" bIns="45720" rtlCol="0" anchor="ctr"/>
          <a:lstStyle>
            <a:lvl1pPr algn="r">
              <a:defRPr sz="900">
                <a:solidFill>
                  <a:schemeClr val="tx1"/>
                </a:solidFill>
              </a:defRPr>
            </a:lvl1pPr>
          </a:lstStyle>
          <a:p>
            <a:fld id="{719D7796-F675-488F-AC46-C88938C80352}" type="slidenum">
              <a:rPr lang="en-US" smtClean="0"/>
              <a:t>‹#›</a:t>
            </a:fld>
            <a:endParaRPr lang="en-US"/>
          </a:p>
        </p:txBody>
      </p:sp>
      <p:cxnSp>
        <p:nvCxnSpPr>
          <p:cNvPr id="28" name="Straight Connector 27">
            <a:extLst>
              <a:ext uri="{FF2B5EF4-FFF2-40B4-BE49-F238E27FC236}">
                <a16:creationId xmlns:a16="http://schemas.microsoft.com/office/drawing/2014/main" xmlns="" id="{D8689CE0-64D2-447C-9C1F-872D111D8AC3}"/>
              </a:ext>
            </a:extLst>
          </p:cNvPr>
          <p:cNvCxnSpPr>
            <a:cxnSpLocks/>
          </p:cNvCxnSpPr>
          <p:nvPr/>
        </p:nvCxnSpPr>
        <p:spPr>
          <a:xfrm>
            <a:off x="0"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2072495"/>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15" r:id="rId6"/>
    <p:sldLayoutId id="2147483711" r:id="rId7"/>
    <p:sldLayoutId id="2147483712" r:id="rId8"/>
    <p:sldLayoutId id="2147483713" r:id="rId9"/>
    <p:sldLayoutId id="2147483714" r:id="rId10"/>
    <p:sldLayoutId id="2147483716" r:id="rId11"/>
  </p:sldLayoutIdLst>
  <p:txStyles>
    <p:titleStyle>
      <a:lvl1pPr algn="l" defTabSz="914400" rtl="0" eaLnBrk="1" latinLnBrk="0" hangingPunct="1">
        <a:lnSpc>
          <a:spcPct val="85000"/>
        </a:lnSpc>
        <a:spcBef>
          <a:spcPct val="0"/>
        </a:spcBef>
        <a:buNone/>
        <a:defRPr sz="4400" b="1" kern="1200" cap="none" baseline="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Neue Haas Grotesk Text Pro" panose="020B0504020202020204" pitchFamily="34" charset="0"/>
        <a:buChar char="-"/>
        <a:defRPr sz="1800" kern="1200">
          <a:solidFill>
            <a:schemeClr val="tx1"/>
          </a:solidFill>
          <a:latin typeface="+mn-lt"/>
          <a:ea typeface="+mn-ea"/>
          <a:cs typeface="+mn-cs"/>
        </a:defRPr>
      </a:lvl1pPr>
      <a:lvl2pPr marL="502920" indent="-228600" algn="l" defTabSz="914400" rtl="0" eaLnBrk="1" latinLnBrk="0" hangingPunct="1">
        <a:lnSpc>
          <a:spcPct val="130000"/>
        </a:lnSpc>
        <a:spcBef>
          <a:spcPts val="500"/>
        </a:spcBef>
        <a:buFont typeface="Neue Haas Grotesk Text Pro" panose="020B05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30000"/>
        </a:lnSpc>
        <a:spcBef>
          <a:spcPts val="500"/>
        </a:spcBef>
        <a:buFont typeface="Neue Haas Grotesk Text Pro" panose="020B05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4pPr>
      <a:lvl5pPr marL="128016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50.png"/></Relationships>
</file>

<file path=ppt/slides/_rels/slide2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23.png"/><Relationship Id="rId7" Type="http://schemas.openxmlformats.org/officeDocument/2006/relationships/image" Target="../media/image5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image" Target="../media/image55.png"/><Relationship Id="rId5" Type="http://schemas.openxmlformats.org/officeDocument/2006/relationships/image" Target="../media/image51.png"/><Relationship Id="rId10" Type="http://schemas.openxmlformats.org/officeDocument/2006/relationships/image" Target="../media/image54.png"/><Relationship Id="rId4" Type="http://schemas.openxmlformats.org/officeDocument/2006/relationships/image" Target="../media/image32.png"/><Relationship Id="rId9" Type="http://schemas.openxmlformats.org/officeDocument/2006/relationships/image" Target="../media/image4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6.png"/><Relationship Id="rId7"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8.png"/><Relationship Id="rId4" Type="http://schemas.openxmlformats.org/officeDocument/2006/relationships/image" Target="../media/image57.png"/></Relationships>
</file>

<file path=ppt/slides/_rels/slide27.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8.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66.png"/><Relationship Id="rId7"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 Id="rId9" Type="http://schemas.openxmlformats.org/officeDocument/2006/relationships/image" Target="../media/image5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0B243D86-12F0-453D-A6EB-74BDD22692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ím 1">
            <a:extLst>
              <a:ext uri="{FF2B5EF4-FFF2-40B4-BE49-F238E27FC236}">
                <a16:creationId xmlns:a16="http://schemas.microsoft.com/office/drawing/2014/main" xmlns="" id="{1AA1E68C-B389-D19E-02F7-0EA89436F371}"/>
              </a:ext>
            </a:extLst>
          </p:cNvPr>
          <p:cNvSpPr>
            <a:spLocks noGrp="1"/>
          </p:cNvSpPr>
          <p:nvPr>
            <p:ph type="ctrTitle"/>
          </p:nvPr>
        </p:nvSpPr>
        <p:spPr>
          <a:xfrm>
            <a:off x="1052146" y="3172487"/>
            <a:ext cx="11139853" cy="1601389"/>
          </a:xfrm>
        </p:spPr>
        <p:txBody>
          <a:bodyPr anchor="t">
            <a:normAutofit fontScale="90000"/>
          </a:bodyPr>
          <a:lstStyle/>
          <a:p>
            <a:r>
              <a:rPr lang="en-GB" sz="3300" dirty="0"/>
              <a:t>The prosody of independent and dependent clauses with </a:t>
            </a:r>
            <a:r>
              <a:rPr lang="hu-HU" sz="3300" dirty="0"/>
              <a:t/>
            </a:r>
            <a:br>
              <a:rPr lang="hu-HU" sz="3300" dirty="0"/>
            </a:br>
            <a:r>
              <a:rPr lang="en-GB" sz="3300" i="1" dirty="0"/>
              <a:t>ha</a:t>
            </a:r>
            <a:r>
              <a:rPr lang="en-GB" sz="3300" dirty="0"/>
              <a:t> 'if' and </a:t>
            </a:r>
            <a:r>
              <a:rPr lang="en-GB" sz="3300" i="1" dirty="0" err="1"/>
              <a:t>mintha</a:t>
            </a:r>
            <a:r>
              <a:rPr lang="en-GB" sz="3300" dirty="0"/>
              <a:t> 'as if' in </a:t>
            </a:r>
            <a:r>
              <a:rPr lang="hu-HU" sz="3300" dirty="0" err="1" smtClean="0"/>
              <a:t>Hungarian</a:t>
            </a:r>
            <a:r>
              <a:rPr lang="hu-HU" sz="3300" dirty="0" smtClean="0"/>
              <a:t> (pilot </a:t>
            </a:r>
            <a:r>
              <a:rPr lang="hu-HU" sz="3300" dirty="0" err="1" smtClean="0"/>
              <a:t>study</a:t>
            </a:r>
            <a:r>
              <a:rPr lang="hu-HU" sz="3300" dirty="0" smtClean="0"/>
              <a:t>)</a:t>
            </a:r>
            <a:endParaRPr lang="hu-HU" sz="3300" b="0" cap="none" dirty="0"/>
          </a:p>
        </p:txBody>
      </p:sp>
      <p:sp>
        <p:nvSpPr>
          <p:cNvPr id="3" name="Alcím 2">
            <a:extLst>
              <a:ext uri="{FF2B5EF4-FFF2-40B4-BE49-F238E27FC236}">
                <a16:creationId xmlns:a16="http://schemas.microsoft.com/office/drawing/2014/main" xmlns="" id="{A0B50F30-0C41-6CCB-47EA-FA6AE5E74DF7}"/>
              </a:ext>
            </a:extLst>
          </p:cNvPr>
          <p:cNvSpPr>
            <a:spLocks noGrp="1"/>
          </p:cNvSpPr>
          <p:nvPr>
            <p:ph type="subTitle" idx="1"/>
          </p:nvPr>
        </p:nvSpPr>
        <p:spPr>
          <a:xfrm>
            <a:off x="1052145" y="4773876"/>
            <a:ext cx="10815599" cy="1579459"/>
          </a:xfrm>
        </p:spPr>
        <p:txBody>
          <a:bodyPr anchor="b">
            <a:normAutofit fontScale="92500" lnSpcReduction="20000"/>
          </a:bodyPr>
          <a:lstStyle/>
          <a:p>
            <a:pPr>
              <a:lnSpc>
                <a:spcPct val="100000"/>
              </a:lnSpc>
            </a:pPr>
            <a:r>
              <a:rPr lang="hu-HU" sz="2200" dirty="0"/>
              <a:t>The 14th International </a:t>
            </a:r>
            <a:r>
              <a:rPr lang="hu-HU" sz="2200" dirty="0" err="1"/>
              <a:t>Congress</a:t>
            </a:r>
            <a:r>
              <a:rPr lang="hu-HU" sz="2200" dirty="0"/>
              <a:t> </a:t>
            </a:r>
            <a:r>
              <a:rPr lang="hu-HU" sz="2200" dirty="0" err="1"/>
              <a:t>for</a:t>
            </a:r>
            <a:r>
              <a:rPr lang="hu-HU" sz="2200" dirty="0"/>
              <a:t> </a:t>
            </a:r>
            <a:r>
              <a:rPr lang="hu-HU" sz="2200" dirty="0" err="1"/>
              <a:t>Finno-Ugric</a:t>
            </a:r>
            <a:r>
              <a:rPr lang="hu-HU" sz="2200" dirty="0"/>
              <a:t> </a:t>
            </a:r>
            <a:r>
              <a:rPr lang="hu-HU" sz="2200" dirty="0" err="1"/>
              <a:t>Studies</a:t>
            </a:r>
            <a:r>
              <a:rPr lang="hu-HU" sz="2200" dirty="0"/>
              <a:t> (CIFU), August 19 2025, Tartu</a:t>
            </a:r>
            <a:endParaRPr lang="hu-HU" sz="2200" b="1" dirty="0"/>
          </a:p>
          <a:p>
            <a:pPr>
              <a:lnSpc>
                <a:spcPct val="100000"/>
              </a:lnSpc>
            </a:pPr>
            <a:r>
              <a:rPr lang="hu-HU" sz="2200" b="1" dirty="0"/>
              <a:t>DÉR, Csilla Ilona</a:t>
            </a:r>
            <a:r>
              <a:rPr lang="hu-HU" sz="2200" b="1" baseline="30000" dirty="0"/>
              <a:t>1</a:t>
            </a:r>
            <a:r>
              <a:rPr lang="hu-HU" sz="2200" b="1" dirty="0"/>
              <a:t> &amp; MARKÓ, Alexandra</a:t>
            </a:r>
            <a:r>
              <a:rPr lang="hu-HU" sz="2200" b="1" baseline="30000" dirty="0"/>
              <a:t>2</a:t>
            </a:r>
          </a:p>
          <a:p>
            <a:pPr>
              <a:lnSpc>
                <a:spcPct val="100000"/>
              </a:lnSpc>
            </a:pPr>
            <a:r>
              <a:rPr lang="hu-HU" baseline="30000" dirty="0"/>
              <a:t>1 </a:t>
            </a:r>
            <a:r>
              <a:rPr lang="hu-HU" dirty="0"/>
              <a:t>ELTE </a:t>
            </a:r>
            <a:r>
              <a:rPr lang="en-GB" dirty="0"/>
              <a:t>Research Centre for Linguistics &amp; Károli Gáspár University of the Reformed Church</a:t>
            </a:r>
            <a:endParaRPr lang="hu-HU" dirty="0"/>
          </a:p>
          <a:p>
            <a:r>
              <a:rPr lang="en-GB" baseline="30000" dirty="0"/>
              <a:t>2</a:t>
            </a:r>
            <a:r>
              <a:rPr lang="hu-HU" baseline="30000" dirty="0"/>
              <a:t> </a:t>
            </a:r>
            <a:r>
              <a:rPr lang="en-GB" dirty="0"/>
              <a:t>MTA – </a:t>
            </a:r>
            <a:r>
              <a:rPr lang="hu-HU" dirty="0"/>
              <a:t>ELTE </a:t>
            </a:r>
            <a:r>
              <a:rPr lang="en-GB" dirty="0"/>
              <a:t>Research Centre for Linguistics, </a:t>
            </a:r>
            <a:r>
              <a:rPr lang="en-GB" dirty="0" err="1"/>
              <a:t>Lendület</a:t>
            </a:r>
            <a:r>
              <a:rPr lang="en-GB" dirty="0"/>
              <a:t> </a:t>
            </a:r>
            <a:r>
              <a:rPr lang="en-GB" dirty="0" err="1"/>
              <a:t>Neurophonetics</a:t>
            </a:r>
            <a:r>
              <a:rPr lang="en-GB" dirty="0"/>
              <a:t> Research Group</a:t>
            </a:r>
            <a:endParaRPr lang="hu-HU" dirty="0"/>
          </a:p>
        </p:txBody>
      </p:sp>
      <p:pic>
        <p:nvPicPr>
          <p:cNvPr id="4" name="Picture 3">
            <a:extLst>
              <a:ext uri="{FF2B5EF4-FFF2-40B4-BE49-F238E27FC236}">
                <a16:creationId xmlns:a16="http://schemas.microsoft.com/office/drawing/2014/main" xmlns="" id="{3F5A49F1-EAA6-EFA5-DB0C-B029A1F105ED}"/>
              </a:ext>
            </a:extLst>
          </p:cNvPr>
          <p:cNvPicPr>
            <a:picLocks noChangeAspect="1"/>
          </p:cNvPicPr>
          <p:nvPr/>
        </p:nvPicPr>
        <p:blipFill>
          <a:blip r:embed="rId2">
            <a:alphaModFix/>
          </a:blip>
          <a:srcRect t="19079" b="32723"/>
          <a:stretch>
            <a:fillRect/>
          </a:stretch>
        </p:blipFill>
        <p:spPr>
          <a:xfrm>
            <a:off x="20" y="-32761"/>
            <a:ext cx="12191979" cy="2938188"/>
          </a:xfrm>
          <a:prstGeom prst="rect">
            <a:avLst/>
          </a:prstGeom>
        </p:spPr>
      </p:pic>
      <p:cxnSp>
        <p:nvCxnSpPr>
          <p:cNvPr id="11" name="Straight Connector 10">
            <a:extLst>
              <a:ext uri="{FF2B5EF4-FFF2-40B4-BE49-F238E27FC236}">
                <a16:creationId xmlns:a16="http://schemas.microsoft.com/office/drawing/2014/main" xmlns="" id="{B0AA360F-DECB-4836-8FB6-22C4BC3FB02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3537612"/>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10493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A207D89C-D1D4-16B4-FB6E-9E96DD5BCEF9}"/>
              </a:ext>
            </a:extLst>
          </p:cNvPr>
          <p:cNvSpPr>
            <a:spLocks noGrp="1"/>
          </p:cNvSpPr>
          <p:nvPr>
            <p:ph type="title"/>
          </p:nvPr>
        </p:nvSpPr>
        <p:spPr>
          <a:xfrm>
            <a:off x="1111285" y="349465"/>
            <a:ext cx="9922764" cy="1294228"/>
          </a:xfrm>
        </p:spPr>
        <p:txBody>
          <a:bodyPr/>
          <a:lstStyle/>
          <a:p>
            <a:r>
              <a:rPr lang="hu-HU" dirty="0" err="1"/>
              <a:t>Material</a:t>
            </a:r>
            <a:r>
              <a:rPr lang="hu-HU" dirty="0"/>
              <a:t> &amp; </a:t>
            </a:r>
            <a:r>
              <a:rPr lang="hu-HU" dirty="0" err="1"/>
              <a:t>method</a:t>
            </a:r>
            <a:endParaRPr lang="hu-HU" dirty="0">
              <a:solidFill>
                <a:srgbClr val="FF0000"/>
              </a:solidFill>
            </a:endParaRPr>
          </a:p>
        </p:txBody>
      </p:sp>
      <p:sp>
        <p:nvSpPr>
          <p:cNvPr id="3" name="Tartalom helye 2">
            <a:extLst>
              <a:ext uri="{FF2B5EF4-FFF2-40B4-BE49-F238E27FC236}">
                <a16:creationId xmlns:a16="http://schemas.microsoft.com/office/drawing/2014/main" xmlns="" id="{84A2AE2C-269F-9B06-5324-8D6745B161C3}"/>
              </a:ext>
            </a:extLst>
          </p:cNvPr>
          <p:cNvSpPr>
            <a:spLocks noGrp="1"/>
          </p:cNvSpPr>
          <p:nvPr>
            <p:ph idx="1"/>
          </p:nvPr>
        </p:nvSpPr>
        <p:spPr>
          <a:xfrm>
            <a:off x="568411" y="1550382"/>
            <a:ext cx="11307214" cy="4896717"/>
          </a:xfrm>
        </p:spPr>
        <p:txBody>
          <a:bodyPr>
            <a:normAutofit/>
          </a:bodyPr>
          <a:lstStyle/>
          <a:p>
            <a:pPr marL="0" indent="0">
              <a:buNone/>
            </a:pPr>
            <a:r>
              <a:rPr lang="hu-HU" dirty="0" err="1" smtClean="0"/>
              <a:t>Insubordinate</a:t>
            </a:r>
            <a:r>
              <a:rPr lang="hu-HU" dirty="0" smtClean="0"/>
              <a:t> </a:t>
            </a:r>
            <a:r>
              <a:rPr lang="hu-HU" dirty="0" err="1"/>
              <a:t>sentences</a:t>
            </a:r>
            <a:r>
              <a:rPr lang="hu-HU" dirty="0"/>
              <a:t>: </a:t>
            </a:r>
            <a:r>
              <a:rPr lang="hu-HU" dirty="0" err="1"/>
              <a:t>assertives</a:t>
            </a:r>
            <a:r>
              <a:rPr lang="hu-HU" dirty="0"/>
              <a:t>, </a:t>
            </a:r>
            <a:r>
              <a:rPr lang="hu-HU" dirty="0" err="1"/>
              <a:t>evaluations</a:t>
            </a:r>
            <a:r>
              <a:rPr lang="hu-HU" dirty="0"/>
              <a:t> (+</a:t>
            </a:r>
            <a:r>
              <a:rPr lang="hu-HU" dirty="0" err="1"/>
              <a:t>negative-positive</a:t>
            </a:r>
            <a:r>
              <a:rPr lang="hu-HU" dirty="0"/>
              <a:t> </a:t>
            </a:r>
            <a:r>
              <a:rPr lang="hu-HU" dirty="0" err="1"/>
              <a:t>emotions</a:t>
            </a:r>
            <a:r>
              <a:rPr lang="hu-HU" dirty="0"/>
              <a:t>), </a:t>
            </a:r>
            <a:r>
              <a:rPr lang="hu-HU" dirty="0" err="1"/>
              <a:t>wishes</a:t>
            </a:r>
            <a:endParaRPr lang="hu-HU" dirty="0"/>
          </a:p>
          <a:p>
            <a:pPr marL="0" indent="0">
              <a:buNone/>
            </a:pPr>
            <a:r>
              <a:rPr lang="hu-HU" i="1" dirty="0"/>
              <a:t>1. 	</a:t>
            </a:r>
            <a:r>
              <a:rPr lang="hu-HU" b="1" i="1" dirty="0"/>
              <a:t>Ha 	te 	mondod… </a:t>
            </a:r>
            <a:r>
              <a:rPr lang="hu-HU" b="1" dirty="0"/>
              <a:t> </a:t>
            </a:r>
            <a:r>
              <a:rPr lang="hu-HU" dirty="0"/>
              <a:t>			</a:t>
            </a:r>
            <a:r>
              <a:rPr lang="hu-HU" dirty="0" smtClean="0"/>
              <a:t>	[</a:t>
            </a:r>
            <a:r>
              <a:rPr lang="hu-HU" dirty="0" err="1" smtClean="0"/>
              <a:t>assertive</a:t>
            </a:r>
            <a:r>
              <a:rPr lang="hu-HU" dirty="0" smtClean="0"/>
              <a:t>, </a:t>
            </a:r>
            <a:r>
              <a:rPr lang="hu-HU" dirty="0" err="1" smtClean="0"/>
              <a:t>sarcastic-sceptic</a:t>
            </a:r>
            <a:r>
              <a:rPr lang="hu-HU" dirty="0" smtClean="0"/>
              <a:t>]</a:t>
            </a:r>
            <a:endParaRPr lang="hu-HU" dirty="0"/>
          </a:p>
          <a:p>
            <a:pPr marL="0" indent="0">
              <a:buNone/>
            </a:pPr>
            <a:r>
              <a:rPr lang="hu-HU" dirty="0"/>
              <a:t>	</a:t>
            </a:r>
            <a:r>
              <a:rPr lang="hu-HU" dirty="0" err="1"/>
              <a:t>if</a:t>
            </a:r>
            <a:r>
              <a:rPr lang="hu-HU" dirty="0"/>
              <a:t>	</a:t>
            </a:r>
            <a:r>
              <a:rPr lang="hu-HU" dirty="0" err="1"/>
              <a:t>you</a:t>
            </a:r>
            <a:r>
              <a:rPr lang="hu-HU" dirty="0"/>
              <a:t>	say.</a:t>
            </a:r>
            <a:r>
              <a:rPr lang="hu-HU" cap="small" dirty="0"/>
              <a:t>2sg</a:t>
            </a:r>
            <a:r>
              <a:rPr lang="hu-HU" i="1" dirty="0"/>
              <a:t>	</a:t>
            </a:r>
            <a:endParaRPr lang="hu-HU" i="1" dirty="0" smtClean="0"/>
          </a:p>
          <a:p>
            <a:pPr marL="0" indent="0">
              <a:buNone/>
            </a:pPr>
            <a:r>
              <a:rPr lang="hu-HU" dirty="0" smtClean="0"/>
              <a:t>	’</a:t>
            </a:r>
            <a:r>
              <a:rPr lang="hu-HU" dirty="0" err="1" smtClean="0"/>
              <a:t>If</a:t>
            </a:r>
            <a:r>
              <a:rPr lang="hu-HU" dirty="0" smtClean="0"/>
              <a:t> </a:t>
            </a:r>
            <a:r>
              <a:rPr lang="hu-HU" dirty="0" err="1" smtClean="0"/>
              <a:t>you</a:t>
            </a:r>
            <a:r>
              <a:rPr lang="hu-HU" dirty="0" smtClean="0"/>
              <a:t> </a:t>
            </a:r>
            <a:r>
              <a:rPr lang="hu-HU" dirty="0" err="1" smtClean="0"/>
              <a:t>say</a:t>
            </a:r>
            <a:r>
              <a:rPr lang="hu-HU" dirty="0" smtClean="0"/>
              <a:t> </a:t>
            </a:r>
            <a:r>
              <a:rPr lang="hu-HU" dirty="0" err="1" smtClean="0"/>
              <a:t>so</a:t>
            </a:r>
            <a:r>
              <a:rPr lang="hu-HU" dirty="0" smtClean="0"/>
              <a:t>…’</a:t>
            </a:r>
            <a:endParaRPr lang="hu-HU" dirty="0"/>
          </a:p>
          <a:p>
            <a:pPr marL="0" indent="0">
              <a:buNone/>
            </a:pPr>
            <a:r>
              <a:rPr lang="hu-HU" i="1" dirty="0"/>
              <a:t>2. 	</a:t>
            </a:r>
            <a:r>
              <a:rPr lang="hu-HU" b="1" i="1" dirty="0"/>
              <a:t>Ha 	nekem 	ilyen 	telefonom 	lenne… </a:t>
            </a:r>
            <a:r>
              <a:rPr lang="hu-HU" b="1" i="1" dirty="0" smtClean="0"/>
              <a:t>	</a:t>
            </a:r>
            <a:r>
              <a:rPr lang="hu-HU" i="1" dirty="0"/>
              <a:t>	</a:t>
            </a:r>
            <a:r>
              <a:rPr lang="hu-HU" dirty="0"/>
              <a:t>[</a:t>
            </a:r>
            <a:r>
              <a:rPr lang="hu-HU" dirty="0" err="1"/>
              <a:t>wish</a:t>
            </a:r>
            <a:r>
              <a:rPr lang="hu-HU" dirty="0"/>
              <a:t>]</a:t>
            </a:r>
          </a:p>
          <a:p>
            <a:pPr marL="0" indent="0">
              <a:buNone/>
            </a:pPr>
            <a:r>
              <a:rPr lang="hu-HU" i="1" dirty="0"/>
              <a:t>	</a:t>
            </a:r>
            <a:r>
              <a:rPr lang="hu-HU" dirty="0" err="1"/>
              <a:t>if</a:t>
            </a:r>
            <a:r>
              <a:rPr lang="hu-HU" dirty="0"/>
              <a:t>	</a:t>
            </a:r>
            <a:r>
              <a:rPr lang="hu-HU" dirty="0" err="1"/>
              <a:t>me.</a:t>
            </a:r>
            <a:r>
              <a:rPr lang="hu-HU" cap="small" dirty="0" err="1"/>
              <a:t>dat</a:t>
            </a:r>
            <a:r>
              <a:rPr lang="hu-HU" dirty="0"/>
              <a:t>	</a:t>
            </a:r>
            <a:r>
              <a:rPr lang="hu-HU" dirty="0" err="1"/>
              <a:t>such</a:t>
            </a:r>
            <a:r>
              <a:rPr lang="hu-HU" dirty="0"/>
              <a:t>	phone.</a:t>
            </a:r>
            <a:r>
              <a:rPr lang="hu-HU" cap="small" dirty="0"/>
              <a:t>Poss.1sg</a:t>
            </a:r>
            <a:r>
              <a:rPr lang="hu-HU" dirty="0"/>
              <a:t>	be.</a:t>
            </a:r>
            <a:r>
              <a:rPr lang="hu-HU" cap="small" dirty="0"/>
              <a:t>cond.3sg</a:t>
            </a:r>
            <a:endParaRPr lang="hu-HU" i="1" dirty="0"/>
          </a:p>
          <a:p>
            <a:pPr marL="0" indent="0">
              <a:buNone/>
            </a:pPr>
            <a:r>
              <a:rPr lang="hu-HU" i="1" dirty="0" smtClean="0"/>
              <a:t>	</a:t>
            </a:r>
            <a:r>
              <a:rPr lang="hu-HU" dirty="0" smtClean="0"/>
              <a:t>’</a:t>
            </a:r>
            <a:r>
              <a:rPr lang="hu-HU" dirty="0" err="1" smtClean="0"/>
              <a:t>If</a:t>
            </a:r>
            <a:r>
              <a:rPr lang="hu-HU" dirty="0" smtClean="0"/>
              <a:t> </a:t>
            </a:r>
            <a:r>
              <a:rPr lang="hu-HU" dirty="0" err="1"/>
              <a:t>only</a:t>
            </a:r>
            <a:r>
              <a:rPr lang="hu-HU" dirty="0"/>
              <a:t> I had a </a:t>
            </a:r>
            <a:r>
              <a:rPr lang="hu-HU" dirty="0" err="1"/>
              <a:t>phone</a:t>
            </a:r>
            <a:r>
              <a:rPr lang="hu-HU" dirty="0"/>
              <a:t> </a:t>
            </a:r>
            <a:r>
              <a:rPr lang="hu-HU" dirty="0" err="1"/>
              <a:t>like</a:t>
            </a:r>
            <a:r>
              <a:rPr lang="hu-HU" dirty="0"/>
              <a:t> </a:t>
            </a:r>
            <a:r>
              <a:rPr lang="hu-HU" dirty="0" err="1"/>
              <a:t>that</a:t>
            </a:r>
            <a:r>
              <a:rPr lang="hu-HU" dirty="0" smtClean="0"/>
              <a:t>…’</a:t>
            </a:r>
            <a:endParaRPr lang="hu-HU" i="1" dirty="0" smtClean="0"/>
          </a:p>
          <a:p>
            <a:pPr marL="0" indent="0">
              <a:buNone/>
            </a:pPr>
            <a:r>
              <a:rPr lang="hu-HU" i="1" dirty="0" smtClean="0"/>
              <a:t>3</a:t>
            </a:r>
            <a:r>
              <a:rPr lang="hu-HU" i="1" dirty="0"/>
              <a:t>. 	</a:t>
            </a:r>
            <a:r>
              <a:rPr lang="hu-HU" b="1" i="1" dirty="0"/>
              <a:t>Ha 	van 	felesleges 	pénzkidobás…</a:t>
            </a:r>
            <a:r>
              <a:rPr lang="hu-HU" i="1" dirty="0"/>
              <a:t>	</a:t>
            </a:r>
            <a:r>
              <a:rPr lang="hu-HU" i="1" dirty="0" smtClean="0"/>
              <a:t>	</a:t>
            </a:r>
            <a:r>
              <a:rPr lang="hu-HU" dirty="0" smtClean="0"/>
              <a:t>[</a:t>
            </a:r>
            <a:r>
              <a:rPr lang="hu-HU" dirty="0" err="1"/>
              <a:t>assertive</a:t>
            </a:r>
            <a:r>
              <a:rPr lang="hu-HU" dirty="0"/>
              <a:t>, </a:t>
            </a:r>
            <a:r>
              <a:rPr lang="hu-HU" dirty="0" err="1"/>
              <a:t>strong</a:t>
            </a:r>
            <a:r>
              <a:rPr lang="hu-HU" dirty="0"/>
              <a:t> </a:t>
            </a:r>
            <a:r>
              <a:rPr lang="hu-HU" dirty="0" err="1"/>
              <a:t>declaration</a:t>
            </a:r>
            <a:r>
              <a:rPr lang="hu-HU" dirty="0"/>
              <a:t>)</a:t>
            </a:r>
          </a:p>
          <a:p>
            <a:pPr marL="0" indent="0">
              <a:buNone/>
            </a:pPr>
            <a:r>
              <a:rPr lang="hu-HU" i="1" dirty="0"/>
              <a:t>	</a:t>
            </a:r>
            <a:r>
              <a:rPr lang="hu-HU" dirty="0" err="1"/>
              <a:t>if</a:t>
            </a:r>
            <a:r>
              <a:rPr lang="hu-HU" dirty="0"/>
              <a:t>	be.</a:t>
            </a:r>
            <a:r>
              <a:rPr lang="hu-HU" cap="small" dirty="0"/>
              <a:t>3sg</a:t>
            </a:r>
            <a:r>
              <a:rPr lang="hu-HU" dirty="0"/>
              <a:t>	</a:t>
            </a:r>
            <a:r>
              <a:rPr lang="hu-HU" dirty="0" err="1"/>
              <a:t>pointless</a:t>
            </a:r>
            <a:r>
              <a:rPr lang="hu-HU" dirty="0"/>
              <a:t>		</a:t>
            </a:r>
            <a:r>
              <a:rPr lang="hu-HU" dirty="0" err="1"/>
              <a:t>waste.of.money</a:t>
            </a:r>
            <a:endParaRPr lang="hu-HU" i="1" dirty="0"/>
          </a:p>
          <a:p>
            <a:pPr marL="0" indent="0">
              <a:buNone/>
            </a:pPr>
            <a:r>
              <a:rPr lang="hu-HU" i="1" dirty="0" smtClean="0"/>
              <a:t>	</a:t>
            </a:r>
            <a:r>
              <a:rPr lang="hu-HU" dirty="0" smtClean="0"/>
              <a:t>’</a:t>
            </a:r>
            <a:r>
              <a:rPr lang="hu-HU" dirty="0" err="1" smtClean="0"/>
              <a:t>If</a:t>
            </a:r>
            <a:r>
              <a:rPr lang="hu-HU" dirty="0" smtClean="0"/>
              <a:t> </a:t>
            </a:r>
            <a:r>
              <a:rPr lang="hu-HU" dirty="0" err="1"/>
              <a:t>there’s</a:t>
            </a:r>
            <a:r>
              <a:rPr lang="hu-HU" dirty="0"/>
              <a:t> </a:t>
            </a:r>
            <a:r>
              <a:rPr lang="hu-HU" dirty="0" err="1"/>
              <a:t>such</a:t>
            </a:r>
            <a:r>
              <a:rPr lang="hu-HU" dirty="0"/>
              <a:t> a </a:t>
            </a:r>
            <a:r>
              <a:rPr lang="hu-HU" dirty="0" err="1"/>
              <a:t>thing</a:t>
            </a:r>
            <a:r>
              <a:rPr lang="hu-HU" dirty="0"/>
              <a:t> </a:t>
            </a:r>
            <a:r>
              <a:rPr lang="hu-HU" dirty="0" err="1"/>
              <a:t>as</a:t>
            </a:r>
            <a:r>
              <a:rPr lang="hu-HU" dirty="0"/>
              <a:t> </a:t>
            </a:r>
            <a:r>
              <a:rPr lang="hu-HU" dirty="0" err="1"/>
              <a:t>a</a:t>
            </a:r>
            <a:r>
              <a:rPr lang="hu-HU" dirty="0"/>
              <a:t> </a:t>
            </a:r>
            <a:r>
              <a:rPr lang="hu-HU" dirty="0" err="1"/>
              <a:t>pointless</a:t>
            </a:r>
            <a:r>
              <a:rPr lang="hu-HU" dirty="0"/>
              <a:t> </a:t>
            </a:r>
            <a:r>
              <a:rPr lang="hu-HU" dirty="0" err="1"/>
              <a:t>waste</a:t>
            </a:r>
            <a:r>
              <a:rPr lang="hu-HU" dirty="0"/>
              <a:t> of </a:t>
            </a:r>
            <a:r>
              <a:rPr lang="hu-HU" dirty="0" err="1"/>
              <a:t>money</a:t>
            </a:r>
            <a:r>
              <a:rPr lang="hu-HU" dirty="0" smtClean="0"/>
              <a:t>…’</a:t>
            </a:r>
            <a:endParaRPr lang="hu-HU" i="1" dirty="0"/>
          </a:p>
          <a:p>
            <a:pPr marL="0" indent="0">
              <a:buNone/>
            </a:pPr>
            <a:endParaRPr lang="hu-HU" i="1" dirty="0"/>
          </a:p>
        </p:txBody>
      </p:sp>
    </p:spTree>
    <p:extLst>
      <p:ext uri="{BB962C8B-B14F-4D97-AF65-F5344CB8AC3E}">
        <p14:creationId xmlns:p14="http://schemas.microsoft.com/office/powerpoint/2010/main" val="26338989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18688" y="303166"/>
            <a:ext cx="9922764" cy="1294228"/>
          </a:xfrm>
        </p:spPr>
        <p:txBody>
          <a:bodyPr/>
          <a:lstStyle/>
          <a:p>
            <a:r>
              <a:rPr lang="hu-HU" dirty="0" err="1"/>
              <a:t>Material</a:t>
            </a:r>
            <a:r>
              <a:rPr lang="hu-HU" dirty="0"/>
              <a:t> &amp; </a:t>
            </a:r>
            <a:r>
              <a:rPr lang="hu-HU" dirty="0" err="1"/>
              <a:t>method</a:t>
            </a:r>
            <a:endParaRPr lang="hu-HU" dirty="0"/>
          </a:p>
        </p:txBody>
      </p:sp>
      <p:sp>
        <p:nvSpPr>
          <p:cNvPr id="3" name="Tartalom helye 2"/>
          <p:cNvSpPr>
            <a:spLocks noGrp="1"/>
          </p:cNvSpPr>
          <p:nvPr>
            <p:ph idx="1"/>
          </p:nvPr>
        </p:nvSpPr>
        <p:spPr>
          <a:xfrm>
            <a:off x="370391" y="1296365"/>
            <a:ext cx="11598090" cy="5388915"/>
          </a:xfrm>
        </p:spPr>
        <p:txBody>
          <a:bodyPr>
            <a:normAutofit fontScale="92500" lnSpcReduction="20000"/>
          </a:bodyPr>
          <a:lstStyle/>
          <a:p>
            <a:pPr marL="0" indent="0">
              <a:buNone/>
            </a:pPr>
            <a:r>
              <a:rPr lang="hu-HU" i="1" dirty="0"/>
              <a:t>4. 	</a:t>
            </a:r>
            <a:r>
              <a:rPr lang="hu-HU" b="1" i="1" dirty="0"/>
              <a:t>Ha 	ez 	nem 	rögeszme… </a:t>
            </a:r>
            <a:r>
              <a:rPr lang="hu-HU" i="1" dirty="0"/>
              <a:t>		</a:t>
            </a:r>
            <a:r>
              <a:rPr lang="hu-HU" dirty="0"/>
              <a:t>[</a:t>
            </a:r>
            <a:r>
              <a:rPr lang="hu-HU" dirty="0" err="1"/>
              <a:t>assertive</a:t>
            </a:r>
            <a:r>
              <a:rPr lang="hu-HU" dirty="0"/>
              <a:t>, ’I </a:t>
            </a:r>
            <a:r>
              <a:rPr lang="hu-HU" dirty="0" err="1"/>
              <a:t>think</a:t>
            </a:r>
            <a:r>
              <a:rPr lang="hu-HU" dirty="0"/>
              <a:t> </a:t>
            </a:r>
            <a:r>
              <a:rPr lang="hu-HU" dirty="0" err="1"/>
              <a:t>the</a:t>
            </a:r>
            <a:r>
              <a:rPr lang="hu-HU" dirty="0"/>
              <a:t> </a:t>
            </a:r>
            <a:r>
              <a:rPr lang="hu-HU" dirty="0" err="1"/>
              <a:t>opposite</a:t>
            </a:r>
            <a:r>
              <a:rPr lang="hu-HU" dirty="0"/>
              <a:t> of </a:t>
            </a:r>
            <a:r>
              <a:rPr lang="hu-HU" dirty="0" err="1"/>
              <a:t>it</a:t>
            </a:r>
            <a:r>
              <a:rPr lang="hu-HU" dirty="0"/>
              <a:t>’]</a:t>
            </a:r>
          </a:p>
          <a:p>
            <a:pPr marL="0" indent="0">
              <a:buNone/>
            </a:pPr>
            <a:r>
              <a:rPr lang="hu-HU" i="1" dirty="0"/>
              <a:t>	</a:t>
            </a:r>
            <a:r>
              <a:rPr lang="hu-HU" dirty="0" err="1"/>
              <a:t>if</a:t>
            </a:r>
            <a:r>
              <a:rPr lang="hu-HU" dirty="0"/>
              <a:t>	</a:t>
            </a:r>
            <a:r>
              <a:rPr lang="hu-HU" dirty="0" err="1"/>
              <a:t>this</a:t>
            </a:r>
            <a:r>
              <a:rPr lang="hu-HU" dirty="0"/>
              <a:t>	</a:t>
            </a:r>
            <a:r>
              <a:rPr lang="hu-HU" dirty="0" err="1"/>
              <a:t>not</a:t>
            </a:r>
            <a:r>
              <a:rPr lang="hu-HU" dirty="0"/>
              <a:t>	</a:t>
            </a:r>
            <a:r>
              <a:rPr lang="hu-HU" dirty="0" err="1" smtClean="0"/>
              <a:t>obsession</a:t>
            </a:r>
            <a:endParaRPr lang="hu-HU" dirty="0" smtClean="0"/>
          </a:p>
          <a:p>
            <a:pPr marL="0" indent="0">
              <a:buNone/>
            </a:pPr>
            <a:r>
              <a:rPr lang="hu-HU" i="1" dirty="0" smtClean="0"/>
              <a:t>	</a:t>
            </a:r>
            <a:r>
              <a:rPr lang="hu-HU" dirty="0" smtClean="0"/>
              <a:t>’</a:t>
            </a:r>
            <a:r>
              <a:rPr lang="hu-HU" dirty="0" err="1" smtClean="0"/>
              <a:t>If</a:t>
            </a:r>
            <a:r>
              <a:rPr lang="hu-HU" dirty="0" smtClean="0"/>
              <a:t> </a:t>
            </a:r>
            <a:r>
              <a:rPr lang="hu-HU" dirty="0" err="1"/>
              <a:t>this</a:t>
            </a:r>
            <a:r>
              <a:rPr lang="hu-HU" dirty="0"/>
              <a:t> </a:t>
            </a:r>
            <a:r>
              <a:rPr lang="hu-HU" dirty="0" err="1"/>
              <a:t>isn’t</a:t>
            </a:r>
            <a:r>
              <a:rPr lang="hu-HU" dirty="0"/>
              <a:t> an </a:t>
            </a:r>
            <a:r>
              <a:rPr lang="hu-HU" dirty="0" err="1"/>
              <a:t>obsession</a:t>
            </a:r>
            <a:r>
              <a:rPr lang="hu-HU" dirty="0" smtClean="0"/>
              <a:t>…’</a:t>
            </a:r>
            <a:endParaRPr lang="hu-HU" i="1" dirty="0"/>
          </a:p>
          <a:p>
            <a:pPr marL="0" indent="0">
              <a:buNone/>
            </a:pPr>
            <a:r>
              <a:rPr lang="hu-HU" i="1" dirty="0"/>
              <a:t>5. 	</a:t>
            </a:r>
            <a:r>
              <a:rPr lang="hu-HU" b="1" i="1" dirty="0"/>
              <a:t>Ha 	kivennéd 	</a:t>
            </a:r>
            <a:r>
              <a:rPr lang="hu-HU" b="1" i="1" dirty="0" smtClean="0"/>
              <a:t>	a </a:t>
            </a:r>
            <a:r>
              <a:rPr lang="hu-HU" b="1" i="1" dirty="0"/>
              <a:t>	mélyhűtőből 	</a:t>
            </a:r>
            <a:r>
              <a:rPr lang="hu-HU" b="1" i="1" dirty="0" smtClean="0"/>
              <a:t>a </a:t>
            </a:r>
            <a:r>
              <a:rPr lang="hu-HU" b="1" i="1" dirty="0"/>
              <a:t>	csirkét… </a:t>
            </a:r>
            <a:r>
              <a:rPr lang="hu-HU" i="1" dirty="0"/>
              <a:t>	</a:t>
            </a:r>
            <a:r>
              <a:rPr lang="hu-HU" i="1" dirty="0" smtClean="0"/>
              <a:t>	</a:t>
            </a:r>
            <a:r>
              <a:rPr lang="hu-HU" dirty="0" smtClean="0"/>
              <a:t>[</a:t>
            </a:r>
            <a:r>
              <a:rPr lang="hu-HU" dirty="0" err="1"/>
              <a:t>request</a:t>
            </a:r>
            <a:r>
              <a:rPr lang="hu-HU" dirty="0"/>
              <a:t>]</a:t>
            </a:r>
            <a:endParaRPr lang="hu-HU" dirty="0">
              <a:solidFill>
                <a:srgbClr val="FF0000"/>
              </a:solidFill>
            </a:endParaRPr>
          </a:p>
          <a:p>
            <a:pPr marL="0" indent="0">
              <a:buNone/>
            </a:pPr>
            <a:r>
              <a:rPr lang="hu-HU" dirty="0"/>
              <a:t>	</a:t>
            </a:r>
            <a:r>
              <a:rPr lang="hu-HU" dirty="0" err="1"/>
              <a:t>if</a:t>
            </a:r>
            <a:r>
              <a:rPr lang="hu-HU" dirty="0"/>
              <a:t>	take.out.</a:t>
            </a:r>
            <a:r>
              <a:rPr lang="hu-HU" cap="small" dirty="0"/>
              <a:t>cond.2sg</a:t>
            </a:r>
            <a:r>
              <a:rPr lang="hu-HU" dirty="0"/>
              <a:t>	</a:t>
            </a:r>
            <a:r>
              <a:rPr lang="hu-HU" dirty="0" err="1"/>
              <a:t>the</a:t>
            </a:r>
            <a:r>
              <a:rPr lang="hu-HU" dirty="0"/>
              <a:t>	</a:t>
            </a:r>
            <a:r>
              <a:rPr lang="hu-HU" dirty="0" err="1"/>
              <a:t>freezer.</a:t>
            </a:r>
            <a:r>
              <a:rPr lang="hu-HU" cap="small" dirty="0" err="1"/>
              <a:t>elat</a:t>
            </a:r>
            <a:r>
              <a:rPr lang="hu-HU" dirty="0"/>
              <a:t>	</a:t>
            </a:r>
            <a:r>
              <a:rPr lang="hu-HU" dirty="0" err="1"/>
              <a:t>the</a:t>
            </a:r>
            <a:r>
              <a:rPr lang="hu-HU" dirty="0"/>
              <a:t>	</a:t>
            </a:r>
            <a:r>
              <a:rPr lang="hu-HU" dirty="0" err="1"/>
              <a:t>chicken.</a:t>
            </a:r>
            <a:r>
              <a:rPr lang="hu-HU" cap="small" dirty="0" err="1"/>
              <a:t>acc</a:t>
            </a:r>
            <a:endParaRPr lang="hu-HU" dirty="0"/>
          </a:p>
          <a:p>
            <a:pPr marL="0" indent="0">
              <a:buNone/>
            </a:pPr>
            <a:r>
              <a:rPr lang="hu-HU" i="1" dirty="0" smtClean="0"/>
              <a:t>	</a:t>
            </a:r>
            <a:r>
              <a:rPr lang="hu-HU" dirty="0" smtClean="0"/>
              <a:t>’</a:t>
            </a:r>
            <a:r>
              <a:rPr lang="hu-HU" dirty="0" err="1" smtClean="0"/>
              <a:t>If</a:t>
            </a:r>
            <a:r>
              <a:rPr lang="hu-HU" dirty="0" smtClean="0"/>
              <a:t> </a:t>
            </a:r>
            <a:r>
              <a:rPr lang="hu-HU" dirty="0" err="1"/>
              <a:t>you</a:t>
            </a:r>
            <a:r>
              <a:rPr lang="hu-HU" dirty="0"/>
              <a:t> </a:t>
            </a:r>
            <a:r>
              <a:rPr lang="hu-HU" dirty="0" err="1"/>
              <a:t>could</a:t>
            </a:r>
            <a:r>
              <a:rPr lang="hu-HU" dirty="0"/>
              <a:t> </a:t>
            </a:r>
            <a:r>
              <a:rPr lang="hu-HU" dirty="0" err="1"/>
              <a:t>take</a:t>
            </a:r>
            <a:r>
              <a:rPr lang="hu-HU" dirty="0"/>
              <a:t> </a:t>
            </a:r>
            <a:r>
              <a:rPr lang="hu-HU" dirty="0" err="1"/>
              <a:t>the</a:t>
            </a:r>
            <a:r>
              <a:rPr lang="hu-HU" dirty="0"/>
              <a:t> </a:t>
            </a:r>
            <a:r>
              <a:rPr lang="hu-HU" dirty="0" err="1"/>
              <a:t>chicken</a:t>
            </a:r>
            <a:r>
              <a:rPr lang="hu-HU" dirty="0"/>
              <a:t> out of </a:t>
            </a:r>
            <a:r>
              <a:rPr lang="hu-HU" dirty="0" err="1"/>
              <a:t>the</a:t>
            </a:r>
            <a:r>
              <a:rPr lang="hu-HU" dirty="0"/>
              <a:t> </a:t>
            </a:r>
            <a:r>
              <a:rPr lang="hu-HU" dirty="0" err="1"/>
              <a:t>freezer</a:t>
            </a:r>
            <a:r>
              <a:rPr lang="hu-HU" dirty="0" smtClean="0"/>
              <a:t>…’</a:t>
            </a:r>
            <a:endParaRPr lang="hu-HU" i="1" dirty="0" smtClean="0"/>
          </a:p>
          <a:p>
            <a:pPr marL="0" indent="0">
              <a:buNone/>
            </a:pPr>
            <a:r>
              <a:rPr lang="hu-HU" i="1" dirty="0" smtClean="0"/>
              <a:t>6</a:t>
            </a:r>
            <a:r>
              <a:rPr lang="hu-HU" i="1" dirty="0"/>
              <a:t>. 	</a:t>
            </a:r>
            <a:r>
              <a:rPr lang="hu-HU" b="1" i="1" dirty="0"/>
              <a:t>Ha 	tudná…</a:t>
            </a:r>
            <a:r>
              <a:rPr lang="hu-HU" b="1" dirty="0"/>
              <a:t> </a:t>
            </a:r>
            <a:r>
              <a:rPr lang="hu-HU" b="1" dirty="0" smtClean="0"/>
              <a:t> </a:t>
            </a:r>
            <a:r>
              <a:rPr lang="hu-HU" dirty="0"/>
              <a:t>		</a:t>
            </a:r>
            <a:r>
              <a:rPr lang="hu-HU" dirty="0" smtClean="0"/>
              <a:t>			[</a:t>
            </a:r>
            <a:r>
              <a:rPr lang="hu-HU" dirty="0" err="1" smtClean="0"/>
              <a:t>evaluation</a:t>
            </a:r>
            <a:r>
              <a:rPr lang="hu-HU" dirty="0" smtClean="0"/>
              <a:t>, </a:t>
            </a:r>
            <a:r>
              <a:rPr lang="hu-HU" dirty="0" err="1" smtClean="0"/>
              <a:t>worry</a:t>
            </a:r>
            <a:r>
              <a:rPr lang="hu-HU" dirty="0"/>
              <a:t>, </a:t>
            </a:r>
            <a:r>
              <a:rPr lang="hu-HU" dirty="0" err="1"/>
              <a:t>fear</a:t>
            </a:r>
            <a:r>
              <a:rPr lang="hu-HU" dirty="0"/>
              <a:t>]</a:t>
            </a:r>
          </a:p>
          <a:p>
            <a:pPr marL="0" indent="0">
              <a:buNone/>
            </a:pPr>
            <a:r>
              <a:rPr lang="hu-HU" i="1" dirty="0"/>
              <a:t>	</a:t>
            </a:r>
            <a:r>
              <a:rPr lang="hu-HU" dirty="0" err="1"/>
              <a:t>if</a:t>
            </a:r>
            <a:r>
              <a:rPr lang="hu-HU" dirty="0"/>
              <a:t>	know.</a:t>
            </a:r>
            <a:r>
              <a:rPr lang="hu-HU" cap="small" dirty="0"/>
              <a:t>cond.tr.3sg</a:t>
            </a:r>
            <a:endParaRPr lang="hu-HU" i="1" dirty="0"/>
          </a:p>
          <a:p>
            <a:pPr marL="0" indent="0">
              <a:buNone/>
            </a:pPr>
            <a:r>
              <a:rPr lang="hu-HU" i="1" dirty="0" smtClean="0"/>
              <a:t>	</a:t>
            </a:r>
            <a:r>
              <a:rPr lang="hu-HU" dirty="0" smtClean="0"/>
              <a:t>’</a:t>
            </a:r>
            <a:r>
              <a:rPr lang="hu-HU" dirty="0" err="1" smtClean="0"/>
              <a:t>If</a:t>
            </a:r>
            <a:r>
              <a:rPr lang="hu-HU" dirty="0" smtClean="0"/>
              <a:t> s/he </a:t>
            </a:r>
            <a:r>
              <a:rPr lang="hu-HU" dirty="0" err="1"/>
              <a:t>only</a:t>
            </a:r>
            <a:r>
              <a:rPr lang="hu-HU" dirty="0"/>
              <a:t> </a:t>
            </a:r>
            <a:r>
              <a:rPr lang="hu-HU" dirty="0" err="1"/>
              <a:t>knew</a:t>
            </a:r>
            <a:r>
              <a:rPr lang="hu-HU" dirty="0" smtClean="0"/>
              <a:t>…’</a:t>
            </a:r>
            <a:endParaRPr lang="hu-HU" i="1" dirty="0" smtClean="0"/>
          </a:p>
          <a:p>
            <a:pPr marL="0" indent="0">
              <a:buNone/>
            </a:pPr>
            <a:r>
              <a:rPr lang="hu-HU" i="1" dirty="0" smtClean="0"/>
              <a:t>7</a:t>
            </a:r>
            <a:r>
              <a:rPr lang="hu-HU" i="1" dirty="0"/>
              <a:t>. 	</a:t>
            </a:r>
            <a:r>
              <a:rPr lang="hu-HU" b="1" i="1" dirty="0"/>
              <a:t>Mintha 	értenél 			hozzá…  </a:t>
            </a:r>
            <a:r>
              <a:rPr lang="hu-HU" b="1" i="1" dirty="0" smtClean="0"/>
              <a:t>		</a:t>
            </a:r>
            <a:r>
              <a:rPr lang="hu-HU" dirty="0" smtClean="0"/>
              <a:t>[</a:t>
            </a:r>
            <a:r>
              <a:rPr lang="hu-HU" dirty="0" err="1" smtClean="0"/>
              <a:t>assertive</a:t>
            </a:r>
            <a:r>
              <a:rPr lang="hu-HU" dirty="0" smtClean="0"/>
              <a:t>, </a:t>
            </a:r>
            <a:r>
              <a:rPr lang="hu-HU" dirty="0" err="1" smtClean="0"/>
              <a:t>sarcastic-sceptic</a:t>
            </a:r>
            <a:r>
              <a:rPr lang="hu-HU" dirty="0" smtClean="0"/>
              <a:t>]</a:t>
            </a:r>
            <a:endParaRPr lang="hu-HU" dirty="0">
              <a:solidFill>
                <a:srgbClr val="FF0000"/>
              </a:solidFill>
            </a:endParaRPr>
          </a:p>
          <a:p>
            <a:pPr marL="0" indent="0">
              <a:buNone/>
            </a:pPr>
            <a:r>
              <a:rPr lang="hu-HU" i="1" dirty="0"/>
              <a:t>	</a:t>
            </a:r>
            <a:r>
              <a:rPr lang="hu-HU" dirty="0" err="1"/>
              <a:t>as.if</a:t>
            </a:r>
            <a:r>
              <a:rPr lang="hu-HU" dirty="0"/>
              <a:t>	know.about.</a:t>
            </a:r>
            <a:r>
              <a:rPr lang="hu-HU" cap="small" dirty="0"/>
              <a:t>cond.2sg</a:t>
            </a:r>
            <a:r>
              <a:rPr lang="hu-HU" dirty="0"/>
              <a:t>	</a:t>
            </a:r>
            <a:r>
              <a:rPr lang="hu-HU" dirty="0" err="1" smtClean="0"/>
              <a:t>it.</a:t>
            </a:r>
            <a:r>
              <a:rPr lang="hu-HU" cap="small" dirty="0" err="1" smtClean="0"/>
              <a:t>all</a:t>
            </a:r>
            <a:endParaRPr lang="hu-HU" cap="small" dirty="0" smtClean="0"/>
          </a:p>
          <a:p>
            <a:pPr marL="0" indent="0">
              <a:buNone/>
            </a:pPr>
            <a:r>
              <a:rPr lang="hu-HU" i="1" cap="small" dirty="0"/>
              <a:t>	</a:t>
            </a:r>
            <a:r>
              <a:rPr lang="hu-HU" dirty="0" smtClean="0"/>
              <a:t>’</a:t>
            </a:r>
            <a:r>
              <a:rPr lang="hu-HU" dirty="0" err="1" smtClean="0"/>
              <a:t>As</a:t>
            </a:r>
            <a:r>
              <a:rPr lang="hu-HU" dirty="0" smtClean="0"/>
              <a:t> </a:t>
            </a:r>
            <a:r>
              <a:rPr lang="hu-HU" dirty="0" err="1"/>
              <a:t>if</a:t>
            </a:r>
            <a:r>
              <a:rPr lang="hu-HU" dirty="0"/>
              <a:t> </a:t>
            </a:r>
            <a:r>
              <a:rPr lang="hu-HU" dirty="0" err="1"/>
              <a:t>you</a:t>
            </a:r>
            <a:r>
              <a:rPr lang="hu-HU" dirty="0"/>
              <a:t> </a:t>
            </a:r>
            <a:r>
              <a:rPr lang="hu-HU" dirty="0" err="1"/>
              <a:t>knew</a:t>
            </a:r>
            <a:r>
              <a:rPr lang="hu-HU" dirty="0"/>
              <a:t> </a:t>
            </a:r>
            <a:r>
              <a:rPr lang="hu-HU" dirty="0" err="1"/>
              <a:t>what</a:t>
            </a:r>
            <a:r>
              <a:rPr lang="hu-HU" dirty="0"/>
              <a:t> </a:t>
            </a:r>
            <a:r>
              <a:rPr lang="hu-HU" dirty="0" err="1"/>
              <a:t>you</a:t>
            </a:r>
            <a:r>
              <a:rPr lang="hu-HU" dirty="0"/>
              <a:t> </a:t>
            </a:r>
            <a:r>
              <a:rPr lang="hu-HU" dirty="0" err="1"/>
              <a:t>were</a:t>
            </a:r>
            <a:r>
              <a:rPr lang="hu-HU" dirty="0"/>
              <a:t> </a:t>
            </a:r>
            <a:r>
              <a:rPr lang="hu-HU" dirty="0" err="1"/>
              <a:t>doing</a:t>
            </a:r>
            <a:r>
              <a:rPr lang="hu-HU" dirty="0" smtClean="0"/>
              <a:t>…’</a:t>
            </a:r>
            <a:endParaRPr lang="hu-HU" i="1" dirty="0"/>
          </a:p>
          <a:p>
            <a:pPr marL="0" indent="0">
              <a:buNone/>
            </a:pPr>
            <a:endParaRPr lang="hu-HU" dirty="0">
              <a:solidFill>
                <a:srgbClr val="FF0000"/>
              </a:solidFill>
            </a:endParaRPr>
          </a:p>
          <a:p>
            <a:pPr marL="0" indent="0">
              <a:buNone/>
            </a:pPr>
            <a:endParaRPr lang="hu-HU" dirty="0"/>
          </a:p>
        </p:txBody>
      </p:sp>
    </p:spTree>
    <p:extLst>
      <p:ext uri="{BB962C8B-B14F-4D97-AF65-F5344CB8AC3E}">
        <p14:creationId xmlns:p14="http://schemas.microsoft.com/office/powerpoint/2010/main" val="13857787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Material&amp;method</a:t>
            </a:r>
            <a:endParaRPr lang="hu-HU" dirty="0"/>
          </a:p>
        </p:txBody>
      </p:sp>
      <p:sp>
        <p:nvSpPr>
          <p:cNvPr id="3" name="Tartalom helye 2"/>
          <p:cNvSpPr>
            <a:spLocks noGrp="1"/>
          </p:cNvSpPr>
          <p:nvPr>
            <p:ph idx="1"/>
          </p:nvPr>
        </p:nvSpPr>
        <p:spPr>
          <a:xfrm>
            <a:off x="343199" y="1961640"/>
            <a:ext cx="11412637" cy="4103493"/>
          </a:xfrm>
        </p:spPr>
        <p:txBody>
          <a:bodyPr>
            <a:normAutofit lnSpcReduction="10000"/>
          </a:bodyPr>
          <a:lstStyle/>
          <a:p>
            <a:pPr marL="0" indent="0">
              <a:buNone/>
            </a:pPr>
            <a:r>
              <a:rPr lang="hu-HU" i="1" dirty="0"/>
              <a:t>8. 	</a:t>
            </a:r>
            <a:r>
              <a:rPr lang="hu-HU" b="1" i="1" dirty="0"/>
              <a:t>Mintha 	válaszoltam 	volna… </a:t>
            </a:r>
            <a:r>
              <a:rPr lang="hu-HU" i="1" dirty="0"/>
              <a:t>		</a:t>
            </a:r>
            <a:r>
              <a:rPr lang="hu-HU" dirty="0" smtClean="0"/>
              <a:t>[</a:t>
            </a:r>
            <a:r>
              <a:rPr lang="hu-HU" dirty="0" err="1" smtClean="0"/>
              <a:t>assertive</a:t>
            </a:r>
            <a:r>
              <a:rPr lang="hu-HU" dirty="0" smtClean="0"/>
              <a:t>, </a:t>
            </a:r>
            <a:r>
              <a:rPr lang="hu-HU" dirty="0" err="1" smtClean="0"/>
              <a:t>conviction</a:t>
            </a:r>
            <a:r>
              <a:rPr lang="hu-HU" dirty="0"/>
              <a:t>, </a:t>
            </a:r>
            <a:r>
              <a:rPr lang="hu-HU" dirty="0" err="1"/>
              <a:t>certainty</a:t>
            </a:r>
            <a:r>
              <a:rPr lang="hu-HU" dirty="0"/>
              <a:t>]</a:t>
            </a:r>
          </a:p>
          <a:p>
            <a:pPr marL="0" indent="0">
              <a:buNone/>
            </a:pPr>
            <a:r>
              <a:rPr lang="hu-HU" i="1" dirty="0"/>
              <a:t>	</a:t>
            </a:r>
            <a:r>
              <a:rPr lang="hu-HU" dirty="0" err="1"/>
              <a:t>as.if</a:t>
            </a:r>
            <a:r>
              <a:rPr lang="hu-HU" dirty="0"/>
              <a:t>	answer.</a:t>
            </a:r>
            <a:r>
              <a:rPr lang="hu-HU" cap="small" dirty="0"/>
              <a:t>pst.1sg</a:t>
            </a:r>
            <a:r>
              <a:rPr lang="hu-HU" dirty="0"/>
              <a:t>	be.</a:t>
            </a:r>
            <a:r>
              <a:rPr lang="hu-HU" cap="small" dirty="0"/>
              <a:t>cond.3sg</a:t>
            </a:r>
            <a:endParaRPr lang="hu-HU" i="1" dirty="0"/>
          </a:p>
          <a:p>
            <a:pPr marL="0" indent="0">
              <a:buNone/>
            </a:pPr>
            <a:r>
              <a:rPr lang="hu-HU" i="1" dirty="0" smtClean="0"/>
              <a:t>	</a:t>
            </a:r>
            <a:r>
              <a:rPr lang="hu-HU" dirty="0" smtClean="0"/>
              <a:t>’</a:t>
            </a:r>
            <a:r>
              <a:rPr lang="hu-HU" dirty="0" err="1" smtClean="0"/>
              <a:t>As</a:t>
            </a:r>
            <a:r>
              <a:rPr lang="hu-HU" dirty="0" smtClean="0"/>
              <a:t> </a:t>
            </a:r>
            <a:r>
              <a:rPr lang="hu-HU" dirty="0" err="1"/>
              <a:t>if</a:t>
            </a:r>
            <a:r>
              <a:rPr lang="hu-HU" dirty="0"/>
              <a:t> I </a:t>
            </a:r>
            <a:r>
              <a:rPr lang="hu-HU" dirty="0" err="1" smtClean="0"/>
              <a:t>did</a:t>
            </a:r>
            <a:r>
              <a:rPr lang="hu-HU" dirty="0" smtClean="0"/>
              <a:t> </a:t>
            </a:r>
            <a:r>
              <a:rPr lang="hu-HU" dirty="0" err="1"/>
              <a:t>respond</a:t>
            </a:r>
            <a:r>
              <a:rPr lang="hu-HU" dirty="0" smtClean="0"/>
              <a:t>…’</a:t>
            </a:r>
            <a:endParaRPr lang="hu-HU" i="1" dirty="0" smtClean="0"/>
          </a:p>
          <a:p>
            <a:pPr marL="0" indent="0">
              <a:buNone/>
            </a:pPr>
            <a:r>
              <a:rPr lang="hu-HU" i="1" dirty="0" smtClean="0"/>
              <a:t>9</a:t>
            </a:r>
            <a:r>
              <a:rPr lang="hu-HU" i="1" dirty="0"/>
              <a:t>. 	</a:t>
            </a:r>
            <a:r>
              <a:rPr lang="hu-HU" b="1" i="1" dirty="0"/>
              <a:t>Mintha 	nem 	tudná…	</a:t>
            </a:r>
            <a:r>
              <a:rPr lang="hu-HU" i="1" dirty="0"/>
              <a:t>		</a:t>
            </a:r>
            <a:r>
              <a:rPr lang="hu-HU" dirty="0" smtClean="0"/>
              <a:t>[</a:t>
            </a:r>
            <a:r>
              <a:rPr lang="hu-HU" dirty="0" err="1" smtClean="0"/>
              <a:t>assertive</a:t>
            </a:r>
            <a:r>
              <a:rPr lang="hu-HU" dirty="0" smtClean="0"/>
              <a:t>, </a:t>
            </a:r>
            <a:r>
              <a:rPr lang="hu-HU" dirty="0" err="1" smtClean="0"/>
              <a:t>sarcastic-sceptic</a:t>
            </a:r>
            <a:r>
              <a:rPr lang="hu-HU" dirty="0" smtClean="0"/>
              <a:t>]</a:t>
            </a:r>
            <a:endParaRPr lang="hu-HU" dirty="0">
              <a:solidFill>
                <a:srgbClr val="FF0000"/>
              </a:solidFill>
            </a:endParaRPr>
          </a:p>
          <a:p>
            <a:pPr marL="0" indent="0">
              <a:buNone/>
            </a:pPr>
            <a:r>
              <a:rPr lang="hu-HU" i="1" dirty="0"/>
              <a:t>	</a:t>
            </a:r>
            <a:r>
              <a:rPr lang="hu-HU" dirty="0" err="1"/>
              <a:t>as.if</a:t>
            </a:r>
            <a:r>
              <a:rPr lang="hu-HU" dirty="0"/>
              <a:t>	</a:t>
            </a:r>
            <a:r>
              <a:rPr lang="hu-HU" dirty="0" err="1"/>
              <a:t>not</a:t>
            </a:r>
            <a:r>
              <a:rPr lang="hu-HU" dirty="0"/>
              <a:t>	know.</a:t>
            </a:r>
            <a:r>
              <a:rPr lang="hu-HU" cap="small" dirty="0"/>
              <a:t>cond.tr.3sg</a:t>
            </a:r>
            <a:endParaRPr lang="hu-HU" i="1" dirty="0"/>
          </a:p>
          <a:p>
            <a:pPr marL="0" indent="0">
              <a:buNone/>
            </a:pPr>
            <a:r>
              <a:rPr lang="hu-HU" i="1" dirty="0" smtClean="0"/>
              <a:t>	</a:t>
            </a:r>
            <a:r>
              <a:rPr lang="hu-HU" dirty="0" smtClean="0"/>
              <a:t>’</a:t>
            </a:r>
            <a:r>
              <a:rPr lang="hu-HU" dirty="0" err="1" smtClean="0"/>
              <a:t>As</a:t>
            </a:r>
            <a:r>
              <a:rPr lang="hu-HU" dirty="0" smtClean="0"/>
              <a:t> </a:t>
            </a:r>
            <a:r>
              <a:rPr lang="hu-HU" dirty="0" err="1"/>
              <a:t>if</a:t>
            </a:r>
            <a:r>
              <a:rPr lang="hu-HU" dirty="0"/>
              <a:t> </a:t>
            </a:r>
            <a:r>
              <a:rPr lang="hu-HU" dirty="0" smtClean="0"/>
              <a:t>s/he </a:t>
            </a:r>
            <a:r>
              <a:rPr lang="hu-HU" dirty="0" err="1"/>
              <a:t>didn’t</a:t>
            </a:r>
            <a:r>
              <a:rPr lang="hu-HU" dirty="0"/>
              <a:t> </a:t>
            </a:r>
            <a:r>
              <a:rPr lang="hu-HU" dirty="0" err="1"/>
              <a:t>know</a:t>
            </a:r>
            <a:r>
              <a:rPr lang="hu-HU" dirty="0" smtClean="0"/>
              <a:t>…’</a:t>
            </a:r>
            <a:endParaRPr lang="hu-HU" i="1" dirty="0" smtClean="0"/>
          </a:p>
          <a:p>
            <a:pPr marL="0" indent="0">
              <a:buNone/>
            </a:pPr>
            <a:r>
              <a:rPr lang="hu-HU" i="1" dirty="0" smtClean="0"/>
              <a:t>10</a:t>
            </a:r>
            <a:r>
              <a:rPr lang="hu-HU" i="1" dirty="0"/>
              <a:t>. 	</a:t>
            </a:r>
            <a:r>
              <a:rPr lang="hu-HU" b="1" i="1" dirty="0"/>
              <a:t>Mintha 	tudná…	</a:t>
            </a:r>
            <a:r>
              <a:rPr lang="hu-HU" i="1" dirty="0"/>
              <a:t>			</a:t>
            </a:r>
            <a:r>
              <a:rPr lang="hu-HU" dirty="0" smtClean="0"/>
              <a:t>[</a:t>
            </a:r>
            <a:r>
              <a:rPr lang="hu-HU" dirty="0" err="1" smtClean="0"/>
              <a:t>assertive</a:t>
            </a:r>
            <a:r>
              <a:rPr lang="hu-HU" dirty="0" smtClean="0"/>
              <a:t>, </a:t>
            </a:r>
            <a:r>
              <a:rPr lang="hu-HU" dirty="0" err="1" smtClean="0"/>
              <a:t>sarcastic-sceptic</a:t>
            </a:r>
            <a:r>
              <a:rPr lang="hu-HU" dirty="0" smtClean="0"/>
              <a:t>]</a:t>
            </a:r>
            <a:endParaRPr lang="hu-HU" dirty="0">
              <a:solidFill>
                <a:srgbClr val="FF0000"/>
              </a:solidFill>
            </a:endParaRPr>
          </a:p>
          <a:p>
            <a:pPr marL="0" indent="0">
              <a:buNone/>
            </a:pPr>
            <a:r>
              <a:rPr lang="hu-HU" dirty="0">
                <a:solidFill>
                  <a:srgbClr val="FF0000"/>
                </a:solidFill>
              </a:rPr>
              <a:t>	</a:t>
            </a:r>
            <a:r>
              <a:rPr lang="hu-HU" dirty="0" err="1"/>
              <a:t>as.if</a:t>
            </a:r>
            <a:r>
              <a:rPr lang="hu-HU" dirty="0"/>
              <a:t>	know.</a:t>
            </a:r>
            <a:r>
              <a:rPr lang="hu-HU" cap="small" dirty="0"/>
              <a:t>cond.tr.3sg</a:t>
            </a:r>
            <a:endParaRPr lang="hu-HU" dirty="0">
              <a:solidFill>
                <a:srgbClr val="FF0000"/>
              </a:solidFill>
            </a:endParaRPr>
          </a:p>
          <a:p>
            <a:pPr marL="0" indent="0">
              <a:buNone/>
            </a:pPr>
            <a:r>
              <a:rPr lang="hu-HU" dirty="0" smtClean="0"/>
              <a:t>	’</a:t>
            </a:r>
            <a:r>
              <a:rPr lang="hu-HU" dirty="0"/>
              <a:t> </a:t>
            </a:r>
            <a:r>
              <a:rPr lang="hu-HU" dirty="0" err="1"/>
              <a:t>As</a:t>
            </a:r>
            <a:r>
              <a:rPr lang="hu-HU" dirty="0"/>
              <a:t> </a:t>
            </a:r>
            <a:r>
              <a:rPr lang="hu-HU" dirty="0" err="1"/>
              <a:t>if</a:t>
            </a:r>
            <a:r>
              <a:rPr lang="hu-HU" dirty="0"/>
              <a:t> </a:t>
            </a:r>
            <a:r>
              <a:rPr lang="hu-HU" dirty="0" smtClean="0"/>
              <a:t>s/he </a:t>
            </a:r>
            <a:r>
              <a:rPr lang="hu-HU" dirty="0" err="1" smtClean="0"/>
              <a:t>knew</a:t>
            </a:r>
            <a:r>
              <a:rPr lang="hu-HU" dirty="0" smtClean="0"/>
              <a:t>…’</a:t>
            </a:r>
            <a:endParaRPr lang="hu-HU" dirty="0"/>
          </a:p>
        </p:txBody>
      </p:sp>
    </p:spTree>
    <p:extLst>
      <p:ext uri="{BB962C8B-B14F-4D97-AF65-F5344CB8AC3E}">
        <p14:creationId xmlns:p14="http://schemas.microsoft.com/office/powerpoint/2010/main" val="24410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p:txBody>
          <a:bodyPr/>
          <a:lstStyle/>
          <a:p>
            <a:pPr marL="0" indent="0">
              <a:buNone/>
            </a:pPr>
            <a:endParaRPr lang="hu-HU" dirty="0" smtClean="0"/>
          </a:p>
          <a:p>
            <a:pPr marL="0" indent="0" algn="ctr">
              <a:buNone/>
            </a:pPr>
            <a:r>
              <a:rPr lang="hu-HU" sz="5500" b="1" dirty="0" smtClean="0"/>
              <a:t>RESULTS</a:t>
            </a:r>
          </a:p>
        </p:txBody>
      </p:sp>
    </p:spTree>
    <p:extLst>
      <p:ext uri="{BB962C8B-B14F-4D97-AF65-F5344CB8AC3E}">
        <p14:creationId xmlns:p14="http://schemas.microsoft.com/office/powerpoint/2010/main" val="27345219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ép 7">
            <a:extLst>
              <a:ext uri="{FF2B5EF4-FFF2-40B4-BE49-F238E27FC236}">
                <a16:creationId xmlns:a16="http://schemas.microsoft.com/office/drawing/2014/main" xmlns="" id="{7EFC7E04-D81E-4651-8696-168A9ACFA77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175941" y="3396847"/>
            <a:ext cx="2781300" cy="1703705"/>
          </a:xfrm>
          <a:prstGeom prst="rect">
            <a:avLst/>
          </a:prstGeom>
        </p:spPr>
      </p:pic>
      <p:pic>
        <p:nvPicPr>
          <p:cNvPr id="14" name="Kép 13">
            <a:extLst>
              <a:ext uri="{FF2B5EF4-FFF2-40B4-BE49-F238E27FC236}">
                <a16:creationId xmlns:a16="http://schemas.microsoft.com/office/drawing/2014/main" xmlns="" id="{43C6C8CD-74AC-420B-BC58-298E3449DE42}"/>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8960256" y="3391650"/>
            <a:ext cx="2781300" cy="1703705"/>
          </a:xfrm>
          <a:prstGeom prst="rect">
            <a:avLst/>
          </a:prstGeom>
        </p:spPr>
      </p:pic>
      <p:sp>
        <p:nvSpPr>
          <p:cNvPr id="2" name="Cím 1">
            <a:extLst>
              <a:ext uri="{FF2B5EF4-FFF2-40B4-BE49-F238E27FC236}">
                <a16:creationId xmlns:a16="http://schemas.microsoft.com/office/drawing/2014/main" xmlns="" id="{64D0920E-5C70-4BE2-BC8F-6C65231FD503}"/>
              </a:ext>
            </a:extLst>
          </p:cNvPr>
          <p:cNvSpPr>
            <a:spLocks noGrp="1"/>
          </p:cNvSpPr>
          <p:nvPr>
            <p:ph type="title"/>
          </p:nvPr>
        </p:nvSpPr>
        <p:spPr>
          <a:xfrm>
            <a:off x="669268" y="201836"/>
            <a:ext cx="11305309" cy="1294228"/>
          </a:xfrm>
        </p:spPr>
        <p:txBody>
          <a:bodyPr>
            <a:noAutofit/>
          </a:bodyPr>
          <a:lstStyle/>
          <a:p>
            <a:pPr marL="0" indent="0"/>
            <a:r>
              <a:rPr lang="hu-HU" sz="3200" i="1" dirty="0"/>
              <a:t>1. </a:t>
            </a:r>
            <a:r>
              <a:rPr lang="hu-HU" sz="3200" i="1" dirty="0" smtClean="0"/>
              <a:t>	Ha </a:t>
            </a:r>
            <a:r>
              <a:rPr lang="hu-HU" sz="3200" i="1" dirty="0"/>
              <a:t>te 	mondod… </a:t>
            </a:r>
            <a:r>
              <a:rPr lang="hu-HU" sz="3200" dirty="0"/>
              <a:t> </a:t>
            </a:r>
            <a:r>
              <a:rPr lang="hu-HU" sz="2400" dirty="0"/>
              <a:t>[</a:t>
            </a:r>
            <a:r>
              <a:rPr lang="hu-HU" sz="2400" dirty="0" err="1" smtClean="0"/>
              <a:t>sarcastic-sceptic</a:t>
            </a:r>
            <a:r>
              <a:rPr lang="hu-HU" sz="2400" dirty="0" smtClean="0"/>
              <a:t>, </a:t>
            </a:r>
            <a:r>
              <a:rPr lang="hu-HU" sz="2400" dirty="0" err="1" smtClean="0"/>
              <a:t>assertive</a:t>
            </a:r>
            <a:r>
              <a:rPr lang="hu-HU" sz="2400" dirty="0" smtClean="0"/>
              <a:t>] </a:t>
            </a:r>
            <a:r>
              <a:rPr lang="hu-HU" sz="3200" dirty="0">
                <a:solidFill>
                  <a:srgbClr val="FF0000"/>
                </a:solidFill>
              </a:rPr>
              <a:t/>
            </a:r>
            <a:br>
              <a:rPr lang="hu-HU" sz="3200" dirty="0">
                <a:solidFill>
                  <a:srgbClr val="FF0000"/>
                </a:solidFill>
              </a:rPr>
            </a:br>
            <a:r>
              <a:rPr lang="hu-HU" sz="3200" dirty="0" smtClean="0">
                <a:solidFill>
                  <a:srgbClr val="FF0000"/>
                </a:solidFill>
              </a:rPr>
              <a:t>	</a:t>
            </a:r>
            <a:r>
              <a:rPr lang="hu-HU" sz="3200" b="0" dirty="0" err="1" smtClean="0"/>
              <a:t>if</a:t>
            </a:r>
            <a:r>
              <a:rPr lang="hu-HU" sz="3200" b="0" dirty="0"/>
              <a:t>	</a:t>
            </a:r>
            <a:r>
              <a:rPr lang="hu-HU" sz="3200" b="0" dirty="0" err="1"/>
              <a:t>you</a:t>
            </a:r>
            <a:r>
              <a:rPr lang="hu-HU" sz="3200" b="0" dirty="0"/>
              <a:t>	say.</a:t>
            </a:r>
            <a:r>
              <a:rPr lang="hu-HU" sz="3200" b="0" cap="small" dirty="0"/>
              <a:t>2sg</a:t>
            </a:r>
            <a:r>
              <a:rPr lang="hu-HU" sz="3200" dirty="0" smtClean="0">
                <a:solidFill>
                  <a:srgbClr val="FF0000"/>
                </a:solidFill>
              </a:rPr>
              <a:t/>
            </a:r>
            <a:br>
              <a:rPr lang="hu-HU" sz="3200" dirty="0" smtClean="0">
                <a:solidFill>
                  <a:srgbClr val="FF0000"/>
                </a:solidFill>
              </a:rPr>
            </a:br>
            <a:r>
              <a:rPr lang="hu-HU" sz="3200" dirty="0" smtClean="0">
                <a:solidFill>
                  <a:srgbClr val="FF0000"/>
                </a:solidFill>
              </a:rPr>
              <a:t>	</a:t>
            </a:r>
            <a:r>
              <a:rPr lang="hu-HU" sz="3200" b="0" dirty="0" smtClean="0"/>
              <a:t>’</a:t>
            </a:r>
            <a:r>
              <a:rPr lang="hu-HU" sz="3200" b="0" dirty="0" err="1" smtClean="0"/>
              <a:t>If</a:t>
            </a:r>
            <a:r>
              <a:rPr lang="hu-HU" sz="3200" b="0" dirty="0" smtClean="0"/>
              <a:t> </a:t>
            </a:r>
            <a:r>
              <a:rPr lang="hu-HU" sz="3200" b="0" dirty="0" err="1" smtClean="0"/>
              <a:t>you</a:t>
            </a:r>
            <a:r>
              <a:rPr lang="hu-HU" sz="3200" b="0" dirty="0" smtClean="0"/>
              <a:t> </a:t>
            </a:r>
            <a:r>
              <a:rPr lang="hu-HU" sz="3200" b="0" dirty="0" err="1" smtClean="0"/>
              <a:t>say</a:t>
            </a:r>
            <a:r>
              <a:rPr lang="hu-HU" sz="3200" b="0" dirty="0" smtClean="0"/>
              <a:t> </a:t>
            </a:r>
            <a:r>
              <a:rPr lang="hu-HU" sz="3200" b="0" dirty="0" err="1" smtClean="0"/>
              <a:t>so</a:t>
            </a:r>
            <a:r>
              <a:rPr lang="hu-HU" sz="3200" b="0" dirty="0" smtClean="0"/>
              <a:t>…’</a:t>
            </a:r>
            <a:r>
              <a:rPr lang="hu-HU" sz="3200" i="1" dirty="0"/>
              <a:t/>
            </a:r>
            <a:br>
              <a:rPr lang="hu-HU" sz="3200" i="1" dirty="0"/>
            </a:br>
            <a:endParaRPr lang="hu-HU" sz="3200" dirty="0"/>
          </a:p>
        </p:txBody>
      </p:sp>
      <p:sp>
        <p:nvSpPr>
          <p:cNvPr id="3" name="Tartalom helye 2">
            <a:extLst>
              <a:ext uri="{FF2B5EF4-FFF2-40B4-BE49-F238E27FC236}">
                <a16:creationId xmlns:a16="http://schemas.microsoft.com/office/drawing/2014/main" xmlns="" id="{A7710DAD-798C-43FB-8916-686AF9DA5949}"/>
              </a:ext>
            </a:extLst>
          </p:cNvPr>
          <p:cNvSpPr>
            <a:spLocks noGrp="1"/>
          </p:cNvSpPr>
          <p:nvPr>
            <p:ph idx="1"/>
          </p:nvPr>
        </p:nvSpPr>
        <p:spPr>
          <a:xfrm>
            <a:off x="462987" y="1773568"/>
            <a:ext cx="11511590" cy="986214"/>
          </a:xfrm>
        </p:spPr>
        <p:txBody>
          <a:bodyPr>
            <a:normAutofit/>
          </a:bodyPr>
          <a:lstStyle/>
          <a:p>
            <a:pPr marL="0" indent="0">
              <a:buNone/>
            </a:pPr>
            <a:r>
              <a:rPr lang="hu-HU" sz="1900" dirty="0"/>
              <a:t>Both </a:t>
            </a:r>
            <a:r>
              <a:rPr lang="en-US" sz="1900" dirty="0"/>
              <a:t>subordinate and insubordinate clauses show prosodic markings of </a:t>
            </a:r>
            <a:r>
              <a:rPr lang="en-US" sz="1900" b="1" dirty="0"/>
              <a:t>continuation</a:t>
            </a:r>
            <a:r>
              <a:rPr lang="en-US" sz="1900" dirty="0"/>
              <a:t>, </a:t>
            </a:r>
            <a:r>
              <a:rPr lang="hu-HU" sz="1900" dirty="0" err="1"/>
              <a:t>while</a:t>
            </a:r>
            <a:r>
              <a:rPr lang="hu-HU" sz="1900" dirty="0"/>
              <a:t> </a:t>
            </a:r>
            <a:r>
              <a:rPr lang="hu-HU" sz="1900" dirty="0" err="1"/>
              <a:t>the</a:t>
            </a:r>
            <a:r>
              <a:rPr lang="hu-HU" sz="1900" dirty="0"/>
              <a:t> </a:t>
            </a:r>
            <a:r>
              <a:rPr lang="en-US" sz="1900" dirty="0"/>
              <a:t>elliptical clauses don</a:t>
            </a:r>
            <a:r>
              <a:rPr lang="hu-HU" sz="1900" dirty="0"/>
              <a:t>’</a:t>
            </a:r>
            <a:r>
              <a:rPr lang="en-US" sz="1900" dirty="0"/>
              <a:t>t</a:t>
            </a:r>
            <a:r>
              <a:rPr lang="hu-HU" sz="1900" dirty="0"/>
              <a:t>, and </a:t>
            </a:r>
            <a:r>
              <a:rPr lang="hu-HU" sz="1900" dirty="0" err="1"/>
              <a:t>the</a:t>
            </a:r>
            <a:r>
              <a:rPr lang="hu-HU" sz="1900" dirty="0"/>
              <a:t> </a:t>
            </a:r>
            <a:r>
              <a:rPr lang="hu-HU" sz="1900" dirty="0" err="1"/>
              <a:t>stress</a:t>
            </a:r>
            <a:r>
              <a:rPr lang="hu-HU" sz="1900" dirty="0"/>
              <a:t> </a:t>
            </a:r>
            <a:r>
              <a:rPr lang="hu-HU" sz="1900" dirty="0" err="1"/>
              <a:t>patterns</a:t>
            </a:r>
            <a:r>
              <a:rPr lang="hu-HU" sz="1900" dirty="0"/>
              <a:t> </a:t>
            </a:r>
            <a:r>
              <a:rPr lang="hu-HU" sz="1900" dirty="0" err="1"/>
              <a:t>are</a:t>
            </a:r>
            <a:r>
              <a:rPr lang="hu-HU" sz="1900" dirty="0"/>
              <a:t> </a:t>
            </a:r>
            <a:r>
              <a:rPr lang="hu-HU" sz="1900" dirty="0" err="1"/>
              <a:t>also</a:t>
            </a:r>
            <a:r>
              <a:rPr lang="hu-HU" sz="1900" dirty="0"/>
              <a:t> </a:t>
            </a:r>
            <a:r>
              <a:rPr lang="hu-HU" sz="1900" dirty="0" err="1" smtClean="0"/>
              <a:t>different</a:t>
            </a:r>
            <a:r>
              <a:rPr lang="hu-HU" sz="1900" dirty="0"/>
              <a:t>.</a:t>
            </a:r>
          </a:p>
          <a:p>
            <a:endParaRPr lang="hu-HU" dirty="0"/>
          </a:p>
        </p:txBody>
      </p:sp>
      <p:pic>
        <p:nvPicPr>
          <p:cNvPr id="4" name="Kép 3">
            <a:extLst>
              <a:ext uri="{FF2B5EF4-FFF2-40B4-BE49-F238E27FC236}">
                <a16:creationId xmlns:a16="http://schemas.microsoft.com/office/drawing/2014/main" xmlns="" id="{2F5DF741-C421-4B68-809B-C6606E312CD3}"/>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1441" y="3951030"/>
            <a:ext cx="3893365" cy="2681784"/>
          </a:xfrm>
          <a:prstGeom prst="rect">
            <a:avLst/>
          </a:prstGeom>
        </p:spPr>
      </p:pic>
      <p:sp>
        <p:nvSpPr>
          <p:cNvPr id="5" name="Szövegdoboz 4">
            <a:extLst>
              <a:ext uri="{FF2B5EF4-FFF2-40B4-BE49-F238E27FC236}">
                <a16:creationId xmlns:a16="http://schemas.microsoft.com/office/drawing/2014/main" xmlns="" id="{7224CD1B-725F-420D-8160-E9CB544DE562}"/>
              </a:ext>
            </a:extLst>
          </p:cNvPr>
          <p:cNvSpPr txBox="1"/>
          <p:nvPr/>
        </p:nvSpPr>
        <p:spPr>
          <a:xfrm>
            <a:off x="271109" y="2880000"/>
            <a:ext cx="3221182" cy="923330"/>
          </a:xfrm>
          <a:prstGeom prst="rect">
            <a:avLst/>
          </a:prstGeom>
          <a:solidFill>
            <a:srgbClr val="FFC000"/>
          </a:solidFill>
        </p:spPr>
        <p:txBody>
          <a:bodyPr wrap="square" rtlCol="0">
            <a:spAutoFit/>
          </a:bodyPr>
          <a:lstStyle/>
          <a:p>
            <a:pPr algn="ctr"/>
            <a:r>
              <a:rPr lang="hu-HU" b="1" dirty="0"/>
              <a:t>SUBORDINATE, WITHOUT MAIN CLAUSE, CERTAINTY</a:t>
            </a:r>
            <a:endParaRPr lang="hu-HU" dirty="0"/>
          </a:p>
        </p:txBody>
      </p:sp>
      <p:sp>
        <p:nvSpPr>
          <p:cNvPr id="6" name="Szövegdoboz 5">
            <a:extLst>
              <a:ext uri="{FF2B5EF4-FFF2-40B4-BE49-F238E27FC236}">
                <a16:creationId xmlns:a16="http://schemas.microsoft.com/office/drawing/2014/main" xmlns="" id="{F1738AAC-9A1A-40E5-85ED-3C3E1EC96182}"/>
              </a:ext>
            </a:extLst>
          </p:cNvPr>
          <p:cNvSpPr txBox="1"/>
          <p:nvPr/>
        </p:nvSpPr>
        <p:spPr>
          <a:xfrm>
            <a:off x="8753395" y="2880000"/>
            <a:ext cx="3221182" cy="646331"/>
          </a:xfrm>
          <a:prstGeom prst="rect">
            <a:avLst/>
          </a:prstGeom>
          <a:solidFill>
            <a:srgbClr val="FFC000"/>
          </a:solidFill>
        </p:spPr>
        <p:txBody>
          <a:bodyPr wrap="square" rtlCol="0">
            <a:spAutoFit/>
          </a:bodyPr>
          <a:lstStyle/>
          <a:p>
            <a:pPr algn="ctr"/>
            <a:r>
              <a:rPr lang="hu-HU" b="1" dirty="0"/>
              <a:t>INSUBORDINATE, SARCASM (DOUBT)</a:t>
            </a:r>
            <a:endParaRPr lang="hu-HU" dirty="0"/>
          </a:p>
        </p:txBody>
      </p:sp>
      <p:sp>
        <p:nvSpPr>
          <p:cNvPr id="7" name="Szövegdoboz 6">
            <a:extLst>
              <a:ext uri="{FF2B5EF4-FFF2-40B4-BE49-F238E27FC236}">
                <a16:creationId xmlns:a16="http://schemas.microsoft.com/office/drawing/2014/main" xmlns="" id="{6D51FA92-4A6A-4BF8-8421-65FE80540CA9}"/>
              </a:ext>
            </a:extLst>
          </p:cNvPr>
          <p:cNvSpPr txBox="1"/>
          <p:nvPr/>
        </p:nvSpPr>
        <p:spPr>
          <a:xfrm>
            <a:off x="3904806" y="2880000"/>
            <a:ext cx="4363983" cy="646331"/>
          </a:xfrm>
          <a:prstGeom prst="rect">
            <a:avLst/>
          </a:prstGeom>
          <a:solidFill>
            <a:srgbClr val="FFC000"/>
          </a:solidFill>
        </p:spPr>
        <p:txBody>
          <a:bodyPr wrap="square" rtlCol="0">
            <a:spAutoFit/>
          </a:bodyPr>
          <a:lstStyle/>
          <a:p>
            <a:pPr algn="ctr"/>
            <a:r>
              <a:rPr lang="hu-HU" b="1" dirty="0"/>
              <a:t>SUBORDINATE, WITH MAIN CLAUSE, CERTAINTY</a:t>
            </a:r>
            <a:endParaRPr lang="hu-HU" dirty="0"/>
          </a:p>
        </p:txBody>
      </p:sp>
      <p:pic>
        <p:nvPicPr>
          <p:cNvPr id="9" name="Kép 8">
            <a:extLst>
              <a:ext uri="{FF2B5EF4-FFF2-40B4-BE49-F238E27FC236}">
                <a16:creationId xmlns:a16="http://schemas.microsoft.com/office/drawing/2014/main" xmlns="" id="{087DC2AE-E28B-41B1-B18A-C030A566DEBA}"/>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6175941" y="5100552"/>
            <a:ext cx="2781300" cy="1757448"/>
          </a:xfrm>
          <a:prstGeom prst="rect">
            <a:avLst/>
          </a:prstGeom>
        </p:spPr>
      </p:pic>
      <p:sp>
        <p:nvSpPr>
          <p:cNvPr id="10" name="Téglalap 9">
            <a:extLst>
              <a:ext uri="{FF2B5EF4-FFF2-40B4-BE49-F238E27FC236}">
                <a16:creationId xmlns:a16="http://schemas.microsoft.com/office/drawing/2014/main" xmlns="" id="{58CA53AF-2AA0-46F2-8D4B-478AA717D922}"/>
              </a:ext>
            </a:extLst>
          </p:cNvPr>
          <p:cNvSpPr/>
          <p:nvPr/>
        </p:nvSpPr>
        <p:spPr>
          <a:xfrm>
            <a:off x="6483928" y="3584864"/>
            <a:ext cx="841663" cy="10287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Téglalap 10">
            <a:extLst>
              <a:ext uri="{FF2B5EF4-FFF2-40B4-BE49-F238E27FC236}">
                <a16:creationId xmlns:a16="http://schemas.microsoft.com/office/drawing/2014/main" xmlns="" id="{9A754C36-CEF6-4776-B1AB-890117C8E87D}"/>
              </a:ext>
            </a:extLst>
          </p:cNvPr>
          <p:cNvSpPr/>
          <p:nvPr/>
        </p:nvSpPr>
        <p:spPr>
          <a:xfrm>
            <a:off x="6480464" y="5307968"/>
            <a:ext cx="841663" cy="10287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 name="Szövegdoboz 11">
            <a:extLst>
              <a:ext uri="{FF2B5EF4-FFF2-40B4-BE49-F238E27FC236}">
                <a16:creationId xmlns:a16="http://schemas.microsoft.com/office/drawing/2014/main" xmlns="" id="{2E30FE33-D199-4270-A82A-5B16E1B395DF}"/>
              </a:ext>
            </a:extLst>
          </p:cNvPr>
          <p:cNvSpPr txBox="1"/>
          <p:nvPr/>
        </p:nvSpPr>
        <p:spPr>
          <a:xfrm>
            <a:off x="1003759" y="4238160"/>
            <a:ext cx="2613201" cy="369332"/>
          </a:xfrm>
          <a:prstGeom prst="rect">
            <a:avLst/>
          </a:prstGeom>
          <a:noFill/>
        </p:spPr>
        <p:txBody>
          <a:bodyPr wrap="square" rtlCol="0">
            <a:spAutoFit/>
          </a:bodyPr>
          <a:lstStyle/>
          <a:p>
            <a:pPr algn="ctr"/>
            <a:r>
              <a:rPr lang="hu-HU" dirty="0" err="1"/>
              <a:t>Stress</a:t>
            </a:r>
            <a:r>
              <a:rPr lang="hu-HU" dirty="0"/>
              <a:t> </a:t>
            </a:r>
            <a:r>
              <a:rPr lang="hu-HU" dirty="0" err="1"/>
              <a:t>on</a:t>
            </a:r>
            <a:r>
              <a:rPr lang="hu-HU" dirty="0"/>
              <a:t> </a:t>
            </a:r>
            <a:r>
              <a:rPr lang="hu-HU" dirty="0" err="1"/>
              <a:t>the</a:t>
            </a:r>
            <a:r>
              <a:rPr lang="hu-HU" dirty="0"/>
              <a:t> </a:t>
            </a:r>
            <a:r>
              <a:rPr lang="hu-HU" dirty="0" err="1"/>
              <a:t>pronoun</a:t>
            </a:r>
            <a:endParaRPr lang="hu-HU" dirty="0"/>
          </a:p>
        </p:txBody>
      </p:sp>
      <p:sp>
        <p:nvSpPr>
          <p:cNvPr id="13" name="Szövegdoboz 12">
            <a:extLst>
              <a:ext uri="{FF2B5EF4-FFF2-40B4-BE49-F238E27FC236}">
                <a16:creationId xmlns:a16="http://schemas.microsoft.com/office/drawing/2014/main" xmlns="" id="{C8BC750D-F645-4477-93A6-91DB998AF4E2}"/>
              </a:ext>
            </a:extLst>
          </p:cNvPr>
          <p:cNvSpPr txBox="1"/>
          <p:nvPr/>
        </p:nvSpPr>
        <p:spPr>
          <a:xfrm>
            <a:off x="7636530" y="3579919"/>
            <a:ext cx="2278938" cy="369331"/>
          </a:xfrm>
          <a:prstGeom prst="rect">
            <a:avLst/>
          </a:prstGeom>
          <a:noFill/>
        </p:spPr>
        <p:txBody>
          <a:bodyPr wrap="square" rtlCol="0">
            <a:spAutoFit/>
          </a:bodyPr>
          <a:lstStyle/>
          <a:p>
            <a:pPr algn="ctr"/>
            <a:r>
              <a:rPr lang="hu-HU" dirty="0" err="1"/>
              <a:t>Stress</a:t>
            </a:r>
            <a:r>
              <a:rPr lang="hu-HU" dirty="0"/>
              <a:t> </a:t>
            </a:r>
            <a:r>
              <a:rPr lang="hu-HU" dirty="0" err="1"/>
              <a:t>on</a:t>
            </a:r>
            <a:r>
              <a:rPr lang="hu-HU" dirty="0"/>
              <a:t> </a:t>
            </a:r>
            <a:r>
              <a:rPr lang="hu-HU" dirty="0" err="1"/>
              <a:t>the</a:t>
            </a:r>
            <a:r>
              <a:rPr lang="hu-HU" dirty="0"/>
              <a:t> </a:t>
            </a:r>
            <a:r>
              <a:rPr lang="hu-HU" dirty="0" err="1"/>
              <a:t>verb</a:t>
            </a:r>
            <a:endParaRPr lang="hu-HU" dirty="0"/>
          </a:p>
        </p:txBody>
      </p:sp>
      <p:pic>
        <p:nvPicPr>
          <p:cNvPr id="15" name="Kép 14">
            <a:extLst>
              <a:ext uri="{FF2B5EF4-FFF2-40B4-BE49-F238E27FC236}">
                <a16:creationId xmlns:a16="http://schemas.microsoft.com/office/drawing/2014/main" xmlns="" id="{2FC059B1-4712-42BD-B641-2F15AA967857}"/>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8960257" y="5052217"/>
            <a:ext cx="2781300" cy="1757448"/>
          </a:xfrm>
          <a:prstGeom prst="rect">
            <a:avLst/>
          </a:prstGeom>
        </p:spPr>
      </p:pic>
      <p:pic>
        <p:nvPicPr>
          <p:cNvPr id="16" name="Kép 15">
            <a:extLst>
              <a:ext uri="{FF2B5EF4-FFF2-40B4-BE49-F238E27FC236}">
                <a16:creationId xmlns:a16="http://schemas.microsoft.com/office/drawing/2014/main" xmlns="" id="{47840D23-643B-44F3-8054-FC3F6185D549}"/>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3732757" y="4790068"/>
            <a:ext cx="2405643" cy="1460226"/>
          </a:xfrm>
          <a:prstGeom prst="rect">
            <a:avLst/>
          </a:prstGeom>
        </p:spPr>
      </p:pic>
      <p:sp>
        <p:nvSpPr>
          <p:cNvPr id="17" name="Téglalap 16">
            <a:extLst>
              <a:ext uri="{FF2B5EF4-FFF2-40B4-BE49-F238E27FC236}">
                <a16:creationId xmlns:a16="http://schemas.microsoft.com/office/drawing/2014/main" xmlns="" id="{A606202C-55CD-43C9-95EE-6967A3856182}"/>
              </a:ext>
            </a:extLst>
          </p:cNvPr>
          <p:cNvSpPr/>
          <p:nvPr/>
        </p:nvSpPr>
        <p:spPr>
          <a:xfrm>
            <a:off x="5112327" y="4956464"/>
            <a:ext cx="786244" cy="114993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22560271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Kép 24">
            <a:extLst>
              <a:ext uri="{FF2B5EF4-FFF2-40B4-BE49-F238E27FC236}">
                <a16:creationId xmlns:a16="http://schemas.microsoft.com/office/drawing/2014/main" xmlns="" id="{A481DA14-BC6C-4729-BDE8-905D0C0B15B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9185272" y="2966033"/>
            <a:ext cx="2272137" cy="1237697"/>
          </a:xfrm>
          <a:prstGeom prst="rect">
            <a:avLst/>
          </a:prstGeom>
        </p:spPr>
      </p:pic>
      <p:pic>
        <p:nvPicPr>
          <p:cNvPr id="33" name="Kép 32">
            <a:extLst>
              <a:ext uri="{FF2B5EF4-FFF2-40B4-BE49-F238E27FC236}">
                <a16:creationId xmlns:a16="http://schemas.microsoft.com/office/drawing/2014/main" xmlns="" id="{B4E11150-52A8-461E-AB3E-3437FB6BE2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5272" y="4154427"/>
            <a:ext cx="2272137" cy="1391906"/>
          </a:xfrm>
          <a:prstGeom prst="rect">
            <a:avLst/>
          </a:prstGeom>
        </p:spPr>
      </p:pic>
      <p:pic>
        <p:nvPicPr>
          <p:cNvPr id="6" name="Kép 5">
            <a:extLst>
              <a:ext uri="{FF2B5EF4-FFF2-40B4-BE49-F238E27FC236}">
                <a16:creationId xmlns:a16="http://schemas.microsoft.com/office/drawing/2014/main" xmlns="" id="{C0329A1F-E82A-4AD3-A3BE-1264C276727E}"/>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3163683" y="3125987"/>
            <a:ext cx="3569624" cy="2205345"/>
          </a:xfrm>
          <a:prstGeom prst="rect">
            <a:avLst/>
          </a:prstGeom>
        </p:spPr>
      </p:pic>
      <p:pic>
        <p:nvPicPr>
          <p:cNvPr id="11" name="Kép 10">
            <a:extLst>
              <a:ext uri="{FF2B5EF4-FFF2-40B4-BE49-F238E27FC236}">
                <a16:creationId xmlns:a16="http://schemas.microsoft.com/office/drawing/2014/main" xmlns="" id="{169FEF56-0CC2-4658-BEC5-3FC5E5560166}"/>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6384865" y="3088847"/>
            <a:ext cx="2567940" cy="1572895"/>
          </a:xfrm>
          <a:prstGeom prst="rect">
            <a:avLst/>
          </a:prstGeom>
        </p:spPr>
      </p:pic>
      <p:sp>
        <p:nvSpPr>
          <p:cNvPr id="2" name="Cím 1">
            <a:extLst>
              <a:ext uri="{FF2B5EF4-FFF2-40B4-BE49-F238E27FC236}">
                <a16:creationId xmlns:a16="http://schemas.microsoft.com/office/drawing/2014/main" xmlns="" id="{23C05509-2854-44FA-B0A5-68464E011891}"/>
              </a:ext>
            </a:extLst>
          </p:cNvPr>
          <p:cNvSpPr>
            <a:spLocks noGrp="1"/>
          </p:cNvSpPr>
          <p:nvPr>
            <p:ph type="title"/>
          </p:nvPr>
        </p:nvSpPr>
        <p:spPr>
          <a:xfrm>
            <a:off x="911526" y="307843"/>
            <a:ext cx="11180618" cy="1354560"/>
          </a:xfrm>
        </p:spPr>
        <p:txBody>
          <a:bodyPr>
            <a:noAutofit/>
          </a:bodyPr>
          <a:lstStyle/>
          <a:p>
            <a:r>
              <a:rPr lang="hu-HU" sz="3200" i="1" dirty="0"/>
              <a:t>2. Ha nekem  ilyen  telefonom 	 </a:t>
            </a:r>
            <a:r>
              <a:rPr lang="hu-HU" sz="3200" i="1" dirty="0" smtClean="0"/>
              <a:t>  	lenne</a:t>
            </a:r>
            <a:r>
              <a:rPr lang="hu-HU" sz="3200" i="1" dirty="0"/>
              <a:t>…  </a:t>
            </a:r>
            <a:r>
              <a:rPr lang="hu-HU" sz="2500" i="1" dirty="0"/>
              <a:t> </a:t>
            </a:r>
            <a:r>
              <a:rPr lang="hu-HU" sz="2500" dirty="0"/>
              <a:t>[</a:t>
            </a:r>
            <a:r>
              <a:rPr lang="hu-HU" sz="2500" dirty="0" err="1"/>
              <a:t>wish</a:t>
            </a:r>
            <a:r>
              <a:rPr lang="hu-HU" sz="2500" dirty="0"/>
              <a:t>]</a:t>
            </a:r>
            <a:r>
              <a:rPr lang="hu-HU" sz="3200" dirty="0"/>
              <a:t/>
            </a:r>
            <a:br>
              <a:rPr lang="hu-HU" sz="3200" dirty="0"/>
            </a:br>
            <a:r>
              <a:rPr lang="hu-HU" sz="3200" dirty="0"/>
              <a:t>     </a:t>
            </a:r>
            <a:r>
              <a:rPr lang="hu-HU" sz="3200" b="0" dirty="0" err="1" smtClean="0"/>
              <a:t>if</a:t>
            </a:r>
            <a:r>
              <a:rPr lang="hu-HU" sz="3200" b="0" dirty="0" smtClean="0"/>
              <a:t>   </a:t>
            </a:r>
            <a:r>
              <a:rPr lang="hu-HU" sz="3200" b="0" dirty="0" err="1" smtClean="0"/>
              <a:t>me.</a:t>
            </a:r>
            <a:r>
              <a:rPr lang="hu-HU" sz="3200" b="0" cap="small" dirty="0" err="1" smtClean="0"/>
              <a:t>dat</a:t>
            </a:r>
            <a:r>
              <a:rPr lang="hu-HU" sz="3200" b="0" cap="small" dirty="0" smtClean="0"/>
              <a:t> </a:t>
            </a:r>
            <a:r>
              <a:rPr lang="hu-HU" sz="3200" b="0" dirty="0" err="1" smtClean="0"/>
              <a:t>such</a:t>
            </a:r>
            <a:r>
              <a:rPr lang="hu-HU" sz="3200" b="0" dirty="0" smtClean="0"/>
              <a:t>  phone.</a:t>
            </a:r>
            <a:r>
              <a:rPr lang="hu-HU" sz="3200" b="0" cap="small" dirty="0" smtClean="0"/>
              <a:t>Poss.1sg  	</a:t>
            </a:r>
            <a:r>
              <a:rPr lang="hu-HU" sz="3200" b="0" dirty="0" smtClean="0"/>
              <a:t>be.</a:t>
            </a:r>
            <a:r>
              <a:rPr lang="hu-HU" sz="3200" b="0" cap="small" dirty="0" smtClean="0"/>
              <a:t>cond.3sg</a:t>
            </a:r>
            <a:br>
              <a:rPr lang="hu-HU" sz="3200" b="0" cap="small" dirty="0" smtClean="0"/>
            </a:br>
            <a:r>
              <a:rPr lang="hu-HU" sz="3200" b="0" cap="small" dirty="0" smtClean="0"/>
              <a:t>    </a:t>
            </a:r>
            <a:r>
              <a:rPr lang="hu-HU" sz="3200" b="0" dirty="0" smtClean="0"/>
              <a:t>’</a:t>
            </a:r>
            <a:r>
              <a:rPr lang="hu-HU" sz="3200" b="0" dirty="0" err="1" smtClean="0"/>
              <a:t>If</a:t>
            </a:r>
            <a:r>
              <a:rPr lang="hu-HU" sz="3200" b="0" dirty="0" smtClean="0"/>
              <a:t> </a:t>
            </a:r>
            <a:r>
              <a:rPr lang="hu-HU" sz="3200" b="0" dirty="0" err="1"/>
              <a:t>only</a:t>
            </a:r>
            <a:r>
              <a:rPr lang="hu-HU" sz="3200" b="0" dirty="0"/>
              <a:t> I had a </a:t>
            </a:r>
            <a:r>
              <a:rPr lang="hu-HU" sz="3200" b="0" dirty="0" err="1"/>
              <a:t>phone</a:t>
            </a:r>
            <a:r>
              <a:rPr lang="hu-HU" sz="3200" b="0" dirty="0"/>
              <a:t> </a:t>
            </a:r>
            <a:r>
              <a:rPr lang="hu-HU" sz="3200" b="0" dirty="0" err="1"/>
              <a:t>like</a:t>
            </a:r>
            <a:r>
              <a:rPr lang="hu-HU" sz="3200" b="0" dirty="0"/>
              <a:t> </a:t>
            </a:r>
            <a:r>
              <a:rPr lang="hu-HU" sz="3200" b="0" dirty="0" err="1"/>
              <a:t>that</a:t>
            </a:r>
            <a:r>
              <a:rPr lang="hu-HU" sz="3200" b="0" dirty="0"/>
              <a:t>…’</a:t>
            </a:r>
            <a:r>
              <a:rPr lang="hu-HU" sz="3200" i="1" dirty="0"/>
              <a:t/>
            </a:r>
            <a:br>
              <a:rPr lang="hu-HU" sz="3200" i="1" dirty="0"/>
            </a:br>
            <a:endParaRPr lang="hu-HU" sz="3200" i="1" dirty="0"/>
          </a:p>
        </p:txBody>
      </p:sp>
      <p:pic>
        <p:nvPicPr>
          <p:cNvPr id="4" name="Kép 3">
            <a:extLst>
              <a:ext uri="{FF2B5EF4-FFF2-40B4-BE49-F238E27FC236}">
                <a16:creationId xmlns:a16="http://schemas.microsoft.com/office/drawing/2014/main" xmlns="" id="{CE7E4094-2DC5-4CB7-857A-F92AADB6A452}"/>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114300" y="3994722"/>
            <a:ext cx="3302830" cy="2042396"/>
          </a:xfrm>
          <a:prstGeom prst="rect">
            <a:avLst/>
          </a:prstGeom>
        </p:spPr>
      </p:pic>
      <p:sp>
        <p:nvSpPr>
          <p:cNvPr id="5" name="Szövegdoboz 4">
            <a:extLst>
              <a:ext uri="{FF2B5EF4-FFF2-40B4-BE49-F238E27FC236}">
                <a16:creationId xmlns:a16="http://schemas.microsoft.com/office/drawing/2014/main" xmlns="" id="{ED7183F2-1BA4-4A66-8344-247ADD733860}"/>
              </a:ext>
            </a:extLst>
          </p:cNvPr>
          <p:cNvSpPr txBox="1"/>
          <p:nvPr/>
        </p:nvSpPr>
        <p:spPr>
          <a:xfrm>
            <a:off x="21727" y="2880000"/>
            <a:ext cx="3221182" cy="646331"/>
          </a:xfrm>
          <a:prstGeom prst="rect">
            <a:avLst/>
          </a:prstGeom>
          <a:solidFill>
            <a:srgbClr val="FFC000"/>
          </a:solidFill>
        </p:spPr>
        <p:txBody>
          <a:bodyPr wrap="square" rtlCol="0">
            <a:spAutoFit/>
          </a:bodyPr>
          <a:lstStyle/>
          <a:p>
            <a:pPr algn="ctr"/>
            <a:r>
              <a:rPr lang="hu-HU" b="1" dirty="0"/>
              <a:t>SUBORDINATE, WITHOUT MAIN CLAUSE, DESIRE</a:t>
            </a:r>
            <a:endParaRPr lang="hu-HU" dirty="0"/>
          </a:p>
        </p:txBody>
      </p:sp>
      <p:sp>
        <p:nvSpPr>
          <p:cNvPr id="7" name="Szövegdoboz 6">
            <a:extLst>
              <a:ext uri="{FF2B5EF4-FFF2-40B4-BE49-F238E27FC236}">
                <a16:creationId xmlns:a16="http://schemas.microsoft.com/office/drawing/2014/main" xmlns="" id="{499FB128-314C-4EB3-A71B-8FC87FABED08}"/>
              </a:ext>
            </a:extLst>
          </p:cNvPr>
          <p:cNvSpPr txBox="1"/>
          <p:nvPr/>
        </p:nvSpPr>
        <p:spPr>
          <a:xfrm>
            <a:off x="3449251" y="2840811"/>
            <a:ext cx="5304090" cy="369332"/>
          </a:xfrm>
          <a:prstGeom prst="rect">
            <a:avLst/>
          </a:prstGeom>
          <a:solidFill>
            <a:srgbClr val="FFC000"/>
          </a:solidFill>
        </p:spPr>
        <p:txBody>
          <a:bodyPr wrap="square" rtlCol="0">
            <a:spAutoFit/>
          </a:bodyPr>
          <a:lstStyle/>
          <a:p>
            <a:pPr algn="ctr"/>
            <a:r>
              <a:rPr lang="hu-HU" b="1" dirty="0"/>
              <a:t>SUBORDINATE, WITH MAIN CLAUSE, DESIRE</a:t>
            </a:r>
            <a:endParaRPr lang="hu-HU" dirty="0"/>
          </a:p>
        </p:txBody>
      </p:sp>
      <p:sp>
        <p:nvSpPr>
          <p:cNvPr id="8" name="Tartalom helye 2">
            <a:extLst>
              <a:ext uri="{FF2B5EF4-FFF2-40B4-BE49-F238E27FC236}">
                <a16:creationId xmlns:a16="http://schemas.microsoft.com/office/drawing/2014/main" xmlns="" id="{9E16D864-C304-42E1-B6B9-C1591324DB8A}"/>
              </a:ext>
            </a:extLst>
          </p:cNvPr>
          <p:cNvSpPr>
            <a:spLocks noGrp="1"/>
          </p:cNvSpPr>
          <p:nvPr>
            <p:ph idx="1"/>
          </p:nvPr>
        </p:nvSpPr>
        <p:spPr>
          <a:xfrm>
            <a:off x="258414" y="1813575"/>
            <a:ext cx="11628785" cy="841332"/>
          </a:xfrm>
        </p:spPr>
        <p:txBody>
          <a:bodyPr>
            <a:normAutofit/>
          </a:bodyPr>
          <a:lstStyle/>
          <a:p>
            <a:pPr marL="0" indent="0">
              <a:buNone/>
            </a:pPr>
            <a:r>
              <a:rPr lang="en-GB" dirty="0"/>
              <a:t>The prosodic pattern of elliptical construct is repeated in both subordinate and </a:t>
            </a:r>
            <a:r>
              <a:rPr lang="en-GB" dirty="0" err="1"/>
              <a:t>insubordinated</a:t>
            </a:r>
            <a:r>
              <a:rPr lang="en-GB" dirty="0"/>
              <a:t> clauses, but in the latter ones large variability is </a:t>
            </a:r>
            <a:r>
              <a:rPr lang="en-GB" dirty="0" smtClean="0"/>
              <a:t>possible</a:t>
            </a:r>
            <a:r>
              <a:rPr lang="hu-HU" dirty="0"/>
              <a:t>.</a:t>
            </a:r>
          </a:p>
        </p:txBody>
      </p:sp>
      <p:sp>
        <p:nvSpPr>
          <p:cNvPr id="10" name="Téglalap 9">
            <a:extLst>
              <a:ext uri="{FF2B5EF4-FFF2-40B4-BE49-F238E27FC236}">
                <a16:creationId xmlns:a16="http://schemas.microsoft.com/office/drawing/2014/main" xmlns="" id="{70F52640-96EA-4CE1-AD8C-E6312CDA8EAA}"/>
              </a:ext>
            </a:extLst>
          </p:cNvPr>
          <p:cNvSpPr/>
          <p:nvPr/>
        </p:nvSpPr>
        <p:spPr>
          <a:xfrm>
            <a:off x="4333009" y="3429564"/>
            <a:ext cx="2036615" cy="114993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 name="Szövegdoboz 11">
            <a:extLst>
              <a:ext uri="{FF2B5EF4-FFF2-40B4-BE49-F238E27FC236}">
                <a16:creationId xmlns:a16="http://schemas.microsoft.com/office/drawing/2014/main" xmlns="" id="{70F7FAAC-7B3D-4C25-A02E-2DAAA692E277}"/>
              </a:ext>
            </a:extLst>
          </p:cNvPr>
          <p:cNvSpPr txBox="1"/>
          <p:nvPr/>
        </p:nvSpPr>
        <p:spPr>
          <a:xfrm>
            <a:off x="8870962" y="2684213"/>
            <a:ext cx="3221182" cy="369332"/>
          </a:xfrm>
          <a:prstGeom prst="rect">
            <a:avLst/>
          </a:prstGeom>
          <a:solidFill>
            <a:srgbClr val="FFC000"/>
          </a:solidFill>
        </p:spPr>
        <p:txBody>
          <a:bodyPr wrap="square" rtlCol="0">
            <a:spAutoFit/>
          </a:bodyPr>
          <a:lstStyle/>
          <a:p>
            <a:pPr algn="ctr"/>
            <a:r>
              <a:rPr lang="hu-HU" b="1" dirty="0"/>
              <a:t>INSUBORDINATE, DESIRE</a:t>
            </a:r>
            <a:endParaRPr lang="hu-HU" dirty="0"/>
          </a:p>
        </p:txBody>
      </p:sp>
      <p:sp>
        <p:nvSpPr>
          <p:cNvPr id="13" name="Téglalap 12">
            <a:extLst>
              <a:ext uri="{FF2B5EF4-FFF2-40B4-BE49-F238E27FC236}">
                <a16:creationId xmlns:a16="http://schemas.microsoft.com/office/drawing/2014/main" xmlns="" id="{DC67A7CA-F140-4BE7-845A-78091C87F2C1}"/>
              </a:ext>
            </a:extLst>
          </p:cNvPr>
          <p:cNvSpPr/>
          <p:nvPr/>
        </p:nvSpPr>
        <p:spPr>
          <a:xfrm>
            <a:off x="6636330" y="3257073"/>
            <a:ext cx="1302326" cy="917301"/>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4" name="Kép 13">
            <a:extLst>
              <a:ext uri="{FF2B5EF4-FFF2-40B4-BE49-F238E27FC236}">
                <a16:creationId xmlns:a16="http://schemas.microsoft.com/office/drawing/2014/main" xmlns="" id="{AD5CC35E-C565-4FDD-80ED-BD029A456368}"/>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6411535" y="4231953"/>
            <a:ext cx="2514600" cy="1399886"/>
          </a:xfrm>
          <a:prstGeom prst="rect">
            <a:avLst/>
          </a:prstGeom>
        </p:spPr>
      </p:pic>
      <p:sp>
        <p:nvSpPr>
          <p:cNvPr id="15" name="Téglalap 14">
            <a:extLst>
              <a:ext uri="{FF2B5EF4-FFF2-40B4-BE49-F238E27FC236}">
                <a16:creationId xmlns:a16="http://schemas.microsoft.com/office/drawing/2014/main" xmlns="" id="{46781FD0-C6BA-4821-96B9-C08F460EF5EF}"/>
              </a:ext>
            </a:extLst>
          </p:cNvPr>
          <p:cNvSpPr/>
          <p:nvPr/>
        </p:nvSpPr>
        <p:spPr>
          <a:xfrm>
            <a:off x="6664038" y="4274824"/>
            <a:ext cx="1302326" cy="83391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6" name="Kép 15">
            <a:extLst>
              <a:ext uri="{FF2B5EF4-FFF2-40B4-BE49-F238E27FC236}">
                <a16:creationId xmlns:a16="http://schemas.microsoft.com/office/drawing/2014/main" xmlns="" id="{AE8F84E5-2CDA-485D-98A0-F1B7615D0907}"/>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6415345" y="5277542"/>
            <a:ext cx="2537460" cy="1553845"/>
          </a:xfrm>
          <a:prstGeom prst="rect">
            <a:avLst/>
          </a:prstGeom>
        </p:spPr>
      </p:pic>
      <p:sp>
        <p:nvSpPr>
          <p:cNvPr id="17" name="Téglalap 16">
            <a:extLst>
              <a:ext uri="{FF2B5EF4-FFF2-40B4-BE49-F238E27FC236}">
                <a16:creationId xmlns:a16="http://schemas.microsoft.com/office/drawing/2014/main" xmlns="" id="{05E6225A-7223-483F-A46A-81509CADF1E1}"/>
              </a:ext>
            </a:extLst>
          </p:cNvPr>
          <p:cNvSpPr/>
          <p:nvPr/>
        </p:nvSpPr>
        <p:spPr>
          <a:xfrm>
            <a:off x="6650182" y="5473936"/>
            <a:ext cx="1302326" cy="83391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8" name="Kép 17">
            <a:extLst>
              <a:ext uri="{FF2B5EF4-FFF2-40B4-BE49-F238E27FC236}">
                <a16:creationId xmlns:a16="http://schemas.microsoft.com/office/drawing/2014/main" xmlns="" id="{5A3D7DC5-DF50-4F7C-8D73-186AAE34DD22}"/>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3786188" y="5241863"/>
            <a:ext cx="2562225" cy="1569720"/>
          </a:xfrm>
          <a:prstGeom prst="rect">
            <a:avLst/>
          </a:prstGeom>
        </p:spPr>
      </p:pic>
      <p:sp>
        <p:nvSpPr>
          <p:cNvPr id="19" name="Téglalap 18">
            <a:extLst>
              <a:ext uri="{FF2B5EF4-FFF2-40B4-BE49-F238E27FC236}">
                <a16:creationId xmlns:a16="http://schemas.microsoft.com/office/drawing/2014/main" xmlns="" id="{9ED13714-C799-417A-8295-13124C618513}"/>
              </a:ext>
            </a:extLst>
          </p:cNvPr>
          <p:cNvSpPr/>
          <p:nvPr/>
        </p:nvSpPr>
        <p:spPr>
          <a:xfrm>
            <a:off x="4038601" y="5400506"/>
            <a:ext cx="1302326" cy="83391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Ellipszis 2">
            <a:extLst>
              <a:ext uri="{FF2B5EF4-FFF2-40B4-BE49-F238E27FC236}">
                <a16:creationId xmlns:a16="http://schemas.microsoft.com/office/drawing/2014/main" xmlns="" id="{B56CDD7D-ED34-40D1-80AF-99F97B146F3E}"/>
              </a:ext>
            </a:extLst>
          </p:cNvPr>
          <p:cNvSpPr/>
          <p:nvPr/>
        </p:nvSpPr>
        <p:spPr>
          <a:xfrm>
            <a:off x="6733307" y="3380213"/>
            <a:ext cx="251465" cy="43203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 name="Ellipszis 19">
            <a:extLst>
              <a:ext uri="{FF2B5EF4-FFF2-40B4-BE49-F238E27FC236}">
                <a16:creationId xmlns:a16="http://schemas.microsoft.com/office/drawing/2014/main" xmlns="" id="{A5CE5B41-18FA-40C4-A29E-0CD68CCABFB7}"/>
              </a:ext>
            </a:extLst>
          </p:cNvPr>
          <p:cNvSpPr/>
          <p:nvPr/>
        </p:nvSpPr>
        <p:spPr>
          <a:xfrm>
            <a:off x="7041572" y="4436626"/>
            <a:ext cx="251465" cy="43203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 name="Ellipszis 20">
            <a:extLst>
              <a:ext uri="{FF2B5EF4-FFF2-40B4-BE49-F238E27FC236}">
                <a16:creationId xmlns:a16="http://schemas.microsoft.com/office/drawing/2014/main" xmlns="" id="{B280422D-D9E2-4546-8D89-004A438E857C}"/>
              </a:ext>
            </a:extLst>
          </p:cNvPr>
          <p:cNvSpPr/>
          <p:nvPr/>
        </p:nvSpPr>
        <p:spPr>
          <a:xfrm>
            <a:off x="7176655" y="5485646"/>
            <a:ext cx="251465" cy="43203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2" name="Ellipszis 21">
            <a:extLst>
              <a:ext uri="{FF2B5EF4-FFF2-40B4-BE49-F238E27FC236}">
                <a16:creationId xmlns:a16="http://schemas.microsoft.com/office/drawing/2014/main" xmlns="" id="{0D1158F1-7D9E-4A75-B857-9DCD36A3F9F2}"/>
              </a:ext>
            </a:extLst>
          </p:cNvPr>
          <p:cNvSpPr/>
          <p:nvPr/>
        </p:nvSpPr>
        <p:spPr>
          <a:xfrm>
            <a:off x="4132115" y="5456320"/>
            <a:ext cx="251465" cy="43203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 name="Ellipszis 22">
            <a:extLst>
              <a:ext uri="{FF2B5EF4-FFF2-40B4-BE49-F238E27FC236}">
                <a16:creationId xmlns:a16="http://schemas.microsoft.com/office/drawing/2014/main" xmlns="" id="{FBC4A7AB-BF55-41DB-AD79-50C4D1A0AAE9}"/>
              </a:ext>
            </a:extLst>
          </p:cNvPr>
          <p:cNvSpPr/>
          <p:nvPr/>
        </p:nvSpPr>
        <p:spPr>
          <a:xfrm>
            <a:off x="4367643" y="5504810"/>
            <a:ext cx="251465" cy="43203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 name="Ellipszis 23">
            <a:extLst>
              <a:ext uri="{FF2B5EF4-FFF2-40B4-BE49-F238E27FC236}">
                <a16:creationId xmlns:a16="http://schemas.microsoft.com/office/drawing/2014/main" xmlns="" id="{9B45E265-BB7D-4B25-81C1-146D5D7DE454}"/>
              </a:ext>
            </a:extLst>
          </p:cNvPr>
          <p:cNvSpPr/>
          <p:nvPr/>
        </p:nvSpPr>
        <p:spPr>
          <a:xfrm>
            <a:off x="4617027" y="5567156"/>
            <a:ext cx="251465" cy="43203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27" name="Kép 26">
            <a:extLst>
              <a:ext uri="{FF2B5EF4-FFF2-40B4-BE49-F238E27FC236}">
                <a16:creationId xmlns:a16="http://schemas.microsoft.com/office/drawing/2014/main" xmlns="" id="{FDA09FD3-A23E-4E51-BC52-83A5A5A45EF8}"/>
              </a:ext>
            </a:extLst>
          </p:cNvPr>
          <p:cNvPicPr/>
          <p:nvPr/>
        </p:nvPicPr>
        <p:blipFill>
          <a:blip r:embed="rId11" cstate="print">
            <a:extLst>
              <a:ext uri="{28A0092B-C50C-407E-A947-70E740481C1C}">
                <a14:useLocalDpi xmlns:a14="http://schemas.microsoft.com/office/drawing/2010/main" val="0"/>
              </a:ext>
            </a:extLst>
          </a:blip>
          <a:stretch>
            <a:fillRect/>
          </a:stretch>
        </p:blipFill>
        <p:spPr>
          <a:xfrm>
            <a:off x="9222028" y="5561024"/>
            <a:ext cx="2337522" cy="1237697"/>
          </a:xfrm>
          <a:prstGeom prst="rect">
            <a:avLst/>
          </a:prstGeom>
        </p:spPr>
      </p:pic>
      <p:sp>
        <p:nvSpPr>
          <p:cNvPr id="29" name="Ellipszis 28">
            <a:extLst>
              <a:ext uri="{FF2B5EF4-FFF2-40B4-BE49-F238E27FC236}">
                <a16:creationId xmlns:a16="http://schemas.microsoft.com/office/drawing/2014/main" xmlns="" id="{9838F10B-6FA2-453A-A9B9-548DDCAA98BA}"/>
              </a:ext>
            </a:extLst>
          </p:cNvPr>
          <p:cNvSpPr/>
          <p:nvPr/>
        </p:nvSpPr>
        <p:spPr>
          <a:xfrm>
            <a:off x="9894619" y="3163486"/>
            <a:ext cx="251465" cy="43203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0" name="Ellipszis 29">
            <a:extLst>
              <a:ext uri="{FF2B5EF4-FFF2-40B4-BE49-F238E27FC236}">
                <a16:creationId xmlns:a16="http://schemas.microsoft.com/office/drawing/2014/main" xmlns="" id="{72C68A16-A3E8-41F7-88D9-A6F35DC6C69B}"/>
              </a:ext>
            </a:extLst>
          </p:cNvPr>
          <p:cNvSpPr/>
          <p:nvPr/>
        </p:nvSpPr>
        <p:spPr>
          <a:xfrm>
            <a:off x="9612974" y="4307692"/>
            <a:ext cx="232700" cy="43203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1" name="Ellipszis 30">
            <a:extLst>
              <a:ext uri="{FF2B5EF4-FFF2-40B4-BE49-F238E27FC236}">
                <a16:creationId xmlns:a16="http://schemas.microsoft.com/office/drawing/2014/main" xmlns="" id="{33E73035-D58F-429D-BA6D-8C194E809B85}"/>
              </a:ext>
            </a:extLst>
          </p:cNvPr>
          <p:cNvSpPr/>
          <p:nvPr/>
        </p:nvSpPr>
        <p:spPr>
          <a:xfrm>
            <a:off x="9935452" y="5848095"/>
            <a:ext cx="251465" cy="43203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2" name="Ellipszis 31">
            <a:extLst>
              <a:ext uri="{FF2B5EF4-FFF2-40B4-BE49-F238E27FC236}">
                <a16:creationId xmlns:a16="http://schemas.microsoft.com/office/drawing/2014/main" xmlns="" id="{298CC3F0-2E7A-465E-8F9C-B79DF4D413BB}"/>
              </a:ext>
            </a:extLst>
          </p:cNvPr>
          <p:cNvSpPr/>
          <p:nvPr/>
        </p:nvSpPr>
        <p:spPr>
          <a:xfrm>
            <a:off x="10256214" y="5876034"/>
            <a:ext cx="251465" cy="43203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4" name="Szövegdoboz 33">
            <a:extLst>
              <a:ext uri="{FF2B5EF4-FFF2-40B4-BE49-F238E27FC236}">
                <a16:creationId xmlns:a16="http://schemas.microsoft.com/office/drawing/2014/main" xmlns="" id="{E865ECC9-F8B4-4712-A0C0-E9C6341FFBE6}"/>
              </a:ext>
            </a:extLst>
          </p:cNvPr>
          <p:cNvSpPr txBox="1"/>
          <p:nvPr/>
        </p:nvSpPr>
        <p:spPr>
          <a:xfrm>
            <a:off x="6828212" y="3217653"/>
            <a:ext cx="1077542" cy="338554"/>
          </a:xfrm>
          <a:prstGeom prst="rect">
            <a:avLst/>
          </a:prstGeom>
          <a:noFill/>
        </p:spPr>
        <p:txBody>
          <a:bodyPr wrap="square" rtlCol="0">
            <a:spAutoFit/>
          </a:bodyPr>
          <a:lstStyle/>
          <a:p>
            <a:r>
              <a:rPr lang="hu-HU" sz="1600" i="1" dirty="0"/>
              <a:t>nekem</a:t>
            </a:r>
          </a:p>
        </p:txBody>
      </p:sp>
      <p:sp>
        <p:nvSpPr>
          <p:cNvPr id="35" name="Szövegdoboz 34">
            <a:extLst>
              <a:ext uri="{FF2B5EF4-FFF2-40B4-BE49-F238E27FC236}">
                <a16:creationId xmlns:a16="http://schemas.microsoft.com/office/drawing/2014/main" xmlns="" id="{966BD448-4D14-4A7A-9824-F0CC1CE655D7}"/>
              </a:ext>
            </a:extLst>
          </p:cNvPr>
          <p:cNvSpPr txBox="1"/>
          <p:nvPr/>
        </p:nvSpPr>
        <p:spPr>
          <a:xfrm>
            <a:off x="7173652" y="4345413"/>
            <a:ext cx="1077542" cy="338554"/>
          </a:xfrm>
          <a:prstGeom prst="rect">
            <a:avLst/>
          </a:prstGeom>
          <a:noFill/>
        </p:spPr>
        <p:txBody>
          <a:bodyPr wrap="square" rtlCol="0">
            <a:spAutoFit/>
          </a:bodyPr>
          <a:lstStyle/>
          <a:p>
            <a:r>
              <a:rPr lang="hu-HU" sz="1600" i="1" dirty="0"/>
              <a:t>ilyen</a:t>
            </a:r>
          </a:p>
        </p:txBody>
      </p:sp>
      <p:sp>
        <p:nvSpPr>
          <p:cNvPr id="36" name="Szövegdoboz 35">
            <a:extLst>
              <a:ext uri="{FF2B5EF4-FFF2-40B4-BE49-F238E27FC236}">
                <a16:creationId xmlns:a16="http://schemas.microsoft.com/office/drawing/2014/main" xmlns="" id="{15FD1231-0902-4D5C-9244-111E3C4DE3D7}"/>
              </a:ext>
            </a:extLst>
          </p:cNvPr>
          <p:cNvSpPr txBox="1"/>
          <p:nvPr/>
        </p:nvSpPr>
        <p:spPr>
          <a:xfrm>
            <a:off x="7336212" y="5422373"/>
            <a:ext cx="1228668" cy="338554"/>
          </a:xfrm>
          <a:prstGeom prst="rect">
            <a:avLst/>
          </a:prstGeom>
          <a:noFill/>
        </p:spPr>
        <p:txBody>
          <a:bodyPr wrap="square" rtlCol="0">
            <a:spAutoFit/>
          </a:bodyPr>
          <a:lstStyle/>
          <a:p>
            <a:r>
              <a:rPr lang="hu-HU" sz="1600" i="1" dirty="0"/>
              <a:t>telefonom</a:t>
            </a:r>
          </a:p>
        </p:txBody>
      </p:sp>
      <p:sp>
        <p:nvSpPr>
          <p:cNvPr id="37" name="Ellipszis 36">
            <a:extLst>
              <a:ext uri="{FF2B5EF4-FFF2-40B4-BE49-F238E27FC236}">
                <a16:creationId xmlns:a16="http://schemas.microsoft.com/office/drawing/2014/main" xmlns="" id="{AA6EBFB1-65DF-4121-9833-A9E2E82D32B6}"/>
              </a:ext>
            </a:extLst>
          </p:cNvPr>
          <p:cNvSpPr/>
          <p:nvPr/>
        </p:nvSpPr>
        <p:spPr>
          <a:xfrm>
            <a:off x="10906454" y="5977634"/>
            <a:ext cx="251465" cy="43203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8" name="Szövegdoboz 37">
            <a:extLst>
              <a:ext uri="{FF2B5EF4-FFF2-40B4-BE49-F238E27FC236}">
                <a16:creationId xmlns:a16="http://schemas.microsoft.com/office/drawing/2014/main" xmlns="" id="{9102D938-1376-4E65-B711-1768FD2EB8C9}"/>
              </a:ext>
            </a:extLst>
          </p:cNvPr>
          <p:cNvSpPr txBox="1"/>
          <p:nvPr/>
        </p:nvSpPr>
        <p:spPr>
          <a:xfrm>
            <a:off x="9843081" y="4632325"/>
            <a:ext cx="1077542" cy="338554"/>
          </a:xfrm>
          <a:prstGeom prst="rect">
            <a:avLst/>
          </a:prstGeom>
          <a:noFill/>
        </p:spPr>
        <p:txBody>
          <a:bodyPr wrap="square" rtlCol="0">
            <a:spAutoFit/>
          </a:bodyPr>
          <a:lstStyle/>
          <a:p>
            <a:r>
              <a:rPr lang="hu-HU" sz="1600" i="1" dirty="0"/>
              <a:t>nekem</a:t>
            </a:r>
          </a:p>
        </p:txBody>
      </p:sp>
      <p:sp>
        <p:nvSpPr>
          <p:cNvPr id="39" name="Szövegdoboz 38">
            <a:extLst>
              <a:ext uri="{FF2B5EF4-FFF2-40B4-BE49-F238E27FC236}">
                <a16:creationId xmlns:a16="http://schemas.microsoft.com/office/drawing/2014/main" xmlns="" id="{B24B5240-E8E1-4D4C-ABBB-83FA747ED416}"/>
              </a:ext>
            </a:extLst>
          </p:cNvPr>
          <p:cNvSpPr txBox="1"/>
          <p:nvPr/>
        </p:nvSpPr>
        <p:spPr>
          <a:xfrm>
            <a:off x="10039430" y="3424387"/>
            <a:ext cx="1077542" cy="338554"/>
          </a:xfrm>
          <a:prstGeom prst="rect">
            <a:avLst/>
          </a:prstGeom>
          <a:noFill/>
        </p:spPr>
        <p:txBody>
          <a:bodyPr wrap="square" rtlCol="0">
            <a:spAutoFit/>
          </a:bodyPr>
          <a:lstStyle/>
          <a:p>
            <a:r>
              <a:rPr lang="hu-HU" sz="1600" i="1" dirty="0"/>
              <a:t>ilyen</a:t>
            </a:r>
          </a:p>
        </p:txBody>
      </p:sp>
    </p:spTree>
    <p:extLst>
      <p:ext uri="{BB962C8B-B14F-4D97-AF65-F5344CB8AC3E}">
        <p14:creationId xmlns:p14="http://schemas.microsoft.com/office/powerpoint/2010/main" val="7035145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AC871AEF-27D6-455A-A973-BDACF81702DA}"/>
              </a:ext>
            </a:extLst>
          </p:cNvPr>
          <p:cNvSpPr>
            <a:spLocks noGrp="1"/>
          </p:cNvSpPr>
          <p:nvPr>
            <p:ph type="title"/>
          </p:nvPr>
        </p:nvSpPr>
        <p:spPr>
          <a:xfrm>
            <a:off x="751840" y="286679"/>
            <a:ext cx="11440160" cy="1539498"/>
          </a:xfrm>
        </p:spPr>
        <p:txBody>
          <a:bodyPr>
            <a:normAutofit fontScale="90000"/>
          </a:bodyPr>
          <a:lstStyle/>
          <a:p>
            <a:r>
              <a:rPr lang="hu-HU" sz="3600" i="1" dirty="0"/>
              <a:t>3. Ha van felesleges pénzkidobás… </a:t>
            </a:r>
            <a:r>
              <a:rPr lang="hu-HU" sz="2200" dirty="0"/>
              <a:t>[</a:t>
            </a:r>
            <a:r>
              <a:rPr lang="hu-HU" sz="2200" dirty="0" err="1"/>
              <a:t>assertive</a:t>
            </a:r>
            <a:r>
              <a:rPr lang="hu-HU" sz="2200" dirty="0"/>
              <a:t>, </a:t>
            </a:r>
            <a:r>
              <a:rPr lang="hu-HU" sz="2200" dirty="0" err="1"/>
              <a:t>strong</a:t>
            </a:r>
            <a:r>
              <a:rPr lang="hu-HU" sz="2200" dirty="0"/>
              <a:t> </a:t>
            </a:r>
            <a:r>
              <a:rPr lang="hu-HU" sz="2200" dirty="0" err="1"/>
              <a:t>declaration</a:t>
            </a:r>
            <a:r>
              <a:rPr lang="hu-HU" sz="2200" dirty="0"/>
              <a:t>]</a:t>
            </a:r>
            <a:br>
              <a:rPr lang="hu-HU" sz="2200" dirty="0"/>
            </a:br>
            <a:r>
              <a:rPr lang="hu-HU" sz="3600" i="1" dirty="0"/>
              <a:t>     </a:t>
            </a:r>
            <a:r>
              <a:rPr lang="hu-HU" sz="3600" b="0" dirty="0" err="1"/>
              <a:t>if</a:t>
            </a:r>
            <a:r>
              <a:rPr lang="hu-HU" sz="3600" b="0" dirty="0"/>
              <a:t>   be.</a:t>
            </a:r>
            <a:r>
              <a:rPr lang="hu-HU" sz="3600" b="0" cap="small" dirty="0"/>
              <a:t>3sg </a:t>
            </a:r>
            <a:r>
              <a:rPr lang="hu-HU" sz="3600" b="0" dirty="0" err="1"/>
              <a:t>pointless</a:t>
            </a:r>
            <a:r>
              <a:rPr lang="hu-HU" sz="3600" b="0" dirty="0"/>
              <a:t>	</a:t>
            </a:r>
            <a:r>
              <a:rPr lang="hu-HU" sz="3600" b="0" dirty="0" err="1" smtClean="0"/>
              <a:t>waste.of.money</a:t>
            </a:r>
            <a:r>
              <a:rPr lang="hu-HU" sz="3600" b="0" dirty="0" smtClean="0"/>
              <a:t/>
            </a:r>
            <a:br>
              <a:rPr lang="hu-HU" sz="3600" b="0" dirty="0" smtClean="0"/>
            </a:br>
            <a:r>
              <a:rPr lang="hu-HU" sz="3600" b="0" dirty="0" smtClean="0"/>
              <a:t>    ’</a:t>
            </a:r>
            <a:r>
              <a:rPr lang="hu-HU" sz="3600" b="0" dirty="0" err="1" smtClean="0"/>
              <a:t>If</a:t>
            </a:r>
            <a:r>
              <a:rPr lang="hu-HU" sz="3600" b="0" dirty="0" smtClean="0"/>
              <a:t> </a:t>
            </a:r>
            <a:r>
              <a:rPr lang="hu-HU" sz="3600" b="0" dirty="0" err="1"/>
              <a:t>there’s</a:t>
            </a:r>
            <a:r>
              <a:rPr lang="hu-HU" sz="3600" b="0" dirty="0"/>
              <a:t> </a:t>
            </a:r>
            <a:r>
              <a:rPr lang="hu-HU" sz="3600" b="0" dirty="0" err="1"/>
              <a:t>such</a:t>
            </a:r>
            <a:r>
              <a:rPr lang="hu-HU" sz="3600" b="0" dirty="0"/>
              <a:t> a </a:t>
            </a:r>
            <a:r>
              <a:rPr lang="hu-HU" sz="3600" b="0" dirty="0" err="1"/>
              <a:t>thing</a:t>
            </a:r>
            <a:r>
              <a:rPr lang="hu-HU" sz="3600" b="0" dirty="0"/>
              <a:t> </a:t>
            </a:r>
            <a:r>
              <a:rPr lang="hu-HU" sz="3600" b="0" dirty="0" err="1"/>
              <a:t>as</a:t>
            </a:r>
            <a:r>
              <a:rPr lang="hu-HU" sz="3600" b="0" dirty="0"/>
              <a:t> </a:t>
            </a:r>
            <a:r>
              <a:rPr lang="hu-HU" sz="3600" b="0" dirty="0" err="1"/>
              <a:t>a</a:t>
            </a:r>
            <a:r>
              <a:rPr lang="hu-HU" sz="3600" b="0" dirty="0"/>
              <a:t> </a:t>
            </a:r>
            <a:r>
              <a:rPr lang="hu-HU" sz="3600" b="0" dirty="0" err="1"/>
              <a:t>pointless</a:t>
            </a:r>
            <a:r>
              <a:rPr lang="hu-HU" sz="3600" b="0" dirty="0"/>
              <a:t> </a:t>
            </a:r>
            <a:r>
              <a:rPr lang="hu-HU" sz="3600" b="0" dirty="0" err="1"/>
              <a:t>waste</a:t>
            </a:r>
            <a:r>
              <a:rPr lang="hu-HU" sz="3600" b="0" dirty="0"/>
              <a:t> of </a:t>
            </a:r>
            <a:r>
              <a:rPr lang="hu-HU" sz="3600" b="0" dirty="0" err="1"/>
              <a:t>money</a:t>
            </a:r>
            <a:r>
              <a:rPr lang="hu-HU" sz="3600" b="0" dirty="0"/>
              <a:t>…’</a:t>
            </a:r>
            <a:br>
              <a:rPr lang="hu-HU" sz="3600" b="0" dirty="0"/>
            </a:br>
            <a:r>
              <a:rPr lang="hu-HU" i="1" dirty="0"/>
              <a:t/>
            </a:r>
            <a:br>
              <a:rPr lang="hu-HU" i="1" dirty="0"/>
            </a:br>
            <a:endParaRPr lang="hu-HU" dirty="0"/>
          </a:p>
        </p:txBody>
      </p:sp>
      <p:sp>
        <p:nvSpPr>
          <p:cNvPr id="4" name="Szövegdoboz 3">
            <a:extLst>
              <a:ext uri="{FF2B5EF4-FFF2-40B4-BE49-F238E27FC236}">
                <a16:creationId xmlns:a16="http://schemas.microsoft.com/office/drawing/2014/main" xmlns="" id="{CA8DB4EB-CE7B-4FD6-B3BE-E4CCB0DC679F}"/>
              </a:ext>
            </a:extLst>
          </p:cNvPr>
          <p:cNvSpPr txBox="1"/>
          <p:nvPr/>
        </p:nvSpPr>
        <p:spPr>
          <a:xfrm>
            <a:off x="21726" y="2880000"/>
            <a:ext cx="3932146" cy="646331"/>
          </a:xfrm>
          <a:prstGeom prst="rect">
            <a:avLst/>
          </a:prstGeom>
          <a:solidFill>
            <a:srgbClr val="FFC000"/>
          </a:solidFill>
        </p:spPr>
        <p:txBody>
          <a:bodyPr wrap="square" rtlCol="0">
            <a:spAutoFit/>
          </a:bodyPr>
          <a:lstStyle/>
          <a:p>
            <a:pPr algn="ctr"/>
            <a:r>
              <a:rPr lang="hu-HU" b="1" dirty="0"/>
              <a:t>SUBORDINATE, WITHOUT MAIN CLAUSE, NON-ASSERTIVE</a:t>
            </a:r>
            <a:endParaRPr lang="hu-HU" dirty="0"/>
          </a:p>
        </p:txBody>
      </p:sp>
      <p:sp>
        <p:nvSpPr>
          <p:cNvPr id="7" name="Szövegdoboz 6">
            <a:extLst>
              <a:ext uri="{FF2B5EF4-FFF2-40B4-BE49-F238E27FC236}">
                <a16:creationId xmlns:a16="http://schemas.microsoft.com/office/drawing/2014/main" xmlns="" id="{35974BE7-C468-424F-9137-4A1EECB22761}"/>
              </a:ext>
            </a:extLst>
          </p:cNvPr>
          <p:cNvSpPr txBox="1"/>
          <p:nvPr/>
        </p:nvSpPr>
        <p:spPr>
          <a:xfrm>
            <a:off x="68215" y="3480526"/>
            <a:ext cx="3720014" cy="1400383"/>
          </a:xfrm>
          <a:prstGeom prst="rect">
            <a:avLst/>
          </a:prstGeom>
          <a:noFill/>
        </p:spPr>
        <p:txBody>
          <a:bodyPr wrap="square" rtlCol="0">
            <a:spAutoFit/>
          </a:bodyPr>
          <a:lstStyle/>
          <a:p>
            <a:r>
              <a:rPr lang="en-GB" sz="1700" dirty="0"/>
              <a:t>No experimental data.</a:t>
            </a:r>
          </a:p>
          <a:p>
            <a:r>
              <a:rPr lang="en-GB" sz="1700" dirty="0"/>
              <a:t>The most participants interpreted it as an insubordinate construct, the recorded samples are not conclusive.</a:t>
            </a:r>
          </a:p>
        </p:txBody>
      </p:sp>
      <p:pic>
        <p:nvPicPr>
          <p:cNvPr id="8" name="Kép 7">
            <a:extLst>
              <a:ext uri="{FF2B5EF4-FFF2-40B4-BE49-F238E27FC236}">
                <a16:creationId xmlns:a16="http://schemas.microsoft.com/office/drawing/2014/main" xmlns="" id="{22FB9F42-20D9-4876-8235-613817D9B5F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672373" y="3646996"/>
            <a:ext cx="2437765" cy="1493520"/>
          </a:xfrm>
          <a:prstGeom prst="rect">
            <a:avLst/>
          </a:prstGeom>
        </p:spPr>
      </p:pic>
      <p:sp>
        <p:nvSpPr>
          <p:cNvPr id="9" name="Téglalap 8">
            <a:extLst>
              <a:ext uri="{FF2B5EF4-FFF2-40B4-BE49-F238E27FC236}">
                <a16:creationId xmlns:a16="http://schemas.microsoft.com/office/drawing/2014/main" xmlns="" id="{E83EB852-686F-4A28-A4CE-262B5E22FB72}"/>
              </a:ext>
            </a:extLst>
          </p:cNvPr>
          <p:cNvSpPr/>
          <p:nvPr/>
        </p:nvSpPr>
        <p:spPr>
          <a:xfrm>
            <a:off x="4592320" y="3899828"/>
            <a:ext cx="1239520" cy="8477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0" name="Kép 9">
            <a:extLst>
              <a:ext uri="{FF2B5EF4-FFF2-40B4-BE49-F238E27FC236}">
                <a16:creationId xmlns:a16="http://schemas.microsoft.com/office/drawing/2014/main" xmlns="" id="{5A9483E5-55FB-495C-A259-2B6309874C78}"/>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932169" y="3646997"/>
            <a:ext cx="2499995" cy="1493520"/>
          </a:xfrm>
          <a:prstGeom prst="rect">
            <a:avLst/>
          </a:prstGeom>
        </p:spPr>
      </p:pic>
      <p:pic>
        <p:nvPicPr>
          <p:cNvPr id="12" name="Kép 11">
            <a:extLst>
              <a:ext uri="{FF2B5EF4-FFF2-40B4-BE49-F238E27FC236}">
                <a16:creationId xmlns:a16="http://schemas.microsoft.com/office/drawing/2014/main" xmlns="" id="{7C9377A6-B671-462D-844A-D2FD67D0D1B8}"/>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5932170" y="5226591"/>
            <a:ext cx="2499995" cy="1531620"/>
          </a:xfrm>
          <a:prstGeom prst="rect">
            <a:avLst/>
          </a:prstGeom>
        </p:spPr>
      </p:pic>
      <p:sp>
        <p:nvSpPr>
          <p:cNvPr id="13" name="Téglalap 12">
            <a:extLst>
              <a:ext uri="{FF2B5EF4-FFF2-40B4-BE49-F238E27FC236}">
                <a16:creationId xmlns:a16="http://schemas.microsoft.com/office/drawing/2014/main" xmlns="" id="{50729F3C-77B7-4864-9599-F2CDD7B8922F}"/>
              </a:ext>
            </a:extLst>
          </p:cNvPr>
          <p:cNvSpPr/>
          <p:nvPr/>
        </p:nvSpPr>
        <p:spPr>
          <a:xfrm>
            <a:off x="6207760" y="3882048"/>
            <a:ext cx="1107440" cy="8477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v</a:t>
            </a:r>
          </a:p>
        </p:txBody>
      </p:sp>
      <p:sp>
        <p:nvSpPr>
          <p:cNvPr id="14" name="Téglalap 13">
            <a:extLst>
              <a:ext uri="{FF2B5EF4-FFF2-40B4-BE49-F238E27FC236}">
                <a16:creationId xmlns:a16="http://schemas.microsoft.com/office/drawing/2014/main" xmlns="" id="{52F9C3D5-3A14-4E79-A2E8-FFE3C7B4099B}"/>
              </a:ext>
            </a:extLst>
          </p:cNvPr>
          <p:cNvSpPr/>
          <p:nvPr/>
        </p:nvSpPr>
        <p:spPr>
          <a:xfrm>
            <a:off x="6197600" y="5413668"/>
            <a:ext cx="1117600" cy="8477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5" name="Kép 14">
            <a:extLst>
              <a:ext uri="{FF2B5EF4-FFF2-40B4-BE49-F238E27FC236}">
                <a16:creationId xmlns:a16="http://schemas.microsoft.com/office/drawing/2014/main" xmlns="" id="{16619831-34FC-4C8F-9C5A-B19B2288E4A9}"/>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8766457" y="3312795"/>
            <a:ext cx="3255861" cy="1872154"/>
          </a:xfrm>
          <a:prstGeom prst="rect">
            <a:avLst/>
          </a:prstGeom>
        </p:spPr>
      </p:pic>
      <p:pic>
        <p:nvPicPr>
          <p:cNvPr id="16" name="Kép 15">
            <a:extLst>
              <a:ext uri="{FF2B5EF4-FFF2-40B4-BE49-F238E27FC236}">
                <a16:creationId xmlns:a16="http://schemas.microsoft.com/office/drawing/2014/main" xmlns="" id="{CE8C15F5-389D-4A23-A307-C0315A3E0296}"/>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8766458" y="5130000"/>
            <a:ext cx="3221182" cy="1727999"/>
          </a:xfrm>
          <a:prstGeom prst="rect">
            <a:avLst/>
          </a:prstGeom>
        </p:spPr>
      </p:pic>
      <p:sp>
        <p:nvSpPr>
          <p:cNvPr id="17" name="Tartalom helye 2">
            <a:extLst>
              <a:ext uri="{FF2B5EF4-FFF2-40B4-BE49-F238E27FC236}">
                <a16:creationId xmlns:a16="http://schemas.microsoft.com/office/drawing/2014/main" xmlns="" id="{BE868DAE-9AB6-4E89-A75E-BD486D459D9E}"/>
              </a:ext>
            </a:extLst>
          </p:cNvPr>
          <p:cNvSpPr>
            <a:spLocks noGrp="1"/>
          </p:cNvSpPr>
          <p:nvPr>
            <p:ph idx="1"/>
          </p:nvPr>
        </p:nvSpPr>
        <p:spPr>
          <a:xfrm>
            <a:off x="169682" y="1912252"/>
            <a:ext cx="11519531" cy="841332"/>
          </a:xfrm>
        </p:spPr>
        <p:txBody>
          <a:bodyPr>
            <a:normAutofit/>
          </a:bodyPr>
          <a:lstStyle/>
          <a:p>
            <a:pPr marL="0" indent="0">
              <a:buNone/>
            </a:pPr>
            <a:r>
              <a:rPr lang="en-GB" dirty="0"/>
              <a:t>The prosodic pattern of the </a:t>
            </a:r>
            <a:r>
              <a:rPr lang="en-GB" dirty="0" err="1" smtClean="0"/>
              <a:t>srdinate</a:t>
            </a:r>
            <a:r>
              <a:rPr lang="en-GB" dirty="0" smtClean="0"/>
              <a:t> </a:t>
            </a:r>
            <a:r>
              <a:rPr lang="en-GB" dirty="0"/>
              <a:t>construct is repeated in the insubordinate clauses, with similar variability, no particular prosodic cue for insubordination. </a:t>
            </a:r>
          </a:p>
        </p:txBody>
      </p:sp>
      <p:sp>
        <p:nvSpPr>
          <p:cNvPr id="5" name="Szövegdoboz 4">
            <a:extLst>
              <a:ext uri="{FF2B5EF4-FFF2-40B4-BE49-F238E27FC236}">
                <a16:creationId xmlns:a16="http://schemas.microsoft.com/office/drawing/2014/main" xmlns="" id="{1B21B40A-9413-4342-B704-C1460FF52536}"/>
              </a:ext>
            </a:extLst>
          </p:cNvPr>
          <p:cNvSpPr txBox="1"/>
          <p:nvPr/>
        </p:nvSpPr>
        <p:spPr>
          <a:xfrm>
            <a:off x="4447653" y="2880000"/>
            <a:ext cx="4071976" cy="646331"/>
          </a:xfrm>
          <a:prstGeom prst="rect">
            <a:avLst/>
          </a:prstGeom>
          <a:solidFill>
            <a:srgbClr val="FFC000"/>
          </a:solidFill>
        </p:spPr>
        <p:txBody>
          <a:bodyPr wrap="square" rtlCol="0">
            <a:spAutoFit/>
          </a:bodyPr>
          <a:lstStyle/>
          <a:p>
            <a:pPr algn="ctr"/>
            <a:r>
              <a:rPr lang="hu-HU" b="1" dirty="0"/>
              <a:t>SUBORDINATE, WITH MAIN CLAUSE, NON-ASSERTIVE</a:t>
            </a:r>
            <a:endParaRPr lang="hu-HU" dirty="0"/>
          </a:p>
        </p:txBody>
      </p:sp>
      <p:pic>
        <p:nvPicPr>
          <p:cNvPr id="11" name="Kép 10">
            <a:extLst>
              <a:ext uri="{FF2B5EF4-FFF2-40B4-BE49-F238E27FC236}">
                <a16:creationId xmlns:a16="http://schemas.microsoft.com/office/drawing/2014/main" xmlns="" id="{1B0A9F8D-C93C-4F1F-9DAF-4AD9AB7ADB0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5184" y="4765038"/>
            <a:ext cx="3378688" cy="2069778"/>
          </a:xfrm>
          <a:prstGeom prst="rect">
            <a:avLst/>
          </a:prstGeom>
        </p:spPr>
      </p:pic>
      <p:sp>
        <p:nvSpPr>
          <p:cNvPr id="18" name="Téglalap 17">
            <a:extLst>
              <a:ext uri="{FF2B5EF4-FFF2-40B4-BE49-F238E27FC236}">
                <a16:creationId xmlns:a16="http://schemas.microsoft.com/office/drawing/2014/main" xmlns="" id="{17A426C2-2E4C-4FEC-A4A7-8657279B40EB}"/>
              </a:ext>
            </a:extLst>
          </p:cNvPr>
          <p:cNvSpPr/>
          <p:nvPr/>
        </p:nvSpPr>
        <p:spPr>
          <a:xfrm>
            <a:off x="21727" y="4823536"/>
            <a:ext cx="3766502" cy="200358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 name="Szövegdoboz 18">
            <a:extLst>
              <a:ext uri="{FF2B5EF4-FFF2-40B4-BE49-F238E27FC236}">
                <a16:creationId xmlns:a16="http://schemas.microsoft.com/office/drawing/2014/main" xmlns="" id="{748CF670-6CC7-419D-9DEB-E4E60391C7D7}"/>
              </a:ext>
            </a:extLst>
          </p:cNvPr>
          <p:cNvSpPr txBox="1"/>
          <p:nvPr/>
        </p:nvSpPr>
        <p:spPr>
          <a:xfrm>
            <a:off x="169682" y="4824157"/>
            <a:ext cx="311085" cy="2062103"/>
          </a:xfrm>
          <a:prstGeom prst="rect">
            <a:avLst/>
          </a:prstGeom>
          <a:noFill/>
        </p:spPr>
        <p:txBody>
          <a:bodyPr wrap="square" rtlCol="0">
            <a:spAutoFit/>
          </a:bodyPr>
          <a:lstStyle/>
          <a:p>
            <a:r>
              <a:rPr lang="hu-HU" sz="1600" dirty="0"/>
              <a:t>EXPECTED</a:t>
            </a:r>
          </a:p>
        </p:txBody>
      </p:sp>
      <p:sp>
        <p:nvSpPr>
          <p:cNvPr id="6" name="Szövegdoboz 5">
            <a:extLst>
              <a:ext uri="{FF2B5EF4-FFF2-40B4-BE49-F238E27FC236}">
                <a16:creationId xmlns:a16="http://schemas.microsoft.com/office/drawing/2014/main" xmlns="" id="{3EFA73FA-14C3-466B-8F1E-F197626269D3}"/>
              </a:ext>
            </a:extLst>
          </p:cNvPr>
          <p:cNvSpPr txBox="1"/>
          <p:nvPr/>
        </p:nvSpPr>
        <p:spPr>
          <a:xfrm>
            <a:off x="8873578" y="2880000"/>
            <a:ext cx="3114061" cy="646331"/>
          </a:xfrm>
          <a:prstGeom prst="rect">
            <a:avLst/>
          </a:prstGeom>
          <a:solidFill>
            <a:srgbClr val="FFC000"/>
          </a:solidFill>
        </p:spPr>
        <p:txBody>
          <a:bodyPr wrap="square" rtlCol="0">
            <a:spAutoFit/>
          </a:bodyPr>
          <a:lstStyle/>
          <a:p>
            <a:pPr algn="ctr"/>
            <a:r>
              <a:rPr lang="hu-HU" b="1" dirty="0"/>
              <a:t>INSUBORDINATE, ASSERTIVE</a:t>
            </a:r>
            <a:endParaRPr lang="hu-HU" dirty="0"/>
          </a:p>
        </p:txBody>
      </p:sp>
    </p:spTree>
    <p:extLst>
      <p:ext uri="{BB962C8B-B14F-4D97-AF65-F5344CB8AC3E}">
        <p14:creationId xmlns:p14="http://schemas.microsoft.com/office/powerpoint/2010/main" val="15524227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Kép 22">
            <a:extLst>
              <a:ext uri="{FF2B5EF4-FFF2-40B4-BE49-F238E27FC236}">
                <a16:creationId xmlns:a16="http://schemas.microsoft.com/office/drawing/2014/main" xmlns="" id="{D45B5C68-0330-4176-83C9-C1F12D009FA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766458" y="3233873"/>
            <a:ext cx="3120390" cy="1700190"/>
          </a:xfrm>
          <a:prstGeom prst="rect">
            <a:avLst/>
          </a:prstGeom>
        </p:spPr>
      </p:pic>
      <p:sp>
        <p:nvSpPr>
          <p:cNvPr id="2" name="Cím 1">
            <a:extLst>
              <a:ext uri="{FF2B5EF4-FFF2-40B4-BE49-F238E27FC236}">
                <a16:creationId xmlns:a16="http://schemas.microsoft.com/office/drawing/2014/main" xmlns="" id="{0FA7F2B8-47E0-461D-8010-EBB56ABA660C}"/>
              </a:ext>
            </a:extLst>
          </p:cNvPr>
          <p:cNvSpPr>
            <a:spLocks noGrp="1"/>
          </p:cNvSpPr>
          <p:nvPr>
            <p:ph type="title"/>
          </p:nvPr>
        </p:nvSpPr>
        <p:spPr>
          <a:xfrm>
            <a:off x="876299" y="249116"/>
            <a:ext cx="11402291" cy="1294228"/>
          </a:xfrm>
        </p:spPr>
        <p:txBody>
          <a:bodyPr>
            <a:normAutofit fontScale="90000"/>
          </a:bodyPr>
          <a:lstStyle/>
          <a:p>
            <a:r>
              <a:rPr lang="hu-HU" sz="3600" i="1" dirty="0"/>
              <a:t>4. </a:t>
            </a:r>
            <a:r>
              <a:rPr lang="hu-HU" sz="3600" i="1" dirty="0" smtClean="0"/>
              <a:t>	Ha </a:t>
            </a:r>
            <a:r>
              <a:rPr lang="hu-HU" sz="3600" i="1" dirty="0"/>
              <a:t>ez   nem rögeszme…   </a:t>
            </a:r>
            <a:r>
              <a:rPr lang="hu-HU" sz="2200" dirty="0"/>
              <a:t>[</a:t>
            </a:r>
            <a:r>
              <a:rPr lang="hu-HU" sz="2200" dirty="0" err="1"/>
              <a:t>assertive</a:t>
            </a:r>
            <a:r>
              <a:rPr lang="hu-HU" sz="2200" dirty="0"/>
              <a:t>, ’I </a:t>
            </a:r>
            <a:r>
              <a:rPr lang="hu-HU" sz="2200" dirty="0" err="1"/>
              <a:t>think</a:t>
            </a:r>
            <a:r>
              <a:rPr lang="hu-HU" sz="2200" dirty="0"/>
              <a:t> </a:t>
            </a:r>
            <a:r>
              <a:rPr lang="hu-HU" sz="2200" dirty="0" err="1"/>
              <a:t>the</a:t>
            </a:r>
            <a:r>
              <a:rPr lang="hu-HU" sz="2200" dirty="0"/>
              <a:t> </a:t>
            </a:r>
            <a:r>
              <a:rPr lang="hu-HU" sz="2200" dirty="0" err="1"/>
              <a:t>opposite</a:t>
            </a:r>
            <a:r>
              <a:rPr lang="hu-HU" sz="2200" dirty="0"/>
              <a:t> of </a:t>
            </a:r>
            <a:r>
              <a:rPr lang="hu-HU" sz="2200" dirty="0" err="1"/>
              <a:t>it</a:t>
            </a:r>
            <a:r>
              <a:rPr lang="hu-HU" sz="2200" dirty="0"/>
              <a:t>’]</a:t>
            </a:r>
            <a:r>
              <a:rPr lang="hu-HU" dirty="0"/>
              <a:t/>
            </a:r>
            <a:br>
              <a:rPr lang="hu-HU" dirty="0"/>
            </a:br>
            <a:r>
              <a:rPr lang="hu-HU" sz="3600" i="1" dirty="0"/>
              <a:t>     </a:t>
            </a:r>
            <a:r>
              <a:rPr lang="hu-HU" sz="3600" i="1" dirty="0" smtClean="0"/>
              <a:t>	</a:t>
            </a:r>
            <a:r>
              <a:rPr lang="hu-HU" sz="3600" b="0" dirty="0" err="1" smtClean="0"/>
              <a:t>if</a:t>
            </a:r>
            <a:r>
              <a:rPr lang="hu-HU" sz="3600" b="0" dirty="0" smtClean="0"/>
              <a:t>   </a:t>
            </a:r>
            <a:r>
              <a:rPr lang="hu-HU" sz="3600" b="0" dirty="0" err="1"/>
              <a:t>this</a:t>
            </a:r>
            <a:r>
              <a:rPr lang="hu-HU" sz="3600" b="0" dirty="0"/>
              <a:t> </a:t>
            </a:r>
            <a:r>
              <a:rPr lang="hu-HU" sz="3600" b="0" dirty="0" err="1"/>
              <a:t>not</a:t>
            </a:r>
            <a:r>
              <a:rPr lang="hu-HU" sz="3600" b="0" dirty="0"/>
              <a:t>  </a:t>
            </a:r>
            <a:r>
              <a:rPr lang="hu-HU" sz="3600" b="0" dirty="0" err="1" smtClean="0"/>
              <a:t>obsession</a:t>
            </a:r>
            <a:r>
              <a:rPr lang="hu-HU" sz="3600" b="0" dirty="0" smtClean="0"/>
              <a:t/>
            </a:r>
            <a:br>
              <a:rPr lang="hu-HU" sz="3600" b="0" dirty="0" smtClean="0"/>
            </a:br>
            <a:r>
              <a:rPr lang="hu-HU" sz="3600" b="0" dirty="0" smtClean="0"/>
              <a:t>	’</a:t>
            </a:r>
            <a:r>
              <a:rPr lang="hu-HU" sz="3600" b="0" dirty="0" err="1" smtClean="0"/>
              <a:t>If</a:t>
            </a:r>
            <a:r>
              <a:rPr lang="hu-HU" sz="3600" b="0" dirty="0" smtClean="0"/>
              <a:t> </a:t>
            </a:r>
            <a:r>
              <a:rPr lang="hu-HU" sz="3600" b="0" dirty="0" err="1"/>
              <a:t>this</a:t>
            </a:r>
            <a:r>
              <a:rPr lang="hu-HU" sz="3600" b="0" dirty="0"/>
              <a:t> </a:t>
            </a:r>
            <a:r>
              <a:rPr lang="hu-HU" sz="3600" b="0" dirty="0" err="1"/>
              <a:t>isn’t</a:t>
            </a:r>
            <a:r>
              <a:rPr lang="hu-HU" sz="3600" b="0" dirty="0"/>
              <a:t> an </a:t>
            </a:r>
            <a:r>
              <a:rPr lang="hu-HU" sz="3600" b="0" dirty="0" err="1"/>
              <a:t>obsession</a:t>
            </a:r>
            <a:r>
              <a:rPr lang="hu-HU" sz="3600" b="0" dirty="0"/>
              <a:t>…’</a:t>
            </a:r>
            <a:r>
              <a:rPr lang="hu-HU" b="0" i="1" dirty="0"/>
              <a:t/>
            </a:r>
            <a:br>
              <a:rPr lang="hu-HU" b="0" i="1" dirty="0"/>
            </a:br>
            <a:r>
              <a:rPr lang="hu-HU" b="0" i="1" dirty="0"/>
              <a:t/>
            </a:r>
            <a:br>
              <a:rPr lang="hu-HU" b="0" i="1" dirty="0"/>
            </a:br>
            <a:r>
              <a:rPr lang="hu-HU" b="0" i="1" dirty="0" smtClean="0"/>
              <a:t>	</a:t>
            </a:r>
            <a:endParaRPr lang="hu-HU" b="0" dirty="0"/>
          </a:p>
        </p:txBody>
      </p:sp>
      <p:sp>
        <p:nvSpPr>
          <p:cNvPr id="5" name="Tartalom helye 2">
            <a:extLst>
              <a:ext uri="{FF2B5EF4-FFF2-40B4-BE49-F238E27FC236}">
                <a16:creationId xmlns:a16="http://schemas.microsoft.com/office/drawing/2014/main" xmlns="" id="{19F4AE9D-D489-4B5D-9D05-D1759695B89A}"/>
              </a:ext>
            </a:extLst>
          </p:cNvPr>
          <p:cNvSpPr>
            <a:spLocks noGrp="1"/>
          </p:cNvSpPr>
          <p:nvPr>
            <p:ph idx="1"/>
          </p:nvPr>
        </p:nvSpPr>
        <p:spPr>
          <a:xfrm>
            <a:off x="132625" y="1923263"/>
            <a:ext cx="11556588" cy="917862"/>
          </a:xfrm>
        </p:spPr>
        <p:txBody>
          <a:bodyPr>
            <a:normAutofit/>
          </a:bodyPr>
          <a:lstStyle/>
          <a:p>
            <a:pPr marL="0" indent="0">
              <a:buNone/>
            </a:pPr>
            <a:r>
              <a:rPr lang="en-GB" sz="2000" dirty="0"/>
              <a:t>The prosodic pattern</a:t>
            </a:r>
            <a:r>
              <a:rPr lang="hu-HU" sz="2000" dirty="0"/>
              <a:t>s</a:t>
            </a:r>
            <a:r>
              <a:rPr lang="en-GB" sz="2000" dirty="0"/>
              <a:t> of the insubordinate clauses</a:t>
            </a:r>
            <a:r>
              <a:rPr lang="hu-HU" sz="2000" dirty="0"/>
              <a:t> </a:t>
            </a:r>
            <a:r>
              <a:rPr lang="hu-HU" sz="2000" dirty="0" err="1"/>
              <a:t>suggest</a:t>
            </a:r>
            <a:r>
              <a:rPr lang="hu-HU" sz="2000" dirty="0"/>
              <a:t> </a:t>
            </a:r>
            <a:r>
              <a:rPr lang="hu-HU" sz="2000" b="1" dirty="0" err="1"/>
              <a:t>incompleteness</a:t>
            </a:r>
            <a:r>
              <a:rPr lang="en-GB" sz="2000" dirty="0"/>
              <a:t>. </a:t>
            </a:r>
          </a:p>
        </p:txBody>
      </p:sp>
      <p:sp>
        <p:nvSpPr>
          <p:cNvPr id="6" name="Szövegdoboz 5">
            <a:extLst>
              <a:ext uri="{FF2B5EF4-FFF2-40B4-BE49-F238E27FC236}">
                <a16:creationId xmlns:a16="http://schemas.microsoft.com/office/drawing/2014/main" xmlns="" id="{D4B0D14C-780E-4BA9-8673-3BF65DF8EF3D}"/>
              </a:ext>
            </a:extLst>
          </p:cNvPr>
          <p:cNvSpPr txBox="1"/>
          <p:nvPr/>
        </p:nvSpPr>
        <p:spPr>
          <a:xfrm>
            <a:off x="21727" y="2880000"/>
            <a:ext cx="3221182" cy="923330"/>
          </a:xfrm>
          <a:prstGeom prst="rect">
            <a:avLst/>
          </a:prstGeom>
          <a:solidFill>
            <a:srgbClr val="FFC000"/>
          </a:solidFill>
        </p:spPr>
        <p:txBody>
          <a:bodyPr wrap="square" rtlCol="0">
            <a:spAutoFit/>
          </a:bodyPr>
          <a:lstStyle/>
          <a:p>
            <a:pPr algn="ctr"/>
            <a:r>
              <a:rPr lang="hu-HU" b="1" dirty="0"/>
              <a:t>SUBORDINATE, WITHOUT MAIN CLAUSE, </a:t>
            </a:r>
            <a:br>
              <a:rPr lang="hu-HU" b="1" dirty="0"/>
            </a:br>
            <a:r>
              <a:rPr lang="hu-HU" b="1" dirty="0"/>
              <a:t>NON-ASSERTIVE</a:t>
            </a:r>
            <a:endParaRPr lang="hu-HU" dirty="0"/>
          </a:p>
        </p:txBody>
      </p:sp>
      <p:sp>
        <p:nvSpPr>
          <p:cNvPr id="8" name="Szövegdoboz 7">
            <a:extLst>
              <a:ext uri="{FF2B5EF4-FFF2-40B4-BE49-F238E27FC236}">
                <a16:creationId xmlns:a16="http://schemas.microsoft.com/office/drawing/2014/main" xmlns="" id="{4763C4EA-BA8B-4A6D-AA14-0C296A3AD1DD}"/>
              </a:ext>
            </a:extLst>
          </p:cNvPr>
          <p:cNvSpPr txBox="1"/>
          <p:nvPr/>
        </p:nvSpPr>
        <p:spPr>
          <a:xfrm>
            <a:off x="8766458" y="2880000"/>
            <a:ext cx="3221182" cy="646331"/>
          </a:xfrm>
          <a:prstGeom prst="rect">
            <a:avLst/>
          </a:prstGeom>
          <a:solidFill>
            <a:srgbClr val="FFC000"/>
          </a:solidFill>
        </p:spPr>
        <p:txBody>
          <a:bodyPr wrap="square" rtlCol="0">
            <a:spAutoFit/>
          </a:bodyPr>
          <a:lstStyle/>
          <a:p>
            <a:pPr algn="ctr"/>
            <a:r>
              <a:rPr lang="hu-HU" b="1" dirty="0"/>
              <a:t>INSUBORDINATE, ASSERTIVE–NEGATIVE</a:t>
            </a:r>
            <a:endParaRPr lang="hu-HU" dirty="0"/>
          </a:p>
        </p:txBody>
      </p:sp>
      <p:pic>
        <p:nvPicPr>
          <p:cNvPr id="9" name="Kép 8">
            <a:extLst>
              <a:ext uri="{FF2B5EF4-FFF2-40B4-BE49-F238E27FC236}">
                <a16:creationId xmlns:a16="http://schemas.microsoft.com/office/drawing/2014/main" xmlns="" id="{A62D1FCA-7B02-4034-B1F8-5172B7041973}"/>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50405" y="3855766"/>
            <a:ext cx="2724623" cy="1291719"/>
          </a:xfrm>
          <a:prstGeom prst="rect">
            <a:avLst/>
          </a:prstGeom>
        </p:spPr>
      </p:pic>
      <p:pic>
        <p:nvPicPr>
          <p:cNvPr id="10" name="Kép 9">
            <a:extLst>
              <a:ext uri="{FF2B5EF4-FFF2-40B4-BE49-F238E27FC236}">
                <a16:creationId xmlns:a16="http://schemas.microsoft.com/office/drawing/2014/main" xmlns="" id="{683EDC4D-3188-4C26-B587-7691A7818768}"/>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32625" y="5527404"/>
            <a:ext cx="2739471" cy="1298903"/>
          </a:xfrm>
          <a:prstGeom prst="rect">
            <a:avLst/>
          </a:prstGeom>
        </p:spPr>
      </p:pic>
      <p:pic>
        <p:nvPicPr>
          <p:cNvPr id="11" name="Kép 10">
            <a:extLst>
              <a:ext uri="{FF2B5EF4-FFF2-40B4-BE49-F238E27FC236}">
                <a16:creationId xmlns:a16="http://schemas.microsoft.com/office/drawing/2014/main" xmlns="" id="{9DC21B6F-E3A5-40ED-8C8A-5C711F4219D5}"/>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3425543" y="3114152"/>
            <a:ext cx="2520950" cy="1544320"/>
          </a:xfrm>
          <a:prstGeom prst="rect">
            <a:avLst/>
          </a:prstGeom>
        </p:spPr>
      </p:pic>
      <p:pic>
        <p:nvPicPr>
          <p:cNvPr id="12" name="Kép 11">
            <a:extLst>
              <a:ext uri="{FF2B5EF4-FFF2-40B4-BE49-F238E27FC236}">
                <a16:creationId xmlns:a16="http://schemas.microsoft.com/office/drawing/2014/main" xmlns="" id="{62C159B6-C41D-44DD-B99B-4A91C532E329}"/>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3402378" y="4220210"/>
            <a:ext cx="2544116" cy="1544320"/>
          </a:xfrm>
          <a:prstGeom prst="rect">
            <a:avLst/>
          </a:prstGeom>
        </p:spPr>
      </p:pic>
      <p:pic>
        <p:nvPicPr>
          <p:cNvPr id="13" name="Kép 12">
            <a:extLst>
              <a:ext uri="{FF2B5EF4-FFF2-40B4-BE49-F238E27FC236}">
                <a16:creationId xmlns:a16="http://schemas.microsoft.com/office/drawing/2014/main" xmlns="" id="{055596DC-2B08-4D5D-9356-12AFE96F4C2B}"/>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3436338" y="5268889"/>
            <a:ext cx="2510155" cy="1537335"/>
          </a:xfrm>
          <a:prstGeom prst="rect">
            <a:avLst/>
          </a:prstGeom>
        </p:spPr>
      </p:pic>
      <p:sp>
        <p:nvSpPr>
          <p:cNvPr id="14" name="Téglalap 13">
            <a:extLst>
              <a:ext uri="{FF2B5EF4-FFF2-40B4-BE49-F238E27FC236}">
                <a16:creationId xmlns:a16="http://schemas.microsoft.com/office/drawing/2014/main" xmlns="" id="{DC77DD02-F7B8-43D5-A69C-8AED4454D484}"/>
              </a:ext>
            </a:extLst>
          </p:cNvPr>
          <p:cNvSpPr/>
          <p:nvPr/>
        </p:nvSpPr>
        <p:spPr>
          <a:xfrm>
            <a:off x="4821382" y="3429564"/>
            <a:ext cx="862445" cy="8477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 name="Téglalap 14">
            <a:extLst>
              <a:ext uri="{FF2B5EF4-FFF2-40B4-BE49-F238E27FC236}">
                <a16:creationId xmlns:a16="http://schemas.microsoft.com/office/drawing/2014/main" xmlns="" id="{4C5ACB2A-0401-4A16-83E1-C790649ADF9A}"/>
              </a:ext>
            </a:extLst>
          </p:cNvPr>
          <p:cNvSpPr/>
          <p:nvPr/>
        </p:nvSpPr>
        <p:spPr>
          <a:xfrm>
            <a:off x="4925291" y="4507601"/>
            <a:ext cx="755072" cy="8477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 name="Téglalap 15">
            <a:extLst>
              <a:ext uri="{FF2B5EF4-FFF2-40B4-BE49-F238E27FC236}">
                <a16:creationId xmlns:a16="http://schemas.microsoft.com/office/drawing/2014/main" xmlns="" id="{139B27C5-B599-4E35-8C45-96F423F7CD95}"/>
              </a:ext>
            </a:extLst>
          </p:cNvPr>
          <p:cNvSpPr/>
          <p:nvPr/>
        </p:nvSpPr>
        <p:spPr>
          <a:xfrm>
            <a:off x="5049981" y="5527151"/>
            <a:ext cx="630381" cy="8477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v</a:t>
            </a:r>
          </a:p>
        </p:txBody>
      </p:sp>
      <p:pic>
        <p:nvPicPr>
          <p:cNvPr id="17" name="Kép 16">
            <a:extLst>
              <a:ext uri="{FF2B5EF4-FFF2-40B4-BE49-F238E27FC236}">
                <a16:creationId xmlns:a16="http://schemas.microsoft.com/office/drawing/2014/main" xmlns="" id="{41F7B33E-5513-4D6A-BF40-C04FB499E101}"/>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5860564" y="3114152"/>
            <a:ext cx="2167353" cy="1349398"/>
          </a:xfrm>
          <a:prstGeom prst="rect">
            <a:avLst/>
          </a:prstGeom>
        </p:spPr>
      </p:pic>
      <p:pic>
        <p:nvPicPr>
          <p:cNvPr id="18" name="Kép 17">
            <a:extLst>
              <a:ext uri="{FF2B5EF4-FFF2-40B4-BE49-F238E27FC236}">
                <a16:creationId xmlns:a16="http://schemas.microsoft.com/office/drawing/2014/main" xmlns="" id="{01706F51-DEF1-40C6-84C8-48A14308F6E7}"/>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5846525" y="4209903"/>
            <a:ext cx="2181392" cy="1498889"/>
          </a:xfrm>
          <a:prstGeom prst="rect">
            <a:avLst/>
          </a:prstGeom>
        </p:spPr>
      </p:pic>
      <p:pic>
        <p:nvPicPr>
          <p:cNvPr id="19" name="Kép 18">
            <a:extLst>
              <a:ext uri="{FF2B5EF4-FFF2-40B4-BE49-F238E27FC236}">
                <a16:creationId xmlns:a16="http://schemas.microsoft.com/office/drawing/2014/main" xmlns="" id="{AE336B63-3E4F-4925-A975-C23FA0C1F097}"/>
              </a:ext>
            </a:extLst>
          </p:cNvPr>
          <p:cNvPicPr/>
          <p:nvPr/>
        </p:nvPicPr>
        <p:blipFill>
          <a:blip r:embed="rId11" cstate="print">
            <a:extLst>
              <a:ext uri="{28A0092B-C50C-407E-A947-70E740481C1C}">
                <a14:useLocalDpi xmlns:a14="http://schemas.microsoft.com/office/drawing/2010/main" val="0"/>
              </a:ext>
            </a:extLst>
          </a:blip>
          <a:stretch>
            <a:fillRect/>
          </a:stretch>
        </p:blipFill>
        <p:spPr>
          <a:xfrm>
            <a:off x="5823751" y="5307335"/>
            <a:ext cx="2204166" cy="1498889"/>
          </a:xfrm>
          <a:prstGeom prst="rect">
            <a:avLst/>
          </a:prstGeom>
        </p:spPr>
      </p:pic>
      <p:sp>
        <p:nvSpPr>
          <p:cNvPr id="20" name="Téglalap 19">
            <a:extLst>
              <a:ext uri="{FF2B5EF4-FFF2-40B4-BE49-F238E27FC236}">
                <a16:creationId xmlns:a16="http://schemas.microsoft.com/office/drawing/2014/main" xmlns="" id="{F4A90AA7-EB89-478C-978B-4FD2EDDF4E74}"/>
              </a:ext>
            </a:extLst>
          </p:cNvPr>
          <p:cNvSpPr/>
          <p:nvPr/>
        </p:nvSpPr>
        <p:spPr>
          <a:xfrm>
            <a:off x="6044050" y="5482122"/>
            <a:ext cx="533395" cy="8477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 name="Téglalap 20">
            <a:extLst>
              <a:ext uri="{FF2B5EF4-FFF2-40B4-BE49-F238E27FC236}">
                <a16:creationId xmlns:a16="http://schemas.microsoft.com/office/drawing/2014/main" xmlns="" id="{D7261CFE-6786-4342-929D-0D0A89797357}"/>
              </a:ext>
            </a:extLst>
          </p:cNvPr>
          <p:cNvSpPr/>
          <p:nvPr/>
        </p:nvSpPr>
        <p:spPr>
          <a:xfrm>
            <a:off x="6092540" y="4408396"/>
            <a:ext cx="568033" cy="8477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2" name="Téglalap 21">
            <a:extLst>
              <a:ext uri="{FF2B5EF4-FFF2-40B4-BE49-F238E27FC236}">
                <a16:creationId xmlns:a16="http://schemas.microsoft.com/office/drawing/2014/main" xmlns="" id="{8543BB7F-DBC9-463E-A1D1-28CCCAE7EB33}"/>
              </a:ext>
            </a:extLst>
          </p:cNvPr>
          <p:cNvSpPr/>
          <p:nvPr/>
        </p:nvSpPr>
        <p:spPr>
          <a:xfrm>
            <a:off x="6078684" y="3376230"/>
            <a:ext cx="654625" cy="8477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24" name="Kép 23">
            <a:extLst>
              <a:ext uri="{FF2B5EF4-FFF2-40B4-BE49-F238E27FC236}">
                <a16:creationId xmlns:a16="http://schemas.microsoft.com/office/drawing/2014/main" xmlns="" id="{A37C3615-F966-4576-8547-61C08C7AD78B}"/>
              </a:ext>
            </a:extLst>
          </p:cNvPr>
          <p:cNvPicPr/>
          <p:nvPr/>
        </p:nvPicPr>
        <p:blipFill>
          <a:blip r:embed="rId12" cstate="print">
            <a:extLst>
              <a:ext uri="{28A0092B-C50C-407E-A947-70E740481C1C}">
                <a14:useLocalDpi xmlns:a14="http://schemas.microsoft.com/office/drawing/2010/main" val="0"/>
              </a:ext>
            </a:extLst>
          </a:blip>
          <a:stretch>
            <a:fillRect/>
          </a:stretch>
        </p:blipFill>
        <p:spPr>
          <a:xfrm>
            <a:off x="8766458" y="4934063"/>
            <a:ext cx="3120390" cy="1911350"/>
          </a:xfrm>
          <a:prstGeom prst="rect">
            <a:avLst/>
          </a:prstGeom>
        </p:spPr>
      </p:pic>
      <p:sp>
        <p:nvSpPr>
          <p:cNvPr id="25" name="Ellipszis 24">
            <a:extLst>
              <a:ext uri="{FF2B5EF4-FFF2-40B4-BE49-F238E27FC236}">
                <a16:creationId xmlns:a16="http://schemas.microsoft.com/office/drawing/2014/main" xmlns="" id="{C944E106-A0B0-4693-8DD9-CE8E704592AC}"/>
              </a:ext>
            </a:extLst>
          </p:cNvPr>
          <p:cNvSpPr/>
          <p:nvPr/>
        </p:nvSpPr>
        <p:spPr>
          <a:xfrm>
            <a:off x="9957880" y="3757518"/>
            <a:ext cx="251465" cy="43203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6" name="Ellipszis 25">
            <a:extLst>
              <a:ext uri="{FF2B5EF4-FFF2-40B4-BE49-F238E27FC236}">
                <a16:creationId xmlns:a16="http://schemas.microsoft.com/office/drawing/2014/main" xmlns="" id="{D8F1C7A1-3C0A-4B73-8D20-E421E14C1A80}"/>
              </a:ext>
            </a:extLst>
          </p:cNvPr>
          <p:cNvSpPr/>
          <p:nvPr/>
        </p:nvSpPr>
        <p:spPr>
          <a:xfrm>
            <a:off x="11005826" y="5279093"/>
            <a:ext cx="251465" cy="43203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Szövegdoboz 6">
            <a:extLst>
              <a:ext uri="{FF2B5EF4-FFF2-40B4-BE49-F238E27FC236}">
                <a16:creationId xmlns:a16="http://schemas.microsoft.com/office/drawing/2014/main" xmlns="" id="{A612F138-57CF-420C-A06F-4BF2323B016B}"/>
              </a:ext>
            </a:extLst>
          </p:cNvPr>
          <p:cNvSpPr txBox="1"/>
          <p:nvPr/>
        </p:nvSpPr>
        <p:spPr>
          <a:xfrm>
            <a:off x="3436338" y="2644866"/>
            <a:ext cx="5054519" cy="646331"/>
          </a:xfrm>
          <a:prstGeom prst="rect">
            <a:avLst/>
          </a:prstGeom>
          <a:solidFill>
            <a:srgbClr val="FFC000"/>
          </a:solidFill>
        </p:spPr>
        <p:txBody>
          <a:bodyPr wrap="square" rtlCol="0">
            <a:spAutoFit/>
          </a:bodyPr>
          <a:lstStyle/>
          <a:p>
            <a:pPr algn="ctr"/>
            <a:r>
              <a:rPr lang="hu-HU" b="1" dirty="0"/>
              <a:t>SUBORDINATE, WITH MAIN CLAUSE, NON-ASSERTIVE</a:t>
            </a:r>
            <a:endParaRPr lang="hu-HU" dirty="0"/>
          </a:p>
        </p:txBody>
      </p:sp>
    </p:spTree>
    <p:extLst>
      <p:ext uri="{BB962C8B-B14F-4D97-AF65-F5344CB8AC3E}">
        <p14:creationId xmlns:p14="http://schemas.microsoft.com/office/powerpoint/2010/main" val="19968204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ép 8">
            <a:extLst>
              <a:ext uri="{FF2B5EF4-FFF2-40B4-BE49-F238E27FC236}">
                <a16:creationId xmlns:a16="http://schemas.microsoft.com/office/drawing/2014/main" xmlns="" id="{B4E3C368-ED8D-4862-AE2A-23BFE1C1B93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242908" y="3538284"/>
            <a:ext cx="2617215" cy="1503045"/>
          </a:xfrm>
          <a:prstGeom prst="rect">
            <a:avLst/>
          </a:prstGeom>
        </p:spPr>
      </p:pic>
      <p:sp>
        <p:nvSpPr>
          <p:cNvPr id="2" name="Cím 1">
            <a:extLst>
              <a:ext uri="{FF2B5EF4-FFF2-40B4-BE49-F238E27FC236}">
                <a16:creationId xmlns:a16="http://schemas.microsoft.com/office/drawing/2014/main" xmlns="" id="{F3C06476-4197-4171-A802-FE5C7BDBB237}"/>
              </a:ext>
            </a:extLst>
          </p:cNvPr>
          <p:cNvSpPr>
            <a:spLocks noGrp="1"/>
          </p:cNvSpPr>
          <p:nvPr>
            <p:ph type="title"/>
          </p:nvPr>
        </p:nvSpPr>
        <p:spPr>
          <a:xfrm>
            <a:off x="995423" y="430088"/>
            <a:ext cx="10893949" cy="1537607"/>
          </a:xfrm>
        </p:spPr>
        <p:txBody>
          <a:bodyPr>
            <a:normAutofit fontScale="90000"/>
          </a:bodyPr>
          <a:lstStyle/>
          <a:p>
            <a:pPr marL="0" indent="0"/>
            <a:r>
              <a:rPr lang="hu-HU" sz="3200" i="1" dirty="0"/>
              <a:t>5. Ha  kivennéd a    mélyhűtőből   a     csirkét… </a:t>
            </a:r>
            <a:r>
              <a:rPr lang="hu-HU" sz="2600" dirty="0"/>
              <a:t>[</a:t>
            </a:r>
            <a:r>
              <a:rPr lang="hu-HU" sz="2600" dirty="0" err="1"/>
              <a:t>request</a:t>
            </a:r>
            <a:r>
              <a:rPr lang="hu-HU" sz="2600" dirty="0"/>
              <a:t>]</a:t>
            </a:r>
            <a:r>
              <a:rPr lang="hu-HU" sz="3000" dirty="0">
                <a:solidFill>
                  <a:srgbClr val="FF0000"/>
                </a:solidFill>
              </a:rPr>
              <a:t/>
            </a:r>
            <a:br>
              <a:rPr lang="hu-HU" sz="3000" dirty="0">
                <a:solidFill>
                  <a:srgbClr val="FF0000"/>
                </a:solidFill>
              </a:rPr>
            </a:br>
            <a:r>
              <a:rPr lang="hu-HU" sz="3600" b="0" dirty="0">
                <a:solidFill>
                  <a:srgbClr val="FF0000"/>
                </a:solidFill>
              </a:rPr>
              <a:t>    </a:t>
            </a:r>
            <a:r>
              <a:rPr lang="hu-HU" sz="3200" b="0" dirty="0" err="1"/>
              <a:t>if</a:t>
            </a:r>
            <a:r>
              <a:rPr lang="hu-HU" sz="3200" b="0" dirty="0"/>
              <a:t>	 take.out.</a:t>
            </a:r>
            <a:r>
              <a:rPr lang="hu-HU" sz="3200" b="0" cap="small" dirty="0"/>
              <a:t>cond.2sg </a:t>
            </a:r>
            <a:r>
              <a:rPr lang="hu-HU" sz="3200" b="0" dirty="0" err="1"/>
              <a:t>the</a:t>
            </a:r>
            <a:r>
              <a:rPr lang="hu-HU" sz="3200" b="0" dirty="0"/>
              <a:t> </a:t>
            </a:r>
            <a:r>
              <a:rPr lang="hu-HU" sz="3200" b="0" dirty="0" err="1"/>
              <a:t>freezer.</a:t>
            </a:r>
            <a:r>
              <a:rPr lang="hu-HU" sz="3200" b="0" cap="small" dirty="0" err="1"/>
              <a:t>elat</a:t>
            </a:r>
            <a:r>
              <a:rPr lang="hu-HU" sz="3200" b="0" cap="small" dirty="0"/>
              <a:t>  </a:t>
            </a:r>
            <a:r>
              <a:rPr lang="hu-HU" sz="3200" b="0" dirty="0" err="1"/>
              <a:t>the</a:t>
            </a:r>
            <a:r>
              <a:rPr lang="hu-HU" sz="3200" b="0" dirty="0"/>
              <a:t> </a:t>
            </a:r>
            <a:r>
              <a:rPr lang="hu-HU" sz="3200" b="0" dirty="0" err="1" smtClean="0"/>
              <a:t>chicken.</a:t>
            </a:r>
            <a:r>
              <a:rPr lang="hu-HU" sz="3200" b="0" cap="small" dirty="0" err="1" smtClean="0"/>
              <a:t>acc</a:t>
            </a:r>
            <a:r>
              <a:rPr lang="hu-HU" sz="3200" b="0" cap="small" dirty="0" smtClean="0"/>
              <a:t/>
            </a:r>
            <a:br>
              <a:rPr lang="hu-HU" sz="3200" b="0" cap="small" dirty="0" smtClean="0"/>
            </a:br>
            <a:r>
              <a:rPr lang="hu-HU" sz="3200" b="0" cap="small" dirty="0" smtClean="0"/>
              <a:t>    </a:t>
            </a:r>
            <a:r>
              <a:rPr lang="hu-HU" sz="3200" b="0" dirty="0" smtClean="0"/>
              <a:t>’</a:t>
            </a:r>
            <a:r>
              <a:rPr lang="hu-HU" sz="3200" b="0" dirty="0" err="1" smtClean="0"/>
              <a:t>If</a:t>
            </a:r>
            <a:r>
              <a:rPr lang="hu-HU" sz="3200" b="0" dirty="0" smtClean="0"/>
              <a:t> </a:t>
            </a:r>
            <a:r>
              <a:rPr lang="hu-HU" sz="3200" b="0" dirty="0" err="1"/>
              <a:t>you</a:t>
            </a:r>
            <a:r>
              <a:rPr lang="hu-HU" sz="3200" b="0" dirty="0"/>
              <a:t> </a:t>
            </a:r>
            <a:r>
              <a:rPr lang="hu-HU" sz="3200" b="0" dirty="0" err="1"/>
              <a:t>could</a:t>
            </a:r>
            <a:r>
              <a:rPr lang="hu-HU" sz="3200" b="0" dirty="0"/>
              <a:t> </a:t>
            </a:r>
            <a:r>
              <a:rPr lang="hu-HU" sz="3200" b="0" dirty="0" err="1"/>
              <a:t>take</a:t>
            </a:r>
            <a:r>
              <a:rPr lang="hu-HU" sz="3200" b="0" dirty="0"/>
              <a:t> </a:t>
            </a:r>
            <a:r>
              <a:rPr lang="hu-HU" sz="3200" b="0" dirty="0" err="1"/>
              <a:t>the</a:t>
            </a:r>
            <a:r>
              <a:rPr lang="hu-HU" sz="3200" b="0" dirty="0"/>
              <a:t> </a:t>
            </a:r>
            <a:r>
              <a:rPr lang="hu-HU" sz="3200" b="0" dirty="0" err="1"/>
              <a:t>chicken</a:t>
            </a:r>
            <a:r>
              <a:rPr lang="hu-HU" sz="3200" b="0" dirty="0"/>
              <a:t> out of </a:t>
            </a:r>
            <a:r>
              <a:rPr lang="hu-HU" sz="3200" b="0" dirty="0" err="1"/>
              <a:t>the</a:t>
            </a:r>
            <a:r>
              <a:rPr lang="hu-HU" sz="3200" b="0" dirty="0"/>
              <a:t> </a:t>
            </a:r>
            <a:r>
              <a:rPr lang="hu-HU" sz="3200" b="0" dirty="0" err="1"/>
              <a:t>freezer</a:t>
            </a:r>
            <a:r>
              <a:rPr lang="hu-HU" sz="3200" b="0" dirty="0"/>
              <a:t>…’</a:t>
            </a:r>
            <a:br>
              <a:rPr lang="hu-HU" sz="3200" b="0" dirty="0"/>
            </a:br>
            <a:endParaRPr lang="hu-HU" sz="3200" b="0" dirty="0"/>
          </a:p>
        </p:txBody>
      </p:sp>
      <p:sp>
        <p:nvSpPr>
          <p:cNvPr id="4" name="Tartalom helye 2">
            <a:extLst>
              <a:ext uri="{FF2B5EF4-FFF2-40B4-BE49-F238E27FC236}">
                <a16:creationId xmlns:a16="http://schemas.microsoft.com/office/drawing/2014/main" xmlns="" id="{5C6F60E9-28C3-4A60-9FA6-55FFFACE1617}"/>
              </a:ext>
            </a:extLst>
          </p:cNvPr>
          <p:cNvSpPr txBox="1">
            <a:spLocks/>
          </p:cNvSpPr>
          <p:nvPr/>
        </p:nvSpPr>
        <p:spPr>
          <a:xfrm>
            <a:off x="221030" y="1975151"/>
            <a:ext cx="11668341" cy="639132"/>
          </a:xfrm>
          <a:prstGeom prst="rect">
            <a:avLst/>
          </a:prstGeom>
        </p:spPr>
        <p:txBody>
          <a:bodyPr vert="horz" lIns="91440" tIns="45720" rIns="91440" bIns="45720" rtlCol="0">
            <a:noAutofit/>
          </a:bodyPr>
          <a:lstStyle>
            <a:lvl1pPr marL="228600" indent="-228600" algn="l" defTabSz="914400" rtl="0" eaLnBrk="1" latinLnBrk="0" hangingPunct="1">
              <a:lnSpc>
                <a:spcPct val="130000"/>
              </a:lnSpc>
              <a:spcBef>
                <a:spcPts val="1000"/>
              </a:spcBef>
              <a:buFont typeface="Neue Haas Grotesk Text Pro" panose="020B0504020202020204" pitchFamily="34" charset="0"/>
              <a:buChar char="-"/>
              <a:defRPr sz="1800" kern="1200">
                <a:solidFill>
                  <a:schemeClr val="tx1"/>
                </a:solidFill>
                <a:latin typeface="+mn-lt"/>
                <a:ea typeface="+mn-ea"/>
                <a:cs typeface="+mn-cs"/>
              </a:defRPr>
            </a:lvl1pPr>
            <a:lvl2pPr marL="502920" indent="-228600" algn="l" defTabSz="914400" rtl="0" eaLnBrk="1" latinLnBrk="0" hangingPunct="1">
              <a:lnSpc>
                <a:spcPct val="130000"/>
              </a:lnSpc>
              <a:spcBef>
                <a:spcPts val="500"/>
              </a:spcBef>
              <a:buFont typeface="Neue Haas Grotesk Text Pro" panose="020B05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30000"/>
              </a:lnSpc>
              <a:spcBef>
                <a:spcPts val="500"/>
              </a:spcBef>
              <a:buFont typeface="Neue Haas Grotesk Text Pro" panose="020B05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4pPr>
            <a:lvl5pPr marL="128016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t>The prosodic pattern of the insubordinate clauses suggest incompleteness</a:t>
            </a:r>
            <a:r>
              <a:rPr lang="hu-HU" sz="2000" dirty="0"/>
              <a:t> (</a:t>
            </a:r>
            <a:r>
              <a:rPr lang="hu-HU" sz="2000" dirty="0" err="1"/>
              <a:t>final</a:t>
            </a:r>
            <a:r>
              <a:rPr lang="hu-HU" sz="2000" dirty="0"/>
              <a:t> </a:t>
            </a:r>
            <a:r>
              <a:rPr lang="hu-HU" sz="2000" dirty="0" err="1"/>
              <a:t>rise</a:t>
            </a:r>
            <a:r>
              <a:rPr lang="hu-HU" sz="2000" dirty="0"/>
              <a:t>)</a:t>
            </a:r>
            <a:r>
              <a:rPr lang="en-GB" sz="2000" dirty="0"/>
              <a:t>. </a:t>
            </a:r>
          </a:p>
        </p:txBody>
      </p:sp>
      <p:sp>
        <p:nvSpPr>
          <p:cNvPr id="5" name="Szövegdoboz 4">
            <a:extLst>
              <a:ext uri="{FF2B5EF4-FFF2-40B4-BE49-F238E27FC236}">
                <a16:creationId xmlns:a16="http://schemas.microsoft.com/office/drawing/2014/main" xmlns="" id="{67DE31B1-B03B-49EC-AE30-4EAB3B5E7F46}"/>
              </a:ext>
            </a:extLst>
          </p:cNvPr>
          <p:cNvSpPr txBox="1"/>
          <p:nvPr/>
        </p:nvSpPr>
        <p:spPr>
          <a:xfrm>
            <a:off x="21727" y="2880000"/>
            <a:ext cx="3221182" cy="923330"/>
          </a:xfrm>
          <a:prstGeom prst="rect">
            <a:avLst/>
          </a:prstGeom>
          <a:solidFill>
            <a:srgbClr val="FFC000"/>
          </a:solidFill>
        </p:spPr>
        <p:txBody>
          <a:bodyPr wrap="square" rtlCol="0">
            <a:spAutoFit/>
          </a:bodyPr>
          <a:lstStyle/>
          <a:p>
            <a:pPr algn="ctr"/>
            <a:r>
              <a:rPr lang="hu-HU" b="1" dirty="0"/>
              <a:t>SUBORDINATE, WITHOUT MAIN CLAUSE, </a:t>
            </a:r>
            <a:br>
              <a:rPr lang="hu-HU" b="1" dirty="0"/>
            </a:br>
            <a:r>
              <a:rPr lang="hu-HU" b="1" dirty="0"/>
              <a:t>NON-DIRECTIVE</a:t>
            </a:r>
            <a:endParaRPr lang="hu-HU" dirty="0"/>
          </a:p>
        </p:txBody>
      </p:sp>
      <p:sp>
        <p:nvSpPr>
          <p:cNvPr id="6" name="Szövegdoboz 5">
            <a:extLst>
              <a:ext uri="{FF2B5EF4-FFF2-40B4-BE49-F238E27FC236}">
                <a16:creationId xmlns:a16="http://schemas.microsoft.com/office/drawing/2014/main" xmlns="" id="{4901CE74-E9DD-4BC5-AE32-40323A0133C6}"/>
              </a:ext>
            </a:extLst>
          </p:cNvPr>
          <p:cNvSpPr txBox="1"/>
          <p:nvPr/>
        </p:nvSpPr>
        <p:spPr>
          <a:xfrm>
            <a:off x="3465208" y="2880000"/>
            <a:ext cx="4828572" cy="646331"/>
          </a:xfrm>
          <a:prstGeom prst="rect">
            <a:avLst/>
          </a:prstGeom>
          <a:solidFill>
            <a:srgbClr val="FFC000"/>
          </a:solidFill>
        </p:spPr>
        <p:txBody>
          <a:bodyPr wrap="square" rtlCol="0">
            <a:spAutoFit/>
          </a:bodyPr>
          <a:lstStyle/>
          <a:p>
            <a:pPr algn="ctr"/>
            <a:r>
              <a:rPr lang="hu-HU" b="1" dirty="0"/>
              <a:t>SUBORDINATE, WITH MAIN CLAUSE, NON-DIRECTIVE</a:t>
            </a:r>
            <a:endParaRPr lang="hu-HU" dirty="0"/>
          </a:p>
        </p:txBody>
      </p:sp>
      <p:sp>
        <p:nvSpPr>
          <p:cNvPr id="7" name="Szövegdoboz 6">
            <a:extLst>
              <a:ext uri="{FF2B5EF4-FFF2-40B4-BE49-F238E27FC236}">
                <a16:creationId xmlns:a16="http://schemas.microsoft.com/office/drawing/2014/main" xmlns="" id="{062CF1CE-F5C4-480F-B547-8CDE1D54F1C3}"/>
              </a:ext>
            </a:extLst>
          </p:cNvPr>
          <p:cNvSpPr txBox="1"/>
          <p:nvPr/>
        </p:nvSpPr>
        <p:spPr>
          <a:xfrm>
            <a:off x="8766458" y="2880000"/>
            <a:ext cx="3221182" cy="646331"/>
          </a:xfrm>
          <a:prstGeom prst="rect">
            <a:avLst/>
          </a:prstGeom>
          <a:solidFill>
            <a:srgbClr val="FFC000"/>
          </a:solidFill>
        </p:spPr>
        <p:txBody>
          <a:bodyPr wrap="square" rtlCol="0">
            <a:spAutoFit/>
          </a:bodyPr>
          <a:lstStyle/>
          <a:p>
            <a:pPr algn="ctr"/>
            <a:r>
              <a:rPr lang="hu-HU" b="1" dirty="0"/>
              <a:t>INSUBORDINATE, DIRECTIVE</a:t>
            </a:r>
            <a:endParaRPr lang="hu-HU" dirty="0"/>
          </a:p>
        </p:txBody>
      </p:sp>
      <p:pic>
        <p:nvPicPr>
          <p:cNvPr id="8" name="Kép 7">
            <a:extLst>
              <a:ext uri="{FF2B5EF4-FFF2-40B4-BE49-F238E27FC236}">
                <a16:creationId xmlns:a16="http://schemas.microsoft.com/office/drawing/2014/main" xmlns="" id="{C923D50B-BF87-4298-8443-5F882846BED2}"/>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1727" y="3796679"/>
            <a:ext cx="3221181" cy="1904830"/>
          </a:xfrm>
          <a:prstGeom prst="rect">
            <a:avLst/>
          </a:prstGeom>
        </p:spPr>
      </p:pic>
      <p:pic>
        <p:nvPicPr>
          <p:cNvPr id="10" name="Kép 9">
            <a:extLst>
              <a:ext uri="{FF2B5EF4-FFF2-40B4-BE49-F238E27FC236}">
                <a16:creationId xmlns:a16="http://schemas.microsoft.com/office/drawing/2014/main" xmlns="" id="{78EB6DAA-EA91-419E-9D6F-35BCEE1D2107}"/>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3242908" y="5098132"/>
            <a:ext cx="2617215" cy="1628775"/>
          </a:xfrm>
          <a:prstGeom prst="rect">
            <a:avLst/>
          </a:prstGeom>
        </p:spPr>
      </p:pic>
      <p:pic>
        <p:nvPicPr>
          <p:cNvPr id="11" name="Kép 10">
            <a:extLst>
              <a:ext uri="{FF2B5EF4-FFF2-40B4-BE49-F238E27FC236}">
                <a16:creationId xmlns:a16="http://schemas.microsoft.com/office/drawing/2014/main" xmlns="" id="{B52A7844-C0AE-4262-8572-BFC3F6161DA8}"/>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5840140" y="3545740"/>
            <a:ext cx="2453640" cy="1503045"/>
          </a:xfrm>
          <a:prstGeom prst="rect">
            <a:avLst/>
          </a:prstGeom>
        </p:spPr>
      </p:pic>
      <p:pic>
        <p:nvPicPr>
          <p:cNvPr id="12" name="Kép 11">
            <a:extLst>
              <a:ext uri="{FF2B5EF4-FFF2-40B4-BE49-F238E27FC236}">
                <a16:creationId xmlns:a16="http://schemas.microsoft.com/office/drawing/2014/main" xmlns="" id="{EB3FD893-A8BB-4B02-8A4D-9DD630239AA7}"/>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5860123" y="5165759"/>
            <a:ext cx="2438400" cy="1493520"/>
          </a:xfrm>
          <a:prstGeom prst="rect">
            <a:avLst/>
          </a:prstGeom>
        </p:spPr>
      </p:pic>
      <p:sp>
        <p:nvSpPr>
          <p:cNvPr id="13" name="Téglalap 12">
            <a:extLst>
              <a:ext uri="{FF2B5EF4-FFF2-40B4-BE49-F238E27FC236}">
                <a16:creationId xmlns:a16="http://schemas.microsoft.com/office/drawing/2014/main" xmlns="" id="{A33E4B89-F62C-4128-8917-254970DBFB01}"/>
              </a:ext>
            </a:extLst>
          </p:cNvPr>
          <p:cNvSpPr/>
          <p:nvPr/>
        </p:nvSpPr>
        <p:spPr>
          <a:xfrm>
            <a:off x="4656842" y="3693235"/>
            <a:ext cx="960998" cy="8477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 name="Téglalap 13">
            <a:extLst>
              <a:ext uri="{FF2B5EF4-FFF2-40B4-BE49-F238E27FC236}">
                <a16:creationId xmlns:a16="http://schemas.microsoft.com/office/drawing/2014/main" xmlns="" id="{23929383-2E32-4B2B-B57E-02802E8EF5A9}"/>
              </a:ext>
            </a:extLst>
          </p:cNvPr>
          <p:cNvSpPr/>
          <p:nvPr/>
        </p:nvSpPr>
        <p:spPr>
          <a:xfrm>
            <a:off x="4648988" y="5401060"/>
            <a:ext cx="960998" cy="8477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 name="Téglalap 14">
            <a:extLst>
              <a:ext uri="{FF2B5EF4-FFF2-40B4-BE49-F238E27FC236}">
                <a16:creationId xmlns:a16="http://schemas.microsoft.com/office/drawing/2014/main" xmlns="" id="{CDB91A10-1459-4B02-86AB-67F66577BAB7}"/>
              </a:ext>
            </a:extLst>
          </p:cNvPr>
          <p:cNvSpPr/>
          <p:nvPr/>
        </p:nvSpPr>
        <p:spPr>
          <a:xfrm>
            <a:off x="6072436" y="3723084"/>
            <a:ext cx="893973" cy="8477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 name="Téglalap 15">
            <a:extLst>
              <a:ext uri="{FF2B5EF4-FFF2-40B4-BE49-F238E27FC236}">
                <a16:creationId xmlns:a16="http://schemas.microsoft.com/office/drawing/2014/main" xmlns="" id="{0C805D29-C501-4283-8764-426321A3D905}"/>
              </a:ext>
            </a:extLst>
          </p:cNvPr>
          <p:cNvSpPr/>
          <p:nvPr/>
        </p:nvSpPr>
        <p:spPr>
          <a:xfrm>
            <a:off x="6100716" y="5316218"/>
            <a:ext cx="960998" cy="8477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7" name="Kép 16">
            <a:extLst>
              <a:ext uri="{FF2B5EF4-FFF2-40B4-BE49-F238E27FC236}">
                <a16:creationId xmlns:a16="http://schemas.microsoft.com/office/drawing/2014/main" xmlns="" id="{DF048863-198F-43B6-A532-E15B4E4DD01A}"/>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8852598" y="3449459"/>
            <a:ext cx="3036774" cy="1729530"/>
          </a:xfrm>
          <a:prstGeom prst="rect">
            <a:avLst/>
          </a:prstGeom>
        </p:spPr>
      </p:pic>
      <p:sp>
        <p:nvSpPr>
          <p:cNvPr id="18" name="Ellipszis 17">
            <a:extLst>
              <a:ext uri="{FF2B5EF4-FFF2-40B4-BE49-F238E27FC236}">
                <a16:creationId xmlns:a16="http://schemas.microsoft.com/office/drawing/2014/main" xmlns="" id="{B312BF17-1E2D-4C3E-A75A-67199DF5D1A7}"/>
              </a:ext>
            </a:extLst>
          </p:cNvPr>
          <p:cNvSpPr/>
          <p:nvPr/>
        </p:nvSpPr>
        <p:spPr>
          <a:xfrm>
            <a:off x="10869070" y="3680621"/>
            <a:ext cx="251465" cy="43203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2000210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Kép 16">
            <a:extLst>
              <a:ext uri="{FF2B5EF4-FFF2-40B4-BE49-F238E27FC236}">
                <a16:creationId xmlns:a16="http://schemas.microsoft.com/office/drawing/2014/main" xmlns="" id="{D0FC3ADD-AE53-43D4-A1F4-E151EE5B00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3201" y="3299163"/>
            <a:ext cx="2887697" cy="1768996"/>
          </a:xfrm>
          <a:prstGeom prst="rect">
            <a:avLst/>
          </a:prstGeom>
        </p:spPr>
      </p:pic>
      <p:pic>
        <p:nvPicPr>
          <p:cNvPr id="13" name="Kép 12">
            <a:extLst>
              <a:ext uri="{FF2B5EF4-FFF2-40B4-BE49-F238E27FC236}">
                <a16:creationId xmlns:a16="http://schemas.microsoft.com/office/drawing/2014/main" xmlns="" id="{294CDE5D-229F-4CB0-8A49-2A4D2486D2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28424" y="3540327"/>
            <a:ext cx="2997201" cy="1836080"/>
          </a:xfrm>
          <a:prstGeom prst="rect">
            <a:avLst/>
          </a:prstGeom>
        </p:spPr>
      </p:pic>
      <p:pic>
        <p:nvPicPr>
          <p:cNvPr id="15" name="Kép 14">
            <a:extLst>
              <a:ext uri="{FF2B5EF4-FFF2-40B4-BE49-F238E27FC236}">
                <a16:creationId xmlns:a16="http://schemas.microsoft.com/office/drawing/2014/main" xmlns="" id="{2BF92693-6A21-4A36-9D1B-A0BA63F6794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3528127"/>
            <a:ext cx="2997201" cy="1836080"/>
          </a:xfrm>
          <a:prstGeom prst="rect">
            <a:avLst/>
          </a:prstGeom>
        </p:spPr>
      </p:pic>
      <p:sp>
        <p:nvSpPr>
          <p:cNvPr id="2" name="Cím 1">
            <a:extLst>
              <a:ext uri="{FF2B5EF4-FFF2-40B4-BE49-F238E27FC236}">
                <a16:creationId xmlns:a16="http://schemas.microsoft.com/office/drawing/2014/main" xmlns="" id="{0E0B7E97-B4A1-4146-A48A-2A313F399412}"/>
              </a:ext>
            </a:extLst>
          </p:cNvPr>
          <p:cNvSpPr>
            <a:spLocks noGrp="1"/>
          </p:cNvSpPr>
          <p:nvPr>
            <p:ph type="title"/>
          </p:nvPr>
        </p:nvSpPr>
        <p:spPr>
          <a:xfrm>
            <a:off x="934573" y="254283"/>
            <a:ext cx="11382103" cy="1294228"/>
          </a:xfrm>
        </p:spPr>
        <p:txBody>
          <a:bodyPr>
            <a:normAutofit fontScale="90000"/>
          </a:bodyPr>
          <a:lstStyle/>
          <a:p>
            <a:pPr marL="0" indent="0"/>
            <a:r>
              <a:rPr lang="hu-HU" sz="3600" i="1" dirty="0"/>
              <a:t>6.  </a:t>
            </a:r>
            <a:r>
              <a:rPr lang="hu-HU" sz="3600" i="1" dirty="0" smtClean="0"/>
              <a:t>	Ha   </a:t>
            </a:r>
            <a:r>
              <a:rPr lang="hu-HU" sz="3600" i="1" dirty="0"/>
              <a:t>tudná…</a:t>
            </a:r>
            <a:r>
              <a:rPr lang="hu-HU" sz="3600" dirty="0"/>
              <a:t> </a:t>
            </a:r>
            <a:r>
              <a:rPr lang="hu-HU" sz="3600" dirty="0" smtClean="0"/>
              <a:t>			</a:t>
            </a:r>
            <a:r>
              <a:rPr lang="hu-HU" sz="2700" dirty="0" smtClean="0"/>
              <a:t>[</a:t>
            </a:r>
            <a:r>
              <a:rPr lang="hu-HU" sz="2700" dirty="0" err="1" smtClean="0"/>
              <a:t>evaluation</a:t>
            </a:r>
            <a:r>
              <a:rPr lang="hu-HU" sz="2700" dirty="0" smtClean="0"/>
              <a:t>, </a:t>
            </a:r>
            <a:r>
              <a:rPr lang="hu-HU" sz="2700" dirty="0" err="1"/>
              <a:t>worry</a:t>
            </a:r>
            <a:r>
              <a:rPr lang="hu-HU" sz="2700" dirty="0"/>
              <a:t>, </a:t>
            </a:r>
            <a:r>
              <a:rPr lang="hu-HU" sz="2700" dirty="0" err="1"/>
              <a:t>fear</a:t>
            </a:r>
            <a:r>
              <a:rPr lang="hu-HU" sz="2700" dirty="0"/>
              <a:t>]</a:t>
            </a:r>
            <a:r>
              <a:rPr lang="hu-HU" sz="3600" dirty="0"/>
              <a:t/>
            </a:r>
            <a:br>
              <a:rPr lang="hu-HU" sz="3600" dirty="0"/>
            </a:br>
            <a:r>
              <a:rPr lang="hu-HU" sz="3600" i="1" dirty="0"/>
              <a:t>      </a:t>
            </a:r>
            <a:r>
              <a:rPr lang="hu-HU" sz="3600" i="1" dirty="0" smtClean="0"/>
              <a:t>	</a:t>
            </a:r>
            <a:r>
              <a:rPr lang="hu-HU" sz="3600" b="0" dirty="0" err="1" smtClean="0"/>
              <a:t>if</a:t>
            </a:r>
            <a:r>
              <a:rPr lang="hu-HU" sz="3600" b="0" dirty="0" smtClean="0"/>
              <a:t>     know.</a:t>
            </a:r>
            <a:r>
              <a:rPr lang="hu-HU" sz="3600" b="0" cap="small" dirty="0" smtClean="0"/>
              <a:t>cond.tr.3sg</a:t>
            </a:r>
            <a:br>
              <a:rPr lang="hu-HU" sz="3600" b="0" cap="small" dirty="0" smtClean="0"/>
            </a:br>
            <a:r>
              <a:rPr lang="hu-HU" sz="3600" b="0" cap="small" dirty="0"/>
              <a:t>	</a:t>
            </a:r>
            <a:r>
              <a:rPr lang="hu-HU" sz="3600" b="0" cap="small" dirty="0" smtClean="0"/>
              <a:t>’</a:t>
            </a:r>
            <a:r>
              <a:rPr lang="hu-HU" sz="3600" b="0" dirty="0" err="1" smtClean="0"/>
              <a:t>if</a:t>
            </a:r>
            <a:r>
              <a:rPr lang="hu-HU" sz="3600" b="0" dirty="0" smtClean="0"/>
              <a:t> s/he </a:t>
            </a:r>
            <a:r>
              <a:rPr lang="hu-HU" sz="3600" b="0" dirty="0" err="1" smtClean="0"/>
              <a:t>only</a:t>
            </a:r>
            <a:r>
              <a:rPr lang="hu-HU" sz="3600" b="0" dirty="0" smtClean="0"/>
              <a:t> </a:t>
            </a:r>
            <a:r>
              <a:rPr lang="hu-HU" sz="3600" b="0" dirty="0" err="1" smtClean="0"/>
              <a:t>knew</a:t>
            </a:r>
            <a:r>
              <a:rPr lang="hu-HU" sz="3600" b="0" dirty="0" smtClean="0"/>
              <a:t>…’</a:t>
            </a:r>
            <a:r>
              <a:rPr lang="hu-HU" i="1" dirty="0"/>
              <a:t/>
            </a:r>
            <a:br>
              <a:rPr lang="hu-HU" i="1" dirty="0"/>
            </a:br>
            <a:endParaRPr lang="hu-HU" dirty="0"/>
          </a:p>
        </p:txBody>
      </p:sp>
      <p:sp>
        <p:nvSpPr>
          <p:cNvPr id="4" name="Tartalom helye 2">
            <a:extLst>
              <a:ext uri="{FF2B5EF4-FFF2-40B4-BE49-F238E27FC236}">
                <a16:creationId xmlns:a16="http://schemas.microsoft.com/office/drawing/2014/main" xmlns="" id="{41C581EF-49A2-41E2-B607-AE7632ACDB9C}"/>
              </a:ext>
            </a:extLst>
          </p:cNvPr>
          <p:cNvSpPr txBox="1">
            <a:spLocks/>
          </p:cNvSpPr>
          <p:nvPr/>
        </p:nvSpPr>
        <p:spPr>
          <a:xfrm>
            <a:off x="249989" y="1771283"/>
            <a:ext cx="11787051" cy="785131"/>
          </a:xfrm>
          <a:prstGeom prst="rect">
            <a:avLst/>
          </a:prstGeom>
        </p:spPr>
        <p:txBody>
          <a:bodyPr vert="horz" lIns="91440" tIns="45720" rIns="91440" bIns="45720" rtlCol="0">
            <a:noAutofit/>
          </a:bodyPr>
          <a:lstStyle>
            <a:lvl1pPr marL="228600" indent="-228600" algn="l" defTabSz="914400" rtl="0" eaLnBrk="1" latinLnBrk="0" hangingPunct="1">
              <a:lnSpc>
                <a:spcPct val="130000"/>
              </a:lnSpc>
              <a:spcBef>
                <a:spcPts val="1000"/>
              </a:spcBef>
              <a:buFont typeface="Neue Haas Grotesk Text Pro" panose="020B0504020202020204" pitchFamily="34" charset="0"/>
              <a:buChar char="-"/>
              <a:defRPr sz="1800" kern="1200">
                <a:solidFill>
                  <a:schemeClr val="tx1"/>
                </a:solidFill>
                <a:latin typeface="+mn-lt"/>
                <a:ea typeface="+mn-ea"/>
                <a:cs typeface="+mn-cs"/>
              </a:defRPr>
            </a:lvl1pPr>
            <a:lvl2pPr marL="502920" indent="-228600" algn="l" defTabSz="914400" rtl="0" eaLnBrk="1" latinLnBrk="0" hangingPunct="1">
              <a:lnSpc>
                <a:spcPct val="130000"/>
              </a:lnSpc>
              <a:spcBef>
                <a:spcPts val="500"/>
              </a:spcBef>
              <a:buFont typeface="Neue Haas Grotesk Text Pro" panose="020B05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30000"/>
              </a:lnSpc>
              <a:spcBef>
                <a:spcPts val="500"/>
              </a:spcBef>
              <a:buFont typeface="Neue Haas Grotesk Text Pro" panose="020B05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4pPr>
            <a:lvl5pPr marL="128016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t>The prosodic pattern of the insubordinate clauses</a:t>
            </a:r>
            <a:r>
              <a:rPr lang="hu-HU" sz="2000" dirty="0"/>
              <a:t> </a:t>
            </a:r>
            <a:r>
              <a:rPr lang="hu-HU" sz="2000" dirty="0" err="1"/>
              <a:t>might</a:t>
            </a:r>
            <a:r>
              <a:rPr lang="en-GB" sz="2000" dirty="0"/>
              <a:t> suggest incompleteness</a:t>
            </a:r>
            <a:r>
              <a:rPr lang="hu-HU" sz="2000" dirty="0"/>
              <a:t>, </a:t>
            </a:r>
            <a:r>
              <a:rPr lang="hu-HU" sz="2000" dirty="0" err="1"/>
              <a:t>but</a:t>
            </a:r>
            <a:r>
              <a:rPr lang="hu-HU" sz="2000" dirty="0"/>
              <a:t> </a:t>
            </a:r>
            <a:r>
              <a:rPr lang="hu-HU" sz="2000" dirty="0" err="1"/>
              <a:t>prosody</a:t>
            </a:r>
            <a:r>
              <a:rPr lang="hu-HU" sz="2000" dirty="0"/>
              <a:t> is </a:t>
            </a:r>
            <a:r>
              <a:rPr lang="hu-HU" sz="2000" dirty="0" err="1"/>
              <a:t>not</a:t>
            </a:r>
            <a:r>
              <a:rPr lang="hu-HU" sz="2000" dirty="0"/>
              <a:t> a </a:t>
            </a:r>
            <a:r>
              <a:rPr lang="hu-HU" sz="2000" dirty="0" err="1"/>
              <a:t>strong</a:t>
            </a:r>
            <a:r>
              <a:rPr lang="hu-HU" sz="2000" dirty="0"/>
              <a:t> marker in </a:t>
            </a:r>
            <a:r>
              <a:rPr lang="hu-HU" sz="2000" dirty="0" err="1"/>
              <a:t>this</a:t>
            </a:r>
            <a:r>
              <a:rPr lang="hu-HU" sz="2000" dirty="0"/>
              <a:t> </a:t>
            </a:r>
            <a:r>
              <a:rPr lang="hu-HU" sz="2000" dirty="0" err="1"/>
              <a:t>case</a:t>
            </a:r>
            <a:r>
              <a:rPr lang="en-GB" sz="2000" dirty="0"/>
              <a:t>. </a:t>
            </a:r>
          </a:p>
        </p:txBody>
      </p:sp>
      <p:sp>
        <p:nvSpPr>
          <p:cNvPr id="5" name="Szövegdoboz 4">
            <a:extLst>
              <a:ext uri="{FF2B5EF4-FFF2-40B4-BE49-F238E27FC236}">
                <a16:creationId xmlns:a16="http://schemas.microsoft.com/office/drawing/2014/main" xmlns="" id="{23FF253D-A0CF-4A6C-ACE7-9799C7933A8B}"/>
              </a:ext>
            </a:extLst>
          </p:cNvPr>
          <p:cNvSpPr txBox="1"/>
          <p:nvPr/>
        </p:nvSpPr>
        <p:spPr>
          <a:xfrm>
            <a:off x="21727" y="2880000"/>
            <a:ext cx="3933440" cy="646331"/>
          </a:xfrm>
          <a:prstGeom prst="rect">
            <a:avLst/>
          </a:prstGeom>
          <a:solidFill>
            <a:srgbClr val="FFC000"/>
          </a:solidFill>
        </p:spPr>
        <p:txBody>
          <a:bodyPr wrap="square" rtlCol="0">
            <a:spAutoFit/>
          </a:bodyPr>
          <a:lstStyle/>
          <a:p>
            <a:pPr algn="ctr"/>
            <a:r>
              <a:rPr lang="hu-HU" b="1" dirty="0"/>
              <a:t>SUBORDINATE, WITHOUT MAIN CLAUSE, NON-EVALUATIVE</a:t>
            </a:r>
            <a:endParaRPr lang="hu-HU" dirty="0"/>
          </a:p>
        </p:txBody>
      </p:sp>
      <p:sp>
        <p:nvSpPr>
          <p:cNvPr id="6" name="Szövegdoboz 5">
            <a:extLst>
              <a:ext uri="{FF2B5EF4-FFF2-40B4-BE49-F238E27FC236}">
                <a16:creationId xmlns:a16="http://schemas.microsoft.com/office/drawing/2014/main" xmlns="" id="{4AEDCB31-654D-4060-B8C2-EBF6925864A3}"/>
              </a:ext>
            </a:extLst>
          </p:cNvPr>
          <p:cNvSpPr txBox="1"/>
          <p:nvPr/>
        </p:nvSpPr>
        <p:spPr>
          <a:xfrm>
            <a:off x="4447652" y="2880000"/>
            <a:ext cx="4151867" cy="646331"/>
          </a:xfrm>
          <a:prstGeom prst="rect">
            <a:avLst/>
          </a:prstGeom>
          <a:solidFill>
            <a:srgbClr val="FFC000"/>
          </a:solidFill>
        </p:spPr>
        <p:txBody>
          <a:bodyPr wrap="square" rtlCol="0">
            <a:spAutoFit/>
          </a:bodyPr>
          <a:lstStyle/>
          <a:p>
            <a:pPr algn="ctr"/>
            <a:r>
              <a:rPr lang="hu-HU" b="1" dirty="0"/>
              <a:t>SUBORDINATE, WITH MAIN CLAUSE, NON-EVALUATIVE</a:t>
            </a:r>
            <a:endParaRPr lang="hu-HU" dirty="0"/>
          </a:p>
        </p:txBody>
      </p:sp>
      <p:sp>
        <p:nvSpPr>
          <p:cNvPr id="7" name="Szövegdoboz 6">
            <a:extLst>
              <a:ext uri="{FF2B5EF4-FFF2-40B4-BE49-F238E27FC236}">
                <a16:creationId xmlns:a16="http://schemas.microsoft.com/office/drawing/2014/main" xmlns="" id="{EC4E310E-FC43-4FC5-B314-EF066A82062E}"/>
              </a:ext>
            </a:extLst>
          </p:cNvPr>
          <p:cNvSpPr txBox="1"/>
          <p:nvPr/>
        </p:nvSpPr>
        <p:spPr>
          <a:xfrm>
            <a:off x="8766458" y="2801622"/>
            <a:ext cx="3221182" cy="646331"/>
          </a:xfrm>
          <a:prstGeom prst="rect">
            <a:avLst/>
          </a:prstGeom>
          <a:solidFill>
            <a:srgbClr val="FFC000"/>
          </a:solidFill>
        </p:spPr>
        <p:txBody>
          <a:bodyPr wrap="square" rtlCol="0">
            <a:spAutoFit/>
          </a:bodyPr>
          <a:lstStyle/>
          <a:p>
            <a:pPr algn="ctr"/>
            <a:r>
              <a:rPr lang="hu-HU" b="1" dirty="0"/>
              <a:t>INSUBORDINATE, EVALUATIVE</a:t>
            </a:r>
            <a:endParaRPr lang="hu-HU" dirty="0"/>
          </a:p>
        </p:txBody>
      </p:sp>
      <p:sp>
        <p:nvSpPr>
          <p:cNvPr id="14" name="Téglalap 13">
            <a:extLst>
              <a:ext uri="{FF2B5EF4-FFF2-40B4-BE49-F238E27FC236}">
                <a16:creationId xmlns:a16="http://schemas.microsoft.com/office/drawing/2014/main" xmlns="" id="{90EB0D59-D6BE-41BF-8CC4-B305E286BA37}"/>
              </a:ext>
            </a:extLst>
          </p:cNvPr>
          <p:cNvSpPr/>
          <p:nvPr/>
        </p:nvSpPr>
        <p:spPr>
          <a:xfrm>
            <a:off x="5432132" y="3947462"/>
            <a:ext cx="731520" cy="8477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 name="Téglalap 15">
            <a:extLst>
              <a:ext uri="{FF2B5EF4-FFF2-40B4-BE49-F238E27FC236}">
                <a16:creationId xmlns:a16="http://schemas.microsoft.com/office/drawing/2014/main" xmlns="" id="{A3242C7A-9624-4101-A639-661076D59A9B}"/>
              </a:ext>
            </a:extLst>
          </p:cNvPr>
          <p:cNvSpPr/>
          <p:nvPr/>
        </p:nvSpPr>
        <p:spPr>
          <a:xfrm>
            <a:off x="6688182" y="3924013"/>
            <a:ext cx="532035" cy="8477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8" name="Kép 17">
            <a:extLst>
              <a:ext uri="{FF2B5EF4-FFF2-40B4-BE49-F238E27FC236}">
                <a16:creationId xmlns:a16="http://schemas.microsoft.com/office/drawing/2014/main" xmlns="" id="{0102F530-E9EF-44CF-B9EA-BC557345FD5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06657" y="5023664"/>
            <a:ext cx="2930383" cy="1795147"/>
          </a:xfrm>
          <a:prstGeom prst="rect">
            <a:avLst/>
          </a:prstGeom>
        </p:spPr>
      </p:pic>
      <p:sp>
        <p:nvSpPr>
          <p:cNvPr id="19" name="Szövegdoboz 18">
            <a:extLst>
              <a:ext uri="{FF2B5EF4-FFF2-40B4-BE49-F238E27FC236}">
                <a16:creationId xmlns:a16="http://schemas.microsoft.com/office/drawing/2014/main" xmlns="" id="{80C2478C-B8EB-4003-8BE7-C179DFF31B84}"/>
              </a:ext>
            </a:extLst>
          </p:cNvPr>
          <p:cNvSpPr txBox="1"/>
          <p:nvPr/>
        </p:nvSpPr>
        <p:spPr>
          <a:xfrm>
            <a:off x="68215" y="3480526"/>
            <a:ext cx="3720014" cy="1400383"/>
          </a:xfrm>
          <a:prstGeom prst="rect">
            <a:avLst/>
          </a:prstGeom>
          <a:noFill/>
        </p:spPr>
        <p:txBody>
          <a:bodyPr wrap="square" rtlCol="0">
            <a:spAutoFit/>
          </a:bodyPr>
          <a:lstStyle/>
          <a:p>
            <a:r>
              <a:rPr lang="en-GB" sz="1700" dirty="0"/>
              <a:t>No experimental data.</a:t>
            </a:r>
          </a:p>
          <a:p>
            <a:r>
              <a:rPr lang="en-GB" sz="1700" dirty="0"/>
              <a:t>The most participants interpreted it as an insubordinate construct, the recorded samples are not conclusive.</a:t>
            </a:r>
          </a:p>
        </p:txBody>
      </p:sp>
      <p:sp>
        <p:nvSpPr>
          <p:cNvPr id="20" name="Téglalap 19">
            <a:extLst>
              <a:ext uri="{FF2B5EF4-FFF2-40B4-BE49-F238E27FC236}">
                <a16:creationId xmlns:a16="http://schemas.microsoft.com/office/drawing/2014/main" xmlns="" id="{3C4D3AA5-EB4E-41FA-950A-F83CC15B3E3D}"/>
              </a:ext>
            </a:extLst>
          </p:cNvPr>
          <p:cNvSpPr/>
          <p:nvPr/>
        </p:nvSpPr>
        <p:spPr>
          <a:xfrm>
            <a:off x="21727" y="4823536"/>
            <a:ext cx="3766502" cy="200358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 name="Szövegdoboz 20">
            <a:extLst>
              <a:ext uri="{FF2B5EF4-FFF2-40B4-BE49-F238E27FC236}">
                <a16:creationId xmlns:a16="http://schemas.microsoft.com/office/drawing/2014/main" xmlns="" id="{0ED4DBAF-3E68-4739-B5AF-A1BC13702601}"/>
              </a:ext>
            </a:extLst>
          </p:cNvPr>
          <p:cNvSpPr txBox="1"/>
          <p:nvPr/>
        </p:nvSpPr>
        <p:spPr>
          <a:xfrm>
            <a:off x="169682" y="4824157"/>
            <a:ext cx="311085" cy="2062103"/>
          </a:xfrm>
          <a:prstGeom prst="rect">
            <a:avLst/>
          </a:prstGeom>
          <a:noFill/>
        </p:spPr>
        <p:txBody>
          <a:bodyPr wrap="square" rtlCol="0">
            <a:spAutoFit/>
          </a:bodyPr>
          <a:lstStyle/>
          <a:p>
            <a:r>
              <a:rPr lang="hu-HU" sz="1600" dirty="0"/>
              <a:t>EXPECTED</a:t>
            </a:r>
          </a:p>
        </p:txBody>
      </p:sp>
      <p:pic>
        <p:nvPicPr>
          <p:cNvPr id="23" name="Kép 22">
            <a:extLst>
              <a:ext uri="{FF2B5EF4-FFF2-40B4-BE49-F238E27FC236}">
                <a16:creationId xmlns:a16="http://schemas.microsoft.com/office/drawing/2014/main" xmlns="" id="{DB5ED345-3B82-423B-A548-18BE000652D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8381" y="4851584"/>
            <a:ext cx="3178480" cy="1947131"/>
          </a:xfrm>
          <a:prstGeom prst="rect">
            <a:avLst/>
          </a:prstGeom>
        </p:spPr>
      </p:pic>
    </p:spTree>
    <p:extLst>
      <p:ext uri="{BB962C8B-B14F-4D97-AF65-F5344CB8AC3E}">
        <p14:creationId xmlns:p14="http://schemas.microsoft.com/office/powerpoint/2010/main" val="24340109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5229B638-D9B3-043C-9643-1408CC7B2AC7}"/>
              </a:ext>
            </a:extLst>
          </p:cNvPr>
          <p:cNvSpPr>
            <a:spLocks noGrp="1"/>
          </p:cNvSpPr>
          <p:nvPr>
            <p:ph type="title"/>
          </p:nvPr>
        </p:nvSpPr>
        <p:spPr>
          <a:xfrm>
            <a:off x="1088135" y="1090245"/>
            <a:ext cx="10370801" cy="1294228"/>
          </a:xfrm>
        </p:spPr>
        <p:txBody>
          <a:bodyPr/>
          <a:lstStyle/>
          <a:p>
            <a:r>
              <a:rPr lang="hu-HU" dirty="0" err="1"/>
              <a:t>Insubordinate</a:t>
            </a:r>
            <a:r>
              <a:rPr lang="hu-HU" dirty="0"/>
              <a:t> (</a:t>
            </a:r>
            <a:r>
              <a:rPr lang="hu-HU" dirty="0" err="1"/>
              <a:t>independent</a:t>
            </a:r>
            <a:r>
              <a:rPr lang="hu-HU" dirty="0"/>
              <a:t>) </a:t>
            </a:r>
            <a:r>
              <a:rPr lang="hu-HU" dirty="0" err="1"/>
              <a:t>clauses</a:t>
            </a:r>
            <a:endParaRPr lang="hu-HU" dirty="0"/>
          </a:p>
        </p:txBody>
      </p:sp>
      <p:sp>
        <p:nvSpPr>
          <p:cNvPr id="3" name="Tartalom helye 2">
            <a:extLst>
              <a:ext uri="{FF2B5EF4-FFF2-40B4-BE49-F238E27FC236}">
                <a16:creationId xmlns:a16="http://schemas.microsoft.com/office/drawing/2014/main" xmlns="" id="{0EB1BB46-CA3F-4FE6-B0FF-A8DA8CB38CAE}"/>
              </a:ext>
            </a:extLst>
          </p:cNvPr>
          <p:cNvSpPr>
            <a:spLocks noGrp="1"/>
          </p:cNvSpPr>
          <p:nvPr>
            <p:ph idx="1"/>
          </p:nvPr>
        </p:nvSpPr>
        <p:spPr>
          <a:xfrm>
            <a:off x="325008" y="1932848"/>
            <a:ext cx="11667700" cy="4796198"/>
          </a:xfrm>
        </p:spPr>
        <p:txBody>
          <a:bodyPr>
            <a:noAutofit/>
          </a:bodyPr>
          <a:lstStyle/>
          <a:p>
            <a:pPr marL="0" indent="0">
              <a:buNone/>
            </a:pPr>
            <a:r>
              <a:rPr lang="hu-HU" sz="1700" b="1" dirty="0" err="1"/>
              <a:t>Insubordinate</a:t>
            </a:r>
            <a:r>
              <a:rPr lang="hu-HU" sz="1700" b="1" dirty="0"/>
              <a:t> </a:t>
            </a:r>
            <a:r>
              <a:rPr lang="hu-HU" sz="1700" b="1" dirty="0" err="1"/>
              <a:t>clauses</a:t>
            </a:r>
            <a:r>
              <a:rPr lang="hu-HU" sz="1700" b="1" dirty="0"/>
              <a:t>: </a:t>
            </a:r>
          </a:p>
          <a:p>
            <a:pPr marL="342900" indent="-342900">
              <a:buFont typeface="+mj-lt"/>
              <a:buAutoNum type="arabicPeriod"/>
            </a:pPr>
            <a:r>
              <a:rPr lang="hu-HU" sz="1700" dirty="0" err="1"/>
              <a:t>look</a:t>
            </a:r>
            <a:r>
              <a:rPr lang="hu-HU" sz="1700" dirty="0"/>
              <a:t> like </a:t>
            </a:r>
            <a:r>
              <a:rPr lang="hu-HU" sz="1700" dirty="0" err="1"/>
              <a:t>subordinate</a:t>
            </a:r>
            <a:r>
              <a:rPr lang="hu-HU" sz="1700" dirty="0"/>
              <a:t> </a:t>
            </a:r>
            <a:r>
              <a:rPr lang="hu-HU" sz="1700" dirty="0" err="1"/>
              <a:t>clauses</a:t>
            </a:r>
            <a:r>
              <a:rPr lang="hu-HU" sz="1700" dirty="0"/>
              <a:t> </a:t>
            </a:r>
            <a:r>
              <a:rPr lang="hu-HU" sz="1700" dirty="0" smtClean="0"/>
              <a:t>(</a:t>
            </a:r>
            <a:r>
              <a:rPr lang="hu-HU" sz="1700" dirty="0" err="1" smtClean="0"/>
              <a:t>subordinte</a:t>
            </a:r>
            <a:r>
              <a:rPr lang="hu-HU" sz="1700" dirty="0" smtClean="0"/>
              <a:t> </a:t>
            </a:r>
            <a:r>
              <a:rPr lang="hu-HU" sz="1700" dirty="0" err="1" smtClean="0"/>
              <a:t>conjunction</a:t>
            </a:r>
            <a:r>
              <a:rPr lang="hu-HU" sz="1700" dirty="0"/>
              <a:t>, </a:t>
            </a:r>
            <a:r>
              <a:rPr lang="hu-HU" sz="1700" dirty="0" err="1"/>
              <a:t>subjunctive</a:t>
            </a:r>
            <a:r>
              <a:rPr lang="hu-HU" sz="1700" dirty="0"/>
              <a:t> </a:t>
            </a:r>
            <a:r>
              <a:rPr lang="hu-HU" sz="1700" dirty="0" err="1"/>
              <a:t>mode</a:t>
            </a:r>
            <a:r>
              <a:rPr lang="hu-HU" sz="1700" dirty="0"/>
              <a:t>)</a:t>
            </a:r>
          </a:p>
          <a:p>
            <a:pPr marL="342900" indent="-342900">
              <a:buFont typeface="+mj-lt"/>
              <a:buAutoNum type="arabicPeriod"/>
            </a:pPr>
            <a:r>
              <a:rPr lang="en-GB" sz="1700" b="1" dirty="0"/>
              <a:t>conventionalized as independent (main) clauses </a:t>
            </a:r>
            <a:r>
              <a:rPr lang="en-GB" sz="1700" dirty="0"/>
              <a:t>in language use (Evans 2007)</a:t>
            </a:r>
            <a:endParaRPr lang="hu-HU" sz="1700" dirty="0"/>
          </a:p>
          <a:p>
            <a:pPr marL="342900" indent="-342900">
              <a:buFont typeface="+mj-lt"/>
              <a:buAutoNum type="arabicPeriod"/>
            </a:pPr>
            <a:r>
              <a:rPr lang="en-GB" sz="1700" dirty="0"/>
              <a:t>carry a </a:t>
            </a:r>
            <a:r>
              <a:rPr lang="en-GB" sz="1700" b="1" dirty="0"/>
              <a:t>specific </a:t>
            </a:r>
            <a:r>
              <a:rPr lang="en-GB" sz="1700" b="1" dirty="0" err="1"/>
              <a:t>pragmati</a:t>
            </a:r>
            <a:r>
              <a:rPr lang="hu-HU" sz="1700" b="1" dirty="0"/>
              <a:t>c </a:t>
            </a:r>
            <a:r>
              <a:rPr lang="en-GB" sz="1700" b="1" dirty="0"/>
              <a:t>meaning </a:t>
            </a:r>
            <a:r>
              <a:rPr lang="hu-HU" sz="1700" dirty="0"/>
              <a:t>(</a:t>
            </a:r>
            <a:r>
              <a:rPr lang="hu-HU" sz="1700" dirty="0" err="1"/>
              <a:t>e.g</a:t>
            </a:r>
            <a:r>
              <a:rPr lang="hu-HU" sz="1700" dirty="0"/>
              <a:t>. </a:t>
            </a:r>
            <a:r>
              <a:rPr lang="hu-HU" sz="1700" dirty="0" err="1"/>
              <a:t>interpersonal</a:t>
            </a:r>
            <a:r>
              <a:rPr lang="hu-HU" sz="1700" dirty="0"/>
              <a:t>, </a:t>
            </a:r>
            <a:r>
              <a:rPr lang="hu-HU" sz="1700" dirty="0" err="1"/>
              <a:t>modal</a:t>
            </a:r>
            <a:r>
              <a:rPr lang="hu-HU" sz="1700" dirty="0"/>
              <a:t>, </a:t>
            </a:r>
            <a:r>
              <a:rPr lang="hu-HU" sz="1700" dirty="0" err="1"/>
              <a:t>discoursive</a:t>
            </a:r>
            <a:r>
              <a:rPr lang="hu-HU" sz="1700" dirty="0"/>
              <a:t>)</a:t>
            </a:r>
          </a:p>
          <a:p>
            <a:pPr marL="0" indent="0">
              <a:buNone/>
            </a:pPr>
            <a:r>
              <a:rPr lang="hu-HU" sz="1700" dirty="0"/>
              <a:t>I. </a:t>
            </a:r>
            <a:r>
              <a:rPr lang="hu-HU" sz="1700" dirty="0" err="1"/>
              <a:t>Syntactically</a:t>
            </a:r>
            <a:r>
              <a:rPr lang="hu-HU" sz="1700" dirty="0"/>
              <a:t> </a:t>
            </a:r>
            <a:r>
              <a:rPr lang="hu-HU" sz="1700" dirty="0" err="1"/>
              <a:t>independent</a:t>
            </a:r>
            <a:r>
              <a:rPr lang="hu-HU" sz="1700" dirty="0"/>
              <a:t>: </a:t>
            </a:r>
            <a:r>
              <a:rPr lang="hu-HU" sz="1700" b="1" dirty="0" err="1"/>
              <a:t>elaborative</a:t>
            </a:r>
            <a:r>
              <a:rPr lang="hu-HU" sz="1700" dirty="0"/>
              <a:t>/</a:t>
            </a:r>
            <a:r>
              <a:rPr lang="hu-HU" sz="1700" dirty="0" err="1"/>
              <a:t>discourse-connective</a:t>
            </a:r>
            <a:r>
              <a:rPr lang="hu-HU" sz="1700" dirty="0"/>
              <a:t> </a:t>
            </a:r>
            <a:r>
              <a:rPr lang="hu-HU" sz="1700" dirty="0" err="1" smtClean="0"/>
              <a:t>insubordinate</a:t>
            </a:r>
            <a:r>
              <a:rPr lang="hu-HU" sz="1700" dirty="0" smtClean="0"/>
              <a:t> </a:t>
            </a:r>
            <a:r>
              <a:rPr lang="hu-HU" sz="1700" dirty="0" err="1" smtClean="0"/>
              <a:t>clauses</a:t>
            </a:r>
            <a:endParaRPr lang="hu-HU" sz="1700" dirty="0"/>
          </a:p>
          <a:p>
            <a:pPr marL="0" indent="0">
              <a:buNone/>
            </a:pPr>
            <a:r>
              <a:rPr lang="hu-HU" sz="1700" dirty="0"/>
              <a:t>(1) </a:t>
            </a:r>
            <a:r>
              <a:rPr lang="hu-HU" sz="1600" i="1" dirty="0"/>
              <a:t>Mondtam hagyjon engem békét ilyen hülyeségekkel, hogy 25 évig ez, az, amaz, amit most mar beolvastak nekem, hogy mi van az interneten. 	</a:t>
            </a:r>
            <a:r>
              <a:rPr lang="hu-HU" sz="1600" b="1" i="1" dirty="0"/>
              <a:t>Hogy 	mi 	a 	véleményem? </a:t>
            </a:r>
            <a:r>
              <a:rPr lang="hu-HU" sz="1600" i="1" dirty="0"/>
              <a:t>Alig tudok szóhoz jutni.</a:t>
            </a:r>
          </a:p>
          <a:p>
            <a:pPr marL="0" indent="0">
              <a:buNone/>
            </a:pPr>
            <a:r>
              <a:rPr lang="hu-HU" sz="1600" i="1" dirty="0"/>
              <a:t>		</a:t>
            </a:r>
            <a:r>
              <a:rPr lang="hu-HU" sz="1600" cap="small" dirty="0" err="1" smtClean="0"/>
              <a:t>conj</a:t>
            </a:r>
            <a:r>
              <a:rPr lang="hu-HU" sz="1600" dirty="0"/>
              <a:t>	</a:t>
            </a:r>
            <a:r>
              <a:rPr lang="hu-HU" sz="1600" dirty="0" err="1"/>
              <a:t>what</a:t>
            </a:r>
            <a:r>
              <a:rPr lang="hu-HU" sz="1600" dirty="0"/>
              <a:t>	</a:t>
            </a:r>
            <a:r>
              <a:rPr lang="hu-HU" sz="1600" dirty="0" err="1"/>
              <a:t>the</a:t>
            </a:r>
            <a:r>
              <a:rPr lang="hu-HU" sz="1600" dirty="0"/>
              <a:t>	opinion.</a:t>
            </a:r>
            <a:r>
              <a:rPr lang="hu-HU" sz="1600" cap="small" dirty="0"/>
              <a:t>Poss.1Sg</a:t>
            </a:r>
          </a:p>
          <a:p>
            <a:pPr marL="0" indent="0">
              <a:buNone/>
            </a:pPr>
            <a:r>
              <a:rPr lang="hu-HU" sz="1700" dirty="0"/>
              <a:t>’</a:t>
            </a:r>
            <a:r>
              <a:rPr lang="en-US" sz="1600" dirty="0"/>
              <a:t>I said he should leave me alone with such stupid things that this and that for 25 years,</a:t>
            </a:r>
            <a:r>
              <a:rPr lang="hu-HU" sz="1600" dirty="0"/>
              <a:t> </a:t>
            </a:r>
            <a:r>
              <a:rPr lang="en-US" sz="1600" dirty="0"/>
              <a:t>that they read out for me now, that is on the internet. </a:t>
            </a:r>
            <a:r>
              <a:rPr lang="en-US" sz="1600" b="1" dirty="0"/>
              <a:t>What is my opinion? </a:t>
            </a:r>
            <a:r>
              <a:rPr lang="en-US" sz="1600" dirty="0"/>
              <a:t>I can</a:t>
            </a:r>
            <a:r>
              <a:rPr lang="hu-HU" sz="1700" dirty="0"/>
              <a:t> </a:t>
            </a:r>
            <a:r>
              <a:rPr lang="hu-HU" sz="1600" dirty="0" err="1"/>
              <a:t>hardly</a:t>
            </a:r>
            <a:r>
              <a:rPr lang="hu-HU" sz="1600" dirty="0"/>
              <a:t> </a:t>
            </a:r>
            <a:r>
              <a:rPr lang="hu-HU" sz="1600" dirty="0" err="1"/>
              <a:t>say</a:t>
            </a:r>
            <a:r>
              <a:rPr lang="hu-HU" sz="1600" dirty="0"/>
              <a:t> a </a:t>
            </a:r>
            <a:r>
              <a:rPr lang="hu-HU" sz="1600" dirty="0" err="1"/>
              <a:t>word</a:t>
            </a:r>
            <a:r>
              <a:rPr lang="hu-HU" sz="1600" dirty="0"/>
              <a:t>. (MNSz2, </a:t>
            </a:r>
            <a:r>
              <a:rPr lang="hu-HU" sz="1600" dirty="0" err="1"/>
              <a:t>doc</a:t>
            </a:r>
            <a:r>
              <a:rPr lang="hu-HU" sz="1600" dirty="0"/>
              <a:t> #2597, </a:t>
            </a:r>
            <a:r>
              <a:rPr lang="hu-HU" sz="1600" dirty="0" err="1"/>
              <a:t>spok</a:t>
            </a:r>
            <a:r>
              <a:rPr lang="hu-HU" sz="1600" dirty="0"/>
              <a:t>)</a:t>
            </a:r>
            <a:endParaRPr lang="hu-HU" sz="1700" dirty="0"/>
          </a:p>
        </p:txBody>
      </p:sp>
    </p:spTree>
    <p:extLst>
      <p:ext uri="{BB962C8B-B14F-4D97-AF65-F5344CB8AC3E}">
        <p14:creationId xmlns:p14="http://schemas.microsoft.com/office/powerpoint/2010/main" val="7349213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77310451-6A09-440F-9B1D-43B12A5332E8}"/>
              </a:ext>
            </a:extLst>
          </p:cNvPr>
          <p:cNvSpPr>
            <a:spLocks noGrp="1"/>
          </p:cNvSpPr>
          <p:nvPr>
            <p:ph type="title"/>
          </p:nvPr>
        </p:nvSpPr>
        <p:spPr>
          <a:xfrm>
            <a:off x="789709" y="354756"/>
            <a:ext cx="11299372" cy="1294228"/>
          </a:xfrm>
        </p:spPr>
        <p:txBody>
          <a:bodyPr>
            <a:noAutofit/>
          </a:bodyPr>
          <a:lstStyle/>
          <a:p>
            <a:r>
              <a:rPr lang="hu-HU" sz="3200" i="1" dirty="0"/>
              <a:t>10. </a:t>
            </a:r>
            <a:r>
              <a:rPr lang="hu-HU" sz="3200" i="1" dirty="0" smtClean="0"/>
              <a:t>	Mintha  	tudná</a:t>
            </a:r>
            <a:r>
              <a:rPr lang="hu-HU" sz="3200" i="1" dirty="0"/>
              <a:t>…	 </a:t>
            </a:r>
            <a:r>
              <a:rPr lang="hu-HU" sz="3200" dirty="0" smtClean="0"/>
              <a:t>[</a:t>
            </a:r>
            <a:r>
              <a:rPr lang="hu-HU" sz="3200" dirty="0" err="1" smtClean="0"/>
              <a:t>assertive</a:t>
            </a:r>
            <a:r>
              <a:rPr lang="hu-HU" sz="3200" dirty="0" smtClean="0"/>
              <a:t>, </a:t>
            </a:r>
            <a:r>
              <a:rPr lang="hu-HU" sz="3200" dirty="0" err="1" smtClean="0"/>
              <a:t>sarcastic-sceptic</a:t>
            </a:r>
            <a:r>
              <a:rPr lang="hu-HU" sz="3200" dirty="0" smtClean="0"/>
              <a:t>]</a:t>
            </a:r>
            <a:r>
              <a:rPr lang="hu-HU" sz="3200" dirty="0">
                <a:solidFill>
                  <a:srgbClr val="FF0000"/>
                </a:solidFill>
              </a:rPr>
              <a:t/>
            </a:r>
            <a:br>
              <a:rPr lang="hu-HU" sz="3200" dirty="0">
                <a:solidFill>
                  <a:srgbClr val="FF0000"/>
                </a:solidFill>
              </a:rPr>
            </a:br>
            <a:r>
              <a:rPr lang="hu-HU" sz="3200" dirty="0">
                <a:solidFill>
                  <a:srgbClr val="FF0000"/>
                </a:solidFill>
              </a:rPr>
              <a:t>      </a:t>
            </a:r>
            <a:r>
              <a:rPr lang="hu-HU" sz="3200" dirty="0" smtClean="0">
                <a:solidFill>
                  <a:srgbClr val="FF0000"/>
                </a:solidFill>
              </a:rPr>
              <a:t>	</a:t>
            </a:r>
            <a:r>
              <a:rPr lang="hu-HU" sz="3200" b="0" dirty="0" err="1" smtClean="0"/>
              <a:t>as.if</a:t>
            </a:r>
            <a:r>
              <a:rPr lang="hu-HU" sz="3200" b="0" dirty="0"/>
              <a:t>	   know.</a:t>
            </a:r>
            <a:r>
              <a:rPr lang="hu-HU" sz="3200" b="0" cap="small" dirty="0"/>
              <a:t>cond.tr.3sg</a:t>
            </a:r>
            <a:r>
              <a:rPr lang="hu-HU" sz="3200" dirty="0">
                <a:solidFill>
                  <a:srgbClr val="FF0000"/>
                </a:solidFill>
              </a:rPr>
              <a:t/>
            </a:r>
            <a:br>
              <a:rPr lang="hu-HU" sz="3200" dirty="0">
                <a:solidFill>
                  <a:srgbClr val="FF0000"/>
                </a:solidFill>
              </a:rPr>
            </a:br>
            <a:r>
              <a:rPr lang="hu-HU" sz="3200" dirty="0" smtClean="0">
                <a:solidFill>
                  <a:srgbClr val="FF0000"/>
                </a:solidFill>
              </a:rPr>
              <a:t>	</a:t>
            </a:r>
            <a:r>
              <a:rPr lang="hu-HU" sz="3200" b="0" dirty="0"/>
              <a:t>’ </a:t>
            </a:r>
            <a:r>
              <a:rPr lang="hu-HU" sz="3200" b="0" dirty="0" err="1"/>
              <a:t>As</a:t>
            </a:r>
            <a:r>
              <a:rPr lang="hu-HU" sz="3200" b="0" dirty="0"/>
              <a:t> </a:t>
            </a:r>
            <a:r>
              <a:rPr lang="hu-HU" sz="3200" b="0" dirty="0" err="1"/>
              <a:t>if</a:t>
            </a:r>
            <a:r>
              <a:rPr lang="hu-HU" sz="3200" b="0" dirty="0"/>
              <a:t> s/he </a:t>
            </a:r>
            <a:r>
              <a:rPr lang="hu-HU" sz="3200" b="0" dirty="0" err="1"/>
              <a:t>knew</a:t>
            </a:r>
            <a:r>
              <a:rPr lang="hu-HU" sz="3200" b="0" dirty="0"/>
              <a:t>…’</a:t>
            </a:r>
            <a:br>
              <a:rPr lang="hu-HU" sz="3200" b="0" dirty="0"/>
            </a:br>
            <a:endParaRPr lang="hu-HU" sz="3200" b="0" dirty="0"/>
          </a:p>
        </p:txBody>
      </p:sp>
      <p:sp>
        <p:nvSpPr>
          <p:cNvPr id="4" name="Tartalom helye 2">
            <a:extLst>
              <a:ext uri="{FF2B5EF4-FFF2-40B4-BE49-F238E27FC236}">
                <a16:creationId xmlns:a16="http://schemas.microsoft.com/office/drawing/2014/main" xmlns="" id="{A80F4D8F-A237-432E-A7C6-449F65649D43}"/>
              </a:ext>
            </a:extLst>
          </p:cNvPr>
          <p:cNvSpPr txBox="1">
            <a:spLocks/>
          </p:cNvSpPr>
          <p:nvPr/>
        </p:nvSpPr>
        <p:spPr>
          <a:xfrm>
            <a:off x="312978" y="1853736"/>
            <a:ext cx="11674661" cy="794678"/>
          </a:xfrm>
          <a:prstGeom prst="rect">
            <a:avLst/>
          </a:prstGeom>
        </p:spPr>
        <p:txBody>
          <a:bodyPr vert="horz" lIns="91440" tIns="45720" rIns="91440" bIns="45720" rtlCol="0">
            <a:noAutofit/>
          </a:bodyPr>
          <a:lstStyle>
            <a:lvl1pPr marL="228600" indent="-228600" algn="l" defTabSz="914400" rtl="0" eaLnBrk="1" latinLnBrk="0" hangingPunct="1">
              <a:lnSpc>
                <a:spcPct val="130000"/>
              </a:lnSpc>
              <a:spcBef>
                <a:spcPts val="1000"/>
              </a:spcBef>
              <a:buFont typeface="Neue Haas Grotesk Text Pro" panose="020B0504020202020204" pitchFamily="34" charset="0"/>
              <a:buChar char="-"/>
              <a:defRPr sz="1800" kern="1200">
                <a:solidFill>
                  <a:schemeClr val="tx1"/>
                </a:solidFill>
                <a:latin typeface="+mn-lt"/>
                <a:ea typeface="+mn-ea"/>
                <a:cs typeface="+mn-cs"/>
              </a:defRPr>
            </a:lvl1pPr>
            <a:lvl2pPr marL="502920" indent="-228600" algn="l" defTabSz="914400" rtl="0" eaLnBrk="1" latinLnBrk="0" hangingPunct="1">
              <a:lnSpc>
                <a:spcPct val="130000"/>
              </a:lnSpc>
              <a:spcBef>
                <a:spcPts val="500"/>
              </a:spcBef>
              <a:buFont typeface="Neue Haas Grotesk Text Pro" panose="020B05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30000"/>
              </a:lnSpc>
              <a:spcBef>
                <a:spcPts val="500"/>
              </a:spcBef>
              <a:buFont typeface="Neue Haas Grotesk Text Pro" panose="020B05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4pPr>
            <a:lvl5pPr marL="128016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u-HU" sz="2000" dirty="0"/>
              <a:t>T</a:t>
            </a:r>
            <a:r>
              <a:rPr lang="en-GB" sz="2000" dirty="0"/>
              <a:t>he sentence-final rising tone </a:t>
            </a:r>
            <a:r>
              <a:rPr lang="hu-HU" sz="2000" dirty="0"/>
              <a:t>and</a:t>
            </a:r>
            <a:r>
              <a:rPr lang="en-GB" sz="2000" dirty="0"/>
              <a:t> the high tone on the conjunction word might convey the additional meaning</a:t>
            </a:r>
            <a:r>
              <a:rPr lang="hu-HU" sz="2000" dirty="0"/>
              <a:t> in </a:t>
            </a:r>
            <a:r>
              <a:rPr lang="hu-HU" sz="2000" dirty="0" err="1"/>
              <a:t>the</a:t>
            </a:r>
            <a:r>
              <a:rPr lang="hu-HU" sz="2000" dirty="0"/>
              <a:t> </a:t>
            </a:r>
            <a:r>
              <a:rPr lang="hu-HU" sz="2000" dirty="0" err="1"/>
              <a:t>insubordinate</a:t>
            </a:r>
            <a:r>
              <a:rPr lang="hu-HU" sz="2000" dirty="0"/>
              <a:t> </a:t>
            </a:r>
            <a:r>
              <a:rPr lang="hu-HU" sz="2000" dirty="0" err="1"/>
              <a:t>constructs</a:t>
            </a:r>
            <a:r>
              <a:rPr lang="en-GB" sz="2000" dirty="0"/>
              <a:t>. </a:t>
            </a:r>
          </a:p>
        </p:txBody>
      </p:sp>
      <p:sp>
        <p:nvSpPr>
          <p:cNvPr id="5" name="Szövegdoboz 4">
            <a:extLst>
              <a:ext uri="{FF2B5EF4-FFF2-40B4-BE49-F238E27FC236}">
                <a16:creationId xmlns:a16="http://schemas.microsoft.com/office/drawing/2014/main" xmlns="" id="{924B64D6-70D8-4799-9C84-8CFEF7717979}"/>
              </a:ext>
            </a:extLst>
          </p:cNvPr>
          <p:cNvSpPr txBox="1"/>
          <p:nvPr/>
        </p:nvSpPr>
        <p:spPr>
          <a:xfrm>
            <a:off x="21727" y="2880000"/>
            <a:ext cx="3221182" cy="923330"/>
          </a:xfrm>
          <a:prstGeom prst="rect">
            <a:avLst/>
          </a:prstGeom>
          <a:solidFill>
            <a:srgbClr val="FFC000"/>
          </a:solidFill>
        </p:spPr>
        <p:txBody>
          <a:bodyPr wrap="square" rtlCol="0">
            <a:spAutoFit/>
          </a:bodyPr>
          <a:lstStyle/>
          <a:p>
            <a:pPr algn="ctr"/>
            <a:r>
              <a:rPr lang="hu-HU" b="1" dirty="0"/>
              <a:t>SUBORDINATE, WITHOUT MAIN CLAUSE, NON-SARCASTIC</a:t>
            </a:r>
            <a:endParaRPr lang="hu-HU" dirty="0"/>
          </a:p>
        </p:txBody>
      </p:sp>
      <p:sp>
        <p:nvSpPr>
          <p:cNvPr id="6" name="Szövegdoboz 5">
            <a:extLst>
              <a:ext uri="{FF2B5EF4-FFF2-40B4-BE49-F238E27FC236}">
                <a16:creationId xmlns:a16="http://schemas.microsoft.com/office/drawing/2014/main" xmlns="" id="{713FBB42-2B4F-4EEE-9182-85C04F73BC10}"/>
              </a:ext>
            </a:extLst>
          </p:cNvPr>
          <p:cNvSpPr txBox="1"/>
          <p:nvPr/>
        </p:nvSpPr>
        <p:spPr>
          <a:xfrm>
            <a:off x="3916680" y="2880000"/>
            <a:ext cx="4343399" cy="646331"/>
          </a:xfrm>
          <a:prstGeom prst="rect">
            <a:avLst/>
          </a:prstGeom>
          <a:solidFill>
            <a:srgbClr val="FFC000"/>
          </a:solidFill>
        </p:spPr>
        <p:txBody>
          <a:bodyPr wrap="square" rtlCol="0">
            <a:spAutoFit/>
          </a:bodyPr>
          <a:lstStyle/>
          <a:p>
            <a:pPr algn="ctr"/>
            <a:r>
              <a:rPr lang="hu-HU" b="1" dirty="0"/>
              <a:t>SUBORDINATE, WITH MAIN CLAUSE, NON-SARCASTIC</a:t>
            </a:r>
            <a:endParaRPr lang="hu-HU" dirty="0"/>
          </a:p>
        </p:txBody>
      </p:sp>
      <p:sp>
        <p:nvSpPr>
          <p:cNvPr id="7" name="Szövegdoboz 6">
            <a:extLst>
              <a:ext uri="{FF2B5EF4-FFF2-40B4-BE49-F238E27FC236}">
                <a16:creationId xmlns:a16="http://schemas.microsoft.com/office/drawing/2014/main" xmlns="" id="{4A940753-7722-4A8C-998B-6332F12ADD8D}"/>
              </a:ext>
            </a:extLst>
          </p:cNvPr>
          <p:cNvSpPr txBox="1"/>
          <p:nvPr/>
        </p:nvSpPr>
        <p:spPr>
          <a:xfrm>
            <a:off x="8766458" y="2880000"/>
            <a:ext cx="3221182" cy="646331"/>
          </a:xfrm>
          <a:prstGeom prst="rect">
            <a:avLst/>
          </a:prstGeom>
          <a:solidFill>
            <a:srgbClr val="FFC000"/>
          </a:solidFill>
        </p:spPr>
        <p:txBody>
          <a:bodyPr wrap="square" rtlCol="0">
            <a:spAutoFit/>
          </a:bodyPr>
          <a:lstStyle/>
          <a:p>
            <a:pPr algn="ctr"/>
            <a:r>
              <a:rPr lang="hu-HU" b="1" dirty="0"/>
              <a:t>INSUBORDINATE, SARCASTIC</a:t>
            </a:r>
            <a:endParaRPr lang="hu-HU" dirty="0"/>
          </a:p>
        </p:txBody>
      </p:sp>
      <p:pic>
        <p:nvPicPr>
          <p:cNvPr id="9" name="Kép 8">
            <a:extLst>
              <a:ext uri="{FF2B5EF4-FFF2-40B4-BE49-F238E27FC236}">
                <a16:creationId xmlns:a16="http://schemas.microsoft.com/office/drawing/2014/main" xmlns="" id="{3638CFDE-B391-4C42-A3C3-6C79491395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2909" y="3553841"/>
            <a:ext cx="2853091" cy="1747798"/>
          </a:xfrm>
          <a:prstGeom prst="rect">
            <a:avLst/>
          </a:prstGeom>
        </p:spPr>
      </p:pic>
      <p:pic>
        <p:nvPicPr>
          <p:cNvPr id="10" name="Kép 9">
            <a:extLst>
              <a:ext uri="{FF2B5EF4-FFF2-40B4-BE49-F238E27FC236}">
                <a16:creationId xmlns:a16="http://schemas.microsoft.com/office/drawing/2014/main" xmlns="" id="{289F386C-D496-4868-BEF1-08BCC53060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8843" y="3526331"/>
            <a:ext cx="2867615" cy="1756695"/>
          </a:xfrm>
          <a:prstGeom prst="rect">
            <a:avLst/>
          </a:prstGeom>
        </p:spPr>
      </p:pic>
      <p:sp>
        <p:nvSpPr>
          <p:cNvPr id="11" name="Téglalap 10">
            <a:extLst>
              <a:ext uri="{FF2B5EF4-FFF2-40B4-BE49-F238E27FC236}">
                <a16:creationId xmlns:a16="http://schemas.microsoft.com/office/drawing/2014/main" xmlns="" id="{D934A0A5-EB24-4A2A-8188-05C031B547E1}"/>
              </a:ext>
            </a:extLst>
          </p:cNvPr>
          <p:cNvSpPr/>
          <p:nvPr/>
        </p:nvSpPr>
        <p:spPr>
          <a:xfrm>
            <a:off x="5008623" y="3778513"/>
            <a:ext cx="786696" cy="8477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 name="Téglalap 11">
            <a:extLst>
              <a:ext uri="{FF2B5EF4-FFF2-40B4-BE49-F238E27FC236}">
                <a16:creationId xmlns:a16="http://schemas.microsoft.com/office/drawing/2014/main" xmlns="" id="{480F8174-239D-439C-B33F-E5CD47565554}"/>
              </a:ext>
            </a:extLst>
          </p:cNvPr>
          <p:cNvSpPr/>
          <p:nvPr/>
        </p:nvSpPr>
        <p:spPr>
          <a:xfrm>
            <a:off x="6186636" y="3757917"/>
            <a:ext cx="786696" cy="8477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3" name="Kép 12">
            <a:extLst>
              <a:ext uri="{FF2B5EF4-FFF2-40B4-BE49-F238E27FC236}">
                <a16:creationId xmlns:a16="http://schemas.microsoft.com/office/drawing/2014/main" xmlns="" id="{A733E9E0-1EB2-46D3-981B-CA4E3E7178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94573" y="3533952"/>
            <a:ext cx="2571792" cy="1575475"/>
          </a:xfrm>
          <a:prstGeom prst="rect">
            <a:avLst/>
          </a:prstGeom>
        </p:spPr>
      </p:pic>
      <p:pic>
        <p:nvPicPr>
          <p:cNvPr id="14" name="Kép 13">
            <a:extLst>
              <a:ext uri="{FF2B5EF4-FFF2-40B4-BE49-F238E27FC236}">
                <a16:creationId xmlns:a16="http://schemas.microsoft.com/office/drawing/2014/main" xmlns="" id="{AAC97F1B-3A7A-47DE-BE80-390329238A0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23287" y="5094294"/>
            <a:ext cx="2571794" cy="1575476"/>
          </a:xfrm>
          <a:prstGeom prst="rect">
            <a:avLst/>
          </a:prstGeom>
        </p:spPr>
      </p:pic>
      <p:pic>
        <p:nvPicPr>
          <p:cNvPr id="15" name="Kép 14">
            <a:extLst>
              <a:ext uri="{FF2B5EF4-FFF2-40B4-BE49-F238E27FC236}">
                <a16:creationId xmlns:a16="http://schemas.microsoft.com/office/drawing/2014/main" xmlns="" id="{8A0B7B22-BEE2-4C77-933A-37EF2D3DCEF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8698" y="3823141"/>
            <a:ext cx="2622170" cy="1606336"/>
          </a:xfrm>
          <a:prstGeom prst="rect">
            <a:avLst/>
          </a:prstGeom>
        </p:spPr>
      </p:pic>
      <p:pic>
        <p:nvPicPr>
          <p:cNvPr id="16" name="Kép 15">
            <a:extLst>
              <a:ext uri="{FF2B5EF4-FFF2-40B4-BE49-F238E27FC236}">
                <a16:creationId xmlns:a16="http://schemas.microsoft.com/office/drawing/2014/main" xmlns="" id="{B5F5A5D6-1AD4-46D8-9CF6-9D49FF0A25C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0278" y="5230921"/>
            <a:ext cx="2622170" cy="1606336"/>
          </a:xfrm>
          <a:prstGeom prst="rect">
            <a:avLst/>
          </a:prstGeom>
        </p:spPr>
      </p:pic>
      <p:pic>
        <p:nvPicPr>
          <p:cNvPr id="17" name="Kép 16">
            <a:extLst>
              <a:ext uri="{FF2B5EF4-FFF2-40B4-BE49-F238E27FC236}">
                <a16:creationId xmlns:a16="http://schemas.microsoft.com/office/drawing/2014/main" xmlns="" id="{F6C69CB2-66B8-4CC4-96CD-F19E5AB3E49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08446" y="5107351"/>
            <a:ext cx="2867616" cy="1756696"/>
          </a:xfrm>
          <a:prstGeom prst="rect">
            <a:avLst/>
          </a:prstGeom>
        </p:spPr>
      </p:pic>
      <p:sp>
        <p:nvSpPr>
          <p:cNvPr id="18" name="Téglalap 17">
            <a:extLst>
              <a:ext uri="{FF2B5EF4-FFF2-40B4-BE49-F238E27FC236}">
                <a16:creationId xmlns:a16="http://schemas.microsoft.com/office/drawing/2014/main" xmlns="" id="{3DA21BF3-86A9-4544-B3DA-078DC0D4DA1F}"/>
              </a:ext>
            </a:extLst>
          </p:cNvPr>
          <p:cNvSpPr/>
          <p:nvPr/>
        </p:nvSpPr>
        <p:spPr>
          <a:xfrm>
            <a:off x="6227823" y="5380772"/>
            <a:ext cx="667248" cy="8477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1162338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E25735CB-3D4D-4BAA-8ACC-611D06BE2D8E}"/>
              </a:ext>
            </a:extLst>
          </p:cNvPr>
          <p:cNvSpPr>
            <a:spLocks noGrp="1"/>
          </p:cNvSpPr>
          <p:nvPr>
            <p:ph type="title"/>
          </p:nvPr>
        </p:nvSpPr>
        <p:spPr>
          <a:xfrm>
            <a:off x="1146218" y="865602"/>
            <a:ext cx="10000371" cy="1513944"/>
          </a:xfrm>
        </p:spPr>
        <p:txBody>
          <a:bodyPr/>
          <a:lstStyle/>
          <a:p>
            <a:r>
              <a:rPr lang="hu-HU" dirty="0" err="1" smtClean="0"/>
              <a:t>Assertive</a:t>
            </a:r>
            <a:r>
              <a:rPr lang="hu-HU" dirty="0" smtClean="0"/>
              <a:t> </a:t>
            </a:r>
            <a:r>
              <a:rPr lang="hu-HU" dirty="0" err="1" smtClean="0"/>
              <a:t>insubordinate</a:t>
            </a:r>
            <a:r>
              <a:rPr lang="hu-HU" dirty="0" smtClean="0"/>
              <a:t> </a:t>
            </a:r>
            <a:r>
              <a:rPr lang="hu-HU" dirty="0" err="1" smtClean="0"/>
              <a:t>clauses</a:t>
            </a:r>
            <a:endParaRPr lang="hu-HU" dirty="0"/>
          </a:p>
        </p:txBody>
      </p:sp>
      <p:pic>
        <p:nvPicPr>
          <p:cNvPr id="4" name="Kép 3">
            <a:extLst>
              <a:ext uri="{FF2B5EF4-FFF2-40B4-BE49-F238E27FC236}">
                <a16:creationId xmlns:a16="http://schemas.microsoft.com/office/drawing/2014/main" xmlns="" id="{224C16F8-3339-485D-874B-9D1322D0B71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4915" y="5087391"/>
            <a:ext cx="3120390" cy="1700190"/>
          </a:xfrm>
          <a:prstGeom prst="rect">
            <a:avLst/>
          </a:prstGeom>
        </p:spPr>
      </p:pic>
      <p:sp>
        <p:nvSpPr>
          <p:cNvPr id="5" name="Szövegdoboz 4">
            <a:extLst>
              <a:ext uri="{FF2B5EF4-FFF2-40B4-BE49-F238E27FC236}">
                <a16:creationId xmlns:a16="http://schemas.microsoft.com/office/drawing/2014/main" xmlns="" id="{F97030DF-09C5-4263-8565-1D6D6E8E5627}"/>
              </a:ext>
            </a:extLst>
          </p:cNvPr>
          <p:cNvSpPr txBox="1"/>
          <p:nvPr/>
        </p:nvSpPr>
        <p:spPr>
          <a:xfrm>
            <a:off x="17844" y="2398081"/>
            <a:ext cx="3221182" cy="646331"/>
          </a:xfrm>
          <a:prstGeom prst="rect">
            <a:avLst/>
          </a:prstGeom>
          <a:solidFill>
            <a:srgbClr val="FFC000"/>
          </a:solidFill>
        </p:spPr>
        <p:txBody>
          <a:bodyPr wrap="square" rtlCol="0">
            <a:spAutoFit/>
          </a:bodyPr>
          <a:lstStyle/>
          <a:p>
            <a:pPr algn="ctr"/>
            <a:r>
              <a:rPr lang="hu-HU" b="1" dirty="0"/>
              <a:t>INSUBORDINATE, ASSERTIVE–NEGATIVE</a:t>
            </a:r>
            <a:endParaRPr lang="hu-HU" dirty="0"/>
          </a:p>
        </p:txBody>
      </p:sp>
      <p:pic>
        <p:nvPicPr>
          <p:cNvPr id="6" name="Kép 5">
            <a:extLst>
              <a:ext uri="{FF2B5EF4-FFF2-40B4-BE49-F238E27FC236}">
                <a16:creationId xmlns:a16="http://schemas.microsoft.com/office/drawing/2014/main" xmlns="" id="{72D17076-4197-4600-AA9D-79A37DF15BF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4915" y="3216470"/>
            <a:ext cx="3120390" cy="1911350"/>
          </a:xfrm>
          <a:prstGeom prst="rect">
            <a:avLst/>
          </a:prstGeom>
        </p:spPr>
      </p:pic>
      <p:pic>
        <p:nvPicPr>
          <p:cNvPr id="9" name="Kép 8">
            <a:extLst>
              <a:ext uri="{FF2B5EF4-FFF2-40B4-BE49-F238E27FC236}">
                <a16:creationId xmlns:a16="http://schemas.microsoft.com/office/drawing/2014/main" xmlns="" id="{A5A25CBC-7891-4B49-9237-BBF047C61D2C}"/>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3604707" y="4226556"/>
            <a:ext cx="2541697" cy="1477507"/>
          </a:xfrm>
          <a:prstGeom prst="rect">
            <a:avLst/>
          </a:prstGeom>
        </p:spPr>
      </p:pic>
      <p:pic>
        <p:nvPicPr>
          <p:cNvPr id="10" name="Kép 9">
            <a:extLst>
              <a:ext uri="{FF2B5EF4-FFF2-40B4-BE49-F238E27FC236}">
                <a16:creationId xmlns:a16="http://schemas.microsoft.com/office/drawing/2014/main" xmlns="" id="{BCF6890C-6B32-400C-838D-47ED281FD1A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3604707" y="5370420"/>
            <a:ext cx="2541697" cy="1461587"/>
          </a:xfrm>
          <a:prstGeom prst="rect">
            <a:avLst/>
          </a:prstGeom>
        </p:spPr>
      </p:pic>
      <p:pic>
        <p:nvPicPr>
          <p:cNvPr id="11" name="Kép 10">
            <a:extLst>
              <a:ext uri="{FF2B5EF4-FFF2-40B4-BE49-F238E27FC236}">
                <a16:creationId xmlns:a16="http://schemas.microsoft.com/office/drawing/2014/main" xmlns="" id="{5A4DEDB2-2C02-4BD2-B337-E5246BB65C0D}"/>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3604707" y="3172191"/>
            <a:ext cx="2541698" cy="1401388"/>
          </a:xfrm>
          <a:prstGeom prst="rect">
            <a:avLst/>
          </a:prstGeom>
        </p:spPr>
      </p:pic>
      <p:sp>
        <p:nvSpPr>
          <p:cNvPr id="12" name="Szövegdoboz 11">
            <a:extLst>
              <a:ext uri="{FF2B5EF4-FFF2-40B4-BE49-F238E27FC236}">
                <a16:creationId xmlns:a16="http://schemas.microsoft.com/office/drawing/2014/main" xmlns="" id="{046A7BC1-7D78-492F-8E41-0661DFE71BF2}"/>
              </a:ext>
            </a:extLst>
          </p:cNvPr>
          <p:cNvSpPr txBox="1"/>
          <p:nvPr/>
        </p:nvSpPr>
        <p:spPr>
          <a:xfrm>
            <a:off x="3242971" y="2392431"/>
            <a:ext cx="3221182" cy="646331"/>
          </a:xfrm>
          <a:prstGeom prst="rect">
            <a:avLst/>
          </a:prstGeom>
          <a:solidFill>
            <a:srgbClr val="FFC000"/>
          </a:solidFill>
        </p:spPr>
        <p:txBody>
          <a:bodyPr wrap="square" rtlCol="0">
            <a:spAutoFit/>
          </a:bodyPr>
          <a:lstStyle/>
          <a:p>
            <a:pPr algn="ctr"/>
            <a:r>
              <a:rPr lang="hu-HU" b="1" dirty="0"/>
              <a:t>INSUBORDINATE, SARCASTIC</a:t>
            </a:r>
            <a:endParaRPr lang="hu-HU" dirty="0"/>
          </a:p>
        </p:txBody>
      </p:sp>
      <p:sp>
        <p:nvSpPr>
          <p:cNvPr id="13" name="Szövegdoboz 12">
            <a:extLst>
              <a:ext uri="{FF2B5EF4-FFF2-40B4-BE49-F238E27FC236}">
                <a16:creationId xmlns:a16="http://schemas.microsoft.com/office/drawing/2014/main" xmlns="" id="{30778B27-7D28-4E81-AA30-6F97330CEE3E}"/>
              </a:ext>
            </a:extLst>
          </p:cNvPr>
          <p:cNvSpPr txBox="1"/>
          <p:nvPr/>
        </p:nvSpPr>
        <p:spPr>
          <a:xfrm>
            <a:off x="6455737" y="2398082"/>
            <a:ext cx="3221182" cy="646331"/>
          </a:xfrm>
          <a:prstGeom prst="rect">
            <a:avLst/>
          </a:prstGeom>
          <a:solidFill>
            <a:srgbClr val="FFC000"/>
          </a:solidFill>
        </p:spPr>
        <p:txBody>
          <a:bodyPr wrap="square" rtlCol="0">
            <a:spAutoFit/>
          </a:bodyPr>
          <a:lstStyle/>
          <a:p>
            <a:pPr algn="ctr"/>
            <a:r>
              <a:rPr lang="hu-HU" b="1" dirty="0"/>
              <a:t>INSUBORDINATE, SARCASTIC</a:t>
            </a:r>
            <a:endParaRPr lang="hu-HU" dirty="0"/>
          </a:p>
        </p:txBody>
      </p:sp>
      <p:pic>
        <p:nvPicPr>
          <p:cNvPr id="14" name="Kép 13">
            <a:extLst>
              <a:ext uri="{FF2B5EF4-FFF2-40B4-BE49-F238E27FC236}">
                <a16:creationId xmlns:a16="http://schemas.microsoft.com/office/drawing/2014/main" xmlns="" id="{DEE548F9-9FC9-4791-AA4A-9ABB1F6A806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70351" y="3533952"/>
            <a:ext cx="2571792" cy="1575475"/>
          </a:xfrm>
          <a:prstGeom prst="rect">
            <a:avLst/>
          </a:prstGeom>
        </p:spPr>
      </p:pic>
      <p:pic>
        <p:nvPicPr>
          <p:cNvPr id="15" name="Kép 14">
            <a:extLst>
              <a:ext uri="{FF2B5EF4-FFF2-40B4-BE49-F238E27FC236}">
                <a16:creationId xmlns:a16="http://schemas.microsoft.com/office/drawing/2014/main" xmlns="" id="{F2518D9B-9E74-40CC-B3EC-05DD4F01D25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99065" y="5094294"/>
            <a:ext cx="2571794" cy="1575476"/>
          </a:xfrm>
          <a:prstGeom prst="rect">
            <a:avLst/>
          </a:prstGeom>
        </p:spPr>
      </p:pic>
      <p:pic>
        <p:nvPicPr>
          <p:cNvPr id="16" name="Kép 15">
            <a:extLst>
              <a:ext uri="{FF2B5EF4-FFF2-40B4-BE49-F238E27FC236}">
                <a16:creationId xmlns:a16="http://schemas.microsoft.com/office/drawing/2014/main" xmlns="" id="{4E01FC90-C23E-483C-B5FE-A7CFF0EE5062}"/>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9433490" y="3512709"/>
            <a:ext cx="2533855" cy="1544738"/>
          </a:xfrm>
          <a:prstGeom prst="rect">
            <a:avLst/>
          </a:prstGeom>
        </p:spPr>
      </p:pic>
      <p:pic>
        <p:nvPicPr>
          <p:cNvPr id="17" name="Kép 16">
            <a:extLst>
              <a:ext uri="{FF2B5EF4-FFF2-40B4-BE49-F238E27FC236}">
                <a16:creationId xmlns:a16="http://schemas.microsoft.com/office/drawing/2014/main" xmlns="" id="{2C37F36C-FBC3-44B9-9C48-F0A1ABBE1DFE}"/>
              </a:ext>
            </a:extLst>
          </p:cNvPr>
          <p:cNvPicPr/>
          <p:nvPr/>
        </p:nvPicPr>
        <p:blipFill>
          <a:blip r:embed="rId11" cstate="print">
            <a:extLst>
              <a:ext uri="{28A0092B-C50C-407E-A947-70E740481C1C}">
                <a14:useLocalDpi xmlns:a14="http://schemas.microsoft.com/office/drawing/2010/main" val="0"/>
              </a:ext>
            </a:extLst>
          </a:blip>
          <a:stretch>
            <a:fillRect/>
          </a:stretch>
        </p:blipFill>
        <p:spPr>
          <a:xfrm>
            <a:off x="9433490" y="5094518"/>
            <a:ext cx="2533855" cy="1638300"/>
          </a:xfrm>
          <a:prstGeom prst="rect">
            <a:avLst/>
          </a:prstGeom>
        </p:spPr>
      </p:pic>
      <p:sp>
        <p:nvSpPr>
          <p:cNvPr id="18" name="Szövegdoboz 17">
            <a:extLst>
              <a:ext uri="{FF2B5EF4-FFF2-40B4-BE49-F238E27FC236}">
                <a16:creationId xmlns:a16="http://schemas.microsoft.com/office/drawing/2014/main" xmlns="" id="{9E198BC7-579A-4FD6-B015-B3E9A5BB5987}"/>
              </a:ext>
            </a:extLst>
          </p:cNvPr>
          <p:cNvSpPr txBox="1"/>
          <p:nvPr/>
        </p:nvSpPr>
        <p:spPr>
          <a:xfrm>
            <a:off x="9292280" y="2398081"/>
            <a:ext cx="2893071" cy="646331"/>
          </a:xfrm>
          <a:prstGeom prst="rect">
            <a:avLst/>
          </a:prstGeom>
          <a:solidFill>
            <a:srgbClr val="FFC000"/>
          </a:solidFill>
        </p:spPr>
        <p:txBody>
          <a:bodyPr wrap="square" rtlCol="0">
            <a:spAutoFit/>
          </a:bodyPr>
          <a:lstStyle/>
          <a:p>
            <a:pPr algn="ctr"/>
            <a:r>
              <a:rPr lang="hu-HU" b="1" dirty="0"/>
              <a:t>INSUBORDINATE, SARCASTIC</a:t>
            </a:r>
            <a:endParaRPr lang="hu-HU" dirty="0"/>
          </a:p>
        </p:txBody>
      </p:sp>
    </p:spTree>
    <p:extLst>
      <p:ext uri="{BB962C8B-B14F-4D97-AF65-F5344CB8AC3E}">
        <p14:creationId xmlns:p14="http://schemas.microsoft.com/office/powerpoint/2010/main" val="37686958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CD7887D3-9975-4EDC-8222-FEF4A1E67189}"/>
              </a:ext>
            </a:extLst>
          </p:cNvPr>
          <p:cNvSpPr>
            <a:spLocks noGrp="1"/>
          </p:cNvSpPr>
          <p:nvPr>
            <p:ph type="title"/>
          </p:nvPr>
        </p:nvSpPr>
        <p:spPr/>
        <p:txBody>
          <a:bodyPr/>
          <a:lstStyle/>
          <a:p>
            <a:r>
              <a:rPr lang="hu-HU" dirty="0" err="1"/>
              <a:t>Conclusions</a:t>
            </a:r>
            <a:endParaRPr lang="hu-HU" dirty="0"/>
          </a:p>
        </p:txBody>
      </p:sp>
      <p:sp>
        <p:nvSpPr>
          <p:cNvPr id="3" name="Tartalom helye 2">
            <a:extLst>
              <a:ext uri="{FF2B5EF4-FFF2-40B4-BE49-F238E27FC236}">
                <a16:creationId xmlns:a16="http://schemas.microsoft.com/office/drawing/2014/main" xmlns="" id="{9853C88D-2A0D-450F-9C35-9BD04F20D56E}"/>
              </a:ext>
            </a:extLst>
          </p:cNvPr>
          <p:cNvSpPr>
            <a:spLocks noGrp="1"/>
          </p:cNvSpPr>
          <p:nvPr>
            <p:ph idx="1"/>
          </p:nvPr>
        </p:nvSpPr>
        <p:spPr>
          <a:xfrm>
            <a:off x="308113" y="1868480"/>
            <a:ext cx="11883887" cy="4907458"/>
          </a:xfrm>
        </p:spPr>
        <p:txBody>
          <a:bodyPr>
            <a:normAutofit/>
          </a:bodyPr>
          <a:lstStyle/>
          <a:p>
            <a:pPr>
              <a:buFont typeface="Arial" panose="020B0604020202020204" pitchFamily="34" charset="0"/>
              <a:buChar char="•"/>
            </a:pPr>
            <a:r>
              <a:rPr lang="hu-HU" sz="2100" b="1" dirty="0" err="1"/>
              <a:t>Pragmatic</a:t>
            </a:r>
            <a:r>
              <a:rPr lang="hu-HU" sz="2100" b="1" dirty="0"/>
              <a:t> </a:t>
            </a:r>
            <a:r>
              <a:rPr lang="hu-HU" sz="2100" b="1" dirty="0" err="1"/>
              <a:t>meaning</a:t>
            </a:r>
            <a:r>
              <a:rPr lang="hu-HU" sz="2100" b="1" dirty="0"/>
              <a:t> </a:t>
            </a:r>
            <a:r>
              <a:rPr lang="hu-HU" sz="2100" dirty="0" err="1"/>
              <a:t>might</a:t>
            </a:r>
            <a:r>
              <a:rPr lang="hu-HU" sz="2100" dirty="0"/>
              <a:t> be </a:t>
            </a:r>
            <a:r>
              <a:rPr lang="hu-HU" sz="2100" dirty="0" err="1"/>
              <a:t>expressed</a:t>
            </a:r>
            <a:r>
              <a:rPr lang="hu-HU" sz="2100" dirty="0"/>
              <a:t> </a:t>
            </a:r>
            <a:r>
              <a:rPr lang="hu-HU" sz="2100" dirty="0" err="1"/>
              <a:t>by</a:t>
            </a:r>
            <a:r>
              <a:rPr lang="hu-HU" sz="2100" dirty="0"/>
              <a:t> </a:t>
            </a:r>
            <a:r>
              <a:rPr lang="hu-HU" sz="2100" dirty="0" err="1"/>
              <a:t>several</a:t>
            </a:r>
            <a:r>
              <a:rPr lang="hu-HU" sz="2100" dirty="0"/>
              <a:t> </a:t>
            </a:r>
            <a:r>
              <a:rPr lang="hu-HU" sz="2100" dirty="0" err="1"/>
              <a:t>prosodic</a:t>
            </a:r>
            <a:r>
              <a:rPr lang="hu-HU" sz="2100" dirty="0"/>
              <a:t> </a:t>
            </a:r>
            <a:r>
              <a:rPr lang="hu-HU" sz="2100" dirty="0" err="1"/>
              <a:t>patterns</a:t>
            </a:r>
            <a:r>
              <a:rPr lang="hu-HU" sz="2100" dirty="0"/>
              <a:t> in INSUBORDINATION: </a:t>
            </a:r>
            <a:r>
              <a:rPr lang="hu-HU" sz="2100" dirty="0" err="1"/>
              <a:t>final</a:t>
            </a:r>
            <a:r>
              <a:rPr lang="hu-HU" sz="2100" dirty="0"/>
              <a:t> </a:t>
            </a:r>
            <a:r>
              <a:rPr lang="hu-HU" sz="2100" dirty="0" err="1"/>
              <a:t>rise</a:t>
            </a:r>
            <a:r>
              <a:rPr lang="hu-HU" sz="2100" dirty="0"/>
              <a:t>, </a:t>
            </a:r>
            <a:r>
              <a:rPr lang="hu-HU" sz="2100" dirty="0" err="1"/>
              <a:t>resemblence</a:t>
            </a:r>
            <a:r>
              <a:rPr lang="hu-HU" sz="2100" dirty="0"/>
              <a:t> of </a:t>
            </a:r>
            <a:r>
              <a:rPr lang="hu-HU" sz="2100" dirty="0" err="1"/>
              <a:t>embedded</a:t>
            </a:r>
            <a:r>
              <a:rPr lang="hu-HU" sz="2100" dirty="0"/>
              <a:t> </a:t>
            </a:r>
            <a:r>
              <a:rPr lang="hu-HU" sz="2100" dirty="0" err="1"/>
              <a:t>subordinate</a:t>
            </a:r>
            <a:r>
              <a:rPr lang="hu-HU" sz="2100" dirty="0"/>
              <a:t> </a:t>
            </a:r>
            <a:r>
              <a:rPr lang="hu-HU" sz="2100" dirty="0" err="1"/>
              <a:t>construct</a:t>
            </a:r>
            <a:r>
              <a:rPr lang="hu-HU" sz="2100" dirty="0"/>
              <a:t>, </a:t>
            </a:r>
            <a:r>
              <a:rPr lang="hu-HU" sz="2100" dirty="0" err="1"/>
              <a:t>alternative</a:t>
            </a:r>
            <a:r>
              <a:rPr lang="hu-HU" sz="2100" dirty="0"/>
              <a:t> </a:t>
            </a:r>
            <a:r>
              <a:rPr lang="hu-HU" sz="2100" dirty="0" err="1"/>
              <a:t>stress</a:t>
            </a:r>
            <a:r>
              <a:rPr lang="hu-HU" sz="2100" dirty="0"/>
              <a:t> </a:t>
            </a:r>
            <a:r>
              <a:rPr lang="hu-HU" sz="2100" dirty="0" err="1"/>
              <a:t>patterns</a:t>
            </a:r>
            <a:r>
              <a:rPr lang="hu-HU" sz="2100" dirty="0"/>
              <a:t>, </a:t>
            </a:r>
            <a:r>
              <a:rPr lang="hu-HU" sz="2100" dirty="0" err="1"/>
              <a:t>smaller</a:t>
            </a:r>
            <a:r>
              <a:rPr lang="hu-HU" sz="2100" dirty="0"/>
              <a:t> </a:t>
            </a:r>
            <a:r>
              <a:rPr lang="hu-HU" sz="2100" dirty="0" err="1"/>
              <a:t>pitch</a:t>
            </a:r>
            <a:r>
              <a:rPr lang="hu-HU" sz="2100" dirty="0"/>
              <a:t> </a:t>
            </a:r>
            <a:r>
              <a:rPr lang="hu-HU" sz="2100" dirty="0" err="1"/>
              <a:t>range</a:t>
            </a:r>
            <a:r>
              <a:rPr lang="hu-HU" sz="2100" dirty="0"/>
              <a:t> (</a:t>
            </a:r>
            <a:r>
              <a:rPr lang="hu-HU" sz="2100" dirty="0" err="1"/>
              <a:t>with</a:t>
            </a:r>
            <a:r>
              <a:rPr lang="hu-HU" sz="2100" dirty="0"/>
              <a:t> less </a:t>
            </a:r>
            <a:r>
              <a:rPr lang="hu-HU" sz="2100" dirty="0" err="1"/>
              <a:t>steep</a:t>
            </a:r>
            <a:r>
              <a:rPr lang="hu-HU" sz="2100" dirty="0"/>
              <a:t> </a:t>
            </a:r>
            <a:r>
              <a:rPr lang="hu-HU" sz="2100" dirty="0" err="1"/>
              <a:t>declination</a:t>
            </a:r>
            <a:r>
              <a:rPr lang="hu-HU" sz="2100" dirty="0"/>
              <a:t>/</a:t>
            </a:r>
            <a:r>
              <a:rPr lang="hu-HU" sz="2100" dirty="0" err="1"/>
              <a:t>inclination</a:t>
            </a:r>
            <a:r>
              <a:rPr lang="hu-HU" sz="2100" dirty="0"/>
              <a:t>/</a:t>
            </a:r>
            <a:r>
              <a:rPr lang="hu-HU" sz="2100" dirty="0" err="1"/>
              <a:t>high-flat</a:t>
            </a:r>
            <a:r>
              <a:rPr lang="hu-HU" sz="2100" dirty="0"/>
              <a:t> </a:t>
            </a:r>
            <a:r>
              <a:rPr lang="hu-HU" sz="2100" dirty="0" err="1"/>
              <a:t>contour</a:t>
            </a:r>
            <a:r>
              <a:rPr lang="hu-HU" sz="2100" dirty="0"/>
              <a:t>): </a:t>
            </a:r>
            <a:r>
              <a:rPr lang="hu-HU" sz="2100" dirty="0">
                <a:sym typeface="Wingdings" panose="05000000000000000000" pitchFamily="2" charset="2"/>
              </a:rPr>
              <a:t> </a:t>
            </a:r>
            <a:r>
              <a:rPr lang="hu-HU" sz="2100" dirty="0" err="1">
                <a:sym typeface="Wingdings" panose="05000000000000000000" pitchFamily="2" charset="2"/>
              </a:rPr>
              <a:t>several</a:t>
            </a:r>
            <a:r>
              <a:rPr lang="hu-HU" sz="2100" dirty="0">
                <a:sym typeface="Wingdings" panose="05000000000000000000" pitchFamily="2" charset="2"/>
              </a:rPr>
              <a:t> </a:t>
            </a:r>
            <a:r>
              <a:rPr lang="hu-HU" sz="2100" dirty="0" err="1">
                <a:sym typeface="Wingdings" panose="05000000000000000000" pitchFamily="2" charset="2"/>
              </a:rPr>
              <a:t>variants</a:t>
            </a:r>
            <a:endParaRPr lang="hu-HU" sz="2100" dirty="0">
              <a:sym typeface="Wingdings" panose="05000000000000000000" pitchFamily="2" charset="2"/>
            </a:endParaRPr>
          </a:p>
          <a:p>
            <a:pPr>
              <a:buFont typeface="Arial" panose="020B0604020202020204" pitchFamily="34" charset="0"/>
              <a:buChar char="•"/>
            </a:pPr>
            <a:r>
              <a:rPr lang="hu-HU" sz="2100" dirty="0"/>
              <a:t>Most of </a:t>
            </a:r>
            <a:r>
              <a:rPr lang="hu-HU" sz="2100" dirty="0" err="1"/>
              <a:t>them</a:t>
            </a:r>
            <a:r>
              <a:rPr lang="hu-HU" sz="2100" dirty="0"/>
              <a:t> </a:t>
            </a:r>
            <a:r>
              <a:rPr lang="hu-HU" sz="2100" dirty="0" err="1"/>
              <a:t>suggest</a:t>
            </a:r>
            <a:r>
              <a:rPr lang="hu-HU" sz="2100" dirty="0"/>
              <a:t> INCOMPLETENESS</a:t>
            </a:r>
          </a:p>
          <a:p>
            <a:pPr>
              <a:buFont typeface="Arial" panose="020B0604020202020204" pitchFamily="34" charset="0"/>
              <a:buChar char="•"/>
            </a:pPr>
            <a:r>
              <a:rPr lang="hu-HU" sz="2100" b="1" dirty="0" err="1"/>
              <a:t>Final</a:t>
            </a:r>
            <a:r>
              <a:rPr lang="hu-HU" sz="2100" b="1" dirty="0"/>
              <a:t> </a:t>
            </a:r>
            <a:r>
              <a:rPr lang="hu-HU" sz="2100" b="1" dirty="0" err="1"/>
              <a:t>rise</a:t>
            </a:r>
            <a:r>
              <a:rPr lang="hu-HU" sz="2100" b="1" dirty="0"/>
              <a:t>:</a:t>
            </a:r>
            <a:r>
              <a:rPr lang="hu-HU" sz="2100" dirty="0"/>
              <a:t> </a:t>
            </a:r>
            <a:r>
              <a:rPr lang="hu-HU" sz="2100" dirty="0" err="1"/>
              <a:t>all</a:t>
            </a:r>
            <a:r>
              <a:rPr lang="hu-HU" sz="2100" dirty="0"/>
              <a:t> </a:t>
            </a:r>
            <a:r>
              <a:rPr lang="hu-HU" sz="2100" i="1" dirty="0"/>
              <a:t>mintha-</a:t>
            </a:r>
            <a:r>
              <a:rPr lang="hu-HU" sz="2100" dirty="0" err="1"/>
              <a:t>constructions</a:t>
            </a:r>
            <a:r>
              <a:rPr lang="hu-HU" sz="2100" dirty="0"/>
              <a:t> + </a:t>
            </a:r>
            <a:r>
              <a:rPr lang="hu-HU" sz="2100" i="1" dirty="0"/>
              <a:t>4. Ha ez nem rögeszme…,</a:t>
            </a:r>
            <a:r>
              <a:rPr lang="hu-HU" sz="2100" dirty="0"/>
              <a:t> </a:t>
            </a:r>
            <a:r>
              <a:rPr lang="hu-HU" sz="2100" i="1" dirty="0"/>
              <a:t>5. Ha kivennéd a mélyhűtőből a csirkét…</a:t>
            </a:r>
            <a:endParaRPr lang="hu-HU" sz="2100" dirty="0"/>
          </a:p>
          <a:p>
            <a:pPr>
              <a:buFont typeface="Arial" panose="020B0604020202020204" pitchFamily="34" charset="0"/>
              <a:buChar char="•"/>
            </a:pPr>
            <a:r>
              <a:rPr lang="hu-HU" sz="2100" b="1" dirty="0" err="1"/>
              <a:t>Resemblence</a:t>
            </a:r>
            <a:r>
              <a:rPr lang="hu-HU" sz="2100" b="1" dirty="0"/>
              <a:t> of </a:t>
            </a:r>
            <a:r>
              <a:rPr lang="hu-HU" sz="2100" b="1" dirty="0" err="1"/>
              <a:t>embedded</a:t>
            </a:r>
            <a:r>
              <a:rPr lang="hu-HU" sz="2100" b="1" dirty="0"/>
              <a:t> </a:t>
            </a:r>
            <a:r>
              <a:rPr lang="hu-HU" sz="2100" b="1" dirty="0" err="1"/>
              <a:t>subordinate</a:t>
            </a:r>
            <a:r>
              <a:rPr lang="hu-HU" sz="2100" b="1" dirty="0"/>
              <a:t> </a:t>
            </a:r>
            <a:r>
              <a:rPr lang="hu-HU" sz="2100" b="1" dirty="0" err="1"/>
              <a:t>construct</a:t>
            </a:r>
            <a:r>
              <a:rPr lang="hu-HU" sz="2100" b="1" dirty="0"/>
              <a:t>: </a:t>
            </a:r>
            <a:endParaRPr lang="hu-HU" sz="2100" b="1" dirty="0" smtClean="0"/>
          </a:p>
          <a:p>
            <a:pPr marL="0" indent="0">
              <a:buNone/>
            </a:pPr>
            <a:r>
              <a:rPr lang="hu-HU" sz="2100" i="1" dirty="0" smtClean="0"/>
              <a:t>1. Ha </a:t>
            </a:r>
            <a:r>
              <a:rPr lang="hu-HU" sz="2100" i="1" dirty="0"/>
              <a:t>te mondod…, </a:t>
            </a:r>
            <a:r>
              <a:rPr lang="hu-HU" sz="2100" i="1" dirty="0" smtClean="0"/>
              <a:t>2</a:t>
            </a:r>
            <a:r>
              <a:rPr lang="hu-HU" sz="2100" i="1" dirty="0"/>
              <a:t>. Ha nekem ilyen telefonom lenne…, 3. Ha van felesleges pénzkidobás…, 6. Ha tudná…, 7. Mintha értenél hozzá…, 9. Mintha  nem tudná…</a:t>
            </a:r>
          </a:p>
          <a:p>
            <a:pPr marL="0" indent="0">
              <a:buNone/>
            </a:pPr>
            <a:endParaRPr lang="hu-HU" b="1" dirty="0"/>
          </a:p>
          <a:p>
            <a:endParaRPr lang="hu-HU" dirty="0"/>
          </a:p>
        </p:txBody>
      </p:sp>
    </p:spTree>
    <p:extLst>
      <p:ext uri="{BB962C8B-B14F-4D97-AF65-F5344CB8AC3E}">
        <p14:creationId xmlns:p14="http://schemas.microsoft.com/office/powerpoint/2010/main" val="12468093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Conclusions</a:t>
            </a:r>
            <a:endParaRPr lang="hu-HU" dirty="0"/>
          </a:p>
        </p:txBody>
      </p:sp>
      <p:sp>
        <p:nvSpPr>
          <p:cNvPr id="3" name="Tartalom helye 2"/>
          <p:cNvSpPr>
            <a:spLocks noGrp="1"/>
          </p:cNvSpPr>
          <p:nvPr>
            <p:ph idx="1"/>
          </p:nvPr>
        </p:nvSpPr>
        <p:spPr>
          <a:xfrm>
            <a:off x="636607" y="2257063"/>
            <a:ext cx="10961225" cy="4271059"/>
          </a:xfrm>
        </p:spPr>
        <p:txBody>
          <a:bodyPr/>
          <a:lstStyle/>
          <a:p>
            <a:pPr>
              <a:buFont typeface="Arial" panose="020B0604020202020204" pitchFamily="34" charset="0"/>
              <a:buChar char="•"/>
            </a:pPr>
            <a:r>
              <a:rPr lang="hu-HU" sz="2300" b="1" dirty="0" err="1"/>
              <a:t>Alternative</a:t>
            </a:r>
            <a:r>
              <a:rPr lang="hu-HU" sz="2300" b="1" dirty="0"/>
              <a:t> </a:t>
            </a:r>
            <a:r>
              <a:rPr lang="hu-HU" sz="2300" b="1" dirty="0" err="1"/>
              <a:t>stress</a:t>
            </a:r>
            <a:r>
              <a:rPr lang="hu-HU" sz="2300" b="1" dirty="0"/>
              <a:t> </a:t>
            </a:r>
            <a:r>
              <a:rPr lang="hu-HU" sz="2300" b="1" dirty="0" err="1"/>
              <a:t>patterns</a:t>
            </a:r>
            <a:r>
              <a:rPr lang="hu-HU" sz="2300" b="1" dirty="0"/>
              <a:t>: </a:t>
            </a:r>
            <a:r>
              <a:rPr lang="hu-HU" sz="2300" dirty="0" err="1"/>
              <a:t>all</a:t>
            </a:r>
            <a:r>
              <a:rPr lang="hu-HU" sz="2300" dirty="0"/>
              <a:t> </a:t>
            </a:r>
            <a:r>
              <a:rPr lang="hu-HU" sz="2300" i="1" dirty="0" err="1"/>
              <a:t>mintha-</a:t>
            </a:r>
            <a:r>
              <a:rPr lang="hu-HU" sz="2300" dirty="0" err="1"/>
              <a:t>constructions</a:t>
            </a:r>
            <a:r>
              <a:rPr lang="hu-HU" sz="2300" dirty="0"/>
              <a:t> + </a:t>
            </a:r>
            <a:r>
              <a:rPr lang="hu-HU" sz="2300" i="1" dirty="0"/>
              <a:t>1. Ha te mondod…, 4. Ha ez nem rögeszme…</a:t>
            </a:r>
            <a:endParaRPr lang="hu-HU" sz="2300" b="1" i="1" dirty="0"/>
          </a:p>
          <a:p>
            <a:pPr>
              <a:buFont typeface="Arial" panose="020B0604020202020204" pitchFamily="34" charset="0"/>
              <a:buChar char="•"/>
            </a:pPr>
            <a:r>
              <a:rPr lang="hu-HU" sz="2300" b="1" dirty="0" err="1"/>
              <a:t>Smaller</a:t>
            </a:r>
            <a:r>
              <a:rPr lang="hu-HU" sz="2300" b="1" dirty="0"/>
              <a:t> </a:t>
            </a:r>
            <a:r>
              <a:rPr lang="hu-HU" sz="2300" b="1" dirty="0" err="1"/>
              <a:t>pitch</a:t>
            </a:r>
            <a:r>
              <a:rPr lang="hu-HU" sz="2300" b="1" dirty="0"/>
              <a:t> </a:t>
            </a:r>
            <a:r>
              <a:rPr lang="hu-HU" sz="2300" b="1" dirty="0" err="1"/>
              <a:t>range</a:t>
            </a:r>
            <a:r>
              <a:rPr lang="hu-HU" sz="2300" b="1" dirty="0"/>
              <a:t> (</a:t>
            </a:r>
            <a:r>
              <a:rPr lang="hu-HU" sz="2300" b="1" dirty="0" err="1"/>
              <a:t>with</a:t>
            </a:r>
            <a:r>
              <a:rPr lang="hu-HU" sz="2300" b="1" dirty="0"/>
              <a:t> less </a:t>
            </a:r>
            <a:r>
              <a:rPr lang="hu-HU" sz="2300" b="1" dirty="0" err="1"/>
              <a:t>steep</a:t>
            </a:r>
            <a:r>
              <a:rPr lang="hu-HU" sz="2300" b="1" dirty="0"/>
              <a:t> </a:t>
            </a:r>
            <a:r>
              <a:rPr lang="hu-HU" sz="2300" b="1" dirty="0" err="1"/>
              <a:t>declination</a:t>
            </a:r>
            <a:r>
              <a:rPr lang="hu-HU" sz="2300" b="1" dirty="0"/>
              <a:t>/</a:t>
            </a:r>
            <a:r>
              <a:rPr lang="hu-HU" sz="2300" b="1" dirty="0" err="1"/>
              <a:t>inclination</a:t>
            </a:r>
            <a:r>
              <a:rPr lang="hu-HU" sz="2300" b="1" dirty="0"/>
              <a:t>/</a:t>
            </a:r>
            <a:r>
              <a:rPr lang="hu-HU" sz="2300" b="1" dirty="0" err="1"/>
              <a:t>high-flat</a:t>
            </a:r>
            <a:r>
              <a:rPr lang="hu-HU" sz="2300" b="1" dirty="0"/>
              <a:t> </a:t>
            </a:r>
            <a:r>
              <a:rPr lang="hu-HU" sz="2300" b="1" dirty="0" err="1"/>
              <a:t>contour</a:t>
            </a:r>
            <a:r>
              <a:rPr lang="hu-HU" sz="2300" b="1" dirty="0"/>
              <a:t>): </a:t>
            </a:r>
            <a:r>
              <a:rPr lang="hu-HU" sz="2300" i="1" dirty="0"/>
              <a:t>1. Ha te mondod…, 6. Ha tudná…, 7. Mintha értenél hozzá…, 8. Mintha válaszoltam volna…, 10. Mintha  tudná…</a:t>
            </a:r>
          </a:p>
          <a:p>
            <a:pPr>
              <a:buFont typeface="Arial" panose="020B0604020202020204" pitchFamily="34" charset="0"/>
              <a:buChar char="•"/>
            </a:pPr>
            <a:r>
              <a:rPr lang="en-GB" sz="2300" dirty="0"/>
              <a:t>Production experiment </a:t>
            </a:r>
            <a:r>
              <a:rPr lang="en-GB" sz="2300" dirty="0">
                <a:sym typeface="Wingdings" panose="05000000000000000000" pitchFamily="2" charset="2"/>
              </a:rPr>
              <a:t> variance due to different interpretations?  perception tests needed</a:t>
            </a:r>
          </a:p>
          <a:p>
            <a:pPr marL="0" indent="0">
              <a:buNone/>
            </a:pPr>
            <a:endParaRPr lang="hu-HU" dirty="0"/>
          </a:p>
        </p:txBody>
      </p:sp>
    </p:spTree>
    <p:extLst>
      <p:ext uri="{BB962C8B-B14F-4D97-AF65-F5344CB8AC3E}">
        <p14:creationId xmlns:p14="http://schemas.microsoft.com/office/powerpoint/2010/main" val="542673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p:txBody>
          <a:bodyPr/>
          <a:lstStyle/>
          <a:p>
            <a:pPr marL="0" indent="0">
              <a:buNone/>
            </a:pPr>
            <a:endParaRPr lang="hu-HU" dirty="0" smtClean="0"/>
          </a:p>
          <a:p>
            <a:pPr marL="0" indent="0">
              <a:buNone/>
            </a:pPr>
            <a:endParaRPr lang="hu-HU" dirty="0"/>
          </a:p>
          <a:p>
            <a:pPr marL="0" indent="0" algn="ctr">
              <a:buNone/>
            </a:pPr>
            <a:r>
              <a:rPr lang="hu-HU" sz="3000" b="1" dirty="0" err="1" smtClean="0"/>
              <a:t>Thank</a:t>
            </a:r>
            <a:r>
              <a:rPr lang="hu-HU" sz="3000" b="1" dirty="0" smtClean="0"/>
              <a:t> </a:t>
            </a:r>
            <a:r>
              <a:rPr lang="hu-HU" sz="3000" b="1" dirty="0" err="1" smtClean="0"/>
              <a:t>you</a:t>
            </a:r>
            <a:r>
              <a:rPr lang="hu-HU" sz="3000" b="1" dirty="0" smtClean="0"/>
              <a:t> </a:t>
            </a:r>
            <a:r>
              <a:rPr lang="hu-HU" sz="3000" b="1" dirty="0" err="1" smtClean="0"/>
              <a:t>for</a:t>
            </a:r>
            <a:r>
              <a:rPr lang="hu-HU" sz="3000" b="1" dirty="0" smtClean="0"/>
              <a:t> </a:t>
            </a:r>
            <a:r>
              <a:rPr lang="hu-HU" sz="3000" b="1" dirty="0" err="1" smtClean="0"/>
              <a:t>your</a:t>
            </a:r>
            <a:r>
              <a:rPr lang="hu-HU" sz="3000" b="1" dirty="0" smtClean="0"/>
              <a:t> </a:t>
            </a:r>
            <a:r>
              <a:rPr lang="hu-HU" sz="3000" b="1" dirty="0" err="1" smtClean="0"/>
              <a:t>attention</a:t>
            </a:r>
            <a:r>
              <a:rPr lang="hu-HU" sz="3000" b="1" dirty="0" smtClean="0"/>
              <a:t>.</a:t>
            </a:r>
          </a:p>
          <a:p>
            <a:pPr marL="0" indent="0" algn="ctr">
              <a:buNone/>
            </a:pPr>
            <a:r>
              <a:rPr lang="hu-HU" sz="3000" b="1" i="1" dirty="0" smtClean="0"/>
              <a:t>?</a:t>
            </a:r>
            <a:r>
              <a:rPr lang="hu-HU" sz="3000" b="1" i="1" dirty="0" smtClean="0"/>
              <a:t>Hogy megköszönjem a figyelmet…</a:t>
            </a:r>
          </a:p>
          <a:p>
            <a:pPr marL="0" indent="0" algn="ctr">
              <a:buNone/>
            </a:pPr>
            <a:r>
              <a:rPr lang="hu-HU" sz="3000" b="1" i="1" dirty="0" smtClean="0"/>
              <a:t>?Ha megköszönhetem a figyelmet…</a:t>
            </a:r>
          </a:p>
        </p:txBody>
      </p:sp>
    </p:spTree>
    <p:extLst>
      <p:ext uri="{BB962C8B-B14F-4D97-AF65-F5344CB8AC3E}">
        <p14:creationId xmlns:p14="http://schemas.microsoft.com/office/powerpoint/2010/main" val="40844575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9B8A8BAB-9533-37E4-E25E-FD244343BB37}"/>
              </a:ext>
            </a:extLst>
          </p:cNvPr>
          <p:cNvSpPr>
            <a:spLocks noGrp="1"/>
          </p:cNvSpPr>
          <p:nvPr>
            <p:ph type="title"/>
          </p:nvPr>
        </p:nvSpPr>
        <p:spPr/>
        <p:txBody>
          <a:bodyPr/>
          <a:lstStyle/>
          <a:p>
            <a:r>
              <a:rPr lang="hu-HU" dirty="0" err="1"/>
              <a:t>References</a:t>
            </a:r>
            <a:endParaRPr lang="hu-HU" dirty="0"/>
          </a:p>
        </p:txBody>
      </p:sp>
      <p:sp>
        <p:nvSpPr>
          <p:cNvPr id="3" name="Tartalom helye 2">
            <a:extLst>
              <a:ext uri="{FF2B5EF4-FFF2-40B4-BE49-F238E27FC236}">
                <a16:creationId xmlns:a16="http://schemas.microsoft.com/office/drawing/2014/main" xmlns="" id="{885EDBB5-35C4-BDE3-69F9-5EA819663B4F}"/>
              </a:ext>
            </a:extLst>
          </p:cNvPr>
          <p:cNvSpPr>
            <a:spLocks noGrp="1"/>
          </p:cNvSpPr>
          <p:nvPr>
            <p:ph idx="1"/>
          </p:nvPr>
        </p:nvSpPr>
        <p:spPr>
          <a:xfrm>
            <a:off x="231494" y="1851949"/>
            <a:ext cx="11667281" cy="4826643"/>
          </a:xfrm>
        </p:spPr>
        <p:txBody>
          <a:bodyPr>
            <a:normAutofit fontScale="77500" lnSpcReduction="20000"/>
          </a:bodyPr>
          <a:lstStyle/>
          <a:p>
            <a:pPr marL="0" indent="0">
              <a:buNone/>
            </a:pPr>
            <a:r>
              <a:rPr lang="hu-HU" dirty="0"/>
              <a:t>Elvira-García, </a:t>
            </a:r>
            <a:r>
              <a:rPr lang="hu-HU" dirty="0" err="1"/>
              <a:t>Wendy</a:t>
            </a:r>
            <a:r>
              <a:rPr lang="hu-HU" dirty="0"/>
              <a:t> 2019. </a:t>
            </a:r>
            <a:r>
              <a:rPr lang="hu-HU" dirty="0" err="1"/>
              <a:t>Two</a:t>
            </a:r>
            <a:r>
              <a:rPr lang="hu-HU" dirty="0"/>
              <a:t> </a:t>
            </a:r>
            <a:r>
              <a:rPr lang="hu-HU" dirty="0" err="1"/>
              <a:t>constructions</a:t>
            </a:r>
            <a:r>
              <a:rPr lang="hu-HU" dirty="0"/>
              <a:t>, </a:t>
            </a:r>
            <a:r>
              <a:rPr lang="hu-HU" dirty="0" err="1"/>
              <a:t>one</a:t>
            </a:r>
            <a:r>
              <a:rPr lang="hu-HU" dirty="0"/>
              <a:t> </a:t>
            </a:r>
            <a:r>
              <a:rPr lang="hu-HU" dirty="0" err="1"/>
              <a:t>syntactic</a:t>
            </a:r>
            <a:r>
              <a:rPr lang="hu-HU" dirty="0"/>
              <a:t> </a:t>
            </a:r>
            <a:r>
              <a:rPr lang="hu-HU" dirty="0" err="1"/>
              <a:t>form</a:t>
            </a:r>
            <a:r>
              <a:rPr lang="hu-HU" dirty="0"/>
              <a:t>: </a:t>
            </a:r>
            <a:r>
              <a:rPr lang="hu-HU" dirty="0" err="1"/>
              <a:t>Perceptual</a:t>
            </a:r>
            <a:r>
              <a:rPr lang="hu-HU" dirty="0"/>
              <a:t> </a:t>
            </a:r>
            <a:r>
              <a:rPr lang="hu-HU" dirty="0" err="1"/>
              <a:t>prosodic</a:t>
            </a:r>
            <a:r>
              <a:rPr lang="hu-HU" dirty="0"/>
              <a:t> </a:t>
            </a:r>
            <a:r>
              <a:rPr lang="hu-HU" dirty="0" err="1"/>
              <a:t>differences</a:t>
            </a:r>
            <a:r>
              <a:rPr lang="hu-HU" dirty="0"/>
              <a:t> </a:t>
            </a:r>
            <a:r>
              <a:rPr lang="hu-HU" dirty="0" err="1"/>
              <a:t>between</a:t>
            </a:r>
            <a:r>
              <a:rPr lang="hu-HU" dirty="0"/>
              <a:t> </a:t>
            </a:r>
            <a:r>
              <a:rPr lang="hu-HU" dirty="0" err="1"/>
              <a:t>elliptical</a:t>
            </a:r>
            <a:r>
              <a:rPr lang="hu-HU" dirty="0"/>
              <a:t> and </a:t>
            </a:r>
            <a:r>
              <a:rPr lang="hu-HU" dirty="0" err="1"/>
              <a:t>independent</a:t>
            </a:r>
            <a:r>
              <a:rPr lang="hu-HU" dirty="0"/>
              <a:t> &lt;</a:t>
            </a:r>
            <a:r>
              <a:rPr lang="hu-HU" i="1" dirty="0" err="1"/>
              <a:t>si</a:t>
            </a:r>
            <a:r>
              <a:rPr lang="hu-HU" dirty="0"/>
              <a:t> + V </a:t>
            </a:r>
            <a:r>
              <a:rPr lang="hu-HU" dirty="0" err="1"/>
              <a:t>indicative</a:t>
            </a:r>
            <a:r>
              <a:rPr lang="hu-HU" dirty="0"/>
              <a:t>&gt; </a:t>
            </a:r>
            <a:r>
              <a:rPr lang="hu-HU" dirty="0" err="1"/>
              <a:t>clauses</a:t>
            </a:r>
            <a:r>
              <a:rPr lang="hu-HU" dirty="0"/>
              <a:t> in </a:t>
            </a:r>
            <a:r>
              <a:rPr lang="hu-HU" dirty="0" err="1"/>
              <a:t>Spanish</a:t>
            </a:r>
            <a:r>
              <a:rPr lang="hu-HU" dirty="0"/>
              <a:t>. In: </a:t>
            </a:r>
            <a:r>
              <a:rPr lang="hu-HU" dirty="0" err="1"/>
              <a:t>Beijering</a:t>
            </a:r>
            <a:r>
              <a:rPr lang="hu-HU" dirty="0"/>
              <a:t>, Karin, </a:t>
            </a:r>
            <a:r>
              <a:rPr lang="hu-HU" dirty="0" err="1"/>
              <a:t>Kaltenböck</a:t>
            </a:r>
            <a:r>
              <a:rPr lang="hu-HU" dirty="0"/>
              <a:t>, </a:t>
            </a:r>
            <a:r>
              <a:rPr lang="hu-HU" dirty="0" err="1"/>
              <a:t>Gunther</a:t>
            </a:r>
            <a:r>
              <a:rPr lang="hu-HU" dirty="0"/>
              <a:t> &amp; </a:t>
            </a:r>
            <a:r>
              <a:rPr lang="hu-HU" dirty="0" err="1"/>
              <a:t>Sansiñena</a:t>
            </a:r>
            <a:r>
              <a:rPr lang="hu-HU" dirty="0"/>
              <a:t>, </a:t>
            </a:r>
            <a:r>
              <a:rPr lang="hu-HU" dirty="0" err="1"/>
              <a:t>María</a:t>
            </a:r>
            <a:r>
              <a:rPr lang="hu-HU" dirty="0"/>
              <a:t> </a:t>
            </a:r>
            <a:r>
              <a:rPr lang="hu-HU" dirty="0" err="1"/>
              <a:t>Sol</a:t>
            </a:r>
            <a:r>
              <a:rPr lang="hu-HU" dirty="0"/>
              <a:t> (</a:t>
            </a:r>
            <a:r>
              <a:rPr lang="hu-HU" dirty="0" err="1"/>
              <a:t>eds</a:t>
            </a:r>
            <a:r>
              <a:rPr lang="hu-HU" dirty="0"/>
              <a:t>.): </a:t>
            </a:r>
            <a:r>
              <a:rPr lang="hu-HU" i="1" dirty="0" err="1"/>
              <a:t>Insubordination</a:t>
            </a:r>
            <a:r>
              <a:rPr lang="hu-HU" i="1" dirty="0"/>
              <a:t>. </a:t>
            </a:r>
            <a:r>
              <a:rPr lang="hu-HU" i="1" dirty="0" err="1"/>
              <a:t>Theoretical</a:t>
            </a:r>
            <a:r>
              <a:rPr lang="hu-HU" i="1" dirty="0"/>
              <a:t> and </a:t>
            </a:r>
            <a:r>
              <a:rPr lang="hu-HU" i="1" dirty="0" err="1"/>
              <a:t>empirical</a:t>
            </a:r>
            <a:r>
              <a:rPr lang="hu-HU" i="1" dirty="0"/>
              <a:t> </a:t>
            </a:r>
            <a:r>
              <a:rPr lang="hu-HU" i="1" dirty="0" err="1"/>
              <a:t>issues</a:t>
            </a:r>
            <a:r>
              <a:rPr lang="hu-HU" i="1" dirty="0"/>
              <a:t>.</a:t>
            </a:r>
            <a:r>
              <a:rPr lang="hu-HU" dirty="0"/>
              <a:t> Berlin–Boston: </a:t>
            </a:r>
            <a:r>
              <a:rPr lang="hu-HU" dirty="0" err="1"/>
              <a:t>Mouton</a:t>
            </a:r>
            <a:r>
              <a:rPr lang="hu-HU" dirty="0"/>
              <a:t> de </a:t>
            </a:r>
            <a:r>
              <a:rPr lang="hu-HU" dirty="0" err="1"/>
              <a:t>Gruyter</a:t>
            </a:r>
            <a:r>
              <a:rPr lang="hu-HU" dirty="0"/>
              <a:t>. 240–264.</a:t>
            </a:r>
          </a:p>
          <a:p>
            <a:pPr marL="0" indent="0">
              <a:buNone/>
            </a:pPr>
            <a:r>
              <a:rPr lang="hu-HU" dirty="0"/>
              <a:t>Elvira-García, </a:t>
            </a:r>
            <a:r>
              <a:rPr lang="hu-HU" dirty="0" err="1"/>
              <a:t>Wendy</a:t>
            </a:r>
            <a:r>
              <a:rPr lang="hu-HU" dirty="0"/>
              <a:t>, </a:t>
            </a:r>
            <a:r>
              <a:rPr lang="hu-HU" dirty="0" err="1"/>
              <a:t>Roseano</a:t>
            </a:r>
            <a:r>
              <a:rPr lang="hu-HU" dirty="0"/>
              <a:t>, Paolo &amp; </a:t>
            </a:r>
            <a:r>
              <a:rPr lang="hu-HU" dirty="0" err="1"/>
              <a:t>Fernández-Planas</a:t>
            </a:r>
            <a:r>
              <a:rPr lang="hu-HU" dirty="0"/>
              <a:t>, </a:t>
            </a:r>
            <a:r>
              <a:rPr lang="hu-HU" dirty="0" err="1"/>
              <a:t>Ana</a:t>
            </a:r>
            <a:r>
              <a:rPr lang="hu-HU" dirty="0"/>
              <a:t> Ma. 2017. </a:t>
            </a:r>
            <a:r>
              <a:rPr lang="hu-HU" dirty="0" err="1"/>
              <a:t>Prosody</a:t>
            </a:r>
            <a:r>
              <a:rPr lang="hu-HU" dirty="0"/>
              <a:t> </a:t>
            </a:r>
            <a:r>
              <a:rPr lang="hu-HU" dirty="0" err="1"/>
              <a:t>as</a:t>
            </a:r>
            <a:r>
              <a:rPr lang="hu-HU" dirty="0"/>
              <a:t> a </a:t>
            </a:r>
            <a:r>
              <a:rPr lang="hu-HU" dirty="0" err="1"/>
              <a:t>cue</a:t>
            </a:r>
            <a:r>
              <a:rPr lang="hu-HU" dirty="0"/>
              <a:t> </a:t>
            </a:r>
            <a:r>
              <a:rPr lang="hu-HU" dirty="0" err="1"/>
              <a:t>for</a:t>
            </a:r>
            <a:r>
              <a:rPr lang="hu-HU" dirty="0"/>
              <a:t> </a:t>
            </a:r>
            <a:r>
              <a:rPr lang="hu-HU" dirty="0" err="1"/>
              <a:t>syntactic</a:t>
            </a:r>
            <a:r>
              <a:rPr lang="hu-HU" dirty="0"/>
              <a:t> </a:t>
            </a:r>
            <a:r>
              <a:rPr lang="hu-HU" dirty="0" err="1"/>
              <a:t>dependency</a:t>
            </a:r>
            <a:r>
              <a:rPr lang="hu-HU" dirty="0"/>
              <a:t>. </a:t>
            </a:r>
            <a:r>
              <a:rPr lang="hu-HU" dirty="0" err="1"/>
              <a:t>Evidence</a:t>
            </a:r>
            <a:r>
              <a:rPr lang="hu-HU" dirty="0"/>
              <a:t> </a:t>
            </a:r>
            <a:r>
              <a:rPr lang="hu-HU" dirty="0" err="1"/>
              <a:t>from</a:t>
            </a:r>
            <a:r>
              <a:rPr lang="hu-HU" dirty="0"/>
              <a:t> </a:t>
            </a:r>
            <a:r>
              <a:rPr lang="hu-HU" dirty="0" err="1"/>
              <a:t>dependent</a:t>
            </a:r>
            <a:r>
              <a:rPr lang="hu-HU" dirty="0"/>
              <a:t> and </a:t>
            </a:r>
            <a:r>
              <a:rPr lang="hu-HU" dirty="0" err="1"/>
              <a:t>independent</a:t>
            </a:r>
            <a:r>
              <a:rPr lang="hu-HU" dirty="0"/>
              <a:t> </a:t>
            </a:r>
            <a:r>
              <a:rPr lang="hu-HU" dirty="0" err="1"/>
              <a:t>clauses</a:t>
            </a:r>
            <a:r>
              <a:rPr lang="hu-HU" dirty="0"/>
              <a:t> </a:t>
            </a:r>
            <a:r>
              <a:rPr lang="hu-HU" dirty="0" err="1"/>
              <a:t>with</a:t>
            </a:r>
            <a:r>
              <a:rPr lang="hu-HU" dirty="0"/>
              <a:t> </a:t>
            </a:r>
            <a:r>
              <a:rPr lang="hu-HU" dirty="0" err="1"/>
              <a:t>subordinaton</a:t>
            </a:r>
            <a:r>
              <a:rPr lang="hu-HU" dirty="0"/>
              <a:t> </a:t>
            </a:r>
            <a:r>
              <a:rPr lang="hu-HU" dirty="0" err="1"/>
              <a:t>marks</a:t>
            </a:r>
            <a:r>
              <a:rPr lang="hu-HU" dirty="0"/>
              <a:t> in </a:t>
            </a:r>
            <a:r>
              <a:rPr lang="hu-HU" dirty="0" err="1"/>
              <a:t>Spanish</a:t>
            </a:r>
            <a:r>
              <a:rPr lang="hu-HU" dirty="0"/>
              <a:t>. </a:t>
            </a:r>
            <a:r>
              <a:rPr lang="hu-HU" i="1" dirty="0"/>
              <a:t>Journal of </a:t>
            </a:r>
            <a:r>
              <a:rPr lang="hu-HU" i="1" dirty="0" err="1"/>
              <a:t>Pragmatics</a:t>
            </a:r>
            <a:r>
              <a:rPr lang="hu-HU" i="1" dirty="0"/>
              <a:t> 109:</a:t>
            </a:r>
            <a:r>
              <a:rPr lang="hu-HU" dirty="0"/>
              <a:t> 29–46.</a:t>
            </a:r>
          </a:p>
          <a:p>
            <a:pPr marL="0" indent="0">
              <a:buNone/>
            </a:pPr>
            <a:r>
              <a:rPr lang="hu-HU" dirty="0"/>
              <a:t>Evans, Nicholas 2007. </a:t>
            </a:r>
            <a:r>
              <a:rPr lang="hu-HU" dirty="0" err="1"/>
              <a:t>Insubordination</a:t>
            </a:r>
            <a:r>
              <a:rPr lang="hu-HU" dirty="0"/>
              <a:t> and </a:t>
            </a:r>
            <a:r>
              <a:rPr lang="hu-HU" dirty="0" err="1"/>
              <a:t>its</a:t>
            </a:r>
            <a:r>
              <a:rPr lang="hu-HU" dirty="0"/>
              <a:t> </a:t>
            </a:r>
            <a:r>
              <a:rPr lang="hu-HU" dirty="0" err="1"/>
              <a:t>uses</a:t>
            </a:r>
            <a:r>
              <a:rPr lang="hu-HU" dirty="0"/>
              <a:t>. In: Nikolaeva, Irina (</a:t>
            </a:r>
            <a:r>
              <a:rPr lang="hu-HU" dirty="0" err="1"/>
              <a:t>ed</a:t>
            </a:r>
            <a:r>
              <a:rPr lang="hu-HU" dirty="0"/>
              <a:t>.): </a:t>
            </a:r>
            <a:r>
              <a:rPr lang="hu-HU" i="1" dirty="0" err="1"/>
              <a:t>Finiteness</a:t>
            </a:r>
            <a:r>
              <a:rPr lang="hu-HU" i="1" dirty="0"/>
              <a:t>. </a:t>
            </a:r>
            <a:r>
              <a:rPr lang="hu-HU" i="1" dirty="0" err="1"/>
              <a:t>Theoretical</a:t>
            </a:r>
            <a:r>
              <a:rPr lang="hu-HU" i="1" dirty="0"/>
              <a:t> and </a:t>
            </a:r>
            <a:r>
              <a:rPr lang="hu-HU" i="1" dirty="0" err="1"/>
              <a:t>empirical</a:t>
            </a:r>
            <a:r>
              <a:rPr lang="hu-HU" i="1" dirty="0"/>
              <a:t> </a:t>
            </a:r>
            <a:r>
              <a:rPr lang="hu-HU" i="1" dirty="0" err="1"/>
              <a:t>foundations</a:t>
            </a:r>
            <a:r>
              <a:rPr lang="hu-HU" i="1" dirty="0"/>
              <a:t>.</a:t>
            </a:r>
            <a:r>
              <a:rPr lang="hu-HU" dirty="0"/>
              <a:t> Oxford: Oxford University Press. 366–431.</a:t>
            </a:r>
          </a:p>
          <a:p>
            <a:pPr marL="0" indent="0">
              <a:buNone/>
            </a:pPr>
            <a:r>
              <a:rPr lang="hu-HU" dirty="0" err="1"/>
              <a:t>Fried</a:t>
            </a:r>
            <a:r>
              <a:rPr lang="hu-HU" dirty="0"/>
              <a:t>, Mirjam &amp; </a:t>
            </a:r>
            <a:r>
              <a:rPr lang="hu-HU" dirty="0" err="1"/>
              <a:t>Machač</a:t>
            </a:r>
            <a:r>
              <a:rPr lang="hu-HU" dirty="0"/>
              <a:t>, Pavel 2022. </a:t>
            </a:r>
            <a:r>
              <a:rPr lang="hu-HU" dirty="0" err="1"/>
              <a:t>Intonation</a:t>
            </a:r>
            <a:r>
              <a:rPr lang="hu-HU" dirty="0"/>
              <a:t> </a:t>
            </a:r>
            <a:r>
              <a:rPr lang="hu-HU" dirty="0" err="1"/>
              <a:t>as</a:t>
            </a:r>
            <a:r>
              <a:rPr lang="hu-HU" dirty="0"/>
              <a:t> a </a:t>
            </a:r>
            <a:r>
              <a:rPr lang="hu-HU" dirty="0" err="1"/>
              <a:t>cue</a:t>
            </a:r>
            <a:r>
              <a:rPr lang="hu-HU" dirty="0"/>
              <a:t> </a:t>
            </a:r>
            <a:r>
              <a:rPr lang="hu-HU" dirty="0" err="1"/>
              <a:t>to</a:t>
            </a:r>
            <a:r>
              <a:rPr lang="hu-HU" dirty="0"/>
              <a:t> </a:t>
            </a:r>
            <a:r>
              <a:rPr lang="hu-HU" dirty="0" err="1"/>
              <a:t>epistemic</a:t>
            </a:r>
            <a:r>
              <a:rPr lang="hu-HU" dirty="0"/>
              <a:t> </a:t>
            </a:r>
            <a:r>
              <a:rPr lang="hu-HU" dirty="0" err="1"/>
              <a:t>stance</a:t>
            </a:r>
            <a:r>
              <a:rPr lang="hu-HU" dirty="0"/>
              <a:t> in </a:t>
            </a:r>
            <a:r>
              <a:rPr lang="hu-HU" dirty="0" err="1"/>
              <a:t>one</a:t>
            </a:r>
            <a:r>
              <a:rPr lang="hu-HU" dirty="0"/>
              <a:t> </a:t>
            </a:r>
            <a:r>
              <a:rPr lang="hu-HU" dirty="0" err="1"/>
              <a:t>type</a:t>
            </a:r>
            <a:r>
              <a:rPr lang="hu-HU" dirty="0"/>
              <a:t> of </a:t>
            </a:r>
            <a:r>
              <a:rPr lang="hu-HU" dirty="0" err="1"/>
              <a:t>insubordinate</a:t>
            </a:r>
            <a:r>
              <a:rPr lang="hu-HU" dirty="0"/>
              <a:t> </a:t>
            </a:r>
            <a:r>
              <a:rPr lang="hu-HU" dirty="0" err="1"/>
              <a:t>clauses</a:t>
            </a:r>
            <a:r>
              <a:rPr lang="hu-HU" dirty="0"/>
              <a:t>. </a:t>
            </a:r>
            <a:r>
              <a:rPr lang="hu-HU" i="1" dirty="0" err="1"/>
              <a:t>Folia</a:t>
            </a:r>
            <a:r>
              <a:rPr lang="hu-HU" i="1" dirty="0"/>
              <a:t> </a:t>
            </a:r>
            <a:r>
              <a:rPr lang="hu-HU" i="1" dirty="0" err="1"/>
              <a:t>Linguistica</a:t>
            </a:r>
            <a:r>
              <a:rPr lang="hu-HU" i="1" dirty="0"/>
              <a:t> 56</a:t>
            </a:r>
            <a:r>
              <a:rPr lang="hu-HU" dirty="0"/>
              <a:t>(1): 183–214. </a:t>
            </a:r>
            <a:endParaRPr lang="hu-HU" dirty="0" smtClean="0"/>
          </a:p>
          <a:p>
            <a:pPr marL="0" indent="0">
              <a:buNone/>
            </a:pPr>
            <a:r>
              <a:rPr lang="en-GB" dirty="0" err="1"/>
              <a:t>D’Hertefelt</a:t>
            </a:r>
            <a:r>
              <a:rPr lang="en-GB" dirty="0"/>
              <a:t>, Sarah 2018: Insubordination in Germanic: A typology of complement and conditional constructions. Berlin – Boston: Mouton De </a:t>
            </a:r>
            <a:r>
              <a:rPr lang="en-GB" dirty="0" err="1" smtClean="0"/>
              <a:t>Gruyter</a:t>
            </a:r>
            <a:r>
              <a:rPr lang="hu-HU" dirty="0" smtClean="0"/>
              <a:t>.</a:t>
            </a:r>
            <a:endParaRPr lang="hu-HU" dirty="0"/>
          </a:p>
          <a:p>
            <a:pPr marL="0" indent="0">
              <a:buNone/>
            </a:pPr>
            <a:r>
              <a:rPr lang="hu-HU" dirty="0" err="1"/>
              <a:t>Kaltenböck</a:t>
            </a:r>
            <a:r>
              <a:rPr lang="hu-HU" dirty="0"/>
              <a:t>, </a:t>
            </a:r>
            <a:r>
              <a:rPr lang="hu-HU" dirty="0" err="1"/>
              <a:t>Gunther</a:t>
            </a:r>
            <a:r>
              <a:rPr lang="hu-HU" dirty="0"/>
              <a:t> &amp; </a:t>
            </a:r>
            <a:r>
              <a:rPr lang="hu-HU" dirty="0" err="1"/>
              <a:t>Keizer</a:t>
            </a:r>
            <a:r>
              <a:rPr lang="hu-HU" dirty="0"/>
              <a:t>, </a:t>
            </a:r>
            <a:r>
              <a:rPr lang="hu-HU" dirty="0" err="1"/>
              <a:t>Evelien</a:t>
            </a:r>
            <a:r>
              <a:rPr lang="hu-HU" dirty="0"/>
              <a:t> 2022. </a:t>
            </a:r>
            <a:r>
              <a:rPr lang="hu-HU" dirty="0" err="1"/>
              <a:t>Insubordinate</a:t>
            </a:r>
            <a:r>
              <a:rPr lang="hu-HU" dirty="0"/>
              <a:t> </a:t>
            </a:r>
            <a:r>
              <a:rPr lang="hu-HU" i="1" dirty="0" err="1"/>
              <a:t>if</a:t>
            </a:r>
            <a:r>
              <a:rPr lang="hu-HU" dirty="0" err="1"/>
              <a:t>-clauses</a:t>
            </a:r>
            <a:r>
              <a:rPr lang="hu-HU" dirty="0"/>
              <a:t> in FDG: </a:t>
            </a:r>
            <a:r>
              <a:rPr lang="hu-HU" dirty="0" err="1"/>
              <a:t>Degrees</a:t>
            </a:r>
            <a:r>
              <a:rPr lang="hu-HU" dirty="0"/>
              <a:t> of </a:t>
            </a:r>
            <a:r>
              <a:rPr lang="hu-HU" dirty="0" err="1"/>
              <a:t>independence</a:t>
            </a:r>
            <a:r>
              <a:rPr lang="hu-HU" dirty="0"/>
              <a:t>. </a:t>
            </a:r>
            <a:r>
              <a:rPr lang="hu-HU" i="1" dirty="0"/>
              <a:t>Open </a:t>
            </a:r>
            <a:r>
              <a:rPr lang="hu-HU" i="1" dirty="0" err="1"/>
              <a:t>Linguistics</a:t>
            </a:r>
            <a:r>
              <a:rPr lang="hu-HU" dirty="0"/>
              <a:t> 8: 675–698. </a:t>
            </a:r>
          </a:p>
          <a:p>
            <a:pPr marL="0" indent="0">
              <a:buNone/>
            </a:pPr>
            <a:r>
              <a:rPr lang="hu-HU" dirty="0"/>
              <a:t>Lombardi </a:t>
            </a:r>
            <a:r>
              <a:rPr lang="hu-HU" dirty="0" err="1"/>
              <a:t>Vallauri</a:t>
            </a:r>
            <a:r>
              <a:rPr lang="hu-HU" dirty="0"/>
              <a:t>, </a:t>
            </a:r>
            <a:r>
              <a:rPr lang="hu-HU" dirty="0" err="1"/>
              <a:t>Edoardo</a:t>
            </a:r>
            <a:r>
              <a:rPr lang="hu-HU" dirty="0"/>
              <a:t>. 2016. </a:t>
            </a:r>
            <a:r>
              <a:rPr lang="hu-HU" dirty="0" err="1"/>
              <a:t>Insubordinated</a:t>
            </a:r>
            <a:r>
              <a:rPr lang="hu-HU" dirty="0"/>
              <a:t> </a:t>
            </a:r>
            <a:r>
              <a:rPr lang="hu-HU" dirty="0" err="1"/>
              <a:t>conditionals</a:t>
            </a:r>
            <a:r>
              <a:rPr lang="hu-HU" dirty="0"/>
              <a:t> in </a:t>
            </a:r>
            <a:r>
              <a:rPr lang="hu-HU" dirty="0" err="1"/>
              <a:t>spoken</a:t>
            </a:r>
            <a:r>
              <a:rPr lang="hu-HU" dirty="0"/>
              <a:t> and non-</a:t>
            </a:r>
            <a:r>
              <a:rPr lang="hu-HU" dirty="0" err="1"/>
              <a:t>spoken</a:t>
            </a:r>
            <a:r>
              <a:rPr lang="hu-HU" dirty="0"/>
              <a:t> Italian. In: Evans, Nicholas &amp; </a:t>
            </a:r>
            <a:r>
              <a:rPr lang="hu-HU" dirty="0" err="1"/>
              <a:t>Watanabe</a:t>
            </a:r>
            <a:r>
              <a:rPr lang="hu-HU" dirty="0"/>
              <a:t>, </a:t>
            </a:r>
            <a:r>
              <a:rPr lang="hu-HU" dirty="0" err="1"/>
              <a:t>Honore</a:t>
            </a:r>
            <a:r>
              <a:rPr lang="hu-HU" dirty="0"/>
              <a:t> (</a:t>
            </a:r>
            <a:r>
              <a:rPr lang="hu-HU" dirty="0" err="1"/>
              <a:t>eds</a:t>
            </a:r>
            <a:r>
              <a:rPr lang="hu-HU" dirty="0"/>
              <a:t>.), </a:t>
            </a:r>
            <a:r>
              <a:rPr lang="hu-HU" i="1" dirty="0" err="1"/>
              <a:t>Insubordination</a:t>
            </a:r>
            <a:r>
              <a:rPr lang="hu-HU" dirty="0"/>
              <a:t>, 145–169. Amsterdam: John Benjamins.</a:t>
            </a:r>
          </a:p>
          <a:p>
            <a:pPr marL="0" indent="0">
              <a:buNone/>
            </a:pPr>
            <a:r>
              <a:rPr lang="hu-HU" dirty="0" err="1" smtClean="0"/>
              <a:t>Sánchez</a:t>
            </a:r>
            <a:r>
              <a:rPr lang="hu-HU" dirty="0" smtClean="0"/>
              <a:t> </a:t>
            </a:r>
            <a:r>
              <a:rPr lang="hu-HU" dirty="0"/>
              <a:t>López, </a:t>
            </a:r>
            <a:r>
              <a:rPr lang="hu-HU" dirty="0" err="1"/>
              <a:t>Cristina</a:t>
            </a:r>
            <a:r>
              <a:rPr lang="hu-HU" dirty="0"/>
              <a:t> 2019. </a:t>
            </a:r>
            <a:r>
              <a:rPr lang="hu-HU" dirty="0" err="1"/>
              <a:t>Optative</a:t>
            </a:r>
            <a:r>
              <a:rPr lang="hu-HU" dirty="0"/>
              <a:t> and </a:t>
            </a:r>
            <a:r>
              <a:rPr lang="hu-HU" dirty="0" err="1"/>
              <a:t>evaluative</a:t>
            </a:r>
            <a:r>
              <a:rPr lang="hu-HU" dirty="0"/>
              <a:t> </a:t>
            </a:r>
            <a:r>
              <a:rPr lang="hu-HU" dirty="0" err="1"/>
              <a:t>que</a:t>
            </a:r>
            <a:r>
              <a:rPr lang="hu-HU" dirty="0"/>
              <a:t> ’</a:t>
            </a:r>
            <a:r>
              <a:rPr lang="hu-HU" dirty="0" err="1"/>
              <a:t>that</a:t>
            </a:r>
            <a:r>
              <a:rPr lang="hu-HU" dirty="0"/>
              <a:t>’ </a:t>
            </a:r>
            <a:r>
              <a:rPr lang="hu-HU" dirty="0" err="1"/>
              <a:t>sentences</a:t>
            </a:r>
            <a:r>
              <a:rPr lang="hu-HU" dirty="0"/>
              <a:t> in </a:t>
            </a:r>
            <a:r>
              <a:rPr lang="hu-HU" dirty="0" err="1"/>
              <a:t>Spanish</a:t>
            </a:r>
            <a:r>
              <a:rPr lang="hu-HU" dirty="0"/>
              <a:t>. In: </a:t>
            </a:r>
            <a:r>
              <a:rPr lang="hu-HU" dirty="0" err="1"/>
              <a:t>Beijering</a:t>
            </a:r>
            <a:r>
              <a:rPr lang="hu-HU" dirty="0"/>
              <a:t>, Karin, </a:t>
            </a:r>
            <a:r>
              <a:rPr lang="hu-HU" dirty="0" err="1"/>
              <a:t>Kaltenböck</a:t>
            </a:r>
            <a:r>
              <a:rPr lang="hu-HU" dirty="0"/>
              <a:t>, </a:t>
            </a:r>
            <a:r>
              <a:rPr lang="hu-HU" dirty="0" err="1"/>
              <a:t>Gunther</a:t>
            </a:r>
            <a:r>
              <a:rPr lang="hu-HU" dirty="0"/>
              <a:t> &amp; </a:t>
            </a:r>
            <a:r>
              <a:rPr lang="hu-HU" dirty="0" err="1"/>
              <a:t>Sansiñena</a:t>
            </a:r>
            <a:r>
              <a:rPr lang="hu-HU" dirty="0"/>
              <a:t>, </a:t>
            </a:r>
            <a:r>
              <a:rPr lang="hu-HU" dirty="0" err="1"/>
              <a:t>María</a:t>
            </a:r>
            <a:r>
              <a:rPr lang="hu-HU" dirty="0"/>
              <a:t> </a:t>
            </a:r>
            <a:r>
              <a:rPr lang="hu-HU" dirty="0" err="1"/>
              <a:t>Sol</a:t>
            </a:r>
            <a:r>
              <a:rPr lang="hu-HU" dirty="0"/>
              <a:t> (</a:t>
            </a:r>
            <a:r>
              <a:rPr lang="hu-HU" dirty="0" err="1"/>
              <a:t>eds</a:t>
            </a:r>
            <a:r>
              <a:rPr lang="hu-HU" dirty="0"/>
              <a:t>.): </a:t>
            </a:r>
            <a:r>
              <a:rPr lang="hu-HU" i="1" dirty="0" err="1"/>
              <a:t>Insubordination</a:t>
            </a:r>
            <a:r>
              <a:rPr lang="hu-HU" i="1" dirty="0"/>
              <a:t>. </a:t>
            </a:r>
            <a:r>
              <a:rPr lang="hu-HU" i="1" dirty="0" err="1"/>
              <a:t>Theoretical</a:t>
            </a:r>
            <a:r>
              <a:rPr lang="hu-HU" i="1" dirty="0"/>
              <a:t> and </a:t>
            </a:r>
            <a:r>
              <a:rPr lang="hu-HU" i="1" dirty="0" err="1"/>
              <a:t>empirical</a:t>
            </a:r>
            <a:r>
              <a:rPr lang="hu-HU" i="1" dirty="0"/>
              <a:t> </a:t>
            </a:r>
            <a:r>
              <a:rPr lang="hu-HU" i="1" dirty="0" err="1"/>
              <a:t>issues</a:t>
            </a:r>
            <a:r>
              <a:rPr lang="hu-HU" i="1" dirty="0"/>
              <a:t>.</a:t>
            </a:r>
            <a:r>
              <a:rPr lang="hu-HU" dirty="0"/>
              <a:t> Berlin–Boston: </a:t>
            </a:r>
            <a:r>
              <a:rPr lang="hu-HU" dirty="0" err="1"/>
              <a:t>Mouton</a:t>
            </a:r>
            <a:r>
              <a:rPr lang="hu-HU" dirty="0"/>
              <a:t> de </a:t>
            </a:r>
            <a:r>
              <a:rPr lang="hu-HU" dirty="0" err="1"/>
              <a:t>Gruyter</a:t>
            </a:r>
            <a:r>
              <a:rPr lang="hu-HU" dirty="0"/>
              <a:t>. 291 –319.</a:t>
            </a:r>
          </a:p>
          <a:p>
            <a:pPr marL="0" indent="0">
              <a:buNone/>
            </a:pPr>
            <a:endParaRPr lang="hu-HU" dirty="0"/>
          </a:p>
        </p:txBody>
      </p:sp>
    </p:spTree>
    <p:extLst>
      <p:ext uri="{BB962C8B-B14F-4D97-AF65-F5344CB8AC3E}">
        <p14:creationId xmlns:p14="http://schemas.microsoft.com/office/powerpoint/2010/main" val="9728936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CC3B83A3-6EC9-41F6-A3EE-E861508B9C7B}"/>
              </a:ext>
            </a:extLst>
          </p:cNvPr>
          <p:cNvSpPr>
            <a:spLocks noGrp="1"/>
          </p:cNvSpPr>
          <p:nvPr>
            <p:ph type="title"/>
          </p:nvPr>
        </p:nvSpPr>
        <p:spPr>
          <a:xfrm>
            <a:off x="769519" y="560352"/>
            <a:ext cx="11402292" cy="1294228"/>
          </a:xfrm>
        </p:spPr>
        <p:txBody>
          <a:bodyPr>
            <a:normAutofit fontScale="90000"/>
          </a:bodyPr>
          <a:lstStyle/>
          <a:p>
            <a:r>
              <a:rPr lang="hu-HU" sz="3600" i="1" dirty="0"/>
              <a:t>7. </a:t>
            </a:r>
            <a:r>
              <a:rPr lang="hu-HU" sz="3600" i="1" dirty="0" smtClean="0"/>
              <a:t>Mintha </a:t>
            </a:r>
            <a:r>
              <a:rPr lang="hu-HU" sz="3600" i="1" dirty="0"/>
              <a:t>értenél hozzá…  </a:t>
            </a:r>
            <a:r>
              <a:rPr lang="hu-HU" sz="3200" dirty="0" smtClean="0"/>
              <a:t>[</a:t>
            </a:r>
            <a:r>
              <a:rPr lang="hu-HU" sz="3200" dirty="0" err="1" smtClean="0"/>
              <a:t>assertive</a:t>
            </a:r>
            <a:r>
              <a:rPr lang="hu-HU" sz="3200" dirty="0" smtClean="0"/>
              <a:t>, </a:t>
            </a:r>
            <a:r>
              <a:rPr lang="hu-HU" sz="3200" dirty="0" err="1" smtClean="0"/>
              <a:t>sarcastic-sceptic</a:t>
            </a:r>
            <a:r>
              <a:rPr lang="hu-HU" sz="3200" dirty="0"/>
              <a:t>]</a:t>
            </a:r>
            <a:r>
              <a:rPr lang="hu-HU" sz="3600" dirty="0">
                <a:solidFill>
                  <a:srgbClr val="FF0000"/>
                </a:solidFill>
              </a:rPr>
              <a:t/>
            </a:r>
            <a:br>
              <a:rPr lang="hu-HU" sz="3600" dirty="0">
                <a:solidFill>
                  <a:srgbClr val="FF0000"/>
                </a:solidFill>
              </a:rPr>
            </a:br>
            <a:r>
              <a:rPr lang="hu-HU" sz="3600" i="1" dirty="0">
                <a:solidFill>
                  <a:srgbClr val="FF0000"/>
                </a:solidFill>
              </a:rPr>
              <a:t>    </a:t>
            </a:r>
            <a:r>
              <a:rPr lang="hu-HU" sz="3600" b="0" dirty="0" err="1" smtClean="0"/>
              <a:t>as.if</a:t>
            </a:r>
            <a:r>
              <a:rPr lang="hu-HU" sz="3600" b="0" dirty="0"/>
              <a:t>	know.about.</a:t>
            </a:r>
            <a:r>
              <a:rPr lang="hu-HU" sz="3600" b="0" cap="small" dirty="0"/>
              <a:t>cond.2sg </a:t>
            </a:r>
            <a:r>
              <a:rPr lang="hu-HU" sz="3600" b="0" dirty="0" err="1" smtClean="0"/>
              <a:t>it.</a:t>
            </a:r>
            <a:r>
              <a:rPr lang="hu-HU" sz="3600" b="0" cap="small" dirty="0" err="1" smtClean="0"/>
              <a:t>all</a:t>
            </a:r>
            <a:r>
              <a:rPr lang="hu-HU" sz="3600" b="0" cap="small" dirty="0" smtClean="0"/>
              <a:t/>
            </a:r>
            <a:br>
              <a:rPr lang="hu-HU" sz="3600" b="0" cap="small" dirty="0" smtClean="0"/>
            </a:br>
            <a:r>
              <a:rPr lang="hu-HU" sz="3600" b="0" cap="small" dirty="0" smtClean="0"/>
              <a:t>    </a:t>
            </a:r>
            <a:r>
              <a:rPr lang="hu-HU" sz="3200" b="0" dirty="0" smtClean="0"/>
              <a:t>’</a:t>
            </a:r>
            <a:r>
              <a:rPr lang="hu-HU" sz="3200" b="0" dirty="0" err="1" smtClean="0"/>
              <a:t>As</a:t>
            </a:r>
            <a:r>
              <a:rPr lang="hu-HU" sz="3200" b="0" dirty="0" smtClean="0"/>
              <a:t> </a:t>
            </a:r>
            <a:r>
              <a:rPr lang="hu-HU" sz="3200" b="0" dirty="0" err="1"/>
              <a:t>if</a:t>
            </a:r>
            <a:r>
              <a:rPr lang="hu-HU" sz="3200" b="0" dirty="0"/>
              <a:t> </a:t>
            </a:r>
            <a:r>
              <a:rPr lang="hu-HU" sz="3200" b="0" dirty="0" err="1"/>
              <a:t>you</a:t>
            </a:r>
            <a:r>
              <a:rPr lang="hu-HU" sz="3200" b="0" dirty="0"/>
              <a:t> </a:t>
            </a:r>
            <a:r>
              <a:rPr lang="hu-HU" sz="3200" b="0" dirty="0" err="1"/>
              <a:t>knew</a:t>
            </a:r>
            <a:r>
              <a:rPr lang="hu-HU" sz="3200" b="0" dirty="0"/>
              <a:t> </a:t>
            </a:r>
            <a:r>
              <a:rPr lang="hu-HU" sz="3200" b="0" dirty="0" err="1"/>
              <a:t>what</a:t>
            </a:r>
            <a:r>
              <a:rPr lang="hu-HU" sz="3200" b="0" dirty="0"/>
              <a:t> </a:t>
            </a:r>
            <a:r>
              <a:rPr lang="hu-HU" sz="3200" b="0" dirty="0" err="1"/>
              <a:t>you</a:t>
            </a:r>
            <a:r>
              <a:rPr lang="hu-HU" sz="3200" b="0" dirty="0"/>
              <a:t> </a:t>
            </a:r>
            <a:r>
              <a:rPr lang="hu-HU" sz="3200" b="0" dirty="0" err="1"/>
              <a:t>were</a:t>
            </a:r>
            <a:r>
              <a:rPr lang="hu-HU" sz="3200" b="0" dirty="0"/>
              <a:t> </a:t>
            </a:r>
            <a:r>
              <a:rPr lang="hu-HU" sz="3200" b="0" dirty="0" err="1"/>
              <a:t>doing</a:t>
            </a:r>
            <a:r>
              <a:rPr lang="hu-HU" sz="3200" b="0" dirty="0"/>
              <a:t>…’</a:t>
            </a:r>
            <a:r>
              <a:rPr lang="hu-HU" sz="3200" i="1" dirty="0"/>
              <a:t/>
            </a:r>
            <a:br>
              <a:rPr lang="hu-HU" sz="3200" i="1" dirty="0"/>
            </a:br>
            <a:r>
              <a:rPr lang="hu-HU" sz="3600" b="0" cap="small" dirty="0"/>
              <a:t>	</a:t>
            </a:r>
            <a:endParaRPr lang="hu-HU" b="0" dirty="0"/>
          </a:p>
        </p:txBody>
      </p:sp>
      <p:sp>
        <p:nvSpPr>
          <p:cNvPr id="4" name="Tartalom helye 2">
            <a:extLst>
              <a:ext uri="{FF2B5EF4-FFF2-40B4-BE49-F238E27FC236}">
                <a16:creationId xmlns:a16="http://schemas.microsoft.com/office/drawing/2014/main" xmlns="" id="{1997AC8E-FC57-495A-8A7B-5C2A14B21301}"/>
              </a:ext>
            </a:extLst>
          </p:cNvPr>
          <p:cNvSpPr txBox="1">
            <a:spLocks/>
          </p:cNvSpPr>
          <p:nvPr/>
        </p:nvSpPr>
        <p:spPr>
          <a:xfrm>
            <a:off x="230238" y="1906027"/>
            <a:ext cx="11941573" cy="838793"/>
          </a:xfrm>
          <a:prstGeom prst="rect">
            <a:avLst/>
          </a:prstGeom>
        </p:spPr>
        <p:txBody>
          <a:bodyPr vert="horz" lIns="91440" tIns="45720" rIns="91440" bIns="45720" rtlCol="0">
            <a:noAutofit/>
          </a:bodyPr>
          <a:lstStyle>
            <a:lvl1pPr marL="228600" indent="-228600" algn="l" defTabSz="914400" rtl="0" eaLnBrk="1" latinLnBrk="0" hangingPunct="1">
              <a:lnSpc>
                <a:spcPct val="130000"/>
              </a:lnSpc>
              <a:spcBef>
                <a:spcPts val="1000"/>
              </a:spcBef>
              <a:buFont typeface="Neue Haas Grotesk Text Pro" panose="020B0504020202020204" pitchFamily="34" charset="0"/>
              <a:buChar char="-"/>
              <a:defRPr sz="1800" kern="1200">
                <a:solidFill>
                  <a:schemeClr val="tx1"/>
                </a:solidFill>
                <a:latin typeface="+mn-lt"/>
                <a:ea typeface="+mn-ea"/>
                <a:cs typeface="+mn-cs"/>
              </a:defRPr>
            </a:lvl1pPr>
            <a:lvl2pPr marL="502920" indent="-228600" algn="l" defTabSz="914400" rtl="0" eaLnBrk="1" latinLnBrk="0" hangingPunct="1">
              <a:lnSpc>
                <a:spcPct val="130000"/>
              </a:lnSpc>
              <a:spcBef>
                <a:spcPts val="500"/>
              </a:spcBef>
              <a:buFont typeface="Neue Haas Grotesk Text Pro" panose="020B05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30000"/>
              </a:lnSpc>
              <a:spcBef>
                <a:spcPts val="500"/>
              </a:spcBef>
              <a:buFont typeface="Neue Haas Grotesk Text Pro" panose="020B05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4pPr>
            <a:lvl5pPr marL="128016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t>The prosodic pattern of the insubordinate clauses</a:t>
            </a:r>
            <a:r>
              <a:rPr lang="hu-HU" sz="2000" dirty="0"/>
              <a:t> </a:t>
            </a:r>
            <a:r>
              <a:rPr lang="hu-HU" sz="2000" dirty="0" err="1"/>
              <a:t>might</a:t>
            </a:r>
            <a:r>
              <a:rPr lang="en-GB" sz="2000" dirty="0"/>
              <a:t> suggest incompleteness</a:t>
            </a:r>
            <a:r>
              <a:rPr lang="hu-HU" sz="2000" dirty="0"/>
              <a:t>, </a:t>
            </a:r>
            <a:r>
              <a:rPr lang="hu-HU" sz="2000" dirty="0" err="1"/>
              <a:t>but</a:t>
            </a:r>
            <a:r>
              <a:rPr lang="hu-HU" sz="2000" dirty="0"/>
              <a:t> </a:t>
            </a:r>
            <a:r>
              <a:rPr lang="hu-HU" sz="2000" dirty="0" err="1"/>
              <a:t>prosody</a:t>
            </a:r>
            <a:r>
              <a:rPr lang="hu-HU" sz="2000" dirty="0"/>
              <a:t> is </a:t>
            </a:r>
            <a:r>
              <a:rPr lang="hu-HU" sz="2000" dirty="0" err="1"/>
              <a:t>not</a:t>
            </a:r>
            <a:r>
              <a:rPr lang="hu-HU" sz="2000" dirty="0"/>
              <a:t> a </a:t>
            </a:r>
            <a:r>
              <a:rPr lang="hu-HU" sz="2000" dirty="0" err="1"/>
              <a:t>strong</a:t>
            </a:r>
            <a:r>
              <a:rPr lang="hu-HU" sz="2000" dirty="0"/>
              <a:t> marker in </a:t>
            </a:r>
            <a:r>
              <a:rPr lang="hu-HU" sz="2000" dirty="0" err="1"/>
              <a:t>this</a:t>
            </a:r>
            <a:r>
              <a:rPr lang="hu-HU" sz="2000" dirty="0"/>
              <a:t> </a:t>
            </a:r>
            <a:r>
              <a:rPr lang="hu-HU" sz="2000" dirty="0" err="1"/>
              <a:t>case</a:t>
            </a:r>
            <a:r>
              <a:rPr lang="en-GB" sz="2000" dirty="0"/>
              <a:t>. </a:t>
            </a:r>
          </a:p>
        </p:txBody>
      </p:sp>
      <p:sp>
        <p:nvSpPr>
          <p:cNvPr id="5" name="Szövegdoboz 4">
            <a:extLst>
              <a:ext uri="{FF2B5EF4-FFF2-40B4-BE49-F238E27FC236}">
                <a16:creationId xmlns:a16="http://schemas.microsoft.com/office/drawing/2014/main" xmlns="" id="{CCEE25B8-21A5-4E44-BF66-4CF5361AF29A}"/>
              </a:ext>
            </a:extLst>
          </p:cNvPr>
          <p:cNvSpPr txBox="1"/>
          <p:nvPr/>
        </p:nvSpPr>
        <p:spPr>
          <a:xfrm>
            <a:off x="21727" y="2880000"/>
            <a:ext cx="3221182" cy="923330"/>
          </a:xfrm>
          <a:prstGeom prst="rect">
            <a:avLst/>
          </a:prstGeom>
          <a:solidFill>
            <a:srgbClr val="FFC000"/>
          </a:solidFill>
        </p:spPr>
        <p:txBody>
          <a:bodyPr wrap="square" rtlCol="0">
            <a:spAutoFit/>
          </a:bodyPr>
          <a:lstStyle/>
          <a:p>
            <a:pPr algn="ctr"/>
            <a:r>
              <a:rPr lang="hu-HU" b="1" dirty="0"/>
              <a:t>SUBORDINATE, WITHOUT MAIN CLAUSE, </a:t>
            </a:r>
            <a:br>
              <a:rPr lang="hu-HU" b="1" dirty="0"/>
            </a:br>
            <a:r>
              <a:rPr lang="hu-HU" b="1" dirty="0"/>
              <a:t>NON-SARCASTIC</a:t>
            </a:r>
            <a:endParaRPr lang="hu-HU" dirty="0"/>
          </a:p>
        </p:txBody>
      </p:sp>
      <p:pic>
        <p:nvPicPr>
          <p:cNvPr id="8" name="Kép 7">
            <a:extLst>
              <a:ext uri="{FF2B5EF4-FFF2-40B4-BE49-F238E27FC236}">
                <a16:creationId xmlns:a16="http://schemas.microsoft.com/office/drawing/2014/main" xmlns="" id="{2EC66633-ABB1-4872-8763-9BA9B63C845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30238" y="3854777"/>
            <a:ext cx="2804160" cy="1717675"/>
          </a:xfrm>
          <a:prstGeom prst="rect">
            <a:avLst/>
          </a:prstGeom>
        </p:spPr>
      </p:pic>
      <p:pic>
        <p:nvPicPr>
          <p:cNvPr id="9" name="Kép 8">
            <a:extLst>
              <a:ext uri="{FF2B5EF4-FFF2-40B4-BE49-F238E27FC236}">
                <a16:creationId xmlns:a16="http://schemas.microsoft.com/office/drawing/2014/main" xmlns="" id="{A16D45FF-D838-43A9-83EF-15FA86DE4DB3}"/>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628753" y="3384513"/>
            <a:ext cx="2583180" cy="1582420"/>
          </a:xfrm>
          <a:prstGeom prst="rect">
            <a:avLst/>
          </a:prstGeom>
        </p:spPr>
      </p:pic>
      <p:pic>
        <p:nvPicPr>
          <p:cNvPr id="10" name="Kép 9">
            <a:extLst>
              <a:ext uri="{FF2B5EF4-FFF2-40B4-BE49-F238E27FC236}">
                <a16:creationId xmlns:a16="http://schemas.microsoft.com/office/drawing/2014/main" xmlns="" id="{D86B0B48-DF76-4DB2-B68D-C4798F5391D1}"/>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6058244" y="3367821"/>
            <a:ext cx="2804160" cy="1638301"/>
          </a:xfrm>
          <a:prstGeom prst="rect">
            <a:avLst/>
          </a:prstGeom>
        </p:spPr>
      </p:pic>
      <p:sp>
        <p:nvSpPr>
          <p:cNvPr id="11" name="Téglalap 10">
            <a:extLst>
              <a:ext uri="{FF2B5EF4-FFF2-40B4-BE49-F238E27FC236}">
                <a16:creationId xmlns:a16="http://schemas.microsoft.com/office/drawing/2014/main" xmlns="" id="{BC0E66E3-8575-48BF-991A-D0338F791CBF}"/>
              </a:ext>
            </a:extLst>
          </p:cNvPr>
          <p:cNvSpPr/>
          <p:nvPr/>
        </p:nvSpPr>
        <p:spPr>
          <a:xfrm>
            <a:off x="5238207" y="3706298"/>
            <a:ext cx="731520" cy="8477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 name="Téglalap 11">
            <a:extLst>
              <a:ext uri="{FF2B5EF4-FFF2-40B4-BE49-F238E27FC236}">
                <a16:creationId xmlns:a16="http://schemas.microsoft.com/office/drawing/2014/main" xmlns="" id="{AC3C17FF-25D9-431E-9380-6CC6CD73D230}"/>
              </a:ext>
            </a:extLst>
          </p:cNvPr>
          <p:cNvSpPr/>
          <p:nvPr/>
        </p:nvSpPr>
        <p:spPr>
          <a:xfrm>
            <a:off x="6331135" y="3701942"/>
            <a:ext cx="931814" cy="8477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3" name="Kép 12">
            <a:extLst>
              <a:ext uri="{FF2B5EF4-FFF2-40B4-BE49-F238E27FC236}">
                <a16:creationId xmlns:a16="http://schemas.microsoft.com/office/drawing/2014/main" xmlns="" id="{9F8EC3F9-AF36-4D44-8466-0C4EA6C8109B}"/>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235778" y="3549780"/>
            <a:ext cx="2533855" cy="1544738"/>
          </a:xfrm>
          <a:prstGeom prst="rect">
            <a:avLst/>
          </a:prstGeom>
        </p:spPr>
      </p:pic>
      <p:pic>
        <p:nvPicPr>
          <p:cNvPr id="14" name="Kép 13">
            <a:extLst>
              <a:ext uri="{FF2B5EF4-FFF2-40B4-BE49-F238E27FC236}">
                <a16:creationId xmlns:a16="http://schemas.microsoft.com/office/drawing/2014/main" xmlns="" id="{8A1468CE-7ECE-440D-B171-5B7705E3BFB8}"/>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9235778" y="5094518"/>
            <a:ext cx="2533855" cy="1638300"/>
          </a:xfrm>
          <a:prstGeom prst="rect">
            <a:avLst/>
          </a:prstGeom>
        </p:spPr>
      </p:pic>
      <p:pic>
        <p:nvPicPr>
          <p:cNvPr id="15" name="Kép 14">
            <a:extLst>
              <a:ext uri="{FF2B5EF4-FFF2-40B4-BE49-F238E27FC236}">
                <a16:creationId xmlns:a16="http://schemas.microsoft.com/office/drawing/2014/main" xmlns="" id="{66F9DBCD-B329-478A-BED0-0C8265A2E43D}"/>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3640181" y="4950126"/>
            <a:ext cx="2597878" cy="1638300"/>
          </a:xfrm>
          <a:prstGeom prst="rect">
            <a:avLst/>
          </a:prstGeom>
        </p:spPr>
      </p:pic>
      <p:sp>
        <p:nvSpPr>
          <p:cNvPr id="16" name="Téglalap 15">
            <a:extLst>
              <a:ext uri="{FF2B5EF4-FFF2-40B4-BE49-F238E27FC236}">
                <a16:creationId xmlns:a16="http://schemas.microsoft.com/office/drawing/2014/main" xmlns="" id="{3143A12F-C47A-4201-8035-62EE3CDC5798}"/>
              </a:ext>
            </a:extLst>
          </p:cNvPr>
          <p:cNvSpPr/>
          <p:nvPr/>
        </p:nvSpPr>
        <p:spPr>
          <a:xfrm>
            <a:off x="5181599" y="5334802"/>
            <a:ext cx="731520" cy="8477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Szövegdoboz 6">
            <a:extLst>
              <a:ext uri="{FF2B5EF4-FFF2-40B4-BE49-F238E27FC236}">
                <a16:creationId xmlns:a16="http://schemas.microsoft.com/office/drawing/2014/main" xmlns="" id="{DB5988E2-2454-4F97-856B-E05C49ADB04C}"/>
              </a:ext>
            </a:extLst>
          </p:cNvPr>
          <p:cNvSpPr txBox="1"/>
          <p:nvPr/>
        </p:nvSpPr>
        <p:spPr>
          <a:xfrm>
            <a:off x="8766458" y="2880000"/>
            <a:ext cx="3221182" cy="646331"/>
          </a:xfrm>
          <a:prstGeom prst="rect">
            <a:avLst/>
          </a:prstGeom>
          <a:solidFill>
            <a:srgbClr val="FFC000"/>
          </a:solidFill>
        </p:spPr>
        <p:txBody>
          <a:bodyPr wrap="square" rtlCol="0">
            <a:spAutoFit/>
          </a:bodyPr>
          <a:lstStyle/>
          <a:p>
            <a:pPr algn="ctr"/>
            <a:r>
              <a:rPr lang="hu-HU" b="1" dirty="0"/>
              <a:t>INSUBORDINATE, SARCASTIC</a:t>
            </a:r>
            <a:endParaRPr lang="hu-HU" dirty="0"/>
          </a:p>
        </p:txBody>
      </p:sp>
      <p:sp>
        <p:nvSpPr>
          <p:cNvPr id="6" name="Szövegdoboz 5">
            <a:extLst>
              <a:ext uri="{FF2B5EF4-FFF2-40B4-BE49-F238E27FC236}">
                <a16:creationId xmlns:a16="http://schemas.microsoft.com/office/drawing/2014/main" xmlns="" id="{A19EA617-08D8-4296-98B2-1F8D2ED9443D}"/>
              </a:ext>
            </a:extLst>
          </p:cNvPr>
          <p:cNvSpPr txBox="1"/>
          <p:nvPr/>
        </p:nvSpPr>
        <p:spPr>
          <a:xfrm>
            <a:off x="3735977" y="2880000"/>
            <a:ext cx="4894018" cy="646331"/>
          </a:xfrm>
          <a:prstGeom prst="rect">
            <a:avLst/>
          </a:prstGeom>
          <a:solidFill>
            <a:srgbClr val="FFC000"/>
          </a:solidFill>
        </p:spPr>
        <p:txBody>
          <a:bodyPr wrap="square" rtlCol="0">
            <a:spAutoFit/>
          </a:bodyPr>
          <a:lstStyle/>
          <a:p>
            <a:pPr algn="ctr"/>
            <a:r>
              <a:rPr lang="hu-HU" b="1" dirty="0"/>
              <a:t>SUBORDINATE, WITH MAIN CLAUSE, NON-SARCASTIC</a:t>
            </a:r>
            <a:endParaRPr lang="hu-HU" dirty="0"/>
          </a:p>
        </p:txBody>
      </p:sp>
    </p:spTree>
    <p:extLst>
      <p:ext uri="{BB962C8B-B14F-4D97-AF65-F5344CB8AC3E}">
        <p14:creationId xmlns:p14="http://schemas.microsoft.com/office/powerpoint/2010/main" val="31524016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Kép 16">
            <a:extLst>
              <a:ext uri="{FF2B5EF4-FFF2-40B4-BE49-F238E27FC236}">
                <a16:creationId xmlns:a16="http://schemas.microsoft.com/office/drawing/2014/main" xmlns="" id="{F4E6B391-371C-4B72-8F4B-323118CFE3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3701" y="3476496"/>
            <a:ext cx="2855122" cy="1749042"/>
          </a:xfrm>
          <a:prstGeom prst="rect">
            <a:avLst/>
          </a:prstGeom>
        </p:spPr>
      </p:pic>
      <p:pic>
        <p:nvPicPr>
          <p:cNvPr id="16" name="Kép 15">
            <a:extLst>
              <a:ext uri="{FF2B5EF4-FFF2-40B4-BE49-F238E27FC236}">
                <a16:creationId xmlns:a16="http://schemas.microsoft.com/office/drawing/2014/main" xmlns="" id="{72381AF8-5643-41CA-B5B4-A8597EBA1F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40789" y="3788035"/>
            <a:ext cx="2577783" cy="1579143"/>
          </a:xfrm>
          <a:prstGeom prst="rect">
            <a:avLst/>
          </a:prstGeom>
        </p:spPr>
      </p:pic>
      <p:sp>
        <p:nvSpPr>
          <p:cNvPr id="2" name="Cím 1">
            <a:extLst>
              <a:ext uri="{FF2B5EF4-FFF2-40B4-BE49-F238E27FC236}">
                <a16:creationId xmlns:a16="http://schemas.microsoft.com/office/drawing/2014/main" xmlns="" id="{04E84475-7C57-4021-9AF4-9E329AA5A627}"/>
              </a:ext>
            </a:extLst>
          </p:cNvPr>
          <p:cNvSpPr>
            <a:spLocks noGrp="1"/>
          </p:cNvSpPr>
          <p:nvPr>
            <p:ph type="title"/>
          </p:nvPr>
        </p:nvSpPr>
        <p:spPr>
          <a:xfrm>
            <a:off x="789709" y="368508"/>
            <a:ext cx="11408229" cy="1294228"/>
          </a:xfrm>
        </p:spPr>
        <p:txBody>
          <a:bodyPr>
            <a:normAutofit fontScale="90000"/>
          </a:bodyPr>
          <a:lstStyle/>
          <a:p>
            <a:pPr marL="0" indent="0"/>
            <a:r>
              <a:rPr lang="hu-HU" sz="3600" i="1" dirty="0"/>
              <a:t>8. Mintha válaszoltam 	     volna… </a:t>
            </a:r>
            <a:r>
              <a:rPr lang="hu-HU" sz="3600" dirty="0" smtClean="0"/>
              <a:t>[</a:t>
            </a:r>
            <a:r>
              <a:rPr lang="hu-HU" sz="3600" dirty="0" err="1" smtClean="0"/>
              <a:t>assertive</a:t>
            </a:r>
            <a:r>
              <a:rPr lang="hu-HU" sz="3600" dirty="0" smtClean="0"/>
              <a:t>, </a:t>
            </a:r>
            <a:r>
              <a:rPr lang="hu-HU" sz="3600" dirty="0" err="1"/>
              <a:t>certainty</a:t>
            </a:r>
            <a:r>
              <a:rPr lang="hu-HU" sz="3600" dirty="0"/>
              <a:t>]</a:t>
            </a:r>
            <a:br>
              <a:rPr lang="hu-HU" sz="3600" dirty="0"/>
            </a:br>
            <a:r>
              <a:rPr lang="hu-HU" sz="3600" i="1" dirty="0"/>
              <a:t>     </a:t>
            </a:r>
            <a:r>
              <a:rPr lang="hu-HU" sz="3600" b="0" dirty="0" err="1"/>
              <a:t>as.if</a:t>
            </a:r>
            <a:r>
              <a:rPr lang="hu-HU" sz="3600" b="0" dirty="0"/>
              <a:t>	 answer.</a:t>
            </a:r>
            <a:r>
              <a:rPr lang="hu-HU" sz="3600" b="0" cap="small" dirty="0"/>
              <a:t>pst.1sg  </a:t>
            </a:r>
            <a:r>
              <a:rPr lang="hu-HU" sz="3600" b="0" dirty="0"/>
              <a:t>be.</a:t>
            </a:r>
            <a:r>
              <a:rPr lang="hu-HU" sz="3600" b="0" cap="small" dirty="0"/>
              <a:t>cond.3sg</a:t>
            </a:r>
            <a:r>
              <a:rPr lang="hu-HU" i="1" dirty="0"/>
              <a:t/>
            </a:r>
            <a:br>
              <a:rPr lang="hu-HU" i="1" dirty="0"/>
            </a:br>
            <a:endParaRPr lang="hu-HU" dirty="0"/>
          </a:p>
        </p:txBody>
      </p:sp>
      <p:sp>
        <p:nvSpPr>
          <p:cNvPr id="4" name="Tartalom helye 2">
            <a:extLst>
              <a:ext uri="{FF2B5EF4-FFF2-40B4-BE49-F238E27FC236}">
                <a16:creationId xmlns:a16="http://schemas.microsoft.com/office/drawing/2014/main" xmlns="" id="{D40162A0-429A-477E-BFE7-B369CE3784AF}"/>
              </a:ext>
            </a:extLst>
          </p:cNvPr>
          <p:cNvSpPr txBox="1">
            <a:spLocks/>
          </p:cNvSpPr>
          <p:nvPr/>
        </p:nvSpPr>
        <p:spPr>
          <a:xfrm>
            <a:off x="266218" y="1844034"/>
            <a:ext cx="11905593" cy="900785"/>
          </a:xfrm>
          <a:prstGeom prst="rect">
            <a:avLst/>
          </a:prstGeom>
        </p:spPr>
        <p:txBody>
          <a:bodyPr vert="horz" lIns="91440" tIns="45720" rIns="91440" bIns="45720" rtlCol="0">
            <a:noAutofit/>
          </a:bodyPr>
          <a:lstStyle>
            <a:lvl1pPr marL="228600" indent="-228600" algn="l" defTabSz="914400" rtl="0" eaLnBrk="1" latinLnBrk="0" hangingPunct="1">
              <a:lnSpc>
                <a:spcPct val="130000"/>
              </a:lnSpc>
              <a:spcBef>
                <a:spcPts val="1000"/>
              </a:spcBef>
              <a:buFont typeface="Neue Haas Grotesk Text Pro" panose="020B0504020202020204" pitchFamily="34" charset="0"/>
              <a:buChar char="-"/>
              <a:defRPr sz="1800" kern="1200">
                <a:solidFill>
                  <a:schemeClr val="tx1"/>
                </a:solidFill>
                <a:latin typeface="+mn-lt"/>
                <a:ea typeface="+mn-ea"/>
                <a:cs typeface="+mn-cs"/>
              </a:defRPr>
            </a:lvl1pPr>
            <a:lvl2pPr marL="502920" indent="-228600" algn="l" defTabSz="914400" rtl="0" eaLnBrk="1" latinLnBrk="0" hangingPunct="1">
              <a:lnSpc>
                <a:spcPct val="130000"/>
              </a:lnSpc>
              <a:spcBef>
                <a:spcPts val="500"/>
              </a:spcBef>
              <a:buFont typeface="Neue Haas Grotesk Text Pro" panose="020B05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30000"/>
              </a:lnSpc>
              <a:spcBef>
                <a:spcPts val="500"/>
              </a:spcBef>
              <a:buFont typeface="Neue Haas Grotesk Text Pro" panose="020B05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4pPr>
            <a:lvl5pPr marL="128016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t>Prosody does not </a:t>
            </a:r>
            <a:r>
              <a:rPr lang="hu-HU" sz="2000" dirty="0" err="1"/>
              <a:t>differentiate</a:t>
            </a:r>
            <a:r>
              <a:rPr lang="en-GB" sz="2000" dirty="0"/>
              <a:t> strongly the elliptic subordinate and the insubordinate constructs. </a:t>
            </a:r>
          </a:p>
        </p:txBody>
      </p:sp>
      <p:sp>
        <p:nvSpPr>
          <p:cNvPr id="5" name="Szövegdoboz 4">
            <a:extLst>
              <a:ext uri="{FF2B5EF4-FFF2-40B4-BE49-F238E27FC236}">
                <a16:creationId xmlns:a16="http://schemas.microsoft.com/office/drawing/2014/main" xmlns="" id="{440D6110-D826-43C0-AD1B-DBD697D7AB6A}"/>
              </a:ext>
            </a:extLst>
          </p:cNvPr>
          <p:cNvSpPr txBox="1"/>
          <p:nvPr/>
        </p:nvSpPr>
        <p:spPr>
          <a:xfrm>
            <a:off x="21727" y="2880000"/>
            <a:ext cx="2765026" cy="923330"/>
          </a:xfrm>
          <a:prstGeom prst="rect">
            <a:avLst/>
          </a:prstGeom>
          <a:solidFill>
            <a:srgbClr val="FFC000"/>
          </a:solidFill>
        </p:spPr>
        <p:txBody>
          <a:bodyPr wrap="square" rtlCol="0">
            <a:spAutoFit/>
          </a:bodyPr>
          <a:lstStyle/>
          <a:p>
            <a:pPr algn="ctr"/>
            <a:r>
              <a:rPr lang="hu-HU" b="1" dirty="0"/>
              <a:t>SUBORDINATE, WITHOUT MAIN CLAUSE, UNCERTAIN</a:t>
            </a:r>
            <a:endParaRPr lang="hu-HU" dirty="0"/>
          </a:p>
        </p:txBody>
      </p:sp>
      <p:sp>
        <p:nvSpPr>
          <p:cNvPr id="6" name="Szövegdoboz 5">
            <a:extLst>
              <a:ext uri="{FF2B5EF4-FFF2-40B4-BE49-F238E27FC236}">
                <a16:creationId xmlns:a16="http://schemas.microsoft.com/office/drawing/2014/main" xmlns="" id="{C87DAF46-A932-48BB-9B5B-B125910E76FC}"/>
              </a:ext>
            </a:extLst>
          </p:cNvPr>
          <p:cNvSpPr txBox="1"/>
          <p:nvPr/>
        </p:nvSpPr>
        <p:spPr>
          <a:xfrm>
            <a:off x="4447653" y="2880000"/>
            <a:ext cx="3221182" cy="923330"/>
          </a:xfrm>
          <a:prstGeom prst="rect">
            <a:avLst/>
          </a:prstGeom>
          <a:solidFill>
            <a:srgbClr val="FFC000"/>
          </a:solidFill>
        </p:spPr>
        <p:txBody>
          <a:bodyPr wrap="square" rtlCol="0">
            <a:spAutoFit/>
          </a:bodyPr>
          <a:lstStyle/>
          <a:p>
            <a:pPr algn="ctr"/>
            <a:r>
              <a:rPr lang="hu-HU" b="1" dirty="0"/>
              <a:t>SUBORDINATE, WITH MAIN CLAUSE, UNCERTAIN</a:t>
            </a:r>
            <a:endParaRPr lang="hu-HU" dirty="0"/>
          </a:p>
        </p:txBody>
      </p:sp>
      <p:sp>
        <p:nvSpPr>
          <p:cNvPr id="7" name="Szövegdoboz 6">
            <a:extLst>
              <a:ext uri="{FF2B5EF4-FFF2-40B4-BE49-F238E27FC236}">
                <a16:creationId xmlns:a16="http://schemas.microsoft.com/office/drawing/2014/main" xmlns="" id="{50463241-670D-4E4A-A32D-C56EDABDC051}"/>
              </a:ext>
            </a:extLst>
          </p:cNvPr>
          <p:cNvSpPr txBox="1"/>
          <p:nvPr/>
        </p:nvSpPr>
        <p:spPr>
          <a:xfrm>
            <a:off x="8766458" y="2880000"/>
            <a:ext cx="3221182" cy="646331"/>
          </a:xfrm>
          <a:prstGeom prst="rect">
            <a:avLst/>
          </a:prstGeom>
          <a:solidFill>
            <a:srgbClr val="FFC000"/>
          </a:solidFill>
        </p:spPr>
        <p:txBody>
          <a:bodyPr wrap="square" rtlCol="0">
            <a:spAutoFit/>
          </a:bodyPr>
          <a:lstStyle/>
          <a:p>
            <a:pPr algn="ctr"/>
            <a:r>
              <a:rPr lang="hu-HU" b="1" dirty="0"/>
              <a:t>INSUBORDINATE, CERTAIN</a:t>
            </a:r>
            <a:endParaRPr lang="hu-HU" dirty="0"/>
          </a:p>
        </p:txBody>
      </p:sp>
      <p:pic>
        <p:nvPicPr>
          <p:cNvPr id="8" name="Kép 7">
            <a:extLst>
              <a:ext uri="{FF2B5EF4-FFF2-40B4-BE49-F238E27FC236}">
                <a16:creationId xmlns:a16="http://schemas.microsoft.com/office/drawing/2014/main" xmlns="" id="{65973868-D6D1-477D-BA0E-2906CBEF77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0012" y="3803330"/>
            <a:ext cx="2577782" cy="1579144"/>
          </a:xfrm>
          <a:prstGeom prst="rect">
            <a:avLst/>
          </a:prstGeom>
        </p:spPr>
      </p:pic>
      <p:pic>
        <p:nvPicPr>
          <p:cNvPr id="11" name="Kép 10">
            <a:extLst>
              <a:ext uri="{FF2B5EF4-FFF2-40B4-BE49-F238E27FC236}">
                <a16:creationId xmlns:a16="http://schemas.microsoft.com/office/drawing/2014/main" xmlns="" id="{5DDF221D-40E4-4DB0-ABCC-A11CFB9DDB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4411" y="5278856"/>
            <a:ext cx="2577782" cy="1579144"/>
          </a:xfrm>
          <a:prstGeom prst="rect">
            <a:avLst/>
          </a:prstGeom>
        </p:spPr>
      </p:pic>
      <p:pic>
        <p:nvPicPr>
          <p:cNvPr id="12" name="Kép 11">
            <a:extLst>
              <a:ext uri="{FF2B5EF4-FFF2-40B4-BE49-F238E27FC236}">
                <a16:creationId xmlns:a16="http://schemas.microsoft.com/office/drawing/2014/main" xmlns="" id="{2A72322B-DC93-4500-A54B-255E5D96AD0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92253" y="3819177"/>
            <a:ext cx="2577782" cy="1579143"/>
          </a:xfrm>
          <a:prstGeom prst="rect">
            <a:avLst/>
          </a:prstGeom>
        </p:spPr>
      </p:pic>
      <p:sp>
        <p:nvSpPr>
          <p:cNvPr id="13" name="Téglalap 12">
            <a:extLst>
              <a:ext uri="{FF2B5EF4-FFF2-40B4-BE49-F238E27FC236}">
                <a16:creationId xmlns:a16="http://schemas.microsoft.com/office/drawing/2014/main" xmlns="" id="{83A7ECB0-B23B-44DE-90A6-8E3697B63E36}"/>
              </a:ext>
            </a:extLst>
          </p:cNvPr>
          <p:cNvSpPr/>
          <p:nvPr/>
        </p:nvSpPr>
        <p:spPr>
          <a:xfrm>
            <a:off x="4115237" y="4129815"/>
            <a:ext cx="931814" cy="8477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 name="Téglalap 14">
            <a:extLst>
              <a:ext uri="{FF2B5EF4-FFF2-40B4-BE49-F238E27FC236}">
                <a16:creationId xmlns:a16="http://schemas.microsoft.com/office/drawing/2014/main" xmlns="" id="{9CE4FAB6-C9C1-4DBA-9EB4-1A82FDDEBE6B}"/>
              </a:ext>
            </a:extLst>
          </p:cNvPr>
          <p:cNvSpPr/>
          <p:nvPr/>
        </p:nvSpPr>
        <p:spPr>
          <a:xfrm>
            <a:off x="5887430" y="4099331"/>
            <a:ext cx="805589" cy="8477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8" name="Kép 17">
            <a:extLst>
              <a:ext uri="{FF2B5EF4-FFF2-40B4-BE49-F238E27FC236}">
                <a16:creationId xmlns:a16="http://schemas.microsoft.com/office/drawing/2014/main" xmlns="" id="{092367BE-360C-45A1-854B-3662E8A5E9F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27575" y="5071562"/>
            <a:ext cx="2916167" cy="1786438"/>
          </a:xfrm>
          <a:prstGeom prst="rect">
            <a:avLst/>
          </a:prstGeom>
        </p:spPr>
      </p:pic>
    </p:spTree>
    <p:extLst>
      <p:ext uri="{BB962C8B-B14F-4D97-AF65-F5344CB8AC3E}">
        <p14:creationId xmlns:p14="http://schemas.microsoft.com/office/powerpoint/2010/main" val="14032405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AB1076EC-4258-4D89-81B9-6854B88CDCEC}"/>
              </a:ext>
            </a:extLst>
          </p:cNvPr>
          <p:cNvSpPr>
            <a:spLocks noGrp="1"/>
          </p:cNvSpPr>
          <p:nvPr>
            <p:ph type="title"/>
          </p:nvPr>
        </p:nvSpPr>
        <p:spPr>
          <a:xfrm>
            <a:off x="809897" y="415322"/>
            <a:ext cx="11382103" cy="1294228"/>
          </a:xfrm>
        </p:spPr>
        <p:txBody>
          <a:bodyPr>
            <a:normAutofit fontScale="90000"/>
          </a:bodyPr>
          <a:lstStyle/>
          <a:p>
            <a:r>
              <a:rPr lang="hu-HU" sz="3600" i="1" dirty="0"/>
              <a:t>9. Mintha  nem tudná…	</a:t>
            </a:r>
            <a:r>
              <a:rPr lang="hu-HU" sz="3600" i="1" dirty="0" smtClean="0"/>
              <a:t>		</a:t>
            </a:r>
            <a:r>
              <a:rPr lang="hu-HU" sz="3600" dirty="0" smtClean="0"/>
              <a:t>[</a:t>
            </a:r>
            <a:r>
              <a:rPr lang="hu-HU" sz="3600" dirty="0" err="1" smtClean="0"/>
              <a:t>sarcastic-sceptic</a:t>
            </a:r>
            <a:r>
              <a:rPr lang="hu-HU" sz="3600" dirty="0" smtClean="0"/>
              <a:t>]</a:t>
            </a:r>
            <a:r>
              <a:rPr lang="hu-HU" sz="3600" dirty="0">
                <a:solidFill>
                  <a:srgbClr val="FF0000"/>
                </a:solidFill>
              </a:rPr>
              <a:t/>
            </a:r>
            <a:br>
              <a:rPr lang="hu-HU" sz="3600" dirty="0">
                <a:solidFill>
                  <a:srgbClr val="FF0000"/>
                </a:solidFill>
              </a:rPr>
            </a:br>
            <a:r>
              <a:rPr lang="hu-HU" sz="3600" dirty="0">
                <a:solidFill>
                  <a:srgbClr val="FF0000"/>
                </a:solidFill>
              </a:rPr>
              <a:t>     </a:t>
            </a:r>
            <a:r>
              <a:rPr lang="hu-HU" sz="3600" b="0" dirty="0" err="1"/>
              <a:t>as.if</a:t>
            </a:r>
            <a:r>
              <a:rPr lang="hu-HU" sz="3600" b="0" dirty="0"/>
              <a:t>	 </a:t>
            </a:r>
            <a:r>
              <a:rPr lang="hu-HU" sz="3600" b="0" dirty="0" err="1"/>
              <a:t>not</a:t>
            </a:r>
            <a:r>
              <a:rPr lang="hu-HU" sz="3600" b="0" dirty="0"/>
              <a:t>	  </a:t>
            </a:r>
            <a:r>
              <a:rPr lang="hu-HU" sz="3600" b="0" dirty="0" smtClean="0"/>
              <a:t>know.</a:t>
            </a:r>
            <a:r>
              <a:rPr lang="hu-HU" sz="3600" b="0" cap="small" dirty="0" smtClean="0"/>
              <a:t>cond.tr.3sg</a:t>
            </a:r>
            <a:br>
              <a:rPr lang="hu-HU" sz="3600" b="0" cap="small" dirty="0" smtClean="0"/>
            </a:br>
            <a:r>
              <a:rPr lang="hu-HU" sz="3600" b="0" cap="small" dirty="0" smtClean="0"/>
              <a:t>    </a:t>
            </a:r>
            <a:r>
              <a:rPr lang="hu-HU" sz="3600" b="0" dirty="0" smtClean="0"/>
              <a:t>’</a:t>
            </a:r>
            <a:r>
              <a:rPr lang="hu-HU" sz="3600" b="0" dirty="0" err="1" smtClean="0"/>
              <a:t>As</a:t>
            </a:r>
            <a:r>
              <a:rPr lang="hu-HU" sz="3600" b="0" dirty="0" smtClean="0"/>
              <a:t> </a:t>
            </a:r>
            <a:r>
              <a:rPr lang="hu-HU" sz="3600" b="0" dirty="0" err="1"/>
              <a:t>if</a:t>
            </a:r>
            <a:r>
              <a:rPr lang="hu-HU" sz="3600" b="0" dirty="0"/>
              <a:t> s/he </a:t>
            </a:r>
            <a:r>
              <a:rPr lang="hu-HU" sz="3600" b="0" dirty="0" err="1"/>
              <a:t>didn’t</a:t>
            </a:r>
            <a:r>
              <a:rPr lang="hu-HU" sz="3600" b="0" dirty="0"/>
              <a:t> </a:t>
            </a:r>
            <a:r>
              <a:rPr lang="hu-HU" sz="3600" b="0" dirty="0" err="1"/>
              <a:t>know</a:t>
            </a:r>
            <a:r>
              <a:rPr lang="hu-HU" sz="3600" b="0" dirty="0"/>
              <a:t>…’</a:t>
            </a:r>
            <a:r>
              <a:rPr lang="hu-HU" i="1" dirty="0"/>
              <a:t/>
            </a:r>
            <a:br>
              <a:rPr lang="hu-HU" i="1" dirty="0"/>
            </a:br>
            <a:r>
              <a:rPr lang="hu-HU" i="1" dirty="0"/>
              <a:t/>
            </a:r>
            <a:br>
              <a:rPr lang="hu-HU" i="1" dirty="0"/>
            </a:br>
            <a:endParaRPr lang="hu-HU" dirty="0"/>
          </a:p>
        </p:txBody>
      </p:sp>
      <p:sp>
        <p:nvSpPr>
          <p:cNvPr id="6" name="Tartalom helye 2">
            <a:extLst>
              <a:ext uri="{FF2B5EF4-FFF2-40B4-BE49-F238E27FC236}">
                <a16:creationId xmlns:a16="http://schemas.microsoft.com/office/drawing/2014/main" xmlns="" id="{1FDA3E4F-7B35-4180-8B39-BA68C98DCB6A}"/>
              </a:ext>
            </a:extLst>
          </p:cNvPr>
          <p:cNvSpPr txBox="1">
            <a:spLocks/>
          </p:cNvSpPr>
          <p:nvPr/>
        </p:nvSpPr>
        <p:spPr>
          <a:xfrm>
            <a:off x="332477" y="1838308"/>
            <a:ext cx="11382102" cy="701868"/>
          </a:xfrm>
          <a:prstGeom prst="rect">
            <a:avLst/>
          </a:prstGeom>
        </p:spPr>
        <p:txBody>
          <a:bodyPr vert="horz" lIns="91440" tIns="45720" rIns="91440" bIns="45720" rtlCol="0">
            <a:noAutofit/>
          </a:bodyPr>
          <a:lstStyle>
            <a:lvl1pPr marL="228600" indent="-228600" algn="l" defTabSz="914400" rtl="0" eaLnBrk="1" latinLnBrk="0" hangingPunct="1">
              <a:lnSpc>
                <a:spcPct val="130000"/>
              </a:lnSpc>
              <a:spcBef>
                <a:spcPts val="1000"/>
              </a:spcBef>
              <a:buFont typeface="Neue Haas Grotesk Text Pro" panose="020B0504020202020204" pitchFamily="34" charset="0"/>
              <a:buChar char="-"/>
              <a:defRPr sz="1800" kern="1200">
                <a:solidFill>
                  <a:schemeClr val="tx1"/>
                </a:solidFill>
                <a:latin typeface="+mn-lt"/>
                <a:ea typeface="+mn-ea"/>
                <a:cs typeface="+mn-cs"/>
              </a:defRPr>
            </a:lvl1pPr>
            <a:lvl2pPr marL="502920" indent="-228600" algn="l" defTabSz="914400" rtl="0" eaLnBrk="1" latinLnBrk="0" hangingPunct="1">
              <a:lnSpc>
                <a:spcPct val="130000"/>
              </a:lnSpc>
              <a:spcBef>
                <a:spcPts val="500"/>
              </a:spcBef>
              <a:buFont typeface="Neue Haas Grotesk Text Pro" panose="020B05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30000"/>
              </a:lnSpc>
              <a:spcBef>
                <a:spcPts val="500"/>
              </a:spcBef>
              <a:buFont typeface="Neue Haas Grotesk Text Pro" panose="020B05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4pPr>
            <a:lvl5pPr marL="128016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u-HU" sz="2000" dirty="0"/>
              <a:t>T</a:t>
            </a:r>
            <a:r>
              <a:rPr lang="en-GB" sz="2000" dirty="0"/>
              <a:t>he sentence-final rising tone or the high tone on the conjunction word might convey the additional meaning</a:t>
            </a:r>
            <a:r>
              <a:rPr lang="hu-HU" sz="2000" dirty="0"/>
              <a:t> in </a:t>
            </a:r>
            <a:r>
              <a:rPr lang="hu-HU" sz="2000" dirty="0" err="1"/>
              <a:t>the</a:t>
            </a:r>
            <a:r>
              <a:rPr lang="hu-HU" sz="2000" dirty="0"/>
              <a:t> </a:t>
            </a:r>
            <a:r>
              <a:rPr lang="hu-HU" sz="2000" dirty="0" err="1"/>
              <a:t>insubordinate</a:t>
            </a:r>
            <a:r>
              <a:rPr lang="hu-HU" sz="2000" dirty="0"/>
              <a:t> </a:t>
            </a:r>
            <a:r>
              <a:rPr lang="hu-HU" sz="2000" dirty="0" err="1"/>
              <a:t>constructs</a:t>
            </a:r>
            <a:r>
              <a:rPr lang="en-GB" sz="2000" dirty="0"/>
              <a:t>. </a:t>
            </a:r>
          </a:p>
        </p:txBody>
      </p:sp>
      <p:sp>
        <p:nvSpPr>
          <p:cNvPr id="7" name="Szövegdoboz 6">
            <a:extLst>
              <a:ext uri="{FF2B5EF4-FFF2-40B4-BE49-F238E27FC236}">
                <a16:creationId xmlns:a16="http://schemas.microsoft.com/office/drawing/2014/main" xmlns="" id="{487082FD-2EF3-4008-80F1-8490F703D866}"/>
              </a:ext>
            </a:extLst>
          </p:cNvPr>
          <p:cNvSpPr txBox="1"/>
          <p:nvPr/>
        </p:nvSpPr>
        <p:spPr>
          <a:xfrm>
            <a:off x="21727" y="2880000"/>
            <a:ext cx="3221182" cy="923330"/>
          </a:xfrm>
          <a:prstGeom prst="rect">
            <a:avLst/>
          </a:prstGeom>
          <a:solidFill>
            <a:srgbClr val="FFC000"/>
          </a:solidFill>
        </p:spPr>
        <p:txBody>
          <a:bodyPr wrap="square" rtlCol="0">
            <a:spAutoFit/>
          </a:bodyPr>
          <a:lstStyle/>
          <a:p>
            <a:pPr algn="ctr"/>
            <a:r>
              <a:rPr lang="hu-HU" b="1" dirty="0"/>
              <a:t>SUBORDINATE, WITHOUT MAIN CLAUSE, </a:t>
            </a:r>
            <a:br>
              <a:rPr lang="hu-HU" b="1" dirty="0"/>
            </a:br>
            <a:r>
              <a:rPr lang="hu-HU" b="1" dirty="0"/>
              <a:t>NON-SARCASTIC</a:t>
            </a:r>
            <a:endParaRPr lang="hu-HU" dirty="0"/>
          </a:p>
        </p:txBody>
      </p:sp>
      <p:sp>
        <p:nvSpPr>
          <p:cNvPr id="8" name="Szövegdoboz 7">
            <a:extLst>
              <a:ext uri="{FF2B5EF4-FFF2-40B4-BE49-F238E27FC236}">
                <a16:creationId xmlns:a16="http://schemas.microsoft.com/office/drawing/2014/main" xmlns="" id="{187666B6-51D5-4C28-BA0A-D1FB2A49056D}"/>
              </a:ext>
            </a:extLst>
          </p:cNvPr>
          <p:cNvSpPr txBox="1"/>
          <p:nvPr/>
        </p:nvSpPr>
        <p:spPr>
          <a:xfrm>
            <a:off x="3778267" y="2880000"/>
            <a:ext cx="4490522" cy="646331"/>
          </a:xfrm>
          <a:prstGeom prst="rect">
            <a:avLst/>
          </a:prstGeom>
          <a:solidFill>
            <a:srgbClr val="FFC000"/>
          </a:solidFill>
        </p:spPr>
        <p:txBody>
          <a:bodyPr wrap="square" rtlCol="0">
            <a:spAutoFit/>
          </a:bodyPr>
          <a:lstStyle/>
          <a:p>
            <a:pPr algn="ctr"/>
            <a:r>
              <a:rPr lang="hu-HU" b="1" dirty="0"/>
              <a:t>SUBORDINATE, WITH MAIN CLAUSE, NON-SARCASTIC</a:t>
            </a:r>
            <a:endParaRPr lang="hu-HU" dirty="0"/>
          </a:p>
        </p:txBody>
      </p:sp>
      <p:pic>
        <p:nvPicPr>
          <p:cNvPr id="10" name="Kép 9">
            <a:extLst>
              <a:ext uri="{FF2B5EF4-FFF2-40B4-BE49-F238E27FC236}">
                <a16:creationId xmlns:a16="http://schemas.microsoft.com/office/drawing/2014/main" xmlns="" id="{148125A8-287E-4AA7-B577-56A232E4B029}"/>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1887" y="3824941"/>
            <a:ext cx="3324409" cy="2000093"/>
          </a:xfrm>
          <a:prstGeom prst="rect">
            <a:avLst/>
          </a:prstGeom>
        </p:spPr>
      </p:pic>
      <p:pic>
        <p:nvPicPr>
          <p:cNvPr id="11" name="Kép 10">
            <a:extLst>
              <a:ext uri="{FF2B5EF4-FFF2-40B4-BE49-F238E27FC236}">
                <a16:creationId xmlns:a16="http://schemas.microsoft.com/office/drawing/2014/main" xmlns="" id="{602AFE65-87CF-4AE4-BFE8-42AE1233E67F}"/>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670009" y="3511429"/>
            <a:ext cx="2388235" cy="1463040"/>
          </a:xfrm>
          <a:prstGeom prst="rect">
            <a:avLst/>
          </a:prstGeom>
        </p:spPr>
      </p:pic>
      <p:pic>
        <p:nvPicPr>
          <p:cNvPr id="12" name="Kép 11">
            <a:extLst>
              <a:ext uri="{FF2B5EF4-FFF2-40B4-BE49-F238E27FC236}">
                <a16:creationId xmlns:a16="http://schemas.microsoft.com/office/drawing/2014/main" xmlns="" id="{1E86AF66-F993-4AAB-92E0-1C3DD290B094}"/>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3759226" y="5148941"/>
            <a:ext cx="2299018" cy="1463040"/>
          </a:xfrm>
          <a:prstGeom prst="rect">
            <a:avLst/>
          </a:prstGeom>
        </p:spPr>
      </p:pic>
      <p:pic>
        <p:nvPicPr>
          <p:cNvPr id="13" name="Kép 12">
            <a:extLst>
              <a:ext uri="{FF2B5EF4-FFF2-40B4-BE49-F238E27FC236}">
                <a16:creationId xmlns:a16="http://schemas.microsoft.com/office/drawing/2014/main" xmlns="" id="{0ED355B4-A3EB-442B-91E3-A8BD18297F63}"/>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5989353" y="3496962"/>
            <a:ext cx="2541698" cy="1477507"/>
          </a:xfrm>
          <a:prstGeom prst="rect">
            <a:avLst/>
          </a:prstGeom>
        </p:spPr>
      </p:pic>
      <p:sp>
        <p:nvSpPr>
          <p:cNvPr id="14" name="Téglalap 13">
            <a:extLst>
              <a:ext uri="{FF2B5EF4-FFF2-40B4-BE49-F238E27FC236}">
                <a16:creationId xmlns:a16="http://schemas.microsoft.com/office/drawing/2014/main" xmlns="" id="{93D7D485-2877-467D-8794-EB7CB6635131}"/>
              </a:ext>
            </a:extLst>
          </p:cNvPr>
          <p:cNvSpPr/>
          <p:nvPr/>
        </p:nvSpPr>
        <p:spPr>
          <a:xfrm>
            <a:off x="6236175" y="3655089"/>
            <a:ext cx="636898" cy="8477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 name="Téglalap 14">
            <a:extLst>
              <a:ext uri="{FF2B5EF4-FFF2-40B4-BE49-F238E27FC236}">
                <a16:creationId xmlns:a16="http://schemas.microsoft.com/office/drawing/2014/main" xmlns="" id="{DB180F8E-0031-4819-B639-9FB860558710}"/>
              </a:ext>
            </a:extLst>
          </p:cNvPr>
          <p:cNvSpPr/>
          <p:nvPr/>
        </p:nvSpPr>
        <p:spPr>
          <a:xfrm>
            <a:off x="545124" y="4132563"/>
            <a:ext cx="1233434" cy="8477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 name="Téglalap 15">
            <a:extLst>
              <a:ext uri="{FF2B5EF4-FFF2-40B4-BE49-F238E27FC236}">
                <a16:creationId xmlns:a16="http://schemas.microsoft.com/office/drawing/2014/main" xmlns="" id="{BE128277-A9AA-484D-9B26-0ADE0ADA9DEE}"/>
              </a:ext>
            </a:extLst>
          </p:cNvPr>
          <p:cNvSpPr/>
          <p:nvPr/>
        </p:nvSpPr>
        <p:spPr>
          <a:xfrm>
            <a:off x="4386239" y="3663679"/>
            <a:ext cx="756000" cy="8477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 name="Téglalap 16">
            <a:extLst>
              <a:ext uri="{FF2B5EF4-FFF2-40B4-BE49-F238E27FC236}">
                <a16:creationId xmlns:a16="http://schemas.microsoft.com/office/drawing/2014/main" xmlns="" id="{2EA7899D-609E-4832-BC09-96E144C02028}"/>
              </a:ext>
            </a:extLst>
          </p:cNvPr>
          <p:cNvSpPr/>
          <p:nvPr/>
        </p:nvSpPr>
        <p:spPr>
          <a:xfrm>
            <a:off x="4539064" y="5323113"/>
            <a:ext cx="634443" cy="8477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9" name="Kép 18">
            <a:extLst>
              <a:ext uri="{FF2B5EF4-FFF2-40B4-BE49-F238E27FC236}">
                <a16:creationId xmlns:a16="http://schemas.microsoft.com/office/drawing/2014/main" xmlns="" id="{965D007C-020B-4A63-8743-A11C4F879FE5}"/>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9066409" y="4226556"/>
            <a:ext cx="2541697" cy="1477507"/>
          </a:xfrm>
          <a:prstGeom prst="rect">
            <a:avLst/>
          </a:prstGeom>
        </p:spPr>
      </p:pic>
      <p:pic>
        <p:nvPicPr>
          <p:cNvPr id="20" name="Kép 19">
            <a:extLst>
              <a:ext uri="{FF2B5EF4-FFF2-40B4-BE49-F238E27FC236}">
                <a16:creationId xmlns:a16="http://schemas.microsoft.com/office/drawing/2014/main" xmlns="" id="{5C538057-2422-4141-BA33-12D68884B357}"/>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9066409" y="5370420"/>
            <a:ext cx="2541697" cy="1461587"/>
          </a:xfrm>
          <a:prstGeom prst="rect">
            <a:avLst/>
          </a:prstGeom>
        </p:spPr>
      </p:pic>
      <p:pic>
        <p:nvPicPr>
          <p:cNvPr id="18" name="Kép 17">
            <a:extLst>
              <a:ext uri="{FF2B5EF4-FFF2-40B4-BE49-F238E27FC236}">
                <a16:creationId xmlns:a16="http://schemas.microsoft.com/office/drawing/2014/main" xmlns="" id="{F47A53E6-843D-4788-8193-2759B084D14B}"/>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9066409" y="3172191"/>
            <a:ext cx="2541698" cy="1401388"/>
          </a:xfrm>
          <a:prstGeom prst="rect">
            <a:avLst/>
          </a:prstGeom>
        </p:spPr>
      </p:pic>
      <p:sp>
        <p:nvSpPr>
          <p:cNvPr id="9" name="Szövegdoboz 8">
            <a:extLst>
              <a:ext uri="{FF2B5EF4-FFF2-40B4-BE49-F238E27FC236}">
                <a16:creationId xmlns:a16="http://schemas.microsoft.com/office/drawing/2014/main" xmlns="" id="{EF7DF35B-A28C-4DE1-86A7-BD7B454430ED}"/>
              </a:ext>
            </a:extLst>
          </p:cNvPr>
          <p:cNvSpPr txBox="1"/>
          <p:nvPr/>
        </p:nvSpPr>
        <p:spPr>
          <a:xfrm>
            <a:off x="8766458" y="2775496"/>
            <a:ext cx="3221182" cy="646331"/>
          </a:xfrm>
          <a:prstGeom prst="rect">
            <a:avLst/>
          </a:prstGeom>
          <a:solidFill>
            <a:srgbClr val="FFC000"/>
          </a:solidFill>
        </p:spPr>
        <p:txBody>
          <a:bodyPr wrap="square" rtlCol="0">
            <a:spAutoFit/>
          </a:bodyPr>
          <a:lstStyle/>
          <a:p>
            <a:pPr algn="ctr"/>
            <a:r>
              <a:rPr lang="hu-HU" b="1" dirty="0"/>
              <a:t>INSUBORDINATE, SARCASTIC</a:t>
            </a:r>
            <a:endParaRPr lang="hu-HU" dirty="0"/>
          </a:p>
        </p:txBody>
      </p:sp>
    </p:spTree>
    <p:extLst>
      <p:ext uri="{BB962C8B-B14F-4D97-AF65-F5344CB8AC3E}">
        <p14:creationId xmlns:p14="http://schemas.microsoft.com/office/powerpoint/2010/main" val="18165971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Semantic</a:t>
            </a:r>
            <a:r>
              <a:rPr lang="hu-HU" dirty="0" smtClean="0"/>
              <a:t>/</a:t>
            </a:r>
            <a:r>
              <a:rPr lang="hu-HU" dirty="0" err="1" smtClean="0"/>
              <a:t>pragmatic</a:t>
            </a:r>
            <a:r>
              <a:rPr lang="hu-HU" dirty="0" smtClean="0"/>
              <a:t> </a:t>
            </a:r>
            <a:r>
              <a:rPr lang="hu-HU" dirty="0" err="1" smtClean="0"/>
              <a:t>subtypes</a:t>
            </a:r>
            <a:r>
              <a:rPr lang="hu-HU" dirty="0" smtClean="0"/>
              <a:t> </a:t>
            </a:r>
            <a:endParaRPr lang="hu-HU" dirty="0"/>
          </a:p>
        </p:txBody>
      </p:sp>
      <p:sp>
        <p:nvSpPr>
          <p:cNvPr id="3" name="Tartalom helye 2"/>
          <p:cNvSpPr>
            <a:spLocks noGrp="1"/>
          </p:cNvSpPr>
          <p:nvPr>
            <p:ph idx="1"/>
          </p:nvPr>
        </p:nvSpPr>
        <p:spPr/>
        <p:txBody>
          <a:bodyPr>
            <a:normAutofit/>
          </a:bodyPr>
          <a:lstStyle/>
          <a:p>
            <a:pPr marL="0" indent="0">
              <a:buNone/>
            </a:pPr>
            <a:r>
              <a:rPr lang="hu-HU" sz="2300" dirty="0" err="1" smtClean="0"/>
              <a:t>D’Hertefelt</a:t>
            </a:r>
            <a:r>
              <a:rPr lang="hu-HU" sz="2300" dirty="0" smtClean="0"/>
              <a:t> (2108):</a:t>
            </a:r>
          </a:p>
          <a:p>
            <a:pPr>
              <a:buFont typeface="Arial" panose="020B0604020202020204" pitchFamily="34" charset="0"/>
              <a:buChar char="•"/>
            </a:pPr>
            <a:r>
              <a:rPr lang="hu-HU" sz="2300" dirty="0" err="1" smtClean="0"/>
              <a:t>Deontic</a:t>
            </a:r>
            <a:r>
              <a:rPr lang="hu-HU" sz="2300" dirty="0"/>
              <a:t> </a:t>
            </a:r>
            <a:r>
              <a:rPr lang="hu-HU" sz="2300" dirty="0" smtClean="0"/>
              <a:t>(</a:t>
            </a:r>
            <a:r>
              <a:rPr lang="hu-HU" sz="2300" dirty="0" err="1" smtClean="0"/>
              <a:t>including</a:t>
            </a:r>
            <a:r>
              <a:rPr lang="hu-HU" sz="2300" dirty="0" smtClean="0"/>
              <a:t> </a:t>
            </a:r>
            <a:r>
              <a:rPr lang="hu-HU" sz="2300" dirty="0" err="1" smtClean="0"/>
              <a:t>wishes</a:t>
            </a:r>
            <a:r>
              <a:rPr lang="hu-HU" sz="2300" dirty="0" smtClean="0"/>
              <a:t>): </a:t>
            </a:r>
            <a:r>
              <a:rPr lang="en-US" sz="2300" dirty="0"/>
              <a:t>evaluate a potential state of affairs (</a:t>
            </a:r>
            <a:r>
              <a:rPr lang="en-US" sz="2300" dirty="0" err="1"/>
              <a:t>SoA</a:t>
            </a:r>
            <a:r>
              <a:rPr lang="en-US" sz="2300" dirty="0"/>
              <a:t>) in terms of </a:t>
            </a:r>
            <a:r>
              <a:rPr lang="en-US" sz="2300" dirty="0" smtClean="0"/>
              <a:t>desirability</a:t>
            </a:r>
            <a:r>
              <a:rPr lang="hu-HU" sz="2300" dirty="0" smtClean="0"/>
              <a:t> [</a:t>
            </a:r>
            <a:r>
              <a:rPr lang="hu-HU" sz="2300" dirty="0" err="1" smtClean="0"/>
              <a:t>others</a:t>
            </a:r>
            <a:r>
              <a:rPr lang="hu-HU" sz="2300" dirty="0" smtClean="0"/>
              <a:t>: </a:t>
            </a:r>
            <a:r>
              <a:rPr lang="hu-HU" sz="2300" dirty="0" err="1" smtClean="0"/>
              <a:t>declarative</a:t>
            </a:r>
            <a:r>
              <a:rPr lang="hu-HU" sz="2300" dirty="0" smtClean="0"/>
              <a:t> vs. </a:t>
            </a:r>
            <a:r>
              <a:rPr lang="hu-HU" sz="2300" dirty="0" err="1"/>
              <a:t>n</a:t>
            </a:r>
            <a:r>
              <a:rPr lang="hu-HU" sz="2300" dirty="0" err="1" smtClean="0"/>
              <a:t>on-declarative</a:t>
            </a:r>
            <a:r>
              <a:rPr lang="hu-HU" sz="2300" dirty="0" smtClean="0"/>
              <a:t>]</a:t>
            </a:r>
          </a:p>
          <a:p>
            <a:pPr>
              <a:buFont typeface="Arial" panose="020B0604020202020204" pitchFamily="34" charset="0"/>
              <a:buChar char="•"/>
            </a:pPr>
            <a:r>
              <a:rPr lang="hu-HU" sz="2300" dirty="0" err="1" smtClean="0"/>
              <a:t>Evaluative</a:t>
            </a:r>
            <a:r>
              <a:rPr lang="hu-HU" sz="2300" dirty="0" smtClean="0"/>
              <a:t>/</a:t>
            </a:r>
            <a:r>
              <a:rPr lang="hu-HU" sz="2300" dirty="0" err="1" smtClean="0"/>
              <a:t>exclamative</a:t>
            </a:r>
            <a:r>
              <a:rPr lang="hu-HU" sz="2300" dirty="0" smtClean="0"/>
              <a:t>: </a:t>
            </a:r>
            <a:r>
              <a:rPr lang="en-US" sz="2300" dirty="0"/>
              <a:t>evaluate an actual </a:t>
            </a:r>
            <a:r>
              <a:rPr lang="en-US" sz="2300" dirty="0" err="1"/>
              <a:t>SoA</a:t>
            </a:r>
            <a:r>
              <a:rPr lang="en-US" sz="2300" dirty="0"/>
              <a:t> in terms of expectedness</a:t>
            </a:r>
            <a:endParaRPr lang="hu-HU" sz="2300" dirty="0" smtClean="0"/>
          </a:p>
          <a:p>
            <a:pPr>
              <a:buFont typeface="Arial" panose="020B0604020202020204" pitchFamily="34" charset="0"/>
              <a:buChar char="•"/>
            </a:pPr>
            <a:r>
              <a:rPr lang="hu-HU" sz="2300" dirty="0" err="1" smtClean="0"/>
              <a:t>Assertive</a:t>
            </a:r>
            <a:r>
              <a:rPr lang="hu-HU" sz="2300" dirty="0" smtClean="0"/>
              <a:t>: </a:t>
            </a:r>
            <a:r>
              <a:rPr lang="en-US" sz="2300" dirty="0"/>
              <a:t>assert or emphatically confirm that something is the case</a:t>
            </a:r>
            <a:endParaRPr lang="hu-HU" sz="2300" dirty="0" smtClean="0"/>
          </a:p>
        </p:txBody>
      </p:sp>
    </p:spTree>
    <p:extLst>
      <p:ext uri="{BB962C8B-B14F-4D97-AF65-F5344CB8AC3E}">
        <p14:creationId xmlns:p14="http://schemas.microsoft.com/office/powerpoint/2010/main" val="3518946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E302BFCE-7364-5BBC-6BF7-2583E1C2FEF6}"/>
              </a:ext>
            </a:extLst>
          </p:cNvPr>
          <p:cNvSpPr>
            <a:spLocks noGrp="1"/>
          </p:cNvSpPr>
          <p:nvPr>
            <p:ph type="title"/>
          </p:nvPr>
        </p:nvSpPr>
        <p:spPr>
          <a:xfrm>
            <a:off x="934065" y="516313"/>
            <a:ext cx="11257935" cy="1294228"/>
          </a:xfrm>
        </p:spPr>
        <p:txBody>
          <a:bodyPr/>
          <a:lstStyle/>
          <a:p>
            <a:r>
              <a:rPr lang="hu-HU" dirty="0" err="1"/>
              <a:t>Classification</a:t>
            </a:r>
            <a:r>
              <a:rPr lang="hu-HU" dirty="0"/>
              <a:t> of </a:t>
            </a:r>
            <a:br>
              <a:rPr lang="hu-HU" dirty="0"/>
            </a:br>
            <a:r>
              <a:rPr lang="hu-HU" dirty="0" err="1"/>
              <a:t>insubordinate</a:t>
            </a:r>
            <a:r>
              <a:rPr lang="hu-HU" dirty="0"/>
              <a:t> </a:t>
            </a:r>
            <a:r>
              <a:rPr lang="hu-HU" dirty="0" err="1"/>
              <a:t>clauses</a:t>
            </a:r>
            <a:endParaRPr lang="hu-HU" dirty="0"/>
          </a:p>
        </p:txBody>
      </p:sp>
      <p:sp>
        <p:nvSpPr>
          <p:cNvPr id="3" name="Tartalom helye 2">
            <a:extLst>
              <a:ext uri="{FF2B5EF4-FFF2-40B4-BE49-F238E27FC236}">
                <a16:creationId xmlns:a16="http://schemas.microsoft.com/office/drawing/2014/main" xmlns="" id="{04289043-6CD2-8537-7662-A73D51967CF1}"/>
              </a:ext>
            </a:extLst>
          </p:cNvPr>
          <p:cNvSpPr>
            <a:spLocks noGrp="1"/>
          </p:cNvSpPr>
          <p:nvPr>
            <p:ph idx="1"/>
          </p:nvPr>
        </p:nvSpPr>
        <p:spPr>
          <a:xfrm>
            <a:off x="474562" y="2065467"/>
            <a:ext cx="11539959" cy="4792533"/>
          </a:xfrm>
        </p:spPr>
        <p:txBody>
          <a:bodyPr>
            <a:normAutofit lnSpcReduction="10000"/>
          </a:bodyPr>
          <a:lstStyle/>
          <a:p>
            <a:pPr marL="0" indent="0">
              <a:buNone/>
            </a:pPr>
            <a:r>
              <a:rPr lang="hu-HU" b="1" dirty="0"/>
              <a:t>II. </a:t>
            </a:r>
            <a:r>
              <a:rPr lang="hu-HU" b="1" dirty="0" err="1"/>
              <a:t>Stand-alones</a:t>
            </a:r>
            <a:r>
              <a:rPr lang="hu-HU" b="1" dirty="0"/>
              <a:t> (</a:t>
            </a:r>
            <a:r>
              <a:rPr lang="hu-HU" b="1" dirty="0" err="1"/>
              <a:t>performatives</a:t>
            </a:r>
            <a:r>
              <a:rPr lang="hu-HU" b="1" dirty="0"/>
              <a:t>): </a:t>
            </a:r>
            <a:r>
              <a:rPr lang="hu-HU" dirty="0" err="1"/>
              <a:t>syntactically</a:t>
            </a:r>
            <a:r>
              <a:rPr lang="hu-HU" dirty="0"/>
              <a:t> and </a:t>
            </a:r>
            <a:r>
              <a:rPr lang="hu-HU" dirty="0" err="1"/>
              <a:t>pragmatically</a:t>
            </a:r>
            <a:r>
              <a:rPr lang="hu-HU" dirty="0"/>
              <a:t> </a:t>
            </a:r>
            <a:r>
              <a:rPr lang="hu-HU" dirty="0" err="1"/>
              <a:t>independent</a:t>
            </a:r>
            <a:endParaRPr lang="hu-HU" dirty="0"/>
          </a:p>
          <a:p>
            <a:pPr marL="0" indent="0">
              <a:buNone/>
            </a:pPr>
            <a:r>
              <a:rPr lang="hu-HU" b="1" dirty="0" err="1"/>
              <a:t>Complement</a:t>
            </a:r>
            <a:r>
              <a:rPr lang="hu-HU" b="1" dirty="0"/>
              <a:t> </a:t>
            </a:r>
            <a:r>
              <a:rPr lang="hu-HU" dirty="0" err="1"/>
              <a:t>insubordination</a:t>
            </a:r>
            <a:r>
              <a:rPr lang="hu-HU" dirty="0"/>
              <a:t>: </a:t>
            </a:r>
            <a:r>
              <a:rPr lang="hu-HU" dirty="0" err="1"/>
              <a:t>introduced</a:t>
            </a:r>
            <a:r>
              <a:rPr lang="hu-HU" dirty="0"/>
              <a:t> </a:t>
            </a:r>
            <a:r>
              <a:rPr lang="hu-HU" dirty="0" err="1"/>
              <a:t>by</a:t>
            </a:r>
            <a:r>
              <a:rPr lang="hu-HU" dirty="0"/>
              <a:t> ’</a:t>
            </a:r>
            <a:r>
              <a:rPr lang="hu-HU" dirty="0" err="1"/>
              <a:t>that</a:t>
            </a:r>
            <a:r>
              <a:rPr lang="hu-HU" dirty="0"/>
              <a:t>’ (</a:t>
            </a:r>
            <a:r>
              <a:rPr lang="hu-HU" i="1" dirty="0" err="1"/>
              <a:t>that</a:t>
            </a:r>
            <a:r>
              <a:rPr lang="hu-HU" i="1" dirty="0"/>
              <a:t>, </a:t>
            </a:r>
            <a:r>
              <a:rPr lang="hu-HU" i="1" dirty="0" err="1"/>
              <a:t>dass</a:t>
            </a:r>
            <a:r>
              <a:rPr lang="hu-HU" i="1" dirty="0"/>
              <a:t>, </a:t>
            </a:r>
            <a:r>
              <a:rPr lang="hu-HU" i="1" dirty="0" err="1"/>
              <a:t>que</a:t>
            </a:r>
            <a:r>
              <a:rPr lang="hu-HU" i="1" dirty="0"/>
              <a:t>, </a:t>
            </a:r>
            <a:r>
              <a:rPr lang="hu-HU" dirty="0"/>
              <a:t>etc.) </a:t>
            </a:r>
          </a:p>
          <a:p>
            <a:pPr marL="0" indent="0">
              <a:buNone/>
            </a:pPr>
            <a:r>
              <a:rPr lang="hu-HU" dirty="0"/>
              <a:t>(2)  	</a:t>
            </a:r>
            <a:r>
              <a:rPr lang="hu-HU" b="1" i="1" dirty="0"/>
              <a:t>Hogy 	</a:t>
            </a:r>
            <a:r>
              <a:rPr lang="hu-HU" b="1" i="1" dirty="0" smtClean="0"/>
              <a:t>ezt  </a:t>
            </a:r>
            <a:r>
              <a:rPr lang="hu-HU" b="1" i="1" dirty="0"/>
              <a:t>	kell  	</a:t>
            </a:r>
            <a:r>
              <a:rPr lang="hu-HU" b="1" i="1" dirty="0" smtClean="0"/>
              <a:t>megérnem</a:t>
            </a:r>
            <a:r>
              <a:rPr lang="hu-HU" b="1" i="1" dirty="0"/>
              <a:t>! </a:t>
            </a:r>
            <a:endParaRPr lang="hu-HU" dirty="0"/>
          </a:p>
          <a:p>
            <a:pPr marL="0" indent="0">
              <a:buNone/>
            </a:pPr>
            <a:r>
              <a:rPr lang="hu-HU" b="1" i="1" dirty="0"/>
              <a:t>            	</a:t>
            </a:r>
            <a:r>
              <a:rPr lang="hu-HU" dirty="0" err="1"/>
              <a:t>that</a:t>
            </a:r>
            <a:r>
              <a:rPr lang="hu-HU" dirty="0"/>
              <a:t> 	</a:t>
            </a:r>
            <a:r>
              <a:rPr lang="hu-HU" dirty="0" err="1"/>
              <a:t>this</a:t>
            </a:r>
            <a:r>
              <a:rPr lang="en-US" dirty="0"/>
              <a:t>.</a:t>
            </a:r>
            <a:r>
              <a:rPr lang="en-US" cap="small" dirty="0"/>
              <a:t>acc 	</a:t>
            </a:r>
            <a:r>
              <a:rPr lang="en-US" dirty="0"/>
              <a:t>have.to 	</a:t>
            </a:r>
            <a:r>
              <a:rPr lang="hu-HU" cap="small" dirty="0" err="1"/>
              <a:t>vpfx</a:t>
            </a:r>
            <a:r>
              <a:rPr lang="hu-HU" cap="small" dirty="0"/>
              <a:t>.</a:t>
            </a:r>
            <a:r>
              <a:rPr lang="en-US" dirty="0" smtClean="0"/>
              <a:t>live</a:t>
            </a:r>
            <a:r>
              <a:rPr lang="hu-HU" cap="small" dirty="0"/>
              <a:t>.</a:t>
            </a:r>
            <a:r>
              <a:rPr lang="en-US" cap="small" dirty="0" err="1" smtClean="0"/>
              <a:t>inf</a:t>
            </a:r>
            <a:r>
              <a:rPr lang="hu-HU" cap="small" dirty="0"/>
              <a:t>.</a:t>
            </a:r>
            <a:r>
              <a:rPr lang="en-US" cap="small" dirty="0" err="1" smtClean="0"/>
              <a:t>cond</a:t>
            </a:r>
            <a:r>
              <a:rPr lang="hu-HU" cap="small" dirty="0"/>
              <a:t>.</a:t>
            </a:r>
            <a:r>
              <a:rPr lang="en-US" cap="small" dirty="0" smtClean="0"/>
              <a:t>sg1</a:t>
            </a:r>
            <a:endParaRPr lang="hu-HU" dirty="0"/>
          </a:p>
          <a:p>
            <a:pPr marL="0" indent="0">
              <a:buNone/>
            </a:pPr>
            <a:r>
              <a:rPr lang="hu-HU" dirty="0"/>
              <a:t>	</a:t>
            </a:r>
            <a:r>
              <a:rPr lang="en-US" dirty="0"/>
              <a:t>‘That I had to live to see this!’ </a:t>
            </a:r>
            <a:endParaRPr lang="hu-HU" dirty="0"/>
          </a:p>
          <a:p>
            <a:pPr marL="0" indent="0">
              <a:buNone/>
            </a:pPr>
            <a:r>
              <a:rPr lang="hu-HU" b="1" dirty="0" err="1"/>
              <a:t>Conditional</a:t>
            </a:r>
            <a:r>
              <a:rPr lang="hu-HU" dirty="0"/>
              <a:t> </a:t>
            </a:r>
            <a:r>
              <a:rPr lang="hu-HU" dirty="0" err="1"/>
              <a:t>insubordination</a:t>
            </a:r>
            <a:r>
              <a:rPr lang="hu-HU" dirty="0"/>
              <a:t>: </a:t>
            </a:r>
            <a:r>
              <a:rPr lang="hu-HU" dirty="0" err="1"/>
              <a:t>introduced</a:t>
            </a:r>
            <a:r>
              <a:rPr lang="hu-HU" dirty="0"/>
              <a:t> </a:t>
            </a:r>
            <a:r>
              <a:rPr lang="hu-HU" dirty="0" err="1"/>
              <a:t>by</a:t>
            </a:r>
            <a:r>
              <a:rPr lang="hu-HU" dirty="0"/>
              <a:t> </a:t>
            </a:r>
            <a:r>
              <a:rPr lang="hu-HU" dirty="0" err="1"/>
              <a:t>conditional</a:t>
            </a:r>
            <a:r>
              <a:rPr lang="hu-HU" dirty="0"/>
              <a:t> </a:t>
            </a:r>
            <a:r>
              <a:rPr lang="hu-HU" dirty="0" err="1"/>
              <a:t>subordinators</a:t>
            </a:r>
            <a:r>
              <a:rPr lang="hu-HU" dirty="0"/>
              <a:t>, ’</a:t>
            </a:r>
            <a:r>
              <a:rPr lang="hu-HU" dirty="0" err="1"/>
              <a:t>if</a:t>
            </a:r>
            <a:r>
              <a:rPr lang="hu-HU" dirty="0"/>
              <a:t>’ (</a:t>
            </a:r>
            <a:r>
              <a:rPr lang="hu-HU" i="1" dirty="0" err="1"/>
              <a:t>if</a:t>
            </a:r>
            <a:r>
              <a:rPr lang="hu-HU" i="1" dirty="0"/>
              <a:t>, </a:t>
            </a:r>
            <a:r>
              <a:rPr lang="hu-HU" i="1" dirty="0" err="1"/>
              <a:t>wenn</a:t>
            </a:r>
            <a:r>
              <a:rPr lang="hu-HU" i="1" dirty="0"/>
              <a:t>, </a:t>
            </a:r>
            <a:r>
              <a:rPr lang="hu-HU" i="1" dirty="0" err="1"/>
              <a:t>als</a:t>
            </a:r>
            <a:r>
              <a:rPr lang="hu-HU" i="1" dirty="0"/>
              <a:t>, </a:t>
            </a:r>
            <a:r>
              <a:rPr lang="hu-HU" dirty="0"/>
              <a:t>etc.)</a:t>
            </a:r>
          </a:p>
          <a:p>
            <a:pPr marL="0" indent="0">
              <a:buNone/>
            </a:pPr>
            <a:r>
              <a:rPr lang="hu-HU" dirty="0"/>
              <a:t>	</a:t>
            </a:r>
            <a:r>
              <a:rPr lang="hu-HU" dirty="0" err="1"/>
              <a:t>Protasis</a:t>
            </a:r>
            <a:r>
              <a:rPr lang="hu-HU" dirty="0"/>
              <a:t>: </a:t>
            </a:r>
            <a:r>
              <a:rPr lang="hu-HU" b="1" dirty="0" err="1"/>
              <a:t>if</a:t>
            </a:r>
            <a:r>
              <a:rPr lang="hu-HU" b="1" dirty="0"/>
              <a:t> </a:t>
            </a:r>
            <a:r>
              <a:rPr lang="hu-HU" dirty="0"/>
              <a:t>X (</a:t>
            </a:r>
            <a:r>
              <a:rPr lang="hu-HU" dirty="0" err="1"/>
              <a:t>subordinate</a:t>
            </a:r>
            <a:r>
              <a:rPr lang="hu-HU" dirty="0"/>
              <a:t> </a:t>
            </a:r>
            <a:r>
              <a:rPr lang="hu-HU" dirty="0" err="1"/>
              <a:t>clause</a:t>
            </a:r>
            <a:r>
              <a:rPr lang="hu-HU" dirty="0"/>
              <a:t>) 	[</a:t>
            </a:r>
            <a:r>
              <a:rPr lang="hu-HU" dirty="0" err="1"/>
              <a:t>apodosis</a:t>
            </a:r>
            <a:r>
              <a:rPr lang="hu-HU" dirty="0"/>
              <a:t> is </a:t>
            </a:r>
            <a:r>
              <a:rPr lang="hu-HU" dirty="0" err="1"/>
              <a:t>missing</a:t>
            </a:r>
            <a:r>
              <a:rPr lang="hu-HU" dirty="0"/>
              <a:t> </a:t>
            </a:r>
            <a:r>
              <a:rPr lang="hu-HU" dirty="0" err="1"/>
              <a:t>or</a:t>
            </a:r>
            <a:r>
              <a:rPr lang="hu-HU" dirty="0"/>
              <a:t> </a:t>
            </a:r>
            <a:r>
              <a:rPr lang="hu-HU" dirty="0" err="1"/>
              <a:t>impossible</a:t>
            </a:r>
            <a:r>
              <a:rPr lang="hu-HU" dirty="0"/>
              <a:t> </a:t>
            </a:r>
            <a:r>
              <a:rPr lang="hu-HU" dirty="0" err="1"/>
              <a:t>to</a:t>
            </a:r>
            <a:r>
              <a:rPr lang="hu-HU" dirty="0"/>
              <a:t> </a:t>
            </a:r>
            <a:r>
              <a:rPr lang="hu-HU" dirty="0" err="1"/>
              <a:t>reconstruct</a:t>
            </a:r>
            <a:r>
              <a:rPr lang="hu-HU" dirty="0"/>
              <a:t>]		</a:t>
            </a:r>
          </a:p>
          <a:p>
            <a:pPr marL="0" indent="0">
              <a:buNone/>
            </a:pPr>
            <a:r>
              <a:rPr lang="en-GB" dirty="0"/>
              <a:t>(</a:t>
            </a:r>
            <a:r>
              <a:rPr lang="hu-HU" dirty="0"/>
              <a:t>3</a:t>
            </a:r>
            <a:r>
              <a:rPr lang="en-GB" dirty="0"/>
              <a:t>) </a:t>
            </a:r>
            <a:r>
              <a:rPr lang="hu-HU" dirty="0"/>
              <a:t>	</a:t>
            </a:r>
            <a:r>
              <a:rPr lang="hu-HU" b="1" i="1" dirty="0"/>
              <a:t>Ha 	</a:t>
            </a:r>
            <a:r>
              <a:rPr lang="hu-HU" b="1" i="1" dirty="0" smtClean="0"/>
              <a:t>azt </a:t>
            </a:r>
            <a:r>
              <a:rPr lang="hu-HU" b="1" i="1" dirty="0"/>
              <a:t>		csak 	úgy 		lehetett 		volna! </a:t>
            </a:r>
            <a:r>
              <a:rPr lang="hu-HU" dirty="0"/>
              <a:t>	</a:t>
            </a:r>
            <a:endParaRPr lang="hu-HU" b="1" i="1" dirty="0"/>
          </a:p>
          <a:p>
            <a:pPr marL="0" indent="0">
              <a:buNone/>
            </a:pPr>
            <a:r>
              <a:rPr lang="hu-HU" b="1" i="1" dirty="0"/>
              <a:t>	</a:t>
            </a:r>
            <a:r>
              <a:rPr lang="hu-HU" dirty="0" err="1"/>
              <a:t>if</a:t>
            </a:r>
            <a:r>
              <a:rPr lang="hu-HU" dirty="0"/>
              <a:t>	</a:t>
            </a:r>
            <a:r>
              <a:rPr lang="hu-HU" dirty="0" err="1" smtClean="0"/>
              <a:t>that.</a:t>
            </a:r>
            <a:r>
              <a:rPr lang="hu-HU" cap="small" dirty="0" err="1" smtClean="0"/>
              <a:t>acc</a:t>
            </a:r>
            <a:r>
              <a:rPr lang="hu-HU" dirty="0"/>
              <a:t>		</a:t>
            </a:r>
            <a:r>
              <a:rPr lang="hu-HU" dirty="0" err="1"/>
              <a:t>only</a:t>
            </a:r>
            <a:r>
              <a:rPr lang="hu-HU" dirty="0"/>
              <a:t>	</a:t>
            </a:r>
            <a:r>
              <a:rPr lang="hu-HU" dirty="0" err="1"/>
              <a:t>that.way</a:t>
            </a:r>
            <a:r>
              <a:rPr lang="hu-HU" dirty="0"/>
              <a:t>		</a:t>
            </a:r>
            <a:r>
              <a:rPr lang="hu-HU" dirty="0" err="1" smtClean="0"/>
              <a:t>may.</a:t>
            </a:r>
            <a:r>
              <a:rPr lang="hu-HU" cap="small" dirty="0" err="1" smtClean="0"/>
              <a:t>pst</a:t>
            </a:r>
            <a:r>
              <a:rPr lang="hu-HU" dirty="0"/>
              <a:t>	</a:t>
            </a:r>
            <a:r>
              <a:rPr lang="hu-HU" b="1" i="1" dirty="0"/>
              <a:t> 	</a:t>
            </a:r>
            <a:r>
              <a:rPr lang="hu-HU" dirty="0"/>
              <a:t> </a:t>
            </a:r>
            <a:r>
              <a:rPr lang="hu-HU" dirty="0" err="1"/>
              <a:t>be.</a:t>
            </a:r>
            <a:r>
              <a:rPr lang="hu-HU" cap="small" dirty="0" err="1"/>
              <a:t>cond</a:t>
            </a:r>
            <a:endParaRPr lang="hu-HU" b="1" i="1" dirty="0"/>
          </a:p>
          <a:p>
            <a:pPr marL="0" indent="0">
              <a:buNone/>
            </a:pPr>
            <a:r>
              <a:rPr lang="hu-HU" b="1" i="1" dirty="0"/>
              <a:t>	</a:t>
            </a:r>
            <a:r>
              <a:rPr lang="hu-HU" cap="small" dirty="0"/>
              <a:t>’</a:t>
            </a:r>
            <a:r>
              <a:rPr lang="hu-HU" dirty="0"/>
              <a:t>I</a:t>
            </a:r>
            <a:r>
              <a:rPr lang="en-US" dirty="0"/>
              <a:t>f that could’ve just been done like that</a:t>
            </a:r>
            <a:r>
              <a:rPr lang="hu-HU" dirty="0"/>
              <a:t>!’</a:t>
            </a:r>
            <a:endParaRPr lang="hu-HU" cap="small" dirty="0"/>
          </a:p>
          <a:p>
            <a:pPr marL="0" indent="0">
              <a:buNone/>
            </a:pPr>
            <a:endParaRPr lang="hu-HU" dirty="0"/>
          </a:p>
        </p:txBody>
      </p:sp>
    </p:spTree>
    <p:extLst>
      <p:ext uri="{BB962C8B-B14F-4D97-AF65-F5344CB8AC3E}">
        <p14:creationId xmlns:p14="http://schemas.microsoft.com/office/powerpoint/2010/main" val="3974359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88136" y="222202"/>
            <a:ext cx="9922764" cy="1294228"/>
          </a:xfrm>
        </p:spPr>
        <p:txBody>
          <a:bodyPr/>
          <a:lstStyle/>
          <a:p>
            <a:r>
              <a:rPr lang="hu-HU" dirty="0" err="1" smtClean="0"/>
              <a:t>Table</a:t>
            </a:r>
            <a:r>
              <a:rPr lang="hu-HU" dirty="0" smtClean="0"/>
              <a:t> 1.</a:t>
            </a:r>
            <a:endParaRPr lang="hu-HU" dirty="0"/>
          </a:p>
        </p:txBody>
      </p:sp>
      <p:graphicFrame>
        <p:nvGraphicFramePr>
          <p:cNvPr id="4" name="Tartalom helye 3"/>
          <p:cNvGraphicFramePr>
            <a:graphicFrameLocks noGrp="1"/>
          </p:cNvGraphicFramePr>
          <p:nvPr>
            <p:ph idx="1"/>
            <p:extLst>
              <p:ext uri="{D42A27DB-BD31-4B8C-83A1-F6EECF244321}">
                <p14:modId xmlns:p14="http://schemas.microsoft.com/office/powerpoint/2010/main" val="1166565629"/>
              </p:ext>
            </p:extLst>
          </p:nvPr>
        </p:nvGraphicFramePr>
        <p:xfrm>
          <a:off x="1088136" y="1180764"/>
          <a:ext cx="10243594" cy="5400750"/>
        </p:xfrm>
        <a:graphic>
          <a:graphicData uri="http://schemas.openxmlformats.org/drawingml/2006/table">
            <a:tbl>
              <a:tblPr firstRow="1" firstCol="1" bandRow="1">
                <a:tableStyleId>{5C22544A-7EE6-4342-B048-85BDC9FD1C3A}</a:tableStyleId>
              </a:tblPr>
              <a:tblGrid>
                <a:gridCol w="1141926"/>
                <a:gridCol w="2677994"/>
                <a:gridCol w="1441582"/>
                <a:gridCol w="1927506"/>
                <a:gridCol w="3054586"/>
              </a:tblGrid>
              <a:tr h="537476">
                <a:tc>
                  <a:txBody>
                    <a:bodyPr/>
                    <a:lstStyle/>
                    <a:p>
                      <a:pPr>
                        <a:lnSpc>
                          <a:spcPct val="107000"/>
                        </a:lnSpc>
                        <a:spcAft>
                          <a:spcPts val="0"/>
                        </a:spcAft>
                      </a:pPr>
                      <a:r>
                        <a:rPr lang="hu-HU" sz="1800" dirty="0">
                          <a:effectLst/>
                        </a:rPr>
                        <a:t>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51" marR="54351" marT="0" marB="0"/>
                </a:tc>
                <a:tc>
                  <a:txBody>
                    <a:bodyPr/>
                    <a:lstStyle/>
                    <a:p>
                      <a:pPr>
                        <a:lnSpc>
                          <a:spcPct val="107000"/>
                        </a:lnSpc>
                        <a:spcAft>
                          <a:spcPts val="0"/>
                        </a:spcAft>
                      </a:pPr>
                      <a:r>
                        <a:rPr lang="hu-HU" sz="1800">
                          <a:effectLst/>
                        </a:rPr>
                        <a:t>INSUBORDINATE</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4351" marR="54351" marT="0" marB="0"/>
                </a:tc>
                <a:tc>
                  <a:txBody>
                    <a:bodyPr/>
                    <a:lstStyle/>
                    <a:p>
                      <a:pPr>
                        <a:lnSpc>
                          <a:spcPct val="107000"/>
                        </a:lnSpc>
                        <a:spcAft>
                          <a:spcPts val="0"/>
                        </a:spcAft>
                      </a:pPr>
                      <a:r>
                        <a:rPr lang="hu-HU" sz="1800">
                          <a:effectLst/>
                        </a:rPr>
                        <a:t>ELLIPTIC</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4351" marR="54351" marT="0" marB="0"/>
                </a:tc>
                <a:tc>
                  <a:txBody>
                    <a:bodyPr/>
                    <a:lstStyle/>
                    <a:p>
                      <a:pPr>
                        <a:lnSpc>
                          <a:spcPct val="107000"/>
                        </a:lnSpc>
                        <a:spcAft>
                          <a:spcPts val="0"/>
                        </a:spcAft>
                      </a:pPr>
                      <a:r>
                        <a:rPr lang="hu-HU" sz="1800">
                          <a:effectLst/>
                        </a:rPr>
                        <a:t>MAIN C.+ </a:t>
                      </a:r>
                      <a:r>
                        <a:rPr lang="hu-HU" sz="1800" u="sng">
                          <a:effectLst/>
                        </a:rPr>
                        <a:t>SUBO. C.</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4351" marR="54351" marT="0" marB="0"/>
                </a:tc>
                <a:tc>
                  <a:txBody>
                    <a:bodyPr/>
                    <a:lstStyle/>
                    <a:p>
                      <a:pPr>
                        <a:lnSpc>
                          <a:spcPct val="107000"/>
                        </a:lnSpc>
                        <a:spcAft>
                          <a:spcPts val="0"/>
                        </a:spcAft>
                      </a:pPr>
                      <a:r>
                        <a:rPr lang="hu-HU" sz="1800" u="sng" dirty="0">
                          <a:effectLst/>
                        </a:rPr>
                        <a:t>SUBO. C</a:t>
                      </a:r>
                      <a:r>
                        <a:rPr lang="hu-HU" sz="1800" dirty="0">
                          <a:effectLst/>
                        </a:rPr>
                        <a:t>.+ MAIN C.</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51" marR="54351" marT="0" marB="0"/>
                </a:tc>
              </a:tr>
              <a:tr h="929858">
                <a:tc>
                  <a:txBody>
                    <a:bodyPr/>
                    <a:lstStyle/>
                    <a:p>
                      <a:pPr>
                        <a:lnSpc>
                          <a:spcPct val="107000"/>
                        </a:lnSpc>
                        <a:spcAft>
                          <a:spcPts val="0"/>
                        </a:spcAft>
                      </a:pPr>
                      <a:r>
                        <a:rPr lang="hu-HU" sz="1800">
                          <a:effectLst/>
                        </a:rPr>
                        <a:t>1</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4351" marR="54351" marT="0" marB="0"/>
                </a:tc>
                <a:tc>
                  <a:txBody>
                    <a:bodyPr/>
                    <a:lstStyle/>
                    <a:p>
                      <a:pPr algn="ctr">
                        <a:lnSpc>
                          <a:spcPct val="107000"/>
                        </a:lnSpc>
                        <a:spcAft>
                          <a:spcPts val="0"/>
                        </a:spcAft>
                      </a:pPr>
                      <a:r>
                        <a:rPr lang="hu-HU" sz="1800" dirty="0" err="1">
                          <a:effectLst/>
                        </a:rPr>
                        <a:t>High</a:t>
                      </a:r>
                      <a:r>
                        <a:rPr lang="hu-HU" sz="1800" dirty="0">
                          <a:effectLst/>
                        </a:rPr>
                        <a:t> </a:t>
                      </a:r>
                      <a:r>
                        <a:rPr lang="hu-HU" sz="1800" dirty="0" err="1">
                          <a:effectLst/>
                        </a:rPr>
                        <a:t>tone</a:t>
                      </a:r>
                      <a:r>
                        <a:rPr lang="hu-HU" sz="1800" dirty="0">
                          <a:effectLst/>
                        </a:rPr>
                        <a:t> (main </a:t>
                      </a:r>
                      <a:r>
                        <a:rPr lang="hu-HU" sz="1800" dirty="0" err="1">
                          <a:effectLst/>
                        </a:rPr>
                        <a:t>stress</a:t>
                      </a:r>
                      <a:r>
                        <a:rPr lang="hu-HU" sz="1800" dirty="0">
                          <a:effectLst/>
                        </a:rPr>
                        <a:t> </a:t>
                      </a:r>
                      <a:r>
                        <a:rPr lang="hu-HU" sz="1800" dirty="0" err="1">
                          <a:effectLst/>
                        </a:rPr>
                        <a:t>on</a:t>
                      </a:r>
                      <a:r>
                        <a:rPr lang="hu-HU" sz="1800" dirty="0">
                          <a:effectLst/>
                        </a:rPr>
                        <a:t> </a:t>
                      </a:r>
                      <a:r>
                        <a:rPr lang="hu-HU" sz="1800" i="1" dirty="0">
                          <a:effectLst/>
                        </a:rPr>
                        <a:t>mondod</a:t>
                      </a:r>
                      <a:r>
                        <a:rPr lang="hu-HU" sz="1800" dirty="0">
                          <a:effectLst/>
                        </a:rPr>
                        <a:t>), </a:t>
                      </a:r>
                      <a:r>
                        <a:rPr lang="hu-HU" sz="1800" dirty="0" err="1">
                          <a:effectLst/>
                        </a:rPr>
                        <a:t>falling</a:t>
                      </a:r>
                      <a:r>
                        <a:rPr lang="hu-HU" sz="1800" dirty="0">
                          <a:effectLst/>
                        </a:rPr>
                        <a:t> end OR </a:t>
                      </a:r>
                      <a:r>
                        <a:rPr lang="hu-HU" sz="1800" dirty="0" err="1">
                          <a:effectLst/>
                        </a:rPr>
                        <a:t>flat</a:t>
                      </a:r>
                      <a:r>
                        <a:rPr lang="hu-HU" sz="1800" dirty="0">
                          <a:effectLst/>
                        </a:rPr>
                        <a:t>/</a:t>
                      </a:r>
                      <a:r>
                        <a:rPr lang="hu-HU" sz="1800" dirty="0" err="1">
                          <a:effectLst/>
                        </a:rPr>
                        <a:t>rising</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51" marR="54351" marT="0" marB="0"/>
                </a:tc>
                <a:tc>
                  <a:txBody>
                    <a:bodyPr/>
                    <a:lstStyle/>
                    <a:p>
                      <a:pPr algn="ctr">
                        <a:lnSpc>
                          <a:spcPct val="107000"/>
                        </a:lnSpc>
                        <a:spcAft>
                          <a:spcPts val="0"/>
                        </a:spcAft>
                      </a:pPr>
                      <a:r>
                        <a:rPr lang="hu-HU" sz="1800">
                          <a:effectLst/>
                        </a:rPr>
                        <a:t>High tone (main stress on te) + flat end</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4351" marR="54351" marT="0" marB="0"/>
                </a:tc>
                <a:tc>
                  <a:txBody>
                    <a:bodyPr/>
                    <a:lstStyle/>
                    <a:p>
                      <a:pPr algn="ctr">
                        <a:lnSpc>
                          <a:spcPct val="107000"/>
                        </a:lnSpc>
                        <a:spcAft>
                          <a:spcPts val="0"/>
                        </a:spcAft>
                      </a:pPr>
                      <a:r>
                        <a:rPr lang="hu-HU" sz="1800">
                          <a:effectLst/>
                        </a:rPr>
                        <a:t>flat</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4351" marR="54351" marT="0" marB="0"/>
                </a:tc>
                <a:tc>
                  <a:txBody>
                    <a:bodyPr/>
                    <a:lstStyle/>
                    <a:p>
                      <a:pPr algn="ctr">
                        <a:lnSpc>
                          <a:spcPct val="107000"/>
                        </a:lnSpc>
                        <a:spcAft>
                          <a:spcPts val="0"/>
                        </a:spcAft>
                      </a:pPr>
                      <a:r>
                        <a:rPr lang="hu-HU" sz="1800" dirty="0" err="1">
                          <a:effectLst/>
                        </a:rPr>
                        <a:t>high</a:t>
                      </a:r>
                      <a:r>
                        <a:rPr lang="hu-HU" sz="1800" dirty="0">
                          <a:effectLst/>
                        </a:rPr>
                        <a:t> </a:t>
                      </a:r>
                      <a:r>
                        <a:rPr lang="hu-HU" sz="1800" dirty="0" err="1">
                          <a:effectLst/>
                        </a:rPr>
                        <a:t>tone</a:t>
                      </a:r>
                      <a:r>
                        <a:rPr lang="hu-HU" sz="1800" dirty="0">
                          <a:effectLst/>
                        </a:rPr>
                        <a:t> (main </a:t>
                      </a:r>
                      <a:r>
                        <a:rPr lang="hu-HU" sz="1800" dirty="0" err="1">
                          <a:effectLst/>
                        </a:rPr>
                        <a:t>stress</a:t>
                      </a:r>
                      <a:r>
                        <a:rPr lang="hu-HU" sz="1800" dirty="0">
                          <a:effectLst/>
                        </a:rPr>
                        <a:t> </a:t>
                      </a:r>
                      <a:r>
                        <a:rPr lang="hu-HU" sz="1800" dirty="0" err="1">
                          <a:effectLst/>
                        </a:rPr>
                        <a:t>on</a:t>
                      </a:r>
                      <a:r>
                        <a:rPr lang="hu-HU" sz="1800" dirty="0">
                          <a:effectLst/>
                        </a:rPr>
                        <a:t> </a:t>
                      </a:r>
                      <a:r>
                        <a:rPr lang="hu-HU" sz="1800" i="1" dirty="0">
                          <a:effectLst/>
                        </a:rPr>
                        <a:t>mondod</a:t>
                      </a:r>
                      <a:r>
                        <a:rPr lang="hu-HU" sz="1800" dirty="0">
                          <a:effectLst/>
                        </a:rPr>
                        <a:t>) / </a:t>
                      </a:r>
                      <a:r>
                        <a:rPr lang="hu-HU" sz="1800" dirty="0" err="1">
                          <a:effectLst/>
                        </a:rPr>
                        <a:t>flat</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51" marR="54351" marT="0" marB="0"/>
                </a:tc>
              </a:tr>
              <a:tr h="929858">
                <a:tc>
                  <a:txBody>
                    <a:bodyPr/>
                    <a:lstStyle/>
                    <a:p>
                      <a:pPr>
                        <a:lnSpc>
                          <a:spcPct val="107000"/>
                        </a:lnSpc>
                        <a:spcAft>
                          <a:spcPts val="0"/>
                        </a:spcAft>
                      </a:pPr>
                      <a:r>
                        <a:rPr lang="hu-HU" sz="1800">
                          <a:effectLst/>
                        </a:rPr>
                        <a:t>2</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4351" marR="54351" marT="0" marB="0"/>
                </a:tc>
                <a:tc>
                  <a:txBody>
                    <a:bodyPr/>
                    <a:lstStyle/>
                    <a:p>
                      <a:pPr algn="ctr">
                        <a:lnSpc>
                          <a:spcPct val="107000"/>
                        </a:lnSpc>
                        <a:spcAft>
                          <a:spcPts val="0"/>
                        </a:spcAft>
                      </a:pPr>
                      <a:r>
                        <a:rPr lang="hu-HU" sz="1800">
                          <a:effectLst/>
                        </a:rPr>
                        <a:t>various patterns</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4351" marR="54351" marT="0" marB="0"/>
                </a:tc>
                <a:tc>
                  <a:txBody>
                    <a:bodyPr/>
                    <a:lstStyle/>
                    <a:p>
                      <a:pPr algn="ctr">
                        <a:lnSpc>
                          <a:spcPct val="107000"/>
                        </a:lnSpc>
                        <a:spcAft>
                          <a:spcPts val="0"/>
                        </a:spcAft>
                      </a:pPr>
                      <a:r>
                        <a:rPr lang="hu-HU" sz="1800">
                          <a:effectLst/>
                        </a:rPr>
                        <a:t>high-tone (main stress on ilyen)</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4351" marR="54351" marT="0" marB="0"/>
                </a:tc>
                <a:tc>
                  <a:txBody>
                    <a:bodyPr/>
                    <a:lstStyle/>
                    <a:p>
                      <a:pPr algn="ctr">
                        <a:lnSpc>
                          <a:spcPct val="107000"/>
                        </a:lnSpc>
                        <a:spcAft>
                          <a:spcPts val="0"/>
                        </a:spcAft>
                      </a:pPr>
                      <a:r>
                        <a:rPr lang="hu-HU" sz="1800">
                          <a:effectLst/>
                        </a:rPr>
                        <a:t>high-tone (main stress on ilyen)</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4351" marR="54351" marT="0" marB="0"/>
                </a:tc>
                <a:tc>
                  <a:txBody>
                    <a:bodyPr/>
                    <a:lstStyle/>
                    <a:p>
                      <a:pPr algn="ctr">
                        <a:lnSpc>
                          <a:spcPct val="107000"/>
                        </a:lnSpc>
                        <a:spcAft>
                          <a:spcPts val="0"/>
                        </a:spcAft>
                      </a:pPr>
                      <a:r>
                        <a:rPr lang="hu-HU" sz="1800" dirty="0" err="1">
                          <a:effectLst/>
                        </a:rPr>
                        <a:t>various</a:t>
                      </a:r>
                      <a:r>
                        <a:rPr lang="hu-HU" sz="1800" dirty="0">
                          <a:effectLst/>
                        </a:rPr>
                        <a:t> </a:t>
                      </a:r>
                      <a:r>
                        <a:rPr lang="hu-HU" sz="1800" dirty="0" err="1">
                          <a:effectLst/>
                        </a:rPr>
                        <a:t>patterns</a:t>
                      </a:r>
                      <a:r>
                        <a:rPr lang="hu-HU" sz="1800" dirty="0">
                          <a:effectLst/>
                        </a:rPr>
                        <a:t> (</a:t>
                      </a:r>
                      <a:r>
                        <a:rPr lang="hu-HU" sz="1800" dirty="0" err="1">
                          <a:effectLst/>
                        </a:rPr>
                        <a:t>stress</a:t>
                      </a:r>
                      <a:r>
                        <a:rPr lang="hu-HU" sz="1800" dirty="0">
                          <a:effectLst/>
                        </a:rPr>
                        <a:t> </a:t>
                      </a:r>
                      <a:r>
                        <a:rPr lang="hu-HU" sz="1800" dirty="0" err="1">
                          <a:effectLst/>
                        </a:rPr>
                        <a:t>on</a:t>
                      </a:r>
                      <a:r>
                        <a:rPr lang="hu-HU" sz="1800" dirty="0">
                          <a:effectLst/>
                        </a:rPr>
                        <a:t> n</a:t>
                      </a:r>
                      <a:r>
                        <a:rPr lang="hu-HU" sz="1800" i="1" dirty="0">
                          <a:effectLst/>
                        </a:rPr>
                        <a:t>ekem/ilyen/telefonom/</a:t>
                      </a:r>
                      <a:r>
                        <a:rPr lang="hu-HU" sz="1800" dirty="0" err="1">
                          <a:effectLst/>
                        </a:rPr>
                        <a:t>multiple</a:t>
                      </a:r>
                      <a:r>
                        <a:rPr lang="hu-HU" sz="1800" dirty="0">
                          <a:effectLst/>
                        </a:rPr>
                        <a:t> </a:t>
                      </a:r>
                      <a:r>
                        <a:rPr lang="hu-HU" sz="1800" dirty="0" err="1">
                          <a:effectLst/>
                        </a:rPr>
                        <a:t>words</a:t>
                      </a:r>
                      <a:r>
                        <a:rPr lang="hu-HU" sz="1800" dirty="0">
                          <a:effectLst/>
                        </a:rPr>
                        <a:t>)</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51" marR="54351" marT="0" marB="0"/>
                </a:tc>
              </a:tr>
              <a:tr h="773575">
                <a:tc>
                  <a:txBody>
                    <a:bodyPr/>
                    <a:lstStyle/>
                    <a:p>
                      <a:pPr>
                        <a:lnSpc>
                          <a:spcPct val="107000"/>
                        </a:lnSpc>
                        <a:spcAft>
                          <a:spcPts val="0"/>
                        </a:spcAft>
                      </a:pPr>
                      <a:r>
                        <a:rPr lang="hu-HU" sz="1800">
                          <a:effectLst/>
                        </a:rPr>
                        <a:t>3</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4351" marR="54351" marT="0" marB="0"/>
                </a:tc>
                <a:tc>
                  <a:txBody>
                    <a:bodyPr/>
                    <a:lstStyle/>
                    <a:p>
                      <a:pPr algn="ctr">
                        <a:lnSpc>
                          <a:spcPct val="107000"/>
                        </a:lnSpc>
                        <a:spcAft>
                          <a:spcPts val="0"/>
                        </a:spcAft>
                      </a:pPr>
                      <a:r>
                        <a:rPr lang="hu-HU" sz="1800">
                          <a:effectLst/>
                        </a:rPr>
                        <a:t>high-tone (main stress on van)</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4351" marR="54351" marT="0" marB="0"/>
                </a:tc>
                <a:tc>
                  <a:txBody>
                    <a:bodyPr/>
                    <a:lstStyle/>
                    <a:p>
                      <a:pPr algn="ctr">
                        <a:lnSpc>
                          <a:spcPct val="107000"/>
                        </a:lnSpc>
                        <a:spcAft>
                          <a:spcPts val="0"/>
                        </a:spcAft>
                      </a:pPr>
                      <a:r>
                        <a:rPr lang="hu-HU" sz="1800">
                          <a:effectLst/>
                        </a:rPr>
                        <a:t>high-tone (main stress on van)</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4351" marR="54351" marT="0" marB="0"/>
                </a:tc>
                <a:tc>
                  <a:txBody>
                    <a:bodyPr/>
                    <a:lstStyle/>
                    <a:p>
                      <a:pPr algn="ctr">
                        <a:lnSpc>
                          <a:spcPct val="107000"/>
                        </a:lnSpc>
                        <a:spcAft>
                          <a:spcPts val="0"/>
                        </a:spcAft>
                      </a:pPr>
                      <a:r>
                        <a:rPr lang="hu-HU" sz="1800">
                          <a:effectLst/>
                        </a:rPr>
                        <a:t>declination+flat contour+rising end</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4351" marR="54351" marT="0" marB="0"/>
                </a:tc>
                <a:tc>
                  <a:txBody>
                    <a:bodyPr/>
                    <a:lstStyle/>
                    <a:p>
                      <a:pPr algn="ctr">
                        <a:lnSpc>
                          <a:spcPct val="107000"/>
                        </a:lnSpc>
                        <a:spcAft>
                          <a:spcPts val="0"/>
                        </a:spcAft>
                      </a:pPr>
                      <a:r>
                        <a:rPr lang="hu-HU" sz="1800">
                          <a:effectLst/>
                        </a:rPr>
                        <a:t>high-tone (various)</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4351" marR="54351" marT="0" marB="0"/>
                </a:tc>
              </a:tr>
              <a:tr h="1242425">
                <a:tc>
                  <a:txBody>
                    <a:bodyPr/>
                    <a:lstStyle/>
                    <a:p>
                      <a:pPr>
                        <a:lnSpc>
                          <a:spcPct val="107000"/>
                        </a:lnSpc>
                        <a:spcAft>
                          <a:spcPts val="0"/>
                        </a:spcAft>
                      </a:pPr>
                      <a:r>
                        <a:rPr lang="hu-HU" sz="1800">
                          <a:effectLst/>
                        </a:rPr>
                        <a:t>4</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4351" marR="54351" marT="0" marB="0"/>
                </a:tc>
                <a:tc>
                  <a:txBody>
                    <a:bodyPr/>
                    <a:lstStyle/>
                    <a:p>
                      <a:pPr algn="ctr">
                        <a:lnSpc>
                          <a:spcPct val="107000"/>
                        </a:lnSpc>
                        <a:spcAft>
                          <a:spcPts val="0"/>
                        </a:spcAft>
                      </a:pPr>
                      <a:r>
                        <a:rPr lang="hu-HU" sz="1800">
                          <a:effectLst/>
                        </a:rPr>
                        <a:t>high-tone (main stress on nem)</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4351" marR="54351" marT="0" marB="0"/>
                </a:tc>
                <a:tc>
                  <a:txBody>
                    <a:bodyPr/>
                    <a:lstStyle/>
                    <a:p>
                      <a:pPr algn="ctr">
                        <a:lnSpc>
                          <a:spcPct val="107000"/>
                        </a:lnSpc>
                        <a:spcAft>
                          <a:spcPts val="0"/>
                        </a:spcAft>
                      </a:pPr>
                      <a:r>
                        <a:rPr lang="hu-HU" sz="1800">
                          <a:effectLst/>
                        </a:rPr>
                        <a:t>high-tone (main stress on nem (or ez+nem))</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4351" marR="54351" marT="0" marB="0"/>
                </a:tc>
                <a:tc>
                  <a:txBody>
                    <a:bodyPr/>
                    <a:lstStyle/>
                    <a:p>
                      <a:pPr algn="ctr">
                        <a:lnSpc>
                          <a:spcPct val="107000"/>
                        </a:lnSpc>
                        <a:spcAft>
                          <a:spcPts val="0"/>
                        </a:spcAft>
                      </a:pPr>
                      <a:r>
                        <a:rPr lang="hu-HU" sz="1800">
                          <a:effectLst/>
                        </a:rPr>
                        <a:t>high-tone or flat</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4351" marR="54351" marT="0" marB="0"/>
                </a:tc>
                <a:tc>
                  <a:txBody>
                    <a:bodyPr/>
                    <a:lstStyle/>
                    <a:p>
                      <a:pPr algn="ctr">
                        <a:lnSpc>
                          <a:spcPct val="107000"/>
                        </a:lnSpc>
                        <a:spcAft>
                          <a:spcPts val="0"/>
                        </a:spcAft>
                      </a:pPr>
                      <a:r>
                        <a:rPr lang="hu-HU" sz="1800">
                          <a:effectLst/>
                        </a:rPr>
                        <a:t>high-tone (various)</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4351" marR="54351" marT="0" marB="0"/>
                </a:tc>
              </a:tr>
              <a:tr h="461007">
                <a:tc>
                  <a:txBody>
                    <a:bodyPr/>
                    <a:lstStyle/>
                    <a:p>
                      <a:pPr>
                        <a:lnSpc>
                          <a:spcPct val="107000"/>
                        </a:lnSpc>
                        <a:spcAft>
                          <a:spcPts val="0"/>
                        </a:spcAft>
                      </a:pPr>
                      <a:r>
                        <a:rPr lang="hu-HU" sz="1800">
                          <a:effectLst/>
                        </a:rPr>
                        <a:t>5</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4351" marR="54351" marT="0" marB="0"/>
                </a:tc>
                <a:tc>
                  <a:txBody>
                    <a:bodyPr/>
                    <a:lstStyle/>
                    <a:p>
                      <a:pPr algn="ctr">
                        <a:lnSpc>
                          <a:spcPct val="107000"/>
                        </a:lnSpc>
                        <a:spcAft>
                          <a:spcPts val="0"/>
                        </a:spcAft>
                      </a:pPr>
                      <a:r>
                        <a:rPr lang="hu-HU" sz="1800">
                          <a:effectLst/>
                        </a:rPr>
                        <a:t>high tone + rising end</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4351" marR="54351" marT="0" marB="0"/>
                </a:tc>
                <a:tc>
                  <a:txBody>
                    <a:bodyPr/>
                    <a:lstStyle/>
                    <a:p>
                      <a:pPr algn="ctr">
                        <a:lnSpc>
                          <a:spcPct val="107000"/>
                        </a:lnSpc>
                        <a:spcAft>
                          <a:spcPts val="0"/>
                        </a:spcAft>
                      </a:pPr>
                      <a:r>
                        <a:rPr lang="hu-HU" sz="1800">
                          <a:effectLst/>
                        </a:rPr>
                        <a:t>declination + flat end</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4351" marR="54351" marT="0" marB="0"/>
                </a:tc>
                <a:tc>
                  <a:txBody>
                    <a:bodyPr/>
                    <a:lstStyle/>
                    <a:p>
                      <a:pPr algn="ctr">
                        <a:lnSpc>
                          <a:spcPct val="107000"/>
                        </a:lnSpc>
                        <a:spcAft>
                          <a:spcPts val="0"/>
                        </a:spcAft>
                      </a:pPr>
                      <a:r>
                        <a:rPr lang="hu-HU" sz="1800">
                          <a:effectLst/>
                        </a:rPr>
                        <a:t>high-tone (various)</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4351" marR="54351" marT="0" marB="0"/>
                </a:tc>
                <a:tc>
                  <a:txBody>
                    <a:bodyPr/>
                    <a:lstStyle/>
                    <a:p>
                      <a:pPr algn="ctr">
                        <a:lnSpc>
                          <a:spcPct val="107000"/>
                        </a:lnSpc>
                        <a:spcAft>
                          <a:spcPts val="0"/>
                        </a:spcAft>
                      </a:pPr>
                      <a:r>
                        <a:rPr lang="hu-HU" sz="1800" dirty="0" err="1">
                          <a:effectLst/>
                        </a:rPr>
                        <a:t>high-tone</a:t>
                      </a:r>
                      <a:r>
                        <a:rPr lang="hu-HU" sz="1800" dirty="0">
                          <a:effectLst/>
                        </a:rPr>
                        <a:t> (</a:t>
                      </a:r>
                      <a:r>
                        <a:rPr lang="hu-HU" sz="1800" dirty="0" err="1">
                          <a:effectLst/>
                        </a:rPr>
                        <a:t>various</a:t>
                      </a:r>
                      <a:r>
                        <a:rPr lang="hu-HU" sz="1800" dirty="0">
                          <a:effectLst/>
                        </a:rPr>
                        <a:t>)</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51" marR="54351" marT="0" marB="0"/>
                </a:tc>
              </a:tr>
            </a:tbl>
          </a:graphicData>
        </a:graphic>
      </p:graphicFrame>
    </p:spTree>
    <p:extLst>
      <p:ext uri="{BB962C8B-B14F-4D97-AF65-F5344CB8AC3E}">
        <p14:creationId xmlns:p14="http://schemas.microsoft.com/office/powerpoint/2010/main" val="15059458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graphicFrame>
        <p:nvGraphicFramePr>
          <p:cNvPr id="4" name="Tartalom helye 3"/>
          <p:cNvGraphicFramePr>
            <a:graphicFrameLocks noGrp="1"/>
          </p:cNvGraphicFramePr>
          <p:nvPr>
            <p:ph idx="1"/>
            <p:extLst>
              <p:ext uri="{D42A27DB-BD31-4B8C-83A1-F6EECF244321}">
                <p14:modId xmlns:p14="http://schemas.microsoft.com/office/powerpoint/2010/main" val="1942648933"/>
              </p:ext>
            </p:extLst>
          </p:nvPr>
        </p:nvGraphicFramePr>
        <p:xfrm>
          <a:off x="243070" y="0"/>
          <a:ext cx="11563108" cy="6506384"/>
        </p:xfrm>
        <a:graphic>
          <a:graphicData uri="http://schemas.openxmlformats.org/drawingml/2006/table">
            <a:tbl>
              <a:tblPr firstRow="1" firstCol="1" bandRow="1">
                <a:tableStyleId>{5C22544A-7EE6-4342-B048-85BDC9FD1C3A}</a:tableStyleId>
              </a:tblPr>
              <a:tblGrid>
                <a:gridCol w="745183"/>
                <a:gridCol w="3595322"/>
                <a:gridCol w="1863524"/>
                <a:gridCol w="2928395"/>
                <a:gridCol w="2430684"/>
              </a:tblGrid>
              <a:tr h="290888">
                <a:tc>
                  <a:txBody>
                    <a:bodyPr/>
                    <a:lstStyle/>
                    <a:p>
                      <a:pPr>
                        <a:lnSpc>
                          <a:spcPct val="107000"/>
                        </a:lnSpc>
                        <a:spcAft>
                          <a:spcPts val="0"/>
                        </a:spcAft>
                      </a:pPr>
                      <a:r>
                        <a:rPr lang="hu-HU" sz="1700" dirty="0">
                          <a:effectLst/>
                        </a:rPr>
                        <a:t> </a:t>
                      </a:r>
                      <a:endParaRPr lang="hu-H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7338" marR="47338" marT="0" marB="0"/>
                </a:tc>
                <a:tc>
                  <a:txBody>
                    <a:bodyPr/>
                    <a:lstStyle/>
                    <a:p>
                      <a:pPr algn="ctr">
                        <a:lnSpc>
                          <a:spcPct val="107000"/>
                        </a:lnSpc>
                        <a:spcAft>
                          <a:spcPts val="0"/>
                        </a:spcAft>
                      </a:pPr>
                      <a:r>
                        <a:rPr lang="hu-HU" sz="1700" dirty="0">
                          <a:effectLst/>
                        </a:rPr>
                        <a:t>INSUBORDINATE</a:t>
                      </a:r>
                      <a:endParaRPr lang="hu-H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7338" marR="47338" marT="0" marB="0"/>
                </a:tc>
                <a:tc>
                  <a:txBody>
                    <a:bodyPr/>
                    <a:lstStyle/>
                    <a:p>
                      <a:pPr algn="ctr">
                        <a:lnSpc>
                          <a:spcPct val="107000"/>
                        </a:lnSpc>
                        <a:spcAft>
                          <a:spcPts val="0"/>
                        </a:spcAft>
                      </a:pPr>
                      <a:r>
                        <a:rPr lang="hu-HU" sz="1700">
                          <a:effectLst/>
                        </a:rPr>
                        <a:t>ELLIPTIC</a:t>
                      </a:r>
                      <a:endParaRPr lang="hu-HU" sz="1700">
                        <a:effectLst/>
                        <a:latin typeface="Calibri" panose="020F0502020204030204" pitchFamily="34" charset="0"/>
                        <a:ea typeface="Calibri" panose="020F0502020204030204" pitchFamily="34" charset="0"/>
                        <a:cs typeface="Times New Roman" panose="02020603050405020304" pitchFamily="18" charset="0"/>
                      </a:endParaRPr>
                    </a:p>
                  </a:txBody>
                  <a:tcPr marL="47338" marR="47338" marT="0" marB="0"/>
                </a:tc>
                <a:tc>
                  <a:txBody>
                    <a:bodyPr/>
                    <a:lstStyle/>
                    <a:p>
                      <a:pPr algn="ctr">
                        <a:lnSpc>
                          <a:spcPct val="107000"/>
                        </a:lnSpc>
                        <a:spcAft>
                          <a:spcPts val="0"/>
                        </a:spcAft>
                      </a:pPr>
                      <a:r>
                        <a:rPr lang="hu-HU" sz="1700">
                          <a:effectLst/>
                        </a:rPr>
                        <a:t>MAIN C.+ </a:t>
                      </a:r>
                      <a:r>
                        <a:rPr lang="hu-HU" sz="1700" u="sng">
                          <a:effectLst/>
                        </a:rPr>
                        <a:t>SUBO. C.</a:t>
                      </a:r>
                      <a:endParaRPr lang="hu-HU" sz="1700">
                        <a:effectLst/>
                        <a:latin typeface="Calibri" panose="020F0502020204030204" pitchFamily="34" charset="0"/>
                        <a:ea typeface="Calibri" panose="020F0502020204030204" pitchFamily="34" charset="0"/>
                        <a:cs typeface="Times New Roman" panose="02020603050405020304" pitchFamily="18" charset="0"/>
                      </a:endParaRPr>
                    </a:p>
                  </a:txBody>
                  <a:tcPr marL="47338" marR="47338" marT="0" marB="0"/>
                </a:tc>
                <a:tc>
                  <a:txBody>
                    <a:bodyPr/>
                    <a:lstStyle/>
                    <a:p>
                      <a:pPr algn="ctr">
                        <a:lnSpc>
                          <a:spcPct val="107000"/>
                        </a:lnSpc>
                        <a:spcAft>
                          <a:spcPts val="0"/>
                        </a:spcAft>
                      </a:pPr>
                      <a:r>
                        <a:rPr lang="hu-HU" sz="1700" u="sng" dirty="0">
                          <a:effectLst/>
                        </a:rPr>
                        <a:t>SUBO. C</a:t>
                      </a:r>
                      <a:r>
                        <a:rPr lang="hu-HU" sz="1700" dirty="0">
                          <a:effectLst/>
                        </a:rPr>
                        <a:t>.+ MAIN C.</a:t>
                      </a:r>
                      <a:endParaRPr lang="hu-H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7338" marR="47338" marT="0" marB="0"/>
                </a:tc>
              </a:tr>
              <a:tr h="758675">
                <a:tc>
                  <a:txBody>
                    <a:bodyPr/>
                    <a:lstStyle/>
                    <a:p>
                      <a:pPr>
                        <a:lnSpc>
                          <a:spcPct val="107000"/>
                        </a:lnSpc>
                        <a:spcAft>
                          <a:spcPts val="0"/>
                        </a:spcAft>
                      </a:pPr>
                      <a:r>
                        <a:rPr lang="hu-HU" sz="1700">
                          <a:effectLst/>
                        </a:rPr>
                        <a:t>6</a:t>
                      </a:r>
                      <a:endParaRPr lang="hu-HU" sz="1700">
                        <a:effectLst/>
                        <a:latin typeface="Calibri" panose="020F0502020204030204" pitchFamily="34" charset="0"/>
                        <a:ea typeface="Calibri" panose="020F0502020204030204" pitchFamily="34" charset="0"/>
                        <a:cs typeface="Times New Roman" panose="02020603050405020304" pitchFamily="18" charset="0"/>
                      </a:endParaRPr>
                    </a:p>
                  </a:txBody>
                  <a:tcPr marL="47338" marR="47338" marT="0" marB="0"/>
                </a:tc>
                <a:tc>
                  <a:txBody>
                    <a:bodyPr/>
                    <a:lstStyle/>
                    <a:p>
                      <a:pPr algn="ctr">
                        <a:lnSpc>
                          <a:spcPct val="107000"/>
                        </a:lnSpc>
                        <a:spcAft>
                          <a:spcPts val="0"/>
                        </a:spcAft>
                      </a:pPr>
                      <a:r>
                        <a:rPr lang="hu-HU" sz="1700" dirty="0" err="1">
                          <a:effectLst/>
                        </a:rPr>
                        <a:t>high-tone</a:t>
                      </a:r>
                      <a:r>
                        <a:rPr lang="hu-HU" sz="1700" dirty="0">
                          <a:effectLst/>
                        </a:rPr>
                        <a:t> (</a:t>
                      </a:r>
                      <a:r>
                        <a:rPr lang="hu-HU" sz="1700" dirty="0" err="1">
                          <a:effectLst/>
                        </a:rPr>
                        <a:t>with</a:t>
                      </a:r>
                      <a:r>
                        <a:rPr lang="hu-HU" sz="1700" dirty="0">
                          <a:effectLst/>
                        </a:rPr>
                        <a:t> less </a:t>
                      </a:r>
                      <a:r>
                        <a:rPr lang="hu-HU" sz="1700" dirty="0" err="1">
                          <a:effectLst/>
                        </a:rPr>
                        <a:t>steep</a:t>
                      </a:r>
                      <a:r>
                        <a:rPr lang="hu-HU" sz="1700" dirty="0">
                          <a:effectLst/>
                        </a:rPr>
                        <a:t> </a:t>
                      </a:r>
                      <a:r>
                        <a:rPr lang="hu-HU" sz="1700" dirty="0" err="1">
                          <a:effectLst/>
                        </a:rPr>
                        <a:t>falling</a:t>
                      </a:r>
                      <a:r>
                        <a:rPr lang="hu-HU" sz="1700" dirty="0">
                          <a:effectLst/>
                        </a:rPr>
                        <a:t> </a:t>
                      </a:r>
                      <a:r>
                        <a:rPr lang="hu-HU" sz="1700" dirty="0" err="1">
                          <a:effectLst/>
                        </a:rPr>
                        <a:t>contour</a:t>
                      </a:r>
                      <a:r>
                        <a:rPr lang="hu-HU" sz="1700" dirty="0">
                          <a:effectLst/>
                        </a:rPr>
                        <a:t>) / </a:t>
                      </a:r>
                      <a:r>
                        <a:rPr lang="hu-HU" sz="1700" dirty="0" err="1">
                          <a:effectLst/>
                        </a:rPr>
                        <a:t>flat</a:t>
                      </a:r>
                      <a:endParaRPr lang="hu-H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7338" marR="47338" marT="0" marB="0"/>
                </a:tc>
                <a:tc>
                  <a:txBody>
                    <a:bodyPr/>
                    <a:lstStyle/>
                    <a:p>
                      <a:pPr algn="ctr">
                        <a:lnSpc>
                          <a:spcPct val="107000"/>
                        </a:lnSpc>
                        <a:spcAft>
                          <a:spcPts val="0"/>
                        </a:spcAft>
                      </a:pPr>
                      <a:r>
                        <a:rPr lang="hu-HU" sz="1700" dirty="0" err="1">
                          <a:effectLst/>
                        </a:rPr>
                        <a:t>high-tone</a:t>
                      </a:r>
                      <a:r>
                        <a:rPr lang="hu-HU" sz="1700" dirty="0">
                          <a:effectLst/>
                        </a:rPr>
                        <a:t> (</a:t>
                      </a:r>
                      <a:r>
                        <a:rPr lang="hu-HU" sz="1700" dirty="0" err="1">
                          <a:effectLst/>
                        </a:rPr>
                        <a:t>with</a:t>
                      </a:r>
                      <a:r>
                        <a:rPr lang="hu-HU" sz="1700" dirty="0">
                          <a:effectLst/>
                        </a:rPr>
                        <a:t> </a:t>
                      </a:r>
                      <a:r>
                        <a:rPr lang="hu-HU" sz="1700" dirty="0" err="1">
                          <a:effectLst/>
                        </a:rPr>
                        <a:t>steeper</a:t>
                      </a:r>
                      <a:r>
                        <a:rPr lang="hu-HU" sz="1700" dirty="0">
                          <a:effectLst/>
                        </a:rPr>
                        <a:t> </a:t>
                      </a:r>
                      <a:r>
                        <a:rPr lang="hu-HU" sz="1700" dirty="0" err="1">
                          <a:effectLst/>
                        </a:rPr>
                        <a:t>falling</a:t>
                      </a:r>
                      <a:r>
                        <a:rPr lang="hu-HU" sz="1700" dirty="0">
                          <a:effectLst/>
                        </a:rPr>
                        <a:t> </a:t>
                      </a:r>
                      <a:r>
                        <a:rPr lang="hu-HU" sz="1700" dirty="0" err="1">
                          <a:effectLst/>
                        </a:rPr>
                        <a:t>contour</a:t>
                      </a:r>
                      <a:r>
                        <a:rPr lang="hu-HU" sz="1700" dirty="0">
                          <a:effectLst/>
                        </a:rPr>
                        <a:t>)</a:t>
                      </a:r>
                      <a:endParaRPr lang="hu-H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7338" marR="47338" marT="0" marB="0"/>
                </a:tc>
                <a:tc>
                  <a:txBody>
                    <a:bodyPr/>
                    <a:lstStyle/>
                    <a:p>
                      <a:pPr algn="ctr">
                        <a:lnSpc>
                          <a:spcPct val="107000"/>
                        </a:lnSpc>
                        <a:spcAft>
                          <a:spcPts val="0"/>
                        </a:spcAft>
                      </a:pPr>
                      <a:r>
                        <a:rPr lang="hu-HU" sz="1700">
                          <a:effectLst/>
                        </a:rPr>
                        <a:t>flat</a:t>
                      </a:r>
                      <a:endParaRPr lang="hu-HU" sz="1700">
                        <a:effectLst/>
                        <a:latin typeface="Calibri" panose="020F0502020204030204" pitchFamily="34" charset="0"/>
                        <a:ea typeface="Calibri" panose="020F0502020204030204" pitchFamily="34" charset="0"/>
                        <a:cs typeface="Times New Roman" panose="02020603050405020304" pitchFamily="18" charset="0"/>
                      </a:endParaRPr>
                    </a:p>
                  </a:txBody>
                  <a:tcPr marL="47338" marR="47338" marT="0" marB="0"/>
                </a:tc>
                <a:tc>
                  <a:txBody>
                    <a:bodyPr/>
                    <a:lstStyle/>
                    <a:p>
                      <a:pPr algn="ctr">
                        <a:lnSpc>
                          <a:spcPct val="107000"/>
                        </a:lnSpc>
                        <a:spcAft>
                          <a:spcPts val="0"/>
                        </a:spcAft>
                      </a:pPr>
                      <a:r>
                        <a:rPr lang="hu-HU" sz="1700">
                          <a:effectLst/>
                        </a:rPr>
                        <a:t>high-tone</a:t>
                      </a:r>
                      <a:endParaRPr lang="hu-HU" sz="1700">
                        <a:effectLst/>
                        <a:latin typeface="Calibri" panose="020F0502020204030204" pitchFamily="34" charset="0"/>
                        <a:ea typeface="Calibri" panose="020F0502020204030204" pitchFamily="34" charset="0"/>
                        <a:cs typeface="Times New Roman" panose="02020603050405020304" pitchFamily="18" charset="0"/>
                      </a:endParaRPr>
                    </a:p>
                  </a:txBody>
                  <a:tcPr marL="47338" marR="47338" marT="0" marB="0"/>
                </a:tc>
              </a:tr>
              <a:tr h="1517350">
                <a:tc>
                  <a:txBody>
                    <a:bodyPr/>
                    <a:lstStyle/>
                    <a:p>
                      <a:pPr>
                        <a:lnSpc>
                          <a:spcPct val="107000"/>
                        </a:lnSpc>
                        <a:spcAft>
                          <a:spcPts val="0"/>
                        </a:spcAft>
                      </a:pPr>
                      <a:r>
                        <a:rPr lang="hu-HU" sz="1700">
                          <a:effectLst/>
                        </a:rPr>
                        <a:t>7</a:t>
                      </a:r>
                      <a:endParaRPr lang="hu-HU" sz="1700">
                        <a:effectLst/>
                        <a:latin typeface="Calibri" panose="020F0502020204030204" pitchFamily="34" charset="0"/>
                        <a:ea typeface="Calibri" panose="020F0502020204030204" pitchFamily="34" charset="0"/>
                        <a:cs typeface="Times New Roman" panose="02020603050405020304" pitchFamily="18" charset="0"/>
                      </a:endParaRPr>
                    </a:p>
                  </a:txBody>
                  <a:tcPr marL="47338" marR="47338" marT="0" marB="0"/>
                </a:tc>
                <a:tc>
                  <a:txBody>
                    <a:bodyPr/>
                    <a:lstStyle/>
                    <a:p>
                      <a:pPr algn="ctr">
                        <a:lnSpc>
                          <a:spcPct val="107000"/>
                        </a:lnSpc>
                        <a:spcAft>
                          <a:spcPts val="0"/>
                        </a:spcAft>
                      </a:pPr>
                      <a:r>
                        <a:rPr lang="hu-HU" sz="1700" dirty="0" err="1">
                          <a:effectLst/>
                        </a:rPr>
                        <a:t>high-tone</a:t>
                      </a:r>
                      <a:r>
                        <a:rPr lang="hu-HU" sz="1700" dirty="0">
                          <a:effectLst/>
                        </a:rPr>
                        <a:t> (main </a:t>
                      </a:r>
                      <a:r>
                        <a:rPr lang="hu-HU" sz="1700" dirty="0" err="1">
                          <a:effectLst/>
                        </a:rPr>
                        <a:t>stress</a:t>
                      </a:r>
                      <a:r>
                        <a:rPr lang="hu-HU" sz="1700" dirty="0">
                          <a:effectLst/>
                        </a:rPr>
                        <a:t> </a:t>
                      </a:r>
                      <a:r>
                        <a:rPr lang="hu-HU" sz="1700" dirty="0" err="1">
                          <a:effectLst/>
                        </a:rPr>
                        <a:t>on</a:t>
                      </a:r>
                      <a:r>
                        <a:rPr lang="hu-HU" sz="1700" dirty="0">
                          <a:effectLst/>
                        </a:rPr>
                        <a:t> értenél </a:t>
                      </a:r>
                      <a:r>
                        <a:rPr lang="hu-HU" sz="1700" dirty="0" err="1">
                          <a:effectLst/>
                        </a:rPr>
                        <a:t>with</a:t>
                      </a:r>
                      <a:r>
                        <a:rPr lang="hu-HU" sz="1700" dirty="0">
                          <a:effectLst/>
                        </a:rPr>
                        <a:t> </a:t>
                      </a:r>
                      <a:r>
                        <a:rPr lang="hu-HU" sz="1700" dirty="0" err="1">
                          <a:effectLst/>
                        </a:rPr>
                        <a:t>narrower</a:t>
                      </a:r>
                      <a:r>
                        <a:rPr lang="hu-HU" sz="1700" dirty="0">
                          <a:effectLst/>
                        </a:rPr>
                        <a:t> </a:t>
                      </a:r>
                      <a:r>
                        <a:rPr lang="hu-HU" sz="1700" dirty="0" err="1">
                          <a:effectLst/>
                        </a:rPr>
                        <a:t>pitch</a:t>
                      </a:r>
                      <a:r>
                        <a:rPr lang="hu-HU" sz="1700" dirty="0">
                          <a:effectLst/>
                        </a:rPr>
                        <a:t> </a:t>
                      </a:r>
                      <a:r>
                        <a:rPr lang="hu-HU" sz="1700" dirty="0" err="1">
                          <a:effectLst/>
                        </a:rPr>
                        <a:t>range</a:t>
                      </a:r>
                      <a:r>
                        <a:rPr lang="hu-HU" sz="1700" dirty="0">
                          <a:effectLst/>
                        </a:rPr>
                        <a:t>)+ </a:t>
                      </a:r>
                      <a:r>
                        <a:rPr lang="hu-HU" sz="1700" dirty="0" err="1">
                          <a:effectLst/>
                        </a:rPr>
                        <a:t>rising</a:t>
                      </a:r>
                      <a:r>
                        <a:rPr lang="hu-HU" sz="1700" dirty="0">
                          <a:effectLst/>
                        </a:rPr>
                        <a:t> end OR </a:t>
                      </a:r>
                      <a:r>
                        <a:rPr lang="hu-HU" sz="1700" dirty="0" err="1">
                          <a:effectLst/>
                        </a:rPr>
                        <a:t>high</a:t>
                      </a:r>
                      <a:r>
                        <a:rPr lang="hu-HU" sz="1700" dirty="0">
                          <a:effectLst/>
                        </a:rPr>
                        <a:t> </a:t>
                      </a:r>
                      <a:r>
                        <a:rPr lang="hu-HU" sz="1700" dirty="0" err="1">
                          <a:effectLst/>
                        </a:rPr>
                        <a:t>tone</a:t>
                      </a:r>
                      <a:r>
                        <a:rPr lang="hu-HU" sz="1700" dirty="0">
                          <a:effectLst/>
                        </a:rPr>
                        <a:t> (main </a:t>
                      </a:r>
                      <a:r>
                        <a:rPr lang="hu-HU" sz="1700" dirty="0" err="1">
                          <a:effectLst/>
                        </a:rPr>
                        <a:t>stress</a:t>
                      </a:r>
                      <a:r>
                        <a:rPr lang="hu-HU" sz="1700" dirty="0">
                          <a:effectLst/>
                        </a:rPr>
                        <a:t> </a:t>
                      </a:r>
                      <a:r>
                        <a:rPr lang="hu-HU" sz="1700" dirty="0" err="1">
                          <a:effectLst/>
                        </a:rPr>
                        <a:t>on</a:t>
                      </a:r>
                      <a:r>
                        <a:rPr lang="hu-HU" sz="1700" dirty="0">
                          <a:effectLst/>
                        </a:rPr>
                        <a:t> </a:t>
                      </a:r>
                      <a:r>
                        <a:rPr lang="hu-HU" sz="1700" i="1" dirty="0">
                          <a:effectLst/>
                        </a:rPr>
                        <a:t>mintha</a:t>
                      </a:r>
                      <a:r>
                        <a:rPr lang="hu-HU" sz="1700" dirty="0">
                          <a:effectLst/>
                        </a:rPr>
                        <a:t>)</a:t>
                      </a:r>
                      <a:endParaRPr lang="hu-H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7338" marR="47338" marT="0" marB="0"/>
                </a:tc>
                <a:tc>
                  <a:txBody>
                    <a:bodyPr/>
                    <a:lstStyle/>
                    <a:p>
                      <a:pPr algn="ctr">
                        <a:lnSpc>
                          <a:spcPct val="107000"/>
                        </a:lnSpc>
                        <a:spcAft>
                          <a:spcPts val="0"/>
                        </a:spcAft>
                      </a:pPr>
                      <a:r>
                        <a:rPr lang="hu-HU" sz="1700" dirty="0" err="1">
                          <a:effectLst/>
                        </a:rPr>
                        <a:t>high</a:t>
                      </a:r>
                      <a:r>
                        <a:rPr lang="hu-HU" sz="1700" dirty="0">
                          <a:effectLst/>
                        </a:rPr>
                        <a:t> </a:t>
                      </a:r>
                      <a:r>
                        <a:rPr lang="hu-HU" sz="1700" dirty="0" err="1">
                          <a:effectLst/>
                        </a:rPr>
                        <a:t>tone</a:t>
                      </a:r>
                      <a:r>
                        <a:rPr lang="hu-HU" sz="1700" dirty="0">
                          <a:effectLst/>
                        </a:rPr>
                        <a:t> (main </a:t>
                      </a:r>
                      <a:r>
                        <a:rPr lang="hu-HU" sz="1700" dirty="0" err="1">
                          <a:effectLst/>
                        </a:rPr>
                        <a:t>stress</a:t>
                      </a:r>
                      <a:r>
                        <a:rPr lang="hu-HU" sz="1700" dirty="0">
                          <a:effectLst/>
                        </a:rPr>
                        <a:t> </a:t>
                      </a:r>
                      <a:r>
                        <a:rPr lang="hu-HU" sz="1700" dirty="0" err="1">
                          <a:effectLst/>
                        </a:rPr>
                        <a:t>on</a:t>
                      </a:r>
                      <a:r>
                        <a:rPr lang="hu-HU" sz="1700" dirty="0">
                          <a:effectLst/>
                        </a:rPr>
                        <a:t> </a:t>
                      </a:r>
                      <a:r>
                        <a:rPr lang="hu-HU" sz="1700" i="1" dirty="0">
                          <a:effectLst/>
                        </a:rPr>
                        <a:t>értenél</a:t>
                      </a:r>
                      <a:r>
                        <a:rPr lang="hu-HU" sz="1700" dirty="0">
                          <a:effectLst/>
                        </a:rPr>
                        <a:t>)</a:t>
                      </a:r>
                      <a:endParaRPr lang="hu-H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7338" marR="47338" marT="0" marB="0"/>
                </a:tc>
                <a:tc>
                  <a:txBody>
                    <a:bodyPr/>
                    <a:lstStyle/>
                    <a:p>
                      <a:pPr algn="ctr">
                        <a:lnSpc>
                          <a:spcPct val="107000"/>
                        </a:lnSpc>
                        <a:spcAft>
                          <a:spcPts val="0"/>
                        </a:spcAft>
                      </a:pPr>
                      <a:r>
                        <a:rPr lang="hu-HU" sz="1700" dirty="0" err="1">
                          <a:effectLst/>
                        </a:rPr>
                        <a:t>high</a:t>
                      </a:r>
                      <a:r>
                        <a:rPr lang="hu-HU" sz="1700" dirty="0">
                          <a:effectLst/>
                        </a:rPr>
                        <a:t> </a:t>
                      </a:r>
                      <a:r>
                        <a:rPr lang="hu-HU" sz="1700" dirty="0" err="1">
                          <a:effectLst/>
                        </a:rPr>
                        <a:t>tone</a:t>
                      </a:r>
                      <a:r>
                        <a:rPr lang="hu-HU" sz="1700" dirty="0">
                          <a:effectLst/>
                        </a:rPr>
                        <a:t> (main </a:t>
                      </a:r>
                      <a:r>
                        <a:rPr lang="hu-HU" sz="1700" dirty="0" err="1">
                          <a:effectLst/>
                        </a:rPr>
                        <a:t>stress</a:t>
                      </a:r>
                      <a:r>
                        <a:rPr lang="hu-HU" sz="1700" dirty="0">
                          <a:effectLst/>
                        </a:rPr>
                        <a:t> </a:t>
                      </a:r>
                      <a:r>
                        <a:rPr lang="hu-HU" sz="1700" dirty="0" err="1">
                          <a:effectLst/>
                        </a:rPr>
                        <a:t>on</a:t>
                      </a:r>
                      <a:r>
                        <a:rPr lang="hu-HU" sz="1700" dirty="0">
                          <a:effectLst/>
                        </a:rPr>
                        <a:t> értenél) OR </a:t>
                      </a:r>
                      <a:r>
                        <a:rPr lang="hu-HU" sz="1700" dirty="0" err="1">
                          <a:effectLst/>
                        </a:rPr>
                        <a:t>high</a:t>
                      </a:r>
                      <a:r>
                        <a:rPr lang="hu-HU" sz="1700" dirty="0">
                          <a:effectLst/>
                        </a:rPr>
                        <a:t> </a:t>
                      </a:r>
                      <a:r>
                        <a:rPr lang="hu-HU" sz="1700" dirty="0" err="1">
                          <a:effectLst/>
                        </a:rPr>
                        <a:t>tone</a:t>
                      </a:r>
                      <a:r>
                        <a:rPr lang="hu-HU" sz="1700" dirty="0">
                          <a:effectLst/>
                        </a:rPr>
                        <a:t> (main </a:t>
                      </a:r>
                      <a:r>
                        <a:rPr lang="hu-HU" sz="1700" dirty="0" err="1">
                          <a:effectLst/>
                        </a:rPr>
                        <a:t>stress</a:t>
                      </a:r>
                      <a:r>
                        <a:rPr lang="hu-HU" sz="1700" dirty="0">
                          <a:effectLst/>
                        </a:rPr>
                        <a:t> </a:t>
                      </a:r>
                      <a:r>
                        <a:rPr lang="hu-HU" sz="1700" dirty="0" err="1">
                          <a:effectLst/>
                        </a:rPr>
                        <a:t>on</a:t>
                      </a:r>
                      <a:r>
                        <a:rPr lang="hu-HU" sz="1700" dirty="0">
                          <a:effectLst/>
                        </a:rPr>
                        <a:t> </a:t>
                      </a:r>
                      <a:r>
                        <a:rPr lang="hu-HU" sz="1700" i="1" dirty="0">
                          <a:effectLst/>
                        </a:rPr>
                        <a:t>mintha</a:t>
                      </a:r>
                      <a:r>
                        <a:rPr lang="hu-HU" sz="1700" dirty="0">
                          <a:effectLst/>
                        </a:rPr>
                        <a:t>)</a:t>
                      </a:r>
                      <a:endParaRPr lang="hu-H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7338" marR="47338" marT="0" marB="0"/>
                </a:tc>
                <a:tc>
                  <a:txBody>
                    <a:bodyPr/>
                    <a:lstStyle/>
                    <a:p>
                      <a:pPr algn="ctr">
                        <a:lnSpc>
                          <a:spcPct val="107000"/>
                        </a:lnSpc>
                        <a:spcAft>
                          <a:spcPts val="0"/>
                        </a:spcAft>
                      </a:pPr>
                      <a:r>
                        <a:rPr lang="hu-HU" sz="1700">
                          <a:effectLst/>
                        </a:rPr>
                        <a:t>high tone (main stress on értenél)</a:t>
                      </a:r>
                      <a:endParaRPr lang="hu-HU" sz="1700">
                        <a:effectLst/>
                        <a:latin typeface="Calibri" panose="020F0502020204030204" pitchFamily="34" charset="0"/>
                        <a:ea typeface="Calibri" panose="020F0502020204030204" pitchFamily="34" charset="0"/>
                        <a:cs typeface="Times New Roman" panose="02020603050405020304" pitchFamily="18" charset="0"/>
                      </a:endParaRPr>
                    </a:p>
                  </a:txBody>
                  <a:tcPr marL="47338" marR="47338" marT="0" marB="0"/>
                </a:tc>
              </a:tr>
              <a:tr h="758675">
                <a:tc>
                  <a:txBody>
                    <a:bodyPr/>
                    <a:lstStyle/>
                    <a:p>
                      <a:pPr>
                        <a:lnSpc>
                          <a:spcPct val="107000"/>
                        </a:lnSpc>
                        <a:spcAft>
                          <a:spcPts val="0"/>
                        </a:spcAft>
                      </a:pPr>
                      <a:r>
                        <a:rPr lang="hu-HU" sz="1700">
                          <a:effectLst/>
                        </a:rPr>
                        <a:t>8</a:t>
                      </a:r>
                      <a:endParaRPr lang="hu-HU" sz="1700">
                        <a:effectLst/>
                        <a:latin typeface="Calibri" panose="020F0502020204030204" pitchFamily="34" charset="0"/>
                        <a:ea typeface="Calibri" panose="020F0502020204030204" pitchFamily="34" charset="0"/>
                        <a:cs typeface="Times New Roman" panose="02020603050405020304" pitchFamily="18" charset="0"/>
                      </a:endParaRPr>
                    </a:p>
                  </a:txBody>
                  <a:tcPr marL="47338" marR="47338" marT="0" marB="0"/>
                </a:tc>
                <a:tc>
                  <a:txBody>
                    <a:bodyPr/>
                    <a:lstStyle/>
                    <a:p>
                      <a:pPr algn="ctr">
                        <a:lnSpc>
                          <a:spcPct val="107000"/>
                        </a:lnSpc>
                        <a:spcAft>
                          <a:spcPts val="0"/>
                        </a:spcAft>
                      </a:pPr>
                      <a:r>
                        <a:rPr lang="hu-HU" sz="1700" dirty="0" err="1">
                          <a:effectLst/>
                        </a:rPr>
                        <a:t>high</a:t>
                      </a:r>
                      <a:r>
                        <a:rPr lang="hu-HU" sz="1700" dirty="0">
                          <a:effectLst/>
                        </a:rPr>
                        <a:t> </a:t>
                      </a:r>
                      <a:r>
                        <a:rPr lang="hu-HU" sz="1700" dirty="0" err="1">
                          <a:effectLst/>
                        </a:rPr>
                        <a:t>tone</a:t>
                      </a:r>
                      <a:r>
                        <a:rPr lang="hu-HU" sz="1700" dirty="0">
                          <a:effectLst/>
                        </a:rPr>
                        <a:t> + </a:t>
                      </a:r>
                      <a:r>
                        <a:rPr lang="hu-HU" sz="1700" dirty="0" err="1">
                          <a:effectLst/>
                        </a:rPr>
                        <a:t>rising</a:t>
                      </a:r>
                      <a:r>
                        <a:rPr lang="hu-HU" sz="1700" dirty="0">
                          <a:effectLst/>
                        </a:rPr>
                        <a:t> end OR </a:t>
                      </a:r>
                      <a:r>
                        <a:rPr lang="hu-HU" sz="1700" dirty="0" err="1">
                          <a:effectLst/>
                        </a:rPr>
                        <a:t>full</a:t>
                      </a:r>
                      <a:r>
                        <a:rPr lang="hu-HU" sz="1700" dirty="0">
                          <a:effectLst/>
                        </a:rPr>
                        <a:t> </a:t>
                      </a:r>
                      <a:r>
                        <a:rPr lang="hu-HU" sz="1700" dirty="0" err="1">
                          <a:effectLst/>
                        </a:rPr>
                        <a:t>declination</a:t>
                      </a:r>
                      <a:endParaRPr lang="hu-H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7338" marR="47338" marT="0" marB="0"/>
                </a:tc>
                <a:tc>
                  <a:txBody>
                    <a:bodyPr/>
                    <a:lstStyle/>
                    <a:p>
                      <a:pPr algn="ctr">
                        <a:lnSpc>
                          <a:spcPct val="107000"/>
                        </a:lnSpc>
                        <a:spcAft>
                          <a:spcPts val="0"/>
                        </a:spcAft>
                      </a:pPr>
                      <a:r>
                        <a:rPr lang="hu-HU" sz="1700">
                          <a:effectLst/>
                        </a:rPr>
                        <a:t>high tone + rising end OR multiple high tones</a:t>
                      </a:r>
                      <a:endParaRPr lang="hu-HU" sz="1700">
                        <a:effectLst/>
                        <a:latin typeface="Calibri" panose="020F0502020204030204" pitchFamily="34" charset="0"/>
                        <a:ea typeface="Calibri" panose="020F0502020204030204" pitchFamily="34" charset="0"/>
                        <a:cs typeface="Times New Roman" panose="02020603050405020304" pitchFamily="18" charset="0"/>
                      </a:endParaRPr>
                    </a:p>
                  </a:txBody>
                  <a:tcPr marL="47338" marR="47338" marT="0" marB="0"/>
                </a:tc>
                <a:tc>
                  <a:txBody>
                    <a:bodyPr/>
                    <a:lstStyle/>
                    <a:p>
                      <a:pPr algn="ctr">
                        <a:lnSpc>
                          <a:spcPct val="107000"/>
                        </a:lnSpc>
                        <a:spcAft>
                          <a:spcPts val="0"/>
                        </a:spcAft>
                      </a:pPr>
                      <a:r>
                        <a:rPr lang="hu-HU" sz="1700" dirty="0" err="1">
                          <a:effectLst/>
                        </a:rPr>
                        <a:t>high</a:t>
                      </a:r>
                      <a:r>
                        <a:rPr lang="hu-HU" sz="1700" dirty="0">
                          <a:effectLst/>
                        </a:rPr>
                        <a:t> </a:t>
                      </a:r>
                      <a:r>
                        <a:rPr lang="hu-HU" sz="1700" dirty="0" err="1">
                          <a:effectLst/>
                        </a:rPr>
                        <a:t>tone</a:t>
                      </a:r>
                      <a:r>
                        <a:rPr lang="hu-HU" sz="1700" dirty="0">
                          <a:effectLst/>
                        </a:rPr>
                        <a:t> + </a:t>
                      </a:r>
                      <a:r>
                        <a:rPr lang="hu-HU" sz="1700" dirty="0" err="1">
                          <a:effectLst/>
                        </a:rPr>
                        <a:t>flat</a:t>
                      </a:r>
                      <a:r>
                        <a:rPr lang="hu-HU" sz="1700" dirty="0">
                          <a:effectLst/>
                        </a:rPr>
                        <a:t> end</a:t>
                      </a:r>
                      <a:endParaRPr lang="hu-H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7338" marR="47338" marT="0" marB="0"/>
                </a:tc>
                <a:tc>
                  <a:txBody>
                    <a:bodyPr/>
                    <a:lstStyle/>
                    <a:p>
                      <a:pPr algn="ctr">
                        <a:lnSpc>
                          <a:spcPct val="107000"/>
                        </a:lnSpc>
                        <a:spcAft>
                          <a:spcPts val="0"/>
                        </a:spcAft>
                      </a:pPr>
                      <a:r>
                        <a:rPr lang="hu-HU" sz="1700">
                          <a:effectLst/>
                        </a:rPr>
                        <a:t>high tone + flat end</a:t>
                      </a:r>
                      <a:endParaRPr lang="hu-HU" sz="1700">
                        <a:effectLst/>
                        <a:latin typeface="Calibri" panose="020F0502020204030204" pitchFamily="34" charset="0"/>
                        <a:ea typeface="Calibri" panose="020F0502020204030204" pitchFamily="34" charset="0"/>
                        <a:cs typeface="Times New Roman" panose="02020603050405020304" pitchFamily="18" charset="0"/>
                      </a:endParaRPr>
                    </a:p>
                  </a:txBody>
                  <a:tcPr marL="47338" marR="47338" marT="0" marB="0"/>
                </a:tc>
              </a:tr>
              <a:tr h="1517350">
                <a:tc>
                  <a:txBody>
                    <a:bodyPr/>
                    <a:lstStyle/>
                    <a:p>
                      <a:pPr>
                        <a:lnSpc>
                          <a:spcPct val="107000"/>
                        </a:lnSpc>
                        <a:spcAft>
                          <a:spcPts val="0"/>
                        </a:spcAft>
                      </a:pPr>
                      <a:r>
                        <a:rPr lang="hu-HU" sz="1700">
                          <a:effectLst/>
                        </a:rPr>
                        <a:t>9</a:t>
                      </a:r>
                      <a:endParaRPr lang="hu-HU" sz="1700">
                        <a:effectLst/>
                        <a:latin typeface="Calibri" panose="020F0502020204030204" pitchFamily="34" charset="0"/>
                        <a:ea typeface="Calibri" panose="020F0502020204030204" pitchFamily="34" charset="0"/>
                        <a:cs typeface="Times New Roman" panose="02020603050405020304" pitchFamily="18" charset="0"/>
                      </a:endParaRPr>
                    </a:p>
                  </a:txBody>
                  <a:tcPr marL="47338" marR="47338" marT="0" marB="0"/>
                </a:tc>
                <a:tc>
                  <a:txBody>
                    <a:bodyPr/>
                    <a:lstStyle/>
                    <a:p>
                      <a:pPr algn="ctr">
                        <a:lnSpc>
                          <a:spcPct val="107000"/>
                        </a:lnSpc>
                        <a:spcAft>
                          <a:spcPts val="0"/>
                        </a:spcAft>
                      </a:pPr>
                      <a:r>
                        <a:rPr lang="hu-HU" sz="1700" dirty="0" err="1">
                          <a:effectLst/>
                        </a:rPr>
                        <a:t>high-tone</a:t>
                      </a:r>
                      <a:r>
                        <a:rPr lang="hu-HU" sz="1700" dirty="0">
                          <a:effectLst/>
                        </a:rPr>
                        <a:t> (main </a:t>
                      </a:r>
                      <a:r>
                        <a:rPr lang="hu-HU" sz="1700" dirty="0" err="1">
                          <a:effectLst/>
                        </a:rPr>
                        <a:t>stress</a:t>
                      </a:r>
                      <a:r>
                        <a:rPr lang="hu-HU" sz="1700" dirty="0">
                          <a:effectLst/>
                        </a:rPr>
                        <a:t> </a:t>
                      </a:r>
                      <a:r>
                        <a:rPr lang="hu-HU" sz="1700" dirty="0" err="1">
                          <a:effectLst/>
                        </a:rPr>
                        <a:t>on</a:t>
                      </a:r>
                      <a:r>
                        <a:rPr lang="hu-HU" sz="1700" dirty="0">
                          <a:effectLst/>
                        </a:rPr>
                        <a:t> nem/</a:t>
                      </a:r>
                      <a:r>
                        <a:rPr lang="hu-HU" sz="1700" dirty="0" err="1">
                          <a:effectLst/>
                        </a:rPr>
                        <a:t>nem</a:t>
                      </a:r>
                      <a:r>
                        <a:rPr lang="hu-HU" sz="1700" dirty="0">
                          <a:effectLst/>
                        </a:rPr>
                        <a:t>+tudná </a:t>
                      </a:r>
                      <a:r>
                        <a:rPr lang="hu-HU" sz="1700" dirty="0" err="1">
                          <a:effectLst/>
                        </a:rPr>
                        <a:t>with</a:t>
                      </a:r>
                      <a:r>
                        <a:rPr lang="hu-HU" sz="1700" dirty="0">
                          <a:effectLst/>
                        </a:rPr>
                        <a:t> </a:t>
                      </a:r>
                      <a:r>
                        <a:rPr lang="hu-HU" sz="1700" dirty="0" err="1">
                          <a:effectLst/>
                        </a:rPr>
                        <a:t>narrower</a:t>
                      </a:r>
                      <a:r>
                        <a:rPr lang="hu-HU" sz="1700" dirty="0">
                          <a:effectLst/>
                        </a:rPr>
                        <a:t> </a:t>
                      </a:r>
                      <a:r>
                        <a:rPr lang="hu-HU" sz="1700" dirty="0" err="1">
                          <a:effectLst/>
                        </a:rPr>
                        <a:t>pitch</a:t>
                      </a:r>
                      <a:r>
                        <a:rPr lang="hu-HU" sz="1700" dirty="0">
                          <a:effectLst/>
                        </a:rPr>
                        <a:t> </a:t>
                      </a:r>
                      <a:r>
                        <a:rPr lang="hu-HU" sz="1700" dirty="0" err="1">
                          <a:effectLst/>
                        </a:rPr>
                        <a:t>range</a:t>
                      </a:r>
                      <a:r>
                        <a:rPr lang="hu-HU" sz="1700" dirty="0">
                          <a:effectLst/>
                        </a:rPr>
                        <a:t>)+ </a:t>
                      </a:r>
                      <a:r>
                        <a:rPr lang="hu-HU" sz="1700" dirty="0" err="1">
                          <a:effectLst/>
                        </a:rPr>
                        <a:t>rising</a:t>
                      </a:r>
                      <a:r>
                        <a:rPr lang="hu-HU" sz="1700" dirty="0">
                          <a:effectLst/>
                        </a:rPr>
                        <a:t> end OR </a:t>
                      </a:r>
                      <a:r>
                        <a:rPr lang="hu-HU" sz="1700" dirty="0" err="1">
                          <a:effectLst/>
                        </a:rPr>
                        <a:t>high</a:t>
                      </a:r>
                      <a:r>
                        <a:rPr lang="hu-HU" sz="1700" dirty="0">
                          <a:effectLst/>
                        </a:rPr>
                        <a:t> </a:t>
                      </a:r>
                      <a:r>
                        <a:rPr lang="hu-HU" sz="1700" dirty="0" err="1">
                          <a:effectLst/>
                        </a:rPr>
                        <a:t>tone</a:t>
                      </a:r>
                      <a:r>
                        <a:rPr lang="hu-HU" sz="1700" dirty="0">
                          <a:effectLst/>
                        </a:rPr>
                        <a:t> (main </a:t>
                      </a:r>
                      <a:r>
                        <a:rPr lang="hu-HU" sz="1700" dirty="0" err="1">
                          <a:effectLst/>
                        </a:rPr>
                        <a:t>stress</a:t>
                      </a:r>
                      <a:r>
                        <a:rPr lang="hu-HU" sz="1700" dirty="0">
                          <a:effectLst/>
                        </a:rPr>
                        <a:t> </a:t>
                      </a:r>
                      <a:r>
                        <a:rPr lang="hu-HU" sz="1700" dirty="0" err="1">
                          <a:effectLst/>
                        </a:rPr>
                        <a:t>on</a:t>
                      </a:r>
                      <a:r>
                        <a:rPr lang="hu-HU" sz="1700" dirty="0">
                          <a:effectLst/>
                        </a:rPr>
                        <a:t> </a:t>
                      </a:r>
                      <a:r>
                        <a:rPr lang="hu-HU" sz="1700" i="1" dirty="0">
                          <a:effectLst/>
                        </a:rPr>
                        <a:t>mintha</a:t>
                      </a:r>
                      <a:r>
                        <a:rPr lang="hu-HU" sz="1700" dirty="0">
                          <a:effectLst/>
                        </a:rPr>
                        <a:t>)</a:t>
                      </a:r>
                      <a:endParaRPr lang="hu-H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7338" marR="47338" marT="0" marB="0"/>
                </a:tc>
                <a:tc>
                  <a:txBody>
                    <a:bodyPr/>
                    <a:lstStyle/>
                    <a:p>
                      <a:pPr algn="ctr">
                        <a:lnSpc>
                          <a:spcPct val="107000"/>
                        </a:lnSpc>
                        <a:spcAft>
                          <a:spcPts val="0"/>
                        </a:spcAft>
                      </a:pPr>
                      <a:r>
                        <a:rPr lang="hu-HU" sz="1700" dirty="0" err="1">
                          <a:effectLst/>
                        </a:rPr>
                        <a:t>high</a:t>
                      </a:r>
                      <a:r>
                        <a:rPr lang="hu-HU" sz="1700" dirty="0">
                          <a:effectLst/>
                        </a:rPr>
                        <a:t> </a:t>
                      </a:r>
                      <a:r>
                        <a:rPr lang="hu-HU" sz="1700" dirty="0" err="1">
                          <a:effectLst/>
                        </a:rPr>
                        <a:t>tone</a:t>
                      </a:r>
                      <a:r>
                        <a:rPr lang="hu-HU" sz="1700" dirty="0">
                          <a:effectLst/>
                        </a:rPr>
                        <a:t> (main </a:t>
                      </a:r>
                      <a:r>
                        <a:rPr lang="hu-HU" sz="1700" dirty="0" err="1">
                          <a:effectLst/>
                        </a:rPr>
                        <a:t>stress</a:t>
                      </a:r>
                      <a:r>
                        <a:rPr lang="hu-HU" sz="1700" dirty="0">
                          <a:effectLst/>
                        </a:rPr>
                        <a:t> </a:t>
                      </a:r>
                      <a:r>
                        <a:rPr lang="hu-HU" sz="1700" dirty="0" err="1">
                          <a:effectLst/>
                        </a:rPr>
                        <a:t>on</a:t>
                      </a:r>
                      <a:r>
                        <a:rPr lang="hu-HU" sz="1700" dirty="0">
                          <a:effectLst/>
                        </a:rPr>
                        <a:t> </a:t>
                      </a:r>
                      <a:r>
                        <a:rPr lang="hu-HU" sz="1700" i="1" dirty="0">
                          <a:effectLst/>
                        </a:rPr>
                        <a:t>nem</a:t>
                      </a:r>
                      <a:r>
                        <a:rPr lang="hu-HU" sz="1700" dirty="0">
                          <a:effectLst/>
                        </a:rPr>
                        <a:t>) + </a:t>
                      </a:r>
                      <a:r>
                        <a:rPr lang="hu-HU" sz="1700" dirty="0" err="1">
                          <a:effectLst/>
                        </a:rPr>
                        <a:t>flat</a:t>
                      </a:r>
                      <a:r>
                        <a:rPr lang="hu-HU" sz="1700" dirty="0">
                          <a:effectLst/>
                        </a:rPr>
                        <a:t> end</a:t>
                      </a:r>
                      <a:endParaRPr lang="hu-H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7338" marR="47338" marT="0" marB="0"/>
                </a:tc>
                <a:tc>
                  <a:txBody>
                    <a:bodyPr/>
                    <a:lstStyle/>
                    <a:p>
                      <a:pPr algn="ctr">
                        <a:lnSpc>
                          <a:spcPct val="107000"/>
                        </a:lnSpc>
                        <a:spcAft>
                          <a:spcPts val="0"/>
                        </a:spcAft>
                      </a:pPr>
                      <a:r>
                        <a:rPr lang="hu-HU" sz="1700" dirty="0" err="1">
                          <a:effectLst/>
                        </a:rPr>
                        <a:t>high</a:t>
                      </a:r>
                      <a:r>
                        <a:rPr lang="hu-HU" sz="1700" dirty="0">
                          <a:effectLst/>
                        </a:rPr>
                        <a:t> </a:t>
                      </a:r>
                      <a:r>
                        <a:rPr lang="hu-HU" sz="1700" dirty="0" err="1">
                          <a:effectLst/>
                        </a:rPr>
                        <a:t>tone</a:t>
                      </a:r>
                      <a:r>
                        <a:rPr lang="hu-HU" sz="1700" dirty="0">
                          <a:effectLst/>
                        </a:rPr>
                        <a:t> + </a:t>
                      </a:r>
                      <a:r>
                        <a:rPr lang="hu-HU" sz="1700" dirty="0" err="1">
                          <a:effectLst/>
                        </a:rPr>
                        <a:t>flat</a:t>
                      </a:r>
                      <a:r>
                        <a:rPr lang="hu-HU" sz="1700" dirty="0">
                          <a:effectLst/>
                        </a:rPr>
                        <a:t> end</a:t>
                      </a:r>
                      <a:endParaRPr lang="hu-H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7338" marR="47338" marT="0" marB="0"/>
                </a:tc>
                <a:tc>
                  <a:txBody>
                    <a:bodyPr/>
                    <a:lstStyle/>
                    <a:p>
                      <a:pPr algn="ctr">
                        <a:lnSpc>
                          <a:spcPct val="107000"/>
                        </a:lnSpc>
                        <a:spcAft>
                          <a:spcPts val="0"/>
                        </a:spcAft>
                      </a:pPr>
                      <a:r>
                        <a:rPr lang="hu-HU" sz="1700" dirty="0" err="1">
                          <a:effectLst/>
                        </a:rPr>
                        <a:t>high</a:t>
                      </a:r>
                      <a:r>
                        <a:rPr lang="hu-HU" sz="1700" dirty="0">
                          <a:effectLst/>
                        </a:rPr>
                        <a:t> </a:t>
                      </a:r>
                      <a:r>
                        <a:rPr lang="hu-HU" sz="1700" dirty="0" err="1">
                          <a:effectLst/>
                        </a:rPr>
                        <a:t>tone</a:t>
                      </a:r>
                      <a:r>
                        <a:rPr lang="hu-HU" sz="1700" dirty="0">
                          <a:effectLst/>
                        </a:rPr>
                        <a:t> +</a:t>
                      </a:r>
                      <a:r>
                        <a:rPr lang="hu-HU" sz="1700" dirty="0" err="1">
                          <a:effectLst/>
                        </a:rPr>
                        <a:t>flat</a:t>
                      </a:r>
                      <a:r>
                        <a:rPr lang="hu-HU" sz="1700" dirty="0">
                          <a:effectLst/>
                        </a:rPr>
                        <a:t> end</a:t>
                      </a:r>
                      <a:endParaRPr lang="hu-H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7338" marR="47338" marT="0" marB="0"/>
                </a:tc>
              </a:tr>
              <a:tr h="1517350">
                <a:tc>
                  <a:txBody>
                    <a:bodyPr/>
                    <a:lstStyle/>
                    <a:p>
                      <a:pPr>
                        <a:lnSpc>
                          <a:spcPct val="107000"/>
                        </a:lnSpc>
                        <a:spcAft>
                          <a:spcPts val="0"/>
                        </a:spcAft>
                      </a:pPr>
                      <a:r>
                        <a:rPr lang="hu-HU" sz="1700">
                          <a:effectLst/>
                        </a:rPr>
                        <a:t>10</a:t>
                      </a:r>
                      <a:endParaRPr lang="hu-HU" sz="1700">
                        <a:effectLst/>
                        <a:latin typeface="Calibri" panose="020F0502020204030204" pitchFamily="34" charset="0"/>
                        <a:ea typeface="Calibri" panose="020F0502020204030204" pitchFamily="34" charset="0"/>
                        <a:cs typeface="Times New Roman" panose="02020603050405020304" pitchFamily="18" charset="0"/>
                      </a:endParaRPr>
                    </a:p>
                  </a:txBody>
                  <a:tcPr marL="47338" marR="47338" marT="0" marB="0"/>
                </a:tc>
                <a:tc>
                  <a:txBody>
                    <a:bodyPr/>
                    <a:lstStyle/>
                    <a:p>
                      <a:pPr algn="ctr">
                        <a:lnSpc>
                          <a:spcPct val="107000"/>
                        </a:lnSpc>
                        <a:spcAft>
                          <a:spcPts val="0"/>
                        </a:spcAft>
                      </a:pPr>
                      <a:r>
                        <a:rPr lang="hu-HU" sz="1700" dirty="0" err="1">
                          <a:effectLst/>
                        </a:rPr>
                        <a:t>high-tone</a:t>
                      </a:r>
                      <a:r>
                        <a:rPr lang="hu-HU" sz="1700" dirty="0">
                          <a:effectLst/>
                        </a:rPr>
                        <a:t> (main </a:t>
                      </a:r>
                      <a:r>
                        <a:rPr lang="hu-HU" sz="1700" dirty="0" err="1">
                          <a:effectLst/>
                        </a:rPr>
                        <a:t>stress</a:t>
                      </a:r>
                      <a:r>
                        <a:rPr lang="hu-HU" sz="1700" dirty="0">
                          <a:effectLst/>
                        </a:rPr>
                        <a:t> </a:t>
                      </a:r>
                      <a:r>
                        <a:rPr lang="hu-HU" sz="1700" dirty="0" err="1">
                          <a:effectLst/>
                        </a:rPr>
                        <a:t>on</a:t>
                      </a:r>
                      <a:r>
                        <a:rPr lang="hu-HU" sz="1700" dirty="0">
                          <a:effectLst/>
                        </a:rPr>
                        <a:t> tudná </a:t>
                      </a:r>
                      <a:r>
                        <a:rPr lang="hu-HU" sz="1700" dirty="0" err="1">
                          <a:effectLst/>
                        </a:rPr>
                        <a:t>with</a:t>
                      </a:r>
                      <a:r>
                        <a:rPr lang="hu-HU" sz="1700" dirty="0">
                          <a:effectLst/>
                        </a:rPr>
                        <a:t> </a:t>
                      </a:r>
                      <a:r>
                        <a:rPr lang="hu-HU" sz="1700" dirty="0" err="1">
                          <a:effectLst/>
                        </a:rPr>
                        <a:t>narrower</a:t>
                      </a:r>
                      <a:r>
                        <a:rPr lang="hu-HU" sz="1700" dirty="0">
                          <a:effectLst/>
                        </a:rPr>
                        <a:t> </a:t>
                      </a:r>
                      <a:r>
                        <a:rPr lang="hu-HU" sz="1700" dirty="0" err="1">
                          <a:effectLst/>
                        </a:rPr>
                        <a:t>pitch</a:t>
                      </a:r>
                      <a:r>
                        <a:rPr lang="hu-HU" sz="1700" dirty="0">
                          <a:effectLst/>
                        </a:rPr>
                        <a:t> </a:t>
                      </a:r>
                      <a:r>
                        <a:rPr lang="hu-HU" sz="1700" dirty="0" err="1">
                          <a:effectLst/>
                        </a:rPr>
                        <a:t>range</a:t>
                      </a:r>
                      <a:r>
                        <a:rPr lang="hu-HU" sz="1700" dirty="0">
                          <a:effectLst/>
                        </a:rPr>
                        <a:t>)+ </a:t>
                      </a:r>
                      <a:r>
                        <a:rPr lang="hu-HU" sz="1700" dirty="0" err="1">
                          <a:effectLst/>
                        </a:rPr>
                        <a:t>rising</a:t>
                      </a:r>
                      <a:r>
                        <a:rPr lang="hu-HU" sz="1700" dirty="0">
                          <a:effectLst/>
                        </a:rPr>
                        <a:t> end OR </a:t>
                      </a:r>
                      <a:r>
                        <a:rPr lang="hu-HU" sz="1700" dirty="0" err="1">
                          <a:effectLst/>
                        </a:rPr>
                        <a:t>high</a:t>
                      </a:r>
                      <a:r>
                        <a:rPr lang="hu-HU" sz="1700" dirty="0">
                          <a:effectLst/>
                        </a:rPr>
                        <a:t> </a:t>
                      </a:r>
                      <a:r>
                        <a:rPr lang="hu-HU" sz="1700" dirty="0" err="1">
                          <a:effectLst/>
                        </a:rPr>
                        <a:t>tone</a:t>
                      </a:r>
                      <a:r>
                        <a:rPr lang="hu-HU" sz="1700" dirty="0">
                          <a:effectLst/>
                        </a:rPr>
                        <a:t> (main </a:t>
                      </a:r>
                      <a:r>
                        <a:rPr lang="hu-HU" sz="1700" dirty="0" err="1">
                          <a:effectLst/>
                        </a:rPr>
                        <a:t>stress</a:t>
                      </a:r>
                      <a:r>
                        <a:rPr lang="hu-HU" sz="1700" dirty="0">
                          <a:effectLst/>
                        </a:rPr>
                        <a:t> </a:t>
                      </a:r>
                      <a:r>
                        <a:rPr lang="hu-HU" sz="1700" dirty="0" err="1">
                          <a:effectLst/>
                        </a:rPr>
                        <a:t>on</a:t>
                      </a:r>
                      <a:r>
                        <a:rPr lang="hu-HU" sz="1700" dirty="0">
                          <a:effectLst/>
                        </a:rPr>
                        <a:t> </a:t>
                      </a:r>
                      <a:r>
                        <a:rPr lang="hu-HU" sz="1700" i="1" dirty="0">
                          <a:effectLst/>
                        </a:rPr>
                        <a:t>mintha</a:t>
                      </a:r>
                      <a:r>
                        <a:rPr lang="hu-HU" sz="1700" dirty="0">
                          <a:effectLst/>
                        </a:rPr>
                        <a:t>)</a:t>
                      </a:r>
                      <a:endParaRPr lang="hu-H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7338" marR="47338" marT="0" marB="0"/>
                </a:tc>
                <a:tc>
                  <a:txBody>
                    <a:bodyPr/>
                    <a:lstStyle/>
                    <a:p>
                      <a:pPr algn="ctr">
                        <a:lnSpc>
                          <a:spcPct val="107000"/>
                        </a:lnSpc>
                        <a:spcAft>
                          <a:spcPts val="0"/>
                        </a:spcAft>
                      </a:pPr>
                      <a:r>
                        <a:rPr lang="hu-HU" sz="1700" dirty="0" err="1">
                          <a:effectLst/>
                        </a:rPr>
                        <a:t>high</a:t>
                      </a:r>
                      <a:r>
                        <a:rPr lang="hu-HU" sz="1700" dirty="0">
                          <a:effectLst/>
                        </a:rPr>
                        <a:t> </a:t>
                      </a:r>
                      <a:r>
                        <a:rPr lang="hu-HU" sz="1700" dirty="0" err="1">
                          <a:effectLst/>
                        </a:rPr>
                        <a:t>tone</a:t>
                      </a:r>
                      <a:r>
                        <a:rPr lang="hu-HU" sz="1700" dirty="0">
                          <a:effectLst/>
                        </a:rPr>
                        <a:t> + </a:t>
                      </a:r>
                      <a:r>
                        <a:rPr lang="hu-HU" sz="1700" dirty="0" err="1">
                          <a:effectLst/>
                        </a:rPr>
                        <a:t>rise</a:t>
                      </a:r>
                      <a:r>
                        <a:rPr lang="hu-HU" sz="1700" dirty="0">
                          <a:effectLst/>
                        </a:rPr>
                        <a:t>/</a:t>
                      </a:r>
                      <a:r>
                        <a:rPr lang="hu-HU" sz="1700" dirty="0" err="1">
                          <a:effectLst/>
                        </a:rPr>
                        <a:t>declination</a:t>
                      </a:r>
                      <a:endParaRPr lang="hu-H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7338" marR="47338" marT="0" marB="0"/>
                </a:tc>
                <a:tc>
                  <a:txBody>
                    <a:bodyPr/>
                    <a:lstStyle/>
                    <a:p>
                      <a:pPr algn="ctr">
                        <a:lnSpc>
                          <a:spcPct val="107000"/>
                        </a:lnSpc>
                        <a:spcAft>
                          <a:spcPts val="0"/>
                        </a:spcAft>
                      </a:pPr>
                      <a:r>
                        <a:rPr lang="hu-HU" sz="1700" dirty="0" err="1">
                          <a:effectLst/>
                        </a:rPr>
                        <a:t>high</a:t>
                      </a:r>
                      <a:r>
                        <a:rPr lang="hu-HU" sz="1700" dirty="0">
                          <a:effectLst/>
                        </a:rPr>
                        <a:t> </a:t>
                      </a:r>
                      <a:r>
                        <a:rPr lang="hu-HU" sz="1700" dirty="0" err="1">
                          <a:effectLst/>
                        </a:rPr>
                        <a:t>tone</a:t>
                      </a:r>
                      <a:r>
                        <a:rPr lang="hu-HU" sz="1700" dirty="0">
                          <a:effectLst/>
                        </a:rPr>
                        <a:t> + </a:t>
                      </a:r>
                      <a:r>
                        <a:rPr lang="hu-HU" sz="1700" dirty="0" err="1">
                          <a:effectLst/>
                        </a:rPr>
                        <a:t>rise</a:t>
                      </a:r>
                      <a:endParaRPr lang="hu-H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7338" marR="47338" marT="0" marB="0"/>
                </a:tc>
                <a:tc>
                  <a:txBody>
                    <a:bodyPr/>
                    <a:lstStyle/>
                    <a:p>
                      <a:pPr algn="ctr">
                        <a:lnSpc>
                          <a:spcPct val="107000"/>
                        </a:lnSpc>
                        <a:spcAft>
                          <a:spcPts val="0"/>
                        </a:spcAft>
                      </a:pPr>
                      <a:r>
                        <a:rPr lang="hu-HU" sz="1700" dirty="0" err="1">
                          <a:effectLst/>
                        </a:rPr>
                        <a:t>high</a:t>
                      </a:r>
                      <a:r>
                        <a:rPr lang="hu-HU" sz="1700" dirty="0">
                          <a:effectLst/>
                        </a:rPr>
                        <a:t> </a:t>
                      </a:r>
                      <a:r>
                        <a:rPr lang="hu-HU" sz="1700" dirty="0" err="1">
                          <a:effectLst/>
                        </a:rPr>
                        <a:t>tone</a:t>
                      </a:r>
                      <a:r>
                        <a:rPr lang="hu-HU" sz="1700" dirty="0">
                          <a:effectLst/>
                        </a:rPr>
                        <a:t> (main </a:t>
                      </a:r>
                      <a:r>
                        <a:rPr lang="hu-HU" sz="1700" dirty="0" err="1">
                          <a:effectLst/>
                        </a:rPr>
                        <a:t>stress</a:t>
                      </a:r>
                      <a:r>
                        <a:rPr lang="hu-HU" sz="1700" dirty="0">
                          <a:effectLst/>
                        </a:rPr>
                        <a:t> </a:t>
                      </a:r>
                      <a:r>
                        <a:rPr lang="hu-HU" sz="1700" dirty="0" err="1">
                          <a:effectLst/>
                        </a:rPr>
                        <a:t>on</a:t>
                      </a:r>
                      <a:r>
                        <a:rPr lang="hu-HU" sz="1700" dirty="0">
                          <a:effectLst/>
                        </a:rPr>
                        <a:t> mintha) + </a:t>
                      </a:r>
                      <a:r>
                        <a:rPr lang="hu-HU" sz="1700" dirty="0" err="1">
                          <a:effectLst/>
                        </a:rPr>
                        <a:t>final</a:t>
                      </a:r>
                      <a:r>
                        <a:rPr lang="hu-HU" sz="1700" dirty="0">
                          <a:effectLst/>
                        </a:rPr>
                        <a:t> </a:t>
                      </a:r>
                      <a:r>
                        <a:rPr lang="hu-HU" sz="1700" dirty="0" err="1">
                          <a:effectLst/>
                        </a:rPr>
                        <a:t>declination</a:t>
                      </a:r>
                      <a:endParaRPr lang="hu-H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7338" marR="47338" marT="0" marB="0"/>
                </a:tc>
              </a:tr>
            </a:tbl>
          </a:graphicData>
        </a:graphic>
      </p:graphicFrame>
    </p:spTree>
    <p:extLst>
      <p:ext uri="{BB962C8B-B14F-4D97-AF65-F5344CB8AC3E}">
        <p14:creationId xmlns:p14="http://schemas.microsoft.com/office/powerpoint/2010/main" val="3766159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87787" y="243068"/>
            <a:ext cx="9922764" cy="1294228"/>
          </a:xfrm>
        </p:spPr>
        <p:txBody>
          <a:bodyPr/>
          <a:lstStyle/>
          <a:p>
            <a:r>
              <a:rPr lang="hu-HU" dirty="0" err="1" smtClean="0"/>
              <a:t>Table</a:t>
            </a:r>
            <a:r>
              <a:rPr lang="hu-HU" dirty="0" smtClean="0"/>
              <a:t> 2</a:t>
            </a:r>
            <a:endParaRPr lang="hu-HU" dirty="0"/>
          </a:p>
        </p:txBody>
      </p:sp>
      <p:graphicFrame>
        <p:nvGraphicFramePr>
          <p:cNvPr id="4" name="Tartalom helye 3"/>
          <p:cNvGraphicFramePr>
            <a:graphicFrameLocks noGrp="1"/>
          </p:cNvGraphicFramePr>
          <p:nvPr>
            <p:ph idx="1"/>
            <p:extLst>
              <p:ext uri="{D42A27DB-BD31-4B8C-83A1-F6EECF244321}">
                <p14:modId xmlns:p14="http://schemas.microsoft.com/office/powerpoint/2010/main" val="1185454975"/>
              </p:ext>
            </p:extLst>
          </p:nvPr>
        </p:nvGraphicFramePr>
        <p:xfrm>
          <a:off x="1087787" y="890182"/>
          <a:ext cx="10695242" cy="5973388"/>
        </p:xfrm>
        <a:graphic>
          <a:graphicData uri="http://schemas.openxmlformats.org/drawingml/2006/table">
            <a:tbl>
              <a:tblPr firstRow="1" firstCol="1" bandRow="1">
                <a:tableStyleId>{5940675A-B579-460E-94D1-54222C63F5DA}</a:tableStyleId>
              </a:tblPr>
              <a:tblGrid>
                <a:gridCol w="2338320"/>
                <a:gridCol w="8356922"/>
              </a:tblGrid>
              <a:tr h="375341">
                <a:tc rowSpan="6">
                  <a:txBody>
                    <a:bodyPr/>
                    <a:lstStyle/>
                    <a:p>
                      <a:pPr>
                        <a:lnSpc>
                          <a:spcPct val="107000"/>
                        </a:lnSpc>
                        <a:spcAft>
                          <a:spcPts val="0"/>
                        </a:spcAft>
                      </a:pPr>
                      <a:r>
                        <a:rPr lang="hu-HU" sz="1700" b="1" kern="1200" dirty="0" err="1">
                          <a:effectLst/>
                        </a:rPr>
                        <a:t>with</a:t>
                      </a:r>
                      <a:r>
                        <a:rPr lang="hu-HU" sz="1700" b="1" kern="1200" dirty="0">
                          <a:effectLst/>
                        </a:rPr>
                        <a:t> </a:t>
                      </a:r>
                      <a:r>
                        <a:rPr lang="hu-HU" sz="1700" b="1" kern="1200" dirty="0" err="1">
                          <a:effectLst/>
                        </a:rPr>
                        <a:t>final</a:t>
                      </a:r>
                      <a:r>
                        <a:rPr lang="hu-HU" sz="1700" b="1" kern="1200" dirty="0">
                          <a:effectLst/>
                        </a:rPr>
                        <a:t> </a:t>
                      </a:r>
                      <a:r>
                        <a:rPr lang="hu-HU" sz="1700" b="1" kern="1200" dirty="0" err="1">
                          <a:effectLst/>
                        </a:rPr>
                        <a:t>rise</a:t>
                      </a:r>
                      <a:r>
                        <a:rPr lang="hu-HU" sz="1700" b="1" kern="1200" dirty="0">
                          <a:effectLst/>
                        </a:rPr>
                        <a:t> (</a:t>
                      </a:r>
                      <a:r>
                        <a:rPr lang="hu-HU" sz="1700" b="1" kern="1200" dirty="0" err="1">
                          <a:effectLst/>
                        </a:rPr>
                        <a:t>in</a:t>
                      </a:r>
                      <a:r>
                        <a:rPr lang="hu-HU" sz="1700" b="1" kern="1200" dirty="0">
                          <a:effectLst/>
                        </a:rPr>
                        <a:t> </a:t>
                      </a:r>
                      <a:r>
                        <a:rPr lang="hu-HU" sz="1700" b="1" kern="1200" dirty="0" err="1">
                          <a:effectLst/>
                        </a:rPr>
                        <a:t>at</a:t>
                      </a:r>
                      <a:r>
                        <a:rPr lang="hu-HU" sz="1700" b="1" kern="1200" dirty="0">
                          <a:effectLst/>
                        </a:rPr>
                        <a:t> </a:t>
                      </a:r>
                      <a:r>
                        <a:rPr lang="hu-HU" sz="1700" b="1" kern="1200" dirty="0" err="1">
                          <a:effectLst/>
                        </a:rPr>
                        <a:t>least</a:t>
                      </a:r>
                      <a:r>
                        <a:rPr lang="hu-HU" sz="1700" b="1" kern="1200" dirty="0">
                          <a:effectLst/>
                        </a:rPr>
                        <a:t> </a:t>
                      </a:r>
                      <a:r>
                        <a:rPr lang="hu-HU" sz="1700" b="1" kern="1200" dirty="0" err="1">
                          <a:effectLst/>
                        </a:rPr>
                        <a:t>one</a:t>
                      </a:r>
                      <a:r>
                        <a:rPr lang="hu-HU" sz="1700" b="1" kern="1200" dirty="0">
                          <a:effectLst/>
                        </a:rPr>
                        <a:t> of </a:t>
                      </a:r>
                      <a:r>
                        <a:rPr lang="hu-HU" sz="1700" b="1" kern="1200" dirty="0" err="1">
                          <a:effectLst/>
                        </a:rPr>
                        <a:t>the</a:t>
                      </a:r>
                      <a:r>
                        <a:rPr lang="hu-HU" sz="1700" b="1" kern="1200" dirty="0">
                          <a:effectLst/>
                        </a:rPr>
                        <a:t> </a:t>
                      </a:r>
                      <a:r>
                        <a:rPr lang="hu-HU" sz="1700" b="1" kern="1200" dirty="0" err="1">
                          <a:effectLst/>
                        </a:rPr>
                        <a:t>variants</a:t>
                      </a:r>
                      <a:r>
                        <a:rPr lang="hu-HU" sz="1700" b="1" kern="1200" dirty="0">
                          <a:effectLst/>
                        </a:rPr>
                        <a:t>)</a:t>
                      </a:r>
                      <a:endParaRPr lang="hu-HU" sz="1700" b="1" kern="1200" dirty="0">
                        <a:solidFill>
                          <a:schemeClr val="dk1"/>
                        </a:solidFill>
                        <a:effectLst/>
                        <a:latin typeface="+mn-lt"/>
                        <a:ea typeface="+mn-ea"/>
                        <a:cs typeface="+mn-cs"/>
                      </a:endParaRPr>
                    </a:p>
                  </a:txBody>
                  <a:tcPr marL="41928" marR="41928" marT="0" marB="0"/>
                </a:tc>
                <a:tc>
                  <a:txBody>
                    <a:bodyPr/>
                    <a:lstStyle/>
                    <a:p>
                      <a:pPr>
                        <a:lnSpc>
                          <a:spcPct val="107000"/>
                        </a:lnSpc>
                        <a:spcAft>
                          <a:spcPts val="0"/>
                        </a:spcAft>
                      </a:pPr>
                      <a:r>
                        <a:rPr lang="hu-HU" sz="1700" kern="1200" dirty="0">
                          <a:effectLst/>
                        </a:rPr>
                        <a:t>4. Ha ez   nem rögeszme…   [</a:t>
                      </a:r>
                      <a:r>
                        <a:rPr lang="hu-HU" sz="1700" kern="1200" dirty="0" err="1">
                          <a:effectLst/>
                        </a:rPr>
                        <a:t>assertive</a:t>
                      </a:r>
                      <a:r>
                        <a:rPr lang="hu-HU" sz="1700" kern="1200" dirty="0">
                          <a:effectLst/>
                        </a:rPr>
                        <a:t>, ’I </a:t>
                      </a:r>
                      <a:r>
                        <a:rPr lang="hu-HU" sz="1700" kern="1200" dirty="0" err="1">
                          <a:effectLst/>
                        </a:rPr>
                        <a:t>think</a:t>
                      </a:r>
                      <a:r>
                        <a:rPr lang="hu-HU" sz="1700" kern="1200" dirty="0">
                          <a:effectLst/>
                        </a:rPr>
                        <a:t> </a:t>
                      </a:r>
                      <a:r>
                        <a:rPr lang="hu-HU" sz="1700" kern="1200" dirty="0" err="1">
                          <a:effectLst/>
                        </a:rPr>
                        <a:t>the</a:t>
                      </a:r>
                      <a:r>
                        <a:rPr lang="hu-HU" sz="1700" kern="1200" dirty="0">
                          <a:effectLst/>
                        </a:rPr>
                        <a:t> </a:t>
                      </a:r>
                      <a:r>
                        <a:rPr lang="hu-HU" sz="1700" kern="1200" dirty="0" err="1">
                          <a:effectLst/>
                        </a:rPr>
                        <a:t>opposite</a:t>
                      </a:r>
                      <a:r>
                        <a:rPr lang="hu-HU" sz="1700" kern="1200" dirty="0">
                          <a:effectLst/>
                        </a:rPr>
                        <a:t> of </a:t>
                      </a:r>
                      <a:r>
                        <a:rPr lang="hu-HU" sz="1700" kern="1200" dirty="0" err="1">
                          <a:effectLst/>
                        </a:rPr>
                        <a:t>it</a:t>
                      </a:r>
                      <a:r>
                        <a:rPr lang="hu-HU" sz="1700" kern="1200" dirty="0">
                          <a:effectLst/>
                        </a:rPr>
                        <a:t>’]</a:t>
                      </a:r>
                      <a:br>
                        <a:rPr lang="hu-HU" sz="1700" kern="1200" dirty="0">
                          <a:effectLst/>
                        </a:rPr>
                      </a:br>
                      <a:r>
                        <a:rPr lang="hu-HU" sz="1700" kern="1200" dirty="0">
                          <a:effectLst/>
                        </a:rPr>
                        <a:t>     </a:t>
                      </a:r>
                      <a:r>
                        <a:rPr lang="hu-HU" sz="1700" kern="1200" dirty="0" err="1">
                          <a:effectLst/>
                        </a:rPr>
                        <a:t>if</a:t>
                      </a:r>
                      <a:r>
                        <a:rPr lang="hu-HU" sz="1700" kern="1200" dirty="0">
                          <a:effectLst/>
                        </a:rPr>
                        <a:t>   </a:t>
                      </a:r>
                      <a:r>
                        <a:rPr lang="hu-HU" sz="1700" kern="1200" dirty="0" err="1">
                          <a:effectLst/>
                        </a:rPr>
                        <a:t>this</a:t>
                      </a:r>
                      <a:r>
                        <a:rPr lang="hu-HU" sz="1700" kern="1200" dirty="0">
                          <a:effectLst/>
                        </a:rPr>
                        <a:t> </a:t>
                      </a:r>
                      <a:r>
                        <a:rPr lang="hu-HU" sz="1700" kern="1200" dirty="0" err="1">
                          <a:effectLst/>
                        </a:rPr>
                        <a:t>not</a:t>
                      </a:r>
                      <a:r>
                        <a:rPr lang="hu-HU" sz="1700" kern="1200" dirty="0">
                          <a:effectLst/>
                        </a:rPr>
                        <a:t>  </a:t>
                      </a:r>
                      <a:r>
                        <a:rPr lang="hu-HU" sz="1700" kern="1200" dirty="0" err="1">
                          <a:effectLst/>
                        </a:rPr>
                        <a:t>fixation</a:t>
                      </a:r>
                      <a:endParaRPr lang="hu-HU" sz="1700" kern="1200" dirty="0">
                        <a:solidFill>
                          <a:schemeClr val="dk1"/>
                        </a:solidFill>
                        <a:effectLst/>
                        <a:latin typeface="+mn-lt"/>
                        <a:ea typeface="+mn-ea"/>
                        <a:cs typeface="+mn-cs"/>
                      </a:endParaRPr>
                    </a:p>
                  </a:txBody>
                  <a:tcPr marL="41928" marR="41928" marT="0" marB="0"/>
                </a:tc>
              </a:tr>
              <a:tr h="502578">
                <a:tc vMerge="1">
                  <a:txBody>
                    <a:bodyPr/>
                    <a:lstStyle/>
                    <a:p>
                      <a:endParaRPr lang="hu-HU"/>
                    </a:p>
                  </a:txBody>
                  <a:tcPr/>
                </a:tc>
                <a:tc>
                  <a:txBody>
                    <a:bodyPr/>
                    <a:lstStyle/>
                    <a:p>
                      <a:pPr>
                        <a:lnSpc>
                          <a:spcPct val="107000"/>
                        </a:lnSpc>
                        <a:spcAft>
                          <a:spcPts val="0"/>
                        </a:spcAft>
                      </a:pPr>
                      <a:r>
                        <a:rPr lang="hu-HU" sz="1700" dirty="0">
                          <a:effectLst/>
                        </a:rPr>
                        <a:t>5. Ha kivennéd a    mélyhűtőből   a     csirkét… [</a:t>
                      </a:r>
                      <a:r>
                        <a:rPr lang="hu-HU" sz="1700" dirty="0" err="1">
                          <a:effectLst/>
                        </a:rPr>
                        <a:t>request</a:t>
                      </a:r>
                      <a:r>
                        <a:rPr lang="hu-HU" sz="1700" dirty="0">
                          <a:effectLst/>
                        </a:rPr>
                        <a:t>]</a:t>
                      </a:r>
                      <a:br>
                        <a:rPr lang="hu-HU" sz="1700" dirty="0">
                          <a:effectLst/>
                        </a:rPr>
                      </a:br>
                      <a:r>
                        <a:rPr lang="hu-HU" sz="1700" dirty="0">
                          <a:effectLst/>
                        </a:rPr>
                        <a:t>    </a:t>
                      </a:r>
                      <a:r>
                        <a:rPr lang="hu-HU" sz="1700" dirty="0" err="1">
                          <a:effectLst/>
                        </a:rPr>
                        <a:t>if</a:t>
                      </a:r>
                      <a:r>
                        <a:rPr lang="hu-HU" sz="1700" dirty="0">
                          <a:effectLst/>
                        </a:rPr>
                        <a:t>	 take.out.cond.2sg </a:t>
                      </a:r>
                      <a:r>
                        <a:rPr lang="hu-HU" sz="1700" dirty="0" err="1">
                          <a:effectLst/>
                        </a:rPr>
                        <a:t>the</a:t>
                      </a:r>
                      <a:r>
                        <a:rPr lang="hu-HU" sz="1700" dirty="0">
                          <a:effectLst/>
                        </a:rPr>
                        <a:t> </a:t>
                      </a:r>
                      <a:r>
                        <a:rPr lang="hu-HU" sz="1700" dirty="0" err="1">
                          <a:effectLst/>
                        </a:rPr>
                        <a:t>freezer.elat</a:t>
                      </a:r>
                      <a:r>
                        <a:rPr lang="hu-HU" sz="1700" dirty="0">
                          <a:effectLst/>
                        </a:rPr>
                        <a:t>  </a:t>
                      </a:r>
                      <a:r>
                        <a:rPr lang="hu-HU" sz="1700" dirty="0" err="1">
                          <a:effectLst/>
                        </a:rPr>
                        <a:t>the</a:t>
                      </a:r>
                      <a:r>
                        <a:rPr lang="hu-HU" sz="1700" dirty="0">
                          <a:effectLst/>
                        </a:rPr>
                        <a:t> </a:t>
                      </a:r>
                      <a:r>
                        <a:rPr lang="hu-HU" sz="1700" dirty="0" err="1">
                          <a:effectLst/>
                        </a:rPr>
                        <a:t>chicken.acc</a:t>
                      </a:r>
                      <a:endParaRPr lang="hu-H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1928" marR="41928" marT="0" marB="0"/>
                </a:tc>
              </a:tr>
              <a:tr h="629815">
                <a:tc vMerge="1">
                  <a:txBody>
                    <a:bodyPr/>
                    <a:lstStyle/>
                    <a:p>
                      <a:endParaRPr lang="hu-HU"/>
                    </a:p>
                  </a:txBody>
                  <a:tcPr/>
                </a:tc>
                <a:tc>
                  <a:txBody>
                    <a:bodyPr/>
                    <a:lstStyle/>
                    <a:p>
                      <a:pPr>
                        <a:lnSpc>
                          <a:spcPct val="107000"/>
                        </a:lnSpc>
                        <a:spcAft>
                          <a:spcPts val="0"/>
                        </a:spcAft>
                      </a:pPr>
                      <a:r>
                        <a:rPr lang="hu-HU" sz="1700">
                          <a:effectLst/>
                        </a:rPr>
                        <a:t>7. Mintha értenél hozzá…  [sarcastic-sceptic]</a:t>
                      </a:r>
                      <a:br>
                        <a:rPr lang="hu-HU" sz="1700">
                          <a:effectLst/>
                        </a:rPr>
                      </a:br>
                      <a:r>
                        <a:rPr lang="hu-HU" sz="1700">
                          <a:effectLst/>
                        </a:rPr>
                        <a:t>      as.if	know.about.cond.2sg it.all      even: ’I dont’ think so’</a:t>
                      </a:r>
                      <a:endParaRPr lang="hu-HU" sz="1700">
                        <a:effectLst/>
                        <a:latin typeface="Calibri" panose="020F0502020204030204" pitchFamily="34" charset="0"/>
                        <a:ea typeface="Calibri" panose="020F0502020204030204" pitchFamily="34" charset="0"/>
                        <a:cs typeface="Times New Roman" panose="02020603050405020304" pitchFamily="18" charset="0"/>
                      </a:endParaRPr>
                    </a:p>
                  </a:txBody>
                  <a:tcPr marL="41928" marR="41928" marT="0" marB="0"/>
                </a:tc>
              </a:tr>
              <a:tr h="502578">
                <a:tc vMerge="1">
                  <a:txBody>
                    <a:bodyPr/>
                    <a:lstStyle/>
                    <a:p>
                      <a:endParaRPr lang="hu-HU"/>
                    </a:p>
                  </a:txBody>
                  <a:tcPr/>
                </a:tc>
                <a:tc>
                  <a:txBody>
                    <a:bodyPr/>
                    <a:lstStyle/>
                    <a:p>
                      <a:pPr>
                        <a:lnSpc>
                          <a:spcPct val="107000"/>
                        </a:lnSpc>
                        <a:spcAft>
                          <a:spcPts val="0"/>
                        </a:spcAft>
                      </a:pPr>
                      <a:r>
                        <a:rPr lang="hu-HU" sz="1700">
                          <a:effectLst/>
                        </a:rPr>
                        <a:t>8. Mintha válaszoltam 	     volna… [conviction, certainty]</a:t>
                      </a:r>
                      <a:br>
                        <a:rPr lang="hu-HU" sz="1700">
                          <a:effectLst/>
                        </a:rPr>
                      </a:br>
                      <a:r>
                        <a:rPr lang="hu-HU" sz="1700">
                          <a:effectLst/>
                        </a:rPr>
                        <a:t>     as.if	 answer.pst.1sg  be.cond.3sg</a:t>
                      </a:r>
                      <a:endParaRPr lang="hu-HU" sz="1700">
                        <a:effectLst/>
                        <a:latin typeface="Calibri" panose="020F0502020204030204" pitchFamily="34" charset="0"/>
                        <a:ea typeface="Calibri" panose="020F0502020204030204" pitchFamily="34" charset="0"/>
                        <a:cs typeface="Times New Roman" panose="02020603050405020304" pitchFamily="18" charset="0"/>
                      </a:endParaRPr>
                    </a:p>
                  </a:txBody>
                  <a:tcPr marL="41928" marR="41928" marT="0" marB="0"/>
                </a:tc>
              </a:tr>
              <a:tr h="629815">
                <a:tc vMerge="1">
                  <a:txBody>
                    <a:bodyPr/>
                    <a:lstStyle/>
                    <a:p>
                      <a:endParaRPr lang="hu-HU"/>
                    </a:p>
                  </a:txBody>
                  <a:tcPr/>
                </a:tc>
                <a:tc>
                  <a:txBody>
                    <a:bodyPr/>
                    <a:lstStyle/>
                    <a:p>
                      <a:pPr>
                        <a:lnSpc>
                          <a:spcPct val="107000"/>
                        </a:lnSpc>
                        <a:spcAft>
                          <a:spcPts val="0"/>
                        </a:spcAft>
                      </a:pPr>
                      <a:r>
                        <a:rPr lang="hu-HU" sz="1700">
                          <a:effectLst/>
                        </a:rPr>
                        <a:t>9. Mintha  nem tudná…	[sarcastic-sceptic, even: ’I’m sure about it’]</a:t>
                      </a:r>
                      <a:br>
                        <a:rPr lang="hu-HU" sz="1700">
                          <a:effectLst/>
                        </a:rPr>
                      </a:br>
                      <a:r>
                        <a:rPr lang="hu-HU" sz="1700">
                          <a:effectLst/>
                        </a:rPr>
                        <a:t>     as.if	 not	  know.cond.tr.3sg</a:t>
                      </a:r>
                      <a:endParaRPr lang="hu-HU" sz="1700">
                        <a:effectLst/>
                        <a:latin typeface="Calibri" panose="020F0502020204030204" pitchFamily="34" charset="0"/>
                        <a:ea typeface="Calibri" panose="020F0502020204030204" pitchFamily="34" charset="0"/>
                        <a:cs typeface="Times New Roman" panose="02020603050405020304" pitchFamily="18" charset="0"/>
                      </a:endParaRPr>
                    </a:p>
                  </a:txBody>
                  <a:tcPr marL="41928" marR="41928" marT="0" marB="0"/>
                </a:tc>
              </a:tr>
              <a:tr h="375341">
                <a:tc vMerge="1">
                  <a:txBody>
                    <a:bodyPr/>
                    <a:lstStyle/>
                    <a:p>
                      <a:endParaRPr lang="hu-HU"/>
                    </a:p>
                  </a:txBody>
                  <a:tcPr/>
                </a:tc>
                <a:tc>
                  <a:txBody>
                    <a:bodyPr/>
                    <a:lstStyle/>
                    <a:p>
                      <a:pPr>
                        <a:lnSpc>
                          <a:spcPct val="107000"/>
                        </a:lnSpc>
                        <a:spcAft>
                          <a:spcPts val="0"/>
                        </a:spcAft>
                      </a:pPr>
                      <a:r>
                        <a:rPr lang="hu-HU" sz="1700">
                          <a:effectLst/>
                        </a:rPr>
                        <a:t>10. Mintha  tudná…	 [sarcastic-sceptic, even: ’I dont’ think so’]</a:t>
                      </a:r>
                      <a:br>
                        <a:rPr lang="hu-HU" sz="1700">
                          <a:effectLst/>
                        </a:rPr>
                      </a:br>
                      <a:r>
                        <a:rPr lang="hu-HU" sz="1700">
                          <a:effectLst/>
                        </a:rPr>
                        <a:t>      as.if	   know.cond.tr.3sg</a:t>
                      </a:r>
                      <a:endParaRPr lang="hu-HU" sz="1700">
                        <a:effectLst/>
                        <a:latin typeface="Calibri" panose="020F0502020204030204" pitchFamily="34" charset="0"/>
                        <a:ea typeface="Calibri" panose="020F0502020204030204" pitchFamily="34" charset="0"/>
                        <a:cs typeface="Times New Roman" panose="02020603050405020304" pitchFamily="18" charset="0"/>
                      </a:endParaRPr>
                    </a:p>
                  </a:txBody>
                  <a:tcPr marL="41928" marR="41928" marT="0" marB="0"/>
                </a:tc>
              </a:tr>
              <a:tr h="757051">
                <a:tc rowSpan="4">
                  <a:txBody>
                    <a:bodyPr/>
                    <a:lstStyle/>
                    <a:p>
                      <a:pPr>
                        <a:lnSpc>
                          <a:spcPct val="107000"/>
                        </a:lnSpc>
                        <a:spcAft>
                          <a:spcPts val="0"/>
                        </a:spcAft>
                      </a:pPr>
                      <a:r>
                        <a:rPr lang="hu-HU" sz="1700" b="1" dirty="0">
                          <a:effectLst/>
                        </a:rPr>
                        <a:t>no </a:t>
                      </a:r>
                      <a:r>
                        <a:rPr lang="hu-HU" sz="1700" b="1" dirty="0" err="1">
                          <a:effectLst/>
                        </a:rPr>
                        <a:t>final</a:t>
                      </a:r>
                      <a:r>
                        <a:rPr lang="hu-HU" sz="1700" b="1" dirty="0">
                          <a:effectLst/>
                        </a:rPr>
                        <a:t> </a:t>
                      </a:r>
                      <a:r>
                        <a:rPr lang="hu-HU" sz="1700" b="1" dirty="0" err="1">
                          <a:effectLst/>
                        </a:rPr>
                        <a:t>rise</a:t>
                      </a:r>
                      <a:r>
                        <a:rPr lang="hu-HU" sz="1700" b="1" dirty="0">
                          <a:effectLst/>
                        </a:rPr>
                        <a:t> </a:t>
                      </a:r>
                      <a:endParaRPr lang="hu-HU" sz="17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928" marR="41928" marT="0" marB="0"/>
                </a:tc>
                <a:tc>
                  <a:txBody>
                    <a:bodyPr/>
                    <a:lstStyle/>
                    <a:p>
                      <a:pPr>
                        <a:lnSpc>
                          <a:spcPct val="107000"/>
                        </a:lnSpc>
                        <a:spcAft>
                          <a:spcPts val="0"/>
                        </a:spcAft>
                      </a:pPr>
                      <a:r>
                        <a:rPr lang="hu-HU" sz="1700">
                          <a:effectLst/>
                        </a:rPr>
                        <a:t>1. Ha te 	mondod…  [sarcastic-sceptic, even: ’I don’t believe you’]</a:t>
                      </a:r>
                      <a:br>
                        <a:rPr lang="hu-HU" sz="1700">
                          <a:effectLst/>
                        </a:rPr>
                      </a:br>
                      <a:r>
                        <a:rPr lang="hu-HU" sz="1700">
                          <a:effectLst/>
                        </a:rPr>
                        <a:t>    if	you	say.2sg	</a:t>
                      </a:r>
                      <a:endParaRPr lang="hu-HU" sz="1700">
                        <a:effectLst/>
                        <a:latin typeface="Calibri" panose="020F0502020204030204" pitchFamily="34" charset="0"/>
                        <a:ea typeface="Calibri" panose="020F0502020204030204" pitchFamily="34" charset="0"/>
                        <a:cs typeface="Times New Roman" panose="02020603050405020304" pitchFamily="18" charset="0"/>
                      </a:endParaRPr>
                    </a:p>
                  </a:txBody>
                  <a:tcPr marL="41928" marR="41928" marT="0" marB="0"/>
                </a:tc>
              </a:tr>
              <a:tr h="629815">
                <a:tc vMerge="1">
                  <a:txBody>
                    <a:bodyPr/>
                    <a:lstStyle/>
                    <a:p>
                      <a:endParaRPr lang="hu-HU"/>
                    </a:p>
                  </a:txBody>
                  <a:tcPr/>
                </a:tc>
                <a:tc>
                  <a:txBody>
                    <a:bodyPr/>
                    <a:lstStyle/>
                    <a:p>
                      <a:pPr>
                        <a:lnSpc>
                          <a:spcPct val="107000"/>
                        </a:lnSpc>
                        <a:spcAft>
                          <a:spcPts val="0"/>
                        </a:spcAft>
                      </a:pPr>
                      <a:r>
                        <a:rPr lang="hu-HU" sz="1700">
                          <a:effectLst/>
                        </a:rPr>
                        <a:t>2. Ha nekem  ilyen  telefonom 	       lenne…   [wish]</a:t>
                      </a:r>
                      <a:br>
                        <a:rPr lang="hu-HU" sz="1700">
                          <a:effectLst/>
                        </a:rPr>
                      </a:br>
                      <a:r>
                        <a:rPr lang="hu-HU" sz="1700">
                          <a:effectLst/>
                        </a:rPr>
                        <a:t>     if   me.dat such  phone.Poss.1sg  be.cond.3sg</a:t>
                      </a:r>
                      <a:endParaRPr lang="hu-HU" sz="1700">
                        <a:effectLst/>
                        <a:latin typeface="Calibri" panose="020F0502020204030204" pitchFamily="34" charset="0"/>
                        <a:ea typeface="Calibri" panose="020F0502020204030204" pitchFamily="34" charset="0"/>
                        <a:cs typeface="Times New Roman" panose="02020603050405020304" pitchFamily="18" charset="0"/>
                      </a:endParaRPr>
                    </a:p>
                  </a:txBody>
                  <a:tcPr marL="41928" marR="41928" marT="0" marB="0"/>
                </a:tc>
              </a:tr>
              <a:tr h="488890">
                <a:tc vMerge="1">
                  <a:txBody>
                    <a:bodyPr/>
                    <a:lstStyle/>
                    <a:p>
                      <a:endParaRPr lang="hu-HU"/>
                    </a:p>
                  </a:txBody>
                  <a:tcPr/>
                </a:tc>
                <a:tc>
                  <a:txBody>
                    <a:bodyPr/>
                    <a:lstStyle/>
                    <a:p>
                      <a:pPr>
                        <a:lnSpc>
                          <a:spcPct val="107000"/>
                        </a:lnSpc>
                        <a:spcAft>
                          <a:spcPts val="0"/>
                        </a:spcAft>
                      </a:pPr>
                      <a:r>
                        <a:rPr lang="hu-HU" sz="1700">
                          <a:effectLst/>
                        </a:rPr>
                        <a:t>3. Ha van felesleges pénzkidobás… [assertive, strong declaration]</a:t>
                      </a:r>
                      <a:br>
                        <a:rPr lang="hu-HU" sz="1700">
                          <a:effectLst/>
                        </a:rPr>
                      </a:br>
                      <a:r>
                        <a:rPr lang="hu-HU" sz="1700">
                          <a:effectLst/>
                        </a:rPr>
                        <a:t>     if   be.3sg pointless	waste.of.money</a:t>
                      </a:r>
                      <a:endParaRPr lang="hu-HU" sz="1700">
                        <a:effectLst/>
                        <a:latin typeface="Calibri" panose="020F0502020204030204" pitchFamily="34" charset="0"/>
                        <a:ea typeface="Calibri" panose="020F0502020204030204" pitchFamily="34" charset="0"/>
                        <a:cs typeface="Times New Roman" panose="02020603050405020304" pitchFamily="18" charset="0"/>
                      </a:endParaRPr>
                    </a:p>
                  </a:txBody>
                  <a:tcPr marL="41928" marR="41928" marT="0" marB="0"/>
                </a:tc>
              </a:tr>
              <a:tr h="502578">
                <a:tc vMerge="1">
                  <a:txBody>
                    <a:bodyPr/>
                    <a:lstStyle/>
                    <a:p>
                      <a:endParaRPr lang="hu-HU"/>
                    </a:p>
                  </a:txBody>
                  <a:tcPr/>
                </a:tc>
                <a:tc>
                  <a:txBody>
                    <a:bodyPr/>
                    <a:lstStyle/>
                    <a:p>
                      <a:pPr>
                        <a:lnSpc>
                          <a:spcPct val="107000"/>
                        </a:lnSpc>
                        <a:spcAft>
                          <a:spcPts val="0"/>
                        </a:spcAft>
                      </a:pPr>
                      <a:r>
                        <a:rPr lang="hu-HU" sz="1700" dirty="0">
                          <a:effectLst/>
                        </a:rPr>
                        <a:t>6.  Ha   tudná…                          - </a:t>
                      </a:r>
                      <a:r>
                        <a:rPr lang="hu-HU" sz="1700" dirty="0" err="1">
                          <a:effectLst/>
                        </a:rPr>
                        <a:t>evaluation</a:t>
                      </a:r>
                      <a:r>
                        <a:rPr lang="hu-HU" sz="1700" dirty="0">
                          <a:effectLst/>
                        </a:rPr>
                        <a:t> [</a:t>
                      </a:r>
                      <a:r>
                        <a:rPr lang="hu-HU" sz="1700" dirty="0" err="1">
                          <a:effectLst/>
                        </a:rPr>
                        <a:t>worry</a:t>
                      </a:r>
                      <a:r>
                        <a:rPr lang="hu-HU" sz="1700" dirty="0">
                          <a:effectLst/>
                        </a:rPr>
                        <a:t>, </a:t>
                      </a:r>
                      <a:r>
                        <a:rPr lang="hu-HU" sz="1700" dirty="0" err="1">
                          <a:effectLst/>
                        </a:rPr>
                        <a:t>fear</a:t>
                      </a:r>
                      <a:r>
                        <a:rPr lang="hu-HU" sz="1700" dirty="0">
                          <a:effectLst/>
                        </a:rPr>
                        <a:t>]</a:t>
                      </a:r>
                      <a:br>
                        <a:rPr lang="hu-HU" sz="1700" dirty="0">
                          <a:effectLst/>
                        </a:rPr>
                      </a:br>
                      <a:r>
                        <a:rPr lang="hu-HU" sz="1700" dirty="0">
                          <a:effectLst/>
                        </a:rPr>
                        <a:t>      </a:t>
                      </a:r>
                      <a:r>
                        <a:rPr lang="hu-HU" sz="1700" dirty="0" err="1">
                          <a:effectLst/>
                        </a:rPr>
                        <a:t>if</a:t>
                      </a:r>
                      <a:r>
                        <a:rPr lang="hu-HU" sz="1700" dirty="0">
                          <a:effectLst/>
                        </a:rPr>
                        <a:t>	    know.cond.tr.3sg</a:t>
                      </a:r>
                      <a:endParaRPr lang="hu-H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1928" marR="41928" marT="0" marB="0"/>
                </a:tc>
              </a:tr>
            </a:tbl>
          </a:graphicData>
        </a:graphic>
      </p:graphicFrame>
    </p:spTree>
    <p:extLst>
      <p:ext uri="{BB962C8B-B14F-4D97-AF65-F5344CB8AC3E}">
        <p14:creationId xmlns:p14="http://schemas.microsoft.com/office/powerpoint/2010/main" val="712605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44047DB9-933D-8FC5-304E-0E753A212F1E}"/>
              </a:ext>
            </a:extLst>
          </p:cNvPr>
          <p:cNvSpPr>
            <a:spLocks noGrp="1"/>
          </p:cNvSpPr>
          <p:nvPr>
            <p:ph type="title"/>
          </p:nvPr>
        </p:nvSpPr>
        <p:spPr/>
        <p:txBody>
          <a:bodyPr/>
          <a:lstStyle/>
          <a:p>
            <a:r>
              <a:rPr lang="hu-HU" dirty="0" err="1"/>
              <a:t>Intonation</a:t>
            </a:r>
            <a:r>
              <a:rPr lang="hu-HU" dirty="0"/>
              <a:t> of </a:t>
            </a:r>
            <a:r>
              <a:rPr lang="hu-HU" dirty="0" err="1"/>
              <a:t>insubordinate</a:t>
            </a:r>
            <a:r>
              <a:rPr lang="hu-HU" dirty="0"/>
              <a:t> </a:t>
            </a:r>
            <a:r>
              <a:rPr lang="hu-HU" dirty="0" err="1"/>
              <a:t>clauses</a:t>
            </a:r>
            <a:endParaRPr lang="hu-HU" dirty="0"/>
          </a:p>
        </p:txBody>
      </p:sp>
      <p:sp>
        <p:nvSpPr>
          <p:cNvPr id="3" name="Tartalom helye 2">
            <a:extLst>
              <a:ext uri="{FF2B5EF4-FFF2-40B4-BE49-F238E27FC236}">
                <a16:creationId xmlns:a16="http://schemas.microsoft.com/office/drawing/2014/main" xmlns="" id="{D9584482-7EB1-25CD-2B1D-BA2AFD13C706}"/>
              </a:ext>
            </a:extLst>
          </p:cNvPr>
          <p:cNvSpPr>
            <a:spLocks noGrp="1"/>
          </p:cNvSpPr>
          <p:nvPr>
            <p:ph idx="1"/>
          </p:nvPr>
        </p:nvSpPr>
        <p:spPr>
          <a:xfrm>
            <a:off x="370390" y="1898248"/>
            <a:ext cx="11526641" cy="4777855"/>
          </a:xfrm>
        </p:spPr>
        <p:txBody>
          <a:bodyPr>
            <a:normAutofit/>
          </a:bodyPr>
          <a:lstStyle/>
          <a:p>
            <a:pPr marL="0" indent="0">
              <a:buNone/>
            </a:pPr>
            <a:r>
              <a:rPr lang="en-GB" sz="2300" b="1" dirty="0"/>
              <a:t>Spanish</a:t>
            </a:r>
            <a:r>
              <a:rPr lang="hu-HU" sz="2300" dirty="0"/>
              <a:t>: </a:t>
            </a:r>
          </a:p>
          <a:p>
            <a:pPr>
              <a:buFont typeface="Arial" panose="020B0604020202020204" pitchFamily="34" charset="0"/>
              <a:buChar char="•"/>
            </a:pPr>
            <a:r>
              <a:rPr lang="en-GB" b="1" dirty="0"/>
              <a:t>Elvira-García et al. </a:t>
            </a:r>
            <a:r>
              <a:rPr lang="hu-HU" b="1" dirty="0"/>
              <a:t>(</a:t>
            </a:r>
            <a:r>
              <a:rPr lang="en-GB" b="1" dirty="0"/>
              <a:t>2017</a:t>
            </a:r>
            <a:r>
              <a:rPr lang="hu-HU" b="1" dirty="0"/>
              <a:t>):</a:t>
            </a:r>
            <a:r>
              <a:rPr lang="en-GB" b="1" dirty="0"/>
              <a:t> </a:t>
            </a:r>
            <a:r>
              <a:rPr lang="hu-HU" dirty="0" smtClean="0"/>
              <a:t>[corpus + </a:t>
            </a:r>
            <a:r>
              <a:rPr lang="hu-HU" dirty="0" err="1" smtClean="0"/>
              <a:t>Discourse</a:t>
            </a:r>
            <a:r>
              <a:rPr lang="hu-HU" dirty="0" smtClean="0"/>
              <a:t> </a:t>
            </a:r>
            <a:r>
              <a:rPr lang="hu-HU" dirty="0" err="1" smtClean="0"/>
              <a:t>Completion</a:t>
            </a:r>
            <a:r>
              <a:rPr lang="hu-HU" dirty="0" smtClean="0"/>
              <a:t> </a:t>
            </a:r>
            <a:r>
              <a:rPr lang="hu-HU" dirty="0" err="1" smtClean="0"/>
              <a:t>Task</a:t>
            </a:r>
            <a:r>
              <a:rPr lang="hu-HU" dirty="0" smtClean="0"/>
              <a:t>, </a:t>
            </a:r>
            <a:r>
              <a:rPr lang="hu-HU" dirty="0" err="1" smtClean="0"/>
              <a:t>production</a:t>
            </a:r>
            <a:r>
              <a:rPr lang="hu-HU" dirty="0" smtClean="0"/>
              <a:t> of </a:t>
            </a:r>
            <a:r>
              <a:rPr lang="hu-HU" dirty="0" err="1" smtClean="0"/>
              <a:t>target</a:t>
            </a:r>
            <a:r>
              <a:rPr lang="hu-HU" dirty="0" smtClean="0"/>
              <a:t> </a:t>
            </a:r>
            <a:r>
              <a:rPr lang="hu-HU" dirty="0" err="1" smtClean="0"/>
              <a:t>sentences</a:t>
            </a:r>
            <a:r>
              <a:rPr lang="hu-HU" dirty="0" smtClean="0"/>
              <a:t>] </a:t>
            </a:r>
            <a:r>
              <a:rPr lang="hu-HU" i="1" dirty="0" err="1" smtClean="0"/>
              <a:t>si</a:t>
            </a:r>
            <a:r>
              <a:rPr lang="hu-HU" i="1" dirty="0" smtClean="0"/>
              <a:t> </a:t>
            </a:r>
            <a:r>
              <a:rPr lang="hu-HU" dirty="0"/>
              <a:t>’</a:t>
            </a:r>
            <a:r>
              <a:rPr lang="hu-HU" dirty="0" err="1"/>
              <a:t>if</a:t>
            </a:r>
            <a:r>
              <a:rPr lang="hu-HU" dirty="0"/>
              <a:t>’</a:t>
            </a:r>
            <a:r>
              <a:rPr lang="hu-HU" i="1" dirty="0"/>
              <a:t>, </a:t>
            </a:r>
            <a:r>
              <a:rPr lang="hu-HU" i="1" dirty="0" err="1"/>
              <a:t>como</a:t>
            </a:r>
            <a:r>
              <a:rPr lang="hu-HU" i="1" dirty="0"/>
              <a:t> </a:t>
            </a:r>
            <a:r>
              <a:rPr lang="hu-HU" i="1" dirty="0" err="1"/>
              <a:t>si</a:t>
            </a:r>
            <a:r>
              <a:rPr lang="hu-HU" i="1" dirty="0"/>
              <a:t> </a:t>
            </a:r>
            <a:r>
              <a:rPr lang="hu-HU" dirty="0"/>
              <a:t>’</a:t>
            </a:r>
            <a:r>
              <a:rPr lang="hu-HU" dirty="0" err="1"/>
              <a:t>as</a:t>
            </a:r>
            <a:r>
              <a:rPr lang="hu-HU" dirty="0"/>
              <a:t> </a:t>
            </a:r>
            <a:r>
              <a:rPr lang="hu-HU" dirty="0" err="1"/>
              <a:t>if</a:t>
            </a:r>
            <a:r>
              <a:rPr lang="hu-HU" dirty="0"/>
              <a:t>’</a:t>
            </a:r>
            <a:r>
              <a:rPr lang="hu-HU" i="1" dirty="0"/>
              <a:t>, para </a:t>
            </a:r>
            <a:r>
              <a:rPr lang="hu-HU" i="1" dirty="0" err="1"/>
              <a:t>que</a:t>
            </a:r>
            <a:r>
              <a:rPr lang="hu-HU" i="1" dirty="0"/>
              <a:t> </a:t>
            </a:r>
            <a:r>
              <a:rPr lang="hu-HU" dirty="0"/>
              <a:t>’</a:t>
            </a:r>
            <a:r>
              <a:rPr lang="hu-HU" dirty="0" err="1"/>
              <a:t>so</a:t>
            </a:r>
            <a:r>
              <a:rPr lang="hu-HU" dirty="0"/>
              <a:t>/in </a:t>
            </a:r>
            <a:r>
              <a:rPr lang="hu-HU" dirty="0" err="1"/>
              <a:t>order</a:t>
            </a:r>
            <a:r>
              <a:rPr lang="hu-HU" dirty="0"/>
              <a:t> </a:t>
            </a:r>
            <a:r>
              <a:rPr lang="hu-HU" dirty="0" err="1"/>
              <a:t>that</a:t>
            </a:r>
            <a:r>
              <a:rPr lang="hu-HU" dirty="0"/>
              <a:t>’ </a:t>
            </a:r>
            <a:r>
              <a:rPr lang="hu-HU" dirty="0" err="1"/>
              <a:t>clauses</a:t>
            </a:r>
            <a:r>
              <a:rPr lang="hu-HU" i="1" dirty="0"/>
              <a:t>: </a:t>
            </a:r>
            <a:r>
              <a:rPr lang="en-US" dirty="0"/>
              <a:t>subordinate and elliptical </a:t>
            </a:r>
            <a:r>
              <a:rPr lang="en-US" dirty="0" smtClean="0"/>
              <a:t>clauses</a:t>
            </a:r>
            <a:r>
              <a:rPr lang="hu-HU" dirty="0" smtClean="0"/>
              <a:t> (</a:t>
            </a:r>
            <a:r>
              <a:rPr lang="hu-HU" dirty="0" err="1" smtClean="0"/>
              <a:t>that</a:t>
            </a:r>
            <a:r>
              <a:rPr lang="hu-HU" dirty="0" smtClean="0"/>
              <a:t> </a:t>
            </a:r>
            <a:r>
              <a:rPr lang="hu-HU" dirty="0" err="1" smtClean="0"/>
              <a:t>can</a:t>
            </a:r>
            <a:r>
              <a:rPr lang="hu-HU" dirty="0" smtClean="0"/>
              <a:t> </a:t>
            </a:r>
            <a:r>
              <a:rPr lang="hu-HU" dirty="0" err="1" smtClean="0"/>
              <a:t>recover</a:t>
            </a:r>
            <a:r>
              <a:rPr lang="hu-HU" dirty="0" smtClean="0"/>
              <a:t> </a:t>
            </a:r>
            <a:r>
              <a:rPr lang="hu-HU" dirty="0" err="1" smtClean="0"/>
              <a:t>the</a:t>
            </a:r>
            <a:r>
              <a:rPr lang="hu-HU" dirty="0" smtClean="0"/>
              <a:t> </a:t>
            </a:r>
            <a:r>
              <a:rPr lang="hu-HU" dirty="0" err="1" smtClean="0"/>
              <a:t>elided</a:t>
            </a:r>
            <a:r>
              <a:rPr lang="hu-HU" dirty="0" smtClean="0"/>
              <a:t> </a:t>
            </a:r>
            <a:r>
              <a:rPr lang="hu-HU" dirty="0" err="1" smtClean="0"/>
              <a:t>clause</a:t>
            </a:r>
            <a:r>
              <a:rPr lang="hu-HU" dirty="0" smtClean="0"/>
              <a:t>)</a:t>
            </a:r>
            <a:r>
              <a:rPr lang="en-US" dirty="0" smtClean="0"/>
              <a:t> </a:t>
            </a:r>
            <a:r>
              <a:rPr lang="en-US" dirty="0"/>
              <a:t>show prosodic markings of </a:t>
            </a:r>
            <a:r>
              <a:rPr lang="en-US" b="1" dirty="0"/>
              <a:t>continuation</a:t>
            </a:r>
            <a:r>
              <a:rPr lang="en-US" dirty="0"/>
              <a:t> (</a:t>
            </a:r>
            <a:r>
              <a:rPr lang="en-US" b="1" dirty="0"/>
              <a:t>rising</a:t>
            </a:r>
            <a:r>
              <a:rPr lang="en-US" dirty="0"/>
              <a:t> boundary tones), </a:t>
            </a:r>
            <a:r>
              <a:rPr lang="en-US" b="1" dirty="0" err="1"/>
              <a:t>insubordinated</a:t>
            </a:r>
            <a:r>
              <a:rPr lang="en-US" dirty="0"/>
              <a:t> clauses don</a:t>
            </a:r>
            <a:r>
              <a:rPr lang="hu-HU" dirty="0"/>
              <a:t>’</a:t>
            </a:r>
            <a:r>
              <a:rPr lang="en-US" dirty="0"/>
              <a:t>t</a:t>
            </a:r>
            <a:r>
              <a:rPr lang="hu-HU" dirty="0"/>
              <a:t> </a:t>
            </a:r>
            <a:r>
              <a:rPr lang="hu-HU" dirty="0" smtClean="0"/>
              <a:t>(</a:t>
            </a:r>
            <a:r>
              <a:rPr lang="hu-HU" b="1" dirty="0" err="1" smtClean="0"/>
              <a:t>falling</a:t>
            </a:r>
            <a:r>
              <a:rPr lang="hu-HU" b="1" dirty="0" smtClean="0"/>
              <a:t> </a:t>
            </a:r>
            <a:r>
              <a:rPr lang="hu-HU" b="1" dirty="0" err="1" smtClean="0"/>
              <a:t>patterns</a:t>
            </a:r>
            <a:r>
              <a:rPr lang="hu-HU" dirty="0" smtClean="0"/>
              <a:t>)</a:t>
            </a:r>
            <a:endParaRPr lang="hu-HU" dirty="0"/>
          </a:p>
          <a:p>
            <a:r>
              <a:rPr lang="en-GB" b="1" dirty="0"/>
              <a:t>Elvira-</a:t>
            </a:r>
            <a:r>
              <a:rPr lang="en-GB" b="1" dirty="0" err="1"/>
              <a:t>García</a:t>
            </a:r>
            <a:r>
              <a:rPr lang="en-GB" b="1" dirty="0"/>
              <a:t> </a:t>
            </a:r>
            <a:r>
              <a:rPr lang="hu-HU" b="1" dirty="0"/>
              <a:t>(</a:t>
            </a:r>
            <a:r>
              <a:rPr lang="en-GB" b="1" dirty="0"/>
              <a:t>2019</a:t>
            </a:r>
            <a:r>
              <a:rPr lang="hu-HU" b="1" dirty="0" smtClean="0"/>
              <a:t>): </a:t>
            </a:r>
            <a:r>
              <a:rPr lang="hu-HU" dirty="0" smtClean="0"/>
              <a:t>[</a:t>
            </a:r>
            <a:r>
              <a:rPr lang="en-US" dirty="0"/>
              <a:t>two perceptual forced-choice discrimination </a:t>
            </a:r>
            <a:r>
              <a:rPr lang="en-US" dirty="0" err="1" smtClean="0"/>
              <a:t>tes</a:t>
            </a:r>
            <a:r>
              <a:rPr lang="hu-HU" dirty="0" smtClean="0"/>
              <a:t>t</a:t>
            </a:r>
            <a:r>
              <a:rPr lang="en-US" dirty="0" smtClean="0"/>
              <a:t>s</a:t>
            </a:r>
            <a:r>
              <a:rPr lang="hu-HU" dirty="0" smtClean="0"/>
              <a:t>: </a:t>
            </a:r>
            <a:r>
              <a:rPr lang="hu-HU" dirty="0" err="1" smtClean="0"/>
              <a:t>natural</a:t>
            </a:r>
            <a:r>
              <a:rPr lang="hu-HU" dirty="0" smtClean="0"/>
              <a:t> vs. </a:t>
            </a:r>
            <a:r>
              <a:rPr lang="hu-HU" dirty="0" err="1"/>
              <a:t>s</a:t>
            </a:r>
            <a:r>
              <a:rPr lang="hu-HU" dirty="0" err="1" smtClean="0"/>
              <a:t>ynthetic</a:t>
            </a:r>
            <a:r>
              <a:rPr lang="hu-HU" dirty="0" smtClean="0"/>
              <a:t> </a:t>
            </a:r>
            <a:r>
              <a:rPr lang="hu-HU" dirty="0" err="1" smtClean="0"/>
              <a:t>stimuli</a:t>
            </a:r>
            <a:r>
              <a:rPr lang="hu-HU" dirty="0" smtClean="0"/>
              <a:t>]</a:t>
            </a:r>
            <a:r>
              <a:rPr lang="hu-HU" b="1" dirty="0" smtClean="0"/>
              <a:t> </a:t>
            </a:r>
            <a:r>
              <a:rPr lang="hu-HU" dirty="0" err="1" smtClean="0"/>
              <a:t>speakers</a:t>
            </a:r>
            <a:r>
              <a:rPr lang="hu-HU" dirty="0" smtClean="0"/>
              <a:t> </a:t>
            </a:r>
            <a:r>
              <a:rPr lang="en-US" dirty="0" smtClean="0"/>
              <a:t>link </a:t>
            </a:r>
            <a:r>
              <a:rPr lang="en-US" b="1" dirty="0"/>
              <a:t>rising</a:t>
            </a:r>
            <a:r>
              <a:rPr lang="en-US" dirty="0"/>
              <a:t> boundary tones </a:t>
            </a:r>
            <a:r>
              <a:rPr lang="en-US" dirty="0" smtClean="0"/>
              <a:t>with </a:t>
            </a:r>
            <a:r>
              <a:rPr lang="en-US" dirty="0"/>
              <a:t>adverbial elliptical </a:t>
            </a:r>
            <a:r>
              <a:rPr lang="en-US" dirty="0" smtClean="0"/>
              <a:t>clauses</a:t>
            </a:r>
            <a:r>
              <a:rPr lang="hu-HU" dirty="0" smtClean="0"/>
              <a:t>, and </a:t>
            </a:r>
            <a:r>
              <a:rPr lang="en-US" dirty="0" smtClean="0"/>
              <a:t>have </a:t>
            </a:r>
            <a:r>
              <a:rPr lang="en-US" dirty="0"/>
              <a:t>chosen the </a:t>
            </a:r>
            <a:r>
              <a:rPr lang="en-US" b="1" dirty="0"/>
              <a:t>narrow focus contour </a:t>
            </a:r>
            <a:r>
              <a:rPr lang="en-US" dirty="0"/>
              <a:t>for the </a:t>
            </a:r>
            <a:r>
              <a:rPr lang="en-US" dirty="0" smtClean="0"/>
              <a:t>insubordinate</a:t>
            </a:r>
            <a:r>
              <a:rPr lang="hu-HU" dirty="0"/>
              <a:t> </a:t>
            </a:r>
            <a:r>
              <a:rPr lang="hu-HU" dirty="0" err="1" smtClean="0"/>
              <a:t>construction</a:t>
            </a:r>
            <a:r>
              <a:rPr lang="hu-HU" dirty="0"/>
              <a:t> </a:t>
            </a:r>
            <a:endParaRPr lang="en-US" dirty="0"/>
          </a:p>
          <a:p>
            <a:r>
              <a:rPr lang="en-GB" b="1" dirty="0" smtClean="0"/>
              <a:t>Sánchez </a:t>
            </a:r>
            <a:r>
              <a:rPr lang="en-GB" b="1" dirty="0" err="1"/>
              <a:t>López</a:t>
            </a:r>
            <a:r>
              <a:rPr lang="en-GB" b="1" dirty="0"/>
              <a:t> </a:t>
            </a:r>
            <a:r>
              <a:rPr lang="hu-HU" b="1" dirty="0"/>
              <a:t>(</a:t>
            </a:r>
            <a:r>
              <a:rPr lang="en-GB" b="1" dirty="0"/>
              <a:t>2019</a:t>
            </a:r>
            <a:r>
              <a:rPr lang="hu-HU" b="1" dirty="0"/>
              <a:t>): </a:t>
            </a:r>
            <a:r>
              <a:rPr lang="hu-HU" dirty="0" smtClean="0"/>
              <a:t>[</a:t>
            </a:r>
            <a:r>
              <a:rPr lang="hu-HU" dirty="0" err="1" smtClean="0"/>
              <a:t>intonation</a:t>
            </a:r>
            <a:r>
              <a:rPr lang="hu-HU" dirty="0" smtClean="0"/>
              <a:t> </a:t>
            </a:r>
            <a:r>
              <a:rPr lang="hu-HU" dirty="0" err="1" smtClean="0"/>
              <a:t>patterns</a:t>
            </a:r>
            <a:r>
              <a:rPr lang="hu-HU" dirty="0" smtClean="0"/>
              <a:t>] </a:t>
            </a:r>
            <a:r>
              <a:rPr lang="hu-HU" dirty="0" err="1" smtClean="0"/>
              <a:t>que</a:t>
            </a:r>
            <a:r>
              <a:rPr lang="hu-HU" dirty="0" smtClean="0"/>
              <a:t>+</a:t>
            </a:r>
            <a:r>
              <a:rPr lang="hu-HU" dirty="0" err="1" smtClean="0"/>
              <a:t>V</a:t>
            </a:r>
            <a:r>
              <a:rPr lang="hu-HU" cap="small" baseline="-25000" dirty="0" err="1" smtClean="0"/>
              <a:t>subj</a:t>
            </a:r>
            <a:r>
              <a:rPr lang="hu-HU" dirty="0" smtClean="0"/>
              <a:t>: </a:t>
            </a:r>
            <a:r>
              <a:rPr lang="hu-HU" i="1" dirty="0" err="1" smtClean="0"/>
              <a:t>que</a:t>
            </a:r>
            <a:r>
              <a:rPr lang="hu-HU" dirty="0" err="1" smtClean="0"/>
              <a:t>-evaluatives</a:t>
            </a:r>
            <a:r>
              <a:rPr lang="hu-HU" dirty="0" smtClean="0"/>
              <a:t>: </a:t>
            </a:r>
            <a:r>
              <a:rPr lang="hu-HU" b="1" dirty="0" err="1" smtClean="0"/>
              <a:t>rising</a:t>
            </a:r>
            <a:r>
              <a:rPr lang="hu-HU" dirty="0" smtClean="0"/>
              <a:t> </a:t>
            </a:r>
            <a:r>
              <a:rPr lang="hu-HU" dirty="0" err="1"/>
              <a:t>pitch</a:t>
            </a:r>
            <a:r>
              <a:rPr lang="hu-HU" dirty="0"/>
              <a:t> </a:t>
            </a:r>
            <a:r>
              <a:rPr lang="hu-HU" dirty="0" err="1" smtClean="0"/>
              <a:t>in</a:t>
            </a:r>
            <a:r>
              <a:rPr lang="hu-HU" dirty="0" smtClean="0"/>
              <a:t> </a:t>
            </a:r>
            <a:r>
              <a:rPr lang="en-US" dirty="0" smtClean="0"/>
              <a:t>the </a:t>
            </a:r>
            <a:r>
              <a:rPr lang="en-US" dirty="0"/>
              <a:t>first stressed syllable and a </a:t>
            </a:r>
            <a:r>
              <a:rPr lang="en-US" b="1" dirty="0"/>
              <a:t>rising</a:t>
            </a:r>
            <a:r>
              <a:rPr lang="en-US" dirty="0"/>
              <a:t> intonation movement at the end of the sentence</a:t>
            </a:r>
            <a:r>
              <a:rPr lang="hu-HU" dirty="0" smtClean="0"/>
              <a:t>; </a:t>
            </a:r>
            <a:r>
              <a:rPr lang="hu-HU" i="1" dirty="0" err="1" smtClean="0"/>
              <a:t>que-</a:t>
            </a:r>
            <a:r>
              <a:rPr lang="hu-HU" dirty="0" err="1" smtClean="0"/>
              <a:t>optatives</a:t>
            </a:r>
            <a:r>
              <a:rPr lang="hu-HU" dirty="0" smtClean="0"/>
              <a:t>: </a:t>
            </a:r>
            <a:r>
              <a:rPr lang="en-US" dirty="0"/>
              <a:t>clear </a:t>
            </a:r>
            <a:r>
              <a:rPr lang="en-US" b="1" dirty="0"/>
              <a:t>rising</a:t>
            </a:r>
            <a:r>
              <a:rPr lang="en-US" dirty="0"/>
              <a:t> pitch in </a:t>
            </a:r>
            <a:r>
              <a:rPr lang="en-US" dirty="0" smtClean="0"/>
              <a:t>the</a:t>
            </a:r>
            <a:r>
              <a:rPr lang="hu-HU" dirty="0" smtClean="0"/>
              <a:t> </a:t>
            </a:r>
            <a:r>
              <a:rPr lang="en-US" dirty="0" smtClean="0"/>
              <a:t>first </a:t>
            </a:r>
            <a:r>
              <a:rPr lang="en-US" dirty="0"/>
              <a:t>stressed syllable and a </a:t>
            </a:r>
            <a:r>
              <a:rPr lang="en-US" b="1" dirty="0"/>
              <a:t>falling</a:t>
            </a:r>
            <a:r>
              <a:rPr lang="en-US" dirty="0"/>
              <a:t> final intonation movement at the end of </a:t>
            </a:r>
            <a:r>
              <a:rPr lang="en-US" dirty="0" smtClean="0"/>
              <a:t>the</a:t>
            </a:r>
            <a:r>
              <a:rPr lang="hu-HU" dirty="0" smtClean="0"/>
              <a:t> </a:t>
            </a:r>
            <a:r>
              <a:rPr lang="hu-HU" dirty="0" err="1" smtClean="0"/>
              <a:t>sentence</a:t>
            </a:r>
            <a:endParaRPr lang="hu-HU" dirty="0" smtClean="0"/>
          </a:p>
          <a:p>
            <a:pPr marL="0" indent="0">
              <a:buNone/>
            </a:pPr>
            <a:endParaRPr lang="hu-HU" dirty="0"/>
          </a:p>
          <a:p>
            <a:pPr>
              <a:buFont typeface="Wingdings" panose="05000000000000000000" pitchFamily="2" charset="2"/>
              <a:buChar char="q"/>
            </a:pPr>
            <a:endParaRPr lang="hu-HU" dirty="0"/>
          </a:p>
        </p:txBody>
      </p:sp>
    </p:spTree>
    <p:extLst>
      <p:ext uri="{BB962C8B-B14F-4D97-AF65-F5344CB8AC3E}">
        <p14:creationId xmlns:p14="http://schemas.microsoft.com/office/powerpoint/2010/main" val="14163643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923C3524-644A-5393-820F-E34C7D81BD2F}"/>
              </a:ext>
            </a:extLst>
          </p:cNvPr>
          <p:cNvSpPr>
            <a:spLocks noGrp="1"/>
          </p:cNvSpPr>
          <p:nvPr>
            <p:ph type="title"/>
          </p:nvPr>
        </p:nvSpPr>
        <p:spPr/>
        <p:txBody>
          <a:bodyPr/>
          <a:lstStyle/>
          <a:p>
            <a:r>
              <a:rPr lang="hu-HU" dirty="0" err="1"/>
              <a:t>Intonation</a:t>
            </a:r>
            <a:r>
              <a:rPr lang="hu-HU" dirty="0"/>
              <a:t> of </a:t>
            </a:r>
            <a:r>
              <a:rPr lang="hu-HU" dirty="0" err="1"/>
              <a:t>insubordinate</a:t>
            </a:r>
            <a:r>
              <a:rPr lang="hu-HU" dirty="0"/>
              <a:t> </a:t>
            </a:r>
            <a:r>
              <a:rPr lang="hu-HU" dirty="0" err="1"/>
              <a:t>clauses</a:t>
            </a:r>
            <a:endParaRPr lang="hu-HU" dirty="0"/>
          </a:p>
        </p:txBody>
      </p:sp>
      <p:sp>
        <p:nvSpPr>
          <p:cNvPr id="3" name="Tartalom helye 2">
            <a:extLst>
              <a:ext uri="{FF2B5EF4-FFF2-40B4-BE49-F238E27FC236}">
                <a16:creationId xmlns:a16="http://schemas.microsoft.com/office/drawing/2014/main" xmlns="" id="{F569A644-3C34-693A-6151-9A2C6A264985}"/>
              </a:ext>
            </a:extLst>
          </p:cNvPr>
          <p:cNvSpPr>
            <a:spLocks noGrp="1"/>
          </p:cNvSpPr>
          <p:nvPr>
            <p:ph idx="1"/>
          </p:nvPr>
        </p:nvSpPr>
        <p:spPr>
          <a:xfrm>
            <a:off x="410309" y="2016369"/>
            <a:ext cx="11476892" cy="4733347"/>
          </a:xfrm>
        </p:spPr>
        <p:txBody>
          <a:bodyPr>
            <a:normAutofit fontScale="85000" lnSpcReduction="10000"/>
          </a:bodyPr>
          <a:lstStyle/>
          <a:p>
            <a:pPr marL="0" indent="0">
              <a:buNone/>
            </a:pPr>
            <a:r>
              <a:rPr lang="en-GB" b="1" dirty="0"/>
              <a:t>Czech</a:t>
            </a:r>
            <a:r>
              <a:rPr lang="en-GB" dirty="0"/>
              <a:t> (Fried </a:t>
            </a:r>
            <a:r>
              <a:rPr lang="hu-HU" dirty="0"/>
              <a:t>&amp;</a:t>
            </a:r>
            <a:r>
              <a:rPr lang="en-GB" dirty="0"/>
              <a:t> Machač 2022)</a:t>
            </a:r>
            <a:r>
              <a:rPr lang="hu-HU" dirty="0"/>
              <a:t>: </a:t>
            </a:r>
            <a:r>
              <a:rPr lang="hu-HU" dirty="0" err="1"/>
              <a:t>spontaneous</a:t>
            </a:r>
            <a:r>
              <a:rPr lang="hu-HU" dirty="0"/>
              <a:t> </a:t>
            </a:r>
            <a:r>
              <a:rPr lang="hu-HU" dirty="0" err="1"/>
              <a:t>conversations</a:t>
            </a:r>
            <a:r>
              <a:rPr lang="hu-HU" dirty="0"/>
              <a:t>, </a:t>
            </a:r>
            <a:r>
              <a:rPr lang="hu-HU" i="1" dirty="0" err="1"/>
              <a:t>jestli</a:t>
            </a:r>
            <a:r>
              <a:rPr lang="hu-HU" i="1" dirty="0"/>
              <a:t>  </a:t>
            </a:r>
            <a:r>
              <a:rPr lang="hu-HU" dirty="0"/>
              <a:t>’</a:t>
            </a:r>
            <a:r>
              <a:rPr lang="hu-HU" dirty="0" err="1"/>
              <a:t>if</a:t>
            </a:r>
            <a:r>
              <a:rPr lang="hu-HU" dirty="0"/>
              <a:t>’</a:t>
            </a:r>
          </a:p>
          <a:p>
            <a:pPr>
              <a:buFont typeface="Courier New" panose="02070309020205020404" pitchFamily="49" charset="0"/>
              <a:buChar char="o"/>
            </a:pPr>
            <a:r>
              <a:rPr lang="hu-HU" dirty="0" err="1"/>
              <a:t>Insubordinate</a:t>
            </a:r>
            <a:r>
              <a:rPr lang="hu-HU" dirty="0"/>
              <a:t> </a:t>
            </a:r>
            <a:r>
              <a:rPr lang="hu-HU" dirty="0" err="1"/>
              <a:t>clauses</a:t>
            </a:r>
            <a:r>
              <a:rPr lang="hu-HU" dirty="0"/>
              <a:t> </a:t>
            </a:r>
            <a:r>
              <a:rPr lang="hu-HU" b="1" dirty="0" err="1"/>
              <a:t>with</a:t>
            </a:r>
            <a:r>
              <a:rPr lang="hu-HU" b="1" dirty="0"/>
              <a:t> </a:t>
            </a:r>
            <a:r>
              <a:rPr lang="hu-HU" b="1" dirty="0" err="1"/>
              <a:t>different</a:t>
            </a:r>
            <a:r>
              <a:rPr lang="hu-HU" b="1" dirty="0"/>
              <a:t> </a:t>
            </a:r>
            <a:r>
              <a:rPr lang="hu-HU" b="1" dirty="0" err="1"/>
              <a:t>epistemic</a:t>
            </a:r>
            <a:r>
              <a:rPr lang="hu-HU" b="1" dirty="0"/>
              <a:t> </a:t>
            </a:r>
            <a:r>
              <a:rPr lang="hu-HU" b="1" dirty="0" err="1"/>
              <a:t>function</a:t>
            </a:r>
            <a:r>
              <a:rPr lang="hu-HU" b="1" dirty="0"/>
              <a:t> </a:t>
            </a:r>
            <a:r>
              <a:rPr lang="hu-HU" dirty="0"/>
              <a:t>(c</a:t>
            </a:r>
            <a:r>
              <a:rPr lang="en-US" dirty="0" err="1"/>
              <a:t>ounter</a:t>
            </a:r>
            <a:r>
              <a:rPr lang="en-US" dirty="0"/>
              <a:t>-argument construction </a:t>
            </a:r>
            <a:r>
              <a:rPr lang="hu-HU" dirty="0" err="1"/>
              <a:t>vs</a:t>
            </a:r>
            <a:r>
              <a:rPr lang="hu-HU" dirty="0"/>
              <a:t>. p</a:t>
            </a:r>
            <a:r>
              <a:rPr lang="en-US" dirty="0" err="1"/>
              <a:t>otential</a:t>
            </a:r>
            <a:r>
              <a:rPr lang="en-US" dirty="0"/>
              <a:t> </a:t>
            </a:r>
            <a:r>
              <a:rPr lang="hu-HU" dirty="0"/>
              <a:t>e</a:t>
            </a:r>
            <a:r>
              <a:rPr lang="en-US" dirty="0" err="1"/>
              <a:t>xplanation</a:t>
            </a:r>
            <a:r>
              <a:rPr lang="hu-HU" dirty="0"/>
              <a:t> </a:t>
            </a:r>
            <a:r>
              <a:rPr lang="hu-HU" dirty="0" err="1"/>
              <a:t>construction</a:t>
            </a:r>
            <a:r>
              <a:rPr lang="hu-HU" dirty="0"/>
              <a:t>) </a:t>
            </a:r>
            <a:r>
              <a:rPr lang="hu-HU" b="1" dirty="0" err="1"/>
              <a:t>have</a:t>
            </a:r>
            <a:r>
              <a:rPr lang="hu-HU" b="1" dirty="0"/>
              <a:t> </a:t>
            </a:r>
            <a:r>
              <a:rPr lang="hu-HU" b="1" dirty="0" err="1"/>
              <a:t>different</a:t>
            </a:r>
            <a:r>
              <a:rPr lang="hu-HU" b="1" dirty="0"/>
              <a:t> </a:t>
            </a:r>
            <a:r>
              <a:rPr lang="hu-HU" b="1" dirty="0" err="1"/>
              <a:t>intonational</a:t>
            </a:r>
            <a:r>
              <a:rPr lang="hu-HU" b="1" dirty="0"/>
              <a:t> </a:t>
            </a:r>
            <a:r>
              <a:rPr lang="hu-HU" b="1" dirty="0" err="1"/>
              <a:t>contour</a:t>
            </a:r>
            <a:r>
              <a:rPr lang="hu-HU" b="1" dirty="0"/>
              <a:t> </a:t>
            </a:r>
            <a:r>
              <a:rPr lang="hu-HU" dirty="0"/>
              <a:t>(</a:t>
            </a:r>
            <a:r>
              <a:rPr lang="hu-HU" dirty="0" err="1"/>
              <a:t>conclusive</a:t>
            </a:r>
            <a:r>
              <a:rPr lang="hu-HU" dirty="0"/>
              <a:t> </a:t>
            </a:r>
            <a:r>
              <a:rPr lang="hu-HU" dirty="0" err="1"/>
              <a:t>falling</a:t>
            </a:r>
            <a:r>
              <a:rPr lang="hu-HU" dirty="0"/>
              <a:t> </a:t>
            </a:r>
            <a:r>
              <a:rPr lang="hu-HU" b="1" dirty="0" err="1"/>
              <a:t>cadence</a:t>
            </a:r>
            <a:r>
              <a:rPr lang="hu-HU" dirty="0"/>
              <a:t> vs. </a:t>
            </a:r>
            <a:r>
              <a:rPr lang="hu-HU" b="1" dirty="0" err="1"/>
              <a:t>slightly</a:t>
            </a:r>
            <a:r>
              <a:rPr lang="hu-HU" dirty="0"/>
              <a:t> </a:t>
            </a:r>
            <a:r>
              <a:rPr lang="hu-HU" dirty="0" err="1"/>
              <a:t>rising</a:t>
            </a:r>
            <a:r>
              <a:rPr lang="hu-HU" dirty="0"/>
              <a:t> </a:t>
            </a:r>
            <a:r>
              <a:rPr lang="hu-HU" dirty="0" err="1"/>
              <a:t>contour</a:t>
            </a:r>
            <a:r>
              <a:rPr lang="hu-HU" dirty="0"/>
              <a:t>)</a:t>
            </a:r>
          </a:p>
          <a:p>
            <a:r>
              <a:rPr lang="en-US" dirty="0"/>
              <a:t>The intonational profile of insubordinate constructions </a:t>
            </a:r>
            <a:r>
              <a:rPr lang="en-US" b="1" dirty="0"/>
              <a:t>more closely resembles that of embedded (non-insubordinate) constructions with the same epistemic function </a:t>
            </a:r>
            <a:r>
              <a:rPr lang="en-US" dirty="0"/>
              <a:t>than that of the other insubordinate </a:t>
            </a:r>
            <a:r>
              <a:rPr lang="en-US" dirty="0" smtClean="0"/>
              <a:t>type</a:t>
            </a:r>
            <a:r>
              <a:rPr lang="hu-HU" dirty="0" smtClean="0"/>
              <a:t> (</a:t>
            </a:r>
            <a:r>
              <a:rPr lang="hu-HU" dirty="0" err="1"/>
              <a:t>the</a:t>
            </a:r>
            <a:r>
              <a:rPr lang="hu-HU" dirty="0"/>
              <a:t> </a:t>
            </a:r>
            <a:r>
              <a:rPr lang="hu-HU" dirty="0" err="1"/>
              <a:t>intonation</a:t>
            </a:r>
            <a:r>
              <a:rPr lang="hu-HU" dirty="0"/>
              <a:t> </a:t>
            </a:r>
            <a:r>
              <a:rPr lang="hu-HU" dirty="0" err="1"/>
              <a:t>indicates</a:t>
            </a:r>
            <a:r>
              <a:rPr lang="hu-HU" dirty="0"/>
              <a:t> </a:t>
            </a:r>
            <a:r>
              <a:rPr lang="hu-HU" dirty="0" err="1" smtClean="0"/>
              <a:t>directly</a:t>
            </a:r>
            <a:r>
              <a:rPr lang="hu-HU" dirty="0" smtClean="0"/>
              <a:t> </a:t>
            </a:r>
            <a:r>
              <a:rPr lang="en-US" dirty="0" smtClean="0"/>
              <a:t>the </a:t>
            </a:r>
            <a:r>
              <a:rPr lang="en-US" dirty="0"/>
              <a:t>speaker’s confidence in the truth of a given </a:t>
            </a:r>
            <a:r>
              <a:rPr lang="en-US" dirty="0" smtClean="0"/>
              <a:t>proposition</a:t>
            </a:r>
            <a:r>
              <a:rPr lang="hu-HU" dirty="0" smtClean="0"/>
              <a:t>)</a:t>
            </a:r>
            <a:r>
              <a:rPr lang="en-US" dirty="0" smtClean="0"/>
              <a:t>.</a:t>
            </a:r>
            <a:endParaRPr lang="hu-HU" dirty="0"/>
          </a:p>
          <a:p>
            <a:pPr marL="0" indent="0">
              <a:buNone/>
            </a:pPr>
            <a:r>
              <a:rPr lang="en-GB" b="1" dirty="0"/>
              <a:t>Italian</a:t>
            </a:r>
            <a:r>
              <a:rPr lang="en-GB" dirty="0"/>
              <a:t> (Lombardi </a:t>
            </a:r>
            <a:r>
              <a:rPr lang="en-GB" dirty="0" err="1"/>
              <a:t>Vallauri</a:t>
            </a:r>
            <a:r>
              <a:rPr lang="en-GB" dirty="0"/>
              <a:t> 2016)</a:t>
            </a:r>
            <a:r>
              <a:rPr lang="hu-HU" dirty="0"/>
              <a:t>: </a:t>
            </a:r>
            <a:r>
              <a:rPr lang="hu-HU" dirty="0" err="1" smtClean="0"/>
              <a:t>spoken</a:t>
            </a:r>
            <a:r>
              <a:rPr lang="hu-HU" dirty="0" smtClean="0"/>
              <a:t> vs. </a:t>
            </a:r>
            <a:r>
              <a:rPr lang="hu-HU" dirty="0" err="1"/>
              <a:t>w</a:t>
            </a:r>
            <a:r>
              <a:rPr lang="hu-HU" dirty="0" err="1" smtClean="0"/>
              <a:t>ritten</a:t>
            </a:r>
            <a:r>
              <a:rPr lang="hu-HU" dirty="0" smtClean="0"/>
              <a:t> Italian</a:t>
            </a:r>
            <a:endParaRPr lang="hu-HU" dirty="0"/>
          </a:p>
          <a:p>
            <a:pPr>
              <a:buFont typeface="Courier New" panose="02070309020205020404" pitchFamily="49" charset="0"/>
              <a:buChar char="o"/>
            </a:pPr>
            <a:r>
              <a:rPr lang="hu-HU" i="1" dirty="0"/>
              <a:t>se </a:t>
            </a:r>
            <a:r>
              <a:rPr lang="hu-HU" dirty="0"/>
              <a:t>’</a:t>
            </a:r>
            <a:r>
              <a:rPr lang="hu-HU" dirty="0" err="1"/>
              <a:t>if</a:t>
            </a:r>
            <a:r>
              <a:rPr lang="hu-HU" dirty="0"/>
              <a:t>’ free </a:t>
            </a:r>
            <a:r>
              <a:rPr lang="hu-HU" dirty="0" err="1"/>
              <a:t>conditionals</a:t>
            </a:r>
            <a:r>
              <a:rPr lang="hu-HU" dirty="0"/>
              <a:t> </a:t>
            </a:r>
            <a:r>
              <a:rPr lang="hu-HU" dirty="0" err="1"/>
              <a:t>with</a:t>
            </a:r>
            <a:r>
              <a:rPr lang="hu-HU" dirty="0"/>
              <a:t> </a:t>
            </a:r>
            <a:r>
              <a:rPr lang="hu-HU" dirty="0" err="1"/>
              <a:t>different</a:t>
            </a:r>
            <a:r>
              <a:rPr lang="hu-HU" dirty="0"/>
              <a:t> </a:t>
            </a:r>
            <a:r>
              <a:rPr lang="hu-HU" b="1" dirty="0" err="1"/>
              <a:t>pragmatic</a:t>
            </a:r>
            <a:r>
              <a:rPr lang="hu-HU" b="1" dirty="0"/>
              <a:t> </a:t>
            </a:r>
            <a:r>
              <a:rPr lang="hu-HU" b="1" dirty="0" err="1"/>
              <a:t>functions</a:t>
            </a:r>
            <a:r>
              <a:rPr lang="hu-HU" b="1" dirty="0"/>
              <a:t> </a:t>
            </a:r>
            <a:r>
              <a:rPr lang="hu-HU" dirty="0"/>
              <a:t>(</a:t>
            </a:r>
            <a:r>
              <a:rPr lang="hu-HU" dirty="0" err="1"/>
              <a:t>invitation</a:t>
            </a:r>
            <a:r>
              <a:rPr lang="hu-HU" dirty="0"/>
              <a:t>/</a:t>
            </a:r>
            <a:r>
              <a:rPr lang="hu-HU" dirty="0" err="1"/>
              <a:t>offer</a:t>
            </a:r>
            <a:r>
              <a:rPr lang="hu-HU" dirty="0"/>
              <a:t>/</a:t>
            </a:r>
            <a:r>
              <a:rPr lang="hu-HU" dirty="0" err="1"/>
              <a:t>request</a:t>
            </a:r>
            <a:r>
              <a:rPr lang="hu-HU" dirty="0"/>
              <a:t>, </a:t>
            </a:r>
            <a:r>
              <a:rPr lang="hu-HU" dirty="0" err="1"/>
              <a:t>generic</a:t>
            </a:r>
            <a:r>
              <a:rPr lang="hu-HU" dirty="0"/>
              <a:t> </a:t>
            </a:r>
            <a:r>
              <a:rPr lang="hu-HU" dirty="0" err="1"/>
              <a:t>question</a:t>
            </a:r>
            <a:r>
              <a:rPr lang="hu-HU" dirty="0"/>
              <a:t>: ’</a:t>
            </a:r>
            <a:r>
              <a:rPr lang="hu-HU" dirty="0" err="1"/>
              <a:t>what</a:t>
            </a:r>
            <a:r>
              <a:rPr lang="hu-HU" dirty="0"/>
              <a:t> </a:t>
            </a:r>
            <a:r>
              <a:rPr lang="hu-HU" dirty="0" err="1"/>
              <a:t>will</a:t>
            </a:r>
            <a:r>
              <a:rPr lang="hu-HU" dirty="0"/>
              <a:t> </a:t>
            </a:r>
            <a:r>
              <a:rPr lang="hu-HU" dirty="0" err="1"/>
              <a:t>happen</a:t>
            </a:r>
            <a:r>
              <a:rPr lang="hu-HU" dirty="0"/>
              <a:t>?’; ’</a:t>
            </a:r>
            <a:r>
              <a:rPr lang="hu-HU" dirty="0" err="1"/>
              <a:t>there</a:t>
            </a:r>
            <a:r>
              <a:rPr lang="hu-HU" dirty="0"/>
              <a:t> is </a:t>
            </a:r>
            <a:r>
              <a:rPr lang="hu-HU" dirty="0" err="1"/>
              <a:t>nothing</a:t>
            </a:r>
            <a:r>
              <a:rPr lang="hu-HU" dirty="0"/>
              <a:t> </a:t>
            </a:r>
            <a:r>
              <a:rPr lang="hu-HU" dirty="0" err="1"/>
              <a:t>to</a:t>
            </a:r>
            <a:r>
              <a:rPr lang="hu-HU" dirty="0"/>
              <a:t> </a:t>
            </a:r>
            <a:r>
              <a:rPr lang="hu-HU" dirty="0" err="1"/>
              <a:t>do</a:t>
            </a:r>
            <a:r>
              <a:rPr lang="hu-HU" dirty="0"/>
              <a:t>’, </a:t>
            </a:r>
            <a:r>
              <a:rPr lang="hu-HU" dirty="0" err="1"/>
              <a:t>protest</a:t>
            </a:r>
            <a:r>
              <a:rPr lang="hu-HU" dirty="0"/>
              <a:t>) </a:t>
            </a:r>
            <a:r>
              <a:rPr lang="hu-HU" dirty="0" err="1"/>
              <a:t>are</a:t>
            </a:r>
            <a:r>
              <a:rPr lang="hu-HU" dirty="0"/>
              <a:t> </a:t>
            </a:r>
            <a:r>
              <a:rPr lang="hu-HU" dirty="0" err="1"/>
              <a:t>marked</a:t>
            </a:r>
            <a:r>
              <a:rPr lang="hu-HU" dirty="0"/>
              <a:t> </a:t>
            </a:r>
            <a:r>
              <a:rPr lang="hu-HU" dirty="0" err="1"/>
              <a:t>by</a:t>
            </a:r>
            <a:r>
              <a:rPr lang="hu-HU" dirty="0"/>
              <a:t> </a:t>
            </a:r>
            <a:r>
              <a:rPr lang="hu-HU" b="1" dirty="0"/>
              <a:t>(</a:t>
            </a:r>
            <a:r>
              <a:rPr lang="hu-HU" b="1" dirty="0" err="1"/>
              <a:t>different</a:t>
            </a:r>
            <a:r>
              <a:rPr lang="hu-HU" b="1" dirty="0"/>
              <a:t>) </a:t>
            </a:r>
            <a:r>
              <a:rPr lang="en-US" b="1" dirty="0"/>
              <a:t>characteristic intonational contours</a:t>
            </a:r>
            <a:endParaRPr lang="hu-HU" b="1" dirty="0"/>
          </a:p>
          <a:p>
            <a:pPr>
              <a:buFont typeface="Courier New" panose="02070309020205020404" pitchFamily="49" charset="0"/>
              <a:buChar char="o"/>
            </a:pPr>
            <a:r>
              <a:rPr lang="en-US" dirty="0" smtClean="0"/>
              <a:t>”</a:t>
            </a:r>
            <a:r>
              <a:rPr lang="hu-HU" dirty="0" smtClean="0"/>
              <a:t>I</a:t>
            </a:r>
            <a:r>
              <a:rPr lang="en-US" dirty="0" err="1" smtClean="0"/>
              <a:t>talian</a:t>
            </a:r>
            <a:r>
              <a:rPr lang="en-US" dirty="0" smtClean="0"/>
              <a:t> </a:t>
            </a:r>
            <a:r>
              <a:rPr lang="en-US" dirty="0"/>
              <a:t>free conditionals are no longer limited to having a suspended, ‘not concluded’ </a:t>
            </a:r>
            <a:r>
              <a:rPr lang="en-US" dirty="0" err="1"/>
              <a:t>intonational</a:t>
            </a:r>
            <a:r>
              <a:rPr lang="en-US" dirty="0"/>
              <a:t> contour, which would be </a:t>
            </a:r>
            <a:r>
              <a:rPr lang="en-US" dirty="0" smtClean="0"/>
              <a:t>the </a:t>
            </a:r>
            <a:r>
              <a:rPr lang="en-US" dirty="0"/>
              <a:t>case for conditionals whose </a:t>
            </a:r>
            <a:r>
              <a:rPr lang="en-US" dirty="0" smtClean="0"/>
              <a:t>apodosis</a:t>
            </a:r>
            <a:r>
              <a:rPr lang="hu-HU" dirty="0" smtClean="0"/>
              <a:t> [main </a:t>
            </a:r>
            <a:r>
              <a:rPr lang="hu-HU" dirty="0" err="1" smtClean="0"/>
              <a:t>clause</a:t>
            </a:r>
            <a:r>
              <a:rPr lang="hu-HU" dirty="0" smtClean="0"/>
              <a:t>]</a:t>
            </a:r>
            <a:r>
              <a:rPr lang="en-US" dirty="0" smtClean="0"/>
              <a:t> </a:t>
            </a:r>
            <a:r>
              <a:rPr lang="en-US" dirty="0"/>
              <a:t>is not produced on contingent grounds; and that their specialization for the mentioned pragmatic functions is fully instantiated by the language, including appropriate </a:t>
            </a:r>
            <a:r>
              <a:rPr lang="en-US" dirty="0" smtClean="0"/>
              <a:t>intonation”</a:t>
            </a:r>
            <a:r>
              <a:rPr lang="hu-HU" dirty="0" smtClean="0"/>
              <a:t> </a:t>
            </a:r>
            <a:r>
              <a:rPr lang="hu-HU" dirty="0" smtClean="0">
                <a:latin typeface="Calibri" panose="020F0502020204030204" pitchFamily="34" charset="0"/>
                <a:cs typeface="Calibri" panose="020F0502020204030204" pitchFamily="34" charset="0"/>
              </a:rPr>
              <a:t>(</a:t>
            </a:r>
            <a:r>
              <a:rPr lang="hu-HU" dirty="0" smtClean="0"/>
              <a:t>p. 162)</a:t>
            </a:r>
          </a:p>
          <a:p>
            <a:pPr>
              <a:buFont typeface="Courier New" panose="02070309020205020404" pitchFamily="49" charset="0"/>
              <a:buChar char="o"/>
            </a:pPr>
            <a:r>
              <a:rPr lang="en-US" dirty="0" smtClean="0"/>
              <a:t>the </a:t>
            </a:r>
            <a:r>
              <a:rPr lang="en-US" dirty="0"/>
              <a:t>type of speech act determines the </a:t>
            </a:r>
            <a:r>
              <a:rPr lang="en-US" dirty="0" smtClean="0"/>
              <a:t>intonation</a:t>
            </a:r>
            <a:endParaRPr lang="hu-HU" dirty="0"/>
          </a:p>
        </p:txBody>
      </p:sp>
    </p:spTree>
    <p:extLst>
      <p:ext uri="{BB962C8B-B14F-4D97-AF65-F5344CB8AC3E}">
        <p14:creationId xmlns:p14="http://schemas.microsoft.com/office/powerpoint/2010/main" val="10147318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1E7DD727-C0CB-E785-E858-CF1634FF0043}"/>
              </a:ext>
            </a:extLst>
          </p:cNvPr>
          <p:cNvSpPr>
            <a:spLocks noGrp="1"/>
          </p:cNvSpPr>
          <p:nvPr>
            <p:ph type="title"/>
          </p:nvPr>
        </p:nvSpPr>
        <p:spPr>
          <a:xfrm>
            <a:off x="1014984" y="422733"/>
            <a:ext cx="9922764" cy="1294228"/>
          </a:xfrm>
        </p:spPr>
        <p:txBody>
          <a:bodyPr/>
          <a:lstStyle/>
          <a:p>
            <a:r>
              <a:rPr lang="hu-HU" dirty="0"/>
              <a:t>Research </a:t>
            </a:r>
            <a:r>
              <a:rPr lang="hu-HU" dirty="0" err="1"/>
              <a:t>question</a:t>
            </a:r>
            <a:r>
              <a:rPr lang="hu-HU" dirty="0"/>
              <a:t>/</a:t>
            </a:r>
            <a:r>
              <a:rPr lang="hu-HU" dirty="0" err="1"/>
              <a:t>hypothesis</a:t>
            </a:r>
            <a:endParaRPr lang="hu-HU" dirty="0"/>
          </a:p>
        </p:txBody>
      </p:sp>
      <p:sp>
        <p:nvSpPr>
          <p:cNvPr id="3" name="Tartalom helye 2">
            <a:extLst>
              <a:ext uri="{FF2B5EF4-FFF2-40B4-BE49-F238E27FC236}">
                <a16:creationId xmlns:a16="http://schemas.microsoft.com/office/drawing/2014/main" xmlns="" id="{ABBCD5D4-03F8-3FA0-1FCB-9F9EB9EC17D6}"/>
              </a:ext>
            </a:extLst>
          </p:cNvPr>
          <p:cNvSpPr>
            <a:spLocks noGrp="1"/>
          </p:cNvSpPr>
          <p:nvPr>
            <p:ph idx="1"/>
          </p:nvPr>
        </p:nvSpPr>
        <p:spPr>
          <a:xfrm>
            <a:off x="322729" y="1325880"/>
            <a:ext cx="11601047" cy="5722033"/>
          </a:xfrm>
        </p:spPr>
        <p:txBody>
          <a:bodyPr>
            <a:normAutofit/>
          </a:bodyPr>
          <a:lstStyle/>
          <a:p>
            <a:pPr marL="0" indent="0">
              <a:buNone/>
            </a:pPr>
            <a:r>
              <a:rPr lang="hu-HU" dirty="0" err="1"/>
              <a:t>Conditional</a:t>
            </a:r>
            <a:r>
              <a:rPr lang="hu-HU" dirty="0"/>
              <a:t> (</a:t>
            </a:r>
            <a:r>
              <a:rPr lang="hu-HU" i="1" dirty="0"/>
              <a:t>ha </a:t>
            </a:r>
            <a:r>
              <a:rPr lang="hu-HU" dirty="0"/>
              <a:t>’</a:t>
            </a:r>
            <a:r>
              <a:rPr lang="hu-HU" dirty="0" err="1"/>
              <a:t>if</a:t>
            </a:r>
            <a:r>
              <a:rPr lang="hu-HU" dirty="0"/>
              <a:t>’) and </a:t>
            </a:r>
            <a:r>
              <a:rPr lang="hu-HU" dirty="0" err="1"/>
              <a:t>hypothetical</a:t>
            </a:r>
            <a:r>
              <a:rPr lang="hu-HU" dirty="0"/>
              <a:t>/</a:t>
            </a:r>
            <a:r>
              <a:rPr lang="hu-HU" dirty="0" err="1"/>
              <a:t>counterfactual</a:t>
            </a:r>
            <a:r>
              <a:rPr lang="hu-HU" dirty="0"/>
              <a:t> </a:t>
            </a:r>
            <a:r>
              <a:rPr lang="hu-HU" dirty="0" err="1"/>
              <a:t>conditional</a:t>
            </a:r>
            <a:r>
              <a:rPr lang="hu-HU" dirty="0"/>
              <a:t> (</a:t>
            </a:r>
            <a:r>
              <a:rPr lang="hu-HU" i="1" dirty="0"/>
              <a:t>mintha </a:t>
            </a:r>
            <a:r>
              <a:rPr lang="hu-HU" dirty="0"/>
              <a:t>’</a:t>
            </a:r>
            <a:r>
              <a:rPr lang="hu-HU" dirty="0" err="1"/>
              <a:t>as</a:t>
            </a:r>
            <a:r>
              <a:rPr lang="hu-HU" dirty="0"/>
              <a:t> </a:t>
            </a:r>
            <a:r>
              <a:rPr lang="hu-HU" dirty="0" err="1"/>
              <a:t>if</a:t>
            </a:r>
            <a:r>
              <a:rPr lang="hu-HU" dirty="0"/>
              <a:t>’) </a:t>
            </a:r>
            <a:r>
              <a:rPr lang="hu-HU" dirty="0" err="1"/>
              <a:t>clauses</a:t>
            </a:r>
            <a:endParaRPr lang="hu-HU" dirty="0"/>
          </a:p>
          <a:p>
            <a:pPr marL="0" indent="0">
              <a:buNone/>
            </a:pPr>
            <a:r>
              <a:rPr lang="en-US" dirty="0"/>
              <a:t>We expect </a:t>
            </a:r>
            <a:r>
              <a:rPr lang="en-US" b="1" dirty="0"/>
              <a:t>differences</a:t>
            </a:r>
            <a:r>
              <a:rPr lang="en-US" dirty="0"/>
              <a:t> in </a:t>
            </a:r>
            <a:r>
              <a:rPr lang="hu-HU" dirty="0" err="1"/>
              <a:t>the</a:t>
            </a:r>
            <a:r>
              <a:rPr lang="hu-HU" dirty="0"/>
              <a:t> </a:t>
            </a:r>
            <a:r>
              <a:rPr lang="en-US" dirty="0"/>
              <a:t>intonation </a:t>
            </a:r>
            <a:r>
              <a:rPr lang="hu-HU" dirty="0"/>
              <a:t>of </a:t>
            </a:r>
            <a:r>
              <a:rPr lang="hu-HU" dirty="0" err="1"/>
              <a:t>stand-alone</a:t>
            </a:r>
            <a:r>
              <a:rPr lang="hu-HU" dirty="0"/>
              <a:t> </a:t>
            </a:r>
            <a:r>
              <a:rPr lang="hu-HU" dirty="0" err="1"/>
              <a:t>insubordinate</a:t>
            </a:r>
            <a:r>
              <a:rPr lang="hu-HU" dirty="0"/>
              <a:t> and </a:t>
            </a:r>
            <a:r>
              <a:rPr lang="hu-HU" dirty="0" err="1"/>
              <a:t>subordinate</a:t>
            </a:r>
            <a:r>
              <a:rPr lang="hu-HU" dirty="0"/>
              <a:t> </a:t>
            </a:r>
            <a:r>
              <a:rPr lang="hu-HU" dirty="0" err="1"/>
              <a:t>variants</a:t>
            </a:r>
            <a:r>
              <a:rPr lang="hu-HU" dirty="0"/>
              <a:t> of </a:t>
            </a:r>
            <a:r>
              <a:rPr lang="hu-HU" dirty="0" err="1"/>
              <a:t>the</a:t>
            </a:r>
            <a:r>
              <a:rPr lang="hu-HU" dirty="0"/>
              <a:t> </a:t>
            </a:r>
            <a:r>
              <a:rPr lang="hu-HU" dirty="0" err="1"/>
              <a:t>same</a:t>
            </a:r>
            <a:r>
              <a:rPr lang="hu-HU" dirty="0"/>
              <a:t> </a:t>
            </a:r>
            <a:r>
              <a:rPr lang="hu-HU" dirty="0" err="1"/>
              <a:t>clause</a:t>
            </a:r>
            <a:r>
              <a:rPr lang="hu-HU" dirty="0"/>
              <a:t> (</a:t>
            </a:r>
            <a:r>
              <a:rPr lang="hu-HU" dirty="0" err="1"/>
              <a:t>example</a:t>
            </a:r>
            <a:r>
              <a:rPr lang="hu-HU" dirty="0"/>
              <a:t> 10):</a:t>
            </a:r>
            <a:endParaRPr lang="en-US" dirty="0"/>
          </a:p>
          <a:p>
            <a:pPr marL="342900" indent="-342900">
              <a:buFont typeface="+mj-lt"/>
              <a:buAutoNum type="arabicPeriod"/>
            </a:pPr>
            <a:r>
              <a:rPr lang="en-US" b="1" dirty="0"/>
              <a:t>Insubordinate variant</a:t>
            </a:r>
            <a:r>
              <a:rPr lang="en-US" dirty="0"/>
              <a:t> (stand-alone type)</a:t>
            </a:r>
            <a:r>
              <a:rPr lang="hu-HU" dirty="0"/>
              <a:t>, </a:t>
            </a:r>
            <a:r>
              <a:rPr lang="hu-HU" dirty="0" err="1"/>
              <a:t>e.g</a:t>
            </a:r>
            <a:r>
              <a:rPr lang="hu-HU" dirty="0"/>
              <a:t>. </a:t>
            </a:r>
          </a:p>
          <a:p>
            <a:pPr marL="0" indent="0">
              <a:buNone/>
            </a:pPr>
            <a:r>
              <a:rPr lang="hu-HU" dirty="0"/>
              <a:t>Barátod: </a:t>
            </a:r>
            <a:r>
              <a:rPr lang="hu-HU" i="1" dirty="0"/>
              <a:t>– Biztos úgy akart tenni, mint aki keni-vágja, mi az a kvantum-összefonódás.</a:t>
            </a:r>
            <a:r>
              <a:rPr lang="hu-HU" dirty="0"/>
              <a:t> Te: </a:t>
            </a:r>
            <a:r>
              <a:rPr lang="hu-HU" b="1" dirty="0"/>
              <a:t>– </a:t>
            </a:r>
            <a:r>
              <a:rPr lang="hu-HU" b="1" i="1" dirty="0"/>
              <a:t>Mintha tudná…</a:t>
            </a:r>
          </a:p>
          <a:p>
            <a:pPr marL="0" indent="0">
              <a:buNone/>
            </a:pPr>
            <a:r>
              <a:rPr lang="en-US" dirty="0"/>
              <a:t>Friend: “They were probably trying to act like they really understand quantum entanglement.” You: “</a:t>
            </a:r>
            <a:r>
              <a:rPr lang="en-US" b="1" dirty="0"/>
              <a:t>As if they knew…”</a:t>
            </a:r>
          </a:p>
          <a:p>
            <a:pPr marL="0" indent="0">
              <a:buNone/>
            </a:pPr>
            <a:r>
              <a:rPr lang="hu-HU" b="1" dirty="0"/>
              <a:t>2. </a:t>
            </a:r>
            <a:r>
              <a:rPr lang="en-US" b="1" dirty="0"/>
              <a:t>Subordinate variant with an elided but syntactically recoverable main clause</a:t>
            </a:r>
            <a:r>
              <a:rPr lang="hu-HU" b="1" dirty="0"/>
              <a:t>, </a:t>
            </a:r>
            <a:r>
              <a:rPr lang="hu-HU" dirty="0" err="1"/>
              <a:t>e.g</a:t>
            </a:r>
            <a:r>
              <a:rPr lang="hu-HU" dirty="0"/>
              <a:t>. </a:t>
            </a:r>
          </a:p>
          <a:p>
            <a:pPr marL="0" indent="0">
              <a:buNone/>
            </a:pPr>
            <a:r>
              <a:rPr lang="hu-HU" dirty="0"/>
              <a:t>Barátod</a:t>
            </a:r>
            <a:r>
              <a:rPr lang="hu-HU" i="1" dirty="0"/>
              <a:t>: – Hogy beszélt tegnap az ismerősöd a kvantumfizikáról? </a:t>
            </a:r>
            <a:r>
              <a:rPr lang="hu-HU" dirty="0"/>
              <a:t>Te: </a:t>
            </a:r>
            <a:r>
              <a:rPr lang="hu-HU" b="1" i="1" dirty="0"/>
              <a:t>– Mintha tudná. </a:t>
            </a:r>
            <a:endParaRPr lang="hu-HU" dirty="0"/>
          </a:p>
          <a:p>
            <a:pPr marL="0" indent="0">
              <a:buNone/>
            </a:pPr>
            <a:r>
              <a:rPr lang="en-US" dirty="0"/>
              <a:t>Friend: “How did your acquaintance talk about quantum physics yesterday?” You: </a:t>
            </a:r>
            <a:r>
              <a:rPr lang="en-US" b="1" dirty="0"/>
              <a:t>“As if they knew.”</a:t>
            </a:r>
          </a:p>
          <a:p>
            <a:pPr marL="0" indent="0">
              <a:buNone/>
            </a:pPr>
            <a:endParaRPr lang="en-US" i="1" dirty="0"/>
          </a:p>
          <a:p>
            <a:pPr marL="0" indent="0">
              <a:buNone/>
            </a:pPr>
            <a:endParaRPr lang="hu-HU" dirty="0">
              <a:solidFill>
                <a:srgbClr val="FF0000"/>
              </a:solidFill>
            </a:endParaRPr>
          </a:p>
        </p:txBody>
      </p:sp>
    </p:spTree>
    <p:extLst>
      <p:ext uri="{BB962C8B-B14F-4D97-AF65-F5344CB8AC3E}">
        <p14:creationId xmlns:p14="http://schemas.microsoft.com/office/powerpoint/2010/main" val="19410278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Research </a:t>
            </a:r>
            <a:r>
              <a:rPr lang="hu-HU" dirty="0" err="1"/>
              <a:t>question</a:t>
            </a:r>
            <a:r>
              <a:rPr lang="hu-HU" dirty="0"/>
              <a:t>/</a:t>
            </a:r>
            <a:r>
              <a:rPr lang="hu-HU" dirty="0" err="1"/>
              <a:t>hypothesis</a:t>
            </a:r>
            <a:endParaRPr lang="hu-HU" dirty="0"/>
          </a:p>
        </p:txBody>
      </p:sp>
      <p:sp>
        <p:nvSpPr>
          <p:cNvPr id="3" name="Tartalom helye 2"/>
          <p:cNvSpPr>
            <a:spLocks noGrp="1"/>
          </p:cNvSpPr>
          <p:nvPr>
            <p:ph idx="1"/>
          </p:nvPr>
        </p:nvSpPr>
        <p:spPr>
          <a:xfrm>
            <a:off x="516367" y="2076226"/>
            <a:ext cx="10494533" cy="4210274"/>
          </a:xfrm>
        </p:spPr>
        <p:txBody>
          <a:bodyPr>
            <a:normAutofit/>
          </a:bodyPr>
          <a:lstStyle/>
          <a:p>
            <a:pPr marL="0" indent="0">
              <a:buNone/>
            </a:pPr>
            <a:r>
              <a:rPr lang="hu-HU" b="1" dirty="0"/>
              <a:t>3. </a:t>
            </a:r>
            <a:r>
              <a:rPr lang="en-US" b="1" dirty="0" err="1"/>
              <a:t>Biclausal</a:t>
            </a:r>
            <a:r>
              <a:rPr lang="en-US" b="1" dirty="0"/>
              <a:t> complex sentence</a:t>
            </a:r>
            <a:r>
              <a:rPr lang="en-US" dirty="0"/>
              <a:t>, in which the subordinate clause is identical to that found in 1</a:t>
            </a:r>
            <a:r>
              <a:rPr lang="hu-HU" dirty="0"/>
              <a:t>.</a:t>
            </a:r>
            <a:r>
              <a:rPr lang="en-US" dirty="0"/>
              <a:t> and 2</a:t>
            </a:r>
            <a:r>
              <a:rPr lang="hu-HU" dirty="0"/>
              <a:t>., e. g.</a:t>
            </a:r>
          </a:p>
          <a:p>
            <a:pPr marL="342900" indent="-342900">
              <a:buAutoNum type="alphaLcPeriod"/>
            </a:pPr>
            <a:r>
              <a:rPr lang="hu-HU" dirty="0"/>
              <a:t>Barátod: </a:t>
            </a:r>
            <a:r>
              <a:rPr lang="hu-HU" i="1" dirty="0"/>
              <a:t>– Hogy beszélt tegnap az ismerősöd a kvantumfizikáról</a:t>
            </a:r>
            <a:r>
              <a:rPr lang="hu-HU" dirty="0"/>
              <a:t>? Te: – </a:t>
            </a:r>
            <a:r>
              <a:rPr lang="hu-HU" i="1" dirty="0"/>
              <a:t>Úgy beszélt a kvantumfizikáról, </a:t>
            </a:r>
            <a:r>
              <a:rPr lang="hu-HU" b="1" i="1" dirty="0"/>
              <a:t>mintha tudná. </a:t>
            </a:r>
          </a:p>
          <a:p>
            <a:pPr marL="0" indent="0">
              <a:buNone/>
            </a:pPr>
            <a:r>
              <a:rPr lang="en-US" dirty="0"/>
              <a:t>Friend: “How did your acquaintance talk about quantum physics yesterday?” You: “They talked about quantum physics </a:t>
            </a:r>
            <a:r>
              <a:rPr lang="en-US" b="1" dirty="0"/>
              <a:t>as if they knew</a:t>
            </a:r>
            <a:r>
              <a:rPr lang="en-US" dirty="0"/>
              <a:t>.”</a:t>
            </a:r>
          </a:p>
          <a:p>
            <a:pPr marL="0" indent="0">
              <a:buNone/>
            </a:pPr>
            <a:r>
              <a:rPr lang="hu-HU" dirty="0"/>
              <a:t>b. Barátod: </a:t>
            </a:r>
            <a:r>
              <a:rPr lang="hu-HU" i="1" dirty="0"/>
              <a:t>– Hogy beszélt tegnap az ismerősöd a kvantumfizikáról</a:t>
            </a:r>
            <a:r>
              <a:rPr lang="hu-HU" dirty="0"/>
              <a:t>? Te: </a:t>
            </a:r>
            <a:r>
              <a:rPr lang="hu-HU" b="1" i="1" dirty="0"/>
              <a:t>– Mintha tudná, </a:t>
            </a:r>
            <a:r>
              <a:rPr lang="hu-HU" i="1" dirty="0"/>
              <a:t>úgy beszélt a kvantumfizikáról.</a:t>
            </a:r>
          </a:p>
          <a:p>
            <a:pPr marL="0" indent="0">
              <a:buNone/>
            </a:pPr>
            <a:r>
              <a:rPr lang="hu-HU" dirty="0" err="1"/>
              <a:t>Friend</a:t>
            </a:r>
            <a:r>
              <a:rPr lang="hu-HU" dirty="0"/>
              <a:t>: “</a:t>
            </a:r>
            <a:r>
              <a:rPr lang="hu-HU" dirty="0" err="1"/>
              <a:t>How</a:t>
            </a:r>
            <a:r>
              <a:rPr lang="hu-HU" dirty="0"/>
              <a:t> </a:t>
            </a:r>
            <a:r>
              <a:rPr lang="hu-HU" dirty="0" err="1"/>
              <a:t>did</a:t>
            </a:r>
            <a:r>
              <a:rPr lang="hu-HU" dirty="0"/>
              <a:t> </a:t>
            </a:r>
            <a:r>
              <a:rPr lang="hu-HU" dirty="0" err="1"/>
              <a:t>your</a:t>
            </a:r>
            <a:r>
              <a:rPr lang="hu-HU" dirty="0"/>
              <a:t> </a:t>
            </a:r>
            <a:r>
              <a:rPr lang="hu-HU" dirty="0" err="1"/>
              <a:t>acquaintance</a:t>
            </a:r>
            <a:r>
              <a:rPr lang="hu-HU" dirty="0"/>
              <a:t> </a:t>
            </a:r>
            <a:r>
              <a:rPr lang="hu-HU" dirty="0" err="1"/>
              <a:t>talk</a:t>
            </a:r>
            <a:r>
              <a:rPr lang="hu-HU" dirty="0"/>
              <a:t> </a:t>
            </a:r>
            <a:r>
              <a:rPr lang="hu-HU" dirty="0" err="1"/>
              <a:t>about</a:t>
            </a:r>
            <a:r>
              <a:rPr lang="hu-HU" dirty="0"/>
              <a:t> </a:t>
            </a:r>
            <a:r>
              <a:rPr lang="hu-HU" dirty="0" err="1"/>
              <a:t>quantum</a:t>
            </a:r>
            <a:r>
              <a:rPr lang="hu-HU" dirty="0"/>
              <a:t> </a:t>
            </a:r>
            <a:r>
              <a:rPr lang="hu-HU" dirty="0" err="1"/>
              <a:t>physics</a:t>
            </a:r>
            <a:r>
              <a:rPr lang="hu-HU" dirty="0"/>
              <a:t> </a:t>
            </a:r>
            <a:r>
              <a:rPr lang="hu-HU" dirty="0" err="1"/>
              <a:t>yesterday</a:t>
            </a:r>
            <a:r>
              <a:rPr lang="hu-HU" dirty="0"/>
              <a:t>?” </a:t>
            </a:r>
            <a:r>
              <a:rPr lang="hu-HU" dirty="0" err="1"/>
              <a:t>You</a:t>
            </a:r>
            <a:r>
              <a:rPr lang="hu-HU" dirty="0"/>
              <a:t>: “</a:t>
            </a:r>
            <a:r>
              <a:rPr lang="hu-HU" b="1" dirty="0" err="1"/>
              <a:t>As</a:t>
            </a:r>
            <a:r>
              <a:rPr lang="hu-HU" b="1" dirty="0"/>
              <a:t> </a:t>
            </a:r>
            <a:r>
              <a:rPr lang="hu-HU" b="1" dirty="0" err="1"/>
              <a:t>if</a:t>
            </a:r>
            <a:r>
              <a:rPr lang="hu-HU" b="1" dirty="0"/>
              <a:t> </a:t>
            </a:r>
            <a:r>
              <a:rPr lang="hu-HU" b="1" dirty="0" err="1"/>
              <a:t>they</a:t>
            </a:r>
            <a:r>
              <a:rPr lang="hu-HU" b="1" dirty="0"/>
              <a:t> </a:t>
            </a:r>
            <a:r>
              <a:rPr lang="hu-HU" b="1" dirty="0" err="1"/>
              <a:t>knew</a:t>
            </a:r>
            <a:r>
              <a:rPr lang="hu-HU" b="1" dirty="0"/>
              <a:t>, </a:t>
            </a:r>
            <a:r>
              <a:rPr lang="hu-HU" dirty="0" err="1"/>
              <a:t>that’s</a:t>
            </a:r>
            <a:r>
              <a:rPr lang="hu-HU" dirty="0"/>
              <a:t> </a:t>
            </a:r>
            <a:r>
              <a:rPr lang="hu-HU" dirty="0" err="1"/>
              <a:t>how</a:t>
            </a:r>
            <a:r>
              <a:rPr lang="hu-HU" dirty="0"/>
              <a:t> </a:t>
            </a:r>
            <a:r>
              <a:rPr lang="hu-HU" dirty="0" err="1"/>
              <a:t>they</a:t>
            </a:r>
            <a:r>
              <a:rPr lang="hu-HU" dirty="0"/>
              <a:t> </a:t>
            </a:r>
            <a:r>
              <a:rPr lang="hu-HU" dirty="0" err="1"/>
              <a:t>talked</a:t>
            </a:r>
            <a:r>
              <a:rPr lang="hu-HU" dirty="0"/>
              <a:t> </a:t>
            </a:r>
            <a:r>
              <a:rPr lang="hu-HU" dirty="0" err="1"/>
              <a:t>about</a:t>
            </a:r>
            <a:r>
              <a:rPr lang="hu-HU" dirty="0"/>
              <a:t> </a:t>
            </a:r>
            <a:r>
              <a:rPr lang="hu-HU" dirty="0" err="1"/>
              <a:t>quantum</a:t>
            </a:r>
            <a:r>
              <a:rPr lang="hu-HU" dirty="0"/>
              <a:t> </a:t>
            </a:r>
            <a:r>
              <a:rPr lang="hu-HU" dirty="0" err="1"/>
              <a:t>physics</a:t>
            </a:r>
            <a:r>
              <a:rPr lang="hu-HU" dirty="0"/>
              <a:t>.”</a:t>
            </a:r>
            <a:endParaRPr lang="hu-HU" i="1" dirty="0"/>
          </a:p>
          <a:p>
            <a:pPr marL="0" indent="0">
              <a:buNone/>
            </a:pPr>
            <a:endParaRPr lang="hu-HU" dirty="0"/>
          </a:p>
        </p:txBody>
      </p:sp>
    </p:spTree>
    <p:extLst>
      <p:ext uri="{BB962C8B-B14F-4D97-AF65-F5344CB8AC3E}">
        <p14:creationId xmlns:p14="http://schemas.microsoft.com/office/powerpoint/2010/main" val="29330461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6AA92205-4CA1-5013-DBFD-3DB5177C6E82}"/>
              </a:ext>
            </a:extLst>
          </p:cNvPr>
          <p:cNvSpPr>
            <a:spLocks noGrp="1"/>
          </p:cNvSpPr>
          <p:nvPr>
            <p:ph type="title"/>
          </p:nvPr>
        </p:nvSpPr>
        <p:spPr/>
        <p:txBody>
          <a:bodyPr/>
          <a:lstStyle/>
          <a:p>
            <a:r>
              <a:rPr lang="hu-HU" dirty="0" err="1"/>
              <a:t>Material</a:t>
            </a:r>
            <a:r>
              <a:rPr lang="hu-HU" dirty="0"/>
              <a:t> &amp; </a:t>
            </a:r>
            <a:r>
              <a:rPr lang="hu-HU" dirty="0" err="1"/>
              <a:t>method</a:t>
            </a:r>
            <a:endParaRPr lang="hu-HU" dirty="0"/>
          </a:p>
        </p:txBody>
      </p:sp>
      <p:sp>
        <p:nvSpPr>
          <p:cNvPr id="3" name="Tartalom helye 2">
            <a:extLst>
              <a:ext uri="{FF2B5EF4-FFF2-40B4-BE49-F238E27FC236}">
                <a16:creationId xmlns:a16="http://schemas.microsoft.com/office/drawing/2014/main" xmlns="" id="{9E2E866E-7A30-0CEC-E240-54F8B8BD3468}"/>
              </a:ext>
            </a:extLst>
          </p:cNvPr>
          <p:cNvSpPr>
            <a:spLocks noGrp="1"/>
          </p:cNvSpPr>
          <p:nvPr>
            <p:ph idx="1"/>
          </p:nvPr>
        </p:nvSpPr>
        <p:spPr>
          <a:xfrm>
            <a:off x="871369" y="1871831"/>
            <a:ext cx="10951285" cy="4862456"/>
          </a:xfrm>
        </p:spPr>
        <p:txBody>
          <a:bodyPr>
            <a:normAutofit/>
          </a:bodyPr>
          <a:lstStyle/>
          <a:p>
            <a:pPr marL="0" indent="0">
              <a:buNone/>
            </a:pPr>
            <a:r>
              <a:rPr lang="hu-HU" sz="2100" dirty="0">
                <a:latin typeface="+mj-lt"/>
              </a:rPr>
              <a:t>1d. </a:t>
            </a:r>
          </a:p>
          <a:p>
            <a:pPr marL="0" indent="0" algn="just">
              <a:lnSpc>
                <a:spcPct val="107000"/>
              </a:lnSpc>
              <a:spcAft>
                <a:spcPts val="800"/>
              </a:spcAft>
              <a:buNone/>
            </a:pPr>
            <a:r>
              <a:rPr lang="hu-HU" sz="2100" kern="100" dirty="0">
                <a:latin typeface="+mj-lt"/>
                <a:ea typeface="Aptos" panose="020B0004020202020204" pitchFamily="34" charset="0"/>
                <a:cs typeface="Times New Roman" panose="02020603050405020304" pitchFamily="18" charset="0"/>
              </a:rPr>
              <a:t>Egy barátod ideges amiatt, mert egy valószerűtlen hírt kell közölnie egy rokonával. </a:t>
            </a:r>
            <a:r>
              <a:rPr lang="hu-HU" sz="2100" i="1" kern="100" dirty="0">
                <a:latin typeface="+mj-lt"/>
                <a:ea typeface="Aptos" panose="020B0004020202020204" pitchFamily="34" charset="0"/>
                <a:cs typeface="Times New Roman" panose="02020603050405020304" pitchFamily="18" charset="0"/>
              </a:rPr>
              <a:t>Nyugtasd meg</a:t>
            </a:r>
            <a:r>
              <a:rPr lang="hu-HU" sz="2100" kern="100" dirty="0">
                <a:latin typeface="+mj-lt"/>
                <a:ea typeface="Aptos" panose="020B0004020202020204" pitchFamily="34" charset="0"/>
                <a:cs typeface="Times New Roman" panose="02020603050405020304" pitchFamily="18" charset="0"/>
              </a:rPr>
              <a:t>, hogy ha mástól nem is hinné el az a rokona a hírt, neki </a:t>
            </a:r>
            <a:r>
              <a:rPr lang="hu-HU" sz="2100" i="1" kern="100" dirty="0">
                <a:latin typeface="+mj-lt"/>
                <a:ea typeface="Aptos" panose="020B0004020202020204" pitchFamily="34" charset="0"/>
                <a:cs typeface="Times New Roman" panose="02020603050405020304" pitchFamily="18" charset="0"/>
              </a:rPr>
              <a:t>biztosan</a:t>
            </a:r>
            <a:r>
              <a:rPr lang="hu-HU" sz="2100" kern="100" dirty="0">
                <a:latin typeface="+mj-lt"/>
                <a:ea typeface="Aptos" panose="020B0004020202020204" pitchFamily="34" charset="0"/>
                <a:cs typeface="Times New Roman" panose="02020603050405020304" pitchFamily="18" charset="0"/>
              </a:rPr>
              <a:t> el fogja:</a:t>
            </a:r>
          </a:p>
          <a:p>
            <a:pPr marL="0" indent="0" algn="just">
              <a:lnSpc>
                <a:spcPct val="107000"/>
              </a:lnSpc>
              <a:spcAft>
                <a:spcPts val="800"/>
              </a:spcAft>
              <a:buNone/>
            </a:pPr>
            <a:r>
              <a:rPr lang="hu-HU" sz="2100" b="1" kern="100" dirty="0">
                <a:latin typeface="+mj-lt"/>
                <a:ea typeface="Aptos" panose="020B0004020202020204" pitchFamily="34" charset="0"/>
                <a:cs typeface="Times New Roman" panose="02020603050405020304" pitchFamily="18" charset="0"/>
              </a:rPr>
              <a:t>– Biztosan igaz a hír, ha te mondod.</a:t>
            </a:r>
            <a:endParaRPr lang="hu-HU" sz="2100" kern="100" dirty="0">
              <a:latin typeface="+mj-lt"/>
              <a:ea typeface="Aptos" panose="020B0004020202020204" pitchFamily="34" charset="0"/>
              <a:cs typeface="Times New Roman" panose="02020603050405020304" pitchFamily="18" charset="0"/>
            </a:endParaRPr>
          </a:p>
          <a:p>
            <a:pPr marL="0" indent="0">
              <a:buNone/>
            </a:pPr>
            <a:r>
              <a:rPr lang="hu-HU" sz="2100" dirty="0">
                <a:latin typeface="+mj-lt"/>
              </a:rPr>
              <a:t>’</a:t>
            </a:r>
            <a:r>
              <a:rPr lang="en-US" sz="2100" dirty="0">
                <a:latin typeface="+mj-lt"/>
              </a:rPr>
              <a:t>A friend of yours is anxious because they have to share an implausible piece of news with a relative. </a:t>
            </a:r>
            <a:r>
              <a:rPr lang="en-US" sz="2100" i="1" dirty="0">
                <a:latin typeface="+mj-lt"/>
              </a:rPr>
              <a:t>Reassure them </a:t>
            </a:r>
            <a:r>
              <a:rPr lang="en-US" sz="2100" dirty="0">
                <a:latin typeface="+mj-lt"/>
              </a:rPr>
              <a:t>that even if their relative wouldn’t believe it from anyone else, they would believe it from them:</a:t>
            </a:r>
            <a:br>
              <a:rPr lang="en-US" sz="2100" dirty="0">
                <a:latin typeface="+mj-lt"/>
              </a:rPr>
            </a:br>
            <a:r>
              <a:rPr lang="hu-HU" sz="2100" b="1" dirty="0">
                <a:latin typeface="+mj-lt"/>
              </a:rPr>
              <a:t> – </a:t>
            </a:r>
            <a:r>
              <a:rPr lang="hu-HU" sz="2100" b="1" dirty="0"/>
              <a:t>I</a:t>
            </a:r>
            <a:r>
              <a:rPr lang="en-US" sz="2100" b="1" dirty="0"/>
              <a:t>t must be true</a:t>
            </a:r>
            <a:r>
              <a:rPr lang="hu-HU" sz="2100" b="1" dirty="0"/>
              <a:t>, </a:t>
            </a:r>
            <a:r>
              <a:rPr lang="hu-HU" sz="2100" b="1" dirty="0">
                <a:latin typeface="+mj-lt"/>
              </a:rPr>
              <a:t>i</a:t>
            </a:r>
            <a:r>
              <a:rPr lang="en-US" sz="2100" b="1" dirty="0">
                <a:latin typeface="+mj-lt"/>
              </a:rPr>
              <a:t>f you say so.</a:t>
            </a:r>
            <a:r>
              <a:rPr lang="hu-HU" sz="2100" b="1" dirty="0">
                <a:latin typeface="+mj-lt"/>
              </a:rPr>
              <a:t>’</a:t>
            </a:r>
          </a:p>
        </p:txBody>
      </p:sp>
    </p:spTree>
    <p:extLst>
      <p:ext uri="{BB962C8B-B14F-4D97-AF65-F5344CB8AC3E}">
        <p14:creationId xmlns:p14="http://schemas.microsoft.com/office/powerpoint/2010/main" val="32983726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Material</a:t>
            </a:r>
            <a:r>
              <a:rPr lang="hu-HU" dirty="0"/>
              <a:t> &amp; </a:t>
            </a:r>
            <a:r>
              <a:rPr lang="hu-HU" dirty="0" err="1"/>
              <a:t>method</a:t>
            </a:r>
            <a:endParaRPr lang="hu-HU" dirty="0"/>
          </a:p>
        </p:txBody>
      </p:sp>
      <p:sp>
        <p:nvSpPr>
          <p:cNvPr id="3" name="Tartalom helye 2"/>
          <p:cNvSpPr>
            <a:spLocks noGrp="1"/>
          </p:cNvSpPr>
          <p:nvPr>
            <p:ph idx="1"/>
          </p:nvPr>
        </p:nvSpPr>
        <p:spPr>
          <a:xfrm>
            <a:off x="580912" y="1737358"/>
            <a:ext cx="11195077" cy="4898219"/>
          </a:xfrm>
        </p:spPr>
        <p:txBody>
          <a:bodyPr>
            <a:normAutofit/>
          </a:bodyPr>
          <a:lstStyle/>
          <a:p>
            <a:pPr marL="0" indent="0">
              <a:buNone/>
            </a:pPr>
            <a:r>
              <a:rPr lang="hu-HU" dirty="0"/>
              <a:t>7a. </a:t>
            </a:r>
          </a:p>
          <a:p>
            <a:pPr marL="0" indent="0">
              <a:lnSpc>
                <a:spcPct val="107000"/>
              </a:lnSpc>
              <a:spcAft>
                <a:spcPts val="800"/>
              </a:spcAft>
              <a:buNone/>
            </a:pPr>
            <a:r>
              <a:rPr lang="hu-HU" kern="100" dirty="0">
                <a:latin typeface="+mj-lt"/>
                <a:ea typeface="Aptos" panose="020B0004020202020204" pitchFamily="34" charset="0"/>
                <a:cs typeface="Times New Roman" panose="02020603050405020304" pitchFamily="18" charset="0"/>
              </a:rPr>
              <a:t>Egy barátoddal megpróbáltok rájönni, miért nem működik a </a:t>
            </a:r>
            <a:r>
              <a:rPr lang="hu-HU" kern="100" dirty="0" err="1">
                <a:latin typeface="+mj-lt"/>
                <a:ea typeface="Aptos" panose="020B0004020202020204" pitchFamily="34" charset="0"/>
                <a:cs typeface="Times New Roman" panose="02020603050405020304" pitchFamily="18" charset="0"/>
              </a:rPr>
              <a:t>mikróhullámú</a:t>
            </a:r>
            <a:r>
              <a:rPr lang="hu-HU" kern="100" dirty="0">
                <a:latin typeface="+mj-lt"/>
                <a:ea typeface="Aptos" panose="020B0004020202020204" pitchFamily="34" charset="0"/>
                <a:cs typeface="Times New Roman" panose="02020603050405020304" pitchFamily="18" charset="0"/>
              </a:rPr>
              <a:t> sütőd. Ő nekiállna szétszedni, te </a:t>
            </a:r>
            <a:r>
              <a:rPr lang="hu-HU" i="1" kern="100" dirty="0" err="1">
                <a:latin typeface="+mj-lt"/>
                <a:ea typeface="Aptos" panose="020B0004020202020204" pitchFamily="34" charset="0"/>
                <a:cs typeface="Times New Roman" panose="02020603050405020304" pitchFamily="18" charset="0"/>
              </a:rPr>
              <a:t>kételkedve-gúnyosan</a:t>
            </a:r>
            <a:r>
              <a:rPr lang="hu-HU" kern="100" dirty="0">
                <a:latin typeface="+mj-lt"/>
                <a:ea typeface="Aptos" panose="020B0004020202020204" pitchFamily="34" charset="0"/>
                <a:cs typeface="Times New Roman" panose="02020603050405020304" pitchFamily="18" charset="0"/>
              </a:rPr>
              <a:t> kommentálod az észrevételét, jelezve, hogy tudod, kifejezetten ügyetlen a műszaki eszközök megszerelésében:</a:t>
            </a:r>
          </a:p>
          <a:p>
            <a:pPr marL="0" indent="0">
              <a:lnSpc>
                <a:spcPct val="107000"/>
              </a:lnSpc>
              <a:spcAft>
                <a:spcPts val="800"/>
              </a:spcAft>
              <a:buNone/>
            </a:pPr>
            <a:r>
              <a:rPr lang="hu-HU" kern="100" dirty="0">
                <a:latin typeface="+mj-lt"/>
                <a:ea typeface="Aptos" panose="020B0004020202020204" pitchFamily="34" charset="0"/>
                <a:cs typeface="Times New Roman" panose="02020603050405020304" pitchFamily="18" charset="0"/>
              </a:rPr>
              <a:t>Barátod: – Szerintem ezt itt ki kell csavarozni belőle.</a:t>
            </a:r>
          </a:p>
          <a:p>
            <a:pPr marL="0" indent="0">
              <a:lnSpc>
                <a:spcPct val="107000"/>
              </a:lnSpc>
              <a:spcAft>
                <a:spcPts val="800"/>
              </a:spcAft>
              <a:buNone/>
            </a:pPr>
            <a:r>
              <a:rPr lang="hu-HU" kern="100" dirty="0">
                <a:latin typeface="+mj-lt"/>
                <a:ea typeface="Aptos" panose="020B0004020202020204" pitchFamily="34" charset="0"/>
                <a:cs typeface="Times New Roman" panose="02020603050405020304" pitchFamily="18" charset="0"/>
              </a:rPr>
              <a:t>Te:</a:t>
            </a:r>
            <a:r>
              <a:rPr lang="hu-HU" b="1" kern="100" dirty="0">
                <a:latin typeface="+mj-lt"/>
                <a:ea typeface="Aptos" panose="020B0004020202020204" pitchFamily="34" charset="0"/>
                <a:cs typeface="Times New Roman" panose="02020603050405020304" pitchFamily="18" charset="0"/>
              </a:rPr>
              <a:t> – Mintha értenél hozzá…</a:t>
            </a:r>
            <a:endParaRPr lang="hu-HU" kern="100" dirty="0">
              <a:latin typeface="+mj-lt"/>
              <a:ea typeface="Aptos" panose="020B0004020202020204" pitchFamily="34" charset="0"/>
              <a:cs typeface="Times New Roman" panose="02020603050405020304" pitchFamily="18" charset="0"/>
            </a:endParaRPr>
          </a:p>
          <a:p>
            <a:pPr marL="0" indent="0">
              <a:buNone/>
            </a:pPr>
            <a:r>
              <a:rPr lang="hu-HU" dirty="0">
                <a:latin typeface="+mj-lt"/>
              </a:rPr>
              <a:t>’</a:t>
            </a:r>
            <a:r>
              <a:rPr lang="en-US" dirty="0">
                <a:latin typeface="+mj-lt"/>
              </a:rPr>
              <a:t>You and a friend are trying to figure out why your microwave oven isn't working. Your friend is about to start taking it apart, and you respond with a </a:t>
            </a:r>
            <a:r>
              <a:rPr lang="en-US" i="1" dirty="0">
                <a:latin typeface="+mj-lt"/>
              </a:rPr>
              <a:t>sarcastic</a:t>
            </a:r>
            <a:r>
              <a:rPr lang="hu-HU" i="1" dirty="0">
                <a:latin typeface="+mj-lt"/>
              </a:rPr>
              <a:t>-</a:t>
            </a:r>
            <a:r>
              <a:rPr lang="en-US" i="1" dirty="0">
                <a:latin typeface="+mj-lt"/>
              </a:rPr>
              <a:t>doubtful </a:t>
            </a:r>
            <a:r>
              <a:rPr lang="en-US" dirty="0">
                <a:latin typeface="+mj-lt"/>
              </a:rPr>
              <a:t>comment, implying that you know they are particularly clumsy when it comes to repairing technical devices.</a:t>
            </a:r>
          </a:p>
          <a:p>
            <a:pPr marL="0" indent="0">
              <a:buNone/>
            </a:pPr>
            <a:r>
              <a:rPr lang="hu-HU" dirty="0" err="1">
                <a:latin typeface="+mj-lt"/>
              </a:rPr>
              <a:t>Your</a:t>
            </a:r>
            <a:r>
              <a:rPr lang="hu-HU" dirty="0">
                <a:latin typeface="+mj-lt"/>
              </a:rPr>
              <a:t> f</a:t>
            </a:r>
            <a:r>
              <a:rPr lang="en-US" dirty="0" err="1">
                <a:latin typeface="+mj-lt"/>
              </a:rPr>
              <a:t>riend</a:t>
            </a:r>
            <a:r>
              <a:rPr lang="en-US" dirty="0">
                <a:latin typeface="+mj-lt"/>
              </a:rPr>
              <a:t>: I think we need to unscrew this part here.</a:t>
            </a:r>
            <a:br>
              <a:rPr lang="en-US" dirty="0">
                <a:latin typeface="+mj-lt"/>
              </a:rPr>
            </a:br>
            <a:r>
              <a:rPr lang="en-US" dirty="0">
                <a:latin typeface="+mj-lt"/>
              </a:rPr>
              <a:t>You: </a:t>
            </a:r>
            <a:r>
              <a:rPr lang="en-US" b="1" dirty="0">
                <a:latin typeface="+mj-lt"/>
              </a:rPr>
              <a:t>As if you knew what you were doing…</a:t>
            </a:r>
            <a:r>
              <a:rPr lang="hu-HU" b="1" dirty="0">
                <a:latin typeface="+mj-lt"/>
              </a:rPr>
              <a:t>’</a:t>
            </a:r>
            <a:endParaRPr lang="en-US" b="1" dirty="0">
              <a:latin typeface="+mj-lt"/>
            </a:endParaRPr>
          </a:p>
          <a:p>
            <a:pPr marL="0" indent="0">
              <a:buNone/>
            </a:pPr>
            <a:endParaRPr lang="hu-HU" dirty="0"/>
          </a:p>
        </p:txBody>
      </p:sp>
    </p:spTree>
    <p:extLst>
      <p:ext uri="{BB962C8B-B14F-4D97-AF65-F5344CB8AC3E}">
        <p14:creationId xmlns:p14="http://schemas.microsoft.com/office/powerpoint/2010/main" val="3688478899"/>
      </p:ext>
    </p:extLst>
  </p:cSld>
  <p:clrMapOvr>
    <a:masterClrMapping/>
  </p:clrMapOvr>
  <p:timing>
    <p:tnLst>
      <p:par>
        <p:cTn id="1" dur="indefinite" restart="never" nodeType="tmRoot"/>
      </p:par>
    </p:tnLst>
  </p:timing>
</p:sld>
</file>

<file path=ppt/theme/theme1.xml><?xml version="1.0" encoding="utf-8"?>
<a:theme xmlns:a="http://schemas.openxmlformats.org/drawingml/2006/main" name="BjornVTI">
  <a:themeElements>
    <a:clrScheme name="Bjorn">
      <a:dk1>
        <a:sysClr val="windowText" lastClr="000000"/>
      </a:dk1>
      <a:lt1>
        <a:sysClr val="window" lastClr="FFFFFF"/>
      </a:lt1>
      <a:dk2>
        <a:srgbClr val="252747"/>
      </a:dk2>
      <a:lt2>
        <a:srgbClr val="ECE4E9"/>
      </a:lt2>
      <a:accent1>
        <a:srgbClr val="736EB6"/>
      </a:accent1>
      <a:accent2>
        <a:srgbClr val="AB5991"/>
      </a:accent2>
      <a:accent3>
        <a:srgbClr val="AC9F39"/>
      </a:accent3>
      <a:accent4>
        <a:srgbClr val="756029"/>
      </a:accent4>
      <a:accent5>
        <a:srgbClr val="E87850"/>
      </a:accent5>
      <a:accent6>
        <a:srgbClr val="C6922A"/>
      </a:accent6>
      <a:hlink>
        <a:srgbClr val="736EB6"/>
      </a:hlink>
      <a:folHlink>
        <a:srgbClr val="AB5991"/>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jornVTI" id="{D01443FD-65CF-4AEF-9B9D-4466C96F9785}" vid="{36EF4262-385E-40E6-B073-FB18FD98BF4C}"/>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2238</TotalTime>
  <Words>5050</Words>
  <Application>Microsoft Office PowerPoint</Application>
  <PresentationFormat>Szélesvásznú</PresentationFormat>
  <Paragraphs>374</Paragraphs>
  <Slides>32</Slides>
  <Notes>25</Notes>
  <HiddenSlides>0</HiddenSlides>
  <MMClips>0</MMClips>
  <ScaleCrop>false</ScaleCrop>
  <HeadingPairs>
    <vt:vector size="6" baseType="variant">
      <vt:variant>
        <vt:lpstr>Használt betűtípusok</vt:lpstr>
      </vt:variant>
      <vt:variant>
        <vt:i4>7</vt:i4>
      </vt:variant>
      <vt:variant>
        <vt:lpstr>Téma</vt:lpstr>
      </vt:variant>
      <vt:variant>
        <vt:i4>1</vt:i4>
      </vt:variant>
      <vt:variant>
        <vt:lpstr>Diacímek</vt:lpstr>
      </vt:variant>
      <vt:variant>
        <vt:i4>32</vt:i4>
      </vt:variant>
    </vt:vector>
  </HeadingPairs>
  <TitlesOfParts>
    <vt:vector size="40" baseType="lpstr">
      <vt:lpstr>Aptos</vt:lpstr>
      <vt:lpstr>Arial</vt:lpstr>
      <vt:lpstr>Calibri</vt:lpstr>
      <vt:lpstr>Courier New</vt:lpstr>
      <vt:lpstr>Neue Haas Grotesk Text Pro</vt:lpstr>
      <vt:lpstr>Times New Roman</vt:lpstr>
      <vt:lpstr>Wingdings</vt:lpstr>
      <vt:lpstr>BjornVTI</vt:lpstr>
      <vt:lpstr>The prosody of independent and dependent clauses with  ha 'if' and mintha 'as if' in Hungarian (pilot study)</vt:lpstr>
      <vt:lpstr>Insubordinate (independent) clauses</vt:lpstr>
      <vt:lpstr>Classification of  insubordinate clauses</vt:lpstr>
      <vt:lpstr>Intonation of insubordinate clauses</vt:lpstr>
      <vt:lpstr>Intonation of insubordinate clauses</vt:lpstr>
      <vt:lpstr>Research question/hypothesis</vt:lpstr>
      <vt:lpstr>Research question/hypothesis</vt:lpstr>
      <vt:lpstr>Material &amp; method</vt:lpstr>
      <vt:lpstr>Material &amp; method</vt:lpstr>
      <vt:lpstr>Material &amp; method</vt:lpstr>
      <vt:lpstr>Material &amp; method</vt:lpstr>
      <vt:lpstr>Material&amp;method</vt:lpstr>
      <vt:lpstr>PowerPoint bemutató</vt:lpstr>
      <vt:lpstr>1.  Ha te  mondod…  [sarcastic-sceptic, assertive]   if you say.2sg  ’If you say so…’ </vt:lpstr>
      <vt:lpstr>2. Ha nekem  ilyen  telefonom      lenne…   [wish]      if   me.dat such  phone.Poss.1sg   be.cond.3sg     ’If only I had a phone like that…’ </vt:lpstr>
      <vt:lpstr>3. Ha van felesleges pénzkidobás… [assertive, strong declaration]      if   be.3sg pointless waste.of.money     ’If there’s such a thing as a pointless waste of money…’  </vt:lpstr>
      <vt:lpstr>4.  Ha ez   nem rögeszme…   [assertive, ’I think the opposite of it’]       if   this not  obsession  ’If this isn’t an obsession…’   </vt:lpstr>
      <vt:lpstr>5. Ha  kivennéd a    mélyhűtőből   a     csirkét… [request]     if  take.out.cond.2sg the freezer.elat  the chicken.acc     ’If you could take the chicken out of the freezer…’ </vt:lpstr>
      <vt:lpstr>6.   Ha   tudná…    [evaluation, worry, fear]        if     know.cond.tr.3sg  ’if s/he only knew…’ </vt:lpstr>
      <vt:lpstr>10.  Mintha   tudná…  [assertive, sarcastic-sceptic]        as.if    know.cond.tr.3sg  ’ As if s/he knew…’ </vt:lpstr>
      <vt:lpstr>Assertive insubordinate clauses</vt:lpstr>
      <vt:lpstr>Conclusions</vt:lpstr>
      <vt:lpstr>Conclusions</vt:lpstr>
      <vt:lpstr>PowerPoint bemutató</vt:lpstr>
      <vt:lpstr>References</vt:lpstr>
      <vt:lpstr>7. Mintha értenél hozzá…  [assertive, sarcastic-sceptic]     as.if know.about.cond.2sg it.all     ’As if you knew what you were doing…’  </vt:lpstr>
      <vt:lpstr>8. Mintha válaszoltam       volna… [assertive, certainty]      as.if  answer.pst.1sg  be.cond.3sg </vt:lpstr>
      <vt:lpstr>9. Mintha  nem tudná…   [sarcastic-sceptic]      as.if  not   know.cond.tr.3sg     ’As if s/he didn’t know…’  </vt:lpstr>
      <vt:lpstr>Semantic/pragmatic subtypes </vt:lpstr>
      <vt:lpstr>Table 1.</vt:lpstr>
      <vt:lpstr>PowerPoint bemutató</vt:lpstr>
      <vt:lpstr>Table 2</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prosody of independent and dependent clauses with  ha 'if' and mintha 'as if' in Hungarian</dc:title>
  <dc:creator>Anonymous</dc:creator>
  <cp:lastModifiedBy>Anonymous</cp:lastModifiedBy>
  <cp:revision>722</cp:revision>
  <dcterms:created xsi:type="dcterms:W3CDTF">2025-08-01T09:16:59Z</dcterms:created>
  <dcterms:modified xsi:type="dcterms:W3CDTF">2025-08-15T13:18:21Z</dcterms:modified>
</cp:coreProperties>
</file>