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256" r:id="rId2"/>
    <p:sldId id="258" r:id="rId3"/>
    <p:sldId id="259" r:id="rId4"/>
    <p:sldId id="325" r:id="rId5"/>
    <p:sldId id="327" r:id="rId6"/>
    <p:sldId id="260" r:id="rId7"/>
    <p:sldId id="257" r:id="rId8"/>
    <p:sldId id="267" r:id="rId9"/>
    <p:sldId id="261" r:id="rId10"/>
    <p:sldId id="307" r:id="rId11"/>
    <p:sldId id="271" r:id="rId12"/>
    <p:sldId id="262" r:id="rId13"/>
    <p:sldId id="270" r:id="rId14"/>
    <p:sldId id="273" r:id="rId15"/>
    <p:sldId id="277" r:id="rId16"/>
    <p:sldId id="278" r:id="rId17"/>
    <p:sldId id="279" r:id="rId18"/>
    <p:sldId id="282" r:id="rId19"/>
    <p:sldId id="294" r:id="rId20"/>
    <p:sldId id="292" r:id="rId21"/>
    <p:sldId id="329" r:id="rId22"/>
    <p:sldId id="285" r:id="rId23"/>
    <p:sldId id="298" r:id="rId24"/>
    <p:sldId id="299" r:id="rId25"/>
    <p:sldId id="302" r:id="rId26"/>
    <p:sldId id="303" r:id="rId27"/>
    <p:sldId id="289" r:id="rId28"/>
    <p:sldId id="296" r:id="rId29"/>
    <p:sldId id="297" r:id="rId30"/>
    <p:sldId id="280" r:id="rId31"/>
    <p:sldId id="286" r:id="rId32"/>
    <p:sldId id="266" r:id="rId33"/>
    <p:sldId id="331" r:id="rId34"/>
    <p:sldId id="291" r:id="rId35"/>
    <p:sldId id="306" r:id="rId36"/>
    <p:sldId id="309" r:id="rId37"/>
    <p:sldId id="311" r:id="rId38"/>
    <p:sldId id="312" r:id="rId39"/>
    <p:sldId id="318" r:id="rId40"/>
    <p:sldId id="319" r:id="rId41"/>
    <p:sldId id="321" r:id="rId42"/>
    <p:sldId id="320" r:id="rId43"/>
    <p:sldId id="328" r:id="rId44"/>
    <p:sldId id="330" r:id="rId45"/>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Közepesen sötét stíl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485" autoAdjust="0"/>
  </p:normalViewPr>
  <p:slideViewPr>
    <p:cSldViewPr snapToGrid="0">
      <p:cViewPr varScale="1">
        <p:scale>
          <a:sx n="61" d="100"/>
          <a:sy n="61" d="100"/>
        </p:scale>
        <p:origin x="1522"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233;r%20Csilla\CSILLA_MUNKA_20211114_tol\CIFU_2025_TARTU\HOGY_KUTATAS\MTSz_30evenkent_abra.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[MTSz_30evenkent_abra.xlsx]Munka1!$F$5</c:f>
              <c:strCache>
                <c:ptCount val="1"/>
                <c:pt idx="0">
                  <c:v>withouth intersp.</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[MTSz_30evenkent_abra.xlsx]Munka1!$E$6:$E$11</c:f>
              <c:strCache>
                <c:ptCount val="6"/>
                <c:pt idx="0">
                  <c:v>1823-1853</c:v>
                </c:pt>
                <c:pt idx="1">
                  <c:v>1854-1884</c:v>
                </c:pt>
                <c:pt idx="2">
                  <c:v>1885-1915</c:v>
                </c:pt>
                <c:pt idx="3">
                  <c:v>1916-1946</c:v>
                </c:pt>
                <c:pt idx="4">
                  <c:v>1947-1977</c:v>
                </c:pt>
                <c:pt idx="5">
                  <c:v>1978-2010</c:v>
                </c:pt>
              </c:strCache>
            </c:strRef>
          </c:cat>
          <c:val>
            <c:numRef>
              <c:f>[MTSz_30evenkent_abra.xlsx]Munka1!$F$6:$F$11</c:f>
              <c:numCache>
                <c:formatCode>0%</c:formatCode>
                <c:ptCount val="6"/>
                <c:pt idx="0">
                  <c:v>0.5</c:v>
                </c:pt>
                <c:pt idx="1">
                  <c:v>0.81</c:v>
                </c:pt>
                <c:pt idx="2">
                  <c:v>0.94</c:v>
                </c:pt>
                <c:pt idx="3">
                  <c:v>0.87</c:v>
                </c:pt>
                <c:pt idx="4">
                  <c:v>0.79</c:v>
                </c:pt>
                <c:pt idx="5">
                  <c:v>0.62</c:v>
                </c:pt>
              </c:numCache>
            </c:numRef>
          </c:val>
        </c:ser>
        <c:ser>
          <c:idx val="1"/>
          <c:order val="1"/>
          <c:tx>
            <c:strRef>
              <c:f>[MTSz_30evenkent_abra.xlsx]Munka1!$G$5</c:f>
              <c:strCache>
                <c:ptCount val="1"/>
                <c:pt idx="0">
                  <c:v>with intersp.</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[MTSz_30evenkent_abra.xlsx]Munka1!$E$6:$E$11</c:f>
              <c:strCache>
                <c:ptCount val="6"/>
                <c:pt idx="0">
                  <c:v>1823-1853</c:v>
                </c:pt>
                <c:pt idx="1">
                  <c:v>1854-1884</c:v>
                </c:pt>
                <c:pt idx="2">
                  <c:v>1885-1915</c:v>
                </c:pt>
                <c:pt idx="3">
                  <c:v>1916-1946</c:v>
                </c:pt>
                <c:pt idx="4">
                  <c:v>1947-1977</c:v>
                </c:pt>
                <c:pt idx="5">
                  <c:v>1978-2010</c:v>
                </c:pt>
              </c:strCache>
            </c:strRef>
          </c:cat>
          <c:val>
            <c:numRef>
              <c:f>[MTSz_30evenkent_abra.xlsx]Munka1!$G$6:$G$11</c:f>
              <c:numCache>
                <c:formatCode>0%</c:formatCode>
                <c:ptCount val="6"/>
                <c:pt idx="0">
                  <c:v>0.25</c:v>
                </c:pt>
                <c:pt idx="1">
                  <c:v>0.19</c:v>
                </c:pt>
                <c:pt idx="2">
                  <c:v>0.06</c:v>
                </c:pt>
                <c:pt idx="3">
                  <c:v>0.05</c:v>
                </c:pt>
                <c:pt idx="4">
                  <c:v>0.05</c:v>
                </c:pt>
                <c:pt idx="5">
                  <c:v>0.05</c:v>
                </c:pt>
              </c:numCache>
            </c:numRef>
          </c:val>
        </c:ser>
        <c:dLbls>
          <c:showLegendKey val="0"/>
          <c:showVal val="0"/>
          <c:showCatName val="0"/>
          <c:showSerName val="0"/>
          <c:showPercent val="0"/>
          <c:showBubbleSize val="0"/>
        </c:dLbls>
        <c:gapWidth val="100"/>
        <c:overlap val="-24"/>
        <c:axId val="305306608"/>
        <c:axId val="302220896"/>
      </c:barChart>
      <c:catAx>
        <c:axId val="30530660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700" b="0" i="0" u="none" strike="noStrike" kern="1200" baseline="0">
                <a:solidFill>
                  <a:schemeClr val="lt1">
                    <a:lumMod val="85000"/>
                  </a:schemeClr>
                </a:solidFill>
                <a:latin typeface="+mn-lt"/>
                <a:ea typeface="+mn-ea"/>
                <a:cs typeface="+mn-cs"/>
              </a:defRPr>
            </a:pPr>
            <a:endParaRPr lang="hu-HU"/>
          </a:p>
        </c:txPr>
        <c:crossAx val="302220896"/>
        <c:crosses val="autoZero"/>
        <c:auto val="1"/>
        <c:lblAlgn val="ctr"/>
        <c:lblOffset val="100"/>
        <c:noMultiLvlLbl val="0"/>
      </c:catAx>
      <c:valAx>
        <c:axId val="302220896"/>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lt1">
                    <a:lumMod val="85000"/>
                  </a:schemeClr>
                </a:solidFill>
                <a:latin typeface="+mn-lt"/>
                <a:ea typeface="+mn-ea"/>
                <a:cs typeface="+mn-cs"/>
              </a:defRPr>
            </a:pPr>
            <a:endParaRPr lang="hu-HU"/>
          </a:p>
        </c:txPr>
        <c:crossAx val="3053066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700" b="0" i="0" u="none" strike="noStrike" kern="1200" baseline="0">
              <a:solidFill>
                <a:schemeClr val="lt1">
                  <a:lumMod val="85000"/>
                </a:schemeClr>
              </a:solidFill>
              <a:latin typeface="+mn-lt"/>
              <a:ea typeface="+mn-ea"/>
              <a:cs typeface="+mn-cs"/>
            </a:defRPr>
          </a:pPr>
          <a:endParaRPr lang="hu-HU"/>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8A1B3E-AFA5-4672-891D-A4731C156997}" type="datetimeFigureOut">
              <a:rPr lang="hu-HU" smtClean="0"/>
              <a:t>2025. 08. 18.</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7F8A23-D174-454B-B728-F316BC7EC4AB}" type="slidenum">
              <a:rPr lang="hu-HU" smtClean="0"/>
              <a:t>‹#›</a:t>
            </a:fld>
            <a:endParaRPr lang="hu-HU"/>
          </a:p>
        </p:txBody>
      </p:sp>
    </p:spTree>
    <p:extLst>
      <p:ext uri="{BB962C8B-B14F-4D97-AF65-F5344CB8AC3E}">
        <p14:creationId xmlns:p14="http://schemas.microsoft.com/office/powerpoint/2010/main" val="2030991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a:t>
            </a:fld>
            <a:endParaRPr lang="hu-HU"/>
          </a:p>
        </p:txBody>
      </p:sp>
    </p:spTree>
    <p:extLst>
      <p:ext uri="{BB962C8B-B14F-4D97-AF65-F5344CB8AC3E}">
        <p14:creationId xmlns:p14="http://schemas.microsoft.com/office/powerpoint/2010/main" val="1477876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 the analyses, I used four diachronic databases covering the period from Old Hungarian to the present. In addition, I consulted further offline and printed materials, primarily correspondence.</a:t>
            </a:r>
            <a:endParaRPr lang="hu-HU"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10</a:t>
            </a:fld>
            <a:endParaRPr lang="hu-HU"/>
          </a:p>
        </p:txBody>
      </p:sp>
    </p:spTree>
    <p:extLst>
      <p:ext uri="{BB962C8B-B14F-4D97-AF65-F5344CB8AC3E}">
        <p14:creationId xmlns:p14="http://schemas.microsoft.com/office/powerpoint/2010/main" val="2148574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Among</a:t>
            </a:r>
            <a:r>
              <a:rPr lang="hu-HU" dirty="0" smtClean="0"/>
              <a:t> </a:t>
            </a:r>
            <a:r>
              <a:rPr lang="hu-HU" dirty="0" err="1" smtClean="0"/>
              <a:t>the</a:t>
            </a:r>
            <a:r>
              <a:rPr lang="en-US" dirty="0" smtClean="0"/>
              <a:t> sentence adverbs</a:t>
            </a:r>
            <a:r>
              <a:rPr lang="hu-HU" dirty="0" smtClean="0"/>
              <a:t> </a:t>
            </a:r>
            <a:r>
              <a:rPr lang="hu-HU" dirty="0" err="1" smtClean="0"/>
              <a:t>with</a:t>
            </a:r>
            <a:r>
              <a:rPr lang="hu-HU" dirty="0" smtClean="0"/>
              <a:t> </a:t>
            </a:r>
            <a:r>
              <a:rPr lang="hu-HU" dirty="0" err="1" smtClean="0"/>
              <a:t>the</a:t>
            </a:r>
            <a:r>
              <a:rPr lang="hu-HU" dirty="0" smtClean="0"/>
              <a:t> </a:t>
            </a:r>
            <a:r>
              <a:rPr lang="hu-HU" dirty="0" err="1" smtClean="0"/>
              <a:t>stem</a:t>
            </a:r>
            <a:r>
              <a:rPr lang="hu-HU" dirty="0" smtClean="0"/>
              <a:t> </a:t>
            </a:r>
            <a:r>
              <a:rPr lang="hu-HU" i="1" dirty="0" smtClean="0"/>
              <a:t>bizony</a:t>
            </a:r>
            <a:r>
              <a:rPr lang="hu-HU" dirty="0" smtClean="0"/>
              <a:t>-</a:t>
            </a:r>
            <a:r>
              <a:rPr lang="en-US" dirty="0" smtClean="0"/>
              <a:t>, only </a:t>
            </a:r>
            <a:r>
              <a:rPr lang="en-US" i="1" dirty="0" err="1" smtClean="0"/>
              <a:t>bizonyára</a:t>
            </a:r>
            <a:r>
              <a:rPr lang="en-US" dirty="0" smtClean="0"/>
              <a:t> and </a:t>
            </a:r>
            <a:r>
              <a:rPr lang="en-US" i="1" dirty="0" err="1" smtClean="0"/>
              <a:t>minden</a:t>
            </a:r>
            <a:r>
              <a:rPr lang="en-US" i="1" dirty="0" smtClean="0"/>
              <a:t> </a:t>
            </a:r>
            <a:r>
              <a:rPr lang="en-US" i="1" dirty="0" err="1" smtClean="0"/>
              <a:t>bizonnyal</a:t>
            </a:r>
            <a:r>
              <a:rPr lang="en-US" dirty="0" smtClean="0"/>
              <a:t> are still in use in present-day Hungarian. </a:t>
            </a:r>
            <a:r>
              <a:rPr lang="en-US" i="1" dirty="0" err="1" smtClean="0"/>
              <a:t>Bizonyával</a:t>
            </a:r>
            <a:r>
              <a:rPr lang="en-US" dirty="0" smtClean="0"/>
              <a:t> is no longer attested from the Modern Hungarian period onward. </a:t>
            </a:r>
            <a:r>
              <a:rPr lang="hu-HU" dirty="0" smtClean="0"/>
              <a:t>[</a:t>
            </a:r>
            <a:r>
              <a:rPr lang="en-US" u="sng" dirty="0" smtClean="0"/>
              <a:t>From the perspective of semantic change, it is noteworthy that the degree of certainty expressed by </a:t>
            </a:r>
            <a:r>
              <a:rPr lang="en-US" i="1" u="sng" dirty="0" err="1" smtClean="0"/>
              <a:t>bizonyára</a:t>
            </a:r>
            <a:r>
              <a:rPr lang="en-US" u="sng" dirty="0" smtClean="0"/>
              <a:t> has weakened over time (cf. </a:t>
            </a:r>
            <a:r>
              <a:rPr lang="en-US" u="sng" dirty="0" err="1" smtClean="0"/>
              <a:t>Kugler</a:t>
            </a:r>
            <a:r>
              <a:rPr lang="en-US" u="sng" dirty="0" smtClean="0"/>
              <a:t> 2003: 50)</a:t>
            </a:r>
            <a:r>
              <a:rPr lang="hu-HU" u="sng" dirty="0" smtClean="0"/>
              <a:t>.] </a:t>
            </a:r>
          </a:p>
          <a:p>
            <a:r>
              <a:rPr lang="en-US" dirty="0" smtClean="0"/>
              <a:t>I deliberately do not address the </a:t>
            </a:r>
            <a:r>
              <a:rPr lang="en-US" i="1" dirty="0" err="1" smtClean="0"/>
              <a:t>bizony</a:t>
            </a:r>
            <a:r>
              <a:rPr lang="en-US" dirty="0" smtClean="0"/>
              <a:t> + </a:t>
            </a:r>
            <a:r>
              <a:rPr lang="en-US" i="1" dirty="0" err="1" smtClean="0"/>
              <a:t>hogy</a:t>
            </a:r>
            <a:r>
              <a:rPr lang="en-US" dirty="0" smtClean="0"/>
              <a:t> </a:t>
            </a:r>
            <a:r>
              <a:rPr lang="hu-HU" dirty="0" smtClean="0"/>
              <a:t>(’</a:t>
            </a:r>
            <a:r>
              <a:rPr lang="hu-HU" dirty="0" err="1" smtClean="0"/>
              <a:t>surely</a:t>
            </a:r>
            <a:r>
              <a:rPr lang="hu-HU" dirty="0" smtClean="0"/>
              <a:t>/</a:t>
            </a:r>
            <a:r>
              <a:rPr lang="hu-HU" dirty="0" err="1" smtClean="0"/>
              <a:t>certainly</a:t>
            </a:r>
            <a:r>
              <a:rPr lang="hu-HU" dirty="0" smtClean="0"/>
              <a:t> </a:t>
            </a:r>
            <a:r>
              <a:rPr lang="hu-HU" dirty="0" err="1" smtClean="0"/>
              <a:t>that</a:t>
            </a:r>
            <a:r>
              <a:rPr lang="hu-HU" dirty="0" smtClean="0"/>
              <a:t>’) </a:t>
            </a:r>
            <a:r>
              <a:rPr lang="en-US" dirty="0" smtClean="0"/>
              <a:t>structure, because its development has been discussed by several scholars in connection with the transformation of the adjective </a:t>
            </a:r>
            <a:r>
              <a:rPr lang="en-US" i="1" dirty="0" err="1" smtClean="0"/>
              <a:t>bizony</a:t>
            </a:r>
            <a:r>
              <a:rPr lang="hu-HU" i="1" dirty="0" smtClean="0"/>
              <a:t> </a:t>
            </a:r>
            <a:r>
              <a:rPr lang="hu-HU" i="0" dirty="0" smtClean="0"/>
              <a:t>’</a:t>
            </a:r>
            <a:r>
              <a:rPr lang="hu-HU" i="0" dirty="0" err="1" smtClean="0"/>
              <a:t>sure</a:t>
            </a:r>
            <a:r>
              <a:rPr lang="hu-HU" i="0" dirty="0" smtClean="0"/>
              <a:t>, </a:t>
            </a:r>
            <a:r>
              <a:rPr lang="hu-HU" i="0" dirty="0" err="1" smtClean="0"/>
              <a:t>certain</a:t>
            </a:r>
            <a:r>
              <a:rPr lang="hu-HU" i="0" dirty="0" smtClean="0"/>
              <a:t>’</a:t>
            </a:r>
            <a:r>
              <a:rPr lang="en-US" dirty="0" smtClean="0"/>
              <a:t> into an SA, and clause deletion (</a:t>
            </a:r>
            <a:r>
              <a:rPr lang="en-US" i="1" dirty="0" err="1" smtClean="0"/>
              <a:t>bizony</a:t>
            </a:r>
            <a:r>
              <a:rPr lang="en-US" i="1" dirty="0" smtClean="0"/>
              <a:t> </a:t>
            </a:r>
            <a:r>
              <a:rPr lang="en-US" i="1" dirty="0" err="1" smtClean="0"/>
              <a:t>az</a:t>
            </a:r>
            <a:r>
              <a:rPr lang="en-US" i="1" dirty="0" smtClean="0"/>
              <a:t>, </a:t>
            </a:r>
            <a:r>
              <a:rPr lang="en-US" i="1" dirty="0" err="1" smtClean="0"/>
              <a:t>hogy</a:t>
            </a:r>
            <a:r>
              <a:rPr lang="en-US" dirty="0" smtClean="0"/>
              <a:t>) is the accepted and historically well-attested explanation</a:t>
            </a:r>
            <a:r>
              <a:rPr lang="hu-HU" dirty="0" smtClean="0"/>
              <a:t> (</a:t>
            </a:r>
            <a:r>
              <a:rPr lang="hu-HU" dirty="0" err="1" smtClean="0"/>
              <a:t>e.g</a:t>
            </a:r>
            <a:r>
              <a:rPr lang="hu-HU" dirty="0" smtClean="0"/>
              <a:t>. </a:t>
            </a:r>
            <a:r>
              <a:rPr lang="hu-HU" dirty="0" err="1" smtClean="0"/>
              <a:t>Haader</a:t>
            </a:r>
            <a:r>
              <a:rPr lang="hu-HU" dirty="0" smtClean="0"/>
              <a:t> 2003)</a:t>
            </a:r>
            <a:r>
              <a:rPr lang="en-US" dirty="0" smtClean="0"/>
              <a:t>.</a:t>
            </a:r>
          </a:p>
          <a:p>
            <a:endParaRPr lang="hu-HU" u="sng" dirty="0" smtClean="0"/>
          </a:p>
        </p:txBody>
      </p:sp>
      <p:sp>
        <p:nvSpPr>
          <p:cNvPr id="4" name="Dia számának helye 3"/>
          <p:cNvSpPr>
            <a:spLocks noGrp="1"/>
          </p:cNvSpPr>
          <p:nvPr>
            <p:ph type="sldNum" sz="quarter" idx="5"/>
          </p:nvPr>
        </p:nvSpPr>
        <p:spPr/>
        <p:txBody>
          <a:bodyPr/>
          <a:lstStyle/>
          <a:p>
            <a:fld id="{1C7F8A23-D174-454B-B728-F316BC7EC4AB}" type="slidenum">
              <a:rPr lang="hu-HU" smtClean="0"/>
              <a:t>11</a:t>
            </a:fld>
            <a:endParaRPr lang="hu-HU"/>
          </a:p>
        </p:txBody>
      </p:sp>
    </p:spTree>
    <p:extLst>
      <p:ext uri="{BB962C8B-B14F-4D97-AF65-F5344CB8AC3E}">
        <p14:creationId xmlns:p14="http://schemas.microsoft.com/office/powerpoint/2010/main" val="2240333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the case of the </a:t>
            </a:r>
            <a:r>
              <a:rPr lang="en-US" i="1" dirty="0" err="1" smtClean="0"/>
              <a:t>bizony</a:t>
            </a:r>
            <a:r>
              <a:rPr lang="en-US" dirty="0" smtClean="0"/>
              <a:t>-trio, it becomes clear that the example from the </a:t>
            </a:r>
            <a:r>
              <a:rPr lang="en-US" b="0" dirty="0" err="1" smtClean="0"/>
              <a:t>Sándor</a:t>
            </a:r>
            <a:r>
              <a:rPr lang="en-US" b="0" dirty="0" smtClean="0"/>
              <a:t> Codex</a:t>
            </a:r>
            <a:r>
              <a:rPr lang="hu-HU" b="0" dirty="0" smtClean="0"/>
              <a:t> (10) </a:t>
            </a:r>
            <a:r>
              <a:rPr lang="en-US" dirty="0" smtClean="0"/>
              <a:t>—</a:t>
            </a:r>
            <a:r>
              <a:rPr lang="hu-HU" dirty="0" smtClean="0"/>
              <a:t> </a:t>
            </a:r>
            <a:r>
              <a:rPr lang="en-US" dirty="0" smtClean="0"/>
              <a:t>cited by several authors (e.g. Simonyi 1881)</a:t>
            </a:r>
            <a:r>
              <a:rPr lang="hu-HU" dirty="0" smtClean="0"/>
              <a:t> </a:t>
            </a:r>
            <a:r>
              <a:rPr lang="en-US" dirty="0" smtClean="0"/>
              <a:t>—</a:t>
            </a:r>
            <a:r>
              <a:rPr lang="hu-HU" dirty="0" smtClean="0"/>
              <a:t> </a:t>
            </a:r>
            <a:r>
              <a:rPr lang="en-US" dirty="0" smtClean="0"/>
              <a:t>is not unique: we were able to collect further instances from the 16th </a:t>
            </a:r>
            <a:r>
              <a:rPr lang="hu-HU" dirty="0" smtClean="0"/>
              <a:t>and 17th </a:t>
            </a:r>
            <a:r>
              <a:rPr lang="en-US" dirty="0" smtClean="0"/>
              <a:t>century, primarily from correspondence (</a:t>
            </a:r>
            <a:r>
              <a:rPr lang="hu-HU" dirty="0" smtClean="0"/>
              <a:t>„</a:t>
            </a:r>
            <a:r>
              <a:rPr lang="en-US" dirty="0" err="1" smtClean="0"/>
              <a:t>missi</a:t>
            </a:r>
            <a:r>
              <a:rPr lang="hu-HU" dirty="0" smtClean="0"/>
              <a:t>v</a:t>
            </a:r>
            <a:r>
              <a:rPr lang="en-US" dirty="0" err="1" smtClean="0"/>
              <a:t>es</a:t>
            </a:r>
            <a:r>
              <a:rPr lang="hu-HU" dirty="0" smtClean="0"/>
              <a:t>”</a:t>
            </a:r>
            <a:r>
              <a:rPr lang="en-US" dirty="0" smtClean="0"/>
              <a:t>). The first attestation (example </a:t>
            </a:r>
            <a:r>
              <a:rPr lang="hu-HU" dirty="0" smtClean="0"/>
              <a:t>10</a:t>
            </a:r>
            <a:r>
              <a:rPr lang="en-US" dirty="0" smtClean="0"/>
              <a:t>) is different in that it contains </a:t>
            </a:r>
            <a:r>
              <a:rPr lang="en-US" i="1" dirty="0" err="1" smtClean="0"/>
              <a:t>bizonyával</a:t>
            </a:r>
            <a:r>
              <a:rPr lang="en-US" i="1" dirty="0" smtClean="0"/>
              <a:t>, </a:t>
            </a:r>
            <a:r>
              <a:rPr lang="en-US" i="1" dirty="0" err="1" smtClean="0"/>
              <a:t>hogy</a:t>
            </a:r>
            <a:r>
              <a:rPr lang="hu-HU" i="1" dirty="0" smtClean="0"/>
              <a:t> </a:t>
            </a:r>
            <a:r>
              <a:rPr lang="hu-HU" i="0" dirty="0" smtClean="0"/>
              <a:t>’</a:t>
            </a:r>
            <a:r>
              <a:rPr lang="hu-HU" i="0" dirty="0" err="1" smtClean="0"/>
              <a:t>certainly</a:t>
            </a:r>
            <a:r>
              <a:rPr lang="hu-HU" i="0" dirty="0" smtClean="0"/>
              <a:t> </a:t>
            </a:r>
            <a:r>
              <a:rPr lang="hu-HU" i="0" dirty="0" err="1" smtClean="0"/>
              <a:t>that</a:t>
            </a:r>
            <a:r>
              <a:rPr lang="hu-HU" i="0" dirty="0" smtClean="0"/>
              <a:t>’</a:t>
            </a:r>
            <a:r>
              <a:rPr lang="en-US" dirty="0" smtClean="0"/>
              <a:t>, for which no additional occurrences have been found; the other two forms, by contrast, are attested more frequently.</a:t>
            </a:r>
            <a:endParaRPr lang="hu-HU" dirty="0" smtClean="0"/>
          </a:p>
          <a:p>
            <a:endParaRPr lang="hu-HU" dirty="0" smtClean="0"/>
          </a:p>
          <a:p>
            <a:endParaRPr lang="en-US" dirty="0"/>
          </a:p>
        </p:txBody>
      </p:sp>
      <p:sp>
        <p:nvSpPr>
          <p:cNvPr id="4" name="Dia számának helye 3"/>
          <p:cNvSpPr>
            <a:spLocks noGrp="1"/>
          </p:cNvSpPr>
          <p:nvPr>
            <p:ph type="sldNum" sz="quarter" idx="5"/>
          </p:nvPr>
        </p:nvSpPr>
        <p:spPr/>
        <p:txBody>
          <a:bodyPr/>
          <a:lstStyle/>
          <a:p>
            <a:fld id="{1C7F8A23-D174-454B-B728-F316BC7EC4AB}" type="slidenum">
              <a:rPr lang="hu-HU" smtClean="0"/>
              <a:t>12</a:t>
            </a:fld>
            <a:endParaRPr lang="hu-HU"/>
          </a:p>
        </p:txBody>
      </p:sp>
    </p:spTree>
    <p:extLst>
      <p:ext uri="{BB962C8B-B14F-4D97-AF65-F5344CB8AC3E}">
        <p14:creationId xmlns:p14="http://schemas.microsoft.com/office/powerpoint/2010/main" val="3259994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There are authors who use the construction under investigation multiple times</a:t>
            </a:r>
            <a:r>
              <a:rPr lang="hu-HU" dirty="0" smtClean="0"/>
              <a:t> </a:t>
            </a:r>
            <a:r>
              <a:rPr lang="en-US" dirty="0" smtClean="0"/>
              <a:t>—</a:t>
            </a:r>
            <a:r>
              <a:rPr lang="hu-HU" dirty="0" smtClean="0"/>
              <a:t> </a:t>
            </a:r>
            <a:r>
              <a:rPr lang="en-US" dirty="0" smtClean="0"/>
              <a:t>one such figure is </a:t>
            </a:r>
            <a:r>
              <a:rPr lang="en-US" dirty="0" err="1" smtClean="0"/>
              <a:t>Márton</a:t>
            </a:r>
            <a:r>
              <a:rPr lang="en-US" dirty="0" smtClean="0"/>
              <a:t> </a:t>
            </a:r>
            <a:r>
              <a:rPr lang="en-US" dirty="0" err="1" smtClean="0"/>
              <a:t>Péchy</a:t>
            </a:r>
            <a:r>
              <a:rPr lang="en-US" dirty="0" smtClean="0"/>
              <a:t>, a 16th-century </a:t>
            </a:r>
            <a:r>
              <a:rPr lang="en-US" dirty="0" err="1" smtClean="0"/>
              <a:t>familiaris</a:t>
            </a:r>
            <a:r>
              <a:rPr lang="en-US" dirty="0" smtClean="0"/>
              <a:t> of Baron and Palatine </a:t>
            </a:r>
            <a:r>
              <a:rPr lang="en-US" dirty="0" err="1" smtClean="0"/>
              <a:t>Tamás</a:t>
            </a:r>
            <a:r>
              <a:rPr lang="en-US" dirty="0" smtClean="0"/>
              <a:t> </a:t>
            </a:r>
            <a:r>
              <a:rPr lang="en-US" dirty="0" err="1" smtClean="0"/>
              <a:t>Nádasdy</a:t>
            </a:r>
            <a:r>
              <a:rPr lang="en-US" dirty="0" smtClean="0"/>
              <a:t>, </a:t>
            </a:r>
            <a:r>
              <a:rPr lang="hu-HU" dirty="0" err="1" smtClean="0"/>
              <a:t>who</a:t>
            </a:r>
            <a:r>
              <a:rPr lang="hu-HU" dirty="0" smtClean="0"/>
              <a:t> </a:t>
            </a:r>
            <a:r>
              <a:rPr lang="hu-HU" dirty="0" err="1" smtClean="0"/>
              <a:t>was</a:t>
            </a:r>
            <a:r>
              <a:rPr lang="hu-HU" dirty="0" smtClean="0"/>
              <a:t> </a:t>
            </a:r>
            <a:r>
              <a:rPr lang="hu-HU" dirty="0" err="1" smtClean="0"/>
              <a:t>born</a:t>
            </a:r>
            <a:r>
              <a:rPr lang="hu-HU" dirty="0" smtClean="0"/>
              <a:t> </a:t>
            </a:r>
            <a:r>
              <a:rPr lang="hu-HU" dirty="0" err="1" smtClean="0"/>
              <a:t>in</a:t>
            </a:r>
            <a:r>
              <a:rPr lang="hu-HU" dirty="0" smtClean="0"/>
              <a:t> </a:t>
            </a:r>
            <a:r>
              <a:rPr lang="en-US" dirty="0" err="1" smtClean="0"/>
              <a:t>Kolozsvár</a:t>
            </a:r>
            <a:r>
              <a:rPr lang="en-US" dirty="0" smtClean="0"/>
              <a:t> (</a:t>
            </a:r>
            <a:r>
              <a:rPr lang="en-US" dirty="0" err="1" smtClean="0"/>
              <a:t>Cluj</a:t>
            </a:r>
            <a:r>
              <a:rPr lang="en-US" dirty="0" smtClean="0"/>
              <a:t>)</a:t>
            </a:r>
            <a:r>
              <a:rPr lang="hu-HU" dirty="0" smtClean="0"/>
              <a:t>, </a:t>
            </a:r>
            <a:r>
              <a:rPr lang="hu-HU" dirty="0" err="1" smtClean="0"/>
              <a:t>in</a:t>
            </a:r>
            <a:r>
              <a:rPr lang="hu-HU" dirty="0" smtClean="0"/>
              <a:t> </a:t>
            </a:r>
            <a:r>
              <a:rPr lang="hu-HU" dirty="0" err="1" smtClean="0"/>
              <a:t>Transylvania</a:t>
            </a:r>
            <a:r>
              <a:rPr lang="en-US" dirty="0" smtClean="0"/>
              <a:t>.</a:t>
            </a:r>
            <a:r>
              <a:rPr lang="hu-HU" dirty="0" smtClean="0"/>
              <a:t> </a:t>
            </a:r>
          </a:p>
          <a:p>
            <a:endParaRPr lang="hu-HU" dirty="0" smtClean="0"/>
          </a:p>
          <a:p>
            <a:r>
              <a:rPr lang="hu-HU" dirty="0" smtClean="0"/>
              <a:t>[KIHAGYHATÓ] </a:t>
            </a:r>
            <a:r>
              <a:rPr lang="en-US" dirty="0" smtClean="0"/>
              <a:t>In example </a:t>
            </a:r>
            <a:r>
              <a:rPr lang="hu-HU" dirty="0" smtClean="0"/>
              <a:t>(</a:t>
            </a:r>
            <a:r>
              <a:rPr lang="en-US" dirty="0" smtClean="0"/>
              <a:t>1</a:t>
            </a:r>
            <a:r>
              <a:rPr lang="hu-HU" dirty="0" smtClean="0"/>
              <a:t>5)</a:t>
            </a:r>
            <a:r>
              <a:rPr lang="en-US" dirty="0" smtClean="0"/>
              <a:t>, the comma suggests that </a:t>
            </a:r>
            <a:r>
              <a:rPr lang="en-US" i="1" u="sng" dirty="0" err="1" smtClean="0"/>
              <a:t>bizonnyal</a:t>
            </a:r>
            <a:r>
              <a:rPr lang="en-US" u="sng" dirty="0" smtClean="0"/>
              <a:t> is not </a:t>
            </a:r>
            <a:r>
              <a:rPr lang="hu-HU" u="sng" dirty="0" err="1" smtClean="0"/>
              <a:t>necessarily</a:t>
            </a:r>
            <a:r>
              <a:rPr lang="hu-HU" u="sng" dirty="0" smtClean="0"/>
              <a:t> </a:t>
            </a:r>
            <a:r>
              <a:rPr lang="hu-HU" u="sng" dirty="0" err="1" smtClean="0"/>
              <a:t>the</a:t>
            </a:r>
            <a:r>
              <a:rPr lang="hu-HU" u="sng" dirty="0" smtClean="0"/>
              <a:t> </a:t>
            </a:r>
            <a:r>
              <a:rPr lang="en-US" u="sng" dirty="0" smtClean="0"/>
              <a:t>only part </a:t>
            </a:r>
            <a:r>
              <a:rPr lang="en-US" dirty="0" smtClean="0"/>
              <a:t>of the main clause</a:t>
            </a:r>
            <a:r>
              <a:rPr lang="hu-HU" dirty="0" smtClean="0"/>
              <a:t> (</a:t>
            </a:r>
            <a:r>
              <a:rPr lang="hu-HU" dirty="0" err="1" smtClean="0"/>
              <a:t>quotative</a:t>
            </a:r>
            <a:r>
              <a:rPr lang="hu-HU" dirty="0" smtClean="0"/>
              <a:t> </a:t>
            </a:r>
            <a:r>
              <a:rPr lang="hu-HU" dirty="0" err="1" smtClean="0"/>
              <a:t>one</a:t>
            </a:r>
            <a:r>
              <a:rPr lang="hu-HU" dirty="0" smtClean="0"/>
              <a:t>)</a:t>
            </a:r>
            <a:r>
              <a:rPr lang="en-US" dirty="0" smtClean="0"/>
              <a:t>;</a:t>
            </a:r>
            <a:r>
              <a:rPr lang="hu-HU" dirty="0" smtClean="0"/>
              <a:t> </a:t>
            </a:r>
            <a:r>
              <a:rPr lang="hu-HU" dirty="0" err="1" smtClean="0"/>
              <a:t>but</a:t>
            </a:r>
            <a:r>
              <a:rPr lang="en-US" dirty="0" smtClean="0"/>
              <a:t> punctuation during this period was highly variable (commas before </a:t>
            </a:r>
            <a:r>
              <a:rPr lang="en-US" i="1" dirty="0" err="1" smtClean="0"/>
              <a:t>hogy</a:t>
            </a:r>
            <a:r>
              <a:rPr lang="en-US" dirty="0" smtClean="0"/>
              <a:t> later became obligatory). </a:t>
            </a:r>
            <a:endParaRPr lang="hu-HU" dirty="0" smtClean="0"/>
          </a:p>
          <a:p>
            <a:endParaRPr lang="hu-HU" dirty="0" smtClean="0"/>
          </a:p>
          <a:p>
            <a:r>
              <a:rPr lang="en-US" dirty="0" smtClean="0"/>
              <a:t>In example </a:t>
            </a:r>
            <a:r>
              <a:rPr lang="hu-HU" dirty="0" smtClean="0"/>
              <a:t>(</a:t>
            </a:r>
            <a:r>
              <a:rPr lang="en-US" dirty="0" smtClean="0"/>
              <a:t>1</a:t>
            </a:r>
            <a:r>
              <a:rPr lang="hu-HU" dirty="0" smtClean="0"/>
              <a:t>6)</a:t>
            </a:r>
            <a:r>
              <a:rPr lang="en-US" dirty="0" smtClean="0"/>
              <a:t>, we see an </a:t>
            </a:r>
            <a:r>
              <a:rPr lang="en-US" b="0" dirty="0" smtClean="0"/>
              <a:t>inserted form of address </a:t>
            </a:r>
            <a:r>
              <a:rPr lang="en-US" dirty="0" smtClean="0"/>
              <a:t>between the sentence adverb and </a:t>
            </a:r>
            <a:r>
              <a:rPr lang="en-US" i="1" dirty="0" err="1" smtClean="0"/>
              <a:t>hogy</a:t>
            </a:r>
            <a:r>
              <a:rPr lang="hu-HU" i="1" dirty="0" smtClean="0"/>
              <a:t> </a:t>
            </a:r>
            <a:r>
              <a:rPr lang="en-US" dirty="0" smtClean="0"/>
              <a:t>—</a:t>
            </a:r>
            <a:r>
              <a:rPr lang="hu-HU" dirty="0" smtClean="0"/>
              <a:t> </a:t>
            </a:r>
            <a:r>
              <a:rPr lang="en-US" dirty="0" smtClean="0"/>
              <a:t>this is the only attested instance of such a structure.</a:t>
            </a:r>
            <a:endParaRPr lang="en-US" dirty="0"/>
          </a:p>
        </p:txBody>
      </p:sp>
      <p:sp>
        <p:nvSpPr>
          <p:cNvPr id="4" name="Dia számának helye 3"/>
          <p:cNvSpPr>
            <a:spLocks noGrp="1"/>
          </p:cNvSpPr>
          <p:nvPr>
            <p:ph type="sldNum" sz="quarter" idx="5"/>
          </p:nvPr>
        </p:nvSpPr>
        <p:spPr/>
        <p:txBody>
          <a:bodyPr/>
          <a:lstStyle/>
          <a:p>
            <a:fld id="{1C7F8A23-D174-454B-B728-F316BC7EC4AB}" type="slidenum">
              <a:rPr lang="hu-HU" smtClean="0"/>
              <a:t>13</a:t>
            </a:fld>
            <a:endParaRPr lang="hu-HU"/>
          </a:p>
        </p:txBody>
      </p:sp>
    </p:spTree>
    <p:extLst>
      <p:ext uri="{BB962C8B-B14F-4D97-AF65-F5344CB8AC3E}">
        <p14:creationId xmlns:p14="http://schemas.microsoft.com/office/powerpoint/2010/main" val="2392923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military commander and poet </a:t>
            </a:r>
            <a:r>
              <a:rPr lang="en-US" dirty="0" err="1" smtClean="0"/>
              <a:t>Miklós</a:t>
            </a:r>
            <a:r>
              <a:rPr lang="en-US" dirty="0" smtClean="0"/>
              <a:t> </a:t>
            </a:r>
            <a:r>
              <a:rPr lang="en-US" dirty="0" err="1" smtClean="0"/>
              <a:t>Zrínyi</a:t>
            </a:r>
            <a:r>
              <a:rPr lang="en-US" dirty="0" smtClean="0"/>
              <a:t> </a:t>
            </a:r>
            <a:r>
              <a:rPr lang="hu-HU" dirty="0" smtClean="0"/>
              <a:t>(16th c.) </a:t>
            </a:r>
            <a:r>
              <a:rPr lang="en-US" dirty="0" smtClean="0"/>
              <a:t>also uses the </a:t>
            </a:r>
            <a:r>
              <a:rPr lang="en-US" i="1" dirty="0" smtClean="0"/>
              <a:t>“</a:t>
            </a:r>
            <a:r>
              <a:rPr lang="en-US" i="1" dirty="0" err="1" smtClean="0"/>
              <a:t>bizonyára</a:t>
            </a:r>
            <a:r>
              <a:rPr lang="en-US" i="1" dirty="0" smtClean="0"/>
              <a:t>, </a:t>
            </a:r>
            <a:r>
              <a:rPr lang="en-US" i="1" dirty="0" err="1" smtClean="0"/>
              <a:t>hogy</a:t>
            </a:r>
            <a:r>
              <a:rPr lang="en-US" i="1" dirty="0" smtClean="0"/>
              <a:t>”</a:t>
            </a:r>
            <a:r>
              <a:rPr lang="hu-HU" i="1" dirty="0" smtClean="0"/>
              <a:t> </a:t>
            </a:r>
            <a:r>
              <a:rPr lang="hu-HU" i="0" dirty="0" smtClean="0"/>
              <a:t>’</a:t>
            </a:r>
            <a:r>
              <a:rPr lang="hu-HU" i="0" dirty="0" err="1" smtClean="0"/>
              <a:t>certainly</a:t>
            </a:r>
            <a:r>
              <a:rPr lang="hu-HU" i="0" baseline="0" dirty="0" smtClean="0"/>
              <a:t> </a:t>
            </a:r>
            <a:r>
              <a:rPr lang="hu-HU" i="0" baseline="0" dirty="0" err="1" smtClean="0"/>
              <a:t>that</a:t>
            </a:r>
            <a:r>
              <a:rPr lang="hu-HU" i="0" dirty="0" smtClean="0"/>
              <a:t>’</a:t>
            </a:r>
            <a:r>
              <a:rPr lang="en-US" i="0" dirty="0" smtClean="0"/>
              <a:t> </a:t>
            </a:r>
            <a:r>
              <a:rPr lang="en-US" dirty="0" smtClean="0"/>
              <a:t>construction. Romanian influence cannot be demonstrated in the case of all authors.</a:t>
            </a:r>
            <a:endParaRPr lang="hu-HU" i="0" dirty="0"/>
          </a:p>
        </p:txBody>
      </p:sp>
      <p:sp>
        <p:nvSpPr>
          <p:cNvPr id="4" name="Dia számának helye 3"/>
          <p:cNvSpPr>
            <a:spLocks noGrp="1"/>
          </p:cNvSpPr>
          <p:nvPr>
            <p:ph type="sldNum" sz="quarter" idx="10"/>
          </p:nvPr>
        </p:nvSpPr>
        <p:spPr/>
        <p:txBody>
          <a:bodyPr/>
          <a:lstStyle/>
          <a:p>
            <a:fld id="{1C7F8A23-D174-454B-B728-F316BC7EC4AB}" type="slidenum">
              <a:rPr lang="hu-HU" smtClean="0"/>
              <a:t>14</a:t>
            </a:fld>
            <a:endParaRPr lang="hu-HU"/>
          </a:p>
        </p:txBody>
      </p:sp>
    </p:spTree>
    <p:extLst>
      <p:ext uri="{BB962C8B-B14F-4D97-AF65-F5344CB8AC3E}">
        <p14:creationId xmlns:p14="http://schemas.microsoft.com/office/powerpoint/2010/main" val="3064323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err="1" smtClean="0"/>
              <a:t>György</a:t>
            </a:r>
            <a:r>
              <a:rPr lang="en-US" dirty="0" smtClean="0"/>
              <a:t> </a:t>
            </a:r>
            <a:r>
              <a:rPr lang="hu-HU" dirty="0" err="1" smtClean="0"/>
              <a:t>the</a:t>
            </a:r>
            <a:r>
              <a:rPr lang="hu-HU" dirty="0" smtClean="0"/>
              <a:t> </a:t>
            </a:r>
            <a:r>
              <a:rPr lang="hu-HU" dirty="0" err="1" smtClean="0"/>
              <a:t>first</a:t>
            </a:r>
            <a:r>
              <a:rPr lang="hu-HU" dirty="0" smtClean="0"/>
              <a:t> </a:t>
            </a:r>
            <a:r>
              <a:rPr lang="en-US" dirty="0" err="1" smtClean="0"/>
              <a:t>Rákóczi</a:t>
            </a:r>
            <a:r>
              <a:rPr lang="hu-HU" dirty="0" smtClean="0"/>
              <a:t>,</a:t>
            </a:r>
            <a:r>
              <a:rPr lang="en-US" dirty="0" smtClean="0"/>
              <a:t> </a:t>
            </a:r>
            <a:r>
              <a:rPr lang="hu-HU" dirty="0" smtClean="0"/>
              <a:t>Prince </a:t>
            </a:r>
            <a:r>
              <a:rPr lang="en-US" dirty="0" smtClean="0"/>
              <a:t>of Transylvania also favored the </a:t>
            </a:r>
            <a:r>
              <a:rPr lang="en-US" i="1" dirty="0" err="1" smtClean="0"/>
              <a:t>minden</a:t>
            </a:r>
            <a:r>
              <a:rPr lang="en-US" i="1" dirty="0" smtClean="0"/>
              <a:t> </a:t>
            </a:r>
            <a:r>
              <a:rPr lang="en-US" i="1" dirty="0" err="1" smtClean="0"/>
              <a:t>bizonnyal</a:t>
            </a:r>
            <a:r>
              <a:rPr lang="en-US" i="1" dirty="0" smtClean="0"/>
              <a:t>, </a:t>
            </a:r>
            <a:r>
              <a:rPr lang="en-US" i="1" dirty="0" err="1" smtClean="0"/>
              <a:t>hogy</a:t>
            </a:r>
            <a:r>
              <a:rPr lang="hu-HU" i="1" dirty="0" smtClean="0"/>
              <a:t>..</a:t>
            </a:r>
            <a:r>
              <a:rPr lang="en-US" dirty="0" smtClean="0"/>
              <a:t> </a:t>
            </a:r>
            <a:r>
              <a:rPr lang="hu-HU" dirty="0" smtClean="0"/>
              <a:t>’</a:t>
            </a:r>
            <a:r>
              <a:rPr lang="hu-HU" dirty="0" err="1" smtClean="0"/>
              <a:t>most</a:t>
            </a:r>
            <a:r>
              <a:rPr lang="hu-HU" dirty="0" smtClean="0"/>
              <a:t> </a:t>
            </a:r>
            <a:r>
              <a:rPr lang="hu-HU" dirty="0" err="1" smtClean="0"/>
              <a:t>certainly</a:t>
            </a:r>
            <a:r>
              <a:rPr lang="hu-HU" dirty="0" smtClean="0"/>
              <a:t> </a:t>
            </a:r>
            <a:r>
              <a:rPr lang="hu-HU" dirty="0" err="1" smtClean="0"/>
              <a:t>that</a:t>
            </a:r>
            <a:r>
              <a:rPr lang="hu-HU" dirty="0" smtClean="0"/>
              <a:t>’ </a:t>
            </a:r>
            <a:r>
              <a:rPr lang="en-US" dirty="0" smtClean="0"/>
              <a:t>construction (which remains a set phrase in present-day Hungarian: </a:t>
            </a:r>
            <a:r>
              <a:rPr lang="en-US" b="0" dirty="0" smtClean="0"/>
              <a:t>MNSz2</a:t>
            </a:r>
            <a:r>
              <a:rPr lang="en-US" dirty="0" smtClean="0"/>
              <a:t> reports over 25,000 occurrences). </a:t>
            </a:r>
            <a:endParaRPr lang="hu-HU" dirty="0" smtClean="0"/>
          </a:p>
          <a:p>
            <a:r>
              <a:rPr lang="en-US" dirty="0" smtClean="0"/>
              <a:t>From Old and Middle Hungarian, we found 14 examples</a:t>
            </a:r>
            <a:r>
              <a:rPr lang="hu-HU" dirty="0" smtClean="0"/>
              <a:t> </a:t>
            </a:r>
            <a:r>
              <a:rPr lang="en-US" dirty="0" smtClean="0"/>
              <a:t>—</a:t>
            </a:r>
            <a:r>
              <a:rPr lang="hu-HU" dirty="0" smtClean="0"/>
              <a:t> </a:t>
            </a:r>
            <a:r>
              <a:rPr lang="en-US" dirty="0" smtClean="0"/>
              <a:t>primarily from </a:t>
            </a:r>
            <a:r>
              <a:rPr lang="en-US" b="0" dirty="0" err="1" smtClean="0"/>
              <a:t>missi</a:t>
            </a:r>
            <a:r>
              <a:rPr lang="hu-HU" b="0" dirty="0" smtClean="0"/>
              <a:t>v</a:t>
            </a:r>
            <a:r>
              <a:rPr lang="en-US" b="0" dirty="0" err="1" smtClean="0"/>
              <a:t>es</a:t>
            </a:r>
            <a:r>
              <a:rPr lang="en-US" dirty="0" smtClean="0"/>
              <a:t> (i.e., letters)</a:t>
            </a:r>
            <a:r>
              <a:rPr lang="hu-HU" dirty="0" smtClean="0"/>
              <a:t> </a:t>
            </a:r>
            <a:r>
              <a:rPr lang="en-US" dirty="0" smtClean="0"/>
              <a:t>—</a:t>
            </a:r>
            <a:r>
              <a:rPr lang="hu-HU" dirty="0" smtClean="0"/>
              <a:t> </a:t>
            </a:r>
            <a:r>
              <a:rPr lang="en-US" dirty="0" smtClean="0"/>
              <a:t>in which the use of these forms can be demonstrated.</a:t>
            </a:r>
          </a:p>
          <a:p>
            <a:r>
              <a:rPr lang="en-US" dirty="0" smtClean="0"/>
              <a:t>Neither </a:t>
            </a:r>
            <a:r>
              <a:rPr lang="hu-HU" i="1" dirty="0" smtClean="0"/>
              <a:t>b</a:t>
            </a:r>
            <a:r>
              <a:rPr lang="en-US" i="1" dirty="0" err="1" smtClean="0"/>
              <a:t>izonnyal</a:t>
            </a:r>
            <a:r>
              <a:rPr lang="hu-HU" i="1" dirty="0" smtClean="0"/>
              <a:t>,</a:t>
            </a:r>
            <a:r>
              <a:rPr lang="en-US" i="1" dirty="0" smtClean="0"/>
              <a:t> </a:t>
            </a:r>
            <a:r>
              <a:rPr lang="en-US" i="1" dirty="0" err="1" smtClean="0"/>
              <a:t>hogy</a:t>
            </a:r>
            <a:r>
              <a:rPr lang="en-US" dirty="0" smtClean="0"/>
              <a:t> nor </a:t>
            </a:r>
            <a:r>
              <a:rPr lang="en-US" i="1" dirty="0" err="1" smtClean="0"/>
              <a:t>bizonyára</a:t>
            </a:r>
            <a:r>
              <a:rPr lang="hu-HU" i="1" dirty="0" smtClean="0"/>
              <a:t>,</a:t>
            </a:r>
            <a:r>
              <a:rPr lang="hu-HU" i="1" baseline="0" dirty="0" smtClean="0"/>
              <a:t> </a:t>
            </a:r>
            <a:r>
              <a:rPr lang="en-US" i="1" dirty="0" err="1" smtClean="0"/>
              <a:t>hogy</a:t>
            </a:r>
            <a:r>
              <a:rPr lang="en-US" dirty="0" smtClean="0"/>
              <a:t> is attested in the </a:t>
            </a:r>
            <a:r>
              <a:rPr lang="en-US" b="0" dirty="0" err="1" smtClean="0"/>
              <a:t>MTSz</a:t>
            </a:r>
            <a:r>
              <a:rPr lang="en-US" b="0" dirty="0" smtClean="0"/>
              <a:t>, </a:t>
            </a:r>
            <a:r>
              <a:rPr lang="en-US" dirty="0" smtClean="0"/>
              <a:t>the largest historical corpus covering the Modern and Late Modern Hungarian periods.</a:t>
            </a:r>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15</a:t>
            </a:fld>
            <a:endParaRPr lang="hu-HU"/>
          </a:p>
        </p:txBody>
      </p:sp>
    </p:spTree>
    <p:extLst>
      <p:ext uri="{BB962C8B-B14F-4D97-AF65-F5344CB8AC3E}">
        <p14:creationId xmlns:p14="http://schemas.microsoft.com/office/powerpoint/2010/main" val="2532688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a:t>
            </a:r>
            <a:r>
              <a:rPr lang="hu-HU" b="1" dirty="0" err="1" smtClean="0"/>
              <a:t>sentence</a:t>
            </a:r>
            <a:r>
              <a:rPr lang="hu-HU" b="1" baseline="0" dirty="0" smtClean="0"/>
              <a:t> </a:t>
            </a:r>
            <a:r>
              <a:rPr lang="hu-HU" b="1" baseline="0" dirty="0" err="1" smtClean="0"/>
              <a:t>adverb</a:t>
            </a:r>
            <a:r>
              <a:rPr lang="hu-HU" dirty="0" smtClean="0"/>
              <a:t> </a:t>
            </a:r>
            <a:r>
              <a:rPr lang="en-US" i="1" dirty="0" err="1" smtClean="0"/>
              <a:t>persze</a:t>
            </a:r>
            <a:r>
              <a:rPr lang="en-US" dirty="0" smtClean="0"/>
              <a:t> (‘of course’, ‘self-evidently’, ‘naturally’, ‘obviously’) was borrowed into Hungarian from Latin. Originally, the verb form </a:t>
            </a:r>
            <a:r>
              <a:rPr lang="en-US" i="1" dirty="0" err="1" smtClean="0"/>
              <a:t>intelligitur</a:t>
            </a:r>
            <a:r>
              <a:rPr lang="en-US" dirty="0" smtClean="0"/>
              <a:t> (‘it is understood’) was also part of the construction. While the </a:t>
            </a:r>
            <a:r>
              <a:rPr lang="en-US" b="0" dirty="0" smtClean="0"/>
              <a:t>New Hungarian Etymological Dictionary </a:t>
            </a:r>
            <a:r>
              <a:rPr lang="en-US" dirty="0" smtClean="0"/>
              <a:t>(</a:t>
            </a:r>
            <a:r>
              <a:rPr lang="hu-HU" dirty="0" err="1" smtClean="0"/>
              <a:t>ÚESz</a:t>
            </a:r>
            <a:r>
              <a:rPr lang="en-US" dirty="0" smtClean="0"/>
              <a:t>) cites 1737 as the earliest attestation (2</a:t>
            </a:r>
            <a:r>
              <a:rPr lang="hu-HU" dirty="0" smtClean="0"/>
              <a:t>4</a:t>
            </a:r>
            <a:r>
              <a:rPr lang="en-US" dirty="0" smtClean="0"/>
              <a:t>), the </a:t>
            </a:r>
            <a:r>
              <a:rPr lang="en-US" b="0" dirty="0" smtClean="0"/>
              <a:t>Middle Hungarian Memoir and Drama Corpus </a:t>
            </a:r>
            <a:r>
              <a:rPr lang="hu-HU" b="0" dirty="0" smtClean="0"/>
              <a:t>(KED) </a:t>
            </a:r>
            <a:r>
              <a:rPr lang="en-US" dirty="0" smtClean="0"/>
              <a:t>contains one slightly later example as well (2</a:t>
            </a:r>
            <a:r>
              <a:rPr lang="hu-HU" dirty="0" smtClean="0"/>
              <a:t>5</a:t>
            </a:r>
            <a:r>
              <a:rPr lang="en-US" dirty="0" smtClean="0"/>
              <a:t>).</a:t>
            </a:r>
            <a:r>
              <a:rPr lang="hu-HU" dirty="0" smtClean="0"/>
              <a:t> </a:t>
            </a:r>
            <a:r>
              <a:rPr lang="en-US" dirty="0" smtClean="0"/>
              <a:t>The Latin form </a:t>
            </a:r>
            <a:r>
              <a:rPr lang="en-US" i="1" dirty="0" smtClean="0"/>
              <a:t>per se</a:t>
            </a:r>
            <a:r>
              <a:rPr lang="en-US" dirty="0" smtClean="0"/>
              <a:t>, written separately and in Latin orthography, has also been preserved in Hungarian with the meaning ‘in itself’, ‘by itself’</a:t>
            </a:r>
            <a:r>
              <a:rPr lang="hu-HU" dirty="0" smtClean="0"/>
              <a:t>.</a:t>
            </a:r>
            <a:endParaRPr lang="en-US"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16</a:t>
            </a:fld>
            <a:endParaRPr lang="hu-HU"/>
          </a:p>
        </p:txBody>
      </p:sp>
    </p:spTree>
    <p:extLst>
      <p:ext uri="{BB962C8B-B14F-4D97-AF65-F5344CB8AC3E}">
        <p14:creationId xmlns:p14="http://schemas.microsoft.com/office/powerpoint/2010/main" val="363281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However, </a:t>
            </a:r>
            <a:r>
              <a:rPr lang="en-US" b="0" dirty="0" err="1" smtClean="0"/>
              <a:t>ÚESz</a:t>
            </a:r>
            <a:r>
              <a:rPr lang="hu-HU" b="0" dirty="0" smtClean="0"/>
              <a:t>.</a:t>
            </a:r>
            <a:r>
              <a:rPr lang="en-US" dirty="0" smtClean="0"/>
              <a:t> is not sufficiently precise: </a:t>
            </a:r>
            <a:r>
              <a:rPr lang="en-US" dirty="0" err="1" smtClean="0"/>
              <a:t>Gusztáv</a:t>
            </a:r>
            <a:r>
              <a:rPr lang="en-US" dirty="0" smtClean="0"/>
              <a:t> </a:t>
            </a:r>
            <a:r>
              <a:rPr lang="en-US" dirty="0" err="1" smtClean="0"/>
              <a:t>Bárczi</a:t>
            </a:r>
            <a:r>
              <a:rPr lang="en-US" dirty="0" smtClean="0"/>
              <a:t> (1947: 205), responding to a claim by </a:t>
            </a:r>
            <a:r>
              <a:rPr lang="en-US" dirty="0" err="1" smtClean="0"/>
              <a:t>Loványi</a:t>
            </a:r>
            <a:r>
              <a:rPr lang="en-US" dirty="0" smtClean="0"/>
              <a:t> published </a:t>
            </a:r>
            <a:r>
              <a:rPr lang="hu-HU" dirty="0" err="1" smtClean="0"/>
              <a:t>in</a:t>
            </a:r>
            <a:r>
              <a:rPr lang="hu-HU" dirty="0" smtClean="0"/>
              <a:t> 1947 </a:t>
            </a:r>
            <a:r>
              <a:rPr lang="en-US" dirty="0" smtClean="0"/>
              <a:t>in the journal </a:t>
            </a:r>
            <a:r>
              <a:rPr lang="en-US" i="1" dirty="0" smtClean="0"/>
              <a:t>Magyar </a:t>
            </a:r>
            <a:r>
              <a:rPr lang="en-US" i="1" dirty="0" err="1" smtClean="0"/>
              <a:t>Nyelv</a:t>
            </a:r>
            <a:r>
              <a:rPr lang="hu-HU" i="1" dirty="0" smtClean="0"/>
              <a:t> </a:t>
            </a:r>
            <a:r>
              <a:rPr lang="hu-HU" i="0" dirty="0" smtClean="0"/>
              <a:t>[</a:t>
            </a:r>
            <a:r>
              <a:rPr lang="hu-HU" i="0" dirty="0" err="1" smtClean="0"/>
              <a:t>Hungarian</a:t>
            </a:r>
            <a:r>
              <a:rPr lang="hu-HU" i="0" baseline="0" dirty="0" smtClean="0"/>
              <a:t> </a:t>
            </a:r>
            <a:r>
              <a:rPr lang="hu-HU" i="0" baseline="0" dirty="0" err="1" smtClean="0"/>
              <a:t>language</a:t>
            </a:r>
            <a:r>
              <a:rPr lang="hu-HU" i="0" dirty="0" smtClean="0"/>
              <a:t>]</a:t>
            </a:r>
            <a:r>
              <a:rPr lang="en-US" dirty="0" smtClean="0"/>
              <a:t>, writes that </a:t>
            </a:r>
            <a:r>
              <a:rPr lang="en-US" i="1" dirty="0" smtClean="0"/>
              <a:t>per se</a:t>
            </a:r>
            <a:r>
              <a:rPr lang="en-US" dirty="0" smtClean="0"/>
              <a:t> was already present in local Latin usage in the 16th century and was also used in spoken Hungarian in the second half of that century — thus, not only from the 18th century. It was used, for instance, in </a:t>
            </a:r>
            <a:r>
              <a:rPr lang="hu-HU" dirty="0" smtClean="0"/>
              <a:t>an </a:t>
            </a:r>
            <a:r>
              <a:rPr lang="en-US" dirty="0" smtClean="0"/>
              <a:t>arithmetic text </a:t>
            </a:r>
            <a:r>
              <a:rPr lang="hu-HU" dirty="0" err="1" smtClean="0"/>
              <a:t>in</a:t>
            </a:r>
            <a:r>
              <a:rPr lang="hu-HU" dirty="0" smtClean="0"/>
              <a:t> 1577 („</a:t>
            </a:r>
            <a:r>
              <a:rPr lang="en-US" dirty="0" err="1" smtClean="0"/>
              <a:t>Aritmetika</a:t>
            </a:r>
            <a:r>
              <a:rPr lang="en-US" dirty="0" smtClean="0"/>
              <a:t>, that is, the science of calculation</a:t>
            </a:r>
            <a:r>
              <a:rPr lang="hu-HU" dirty="0" smtClean="0"/>
              <a:t>”) </a:t>
            </a:r>
            <a:r>
              <a:rPr lang="en-US" dirty="0" smtClean="0"/>
              <a:t>intended for merchants who did not know Latin.</a:t>
            </a:r>
            <a:r>
              <a:rPr lang="hu-HU" dirty="0" smtClean="0"/>
              <a:t> </a:t>
            </a:r>
            <a:r>
              <a:rPr lang="en-US" dirty="0" smtClean="0"/>
              <a:t>The Historical Dictionary of Hungarian in Transylvania</a:t>
            </a:r>
            <a:r>
              <a:rPr lang="hu-HU" dirty="0" smtClean="0"/>
              <a:t> </a:t>
            </a:r>
            <a:r>
              <a:rPr lang="hu-HU" b="0" dirty="0" smtClean="0"/>
              <a:t>(</a:t>
            </a:r>
            <a:r>
              <a:rPr lang="en-US" b="0" dirty="0" err="1" smtClean="0"/>
              <a:t>SzT</a:t>
            </a:r>
            <a:r>
              <a:rPr lang="hu-HU" b="0" dirty="0" smtClean="0"/>
              <a:t>)</a:t>
            </a:r>
            <a:r>
              <a:rPr lang="en-US" b="0" dirty="0" smtClean="0"/>
              <a:t> </a:t>
            </a:r>
            <a:r>
              <a:rPr lang="en-US" dirty="0" smtClean="0"/>
              <a:t>confirms this with a 16th-century example, although there it appears in a legal context. </a:t>
            </a:r>
            <a:endParaRPr lang="hu-HU"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17</a:t>
            </a:fld>
            <a:endParaRPr lang="hu-HU"/>
          </a:p>
        </p:txBody>
      </p:sp>
    </p:spTree>
    <p:extLst>
      <p:ext uri="{BB962C8B-B14F-4D97-AF65-F5344CB8AC3E}">
        <p14:creationId xmlns:p14="http://schemas.microsoft.com/office/powerpoint/2010/main" val="867021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Example (2</a:t>
            </a:r>
            <a:r>
              <a:rPr lang="hu-HU" dirty="0" smtClean="0"/>
              <a:t>6</a:t>
            </a:r>
            <a:r>
              <a:rPr lang="en-US" dirty="0" smtClean="0"/>
              <a:t>) represents the first attested instance</a:t>
            </a:r>
            <a:r>
              <a:rPr lang="hu-HU" dirty="0" smtClean="0"/>
              <a:t> </a:t>
            </a:r>
            <a:r>
              <a:rPr lang="hu-HU" dirty="0" err="1" smtClean="0"/>
              <a:t>with</a:t>
            </a:r>
            <a:r>
              <a:rPr lang="hu-HU" dirty="0" smtClean="0"/>
              <a:t> </a:t>
            </a:r>
            <a:r>
              <a:rPr lang="hu-HU" dirty="0" err="1" smtClean="0">
                <a:solidFill>
                  <a:srgbClr val="FF0000"/>
                </a:solidFill>
              </a:rPr>
              <a:t>topic-raising</a:t>
            </a:r>
            <a:r>
              <a:rPr lang="hu-HU" dirty="0" smtClean="0">
                <a:solidFill>
                  <a:srgbClr val="FF0000"/>
                </a:solidFill>
              </a:rPr>
              <a:t> (</a:t>
            </a:r>
            <a:r>
              <a:rPr lang="hu-HU" dirty="0" err="1" smtClean="0">
                <a:solidFill>
                  <a:srgbClr val="FF0000"/>
                </a:solidFill>
              </a:rPr>
              <a:t>clause-interspersing</a:t>
            </a:r>
            <a:r>
              <a:rPr lang="hu-HU" dirty="0" smtClean="0">
                <a:solidFill>
                  <a:srgbClr val="FF0000"/>
                </a:solidFill>
              </a:rPr>
              <a:t>)</a:t>
            </a:r>
            <a:r>
              <a:rPr lang="hu-HU" dirty="0" smtClean="0">
                <a:solidFill>
                  <a:schemeClr val="tx1"/>
                </a:solidFill>
              </a:rPr>
              <a:t>.</a:t>
            </a:r>
            <a:endParaRPr lang="hu-HU" dirty="0" smtClean="0"/>
          </a:p>
          <a:p>
            <a:r>
              <a:rPr lang="en-US" dirty="0" smtClean="0"/>
              <a:t>The first independent occurrences of </a:t>
            </a:r>
            <a:r>
              <a:rPr lang="en-US" i="1" dirty="0" err="1" smtClean="0"/>
              <a:t>persze</a:t>
            </a:r>
            <a:r>
              <a:rPr lang="en-US" i="1" dirty="0" smtClean="0"/>
              <a:t> </a:t>
            </a:r>
            <a:r>
              <a:rPr lang="hu-HU" i="1" dirty="0" smtClean="0"/>
              <a:t>+ </a:t>
            </a:r>
            <a:r>
              <a:rPr lang="en-US" i="1" dirty="0" err="1" smtClean="0"/>
              <a:t>hogy</a:t>
            </a:r>
            <a:r>
              <a:rPr lang="en-US" dirty="0" smtClean="0"/>
              <a:t> (‘of course that’) can be dated to the </a:t>
            </a:r>
            <a:r>
              <a:rPr lang="en-US" b="1" dirty="0" smtClean="0"/>
              <a:t>1750</a:t>
            </a:r>
            <a:r>
              <a:rPr lang="en-US" dirty="0" smtClean="0"/>
              <a:t>s (2</a:t>
            </a:r>
            <a:r>
              <a:rPr lang="hu-HU" dirty="0" smtClean="0"/>
              <a:t>7</a:t>
            </a:r>
            <a:r>
              <a:rPr lang="en-US" dirty="0" smtClean="0"/>
              <a:t>).</a:t>
            </a:r>
            <a:br>
              <a:rPr lang="en-US" dirty="0" smtClean="0"/>
            </a:b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18</a:t>
            </a:fld>
            <a:endParaRPr lang="hu-HU"/>
          </a:p>
        </p:txBody>
      </p:sp>
    </p:spTree>
    <p:extLst>
      <p:ext uri="{BB962C8B-B14F-4D97-AF65-F5344CB8AC3E}">
        <p14:creationId xmlns:p14="http://schemas.microsoft.com/office/powerpoint/2010/main" val="2411969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According to </a:t>
            </a:r>
            <a:r>
              <a:rPr lang="en-US" dirty="0" err="1" smtClean="0"/>
              <a:t>MTSz</a:t>
            </a:r>
            <a:r>
              <a:rPr lang="en-US" dirty="0" smtClean="0"/>
              <a:t> data, the structure becomes more frequent from the </a:t>
            </a:r>
            <a:r>
              <a:rPr lang="en-US" b="1" dirty="0" smtClean="0"/>
              <a:t>19th century</a:t>
            </a:r>
            <a:r>
              <a:rPr lang="en-US" dirty="0" smtClean="0"/>
              <a:t>.</a:t>
            </a:r>
            <a:r>
              <a:rPr lang="hu-HU"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Example (2</a:t>
            </a:r>
            <a:r>
              <a:rPr lang="hu-HU" dirty="0" smtClean="0"/>
              <a:t>8</a:t>
            </a:r>
            <a:r>
              <a:rPr lang="en-US" dirty="0" smtClean="0"/>
              <a:t>) </a:t>
            </a:r>
            <a:r>
              <a:rPr lang="hu-HU" dirty="0" smtClean="0"/>
              <a:t>and (29) </a:t>
            </a:r>
            <a:r>
              <a:rPr lang="en-US" dirty="0" smtClean="0"/>
              <a:t>clearly demonstrates that </a:t>
            </a:r>
            <a:r>
              <a:rPr lang="en-US" i="1" dirty="0" err="1" smtClean="0"/>
              <a:t>persze</a:t>
            </a:r>
            <a:r>
              <a:rPr lang="en-US" i="1" dirty="0" smtClean="0"/>
              <a:t> + </a:t>
            </a:r>
            <a:r>
              <a:rPr lang="en-US" i="1" dirty="0" err="1" smtClean="0"/>
              <a:t>hogy</a:t>
            </a:r>
            <a:r>
              <a:rPr lang="en-US" dirty="0" smtClean="0"/>
              <a:t> carries an </a:t>
            </a:r>
            <a:r>
              <a:rPr lang="en-US" b="1" dirty="0" smtClean="0"/>
              <a:t>additional meaning </a:t>
            </a:r>
            <a:r>
              <a:rPr lang="en-US" dirty="0" smtClean="0"/>
              <a:t>compared to the variant with </a:t>
            </a:r>
            <a:r>
              <a:rPr lang="en-US" i="1" dirty="0" err="1" smtClean="0"/>
              <a:t>persze</a:t>
            </a:r>
            <a:r>
              <a:rPr lang="en-US" dirty="0" smtClean="0"/>
              <a:t> alone (this has also been confirmed by native speaker consultants</a:t>
            </a:r>
            <a:r>
              <a:rPr lang="hu-HU" dirty="0" smtClean="0"/>
              <a:t> of </a:t>
            </a:r>
            <a:r>
              <a:rPr lang="hu-HU" dirty="0" err="1" smtClean="0"/>
              <a:t>Present-Day</a:t>
            </a:r>
            <a:r>
              <a:rPr lang="hu-HU" dirty="0" smtClean="0"/>
              <a:t> </a:t>
            </a:r>
            <a:r>
              <a:rPr lang="hu-HU" dirty="0" err="1" smtClean="0"/>
              <a:t>Hungarian</a:t>
            </a:r>
            <a:r>
              <a:rPr lang="en-US" dirty="0" smtClean="0"/>
              <a:t>).</a:t>
            </a:r>
            <a:r>
              <a:rPr lang="hu-HU"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Constructions with </a:t>
            </a:r>
            <a:r>
              <a:rPr lang="en-US" i="1" dirty="0" err="1" smtClean="0"/>
              <a:t>hogy</a:t>
            </a:r>
            <a:r>
              <a:rPr lang="en-US" dirty="0" smtClean="0"/>
              <a:t> are more emphatic and place even </a:t>
            </a:r>
            <a:r>
              <a:rPr lang="en-US" b="1" dirty="0" smtClean="0"/>
              <a:t>greater emphasis on the obviousness </a:t>
            </a:r>
            <a:r>
              <a:rPr lang="en-US" dirty="0" smtClean="0"/>
              <a:t>of the statement.</a:t>
            </a:r>
            <a:endParaRPr lang="hu-HU" i="1"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19</a:t>
            </a:fld>
            <a:endParaRPr lang="hu-HU"/>
          </a:p>
        </p:txBody>
      </p:sp>
    </p:spTree>
    <p:extLst>
      <p:ext uri="{BB962C8B-B14F-4D97-AF65-F5344CB8AC3E}">
        <p14:creationId xmlns:p14="http://schemas.microsoft.com/office/powerpoint/2010/main" val="2298196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a:t>
            </a:r>
            <a:r>
              <a:rPr lang="hu-HU" dirty="0" err="1" smtClean="0"/>
              <a:t>this</a:t>
            </a:r>
            <a:r>
              <a:rPr lang="hu-HU" dirty="0" smtClean="0"/>
              <a:t> </a:t>
            </a:r>
            <a:r>
              <a:rPr lang="en-US" dirty="0" smtClean="0"/>
              <a:t>talk, I will discuss matrix clauses that consist a </a:t>
            </a:r>
            <a:r>
              <a:rPr lang="hu-HU" dirty="0" err="1" smtClean="0"/>
              <a:t>sentence</a:t>
            </a:r>
            <a:r>
              <a:rPr lang="hu-HU" dirty="0" smtClean="0"/>
              <a:t> </a:t>
            </a:r>
            <a:r>
              <a:rPr lang="hu-HU" dirty="0" err="1" smtClean="0"/>
              <a:t>adverb</a:t>
            </a:r>
            <a:r>
              <a:rPr lang="hu-HU" dirty="0" smtClean="0"/>
              <a:t> (SA)</a:t>
            </a:r>
            <a:r>
              <a:rPr lang="hu-HU" baseline="0" dirty="0" smtClean="0"/>
              <a:t> </a:t>
            </a:r>
            <a:r>
              <a:rPr lang="en-US" dirty="0" smtClean="0"/>
              <a:t>or </a:t>
            </a:r>
            <a:r>
              <a:rPr lang="hu-HU" dirty="0" smtClean="0"/>
              <a:t>a </a:t>
            </a:r>
            <a:r>
              <a:rPr lang="en-US" dirty="0" smtClean="0"/>
              <a:t>discourse particle (DP), followed by a </a:t>
            </a:r>
            <a:r>
              <a:rPr lang="en-US" b="0" dirty="0" smtClean="0"/>
              <a:t>complement</a:t>
            </a:r>
            <a:r>
              <a:rPr lang="en-US" dirty="0" smtClean="0"/>
              <a:t> clause introduced by the subordinator</a:t>
            </a:r>
            <a:r>
              <a:rPr lang="hu-HU" dirty="0" smtClean="0"/>
              <a:t> </a:t>
            </a:r>
            <a:r>
              <a:rPr lang="hu-HU" i="1" dirty="0" smtClean="0"/>
              <a:t>hogy</a:t>
            </a:r>
            <a:r>
              <a:rPr lang="en-US" dirty="0" smtClean="0"/>
              <a:t> </a:t>
            </a:r>
            <a:r>
              <a:rPr lang="hu-HU" i="0" dirty="0" smtClean="0"/>
              <a:t>’</a:t>
            </a:r>
            <a:r>
              <a:rPr lang="en-US" i="0" dirty="0" smtClean="0"/>
              <a:t>that</a:t>
            </a:r>
            <a:r>
              <a:rPr lang="hu-HU" i="0" dirty="0" smtClean="0"/>
              <a:t>’</a:t>
            </a:r>
            <a:r>
              <a:rPr lang="en-US" dirty="0" smtClean="0"/>
              <a:t>. Such constructions are attested in a number of languages, including Romance, Germanic, and Slavic</a:t>
            </a:r>
            <a:r>
              <a:rPr lang="hu-HU" dirty="0" smtClean="0"/>
              <a:t>:</a:t>
            </a:r>
            <a:r>
              <a:rPr lang="en-US" dirty="0" smtClean="0"/>
              <a:t> (1</a:t>
            </a:r>
            <a:r>
              <a:rPr lang="hu-HU" dirty="0" smtClean="0"/>
              <a:t>)</a:t>
            </a:r>
            <a:r>
              <a:rPr lang="en-US" dirty="0" smtClean="0"/>
              <a:t> and 2). The SA/DP always expresses a speaker-related stance or evaluation.</a:t>
            </a:r>
          </a:p>
          <a:p>
            <a:r>
              <a:rPr lang="en-US" dirty="0" smtClean="0"/>
              <a:t>Various explanations have been proposed for the emergence of these constructions. According to </a:t>
            </a:r>
            <a:r>
              <a:rPr lang="en-US" dirty="0" err="1" smtClean="0"/>
              <a:t>Beijering</a:t>
            </a:r>
            <a:r>
              <a:rPr lang="en-US" dirty="0" smtClean="0"/>
              <a:t> &amp; </a:t>
            </a:r>
            <a:r>
              <a:rPr lang="en-US" dirty="0" err="1" smtClean="0"/>
              <a:t>Norde</a:t>
            </a:r>
            <a:r>
              <a:rPr lang="en-US" dirty="0" smtClean="0"/>
              <a:t> (2019), they can be analyzed as cases of </a:t>
            </a:r>
            <a:r>
              <a:rPr lang="en-US" b="0" dirty="0" smtClean="0"/>
              <a:t>adverbial semi-insubordination</a:t>
            </a:r>
            <a:r>
              <a:rPr lang="en-US" dirty="0" smtClean="0"/>
              <a:t>, which may originate through: (1) ellipsis of the matrix clause, (2) condensation of higher predicates into (formulaic) stance markers, or (3) extension of dependency markers beyond the sentence level. </a:t>
            </a:r>
            <a:r>
              <a:rPr lang="en-US" u="sng" dirty="0" smtClean="0">
                <a:solidFill>
                  <a:srgbClr val="FF0000"/>
                </a:solidFill>
              </a:rPr>
              <a:t>For example, structures like </a:t>
            </a:r>
            <a:r>
              <a:rPr lang="en-US" i="1" u="sng" dirty="0" smtClean="0">
                <a:solidFill>
                  <a:srgbClr val="FF0000"/>
                </a:solidFill>
              </a:rPr>
              <a:t>‘it is + ADJ/ADV + that . . .’</a:t>
            </a:r>
            <a:r>
              <a:rPr lang="en-US" u="sng" dirty="0" smtClean="0">
                <a:solidFill>
                  <a:srgbClr val="FF0000"/>
                </a:solidFill>
              </a:rPr>
              <a:t> may evolve into </a:t>
            </a:r>
            <a:r>
              <a:rPr lang="en-US" i="1" u="sng" dirty="0" smtClean="0">
                <a:solidFill>
                  <a:srgbClr val="FF0000"/>
                </a:solidFill>
              </a:rPr>
              <a:t>‘ADV</a:t>
            </a:r>
            <a:r>
              <a:rPr lang="hu-HU" i="1" u="sng" dirty="0" smtClean="0">
                <a:solidFill>
                  <a:srgbClr val="FF0000"/>
                </a:solidFill>
              </a:rPr>
              <a:t>/ADJ</a:t>
            </a:r>
            <a:r>
              <a:rPr lang="en-US" i="1" u="sng" dirty="0" smtClean="0">
                <a:solidFill>
                  <a:srgbClr val="FF0000"/>
                </a:solidFill>
              </a:rPr>
              <a:t> that . . .’</a:t>
            </a:r>
            <a:r>
              <a:rPr lang="en-US" u="sng" dirty="0" smtClean="0">
                <a:solidFill>
                  <a:srgbClr val="FF0000"/>
                </a:solidFill>
              </a:rPr>
              <a:t>.</a:t>
            </a:r>
          </a:p>
          <a:p>
            <a:r>
              <a:rPr lang="en-US" dirty="0" err="1" smtClean="0"/>
              <a:t>Wiemer</a:t>
            </a:r>
            <a:r>
              <a:rPr lang="en-US" dirty="0" smtClean="0"/>
              <a:t> (2019), however, warns that structurally identical outcomes may result from different pathways of change. In the Slavic languages he analyzes, such constructions are more likely to have developed through </a:t>
            </a:r>
            <a:r>
              <a:rPr lang="en-US" b="0" dirty="0" smtClean="0"/>
              <a:t>analogical extension, </a:t>
            </a:r>
            <a:r>
              <a:rPr lang="en-US" dirty="0" smtClean="0"/>
              <a:t>leading to more independent usage patterns. </a:t>
            </a:r>
          </a:p>
        </p:txBody>
      </p:sp>
      <p:sp>
        <p:nvSpPr>
          <p:cNvPr id="4" name="Dia számának helye 3"/>
          <p:cNvSpPr>
            <a:spLocks noGrp="1"/>
          </p:cNvSpPr>
          <p:nvPr>
            <p:ph type="sldNum" sz="quarter" idx="5"/>
          </p:nvPr>
        </p:nvSpPr>
        <p:spPr/>
        <p:txBody>
          <a:bodyPr/>
          <a:lstStyle/>
          <a:p>
            <a:fld id="{1C7F8A23-D174-454B-B728-F316BC7EC4AB}" type="slidenum">
              <a:rPr lang="hu-HU" smtClean="0"/>
              <a:t>2</a:t>
            </a:fld>
            <a:endParaRPr lang="hu-HU"/>
          </a:p>
        </p:txBody>
      </p:sp>
    </p:spTree>
    <p:extLst>
      <p:ext uri="{BB962C8B-B14F-4D97-AF65-F5344CB8AC3E}">
        <p14:creationId xmlns:p14="http://schemas.microsoft.com/office/powerpoint/2010/main" val="15632578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indent="0">
              <a:buNone/>
            </a:pPr>
            <a:r>
              <a:rPr lang="en-US" u="none" dirty="0" smtClean="0"/>
              <a:t>We analyzed the </a:t>
            </a:r>
            <a:r>
              <a:rPr lang="en-US" u="none" dirty="0" err="1" smtClean="0"/>
              <a:t>MTSz</a:t>
            </a:r>
            <a:r>
              <a:rPr lang="en-US" u="none" dirty="0" smtClean="0"/>
              <a:t> corpus from multiple perspectives. First, we examined occurrences of </a:t>
            </a:r>
            <a:r>
              <a:rPr lang="en-US" i="1" u="none" dirty="0" err="1" smtClean="0"/>
              <a:t>persze</a:t>
            </a:r>
            <a:r>
              <a:rPr lang="en-US" i="1" u="none" dirty="0" smtClean="0"/>
              <a:t> + </a:t>
            </a:r>
            <a:r>
              <a:rPr lang="en-US" i="1" u="none" dirty="0" err="1" smtClean="0"/>
              <a:t>hogy</a:t>
            </a:r>
            <a:r>
              <a:rPr lang="en-US" i="1" u="none" dirty="0" smtClean="0"/>
              <a:t> </a:t>
            </a:r>
            <a:r>
              <a:rPr lang="en-US" u="none" dirty="0" smtClean="0"/>
              <a:t>in immediate adjacency and at a one-token distance (to account for possible comma placement before </a:t>
            </a:r>
            <a:r>
              <a:rPr lang="en-US" i="1" u="none" dirty="0" err="1" smtClean="0"/>
              <a:t>hogy</a:t>
            </a:r>
            <a:r>
              <a:rPr lang="en-US" u="none" dirty="0" smtClean="0"/>
              <a:t>). Of the 794 hits, 603</a:t>
            </a:r>
            <a:r>
              <a:rPr lang="hu-HU" u="none" dirty="0" smtClean="0"/>
              <a:t>*</a:t>
            </a:r>
            <a:r>
              <a:rPr lang="en-US" u="none" dirty="0" smtClean="0"/>
              <a:t> were valid, and three quarters of these instantiated the target construction (</a:t>
            </a:r>
            <a:r>
              <a:rPr lang="hu-HU" i="1" u="none" dirty="0" smtClean="0"/>
              <a:t>persze</a:t>
            </a:r>
            <a:r>
              <a:rPr lang="en-US" u="none" dirty="0" smtClean="0"/>
              <a:t> as a matrix clause + </a:t>
            </a:r>
            <a:r>
              <a:rPr lang="en-US" i="1" u="none" dirty="0" err="1" smtClean="0"/>
              <a:t>hogy</a:t>
            </a:r>
            <a:r>
              <a:rPr lang="en-US" u="none" dirty="0" smtClean="0"/>
              <a:t>). The remaining categories comprised sentence-final, non-predicative </a:t>
            </a:r>
            <a:r>
              <a:rPr lang="en-US" i="1" u="none" dirty="0" err="1" smtClean="0"/>
              <a:t>persze</a:t>
            </a:r>
            <a:r>
              <a:rPr lang="en-US" u="none" dirty="0" smtClean="0"/>
              <a:t> (30), topicalized variants (31), and, finally, matrix-clause cases with an </a:t>
            </a:r>
            <a:r>
              <a:rPr lang="hu-HU" u="none" dirty="0" err="1" smtClean="0"/>
              <a:t>ellipted</a:t>
            </a:r>
            <a:r>
              <a:rPr lang="hu-HU" u="none" dirty="0" smtClean="0"/>
              <a:t> </a:t>
            </a:r>
            <a:r>
              <a:rPr lang="en-US" u="none" dirty="0" smtClean="0"/>
              <a:t>predicate (32).</a:t>
            </a:r>
            <a:endParaRPr lang="hu-HU" u="none" dirty="0" smtClean="0"/>
          </a:p>
          <a:p>
            <a:pPr marL="0" indent="0">
              <a:buNone/>
            </a:pPr>
            <a:r>
              <a:rPr lang="en-US" dirty="0" smtClean="0"/>
              <a:t>It is significant that while examples containing the target construction and </a:t>
            </a:r>
            <a:r>
              <a:rPr lang="hu-HU" dirty="0" err="1" smtClean="0"/>
              <a:t>interspersing</a:t>
            </a:r>
            <a:r>
              <a:rPr lang="hu-HU" dirty="0" smtClean="0"/>
              <a:t>/</a:t>
            </a:r>
            <a:r>
              <a:rPr lang="hu-HU" dirty="0" err="1" smtClean="0"/>
              <a:t>topicalized</a:t>
            </a:r>
            <a:r>
              <a:rPr lang="hu-HU" dirty="0" smtClean="0"/>
              <a:t> </a:t>
            </a:r>
            <a:r>
              <a:rPr lang="en-US" dirty="0" smtClean="0"/>
              <a:t>structures can be attested in this database from the </a:t>
            </a:r>
            <a:r>
              <a:rPr lang="en-US" b="1" dirty="0" smtClean="0"/>
              <a:t>first half of the 19th century</a:t>
            </a:r>
            <a:r>
              <a:rPr lang="en-US" dirty="0" smtClean="0"/>
              <a:t>, the versions containing a predicate or showing ellipsis </a:t>
            </a:r>
            <a:r>
              <a:rPr lang="hu-HU" dirty="0" smtClean="0"/>
              <a:t>of </a:t>
            </a:r>
            <a:r>
              <a:rPr lang="hu-HU" dirty="0" err="1" smtClean="0"/>
              <a:t>it</a:t>
            </a:r>
            <a:r>
              <a:rPr lang="hu-HU" dirty="0" smtClean="0"/>
              <a:t> </a:t>
            </a:r>
            <a:r>
              <a:rPr lang="en-US" dirty="0" smtClean="0"/>
              <a:t>appear only from the </a:t>
            </a:r>
            <a:r>
              <a:rPr lang="hu-HU" b="1" dirty="0" smtClean="0"/>
              <a:t>1930s</a:t>
            </a:r>
            <a:r>
              <a:rPr lang="en-US" dirty="0" smtClean="0"/>
              <a:t>.</a:t>
            </a:r>
            <a:r>
              <a:rPr lang="hu-HU" dirty="0" smtClean="0"/>
              <a:t> </a:t>
            </a:r>
          </a:p>
          <a:p>
            <a:pPr marL="0" indent="0">
              <a:buNone/>
            </a:pPr>
            <a:endParaRPr lang="hu-HU" dirty="0" smtClean="0"/>
          </a:p>
          <a:p>
            <a:pPr marL="0" indent="0">
              <a:buNone/>
            </a:pPr>
            <a:r>
              <a:rPr lang="hu-HU" dirty="0" smtClean="0"/>
              <a:t>*WHY</a:t>
            </a:r>
            <a:r>
              <a:rPr lang="hu-HU" baseline="0" dirty="0" smtClean="0"/>
              <a:t>: </a:t>
            </a:r>
            <a:r>
              <a:rPr lang="hu-HU" baseline="0" dirty="0" err="1" smtClean="0"/>
              <a:t>ellipted</a:t>
            </a:r>
            <a:r>
              <a:rPr lang="hu-HU" baseline="0" dirty="0" smtClean="0"/>
              <a:t> </a:t>
            </a:r>
            <a:r>
              <a:rPr lang="hu-HU" baseline="0" dirty="0" err="1" smtClean="0"/>
              <a:t>predicates</a:t>
            </a:r>
            <a:r>
              <a:rPr lang="hu-HU" baseline="0" dirty="0" smtClean="0"/>
              <a:t> (</a:t>
            </a:r>
            <a:r>
              <a:rPr lang="hu-HU" i="1" baseline="0" dirty="0" smtClean="0"/>
              <a:t>Persze, hogy szabaduljon tőlük, ellopta</a:t>
            </a:r>
            <a:r>
              <a:rPr lang="hu-HU" baseline="0" dirty="0" smtClean="0"/>
              <a:t>) </a:t>
            </a:r>
            <a:r>
              <a:rPr lang="hu-HU" baseline="0" dirty="0" err="1" smtClean="0"/>
              <a:t>or</a:t>
            </a:r>
            <a:r>
              <a:rPr lang="hu-HU" baseline="0" dirty="0" smtClean="0"/>
              <a:t> </a:t>
            </a:r>
            <a:r>
              <a:rPr lang="hu-HU" baseline="0" dirty="0" err="1" smtClean="0"/>
              <a:t>center-embedding</a:t>
            </a:r>
            <a:r>
              <a:rPr lang="hu-HU" baseline="0" dirty="0" smtClean="0"/>
              <a:t>. </a:t>
            </a:r>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20</a:t>
            </a:fld>
            <a:endParaRPr lang="hu-HU"/>
          </a:p>
        </p:txBody>
      </p:sp>
    </p:spTree>
    <p:extLst>
      <p:ext uri="{BB962C8B-B14F-4D97-AF65-F5344CB8AC3E}">
        <p14:creationId xmlns:p14="http://schemas.microsoft.com/office/powerpoint/2010/main" val="1165416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b="0" dirty="0" smtClean="0"/>
              <a:t>The other investigation targeted tokens of capitalized </a:t>
            </a:r>
            <a:r>
              <a:rPr lang="en-US" b="0" i="1" dirty="0" err="1" smtClean="0"/>
              <a:t>Persze</a:t>
            </a:r>
            <a:r>
              <a:rPr lang="en-US" b="0" dirty="0" smtClean="0"/>
              <a:t> </a:t>
            </a:r>
            <a:r>
              <a:rPr lang="hu-HU" b="0" dirty="0" smtClean="0"/>
              <a:t>+ </a:t>
            </a:r>
            <a:r>
              <a:rPr lang="en-US" b="0" i="1" dirty="0" err="1" smtClean="0"/>
              <a:t>hogy</a:t>
            </a:r>
            <a:r>
              <a:rPr lang="en-US" b="0" dirty="0" smtClean="0"/>
              <a:t> occurring 1–4 words away, to identify the source constructions from which the target construction can be derived. Of the 438 occurrences, only in 59 cases were </a:t>
            </a:r>
            <a:r>
              <a:rPr lang="en-US" b="0" i="1" dirty="0" err="1" smtClean="0"/>
              <a:t>Persze</a:t>
            </a:r>
            <a:r>
              <a:rPr lang="en-US" b="0" dirty="0" smtClean="0"/>
              <a:t> and </a:t>
            </a:r>
            <a:r>
              <a:rPr lang="en-US" b="0" i="1" dirty="0" err="1" smtClean="0"/>
              <a:t>hogy</a:t>
            </a:r>
            <a:r>
              <a:rPr lang="en-US" b="0" dirty="0" smtClean="0"/>
              <a:t> </a:t>
            </a:r>
            <a:r>
              <a:rPr lang="en-US" b="1" dirty="0" smtClean="0"/>
              <a:t>not</a:t>
            </a:r>
            <a:r>
              <a:rPr lang="en-US" b="0" dirty="0" smtClean="0"/>
              <a:t> adjacent; that is, in </a:t>
            </a:r>
            <a:r>
              <a:rPr lang="en-US" b="1" dirty="0" smtClean="0"/>
              <a:t>86% of the cases the data represented the target construction</a:t>
            </a:r>
            <a:r>
              <a:rPr lang="en-US" b="0" dirty="0" smtClean="0"/>
              <a:t>. </a:t>
            </a:r>
            <a:endParaRPr lang="hu-HU" b="0" dirty="0" smtClean="0"/>
          </a:p>
          <a:p>
            <a:r>
              <a:rPr lang="en-US" b="0" dirty="0" smtClean="0"/>
              <a:t>In </a:t>
            </a:r>
            <a:r>
              <a:rPr lang="hu-HU" b="0" dirty="0" err="1" smtClean="0"/>
              <a:t>the</a:t>
            </a:r>
            <a:r>
              <a:rPr lang="hu-HU" b="0" dirty="0" smtClean="0"/>
              <a:t> </a:t>
            </a:r>
            <a:r>
              <a:rPr lang="hu-HU" b="1" dirty="0" err="1" smtClean="0"/>
              <a:t>non-adjacent</a:t>
            </a:r>
            <a:r>
              <a:rPr lang="hu-HU" b="1" baseline="0" dirty="0" smtClean="0"/>
              <a:t> </a:t>
            </a:r>
            <a:r>
              <a:rPr lang="en-US" b="1" dirty="0" smtClean="0"/>
              <a:t>59 cases</a:t>
            </a:r>
            <a:r>
              <a:rPr lang="en-US" b="0" dirty="0" smtClean="0"/>
              <a:t>, a predicate almost invariably followed </a:t>
            </a:r>
            <a:r>
              <a:rPr lang="en-US" b="0" i="1" dirty="0" err="1" smtClean="0"/>
              <a:t>Persze</a:t>
            </a:r>
            <a:r>
              <a:rPr lang="en-US" b="0" dirty="0" smtClean="0"/>
              <a:t> (in 12 cases separated from it by a comma), most frequently </a:t>
            </a:r>
            <a:r>
              <a:rPr lang="en-US" b="0" i="1" dirty="0" err="1" smtClean="0"/>
              <a:t>lehet</a:t>
            </a:r>
            <a:r>
              <a:rPr lang="en-US" b="0" dirty="0" smtClean="0"/>
              <a:t> ‘may/is possible’ and </a:t>
            </a:r>
            <a:r>
              <a:rPr lang="en-US" b="0" i="1" dirty="0" err="1" smtClean="0"/>
              <a:t>lehetséges</a:t>
            </a:r>
            <a:r>
              <a:rPr lang="en-US" b="0" dirty="0" smtClean="0"/>
              <a:t> ‘possible’ (</a:t>
            </a:r>
            <a:r>
              <a:rPr lang="hu-HU" b="0" dirty="0" err="1" smtClean="0"/>
              <a:t>total</a:t>
            </a:r>
            <a:r>
              <a:rPr lang="hu-HU" b="0" dirty="0" smtClean="0"/>
              <a:t> </a:t>
            </a:r>
            <a:r>
              <a:rPr lang="en-US" b="0" dirty="0" smtClean="0"/>
              <a:t>14 cases), as well as some form of </a:t>
            </a:r>
            <a:r>
              <a:rPr lang="en-US" b="0" i="1" dirty="0" err="1" smtClean="0"/>
              <a:t>tud</a:t>
            </a:r>
            <a:r>
              <a:rPr lang="en-US" b="0" dirty="0" smtClean="0"/>
              <a:t> ‘can’ (12 cases), e.g. (33), (34). </a:t>
            </a:r>
            <a:endParaRPr lang="hu-HU" b="0" dirty="0" smtClean="0"/>
          </a:p>
          <a:p>
            <a:r>
              <a:rPr lang="en-US" b="0" dirty="0" smtClean="0"/>
              <a:t>On this basis, I assume that the target construction can be analyzed </a:t>
            </a:r>
            <a:r>
              <a:rPr lang="en-US" b="1" dirty="0" smtClean="0"/>
              <a:t>as a more emphatic variant </a:t>
            </a:r>
            <a:r>
              <a:rPr lang="en-US" b="0" dirty="0" smtClean="0"/>
              <a:t>of a pattern of this type (sentence-initial </a:t>
            </a:r>
            <a:r>
              <a:rPr lang="en-US" b="1" i="1" dirty="0" err="1" smtClean="0"/>
              <a:t>Persze</a:t>
            </a:r>
            <a:r>
              <a:rPr lang="en-US" b="1" dirty="0" smtClean="0"/>
              <a:t> + predicate + </a:t>
            </a:r>
            <a:r>
              <a:rPr lang="en-US" b="1" i="1" dirty="0" err="1" smtClean="0"/>
              <a:t>hogy</a:t>
            </a:r>
            <a:r>
              <a:rPr lang="en-US" b="1" dirty="0" smtClean="0"/>
              <a:t>-clause</a:t>
            </a:r>
            <a:r>
              <a:rPr lang="en-US" b="0" dirty="0" smtClean="0"/>
              <a:t>), in which the predicate surfaces after </a:t>
            </a:r>
            <a:r>
              <a:rPr lang="en-US" b="0" i="1" dirty="0" err="1" smtClean="0"/>
              <a:t>persze</a:t>
            </a:r>
            <a:r>
              <a:rPr lang="en-US" b="0" i="1" dirty="0" smtClean="0"/>
              <a:t> </a:t>
            </a:r>
            <a:r>
              <a:rPr lang="en-US" b="0" i="1" dirty="0" err="1" smtClean="0"/>
              <a:t>hogy</a:t>
            </a:r>
            <a:r>
              <a:rPr lang="en-US" b="0" dirty="0" smtClean="0"/>
              <a:t> (cf. (35), (36)). In most cases, moreover, the version containing a matrix-clause predicate </a:t>
            </a:r>
            <a:r>
              <a:rPr lang="en-US" b="1" dirty="0" smtClean="0"/>
              <a:t>can be transformed into the SA + </a:t>
            </a:r>
            <a:r>
              <a:rPr lang="en-US" b="1" i="1" dirty="0" err="1" smtClean="0"/>
              <a:t>hogy</a:t>
            </a:r>
            <a:r>
              <a:rPr lang="en-US" b="1" dirty="0" smtClean="0"/>
              <a:t> variant</a:t>
            </a:r>
            <a:r>
              <a:rPr lang="en-US" b="0" dirty="0" smtClean="0"/>
              <a:t>. It is particularly striking that in the </a:t>
            </a:r>
            <a:r>
              <a:rPr lang="en-US" b="0" dirty="0" err="1" smtClean="0"/>
              <a:t>MTSz</a:t>
            </a:r>
            <a:r>
              <a:rPr lang="en-US" b="0" dirty="0" smtClean="0"/>
              <a:t> </a:t>
            </a:r>
            <a:r>
              <a:rPr lang="hu-HU" b="0" dirty="0" smtClean="0"/>
              <a:t>corpus</a:t>
            </a:r>
            <a:r>
              <a:rPr lang="hu-HU" b="0" baseline="0" dirty="0" smtClean="0"/>
              <a:t> </a:t>
            </a:r>
            <a:r>
              <a:rPr lang="en-US" b="0" dirty="0" smtClean="0"/>
              <a:t>the target construction is already the most frequent from the earliest attestations, whereas occurrences with a “regular” matrix predicate are fewer </a:t>
            </a:r>
            <a:r>
              <a:rPr lang="en-US" b="0" u="sng" dirty="0" smtClean="0"/>
              <a:t>[having surveyed 2,003 examples with lower- and uppercase </a:t>
            </a:r>
            <a:r>
              <a:rPr lang="en-US" b="0" i="1" u="sng" dirty="0" err="1" smtClean="0"/>
              <a:t>persze</a:t>
            </a:r>
            <a:r>
              <a:rPr lang="en-US" b="0" u="sng" dirty="0" smtClean="0"/>
              <a:t> </a:t>
            </a:r>
            <a:r>
              <a:rPr lang="hu-HU" b="0" u="sng" dirty="0" smtClean="0"/>
              <a:t>+ </a:t>
            </a:r>
            <a:r>
              <a:rPr lang="en-US" b="0" i="1" u="sng" dirty="0" err="1" smtClean="0"/>
              <a:t>hogy</a:t>
            </a:r>
            <a:r>
              <a:rPr lang="en-US" b="0" u="sng" dirty="0" smtClean="0"/>
              <a:t> occurring </a:t>
            </a:r>
            <a:r>
              <a:rPr lang="en-US" b="1" u="sng" dirty="0" smtClean="0"/>
              <a:t>1–10 words </a:t>
            </a:r>
            <a:r>
              <a:rPr lang="en-US" b="0" u="sng" dirty="0" smtClean="0"/>
              <a:t>away, the proportion is:</a:t>
            </a:r>
            <a:r>
              <a:rPr lang="hu-HU" b="0" u="sng" dirty="0" smtClean="0"/>
              <a:t> </a:t>
            </a:r>
            <a:r>
              <a:rPr lang="hu-HU" b="1" u="sng" dirty="0" smtClean="0"/>
              <a:t>32,6%</a:t>
            </a:r>
            <a:r>
              <a:rPr lang="en-US" b="0" u="sng" dirty="0" smtClean="0"/>
              <a:t>]</a:t>
            </a:r>
            <a:r>
              <a:rPr lang="en-US" b="0" u="none" dirty="0" smtClean="0"/>
              <a:t>. </a:t>
            </a:r>
            <a:endParaRPr lang="hu-HU" b="0" u="none" dirty="0" smtClean="0"/>
          </a:p>
          <a:p>
            <a:r>
              <a:rPr lang="en-US" b="0" dirty="0" smtClean="0"/>
              <a:t>It remains an open question whether </a:t>
            </a:r>
            <a:r>
              <a:rPr lang="en-US" b="0" i="1" dirty="0" err="1" smtClean="0"/>
              <a:t>hogy</a:t>
            </a:r>
            <a:r>
              <a:rPr lang="en-US" b="0" dirty="0" smtClean="0"/>
              <a:t> simply entered the construction by analogy with other </a:t>
            </a:r>
            <a:r>
              <a:rPr lang="hu-HU" b="0" dirty="0" smtClean="0"/>
              <a:t>SA+hogy </a:t>
            </a:r>
            <a:r>
              <a:rPr lang="en-US" b="0" dirty="0" smtClean="0"/>
              <a:t>patterns, or whether the predicate moved to a position after </a:t>
            </a:r>
            <a:r>
              <a:rPr lang="en-US" b="0" i="1" dirty="0" err="1" smtClean="0"/>
              <a:t>persze</a:t>
            </a:r>
            <a:r>
              <a:rPr lang="en-US" b="0" i="1" dirty="0" smtClean="0"/>
              <a:t> </a:t>
            </a:r>
            <a:r>
              <a:rPr lang="en-US" b="0" i="1" dirty="0" err="1" smtClean="0"/>
              <a:t>hogy</a:t>
            </a:r>
            <a:r>
              <a:rPr lang="en-US" b="0" dirty="0" smtClean="0"/>
              <a:t>. </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21</a:t>
            </a:fld>
            <a:endParaRPr lang="hu-HU"/>
          </a:p>
        </p:txBody>
      </p:sp>
    </p:spTree>
    <p:extLst>
      <p:ext uri="{BB962C8B-B14F-4D97-AF65-F5344CB8AC3E}">
        <p14:creationId xmlns:p14="http://schemas.microsoft.com/office/powerpoint/2010/main" val="1046813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Finally, the analysis of </a:t>
            </a:r>
            <a:r>
              <a:rPr lang="en-US" i="1" dirty="0" err="1" smtClean="0"/>
              <a:t>talán</a:t>
            </a:r>
            <a:r>
              <a:rPr lang="en-US" i="1" dirty="0" smtClean="0"/>
              <a:t>, </a:t>
            </a:r>
            <a:r>
              <a:rPr lang="en-US" i="1" dirty="0" err="1" smtClean="0"/>
              <a:t>hogy</a:t>
            </a:r>
            <a:r>
              <a:rPr lang="en-US" i="1" dirty="0" smtClean="0"/>
              <a:t>…</a:t>
            </a:r>
            <a:r>
              <a:rPr lang="en-US" dirty="0" smtClean="0"/>
              <a:t> structures has shown that although </a:t>
            </a:r>
            <a:r>
              <a:rPr lang="en-US" i="1" dirty="0" err="1" smtClean="0"/>
              <a:t>talán</a:t>
            </a:r>
            <a:r>
              <a:rPr lang="en-US" dirty="0" smtClean="0"/>
              <a:t> is attested from the 15th century, we found only a single version co-occurring with </a:t>
            </a:r>
            <a:r>
              <a:rPr lang="en-US" i="1" dirty="0" err="1" smtClean="0"/>
              <a:t>hogy</a:t>
            </a:r>
            <a:r>
              <a:rPr lang="en-US" dirty="0" smtClean="0"/>
              <a:t> from the second half of the 18th century (TMK), and such forms remain relatively infrequent even in the Modern Hungarian period (33 total occurrences).</a:t>
            </a:r>
            <a:br>
              <a:rPr lang="en-US" dirty="0" smtClean="0"/>
            </a:br>
            <a:r>
              <a:rPr lang="en-US" dirty="0" smtClean="0"/>
              <a:t>In all of these cases</a:t>
            </a:r>
            <a:r>
              <a:rPr lang="hu-HU" dirty="0" smtClean="0"/>
              <a:t> </a:t>
            </a:r>
            <a:r>
              <a:rPr lang="hu-HU" dirty="0" err="1" smtClean="0"/>
              <a:t>it</a:t>
            </a:r>
            <a:r>
              <a:rPr lang="hu-HU" dirty="0" smtClean="0"/>
              <a:t> is </a:t>
            </a:r>
            <a:r>
              <a:rPr lang="hu-HU" dirty="0" err="1" smtClean="0"/>
              <a:t>clear</a:t>
            </a:r>
            <a:r>
              <a:rPr lang="hu-HU" dirty="0" smtClean="0"/>
              <a:t> </a:t>
            </a:r>
            <a:r>
              <a:rPr lang="hu-HU" dirty="0" err="1" smtClean="0"/>
              <a:t>that</a:t>
            </a:r>
            <a:r>
              <a:rPr lang="en-US" dirty="0" smtClean="0"/>
              <a:t> </a:t>
            </a:r>
            <a:r>
              <a:rPr lang="en-US" i="1" dirty="0" err="1" smtClean="0"/>
              <a:t>talán</a:t>
            </a:r>
            <a:r>
              <a:rPr lang="en-US" dirty="0" smtClean="0"/>
              <a:t> </a:t>
            </a:r>
            <a:r>
              <a:rPr lang="hu-HU" u="sng" dirty="0" err="1" smtClean="0"/>
              <a:t>appears</a:t>
            </a:r>
            <a:r>
              <a:rPr lang="hu-HU" u="sng" baseline="0" dirty="0" smtClean="0"/>
              <a:t> </a:t>
            </a:r>
            <a:r>
              <a:rPr lang="hu-HU" u="sng" baseline="0" dirty="0" err="1" smtClean="0"/>
              <a:t>in</a:t>
            </a:r>
            <a:r>
              <a:rPr lang="hu-HU" u="sng" baseline="0" dirty="0" smtClean="0"/>
              <a:t> a </a:t>
            </a:r>
            <a:r>
              <a:rPr lang="hu-HU" u="sng" dirty="0" err="1" smtClean="0"/>
              <a:t>matrix</a:t>
            </a:r>
            <a:r>
              <a:rPr lang="en-US" u="sng" dirty="0" smtClean="0"/>
              <a:t> clause </a:t>
            </a:r>
            <a:r>
              <a:rPr lang="hu-HU" u="sng" dirty="0" err="1" smtClean="0"/>
              <a:t>because</a:t>
            </a:r>
            <a:r>
              <a:rPr lang="hu-HU" u="sng" dirty="0" smtClean="0"/>
              <a:t> </a:t>
            </a:r>
            <a:r>
              <a:rPr lang="en-US" u="sng" dirty="0" smtClean="0"/>
              <a:t>of </a:t>
            </a:r>
            <a:r>
              <a:rPr lang="hu-HU" u="sng" dirty="0" err="1" smtClean="0"/>
              <a:t>the</a:t>
            </a:r>
            <a:r>
              <a:rPr lang="hu-HU" u="sng" dirty="0" smtClean="0"/>
              <a:t> </a:t>
            </a:r>
            <a:r>
              <a:rPr lang="en-US" u="sng" dirty="0" smtClean="0"/>
              <a:t>ellipsis </a:t>
            </a:r>
            <a:r>
              <a:rPr lang="hu-HU" u="sng" dirty="0" smtClean="0"/>
              <a:t>of </a:t>
            </a:r>
            <a:r>
              <a:rPr lang="hu-HU" u="sng" dirty="0" err="1" smtClean="0"/>
              <a:t>the</a:t>
            </a:r>
            <a:r>
              <a:rPr lang="hu-HU" u="sng" dirty="0" smtClean="0"/>
              <a:t> </a:t>
            </a:r>
            <a:r>
              <a:rPr lang="hu-HU" u="sng" dirty="0" err="1" smtClean="0"/>
              <a:t>predicate</a:t>
            </a:r>
            <a:r>
              <a:rPr lang="hu-HU" u="sng" baseline="0" dirty="0" smtClean="0"/>
              <a:t> </a:t>
            </a:r>
            <a:r>
              <a:rPr lang="en-US" dirty="0" smtClean="0"/>
              <a:t>— this is clearly supported by comparison with main clauses that do include a predicate with </a:t>
            </a:r>
            <a:r>
              <a:rPr lang="en-US" i="1" dirty="0" err="1" smtClean="0"/>
              <a:t>talán</a:t>
            </a:r>
            <a:r>
              <a:rPr lang="en-US" dirty="0" smtClean="0"/>
              <a:t>.</a:t>
            </a:r>
            <a:r>
              <a:rPr lang="hu-HU" dirty="0" smtClean="0"/>
              <a:t> </a:t>
            </a:r>
            <a:r>
              <a:rPr lang="en-US" dirty="0" smtClean="0"/>
              <a:t>T</a:t>
            </a:r>
            <a:r>
              <a:rPr lang="hu-HU" dirty="0" smtClean="0"/>
              <a:t>here </a:t>
            </a:r>
            <a:r>
              <a:rPr lang="hu-HU" dirty="0" err="1" smtClean="0"/>
              <a:t>are</a:t>
            </a:r>
            <a:r>
              <a:rPr lang="hu-HU" dirty="0" smtClean="0"/>
              <a:t> t</a:t>
            </a:r>
            <a:r>
              <a:rPr lang="en-US" dirty="0" smtClean="0"/>
              <a:t>wo types of ellipsis:</a:t>
            </a:r>
            <a:br>
              <a:rPr lang="en-US" dirty="0" smtClean="0"/>
            </a:br>
            <a:r>
              <a:rPr lang="en-US" dirty="0" smtClean="0"/>
              <a:t>A) Structures like </a:t>
            </a:r>
            <a:r>
              <a:rPr lang="en-US" i="1" dirty="0" smtClean="0"/>
              <a:t>"Do you think / suppose, perhaps, that…?"</a:t>
            </a:r>
            <a:r>
              <a:rPr lang="en-US" dirty="0" smtClean="0"/>
              <a:t> </a:t>
            </a:r>
            <a:r>
              <a:rPr lang="hu-HU" dirty="0" err="1" smtClean="0"/>
              <a:t>are</a:t>
            </a:r>
            <a:r>
              <a:rPr lang="hu-HU" dirty="0" smtClean="0"/>
              <a:t> </a:t>
            </a:r>
            <a:r>
              <a:rPr lang="hu-HU" dirty="0" err="1" smtClean="0"/>
              <a:t>missing</a:t>
            </a:r>
            <a:r>
              <a:rPr lang="hu-HU" dirty="0" smtClean="0"/>
              <a:t>,</a:t>
            </a:r>
            <a:r>
              <a:rPr lang="hu-HU" baseline="0" dirty="0" smtClean="0"/>
              <a:t> </a:t>
            </a:r>
            <a:r>
              <a:rPr lang="hu-HU" baseline="0" dirty="0" err="1" smtClean="0"/>
              <a:t>like</a:t>
            </a:r>
            <a:r>
              <a:rPr lang="hu-HU" baseline="0" dirty="0" smtClean="0"/>
              <a:t> </a:t>
            </a:r>
            <a:r>
              <a:rPr lang="hu-HU" baseline="0" dirty="0" err="1" smtClean="0"/>
              <a:t>in</a:t>
            </a:r>
            <a:r>
              <a:rPr lang="hu-HU" baseline="0" dirty="0" smtClean="0"/>
              <a:t> </a:t>
            </a:r>
            <a:r>
              <a:rPr lang="hu-HU" baseline="0" dirty="0" err="1" smtClean="0"/>
              <a:t>category</a:t>
            </a:r>
            <a:r>
              <a:rPr lang="hu-HU" baseline="0" dirty="0" smtClean="0"/>
              <a:t> A) </a:t>
            </a:r>
            <a:r>
              <a:rPr lang="en-US" dirty="0" smtClean="0"/>
              <a:t>(</a:t>
            </a:r>
            <a:r>
              <a:rPr lang="hu-HU" dirty="0" err="1" smtClean="0"/>
              <a:t>cf</a:t>
            </a:r>
            <a:r>
              <a:rPr lang="hu-HU" dirty="0" smtClean="0"/>
              <a:t>. </a:t>
            </a:r>
            <a:r>
              <a:rPr lang="en-US" dirty="0" smtClean="0"/>
              <a:t>33).</a:t>
            </a:r>
            <a:endParaRPr lang="hu-HU" dirty="0" smtClean="0"/>
          </a:p>
          <a:p>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22</a:t>
            </a:fld>
            <a:endParaRPr lang="hu-HU"/>
          </a:p>
        </p:txBody>
      </p:sp>
    </p:spTree>
    <p:extLst>
      <p:ext uri="{BB962C8B-B14F-4D97-AF65-F5344CB8AC3E}">
        <p14:creationId xmlns:p14="http://schemas.microsoft.com/office/powerpoint/2010/main" val="26905021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B) </a:t>
            </a:r>
            <a:r>
              <a:rPr lang="en-US" dirty="0" smtClean="0"/>
              <a:t>The other type of ellipsis is the </a:t>
            </a:r>
            <a:r>
              <a:rPr lang="en-US" i="1" dirty="0" err="1" smtClean="0"/>
              <a:t>talán</a:t>
            </a:r>
            <a:r>
              <a:rPr lang="en-US" i="1" dirty="0" smtClean="0"/>
              <a:t> </a:t>
            </a:r>
            <a:r>
              <a:rPr lang="en-US" i="1" dirty="0" err="1" smtClean="0"/>
              <a:t>azért</a:t>
            </a:r>
            <a:r>
              <a:rPr lang="en-US" i="1" dirty="0" smtClean="0"/>
              <a:t> / </a:t>
            </a:r>
            <a:r>
              <a:rPr lang="en-US" i="1" dirty="0" err="1" smtClean="0"/>
              <a:t>amiatt</a:t>
            </a:r>
            <a:r>
              <a:rPr lang="hu-HU" i="1" baseline="0" dirty="0" smtClean="0"/>
              <a:t> </a:t>
            </a:r>
            <a:r>
              <a:rPr lang="hu-HU" i="0" baseline="0" dirty="0" smtClean="0"/>
              <a:t>’</a:t>
            </a:r>
            <a:r>
              <a:rPr lang="hu-HU" i="0" baseline="0" dirty="0" err="1" smtClean="0"/>
              <a:t>for</a:t>
            </a:r>
            <a:r>
              <a:rPr lang="hu-HU" i="0" baseline="0" dirty="0" smtClean="0"/>
              <a:t> </a:t>
            </a:r>
            <a:r>
              <a:rPr lang="hu-HU" i="0" baseline="0" dirty="0" err="1" smtClean="0"/>
              <a:t>that</a:t>
            </a:r>
            <a:r>
              <a:rPr lang="hu-HU" i="0" baseline="0" dirty="0" smtClean="0"/>
              <a:t> </a:t>
            </a:r>
            <a:r>
              <a:rPr lang="hu-HU" i="0" baseline="0" dirty="0" err="1" smtClean="0"/>
              <a:t>reason</a:t>
            </a:r>
            <a:r>
              <a:rPr lang="hu-HU" i="0" baseline="0" dirty="0" smtClean="0"/>
              <a:t>’ </a:t>
            </a:r>
            <a:r>
              <a:rPr lang="hu-HU" i="0" dirty="0" smtClean="0"/>
              <a:t>+</a:t>
            </a:r>
            <a:r>
              <a:rPr lang="hu-HU" i="0" dirty="0" err="1" smtClean="0"/>
              <a:t>omitted</a:t>
            </a:r>
            <a:r>
              <a:rPr lang="hu-HU" i="0" dirty="0" smtClean="0"/>
              <a:t> </a:t>
            </a:r>
            <a:r>
              <a:rPr lang="en-US" i="0" dirty="0" smtClean="0"/>
              <a:t>predicate of the preceding sentence</a:t>
            </a:r>
            <a:r>
              <a:rPr lang="hu-HU" i="0" baseline="0" dirty="0" smtClean="0"/>
              <a:t> +</a:t>
            </a:r>
            <a:r>
              <a:rPr lang="en-US" i="0" dirty="0" smtClean="0"/>
              <a:t> </a:t>
            </a:r>
            <a:r>
              <a:rPr lang="en-US" i="1" dirty="0" err="1" smtClean="0"/>
              <a:t>hogy</a:t>
            </a:r>
            <a:r>
              <a:rPr lang="en-US" i="1" dirty="0" smtClean="0"/>
              <a:t>…</a:t>
            </a:r>
            <a:r>
              <a:rPr lang="en-US" dirty="0" smtClean="0"/>
              <a:t> structure:</a:t>
            </a:r>
            <a:r>
              <a:rPr lang="hu-HU" dirty="0" smtClean="0"/>
              <a:t> i</a:t>
            </a:r>
            <a:r>
              <a:rPr lang="en-US" dirty="0" smtClean="0"/>
              <a:t>n most of the hits, the main clause containing </a:t>
            </a:r>
            <a:r>
              <a:rPr lang="en-US" i="1" dirty="0" err="1" smtClean="0"/>
              <a:t>talán</a:t>
            </a:r>
            <a:r>
              <a:rPr lang="en-US" dirty="0" smtClean="0"/>
              <a:t> can be reconstructed by inserting the </a:t>
            </a:r>
            <a:r>
              <a:rPr lang="hu-HU" dirty="0" err="1" smtClean="0"/>
              <a:t>referring</a:t>
            </a:r>
            <a:r>
              <a:rPr lang="hu-HU" baseline="0" dirty="0" smtClean="0"/>
              <a:t> </a:t>
            </a:r>
            <a:r>
              <a:rPr lang="hu-HU" baseline="0" dirty="0" err="1" smtClean="0"/>
              <a:t>word</a:t>
            </a:r>
            <a:r>
              <a:rPr lang="hu-HU" baseline="0" dirty="0" smtClean="0"/>
              <a:t> </a:t>
            </a:r>
            <a:r>
              <a:rPr lang="en-US" i="1" dirty="0" err="1" smtClean="0"/>
              <a:t>azért</a:t>
            </a:r>
            <a:r>
              <a:rPr lang="en-US" dirty="0" smtClean="0"/>
              <a:t> and the omitted predicate.</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23</a:t>
            </a:fld>
            <a:endParaRPr lang="hu-HU"/>
          </a:p>
        </p:txBody>
      </p:sp>
    </p:spTree>
    <p:extLst>
      <p:ext uri="{BB962C8B-B14F-4D97-AF65-F5344CB8AC3E}">
        <p14:creationId xmlns:p14="http://schemas.microsoft.com/office/powerpoint/2010/main" val="1327092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the case of the </a:t>
            </a:r>
            <a:r>
              <a:rPr lang="en-US" i="1" dirty="0" err="1" smtClean="0"/>
              <a:t>bizony</a:t>
            </a:r>
            <a:r>
              <a:rPr lang="en-US" dirty="0" smtClean="0"/>
              <a:t>-SA group, data attest to the presence of </a:t>
            </a:r>
            <a:r>
              <a:rPr lang="en-US" i="1" dirty="0" err="1" smtClean="0"/>
              <a:t>hogy</a:t>
            </a:r>
            <a:r>
              <a:rPr lang="en-US" dirty="0" smtClean="0"/>
              <a:t>-clauses from the </a:t>
            </a:r>
            <a:r>
              <a:rPr lang="en-US" b="1" dirty="0" smtClean="0"/>
              <a:t>early 16th century </a:t>
            </a:r>
            <a:r>
              <a:rPr lang="en-US" dirty="0" smtClean="0"/>
              <a:t>onward, indicating that such constructions were </a:t>
            </a:r>
            <a:r>
              <a:rPr lang="en-US" b="1" dirty="0" smtClean="0"/>
              <a:t>not absent from </a:t>
            </a:r>
            <a:r>
              <a:rPr lang="hu-HU" b="1" dirty="0" smtClean="0"/>
              <a:t>o</a:t>
            </a:r>
            <a:r>
              <a:rPr lang="en-US" b="1" dirty="0" err="1" smtClean="0"/>
              <a:t>ld</a:t>
            </a:r>
            <a:r>
              <a:rPr lang="hu-HU" b="1" dirty="0" err="1" smtClean="0"/>
              <a:t>er</a:t>
            </a:r>
            <a:r>
              <a:rPr lang="en-US" b="1" dirty="0" smtClean="0"/>
              <a:t> Hungarian</a:t>
            </a:r>
            <a:r>
              <a:rPr lang="en-US" dirty="0" smtClean="0"/>
              <a:t>. Several authors used them</a:t>
            </a:r>
            <a:r>
              <a:rPr lang="hu-HU" baseline="0" dirty="0" smtClean="0"/>
              <a:t>, </a:t>
            </a:r>
            <a:r>
              <a:rPr lang="hu-HU" baseline="0" dirty="0" err="1" smtClean="0"/>
              <a:t>some</a:t>
            </a:r>
            <a:r>
              <a:rPr lang="hu-HU" baseline="0" dirty="0" smtClean="0"/>
              <a:t> of </a:t>
            </a:r>
            <a:r>
              <a:rPr lang="hu-HU" baseline="0" dirty="0" err="1" smtClean="0"/>
              <a:t>them</a:t>
            </a:r>
            <a:r>
              <a:rPr lang="en-US" dirty="0" smtClean="0"/>
              <a:t> repeatedly. While most of these authors had ties to Transylvania, not all of them did (e.g., </a:t>
            </a:r>
            <a:r>
              <a:rPr lang="en-US" dirty="0" err="1" smtClean="0"/>
              <a:t>Zrínyi</a:t>
            </a:r>
            <a:r>
              <a:rPr lang="en-US" dirty="0" smtClean="0"/>
              <a:t>). In terms of genre, </a:t>
            </a:r>
            <a:r>
              <a:rPr lang="en-US" b="1" dirty="0" smtClean="0"/>
              <a:t>letters</a:t>
            </a:r>
            <a:r>
              <a:rPr lang="en-US" dirty="0" smtClean="0"/>
              <a:t> are particularly prominent.</a:t>
            </a:r>
            <a:endParaRPr lang="hu-HU" dirty="0" smtClean="0"/>
          </a:p>
          <a:p>
            <a:r>
              <a:rPr lang="en-US" dirty="0" smtClean="0"/>
              <a:t>Historical data provide no evidence for ellipses of the </a:t>
            </a:r>
            <a:r>
              <a:rPr lang="hu-HU" dirty="0" err="1" smtClean="0"/>
              <a:t>predicate</a:t>
            </a:r>
            <a:r>
              <a:rPr lang="hu-HU" dirty="0" smtClean="0"/>
              <a:t>/main </a:t>
            </a:r>
            <a:r>
              <a:rPr lang="hu-HU" dirty="0" err="1" smtClean="0"/>
              <a:t>clause</a:t>
            </a:r>
            <a:r>
              <a:rPr lang="hu-HU" dirty="0" smtClean="0"/>
              <a:t> </a:t>
            </a:r>
            <a:r>
              <a:rPr lang="en-US" dirty="0" smtClean="0"/>
              <a:t>or of the type </a:t>
            </a:r>
            <a:r>
              <a:rPr lang="en-US" i="1" dirty="0" err="1" smtClean="0"/>
              <a:t>igaz</a:t>
            </a:r>
            <a:r>
              <a:rPr lang="en-US" i="1" dirty="0" smtClean="0"/>
              <a:t> </a:t>
            </a:r>
            <a:r>
              <a:rPr lang="en-US" i="1" dirty="0" err="1" smtClean="0"/>
              <a:t>az</a:t>
            </a:r>
            <a:r>
              <a:rPr lang="en-US" dirty="0" smtClean="0"/>
              <a:t> ("it is true")</a:t>
            </a:r>
            <a:r>
              <a:rPr lang="hu-HU" dirty="0" smtClean="0"/>
              <a:t>, </a:t>
            </a:r>
            <a:r>
              <a:rPr lang="hu-HU" dirty="0" err="1" smtClean="0"/>
              <a:t>etc</a:t>
            </a:r>
            <a:r>
              <a:rPr lang="en-US" dirty="0" smtClean="0"/>
              <a:t>. </a:t>
            </a:r>
            <a:endParaRPr lang="hu-HU" dirty="0" smtClean="0"/>
          </a:p>
          <a:p>
            <a:r>
              <a:rPr lang="en-US" b="1" dirty="0" smtClean="0"/>
              <a:t>When</a:t>
            </a:r>
            <a:r>
              <a:rPr lang="en-US" dirty="0" smtClean="0"/>
              <a:t> a main clause containing </a:t>
            </a:r>
            <a:r>
              <a:rPr lang="en-US" b="1" i="1" dirty="0" err="1" smtClean="0"/>
              <a:t>bizonnyal</a:t>
            </a:r>
            <a:r>
              <a:rPr lang="en-US" dirty="0" smtClean="0"/>
              <a:t> is followed by a subordinate clause introduced by </a:t>
            </a:r>
            <a:r>
              <a:rPr lang="en-US" i="1" dirty="0" err="1" smtClean="0"/>
              <a:t>hogy</a:t>
            </a:r>
            <a:r>
              <a:rPr lang="en-US" dirty="0" smtClean="0"/>
              <a:t>, and the main clause has a predicate, </a:t>
            </a:r>
            <a:r>
              <a:rPr lang="en-US" b="1" dirty="0" smtClean="0"/>
              <a:t>it is most commonly the verb </a:t>
            </a:r>
            <a:r>
              <a:rPr lang="en-US" b="1" i="1" dirty="0" err="1" smtClean="0"/>
              <a:t>tud</a:t>
            </a:r>
            <a:r>
              <a:rPr lang="en-US" b="1" dirty="0" smtClean="0"/>
              <a:t> </a:t>
            </a:r>
            <a:r>
              <a:rPr lang="en-US" dirty="0" smtClean="0"/>
              <a:t>(‘know’)</a:t>
            </a:r>
            <a:r>
              <a:rPr lang="hu-HU" dirty="0" smtClean="0"/>
              <a:t>.</a:t>
            </a:r>
            <a:r>
              <a:rPr lang="en-US" dirty="0" smtClean="0"/>
              <a:t> </a:t>
            </a:r>
            <a:r>
              <a:rPr lang="hu-HU" dirty="0" smtClean="0"/>
              <a:t>I</a:t>
            </a:r>
            <a:r>
              <a:rPr lang="en-US" dirty="0" smtClean="0"/>
              <a:t>n the TMK corpus </a:t>
            </a:r>
            <a:r>
              <a:rPr lang="hu-HU" dirty="0" err="1" smtClean="0"/>
              <a:t>the</a:t>
            </a:r>
            <a:r>
              <a:rPr lang="hu-HU" baseline="0" dirty="0" smtClean="0"/>
              <a:t> </a:t>
            </a:r>
            <a:r>
              <a:rPr lang="hu-HU" baseline="0" dirty="0" err="1" smtClean="0"/>
              <a:t>proportion</a:t>
            </a:r>
            <a:r>
              <a:rPr lang="hu-HU" baseline="0" dirty="0" smtClean="0"/>
              <a:t> is </a:t>
            </a:r>
            <a:r>
              <a:rPr lang="hu-HU" dirty="0" smtClean="0"/>
              <a:t>almost 50% (</a:t>
            </a:r>
            <a:r>
              <a:rPr lang="en-US" dirty="0" smtClean="0"/>
              <a:t>14 </a:t>
            </a:r>
            <a:r>
              <a:rPr lang="hu-HU" dirty="0" err="1" smtClean="0"/>
              <a:t>hits</a:t>
            </a:r>
            <a:r>
              <a:rPr lang="hu-HU" baseline="0" dirty="0" smtClean="0"/>
              <a:t> </a:t>
            </a:r>
            <a:r>
              <a:rPr lang="en-US" dirty="0" smtClean="0"/>
              <a:t>out of 37 occurrences), </a:t>
            </a:r>
            <a:r>
              <a:rPr lang="hu-HU" b="0" i="1" dirty="0" smtClean="0"/>
              <a:t>Tud</a:t>
            </a:r>
            <a:r>
              <a:rPr lang="hu-HU" b="0" i="1" baseline="0" dirty="0" smtClean="0"/>
              <a:t> </a:t>
            </a:r>
            <a:r>
              <a:rPr lang="hu-HU" baseline="0" dirty="0" smtClean="0"/>
              <a:t>’</a:t>
            </a:r>
            <a:r>
              <a:rPr lang="hu-HU" baseline="0" dirty="0" err="1" smtClean="0"/>
              <a:t>know</a:t>
            </a:r>
            <a:r>
              <a:rPr lang="hu-HU" baseline="0" dirty="0" smtClean="0"/>
              <a:t>’ is </a:t>
            </a:r>
            <a:r>
              <a:rPr lang="en-US" dirty="0" smtClean="0"/>
              <a:t>followed to a lesser extent by </a:t>
            </a:r>
            <a:r>
              <a:rPr lang="en-US" b="1" i="1" dirty="0" err="1" smtClean="0"/>
              <a:t>hisz</a:t>
            </a:r>
            <a:r>
              <a:rPr lang="en-US" dirty="0" smtClean="0"/>
              <a:t> (‘believe’, 7 occurrences) and </a:t>
            </a:r>
            <a:r>
              <a:rPr lang="en-US" b="1" i="1" dirty="0" err="1" smtClean="0"/>
              <a:t>ír</a:t>
            </a:r>
            <a:r>
              <a:rPr lang="en-US" dirty="0" smtClean="0"/>
              <a:t> (‘write’, 6 occurrences).</a:t>
            </a:r>
          </a:p>
          <a:p>
            <a:endParaRPr lang="hu-HU" dirty="0" smtClean="0"/>
          </a:p>
          <a:p>
            <a:r>
              <a:rPr lang="hu-HU" dirty="0" smtClean="0"/>
              <a:t>[KIHAGYHATÓ: </a:t>
            </a:r>
            <a:r>
              <a:rPr lang="en-US" dirty="0" smtClean="0"/>
              <a:t>For </a:t>
            </a:r>
            <a:r>
              <a:rPr lang="en-US" i="1" dirty="0" err="1" smtClean="0"/>
              <a:t>bizonyára</a:t>
            </a:r>
            <a:r>
              <a:rPr lang="en-US" dirty="0" smtClean="0"/>
              <a:t>, only four such examples occur, each with a different verbal predicate, and only one or two instances of this construction (with </a:t>
            </a:r>
            <a:r>
              <a:rPr lang="en-US" i="1" dirty="0" err="1" smtClean="0"/>
              <a:t>hogy</a:t>
            </a:r>
            <a:r>
              <a:rPr lang="en-US" dirty="0" smtClean="0"/>
              <a:t>) can be found in the KED corpus. In MT</a:t>
            </a:r>
            <a:r>
              <a:rPr lang="hu-HU" dirty="0" smtClean="0"/>
              <a:t>S</a:t>
            </a:r>
            <a:r>
              <a:rPr lang="en-US" dirty="0" smtClean="0"/>
              <a:t>z, </a:t>
            </a:r>
            <a:r>
              <a:rPr lang="en-US" i="1" dirty="0" err="1" smtClean="0"/>
              <a:t>tud</a:t>
            </a:r>
            <a:r>
              <a:rPr lang="en-US" dirty="0" smtClean="0"/>
              <a:t> and </a:t>
            </a:r>
            <a:r>
              <a:rPr lang="en-US" i="1" dirty="0" err="1" smtClean="0"/>
              <a:t>hisz</a:t>
            </a:r>
            <a:r>
              <a:rPr lang="en-US" dirty="0" smtClean="0"/>
              <a:t> each occur three times, while in other cases the construction appears with over thirty different verbs.</a:t>
            </a:r>
            <a:r>
              <a:rPr lang="hu-HU" dirty="0" smtClean="0"/>
              <a:t>]</a:t>
            </a:r>
            <a:endParaRPr lang="en-US" dirty="0" smtClean="0"/>
          </a:p>
          <a:p>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24</a:t>
            </a:fld>
            <a:endParaRPr lang="hu-HU"/>
          </a:p>
        </p:txBody>
      </p:sp>
    </p:spTree>
    <p:extLst>
      <p:ext uri="{BB962C8B-B14F-4D97-AF65-F5344CB8AC3E}">
        <p14:creationId xmlns:p14="http://schemas.microsoft.com/office/powerpoint/2010/main" val="20657396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the case of </a:t>
            </a:r>
            <a:r>
              <a:rPr lang="en-US" i="1" dirty="0" err="1" smtClean="0"/>
              <a:t>persze</a:t>
            </a:r>
            <a:r>
              <a:rPr lang="en-US" dirty="0" smtClean="0"/>
              <a:t> ("of course"), </a:t>
            </a:r>
            <a:r>
              <a:rPr lang="hu-HU" b="1" dirty="0" err="1" smtClean="0"/>
              <a:t>predicate-moving</a:t>
            </a:r>
            <a:r>
              <a:rPr lang="hu-HU" b="1" baseline="0" dirty="0" smtClean="0"/>
              <a:t> OR </a:t>
            </a:r>
            <a:r>
              <a:rPr lang="hu-HU" b="1" i="1" baseline="0" dirty="0" err="1" smtClean="0"/>
              <a:t>hogy</a:t>
            </a:r>
            <a:r>
              <a:rPr lang="hu-HU" b="1" baseline="0" dirty="0" err="1" smtClean="0"/>
              <a:t>-inserting</a:t>
            </a:r>
            <a:r>
              <a:rPr lang="hu-HU" b="1" baseline="0" dirty="0" smtClean="0"/>
              <a:t> </a:t>
            </a:r>
            <a:r>
              <a:rPr lang="en-US" dirty="0" smtClean="0"/>
              <a:t>may be relevant</a:t>
            </a:r>
            <a:r>
              <a:rPr lang="hu-HU" dirty="0" smtClean="0"/>
              <a:t> (</a:t>
            </a:r>
            <a:r>
              <a:rPr lang="hu-HU" dirty="0" err="1" smtClean="0"/>
              <a:t>higlighting</a:t>
            </a:r>
            <a:r>
              <a:rPr lang="hu-HU" baseline="0" dirty="0" smtClean="0"/>
              <a:t> </a:t>
            </a:r>
            <a:r>
              <a:rPr lang="hu-HU" baseline="0" dirty="0" err="1" smtClean="0"/>
              <a:t>the</a:t>
            </a:r>
            <a:r>
              <a:rPr lang="hu-HU" baseline="0" dirty="0" smtClean="0"/>
              <a:t> </a:t>
            </a:r>
            <a:r>
              <a:rPr lang="hu-HU" baseline="0" dirty="0" err="1" smtClean="0"/>
              <a:t>plus-meaning</a:t>
            </a:r>
            <a:r>
              <a:rPr lang="hu-HU" baseline="0" dirty="0" smtClean="0"/>
              <a:t> of PERSZE HOGY</a:t>
            </a:r>
            <a:r>
              <a:rPr lang="hu-HU" dirty="0" smtClean="0"/>
              <a:t>)</a:t>
            </a:r>
            <a:r>
              <a:rPr lang="en-US" dirty="0" smtClean="0"/>
              <a:t>. </a:t>
            </a:r>
            <a:endParaRPr lang="hu-HU" dirty="0" smtClean="0"/>
          </a:p>
          <a:p>
            <a:r>
              <a:rPr lang="en-US" dirty="0" smtClean="0"/>
              <a:t>Notably, in the </a:t>
            </a:r>
            <a:r>
              <a:rPr lang="en-US" dirty="0" err="1" smtClean="0"/>
              <a:t>MTSz</a:t>
            </a:r>
            <a:r>
              <a:rPr lang="en-US" dirty="0" smtClean="0"/>
              <a:t> corpus, the majority of cases serve a </a:t>
            </a:r>
            <a:r>
              <a:rPr lang="en-US" b="1" dirty="0" err="1" smtClean="0"/>
              <a:t>respons</a:t>
            </a:r>
            <a:r>
              <a:rPr lang="hu-HU" b="1" dirty="0" err="1" smtClean="0"/>
              <a:t>ive</a:t>
            </a:r>
            <a:r>
              <a:rPr lang="en-US" b="1" dirty="0" smtClean="0"/>
              <a:t>-confirming function </a:t>
            </a:r>
            <a:r>
              <a:rPr lang="en-US" dirty="0" smtClean="0"/>
              <a:t>(see example 3</a:t>
            </a:r>
            <a:r>
              <a:rPr lang="hu-HU" dirty="0" smtClean="0"/>
              <a:t>7</a:t>
            </a:r>
            <a:r>
              <a:rPr lang="en-US" dirty="0" smtClean="0"/>
              <a:t>). As with the </a:t>
            </a:r>
            <a:r>
              <a:rPr lang="en-US" i="1" dirty="0" err="1" smtClean="0"/>
              <a:t>bizony</a:t>
            </a:r>
            <a:r>
              <a:rPr lang="en-US" dirty="0" smtClean="0"/>
              <a:t>-SA group, no examples were found in the </a:t>
            </a:r>
            <a:r>
              <a:rPr lang="en-US" dirty="0" err="1" smtClean="0"/>
              <a:t>MTSz</a:t>
            </a:r>
            <a:r>
              <a:rPr lang="en-US" dirty="0" smtClean="0"/>
              <a:t> database that would support the presence of ellipsis.</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25</a:t>
            </a:fld>
            <a:endParaRPr lang="hu-HU"/>
          </a:p>
        </p:txBody>
      </p:sp>
    </p:spTree>
    <p:extLst>
      <p:ext uri="{BB962C8B-B14F-4D97-AF65-F5344CB8AC3E}">
        <p14:creationId xmlns:p14="http://schemas.microsoft.com/office/powerpoint/2010/main" val="1478697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i="0" dirty="0" err="1" smtClean="0"/>
              <a:t>Examples</a:t>
            </a:r>
            <a:r>
              <a:rPr lang="hu-HU" i="0" baseline="0" dirty="0" smtClean="0"/>
              <a:t> of </a:t>
            </a:r>
            <a:r>
              <a:rPr lang="hu-HU" i="0" baseline="0" dirty="0" err="1" smtClean="0"/>
              <a:t>the</a:t>
            </a:r>
            <a:r>
              <a:rPr lang="hu-HU" i="0" baseline="0" dirty="0" smtClean="0"/>
              <a:t> </a:t>
            </a:r>
            <a:r>
              <a:rPr lang="hu-HU" i="1" baseline="0" dirty="0" smtClean="0"/>
              <a:t>t</a:t>
            </a:r>
            <a:r>
              <a:rPr lang="en-US" i="1" dirty="0" err="1" smtClean="0"/>
              <a:t>alán</a:t>
            </a:r>
            <a:r>
              <a:rPr lang="en-US" i="1" dirty="0" smtClean="0"/>
              <a:t> </a:t>
            </a:r>
            <a:r>
              <a:rPr lang="hu-HU" i="1" dirty="0" smtClean="0"/>
              <a:t>+ </a:t>
            </a:r>
            <a:r>
              <a:rPr lang="en-US" i="1" dirty="0" err="1" smtClean="0"/>
              <a:t>hogy</a:t>
            </a:r>
            <a:r>
              <a:rPr lang="en-US" dirty="0" smtClean="0"/>
              <a:t> (‘perhaps that’) construction, </a:t>
            </a:r>
            <a:r>
              <a:rPr lang="hu-HU" dirty="0" err="1" smtClean="0"/>
              <a:t>earliest</a:t>
            </a:r>
            <a:r>
              <a:rPr lang="hu-HU" dirty="0" smtClean="0"/>
              <a:t> </a:t>
            </a:r>
            <a:r>
              <a:rPr lang="hu-HU" dirty="0" err="1" smtClean="0"/>
              <a:t>data</a:t>
            </a:r>
            <a:r>
              <a:rPr lang="en-US" dirty="0" smtClean="0"/>
              <a:t> can be attested from the </a:t>
            </a:r>
            <a:r>
              <a:rPr lang="en-US" b="1" dirty="0" smtClean="0"/>
              <a:t>mid-18th century</a:t>
            </a:r>
            <a:r>
              <a:rPr lang="en-US" dirty="0" smtClean="0"/>
              <a:t>, </a:t>
            </a:r>
            <a:r>
              <a:rPr lang="hu-HU" dirty="0" err="1" smtClean="0"/>
              <a:t>but</a:t>
            </a:r>
            <a:r>
              <a:rPr lang="hu-HU" dirty="0" smtClean="0"/>
              <a:t> </a:t>
            </a:r>
            <a:r>
              <a:rPr lang="hu-HU" dirty="0" err="1" smtClean="0"/>
              <a:t>the</a:t>
            </a:r>
            <a:r>
              <a:rPr lang="hu-HU" dirty="0" smtClean="0"/>
              <a:t> </a:t>
            </a:r>
            <a:r>
              <a:rPr lang="hu-HU" dirty="0" err="1" smtClean="0"/>
              <a:t>predicates</a:t>
            </a:r>
            <a:r>
              <a:rPr lang="hu-HU" dirty="0" smtClean="0"/>
              <a:t> </a:t>
            </a:r>
            <a:r>
              <a:rPr lang="hu-HU" dirty="0" err="1" smtClean="0"/>
              <a:t>can</a:t>
            </a:r>
            <a:r>
              <a:rPr lang="hu-HU" dirty="0" smtClean="0"/>
              <a:t> </a:t>
            </a:r>
            <a:r>
              <a:rPr lang="hu-HU" dirty="0" err="1" smtClean="0"/>
              <a:t>always</a:t>
            </a:r>
            <a:r>
              <a:rPr lang="hu-HU" dirty="0" smtClean="0"/>
              <a:t> be </a:t>
            </a:r>
            <a:r>
              <a:rPr lang="hu-HU" dirty="0" err="1" smtClean="0"/>
              <a:t>reconstructed</a:t>
            </a:r>
            <a:r>
              <a:rPr lang="hu-HU" dirty="0" smtClean="0"/>
              <a:t> </a:t>
            </a:r>
            <a:r>
              <a:rPr lang="hu-HU" dirty="0" err="1" smtClean="0"/>
              <a:t>in</a:t>
            </a:r>
            <a:r>
              <a:rPr lang="hu-HU" dirty="0" smtClean="0"/>
              <a:t> </a:t>
            </a:r>
            <a:r>
              <a:rPr lang="hu-HU" dirty="0" err="1" smtClean="0"/>
              <a:t>the</a:t>
            </a:r>
            <a:r>
              <a:rPr lang="hu-HU" dirty="0" smtClean="0"/>
              <a:t> main </a:t>
            </a:r>
            <a:r>
              <a:rPr lang="hu-HU" dirty="0" err="1" smtClean="0"/>
              <a:t>clause</a:t>
            </a:r>
            <a:r>
              <a:rPr lang="hu-HU" dirty="0" smtClean="0"/>
              <a:t>. </a:t>
            </a:r>
            <a:endParaRPr lang="en-US" dirty="0" smtClean="0"/>
          </a:p>
          <a:p>
            <a:r>
              <a:rPr lang="hu-HU" dirty="0" err="1" smtClean="0"/>
              <a:t>This</a:t>
            </a:r>
            <a:r>
              <a:rPr lang="hu-HU" dirty="0" smtClean="0"/>
              <a:t> </a:t>
            </a:r>
            <a:r>
              <a:rPr lang="en-US" dirty="0" smtClean="0"/>
              <a:t>may explain why this structure has so far escaped the attention of the literature</a:t>
            </a:r>
            <a:r>
              <a:rPr lang="hu-HU" dirty="0" smtClean="0"/>
              <a:t>:</a:t>
            </a:r>
            <a:r>
              <a:rPr lang="hu-HU" baseline="0" dirty="0" smtClean="0"/>
              <a:t>.</a:t>
            </a:r>
            <a:endParaRPr lang="en-US"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26</a:t>
            </a:fld>
            <a:endParaRPr lang="hu-HU"/>
          </a:p>
        </p:txBody>
      </p:sp>
    </p:spTree>
    <p:extLst>
      <p:ext uri="{BB962C8B-B14F-4D97-AF65-F5344CB8AC3E}">
        <p14:creationId xmlns:p14="http://schemas.microsoft.com/office/powerpoint/2010/main" val="24393653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smtClean="0"/>
              <a:t>To</a:t>
            </a:r>
            <a:r>
              <a:rPr lang="hu-HU" dirty="0" smtClean="0"/>
              <a:t> sum </a:t>
            </a:r>
            <a:r>
              <a:rPr lang="hu-HU" dirty="0" err="1" smtClean="0"/>
              <a:t>up</a:t>
            </a:r>
            <a:r>
              <a:rPr lang="hu-HU" dirty="0" smtClean="0"/>
              <a:t>: </a:t>
            </a:r>
            <a:r>
              <a:rPr lang="en-US" b="1" dirty="0" smtClean="0"/>
              <a:t>The origin of each case must be assessed individually</a:t>
            </a:r>
            <a:r>
              <a:rPr lang="hu-HU" b="1" dirty="0" smtClean="0"/>
              <a:t>. </a:t>
            </a:r>
          </a:p>
          <a:p>
            <a:r>
              <a:rPr lang="en-US" dirty="0" smtClean="0"/>
              <a:t>There are also examples in </a:t>
            </a:r>
            <a:r>
              <a:rPr lang="hu-HU" dirty="0" smtClean="0"/>
              <a:t>old(</a:t>
            </a:r>
            <a:r>
              <a:rPr lang="hu-HU" dirty="0" err="1" smtClean="0"/>
              <a:t>er</a:t>
            </a:r>
            <a:r>
              <a:rPr lang="hu-HU" dirty="0" smtClean="0"/>
              <a:t>)</a:t>
            </a:r>
            <a:r>
              <a:rPr lang="en-US" dirty="0" smtClean="0"/>
              <a:t> Hungarian (naturally, of those</a:t>
            </a:r>
            <a:r>
              <a:rPr lang="hu-HU" dirty="0" smtClean="0"/>
              <a:t> </a:t>
            </a:r>
            <a:r>
              <a:rPr lang="hu-HU" dirty="0" err="1" smtClean="0"/>
              <a:t>SA’s</a:t>
            </a:r>
            <a:r>
              <a:rPr lang="hu-HU" dirty="0" smtClean="0"/>
              <a:t> and SA+</a:t>
            </a:r>
            <a:r>
              <a:rPr lang="hu-HU" i="1" u="none" dirty="0" smtClean="0"/>
              <a:t>hogy</a:t>
            </a:r>
            <a:r>
              <a:rPr lang="en-US" dirty="0" smtClean="0"/>
              <a:t> constructions that already existed at the time)</a:t>
            </a:r>
            <a:r>
              <a:rPr lang="hu-HU" dirty="0" smtClean="0"/>
              <a:t> </a:t>
            </a:r>
            <a:r>
              <a:rPr lang="en-US" dirty="0" smtClean="0"/>
              <a:t>and not only in Transylvania, even if they were particularly frequent there.</a:t>
            </a:r>
            <a:r>
              <a:rPr lang="hu-HU" dirty="0" smtClean="0"/>
              <a:t> </a:t>
            </a:r>
            <a:r>
              <a:rPr lang="en-US" sz="1200" b="1" dirty="0" smtClean="0"/>
              <a:t>Topicalized variants were attested only for </a:t>
            </a:r>
            <a:r>
              <a:rPr lang="en-US" sz="1200" b="1" i="1" dirty="0" err="1" smtClean="0"/>
              <a:t>persze</a:t>
            </a:r>
            <a:r>
              <a:rPr lang="hu-HU" sz="1200" i="1" dirty="0" smtClean="0"/>
              <a:t>.</a:t>
            </a:r>
            <a:endParaRPr lang="en-US" dirty="0" smtClean="0"/>
          </a:p>
          <a:p>
            <a:r>
              <a:rPr lang="en-US" dirty="0" smtClean="0"/>
              <a:t>Contact-induced influence cannot be ruled out, but in the case of the first group</a:t>
            </a:r>
            <a:r>
              <a:rPr lang="hu-HU" dirty="0" smtClean="0"/>
              <a:t> and </a:t>
            </a:r>
            <a:r>
              <a:rPr lang="hu-HU" i="1" dirty="0" smtClean="0"/>
              <a:t>persze</a:t>
            </a:r>
            <a:r>
              <a:rPr lang="en-US" dirty="0" smtClean="0"/>
              <a:t>, there is also evidence pointing in a different direction.</a:t>
            </a:r>
            <a:r>
              <a:rPr lang="hu-HU" dirty="0" smtClean="0"/>
              <a:t> </a:t>
            </a:r>
            <a:endParaRPr lang="en-US" dirty="0" smtClean="0"/>
          </a:p>
          <a:p>
            <a:r>
              <a:rPr lang="en-US" dirty="0" smtClean="0"/>
              <a:t>There may be a functional difference between variants </a:t>
            </a:r>
            <a:r>
              <a:rPr lang="hu-HU" dirty="0" err="1" smtClean="0"/>
              <a:t>with</a:t>
            </a:r>
            <a:r>
              <a:rPr lang="hu-HU" dirty="0" smtClean="0"/>
              <a:t> and </a:t>
            </a:r>
            <a:r>
              <a:rPr lang="hu-HU" dirty="0" err="1" smtClean="0"/>
              <a:t>without</a:t>
            </a:r>
            <a:r>
              <a:rPr lang="hu-HU" baseline="0" dirty="0" smtClean="0"/>
              <a:t> </a:t>
            </a:r>
            <a:r>
              <a:rPr lang="hu-HU" i="1" baseline="0" dirty="0" smtClean="0"/>
              <a:t>hogy </a:t>
            </a:r>
            <a:r>
              <a:rPr lang="en-US" dirty="0" smtClean="0"/>
              <a:t>(or those with adjectival predicates)</a:t>
            </a:r>
            <a:r>
              <a:rPr lang="hu-HU" dirty="0" smtClean="0"/>
              <a:t>,</a:t>
            </a:r>
            <a:r>
              <a:rPr lang="en-US" dirty="0" smtClean="0"/>
              <a:t> but this does not apply uniformly to all </a:t>
            </a:r>
            <a:r>
              <a:rPr lang="hu-HU" dirty="0" err="1" smtClean="0"/>
              <a:t>SAs</a:t>
            </a:r>
            <a:r>
              <a:rPr lang="hu-HU" dirty="0" smtClean="0"/>
              <a:t>/</a:t>
            </a:r>
            <a:r>
              <a:rPr lang="hu-HU" dirty="0" err="1" smtClean="0"/>
              <a:t>DPs</a:t>
            </a:r>
            <a:r>
              <a:rPr lang="en-US" dirty="0" smtClean="0"/>
              <a:t>. </a:t>
            </a:r>
            <a:r>
              <a:rPr lang="hu-HU" dirty="0" smtClean="0"/>
              <a:t> </a:t>
            </a:r>
          </a:p>
          <a:p>
            <a:endParaRPr lang="hu-HU" i="1" dirty="0" smtClean="0"/>
          </a:p>
          <a:p>
            <a:r>
              <a:rPr lang="en-US" i="1" dirty="0" smtClean="0"/>
              <a:t>Minden </a:t>
            </a:r>
            <a:r>
              <a:rPr lang="en-US" i="1" dirty="0" err="1" smtClean="0"/>
              <a:t>bizonnyal</a:t>
            </a:r>
            <a:r>
              <a:rPr lang="en-US" i="1" dirty="0" smtClean="0"/>
              <a:t> </a:t>
            </a:r>
            <a:r>
              <a:rPr lang="en-US" dirty="0" smtClean="0"/>
              <a:t>(‘</a:t>
            </a:r>
            <a:r>
              <a:rPr lang="hu-HU" dirty="0" smtClean="0"/>
              <a:t>most </a:t>
            </a:r>
            <a:r>
              <a:rPr lang="en-US" dirty="0" smtClean="0"/>
              <a:t>certainly’) appears to be an exception: it is a lexicalized expression, which likely explains why its </a:t>
            </a:r>
            <a:r>
              <a:rPr lang="en-US" i="1" dirty="0" err="1" smtClean="0"/>
              <a:t>hogy</a:t>
            </a:r>
            <a:r>
              <a:rPr lang="en-US" dirty="0" smtClean="0"/>
              <a:t>-form has survived to the present day.</a:t>
            </a:r>
            <a:endParaRPr lang="hu-HU"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27</a:t>
            </a:fld>
            <a:endParaRPr lang="hu-HU"/>
          </a:p>
        </p:txBody>
      </p:sp>
    </p:spTree>
    <p:extLst>
      <p:ext uri="{BB962C8B-B14F-4D97-AF65-F5344CB8AC3E}">
        <p14:creationId xmlns:p14="http://schemas.microsoft.com/office/powerpoint/2010/main" val="10207632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28</a:t>
            </a:fld>
            <a:endParaRPr lang="hu-HU"/>
          </a:p>
        </p:txBody>
      </p:sp>
    </p:spTree>
    <p:extLst>
      <p:ext uri="{BB962C8B-B14F-4D97-AF65-F5344CB8AC3E}">
        <p14:creationId xmlns:p14="http://schemas.microsoft.com/office/powerpoint/2010/main" val="33474440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29</a:t>
            </a:fld>
            <a:endParaRPr lang="hu-HU"/>
          </a:p>
        </p:txBody>
      </p:sp>
    </p:spTree>
    <p:extLst>
      <p:ext uri="{BB962C8B-B14F-4D97-AF65-F5344CB8AC3E}">
        <p14:creationId xmlns:p14="http://schemas.microsoft.com/office/powerpoint/2010/main" val="776001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However, such constructions are not limited to Indo-European languages; they also occur in Hungarian, in a variety of forms. They typically exhibit a </a:t>
            </a:r>
            <a:r>
              <a:rPr lang="en-US" i="1" dirty="0" smtClean="0"/>
              <a:t>sentence adverb + that-clause</a:t>
            </a:r>
            <a:r>
              <a:rPr lang="en-US" dirty="0" smtClean="0"/>
              <a:t> structure, as illustrated by the examples</a:t>
            </a:r>
            <a:r>
              <a:rPr lang="hu-HU" dirty="0" smtClean="0"/>
              <a:t>:</a:t>
            </a:r>
            <a:r>
              <a:rPr lang="hu-HU" baseline="0" dirty="0" smtClean="0"/>
              <a:t> (3)-(6). </a:t>
            </a:r>
            <a:r>
              <a:rPr lang="en-US" dirty="0" smtClean="0"/>
              <a:t>The SA must always precede the </a:t>
            </a:r>
            <a:r>
              <a:rPr lang="en-US" i="1" dirty="0" err="1" smtClean="0"/>
              <a:t>hogy</a:t>
            </a:r>
            <a:r>
              <a:rPr lang="en-US" dirty="0" smtClean="0"/>
              <a:t>-clause (the proposition)</a:t>
            </a:r>
            <a:r>
              <a:rPr lang="hu-HU" dirty="0" smtClean="0"/>
              <a:t> [</a:t>
            </a:r>
            <a:r>
              <a:rPr lang="hu-HU" dirty="0" err="1" smtClean="0"/>
              <a:t>because</a:t>
            </a:r>
            <a:r>
              <a:rPr lang="hu-HU" baseline="0" dirty="0" smtClean="0"/>
              <a:t> </a:t>
            </a:r>
            <a:r>
              <a:rPr lang="hu-HU" baseline="0" dirty="0" err="1" smtClean="0"/>
              <a:t>it’s</a:t>
            </a:r>
            <a:r>
              <a:rPr lang="hu-HU" baseline="0" dirty="0" smtClean="0"/>
              <a:t> a </a:t>
            </a:r>
            <a:r>
              <a:rPr lang="hu-HU" baseline="0" dirty="0" err="1" smtClean="0"/>
              <a:t>head</a:t>
            </a:r>
            <a:r>
              <a:rPr lang="hu-HU" dirty="0" smtClean="0"/>
              <a:t>]</a:t>
            </a:r>
            <a:r>
              <a:rPr lang="en-US" dirty="0" smtClean="0"/>
              <a:t>.</a:t>
            </a:r>
          </a:p>
          <a:p>
            <a:r>
              <a:rPr lang="en-US" dirty="0" smtClean="0"/>
              <a:t>There has been some debate regarding their origin</a:t>
            </a:r>
            <a:r>
              <a:rPr lang="hu-HU" dirty="0" smtClean="0"/>
              <a:t> </a:t>
            </a:r>
            <a:r>
              <a:rPr lang="en-US" dirty="0" smtClean="0"/>
              <a:t>—</a:t>
            </a:r>
            <a:r>
              <a:rPr lang="hu-HU" dirty="0" smtClean="0"/>
              <a:t> </a:t>
            </a:r>
            <a:r>
              <a:rPr lang="en-US" dirty="0" smtClean="0"/>
              <a:t>specifically, about the earliest attested instances and the types of changes that led to their emergence.</a:t>
            </a:r>
          </a:p>
          <a:p>
            <a:r>
              <a:rPr lang="en-US" dirty="0" smtClean="0"/>
              <a:t>A characteristic feature of these constructions is that the subordinator </a:t>
            </a:r>
            <a:r>
              <a:rPr lang="en-US" i="1" dirty="0" err="1" smtClean="0"/>
              <a:t>hogy</a:t>
            </a:r>
            <a:r>
              <a:rPr lang="en-US" dirty="0" smtClean="0"/>
              <a:t> (‘that’) can be omitted. </a:t>
            </a:r>
          </a:p>
        </p:txBody>
      </p:sp>
      <p:sp>
        <p:nvSpPr>
          <p:cNvPr id="4" name="Dia számának helye 3"/>
          <p:cNvSpPr>
            <a:spLocks noGrp="1"/>
          </p:cNvSpPr>
          <p:nvPr>
            <p:ph type="sldNum" sz="quarter" idx="10"/>
          </p:nvPr>
        </p:nvSpPr>
        <p:spPr/>
        <p:txBody>
          <a:bodyPr/>
          <a:lstStyle/>
          <a:p>
            <a:fld id="{1C7F8A23-D174-454B-B728-F316BC7EC4AB}" type="slidenum">
              <a:rPr lang="hu-HU" smtClean="0"/>
              <a:t>3</a:t>
            </a:fld>
            <a:endParaRPr lang="hu-HU"/>
          </a:p>
        </p:txBody>
      </p:sp>
    </p:spTree>
    <p:extLst>
      <p:ext uri="{BB962C8B-B14F-4D97-AF65-F5344CB8AC3E}">
        <p14:creationId xmlns:p14="http://schemas.microsoft.com/office/powerpoint/2010/main" val="24566206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30</a:t>
            </a:fld>
            <a:endParaRPr lang="hu-HU"/>
          </a:p>
        </p:txBody>
      </p:sp>
    </p:spTree>
    <p:extLst>
      <p:ext uri="{BB962C8B-B14F-4D97-AF65-F5344CB8AC3E}">
        <p14:creationId xmlns:p14="http://schemas.microsoft.com/office/powerpoint/2010/main" val="1175159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31</a:t>
            </a:fld>
            <a:endParaRPr lang="hu-HU"/>
          </a:p>
        </p:txBody>
      </p:sp>
    </p:spTree>
    <p:extLst>
      <p:ext uri="{BB962C8B-B14F-4D97-AF65-F5344CB8AC3E}">
        <p14:creationId xmlns:p14="http://schemas.microsoft.com/office/powerpoint/2010/main" val="28306630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32</a:t>
            </a:fld>
            <a:endParaRPr lang="hu-HU"/>
          </a:p>
        </p:txBody>
      </p:sp>
    </p:spTree>
    <p:extLst>
      <p:ext uri="{BB962C8B-B14F-4D97-AF65-F5344CB8AC3E}">
        <p14:creationId xmlns:p14="http://schemas.microsoft.com/office/powerpoint/2010/main" val="31628189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One note on the status of </a:t>
            </a:r>
            <a:r>
              <a:rPr lang="en-US" i="1" dirty="0" err="1" smtClean="0"/>
              <a:t>hogy</a:t>
            </a:r>
            <a:r>
              <a:rPr lang="en-US" dirty="0" smtClean="0"/>
              <a:t> (‘that’): although this is a broad topic, it is evident that </a:t>
            </a:r>
            <a:r>
              <a:rPr lang="en-US" i="1" dirty="0" err="1" smtClean="0"/>
              <a:t>hogy</a:t>
            </a:r>
            <a:r>
              <a:rPr lang="en-US" dirty="0" smtClean="0"/>
              <a:t> is frequently used as the initial element of </a:t>
            </a:r>
            <a:r>
              <a:rPr lang="en-US" dirty="0" err="1" smtClean="0"/>
              <a:t>insubordinated</a:t>
            </a:r>
            <a:r>
              <a:rPr lang="en-US" dirty="0" smtClean="0"/>
              <a:t> clauses</a:t>
            </a:r>
            <a:r>
              <a:rPr lang="hu-HU" dirty="0" smtClean="0"/>
              <a:t> </a:t>
            </a:r>
            <a:r>
              <a:rPr lang="en-US" dirty="0" smtClean="0"/>
              <a:t>—</a:t>
            </a:r>
            <a:r>
              <a:rPr lang="hu-HU" dirty="0" smtClean="0"/>
              <a:t> </a:t>
            </a:r>
            <a:r>
              <a:rPr lang="en-US" dirty="0" smtClean="0"/>
              <a:t>i.e., clauses that appear without an overt </a:t>
            </a:r>
            <a:r>
              <a:rPr lang="hu-HU" dirty="0" err="1" smtClean="0"/>
              <a:t>or</a:t>
            </a:r>
            <a:r>
              <a:rPr lang="hu-HU" dirty="0" smtClean="0"/>
              <a:t> </a:t>
            </a:r>
            <a:r>
              <a:rPr lang="hu-HU" dirty="0" err="1" smtClean="0"/>
              <a:t>ellipted</a:t>
            </a:r>
            <a:r>
              <a:rPr lang="hu-HU" dirty="0" smtClean="0"/>
              <a:t> </a:t>
            </a:r>
            <a:r>
              <a:rPr lang="en-US" dirty="0" smtClean="0"/>
              <a:t>main clause and convey some kind of pragmatic meaning. Historical investigations of Hungarian have not confirmed that these uses originate from ellipsis; while </a:t>
            </a:r>
            <a:r>
              <a:rPr lang="hu-HU" dirty="0" err="1" smtClean="0"/>
              <a:t>this</a:t>
            </a:r>
            <a:r>
              <a:rPr lang="hu-HU" dirty="0" smtClean="0"/>
              <a:t> </a:t>
            </a:r>
            <a:r>
              <a:rPr lang="hu-HU" dirty="0" err="1" smtClean="0"/>
              <a:t>mechanism</a:t>
            </a:r>
            <a:r>
              <a:rPr lang="hu-HU" baseline="0" dirty="0" smtClean="0"/>
              <a:t> </a:t>
            </a:r>
            <a:r>
              <a:rPr lang="en-US" dirty="0" smtClean="0"/>
              <a:t>may be plausible in some cases, it can be excluded in others.</a:t>
            </a:r>
          </a:p>
          <a:p>
            <a:r>
              <a:rPr lang="en-US" dirty="0" smtClean="0"/>
              <a:t>In present-day spontaneous Hungarian</a:t>
            </a:r>
            <a:r>
              <a:rPr lang="hu-HU" dirty="0" smtClean="0"/>
              <a:t> </a:t>
            </a:r>
            <a:r>
              <a:rPr lang="en-US" dirty="0" smtClean="0"/>
              <a:t>—</a:t>
            </a:r>
            <a:r>
              <a:rPr lang="hu-HU" dirty="0" smtClean="0"/>
              <a:t> </a:t>
            </a:r>
            <a:r>
              <a:rPr lang="en-US" dirty="0" smtClean="0"/>
              <a:t>typically informal spoken language</a:t>
            </a:r>
            <a:r>
              <a:rPr lang="hu-HU" dirty="0" smtClean="0"/>
              <a:t> </a:t>
            </a:r>
            <a:r>
              <a:rPr lang="en-US" dirty="0" smtClean="0"/>
              <a:t>—</a:t>
            </a:r>
            <a:r>
              <a:rPr lang="hu-HU" dirty="0" smtClean="0"/>
              <a:t> </a:t>
            </a:r>
            <a:r>
              <a:rPr lang="en-US" dirty="0" smtClean="0"/>
              <a:t>sentence-initial </a:t>
            </a:r>
            <a:r>
              <a:rPr lang="en-US" i="1" dirty="0" err="1" smtClean="0"/>
              <a:t>hogy</a:t>
            </a:r>
            <a:r>
              <a:rPr lang="en-US" dirty="0" smtClean="0"/>
              <a:t> is common, but these are not stand-alone</a:t>
            </a:r>
            <a:r>
              <a:rPr lang="hu-HU" dirty="0" smtClean="0"/>
              <a:t> </a:t>
            </a:r>
            <a:r>
              <a:rPr lang="hu-HU" dirty="0" err="1" smtClean="0"/>
              <a:t>insubordinate</a:t>
            </a:r>
            <a:r>
              <a:rPr lang="en-US" dirty="0" smtClean="0"/>
              <a:t> instances. Rather, they tend to be </a:t>
            </a:r>
            <a:r>
              <a:rPr lang="en-US" b="1" dirty="0" err="1" smtClean="0"/>
              <a:t>elabora</a:t>
            </a:r>
            <a:r>
              <a:rPr lang="hu-HU" dirty="0" err="1" smtClean="0"/>
              <a:t>tive</a:t>
            </a:r>
            <a:r>
              <a:rPr lang="hu-HU" baseline="0" dirty="0" smtClean="0"/>
              <a:t> </a:t>
            </a:r>
            <a:r>
              <a:rPr lang="hu-HU" baseline="0" dirty="0" err="1" smtClean="0"/>
              <a:t>insubordinate</a:t>
            </a:r>
            <a:r>
              <a:rPr lang="en-US" dirty="0" smtClean="0"/>
              <a:t> </a:t>
            </a:r>
            <a:r>
              <a:rPr lang="hu-HU" dirty="0" err="1" smtClean="0"/>
              <a:t>clauses</a:t>
            </a:r>
            <a:r>
              <a:rPr lang="en-US" dirty="0" smtClean="0"/>
              <a:t>, in which </a:t>
            </a:r>
            <a:r>
              <a:rPr lang="en-US" i="1" dirty="0" err="1" smtClean="0"/>
              <a:t>hogy</a:t>
            </a:r>
            <a:r>
              <a:rPr lang="en-US" dirty="0" smtClean="0"/>
              <a:t> regularly co-occurs with a variety of inferential or explanatory discourse markers or connectives, such as </a:t>
            </a:r>
            <a:r>
              <a:rPr lang="en-US" i="1" dirty="0" err="1" smtClean="0"/>
              <a:t>tehát</a:t>
            </a:r>
            <a:r>
              <a:rPr lang="en-US" dirty="0" smtClean="0"/>
              <a:t> (‘so’), </a:t>
            </a:r>
            <a:r>
              <a:rPr lang="en-US" i="1" dirty="0" err="1" smtClean="0"/>
              <a:t>szóval</a:t>
            </a:r>
            <a:r>
              <a:rPr lang="en-US" dirty="0" smtClean="0"/>
              <a:t> (‘so/in short’), and </a:t>
            </a:r>
            <a:r>
              <a:rPr lang="en-US" i="1" dirty="0" err="1" smtClean="0"/>
              <a:t>hát</a:t>
            </a:r>
            <a:r>
              <a:rPr lang="en-US" dirty="0" smtClean="0"/>
              <a:t> (‘well’)</a:t>
            </a:r>
            <a:r>
              <a:rPr lang="hu-HU" dirty="0" smtClean="0"/>
              <a:t> (39)</a:t>
            </a:r>
            <a:r>
              <a:rPr lang="en-US" dirty="0" smtClean="0"/>
              <a:t>, in some cases becoming nearly fused with them.</a:t>
            </a:r>
          </a:p>
          <a:p>
            <a:r>
              <a:rPr lang="en-US" dirty="0" smtClean="0"/>
              <a:t>The key question is whether the discourse-pragmatic status should be assigned to </a:t>
            </a:r>
            <a:r>
              <a:rPr lang="en-US" i="1" dirty="0" err="1" smtClean="0"/>
              <a:t>hogy</a:t>
            </a:r>
            <a:r>
              <a:rPr lang="en-US" dirty="0" smtClean="0"/>
              <a:t> itself, or rather to the entire insubordinate clause as a construction. I am inclined to </a:t>
            </a:r>
            <a:r>
              <a:rPr lang="en-US" dirty="0" err="1" smtClean="0"/>
              <a:t>favour</a:t>
            </a:r>
            <a:r>
              <a:rPr lang="en-US" dirty="0" smtClean="0"/>
              <a:t> the latter interpretation</a:t>
            </a:r>
            <a:r>
              <a:rPr lang="hu-HU" baseline="0" dirty="0" smtClean="0"/>
              <a:t> </a:t>
            </a:r>
            <a:r>
              <a:rPr lang="hu-HU" baseline="0" dirty="0" err="1" smtClean="0"/>
              <a:t>in</a:t>
            </a:r>
            <a:r>
              <a:rPr lang="hu-HU" baseline="0" dirty="0" smtClean="0"/>
              <a:t> </a:t>
            </a:r>
            <a:r>
              <a:rPr lang="hu-HU" baseline="0" dirty="0" err="1" smtClean="0"/>
              <a:t>the</a:t>
            </a:r>
            <a:r>
              <a:rPr lang="hu-HU" baseline="0" dirty="0" smtClean="0"/>
              <a:t> </a:t>
            </a:r>
            <a:r>
              <a:rPr lang="hu-HU" baseline="0" dirty="0" err="1" smtClean="0"/>
              <a:t>case</a:t>
            </a:r>
            <a:r>
              <a:rPr lang="hu-HU" baseline="0" dirty="0" smtClean="0"/>
              <a:t> of </a:t>
            </a:r>
            <a:r>
              <a:rPr lang="hu-HU" baseline="0" dirty="0" err="1" smtClean="0"/>
              <a:t>stand-alone</a:t>
            </a:r>
            <a:r>
              <a:rPr lang="hu-HU" baseline="0" dirty="0" smtClean="0"/>
              <a:t> </a:t>
            </a:r>
            <a:r>
              <a:rPr lang="hu-HU" baseline="0" dirty="0" err="1" smtClean="0"/>
              <a:t>insubordinate</a:t>
            </a:r>
            <a:r>
              <a:rPr lang="hu-HU" baseline="0" dirty="0" smtClean="0"/>
              <a:t> </a:t>
            </a:r>
            <a:r>
              <a:rPr lang="hu-HU" baseline="0" dirty="0" err="1" smtClean="0"/>
              <a:t>or</a:t>
            </a:r>
            <a:r>
              <a:rPr lang="hu-HU" baseline="0" dirty="0" smtClean="0"/>
              <a:t> </a:t>
            </a:r>
            <a:r>
              <a:rPr lang="hu-HU" baseline="0" dirty="0" err="1" smtClean="0"/>
              <a:t>semi-insubordinate</a:t>
            </a:r>
            <a:r>
              <a:rPr lang="hu-HU" baseline="0" dirty="0" smtClean="0"/>
              <a:t> </a:t>
            </a:r>
            <a:r>
              <a:rPr lang="hu-HU" baseline="0" dirty="0" err="1" smtClean="0"/>
              <a:t>clauses</a:t>
            </a:r>
            <a:r>
              <a:rPr lang="hu-HU" baseline="0" dirty="0" smtClean="0"/>
              <a:t> and </a:t>
            </a:r>
            <a:r>
              <a:rPr lang="hu-HU" baseline="0" dirty="0" err="1" smtClean="0"/>
              <a:t>the</a:t>
            </a:r>
            <a:r>
              <a:rPr lang="hu-HU" baseline="0" dirty="0" smtClean="0"/>
              <a:t> </a:t>
            </a:r>
            <a:r>
              <a:rPr lang="hu-HU" baseline="0" dirty="0" err="1" smtClean="0"/>
              <a:t>former</a:t>
            </a:r>
            <a:r>
              <a:rPr lang="hu-HU" baseline="0" dirty="0" smtClean="0"/>
              <a:t> </a:t>
            </a:r>
            <a:r>
              <a:rPr lang="hu-HU" baseline="0" dirty="0" err="1" smtClean="0"/>
              <a:t>in</a:t>
            </a:r>
            <a:r>
              <a:rPr lang="hu-HU" baseline="0" dirty="0" smtClean="0"/>
              <a:t> </a:t>
            </a:r>
            <a:r>
              <a:rPr lang="hu-HU" baseline="0" dirty="0" err="1" smtClean="0"/>
              <a:t>the</a:t>
            </a:r>
            <a:r>
              <a:rPr lang="hu-HU" baseline="0" dirty="0" smtClean="0"/>
              <a:t> </a:t>
            </a:r>
            <a:r>
              <a:rPr lang="hu-HU" baseline="0" dirty="0" err="1" smtClean="0"/>
              <a:t>case</a:t>
            </a:r>
            <a:r>
              <a:rPr lang="hu-HU" baseline="0" dirty="0" smtClean="0"/>
              <a:t> of </a:t>
            </a:r>
            <a:r>
              <a:rPr lang="hu-HU" baseline="0" dirty="0" err="1" smtClean="0"/>
              <a:t>elaborative</a:t>
            </a:r>
            <a:r>
              <a:rPr lang="hu-HU" baseline="0" dirty="0" smtClean="0"/>
              <a:t> </a:t>
            </a:r>
            <a:r>
              <a:rPr lang="hu-HU" baseline="0" dirty="0" err="1" smtClean="0"/>
              <a:t>ones</a:t>
            </a:r>
            <a:r>
              <a:rPr lang="hu-HU" baseline="0" dirty="0" smtClean="0"/>
              <a:t>.</a:t>
            </a:r>
            <a:endParaRPr lang="en-US" dirty="0" smtClean="0"/>
          </a:p>
          <a:p>
            <a:endParaRPr lang="hu-HU" i="0" dirty="0"/>
          </a:p>
        </p:txBody>
      </p:sp>
      <p:sp>
        <p:nvSpPr>
          <p:cNvPr id="4" name="Dia számának helye 3"/>
          <p:cNvSpPr>
            <a:spLocks noGrp="1"/>
          </p:cNvSpPr>
          <p:nvPr>
            <p:ph type="sldNum" sz="quarter" idx="10"/>
          </p:nvPr>
        </p:nvSpPr>
        <p:spPr/>
        <p:txBody>
          <a:bodyPr/>
          <a:lstStyle/>
          <a:p>
            <a:fld id="{1C7F8A23-D174-454B-B728-F316BC7EC4AB}" type="slidenum">
              <a:rPr lang="hu-HU" smtClean="0"/>
              <a:t>33</a:t>
            </a:fld>
            <a:endParaRPr lang="hu-HU"/>
          </a:p>
        </p:txBody>
      </p:sp>
    </p:spTree>
    <p:extLst>
      <p:ext uri="{BB962C8B-B14F-4D97-AF65-F5344CB8AC3E}">
        <p14:creationId xmlns:p14="http://schemas.microsoft.com/office/powerpoint/2010/main" val="39860186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34</a:t>
            </a:fld>
            <a:endParaRPr lang="hu-HU"/>
          </a:p>
        </p:txBody>
      </p:sp>
    </p:spTree>
    <p:extLst>
      <p:ext uri="{BB962C8B-B14F-4D97-AF65-F5344CB8AC3E}">
        <p14:creationId xmlns:p14="http://schemas.microsoft.com/office/powerpoint/2010/main" val="722388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35</a:t>
            </a:fld>
            <a:endParaRPr lang="hu-HU"/>
          </a:p>
        </p:txBody>
      </p:sp>
    </p:spTree>
    <p:extLst>
      <p:ext uri="{BB962C8B-B14F-4D97-AF65-F5344CB8AC3E}">
        <p14:creationId xmlns:p14="http://schemas.microsoft.com/office/powerpoint/2010/main" val="25552163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36</a:t>
            </a:fld>
            <a:endParaRPr lang="hu-HU"/>
          </a:p>
        </p:txBody>
      </p:sp>
    </p:spTree>
    <p:extLst>
      <p:ext uri="{BB962C8B-B14F-4D97-AF65-F5344CB8AC3E}">
        <p14:creationId xmlns:p14="http://schemas.microsoft.com/office/powerpoint/2010/main" val="13224648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37</a:t>
            </a:fld>
            <a:endParaRPr lang="hu-HU"/>
          </a:p>
        </p:txBody>
      </p:sp>
    </p:spTree>
    <p:extLst>
      <p:ext uri="{BB962C8B-B14F-4D97-AF65-F5344CB8AC3E}">
        <p14:creationId xmlns:p14="http://schemas.microsoft.com/office/powerpoint/2010/main" val="28853227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38</a:t>
            </a:fld>
            <a:endParaRPr lang="hu-HU"/>
          </a:p>
        </p:txBody>
      </p:sp>
    </p:spTree>
    <p:extLst>
      <p:ext uri="{BB962C8B-B14F-4D97-AF65-F5344CB8AC3E}">
        <p14:creationId xmlns:p14="http://schemas.microsoft.com/office/powerpoint/2010/main" val="20975619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39</a:t>
            </a:fld>
            <a:endParaRPr lang="hu-HU"/>
          </a:p>
        </p:txBody>
      </p:sp>
    </p:spTree>
    <p:extLst>
      <p:ext uri="{BB962C8B-B14F-4D97-AF65-F5344CB8AC3E}">
        <p14:creationId xmlns:p14="http://schemas.microsoft.com/office/powerpoint/2010/main" val="3176926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One variant of the foregoing structures arises when free adverbials and the topic may precede the SA/DP, as illustrated by an example in É. Kiss </a:t>
            </a:r>
            <a:r>
              <a:rPr lang="hu-HU" dirty="0" smtClean="0"/>
              <a:t>(2010) </a:t>
            </a:r>
            <a:r>
              <a:rPr lang="en-US" dirty="0" smtClean="0"/>
              <a:t>and </a:t>
            </a:r>
            <a:r>
              <a:rPr lang="hu-HU" dirty="0" err="1" smtClean="0"/>
              <a:t>in</a:t>
            </a:r>
            <a:r>
              <a:rPr lang="hu-HU" dirty="0" smtClean="0"/>
              <a:t> </a:t>
            </a:r>
            <a:r>
              <a:rPr lang="en-US" dirty="0" err="1" smtClean="0"/>
              <a:t>Kenesei</a:t>
            </a:r>
            <a:r>
              <a:rPr lang="hu-HU" dirty="0" smtClean="0"/>
              <a:t> (2002)</a:t>
            </a:r>
            <a:r>
              <a:rPr lang="en-US" dirty="0" smtClean="0"/>
              <a:t>. This is particularly striking in example (7).</a:t>
            </a:r>
            <a:r>
              <a:rPr lang="hu-HU"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emphasize that, on the basis of present-day corpus evidence, this is not attested for all SA/DP + </a:t>
            </a:r>
            <a:r>
              <a:rPr lang="en-US" i="1" dirty="0" err="1" smtClean="0"/>
              <a:t>hogy</a:t>
            </a:r>
            <a:r>
              <a:rPr lang="en-US" dirty="0" smtClean="0"/>
              <a:t> (‘that’) </a:t>
            </a:r>
            <a:r>
              <a:rPr lang="en-US" dirty="0" smtClean="0"/>
              <a:t>constructions. </a:t>
            </a:r>
            <a:r>
              <a:rPr lang="en-US" dirty="0" smtClean="0"/>
              <a:t>I return to this issue in my discussion of the sentence adverbials examined below.</a:t>
            </a: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4</a:t>
            </a:fld>
            <a:endParaRPr lang="hu-HU"/>
          </a:p>
        </p:txBody>
      </p:sp>
    </p:spTree>
    <p:extLst>
      <p:ext uri="{BB962C8B-B14F-4D97-AF65-F5344CB8AC3E}">
        <p14:creationId xmlns:p14="http://schemas.microsoft.com/office/powerpoint/2010/main" val="173723420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40</a:t>
            </a:fld>
            <a:endParaRPr lang="hu-HU"/>
          </a:p>
        </p:txBody>
      </p:sp>
    </p:spTree>
    <p:extLst>
      <p:ext uri="{BB962C8B-B14F-4D97-AF65-F5344CB8AC3E}">
        <p14:creationId xmlns:p14="http://schemas.microsoft.com/office/powerpoint/2010/main" val="29152176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41</a:t>
            </a:fld>
            <a:endParaRPr lang="hu-HU"/>
          </a:p>
        </p:txBody>
      </p:sp>
    </p:spTree>
    <p:extLst>
      <p:ext uri="{BB962C8B-B14F-4D97-AF65-F5344CB8AC3E}">
        <p14:creationId xmlns:p14="http://schemas.microsoft.com/office/powerpoint/2010/main" val="33002633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42</a:t>
            </a:fld>
            <a:endParaRPr lang="hu-HU"/>
          </a:p>
        </p:txBody>
      </p:sp>
    </p:spTree>
    <p:extLst>
      <p:ext uri="{BB962C8B-B14F-4D97-AF65-F5344CB8AC3E}">
        <p14:creationId xmlns:p14="http://schemas.microsoft.com/office/powerpoint/2010/main" val="31587275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43</a:t>
            </a:fld>
            <a:endParaRPr lang="hu-HU"/>
          </a:p>
        </p:txBody>
      </p:sp>
    </p:spTree>
    <p:extLst>
      <p:ext uri="{BB962C8B-B14F-4D97-AF65-F5344CB8AC3E}">
        <p14:creationId xmlns:p14="http://schemas.microsoft.com/office/powerpoint/2010/main" val="24789875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This figure shows, among the </a:t>
            </a:r>
            <a:r>
              <a:rPr lang="en-US" i="1" dirty="0" err="1" smtClean="0"/>
              <a:t>persze</a:t>
            </a:r>
            <a:r>
              <a:rPr lang="en-US" dirty="0" smtClean="0"/>
              <a:t> + </a:t>
            </a:r>
            <a:r>
              <a:rPr lang="en-US" i="1" dirty="0" err="1" smtClean="0"/>
              <a:t>hogy</a:t>
            </a:r>
            <a:r>
              <a:rPr lang="en-US" dirty="0" smtClean="0"/>
              <a:t> occurrences in the </a:t>
            </a:r>
            <a:r>
              <a:rPr lang="en-US" dirty="0" err="1" smtClean="0"/>
              <a:t>MTSz</a:t>
            </a:r>
            <a:r>
              <a:rPr lang="en-US" dirty="0" smtClean="0"/>
              <a:t>, the proportions accounted for by the target construction and its </a:t>
            </a:r>
            <a:r>
              <a:rPr lang="hu-HU" dirty="0" err="1" smtClean="0"/>
              <a:t>interspersing</a:t>
            </a:r>
            <a:r>
              <a:rPr lang="hu-HU" baseline="0" dirty="0" smtClean="0"/>
              <a:t> (</a:t>
            </a:r>
            <a:r>
              <a:rPr lang="hu-HU" baseline="0" dirty="0" err="1" smtClean="0"/>
              <a:t>topicalized</a:t>
            </a:r>
            <a:r>
              <a:rPr lang="hu-HU" baseline="0" dirty="0" smtClean="0"/>
              <a:t>) </a:t>
            </a:r>
            <a:r>
              <a:rPr lang="en-US" dirty="0" smtClean="0"/>
              <a:t>variants. The share of the latter declined due to the strengthening influence of the standard language norm and then stabilized at around 5%.</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44</a:t>
            </a:fld>
            <a:endParaRPr lang="hu-HU"/>
          </a:p>
        </p:txBody>
      </p:sp>
    </p:spTree>
    <p:extLst>
      <p:ext uri="{BB962C8B-B14F-4D97-AF65-F5344CB8AC3E}">
        <p14:creationId xmlns:p14="http://schemas.microsoft.com/office/powerpoint/2010/main" val="2992851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err="1" smtClean="0"/>
              <a:t>These</a:t>
            </a:r>
            <a:r>
              <a:rPr lang="hu-HU" dirty="0" smtClean="0"/>
              <a:t> SA/DP + </a:t>
            </a:r>
            <a:r>
              <a:rPr lang="hu-HU" i="1" dirty="0" err="1" smtClean="0"/>
              <a:t>that</a:t>
            </a:r>
            <a:r>
              <a:rPr lang="hu-HU" dirty="0" smtClean="0"/>
              <a:t> </a:t>
            </a:r>
            <a:r>
              <a:rPr lang="hu-HU" dirty="0" err="1" smtClean="0"/>
              <a:t>constructions</a:t>
            </a:r>
            <a:r>
              <a:rPr lang="hu-HU" dirty="0" smtClean="0"/>
              <a:t> </a:t>
            </a:r>
            <a:r>
              <a:rPr lang="en-US" dirty="0" smtClean="0"/>
              <a:t>are </a:t>
            </a:r>
            <a:r>
              <a:rPr lang="hu-HU" dirty="0" err="1" smtClean="0"/>
              <a:t>very</a:t>
            </a:r>
            <a:r>
              <a:rPr lang="hu-HU" dirty="0" smtClean="0"/>
              <a:t> </a:t>
            </a:r>
            <a:r>
              <a:rPr lang="hu-HU" dirty="0" err="1" smtClean="0"/>
              <a:t>similar</a:t>
            </a:r>
            <a:r>
              <a:rPr lang="hu-HU" baseline="0" dirty="0" smtClean="0"/>
              <a:t> </a:t>
            </a:r>
            <a:r>
              <a:rPr lang="hu-HU" baseline="0" dirty="0" err="1" smtClean="0"/>
              <a:t>to</a:t>
            </a:r>
            <a:r>
              <a:rPr lang="hu-HU" baseline="0" dirty="0" smtClean="0"/>
              <a:t> </a:t>
            </a:r>
            <a:r>
              <a:rPr lang="hu-HU" baseline="0" dirty="0" err="1" smtClean="0"/>
              <a:t>cases</a:t>
            </a:r>
            <a:r>
              <a:rPr lang="hu-HU" baseline="0" dirty="0" smtClean="0"/>
              <a:t> </a:t>
            </a:r>
            <a:r>
              <a:rPr lang="hu-HU" baseline="0" dirty="0" err="1" smtClean="0"/>
              <a:t>which</a:t>
            </a:r>
            <a:r>
              <a:rPr lang="hu-HU" baseline="0" dirty="0" smtClean="0"/>
              <a:t> </a:t>
            </a:r>
            <a:r>
              <a:rPr lang="hu-HU" baseline="0" dirty="0" err="1" smtClean="0"/>
              <a:t>Hungarian</a:t>
            </a:r>
            <a:r>
              <a:rPr lang="hu-HU" baseline="0" dirty="0" smtClean="0"/>
              <a:t> </a:t>
            </a:r>
            <a:r>
              <a:rPr lang="hu-HU" baseline="0" dirty="0" err="1" smtClean="0"/>
              <a:t>literature</a:t>
            </a:r>
            <a:r>
              <a:rPr lang="hu-HU" baseline="0" dirty="0" smtClean="0"/>
              <a:t> </a:t>
            </a:r>
            <a:r>
              <a:rPr lang="hu-HU" baseline="0" dirty="0" err="1" smtClean="0"/>
              <a:t>calls</a:t>
            </a:r>
            <a:r>
              <a:rPr lang="hu-HU" baseline="0" dirty="0" smtClean="0"/>
              <a:t> </a:t>
            </a:r>
            <a:r>
              <a:rPr lang="hu-HU" u="sng" dirty="0" smtClean="0"/>
              <a:t>„mondatátszövődés” (</a:t>
            </a:r>
            <a:r>
              <a:rPr lang="hu-HU" u="sng" dirty="0" err="1" smtClean="0"/>
              <a:t>sentence</a:t>
            </a:r>
            <a:r>
              <a:rPr lang="hu-HU" u="sng" dirty="0" smtClean="0"/>
              <a:t> </a:t>
            </a:r>
            <a:r>
              <a:rPr lang="hu-HU" u="sng" dirty="0" err="1" smtClean="0"/>
              <a:t>interspersing</a:t>
            </a:r>
            <a:r>
              <a:rPr lang="hu-HU" u="sng" dirty="0" smtClean="0"/>
              <a:t>) </a:t>
            </a:r>
            <a:r>
              <a:rPr lang="hu-HU" b="0" u="none" dirty="0" smtClean="0"/>
              <a:t>(</a:t>
            </a:r>
            <a:r>
              <a:rPr lang="hu-HU" b="0" u="none" dirty="0" err="1" smtClean="0"/>
              <a:t>Haader</a:t>
            </a:r>
            <a:r>
              <a:rPr lang="hu-HU" b="0" u="none" dirty="0" smtClean="0"/>
              <a:t> 1998, É.</a:t>
            </a:r>
            <a:r>
              <a:rPr lang="hu-HU" b="0" u="none" baseline="0" dirty="0" smtClean="0"/>
              <a:t> Kiss 1998, Horváth 2014, etc.</a:t>
            </a:r>
            <a:r>
              <a:rPr lang="hu-HU" b="0" u="none" dirty="0" smtClean="0"/>
              <a:t>)</a:t>
            </a:r>
            <a:r>
              <a:rPr lang="hu-HU" u="none" baseline="0" dirty="0" smtClean="0"/>
              <a:t>, </a:t>
            </a:r>
            <a:r>
              <a:rPr lang="hu-HU" u="none" baseline="0" dirty="0" err="1" smtClean="0"/>
              <a:t>some</a:t>
            </a:r>
            <a:r>
              <a:rPr lang="hu-HU" u="none" baseline="0" dirty="0" smtClean="0"/>
              <a:t> </a:t>
            </a:r>
            <a:r>
              <a:rPr lang="hu-HU" u="none" baseline="0" dirty="0" err="1" smtClean="0"/>
              <a:t>scholars</a:t>
            </a:r>
            <a:r>
              <a:rPr lang="hu-HU" u="none" baseline="0" dirty="0" smtClean="0"/>
              <a:t> (É. Kiss 1998) </a:t>
            </a:r>
            <a:r>
              <a:rPr lang="hu-HU" u="none" baseline="0" dirty="0" err="1" smtClean="0"/>
              <a:t>use</a:t>
            </a:r>
            <a:r>
              <a:rPr lang="hu-HU" u="none" baseline="0" dirty="0" smtClean="0"/>
              <a:t> </a:t>
            </a:r>
            <a:r>
              <a:rPr lang="hu-HU" u="none" baseline="0" dirty="0" err="1" smtClean="0"/>
              <a:t>the</a:t>
            </a:r>
            <a:r>
              <a:rPr lang="hu-HU" u="none" baseline="0" dirty="0" smtClean="0"/>
              <a:t> </a:t>
            </a:r>
            <a:r>
              <a:rPr lang="hu-HU" u="none" baseline="0" dirty="0" err="1" smtClean="0"/>
              <a:t>terms</a:t>
            </a:r>
            <a:r>
              <a:rPr lang="hu-HU" u="none" baseline="0" dirty="0" smtClean="0"/>
              <a:t> </a:t>
            </a:r>
            <a:r>
              <a:rPr lang="hu-HU" u="none" baseline="0" dirty="0" err="1" smtClean="0"/>
              <a:t>focus-</a:t>
            </a:r>
            <a:r>
              <a:rPr lang="hu-HU" u="none" baseline="0" dirty="0" smtClean="0"/>
              <a:t>/</a:t>
            </a:r>
            <a:r>
              <a:rPr lang="hu-HU" u="none" baseline="0" dirty="0" err="1" smtClean="0"/>
              <a:t>topic-</a:t>
            </a:r>
            <a:r>
              <a:rPr lang="hu-HU" u="none" baseline="0" dirty="0" smtClean="0"/>
              <a:t> </a:t>
            </a:r>
            <a:r>
              <a:rPr lang="hu-HU" u="none" baseline="0" dirty="0" err="1" smtClean="0"/>
              <a:t>or</a:t>
            </a:r>
            <a:r>
              <a:rPr lang="hu-HU" u="none" baseline="0" dirty="0" smtClean="0"/>
              <a:t> </a:t>
            </a:r>
            <a:r>
              <a:rPr lang="hu-HU" u="none" baseline="0" dirty="0" err="1" smtClean="0"/>
              <a:t>quantifier-raising</a:t>
            </a:r>
            <a:r>
              <a:rPr lang="hu-HU" u="none" baseline="0" dirty="0" smtClean="0"/>
              <a:t> (</a:t>
            </a:r>
            <a:r>
              <a:rPr lang="hu-HU" dirty="0" smtClean="0"/>
              <a:t>fókuszkiemelés), (kvantorkiemelés) </a:t>
            </a:r>
            <a:r>
              <a:rPr lang="hu-HU" dirty="0" err="1" smtClean="0"/>
              <a:t>or</a:t>
            </a:r>
            <a:r>
              <a:rPr lang="hu-HU" dirty="0" smtClean="0"/>
              <a:t> </a:t>
            </a:r>
            <a:r>
              <a:rPr lang="hu-HU" dirty="0" err="1" smtClean="0"/>
              <a:t>topicalization</a:t>
            </a:r>
            <a:r>
              <a:rPr lang="hu-HU" dirty="0" smtClean="0"/>
              <a:t> (</a:t>
            </a:r>
            <a:r>
              <a:rPr lang="hu-HU" dirty="0" err="1" smtClean="0"/>
              <a:t>topikalizáció</a:t>
            </a:r>
            <a:r>
              <a:rPr lang="hu-HU" dirty="0" smtClean="0"/>
              <a:t>). </a:t>
            </a:r>
            <a:r>
              <a:rPr lang="en-US" dirty="0" smtClean="0"/>
              <a:t>This theory was developed for subordinate complex sentences with </a:t>
            </a:r>
            <a:r>
              <a:rPr lang="en-US" i="1" dirty="0" err="1" smtClean="0"/>
              <a:t>hogy</a:t>
            </a:r>
            <a:r>
              <a:rPr lang="en-US" dirty="0" smtClean="0"/>
              <a:t> that contain a standard predicate</a:t>
            </a:r>
            <a:r>
              <a:rPr lang="hu-HU" dirty="0" smtClean="0"/>
              <a:t> (</a:t>
            </a:r>
            <a:r>
              <a:rPr lang="hu-HU" dirty="0" err="1" smtClean="0"/>
              <a:t>e.g</a:t>
            </a:r>
            <a:r>
              <a:rPr lang="hu-HU" dirty="0" smtClean="0"/>
              <a:t>. </a:t>
            </a:r>
            <a:r>
              <a:rPr lang="hu-HU" i="1" dirty="0" smtClean="0"/>
              <a:t>szeret,</a:t>
            </a:r>
            <a:r>
              <a:rPr lang="hu-HU" i="1" baseline="0" dirty="0" smtClean="0"/>
              <a:t> akar </a:t>
            </a:r>
            <a:r>
              <a:rPr lang="hu-HU" i="0" baseline="0" dirty="0" smtClean="0"/>
              <a:t>’</a:t>
            </a:r>
            <a:r>
              <a:rPr lang="hu-HU" i="0" baseline="0" dirty="0" err="1" smtClean="0"/>
              <a:t>love</a:t>
            </a:r>
            <a:r>
              <a:rPr lang="hu-HU" i="0" baseline="0" dirty="0" smtClean="0"/>
              <a:t>, </a:t>
            </a:r>
            <a:r>
              <a:rPr lang="hu-HU" i="0" baseline="0" dirty="0" err="1" smtClean="0"/>
              <a:t>want</a:t>
            </a:r>
            <a:r>
              <a:rPr lang="hu-HU" i="0" baseline="0" dirty="0" smtClean="0"/>
              <a:t>’</a:t>
            </a:r>
            <a:r>
              <a:rPr lang="hu-HU" baseline="0" dirty="0" smtClean="0"/>
              <a:t>)</a:t>
            </a:r>
            <a:r>
              <a:rPr lang="en-US" dirty="0" smtClean="0"/>
              <a:t>, not for those containing </a:t>
            </a:r>
            <a:r>
              <a:rPr lang="hu-HU" dirty="0" err="1" smtClean="0"/>
              <a:t>only</a:t>
            </a:r>
            <a:r>
              <a:rPr lang="hu-HU" dirty="0" smtClean="0"/>
              <a:t> </a:t>
            </a:r>
            <a:r>
              <a:rPr lang="en-US" dirty="0" smtClean="0"/>
              <a:t>an SA</a:t>
            </a:r>
            <a:r>
              <a:rPr lang="hu-HU" dirty="0" smtClean="0"/>
              <a:t>, </a:t>
            </a:r>
            <a:r>
              <a:rPr lang="hu-HU" dirty="0" err="1" smtClean="0"/>
              <a:t>but</a:t>
            </a:r>
            <a:r>
              <a:rPr lang="hu-HU" dirty="0" smtClean="0"/>
              <a:t> I </a:t>
            </a:r>
            <a:r>
              <a:rPr lang="hu-HU" dirty="0" err="1" smtClean="0"/>
              <a:t>think</a:t>
            </a:r>
            <a:r>
              <a:rPr lang="hu-HU" dirty="0" smtClean="0"/>
              <a:t> </a:t>
            </a:r>
            <a:r>
              <a:rPr lang="hu-HU" dirty="0" err="1" smtClean="0"/>
              <a:t>the</a:t>
            </a:r>
            <a:r>
              <a:rPr lang="hu-HU" dirty="0" smtClean="0"/>
              <a:t> </a:t>
            </a:r>
            <a:r>
              <a:rPr lang="hu-HU" dirty="0" err="1" smtClean="0"/>
              <a:t>phenomenon</a:t>
            </a:r>
            <a:r>
              <a:rPr lang="hu-HU" dirty="0" smtClean="0"/>
              <a:t> is </a:t>
            </a:r>
            <a:r>
              <a:rPr lang="hu-HU" dirty="0" err="1" smtClean="0"/>
              <a:t>very</a:t>
            </a:r>
            <a:r>
              <a:rPr lang="hu-HU" dirty="0" smtClean="0"/>
              <a:t> </a:t>
            </a:r>
            <a:r>
              <a:rPr lang="hu-HU" dirty="0" err="1" smtClean="0"/>
              <a:t>similar</a:t>
            </a:r>
            <a:r>
              <a:rPr lang="hu-HU" dirty="0" smtClean="0"/>
              <a:t> </a:t>
            </a:r>
            <a:r>
              <a:rPr lang="hu-HU" dirty="0" err="1" smtClean="0"/>
              <a:t>insofar</a:t>
            </a:r>
            <a:r>
              <a:rPr lang="hu-HU" dirty="0" smtClean="0"/>
              <a:t> </a:t>
            </a:r>
            <a:r>
              <a:rPr lang="hu-HU" dirty="0" err="1" smtClean="0"/>
              <a:t>as</a:t>
            </a:r>
            <a:r>
              <a:rPr lang="hu-HU" dirty="0" smtClean="0"/>
              <a:t> </a:t>
            </a:r>
            <a:r>
              <a:rPr lang="hu-HU" dirty="0" err="1" smtClean="0"/>
              <a:t>the</a:t>
            </a:r>
            <a:r>
              <a:rPr lang="hu-HU" dirty="0" smtClean="0"/>
              <a:t> SA is </a:t>
            </a:r>
            <a:r>
              <a:rPr lang="hu-HU" dirty="0" err="1" smtClean="0"/>
              <a:t>analyzed</a:t>
            </a:r>
            <a:r>
              <a:rPr lang="hu-HU" baseline="0" dirty="0" smtClean="0"/>
              <a:t> </a:t>
            </a:r>
            <a:r>
              <a:rPr lang="hu-HU" dirty="0" err="1" smtClean="0"/>
              <a:t>as</a:t>
            </a:r>
            <a:r>
              <a:rPr lang="hu-HU" dirty="0" smtClean="0"/>
              <a:t> </a:t>
            </a:r>
            <a:r>
              <a:rPr lang="hu-HU" dirty="0" err="1" smtClean="0"/>
              <a:t>predicate</a:t>
            </a:r>
            <a:r>
              <a:rPr lang="en-US" dirty="0" smtClean="0"/>
              <a:t>.</a:t>
            </a:r>
            <a:r>
              <a:rPr lang="hu-HU" dirty="0" smtClean="0"/>
              <a:t> </a:t>
            </a:r>
            <a:endParaRPr lang="en-US"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5</a:t>
            </a:fld>
            <a:endParaRPr lang="hu-HU"/>
          </a:p>
        </p:txBody>
      </p:sp>
    </p:spTree>
    <p:extLst>
      <p:ext uri="{BB962C8B-B14F-4D97-AF65-F5344CB8AC3E}">
        <p14:creationId xmlns:p14="http://schemas.microsoft.com/office/powerpoint/2010/main" val="2772847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Hungarian, these </a:t>
            </a:r>
            <a:r>
              <a:rPr lang="hu-HU" dirty="0" smtClean="0"/>
              <a:t>SA + </a:t>
            </a:r>
            <a:r>
              <a:rPr lang="hu-HU" i="1" dirty="0" err="1" smtClean="0"/>
              <a:t>that</a:t>
            </a:r>
            <a:r>
              <a:rPr lang="hu-HU" i="1" dirty="0" smtClean="0"/>
              <a:t> </a:t>
            </a:r>
            <a:r>
              <a:rPr lang="en-US" dirty="0" smtClean="0"/>
              <a:t>structures were first described by Simonyi </a:t>
            </a:r>
            <a:r>
              <a:rPr lang="hu-HU" dirty="0" smtClean="0"/>
              <a:t>(</a:t>
            </a:r>
            <a:r>
              <a:rPr lang="en-US" dirty="0" smtClean="0"/>
              <a:t>1881</a:t>
            </a:r>
            <a:r>
              <a:rPr lang="hu-HU" dirty="0" smtClean="0"/>
              <a:t>: 143)</a:t>
            </a:r>
            <a:r>
              <a:rPr lang="en-US" dirty="0" smtClean="0"/>
              <a:t>, who analyzed them as involving ellipsis</a:t>
            </a:r>
            <a:r>
              <a:rPr lang="hu-HU" dirty="0" smtClean="0"/>
              <a:t>:</a:t>
            </a:r>
            <a:r>
              <a:rPr lang="hu-HU" baseline="0" dirty="0" smtClean="0"/>
              <a:t> </a:t>
            </a:r>
            <a:r>
              <a:rPr lang="hu-HU" sz="1200" dirty="0" smtClean="0"/>
              <a:t>„</a:t>
            </a:r>
            <a:r>
              <a:rPr lang="en-US" sz="1200" dirty="0" smtClean="0"/>
              <a:t>With assertive adverbials, the predicate </a:t>
            </a:r>
            <a:r>
              <a:rPr lang="hu-HU" sz="1200" i="1" dirty="0" smtClean="0"/>
              <a:t>úgy van </a:t>
            </a:r>
            <a:r>
              <a:rPr lang="en-US" sz="1200" dirty="0" smtClean="0"/>
              <a:t>‘it is so’ is typically omitted, and </a:t>
            </a:r>
            <a:r>
              <a:rPr lang="en-US" sz="1200" i="1" dirty="0" err="1" smtClean="0"/>
              <a:t>hogy</a:t>
            </a:r>
            <a:r>
              <a:rPr lang="hu-HU" sz="1200" i="1" dirty="0" smtClean="0"/>
              <a:t> </a:t>
            </a:r>
            <a:r>
              <a:rPr lang="hu-HU" sz="1200" dirty="0" smtClean="0"/>
              <a:t>’</a:t>
            </a:r>
            <a:r>
              <a:rPr lang="hu-HU" sz="1200" dirty="0" err="1" smtClean="0"/>
              <a:t>that</a:t>
            </a:r>
            <a:r>
              <a:rPr lang="hu-HU" sz="1200" dirty="0" smtClean="0"/>
              <a:t>’</a:t>
            </a:r>
            <a:r>
              <a:rPr lang="en-US" sz="1200" dirty="0" smtClean="0"/>
              <a:t> follows the adverbial in an indirect way.</a:t>
            </a:r>
            <a:r>
              <a:rPr lang="hu-HU" sz="1200" dirty="0" smtClean="0"/>
              <a:t>” </a:t>
            </a:r>
          </a:p>
          <a:p>
            <a:r>
              <a:rPr lang="en-US" dirty="0" smtClean="0"/>
              <a:t>He mentions the following cases:</a:t>
            </a:r>
          </a:p>
          <a:p>
            <a:r>
              <a:rPr lang="en-US" i="1" dirty="0" err="1" smtClean="0"/>
              <a:t>Bizonyával</a:t>
            </a:r>
            <a:r>
              <a:rPr lang="en-US" i="1" dirty="0" smtClean="0"/>
              <a:t> / </a:t>
            </a:r>
            <a:r>
              <a:rPr lang="en-US" i="1" dirty="0" err="1" smtClean="0"/>
              <a:t>bizonnyal</a:t>
            </a:r>
            <a:r>
              <a:rPr lang="en-US" i="1" dirty="0" smtClean="0"/>
              <a:t> / </a:t>
            </a:r>
            <a:r>
              <a:rPr lang="en-US" i="1" dirty="0" err="1" smtClean="0"/>
              <a:t>bizonyára</a:t>
            </a:r>
            <a:r>
              <a:rPr lang="en-US" i="1" dirty="0" smtClean="0"/>
              <a:t> </a:t>
            </a:r>
            <a:r>
              <a:rPr lang="en-US" i="1" dirty="0" err="1" smtClean="0"/>
              <a:t>hogy</a:t>
            </a:r>
            <a:r>
              <a:rPr lang="en-US" dirty="0" smtClean="0"/>
              <a:t> – ‘certainly / undoubtedly / probably that’</a:t>
            </a:r>
          </a:p>
          <a:p>
            <a:r>
              <a:rPr lang="en-US" i="1" dirty="0" err="1" smtClean="0"/>
              <a:t>Igazán</a:t>
            </a:r>
            <a:r>
              <a:rPr lang="en-US" i="1" dirty="0" smtClean="0"/>
              <a:t>, </a:t>
            </a:r>
            <a:r>
              <a:rPr lang="en-US" i="1" dirty="0" err="1" smtClean="0"/>
              <a:t>hogy</a:t>
            </a:r>
            <a:r>
              <a:rPr lang="en-US" dirty="0" smtClean="0"/>
              <a:t> – ‘truly / really that’</a:t>
            </a:r>
          </a:p>
          <a:p>
            <a:r>
              <a:rPr lang="en-US" i="1" dirty="0" err="1" smtClean="0"/>
              <a:t>Kétségkívül</a:t>
            </a:r>
            <a:r>
              <a:rPr lang="en-US" i="1" dirty="0" smtClean="0"/>
              <a:t>, </a:t>
            </a:r>
            <a:r>
              <a:rPr lang="en-US" i="1" dirty="0" err="1" smtClean="0"/>
              <a:t>hogy</a:t>
            </a:r>
            <a:r>
              <a:rPr lang="en-US" dirty="0" smtClean="0"/>
              <a:t> – ‘without doubt that’ </a:t>
            </a:r>
            <a:r>
              <a:rPr lang="en-US" i="1" dirty="0" smtClean="0"/>
              <a:t>(in my view, this also belongs to the </a:t>
            </a:r>
            <a:r>
              <a:rPr lang="en-US" i="1" dirty="0" err="1" smtClean="0"/>
              <a:t>azért</a:t>
            </a:r>
            <a:r>
              <a:rPr lang="en-US" i="1" dirty="0" smtClean="0"/>
              <a:t>-type)</a:t>
            </a:r>
            <a:endParaRPr lang="en-US" dirty="0" smtClean="0"/>
          </a:p>
          <a:p>
            <a:r>
              <a:rPr lang="en-US" i="1" dirty="0" smtClean="0"/>
              <a:t>De </a:t>
            </a:r>
            <a:r>
              <a:rPr lang="en-US" i="1" dirty="0" err="1" smtClean="0"/>
              <a:t>ugyan</a:t>
            </a:r>
            <a:r>
              <a:rPr lang="en-US" i="1" dirty="0" smtClean="0"/>
              <a:t> </a:t>
            </a:r>
            <a:r>
              <a:rPr lang="en-US" i="1" dirty="0" err="1" smtClean="0"/>
              <a:t>hogy</a:t>
            </a:r>
            <a:r>
              <a:rPr lang="en-US" dirty="0" smtClean="0"/>
              <a:t> – ‘but of course that’ / ‘but surely that’</a:t>
            </a:r>
          </a:p>
          <a:p>
            <a:r>
              <a:rPr lang="en-US" i="1" dirty="0" err="1" smtClean="0"/>
              <a:t>Igenis</a:t>
            </a:r>
            <a:r>
              <a:rPr lang="en-US" i="1" dirty="0" smtClean="0"/>
              <a:t>, </a:t>
            </a:r>
            <a:r>
              <a:rPr lang="en-US" i="1" dirty="0" err="1" smtClean="0"/>
              <a:t>hogy</a:t>
            </a:r>
            <a:r>
              <a:rPr lang="en-US" dirty="0" smtClean="0"/>
              <a:t> – ‘indeed that’ / ‘yes, certainly that’</a:t>
            </a:r>
          </a:p>
          <a:p>
            <a:r>
              <a:rPr lang="en-US" i="1" dirty="0" err="1" smtClean="0"/>
              <a:t>Persze</a:t>
            </a:r>
            <a:r>
              <a:rPr lang="en-US" i="1" dirty="0" smtClean="0"/>
              <a:t>, </a:t>
            </a:r>
            <a:r>
              <a:rPr lang="en-US" i="1" dirty="0" err="1" smtClean="0"/>
              <a:t>hogy</a:t>
            </a:r>
            <a:r>
              <a:rPr lang="en-US" dirty="0" smtClean="0"/>
              <a:t> – ‘of course that’</a:t>
            </a:r>
          </a:p>
          <a:p>
            <a:endParaRPr lang="hu-HU" dirty="0" smtClean="0"/>
          </a:p>
        </p:txBody>
      </p:sp>
      <p:sp>
        <p:nvSpPr>
          <p:cNvPr id="4" name="Dia számának helye 3"/>
          <p:cNvSpPr>
            <a:spLocks noGrp="1"/>
          </p:cNvSpPr>
          <p:nvPr>
            <p:ph type="sldNum" sz="quarter" idx="5"/>
          </p:nvPr>
        </p:nvSpPr>
        <p:spPr/>
        <p:txBody>
          <a:bodyPr/>
          <a:lstStyle/>
          <a:p>
            <a:fld id="{1C7F8A23-D174-454B-B728-F316BC7EC4AB}" type="slidenum">
              <a:rPr lang="hu-HU" smtClean="0"/>
              <a:t>6</a:t>
            </a:fld>
            <a:endParaRPr lang="hu-HU"/>
          </a:p>
        </p:txBody>
      </p:sp>
    </p:spTree>
    <p:extLst>
      <p:ext uri="{BB962C8B-B14F-4D97-AF65-F5344CB8AC3E}">
        <p14:creationId xmlns:p14="http://schemas.microsoft.com/office/powerpoint/2010/main" val="287305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From the 1970s, and especially from the 1990s onward, these constructions have been the subject of considerable debate in Hungarian linguistics</a:t>
            </a:r>
            <a:r>
              <a:rPr lang="hu-HU" dirty="0" smtClean="0"/>
              <a:t> </a:t>
            </a:r>
            <a:r>
              <a:rPr lang="en-US" dirty="0" smtClean="0"/>
              <a:t>—</a:t>
            </a:r>
            <a:r>
              <a:rPr lang="hu-HU" dirty="0" smtClean="0"/>
              <a:t> </a:t>
            </a:r>
            <a:r>
              <a:rPr lang="en-US" dirty="0" smtClean="0"/>
              <a:t>most notably </a:t>
            </a:r>
            <a:r>
              <a:rPr lang="en-US" i="1" dirty="0" err="1" smtClean="0"/>
              <a:t>természetesen</a:t>
            </a:r>
            <a:r>
              <a:rPr lang="en-US" i="1" dirty="0" smtClean="0"/>
              <a:t>, </a:t>
            </a:r>
            <a:r>
              <a:rPr lang="en-US" i="1" dirty="0" err="1" smtClean="0"/>
              <a:t>hogy</a:t>
            </a:r>
            <a:r>
              <a:rPr lang="en-US" dirty="0" smtClean="0"/>
              <a:t> (‘naturally that’) and </a:t>
            </a:r>
            <a:r>
              <a:rPr lang="en-US" i="1" dirty="0" err="1" smtClean="0"/>
              <a:t>valószínűleg</a:t>
            </a:r>
            <a:r>
              <a:rPr lang="en-US" i="1" dirty="0" smtClean="0"/>
              <a:t>, </a:t>
            </a:r>
            <a:r>
              <a:rPr lang="en-US" i="1" dirty="0" err="1" smtClean="0"/>
              <a:t>hogy</a:t>
            </a:r>
            <a:r>
              <a:rPr lang="en-US" dirty="0" smtClean="0"/>
              <a:t> (‘probably that’). Many speakers have perceived them as grammatically irregular or even incorrect, arguing that adverbs cannot function as predicates or main clauses, and thus cannot introduce subordinate clauses either.</a:t>
            </a:r>
            <a:r>
              <a:rPr lang="hu-HU" dirty="0" smtClean="0"/>
              <a:t> </a:t>
            </a:r>
            <a:r>
              <a:rPr lang="hu-HU" dirty="0" err="1" smtClean="0"/>
              <a:t>Four</a:t>
            </a:r>
            <a:r>
              <a:rPr lang="hu-HU" dirty="0" smtClean="0"/>
              <a:t> </a:t>
            </a:r>
            <a:r>
              <a:rPr lang="en-US" dirty="0" smtClean="0"/>
              <a:t>main approaches have been proposed to explain the emergence of such constructions:</a:t>
            </a:r>
          </a:p>
          <a:p>
            <a:pPr marL="228600" indent="-228600">
              <a:buFont typeface="+mj-lt"/>
              <a:buAutoNum type="arabicPeriod"/>
            </a:pPr>
            <a:r>
              <a:rPr lang="en-US" b="1" dirty="0" smtClean="0"/>
              <a:t>Ellipsis</a:t>
            </a:r>
            <a:r>
              <a:rPr lang="en-US" dirty="0" smtClean="0"/>
              <a:t> (Simonyi, </a:t>
            </a:r>
            <a:r>
              <a:rPr lang="en-US" dirty="0" err="1" smtClean="0"/>
              <a:t>Juhász</a:t>
            </a:r>
            <a:r>
              <a:rPr lang="en-US" dirty="0" smtClean="0"/>
              <a:t>, </a:t>
            </a:r>
            <a:r>
              <a:rPr lang="en-US" dirty="0" err="1" smtClean="0"/>
              <a:t>Elekfi</a:t>
            </a:r>
            <a:r>
              <a:rPr lang="en-US" dirty="0" smtClean="0"/>
              <a:t>): the predicate of the matrix clause is omitted, e.g., </a:t>
            </a:r>
            <a:r>
              <a:rPr lang="en-US" i="1" dirty="0" err="1" smtClean="0"/>
              <a:t>igaz</a:t>
            </a:r>
            <a:r>
              <a:rPr lang="en-US" i="1" dirty="0" smtClean="0"/>
              <a:t> </a:t>
            </a:r>
            <a:r>
              <a:rPr lang="en-US" i="1" dirty="0" err="1" smtClean="0"/>
              <a:t>az</a:t>
            </a:r>
            <a:r>
              <a:rPr lang="en-US" dirty="0" smtClean="0"/>
              <a:t> (‘it is true’), </a:t>
            </a:r>
            <a:r>
              <a:rPr lang="en-US" i="1" dirty="0" err="1" smtClean="0"/>
              <a:t>úgy</a:t>
            </a:r>
            <a:r>
              <a:rPr lang="en-US" i="1" dirty="0" smtClean="0"/>
              <a:t> van</a:t>
            </a:r>
            <a:r>
              <a:rPr lang="en-US" dirty="0" smtClean="0"/>
              <a:t> (‘so it is’), </a:t>
            </a:r>
            <a:r>
              <a:rPr lang="en-US" i="1" dirty="0" err="1" smtClean="0"/>
              <a:t>az</a:t>
            </a:r>
            <a:r>
              <a:rPr lang="en-US" i="1" dirty="0" smtClean="0"/>
              <a:t> van</a:t>
            </a:r>
            <a:r>
              <a:rPr lang="en-US" dirty="0" smtClean="0"/>
              <a:t> (‘that is [so]’).</a:t>
            </a:r>
          </a:p>
          <a:p>
            <a:pPr marL="228600" indent="-228600">
              <a:buFont typeface="+mj-lt"/>
              <a:buAutoNum type="arabicPeriod"/>
            </a:pPr>
            <a:r>
              <a:rPr lang="en-US" b="1" dirty="0" smtClean="0"/>
              <a:t>Contamination</a:t>
            </a:r>
            <a:r>
              <a:rPr lang="en-US" dirty="0" smtClean="0"/>
              <a:t> (</a:t>
            </a:r>
            <a:r>
              <a:rPr lang="en-US" dirty="0" err="1" smtClean="0"/>
              <a:t>Elekfi</a:t>
            </a:r>
            <a:r>
              <a:rPr lang="en-US" dirty="0" smtClean="0"/>
              <a:t>, </a:t>
            </a:r>
            <a:r>
              <a:rPr lang="en-US" dirty="0" err="1" smtClean="0"/>
              <a:t>Sándor</a:t>
            </a:r>
            <a:r>
              <a:rPr lang="en-US" dirty="0" smtClean="0"/>
              <a:t>): the </a:t>
            </a:r>
            <a:r>
              <a:rPr lang="en-US" i="0" dirty="0" smtClean="0"/>
              <a:t>adjective</a:t>
            </a:r>
            <a:r>
              <a:rPr lang="en-US" i="1" dirty="0" smtClean="0"/>
              <a:t> + </a:t>
            </a:r>
            <a:r>
              <a:rPr lang="en-US" i="1" dirty="0" err="1" smtClean="0"/>
              <a:t>hogy</a:t>
            </a:r>
            <a:r>
              <a:rPr lang="en-US" dirty="0" smtClean="0"/>
              <a:t> construction blends with structures involving sentence adverbials.</a:t>
            </a:r>
          </a:p>
          <a:p>
            <a:pPr marL="228600" indent="-228600">
              <a:buFont typeface="+mj-lt"/>
              <a:buAutoNum type="arabicPeriod"/>
            </a:pPr>
            <a:r>
              <a:rPr lang="en-US" b="1" dirty="0" smtClean="0"/>
              <a:t>Interpretation as a simple sentence</a:t>
            </a:r>
            <a:r>
              <a:rPr lang="en-US" dirty="0" smtClean="0"/>
              <a:t> (</a:t>
            </a:r>
            <a:r>
              <a:rPr lang="en-US" dirty="0" err="1" smtClean="0"/>
              <a:t>Kenesei</a:t>
            </a:r>
            <a:r>
              <a:rPr lang="hu-HU" dirty="0" smtClean="0"/>
              <a:t> 2002</a:t>
            </a:r>
            <a:r>
              <a:rPr lang="en-US" dirty="0" smtClean="0"/>
              <a:t>): </a:t>
            </a:r>
            <a:r>
              <a:rPr lang="hu-HU" dirty="0" err="1" smtClean="0"/>
              <a:t>this</a:t>
            </a:r>
            <a:r>
              <a:rPr lang="hu-HU" dirty="0" smtClean="0"/>
              <a:t> is a </a:t>
            </a:r>
            <a:r>
              <a:rPr lang="en-US" sz="1200" dirty="0" smtClean="0"/>
              <a:t>non-clause-introducing</a:t>
            </a:r>
            <a:r>
              <a:rPr lang="hu-HU" sz="1200" dirty="0" smtClean="0"/>
              <a:t>, </a:t>
            </a:r>
            <a:r>
              <a:rPr lang="hu-HU" sz="1200" dirty="0" err="1" smtClean="0"/>
              <a:t>non-complementizer</a:t>
            </a:r>
            <a:r>
              <a:rPr lang="hu-HU" sz="1200" dirty="0" smtClean="0"/>
              <a:t>, „</a:t>
            </a:r>
            <a:r>
              <a:rPr lang="hu-HU" sz="1200" dirty="0" err="1" smtClean="0"/>
              <a:t>contentless</a:t>
            </a:r>
            <a:r>
              <a:rPr lang="hu-HU" sz="1200" dirty="0" smtClean="0"/>
              <a:t>”</a:t>
            </a:r>
            <a:r>
              <a:rPr lang="en-US" sz="1200" dirty="0" smtClean="0"/>
              <a:t> </a:t>
            </a:r>
            <a:r>
              <a:rPr lang="en-US" sz="1200" i="1" dirty="0" err="1" smtClean="0"/>
              <a:t>hogy</a:t>
            </a:r>
            <a:r>
              <a:rPr lang="hu-HU" sz="1200" i="1" dirty="0" smtClean="0"/>
              <a:t>, </a:t>
            </a:r>
            <a:r>
              <a:rPr lang="hu-HU" sz="1200" i="0" dirty="0" err="1" smtClean="0"/>
              <a:t>the</a:t>
            </a:r>
            <a:r>
              <a:rPr lang="hu-HU" sz="1200" i="0" dirty="0" smtClean="0"/>
              <a:t> SA </a:t>
            </a:r>
            <a:r>
              <a:rPr lang="en-US" sz="1200" dirty="0" smtClean="0"/>
              <a:t>cannot occur after a quantifier or a verb</a:t>
            </a:r>
            <a:r>
              <a:rPr lang="hu-HU" sz="1200" dirty="0" smtClean="0"/>
              <a:t>.</a:t>
            </a:r>
            <a:endParaRPr lang="en-US" dirty="0" smtClean="0"/>
          </a:p>
          <a:p>
            <a:pPr marL="228600" indent="-228600">
              <a:buFont typeface="+mj-lt"/>
              <a:buAutoNum type="arabicPeriod"/>
            </a:pPr>
            <a:r>
              <a:rPr lang="en-US" b="1" dirty="0" smtClean="0"/>
              <a:t>Contact influence</a:t>
            </a:r>
            <a:r>
              <a:rPr lang="en-US" dirty="0" smtClean="0"/>
              <a:t> (É. Kiss</a:t>
            </a:r>
            <a:r>
              <a:rPr lang="hu-HU" dirty="0" smtClean="0"/>
              <a:t> 2010</a:t>
            </a:r>
            <a:r>
              <a:rPr lang="en-US" dirty="0" smtClean="0"/>
              <a:t>): Drawing on </a:t>
            </a:r>
            <a:r>
              <a:rPr lang="en-US" dirty="0" err="1" smtClean="0"/>
              <a:t>Bowern</a:t>
            </a:r>
            <a:r>
              <a:rPr lang="en-US" dirty="0" smtClean="0"/>
              <a:t> (2008), É. Kiss argues that constructions perceived as structurally irregular and lacking clear precedents are typically </a:t>
            </a:r>
            <a:r>
              <a:rPr lang="en-US" b="1" dirty="0" smtClean="0"/>
              <a:t>borrowings</a:t>
            </a:r>
            <a:r>
              <a:rPr lang="en-US" dirty="0" smtClean="0"/>
              <a:t>.</a:t>
            </a:r>
          </a:p>
          <a:p>
            <a:r>
              <a:rPr lang="en-US" dirty="0" smtClean="0"/>
              <a:t>She suggests that </a:t>
            </a:r>
            <a:r>
              <a:rPr lang="hu-HU" dirty="0" err="1" smtClean="0"/>
              <a:t>these</a:t>
            </a:r>
            <a:r>
              <a:rPr lang="hu-HU" dirty="0" smtClean="0"/>
              <a:t> </a:t>
            </a:r>
            <a:r>
              <a:rPr lang="hu-HU" dirty="0" err="1" smtClean="0"/>
              <a:t>forms</a:t>
            </a:r>
            <a:r>
              <a:rPr lang="hu-HU" dirty="0" smtClean="0"/>
              <a:t> </a:t>
            </a:r>
            <a:r>
              <a:rPr lang="en-US" dirty="0" smtClean="0"/>
              <a:t>may have been used by Romanian–Hungarian bilinguals, and similar constructions are attested in other Romance languages as well</a:t>
            </a:r>
            <a:r>
              <a:rPr lang="hu-HU" dirty="0" smtClean="0"/>
              <a:t> </a:t>
            </a:r>
            <a:r>
              <a:rPr lang="en-US" dirty="0" smtClean="0"/>
              <a:t>—</a:t>
            </a:r>
            <a:r>
              <a:rPr lang="hu-HU" dirty="0" smtClean="0"/>
              <a:t> </a:t>
            </a:r>
            <a:r>
              <a:rPr lang="en-US" dirty="0" smtClean="0"/>
              <a:t>hence a possible Latin origin. They spread rapidly from the early 19th century and were already present in Novi Sad by the 1830s. Compared to </a:t>
            </a:r>
            <a:r>
              <a:rPr lang="en-US" dirty="0" err="1" smtClean="0"/>
              <a:t>Kenesei</a:t>
            </a:r>
            <a:r>
              <a:rPr lang="en-US" dirty="0" smtClean="0"/>
              <a:t>, É. Kiss argues that these constructions have a distinctive </a:t>
            </a:r>
            <a:r>
              <a:rPr lang="en-US" b="1" dirty="0" smtClean="0"/>
              <a:t>information structure</a:t>
            </a:r>
            <a:r>
              <a:rPr lang="en-US" dirty="0" smtClean="0"/>
              <a:t>: </a:t>
            </a:r>
            <a:r>
              <a:rPr lang="en-US" u="sng" dirty="0" smtClean="0"/>
              <a:t>both the sentence adverb (SA) and the proposition carry emphasis</a:t>
            </a:r>
            <a:r>
              <a:rPr lang="en-US" dirty="0" smtClean="0"/>
              <a:t>. In other words, they are not mere variants of the </a:t>
            </a:r>
            <a:r>
              <a:rPr lang="en-US" i="1" dirty="0" smtClean="0"/>
              <a:t>ADJ + </a:t>
            </a:r>
            <a:r>
              <a:rPr lang="en-US" i="1" dirty="0" err="1" smtClean="0"/>
              <a:t>hogy</a:t>
            </a:r>
            <a:r>
              <a:rPr lang="en-US" dirty="0" smtClean="0"/>
              <a:t> construction or of SA-constructions without </a:t>
            </a:r>
            <a:r>
              <a:rPr lang="en-US" i="1" dirty="0" err="1" smtClean="0"/>
              <a:t>hogy</a:t>
            </a:r>
            <a:r>
              <a:rPr lang="en-US" dirty="0" smtClean="0"/>
              <a:t>.</a:t>
            </a:r>
          </a:p>
        </p:txBody>
      </p:sp>
      <p:sp>
        <p:nvSpPr>
          <p:cNvPr id="4" name="Dia számának helye 3"/>
          <p:cNvSpPr>
            <a:spLocks noGrp="1"/>
          </p:cNvSpPr>
          <p:nvPr>
            <p:ph type="sldNum" sz="quarter" idx="5"/>
          </p:nvPr>
        </p:nvSpPr>
        <p:spPr/>
        <p:txBody>
          <a:bodyPr/>
          <a:lstStyle/>
          <a:p>
            <a:fld id="{1C7F8A23-D174-454B-B728-F316BC7EC4AB}" type="slidenum">
              <a:rPr lang="hu-HU" smtClean="0"/>
              <a:t>7</a:t>
            </a:fld>
            <a:endParaRPr lang="hu-HU"/>
          </a:p>
        </p:txBody>
      </p:sp>
    </p:spTree>
    <p:extLst>
      <p:ext uri="{BB962C8B-B14F-4D97-AF65-F5344CB8AC3E}">
        <p14:creationId xmlns:p14="http://schemas.microsoft.com/office/powerpoint/2010/main" val="1866398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According to É. Kiss, the borrowing likely took place around the early 19th century.</a:t>
            </a:r>
            <a:r>
              <a:rPr lang="hu-HU" dirty="0" smtClean="0"/>
              <a:t> </a:t>
            </a:r>
            <a:r>
              <a:rPr lang="hu-HU" dirty="0" err="1" smtClean="0"/>
              <a:t>She</a:t>
            </a:r>
            <a:r>
              <a:rPr lang="hu-HU" dirty="0" smtClean="0"/>
              <a:t> </a:t>
            </a:r>
            <a:r>
              <a:rPr lang="hu-HU" dirty="0" err="1" smtClean="0"/>
              <a:t>claims</a:t>
            </a:r>
            <a:r>
              <a:rPr lang="hu-HU" dirty="0" smtClean="0"/>
              <a:t> </a:t>
            </a:r>
            <a:r>
              <a:rPr lang="hu-HU" dirty="0" err="1" smtClean="0"/>
              <a:t>that</a:t>
            </a:r>
            <a:r>
              <a:rPr lang="en-US" dirty="0" smtClean="0"/>
              <a:t> </a:t>
            </a:r>
            <a:r>
              <a:rPr lang="hu-HU" dirty="0" smtClean="0"/>
              <a:t>t</a:t>
            </a:r>
            <a:r>
              <a:rPr lang="en-US" dirty="0" smtClean="0"/>
              <a:t>he construction is absent not only from related languages but also from earlier stages of Hungarian.</a:t>
            </a:r>
          </a:p>
          <a:p>
            <a:r>
              <a:rPr lang="en-US" dirty="0" smtClean="0"/>
              <a:t>At this point, however, it is important to note that the two most frequently cited </a:t>
            </a:r>
            <a:r>
              <a:rPr lang="hu-HU" dirty="0" err="1" smtClean="0"/>
              <a:t>SAs</a:t>
            </a:r>
            <a:r>
              <a:rPr lang="en-US" dirty="0" smtClean="0"/>
              <a:t>—</a:t>
            </a:r>
            <a:r>
              <a:rPr lang="hu-HU" dirty="0" smtClean="0"/>
              <a:t> </a:t>
            </a:r>
            <a:r>
              <a:rPr lang="en-US" i="1" dirty="0" err="1" smtClean="0"/>
              <a:t>természetesen</a:t>
            </a:r>
            <a:r>
              <a:rPr lang="en-US" dirty="0" smtClean="0"/>
              <a:t> (‘naturally’) and </a:t>
            </a:r>
            <a:r>
              <a:rPr lang="en-US" i="1" dirty="0" err="1" smtClean="0"/>
              <a:t>valószínűleg</a:t>
            </a:r>
            <a:r>
              <a:rPr lang="en-US" dirty="0" smtClean="0"/>
              <a:t> (‘probably’)</a:t>
            </a:r>
            <a:r>
              <a:rPr lang="hu-HU" dirty="0" smtClean="0"/>
              <a:t> </a:t>
            </a:r>
            <a:r>
              <a:rPr lang="en-US" dirty="0" smtClean="0"/>
              <a:t>—</a:t>
            </a:r>
            <a:r>
              <a:rPr lang="hu-HU" dirty="0" smtClean="0"/>
              <a:t> </a:t>
            </a:r>
            <a:r>
              <a:rPr lang="en-US" dirty="0" smtClean="0"/>
              <a:t>are themselves </a:t>
            </a:r>
            <a:r>
              <a:rPr lang="en-US" b="1" dirty="0" smtClean="0"/>
              <a:t>relatively late developments</a:t>
            </a:r>
            <a:r>
              <a:rPr lang="hu-HU" b="1" dirty="0" smtClean="0"/>
              <a:t> </a:t>
            </a:r>
            <a:r>
              <a:rPr lang="hu-HU" dirty="0" err="1" smtClean="0"/>
              <a:t>as</a:t>
            </a:r>
            <a:r>
              <a:rPr lang="hu-HU" dirty="0" smtClean="0"/>
              <a:t> </a:t>
            </a:r>
            <a:r>
              <a:rPr lang="hu-HU" dirty="0" err="1" smtClean="0"/>
              <a:t>SAs</a:t>
            </a:r>
            <a:r>
              <a:rPr lang="en-US" dirty="0" smtClean="0"/>
              <a:t> in Hungarian, first attested </a:t>
            </a:r>
            <a:r>
              <a:rPr lang="hu-HU" dirty="0" err="1" smtClean="0"/>
              <a:t>at</a:t>
            </a:r>
            <a:r>
              <a:rPr lang="hu-HU" dirty="0" smtClean="0"/>
              <a:t> </a:t>
            </a:r>
            <a:r>
              <a:rPr lang="hu-HU" dirty="0" err="1" smtClean="0"/>
              <a:t>the</a:t>
            </a:r>
            <a:r>
              <a:rPr lang="hu-HU" dirty="0" smtClean="0"/>
              <a:t> </a:t>
            </a:r>
            <a:r>
              <a:rPr lang="hu-HU" dirty="0" err="1" smtClean="0"/>
              <a:t>beginning</a:t>
            </a:r>
            <a:r>
              <a:rPr lang="hu-HU" baseline="0" dirty="0" smtClean="0"/>
              <a:t> of </a:t>
            </a:r>
            <a:r>
              <a:rPr lang="en-US" dirty="0" smtClean="0"/>
              <a:t>the 19th century</a:t>
            </a:r>
            <a:r>
              <a:rPr lang="hu-HU" dirty="0" smtClean="0"/>
              <a:t> (and </a:t>
            </a:r>
            <a:r>
              <a:rPr lang="hu-HU" dirty="0" err="1" smtClean="0"/>
              <a:t>the</a:t>
            </a:r>
            <a:r>
              <a:rPr lang="hu-HU" dirty="0" smtClean="0"/>
              <a:t> </a:t>
            </a:r>
            <a:r>
              <a:rPr lang="hu-HU" dirty="0" err="1" smtClean="0"/>
              <a:t>first</a:t>
            </a:r>
            <a:r>
              <a:rPr lang="hu-HU" dirty="0" smtClean="0"/>
              <a:t> </a:t>
            </a:r>
            <a:r>
              <a:rPr lang="hu-HU" dirty="0" err="1" smtClean="0"/>
              <a:t>valid</a:t>
            </a:r>
            <a:r>
              <a:rPr lang="hu-HU" dirty="0" smtClean="0"/>
              <a:t> </a:t>
            </a:r>
            <a:r>
              <a:rPr lang="hu-HU" dirty="0" err="1" smtClean="0"/>
              <a:t>data</a:t>
            </a:r>
            <a:r>
              <a:rPr lang="hu-HU" dirty="0" smtClean="0"/>
              <a:t> of </a:t>
            </a:r>
            <a:r>
              <a:rPr lang="en-US" i="1" dirty="0" err="1" smtClean="0"/>
              <a:t>valószínűleg</a:t>
            </a:r>
            <a:r>
              <a:rPr lang="en-US" i="1" dirty="0" smtClean="0"/>
              <a:t>, </a:t>
            </a:r>
            <a:r>
              <a:rPr lang="en-US" i="1" dirty="0" err="1" smtClean="0"/>
              <a:t>hogy</a:t>
            </a:r>
            <a:r>
              <a:rPr lang="en-US" dirty="0" smtClean="0"/>
              <a:t> (“probably that”)</a:t>
            </a:r>
            <a:r>
              <a:rPr lang="hu-HU" dirty="0" smtClean="0"/>
              <a:t> is</a:t>
            </a:r>
            <a:r>
              <a:rPr lang="en-US" dirty="0" smtClean="0"/>
              <a:t> </a:t>
            </a:r>
            <a:r>
              <a:rPr lang="hu-HU" dirty="0" err="1" smtClean="0"/>
              <a:t>from</a:t>
            </a:r>
            <a:r>
              <a:rPr lang="hu-HU" dirty="0" smtClean="0"/>
              <a:t> </a:t>
            </a:r>
            <a:r>
              <a:rPr lang="en-US" b="1" dirty="0" smtClean="0"/>
              <a:t>19</a:t>
            </a:r>
            <a:r>
              <a:rPr lang="hu-HU" b="1" dirty="0" smtClean="0"/>
              <a:t>86</a:t>
            </a:r>
            <a:r>
              <a:rPr lang="hu-HU" dirty="0" smtClean="0"/>
              <a:t>, </a:t>
            </a:r>
            <a:r>
              <a:rPr lang="hu-HU" dirty="0" err="1" smtClean="0"/>
              <a:t>MTSz</a:t>
            </a:r>
            <a:r>
              <a:rPr lang="hu-HU" dirty="0" smtClean="0"/>
              <a:t>,</a:t>
            </a:r>
            <a:r>
              <a:rPr lang="hu-HU" baseline="0" dirty="0" smtClean="0"/>
              <a:t> </a:t>
            </a:r>
            <a:r>
              <a:rPr lang="en-US" i="1" dirty="0" err="1" smtClean="0"/>
              <a:t>természetesen</a:t>
            </a:r>
            <a:r>
              <a:rPr lang="en-US" i="1" dirty="0" smtClean="0"/>
              <a:t>, </a:t>
            </a:r>
            <a:r>
              <a:rPr lang="en-US" i="1" dirty="0" err="1" smtClean="0"/>
              <a:t>hogy</a:t>
            </a:r>
            <a:r>
              <a:rPr lang="en-US" dirty="0" smtClean="0"/>
              <a:t> (“naturally that”)</a:t>
            </a:r>
            <a:r>
              <a:rPr lang="hu-HU" dirty="0" smtClean="0"/>
              <a:t> </a:t>
            </a:r>
            <a:r>
              <a:rPr lang="hu-HU" dirty="0" err="1" smtClean="0"/>
              <a:t>from</a:t>
            </a:r>
            <a:r>
              <a:rPr lang="en-US" dirty="0" smtClean="0"/>
              <a:t> </a:t>
            </a:r>
            <a:r>
              <a:rPr lang="en-US" b="1" dirty="0" smtClean="0"/>
              <a:t>183</a:t>
            </a:r>
            <a:r>
              <a:rPr lang="hu-HU" b="1" dirty="0" smtClean="0"/>
              <a:t>0</a:t>
            </a:r>
            <a:r>
              <a:rPr lang="hu-HU" dirty="0" smtClean="0"/>
              <a:t>)</a:t>
            </a:r>
            <a:r>
              <a:rPr lang="en-US" dirty="0" smtClean="0"/>
              <a:t>. They are also very rare: in the </a:t>
            </a:r>
            <a:r>
              <a:rPr lang="en-US" dirty="0" err="1" smtClean="0"/>
              <a:t>MTSz</a:t>
            </a:r>
            <a:r>
              <a:rPr lang="en-US" dirty="0" smtClean="0"/>
              <a:t> database covering the period from 1</a:t>
            </a:r>
            <a:r>
              <a:rPr lang="hu-HU" dirty="0" smtClean="0"/>
              <a:t>7</a:t>
            </a:r>
            <a:r>
              <a:rPr lang="en-US" dirty="0" smtClean="0"/>
              <a:t>72 to 2010, there is only a single example of the former, and approximately 20 valid examples of the latter</a:t>
            </a:r>
            <a:r>
              <a:rPr lang="hu-HU" dirty="0" smtClean="0"/>
              <a:t> (</a:t>
            </a:r>
            <a:r>
              <a:rPr lang="en-US" dirty="0" smtClean="0"/>
              <a:t>They become somewhat more numerous only from the end of the 20th century onwards.</a:t>
            </a:r>
            <a:r>
              <a:rPr lang="hu-HU" dirty="0" smtClean="0"/>
              <a:t>).  </a:t>
            </a:r>
          </a:p>
          <a:p>
            <a:r>
              <a:rPr lang="en-US" dirty="0" smtClean="0"/>
              <a:t>It is therefore not surprising that their </a:t>
            </a:r>
            <a:r>
              <a:rPr lang="en-US" i="1" dirty="0" err="1" smtClean="0"/>
              <a:t>hogy</a:t>
            </a:r>
            <a:r>
              <a:rPr lang="en-US" dirty="0" smtClean="0"/>
              <a:t>-variants are missing from older texts, since </a:t>
            </a:r>
            <a:r>
              <a:rPr lang="hu-HU" dirty="0" err="1" smtClean="0"/>
              <a:t>either</a:t>
            </a:r>
            <a:r>
              <a:rPr lang="hu-HU" dirty="0" smtClean="0"/>
              <a:t> </a:t>
            </a:r>
            <a:r>
              <a:rPr lang="en-US" dirty="0" smtClean="0"/>
              <a:t>the versions without </a:t>
            </a:r>
            <a:r>
              <a:rPr lang="en-US" i="1" dirty="0" err="1" smtClean="0"/>
              <a:t>hogy</a:t>
            </a:r>
            <a:r>
              <a:rPr lang="en-US" dirty="0" smtClean="0"/>
              <a:t> did not yet exist</a:t>
            </a:r>
            <a:r>
              <a:rPr lang="hu-HU" dirty="0" smtClean="0"/>
              <a:t>, </a:t>
            </a:r>
            <a:r>
              <a:rPr lang="hu-HU" dirty="0" err="1" smtClean="0"/>
              <a:t>or</a:t>
            </a:r>
            <a:r>
              <a:rPr lang="hu-HU" dirty="0" smtClean="0"/>
              <a:t> t</a:t>
            </a:r>
            <a:r>
              <a:rPr lang="en-US" dirty="0" smtClean="0"/>
              <a:t>hey are not common in general, so a large number of occurrences is not to be expected from earlier periods either.</a:t>
            </a:r>
            <a:endParaRPr lang="en-US" dirty="0"/>
          </a:p>
        </p:txBody>
      </p:sp>
      <p:sp>
        <p:nvSpPr>
          <p:cNvPr id="4" name="Dia számának helye 3"/>
          <p:cNvSpPr>
            <a:spLocks noGrp="1"/>
          </p:cNvSpPr>
          <p:nvPr>
            <p:ph type="sldNum" sz="quarter" idx="10"/>
          </p:nvPr>
        </p:nvSpPr>
        <p:spPr/>
        <p:txBody>
          <a:bodyPr/>
          <a:lstStyle/>
          <a:p>
            <a:fld id="{1C7F8A23-D174-454B-B728-F316BC7EC4AB}" type="slidenum">
              <a:rPr lang="hu-HU" smtClean="0"/>
              <a:t>8</a:t>
            </a:fld>
            <a:endParaRPr lang="hu-HU"/>
          </a:p>
        </p:txBody>
      </p:sp>
    </p:spTree>
    <p:extLst>
      <p:ext uri="{BB962C8B-B14F-4D97-AF65-F5344CB8AC3E}">
        <p14:creationId xmlns:p14="http://schemas.microsoft.com/office/powerpoint/2010/main" val="3326555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main question of this research is to what extent borrowing can be maintained as a plausible explanation, and whether it is indeed true that these forms were absent from earlier stages of Hungarian. To address this, I examined three elements</a:t>
            </a:r>
            <a:r>
              <a:rPr lang="hu-HU" dirty="0" smtClean="0"/>
              <a:t>/</a:t>
            </a:r>
            <a:r>
              <a:rPr lang="en-US" dirty="0" smtClean="0"/>
              <a:t>groups, selected on the basis that all are attested quite early. The </a:t>
            </a:r>
            <a:r>
              <a:rPr lang="en-US" i="1" dirty="0" err="1" smtClean="0"/>
              <a:t>bizony</a:t>
            </a:r>
            <a:r>
              <a:rPr lang="en-US" dirty="0" smtClean="0"/>
              <a:t>-based sentence adverbs (SAs) appear in Hungarian from the 16th century; </a:t>
            </a:r>
            <a:r>
              <a:rPr lang="en-US" i="1" dirty="0" err="1" smtClean="0"/>
              <a:t>talán</a:t>
            </a:r>
            <a:r>
              <a:rPr lang="en-US" dirty="0" smtClean="0"/>
              <a:t> (‘perhaps’) dates back to the 15th century, and interestingly, despite functioning as an SA, </a:t>
            </a:r>
            <a:r>
              <a:rPr lang="en-US" i="1" dirty="0" err="1" smtClean="0"/>
              <a:t>talán</a:t>
            </a:r>
            <a:r>
              <a:rPr lang="en-US" i="1" dirty="0" smtClean="0"/>
              <a:t>, </a:t>
            </a:r>
            <a:r>
              <a:rPr lang="en-US" i="1" dirty="0" err="1" smtClean="0"/>
              <a:t>hogy</a:t>
            </a:r>
            <a:r>
              <a:rPr lang="en-US" i="1" dirty="0" smtClean="0"/>
              <a:t>…</a:t>
            </a:r>
            <a:r>
              <a:rPr lang="en-US" dirty="0" smtClean="0"/>
              <a:t> has not been mentioned among these constructions. </a:t>
            </a:r>
            <a:endParaRPr lang="hu-HU" dirty="0" smtClean="0"/>
          </a:p>
          <a:p>
            <a:r>
              <a:rPr lang="en-US" i="1" dirty="0" err="1" smtClean="0"/>
              <a:t>Persze</a:t>
            </a:r>
            <a:r>
              <a:rPr lang="en-US" dirty="0" smtClean="0"/>
              <a:t> (‘of course’) is often thought to be a late development, yet it is attested from the 16th century.</a:t>
            </a:r>
            <a:r>
              <a:rPr lang="hu-HU" dirty="0" smtClean="0"/>
              <a:t> </a:t>
            </a:r>
            <a:r>
              <a:rPr lang="en-US" dirty="0" smtClean="0"/>
              <a:t>I deliberately do not focus on the frequently discussed cases, since</a:t>
            </a:r>
            <a:r>
              <a:rPr lang="hu-HU" dirty="0" smtClean="0"/>
              <a:t> </a:t>
            </a:r>
            <a:r>
              <a:rPr lang="en-US" dirty="0" smtClean="0"/>
              <a:t>—</a:t>
            </a:r>
            <a:r>
              <a:rPr lang="hu-HU" dirty="0" smtClean="0"/>
              <a:t> </a:t>
            </a:r>
            <a:r>
              <a:rPr lang="en-US" dirty="0" smtClean="0"/>
              <a:t>as already mentioned</a:t>
            </a:r>
            <a:r>
              <a:rPr lang="hu-HU" dirty="0" smtClean="0"/>
              <a:t> </a:t>
            </a:r>
            <a:r>
              <a:rPr lang="en-US" dirty="0" smtClean="0"/>
              <a:t>—</a:t>
            </a:r>
            <a:r>
              <a:rPr lang="hu-HU" dirty="0" smtClean="0"/>
              <a:t> </a:t>
            </a:r>
            <a:r>
              <a:rPr lang="en-US" dirty="0" smtClean="0"/>
              <a:t>most of these are in fact relatively late elements in Hungarian</a:t>
            </a:r>
            <a:r>
              <a:rPr lang="hu-HU" dirty="0" smtClean="0"/>
              <a:t>.</a:t>
            </a:r>
          </a:p>
        </p:txBody>
      </p:sp>
      <p:sp>
        <p:nvSpPr>
          <p:cNvPr id="4" name="Dia számának helye 3"/>
          <p:cNvSpPr>
            <a:spLocks noGrp="1"/>
          </p:cNvSpPr>
          <p:nvPr>
            <p:ph type="sldNum" sz="quarter" idx="5"/>
          </p:nvPr>
        </p:nvSpPr>
        <p:spPr/>
        <p:txBody>
          <a:bodyPr/>
          <a:lstStyle/>
          <a:p>
            <a:fld id="{1C7F8A23-D174-454B-B728-F316BC7EC4AB}" type="slidenum">
              <a:rPr lang="hu-HU" smtClean="0"/>
              <a:t>9</a:t>
            </a:fld>
            <a:endParaRPr lang="hu-HU"/>
          </a:p>
        </p:txBody>
      </p:sp>
    </p:spTree>
    <p:extLst>
      <p:ext uri="{BB962C8B-B14F-4D97-AF65-F5344CB8AC3E}">
        <p14:creationId xmlns:p14="http://schemas.microsoft.com/office/powerpoint/2010/main" val="1137288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xmlns="" id="{EA67E988-5919-57BB-C7DE-D3EAD38A3045}"/>
              </a:ext>
              <a:ext uri="{C183D7F6-B498-43B3-948B-1728B52AA6E4}">
                <adec:decorative xmlns:adec="http://schemas.microsoft.com/office/drawing/2017/decorative" xmlns=""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xmlns=""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67DC221-9A2E-7459-102F-C3CFB27CC389}"/>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453D3A-E0F9-8386-2A6C-96671FBB15A5}"/>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584721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CE5D2E7-C856-F78A-E88C-375474982A5F}"/>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7FE037C-790D-7442-8E43-D2740B3952B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99244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6955F80A-4BA7-8ED8-9A62-B92194272620}"/>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8919DDB-F89D-4B2D-21A2-82AF1D1023E4}"/>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xmlns=""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8995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8BB2A3F-E719-673C-5D56-F663712D0E7F}"/>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07D5C9C-B2E2-FC26-E459-9E880EF975B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46036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xmlns=""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50ECB4D7-49A7-D050-70B9-11A1E2D445D8}"/>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14FC386-B2AF-6FAD-D053-E22D48CD7285}"/>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xmlns=""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9545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15BED99-6FD7-9C6B-1152-A6E42715BB79}"/>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6" name="Footer Placeholder 5">
            <a:extLst>
              <a:ext uri="{FF2B5EF4-FFF2-40B4-BE49-F238E27FC236}">
                <a16:creationId xmlns:a16="http://schemas.microsoft.com/office/drawing/2014/main" xmlns=""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4B51313-69FB-E016-3CC1-62CA476ED214}"/>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482576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23010BD2-59B4-FD2E-3C5E-C83AE6003985}"/>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8" name="Footer Placeholder 7">
            <a:extLst>
              <a:ext uri="{FF2B5EF4-FFF2-40B4-BE49-F238E27FC236}">
                <a16:creationId xmlns:a16="http://schemas.microsoft.com/office/drawing/2014/main" xmlns=""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55F4347-2EC0-CA6E-2637-8048456D7ECB}"/>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83172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xmlns="" id="{56F4A371-AC27-6A28-32E6-74A28371BF55}"/>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4" name="Footer Placeholder 3">
            <a:extLst>
              <a:ext uri="{FF2B5EF4-FFF2-40B4-BE49-F238E27FC236}">
                <a16:creationId xmlns:a16="http://schemas.microsoft.com/office/drawing/2014/main" xmlns=""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9D5E5B4-971F-FF6A-1B07-A5C8537055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467174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99F431F-E6DC-4137-3092-A30A0A3628EC}"/>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3" name="Footer Placeholder 2">
            <a:extLst>
              <a:ext uri="{FF2B5EF4-FFF2-40B4-BE49-F238E27FC236}">
                <a16:creationId xmlns:a16="http://schemas.microsoft.com/office/drawing/2014/main" xmlns=""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91EAA9C9-D895-DD20-1089-EA75EA42895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728032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xmlns=""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2A95F79-E23E-11D2-40BF-66ED340195DB}"/>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6" name="Footer Placeholder 5">
            <a:extLst>
              <a:ext uri="{FF2B5EF4-FFF2-40B4-BE49-F238E27FC236}">
                <a16:creationId xmlns:a16="http://schemas.microsoft.com/office/drawing/2014/main" xmlns=""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554ACD5-6E0B-5713-DC9A-41E9D62AB1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09692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xmlns=""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7327DDB-CE95-4C89-DFC5-7DDBFC24E89C}"/>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6" name="Footer Placeholder 5">
            <a:extLst>
              <a:ext uri="{FF2B5EF4-FFF2-40B4-BE49-F238E27FC236}">
                <a16:creationId xmlns:a16="http://schemas.microsoft.com/office/drawing/2014/main" xmlns=""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8709891-6E3C-ADED-01DD-15FCED37AF4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7336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E80C50CD-E178-4744-9B35-B2F624D6C5E9}" type="datetimeFigureOut">
              <a:rPr lang="en-US" smtClean="0"/>
              <a:pPr/>
              <a:t>8/18/2025</a:t>
            </a:fld>
            <a:endParaRPr lang="en-US"/>
          </a:p>
        </p:txBody>
      </p:sp>
      <p:sp>
        <p:nvSpPr>
          <p:cNvPr id="5" name="Footer Placeholder 4">
            <a:extLst>
              <a:ext uri="{FF2B5EF4-FFF2-40B4-BE49-F238E27FC236}">
                <a16:creationId xmlns:a16="http://schemas.microsoft.com/office/drawing/2014/main" xmlns=""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xmlns=""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a:t>
            </a:fld>
            <a:endParaRPr lang="en-US"/>
          </a:p>
        </p:txBody>
      </p:sp>
      <p:sp>
        <p:nvSpPr>
          <p:cNvPr id="7" name="Freeform: Shape 6">
            <a:extLst>
              <a:ext uri="{FF2B5EF4-FFF2-40B4-BE49-F238E27FC236}">
                <a16:creationId xmlns:a16="http://schemas.microsoft.com/office/drawing/2014/main" xmlns="" id="{774A975B-A886-5202-0489-6965514A0D14}"/>
              </a:ext>
              <a:ext uri="{C183D7F6-B498-43B3-948B-1728B52AA6E4}">
                <adec:decorative xmlns:adec="http://schemas.microsoft.com/office/drawing/2017/decorative" xmlns=""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5836008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85" r:id="rId4"/>
    <p:sldLayoutId id="2147483686" r:id="rId5"/>
    <p:sldLayoutId id="2147483691" r:id="rId6"/>
    <p:sldLayoutId id="2147483687" r:id="rId7"/>
    <p:sldLayoutId id="2147483688" r:id="rId8"/>
    <p:sldLayoutId id="2147483689" r:id="rId9"/>
    <p:sldLayoutId id="2147483690" r:id="rId10"/>
    <p:sldLayoutId id="2147483692"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omagyarkorpusz.nytud.hu/hu-search.html" TargetMode="External"/><Relationship Id="rId7" Type="http://schemas.openxmlformats.org/officeDocument/2006/relationships/hyperlink" Target="http://clara.nytud.hu/mnsz2-de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clara.nytud.hu/mtsz/run.cgi/first_form" TargetMode="External"/><Relationship Id="rId5" Type="http://schemas.openxmlformats.org/officeDocument/2006/relationships/hyperlink" Target="https://ked.nytud.hu/#open" TargetMode="External"/><Relationship Id="rId4" Type="http://schemas.openxmlformats.org/officeDocument/2006/relationships/hyperlink" Target="http://tmk.nytud.hu/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real-j.mtak.hu/4113/1/MagyarTortenelmiTar_1904_52_4_05.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k.oszk.hu/08300/08370/pdf/index.htm" TargetMode="External"/><Relationship Id="rId5" Type="http://schemas.openxmlformats.org/officeDocument/2006/relationships/hyperlink" Target="https://real-eod.mtak.hu/6178/1/000913270.pdf" TargetMode="External"/><Relationship Id="rId4" Type="http://schemas.openxmlformats.org/officeDocument/2006/relationships/hyperlink" Target="https://real-j.mtak.hu/4090/1/MagyarTortenelmiTar_1883_31_3_06.pdf"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xmlns="" id="{B7E2F724-2FB3-4D1D-A730-739B8654C0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3" descr="Felhős olajfestő művészet">
            <a:extLst>
              <a:ext uri="{FF2B5EF4-FFF2-40B4-BE49-F238E27FC236}">
                <a16:creationId xmlns:a16="http://schemas.microsoft.com/office/drawing/2014/main" xmlns="" id="{0F695686-59CF-1367-D889-119F0CA7838E}"/>
              </a:ext>
            </a:extLst>
          </p:cNvPr>
          <p:cNvPicPr>
            <a:picLocks noChangeAspect="1"/>
          </p:cNvPicPr>
          <p:nvPr/>
        </p:nvPicPr>
        <p:blipFill>
          <a:blip r:embed="rId3">
            <a:alphaModFix amt="40000"/>
          </a:blip>
          <a:srcRect t="15257" b="474"/>
          <a:stretch>
            <a:fillRect/>
          </a:stretch>
        </p:blipFill>
        <p:spPr>
          <a:xfrm>
            <a:off x="-2" y="-2"/>
            <a:ext cx="12192001" cy="6858001"/>
          </a:xfrm>
          <a:prstGeom prst="rect">
            <a:avLst/>
          </a:prstGeom>
        </p:spPr>
      </p:pic>
      <p:sp>
        <p:nvSpPr>
          <p:cNvPr id="2" name="Cím 1">
            <a:extLst>
              <a:ext uri="{FF2B5EF4-FFF2-40B4-BE49-F238E27FC236}">
                <a16:creationId xmlns:a16="http://schemas.microsoft.com/office/drawing/2014/main" xmlns="" id="{8AF374EA-CB91-4ABF-4A83-6F268DF675EA}"/>
              </a:ext>
            </a:extLst>
          </p:cNvPr>
          <p:cNvSpPr>
            <a:spLocks noGrp="1"/>
          </p:cNvSpPr>
          <p:nvPr>
            <p:ph type="ctrTitle"/>
          </p:nvPr>
        </p:nvSpPr>
        <p:spPr>
          <a:xfrm>
            <a:off x="517869" y="978407"/>
            <a:ext cx="11265159" cy="3290107"/>
          </a:xfrm>
        </p:spPr>
        <p:txBody>
          <a:bodyPr anchor="t">
            <a:normAutofit/>
          </a:bodyPr>
          <a:lstStyle/>
          <a:p>
            <a:r>
              <a:rPr lang="hu-HU" sz="5000" dirty="0" smtClean="0"/>
              <a:t/>
            </a:r>
            <a:br>
              <a:rPr lang="hu-HU" sz="5000" dirty="0" smtClean="0"/>
            </a:br>
            <a:r>
              <a:rPr lang="hu-HU" sz="5000" dirty="0" err="1" smtClean="0"/>
              <a:t>Discourse</a:t>
            </a:r>
            <a:r>
              <a:rPr lang="hu-HU" sz="5000" dirty="0" smtClean="0"/>
              <a:t> </a:t>
            </a:r>
            <a:r>
              <a:rPr lang="hu-HU" sz="5000" dirty="0" err="1"/>
              <a:t>particle</a:t>
            </a:r>
            <a:r>
              <a:rPr lang="hu-HU" sz="5000" dirty="0"/>
              <a:t>/</a:t>
            </a:r>
            <a:r>
              <a:rPr lang="hu-HU" sz="5000" dirty="0" err="1"/>
              <a:t>sentence</a:t>
            </a:r>
            <a:r>
              <a:rPr lang="hu-HU" sz="5000" dirty="0"/>
              <a:t> </a:t>
            </a:r>
            <a:r>
              <a:rPr lang="hu-HU" sz="5000" dirty="0" err="1"/>
              <a:t>adverb</a:t>
            </a:r>
            <a:r>
              <a:rPr lang="hu-HU" sz="5000" dirty="0"/>
              <a:t> + </a:t>
            </a:r>
            <a:r>
              <a:rPr lang="hu-HU" sz="5000" i="1" dirty="0"/>
              <a:t>hogy</a:t>
            </a:r>
            <a:r>
              <a:rPr lang="hu-HU" sz="5000" dirty="0"/>
              <a:t> ’</a:t>
            </a:r>
            <a:r>
              <a:rPr lang="hu-HU" sz="5000" dirty="0" err="1"/>
              <a:t>that</a:t>
            </a:r>
            <a:r>
              <a:rPr lang="hu-HU" sz="5000" dirty="0"/>
              <a:t>’ </a:t>
            </a:r>
            <a:r>
              <a:rPr lang="hu-HU" sz="5000" dirty="0" err="1"/>
              <a:t>clauses</a:t>
            </a:r>
            <a:r>
              <a:rPr lang="hu-HU" sz="5000" dirty="0"/>
              <a:t> in </a:t>
            </a:r>
            <a:r>
              <a:rPr lang="hu-HU" sz="5000" dirty="0" err="1"/>
              <a:t>Hungarian</a:t>
            </a:r>
            <a:endParaRPr lang="hu-HU" sz="5000" dirty="0">
              <a:solidFill>
                <a:srgbClr val="FFFFFF"/>
              </a:solidFill>
            </a:endParaRPr>
          </a:p>
        </p:txBody>
      </p:sp>
      <p:sp>
        <p:nvSpPr>
          <p:cNvPr id="3" name="Alcím 2">
            <a:extLst>
              <a:ext uri="{FF2B5EF4-FFF2-40B4-BE49-F238E27FC236}">
                <a16:creationId xmlns:a16="http://schemas.microsoft.com/office/drawing/2014/main" xmlns="" id="{1AD052BF-C074-A0D3-0424-FB3E2D374ACD}"/>
              </a:ext>
            </a:extLst>
          </p:cNvPr>
          <p:cNvSpPr>
            <a:spLocks noGrp="1"/>
          </p:cNvSpPr>
          <p:nvPr>
            <p:ph type="subTitle" idx="1"/>
          </p:nvPr>
        </p:nvSpPr>
        <p:spPr>
          <a:xfrm>
            <a:off x="269131" y="4494178"/>
            <a:ext cx="11653737" cy="2013625"/>
          </a:xfrm>
        </p:spPr>
        <p:txBody>
          <a:bodyPr anchor="t">
            <a:normAutofit fontScale="92500"/>
          </a:bodyPr>
          <a:lstStyle/>
          <a:p>
            <a:r>
              <a:rPr lang="hu-HU" sz="2400" i="0" dirty="0">
                <a:solidFill>
                  <a:srgbClr val="FFFFFF"/>
                </a:solidFill>
              </a:rPr>
              <a:t>The 14th International </a:t>
            </a:r>
            <a:r>
              <a:rPr lang="hu-HU" sz="2400" i="0" dirty="0" err="1">
                <a:solidFill>
                  <a:srgbClr val="FFFFFF"/>
                </a:solidFill>
              </a:rPr>
              <a:t>Congress</a:t>
            </a:r>
            <a:r>
              <a:rPr lang="hu-HU" sz="2400" i="0" dirty="0">
                <a:solidFill>
                  <a:srgbClr val="FFFFFF"/>
                </a:solidFill>
              </a:rPr>
              <a:t> </a:t>
            </a:r>
            <a:r>
              <a:rPr lang="hu-HU" sz="2400" i="0" dirty="0" err="1">
                <a:solidFill>
                  <a:srgbClr val="FFFFFF"/>
                </a:solidFill>
              </a:rPr>
              <a:t>for</a:t>
            </a:r>
            <a:r>
              <a:rPr lang="hu-HU" sz="2400" i="0" dirty="0">
                <a:solidFill>
                  <a:srgbClr val="FFFFFF"/>
                </a:solidFill>
              </a:rPr>
              <a:t> </a:t>
            </a:r>
            <a:r>
              <a:rPr lang="hu-HU" sz="2400" i="0" dirty="0" err="1">
                <a:solidFill>
                  <a:srgbClr val="FFFFFF"/>
                </a:solidFill>
              </a:rPr>
              <a:t>Finno-Ugric</a:t>
            </a:r>
            <a:r>
              <a:rPr lang="hu-HU" sz="2400" i="0" dirty="0">
                <a:solidFill>
                  <a:srgbClr val="FFFFFF"/>
                </a:solidFill>
              </a:rPr>
              <a:t> </a:t>
            </a:r>
            <a:r>
              <a:rPr lang="hu-HU" sz="2400" i="0" dirty="0" err="1">
                <a:solidFill>
                  <a:srgbClr val="FFFFFF"/>
                </a:solidFill>
              </a:rPr>
              <a:t>Studies</a:t>
            </a:r>
            <a:r>
              <a:rPr lang="hu-HU" sz="2400" i="0" dirty="0">
                <a:solidFill>
                  <a:srgbClr val="FFFFFF"/>
                </a:solidFill>
              </a:rPr>
              <a:t> (CIFU), August 19 2025, Tartu</a:t>
            </a:r>
          </a:p>
          <a:p>
            <a:r>
              <a:rPr lang="hu-HU" sz="2400" dirty="0">
                <a:solidFill>
                  <a:srgbClr val="FFFFFF"/>
                </a:solidFill>
              </a:rPr>
              <a:t>DÉR, Csilla </a:t>
            </a:r>
            <a:r>
              <a:rPr lang="hu-HU" sz="2400" dirty="0" smtClean="0">
                <a:solidFill>
                  <a:srgbClr val="FFFFFF"/>
                </a:solidFill>
              </a:rPr>
              <a:t>Ilona</a:t>
            </a:r>
            <a:endParaRPr lang="hu-HU" sz="2400" dirty="0">
              <a:solidFill>
                <a:srgbClr val="FFFFFF"/>
              </a:solidFill>
            </a:endParaRPr>
          </a:p>
          <a:p>
            <a:r>
              <a:rPr lang="hu-HU" i="0" dirty="0" smtClean="0"/>
              <a:t>ELTE </a:t>
            </a:r>
            <a:r>
              <a:rPr lang="en-GB" i="0" dirty="0" smtClean="0"/>
              <a:t>Research </a:t>
            </a:r>
            <a:r>
              <a:rPr lang="en-GB" i="0" dirty="0"/>
              <a:t>Centre for Linguistics </a:t>
            </a:r>
            <a:endParaRPr lang="hu-HU" i="0" dirty="0" smtClean="0"/>
          </a:p>
          <a:p>
            <a:r>
              <a:rPr lang="en-GB" i="0" dirty="0" smtClean="0"/>
              <a:t>&amp; </a:t>
            </a:r>
            <a:r>
              <a:rPr lang="en-GB" i="0" dirty="0"/>
              <a:t>Károli Gáspár University of the Reformed </a:t>
            </a:r>
            <a:r>
              <a:rPr lang="en-GB" i="0" dirty="0" smtClean="0"/>
              <a:t>Church</a:t>
            </a:r>
            <a:r>
              <a:rPr lang="hu-HU" i="0" dirty="0" smtClean="0"/>
              <a:t> </a:t>
            </a:r>
            <a:r>
              <a:rPr lang="hu-HU" i="0" dirty="0" err="1" smtClean="0"/>
              <a:t>in</a:t>
            </a:r>
            <a:r>
              <a:rPr lang="hu-HU" i="0" dirty="0" smtClean="0"/>
              <a:t> Hungary</a:t>
            </a:r>
            <a:endParaRPr lang="hu-HU" sz="2400" i="0" dirty="0">
              <a:solidFill>
                <a:srgbClr val="FFFFFF"/>
              </a:solidFill>
            </a:endParaRPr>
          </a:p>
        </p:txBody>
      </p:sp>
      <p:sp>
        <p:nvSpPr>
          <p:cNvPr id="21" name="Rectangle 10">
            <a:extLst>
              <a:ext uri="{FF2B5EF4-FFF2-40B4-BE49-F238E27FC236}">
                <a16:creationId xmlns:a16="http://schemas.microsoft.com/office/drawing/2014/main" xmlns="" id="{B2C335F7-F61C-4EB4-80F2-4B1438FE66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7870" y="508090"/>
            <a:ext cx="5021183" cy="14927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09323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Corpora</a:t>
            </a:r>
            <a:endParaRPr lang="hu-HU" dirty="0"/>
          </a:p>
        </p:txBody>
      </p:sp>
      <p:sp>
        <p:nvSpPr>
          <p:cNvPr id="3" name="Tartalom helye 2"/>
          <p:cNvSpPr>
            <a:spLocks noGrp="1"/>
          </p:cNvSpPr>
          <p:nvPr>
            <p:ph idx="1"/>
          </p:nvPr>
        </p:nvSpPr>
        <p:spPr>
          <a:xfrm>
            <a:off x="521208" y="1753644"/>
            <a:ext cx="11354562" cy="4921476"/>
          </a:xfrm>
        </p:spPr>
        <p:txBody>
          <a:bodyPr>
            <a:normAutofit lnSpcReduction="10000"/>
          </a:bodyPr>
          <a:lstStyle/>
          <a:p>
            <a:r>
              <a:rPr lang="hu-HU" b="1" dirty="0" smtClean="0">
                <a:solidFill>
                  <a:srgbClr val="000000"/>
                </a:solidFill>
              </a:rPr>
              <a:t>ÓMK = Régi Magyar Konkordancia </a:t>
            </a:r>
            <a:r>
              <a:rPr lang="hu-HU" dirty="0" smtClean="0">
                <a:solidFill>
                  <a:srgbClr val="000000"/>
                </a:solidFill>
              </a:rPr>
              <a:t>[Old </a:t>
            </a:r>
            <a:r>
              <a:rPr lang="hu-HU" dirty="0" err="1" smtClean="0">
                <a:solidFill>
                  <a:srgbClr val="000000"/>
                </a:solidFill>
              </a:rPr>
              <a:t>Hungarian</a:t>
            </a:r>
            <a:r>
              <a:rPr lang="hu-HU" dirty="0" smtClean="0">
                <a:solidFill>
                  <a:srgbClr val="000000"/>
                </a:solidFill>
              </a:rPr>
              <a:t> </a:t>
            </a:r>
            <a:r>
              <a:rPr lang="hu-HU" dirty="0" err="1" smtClean="0">
                <a:solidFill>
                  <a:srgbClr val="000000"/>
                </a:solidFill>
              </a:rPr>
              <a:t>Concordance</a:t>
            </a:r>
            <a:r>
              <a:rPr lang="hu-HU" dirty="0">
                <a:solidFill>
                  <a:srgbClr val="000000"/>
                </a:solidFill>
              </a:rPr>
              <a:t>]. </a:t>
            </a:r>
            <a:r>
              <a:rPr lang="hu-HU" dirty="0" smtClean="0">
                <a:solidFill>
                  <a:srgbClr val="000000"/>
                </a:solidFill>
              </a:rPr>
              <a:t>1192/1995</a:t>
            </a:r>
            <a:r>
              <a:rPr lang="en-US" dirty="0" smtClean="0">
                <a:solidFill>
                  <a:srgbClr val="000000"/>
                </a:solidFill>
              </a:rPr>
              <a:t>–</a:t>
            </a:r>
            <a:r>
              <a:rPr lang="hu-HU" dirty="0" smtClean="0">
                <a:solidFill>
                  <a:srgbClr val="000000"/>
                </a:solidFill>
              </a:rPr>
              <a:t>1626. </a:t>
            </a:r>
            <a:r>
              <a:rPr lang="hu-HU" dirty="0" err="1" smtClean="0">
                <a:solidFill>
                  <a:srgbClr val="000000"/>
                </a:solidFill>
              </a:rPr>
              <a:t>Genres</a:t>
            </a:r>
            <a:r>
              <a:rPr lang="hu-HU" dirty="0" smtClean="0">
                <a:solidFill>
                  <a:srgbClr val="000000"/>
                </a:solidFill>
              </a:rPr>
              <a:t>: </a:t>
            </a:r>
            <a:r>
              <a:rPr lang="en-US" dirty="0" smtClean="0"/>
              <a:t>47 </a:t>
            </a:r>
            <a:r>
              <a:rPr lang="en-US" dirty="0"/>
              <a:t>Old Hungarian </a:t>
            </a:r>
            <a:r>
              <a:rPr lang="en-US" dirty="0" smtClean="0"/>
              <a:t>codices</a:t>
            </a:r>
            <a:r>
              <a:rPr lang="hu-HU" dirty="0" smtClean="0"/>
              <a:t> (</a:t>
            </a:r>
            <a:r>
              <a:rPr lang="hu-HU" dirty="0" err="1" smtClean="0"/>
              <a:t>various</a:t>
            </a:r>
            <a:r>
              <a:rPr lang="hu-HU" dirty="0" smtClean="0"/>
              <a:t> </a:t>
            </a:r>
            <a:r>
              <a:rPr lang="hu-HU" dirty="0" err="1" smtClean="0"/>
              <a:t>religious</a:t>
            </a:r>
            <a:r>
              <a:rPr lang="hu-HU" dirty="0" smtClean="0"/>
              <a:t> </a:t>
            </a:r>
            <a:r>
              <a:rPr lang="hu-HU" dirty="0" err="1" smtClean="0"/>
              <a:t>texts</a:t>
            </a:r>
            <a:r>
              <a:rPr lang="hu-HU" dirty="0" smtClean="0"/>
              <a:t>)</a:t>
            </a:r>
            <a:r>
              <a:rPr lang="en-US" dirty="0" smtClean="0"/>
              <a:t>, </a:t>
            </a:r>
            <a:r>
              <a:rPr lang="en-US" dirty="0"/>
              <a:t>24 Old Hungarian minor </a:t>
            </a:r>
            <a:r>
              <a:rPr lang="en-US" dirty="0" smtClean="0"/>
              <a:t>texts</a:t>
            </a:r>
            <a:r>
              <a:rPr lang="hu-HU" dirty="0" smtClean="0"/>
              <a:t> (</a:t>
            </a:r>
            <a:r>
              <a:rPr lang="hu-HU" dirty="0" err="1" smtClean="0"/>
              <a:t>incantation</a:t>
            </a:r>
            <a:r>
              <a:rPr lang="hu-HU" dirty="0" smtClean="0"/>
              <a:t>, </a:t>
            </a:r>
            <a:r>
              <a:rPr lang="hu-HU" dirty="0" err="1" smtClean="0"/>
              <a:t>historical</a:t>
            </a:r>
            <a:r>
              <a:rPr lang="hu-HU" dirty="0" smtClean="0"/>
              <a:t> </a:t>
            </a:r>
            <a:r>
              <a:rPr lang="hu-HU" dirty="0" err="1" smtClean="0"/>
              <a:t>ballad</a:t>
            </a:r>
            <a:r>
              <a:rPr lang="hu-HU" dirty="0" smtClean="0"/>
              <a:t>, etc.)</a:t>
            </a:r>
            <a:r>
              <a:rPr lang="en-US" dirty="0" smtClean="0"/>
              <a:t>, </a:t>
            </a:r>
            <a:r>
              <a:rPr lang="en-US" dirty="0"/>
              <a:t>244 letters, </a:t>
            </a:r>
            <a:r>
              <a:rPr lang="en-US" dirty="0" smtClean="0"/>
              <a:t>5 </a:t>
            </a:r>
            <a:r>
              <a:rPr lang="en-US" dirty="0"/>
              <a:t>Bible translations from the Middle Hungarian period</a:t>
            </a:r>
            <a:r>
              <a:rPr lang="hu-HU" dirty="0" smtClean="0">
                <a:solidFill>
                  <a:srgbClr val="000000"/>
                </a:solidFill>
              </a:rPr>
              <a:t>. </a:t>
            </a:r>
            <a:r>
              <a:rPr lang="hu-HU" dirty="0" err="1"/>
              <a:t>Size</a:t>
            </a:r>
            <a:r>
              <a:rPr lang="hu-HU" dirty="0"/>
              <a:t>: </a:t>
            </a:r>
            <a:r>
              <a:rPr lang="hu-HU" dirty="0" smtClean="0">
                <a:solidFill>
                  <a:srgbClr val="000000"/>
                </a:solidFill>
              </a:rPr>
              <a:t>3.2 </a:t>
            </a:r>
            <a:r>
              <a:rPr lang="hu-HU" dirty="0" err="1" smtClean="0">
                <a:solidFill>
                  <a:srgbClr val="000000"/>
                </a:solidFill>
              </a:rPr>
              <a:t>million</a:t>
            </a:r>
            <a:r>
              <a:rPr lang="hu-HU" dirty="0" smtClean="0">
                <a:solidFill>
                  <a:srgbClr val="000000"/>
                </a:solidFill>
              </a:rPr>
              <a:t> </a:t>
            </a:r>
            <a:r>
              <a:rPr lang="hu-HU" dirty="0" err="1" smtClean="0">
                <a:solidFill>
                  <a:srgbClr val="000000"/>
                </a:solidFill>
              </a:rPr>
              <a:t>words</a:t>
            </a:r>
            <a:r>
              <a:rPr lang="hu-HU" dirty="0" smtClean="0">
                <a:solidFill>
                  <a:srgbClr val="000000"/>
                </a:solidFill>
              </a:rPr>
              <a:t> </a:t>
            </a:r>
            <a:r>
              <a:rPr lang="hu-HU" dirty="0" smtClean="0">
                <a:solidFill>
                  <a:srgbClr val="000000"/>
                </a:solidFill>
                <a:hlinkClick r:id="rId3"/>
              </a:rPr>
              <a:t>http</a:t>
            </a:r>
            <a:r>
              <a:rPr lang="hu-HU" dirty="0">
                <a:solidFill>
                  <a:srgbClr val="000000"/>
                </a:solidFill>
                <a:hlinkClick r:id="rId3"/>
              </a:rPr>
              <a:t>://</a:t>
            </a:r>
            <a:r>
              <a:rPr lang="hu-HU" dirty="0" smtClean="0">
                <a:solidFill>
                  <a:srgbClr val="000000"/>
                </a:solidFill>
                <a:hlinkClick r:id="rId3"/>
              </a:rPr>
              <a:t>omagyarkorpusz.nytud.hu/hu-search.html</a:t>
            </a:r>
            <a:endParaRPr lang="hu-HU" dirty="0" smtClean="0">
              <a:solidFill>
                <a:srgbClr val="000000"/>
              </a:solidFill>
            </a:endParaRPr>
          </a:p>
          <a:p>
            <a:r>
              <a:rPr lang="en-US" b="1" dirty="0" smtClean="0">
                <a:solidFill>
                  <a:srgbClr val="000000"/>
                </a:solidFill>
              </a:rPr>
              <a:t>TMK</a:t>
            </a:r>
            <a:r>
              <a:rPr lang="en-US" dirty="0" smtClean="0">
                <a:solidFill>
                  <a:srgbClr val="000000"/>
                </a:solidFill>
              </a:rPr>
              <a:t> </a:t>
            </a:r>
            <a:r>
              <a:rPr lang="en-US" dirty="0">
                <a:solidFill>
                  <a:srgbClr val="000000"/>
                </a:solidFill>
              </a:rPr>
              <a:t>= </a:t>
            </a:r>
            <a:r>
              <a:rPr lang="en-US" b="1" dirty="0" err="1">
                <a:solidFill>
                  <a:srgbClr val="000000"/>
                </a:solidFill>
              </a:rPr>
              <a:t>Történeti</a:t>
            </a:r>
            <a:r>
              <a:rPr lang="en-US" b="1" dirty="0">
                <a:solidFill>
                  <a:srgbClr val="000000"/>
                </a:solidFill>
              </a:rPr>
              <a:t> </a:t>
            </a:r>
            <a:r>
              <a:rPr lang="en-US" b="1" dirty="0" err="1">
                <a:solidFill>
                  <a:srgbClr val="000000"/>
                </a:solidFill>
              </a:rPr>
              <a:t>Magánéleti</a:t>
            </a:r>
            <a:r>
              <a:rPr lang="en-US" b="1" dirty="0">
                <a:solidFill>
                  <a:srgbClr val="000000"/>
                </a:solidFill>
              </a:rPr>
              <a:t> </a:t>
            </a:r>
            <a:r>
              <a:rPr lang="en-US" b="1" dirty="0" err="1">
                <a:solidFill>
                  <a:srgbClr val="000000"/>
                </a:solidFill>
              </a:rPr>
              <a:t>Korpusz</a:t>
            </a:r>
            <a:r>
              <a:rPr lang="en-US" b="1" dirty="0">
                <a:solidFill>
                  <a:srgbClr val="000000"/>
                </a:solidFill>
              </a:rPr>
              <a:t> </a:t>
            </a:r>
            <a:r>
              <a:rPr lang="en-US" dirty="0">
                <a:solidFill>
                  <a:srgbClr val="000000"/>
                </a:solidFill>
              </a:rPr>
              <a:t>[Historical Corpus of Personal Life]. End of the 15th c.–1772. Genres: witness testimonies of witch trials and private letters. Size: 1</a:t>
            </a:r>
            <a:r>
              <a:rPr lang="hu-HU" dirty="0">
                <a:solidFill>
                  <a:srgbClr val="000000"/>
                </a:solidFill>
              </a:rPr>
              <a:t>.1+</a:t>
            </a:r>
            <a:r>
              <a:rPr lang="en-US" dirty="0">
                <a:solidFill>
                  <a:srgbClr val="000000"/>
                </a:solidFill>
              </a:rPr>
              <a:t> million word</a:t>
            </a:r>
            <a:r>
              <a:rPr lang="hu-HU" dirty="0">
                <a:solidFill>
                  <a:srgbClr val="000000"/>
                </a:solidFill>
              </a:rPr>
              <a:t>s </a:t>
            </a:r>
            <a:r>
              <a:rPr lang="nb-NO" dirty="0">
                <a:solidFill>
                  <a:srgbClr val="0563C2"/>
                </a:solidFill>
                <a:hlinkClick r:id="rId4"/>
              </a:rPr>
              <a:t>http://tmk.nytud.hu/3/</a:t>
            </a:r>
            <a:endParaRPr lang="hu-HU" dirty="0">
              <a:solidFill>
                <a:srgbClr val="0563C2"/>
              </a:solidFill>
            </a:endParaRPr>
          </a:p>
          <a:p>
            <a:r>
              <a:rPr lang="hu-HU" b="1" dirty="0">
                <a:solidFill>
                  <a:srgbClr val="000000"/>
                </a:solidFill>
              </a:rPr>
              <a:t>KED</a:t>
            </a:r>
            <a:r>
              <a:rPr lang="hu-HU" dirty="0">
                <a:solidFill>
                  <a:srgbClr val="000000"/>
                </a:solidFill>
              </a:rPr>
              <a:t> = </a:t>
            </a:r>
            <a:r>
              <a:rPr lang="hu-HU" b="1" dirty="0" err="1">
                <a:solidFill>
                  <a:srgbClr val="000000"/>
                </a:solidFill>
              </a:rPr>
              <a:t>Középmagyar</a:t>
            </a:r>
            <a:r>
              <a:rPr lang="hu-HU" b="1" dirty="0">
                <a:solidFill>
                  <a:srgbClr val="000000"/>
                </a:solidFill>
              </a:rPr>
              <a:t> Emlékirat- és Drámakorpusz </a:t>
            </a:r>
            <a:r>
              <a:rPr lang="hu-HU" dirty="0">
                <a:solidFill>
                  <a:srgbClr val="000000"/>
                </a:solidFill>
              </a:rPr>
              <a:t>[</a:t>
            </a:r>
            <a:r>
              <a:rPr lang="en-US" dirty="0"/>
              <a:t>Middle Hungarian Corpus of Memoirs and Dramas</a:t>
            </a:r>
            <a:r>
              <a:rPr lang="hu-HU" dirty="0">
                <a:solidFill>
                  <a:srgbClr val="000000"/>
                </a:solidFill>
              </a:rPr>
              <a:t>]. </a:t>
            </a:r>
            <a:r>
              <a:rPr lang="hu-HU" dirty="0" err="1">
                <a:solidFill>
                  <a:srgbClr val="000000"/>
                </a:solidFill>
              </a:rPr>
              <a:t>Size</a:t>
            </a:r>
            <a:r>
              <a:rPr lang="hu-HU" dirty="0">
                <a:solidFill>
                  <a:srgbClr val="000000"/>
                </a:solidFill>
              </a:rPr>
              <a:t>: 200.000 </a:t>
            </a:r>
            <a:r>
              <a:rPr lang="hu-HU" dirty="0" err="1">
                <a:solidFill>
                  <a:srgbClr val="000000"/>
                </a:solidFill>
              </a:rPr>
              <a:t>words</a:t>
            </a:r>
            <a:r>
              <a:rPr lang="hu-HU" dirty="0">
                <a:solidFill>
                  <a:srgbClr val="000000"/>
                </a:solidFill>
              </a:rPr>
              <a:t> </a:t>
            </a:r>
            <a:r>
              <a:rPr lang="hu-HU" dirty="0">
                <a:solidFill>
                  <a:srgbClr val="000000"/>
                </a:solidFill>
                <a:hlinkClick r:id="rId5"/>
              </a:rPr>
              <a:t>https://ked.nytud.hu/#open</a:t>
            </a:r>
            <a:endParaRPr lang="hu-HU" dirty="0">
              <a:solidFill>
                <a:srgbClr val="000000"/>
              </a:solidFill>
            </a:endParaRPr>
          </a:p>
          <a:p>
            <a:r>
              <a:rPr lang="hu-HU" b="1" dirty="0" err="1">
                <a:solidFill>
                  <a:srgbClr val="000000"/>
                </a:solidFill>
              </a:rPr>
              <a:t>MTSz</a:t>
            </a:r>
            <a:r>
              <a:rPr lang="hu-HU" dirty="0">
                <a:solidFill>
                  <a:srgbClr val="000000"/>
                </a:solidFill>
              </a:rPr>
              <a:t> = </a:t>
            </a:r>
            <a:r>
              <a:rPr lang="hu-HU" b="1" dirty="0">
                <a:solidFill>
                  <a:srgbClr val="000000"/>
                </a:solidFill>
              </a:rPr>
              <a:t>Magyar Történeti Korpusz </a:t>
            </a:r>
            <a:r>
              <a:rPr lang="hu-HU" dirty="0">
                <a:solidFill>
                  <a:srgbClr val="000000"/>
                </a:solidFill>
              </a:rPr>
              <a:t>[</a:t>
            </a:r>
            <a:r>
              <a:rPr lang="hu-HU" dirty="0" err="1">
                <a:solidFill>
                  <a:srgbClr val="000000"/>
                </a:solidFill>
              </a:rPr>
              <a:t>Hungarian</a:t>
            </a:r>
            <a:r>
              <a:rPr lang="hu-HU" dirty="0">
                <a:solidFill>
                  <a:srgbClr val="000000"/>
                </a:solidFill>
              </a:rPr>
              <a:t> </a:t>
            </a:r>
            <a:r>
              <a:rPr lang="hu-HU" dirty="0" err="1">
                <a:solidFill>
                  <a:srgbClr val="000000"/>
                </a:solidFill>
              </a:rPr>
              <a:t>Historical</a:t>
            </a:r>
            <a:r>
              <a:rPr lang="hu-HU" dirty="0">
                <a:solidFill>
                  <a:srgbClr val="000000"/>
                </a:solidFill>
              </a:rPr>
              <a:t> Corpus]. 1772–2010. </a:t>
            </a:r>
            <a:r>
              <a:rPr lang="en-US" dirty="0">
                <a:solidFill>
                  <a:srgbClr val="000000"/>
                </a:solidFill>
              </a:rPr>
              <a:t>Genres/registers: fiction and press language, legal, professional, personal texts, Size: 30 million</a:t>
            </a:r>
            <a:r>
              <a:rPr lang="hu-HU" dirty="0">
                <a:solidFill>
                  <a:srgbClr val="000000"/>
                </a:solidFill>
              </a:rPr>
              <a:t> </a:t>
            </a:r>
            <a:r>
              <a:rPr lang="en-US" dirty="0">
                <a:solidFill>
                  <a:srgbClr val="000000"/>
                </a:solidFill>
              </a:rPr>
              <a:t>word</a:t>
            </a:r>
            <a:r>
              <a:rPr lang="hu-HU" dirty="0">
                <a:solidFill>
                  <a:srgbClr val="000000"/>
                </a:solidFill>
              </a:rPr>
              <a:t>s</a:t>
            </a:r>
            <a:r>
              <a:rPr lang="en-US" dirty="0">
                <a:solidFill>
                  <a:srgbClr val="000000"/>
                </a:solidFill>
              </a:rPr>
              <a:t> </a:t>
            </a:r>
            <a:r>
              <a:rPr lang="en-US" dirty="0">
                <a:solidFill>
                  <a:srgbClr val="0563C2"/>
                </a:solidFill>
                <a:hlinkClick r:id="rId6"/>
              </a:rPr>
              <a:t>http://clara.nytud.hu/mtsz/run.cgi/first_form</a:t>
            </a:r>
            <a:endParaRPr lang="hu-HU" dirty="0">
              <a:solidFill>
                <a:srgbClr val="0563C2"/>
              </a:solidFill>
            </a:endParaRPr>
          </a:p>
          <a:p>
            <a:r>
              <a:rPr lang="hu-HU" b="1" dirty="0">
                <a:solidFill>
                  <a:srgbClr val="000000"/>
                </a:solidFill>
              </a:rPr>
              <a:t>MNSz2</a:t>
            </a:r>
            <a:r>
              <a:rPr lang="hu-HU" dirty="0">
                <a:solidFill>
                  <a:srgbClr val="000000"/>
                </a:solidFill>
              </a:rPr>
              <a:t> = </a:t>
            </a:r>
            <a:r>
              <a:rPr lang="hu-HU" b="1" dirty="0">
                <a:solidFill>
                  <a:srgbClr val="000000"/>
                </a:solidFill>
              </a:rPr>
              <a:t>Magyar Nemzeti Szövegtár 2. változat </a:t>
            </a:r>
            <a:r>
              <a:rPr lang="hu-HU" dirty="0">
                <a:solidFill>
                  <a:srgbClr val="000000"/>
                </a:solidFill>
              </a:rPr>
              <a:t>[</a:t>
            </a:r>
            <a:r>
              <a:rPr lang="hu-HU" dirty="0" err="1">
                <a:solidFill>
                  <a:srgbClr val="000000"/>
                </a:solidFill>
              </a:rPr>
              <a:t>Hungarian</a:t>
            </a:r>
            <a:r>
              <a:rPr lang="hu-HU" dirty="0">
                <a:solidFill>
                  <a:srgbClr val="000000"/>
                </a:solidFill>
              </a:rPr>
              <a:t> National Corpus 2.0.5]. </a:t>
            </a:r>
            <a:r>
              <a:rPr lang="en-US" dirty="0">
                <a:solidFill>
                  <a:srgbClr val="000000"/>
                </a:solidFill>
              </a:rPr>
              <a:t>Size: 1</a:t>
            </a:r>
            <a:r>
              <a:rPr lang="hu-HU" dirty="0">
                <a:solidFill>
                  <a:srgbClr val="000000"/>
                </a:solidFill>
              </a:rPr>
              <a:t>.5</a:t>
            </a:r>
            <a:r>
              <a:rPr lang="en-US" dirty="0">
                <a:solidFill>
                  <a:srgbClr val="000000"/>
                </a:solidFill>
              </a:rPr>
              <a:t> billion tokens. </a:t>
            </a:r>
            <a:r>
              <a:rPr lang="en-US" dirty="0">
                <a:solidFill>
                  <a:srgbClr val="0563C2"/>
                </a:solidFill>
                <a:hlinkClick r:id="rId7"/>
              </a:rPr>
              <a:t>http://clara.nytud.hu/mnsz2-dev/</a:t>
            </a:r>
            <a:r>
              <a:rPr lang="en-US" dirty="0">
                <a:solidFill>
                  <a:srgbClr val="0563C2"/>
                </a:solidFill>
              </a:rPr>
              <a:t> </a:t>
            </a:r>
            <a:r>
              <a:rPr lang="en-US" dirty="0"/>
              <a:t>[</a:t>
            </a:r>
            <a:r>
              <a:rPr lang="en-US" dirty="0" err="1"/>
              <a:t>subcorpora</a:t>
            </a:r>
            <a:r>
              <a:rPr lang="en-US" dirty="0"/>
              <a:t> by </a:t>
            </a:r>
            <a:r>
              <a:rPr lang="hu-HU" dirty="0" err="1">
                <a:solidFill>
                  <a:srgbClr val="000000"/>
                </a:solidFill>
              </a:rPr>
              <a:t>registers</a:t>
            </a:r>
            <a:r>
              <a:rPr lang="hu-HU" dirty="0">
                <a:solidFill>
                  <a:srgbClr val="000000"/>
                </a:solidFill>
              </a:rPr>
              <a:t> (</a:t>
            </a:r>
            <a:r>
              <a:rPr lang="hu-HU" dirty="0" err="1">
                <a:solidFill>
                  <a:srgbClr val="000000"/>
                </a:solidFill>
              </a:rPr>
              <a:t>spoken</a:t>
            </a:r>
            <a:r>
              <a:rPr lang="hu-HU" dirty="0">
                <a:solidFill>
                  <a:srgbClr val="000000"/>
                </a:solidFill>
              </a:rPr>
              <a:t> </a:t>
            </a:r>
            <a:r>
              <a:rPr lang="hu-HU" dirty="0" err="1">
                <a:solidFill>
                  <a:srgbClr val="000000"/>
                </a:solidFill>
              </a:rPr>
              <a:t>press</a:t>
            </a:r>
            <a:r>
              <a:rPr lang="hu-HU" dirty="0">
                <a:solidFill>
                  <a:srgbClr val="000000"/>
                </a:solidFill>
              </a:rPr>
              <a:t> </a:t>
            </a:r>
            <a:r>
              <a:rPr lang="hu-HU" dirty="0" err="1">
                <a:solidFill>
                  <a:srgbClr val="000000"/>
                </a:solidFill>
              </a:rPr>
              <a:t>language</a:t>
            </a:r>
            <a:r>
              <a:rPr lang="hu-HU" dirty="0">
                <a:solidFill>
                  <a:srgbClr val="000000"/>
                </a:solidFill>
              </a:rPr>
              <a:t>: </a:t>
            </a:r>
            <a:r>
              <a:rPr lang="hu-HU" dirty="0" err="1">
                <a:solidFill>
                  <a:srgbClr val="000000"/>
                </a:solidFill>
              </a:rPr>
              <a:t>transcriptions</a:t>
            </a:r>
            <a:r>
              <a:rPr lang="hu-HU" dirty="0">
                <a:solidFill>
                  <a:srgbClr val="000000"/>
                </a:solidFill>
              </a:rPr>
              <a:t> of </a:t>
            </a:r>
            <a:r>
              <a:rPr lang="hu-HU" dirty="0" err="1">
                <a:solidFill>
                  <a:srgbClr val="000000"/>
                </a:solidFill>
              </a:rPr>
              <a:t>radio</a:t>
            </a:r>
            <a:r>
              <a:rPr lang="hu-HU" dirty="0">
                <a:solidFill>
                  <a:srgbClr val="000000"/>
                </a:solidFill>
              </a:rPr>
              <a:t> </a:t>
            </a:r>
            <a:r>
              <a:rPr lang="en-US" dirty="0">
                <a:solidFill>
                  <a:srgbClr val="000000"/>
                </a:solidFill>
              </a:rPr>
              <a:t>news&amp;</a:t>
            </a:r>
            <a:r>
              <a:rPr lang="hu-HU" dirty="0" err="1">
                <a:solidFill>
                  <a:srgbClr val="000000"/>
                </a:solidFill>
              </a:rPr>
              <a:t>interviews</a:t>
            </a:r>
            <a:r>
              <a:rPr lang="en-US" dirty="0">
                <a:solidFill>
                  <a:srgbClr val="000000"/>
                </a:solidFill>
              </a:rPr>
              <a:t>, written press language, fiction, academic, political, private</a:t>
            </a:r>
            <a:r>
              <a:rPr lang="hu-HU" dirty="0">
                <a:solidFill>
                  <a:srgbClr val="000000"/>
                </a:solidFill>
              </a:rPr>
              <a:t>: </a:t>
            </a:r>
            <a:r>
              <a:rPr lang="hu-HU" dirty="0" err="1">
                <a:solidFill>
                  <a:srgbClr val="000000"/>
                </a:solidFill>
              </a:rPr>
              <a:t>social</a:t>
            </a:r>
            <a:r>
              <a:rPr lang="hu-HU" dirty="0">
                <a:solidFill>
                  <a:srgbClr val="000000"/>
                </a:solidFill>
              </a:rPr>
              <a:t> </a:t>
            </a:r>
            <a:r>
              <a:rPr lang="hu-HU" dirty="0" err="1">
                <a:solidFill>
                  <a:srgbClr val="000000"/>
                </a:solidFill>
              </a:rPr>
              <a:t>media</a:t>
            </a:r>
            <a:r>
              <a:rPr lang="hu-HU" dirty="0">
                <a:solidFill>
                  <a:srgbClr val="000000"/>
                </a:solidFill>
              </a:rPr>
              <a:t>, internet </a:t>
            </a:r>
            <a:r>
              <a:rPr lang="hu-HU" dirty="0" err="1">
                <a:solidFill>
                  <a:srgbClr val="000000"/>
                </a:solidFill>
              </a:rPr>
              <a:t>forum</a:t>
            </a:r>
            <a:r>
              <a:rPr lang="hu-HU" dirty="0">
                <a:solidFill>
                  <a:srgbClr val="000000"/>
                </a:solidFill>
              </a:rPr>
              <a:t> </a:t>
            </a:r>
            <a:r>
              <a:rPr lang="hu-HU" dirty="0" err="1">
                <a:solidFill>
                  <a:srgbClr val="000000"/>
                </a:solidFill>
              </a:rPr>
              <a:t>texts</a:t>
            </a:r>
            <a:r>
              <a:rPr lang="en-US" dirty="0">
                <a:solidFill>
                  <a:srgbClr val="000000"/>
                </a:solidFill>
              </a:rPr>
              <a:t>)</a:t>
            </a:r>
            <a:r>
              <a:rPr lang="hu-HU" dirty="0">
                <a:solidFill>
                  <a:srgbClr val="000000"/>
                </a:solidFill>
              </a:rPr>
              <a:t>]</a:t>
            </a:r>
          </a:p>
          <a:p>
            <a:pPr marL="0" indent="0">
              <a:buNone/>
            </a:pPr>
            <a:endParaRPr lang="hu-HU" dirty="0"/>
          </a:p>
        </p:txBody>
      </p:sp>
    </p:spTree>
    <p:extLst>
      <p:ext uri="{BB962C8B-B14F-4D97-AF65-F5344CB8AC3E}">
        <p14:creationId xmlns:p14="http://schemas.microsoft.com/office/powerpoint/2010/main" val="3090800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xmlns="" id="{03947D09-16DC-4876-7BAD-7D76E659E6AC}"/>
              </a:ext>
            </a:extLst>
          </p:cNvPr>
          <p:cNvSpPr>
            <a:spLocks noGrp="1"/>
          </p:cNvSpPr>
          <p:nvPr>
            <p:ph idx="1"/>
          </p:nvPr>
        </p:nvSpPr>
        <p:spPr>
          <a:xfrm>
            <a:off x="772886" y="1088571"/>
            <a:ext cx="10904002" cy="5257365"/>
          </a:xfrm>
        </p:spPr>
        <p:txBody>
          <a:bodyPr>
            <a:normAutofit/>
          </a:bodyPr>
          <a:lstStyle/>
          <a:p>
            <a:pPr marL="0" indent="0">
              <a:buNone/>
            </a:pPr>
            <a:endParaRPr lang="hu-HU" dirty="0"/>
          </a:p>
          <a:p>
            <a:pPr marL="0" indent="0" algn="ctr">
              <a:buNone/>
            </a:pPr>
            <a:r>
              <a:rPr lang="hu-HU" sz="2500" b="1" i="1" u="sng" dirty="0" smtClean="0"/>
              <a:t>1. BIZONY- </a:t>
            </a:r>
            <a:r>
              <a:rPr lang="hu-HU" sz="2500" b="1" u="sng" dirty="0" smtClean="0"/>
              <a:t>SA-GROUP</a:t>
            </a:r>
            <a:r>
              <a:rPr lang="hu-HU" sz="2500" b="1" dirty="0"/>
              <a:t>:  </a:t>
            </a:r>
          </a:p>
          <a:p>
            <a:pPr marL="0" indent="0" algn="ctr">
              <a:buNone/>
            </a:pPr>
            <a:endParaRPr lang="hu-HU" sz="2500" b="1" i="1" dirty="0" smtClean="0"/>
          </a:p>
          <a:p>
            <a:pPr marL="0" indent="0" algn="ctr">
              <a:buNone/>
            </a:pPr>
            <a:r>
              <a:rPr lang="hu-HU" sz="2500" b="1" i="1" dirty="0" smtClean="0"/>
              <a:t>BIZONYÁVAL</a:t>
            </a:r>
            <a:r>
              <a:rPr lang="hu-HU" sz="2500" i="1" dirty="0" smtClean="0"/>
              <a:t> </a:t>
            </a:r>
            <a:r>
              <a:rPr lang="hu-HU" sz="2500" i="1" dirty="0"/>
              <a:t>(bizony</a:t>
            </a:r>
            <a:r>
              <a:rPr lang="hu-HU" sz="2500" i="1" dirty="0" smtClean="0"/>
              <a:t>+</a:t>
            </a:r>
            <a:r>
              <a:rPr lang="hu-HU" sz="2500" i="1" dirty="0" err="1" smtClean="0"/>
              <a:t>-á</a:t>
            </a:r>
            <a:r>
              <a:rPr lang="hu-HU" sz="2500" i="1" dirty="0" smtClean="0"/>
              <a:t>+</a:t>
            </a:r>
            <a:r>
              <a:rPr lang="hu-HU" sz="2500" i="1" dirty="0" err="1" smtClean="0"/>
              <a:t>-val</a:t>
            </a:r>
            <a:r>
              <a:rPr lang="hu-HU" sz="2500" i="1" dirty="0"/>
              <a:t>) </a:t>
            </a:r>
            <a:r>
              <a:rPr lang="hu-HU" sz="2500" dirty="0"/>
              <a:t>– </a:t>
            </a:r>
            <a:r>
              <a:rPr lang="hu-HU" sz="2500" dirty="0" err="1"/>
              <a:t>obsolete</a:t>
            </a:r>
            <a:endParaRPr lang="hu-HU" sz="2500" dirty="0"/>
          </a:p>
          <a:p>
            <a:pPr marL="0" indent="0" algn="ctr">
              <a:buNone/>
            </a:pPr>
            <a:r>
              <a:rPr lang="hu-HU" sz="2500" dirty="0"/>
              <a:t>’</a:t>
            </a:r>
            <a:r>
              <a:rPr lang="hu-HU" sz="2500" dirty="0" err="1"/>
              <a:t>very</a:t>
            </a:r>
            <a:r>
              <a:rPr lang="hu-HU" sz="2500" dirty="0"/>
              <a:t> </a:t>
            </a:r>
            <a:r>
              <a:rPr lang="hu-HU" sz="2500" dirty="0" err="1"/>
              <a:t>likely</a:t>
            </a:r>
            <a:r>
              <a:rPr lang="hu-HU" sz="2500" dirty="0"/>
              <a:t>, (almost) </a:t>
            </a:r>
            <a:r>
              <a:rPr lang="hu-HU" sz="2500" dirty="0" err="1"/>
              <a:t>certain</a:t>
            </a:r>
            <a:r>
              <a:rPr lang="hu-HU" sz="2500" dirty="0"/>
              <a:t>’</a:t>
            </a:r>
            <a:endParaRPr lang="hu-HU" sz="2500" b="1" i="1" dirty="0" smtClean="0"/>
          </a:p>
          <a:p>
            <a:pPr marL="0" indent="0" algn="ctr">
              <a:buNone/>
            </a:pPr>
            <a:r>
              <a:rPr lang="hu-HU" sz="2500" b="1" i="1" dirty="0" smtClean="0"/>
              <a:t>BIZONNYAL</a:t>
            </a:r>
            <a:r>
              <a:rPr lang="hu-HU" sz="2500" i="1" dirty="0" smtClean="0"/>
              <a:t> </a:t>
            </a:r>
            <a:r>
              <a:rPr lang="hu-HU" sz="2500" i="1" dirty="0"/>
              <a:t>(</a:t>
            </a:r>
            <a:r>
              <a:rPr lang="hu-HU" sz="2500" i="1" dirty="0" smtClean="0"/>
              <a:t>bizony+</a:t>
            </a:r>
            <a:r>
              <a:rPr lang="hu-HU" sz="2500" i="1" dirty="0" err="1" smtClean="0"/>
              <a:t>-val</a:t>
            </a:r>
            <a:r>
              <a:rPr lang="hu-HU" sz="2500" i="1" dirty="0" smtClean="0"/>
              <a:t>), </a:t>
            </a:r>
            <a:r>
              <a:rPr lang="hu-HU" sz="2500" i="1" dirty="0" err="1" smtClean="0"/>
              <a:t>cf</a:t>
            </a:r>
            <a:r>
              <a:rPr lang="hu-HU" sz="2500" i="1" dirty="0" smtClean="0"/>
              <a:t>. minden bizonnyal </a:t>
            </a:r>
            <a:r>
              <a:rPr lang="hu-HU" sz="2500" dirty="0" smtClean="0"/>
              <a:t>’</a:t>
            </a:r>
            <a:r>
              <a:rPr lang="hu-HU" sz="2500" dirty="0" err="1" smtClean="0"/>
              <a:t>most</a:t>
            </a:r>
            <a:r>
              <a:rPr lang="hu-HU" sz="2500" dirty="0" smtClean="0"/>
              <a:t> </a:t>
            </a:r>
            <a:r>
              <a:rPr lang="hu-HU" sz="2500" dirty="0" err="1" smtClean="0"/>
              <a:t>likely</a:t>
            </a:r>
            <a:r>
              <a:rPr lang="hu-HU" sz="2500" dirty="0" smtClean="0"/>
              <a:t>’</a:t>
            </a:r>
            <a:endParaRPr lang="hu-HU" sz="2500" dirty="0"/>
          </a:p>
          <a:p>
            <a:pPr marL="0" indent="0" algn="ctr">
              <a:buNone/>
            </a:pPr>
            <a:r>
              <a:rPr lang="hu-HU" sz="2500" dirty="0"/>
              <a:t>’</a:t>
            </a:r>
            <a:r>
              <a:rPr lang="hu-HU" sz="2500" dirty="0" err="1"/>
              <a:t>very</a:t>
            </a:r>
            <a:r>
              <a:rPr lang="hu-HU" sz="2500" dirty="0"/>
              <a:t> </a:t>
            </a:r>
            <a:r>
              <a:rPr lang="hu-HU" sz="2500" dirty="0" err="1"/>
              <a:t>likely</a:t>
            </a:r>
            <a:r>
              <a:rPr lang="hu-HU" sz="2500" dirty="0"/>
              <a:t>, (almost) </a:t>
            </a:r>
            <a:r>
              <a:rPr lang="hu-HU" sz="2500" dirty="0" err="1"/>
              <a:t>certain</a:t>
            </a:r>
            <a:r>
              <a:rPr lang="hu-HU" sz="2500" dirty="0"/>
              <a:t>’ </a:t>
            </a:r>
          </a:p>
          <a:p>
            <a:pPr marL="0" indent="0" algn="ctr">
              <a:buNone/>
            </a:pPr>
            <a:r>
              <a:rPr lang="hu-HU" sz="2500" b="1" i="1" dirty="0" smtClean="0"/>
              <a:t>BIZONYÁRA</a:t>
            </a:r>
            <a:r>
              <a:rPr lang="hu-HU" sz="2500" i="1" dirty="0" smtClean="0"/>
              <a:t> </a:t>
            </a:r>
            <a:r>
              <a:rPr lang="hu-HU" sz="2500" i="1" dirty="0"/>
              <a:t>(</a:t>
            </a:r>
            <a:r>
              <a:rPr lang="hu-HU" sz="2500" i="1" dirty="0" smtClean="0"/>
              <a:t>bizony+</a:t>
            </a:r>
            <a:r>
              <a:rPr lang="hu-HU" sz="2500" i="1" dirty="0" err="1" smtClean="0"/>
              <a:t>-á</a:t>
            </a:r>
            <a:r>
              <a:rPr lang="hu-HU" sz="2500" i="1" dirty="0" smtClean="0"/>
              <a:t>+</a:t>
            </a:r>
            <a:r>
              <a:rPr lang="hu-HU" sz="2500" i="1" dirty="0" err="1" smtClean="0"/>
              <a:t>-ra</a:t>
            </a:r>
            <a:r>
              <a:rPr lang="hu-HU" sz="2500" i="1" dirty="0"/>
              <a:t>) </a:t>
            </a:r>
            <a:endParaRPr lang="hu-HU" sz="2500" i="1" dirty="0" smtClean="0"/>
          </a:p>
          <a:p>
            <a:pPr marL="0" indent="0" algn="ctr">
              <a:buNone/>
            </a:pPr>
            <a:r>
              <a:rPr lang="hu-HU" sz="2500" dirty="0" smtClean="0"/>
              <a:t>’</a:t>
            </a:r>
            <a:r>
              <a:rPr lang="hu-HU" sz="2500" dirty="0" err="1" smtClean="0"/>
              <a:t>surely</a:t>
            </a:r>
            <a:r>
              <a:rPr lang="hu-HU" sz="2500" dirty="0"/>
              <a:t>, </a:t>
            </a:r>
            <a:r>
              <a:rPr lang="hu-HU" sz="2500" dirty="0" err="1"/>
              <a:t>certainly</a:t>
            </a:r>
            <a:r>
              <a:rPr lang="hu-HU" sz="2500" dirty="0"/>
              <a:t>’ &gt; ’</a:t>
            </a:r>
            <a:r>
              <a:rPr lang="hu-HU" sz="2500" dirty="0" err="1"/>
              <a:t>probably</a:t>
            </a:r>
            <a:r>
              <a:rPr lang="hu-HU" sz="2500" dirty="0"/>
              <a:t>, </a:t>
            </a:r>
            <a:r>
              <a:rPr lang="hu-HU" sz="2500" dirty="0" err="1"/>
              <a:t>presumably</a:t>
            </a:r>
            <a:r>
              <a:rPr lang="hu-HU" sz="2500" dirty="0" smtClean="0"/>
              <a:t>’</a:t>
            </a:r>
          </a:p>
        </p:txBody>
      </p:sp>
    </p:spTree>
    <p:extLst>
      <p:ext uri="{BB962C8B-B14F-4D97-AF65-F5344CB8AC3E}">
        <p14:creationId xmlns:p14="http://schemas.microsoft.com/office/powerpoint/2010/main" val="1907654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7DB5CBB2-AA2F-E90A-2200-64FE0FB9DA1B}"/>
              </a:ext>
            </a:extLst>
          </p:cNvPr>
          <p:cNvSpPr>
            <a:spLocks noGrp="1"/>
          </p:cNvSpPr>
          <p:nvPr>
            <p:ph type="title"/>
          </p:nvPr>
        </p:nvSpPr>
        <p:spPr>
          <a:xfrm>
            <a:off x="518160" y="673608"/>
            <a:ext cx="11155680" cy="1463040"/>
          </a:xfrm>
        </p:spPr>
        <p:txBody>
          <a:bodyPr/>
          <a:lstStyle/>
          <a:p>
            <a:r>
              <a:rPr lang="hu-HU" dirty="0" err="1"/>
              <a:t>Earliest</a:t>
            </a:r>
            <a:r>
              <a:rPr lang="hu-HU" dirty="0"/>
              <a:t> </a:t>
            </a:r>
            <a:r>
              <a:rPr lang="hu-HU" dirty="0" err="1"/>
              <a:t>data</a:t>
            </a:r>
            <a:r>
              <a:rPr lang="hu-HU" dirty="0"/>
              <a:t>: </a:t>
            </a:r>
            <a:r>
              <a:rPr lang="hu-HU" dirty="0" err="1"/>
              <a:t>late</a:t>
            </a:r>
            <a:r>
              <a:rPr lang="hu-HU" dirty="0"/>
              <a:t> Old </a:t>
            </a:r>
            <a:r>
              <a:rPr lang="hu-HU" dirty="0" err="1"/>
              <a:t>Hungarian</a:t>
            </a:r>
            <a:endParaRPr lang="hu-HU" dirty="0"/>
          </a:p>
        </p:txBody>
      </p:sp>
      <p:sp>
        <p:nvSpPr>
          <p:cNvPr id="3" name="Tartalom helye 2">
            <a:extLst>
              <a:ext uri="{FF2B5EF4-FFF2-40B4-BE49-F238E27FC236}">
                <a16:creationId xmlns:a16="http://schemas.microsoft.com/office/drawing/2014/main" xmlns="" id="{749D9FFB-2399-46B5-AB86-1CAD545397DB}"/>
              </a:ext>
            </a:extLst>
          </p:cNvPr>
          <p:cNvSpPr>
            <a:spLocks noGrp="1"/>
          </p:cNvSpPr>
          <p:nvPr>
            <p:ph idx="1"/>
          </p:nvPr>
        </p:nvSpPr>
        <p:spPr>
          <a:xfrm>
            <a:off x="175364" y="1853852"/>
            <a:ext cx="11841271" cy="5354877"/>
          </a:xfrm>
        </p:spPr>
        <p:txBody>
          <a:bodyPr>
            <a:normAutofit fontScale="92500" lnSpcReduction="10000"/>
          </a:bodyPr>
          <a:lstStyle/>
          <a:p>
            <a:pPr marL="0" indent="0">
              <a:buNone/>
            </a:pPr>
            <a:r>
              <a:rPr lang="hu-HU" sz="2200" dirty="0" smtClean="0"/>
              <a:t>(10) </a:t>
            </a:r>
            <a:r>
              <a:rPr lang="hu-HU" sz="2200" dirty="0"/>
              <a:t>	</a:t>
            </a:r>
            <a:r>
              <a:rPr lang="hu-HU" sz="2200" i="1" dirty="0" err="1"/>
              <a:t>mondaanak</a:t>
            </a:r>
            <a:r>
              <a:rPr lang="hu-HU" sz="2200" i="1" dirty="0"/>
              <a:t> az </a:t>
            </a:r>
            <a:r>
              <a:rPr lang="hu-HU" sz="2200" i="1" dirty="0" err="1"/>
              <a:t>legenÿo</a:t>
            </a:r>
            <a:r>
              <a:rPr lang="hu-HU" sz="2200" i="1" dirty="0"/>
              <a:t>̗k </a:t>
            </a:r>
            <a:r>
              <a:rPr lang="hu-HU" sz="2200" b="1" i="1" u="sng" dirty="0" err="1"/>
              <a:t>bizonÿauaal</a:t>
            </a:r>
            <a:r>
              <a:rPr lang="hu-HU" sz="2200" b="1" i="1" u="sng" dirty="0"/>
              <a:t> </a:t>
            </a:r>
            <a:r>
              <a:rPr lang="hu-HU" sz="2200" b="1" i="1" u="sng" dirty="0" err="1"/>
              <a:t>hog</a:t>
            </a:r>
            <a:r>
              <a:rPr lang="hu-HU" sz="2200" b="1" i="1" u="sng" dirty="0"/>
              <a:t>̋</a:t>
            </a:r>
            <a:r>
              <a:rPr lang="hu-HU" sz="2200" i="1" u="sng" dirty="0"/>
              <a:t> </a:t>
            </a:r>
            <a:r>
              <a:rPr lang="hu-HU" sz="2200" i="1" dirty="0" err="1"/>
              <a:t>zepo</a:t>
            </a:r>
            <a:r>
              <a:rPr lang="hu-HU" sz="2200" i="1" dirty="0"/>
              <a:t>̗</a:t>
            </a:r>
            <a:r>
              <a:rPr lang="hu-HU" sz="2200" i="1" dirty="0" err="1"/>
              <a:t>k</a:t>
            </a:r>
            <a:r>
              <a:rPr lang="hu-HU" sz="2200" dirty="0"/>
              <a:t> </a:t>
            </a:r>
            <a:r>
              <a:rPr lang="hu-HU" sz="2200" dirty="0" smtClean="0"/>
              <a:t>(ÓMK</a:t>
            </a:r>
            <a:r>
              <a:rPr lang="hu-HU" sz="2200" dirty="0"/>
              <a:t>, </a:t>
            </a:r>
            <a:r>
              <a:rPr lang="hu-HU" sz="2200" dirty="0" err="1"/>
              <a:t>SándK</a:t>
            </a:r>
            <a:r>
              <a:rPr lang="hu-HU" sz="2200" dirty="0"/>
              <a:t>. 24, </a:t>
            </a:r>
            <a:r>
              <a:rPr lang="hu-HU" sz="2200" dirty="0" err="1"/>
              <a:t>first</a:t>
            </a:r>
            <a:r>
              <a:rPr lang="hu-HU" sz="2200" dirty="0"/>
              <a:t> </a:t>
            </a:r>
            <a:r>
              <a:rPr lang="hu-HU" sz="2200" dirty="0" err="1"/>
              <a:t>quarter</a:t>
            </a:r>
            <a:r>
              <a:rPr lang="hu-HU" sz="2200" dirty="0"/>
              <a:t> of </a:t>
            </a:r>
            <a:r>
              <a:rPr lang="hu-HU" sz="2200" dirty="0" err="1"/>
              <a:t>the</a:t>
            </a:r>
            <a:r>
              <a:rPr lang="hu-HU" sz="2200" dirty="0"/>
              <a:t> </a:t>
            </a:r>
            <a:r>
              <a:rPr lang="hu-HU" sz="2200" dirty="0" smtClean="0"/>
              <a:t>16th 	c</a:t>
            </a:r>
            <a:r>
              <a:rPr lang="hu-HU" sz="2200" dirty="0"/>
              <a:t>., </a:t>
            </a:r>
            <a:r>
              <a:rPr lang="hu-HU" sz="2200" dirty="0" err="1"/>
              <a:t>cf</a:t>
            </a:r>
            <a:r>
              <a:rPr lang="hu-HU" sz="2200" dirty="0"/>
              <a:t>. Simonyi 1881: 143)</a:t>
            </a:r>
          </a:p>
          <a:p>
            <a:pPr marL="0" indent="0">
              <a:buNone/>
            </a:pPr>
            <a:r>
              <a:rPr lang="hu-HU" sz="2200" dirty="0"/>
              <a:t>	'The </a:t>
            </a:r>
            <a:r>
              <a:rPr lang="hu-HU" sz="2200" dirty="0" err="1"/>
              <a:t>young</a:t>
            </a:r>
            <a:r>
              <a:rPr lang="hu-HU" sz="2200" dirty="0"/>
              <a:t> </a:t>
            </a:r>
            <a:r>
              <a:rPr lang="hu-HU" sz="2200" dirty="0" err="1"/>
              <a:t>men</a:t>
            </a:r>
            <a:r>
              <a:rPr lang="hu-HU" sz="2200" dirty="0"/>
              <a:t> </a:t>
            </a:r>
            <a:r>
              <a:rPr lang="hu-HU" sz="2200" dirty="0" err="1"/>
              <a:t>would</a:t>
            </a:r>
            <a:r>
              <a:rPr lang="hu-HU" sz="2200" dirty="0"/>
              <a:t> </a:t>
            </a:r>
            <a:r>
              <a:rPr lang="hu-HU" sz="2200" dirty="0" err="1"/>
              <a:t>say</a:t>
            </a:r>
            <a:r>
              <a:rPr lang="hu-HU" sz="2200" dirty="0"/>
              <a:t>, </a:t>
            </a:r>
            <a:r>
              <a:rPr lang="hu-HU" sz="2200" b="1" dirty="0" err="1"/>
              <a:t>certainly</a:t>
            </a:r>
            <a:r>
              <a:rPr lang="hu-HU" sz="2200" b="1" dirty="0"/>
              <a:t>, </a:t>
            </a:r>
            <a:r>
              <a:rPr lang="hu-HU" sz="2200" b="1" dirty="0" err="1"/>
              <a:t>that</a:t>
            </a:r>
            <a:r>
              <a:rPr lang="hu-HU" sz="2200" dirty="0"/>
              <a:t> </a:t>
            </a:r>
            <a:r>
              <a:rPr lang="hu-HU" sz="2200" dirty="0" err="1"/>
              <a:t>they</a:t>
            </a:r>
            <a:r>
              <a:rPr lang="hu-HU" sz="2200" dirty="0"/>
              <a:t> </a:t>
            </a:r>
            <a:r>
              <a:rPr lang="hu-HU" sz="2200" dirty="0" err="1"/>
              <a:t>are</a:t>
            </a:r>
            <a:r>
              <a:rPr lang="hu-HU" sz="2200" dirty="0"/>
              <a:t> </a:t>
            </a:r>
            <a:r>
              <a:rPr lang="hu-HU" sz="2200" dirty="0" err="1"/>
              <a:t>beautiful</a:t>
            </a:r>
            <a:r>
              <a:rPr lang="hu-HU" sz="2200" dirty="0"/>
              <a:t>.’</a:t>
            </a:r>
          </a:p>
          <a:p>
            <a:pPr marL="0" indent="0">
              <a:buNone/>
            </a:pPr>
            <a:r>
              <a:rPr lang="hu-HU" sz="2200" dirty="0" smtClean="0"/>
              <a:t>(11) 	</a:t>
            </a:r>
            <a:r>
              <a:rPr lang="hu-HU" sz="2200" i="1" dirty="0" smtClean="0"/>
              <a:t>az </a:t>
            </a:r>
            <a:r>
              <a:rPr lang="hu-HU" sz="2200" i="1" dirty="0" err="1"/>
              <a:t>wÿzen</a:t>
            </a:r>
            <a:r>
              <a:rPr lang="hu-HU" sz="2200" i="1" dirty="0"/>
              <a:t> </a:t>
            </a:r>
            <a:r>
              <a:rPr lang="hu-HU" sz="2200" i="1" dirty="0" err="1"/>
              <a:t>walo</a:t>
            </a:r>
            <a:r>
              <a:rPr lang="hu-HU" sz="2200" i="1" dirty="0"/>
              <a:t> </a:t>
            </a:r>
            <a:r>
              <a:rPr lang="hu-HU" sz="2200" i="1" dirty="0" err="1"/>
              <a:t>ereeth</a:t>
            </a:r>
            <a:r>
              <a:rPr lang="hu-HU" sz="2200" i="1" dirty="0"/>
              <a:t> </a:t>
            </a:r>
            <a:r>
              <a:rPr lang="hu-HU" sz="2200" i="1" dirty="0" err="1"/>
              <a:t>casarnak</a:t>
            </a:r>
            <a:r>
              <a:rPr lang="hu-HU" sz="2200" i="1" dirty="0"/>
              <a:t> </a:t>
            </a:r>
            <a:r>
              <a:rPr lang="hu-HU" sz="2200" i="1" dirty="0" err="1"/>
              <a:t>ertem</a:t>
            </a:r>
            <a:r>
              <a:rPr lang="hu-HU" sz="2200" i="1" dirty="0"/>
              <a:t> </a:t>
            </a:r>
            <a:r>
              <a:rPr lang="hu-HU" sz="2200" b="1" i="1" u="sng" dirty="0" err="1"/>
              <a:t>mÿnden</a:t>
            </a:r>
            <a:r>
              <a:rPr lang="hu-HU" sz="2200" b="1" i="1" u="sng" dirty="0"/>
              <a:t> </a:t>
            </a:r>
            <a:r>
              <a:rPr lang="hu-HU" sz="2200" b="1" i="1" u="sng" dirty="0" err="1"/>
              <a:t>bÿzonÿal</a:t>
            </a:r>
            <a:r>
              <a:rPr lang="hu-HU" sz="2200" b="1" i="1" u="sng" dirty="0"/>
              <a:t> </a:t>
            </a:r>
            <a:r>
              <a:rPr lang="hu-HU" sz="2200" b="1" i="1" u="sng" dirty="0" err="1"/>
              <a:t>hogÿ</a:t>
            </a:r>
            <a:r>
              <a:rPr lang="hu-HU" sz="2200" i="1" u="sng" dirty="0"/>
              <a:t> </a:t>
            </a:r>
            <a:r>
              <a:rPr lang="hu-HU" sz="2200" i="1" dirty="0" err="1"/>
              <a:t>satanal</a:t>
            </a:r>
            <a:r>
              <a:rPr lang="hu-HU" sz="2200" i="1" dirty="0"/>
              <a:t> </a:t>
            </a:r>
            <a:r>
              <a:rPr lang="hu-HU" sz="2200" i="1" dirty="0" err="1"/>
              <a:t>wolna</a:t>
            </a:r>
            <a:r>
              <a:rPr lang="hu-HU" sz="2200" dirty="0"/>
              <a:t> (1529, </a:t>
            </a:r>
            <a:r>
              <a:rPr lang="en-US" sz="2200" dirty="0" smtClean="0"/>
              <a:t>Letter </a:t>
            </a:r>
            <a:r>
              <a:rPr lang="hu-HU" sz="2200" dirty="0" smtClean="0"/>
              <a:t>	</a:t>
            </a:r>
            <a:r>
              <a:rPr lang="en-US" sz="2200" dirty="0" smtClean="0"/>
              <a:t>from </a:t>
            </a:r>
            <a:r>
              <a:rPr lang="en-US" sz="2200" dirty="0"/>
              <a:t>Ferenc </a:t>
            </a:r>
            <a:r>
              <a:rPr lang="en-US" sz="2200" dirty="0" err="1"/>
              <a:t>Belváry</a:t>
            </a:r>
            <a:r>
              <a:rPr lang="en-US" sz="2200" dirty="0"/>
              <a:t>, secretary, to Ferenc Batthyány, Ban of Dalmatia, Croatia, and </a:t>
            </a:r>
            <a:r>
              <a:rPr lang="hu-HU" sz="2200" dirty="0" smtClean="0"/>
              <a:t>	</a:t>
            </a:r>
            <a:r>
              <a:rPr lang="en-US" sz="2200" dirty="0" smtClean="0"/>
              <a:t>Slavonia</a:t>
            </a:r>
            <a:r>
              <a:rPr lang="hu-HU" sz="2200" dirty="0"/>
              <a:t>, </a:t>
            </a:r>
            <a:r>
              <a:rPr lang="hu-HU" sz="2200" dirty="0" err="1" smtClean="0"/>
              <a:t>MNy</a:t>
            </a:r>
            <a:r>
              <a:rPr lang="hu-HU" sz="2200" dirty="0" smtClean="0"/>
              <a:t> </a:t>
            </a:r>
            <a:r>
              <a:rPr lang="hu-HU" sz="2200" dirty="0"/>
              <a:t>37: 277) </a:t>
            </a:r>
            <a:endParaRPr lang="hu-HU" sz="2200" dirty="0" smtClean="0"/>
          </a:p>
          <a:p>
            <a:pPr marL="0" indent="0">
              <a:buNone/>
            </a:pPr>
            <a:r>
              <a:rPr lang="hu-HU" sz="2200" i="1" dirty="0"/>
              <a:t>	</a:t>
            </a:r>
            <a:r>
              <a:rPr lang="hu-HU" sz="2200" dirty="0"/>
              <a:t>'</a:t>
            </a:r>
            <a:r>
              <a:rPr lang="en-US" sz="2200" dirty="0"/>
              <a:t>I understand the emperor’s strength on the water; it is </a:t>
            </a:r>
            <a:r>
              <a:rPr lang="en-US" sz="2200" b="1" dirty="0"/>
              <a:t>most certainly </a:t>
            </a:r>
            <a:r>
              <a:rPr lang="en-US" sz="2200" dirty="0"/>
              <a:t>at Sata</a:t>
            </a:r>
            <a:r>
              <a:rPr lang="hu-HU" sz="2200" dirty="0"/>
              <a:t>'</a:t>
            </a:r>
            <a:endParaRPr lang="hu-HU" sz="2200" i="1" dirty="0"/>
          </a:p>
          <a:p>
            <a:pPr marL="0" indent="0">
              <a:buNone/>
            </a:pPr>
            <a:r>
              <a:rPr lang="hu-HU" sz="2200" dirty="0" smtClean="0"/>
              <a:t>(12) 	</a:t>
            </a:r>
            <a:r>
              <a:rPr lang="hu-HU" sz="2200" i="1" dirty="0" err="1" smtClean="0"/>
              <a:t>ke</a:t>
            </a:r>
            <a:r>
              <a:rPr lang="hu-HU" sz="2200" i="1" dirty="0" smtClean="0"/>
              <a:t> </a:t>
            </a:r>
            <a:r>
              <a:rPr lang="hu-HU" sz="2200" i="1" dirty="0"/>
              <a:t>: az </a:t>
            </a:r>
            <a:r>
              <a:rPr lang="hu-HU" sz="2200" i="1" dirty="0" err="1"/>
              <a:t>resthanchyaroles</a:t>
            </a:r>
            <a:r>
              <a:rPr lang="hu-HU" sz="2200" i="1" dirty="0"/>
              <a:t> </a:t>
            </a:r>
            <a:r>
              <a:rPr lang="hu-HU" sz="2200" i="1" dirty="0" err="1"/>
              <a:t>ir</a:t>
            </a:r>
            <a:r>
              <a:rPr lang="hu-HU" sz="2200" i="1" dirty="0"/>
              <a:t>, </a:t>
            </a:r>
            <a:r>
              <a:rPr lang="hu-HU" sz="2200" b="1" i="1" u="sng" dirty="0" err="1"/>
              <a:t>byzonnyal</a:t>
            </a:r>
            <a:r>
              <a:rPr lang="hu-HU" sz="2200" b="1" i="1" u="sng" dirty="0"/>
              <a:t> hogy</a:t>
            </a:r>
            <a:r>
              <a:rPr lang="hu-HU" sz="2200" i="1" u="sng" dirty="0"/>
              <a:t> </a:t>
            </a:r>
            <a:r>
              <a:rPr lang="hu-HU" sz="2200" i="1" dirty="0"/>
              <a:t>ez </a:t>
            </a:r>
            <a:r>
              <a:rPr lang="hu-HU" sz="2200" i="1" dirty="0" err="1"/>
              <a:t>ideiges</a:t>
            </a:r>
            <a:r>
              <a:rPr lang="hu-HU" sz="2200" i="1" dirty="0"/>
              <a:t> az </a:t>
            </a:r>
            <a:r>
              <a:rPr lang="hu-HU" sz="2200" i="1" dirty="0" err="1"/>
              <a:t>honneth</a:t>
            </a:r>
            <a:r>
              <a:rPr lang="hu-HU" sz="2200" i="1" dirty="0"/>
              <a:t> </a:t>
            </a:r>
            <a:r>
              <a:rPr lang="hu-HU" sz="2200" i="1" dirty="0" err="1"/>
              <a:t>leheteth</a:t>
            </a:r>
            <a:r>
              <a:rPr lang="hu-HU" sz="2200" i="1" dirty="0"/>
              <a:t> </a:t>
            </a:r>
            <a:r>
              <a:rPr lang="hu-HU" sz="2200" i="1" dirty="0" err="1" smtClean="0"/>
              <a:t>mynden</a:t>
            </a:r>
            <a:r>
              <a:rPr lang="hu-HU" sz="2200" i="1" dirty="0" smtClean="0"/>
              <a:t> 	</a:t>
            </a:r>
            <a:r>
              <a:rPr lang="hu-HU" sz="2200" i="1" dirty="0" err="1" smtClean="0"/>
              <a:t>modon</a:t>
            </a:r>
            <a:r>
              <a:rPr lang="hu-HU" sz="2200" i="1" dirty="0" smtClean="0"/>
              <a:t> 	</a:t>
            </a:r>
            <a:r>
              <a:rPr lang="hu-HU" sz="2200" i="1" dirty="0" err="1" smtClean="0"/>
              <a:t>erthe</a:t>
            </a:r>
            <a:r>
              <a:rPr lang="hu-HU" sz="2200" i="1" dirty="0" smtClean="0"/>
              <a:t> </a:t>
            </a:r>
            <a:r>
              <a:rPr lang="hu-HU" sz="2200" i="1" dirty="0" err="1"/>
              <a:t>wotthuwnk</a:t>
            </a:r>
            <a:r>
              <a:rPr lang="hu-HU" sz="2200" i="1" dirty="0"/>
              <a:t> </a:t>
            </a:r>
            <a:r>
              <a:rPr lang="hu-HU" sz="2200" dirty="0"/>
              <a:t>(1548, </a:t>
            </a:r>
            <a:r>
              <a:rPr lang="hu-HU" sz="2200" dirty="0" err="1"/>
              <a:t>Stephanus</a:t>
            </a:r>
            <a:r>
              <a:rPr lang="hu-HU" sz="2200" dirty="0"/>
              <a:t> </a:t>
            </a:r>
            <a:r>
              <a:rPr lang="hu-HU" sz="2200" dirty="0" err="1"/>
              <a:t>Dobo</a:t>
            </a:r>
            <a:r>
              <a:rPr lang="hu-HU" sz="2200" dirty="0"/>
              <a:t> de </a:t>
            </a:r>
            <a:r>
              <a:rPr lang="hu-HU" sz="2200" dirty="0" err="1"/>
              <a:t>Ryzka</a:t>
            </a:r>
            <a:r>
              <a:rPr lang="hu-HU" sz="2200" dirty="0"/>
              <a:t> </a:t>
            </a:r>
            <a:r>
              <a:rPr lang="hu-HU" sz="2200" dirty="0" smtClean="0"/>
              <a:t>írta </a:t>
            </a:r>
            <a:r>
              <a:rPr lang="hu-HU" sz="2200" dirty="0" err="1" smtClean="0"/>
              <a:t>Sigismundo</a:t>
            </a:r>
            <a:r>
              <a:rPr lang="hu-HU" sz="2200" dirty="0" smtClean="0"/>
              <a:t> </a:t>
            </a:r>
            <a:r>
              <a:rPr lang="hu-HU" sz="2200" dirty="0" err="1" smtClean="0"/>
              <a:t>Forgach</a:t>
            </a:r>
            <a:r>
              <a:rPr lang="hu-HU" sz="2200" dirty="0" smtClean="0"/>
              <a:t> de 	</a:t>
            </a:r>
            <a:r>
              <a:rPr lang="hu-HU" sz="2200" dirty="0" err="1" smtClean="0"/>
              <a:t>Komiathj</a:t>
            </a:r>
            <a:r>
              <a:rPr lang="hu-HU" sz="2200" dirty="0" smtClean="0"/>
              <a:t> </a:t>
            </a:r>
            <a:r>
              <a:rPr lang="hu-HU" sz="2200" dirty="0" err="1"/>
              <a:t>Thezaurario</a:t>
            </a:r>
            <a:r>
              <a:rPr lang="hu-HU" sz="2200" dirty="0"/>
              <a:t> </a:t>
            </a:r>
            <a:r>
              <a:rPr lang="hu-HU" sz="2200" dirty="0" err="1"/>
              <a:t>Regie</a:t>
            </a:r>
            <a:r>
              <a:rPr lang="hu-HU" sz="2200" dirty="0"/>
              <a:t> </a:t>
            </a:r>
            <a:r>
              <a:rPr lang="hu-HU" sz="2200" dirty="0" err="1" smtClean="0"/>
              <a:t>Mattis-nak</a:t>
            </a:r>
            <a:r>
              <a:rPr lang="hu-HU" sz="2200" dirty="0" smtClean="0"/>
              <a:t>, Négyszáz </a:t>
            </a:r>
            <a:r>
              <a:rPr lang="hu-HU" sz="2200" dirty="0"/>
              <a:t>magyar levél </a:t>
            </a:r>
            <a:r>
              <a:rPr lang="hu-HU" sz="2200" dirty="0" smtClean="0"/>
              <a:t>a </a:t>
            </a:r>
            <a:r>
              <a:rPr lang="hu-HU" sz="2200" dirty="0"/>
              <a:t>XVI. s</a:t>
            </a:r>
            <a:r>
              <a:rPr lang="hu-HU" sz="2200" dirty="0" smtClean="0"/>
              <a:t>zázadból</a:t>
            </a:r>
            <a:r>
              <a:rPr lang="hu-HU" sz="2200" dirty="0"/>
              <a:t>, </a:t>
            </a:r>
            <a:r>
              <a:rPr lang="hu-HU" sz="2200" dirty="0" smtClean="0"/>
              <a:t>	XLXVII</a:t>
            </a:r>
            <a:r>
              <a:rPr lang="hu-HU" sz="2200" dirty="0"/>
              <a:t>. Levél, p. </a:t>
            </a:r>
            <a:r>
              <a:rPr lang="hu-HU" sz="2200" dirty="0" smtClean="0"/>
              <a:t>55)</a:t>
            </a:r>
          </a:p>
          <a:p>
            <a:pPr marL="0" indent="0">
              <a:buNone/>
            </a:pPr>
            <a:r>
              <a:rPr lang="hu-HU" sz="2200" dirty="0" smtClean="0"/>
              <a:t>	'</a:t>
            </a:r>
            <a:r>
              <a:rPr lang="en-US" sz="2200" dirty="0" smtClean="0"/>
              <a:t>Your </a:t>
            </a:r>
            <a:r>
              <a:rPr lang="en-US" sz="2200" dirty="0"/>
              <a:t>Grace writes about the arrears; </a:t>
            </a:r>
            <a:r>
              <a:rPr lang="en-US" sz="2200" b="1" dirty="0"/>
              <a:t>certainly</a:t>
            </a:r>
            <a:r>
              <a:rPr lang="en-US" sz="2200" dirty="0"/>
              <a:t>, </a:t>
            </a:r>
            <a:r>
              <a:rPr lang="en-US" sz="2200" b="1" dirty="0"/>
              <a:t>that</a:t>
            </a:r>
            <a:r>
              <a:rPr lang="en-US" sz="2200" dirty="0"/>
              <a:t> up to now, from wherever it was possible, </a:t>
            </a:r>
            <a:r>
              <a:rPr lang="hu-HU" sz="2200" dirty="0" smtClean="0"/>
              <a:t>	</a:t>
            </a:r>
            <a:r>
              <a:rPr lang="en-US" sz="2200" dirty="0" smtClean="0"/>
              <a:t>we </a:t>
            </a:r>
            <a:r>
              <a:rPr lang="en-US" sz="2200" dirty="0"/>
              <a:t>have sought it by every </a:t>
            </a:r>
            <a:r>
              <a:rPr lang="en-US" sz="2200" dirty="0" smtClean="0"/>
              <a:t>means</a:t>
            </a:r>
            <a:r>
              <a:rPr lang="hu-HU" sz="2200" dirty="0" smtClean="0"/>
              <a:t>'</a:t>
            </a:r>
            <a:endParaRPr lang="hu-HU" sz="2200" dirty="0"/>
          </a:p>
          <a:p>
            <a:pPr marL="0" indent="0">
              <a:buNone/>
            </a:pPr>
            <a:r>
              <a:rPr lang="hu-HU" sz="2000" dirty="0"/>
              <a:t> 	</a:t>
            </a:r>
          </a:p>
        </p:txBody>
      </p:sp>
    </p:spTree>
    <p:extLst>
      <p:ext uri="{BB962C8B-B14F-4D97-AF65-F5344CB8AC3E}">
        <p14:creationId xmlns:p14="http://schemas.microsoft.com/office/powerpoint/2010/main" val="3351441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C773B9AA-5582-7B48-2A22-BAEBFDD19993}"/>
              </a:ext>
            </a:extLst>
          </p:cNvPr>
          <p:cNvSpPr>
            <a:spLocks noGrp="1"/>
          </p:cNvSpPr>
          <p:nvPr>
            <p:ph type="title"/>
          </p:nvPr>
        </p:nvSpPr>
        <p:spPr/>
        <p:txBody>
          <a:bodyPr/>
          <a:lstStyle/>
          <a:p>
            <a:r>
              <a:rPr lang="hu-HU" dirty="0" err="1"/>
              <a:t>Middle</a:t>
            </a:r>
            <a:r>
              <a:rPr lang="hu-HU" dirty="0"/>
              <a:t> </a:t>
            </a:r>
            <a:r>
              <a:rPr lang="hu-HU" dirty="0" err="1"/>
              <a:t>Hungarian</a:t>
            </a:r>
            <a:r>
              <a:rPr lang="hu-HU" dirty="0"/>
              <a:t> </a:t>
            </a:r>
            <a:r>
              <a:rPr lang="hu-HU" dirty="0" err="1"/>
              <a:t>data</a:t>
            </a:r>
            <a:r>
              <a:rPr lang="hu-HU" dirty="0"/>
              <a:t> (1526–1772)</a:t>
            </a:r>
          </a:p>
        </p:txBody>
      </p:sp>
      <p:sp>
        <p:nvSpPr>
          <p:cNvPr id="3" name="Tartalom helye 2">
            <a:extLst>
              <a:ext uri="{FF2B5EF4-FFF2-40B4-BE49-F238E27FC236}">
                <a16:creationId xmlns:a16="http://schemas.microsoft.com/office/drawing/2014/main" xmlns="" id="{02B91FE4-40DC-FC06-BAA8-80ED854394F0}"/>
              </a:ext>
            </a:extLst>
          </p:cNvPr>
          <p:cNvSpPr>
            <a:spLocks noGrp="1"/>
          </p:cNvSpPr>
          <p:nvPr>
            <p:ph idx="1"/>
          </p:nvPr>
        </p:nvSpPr>
        <p:spPr>
          <a:xfrm>
            <a:off x="388307" y="2010552"/>
            <a:ext cx="12054215" cy="5467610"/>
          </a:xfrm>
        </p:spPr>
        <p:txBody>
          <a:bodyPr>
            <a:normAutofit/>
          </a:bodyPr>
          <a:lstStyle/>
          <a:p>
            <a:pPr marL="0" indent="0">
              <a:buNone/>
            </a:pPr>
            <a:r>
              <a:rPr lang="hu-HU" dirty="0" smtClean="0"/>
              <a:t>(13) </a:t>
            </a:r>
            <a:r>
              <a:rPr lang="hu-HU" dirty="0"/>
              <a:t>	</a:t>
            </a:r>
            <a:r>
              <a:rPr lang="hu-HU" i="1" dirty="0"/>
              <a:t>Meg értetem az k. </a:t>
            </a:r>
            <a:r>
              <a:rPr lang="hu-HU" i="1" dirty="0" err="1"/>
              <a:t>lewelet</a:t>
            </a:r>
            <a:r>
              <a:rPr lang="hu-HU" i="1" dirty="0"/>
              <a:t>, </a:t>
            </a:r>
            <a:r>
              <a:rPr lang="hu-HU" b="1" i="1" dirty="0" err="1"/>
              <a:t>byzonyara</a:t>
            </a:r>
            <a:r>
              <a:rPr lang="hu-HU" b="1" i="1" dirty="0"/>
              <a:t> </a:t>
            </a:r>
            <a:r>
              <a:rPr lang="hu-HU" b="1" i="1" dirty="0" err="1"/>
              <a:t>hog</a:t>
            </a:r>
            <a:r>
              <a:rPr lang="hu-HU" i="1" dirty="0"/>
              <a:t> bánom az k. </a:t>
            </a:r>
            <a:r>
              <a:rPr lang="hu-HU" i="1" dirty="0" err="1"/>
              <a:t>karat</a:t>
            </a:r>
            <a:r>
              <a:rPr lang="hu-HU" i="1" dirty="0"/>
              <a:t> </a:t>
            </a:r>
            <a:r>
              <a:rPr lang="hu-HU" dirty="0"/>
              <a:t>(1549, LIV. levél, </a:t>
            </a:r>
            <a:r>
              <a:rPr lang="hu-HU" dirty="0" err="1"/>
              <a:t>Matheus</a:t>
            </a:r>
            <a:r>
              <a:rPr lang="hu-HU" dirty="0"/>
              <a:t> </a:t>
            </a:r>
            <a:r>
              <a:rPr lang="hu-HU" dirty="0" err="1"/>
              <a:t>Nagh</a:t>
            </a:r>
            <a:r>
              <a:rPr lang="hu-HU" dirty="0"/>
              <a:t> </a:t>
            </a:r>
            <a:r>
              <a:rPr lang="hu-HU" dirty="0" err="1" smtClean="0"/>
              <a:t>Zoltan</a:t>
            </a:r>
            <a:r>
              <a:rPr lang="hu-HU" dirty="0" smtClean="0"/>
              <a:t> 	</a:t>
            </a:r>
            <a:r>
              <a:rPr lang="hu-HU" dirty="0" err="1" smtClean="0"/>
              <a:t>Imrenek</a:t>
            </a:r>
            <a:r>
              <a:rPr lang="hu-HU" dirty="0"/>
              <a:t>, In: NML, p. 63) </a:t>
            </a:r>
            <a:r>
              <a:rPr lang="hu-HU" dirty="0" smtClean="0"/>
              <a:t>'</a:t>
            </a:r>
            <a:r>
              <a:rPr lang="en-US" dirty="0"/>
              <a:t> </a:t>
            </a:r>
            <a:r>
              <a:rPr lang="en-US" b="1" dirty="0"/>
              <a:t>Certainly, that </a:t>
            </a:r>
            <a:r>
              <a:rPr lang="en-US" dirty="0"/>
              <a:t>I regret Your Grace’s </a:t>
            </a:r>
            <a:r>
              <a:rPr lang="en-US" dirty="0" smtClean="0"/>
              <a:t>loss</a:t>
            </a:r>
            <a:r>
              <a:rPr lang="hu-HU" dirty="0" smtClean="0"/>
              <a:t>'</a:t>
            </a:r>
            <a:endParaRPr lang="hu-HU" dirty="0"/>
          </a:p>
          <a:p>
            <a:pPr marL="0" indent="0">
              <a:buNone/>
            </a:pPr>
            <a:r>
              <a:rPr lang="hu-HU" dirty="0" smtClean="0"/>
              <a:t>(14) </a:t>
            </a:r>
            <a:r>
              <a:rPr lang="hu-HU" dirty="0"/>
              <a:t>	</a:t>
            </a:r>
            <a:r>
              <a:rPr lang="hu-HU" i="1" dirty="0"/>
              <a:t>te k. </a:t>
            </a:r>
            <a:r>
              <a:rPr lang="hu-HU" i="1" dirty="0" err="1"/>
              <a:t>semykeppen</a:t>
            </a:r>
            <a:r>
              <a:rPr lang="hu-HU" i="1" dirty="0"/>
              <a:t> nem akarta </a:t>
            </a:r>
            <a:r>
              <a:rPr lang="hu-HU" i="1" dirty="0" err="1"/>
              <a:t>adny</a:t>
            </a:r>
            <a:r>
              <a:rPr lang="hu-HU" i="1" dirty="0"/>
              <a:t>, </a:t>
            </a:r>
            <a:r>
              <a:rPr lang="hu-HU" b="1" i="1" dirty="0" err="1"/>
              <a:t>byzonnyal</a:t>
            </a:r>
            <a:r>
              <a:rPr lang="hu-HU" b="1" i="1" dirty="0"/>
              <a:t> hogy </a:t>
            </a:r>
            <a:r>
              <a:rPr lang="hu-HU" i="1" dirty="0"/>
              <a:t>en immár az </a:t>
            </a:r>
            <a:r>
              <a:rPr lang="hu-HU" i="1" dirty="0" err="1"/>
              <a:t>myat</a:t>
            </a:r>
            <a:r>
              <a:rPr lang="hu-HU" i="1" dirty="0"/>
              <a:t> nagy karos vagyok </a:t>
            </a:r>
            <a:r>
              <a:rPr lang="hu-HU" dirty="0"/>
              <a:t>(1550, 	</a:t>
            </a:r>
            <a:r>
              <a:rPr lang="hu-HU" dirty="0" err="1"/>
              <a:t>Georgius</a:t>
            </a:r>
            <a:r>
              <a:rPr lang="hu-HU" dirty="0"/>
              <a:t> </a:t>
            </a:r>
            <a:r>
              <a:rPr lang="hu-HU" dirty="0" err="1" smtClean="0"/>
              <a:t>Seghed</a:t>
            </a:r>
            <a:r>
              <a:rPr lang="hu-HU" dirty="0" smtClean="0"/>
              <a:t> </a:t>
            </a:r>
            <a:r>
              <a:rPr lang="hu-HU" dirty="0"/>
              <a:t>írta </a:t>
            </a:r>
            <a:r>
              <a:rPr lang="hu-HU" dirty="0" err="1"/>
              <a:t>Barbare</a:t>
            </a:r>
            <a:r>
              <a:rPr lang="hu-HU" dirty="0"/>
              <a:t> </a:t>
            </a:r>
            <a:r>
              <a:rPr lang="hu-HU" dirty="0" err="1"/>
              <a:t>Kerhen-nek</a:t>
            </a:r>
            <a:r>
              <a:rPr lang="hu-HU" dirty="0"/>
              <a:t>, LXVII. Levél, NML, p. 73) </a:t>
            </a:r>
            <a:r>
              <a:rPr lang="hu-HU" dirty="0" smtClean="0"/>
              <a:t>'</a:t>
            </a:r>
            <a:r>
              <a:rPr lang="en-US" dirty="0"/>
              <a:t> </a:t>
            </a:r>
            <a:r>
              <a:rPr lang="en-US" b="1" dirty="0"/>
              <a:t>Certainly, that </a:t>
            </a:r>
            <a:r>
              <a:rPr lang="en-US" dirty="0"/>
              <a:t>I have already </a:t>
            </a:r>
            <a:r>
              <a:rPr lang="hu-HU" dirty="0" smtClean="0"/>
              <a:t>	</a:t>
            </a:r>
            <a:r>
              <a:rPr lang="en-US" dirty="0" smtClean="0"/>
              <a:t>suffered </a:t>
            </a:r>
            <a:r>
              <a:rPr lang="en-US" dirty="0"/>
              <a:t>great loss because of </a:t>
            </a:r>
            <a:r>
              <a:rPr lang="en-US" dirty="0" smtClean="0"/>
              <a:t>it</a:t>
            </a:r>
            <a:r>
              <a:rPr lang="hu-HU" dirty="0" smtClean="0"/>
              <a:t>'</a:t>
            </a:r>
            <a:endParaRPr lang="hu-HU" dirty="0"/>
          </a:p>
          <a:p>
            <a:pPr marL="0" indent="0">
              <a:buNone/>
            </a:pPr>
            <a:r>
              <a:rPr lang="hu-HU" dirty="0" smtClean="0"/>
              <a:t>(15)</a:t>
            </a:r>
            <a:r>
              <a:rPr lang="hu-HU" dirty="0"/>
              <a:t>	</a:t>
            </a:r>
            <a:r>
              <a:rPr lang="hu-HU" dirty="0" smtClean="0"/>
              <a:t>??? </a:t>
            </a:r>
            <a:r>
              <a:rPr lang="hu-HU" i="1" dirty="0" smtClean="0"/>
              <a:t>azt </a:t>
            </a:r>
            <a:r>
              <a:rPr lang="hu-HU" i="1" dirty="0"/>
              <a:t>monda </a:t>
            </a:r>
            <a:r>
              <a:rPr lang="hu-HU" b="1" i="1" dirty="0" err="1"/>
              <a:t>bizonial</a:t>
            </a:r>
            <a:r>
              <a:rPr lang="hu-HU" b="1" i="1" dirty="0"/>
              <a:t>, </a:t>
            </a:r>
            <a:r>
              <a:rPr lang="hu-HU" b="1" i="1" dirty="0" err="1"/>
              <a:t>hogj</a:t>
            </a:r>
            <a:r>
              <a:rPr lang="hu-HU" b="1" i="1" dirty="0"/>
              <a:t> </a:t>
            </a:r>
            <a:r>
              <a:rPr lang="hu-HU" i="1" dirty="0" err="1"/>
              <a:t>Gergelj</a:t>
            </a:r>
            <a:r>
              <a:rPr lang="hu-HU" i="1" dirty="0"/>
              <a:t> Deákot </a:t>
            </a:r>
            <a:r>
              <a:rPr lang="hu-HU" i="1" dirty="0" err="1"/>
              <a:t>cjazar</a:t>
            </a:r>
            <a:r>
              <a:rPr lang="hu-HU" i="1" dirty="0"/>
              <a:t> fel </a:t>
            </a:r>
            <a:r>
              <a:rPr lang="hu-HU" i="1" dirty="0" err="1"/>
              <a:t>akaztatta</a:t>
            </a:r>
            <a:r>
              <a:rPr lang="hu-HU" i="1" dirty="0"/>
              <a:t> </a:t>
            </a:r>
            <a:r>
              <a:rPr lang="hu-HU" dirty="0"/>
              <a:t>(1556, Filep István Filep Demeternek, </a:t>
            </a:r>
            <a:r>
              <a:rPr lang="hu-HU" dirty="0" smtClean="0"/>
              <a:t>	</a:t>
            </a:r>
            <a:r>
              <a:rPr lang="hu-HU" dirty="0" err="1" smtClean="0"/>
              <a:t>In</a:t>
            </a:r>
            <a:r>
              <a:rPr lang="hu-HU" dirty="0"/>
              <a:t>: </a:t>
            </a:r>
            <a:r>
              <a:rPr lang="hu-HU" dirty="0" smtClean="0"/>
              <a:t>NML</a:t>
            </a:r>
            <a:r>
              <a:rPr lang="hu-HU" dirty="0"/>
              <a:t>, p. 179) </a:t>
            </a:r>
            <a:r>
              <a:rPr lang="hu-HU" dirty="0" smtClean="0"/>
              <a:t>'</a:t>
            </a:r>
            <a:r>
              <a:rPr lang="en-US" dirty="0" smtClean="0"/>
              <a:t>He said </a:t>
            </a:r>
            <a:r>
              <a:rPr lang="en-US" b="1" dirty="0" smtClean="0"/>
              <a:t>certainly </a:t>
            </a:r>
            <a:r>
              <a:rPr lang="en-US" b="1" dirty="0"/>
              <a:t>that </a:t>
            </a:r>
            <a:r>
              <a:rPr lang="en-US" dirty="0" smtClean="0"/>
              <a:t>the </a:t>
            </a:r>
            <a:r>
              <a:rPr lang="en-US" dirty="0"/>
              <a:t>emperor had Gregory the clerk </a:t>
            </a:r>
            <a:r>
              <a:rPr lang="en-US" dirty="0" smtClean="0"/>
              <a:t>hanged</a:t>
            </a:r>
            <a:r>
              <a:rPr lang="hu-HU" dirty="0" smtClean="0"/>
              <a:t>'</a:t>
            </a:r>
            <a:endParaRPr lang="hu-HU" dirty="0"/>
          </a:p>
          <a:p>
            <a:pPr marL="0" indent="0">
              <a:buNone/>
            </a:pPr>
            <a:r>
              <a:rPr lang="hu-HU" dirty="0" smtClean="0"/>
              <a:t>(16) </a:t>
            </a:r>
            <a:r>
              <a:rPr lang="hu-HU" dirty="0"/>
              <a:t>	</a:t>
            </a:r>
            <a:r>
              <a:rPr lang="hu-HU" b="1" i="1" dirty="0" err="1"/>
              <a:t>Byzonnial</a:t>
            </a:r>
            <a:r>
              <a:rPr lang="hu-HU" b="1" i="1" dirty="0"/>
              <a:t> </a:t>
            </a:r>
            <a:r>
              <a:rPr lang="hu-HU" b="1" i="1" dirty="0" err="1">
                <a:solidFill>
                  <a:srgbClr val="FF0000"/>
                </a:solidFill>
              </a:rPr>
              <a:t>kegielmes</a:t>
            </a:r>
            <a:r>
              <a:rPr lang="hu-HU" b="1" i="1" dirty="0">
                <a:solidFill>
                  <a:srgbClr val="FF0000"/>
                </a:solidFill>
              </a:rPr>
              <a:t> </a:t>
            </a:r>
            <a:r>
              <a:rPr lang="hu-HU" b="1" i="1" dirty="0" err="1">
                <a:solidFill>
                  <a:srgbClr val="FF0000"/>
                </a:solidFill>
              </a:rPr>
              <a:t>wram</a:t>
            </a:r>
            <a:r>
              <a:rPr lang="hu-HU" b="1" i="1" dirty="0"/>
              <a:t>, hogy</a:t>
            </a:r>
            <a:r>
              <a:rPr lang="hu-HU" i="1" dirty="0"/>
              <a:t> </a:t>
            </a:r>
            <a:r>
              <a:rPr lang="hu-HU" i="1" dirty="0" err="1"/>
              <a:t>miolta</a:t>
            </a:r>
            <a:r>
              <a:rPr lang="hu-HU" i="1" dirty="0"/>
              <a:t> ez világban </a:t>
            </a:r>
            <a:r>
              <a:rPr lang="hu-HU" i="1" dirty="0" err="1"/>
              <a:t>elek</a:t>
            </a:r>
            <a:r>
              <a:rPr lang="hu-HU" i="1" dirty="0"/>
              <a:t>, </a:t>
            </a:r>
            <a:r>
              <a:rPr lang="hu-HU" i="1" dirty="0" err="1"/>
              <a:t>illien</a:t>
            </a:r>
            <a:r>
              <a:rPr lang="hu-HU" i="1" dirty="0"/>
              <a:t> </a:t>
            </a:r>
            <a:r>
              <a:rPr lang="hu-HU" i="1" dirty="0" err="1"/>
              <a:t>tizteletlenseg</a:t>
            </a:r>
            <a:r>
              <a:rPr lang="hu-HU" i="1" dirty="0"/>
              <a:t> nem eset </a:t>
            </a:r>
            <a:r>
              <a:rPr lang="hu-HU" i="1" dirty="0" err="1"/>
              <a:t>wala</a:t>
            </a:r>
            <a:r>
              <a:rPr lang="hu-HU" i="1" dirty="0"/>
              <a:t> </a:t>
            </a:r>
            <a:r>
              <a:rPr lang="hu-HU" i="1" dirty="0" err="1"/>
              <a:t>raitam</a:t>
            </a:r>
            <a:r>
              <a:rPr lang="hu-HU" i="1" dirty="0"/>
              <a:t> </a:t>
            </a:r>
            <a:r>
              <a:rPr lang="hu-HU" dirty="0"/>
              <a:t>	(1560, </a:t>
            </a:r>
            <a:r>
              <a:rPr lang="hu-HU" dirty="0" err="1"/>
              <a:t>Pechy</a:t>
            </a:r>
            <a:r>
              <a:rPr lang="hu-HU" dirty="0"/>
              <a:t> Marton – Nádasdy familiárisa, In: NML, p. 361) </a:t>
            </a:r>
            <a:r>
              <a:rPr lang="hu-HU" dirty="0" smtClean="0"/>
              <a:t>'</a:t>
            </a:r>
            <a:r>
              <a:rPr lang="en-US" b="1" dirty="0" smtClean="0"/>
              <a:t>Certainly</a:t>
            </a:r>
            <a:r>
              <a:rPr lang="en-US" b="1" dirty="0"/>
              <a:t>,</a:t>
            </a:r>
            <a:r>
              <a:rPr lang="en-US" dirty="0"/>
              <a:t> Gracious Lord, since I have </a:t>
            </a:r>
            <a:r>
              <a:rPr lang="hu-HU" dirty="0" smtClean="0"/>
              <a:t>	</a:t>
            </a:r>
            <a:r>
              <a:rPr lang="en-US" dirty="0" smtClean="0"/>
              <a:t>lived </a:t>
            </a:r>
            <a:r>
              <a:rPr lang="en-US" dirty="0"/>
              <a:t>in this world, I have never been treated with such disrespect </a:t>
            </a:r>
            <a:r>
              <a:rPr lang="hu-HU" dirty="0" smtClean="0"/>
              <a:t>'</a:t>
            </a:r>
            <a:endParaRPr lang="hu-HU" dirty="0">
              <a:solidFill>
                <a:srgbClr val="FF0000"/>
              </a:solidFill>
            </a:endParaRPr>
          </a:p>
          <a:p>
            <a:pPr marL="0" indent="0">
              <a:buNone/>
            </a:pPr>
            <a:r>
              <a:rPr lang="hu-HU" dirty="0" smtClean="0"/>
              <a:t>(17) </a:t>
            </a:r>
            <a:r>
              <a:rPr lang="hu-HU" dirty="0"/>
              <a:t>	Továbbá az áros ember még semmit be nem vehetett az kamarásoktól az három ezer forintban és </a:t>
            </a:r>
            <a:r>
              <a:rPr lang="hu-HU" dirty="0" smtClean="0"/>
              <a:t>	</a:t>
            </a:r>
            <a:r>
              <a:rPr lang="hu-HU" b="1" dirty="0" err="1" smtClean="0"/>
              <a:t>bizonyal</a:t>
            </a:r>
            <a:r>
              <a:rPr lang="hu-HU" b="1" dirty="0"/>
              <a:t>, </a:t>
            </a:r>
            <a:r>
              <a:rPr lang="hu-HU" b="1" dirty="0" smtClean="0"/>
              <a:t>hogy </a:t>
            </a:r>
            <a:r>
              <a:rPr lang="hu-HU" dirty="0"/>
              <a:t>nem kis kínja vagyon </a:t>
            </a:r>
            <a:r>
              <a:rPr lang="hu-HU" dirty="0" err="1"/>
              <a:t>velek</a:t>
            </a:r>
            <a:r>
              <a:rPr lang="hu-HU" dirty="0"/>
              <a:t> (1560, </a:t>
            </a:r>
            <a:r>
              <a:rPr lang="hu-HU" dirty="0" err="1"/>
              <a:t>Péchy</a:t>
            </a:r>
            <a:r>
              <a:rPr lang="hu-HU" dirty="0"/>
              <a:t> Márton Nádasdy Tamáshoz, In: Magyar </a:t>
            </a:r>
            <a:r>
              <a:rPr lang="hu-HU" dirty="0" smtClean="0"/>
              <a:t>	Történelmi </a:t>
            </a:r>
            <a:r>
              <a:rPr lang="hu-HU" dirty="0"/>
              <a:t>Tár 4. sor. 5. </a:t>
            </a:r>
            <a:r>
              <a:rPr lang="hu-HU" dirty="0" smtClean="0"/>
              <a:t>kötet</a:t>
            </a:r>
            <a:r>
              <a:rPr lang="hu-HU" dirty="0"/>
              <a:t>, </a:t>
            </a:r>
            <a:r>
              <a:rPr lang="hu-HU" dirty="0" smtClean="0"/>
              <a:t>582</a:t>
            </a:r>
            <a:r>
              <a:rPr lang="hu-HU" dirty="0"/>
              <a:t>). </a:t>
            </a:r>
            <a:r>
              <a:rPr lang="hu-HU" dirty="0" smtClean="0"/>
              <a:t>'</a:t>
            </a:r>
            <a:r>
              <a:rPr lang="hu-HU" b="1" dirty="0" err="1" smtClean="0"/>
              <a:t>Certainly</a:t>
            </a:r>
            <a:r>
              <a:rPr lang="hu-HU" dirty="0"/>
              <a:t>, </a:t>
            </a:r>
            <a:r>
              <a:rPr lang="hu-HU" b="1" dirty="0" err="1"/>
              <a:t>that</a:t>
            </a:r>
            <a:r>
              <a:rPr lang="hu-HU" dirty="0"/>
              <a:t> he </a:t>
            </a:r>
            <a:r>
              <a:rPr lang="hu-HU" dirty="0" smtClean="0"/>
              <a:t>is </a:t>
            </a:r>
            <a:r>
              <a:rPr lang="hu-HU" dirty="0" err="1" smtClean="0"/>
              <a:t>greatly</a:t>
            </a:r>
            <a:r>
              <a:rPr lang="hu-HU" dirty="0" smtClean="0"/>
              <a:t> </a:t>
            </a:r>
            <a:r>
              <a:rPr lang="hu-HU" dirty="0" err="1" smtClean="0"/>
              <a:t>troubled</a:t>
            </a:r>
            <a:r>
              <a:rPr lang="hu-HU" dirty="0" smtClean="0"/>
              <a:t> </a:t>
            </a:r>
            <a:r>
              <a:rPr lang="hu-HU" dirty="0" err="1" smtClean="0"/>
              <a:t>by</a:t>
            </a:r>
            <a:r>
              <a:rPr lang="hu-HU" dirty="0" smtClean="0"/>
              <a:t> </a:t>
            </a:r>
            <a:r>
              <a:rPr lang="hu-HU" dirty="0" err="1" smtClean="0"/>
              <a:t>them</a:t>
            </a:r>
            <a:r>
              <a:rPr lang="hu-HU" dirty="0" smtClean="0"/>
              <a:t>'</a:t>
            </a:r>
            <a:r>
              <a:rPr lang="hu-HU" dirty="0"/>
              <a:t/>
            </a:r>
            <a:br>
              <a:rPr lang="hu-HU" dirty="0"/>
            </a:br>
            <a:endParaRPr lang="hu-HU" dirty="0"/>
          </a:p>
          <a:p>
            <a:pPr marL="0" indent="0">
              <a:buNone/>
            </a:pPr>
            <a:endParaRPr lang="hu-HU" dirty="0"/>
          </a:p>
          <a:p>
            <a:pPr marL="0" indent="0">
              <a:buNone/>
            </a:pPr>
            <a:endParaRPr lang="hu-HU" dirty="0"/>
          </a:p>
        </p:txBody>
      </p:sp>
    </p:spTree>
    <p:extLst>
      <p:ext uri="{BB962C8B-B14F-4D97-AF65-F5344CB8AC3E}">
        <p14:creationId xmlns:p14="http://schemas.microsoft.com/office/powerpoint/2010/main" val="1058153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3C485F35-2137-4627-A4B0-06FF564A0A70}"/>
              </a:ext>
            </a:extLst>
          </p:cNvPr>
          <p:cNvSpPr>
            <a:spLocks noGrp="1"/>
          </p:cNvSpPr>
          <p:nvPr>
            <p:ph type="title"/>
          </p:nvPr>
        </p:nvSpPr>
        <p:spPr>
          <a:xfrm>
            <a:off x="395948" y="602627"/>
            <a:ext cx="11155680" cy="1463040"/>
          </a:xfrm>
        </p:spPr>
        <p:txBody>
          <a:bodyPr/>
          <a:lstStyle/>
          <a:p>
            <a:r>
              <a:rPr lang="hu-HU" dirty="0" err="1"/>
              <a:t>Middle</a:t>
            </a:r>
            <a:r>
              <a:rPr lang="hu-HU" dirty="0"/>
              <a:t> </a:t>
            </a:r>
            <a:r>
              <a:rPr lang="hu-HU" dirty="0" err="1"/>
              <a:t>Hungarian</a:t>
            </a:r>
            <a:r>
              <a:rPr lang="hu-HU" dirty="0"/>
              <a:t> </a:t>
            </a:r>
            <a:r>
              <a:rPr lang="hu-HU" dirty="0" err="1"/>
              <a:t>data</a:t>
            </a:r>
            <a:endParaRPr lang="hu-HU" dirty="0"/>
          </a:p>
        </p:txBody>
      </p:sp>
      <p:sp>
        <p:nvSpPr>
          <p:cNvPr id="3" name="Tartalom helye 2">
            <a:extLst>
              <a:ext uri="{FF2B5EF4-FFF2-40B4-BE49-F238E27FC236}">
                <a16:creationId xmlns:a16="http://schemas.microsoft.com/office/drawing/2014/main" xmlns="" id="{E42D9543-E130-CF2E-72EB-55F6EDBD7DF5}"/>
              </a:ext>
            </a:extLst>
          </p:cNvPr>
          <p:cNvSpPr>
            <a:spLocks noGrp="1"/>
          </p:cNvSpPr>
          <p:nvPr>
            <p:ph idx="1"/>
          </p:nvPr>
        </p:nvSpPr>
        <p:spPr>
          <a:xfrm>
            <a:off x="263652" y="1709928"/>
            <a:ext cx="11673652" cy="4928867"/>
          </a:xfrm>
        </p:spPr>
        <p:txBody>
          <a:bodyPr>
            <a:noAutofit/>
          </a:bodyPr>
          <a:lstStyle/>
          <a:p>
            <a:pPr marL="0" indent="0">
              <a:buNone/>
            </a:pPr>
            <a:r>
              <a:rPr lang="hu-HU" dirty="0" smtClean="0"/>
              <a:t>(18) </a:t>
            </a:r>
            <a:r>
              <a:rPr lang="hu-HU" dirty="0"/>
              <a:t>	</a:t>
            </a:r>
            <a:r>
              <a:rPr lang="hu-HU" i="1" dirty="0" err="1"/>
              <a:t>Azertt</a:t>
            </a:r>
            <a:r>
              <a:rPr lang="hu-HU" i="1" dirty="0"/>
              <a:t> </a:t>
            </a:r>
            <a:r>
              <a:rPr lang="hu-HU" i="1" dirty="0" err="1"/>
              <a:t>Jo</a:t>
            </a:r>
            <a:r>
              <a:rPr lang="hu-HU" i="1" dirty="0"/>
              <a:t> </a:t>
            </a:r>
            <a:r>
              <a:rPr lang="hu-HU" i="1" dirty="0" err="1"/>
              <a:t>Vram</a:t>
            </a:r>
            <a:r>
              <a:rPr lang="hu-HU" i="1" dirty="0"/>
              <a:t> Es </a:t>
            </a:r>
            <a:r>
              <a:rPr lang="hu-HU" i="1" dirty="0" err="1"/>
              <a:t>Jo</a:t>
            </a:r>
            <a:r>
              <a:rPr lang="hu-HU" i="1" dirty="0"/>
              <a:t> </a:t>
            </a:r>
            <a:r>
              <a:rPr lang="hu-HU" i="1" dirty="0" err="1"/>
              <a:t>fÿam</a:t>
            </a:r>
            <a:r>
              <a:rPr lang="hu-HU" i="1" dirty="0"/>
              <a:t> </a:t>
            </a:r>
            <a:r>
              <a:rPr lang="hu-HU" b="1" i="1" dirty="0" err="1"/>
              <a:t>Bÿzonÿal</a:t>
            </a:r>
            <a:r>
              <a:rPr lang="hu-HU" b="1" i="1" dirty="0"/>
              <a:t> </a:t>
            </a:r>
            <a:r>
              <a:rPr lang="hu-HU" b="1" i="1" dirty="0" err="1"/>
              <a:t>hogÿ</a:t>
            </a:r>
            <a:r>
              <a:rPr lang="hu-HU" i="1" dirty="0"/>
              <a:t> En Nem </a:t>
            </a:r>
            <a:r>
              <a:rPr lang="hu-HU" i="1" dirty="0" err="1"/>
              <a:t>twdok</a:t>
            </a:r>
            <a:r>
              <a:rPr lang="hu-HU" i="1" dirty="0"/>
              <a:t> </a:t>
            </a:r>
            <a:r>
              <a:rPr lang="hu-HU" i="1" dirty="0" err="1"/>
              <a:t>Jmmar</a:t>
            </a:r>
            <a:r>
              <a:rPr lang="hu-HU" i="1" dirty="0"/>
              <a:t> </a:t>
            </a:r>
            <a:r>
              <a:rPr lang="hu-HU" i="1" dirty="0" err="1"/>
              <a:t>semmÿtt</a:t>
            </a:r>
            <a:r>
              <a:rPr lang="hu-HU" i="1" dirty="0"/>
              <a:t> sem </a:t>
            </a:r>
            <a:r>
              <a:rPr lang="hu-HU" i="1" dirty="0" smtClean="0"/>
              <a:t>	</a:t>
            </a:r>
            <a:r>
              <a:rPr lang="hu-HU" i="1" dirty="0" err="1" smtClean="0"/>
              <a:t>gondolnÿ</a:t>
            </a:r>
            <a:r>
              <a:rPr lang="hu-HU" i="1" dirty="0" smtClean="0"/>
              <a:t> </a:t>
            </a:r>
            <a:r>
              <a:rPr lang="hu-HU" i="1" dirty="0" err="1" smtClean="0"/>
              <a:t>sem</a:t>
            </a:r>
            <a:r>
              <a:rPr lang="hu-HU" i="1" dirty="0" smtClean="0"/>
              <a:t> 	</a:t>
            </a:r>
            <a:r>
              <a:rPr lang="hu-HU" i="1" dirty="0" err="1" smtClean="0"/>
              <a:t>chelekednÿ</a:t>
            </a:r>
            <a:r>
              <a:rPr lang="hu-HU" dirty="0" smtClean="0"/>
              <a:t> </a:t>
            </a:r>
            <a:r>
              <a:rPr lang="hu-HU" dirty="0"/>
              <a:t>(TMK, </a:t>
            </a:r>
            <a:r>
              <a:rPr lang="hu-HU" dirty="0" err="1"/>
              <a:t>Svetk</a:t>
            </a:r>
            <a:r>
              <a:rPr lang="hu-HU" dirty="0"/>
              <a:t>. 140, 1569) </a:t>
            </a:r>
          </a:p>
          <a:p>
            <a:pPr marL="0" indent="0">
              <a:buNone/>
            </a:pPr>
            <a:r>
              <a:rPr lang="hu-HU" dirty="0"/>
              <a:t>	'</a:t>
            </a:r>
            <a:r>
              <a:rPr lang="hu-HU" dirty="0" err="1"/>
              <a:t>Therefore</a:t>
            </a:r>
            <a:r>
              <a:rPr lang="hu-HU" dirty="0"/>
              <a:t>, </a:t>
            </a:r>
            <a:r>
              <a:rPr lang="hu-HU" dirty="0" err="1"/>
              <a:t>my</a:t>
            </a:r>
            <a:r>
              <a:rPr lang="hu-HU" dirty="0"/>
              <a:t> </a:t>
            </a:r>
            <a:r>
              <a:rPr lang="hu-HU" dirty="0" err="1"/>
              <a:t>good</a:t>
            </a:r>
            <a:r>
              <a:rPr lang="hu-HU" dirty="0"/>
              <a:t> lord and </a:t>
            </a:r>
            <a:r>
              <a:rPr lang="hu-HU" dirty="0" err="1"/>
              <a:t>son</a:t>
            </a:r>
            <a:r>
              <a:rPr lang="hu-HU" dirty="0"/>
              <a:t>, </a:t>
            </a:r>
            <a:r>
              <a:rPr lang="hu-HU" b="1" dirty="0" err="1"/>
              <a:t>certainly</a:t>
            </a:r>
            <a:r>
              <a:rPr lang="hu-HU" b="1" dirty="0"/>
              <a:t>, </a:t>
            </a:r>
            <a:r>
              <a:rPr lang="hu-HU" b="1" dirty="0" err="1"/>
              <a:t>that</a:t>
            </a:r>
            <a:r>
              <a:rPr lang="hu-HU" dirty="0"/>
              <a:t> I </a:t>
            </a:r>
            <a:r>
              <a:rPr lang="hu-HU" dirty="0" err="1"/>
              <a:t>can</a:t>
            </a:r>
            <a:r>
              <a:rPr lang="hu-HU" dirty="0"/>
              <a:t> no </a:t>
            </a:r>
            <a:r>
              <a:rPr lang="hu-HU" dirty="0" err="1"/>
              <a:t>longer</a:t>
            </a:r>
            <a:r>
              <a:rPr lang="hu-HU" dirty="0"/>
              <a:t> </a:t>
            </a:r>
            <a:r>
              <a:rPr lang="hu-HU" dirty="0" err="1"/>
              <a:t>think</a:t>
            </a:r>
            <a:r>
              <a:rPr lang="hu-HU" dirty="0"/>
              <a:t> </a:t>
            </a:r>
            <a:r>
              <a:rPr lang="hu-HU" dirty="0" err="1"/>
              <a:t>or</a:t>
            </a:r>
            <a:r>
              <a:rPr lang="hu-HU" dirty="0"/>
              <a:t> </a:t>
            </a:r>
            <a:r>
              <a:rPr lang="hu-HU" dirty="0" err="1"/>
              <a:t>act</a:t>
            </a:r>
            <a:r>
              <a:rPr lang="hu-HU" dirty="0"/>
              <a:t> in </a:t>
            </a:r>
            <a:r>
              <a:rPr lang="hu-HU" dirty="0" err="1"/>
              <a:t>any</a:t>
            </a:r>
            <a:r>
              <a:rPr lang="hu-HU" dirty="0"/>
              <a:t> </a:t>
            </a:r>
            <a:r>
              <a:rPr lang="hu-HU" dirty="0" err="1"/>
              <a:t>way</a:t>
            </a:r>
            <a:r>
              <a:rPr lang="hu-HU" dirty="0"/>
              <a:t>.'</a:t>
            </a:r>
          </a:p>
          <a:p>
            <a:pPr marL="0" indent="0">
              <a:buNone/>
            </a:pPr>
            <a:r>
              <a:rPr lang="hu-HU" dirty="0" smtClean="0"/>
              <a:t>(19) 	</a:t>
            </a:r>
            <a:r>
              <a:rPr lang="hu-HU" i="1" dirty="0" err="1" smtClean="0"/>
              <a:t>Mihelt</a:t>
            </a:r>
            <a:r>
              <a:rPr lang="hu-HU" i="1" dirty="0" smtClean="0"/>
              <a:t> </a:t>
            </a:r>
            <a:r>
              <a:rPr lang="hu-HU" i="1" dirty="0" err="1"/>
              <a:t>kezdék</a:t>
            </a:r>
            <a:r>
              <a:rPr lang="hu-HU" i="1" dirty="0"/>
              <a:t> </a:t>
            </a:r>
            <a:r>
              <a:rPr lang="hu-HU" i="1" dirty="0" err="1"/>
              <a:t>felőlle</a:t>
            </a:r>
            <a:r>
              <a:rPr lang="hu-HU" i="1" dirty="0"/>
              <a:t> </a:t>
            </a:r>
            <a:r>
              <a:rPr lang="hu-HU" i="1" dirty="0" err="1"/>
              <a:t>beszélleni</a:t>
            </a:r>
            <a:r>
              <a:rPr lang="hu-HU" i="1" dirty="0"/>
              <a:t>, </a:t>
            </a:r>
            <a:r>
              <a:rPr lang="hu-HU" b="1" i="1" dirty="0"/>
              <a:t>bizonyára, hogy</a:t>
            </a:r>
            <a:r>
              <a:rPr lang="hu-HU" i="1" dirty="0"/>
              <a:t> soha az </a:t>
            </a:r>
            <a:r>
              <a:rPr lang="hu-HU" i="1" dirty="0" err="1"/>
              <a:t>eggik</a:t>
            </a:r>
            <a:r>
              <a:rPr lang="hu-HU" i="1" dirty="0"/>
              <a:t> kezemet nem </a:t>
            </a:r>
            <a:r>
              <a:rPr lang="hu-HU" i="1" dirty="0" smtClean="0"/>
              <a:t>mozdíthatom</a:t>
            </a:r>
            <a:r>
              <a:rPr lang="hu-HU" i="1" dirty="0"/>
              <a:t>, sem </a:t>
            </a:r>
            <a:r>
              <a:rPr lang="hu-HU" i="1" dirty="0" smtClean="0"/>
              <a:t>az 	ujjaimat </a:t>
            </a:r>
            <a:r>
              <a:rPr lang="hu-HU" dirty="0"/>
              <a:t>(TMK, 1584, </a:t>
            </a:r>
            <a:r>
              <a:rPr lang="hu-HU" dirty="0" err="1"/>
              <a:t>KBosz</a:t>
            </a:r>
            <a:r>
              <a:rPr lang="hu-HU" dirty="0"/>
              <a:t>. 20) (</a:t>
            </a:r>
            <a:r>
              <a:rPr lang="hu-HU" dirty="0" err="1"/>
              <a:t>cf</a:t>
            </a:r>
            <a:r>
              <a:rPr lang="hu-HU" dirty="0"/>
              <a:t>. Varga 2024: 20</a:t>
            </a:r>
            <a:r>
              <a:rPr lang="hu-HU" dirty="0" smtClean="0"/>
              <a:t>)</a:t>
            </a:r>
          </a:p>
          <a:p>
            <a:pPr marL="0" indent="0">
              <a:buNone/>
            </a:pPr>
            <a:r>
              <a:rPr lang="hu-HU" dirty="0"/>
              <a:t>	</a:t>
            </a:r>
            <a:r>
              <a:rPr lang="hu-HU" dirty="0" smtClean="0"/>
              <a:t>'</a:t>
            </a:r>
            <a:r>
              <a:rPr lang="en-US" dirty="0" smtClean="0"/>
              <a:t>As </a:t>
            </a:r>
            <a:r>
              <a:rPr lang="en-US" dirty="0"/>
              <a:t>soon as I began to speak about him, </a:t>
            </a:r>
            <a:r>
              <a:rPr lang="en-US" b="1" dirty="0"/>
              <a:t>certainly, that </a:t>
            </a:r>
            <a:r>
              <a:rPr lang="en-US" dirty="0"/>
              <a:t>I could not move either of my </a:t>
            </a:r>
            <a:r>
              <a:rPr lang="en-US" dirty="0" smtClean="0"/>
              <a:t>hands or </a:t>
            </a:r>
            <a:r>
              <a:rPr lang="hu-HU" dirty="0" smtClean="0"/>
              <a:t>	</a:t>
            </a:r>
            <a:r>
              <a:rPr lang="en-US" dirty="0" smtClean="0"/>
              <a:t>fingers </a:t>
            </a:r>
            <a:r>
              <a:rPr lang="hu-HU" dirty="0" smtClean="0"/>
              <a:t>'</a:t>
            </a:r>
            <a:endParaRPr lang="hu-HU" dirty="0"/>
          </a:p>
          <a:p>
            <a:pPr marL="0" indent="0">
              <a:buNone/>
            </a:pPr>
            <a:r>
              <a:rPr lang="hu-HU" dirty="0" smtClean="0"/>
              <a:t>(20) </a:t>
            </a:r>
            <a:r>
              <a:rPr lang="hu-HU" dirty="0"/>
              <a:t>	</a:t>
            </a:r>
            <a:r>
              <a:rPr lang="hu-HU" b="1" i="1" dirty="0" err="1"/>
              <a:t>biszoniara</a:t>
            </a:r>
            <a:r>
              <a:rPr lang="hu-HU" b="1" i="1" dirty="0"/>
              <a:t> </a:t>
            </a:r>
            <a:r>
              <a:rPr lang="hu-HU" b="1" i="1" dirty="0" err="1"/>
              <a:t>hogi</a:t>
            </a:r>
            <a:r>
              <a:rPr lang="hu-HU" i="1" dirty="0"/>
              <a:t> </a:t>
            </a:r>
            <a:r>
              <a:rPr lang="hu-HU" i="1" dirty="0" err="1"/>
              <a:t>egigh</a:t>
            </a:r>
            <a:r>
              <a:rPr lang="hu-HU" i="1" dirty="0"/>
              <a:t> sem </a:t>
            </a:r>
            <a:r>
              <a:rPr lang="hu-HU" i="1" dirty="0" err="1"/>
              <a:t>tarttottam</a:t>
            </a:r>
            <a:r>
              <a:rPr lang="hu-HU" i="1" dirty="0"/>
              <a:t> minden nemben </a:t>
            </a:r>
            <a:r>
              <a:rPr lang="hu-HU" i="1" dirty="0" err="1"/>
              <a:t>ellendt</a:t>
            </a:r>
            <a:r>
              <a:rPr lang="hu-HU" i="1" dirty="0"/>
              <a:t> </a:t>
            </a:r>
            <a:r>
              <a:rPr lang="hu-HU" dirty="0"/>
              <a:t>(TMK, 1638, </a:t>
            </a:r>
            <a:r>
              <a:rPr lang="hu-HU" dirty="0" err="1"/>
              <a:t>Zr</a:t>
            </a:r>
            <a:r>
              <a:rPr lang="hu-HU" dirty="0"/>
              <a:t>. p. </a:t>
            </a:r>
            <a:r>
              <a:rPr lang="hu-HU" dirty="0" smtClean="0"/>
              <a:t>64)</a:t>
            </a:r>
            <a:endParaRPr lang="hu-HU" dirty="0"/>
          </a:p>
          <a:p>
            <a:pPr marL="0" indent="0">
              <a:buNone/>
            </a:pPr>
            <a:r>
              <a:rPr lang="hu-HU" dirty="0"/>
              <a:t>	</a:t>
            </a:r>
            <a:r>
              <a:rPr lang="hu-HU" dirty="0" smtClean="0"/>
              <a:t>'</a:t>
            </a:r>
            <a:r>
              <a:rPr lang="en-US" b="1" dirty="0" smtClean="0"/>
              <a:t>Certainly</a:t>
            </a:r>
            <a:r>
              <a:rPr lang="en-US" b="1" dirty="0"/>
              <a:t>, that </a:t>
            </a:r>
            <a:r>
              <a:rPr lang="en-US" dirty="0"/>
              <a:t>I have not opposed him in everything, even until </a:t>
            </a:r>
            <a:r>
              <a:rPr lang="en-US" dirty="0" smtClean="0"/>
              <a:t>now</a:t>
            </a:r>
            <a:r>
              <a:rPr lang="hu-HU" dirty="0" smtClean="0"/>
              <a:t>'</a:t>
            </a:r>
          </a:p>
          <a:p>
            <a:pPr marL="0" indent="0">
              <a:buNone/>
            </a:pPr>
            <a:r>
              <a:rPr lang="hu-HU" dirty="0" smtClean="0"/>
              <a:t>(21)	</a:t>
            </a:r>
            <a:r>
              <a:rPr lang="hu-HU" b="1" i="1" dirty="0" err="1" smtClean="0"/>
              <a:t>Bÿsoniyara</a:t>
            </a:r>
            <a:r>
              <a:rPr lang="hu-HU" b="1" i="1" dirty="0" smtClean="0"/>
              <a:t> </a:t>
            </a:r>
            <a:r>
              <a:rPr lang="hu-HU" b="1" i="1" dirty="0" err="1"/>
              <a:t>hogi</a:t>
            </a:r>
            <a:r>
              <a:rPr lang="hu-HU" b="1" i="1" dirty="0"/>
              <a:t> </a:t>
            </a:r>
            <a:r>
              <a:rPr lang="hu-HU" i="1" dirty="0" err="1"/>
              <a:t>hirdettetth</a:t>
            </a:r>
            <a:r>
              <a:rPr lang="hu-HU" i="1" dirty="0"/>
              <a:t> </a:t>
            </a:r>
            <a:r>
              <a:rPr lang="hu-HU" i="1" dirty="0" err="1"/>
              <a:t>hogi</a:t>
            </a:r>
            <a:r>
              <a:rPr lang="hu-HU" i="1" dirty="0"/>
              <a:t> </a:t>
            </a:r>
            <a:r>
              <a:rPr lang="hu-HU" b="1" i="1" dirty="0"/>
              <a:t>minden </a:t>
            </a:r>
            <a:r>
              <a:rPr lang="hu-HU" b="1" i="1" dirty="0" err="1"/>
              <a:t>bÿsonioston</a:t>
            </a:r>
            <a:r>
              <a:rPr lang="hu-HU" b="1" i="1" dirty="0"/>
              <a:t> </a:t>
            </a:r>
            <a:r>
              <a:rPr lang="hu-HU" i="1" dirty="0" err="1"/>
              <a:t>Pettrinátt</a:t>
            </a:r>
            <a:r>
              <a:rPr lang="hu-HU" i="1" dirty="0"/>
              <a:t> </a:t>
            </a:r>
            <a:r>
              <a:rPr lang="hu-HU" i="1" dirty="0" err="1"/>
              <a:t>auagi</a:t>
            </a:r>
            <a:r>
              <a:rPr lang="hu-HU" i="1" dirty="0"/>
              <a:t> </a:t>
            </a:r>
            <a:r>
              <a:rPr lang="hu-HU" i="1" dirty="0" err="1"/>
              <a:t>pedigh</a:t>
            </a:r>
            <a:r>
              <a:rPr lang="hu-HU" i="1" dirty="0"/>
              <a:t> </a:t>
            </a:r>
            <a:r>
              <a:rPr lang="hu-HU" i="1" dirty="0" err="1" smtClean="0"/>
              <a:t>Capronczatth</a:t>
            </a:r>
            <a:r>
              <a:rPr lang="hu-HU" i="1" dirty="0" smtClean="0"/>
              <a:t> </a:t>
            </a:r>
            <a:r>
              <a:rPr lang="hu-HU" i="1" dirty="0"/>
              <a:t>az </a:t>
            </a:r>
            <a:r>
              <a:rPr lang="hu-HU" i="1" dirty="0" smtClean="0"/>
              <a:t>	mostani </a:t>
            </a:r>
            <a:r>
              <a:rPr lang="hu-HU" i="1" dirty="0" err="1" smtClean="0"/>
              <a:t>Vezer</a:t>
            </a:r>
            <a:r>
              <a:rPr lang="hu-HU" i="1" dirty="0"/>
              <a:t>, </a:t>
            </a:r>
            <a:r>
              <a:rPr lang="hu-HU" i="1" dirty="0" err="1"/>
              <a:t>Boznai</a:t>
            </a:r>
            <a:r>
              <a:rPr lang="hu-HU" i="1" dirty="0"/>
              <a:t> </a:t>
            </a:r>
            <a:r>
              <a:rPr lang="hu-HU" i="1" dirty="0" err="1"/>
              <a:t>Pasauall</a:t>
            </a:r>
            <a:r>
              <a:rPr lang="hu-HU" i="1" dirty="0"/>
              <a:t> </a:t>
            </a:r>
            <a:r>
              <a:rPr lang="hu-HU" i="1" dirty="0" err="1"/>
              <a:t>megh</a:t>
            </a:r>
            <a:r>
              <a:rPr lang="hu-HU" i="1" dirty="0"/>
              <a:t> </a:t>
            </a:r>
            <a:r>
              <a:rPr lang="hu-HU" i="1" dirty="0" err="1"/>
              <a:t>zalittia</a:t>
            </a:r>
            <a:r>
              <a:rPr lang="hu-HU" i="1" dirty="0"/>
              <a:t> </a:t>
            </a:r>
            <a:r>
              <a:rPr lang="hu-HU" dirty="0"/>
              <a:t>(TMK, 1639, </a:t>
            </a:r>
            <a:r>
              <a:rPr lang="hu-HU" dirty="0" err="1"/>
              <a:t>Zr</a:t>
            </a:r>
            <a:r>
              <a:rPr lang="hu-HU" dirty="0"/>
              <a:t>. p. 65</a:t>
            </a:r>
            <a:r>
              <a:rPr lang="hu-HU" dirty="0" smtClean="0"/>
              <a:t>)</a:t>
            </a:r>
            <a:endParaRPr lang="hu-HU" dirty="0" smtClean="0">
              <a:solidFill>
                <a:srgbClr val="FF0000"/>
              </a:solidFill>
            </a:endParaRPr>
          </a:p>
          <a:p>
            <a:pPr marL="0" indent="0">
              <a:buNone/>
            </a:pPr>
            <a:r>
              <a:rPr lang="hu-HU" dirty="0" smtClean="0"/>
              <a:t>	'</a:t>
            </a:r>
            <a:r>
              <a:rPr lang="en-US" b="1" dirty="0" smtClean="0"/>
              <a:t>Certainly, that </a:t>
            </a:r>
            <a:r>
              <a:rPr lang="en-US" dirty="0" smtClean="0"/>
              <a:t>it has been announced that he will </a:t>
            </a:r>
            <a:r>
              <a:rPr lang="en-US" b="1" dirty="0" smtClean="0"/>
              <a:t>most likely </a:t>
            </a:r>
            <a:r>
              <a:rPr lang="en-US" dirty="0" smtClean="0"/>
              <a:t>have </a:t>
            </a:r>
            <a:r>
              <a:rPr lang="en-US" dirty="0" err="1" smtClean="0"/>
              <a:t>Petrinia</a:t>
            </a:r>
            <a:r>
              <a:rPr lang="en-US" dirty="0" smtClean="0"/>
              <a:t> or else </a:t>
            </a:r>
            <a:r>
              <a:rPr lang="en-US" dirty="0" err="1" smtClean="0"/>
              <a:t>Koprivnica</a:t>
            </a:r>
            <a:r>
              <a:rPr lang="en-US" dirty="0" smtClean="0"/>
              <a:t> occupied </a:t>
            </a:r>
            <a:r>
              <a:rPr lang="hu-HU" dirty="0" smtClean="0"/>
              <a:t>	</a:t>
            </a:r>
            <a:r>
              <a:rPr lang="en-US" dirty="0" smtClean="0"/>
              <a:t>by the current commander</a:t>
            </a:r>
            <a:r>
              <a:rPr lang="hu-HU" dirty="0" smtClean="0"/>
              <a:t> </a:t>
            </a:r>
            <a:r>
              <a:rPr lang="hu-HU" dirty="0" err="1" smtClean="0"/>
              <a:t>with</a:t>
            </a:r>
            <a:r>
              <a:rPr lang="en-US" dirty="0" smtClean="0"/>
              <a:t> </a:t>
            </a:r>
            <a:r>
              <a:rPr lang="hu-HU" dirty="0" err="1" smtClean="0"/>
              <a:t>the</a:t>
            </a:r>
            <a:r>
              <a:rPr lang="hu-HU" dirty="0" smtClean="0"/>
              <a:t> </a:t>
            </a:r>
            <a:r>
              <a:rPr lang="en-US" dirty="0" smtClean="0"/>
              <a:t>Pasha of Bosnia</a:t>
            </a:r>
            <a:r>
              <a:rPr lang="hu-HU" dirty="0" smtClean="0"/>
              <a:t>'</a:t>
            </a:r>
            <a:endParaRPr lang="hu-HU" dirty="0"/>
          </a:p>
        </p:txBody>
      </p:sp>
    </p:spTree>
    <p:extLst>
      <p:ext uri="{BB962C8B-B14F-4D97-AF65-F5344CB8AC3E}">
        <p14:creationId xmlns:p14="http://schemas.microsoft.com/office/powerpoint/2010/main" val="3013378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489F3C79-2F19-98F3-44A4-E0516236887A}"/>
              </a:ext>
            </a:extLst>
          </p:cNvPr>
          <p:cNvSpPr>
            <a:spLocks noGrp="1"/>
          </p:cNvSpPr>
          <p:nvPr>
            <p:ph type="title"/>
          </p:nvPr>
        </p:nvSpPr>
        <p:spPr/>
        <p:txBody>
          <a:bodyPr/>
          <a:lstStyle/>
          <a:p>
            <a:r>
              <a:rPr lang="hu-HU" dirty="0" err="1"/>
              <a:t>Middle</a:t>
            </a:r>
            <a:r>
              <a:rPr lang="hu-HU" dirty="0"/>
              <a:t> </a:t>
            </a:r>
            <a:r>
              <a:rPr lang="hu-HU" dirty="0" err="1"/>
              <a:t>Hungarian</a:t>
            </a:r>
            <a:r>
              <a:rPr lang="hu-HU" dirty="0"/>
              <a:t> </a:t>
            </a:r>
            <a:r>
              <a:rPr lang="hu-HU" dirty="0" err="1"/>
              <a:t>data</a:t>
            </a:r>
            <a:endParaRPr lang="hu-HU" dirty="0"/>
          </a:p>
        </p:txBody>
      </p:sp>
      <p:sp>
        <p:nvSpPr>
          <p:cNvPr id="3" name="Tartalom helye 2">
            <a:extLst>
              <a:ext uri="{FF2B5EF4-FFF2-40B4-BE49-F238E27FC236}">
                <a16:creationId xmlns:a16="http://schemas.microsoft.com/office/drawing/2014/main" xmlns="" id="{E4CD677F-EE62-2508-F29B-F0F8CE048FB0}"/>
              </a:ext>
            </a:extLst>
          </p:cNvPr>
          <p:cNvSpPr>
            <a:spLocks noGrp="1"/>
          </p:cNvSpPr>
          <p:nvPr>
            <p:ph idx="1"/>
          </p:nvPr>
        </p:nvSpPr>
        <p:spPr>
          <a:xfrm>
            <a:off x="521208" y="2578608"/>
            <a:ext cx="11155680" cy="3845052"/>
          </a:xfrm>
        </p:spPr>
        <p:txBody>
          <a:bodyPr>
            <a:normAutofit/>
          </a:bodyPr>
          <a:lstStyle/>
          <a:p>
            <a:pPr marL="0" indent="0">
              <a:buNone/>
            </a:pPr>
            <a:r>
              <a:rPr lang="hu-HU" sz="2000" dirty="0" smtClean="0"/>
              <a:t>(22) </a:t>
            </a:r>
            <a:r>
              <a:rPr lang="hu-HU" sz="2000" i="1" dirty="0"/>
              <a:t>Azért mindjárást kívánják meg, ha mit akarnak cselekedni, mert </a:t>
            </a:r>
            <a:r>
              <a:rPr lang="hu-HU" sz="2000" b="1" i="1" dirty="0"/>
              <a:t>minden bizonnyal, hogy </a:t>
            </a:r>
            <a:r>
              <a:rPr lang="hu-HU" sz="2000" i="1" dirty="0"/>
              <a:t>császárnak</a:t>
            </a:r>
            <a:r>
              <a:rPr lang="hu-HU" sz="2000" b="1" i="1" dirty="0"/>
              <a:t> </a:t>
            </a:r>
            <a:r>
              <a:rPr lang="hu-HU" sz="2000" i="1" dirty="0"/>
              <a:t>most sehol semmi hada nincsen </a:t>
            </a:r>
            <a:r>
              <a:rPr lang="hu-HU" sz="2000" dirty="0"/>
              <a:t>(1632, I. Rákóczy György </a:t>
            </a:r>
            <a:r>
              <a:rPr lang="hu-HU" sz="2000" dirty="0" err="1"/>
              <a:t>Szalánczi</a:t>
            </a:r>
            <a:r>
              <a:rPr lang="hu-HU" sz="2000" dirty="0"/>
              <a:t> Istvánnak, Magyar Történelmi Tár 3. sor. 6. kötet: 429</a:t>
            </a:r>
            <a:r>
              <a:rPr lang="hu-HU" sz="2000" dirty="0" smtClean="0"/>
              <a:t>)</a:t>
            </a:r>
          </a:p>
          <a:p>
            <a:pPr marL="0" indent="0">
              <a:buNone/>
            </a:pPr>
            <a:r>
              <a:rPr lang="hu-HU" sz="2000" dirty="0" smtClean="0"/>
              <a:t>’</a:t>
            </a:r>
            <a:r>
              <a:rPr lang="hu-HU" sz="2000" b="1" dirty="0" smtClean="0"/>
              <a:t>m</a:t>
            </a:r>
            <a:r>
              <a:rPr lang="en-US" sz="2000" b="1" dirty="0" err="1" smtClean="0"/>
              <a:t>ost</a:t>
            </a:r>
            <a:r>
              <a:rPr lang="en-US" sz="2000" b="1" dirty="0" smtClean="0"/>
              <a:t> </a:t>
            </a:r>
            <a:r>
              <a:rPr lang="en-US" sz="2000" b="1" dirty="0"/>
              <a:t>certainly, that </a:t>
            </a:r>
            <a:r>
              <a:rPr lang="en-US" sz="2000" dirty="0"/>
              <a:t>the emperor now has no army anywhere</a:t>
            </a:r>
            <a:r>
              <a:rPr lang="hu-HU" sz="2000" dirty="0" smtClean="0"/>
              <a:t>’</a:t>
            </a:r>
          </a:p>
          <a:p>
            <a:pPr marL="0" indent="0">
              <a:buNone/>
            </a:pPr>
            <a:r>
              <a:rPr lang="hu-HU" sz="2000" dirty="0" smtClean="0"/>
              <a:t>(23)  </a:t>
            </a:r>
            <a:r>
              <a:rPr lang="hu-HU" sz="2000" i="1" dirty="0"/>
              <a:t>Mely ha úgy </a:t>
            </a:r>
            <a:r>
              <a:rPr lang="hu-HU" sz="2000" i="1" dirty="0" err="1"/>
              <a:t>leszen</a:t>
            </a:r>
            <a:r>
              <a:rPr lang="hu-HU" sz="2000" i="1" dirty="0"/>
              <a:t>, teljes igyekezetivel a muszkát maga mellé </a:t>
            </a:r>
            <a:r>
              <a:rPr lang="hu-HU" sz="2000" i="1" dirty="0" err="1"/>
              <a:t>vonsza</a:t>
            </a:r>
            <a:r>
              <a:rPr lang="hu-HU" sz="2000" i="1" dirty="0"/>
              <a:t>, kit ha végben vihet, </a:t>
            </a:r>
            <a:r>
              <a:rPr lang="hu-HU" sz="2000" b="1" i="1" dirty="0"/>
              <a:t>minden bizonnyal hogy </a:t>
            </a:r>
            <a:r>
              <a:rPr lang="hu-HU" sz="2000" i="1" dirty="0"/>
              <a:t>a német császárt derekasan mindjárást megsegíti </a:t>
            </a:r>
            <a:r>
              <a:rPr lang="hu-HU" sz="2000" dirty="0"/>
              <a:t>(1632, I. Rákóczy György </a:t>
            </a:r>
            <a:r>
              <a:rPr lang="hu-HU" sz="2000" dirty="0" err="1"/>
              <a:t>Szalánczi</a:t>
            </a:r>
            <a:r>
              <a:rPr lang="hu-HU" sz="2000" dirty="0"/>
              <a:t> Istvánnak, Magyar Történelmi Tár 3. sor. 6. kötet: 448)</a:t>
            </a:r>
            <a:br>
              <a:rPr lang="hu-HU" sz="2000" dirty="0"/>
            </a:br>
            <a:r>
              <a:rPr lang="hu-HU" sz="2000" dirty="0" smtClean="0"/>
              <a:t>’i</a:t>
            </a:r>
            <a:r>
              <a:rPr lang="en-US" sz="2000" dirty="0" smtClean="0"/>
              <a:t>f </a:t>
            </a:r>
            <a:r>
              <a:rPr lang="en-US" sz="2000" dirty="0"/>
              <a:t>he carries this out, </a:t>
            </a:r>
            <a:r>
              <a:rPr lang="en-US" sz="2000" b="1" dirty="0"/>
              <a:t>most certainly that </a:t>
            </a:r>
            <a:r>
              <a:rPr lang="en-US" sz="2000" dirty="0"/>
              <a:t>he will promptly and thoroughly assist the German emperor</a:t>
            </a:r>
            <a:r>
              <a:rPr lang="hu-HU" sz="2000" dirty="0" smtClean="0"/>
              <a:t>’</a:t>
            </a:r>
            <a:endParaRPr lang="hu-HU" sz="2000" dirty="0"/>
          </a:p>
          <a:p>
            <a:pPr marL="0" indent="0">
              <a:buNone/>
            </a:pPr>
            <a:endParaRPr lang="hu-HU" dirty="0"/>
          </a:p>
        </p:txBody>
      </p:sp>
    </p:spTree>
    <p:extLst>
      <p:ext uri="{BB962C8B-B14F-4D97-AF65-F5344CB8AC3E}">
        <p14:creationId xmlns:p14="http://schemas.microsoft.com/office/powerpoint/2010/main" val="2651935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BB0C1EA0-7657-291B-5BDE-E7F057AFFA30}"/>
              </a:ext>
            </a:extLst>
          </p:cNvPr>
          <p:cNvSpPr>
            <a:spLocks noGrp="1"/>
          </p:cNvSpPr>
          <p:nvPr>
            <p:ph type="title"/>
          </p:nvPr>
        </p:nvSpPr>
        <p:spPr>
          <a:xfrm>
            <a:off x="521207" y="978408"/>
            <a:ext cx="11453079" cy="883049"/>
          </a:xfrm>
        </p:spPr>
        <p:txBody>
          <a:bodyPr/>
          <a:lstStyle/>
          <a:p>
            <a:r>
              <a:rPr lang="hu-HU" i="1" dirty="0" smtClean="0"/>
              <a:t>2. </a:t>
            </a:r>
            <a:r>
              <a:rPr lang="hu-HU" b="0" i="1" dirty="0" smtClean="0"/>
              <a:t>Per </a:t>
            </a:r>
            <a:r>
              <a:rPr lang="hu-HU" b="0" i="1" dirty="0"/>
              <a:t>se &gt; </a:t>
            </a:r>
            <a:r>
              <a:rPr lang="hu-HU" b="0" i="1" dirty="0" err="1"/>
              <a:t>perse</a:t>
            </a:r>
            <a:r>
              <a:rPr lang="hu-HU" b="0" i="1" dirty="0"/>
              <a:t> &gt; </a:t>
            </a:r>
            <a:r>
              <a:rPr lang="hu-HU" i="1" dirty="0" smtClean="0"/>
              <a:t>persze </a:t>
            </a:r>
            <a:r>
              <a:rPr lang="hu-HU" b="0" dirty="0" smtClean="0"/>
              <a:t>’</a:t>
            </a:r>
            <a:r>
              <a:rPr lang="hu-HU" b="0" dirty="0" err="1" smtClean="0"/>
              <a:t>of</a:t>
            </a:r>
            <a:r>
              <a:rPr lang="hu-HU" b="0" dirty="0" smtClean="0"/>
              <a:t> </a:t>
            </a:r>
            <a:r>
              <a:rPr lang="hu-HU" b="0" dirty="0" err="1" smtClean="0"/>
              <a:t>course</a:t>
            </a:r>
            <a:r>
              <a:rPr lang="hu-HU" b="0" dirty="0" smtClean="0"/>
              <a:t>’</a:t>
            </a:r>
            <a:endParaRPr lang="hu-HU" i="1" dirty="0"/>
          </a:p>
        </p:txBody>
      </p:sp>
      <p:sp>
        <p:nvSpPr>
          <p:cNvPr id="3" name="Tartalom helye 2">
            <a:extLst>
              <a:ext uri="{FF2B5EF4-FFF2-40B4-BE49-F238E27FC236}">
                <a16:creationId xmlns:a16="http://schemas.microsoft.com/office/drawing/2014/main" xmlns="" id="{62319AD7-0274-F4B8-E16E-CD63DAD3B166}"/>
              </a:ext>
            </a:extLst>
          </p:cNvPr>
          <p:cNvSpPr>
            <a:spLocks noGrp="1"/>
          </p:cNvSpPr>
          <p:nvPr>
            <p:ph idx="1"/>
          </p:nvPr>
        </p:nvSpPr>
        <p:spPr>
          <a:xfrm>
            <a:off x="515111" y="2088444"/>
            <a:ext cx="11328545" cy="4769556"/>
          </a:xfrm>
        </p:spPr>
        <p:txBody>
          <a:bodyPr>
            <a:normAutofit/>
          </a:bodyPr>
          <a:lstStyle/>
          <a:p>
            <a:pPr marL="0" indent="0">
              <a:buNone/>
            </a:pPr>
            <a:r>
              <a:rPr lang="hu-HU" sz="2000" b="1" i="1" dirty="0" smtClean="0"/>
              <a:t>Per se </a:t>
            </a:r>
            <a:r>
              <a:rPr lang="hu-HU" sz="2000" i="1" dirty="0" smtClean="0"/>
              <a:t>(</a:t>
            </a:r>
            <a:r>
              <a:rPr lang="hu-HU" sz="2000" i="1" dirty="0" err="1" smtClean="0"/>
              <a:t>intelligitur</a:t>
            </a:r>
            <a:r>
              <a:rPr lang="hu-HU" sz="2000" i="1" dirty="0" smtClean="0"/>
              <a:t>) </a:t>
            </a:r>
            <a:r>
              <a:rPr lang="hu-HU" sz="2000" b="1" dirty="0" smtClean="0"/>
              <a:t>’</a:t>
            </a:r>
            <a:r>
              <a:rPr lang="hu-HU" sz="2000" b="1" dirty="0" err="1" smtClean="0"/>
              <a:t>magától</a:t>
            </a:r>
            <a:r>
              <a:rPr lang="hu-HU" sz="2000" b="1" dirty="0" smtClean="0"/>
              <a:t> </a:t>
            </a:r>
            <a:r>
              <a:rPr lang="hu-HU" sz="2000" dirty="0" smtClean="0"/>
              <a:t>(értetődik)/’</a:t>
            </a:r>
            <a:r>
              <a:rPr lang="hu-HU" sz="2000" dirty="0" err="1" smtClean="0"/>
              <a:t>it</a:t>
            </a:r>
            <a:r>
              <a:rPr lang="hu-HU" sz="2000" dirty="0" smtClean="0"/>
              <a:t> </a:t>
            </a:r>
            <a:r>
              <a:rPr lang="hu-HU" sz="2000" dirty="0" err="1" smtClean="0"/>
              <a:t>goes</a:t>
            </a:r>
            <a:r>
              <a:rPr lang="hu-HU" sz="2000" dirty="0" smtClean="0"/>
              <a:t> </a:t>
            </a:r>
            <a:r>
              <a:rPr lang="hu-HU" sz="2000" dirty="0" err="1" smtClean="0"/>
              <a:t>without</a:t>
            </a:r>
            <a:r>
              <a:rPr lang="hu-HU" sz="2000" dirty="0" smtClean="0"/>
              <a:t> </a:t>
            </a:r>
            <a:r>
              <a:rPr lang="hu-HU" sz="2000" dirty="0" err="1" smtClean="0"/>
              <a:t>saying</a:t>
            </a:r>
            <a:r>
              <a:rPr lang="hu-HU" sz="2000" dirty="0" smtClean="0"/>
              <a:t>’</a:t>
            </a:r>
            <a:r>
              <a:rPr lang="hu-HU" sz="2000" b="1" dirty="0" smtClean="0"/>
              <a:t>  </a:t>
            </a:r>
            <a:r>
              <a:rPr lang="hu-HU" sz="2000" dirty="0" smtClean="0"/>
              <a:t>(</a:t>
            </a:r>
            <a:r>
              <a:rPr lang="hu-HU" sz="2000" dirty="0" err="1" smtClean="0"/>
              <a:t>Fludorovits</a:t>
            </a:r>
            <a:r>
              <a:rPr lang="hu-HU" sz="2000" dirty="0" smtClean="0"/>
              <a:t> 1930, </a:t>
            </a:r>
            <a:r>
              <a:rPr lang="hu-HU" sz="2000" dirty="0" err="1" smtClean="0"/>
              <a:t>Loványi</a:t>
            </a:r>
            <a:r>
              <a:rPr lang="hu-HU" sz="2000" dirty="0" smtClean="0"/>
              <a:t> 1947) </a:t>
            </a:r>
          </a:p>
          <a:p>
            <a:pPr marL="0" indent="0">
              <a:buNone/>
            </a:pPr>
            <a:r>
              <a:rPr lang="hu-HU" sz="2000" dirty="0" err="1" smtClean="0"/>
              <a:t>UESz</a:t>
            </a:r>
            <a:r>
              <a:rPr lang="hu-HU" sz="2000" dirty="0"/>
              <a:t>: ’</a:t>
            </a:r>
            <a:r>
              <a:rPr lang="hu-HU" sz="2000" dirty="0" err="1"/>
              <a:t>hogyne</a:t>
            </a:r>
            <a:r>
              <a:rPr lang="hu-HU" sz="2000" dirty="0"/>
              <a:t>, természetesen, magától értetődő(en) | </a:t>
            </a:r>
            <a:r>
              <a:rPr lang="hu-HU" sz="2000" dirty="0" err="1"/>
              <a:t>freilich</a:t>
            </a:r>
            <a:r>
              <a:rPr lang="hu-HU" sz="2000" dirty="0"/>
              <a:t>, </a:t>
            </a:r>
            <a:r>
              <a:rPr lang="hu-HU" sz="2000" dirty="0" err="1"/>
              <a:t>selbstverständlich</a:t>
            </a:r>
            <a:r>
              <a:rPr lang="hu-HU" sz="2000" dirty="0"/>
              <a:t> 〈</a:t>
            </a:r>
            <a:r>
              <a:rPr lang="hu-HU" sz="2000" dirty="0" err="1"/>
              <a:t>Adv</a:t>
            </a:r>
            <a:r>
              <a:rPr lang="hu-HU" sz="2000" dirty="0" smtClean="0"/>
              <a:t>.〉’/’</a:t>
            </a:r>
            <a:r>
              <a:rPr lang="hu-HU" sz="2000" dirty="0" err="1" smtClean="0"/>
              <a:t>obvious</a:t>
            </a:r>
            <a:r>
              <a:rPr lang="hu-HU" sz="2000" dirty="0" smtClean="0"/>
              <a:t>, of </a:t>
            </a:r>
            <a:r>
              <a:rPr lang="hu-HU" sz="2000" dirty="0" err="1" smtClean="0"/>
              <a:t>course</a:t>
            </a:r>
            <a:r>
              <a:rPr lang="hu-HU" sz="2000" dirty="0" smtClean="0"/>
              <a:t>, </a:t>
            </a:r>
            <a:r>
              <a:rPr lang="hu-HU" sz="2000" dirty="0" err="1" smtClean="0"/>
              <a:t>naturally</a:t>
            </a:r>
            <a:r>
              <a:rPr lang="hu-HU" sz="2000" dirty="0" smtClean="0"/>
              <a:t>, </a:t>
            </a:r>
            <a:r>
              <a:rPr lang="hu-HU" sz="2000" dirty="0" err="1" smtClean="0"/>
              <a:t>self-evident</a:t>
            </a:r>
            <a:r>
              <a:rPr lang="hu-HU" sz="2000" dirty="0" smtClean="0"/>
              <a:t>, </a:t>
            </a:r>
            <a:r>
              <a:rPr lang="hu-HU" sz="2000" dirty="0" err="1" smtClean="0"/>
              <a:t>certainly</a:t>
            </a:r>
            <a:r>
              <a:rPr lang="hu-HU" sz="2000" dirty="0" smtClean="0"/>
              <a:t>’</a:t>
            </a:r>
            <a:endParaRPr lang="hu-HU" sz="2000" dirty="0"/>
          </a:p>
          <a:p>
            <a:pPr marL="0" indent="0">
              <a:buNone/>
            </a:pPr>
            <a:r>
              <a:rPr lang="hu-HU" sz="2000" dirty="0" smtClean="0"/>
              <a:t>(24) </a:t>
            </a:r>
            <a:r>
              <a:rPr lang="hu-HU" sz="2000" i="1" dirty="0" smtClean="0"/>
              <a:t>Által </a:t>
            </a:r>
            <a:r>
              <a:rPr lang="hu-HU" sz="2000" i="1" dirty="0"/>
              <a:t>jötte </a:t>
            </a:r>
            <a:r>
              <a:rPr lang="hu-HU" sz="2000" i="1" dirty="0" smtClean="0"/>
              <a:t>népünknek </a:t>
            </a:r>
            <a:r>
              <a:rPr lang="hu-HU" sz="2000" b="1" i="1" dirty="0" smtClean="0"/>
              <a:t>per se </a:t>
            </a:r>
            <a:r>
              <a:rPr lang="hu-HU" sz="2000" i="1" dirty="0" smtClean="0"/>
              <a:t>kénytelenségből lett </a:t>
            </a:r>
            <a:r>
              <a:rPr lang="hu-HU" sz="2000" dirty="0" smtClean="0"/>
              <a:t>(</a:t>
            </a:r>
            <a:r>
              <a:rPr lang="hu-HU" sz="2000" dirty="0" err="1" smtClean="0"/>
              <a:t>Éble</a:t>
            </a:r>
            <a:r>
              <a:rPr lang="hu-HU" sz="2000" dirty="0" smtClean="0"/>
              <a:t>: </a:t>
            </a:r>
            <a:r>
              <a:rPr lang="nn-NO" sz="2000" dirty="0"/>
              <a:t>Károlyi Ferenc és kora </a:t>
            </a:r>
            <a:r>
              <a:rPr lang="nn-NO" sz="2000" dirty="0" smtClean="0"/>
              <a:t>I</a:t>
            </a:r>
            <a:r>
              <a:rPr lang="hu-HU" sz="2000" dirty="0"/>
              <a:t>,</a:t>
            </a:r>
            <a:r>
              <a:rPr lang="hu-HU" sz="2000" dirty="0" smtClean="0"/>
              <a:t> 401, 1737) (</a:t>
            </a:r>
            <a:r>
              <a:rPr lang="hu-HU" sz="2000" dirty="0" err="1" smtClean="0"/>
              <a:t>MNy</a:t>
            </a:r>
            <a:r>
              <a:rPr lang="hu-HU" sz="2000" dirty="0" smtClean="0"/>
              <a:t> 43: 307) </a:t>
            </a:r>
          </a:p>
          <a:p>
            <a:pPr marL="0" indent="0">
              <a:buNone/>
            </a:pPr>
            <a:r>
              <a:rPr lang="hu-HU" sz="2000" dirty="0" smtClean="0"/>
              <a:t>’</a:t>
            </a:r>
            <a:r>
              <a:rPr lang="en-US" sz="2000" dirty="0"/>
              <a:t> The crossing over of our people, </a:t>
            </a:r>
            <a:r>
              <a:rPr lang="en-US" sz="2000" b="1" dirty="0"/>
              <a:t>of course</a:t>
            </a:r>
            <a:r>
              <a:rPr lang="en-US" sz="2000" dirty="0"/>
              <a:t>, happened out of necessity.”</a:t>
            </a:r>
            <a:r>
              <a:rPr lang="hu-HU" sz="2000" dirty="0" smtClean="0"/>
              <a:t>’</a:t>
            </a:r>
            <a:endParaRPr lang="hu-HU" sz="2000" dirty="0"/>
          </a:p>
          <a:p>
            <a:pPr marL="0" indent="0">
              <a:buNone/>
            </a:pPr>
            <a:r>
              <a:rPr lang="hu-HU" sz="2000" dirty="0" smtClean="0"/>
              <a:t>(25) </a:t>
            </a:r>
            <a:r>
              <a:rPr lang="hu-HU" sz="2000" i="1" dirty="0"/>
              <a:t>Az szegény szüleim atyafiságokat mutatták hozzá, </a:t>
            </a:r>
            <a:r>
              <a:rPr lang="hu-HU" sz="2000" i="1" dirty="0" err="1"/>
              <a:t>oláhbogáti</a:t>
            </a:r>
            <a:r>
              <a:rPr lang="hu-HU" sz="2000" i="1" dirty="0"/>
              <a:t> ős örökös </a:t>
            </a:r>
            <a:r>
              <a:rPr lang="hu-HU" sz="2000" i="1" dirty="0" err="1"/>
              <a:t>Szalánczi</a:t>
            </a:r>
            <a:r>
              <a:rPr lang="hu-HU" sz="2000" i="1" dirty="0"/>
              <a:t> anyai részjószágokat odaadták, örökösön </a:t>
            </a:r>
            <a:r>
              <a:rPr lang="hu-HU" sz="2000" b="1" i="1" dirty="0"/>
              <a:t>per se </a:t>
            </a:r>
            <a:r>
              <a:rPr lang="hu-HU" sz="2000" i="1" dirty="0"/>
              <a:t>nem adhatták, de </a:t>
            </a:r>
            <a:r>
              <a:rPr lang="hu-HU" sz="2000" i="1" dirty="0" err="1"/>
              <a:t>inscriptióba-é</a:t>
            </a:r>
            <a:r>
              <a:rPr lang="hu-HU" sz="2000" i="1" dirty="0"/>
              <a:t> vagy </a:t>
            </a:r>
            <a:r>
              <a:rPr lang="hu-HU" sz="2000" i="1" dirty="0" err="1"/>
              <a:t>usque</a:t>
            </a:r>
            <a:r>
              <a:rPr lang="hu-HU" sz="2000" i="1" dirty="0"/>
              <a:t> ad </a:t>
            </a:r>
            <a:r>
              <a:rPr lang="hu-HU" sz="2000" i="1" dirty="0" err="1"/>
              <a:t>dies</a:t>
            </a:r>
            <a:r>
              <a:rPr lang="hu-HU" sz="2000" i="1" dirty="0"/>
              <a:t> vitae, vagy pedig zálogba, én nem tudhatom.  </a:t>
            </a:r>
            <a:r>
              <a:rPr lang="hu-HU" sz="2000" dirty="0"/>
              <a:t>(KED, Székely László: </a:t>
            </a:r>
            <a:r>
              <a:rPr lang="hu-HU" sz="2000" dirty="0" err="1"/>
              <a:t>Önél</a:t>
            </a:r>
            <a:r>
              <a:rPr lang="hu-HU" sz="2000" dirty="0"/>
              <a:t>. 1763–1772)</a:t>
            </a:r>
            <a:r>
              <a:rPr lang="hu-HU" sz="2000" i="1" dirty="0"/>
              <a:t> </a:t>
            </a:r>
            <a:endParaRPr lang="hu-HU" sz="2000" i="1" dirty="0" smtClean="0"/>
          </a:p>
          <a:p>
            <a:pPr marL="0" indent="0">
              <a:buNone/>
            </a:pPr>
            <a:r>
              <a:rPr lang="hu-HU" sz="2000" dirty="0" smtClean="0"/>
              <a:t>’</a:t>
            </a:r>
            <a:r>
              <a:rPr lang="en-US" sz="2000" dirty="0" smtClean="0"/>
              <a:t>They </a:t>
            </a:r>
            <a:r>
              <a:rPr lang="en-US" sz="2000" dirty="0"/>
              <a:t>could not transfer it </a:t>
            </a:r>
            <a:r>
              <a:rPr lang="en-US" sz="2000" b="1" dirty="0"/>
              <a:t>per </a:t>
            </a:r>
            <a:r>
              <a:rPr lang="en-US" sz="2000" b="1" dirty="0" smtClean="0"/>
              <a:t>se</a:t>
            </a:r>
            <a:r>
              <a:rPr lang="hu-HU" sz="2000" b="1" dirty="0" smtClean="0"/>
              <a:t>/of </a:t>
            </a:r>
            <a:r>
              <a:rPr lang="hu-HU" sz="2000" b="1" dirty="0" err="1" smtClean="0"/>
              <a:t>course</a:t>
            </a:r>
            <a:r>
              <a:rPr lang="en-US" sz="2000" dirty="0" smtClean="0"/>
              <a:t> </a:t>
            </a:r>
            <a:r>
              <a:rPr lang="en-US" sz="2000" dirty="0"/>
              <a:t>as an inheritance, but whether they gave it under inscription, or </a:t>
            </a:r>
            <a:r>
              <a:rPr lang="en-US" sz="2000" i="1" dirty="0" err="1"/>
              <a:t>usque</a:t>
            </a:r>
            <a:r>
              <a:rPr lang="en-US" sz="2000" i="1" dirty="0"/>
              <a:t> ad dies vitae</a:t>
            </a:r>
            <a:r>
              <a:rPr lang="en-US" sz="2000" dirty="0"/>
              <a:t> (‘for the duration of one’s life’), or as a pledge, I cannot tell</a:t>
            </a:r>
            <a:r>
              <a:rPr lang="hu-HU" sz="2000" dirty="0" smtClean="0"/>
              <a:t>’</a:t>
            </a:r>
          </a:p>
          <a:p>
            <a:pPr marL="0" indent="0">
              <a:buNone/>
            </a:pPr>
            <a:endParaRPr lang="hu-HU" i="1" dirty="0"/>
          </a:p>
          <a:p>
            <a:pPr marL="0" indent="0">
              <a:buNone/>
            </a:pPr>
            <a:endParaRPr lang="hu-HU" i="1" dirty="0"/>
          </a:p>
        </p:txBody>
      </p:sp>
    </p:spTree>
    <p:extLst>
      <p:ext uri="{BB962C8B-B14F-4D97-AF65-F5344CB8AC3E}">
        <p14:creationId xmlns:p14="http://schemas.microsoft.com/office/powerpoint/2010/main" val="3827632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0361" y="892763"/>
            <a:ext cx="11155680" cy="1463040"/>
          </a:xfrm>
        </p:spPr>
        <p:txBody>
          <a:bodyPr/>
          <a:lstStyle/>
          <a:p>
            <a:r>
              <a:rPr lang="hu-HU" i="1" dirty="0" smtClean="0"/>
              <a:t>Persze </a:t>
            </a:r>
            <a:r>
              <a:rPr lang="hu-HU" dirty="0" smtClean="0"/>
              <a:t>’</a:t>
            </a:r>
            <a:r>
              <a:rPr lang="en-US" dirty="0" smtClean="0"/>
              <a:t>of </a:t>
            </a:r>
            <a:r>
              <a:rPr lang="en-US" dirty="0"/>
              <a:t>course’, </a:t>
            </a:r>
            <a:r>
              <a:rPr lang="en-US" dirty="0" smtClean="0"/>
              <a:t>‘</a:t>
            </a:r>
            <a:r>
              <a:rPr lang="en-US" dirty="0"/>
              <a:t>obviously</a:t>
            </a:r>
            <a:r>
              <a:rPr lang="hu-HU" dirty="0" smtClean="0"/>
              <a:t>’</a:t>
            </a:r>
            <a:endParaRPr lang="hu-HU" dirty="0"/>
          </a:p>
        </p:txBody>
      </p:sp>
      <p:sp>
        <p:nvSpPr>
          <p:cNvPr id="3" name="Tartalom helye 2"/>
          <p:cNvSpPr>
            <a:spLocks noGrp="1"/>
          </p:cNvSpPr>
          <p:nvPr>
            <p:ph idx="1"/>
          </p:nvPr>
        </p:nvSpPr>
        <p:spPr>
          <a:xfrm>
            <a:off x="313103" y="1782396"/>
            <a:ext cx="2643039" cy="4643456"/>
          </a:xfrm>
        </p:spPr>
        <p:txBody>
          <a:bodyPr/>
          <a:lstStyle/>
          <a:p>
            <a:pPr marL="0" indent="0">
              <a:buNone/>
            </a:pPr>
            <a:r>
              <a:rPr lang="hu-HU" sz="2000" dirty="0" smtClean="0"/>
              <a:t>Bárczi (1947</a:t>
            </a:r>
            <a:r>
              <a:rPr lang="hu-HU" sz="2000" dirty="0"/>
              <a:t>): </a:t>
            </a:r>
            <a:r>
              <a:rPr lang="hu-HU" sz="2000" i="1" dirty="0" err="1"/>
              <a:t>Aritmetica</a:t>
            </a:r>
            <a:r>
              <a:rPr lang="hu-HU" sz="2000" i="1" dirty="0"/>
              <a:t>, az az, a </a:t>
            </a:r>
            <a:r>
              <a:rPr lang="hu-HU" sz="2000" i="1" dirty="0" err="1"/>
              <a:t>szamvetesnec</a:t>
            </a:r>
            <a:r>
              <a:rPr lang="hu-HU" sz="2000" i="1" dirty="0"/>
              <a:t> </a:t>
            </a:r>
            <a:r>
              <a:rPr lang="hu-HU" sz="2000" i="1" dirty="0" err="1"/>
              <a:t>tudomania</a:t>
            </a:r>
            <a:r>
              <a:rPr lang="hu-HU" sz="2000" i="1" dirty="0"/>
              <a:t>, . . </a:t>
            </a:r>
            <a:r>
              <a:rPr lang="hu-HU" sz="2000" dirty="0"/>
              <a:t>. </a:t>
            </a:r>
            <a:r>
              <a:rPr lang="hu-HU" sz="2000" dirty="0" err="1"/>
              <a:t>Debreczenbe</a:t>
            </a:r>
            <a:r>
              <a:rPr lang="hu-HU" sz="2000" dirty="0"/>
              <a:t> ... </a:t>
            </a:r>
            <a:r>
              <a:rPr lang="hu-HU" sz="2000" b="1" dirty="0" smtClean="0"/>
              <a:t>1577</a:t>
            </a:r>
            <a:r>
              <a:rPr lang="hu-HU" sz="2000" dirty="0" smtClean="0"/>
              <a:t>. Kiadta </a:t>
            </a:r>
            <a:r>
              <a:rPr lang="hu-HU" sz="2000" dirty="0"/>
              <a:t>HÁRS </a:t>
            </a:r>
            <a:r>
              <a:rPr lang="hu-HU" sz="2000" dirty="0" smtClean="0"/>
              <a:t>JÁNOS, Sárospatak</a:t>
            </a:r>
            <a:r>
              <a:rPr lang="hu-HU" sz="2000" dirty="0"/>
              <a:t>, 1988.</a:t>
            </a:r>
          </a:p>
          <a:p>
            <a:pPr marL="0" indent="0">
              <a:buNone/>
            </a:pPr>
            <a:endParaRPr lang="hu-HU" sz="2000" dirty="0" smtClean="0"/>
          </a:p>
          <a:p>
            <a:pPr marL="0" indent="0">
              <a:buNone/>
            </a:pPr>
            <a:r>
              <a:rPr lang="hu-HU" sz="2000" dirty="0" err="1" smtClean="0"/>
              <a:t>SzT</a:t>
            </a:r>
            <a:r>
              <a:rPr lang="hu-HU" sz="2000" dirty="0" smtClean="0"/>
              <a:t>. X:  1593</a:t>
            </a:r>
          </a:p>
          <a:p>
            <a:pPr marL="0" indent="0">
              <a:buNone/>
            </a:pPr>
            <a:endParaRPr lang="hu-HU" dirty="0"/>
          </a:p>
        </p:txBody>
      </p:sp>
      <p:pic>
        <p:nvPicPr>
          <p:cNvPr id="4" name="Kép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8044" y="2524960"/>
            <a:ext cx="8731890" cy="4333040"/>
          </a:xfrm>
          <a:prstGeom prst="rect">
            <a:avLst/>
          </a:prstGeom>
        </p:spPr>
      </p:pic>
      <p:pic>
        <p:nvPicPr>
          <p:cNvPr id="5" name="Kép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7808" y="4326314"/>
            <a:ext cx="7464552" cy="1459416"/>
          </a:xfrm>
          <a:prstGeom prst="rect">
            <a:avLst/>
          </a:prstGeom>
        </p:spPr>
      </p:pic>
    </p:spTree>
    <p:extLst>
      <p:ext uri="{BB962C8B-B14F-4D97-AF65-F5344CB8AC3E}">
        <p14:creationId xmlns:p14="http://schemas.microsoft.com/office/powerpoint/2010/main" val="507271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21000" y="752939"/>
            <a:ext cx="11155680" cy="1463040"/>
          </a:xfrm>
        </p:spPr>
        <p:txBody>
          <a:bodyPr/>
          <a:lstStyle/>
          <a:p>
            <a:r>
              <a:rPr lang="hu-HU" i="1" dirty="0" smtClean="0"/>
              <a:t>Persze, hogy…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a:xfrm>
            <a:off x="209373" y="1728593"/>
            <a:ext cx="11578934" cy="5129407"/>
          </a:xfrm>
        </p:spPr>
        <p:txBody>
          <a:bodyPr>
            <a:normAutofit/>
          </a:bodyPr>
          <a:lstStyle/>
          <a:p>
            <a:pPr marL="0" indent="0">
              <a:buNone/>
            </a:pPr>
            <a:r>
              <a:rPr lang="hu-HU" sz="2200" dirty="0" smtClean="0"/>
              <a:t>(26) </a:t>
            </a:r>
            <a:r>
              <a:rPr lang="hu-HU" sz="2200" i="1" dirty="0"/>
              <a:t>Bizony nem is </a:t>
            </a:r>
            <a:r>
              <a:rPr lang="hu-HU" sz="2200" i="1" dirty="0" err="1"/>
              <a:t>reménlettem</a:t>
            </a:r>
            <a:r>
              <a:rPr lang="hu-HU" sz="2200" i="1" dirty="0"/>
              <a:t>, hogy </a:t>
            </a:r>
            <a:r>
              <a:rPr lang="hu-HU" sz="2200" i="1" dirty="0" err="1"/>
              <a:t>tisztcségem</a:t>
            </a:r>
            <a:r>
              <a:rPr lang="hu-HU" sz="2200" i="1" dirty="0"/>
              <a:t> alatt csak oly kevés fegyver </a:t>
            </a:r>
            <a:r>
              <a:rPr lang="hu-HU" sz="2200" i="1" dirty="0" err="1"/>
              <a:t>találtassék</a:t>
            </a:r>
            <a:r>
              <a:rPr lang="hu-HU" sz="2200" i="1" dirty="0"/>
              <a:t>, az mint az </a:t>
            </a:r>
            <a:r>
              <a:rPr lang="hu-HU" sz="2200" i="1" dirty="0" err="1"/>
              <a:t>registrumból</a:t>
            </a:r>
            <a:r>
              <a:rPr lang="hu-HU" sz="2200" i="1" dirty="0"/>
              <a:t> </a:t>
            </a:r>
            <a:r>
              <a:rPr lang="hu-HU" sz="2200" i="1" dirty="0" smtClean="0"/>
              <a:t>látom, mindazonáltal</a:t>
            </a:r>
            <a:r>
              <a:rPr lang="hu-HU" sz="2200" dirty="0" smtClean="0"/>
              <a:t> </a:t>
            </a:r>
            <a:r>
              <a:rPr lang="hu-HU" sz="2200" b="1" i="1" u="sng" dirty="0" smtClean="0"/>
              <a:t>az </a:t>
            </a:r>
            <a:r>
              <a:rPr lang="hu-HU" sz="2200" b="1" i="1" u="sng" dirty="0"/>
              <a:t>nem adózó nemes ember</a:t>
            </a:r>
            <a:r>
              <a:rPr lang="hu-HU" sz="2200" b="1" i="1" dirty="0"/>
              <a:t> per se, hogy fegyvert szerezzen</a:t>
            </a:r>
            <a:r>
              <a:rPr lang="hu-HU" sz="2200" i="1" dirty="0"/>
              <a:t>, </a:t>
            </a:r>
            <a:r>
              <a:rPr lang="hu-HU" sz="2200" i="1" dirty="0" smtClean="0"/>
              <a:t>megparancsoltam </a:t>
            </a:r>
            <a:r>
              <a:rPr lang="hu-HU" sz="2200" dirty="0" smtClean="0"/>
              <a:t>(…)</a:t>
            </a:r>
            <a:r>
              <a:rPr lang="hu-HU" sz="2200" i="1" dirty="0" smtClean="0"/>
              <a:t> </a:t>
            </a:r>
            <a:r>
              <a:rPr lang="hu-HU" sz="2200" dirty="0" smtClean="0"/>
              <a:t>(?1745, Apor Péter:  241. levél, p. 318). </a:t>
            </a:r>
            <a:endParaRPr lang="hu-HU" sz="2200" i="1" dirty="0" smtClean="0"/>
          </a:p>
          <a:p>
            <a:pPr marL="0" indent="0">
              <a:buNone/>
            </a:pPr>
            <a:r>
              <a:rPr lang="hu-HU" sz="2200" dirty="0" smtClean="0"/>
              <a:t>’I</a:t>
            </a:r>
            <a:r>
              <a:rPr lang="en-US" sz="2200" dirty="0" err="1" smtClean="0"/>
              <a:t>ndeed</a:t>
            </a:r>
            <a:r>
              <a:rPr lang="en-US" sz="2200" dirty="0"/>
              <a:t>, I did not even hope that there would be so few weapons under my command as I now see from the records; nevertheless, </a:t>
            </a:r>
            <a:r>
              <a:rPr lang="en-US" sz="2200" b="1" u="sng" dirty="0"/>
              <a:t>the tax-exempt nobleman</a:t>
            </a:r>
            <a:r>
              <a:rPr lang="en-US" sz="2200" b="1" dirty="0"/>
              <a:t> </a:t>
            </a:r>
            <a:r>
              <a:rPr lang="en-US" sz="2200" b="1" i="1" dirty="0" smtClean="0"/>
              <a:t>per </a:t>
            </a:r>
            <a:r>
              <a:rPr lang="en-US" sz="2200" b="1" i="1" dirty="0"/>
              <a:t>se</a:t>
            </a:r>
            <a:r>
              <a:rPr lang="en-US" sz="2200" dirty="0"/>
              <a:t>, </a:t>
            </a:r>
            <a:r>
              <a:rPr lang="hu-HU" sz="2200" b="1" dirty="0" err="1" smtClean="0"/>
              <a:t>to</a:t>
            </a:r>
            <a:r>
              <a:rPr lang="hu-HU" sz="2200" b="1" dirty="0" smtClean="0"/>
              <a:t> </a:t>
            </a:r>
            <a:r>
              <a:rPr lang="en-US" sz="2200" b="1" dirty="0" smtClean="0"/>
              <a:t>obtain </a:t>
            </a:r>
            <a:r>
              <a:rPr lang="en-US" sz="2200" b="1" dirty="0"/>
              <a:t>weapons</a:t>
            </a:r>
            <a:r>
              <a:rPr lang="en-US" sz="2200" dirty="0"/>
              <a:t>, I gave the order</a:t>
            </a:r>
            <a:r>
              <a:rPr lang="hu-HU" sz="2200" dirty="0" smtClean="0"/>
              <a:t>’</a:t>
            </a:r>
            <a:endParaRPr lang="hu-HU" sz="2200" dirty="0"/>
          </a:p>
          <a:p>
            <a:pPr marL="0" indent="0">
              <a:buNone/>
            </a:pPr>
            <a:r>
              <a:rPr lang="hu-HU" sz="2200" dirty="0" smtClean="0"/>
              <a:t>(27) 1756: </a:t>
            </a:r>
            <a:r>
              <a:rPr lang="hu-HU" sz="2200" i="1" dirty="0" err="1" smtClean="0"/>
              <a:t>Tit</a:t>
            </a:r>
            <a:r>
              <a:rPr lang="hu-HU" sz="2200" i="1" dirty="0" smtClean="0"/>
              <a:t> Németi </a:t>
            </a:r>
            <a:r>
              <a:rPr lang="hu-HU" sz="2200" i="1" dirty="0"/>
              <a:t>István Uram is ... midőn </a:t>
            </a:r>
            <a:r>
              <a:rPr lang="hu-HU" sz="2200" i="1" dirty="0" err="1"/>
              <a:t>kotzkázott</a:t>
            </a:r>
            <a:r>
              <a:rPr lang="hu-HU" sz="2200" i="1" dirty="0"/>
              <a:t>, </a:t>
            </a:r>
            <a:r>
              <a:rPr lang="hu-HU" sz="2200" b="1" i="1" dirty="0"/>
              <a:t>Per se, hogy </a:t>
            </a:r>
            <a:r>
              <a:rPr lang="hu-HU" sz="2200" i="1" dirty="0"/>
              <a:t>bizony pénze </a:t>
            </a:r>
            <a:r>
              <a:rPr lang="hu-HU" sz="2200" i="1" dirty="0" err="1"/>
              <a:t>vólt</a:t>
            </a:r>
            <a:r>
              <a:rPr lang="hu-HU" sz="2200" i="1" dirty="0"/>
              <a:t> </a:t>
            </a:r>
            <a:r>
              <a:rPr lang="hu-HU" sz="2200" dirty="0"/>
              <a:t>[</a:t>
            </a:r>
            <a:r>
              <a:rPr lang="hu-HU" sz="2200" dirty="0" err="1"/>
              <a:t>Kv</a:t>
            </a:r>
            <a:r>
              <a:rPr lang="hu-HU" sz="2200" dirty="0"/>
              <a:t>; </a:t>
            </a:r>
            <a:r>
              <a:rPr lang="hu-HU" sz="2200" dirty="0" err="1"/>
              <a:t>Mk</a:t>
            </a:r>
            <a:r>
              <a:rPr lang="hu-HU" sz="2200" dirty="0"/>
              <a:t> IX Vall. 30</a:t>
            </a:r>
            <a:r>
              <a:rPr lang="hu-HU" sz="2200" dirty="0" smtClean="0"/>
              <a:t>] (</a:t>
            </a:r>
            <a:r>
              <a:rPr lang="hu-HU" sz="2200" dirty="0" err="1" smtClean="0"/>
              <a:t>SzT</a:t>
            </a:r>
            <a:r>
              <a:rPr lang="hu-HU" sz="2200" dirty="0" smtClean="0"/>
              <a:t>.)</a:t>
            </a:r>
          </a:p>
          <a:p>
            <a:pPr marL="0" indent="0">
              <a:buNone/>
            </a:pPr>
            <a:r>
              <a:rPr lang="hu-HU" sz="2200" dirty="0" smtClean="0"/>
              <a:t>’</a:t>
            </a:r>
            <a:r>
              <a:rPr lang="en-US" sz="2200" dirty="0" smtClean="0"/>
              <a:t>Master </a:t>
            </a:r>
            <a:r>
              <a:rPr lang="en-US" sz="2200" dirty="0" err="1"/>
              <a:t>István</a:t>
            </a:r>
            <a:r>
              <a:rPr lang="en-US" sz="2200" dirty="0"/>
              <a:t> </a:t>
            </a:r>
            <a:r>
              <a:rPr lang="en-US" sz="2200" dirty="0" err="1" smtClean="0"/>
              <a:t>Németi</a:t>
            </a:r>
            <a:r>
              <a:rPr lang="en-US" sz="2200" dirty="0" smtClean="0"/>
              <a:t> </a:t>
            </a:r>
            <a:r>
              <a:rPr lang="en-US" sz="2200" dirty="0"/>
              <a:t>was … when he was gambling, </a:t>
            </a:r>
            <a:r>
              <a:rPr lang="en-US" sz="2200" b="1" dirty="0"/>
              <a:t>per se, </a:t>
            </a:r>
            <a:r>
              <a:rPr lang="en-US" sz="2200" dirty="0"/>
              <a:t>he certainly had money</a:t>
            </a:r>
            <a:r>
              <a:rPr lang="hu-HU" sz="2200" dirty="0" smtClean="0"/>
              <a:t>’</a:t>
            </a:r>
            <a:endParaRPr lang="hu-HU" sz="2200" dirty="0"/>
          </a:p>
          <a:p>
            <a:pPr marL="0" indent="0">
              <a:buNone/>
            </a:pPr>
            <a:endParaRPr lang="hu-HU" dirty="0"/>
          </a:p>
        </p:txBody>
      </p:sp>
    </p:spTree>
    <p:extLst>
      <p:ext uri="{BB962C8B-B14F-4D97-AF65-F5344CB8AC3E}">
        <p14:creationId xmlns:p14="http://schemas.microsoft.com/office/powerpoint/2010/main" val="174987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1003460"/>
            <a:ext cx="11155680" cy="1463040"/>
          </a:xfrm>
        </p:spPr>
        <p:txBody>
          <a:bodyPr/>
          <a:lstStyle/>
          <a:p>
            <a:r>
              <a:rPr lang="hu-HU" i="1" dirty="0" smtClean="0"/>
              <a:t>Persze, hogy…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p:txBody>
          <a:bodyPr>
            <a:normAutofit fontScale="92500" lnSpcReduction="20000"/>
          </a:bodyPr>
          <a:lstStyle/>
          <a:p>
            <a:pPr marL="0" indent="0">
              <a:buNone/>
            </a:pPr>
            <a:r>
              <a:rPr lang="hu-HU" sz="2400" dirty="0"/>
              <a:t>(28) 1790: </a:t>
            </a:r>
            <a:r>
              <a:rPr lang="hu-HU" sz="2400" i="1" dirty="0"/>
              <a:t>belé </a:t>
            </a:r>
            <a:r>
              <a:rPr lang="hu-HU" sz="2400" i="1" dirty="0" err="1"/>
              <a:t>szerete</a:t>
            </a:r>
            <a:r>
              <a:rPr lang="hu-HU" sz="2400" i="1" dirty="0"/>
              <a:t> a szomszédja feleségébe, kinél </a:t>
            </a:r>
            <a:r>
              <a:rPr lang="hu-HU" sz="2400" i="1" dirty="0" err="1"/>
              <a:t>nyere</a:t>
            </a:r>
            <a:r>
              <a:rPr lang="hu-HU" sz="2400" i="1" dirty="0"/>
              <a:t> is szabad bemenetelt (</a:t>
            </a:r>
            <a:r>
              <a:rPr lang="hu-HU" sz="2400" b="1" i="1" dirty="0"/>
              <a:t>per se hogy </a:t>
            </a:r>
            <a:r>
              <a:rPr lang="hu-HU" sz="2400" i="1" dirty="0"/>
              <a:t>nála // való mulatást is) </a:t>
            </a:r>
            <a:r>
              <a:rPr lang="hu-HU" sz="2400" dirty="0"/>
              <a:t>(</a:t>
            </a:r>
            <a:r>
              <a:rPr lang="hu-HU" sz="2400" dirty="0" err="1"/>
              <a:t>Andrád</a:t>
            </a:r>
            <a:r>
              <a:rPr lang="hu-HU" sz="2400" dirty="0"/>
              <a:t>: Elmés… Anekdoták II, 94, </a:t>
            </a:r>
            <a:r>
              <a:rPr lang="hu-HU" sz="2400" dirty="0" err="1"/>
              <a:t>Implom</a:t>
            </a:r>
            <a:r>
              <a:rPr lang="hu-HU" sz="2400" dirty="0"/>
              <a:t> 1947: 307–308)</a:t>
            </a:r>
          </a:p>
          <a:p>
            <a:pPr marL="0" indent="0">
              <a:buNone/>
            </a:pPr>
            <a:r>
              <a:rPr lang="hu-HU" sz="2400" dirty="0"/>
              <a:t>’</a:t>
            </a:r>
            <a:r>
              <a:rPr lang="en-US" sz="2400" dirty="0"/>
              <a:t>He fell in love with his </a:t>
            </a:r>
            <a:r>
              <a:rPr lang="en-US" sz="2400" dirty="0" err="1"/>
              <a:t>neighbour’s</a:t>
            </a:r>
            <a:r>
              <a:rPr lang="en-US" sz="2400" dirty="0"/>
              <a:t> wife, with whom he also gained free entry (</a:t>
            </a:r>
            <a:r>
              <a:rPr lang="en-US" sz="2400" b="1" dirty="0"/>
              <a:t>per se </a:t>
            </a:r>
            <a:r>
              <a:rPr lang="en-US" sz="2400" dirty="0"/>
              <a:t>also implying leisure </a:t>
            </a:r>
            <a:r>
              <a:rPr lang="hu-HU" sz="2400" dirty="0"/>
              <a:t>[</a:t>
            </a:r>
            <a:r>
              <a:rPr lang="en-US" sz="2400" dirty="0"/>
              <a:t>spent</a:t>
            </a:r>
            <a:r>
              <a:rPr lang="hu-HU" sz="2400" dirty="0"/>
              <a:t>]</a:t>
            </a:r>
            <a:r>
              <a:rPr lang="en-US" sz="2400" dirty="0"/>
              <a:t> in her company)</a:t>
            </a:r>
            <a:r>
              <a:rPr lang="hu-HU" sz="2400" dirty="0"/>
              <a:t>’</a:t>
            </a:r>
          </a:p>
          <a:p>
            <a:pPr marL="0" indent="0">
              <a:buNone/>
            </a:pPr>
            <a:endParaRPr lang="hu-HU" sz="2200" dirty="0" smtClean="0"/>
          </a:p>
          <a:p>
            <a:pPr marL="0" indent="0">
              <a:buNone/>
            </a:pPr>
            <a:r>
              <a:rPr lang="hu-HU" sz="2200" dirty="0" smtClean="0"/>
              <a:t>(29) </a:t>
            </a:r>
            <a:r>
              <a:rPr lang="hu-HU" sz="2200" b="1" i="1" dirty="0" err="1"/>
              <a:t>Czicz</a:t>
            </a:r>
            <a:r>
              <a:rPr lang="hu-HU" sz="2200" i="1" dirty="0"/>
              <a:t> </a:t>
            </a:r>
            <a:r>
              <a:rPr lang="hu-HU" sz="2200" b="1" i="1" dirty="0"/>
              <a:t>Márton</a:t>
            </a:r>
            <a:r>
              <a:rPr lang="hu-HU" sz="2200" i="1" dirty="0"/>
              <a:t>, kit ekként képen </a:t>
            </a:r>
            <a:r>
              <a:rPr lang="hu-HU" sz="2200" i="1" dirty="0" err="1"/>
              <a:t>felejtének</a:t>
            </a:r>
            <a:r>
              <a:rPr lang="hu-HU" sz="2200" i="1" dirty="0"/>
              <a:t>, </a:t>
            </a:r>
            <a:r>
              <a:rPr lang="hu-HU" sz="2200" b="1" i="1" dirty="0" err="1"/>
              <a:t>perse</a:t>
            </a:r>
            <a:r>
              <a:rPr lang="hu-HU" sz="2200" i="1" dirty="0"/>
              <a:t> </a:t>
            </a:r>
            <a:r>
              <a:rPr lang="hu-HU" sz="2200" b="1" i="1" dirty="0"/>
              <a:t>hogy</a:t>
            </a:r>
            <a:r>
              <a:rPr lang="hu-HU" sz="2200" i="1" dirty="0"/>
              <a:t> elájult látván saját vérét kiömleni. </a:t>
            </a:r>
            <a:r>
              <a:rPr lang="hu-HU" sz="2200" dirty="0"/>
              <a:t>(</a:t>
            </a:r>
            <a:r>
              <a:rPr lang="hu-HU" sz="2200" dirty="0" err="1"/>
              <a:t>MTSz</a:t>
            </a:r>
            <a:r>
              <a:rPr lang="hu-HU" sz="2200" dirty="0"/>
              <a:t>, 1847, Jókai Mór</a:t>
            </a:r>
            <a:r>
              <a:rPr lang="hu-HU" sz="2200" dirty="0" smtClean="0"/>
              <a:t>) </a:t>
            </a:r>
          </a:p>
          <a:p>
            <a:pPr marL="0" indent="0">
              <a:buNone/>
            </a:pPr>
            <a:r>
              <a:rPr lang="hu-HU" sz="2200" dirty="0" smtClean="0"/>
              <a:t>’</a:t>
            </a:r>
            <a:r>
              <a:rPr lang="en-US" sz="2200" dirty="0" err="1" smtClean="0"/>
              <a:t>Márton</a:t>
            </a:r>
            <a:r>
              <a:rPr lang="en-US" sz="2200" dirty="0" smtClean="0"/>
              <a:t> </a:t>
            </a:r>
            <a:r>
              <a:rPr lang="en-US" sz="2200" dirty="0" err="1"/>
              <a:t>Czicz</a:t>
            </a:r>
            <a:r>
              <a:rPr lang="en-US" sz="2200" dirty="0"/>
              <a:t>, who was slapped in the face in such a manner, </a:t>
            </a:r>
            <a:r>
              <a:rPr lang="en-US" sz="2200" b="1" dirty="0"/>
              <a:t>of course </a:t>
            </a:r>
            <a:r>
              <a:rPr lang="en-US" sz="2200" dirty="0"/>
              <a:t>fainted upon seeing his own blood spill</a:t>
            </a:r>
            <a:r>
              <a:rPr lang="en-US" sz="2200" dirty="0" smtClean="0"/>
              <a:t>.</a:t>
            </a:r>
            <a:r>
              <a:rPr lang="hu-HU" sz="2200" dirty="0" smtClean="0"/>
              <a:t>’</a:t>
            </a:r>
            <a:endParaRPr lang="hu-HU" sz="2200" dirty="0"/>
          </a:p>
        </p:txBody>
      </p:sp>
    </p:spTree>
    <p:extLst>
      <p:ext uri="{BB962C8B-B14F-4D97-AF65-F5344CB8AC3E}">
        <p14:creationId xmlns:p14="http://schemas.microsoft.com/office/powerpoint/2010/main" val="174400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7C6CF229-D887-4A44-390A-AE0F5E728D5B}"/>
              </a:ext>
            </a:extLst>
          </p:cNvPr>
          <p:cNvSpPr>
            <a:spLocks noGrp="1"/>
          </p:cNvSpPr>
          <p:nvPr>
            <p:ph type="title"/>
          </p:nvPr>
        </p:nvSpPr>
        <p:spPr/>
        <p:txBody>
          <a:bodyPr/>
          <a:lstStyle/>
          <a:p>
            <a:r>
              <a:rPr lang="hu-HU" dirty="0"/>
              <a:t>SA/DP </a:t>
            </a:r>
            <a:r>
              <a:rPr lang="hu-HU" dirty="0" err="1"/>
              <a:t>as</a:t>
            </a:r>
            <a:r>
              <a:rPr lang="hu-HU" dirty="0"/>
              <a:t> </a:t>
            </a:r>
            <a:r>
              <a:rPr lang="hu-HU" dirty="0" err="1"/>
              <a:t>matrix</a:t>
            </a:r>
            <a:r>
              <a:rPr lang="hu-HU" dirty="0"/>
              <a:t> </a:t>
            </a:r>
            <a:r>
              <a:rPr lang="hu-HU" dirty="0" err="1"/>
              <a:t>clause</a:t>
            </a:r>
            <a:r>
              <a:rPr lang="hu-HU" dirty="0"/>
              <a:t> + ’</a:t>
            </a:r>
            <a:r>
              <a:rPr lang="hu-HU" dirty="0" err="1"/>
              <a:t>that</a:t>
            </a:r>
            <a:r>
              <a:rPr lang="hu-HU" dirty="0"/>
              <a:t>’ </a:t>
            </a:r>
            <a:r>
              <a:rPr lang="hu-HU" dirty="0" err="1"/>
              <a:t>complement</a:t>
            </a:r>
            <a:r>
              <a:rPr lang="hu-HU" dirty="0"/>
              <a:t> </a:t>
            </a:r>
            <a:r>
              <a:rPr lang="hu-HU" dirty="0" err="1"/>
              <a:t>clause</a:t>
            </a:r>
            <a:endParaRPr lang="hu-HU" dirty="0"/>
          </a:p>
        </p:txBody>
      </p:sp>
      <p:sp>
        <p:nvSpPr>
          <p:cNvPr id="3" name="Tartalom helye 2">
            <a:extLst>
              <a:ext uri="{FF2B5EF4-FFF2-40B4-BE49-F238E27FC236}">
                <a16:creationId xmlns:a16="http://schemas.microsoft.com/office/drawing/2014/main" xmlns="" id="{C841715F-371D-EB81-EE41-5BEC05E0139A}"/>
              </a:ext>
            </a:extLst>
          </p:cNvPr>
          <p:cNvSpPr>
            <a:spLocks noGrp="1"/>
          </p:cNvSpPr>
          <p:nvPr>
            <p:ph idx="1"/>
          </p:nvPr>
        </p:nvSpPr>
        <p:spPr/>
        <p:txBody>
          <a:bodyPr>
            <a:normAutofit lnSpcReduction="10000"/>
          </a:bodyPr>
          <a:lstStyle/>
          <a:p>
            <a:pPr marL="0" indent="0">
              <a:buNone/>
            </a:pPr>
            <a:r>
              <a:rPr lang="hu-HU" dirty="0" err="1"/>
              <a:t>Matrix</a:t>
            </a:r>
            <a:r>
              <a:rPr lang="hu-HU" dirty="0"/>
              <a:t> </a:t>
            </a:r>
            <a:r>
              <a:rPr lang="hu-HU" dirty="0" err="1"/>
              <a:t>clauses</a:t>
            </a:r>
            <a:r>
              <a:rPr lang="hu-HU" dirty="0"/>
              <a:t> </a:t>
            </a:r>
            <a:r>
              <a:rPr lang="hu-HU" dirty="0" err="1"/>
              <a:t>containing</a:t>
            </a:r>
            <a:r>
              <a:rPr lang="hu-HU" dirty="0"/>
              <a:t> </a:t>
            </a:r>
            <a:r>
              <a:rPr lang="hu-HU" dirty="0" err="1"/>
              <a:t>only</a:t>
            </a:r>
            <a:r>
              <a:rPr lang="hu-HU" dirty="0"/>
              <a:t> a </a:t>
            </a:r>
            <a:r>
              <a:rPr lang="hu-HU" b="1" dirty="0" err="1"/>
              <a:t>sentence</a:t>
            </a:r>
            <a:r>
              <a:rPr lang="hu-HU" b="1" dirty="0"/>
              <a:t> </a:t>
            </a:r>
            <a:r>
              <a:rPr lang="hu-HU" b="1" dirty="0" err="1"/>
              <a:t>adverb</a:t>
            </a:r>
            <a:r>
              <a:rPr lang="hu-HU" b="1" dirty="0"/>
              <a:t> (SA)/</a:t>
            </a:r>
            <a:r>
              <a:rPr lang="hu-HU" b="1" dirty="0" err="1"/>
              <a:t>discourse</a:t>
            </a:r>
            <a:r>
              <a:rPr lang="hu-HU" b="1" dirty="0"/>
              <a:t> </a:t>
            </a:r>
            <a:r>
              <a:rPr lang="hu-HU" b="1" dirty="0" err="1"/>
              <a:t>particle</a:t>
            </a:r>
            <a:r>
              <a:rPr lang="hu-HU" b="1" dirty="0"/>
              <a:t> (DP) </a:t>
            </a:r>
            <a:r>
              <a:rPr lang="hu-HU" dirty="0"/>
              <a:t>and a '</a:t>
            </a:r>
            <a:r>
              <a:rPr lang="hu-HU" dirty="0" err="1"/>
              <a:t>that</a:t>
            </a:r>
            <a:r>
              <a:rPr lang="hu-HU" dirty="0"/>
              <a:t>' </a:t>
            </a:r>
            <a:r>
              <a:rPr lang="hu-HU" dirty="0" err="1"/>
              <a:t>complement</a:t>
            </a:r>
            <a:r>
              <a:rPr lang="hu-HU" dirty="0"/>
              <a:t> </a:t>
            </a:r>
            <a:r>
              <a:rPr lang="hu-HU" dirty="0" err="1"/>
              <a:t>clause</a:t>
            </a:r>
            <a:r>
              <a:rPr lang="hu-HU" dirty="0"/>
              <a:t> in </a:t>
            </a:r>
            <a:r>
              <a:rPr lang="hu-HU" dirty="0" err="1"/>
              <a:t>languages</a:t>
            </a:r>
            <a:r>
              <a:rPr lang="hu-HU" dirty="0"/>
              <a:t> (</a:t>
            </a:r>
            <a:r>
              <a:rPr lang="hu-HU" dirty="0" err="1"/>
              <a:t>Romance</a:t>
            </a:r>
            <a:r>
              <a:rPr lang="hu-HU" dirty="0"/>
              <a:t>, </a:t>
            </a:r>
            <a:r>
              <a:rPr lang="hu-HU" dirty="0" err="1"/>
              <a:t>Germanic</a:t>
            </a:r>
            <a:r>
              <a:rPr lang="hu-HU" dirty="0"/>
              <a:t>, </a:t>
            </a:r>
            <a:r>
              <a:rPr lang="hu-HU" dirty="0" err="1"/>
              <a:t>Slavic</a:t>
            </a:r>
            <a:r>
              <a:rPr lang="hu-HU" dirty="0"/>
              <a:t>, etc.):</a:t>
            </a:r>
          </a:p>
          <a:p>
            <a:pPr marL="0" indent="0">
              <a:buNone/>
            </a:pPr>
            <a:r>
              <a:rPr lang="hu-HU" dirty="0"/>
              <a:t>(1) 	</a:t>
            </a:r>
            <a:r>
              <a:rPr lang="hu-HU" dirty="0" err="1"/>
              <a:t>Swedish</a:t>
            </a:r>
            <a:r>
              <a:rPr lang="hu-HU" dirty="0"/>
              <a:t>: </a:t>
            </a:r>
            <a:r>
              <a:rPr lang="hu-HU" b="1" i="1" dirty="0" err="1"/>
              <a:t>Måhända</a:t>
            </a:r>
            <a:r>
              <a:rPr lang="hu-HU" b="1" i="1" dirty="0"/>
              <a:t> </a:t>
            </a:r>
            <a:r>
              <a:rPr lang="hu-HU" b="1" i="1" dirty="0" err="1"/>
              <a:t>att</a:t>
            </a:r>
            <a:r>
              <a:rPr lang="hu-HU" i="1" dirty="0"/>
              <a:t> du kan </a:t>
            </a:r>
            <a:r>
              <a:rPr lang="hu-HU" i="1" dirty="0" err="1"/>
              <a:t>lyckas</a:t>
            </a:r>
            <a:r>
              <a:rPr lang="hu-HU" i="1" dirty="0"/>
              <a:t> </a:t>
            </a:r>
            <a:r>
              <a:rPr lang="hu-HU" i="1" dirty="0" err="1"/>
              <a:t>bättre</a:t>
            </a:r>
            <a:r>
              <a:rPr lang="hu-HU" i="1" dirty="0"/>
              <a:t>?</a:t>
            </a:r>
            <a:r>
              <a:rPr lang="hu-HU" dirty="0"/>
              <a:t> </a:t>
            </a:r>
          </a:p>
          <a:p>
            <a:pPr marL="0" indent="0">
              <a:buNone/>
            </a:pPr>
            <a:r>
              <a:rPr lang="hu-HU" dirty="0"/>
              <a:t>		’</a:t>
            </a:r>
            <a:r>
              <a:rPr lang="hu-HU" b="1" dirty="0" err="1"/>
              <a:t>Perhaps</a:t>
            </a:r>
            <a:r>
              <a:rPr lang="hu-HU" b="1" dirty="0"/>
              <a:t> (</a:t>
            </a:r>
            <a:r>
              <a:rPr lang="hu-HU" b="1" dirty="0" err="1"/>
              <a:t>that</a:t>
            </a:r>
            <a:r>
              <a:rPr lang="hu-HU" b="1" dirty="0"/>
              <a:t>)</a:t>
            </a:r>
            <a:r>
              <a:rPr lang="hu-HU" dirty="0"/>
              <a:t> </a:t>
            </a:r>
            <a:r>
              <a:rPr lang="hu-HU" dirty="0" err="1"/>
              <a:t>you</a:t>
            </a:r>
            <a:r>
              <a:rPr lang="hu-HU" dirty="0"/>
              <a:t> </a:t>
            </a:r>
            <a:r>
              <a:rPr lang="hu-HU" dirty="0" err="1"/>
              <a:t>can</a:t>
            </a:r>
            <a:r>
              <a:rPr lang="hu-HU" dirty="0"/>
              <a:t> </a:t>
            </a:r>
            <a:r>
              <a:rPr lang="hu-HU" dirty="0" err="1"/>
              <a:t>do</a:t>
            </a:r>
            <a:r>
              <a:rPr lang="hu-HU" dirty="0"/>
              <a:t> </a:t>
            </a:r>
            <a:r>
              <a:rPr lang="hu-HU" dirty="0" err="1"/>
              <a:t>better</a:t>
            </a:r>
            <a:r>
              <a:rPr lang="hu-HU" dirty="0"/>
              <a:t>?’ (</a:t>
            </a:r>
            <a:r>
              <a:rPr lang="hu-HU" dirty="0" err="1"/>
              <a:t>Beijering</a:t>
            </a:r>
            <a:r>
              <a:rPr lang="hu-HU" dirty="0"/>
              <a:t> &amp; </a:t>
            </a:r>
            <a:r>
              <a:rPr lang="hu-HU" dirty="0" err="1"/>
              <a:t>Norde</a:t>
            </a:r>
            <a:r>
              <a:rPr lang="hu-HU" dirty="0"/>
              <a:t> 2019: 90, </a:t>
            </a:r>
            <a:r>
              <a:rPr lang="hu-HU" dirty="0" err="1"/>
              <a:t>my</a:t>
            </a:r>
            <a:r>
              <a:rPr lang="hu-HU" dirty="0"/>
              <a:t> </a:t>
            </a:r>
            <a:r>
              <a:rPr lang="hu-HU" dirty="0" err="1"/>
              <a:t>emphasis</a:t>
            </a:r>
            <a:r>
              <a:rPr lang="hu-HU" dirty="0"/>
              <a:t>)</a:t>
            </a:r>
          </a:p>
          <a:p>
            <a:pPr marL="0" indent="0">
              <a:buNone/>
            </a:pPr>
            <a:r>
              <a:rPr lang="hu-HU" dirty="0"/>
              <a:t>(2)	</a:t>
            </a:r>
            <a:r>
              <a:rPr lang="hu-HU" dirty="0" err="1"/>
              <a:t>Dutch</a:t>
            </a:r>
            <a:r>
              <a:rPr lang="hu-HU" dirty="0"/>
              <a:t>: 	</a:t>
            </a:r>
            <a:r>
              <a:rPr lang="hu-HU" b="1" i="1" dirty="0" err="1"/>
              <a:t>Misschien</a:t>
            </a:r>
            <a:r>
              <a:rPr lang="hu-HU" b="1" i="1" dirty="0"/>
              <a:t> 	da 	</a:t>
            </a:r>
            <a:r>
              <a:rPr lang="hu-HU" i="1" dirty="0" err="1"/>
              <a:t>Kris</a:t>
            </a:r>
            <a:r>
              <a:rPr lang="hu-HU" i="1" dirty="0"/>
              <a:t> 	</a:t>
            </a:r>
            <a:r>
              <a:rPr lang="hu-HU" i="1" dirty="0" err="1"/>
              <a:t>kom</a:t>
            </a:r>
            <a:r>
              <a:rPr lang="hu-HU" i="1" dirty="0"/>
              <a:t>-t!</a:t>
            </a:r>
          </a:p>
          <a:p>
            <a:pPr marL="0" indent="0">
              <a:buNone/>
            </a:pPr>
            <a:r>
              <a:rPr lang="hu-HU" dirty="0"/>
              <a:t>		</a:t>
            </a:r>
            <a:r>
              <a:rPr lang="en-US" dirty="0"/>
              <a:t>perhaps </a:t>
            </a:r>
            <a:r>
              <a:rPr lang="hu-HU" dirty="0"/>
              <a:t>		</a:t>
            </a:r>
            <a:r>
              <a:rPr lang="en-US" dirty="0"/>
              <a:t>COMP </a:t>
            </a:r>
            <a:r>
              <a:rPr lang="hu-HU" dirty="0"/>
              <a:t>	</a:t>
            </a:r>
            <a:r>
              <a:rPr lang="en-US" dirty="0"/>
              <a:t>PN </a:t>
            </a:r>
            <a:r>
              <a:rPr lang="hu-HU" dirty="0"/>
              <a:t>	</a:t>
            </a:r>
            <a:r>
              <a:rPr lang="en-US" dirty="0"/>
              <a:t>come-PRS.3SG</a:t>
            </a:r>
            <a:endParaRPr lang="hu-HU" dirty="0"/>
          </a:p>
          <a:p>
            <a:pPr marL="0" indent="0">
              <a:buNone/>
            </a:pPr>
            <a:r>
              <a:rPr lang="hu-HU" dirty="0"/>
              <a:t>		</a:t>
            </a:r>
            <a:r>
              <a:rPr lang="hu-HU" b="1" dirty="0"/>
              <a:t>Maybe (</a:t>
            </a:r>
            <a:r>
              <a:rPr lang="hu-HU" b="1" dirty="0" err="1"/>
              <a:t>that</a:t>
            </a:r>
            <a:r>
              <a:rPr lang="hu-HU" b="1" dirty="0"/>
              <a:t>) </a:t>
            </a:r>
            <a:r>
              <a:rPr lang="hu-HU" dirty="0" err="1"/>
              <a:t>Kris</a:t>
            </a:r>
            <a:r>
              <a:rPr lang="hu-HU" dirty="0"/>
              <a:t> is </a:t>
            </a:r>
            <a:r>
              <a:rPr lang="hu-HU" dirty="0" err="1"/>
              <a:t>coming</a:t>
            </a:r>
            <a:r>
              <a:rPr lang="hu-HU" dirty="0"/>
              <a:t>! </a:t>
            </a:r>
          </a:p>
          <a:p>
            <a:pPr marL="0" indent="0">
              <a:buNone/>
            </a:pPr>
            <a:r>
              <a:rPr lang="hu-HU" dirty="0" err="1"/>
              <a:t>s</a:t>
            </a:r>
            <a:r>
              <a:rPr lang="hu-HU" dirty="0" err="1" smtClean="0"/>
              <a:t>emi-insubordination</a:t>
            </a:r>
            <a:r>
              <a:rPr lang="hu-HU" dirty="0" smtClean="0"/>
              <a:t>;</a:t>
            </a:r>
            <a:r>
              <a:rPr lang="hu-HU" dirty="0"/>
              <a:t> </a:t>
            </a:r>
            <a:r>
              <a:rPr lang="hu-HU" dirty="0" err="1" smtClean="0"/>
              <a:t>ellipsis</a:t>
            </a:r>
            <a:r>
              <a:rPr lang="hu-HU" dirty="0"/>
              <a:t>;</a:t>
            </a:r>
            <a:r>
              <a:rPr lang="hu-HU" dirty="0" smtClean="0"/>
              <a:t> </a:t>
            </a:r>
            <a:r>
              <a:rPr lang="hu-HU" dirty="0" err="1" smtClean="0"/>
              <a:t>condensation</a:t>
            </a:r>
            <a:r>
              <a:rPr lang="hu-HU" dirty="0" smtClean="0"/>
              <a:t>; </a:t>
            </a:r>
            <a:r>
              <a:rPr lang="hu-HU" dirty="0" err="1" smtClean="0"/>
              <a:t>dependency</a:t>
            </a:r>
            <a:r>
              <a:rPr lang="hu-HU" dirty="0" smtClean="0"/>
              <a:t> shift,, </a:t>
            </a:r>
            <a:r>
              <a:rPr lang="hu-HU" dirty="0" err="1" smtClean="0"/>
              <a:t>extension</a:t>
            </a:r>
            <a:r>
              <a:rPr lang="hu-HU" dirty="0" smtClean="0"/>
              <a:t> of </a:t>
            </a:r>
            <a:r>
              <a:rPr lang="hu-HU" dirty="0" err="1" smtClean="0"/>
              <a:t>dependency</a:t>
            </a:r>
            <a:r>
              <a:rPr lang="hu-HU" dirty="0" smtClean="0"/>
              <a:t>, </a:t>
            </a:r>
            <a:r>
              <a:rPr lang="hu-HU" dirty="0" err="1" smtClean="0"/>
              <a:t>analogical</a:t>
            </a:r>
            <a:r>
              <a:rPr lang="hu-HU" dirty="0" smtClean="0"/>
              <a:t> </a:t>
            </a:r>
            <a:r>
              <a:rPr lang="hu-HU" dirty="0" err="1" smtClean="0"/>
              <a:t>extension</a:t>
            </a:r>
            <a:r>
              <a:rPr lang="hu-HU" dirty="0" smtClean="0"/>
              <a:t> (</a:t>
            </a:r>
            <a:r>
              <a:rPr lang="hu-HU" dirty="0" err="1" smtClean="0"/>
              <a:t>Mithun</a:t>
            </a:r>
            <a:r>
              <a:rPr lang="hu-HU" dirty="0" smtClean="0"/>
              <a:t> 2008, Van </a:t>
            </a:r>
            <a:r>
              <a:rPr lang="hu-HU" dirty="0" err="1" smtClean="0"/>
              <a:t>linden</a:t>
            </a:r>
            <a:r>
              <a:rPr lang="hu-HU" dirty="0" smtClean="0"/>
              <a:t> &amp; Van de </a:t>
            </a:r>
            <a:r>
              <a:rPr lang="hu-HU" dirty="0" err="1" smtClean="0"/>
              <a:t>Velde</a:t>
            </a:r>
            <a:r>
              <a:rPr lang="hu-HU" dirty="0" smtClean="0"/>
              <a:t> 2014, </a:t>
            </a:r>
            <a:r>
              <a:rPr lang="hu-HU" dirty="0" err="1" smtClean="0"/>
              <a:t>D’Hertefelt</a:t>
            </a:r>
            <a:r>
              <a:rPr lang="hu-HU" dirty="0" smtClean="0"/>
              <a:t> 2018, </a:t>
            </a:r>
            <a:r>
              <a:rPr lang="hu-HU" dirty="0" err="1" smtClean="0"/>
              <a:t>Beijering</a:t>
            </a:r>
            <a:r>
              <a:rPr lang="hu-HU" dirty="0" smtClean="0"/>
              <a:t> </a:t>
            </a:r>
            <a:r>
              <a:rPr lang="hu-HU" dirty="0"/>
              <a:t>&amp; </a:t>
            </a:r>
            <a:r>
              <a:rPr lang="hu-HU" dirty="0" err="1"/>
              <a:t>Norde</a:t>
            </a:r>
            <a:r>
              <a:rPr lang="hu-HU" dirty="0"/>
              <a:t> 2019, </a:t>
            </a:r>
            <a:r>
              <a:rPr lang="hu-HU" dirty="0" err="1"/>
              <a:t>Wiemer</a:t>
            </a:r>
            <a:r>
              <a:rPr lang="hu-HU" dirty="0"/>
              <a:t> 2019)</a:t>
            </a:r>
          </a:p>
        </p:txBody>
      </p:sp>
    </p:spTree>
    <p:extLst>
      <p:ext uri="{BB962C8B-B14F-4D97-AF65-F5344CB8AC3E}">
        <p14:creationId xmlns:p14="http://schemas.microsoft.com/office/powerpoint/2010/main" val="8867403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44677" y="-76069"/>
            <a:ext cx="11155680" cy="1463040"/>
          </a:xfrm>
        </p:spPr>
        <p:txBody>
          <a:bodyPr/>
          <a:lstStyle/>
          <a:p>
            <a:r>
              <a:rPr lang="hu-HU" i="1" dirty="0" smtClean="0"/>
              <a:t/>
            </a:r>
            <a:br>
              <a:rPr lang="hu-HU" i="1" dirty="0" smtClean="0"/>
            </a:br>
            <a:r>
              <a:rPr lang="hu-HU" i="1" dirty="0" smtClean="0"/>
              <a:t>Persze, hogy… </a:t>
            </a:r>
            <a:r>
              <a:rPr lang="hu-HU" dirty="0" err="1" smtClean="0"/>
              <a:t>in</a:t>
            </a:r>
            <a:r>
              <a:rPr lang="hu-HU" dirty="0" smtClean="0"/>
              <a:t> </a:t>
            </a:r>
            <a:r>
              <a:rPr lang="hu-HU" dirty="0" err="1" smtClean="0"/>
              <a:t>MTSz</a:t>
            </a:r>
            <a:endParaRPr lang="hu-HU" dirty="0"/>
          </a:p>
        </p:txBody>
      </p:sp>
      <p:sp>
        <p:nvSpPr>
          <p:cNvPr id="3" name="Tartalom helye 2"/>
          <p:cNvSpPr>
            <a:spLocks noGrp="1"/>
          </p:cNvSpPr>
          <p:nvPr>
            <p:ph idx="1"/>
          </p:nvPr>
        </p:nvSpPr>
        <p:spPr>
          <a:xfrm>
            <a:off x="336294" y="1386971"/>
            <a:ext cx="11855706" cy="5471029"/>
          </a:xfrm>
        </p:spPr>
        <p:txBody>
          <a:bodyPr>
            <a:noAutofit/>
          </a:bodyPr>
          <a:lstStyle/>
          <a:p>
            <a:pPr marL="0" indent="0">
              <a:buNone/>
            </a:pPr>
            <a:r>
              <a:rPr lang="hu-HU" sz="1900" b="1" dirty="0" err="1"/>
              <a:t>query</a:t>
            </a:r>
            <a:r>
              <a:rPr lang="hu-HU" sz="1900" b="1" dirty="0"/>
              <a:t>: </a:t>
            </a:r>
            <a:r>
              <a:rPr lang="hu-HU" sz="1900" b="1" i="1" dirty="0">
                <a:solidFill>
                  <a:srgbClr val="7030A0"/>
                </a:solidFill>
              </a:rPr>
              <a:t>persze </a:t>
            </a:r>
            <a:r>
              <a:rPr lang="hu-HU" sz="1900" b="1" i="1" dirty="0" smtClean="0">
                <a:solidFill>
                  <a:srgbClr val="7030A0"/>
                </a:solidFill>
              </a:rPr>
              <a:t>() hogy , </a:t>
            </a:r>
            <a:r>
              <a:rPr lang="hu-HU" sz="1900" b="1" dirty="0">
                <a:solidFill>
                  <a:schemeClr val="tx2"/>
                </a:solidFill>
              </a:rPr>
              <a:t>N = </a:t>
            </a:r>
            <a:r>
              <a:rPr lang="hu-HU" sz="1900" b="1" dirty="0" smtClean="0">
                <a:solidFill>
                  <a:schemeClr val="tx2"/>
                </a:solidFill>
              </a:rPr>
              <a:t>794, </a:t>
            </a:r>
            <a:r>
              <a:rPr lang="hu-HU" sz="1900" b="1" dirty="0" err="1" smtClean="0">
                <a:solidFill>
                  <a:schemeClr val="tx2"/>
                </a:solidFill>
              </a:rPr>
              <a:t>v</a:t>
            </a:r>
            <a:r>
              <a:rPr lang="hu-HU" sz="1900" b="1" dirty="0" err="1" smtClean="0"/>
              <a:t>alid</a:t>
            </a:r>
            <a:r>
              <a:rPr lang="hu-HU" sz="1900" b="1" dirty="0" smtClean="0"/>
              <a:t> </a:t>
            </a:r>
            <a:r>
              <a:rPr lang="hu-HU" sz="1900" b="1" dirty="0" err="1" smtClean="0"/>
              <a:t>hits</a:t>
            </a:r>
            <a:r>
              <a:rPr lang="hu-HU" sz="1900" dirty="0" smtClean="0"/>
              <a:t>: </a:t>
            </a:r>
            <a:r>
              <a:rPr lang="hu-HU" sz="1900" b="1" dirty="0" smtClean="0"/>
              <a:t>75,94% (603 db)</a:t>
            </a:r>
          </a:p>
          <a:p>
            <a:pPr marL="0" indent="0">
              <a:buNone/>
            </a:pPr>
            <a:r>
              <a:rPr lang="hu-HU" sz="1900" b="1" dirty="0" smtClean="0"/>
              <a:t>I) </a:t>
            </a:r>
            <a:r>
              <a:rPr lang="en-US" sz="2000" dirty="0" smtClean="0"/>
              <a:t>Full </a:t>
            </a:r>
            <a:r>
              <a:rPr lang="en-US" sz="2000" dirty="0"/>
              <a:t>main </a:t>
            </a:r>
            <a:r>
              <a:rPr lang="en-US" sz="2000" dirty="0" smtClean="0"/>
              <a:t>clause</a:t>
            </a:r>
            <a:r>
              <a:rPr lang="hu-HU" sz="2000" dirty="0" smtClean="0"/>
              <a:t>s</a:t>
            </a:r>
            <a:r>
              <a:rPr lang="en-US" sz="2000" dirty="0" smtClean="0"/>
              <a:t> </a:t>
            </a:r>
            <a:r>
              <a:rPr lang="en-US" sz="2000" dirty="0"/>
              <a:t>with predicate, with </a:t>
            </a:r>
            <a:r>
              <a:rPr lang="en-US" sz="2000" i="1" dirty="0" err="1"/>
              <a:t>persze</a:t>
            </a:r>
            <a:r>
              <a:rPr lang="en-US" sz="2000" dirty="0"/>
              <a:t> at the end of the main </a:t>
            </a:r>
            <a:r>
              <a:rPr lang="en-US" sz="2000" dirty="0" smtClean="0"/>
              <a:t>clause</a:t>
            </a:r>
            <a:r>
              <a:rPr lang="hu-HU" sz="2000" dirty="0" smtClean="0"/>
              <a:t> (</a:t>
            </a:r>
            <a:r>
              <a:rPr lang="hu-HU" sz="2000" dirty="0" err="1" smtClean="0"/>
              <a:t>from</a:t>
            </a:r>
            <a:r>
              <a:rPr lang="hu-HU" sz="2000" dirty="0" smtClean="0"/>
              <a:t> </a:t>
            </a:r>
            <a:r>
              <a:rPr lang="hu-HU" sz="2000" b="1" dirty="0" smtClean="0">
                <a:solidFill>
                  <a:srgbClr val="FF0000"/>
                </a:solidFill>
              </a:rPr>
              <a:t>1954</a:t>
            </a:r>
            <a:r>
              <a:rPr lang="hu-HU" sz="2000" dirty="0" smtClean="0"/>
              <a:t>, </a:t>
            </a:r>
            <a:r>
              <a:rPr lang="hu-HU" sz="2000" dirty="0" err="1" smtClean="0"/>
              <a:t>except</a:t>
            </a:r>
            <a:r>
              <a:rPr lang="hu-HU" sz="2000" dirty="0" smtClean="0"/>
              <a:t> </a:t>
            </a:r>
            <a:r>
              <a:rPr lang="hu-HU" sz="2000" dirty="0" err="1" smtClean="0"/>
              <a:t>one</a:t>
            </a:r>
            <a:r>
              <a:rPr lang="hu-HU" sz="2000" dirty="0" smtClean="0"/>
              <a:t> </a:t>
            </a:r>
            <a:r>
              <a:rPr lang="hu-HU" sz="2000" dirty="0" err="1" smtClean="0"/>
              <a:t>example</a:t>
            </a:r>
            <a:r>
              <a:rPr lang="hu-HU" sz="2000" dirty="0" smtClean="0"/>
              <a:t> </a:t>
            </a:r>
            <a:r>
              <a:rPr lang="hu-HU" sz="2000" dirty="0" err="1" smtClean="0"/>
              <a:t>from</a:t>
            </a:r>
            <a:r>
              <a:rPr lang="hu-HU" sz="2000" dirty="0" smtClean="0"/>
              <a:t> 1853)</a:t>
            </a:r>
            <a:r>
              <a:rPr lang="hu-HU" sz="1900" dirty="0" smtClean="0"/>
              <a:t>: </a:t>
            </a:r>
            <a:r>
              <a:rPr lang="hu-HU" sz="1900" dirty="0"/>
              <a:t>14,36% (114 db</a:t>
            </a:r>
            <a:r>
              <a:rPr lang="hu-HU" sz="1900" dirty="0" smtClean="0"/>
              <a:t>)</a:t>
            </a:r>
          </a:p>
          <a:p>
            <a:pPr marL="0" indent="0">
              <a:buNone/>
            </a:pPr>
            <a:r>
              <a:rPr lang="hu-HU" sz="1900" dirty="0" smtClean="0"/>
              <a:t>(30) </a:t>
            </a:r>
            <a:r>
              <a:rPr lang="hu-HU" sz="1900" b="1" i="1" dirty="0"/>
              <a:t>Ma </a:t>
            </a:r>
            <a:r>
              <a:rPr lang="hu-HU" sz="1900" b="1" i="1" u="sng" dirty="0"/>
              <a:t>tudom</a:t>
            </a:r>
            <a:r>
              <a:rPr lang="hu-HU" sz="1900" b="1" i="1" dirty="0"/>
              <a:t> </a:t>
            </a:r>
            <a:r>
              <a:rPr lang="hu-HU" sz="1900" b="1" i="1" dirty="0" smtClean="0">
                <a:solidFill>
                  <a:srgbClr val="7030A0"/>
                </a:solidFill>
              </a:rPr>
              <a:t>persze, hogy </a:t>
            </a:r>
            <a:r>
              <a:rPr lang="hu-HU" sz="1900" i="1" dirty="0" smtClean="0"/>
              <a:t>nehéz </a:t>
            </a:r>
            <a:r>
              <a:rPr lang="hu-HU" sz="1900" i="1" dirty="0"/>
              <a:t>kérdéseket adtam fel </a:t>
            </a:r>
            <a:r>
              <a:rPr lang="hu-HU" sz="1900" i="1" dirty="0" smtClean="0"/>
              <a:t>magamnak </a:t>
            </a:r>
            <a:r>
              <a:rPr lang="hu-HU" sz="1900" dirty="0" smtClean="0"/>
              <a:t>(</a:t>
            </a:r>
            <a:r>
              <a:rPr lang="hu-HU" sz="1900" dirty="0" err="1" smtClean="0"/>
              <a:t>MTSz</a:t>
            </a:r>
            <a:r>
              <a:rPr lang="hu-HU" sz="1900" dirty="0" smtClean="0"/>
              <a:t>, 1956)</a:t>
            </a:r>
          </a:p>
          <a:p>
            <a:pPr marL="0" indent="0">
              <a:buNone/>
            </a:pPr>
            <a:r>
              <a:rPr lang="hu-HU" sz="1900" dirty="0" smtClean="0"/>
              <a:t>’</a:t>
            </a:r>
            <a:r>
              <a:rPr lang="en-US" sz="1900" dirty="0"/>
              <a:t> Today I know, </a:t>
            </a:r>
            <a:r>
              <a:rPr lang="en-US" sz="1900" b="1" dirty="0"/>
              <a:t>of course</a:t>
            </a:r>
            <a:r>
              <a:rPr lang="en-US" sz="1900" dirty="0"/>
              <a:t>, that I had posed difficult questions to myself.</a:t>
            </a:r>
            <a:r>
              <a:rPr lang="hu-HU" sz="1900" dirty="0" smtClean="0"/>
              <a:t>’</a:t>
            </a:r>
            <a:endParaRPr lang="hu-HU" sz="1900" dirty="0"/>
          </a:p>
          <a:p>
            <a:pPr marL="0" indent="0">
              <a:buNone/>
            </a:pPr>
            <a:r>
              <a:rPr lang="hu-HU" sz="1900" dirty="0" smtClean="0"/>
              <a:t>II) </a:t>
            </a:r>
            <a:r>
              <a:rPr lang="hu-HU" sz="1900" dirty="0" err="1" smtClean="0"/>
              <a:t>Interspersing</a:t>
            </a:r>
            <a:r>
              <a:rPr lang="hu-HU" sz="1900" dirty="0" smtClean="0"/>
              <a:t> </a:t>
            </a:r>
            <a:r>
              <a:rPr lang="hu-HU" sz="1900" dirty="0" err="1" smtClean="0"/>
              <a:t>clauses</a:t>
            </a:r>
            <a:r>
              <a:rPr lang="hu-HU" sz="1900" dirty="0" smtClean="0"/>
              <a:t> (</a:t>
            </a:r>
            <a:r>
              <a:rPr lang="hu-HU" sz="1900" dirty="0" err="1" smtClean="0"/>
              <a:t>from</a:t>
            </a:r>
            <a:r>
              <a:rPr lang="hu-HU" sz="1900" dirty="0" smtClean="0"/>
              <a:t> </a:t>
            </a:r>
            <a:r>
              <a:rPr lang="hu-HU" sz="1900" b="1" dirty="0" smtClean="0"/>
              <a:t>1841</a:t>
            </a:r>
            <a:r>
              <a:rPr lang="hu-HU" sz="1900" dirty="0" smtClean="0"/>
              <a:t>): 7,93% (63 db)</a:t>
            </a:r>
          </a:p>
          <a:p>
            <a:pPr marL="0" indent="0">
              <a:buNone/>
            </a:pPr>
            <a:r>
              <a:rPr lang="hu-HU" sz="1900" dirty="0" smtClean="0"/>
              <a:t>(31) </a:t>
            </a:r>
            <a:r>
              <a:rPr lang="hu-HU" sz="1900" b="1" i="1" dirty="0"/>
              <a:t>Reggel </a:t>
            </a:r>
            <a:r>
              <a:rPr lang="hu-HU" sz="1900" b="1" i="1" dirty="0" smtClean="0">
                <a:solidFill>
                  <a:srgbClr val="7030A0"/>
                </a:solidFill>
              </a:rPr>
              <a:t>persze, hogy </a:t>
            </a:r>
            <a:r>
              <a:rPr lang="hu-HU" sz="1900" i="1" dirty="0"/>
              <a:t>az egész ház nem beszélt </a:t>
            </a:r>
            <a:r>
              <a:rPr lang="hu-HU" sz="1900" i="1" dirty="0" smtClean="0"/>
              <a:t>egyébről, </a:t>
            </a:r>
            <a:r>
              <a:rPr lang="hu-HU" sz="1900" i="1" dirty="0"/>
              <a:t>mint az éjszakai </a:t>
            </a:r>
            <a:r>
              <a:rPr lang="hu-HU" sz="1900" i="1" dirty="0" smtClean="0"/>
              <a:t>botrányról </a:t>
            </a:r>
            <a:r>
              <a:rPr lang="hu-HU" sz="1900" dirty="0" smtClean="0"/>
              <a:t>(</a:t>
            </a:r>
            <a:r>
              <a:rPr lang="hu-HU" sz="1900" dirty="0" err="1" smtClean="0"/>
              <a:t>MTSz</a:t>
            </a:r>
            <a:r>
              <a:rPr lang="hu-HU" sz="1900" dirty="0" smtClean="0"/>
              <a:t>, 1880)</a:t>
            </a:r>
          </a:p>
          <a:p>
            <a:pPr marL="0" indent="0">
              <a:buNone/>
            </a:pPr>
            <a:r>
              <a:rPr lang="hu-HU" sz="1900" dirty="0" smtClean="0"/>
              <a:t>’</a:t>
            </a:r>
            <a:r>
              <a:rPr lang="hu-HU" sz="1900" dirty="0"/>
              <a:t>I</a:t>
            </a:r>
            <a:r>
              <a:rPr lang="en-US" sz="1900" dirty="0" smtClean="0"/>
              <a:t>n </a:t>
            </a:r>
            <a:r>
              <a:rPr lang="en-US" sz="1900" dirty="0"/>
              <a:t>the morning, </a:t>
            </a:r>
            <a:r>
              <a:rPr lang="en-US" sz="1900" b="1" dirty="0"/>
              <a:t>of course</a:t>
            </a:r>
            <a:r>
              <a:rPr lang="en-US" sz="1900" dirty="0"/>
              <a:t>, the whole house spoke of nothing else but the scandal of the night</a:t>
            </a:r>
            <a:r>
              <a:rPr lang="hu-HU" sz="1900" dirty="0" smtClean="0"/>
              <a:t>’</a:t>
            </a:r>
          </a:p>
          <a:p>
            <a:pPr marL="0" indent="0">
              <a:buNone/>
            </a:pPr>
            <a:r>
              <a:rPr lang="hu-HU" sz="2000" dirty="0"/>
              <a:t>III) </a:t>
            </a:r>
            <a:r>
              <a:rPr lang="en-US" sz="2000" dirty="0"/>
              <a:t>Elliptical main clause lacking a predicate</a:t>
            </a:r>
            <a:r>
              <a:rPr lang="hu-HU" sz="2000" dirty="0"/>
              <a:t> (</a:t>
            </a:r>
            <a:r>
              <a:rPr lang="hu-HU" sz="2000" dirty="0" err="1"/>
              <a:t>from</a:t>
            </a:r>
            <a:r>
              <a:rPr lang="hu-HU" sz="2000" dirty="0"/>
              <a:t> </a:t>
            </a:r>
            <a:r>
              <a:rPr lang="hu-HU" sz="2000" b="1" dirty="0">
                <a:solidFill>
                  <a:srgbClr val="FF0000"/>
                </a:solidFill>
              </a:rPr>
              <a:t>1949</a:t>
            </a:r>
            <a:r>
              <a:rPr lang="hu-HU" sz="2000" dirty="0"/>
              <a:t>): 1,77% (14 db)</a:t>
            </a:r>
          </a:p>
          <a:p>
            <a:pPr marL="0" indent="0">
              <a:buNone/>
            </a:pPr>
            <a:r>
              <a:rPr lang="hu-HU" sz="2000" dirty="0"/>
              <a:t>(32) </a:t>
            </a:r>
            <a:r>
              <a:rPr lang="hu-HU" sz="2000" i="1" dirty="0"/>
              <a:t>Groteszk volt ez a látvány, szinte a felháborodásig </a:t>
            </a:r>
            <a:r>
              <a:rPr lang="hu-HU" sz="2000" i="1" u="sng" dirty="0"/>
              <a:t>csodálkoztam </a:t>
            </a:r>
            <a:r>
              <a:rPr lang="hu-HU" sz="2000" i="1" dirty="0"/>
              <a:t>rajta, </a:t>
            </a:r>
            <a:r>
              <a:rPr lang="hu-HU" sz="2000" b="1" i="1" dirty="0"/>
              <a:t>a nélkül persze, hogy </a:t>
            </a:r>
            <a:r>
              <a:rPr lang="hu-HU" sz="2000" i="1" dirty="0"/>
              <a:t>a cselédet az úrnak szántam volna. </a:t>
            </a:r>
            <a:r>
              <a:rPr lang="hu-HU" sz="2000" dirty="0"/>
              <a:t>(</a:t>
            </a:r>
            <a:r>
              <a:rPr lang="hu-HU" sz="2000" dirty="0" err="1"/>
              <a:t>MTSz</a:t>
            </a:r>
            <a:r>
              <a:rPr lang="hu-HU" sz="2000" dirty="0"/>
              <a:t>, 1949) [</a:t>
            </a:r>
            <a:r>
              <a:rPr lang="hu-HU" sz="2000" i="1" dirty="0"/>
              <a:t>anélkül </a:t>
            </a:r>
            <a:r>
              <a:rPr lang="hu-HU" sz="2000" b="1" i="1" u="sng" dirty="0"/>
              <a:t>csodálkoztam</a:t>
            </a:r>
            <a:r>
              <a:rPr lang="hu-HU" sz="2000" i="1" dirty="0"/>
              <a:t> rajta persze, hogy…</a:t>
            </a:r>
            <a:r>
              <a:rPr lang="hu-HU" sz="2000" dirty="0"/>
              <a:t>]</a:t>
            </a:r>
          </a:p>
          <a:p>
            <a:pPr marL="0" indent="0">
              <a:buNone/>
            </a:pPr>
            <a:r>
              <a:rPr lang="hu-HU" sz="2000" dirty="0"/>
              <a:t>’</a:t>
            </a:r>
            <a:r>
              <a:rPr lang="hu-HU" sz="2000" dirty="0" err="1"/>
              <a:t>It</a:t>
            </a:r>
            <a:r>
              <a:rPr lang="en-US" sz="2000" dirty="0"/>
              <a:t> was a grotesque sight — I was almost outraged by how astonished I was, though </a:t>
            </a:r>
            <a:r>
              <a:rPr lang="en-US" sz="2000" b="1" dirty="0"/>
              <a:t>of course</a:t>
            </a:r>
            <a:r>
              <a:rPr lang="en-US" sz="2000" dirty="0"/>
              <a:t> I had never intended the maid for the master.</a:t>
            </a:r>
            <a:r>
              <a:rPr lang="hu-HU" sz="2000" dirty="0"/>
              <a:t>’</a:t>
            </a:r>
          </a:p>
          <a:p>
            <a:pPr marL="0" indent="0">
              <a:buNone/>
            </a:pPr>
            <a:endParaRPr lang="hu-HU" sz="1900" dirty="0"/>
          </a:p>
        </p:txBody>
      </p:sp>
    </p:spTree>
    <p:extLst>
      <p:ext uri="{BB962C8B-B14F-4D97-AF65-F5344CB8AC3E}">
        <p14:creationId xmlns:p14="http://schemas.microsoft.com/office/powerpoint/2010/main" val="27618549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1115568"/>
            <a:ext cx="11155680" cy="1463040"/>
          </a:xfrm>
        </p:spPr>
        <p:txBody>
          <a:bodyPr/>
          <a:lstStyle/>
          <a:p>
            <a:r>
              <a:rPr lang="hu-HU" i="1" dirty="0"/>
              <a:t>Persze, hogy… </a:t>
            </a:r>
            <a:r>
              <a:rPr lang="hu-HU" dirty="0" err="1"/>
              <a:t>in</a:t>
            </a:r>
            <a:r>
              <a:rPr lang="hu-HU" dirty="0"/>
              <a:t> </a:t>
            </a:r>
            <a:r>
              <a:rPr lang="hu-HU" dirty="0" err="1"/>
              <a:t>MTSz</a:t>
            </a:r>
            <a:endParaRPr lang="hu-HU" dirty="0"/>
          </a:p>
        </p:txBody>
      </p:sp>
      <p:sp>
        <p:nvSpPr>
          <p:cNvPr id="3" name="Tartalom helye 2"/>
          <p:cNvSpPr>
            <a:spLocks noGrp="1"/>
          </p:cNvSpPr>
          <p:nvPr>
            <p:ph idx="1"/>
          </p:nvPr>
        </p:nvSpPr>
        <p:spPr>
          <a:xfrm>
            <a:off x="127000" y="2184400"/>
            <a:ext cx="12065000" cy="4432300"/>
          </a:xfrm>
        </p:spPr>
        <p:txBody>
          <a:bodyPr>
            <a:normAutofit/>
          </a:bodyPr>
          <a:lstStyle/>
          <a:p>
            <a:pPr marL="0" indent="0">
              <a:buNone/>
            </a:pPr>
            <a:r>
              <a:rPr lang="hu-HU" sz="2000" dirty="0" smtClean="0">
                <a:solidFill>
                  <a:schemeClr val="tx2"/>
                </a:solidFill>
              </a:rPr>
              <a:t>(33)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ez nem jelent semmit </a:t>
            </a:r>
            <a:r>
              <a:rPr lang="hu-HU" sz="2000" dirty="0" smtClean="0">
                <a:solidFill>
                  <a:schemeClr val="tx2"/>
                </a:solidFill>
              </a:rPr>
              <a:t>(</a:t>
            </a:r>
            <a:r>
              <a:rPr lang="hu-HU" sz="2000" dirty="0" err="1" smtClean="0">
                <a:solidFill>
                  <a:schemeClr val="tx2"/>
                </a:solidFill>
              </a:rPr>
              <a:t>MTSz</a:t>
            </a:r>
            <a:r>
              <a:rPr lang="hu-HU" sz="2000" dirty="0" smtClean="0">
                <a:solidFill>
                  <a:schemeClr val="tx2"/>
                </a:solidFill>
              </a:rPr>
              <a:t>, </a:t>
            </a:r>
            <a:r>
              <a:rPr lang="hu-HU" sz="2000" dirty="0" err="1" smtClean="0">
                <a:solidFill>
                  <a:schemeClr val="tx2"/>
                </a:solidFill>
              </a:rPr>
              <a:t>Domahidy</a:t>
            </a:r>
            <a:r>
              <a:rPr lang="hu-HU" sz="2000" dirty="0" smtClean="0">
                <a:solidFill>
                  <a:schemeClr val="tx2"/>
                </a:solidFill>
              </a:rPr>
              <a:t> Miklós: A csorba csésze, 1962) (</a:t>
            </a:r>
            <a:r>
              <a:rPr lang="hu-HU" sz="2000" i="1" dirty="0" smtClean="0">
                <a:solidFill>
                  <a:schemeClr val="tx2"/>
                </a:solidFill>
              </a:rPr>
              <a:t>hogy </a:t>
            </a:r>
            <a:r>
              <a:rPr lang="hu-HU" sz="2000" dirty="0" smtClean="0">
                <a:solidFill>
                  <a:schemeClr val="tx2"/>
                </a:solidFill>
              </a:rPr>
              <a:t>is </a:t>
            </a:r>
            <a:r>
              <a:rPr lang="hu-HU" sz="2000" dirty="0" err="1" smtClean="0">
                <a:solidFill>
                  <a:schemeClr val="tx2"/>
                </a:solidFill>
              </a:rPr>
              <a:t>optional</a:t>
            </a:r>
            <a:r>
              <a:rPr lang="hu-HU" sz="2000" dirty="0" smtClean="0">
                <a:solidFill>
                  <a:schemeClr val="tx2"/>
                </a:solidFill>
              </a:rPr>
              <a:t>: </a:t>
            </a:r>
            <a:r>
              <a:rPr lang="hu-HU" sz="2000" dirty="0" err="1" smtClean="0">
                <a:solidFill>
                  <a:schemeClr val="tx2"/>
                </a:solidFill>
              </a:rPr>
              <a:t>cf</a:t>
            </a:r>
            <a:r>
              <a:rPr lang="hu-HU" sz="2000" dirty="0" smtClean="0">
                <a:solidFill>
                  <a:schemeClr val="tx2"/>
                </a:solidFill>
              </a:rPr>
              <a:t>.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ez nem jelent semmit</a:t>
            </a:r>
            <a:r>
              <a:rPr lang="hu-HU" sz="2000" dirty="0" smtClean="0">
                <a:solidFill>
                  <a:schemeClr val="tx2"/>
                </a:solidFill>
              </a:rPr>
              <a:t>)</a:t>
            </a:r>
          </a:p>
          <a:p>
            <a:pPr marL="0" indent="0">
              <a:buNone/>
            </a:pPr>
            <a:r>
              <a:rPr lang="hu-HU" sz="2000" dirty="0" smtClean="0">
                <a:solidFill>
                  <a:schemeClr val="tx2"/>
                </a:solidFill>
              </a:rPr>
              <a:t>’</a:t>
            </a:r>
            <a:r>
              <a:rPr lang="en-US" sz="2000" dirty="0"/>
              <a:t> Of course, this may not mean anything.</a:t>
            </a:r>
            <a:r>
              <a:rPr lang="hu-HU" sz="2000" dirty="0" smtClean="0">
                <a:solidFill>
                  <a:schemeClr val="tx2"/>
                </a:solidFill>
              </a:rPr>
              <a:t>’</a:t>
            </a:r>
            <a:endParaRPr lang="hu-HU" sz="2000" dirty="0">
              <a:solidFill>
                <a:schemeClr val="tx2"/>
              </a:solidFill>
            </a:endParaRPr>
          </a:p>
          <a:p>
            <a:pPr marL="0" indent="0">
              <a:buNone/>
            </a:pPr>
            <a:r>
              <a:rPr lang="hu-HU" sz="2000" dirty="0" smtClean="0">
                <a:solidFill>
                  <a:schemeClr val="tx2"/>
                </a:solidFill>
              </a:rPr>
              <a:t>(34</a:t>
            </a:r>
            <a:r>
              <a:rPr lang="hu-HU" sz="2000" dirty="0">
                <a:solidFill>
                  <a:schemeClr val="tx2"/>
                </a:solidFill>
              </a:rPr>
              <a:t>)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tudom</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a „kor szellemének” meghatározásával </a:t>
            </a:r>
            <a:r>
              <a:rPr lang="hu-HU" sz="2000" i="1" dirty="0" err="1" smtClean="0">
                <a:solidFill>
                  <a:schemeClr val="tx2"/>
                </a:solidFill>
              </a:rPr>
              <a:t>csinján</a:t>
            </a:r>
            <a:r>
              <a:rPr lang="hu-HU" sz="2000" i="1" dirty="0" smtClean="0">
                <a:solidFill>
                  <a:schemeClr val="tx2"/>
                </a:solidFill>
              </a:rPr>
              <a:t> kell bánni </a:t>
            </a:r>
            <a:r>
              <a:rPr lang="hu-HU" sz="2000" dirty="0" smtClean="0">
                <a:solidFill>
                  <a:schemeClr val="tx2"/>
                </a:solidFill>
              </a:rPr>
              <a:t>(</a:t>
            </a:r>
            <a:r>
              <a:rPr lang="hu-HU" sz="2000" dirty="0" err="1" smtClean="0">
                <a:solidFill>
                  <a:schemeClr val="tx2"/>
                </a:solidFill>
              </a:rPr>
              <a:t>MTSz</a:t>
            </a:r>
            <a:r>
              <a:rPr lang="hu-HU" sz="2000" dirty="0" smtClean="0">
                <a:solidFill>
                  <a:schemeClr val="tx2"/>
                </a:solidFill>
              </a:rPr>
              <a:t>, Bernáth Aurél: Az autodidakta festészetről, 1907) (</a:t>
            </a:r>
            <a:r>
              <a:rPr lang="hu-HU" sz="2000" i="1" dirty="0" smtClean="0">
                <a:solidFill>
                  <a:schemeClr val="tx2"/>
                </a:solidFill>
              </a:rPr>
              <a:t>hogy</a:t>
            </a:r>
            <a:r>
              <a:rPr lang="hu-HU" sz="2000" dirty="0" smtClean="0">
                <a:solidFill>
                  <a:schemeClr val="tx2"/>
                </a:solidFill>
              </a:rPr>
              <a:t> is </a:t>
            </a:r>
            <a:r>
              <a:rPr lang="hu-HU" sz="2000" dirty="0" err="1" smtClean="0">
                <a:solidFill>
                  <a:schemeClr val="tx2"/>
                </a:solidFill>
              </a:rPr>
              <a:t>optional</a:t>
            </a:r>
            <a:r>
              <a:rPr lang="hu-HU" sz="2000" dirty="0" smtClean="0">
                <a:solidFill>
                  <a:schemeClr val="tx2"/>
                </a:solidFill>
              </a:rPr>
              <a:t>: </a:t>
            </a:r>
            <a:r>
              <a:rPr lang="hu-HU" sz="2000" i="1" dirty="0" smtClean="0">
                <a:solidFill>
                  <a:schemeClr val="tx2"/>
                </a:solidFill>
              </a:rPr>
              <a:t>Persze tudom, a „kor szellemének”…</a:t>
            </a:r>
            <a:r>
              <a:rPr lang="hu-HU" sz="2000" dirty="0" smtClean="0">
                <a:solidFill>
                  <a:schemeClr val="tx2"/>
                </a:solidFill>
              </a:rPr>
              <a:t>)</a:t>
            </a:r>
          </a:p>
          <a:p>
            <a:pPr marL="0" indent="0">
              <a:buNone/>
            </a:pPr>
            <a:r>
              <a:rPr lang="hu-HU" sz="2000" dirty="0" smtClean="0">
                <a:solidFill>
                  <a:schemeClr val="tx2"/>
                </a:solidFill>
              </a:rPr>
              <a:t>’</a:t>
            </a:r>
            <a:r>
              <a:rPr lang="en-US" sz="2000" dirty="0" smtClean="0"/>
              <a:t>Of </a:t>
            </a:r>
            <a:r>
              <a:rPr lang="en-US" sz="2000" dirty="0"/>
              <a:t>course, I am aware that defining the “spirit of the age” should be approached with caution.</a:t>
            </a:r>
            <a:r>
              <a:rPr lang="hu-HU" sz="2000" dirty="0" smtClean="0">
                <a:solidFill>
                  <a:schemeClr val="tx2"/>
                </a:solidFill>
              </a:rPr>
              <a:t>’</a:t>
            </a:r>
            <a:endParaRPr lang="hu-HU" sz="2000" dirty="0">
              <a:solidFill>
                <a:schemeClr val="tx2"/>
              </a:solidFill>
            </a:endParaRPr>
          </a:p>
          <a:p>
            <a:pPr marL="0" indent="0">
              <a:buNone/>
            </a:pPr>
            <a:r>
              <a:rPr lang="hu-HU" sz="2000" dirty="0" smtClean="0">
                <a:solidFill>
                  <a:schemeClr val="tx2"/>
                </a:solidFill>
              </a:rPr>
              <a:t>(33a) </a:t>
            </a:r>
            <a:r>
              <a:rPr lang="hu-HU" sz="2000" i="1" u="sng" dirty="0" smtClean="0">
                <a:solidFill>
                  <a:schemeClr val="tx2"/>
                </a:solidFill>
              </a:rPr>
              <a:t>Persze hogy </a:t>
            </a:r>
            <a:r>
              <a:rPr lang="hu-HU" sz="2000" b="1" i="1" dirty="0" smtClean="0">
                <a:solidFill>
                  <a:schemeClr val="tx2"/>
                </a:solidFill>
              </a:rPr>
              <a:t>lehet</a:t>
            </a:r>
            <a:r>
              <a:rPr lang="hu-HU" sz="2000" i="1" dirty="0" smtClean="0">
                <a:solidFill>
                  <a:schemeClr val="tx2"/>
                </a:solidFill>
              </a:rPr>
              <a:t>, (hogy) ez nem jelent semmit.</a:t>
            </a:r>
            <a:r>
              <a:rPr lang="hu-HU" sz="2000" dirty="0" smtClean="0">
                <a:solidFill>
                  <a:schemeClr val="tx2"/>
                </a:solidFill>
              </a:rPr>
              <a:t> </a:t>
            </a:r>
          </a:p>
          <a:p>
            <a:pPr marL="0" indent="0">
              <a:buNone/>
            </a:pPr>
            <a:r>
              <a:rPr lang="hu-HU" sz="2000" dirty="0" smtClean="0">
                <a:solidFill>
                  <a:schemeClr val="tx2"/>
                </a:solidFill>
              </a:rPr>
              <a:t>(34a) </a:t>
            </a:r>
            <a:r>
              <a:rPr lang="hu-HU" sz="2000" i="1" u="sng" dirty="0" smtClean="0">
                <a:solidFill>
                  <a:schemeClr val="tx2"/>
                </a:solidFill>
              </a:rPr>
              <a:t>Persze, hogy</a:t>
            </a:r>
            <a:r>
              <a:rPr lang="hu-HU" sz="2000" i="1" dirty="0" smtClean="0">
                <a:solidFill>
                  <a:schemeClr val="tx2"/>
                </a:solidFill>
              </a:rPr>
              <a:t> </a:t>
            </a:r>
            <a:r>
              <a:rPr lang="hu-HU" sz="2000" b="1" i="1" dirty="0" smtClean="0">
                <a:solidFill>
                  <a:schemeClr val="tx2"/>
                </a:solidFill>
              </a:rPr>
              <a:t>tudom</a:t>
            </a:r>
            <a:r>
              <a:rPr lang="hu-HU" sz="2000" i="1" dirty="0" smtClean="0">
                <a:solidFill>
                  <a:schemeClr val="tx2"/>
                </a:solidFill>
              </a:rPr>
              <a:t>, (hogy) a „kor szellemének” </a:t>
            </a:r>
            <a:r>
              <a:rPr lang="hu-HU" sz="2000" i="1" dirty="0">
                <a:solidFill>
                  <a:schemeClr val="tx2"/>
                </a:solidFill>
              </a:rPr>
              <a:t>meghatározásával </a:t>
            </a:r>
            <a:r>
              <a:rPr lang="hu-HU" sz="2000" i="1" dirty="0" err="1">
                <a:solidFill>
                  <a:schemeClr val="tx2"/>
                </a:solidFill>
              </a:rPr>
              <a:t>csinján</a:t>
            </a:r>
            <a:r>
              <a:rPr lang="hu-HU" sz="2000" i="1" dirty="0">
                <a:solidFill>
                  <a:schemeClr val="tx2"/>
                </a:solidFill>
              </a:rPr>
              <a:t> kell bánni</a:t>
            </a:r>
            <a:endParaRPr lang="hu-HU" sz="2000" i="1" dirty="0" smtClean="0">
              <a:solidFill>
                <a:schemeClr val="tx2"/>
              </a:solidFill>
            </a:endParaRPr>
          </a:p>
          <a:p>
            <a:pPr marL="0" indent="0">
              <a:buNone/>
            </a:pPr>
            <a:r>
              <a:rPr lang="hu-HU" sz="2000" dirty="0" err="1" smtClean="0">
                <a:solidFill>
                  <a:schemeClr val="tx2"/>
                </a:solidFill>
              </a:rPr>
              <a:t>Analogy</a:t>
            </a:r>
            <a:r>
              <a:rPr lang="hu-HU" sz="2000" dirty="0" smtClean="0">
                <a:solidFill>
                  <a:schemeClr val="tx2"/>
                </a:solidFill>
              </a:rPr>
              <a:t>: </a:t>
            </a:r>
            <a:r>
              <a:rPr lang="hu-HU" sz="2000" i="1" u="sng" dirty="0">
                <a:solidFill>
                  <a:schemeClr val="tx2"/>
                </a:solidFill>
              </a:rPr>
              <a:t>Persze</a:t>
            </a:r>
            <a:r>
              <a:rPr lang="hu-HU" sz="2000" i="1" dirty="0">
                <a:solidFill>
                  <a:schemeClr val="tx2"/>
                </a:solidFill>
              </a:rPr>
              <a:t> </a:t>
            </a:r>
            <a:r>
              <a:rPr lang="hu-HU" sz="2000" b="1" i="1" dirty="0">
                <a:solidFill>
                  <a:schemeClr val="tx2"/>
                </a:solidFill>
              </a:rPr>
              <a:t>lehet</a:t>
            </a:r>
            <a:r>
              <a:rPr lang="hu-HU" sz="2000" i="1" dirty="0">
                <a:solidFill>
                  <a:schemeClr val="tx2"/>
                </a:solidFill>
              </a:rPr>
              <a:t>, ez nem jelent </a:t>
            </a:r>
            <a:r>
              <a:rPr lang="hu-HU" sz="2000" i="1" dirty="0" smtClean="0">
                <a:solidFill>
                  <a:schemeClr val="tx2"/>
                </a:solidFill>
              </a:rPr>
              <a:t>semmit &gt; </a:t>
            </a:r>
            <a:r>
              <a:rPr lang="hu-HU" sz="2000" i="1" u="sng" dirty="0" smtClean="0">
                <a:solidFill>
                  <a:schemeClr val="tx2"/>
                </a:solidFill>
              </a:rPr>
              <a:t>Persze</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(hogy) ez nem jelent semmit.</a:t>
            </a:r>
            <a:endParaRPr lang="hu-HU" sz="2000" dirty="0" smtClean="0">
              <a:solidFill>
                <a:schemeClr val="tx2"/>
              </a:solidFill>
            </a:endParaRPr>
          </a:p>
          <a:p>
            <a:pPr marL="0" indent="0">
              <a:buNone/>
            </a:pPr>
            <a:r>
              <a:rPr lang="hu-HU" sz="2000" dirty="0" err="1" smtClean="0">
                <a:solidFill>
                  <a:schemeClr val="tx2"/>
                </a:solidFill>
              </a:rPr>
              <a:t>Predicate-moving</a:t>
            </a:r>
            <a:r>
              <a:rPr lang="hu-HU" sz="2000" dirty="0" smtClean="0">
                <a:solidFill>
                  <a:schemeClr val="tx2"/>
                </a:solidFill>
              </a:rPr>
              <a:t>: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ez nem jelent semmit</a:t>
            </a:r>
            <a:r>
              <a:rPr lang="hu-HU" sz="2000" dirty="0" smtClean="0">
                <a:solidFill>
                  <a:schemeClr val="tx2"/>
                </a:solidFill>
              </a:rPr>
              <a:t>. &gt; </a:t>
            </a:r>
            <a:r>
              <a:rPr lang="hu-HU" sz="2000" i="1" u="sng" dirty="0" smtClean="0">
                <a:solidFill>
                  <a:schemeClr val="tx2"/>
                </a:solidFill>
              </a:rPr>
              <a:t>Persze</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ez nem jelent semmit</a:t>
            </a:r>
            <a:r>
              <a:rPr lang="hu-HU" sz="2000" dirty="0" smtClean="0">
                <a:solidFill>
                  <a:schemeClr val="tx2"/>
                </a:solidFill>
              </a:rPr>
              <a:t>.</a:t>
            </a:r>
            <a:endParaRPr lang="hu-HU" sz="2000" dirty="0">
              <a:solidFill>
                <a:schemeClr val="tx2"/>
              </a:solidFill>
            </a:endParaRPr>
          </a:p>
        </p:txBody>
      </p:sp>
    </p:spTree>
    <p:extLst>
      <p:ext uri="{BB962C8B-B14F-4D97-AF65-F5344CB8AC3E}">
        <p14:creationId xmlns:p14="http://schemas.microsoft.com/office/powerpoint/2010/main" val="2206435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3810" y="797850"/>
            <a:ext cx="11155680" cy="1463040"/>
          </a:xfrm>
        </p:spPr>
        <p:txBody>
          <a:bodyPr/>
          <a:lstStyle/>
          <a:p>
            <a:r>
              <a:rPr lang="hu-HU" dirty="0" smtClean="0"/>
              <a:t>3. </a:t>
            </a:r>
            <a:r>
              <a:rPr lang="hu-HU" i="1" dirty="0" smtClean="0"/>
              <a:t>Talán(,) hogy </a:t>
            </a:r>
            <a:r>
              <a:rPr lang="hu-HU" b="0" dirty="0" smtClean="0"/>
              <a:t>’</a:t>
            </a:r>
            <a:r>
              <a:rPr lang="hu-HU" b="0" dirty="0" err="1" smtClean="0"/>
              <a:t>perhaps</a:t>
            </a:r>
            <a:r>
              <a:rPr lang="hu-HU" b="0" dirty="0" smtClean="0"/>
              <a:t>/</a:t>
            </a:r>
            <a:r>
              <a:rPr lang="hu-HU" b="0" dirty="0" err="1" smtClean="0"/>
              <a:t>maybe</a:t>
            </a:r>
            <a:r>
              <a:rPr lang="hu-HU" b="0" dirty="0" smtClean="0"/>
              <a:t> </a:t>
            </a:r>
            <a:r>
              <a:rPr lang="hu-HU" b="0" dirty="0" err="1" smtClean="0"/>
              <a:t>that</a:t>
            </a:r>
            <a:r>
              <a:rPr lang="hu-HU" b="0" dirty="0" smtClean="0"/>
              <a:t>’</a:t>
            </a:r>
            <a:endParaRPr lang="hu-HU" b="0" dirty="0"/>
          </a:p>
        </p:txBody>
      </p:sp>
      <p:sp>
        <p:nvSpPr>
          <p:cNvPr id="3" name="Tartalom helye 2"/>
          <p:cNvSpPr>
            <a:spLocks noGrp="1"/>
          </p:cNvSpPr>
          <p:nvPr>
            <p:ph idx="1"/>
          </p:nvPr>
        </p:nvSpPr>
        <p:spPr>
          <a:xfrm>
            <a:off x="187890" y="1816274"/>
            <a:ext cx="12004109" cy="5041726"/>
          </a:xfrm>
        </p:spPr>
        <p:txBody>
          <a:bodyPr>
            <a:normAutofit lnSpcReduction="10000"/>
          </a:bodyPr>
          <a:lstStyle/>
          <a:p>
            <a:pPr marL="0" indent="0">
              <a:buNone/>
            </a:pPr>
            <a:r>
              <a:rPr lang="hu-HU" dirty="0" smtClean="0"/>
              <a:t>ÓMK: </a:t>
            </a:r>
            <a:r>
              <a:rPr lang="hu-HU" i="1" dirty="0" smtClean="0"/>
              <a:t>talán~</a:t>
            </a:r>
            <a:r>
              <a:rPr lang="hu-HU" i="1" dirty="0" err="1" smtClean="0"/>
              <a:t>talám</a:t>
            </a:r>
            <a:r>
              <a:rPr lang="hu-HU" i="1" dirty="0" smtClean="0"/>
              <a:t> </a:t>
            </a:r>
            <a:r>
              <a:rPr lang="hu-HU" dirty="0" smtClean="0"/>
              <a:t>(</a:t>
            </a:r>
            <a:r>
              <a:rPr lang="hu-HU" dirty="0" err="1" smtClean="0"/>
              <a:t>BirkK</a:t>
            </a:r>
            <a:r>
              <a:rPr lang="hu-HU" dirty="0" smtClean="0"/>
              <a:t>. 2a/11, 1474: </a:t>
            </a:r>
            <a:r>
              <a:rPr lang="hu-HU" b="1" i="1" dirty="0" err="1" smtClean="0"/>
              <a:t>talam</a:t>
            </a:r>
            <a:r>
              <a:rPr lang="hu-HU" i="1" dirty="0"/>
              <a:t> nem </a:t>
            </a:r>
            <a:r>
              <a:rPr lang="hu-HU" i="1" dirty="0" err="1" smtClean="0"/>
              <a:t>alko</a:t>
            </a:r>
            <a:r>
              <a:rPr lang="hu-HU" i="1" dirty="0" err="1" smtClean="0">
                <a:latin typeface="Calibri" panose="020F0502020204030204" pitchFamily="34" charset="0"/>
                <a:cs typeface="Calibri" panose="020F0502020204030204" pitchFamily="34" charset="0"/>
              </a:rPr>
              <a:t>ʓ</a:t>
            </a:r>
            <a:r>
              <a:rPr lang="hu-HU" i="1" dirty="0" err="1" smtClean="0"/>
              <a:t>ik</a:t>
            </a:r>
            <a:r>
              <a:rPr lang="hu-HU" i="1" dirty="0" smtClean="0"/>
              <a:t> </a:t>
            </a:r>
            <a:r>
              <a:rPr lang="hu-HU" dirty="0" smtClean="0"/>
              <a:t>’</a:t>
            </a:r>
            <a:r>
              <a:rPr lang="hu-HU" dirty="0" err="1" smtClean="0"/>
              <a:t>perhaps</a:t>
            </a:r>
            <a:r>
              <a:rPr lang="hu-HU" dirty="0" smtClean="0"/>
              <a:t> </a:t>
            </a:r>
            <a:r>
              <a:rPr lang="hu-HU" dirty="0" err="1" smtClean="0"/>
              <a:t>she</a:t>
            </a:r>
            <a:r>
              <a:rPr lang="hu-HU" dirty="0" smtClean="0"/>
              <a:t> </a:t>
            </a:r>
            <a:r>
              <a:rPr lang="hu-HU" dirty="0" err="1" smtClean="0"/>
              <a:t>will</a:t>
            </a:r>
            <a:r>
              <a:rPr lang="hu-HU" dirty="0" smtClean="0"/>
              <a:t> </a:t>
            </a:r>
            <a:r>
              <a:rPr lang="hu-HU" dirty="0" err="1" smtClean="0"/>
              <a:t>not</a:t>
            </a:r>
            <a:r>
              <a:rPr lang="hu-HU" dirty="0" smtClean="0"/>
              <a:t> </a:t>
            </a:r>
            <a:r>
              <a:rPr lang="hu-HU" dirty="0" err="1" smtClean="0"/>
              <a:t>bow</a:t>
            </a:r>
            <a:r>
              <a:rPr lang="hu-HU" dirty="0" smtClean="0"/>
              <a:t>’)</a:t>
            </a:r>
          </a:p>
          <a:p>
            <a:pPr marL="0" indent="0">
              <a:buNone/>
            </a:pPr>
            <a:r>
              <a:rPr lang="hu-HU" dirty="0" smtClean="0"/>
              <a:t>(31) </a:t>
            </a:r>
            <a:r>
              <a:rPr lang="hu-HU" i="1" dirty="0" err="1" smtClean="0"/>
              <a:t>Zelyovkáné</a:t>
            </a:r>
            <a:r>
              <a:rPr lang="hu-HU" i="1" dirty="0" smtClean="0"/>
              <a:t> mondotta a </a:t>
            </a:r>
            <a:r>
              <a:rPr lang="hu-HU" i="1" dirty="0" err="1" smtClean="0"/>
              <a:t>Fátensnak</a:t>
            </a:r>
            <a:r>
              <a:rPr lang="hu-HU" i="1" dirty="0" smtClean="0"/>
              <a:t>, no </a:t>
            </a:r>
            <a:r>
              <a:rPr lang="hu-HU" i="1" dirty="0" err="1" smtClean="0"/>
              <a:t>roszul</a:t>
            </a:r>
            <a:r>
              <a:rPr lang="hu-HU" i="1" dirty="0" smtClean="0"/>
              <a:t> vannak az én ruháim mosva, az </a:t>
            </a:r>
            <a:r>
              <a:rPr lang="hu-HU" i="1" dirty="0" err="1" smtClean="0"/>
              <a:t>Felele</a:t>
            </a:r>
            <a:r>
              <a:rPr lang="hu-HU" i="1" dirty="0" smtClean="0"/>
              <a:t> </a:t>
            </a:r>
            <a:r>
              <a:rPr lang="hu-HU" b="1" i="1" dirty="0" smtClean="0"/>
              <a:t>talán hogy nincsenek jól ki facsarva, </a:t>
            </a:r>
            <a:r>
              <a:rPr lang="hu-HU" dirty="0" smtClean="0"/>
              <a:t>(TMK, </a:t>
            </a:r>
            <a:r>
              <a:rPr lang="hu-HU" dirty="0" err="1" smtClean="0"/>
              <a:t>Bosz</a:t>
            </a:r>
            <a:r>
              <a:rPr lang="hu-HU" dirty="0" smtClean="0"/>
              <a:t>., 193, 1744, ?Vác) </a:t>
            </a:r>
          </a:p>
          <a:p>
            <a:pPr marL="0" indent="0">
              <a:buNone/>
            </a:pPr>
            <a:r>
              <a:rPr lang="hu-HU" dirty="0" smtClean="0"/>
              <a:t>’</a:t>
            </a:r>
            <a:r>
              <a:rPr lang="en-US" dirty="0"/>
              <a:t> Mrs. </a:t>
            </a:r>
            <a:r>
              <a:rPr lang="en-US" dirty="0" err="1"/>
              <a:t>Zelyovka</a:t>
            </a:r>
            <a:r>
              <a:rPr lang="en-US" dirty="0"/>
              <a:t> said to the witness: “Well, my clothes have not been washed properly,” to which the witness replied</a:t>
            </a:r>
            <a:r>
              <a:rPr lang="en-US" dirty="0" smtClean="0"/>
              <a:t>:</a:t>
            </a:r>
            <a:r>
              <a:rPr lang="hu-HU" dirty="0" smtClean="0"/>
              <a:t> </a:t>
            </a:r>
            <a:r>
              <a:rPr lang="en-US" dirty="0" smtClean="0"/>
              <a:t>“</a:t>
            </a:r>
            <a:r>
              <a:rPr lang="en-US" b="1" dirty="0"/>
              <a:t>Perhaps</a:t>
            </a:r>
            <a:r>
              <a:rPr lang="en-US" dirty="0"/>
              <a:t> </a:t>
            </a:r>
            <a:r>
              <a:rPr lang="en-US" dirty="0" smtClean="0"/>
              <a:t>they </a:t>
            </a:r>
            <a:r>
              <a:rPr lang="en-US" dirty="0"/>
              <a:t>were not wrung out well.”</a:t>
            </a:r>
            <a:r>
              <a:rPr lang="hu-HU" dirty="0" smtClean="0"/>
              <a:t>’</a:t>
            </a:r>
          </a:p>
          <a:p>
            <a:pPr marL="0" indent="0">
              <a:buNone/>
            </a:pPr>
            <a:r>
              <a:rPr lang="hu-HU" dirty="0" err="1" smtClean="0"/>
              <a:t>MTSz</a:t>
            </a:r>
            <a:r>
              <a:rPr lang="hu-HU" dirty="0" smtClean="0"/>
              <a:t>: 33 </a:t>
            </a:r>
            <a:r>
              <a:rPr lang="hu-HU" dirty="0" err="1" smtClean="0"/>
              <a:t>valid</a:t>
            </a:r>
            <a:r>
              <a:rPr lang="hu-HU" dirty="0" smtClean="0"/>
              <a:t> </a:t>
            </a:r>
            <a:r>
              <a:rPr lang="hu-HU" dirty="0" err="1" smtClean="0"/>
              <a:t>hits</a:t>
            </a:r>
            <a:endParaRPr lang="hu-HU" dirty="0" smtClean="0"/>
          </a:p>
          <a:p>
            <a:pPr marL="0" indent="0">
              <a:buNone/>
            </a:pPr>
            <a:r>
              <a:rPr lang="hu-HU" b="1" dirty="0" smtClean="0"/>
              <a:t>A) </a:t>
            </a:r>
            <a:r>
              <a:rPr lang="hu-HU" dirty="0" smtClean="0"/>
              <a:t>(32) </a:t>
            </a:r>
            <a:r>
              <a:rPr lang="hu-HU" i="1" dirty="0"/>
              <a:t>Ifjú </a:t>
            </a:r>
            <a:r>
              <a:rPr lang="hu-HU" i="1" dirty="0" smtClean="0"/>
              <a:t>vagyok; 's </a:t>
            </a:r>
            <a:r>
              <a:rPr lang="hu-HU" i="1" dirty="0"/>
              <a:t>még </a:t>
            </a:r>
            <a:r>
              <a:rPr lang="hu-HU" i="1" dirty="0" smtClean="0"/>
              <a:t>éljek? </a:t>
            </a:r>
            <a:r>
              <a:rPr lang="hu-HU" b="1" i="1" dirty="0"/>
              <a:t>Gondolod</a:t>
            </a:r>
            <a:r>
              <a:rPr lang="hu-HU" i="1" dirty="0"/>
              <a:t> </a:t>
            </a:r>
            <a:r>
              <a:rPr lang="hu-HU" b="1" i="1" dirty="0" smtClean="0"/>
              <a:t>talán</a:t>
            </a:r>
            <a:r>
              <a:rPr lang="hu-HU" i="1" dirty="0" smtClean="0"/>
              <a:t>, </a:t>
            </a:r>
            <a:r>
              <a:rPr lang="hu-HU" b="1" i="1" dirty="0"/>
              <a:t>hogy</a:t>
            </a:r>
            <a:r>
              <a:rPr lang="hu-HU" i="1" dirty="0"/>
              <a:t> ott hol hajdan őseim </a:t>
            </a:r>
            <a:r>
              <a:rPr lang="hu-HU" i="1" dirty="0" smtClean="0"/>
              <a:t>lakoztak, a' </a:t>
            </a:r>
            <a:r>
              <a:rPr lang="hu-HU" i="1" dirty="0"/>
              <a:t>magas falak </a:t>
            </a:r>
            <a:r>
              <a:rPr lang="hu-HU" i="1" dirty="0" smtClean="0"/>
              <a:t>között, </a:t>
            </a:r>
            <a:r>
              <a:rPr lang="hu-HU" i="1" dirty="0"/>
              <a:t>hogy ott találok én is </a:t>
            </a:r>
            <a:r>
              <a:rPr lang="hu-HU" i="1" dirty="0" smtClean="0"/>
              <a:t>enyhelyet?</a:t>
            </a:r>
          </a:p>
          <a:p>
            <a:pPr marL="0" indent="0">
              <a:buNone/>
            </a:pPr>
            <a:r>
              <a:rPr lang="hu-HU" i="1" dirty="0" smtClean="0"/>
              <a:t>’</a:t>
            </a:r>
            <a:r>
              <a:rPr lang="en-US" dirty="0" smtClean="0"/>
              <a:t>I </a:t>
            </a:r>
            <a:r>
              <a:rPr lang="en-US" dirty="0"/>
              <a:t>am young — and should I still go on living</a:t>
            </a:r>
            <a:r>
              <a:rPr lang="en-US" dirty="0" smtClean="0"/>
              <a:t>?</a:t>
            </a:r>
            <a:r>
              <a:rPr lang="hu-HU" dirty="0" smtClean="0"/>
              <a:t> </a:t>
            </a:r>
            <a:r>
              <a:rPr lang="en-US" dirty="0" smtClean="0"/>
              <a:t>Do </a:t>
            </a:r>
            <a:r>
              <a:rPr lang="en-US" dirty="0"/>
              <a:t>you </a:t>
            </a:r>
            <a:r>
              <a:rPr lang="en-US" b="1" dirty="0"/>
              <a:t>perhaps</a:t>
            </a:r>
            <a:r>
              <a:rPr lang="en-US" dirty="0"/>
              <a:t> </a:t>
            </a:r>
            <a:r>
              <a:rPr lang="en-US" b="1" dirty="0"/>
              <a:t>believe</a:t>
            </a:r>
            <a:r>
              <a:rPr lang="en-US" dirty="0"/>
              <a:t> </a:t>
            </a:r>
            <a:r>
              <a:rPr lang="en-US" b="1" dirty="0"/>
              <a:t>that</a:t>
            </a:r>
            <a:r>
              <a:rPr lang="en-US" dirty="0"/>
              <a:t> there, where once my ancestors lived, within those high walls — that I, too, would find solace?</a:t>
            </a:r>
            <a:r>
              <a:rPr lang="hu-HU" i="1" dirty="0" smtClean="0"/>
              <a:t>’</a:t>
            </a:r>
          </a:p>
          <a:p>
            <a:pPr marL="0" indent="0">
              <a:buNone/>
            </a:pPr>
            <a:r>
              <a:rPr lang="hu-HU" dirty="0" smtClean="0"/>
              <a:t>(33) </a:t>
            </a:r>
            <a:r>
              <a:rPr lang="hu-HU" i="1" dirty="0"/>
              <a:t>Ezeket </a:t>
            </a:r>
            <a:r>
              <a:rPr lang="hu-HU" i="1" dirty="0" err="1"/>
              <a:t>bámúláſſal</a:t>
            </a:r>
            <a:r>
              <a:rPr lang="hu-HU" i="1" dirty="0"/>
              <a:t> olvasván, talán </a:t>
            </a:r>
            <a:r>
              <a:rPr lang="hu-HU" i="1" dirty="0" err="1">
                <a:solidFill>
                  <a:srgbClr val="7030A0"/>
                </a:solidFill>
              </a:rPr>
              <a:t>függö</a:t>
            </a:r>
            <a:r>
              <a:rPr lang="hu-HU" i="1" dirty="0">
                <a:solidFill>
                  <a:srgbClr val="7030A0"/>
                </a:solidFill>
              </a:rPr>
              <a:t>́benn </a:t>
            </a:r>
            <a:r>
              <a:rPr lang="hu-HU" i="1" dirty="0" err="1">
                <a:solidFill>
                  <a:srgbClr val="7030A0"/>
                </a:solidFill>
              </a:rPr>
              <a:t>tarttyátok</a:t>
            </a:r>
            <a:r>
              <a:rPr lang="hu-HU" i="1" dirty="0">
                <a:solidFill>
                  <a:srgbClr val="7030A0"/>
                </a:solidFill>
              </a:rPr>
              <a:t> ítéleteiket? </a:t>
            </a:r>
            <a:r>
              <a:rPr lang="hu-HU" i="1" dirty="0" err="1">
                <a:solidFill>
                  <a:srgbClr val="7030A0"/>
                </a:solidFill>
              </a:rPr>
              <a:t>Vallyon</a:t>
            </a:r>
            <a:r>
              <a:rPr lang="hu-HU" i="1" dirty="0">
                <a:solidFill>
                  <a:srgbClr val="7030A0"/>
                </a:solidFill>
              </a:rPr>
              <a:t> miért? </a:t>
            </a:r>
            <a:r>
              <a:rPr lang="hu-HU" b="1" i="1" dirty="0"/>
              <a:t>Talán hogy </a:t>
            </a:r>
            <a:r>
              <a:rPr lang="hu-HU" i="1" dirty="0"/>
              <a:t>többet </a:t>
            </a:r>
            <a:r>
              <a:rPr lang="hu-HU" i="1" dirty="0" err="1"/>
              <a:t>találék</a:t>
            </a:r>
            <a:r>
              <a:rPr lang="hu-HU" i="1" dirty="0"/>
              <a:t> </a:t>
            </a:r>
            <a:r>
              <a:rPr lang="hu-HU" i="1" dirty="0" err="1" smtClean="0"/>
              <a:t>reájok</a:t>
            </a:r>
            <a:r>
              <a:rPr lang="hu-HU" i="1" dirty="0" smtClean="0"/>
              <a:t> mázolni, mint </a:t>
            </a:r>
            <a:r>
              <a:rPr lang="hu-HU" i="1" dirty="0" err="1" smtClean="0"/>
              <a:t>ſem</a:t>
            </a:r>
            <a:r>
              <a:rPr lang="hu-HU" i="1" dirty="0" smtClean="0"/>
              <a:t> az </a:t>
            </a:r>
            <a:r>
              <a:rPr lang="hu-HU" i="1" dirty="0" err="1" smtClean="0"/>
              <a:t>igaſság</a:t>
            </a:r>
            <a:r>
              <a:rPr lang="hu-HU" i="1" dirty="0" smtClean="0"/>
              <a:t> engedné? </a:t>
            </a:r>
            <a:r>
              <a:rPr lang="hu-HU" dirty="0" smtClean="0"/>
              <a:t>(</a:t>
            </a:r>
            <a:r>
              <a:rPr lang="hu-HU" dirty="0" err="1" smtClean="0"/>
              <a:t>MTSz</a:t>
            </a:r>
            <a:r>
              <a:rPr lang="hu-HU" dirty="0" smtClean="0"/>
              <a:t>, 1794, Szuhányi Xavér Ferenc)</a:t>
            </a:r>
          </a:p>
          <a:p>
            <a:pPr marL="0" indent="0">
              <a:buNone/>
            </a:pPr>
            <a:r>
              <a:rPr lang="hu-HU" dirty="0" smtClean="0"/>
              <a:t>’</a:t>
            </a:r>
            <a:r>
              <a:rPr lang="en-US" dirty="0" smtClean="0"/>
              <a:t>Reading </a:t>
            </a:r>
            <a:r>
              <a:rPr lang="en-US" dirty="0"/>
              <a:t>these with astonishment, are you perhaps withholding your judgment</a:t>
            </a:r>
            <a:r>
              <a:rPr lang="en-US" dirty="0" smtClean="0"/>
              <a:t>?</a:t>
            </a:r>
            <a:r>
              <a:rPr lang="hu-HU" dirty="0" smtClean="0"/>
              <a:t> </a:t>
            </a:r>
            <a:r>
              <a:rPr lang="en-US" dirty="0" smtClean="0"/>
              <a:t>Why </a:t>
            </a:r>
            <a:r>
              <a:rPr lang="en-US" dirty="0"/>
              <a:t>so, I wonder</a:t>
            </a:r>
            <a:r>
              <a:rPr lang="en-US" dirty="0" smtClean="0"/>
              <a:t>?</a:t>
            </a:r>
            <a:r>
              <a:rPr lang="hu-HU" dirty="0" smtClean="0"/>
              <a:t> </a:t>
            </a:r>
            <a:r>
              <a:rPr lang="en-US" b="1" dirty="0" smtClean="0"/>
              <a:t>Perhaps</a:t>
            </a:r>
            <a:r>
              <a:rPr lang="en-US" dirty="0" smtClean="0"/>
              <a:t> I </a:t>
            </a:r>
            <a:r>
              <a:rPr lang="en-US" dirty="0"/>
              <a:t>have painted them in harsher </a:t>
            </a:r>
            <a:r>
              <a:rPr lang="en-US" dirty="0" err="1"/>
              <a:t>colours</a:t>
            </a:r>
            <a:r>
              <a:rPr lang="en-US" dirty="0"/>
              <a:t> than truth would permit?</a:t>
            </a:r>
            <a:r>
              <a:rPr lang="hu-HU" dirty="0" smtClean="0"/>
              <a:t>’</a:t>
            </a:r>
          </a:p>
        </p:txBody>
      </p:sp>
    </p:spTree>
    <p:extLst>
      <p:ext uri="{BB962C8B-B14F-4D97-AF65-F5344CB8AC3E}">
        <p14:creationId xmlns:p14="http://schemas.microsoft.com/office/powerpoint/2010/main" val="26898506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803044"/>
            <a:ext cx="11155680" cy="1463040"/>
          </a:xfrm>
        </p:spPr>
        <p:txBody>
          <a:bodyPr/>
          <a:lstStyle/>
          <a:p>
            <a:r>
              <a:rPr lang="hu-HU" i="1" dirty="0" smtClean="0"/>
              <a:t>Talán(,) hogy… </a:t>
            </a:r>
            <a:r>
              <a:rPr lang="hu-HU" b="0" dirty="0"/>
              <a:t>’</a:t>
            </a:r>
            <a:r>
              <a:rPr lang="hu-HU" b="0" dirty="0" err="1"/>
              <a:t>perhaps</a:t>
            </a:r>
            <a:r>
              <a:rPr lang="hu-HU" b="0" dirty="0"/>
              <a:t>/</a:t>
            </a:r>
            <a:r>
              <a:rPr lang="hu-HU" b="0" dirty="0" err="1"/>
              <a:t>maybe</a:t>
            </a:r>
            <a:r>
              <a:rPr lang="hu-HU" b="0" dirty="0"/>
              <a:t> </a:t>
            </a:r>
            <a:r>
              <a:rPr lang="hu-HU" b="0" dirty="0" err="1"/>
              <a:t>that</a:t>
            </a:r>
            <a:r>
              <a:rPr lang="hu-HU" b="0" dirty="0"/>
              <a:t>’</a:t>
            </a:r>
            <a:endParaRPr lang="hu-HU" i="1" dirty="0"/>
          </a:p>
        </p:txBody>
      </p:sp>
      <p:sp>
        <p:nvSpPr>
          <p:cNvPr id="3" name="Tartalom helye 2"/>
          <p:cNvSpPr>
            <a:spLocks noGrp="1"/>
          </p:cNvSpPr>
          <p:nvPr>
            <p:ph idx="1"/>
          </p:nvPr>
        </p:nvSpPr>
        <p:spPr>
          <a:xfrm>
            <a:off x="408474" y="1991638"/>
            <a:ext cx="11670792" cy="4609578"/>
          </a:xfrm>
        </p:spPr>
        <p:txBody>
          <a:bodyPr>
            <a:normAutofit/>
          </a:bodyPr>
          <a:lstStyle/>
          <a:p>
            <a:pPr marL="0" indent="0">
              <a:buNone/>
            </a:pPr>
            <a:r>
              <a:rPr lang="hu-HU" b="1" dirty="0" smtClean="0"/>
              <a:t>B)  azért/amiatt </a:t>
            </a:r>
            <a:r>
              <a:rPr lang="hu-HU" dirty="0" smtClean="0"/>
              <a:t>’</a:t>
            </a:r>
            <a:r>
              <a:rPr lang="hu-HU" dirty="0" err="1" smtClean="0"/>
              <a:t>for</a:t>
            </a:r>
            <a:r>
              <a:rPr lang="hu-HU" dirty="0" smtClean="0"/>
              <a:t> </a:t>
            </a:r>
            <a:r>
              <a:rPr lang="hu-HU" dirty="0" err="1" smtClean="0"/>
              <a:t>that</a:t>
            </a:r>
            <a:r>
              <a:rPr lang="hu-HU" dirty="0" smtClean="0"/>
              <a:t> </a:t>
            </a:r>
            <a:r>
              <a:rPr lang="hu-HU" dirty="0" err="1" smtClean="0"/>
              <a:t>reason</a:t>
            </a:r>
            <a:r>
              <a:rPr lang="hu-HU" dirty="0" smtClean="0"/>
              <a:t>, </a:t>
            </a:r>
            <a:r>
              <a:rPr lang="hu-HU" dirty="0" err="1" smtClean="0"/>
              <a:t>because</a:t>
            </a:r>
            <a:r>
              <a:rPr lang="hu-HU" dirty="0" smtClean="0"/>
              <a:t> of </a:t>
            </a:r>
            <a:r>
              <a:rPr lang="hu-HU" dirty="0" err="1" smtClean="0"/>
              <a:t>that</a:t>
            </a:r>
            <a:r>
              <a:rPr lang="hu-HU" dirty="0" smtClean="0"/>
              <a:t>’ + </a:t>
            </a:r>
            <a:r>
              <a:rPr lang="hu-HU" dirty="0" err="1" smtClean="0"/>
              <a:t>ellipsis</a:t>
            </a:r>
            <a:r>
              <a:rPr lang="hu-HU" dirty="0"/>
              <a:t>	</a:t>
            </a:r>
          </a:p>
          <a:p>
            <a:pPr marL="0" indent="0">
              <a:buNone/>
            </a:pPr>
            <a:r>
              <a:rPr lang="hu-HU" dirty="0" smtClean="0"/>
              <a:t>(</a:t>
            </a:r>
            <a:r>
              <a:rPr lang="hu-HU" dirty="0"/>
              <a:t>34) </a:t>
            </a:r>
            <a:r>
              <a:rPr lang="hu-HU" i="1" dirty="0"/>
              <a:t>Alá voltak húzva egyes </a:t>
            </a:r>
            <a:r>
              <a:rPr lang="hu-HU" i="1" dirty="0" smtClean="0"/>
              <a:t>szavak, </a:t>
            </a:r>
            <a:r>
              <a:rPr lang="hu-HU" i="1" dirty="0"/>
              <a:t>hogy örök </a:t>
            </a:r>
            <a:r>
              <a:rPr lang="hu-HU" i="1" dirty="0" smtClean="0"/>
              <a:t>élet, </a:t>
            </a:r>
            <a:r>
              <a:rPr lang="hu-HU" i="1" dirty="0"/>
              <a:t>boldog </a:t>
            </a:r>
            <a:r>
              <a:rPr lang="hu-HU" i="1" dirty="0" smtClean="0"/>
              <a:t>élet, szeretet. </a:t>
            </a:r>
            <a:r>
              <a:rPr lang="hu-HU" b="1" i="1" dirty="0" smtClean="0"/>
              <a:t>Talán </a:t>
            </a:r>
            <a:r>
              <a:rPr lang="hu-HU" b="1" i="1" u="sng" dirty="0" smtClean="0"/>
              <a:t>azért mutogatta</a:t>
            </a:r>
            <a:r>
              <a:rPr lang="hu-HU" b="1" i="1" dirty="0" smtClean="0"/>
              <a:t>, </a:t>
            </a:r>
            <a:r>
              <a:rPr lang="hu-HU" b="1" i="1" dirty="0"/>
              <a:t>hogy </a:t>
            </a:r>
            <a:r>
              <a:rPr lang="hu-HU" i="1" dirty="0"/>
              <a:t>vegyem </a:t>
            </a:r>
            <a:r>
              <a:rPr lang="hu-HU" i="1" dirty="0" smtClean="0"/>
              <a:t>észre, </a:t>
            </a:r>
            <a:r>
              <a:rPr lang="hu-HU" i="1" dirty="0"/>
              <a:t>mit </a:t>
            </a:r>
            <a:r>
              <a:rPr lang="hu-HU" i="1" dirty="0" smtClean="0"/>
              <a:t>akar. </a:t>
            </a:r>
            <a:r>
              <a:rPr lang="hu-HU" dirty="0" smtClean="0"/>
              <a:t>(</a:t>
            </a:r>
            <a:r>
              <a:rPr lang="hu-HU" dirty="0" err="1" smtClean="0"/>
              <a:t>MTSz</a:t>
            </a:r>
            <a:r>
              <a:rPr lang="hu-HU" dirty="0" smtClean="0"/>
              <a:t>, Géczi, 1982) – </a:t>
            </a:r>
            <a:r>
              <a:rPr lang="hu-HU" b="1" i="1" dirty="0" smtClean="0"/>
              <a:t>Talán, hogy </a:t>
            </a:r>
            <a:r>
              <a:rPr lang="hu-HU" i="1" dirty="0" smtClean="0"/>
              <a:t>vegyem észre, mit akar.</a:t>
            </a:r>
          </a:p>
          <a:p>
            <a:pPr marL="0" indent="0">
              <a:buNone/>
            </a:pPr>
            <a:r>
              <a:rPr lang="hu-HU" dirty="0" smtClean="0"/>
              <a:t>’</a:t>
            </a:r>
            <a:r>
              <a:rPr lang="en-US" dirty="0"/>
              <a:t> Certain words were underlined: eternal life, happy life, love. </a:t>
            </a:r>
            <a:r>
              <a:rPr lang="en-US" b="1" dirty="0"/>
              <a:t>Perhaps</a:t>
            </a:r>
            <a:r>
              <a:rPr lang="en-US" dirty="0"/>
              <a:t> </a:t>
            </a:r>
            <a:r>
              <a:rPr lang="en-US" b="1" u="sng" dirty="0"/>
              <a:t>he pointed them out so</a:t>
            </a:r>
            <a:r>
              <a:rPr lang="en-US" b="1" dirty="0"/>
              <a:t> that </a:t>
            </a:r>
            <a:r>
              <a:rPr lang="en-US" dirty="0"/>
              <a:t>I would notice what he meant.</a:t>
            </a:r>
            <a:r>
              <a:rPr lang="hu-HU" dirty="0" smtClean="0"/>
              <a:t>’</a:t>
            </a:r>
          </a:p>
          <a:p>
            <a:pPr marL="0" indent="0">
              <a:buNone/>
            </a:pPr>
            <a:r>
              <a:rPr lang="hu-HU" dirty="0" smtClean="0"/>
              <a:t>(</a:t>
            </a:r>
            <a:r>
              <a:rPr lang="hu-HU" dirty="0"/>
              <a:t>35) </a:t>
            </a:r>
            <a:r>
              <a:rPr lang="hu-HU" i="1" dirty="0"/>
              <a:t>Miért </a:t>
            </a:r>
            <a:r>
              <a:rPr lang="hu-HU" i="1" dirty="0" smtClean="0"/>
              <a:t>kesergsz? </a:t>
            </a:r>
            <a:r>
              <a:rPr lang="hu-HU" b="1" i="1" dirty="0" smtClean="0"/>
              <a:t>Azért talán</a:t>
            </a:r>
            <a:r>
              <a:rPr lang="hu-HU" b="1" i="1" dirty="0"/>
              <a:t>, hogy </a:t>
            </a:r>
            <a:r>
              <a:rPr lang="hu-HU" i="1" dirty="0" smtClean="0"/>
              <a:t>új, </a:t>
            </a:r>
            <a:r>
              <a:rPr lang="hu-HU" i="1" dirty="0"/>
              <a:t>Elébb nem </a:t>
            </a:r>
            <a:r>
              <a:rPr lang="hu-HU" i="1" dirty="0" err="1"/>
              <a:t>ösmert</a:t>
            </a:r>
            <a:r>
              <a:rPr lang="hu-HU" i="1" dirty="0"/>
              <a:t> hithez </a:t>
            </a:r>
            <a:r>
              <a:rPr lang="hu-HU" i="1" dirty="0" err="1" smtClean="0"/>
              <a:t>kínszerítünk</a:t>
            </a:r>
            <a:r>
              <a:rPr lang="hu-HU" i="1" dirty="0" smtClean="0"/>
              <a:t>? </a:t>
            </a:r>
            <a:r>
              <a:rPr lang="hu-HU" dirty="0" smtClean="0"/>
              <a:t>(</a:t>
            </a:r>
            <a:r>
              <a:rPr lang="hu-HU" dirty="0" err="1" smtClean="0">
                <a:solidFill>
                  <a:schemeClr val="tx1">
                    <a:lumMod val="95000"/>
                    <a:lumOff val="5000"/>
                  </a:schemeClr>
                </a:solidFill>
              </a:rPr>
              <a:t>MTSz</a:t>
            </a:r>
            <a:r>
              <a:rPr lang="hu-HU" dirty="0" smtClean="0">
                <a:solidFill>
                  <a:schemeClr val="tx1">
                    <a:lumMod val="95000"/>
                    <a:lumOff val="5000"/>
                  </a:schemeClr>
                </a:solidFill>
              </a:rPr>
              <a:t>, </a:t>
            </a:r>
            <a:r>
              <a:rPr lang="hu-HU" dirty="0" smtClean="0"/>
              <a:t>Eötvös, 1834) – </a:t>
            </a:r>
            <a:r>
              <a:rPr lang="hu-HU" i="1" dirty="0" smtClean="0"/>
              <a:t>Azért keseregsz, talán, hogy…?</a:t>
            </a:r>
          </a:p>
          <a:p>
            <a:pPr marL="0" indent="0">
              <a:buNone/>
            </a:pPr>
            <a:r>
              <a:rPr lang="hu-HU" dirty="0" smtClean="0"/>
              <a:t>’</a:t>
            </a:r>
            <a:r>
              <a:rPr lang="en-US" dirty="0" smtClean="0"/>
              <a:t>Why </a:t>
            </a:r>
            <a:r>
              <a:rPr lang="en-US" dirty="0"/>
              <a:t>do you grieve? </a:t>
            </a:r>
            <a:r>
              <a:rPr lang="en-US" b="1" dirty="0"/>
              <a:t>Perhaps </a:t>
            </a:r>
            <a:r>
              <a:rPr lang="hu-HU" b="1" dirty="0" smtClean="0"/>
              <a:t>(</a:t>
            </a:r>
            <a:r>
              <a:rPr lang="en-US" b="1" dirty="0" smtClean="0"/>
              <a:t>so</a:t>
            </a:r>
            <a:r>
              <a:rPr lang="hu-HU" b="1" dirty="0" smtClean="0"/>
              <a:t>)</a:t>
            </a:r>
            <a:r>
              <a:rPr lang="en-US" b="1" dirty="0" smtClean="0"/>
              <a:t> </a:t>
            </a:r>
            <a:r>
              <a:rPr lang="en-US" b="1" dirty="0"/>
              <a:t>that </a:t>
            </a:r>
            <a:r>
              <a:rPr lang="en-US" dirty="0"/>
              <a:t>we may force you into a new, previously unknown </a:t>
            </a:r>
            <a:r>
              <a:rPr lang="en-US" dirty="0" smtClean="0"/>
              <a:t>faith</a:t>
            </a:r>
            <a:r>
              <a:rPr lang="hu-HU" dirty="0" smtClean="0"/>
              <a:t>?’</a:t>
            </a:r>
            <a:endParaRPr lang="hu-HU" dirty="0"/>
          </a:p>
          <a:p>
            <a:pPr marL="0" indent="0">
              <a:buNone/>
            </a:pPr>
            <a:r>
              <a:rPr lang="hu-HU" dirty="0" smtClean="0"/>
              <a:t>(36) </a:t>
            </a:r>
            <a:r>
              <a:rPr lang="hu-HU" i="1" dirty="0"/>
              <a:t>És </a:t>
            </a:r>
            <a:r>
              <a:rPr lang="hu-HU" i="1" dirty="0" err="1"/>
              <a:t>hosszu</a:t>
            </a:r>
            <a:r>
              <a:rPr lang="hu-HU" i="1" dirty="0"/>
              <a:t> béke van 's az ember Rémítő </a:t>
            </a:r>
            <a:r>
              <a:rPr lang="hu-HU" b="1" i="1" dirty="0"/>
              <a:t>szapora</a:t>
            </a:r>
            <a:r>
              <a:rPr lang="hu-HU" i="1" dirty="0"/>
              <a:t>, </a:t>
            </a:r>
            <a:r>
              <a:rPr lang="hu-HU" b="1" i="1" dirty="0"/>
              <a:t>Talán hogy </a:t>
            </a:r>
            <a:r>
              <a:rPr lang="hu-HU" i="1" dirty="0"/>
              <a:t>a’ dögvésznek egyszer </a:t>
            </a:r>
            <a:r>
              <a:rPr lang="hu-HU" i="1" dirty="0" err="1"/>
              <a:t>Dicsőbb</a:t>
            </a:r>
            <a:r>
              <a:rPr lang="hu-HU" i="1" dirty="0"/>
              <a:t> legyen tora </a:t>
            </a:r>
            <a:r>
              <a:rPr lang="hu-HU" dirty="0"/>
              <a:t>(</a:t>
            </a:r>
            <a:r>
              <a:rPr lang="hu-HU" dirty="0" err="1"/>
              <a:t>MTSz</a:t>
            </a:r>
            <a:r>
              <a:rPr lang="hu-HU" dirty="0"/>
              <a:t>, Vörösmarty, 1846</a:t>
            </a:r>
            <a:r>
              <a:rPr lang="hu-HU" dirty="0" smtClean="0"/>
              <a:t>) – </a:t>
            </a:r>
            <a:r>
              <a:rPr lang="hu-HU" i="1" dirty="0"/>
              <a:t>T</a:t>
            </a:r>
            <a:r>
              <a:rPr lang="hu-HU" i="1" dirty="0" smtClean="0"/>
              <a:t>alán azért szapora, hogy…</a:t>
            </a:r>
            <a:endParaRPr lang="hu-HU" dirty="0"/>
          </a:p>
          <a:p>
            <a:pPr marL="0" indent="0">
              <a:buNone/>
            </a:pPr>
            <a:r>
              <a:rPr lang="hu-HU" dirty="0" smtClean="0"/>
              <a:t>’</a:t>
            </a:r>
            <a:r>
              <a:rPr lang="en-US" dirty="0"/>
              <a:t> And there is a long peace, and mankind is terrifyingly prolific </a:t>
            </a:r>
            <a:r>
              <a:rPr lang="en-US" dirty="0" smtClean="0"/>
              <a:t>—</a:t>
            </a:r>
            <a:r>
              <a:rPr lang="hu-HU" dirty="0" smtClean="0"/>
              <a:t> </a:t>
            </a:r>
            <a:r>
              <a:rPr lang="en-US" b="1" dirty="0" smtClean="0"/>
              <a:t>Perhaps</a:t>
            </a:r>
            <a:r>
              <a:rPr lang="en-US" dirty="0" smtClean="0"/>
              <a:t> </a:t>
            </a:r>
            <a:r>
              <a:rPr lang="en-US" b="1" dirty="0"/>
              <a:t>so</a:t>
            </a:r>
            <a:r>
              <a:rPr lang="en-US" dirty="0"/>
              <a:t> that the plague may one day have a more glorious funeral</a:t>
            </a:r>
            <a:r>
              <a:rPr lang="hu-HU" dirty="0" smtClean="0"/>
              <a:t>’</a:t>
            </a:r>
            <a:endParaRPr lang="hu-HU" dirty="0"/>
          </a:p>
        </p:txBody>
      </p:sp>
    </p:spTree>
    <p:extLst>
      <p:ext uri="{BB962C8B-B14F-4D97-AF65-F5344CB8AC3E}">
        <p14:creationId xmlns:p14="http://schemas.microsoft.com/office/powerpoint/2010/main" val="3332916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Conclusions</a:t>
            </a:r>
            <a:r>
              <a:rPr lang="hu-HU" dirty="0" smtClean="0"/>
              <a:t> 1.	</a:t>
            </a:r>
            <a:endParaRPr lang="hu-HU" dirty="0"/>
          </a:p>
        </p:txBody>
      </p:sp>
      <p:sp>
        <p:nvSpPr>
          <p:cNvPr id="3" name="Tartalom helye 2"/>
          <p:cNvSpPr>
            <a:spLocks noGrp="1"/>
          </p:cNvSpPr>
          <p:nvPr>
            <p:ph idx="1"/>
          </p:nvPr>
        </p:nvSpPr>
        <p:spPr>
          <a:xfrm>
            <a:off x="521208" y="2319320"/>
            <a:ext cx="11917680" cy="4885509"/>
          </a:xfrm>
        </p:spPr>
        <p:txBody>
          <a:bodyPr>
            <a:normAutofit/>
          </a:bodyPr>
          <a:lstStyle/>
          <a:p>
            <a:pPr marL="342900" indent="-342900">
              <a:buAutoNum type="arabicPeriod"/>
            </a:pPr>
            <a:r>
              <a:rPr lang="hu-HU" sz="2200" b="1" i="1" dirty="0" smtClean="0"/>
              <a:t>Bizonyára/bizonnyal/bizonyával,</a:t>
            </a:r>
            <a:r>
              <a:rPr lang="hu-HU" sz="2200" b="1" dirty="0" smtClean="0"/>
              <a:t> </a:t>
            </a:r>
            <a:r>
              <a:rPr lang="hu-HU" sz="2200" b="1" i="1" dirty="0" smtClean="0"/>
              <a:t>hogy…</a:t>
            </a:r>
            <a:r>
              <a:rPr lang="hu-HU" sz="2200" b="1" dirty="0"/>
              <a:t> </a:t>
            </a:r>
            <a:r>
              <a:rPr lang="hu-HU" sz="2200" b="1" dirty="0" smtClean="0"/>
              <a:t>’</a:t>
            </a:r>
            <a:r>
              <a:rPr lang="hu-HU" sz="2200" b="1" dirty="0" err="1" smtClean="0"/>
              <a:t>certainly</a:t>
            </a:r>
            <a:r>
              <a:rPr lang="hu-HU" sz="2200" b="1" dirty="0" smtClean="0"/>
              <a:t> </a:t>
            </a:r>
            <a:r>
              <a:rPr lang="hu-HU" sz="2200" b="1" dirty="0" err="1" smtClean="0"/>
              <a:t>that</a:t>
            </a:r>
            <a:r>
              <a:rPr lang="hu-HU" sz="2200" b="1" dirty="0" smtClean="0"/>
              <a:t>/</a:t>
            </a:r>
            <a:r>
              <a:rPr lang="hu-HU" sz="2200" b="1" dirty="0" err="1" smtClean="0"/>
              <a:t>probably</a:t>
            </a:r>
            <a:r>
              <a:rPr lang="hu-HU" sz="2200" b="1" dirty="0" smtClean="0"/>
              <a:t> </a:t>
            </a:r>
            <a:r>
              <a:rPr lang="hu-HU" sz="2200" b="1" dirty="0" err="1" smtClean="0"/>
              <a:t>that</a:t>
            </a:r>
            <a:r>
              <a:rPr lang="hu-HU" sz="2200" b="1" dirty="0" smtClean="0"/>
              <a:t>’</a:t>
            </a:r>
          </a:p>
          <a:p>
            <a:r>
              <a:rPr lang="hu-HU" sz="2200" dirty="0" err="1"/>
              <a:t>e</a:t>
            </a:r>
            <a:r>
              <a:rPr lang="hu-HU" sz="2200" dirty="0" err="1" smtClean="0"/>
              <a:t>arly</a:t>
            </a:r>
            <a:r>
              <a:rPr lang="hu-HU" sz="2200" dirty="0" smtClean="0"/>
              <a:t> </a:t>
            </a:r>
            <a:r>
              <a:rPr lang="hu-HU" sz="2200" dirty="0" err="1" smtClean="0"/>
              <a:t>data</a:t>
            </a:r>
            <a:endParaRPr lang="hu-HU" sz="2200" dirty="0" smtClean="0"/>
          </a:p>
          <a:p>
            <a:r>
              <a:rPr lang="hu-HU" sz="2200" dirty="0" err="1"/>
              <a:t>n</a:t>
            </a:r>
            <a:r>
              <a:rPr lang="hu-HU" sz="2200" dirty="0" err="1" smtClean="0"/>
              <a:t>ot</a:t>
            </a:r>
            <a:r>
              <a:rPr lang="hu-HU" sz="2200" dirty="0" smtClean="0"/>
              <a:t> </a:t>
            </a:r>
            <a:r>
              <a:rPr lang="hu-HU" sz="2200" dirty="0" err="1" smtClean="0"/>
              <a:t>all</a:t>
            </a:r>
            <a:r>
              <a:rPr lang="hu-HU" sz="2200" dirty="0" smtClean="0"/>
              <a:t> </a:t>
            </a:r>
            <a:r>
              <a:rPr lang="hu-HU" sz="2200" dirty="0" err="1" smtClean="0"/>
              <a:t>from</a:t>
            </a:r>
            <a:r>
              <a:rPr lang="hu-HU" sz="2200" dirty="0" smtClean="0"/>
              <a:t> </a:t>
            </a:r>
            <a:r>
              <a:rPr lang="hu-HU" sz="2200" dirty="0" err="1" smtClean="0"/>
              <a:t>Transylvania</a:t>
            </a:r>
            <a:endParaRPr lang="hu-HU" sz="2200" dirty="0" smtClean="0"/>
          </a:p>
          <a:p>
            <a:r>
              <a:rPr lang="hu-HU" sz="2200" dirty="0"/>
              <a:t>n</a:t>
            </a:r>
            <a:r>
              <a:rPr lang="hu-HU" sz="2200" dirty="0" smtClean="0"/>
              <a:t>o </a:t>
            </a:r>
            <a:r>
              <a:rPr lang="hu-HU" sz="2200" dirty="0" err="1" smtClean="0"/>
              <a:t>proof</a:t>
            </a:r>
            <a:r>
              <a:rPr lang="hu-HU" sz="2200" dirty="0" smtClean="0"/>
              <a:t> </a:t>
            </a:r>
            <a:r>
              <a:rPr lang="hu-HU" sz="2200" dirty="0" err="1" smtClean="0"/>
              <a:t>for</a:t>
            </a:r>
            <a:r>
              <a:rPr lang="hu-HU" sz="2200" dirty="0" smtClean="0"/>
              <a:t> </a:t>
            </a:r>
            <a:r>
              <a:rPr lang="hu-HU" sz="2200" dirty="0" err="1" smtClean="0"/>
              <a:t>ellipsis</a:t>
            </a:r>
            <a:r>
              <a:rPr lang="hu-HU" sz="2200" dirty="0" smtClean="0"/>
              <a:t> (</a:t>
            </a:r>
            <a:r>
              <a:rPr lang="hu-HU" sz="2200" dirty="0" err="1" smtClean="0"/>
              <a:t>no</a:t>
            </a:r>
            <a:r>
              <a:rPr lang="hu-HU" sz="2200" dirty="0" smtClean="0"/>
              <a:t> </a:t>
            </a:r>
            <a:r>
              <a:rPr lang="hu-HU" sz="2200" dirty="0" err="1" smtClean="0"/>
              <a:t>examples</a:t>
            </a:r>
            <a:r>
              <a:rPr lang="hu-HU" sz="2200" dirty="0" smtClean="0"/>
              <a:t> </a:t>
            </a:r>
            <a:r>
              <a:rPr lang="hu-HU" sz="2200" dirty="0" err="1" smtClean="0"/>
              <a:t>with</a:t>
            </a:r>
            <a:r>
              <a:rPr lang="hu-HU" sz="2200" dirty="0" smtClean="0"/>
              <a:t> </a:t>
            </a:r>
            <a:r>
              <a:rPr lang="en-US" sz="2200" i="1" dirty="0" err="1"/>
              <a:t>úgy</a:t>
            </a:r>
            <a:r>
              <a:rPr lang="en-US" sz="2200" i="1" dirty="0"/>
              <a:t> van</a:t>
            </a:r>
            <a:r>
              <a:rPr lang="en-US" sz="2200" dirty="0"/>
              <a:t> </a:t>
            </a:r>
            <a:r>
              <a:rPr lang="hu-HU" sz="2200" dirty="0" smtClean="0"/>
              <a:t>’</a:t>
            </a:r>
            <a:r>
              <a:rPr lang="hu-HU" sz="2200" dirty="0" err="1" smtClean="0"/>
              <a:t>so</a:t>
            </a:r>
            <a:r>
              <a:rPr lang="hu-HU" sz="2200" dirty="0" smtClean="0"/>
              <a:t> </a:t>
            </a:r>
            <a:r>
              <a:rPr lang="en-US" sz="2200" dirty="0" smtClean="0"/>
              <a:t>it is</a:t>
            </a:r>
            <a:r>
              <a:rPr lang="hu-HU" sz="2200" dirty="0" smtClean="0"/>
              <a:t>’</a:t>
            </a:r>
            <a:r>
              <a:rPr lang="en-US" sz="2200" dirty="0" smtClean="0"/>
              <a:t>, </a:t>
            </a:r>
            <a:r>
              <a:rPr lang="en-US" sz="2200" i="1" dirty="0" err="1"/>
              <a:t>az</a:t>
            </a:r>
            <a:r>
              <a:rPr lang="en-US" sz="2200" i="1" dirty="0"/>
              <a:t> van</a:t>
            </a:r>
            <a:r>
              <a:rPr lang="en-US" sz="2200" dirty="0"/>
              <a:t> </a:t>
            </a:r>
            <a:r>
              <a:rPr lang="hu-HU" sz="2200" dirty="0" smtClean="0"/>
              <a:t>’</a:t>
            </a:r>
            <a:r>
              <a:rPr lang="en-US" sz="2200" dirty="0" smtClean="0"/>
              <a:t>that is</a:t>
            </a:r>
            <a:r>
              <a:rPr lang="hu-HU" sz="2200" dirty="0" smtClean="0"/>
              <a:t>’</a:t>
            </a:r>
            <a:r>
              <a:rPr lang="en-US" sz="2200" dirty="0" smtClean="0"/>
              <a:t>, </a:t>
            </a:r>
            <a:r>
              <a:rPr lang="en-US" sz="2200" dirty="0"/>
              <a:t>or </a:t>
            </a:r>
            <a:r>
              <a:rPr lang="en-US" sz="2200" i="1" dirty="0" err="1"/>
              <a:t>igaz</a:t>
            </a:r>
            <a:r>
              <a:rPr lang="en-US" sz="2200" i="1" dirty="0"/>
              <a:t> </a:t>
            </a:r>
            <a:r>
              <a:rPr lang="en-US" sz="2200" i="1" dirty="0" err="1"/>
              <a:t>az</a:t>
            </a:r>
            <a:r>
              <a:rPr lang="en-US" sz="2200" dirty="0"/>
              <a:t> </a:t>
            </a:r>
            <a:r>
              <a:rPr lang="hu-HU" sz="2200" dirty="0" smtClean="0"/>
              <a:t>’</a:t>
            </a:r>
            <a:r>
              <a:rPr lang="en-US" sz="2200" dirty="0" smtClean="0"/>
              <a:t>it </a:t>
            </a:r>
            <a:r>
              <a:rPr lang="en-US" sz="2200" dirty="0"/>
              <a:t>is </a:t>
            </a:r>
            <a:r>
              <a:rPr lang="en-US" sz="2200" dirty="0" smtClean="0"/>
              <a:t>true</a:t>
            </a:r>
            <a:r>
              <a:rPr lang="hu-HU" sz="2200" dirty="0" smtClean="0"/>
              <a:t>’) </a:t>
            </a:r>
            <a:r>
              <a:rPr lang="hu-HU" sz="2200" dirty="0" err="1" smtClean="0"/>
              <a:t>in</a:t>
            </a:r>
            <a:r>
              <a:rPr lang="hu-HU" sz="2200" dirty="0" smtClean="0"/>
              <a:t> </a:t>
            </a:r>
            <a:r>
              <a:rPr lang="hu-HU" sz="2200" dirty="0" err="1" smtClean="0"/>
              <a:t>the</a:t>
            </a:r>
            <a:r>
              <a:rPr lang="hu-HU" sz="2200" dirty="0" smtClean="0"/>
              <a:t> </a:t>
            </a:r>
            <a:r>
              <a:rPr lang="hu-HU" sz="2200" dirty="0" err="1" smtClean="0"/>
              <a:t>diachronic</a:t>
            </a:r>
            <a:r>
              <a:rPr lang="hu-HU" sz="2200" dirty="0" smtClean="0"/>
              <a:t> </a:t>
            </a:r>
            <a:r>
              <a:rPr lang="hu-HU" sz="2200" dirty="0" err="1" smtClean="0"/>
              <a:t>corpora</a:t>
            </a:r>
            <a:endParaRPr lang="hu-HU" sz="2200" dirty="0" smtClean="0"/>
          </a:p>
          <a:p>
            <a:r>
              <a:rPr lang="hu-HU" sz="2200" i="1" dirty="0" smtClean="0"/>
              <a:t>Minden bizonnyal tudja/hiszi, hogy…</a:t>
            </a:r>
          </a:p>
          <a:p>
            <a:r>
              <a:rPr lang="hu-HU" sz="2200" dirty="0" err="1" smtClean="0"/>
              <a:t>contamination</a:t>
            </a:r>
            <a:r>
              <a:rPr lang="hu-HU" sz="2200" dirty="0" smtClean="0"/>
              <a:t> (</a:t>
            </a:r>
            <a:r>
              <a:rPr lang="hu-HU" sz="2200" i="1" dirty="0" smtClean="0"/>
              <a:t>bizony, hogy</a:t>
            </a:r>
            <a:r>
              <a:rPr lang="hu-HU" sz="2200" dirty="0" smtClean="0"/>
              <a:t>) OR </a:t>
            </a:r>
            <a:r>
              <a:rPr lang="hu-HU" sz="2200" dirty="0" err="1" smtClean="0"/>
              <a:t>analogy</a:t>
            </a:r>
            <a:r>
              <a:rPr lang="hu-HU" sz="2200" dirty="0" smtClean="0"/>
              <a:t> of </a:t>
            </a:r>
            <a:r>
              <a:rPr lang="hu-HU" sz="2200" i="1" dirty="0" smtClean="0"/>
              <a:t>bizony, hogy…  </a:t>
            </a:r>
            <a:r>
              <a:rPr lang="hu-HU" sz="2200" dirty="0" smtClean="0"/>
              <a:t>’</a:t>
            </a:r>
            <a:r>
              <a:rPr lang="hu-HU" sz="2200" dirty="0" err="1" smtClean="0"/>
              <a:t>certain</a:t>
            </a:r>
            <a:r>
              <a:rPr lang="hu-HU" sz="2200" dirty="0" smtClean="0"/>
              <a:t>/</a:t>
            </a:r>
            <a:r>
              <a:rPr lang="hu-HU" sz="2200" dirty="0" err="1" smtClean="0"/>
              <a:t>certainly</a:t>
            </a:r>
            <a:r>
              <a:rPr lang="hu-HU" sz="2200" dirty="0" smtClean="0"/>
              <a:t> </a:t>
            </a:r>
            <a:r>
              <a:rPr lang="hu-HU" sz="2200" dirty="0" err="1" smtClean="0"/>
              <a:t>that</a:t>
            </a:r>
            <a:r>
              <a:rPr lang="hu-HU" sz="2200" dirty="0" smtClean="0"/>
              <a:t>’ </a:t>
            </a:r>
            <a:r>
              <a:rPr lang="hu-HU" sz="2200" dirty="0" err="1" smtClean="0"/>
              <a:t>cannot</a:t>
            </a:r>
            <a:r>
              <a:rPr lang="hu-HU" sz="2200" dirty="0" smtClean="0"/>
              <a:t> be </a:t>
            </a:r>
            <a:r>
              <a:rPr lang="hu-HU" sz="2200" dirty="0" err="1" smtClean="0"/>
              <a:t>excluded</a:t>
            </a:r>
            <a:r>
              <a:rPr lang="hu-HU" sz="2200" dirty="0" smtClean="0"/>
              <a:t> (</a:t>
            </a:r>
            <a:r>
              <a:rPr lang="hu-HU" sz="2200" dirty="0" err="1" smtClean="0"/>
              <a:t>about</a:t>
            </a:r>
            <a:r>
              <a:rPr lang="hu-HU" sz="2200" dirty="0" smtClean="0"/>
              <a:t> </a:t>
            </a:r>
            <a:r>
              <a:rPr lang="hu-HU" sz="2200" dirty="0" err="1" smtClean="0"/>
              <a:t>the</a:t>
            </a:r>
            <a:r>
              <a:rPr lang="hu-HU" sz="2200" dirty="0" smtClean="0"/>
              <a:t> </a:t>
            </a:r>
            <a:r>
              <a:rPr lang="hu-HU" sz="2200" dirty="0" err="1" smtClean="0"/>
              <a:t>evolution</a:t>
            </a:r>
            <a:r>
              <a:rPr lang="hu-HU" sz="2200" dirty="0" smtClean="0"/>
              <a:t> of </a:t>
            </a:r>
            <a:r>
              <a:rPr lang="hu-HU" sz="2200" i="1" dirty="0" smtClean="0"/>
              <a:t>bizony</a:t>
            </a:r>
            <a:r>
              <a:rPr lang="hu-HU" sz="2200" dirty="0" smtClean="0"/>
              <a:t>: </a:t>
            </a:r>
            <a:r>
              <a:rPr lang="hu-HU" sz="2200" dirty="0" err="1" smtClean="0"/>
              <a:t>Haader</a:t>
            </a:r>
            <a:r>
              <a:rPr lang="hu-HU" sz="2200" dirty="0" smtClean="0"/>
              <a:t> 2001, ADJ &gt; SA)</a:t>
            </a:r>
            <a:endParaRPr lang="hu-HU" i="1" dirty="0"/>
          </a:p>
          <a:p>
            <a:pPr marL="0" indent="0">
              <a:buNone/>
            </a:pPr>
            <a:endParaRPr lang="hu-HU" b="1" dirty="0"/>
          </a:p>
        </p:txBody>
      </p:sp>
    </p:spTree>
    <p:extLst>
      <p:ext uri="{BB962C8B-B14F-4D97-AF65-F5344CB8AC3E}">
        <p14:creationId xmlns:p14="http://schemas.microsoft.com/office/powerpoint/2010/main" val="92540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Conclusions</a:t>
            </a:r>
            <a:r>
              <a:rPr lang="hu-HU" dirty="0" smtClean="0"/>
              <a:t> 2.</a:t>
            </a:r>
            <a:endParaRPr lang="hu-HU" dirty="0"/>
          </a:p>
        </p:txBody>
      </p:sp>
      <p:sp>
        <p:nvSpPr>
          <p:cNvPr id="3" name="Tartalom helye 2"/>
          <p:cNvSpPr>
            <a:spLocks noGrp="1"/>
          </p:cNvSpPr>
          <p:nvPr>
            <p:ph idx="1"/>
          </p:nvPr>
        </p:nvSpPr>
        <p:spPr>
          <a:xfrm>
            <a:off x="263652" y="1894115"/>
            <a:ext cx="11670792" cy="4963885"/>
          </a:xfrm>
        </p:spPr>
        <p:txBody>
          <a:bodyPr>
            <a:normAutofit/>
          </a:bodyPr>
          <a:lstStyle/>
          <a:p>
            <a:pPr marL="0" indent="0">
              <a:buNone/>
            </a:pPr>
            <a:r>
              <a:rPr lang="hu-HU" b="1" dirty="0"/>
              <a:t>2</a:t>
            </a:r>
            <a:r>
              <a:rPr lang="hu-HU" sz="2000" b="1" dirty="0"/>
              <a:t>. </a:t>
            </a:r>
            <a:r>
              <a:rPr lang="hu-HU" sz="2000" b="1" i="1" dirty="0"/>
              <a:t>Persze, hogy</a:t>
            </a:r>
            <a:r>
              <a:rPr lang="hu-HU" sz="2000" b="1" i="1" dirty="0" smtClean="0"/>
              <a:t>… </a:t>
            </a:r>
            <a:r>
              <a:rPr lang="hu-HU" sz="2000" b="1" dirty="0" smtClean="0"/>
              <a:t>’</a:t>
            </a:r>
            <a:r>
              <a:rPr lang="hu-HU" sz="2000" b="1" dirty="0" err="1" smtClean="0"/>
              <a:t>of</a:t>
            </a:r>
            <a:r>
              <a:rPr lang="hu-HU" sz="2000" b="1" dirty="0" smtClean="0"/>
              <a:t> </a:t>
            </a:r>
            <a:r>
              <a:rPr lang="hu-HU" sz="2000" b="1" dirty="0" err="1" smtClean="0"/>
              <a:t>course</a:t>
            </a:r>
            <a:r>
              <a:rPr lang="hu-HU" sz="2000" b="1" dirty="0" smtClean="0"/>
              <a:t>, </a:t>
            </a:r>
            <a:r>
              <a:rPr lang="hu-HU" sz="2000" b="1" dirty="0" err="1" smtClean="0"/>
              <a:t>that</a:t>
            </a:r>
            <a:r>
              <a:rPr lang="hu-HU" sz="2000" b="1" dirty="0" smtClean="0"/>
              <a:t>’</a:t>
            </a:r>
            <a:endParaRPr lang="hu-HU" sz="2000" b="1" dirty="0"/>
          </a:p>
          <a:p>
            <a:r>
              <a:rPr lang="en-US" sz="2000" dirty="0"/>
              <a:t>From the mid-18th century, it can already be attested as a main clause with a subordinating conjunction, but it only really spreads from the 19th century.</a:t>
            </a:r>
          </a:p>
          <a:p>
            <a:r>
              <a:rPr lang="en-US" sz="2000" dirty="0" smtClean="0"/>
              <a:t>Additional meaning</a:t>
            </a:r>
            <a:r>
              <a:rPr lang="hu-HU" sz="2000" dirty="0" smtClean="0"/>
              <a:t>, n</a:t>
            </a:r>
            <a:r>
              <a:rPr lang="en-US" sz="2000" dirty="0" err="1" smtClean="0"/>
              <a:t>ot</a:t>
            </a:r>
            <a:r>
              <a:rPr lang="en-US" sz="2000" dirty="0" smtClean="0"/>
              <a:t> </a:t>
            </a:r>
            <a:r>
              <a:rPr lang="en-US" sz="2000" dirty="0"/>
              <a:t>merely a formal variant.</a:t>
            </a:r>
          </a:p>
          <a:p>
            <a:r>
              <a:rPr lang="en-US" sz="2000" dirty="0"/>
              <a:t>There are plenty of </a:t>
            </a:r>
            <a:r>
              <a:rPr lang="hu-HU" sz="2000" dirty="0" err="1" smtClean="0"/>
              <a:t>clause-interspersing</a:t>
            </a:r>
            <a:r>
              <a:rPr lang="hu-HU" sz="2000" dirty="0" smtClean="0"/>
              <a:t> </a:t>
            </a:r>
            <a:r>
              <a:rPr lang="en-US" sz="2000" dirty="0" smtClean="0"/>
              <a:t>formal variants</a:t>
            </a:r>
            <a:r>
              <a:rPr lang="hu-HU" sz="2000" dirty="0" smtClean="0"/>
              <a:t>:</a:t>
            </a:r>
            <a:endParaRPr lang="en-US" sz="2000" dirty="0"/>
          </a:p>
          <a:p>
            <a:pPr marL="0" indent="0">
              <a:buNone/>
            </a:pPr>
            <a:r>
              <a:rPr lang="hu-HU" sz="2000" dirty="0" smtClean="0"/>
              <a:t>(37) </a:t>
            </a:r>
            <a:r>
              <a:rPr lang="hu-HU" sz="2000" dirty="0"/>
              <a:t>Másik </a:t>
            </a:r>
            <a:r>
              <a:rPr lang="hu-HU" sz="2000" dirty="0" smtClean="0"/>
              <a:t>(révetegen): </a:t>
            </a:r>
            <a:r>
              <a:rPr lang="hu-HU" sz="2000" i="1" dirty="0"/>
              <a:t>Nem </a:t>
            </a:r>
            <a:r>
              <a:rPr lang="hu-HU" sz="2000" i="1" dirty="0" smtClean="0"/>
              <a:t>tudom… </a:t>
            </a:r>
            <a:r>
              <a:rPr lang="hu-HU" sz="2000" dirty="0" smtClean="0"/>
              <a:t>Egyik: Nem? (</a:t>
            </a:r>
            <a:r>
              <a:rPr lang="hu-HU" sz="2000" dirty="0" err="1" smtClean="0"/>
              <a:t>Pofonvágja</a:t>
            </a:r>
            <a:r>
              <a:rPr lang="hu-HU" sz="2000" dirty="0" smtClean="0"/>
              <a:t>.) </a:t>
            </a:r>
            <a:r>
              <a:rPr lang="hu-HU" sz="2000" i="1" dirty="0" smtClean="0"/>
              <a:t>Nesze, </a:t>
            </a:r>
            <a:r>
              <a:rPr lang="hu-HU" sz="2000" i="1" dirty="0"/>
              <a:t>te piszok </a:t>
            </a:r>
            <a:r>
              <a:rPr lang="hu-HU" sz="2000" i="1" dirty="0" smtClean="0"/>
              <a:t>fráter! </a:t>
            </a:r>
            <a:r>
              <a:rPr lang="hu-HU" sz="2000" i="1" dirty="0"/>
              <a:t>Most </a:t>
            </a:r>
            <a:r>
              <a:rPr lang="hu-HU" sz="2000" i="1" dirty="0" smtClean="0"/>
              <a:t>tudod? </a:t>
            </a:r>
            <a:r>
              <a:rPr lang="hu-HU" sz="2000" dirty="0" smtClean="0"/>
              <a:t>(Revolvert </a:t>
            </a:r>
            <a:r>
              <a:rPr lang="hu-HU" sz="2000" dirty="0"/>
              <a:t>vesz </a:t>
            </a:r>
            <a:r>
              <a:rPr lang="hu-HU" sz="2000" dirty="0" smtClean="0"/>
              <a:t>elő.) </a:t>
            </a:r>
            <a:r>
              <a:rPr lang="hu-HU" sz="2000" dirty="0"/>
              <a:t>Másik </a:t>
            </a:r>
            <a:r>
              <a:rPr lang="hu-HU" sz="2000" dirty="0" smtClean="0"/>
              <a:t>(boldogan):</a:t>
            </a:r>
            <a:r>
              <a:rPr lang="hu-HU" sz="2000" dirty="0"/>
              <a:t> </a:t>
            </a:r>
            <a:r>
              <a:rPr lang="hu-HU" sz="2000" b="1" i="1" dirty="0" smtClean="0"/>
              <a:t>Persze</a:t>
            </a:r>
            <a:r>
              <a:rPr lang="hu-HU" sz="2000" dirty="0" smtClean="0"/>
              <a:t>, </a:t>
            </a:r>
            <a:r>
              <a:rPr lang="hu-HU" sz="2000" b="1" i="1" dirty="0"/>
              <a:t>hogy</a:t>
            </a:r>
            <a:r>
              <a:rPr lang="hu-HU" sz="2000" i="1" dirty="0"/>
              <a:t> </a:t>
            </a:r>
            <a:r>
              <a:rPr lang="hu-HU" sz="2000" i="1" dirty="0" smtClean="0"/>
              <a:t>tudom! </a:t>
            </a:r>
            <a:r>
              <a:rPr lang="hu-HU" sz="2000" dirty="0" smtClean="0"/>
              <a:t>(</a:t>
            </a:r>
            <a:r>
              <a:rPr lang="hu-HU" sz="2000" dirty="0" err="1" smtClean="0"/>
              <a:t>MTSz</a:t>
            </a:r>
            <a:r>
              <a:rPr lang="hu-HU" sz="2000" dirty="0" smtClean="0"/>
              <a:t>, 1923, Karinthy)</a:t>
            </a:r>
            <a:endParaRPr lang="hu-HU" sz="2000" dirty="0"/>
          </a:p>
          <a:p>
            <a:pPr marL="0" indent="0">
              <a:buNone/>
            </a:pPr>
            <a:r>
              <a:rPr lang="hu-HU" sz="2000" dirty="0" smtClean="0"/>
              <a:t>’</a:t>
            </a:r>
            <a:r>
              <a:rPr lang="en-US" sz="2000" dirty="0" smtClean="0"/>
              <a:t>Second </a:t>
            </a:r>
            <a:r>
              <a:rPr lang="en-US" sz="2000" dirty="0"/>
              <a:t>man (dreamily): I don’t know... First man: You don’t? (Slaps him.) Here you go, you filthy bastard! Now you know? (Takes out a revolver.) Second man (happily): </a:t>
            </a:r>
            <a:r>
              <a:rPr lang="en-US" sz="2000" b="1" dirty="0"/>
              <a:t>Of course </a:t>
            </a:r>
            <a:r>
              <a:rPr lang="en-US" sz="2000" dirty="0"/>
              <a:t>I know</a:t>
            </a:r>
            <a:r>
              <a:rPr lang="en-US" sz="2000" dirty="0" smtClean="0"/>
              <a:t>!</a:t>
            </a:r>
            <a:r>
              <a:rPr lang="hu-HU" sz="2000" dirty="0" smtClean="0"/>
              <a:t>’</a:t>
            </a:r>
            <a:endParaRPr lang="hu-HU" sz="2000" dirty="0"/>
          </a:p>
        </p:txBody>
      </p:sp>
    </p:spTree>
    <p:extLst>
      <p:ext uri="{BB962C8B-B14F-4D97-AF65-F5344CB8AC3E}">
        <p14:creationId xmlns:p14="http://schemas.microsoft.com/office/powerpoint/2010/main" val="5221180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Conclusions</a:t>
            </a:r>
            <a:endParaRPr lang="hu-HU" dirty="0"/>
          </a:p>
        </p:txBody>
      </p:sp>
      <p:sp>
        <p:nvSpPr>
          <p:cNvPr id="3" name="Tartalom helye 2"/>
          <p:cNvSpPr>
            <a:spLocks noGrp="1"/>
          </p:cNvSpPr>
          <p:nvPr>
            <p:ph idx="1"/>
          </p:nvPr>
        </p:nvSpPr>
        <p:spPr/>
        <p:txBody>
          <a:bodyPr/>
          <a:lstStyle/>
          <a:p>
            <a:pPr marL="0" indent="0">
              <a:buNone/>
            </a:pPr>
            <a:r>
              <a:rPr lang="hu-HU" sz="2200" b="1" i="1" dirty="0"/>
              <a:t>3. Talán, hogy</a:t>
            </a:r>
            <a:r>
              <a:rPr lang="hu-HU" sz="2200" b="1" i="1" dirty="0" smtClean="0"/>
              <a:t>… </a:t>
            </a:r>
            <a:r>
              <a:rPr lang="hu-HU" sz="2200" b="1" dirty="0" smtClean="0"/>
              <a:t>’</a:t>
            </a:r>
            <a:r>
              <a:rPr lang="hu-HU" sz="2200" b="1" dirty="0" err="1" smtClean="0"/>
              <a:t>perhaps</a:t>
            </a:r>
            <a:r>
              <a:rPr lang="hu-HU" sz="2200" b="1" dirty="0" smtClean="0"/>
              <a:t> </a:t>
            </a:r>
            <a:r>
              <a:rPr lang="hu-HU" sz="2200" b="1" dirty="0" err="1" smtClean="0"/>
              <a:t>that</a:t>
            </a:r>
            <a:r>
              <a:rPr lang="hu-HU" sz="2200" b="1" dirty="0" smtClean="0"/>
              <a:t>’</a:t>
            </a:r>
            <a:endParaRPr lang="hu-HU" sz="2200" b="1" dirty="0"/>
          </a:p>
          <a:p>
            <a:r>
              <a:rPr lang="en-US" sz="2200" dirty="0"/>
              <a:t>the subordinating conjunction </a:t>
            </a:r>
            <a:r>
              <a:rPr lang="en-US" sz="2200" i="1" dirty="0" err="1"/>
              <a:t>hogy</a:t>
            </a:r>
            <a:r>
              <a:rPr lang="en-US" sz="2200" dirty="0"/>
              <a:t> (‘that’) introducing a subordinate clause can be attested </a:t>
            </a:r>
            <a:r>
              <a:rPr lang="en-US" sz="2200" dirty="0" smtClean="0"/>
              <a:t>as early as the </a:t>
            </a:r>
            <a:r>
              <a:rPr lang="en-US" sz="2200" dirty="0"/>
              <a:t>Late Middle Hungarian to Early Modern Hungarian period (from the mid-18th century onward), </a:t>
            </a:r>
            <a:endParaRPr lang="hu-HU" sz="2200" dirty="0" smtClean="0"/>
          </a:p>
          <a:p>
            <a:r>
              <a:rPr lang="hu-HU" sz="2200" dirty="0" err="1"/>
              <a:t>Definitely</a:t>
            </a:r>
            <a:r>
              <a:rPr lang="hu-HU" sz="2200" dirty="0"/>
              <a:t> </a:t>
            </a:r>
            <a:r>
              <a:rPr lang="hu-HU" sz="2200" dirty="0" err="1"/>
              <a:t>ellipsis</a:t>
            </a:r>
            <a:r>
              <a:rPr lang="hu-HU" sz="2200" dirty="0" smtClean="0"/>
              <a:t>: </a:t>
            </a:r>
            <a:r>
              <a:rPr lang="en-US" sz="2200" i="1" dirty="0" err="1"/>
              <a:t>talán</a:t>
            </a:r>
            <a:r>
              <a:rPr lang="en-US" sz="2200" dirty="0"/>
              <a:t> (‘perhaps’) can always be supplemented with an explicit main clause</a:t>
            </a:r>
            <a:endParaRPr lang="hu-HU" sz="2200" dirty="0"/>
          </a:p>
          <a:p>
            <a:pPr marL="0" indent="0">
              <a:buNone/>
            </a:pPr>
            <a:endParaRPr lang="hu-HU" dirty="0"/>
          </a:p>
        </p:txBody>
      </p:sp>
    </p:spTree>
    <p:extLst>
      <p:ext uri="{BB962C8B-B14F-4D97-AF65-F5344CB8AC3E}">
        <p14:creationId xmlns:p14="http://schemas.microsoft.com/office/powerpoint/2010/main" val="1004919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6" y="755522"/>
            <a:ext cx="11155680" cy="1463040"/>
          </a:xfrm>
        </p:spPr>
        <p:txBody>
          <a:bodyPr/>
          <a:lstStyle/>
          <a:p>
            <a:r>
              <a:rPr lang="hu-HU" dirty="0" err="1" smtClean="0"/>
              <a:t>Conclusions</a:t>
            </a:r>
            <a:endParaRPr lang="hu-HU" dirty="0"/>
          </a:p>
        </p:txBody>
      </p:sp>
      <p:sp>
        <p:nvSpPr>
          <p:cNvPr id="3" name="Tartalom helye 2"/>
          <p:cNvSpPr>
            <a:spLocks noGrp="1"/>
          </p:cNvSpPr>
          <p:nvPr>
            <p:ph idx="1"/>
          </p:nvPr>
        </p:nvSpPr>
        <p:spPr>
          <a:xfrm>
            <a:off x="200416" y="1590805"/>
            <a:ext cx="5501883" cy="5267195"/>
          </a:xfrm>
        </p:spPr>
        <p:txBody>
          <a:bodyPr>
            <a:normAutofit fontScale="85000" lnSpcReduction="10000"/>
          </a:bodyPr>
          <a:lstStyle/>
          <a:p>
            <a:r>
              <a:rPr lang="hu-HU" sz="2000" dirty="0" err="1" smtClean="0"/>
              <a:t>Different</a:t>
            </a:r>
            <a:r>
              <a:rPr lang="hu-HU" sz="2000" dirty="0" smtClean="0"/>
              <a:t> </a:t>
            </a:r>
            <a:r>
              <a:rPr lang="hu-HU" sz="2000" dirty="0" err="1" smtClean="0"/>
              <a:t>cases</a:t>
            </a:r>
            <a:endParaRPr lang="hu-HU" sz="2000" dirty="0" smtClean="0"/>
          </a:p>
          <a:p>
            <a:r>
              <a:rPr lang="en-US" sz="2000" dirty="0" smtClean="0"/>
              <a:t>There are examples </a:t>
            </a:r>
            <a:r>
              <a:rPr lang="hu-HU" sz="2000" dirty="0" err="1" smtClean="0"/>
              <a:t>from</a:t>
            </a:r>
            <a:r>
              <a:rPr lang="en-US" sz="2000" dirty="0" smtClean="0"/>
              <a:t> </a:t>
            </a:r>
            <a:r>
              <a:rPr lang="hu-HU" sz="2000" dirty="0" err="1" smtClean="0"/>
              <a:t>Middle</a:t>
            </a:r>
            <a:r>
              <a:rPr lang="hu-HU" sz="2000" dirty="0" smtClean="0"/>
              <a:t> </a:t>
            </a:r>
            <a:r>
              <a:rPr lang="en-US" sz="2000" dirty="0" smtClean="0"/>
              <a:t>Hungarian </a:t>
            </a:r>
            <a:r>
              <a:rPr lang="en-US" sz="2000" dirty="0"/>
              <a:t>(naturally, of those </a:t>
            </a:r>
            <a:r>
              <a:rPr lang="hu-HU" sz="2000" dirty="0" smtClean="0"/>
              <a:t>SA-s </a:t>
            </a:r>
            <a:r>
              <a:rPr lang="en-US" sz="2000" dirty="0" smtClean="0"/>
              <a:t>that </a:t>
            </a:r>
            <a:r>
              <a:rPr lang="en-US" sz="2000" dirty="0"/>
              <a:t>already existed at the time</a:t>
            </a:r>
            <a:r>
              <a:rPr lang="en-US" sz="2000" dirty="0" smtClean="0"/>
              <a:t>)</a:t>
            </a:r>
            <a:r>
              <a:rPr lang="hu-HU" sz="2000" dirty="0" smtClean="0"/>
              <a:t>, </a:t>
            </a:r>
            <a:r>
              <a:rPr lang="en-US" sz="2000" dirty="0" smtClean="0"/>
              <a:t>not </a:t>
            </a:r>
            <a:r>
              <a:rPr lang="en-US" sz="2000" dirty="0"/>
              <a:t>only in </a:t>
            </a:r>
            <a:r>
              <a:rPr lang="en-US" sz="2000" dirty="0" smtClean="0"/>
              <a:t>Transylvania</a:t>
            </a:r>
            <a:r>
              <a:rPr lang="hu-HU" sz="2000" dirty="0" smtClean="0"/>
              <a:t>. </a:t>
            </a:r>
            <a:endParaRPr lang="en-US" sz="2000" dirty="0"/>
          </a:p>
          <a:p>
            <a:r>
              <a:rPr lang="en-US" sz="2000" dirty="0" smtClean="0"/>
              <a:t>Contact-induced </a:t>
            </a:r>
            <a:r>
              <a:rPr lang="en-US" sz="2000" dirty="0"/>
              <a:t>influence cannot be ruled out, but </a:t>
            </a:r>
            <a:r>
              <a:rPr lang="en-US" sz="2000" dirty="0" smtClean="0"/>
              <a:t>there </a:t>
            </a:r>
            <a:r>
              <a:rPr lang="en-US" sz="2000" dirty="0"/>
              <a:t>is also evidence pointing in a different direction</a:t>
            </a:r>
            <a:r>
              <a:rPr lang="en-US" sz="2000" dirty="0" smtClean="0"/>
              <a:t>.</a:t>
            </a:r>
            <a:endParaRPr lang="hu-HU" sz="2000" dirty="0" smtClean="0"/>
          </a:p>
          <a:p>
            <a:r>
              <a:rPr lang="en-US" sz="2000" dirty="0"/>
              <a:t>Topicalized variants were attested only for </a:t>
            </a:r>
            <a:r>
              <a:rPr lang="en-US" sz="2000" i="1" dirty="0" err="1" smtClean="0"/>
              <a:t>persze</a:t>
            </a:r>
            <a:r>
              <a:rPr lang="en-US" sz="2000" dirty="0" smtClean="0"/>
              <a:t>.</a:t>
            </a:r>
            <a:endParaRPr lang="hu-HU" sz="2000" dirty="0" smtClean="0"/>
          </a:p>
          <a:p>
            <a:r>
              <a:rPr lang="en-US" sz="2000" i="1" dirty="0" err="1" smtClean="0"/>
              <a:t>talán</a:t>
            </a:r>
            <a:r>
              <a:rPr lang="en-US" sz="2000" dirty="0" smtClean="0"/>
              <a:t> </a:t>
            </a:r>
            <a:r>
              <a:rPr lang="en-US" sz="2000" dirty="0"/>
              <a:t>+ </a:t>
            </a:r>
            <a:r>
              <a:rPr lang="en-US" sz="2000" i="1" dirty="0" err="1" smtClean="0"/>
              <a:t>hogy</a:t>
            </a:r>
            <a:r>
              <a:rPr lang="hu-HU" sz="2000" i="1" dirty="0" smtClean="0"/>
              <a:t>:</a:t>
            </a:r>
            <a:r>
              <a:rPr lang="en-US" sz="2000" dirty="0" smtClean="0"/>
              <a:t> exceptional</a:t>
            </a:r>
            <a:r>
              <a:rPr lang="en-US" sz="2000" dirty="0"/>
              <a:t>, </a:t>
            </a:r>
            <a:r>
              <a:rPr lang="en-US" sz="2000" dirty="0" smtClean="0"/>
              <a:t>ellipsis </a:t>
            </a:r>
            <a:r>
              <a:rPr lang="en-US" sz="2000" dirty="0"/>
              <a:t>is demonstrable in every instance. </a:t>
            </a:r>
            <a:endParaRPr lang="hu-HU" sz="2000" dirty="0" smtClean="0"/>
          </a:p>
          <a:p>
            <a:r>
              <a:rPr lang="hu-HU" sz="2000" dirty="0" smtClean="0"/>
              <a:t>F</a:t>
            </a:r>
            <a:r>
              <a:rPr lang="en-US" sz="2000" dirty="0" err="1" smtClean="0"/>
              <a:t>unctional</a:t>
            </a:r>
            <a:r>
              <a:rPr lang="en-US" sz="2000" dirty="0" smtClean="0"/>
              <a:t> </a:t>
            </a:r>
            <a:r>
              <a:rPr lang="en-US" sz="2000" dirty="0"/>
              <a:t>difference between the </a:t>
            </a:r>
            <a:r>
              <a:rPr lang="en-US" sz="2000" i="1" dirty="0" err="1"/>
              <a:t>hogy</a:t>
            </a:r>
            <a:r>
              <a:rPr lang="en-US" sz="2000" dirty="0"/>
              <a:t>-bearing and </a:t>
            </a:r>
            <a:r>
              <a:rPr lang="en-US" sz="2000" i="1" dirty="0" err="1"/>
              <a:t>hogy</a:t>
            </a:r>
            <a:r>
              <a:rPr lang="en-US" sz="2000" i="1" dirty="0"/>
              <a:t>-less</a:t>
            </a:r>
            <a:r>
              <a:rPr lang="en-US" sz="2000" dirty="0"/>
              <a:t> </a:t>
            </a:r>
            <a:r>
              <a:rPr lang="en-US" sz="2000" dirty="0" smtClean="0"/>
              <a:t>variants</a:t>
            </a:r>
            <a:r>
              <a:rPr lang="hu-HU" sz="2000" dirty="0" smtClean="0"/>
              <a:t> </a:t>
            </a:r>
            <a:r>
              <a:rPr lang="hu-HU" sz="2000" dirty="0" err="1" smtClean="0"/>
              <a:t>in</a:t>
            </a:r>
            <a:r>
              <a:rPr lang="hu-HU" sz="2000" dirty="0" smtClean="0"/>
              <a:t> </a:t>
            </a:r>
            <a:r>
              <a:rPr lang="hu-HU" sz="2000" dirty="0" err="1" smtClean="0"/>
              <a:t>the</a:t>
            </a:r>
            <a:r>
              <a:rPr lang="hu-HU" sz="2000" dirty="0" smtClean="0"/>
              <a:t> </a:t>
            </a:r>
            <a:r>
              <a:rPr lang="hu-HU" sz="2000" dirty="0" err="1" smtClean="0"/>
              <a:t>case</a:t>
            </a:r>
            <a:r>
              <a:rPr lang="hu-HU" sz="2000" dirty="0" smtClean="0"/>
              <a:t> of </a:t>
            </a:r>
            <a:r>
              <a:rPr lang="hu-HU" sz="2000" i="1" dirty="0" smtClean="0"/>
              <a:t>persze hogy </a:t>
            </a:r>
            <a:r>
              <a:rPr lang="hu-HU" sz="2000" dirty="0" err="1" smtClean="0"/>
              <a:t>you</a:t>
            </a:r>
            <a:r>
              <a:rPr lang="hu-HU" sz="2000" dirty="0" smtClean="0"/>
              <a:t>/</a:t>
            </a:r>
            <a:r>
              <a:rPr lang="hu-HU" sz="2000" dirty="0" err="1" smtClean="0"/>
              <a:t>someone</a:t>
            </a:r>
            <a:r>
              <a:rPr lang="hu-HU" sz="2000" dirty="0" smtClean="0"/>
              <a:t> </a:t>
            </a:r>
            <a:r>
              <a:rPr lang="hu-HU" sz="2000" dirty="0" err="1" smtClean="0"/>
              <a:t>should</a:t>
            </a:r>
            <a:r>
              <a:rPr lang="hu-HU" sz="2000" dirty="0" smtClean="0"/>
              <a:t> </a:t>
            </a:r>
            <a:r>
              <a:rPr lang="hu-HU" sz="2000" dirty="0" err="1" smtClean="0"/>
              <a:t>know</a:t>
            </a:r>
            <a:r>
              <a:rPr lang="hu-HU" sz="2000" dirty="0" smtClean="0"/>
              <a:t>”, </a:t>
            </a:r>
            <a:r>
              <a:rPr lang="hu-HU" sz="2000" dirty="0" err="1" smtClean="0"/>
              <a:t>cf</a:t>
            </a:r>
            <a:r>
              <a:rPr lang="hu-HU" sz="2000" dirty="0" smtClean="0"/>
              <a:t>. Vaskó 2012)</a:t>
            </a:r>
            <a:endParaRPr lang="hu-HU" sz="2000" dirty="0" smtClean="0"/>
          </a:p>
          <a:p>
            <a:r>
              <a:rPr lang="hu-HU" sz="2000" i="1" dirty="0" smtClean="0"/>
              <a:t>m</a:t>
            </a:r>
            <a:r>
              <a:rPr lang="en-US" sz="2000" i="1" dirty="0" err="1" smtClean="0"/>
              <a:t>inden</a:t>
            </a:r>
            <a:r>
              <a:rPr lang="en-US" sz="2000" i="1" dirty="0" smtClean="0"/>
              <a:t> </a:t>
            </a:r>
            <a:r>
              <a:rPr lang="en-US" sz="2000" i="1" dirty="0" err="1"/>
              <a:t>bizonnyal</a:t>
            </a:r>
            <a:r>
              <a:rPr lang="en-US" sz="2000" i="1" dirty="0"/>
              <a:t> </a:t>
            </a:r>
            <a:r>
              <a:rPr lang="hu-HU" sz="2000" i="1" dirty="0" smtClean="0"/>
              <a:t>(</a:t>
            </a:r>
            <a:r>
              <a:rPr lang="hu-HU" sz="2000" i="1" dirty="0" err="1" smtClean="0"/>
              <a:t>that</a:t>
            </a:r>
            <a:r>
              <a:rPr lang="hu-HU" sz="2000" i="1" dirty="0" smtClean="0"/>
              <a:t>) </a:t>
            </a:r>
            <a:r>
              <a:rPr lang="en-US" sz="2000" dirty="0" smtClean="0"/>
              <a:t>(‘certainly</a:t>
            </a:r>
            <a:r>
              <a:rPr lang="hu-HU" sz="2000" dirty="0" smtClean="0"/>
              <a:t> </a:t>
            </a:r>
            <a:r>
              <a:rPr lang="hu-HU" sz="2000" dirty="0" err="1" smtClean="0"/>
              <a:t>that</a:t>
            </a:r>
            <a:r>
              <a:rPr lang="en-US" sz="2000" dirty="0" smtClean="0"/>
              <a:t>’)</a:t>
            </a:r>
            <a:r>
              <a:rPr lang="hu-HU" sz="2000" dirty="0" smtClean="0"/>
              <a:t>:</a:t>
            </a:r>
            <a:r>
              <a:rPr lang="en-US" sz="2000" dirty="0" smtClean="0"/>
              <a:t> </a:t>
            </a:r>
            <a:r>
              <a:rPr lang="hu-HU" sz="2000" dirty="0" err="1" smtClean="0"/>
              <a:t>also</a:t>
            </a:r>
            <a:r>
              <a:rPr lang="hu-HU" sz="2000" dirty="0" smtClean="0"/>
              <a:t> </a:t>
            </a:r>
            <a:r>
              <a:rPr lang="en-US" sz="2000" dirty="0" smtClean="0"/>
              <a:t>an </a:t>
            </a:r>
            <a:r>
              <a:rPr lang="en-US" sz="2000" dirty="0"/>
              <a:t>exception: </a:t>
            </a:r>
            <a:r>
              <a:rPr lang="hu-HU" sz="2000" dirty="0" err="1" smtClean="0"/>
              <a:t>it’s</a:t>
            </a:r>
            <a:r>
              <a:rPr lang="hu-HU" sz="2000" dirty="0" smtClean="0"/>
              <a:t> a </a:t>
            </a:r>
            <a:r>
              <a:rPr lang="en-US" sz="2000" dirty="0" smtClean="0"/>
              <a:t>lexicalized </a:t>
            </a:r>
            <a:r>
              <a:rPr lang="hu-HU" sz="2000" dirty="0" err="1" smtClean="0"/>
              <a:t>set</a:t>
            </a:r>
            <a:r>
              <a:rPr lang="hu-HU" sz="2000" dirty="0" smtClean="0"/>
              <a:t> </a:t>
            </a:r>
            <a:r>
              <a:rPr lang="hu-HU" sz="2000" dirty="0" err="1" smtClean="0"/>
              <a:t>phrase</a:t>
            </a:r>
            <a:endParaRPr lang="hu-HU" sz="2000" dirty="0" smtClean="0"/>
          </a:p>
          <a:p>
            <a:pPr marL="0" indent="0">
              <a:buNone/>
            </a:pPr>
            <a:endParaRPr lang="hu-HU" dirty="0" smtClean="0"/>
          </a:p>
        </p:txBody>
      </p:sp>
      <p:graphicFrame>
        <p:nvGraphicFramePr>
          <p:cNvPr id="4" name="Táblázat 3"/>
          <p:cNvGraphicFramePr>
            <a:graphicFrameLocks noGrp="1"/>
          </p:cNvGraphicFramePr>
          <p:nvPr>
            <p:extLst>
              <p:ext uri="{D42A27DB-BD31-4B8C-83A1-F6EECF244321}">
                <p14:modId xmlns:p14="http://schemas.microsoft.com/office/powerpoint/2010/main" val="977275147"/>
              </p:ext>
            </p:extLst>
          </p:nvPr>
        </p:nvGraphicFramePr>
        <p:xfrm>
          <a:off x="5702299" y="2218562"/>
          <a:ext cx="5974587" cy="3533267"/>
        </p:xfrm>
        <a:graphic>
          <a:graphicData uri="http://schemas.openxmlformats.org/drawingml/2006/table">
            <a:tbl>
              <a:tblPr firstRow="1" firstCol="1" bandRow="1">
                <a:tableStyleId>{073A0DAA-6AF3-43AB-8588-CEC1D06C72B9}</a:tableStyleId>
              </a:tblPr>
              <a:tblGrid>
                <a:gridCol w="876301"/>
                <a:gridCol w="2300760"/>
                <a:gridCol w="1575914"/>
                <a:gridCol w="1221612"/>
              </a:tblGrid>
              <a:tr h="1032753">
                <a:tc>
                  <a:txBody>
                    <a:bodyPr/>
                    <a:lstStyle/>
                    <a:p>
                      <a:pPr algn="l">
                        <a:lnSpc>
                          <a:spcPct val="107000"/>
                        </a:lnSpc>
                        <a:spcAft>
                          <a:spcPts val="800"/>
                        </a:spcAft>
                      </a:pPr>
                      <a:r>
                        <a:rPr lang="hu-HU" sz="1800" dirty="0">
                          <a:effectLst/>
                        </a:rPr>
                        <a:t>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i="1" dirty="0">
                          <a:effectLst/>
                        </a:rPr>
                        <a:t>bizonyával/</a:t>
                      </a:r>
                    </a:p>
                    <a:p>
                      <a:pPr algn="l">
                        <a:lnSpc>
                          <a:spcPct val="107000"/>
                        </a:lnSpc>
                        <a:spcAft>
                          <a:spcPts val="800"/>
                        </a:spcAft>
                      </a:pPr>
                      <a:r>
                        <a:rPr lang="hu-HU" sz="1800" i="1" dirty="0">
                          <a:effectLst/>
                        </a:rPr>
                        <a:t>bizonnyal/</a:t>
                      </a:r>
                    </a:p>
                    <a:p>
                      <a:pPr algn="l">
                        <a:lnSpc>
                          <a:spcPct val="107000"/>
                        </a:lnSpc>
                        <a:spcAft>
                          <a:spcPts val="800"/>
                        </a:spcAft>
                      </a:pPr>
                      <a:r>
                        <a:rPr lang="hu-HU" sz="1800" i="1" dirty="0">
                          <a:effectLst/>
                        </a:rPr>
                        <a:t>bizonyára </a:t>
                      </a:r>
                      <a:r>
                        <a:rPr lang="hu-HU" sz="1800" dirty="0">
                          <a:effectLst/>
                        </a:rPr>
                        <a:t>+ </a:t>
                      </a:r>
                      <a:r>
                        <a:rPr lang="hu-HU" sz="1800" i="1" dirty="0">
                          <a:effectLst/>
                        </a:rPr>
                        <a:t>hogy</a:t>
                      </a:r>
                      <a:endParaRPr lang="hu-HU"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i="1" dirty="0">
                          <a:effectLst/>
                        </a:rPr>
                        <a:t>persze + hogy</a:t>
                      </a:r>
                      <a:endParaRPr lang="hu-HU"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i="1" dirty="0">
                          <a:effectLst/>
                        </a:rPr>
                        <a:t>talán + </a:t>
                      </a:r>
                    </a:p>
                    <a:p>
                      <a:pPr algn="l">
                        <a:lnSpc>
                          <a:spcPct val="107000"/>
                        </a:lnSpc>
                        <a:spcAft>
                          <a:spcPts val="800"/>
                        </a:spcAft>
                      </a:pPr>
                      <a:r>
                        <a:rPr lang="hu-HU" sz="1800" i="1" dirty="0">
                          <a:effectLst/>
                        </a:rPr>
                        <a:t>hogy</a:t>
                      </a:r>
                      <a:endParaRPr lang="hu-HU"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l">
                        <a:lnSpc>
                          <a:spcPct val="107000"/>
                        </a:lnSpc>
                        <a:spcAft>
                          <a:spcPts val="800"/>
                        </a:spcAft>
                      </a:pPr>
                      <a:r>
                        <a:rPr lang="hu-HU" sz="1800" dirty="0" err="1">
                          <a:effectLst/>
                        </a:rPr>
                        <a:t>first</a:t>
                      </a:r>
                      <a:r>
                        <a:rPr lang="hu-HU" sz="1800" dirty="0">
                          <a:effectLst/>
                        </a:rPr>
                        <a:t> </a:t>
                      </a:r>
                      <a:endParaRPr lang="hu-HU" sz="1800" dirty="0" smtClean="0">
                        <a:effectLst/>
                      </a:endParaRPr>
                    </a:p>
                    <a:p>
                      <a:pPr algn="l">
                        <a:lnSpc>
                          <a:spcPct val="107000"/>
                        </a:lnSpc>
                        <a:spcAft>
                          <a:spcPts val="800"/>
                        </a:spcAft>
                      </a:pPr>
                      <a:r>
                        <a:rPr lang="hu-HU" sz="1800" dirty="0" err="1" smtClean="0">
                          <a:effectLst/>
                        </a:rPr>
                        <a:t>data</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a:effectLst/>
                        </a:rPr>
                        <a:t>first</a:t>
                      </a:r>
                      <a:r>
                        <a:rPr lang="hu-HU" sz="1800" dirty="0">
                          <a:effectLst/>
                        </a:rPr>
                        <a:t> </a:t>
                      </a:r>
                      <a:r>
                        <a:rPr lang="hu-HU" sz="1800" dirty="0" err="1">
                          <a:effectLst/>
                        </a:rPr>
                        <a:t>quarter</a:t>
                      </a:r>
                      <a:r>
                        <a:rPr lang="hu-HU" sz="1800" dirty="0">
                          <a:effectLst/>
                        </a:rPr>
                        <a:t> of </a:t>
                      </a:r>
                      <a:r>
                        <a:rPr lang="hu-HU" sz="1800" dirty="0" err="1">
                          <a:effectLst/>
                        </a:rPr>
                        <a:t>the</a:t>
                      </a:r>
                      <a:r>
                        <a:rPr lang="hu-HU" sz="1800" dirty="0">
                          <a:effectLst/>
                        </a:rPr>
                        <a:t> 16th c./1529/1549</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smtClean="0">
                          <a:effectLst/>
                        </a:rPr>
                        <a:t>1756</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a:solidFill>
                            <a:srgbClr val="FF0000"/>
                          </a:solidFill>
                          <a:effectLst/>
                        </a:rPr>
                        <a:t>1744</a:t>
                      </a:r>
                      <a:endParaRPr lang="hu-H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59008">
                <a:tc>
                  <a:txBody>
                    <a:bodyPr/>
                    <a:lstStyle/>
                    <a:p>
                      <a:pPr algn="l">
                        <a:lnSpc>
                          <a:spcPct val="107000"/>
                        </a:lnSpc>
                        <a:spcAft>
                          <a:spcPts val="800"/>
                        </a:spcAft>
                      </a:pPr>
                      <a:r>
                        <a:rPr lang="hu-HU" sz="1800" dirty="0" err="1" smtClean="0">
                          <a:solidFill>
                            <a:schemeClr val="bg2"/>
                          </a:solidFill>
                          <a:effectLst/>
                        </a:rPr>
                        <a:t>evolu-tion</a:t>
                      </a:r>
                      <a:endParaRPr lang="hu-HU" sz="18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smtClean="0">
                          <a:solidFill>
                            <a:schemeClr val="tx1"/>
                          </a:solidFill>
                          <a:effectLst/>
                        </a:rPr>
                        <a:t>contamination</a:t>
                      </a:r>
                      <a:r>
                        <a:rPr lang="hu-HU" sz="1800" dirty="0" smtClean="0">
                          <a:solidFill>
                            <a:schemeClr val="tx1"/>
                          </a:solidFill>
                          <a:effectLst/>
                        </a:rPr>
                        <a:t>,</a:t>
                      </a:r>
                      <a:r>
                        <a:rPr lang="hu-HU" sz="1800" baseline="0" dirty="0" smtClean="0">
                          <a:solidFill>
                            <a:schemeClr val="tx1"/>
                          </a:solidFill>
                          <a:effectLst/>
                        </a:rPr>
                        <a:t> </a:t>
                      </a:r>
                      <a:r>
                        <a:rPr lang="hu-HU" sz="1800" baseline="0" dirty="0" err="1" smtClean="0">
                          <a:solidFill>
                            <a:schemeClr val="tx1"/>
                          </a:solidFill>
                          <a:effectLst/>
                        </a:rPr>
                        <a:t>analogy</a:t>
                      </a:r>
                      <a:r>
                        <a:rPr lang="hu-HU" sz="1800" baseline="0" dirty="0" smtClean="0">
                          <a:solidFill>
                            <a:schemeClr val="tx1"/>
                          </a:solidFill>
                          <a:effectLst/>
                        </a:rPr>
                        <a:t> of </a:t>
                      </a:r>
                      <a:r>
                        <a:rPr lang="hu-HU" sz="1800" i="1" baseline="0" dirty="0" smtClean="0">
                          <a:solidFill>
                            <a:schemeClr val="tx1"/>
                          </a:solidFill>
                          <a:effectLst/>
                        </a:rPr>
                        <a:t>bizony, hogy…?</a:t>
                      </a:r>
                      <a:endParaRPr lang="hu-HU"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smtClean="0">
                          <a:solidFill>
                            <a:schemeClr val="tx1"/>
                          </a:solidFill>
                          <a:effectLst/>
                        </a:rPr>
                        <a:t>predicate-moving</a:t>
                      </a:r>
                      <a:r>
                        <a:rPr lang="hu-HU" sz="1800" dirty="0" smtClean="0">
                          <a:solidFill>
                            <a:schemeClr val="tx1"/>
                          </a:solidFill>
                          <a:effectLst/>
                        </a:rPr>
                        <a:t>,</a:t>
                      </a:r>
                      <a:r>
                        <a:rPr lang="hu-HU" sz="1800" baseline="0" dirty="0" smtClean="0">
                          <a:solidFill>
                            <a:schemeClr val="tx1"/>
                          </a:solidFill>
                          <a:effectLst/>
                        </a:rPr>
                        <a:t> </a:t>
                      </a:r>
                      <a:r>
                        <a:rPr lang="hu-HU" sz="1800" dirty="0" err="1" smtClean="0">
                          <a:solidFill>
                            <a:schemeClr val="tx1"/>
                          </a:solidFill>
                          <a:effectLst/>
                        </a:rPr>
                        <a:t>analogy</a:t>
                      </a:r>
                      <a:r>
                        <a:rPr lang="hu-HU" sz="1800" baseline="0" dirty="0" smtClean="0">
                          <a:solidFill>
                            <a:schemeClr val="tx1"/>
                          </a:solidFill>
                          <a:effectLst/>
                        </a:rPr>
                        <a:t> of </a:t>
                      </a:r>
                      <a:r>
                        <a:rPr lang="hu-HU" sz="1800" baseline="0" dirty="0" err="1" smtClean="0">
                          <a:solidFill>
                            <a:schemeClr val="tx1"/>
                          </a:solidFill>
                          <a:effectLst/>
                        </a:rPr>
                        <a:t>other</a:t>
                      </a:r>
                      <a:r>
                        <a:rPr lang="hu-HU" sz="1800" baseline="0" dirty="0" smtClean="0">
                          <a:solidFill>
                            <a:schemeClr val="tx1"/>
                          </a:solidFill>
                          <a:effectLst/>
                        </a:rPr>
                        <a:t> SA+</a:t>
                      </a:r>
                      <a:r>
                        <a:rPr lang="hu-HU" sz="1800" i="1" baseline="0" dirty="0" smtClean="0">
                          <a:solidFill>
                            <a:schemeClr val="tx1"/>
                          </a:solidFill>
                          <a:effectLst/>
                        </a:rPr>
                        <a:t>hogy</a:t>
                      </a:r>
                      <a:r>
                        <a:rPr lang="hu-HU" sz="1800" baseline="0" dirty="0" smtClean="0">
                          <a:solidFill>
                            <a:schemeClr val="tx1"/>
                          </a:solidFill>
                          <a:effectLst/>
                        </a:rPr>
                        <a:t> </a:t>
                      </a:r>
                      <a:r>
                        <a:rPr lang="hu-HU" sz="1800" baseline="0" dirty="0" err="1" smtClean="0">
                          <a:solidFill>
                            <a:schemeClr val="tx1"/>
                          </a:solidFill>
                          <a:effectLst/>
                        </a:rPr>
                        <a:t>structures</a:t>
                      </a:r>
                      <a:endParaRPr lang="hu-HU"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smtClean="0">
                          <a:solidFill>
                            <a:srgbClr val="FF0000"/>
                          </a:solidFill>
                          <a:effectLst/>
                        </a:rPr>
                        <a:t>ellipsis</a:t>
                      </a:r>
                      <a:endParaRPr lang="hu-H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7679529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Acknowledgements</a:t>
            </a:r>
            <a:endParaRPr lang="hu-HU" dirty="0"/>
          </a:p>
        </p:txBody>
      </p:sp>
      <p:sp>
        <p:nvSpPr>
          <p:cNvPr id="3" name="Tartalom helye 2"/>
          <p:cNvSpPr>
            <a:spLocks noGrp="1"/>
          </p:cNvSpPr>
          <p:nvPr>
            <p:ph idx="1"/>
          </p:nvPr>
        </p:nvSpPr>
        <p:spPr/>
        <p:txBody>
          <a:bodyPr>
            <a:normAutofit/>
          </a:bodyPr>
          <a:lstStyle/>
          <a:p>
            <a:pPr marL="0" indent="0">
              <a:buNone/>
            </a:pPr>
            <a:endParaRPr lang="hu-HU" sz="3000" dirty="0" smtClean="0"/>
          </a:p>
          <a:p>
            <a:pPr marL="0" indent="0">
              <a:buNone/>
            </a:pPr>
            <a:r>
              <a:rPr lang="hu-HU" sz="3000" dirty="0" err="1" smtClean="0"/>
              <a:t>This</a:t>
            </a:r>
            <a:r>
              <a:rPr lang="hu-HU" sz="3000" dirty="0" smtClean="0"/>
              <a:t> </a:t>
            </a:r>
            <a:r>
              <a:rPr lang="hu-HU" sz="3000" dirty="0" err="1"/>
              <a:t>research</a:t>
            </a:r>
            <a:r>
              <a:rPr lang="hu-HU" sz="3000" dirty="0"/>
              <a:t> </a:t>
            </a:r>
            <a:r>
              <a:rPr lang="hu-HU" sz="3000" dirty="0" err="1"/>
              <a:t>was</a:t>
            </a:r>
            <a:r>
              <a:rPr lang="hu-HU" sz="3000" dirty="0"/>
              <a:t> </a:t>
            </a:r>
            <a:r>
              <a:rPr lang="hu-HU" sz="3000" dirty="0" err="1"/>
              <a:t>supported</a:t>
            </a:r>
            <a:r>
              <a:rPr lang="hu-HU" sz="3000" dirty="0"/>
              <a:t> </a:t>
            </a:r>
            <a:r>
              <a:rPr lang="hu-HU" sz="3000" dirty="0" err="1" smtClean="0"/>
              <a:t>by</a:t>
            </a:r>
            <a:r>
              <a:rPr lang="hu-HU" sz="3000" dirty="0" smtClean="0"/>
              <a:t> </a:t>
            </a:r>
            <a:r>
              <a:rPr lang="hu-HU" sz="3000" dirty="0" err="1"/>
              <a:t>the</a:t>
            </a:r>
            <a:r>
              <a:rPr lang="hu-HU" sz="3000" dirty="0"/>
              <a:t> project NKFI FK 135186 (</a:t>
            </a:r>
            <a:r>
              <a:rPr lang="hu-HU" sz="3000" dirty="0" err="1"/>
              <a:t>Variation</a:t>
            </a:r>
            <a:r>
              <a:rPr lang="hu-HU" sz="3000" dirty="0"/>
              <a:t> </a:t>
            </a:r>
            <a:r>
              <a:rPr lang="hu-HU" sz="3000" dirty="0" err="1"/>
              <a:t>in</a:t>
            </a:r>
            <a:r>
              <a:rPr lang="hu-HU" sz="3000" dirty="0"/>
              <a:t> </a:t>
            </a:r>
            <a:r>
              <a:rPr lang="hu-HU" sz="3000" dirty="0" err="1"/>
              <a:t>Middle</a:t>
            </a:r>
            <a:r>
              <a:rPr lang="hu-HU" sz="3000" dirty="0"/>
              <a:t> </a:t>
            </a:r>
            <a:r>
              <a:rPr lang="hu-HU" sz="3000" dirty="0" err="1"/>
              <a:t>Hungarian</a:t>
            </a:r>
            <a:r>
              <a:rPr lang="hu-HU" sz="3000" dirty="0"/>
              <a:t>: a </a:t>
            </a:r>
            <a:r>
              <a:rPr lang="hu-HU" sz="3000" dirty="0" err="1"/>
              <a:t>register</a:t>
            </a:r>
            <a:r>
              <a:rPr lang="hu-HU" sz="3000" dirty="0"/>
              <a:t> </a:t>
            </a:r>
            <a:r>
              <a:rPr lang="hu-HU" sz="3000" dirty="0" err="1"/>
              <a:t>perspective</a:t>
            </a:r>
            <a:r>
              <a:rPr lang="hu-HU" sz="3000" dirty="0" smtClean="0"/>
              <a:t>).</a:t>
            </a:r>
            <a:endParaRPr lang="hu-HU" sz="3000" dirty="0"/>
          </a:p>
        </p:txBody>
      </p:sp>
    </p:spTree>
    <p:extLst>
      <p:ext uri="{BB962C8B-B14F-4D97-AF65-F5344CB8AC3E}">
        <p14:creationId xmlns:p14="http://schemas.microsoft.com/office/powerpoint/2010/main" val="32701349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0" indent="0">
              <a:buNone/>
            </a:pPr>
            <a:endParaRPr lang="hu-HU" dirty="0" smtClean="0"/>
          </a:p>
          <a:p>
            <a:pPr marL="0" indent="0">
              <a:buNone/>
            </a:pPr>
            <a:endParaRPr lang="hu-HU" dirty="0"/>
          </a:p>
          <a:p>
            <a:pPr marL="0" indent="0" algn="ctr">
              <a:buNone/>
            </a:pPr>
            <a:r>
              <a:rPr lang="hu-HU" sz="3500" b="1" dirty="0" err="1" smtClean="0"/>
              <a:t>Thank</a:t>
            </a:r>
            <a:r>
              <a:rPr lang="hu-HU" sz="3500" b="1" dirty="0" smtClean="0"/>
              <a:t> </a:t>
            </a:r>
            <a:r>
              <a:rPr lang="hu-HU" sz="3500" b="1" dirty="0" err="1" smtClean="0"/>
              <a:t>you</a:t>
            </a:r>
            <a:r>
              <a:rPr lang="hu-HU" sz="3500" b="1" dirty="0" smtClean="0"/>
              <a:t> </a:t>
            </a:r>
            <a:r>
              <a:rPr lang="hu-HU" sz="3500" b="1" dirty="0" err="1" smtClean="0"/>
              <a:t>very</a:t>
            </a:r>
            <a:r>
              <a:rPr lang="hu-HU" sz="3500" b="1" dirty="0" smtClean="0"/>
              <a:t> </a:t>
            </a:r>
            <a:r>
              <a:rPr lang="hu-HU" sz="3500" b="1" dirty="0" err="1" smtClean="0"/>
              <a:t>much</a:t>
            </a:r>
            <a:r>
              <a:rPr lang="hu-HU" sz="3500" b="1" dirty="0" smtClean="0"/>
              <a:t> </a:t>
            </a:r>
            <a:r>
              <a:rPr lang="hu-HU" sz="3500" b="1" dirty="0" err="1" smtClean="0"/>
              <a:t>for</a:t>
            </a:r>
            <a:r>
              <a:rPr lang="hu-HU" sz="3500" b="1" dirty="0" smtClean="0"/>
              <a:t> </a:t>
            </a:r>
            <a:r>
              <a:rPr lang="hu-HU" sz="3500" b="1" dirty="0" err="1" smtClean="0"/>
              <a:t>your</a:t>
            </a:r>
            <a:r>
              <a:rPr lang="hu-HU" sz="3500" b="1" dirty="0" smtClean="0"/>
              <a:t> </a:t>
            </a:r>
            <a:r>
              <a:rPr lang="hu-HU" sz="3500" b="1" dirty="0" err="1" smtClean="0"/>
              <a:t>attention</a:t>
            </a:r>
            <a:r>
              <a:rPr lang="hu-HU" sz="3500" b="1" dirty="0"/>
              <a:t>.</a:t>
            </a:r>
          </a:p>
        </p:txBody>
      </p:sp>
    </p:spTree>
    <p:extLst>
      <p:ext uri="{BB962C8B-B14F-4D97-AF65-F5344CB8AC3E}">
        <p14:creationId xmlns:p14="http://schemas.microsoft.com/office/powerpoint/2010/main" val="355818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D8D39EDE-413B-8024-5F9F-83B3BB5211F0}"/>
              </a:ext>
            </a:extLst>
          </p:cNvPr>
          <p:cNvSpPr>
            <a:spLocks noGrp="1"/>
          </p:cNvSpPr>
          <p:nvPr>
            <p:ph type="title"/>
          </p:nvPr>
        </p:nvSpPr>
        <p:spPr>
          <a:xfrm>
            <a:off x="521207" y="667123"/>
            <a:ext cx="11155680" cy="1463040"/>
          </a:xfrm>
        </p:spPr>
        <p:txBody>
          <a:bodyPr/>
          <a:lstStyle/>
          <a:p>
            <a:r>
              <a:rPr lang="hu-HU" dirty="0"/>
              <a:t>SA/DP </a:t>
            </a:r>
            <a:r>
              <a:rPr lang="hu-HU" dirty="0" err="1"/>
              <a:t>matrix</a:t>
            </a:r>
            <a:r>
              <a:rPr lang="hu-HU" dirty="0"/>
              <a:t> </a:t>
            </a:r>
            <a:r>
              <a:rPr lang="hu-HU" dirty="0" err="1" smtClean="0"/>
              <a:t>clause</a:t>
            </a:r>
            <a:r>
              <a:rPr lang="hu-HU" dirty="0" smtClean="0"/>
              <a:t> </a:t>
            </a:r>
            <a:r>
              <a:rPr lang="hu-HU" dirty="0"/>
              <a:t>+ </a:t>
            </a:r>
            <a:r>
              <a:rPr lang="hu-HU" i="1" dirty="0" smtClean="0"/>
              <a:t>hogy </a:t>
            </a:r>
            <a:r>
              <a:rPr lang="hu-HU" dirty="0"/>
              <a:t>’</a:t>
            </a:r>
            <a:r>
              <a:rPr lang="hu-HU" dirty="0" err="1"/>
              <a:t>that</a:t>
            </a:r>
            <a:r>
              <a:rPr lang="hu-HU" dirty="0"/>
              <a:t>’ </a:t>
            </a:r>
            <a:r>
              <a:rPr lang="hu-HU" dirty="0" err="1"/>
              <a:t>constructions</a:t>
            </a:r>
            <a:r>
              <a:rPr lang="hu-HU" dirty="0"/>
              <a:t> in </a:t>
            </a:r>
            <a:r>
              <a:rPr lang="hu-HU" dirty="0" err="1"/>
              <a:t>Hungarian</a:t>
            </a:r>
            <a:endParaRPr lang="hu-HU" dirty="0"/>
          </a:p>
        </p:txBody>
      </p:sp>
      <p:sp>
        <p:nvSpPr>
          <p:cNvPr id="3" name="Tartalom helye 2">
            <a:extLst>
              <a:ext uri="{FF2B5EF4-FFF2-40B4-BE49-F238E27FC236}">
                <a16:creationId xmlns:a16="http://schemas.microsoft.com/office/drawing/2014/main" xmlns="" id="{E8562DA4-B1B9-2581-E146-364C70CF2E21}"/>
              </a:ext>
            </a:extLst>
          </p:cNvPr>
          <p:cNvSpPr>
            <a:spLocks noGrp="1"/>
          </p:cNvSpPr>
          <p:nvPr>
            <p:ph idx="1"/>
          </p:nvPr>
        </p:nvSpPr>
        <p:spPr>
          <a:xfrm>
            <a:off x="340078" y="2228411"/>
            <a:ext cx="11654126" cy="4376670"/>
          </a:xfrm>
        </p:spPr>
        <p:txBody>
          <a:bodyPr>
            <a:normAutofit fontScale="92500" lnSpcReduction="20000"/>
          </a:bodyPr>
          <a:lstStyle/>
          <a:p>
            <a:pPr marL="0" indent="0">
              <a:buNone/>
            </a:pPr>
            <a:r>
              <a:rPr lang="hu-HU" dirty="0"/>
              <a:t>(3) 	</a:t>
            </a:r>
            <a:r>
              <a:rPr lang="hu-HU" b="1" i="1" dirty="0"/>
              <a:t>Valószínűleg, 	hogy</a:t>
            </a:r>
            <a:r>
              <a:rPr lang="hu-HU" i="1" dirty="0"/>
              <a:t> 	szeret 		téged 	-	mint 	egy 	barát-ot.</a:t>
            </a:r>
            <a:r>
              <a:rPr lang="hu-HU" b="1" i="1" dirty="0"/>
              <a:t> </a:t>
            </a:r>
            <a:endParaRPr lang="hu-HU" dirty="0"/>
          </a:p>
          <a:p>
            <a:pPr marL="0" indent="0">
              <a:buNone/>
            </a:pPr>
            <a:r>
              <a:rPr lang="hu-HU" dirty="0"/>
              <a:t>	</a:t>
            </a:r>
            <a:r>
              <a:rPr lang="hu-HU" dirty="0" err="1"/>
              <a:t>probably</a:t>
            </a:r>
            <a:r>
              <a:rPr lang="hu-HU" dirty="0"/>
              <a:t>		</a:t>
            </a:r>
            <a:r>
              <a:rPr lang="hu-HU" dirty="0" err="1"/>
              <a:t>that</a:t>
            </a:r>
            <a:r>
              <a:rPr lang="hu-HU" dirty="0"/>
              <a:t>	love</a:t>
            </a:r>
            <a:r>
              <a:rPr lang="hu-HU" cap="small" dirty="0"/>
              <a:t> </a:t>
            </a:r>
            <a:r>
              <a:rPr lang="hu-HU" dirty="0"/>
              <a:t>		</a:t>
            </a:r>
            <a:r>
              <a:rPr lang="hu-HU" dirty="0" err="1"/>
              <a:t>you.</a:t>
            </a:r>
            <a:r>
              <a:rPr lang="hu-HU" cap="small" dirty="0" err="1"/>
              <a:t>acc</a:t>
            </a:r>
            <a:r>
              <a:rPr lang="hu-HU" dirty="0"/>
              <a:t>		like	a	</a:t>
            </a:r>
            <a:r>
              <a:rPr lang="hu-HU" dirty="0" err="1"/>
              <a:t>friend-</a:t>
            </a:r>
            <a:r>
              <a:rPr lang="hu-HU" cap="small" dirty="0" err="1"/>
              <a:t>acc</a:t>
            </a:r>
            <a:endParaRPr lang="hu-HU" dirty="0"/>
          </a:p>
          <a:p>
            <a:pPr marL="0" indent="0">
              <a:buNone/>
            </a:pPr>
            <a:r>
              <a:rPr lang="hu-HU" dirty="0"/>
              <a:t>	’</a:t>
            </a:r>
            <a:r>
              <a:rPr lang="hu-HU" dirty="0" err="1"/>
              <a:t>She</a:t>
            </a:r>
            <a:r>
              <a:rPr lang="hu-HU" dirty="0"/>
              <a:t> </a:t>
            </a:r>
            <a:r>
              <a:rPr lang="hu-HU" dirty="0" err="1"/>
              <a:t>probably</a:t>
            </a:r>
            <a:r>
              <a:rPr lang="hu-HU" dirty="0"/>
              <a:t> </a:t>
            </a:r>
            <a:r>
              <a:rPr lang="hu-HU" dirty="0" err="1"/>
              <a:t>loves</a:t>
            </a:r>
            <a:r>
              <a:rPr lang="hu-HU" dirty="0"/>
              <a:t> </a:t>
            </a:r>
            <a:r>
              <a:rPr lang="hu-HU" dirty="0" err="1"/>
              <a:t>you</a:t>
            </a:r>
            <a:r>
              <a:rPr lang="hu-HU" dirty="0"/>
              <a:t> – like a </a:t>
            </a:r>
            <a:r>
              <a:rPr lang="hu-HU" dirty="0" err="1"/>
              <a:t>friend</a:t>
            </a:r>
            <a:r>
              <a:rPr lang="hu-HU" dirty="0"/>
              <a:t>’ (MNSz2, #556847698) </a:t>
            </a:r>
          </a:p>
          <a:p>
            <a:pPr marL="0" indent="0">
              <a:buNone/>
            </a:pPr>
            <a:r>
              <a:rPr lang="hu-HU" dirty="0"/>
              <a:t>(4) 	</a:t>
            </a:r>
            <a:r>
              <a:rPr lang="hu-HU" b="1" i="1" dirty="0"/>
              <a:t>Persze 		hogy</a:t>
            </a:r>
            <a:r>
              <a:rPr lang="hu-HU" i="1" dirty="0"/>
              <a:t> 	meg-kérdez-t-</a:t>
            </a:r>
            <a:r>
              <a:rPr lang="hu-HU" i="1" dirty="0" err="1"/>
              <a:t>em</a:t>
            </a:r>
            <a:r>
              <a:rPr lang="hu-HU" i="1" dirty="0"/>
              <a:t>! </a:t>
            </a:r>
            <a:endParaRPr lang="hu-HU" dirty="0"/>
          </a:p>
          <a:p>
            <a:pPr marL="0" indent="0">
              <a:buNone/>
            </a:pPr>
            <a:r>
              <a:rPr lang="hu-HU" dirty="0"/>
              <a:t>	</a:t>
            </a:r>
            <a:r>
              <a:rPr lang="hu-HU" dirty="0" err="1"/>
              <a:t>of.course</a:t>
            </a:r>
            <a:r>
              <a:rPr lang="hu-HU" dirty="0"/>
              <a:t>		</a:t>
            </a:r>
            <a:r>
              <a:rPr lang="hu-HU" dirty="0" err="1"/>
              <a:t>that</a:t>
            </a:r>
            <a:r>
              <a:rPr lang="hu-HU" dirty="0"/>
              <a:t>	</a:t>
            </a:r>
            <a:r>
              <a:rPr lang="hu-HU" cap="small" dirty="0"/>
              <a:t>vpart-</a:t>
            </a:r>
            <a:r>
              <a:rPr lang="hu-HU" dirty="0"/>
              <a:t>ask-</a:t>
            </a:r>
            <a:r>
              <a:rPr lang="hu-HU" cap="small" dirty="0"/>
              <a:t>pst-sg1 </a:t>
            </a:r>
            <a:endParaRPr lang="hu-HU" dirty="0"/>
          </a:p>
          <a:p>
            <a:pPr marL="0" indent="0">
              <a:buNone/>
            </a:pPr>
            <a:r>
              <a:rPr lang="hu-HU" dirty="0"/>
              <a:t>	Of </a:t>
            </a:r>
            <a:r>
              <a:rPr lang="hu-HU" dirty="0" err="1"/>
              <a:t>course</a:t>
            </a:r>
            <a:r>
              <a:rPr lang="hu-HU" dirty="0"/>
              <a:t> I </a:t>
            </a:r>
            <a:r>
              <a:rPr lang="hu-HU" dirty="0" err="1"/>
              <a:t>asked</a:t>
            </a:r>
            <a:r>
              <a:rPr lang="hu-HU" dirty="0"/>
              <a:t> </a:t>
            </a:r>
            <a:r>
              <a:rPr lang="hu-HU" dirty="0" err="1"/>
              <a:t>her</a:t>
            </a:r>
            <a:r>
              <a:rPr lang="hu-HU" dirty="0"/>
              <a:t>!’ (MNSz2, #739723)</a:t>
            </a:r>
          </a:p>
          <a:p>
            <a:pPr marL="0" indent="0">
              <a:buNone/>
            </a:pPr>
            <a:r>
              <a:rPr lang="hu-HU" dirty="0"/>
              <a:t>(5)	</a:t>
            </a:r>
            <a:r>
              <a:rPr lang="hu-HU" b="1" dirty="0"/>
              <a:t>Bizonyára, 	hogy 	</a:t>
            </a:r>
            <a:r>
              <a:rPr lang="hu-HU" dirty="0"/>
              <a:t>nagyon 	jól 	esik, 	méltányolják, észreveszik az embert </a:t>
            </a:r>
          </a:p>
          <a:p>
            <a:pPr marL="0" indent="0">
              <a:buNone/>
            </a:pPr>
            <a:r>
              <a:rPr lang="hu-HU" dirty="0"/>
              <a:t>	</a:t>
            </a:r>
            <a:r>
              <a:rPr lang="hu-HU" dirty="0" err="1"/>
              <a:t>surely</a:t>
            </a:r>
            <a:r>
              <a:rPr lang="hu-HU" dirty="0"/>
              <a:t>		</a:t>
            </a:r>
            <a:r>
              <a:rPr lang="hu-HU" dirty="0" err="1"/>
              <a:t>that</a:t>
            </a:r>
            <a:r>
              <a:rPr lang="hu-HU" dirty="0"/>
              <a:t>	</a:t>
            </a:r>
            <a:r>
              <a:rPr lang="hu-HU" dirty="0" err="1"/>
              <a:t>very</a:t>
            </a:r>
            <a:r>
              <a:rPr lang="hu-HU" dirty="0"/>
              <a:t>	</a:t>
            </a:r>
            <a:r>
              <a:rPr lang="hu-HU" dirty="0" err="1"/>
              <a:t>good</a:t>
            </a:r>
            <a:r>
              <a:rPr lang="hu-HU" dirty="0"/>
              <a:t>	</a:t>
            </a:r>
            <a:r>
              <a:rPr lang="hu-HU" dirty="0" err="1"/>
              <a:t>feels</a:t>
            </a:r>
            <a:endParaRPr lang="hu-HU" dirty="0"/>
          </a:p>
          <a:p>
            <a:pPr marL="0" indent="0">
              <a:buNone/>
            </a:pPr>
            <a:r>
              <a:rPr lang="hu-HU" dirty="0"/>
              <a:t>	’</a:t>
            </a:r>
            <a:r>
              <a:rPr lang="en-US" dirty="0"/>
              <a:t>Surely, it feels really good when people appreciate you and notice you.</a:t>
            </a:r>
            <a:r>
              <a:rPr lang="hu-HU" dirty="0"/>
              <a:t>’ (MNSz2, #909123020)</a:t>
            </a:r>
          </a:p>
          <a:p>
            <a:pPr marL="0" indent="0">
              <a:buNone/>
            </a:pPr>
            <a:r>
              <a:rPr lang="hu-HU" dirty="0"/>
              <a:t>(6) 	</a:t>
            </a:r>
            <a:r>
              <a:rPr lang="hu-HU" b="1" i="1" dirty="0"/>
              <a:t>Természetesen, 	hogy 	</a:t>
            </a:r>
            <a:r>
              <a:rPr lang="hu-HU" i="1" dirty="0"/>
              <a:t>a 	felvidéki 	magyar kultúra </a:t>
            </a:r>
            <a:r>
              <a:rPr lang="hu-HU" i="1" dirty="0" smtClean="0"/>
              <a:t>	az </a:t>
            </a:r>
            <a:r>
              <a:rPr lang="hu-HU" i="1" dirty="0" err="1"/>
              <a:t>össz</a:t>
            </a:r>
            <a:r>
              <a:rPr lang="hu-HU" i="1" dirty="0"/>
              <a:t> </a:t>
            </a:r>
            <a:r>
              <a:rPr lang="hu-HU" i="1" dirty="0" smtClean="0"/>
              <a:t>	magyar </a:t>
            </a:r>
            <a:r>
              <a:rPr lang="hu-HU" i="1" dirty="0"/>
              <a:t>kultúra </a:t>
            </a:r>
            <a:r>
              <a:rPr lang="hu-HU" i="1" dirty="0" smtClean="0"/>
              <a:t>	rész-e</a:t>
            </a:r>
            <a:r>
              <a:rPr lang="hu-HU" i="1" dirty="0"/>
              <a:t>. </a:t>
            </a:r>
          </a:p>
          <a:p>
            <a:pPr marL="0" indent="0">
              <a:buNone/>
            </a:pPr>
            <a:r>
              <a:rPr lang="hu-HU" i="1" dirty="0"/>
              <a:t>	</a:t>
            </a:r>
            <a:r>
              <a:rPr lang="hu-HU" dirty="0" err="1"/>
              <a:t>of.course</a:t>
            </a:r>
            <a:r>
              <a:rPr lang="hu-HU" dirty="0"/>
              <a:t>		</a:t>
            </a:r>
            <a:r>
              <a:rPr lang="hu-HU" dirty="0" err="1"/>
              <a:t>that</a:t>
            </a:r>
            <a:r>
              <a:rPr lang="hu-HU" dirty="0"/>
              <a:t>	</a:t>
            </a:r>
            <a:r>
              <a:rPr lang="hu-HU" dirty="0" err="1"/>
              <a:t>the</a:t>
            </a:r>
            <a:r>
              <a:rPr lang="hu-HU" dirty="0"/>
              <a:t>	</a:t>
            </a:r>
            <a:r>
              <a:rPr lang="hu-HU" dirty="0" err="1"/>
              <a:t>Highland</a:t>
            </a:r>
            <a:r>
              <a:rPr lang="hu-HU" dirty="0"/>
              <a:t>	</a:t>
            </a:r>
            <a:r>
              <a:rPr lang="hu-HU" dirty="0" err="1"/>
              <a:t>Hungarian</a:t>
            </a:r>
            <a:r>
              <a:rPr lang="hu-HU" dirty="0"/>
              <a:t> </a:t>
            </a:r>
            <a:r>
              <a:rPr lang="hu-HU" dirty="0" err="1"/>
              <a:t>culture</a:t>
            </a:r>
            <a:r>
              <a:rPr lang="hu-HU" dirty="0"/>
              <a:t> </a:t>
            </a:r>
            <a:r>
              <a:rPr lang="hu-HU" dirty="0" err="1"/>
              <a:t>the</a:t>
            </a:r>
            <a:r>
              <a:rPr lang="hu-HU" dirty="0"/>
              <a:t> overall </a:t>
            </a:r>
            <a:r>
              <a:rPr lang="hu-HU" dirty="0" err="1"/>
              <a:t>Hungarian</a:t>
            </a:r>
            <a:r>
              <a:rPr lang="hu-HU" dirty="0"/>
              <a:t> </a:t>
            </a:r>
            <a:r>
              <a:rPr lang="hu-HU" dirty="0" err="1"/>
              <a:t>culture</a:t>
            </a:r>
            <a:r>
              <a:rPr lang="hu-HU" dirty="0"/>
              <a:t> part-</a:t>
            </a:r>
            <a:r>
              <a:rPr lang="hu-HU" cap="small" dirty="0"/>
              <a:t>Poss.3sg</a:t>
            </a:r>
          </a:p>
          <a:p>
            <a:pPr marL="0" indent="0">
              <a:buNone/>
            </a:pPr>
            <a:r>
              <a:rPr lang="hu-HU" i="1" dirty="0"/>
              <a:t>	’</a:t>
            </a:r>
            <a:r>
              <a:rPr lang="en-US" dirty="0"/>
              <a:t>Of course, Hungarian culture in the Highlands is part of the overall Hungarian culture.</a:t>
            </a:r>
            <a:r>
              <a:rPr lang="hu-HU" dirty="0"/>
              <a:t>’ (MNsz2, #934013221)</a:t>
            </a:r>
            <a:endParaRPr lang="hu-HU" i="1" dirty="0"/>
          </a:p>
        </p:txBody>
      </p:sp>
    </p:spTree>
    <p:extLst>
      <p:ext uri="{BB962C8B-B14F-4D97-AF65-F5344CB8AC3E}">
        <p14:creationId xmlns:p14="http://schemas.microsoft.com/office/powerpoint/2010/main" val="22345623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Additional</a:t>
            </a:r>
            <a:r>
              <a:rPr lang="hu-HU" dirty="0" smtClean="0"/>
              <a:t> </a:t>
            </a:r>
            <a:r>
              <a:rPr lang="hu-HU" dirty="0" err="1" smtClean="0"/>
              <a:t>sources</a:t>
            </a:r>
            <a:endParaRPr lang="hu-HU" dirty="0"/>
          </a:p>
        </p:txBody>
      </p:sp>
      <p:sp>
        <p:nvSpPr>
          <p:cNvPr id="3" name="Tartalom helye 2"/>
          <p:cNvSpPr>
            <a:spLocks noGrp="1"/>
          </p:cNvSpPr>
          <p:nvPr>
            <p:ph idx="1"/>
          </p:nvPr>
        </p:nvSpPr>
        <p:spPr>
          <a:xfrm>
            <a:off x="401193" y="1794510"/>
            <a:ext cx="11395710" cy="4834890"/>
          </a:xfrm>
        </p:spPr>
        <p:txBody>
          <a:bodyPr>
            <a:normAutofit fontScale="92500"/>
          </a:bodyPr>
          <a:lstStyle/>
          <a:p>
            <a:pPr marL="0" indent="0">
              <a:buNone/>
            </a:pPr>
            <a:r>
              <a:rPr lang="hu-HU" dirty="0">
                <a:solidFill>
                  <a:schemeClr val="tx1">
                    <a:lumMod val="95000"/>
                    <a:lumOff val="5000"/>
                  </a:schemeClr>
                </a:solidFill>
              </a:rPr>
              <a:t>Apor = </a:t>
            </a:r>
            <a:r>
              <a:rPr lang="hu-HU" dirty="0" err="1">
                <a:solidFill>
                  <a:schemeClr val="tx1">
                    <a:lumMod val="95000"/>
                    <a:lumOff val="5000"/>
                  </a:schemeClr>
                </a:solidFill>
              </a:rPr>
              <a:t>Szádeczky</a:t>
            </a:r>
            <a:r>
              <a:rPr lang="hu-HU" dirty="0">
                <a:solidFill>
                  <a:schemeClr val="tx1">
                    <a:lumMod val="95000"/>
                    <a:lumOff val="5000"/>
                  </a:schemeClr>
                </a:solidFill>
              </a:rPr>
              <a:t> Lajos (szerk.) 1903. </a:t>
            </a:r>
            <a:r>
              <a:rPr lang="hu-HU" dirty="0" err="1">
                <a:solidFill>
                  <a:schemeClr val="tx1">
                    <a:lumMod val="95000"/>
                    <a:lumOff val="5000"/>
                  </a:schemeClr>
                </a:solidFill>
              </a:rPr>
              <a:t>Br</a:t>
            </a:r>
            <a:r>
              <a:rPr lang="hu-HU" dirty="0">
                <a:solidFill>
                  <a:schemeClr val="tx1">
                    <a:lumMod val="95000"/>
                    <a:lumOff val="5000"/>
                  </a:schemeClr>
                </a:solidFill>
              </a:rPr>
              <a:t>. Apor Péter verses művei és levelei (1676–1752) II. Magyar Történelmi Emlékek Második osztály. Budapest MTA Könyvkiadó-hivatala.  </a:t>
            </a:r>
          </a:p>
          <a:p>
            <a:pPr marL="0" indent="0">
              <a:buNone/>
            </a:pPr>
            <a:r>
              <a:rPr lang="hu-HU" dirty="0" smtClean="0">
                <a:solidFill>
                  <a:schemeClr val="tx1">
                    <a:lumMod val="95000"/>
                    <a:lumOff val="5000"/>
                  </a:schemeClr>
                </a:solidFill>
              </a:rPr>
              <a:t>Aritmetika = </a:t>
            </a:r>
            <a:r>
              <a:rPr lang="hu-HU" dirty="0" err="1" smtClean="0">
                <a:solidFill>
                  <a:schemeClr val="tx1">
                    <a:lumMod val="95000"/>
                    <a:lumOff val="5000"/>
                  </a:schemeClr>
                </a:solidFill>
              </a:rPr>
              <a:t>Aritmetica</a:t>
            </a:r>
            <a:r>
              <a:rPr lang="hu-HU" dirty="0">
                <a:solidFill>
                  <a:schemeClr val="tx1">
                    <a:lumMod val="95000"/>
                    <a:lumOff val="5000"/>
                  </a:schemeClr>
                </a:solidFill>
              </a:rPr>
              <a:t>, az az, a </a:t>
            </a:r>
            <a:r>
              <a:rPr lang="hu-HU" dirty="0" err="1">
                <a:solidFill>
                  <a:schemeClr val="tx1">
                    <a:lumMod val="95000"/>
                    <a:lumOff val="5000"/>
                  </a:schemeClr>
                </a:solidFill>
              </a:rPr>
              <a:t>szamvetesnec</a:t>
            </a:r>
            <a:r>
              <a:rPr lang="hu-HU" dirty="0">
                <a:solidFill>
                  <a:schemeClr val="tx1">
                    <a:lumMod val="95000"/>
                    <a:lumOff val="5000"/>
                  </a:schemeClr>
                </a:solidFill>
              </a:rPr>
              <a:t> </a:t>
            </a:r>
            <a:r>
              <a:rPr lang="hu-HU" dirty="0" err="1">
                <a:solidFill>
                  <a:schemeClr val="tx1">
                    <a:lumMod val="95000"/>
                    <a:lumOff val="5000"/>
                  </a:schemeClr>
                </a:solidFill>
              </a:rPr>
              <a:t>tudomania</a:t>
            </a:r>
            <a:r>
              <a:rPr lang="hu-HU" dirty="0">
                <a:solidFill>
                  <a:schemeClr val="tx1">
                    <a:lumMod val="95000"/>
                    <a:lumOff val="5000"/>
                  </a:schemeClr>
                </a:solidFill>
              </a:rPr>
              <a:t>, . . . </a:t>
            </a:r>
            <a:r>
              <a:rPr lang="hu-HU" dirty="0" err="1">
                <a:solidFill>
                  <a:schemeClr val="tx1">
                    <a:lumMod val="95000"/>
                    <a:lumOff val="5000"/>
                  </a:schemeClr>
                </a:solidFill>
              </a:rPr>
              <a:t>Debreczenbe</a:t>
            </a:r>
            <a:r>
              <a:rPr lang="hu-HU" dirty="0">
                <a:solidFill>
                  <a:schemeClr val="tx1">
                    <a:lumMod val="95000"/>
                    <a:lumOff val="5000"/>
                  </a:schemeClr>
                </a:solidFill>
              </a:rPr>
              <a:t> ... 1577</a:t>
            </a:r>
            <a:r>
              <a:rPr lang="hu-HU" dirty="0" smtClean="0">
                <a:solidFill>
                  <a:schemeClr val="tx1">
                    <a:lumMod val="95000"/>
                    <a:lumOff val="5000"/>
                  </a:schemeClr>
                </a:solidFill>
              </a:rPr>
              <a:t>. Kiadta Hárs János: A </a:t>
            </a:r>
            <a:r>
              <a:rPr lang="hu-HU" dirty="0">
                <a:solidFill>
                  <a:schemeClr val="tx1">
                    <a:lumMod val="95000"/>
                    <a:lumOff val="5000"/>
                  </a:schemeClr>
                </a:solidFill>
              </a:rPr>
              <a:t>Debreceni Aritmetika. Sárospatak, 1988</a:t>
            </a:r>
            <a:r>
              <a:rPr lang="hu-HU" dirty="0" smtClean="0">
                <a:solidFill>
                  <a:schemeClr val="tx1">
                    <a:lumMod val="95000"/>
                    <a:lumOff val="5000"/>
                  </a:schemeClr>
                </a:solidFill>
              </a:rPr>
              <a:t>.</a:t>
            </a:r>
          </a:p>
          <a:p>
            <a:pPr marL="0" indent="0">
              <a:buNone/>
            </a:pPr>
            <a:r>
              <a:rPr lang="hu-HU" b="1" dirty="0" smtClean="0">
                <a:solidFill>
                  <a:schemeClr val="tx1">
                    <a:lumMod val="95000"/>
                    <a:lumOff val="5000"/>
                  </a:schemeClr>
                </a:solidFill>
              </a:rPr>
              <a:t>Magyar Történelmi Tár:</a:t>
            </a:r>
          </a:p>
          <a:p>
            <a:pPr marL="0" indent="0">
              <a:buNone/>
            </a:pPr>
            <a:r>
              <a:rPr lang="hu-HU" dirty="0">
                <a:solidFill>
                  <a:schemeClr val="tx1">
                    <a:lumMod val="95000"/>
                    <a:lumOff val="5000"/>
                  </a:schemeClr>
                </a:solidFill>
              </a:rPr>
              <a:t>Magyar Történelmi Tár 4. sor. 5. kötet, </a:t>
            </a:r>
            <a:r>
              <a:rPr lang="hu-HU" dirty="0" smtClean="0">
                <a:solidFill>
                  <a:schemeClr val="tx1">
                    <a:lumMod val="95000"/>
                    <a:lumOff val="5000"/>
                  </a:schemeClr>
                </a:solidFill>
              </a:rPr>
              <a:t>1904 = </a:t>
            </a:r>
            <a:r>
              <a:rPr lang="hu-HU" dirty="0" err="1" smtClean="0">
                <a:solidFill>
                  <a:schemeClr val="tx1">
                    <a:lumMod val="95000"/>
                    <a:lumOff val="5000"/>
                  </a:schemeClr>
                </a:solidFill>
              </a:rPr>
              <a:t>Komáromy</a:t>
            </a:r>
            <a:r>
              <a:rPr lang="hu-HU" dirty="0" smtClean="0">
                <a:solidFill>
                  <a:schemeClr val="tx1">
                    <a:lumMod val="95000"/>
                    <a:lumOff val="5000"/>
                  </a:schemeClr>
                </a:solidFill>
              </a:rPr>
              <a:t> András (</a:t>
            </a:r>
            <a:r>
              <a:rPr lang="hu-HU" dirty="0" err="1" smtClean="0">
                <a:solidFill>
                  <a:schemeClr val="tx1">
                    <a:lumMod val="95000"/>
                    <a:lumOff val="5000"/>
                  </a:schemeClr>
                </a:solidFill>
              </a:rPr>
              <a:t>ed</a:t>
            </a:r>
            <a:r>
              <a:rPr lang="hu-HU" dirty="0" smtClean="0">
                <a:solidFill>
                  <a:schemeClr val="tx1">
                    <a:lumMod val="95000"/>
                    <a:lumOff val="5000"/>
                  </a:schemeClr>
                </a:solidFill>
              </a:rPr>
              <a:t>.) 1904. </a:t>
            </a:r>
            <a:r>
              <a:rPr lang="hu-HU" i="1" dirty="0" smtClean="0">
                <a:solidFill>
                  <a:schemeClr val="tx1">
                    <a:lumMod val="95000"/>
                    <a:lumOff val="5000"/>
                  </a:schemeClr>
                </a:solidFill>
              </a:rPr>
              <a:t>Történelmi Tár </a:t>
            </a:r>
            <a:r>
              <a:rPr lang="hu-HU" i="1" dirty="0" err="1" smtClean="0">
                <a:solidFill>
                  <a:schemeClr val="tx1">
                    <a:lumMod val="95000"/>
                    <a:lumOff val="5000"/>
                  </a:schemeClr>
                </a:solidFill>
              </a:rPr>
              <a:t>Uj</a:t>
            </a:r>
            <a:r>
              <a:rPr lang="hu-HU" i="1" dirty="0" smtClean="0">
                <a:solidFill>
                  <a:schemeClr val="tx1">
                    <a:lumMod val="95000"/>
                    <a:lumOff val="5000"/>
                  </a:schemeClr>
                </a:solidFill>
              </a:rPr>
              <a:t> folyam V. </a:t>
            </a:r>
            <a:r>
              <a:rPr lang="hu-HU" dirty="0" smtClean="0">
                <a:solidFill>
                  <a:schemeClr val="tx1">
                    <a:lumMod val="95000"/>
                    <a:lumOff val="5000"/>
                  </a:schemeClr>
                </a:solidFill>
              </a:rPr>
              <a:t>Budapest: Magyar Történelmi Társulat</a:t>
            </a:r>
            <a:r>
              <a:rPr lang="hu-HU" dirty="0">
                <a:solidFill>
                  <a:schemeClr val="tx1">
                    <a:lumMod val="95000"/>
                    <a:lumOff val="5000"/>
                  </a:schemeClr>
                </a:solidFill>
              </a:rPr>
              <a:t>. </a:t>
            </a:r>
            <a:r>
              <a:rPr lang="hu-HU" dirty="0">
                <a:solidFill>
                  <a:schemeClr val="tx1">
                    <a:lumMod val="95000"/>
                    <a:lumOff val="5000"/>
                  </a:schemeClr>
                </a:solidFill>
                <a:hlinkClick r:id="rId3"/>
              </a:rPr>
              <a:t>https://</a:t>
            </a:r>
            <a:r>
              <a:rPr lang="hu-HU" dirty="0" smtClean="0">
                <a:solidFill>
                  <a:schemeClr val="tx1">
                    <a:lumMod val="95000"/>
                    <a:lumOff val="5000"/>
                  </a:schemeClr>
                </a:solidFill>
                <a:hlinkClick r:id="rId3"/>
              </a:rPr>
              <a:t>real-j.mtak.hu/4113/1/MagyarTortenelmiTar_1904_52_4_05.pdf</a:t>
            </a:r>
            <a:endParaRPr lang="hu-HU" dirty="0" smtClean="0">
              <a:solidFill>
                <a:schemeClr val="tx1">
                  <a:lumMod val="95000"/>
                  <a:lumOff val="5000"/>
                </a:schemeClr>
              </a:solidFill>
            </a:endParaRPr>
          </a:p>
          <a:p>
            <a:pPr marL="0" indent="0">
              <a:buNone/>
            </a:pPr>
            <a:r>
              <a:rPr lang="hu-HU" dirty="0" smtClean="0">
                <a:solidFill>
                  <a:schemeClr val="tx1">
                    <a:lumMod val="95000"/>
                    <a:lumOff val="5000"/>
                  </a:schemeClr>
                </a:solidFill>
              </a:rPr>
              <a:t>Magyar </a:t>
            </a:r>
            <a:r>
              <a:rPr lang="hu-HU" dirty="0">
                <a:solidFill>
                  <a:schemeClr val="tx1">
                    <a:lumMod val="95000"/>
                    <a:lumOff val="5000"/>
                  </a:schemeClr>
                </a:solidFill>
              </a:rPr>
              <a:t>Történelmi Tár 3. sor. 6. </a:t>
            </a:r>
            <a:r>
              <a:rPr lang="hu-HU" dirty="0" smtClean="0">
                <a:solidFill>
                  <a:schemeClr val="tx1">
                    <a:lumMod val="95000"/>
                    <a:lumOff val="5000"/>
                  </a:schemeClr>
                </a:solidFill>
              </a:rPr>
              <a:t>kötet, 1883 </a:t>
            </a:r>
            <a:r>
              <a:rPr lang="hu-HU" dirty="0">
                <a:solidFill>
                  <a:schemeClr val="tx1">
                    <a:lumMod val="95000"/>
                    <a:lumOff val="5000"/>
                  </a:schemeClr>
                </a:solidFill>
              </a:rPr>
              <a:t>= </a:t>
            </a:r>
            <a:r>
              <a:rPr lang="hu-HU" dirty="0" smtClean="0">
                <a:solidFill>
                  <a:schemeClr val="tx1">
                    <a:lumMod val="95000"/>
                    <a:lumOff val="5000"/>
                  </a:schemeClr>
                </a:solidFill>
              </a:rPr>
              <a:t>Magyar Történelmi Társulat: Történelmi Tár. Évnegyedes folyóirat. </a:t>
            </a:r>
            <a:r>
              <a:rPr lang="hu-HU" dirty="0" smtClean="0">
                <a:solidFill>
                  <a:schemeClr val="tx1">
                    <a:lumMod val="95000"/>
                    <a:lumOff val="5000"/>
                  </a:schemeClr>
                </a:solidFill>
                <a:hlinkClick r:id="rId4"/>
              </a:rPr>
              <a:t>https</a:t>
            </a:r>
            <a:r>
              <a:rPr lang="hu-HU" dirty="0">
                <a:solidFill>
                  <a:schemeClr val="tx1">
                    <a:lumMod val="95000"/>
                    <a:lumOff val="5000"/>
                  </a:schemeClr>
                </a:solidFill>
                <a:hlinkClick r:id="rId4"/>
              </a:rPr>
              <a:t>://</a:t>
            </a:r>
            <a:r>
              <a:rPr lang="hu-HU" dirty="0" smtClean="0">
                <a:solidFill>
                  <a:schemeClr val="tx1">
                    <a:lumMod val="95000"/>
                    <a:lumOff val="5000"/>
                  </a:schemeClr>
                </a:solidFill>
                <a:hlinkClick r:id="rId4"/>
              </a:rPr>
              <a:t>real-j.mtak.hu/4090/1/MagyarTortenelmiTar_1883_31_3_06.pdf</a:t>
            </a:r>
            <a:endParaRPr lang="hu-HU" dirty="0" smtClean="0">
              <a:solidFill>
                <a:schemeClr val="tx1">
                  <a:lumMod val="95000"/>
                  <a:lumOff val="5000"/>
                </a:schemeClr>
              </a:solidFill>
            </a:endParaRPr>
          </a:p>
          <a:p>
            <a:pPr marL="0" indent="0">
              <a:buNone/>
            </a:pPr>
            <a:r>
              <a:rPr lang="hu-HU" dirty="0" err="1" smtClean="0">
                <a:solidFill>
                  <a:schemeClr val="tx1">
                    <a:lumMod val="95000"/>
                    <a:lumOff val="5000"/>
                  </a:schemeClr>
                </a:solidFill>
              </a:rPr>
              <a:t>MNy</a:t>
            </a:r>
            <a:r>
              <a:rPr lang="hu-HU" dirty="0" smtClean="0">
                <a:solidFill>
                  <a:schemeClr val="tx1">
                    <a:lumMod val="95000"/>
                    <a:lumOff val="5000"/>
                  </a:schemeClr>
                </a:solidFill>
              </a:rPr>
              <a:t> </a:t>
            </a:r>
            <a:r>
              <a:rPr lang="hu-HU" dirty="0">
                <a:solidFill>
                  <a:schemeClr val="tx1">
                    <a:lumMod val="95000"/>
                    <a:lumOff val="5000"/>
                  </a:schemeClr>
                </a:solidFill>
              </a:rPr>
              <a:t>37: 277 =</a:t>
            </a:r>
            <a:r>
              <a:rPr lang="hu-HU" dirty="0" smtClean="0">
                <a:solidFill>
                  <a:srgbClr val="FF0000"/>
                </a:solidFill>
              </a:rPr>
              <a:t> </a:t>
            </a:r>
            <a:r>
              <a:rPr lang="hu-HU" dirty="0" smtClean="0"/>
              <a:t>Iványi Béla: Magyar </a:t>
            </a:r>
            <a:r>
              <a:rPr lang="hu-HU" dirty="0"/>
              <a:t>nyelvemlékek a herceg Batthyány család körmendi levéltárában</a:t>
            </a:r>
            <a:r>
              <a:rPr lang="hu-HU" dirty="0" smtClean="0"/>
              <a:t>. 1941</a:t>
            </a:r>
          </a:p>
          <a:p>
            <a:pPr marL="0" indent="0">
              <a:buNone/>
            </a:pPr>
            <a:r>
              <a:rPr lang="hu-HU" dirty="0" err="1" smtClean="0">
                <a:solidFill>
                  <a:schemeClr val="tx1">
                    <a:lumMod val="95000"/>
                    <a:lumOff val="5000"/>
                  </a:schemeClr>
                </a:solidFill>
              </a:rPr>
              <a:t>MNy</a:t>
            </a:r>
            <a:r>
              <a:rPr lang="hu-HU" dirty="0" smtClean="0">
                <a:solidFill>
                  <a:schemeClr val="tx1">
                    <a:lumMod val="95000"/>
                    <a:lumOff val="5000"/>
                  </a:schemeClr>
                </a:solidFill>
              </a:rPr>
              <a:t> </a:t>
            </a:r>
            <a:r>
              <a:rPr lang="hu-HU" dirty="0">
                <a:solidFill>
                  <a:schemeClr val="tx1">
                    <a:lumMod val="95000"/>
                    <a:lumOff val="5000"/>
                  </a:schemeClr>
                </a:solidFill>
              </a:rPr>
              <a:t>43: 307 =</a:t>
            </a:r>
            <a:r>
              <a:rPr lang="hu-HU" dirty="0" smtClean="0">
                <a:solidFill>
                  <a:srgbClr val="FF0000"/>
                </a:solidFill>
              </a:rPr>
              <a:t> </a:t>
            </a:r>
            <a:r>
              <a:rPr lang="hu-HU" dirty="0" err="1"/>
              <a:t>Implom</a:t>
            </a:r>
            <a:r>
              <a:rPr lang="hu-HU" dirty="0"/>
              <a:t> </a:t>
            </a:r>
            <a:r>
              <a:rPr lang="hu-HU" dirty="0" smtClean="0"/>
              <a:t>József: Szótörténeti adalékok. 1947</a:t>
            </a:r>
            <a:endParaRPr lang="hu-HU" dirty="0"/>
          </a:p>
          <a:p>
            <a:pPr marL="0" indent="0">
              <a:buNone/>
            </a:pPr>
            <a:r>
              <a:rPr lang="hu-HU" dirty="0" smtClean="0">
                <a:solidFill>
                  <a:schemeClr val="tx1">
                    <a:lumMod val="95000"/>
                    <a:lumOff val="5000"/>
                  </a:schemeClr>
                </a:solidFill>
              </a:rPr>
              <a:t>NML = Négyszáz magyar levél. </a:t>
            </a:r>
            <a:r>
              <a:rPr lang="hu-HU" dirty="0" smtClean="0">
                <a:solidFill>
                  <a:schemeClr val="tx1">
                    <a:lumMod val="95000"/>
                    <a:lumOff val="5000"/>
                  </a:schemeClr>
                </a:solidFill>
                <a:hlinkClick r:id="rId5"/>
              </a:rPr>
              <a:t>https</a:t>
            </a:r>
            <a:r>
              <a:rPr lang="hu-HU" dirty="0">
                <a:solidFill>
                  <a:schemeClr val="tx1">
                    <a:lumMod val="95000"/>
                    <a:lumOff val="5000"/>
                  </a:schemeClr>
                </a:solidFill>
                <a:hlinkClick r:id="rId5"/>
              </a:rPr>
              <a:t>://</a:t>
            </a:r>
            <a:r>
              <a:rPr lang="hu-HU" dirty="0" smtClean="0">
                <a:solidFill>
                  <a:schemeClr val="tx1">
                    <a:lumMod val="95000"/>
                    <a:lumOff val="5000"/>
                  </a:schemeClr>
                </a:solidFill>
                <a:hlinkClick r:id="rId5"/>
              </a:rPr>
              <a:t>real-eod.mtak.hu/6178/1/000913270.pdf</a:t>
            </a:r>
            <a:endParaRPr lang="hu-HU" dirty="0" smtClean="0">
              <a:solidFill>
                <a:schemeClr val="tx1">
                  <a:lumMod val="95000"/>
                  <a:lumOff val="5000"/>
                </a:schemeClr>
              </a:solidFill>
            </a:endParaRPr>
          </a:p>
          <a:p>
            <a:pPr marL="0" indent="0">
              <a:buNone/>
            </a:pPr>
            <a:r>
              <a:rPr lang="hu-HU" dirty="0" err="1" smtClean="0">
                <a:solidFill>
                  <a:schemeClr val="tx1">
                    <a:lumMod val="95000"/>
                    <a:lumOff val="5000"/>
                  </a:schemeClr>
                </a:solidFill>
              </a:rPr>
              <a:t>SzT</a:t>
            </a:r>
            <a:r>
              <a:rPr lang="hu-HU" dirty="0" smtClean="0">
                <a:solidFill>
                  <a:schemeClr val="tx1">
                    <a:lumMod val="95000"/>
                    <a:lumOff val="5000"/>
                  </a:schemeClr>
                </a:solidFill>
              </a:rPr>
              <a:t>.</a:t>
            </a:r>
            <a:r>
              <a:rPr lang="hu-HU" dirty="0">
                <a:solidFill>
                  <a:schemeClr val="tx1">
                    <a:lumMod val="95000"/>
                    <a:lumOff val="5000"/>
                  </a:schemeClr>
                </a:solidFill>
              </a:rPr>
              <a:t> </a:t>
            </a:r>
            <a:r>
              <a:rPr lang="hu-HU" dirty="0" smtClean="0">
                <a:solidFill>
                  <a:schemeClr val="tx1">
                    <a:lumMod val="95000"/>
                    <a:lumOff val="5000"/>
                  </a:schemeClr>
                </a:solidFill>
              </a:rPr>
              <a:t>= Szabó T. Attila (</a:t>
            </a:r>
            <a:r>
              <a:rPr lang="hu-HU" dirty="0" err="1" smtClean="0">
                <a:solidFill>
                  <a:schemeClr val="tx1">
                    <a:lumMod val="95000"/>
                    <a:lumOff val="5000"/>
                  </a:schemeClr>
                </a:solidFill>
              </a:rPr>
              <a:t>ed</a:t>
            </a:r>
            <a:r>
              <a:rPr lang="hu-HU" dirty="0" smtClean="0">
                <a:solidFill>
                  <a:schemeClr val="tx1">
                    <a:lumMod val="95000"/>
                    <a:lumOff val="5000"/>
                  </a:schemeClr>
                </a:solidFill>
              </a:rPr>
              <a:t>.) 1975–: Erdélyi Magyar Szótörténeti </a:t>
            </a:r>
            <a:r>
              <a:rPr lang="hu-HU" dirty="0">
                <a:solidFill>
                  <a:schemeClr val="tx1">
                    <a:lumMod val="95000"/>
                    <a:lumOff val="5000"/>
                  </a:schemeClr>
                </a:solidFill>
              </a:rPr>
              <a:t>Tár. </a:t>
            </a:r>
            <a:r>
              <a:rPr lang="hu-HU" dirty="0">
                <a:solidFill>
                  <a:schemeClr val="tx1">
                    <a:lumMod val="95000"/>
                    <a:lumOff val="5000"/>
                  </a:schemeClr>
                </a:solidFill>
                <a:hlinkClick r:id="rId6"/>
              </a:rPr>
              <a:t>https://</a:t>
            </a:r>
            <a:r>
              <a:rPr lang="hu-HU" dirty="0" smtClean="0">
                <a:solidFill>
                  <a:schemeClr val="tx1">
                    <a:lumMod val="95000"/>
                    <a:lumOff val="5000"/>
                  </a:schemeClr>
                </a:solidFill>
                <a:hlinkClick r:id="rId6"/>
              </a:rPr>
              <a:t>mek.oszk.hu/08300/08370/pdf/index.htm</a:t>
            </a:r>
            <a:endParaRPr lang="hu-HU" dirty="0" smtClean="0">
              <a:solidFill>
                <a:schemeClr val="tx1">
                  <a:lumMod val="95000"/>
                  <a:lumOff val="5000"/>
                </a:schemeClr>
              </a:solidFill>
            </a:endParaRPr>
          </a:p>
          <a:p>
            <a:pPr marL="0" indent="0">
              <a:buNone/>
            </a:pPr>
            <a:endParaRPr lang="hu-HU" dirty="0" smtClean="0">
              <a:solidFill>
                <a:schemeClr val="tx1">
                  <a:lumMod val="95000"/>
                  <a:lumOff val="5000"/>
                </a:schemeClr>
              </a:solidFill>
            </a:endParaRPr>
          </a:p>
        </p:txBody>
      </p:sp>
    </p:spTree>
    <p:extLst>
      <p:ext uri="{BB962C8B-B14F-4D97-AF65-F5344CB8AC3E}">
        <p14:creationId xmlns:p14="http://schemas.microsoft.com/office/powerpoint/2010/main" val="2497571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References</a:t>
            </a:r>
            <a:endParaRPr lang="hu-HU" dirty="0"/>
          </a:p>
        </p:txBody>
      </p:sp>
      <p:sp>
        <p:nvSpPr>
          <p:cNvPr id="3" name="Tartalom helye 2"/>
          <p:cNvSpPr>
            <a:spLocks noGrp="1"/>
          </p:cNvSpPr>
          <p:nvPr>
            <p:ph idx="1"/>
          </p:nvPr>
        </p:nvSpPr>
        <p:spPr>
          <a:xfrm>
            <a:off x="235458" y="2140855"/>
            <a:ext cx="11727180" cy="5017770"/>
          </a:xfrm>
        </p:spPr>
        <p:txBody>
          <a:bodyPr>
            <a:normAutofit fontScale="62500" lnSpcReduction="20000"/>
          </a:bodyPr>
          <a:lstStyle/>
          <a:p>
            <a:pPr marL="0" indent="0">
              <a:buNone/>
            </a:pPr>
            <a:r>
              <a:rPr lang="hu-HU" sz="2000" dirty="0"/>
              <a:t>E. </a:t>
            </a:r>
            <a:r>
              <a:rPr lang="hu-HU" sz="2000" dirty="0" err="1" smtClean="0"/>
              <a:t>Abaffy</a:t>
            </a:r>
            <a:r>
              <a:rPr lang="hu-HU" sz="2000" dirty="0" smtClean="0"/>
              <a:t>, </a:t>
            </a:r>
            <a:r>
              <a:rPr lang="hu-HU" sz="2000" dirty="0"/>
              <a:t>Erzsébet, 1976. </a:t>
            </a:r>
            <a:r>
              <a:rPr lang="hu-HU" sz="2000" i="1" dirty="0"/>
              <a:t>Valószínűleg, hogy...? </a:t>
            </a:r>
            <a:r>
              <a:rPr lang="hu-HU" sz="2000" dirty="0"/>
              <a:t>Magyar Nyelvőr </a:t>
            </a:r>
            <a:r>
              <a:rPr lang="hu-HU" sz="2000" dirty="0" smtClean="0"/>
              <a:t>100:397-398</a:t>
            </a:r>
            <a:r>
              <a:rPr lang="hu-HU" sz="2000" dirty="0"/>
              <a:t>. </a:t>
            </a:r>
            <a:endParaRPr lang="hu-HU" sz="2000" dirty="0" smtClean="0"/>
          </a:p>
          <a:p>
            <a:pPr marL="0" indent="0">
              <a:buNone/>
            </a:pPr>
            <a:r>
              <a:rPr lang="hu-HU" sz="2000" dirty="0" err="1"/>
              <a:t>Beijering</a:t>
            </a:r>
            <a:r>
              <a:rPr lang="hu-HU" sz="2000" dirty="0"/>
              <a:t>, Karin &amp; </a:t>
            </a:r>
            <a:r>
              <a:rPr lang="hu-HU" sz="2000" dirty="0" err="1"/>
              <a:t>Norde</a:t>
            </a:r>
            <a:r>
              <a:rPr lang="hu-HU" sz="2000" dirty="0"/>
              <a:t>, Muriel 2019. </a:t>
            </a:r>
            <a:r>
              <a:rPr lang="hu-HU" sz="2000" dirty="0" err="1"/>
              <a:t>Adverbial</a:t>
            </a:r>
            <a:r>
              <a:rPr lang="hu-HU" sz="2000" dirty="0"/>
              <a:t> </a:t>
            </a:r>
            <a:r>
              <a:rPr lang="hu-HU" sz="2000" dirty="0" err="1"/>
              <a:t>semi-insubordination</a:t>
            </a:r>
            <a:r>
              <a:rPr lang="hu-HU" sz="2000" dirty="0"/>
              <a:t> </a:t>
            </a:r>
            <a:r>
              <a:rPr lang="hu-HU" sz="2000" dirty="0" err="1"/>
              <a:t>constructions</a:t>
            </a:r>
            <a:r>
              <a:rPr lang="hu-HU" sz="2000" dirty="0"/>
              <a:t> </a:t>
            </a:r>
            <a:r>
              <a:rPr lang="hu-HU" sz="2000" dirty="0" err="1"/>
              <a:t>in</a:t>
            </a:r>
            <a:r>
              <a:rPr lang="hu-HU" sz="2000" dirty="0"/>
              <a:t> </a:t>
            </a:r>
            <a:r>
              <a:rPr lang="hu-HU" sz="2000" dirty="0" err="1"/>
              <a:t>Swedish</a:t>
            </a:r>
            <a:r>
              <a:rPr lang="hu-HU" sz="2000" dirty="0"/>
              <a:t>: </a:t>
            </a:r>
            <a:r>
              <a:rPr lang="hu-HU" sz="2000" dirty="0" err="1"/>
              <a:t>Synchrony</a:t>
            </a:r>
            <a:r>
              <a:rPr lang="hu-HU" sz="2000" dirty="0"/>
              <a:t> and </a:t>
            </a:r>
            <a:r>
              <a:rPr lang="hu-HU" sz="2000" dirty="0" err="1"/>
              <a:t>diachrony</a:t>
            </a:r>
            <a:r>
              <a:rPr lang="hu-HU" sz="2000" dirty="0"/>
              <a:t>. </a:t>
            </a:r>
            <a:r>
              <a:rPr lang="hu-HU" sz="2000" dirty="0" err="1"/>
              <a:t>In</a:t>
            </a:r>
            <a:r>
              <a:rPr lang="hu-HU" sz="2000" dirty="0"/>
              <a:t>:</a:t>
            </a:r>
            <a:r>
              <a:rPr lang="en-US" sz="2000" dirty="0"/>
              <a:t> </a:t>
            </a:r>
            <a:r>
              <a:rPr lang="en-US" sz="2000" dirty="0" err="1"/>
              <a:t>Beijering</a:t>
            </a:r>
            <a:r>
              <a:rPr lang="en-US" sz="2000" dirty="0"/>
              <a:t>, Karin, </a:t>
            </a:r>
            <a:r>
              <a:rPr lang="en-US" sz="2000" dirty="0" err="1"/>
              <a:t>Kaltenböck</a:t>
            </a:r>
            <a:r>
              <a:rPr lang="en-US" sz="2000" dirty="0"/>
              <a:t>, Gunther &amp; </a:t>
            </a:r>
            <a:r>
              <a:rPr lang="en-US" sz="2000" dirty="0" err="1"/>
              <a:t>Sansiñena</a:t>
            </a:r>
            <a:r>
              <a:rPr lang="en-US" sz="2000" dirty="0"/>
              <a:t>, </a:t>
            </a:r>
            <a:r>
              <a:rPr lang="en-US" sz="2000" dirty="0" err="1"/>
              <a:t>María</a:t>
            </a:r>
            <a:r>
              <a:rPr lang="en-US" sz="2000" dirty="0"/>
              <a:t> Sol (eds.): </a:t>
            </a:r>
            <a:r>
              <a:rPr lang="en-US" sz="2000" i="1" dirty="0"/>
              <a:t>Insubordination. Theoretical and empirical issues.</a:t>
            </a:r>
            <a:r>
              <a:rPr lang="en-US" sz="2000" dirty="0"/>
              <a:t> Berlin–Boston: Mouton de </a:t>
            </a:r>
            <a:r>
              <a:rPr lang="en-US" sz="2000" dirty="0" err="1"/>
              <a:t>Gruyter</a:t>
            </a:r>
            <a:r>
              <a:rPr lang="en-US" sz="2000" dirty="0"/>
              <a:t>. 79–06.</a:t>
            </a:r>
            <a:endParaRPr lang="hu-HU" sz="2000" dirty="0"/>
          </a:p>
          <a:p>
            <a:pPr marL="0" indent="0">
              <a:buNone/>
            </a:pPr>
            <a:r>
              <a:rPr lang="en-GB" sz="2000" dirty="0" err="1"/>
              <a:t>D’Hertefelt</a:t>
            </a:r>
            <a:r>
              <a:rPr lang="en-GB" sz="2000" dirty="0"/>
              <a:t>, Sarah 2018: Insubordination in Germanic: A typology of complement and conditional constructions. Berlin – Boston: Mouton De </a:t>
            </a:r>
            <a:r>
              <a:rPr lang="en-GB" sz="2000" dirty="0" err="1" smtClean="0"/>
              <a:t>Gruyter</a:t>
            </a:r>
            <a:r>
              <a:rPr lang="hu-HU" sz="2000" dirty="0" smtClean="0"/>
              <a:t>.</a:t>
            </a:r>
          </a:p>
          <a:p>
            <a:pPr marL="0" indent="0">
              <a:buNone/>
            </a:pPr>
            <a:r>
              <a:rPr lang="hu-HU" sz="2000" dirty="0" smtClean="0"/>
              <a:t>Elekfi</a:t>
            </a:r>
            <a:r>
              <a:rPr lang="hu-HU" sz="2000" dirty="0"/>
              <a:t>, László 1995. Strukturális magyar nyelvtan I. Mondattan. </a:t>
            </a:r>
            <a:r>
              <a:rPr lang="hu-HU" sz="2000" i="1" dirty="0"/>
              <a:t>Magyar Nyelv </a:t>
            </a:r>
            <a:r>
              <a:rPr lang="hu-HU" sz="2000" dirty="0"/>
              <a:t>91: 385–401. </a:t>
            </a:r>
            <a:endParaRPr lang="hu-HU" sz="2000" dirty="0" smtClean="0"/>
          </a:p>
          <a:p>
            <a:pPr marL="0" indent="0">
              <a:buNone/>
            </a:pPr>
            <a:r>
              <a:rPr lang="hu-HU" sz="2000" dirty="0" err="1" smtClean="0"/>
              <a:t>Gugán</a:t>
            </a:r>
            <a:r>
              <a:rPr lang="hu-HU" sz="2000" dirty="0" smtClean="0"/>
              <a:t>, Katalin 2015</a:t>
            </a:r>
            <a:r>
              <a:rPr lang="hu-HU" sz="2000" dirty="0"/>
              <a:t>. Hol volt? Hol nem volt? A tagmondattörlő </a:t>
            </a:r>
            <a:r>
              <a:rPr lang="hu-HU" sz="2000" dirty="0" err="1"/>
              <a:t>grammatikalizációs</a:t>
            </a:r>
            <a:r>
              <a:rPr lang="hu-HU" sz="2000" dirty="0"/>
              <a:t> folyamatokról a </a:t>
            </a:r>
            <a:r>
              <a:rPr lang="hu-HU" sz="2000" i="1" dirty="0"/>
              <a:t>lévén</a:t>
            </a:r>
            <a:r>
              <a:rPr lang="hu-HU" sz="2000" dirty="0"/>
              <a:t> és a </a:t>
            </a:r>
            <a:r>
              <a:rPr lang="hu-HU" sz="2000" i="1" dirty="0"/>
              <a:t>lehet</a:t>
            </a:r>
            <a:r>
              <a:rPr lang="hu-HU" sz="2000" dirty="0"/>
              <a:t> </a:t>
            </a:r>
            <a:r>
              <a:rPr lang="hu-HU" sz="2000" dirty="0" err="1"/>
              <a:t>grammatikalizációja</a:t>
            </a:r>
            <a:r>
              <a:rPr lang="hu-HU" sz="2000" dirty="0"/>
              <a:t> kapcsán</a:t>
            </a:r>
          </a:p>
          <a:p>
            <a:pPr marL="0" indent="0">
              <a:buNone/>
            </a:pPr>
            <a:r>
              <a:rPr lang="hu-HU" sz="2000" i="1" dirty="0" err="1" smtClean="0"/>
              <a:t>MNy</a:t>
            </a:r>
            <a:r>
              <a:rPr lang="hu-HU" sz="2000" i="1" dirty="0" smtClean="0"/>
              <a:t> </a:t>
            </a:r>
            <a:r>
              <a:rPr lang="hu-HU" sz="2000" dirty="0" smtClean="0"/>
              <a:t>111(1): 38–53.</a:t>
            </a:r>
          </a:p>
          <a:p>
            <a:pPr marL="0" indent="0">
              <a:buNone/>
            </a:pPr>
            <a:r>
              <a:rPr lang="hu-HU" sz="2000" dirty="0" err="1"/>
              <a:t>Haader</a:t>
            </a:r>
            <a:r>
              <a:rPr lang="hu-HU" sz="2000" dirty="0"/>
              <a:t>, Lea 1998. A mondatátszövődés a nyelvhasználat szemszögéből. </a:t>
            </a:r>
            <a:r>
              <a:rPr lang="hu-HU" sz="2000" i="1" dirty="0" smtClean="0"/>
              <a:t>Magyar Nyelvőr</a:t>
            </a:r>
            <a:r>
              <a:rPr lang="hu-HU" sz="2000" dirty="0" smtClean="0"/>
              <a:t> </a:t>
            </a:r>
            <a:r>
              <a:rPr lang="hu-HU" sz="2000" dirty="0"/>
              <a:t>122. 318–24. </a:t>
            </a:r>
            <a:endParaRPr lang="hu-HU" sz="2000" dirty="0" smtClean="0"/>
          </a:p>
          <a:p>
            <a:pPr marL="0" indent="0">
              <a:buNone/>
            </a:pPr>
            <a:r>
              <a:rPr lang="hu-HU" sz="2000" dirty="0" err="1" smtClean="0"/>
              <a:t>Haader</a:t>
            </a:r>
            <a:r>
              <a:rPr lang="hu-HU" sz="2000" dirty="0"/>
              <a:t>, Lea 2001. </a:t>
            </a:r>
            <a:r>
              <a:rPr lang="hu-HU" sz="2000" dirty="0" err="1"/>
              <a:t>Mikrodiakrónia</a:t>
            </a:r>
            <a:r>
              <a:rPr lang="hu-HU" sz="2000" dirty="0"/>
              <a:t> és változásvizsgálat (az összetett mondatokban). </a:t>
            </a:r>
            <a:r>
              <a:rPr lang="hu-HU" sz="2000" i="1" dirty="0"/>
              <a:t>Magyar Nyelvőr</a:t>
            </a:r>
            <a:r>
              <a:rPr lang="hu-HU" sz="2000" dirty="0"/>
              <a:t> 125: 354–371. </a:t>
            </a:r>
            <a:endParaRPr lang="hu-HU" sz="2000" dirty="0" smtClean="0"/>
          </a:p>
          <a:p>
            <a:pPr marL="0" indent="0">
              <a:buNone/>
            </a:pPr>
            <a:r>
              <a:rPr lang="hu-HU" sz="2000" dirty="0"/>
              <a:t>Horváth, Krisztina 2014. A mondatátszövődés szerkezeti vizsgálata korpusz </a:t>
            </a:r>
            <a:r>
              <a:rPr lang="hu-HU" sz="2000" dirty="0" smtClean="0"/>
              <a:t>alapján</a:t>
            </a:r>
            <a:r>
              <a:rPr lang="hu-HU" sz="2000" dirty="0"/>
              <a:t>. </a:t>
            </a:r>
            <a:r>
              <a:rPr lang="hu-HU" sz="2000" dirty="0" err="1"/>
              <a:t>Haindrich</a:t>
            </a:r>
            <a:r>
              <a:rPr lang="hu-HU" sz="2000" dirty="0"/>
              <a:t>, Helga; </a:t>
            </a:r>
            <a:r>
              <a:rPr lang="hu-HU" sz="2000" dirty="0" err="1"/>
              <a:t>Drávucz</a:t>
            </a:r>
            <a:r>
              <a:rPr lang="hu-HU" sz="2000" dirty="0"/>
              <a:t>, Fanni; Horváth, Krisztina (szerk.) </a:t>
            </a:r>
            <a:r>
              <a:rPr lang="hu-HU" sz="2000" i="1" dirty="0"/>
              <a:t>Doktoranduszok a nyelvtudomány útjain : Az ELTE BTK Nyelvtudományi Doktori Iskolája „Félúton 9.” Konferenciájának kiadványa. </a:t>
            </a:r>
            <a:r>
              <a:rPr lang="hu-HU" sz="2000" dirty="0" smtClean="0"/>
              <a:t>Budapest: </a:t>
            </a:r>
            <a:r>
              <a:rPr lang="hu-HU" sz="2000" dirty="0"/>
              <a:t>ELTE BTK Nyelvtudományi Doktori </a:t>
            </a:r>
            <a:r>
              <a:rPr lang="hu-HU" sz="2000" dirty="0" smtClean="0"/>
              <a:t>Iskola, 101</a:t>
            </a:r>
            <a:r>
              <a:rPr lang="hu-HU" sz="2000" dirty="0"/>
              <a:t>–</a:t>
            </a:r>
            <a:r>
              <a:rPr lang="hu-HU" sz="2000" dirty="0" smtClean="0"/>
              <a:t>118</a:t>
            </a:r>
            <a:r>
              <a:rPr lang="hu-HU" sz="2000" dirty="0"/>
              <a:t>. </a:t>
            </a:r>
          </a:p>
          <a:p>
            <a:pPr marL="0" indent="0">
              <a:buNone/>
            </a:pPr>
            <a:r>
              <a:rPr lang="hu-HU" sz="2000" dirty="0" smtClean="0"/>
              <a:t>Kenesei, </a:t>
            </a:r>
            <a:r>
              <a:rPr lang="hu-HU" sz="2000" dirty="0"/>
              <a:t>István 2002. Hányféle igazság van? </a:t>
            </a:r>
            <a:r>
              <a:rPr lang="hu-HU" sz="2000" i="1" dirty="0"/>
              <a:t>Magyar Nyelv </a:t>
            </a:r>
            <a:r>
              <a:rPr lang="hu-HU" sz="2000" dirty="0"/>
              <a:t>98: 39–49. </a:t>
            </a:r>
            <a:endParaRPr lang="hu-HU" sz="2000" dirty="0" smtClean="0"/>
          </a:p>
          <a:p>
            <a:pPr marL="0" indent="0">
              <a:buNone/>
            </a:pPr>
            <a:r>
              <a:rPr lang="hu-HU" sz="2000" dirty="0"/>
              <a:t>É. Kiss, Katalin 1998. A mondatátszövődés. </a:t>
            </a:r>
            <a:r>
              <a:rPr lang="hu-HU" sz="2000" dirty="0" err="1"/>
              <a:t>In</a:t>
            </a:r>
            <a:r>
              <a:rPr lang="hu-HU" sz="2000" dirty="0"/>
              <a:t>: </a:t>
            </a:r>
            <a:r>
              <a:rPr lang="hu-HU" sz="2000" dirty="0" err="1"/>
              <a:t>É.Kiss</a:t>
            </a:r>
            <a:r>
              <a:rPr lang="hu-HU" sz="2000" dirty="0"/>
              <a:t> Katalin–</a:t>
            </a:r>
            <a:r>
              <a:rPr lang="hu-HU" sz="2000" dirty="0" err="1"/>
              <a:t>Kiefer</a:t>
            </a:r>
            <a:r>
              <a:rPr lang="hu-HU" sz="2000" dirty="0"/>
              <a:t>, Ferenc–</a:t>
            </a:r>
            <a:r>
              <a:rPr lang="hu-HU" sz="2000" dirty="0" err="1"/>
              <a:t>Siptár</a:t>
            </a:r>
            <a:r>
              <a:rPr lang="hu-HU" sz="2000" dirty="0"/>
              <a:t>, Péter (</a:t>
            </a:r>
            <a:r>
              <a:rPr lang="hu-HU" sz="2000" dirty="0" err="1"/>
              <a:t>eds</a:t>
            </a:r>
            <a:r>
              <a:rPr lang="hu-HU" sz="2000" dirty="0"/>
              <a:t>): </a:t>
            </a:r>
            <a:r>
              <a:rPr lang="hu-HU" sz="2000" i="1" dirty="0"/>
              <a:t>Új magyar nyelvtan. </a:t>
            </a:r>
            <a:r>
              <a:rPr lang="hu-HU" sz="2000" dirty="0"/>
              <a:t>Osiris Kiadó. Budapest. 156–168.</a:t>
            </a:r>
          </a:p>
          <a:p>
            <a:pPr marL="0" indent="0">
              <a:buNone/>
            </a:pPr>
            <a:r>
              <a:rPr lang="hu-HU" sz="2000" dirty="0"/>
              <a:t>É. Kiss, Katalin 2010. Valószínűleg, hogy román kontaktushatás. </a:t>
            </a:r>
            <a:r>
              <a:rPr lang="hu-HU" sz="2000" dirty="0" err="1"/>
              <a:t>In</a:t>
            </a:r>
            <a:r>
              <a:rPr lang="hu-HU" sz="2000" dirty="0"/>
              <a:t>: É Kiss Katalin, Hegedűs Attila (szerk.) Nyelvelmélet és </a:t>
            </a:r>
            <a:r>
              <a:rPr lang="hu-HU" sz="2000" dirty="0" err="1"/>
              <a:t>kontaktológia</a:t>
            </a:r>
            <a:r>
              <a:rPr lang="hu-HU" sz="2000" dirty="0"/>
              <a:t>. Piliscsaba: Pázmány Péter Katolikus Egyetem Elméleti Nyelvészet Tanszék; Pázmány Péter Katolikus Egyetem Magyar Nyelvészeti Tanszék. 223–237.</a:t>
            </a:r>
          </a:p>
          <a:p>
            <a:pPr marL="0" indent="0">
              <a:buNone/>
            </a:pPr>
            <a:endParaRPr lang="hu-HU" dirty="0" smtClean="0"/>
          </a:p>
        </p:txBody>
      </p:sp>
    </p:spTree>
    <p:extLst>
      <p:ext uri="{BB962C8B-B14F-4D97-AF65-F5344CB8AC3E}">
        <p14:creationId xmlns:p14="http://schemas.microsoft.com/office/powerpoint/2010/main" val="1780873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B063A1DE-A20A-497A-914F-3DC5CAF3827B}"/>
              </a:ext>
            </a:extLst>
          </p:cNvPr>
          <p:cNvSpPr>
            <a:spLocks noGrp="1"/>
          </p:cNvSpPr>
          <p:nvPr>
            <p:ph type="title"/>
          </p:nvPr>
        </p:nvSpPr>
        <p:spPr/>
        <p:txBody>
          <a:bodyPr/>
          <a:lstStyle/>
          <a:p>
            <a:r>
              <a:rPr lang="hu-HU" dirty="0" err="1"/>
              <a:t>References</a:t>
            </a:r>
            <a:endParaRPr lang="hu-HU" dirty="0"/>
          </a:p>
        </p:txBody>
      </p:sp>
      <p:sp>
        <p:nvSpPr>
          <p:cNvPr id="3" name="Tartalom helye 2">
            <a:extLst>
              <a:ext uri="{FF2B5EF4-FFF2-40B4-BE49-F238E27FC236}">
                <a16:creationId xmlns:a16="http://schemas.microsoft.com/office/drawing/2014/main" xmlns="" id="{2596AC17-B1FE-FD95-1BB1-17967DF936F6}"/>
              </a:ext>
            </a:extLst>
          </p:cNvPr>
          <p:cNvSpPr>
            <a:spLocks noGrp="1"/>
          </p:cNvSpPr>
          <p:nvPr>
            <p:ph idx="1"/>
          </p:nvPr>
        </p:nvSpPr>
        <p:spPr>
          <a:xfrm>
            <a:off x="338667" y="1873956"/>
            <a:ext cx="11853333" cy="4876800"/>
          </a:xfrm>
        </p:spPr>
        <p:txBody>
          <a:bodyPr>
            <a:normAutofit fontScale="85000" lnSpcReduction="10000"/>
          </a:bodyPr>
          <a:lstStyle/>
          <a:p>
            <a:pPr marL="0" indent="0">
              <a:buNone/>
            </a:pPr>
            <a:r>
              <a:rPr lang="hu-HU" dirty="0" smtClean="0"/>
              <a:t>Kugler</a:t>
            </a:r>
            <a:r>
              <a:rPr lang="hu-HU" dirty="0"/>
              <a:t>, Nóra 2003. </a:t>
            </a:r>
            <a:r>
              <a:rPr lang="hu-HU" i="1" dirty="0"/>
              <a:t>A módosítószók funkciói. </a:t>
            </a:r>
            <a:r>
              <a:rPr lang="hu-HU" dirty="0"/>
              <a:t>Nyelvtudományi értekezések 152. Budapest: Akadémiai Kiadó.</a:t>
            </a:r>
          </a:p>
          <a:p>
            <a:pPr marL="0" indent="0">
              <a:buNone/>
            </a:pPr>
            <a:r>
              <a:rPr lang="en-GB" dirty="0" err="1"/>
              <a:t>Mithun</a:t>
            </a:r>
            <a:r>
              <a:rPr lang="en-GB" dirty="0"/>
              <a:t>, Marianne 2008. The extension of dependency beyond the sentence. Language 84: 69–119. </a:t>
            </a:r>
            <a:endParaRPr lang="hu-HU" dirty="0" smtClean="0"/>
          </a:p>
          <a:p>
            <a:pPr marL="0" indent="0">
              <a:buNone/>
            </a:pPr>
            <a:r>
              <a:rPr lang="hu-HU" dirty="0" smtClean="0"/>
              <a:t>Simonyi, Zsigmond 1881–1882. </a:t>
            </a:r>
            <a:r>
              <a:rPr lang="hu-HU" i="1" dirty="0" smtClean="0"/>
              <a:t>A </a:t>
            </a:r>
            <a:r>
              <a:rPr lang="hu-HU" i="1" dirty="0"/>
              <a:t>magyar kötőszók </a:t>
            </a:r>
            <a:r>
              <a:rPr lang="hu-HU" i="1" dirty="0" smtClean="0"/>
              <a:t>I–III</a:t>
            </a:r>
            <a:r>
              <a:rPr lang="hu-HU" i="1" dirty="0"/>
              <a:t>. </a:t>
            </a:r>
            <a:r>
              <a:rPr lang="hu-HU" dirty="0" smtClean="0"/>
              <a:t>Budapest: MTA. </a:t>
            </a:r>
            <a:endParaRPr lang="hu-HU" dirty="0"/>
          </a:p>
          <a:p>
            <a:pPr marL="0" indent="0">
              <a:buNone/>
            </a:pPr>
            <a:r>
              <a:rPr lang="hu-HU" dirty="0" err="1"/>
              <a:t>Szalamin</a:t>
            </a:r>
            <a:r>
              <a:rPr lang="hu-HU" dirty="0"/>
              <a:t> Edit, 1978. A mai magyar beszélt nyelv mondattanának kérdéséhez. </a:t>
            </a:r>
            <a:r>
              <a:rPr lang="hu-HU" i="1" dirty="0"/>
              <a:t>Magyar Nyelv </a:t>
            </a:r>
            <a:r>
              <a:rPr lang="hu-HU" dirty="0"/>
              <a:t>74:293-303.</a:t>
            </a:r>
          </a:p>
          <a:p>
            <a:pPr marL="0" indent="0">
              <a:buNone/>
            </a:pPr>
            <a:r>
              <a:rPr lang="hu-HU" dirty="0" smtClean="0"/>
              <a:t>Sándor, </a:t>
            </a:r>
            <a:r>
              <a:rPr lang="hu-HU" dirty="0"/>
              <a:t>Klára 1998. Amiért a szinkrón elemzés foszladozik. </a:t>
            </a:r>
            <a:r>
              <a:rPr lang="hu-HU" dirty="0" err="1"/>
              <a:t>In</a:t>
            </a:r>
            <a:r>
              <a:rPr lang="hu-HU" dirty="0"/>
              <a:t>: Sándor Klára (szerk</a:t>
            </a:r>
            <a:r>
              <a:rPr lang="hu-HU" i="1" dirty="0"/>
              <a:t>.). Nyelvi változó - nyelvi változás. A 9. Élőnyelvi Konferencia (Szeged, 1996. augusztus 22-24.) előadásai</a:t>
            </a:r>
            <a:r>
              <a:rPr lang="hu-HU" dirty="0"/>
              <a:t>. Szeged: JGYF Kiadó. 57-84.</a:t>
            </a:r>
          </a:p>
          <a:p>
            <a:pPr marL="0" indent="0">
              <a:buNone/>
            </a:pPr>
            <a:r>
              <a:rPr lang="hu-HU" dirty="0" smtClean="0"/>
              <a:t>Van </a:t>
            </a:r>
            <a:r>
              <a:rPr lang="hu-HU" dirty="0" err="1"/>
              <a:t>linden</a:t>
            </a:r>
            <a:r>
              <a:rPr lang="hu-HU" dirty="0"/>
              <a:t>, An &amp; Van de </a:t>
            </a:r>
            <a:r>
              <a:rPr lang="hu-HU" dirty="0" err="1"/>
              <a:t>Velde</a:t>
            </a:r>
            <a:r>
              <a:rPr lang="hu-HU" dirty="0"/>
              <a:t>, </a:t>
            </a:r>
            <a:r>
              <a:rPr lang="hu-HU" dirty="0" err="1"/>
              <a:t>Freek</a:t>
            </a:r>
            <a:r>
              <a:rPr lang="hu-HU" dirty="0"/>
              <a:t>, 2014. (</a:t>
            </a:r>
            <a:r>
              <a:rPr lang="hu-HU" dirty="0" err="1"/>
              <a:t>Semi</a:t>
            </a:r>
            <a:r>
              <a:rPr lang="hu-HU" dirty="0"/>
              <a:t>-)</a:t>
            </a:r>
            <a:r>
              <a:rPr lang="hu-HU" dirty="0" err="1"/>
              <a:t>autonomous</a:t>
            </a:r>
            <a:r>
              <a:rPr lang="hu-HU" dirty="0"/>
              <a:t> </a:t>
            </a:r>
            <a:r>
              <a:rPr lang="hu-HU" dirty="0" err="1"/>
              <a:t>subordination</a:t>
            </a:r>
            <a:r>
              <a:rPr lang="hu-HU" dirty="0"/>
              <a:t> in </a:t>
            </a:r>
            <a:r>
              <a:rPr lang="hu-HU" dirty="0" err="1"/>
              <a:t>Dutch</a:t>
            </a:r>
            <a:r>
              <a:rPr lang="hu-HU" dirty="0"/>
              <a:t>: </a:t>
            </a:r>
            <a:r>
              <a:rPr lang="hu-HU" dirty="0" err="1"/>
              <a:t>Structures</a:t>
            </a:r>
            <a:r>
              <a:rPr lang="hu-HU" dirty="0"/>
              <a:t> and </a:t>
            </a:r>
            <a:r>
              <a:rPr lang="hu-HU" dirty="0" err="1"/>
              <a:t>semantic</a:t>
            </a:r>
            <a:r>
              <a:rPr lang="hu-HU" dirty="0"/>
              <a:t>–</a:t>
            </a:r>
            <a:r>
              <a:rPr lang="hu-HU" dirty="0" err="1"/>
              <a:t>pragmatic</a:t>
            </a:r>
            <a:r>
              <a:rPr lang="hu-HU" dirty="0"/>
              <a:t> </a:t>
            </a:r>
            <a:r>
              <a:rPr lang="hu-HU" dirty="0" err="1"/>
              <a:t>values</a:t>
            </a:r>
            <a:r>
              <a:rPr lang="hu-HU" dirty="0"/>
              <a:t>. </a:t>
            </a:r>
            <a:r>
              <a:rPr lang="hu-HU" i="1" dirty="0"/>
              <a:t>Journal of </a:t>
            </a:r>
            <a:r>
              <a:rPr lang="hu-HU" i="1" dirty="0" err="1"/>
              <a:t>Pragmatics</a:t>
            </a:r>
            <a:r>
              <a:rPr lang="hu-HU" dirty="0"/>
              <a:t> 60: 226–250.</a:t>
            </a:r>
          </a:p>
          <a:p>
            <a:pPr marL="0" indent="0">
              <a:buNone/>
            </a:pPr>
            <a:r>
              <a:rPr lang="hu-HU" dirty="0" smtClean="0"/>
              <a:t>Varga, Mónika </a:t>
            </a:r>
            <a:r>
              <a:rPr lang="hu-HU" dirty="0"/>
              <a:t>2024. A bizonyosság és a bizonytalanság jelölőiről a 16–18. századi regiszterekben. </a:t>
            </a:r>
            <a:r>
              <a:rPr lang="hu-HU" i="1" dirty="0"/>
              <a:t>Jelentés és Nyelvhasználat</a:t>
            </a:r>
            <a:r>
              <a:rPr lang="hu-HU" dirty="0"/>
              <a:t> 11 (1): 1–38. </a:t>
            </a:r>
          </a:p>
          <a:p>
            <a:pPr marL="0" indent="0">
              <a:buNone/>
            </a:pPr>
            <a:r>
              <a:rPr lang="hu-HU" dirty="0"/>
              <a:t>Vaskó, Ildikó 2012. </a:t>
            </a:r>
            <a:r>
              <a:rPr lang="hu-HU" dirty="0" err="1"/>
              <a:t>Pragmatic</a:t>
            </a:r>
            <a:r>
              <a:rPr lang="hu-HU" dirty="0"/>
              <a:t> </a:t>
            </a:r>
            <a:r>
              <a:rPr lang="hu-HU" dirty="0" err="1"/>
              <a:t>particles</a:t>
            </a:r>
            <a:r>
              <a:rPr lang="hu-HU" dirty="0"/>
              <a:t> </a:t>
            </a:r>
            <a:r>
              <a:rPr lang="hu-HU" dirty="0" err="1"/>
              <a:t>indicating</a:t>
            </a:r>
            <a:r>
              <a:rPr lang="hu-HU" dirty="0"/>
              <a:t> </a:t>
            </a:r>
            <a:r>
              <a:rPr lang="hu-HU" dirty="0" err="1"/>
              <a:t>expectation</a:t>
            </a:r>
            <a:r>
              <a:rPr lang="hu-HU" dirty="0"/>
              <a:t> – The </a:t>
            </a:r>
            <a:r>
              <a:rPr lang="hu-HU" dirty="0" err="1"/>
              <a:t>case</a:t>
            </a:r>
            <a:r>
              <a:rPr lang="hu-HU" dirty="0"/>
              <a:t> of </a:t>
            </a:r>
            <a:r>
              <a:rPr lang="hu-HU" i="1" dirty="0"/>
              <a:t>persze</a:t>
            </a:r>
            <a:r>
              <a:rPr lang="hu-HU" dirty="0"/>
              <a:t>. </a:t>
            </a:r>
            <a:r>
              <a:rPr lang="hu-HU" i="1" dirty="0" err="1"/>
              <a:t>Acta</a:t>
            </a:r>
            <a:r>
              <a:rPr lang="hu-HU" i="1" dirty="0"/>
              <a:t> </a:t>
            </a:r>
            <a:r>
              <a:rPr lang="hu-HU" i="1" dirty="0" err="1"/>
              <a:t>Linguistica</a:t>
            </a:r>
            <a:r>
              <a:rPr lang="hu-HU" i="1" dirty="0"/>
              <a:t> Hungarica</a:t>
            </a:r>
            <a:r>
              <a:rPr lang="hu-HU" dirty="0"/>
              <a:t> 59(4): 465–486. </a:t>
            </a:r>
          </a:p>
          <a:p>
            <a:pPr marL="0" indent="0">
              <a:buNone/>
            </a:pPr>
            <a:r>
              <a:rPr lang="hu-HU" dirty="0" err="1"/>
              <a:t>Wiemer</a:t>
            </a:r>
            <a:r>
              <a:rPr lang="hu-HU" dirty="0"/>
              <a:t>, </a:t>
            </a:r>
            <a:r>
              <a:rPr lang="hu-HU" dirty="0" err="1"/>
              <a:t>Björn</a:t>
            </a:r>
            <a:r>
              <a:rPr lang="hu-HU" dirty="0"/>
              <a:t> 2019. </a:t>
            </a:r>
            <a:r>
              <a:rPr lang="hu-HU" dirty="0" err="1"/>
              <a:t>On</a:t>
            </a:r>
            <a:r>
              <a:rPr lang="hu-HU" dirty="0"/>
              <a:t> </a:t>
            </a:r>
            <a:r>
              <a:rPr lang="hu-HU" dirty="0" err="1"/>
              <a:t>illusory</a:t>
            </a:r>
            <a:r>
              <a:rPr lang="hu-HU" dirty="0"/>
              <a:t> </a:t>
            </a:r>
            <a:r>
              <a:rPr lang="hu-HU" dirty="0" err="1"/>
              <a:t>insubordination</a:t>
            </a:r>
            <a:r>
              <a:rPr lang="hu-HU" dirty="0"/>
              <a:t> and </a:t>
            </a:r>
            <a:r>
              <a:rPr lang="hu-HU" dirty="0" err="1"/>
              <a:t>semi-insubordination</a:t>
            </a:r>
            <a:r>
              <a:rPr lang="hu-HU" dirty="0"/>
              <a:t> in </a:t>
            </a:r>
            <a:r>
              <a:rPr lang="hu-HU" dirty="0" err="1"/>
              <a:t>Slavic</a:t>
            </a:r>
            <a:r>
              <a:rPr lang="hu-HU" dirty="0"/>
              <a:t>: Independent </a:t>
            </a:r>
            <a:r>
              <a:rPr lang="hu-HU" dirty="0" err="1"/>
              <a:t>infinitives</a:t>
            </a:r>
            <a:r>
              <a:rPr lang="hu-HU" dirty="0"/>
              <a:t>, </a:t>
            </a:r>
            <a:r>
              <a:rPr lang="hu-HU" dirty="0" err="1"/>
              <a:t>clause-initial</a:t>
            </a:r>
            <a:r>
              <a:rPr lang="hu-HU" dirty="0"/>
              <a:t> </a:t>
            </a:r>
            <a:r>
              <a:rPr lang="hu-HU" dirty="0" err="1"/>
              <a:t>particles</a:t>
            </a:r>
            <a:r>
              <a:rPr lang="hu-HU" dirty="0"/>
              <a:t> and </a:t>
            </a:r>
            <a:r>
              <a:rPr lang="hu-HU" dirty="0" err="1"/>
              <a:t>predicatives</a:t>
            </a:r>
            <a:r>
              <a:rPr lang="hu-HU" dirty="0"/>
              <a:t> </a:t>
            </a:r>
            <a:r>
              <a:rPr lang="hu-HU" dirty="0" err="1"/>
              <a:t>put</a:t>
            </a:r>
            <a:r>
              <a:rPr lang="hu-HU" dirty="0"/>
              <a:t> </a:t>
            </a:r>
            <a:r>
              <a:rPr lang="hu-HU" dirty="0" err="1"/>
              <a:t>to</a:t>
            </a:r>
            <a:r>
              <a:rPr lang="hu-HU" dirty="0"/>
              <a:t> </a:t>
            </a:r>
            <a:r>
              <a:rPr lang="hu-HU" dirty="0" err="1"/>
              <a:t>the</a:t>
            </a:r>
            <a:r>
              <a:rPr lang="hu-HU" dirty="0"/>
              <a:t> test. In: </a:t>
            </a:r>
            <a:r>
              <a:rPr lang="hu-HU" dirty="0" err="1"/>
              <a:t>Beijering</a:t>
            </a:r>
            <a:r>
              <a:rPr lang="hu-HU" dirty="0"/>
              <a:t>, Karin, </a:t>
            </a:r>
            <a:r>
              <a:rPr lang="hu-HU" dirty="0" err="1"/>
              <a:t>Kaltenböck</a:t>
            </a:r>
            <a:r>
              <a:rPr lang="hu-HU" dirty="0"/>
              <a:t>, </a:t>
            </a:r>
            <a:r>
              <a:rPr lang="hu-HU" dirty="0" err="1"/>
              <a:t>Gunther</a:t>
            </a:r>
            <a:r>
              <a:rPr lang="hu-HU" dirty="0"/>
              <a:t>, </a:t>
            </a:r>
            <a:r>
              <a:rPr lang="hu-HU" dirty="0" err="1"/>
              <a:t>Sansiñena</a:t>
            </a:r>
            <a:r>
              <a:rPr lang="hu-HU" dirty="0"/>
              <a:t>, </a:t>
            </a:r>
            <a:r>
              <a:rPr lang="hu-HU" dirty="0" err="1"/>
              <a:t>María</a:t>
            </a:r>
            <a:r>
              <a:rPr lang="hu-HU" dirty="0"/>
              <a:t> </a:t>
            </a:r>
            <a:r>
              <a:rPr lang="hu-HU" dirty="0" err="1"/>
              <a:t>Sol</a:t>
            </a:r>
            <a:r>
              <a:rPr lang="hu-HU" dirty="0"/>
              <a:t> (</a:t>
            </a:r>
            <a:r>
              <a:rPr lang="hu-HU" dirty="0" err="1"/>
              <a:t>eds</a:t>
            </a:r>
            <a:r>
              <a:rPr lang="hu-HU" dirty="0"/>
              <a:t>.): </a:t>
            </a:r>
            <a:r>
              <a:rPr lang="hu-HU" i="1" dirty="0" err="1"/>
              <a:t>Insubordination</a:t>
            </a:r>
            <a:r>
              <a:rPr lang="hu-HU" i="1" dirty="0"/>
              <a:t>. </a:t>
            </a:r>
            <a:r>
              <a:rPr lang="hu-HU" i="1" dirty="0" err="1"/>
              <a:t>Theoretical</a:t>
            </a:r>
            <a:r>
              <a:rPr lang="hu-HU" i="1" dirty="0"/>
              <a:t> and </a:t>
            </a:r>
            <a:r>
              <a:rPr lang="hu-HU" i="1" dirty="0" err="1"/>
              <a:t>Empirical</a:t>
            </a:r>
            <a:r>
              <a:rPr lang="hu-HU" i="1" dirty="0"/>
              <a:t> </a:t>
            </a:r>
            <a:r>
              <a:rPr lang="hu-HU" i="1" dirty="0" err="1"/>
              <a:t>Issues</a:t>
            </a:r>
            <a:r>
              <a:rPr lang="hu-HU" i="1" dirty="0"/>
              <a:t>.</a:t>
            </a:r>
            <a:r>
              <a:rPr lang="hu-HU" dirty="0"/>
              <a:t> Berlin–Boston: </a:t>
            </a:r>
            <a:r>
              <a:rPr lang="hu-HU" dirty="0" err="1"/>
              <a:t>Mouton</a:t>
            </a:r>
            <a:r>
              <a:rPr lang="hu-HU" dirty="0"/>
              <a:t> de </a:t>
            </a:r>
            <a:r>
              <a:rPr lang="hu-HU" dirty="0" err="1"/>
              <a:t>Gruyter</a:t>
            </a:r>
            <a:r>
              <a:rPr lang="hu-HU" dirty="0"/>
              <a:t>. 107–166</a:t>
            </a:r>
            <a:r>
              <a:rPr lang="hu-HU" dirty="0" smtClean="0"/>
              <a:t>.</a:t>
            </a:r>
          </a:p>
          <a:p>
            <a:pPr marL="0" indent="0">
              <a:buNone/>
            </a:pPr>
            <a:r>
              <a:rPr lang="hu-HU" dirty="0"/>
              <a:t>Zolnai, Gyula 1926.  Mondatátszövődés.  </a:t>
            </a:r>
            <a:r>
              <a:rPr lang="hu-HU" i="1" dirty="0"/>
              <a:t>Értekezések  a  Nyelv-  és  Szépirodalom </a:t>
            </a:r>
            <a:r>
              <a:rPr lang="hu-HU" i="1" dirty="0" smtClean="0"/>
              <a:t>Köréből XXIV./8. </a:t>
            </a:r>
            <a:r>
              <a:rPr lang="hu-HU" dirty="0" smtClean="0"/>
              <a:t>Budapest.</a:t>
            </a:r>
            <a:endParaRPr lang="hu-HU" dirty="0"/>
          </a:p>
        </p:txBody>
      </p:sp>
    </p:spTree>
    <p:extLst>
      <p:ext uri="{BB962C8B-B14F-4D97-AF65-F5344CB8AC3E}">
        <p14:creationId xmlns:p14="http://schemas.microsoft.com/office/powerpoint/2010/main" val="3353594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DF9E77-0EBC-FC6F-0C63-32AD74A9E3F9}"/>
              </a:ext>
            </a:extLst>
          </p:cNvPr>
          <p:cNvSpPr>
            <a:spLocks noGrp="1"/>
          </p:cNvSpPr>
          <p:nvPr>
            <p:ph type="title"/>
          </p:nvPr>
        </p:nvSpPr>
        <p:spPr>
          <a:xfrm>
            <a:off x="521207" y="978408"/>
            <a:ext cx="11522109" cy="1463040"/>
          </a:xfrm>
        </p:spPr>
        <p:txBody>
          <a:bodyPr/>
          <a:lstStyle/>
          <a:p>
            <a:r>
              <a:rPr lang="hu-HU" dirty="0" err="1"/>
              <a:t>What</a:t>
            </a:r>
            <a:r>
              <a:rPr lang="hu-HU" dirty="0"/>
              <a:t> </a:t>
            </a:r>
            <a:r>
              <a:rPr lang="hu-HU" dirty="0" err="1"/>
              <a:t>happened</a:t>
            </a:r>
            <a:r>
              <a:rPr lang="hu-HU" dirty="0"/>
              <a:t> </a:t>
            </a:r>
            <a:r>
              <a:rPr lang="hu-HU" dirty="0" err="1"/>
              <a:t>to</a:t>
            </a:r>
            <a:r>
              <a:rPr lang="hu-HU" dirty="0"/>
              <a:t> </a:t>
            </a:r>
            <a:r>
              <a:rPr lang="hu-HU" i="1" dirty="0"/>
              <a:t>hogy </a:t>
            </a:r>
            <a:r>
              <a:rPr lang="hu-HU" dirty="0"/>
              <a:t>’</a:t>
            </a:r>
            <a:r>
              <a:rPr lang="hu-HU" dirty="0" err="1"/>
              <a:t>that</a:t>
            </a:r>
            <a:r>
              <a:rPr lang="hu-HU" dirty="0"/>
              <a:t>’? </a:t>
            </a:r>
            <a:r>
              <a:rPr lang="hu-HU" dirty="0" smtClean="0"/>
              <a:t/>
            </a:r>
            <a:br>
              <a:rPr lang="hu-HU" dirty="0" smtClean="0"/>
            </a:br>
            <a:r>
              <a:rPr lang="hu-HU" dirty="0" smtClean="0"/>
              <a:t>Is </a:t>
            </a:r>
            <a:r>
              <a:rPr lang="hu-HU" dirty="0" err="1"/>
              <a:t>it</a:t>
            </a:r>
            <a:r>
              <a:rPr lang="hu-HU" dirty="0"/>
              <a:t> a DP?</a:t>
            </a:r>
          </a:p>
        </p:txBody>
      </p:sp>
      <p:sp>
        <p:nvSpPr>
          <p:cNvPr id="3" name="Tartalom helye 2">
            <a:extLst>
              <a:ext uri="{FF2B5EF4-FFF2-40B4-BE49-F238E27FC236}">
                <a16:creationId xmlns:a16="http://schemas.microsoft.com/office/drawing/2014/main" xmlns="" id="{78618FE5-71FA-836E-43EA-18DEBE8BE7D0}"/>
              </a:ext>
            </a:extLst>
          </p:cNvPr>
          <p:cNvSpPr>
            <a:spLocks noGrp="1"/>
          </p:cNvSpPr>
          <p:nvPr>
            <p:ph idx="1"/>
          </p:nvPr>
        </p:nvSpPr>
        <p:spPr>
          <a:xfrm>
            <a:off x="521207" y="2578608"/>
            <a:ext cx="11428337" cy="4050792"/>
          </a:xfrm>
        </p:spPr>
        <p:txBody>
          <a:bodyPr>
            <a:normAutofit fontScale="92500" lnSpcReduction="10000"/>
          </a:bodyPr>
          <a:lstStyle/>
          <a:p>
            <a:r>
              <a:rPr lang="hu-HU" sz="2100" dirty="0" err="1" smtClean="0"/>
              <a:t>changes</a:t>
            </a:r>
            <a:r>
              <a:rPr lang="hu-HU" sz="2100" dirty="0" smtClean="0"/>
              <a:t> </a:t>
            </a:r>
            <a:r>
              <a:rPr lang="hu-HU" sz="2100" dirty="0"/>
              <a:t>in </a:t>
            </a:r>
            <a:r>
              <a:rPr lang="hu-HU" sz="2100" dirty="0" err="1"/>
              <a:t>the</a:t>
            </a:r>
            <a:r>
              <a:rPr lang="hu-HU" sz="2100" dirty="0"/>
              <a:t> </a:t>
            </a:r>
            <a:r>
              <a:rPr lang="hu-HU" sz="2100" dirty="0" err="1"/>
              <a:t>function</a:t>
            </a:r>
            <a:r>
              <a:rPr lang="hu-HU" sz="2100" dirty="0"/>
              <a:t> of </a:t>
            </a:r>
            <a:r>
              <a:rPr lang="hu-HU" sz="2100" dirty="0" err="1"/>
              <a:t>the</a:t>
            </a:r>
            <a:r>
              <a:rPr lang="hu-HU" sz="2100" dirty="0"/>
              <a:t> </a:t>
            </a:r>
            <a:r>
              <a:rPr lang="hu-HU" sz="2100" i="1" dirty="0"/>
              <a:t>hogy</a:t>
            </a:r>
            <a:r>
              <a:rPr lang="hu-HU" sz="2100" dirty="0"/>
              <a:t> </a:t>
            </a:r>
            <a:r>
              <a:rPr lang="hu-HU" sz="2100" dirty="0" smtClean="0"/>
              <a:t>'</a:t>
            </a:r>
            <a:r>
              <a:rPr lang="hu-HU" sz="2100" dirty="0" err="1" smtClean="0"/>
              <a:t>that</a:t>
            </a:r>
            <a:r>
              <a:rPr lang="hu-HU" sz="2100" dirty="0" smtClean="0"/>
              <a:t>‚: </a:t>
            </a:r>
            <a:r>
              <a:rPr lang="hu-HU" sz="2100" b="1" dirty="0" err="1" smtClean="0"/>
              <a:t>evolving</a:t>
            </a:r>
            <a:r>
              <a:rPr lang="hu-HU" sz="2100" b="1" dirty="0" smtClean="0"/>
              <a:t> </a:t>
            </a:r>
            <a:r>
              <a:rPr lang="hu-HU" sz="2100" b="1" dirty="0" err="1"/>
              <a:t>into</a:t>
            </a:r>
            <a:r>
              <a:rPr lang="hu-HU" sz="2100" b="1" dirty="0"/>
              <a:t> a </a:t>
            </a:r>
            <a:r>
              <a:rPr lang="hu-HU" sz="2100" b="1" dirty="0" err="1"/>
              <a:t>discourse</a:t>
            </a:r>
            <a:r>
              <a:rPr lang="hu-HU" sz="2100" b="1" dirty="0"/>
              <a:t> </a:t>
            </a:r>
            <a:r>
              <a:rPr lang="hu-HU" sz="2100" b="1" dirty="0" err="1"/>
              <a:t>particle</a:t>
            </a:r>
            <a:r>
              <a:rPr lang="hu-HU" sz="2100" b="1" dirty="0"/>
              <a:t> </a:t>
            </a:r>
            <a:r>
              <a:rPr lang="hu-HU" sz="2100" dirty="0" err="1"/>
              <a:t>in</a:t>
            </a:r>
            <a:r>
              <a:rPr lang="hu-HU" sz="2100" dirty="0"/>
              <a:t> </a:t>
            </a:r>
            <a:r>
              <a:rPr lang="hu-HU" sz="2100" dirty="0" err="1" smtClean="0"/>
              <a:t>insubordinate</a:t>
            </a:r>
            <a:r>
              <a:rPr lang="hu-HU" sz="2100" dirty="0" smtClean="0"/>
              <a:t> and </a:t>
            </a:r>
            <a:r>
              <a:rPr lang="hu-HU" sz="2100" dirty="0" err="1" smtClean="0"/>
              <a:t>semi-insubordinate</a:t>
            </a:r>
            <a:r>
              <a:rPr lang="hu-HU" sz="2100" dirty="0" smtClean="0"/>
              <a:t> </a:t>
            </a:r>
            <a:r>
              <a:rPr lang="hu-HU" sz="2100" dirty="0" err="1" smtClean="0"/>
              <a:t>clauses</a:t>
            </a:r>
            <a:r>
              <a:rPr lang="hu-HU" sz="2100" dirty="0" smtClean="0"/>
              <a:t>?</a:t>
            </a:r>
          </a:p>
          <a:p>
            <a:r>
              <a:rPr lang="hu-HU" sz="2100" dirty="0" err="1"/>
              <a:t>e</a:t>
            </a:r>
            <a:r>
              <a:rPr lang="hu-HU" sz="2100" dirty="0" err="1" smtClean="0"/>
              <a:t>laborative</a:t>
            </a:r>
            <a:r>
              <a:rPr lang="hu-HU" sz="2100" dirty="0" smtClean="0"/>
              <a:t> </a:t>
            </a:r>
            <a:r>
              <a:rPr lang="hu-HU" sz="2100" dirty="0" err="1" smtClean="0"/>
              <a:t>cases</a:t>
            </a:r>
            <a:r>
              <a:rPr lang="hu-HU" sz="2100" dirty="0" smtClean="0"/>
              <a:t>: </a:t>
            </a:r>
            <a:r>
              <a:rPr lang="hu-HU" sz="2100" i="1" dirty="0" smtClean="0"/>
              <a:t>tehát </a:t>
            </a:r>
            <a:r>
              <a:rPr lang="hu-HU" sz="2100" b="1" i="1" dirty="0" smtClean="0"/>
              <a:t>hogy</a:t>
            </a:r>
            <a:r>
              <a:rPr lang="hu-HU" sz="2100" i="1" dirty="0" smtClean="0"/>
              <a:t>, szóval </a:t>
            </a:r>
            <a:r>
              <a:rPr lang="hu-HU" sz="2100" b="1" i="1" dirty="0" smtClean="0"/>
              <a:t>hogy</a:t>
            </a:r>
            <a:r>
              <a:rPr lang="hu-HU" sz="2100" i="1" dirty="0" smtClean="0"/>
              <a:t>, hát </a:t>
            </a:r>
            <a:r>
              <a:rPr lang="hu-HU" sz="2100" b="1" i="1" dirty="0" smtClean="0"/>
              <a:t>hogy </a:t>
            </a:r>
            <a:r>
              <a:rPr lang="hu-HU" sz="2100" dirty="0" smtClean="0"/>
              <a:t>(</a:t>
            </a:r>
            <a:r>
              <a:rPr lang="hu-HU" sz="2100" dirty="0" err="1" smtClean="0"/>
              <a:t>cf</a:t>
            </a:r>
            <a:r>
              <a:rPr lang="hu-HU" sz="2100" dirty="0" smtClean="0"/>
              <a:t>. Dér 2022, Szilák 2019)</a:t>
            </a:r>
            <a:r>
              <a:rPr lang="hu-HU" sz="2100" i="1" dirty="0" smtClean="0"/>
              <a:t>, </a:t>
            </a:r>
            <a:r>
              <a:rPr lang="hu-HU" sz="2100" dirty="0" err="1" smtClean="0"/>
              <a:t>e.g</a:t>
            </a:r>
            <a:r>
              <a:rPr lang="hu-HU" sz="2100" dirty="0" smtClean="0"/>
              <a:t>. </a:t>
            </a:r>
          </a:p>
          <a:p>
            <a:pPr marL="0" indent="0">
              <a:buNone/>
            </a:pPr>
            <a:r>
              <a:rPr lang="hu-HU" sz="2100" dirty="0" smtClean="0"/>
              <a:t>(39) </a:t>
            </a:r>
            <a:r>
              <a:rPr lang="hu-HU" sz="2000" i="1" dirty="0" smtClean="0"/>
              <a:t>Hát </a:t>
            </a:r>
            <a:r>
              <a:rPr lang="hu-HU" sz="2000" i="1" dirty="0"/>
              <a:t>micsoda bolondság ez? </a:t>
            </a:r>
            <a:r>
              <a:rPr lang="hu-HU" sz="2000" dirty="0"/>
              <a:t>– hagyja abba Mancika. </a:t>
            </a:r>
            <a:r>
              <a:rPr lang="hu-HU" sz="2000" i="1" dirty="0"/>
              <a:t>Érdekelhet valakit? – De nagyon, kérem! </a:t>
            </a:r>
            <a:r>
              <a:rPr lang="hu-HU" sz="2000" dirty="0"/>
              <a:t>– nógatom rémülten. </a:t>
            </a:r>
            <a:r>
              <a:rPr lang="hu-HU" sz="2000" i="1" dirty="0"/>
              <a:t>– Engem mindennél jobban érdekel. Folytassa, legyen kedves! </a:t>
            </a:r>
            <a:r>
              <a:rPr lang="hu-HU" sz="2000" b="1" i="1" dirty="0"/>
              <a:t>– </a:t>
            </a:r>
            <a:r>
              <a:rPr lang="hu-HU" sz="2000" b="1" i="1" u="sng" dirty="0"/>
              <a:t>Hát hogy </a:t>
            </a:r>
            <a:r>
              <a:rPr lang="hu-HU" sz="2000" b="1" i="1" dirty="0"/>
              <a:t>mindennel így volt!</a:t>
            </a:r>
            <a:r>
              <a:rPr lang="hu-HU" sz="2000" b="1" dirty="0"/>
              <a:t> –</a:t>
            </a:r>
            <a:r>
              <a:rPr lang="hu-HU" sz="2000" dirty="0"/>
              <a:t> ered szónak </a:t>
            </a:r>
            <a:r>
              <a:rPr lang="hu-HU" sz="2000" dirty="0" err="1"/>
              <a:t>immel-ámmal</a:t>
            </a:r>
            <a:r>
              <a:rPr lang="hu-HU" sz="2000" dirty="0"/>
              <a:t> Mancika. </a:t>
            </a:r>
            <a:endParaRPr lang="hu-HU" sz="2000" dirty="0" smtClean="0"/>
          </a:p>
          <a:p>
            <a:pPr marL="0" indent="0">
              <a:buNone/>
            </a:pPr>
            <a:r>
              <a:rPr lang="hu-HU" sz="2000" dirty="0" smtClean="0"/>
              <a:t>(</a:t>
            </a:r>
            <a:r>
              <a:rPr lang="hu-HU" sz="2000" dirty="0"/>
              <a:t>MNSz2, </a:t>
            </a:r>
            <a:r>
              <a:rPr lang="hu-HU" sz="2000" dirty="0" err="1"/>
              <a:t>doc</a:t>
            </a:r>
            <a:r>
              <a:rPr lang="hu-HU" sz="2000" dirty="0"/>
              <a:t>#753, </a:t>
            </a:r>
            <a:r>
              <a:rPr lang="hu-HU" sz="2000" dirty="0" err="1" smtClean="0"/>
              <a:t>fiction</a:t>
            </a:r>
            <a:r>
              <a:rPr lang="hu-HU" sz="2000" dirty="0" smtClean="0"/>
              <a:t>)</a:t>
            </a:r>
            <a:endParaRPr lang="hu-HU" sz="2100" dirty="0" smtClean="0"/>
          </a:p>
          <a:p>
            <a:pPr marL="0" indent="0">
              <a:buNone/>
            </a:pPr>
            <a:r>
              <a:rPr lang="en-US" sz="2100" dirty="0"/>
              <a:t>“Well, what kind of nonsense is this?” – </a:t>
            </a:r>
            <a:r>
              <a:rPr lang="en-US" sz="2100" dirty="0" err="1"/>
              <a:t>Mancika</a:t>
            </a:r>
            <a:r>
              <a:rPr lang="en-US" sz="2100" dirty="0"/>
              <a:t> breaks off. “Could anyone even be interested?”</a:t>
            </a:r>
          </a:p>
          <a:p>
            <a:pPr marL="0" indent="0">
              <a:buNone/>
            </a:pPr>
            <a:r>
              <a:rPr lang="en-US" sz="2100" dirty="0"/>
              <a:t>“Very much so, I assure you!” – I urge her on, alarmed. “I’m more interested in this than anything. Please, do go on!”</a:t>
            </a:r>
          </a:p>
          <a:p>
            <a:pPr marL="0" indent="0">
              <a:buNone/>
            </a:pPr>
            <a:r>
              <a:rPr lang="en-US" sz="2100" dirty="0"/>
              <a:t>“</a:t>
            </a:r>
            <a:r>
              <a:rPr lang="en-US" sz="2100" b="1" dirty="0"/>
              <a:t>Well, that’s how it was with everything…” </a:t>
            </a:r>
            <a:r>
              <a:rPr lang="en-US" sz="2100" dirty="0"/>
              <a:t>– </a:t>
            </a:r>
            <a:r>
              <a:rPr lang="en-US" sz="2100" dirty="0" err="1"/>
              <a:t>Mancika</a:t>
            </a:r>
            <a:r>
              <a:rPr lang="en-US" sz="2100" dirty="0"/>
              <a:t> begins again, somewhat reluctantly.</a:t>
            </a:r>
          </a:p>
          <a:p>
            <a:pPr marL="0" indent="0">
              <a:buNone/>
            </a:pPr>
            <a:endParaRPr lang="en-US" sz="2100" dirty="0"/>
          </a:p>
          <a:p>
            <a:pPr marL="0" indent="0">
              <a:buNone/>
            </a:pPr>
            <a:endParaRPr lang="hu-HU" sz="2100" dirty="0"/>
          </a:p>
        </p:txBody>
      </p:sp>
    </p:spTree>
    <p:extLst>
      <p:ext uri="{BB962C8B-B14F-4D97-AF65-F5344CB8AC3E}">
        <p14:creationId xmlns:p14="http://schemas.microsoft.com/office/powerpoint/2010/main" val="1727884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smtClean="0"/>
              <a:t>Persze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a:xfrm>
            <a:off x="521208" y="1986455"/>
            <a:ext cx="11155680" cy="4359481"/>
          </a:xfrm>
        </p:spPr>
        <p:txBody>
          <a:bodyPr>
            <a:normAutofit fontScale="92500"/>
          </a:bodyPr>
          <a:lstStyle/>
          <a:p>
            <a:pPr marL="0" indent="0">
              <a:buNone/>
            </a:pPr>
            <a:r>
              <a:rPr lang="hu-HU" b="1" dirty="0" err="1" smtClean="0"/>
              <a:t>ÉrtSz</a:t>
            </a:r>
            <a:r>
              <a:rPr lang="hu-HU" b="1" dirty="0" smtClean="0"/>
              <a:t> – </a:t>
            </a:r>
            <a:r>
              <a:rPr lang="hu-HU" b="1" dirty="0" err="1" smtClean="0"/>
              <a:t>dictionary</a:t>
            </a:r>
            <a:r>
              <a:rPr lang="hu-HU" b="1" dirty="0" smtClean="0"/>
              <a:t> </a:t>
            </a:r>
            <a:r>
              <a:rPr lang="hu-HU" b="1" dirty="0" err="1" smtClean="0"/>
              <a:t>entry</a:t>
            </a:r>
            <a:r>
              <a:rPr lang="hu-HU" b="1" dirty="0" smtClean="0"/>
              <a:t>:</a:t>
            </a:r>
          </a:p>
          <a:p>
            <a:pPr marL="0" indent="0">
              <a:buNone/>
            </a:pPr>
            <a:r>
              <a:rPr lang="en-US" dirty="0"/>
              <a:t>Sentence word, with its own stress and intonation [often followed by a comma, which reflects this prosody]:</a:t>
            </a:r>
            <a:br>
              <a:rPr lang="en-US" dirty="0"/>
            </a:br>
            <a:r>
              <a:rPr lang="en-US" dirty="0"/>
              <a:t>I. without the </a:t>
            </a:r>
            <a:r>
              <a:rPr lang="en-US" dirty="0" err="1"/>
              <a:t>complementizer</a:t>
            </a:r>
            <a:r>
              <a:rPr lang="en-US" dirty="0"/>
              <a:t> </a:t>
            </a:r>
            <a:r>
              <a:rPr lang="en-US" i="1" dirty="0" err="1"/>
              <a:t>hogy</a:t>
            </a:r>
            <a:r>
              <a:rPr lang="en-US" dirty="0"/>
              <a:t>,</a:t>
            </a:r>
            <a:br>
              <a:rPr lang="en-US" dirty="0"/>
            </a:br>
            <a:r>
              <a:rPr lang="en-US" dirty="0"/>
              <a:t>II. with the </a:t>
            </a:r>
            <a:r>
              <a:rPr lang="en-US" dirty="0" err="1"/>
              <a:t>complementizer</a:t>
            </a:r>
            <a:r>
              <a:rPr lang="en-US" dirty="0"/>
              <a:t> </a:t>
            </a:r>
            <a:r>
              <a:rPr lang="en-US" i="1" dirty="0" err="1"/>
              <a:t>hogy</a:t>
            </a:r>
            <a:r>
              <a:rPr lang="en-US" dirty="0"/>
              <a:t> (‘that’): meaning ‘naturally / obviously / it goes without saying that’; ‘of course</a:t>
            </a:r>
            <a:r>
              <a:rPr lang="en-US" dirty="0" smtClean="0"/>
              <a:t>’:</a:t>
            </a:r>
            <a:endParaRPr lang="hu-HU" dirty="0" smtClean="0"/>
          </a:p>
          <a:p>
            <a:pPr marL="0" indent="0">
              <a:buNone/>
            </a:pPr>
            <a:r>
              <a:rPr lang="en-US" dirty="0"/>
              <a:t>1. </a:t>
            </a:r>
            <a:r>
              <a:rPr lang="en-US" i="1" dirty="0"/>
              <a:t>&lt;In emphatic responses to questions, with repetition of the predicate.&gt;</a:t>
            </a:r>
            <a:r>
              <a:rPr lang="en-US" dirty="0"/>
              <a:t/>
            </a:r>
            <a:br>
              <a:rPr lang="en-US" dirty="0"/>
            </a:br>
            <a:r>
              <a:rPr lang="en-US" dirty="0"/>
              <a:t>[</a:t>
            </a:r>
            <a:r>
              <a:rPr lang="en-US" dirty="0" err="1"/>
              <a:t>Eszel</a:t>
            </a:r>
            <a:r>
              <a:rPr lang="en-US" dirty="0"/>
              <a:t> </a:t>
            </a:r>
            <a:r>
              <a:rPr lang="en-US" dirty="0" err="1"/>
              <a:t>tortát</a:t>
            </a:r>
            <a:r>
              <a:rPr lang="en-US" dirty="0"/>
              <a:t>?] – </a:t>
            </a:r>
            <a:r>
              <a:rPr lang="en-US" dirty="0" err="1"/>
              <a:t>Persze</a:t>
            </a:r>
            <a:r>
              <a:rPr lang="en-US" dirty="0"/>
              <a:t>, </a:t>
            </a:r>
            <a:r>
              <a:rPr lang="en-US" dirty="0" err="1"/>
              <a:t>hogy</a:t>
            </a:r>
            <a:r>
              <a:rPr lang="en-US" dirty="0"/>
              <a:t> </a:t>
            </a:r>
            <a:r>
              <a:rPr lang="en-US" dirty="0" err="1"/>
              <a:t>eszem</a:t>
            </a:r>
            <a:r>
              <a:rPr lang="en-US" dirty="0"/>
              <a:t>.</a:t>
            </a:r>
            <a:br>
              <a:rPr lang="en-US" dirty="0"/>
            </a:br>
            <a:r>
              <a:rPr lang="en-US" dirty="0"/>
              <a:t>[</a:t>
            </a:r>
            <a:r>
              <a:rPr lang="en-US" dirty="0" err="1"/>
              <a:t>Eljössz</a:t>
            </a:r>
            <a:r>
              <a:rPr lang="en-US" dirty="0"/>
              <a:t>?] – </a:t>
            </a:r>
            <a:r>
              <a:rPr lang="en-US" dirty="0" err="1"/>
              <a:t>Persze</a:t>
            </a:r>
            <a:r>
              <a:rPr lang="en-US" dirty="0"/>
              <a:t>, </a:t>
            </a:r>
            <a:r>
              <a:rPr lang="en-US" dirty="0" err="1"/>
              <a:t>hogy</a:t>
            </a:r>
            <a:r>
              <a:rPr lang="en-US" dirty="0"/>
              <a:t> </a:t>
            </a:r>
            <a:r>
              <a:rPr lang="en-US" dirty="0" err="1"/>
              <a:t>elmegyek</a:t>
            </a:r>
            <a:r>
              <a:rPr lang="en-US" dirty="0"/>
              <a:t>.</a:t>
            </a:r>
            <a:br>
              <a:rPr lang="en-US" dirty="0"/>
            </a:br>
            <a:r>
              <a:rPr lang="en-US" dirty="0"/>
              <a:t>[Are you eating cake?] – Of course I am.</a:t>
            </a:r>
            <a:br>
              <a:rPr lang="en-US" dirty="0"/>
            </a:br>
            <a:r>
              <a:rPr lang="en-US" dirty="0"/>
              <a:t>[Are you coming?] – Of course I'm coming.</a:t>
            </a:r>
          </a:p>
          <a:p>
            <a:pPr marL="0" indent="0">
              <a:buNone/>
            </a:pPr>
            <a:r>
              <a:rPr lang="hu-HU" dirty="0"/>
              <a:t>2. </a:t>
            </a:r>
            <a:r>
              <a:rPr lang="hu-HU" i="1" dirty="0"/>
              <a:t>&lt;</a:t>
            </a:r>
            <a:r>
              <a:rPr lang="hu-HU" i="1" dirty="0" err="1"/>
              <a:t>In</a:t>
            </a:r>
            <a:r>
              <a:rPr lang="hu-HU" i="1" dirty="0"/>
              <a:t> </a:t>
            </a:r>
            <a:r>
              <a:rPr lang="hu-HU" i="1" dirty="0" err="1"/>
              <a:t>dialogue</a:t>
            </a:r>
            <a:r>
              <a:rPr lang="hu-HU" i="1" dirty="0"/>
              <a:t>, </a:t>
            </a:r>
            <a:r>
              <a:rPr lang="hu-HU" i="1" dirty="0" err="1"/>
              <a:t>used</a:t>
            </a:r>
            <a:r>
              <a:rPr lang="hu-HU" i="1" dirty="0"/>
              <a:t> </a:t>
            </a:r>
            <a:r>
              <a:rPr lang="hu-HU" i="1" dirty="0" err="1"/>
              <a:t>to</a:t>
            </a:r>
            <a:r>
              <a:rPr lang="hu-HU" i="1" dirty="0"/>
              <a:t> </a:t>
            </a:r>
            <a:r>
              <a:rPr lang="hu-HU" i="1" dirty="0" err="1"/>
              <a:t>reinforce</a:t>
            </a:r>
            <a:r>
              <a:rPr lang="hu-HU" i="1" dirty="0"/>
              <a:t> a </a:t>
            </a:r>
            <a:r>
              <a:rPr lang="hu-HU" i="1" dirty="0" err="1"/>
              <a:t>previous</a:t>
            </a:r>
            <a:r>
              <a:rPr lang="hu-HU" i="1" dirty="0"/>
              <a:t> </a:t>
            </a:r>
            <a:r>
              <a:rPr lang="hu-HU" i="1" dirty="0" err="1"/>
              <a:t>statement</a:t>
            </a:r>
            <a:r>
              <a:rPr lang="hu-HU" i="1" dirty="0"/>
              <a:t>; </a:t>
            </a:r>
            <a:r>
              <a:rPr lang="hu-HU" i="1" dirty="0" err="1"/>
              <a:t>with</a:t>
            </a:r>
            <a:r>
              <a:rPr lang="hu-HU" i="1" dirty="0"/>
              <a:t> </a:t>
            </a:r>
            <a:r>
              <a:rPr lang="hu-HU" i="1" dirty="0" err="1"/>
              <a:t>repetition</a:t>
            </a:r>
            <a:r>
              <a:rPr lang="hu-HU" i="1" dirty="0"/>
              <a:t> of </a:t>
            </a:r>
            <a:r>
              <a:rPr lang="hu-HU" i="1" dirty="0" err="1"/>
              <a:t>the</a:t>
            </a:r>
            <a:r>
              <a:rPr lang="hu-HU" i="1" dirty="0"/>
              <a:t> </a:t>
            </a:r>
            <a:r>
              <a:rPr lang="hu-HU" i="1" dirty="0" err="1"/>
              <a:t>predicate</a:t>
            </a:r>
            <a:r>
              <a:rPr lang="hu-HU" i="1" dirty="0"/>
              <a:t>.&gt;</a:t>
            </a:r>
            <a:r>
              <a:rPr lang="hu-HU" dirty="0"/>
              <a:t/>
            </a:r>
            <a:br>
              <a:rPr lang="hu-HU" dirty="0"/>
            </a:br>
            <a:r>
              <a:rPr lang="hu-HU" dirty="0"/>
              <a:t>Tudod, Barta veszedelmes ember; az ilyennek legjobb a száját betömni. – Persze, hogy be kell tömni a száját. </a:t>
            </a:r>
            <a:r>
              <a:rPr lang="hu-HU" i="1" dirty="0"/>
              <a:t>(Ambrus Zoltán)</a:t>
            </a:r>
            <a:r>
              <a:rPr lang="hu-HU" dirty="0"/>
              <a:t/>
            </a:r>
            <a:br>
              <a:rPr lang="hu-HU" dirty="0"/>
            </a:br>
            <a:r>
              <a:rPr lang="hu-HU" dirty="0" err="1"/>
              <a:t>You</a:t>
            </a:r>
            <a:r>
              <a:rPr lang="hu-HU" dirty="0"/>
              <a:t> </a:t>
            </a:r>
            <a:r>
              <a:rPr lang="hu-HU" dirty="0" err="1"/>
              <a:t>know</a:t>
            </a:r>
            <a:r>
              <a:rPr lang="hu-HU" dirty="0"/>
              <a:t>, Barta is a </a:t>
            </a:r>
            <a:r>
              <a:rPr lang="hu-HU" dirty="0" err="1"/>
              <a:t>dangerous</a:t>
            </a:r>
            <a:r>
              <a:rPr lang="hu-HU" dirty="0"/>
              <a:t> man; </a:t>
            </a:r>
            <a:r>
              <a:rPr lang="hu-HU" dirty="0" err="1"/>
              <a:t>it’s</a:t>
            </a:r>
            <a:r>
              <a:rPr lang="hu-HU" dirty="0"/>
              <a:t> </a:t>
            </a:r>
            <a:r>
              <a:rPr lang="hu-HU" dirty="0" err="1"/>
              <a:t>best</a:t>
            </a:r>
            <a:r>
              <a:rPr lang="hu-HU" dirty="0"/>
              <a:t> </a:t>
            </a:r>
            <a:r>
              <a:rPr lang="hu-HU" dirty="0" err="1"/>
              <a:t>to</a:t>
            </a:r>
            <a:r>
              <a:rPr lang="hu-HU" dirty="0"/>
              <a:t> </a:t>
            </a:r>
            <a:r>
              <a:rPr lang="hu-HU" dirty="0" err="1"/>
              <a:t>shut</a:t>
            </a:r>
            <a:r>
              <a:rPr lang="hu-HU" dirty="0"/>
              <a:t> </a:t>
            </a:r>
            <a:r>
              <a:rPr lang="hu-HU" dirty="0" err="1"/>
              <a:t>someone</a:t>
            </a:r>
            <a:r>
              <a:rPr lang="hu-HU" dirty="0"/>
              <a:t> </a:t>
            </a:r>
            <a:r>
              <a:rPr lang="hu-HU" dirty="0" err="1"/>
              <a:t>like</a:t>
            </a:r>
            <a:r>
              <a:rPr lang="hu-HU" dirty="0"/>
              <a:t> </a:t>
            </a:r>
            <a:r>
              <a:rPr lang="hu-HU" dirty="0" err="1"/>
              <a:t>that</a:t>
            </a:r>
            <a:r>
              <a:rPr lang="hu-HU" dirty="0"/>
              <a:t> </a:t>
            </a:r>
            <a:r>
              <a:rPr lang="hu-HU" dirty="0" err="1"/>
              <a:t>up</a:t>
            </a:r>
            <a:r>
              <a:rPr lang="hu-HU" dirty="0"/>
              <a:t>. – Of </a:t>
            </a:r>
            <a:r>
              <a:rPr lang="hu-HU" dirty="0" err="1"/>
              <a:t>course</a:t>
            </a:r>
            <a:r>
              <a:rPr lang="hu-HU" dirty="0"/>
              <a:t> he </a:t>
            </a:r>
            <a:r>
              <a:rPr lang="hu-HU" dirty="0" err="1"/>
              <a:t>needs</a:t>
            </a:r>
            <a:r>
              <a:rPr lang="hu-HU" dirty="0"/>
              <a:t> </a:t>
            </a:r>
            <a:r>
              <a:rPr lang="hu-HU" dirty="0" err="1"/>
              <a:t>to</a:t>
            </a:r>
            <a:r>
              <a:rPr lang="hu-HU" dirty="0"/>
              <a:t> be </a:t>
            </a:r>
            <a:r>
              <a:rPr lang="hu-HU" dirty="0" err="1"/>
              <a:t>shut</a:t>
            </a:r>
            <a:r>
              <a:rPr lang="hu-HU" dirty="0"/>
              <a:t> </a:t>
            </a:r>
            <a:r>
              <a:rPr lang="hu-HU" dirty="0" err="1"/>
              <a:t>up</a:t>
            </a:r>
            <a:r>
              <a:rPr lang="hu-HU" dirty="0"/>
              <a:t>.</a:t>
            </a:r>
          </a:p>
          <a:p>
            <a:pPr marL="0" indent="0">
              <a:buNone/>
            </a:pPr>
            <a:endParaRPr lang="hu-HU" b="1" dirty="0" smtClean="0"/>
          </a:p>
          <a:p>
            <a:pPr marL="0" indent="0">
              <a:buNone/>
            </a:pPr>
            <a:endParaRPr lang="hu-HU" b="1" dirty="0" smtClean="0"/>
          </a:p>
        </p:txBody>
      </p:sp>
    </p:spTree>
    <p:extLst>
      <p:ext uri="{BB962C8B-B14F-4D97-AF65-F5344CB8AC3E}">
        <p14:creationId xmlns:p14="http://schemas.microsoft.com/office/powerpoint/2010/main" val="589999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smtClean="0"/>
              <a:t>Persze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a:xfrm>
            <a:off x="521208" y="2199861"/>
            <a:ext cx="11155680" cy="4146075"/>
          </a:xfrm>
        </p:spPr>
        <p:txBody>
          <a:bodyPr>
            <a:normAutofit/>
          </a:bodyPr>
          <a:lstStyle/>
          <a:p>
            <a:pPr marL="0" indent="0">
              <a:buNone/>
            </a:pPr>
            <a:r>
              <a:rPr lang="hu-HU" sz="2000" dirty="0"/>
              <a:t>3. </a:t>
            </a:r>
            <a:r>
              <a:rPr lang="hu-HU" sz="2000" i="1" dirty="0"/>
              <a:t>&lt;</a:t>
            </a:r>
            <a:r>
              <a:rPr lang="hu-HU" sz="2000" i="1" dirty="0" err="1"/>
              <a:t>In</a:t>
            </a:r>
            <a:r>
              <a:rPr lang="hu-HU" sz="2000" i="1" dirty="0"/>
              <a:t> </a:t>
            </a:r>
            <a:r>
              <a:rPr lang="hu-HU" sz="2000" i="1" dirty="0" err="1"/>
              <a:t>dialogue</a:t>
            </a:r>
            <a:r>
              <a:rPr lang="hu-HU" sz="2000" i="1" dirty="0"/>
              <a:t>, </a:t>
            </a:r>
            <a:r>
              <a:rPr lang="hu-HU" sz="2000" i="1" dirty="0" err="1"/>
              <a:t>following</a:t>
            </a:r>
            <a:r>
              <a:rPr lang="hu-HU" sz="2000" i="1" dirty="0"/>
              <a:t> a </a:t>
            </a:r>
            <a:r>
              <a:rPr lang="hu-HU" sz="2000" i="1" dirty="0" err="1"/>
              <a:t>negative</a:t>
            </a:r>
            <a:r>
              <a:rPr lang="hu-HU" sz="2000" i="1" dirty="0"/>
              <a:t> </a:t>
            </a:r>
            <a:r>
              <a:rPr lang="hu-HU" sz="2000" i="1" dirty="0" err="1"/>
              <a:t>question</a:t>
            </a:r>
            <a:r>
              <a:rPr lang="hu-HU" sz="2000" i="1" dirty="0"/>
              <a:t> </a:t>
            </a:r>
            <a:r>
              <a:rPr lang="hu-HU" sz="2000" i="1" dirty="0" err="1"/>
              <a:t>or</a:t>
            </a:r>
            <a:r>
              <a:rPr lang="hu-HU" sz="2000" i="1" dirty="0"/>
              <a:t> </a:t>
            </a:r>
            <a:r>
              <a:rPr lang="hu-HU" sz="2000" i="1" dirty="0" err="1"/>
              <a:t>statement</a:t>
            </a:r>
            <a:r>
              <a:rPr lang="hu-HU" sz="2000" i="1" dirty="0"/>
              <a:t>, </a:t>
            </a:r>
            <a:r>
              <a:rPr lang="hu-HU" sz="2000" i="1" dirty="0" err="1"/>
              <a:t>to</a:t>
            </a:r>
            <a:r>
              <a:rPr lang="hu-HU" sz="2000" i="1" dirty="0"/>
              <a:t> </a:t>
            </a:r>
            <a:r>
              <a:rPr lang="hu-HU" sz="2000" i="1" dirty="0" err="1"/>
              <a:t>reinforce</a:t>
            </a:r>
            <a:r>
              <a:rPr lang="hu-HU" sz="2000" i="1" dirty="0"/>
              <a:t> </a:t>
            </a:r>
            <a:r>
              <a:rPr lang="hu-HU" sz="2000" i="1" dirty="0" err="1"/>
              <a:t>the</a:t>
            </a:r>
            <a:r>
              <a:rPr lang="hu-HU" sz="2000" i="1" dirty="0"/>
              <a:t> </a:t>
            </a:r>
            <a:r>
              <a:rPr lang="hu-HU" sz="2000" i="1" dirty="0" err="1"/>
              <a:t>negation</a:t>
            </a:r>
            <a:r>
              <a:rPr lang="hu-HU" sz="2000" i="1" dirty="0"/>
              <a:t>.&gt;</a:t>
            </a:r>
            <a:r>
              <a:rPr lang="hu-HU" sz="2000" dirty="0"/>
              <a:t/>
            </a:r>
            <a:br>
              <a:rPr lang="hu-HU" sz="2000" dirty="0"/>
            </a:br>
            <a:r>
              <a:rPr lang="hu-HU" sz="2000" dirty="0"/>
              <a:t>[Nem jössz velünk?] – Persze, hogy nem.</a:t>
            </a:r>
            <a:br>
              <a:rPr lang="hu-HU" sz="2000" dirty="0"/>
            </a:br>
            <a:r>
              <a:rPr lang="hu-HU" sz="2000" dirty="0"/>
              <a:t>[Hallom, neked még nincs meg az államvizsgád.] – Persze, hogy nincs.</a:t>
            </a:r>
            <a:br>
              <a:rPr lang="hu-HU" sz="2000" dirty="0"/>
            </a:br>
            <a:r>
              <a:rPr lang="hu-HU" sz="2000" dirty="0"/>
              <a:t>Nem hitte? – Persze, hogy nem. </a:t>
            </a:r>
            <a:r>
              <a:rPr lang="hu-HU" sz="2000" i="1" dirty="0"/>
              <a:t>(Mikszáth Kálmán)</a:t>
            </a:r>
            <a:r>
              <a:rPr lang="hu-HU" sz="2000" dirty="0"/>
              <a:t/>
            </a:r>
            <a:br>
              <a:rPr lang="hu-HU" sz="2000" dirty="0"/>
            </a:br>
            <a:r>
              <a:rPr lang="hu-HU" sz="2000" dirty="0"/>
              <a:t>[</a:t>
            </a:r>
            <a:r>
              <a:rPr lang="hu-HU" sz="2000" dirty="0" err="1"/>
              <a:t>You're</a:t>
            </a:r>
            <a:r>
              <a:rPr lang="hu-HU" sz="2000" dirty="0"/>
              <a:t> </a:t>
            </a:r>
            <a:r>
              <a:rPr lang="hu-HU" sz="2000" dirty="0" err="1"/>
              <a:t>not</a:t>
            </a:r>
            <a:r>
              <a:rPr lang="hu-HU" sz="2000" dirty="0"/>
              <a:t> </a:t>
            </a:r>
            <a:r>
              <a:rPr lang="hu-HU" sz="2000" dirty="0" err="1"/>
              <a:t>coming</a:t>
            </a:r>
            <a:r>
              <a:rPr lang="hu-HU" sz="2000" dirty="0"/>
              <a:t> </a:t>
            </a:r>
            <a:r>
              <a:rPr lang="hu-HU" sz="2000" dirty="0" err="1"/>
              <a:t>with</a:t>
            </a:r>
            <a:r>
              <a:rPr lang="hu-HU" sz="2000" dirty="0"/>
              <a:t> </a:t>
            </a:r>
            <a:r>
              <a:rPr lang="hu-HU" sz="2000" dirty="0" err="1"/>
              <a:t>us</a:t>
            </a:r>
            <a:r>
              <a:rPr lang="hu-HU" sz="2000" dirty="0"/>
              <a:t>?] – Of </a:t>
            </a:r>
            <a:r>
              <a:rPr lang="hu-HU" sz="2000" dirty="0" err="1"/>
              <a:t>course</a:t>
            </a:r>
            <a:r>
              <a:rPr lang="hu-HU" sz="2000" dirty="0"/>
              <a:t> </a:t>
            </a:r>
            <a:r>
              <a:rPr lang="hu-HU" sz="2000" dirty="0" err="1"/>
              <a:t>not</a:t>
            </a:r>
            <a:r>
              <a:rPr lang="hu-HU" sz="2000" dirty="0"/>
              <a:t>.</a:t>
            </a:r>
            <a:br>
              <a:rPr lang="hu-HU" sz="2000" dirty="0"/>
            </a:br>
            <a:r>
              <a:rPr lang="hu-HU" sz="2000" dirty="0"/>
              <a:t>[I </a:t>
            </a:r>
            <a:r>
              <a:rPr lang="hu-HU" sz="2000" dirty="0" err="1"/>
              <a:t>hear</a:t>
            </a:r>
            <a:r>
              <a:rPr lang="hu-HU" sz="2000" dirty="0"/>
              <a:t> </a:t>
            </a:r>
            <a:r>
              <a:rPr lang="hu-HU" sz="2000" dirty="0" err="1"/>
              <a:t>you</a:t>
            </a:r>
            <a:r>
              <a:rPr lang="hu-HU" sz="2000" dirty="0"/>
              <a:t> </a:t>
            </a:r>
            <a:r>
              <a:rPr lang="hu-HU" sz="2000" dirty="0" err="1"/>
              <a:t>haven’t</a:t>
            </a:r>
            <a:r>
              <a:rPr lang="hu-HU" sz="2000" dirty="0"/>
              <a:t> </a:t>
            </a:r>
            <a:r>
              <a:rPr lang="hu-HU" sz="2000" dirty="0" err="1"/>
              <a:t>passed</a:t>
            </a:r>
            <a:r>
              <a:rPr lang="hu-HU" sz="2000" dirty="0"/>
              <a:t> </a:t>
            </a:r>
            <a:r>
              <a:rPr lang="hu-HU" sz="2000" dirty="0" err="1"/>
              <a:t>your</a:t>
            </a:r>
            <a:r>
              <a:rPr lang="hu-HU" sz="2000" dirty="0"/>
              <a:t> </a:t>
            </a:r>
            <a:r>
              <a:rPr lang="hu-HU" sz="2000" dirty="0" err="1"/>
              <a:t>final</a:t>
            </a:r>
            <a:r>
              <a:rPr lang="hu-HU" sz="2000" dirty="0"/>
              <a:t> </a:t>
            </a:r>
            <a:r>
              <a:rPr lang="hu-HU" sz="2000" dirty="0" err="1"/>
              <a:t>exam</a:t>
            </a:r>
            <a:r>
              <a:rPr lang="hu-HU" sz="2000" dirty="0"/>
              <a:t> </a:t>
            </a:r>
            <a:r>
              <a:rPr lang="hu-HU" sz="2000" dirty="0" err="1"/>
              <a:t>yet</a:t>
            </a:r>
            <a:r>
              <a:rPr lang="hu-HU" sz="2000" dirty="0"/>
              <a:t>.] – Of </a:t>
            </a:r>
            <a:r>
              <a:rPr lang="hu-HU" sz="2000" dirty="0" err="1"/>
              <a:t>course</a:t>
            </a:r>
            <a:r>
              <a:rPr lang="hu-HU" sz="2000" dirty="0"/>
              <a:t> I </a:t>
            </a:r>
            <a:r>
              <a:rPr lang="hu-HU" sz="2000" dirty="0" err="1"/>
              <a:t>haven’t</a:t>
            </a:r>
            <a:r>
              <a:rPr lang="hu-HU" sz="2000" dirty="0"/>
              <a:t>.</a:t>
            </a:r>
            <a:br>
              <a:rPr lang="hu-HU" sz="2000" dirty="0"/>
            </a:br>
            <a:r>
              <a:rPr lang="hu-HU" sz="2000" dirty="0"/>
              <a:t>He </a:t>
            </a:r>
            <a:r>
              <a:rPr lang="hu-HU" sz="2000" dirty="0" err="1"/>
              <a:t>didn’t</a:t>
            </a:r>
            <a:r>
              <a:rPr lang="hu-HU" sz="2000" dirty="0"/>
              <a:t> </a:t>
            </a:r>
            <a:r>
              <a:rPr lang="hu-HU" sz="2000" dirty="0" err="1"/>
              <a:t>believe</a:t>
            </a:r>
            <a:r>
              <a:rPr lang="hu-HU" sz="2000" dirty="0"/>
              <a:t> </a:t>
            </a:r>
            <a:r>
              <a:rPr lang="hu-HU" sz="2000" dirty="0" err="1"/>
              <a:t>it</a:t>
            </a:r>
            <a:r>
              <a:rPr lang="hu-HU" sz="2000" dirty="0"/>
              <a:t>? – Of </a:t>
            </a:r>
            <a:r>
              <a:rPr lang="hu-HU" sz="2000" dirty="0" err="1"/>
              <a:t>course</a:t>
            </a:r>
            <a:r>
              <a:rPr lang="hu-HU" sz="2000" dirty="0"/>
              <a:t> he </a:t>
            </a:r>
            <a:r>
              <a:rPr lang="hu-HU" sz="2000" dirty="0" err="1"/>
              <a:t>didn’t</a:t>
            </a:r>
            <a:r>
              <a:rPr lang="hu-HU" sz="2000" dirty="0" smtClean="0"/>
              <a:t>.</a:t>
            </a:r>
          </a:p>
          <a:p>
            <a:pPr marL="0" indent="0">
              <a:buNone/>
            </a:pPr>
            <a:r>
              <a:rPr lang="en-US" sz="2000" dirty="0"/>
              <a:t>4. </a:t>
            </a:r>
            <a:r>
              <a:rPr lang="en-US" sz="2000" i="1" dirty="0"/>
              <a:t>&lt;In narrative texts, as a similar main clause, to express the obviousness of what is being said.&gt;</a:t>
            </a:r>
            <a:r>
              <a:rPr lang="en-US" sz="2000" dirty="0"/>
              <a:t/>
            </a:r>
            <a:br>
              <a:rPr lang="en-US" sz="2000" dirty="0"/>
            </a:br>
            <a:r>
              <a:rPr lang="en-US" sz="2000" dirty="0"/>
              <a:t>A </a:t>
            </a:r>
            <a:r>
              <a:rPr lang="en-US" sz="2000" dirty="0" err="1"/>
              <a:t>szép</a:t>
            </a:r>
            <a:r>
              <a:rPr lang="en-US" sz="2000" dirty="0"/>
              <a:t> </a:t>
            </a:r>
            <a:r>
              <a:rPr lang="en-US" sz="2000" dirty="0" err="1"/>
              <a:t>dáma</a:t>
            </a:r>
            <a:r>
              <a:rPr lang="en-US" sz="2000" dirty="0"/>
              <a:t> … </a:t>
            </a:r>
            <a:r>
              <a:rPr lang="en-US" sz="2000" dirty="0" err="1"/>
              <a:t>persze</a:t>
            </a:r>
            <a:r>
              <a:rPr lang="en-US" sz="2000" dirty="0"/>
              <a:t>, </a:t>
            </a:r>
            <a:r>
              <a:rPr lang="en-US" sz="2000" dirty="0" err="1"/>
              <a:t>hogy</a:t>
            </a:r>
            <a:r>
              <a:rPr lang="en-US" sz="2000" dirty="0"/>
              <a:t> </a:t>
            </a:r>
            <a:r>
              <a:rPr lang="en-US" sz="2000" dirty="0" err="1"/>
              <a:t>tagadott</a:t>
            </a:r>
            <a:r>
              <a:rPr lang="en-US" sz="2000" dirty="0"/>
              <a:t> </a:t>
            </a:r>
            <a:r>
              <a:rPr lang="en-US" sz="2000" dirty="0" err="1"/>
              <a:t>mindent</a:t>
            </a:r>
            <a:r>
              <a:rPr lang="en-US" sz="2000" dirty="0"/>
              <a:t>. </a:t>
            </a:r>
            <a:r>
              <a:rPr lang="en-US" sz="2000" i="1" dirty="0"/>
              <a:t>(</a:t>
            </a:r>
            <a:r>
              <a:rPr lang="en-US" sz="2000" i="1" dirty="0" err="1"/>
              <a:t>Tolnai</a:t>
            </a:r>
            <a:r>
              <a:rPr lang="en-US" sz="2000" i="1" dirty="0"/>
              <a:t> Lajos)</a:t>
            </a:r>
            <a:r>
              <a:rPr lang="en-US" sz="2000" dirty="0"/>
              <a:t/>
            </a:r>
            <a:br>
              <a:rPr lang="en-US" sz="2000" dirty="0"/>
            </a:br>
            <a:r>
              <a:rPr lang="en-US" sz="2000" dirty="0"/>
              <a:t>The beautiful lady … of course denied everything.</a:t>
            </a:r>
            <a:endParaRPr lang="hu-HU" sz="2000" dirty="0"/>
          </a:p>
        </p:txBody>
      </p:sp>
    </p:spTree>
    <p:extLst>
      <p:ext uri="{BB962C8B-B14F-4D97-AF65-F5344CB8AC3E}">
        <p14:creationId xmlns:p14="http://schemas.microsoft.com/office/powerpoint/2010/main" val="30044160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SA </a:t>
            </a:r>
            <a:r>
              <a:rPr lang="hu-HU" dirty="0" err="1" smtClean="0"/>
              <a:t>or</a:t>
            </a:r>
            <a:r>
              <a:rPr lang="hu-HU" dirty="0" smtClean="0"/>
              <a:t> DP?</a:t>
            </a:r>
            <a:endParaRPr lang="hu-HU" dirty="0"/>
          </a:p>
        </p:txBody>
      </p:sp>
      <p:sp>
        <p:nvSpPr>
          <p:cNvPr id="3" name="Tartalom helye 2"/>
          <p:cNvSpPr>
            <a:spLocks noGrp="1"/>
          </p:cNvSpPr>
          <p:nvPr>
            <p:ph idx="1"/>
          </p:nvPr>
        </p:nvSpPr>
        <p:spPr>
          <a:xfrm>
            <a:off x="521208" y="2183752"/>
            <a:ext cx="11428622" cy="4398389"/>
          </a:xfrm>
        </p:spPr>
        <p:txBody>
          <a:bodyPr>
            <a:normAutofit lnSpcReduction="10000"/>
          </a:bodyPr>
          <a:lstStyle/>
          <a:p>
            <a:r>
              <a:rPr lang="en-US" sz="2500" b="1" dirty="0"/>
              <a:t>Sentence adverb</a:t>
            </a:r>
            <a:r>
              <a:rPr lang="en-US" sz="2500" dirty="0"/>
              <a:t>: typically expresses the speaker’s attitude toward the whole sentence (e.g., </a:t>
            </a:r>
            <a:r>
              <a:rPr lang="en-US" sz="2500" i="1" dirty="0"/>
              <a:t>fortunately</a:t>
            </a:r>
            <a:r>
              <a:rPr lang="en-US" sz="2500" dirty="0"/>
              <a:t>, </a:t>
            </a:r>
            <a:r>
              <a:rPr lang="en-US" sz="2500" i="1" dirty="0"/>
              <a:t>obviously</a:t>
            </a:r>
            <a:r>
              <a:rPr lang="en-US" sz="2500" dirty="0"/>
              <a:t>, </a:t>
            </a:r>
            <a:r>
              <a:rPr lang="en-US" sz="2500" i="1" dirty="0"/>
              <a:t>frankly</a:t>
            </a:r>
            <a:r>
              <a:rPr lang="en-US" sz="2500" dirty="0"/>
              <a:t>), but the sentence would still be interpretable without it; the modification is </a:t>
            </a:r>
            <a:r>
              <a:rPr lang="en-US" sz="2500" b="1" dirty="0"/>
              <a:t>intra-sentential</a:t>
            </a:r>
            <a:r>
              <a:rPr lang="en-US" sz="2500" dirty="0"/>
              <a:t>, i.e., it remains at the sentence level.</a:t>
            </a:r>
          </a:p>
          <a:p>
            <a:r>
              <a:rPr lang="en-US" sz="2500" b="1" dirty="0"/>
              <a:t>Discourse/pragmatic particle</a:t>
            </a:r>
            <a:r>
              <a:rPr lang="en-US" sz="2500" dirty="0"/>
              <a:t>: signals not only relations within the sentence, but also the connection between the sentence and the broader discourse; it carries </a:t>
            </a:r>
            <a:r>
              <a:rPr lang="en-US" sz="2500" b="1" dirty="0"/>
              <a:t>procedural meaning</a:t>
            </a:r>
            <a:r>
              <a:rPr lang="en-US" sz="2500" dirty="0"/>
              <a:t> (instructions for interpretation), for example by referring back to the preceding utterance, indicating an appeal to shared knowledge, marking the match between expectation and proposition, or conveying irony.</a:t>
            </a:r>
          </a:p>
          <a:p>
            <a:pPr marL="0" indent="0">
              <a:buNone/>
            </a:pPr>
            <a:endParaRPr lang="hu-HU" dirty="0"/>
          </a:p>
        </p:txBody>
      </p:sp>
    </p:spTree>
    <p:extLst>
      <p:ext uri="{BB962C8B-B14F-4D97-AF65-F5344CB8AC3E}">
        <p14:creationId xmlns:p14="http://schemas.microsoft.com/office/powerpoint/2010/main" val="1042106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Deletion</a:t>
            </a:r>
            <a:r>
              <a:rPr lang="hu-HU" dirty="0" smtClean="0"/>
              <a:t> of </a:t>
            </a:r>
            <a:r>
              <a:rPr lang="hu-HU" i="1" dirty="0" smtClean="0"/>
              <a:t>hogy</a:t>
            </a:r>
            <a:r>
              <a:rPr lang="hu-HU" dirty="0" smtClean="0"/>
              <a:t> ’</a:t>
            </a:r>
            <a:r>
              <a:rPr lang="hu-HU" dirty="0" err="1" smtClean="0"/>
              <a:t>that</a:t>
            </a:r>
            <a:r>
              <a:rPr lang="hu-HU" dirty="0" smtClean="0"/>
              <a:t>’?</a:t>
            </a:r>
            <a:endParaRPr lang="hu-HU" dirty="0"/>
          </a:p>
        </p:txBody>
      </p:sp>
      <p:sp>
        <p:nvSpPr>
          <p:cNvPr id="3" name="Tartalom helye 2"/>
          <p:cNvSpPr>
            <a:spLocks noGrp="1"/>
          </p:cNvSpPr>
          <p:nvPr>
            <p:ph idx="1"/>
          </p:nvPr>
        </p:nvSpPr>
        <p:spPr>
          <a:xfrm>
            <a:off x="521208" y="2578608"/>
            <a:ext cx="11466200" cy="3822192"/>
          </a:xfrm>
        </p:spPr>
        <p:txBody>
          <a:bodyPr>
            <a:normAutofit fontScale="92500"/>
          </a:bodyPr>
          <a:lstStyle/>
          <a:p>
            <a:pPr marL="0" indent="0">
              <a:buNone/>
            </a:pPr>
            <a:r>
              <a:rPr lang="en-US" sz="2800" dirty="0"/>
              <a:t>Structures of SA/DP + </a:t>
            </a:r>
            <a:r>
              <a:rPr lang="en-US" sz="2800" i="1" dirty="0" err="1"/>
              <a:t>hogy</a:t>
            </a:r>
            <a:r>
              <a:rPr lang="en-US" sz="2800" dirty="0"/>
              <a:t> </a:t>
            </a:r>
            <a:r>
              <a:rPr lang="en-US" sz="2800" dirty="0" smtClean="0"/>
              <a:t>are </a:t>
            </a:r>
            <a:r>
              <a:rPr lang="en-US" sz="2800" dirty="0"/>
              <a:t>clearly a later development in Hungarian </a:t>
            </a:r>
            <a:endParaRPr lang="hu-HU" sz="2800" dirty="0" smtClean="0"/>
          </a:p>
          <a:p>
            <a:pPr marL="0" indent="0">
              <a:buNone/>
            </a:pPr>
            <a:r>
              <a:rPr lang="en-US" sz="2800" dirty="0" smtClean="0"/>
              <a:t>than </a:t>
            </a:r>
            <a:r>
              <a:rPr lang="en-US" sz="2800" dirty="0"/>
              <a:t>constructions without </a:t>
            </a:r>
            <a:r>
              <a:rPr lang="en-US" sz="2800" i="1" dirty="0" err="1"/>
              <a:t>hogy</a:t>
            </a:r>
            <a:r>
              <a:rPr lang="en-US" sz="2800" dirty="0" smtClean="0"/>
              <a:t>.</a:t>
            </a:r>
            <a:endParaRPr lang="hu-HU" sz="2800" dirty="0" smtClean="0"/>
          </a:p>
          <a:p>
            <a:pPr marL="0" indent="0">
              <a:buNone/>
            </a:pPr>
            <a:r>
              <a:rPr lang="hu-HU" sz="2800" b="1" dirty="0" smtClean="0"/>
              <a:t>Kenesei</a:t>
            </a:r>
            <a:r>
              <a:rPr lang="hu-HU" sz="2800" dirty="0" smtClean="0"/>
              <a:t> </a:t>
            </a:r>
            <a:r>
              <a:rPr lang="hu-HU" sz="2800" b="1" dirty="0" smtClean="0"/>
              <a:t>(2002): </a:t>
            </a:r>
            <a:r>
              <a:rPr lang="hu-HU" sz="2800" dirty="0" err="1" smtClean="0"/>
              <a:t>two</a:t>
            </a:r>
            <a:r>
              <a:rPr lang="hu-HU" sz="2800" dirty="0" smtClean="0"/>
              <a:t> </a:t>
            </a:r>
            <a:r>
              <a:rPr lang="hu-HU" sz="2800" i="1" dirty="0" smtClean="0"/>
              <a:t>hogy:</a:t>
            </a:r>
          </a:p>
          <a:p>
            <a:pPr marL="514350" indent="-514350">
              <a:buFont typeface="+mj-lt"/>
              <a:buAutoNum type="arabicPeriod"/>
            </a:pPr>
            <a:r>
              <a:rPr lang="en-US" sz="2800" b="1" dirty="0"/>
              <a:t>clause-introducing</a:t>
            </a:r>
            <a:r>
              <a:rPr lang="en-US" sz="2800" dirty="0"/>
              <a:t> </a:t>
            </a:r>
            <a:r>
              <a:rPr lang="hu-HU" sz="2800" i="1" dirty="0" smtClean="0"/>
              <a:t>hogy </a:t>
            </a:r>
            <a:r>
              <a:rPr lang="hu-HU" sz="2800" dirty="0" smtClean="0"/>
              <a:t>[=</a:t>
            </a:r>
            <a:r>
              <a:rPr lang="hu-HU" sz="2800" dirty="0" err="1" smtClean="0"/>
              <a:t>complementizer</a:t>
            </a:r>
            <a:r>
              <a:rPr lang="hu-HU" sz="2800" dirty="0" smtClean="0"/>
              <a:t>?]</a:t>
            </a:r>
          </a:p>
          <a:p>
            <a:pPr marL="514350" indent="-514350">
              <a:buFont typeface="+mj-lt"/>
              <a:buAutoNum type="arabicPeriod"/>
            </a:pPr>
            <a:r>
              <a:rPr lang="en-US" sz="2800" dirty="0" smtClean="0"/>
              <a:t>following </a:t>
            </a:r>
            <a:r>
              <a:rPr lang="en-US" sz="2800" dirty="0"/>
              <a:t>an </a:t>
            </a:r>
            <a:r>
              <a:rPr lang="en-US" sz="2800" b="1" dirty="0"/>
              <a:t>adverbial</a:t>
            </a:r>
            <a:r>
              <a:rPr lang="en-US" sz="2800" dirty="0"/>
              <a:t> </a:t>
            </a:r>
            <a:r>
              <a:rPr lang="en-US" sz="2800" dirty="0" smtClean="0"/>
              <a:t>(including SA</a:t>
            </a:r>
            <a:r>
              <a:rPr lang="en-US" sz="2800" dirty="0"/>
              <a:t>), </a:t>
            </a:r>
            <a:r>
              <a:rPr lang="en-US" sz="2800" b="1" dirty="0" smtClean="0"/>
              <a:t>non-clause-introducing</a:t>
            </a:r>
            <a:r>
              <a:rPr lang="en-US" sz="2800" dirty="0" smtClean="0"/>
              <a:t> </a:t>
            </a:r>
            <a:r>
              <a:rPr lang="en-US" sz="2800" i="1" dirty="0" err="1" smtClean="0"/>
              <a:t>hogy</a:t>
            </a:r>
            <a:r>
              <a:rPr lang="hu-HU" sz="2800" i="1" dirty="0" smtClean="0"/>
              <a:t> </a:t>
            </a:r>
            <a:r>
              <a:rPr lang="hu-HU" sz="2800" dirty="0" err="1" smtClean="0"/>
              <a:t>without</a:t>
            </a:r>
            <a:r>
              <a:rPr lang="hu-HU" sz="2800" dirty="0" smtClean="0"/>
              <a:t> </a:t>
            </a:r>
            <a:r>
              <a:rPr lang="hu-HU" sz="2800" dirty="0" err="1" smtClean="0"/>
              <a:t>meaning</a:t>
            </a:r>
            <a:r>
              <a:rPr lang="hu-HU" sz="2800" dirty="0" smtClean="0"/>
              <a:t> („</a:t>
            </a:r>
            <a:r>
              <a:rPr lang="hu-HU" sz="2800" b="1" dirty="0" err="1" smtClean="0"/>
              <a:t>contentless</a:t>
            </a:r>
            <a:r>
              <a:rPr lang="hu-HU" sz="2800" dirty="0" smtClean="0"/>
              <a:t>”)</a:t>
            </a:r>
            <a:r>
              <a:rPr lang="hu-HU" sz="2800" i="1" dirty="0" smtClean="0"/>
              <a:t>, </a:t>
            </a:r>
            <a:r>
              <a:rPr lang="hu-HU" sz="2800" dirty="0" smtClean="0"/>
              <a:t>i</a:t>
            </a:r>
            <a:r>
              <a:rPr lang="en-US" sz="2800" dirty="0" smtClean="0"/>
              <a:t>t </a:t>
            </a:r>
            <a:r>
              <a:rPr lang="en-US" sz="2800" dirty="0"/>
              <a:t>cannot occur after a quantifier or a </a:t>
            </a:r>
            <a:r>
              <a:rPr lang="en-US" sz="2800" dirty="0" smtClean="0"/>
              <a:t>verb</a:t>
            </a:r>
            <a:r>
              <a:rPr lang="hu-HU" sz="2800" dirty="0" smtClean="0"/>
              <a:t> [</a:t>
            </a:r>
            <a:r>
              <a:rPr lang="hu-HU" sz="2800" dirty="0" err="1" smtClean="0"/>
              <a:t>non-complementizer</a:t>
            </a:r>
            <a:r>
              <a:rPr lang="hu-HU" sz="2800" dirty="0" smtClean="0"/>
              <a:t>]</a:t>
            </a:r>
            <a:endParaRPr lang="hu-HU" sz="2800" dirty="0" smtClean="0">
              <a:solidFill>
                <a:srgbClr val="FF0000"/>
              </a:solidFill>
            </a:endParaRPr>
          </a:p>
        </p:txBody>
      </p:sp>
    </p:spTree>
    <p:extLst>
      <p:ext uri="{BB962C8B-B14F-4D97-AF65-F5344CB8AC3E}">
        <p14:creationId xmlns:p14="http://schemas.microsoft.com/office/powerpoint/2010/main" val="633733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Critiques</a:t>
            </a:r>
            <a:r>
              <a:rPr lang="hu-HU" dirty="0" smtClean="0"/>
              <a:t> of </a:t>
            </a:r>
            <a:r>
              <a:rPr lang="hu-HU" dirty="0" err="1" smtClean="0"/>
              <a:t>contamination</a:t>
            </a:r>
            <a:endParaRPr lang="hu-HU" dirty="0"/>
          </a:p>
        </p:txBody>
      </p:sp>
      <p:sp>
        <p:nvSpPr>
          <p:cNvPr id="3" name="Tartalom helye 2"/>
          <p:cNvSpPr>
            <a:spLocks noGrp="1"/>
          </p:cNvSpPr>
          <p:nvPr>
            <p:ph idx="1"/>
          </p:nvPr>
        </p:nvSpPr>
        <p:spPr>
          <a:xfrm>
            <a:off x="521208" y="2078183"/>
            <a:ext cx="11230910" cy="4499262"/>
          </a:xfrm>
        </p:spPr>
        <p:txBody>
          <a:bodyPr/>
          <a:lstStyle/>
          <a:p>
            <a:pPr marL="0" indent="0">
              <a:buNone/>
            </a:pPr>
            <a:r>
              <a:rPr lang="hu-HU" dirty="0" smtClean="0"/>
              <a:t>Kenesei (2002): </a:t>
            </a:r>
            <a:r>
              <a:rPr lang="hu-HU" dirty="0" err="1" smtClean="0"/>
              <a:t>not</a:t>
            </a:r>
            <a:r>
              <a:rPr lang="hu-HU" dirty="0" smtClean="0"/>
              <a:t> </a:t>
            </a:r>
            <a:r>
              <a:rPr lang="hu-HU" dirty="0" err="1" smtClean="0"/>
              <a:t>all</a:t>
            </a:r>
            <a:r>
              <a:rPr lang="hu-HU" dirty="0" smtClean="0"/>
              <a:t> SA </a:t>
            </a:r>
            <a:r>
              <a:rPr lang="hu-HU" dirty="0" err="1" smtClean="0"/>
              <a:t>have</a:t>
            </a:r>
            <a:r>
              <a:rPr lang="hu-HU" dirty="0" smtClean="0"/>
              <a:t>: </a:t>
            </a:r>
            <a:r>
              <a:rPr lang="hu-HU" dirty="0" err="1" smtClean="0"/>
              <a:t>adjectival</a:t>
            </a:r>
            <a:r>
              <a:rPr lang="hu-HU" dirty="0" smtClean="0"/>
              <a:t> </a:t>
            </a:r>
            <a:r>
              <a:rPr lang="hu-HU" dirty="0" err="1" smtClean="0"/>
              <a:t>counterpart</a:t>
            </a:r>
            <a:endParaRPr lang="hu-HU" dirty="0" smtClean="0"/>
          </a:p>
          <a:p>
            <a:pPr marL="0" indent="0">
              <a:buNone/>
            </a:pPr>
            <a:r>
              <a:rPr lang="hu-HU" i="1" dirty="0" smtClean="0"/>
              <a:t>Egyébként, hogy…</a:t>
            </a:r>
          </a:p>
          <a:p>
            <a:pPr marL="0" indent="0">
              <a:buNone/>
            </a:pPr>
            <a:r>
              <a:rPr lang="hu-HU" i="1" dirty="0" smtClean="0"/>
              <a:t>Nyilván, hogy…</a:t>
            </a:r>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477472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Haader</a:t>
            </a:r>
            <a:r>
              <a:rPr lang="hu-HU" dirty="0" smtClean="0"/>
              <a:t> (2001): </a:t>
            </a:r>
            <a:r>
              <a:rPr lang="hu-HU" dirty="0" err="1" smtClean="0"/>
              <a:t>grammaticalization</a:t>
            </a:r>
            <a:r>
              <a:rPr lang="hu-HU" dirty="0" smtClean="0"/>
              <a:t> of </a:t>
            </a:r>
            <a:r>
              <a:rPr lang="hu-HU" i="1" dirty="0" smtClean="0"/>
              <a:t>bizony</a:t>
            </a:r>
            <a:endParaRPr lang="hu-HU" i="1" dirty="0"/>
          </a:p>
        </p:txBody>
      </p:sp>
      <p:pic>
        <p:nvPicPr>
          <p:cNvPr id="6" name="Tartalom helye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2586" y="2273299"/>
            <a:ext cx="10821213" cy="4254097"/>
          </a:xfrm>
        </p:spPr>
      </p:pic>
      <p:pic>
        <p:nvPicPr>
          <p:cNvPr id="1025" name="Picture 1"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857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á"/>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571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á"/>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571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z"/>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762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g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ő"/>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g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g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o~"/>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857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z"/>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762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04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Variations</a:t>
            </a:r>
            <a:r>
              <a:rPr lang="hu-HU" dirty="0" smtClean="0"/>
              <a:t> of SA/DP + </a:t>
            </a:r>
            <a:r>
              <a:rPr lang="hu-HU" i="1" dirty="0" smtClean="0"/>
              <a:t>hogy </a:t>
            </a:r>
            <a:r>
              <a:rPr lang="hu-HU" dirty="0" smtClean="0"/>
              <a:t>’</a:t>
            </a:r>
            <a:r>
              <a:rPr lang="hu-HU" dirty="0" err="1" smtClean="0"/>
              <a:t>that</a:t>
            </a:r>
            <a:r>
              <a:rPr lang="hu-HU" dirty="0" smtClean="0"/>
              <a:t>’ </a:t>
            </a:r>
            <a:r>
              <a:rPr lang="hu-HU" dirty="0" err="1" smtClean="0"/>
              <a:t>clauses</a:t>
            </a:r>
            <a:endParaRPr lang="hu-HU" dirty="0"/>
          </a:p>
        </p:txBody>
      </p:sp>
      <p:sp>
        <p:nvSpPr>
          <p:cNvPr id="3" name="Tartalom helye 2"/>
          <p:cNvSpPr>
            <a:spLocks noGrp="1"/>
          </p:cNvSpPr>
          <p:nvPr>
            <p:ph idx="1"/>
          </p:nvPr>
        </p:nvSpPr>
        <p:spPr>
          <a:xfrm>
            <a:off x="379141" y="1906859"/>
            <a:ext cx="11574966" cy="4728117"/>
          </a:xfrm>
        </p:spPr>
        <p:txBody>
          <a:bodyPr>
            <a:normAutofit fontScale="92500" lnSpcReduction="20000"/>
          </a:bodyPr>
          <a:lstStyle/>
          <a:p>
            <a:pPr marL="0" indent="0">
              <a:buNone/>
            </a:pPr>
            <a:r>
              <a:rPr lang="hu-HU" dirty="0" smtClean="0"/>
              <a:t>„</a:t>
            </a:r>
            <a:r>
              <a:rPr lang="en-US" dirty="0"/>
              <a:t>Free adverbials (e.g., </a:t>
            </a:r>
            <a:r>
              <a:rPr lang="en-US" i="1" dirty="0" err="1"/>
              <a:t>holnap</a:t>
            </a:r>
            <a:r>
              <a:rPr lang="en-US" dirty="0"/>
              <a:t> ‘tomorrow’ </a:t>
            </a:r>
            <a:r>
              <a:rPr lang="hu-HU" dirty="0" smtClean="0"/>
              <a:t>(…</a:t>
            </a:r>
            <a:r>
              <a:rPr lang="en-US" dirty="0" smtClean="0"/>
              <a:t>) </a:t>
            </a:r>
            <a:r>
              <a:rPr lang="en-US" dirty="0"/>
              <a:t>and left-peripheral, topic-marked constituents (e.g., a subject extracted from a </a:t>
            </a:r>
            <a:r>
              <a:rPr lang="en-US" i="1" dirty="0" err="1"/>
              <a:t>hogy</a:t>
            </a:r>
            <a:r>
              <a:rPr lang="en-US" dirty="0"/>
              <a:t>-complement clause) </a:t>
            </a:r>
            <a:r>
              <a:rPr lang="en-US" b="1" dirty="0"/>
              <a:t>can precede the adverb</a:t>
            </a:r>
            <a:r>
              <a:rPr lang="en-US" dirty="0" smtClean="0"/>
              <a:t>.</a:t>
            </a:r>
            <a:r>
              <a:rPr lang="hu-HU" dirty="0" smtClean="0"/>
              <a:t>”</a:t>
            </a:r>
            <a:endParaRPr lang="hu-HU" dirty="0"/>
          </a:p>
          <a:p>
            <a:pPr marL="0" indent="0">
              <a:buNone/>
            </a:pPr>
            <a:r>
              <a:rPr lang="hu-HU" b="1" i="1" dirty="0" smtClean="0"/>
              <a:t>Holnap 	János 	</a:t>
            </a:r>
            <a:r>
              <a:rPr lang="hu-HU" i="1" u="sng" dirty="0" smtClean="0"/>
              <a:t>valószínűleg</a:t>
            </a:r>
            <a:r>
              <a:rPr lang="hu-HU" i="1" u="sng" dirty="0"/>
              <a:t>, </a:t>
            </a:r>
            <a:r>
              <a:rPr lang="hu-HU" i="1" u="sng" dirty="0" smtClean="0"/>
              <a:t>	hogy </a:t>
            </a:r>
            <a:r>
              <a:rPr lang="hu-HU" i="1" dirty="0" smtClean="0"/>
              <a:t>	ott 	lesz _. </a:t>
            </a:r>
            <a:r>
              <a:rPr lang="hu-HU" dirty="0" smtClean="0"/>
              <a:t>(vs. </a:t>
            </a:r>
            <a:r>
              <a:rPr lang="hu-HU" i="1" u="sng" dirty="0" smtClean="0"/>
              <a:t>Valószínűleg, hogy </a:t>
            </a:r>
            <a:r>
              <a:rPr lang="hu-HU" i="1" dirty="0" smtClean="0"/>
              <a:t>holnap János ott lesz.</a:t>
            </a:r>
            <a:r>
              <a:rPr lang="hu-HU" dirty="0" smtClean="0"/>
              <a:t>)</a:t>
            </a:r>
          </a:p>
          <a:p>
            <a:pPr marL="0" indent="0">
              <a:buNone/>
            </a:pPr>
            <a:r>
              <a:rPr lang="hu-HU" dirty="0" err="1" smtClean="0">
                <a:solidFill>
                  <a:schemeClr val="tx2"/>
                </a:solidFill>
              </a:rPr>
              <a:t>Tomorrow</a:t>
            </a:r>
            <a:r>
              <a:rPr lang="hu-HU" dirty="0" smtClean="0">
                <a:solidFill>
                  <a:schemeClr val="tx2"/>
                </a:solidFill>
              </a:rPr>
              <a:t> John 	</a:t>
            </a:r>
            <a:r>
              <a:rPr lang="hu-HU" dirty="0" err="1" smtClean="0">
                <a:solidFill>
                  <a:schemeClr val="tx2"/>
                </a:solidFill>
              </a:rPr>
              <a:t>probably</a:t>
            </a:r>
            <a:r>
              <a:rPr lang="hu-HU" dirty="0" smtClean="0">
                <a:solidFill>
                  <a:schemeClr val="tx2"/>
                </a:solidFill>
              </a:rPr>
              <a:t> 		</a:t>
            </a:r>
            <a:r>
              <a:rPr lang="hu-HU" dirty="0" err="1" smtClean="0">
                <a:solidFill>
                  <a:schemeClr val="tx2"/>
                </a:solidFill>
              </a:rPr>
              <a:t>that</a:t>
            </a:r>
            <a:r>
              <a:rPr lang="hu-HU" dirty="0" smtClean="0">
                <a:solidFill>
                  <a:schemeClr val="tx2"/>
                </a:solidFill>
              </a:rPr>
              <a:t> 	</a:t>
            </a:r>
            <a:r>
              <a:rPr lang="hu-HU" dirty="0" err="1" smtClean="0">
                <a:solidFill>
                  <a:schemeClr val="tx2"/>
                </a:solidFill>
              </a:rPr>
              <a:t>there</a:t>
            </a:r>
            <a:r>
              <a:rPr lang="hu-HU" dirty="0" smtClean="0">
                <a:solidFill>
                  <a:schemeClr val="tx2"/>
                </a:solidFill>
              </a:rPr>
              <a:t> 	</a:t>
            </a:r>
            <a:r>
              <a:rPr lang="hu-HU" dirty="0" err="1" smtClean="0">
                <a:solidFill>
                  <a:schemeClr val="tx2"/>
                </a:solidFill>
              </a:rPr>
              <a:t>be</a:t>
            </a:r>
            <a:r>
              <a:rPr lang="hu-HU" cap="small" dirty="0" err="1" smtClean="0">
                <a:solidFill>
                  <a:schemeClr val="tx2"/>
                </a:solidFill>
              </a:rPr>
              <a:t>.fut</a:t>
            </a:r>
            <a:endParaRPr lang="hu-HU" cap="small" dirty="0">
              <a:solidFill>
                <a:schemeClr val="tx2"/>
              </a:solidFill>
            </a:endParaRPr>
          </a:p>
          <a:p>
            <a:pPr marL="0" indent="0">
              <a:buNone/>
            </a:pPr>
            <a:r>
              <a:rPr lang="hu-HU" dirty="0" smtClean="0"/>
              <a:t>’</a:t>
            </a:r>
            <a:r>
              <a:rPr lang="en-US" dirty="0" smtClean="0"/>
              <a:t>Tomorrow </a:t>
            </a:r>
            <a:r>
              <a:rPr lang="en-US" dirty="0"/>
              <a:t>John will probably be there</a:t>
            </a:r>
            <a:r>
              <a:rPr lang="en-US" dirty="0" smtClean="0"/>
              <a:t>.</a:t>
            </a:r>
            <a:r>
              <a:rPr lang="hu-HU" dirty="0" smtClean="0"/>
              <a:t>’</a:t>
            </a:r>
          </a:p>
          <a:p>
            <a:pPr marL="0" indent="0">
              <a:buNone/>
            </a:pPr>
            <a:r>
              <a:rPr lang="hu-HU" dirty="0" smtClean="0"/>
              <a:t>(É. Kiss 2010: 226)</a:t>
            </a:r>
          </a:p>
          <a:p>
            <a:pPr marL="0" indent="0">
              <a:buNone/>
            </a:pPr>
            <a:r>
              <a:rPr lang="hu-HU" b="1" i="1" dirty="0" smtClean="0"/>
              <a:t>János</a:t>
            </a:r>
            <a:r>
              <a:rPr lang="hu-HU" i="1" dirty="0" smtClean="0"/>
              <a:t> 	</a:t>
            </a:r>
            <a:r>
              <a:rPr lang="hu-HU" i="1" u="sng" dirty="0" smtClean="0"/>
              <a:t>nyilván 	(</a:t>
            </a:r>
            <a:r>
              <a:rPr lang="hu-HU" i="1" u="sng" dirty="0"/>
              <a:t>hogy)</a:t>
            </a:r>
            <a:r>
              <a:rPr lang="hu-HU" i="1" dirty="0"/>
              <a:t> </a:t>
            </a:r>
            <a:r>
              <a:rPr lang="hu-HU" i="1" dirty="0" smtClean="0"/>
              <a:t>	tegnap 	elment</a:t>
            </a:r>
            <a:r>
              <a:rPr lang="hu-HU" i="1" dirty="0"/>
              <a:t>. </a:t>
            </a:r>
            <a:r>
              <a:rPr lang="hu-HU" dirty="0"/>
              <a:t>(vs</a:t>
            </a:r>
            <a:r>
              <a:rPr lang="hu-HU" dirty="0" smtClean="0"/>
              <a:t>. </a:t>
            </a:r>
            <a:r>
              <a:rPr lang="hu-HU" i="1" u="sng" dirty="0" smtClean="0"/>
              <a:t>Nyilván, hogy </a:t>
            </a:r>
            <a:r>
              <a:rPr lang="hu-HU" i="1" dirty="0" smtClean="0"/>
              <a:t>János tegnap elment.</a:t>
            </a:r>
            <a:r>
              <a:rPr lang="hu-HU" dirty="0" smtClean="0"/>
              <a:t>)</a:t>
            </a:r>
            <a:endParaRPr lang="hu-HU" dirty="0"/>
          </a:p>
          <a:p>
            <a:pPr marL="0" indent="0">
              <a:buNone/>
            </a:pPr>
            <a:r>
              <a:rPr lang="hu-HU" dirty="0" smtClean="0"/>
              <a:t>John 	</a:t>
            </a:r>
            <a:r>
              <a:rPr lang="hu-HU" dirty="0" err="1" smtClean="0"/>
              <a:t>obviously</a:t>
            </a:r>
            <a:r>
              <a:rPr lang="hu-HU" dirty="0" smtClean="0"/>
              <a:t> 	</a:t>
            </a:r>
            <a:r>
              <a:rPr lang="hu-HU" dirty="0" err="1" smtClean="0"/>
              <a:t>that</a:t>
            </a:r>
            <a:r>
              <a:rPr lang="hu-HU" dirty="0" smtClean="0"/>
              <a:t> 	</a:t>
            </a:r>
            <a:r>
              <a:rPr lang="hu-HU" dirty="0" err="1" smtClean="0"/>
              <a:t>yesterday</a:t>
            </a:r>
            <a:r>
              <a:rPr lang="hu-HU" dirty="0" smtClean="0"/>
              <a:t> 	</a:t>
            </a:r>
            <a:r>
              <a:rPr lang="hu-HU" dirty="0" err="1" smtClean="0"/>
              <a:t>leave.</a:t>
            </a:r>
            <a:r>
              <a:rPr lang="hu-HU" cap="small" dirty="0" err="1" smtClean="0"/>
              <a:t>pst</a:t>
            </a:r>
            <a:endParaRPr lang="hu-HU" cap="small" dirty="0" smtClean="0"/>
          </a:p>
          <a:p>
            <a:pPr marL="0" indent="0">
              <a:buNone/>
            </a:pPr>
            <a:r>
              <a:rPr lang="hu-HU" dirty="0" smtClean="0"/>
              <a:t>’</a:t>
            </a:r>
            <a:r>
              <a:rPr lang="hu-HU" dirty="0" err="1" smtClean="0"/>
              <a:t>John</a:t>
            </a:r>
            <a:r>
              <a:rPr lang="hu-HU" dirty="0" smtClean="0"/>
              <a:t> </a:t>
            </a:r>
            <a:r>
              <a:rPr lang="hu-HU" dirty="0" err="1" smtClean="0"/>
              <a:t>obviously</a:t>
            </a:r>
            <a:r>
              <a:rPr lang="hu-HU" dirty="0" smtClean="0"/>
              <a:t> </a:t>
            </a:r>
            <a:r>
              <a:rPr lang="hu-HU" dirty="0" err="1" smtClean="0"/>
              <a:t>left</a:t>
            </a:r>
            <a:r>
              <a:rPr lang="hu-HU" dirty="0" smtClean="0"/>
              <a:t> </a:t>
            </a:r>
            <a:r>
              <a:rPr lang="hu-HU" dirty="0" err="1" smtClean="0"/>
              <a:t>yesterday</a:t>
            </a:r>
            <a:r>
              <a:rPr lang="hu-HU" dirty="0" smtClean="0"/>
              <a:t>’</a:t>
            </a:r>
          </a:p>
          <a:p>
            <a:pPr marL="0" indent="0">
              <a:buNone/>
            </a:pPr>
            <a:r>
              <a:rPr lang="hu-HU" dirty="0" smtClean="0"/>
              <a:t>(</a:t>
            </a:r>
            <a:r>
              <a:rPr lang="hu-HU" dirty="0"/>
              <a:t>Kenesei 2002</a:t>
            </a:r>
            <a:r>
              <a:rPr lang="hu-HU" dirty="0" smtClean="0"/>
              <a:t>: 42)</a:t>
            </a:r>
          </a:p>
          <a:p>
            <a:pPr marL="0" indent="0">
              <a:buNone/>
            </a:pPr>
            <a:r>
              <a:rPr lang="hu-HU" dirty="0" smtClean="0"/>
              <a:t>(7) </a:t>
            </a:r>
            <a:r>
              <a:rPr lang="hu-HU" b="1" i="1" dirty="0"/>
              <a:t>Hát </a:t>
            </a:r>
            <a:r>
              <a:rPr lang="hu-HU" b="1" i="1" dirty="0" smtClean="0"/>
              <a:t>	ilyen 	helyzetbe 	az 	ember 	</a:t>
            </a:r>
            <a:r>
              <a:rPr lang="hu-HU" i="1" u="sng" dirty="0" smtClean="0"/>
              <a:t>persze 	hogy</a:t>
            </a:r>
            <a:r>
              <a:rPr lang="hu-HU" i="1" dirty="0" smtClean="0"/>
              <a:t> 	tök 	kiborul </a:t>
            </a:r>
            <a:r>
              <a:rPr lang="hu-HU" dirty="0"/>
              <a:t>(MNSz2</a:t>
            </a:r>
            <a:r>
              <a:rPr lang="hu-HU" dirty="0" smtClean="0"/>
              <a:t>)</a:t>
            </a:r>
          </a:p>
          <a:p>
            <a:pPr marL="0" indent="0">
              <a:buNone/>
            </a:pPr>
            <a:r>
              <a:rPr lang="hu-HU" dirty="0" err="1" smtClean="0"/>
              <a:t>Well</a:t>
            </a:r>
            <a:r>
              <a:rPr lang="hu-HU" dirty="0" smtClean="0"/>
              <a:t> 	</a:t>
            </a:r>
            <a:r>
              <a:rPr lang="hu-HU" dirty="0" err="1" smtClean="0"/>
              <a:t>this</a:t>
            </a:r>
            <a:r>
              <a:rPr lang="hu-HU" dirty="0" smtClean="0"/>
              <a:t> 	</a:t>
            </a:r>
            <a:r>
              <a:rPr lang="hu-HU" dirty="0" err="1" smtClean="0"/>
              <a:t>situation.</a:t>
            </a:r>
            <a:r>
              <a:rPr lang="hu-HU" cap="small" dirty="0" err="1" smtClean="0"/>
              <a:t>iness</a:t>
            </a:r>
            <a:r>
              <a:rPr lang="hu-HU" dirty="0" smtClean="0"/>
              <a:t> 	</a:t>
            </a:r>
            <a:r>
              <a:rPr lang="hu-HU" dirty="0" err="1" smtClean="0"/>
              <a:t>the</a:t>
            </a:r>
            <a:r>
              <a:rPr lang="hu-HU" dirty="0" smtClean="0"/>
              <a:t> 	man 	</a:t>
            </a:r>
            <a:r>
              <a:rPr lang="hu-HU" dirty="0" err="1" smtClean="0"/>
              <a:t>of.course</a:t>
            </a:r>
            <a:r>
              <a:rPr lang="hu-HU" dirty="0" smtClean="0"/>
              <a:t> </a:t>
            </a:r>
            <a:r>
              <a:rPr lang="hu-HU" dirty="0" err="1" smtClean="0"/>
              <a:t>that</a:t>
            </a:r>
            <a:r>
              <a:rPr lang="hu-HU" dirty="0" smtClean="0"/>
              <a:t> 	</a:t>
            </a:r>
            <a:r>
              <a:rPr lang="hu-HU" dirty="0" err="1" smtClean="0"/>
              <a:t>totally</a:t>
            </a:r>
            <a:r>
              <a:rPr lang="hu-HU" dirty="0" smtClean="0"/>
              <a:t> 	</a:t>
            </a:r>
            <a:r>
              <a:rPr lang="hu-HU" dirty="0" err="1" smtClean="0"/>
              <a:t>freak.out</a:t>
            </a:r>
            <a:endParaRPr lang="hu-HU" dirty="0" smtClean="0"/>
          </a:p>
          <a:p>
            <a:pPr marL="0" indent="0">
              <a:buNone/>
            </a:pPr>
            <a:r>
              <a:rPr lang="hu-HU" dirty="0" smtClean="0"/>
              <a:t>’</a:t>
            </a:r>
            <a:r>
              <a:rPr lang="en-US" dirty="0" smtClean="0"/>
              <a:t>Well</a:t>
            </a:r>
            <a:r>
              <a:rPr lang="en-US" dirty="0"/>
              <a:t>, in a situation like this, of course </a:t>
            </a:r>
            <a:r>
              <a:rPr lang="hu-HU" dirty="0" err="1" smtClean="0"/>
              <a:t>anyone</a:t>
            </a:r>
            <a:r>
              <a:rPr lang="hu-HU" dirty="0" smtClean="0"/>
              <a:t> </a:t>
            </a:r>
            <a:r>
              <a:rPr lang="hu-HU" dirty="0" err="1" smtClean="0"/>
              <a:t>would</a:t>
            </a:r>
            <a:r>
              <a:rPr lang="hu-HU" dirty="0" smtClean="0"/>
              <a:t> </a:t>
            </a:r>
            <a:r>
              <a:rPr lang="en-US" dirty="0" smtClean="0"/>
              <a:t>totally </a:t>
            </a:r>
            <a:r>
              <a:rPr lang="en-US" dirty="0"/>
              <a:t>freak out</a:t>
            </a:r>
            <a:r>
              <a:rPr lang="en-US" dirty="0" smtClean="0"/>
              <a:t>.</a:t>
            </a:r>
            <a:r>
              <a:rPr lang="hu-HU" dirty="0" smtClean="0"/>
              <a:t>’</a:t>
            </a:r>
          </a:p>
          <a:p>
            <a:pPr marL="0" indent="0">
              <a:buNone/>
            </a:pPr>
            <a:endParaRPr lang="hu-HU" dirty="0"/>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29821368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a:t>b</a:t>
            </a:r>
            <a:r>
              <a:rPr lang="hu-HU" i="1" dirty="0" smtClean="0"/>
              <a:t>izonyosan(,) hogy</a:t>
            </a:r>
            <a:endParaRPr lang="hu-HU" i="1" dirty="0"/>
          </a:p>
        </p:txBody>
      </p:sp>
      <p:sp>
        <p:nvSpPr>
          <p:cNvPr id="3" name="Tartalom helye 2"/>
          <p:cNvSpPr>
            <a:spLocks noGrp="1"/>
          </p:cNvSpPr>
          <p:nvPr>
            <p:ph idx="1"/>
          </p:nvPr>
        </p:nvSpPr>
        <p:spPr>
          <a:xfrm>
            <a:off x="288798" y="2044700"/>
            <a:ext cx="11620500" cy="4813300"/>
          </a:xfrm>
        </p:spPr>
        <p:txBody>
          <a:bodyPr>
            <a:normAutofit/>
          </a:bodyPr>
          <a:lstStyle/>
          <a:p>
            <a:pPr marL="0" indent="0">
              <a:buNone/>
            </a:pPr>
            <a:r>
              <a:rPr lang="hu-HU" dirty="0" err="1" smtClean="0"/>
              <a:t>Typically</a:t>
            </a:r>
            <a:r>
              <a:rPr lang="hu-HU" dirty="0" smtClean="0"/>
              <a:t> </a:t>
            </a:r>
            <a:r>
              <a:rPr lang="hu-HU" dirty="0" err="1" smtClean="0"/>
              <a:t>with</a:t>
            </a:r>
            <a:r>
              <a:rPr lang="hu-HU" dirty="0" smtClean="0"/>
              <a:t> </a:t>
            </a:r>
            <a:r>
              <a:rPr lang="hu-HU" dirty="0" err="1" smtClean="0"/>
              <a:t>predicate</a:t>
            </a:r>
            <a:r>
              <a:rPr lang="hu-HU" dirty="0" smtClean="0"/>
              <a:t> TUD ’</a:t>
            </a:r>
            <a:r>
              <a:rPr lang="hu-HU" dirty="0" err="1" smtClean="0"/>
              <a:t>know</a:t>
            </a:r>
            <a:r>
              <a:rPr lang="hu-HU" dirty="0" smtClean="0"/>
              <a:t>’</a:t>
            </a:r>
          </a:p>
          <a:p>
            <a:pPr marL="0" indent="0">
              <a:buNone/>
            </a:pPr>
            <a:r>
              <a:rPr lang="hu-HU" dirty="0" smtClean="0"/>
              <a:t>2 </a:t>
            </a:r>
            <a:r>
              <a:rPr lang="hu-HU" dirty="0" err="1" smtClean="0"/>
              <a:t>data</a:t>
            </a:r>
            <a:r>
              <a:rPr lang="hu-HU" dirty="0" smtClean="0"/>
              <a:t> </a:t>
            </a:r>
            <a:r>
              <a:rPr lang="hu-HU" dirty="0" err="1" smtClean="0"/>
              <a:t>in</a:t>
            </a:r>
            <a:r>
              <a:rPr lang="hu-HU" dirty="0" smtClean="0"/>
              <a:t> </a:t>
            </a:r>
            <a:r>
              <a:rPr lang="hu-HU" dirty="0" err="1" smtClean="0"/>
              <a:t>MTSz</a:t>
            </a:r>
            <a:r>
              <a:rPr lang="hu-HU" dirty="0" smtClean="0"/>
              <a:t>: </a:t>
            </a:r>
            <a:r>
              <a:rPr lang="hu-HU" dirty="0" err="1" smtClean="0"/>
              <a:t>elliptic</a:t>
            </a:r>
            <a:r>
              <a:rPr lang="hu-HU" dirty="0" smtClean="0"/>
              <a:t>?</a:t>
            </a:r>
            <a:endParaRPr lang="hu-HU" dirty="0"/>
          </a:p>
          <a:p>
            <a:pPr marL="0" indent="0">
              <a:buNone/>
            </a:pPr>
            <a:r>
              <a:rPr lang="hu-HU" i="1" dirty="0" err="1" smtClean="0"/>
              <a:t>Somkövy</a:t>
            </a:r>
            <a:r>
              <a:rPr lang="hu-HU" i="1" dirty="0" smtClean="0"/>
              <a:t> </a:t>
            </a:r>
            <a:r>
              <a:rPr lang="hu-HU" i="1" dirty="0"/>
              <a:t>épen akkor akart </a:t>
            </a:r>
            <a:r>
              <a:rPr lang="hu-HU" i="1" dirty="0" smtClean="0"/>
              <a:t>szabadulni, </a:t>
            </a:r>
            <a:r>
              <a:rPr lang="hu-HU" b="1" i="1" dirty="0" smtClean="0"/>
              <a:t>bizonyosan, </a:t>
            </a:r>
            <a:r>
              <a:rPr lang="hu-HU" b="1" i="1" dirty="0"/>
              <a:t>hogy </a:t>
            </a:r>
            <a:r>
              <a:rPr lang="hu-HU" i="1" dirty="0"/>
              <a:t>Oszkárhoz </a:t>
            </a:r>
            <a:r>
              <a:rPr lang="hu-HU" i="1" dirty="0" smtClean="0"/>
              <a:t>siessen. </a:t>
            </a:r>
            <a:r>
              <a:rPr lang="hu-HU" dirty="0"/>
              <a:t>(</a:t>
            </a:r>
            <a:r>
              <a:rPr lang="hu-HU" dirty="0" err="1" smtClean="0"/>
              <a:t>MTSz</a:t>
            </a:r>
            <a:r>
              <a:rPr lang="hu-HU" dirty="0" smtClean="0"/>
              <a:t>, 1881, Ábrányi Kornél: Régi és </a:t>
            </a:r>
            <a:r>
              <a:rPr lang="hu-HU" dirty="0" err="1" smtClean="0"/>
              <a:t>uj</a:t>
            </a:r>
            <a:r>
              <a:rPr lang="hu-HU" dirty="0" smtClean="0"/>
              <a:t> nemesek)</a:t>
            </a:r>
            <a:endParaRPr lang="hu-HU" dirty="0"/>
          </a:p>
          <a:p>
            <a:pPr marL="0" indent="0">
              <a:buNone/>
            </a:pPr>
            <a:r>
              <a:rPr lang="hu-HU" i="1" dirty="0" smtClean="0"/>
              <a:t>Ólombeöntésű </a:t>
            </a:r>
            <a:r>
              <a:rPr lang="hu-HU" i="1" dirty="0"/>
              <a:t>dísz van </a:t>
            </a:r>
            <a:r>
              <a:rPr lang="hu-HU" i="1" dirty="0" smtClean="0"/>
              <a:t>némelyiken, </a:t>
            </a:r>
            <a:r>
              <a:rPr lang="hu-HU" b="1" i="1" dirty="0"/>
              <a:t>bizonyosan hogy </a:t>
            </a:r>
            <a:r>
              <a:rPr lang="hu-HU" i="1" dirty="0"/>
              <a:t>súlyosabb is legyen </a:t>
            </a:r>
            <a:r>
              <a:rPr lang="hu-HU" dirty="0" smtClean="0"/>
              <a:t> </a:t>
            </a:r>
            <a:r>
              <a:rPr lang="hu-HU" dirty="0"/>
              <a:t>(</a:t>
            </a:r>
            <a:r>
              <a:rPr lang="hu-HU" dirty="0" smtClean="0"/>
              <a:t>MTSZ, 1907, </a:t>
            </a:r>
            <a:r>
              <a:rPr lang="hu-HU" dirty="0" err="1" smtClean="0"/>
              <a:t>Malonyay</a:t>
            </a:r>
            <a:r>
              <a:rPr lang="hu-HU" dirty="0" smtClean="0"/>
              <a:t> Dezső: A magyar nép művészete 1.)</a:t>
            </a:r>
          </a:p>
          <a:p>
            <a:pPr marL="0" indent="0">
              <a:buNone/>
            </a:pPr>
            <a:r>
              <a:rPr lang="hu-HU" dirty="0" smtClean="0"/>
              <a:t>MNSz2: 5 adat, egyik sem értelmezhető </a:t>
            </a:r>
            <a:r>
              <a:rPr lang="hu-HU" dirty="0" err="1" smtClean="0"/>
              <a:t>elliptáltként</a:t>
            </a:r>
            <a:r>
              <a:rPr lang="hu-HU" dirty="0" smtClean="0"/>
              <a:t>, van </a:t>
            </a:r>
            <a:r>
              <a:rPr lang="hu-HU" dirty="0" err="1" smtClean="0"/>
              <a:t>mondatászöv</a:t>
            </a:r>
            <a:r>
              <a:rPr lang="hu-HU" dirty="0" smtClean="0"/>
              <a:t> is (de csak 1)</a:t>
            </a:r>
          </a:p>
          <a:p>
            <a:pPr marL="0" indent="0">
              <a:buNone/>
            </a:pPr>
            <a:r>
              <a:rPr lang="hu-HU" dirty="0" err="1" smtClean="0"/>
              <a:t>Mv</a:t>
            </a:r>
            <a:r>
              <a:rPr lang="hu-HU" dirty="0" smtClean="0"/>
              <a:t>: (…) </a:t>
            </a:r>
            <a:r>
              <a:rPr lang="hu-HU" i="1" dirty="0" smtClean="0"/>
              <a:t>Ön </a:t>
            </a:r>
            <a:r>
              <a:rPr lang="hu-HU" i="1" dirty="0"/>
              <a:t>szerint a műszaki szempontok közrejátszanak abban , hogy egy-egy kereszteződés sajnos hírhedté válik előbb vagy utóbb , hogy hol viszik át a zebrát , milyen a zebra </a:t>
            </a:r>
            <a:r>
              <a:rPr lang="hu-HU" i="1" dirty="0" smtClean="0"/>
              <a:t>? </a:t>
            </a:r>
            <a:r>
              <a:rPr lang="hu-HU" i="1" dirty="0"/>
              <a:t> Berényi János : - </a:t>
            </a:r>
            <a:r>
              <a:rPr lang="hu-HU" i="1" dirty="0" smtClean="0"/>
              <a:t>Tehát</a:t>
            </a:r>
            <a:r>
              <a:rPr lang="hu-HU" i="1" dirty="0"/>
              <a:t> </a:t>
            </a:r>
            <a:r>
              <a:rPr lang="hu-HU" b="1" i="1" dirty="0" smtClean="0"/>
              <a:t>bizonyosan, </a:t>
            </a:r>
            <a:r>
              <a:rPr lang="hu-HU" b="1" i="1" dirty="0"/>
              <a:t>hogy </a:t>
            </a:r>
            <a:r>
              <a:rPr lang="hu-HU" i="1" dirty="0"/>
              <a:t>szerepet </a:t>
            </a:r>
            <a:r>
              <a:rPr lang="hu-HU" i="1" dirty="0" smtClean="0"/>
              <a:t>játszik, </a:t>
            </a:r>
            <a:r>
              <a:rPr lang="hu-HU" i="1" dirty="0"/>
              <a:t>bár a baleseti statisztikáknak az elemzése , ami ugyan többféle olvasata van természetesen , mint mindennek , az azt mutatja , hogy ennek viszonylag kicsi a súlya az emberi tényezőhöz </a:t>
            </a:r>
            <a:r>
              <a:rPr lang="hu-HU" i="1" dirty="0" smtClean="0"/>
              <a:t>képest </a:t>
            </a:r>
            <a:r>
              <a:rPr lang="hu-HU" dirty="0" smtClean="0"/>
              <a:t>(MNSz2)</a:t>
            </a:r>
          </a:p>
          <a:p>
            <a:pPr marL="0" indent="0">
              <a:buNone/>
            </a:pPr>
            <a:r>
              <a:rPr lang="hu-HU" i="1" dirty="0"/>
              <a:t>A mi ízlésünk szerint és </a:t>
            </a:r>
            <a:r>
              <a:rPr lang="hu-HU" i="1" dirty="0" smtClean="0"/>
              <a:t>hangsúlyozom, </a:t>
            </a:r>
            <a:r>
              <a:rPr lang="hu-HU" i="1" dirty="0"/>
              <a:t>ez a jogállamnak is az </a:t>
            </a:r>
            <a:r>
              <a:rPr lang="hu-HU" i="1" dirty="0" smtClean="0"/>
              <a:t>elvárása, </a:t>
            </a:r>
            <a:r>
              <a:rPr lang="hu-HU" b="1" i="1" dirty="0">
                <a:solidFill>
                  <a:srgbClr val="FF0000"/>
                </a:solidFill>
              </a:rPr>
              <a:t>ez az eljárás</a:t>
            </a:r>
            <a:r>
              <a:rPr lang="hu-HU" i="1" dirty="0"/>
              <a:t> </a:t>
            </a:r>
            <a:r>
              <a:rPr lang="hu-HU" b="1" i="1" dirty="0" smtClean="0"/>
              <a:t>bizonyosan</a:t>
            </a:r>
            <a:r>
              <a:rPr lang="hu-HU" i="1" dirty="0" smtClean="0"/>
              <a:t>, </a:t>
            </a:r>
            <a:r>
              <a:rPr lang="hu-HU" i="1" dirty="0"/>
              <a:t>hogy </a:t>
            </a:r>
            <a:r>
              <a:rPr lang="hu-HU" i="1" dirty="0" smtClean="0"/>
              <a:t>jogszerűtlen, </a:t>
            </a:r>
            <a:r>
              <a:rPr lang="hu-HU" i="1" dirty="0"/>
              <a:t>az ügyvédeink ezen a kérdésen már a beadvány szintjén </a:t>
            </a:r>
            <a:r>
              <a:rPr lang="hu-HU" i="1" dirty="0" smtClean="0"/>
              <a:t>dolgoznak. – </a:t>
            </a:r>
            <a:r>
              <a:rPr lang="hu-HU" dirty="0" err="1" smtClean="0"/>
              <a:t>mondatátszöv</a:t>
            </a:r>
            <a:endParaRPr lang="hu-HU" dirty="0" smtClean="0"/>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21479759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a:t>b</a:t>
            </a:r>
            <a:r>
              <a:rPr lang="hu-HU" i="1" dirty="0" smtClean="0"/>
              <a:t>izonyosan(,) hogy</a:t>
            </a:r>
            <a:endParaRPr lang="hu-HU" i="1" dirty="0"/>
          </a:p>
        </p:txBody>
      </p:sp>
      <p:sp>
        <p:nvSpPr>
          <p:cNvPr id="3" name="Tartalom helye 2"/>
          <p:cNvSpPr>
            <a:spLocks noGrp="1"/>
          </p:cNvSpPr>
          <p:nvPr>
            <p:ph idx="1"/>
          </p:nvPr>
        </p:nvSpPr>
        <p:spPr/>
        <p:txBody>
          <a:bodyPr/>
          <a:lstStyle/>
          <a:p>
            <a:pPr marL="0" indent="0">
              <a:buNone/>
            </a:pPr>
            <a:r>
              <a:rPr lang="hu-HU" dirty="0" smtClean="0"/>
              <a:t>MNSz2, folyt:</a:t>
            </a:r>
          </a:p>
          <a:p>
            <a:pPr marL="0" indent="0">
              <a:buNone/>
            </a:pPr>
            <a:r>
              <a:rPr lang="hu-HU" dirty="0" smtClean="0"/>
              <a:t>Domokos </a:t>
            </a:r>
            <a:r>
              <a:rPr lang="hu-HU" dirty="0"/>
              <a:t>István . : </a:t>
            </a:r>
            <a:r>
              <a:rPr lang="hu-HU" i="1" dirty="0"/>
              <a:t>- Most 372 család van azon a listán , akiknek Ön segít . Ez a lista ez lehetne hosszabb is? </a:t>
            </a:r>
            <a:r>
              <a:rPr lang="hu-HU" dirty="0"/>
              <a:t>Dékány Ilona . : </a:t>
            </a:r>
            <a:r>
              <a:rPr lang="hu-HU" i="1" dirty="0"/>
              <a:t>- </a:t>
            </a:r>
            <a:r>
              <a:rPr lang="hu-HU" i="1" dirty="0">
                <a:solidFill>
                  <a:srgbClr val="FF0000"/>
                </a:solidFill>
              </a:rPr>
              <a:t>Egész</a:t>
            </a:r>
            <a:r>
              <a:rPr lang="hu-HU" i="1" dirty="0"/>
              <a:t> </a:t>
            </a:r>
            <a:r>
              <a:rPr lang="hu-HU" b="1" i="1" dirty="0"/>
              <a:t>bizonyosan</a:t>
            </a:r>
            <a:r>
              <a:rPr lang="hu-HU" i="1" dirty="0"/>
              <a:t>, hogy így van, mert szoktak jelentkezni többen is .</a:t>
            </a:r>
          </a:p>
          <a:p>
            <a:pPr marL="0" indent="0">
              <a:buNone/>
            </a:pPr>
            <a:r>
              <a:rPr lang="hu-HU" i="1" dirty="0"/>
              <a:t>De hogyha nem tudnák , hogy kit kell keresni vagy kiket kell még elfogni , én úgy tudom , hogy még egy személyt keresnek , akkor gyakorlatilag még nem sokra jutottak volna . </a:t>
            </a:r>
            <a:r>
              <a:rPr lang="hu-HU" i="1" dirty="0">
                <a:solidFill>
                  <a:srgbClr val="FF0000"/>
                </a:solidFill>
              </a:rPr>
              <a:t>Egészen</a:t>
            </a:r>
            <a:r>
              <a:rPr lang="hu-HU" i="1" dirty="0"/>
              <a:t> </a:t>
            </a:r>
            <a:r>
              <a:rPr lang="hu-HU" b="1" i="1" dirty="0"/>
              <a:t>bizonyosan</a:t>
            </a:r>
            <a:r>
              <a:rPr lang="hu-HU" i="1" dirty="0"/>
              <a:t> , hogy több információval rendelkezünk később .</a:t>
            </a:r>
          </a:p>
          <a:p>
            <a:pPr marL="0" indent="0">
              <a:buNone/>
            </a:pPr>
            <a:r>
              <a:rPr lang="hu-HU" dirty="0"/>
              <a:t>vasárnap éjszaka hajnalban indult haza a 25 éves fiatal nő , és lakása közelében még rögzítették a kamerák , térfigyelő kamerák , de haza már nem ért . </a:t>
            </a:r>
            <a:r>
              <a:rPr lang="hu-HU" b="1" i="1" dirty="0"/>
              <a:t>Bizonyosan</a:t>
            </a:r>
            <a:r>
              <a:rPr lang="hu-HU" dirty="0"/>
              <a:t> , hogy bűncselekmény áldozata lett , akit most megtaláltak </a:t>
            </a:r>
            <a:endParaRPr lang="hu-HU" i="1" dirty="0"/>
          </a:p>
          <a:p>
            <a:pPr marL="0" indent="0">
              <a:buNone/>
            </a:pPr>
            <a:endParaRPr lang="hu-HU" dirty="0"/>
          </a:p>
        </p:txBody>
      </p:sp>
    </p:spTree>
    <p:extLst>
      <p:ext uri="{BB962C8B-B14F-4D97-AF65-F5344CB8AC3E}">
        <p14:creationId xmlns:p14="http://schemas.microsoft.com/office/powerpoint/2010/main" val="458469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693138"/>
            <a:ext cx="11155680" cy="1463040"/>
          </a:xfrm>
        </p:spPr>
        <p:txBody>
          <a:bodyPr/>
          <a:lstStyle/>
          <a:p>
            <a:r>
              <a:rPr lang="hu-HU" i="1" dirty="0" smtClean="0"/>
              <a:t>biztosan(,) hogy </a:t>
            </a:r>
            <a:r>
              <a:rPr lang="hu-HU" dirty="0" smtClean="0"/>
              <a:t>[</a:t>
            </a:r>
            <a:r>
              <a:rPr lang="hu-HU" dirty="0" err="1" smtClean="0"/>
              <a:t>not</a:t>
            </a:r>
            <a:r>
              <a:rPr lang="hu-HU" dirty="0" smtClean="0"/>
              <a:t> </a:t>
            </a:r>
            <a:r>
              <a:rPr lang="hu-HU" i="1" dirty="0" smtClean="0"/>
              <a:t>bizony</a:t>
            </a:r>
            <a:r>
              <a:rPr lang="hu-HU" dirty="0" smtClean="0"/>
              <a:t>-!!!]</a:t>
            </a:r>
            <a:endParaRPr lang="hu-HU" dirty="0"/>
          </a:p>
        </p:txBody>
      </p:sp>
      <p:sp>
        <p:nvSpPr>
          <p:cNvPr id="3" name="Tartalom helye 2"/>
          <p:cNvSpPr>
            <a:spLocks noGrp="1"/>
          </p:cNvSpPr>
          <p:nvPr>
            <p:ph idx="1"/>
          </p:nvPr>
        </p:nvSpPr>
        <p:spPr>
          <a:xfrm>
            <a:off x="363255" y="1628384"/>
            <a:ext cx="11501367" cy="5077216"/>
          </a:xfrm>
        </p:spPr>
        <p:txBody>
          <a:bodyPr>
            <a:normAutofit fontScale="85000" lnSpcReduction="20000"/>
          </a:bodyPr>
          <a:lstStyle/>
          <a:p>
            <a:pPr marL="0" indent="0">
              <a:buNone/>
            </a:pPr>
            <a:r>
              <a:rPr lang="hu-HU" dirty="0" err="1" smtClean="0"/>
              <a:t>MTSz</a:t>
            </a:r>
            <a:r>
              <a:rPr lang="hu-HU" dirty="0" smtClean="0"/>
              <a:t>: 0 </a:t>
            </a:r>
            <a:r>
              <a:rPr lang="hu-HU" dirty="0" err="1" smtClean="0"/>
              <a:t>hits</a:t>
            </a:r>
            <a:r>
              <a:rPr lang="hu-HU" dirty="0" smtClean="0"/>
              <a:t>, MNSz2: 9 </a:t>
            </a:r>
            <a:r>
              <a:rPr lang="hu-HU" dirty="0" err="1" smtClean="0"/>
              <a:t>valid</a:t>
            </a:r>
            <a:r>
              <a:rPr lang="hu-HU" dirty="0" smtClean="0"/>
              <a:t> </a:t>
            </a:r>
            <a:r>
              <a:rPr lang="hu-HU" dirty="0" err="1" smtClean="0"/>
              <a:t>hits</a:t>
            </a:r>
            <a:endParaRPr lang="hu-HU" dirty="0" smtClean="0"/>
          </a:p>
          <a:p>
            <a:pPr marL="342900" indent="-342900">
              <a:buFont typeface="+mj-lt"/>
              <a:buAutoNum type="arabicPeriod"/>
            </a:pPr>
            <a:r>
              <a:rPr lang="hu-HU" dirty="0" err="1"/>
              <a:t>Liam</a:t>
            </a:r>
            <a:r>
              <a:rPr lang="hu-HU" dirty="0"/>
              <a:t> , édes fiam , hívtál ... itt vagyok Na most akkor mit kapok ???? Harmincszor hol szóltál hozzá ??? </a:t>
            </a:r>
            <a:r>
              <a:rPr lang="hu-HU" b="1" i="1" dirty="0"/>
              <a:t>Biztosan</a:t>
            </a:r>
            <a:r>
              <a:rPr lang="hu-HU" dirty="0"/>
              <a:t> , hogy nem rondán </a:t>
            </a:r>
            <a:r>
              <a:rPr lang="hu-HU" dirty="0" smtClean="0"/>
              <a:t>????</a:t>
            </a:r>
          </a:p>
          <a:p>
            <a:pPr marL="342900" indent="-342900">
              <a:buFont typeface="+mj-lt"/>
              <a:buAutoNum type="arabicPeriod"/>
            </a:pPr>
            <a:r>
              <a:rPr lang="hu-HU" dirty="0"/>
              <a:t>Egyelőre nem tudni , egyetlen biztos vagy egy-egy régióért felelős több biztos lesz </a:t>
            </a:r>
            <a:r>
              <a:rPr lang="hu-HU" dirty="0" err="1"/>
              <a:t>-e</a:t>
            </a:r>
            <a:r>
              <a:rPr lang="hu-HU" dirty="0"/>
              <a:t> . " </a:t>
            </a:r>
            <a:r>
              <a:rPr lang="hu-HU" b="1" i="1" dirty="0"/>
              <a:t>Biztosan</a:t>
            </a:r>
            <a:r>
              <a:rPr lang="hu-HU" dirty="0"/>
              <a:t> , hogy az ombudsman hatásköre egész Szlovákiára kiterjed majd . </a:t>
            </a:r>
            <a:endParaRPr lang="hu-HU" dirty="0" smtClean="0"/>
          </a:p>
          <a:p>
            <a:pPr marL="342900" indent="-342900">
              <a:buFont typeface="+mj-lt"/>
              <a:buAutoNum type="arabicPeriod"/>
            </a:pPr>
            <a:r>
              <a:rPr lang="hu-HU" dirty="0"/>
              <a:t>Valami világítós festék , mint a hatvanas évek </a:t>
            </a:r>
            <a:r>
              <a:rPr lang="hu-HU" dirty="0" err="1"/>
              <a:t>mozireklámjain</a:t>
            </a:r>
            <a:r>
              <a:rPr lang="hu-HU" dirty="0"/>
              <a:t> . </a:t>
            </a:r>
            <a:r>
              <a:rPr lang="hu-HU" i="1" dirty="0"/>
              <a:t>&lt;/p&gt;</a:t>
            </a:r>
            <a:r>
              <a:rPr lang="hu-HU" dirty="0"/>
              <a:t> </a:t>
            </a:r>
            <a:r>
              <a:rPr lang="hu-HU" i="1" dirty="0"/>
              <a:t>&lt;</a:t>
            </a:r>
            <a:r>
              <a:rPr lang="hu-HU" i="1" dirty="0" err="1"/>
              <a:t>p</a:t>
            </a:r>
            <a:r>
              <a:rPr lang="hu-HU" i="1" dirty="0"/>
              <a:t>&gt;</a:t>
            </a:r>
            <a:r>
              <a:rPr lang="hu-HU" dirty="0"/>
              <a:t> </a:t>
            </a:r>
            <a:r>
              <a:rPr lang="hu-HU" b="1" i="1" dirty="0"/>
              <a:t>Biztosan</a:t>
            </a:r>
            <a:r>
              <a:rPr lang="hu-HU" dirty="0"/>
              <a:t> , hogy nem </a:t>
            </a:r>
            <a:r>
              <a:rPr lang="hu-HU" dirty="0" err="1"/>
              <a:t>Camel</a:t>
            </a:r>
            <a:r>
              <a:rPr lang="hu-HU" dirty="0"/>
              <a:t> ? </a:t>
            </a:r>
            <a:r>
              <a:rPr lang="hu-HU" i="1" dirty="0"/>
              <a:t>&lt;/p&gt;&lt;</a:t>
            </a:r>
            <a:r>
              <a:rPr lang="hu-HU" i="1" dirty="0" err="1"/>
              <a:t>p</a:t>
            </a:r>
            <a:r>
              <a:rPr lang="hu-HU" i="1" dirty="0"/>
              <a:t>&gt;</a:t>
            </a:r>
            <a:r>
              <a:rPr lang="hu-HU" dirty="0"/>
              <a:t> Eléggé biztos , </a:t>
            </a:r>
            <a:r>
              <a:rPr lang="hu-HU" dirty="0" smtClean="0"/>
              <a:t>mondom</a:t>
            </a:r>
          </a:p>
          <a:p>
            <a:pPr marL="342900" indent="-342900">
              <a:buFont typeface="+mj-lt"/>
              <a:buAutoNum type="arabicPeriod"/>
            </a:pPr>
            <a:r>
              <a:rPr lang="hu-HU" dirty="0" smtClean="0"/>
              <a:t>Tehát </a:t>
            </a:r>
            <a:r>
              <a:rPr lang="hu-HU" dirty="0"/>
              <a:t>akkor a Klára szinte Klára napra be is érik , augusztus 12.-ére . </a:t>
            </a:r>
            <a:r>
              <a:rPr lang="hu-HU" i="1" dirty="0"/>
              <a:t>&lt;/p&gt;</a:t>
            </a:r>
            <a:r>
              <a:rPr lang="hu-HU" dirty="0"/>
              <a:t> </a:t>
            </a:r>
            <a:r>
              <a:rPr lang="hu-HU" i="1" dirty="0"/>
              <a:t>&lt;</a:t>
            </a:r>
            <a:r>
              <a:rPr lang="hu-HU" i="1" dirty="0" err="1"/>
              <a:t>p</a:t>
            </a:r>
            <a:r>
              <a:rPr lang="hu-HU" i="1" dirty="0"/>
              <a:t>&gt;</a:t>
            </a:r>
            <a:r>
              <a:rPr lang="hu-HU" dirty="0"/>
              <a:t> </a:t>
            </a:r>
            <a:r>
              <a:rPr lang="hu-HU" b="1" i="1" dirty="0"/>
              <a:t>Biztosan</a:t>
            </a:r>
            <a:r>
              <a:rPr lang="hu-HU" dirty="0"/>
              <a:t> , hogy beérik </a:t>
            </a:r>
            <a:r>
              <a:rPr lang="hu-HU" dirty="0" smtClean="0"/>
              <a:t>addigra.</a:t>
            </a:r>
          </a:p>
          <a:p>
            <a:pPr marL="342900" indent="-342900">
              <a:buFont typeface="+mj-lt"/>
              <a:buAutoNum type="arabicPeriod"/>
            </a:pPr>
            <a:r>
              <a:rPr lang="hu-HU" dirty="0" err="1"/>
              <a:t>Rip</a:t>
            </a:r>
            <a:r>
              <a:rPr lang="hu-HU" dirty="0"/>
              <a:t> : - Miben más ez egy egyetemi tanárnak , egy ilyenfajta közönség előtt beszélni ? </a:t>
            </a:r>
            <a:r>
              <a:rPr lang="hu-HU" i="1" dirty="0"/>
              <a:t>&lt;/p&gt;&lt;</a:t>
            </a:r>
            <a:r>
              <a:rPr lang="hu-HU" i="1" dirty="0" err="1"/>
              <a:t>p</a:t>
            </a:r>
            <a:r>
              <a:rPr lang="hu-HU" i="1" dirty="0"/>
              <a:t>&gt;</a:t>
            </a:r>
            <a:r>
              <a:rPr lang="hu-HU" dirty="0"/>
              <a:t> </a:t>
            </a:r>
            <a:r>
              <a:rPr lang="hu-HU" dirty="0" err="1"/>
              <a:t>Gintli</a:t>
            </a:r>
            <a:r>
              <a:rPr lang="hu-HU" dirty="0"/>
              <a:t> Tibor : - </a:t>
            </a:r>
            <a:r>
              <a:rPr lang="hu-HU" b="1" i="1" dirty="0"/>
              <a:t>Biztosan</a:t>
            </a:r>
            <a:r>
              <a:rPr lang="hu-HU" dirty="0"/>
              <a:t> , hogy a korösszetétel nem lesz homogén , tehát ez nagy különbség </a:t>
            </a:r>
            <a:r>
              <a:rPr lang="hu-HU" dirty="0" smtClean="0"/>
              <a:t>.</a:t>
            </a:r>
          </a:p>
          <a:p>
            <a:pPr marL="342900" indent="-342900">
              <a:buFont typeface="+mj-lt"/>
              <a:buAutoNum type="arabicPeriod"/>
            </a:pPr>
            <a:r>
              <a:rPr lang="hu-HU" dirty="0" err="1"/>
              <a:t>Rip</a:t>
            </a:r>
            <a:r>
              <a:rPr lang="hu-HU" dirty="0"/>
              <a:t> . : - Mit gondol </a:t>
            </a:r>
            <a:r>
              <a:rPr lang="hu-HU" dirty="0" err="1"/>
              <a:t>atalán</a:t>
            </a:r>
            <a:r>
              <a:rPr lang="hu-HU" dirty="0"/>
              <a:t> azért mert nem tudna maga , vagy a gyermekei szemébe </a:t>
            </a:r>
            <a:r>
              <a:rPr lang="hu-HU" dirty="0" err="1"/>
              <a:t>nizni</a:t>
            </a:r>
            <a:r>
              <a:rPr lang="hu-HU" dirty="0"/>
              <a:t> ? </a:t>
            </a:r>
            <a:r>
              <a:rPr lang="hu-HU" i="1" dirty="0"/>
              <a:t>&lt;/p&gt;</a:t>
            </a:r>
            <a:r>
              <a:rPr lang="hu-HU" dirty="0"/>
              <a:t> </a:t>
            </a:r>
            <a:r>
              <a:rPr lang="hu-HU" i="1" dirty="0"/>
              <a:t>&lt;</a:t>
            </a:r>
            <a:r>
              <a:rPr lang="hu-HU" i="1" dirty="0" err="1"/>
              <a:t>p</a:t>
            </a:r>
            <a:r>
              <a:rPr lang="hu-HU" i="1" dirty="0"/>
              <a:t>&gt;</a:t>
            </a:r>
            <a:r>
              <a:rPr lang="hu-HU" dirty="0"/>
              <a:t> </a:t>
            </a:r>
            <a:r>
              <a:rPr lang="hu-HU" b="1" i="1" dirty="0"/>
              <a:t>Biztosan</a:t>
            </a:r>
            <a:r>
              <a:rPr lang="hu-HU" dirty="0"/>
              <a:t> , hogy ők is megélték a saját kis tragédiájukat és nem tudom , nem tudom </a:t>
            </a:r>
            <a:r>
              <a:rPr lang="hu-HU" dirty="0" smtClean="0"/>
              <a:t>.</a:t>
            </a:r>
          </a:p>
          <a:p>
            <a:pPr marL="342900" indent="-342900">
              <a:buFont typeface="+mj-lt"/>
              <a:buAutoNum type="arabicPeriod"/>
            </a:pPr>
            <a:r>
              <a:rPr lang="hu-HU" dirty="0"/>
              <a:t> </a:t>
            </a:r>
            <a:r>
              <a:rPr lang="hu-HU" dirty="0" err="1"/>
              <a:t>mv.-</a:t>
            </a:r>
            <a:r>
              <a:rPr lang="hu-HU" dirty="0"/>
              <a:t> Igen , szóval tartozás miatt egész pontosan , szerinted érintheti ez a kórházat lehet ez , érezhetik majd ezt a betegek ? </a:t>
            </a:r>
            <a:r>
              <a:rPr lang="hu-HU" i="1" dirty="0"/>
              <a:t>&lt;/p&gt;&lt;</a:t>
            </a:r>
            <a:r>
              <a:rPr lang="hu-HU" i="1" dirty="0" err="1"/>
              <a:t>p</a:t>
            </a:r>
            <a:r>
              <a:rPr lang="hu-HU" i="1" dirty="0"/>
              <a:t>&gt;</a:t>
            </a:r>
            <a:r>
              <a:rPr lang="hu-HU" dirty="0"/>
              <a:t> </a:t>
            </a:r>
            <a:r>
              <a:rPr lang="hu-HU" dirty="0" err="1"/>
              <a:t>Gungl</a:t>
            </a:r>
            <a:r>
              <a:rPr lang="hu-HU" dirty="0"/>
              <a:t> László : - </a:t>
            </a:r>
            <a:r>
              <a:rPr lang="hu-HU" b="1" i="1" dirty="0"/>
              <a:t>Biztosan</a:t>
            </a:r>
            <a:r>
              <a:rPr lang="hu-HU" dirty="0"/>
              <a:t> , hogy nem , a tartozások , tehát a pénzügyi problémák már régóta fennállnak </a:t>
            </a:r>
            <a:endParaRPr lang="hu-HU" dirty="0" smtClean="0"/>
          </a:p>
          <a:p>
            <a:pPr marL="342900" indent="-342900">
              <a:buFont typeface="+mj-lt"/>
              <a:buAutoNum type="arabicPeriod"/>
            </a:pPr>
            <a:r>
              <a:rPr lang="hu-HU" dirty="0" err="1"/>
              <a:t>Donka</a:t>
            </a:r>
            <a:r>
              <a:rPr lang="hu-HU" dirty="0"/>
              <a:t> György ezt jó ötletnek tartja . </a:t>
            </a:r>
            <a:r>
              <a:rPr lang="hu-HU" i="1" dirty="0"/>
              <a:t>&lt;/p&gt;&lt;</a:t>
            </a:r>
            <a:r>
              <a:rPr lang="hu-HU" i="1" dirty="0" err="1"/>
              <a:t>p</a:t>
            </a:r>
            <a:r>
              <a:rPr lang="hu-HU" i="1" dirty="0"/>
              <a:t>&gt;</a:t>
            </a:r>
            <a:r>
              <a:rPr lang="hu-HU" dirty="0"/>
              <a:t> </a:t>
            </a:r>
            <a:r>
              <a:rPr lang="hu-HU" dirty="0" err="1"/>
              <a:t>Donka</a:t>
            </a:r>
            <a:r>
              <a:rPr lang="hu-HU" dirty="0"/>
              <a:t> György : - </a:t>
            </a:r>
            <a:r>
              <a:rPr lang="hu-HU" b="1" i="1" dirty="0"/>
              <a:t>Biztosan</a:t>
            </a:r>
            <a:r>
              <a:rPr lang="hu-HU" dirty="0"/>
              <a:t> , hogy sokat fog jelenteni , mert megint kap egy új arculat . </a:t>
            </a:r>
            <a:r>
              <a:rPr lang="hu-HU" dirty="0" smtClean="0"/>
              <a:t> </a:t>
            </a:r>
          </a:p>
          <a:p>
            <a:pPr marL="342900" indent="-342900">
              <a:buFont typeface="+mj-lt"/>
              <a:buAutoNum type="arabicPeriod"/>
            </a:pPr>
            <a:r>
              <a:rPr lang="hu-HU" dirty="0"/>
              <a:t>De , megcsináltam . És én , nagyon örültem . </a:t>
            </a:r>
            <a:r>
              <a:rPr lang="hu-HU" b="1" i="1" dirty="0"/>
              <a:t>Biztosan</a:t>
            </a:r>
            <a:r>
              <a:rPr lang="hu-HU" dirty="0"/>
              <a:t> , hogy máshogy mondom most , mint akkor , de mindenesetre , az ilyen kihívásokat , mindig vállalni kell </a:t>
            </a:r>
          </a:p>
        </p:txBody>
      </p:sp>
    </p:spTree>
    <p:extLst>
      <p:ext uri="{BB962C8B-B14F-4D97-AF65-F5344CB8AC3E}">
        <p14:creationId xmlns:p14="http://schemas.microsoft.com/office/powerpoint/2010/main" val="3028166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08682" y="978408"/>
            <a:ext cx="11155680" cy="1463040"/>
          </a:xfrm>
        </p:spPr>
        <p:txBody>
          <a:bodyPr/>
          <a:lstStyle/>
          <a:p>
            <a:r>
              <a:rPr lang="hu-HU" dirty="0" err="1" smtClean="0"/>
              <a:t>Hypoanalysis</a:t>
            </a:r>
            <a:endParaRPr lang="hu-HU" dirty="0"/>
          </a:p>
        </p:txBody>
      </p:sp>
      <p:sp>
        <p:nvSpPr>
          <p:cNvPr id="3" name="Tartalom helye 2"/>
          <p:cNvSpPr>
            <a:spLocks noGrp="1"/>
          </p:cNvSpPr>
          <p:nvPr>
            <p:ph idx="1"/>
          </p:nvPr>
        </p:nvSpPr>
        <p:spPr>
          <a:xfrm>
            <a:off x="466219" y="2165249"/>
            <a:ext cx="11155680" cy="3767328"/>
          </a:xfrm>
        </p:spPr>
        <p:txBody>
          <a:bodyPr>
            <a:normAutofit fontScale="92500" lnSpcReduction="20000"/>
          </a:bodyPr>
          <a:lstStyle/>
          <a:p>
            <a:pPr marL="0" indent="0">
              <a:buNone/>
            </a:pPr>
            <a:r>
              <a:rPr lang="en-US" dirty="0"/>
              <a:t>Van Linden &amp; Van de </a:t>
            </a:r>
            <a:r>
              <a:rPr lang="en-US" dirty="0" err="1"/>
              <a:t>Velde</a:t>
            </a:r>
            <a:r>
              <a:rPr lang="en-US" dirty="0"/>
              <a:t> (2014: 228) </a:t>
            </a:r>
            <a:endParaRPr lang="hu-HU" dirty="0" smtClean="0"/>
          </a:p>
          <a:p>
            <a:pPr marL="0" indent="0">
              <a:buNone/>
            </a:pPr>
            <a:r>
              <a:rPr lang="en-US" b="1" dirty="0" err="1" smtClean="0"/>
              <a:t>hypoanalysis</a:t>
            </a:r>
            <a:endParaRPr lang="hu-HU" dirty="0" smtClean="0"/>
          </a:p>
          <a:p>
            <a:pPr marL="0" indent="0">
              <a:buNone/>
            </a:pPr>
            <a:r>
              <a:rPr lang="en-US" sz="2500" dirty="0" smtClean="0"/>
              <a:t>“</a:t>
            </a:r>
            <a:r>
              <a:rPr lang="en-US" sz="2500" dirty="0"/>
              <a:t>in specific contexts subordinate </a:t>
            </a:r>
            <a:r>
              <a:rPr lang="en-US" sz="2500" i="1" dirty="0" err="1"/>
              <a:t>dat</a:t>
            </a:r>
            <a:r>
              <a:rPr lang="en-US" sz="2500" dirty="0"/>
              <a:t>-clauses happened to express interpersonal meaning, (…) and that language users came to reinterpret this meaning as an inherent semantic property of the construction with the subordinating conjunction (</a:t>
            </a:r>
            <a:r>
              <a:rPr lang="en-US" sz="2500" i="1" dirty="0" err="1"/>
              <a:t>dat</a:t>
            </a:r>
            <a:r>
              <a:rPr lang="en-US" sz="2500" dirty="0" smtClean="0"/>
              <a:t>).”</a:t>
            </a:r>
            <a:endParaRPr lang="hu-HU" sz="2500" dirty="0" smtClean="0"/>
          </a:p>
          <a:p>
            <a:pPr marL="0" indent="0">
              <a:buNone/>
            </a:pPr>
            <a:r>
              <a:rPr lang="hu-HU" sz="2500" dirty="0" smtClean="0"/>
              <a:t>SA </a:t>
            </a:r>
            <a:r>
              <a:rPr lang="hu-HU" sz="2500" i="1" dirty="0" smtClean="0"/>
              <a:t>+ hogy: </a:t>
            </a:r>
            <a:r>
              <a:rPr lang="hu-HU" sz="2500" dirty="0" err="1" smtClean="0"/>
              <a:t>not</a:t>
            </a:r>
            <a:r>
              <a:rPr lang="hu-HU" sz="2500" dirty="0" smtClean="0"/>
              <a:t> </a:t>
            </a:r>
            <a:r>
              <a:rPr lang="hu-HU" sz="2500" dirty="0" err="1" smtClean="0"/>
              <a:t>hypoanalysis</a:t>
            </a:r>
            <a:endParaRPr lang="hu-HU" sz="2500" i="1" dirty="0" smtClean="0"/>
          </a:p>
          <a:p>
            <a:r>
              <a:rPr lang="hu-HU" sz="2500" dirty="0" smtClean="0"/>
              <a:t>t</a:t>
            </a:r>
            <a:r>
              <a:rPr lang="en-US" sz="2500" dirty="0"/>
              <a:t>he interpersonal–modal meaning is not constructed from the </a:t>
            </a:r>
            <a:r>
              <a:rPr lang="en-US" sz="2500" dirty="0" smtClean="0"/>
              <a:t>context</a:t>
            </a:r>
            <a:r>
              <a:rPr lang="hu-HU" sz="2500" dirty="0" smtClean="0"/>
              <a:t>, </a:t>
            </a:r>
            <a:r>
              <a:rPr lang="hu-HU" sz="2500" dirty="0" err="1" smtClean="0"/>
              <a:t>it</a:t>
            </a:r>
            <a:r>
              <a:rPr lang="hu-HU" sz="2500" dirty="0" smtClean="0"/>
              <a:t> is </a:t>
            </a:r>
            <a:r>
              <a:rPr lang="hu-HU" sz="2500" dirty="0" err="1" smtClean="0"/>
              <a:t>already</a:t>
            </a:r>
            <a:r>
              <a:rPr lang="hu-HU" sz="2500" dirty="0" smtClean="0"/>
              <a:t> </a:t>
            </a:r>
            <a:r>
              <a:rPr lang="hu-HU" sz="2500" dirty="0" err="1" smtClean="0"/>
              <a:t>there</a:t>
            </a:r>
            <a:r>
              <a:rPr lang="hu-HU" sz="2500" dirty="0" smtClean="0"/>
              <a:t>:</a:t>
            </a:r>
            <a:endParaRPr lang="hu-HU" sz="2500" dirty="0"/>
          </a:p>
          <a:p>
            <a:r>
              <a:rPr lang="en-US" sz="2500" dirty="0"/>
              <a:t>is inherently carried by the </a:t>
            </a:r>
            <a:r>
              <a:rPr lang="en-US" sz="2500" dirty="0" smtClean="0"/>
              <a:t>SA/D</a:t>
            </a:r>
            <a:r>
              <a:rPr lang="hu-HU" sz="2500" dirty="0" smtClean="0"/>
              <a:t>P</a:t>
            </a:r>
            <a:endParaRPr lang="hu-HU" sz="2500" dirty="0"/>
          </a:p>
          <a:p>
            <a:pPr marL="0" indent="0">
              <a:buNone/>
            </a:pPr>
            <a:endParaRPr lang="hu-HU" sz="2500" dirty="0"/>
          </a:p>
        </p:txBody>
      </p:sp>
    </p:spTree>
    <p:extLst>
      <p:ext uri="{BB962C8B-B14F-4D97-AF65-F5344CB8AC3E}">
        <p14:creationId xmlns:p14="http://schemas.microsoft.com/office/powerpoint/2010/main" val="6394827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791" y="781878"/>
            <a:ext cx="11767931" cy="1659570"/>
          </a:xfrm>
        </p:spPr>
        <p:txBody>
          <a:bodyPr>
            <a:normAutofit/>
          </a:bodyPr>
          <a:lstStyle/>
          <a:p>
            <a:r>
              <a:rPr lang="hu-HU" i="1" dirty="0" smtClean="0"/>
              <a:t/>
            </a:r>
            <a:br>
              <a:rPr lang="hu-HU" i="1" dirty="0" smtClean="0"/>
            </a:br>
            <a:r>
              <a:rPr lang="hu-HU" i="1" dirty="0" smtClean="0"/>
              <a:t>persze (,) hogy </a:t>
            </a:r>
            <a:r>
              <a:rPr lang="hu-HU" dirty="0" smtClean="0"/>
              <a:t>(</a:t>
            </a:r>
            <a:r>
              <a:rPr lang="hu-HU" dirty="0" err="1" smtClean="0"/>
              <a:t>MTSz</a:t>
            </a:r>
            <a:r>
              <a:rPr lang="hu-HU" dirty="0" smtClean="0"/>
              <a:t>)</a:t>
            </a:r>
            <a:endParaRPr lang="hu-HU" dirty="0"/>
          </a:p>
        </p:txBody>
      </p:sp>
      <p:graphicFrame>
        <p:nvGraphicFramePr>
          <p:cNvPr id="4" name="Tartalom helye 3">
            <a:extLst>
              <a:ext uri="{FF2B5EF4-FFF2-40B4-BE49-F238E27FC236}">
                <a16:creationId xmlns="" xmlns:lc="http://schemas.openxmlformats.org/drawingml/2006/lockedCanvas" xmlns:a16="http://schemas.microsoft.com/office/drawing/2014/main" id="{0F4DF073-9315-FAEE-FECA-BBD65EFD5FF2}"/>
              </a:ext>
            </a:extLst>
          </p:cNvPr>
          <p:cNvGraphicFramePr>
            <a:graphicFrameLocks noGrp="1"/>
          </p:cNvGraphicFramePr>
          <p:nvPr>
            <p:ph idx="1"/>
          </p:nvPr>
        </p:nvGraphicFramePr>
        <p:xfrm>
          <a:off x="252413" y="2922588"/>
          <a:ext cx="11155362" cy="37671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609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err="1" smtClean="0"/>
              <a:t>Clause-interspersing</a:t>
            </a:r>
            <a:r>
              <a:rPr lang="hu-HU" dirty="0" smtClean="0"/>
              <a:t>/</a:t>
            </a:r>
            <a:r>
              <a:rPr lang="hu-HU" dirty="0" err="1" smtClean="0"/>
              <a:t>topic-</a:t>
            </a:r>
            <a:r>
              <a:rPr lang="hu-HU" dirty="0" smtClean="0"/>
              <a:t> (etc.) </a:t>
            </a:r>
            <a:r>
              <a:rPr lang="hu-HU" dirty="0" err="1" smtClean="0"/>
              <a:t>raising</a:t>
            </a:r>
            <a:r>
              <a:rPr lang="hu-HU" dirty="0"/>
              <a:t/>
            </a:r>
            <a:br>
              <a:rPr lang="hu-HU" dirty="0"/>
            </a:br>
            <a:r>
              <a:rPr lang="hu-HU" dirty="0" smtClean="0"/>
              <a:t>(„mondatátszövődés”)</a:t>
            </a:r>
            <a:endParaRPr lang="hu-HU" dirty="0"/>
          </a:p>
        </p:txBody>
      </p:sp>
      <p:sp>
        <p:nvSpPr>
          <p:cNvPr id="3" name="Tartalom helye 2"/>
          <p:cNvSpPr>
            <a:spLocks noGrp="1"/>
          </p:cNvSpPr>
          <p:nvPr>
            <p:ph idx="1"/>
          </p:nvPr>
        </p:nvSpPr>
        <p:spPr>
          <a:xfrm>
            <a:off x="521208" y="2578608"/>
            <a:ext cx="11399446" cy="4167880"/>
          </a:xfrm>
        </p:spPr>
        <p:txBody>
          <a:bodyPr>
            <a:normAutofit fontScale="92500" lnSpcReduction="20000"/>
          </a:bodyPr>
          <a:lstStyle/>
          <a:p>
            <a:pPr marL="0" indent="0">
              <a:buNone/>
            </a:pPr>
            <a:r>
              <a:rPr lang="hu-HU" dirty="0" err="1"/>
              <a:t>Also</a:t>
            </a:r>
            <a:r>
              <a:rPr lang="hu-HU" dirty="0"/>
              <a:t>: </a:t>
            </a:r>
            <a:r>
              <a:rPr lang="hu-HU" b="1" dirty="0" err="1"/>
              <a:t>topicalization</a:t>
            </a:r>
            <a:r>
              <a:rPr lang="hu-HU" dirty="0"/>
              <a:t>, </a:t>
            </a:r>
            <a:r>
              <a:rPr lang="hu-HU" dirty="0" err="1"/>
              <a:t>focus-</a:t>
            </a:r>
            <a:r>
              <a:rPr lang="hu-HU" dirty="0"/>
              <a:t>/</a:t>
            </a:r>
            <a:r>
              <a:rPr lang="hu-HU" dirty="0" err="1"/>
              <a:t>topic-</a:t>
            </a:r>
            <a:r>
              <a:rPr lang="hu-HU" dirty="0"/>
              <a:t> </a:t>
            </a:r>
            <a:r>
              <a:rPr lang="hu-HU" dirty="0" err="1"/>
              <a:t>or</a:t>
            </a:r>
            <a:r>
              <a:rPr lang="hu-HU" dirty="0"/>
              <a:t> </a:t>
            </a:r>
            <a:r>
              <a:rPr lang="hu-HU" dirty="0" err="1"/>
              <a:t>quantifier-raising</a:t>
            </a:r>
            <a:r>
              <a:rPr lang="hu-HU" dirty="0"/>
              <a:t> (É. Kiss 1998: 161</a:t>
            </a:r>
            <a:r>
              <a:rPr lang="hu-HU" dirty="0" smtClean="0"/>
              <a:t>):</a:t>
            </a:r>
            <a:endParaRPr lang="hu-HU" dirty="0"/>
          </a:p>
          <a:p>
            <a:pPr marL="0" indent="0">
              <a:buNone/>
            </a:pPr>
            <a:r>
              <a:rPr lang="hu-HU" i="1" dirty="0"/>
              <a:t>			</a:t>
            </a:r>
            <a:r>
              <a:rPr lang="hu-HU" dirty="0" smtClean="0"/>
              <a:t>(8) 	</a:t>
            </a:r>
            <a:r>
              <a:rPr lang="hu-HU" i="1" dirty="0" smtClean="0"/>
              <a:t>Apám 	</a:t>
            </a:r>
            <a:r>
              <a:rPr lang="hu-HU" b="1" i="1" dirty="0" smtClean="0"/>
              <a:t>ügyvéd</a:t>
            </a:r>
            <a:r>
              <a:rPr lang="hu-HU" i="1" dirty="0" smtClean="0"/>
              <a:t> 	szeretné, 	hogy 	legyek.</a:t>
            </a:r>
          </a:p>
          <a:p>
            <a:pPr marL="0" indent="0">
              <a:buNone/>
            </a:pPr>
            <a:r>
              <a:rPr lang="hu-HU" dirty="0" smtClean="0"/>
              <a:t>				</a:t>
            </a:r>
            <a:r>
              <a:rPr lang="hu-HU" dirty="0" err="1" smtClean="0"/>
              <a:t>father</a:t>
            </a:r>
            <a:r>
              <a:rPr lang="hu-HU" dirty="0" smtClean="0"/>
              <a:t>	</a:t>
            </a:r>
            <a:r>
              <a:rPr lang="hu-HU" dirty="0" err="1" smtClean="0"/>
              <a:t>lawyer</a:t>
            </a:r>
            <a:r>
              <a:rPr lang="hu-HU" dirty="0" smtClean="0"/>
              <a:t>	want.</a:t>
            </a:r>
            <a:r>
              <a:rPr lang="hu-HU" cap="small" dirty="0"/>
              <a:t>cond.3sg</a:t>
            </a:r>
            <a:r>
              <a:rPr lang="hu-HU" dirty="0" smtClean="0"/>
              <a:t>	</a:t>
            </a:r>
            <a:r>
              <a:rPr lang="hu-HU" dirty="0" err="1" smtClean="0"/>
              <a:t>that</a:t>
            </a:r>
            <a:r>
              <a:rPr lang="hu-HU" dirty="0" smtClean="0"/>
              <a:t>	be.</a:t>
            </a:r>
            <a:r>
              <a:rPr lang="hu-HU" cap="small" dirty="0" smtClean="0"/>
              <a:t>imp.1sg</a:t>
            </a:r>
            <a:endParaRPr lang="hu-HU" cap="small" dirty="0"/>
          </a:p>
          <a:p>
            <a:pPr marL="0" indent="0">
              <a:buNone/>
            </a:pPr>
            <a:r>
              <a:rPr lang="hu-HU" dirty="0"/>
              <a:t>	</a:t>
            </a:r>
            <a:r>
              <a:rPr lang="hu-HU" dirty="0" err="1"/>
              <a:t>Originally</a:t>
            </a:r>
            <a:r>
              <a:rPr lang="hu-HU" dirty="0"/>
              <a:t>: 	</a:t>
            </a:r>
            <a:r>
              <a:rPr lang="hu-HU" dirty="0" smtClean="0"/>
              <a:t>	</a:t>
            </a:r>
            <a:r>
              <a:rPr lang="hu-HU" i="1" dirty="0" smtClean="0"/>
              <a:t>Apám </a:t>
            </a:r>
            <a:r>
              <a:rPr lang="hu-HU" i="1" dirty="0"/>
              <a:t>azt szeretné, </a:t>
            </a:r>
            <a:r>
              <a:rPr lang="hu-HU" i="1" dirty="0" smtClean="0"/>
              <a:t>hogy </a:t>
            </a:r>
            <a:r>
              <a:rPr lang="hu-HU" b="1" i="1" dirty="0"/>
              <a:t>ügyvéd</a:t>
            </a:r>
            <a:r>
              <a:rPr lang="hu-HU" i="1" dirty="0"/>
              <a:t> legyek.</a:t>
            </a:r>
          </a:p>
          <a:p>
            <a:pPr marL="0" indent="0">
              <a:buNone/>
            </a:pPr>
            <a:r>
              <a:rPr lang="hu-HU" dirty="0"/>
              <a:t>			</a:t>
            </a:r>
            <a:r>
              <a:rPr lang="hu-HU" dirty="0" smtClean="0"/>
              <a:t>	’</a:t>
            </a:r>
            <a:r>
              <a:rPr lang="en-US" dirty="0"/>
              <a:t>My father wants me to be a lawyer.</a:t>
            </a:r>
            <a:r>
              <a:rPr lang="hu-HU" dirty="0"/>
              <a:t>’</a:t>
            </a:r>
            <a:endParaRPr lang="hu-HU" i="1" dirty="0"/>
          </a:p>
          <a:p>
            <a:pPr marL="0" indent="0">
              <a:buNone/>
            </a:pPr>
            <a:endParaRPr lang="hu-HU" dirty="0"/>
          </a:p>
          <a:p>
            <a:pPr marL="0" indent="0">
              <a:buNone/>
            </a:pPr>
            <a:r>
              <a:rPr lang="hu-HU" dirty="0" err="1"/>
              <a:t>With</a:t>
            </a:r>
            <a:r>
              <a:rPr lang="hu-HU" dirty="0"/>
              <a:t> SA: 			</a:t>
            </a:r>
            <a:r>
              <a:rPr lang="hu-HU" dirty="0" smtClean="0"/>
              <a:t>(9) 	</a:t>
            </a:r>
            <a:r>
              <a:rPr lang="hu-HU" b="1" i="1" dirty="0" smtClean="0"/>
              <a:t>Téged</a:t>
            </a:r>
            <a:r>
              <a:rPr lang="hu-HU" i="1" dirty="0" smtClean="0"/>
              <a:t> </a:t>
            </a:r>
            <a:r>
              <a:rPr lang="hu-HU" i="1" dirty="0"/>
              <a:t>	valószínűleg, 	hogy 	szeret.</a:t>
            </a:r>
          </a:p>
          <a:p>
            <a:pPr marL="0" indent="0">
              <a:buNone/>
            </a:pPr>
            <a:r>
              <a:rPr lang="hu-HU" dirty="0"/>
              <a:t>	 		</a:t>
            </a:r>
            <a:r>
              <a:rPr lang="hu-HU" dirty="0" smtClean="0"/>
              <a:t>	</a:t>
            </a:r>
            <a:r>
              <a:rPr lang="hu-HU" dirty="0" err="1" smtClean="0"/>
              <a:t>you.</a:t>
            </a:r>
            <a:r>
              <a:rPr lang="hu-HU" cap="small" dirty="0" err="1" smtClean="0"/>
              <a:t>acc</a:t>
            </a:r>
            <a:r>
              <a:rPr lang="hu-HU" dirty="0"/>
              <a:t>	</a:t>
            </a:r>
            <a:r>
              <a:rPr lang="hu-HU" dirty="0" err="1"/>
              <a:t>probably</a:t>
            </a:r>
            <a:r>
              <a:rPr lang="hu-HU" dirty="0"/>
              <a:t>		</a:t>
            </a:r>
            <a:r>
              <a:rPr lang="hu-HU" dirty="0" err="1"/>
              <a:t>that</a:t>
            </a:r>
            <a:r>
              <a:rPr lang="hu-HU" dirty="0"/>
              <a:t> 	love.</a:t>
            </a:r>
            <a:r>
              <a:rPr lang="hu-HU" cap="small" dirty="0"/>
              <a:t>3sg</a:t>
            </a:r>
          </a:p>
          <a:p>
            <a:pPr marL="0" indent="0">
              <a:buNone/>
            </a:pPr>
            <a:r>
              <a:rPr lang="hu-HU" i="1" dirty="0"/>
              <a:t>			</a:t>
            </a:r>
            <a:r>
              <a:rPr lang="hu-HU" i="1" dirty="0" smtClean="0"/>
              <a:t>	Valószínűleg</a:t>
            </a:r>
            <a:r>
              <a:rPr lang="hu-HU" i="1" dirty="0"/>
              <a:t>, 	hogy 	</a:t>
            </a:r>
            <a:r>
              <a:rPr lang="hu-HU" b="1" i="1" dirty="0"/>
              <a:t>téged</a:t>
            </a:r>
            <a:r>
              <a:rPr lang="hu-HU" i="1" dirty="0"/>
              <a:t> 	szeret. </a:t>
            </a:r>
          </a:p>
          <a:p>
            <a:pPr marL="0" indent="0">
              <a:buNone/>
            </a:pPr>
            <a:r>
              <a:rPr lang="hu-HU" i="1" dirty="0"/>
              <a:t>		</a:t>
            </a:r>
            <a:r>
              <a:rPr lang="hu-HU" dirty="0"/>
              <a:t>	</a:t>
            </a:r>
            <a:r>
              <a:rPr lang="hu-HU" dirty="0" smtClean="0"/>
              <a:t>	</a:t>
            </a:r>
            <a:r>
              <a:rPr lang="hu-HU" dirty="0" err="1" smtClean="0"/>
              <a:t>probably</a:t>
            </a:r>
            <a:r>
              <a:rPr lang="hu-HU" dirty="0"/>
              <a:t>		</a:t>
            </a:r>
            <a:r>
              <a:rPr lang="hu-HU" dirty="0" err="1"/>
              <a:t>that</a:t>
            </a:r>
            <a:r>
              <a:rPr lang="hu-HU" dirty="0"/>
              <a:t>	</a:t>
            </a:r>
            <a:r>
              <a:rPr lang="hu-HU" dirty="0" err="1"/>
              <a:t>you.</a:t>
            </a:r>
            <a:r>
              <a:rPr lang="hu-HU" cap="small" dirty="0" err="1"/>
              <a:t>acc</a:t>
            </a:r>
            <a:r>
              <a:rPr lang="hu-HU" dirty="0"/>
              <a:t>	love.</a:t>
            </a:r>
            <a:r>
              <a:rPr lang="hu-HU" cap="small" dirty="0"/>
              <a:t>3sg</a:t>
            </a:r>
          </a:p>
          <a:p>
            <a:pPr marL="0" indent="0">
              <a:buNone/>
            </a:pPr>
            <a:r>
              <a:rPr lang="hu-HU" dirty="0"/>
              <a:t>			</a:t>
            </a:r>
            <a:r>
              <a:rPr lang="hu-HU" dirty="0" smtClean="0"/>
              <a:t>	’</a:t>
            </a:r>
            <a:r>
              <a:rPr lang="hu-HU" dirty="0" err="1" smtClean="0"/>
              <a:t>He</a:t>
            </a:r>
            <a:r>
              <a:rPr lang="hu-HU" dirty="0" smtClean="0"/>
              <a:t> </a:t>
            </a:r>
            <a:r>
              <a:rPr lang="hu-HU" dirty="0" err="1"/>
              <a:t>probably</a:t>
            </a:r>
            <a:r>
              <a:rPr lang="hu-HU" dirty="0"/>
              <a:t> </a:t>
            </a:r>
            <a:r>
              <a:rPr lang="hu-HU" dirty="0" err="1"/>
              <a:t>loves</a:t>
            </a:r>
            <a:r>
              <a:rPr lang="hu-HU" dirty="0"/>
              <a:t> </a:t>
            </a:r>
            <a:r>
              <a:rPr lang="hu-HU" dirty="0" err="1"/>
              <a:t>you</a:t>
            </a:r>
            <a:r>
              <a:rPr lang="hu-HU" dirty="0"/>
              <a:t>.’</a:t>
            </a:r>
          </a:p>
          <a:p>
            <a:pPr marL="0" indent="0">
              <a:buNone/>
            </a:pPr>
            <a:endParaRPr lang="hu-HU" dirty="0"/>
          </a:p>
        </p:txBody>
      </p:sp>
    </p:spTree>
    <p:extLst>
      <p:ext uri="{BB962C8B-B14F-4D97-AF65-F5344CB8AC3E}">
        <p14:creationId xmlns:p14="http://schemas.microsoft.com/office/powerpoint/2010/main" val="1626618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175EAFFD-4A47-DD53-4F76-BD457E18BF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2" name="Cím 1">
            <a:extLst>
              <a:ext uri="{FF2B5EF4-FFF2-40B4-BE49-F238E27FC236}">
                <a16:creationId xmlns:a16="http://schemas.microsoft.com/office/drawing/2014/main" xmlns="" id="{261CC0FD-5A1D-CCCE-0E47-A808369D14CF}"/>
              </a:ext>
            </a:extLst>
          </p:cNvPr>
          <p:cNvSpPr>
            <a:spLocks noGrp="1"/>
          </p:cNvSpPr>
          <p:nvPr>
            <p:ph type="title"/>
          </p:nvPr>
        </p:nvSpPr>
        <p:spPr>
          <a:xfrm>
            <a:off x="517869" y="71484"/>
            <a:ext cx="3570655" cy="2432304"/>
          </a:xfrm>
        </p:spPr>
        <p:txBody>
          <a:bodyPr anchor="b">
            <a:normAutofit fontScale="90000"/>
          </a:bodyPr>
          <a:lstStyle/>
          <a:p>
            <a:r>
              <a:rPr lang="hu-HU" sz="4000" dirty="0"/>
              <a:t>Simonyi Zsigmond (1881): </a:t>
            </a:r>
            <a:r>
              <a:rPr lang="hu-HU" sz="4000" dirty="0" err="1"/>
              <a:t>ellipsis</a:t>
            </a:r>
            <a:endParaRPr lang="hu-HU" sz="4000" dirty="0"/>
          </a:p>
        </p:txBody>
      </p:sp>
      <p:sp>
        <p:nvSpPr>
          <p:cNvPr id="12" name="Freeform: Shape 11">
            <a:extLst>
              <a:ext uri="{FF2B5EF4-FFF2-40B4-BE49-F238E27FC236}">
                <a16:creationId xmlns:a16="http://schemas.microsoft.com/office/drawing/2014/main" xmlns="" id="{7CC1FECC-9CA4-341C-7E20-4728C51473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3" name="Tartalom helye 2">
            <a:extLst>
              <a:ext uri="{FF2B5EF4-FFF2-40B4-BE49-F238E27FC236}">
                <a16:creationId xmlns:a16="http://schemas.microsoft.com/office/drawing/2014/main" xmlns="" id="{55DA3D86-2409-97C5-E24C-0DAC3F73B0FB}"/>
              </a:ext>
            </a:extLst>
          </p:cNvPr>
          <p:cNvSpPr>
            <a:spLocks noGrp="1"/>
          </p:cNvSpPr>
          <p:nvPr>
            <p:ph idx="1"/>
          </p:nvPr>
        </p:nvSpPr>
        <p:spPr>
          <a:xfrm>
            <a:off x="517869" y="2689808"/>
            <a:ext cx="3497083" cy="4096708"/>
          </a:xfrm>
        </p:spPr>
        <p:txBody>
          <a:bodyPr>
            <a:normAutofit/>
          </a:bodyPr>
          <a:lstStyle/>
          <a:p>
            <a:pPr marL="0" indent="0">
              <a:lnSpc>
                <a:spcPct val="100000"/>
              </a:lnSpc>
              <a:buNone/>
            </a:pPr>
            <a:r>
              <a:rPr lang="hu-HU" sz="1900" i="1" dirty="0"/>
              <a:t>A magyar kötőszók, egyúttal az összetett mondat elmélete II. </a:t>
            </a:r>
            <a:r>
              <a:rPr lang="hu-HU" sz="1900" dirty="0"/>
              <a:t>[</a:t>
            </a:r>
            <a:r>
              <a:rPr lang="en-US" sz="1900" dirty="0"/>
              <a:t>Hungarian conjunctions, along with the theory of complex sentences</a:t>
            </a:r>
            <a:r>
              <a:rPr lang="hu-HU" sz="1900" dirty="0"/>
              <a:t>] </a:t>
            </a:r>
          </a:p>
          <a:p>
            <a:pPr marL="0" indent="0">
              <a:lnSpc>
                <a:spcPct val="100000"/>
              </a:lnSpc>
              <a:buNone/>
            </a:pPr>
            <a:r>
              <a:rPr lang="hu-HU" sz="1900" dirty="0"/>
              <a:t>„</a:t>
            </a:r>
            <a:r>
              <a:rPr lang="en-US" sz="1900" dirty="0"/>
              <a:t>With assertive adverbials, the predicate </a:t>
            </a:r>
            <a:r>
              <a:rPr lang="hu-HU" sz="1900" i="1" dirty="0"/>
              <a:t>úgy van </a:t>
            </a:r>
            <a:r>
              <a:rPr lang="en-US" sz="1900" dirty="0"/>
              <a:t>‘it is so’ is typically omitted, and </a:t>
            </a:r>
            <a:r>
              <a:rPr lang="en-US" sz="1900" i="1" dirty="0" err="1"/>
              <a:t>hogy</a:t>
            </a:r>
            <a:r>
              <a:rPr lang="hu-HU" sz="1900" i="1" dirty="0"/>
              <a:t> </a:t>
            </a:r>
            <a:r>
              <a:rPr lang="hu-HU" sz="1900" dirty="0"/>
              <a:t>’</a:t>
            </a:r>
            <a:r>
              <a:rPr lang="hu-HU" sz="1900" dirty="0" err="1"/>
              <a:t>that</a:t>
            </a:r>
            <a:r>
              <a:rPr lang="hu-HU" sz="1900" dirty="0"/>
              <a:t>’</a:t>
            </a:r>
            <a:r>
              <a:rPr lang="en-US" sz="1900" dirty="0"/>
              <a:t> follows the adverbial in an indirect way.</a:t>
            </a:r>
            <a:r>
              <a:rPr lang="hu-HU" sz="1900" dirty="0"/>
              <a:t>” </a:t>
            </a:r>
          </a:p>
          <a:p>
            <a:pPr marL="0" indent="0">
              <a:lnSpc>
                <a:spcPct val="100000"/>
              </a:lnSpc>
              <a:buNone/>
            </a:pPr>
            <a:r>
              <a:rPr lang="hu-HU" sz="1900" dirty="0"/>
              <a:t>(Simonyi 1881: 143)</a:t>
            </a:r>
          </a:p>
          <a:p>
            <a:pPr marL="0" indent="0">
              <a:lnSpc>
                <a:spcPct val="100000"/>
              </a:lnSpc>
              <a:buNone/>
            </a:pPr>
            <a:endParaRPr lang="hu-HU" sz="1400" dirty="0"/>
          </a:p>
        </p:txBody>
      </p:sp>
      <p:pic>
        <p:nvPicPr>
          <p:cNvPr id="7" name="Kép 6" descr="A képen szöveg, papír, dokumentum, Betűtípus látható&#10;&#10;Előfordulhat, hogy az AI által létrehozott tartalom helytelen.">
            <a:extLst>
              <a:ext uri="{FF2B5EF4-FFF2-40B4-BE49-F238E27FC236}">
                <a16:creationId xmlns:a16="http://schemas.microsoft.com/office/drawing/2014/main" xmlns="" id="{EEDBF85F-5F37-3930-074F-1BE4005D89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1292" y="1655180"/>
            <a:ext cx="7667700" cy="4462270"/>
          </a:xfrm>
          <a:prstGeom prst="rect">
            <a:avLst/>
          </a:prstGeom>
        </p:spPr>
      </p:pic>
    </p:spTree>
    <p:extLst>
      <p:ext uri="{BB962C8B-B14F-4D97-AF65-F5344CB8AC3E}">
        <p14:creationId xmlns:p14="http://schemas.microsoft.com/office/powerpoint/2010/main" val="4207153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76DD6E3-9DF7-B62E-BB82-7A9C6AA4D7C3}"/>
              </a:ext>
            </a:extLst>
          </p:cNvPr>
          <p:cNvSpPr>
            <a:spLocks noGrp="1"/>
          </p:cNvSpPr>
          <p:nvPr>
            <p:ph type="title"/>
          </p:nvPr>
        </p:nvSpPr>
        <p:spPr>
          <a:xfrm>
            <a:off x="515113" y="703217"/>
            <a:ext cx="11155680" cy="1463040"/>
          </a:xfrm>
        </p:spPr>
        <p:txBody>
          <a:bodyPr/>
          <a:lstStyle/>
          <a:p>
            <a:r>
              <a:rPr lang="hu-HU" dirty="0" smtClean="0"/>
              <a:t>SA + </a:t>
            </a:r>
            <a:r>
              <a:rPr lang="hu-HU" i="1" dirty="0" smtClean="0"/>
              <a:t>hogy </a:t>
            </a:r>
            <a:r>
              <a:rPr lang="hu-HU" dirty="0" smtClean="0"/>
              <a:t>’</a:t>
            </a:r>
            <a:r>
              <a:rPr lang="hu-HU" dirty="0" err="1" smtClean="0"/>
              <a:t>that</a:t>
            </a:r>
            <a:r>
              <a:rPr lang="hu-HU" dirty="0" smtClean="0"/>
              <a:t>’</a:t>
            </a:r>
            <a:endParaRPr lang="hu-HU" dirty="0"/>
          </a:p>
        </p:txBody>
      </p:sp>
      <p:sp>
        <p:nvSpPr>
          <p:cNvPr id="3" name="Tartalom helye 2">
            <a:extLst>
              <a:ext uri="{FF2B5EF4-FFF2-40B4-BE49-F238E27FC236}">
                <a16:creationId xmlns:a16="http://schemas.microsoft.com/office/drawing/2014/main" xmlns="" id="{01FAD97A-2862-2C3F-99C1-0BBDEFC7D314}"/>
              </a:ext>
            </a:extLst>
          </p:cNvPr>
          <p:cNvSpPr>
            <a:spLocks noGrp="1"/>
          </p:cNvSpPr>
          <p:nvPr>
            <p:ph idx="1"/>
          </p:nvPr>
        </p:nvSpPr>
        <p:spPr>
          <a:xfrm>
            <a:off x="388620" y="1760221"/>
            <a:ext cx="11611313" cy="4991308"/>
          </a:xfrm>
        </p:spPr>
        <p:txBody>
          <a:bodyPr>
            <a:normAutofit/>
          </a:bodyPr>
          <a:lstStyle/>
          <a:p>
            <a:pPr marL="457200" indent="-457200">
              <a:buFont typeface="Arial" panose="020B0604020202020204" pitchFamily="34" charset="0"/>
              <a:buAutoNum type="arabicPeriod"/>
            </a:pPr>
            <a:r>
              <a:rPr lang="hu-HU" sz="2400" b="1" dirty="0"/>
              <a:t>ELLIPSIS</a:t>
            </a:r>
            <a:r>
              <a:rPr lang="hu-HU" sz="2400" dirty="0"/>
              <a:t> </a:t>
            </a:r>
            <a:r>
              <a:rPr lang="hu-HU" sz="2400" dirty="0" smtClean="0"/>
              <a:t>(</a:t>
            </a:r>
            <a:r>
              <a:rPr lang="hu-HU" sz="2400" dirty="0" err="1" smtClean="0"/>
              <a:t>e.g</a:t>
            </a:r>
            <a:r>
              <a:rPr lang="hu-HU" sz="2400" dirty="0" smtClean="0"/>
              <a:t>. Simonyi </a:t>
            </a:r>
            <a:r>
              <a:rPr lang="hu-HU" sz="2400" dirty="0"/>
              <a:t>1881, Elekfi </a:t>
            </a:r>
            <a:r>
              <a:rPr lang="hu-HU" sz="2400" dirty="0" smtClean="0"/>
              <a:t>1995): </a:t>
            </a:r>
          </a:p>
          <a:p>
            <a:pPr marL="0" indent="0" algn="ctr">
              <a:buNone/>
            </a:pPr>
            <a:r>
              <a:rPr lang="hu-HU" sz="2400" i="1" dirty="0" smtClean="0"/>
              <a:t>bizonnyal</a:t>
            </a:r>
            <a:r>
              <a:rPr lang="hu-HU" sz="2400" dirty="0" smtClean="0"/>
              <a:t> </a:t>
            </a:r>
            <a:r>
              <a:rPr lang="hu-HU" sz="2400" b="1" i="1" dirty="0" smtClean="0"/>
              <a:t>úgy van/az van/igaz az</a:t>
            </a:r>
            <a:r>
              <a:rPr lang="hu-HU" sz="2400" i="1" dirty="0" smtClean="0"/>
              <a:t>, hogy…</a:t>
            </a:r>
            <a:r>
              <a:rPr lang="en-US" sz="2400" i="1" dirty="0" smtClean="0"/>
              <a:t> </a:t>
            </a:r>
            <a:endParaRPr lang="hu-HU" sz="2400" i="1" dirty="0" smtClean="0"/>
          </a:p>
          <a:p>
            <a:pPr marL="0" indent="0" algn="ctr">
              <a:buNone/>
            </a:pPr>
            <a:r>
              <a:rPr lang="hu-HU" sz="2400" dirty="0" smtClean="0"/>
              <a:t>’</a:t>
            </a:r>
            <a:r>
              <a:rPr lang="hu-HU" sz="2400" dirty="0"/>
              <a:t>c</a:t>
            </a:r>
            <a:r>
              <a:rPr lang="en-US" sz="2400" dirty="0" err="1" smtClean="0"/>
              <a:t>ertainly</a:t>
            </a:r>
            <a:r>
              <a:rPr lang="en-US" sz="2400" dirty="0" smtClean="0"/>
              <a:t> </a:t>
            </a:r>
            <a:r>
              <a:rPr lang="en-US" sz="2400" b="1" dirty="0"/>
              <a:t>it is so / that is / it is true </a:t>
            </a:r>
            <a:r>
              <a:rPr lang="en-US" sz="2400" dirty="0"/>
              <a:t>that</a:t>
            </a:r>
            <a:r>
              <a:rPr lang="en-US" sz="2400" dirty="0" smtClean="0"/>
              <a:t>…</a:t>
            </a:r>
            <a:r>
              <a:rPr lang="hu-HU" sz="2400" dirty="0" smtClean="0"/>
              <a:t>’</a:t>
            </a:r>
            <a:endParaRPr lang="hu-HU" sz="2400" dirty="0"/>
          </a:p>
          <a:p>
            <a:pPr marL="0" indent="0">
              <a:buNone/>
            </a:pPr>
            <a:r>
              <a:rPr lang="hu-HU" sz="2400" dirty="0" smtClean="0"/>
              <a:t>2. </a:t>
            </a:r>
            <a:r>
              <a:rPr lang="hu-HU" sz="2400" b="1" dirty="0" smtClean="0"/>
              <a:t>CONTAMINATION</a:t>
            </a:r>
            <a:r>
              <a:rPr lang="hu-HU" sz="2400" dirty="0" smtClean="0"/>
              <a:t> (</a:t>
            </a:r>
            <a:r>
              <a:rPr lang="hu-HU" sz="2400" dirty="0" err="1" smtClean="0"/>
              <a:t>e.g</a:t>
            </a:r>
            <a:r>
              <a:rPr lang="hu-HU" sz="2400" dirty="0" smtClean="0"/>
              <a:t>. E. </a:t>
            </a:r>
            <a:r>
              <a:rPr lang="hu-HU" sz="2400" dirty="0" err="1" smtClean="0"/>
              <a:t>Abaffy</a:t>
            </a:r>
            <a:r>
              <a:rPr lang="hu-HU" sz="2400" dirty="0" smtClean="0"/>
              <a:t> 1976, </a:t>
            </a:r>
            <a:r>
              <a:rPr lang="hu-HU" sz="2400" dirty="0" err="1" smtClean="0"/>
              <a:t>Szalamin</a:t>
            </a:r>
            <a:r>
              <a:rPr lang="hu-HU" sz="2400" dirty="0" smtClean="0"/>
              <a:t> 1978, Elekfi </a:t>
            </a:r>
            <a:r>
              <a:rPr lang="hu-HU" sz="2400" dirty="0"/>
              <a:t>1995, Sándor </a:t>
            </a:r>
            <a:r>
              <a:rPr lang="hu-HU" sz="2400" dirty="0" smtClean="0"/>
              <a:t>1998): </a:t>
            </a:r>
            <a:r>
              <a:rPr lang="hu-HU" sz="2400" dirty="0" err="1" smtClean="0"/>
              <a:t>element</a:t>
            </a:r>
            <a:r>
              <a:rPr lang="hu-HU" sz="2400" dirty="0" smtClean="0"/>
              <a:t> of </a:t>
            </a:r>
            <a:r>
              <a:rPr lang="hu-HU" sz="2400" dirty="0" err="1" smtClean="0"/>
              <a:t>different</a:t>
            </a:r>
            <a:r>
              <a:rPr lang="hu-HU" sz="2400" dirty="0" smtClean="0"/>
              <a:t> </a:t>
            </a:r>
            <a:r>
              <a:rPr lang="hu-HU" sz="2400" dirty="0" err="1" smtClean="0"/>
              <a:t>constructions</a:t>
            </a:r>
            <a:r>
              <a:rPr lang="hu-HU" sz="2400" dirty="0" smtClean="0"/>
              <a:t> </a:t>
            </a:r>
            <a:r>
              <a:rPr lang="hu-HU" sz="2400" dirty="0" err="1" smtClean="0"/>
              <a:t>blend</a:t>
            </a:r>
            <a:r>
              <a:rPr lang="hu-HU" sz="2400" dirty="0" smtClean="0"/>
              <a:t> </a:t>
            </a:r>
            <a:r>
              <a:rPr lang="hu-HU" sz="2400" dirty="0" err="1" smtClean="0"/>
              <a:t>into</a:t>
            </a:r>
            <a:r>
              <a:rPr lang="hu-HU" sz="2400" dirty="0" smtClean="0"/>
              <a:t> a </a:t>
            </a:r>
            <a:r>
              <a:rPr lang="hu-HU" sz="2400" dirty="0" err="1" smtClean="0"/>
              <a:t>new</a:t>
            </a:r>
            <a:r>
              <a:rPr lang="hu-HU" sz="2400" dirty="0" smtClean="0"/>
              <a:t> </a:t>
            </a:r>
            <a:r>
              <a:rPr lang="hu-HU" sz="2400" dirty="0" err="1" smtClean="0"/>
              <a:t>structure</a:t>
            </a:r>
            <a:r>
              <a:rPr lang="hu-HU" sz="2400" dirty="0" smtClean="0"/>
              <a:t>:</a:t>
            </a:r>
          </a:p>
          <a:p>
            <a:pPr marL="0" indent="0" algn="ctr">
              <a:buNone/>
            </a:pPr>
            <a:r>
              <a:rPr lang="hu-HU" sz="2400" b="1" i="1" dirty="0" smtClean="0"/>
              <a:t>természetes</a:t>
            </a:r>
            <a:r>
              <a:rPr lang="hu-HU" sz="2400" b="1" i="1" dirty="0"/>
              <a:t>, hogy… X természetesen = </a:t>
            </a:r>
            <a:r>
              <a:rPr lang="hu-HU" sz="2400" b="1" i="1" dirty="0" err="1"/>
              <a:t>természetesen</a:t>
            </a:r>
            <a:r>
              <a:rPr lang="hu-HU" sz="2400" b="1" i="1" dirty="0"/>
              <a:t>, </a:t>
            </a:r>
            <a:r>
              <a:rPr lang="hu-HU" sz="2400" b="1" i="1" dirty="0" smtClean="0"/>
              <a:t>hogy…</a:t>
            </a:r>
          </a:p>
          <a:p>
            <a:pPr marL="0" indent="0" algn="ctr">
              <a:buNone/>
            </a:pPr>
            <a:r>
              <a:rPr lang="hu-HU" sz="2400" dirty="0" smtClean="0"/>
              <a:t>(</a:t>
            </a:r>
            <a:r>
              <a:rPr lang="en-US" sz="2400" dirty="0" smtClean="0"/>
              <a:t>It is</a:t>
            </a:r>
            <a:r>
              <a:rPr lang="hu-HU" sz="2400" dirty="0" smtClean="0"/>
              <a:t>)</a:t>
            </a:r>
            <a:r>
              <a:rPr lang="en-US" sz="2400" dirty="0" smtClean="0"/>
              <a:t> </a:t>
            </a:r>
            <a:r>
              <a:rPr lang="en-US" sz="2400" dirty="0"/>
              <a:t>natural that…” ≠ “Naturally / Of course” = “Naturally / Of course that…</a:t>
            </a:r>
            <a:endParaRPr lang="hu-HU" sz="2400" dirty="0" smtClean="0"/>
          </a:p>
          <a:p>
            <a:pPr marL="0" indent="0">
              <a:buNone/>
            </a:pPr>
            <a:r>
              <a:rPr lang="hu-HU" sz="2400" b="1" cap="all" dirty="0" smtClean="0"/>
              <a:t>3. </a:t>
            </a:r>
            <a:r>
              <a:rPr lang="hu-HU" sz="2400" b="1" cap="all" dirty="0" err="1" smtClean="0"/>
              <a:t>Simple</a:t>
            </a:r>
            <a:r>
              <a:rPr lang="hu-HU" sz="2400" b="1" cap="all" dirty="0" smtClean="0"/>
              <a:t> </a:t>
            </a:r>
            <a:r>
              <a:rPr lang="hu-HU" sz="2400" b="1" cap="all" dirty="0" err="1" smtClean="0"/>
              <a:t>sentence</a:t>
            </a:r>
            <a:r>
              <a:rPr lang="hu-HU" sz="2400" b="1" cap="all" dirty="0"/>
              <a:t>/</a:t>
            </a:r>
            <a:r>
              <a:rPr lang="hu-HU" sz="2400" b="1" cap="all" dirty="0" err="1" smtClean="0"/>
              <a:t>one</a:t>
            </a:r>
            <a:r>
              <a:rPr lang="hu-HU" sz="2400" b="1" cap="all" dirty="0" smtClean="0"/>
              <a:t> </a:t>
            </a:r>
            <a:r>
              <a:rPr lang="hu-HU" sz="2400" b="1" cap="all" dirty="0" err="1" smtClean="0"/>
              <a:t>clause</a:t>
            </a:r>
            <a:r>
              <a:rPr lang="hu-HU" sz="2400" b="1" cap="all" dirty="0" smtClean="0"/>
              <a:t> </a:t>
            </a:r>
            <a:r>
              <a:rPr lang="hu-HU" sz="2400" cap="all" dirty="0" smtClean="0"/>
              <a:t>(K</a:t>
            </a:r>
            <a:r>
              <a:rPr lang="hu-HU" sz="2400" dirty="0" smtClean="0"/>
              <a:t>enesei 2002</a:t>
            </a:r>
            <a:r>
              <a:rPr lang="hu-HU" sz="2400" cap="all" dirty="0" smtClean="0"/>
              <a:t>)</a:t>
            </a:r>
            <a:endParaRPr lang="hu-HU" sz="2400" i="1" dirty="0" smtClean="0"/>
          </a:p>
          <a:p>
            <a:pPr marL="0" indent="0">
              <a:buNone/>
            </a:pPr>
            <a:r>
              <a:rPr lang="hu-HU" sz="2400" b="1" dirty="0" smtClean="0"/>
              <a:t>4. CONTACT INFLUENCE/ONE CLAUSE </a:t>
            </a:r>
            <a:r>
              <a:rPr lang="hu-HU" sz="2400" dirty="0" smtClean="0"/>
              <a:t>(É. Kiss 2010)</a:t>
            </a:r>
          </a:p>
        </p:txBody>
      </p:sp>
    </p:spTree>
    <p:extLst>
      <p:ext uri="{BB962C8B-B14F-4D97-AF65-F5344CB8AC3E}">
        <p14:creationId xmlns:p14="http://schemas.microsoft.com/office/powerpoint/2010/main" val="3344555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D3648C2B-84EE-B570-4C4E-FD5374FF0F36}"/>
              </a:ext>
            </a:extLst>
          </p:cNvPr>
          <p:cNvSpPr>
            <a:spLocks noGrp="1"/>
          </p:cNvSpPr>
          <p:nvPr>
            <p:ph type="title"/>
          </p:nvPr>
        </p:nvSpPr>
        <p:spPr/>
        <p:txBody>
          <a:bodyPr/>
          <a:lstStyle/>
          <a:p>
            <a:r>
              <a:rPr lang="hu-HU" dirty="0" err="1" smtClean="0"/>
              <a:t>When</a:t>
            </a:r>
            <a:r>
              <a:rPr lang="hu-HU" dirty="0" smtClean="0"/>
              <a:t>?</a:t>
            </a:r>
            <a:endParaRPr lang="hu-HU" dirty="0"/>
          </a:p>
        </p:txBody>
      </p:sp>
      <p:sp>
        <p:nvSpPr>
          <p:cNvPr id="3" name="Tartalom helye 2">
            <a:extLst>
              <a:ext uri="{FF2B5EF4-FFF2-40B4-BE49-F238E27FC236}">
                <a16:creationId xmlns:a16="http://schemas.microsoft.com/office/drawing/2014/main" xmlns="" id="{E6B032FF-B1CA-F67B-DCCC-80E7A887017F}"/>
              </a:ext>
            </a:extLst>
          </p:cNvPr>
          <p:cNvSpPr>
            <a:spLocks noGrp="1"/>
          </p:cNvSpPr>
          <p:nvPr>
            <p:ph idx="1"/>
          </p:nvPr>
        </p:nvSpPr>
        <p:spPr>
          <a:xfrm>
            <a:off x="521208" y="2198914"/>
            <a:ext cx="11320272" cy="4659086"/>
          </a:xfrm>
        </p:spPr>
        <p:txBody>
          <a:bodyPr>
            <a:normAutofit fontScale="92500" lnSpcReduction="20000"/>
          </a:bodyPr>
          <a:lstStyle/>
          <a:p>
            <a:pPr marL="0" indent="0">
              <a:buNone/>
            </a:pPr>
            <a:r>
              <a:rPr lang="en-US" sz="2400" dirty="0" smtClean="0"/>
              <a:t>”The </a:t>
            </a:r>
            <a:r>
              <a:rPr lang="en-US" sz="2400" dirty="0"/>
              <a:t>question remains which language might have served as the donor in this contact scenario. There are two arguments in favor of assuming a borrowing from Romanian into Hungarian.</a:t>
            </a:r>
          </a:p>
          <a:p>
            <a:pPr marL="0" indent="0">
              <a:buNone/>
            </a:pPr>
            <a:r>
              <a:rPr lang="en-US" sz="2400" dirty="0"/>
              <a:t>First, the </a:t>
            </a:r>
            <a:r>
              <a:rPr lang="en-US" sz="2400" b="1" dirty="0"/>
              <a:t>construction appears to be relatively recent in Hungarian; written attestations go back only a little more than two centuries,</a:t>
            </a:r>
            <a:r>
              <a:rPr lang="en-US" sz="2400" dirty="0"/>
              <a:t> and its emergence—at least in any obvious way—cannot be traced to an internal source. Of course, this argument would be decisive only if the presence of the construction in Romanian could be documented over several centuries.</a:t>
            </a:r>
          </a:p>
          <a:p>
            <a:pPr marL="0" indent="0">
              <a:buNone/>
            </a:pPr>
            <a:r>
              <a:rPr lang="en-US" sz="2400" dirty="0"/>
              <a:t>Second, </a:t>
            </a:r>
            <a:r>
              <a:rPr lang="en-US" sz="2400" b="1" dirty="0"/>
              <a:t>the construction seems to be absent not only from older stages of Hungarian, but also from its related languages</a:t>
            </a:r>
            <a:r>
              <a:rPr lang="en-US" sz="2400" dirty="0"/>
              <a:t>; no similar structure has been reported among the Uralic (Finno-Ugric) languages. By contrast, it is not unknown in the Romance languages</a:t>
            </a:r>
            <a:r>
              <a:rPr lang="en-US" sz="2400" dirty="0" smtClean="0"/>
              <a:t>.</a:t>
            </a:r>
            <a:r>
              <a:rPr lang="hu-HU" sz="2400" dirty="0" smtClean="0"/>
              <a:t>”</a:t>
            </a:r>
            <a:endParaRPr lang="en-US" sz="2400" dirty="0"/>
          </a:p>
          <a:p>
            <a:pPr marL="0" indent="0" algn="r">
              <a:buNone/>
            </a:pPr>
            <a:r>
              <a:rPr lang="hu-HU" sz="2400" dirty="0" smtClean="0"/>
              <a:t>(</a:t>
            </a:r>
            <a:r>
              <a:rPr lang="hu-HU" sz="2400" dirty="0"/>
              <a:t>É. Kiss 2010: </a:t>
            </a:r>
            <a:r>
              <a:rPr lang="hu-HU" sz="2400" dirty="0" smtClean="0"/>
              <a:t>234, </a:t>
            </a:r>
            <a:r>
              <a:rPr lang="hu-HU" sz="2400" dirty="0" err="1" smtClean="0"/>
              <a:t>my</a:t>
            </a:r>
            <a:r>
              <a:rPr lang="hu-HU" sz="2400" dirty="0" smtClean="0"/>
              <a:t> </a:t>
            </a:r>
            <a:r>
              <a:rPr lang="hu-HU" sz="2400" dirty="0" err="1" smtClean="0"/>
              <a:t>emphasis</a:t>
            </a:r>
            <a:r>
              <a:rPr lang="hu-HU" sz="2400" dirty="0" smtClean="0"/>
              <a:t>)</a:t>
            </a:r>
            <a:endParaRPr lang="hu-HU" sz="2200" dirty="0">
              <a:solidFill>
                <a:srgbClr val="FF0000"/>
              </a:solidFill>
              <a:highlight>
                <a:srgbClr val="FFFF00"/>
              </a:highlight>
            </a:endParaRPr>
          </a:p>
        </p:txBody>
      </p:sp>
    </p:spTree>
    <p:extLst>
      <p:ext uri="{BB962C8B-B14F-4D97-AF65-F5344CB8AC3E}">
        <p14:creationId xmlns:p14="http://schemas.microsoft.com/office/powerpoint/2010/main" val="875522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8706193B-1CCD-1F09-C072-C434E77C260D}"/>
              </a:ext>
            </a:extLst>
          </p:cNvPr>
          <p:cNvSpPr>
            <a:spLocks noGrp="1"/>
          </p:cNvSpPr>
          <p:nvPr>
            <p:ph type="title"/>
          </p:nvPr>
        </p:nvSpPr>
        <p:spPr/>
        <p:txBody>
          <a:bodyPr/>
          <a:lstStyle/>
          <a:p>
            <a:r>
              <a:rPr lang="hu-HU" dirty="0"/>
              <a:t>Research </a:t>
            </a:r>
            <a:r>
              <a:rPr lang="hu-HU" dirty="0" err="1"/>
              <a:t>question</a:t>
            </a:r>
            <a:r>
              <a:rPr lang="hu-HU" dirty="0"/>
              <a:t>, </a:t>
            </a:r>
            <a:r>
              <a:rPr lang="hu-HU" dirty="0" err="1"/>
              <a:t>data</a:t>
            </a:r>
            <a:r>
              <a:rPr lang="hu-HU" dirty="0"/>
              <a:t>, </a:t>
            </a:r>
            <a:r>
              <a:rPr lang="hu-HU" dirty="0" err="1"/>
              <a:t>method</a:t>
            </a:r>
            <a:endParaRPr lang="hu-HU" dirty="0"/>
          </a:p>
        </p:txBody>
      </p:sp>
      <p:sp>
        <p:nvSpPr>
          <p:cNvPr id="3" name="Tartalom helye 2">
            <a:extLst>
              <a:ext uri="{FF2B5EF4-FFF2-40B4-BE49-F238E27FC236}">
                <a16:creationId xmlns:a16="http://schemas.microsoft.com/office/drawing/2014/main" xmlns="" id="{87C16260-A578-AA8A-B26E-66442151D00A}"/>
              </a:ext>
            </a:extLst>
          </p:cNvPr>
          <p:cNvSpPr>
            <a:spLocks noGrp="1"/>
          </p:cNvSpPr>
          <p:nvPr>
            <p:ph idx="1"/>
          </p:nvPr>
        </p:nvSpPr>
        <p:spPr>
          <a:xfrm>
            <a:off x="521208" y="2204581"/>
            <a:ext cx="11155680" cy="4141355"/>
          </a:xfrm>
        </p:spPr>
        <p:txBody>
          <a:bodyPr>
            <a:noAutofit/>
          </a:bodyPr>
          <a:lstStyle/>
          <a:p>
            <a:pPr marL="0" indent="0">
              <a:buNone/>
            </a:pPr>
            <a:r>
              <a:rPr lang="hu-HU" sz="2100" dirty="0"/>
              <a:t>Is </a:t>
            </a:r>
            <a:r>
              <a:rPr lang="hu-HU" sz="2100" dirty="0" err="1"/>
              <a:t>the</a:t>
            </a:r>
            <a:r>
              <a:rPr lang="hu-HU" sz="2100" dirty="0"/>
              <a:t> </a:t>
            </a:r>
            <a:r>
              <a:rPr lang="hu-HU" sz="2100" dirty="0" err="1"/>
              <a:t>hypothesis</a:t>
            </a:r>
            <a:r>
              <a:rPr lang="hu-HU" sz="2100" dirty="0"/>
              <a:t> </a:t>
            </a:r>
            <a:r>
              <a:rPr lang="hu-HU" sz="2100" dirty="0" err="1"/>
              <a:t>that</a:t>
            </a:r>
            <a:r>
              <a:rPr lang="hu-HU" sz="2100" dirty="0"/>
              <a:t> </a:t>
            </a:r>
            <a:r>
              <a:rPr lang="hu-HU" sz="2100" dirty="0" err="1"/>
              <a:t>the</a:t>
            </a:r>
            <a:r>
              <a:rPr lang="hu-HU" sz="2100" dirty="0"/>
              <a:t> SA/DP + '</a:t>
            </a:r>
            <a:r>
              <a:rPr lang="hu-HU" sz="2100" dirty="0" err="1"/>
              <a:t>that</a:t>
            </a:r>
            <a:r>
              <a:rPr lang="hu-HU" sz="2100" dirty="0"/>
              <a:t>' </a:t>
            </a:r>
            <a:r>
              <a:rPr lang="hu-HU" sz="2100" dirty="0" err="1"/>
              <a:t>complement</a:t>
            </a:r>
            <a:r>
              <a:rPr lang="hu-HU" sz="2100" dirty="0"/>
              <a:t> </a:t>
            </a:r>
            <a:r>
              <a:rPr lang="hu-HU" sz="2100" dirty="0" err="1"/>
              <a:t>constructions</a:t>
            </a:r>
            <a:r>
              <a:rPr lang="hu-HU" sz="2100" dirty="0"/>
              <a:t> </a:t>
            </a:r>
            <a:r>
              <a:rPr lang="hu-HU" sz="2100" dirty="0" err="1"/>
              <a:t>were</a:t>
            </a:r>
            <a:r>
              <a:rPr lang="hu-HU" sz="2100" dirty="0"/>
              <a:t> </a:t>
            </a:r>
            <a:r>
              <a:rPr lang="hu-HU" sz="2100" b="1" dirty="0" err="1"/>
              <a:t>absent</a:t>
            </a:r>
            <a:r>
              <a:rPr lang="hu-HU" sz="2100" b="1" dirty="0"/>
              <a:t> in Old </a:t>
            </a:r>
            <a:r>
              <a:rPr lang="hu-HU" sz="2100" b="1" dirty="0" err="1"/>
              <a:t>Hungarian</a:t>
            </a:r>
            <a:r>
              <a:rPr lang="hu-HU" sz="2100" b="1" dirty="0"/>
              <a:t> </a:t>
            </a:r>
            <a:r>
              <a:rPr lang="hu-HU" sz="2100" dirty="0"/>
              <a:t>and </a:t>
            </a:r>
            <a:r>
              <a:rPr lang="hu-HU" sz="2100" dirty="0" err="1"/>
              <a:t>possibly</a:t>
            </a:r>
            <a:r>
              <a:rPr lang="hu-HU" sz="2100" dirty="0"/>
              <a:t> </a:t>
            </a:r>
            <a:r>
              <a:rPr lang="hu-HU" sz="2100" dirty="0" err="1"/>
              <a:t>emerged</a:t>
            </a:r>
            <a:r>
              <a:rPr lang="hu-HU" sz="2100" dirty="0"/>
              <a:t> </a:t>
            </a:r>
            <a:r>
              <a:rPr lang="hu-HU" sz="2100" dirty="0" err="1"/>
              <a:t>from</a:t>
            </a:r>
            <a:r>
              <a:rPr lang="hu-HU" sz="2100" dirty="0"/>
              <a:t> </a:t>
            </a:r>
            <a:r>
              <a:rPr lang="hu-HU" sz="2100" dirty="0" err="1"/>
              <a:t>language</a:t>
            </a:r>
            <a:r>
              <a:rPr lang="hu-HU" sz="2100" dirty="0"/>
              <a:t> </a:t>
            </a:r>
            <a:r>
              <a:rPr lang="hu-HU" sz="2100" dirty="0" err="1"/>
              <a:t>contact</a:t>
            </a:r>
            <a:r>
              <a:rPr lang="hu-HU" sz="2100" dirty="0"/>
              <a:t> (</a:t>
            </a:r>
            <a:r>
              <a:rPr lang="hu-HU" sz="2100" dirty="0" err="1"/>
              <a:t>Romanian</a:t>
            </a:r>
            <a:r>
              <a:rPr lang="hu-HU" sz="2100" dirty="0"/>
              <a:t> </a:t>
            </a:r>
            <a:r>
              <a:rPr lang="hu-HU" sz="2100" dirty="0" err="1"/>
              <a:t>model</a:t>
            </a:r>
            <a:r>
              <a:rPr lang="hu-HU" sz="2100" dirty="0"/>
              <a:t>; </a:t>
            </a:r>
            <a:r>
              <a:rPr lang="hu-HU" sz="2100" dirty="0" err="1"/>
              <a:t>see</a:t>
            </a:r>
            <a:r>
              <a:rPr lang="hu-HU" sz="2100" dirty="0"/>
              <a:t> É. Kiss 2010) </a:t>
            </a:r>
            <a:r>
              <a:rPr lang="hu-HU" sz="2100" b="1" dirty="0" err="1"/>
              <a:t>valid</a:t>
            </a:r>
            <a:r>
              <a:rPr lang="hu-HU" sz="2100" dirty="0"/>
              <a:t>?</a:t>
            </a:r>
          </a:p>
          <a:p>
            <a:pPr marL="457200" indent="-457200">
              <a:buFont typeface="+mj-lt"/>
              <a:buAutoNum type="arabicPeriod"/>
            </a:pPr>
            <a:r>
              <a:rPr lang="hu-HU" sz="2100" b="1" i="1" dirty="0"/>
              <a:t>bizonnyal/bizonyára/bizonyával</a:t>
            </a:r>
            <a:r>
              <a:rPr lang="hu-HU" sz="2100" b="1" dirty="0"/>
              <a:t> </a:t>
            </a:r>
            <a:r>
              <a:rPr lang="hu-HU" sz="2100" dirty="0"/>
              <a:t>’</a:t>
            </a:r>
            <a:r>
              <a:rPr lang="hu-HU" sz="2100" dirty="0" err="1"/>
              <a:t>certainly</a:t>
            </a:r>
            <a:r>
              <a:rPr lang="hu-HU" sz="2100" dirty="0"/>
              <a:t>, </a:t>
            </a:r>
            <a:r>
              <a:rPr lang="hu-HU" sz="2100" dirty="0" err="1"/>
              <a:t>probably</a:t>
            </a:r>
            <a:r>
              <a:rPr lang="hu-HU" sz="2100" dirty="0"/>
              <a:t>’ SA </a:t>
            </a:r>
            <a:r>
              <a:rPr lang="hu-HU" sz="2100" dirty="0" err="1"/>
              <a:t>group</a:t>
            </a:r>
            <a:r>
              <a:rPr lang="hu-HU" sz="2100" dirty="0"/>
              <a:t> (</a:t>
            </a:r>
            <a:r>
              <a:rPr lang="hu-HU" sz="2100" dirty="0" err="1"/>
              <a:t>Haader</a:t>
            </a:r>
            <a:r>
              <a:rPr lang="hu-HU" sz="2100" dirty="0"/>
              <a:t> 2001, Varga 2024) </a:t>
            </a:r>
          </a:p>
          <a:p>
            <a:pPr marL="457200" indent="-457200">
              <a:buFont typeface="+mj-lt"/>
              <a:buAutoNum type="arabicPeriod"/>
            </a:pPr>
            <a:r>
              <a:rPr lang="hu-HU" sz="2100" b="1" i="1" dirty="0"/>
              <a:t>persze</a:t>
            </a:r>
            <a:r>
              <a:rPr lang="hu-HU" sz="2100" dirty="0"/>
              <a:t> ’of </a:t>
            </a:r>
            <a:r>
              <a:rPr lang="hu-HU" sz="2100" dirty="0" err="1"/>
              <a:t>course</a:t>
            </a:r>
            <a:r>
              <a:rPr lang="hu-HU" sz="2100" dirty="0"/>
              <a:t>, </a:t>
            </a:r>
            <a:r>
              <a:rPr lang="hu-HU" sz="2100" dirty="0" err="1"/>
              <a:t>naturally</a:t>
            </a:r>
            <a:r>
              <a:rPr lang="hu-HU" sz="2100" dirty="0"/>
              <a:t>’ </a:t>
            </a:r>
            <a:r>
              <a:rPr lang="hu-HU" sz="2100" dirty="0" smtClean="0"/>
              <a:t>SA/?DP </a:t>
            </a:r>
            <a:r>
              <a:rPr lang="hu-HU" sz="2100" dirty="0"/>
              <a:t>(Vaskó 2012) </a:t>
            </a:r>
          </a:p>
          <a:p>
            <a:pPr marL="457200" indent="-457200">
              <a:buFont typeface="+mj-lt"/>
              <a:buAutoNum type="arabicPeriod"/>
            </a:pPr>
            <a:r>
              <a:rPr lang="hu-HU" sz="2100" b="1" i="1" dirty="0"/>
              <a:t>talán</a:t>
            </a:r>
            <a:r>
              <a:rPr lang="hu-HU" sz="2100" dirty="0"/>
              <a:t> </a:t>
            </a:r>
            <a:r>
              <a:rPr lang="hu-HU" sz="2100" dirty="0" smtClean="0"/>
              <a:t>’</a:t>
            </a:r>
            <a:r>
              <a:rPr lang="hu-HU" sz="2100" dirty="0" err="1" smtClean="0"/>
              <a:t>perhaps</a:t>
            </a:r>
            <a:r>
              <a:rPr lang="hu-HU" sz="2100" dirty="0" smtClean="0"/>
              <a:t>, </a:t>
            </a:r>
            <a:r>
              <a:rPr lang="hu-HU" sz="2100" dirty="0" err="1" smtClean="0"/>
              <a:t>maybe</a:t>
            </a:r>
            <a:r>
              <a:rPr lang="hu-HU" sz="2100" dirty="0" smtClean="0"/>
              <a:t>’ SA</a:t>
            </a:r>
            <a:endParaRPr lang="hu-HU" sz="2100" dirty="0">
              <a:solidFill>
                <a:srgbClr val="FF0000"/>
              </a:solidFill>
            </a:endParaRPr>
          </a:p>
          <a:p>
            <a:pPr marL="0" indent="0" algn="ctr">
              <a:buNone/>
            </a:pPr>
            <a:r>
              <a:rPr lang="hu-HU" sz="2100" dirty="0"/>
              <a:t>+ </a:t>
            </a:r>
            <a:r>
              <a:rPr lang="hu-HU" sz="2100" b="1" i="1" dirty="0"/>
              <a:t>hogy </a:t>
            </a:r>
            <a:r>
              <a:rPr lang="hu-HU" sz="2100" dirty="0"/>
              <a:t>'</a:t>
            </a:r>
            <a:r>
              <a:rPr lang="hu-HU" sz="2100" dirty="0" err="1"/>
              <a:t>that</a:t>
            </a:r>
            <a:r>
              <a:rPr lang="hu-HU" sz="2100" dirty="0"/>
              <a:t>' </a:t>
            </a:r>
            <a:r>
              <a:rPr lang="hu-HU" sz="2100" b="1" dirty="0" err="1"/>
              <a:t>complement</a:t>
            </a:r>
            <a:r>
              <a:rPr lang="hu-HU" sz="2100" b="1" dirty="0"/>
              <a:t> </a:t>
            </a:r>
            <a:r>
              <a:rPr lang="hu-HU" sz="2100" b="1" dirty="0" err="1"/>
              <a:t>clauses</a:t>
            </a:r>
            <a:endParaRPr lang="hu-HU" sz="2100" b="1" dirty="0"/>
          </a:p>
          <a:p>
            <a:pPr marL="0" indent="0" algn="just">
              <a:buNone/>
            </a:pPr>
            <a:r>
              <a:rPr lang="hu-HU" sz="2100" b="1" dirty="0" smtClean="0">
                <a:latin typeface="+mj-lt"/>
              </a:rPr>
              <a:t>Online </a:t>
            </a:r>
            <a:r>
              <a:rPr lang="hu-HU" sz="2100" b="1" dirty="0" err="1" smtClean="0">
                <a:latin typeface="+mj-lt"/>
              </a:rPr>
              <a:t>corpora</a:t>
            </a:r>
            <a:r>
              <a:rPr lang="hu-HU" sz="2100" b="1" dirty="0" smtClean="0">
                <a:latin typeface="+mj-lt"/>
              </a:rPr>
              <a:t> (ÓMK, </a:t>
            </a:r>
            <a:r>
              <a:rPr lang="hu-HU" sz="2100" b="1" dirty="0">
                <a:latin typeface="+mj-lt"/>
              </a:rPr>
              <a:t>TMK, </a:t>
            </a:r>
            <a:r>
              <a:rPr lang="hu-HU" sz="2100" b="1" dirty="0" smtClean="0">
                <a:latin typeface="+mj-lt"/>
              </a:rPr>
              <a:t>KED, </a:t>
            </a:r>
            <a:r>
              <a:rPr lang="hu-HU" sz="2100" b="1" dirty="0" err="1" smtClean="0">
                <a:latin typeface="+mj-lt"/>
              </a:rPr>
              <a:t>MTSz</a:t>
            </a:r>
            <a:r>
              <a:rPr lang="hu-HU" sz="2100" b="1" dirty="0" smtClean="0">
                <a:latin typeface="+mj-lt"/>
              </a:rPr>
              <a:t>) </a:t>
            </a:r>
            <a:r>
              <a:rPr lang="hu-HU" sz="2100" b="1" dirty="0">
                <a:latin typeface="+mj-lt"/>
              </a:rPr>
              <a:t>+ offline/printed </a:t>
            </a:r>
            <a:r>
              <a:rPr lang="hu-HU" sz="2100" b="1" dirty="0" err="1" smtClean="0">
                <a:latin typeface="+mj-lt"/>
              </a:rPr>
              <a:t>materials</a:t>
            </a:r>
            <a:r>
              <a:rPr lang="hu-HU" sz="2100" b="1" dirty="0" smtClean="0">
                <a:latin typeface="+mj-lt"/>
              </a:rPr>
              <a:t> </a:t>
            </a:r>
            <a:r>
              <a:rPr lang="hu-HU" sz="2100" b="1" dirty="0" smtClean="0">
                <a:latin typeface="+mj-lt"/>
                <a:cs typeface="Calibri" panose="020F0502020204030204" pitchFamily="34" charset="0"/>
              </a:rPr>
              <a:t>(</a:t>
            </a:r>
            <a:r>
              <a:rPr lang="hu-HU" sz="2100" b="1" dirty="0" err="1" smtClean="0">
                <a:latin typeface="+mj-lt"/>
                <a:cs typeface="Calibri" panose="020F0502020204030204" pitchFamily="34" charset="0"/>
              </a:rPr>
              <a:t>missiles</a:t>
            </a:r>
            <a:r>
              <a:rPr lang="hu-HU" sz="2100" b="1" dirty="0" smtClean="0">
                <a:latin typeface="+mj-lt"/>
                <a:cs typeface="Calibri" panose="020F0502020204030204" pitchFamily="34" charset="0"/>
              </a:rPr>
              <a:t>)</a:t>
            </a:r>
            <a:endParaRPr lang="hu-HU" sz="2100" b="1" dirty="0">
              <a:latin typeface="+mj-lt"/>
            </a:endParaRPr>
          </a:p>
        </p:txBody>
      </p:sp>
    </p:spTree>
    <p:extLst>
      <p:ext uri="{BB962C8B-B14F-4D97-AF65-F5344CB8AC3E}">
        <p14:creationId xmlns:p14="http://schemas.microsoft.com/office/powerpoint/2010/main" val="570320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14579</TotalTime>
  <Words>7508</Words>
  <Application>Microsoft Office PowerPoint</Application>
  <PresentationFormat>Szélesvásznú</PresentationFormat>
  <Paragraphs>445</Paragraphs>
  <Slides>44</Slides>
  <Notes>44</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44</vt:i4>
      </vt:variant>
    </vt:vector>
  </HeadingPairs>
  <TitlesOfParts>
    <vt:vector size="50" baseType="lpstr">
      <vt:lpstr>Aptos</vt:lpstr>
      <vt:lpstr>Arial</vt:lpstr>
      <vt:lpstr>Bierstadt</vt:lpstr>
      <vt:lpstr>Calibri</vt:lpstr>
      <vt:lpstr>Times New Roman</vt:lpstr>
      <vt:lpstr>GestaltVTI</vt:lpstr>
      <vt:lpstr> Discourse particle/sentence adverb + hogy ’that’ clauses in Hungarian</vt:lpstr>
      <vt:lpstr>SA/DP as matrix clause + ’that’ complement clause</vt:lpstr>
      <vt:lpstr>SA/DP matrix clause + hogy ’that’ constructions in Hungarian</vt:lpstr>
      <vt:lpstr>Variations of SA/DP + hogy ’that’ clauses</vt:lpstr>
      <vt:lpstr>Clause-interspersing/topic- (etc.) raising („mondatátszövődés”)</vt:lpstr>
      <vt:lpstr>Simonyi Zsigmond (1881): ellipsis</vt:lpstr>
      <vt:lpstr>SA + hogy ’that’</vt:lpstr>
      <vt:lpstr>When?</vt:lpstr>
      <vt:lpstr>Research question, data, method</vt:lpstr>
      <vt:lpstr>Corpora</vt:lpstr>
      <vt:lpstr>PowerPoint bemutató</vt:lpstr>
      <vt:lpstr>Earliest data: late Old Hungarian</vt:lpstr>
      <vt:lpstr>Middle Hungarian data (1526–1772)</vt:lpstr>
      <vt:lpstr>Middle Hungarian data</vt:lpstr>
      <vt:lpstr>Middle Hungarian data</vt:lpstr>
      <vt:lpstr>2. Per se &gt; perse &gt; persze ’of course’</vt:lpstr>
      <vt:lpstr>Persze ’of course’, ‘obviously’</vt:lpstr>
      <vt:lpstr>Persze, hogy… ’of course’, ‘obviously’</vt:lpstr>
      <vt:lpstr>Persze, hogy… ’of course’, ‘obviously’</vt:lpstr>
      <vt:lpstr> Persze, hogy… in MTSz</vt:lpstr>
      <vt:lpstr>Persze, hogy… in MTSz</vt:lpstr>
      <vt:lpstr>3. Talán(,) hogy ’perhaps/maybe that’</vt:lpstr>
      <vt:lpstr>Talán(,) hogy… ’perhaps/maybe that’</vt:lpstr>
      <vt:lpstr>Conclusions 1. </vt:lpstr>
      <vt:lpstr>Conclusions 2.</vt:lpstr>
      <vt:lpstr>Conclusions</vt:lpstr>
      <vt:lpstr>Conclusions</vt:lpstr>
      <vt:lpstr>Acknowledgements</vt:lpstr>
      <vt:lpstr>PowerPoint bemutató</vt:lpstr>
      <vt:lpstr>Additional sources</vt:lpstr>
      <vt:lpstr>References</vt:lpstr>
      <vt:lpstr>References</vt:lpstr>
      <vt:lpstr>What happened to hogy ’that’?  Is it a DP?</vt:lpstr>
      <vt:lpstr>Persze ’of course’, ‘obviously’</vt:lpstr>
      <vt:lpstr>Persze ’of course’, ‘obviously’</vt:lpstr>
      <vt:lpstr>SA or DP?</vt:lpstr>
      <vt:lpstr>Deletion of hogy ’that’?</vt:lpstr>
      <vt:lpstr>Critiques of contamination</vt:lpstr>
      <vt:lpstr>Haader (2001): grammaticalization of bizony</vt:lpstr>
      <vt:lpstr>bizonyosan(,) hogy</vt:lpstr>
      <vt:lpstr>bizonyosan(,) hogy</vt:lpstr>
      <vt:lpstr>biztosan(,) hogy [not bizony-!!!]</vt:lpstr>
      <vt:lpstr>Hypoanalysis</vt:lpstr>
      <vt:lpstr> persze (,) hogy (MTSz)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particle/sentence adverb + hogy ’that’ clauses in Hungarian</dc:title>
  <dc:creator>Anonymous</dc:creator>
  <cp:lastModifiedBy>Anonymous</cp:lastModifiedBy>
  <cp:revision>1985</cp:revision>
  <cp:lastPrinted>2025-08-15T13:25:39Z</cp:lastPrinted>
  <dcterms:created xsi:type="dcterms:W3CDTF">2025-06-23T12:04:55Z</dcterms:created>
  <dcterms:modified xsi:type="dcterms:W3CDTF">2025-08-19T04:08:09Z</dcterms:modified>
</cp:coreProperties>
</file>