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09" r:id="rId1"/>
  </p:sldMasterIdLst>
  <p:sldIdLst>
    <p:sldId id="256" r:id="rId2"/>
    <p:sldId id="259" r:id="rId3"/>
    <p:sldId id="258" r:id="rId4"/>
    <p:sldId id="260" r:id="rId5"/>
    <p:sldId id="257" r:id="rId6"/>
    <p:sldId id="264" r:id="rId7"/>
    <p:sldId id="263" r:id="rId8"/>
    <p:sldId id="265" r:id="rId9"/>
    <p:sldId id="268" r:id="rId10"/>
    <p:sldId id="267" r:id="rId11"/>
    <p:sldId id="269" r:id="rId12"/>
    <p:sldId id="270" r:id="rId13"/>
    <p:sldId id="271" r:id="rId14"/>
    <p:sldId id="275" r:id="rId15"/>
    <p:sldId id="276" r:id="rId16"/>
    <p:sldId id="273" r:id="rId17"/>
    <p:sldId id="261" r:id="rId18"/>
    <p:sldId id="272" r:id="rId19"/>
    <p:sldId id="262" r:id="rId20"/>
    <p:sldId id="274" r:id="rId21"/>
    <p:sldId id="277" r:id="rId22"/>
    <p:sldId id="278" r:id="rId2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65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45610A-17B4-4656-93CF-E1D998286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1371599"/>
            <a:ext cx="6675120" cy="2951825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451C80B-DFD6-415B-BA5B-E56E510CD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4584879"/>
            <a:ext cx="6675120" cy="1287887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7A2065B-06FF-4991-9F8A-4BE25457B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479B-705B-4489-957E-7E8A228BDFA0}" type="datetime1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20DF2FA-C604-45D8-A633-11D3742EC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2EE5DA9-2D04-4850-AB9F-BD3538165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031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5E4BB7-3F30-4C31-9BB2-8EC24FC0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ECF4134-70F5-4EE6-88BE-49D129630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19EABC7-C044-44DE-B303-55A0581DA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66AD-7C08-490A-ADA4-B47E10FB2407}" type="datetime1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D4A63E1-5BC5-402E-9916-BAB84BCF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A2EF915-AF64-4ECC-8B1A-B7E6A89B7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387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31CB3635-47E1-90D8-B693-DA85A66B383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6EB09414-2AA1-4D8E-A00A-C092FBC92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09219" y="640079"/>
            <a:ext cx="1811773" cy="553688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42C3A78-37C5-46D0-9DF4-CB78AF883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40080" y="640080"/>
            <a:ext cx="8412422" cy="553688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9D8705E-925D-4F57-8268-107CE3CF4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5027-4255-49E7-9841-CD21BCC99996}" type="datetime1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0FE207E-070D-4EC8-A44C-21F1815F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15D01D1-C266-4161-A820-C084B9801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3230604F-219C-2DEE-830E-27274CC2FE1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 rot="5400000">
            <a:off x="10872154" y="1192438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4115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E08B246-6A68-46BE-9DBD-614FA8CF4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3E47706-8D18-4093-A7C1-F30D7543C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EC7C8FC-AAEA-4AB6-9DB5-2503F58F0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9F774-3FA6-43B8-9241-99959C8FD463}" type="datetime1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8B1616B-3F08-4869-A522-773C3894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E030CE6-9124-4B3A-A912-AE16B5C34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829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71BB59B6-79B9-97F5-AC3B-DF65899D39D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C78885-57B2-4930-BD7D-CBF916ED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91366"/>
            <a:ext cx="9214884" cy="3159974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BE495E4-2F8B-4CC7-88AC-A312067E6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5018567"/>
            <a:ext cx="7907079" cy="107388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8585CC9-BAD3-4807-90BB-97DA2D6A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04452-5DCC-4FE2-A5C9-8A5EF6714D65}" type="datetime1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F108CEF-165F-4D7E-9666-5CD0156B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E0EBC3D-3277-4D34-9F67-71040C21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FF05EAE5-4812-F718-6D75-9627884180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716281" y="4715234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10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B477A4-4D01-45B6-9563-0BF13BA72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EE17E00-96AC-45F0-82B2-9F601E9B9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0080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2BA30CD-95C0-427B-A571-A7D8A5327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8928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6F67CAC-53E4-44AF-BEAC-8FFB96F0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9ABC2-0180-4F3A-A895-A85BC724D472}" type="datetime1">
              <a:rPr lang="en-US" smtClean="0"/>
              <a:t>4/24/2025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83D9F3A-E7F0-45E7-AFA8-0D4A669E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C5F008B-58BB-45FF-923F-5909DAB4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406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97B549-9E51-42E0-992A-73E775957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599"/>
            <a:ext cx="10890929" cy="9397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81A5FDC-7C4B-45FB-8462-E2CE79919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79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BD8B686-2E92-45B9-A3D7-9DCAA0C50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79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6ADB526-4A44-47B6-8D14-93202E590A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18928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74177CA-5C13-4311-BFD3-B98FBD942D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18928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DEA255A-4CB5-40CA-B756-1AA5E27C2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EA9BA-4E8F-439E-BEA4-91FBA01E3F5F}" type="datetime1">
              <a:rPr lang="en-US" smtClean="0"/>
              <a:t>4/24/2025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F3072C4-10F1-49B8-B0BF-69204EDDC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A5ACC97-44C1-4887-909B-E6732D3C1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181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27D313-943A-47E0-8A7A-DFFBCC297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3AC25A7-81C8-4AA1-AD9F-C78A451F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BF18-0007-481C-AA29-413124BC3EE7}" type="datetime1">
              <a:rPr lang="en-US" smtClean="0"/>
              <a:t>4/24/2025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EF54740-6022-46B2-9C55-B60E96516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89497C9-6B5E-46D6-8FE9-0A5E0CF7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316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>
            <a:extLst>
              <a:ext uri="{FF2B5EF4-FFF2-40B4-BE49-F238E27FC236}">
                <a16:creationId xmlns:a16="http://schemas.microsoft.com/office/drawing/2014/main" xmlns="" id="{149F9F0F-FB8C-5565-247C-BDCC156B5CA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2740D3C-270A-401A-810C-2F86BBBB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E9870-3748-43AD-B547-02A075CB4A1D}" type="datetime1">
              <a:rPr lang="en-US" smtClean="0"/>
              <a:t>4/24/2025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DCBE9F8-1765-4F36-A4DE-1DB13602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790CF9E-A6C6-4873-ADBE-7A293931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911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08CDF8-00AD-4441-A6D5-9D7A659E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8C330AF-CB7E-420A-AE8A-E02E90325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6519" y="1031001"/>
            <a:ext cx="6594490" cy="51663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43257AD-2422-4CDA-9C55-700F4B5BF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8"/>
            <a:ext cx="3859397" cy="322682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51B7454-C1CC-46F2-A6FB-1FE786C4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7897-33C5-4F1A-9307-D068E37F3DC7}" type="datetime1">
              <a:rPr lang="en-US" smtClean="0"/>
              <a:t>4/24/2025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9077DBE-6CC7-421B-AB5E-341E20BD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D6EAB8F-7526-4CDB-B782-FAD8B3E7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565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31647F-5A61-44C9-81DC-331C9AE5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1627A0F-F1B8-49BE-A0FF-7FE16E3BDC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37760" y="1033271"/>
            <a:ext cx="6592824" cy="51663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86D1BD6-1519-4431-9FAF-7D4F41299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7"/>
            <a:ext cx="3859397" cy="32268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5A587A0-353B-42C2-BA96-B1ADEDF6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71BA-CC09-47C8-A6DF-F5C5CB59CEEC}" type="datetime1">
              <a:rPr lang="en-US" smtClean="0"/>
              <a:t>4/24/2025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4D5A88E-3957-4B76-B1BE-416402921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5F7C5FD-E56A-4C66-8F23-087F95A2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854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1AB4E786-7636-4278-8595-D365D28A7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601"/>
            <a:ext cx="10890929" cy="10972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A740849-7059-4C70-992B-5304D2E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2633472"/>
            <a:ext cx="10890928" cy="3566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9FEBF6-CEA6-4332-87B3-697807571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008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DA38F49-B3E2-4BF0-BEC7-C30D34ABBB8D}" type="datetime1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C6BAF94-621C-43E1-BA0C-410A68990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67622" y="6356350"/>
            <a:ext cx="4040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37D19E5-9E16-48C9-AAE2-0C70679A8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7995" y="6356350"/>
            <a:ext cx="7230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118E06E4-607B-144B-382B-AD3D06B1EE8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2906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2" r:id="rId6"/>
    <p:sldLayoutId id="2147483698" r:id="rId7"/>
    <p:sldLayoutId id="2147483699" r:id="rId8"/>
    <p:sldLayoutId id="2147483700" r:id="rId9"/>
    <p:sldLayoutId id="2147483701" r:id="rId10"/>
    <p:sldLayoutId id="2147483703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7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76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51560" indent="-28575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clara.nytud.hu/mtsz/" TargetMode="External"/><Relationship Id="rId2" Type="http://schemas.openxmlformats.org/officeDocument/2006/relationships/hyperlink" Target="https://ked.nytud.h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tmk.nytud.hu/3/" TargetMode="External"/><Relationship Id="rId4" Type="http://schemas.openxmlformats.org/officeDocument/2006/relationships/hyperlink" Target="http://omagyarkorpusz.nytud.hu/hu-search.html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tmk.nytud.hu/3/" TargetMode="External"/><Relationship Id="rId2" Type="http://schemas.openxmlformats.org/officeDocument/2006/relationships/hyperlink" Target="http://omagyarkorpusz.nytud.hu/en-search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lara.nytud.hu/mtsz/run.cgi/first_form" TargetMode="External"/><Relationship Id="rId4" Type="http://schemas.openxmlformats.org/officeDocument/2006/relationships/hyperlink" Target="https://ked.nytud.hu/#dashboard?corpname=KED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8">
            <a:extLst>
              <a:ext uri="{FF2B5EF4-FFF2-40B4-BE49-F238E27FC236}">
                <a16:creationId xmlns:a16="http://schemas.microsoft.com/office/drawing/2014/main" xmlns="" id="{19F9BF86-FE94-4517-B97D-026C7515E58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xmlns="" id="{EF0ECA79-A684-B675-3C53-9663308D3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37528" y="1032764"/>
            <a:ext cx="4308672" cy="3224045"/>
          </a:xfrm>
        </p:spPr>
        <p:txBody>
          <a:bodyPr anchor="b">
            <a:normAutofit/>
          </a:bodyPr>
          <a:lstStyle/>
          <a:p>
            <a:r>
              <a:rPr lang="hu-HU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Távolodás a feltételességtől: </a:t>
            </a:r>
            <a:r>
              <a:rPr lang="hu-HU" sz="4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hu-HU" sz="4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hu-HU" sz="4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</a:t>
            </a:r>
            <a:r>
              <a:rPr lang="hu-HU" sz="4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 + </a:t>
            </a:r>
            <a:r>
              <a:rPr lang="hu-HU" sz="40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tud</a:t>
            </a:r>
            <a:r>
              <a:rPr lang="hu-HU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hu-HU" sz="4000" b="1" cap="small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cond</a:t>
            </a:r>
            <a:r>
              <a:rPr lang="hu-HU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szerkezetek függetlenedéséről</a:t>
            </a:r>
            <a:endParaRPr lang="hu-HU" sz="4000" dirty="0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xmlns="" id="{7CFAD6AF-C38E-1A86-3C17-7FDEE55E73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75847" y="4786010"/>
            <a:ext cx="4393765" cy="1906617"/>
          </a:xfrm>
        </p:spPr>
        <p:txBody>
          <a:bodyPr anchor="t">
            <a:normAutofit/>
          </a:bodyPr>
          <a:lstStyle/>
          <a:p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Szepra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2025, SZTE, 2025. április 25.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Dér Csilla Ilona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HUN-REN NYTK 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KRE </a:t>
            </a:r>
          </a:p>
          <a:p>
            <a:endParaRPr lang="hu-HU" dirty="0"/>
          </a:p>
        </p:txBody>
      </p:sp>
      <p:pic>
        <p:nvPicPr>
          <p:cNvPr id="20" name="Picture 3" descr="Felhős olajfestő művészet">
            <a:extLst>
              <a:ext uri="{FF2B5EF4-FFF2-40B4-BE49-F238E27FC236}">
                <a16:creationId xmlns:a16="http://schemas.microsoft.com/office/drawing/2014/main" xmlns="" id="{DD7302FE-8035-188E-14FC-B93A6182867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32537" b="-1"/>
          <a:stretch/>
        </p:blipFill>
        <p:spPr>
          <a:xfrm>
            <a:off x="20" y="10"/>
            <a:ext cx="6931132" cy="6857990"/>
          </a:xfrm>
          <a:prstGeom prst="rect">
            <a:avLst/>
          </a:prstGeom>
        </p:spPr>
      </p:pic>
      <p:cxnSp>
        <p:nvCxnSpPr>
          <p:cNvPr id="21" name="Straight Connector 10">
            <a:extLst>
              <a:ext uri="{FF2B5EF4-FFF2-40B4-BE49-F238E27FC236}">
                <a16:creationId xmlns:a16="http://schemas.microsoft.com/office/drawing/2014/main" xmlns="" id="{6CA391F1-4B2C-521B-F6A5-52C74B30349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7675848" y="4711579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502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AB0D69A5-96E8-52B3-7783-95295E305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4" name="Tartalom helye 3">
            <a:extLst>
              <a:ext uri="{FF2B5EF4-FFF2-40B4-BE49-F238E27FC236}">
                <a16:creationId xmlns:a16="http://schemas.microsoft.com/office/drawing/2014/main" xmlns="" id="{6316D2E5-D1BE-7861-6D01-9D03C223A6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5932573"/>
              </p:ext>
            </p:extLst>
          </p:nvPr>
        </p:nvGraphicFramePr>
        <p:xfrm>
          <a:off x="640079" y="1371601"/>
          <a:ext cx="10890928" cy="49805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4324">
                  <a:extLst>
                    <a:ext uri="{9D8B030D-6E8A-4147-A177-3AD203B41FA5}">
                      <a16:colId xmlns:a16="http://schemas.microsoft.com/office/drawing/2014/main" xmlns="" val="2570574733"/>
                    </a:ext>
                  </a:extLst>
                </a:gridCol>
                <a:gridCol w="1793122">
                  <a:extLst>
                    <a:ext uri="{9D8B030D-6E8A-4147-A177-3AD203B41FA5}">
                      <a16:colId xmlns:a16="http://schemas.microsoft.com/office/drawing/2014/main" xmlns="" val="2629634726"/>
                    </a:ext>
                  </a:extLst>
                </a:gridCol>
                <a:gridCol w="1783506">
                  <a:extLst>
                    <a:ext uri="{9D8B030D-6E8A-4147-A177-3AD203B41FA5}">
                      <a16:colId xmlns:a16="http://schemas.microsoft.com/office/drawing/2014/main" xmlns="" val="836887694"/>
                    </a:ext>
                  </a:extLst>
                </a:gridCol>
                <a:gridCol w="1799129">
                  <a:extLst>
                    <a:ext uri="{9D8B030D-6E8A-4147-A177-3AD203B41FA5}">
                      <a16:colId xmlns:a16="http://schemas.microsoft.com/office/drawing/2014/main" xmlns="" val="977558154"/>
                    </a:ext>
                  </a:extLst>
                </a:gridCol>
                <a:gridCol w="1926523">
                  <a:extLst>
                    <a:ext uri="{9D8B030D-6E8A-4147-A177-3AD203B41FA5}">
                      <a16:colId xmlns:a16="http://schemas.microsoft.com/office/drawing/2014/main" xmlns="" val="999058983"/>
                    </a:ext>
                  </a:extLst>
                </a:gridCol>
                <a:gridCol w="1794324">
                  <a:extLst>
                    <a:ext uri="{9D8B030D-6E8A-4147-A177-3AD203B41FA5}">
                      <a16:colId xmlns:a16="http://schemas.microsoft.com/office/drawing/2014/main" xmlns="" val="3107989139"/>
                    </a:ext>
                  </a:extLst>
                </a:gridCol>
              </a:tblGrid>
              <a:tr h="21930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hu-H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hu-H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jelen idő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(pl. </a:t>
                      </a:r>
                      <a:r>
                        <a:rPr lang="hu-HU" sz="18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 tudnám</a:t>
                      </a: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hu-H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hu-H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múlt idő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(pl. </a:t>
                      </a:r>
                      <a:r>
                        <a:rPr lang="hu-HU" sz="18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 tudtuk volna</a:t>
                      </a: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hu-H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ható képzővel jelen és múlt időben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(pl. </a:t>
                      </a:r>
                      <a:r>
                        <a:rPr lang="hu-HU" sz="18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 tudhatná</a:t>
                      </a: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hu-H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(legalább) alanyi bővítménnyel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(pl. </a:t>
                      </a:r>
                      <a:r>
                        <a:rPr lang="hu-HU" sz="18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 én tudnék</a:t>
                      </a: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hu-H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hu-H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összesen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188131181"/>
                  </a:ext>
                </a:extLst>
              </a:tr>
              <a:tr h="3982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hu-H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E/1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hu-H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hu-H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hu-H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hu-H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10314691"/>
                  </a:ext>
                </a:extLst>
              </a:tr>
              <a:tr h="3982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hu-H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E/2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hu-H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hu-H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hu-H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  <a:endParaRPr lang="hu-HU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193265260"/>
                  </a:ext>
                </a:extLst>
              </a:tr>
              <a:tr h="3982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hu-H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E/3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hu-H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hu-H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hu-H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hu-H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endParaRPr lang="hu-H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252165270"/>
                  </a:ext>
                </a:extLst>
              </a:tr>
              <a:tr h="3982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hu-H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T/1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hu-H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hu-H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hu-H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40550515"/>
                  </a:ext>
                </a:extLst>
              </a:tr>
              <a:tr h="3982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hu-H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T/2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hu-H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hu-H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hu-H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356281817"/>
                  </a:ext>
                </a:extLst>
              </a:tr>
              <a:tr h="3982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hu-H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T/3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hu-H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hu-H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hu-H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008257672"/>
                  </a:ext>
                </a:extLst>
              </a:tr>
              <a:tr h="3982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hu-H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összesen 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hu-H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</a:t>
                      </a:r>
                      <a:endParaRPr lang="hu-H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hu-H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hu-H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hu-H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224</a:t>
                      </a:r>
                      <a:endParaRPr lang="hu-H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790122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383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24E52BE1-0A16-A1D8-B963-AD6394477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Új- és újabb magyar kor (</a:t>
            </a:r>
            <a:r>
              <a:rPr lang="hu-HU" dirty="0" err="1"/>
              <a:t>MTSz</a:t>
            </a:r>
            <a:r>
              <a:rPr lang="hu-HU" dirty="0"/>
              <a:t>)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4DE9B805-C48F-3BC4-9D2F-C2D52D97D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79" y="2344367"/>
            <a:ext cx="11315215" cy="4367718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angsúlyos alanyi és egyéb, pl. tárgyi bővítménnyel álló </a:t>
            </a:r>
            <a:r>
              <a:rPr lang="hu-HU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alakok (17,41%), </a:t>
            </a:r>
            <a:r>
              <a:rPr lang="hu-H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főleg 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E/1-es alannyal:</a:t>
            </a:r>
            <a:endParaRPr lang="hu-H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(12) ZÁGON leül. 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Hogy vagy?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SZABÓ. </a:t>
            </a:r>
            <a:r>
              <a:rPr lang="hu-H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 én azt tudnám.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MTSz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Molnár Ferenc: A farkas, 1912)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Teljesen önálló (más tagmondathoz nem kapcsolódó) esetek</a:t>
            </a:r>
            <a:r>
              <a:rPr lang="hu-H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44 db, ez az </a:t>
            </a:r>
            <a:r>
              <a:rPr lang="hu-HU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előfordulások </a:t>
            </a:r>
            <a:r>
              <a:rPr lang="hu-HU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egyötöde</a:t>
            </a:r>
            <a:r>
              <a:rPr lang="hu-H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(19,64%) </a:t>
            </a:r>
            <a:r>
              <a:rPr lang="hu-HU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vagyis főleg folytatódnak saját alárendelő mellékmondattal.</a:t>
            </a:r>
            <a:endParaRPr lang="hu-HU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Pozíció: </a:t>
            </a:r>
            <a:r>
              <a:rPr lang="hu-HU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megelőzi</a:t>
            </a:r>
            <a:r>
              <a:rPr lang="hu-H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mellékmondatát (</a:t>
            </a:r>
            <a:r>
              <a:rPr lang="hu-HU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66,08%</a:t>
            </a:r>
            <a:r>
              <a:rPr lang="hu-H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19,64% önálló megjelenésű, 11,60% belső helyzetű, 2,68% záró (13):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(13) 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Régen nem súlyosodott rám valami úgy, mint most a maga sorsa. Mennyit </a:t>
            </a:r>
            <a:r>
              <a:rPr lang="hu-H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tépelődöm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 tudná!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MTSz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Kaffka Margit: Színek és évek, 1911)</a:t>
            </a:r>
            <a:endParaRPr lang="hu-H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Az esetek </a:t>
            </a:r>
            <a:r>
              <a:rPr lang="hu-HU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több mint felében (52,67%) </a:t>
            </a:r>
            <a:r>
              <a:rPr lang="hu-H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indulatszó, diskurzusjelölő vagy megszólítás kapcsolódott hozzá: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(14) 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– </a:t>
            </a:r>
            <a:r>
              <a:rPr lang="hu-H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Ó, </a:t>
            </a:r>
            <a:r>
              <a:rPr lang="hu-HU" sz="1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Bion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 </a:t>
            </a:r>
            <a:r>
              <a:rPr lang="hu-H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 te azt tudnád,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nekem mit kell kiállnom, aki csak apa vagyok!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MTSz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Móra Ferenc: Aranykoporsó, 1932)</a:t>
            </a:r>
            <a:endParaRPr lang="hu-HU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endParaRPr lang="hu-H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2599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16EEF8B4-570F-90B3-8EB5-961A5B077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Új- és újabb magyar kor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4F68653E-603B-1CB3-963D-0085F42E6F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79" y="2295144"/>
            <a:ext cx="10890929" cy="3904488"/>
          </a:xfrm>
        </p:spPr>
        <p:txBody>
          <a:bodyPr>
            <a:normAutofit fontScale="92500" lnSpcReduction="20000"/>
          </a:bodyPr>
          <a:lstStyle/>
          <a:p>
            <a:r>
              <a:rPr lang="hu-HU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Deontikus</a:t>
            </a:r>
            <a:r>
              <a:rPr lang="hu-H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egy adott tényállást </a:t>
            </a:r>
            <a:r>
              <a:rPr lang="hu-H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21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kívánatosság</a:t>
            </a:r>
            <a:r>
              <a:rPr lang="hu-HU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szempontjából </a:t>
            </a:r>
            <a:r>
              <a:rPr lang="hu-H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értékel.</a:t>
            </a:r>
          </a:p>
          <a:p>
            <a:r>
              <a:rPr lang="hu-H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Felkiáltó/értékelő: egy </a:t>
            </a:r>
            <a: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adott </a:t>
            </a:r>
            <a:r>
              <a:rPr lang="hu-H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tényállást </a:t>
            </a:r>
            <a:r>
              <a:rPr lang="hu-HU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21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várakozásoktól eltérőnek </a:t>
            </a:r>
            <a:r>
              <a:rPr lang="hu-H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u-HU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nem vártnak,</a:t>
            </a:r>
            <a:r>
              <a:rPr lang="hu-H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figyelemre </a:t>
            </a:r>
            <a:r>
              <a:rPr lang="hu-H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méltónak, abszurdnak </a:t>
            </a:r>
            <a: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vagy </a:t>
            </a:r>
            <a:r>
              <a:rPr lang="hu-HU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negatívnak) tart </a:t>
            </a:r>
            <a:r>
              <a:rPr lang="hu-H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[vö. panaszkodás].</a:t>
            </a:r>
            <a:endParaRPr lang="hu-H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z="2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Eltávolodás </a:t>
            </a:r>
            <a:r>
              <a:rPr lang="hu-HU" sz="2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feltételességtől: </a:t>
            </a:r>
            <a:r>
              <a:rPr lang="hu-HU" sz="2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lang="hu-HU" sz="21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</a:t>
            </a:r>
            <a:r>
              <a:rPr lang="hu-HU" sz="2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tudnád, amit én, </a:t>
            </a:r>
            <a:r>
              <a:rPr lang="hu-HU" sz="2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akkor így viselkednél/éreznél’ stb. → ’</a:t>
            </a:r>
            <a:r>
              <a:rPr lang="hu-HU" sz="21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</a:t>
            </a:r>
            <a:r>
              <a:rPr lang="hu-HU" sz="2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nyilvánvalóan nem tudod, </a:t>
            </a:r>
            <a:r>
              <a:rPr lang="hu-HU" sz="2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amit én, mivel </a:t>
            </a:r>
            <a:r>
              <a:rPr lang="hu-HU" sz="2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nem így viselkedsz/érzel’ → </a:t>
            </a:r>
            <a:r>
              <a:rPr lang="hu-HU" sz="2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lang="hu-HU" sz="21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akkor</a:t>
            </a:r>
            <a:r>
              <a:rPr lang="hu-HU" sz="2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elmondom</a:t>
            </a:r>
            <a:r>
              <a:rPr lang="hu-HU" sz="2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mit nem </a:t>
            </a:r>
            <a:r>
              <a:rPr lang="hu-HU" sz="2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tudsz (amit én tudok)’</a:t>
            </a:r>
            <a:endParaRPr lang="hu-HU" sz="21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z="21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’(</a:t>
            </a:r>
            <a:r>
              <a:rPr lang="hu-HU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szemlátomást) nem tudod, ezért </a:t>
            </a:r>
            <a:r>
              <a:rPr lang="hu-HU" sz="21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elmondom, amit nem tudsz’ </a:t>
            </a:r>
            <a:r>
              <a:rPr lang="hu-HU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(vö. </a:t>
            </a:r>
            <a:r>
              <a:rPr lang="hu-HU" sz="21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hu-HU" sz="21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hu-HU" sz="21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az olyan könnyű </a:t>
            </a:r>
            <a:r>
              <a:rPr lang="hu-HU" sz="21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lenne! </a:t>
            </a:r>
            <a:r>
              <a:rPr lang="hu-HU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’nem könnyű’, </a:t>
            </a:r>
            <a:r>
              <a:rPr lang="hu-HU" sz="21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hu-HU" sz="21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intha tudnád!</a:t>
            </a:r>
            <a:r>
              <a:rPr lang="hu-HU" sz="21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’nem tudod’)</a:t>
            </a:r>
          </a:p>
          <a:p>
            <a:pPr marL="0" indent="0">
              <a:buNone/>
            </a:pPr>
            <a:r>
              <a:rPr lang="hu-HU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(15) </a:t>
            </a:r>
            <a:r>
              <a:rPr lang="hu-HU" sz="21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Nézd Anna, – mi jutott eszembe. Még a télen járt itt nálam egy pajtásom, – </a:t>
            </a:r>
            <a:r>
              <a:rPr lang="hu-HU" sz="21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Roxer</a:t>
            </a:r>
            <a:r>
              <a:rPr lang="hu-HU" sz="21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Sándor, – az a nagy szász. </a:t>
            </a:r>
            <a:r>
              <a:rPr lang="hu-HU" sz="21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 tudnád,</a:t>
            </a:r>
            <a:r>
              <a:rPr lang="hu-HU" sz="21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folyton rólad beszélt, – ismeri a szokásaidat, a nótád, a színed, a virágokat, amiket szeretsz. Tudsz róla </a:t>
            </a:r>
            <a:r>
              <a:rPr lang="hu-HU" sz="21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ugy</a:t>
            </a:r>
            <a:r>
              <a:rPr lang="hu-HU" sz="21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-e, hogy nagyon magadba bolondítottad? Keményfejű, erősvállú legény az, – és kis kutyád lenne, ha hozzá mennél.</a:t>
            </a:r>
            <a:r>
              <a:rPr lang="hu-HU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(</a:t>
            </a:r>
            <a:r>
              <a:rPr lang="hu-HU" sz="2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MTSz</a:t>
            </a:r>
            <a:r>
              <a:rPr lang="hu-HU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Kaffka Margit: Látogatás, 1906)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1172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80667FE8-A964-B2A7-1FF7-91B8BF3F0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Keletkezés: </a:t>
            </a:r>
            <a:r>
              <a:rPr lang="hu-HU" i="1" dirty="0"/>
              <a:t>ha tudná(d) X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1B2B4D1A-DE9C-A765-1241-97E9A165E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79" y="2227635"/>
            <a:ext cx="11169299" cy="44358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ÓMK: csak háromszor E/2-es igealakkal, egyazon bibliai rész fordításai (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MünchK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JordK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 marL="0" indent="0">
              <a:buNone/>
            </a:pPr>
            <a:r>
              <a:rPr lang="hu-H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(16) </a:t>
            </a:r>
            <a:r>
              <a:rPr lang="hu-HU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Fèlèlè</a:t>
            </a:r>
            <a:r>
              <a:rPr lang="hu-HU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iᶜ  ⁊ </a:t>
            </a:r>
            <a:r>
              <a:rPr lang="hu-HU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mōda</a:t>
            </a:r>
            <a:r>
              <a:rPr lang="hu-HU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o̗</a:t>
            </a:r>
            <a:r>
              <a:rPr lang="hu-HU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nèki</a:t>
            </a:r>
            <a:r>
              <a:rPr lang="hu-HU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hu-HU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 </a:t>
            </a:r>
            <a:r>
              <a:rPr lang="hu-HU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tudnad</a:t>
            </a:r>
            <a:r>
              <a:rPr lang="hu-HU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iſtènn</a:t>
            </a:r>
            <a:r>
              <a:rPr lang="hu-HU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ᶜ </a:t>
            </a:r>
            <a:r>
              <a:rPr lang="hu-HU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aiandokat</a:t>
            </a:r>
            <a:r>
              <a:rPr lang="hu-HU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/ ⁊ ki </a:t>
            </a:r>
            <a:r>
              <a:rPr lang="hu-HU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aʒ</a:t>
            </a:r>
            <a:r>
              <a:rPr lang="hu-HU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ki </a:t>
            </a:r>
            <a:r>
              <a:rPr lang="hu-HU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mōga</a:t>
            </a:r>
            <a:r>
              <a:rPr lang="hu-HU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tenèked</a:t>
            </a:r>
            <a:r>
              <a:rPr lang="hu-HU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</a:t>
            </a:r>
            <a:r>
              <a:rPr lang="hu-HU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ènnèkem</a:t>
            </a:r>
            <a:r>
              <a:rPr lang="hu-HU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innom / </a:t>
            </a:r>
            <a:r>
              <a:rPr lang="hu-HU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netalantal</a:t>
            </a:r>
            <a:r>
              <a:rPr lang="hu-HU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 </a:t>
            </a:r>
            <a:r>
              <a:rPr lang="hu-HU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</a:t>
            </a:r>
            <a:r>
              <a:rPr lang="hu-HU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ꝛtel volna o̗ </a:t>
            </a:r>
            <a:r>
              <a:rPr lang="hu-HU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hu-HU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̗</a:t>
            </a:r>
            <a:r>
              <a:rPr lang="hu-HU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llo</a:t>
            </a:r>
            <a:r>
              <a:rPr lang="hu-HU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̗  ⁊ </a:t>
            </a:r>
            <a:r>
              <a:rPr lang="hu-HU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adot</a:t>
            </a:r>
            <a:r>
              <a:rPr lang="hu-HU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volna </a:t>
            </a:r>
            <a:r>
              <a:rPr lang="hu-HU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tenèked</a:t>
            </a:r>
            <a:r>
              <a:rPr lang="hu-HU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èleuèn</a:t>
            </a:r>
            <a:r>
              <a:rPr lang="hu-HU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viʒèt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(ÓMK,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MünchK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87vb/Jn_4/10, 1466)</a:t>
            </a:r>
          </a:p>
          <a:p>
            <a:pPr marL="0" indent="0">
              <a:buNone/>
            </a:pPr>
            <a:r>
              <a:rPr lang="hu-H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Szent István Társulati </a:t>
            </a:r>
            <a:r>
              <a:rPr lang="hu-HU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Biblia: </a:t>
            </a:r>
            <a:r>
              <a:rPr lang="hu-HU" sz="18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 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ismernéd Isten ajándékát, s azt, aki azt mondja neked: Adj innom, inkább te kértél volna tőle, </a:t>
            </a:r>
            <a:r>
              <a:rPr lang="hu-H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 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ő élő vizet adott volna neked</a:t>
            </a:r>
            <a:r>
              <a:rPr lang="hu-HU" sz="1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hu-HU" sz="18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TMK: 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kérdéses, ilyen formában </a:t>
            </a:r>
            <a:r>
              <a:rPr 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inszubordinált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 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szándékolt 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alak</a:t>
            </a:r>
            <a:r>
              <a:rPr 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elhűlnél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akkor nem:</a:t>
            </a:r>
          </a:p>
          <a:p>
            <a:pPr marL="0" indent="0">
              <a:buNone/>
            </a:pP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(17) 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Az csongrádi </a:t>
            </a:r>
            <a:r>
              <a:rPr lang="hu-H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trajectust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most folytatja </a:t>
            </a:r>
            <a:r>
              <a:rPr lang="hu-H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Schlik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sz="1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r>
              <a:rPr lang="hu-HU" sz="18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elhülnék</a:t>
            </a:r>
            <a:r>
              <a:rPr lang="hu-HU" sz="1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bele, mi fekszik alatta, </a:t>
            </a:r>
            <a:r>
              <a:rPr lang="hu-H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 tudnád.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(TMK, Kár. 299, 1723) </a:t>
            </a:r>
            <a:r>
              <a:rPr lang="hu-HU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[vsz. tollhiba, „</a:t>
            </a:r>
            <a:r>
              <a:rPr lang="hu-HU" sz="1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elhülnél</a:t>
            </a:r>
            <a:r>
              <a:rPr lang="hu-HU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”, p. </a:t>
            </a:r>
            <a:r>
              <a:rPr lang="hu-HU" sz="18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457] </a:t>
            </a:r>
            <a:r>
              <a:rPr lang="hu-HU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hu-H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legönállósultabb </a:t>
            </a:r>
            <a:r>
              <a:rPr lang="hu-HU" sz="1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forma</a:t>
            </a:r>
            <a:endParaRPr lang="hu-H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MTSz</a:t>
            </a:r>
            <a:r>
              <a:rPr lang="hu-H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az E/2-es alako</a:t>
            </a:r>
            <a:r>
              <a:rPr lang="hu-H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 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zöme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inszubordinált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(84%), az E/3-asok több mint fele (56%). </a:t>
            </a:r>
          </a:p>
          <a:p>
            <a:pPr marL="0" indent="0">
              <a:buNone/>
            </a:pP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közép- és az újmagyar korszakhatárán szaporodnak föl, a középmagyarra tehető a kialakulásuk (csak nem TMK-műfajokban).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5194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853129D1-F3A8-5A28-B716-97D840CC0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535" y="194555"/>
            <a:ext cx="10890929" cy="1097280"/>
          </a:xfrm>
        </p:spPr>
        <p:txBody>
          <a:bodyPr/>
          <a:lstStyle/>
          <a:p>
            <a:r>
              <a:rPr lang="hu-HU" dirty="0"/>
              <a:t>Keletkezés: </a:t>
            </a:r>
            <a:r>
              <a:rPr lang="hu-HU" i="1" dirty="0"/>
              <a:t>ha tudná(d) X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1290B339-39C2-A0C4-9224-EFA321BB9E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535" y="1291835"/>
            <a:ext cx="11541465" cy="544943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Lehetséges előzménymondatok: (erős) </a:t>
            </a:r>
            <a:r>
              <a:rPr lang="hu-HU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negatív</a:t>
            </a:r>
            <a:r>
              <a:rPr lang="hu-H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/pozitív érzelmi következményt leíró főmondatok (értékelések/kívánságok)</a:t>
            </a:r>
          </a:p>
          <a:p>
            <a:pPr marL="0" indent="0">
              <a:buNone/>
            </a:pP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(18) </a:t>
            </a:r>
            <a:r>
              <a:rPr lang="hu-H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 tudnád,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Hogy </a:t>
            </a:r>
            <a:r>
              <a:rPr lang="hu-H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Hárum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az, </a:t>
            </a:r>
            <a:r>
              <a:rPr lang="hu-H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Zulima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kedvese, Ki </a:t>
            </a:r>
            <a:r>
              <a:rPr lang="hu-H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néked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most tanácsot </a:t>
            </a:r>
            <a:r>
              <a:rPr lang="hu-H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ád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– </a:t>
            </a:r>
            <a:r>
              <a:rPr lang="hu-HU" sz="1800" b="1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irtóznál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MTSz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Eötvös József: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Boszú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1834)</a:t>
            </a:r>
          </a:p>
          <a:p>
            <a:pPr marL="0" indent="0">
              <a:buNone/>
            </a:pP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(19) </a:t>
            </a:r>
            <a:r>
              <a:rPr lang="hu-H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Ah, ha tudná, mily nyomorban élek, </a:t>
            </a:r>
            <a:r>
              <a:rPr lang="hu-HU" sz="1800" b="1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Megrepedne a </a:t>
            </a:r>
            <a:r>
              <a:rPr lang="hu-HU" sz="1800" b="1" i="1" u="sng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szive</a:t>
            </a:r>
            <a:r>
              <a:rPr lang="hu-HU" sz="1800" b="1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szegénynek</a:t>
            </a:r>
            <a:r>
              <a:rPr lang="hu-H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MTSz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Petőfi Sándor: Távolból, 1843)</a:t>
            </a:r>
          </a:p>
          <a:p>
            <a:pPr marL="0" indent="0">
              <a:buNone/>
            </a:pP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Az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inszubordinált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 tudnád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nem pusztán azt fejezheti ki, hogy ’nem tudod, ezért elmondom, hogyan volt’, </a:t>
            </a:r>
            <a:r>
              <a:rPr lang="hu-HU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hu-HU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anem sokszor: </a:t>
            </a:r>
            <a:r>
              <a:rPr lang="hu-H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nem is (nagyon) lehet szavakba önteni, amiről beszélek/nem tudsz, mert érzelmileg annyira szélsőségesen jellemezhető: </a:t>
            </a:r>
          </a:p>
          <a:p>
            <a:pPr marL="0" indent="0">
              <a:buNone/>
            </a:pPr>
            <a:r>
              <a:rPr lang="hu-H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(10) 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hallja </a:t>
            </a:r>
            <a:r>
              <a:rPr lang="hu-H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szörnyü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hiremet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nevem, tudom, őt is rettegteti – </a:t>
            </a:r>
            <a:r>
              <a:rPr lang="hu-H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hát ha tudná, hogy azt fia vette fel!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De azt ő nem tudja meg soha!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MTSz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Szigligeti Ede: A lelenc, 1863)</a:t>
            </a:r>
          </a:p>
          <a:p>
            <a:pPr marL="0" indent="0">
              <a:buNone/>
            </a:pP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Vagy mint a (2)-ben: kikövetkeztethető: ’ha tudná, hog</a:t>
            </a:r>
            <a:r>
              <a:rPr lang="hu-H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 valójában milyenek, </a:t>
            </a:r>
            <a:r>
              <a:rPr lang="hu-H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akkor nem mondaná, hogy könnyen kezelhetők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’:</a:t>
            </a:r>
          </a:p>
          <a:p>
            <a:pPr marL="0" indent="0">
              <a:buNone/>
            </a:pP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(2) 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-- Okosan vezesse őket -- súgta a férfi. -- Mint a barátjuk. Könnyen kezelhetők. -- Könnyen? </a:t>
            </a:r>
            <a:r>
              <a:rPr lang="hu-H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 tudná…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-- Tudom.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MTSz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Thury Zsuzsa: Apollónia kisasszony vendégei, 1968)</a:t>
            </a:r>
            <a:endParaRPr lang="hu-H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Az ellipszis ezek esetében elképzelhető – ugyanakkor a </a:t>
            </a:r>
            <a:r>
              <a:rPr lang="hu-HU" sz="1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hipoanalízis</a:t>
            </a:r>
            <a:r>
              <a:rPr lang="hu-HU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sem zárható ki.</a:t>
            </a:r>
            <a:r>
              <a:rPr lang="hu-H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hu-HU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hu-HU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164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B926D9F3-323A-D899-FC02-C41E2799B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legönállóbb változat: </a:t>
            </a:r>
            <a:r>
              <a:rPr lang="hu-HU" i="1" dirty="0"/>
              <a:t>Ha tudná(d)!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7266F1EE-EAB9-F6BF-A0A0-DF4BBFF674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79" y="2386584"/>
            <a:ext cx="11036809" cy="424281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TMK: egy darab (17), de </a:t>
            </a:r>
            <a:r>
              <a:rPr 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adat ugye kérdéses…</a:t>
            </a:r>
            <a:endParaRPr lang="hu-H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MTSz</a:t>
            </a:r>
            <a:r>
              <a:rPr 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15 db ilyen (az összes </a:t>
            </a:r>
            <a:r>
              <a:rPr lang="hu-H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MTSz-beli</a:t>
            </a:r>
            <a:r>
              <a:rPr 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összes </a:t>
            </a:r>
            <a:r>
              <a:rPr lang="hu-H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ha+tud.</a:t>
            </a:r>
            <a:r>
              <a:rPr lang="hu-HU" sz="22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cond</a:t>
            </a:r>
            <a:r>
              <a:rPr 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előfordulás 6,70%-a, az E/2 és E/3-asok 10,50%-a), az értékelő/felkiáltó jelleg mindig jelen van</a:t>
            </a:r>
          </a:p>
          <a:p>
            <a:r>
              <a:rPr 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„Legönállóbb” = a </a:t>
            </a:r>
            <a:r>
              <a:rPr 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mellettük </a:t>
            </a:r>
            <a:r>
              <a:rPr 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megjelenő megszólításokat/indulatszókat/DJ-ket nem számítva (csak 4-szer jelennek meg nélkülük</a:t>
            </a:r>
            <a:r>
              <a:rPr 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NINCS MELLETTÜK SEMMILYEN SZINTAKTIKAILAG KAPCSOLÓDÓ (FELKIÁLTÓ) MONDAT</a:t>
            </a:r>
            <a:endParaRPr lang="hu-H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</a:t>
            </a:r>
            <a:r>
              <a:rPr lang="hu-H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 te (azt) tudnád </a:t>
            </a:r>
            <a:r>
              <a:rPr 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önállóan, de jóval ritkább (esetek egyharmada-negyede).</a:t>
            </a:r>
          </a:p>
          <a:p>
            <a:pPr marL="0" indent="0">
              <a:buNone/>
            </a:pPr>
            <a:r>
              <a:rPr lang="hu-H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Státusa: ha önállóan megjelenhet, PM (DJ)? Nem teljesen rögzült alak</a:t>
            </a:r>
            <a:r>
              <a:rPr lang="hu-H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Jelentésváltozás (</a:t>
            </a:r>
            <a:r>
              <a:rPr lang="hu-H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Lastres-López</a:t>
            </a:r>
            <a:r>
              <a:rPr 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2020: 80):</a:t>
            </a:r>
          </a:p>
          <a:p>
            <a:pPr marL="0" indent="0" algn="ctr">
              <a:buNone/>
            </a:pPr>
            <a:r>
              <a:rPr lang="hu-H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ideációs</a:t>
            </a:r>
            <a:r>
              <a:rPr lang="hu-H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(deskriptív, referenciális jelentésű) kondicionális &gt; interperszonális/</a:t>
            </a:r>
            <a:r>
              <a:rPr lang="hu-H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textuális</a:t>
            </a:r>
            <a:r>
              <a:rPr lang="hu-H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kondicionális&gt; </a:t>
            </a:r>
            <a:r>
              <a:rPr lang="hu-H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inszubordináció</a:t>
            </a:r>
            <a:r>
              <a:rPr lang="hu-H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/diskurzusjelölő</a:t>
            </a:r>
          </a:p>
          <a:p>
            <a:pPr marL="0" indent="0">
              <a:buNone/>
            </a:pPr>
            <a:endParaRPr lang="hu-H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9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93623CD3-5048-572B-D13D-787A29D5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9F60253C-4EB5-3222-7691-953C25FAC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/>
              <a:t> </a:t>
            </a:r>
          </a:p>
          <a:p>
            <a:pPr marL="0" indent="0">
              <a:buNone/>
            </a:pPr>
            <a:endParaRPr lang="hu-HU" dirty="0"/>
          </a:p>
          <a:p>
            <a:pPr marL="0" indent="0" algn="ctr">
              <a:buNone/>
            </a:pPr>
            <a:r>
              <a:rPr lang="hu-HU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Köszönöm szépen a figyelmet!</a:t>
            </a:r>
          </a:p>
        </p:txBody>
      </p:sp>
    </p:spTree>
    <p:extLst>
      <p:ext uri="{BB962C8B-B14F-4D97-AF65-F5344CB8AC3E}">
        <p14:creationId xmlns:p14="http://schemas.microsoft.com/office/powerpoint/2010/main" val="126204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54669068-F890-7684-1B15-7A3DB94B1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Köszönetnyilvánítás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8834E19E-027A-D1E6-4898-61A59D4F13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kutatást az NKFI FK 135186 számú, „Regiszterfüggő változatok a középmagyarban” című pályázat támogatta. 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22424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9C3134D6-CE8A-EB76-E9B6-00ABD8A09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Források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3B5507D3-315F-0C26-0F34-657943067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KED = Középmagyar Emlékirat- és Drámakorpusz </a:t>
            </a:r>
            <a:r>
              <a:rPr lang="hu-HU" sz="2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https://ked.nytud.hu/#open</a:t>
            </a:r>
            <a:endParaRPr lang="hu-H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indent="-18034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MTSz</a:t>
            </a:r>
            <a:r>
              <a:rPr lang="hu-H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Magyar Történeti Szövegtár [1772–2010]. </a:t>
            </a:r>
            <a:r>
              <a:rPr lang="hu-HU" sz="2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http://clara.nytud.hu/mtsz/</a:t>
            </a:r>
            <a:endParaRPr lang="hu-H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ÓMK = Régi Magyar Konkordancia (Ómagyar Korpusz).</a:t>
            </a:r>
            <a:r>
              <a:rPr lang="hu-HU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http://omagyarkorpusz.nytud.hu/hu-search.html</a:t>
            </a:r>
            <a:endParaRPr lang="hu-H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TMK = Történeti Magánéleti Korpusz. </a:t>
            </a:r>
            <a:r>
              <a:rPr lang="hu-HU" sz="2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http://tmk.nytud.hu/3/</a:t>
            </a:r>
            <a:endParaRPr lang="hu-H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1239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6AE131FC-1E45-A021-2612-FF0458F12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985" y="184827"/>
            <a:ext cx="10890929" cy="1097280"/>
          </a:xfrm>
        </p:spPr>
        <p:txBody>
          <a:bodyPr/>
          <a:lstStyle/>
          <a:p>
            <a:r>
              <a:rPr lang="hu-HU" dirty="0"/>
              <a:t>Irodalom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50D45FED-5F85-8E67-69E7-E8BC2B81E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086" y="1282107"/>
            <a:ext cx="11138659" cy="5535037"/>
          </a:xfrm>
        </p:spPr>
        <p:txBody>
          <a:bodyPr>
            <a:normAutofit fontScale="92500" lnSpcReduction="20000"/>
          </a:bodyPr>
          <a:lstStyle/>
          <a:p>
            <a:pPr marL="450215" indent="-450215" algn="just">
              <a:spcBef>
                <a:spcPts val="0"/>
              </a:spcBef>
              <a:buNone/>
            </a:pP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Auer, Peter –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Maschler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Yael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2016. The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family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NU and NÅ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across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languages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Europe and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beyond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Structure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function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and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history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In: Auer, Peter –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Maschler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Yael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eds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): NU/NÅ. 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hu-H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family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hu-H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discourse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markers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across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languages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Europe and </a:t>
            </a:r>
            <a:r>
              <a:rPr lang="hu-H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beyond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Berlin / Boston: De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Gruyter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1–47.</a:t>
            </a:r>
            <a:endParaRPr lang="hu-H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indent="-450215" algn="just">
              <a:spcBef>
                <a:spcPts val="0"/>
              </a:spcBef>
              <a:buNone/>
            </a:pP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Debaisieux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Jeanne-Marie – Martin, Philippe – Deulofeu, Henri-José. 2019. Apparent insubordination as discourse patterns in French. In: Beijering, Karin –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Kaltenböck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Gunther –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Sansiñena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María Sol (eds.):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Insubordination. Theoretical and Empirical Issues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Berlin–Boston: Mouton De Gruyter. 349–383.</a:t>
            </a:r>
            <a:endParaRPr lang="hu-H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indent="-450215" algn="just">
              <a:spcBef>
                <a:spcPts val="0"/>
              </a:spcBef>
              <a:buNone/>
            </a:pP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Dér Csilla Ilona 2024. Hogy, ha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és 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hogyha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kötőszós függetlenedett mellékmondatok a magyarban. 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Kézirat. 193 p.</a:t>
            </a:r>
            <a:endParaRPr lang="hu-H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indent="-450215" algn="just">
              <a:spcBef>
                <a:spcPts val="0"/>
              </a:spcBef>
              <a:buNone/>
            </a:pP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Elvira-García,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Wendy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Roseano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Paolo &amp;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Fernández-Planas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Ma. 2017.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Prosody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cue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syntactic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dependency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Evidence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from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dependent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independent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clauses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subordinaton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marks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Spanish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Journal of </a:t>
            </a:r>
            <a:r>
              <a:rPr lang="hu-H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Pragmatics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109: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29–46.</a:t>
            </a:r>
            <a:endParaRPr lang="hu-H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indent="-450215" algn="just">
              <a:spcBef>
                <a:spcPts val="0"/>
              </a:spcBef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Evans, Nicholas 2007. Insubordination and its uses. In: Nikolaeva, Irina (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szerk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.):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Finiteness. Theoretical and empirical foundations.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Oxford: Oxford University Press. 366–431. </a:t>
            </a:r>
            <a:endParaRPr lang="hu-H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indent="-450215" algn="just">
              <a:spcBef>
                <a:spcPts val="0"/>
              </a:spcBef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Evans, Nicholas – Watanabe, Honoré 2016. The dynamics of insubordination: An overview. In: Evans, Nicholas – Watanabe, Honoré (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szerk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.):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Insubordination.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Amsterdam – Philadelphia: John Benjamins. 1–37. </a:t>
            </a:r>
            <a:endParaRPr lang="hu-H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indent="-450215" algn="just">
              <a:spcBef>
                <a:spcPts val="0"/>
              </a:spcBef>
              <a:buNone/>
            </a:pP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Fried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Mirjam &amp;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Machač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Pavel 2022.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Intonation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cue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epistemic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stance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one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type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insubordinate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clauses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hu-H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Folia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Linguistica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56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(1): 183–214.</a:t>
            </a:r>
            <a:endParaRPr lang="hu-H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indent="-450215" algn="just">
              <a:spcBef>
                <a:spcPts val="0"/>
              </a:spcBef>
              <a:buNone/>
            </a:pP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Gras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Pedro –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Sansińena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María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2017.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Exclamatives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functional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typology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insubordination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Evidence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from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complement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insubordinate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constructions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Spanish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Journal of </a:t>
            </a:r>
            <a:r>
              <a:rPr lang="hu-H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Pragmatics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115: 21– 36.</a:t>
            </a:r>
            <a:endParaRPr lang="hu-H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indent="-450215" algn="just">
              <a:spcBef>
                <a:spcPts val="0"/>
              </a:spcBef>
              <a:buNone/>
            </a:pP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Kaltenböck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Gunther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2016.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grammatical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status of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insubordinate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if-clauses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In: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Kaltenböck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Gunther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Keizer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Evelien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Lohmann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Arne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(szerk.): </a:t>
            </a:r>
            <a:r>
              <a:rPr lang="hu-H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Outside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clause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hu-H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hu-H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function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extra-</a:t>
            </a:r>
            <a:r>
              <a:rPr lang="hu-H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clausal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constituents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Amsterdam – Philadelphia: John Benjamins. 341–378.</a:t>
            </a:r>
            <a:endParaRPr lang="hu-H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66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46D678EC-CC19-B1C2-E9C7-A04FF4160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Feltételes </a:t>
            </a:r>
            <a:r>
              <a:rPr lang="hu-HU" dirty="0" err="1"/>
              <a:t>inszubordinált</a:t>
            </a:r>
            <a:r>
              <a:rPr lang="hu-HU" dirty="0"/>
              <a:t> mellékmondatok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BD531AE9-E34C-650B-36BA-0E9FA5A46A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016" y="2101174"/>
            <a:ext cx="11381363" cy="4669277"/>
          </a:xfrm>
        </p:spPr>
        <p:txBody>
          <a:bodyPr>
            <a:normAutofit fontScale="25000" lnSpcReduction="20000"/>
          </a:bodyPr>
          <a:lstStyle/>
          <a:p>
            <a:r>
              <a:rPr lang="hu-HU" sz="7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Hiányzó </a:t>
            </a:r>
            <a:r>
              <a:rPr lang="hu-HU" sz="7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szintaktikailag</a:t>
            </a:r>
            <a:r>
              <a:rPr lang="hu-HU" sz="7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kapcsolódó főmondat (nem </a:t>
            </a:r>
            <a:r>
              <a:rPr lang="hu-HU" sz="7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elliptált</a:t>
            </a:r>
            <a:r>
              <a:rPr lang="hu-HU" sz="7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hu-HU" sz="7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formailag</a:t>
            </a:r>
            <a:r>
              <a:rPr lang="hu-HU" sz="7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mellékmondati jellemzők (Evans 2007) – kivéve az intonációt?</a:t>
            </a:r>
          </a:p>
          <a:p>
            <a:r>
              <a:rPr lang="hu-HU" sz="7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Egyedül-álló típus: szintaktikailag és pragmatikailag is független, saját </a:t>
            </a:r>
            <a:r>
              <a:rPr lang="hu-HU" sz="7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illokúciós</a:t>
            </a:r>
            <a:r>
              <a:rPr lang="hu-HU" sz="7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erő, „performatív” (</a:t>
            </a:r>
            <a:r>
              <a:rPr lang="hu-HU" sz="7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Kaltenböck</a:t>
            </a:r>
            <a:r>
              <a:rPr lang="hu-HU" sz="7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2019</a:t>
            </a:r>
            <a:r>
              <a:rPr lang="hu-HU" sz="7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különféle interperszonális funkciók</a:t>
            </a:r>
            <a:endParaRPr lang="hu-HU" sz="7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7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Feltételes</a:t>
            </a:r>
            <a:r>
              <a:rPr lang="hu-HU" sz="7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7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altípus</a:t>
            </a:r>
            <a:r>
              <a:rPr lang="hu-HU" sz="7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sz="7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direktívumok</a:t>
            </a:r>
            <a:r>
              <a:rPr lang="hu-HU" sz="7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és </a:t>
            </a:r>
            <a:r>
              <a:rPr lang="hu-HU" sz="7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nem-direktívumok</a:t>
            </a:r>
            <a:endParaRPr lang="hu-HU" sz="7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hu-HU" sz="7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spanyol, francia, angol: kérés, javaslat, ajánlat, kívánság, felkiáltás/állítás és panasz (</a:t>
            </a:r>
            <a:r>
              <a:rPr lang="hu-HU" sz="7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Lastres-López</a:t>
            </a:r>
            <a:r>
              <a:rPr lang="hu-HU" sz="7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hu-HU" sz="7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2021</a:t>
            </a:r>
            <a:r>
              <a:rPr lang="hu-HU" sz="7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131–142)</a:t>
            </a:r>
          </a:p>
          <a:p>
            <a:pPr lvl="1"/>
            <a:r>
              <a:rPr lang="hu-HU" sz="7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direktívumok</a:t>
            </a:r>
            <a:r>
              <a:rPr lang="hu-HU" sz="7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pl. kérések; óhajtások; felkiáltások (</a:t>
            </a:r>
            <a:r>
              <a:rPr lang="hu-HU" sz="7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Kaltenböck</a:t>
            </a:r>
            <a:r>
              <a:rPr lang="hu-HU" sz="7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2016)</a:t>
            </a:r>
          </a:p>
          <a:p>
            <a:pPr lvl="1"/>
            <a:r>
              <a:rPr lang="hu-HU" sz="7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deontikus</a:t>
            </a:r>
            <a:r>
              <a:rPr lang="hu-HU" sz="7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értékelés</a:t>
            </a:r>
            <a:r>
              <a:rPr lang="hu-HU" sz="7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hu-HU" sz="7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asszertívum</a:t>
            </a:r>
            <a:r>
              <a:rPr lang="hu-HU" sz="7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hu-HU" sz="7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D’Hertefelt</a:t>
            </a:r>
            <a:r>
              <a:rPr lang="hu-HU" sz="7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2018)</a:t>
            </a:r>
            <a:endParaRPr lang="hu-HU" sz="7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sz="7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(1) ANNUS </a:t>
            </a:r>
            <a:r>
              <a:rPr lang="hu-HU" sz="7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Meg akarnak élni.</a:t>
            </a:r>
            <a:r>
              <a:rPr lang="hu-HU" sz="7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BABY </a:t>
            </a:r>
            <a:r>
              <a:rPr lang="hu-HU" sz="7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Menjenek dolgozni.</a:t>
            </a:r>
            <a:r>
              <a:rPr lang="hu-HU" sz="7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ANNUS </a:t>
            </a:r>
            <a:r>
              <a:rPr lang="hu-HU" sz="76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 az olyan könnyű lenne.</a:t>
            </a:r>
            <a:r>
              <a:rPr lang="hu-HU" sz="7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(MNSz2, #23812839, szépirodalom)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sz="7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(2)</a:t>
            </a:r>
            <a:r>
              <a:rPr lang="hu-HU" sz="7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r>
              <a:rPr lang="hu-HU" sz="7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-- Okosan vezesse őket -- súgta a férfi. -- Mint a barátjuk. Könnyen kezelhetők. -- Könnyen? </a:t>
            </a:r>
            <a:r>
              <a:rPr lang="hu-HU" sz="76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 tudná…</a:t>
            </a:r>
            <a:r>
              <a:rPr lang="hu-HU" sz="7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-- Tudom.</a:t>
            </a:r>
            <a:r>
              <a:rPr lang="hu-HU" sz="7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hu-HU" sz="7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MTSz</a:t>
            </a:r>
            <a:r>
              <a:rPr lang="hu-HU" sz="7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Thury Zsuzsa: Apollónia kisasszony vendégei, 1968)</a:t>
            </a:r>
            <a:endParaRPr lang="hu-HU" sz="7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hu-HU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1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46C042F0-B81E-8B13-0188-593796F01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257" y="194553"/>
            <a:ext cx="10890929" cy="1097280"/>
          </a:xfrm>
        </p:spPr>
        <p:txBody>
          <a:bodyPr/>
          <a:lstStyle/>
          <a:p>
            <a:r>
              <a:rPr lang="hu-HU" dirty="0"/>
              <a:t>Irodalom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7C7B5C67-A897-527B-7FFA-3BCB376DA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8813" y="1291832"/>
            <a:ext cx="11221539" cy="5566167"/>
          </a:xfrm>
        </p:spPr>
        <p:txBody>
          <a:bodyPr>
            <a:normAutofit fontScale="85000" lnSpcReduction="10000"/>
          </a:bodyPr>
          <a:lstStyle/>
          <a:p>
            <a:pPr marL="450215" indent="-450215" algn="just">
              <a:spcBef>
                <a:spcPts val="0"/>
              </a:spcBef>
              <a:spcAft>
                <a:spcPts val="800"/>
              </a:spcAft>
              <a:buNone/>
            </a:pP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Juhász Dezső 1992. A módosítószók. In: Benkő Loránd – E.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Abaffy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Erzsébet – Rácz Endre (szerk.): 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magyar nyelv történeti nyelvtana II/1. A kései ómagyar kor. </a:t>
            </a:r>
            <a:r>
              <a:rPr lang="hu-H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Morfematika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Budapest: Akadémiai Kiadó. 815–838.</a:t>
            </a:r>
            <a:endParaRPr lang="hu-H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800"/>
              </a:spcAft>
              <a:buNone/>
            </a:pP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Kaltenböck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Gunther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2019.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Delimiting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A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typology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English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insubordination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In: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Beijering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Karin –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Kaltenböck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Gunther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Sansiñena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María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(szerk.): </a:t>
            </a:r>
            <a:r>
              <a:rPr lang="hu-H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Insubordination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hu-H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Theoretical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hu-H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empirical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issues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Berlin – Boston: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Mouton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Gruyter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167–198.</a:t>
            </a:r>
            <a:endParaRPr lang="hu-H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indent="-450215" algn="just">
              <a:spcBef>
                <a:spcPts val="0"/>
              </a:spcBef>
              <a:spcAft>
                <a:spcPts val="800"/>
              </a:spcAft>
              <a:buNone/>
            </a:pP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Lastres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-López,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Cristina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2020.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Beyond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conditionality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pragmaticalization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interpersonal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-constructions in English conversation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Journal of </a:t>
            </a:r>
            <a:r>
              <a:rPr lang="hu-H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Pragmatics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157: 68–83.</a:t>
            </a:r>
            <a:endParaRPr lang="hu-H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indent="-450215" algn="just">
              <a:spcBef>
                <a:spcPts val="0"/>
              </a:spcBef>
              <a:spcAft>
                <a:spcPts val="800"/>
              </a:spcAft>
              <a:buNone/>
            </a:pP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Lastres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-López,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Cristina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2021. </a:t>
            </a:r>
            <a:r>
              <a:rPr lang="hu-H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From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subordination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insubordination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 </a:t>
            </a:r>
            <a:r>
              <a:rPr lang="hu-H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functional-pragmatic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approach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hu-H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-constructions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English, </a:t>
            </a:r>
            <a:r>
              <a:rPr lang="hu-H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French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hu-H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Spanish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spoken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discourse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Peter Lang: Frankfurt am Main.</a:t>
            </a:r>
            <a:endParaRPr lang="hu-H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indent="-450215" algn="just">
              <a:spcBef>
                <a:spcPts val="0"/>
              </a:spcBef>
              <a:spcAft>
                <a:spcPts val="800"/>
              </a:spcAft>
              <a:buNone/>
            </a:pPr>
            <a:r>
              <a:rPr lang="hu-H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Lombardi </a:t>
            </a:r>
            <a:r>
              <a:rPr lang="hu-H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Vallauri</a:t>
            </a:r>
            <a:r>
              <a:rPr lang="hu-H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Edoardo</a:t>
            </a:r>
            <a:r>
              <a:rPr lang="hu-H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2016. </a:t>
            </a:r>
            <a:r>
              <a:rPr lang="hu-H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Insubordinated</a:t>
            </a:r>
            <a:r>
              <a:rPr lang="hu-H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conditionals</a:t>
            </a:r>
            <a:r>
              <a:rPr lang="hu-H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hu-H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spoken</a:t>
            </a:r>
            <a:r>
              <a:rPr lang="hu-H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non-</a:t>
            </a:r>
            <a:r>
              <a:rPr lang="hu-H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spoken</a:t>
            </a:r>
            <a:r>
              <a:rPr lang="hu-H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Italian. In: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Evans, Nicholas – Watanabe, Honoré (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szerk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.):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Insubordination.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Amsterdam – Philadelphia: John Benjamins. 145–169.</a:t>
            </a:r>
            <a:endParaRPr lang="hu-H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indent="-450215" algn="just">
              <a:spcBef>
                <a:spcPts val="0"/>
              </a:spcBef>
              <a:spcAft>
                <a:spcPts val="800"/>
              </a:spcAft>
              <a:buNone/>
            </a:pP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Sánchez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López,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Cristina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2019.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Optative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evaluative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‘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sentences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Spanish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In: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Beijering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Karin –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Kaltenböck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Gunther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Sansiñena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María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eds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.): </a:t>
            </a:r>
            <a:r>
              <a:rPr lang="hu-H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Insubordination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hu-H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Theoretical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hu-H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empirical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issues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Berlin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Boston: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Mouton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Gruyter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291–319.</a:t>
            </a:r>
            <a:endParaRPr lang="hu-H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indent="-450215" algn="just">
              <a:spcBef>
                <a:spcPts val="0"/>
              </a:spcBef>
              <a:spcAft>
                <a:spcPts val="800"/>
              </a:spcAft>
              <a:buNone/>
            </a:pP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Van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linden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An &amp; Van de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Velde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Freek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2014. (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Semi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-)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autonomous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subordination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Dutch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Structures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semantic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pragmatic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values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Journal of </a:t>
            </a:r>
            <a:r>
              <a:rPr lang="hu-H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Pragmatics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60: 226–250. </a:t>
            </a:r>
            <a:endParaRPr lang="hu-H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Wiemer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Björn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2019.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On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illusory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insubordination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and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semi-insubordination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in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Slavic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Independent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infinitives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clause-initial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particles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and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predicatives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put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to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test. In: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Beijering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Karin –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Kaltenböck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Gunther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Sansiñena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María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Sol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eds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.): </a:t>
            </a:r>
            <a:r>
              <a:rPr lang="hu-H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Insubordination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hu-H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Theoretical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and </a:t>
            </a:r>
            <a:r>
              <a:rPr lang="hu-H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Empirical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hu-H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Issues</a:t>
            </a:r>
            <a:r>
              <a:rPr lang="hu-H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Berlin–Boston: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Mouton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hu-H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Gruyter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107–166.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05958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744CAA32-F237-419C-A2DD-43C28D920D3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xmlns="" id="{0C5D18B1-91D0-D644-5BE4-134C54BC6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5852160" cy="1097280"/>
          </a:xfrm>
        </p:spPr>
        <p:txBody>
          <a:bodyPr anchor="t">
            <a:normAutofit/>
          </a:bodyPr>
          <a:lstStyle/>
          <a:p>
            <a:r>
              <a:rPr lang="hu-HU" i="1" dirty="0"/>
              <a:t>Ha csak tudná(d)…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753FE100-D0AB-4AE2-824B-60CFA31EC6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716281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8EB3B1FF-275F-38CF-F16D-E0F2A1A1DB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633236"/>
            <a:ext cx="5852160" cy="36646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MTSz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egyetlen adat a </a:t>
            </a:r>
            <a:r>
              <a:rPr lang="hu-H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 csak </a:t>
            </a:r>
            <a:r>
              <a:rPr lang="hu-H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tud</a:t>
            </a:r>
            <a:r>
              <a:rPr lang="hu-HU" i="1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hu-HU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cond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-ra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inszubordináltan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teljesen önállóan nincs):</a:t>
            </a:r>
          </a:p>
          <a:p>
            <a:pPr marL="0" indent="0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(20) </a:t>
            </a:r>
            <a:r>
              <a:rPr lang="hu-H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nézd , néha bejárom a várost s téged látlak csak szépnek a szépei közt. </a:t>
            </a:r>
            <a:r>
              <a:rPr lang="hu-H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Ó, ha csak én tudnám egyedül, hogy ilyen gyönyörű vagy!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MTSz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Radnóti Miklós: Hűség, 1943)</a:t>
            </a:r>
          </a:p>
          <a:p>
            <a:pPr marL="0" indent="0">
              <a:buNone/>
            </a:pP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Kép 4" descr="A képen szöveg, képernyőkép, Betűtípus, fekete-fehér látható&#10;&#10;Előfordulhat, hogy a mesterséges intelligencia által létrehozott tartalom helytelen.">
            <a:extLst>
              <a:ext uri="{FF2B5EF4-FFF2-40B4-BE49-F238E27FC236}">
                <a16:creationId xmlns:a16="http://schemas.microsoft.com/office/drawing/2014/main" xmlns="" id="{8F1E5DB7-342C-ED35-E451-528F135FD8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79" r="12354"/>
          <a:stretch/>
        </p:blipFill>
        <p:spPr>
          <a:xfrm>
            <a:off x="7345680" y="10"/>
            <a:ext cx="484632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36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118E06E4-607B-144B-382B-AD3D06B1EE8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xmlns="" id="{19F9BF86-FE94-4517-B97D-026C7515E58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xmlns="" id="{5F997A93-7AEB-E996-0C71-23845BFD0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4324" y="1346254"/>
            <a:ext cx="3143343" cy="2520791"/>
          </a:xfrm>
        </p:spPr>
        <p:txBody>
          <a:bodyPr vert="horz" lIns="91440" tIns="45720" rIns="91440" bIns="45720" rtlCol="0" anchor="b">
            <a:normAutofit/>
          </a:bodyPr>
          <a:lstStyle/>
          <a:p>
            <a:endParaRPr lang="en-US" sz="4400"/>
          </a:p>
        </p:txBody>
      </p:sp>
      <p:pic>
        <p:nvPicPr>
          <p:cNvPr id="7" name="Kép 6" descr="A képen szöveg, Betűtípus, Grafika, fehér látható&#10;&#10;Előfordulhat, hogy a mesterséges intelligencia által létrehozott tartalom helytelen.">
            <a:extLst>
              <a:ext uri="{FF2B5EF4-FFF2-40B4-BE49-F238E27FC236}">
                <a16:creationId xmlns:a16="http://schemas.microsoft.com/office/drawing/2014/main" xmlns="" id="{8AB042D9-9166-1AE0-A23E-D19B00697E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910" y="1381937"/>
            <a:ext cx="2946059" cy="4178808"/>
          </a:xfrm>
          <a:prstGeom prst="rect">
            <a:avLst/>
          </a:prstGeom>
        </p:spPr>
      </p:pic>
      <p:pic>
        <p:nvPicPr>
          <p:cNvPr id="5" name="Tartalom helye 4" descr="A képen szöveg, poszter, Betűtípus, Grafikus tervezés látható&#10;&#10;Előfordulhat, hogy a mesterséges intelligencia által létrehozott tartalom helytelen.">
            <a:extLst>
              <a:ext uri="{FF2B5EF4-FFF2-40B4-BE49-F238E27FC236}">
                <a16:creationId xmlns:a16="http://schemas.microsoft.com/office/drawing/2014/main" xmlns="" id="{DAEC2173-8529-D58C-6C8F-804B1DF0B0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1030" y="1381937"/>
            <a:ext cx="3228334" cy="4178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7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FEA2CB0A-2102-081A-F0AC-6DB8AB1EF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Olasz és francia megfelelők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39FC8436-BF2D-15B9-4CE6-5B8D51FC0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79" y="2247089"/>
            <a:ext cx="11431947" cy="4610911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sz="2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Vallauri</a:t>
            </a:r>
            <a:r>
              <a:rPr lang="hu-HU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(2016): </a:t>
            </a:r>
            <a:r>
              <a:rPr lang="hu-HU" sz="21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 </a:t>
            </a:r>
            <a:r>
              <a:rPr lang="hu-HU" sz="21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sapessi</a:t>
            </a:r>
            <a:r>
              <a:rPr lang="hu-HU" sz="21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hu-HU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’ha tudnád’: </a:t>
            </a:r>
            <a:r>
              <a:rPr lang="hu-HU" sz="2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idiomatizálódott</a:t>
            </a:r>
            <a:r>
              <a:rPr lang="hu-HU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főmondattal való kiegészítése „aligha elképzelhető” (i.m. 153): </a:t>
            </a:r>
            <a:endParaRPr lang="hu-HU" sz="2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hu-HU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(3) LIP, Re11: </a:t>
            </a:r>
            <a:r>
              <a:rPr lang="hu-HU" sz="21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ci </a:t>
            </a:r>
            <a:r>
              <a:rPr lang="hu-HU" sz="21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</a:t>
            </a:r>
            <a:r>
              <a:rPr lang="hu-HU" sz="21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un anno un anno e </a:t>
            </a:r>
            <a:r>
              <a:rPr lang="hu-HU" sz="21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mezzo</a:t>
            </a:r>
            <a:r>
              <a:rPr lang="hu-HU" sz="21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hu-HU" sz="21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più</a:t>
            </a:r>
            <a:r>
              <a:rPr lang="hu-HU" sz="21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te e un anno e </a:t>
            </a:r>
            <a:r>
              <a:rPr lang="hu-HU" sz="21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mezzo</a:t>
            </a:r>
            <a:r>
              <a:rPr lang="hu-HU" sz="21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hu-HU" sz="21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quanto</a:t>
            </a:r>
            <a:r>
              <a:rPr lang="hu-HU" sz="21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hu-HU" sz="21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conta</a:t>
            </a:r>
            <a:r>
              <a:rPr lang="hu-HU" sz="21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hu-HU" sz="21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 </a:t>
            </a:r>
            <a:r>
              <a:rPr lang="hu-HU" sz="21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sapessi</a:t>
            </a:r>
            <a:r>
              <a:rPr lang="hu-HU" sz="21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hu-HU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hu-HU" sz="2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Vallauri</a:t>
            </a:r>
            <a:r>
              <a:rPr lang="hu-HU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2016: 153) ’Másfél évvel idősebb vagyok nálad, és másfél év mit számít, </a:t>
            </a:r>
            <a:r>
              <a:rPr lang="hu-HU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 tudnád</a:t>
            </a:r>
            <a:r>
              <a:rPr lang="hu-HU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’</a:t>
            </a:r>
          </a:p>
          <a:p>
            <a:pPr>
              <a:buNone/>
            </a:pPr>
            <a:r>
              <a:rPr lang="hu-HU" sz="2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Debaisieux</a:t>
            </a:r>
            <a:r>
              <a:rPr lang="hu-HU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és </a:t>
            </a:r>
            <a:r>
              <a:rPr lang="hu-HU" sz="2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mtsai</a:t>
            </a:r>
            <a:r>
              <a:rPr lang="hu-HU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(2019</a:t>
            </a:r>
            <a:r>
              <a:rPr lang="hu-HU" sz="2100" dirty="0"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): „látszólagos felkiáltó </a:t>
            </a:r>
            <a:r>
              <a:rPr lang="hu-HU" sz="2100" dirty="0" err="1"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inszubordinált</a:t>
            </a:r>
            <a:r>
              <a:rPr lang="hu-HU" sz="2100" dirty="0"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 mellékmondat</a:t>
            </a:r>
            <a:r>
              <a:rPr lang="hu-HU" sz="2100" dirty="0" smtClean="0"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”, valójában </a:t>
            </a:r>
            <a:r>
              <a:rPr lang="hu-HU" sz="2100" dirty="0"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pragmatikai marker (PM), mert önállóan is megjelenhet, a felkiáltó jelleget a </a:t>
            </a:r>
            <a:r>
              <a:rPr lang="hu-HU" sz="2100" dirty="0" smtClean="0"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kapcsolódó felkiáltó mondat </a:t>
            </a:r>
            <a:r>
              <a:rPr lang="hu-HU" sz="2100" dirty="0" smtClean="0"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hordozza</a:t>
            </a:r>
            <a:r>
              <a:rPr lang="hu-HU" sz="2100" dirty="0"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, nem </a:t>
            </a:r>
            <a:r>
              <a:rPr lang="hu-HU" sz="2100" dirty="0" smtClean="0"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az </a:t>
            </a:r>
            <a:r>
              <a:rPr lang="hu-HU" sz="2100" dirty="0" err="1" smtClean="0"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inszubordinált</a:t>
            </a:r>
            <a:r>
              <a:rPr lang="hu-HU" sz="2100" dirty="0" smtClean="0"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 mellékmondat: </a:t>
            </a:r>
            <a:endParaRPr lang="hu-HU" sz="2100" dirty="0">
              <a:latin typeface="Times New Roman" panose="02020603050405020304" pitchFamily="18" charset="0"/>
              <a:ea typeface="Calibri" panose="020F0502020204030204" pitchFamily="34" charset="0"/>
              <a:sym typeface="Wingdings" panose="05000000000000000000" pitchFamily="2" charset="2"/>
            </a:endParaRPr>
          </a:p>
          <a:p>
            <a:pPr>
              <a:buNone/>
            </a:pPr>
            <a:r>
              <a:rPr lang="hu-HU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(4) </a:t>
            </a:r>
            <a:r>
              <a:rPr lang="hu-HU" sz="21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 </a:t>
            </a:r>
            <a:r>
              <a:rPr lang="hu-HU" sz="21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mon</a:t>
            </a:r>
            <a:r>
              <a:rPr lang="hu-HU" sz="21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hu-HU" sz="21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vieux</a:t>
            </a:r>
            <a:r>
              <a:rPr lang="hu-HU" sz="21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hu-HU" sz="21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Brèchemain</a:t>
            </a:r>
            <a:r>
              <a:rPr lang="hu-HU" sz="21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hu-HU" sz="21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</a:t>
            </a:r>
            <a:r>
              <a:rPr lang="hu-HU" sz="21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hu-HU" sz="21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tu</a:t>
            </a:r>
            <a:r>
              <a:rPr lang="hu-HU" sz="21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hu-HU" sz="21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savais</a:t>
            </a:r>
            <a:r>
              <a:rPr lang="hu-HU" sz="21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hu-HU" sz="21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il</a:t>
            </a:r>
            <a:r>
              <a:rPr lang="hu-HU" sz="21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hu-HU" sz="21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arrive</a:t>
            </a:r>
            <a:r>
              <a:rPr lang="hu-HU" sz="21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! </a:t>
            </a:r>
            <a:r>
              <a:rPr lang="hu-HU" sz="21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il</a:t>
            </a:r>
            <a:r>
              <a:rPr lang="hu-HU" sz="21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hu-HU" sz="21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arrive</a:t>
            </a:r>
            <a:r>
              <a:rPr lang="hu-HU" sz="21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!</a:t>
            </a:r>
            <a:r>
              <a:rPr lang="hu-HU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[DAUDET </a:t>
            </a:r>
            <a:r>
              <a:rPr lang="hu-HU" sz="2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Alphonse</a:t>
            </a:r>
            <a:r>
              <a:rPr lang="hu-HU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/ Les </a:t>
            </a:r>
            <a:r>
              <a:rPr lang="hu-HU" sz="2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Absents</a:t>
            </a:r>
            <a:r>
              <a:rPr lang="hu-HU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] ’Ó, öreg </a:t>
            </a:r>
            <a:r>
              <a:rPr lang="hu-HU" sz="2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Brèchemain-em</a:t>
            </a:r>
            <a:r>
              <a:rPr lang="hu-HU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hu-HU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 tudnád: jön! Jön!</a:t>
            </a:r>
            <a:r>
              <a:rPr lang="hu-HU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’</a:t>
            </a:r>
          </a:p>
          <a:p>
            <a:pPr>
              <a:buNone/>
            </a:pPr>
            <a:r>
              <a:rPr lang="hu-HU" sz="2100" dirty="0">
                <a:latin typeface="Times New Roman" panose="02020603050405020304" pitchFamily="18" charset="0"/>
              </a:rPr>
              <a:t>Interperszonális jelentésük: meglepődés</a:t>
            </a:r>
            <a:endParaRPr lang="hu-HU" sz="2100" dirty="0"/>
          </a:p>
        </p:txBody>
      </p:sp>
    </p:spTree>
    <p:extLst>
      <p:ext uri="{BB962C8B-B14F-4D97-AF65-F5344CB8AC3E}">
        <p14:creationId xmlns:p14="http://schemas.microsoft.com/office/powerpoint/2010/main" val="281495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5D1F73FE-541E-0704-072A-D307CF982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Kutatási kérdések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AD2AA2F8-307B-9145-5098-DBDD934D9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Milyen változásokat figyelhetünk meg a </a:t>
            </a:r>
            <a:r>
              <a:rPr lang="hu-H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ha+ </a:t>
            </a:r>
            <a:r>
              <a:rPr lang="hu-HU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tud.</a:t>
            </a:r>
            <a:r>
              <a:rPr lang="hu-HU" sz="21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cond</a:t>
            </a:r>
            <a: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szerkezetek esetében az évszázadok során?</a:t>
            </a:r>
          </a:p>
          <a:p>
            <a: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Milyen </a:t>
            </a:r>
            <a:r>
              <a:rPr lang="hu-H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változatokban jelentkeznek</a:t>
            </a:r>
            <a: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Milyen viszonyokat fejeznek ki?</a:t>
            </a:r>
          </a:p>
          <a:p>
            <a: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magyarban a </a:t>
            </a:r>
            <a:r>
              <a:rPr lang="hu-H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 tudná(d) </a:t>
            </a:r>
            <a: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szerkezetek hogyan alakultak ki? Ellipszis vagy más változás révén (</a:t>
            </a:r>
            <a:r>
              <a:rPr lang="hu-HU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Evans és </a:t>
            </a:r>
            <a:r>
              <a:rPr lang="hu-HU" sz="2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Watanabe</a:t>
            </a:r>
            <a:r>
              <a:rPr lang="hu-HU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2016: 3, Van </a:t>
            </a:r>
            <a:r>
              <a:rPr lang="hu-HU" sz="2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linden</a:t>
            </a:r>
            <a:r>
              <a:rPr lang="hu-HU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és Van de </a:t>
            </a:r>
            <a:r>
              <a:rPr lang="hu-HU" sz="2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Velde</a:t>
            </a:r>
            <a:r>
              <a:rPr lang="hu-HU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2014)</a:t>
            </a:r>
            <a: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 a státusuk ma?</a:t>
            </a:r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6319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C287B0A0-532A-4DEB-8361-15268AE9C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Korpuszok, módszer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7BCADA84-B0AD-37C9-9C40-EABD94B62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79" y="2147088"/>
            <a:ext cx="11003930" cy="4487175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hu-HU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ÓMK: </a:t>
            </a:r>
            <a:r>
              <a:rPr lang="en-US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Ómagyar</a:t>
            </a: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Korpusz</a:t>
            </a: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1192–1526, </a:t>
            </a:r>
            <a:r>
              <a:rPr lang="en-US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regiszterek</a:t>
            </a: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levelek</a:t>
            </a: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vallásos</a:t>
            </a: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szövegek</a:t>
            </a: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bibliafordítások</a:t>
            </a: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példák</a:t>
            </a: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prédikációk</a:t>
            </a: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imák</a:t>
            </a: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stb</a:t>
            </a: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 </a:t>
            </a:r>
            <a:r>
              <a:rPr lang="en-US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Méret</a:t>
            </a: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3,2 </a:t>
            </a:r>
            <a:r>
              <a:rPr lang="en-US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millió</a:t>
            </a: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szó</a:t>
            </a:r>
            <a:r>
              <a:rPr lang="nb-NO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nb-NO" sz="19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http://omagyarkorpusz.nytud.hu/en-search.html</a:t>
            </a:r>
            <a:endParaRPr lang="hu-HU" sz="19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TMK: </a:t>
            </a:r>
            <a:r>
              <a:rPr lang="en-US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Történeti</a:t>
            </a: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Magánéleti</a:t>
            </a: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Korpusz</a:t>
            </a: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15. </a:t>
            </a:r>
            <a:r>
              <a:rPr lang="en-US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sz</a:t>
            </a: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vége</a:t>
            </a: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–1772, </a:t>
            </a:r>
            <a:r>
              <a:rPr lang="en-US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regiszterek</a:t>
            </a: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misszilisek</a:t>
            </a: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boszorkányperek</a:t>
            </a: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Méret</a:t>
            </a: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1 </a:t>
            </a:r>
            <a:r>
              <a:rPr lang="en-US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millió</a:t>
            </a: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szó</a:t>
            </a:r>
            <a:r>
              <a:rPr lang="nb-NO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nb-NO" sz="19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http://tmk.nytud.hu/3/</a:t>
            </a:r>
            <a:endParaRPr lang="hu-HU" sz="19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hu-HU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KED: Középmagyar Emlékirat- és Drámakorpusz, 1550–1772, regiszterek: emlékiratok és drámák. Méret: 200 ezer szó. </a:t>
            </a:r>
            <a:r>
              <a:rPr lang="hu-HU" sz="19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https://ked.nytud.hu/#dashboard?corpname=KED</a:t>
            </a:r>
            <a:endParaRPr lang="hu-HU" sz="1900" u="sng" dirty="0">
              <a:solidFill>
                <a:srgbClr val="0563C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hu-HU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MTSz</a:t>
            </a:r>
            <a:r>
              <a:rPr lang="hu-HU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Magyar Történeti Korpusz, 1772–2010, </a:t>
            </a:r>
            <a:r>
              <a:rPr lang="en-US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regiszterek</a:t>
            </a: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sajtónyelv</a:t>
            </a: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jogi</a:t>
            </a: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szaknyelvi</a:t>
            </a: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szövegek</a:t>
            </a: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szépirodalom</a:t>
            </a: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méret</a:t>
            </a: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30 </a:t>
            </a:r>
            <a:r>
              <a:rPr lang="en-US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millió</a:t>
            </a: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szó</a:t>
            </a: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9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http://clara.nytud.hu/mtsz/run.cgi/first_form</a:t>
            </a:r>
            <a:endParaRPr lang="hu-HU" sz="1900" u="sng" dirty="0">
              <a:solidFill>
                <a:srgbClr val="0563C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sz="19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ha+tud.</a:t>
            </a:r>
            <a:r>
              <a:rPr lang="hu-HU" sz="1900" cap="small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cond</a:t>
            </a:r>
            <a:r>
              <a:rPr lang="hu-HU" sz="1900" cap="smal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formák teljes találati listái</a:t>
            </a:r>
            <a:endParaRPr lang="hu-H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Keret, módszer: variációs pragmatika, diskurzusvariációs elemzés (</a:t>
            </a:r>
            <a:r>
              <a:rPr lang="hu-H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Pichler</a:t>
            </a: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2013)</a:t>
            </a:r>
          </a:p>
        </p:txBody>
      </p:sp>
    </p:spTree>
    <p:extLst>
      <p:ext uri="{BB962C8B-B14F-4D97-AF65-F5344CB8AC3E}">
        <p14:creationId xmlns:p14="http://schemas.microsoft.com/office/powerpoint/2010/main" val="85811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84AB3C6A-9382-6521-2FE9-5CCD7DB7B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Korpuszok, módszer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308EDC7E-3271-39E2-4C07-F47E890C22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992" y="2266545"/>
            <a:ext cx="10870016" cy="3933087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Keresések:</a:t>
            </a:r>
            <a:endParaRPr lang="hu-H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hu-H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jelen idejű feltételes módú alakok minden szám-személyben, határozott és határozatlan ragozásban (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 tudnám, ha tudnád</a:t>
            </a:r>
            <a:r>
              <a:rPr lang="hu-H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stb., ill. 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 tudnék, ha tudnál</a:t>
            </a:r>
            <a:r>
              <a:rPr lang="hu-H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stb.);</a:t>
            </a:r>
            <a:endParaRPr lang="hu-H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hu-H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múlt idejű feltételes módú alakok minden szám-személyben, határozott és határozatlan ragozásban (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 tudtam volna, ha tudtad volna</a:t>
            </a:r>
            <a:r>
              <a:rPr lang="hu-H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stb., ill. 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 tudnál </a:t>
            </a:r>
            <a:r>
              <a:rPr lang="hu-H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stb.);</a:t>
            </a:r>
            <a:endParaRPr lang="hu-H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hu-H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az előbbi esetek mindegyike ható képzővel bővítve, pl. 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 tudhatnám/tudhatnék, ha tudhattam volna;</a:t>
            </a:r>
            <a:endParaRPr lang="hu-H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hu-H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az előbbi esetek mindegyike a 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</a:t>
            </a:r>
            <a:r>
              <a:rPr lang="hu-H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után az összes személyes névmást (alanyesetben) tartalmazva, pl. 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 én, ha te </a:t>
            </a:r>
            <a:r>
              <a:rPr lang="hu-H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bármilyen 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tud</a:t>
            </a:r>
            <a:r>
              <a:rPr lang="hu-H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alak (pl. 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 te tudnád, ha te azt tudnád</a:t>
            </a:r>
            <a:r>
              <a:rPr lang="hu-H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hu-H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hu-HU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ÓMK: igető (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tud-</a:t>
            </a:r>
            <a:r>
              <a:rPr lang="hu-HU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és az összes belőle létrehozható igealak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5322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3495F10A-D669-DD69-7FDB-E425C5E1B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Ó- és középmagyar kor (ÓMK, TMK, KED)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435F3CAE-B5D4-C87A-E50C-7E4968F653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79" y="2344366"/>
            <a:ext cx="11276304" cy="43871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ÓMK: 2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inszubordinált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eset (/</a:t>
            </a:r>
            <a:r>
              <a:rPr lang="hu-H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525 találat a 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tud</a:t>
            </a:r>
            <a:r>
              <a:rPr lang="hu-H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összes alakjára keresve)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(5) 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 </a:t>
            </a:r>
            <a:r>
              <a:rPr lang="hu-HU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touaba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kaÿaltuan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mondÿa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uala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:Γ O </a:t>
            </a:r>
            <a:r>
              <a:rPr lang="hu-HU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frat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  <a:r>
              <a:rPr lang="hu-HU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} (</a:t>
            </a:r>
            <a:r>
              <a:rPr lang="hu-HU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hu-HU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lleo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 ez </a:t>
            </a:r>
            <a:r>
              <a:rPr lang="hu-HU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zerzett</a:t>
            </a:r>
            <a:r>
              <a:rPr lang="hu-HU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tudna </a:t>
            </a:r>
            <a:r>
              <a:rPr lang="hu-HU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menden</a:t>
            </a:r>
            <a:r>
              <a:rPr lang="hu-HU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neppeknek</a:t>
            </a:r>
            <a:r>
              <a:rPr lang="hu-HU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nÿeluett</a:t>
            </a:r>
            <a:r>
              <a:rPr lang="hu-HU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es </a:t>
            </a:r>
            <a:r>
              <a:rPr lang="hu-HU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menden</a:t>
            </a:r>
            <a:r>
              <a:rPr lang="hu-HU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tanusagat</a:t>
            </a:r>
            <a:r>
              <a:rPr lang="hu-HU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es </a:t>
            </a:r>
            <a:r>
              <a:rPr lang="hu-HU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ÿrasÿt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vgÿhogÿ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p{</a:t>
            </a:r>
            <a:r>
              <a:rPr lang="hu-HU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r>
              <a:rPr lang="hu-HU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phetalna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es </a:t>
            </a:r>
            <a:r>
              <a:rPr lang="hu-HU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ÿelentene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nem </a:t>
            </a:r>
            <a:r>
              <a:rPr lang="hu-HU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czak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az </a:t>
            </a:r>
            <a:r>
              <a:rPr lang="hu-HU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yewuendeutt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es </a:t>
            </a:r>
            <a:r>
              <a:rPr lang="hu-HU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egÿebeknek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tudomanÿat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(ÓMK, </a:t>
            </a:r>
            <a:r>
              <a:rPr lang="hu-H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JókK</a:t>
            </a:r>
            <a:r>
              <a:rPr lang="hu-H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29/4, 1372 u./1440k.)</a:t>
            </a:r>
          </a:p>
          <a:p>
            <a:pPr>
              <a:buNone/>
            </a:pPr>
            <a:r>
              <a:rPr lang="hu-H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(6) 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 hogy oda </a:t>
            </a:r>
            <a:r>
              <a:rPr lang="hu-HU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ͤ</a:t>
            </a:r>
            <a:r>
              <a:rPr lang="hu-HU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zelgete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látuán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a' </a:t>
            </a:r>
            <a:r>
              <a:rPr lang="hu-HU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vároſt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ſira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rayta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monduán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u-HU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ó ha te tudnád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auagy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czac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 te napodon, </a:t>
            </a:r>
            <a:r>
              <a:rPr lang="hu-HU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mellyec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a' te </a:t>
            </a:r>
            <a:r>
              <a:rPr lang="hu-HU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békeſségedre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vadnac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hu-H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hu-HU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moſt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el </a:t>
            </a:r>
            <a:r>
              <a:rPr lang="hu-HU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vadnac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reytetuén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a' te </a:t>
            </a:r>
            <a:r>
              <a:rPr lang="hu-HU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ſʒo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ͤ</a:t>
            </a:r>
            <a:r>
              <a:rPr lang="hu-HU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-meid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elo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ͤt</a:t>
            </a:r>
            <a:r>
              <a:rPr lang="hu-H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(ÓMK, Heltai ÚT., 1565: V7r–V7v)</a:t>
            </a:r>
          </a:p>
          <a:p>
            <a:pPr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Kétértelműség: óhajtás és felkiáltás/értékelés, próba: 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óhajtó </a:t>
            </a:r>
            <a:r>
              <a:rPr lang="hu-H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bár, bárcsak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(de: a kívánság ≠ óhajtó mondatfajta) (a spanyolban ugyanez: </a:t>
            </a:r>
            <a:r>
              <a:rPr lang="hu-H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Gras</a:t>
            </a:r>
            <a:r>
              <a:rPr lang="hu-HU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</a:t>
            </a:r>
            <a:r>
              <a:rPr lang="hu-H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Sansińena</a:t>
            </a:r>
            <a:r>
              <a:rPr lang="hu-HU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2017, illetve </a:t>
            </a:r>
            <a:r>
              <a:rPr lang="hu-H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Sánchez</a:t>
            </a:r>
            <a:r>
              <a:rPr lang="hu-HU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López 2019), ill. ahol a </a:t>
            </a:r>
            <a:r>
              <a:rPr lang="hu-H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kontextusból</a:t>
            </a:r>
            <a:r>
              <a:rPr lang="hu-HU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kiderül, hogy nem lehet kívánság (mert pl. félelmetes, amire vonatkozik).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71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43AA1EDA-6A90-1BBD-2DA4-C9D8FDB3F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Ó- és középmagyar kor (ÓMK, TMK, KED)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9974E638-8455-A0F9-A36F-645D81D1C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TMK, KED: </a:t>
            </a:r>
            <a:r>
              <a:rPr lang="hu-H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nincs</a:t>
            </a:r>
            <a: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inszubordinált</a:t>
            </a:r>
            <a: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használatra </a:t>
            </a:r>
            <a:r>
              <a:rPr lang="hu-H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adat, csak feltételes alárendelő összetett mondatokra</a:t>
            </a:r>
            <a:endParaRPr lang="hu-H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Szokványos feltételes összetett mondatok: </a:t>
            </a:r>
            <a:r>
              <a:rPr lang="hu-HU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protasis</a:t>
            </a:r>
            <a:r>
              <a:rPr lang="hu-H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(feltétel) + </a:t>
            </a:r>
            <a:r>
              <a:rPr lang="hu-H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apodosis</a:t>
            </a:r>
            <a: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 feltétel teljesülésének következménye)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(7) </a:t>
            </a:r>
            <a:r>
              <a:rPr lang="hu-HU" sz="21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egieb</a:t>
            </a:r>
            <a:r>
              <a:rPr lang="hu-HU" sz="21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1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erant</a:t>
            </a:r>
            <a:r>
              <a:rPr lang="hu-HU" sz="21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1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 tudna</a:t>
            </a:r>
            <a:r>
              <a:rPr lang="hu-HU" sz="21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hol lakik </a:t>
            </a:r>
            <a:r>
              <a:rPr lang="hu-HU" sz="21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föl keresne</a:t>
            </a:r>
            <a:r>
              <a:rPr lang="hu-HU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(TMK, </a:t>
            </a:r>
            <a:r>
              <a:rPr lang="hu-HU" sz="2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Bosz</a:t>
            </a:r>
            <a:r>
              <a:rPr lang="hu-HU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126, 1648)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(8) </a:t>
            </a:r>
            <a:r>
              <a:rPr lang="hu-HU" sz="21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Ime</a:t>
            </a:r>
            <a:r>
              <a:rPr lang="hu-HU" sz="21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1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süvéltést</a:t>
            </a:r>
            <a:r>
              <a:rPr lang="hu-HU" sz="21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hallok! </a:t>
            </a:r>
            <a:r>
              <a:rPr lang="hu-HU" sz="21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Oh ha tudnám </a:t>
            </a:r>
            <a:r>
              <a:rPr lang="hu-HU" sz="21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merre </a:t>
            </a:r>
            <a:r>
              <a:rPr lang="hu-HU" sz="21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vagynak</a:t>
            </a:r>
            <a:r>
              <a:rPr lang="hu-HU" sz="21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kedves társaim, </a:t>
            </a:r>
            <a:r>
              <a:rPr lang="hu-HU" sz="21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sebes </a:t>
            </a:r>
            <a:r>
              <a:rPr lang="hu-HU" sz="21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nyil</a:t>
            </a:r>
            <a:r>
              <a:rPr lang="hu-HU" sz="21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módjára </a:t>
            </a:r>
            <a:r>
              <a:rPr lang="hu-HU" sz="21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kővetném</a:t>
            </a:r>
            <a:r>
              <a:rPr lang="hu-HU" sz="21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őket...!</a:t>
            </a:r>
            <a:r>
              <a:rPr lang="hu-HU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 (KED, Benyák Bernát: Megszégyenült, 1772</a:t>
            </a:r>
            <a:r>
              <a:rPr lang="hu-HU" sz="21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– már vágyakozás~kívánság</a:t>
            </a:r>
            <a:endParaRPr lang="hu-HU" sz="2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43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D55FB222-4414-EEB3-1E42-88DFB5531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992" y="1042805"/>
            <a:ext cx="10890929" cy="1097280"/>
          </a:xfrm>
        </p:spPr>
        <p:txBody>
          <a:bodyPr/>
          <a:lstStyle/>
          <a:p>
            <a:r>
              <a:rPr lang="hu-HU" dirty="0"/>
              <a:t>Új- és újabb magyar kor (</a:t>
            </a:r>
            <a:r>
              <a:rPr lang="hu-HU" dirty="0" err="1"/>
              <a:t>MTSz</a:t>
            </a:r>
            <a:r>
              <a:rPr lang="hu-HU" dirty="0"/>
              <a:t>)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6DB132D2-BE90-6334-B599-AB3FC4CF59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79" y="1955260"/>
            <a:ext cx="11344397" cy="471791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Korábbi kutatások alapján: az újmagyartól szaporodnak meg az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inszubordinált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mellékmondatok (Dér 2024)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224</a:t>
            </a:r>
            <a:r>
              <a:rPr lang="hu-H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db </a:t>
            </a:r>
            <a:r>
              <a:rPr lang="hu-H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inszubordinált</a:t>
            </a:r>
            <a:r>
              <a:rPr lang="hu-H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találat, kiemelkednek: a </a:t>
            </a:r>
            <a:r>
              <a:rPr lang="hu-H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jelen idejű </a:t>
            </a:r>
            <a:r>
              <a:rPr lang="hu-H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(146 db, 65,18%), a </a:t>
            </a:r>
            <a:r>
              <a:rPr lang="hu-H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ható képző nélküli </a:t>
            </a:r>
            <a:r>
              <a:rPr lang="hu-H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(223 db, 99,55%), </a:t>
            </a:r>
            <a:r>
              <a:rPr lang="hu-H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hu-H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 </a:t>
            </a:r>
            <a:r>
              <a:rPr lang="hu-H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E/2 és E/3-as </a:t>
            </a:r>
            <a:r>
              <a:rPr lang="hu-H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személyragot (31,70</a:t>
            </a:r>
            <a:r>
              <a:rPr lang="hu-H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% és 32,14%) tartalmazó formák.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Közvetlen nyelvi interakciókban használatosak (9) (legkorábbi adat), a megnyilatkozók gondolatait tükröző leírásokban (10), illetve magázásban (11): </a:t>
            </a:r>
            <a:endParaRPr lang="hu-H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(9) </a:t>
            </a:r>
            <a:r>
              <a:rPr lang="hu-HU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Oh! ha tudnád: egy Szép, és annak ideiben hízelkedni tudó </a:t>
            </a:r>
            <a:r>
              <a:rPr lang="hu-HU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Aſzſzonyság</a:t>
            </a:r>
            <a:r>
              <a:rPr lang="hu-HU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mennyi dologban </a:t>
            </a:r>
            <a:r>
              <a:rPr lang="hu-HU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hátrálhattya</a:t>
            </a:r>
            <a:r>
              <a:rPr lang="hu-HU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-meg a' Fejedelemnek ama' gondolatait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mellyekkel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az </a:t>
            </a:r>
            <a:r>
              <a:rPr lang="hu-HU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Orſzágnak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el-tapodására dühösködik.</a:t>
            </a:r>
            <a:r>
              <a:rPr lang="hu-H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hu-H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MTSz</a:t>
            </a:r>
            <a:r>
              <a:rPr lang="hu-H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Dugonics András: Etelka, 1786)</a:t>
            </a:r>
            <a:endParaRPr lang="hu-H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(10) 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hallja </a:t>
            </a:r>
            <a:r>
              <a:rPr lang="hu-HU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szörnyü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hiremet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nevem, tudom, őt is rettegteti – </a:t>
            </a:r>
            <a:r>
              <a:rPr lang="hu-HU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hát ha tudná, hogy azt fia vette fel!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De azt ő nem tudja meg soha!</a:t>
            </a:r>
            <a:r>
              <a:rPr lang="hu-H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hu-H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MTSz</a:t>
            </a:r>
            <a:r>
              <a:rPr lang="hu-H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Szigligeti Ede: A lelenc, 1863)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(11) KAPITÁNY.: (…) 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Ugyan Angyali </a:t>
            </a:r>
            <a:r>
              <a:rPr lang="hu-HU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Kárólinám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! </a:t>
            </a:r>
            <a:r>
              <a:rPr lang="hu-HU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lehettséges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-é </a:t>
            </a:r>
            <a:r>
              <a:rPr lang="hu-HU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örömit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egy oly </a:t>
            </a:r>
            <a:r>
              <a:rPr lang="hu-HU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ſziv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hu-HU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kinnyának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mezején legeltetni, mely a' leg-igazabb </a:t>
            </a:r>
            <a:r>
              <a:rPr lang="hu-HU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tiſztelettel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buzog? </a:t>
            </a:r>
            <a:r>
              <a:rPr lang="hu-HU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 tudná az én lelkemnek, </a:t>
            </a:r>
            <a:r>
              <a:rPr lang="hu-HU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belsö</a:t>
            </a:r>
            <a:r>
              <a:rPr lang="hu-HU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hu-HU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réſzemben</a:t>
            </a:r>
            <a:r>
              <a:rPr lang="hu-HU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mi módon való </a:t>
            </a:r>
            <a:r>
              <a:rPr lang="hu-HU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fekvéſit</a:t>
            </a:r>
            <a:r>
              <a:rPr lang="hu-H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hu-HU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– KÁROLINA.: </a:t>
            </a:r>
            <a:r>
              <a:rPr lang="hu-H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Lelkének fekvésit?</a:t>
            </a:r>
            <a:r>
              <a:rPr lang="hu-HU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hu-H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MTSz</a:t>
            </a:r>
            <a:r>
              <a:rPr lang="hu-HU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 </a:t>
            </a:r>
            <a:r>
              <a:rPr lang="hu-H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Boér</a:t>
            </a:r>
            <a:r>
              <a:rPr lang="hu-HU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Sándor: Ki légyen oͤ? 1793)</a:t>
            </a:r>
            <a:endParaRPr lang="hu-H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8951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ashVTI">
  <a:themeElements>
    <a:clrScheme name="Custom 6">
      <a:dk1>
        <a:sysClr val="windowText" lastClr="000000"/>
      </a:dk1>
      <a:lt1>
        <a:sysClr val="window" lastClr="FFFFFF"/>
      </a:lt1>
      <a:dk2>
        <a:srgbClr val="0D1C3B"/>
      </a:dk2>
      <a:lt2>
        <a:srgbClr val="F5F2F9"/>
      </a:lt2>
      <a:accent1>
        <a:srgbClr val="1973EB"/>
      </a:accent1>
      <a:accent2>
        <a:srgbClr val="25C8A2"/>
      </a:accent2>
      <a:accent3>
        <a:srgbClr val="BF8ED1"/>
      </a:accent3>
      <a:accent4>
        <a:srgbClr val="FE733C"/>
      </a:accent4>
      <a:accent5>
        <a:srgbClr val="FE5A5A"/>
      </a:accent5>
      <a:accent6>
        <a:srgbClr val="1AC16E"/>
      </a:accent6>
      <a:hlink>
        <a:srgbClr val="1AC16E"/>
      </a:hlink>
      <a:folHlink>
        <a:srgbClr val="00B0F0"/>
      </a:folHlink>
    </a:clrScheme>
    <a:fontScheme name="grandview display">
      <a:majorFont>
        <a:latin typeface="Grandview Display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shVTI" id="{0A75137F-CDEB-4E94-A788-9D255EBE1B91}" vid="{DE9A6A09-5855-45A3-8E99-4290ED24057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2829</Words>
  <Application>Microsoft Office PowerPoint</Application>
  <PresentationFormat>Szélesvásznú</PresentationFormat>
  <Paragraphs>188</Paragraphs>
  <Slides>22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22</vt:i4>
      </vt:variant>
    </vt:vector>
  </HeadingPairs>
  <TitlesOfParts>
    <vt:vector size="29" baseType="lpstr">
      <vt:lpstr>Arial</vt:lpstr>
      <vt:lpstr>Calibri</vt:lpstr>
      <vt:lpstr>Grandview Display</vt:lpstr>
      <vt:lpstr>Symbol</vt:lpstr>
      <vt:lpstr>Times New Roman</vt:lpstr>
      <vt:lpstr>Wingdings</vt:lpstr>
      <vt:lpstr>DashVTI</vt:lpstr>
      <vt:lpstr>Távolodás a feltételességtől:  a ha + tud.cond szerkezetek függetlenedéséről</vt:lpstr>
      <vt:lpstr>Feltételes inszubordinált mellékmondatok</vt:lpstr>
      <vt:lpstr>Olasz és francia megfelelők</vt:lpstr>
      <vt:lpstr>Kutatási kérdések</vt:lpstr>
      <vt:lpstr>Korpuszok, módszer</vt:lpstr>
      <vt:lpstr>Korpuszok, módszer</vt:lpstr>
      <vt:lpstr>Ó- és középmagyar kor (ÓMK, TMK, KED)</vt:lpstr>
      <vt:lpstr>Ó- és középmagyar kor (ÓMK, TMK, KED)</vt:lpstr>
      <vt:lpstr>Új- és újabb magyar kor (MTSz)</vt:lpstr>
      <vt:lpstr>PowerPoint bemutató</vt:lpstr>
      <vt:lpstr>Új- és újabb magyar kor (MTSz)</vt:lpstr>
      <vt:lpstr>Új- és újabb magyar kor</vt:lpstr>
      <vt:lpstr>Keletkezés: ha tudná(d) X</vt:lpstr>
      <vt:lpstr>Keletkezés: ha tudná(d) X</vt:lpstr>
      <vt:lpstr>A legönállóbb változat: Ha tudná(d)!</vt:lpstr>
      <vt:lpstr>PowerPoint bemutató</vt:lpstr>
      <vt:lpstr>Köszönetnyilvánítás</vt:lpstr>
      <vt:lpstr>Források</vt:lpstr>
      <vt:lpstr>Irodalom</vt:lpstr>
      <vt:lpstr>Irodalom</vt:lpstr>
      <vt:lpstr>Ha csak tudná(d)…</vt:lpstr>
      <vt:lpstr>PowerPoint bemutató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Távolodás a feltételességtől:  a ha + tud.cond szerkezetek függetlenedéséről</dc:title>
  <dc:creator>Anonymous</dc:creator>
  <cp:lastModifiedBy>Anonymous</cp:lastModifiedBy>
  <cp:revision>215</cp:revision>
  <dcterms:created xsi:type="dcterms:W3CDTF">2025-04-03T08:10:49Z</dcterms:created>
  <dcterms:modified xsi:type="dcterms:W3CDTF">2025-04-24T12:39:01Z</dcterms:modified>
</cp:coreProperties>
</file>