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5" r:id="rId8"/>
    <p:sldId id="263" r:id="rId9"/>
    <p:sldId id="266" r:id="rId10"/>
    <p:sldId id="268" r:id="rId11"/>
    <p:sldId id="264" r:id="rId12"/>
    <p:sldId id="267" r:id="rId13"/>
    <p:sldId id="269" r:id="rId14"/>
    <p:sldId id="275" r:id="rId15"/>
    <p:sldId id="276" r:id="rId16"/>
    <p:sldId id="277" r:id="rId17"/>
    <p:sldId id="270" r:id="rId18"/>
    <p:sldId id="272" r:id="rId19"/>
    <p:sldId id="278" r:id="rId20"/>
    <p:sldId id="279" r:id="rId21"/>
    <p:sldId id="273" r:id="rId22"/>
    <p:sldId id="274" r:id="rId23"/>
    <p:sldId id="28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507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5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7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1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792EA91-3BEC-413E-9CC0-329F1915E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zínes folyadékkép">
            <a:extLst>
              <a:ext uri="{FF2B5EF4-FFF2-40B4-BE49-F238E27FC236}">
                <a16:creationId xmlns:a16="http://schemas.microsoft.com/office/drawing/2014/main" xmlns="" id="{B239EBBB-080D-46D4-FD1C-47E22883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7C0394-A9D4-466F-A671-B2752CC7F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A00DBD5-1A2C-50A9-6678-EFD9CD634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>
            <a:normAutofit/>
          </a:bodyPr>
          <a:lstStyle/>
          <a:p>
            <a:r>
              <a:rPr lang="hu-HU" i="1" dirty="0">
                <a:solidFill>
                  <a:schemeClr val="bg1"/>
                </a:solidFill>
              </a:rPr>
              <a:t>Naná, hogy persze!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AE27E74-09F5-6774-4CD2-421533901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főmondati állítmány nélküli mondatokról</a:t>
            </a:r>
          </a:p>
          <a:p>
            <a:r>
              <a:rPr lang="hu-HU" dirty="0">
                <a:solidFill>
                  <a:schemeClr val="bg1"/>
                </a:solidFill>
              </a:rPr>
              <a:t>Dér Csilla Ilona</a:t>
            </a:r>
          </a:p>
          <a:p>
            <a:r>
              <a:rPr lang="hu-HU" dirty="0">
                <a:solidFill>
                  <a:schemeClr val="bg1"/>
                </a:solidFill>
              </a:rPr>
              <a:t>Tréninghét, 2024. 10. 25.</a:t>
            </a:r>
          </a:p>
        </p:txBody>
      </p:sp>
    </p:spTree>
    <p:extLst>
      <p:ext uri="{BB962C8B-B14F-4D97-AF65-F5344CB8AC3E}">
        <p14:creationId xmlns:p14="http://schemas.microsoft.com/office/powerpoint/2010/main" val="174921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798A06-8251-5337-67C9-065CBF25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különösek?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2BB76BF-F3CD-5876-F5D8-9F6B5D32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714017"/>
            <a:ext cx="9144000" cy="3385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Nem szokványos főmondat egy partikula/módosítószó</a:t>
            </a:r>
          </a:p>
          <a:p>
            <a:pPr marL="0" indent="0">
              <a:buNone/>
            </a:pPr>
            <a:r>
              <a:rPr lang="hu-HU" dirty="0"/>
              <a:t>Nem is </a:t>
            </a:r>
            <a:r>
              <a:rPr lang="hu-HU" dirty="0" err="1"/>
              <a:t>elliptált</a:t>
            </a:r>
            <a:r>
              <a:rPr lang="hu-HU" dirty="0"/>
              <a:t> az állítmány</a:t>
            </a:r>
          </a:p>
          <a:p>
            <a:pPr marL="0" indent="0">
              <a:buNone/>
            </a:pPr>
            <a:r>
              <a:rPr lang="hu-HU" dirty="0"/>
              <a:t>Csak hasonlóak, de más szerkezet:</a:t>
            </a:r>
          </a:p>
          <a:p>
            <a:pPr marL="0" indent="0">
              <a:buNone/>
            </a:pPr>
            <a:r>
              <a:rPr lang="hu-HU" i="1" dirty="0"/>
              <a:t>Jó, hogy jössz!</a:t>
            </a:r>
          </a:p>
          <a:p>
            <a:pPr marL="0" indent="0">
              <a:buNone/>
            </a:pPr>
            <a:r>
              <a:rPr lang="hu-HU" i="1" dirty="0"/>
              <a:t>Szép, hogy megnézed.</a:t>
            </a:r>
          </a:p>
          <a:p>
            <a:pPr marL="0" indent="0">
              <a:buNone/>
            </a:pPr>
            <a:r>
              <a:rPr lang="hu-HU" i="1" dirty="0"/>
              <a:t>Szerencse, hogy elkaptam!</a:t>
            </a:r>
          </a:p>
          <a:p>
            <a:pPr marL="0" indent="0">
              <a:buNone/>
            </a:pPr>
            <a:r>
              <a:rPr lang="hu-HU" i="1" dirty="0"/>
              <a:t>Vili, hogy jössz! </a:t>
            </a:r>
            <a:r>
              <a:rPr lang="hu-HU" dirty="0"/>
              <a:t>’világos’</a:t>
            </a:r>
          </a:p>
        </p:txBody>
      </p:sp>
    </p:spTree>
    <p:extLst>
      <p:ext uri="{BB962C8B-B14F-4D97-AF65-F5344CB8AC3E}">
        <p14:creationId xmlns:p14="http://schemas.microsoft.com/office/powerpoint/2010/main" val="294826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2B240F-566B-42C4-10B2-D63CAC59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Redukálódott főmondatok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1B3FD2E-74E3-12C2-4553-A202E871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38" y="2461098"/>
            <a:ext cx="9241666" cy="363795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Haader</a:t>
            </a:r>
            <a:r>
              <a:rPr lang="hu-HU" dirty="0"/>
              <a:t> (2001): sok ilyen elem eredetileg teljes értékű főmondat volt, tipikus </a:t>
            </a:r>
            <a:r>
              <a:rPr lang="hu-HU" dirty="0" err="1"/>
              <a:t>grammatikalizációs</a:t>
            </a:r>
            <a:r>
              <a:rPr lang="hu-HU" dirty="0"/>
              <a:t> út (főmondat &gt; főmondati állítmány &gt; partikula/</a:t>
            </a:r>
            <a:r>
              <a:rPr lang="hu-HU" dirty="0" err="1"/>
              <a:t>mód.szó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i="1" dirty="0"/>
              <a:t>bizony, talán, tán, lám, hadd, vajon  </a:t>
            </a:r>
          </a:p>
          <a:p>
            <a:pPr marL="0" indent="0">
              <a:buNone/>
            </a:pPr>
            <a:r>
              <a:rPr lang="hu-HU" dirty="0"/>
              <a:t>módosítószók és partikulák</a:t>
            </a:r>
          </a:p>
          <a:p>
            <a:pPr marL="0" indent="0">
              <a:buNone/>
            </a:pPr>
            <a:r>
              <a:rPr lang="hu-HU" dirty="0"/>
              <a:t>alárendelő összetett mondat főmondatából keletkeztek</a:t>
            </a:r>
          </a:p>
        </p:txBody>
      </p:sp>
    </p:spTree>
    <p:extLst>
      <p:ext uri="{BB962C8B-B14F-4D97-AF65-F5344CB8AC3E}">
        <p14:creationId xmlns:p14="http://schemas.microsoft.com/office/powerpoint/2010/main" val="292225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B8B533B-0177-6457-06E6-F7925A77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Haader</a:t>
            </a:r>
            <a:r>
              <a:rPr lang="hu-HU" dirty="0"/>
              <a:t> (2001)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E775CD3-BDB5-FEFE-8024-B91A96CBC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030" y="2266545"/>
            <a:ext cx="9931940" cy="4591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/>
              <a:t>bizony</a:t>
            </a:r>
            <a:r>
              <a:rPr lang="hu-HU" dirty="0"/>
              <a:t> módosítószóvá válása:</a:t>
            </a:r>
          </a:p>
          <a:p>
            <a:pPr marL="0" indent="0">
              <a:buNone/>
            </a:pPr>
            <a:r>
              <a:rPr lang="hu-HU" dirty="0"/>
              <a:t>(5)  </a:t>
            </a:r>
            <a:r>
              <a:rPr lang="hu-HU" b="1" dirty="0" err="1"/>
              <a:t>byzon</a:t>
            </a:r>
            <a:r>
              <a:rPr lang="hu-HU" b="1" dirty="0"/>
              <a:t> az </a:t>
            </a:r>
            <a:r>
              <a:rPr lang="hu-HU" b="1" dirty="0" err="1"/>
              <a:t>hog</a:t>
            </a:r>
            <a:r>
              <a:rPr lang="hu-HU" b="1" dirty="0"/>
              <a:t> </a:t>
            </a:r>
            <a:r>
              <a:rPr lang="hu-HU" dirty="0" err="1"/>
              <a:t>halz</a:t>
            </a:r>
            <a:r>
              <a:rPr lang="hu-HU" dirty="0"/>
              <a:t> · </a:t>
            </a:r>
            <a:r>
              <a:rPr lang="hu-HU" dirty="0" err="1"/>
              <a:t>byzontalan</a:t>
            </a:r>
            <a:r>
              <a:rPr lang="hu-HU" dirty="0"/>
              <a:t> az </a:t>
            </a:r>
            <a:r>
              <a:rPr lang="hu-HU" dirty="0" err="1"/>
              <a:t>kedeg</a:t>
            </a:r>
            <a:r>
              <a:rPr lang="hu-HU" dirty="0"/>
              <a:t> · </a:t>
            </a:r>
            <a:r>
              <a:rPr lang="hu-HU" dirty="0" err="1"/>
              <a:t>mykoron</a:t>
            </a:r>
            <a:r>
              <a:rPr lang="hu-HU" dirty="0"/>
              <a:t> … </a:t>
            </a:r>
            <a:r>
              <a:rPr lang="hu-HU" dirty="0" err="1"/>
              <a:t>halz</a:t>
            </a:r>
            <a:r>
              <a:rPr lang="hu-HU" dirty="0"/>
              <a:t> meg (</a:t>
            </a:r>
            <a:r>
              <a:rPr lang="hu-HU" dirty="0" err="1"/>
              <a:t>HorvK</a:t>
            </a:r>
            <a:r>
              <a:rPr lang="hu-HU" dirty="0"/>
              <a:t>. 132)</a:t>
            </a:r>
          </a:p>
          <a:p>
            <a:pPr marL="0" indent="0">
              <a:buNone/>
            </a:pPr>
            <a:r>
              <a:rPr lang="hu-HU" dirty="0"/>
              <a:t>(6) </a:t>
            </a:r>
            <a:r>
              <a:rPr lang="hu-HU" dirty="0" err="1"/>
              <a:t>Elseő</a:t>
            </a:r>
            <a:r>
              <a:rPr lang="hu-HU" dirty="0"/>
              <a:t> </a:t>
            </a:r>
            <a:r>
              <a:rPr lang="hu-HU" dirty="0" err="1"/>
              <a:t>hyr</a:t>
            </a:r>
            <a:r>
              <a:rPr lang="hu-HU" dirty="0"/>
              <a:t> </a:t>
            </a:r>
            <a:r>
              <a:rPr lang="hu-HU" dirty="0" err="1"/>
              <a:t>nylwan</a:t>
            </a:r>
            <a:r>
              <a:rPr lang="hu-HU" dirty="0"/>
              <a:t> </a:t>
            </a:r>
            <a:r>
              <a:rPr lang="hu-HU" dirty="0" err="1"/>
              <a:t>valo</a:t>
            </a:r>
            <a:r>
              <a:rPr lang="hu-HU" dirty="0"/>
              <a:t>, </a:t>
            </a:r>
            <a:r>
              <a:rPr lang="hu-HU" b="1" dirty="0" err="1"/>
              <a:t>Byzon</a:t>
            </a:r>
            <a:r>
              <a:rPr lang="hu-HU" b="1" dirty="0"/>
              <a:t>, hogy </a:t>
            </a:r>
            <a:r>
              <a:rPr lang="hu-HU" dirty="0" err="1"/>
              <a:t>cházár</a:t>
            </a:r>
            <a:r>
              <a:rPr lang="hu-HU" dirty="0"/>
              <a:t> Ma </a:t>
            </a:r>
            <a:r>
              <a:rPr lang="hu-HU" dirty="0" err="1"/>
              <a:t>zerdan</a:t>
            </a:r>
            <a:r>
              <a:rPr lang="hu-HU" dirty="0"/>
              <a:t>. </a:t>
            </a:r>
            <a:r>
              <a:rPr lang="hu-HU" dirty="0" err="1"/>
              <a:t>Bwdaban</a:t>
            </a:r>
            <a:r>
              <a:rPr lang="hu-HU" dirty="0"/>
              <a:t> vagyon (1543: </a:t>
            </a:r>
            <a:r>
              <a:rPr lang="hu-HU" dirty="0" err="1"/>
              <a:t>MNy</a:t>
            </a:r>
            <a:r>
              <a:rPr lang="hu-HU" dirty="0"/>
              <a:t>. 80: 511)</a:t>
            </a:r>
          </a:p>
          <a:p>
            <a:pPr marL="0" indent="0">
              <a:buNone/>
            </a:pPr>
            <a:r>
              <a:rPr lang="hu-HU" dirty="0"/>
              <a:t>(7)  </a:t>
            </a:r>
            <a:r>
              <a:rPr lang="hu-HU" b="1" dirty="0" err="1"/>
              <a:t>Bizon</a:t>
            </a:r>
            <a:r>
              <a:rPr lang="hu-HU" b="1" dirty="0"/>
              <a:t> hogy </a:t>
            </a:r>
            <a:r>
              <a:rPr lang="hu-HU" dirty="0"/>
              <a:t>ettől kisseb </a:t>
            </a:r>
            <a:r>
              <a:rPr lang="hu-HU" dirty="0" err="1"/>
              <a:t>bvnekert</a:t>
            </a:r>
            <a:r>
              <a:rPr lang="hu-HU" dirty="0"/>
              <a:t>, </a:t>
            </a:r>
            <a:r>
              <a:rPr lang="hu-HU" dirty="0" err="1"/>
              <a:t>hagyhatt·ak</a:t>
            </a:r>
            <a:r>
              <a:rPr lang="hu-HU" dirty="0"/>
              <a:t> </a:t>
            </a:r>
            <a:r>
              <a:rPr lang="hu-HU" dirty="0" err="1"/>
              <a:t>nemicor</a:t>
            </a:r>
            <a:r>
              <a:rPr lang="hu-HU" dirty="0"/>
              <a:t> </a:t>
            </a:r>
            <a:r>
              <a:rPr lang="hu-HU" dirty="0" err="1"/>
              <a:t>nekiknek</a:t>
            </a:r>
            <a:r>
              <a:rPr lang="hu-HU" dirty="0"/>
              <a:t> hogy azon </a:t>
            </a:r>
            <a:r>
              <a:rPr lang="hu-HU" dirty="0" err="1"/>
              <a:t>mo~dot</a:t>
            </a:r>
            <a:r>
              <a:rPr lang="hu-HU" dirty="0"/>
              <a:t> </a:t>
            </a:r>
            <a:r>
              <a:rPr lang="hu-HU" dirty="0" err="1"/>
              <a:t>hel·en</a:t>
            </a:r>
            <a:r>
              <a:rPr lang="hu-HU" dirty="0"/>
              <a:t> </a:t>
            </a:r>
            <a:r>
              <a:rPr lang="hu-HU" dirty="0" err="1"/>
              <a:t>lacozzanak</a:t>
            </a:r>
            <a:r>
              <a:rPr lang="hu-HU" dirty="0"/>
              <a:t> (</a:t>
            </a:r>
            <a:r>
              <a:rPr lang="hu-HU" dirty="0" err="1"/>
              <a:t>BirkK</a:t>
            </a:r>
            <a:r>
              <a:rPr lang="hu-HU" dirty="0"/>
              <a:t>. 3a; vö. lat.: Pro </a:t>
            </a:r>
            <a:r>
              <a:rPr lang="hu-HU" dirty="0" err="1"/>
              <a:t>culpis</a:t>
            </a:r>
            <a:r>
              <a:rPr lang="hu-HU" dirty="0"/>
              <a:t> </a:t>
            </a:r>
            <a:r>
              <a:rPr lang="hu-HU" dirty="0" err="1"/>
              <a:t>vero</a:t>
            </a:r>
            <a:r>
              <a:rPr lang="hu-HU" dirty="0"/>
              <a:t> </a:t>
            </a:r>
            <a:r>
              <a:rPr lang="hu-HU" dirty="0" err="1"/>
              <a:t>aliquibus</a:t>
            </a:r>
            <a:r>
              <a:rPr lang="hu-HU" dirty="0"/>
              <a:t> </a:t>
            </a:r>
            <a:r>
              <a:rPr lang="hu-HU" dirty="0" err="1"/>
              <a:t>minoribus</a:t>
            </a:r>
            <a:r>
              <a:rPr lang="hu-HU" dirty="0"/>
              <a:t> </a:t>
            </a:r>
            <a:r>
              <a:rPr lang="hu-HU" dirty="0" err="1"/>
              <a:t>istis</a:t>
            </a:r>
            <a:r>
              <a:rPr lang="hu-HU" dirty="0"/>
              <a:t>…)</a:t>
            </a:r>
          </a:p>
          <a:p>
            <a:pPr marL="0" indent="0">
              <a:buNone/>
            </a:pPr>
            <a:r>
              <a:rPr lang="hu-HU" dirty="0"/>
              <a:t>(8)  </a:t>
            </a:r>
            <a:r>
              <a:rPr lang="hu-HU" dirty="0" err="1"/>
              <a:t>hogj</a:t>
            </a:r>
            <a:r>
              <a:rPr lang="hu-HU" dirty="0"/>
              <a:t> </a:t>
            </a:r>
            <a:r>
              <a:rPr lang="hu-HU" dirty="0" err="1"/>
              <a:t>kyth</a:t>
            </a:r>
            <a:r>
              <a:rPr lang="hu-HU" dirty="0"/>
              <a:t> </a:t>
            </a:r>
            <a:r>
              <a:rPr lang="hu-HU" dirty="0" err="1"/>
              <a:t>myh</a:t>
            </a:r>
            <a:r>
              <a:rPr lang="hu-HU" dirty="0"/>
              <a:t> minden </a:t>
            </a:r>
            <a:r>
              <a:rPr lang="hu-HU" dirty="0" err="1"/>
              <a:t>athya</a:t>
            </a:r>
            <a:r>
              <a:rPr lang="hu-HU" dirty="0"/>
              <a:t> </a:t>
            </a:r>
            <a:r>
              <a:rPr lang="hu-HU" dirty="0" err="1"/>
              <a:t>fyvyh</a:t>
            </a:r>
            <a:r>
              <a:rPr lang="hu-HU" dirty="0"/>
              <a:t> </a:t>
            </a:r>
            <a:r>
              <a:rPr lang="hu-HU" dirty="0" err="1"/>
              <a:t>zerelemel</a:t>
            </a:r>
            <a:r>
              <a:rPr lang="hu-HU" dirty="0"/>
              <a:t> </a:t>
            </a:r>
            <a:r>
              <a:rPr lang="hu-HU" dirty="0" err="1"/>
              <a:t>megj</a:t>
            </a:r>
            <a:r>
              <a:rPr lang="hu-HU" dirty="0"/>
              <a:t> </a:t>
            </a:r>
            <a:r>
              <a:rPr lang="hu-HU" dirty="0" err="1"/>
              <a:t>akarvnk</a:t>
            </a:r>
            <a:r>
              <a:rPr lang="hu-HU" dirty="0"/>
              <a:t> </a:t>
            </a:r>
            <a:r>
              <a:rPr lang="hu-HU" dirty="0" err="1"/>
              <a:t>halalnyh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felsegednek</a:t>
            </a:r>
            <a:r>
              <a:rPr lang="hu-HU" dirty="0"/>
              <a:t> </a:t>
            </a:r>
            <a:r>
              <a:rPr lang="hu-HU" b="1" dirty="0" err="1"/>
              <a:t>byzonj</a:t>
            </a:r>
            <a:r>
              <a:rPr lang="hu-HU" b="1" dirty="0"/>
              <a:t> </a:t>
            </a:r>
            <a:r>
              <a:rPr lang="hu-HU" dirty="0" err="1"/>
              <a:t>myes</a:t>
            </a:r>
            <a:r>
              <a:rPr lang="hu-HU" dirty="0"/>
              <a:t> az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felseged</a:t>
            </a:r>
            <a:r>
              <a:rPr lang="hu-HU" dirty="0"/>
              <a:t> </a:t>
            </a:r>
            <a:r>
              <a:rPr lang="hu-HU" dirty="0" err="1"/>
              <a:t>keremesseth</a:t>
            </a:r>
            <a:r>
              <a:rPr lang="hu-HU" dirty="0"/>
              <a:t> </a:t>
            </a:r>
            <a:r>
              <a:rPr lang="hu-HU" dirty="0" err="1"/>
              <a:t>semyben</a:t>
            </a:r>
            <a:r>
              <a:rPr lang="hu-HU" dirty="0"/>
              <a:t> </a:t>
            </a:r>
            <a:r>
              <a:rPr lang="hu-HU" dirty="0" err="1"/>
              <a:t>megj</a:t>
            </a:r>
            <a:r>
              <a:rPr lang="hu-HU" dirty="0"/>
              <a:t> nem </a:t>
            </a:r>
            <a:r>
              <a:rPr lang="hu-HU" dirty="0" err="1"/>
              <a:t>zegyek</a:t>
            </a:r>
            <a:r>
              <a:rPr lang="hu-HU" dirty="0"/>
              <a:t> (1524: </a:t>
            </a:r>
            <a:r>
              <a:rPr lang="hu-HU" dirty="0" err="1"/>
              <a:t>KLev</a:t>
            </a:r>
            <a:r>
              <a:rPr lang="hu-HU" dirty="0"/>
              <a:t>. 53.)</a:t>
            </a:r>
          </a:p>
          <a:p>
            <a:pPr marL="0" indent="0">
              <a:buNone/>
            </a:pPr>
            <a:r>
              <a:rPr lang="hu-HU" dirty="0"/>
              <a:t>(9) </a:t>
            </a:r>
            <a:r>
              <a:rPr lang="hu-HU" b="1" dirty="0" err="1"/>
              <a:t>byzon</a:t>
            </a:r>
            <a:r>
              <a:rPr lang="hu-HU" dirty="0"/>
              <a:t> </a:t>
            </a:r>
            <a:r>
              <a:rPr lang="hu-HU" dirty="0" err="1"/>
              <a:t>ygen</a:t>
            </a:r>
            <a:r>
              <a:rPr lang="hu-HU" dirty="0"/>
              <a:t> </a:t>
            </a:r>
            <a:r>
              <a:rPr lang="hu-HU" dirty="0" err="1"/>
              <a:t>zep</a:t>
            </a:r>
            <a:r>
              <a:rPr lang="hu-HU" dirty="0"/>
              <a:t> azont </a:t>
            </a:r>
            <a:r>
              <a:rPr lang="hu-HU" dirty="0" err="1"/>
              <a:t>latek</a:t>
            </a:r>
            <a:r>
              <a:rPr lang="hu-HU" dirty="0"/>
              <a:t> (</a:t>
            </a:r>
            <a:r>
              <a:rPr lang="hu-HU" dirty="0" err="1"/>
              <a:t>JókK</a:t>
            </a:r>
            <a:r>
              <a:rPr lang="hu-HU" dirty="0"/>
              <a:t>. 122)</a:t>
            </a:r>
          </a:p>
          <a:p>
            <a:pPr marL="0" indent="0">
              <a:buNone/>
            </a:pPr>
            <a:r>
              <a:rPr lang="hu-HU" dirty="0"/>
              <a:t>(10)  </a:t>
            </a:r>
            <a:r>
              <a:rPr lang="hu-HU" b="1" dirty="0" err="1"/>
              <a:t>Byzon</a:t>
            </a:r>
            <a:r>
              <a:rPr lang="hu-HU" dirty="0"/>
              <a:t> mondom </a:t>
            </a:r>
            <a:r>
              <a:rPr lang="hu-HU" dirty="0" err="1"/>
              <a:t>tynektek</a:t>
            </a:r>
            <a:r>
              <a:rPr lang="hu-HU" dirty="0"/>
              <a:t> nem </a:t>
            </a:r>
            <a:r>
              <a:rPr lang="hu-HU" dirty="0" err="1"/>
              <a:t>vezty</a:t>
            </a:r>
            <a:r>
              <a:rPr lang="hu-HU" dirty="0"/>
              <a:t> el </a:t>
            </a:r>
            <a:r>
              <a:rPr lang="hu-HU" dirty="0" err="1"/>
              <a:t>eerdemeeth</a:t>
            </a:r>
            <a:r>
              <a:rPr lang="hu-HU" dirty="0"/>
              <a:t> (</a:t>
            </a:r>
            <a:r>
              <a:rPr lang="hu-HU" dirty="0" err="1"/>
              <a:t>ÉrdyK</a:t>
            </a:r>
            <a:r>
              <a:rPr lang="hu-HU" dirty="0"/>
              <a:t>. 106)</a:t>
            </a:r>
          </a:p>
          <a:p>
            <a:pPr marL="0" indent="0">
              <a:buNone/>
            </a:pPr>
            <a:r>
              <a:rPr lang="hu-HU" dirty="0"/>
              <a:t>(11) De ez </a:t>
            </a:r>
            <a:r>
              <a:rPr lang="hu-HU" b="1" dirty="0" err="1"/>
              <a:t>byzony</a:t>
            </a:r>
            <a:r>
              <a:rPr lang="hu-HU" dirty="0"/>
              <a:t> nem </a:t>
            </a:r>
            <a:r>
              <a:rPr lang="hu-HU" dirty="0" err="1"/>
              <a:t>ygasag</a:t>
            </a:r>
            <a:r>
              <a:rPr lang="hu-HU" dirty="0"/>
              <a:t> (</a:t>
            </a:r>
            <a:r>
              <a:rPr lang="hu-HU" dirty="0" err="1"/>
              <a:t>ÉrsK</a:t>
            </a:r>
            <a:r>
              <a:rPr lang="hu-HU" dirty="0"/>
              <a:t>. 482)</a:t>
            </a:r>
          </a:p>
          <a:p>
            <a:pPr marL="0" indent="0">
              <a:buNone/>
            </a:pPr>
            <a:r>
              <a:rPr lang="hu-HU" b="1" dirty="0"/>
              <a:t>(5) és (6): ’biztos dolog, tény, igaz’</a:t>
            </a:r>
          </a:p>
          <a:p>
            <a:pPr marL="0" indent="0">
              <a:buNone/>
            </a:pPr>
            <a:r>
              <a:rPr lang="hu-HU" b="1" dirty="0"/>
              <a:t>(7) (8): nem állítja kétségtelenül a mellékmondati tényt, beszélői attitűdöt kezd jelölni (megerősítés), nincs utalószó (tagmondatsorrend még </a:t>
            </a:r>
            <a:r>
              <a:rPr lang="hu-HU" b="1" dirty="0" err="1"/>
              <a:t>főm.+mm</a:t>
            </a:r>
            <a:r>
              <a:rPr lang="hu-HU" b="1" dirty="0"/>
              <a:t>)</a:t>
            </a:r>
          </a:p>
          <a:p>
            <a:pPr marL="0" indent="0">
              <a:buNone/>
            </a:pPr>
            <a:r>
              <a:rPr lang="hu-HU" b="1" dirty="0"/>
              <a:t>Többi mondat: tisztán módosítószó</a:t>
            </a:r>
          </a:p>
          <a:p>
            <a:pPr marL="0" indent="0">
              <a:buNone/>
            </a:pPr>
            <a:r>
              <a:rPr lang="hu-HU" b="1" dirty="0" err="1"/>
              <a:t>UESz</a:t>
            </a:r>
            <a:r>
              <a:rPr lang="hu-HU" b="1" dirty="0"/>
              <a:t>. </a:t>
            </a:r>
            <a:r>
              <a:rPr lang="hu-HU" dirty="0"/>
              <a:t>„</a:t>
            </a:r>
            <a:r>
              <a:rPr lang="hu-H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Eredetileg melléknév lehetett; névszói állítmányi értékben </a:t>
            </a:r>
            <a:r>
              <a:rPr lang="hu-HU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nyomatékosító</a:t>
            </a:r>
            <a:r>
              <a:rPr lang="hu-H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határozószóvá vált.</a:t>
            </a:r>
            <a:r>
              <a:rPr lang="hu-H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736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CD80722-40CD-F9F3-91A4-E0CAAC4A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Természetesen, hogy…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12F1681-AB04-518A-377C-39E9878AD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55" y="2383277"/>
            <a:ext cx="9270849" cy="371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MNSz2: nagybetűs kezdet (hogy ne előző mondat vége legyen a módosítószó):</a:t>
            </a:r>
          </a:p>
          <a:p>
            <a:pPr marL="0" indent="0">
              <a:buNone/>
            </a:pPr>
            <a:r>
              <a:rPr lang="hu-HU" dirty="0"/>
              <a:t>203 db</a:t>
            </a:r>
          </a:p>
          <a:p>
            <a:pPr marL="0" indent="0">
              <a:buNone/>
            </a:pPr>
            <a:r>
              <a:rPr lang="hu-HU" b="0" i="0" dirty="0">
                <a:effectLst/>
                <a:latin typeface="Trebuchet MS" panose="020B0603020202020204" pitchFamily="34" charset="0"/>
              </a:rPr>
              <a:t>(12) 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Én is mehetnék innen akármikor, csak akarnék. - És miért nem akarsz? Itt talán jobban élsz? - kérdezte </a:t>
            </a:r>
            <a:r>
              <a:rPr lang="hu-HU" b="0" i="1" dirty="0" err="1">
                <a:effectLst/>
                <a:latin typeface="Trebuchet MS" panose="020B0603020202020204" pitchFamily="34" charset="0"/>
              </a:rPr>
              <a:t>Feldmann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 doktor nem szűnő mosollyal. - 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Természetesen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, 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hogy jobban! 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Százszor jobban! </a:t>
            </a:r>
            <a:r>
              <a:rPr lang="hu-HU" b="0" i="1" dirty="0" err="1">
                <a:effectLst/>
                <a:latin typeface="Trebuchet MS" panose="020B0603020202020204" pitchFamily="34" charset="0"/>
              </a:rPr>
              <a:t>Egymilliószor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 jobban! - felelte erre a lány.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hu-H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(MNSz2,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szépir</a:t>
            </a:r>
            <a:r>
              <a:rPr lang="hu-H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 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rebuchet MS" panose="020B0603020202020204" pitchFamily="34" charset="0"/>
              </a:rPr>
              <a:t>(13) </a:t>
            </a:r>
            <a:r>
              <a:rPr lang="hu-HU" b="0" i="1" dirty="0" err="1">
                <a:effectLst/>
                <a:latin typeface="Trebuchet MS" panose="020B0603020202020204" pitchFamily="34" charset="0"/>
              </a:rPr>
              <a:t>Kactus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! 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Természetesen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, 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hogy függ a mennyiség az </a:t>
            </a:r>
            <a:r>
              <a:rPr lang="hu-HU" b="1" i="1" dirty="0" err="1">
                <a:effectLst/>
                <a:latin typeface="Trebuchet MS" panose="020B0603020202020204" pitchFamily="34" charset="0"/>
              </a:rPr>
              <a:t>időtöl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. 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Ha gyakran csinálja az illető, nincs elég idő </a:t>
            </a:r>
            <a:r>
              <a:rPr lang="hu-HU" b="0" i="1" dirty="0" err="1">
                <a:effectLst/>
                <a:latin typeface="Trebuchet MS" panose="020B0603020202020204" pitchFamily="34" charset="0"/>
              </a:rPr>
              <a:t>termeleődni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, és kifogynak a készletek.</a:t>
            </a:r>
            <a:r>
              <a:rPr lang="hu-H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(MNsz2, fórum)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61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053159F-6639-8584-495D-7415DD74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Valószínűleg, hogy…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13B57E4-E3CA-14BD-89B7-1D640248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393004"/>
            <a:ext cx="9144000" cy="37060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MNSz2.  95 db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rebuchet MS" panose="020B0603020202020204" pitchFamily="34" charset="0"/>
              </a:rPr>
              <a:t>(14) 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Tudjuk jól, hogy ugye, hogy amikor nem zárt ülésről van szó, nem plenáris, tévéközvetítés, hát akkor a közönségnek való játék, a rendkívül színvonalas, de tartalmatlan deklarációknak a korszaka következik. 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Valószínűleg, hogy ez az átok ül most a mostani részletes vitán is. </a:t>
            </a:r>
            <a:r>
              <a:rPr lang="hu-HU" b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(MNSz2, hivatalos)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rebuchet MS" panose="020B0603020202020204" pitchFamily="34" charset="0"/>
              </a:rPr>
              <a:t>(15) 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- Azt nem hiszem, Berlusconi nyár óta ismétli, hogy ő bizony magától nem fog lemondani, ha nagyon le akarják </a:t>
            </a:r>
            <a:r>
              <a:rPr lang="hu-HU" b="0" i="1" dirty="0" err="1">
                <a:effectLst/>
                <a:latin typeface="Trebuchet MS" panose="020B0603020202020204" pitchFamily="34" charset="0"/>
              </a:rPr>
              <a:t>mondatni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, akkor bízzák ezt az olaszokra, vagyis az urnákból kerüljön ki a következő miniszterelnök neve. 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Valószínűleg</a:t>
            </a:r>
            <a:r>
              <a:rPr lang="hu-HU" b="0" i="1" dirty="0">
                <a:effectLst/>
                <a:latin typeface="Trebuchet MS" panose="020B0603020202020204" pitchFamily="34" charset="0"/>
              </a:rPr>
              <a:t>, 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hogy ez fog történni.</a:t>
            </a:r>
            <a:r>
              <a:rPr lang="hu-HU" b="1" i="0" dirty="0">
                <a:effectLst/>
                <a:latin typeface="Trebuchet MS" panose="020B0603020202020204" pitchFamily="34" charset="0"/>
              </a:rPr>
              <a:t> </a:t>
            </a:r>
            <a:r>
              <a:rPr lang="hu-H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(MNSz2, beszélt sajtónyelv)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951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49CE4CE-CA64-8DBF-6134-47A923D3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82" y="758952"/>
            <a:ext cx="9144000" cy="1344168"/>
          </a:xfrm>
        </p:spPr>
        <p:txBody>
          <a:bodyPr/>
          <a:lstStyle/>
          <a:p>
            <a:r>
              <a:rPr lang="hu-HU" dirty="0"/>
              <a:t>És még sokan mások, akik kevésbé lettek „híresek”…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C9B7869-3D81-0C4C-9936-7435DC46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948" y="2103121"/>
            <a:ext cx="12324945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 (1990):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bizony, hogy…; bizonyára, hogy…; biztosan,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érdekes módon,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igenis,hogy</a:t>
            </a: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…;  kétségkívül, hogy…; köztudottan,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nemhiába, hogy…; nem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véletlenül,hogy</a:t>
            </a: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nyilván, hogy…; nyilvánvalóan,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pontosan, hogy…;  remélhetőleg, hogy…;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sajnos, hogy…;  sikerült,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szerencsére, hogy…; természetesen, hogy…; </a:t>
            </a:r>
          </a:p>
          <a:p>
            <a:pPr marL="0" indent="0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valószínűleg,hogy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96909D2-7609-0FBB-5D77-FC5CAED8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Sokan mások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F6F359-9778-21BA-CE80-62187713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Nemesi még hozzáteszi:</a:t>
            </a:r>
          </a:p>
          <a:p>
            <a:r>
              <a:rPr lang="hu-HU" i="1" dirty="0"/>
              <a:t>Tényleg, hogy…</a:t>
            </a:r>
          </a:p>
          <a:p>
            <a:r>
              <a:rPr lang="hu-HU" i="1" dirty="0"/>
              <a:t>Egyébként, hogy… </a:t>
            </a:r>
          </a:p>
          <a:p>
            <a:pPr marL="0" indent="0">
              <a:buNone/>
            </a:pPr>
            <a:r>
              <a:rPr lang="hu-HU" dirty="0"/>
              <a:t>Nézzük meg az MNSz2-ben!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„a </a:t>
            </a:r>
            <a:r>
              <a:rPr lang="hu-HU" sz="1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természetesen hogy… </a:t>
            </a:r>
            <a:r>
              <a:rPr lang="hu-H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típusú szerkezetkialakulásának és terjedésének bonyolult nyelvrendszerbeli háttere van: kontaminációt, mondatrészek törlődését, analógiás folyamatokat tételezhetünk fel a hátterében”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Az az oka 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valószínűleg, hogy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 vírus utálja a fokhagymát.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1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7273B8-445A-CE85-291E-2DAD151D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Státusuk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5EFEFEC-0EB2-ECC6-D8B8-77A7B1AA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12460"/>
            <a:ext cx="9144000" cy="368658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Kontra (1990, 1992): a magyar beszélőközösség nagy része ismeri</a:t>
            </a:r>
          </a:p>
          <a:p>
            <a:pPr marL="0" indent="0">
              <a:buNone/>
            </a:pPr>
            <a:r>
              <a:rPr lang="hu-HU" dirty="0"/>
              <a:t>Elekfi (1995): kontamináció, ellipszis</a:t>
            </a:r>
          </a:p>
          <a:p>
            <a:pPr marL="0" indent="0">
              <a:buNone/>
            </a:pPr>
            <a:r>
              <a:rPr lang="hu-HU" dirty="0"/>
              <a:t>Nemesi (2000): mondathatározókról (</a:t>
            </a:r>
            <a:r>
              <a:rPr lang="hu-HU" i="1" dirty="0"/>
              <a:t>persze </a:t>
            </a:r>
            <a:r>
              <a:rPr lang="hu-HU" dirty="0"/>
              <a:t>stb.) terjedt át határozóragos alakokra ez a minta</a:t>
            </a:r>
          </a:p>
        </p:txBody>
      </p:sp>
    </p:spTree>
    <p:extLst>
      <p:ext uri="{BB962C8B-B14F-4D97-AF65-F5344CB8AC3E}">
        <p14:creationId xmlns:p14="http://schemas.microsoft.com/office/powerpoint/2010/main" val="39896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F5AA865-E615-8300-E9BA-08CBF714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Státusuk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5C72FC0-8ECF-B5B4-4941-EB96F3D7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2" y="2422187"/>
            <a:ext cx="9300032" cy="367686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Kenesei (2002): a nem </a:t>
            </a:r>
            <a:r>
              <a:rPr lang="hu-HU" i="1" dirty="0"/>
              <a:t>hogy</a:t>
            </a:r>
            <a:r>
              <a:rPr lang="hu-HU" dirty="0"/>
              <a:t>-os változatok egy variánsa</a:t>
            </a:r>
          </a:p>
          <a:p>
            <a:pPr marL="0" indent="0">
              <a:buNone/>
            </a:pPr>
            <a:r>
              <a:rPr lang="hu-HU" dirty="0"/>
              <a:t>É. Kiss (2010): nem sima variáns, a </a:t>
            </a:r>
            <a:r>
              <a:rPr lang="hu-HU" i="1" dirty="0"/>
              <a:t>hogy</a:t>
            </a:r>
            <a:r>
              <a:rPr lang="hu-HU" dirty="0"/>
              <a:t>-</a:t>
            </a:r>
            <a:r>
              <a:rPr lang="hu-HU" dirty="0" err="1"/>
              <a:t>osban</a:t>
            </a:r>
            <a:r>
              <a:rPr lang="hu-HU" dirty="0"/>
              <a:t> mindkét rész (mondathatározó, propozíció) hangsúlyos</a:t>
            </a:r>
          </a:p>
          <a:p>
            <a:pPr marL="0" indent="0">
              <a:buNone/>
            </a:pPr>
            <a:r>
              <a:rPr lang="hu-HU" b="1" dirty="0"/>
              <a:t>román (újlatin) kontaktushatás a magyarban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1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525C24C-4B3D-F030-0F7A-8C63ED55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É. Kiss Hill (2007) román példái alapján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901297-E17F-1435-5650-DFB7A017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A mondathatározó egy alárendel</a:t>
            </a:r>
            <a:r>
              <a:rPr lang="hu-HU" sz="1800" dirty="0">
                <a:latin typeface="TimesNewRoman"/>
              </a:rPr>
              <a:t>ő</a:t>
            </a:r>
            <a:r>
              <a:rPr lang="hu-HU" sz="1800" b="0" i="0" u="none" strike="noStrike" baseline="0" dirty="0">
                <a:latin typeface="TimesNewRoman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köt</a:t>
            </a:r>
            <a:r>
              <a:rPr lang="hu-HU" sz="1800" dirty="0">
                <a:latin typeface="TimesNewRoman"/>
              </a:rPr>
              <a:t>ő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szó el</a:t>
            </a:r>
            <a:r>
              <a:rPr lang="hu-HU" sz="1800" dirty="0">
                <a:latin typeface="TimesNewRoman"/>
              </a:rPr>
              <a:t>ő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tt áll:</a:t>
            </a:r>
          </a:p>
          <a:p>
            <a:pPr marL="0" indent="0" algn="l">
              <a:buNone/>
            </a:pP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Sigur c</a:t>
            </a:r>
            <a:r>
              <a:rPr lang="it-IT" sz="1800" b="0" i="1" u="none" strike="noStrike" baseline="0" dirty="0">
                <a:latin typeface="TimesNewRoman,Italic"/>
              </a:rPr>
              <a:t>ă </a:t>
            </a:r>
            <a:r>
              <a:rPr lang="it-IT" sz="1800" b="0" i="1" u="none" strike="noStrike" baseline="0" dirty="0">
                <a:latin typeface="Times New Roman" panose="02020603050405020304" pitchFamily="18" charset="0"/>
              </a:rPr>
              <a:t>va veni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biztosan hogy fog jönni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Fire</a:t>
            </a:r>
            <a:r>
              <a:rPr lang="hu-HU" sz="1800" b="0" i="1" u="none" strike="noStrike" baseline="0" dirty="0" err="1">
                <a:latin typeface="TimesNewRoman,Italic"/>
              </a:rPr>
              <a:t>s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te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c</a:t>
            </a:r>
            <a:r>
              <a:rPr lang="hu-HU" sz="1800" b="0" i="1" u="none" strike="noStrike" baseline="0" dirty="0" err="1">
                <a:latin typeface="TimesNewRoman,Italic"/>
              </a:rPr>
              <a:t>ă</a:t>
            </a:r>
            <a:r>
              <a:rPr lang="hu-HU" sz="1800" b="0" i="1" u="none" strike="noStrike" baseline="0" dirty="0">
                <a:latin typeface="TimesNewRoman,Italic"/>
              </a:rPr>
              <a:t> 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Maria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va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veni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pt-BR" sz="1800" b="0" i="0" u="none" strike="noStrike" baseline="0" dirty="0">
                <a:latin typeface="Times New Roman" panose="02020603050405020304" pitchFamily="18" charset="0"/>
              </a:rPr>
              <a:t>természetesen hogy Mária fog jönni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Bineîn</a:t>
            </a:r>
            <a:r>
              <a:rPr lang="hu-HU" sz="1800" i="1" dirty="0" err="1">
                <a:latin typeface="TimesNewRoman,Italic"/>
                <a:cs typeface="Times New Roman" panose="02020603050405020304" pitchFamily="18" charset="0"/>
              </a:rPr>
              <a:t>ţ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eles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c</a:t>
            </a:r>
            <a:r>
              <a:rPr lang="hu-HU" sz="1800" b="0" i="1" u="none" strike="noStrike" baseline="0" dirty="0" err="1">
                <a:latin typeface="TimesNewRoman,Italic"/>
              </a:rPr>
              <a:t>ă</a:t>
            </a:r>
            <a:r>
              <a:rPr lang="hu-HU" sz="1800" b="0" i="1" u="none" strike="noStrike" baseline="0" dirty="0">
                <a:latin typeface="TimesNewRoman,Italic"/>
              </a:rPr>
              <a:t> 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Maria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va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primi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banii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nyilván hogy Mária fogja kapni a pénzt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554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46F05A3-0EF4-C334-D10B-3C334D63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Naná(,) hogy…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6CAB037-F512-7F56-CC42-3EA2CE6D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350" y="2432304"/>
            <a:ext cx="9707815" cy="4085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2188 találat az MNSz2-ben</a:t>
            </a:r>
          </a:p>
          <a:p>
            <a:pPr marL="0" indent="0">
              <a:buNone/>
            </a:pPr>
            <a:r>
              <a:rPr lang="hu-HU" sz="2200" b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(1) </a:t>
            </a:r>
            <a:r>
              <a:rPr lang="hu-HU" sz="2200" b="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nekromance</a:t>
            </a:r>
            <a:r>
              <a:rPr lang="hu-HU" sz="220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02/02/99 16:20:20 Fraktál-lista! Ja majd </a:t>
            </a:r>
            <a:r>
              <a:rPr lang="hu-HU" sz="2200" i="1" dirty="0">
                <a:solidFill>
                  <a:srgbClr val="000000"/>
                </a:solidFill>
                <a:latin typeface="Trebuchet MS" panose="020B0603020202020204" pitchFamily="34" charset="0"/>
              </a:rPr>
              <a:t>elfelejtettem: </a:t>
            </a:r>
            <a:r>
              <a:rPr lang="hu-HU" sz="22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naná hogy persze: </a:t>
            </a:r>
            <a:r>
              <a:rPr lang="hu-HU" sz="2200" i="1" dirty="0">
                <a:solidFill>
                  <a:srgbClr val="000000"/>
                </a:solidFill>
                <a:latin typeface="Trebuchet MS" panose="020B0603020202020204" pitchFamily="34" charset="0"/>
              </a:rPr>
              <a:t>vagyis én is csinálom a fraktálokat piciny </a:t>
            </a:r>
            <a:r>
              <a:rPr lang="hu-HU" sz="22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alkémis</a:t>
            </a:r>
            <a:r>
              <a:rPr lang="hu-HU" sz="2200" i="1" dirty="0">
                <a:solidFill>
                  <a:srgbClr val="000000"/>
                </a:solidFill>
                <a:latin typeface="Trebuchet MS" panose="020B0603020202020204" pitchFamily="34" charset="0"/>
              </a:rPr>
              <a:t> vegykonyhámban </a:t>
            </a:r>
          </a:p>
          <a:p>
            <a:pPr marL="0" indent="0">
              <a:buNone/>
            </a:pPr>
            <a:r>
              <a:rPr lang="hu-HU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(MNSz2, #90192536,doc#986,pers_hu_ind_013,magyarországi,személyes-fórum)</a:t>
            </a:r>
          </a:p>
          <a:p>
            <a:pPr marL="0" indent="0">
              <a:buNone/>
            </a:pPr>
            <a:r>
              <a:rPr lang="hu-HU" sz="2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(2) </a:t>
            </a:r>
            <a:r>
              <a:rPr lang="hu-HU" sz="220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RÁSÓ Ez azért egy látvány ám, Rigó úr! RIGÓ Hajaj!... Egy akkora </a:t>
            </a:r>
            <a:r>
              <a:rPr lang="hu-HU" sz="2200" b="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lobonc</a:t>
            </a:r>
            <a:r>
              <a:rPr lang="hu-HU" sz="220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haj!? </a:t>
            </a:r>
            <a:r>
              <a:rPr lang="hu-HU" sz="2200" b="1" i="1" dirty="0">
                <a:effectLst/>
                <a:latin typeface="Trebuchet MS" panose="020B0603020202020204" pitchFamily="34" charset="0"/>
              </a:rPr>
              <a:t>Naná, hogy! </a:t>
            </a:r>
            <a:r>
              <a:rPr lang="hu-HU" sz="2200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RÁSÓ Nem csak az. Hanem ha leég egy ilyen cukrászat. Az azért szép. Egy üzem... Leizzik. Sziszeg, sír, mint a hattyú... </a:t>
            </a:r>
            <a:endParaRPr lang="hu-HU" sz="22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0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8ABEF68-EDF3-4ECD-2920-E80E41B2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É. Kiss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8EF0022-7576-C214-44C2-C033C361D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383277"/>
            <a:ext cx="9144000" cy="371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/>
              <a:t>Grevisse</a:t>
            </a:r>
            <a:r>
              <a:rPr lang="hu-HU" dirty="0"/>
              <a:t> francia grammatikája (1959)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Apparemment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’nyilvánvalóan hogy’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Assurément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’biztosan hogy’</a:t>
            </a:r>
          </a:p>
          <a:p>
            <a:pPr marL="0" indent="0" algn="l">
              <a:buNone/>
            </a:pP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Bien entendu que 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’persze hogy’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Bien sûr que 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’biztosan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Certainement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’valóban hogy’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Heureusement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’szerencsére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Même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’ráadásul hogy’ 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Non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’nem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Oui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’igenis hogy’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Pour sûr que 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’biztosan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Probablement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</a:t>
            </a:r>
            <a:r>
              <a:rPr lang="hu-HU" sz="1800" b="0" i="0" u="none" strike="noStrike" baseline="0" dirty="0" err="1">
                <a:latin typeface="Times New Roman" panose="02020603050405020304" pitchFamily="18" charset="0"/>
              </a:rPr>
              <a:t>valószín</a:t>
            </a:r>
            <a:r>
              <a:rPr lang="hu-HU" sz="1800" b="0" i="0" u="none" strike="noStrike" baseline="0" dirty="0" err="1">
                <a:latin typeface="TimesNewRoman"/>
              </a:rPr>
              <a:t>ő</a:t>
            </a:r>
            <a:r>
              <a:rPr lang="hu-HU" sz="1800" b="0" i="0" u="none" strike="noStrike" baseline="0" dirty="0" err="1">
                <a:latin typeface="Times New Roman" panose="02020603050405020304" pitchFamily="18" charset="0"/>
              </a:rPr>
              <a:t>leg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 hogy’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Sans doute que 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’kétségtelenül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Sûrement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’biztosan hogy’ </a:t>
            </a:r>
            <a:r>
              <a:rPr lang="fr-FR" sz="1800" b="0" i="1" u="none" strike="noStrike" baseline="0" dirty="0">
                <a:latin typeface="Times New Roman" panose="02020603050405020304" pitchFamily="18" charset="0"/>
              </a:rPr>
              <a:t>Voici/Voilà que </a:t>
            </a:r>
            <a:r>
              <a:rPr lang="fr-FR" sz="1800" b="0" i="0" u="none" strike="noStrike" baseline="0" dirty="0">
                <a:latin typeface="Times New Roman" panose="02020603050405020304" pitchFamily="18" charset="0"/>
              </a:rPr>
              <a:t>’íme hogy’</a:t>
            </a:r>
          </a:p>
          <a:p>
            <a:pPr marL="0" indent="0" algn="l">
              <a:buNone/>
            </a:pP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Vraisemblablement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1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hu-HU" sz="18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’valószín</a:t>
            </a:r>
            <a:r>
              <a:rPr lang="hu-HU" sz="1800" dirty="0">
                <a:latin typeface="TimesNewRoman"/>
              </a:rPr>
              <a:t>ű</a:t>
            </a:r>
            <a:r>
              <a:rPr lang="hu-HU" sz="1800" b="0" i="0" u="none" strike="noStrike" baseline="0" dirty="0">
                <a:latin typeface="Times New Roman" panose="02020603050405020304" pitchFamily="18" charset="0"/>
              </a:rPr>
              <a:t>leg hogy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95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E3DFA2-80F3-AB42-AC35-3AFF8081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Más nyelvekben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1FFA268-3039-38D3-7F80-6BAFEF65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421" y="2441643"/>
            <a:ext cx="9212483" cy="365740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Szláv, germán nyelvekben is vannak rá példák: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Svéd: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Måhända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att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 kan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lyckas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bättre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’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Perhaps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that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you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can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better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?’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Beijering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&amp;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Norde</a:t>
            </a:r>
            <a:r>
              <a:rPr lang="hu-H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2019: 90)</a:t>
            </a:r>
          </a:p>
          <a:p>
            <a:pPr marL="0" indent="0">
              <a:buNone/>
            </a:pPr>
            <a:r>
              <a:rPr lang="hu-HU" sz="1800" dirty="0">
                <a:latin typeface="Times New Roman" panose="02020603050405020304" pitchFamily="18" charset="0"/>
              </a:rPr>
              <a:t>Holland: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1800" b="1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misschien</a:t>
            </a:r>
            <a:r>
              <a:rPr lang="hu-HU" sz="1800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da’k</a:t>
            </a:r>
            <a:r>
              <a:rPr lang="hu-HU" sz="1800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bob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stomdronken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toch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binnen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mogen</a:t>
            </a:r>
            <a:r>
              <a:rPr lang="hu-HU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:-)))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‘Maybe,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designated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driver I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smile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*.’ (CONDIV, IRC,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Brug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D7CF4B-DA4C-0240-745E-77C57427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 csak a 18. századtól adatolhatók ilyenek!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EA5D64-742A-2C02-A3DE-668D3AD7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1800"/>
            <a:ext cx="9503534" cy="332199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mondaanak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az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legenÿo̗k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bizonÿauaal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hog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̋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zepo̗k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SándK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24, 16. sz. első negyede)</a:t>
            </a:r>
            <a:endParaRPr lang="hu-H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Azertt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Vram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fÿam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Bÿzonÿal</a:t>
            </a:r>
            <a:r>
              <a:rPr lang="hu-HU" sz="18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hogÿ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Nem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twdok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Jmmar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semmÿtt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sem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gondolnÿ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sem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chelekednÿ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(TMK,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Svetk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140, 1569)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Egyenként kell a keletkezést megnézni: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Ellipszis?: </a:t>
            </a:r>
            <a:r>
              <a:rPr lang="hu-HU" sz="1800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bizonyával/bizonnyal/bizonyára (igaz az/az van/gondoljuk/mondom, hogy szépek)</a:t>
            </a:r>
          </a:p>
          <a:p>
            <a:pPr algn="just">
              <a:lnSpc>
                <a:spcPct val="150000"/>
              </a:lnSpc>
            </a:pPr>
            <a:r>
              <a:rPr lang="hu-HU" sz="1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Miért ne hathatna a </a:t>
            </a:r>
            <a:r>
              <a:rPr lang="hu-HU" sz="18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bizony+hogy</a:t>
            </a:r>
            <a:r>
              <a:rPr lang="hu-HU" sz="1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fentiekre? Vö</a:t>
            </a:r>
            <a:r>
              <a:rPr lang="hu-HU" sz="1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Bizoń az, hoģ en tuͤtoͤkoͤt vizuel kere</a:t>
            </a:r>
            <a:r>
              <a:rPr lang="el-GR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lv-LV" sz="18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tellek </a:t>
            </a:r>
            <a:r>
              <a:rPr lang="lv-LV" sz="1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(ÚT. 5a</a:t>
            </a:r>
            <a:r>
              <a:rPr lang="lv-LV" sz="1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1800" kern="1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hu-HU" sz="18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6B77FE1-EECD-220D-F339-F06A5DF15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878"/>
            <a:ext cx="2103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78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5576B2B-78EA-E3CC-38A8-91337AD0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31AAE6B-C295-025A-4099-36E06FCDB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Köszönöm szépen a figyelmet!</a:t>
            </a:r>
          </a:p>
        </p:txBody>
      </p:sp>
    </p:spTree>
    <p:extLst>
      <p:ext uri="{BB962C8B-B14F-4D97-AF65-F5344CB8AC3E}">
        <p14:creationId xmlns:p14="http://schemas.microsoft.com/office/powerpoint/2010/main" val="8502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4C90665-3653-675B-6EF6-11768AD7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1" y="175487"/>
            <a:ext cx="9144000" cy="1344168"/>
          </a:xfrm>
        </p:spPr>
        <p:txBody>
          <a:bodyPr/>
          <a:lstStyle/>
          <a:p>
            <a:r>
              <a:rPr lang="hu-HU" dirty="0"/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860B54D-9427-3153-2429-2B03A9E79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8" y="914399"/>
            <a:ext cx="10700425" cy="576811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Beijering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Karin &amp;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Norde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Muriel 2019.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Adverbial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semi-insubordination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constructions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Swedish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Synchrony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diachrony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In: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Beijering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Karin,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Kaltenböck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Gunther &amp;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Sansiñena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María Sol (eds.): 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Insubordination. Theoretical and empirical issues.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Berlin–Boston: Mouton de Gruyter. 79–06.</a:t>
            </a:r>
            <a:endParaRPr lang="hu-HU" sz="3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Elekfi, László 1995. Strukturális magyar nyelvtan I. Mondattan.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Magyar Nyelv 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91: 385–401.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Haader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Lea 2001.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Mikrodiakrónia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és változásvizsgálat (az összetett mondatokban).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Magyar Nyelvőr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125: 354–371.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Kenesei István 2002. Hányféle igazság van?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Magyar Nyelv 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98: 39–49.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u="none" strike="noStrike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É. Kiss, Katalin 2010. Valószínűleg, hogy román kontaktushatás. In: É Kiss Katalin, Hegedűs Attila (szerk.) Nyelvelmélet és </a:t>
            </a:r>
            <a:r>
              <a:rPr lang="hu-HU" sz="3000" u="none" strike="noStrike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kontaktológia</a:t>
            </a:r>
            <a:r>
              <a:rPr lang="hu-HU" sz="3000" u="none" strike="noStrike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Piliscsaba: Pázmány Péter Katolikus Egyetem Elméleti Nyelvészet Tanszék; Pázmány Péter Katolikus Egyetem Magyar Nyelvészeti Tanszék. 223–237.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 Miklós 1990. Természetesen, hogy nem hiba – nyelvi változás? In: Balogh L.–Kontra M. (szerk.): Élőnyelvitanulmányok. Budapest. MTA Nyelvtudományi Intézet. 76–83.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 Miklós 1992.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Hungarian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In: Kenesei I.–Pléh Cs. (szerk.):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toHungarian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hu-HU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4. JATE. Szeged. 227–45.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Kontra, Miklós 2001. „Három a magyar igazság.” Egy mondattani változás háromféle megközelítése.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Magyar Nyelv 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97: 53–64.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Nemesi, Attila László 2000. A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természetesen, hogy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… típusú szintaktikai szerkezetekről.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Magyar Nyelvőr 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124: 430–442.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Van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linden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 &amp; Van de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Velde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Freek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2014. (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Semi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-)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autonomous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subordination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Dutch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Structures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semantic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pragmatic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values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Journal of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Pragmatics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60: 226–250.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Varga, Mónika 2024. A bizonyosság és a bizonytalanság jelölőiről a 16–18. századi regiszterekben.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Jelentés és Nyelvhasználat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11 (1): 1–38.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Vaskó, Ildikó 2012.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Pragmatic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particles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indicating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expectation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The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case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persze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Acta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Linguistica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Hungarica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59(4): 465–486.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Wiemer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Björn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2019.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illusory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insubordination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semi-insubordination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Slavic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Independent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infinitives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clause-initial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particles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predicatives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put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test. In: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Beijering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Karin,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Kaltenböck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Gunther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Sansiñena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María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Sol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eds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.):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Insubordination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Theoretical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Empirical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Issues</a:t>
            </a:r>
            <a:r>
              <a:rPr lang="hu-HU" sz="3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Berlin–Boston: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Mouton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hu-HU" sz="3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Gruyter</a:t>
            </a:r>
            <a:r>
              <a:rPr lang="hu-HU" sz="3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107–166.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27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6FCE242-B264-C2AA-7523-DF64D65BE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24" y="331130"/>
            <a:ext cx="9144000" cy="1344168"/>
          </a:xfrm>
        </p:spPr>
        <p:txBody>
          <a:bodyPr/>
          <a:lstStyle/>
          <a:p>
            <a:r>
              <a:rPr lang="hu-HU" dirty="0"/>
              <a:t>Naná(,) hogy…</a:t>
            </a:r>
          </a:p>
        </p:txBody>
      </p:sp>
      <p:pic>
        <p:nvPicPr>
          <p:cNvPr id="6" name="Tartalom helye 5" descr="A képen szöveg, papír, Publikáció, Betűtípus látható&#10;&#10;Automatikusan generált leírás">
            <a:extLst>
              <a:ext uri="{FF2B5EF4-FFF2-40B4-BE49-F238E27FC236}">
                <a16:creationId xmlns:a16="http://schemas.microsoft.com/office/drawing/2014/main" xmlns="" id="{0795B372-8A8E-02AD-BC49-76864088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12" y="1126513"/>
            <a:ext cx="8599252" cy="5216998"/>
          </a:xfrm>
        </p:spPr>
      </p:pic>
    </p:spTree>
    <p:extLst>
      <p:ext uri="{BB962C8B-B14F-4D97-AF65-F5344CB8AC3E}">
        <p14:creationId xmlns:p14="http://schemas.microsoft.com/office/powerpoint/2010/main" val="81536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6444FB-D725-1A10-4431-1326487E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Persze(,) hogy…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E0418AD-9950-7838-E353-0282282E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315183"/>
            <a:ext cx="9144000" cy="378386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24 ezer találat az MNSz2-ben (2 elemnyi távolságra), pl. </a:t>
            </a:r>
          </a:p>
          <a:p>
            <a:pPr marL="0" indent="0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(3)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Rongyák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csoportvezetőm. Tudom, rendes ember. </a:t>
            </a:r>
            <a:r>
              <a:rPr lang="hu-HU" b="1" i="1" dirty="0">
                <a:effectLst/>
                <a:latin typeface="Trebuchet MS" panose="020B0603020202020204" pitchFamily="34" charset="0"/>
              </a:rPr>
              <a:t>Persze hogy dühös; 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az ember nem azért kel fel hajnalban, hogy aztán ellötyögje a napot. De engem most nem tud érdekelni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Rongyák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nyomora. </a:t>
            </a:r>
            <a:r>
              <a:rPr lang="hu-HU" b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(MNSz2, </a:t>
            </a:r>
            <a:r>
              <a:rPr lang="hu-HU" b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szépir</a:t>
            </a:r>
            <a:r>
              <a:rPr lang="hu-HU" b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</a:t>
            </a:r>
            <a:r>
              <a:rPr lang="hu-HU" b="0" i="1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hu-HU" dirty="0">
                <a:solidFill>
                  <a:srgbClr val="000000"/>
                </a:solidFill>
                <a:latin typeface="Trebuchet MS" panose="020B0603020202020204" pitchFamily="34" charset="0"/>
              </a:rPr>
              <a:t>(4) </a:t>
            </a:r>
            <a:r>
              <a:rPr lang="hu-HU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Hát persze hogy élvezzük!!! </a:t>
            </a:r>
            <a:r>
              <a:rPr lang="hu-HU" dirty="0">
                <a:solidFill>
                  <a:srgbClr val="000000"/>
                </a:solidFill>
                <a:latin typeface="Trebuchet MS" panose="020B0603020202020204" pitchFamily="34" charset="0"/>
              </a:rPr>
              <a:t>(MNSz2, fórum)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44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9D0B6B3-A13C-7943-19BF-1511FBCC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i="1" dirty="0"/>
              <a:t>naná </a:t>
            </a:r>
            <a:r>
              <a:rPr lang="hu-HU" dirty="0"/>
              <a:t>etimológiája, szótári leírása</a:t>
            </a:r>
          </a:p>
        </p:txBody>
      </p:sp>
      <p:pic>
        <p:nvPicPr>
          <p:cNvPr id="5" name="Tartalom helye 4" descr="A képen szöveg, Betűtípus, nyugta, képernyőkép látható&#10;&#10;Automatikusan generált leírás">
            <a:extLst>
              <a:ext uri="{FF2B5EF4-FFF2-40B4-BE49-F238E27FC236}">
                <a16:creationId xmlns:a16="http://schemas.microsoft.com/office/drawing/2014/main" xmlns="" id="{0FE5003E-2375-0761-9EB7-A09C8499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2742635"/>
            <a:ext cx="9144000" cy="2729671"/>
          </a:xfrm>
        </p:spPr>
      </p:pic>
    </p:spTree>
    <p:extLst>
      <p:ext uri="{BB962C8B-B14F-4D97-AF65-F5344CB8AC3E}">
        <p14:creationId xmlns:p14="http://schemas.microsoft.com/office/powerpoint/2010/main" val="13537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A96A1F-8CCC-9FF5-0F37-C532CB11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Persze (</a:t>
            </a:r>
            <a:r>
              <a:rPr lang="hu-HU" dirty="0" err="1"/>
              <a:t>ÚESz</a:t>
            </a:r>
            <a:r>
              <a:rPr lang="hu-HU" dirty="0"/>
              <a:t>.)</a:t>
            </a:r>
          </a:p>
        </p:txBody>
      </p:sp>
      <p:pic>
        <p:nvPicPr>
          <p:cNvPr id="5" name="Tartalom helye 4" descr="A képen szöveg, Betűtípus, szám, képernyőkép látható&#10;&#10;Automatikusan generált leírás">
            <a:extLst>
              <a:ext uri="{FF2B5EF4-FFF2-40B4-BE49-F238E27FC236}">
                <a16:creationId xmlns:a16="http://schemas.microsoft.com/office/drawing/2014/main" xmlns="" id="{CDAC7C4F-9C46-4841-8EAC-73446A657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2582743"/>
            <a:ext cx="9144000" cy="2349062"/>
          </a:xfrm>
        </p:spPr>
      </p:pic>
    </p:spTree>
    <p:extLst>
      <p:ext uri="{BB962C8B-B14F-4D97-AF65-F5344CB8AC3E}">
        <p14:creationId xmlns:p14="http://schemas.microsoft.com/office/powerpoint/2010/main" val="289547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0891B5-2CFA-C72B-427B-77E0BBBE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Szófajuk?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C89831F-B347-E601-8BD5-5F675ECF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i="1" dirty="0"/>
              <a:t>persze</a:t>
            </a:r>
            <a:r>
              <a:rPr lang="hu-HU" dirty="0"/>
              <a:t>: </a:t>
            </a:r>
            <a:r>
              <a:rPr lang="hu-HU" dirty="0" err="1"/>
              <a:t>ÉSz</a:t>
            </a:r>
            <a:r>
              <a:rPr lang="hu-HU" dirty="0"/>
              <a:t>. mondatszó (</a:t>
            </a:r>
            <a:r>
              <a:rPr lang="hu-HU" i="1" dirty="0"/>
              <a:t>hogy </a:t>
            </a:r>
            <a:r>
              <a:rPr lang="hu-HU" dirty="0" err="1"/>
              <a:t>ksz</a:t>
            </a:r>
            <a:r>
              <a:rPr lang="hu-HU" dirty="0"/>
              <a:t> nélkül: feleletben, ráhagyás stb.) és határozószó (’magától értetődően’, ’természetesen’)</a:t>
            </a:r>
          </a:p>
          <a:p>
            <a:pPr marL="0" indent="0">
              <a:buNone/>
            </a:pPr>
            <a:r>
              <a:rPr lang="hu-HU" dirty="0"/>
              <a:t>„</a:t>
            </a:r>
            <a:r>
              <a:rPr lang="hu-HU" b="0" i="1" dirty="0">
                <a:solidFill>
                  <a:srgbClr val="000000"/>
                </a:solidFill>
                <a:effectLst/>
                <a:latin typeface="opensans_semibold"/>
              </a:rPr>
              <a:t>II.</a:t>
            </a:r>
            <a:r>
              <a:rPr lang="hu-HU" b="0" i="0" dirty="0">
                <a:solidFill>
                  <a:srgbClr val="000000"/>
                </a:solidFill>
                <a:effectLst/>
                <a:latin typeface="opensans_semibold"/>
              </a:rPr>
              <a:t> &lt;Formális főmondatként, utána következő </a:t>
            </a:r>
            <a:r>
              <a:rPr lang="hu-HU" b="0" i="1" dirty="0">
                <a:solidFill>
                  <a:srgbClr val="000000"/>
                </a:solidFill>
                <a:effectLst/>
                <a:latin typeface="opensans_semibold"/>
              </a:rPr>
              <a:t>hogy</a:t>
            </a:r>
            <a:r>
              <a:rPr lang="hu-HU" b="0" i="0" dirty="0">
                <a:solidFill>
                  <a:srgbClr val="000000"/>
                </a:solidFill>
                <a:effectLst/>
                <a:latin typeface="opensans_semibold"/>
              </a:rPr>
              <a:t> kötőszóval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opensans_semibold"/>
              </a:rPr>
              <a:t>kapcs</a:t>
            </a:r>
            <a:r>
              <a:rPr lang="hu-HU" b="0" i="0" dirty="0">
                <a:solidFill>
                  <a:srgbClr val="000000"/>
                </a:solidFill>
                <a:effectLst/>
                <a:latin typeface="opensans_semibold"/>
              </a:rPr>
              <a:t>., a főmondat és a mondat közti eredeti mondattani viszony háttérbe szorulásával; a kötőszó előtt néha kiteszik a vesszőt:&gt;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opensans_semibold"/>
              </a:rPr>
              <a:t>persze, hogy…:</a:t>
            </a:r>
            <a:r>
              <a:rPr lang="hu-HU" b="0" i="0" dirty="0">
                <a:solidFill>
                  <a:srgbClr val="000000"/>
                </a:solidFill>
                <a:effectLst/>
                <a:latin typeface="opensans_semibold"/>
              </a:rPr>
              <a:t> magától értődik, hogy …; nyilvánvaló, természetes, hogy …; természetesen.”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571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9F07262-0F6E-D648-C89C-5F79787A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Szófajuk?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B7F9337-084C-364F-20A8-A2C709843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417" y="2363821"/>
            <a:ext cx="9319487" cy="3735227"/>
          </a:xfrm>
        </p:spPr>
        <p:txBody>
          <a:bodyPr/>
          <a:lstStyle/>
          <a:p>
            <a:pPr marL="0" indent="0">
              <a:buNone/>
            </a:pPr>
            <a:r>
              <a:rPr lang="hu-HU" i="1" dirty="0" err="1"/>
              <a:t>naná~</a:t>
            </a:r>
            <a:r>
              <a:rPr lang="hu-HU" b="1" i="1" dirty="0" err="1"/>
              <a:t>noná</a:t>
            </a:r>
            <a:r>
              <a:rPr lang="hu-HU" b="1" i="1" dirty="0"/>
              <a:t> </a:t>
            </a:r>
            <a:r>
              <a:rPr lang="hu-HU" i="1" dirty="0"/>
              <a:t>(&lt;no </a:t>
            </a:r>
            <a:r>
              <a:rPr lang="hu-HU" i="1" dirty="0" err="1"/>
              <a:t>ná</a:t>
            </a:r>
            <a:r>
              <a:rPr lang="hu-HU" i="1" dirty="0"/>
              <a:t>): </a:t>
            </a:r>
            <a:r>
              <a:rPr lang="hu-HU" dirty="0" err="1"/>
              <a:t>ÉSz</a:t>
            </a:r>
            <a:r>
              <a:rPr lang="hu-HU" dirty="0"/>
              <a:t>. mondatszó</a:t>
            </a:r>
            <a:r>
              <a:rPr lang="hu-HU" i="1" dirty="0"/>
              <a:t> </a:t>
            </a:r>
          </a:p>
          <a:p>
            <a:pPr indent="-228600" algn="just"/>
            <a:r>
              <a:rPr lang="hu-HU" sz="1800" b="0" i="0" dirty="0">
                <a:solidFill>
                  <a:srgbClr val="212529"/>
                </a:solidFill>
                <a:effectLst/>
                <a:latin typeface="opensans_bold"/>
              </a:rPr>
              <a:t>1.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&lt;Eldöntendő kérdésre adott, magától értetődő, fölényes, nyomatékos igenlő feleletként v. megelőző állítás nyomósításaként:&gt; naná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[Nagy muri lesz?]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– Noná!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 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Miklós: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 Köztünk nem lehet szó, mert ehhez túlságosan intelligensek vagyunk, erkélyjelenetről… és más egyéb nyavalygásról, mi a fene. – 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Elza: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 – No </a:t>
            </a:r>
            <a:r>
              <a:rPr lang="hu-HU" sz="1800" b="0" i="1" dirty="0" err="1">
                <a:solidFill>
                  <a:srgbClr val="000000"/>
                </a:solidFill>
                <a:effectLst/>
                <a:latin typeface="inherit"/>
              </a:rPr>
              <a:t>ná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!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Ambrus Zoltán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hu-HU" b="0" i="0" dirty="0">
              <a:solidFill>
                <a:srgbClr val="212529"/>
              </a:solidFill>
              <a:effectLst/>
              <a:latin typeface="opensans_semibold"/>
            </a:endParaRPr>
          </a:p>
          <a:p>
            <a:pPr indent="-228600" algn="just"/>
            <a:r>
              <a:rPr lang="hu-HU" sz="1800" b="0" i="0" dirty="0">
                <a:solidFill>
                  <a:srgbClr val="212529"/>
                </a:solidFill>
                <a:effectLst/>
                <a:latin typeface="opensans_bold"/>
              </a:rPr>
              <a:t>2.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&lt;Állító értelmű tagadás v. tagadó értelmű állítás színező, nyomósító bevezető </a:t>
            </a:r>
            <a:r>
              <a:rPr lang="hu-HU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szavaként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:&gt; naná (2)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[Győzött a csapat?]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– Noná, nem győzött!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 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Hát urak … felvesszük a termény-beszerzési előleget? – No </a:t>
            </a:r>
            <a:r>
              <a:rPr lang="hu-HU" sz="1800" b="0" i="1" dirty="0" err="1">
                <a:solidFill>
                  <a:srgbClr val="000000"/>
                </a:solidFill>
                <a:effectLst/>
                <a:latin typeface="inherit"/>
              </a:rPr>
              <a:t>ná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, majd nem vesszük.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Móricz Zsigmond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hu-HU" b="0" i="0" dirty="0">
              <a:solidFill>
                <a:srgbClr val="212529"/>
              </a:solidFill>
              <a:effectLst/>
              <a:latin typeface="opensans_semibold"/>
            </a:endParaRPr>
          </a:p>
          <a:p>
            <a:pPr marL="0" indent="0">
              <a:buNone/>
            </a:pPr>
            <a:r>
              <a:rPr lang="hu-HU" dirty="0"/>
              <a:t>Nincs </a:t>
            </a:r>
            <a:r>
              <a:rPr lang="hu-HU" i="1" dirty="0"/>
              <a:t>hogy</a:t>
            </a:r>
            <a:r>
              <a:rPr lang="hu-HU" dirty="0"/>
              <a:t> kötőszós példa</a:t>
            </a:r>
          </a:p>
        </p:txBody>
      </p:sp>
    </p:spTree>
    <p:extLst>
      <p:ext uri="{BB962C8B-B14F-4D97-AF65-F5344CB8AC3E}">
        <p14:creationId xmlns:p14="http://schemas.microsoft.com/office/powerpoint/2010/main" val="91742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CE6377D-1FEC-9361-FF8D-56F390B5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Szófajuk?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D18EFE5-EE4D-CDCC-8DD5-D0948787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61098"/>
            <a:ext cx="9144000" cy="36379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1" i="1" dirty="0" err="1"/>
              <a:t>naná</a:t>
            </a:r>
            <a:r>
              <a:rPr lang="hu-HU" i="1" dirty="0" err="1"/>
              <a:t>~noná</a:t>
            </a:r>
            <a:r>
              <a:rPr lang="hu-HU" i="1" dirty="0"/>
              <a:t> (&lt;no </a:t>
            </a:r>
            <a:r>
              <a:rPr lang="hu-HU" i="1" dirty="0" err="1"/>
              <a:t>ná</a:t>
            </a:r>
            <a:r>
              <a:rPr lang="hu-HU" i="1" dirty="0"/>
              <a:t>): </a:t>
            </a:r>
            <a:r>
              <a:rPr lang="hu-HU" dirty="0" err="1"/>
              <a:t>ÉSz</a:t>
            </a:r>
            <a:r>
              <a:rPr lang="hu-HU" dirty="0"/>
              <a:t>. mondatszó</a:t>
            </a:r>
          </a:p>
          <a:p>
            <a:pPr algn="just"/>
            <a:r>
              <a:rPr lang="hu-HU" sz="1800" b="1" i="0" dirty="0">
                <a:solidFill>
                  <a:srgbClr val="000080"/>
                </a:solidFill>
                <a:effectLst/>
                <a:latin typeface="inherit"/>
              </a:rPr>
              <a:t>naná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mondatszó (a második szótag hangsúlyosabb) (</a:t>
            </a:r>
            <a:r>
              <a:rPr lang="hu-HU" sz="1800" b="1" i="0" dirty="0">
                <a:solidFill>
                  <a:srgbClr val="008080"/>
                </a:solidFill>
                <a:effectLst/>
                <a:latin typeface="inherit"/>
              </a:rPr>
              <a:t>bizalmas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hu-HU" b="0" i="0" dirty="0">
              <a:solidFill>
                <a:srgbClr val="212529"/>
              </a:solidFill>
              <a:effectLst/>
              <a:latin typeface="opensans_semibold"/>
            </a:endParaRPr>
          </a:p>
          <a:p>
            <a:pPr indent="-228600" algn="just"/>
            <a:r>
              <a:rPr lang="hu-HU" sz="1800" b="0" i="0" dirty="0">
                <a:solidFill>
                  <a:srgbClr val="212529"/>
                </a:solidFill>
                <a:effectLst/>
                <a:latin typeface="opensans_bold"/>
              </a:rPr>
              <a:t>1.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&lt;Eldöntendő kérdésre adott, magától értetődő, fölényes, nyomatékos igenlő feleletként v. megelőző állítás nyomósításaként:&gt; de még mennyire!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[Aztán jó muri lesz?]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– Naná! [Jól fogjuk érezni magunkat!] – Naná!</a:t>
            </a:r>
            <a:endParaRPr lang="hu-HU" b="0" i="0" dirty="0">
              <a:solidFill>
                <a:srgbClr val="212529"/>
              </a:solidFill>
              <a:effectLst/>
              <a:latin typeface="opensans_semibold"/>
            </a:endParaRPr>
          </a:p>
          <a:p>
            <a:pPr indent="-228600" algn="just"/>
            <a:r>
              <a:rPr lang="hu-HU" sz="1800" b="0" i="0" dirty="0">
                <a:solidFill>
                  <a:srgbClr val="212529"/>
                </a:solidFill>
                <a:effectLst/>
                <a:latin typeface="opensans_bold"/>
              </a:rPr>
              <a:t>2.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&lt;Állító értelmű tagadás v. tagadó értelmű állítás színező, nyomósító bevezető </a:t>
            </a:r>
            <a:r>
              <a:rPr lang="hu-HU" sz="18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szavaként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:&gt; nem vagyok bolond, hogy</a:t>
            </a:r>
            <a:r>
              <a:rPr lang="hu-HU" sz="1800" b="0" i="0" dirty="0">
                <a:solidFill>
                  <a:srgbClr val="000080"/>
                </a:solidFill>
                <a:effectLst/>
                <a:latin typeface="Arial" panose="020B0604020202020204" pitchFamily="34" charset="0"/>
              </a:rPr>
              <a:t>…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[felszólító móddal].  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Hogy vállalom-e … Naná, nem vállalom! Hogy majd én nem vállalom, ha arról van szó, hogy dohányt kapok!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Karinthy Frigyes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 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Mondjuk holnap akarok találkozni 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[a nővel]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. Erre írom: „</a:t>
            </a:r>
            <a:r>
              <a:rPr lang="hu-HU" sz="1800" b="0" i="1" dirty="0" err="1">
                <a:solidFill>
                  <a:srgbClr val="000000"/>
                </a:solidFill>
                <a:effectLst/>
                <a:latin typeface="inherit"/>
              </a:rPr>
              <a:t>Pupu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! Holnap délután, szokott helyen” … Ugye, milyen egyszerű? Ki sejti, mit jelent ez: </a:t>
            </a:r>
            <a:r>
              <a:rPr lang="hu-HU" sz="1800" b="0" i="1" dirty="0" err="1">
                <a:solidFill>
                  <a:srgbClr val="000000"/>
                </a:solidFill>
                <a:effectLst/>
                <a:latin typeface="inherit"/>
              </a:rPr>
              <a:t>Pupu</a:t>
            </a:r>
            <a:r>
              <a:rPr lang="hu-HU" sz="1800" b="0" i="1" dirty="0">
                <a:solidFill>
                  <a:srgbClr val="000000"/>
                </a:solidFill>
                <a:effectLst/>
                <a:latin typeface="inherit"/>
              </a:rPr>
              <a:t>? És így: „szokott helyen”. Naná, majd kiírom, … Bajza utca három.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hu-HU" sz="1800" b="0" i="0" dirty="0">
                <a:solidFill>
                  <a:srgbClr val="000000"/>
                </a:solidFill>
                <a:effectLst/>
                <a:latin typeface="inherit"/>
              </a:rPr>
              <a:t>Karinthy Frigyes</a:t>
            </a:r>
            <a:r>
              <a:rPr lang="hu-HU" sz="18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hu-HU" b="0" i="0" dirty="0">
              <a:solidFill>
                <a:srgbClr val="212529"/>
              </a:solidFill>
              <a:effectLst/>
              <a:latin typeface="opensans_semibold"/>
            </a:endParaRPr>
          </a:p>
          <a:p>
            <a:pPr marL="0" indent="0">
              <a:buNone/>
            </a:pPr>
            <a:r>
              <a:rPr lang="hu-HU" dirty="0"/>
              <a:t>Itt sincs…</a:t>
            </a:r>
          </a:p>
          <a:p>
            <a:pPr marL="0" indent="0">
              <a:buNone/>
            </a:pPr>
            <a:r>
              <a:rPr lang="hu-HU" i="1" dirty="0"/>
              <a:t>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444529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Szappan</Template>
  <TotalTime>1192</TotalTime>
  <Words>1180</Words>
  <Application>Microsoft Office PowerPoint</Application>
  <PresentationFormat>Szélesvásznú</PresentationFormat>
  <Paragraphs>140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6" baseType="lpstr">
      <vt:lpstr>Aharoni</vt:lpstr>
      <vt:lpstr>Aptos</vt:lpstr>
      <vt:lpstr>Arial</vt:lpstr>
      <vt:lpstr>Avenir Next LT Pro</vt:lpstr>
      <vt:lpstr>inherit</vt:lpstr>
      <vt:lpstr>opensans_bold</vt:lpstr>
      <vt:lpstr>opensans_semibold</vt:lpstr>
      <vt:lpstr>Times New Roman</vt:lpstr>
      <vt:lpstr>TimesNewRoman</vt:lpstr>
      <vt:lpstr>TimesNewRoman,Italic</vt:lpstr>
      <vt:lpstr>Trebuchet MS</vt:lpstr>
      <vt:lpstr>PrismaticVTI</vt:lpstr>
      <vt:lpstr>Naná, hogy persze!</vt:lpstr>
      <vt:lpstr>Naná(,) hogy…</vt:lpstr>
      <vt:lpstr>Naná(,) hogy…</vt:lpstr>
      <vt:lpstr>Persze(,) hogy…</vt:lpstr>
      <vt:lpstr>A naná etimológiája, szótári leírása</vt:lpstr>
      <vt:lpstr>Persze (ÚESz.)</vt:lpstr>
      <vt:lpstr>Szófajuk?</vt:lpstr>
      <vt:lpstr>Szófajuk?</vt:lpstr>
      <vt:lpstr>Szófajuk?</vt:lpstr>
      <vt:lpstr>Miért különösek?</vt:lpstr>
      <vt:lpstr>Redukálódott főmondatok</vt:lpstr>
      <vt:lpstr>Haader (2001)</vt:lpstr>
      <vt:lpstr>Természetesen, hogy… </vt:lpstr>
      <vt:lpstr>Valószínűleg, hogy…</vt:lpstr>
      <vt:lpstr>És még sokan mások, akik kevésbé lettek „híresek”…</vt:lpstr>
      <vt:lpstr>Sokan mások</vt:lpstr>
      <vt:lpstr>Státusuk</vt:lpstr>
      <vt:lpstr>Státusuk</vt:lpstr>
      <vt:lpstr>É. Kiss Hill (2007) román példái alapján</vt:lpstr>
      <vt:lpstr>É. Kiss </vt:lpstr>
      <vt:lpstr>Más nyelvekben</vt:lpstr>
      <vt:lpstr>Nem csak a 18. századtól adatolhatók ilyenek!</vt:lpstr>
      <vt:lpstr>PowerPoint bemutató</vt:lpstr>
      <vt:lpstr>Irodalom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Naná, hogy persze!</dc:title>
  <dc:creator>Anonymous</dc:creator>
  <cp:lastModifiedBy>Anonymous</cp:lastModifiedBy>
  <cp:revision>131</cp:revision>
  <dcterms:created xsi:type="dcterms:W3CDTF">2024-10-09T14:47:08Z</dcterms:created>
  <dcterms:modified xsi:type="dcterms:W3CDTF">2024-10-10T10:44:08Z</dcterms:modified>
</cp:coreProperties>
</file>