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1" r:id="rId1"/>
  </p:sldMasterIdLst>
  <p:notesMasterIdLst>
    <p:notesMasterId r:id="rId28"/>
  </p:notesMasterIdLst>
  <p:sldIdLst>
    <p:sldId id="256" r:id="rId2"/>
    <p:sldId id="275" r:id="rId3"/>
    <p:sldId id="276" r:id="rId4"/>
    <p:sldId id="258" r:id="rId5"/>
    <p:sldId id="277" r:id="rId6"/>
    <p:sldId id="257" r:id="rId7"/>
    <p:sldId id="260" r:id="rId8"/>
    <p:sldId id="262" r:id="rId9"/>
    <p:sldId id="261" r:id="rId10"/>
    <p:sldId id="263" r:id="rId11"/>
    <p:sldId id="287" r:id="rId12"/>
    <p:sldId id="282" r:id="rId13"/>
    <p:sldId id="269" r:id="rId14"/>
    <p:sldId id="267" r:id="rId15"/>
    <p:sldId id="274" r:id="rId16"/>
    <p:sldId id="268" r:id="rId17"/>
    <p:sldId id="270" r:id="rId18"/>
    <p:sldId id="288" r:id="rId19"/>
    <p:sldId id="280" r:id="rId20"/>
    <p:sldId id="281" r:id="rId21"/>
    <p:sldId id="290" r:id="rId22"/>
    <p:sldId id="291" r:id="rId23"/>
    <p:sldId id="289" r:id="rId24"/>
    <p:sldId id="272" r:id="rId25"/>
    <p:sldId id="265" r:id="rId26"/>
    <p:sldId id="26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94" autoAdjust="0"/>
  </p:normalViewPr>
  <p:slideViewPr>
    <p:cSldViewPr snapToGrid="0">
      <p:cViewPr varScale="1">
        <p:scale>
          <a:sx n="85" d="100"/>
          <a:sy n="85"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233;r%20Csilla\CSILLA_MUNKA_20211114_tol\DNDIPVAC6_KRE_BP\MNSz2\abrak_dndipvac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233;r%20Csilla\CSILLA_MUNKA_20211114_tol\DNDIPVAC6_KRE_BP\MNSz2\abrak_dndipvac2024.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dPt>
          <c:dPt>
            <c:idx val="3"/>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accent4">
                    <a:shade val="95000"/>
                  </a:schemeClr>
                </a:solidFill>
                <a:round/>
              </a:ln>
              <a:effectLst/>
            </c:spPr>
          </c:dPt>
          <c:dPt>
            <c:idx val="4"/>
            <c:bubble3D val="0"/>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dPt>
          <c:dPt>
            <c:idx val="5"/>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dPt>
          <c:dPt>
            <c:idx val="6"/>
            <c:bubble3D val="0"/>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w="9525" cap="flat" cmpd="sng" algn="ctr">
                <a:solidFill>
                  <a:schemeClr val="accent1">
                    <a:lumMod val="60000"/>
                    <a:shade val="95000"/>
                  </a:schemeClr>
                </a:solidFill>
                <a:round/>
              </a:ln>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rgbClr val="002060"/>
                    </a:solidFill>
                    <a:latin typeface="+mn-lt"/>
                    <a:ea typeface="+mn-ea"/>
                    <a:cs typeface="+mn-cs"/>
                  </a:defRPr>
                </a:pPr>
                <a:endParaRPr lang="hu-HU"/>
              </a:p>
            </c:txPr>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xmlns:c16r2="http://schemas.microsoft.com/office/drawing/2015/06/chart">
              <c:ext xmlns:c15="http://schemas.microsoft.com/office/drawing/2012/chart" uri="{CE6537A1-D6FC-4f65-9D91-7224C49458BB}">
                <c15:layout/>
              </c:ext>
            </c:extLst>
          </c:dLbls>
          <c:cat>
            <c:strRef>
              <c:f>[abrak_dndipvac2024.xlsx]Munka1!$G$7:$G$13</c:f>
              <c:strCache>
                <c:ptCount val="7"/>
                <c:pt idx="0">
                  <c:v>fogalmaz-</c:v>
                </c:pt>
                <c:pt idx="1">
                  <c:v>kérdez-</c:v>
                </c:pt>
                <c:pt idx="2">
                  <c:v>beszél-</c:v>
                </c:pt>
                <c:pt idx="3">
                  <c:v>összefoglal-</c:v>
                </c:pt>
                <c:pt idx="4">
                  <c:v>mond-</c:v>
                </c:pt>
                <c:pt idx="5">
                  <c:v>válaszol-</c:v>
                </c:pt>
                <c:pt idx="6">
                  <c:v>felel-</c:v>
                </c:pt>
              </c:strCache>
            </c:strRef>
          </c:cat>
          <c:val>
            <c:numRef>
              <c:f>[abrak_dndipvac2024.xlsx]Munka1!$H$7:$H$13</c:f>
              <c:numCache>
                <c:formatCode>0.00%</c:formatCode>
                <c:ptCount val="7"/>
                <c:pt idx="0">
                  <c:v>0.4677</c:v>
                </c:pt>
                <c:pt idx="1">
                  <c:v>0.186</c:v>
                </c:pt>
                <c:pt idx="2">
                  <c:v>0.14729999999999999</c:v>
                </c:pt>
                <c:pt idx="3">
                  <c:v>0.12659999999999999</c:v>
                </c:pt>
                <c:pt idx="4">
                  <c:v>5.4300000000000001E-2</c:v>
                </c:pt>
                <c:pt idx="5">
                  <c:v>1.8100000000000002E-2</c:v>
                </c:pt>
                <c:pt idx="6">
                  <c:v>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2838836948078442E-2"/>
          <c:y val="0.87930583288565922"/>
          <c:w val="0.9"/>
          <c:h val="7.5291210511940376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hu-HU"/>
        </a:p>
      </c:txPr>
    </c:legend>
    <c:plotVisOnly val="1"/>
    <c:dispBlanksAs val="gap"/>
    <c:showDLblsOverMax val="0"/>
  </c:chart>
  <c:spPr>
    <a:noFill/>
    <a:ln>
      <a:noFill/>
    </a:ln>
    <a:effectLst/>
  </c:spPr>
  <c:txPr>
    <a:bodyPr/>
    <a:lstStyle/>
    <a:p>
      <a:pPr>
        <a:defRPr/>
      </a:pPr>
      <a:endParaRPr lang="hu-H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dLbl>
              <c:idx val="6"/>
              <c:layout>
                <c:manualLayout>
                  <c:x val="0.10024872692195527"/>
                  <c:y val="2.498087739032621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hu-H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Munka1!$K$23:$K$29</c:f>
              <c:strCache>
                <c:ptCount val="7"/>
                <c:pt idx="0">
                  <c:v>fogalmaz-</c:v>
                </c:pt>
                <c:pt idx="1">
                  <c:v>mond-</c:v>
                </c:pt>
                <c:pt idx="2">
                  <c:v>összefoglal-</c:v>
                </c:pt>
                <c:pt idx="3">
                  <c:v>válaszol-</c:v>
                </c:pt>
                <c:pt idx="4">
                  <c:v>beszél-</c:v>
                </c:pt>
                <c:pt idx="5">
                  <c:v>felel-</c:v>
                </c:pt>
                <c:pt idx="6">
                  <c:v>kérdez-</c:v>
                </c:pt>
              </c:strCache>
            </c:strRef>
          </c:cat>
          <c:val>
            <c:numRef>
              <c:f>Munka1!$L$23:$L$29</c:f>
              <c:numCache>
                <c:formatCode>0.00%</c:formatCode>
                <c:ptCount val="7"/>
                <c:pt idx="0">
                  <c:v>0.50939999999999996</c:v>
                </c:pt>
                <c:pt idx="1">
                  <c:v>0.23899999999999999</c:v>
                </c:pt>
                <c:pt idx="2">
                  <c:v>0.1132</c:v>
                </c:pt>
                <c:pt idx="3">
                  <c:v>8.1799999999999998E-2</c:v>
                </c:pt>
                <c:pt idx="4">
                  <c:v>5.04E-2</c:v>
                </c:pt>
                <c:pt idx="5">
                  <c:v>6.1999999999999998E-3</c:v>
                </c:pt>
                <c:pt idx="6">
                  <c:v>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hu-HU"/>
        </a:p>
      </c:txPr>
    </c:legend>
    <c:plotVisOnly val="1"/>
    <c:dispBlanksAs val="gap"/>
    <c:showDLblsOverMax val="0"/>
  </c:chart>
  <c:spPr>
    <a:no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CAC184-05AF-466D-B687-4D566A3D5789}" type="datetimeFigureOut">
              <a:rPr lang="hu-HU" smtClean="0"/>
              <a:t>2024. 06. 11.</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E9EC5C-FDA3-4C30-8B1A-AAF61FA78F58}" type="slidenum">
              <a:rPr lang="hu-HU" smtClean="0"/>
              <a:t>‹#›</a:t>
            </a:fld>
            <a:endParaRPr lang="hu-HU"/>
          </a:p>
        </p:txBody>
      </p:sp>
    </p:spTree>
    <p:extLst>
      <p:ext uri="{BB962C8B-B14F-4D97-AF65-F5344CB8AC3E}">
        <p14:creationId xmlns:p14="http://schemas.microsoft.com/office/powerpoint/2010/main" val="1566047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smtClean="0"/>
              <a:t>In</a:t>
            </a:r>
            <a:r>
              <a:rPr lang="hu-HU" dirty="0" smtClean="0"/>
              <a:t> </a:t>
            </a:r>
            <a:r>
              <a:rPr lang="hu-HU" dirty="0" err="1" smtClean="0"/>
              <a:t>this</a:t>
            </a:r>
            <a:r>
              <a:rPr lang="hu-HU" dirty="0" smtClean="0"/>
              <a:t> </a:t>
            </a:r>
            <a:r>
              <a:rPr lang="hu-HU" dirty="0" err="1" smtClean="0"/>
              <a:t>presentation</a:t>
            </a:r>
            <a:r>
              <a:rPr lang="hu-HU" dirty="0" smtClean="0"/>
              <a:t> I am </a:t>
            </a:r>
            <a:r>
              <a:rPr lang="hu-HU" dirty="0" err="1" smtClean="0"/>
              <a:t>going</a:t>
            </a:r>
            <a:r>
              <a:rPr lang="hu-HU" baseline="0" dirty="0" smtClean="0"/>
              <a:t> </a:t>
            </a:r>
            <a:r>
              <a:rPr lang="hu-HU" baseline="0" dirty="0" err="1" smtClean="0"/>
              <a:t>to</a:t>
            </a:r>
            <a:r>
              <a:rPr lang="hu-HU" dirty="0" smtClean="0"/>
              <a:t> </a:t>
            </a:r>
            <a:r>
              <a:rPr lang="hu-HU" dirty="0" err="1" smtClean="0"/>
              <a:t>talk</a:t>
            </a:r>
            <a:r>
              <a:rPr lang="hu-HU" dirty="0" smtClean="0"/>
              <a:t> </a:t>
            </a:r>
            <a:r>
              <a:rPr lang="hu-HU" dirty="0" err="1" smtClean="0"/>
              <a:t>about</a:t>
            </a:r>
            <a:r>
              <a:rPr lang="hu-HU" dirty="0" smtClean="0"/>
              <a:t> </a:t>
            </a:r>
            <a:r>
              <a:rPr lang="hu-HU" dirty="0" err="1" smtClean="0"/>
              <a:t>independent</a:t>
            </a:r>
            <a:r>
              <a:rPr lang="hu-HU" baseline="0" dirty="0" smtClean="0"/>
              <a:t>, </a:t>
            </a:r>
            <a:r>
              <a:rPr lang="hu-HU" baseline="0" dirty="0" err="1" smtClean="0"/>
              <a:t>or</a:t>
            </a:r>
            <a:r>
              <a:rPr lang="hu-HU" baseline="0" dirty="0" smtClean="0"/>
              <a:t> </a:t>
            </a:r>
            <a:r>
              <a:rPr lang="hu-HU" baseline="0" dirty="0" err="1" smtClean="0"/>
              <a:t>in</a:t>
            </a:r>
            <a:r>
              <a:rPr lang="hu-HU" baseline="0" dirty="0" smtClean="0"/>
              <a:t> </a:t>
            </a:r>
            <a:r>
              <a:rPr lang="hu-HU" baseline="0" dirty="0" err="1" smtClean="0"/>
              <a:t>other</a:t>
            </a:r>
            <a:r>
              <a:rPr lang="hu-HU" baseline="0" dirty="0" smtClean="0"/>
              <a:t> </a:t>
            </a:r>
            <a:r>
              <a:rPr lang="hu-HU" baseline="0" dirty="0" err="1" smtClean="0"/>
              <a:t>words</a:t>
            </a:r>
            <a:r>
              <a:rPr lang="hu-HU" baseline="0" dirty="0" smtClean="0"/>
              <a:t> </a:t>
            </a:r>
            <a:r>
              <a:rPr lang="hu-HU" baseline="0" dirty="0" err="1" smtClean="0"/>
              <a:t>insubordinate</a:t>
            </a:r>
            <a:r>
              <a:rPr lang="hu-HU" baseline="0" dirty="0" smtClean="0"/>
              <a:t> </a:t>
            </a:r>
            <a:r>
              <a:rPr lang="hu-HU" baseline="0" dirty="0" err="1" smtClean="0"/>
              <a:t>clauses</a:t>
            </a:r>
            <a:r>
              <a:rPr lang="hu-HU" baseline="0" dirty="0" smtClean="0"/>
              <a:t>, </a:t>
            </a:r>
            <a:r>
              <a:rPr lang="hu-HU" baseline="0" dirty="0" err="1" smtClean="0"/>
              <a:t>the</a:t>
            </a:r>
            <a:r>
              <a:rPr lang="hu-HU" baseline="0" dirty="0" smtClean="0"/>
              <a:t> main </a:t>
            </a:r>
            <a:r>
              <a:rPr lang="hu-HU" baseline="0" dirty="0" err="1" smtClean="0"/>
              <a:t>character</a:t>
            </a:r>
            <a:r>
              <a:rPr lang="hu-HU" baseline="0" dirty="0" smtClean="0"/>
              <a:t> of </a:t>
            </a:r>
            <a:r>
              <a:rPr lang="hu-HU" baseline="0" dirty="0" err="1" smtClean="0"/>
              <a:t>which</a:t>
            </a:r>
            <a:r>
              <a:rPr lang="hu-HU" baseline="0" dirty="0" smtClean="0"/>
              <a:t> is </a:t>
            </a:r>
            <a:r>
              <a:rPr lang="hu-HU" baseline="0" dirty="0" err="1" smtClean="0"/>
              <a:t>that</a:t>
            </a:r>
            <a:r>
              <a:rPr lang="hu-HU" baseline="0" dirty="0" smtClean="0"/>
              <a:t> </a:t>
            </a:r>
            <a:r>
              <a:rPr lang="hu-HU" baseline="0" dirty="0" err="1" smtClean="0"/>
              <a:t>they</a:t>
            </a:r>
            <a:r>
              <a:rPr lang="hu-HU" baseline="0" dirty="0" smtClean="0"/>
              <a:t> </a:t>
            </a:r>
            <a:r>
              <a:rPr lang="hu-HU" baseline="0" dirty="0" err="1" smtClean="0"/>
              <a:t>are</a:t>
            </a:r>
            <a:r>
              <a:rPr lang="hu-HU" baseline="0" dirty="0" smtClean="0"/>
              <a:t> </a:t>
            </a:r>
            <a:r>
              <a:rPr lang="hu-HU" baseline="0" dirty="0" err="1" smtClean="0"/>
              <a:t>conventionalized</a:t>
            </a:r>
            <a:r>
              <a:rPr lang="hu-HU" baseline="0" dirty="0" smtClean="0"/>
              <a:t> </a:t>
            </a:r>
            <a:r>
              <a:rPr lang="hu-HU" baseline="0" dirty="0" err="1" smtClean="0"/>
              <a:t>as</a:t>
            </a:r>
            <a:r>
              <a:rPr lang="hu-HU" baseline="0" dirty="0" smtClean="0"/>
              <a:t> main </a:t>
            </a:r>
            <a:r>
              <a:rPr lang="hu-HU" baseline="0" dirty="0" err="1" smtClean="0"/>
              <a:t>clauses</a:t>
            </a:r>
            <a:r>
              <a:rPr lang="hu-HU" baseline="0" dirty="0" smtClean="0"/>
              <a:t>, and </a:t>
            </a:r>
            <a:r>
              <a:rPr lang="hu-HU" baseline="0" dirty="0" err="1" smtClean="0"/>
              <a:t>they</a:t>
            </a:r>
            <a:r>
              <a:rPr lang="hu-HU" baseline="0" dirty="0" smtClean="0"/>
              <a:t> </a:t>
            </a:r>
            <a:r>
              <a:rPr lang="hu-HU" baseline="0" dirty="0" err="1" smtClean="0"/>
              <a:t>contain</a:t>
            </a:r>
            <a:r>
              <a:rPr lang="hu-HU" baseline="0" dirty="0" smtClean="0"/>
              <a:t> a </a:t>
            </a:r>
            <a:r>
              <a:rPr lang="hu-HU" baseline="0" dirty="0" err="1" smtClean="0"/>
              <a:t>subordinate</a:t>
            </a:r>
            <a:r>
              <a:rPr lang="hu-HU" baseline="0" dirty="0" smtClean="0"/>
              <a:t> </a:t>
            </a:r>
            <a:r>
              <a:rPr lang="hu-HU" baseline="0" dirty="0" err="1" smtClean="0"/>
              <a:t>conjunction</a:t>
            </a:r>
            <a:r>
              <a:rPr lang="hu-HU" baseline="0" dirty="0" smtClean="0"/>
              <a:t> (</a:t>
            </a:r>
            <a:r>
              <a:rPr lang="hu-HU" baseline="0" dirty="0" err="1" smtClean="0"/>
              <a:t>complementizer</a:t>
            </a:r>
            <a:r>
              <a:rPr lang="hu-HU" baseline="0" dirty="0" smtClean="0"/>
              <a:t>), </a:t>
            </a:r>
            <a:r>
              <a:rPr lang="hu-HU" baseline="0" dirty="0" err="1" smtClean="0"/>
              <a:t>they</a:t>
            </a:r>
            <a:r>
              <a:rPr lang="hu-HU" baseline="0" dirty="0" smtClean="0"/>
              <a:t> </a:t>
            </a:r>
            <a:r>
              <a:rPr lang="hu-HU" baseline="0" dirty="0" err="1" smtClean="0"/>
              <a:t>have</a:t>
            </a:r>
            <a:r>
              <a:rPr lang="hu-HU" baseline="0" dirty="0" smtClean="0"/>
              <a:t> </a:t>
            </a:r>
            <a:r>
              <a:rPr lang="hu-HU" baseline="0" dirty="0" err="1" smtClean="0"/>
              <a:t>different</a:t>
            </a:r>
            <a:r>
              <a:rPr lang="hu-HU" baseline="0" dirty="0" smtClean="0"/>
              <a:t> </a:t>
            </a:r>
            <a:r>
              <a:rPr lang="hu-HU" baseline="0" dirty="0" err="1" smtClean="0"/>
              <a:t>pragmatic</a:t>
            </a:r>
            <a:r>
              <a:rPr lang="hu-HU" baseline="0" dirty="0" smtClean="0"/>
              <a:t> </a:t>
            </a:r>
            <a:r>
              <a:rPr lang="hu-HU" baseline="0" dirty="0" err="1" smtClean="0"/>
              <a:t>functions</a:t>
            </a:r>
            <a:r>
              <a:rPr lang="hu-HU" baseline="0" dirty="0" smtClean="0"/>
              <a:t> (</a:t>
            </a:r>
            <a:r>
              <a:rPr lang="hu-HU" baseline="0" dirty="0" err="1" smtClean="0"/>
              <a:t>discourse-connective</a:t>
            </a:r>
            <a:r>
              <a:rPr lang="hu-HU" baseline="0" dirty="0" smtClean="0"/>
              <a:t>, </a:t>
            </a:r>
            <a:r>
              <a:rPr lang="hu-HU" baseline="0" dirty="0" err="1" smtClean="0"/>
              <a:t>modal</a:t>
            </a:r>
            <a:r>
              <a:rPr lang="hu-HU" baseline="0" dirty="0" smtClean="0"/>
              <a:t> </a:t>
            </a:r>
            <a:r>
              <a:rPr lang="hu-HU" baseline="0" dirty="0" err="1" smtClean="0"/>
              <a:t>or</a:t>
            </a:r>
            <a:r>
              <a:rPr lang="hu-HU" baseline="0" dirty="0" smtClean="0"/>
              <a:t> </a:t>
            </a:r>
            <a:r>
              <a:rPr lang="hu-HU" baseline="0" dirty="0" err="1" smtClean="0"/>
              <a:t>interpersonal</a:t>
            </a:r>
            <a:r>
              <a:rPr lang="hu-HU" baseline="0" dirty="0" smtClean="0"/>
              <a:t> </a:t>
            </a:r>
            <a:r>
              <a:rPr lang="hu-HU" baseline="0" dirty="0" err="1" smtClean="0"/>
              <a:t>functions</a:t>
            </a:r>
            <a:r>
              <a:rPr lang="hu-HU" baseline="0" dirty="0" smtClean="0"/>
              <a:t>). </a:t>
            </a:r>
            <a:r>
              <a:rPr lang="hu-HU" baseline="0" dirty="0" err="1" smtClean="0"/>
              <a:t>There</a:t>
            </a:r>
            <a:r>
              <a:rPr lang="hu-HU" baseline="0" dirty="0" smtClean="0"/>
              <a:t> </a:t>
            </a:r>
            <a:r>
              <a:rPr lang="hu-HU" baseline="0" dirty="0" err="1" smtClean="0"/>
              <a:t>are</a:t>
            </a:r>
            <a:r>
              <a:rPr lang="hu-HU" baseline="0" dirty="0" smtClean="0"/>
              <a:t> 2 main </a:t>
            </a:r>
            <a:r>
              <a:rPr lang="hu-HU" baseline="0" dirty="0" err="1" smtClean="0"/>
              <a:t>types</a:t>
            </a:r>
            <a:r>
              <a:rPr lang="hu-HU" baseline="0" dirty="0" smtClean="0"/>
              <a:t> of </a:t>
            </a:r>
            <a:r>
              <a:rPr lang="hu-HU" baseline="0" dirty="0" err="1" smtClean="0"/>
              <a:t>them</a:t>
            </a:r>
            <a:r>
              <a:rPr lang="hu-HU" baseline="0" dirty="0" smtClean="0"/>
              <a:t>: </a:t>
            </a:r>
            <a:r>
              <a:rPr lang="hu-HU" baseline="0" dirty="0" err="1" smtClean="0"/>
              <a:t>stand-alone</a:t>
            </a:r>
            <a:r>
              <a:rPr lang="hu-HU" baseline="0" dirty="0" smtClean="0"/>
              <a:t> and </a:t>
            </a:r>
            <a:r>
              <a:rPr lang="hu-HU" baseline="0" dirty="0" err="1" smtClean="0"/>
              <a:t>elaborative</a:t>
            </a:r>
            <a:r>
              <a:rPr lang="hu-HU" baseline="0" dirty="0" smtClean="0"/>
              <a:t> </a:t>
            </a:r>
            <a:r>
              <a:rPr lang="hu-HU" baseline="0" dirty="0" err="1" smtClean="0"/>
              <a:t>independent</a:t>
            </a:r>
            <a:r>
              <a:rPr lang="hu-HU" baseline="0" dirty="0" smtClean="0"/>
              <a:t> </a:t>
            </a:r>
            <a:r>
              <a:rPr lang="hu-HU" baseline="0" dirty="0" err="1" smtClean="0"/>
              <a:t>clauses</a:t>
            </a:r>
            <a:r>
              <a:rPr lang="hu-HU" baseline="0" dirty="0" smtClean="0"/>
              <a:t>.</a:t>
            </a:r>
            <a:endParaRPr lang="hu-HU" dirty="0"/>
          </a:p>
        </p:txBody>
      </p:sp>
      <p:sp>
        <p:nvSpPr>
          <p:cNvPr id="4" name="Dia számának helye 3"/>
          <p:cNvSpPr>
            <a:spLocks noGrp="1"/>
          </p:cNvSpPr>
          <p:nvPr>
            <p:ph type="sldNum" sz="quarter" idx="10"/>
          </p:nvPr>
        </p:nvSpPr>
        <p:spPr/>
        <p:txBody>
          <a:bodyPr/>
          <a:lstStyle/>
          <a:p>
            <a:fld id="{EF448A1F-4253-464C-B00F-405E59A76B01}" type="slidenum">
              <a:rPr lang="hu-HU" smtClean="0"/>
              <a:t>2</a:t>
            </a:fld>
            <a:endParaRPr lang="hu-HU"/>
          </a:p>
        </p:txBody>
      </p:sp>
    </p:spTree>
    <p:extLst>
      <p:ext uri="{BB962C8B-B14F-4D97-AF65-F5344CB8AC3E}">
        <p14:creationId xmlns:p14="http://schemas.microsoft.com/office/powerpoint/2010/main" val="1347219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This slide shows the most typical versions of </a:t>
            </a:r>
            <a:r>
              <a:rPr lang="hu-HU" i="1" dirty="0" smtClean="0"/>
              <a:t>fogalmaz</a:t>
            </a:r>
            <a:r>
              <a:rPr lang="hu-HU" dirty="0" smtClean="0"/>
              <a:t>-</a:t>
            </a:r>
            <a:r>
              <a:rPr lang="en-US" dirty="0" smtClean="0"/>
              <a:t>usage common in both types. Several formal solutions can be observed among the conditional clauses, but a third of the cases are examples of </a:t>
            </a:r>
            <a:r>
              <a:rPr lang="hu-HU" i="1" dirty="0" smtClean="0"/>
              <a:t>ha szabad</a:t>
            </a:r>
            <a:r>
              <a:rPr lang="hu-HU" i="1" baseline="0" dirty="0" smtClean="0"/>
              <a:t> így/úgy fogalmaznom</a:t>
            </a:r>
            <a:r>
              <a:rPr lang="hu-HU" baseline="0" dirty="0" smtClean="0"/>
              <a:t> </a:t>
            </a:r>
            <a:r>
              <a:rPr lang="hu-HU" dirty="0" smtClean="0"/>
              <a:t>’</a:t>
            </a:r>
            <a:r>
              <a:rPr lang="hu-HU" dirty="0" err="1" smtClean="0"/>
              <a:t>if</a:t>
            </a:r>
            <a:r>
              <a:rPr lang="hu-HU" dirty="0" smtClean="0"/>
              <a:t> </a:t>
            </a:r>
            <a:r>
              <a:rPr lang="en-US" dirty="0" smtClean="0"/>
              <a:t>I may put it like this/like that</a:t>
            </a:r>
            <a:r>
              <a:rPr lang="hu-HU" dirty="0" smtClean="0"/>
              <a:t>’</a:t>
            </a:r>
            <a:r>
              <a:rPr lang="en-US" dirty="0" smtClean="0"/>
              <a:t>, while in the complement type only one </a:t>
            </a:r>
            <a:r>
              <a:rPr lang="hu-HU" dirty="0" err="1" smtClean="0"/>
              <a:t>formal</a:t>
            </a:r>
            <a:r>
              <a:rPr lang="hu-HU" dirty="0" smtClean="0"/>
              <a:t> </a:t>
            </a:r>
            <a:r>
              <a:rPr lang="hu-HU" dirty="0" err="1" smtClean="0"/>
              <a:t>type</a:t>
            </a:r>
            <a:r>
              <a:rPr lang="hu-HU" baseline="0" dirty="0" smtClean="0"/>
              <a:t> </a:t>
            </a:r>
            <a:r>
              <a:rPr lang="en-US" dirty="0" smtClean="0"/>
              <a:t>varies: </a:t>
            </a:r>
            <a:r>
              <a:rPr lang="hu-HU" i="1" dirty="0" smtClean="0"/>
              <a:t>hogy így/úgy fogalmazzak </a:t>
            </a:r>
            <a:r>
              <a:rPr lang="hu-HU" dirty="0" smtClean="0"/>
              <a:t>’</a:t>
            </a:r>
            <a:r>
              <a:rPr lang="en-US" dirty="0" smtClean="0"/>
              <a:t>to put it like this</a:t>
            </a:r>
            <a:r>
              <a:rPr lang="hu-HU" dirty="0" smtClean="0"/>
              <a:t>’</a:t>
            </a:r>
          </a:p>
          <a:p>
            <a:r>
              <a:rPr lang="hu-HU" dirty="0" smtClean="0"/>
              <a:t>T</a:t>
            </a:r>
            <a:r>
              <a:rPr lang="en-US" dirty="0" smtClean="0"/>
              <a:t>he adverbs </a:t>
            </a:r>
            <a:r>
              <a:rPr lang="hu-HU" dirty="0" err="1" smtClean="0"/>
              <a:t>can</a:t>
            </a:r>
            <a:r>
              <a:rPr lang="hu-HU" dirty="0" smtClean="0"/>
              <a:t> be </a:t>
            </a:r>
            <a:r>
              <a:rPr lang="en-US" dirty="0" smtClean="0"/>
              <a:t>are different</a:t>
            </a:r>
            <a:r>
              <a:rPr lang="hu-HU" baseline="0" dirty="0" smtClean="0"/>
              <a:t> </a:t>
            </a:r>
            <a:r>
              <a:rPr lang="hu-HU" baseline="0" dirty="0" err="1" smtClean="0"/>
              <a:t>from</a:t>
            </a:r>
            <a:r>
              <a:rPr lang="hu-HU" baseline="0" dirty="0" smtClean="0"/>
              <a:t> </a:t>
            </a:r>
            <a:r>
              <a:rPr lang="hu-HU" baseline="0" dirty="0" err="1" smtClean="0"/>
              <a:t>the</a:t>
            </a:r>
            <a:r>
              <a:rPr lang="hu-HU" baseline="0" dirty="0" smtClean="0"/>
              <a:t> </a:t>
            </a:r>
            <a:r>
              <a:rPr lang="hu-HU" baseline="0" dirty="0" err="1" smtClean="0"/>
              <a:t>pronouns</a:t>
            </a:r>
            <a:r>
              <a:rPr lang="hu-HU" baseline="0" dirty="0" smtClean="0"/>
              <a:t>, </a:t>
            </a:r>
            <a:r>
              <a:rPr lang="en-US" baseline="0" dirty="0" smtClean="0"/>
              <a:t>and almost all of the </a:t>
            </a:r>
            <a:r>
              <a:rPr lang="hu-HU" baseline="0" dirty="0" err="1" smtClean="0"/>
              <a:t>verbforms</a:t>
            </a:r>
            <a:r>
              <a:rPr lang="hu-HU" baseline="0" dirty="0" smtClean="0"/>
              <a:t> </a:t>
            </a:r>
            <a:r>
              <a:rPr lang="en-US" baseline="0" dirty="0" smtClean="0"/>
              <a:t>are in Sg1</a:t>
            </a:r>
            <a:r>
              <a:rPr lang="hu-HU" baseline="0" dirty="0" smtClean="0"/>
              <a:t> (</a:t>
            </a:r>
            <a:r>
              <a:rPr lang="hu-HU" baseline="0" dirty="0" err="1" smtClean="0"/>
              <a:t>some</a:t>
            </a:r>
            <a:r>
              <a:rPr lang="hu-HU" baseline="0" dirty="0" smtClean="0"/>
              <a:t> of </a:t>
            </a:r>
            <a:r>
              <a:rPr lang="hu-HU" baseline="0" dirty="0" err="1" smtClean="0"/>
              <a:t>the</a:t>
            </a:r>
            <a:r>
              <a:rPr lang="hu-HU" baseline="0" dirty="0" smtClean="0"/>
              <a:t> </a:t>
            </a:r>
            <a:r>
              <a:rPr lang="hu-HU" baseline="0" dirty="0" err="1" smtClean="0"/>
              <a:t>are</a:t>
            </a:r>
            <a:r>
              <a:rPr lang="hu-HU" baseline="0" dirty="0" smtClean="0"/>
              <a:t> Pl1)</a:t>
            </a:r>
            <a:r>
              <a:rPr lang="en-US" baseline="0" dirty="0" smtClean="0"/>
              <a:t>.</a:t>
            </a:r>
            <a:r>
              <a:rPr lang="hu-HU" baseline="0" dirty="0" smtClean="0"/>
              <a:t> </a:t>
            </a:r>
          </a:p>
          <a:p>
            <a:r>
              <a:rPr lang="en-US" dirty="0" smtClean="0"/>
              <a:t>Another interesting feature is the typicality of the permission request form</a:t>
            </a:r>
            <a:r>
              <a:rPr lang="hu-HU" dirty="0" smtClean="0"/>
              <a:t>s</a:t>
            </a:r>
            <a:r>
              <a:rPr lang="en-US" dirty="0" smtClean="0"/>
              <a:t> (</a:t>
            </a:r>
            <a:r>
              <a:rPr lang="hu-HU" dirty="0" smtClean="0"/>
              <a:t>’</a:t>
            </a:r>
            <a:r>
              <a:rPr lang="en-US" dirty="0" smtClean="0"/>
              <a:t>if </a:t>
            </a:r>
            <a:r>
              <a:rPr lang="hu-HU" dirty="0" err="1" smtClean="0"/>
              <a:t>you</a:t>
            </a:r>
            <a:r>
              <a:rPr lang="hu-HU" baseline="0" dirty="0" smtClean="0"/>
              <a:t> </a:t>
            </a:r>
            <a:r>
              <a:rPr lang="en-US" dirty="0" smtClean="0"/>
              <a:t>allow</a:t>
            </a:r>
            <a:r>
              <a:rPr lang="hu-HU" baseline="0" dirty="0" smtClean="0"/>
              <a:t> </a:t>
            </a:r>
            <a:r>
              <a:rPr lang="hu-HU" baseline="0" dirty="0" err="1" smtClean="0"/>
              <a:t>me</a:t>
            </a:r>
            <a:r>
              <a:rPr lang="hu-HU" baseline="0" dirty="0" smtClean="0"/>
              <a:t>’</a:t>
            </a:r>
            <a:r>
              <a:rPr lang="en-US" dirty="0" smtClean="0"/>
              <a:t>)</a:t>
            </a:r>
            <a:r>
              <a:rPr lang="hu-HU" dirty="0" smtClean="0"/>
              <a:t>:</a:t>
            </a:r>
            <a:r>
              <a:rPr lang="hu-HU" baseline="0" dirty="0" smtClean="0"/>
              <a:t> [PÉLDÁKAT FELOLVASNI]</a:t>
            </a:r>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16</a:t>
            </a:fld>
            <a:endParaRPr lang="hu-HU"/>
          </a:p>
        </p:txBody>
      </p:sp>
    </p:spTree>
    <p:extLst>
      <p:ext uri="{BB962C8B-B14F-4D97-AF65-F5344CB8AC3E}">
        <p14:creationId xmlns:p14="http://schemas.microsoft.com/office/powerpoint/2010/main" val="176819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Conditional cases containing forms created from </a:t>
            </a:r>
            <a:r>
              <a:rPr lang="hu-HU" i="1" dirty="0" smtClean="0"/>
              <a:t>kérdez-</a:t>
            </a:r>
            <a:r>
              <a:rPr lang="hu-HU" i="1" baseline="0" dirty="0" smtClean="0"/>
              <a:t> </a:t>
            </a:r>
            <a:r>
              <a:rPr lang="hu-HU" baseline="0" dirty="0" err="1" smtClean="0"/>
              <a:t>stem</a:t>
            </a:r>
            <a:r>
              <a:rPr lang="hu-HU" baseline="0" dirty="0" smtClean="0"/>
              <a:t> </a:t>
            </a:r>
            <a:r>
              <a:rPr lang="en-US" dirty="0" smtClean="0"/>
              <a:t>are similar to the former, there </a:t>
            </a:r>
            <a:r>
              <a:rPr lang="hu-HU" dirty="0" err="1" smtClean="0"/>
              <a:t>are</a:t>
            </a:r>
            <a:r>
              <a:rPr lang="hu-HU" baseline="0" dirty="0" smtClean="0"/>
              <a:t> </a:t>
            </a:r>
            <a:r>
              <a:rPr lang="en-US" dirty="0" smtClean="0"/>
              <a:t>permission-seeking </a:t>
            </a:r>
            <a:r>
              <a:rPr lang="hu-HU" dirty="0" err="1" smtClean="0"/>
              <a:t>variants</a:t>
            </a:r>
            <a:r>
              <a:rPr lang="en-US" dirty="0" smtClean="0"/>
              <a:t> among them, but the majority are not of this type, but solutions that express one's own opinion more firmly. No such example appeared in the complement type, although in principle they </a:t>
            </a:r>
            <a:r>
              <a:rPr lang="hu-HU" dirty="0" err="1" smtClean="0"/>
              <a:t>could</a:t>
            </a:r>
            <a:r>
              <a:rPr lang="hu-HU" dirty="0" smtClean="0"/>
              <a:t> </a:t>
            </a:r>
            <a:r>
              <a:rPr lang="en-US" dirty="0" smtClean="0"/>
              <a:t>exist (based on my own intuition, this would be a good example: </a:t>
            </a:r>
            <a:r>
              <a:rPr lang="hu-HU" i="1" dirty="0" smtClean="0"/>
              <a:t>hogy</a:t>
            </a:r>
            <a:r>
              <a:rPr lang="hu-HU" i="1" baseline="0" dirty="0" smtClean="0"/>
              <a:t> valami okosat kérdezzek </a:t>
            </a:r>
            <a:r>
              <a:rPr lang="hu-HU" dirty="0" smtClean="0"/>
              <a:t>’</a:t>
            </a:r>
            <a:r>
              <a:rPr lang="en-US" dirty="0" smtClean="0"/>
              <a:t>to ask something smart</a:t>
            </a:r>
            <a:r>
              <a:rPr lang="hu-HU" dirty="0" smtClean="0"/>
              <a:t>’</a:t>
            </a:r>
            <a:r>
              <a:rPr lang="en-US" dirty="0" smtClean="0"/>
              <a:t>)</a:t>
            </a:r>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17</a:t>
            </a:fld>
            <a:endParaRPr lang="hu-HU"/>
          </a:p>
        </p:txBody>
      </p:sp>
    </p:spTree>
    <p:extLst>
      <p:ext uri="{BB962C8B-B14F-4D97-AF65-F5344CB8AC3E}">
        <p14:creationId xmlns:p14="http://schemas.microsoft.com/office/powerpoint/2010/main" val="4043127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occurrence of the right and left periphery of the analyzed meta-linguistic independent clauses should be understood as whether they appear on the left or right side of the </a:t>
            </a:r>
            <a:r>
              <a:rPr lang="hu-HU" dirty="0" err="1" smtClean="0"/>
              <a:t>segment</a:t>
            </a:r>
            <a:r>
              <a:rPr lang="hu-HU" dirty="0" smtClean="0"/>
              <a:t> </a:t>
            </a:r>
            <a:r>
              <a:rPr lang="en-US" dirty="0" smtClean="0"/>
              <a:t>that can be connected to them. We did not count on </a:t>
            </a:r>
            <a:r>
              <a:rPr lang="hu-HU" dirty="0" err="1" smtClean="0"/>
              <a:t>parentheses</a:t>
            </a:r>
            <a:r>
              <a:rPr lang="en-US" dirty="0" smtClean="0"/>
              <a:t>, because it was always possible to determine which element/elements of the related part the meta-linguistic reference refers to, and we looked at the position occupied in relation to it. </a:t>
            </a:r>
            <a:endParaRPr lang="hu-HU" dirty="0" smtClean="0"/>
          </a:p>
          <a:p>
            <a:r>
              <a:rPr lang="en-US" dirty="0" smtClean="0"/>
              <a:t>On this slide, we can see some examples of the use in two positions. Thus, in example 13, the term "follows an individual path" refers to the phrase to </a:t>
            </a:r>
            <a:r>
              <a:rPr lang="hu-HU" i="1" dirty="0" smtClean="0"/>
              <a:t>hogy</a:t>
            </a:r>
            <a:r>
              <a:rPr lang="hu-HU" i="1" baseline="0" dirty="0" smtClean="0"/>
              <a:t> úgy fogalmazzak </a:t>
            </a:r>
            <a:r>
              <a:rPr lang="hu-HU" dirty="0" smtClean="0"/>
              <a:t>’</a:t>
            </a:r>
            <a:r>
              <a:rPr lang="en-US" dirty="0" smtClean="0"/>
              <a:t>put it that way</a:t>
            </a:r>
            <a:r>
              <a:rPr lang="hu-HU" dirty="0" smtClean="0"/>
              <a:t>’</a:t>
            </a:r>
            <a:r>
              <a:rPr lang="en-US" dirty="0" smtClean="0"/>
              <a:t>.</a:t>
            </a:r>
            <a:r>
              <a:rPr lang="hu-HU" dirty="0" smtClean="0"/>
              <a:t> </a:t>
            </a:r>
            <a:r>
              <a:rPr lang="en-US" dirty="0" smtClean="0"/>
              <a:t>The basic expectation would be that these </a:t>
            </a:r>
            <a:r>
              <a:rPr lang="hu-HU" dirty="0" err="1" smtClean="0"/>
              <a:t>in</a:t>
            </a:r>
            <a:r>
              <a:rPr lang="en-US" dirty="0" smtClean="0"/>
              <a:t>subordinate clauses appear in larger quantities on LP, since it is more typical to mark before the relevant segment how to interpret certain parts of it, and it is less common to do this afterwards.</a:t>
            </a:r>
            <a:endParaRPr lang="hu-HU" dirty="0" smtClean="0"/>
          </a:p>
        </p:txBody>
      </p:sp>
      <p:sp>
        <p:nvSpPr>
          <p:cNvPr id="4" name="Dia számának helye 3"/>
          <p:cNvSpPr>
            <a:spLocks noGrp="1"/>
          </p:cNvSpPr>
          <p:nvPr>
            <p:ph type="sldNum" sz="quarter" idx="10"/>
          </p:nvPr>
        </p:nvSpPr>
        <p:spPr/>
        <p:txBody>
          <a:bodyPr/>
          <a:lstStyle/>
          <a:p>
            <a:fld id="{46E9EC5C-FDA3-4C30-8B1A-AAF61FA78F58}" type="slidenum">
              <a:rPr lang="hu-HU" smtClean="0"/>
              <a:t>18</a:t>
            </a:fld>
            <a:endParaRPr lang="hu-HU"/>
          </a:p>
        </p:txBody>
      </p:sp>
    </p:spTree>
    <p:extLst>
      <p:ext uri="{BB962C8B-B14F-4D97-AF65-F5344CB8AC3E}">
        <p14:creationId xmlns:p14="http://schemas.microsoft.com/office/powerpoint/2010/main" val="1865961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percentage value shows the relative frequency of the valid insubordinate hits received for the given stem as a whole (so if we take all valid hits for the given stem as 100%, that percentage is </a:t>
            </a:r>
            <a:r>
              <a:rPr lang="hu-HU" dirty="0" smtClean="0"/>
              <a:t>right </a:t>
            </a:r>
            <a:r>
              <a:rPr lang="hu-HU" dirty="0" err="1" smtClean="0"/>
              <a:t>periphery-occurance</a:t>
            </a:r>
            <a:r>
              <a:rPr lang="en-US" dirty="0" smtClean="0"/>
              <a:t>).The RP</a:t>
            </a:r>
            <a:r>
              <a:rPr lang="hu-HU" dirty="0" smtClean="0"/>
              <a:t>-</a:t>
            </a:r>
            <a:r>
              <a:rPr lang="en-US" dirty="0" smtClean="0"/>
              <a:t>hits are the interesting ones, when the meta-linguistic clause subsequently "marks" its segment. We see that in the case of conditional clauses this was almost twice as common (appearance on the RP), and in the case of </a:t>
            </a:r>
            <a:r>
              <a:rPr lang="hu-HU" i="1" dirty="0" smtClean="0"/>
              <a:t>mond- </a:t>
            </a:r>
            <a:r>
              <a:rPr lang="en-US" dirty="0" smtClean="0"/>
              <a:t>it was the same in almost half of the cases, but it can also be seen in more than a third of the </a:t>
            </a:r>
            <a:r>
              <a:rPr lang="hu-HU" dirty="0" smtClean="0"/>
              <a:t>fogalmaz- ’</a:t>
            </a:r>
            <a:r>
              <a:rPr lang="hu-HU" dirty="0" err="1" smtClean="0"/>
              <a:t>formulate</a:t>
            </a:r>
            <a:r>
              <a:rPr lang="hu-HU" dirty="0" smtClean="0"/>
              <a:t>’ </a:t>
            </a:r>
            <a:r>
              <a:rPr lang="en-US" dirty="0" smtClean="0"/>
              <a:t>and </a:t>
            </a:r>
            <a:r>
              <a:rPr lang="hu-HU" dirty="0" smtClean="0"/>
              <a:t>kérdez- ’</a:t>
            </a:r>
            <a:r>
              <a:rPr lang="hu-HU" dirty="0" err="1" smtClean="0"/>
              <a:t>ask</a:t>
            </a:r>
            <a:r>
              <a:rPr lang="hu-HU" dirty="0" smtClean="0"/>
              <a:t>’</a:t>
            </a:r>
            <a:r>
              <a:rPr lang="en-US" dirty="0" smtClean="0"/>
              <a:t>. In the case of the complement type, both </a:t>
            </a:r>
            <a:r>
              <a:rPr lang="hu-HU" i="1" dirty="0" smtClean="0"/>
              <a:t>fogalmaz-</a:t>
            </a:r>
            <a:r>
              <a:rPr lang="hu-HU" dirty="0" smtClean="0"/>
              <a:t> ’</a:t>
            </a:r>
            <a:r>
              <a:rPr lang="hu-HU" dirty="0" err="1" smtClean="0"/>
              <a:t>formulate</a:t>
            </a:r>
            <a:r>
              <a:rPr lang="hu-HU" dirty="0" smtClean="0"/>
              <a:t>’ </a:t>
            </a:r>
            <a:r>
              <a:rPr lang="en-US" dirty="0" smtClean="0"/>
              <a:t>and </a:t>
            </a:r>
            <a:r>
              <a:rPr lang="hu-HU" i="1" dirty="0" smtClean="0"/>
              <a:t>beszél</a:t>
            </a:r>
            <a:r>
              <a:rPr lang="hu-HU" baseline="0" dirty="0" smtClean="0"/>
              <a:t> ’</a:t>
            </a:r>
            <a:r>
              <a:rPr lang="hu-HU" baseline="0" dirty="0" err="1" smtClean="0"/>
              <a:t>speak</a:t>
            </a:r>
            <a:r>
              <a:rPr lang="hu-HU" baseline="0" dirty="0" smtClean="0"/>
              <a:t>’ </a:t>
            </a:r>
            <a:r>
              <a:rPr lang="en-US" dirty="0" smtClean="0"/>
              <a:t>appear more often on the RP, and this is a spectacular difference compared to the other verbs, where this figure is below 20%.</a:t>
            </a:r>
            <a:endParaRPr lang="hu-HU" dirty="0" smtClean="0"/>
          </a:p>
        </p:txBody>
      </p:sp>
      <p:sp>
        <p:nvSpPr>
          <p:cNvPr id="4" name="Dia számának helye 3"/>
          <p:cNvSpPr>
            <a:spLocks noGrp="1"/>
          </p:cNvSpPr>
          <p:nvPr>
            <p:ph type="sldNum" sz="quarter" idx="10"/>
          </p:nvPr>
        </p:nvSpPr>
        <p:spPr/>
        <p:txBody>
          <a:bodyPr/>
          <a:lstStyle/>
          <a:p>
            <a:fld id="{46E9EC5C-FDA3-4C30-8B1A-AAF61FA78F58}" type="slidenum">
              <a:rPr lang="hu-HU" smtClean="0"/>
              <a:t>19</a:t>
            </a:fld>
            <a:endParaRPr lang="hu-HU"/>
          </a:p>
        </p:txBody>
      </p:sp>
    </p:spTree>
    <p:extLst>
      <p:ext uri="{BB962C8B-B14F-4D97-AF65-F5344CB8AC3E}">
        <p14:creationId xmlns:p14="http://schemas.microsoft.com/office/powerpoint/2010/main" val="1555932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The 2nd </a:t>
            </a:r>
            <a:r>
              <a:rPr lang="hu-HU" dirty="0" err="1" smtClean="0"/>
              <a:t>examination</a:t>
            </a:r>
            <a:r>
              <a:rPr lang="hu-HU" dirty="0" smtClean="0"/>
              <a:t> </a:t>
            </a:r>
            <a:r>
              <a:rPr lang="en-US" dirty="0" smtClean="0"/>
              <a:t>looked at what percentage of conditional independent clauses containing 4, 5 or 6 words after the capitalized </a:t>
            </a:r>
            <a:r>
              <a:rPr lang="en-US" i="1" dirty="0" smtClean="0"/>
              <a:t>Ha </a:t>
            </a:r>
            <a:r>
              <a:rPr lang="en-US" dirty="0" smtClean="0"/>
              <a:t>conjunction, but before the final punctuation mark, turned out to be meta-linguistic. The numbers are explained by the fact that </a:t>
            </a:r>
            <a:r>
              <a:rPr lang="hu-HU" dirty="0" err="1" smtClean="0"/>
              <a:t>in</a:t>
            </a:r>
            <a:r>
              <a:rPr lang="en-US" dirty="0" smtClean="0"/>
              <a:t>subordinate clauses are typically short. The capital letter </a:t>
            </a:r>
            <a:r>
              <a:rPr lang="hu-HU" dirty="0" smtClean="0"/>
              <a:t>of </a:t>
            </a:r>
            <a:r>
              <a:rPr lang="hu-HU" i="1" dirty="0" smtClean="0"/>
              <a:t>Ha </a:t>
            </a:r>
            <a:r>
              <a:rPr lang="en-US" dirty="0" smtClean="0"/>
              <a:t>was important because of the reduction of the total number of hits (hundreds of thousands of hit lists are received for the conditional conjunction if we do not record the capitalized version). It can be seen that </a:t>
            </a:r>
            <a:r>
              <a:rPr lang="hu-HU" dirty="0" err="1" smtClean="0"/>
              <a:t>the</a:t>
            </a:r>
            <a:r>
              <a:rPr lang="hu-HU" dirty="0" smtClean="0"/>
              <a:t> </a:t>
            </a:r>
            <a:r>
              <a:rPr lang="en-US" dirty="0" smtClean="0"/>
              <a:t>proportion </a:t>
            </a:r>
            <a:r>
              <a:rPr lang="hu-HU" dirty="0" smtClean="0"/>
              <a:t>of </a:t>
            </a:r>
            <a:r>
              <a:rPr lang="hu-HU" dirty="0" err="1" smtClean="0"/>
              <a:t>independent</a:t>
            </a:r>
            <a:r>
              <a:rPr lang="hu-HU" dirty="0" smtClean="0"/>
              <a:t> </a:t>
            </a:r>
            <a:r>
              <a:rPr lang="hu-HU" dirty="0" err="1" smtClean="0"/>
              <a:t>metalinguistic</a:t>
            </a:r>
            <a:r>
              <a:rPr lang="hu-HU" dirty="0" smtClean="0"/>
              <a:t> </a:t>
            </a:r>
            <a:r>
              <a:rPr lang="hu-HU" dirty="0" err="1" smtClean="0"/>
              <a:t>clauses</a:t>
            </a:r>
            <a:r>
              <a:rPr lang="hu-HU" dirty="0" smtClean="0"/>
              <a:t> </a:t>
            </a:r>
            <a:r>
              <a:rPr lang="en-US" dirty="0" smtClean="0"/>
              <a:t>is approximately between 20-30%, but an investigation extended to other sentence lengths </a:t>
            </a:r>
            <a:r>
              <a:rPr lang="hu-HU" dirty="0" smtClean="0"/>
              <a:t>(</a:t>
            </a:r>
            <a:r>
              <a:rPr lang="hu-HU" dirty="0" err="1" smtClean="0"/>
              <a:t>from</a:t>
            </a:r>
            <a:r>
              <a:rPr lang="hu-HU" dirty="0" smtClean="0"/>
              <a:t> 2 </a:t>
            </a:r>
            <a:r>
              <a:rPr lang="hu-HU" dirty="0" err="1" smtClean="0"/>
              <a:t>til</a:t>
            </a:r>
            <a:r>
              <a:rPr lang="hu-HU" dirty="0" smtClean="0"/>
              <a:t> 7) </a:t>
            </a:r>
            <a:r>
              <a:rPr lang="en-US" dirty="0" smtClean="0"/>
              <a:t>also confirmed the tendency that we see here, that is, that the proportion of meta-linguistic independent clauses gradually decreases parallel to the increase in sentence length.</a:t>
            </a:r>
            <a:endParaRPr lang="hu-HU" dirty="0" smtClean="0"/>
          </a:p>
        </p:txBody>
      </p:sp>
      <p:sp>
        <p:nvSpPr>
          <p:cNvPr id="4" name="Dia számának helye 3"/>
          <p:cNvSpPr>
            <a:spLocks noGrp="1"/>
          </p:cNvSpPr>
          <p:nvPr>
            <p:ph type="sldNum" sz="quarter" idx="10"/>
          </p:nvPr>
        </p:nvSpPr>
        <p:spPr/>
        <p:txBody>
          <a:bodyPr/>
          <a:lstStyle/>
          <a:p>
            <a:fld id="{46E9EC5C-FDA3-4C30-8B1A-AAF61FA78F58}" type="slidenum">
              <a:rPr lang="hu-HU" smtClean="0"/>
              <a:t>20</a:t>
            </a:fld>
            <a:endParaRPr lang="hu-HU"/>
          </a:p>
        </p:txBody>
      </p:sp>
    </p:spTree>
    <p:extLst>
      <p:ext uri="{BB962C8B-B14F-4D97-AF65-F5344CB8AC3E}">
        <p14:creationId xmlns:p14="http://schemas.microsoft.com/office/powerpoint/2010/main" val="2582555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 contrast to the previous ones, the non-</a:t>
            </a:r>
            <a:r>
              <a:rPr lang="en-US" dirty="0" err="1" smtClean="0"/>
              <a:t>insubordinated</a:t>
            </a:r>
            <a:r>
              <a:rPr lang="en-US" dirty="0" smtClean="0"/>
              <a:t> equivalents of the </a:t>
            </a:r>
            <a:r>
              <a:rPr lang="en-US" dirty="0" err="1" smtClean="0"/>
              <a:t>insubordinated</a:t>
            </a:r>
            <a:r>
              <a:rPr lang="en-US" dirty="0" smtClean="0"/>
              <a:t> forms could not be examined so clearly, since the non-independent conditional or complement clauses </a:t>
            </a:r>
            <a:r>
              <a:rPr lang="en-US" b="1" dirty="0" smtClean="0"/>
              <a:t>are not all variants </a:t>
            </a:r>
            <a:r>
              <a:rPr lang="en-US" dirty="0" smtClean="0"/>
              <a:t>in either a formal or functional sense (e.g. because </a:t>
            </a:r>
            <a:r>
              <a:rPr lang="hu-HU" b="1" dirty="0" smtClean="0"/>
              <a:t>hogy ’</a:t>
            </a:r>
            <a:r>
              <a:rPr lang="hu-HU" b="1" dirty="0" err="1" smtClean="0"/>
              <a:t>that</a:t>
            </a:r>
            <a:r>
              <a:rPr lang="hu-HU" b="1" dirty="0" smtClean="0"/>
              <a:t>’ </a:t>
            </a:r>
            <a:r>
              <a:rPr lang="hu-HU" dirty="0" smtClean="0"/>
              <a:t>is </a:t>
            </a:r>
            <a:r>
              <a:rPr lang="en-US" dirty="0" smtClean="0"/>
              <a:t>not </a:t>
            </a:r>
            <a:r>
              <a:rPr lang="hu-HU" dirty="0" err="1" smtClean="0"/>
              <a:t>always</a:t>
            </a:r>
            <a:r>
              <a:rPr lang="hu-HU" dirty="0" smtClean="0"/>
              <a:t> a </a:t>
            </a:r>
            <a:r>
              <a:rPr lang="en-US" dirty="0" smtClean="0"/>
              <a:t>conjunction, or the given verb form is not in the clause). We searched for relevant results for the most common phrases of both types. We considered those in which the main clause appears next to the subordinate clause </a:t>
            </a:r>
            <a:r>
              <a:rPr lang="hu-HU" dirty="0" smtClean="0"/>
              <a:t>(</a:t>
            </a:r>
            <a:r>
              <a:rPr lang="en-US" dirty="0" smtClean="0"/>
              <a:t>which is also used as an independent clause</a:t>
            </a:r>
            <a:r>
              <a:rPr lang="hu-HU" dirty="0" smtClean="0"/>
              <a:t>)</a:t>
            </a:r>
            <a:r>
              <a:rPr lang="en-US" dirty="0" smtClean="0"/>
              <a:t>, and </a:t>
            </a:r>
            <a:r>
              <a:rPr lang="hu-HU" dirty="0" err="1" smtClean="0"/>
              <a:t>this</a:t>
            </a:r>
            <a:r>
              <a:rPr lang="hu-HU" dirty="0" smtClean="0"/>
              <a:t> main </a:t>
            </a:r>
            <a:r>
              <a:rPr lang="hu-HU" dirty="0" err="1" smtClean="0"/>
              <a:t>clause</a:t>
            </a:r>
            <a:r>
              <a:rPr lang="hu-HU" dirty="0" smtClean="0"/>
              <a:t> </a:t>
            </a:r>
            <a:r>
              <a:rPr lang="en-US" dirty="0" smtClean="0"/>
              <a:t>also moves on a meta-linguistic level. Let's look at some examples of them:</a:t>
            </a:r>
            <a:endParaRPr lang="hu-HU" dirty="0" smtClean="0"/>
          </a:p>
          <a:p>
            <a:r>
              <a:rPr lang="en-US" b="0" i="0" baseline="0" dirty="0" smtClean="0">
                <a:solidFill>
                  <a:srgbClr val="C00000"/>
                </a:solidFill>
              </a:rPr>
              <a:t>In the case of the most common </a:t>
            </a:r>
            <a:r>
              <a:rPr lang="hu-HU" b="0" i="0" baseline="0" dirty="0" err="1" smtClean="0">
                <a:solidFill>
                  <a:srgbClr val="C00000"/>
                </a:solidFill>
              </a:rPr>
              <a:t>verb</a:t>
            </a:r>
            <a:r>
              <a:rPr lang="hu-HU" b="0" i="0" baseline="0" dirty="0" smtClean="0">
                <a:solidFill>
                  <a:srgbClr val="C00000"/>
                </a:solidFill>
              </a:rPr>
              <a:t> </a:t>
            </a:r>
            <a:r>
              <a:rPr lang="hu-HU" b="0" i="1" baseline="0" dirty="0" smtClean="0">
                <a:solidFill>
                  <a:srgbClr val="C00000"/>
                </a:solidFill>
              </a:rPr>
              <a:t>fogalmaz-</a:t>
            </a:r>
            <a:r>
              <a:rPr lang="en-US" b="0" i="0" baseline="0" dirty="0" smtClean="0">
                <a:solidFill>
                  <a:srgbClr val="C00000"/>
                </a:solidFill>
              </a:rPr>
              <a:t>, which, as we have seen, was the first in frequency in both types, in the conditional relation there were 42 cases with a main clause with meta-linguistic content (so </a:t>
            </a:r>
            <a:r>
              <a:rPr lang="hu-HU" b="0" i="0" baseline="0" dirty="0" err="1" smtClean="0">
                <a:solidFill>
                  <a:srgbClr val="C00000"/>
                </a:solidFill>
              </a:rPr>
              <a:t>in</a:t>
            </a:r>
            <a:r>
              <a:rPr lang="hu-HU" b="0" i="0" baseline="0" dirty="0" smtClean="0">
                <a:solidFill>
                  <a:srgbClr val="C00000"/>
                </a:solidFill>
              </a:rPr>
              <a:t> </a:t>
            </a:r>
            <a:r>
              <a:rPr lang="hu-HU" b="0" i="0" baseline="0" dirty="0" err="1" smtClean="0">
                <a:solidFill>
                  <a:srgbClr val="C00000"/>
                </a:solidFill>
              </a:rPr>
              <a:t>these</a:t>
            </a:r>
            <a:r>
              <a:rPr lang="hu-HU" b="0" i="0" baseline="0" dirty="0" smtClean="0">
                <a:solidFill>
                  <a:srgbClr val="C00000"/>
                </a:solidFill>
              </a:rPr>
              <a:t> </a:t>
            </a:r>
            <a:r>
              <a:rPr lang="hu-HU" b="0" i="0" baseline="0" dirty="0" err="1" smtClean="0">
                <a:solidFill>
                  <a:srgbClr val="C00000"/>
                </a:solidFill>
              </a:rPr>
              <a:t>sentences</a:t>
            </a:r>
            <a:r>
              <a:rPr lang="hu-HU" b="0" i="0" baseline="0" dirty="0" smtClean="0">
                <a:solidFill>
                  <a:srgbClr val="C00000"/>
                </a:solidFill>
              </a:rPr>
              <a:t> </a:t>
            </a:r>
            <a:r>
              <a:rPr lang="en-US" b="0" i="0" baseline="0" dirty="0" smtClean="0">
                <a:solidFill>
                  <a:srgbClr val="C00000"/>
                </a:solidFill>
              </a:rPr>
              <a:t>the subordinate clause </a:t>
            </a:r>
            <a:r>
              <a:rPr lang="hu-HU" b="0" i="0" baseline="0" dirty="0" smtClean="0">
                <a:solidFill>
                  <a:srgbClr val="C00000"/>
                </a:solidFill>
              </a:rPr>
              <a:t>is </a:t>
            </a:r>
            <a:r>
              <a:rPr lang="en-US" b="0" i="0" baseline="0" dirty="0" smtClean="0">
                <a:solidFill>
                  <a:srgbClr val="C00000"/>
                </a:solidFill>
              </a:rPr>
              <a:t>not independent) compared to 181 insubordinate cases. There was no such case in the complement type (besides the 81 insubordinates), so </a:t>
            </a:r>
            <a:r>
              <a:rPr lang="hu-HU" b="0" i="0" baseline="0" dirty="0" err="1" smtClean="0">
                <a:solidFill>
                  <a:srgbClr val="C00000"/>
                </a:solidFill>
              </a:rPr>
              <a:t>there</a:t>
            </a:r>
            <a:r>
              <a:rPr lang="hu-HU" b="0" i="0" baseline="0" dirty="0" smtClean="0">
                <a:solidFill>
                  <a:srgbClr val="C00000"/>
                </a:solidFill>
              </a:rPr>
              <a:t> </a:t>
            </a:r>
            <a:r>
              <a:rPr lang="hu-HU" b="0" i="0" baseline="0" dirty="0" err="1" smtClean="0">
                <a:solidFill>
                  <a:srgbClr val="C00000"/>
                </a:solidFill>
              </a:rPr>
              <a:t>was</a:t>
            </a:r>
            <a:r>
              <a:rPr lang="hu-HU" b="0" i="0" baseline="0" dirty="0" smtClean="0">
                <a:solidFill>
                  <a:srgbClr val="C00000"/>
                </a:solidFill>
              </a:rPr>
              <a:t> no </a:t>
            </a:r>
            <a:r>
              <a:rPr lang="en-US" b="0" i="0" baseline="0" dirty="0" smtClean="0">
                <a:solidFill>
                  <a:srgbClr val="C00000"/>
                </a:solidFill>
              </a:rPr>
              <a:t>complex sentence with a main clause containing a verb, in which the subordinate clause </a:t>
            </a:r>
            <a:r>
              <a:rPr lang="hu-HU" b="0" i="0" baseline="0" dirty="0" smtClean="0">
                <a:solidFill>
                  <a:srgbClr val="C00000"/>
                </a:solidFill>
              </a:rPr>
              <a:t>starting </a:t>
            </a:r>
            <a:r>
              <a:rPr lang="hu-HU" b="0" i="0" baseline="0" dirty="0" err="1" smtClean="0">
                <a:solidFill>
                  <a:srgbClr val="C00000"/>
                </a:solidFill>
              </a:rPr>
              <a:t>with</a:t>
            </a:r>
            <a:r>
              <a:rPr lang="hu-HU" b="0" i="0" baseline="0" dirty="0" smtClean="0">
                <a:solidFill>
                  <a:srgbClr val="C00000"/>
                </a:solidFill>
              </a:rPr>
              <a:t> </a:t>
            </a:r>
            <a:r>
              <a:rPr lang="hu-HU" b="0" i="1" baseline="0" dirty="0" err="1" smtClean="0">
                <a:solidFill>
                  <a:srgbClr val="C00000"/>
                </a:solidFill>
              </a:rPr>
              <a:t>that</a:t>
            </a:r>
            <a:r>
              <a:rPr lang="hu-HU" b="0" i="1" baseline="0" dirty="0" smtClean="0">
                <a:solidFill>
                  <a:srgbClr val="C00000"/>
                </a:solidFill>
              </a:rPr>
              <a:t> </a:t>
            </a:r>
            <a:r>
              <a:rPr lang="hu-HU" b="0" i="0" baseline="0" dirty="0" smtClean="0">
                <a:solidFill>
                  <a:srgbClr val="C00000"/>
                </a:solidFill>
              </a:rPr>
              <a:t>’</a:t>
            </a:r>
            <a:r>
              <a:rPr lang="hu-HU" b="0" i="0" baseline="0" dirty="0" err="1" smtClean="0">
                <a:solidFill>
                  <a:srgbClr val="C00000"/>
                </a:solidFill>
              </a:rPr>
              <a:t>hogy</a:t>
            </a:r>
            <a:r>
              <a:rPr lang="hu-HU" b="0" i="0" baseline="0" dirty="0" smtClean="0">
                <a:solidFill>
                  <a:srgbClr val="C00000"/>
                </a:solidFill>
              </a:rPr>
              <a:t>’ </a:t>
            </a:r>
            <a:r>
              <a:rPr lang="en-US" b="0" i="0" baseline="0" dirty="0" smtClean="0">
                <a:solidFill>
                  <a:srgbClr val="C00000"/>
                </a:solidFill>
              </a:rPr>
              <a:t>could </a:t>
            </a:r>
            <a:r>
              <a:rPr lang="hu-HU" b="0" i="0" baseline="0" dirty="0" err="1" smtClean="0">
                <a:solidFill>
                  <a:srgbClr val="C00000"/>
                </a:solidFill>
              </a:rPr>
              <a:t>have</a:t>
            </a:r>
            <a:r>
              <a:rPr lang="hu-HU" b="0" i="0" baseline="0" dirty="0" smtClean="0">
                <a:solidFill>
                  <a:srgbClr val="C00000"/>
                </a:solidFill>
              </a:rPr>
              <a:t> </a:t>
            </a:r>
            <a:r>
              <a:rPr lang="en-US" b="0" i="0" baseline="0" dirty="0" smtClean="0">
                <a:solidFill>
                  <a:srgbClr val="C00000"/>
                </a:solidFill>
              </a:rPr>
              <a:t>also appear independently.</a:t>
            </a:r>
            <a:endParaRPr lang="hu-HU" b="0" i="0" baseline="0" dirty="0" smtClean="0">
              <a:solidFill>
                <a:srgbClr val="C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is probably explained not only by differences in type, but also by genre</a:t>
            </a:r>
            <a:r>
              <a:rPr lang="hu-HU" dirty="0" smtClean="0"/>
              <a:t>/</a:t>
            </a:r>
            <a:r>
              <a:rPr lang="hu-HU" dirty="0" err="1" smtClean="0"/>
              <a:t>register</a:t>
            </a:r>
            <a:r>
              <a:rPr lang="en-US" dirty="0" smtClean="0"/>
              <a:t> peculiarities: in the case of the conditional type, the insubordinate and dependent variants came from four </a:t>
            </a:r>
            <a:r>
              <a:rPr lang="en-US" dirty="0" err="1" smtClean="0"/>
              <a:t>subcorpora</a:t>
            </a:r>
            <a:r>
              <a:rPr lang="en-US" dirty="0" smtClean="0"/>
              <a:t>: the dominant ones </a:t>
            </a:r>
            <a:r>
              <a:rPr lang="hu-HU" dirty="0" err="1" smtClean="0"/>
              <a:t>are</a:t>
            </a:r>
            <a:r>
              <a:rPr lang="hu-HU" baseline="0" dirty="0" smtClean="0"/>
              <a:t> </a:t>
            </a:r>
            <a:r>
              <a:rPr lang="hu-HU" baseline="0" dirty="0" err="1" smtClean="0"/>
              <a:t>frequent</a:t>
            </a:r>
            <a:r>
              <a:rPr lang="hu-HU" baseline="0" dirty="0" smtClean="0"/>
              <a:t> </a:t>
            </a:r>
            <a:r>
              <a:rPr lang="en-US" dirty="0" smtClean="0"/>
              <a:t>from the personal </a:t>
            </a:r>
            <a:r>
              <a:rPr lang="en-US" dirty="0" err="1" smtClean="0"/>
              <a:t>subcorpus</a:t>
            </a:r>
            <a:r>
              <a:rPr lang="en-US" dirty="0" smtClean="0"/>
              <a:t> containing official, parliamentary speeches, written and spoken press texts, and internet texts</a:t>
            </a:r>
            <a:r>
              <a:rPr lang="hu-HU" dirty="0" smtClean="0"/>
              <a:t> (</a:t>
            </a:r>
            <a:r>
              <a:rPr lang="hu-HU" dirty="0" err="1" smtClean="0"/>
              <a:t>forum</a:t>
            </a:r>
            <a:r>
              <a:rPr lang="hu-HU" baseline="0" dirty="0" smtClean="0"/>
              <a:t> and </a:t>
            </a:r>
            <a:r>
              <a:rPr lang="hu-HU" baseline="0" dirty="0" err="1" smtClean="0"/>
              <a:t>social</a:t>
            </a:r>
            <a:r>
              <a:rPr lang="hu-HU" baseline="0" dirty="0" smtClean="0"/>
              <a:t> </a:t>
            </a:r>
            <a:r>
              <a:rPr lang="hu-HU" baseline="0" dirty="0" err="1" smtClean="0"/>
              <a:t>media</a:t>
            </a:r>
            <a:r>
              <a:rPr lang="hu-HU" baseline="0" dirty="0" smtClean="0"/>
              <a:t> </a:t>
            </a:r>
            <a:r>
              <a:rPr lang="hu-HU" baseline="0" dirty="0" err="1" smtClean="0"/>
              <a:t>texts</a:t>
            </a:r>
            <a:r>
              <a:rPr lang="hu-HU" dirty="0" smtClean="0"/>
              <a:t>)</a:t>
            </a:r>
            <a:r>
              <a:rPr lang="en-US" dirty="0" smtClean="0"/>
              <a:t>. In the case of </a:t>
            </a:r>
            <a:r>
              <a:rPr lang="hu-HU" i="1" dirty="0" smtClean="0"/>
              <a:t>hogy </a:t>
            </a:r>
            <a:r>
              <a:rPr lang="hu-HU" dirty="0" smtClean="0"/>
              <a:t>’</a:t>
            </a:r>
            <a:r>
              <a:rPr lang="hu-HU" dirty="0" err="1" smtClean="0"/>
              <a:t>that</a:t>
            </a:r>
            <a:r>
              <a:rPr lang="hu-HU" dirty="0" smtClean="0"/>
              <a:t>’</a:t>
            </a:r>
            <a:r>
              <a:rPr lang="en-US" dirty="0" smtClean="0"/>
              <a:t>, however, we only collected </a:t>
            </a:r>
            <a:r>
              <a:rPr lang="en-US" dirty="0" err="1" smtClean="0"/>
              <a:t>insubordinated</a:t>
            </a:r>
            <a:r>
              <a:rPr lang="en-US" dirty="0" smtClean="0"/>
              <a:t> clauses from the personal </a:t>
            </a:r>
            <a:r>
              <a:rPr lang="en-US" dirty="0" err="1" smtClean="0"/>
              <a:t>subcorpora</a:t>
            </a:r>
            <a:r>
              <a:rPr lang="en-US" dirty="0" smtClean="0"/>
              <a:t> representing the written </a:t>
            </a:r>
            <a:r>
              <a:rPr lang="hu-HU" dirty="0" err="1" smtClean="0"/>
              <a:t>spoken</a:t>
            </a:r>
            <a:r>
              <a:rPr lang="hu-HU" dirty="0" smtClean="0"/>
              <a:t> </a:t>
            </a:r>
            <a:r>
              <a:rPr lang="en-US" dirty="0" smtClean="0"/>
              <a:t>language and the spoken press language sub-corpora. In the use of language by politicians, it is common in the conditional type to use </a:t>
            </a:r>
            <a:r>
              <a:rPr lang="hu-HU" baseline="0" dirty="0" smtClean="0"/>
              <a:t> </a:t>
            </a:r>
            <a:r>
              <a:rPr lang="hu-HU" baseline="0" dirty="0" err="1" smtClean="0"/>
              <a:t>the</a:t>
            </a:r>
            <a:r>
              <a:rPr lang="hu-HU" baseline="0" dirty="0" smtClean="0"/>
              <a:t> </a:t>
            </a:r>
            <a:r>
              <a:rPr lang="hu-HU" baseline="0" err="1" smtClean="0"/>
              <a:t>verb</a:t>
            </a:r>
            <a:r>
              <a:rPr lang="hu-HU" baseline="0" smtClean="0"/>
              <a:t> </a:t>
            </a:r>
            <a:r>
              <a:rPr lang="hu-HU" i="1" baseline="0" smtClean="0"/>
              <a:t>fogalmaz- </a:t>
            </a:r>
            <a:r>
              <a:rPr lang="en-US" smtClean="0"/>
              <a:t>as </a:t>
            </a:r>
            <a:r>
              <a:rPr lang="en-US" dirty="0" smtClean="0"/>
              <a:t>a complex subordinating sentence, presumably because they pay more attention to the most precise and formal wording.</a:t>
            </a:r>
            <a:endParaRPr lang="hu-HU" dirty="0" smtClean="0"/>
          </a:p>
          <a:p>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22</a:t>
            </a:fld>
            <a:endParaRPr lang="hu-HU"/>
          </a:p>
        </p:txBody>
      </p:sp>
    </p:spTree>
    <p:extLst>
      <p:ext uri="{BB962C8B-B14F-4D97-AF65-F5344CB8AC3E}">
        <p14:creationId xmlns:p14="http://schemas.microsoft.com/office/powerpoint/2010/main" val="1067327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23</a:t>
            </a:fld>
            <a:endParaRPr lang="hu-HU"/>
          </a:p>
        </p:txBody>
      </p:sp>
    </p:spTree>
    <p:extLst>
      <p:ext uri="{BB962C8B-B14F-4D97-AF65-F5344CB8AC3E}">
        <p14:creationId xmlns:p14="http://schemas.microsoft.com/office/powerpoint/2010/main" val="3838273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Independent clauses have already been found in many languages</a:t>
            </a:r>
            <a:r>
              <a:rPr lang="hu-HU" dirty="0" smtClean="0"/>
              <a:t> of </a:t>
            </a:r>
            <a:r>
              <a:rPr lang="hu-HU" dirty="0" err="1" smtClean="0"/>
              <a:t>the</a:t>
            </a:r>
            <a:r>
              <a:rPr lang="hu-HU" dirty="0" smtClean="0"/>
              <a:t> </a:t>
            </a:r>
            <a:r>
              <a:rPr lang="hu-HU" dirty="0" err="1" smtClean="0"/>
              <a:t>world</a:t>
            </a:r>
            <a:r>
              <a:rPr lang="hu-HU" dirty="0" smtClean="0"/>
              <a:t>,</a:t>
            </a:r>
            <a:r>
              <a:rPr lang="hu-HU" baseline="0" dirty="0" smtClean="0"/>
              <a:t> </a:t>
            </a:r>
            <a:r>
              <a:rPr lang="en-US" dirty="0" smtClean="0"/>
              <a:t>they have two main types in terms of semantic-syntactic relations</a:t>
            </a:r>
            <a:r>
              <a:rPr lang="hu-HU" dirty="0" smtClean="0"/>
              <a:t>: </a:t>
            </a:r>
            <a:r>
              <a:rPr lang="hu-HU" dirty="0" err="1" smtClean="0"/>
              <a:t>they</a:t>
            </a:r>
            <a:r>
              <a:rPr lang="hu-HU" dirty="0" smtClean="0"/>
              <a:t> </a:t>
            </a:r>
            <a:r>
              <a:rPr lang="hu-HU" dirty="0" err="1" smtClean="0"/>
              <a:t>can</a:t>
            </a:r>
            <a:r>
              <a:rPr lang="hu-HU" dirty="0" smtClean="0"/>
              <a:t> </a:t>
            </a:r>
            <a:r>
              <a:rPr lang="hu-HU" dirty="0" err="1" smtClean="0"/>
              <a:t>have</a:t>
            </a:r>
            <a:r>
              <a:rPr lang="hu-HU" dirty="0" smtClean="0"/>
              <a:t> </a:t>
            </a:r>
            <a:r>
              <a:rPr lang="hu-HU" sz="1200" b="1" kern="1200" dirty="0" err="1" smtClean="0">
                <a:solidFill>
                  <a:schemeClr val="tx1"/>
                </a:solidFill>
                <a:effectLst/>
                <a:latin typeface="+mn-lt"/>
                <a:ea typeface="+mn-ea"/>
                <a:cs typeface="+mn-cs"/>
              </a:rPr>
              <a:t>subordinate</a:t>
            </a:r>
            <a:r>
              <a:rPr lang="hu-HU" sz="1200" b="1" kern="1200" dirty="0" smtClean="0">
                <a:solidFill>
                  <a:schemeClr val="tx1"/>
                </a:solidFill>
                <a:effectLst/>
                <a:latin typeface="+mn-lt"/>
                <a:ea typeface="+mn-ea"/>
                <a:cs typeface="+mn-cs"/>
              </a:rPr>
              <a:t> marking</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in</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this</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case</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we</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are</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talking</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about</a:t>
            </a:r>
            <a:r>
              <a:rPr lang="hu-HU" sz="1200" kern="1200" dirty="0" smtClean="0">
                <a:solidFill>
                  <a:schemeClr val="tx1"/>
                </a:solidFill>
                <a:effectLst/>
                <a:latin typeface="+mn-lt"/>
                <a:ea typeface="+mn-ea"/>
                <a:cs typeface="+mn-cs"/>
              </a:rPr>
              <a:t> </a:t>
            </a:r>
            <a:r>
              <a:rPr lang="hu-HU" sz="1200" b="1" kern="1200" dirty="0" err="1" smtClean="0">
                <a:solidFill>
                  <a:schemeClr val="tx1"/>
                </a:solidFill>
                <a:effectLst/>
                <a:latin typeface="+mn-lt"/>
                <a:ea typeface="+mn-ea"/>
                <a:cs typeface="+mn-cs"/>
              </a:rPr>
              <a:t>complement</a:t>
            </a:r>
            <a:r>
              <a:rPr lang="hu-HU" sz="1200" b="1" kern="1200" dirty="0" smtClean="0">
                <a:solidFill>
                  <a:schemeClr val="tx1"/>
                </a:solidFill>
                <a:effectLst/>
                <a:latin typeface="+mn-lt"/>
                <a:ea typeface="+mn-ea"/>
                <a:cs typeface="+mn-cs"/>
              </a:rPr>
              <a:t> </a:t>
            </a:r>
            <a:r>
              <a:rPr lang="hu-HU" sz="1200" b="1" kern="1200" dirty="0" err="1" smtClean="0">
                <a:solidFill>
                  <a:schemeClr val="tx1"/>
                </a:solidFill>
                <a:effectLst/>
                <a:latin typeface="+mn-lt"/>
                <a:ea typeface="+mn-ea"/>
                <a:cs typeface="+mn-cs"/>
              </a:rPr>
              <a:t>insubordinaton</a:t>
            </a:r>
            <a:r>
              <a:rPr lang="hu-HU" sz="1200" kern="1200" dirty="0" smtClean="0">
                <a:solidFill>
                  <a:schemeClr val="tx1"/>
                </a:solidFill>
                <a:effectLst/>
                <a:latin typeface="+mn-lt"/>
                <a:ea typeface="+mn-ea"/>
                <a:cs typeface="+mn-cs"/>
              </a:rPr>
              <a:t>,</a:t>
            </a:r>
            <a:r>
              <a:rPr lang="hu-HU" sz="1200" kern="1200" baseline="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or</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they</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can</a:t>
            </a:r>
            <a:r>
              <a:rPr lang="hu-HU" sz="1200" kern="1200" dirty="0" smtClean="0">
                <a:solidFill>
                  <a:schemeClr val="tx1"/>
                </a:solidFill>
                <a:effectLst/>
                <a:latin typeface="+mn-lt"/>
                <a:ea typeface="+mn-ea"/>
                <a:cs typeface="+mn-cs"/>
              </a:rPr>
              <a:t> </a:t>
            </a:r>
            <a:r>
              <a:rPr lang="hu-HU" sz="1200" kern="1200" dirty="0" err="1" smtClean="0">
                <a:solidFill>
                  <a:schemeClr val="tx1"/>
                </a:solidFill>
                <a:effectLst/>
                <a:latin typeface="+mn-lt"/>
                <a:ea typeface="+mn-ea"/>
                <a:cs typeface="+mn-cs"/>
              </a:rPr>
              <a:t>bear</a:t>
            </a:r>
            <a:r>
              <a:rPr lang="hu-HU" sz="1200" kern="1200" dirty="0" smtClean="0">
                <a:solidFill>
                  <a:schemeClr val="tx1"/>
                </a:solidFill>
                <a:effectLst/>
                <a:latin typeface="+mn-lt"/>
                <a:ea typeface="+mn-ea"/>
                <a:cs typeface="+mn-cs"/>
              </a:rPr>
              <a:t> </a:t>
            </a:r>
            <a:r>
              <a:rPr lang="hu-HU" sz="1200" b="1" kern="1200" dirty="0" err="1" smtClean="0">
                <a:solidFill>
                  <a:schemeClr val="tx1"/>
                </a:solidFill>
                <a:effectLst/>
                <a:latin typeface="+mn-lt"/>
                <a:ea typeface="+mn-ea"/>
                <a:cs typeface="+mn-cs"/>
              </a:rPr>
              <a:t>conditional</a:t>
            </a:r>
            <a:r>
              <a:rPr lang="hu-HU" sz="1200" kern="1200" dirty="0" smtClean="0">
                <a:solidFill>
                  <a:schemeClr val="tx1"/>
                </a:solidFill>
                <a:effectLst/>
                <a:latin typeface="+mn-lt"/>
                <a:ea typeface="+mn-ea"/>
                <a:cs typeface="+mn-cs"/>
              </a:rPr>
              <a:t> </a:t>
            </a:r>
            <a:r>
              <a:rPr lang="hu-HU" sz="1200" b="1" kern="1200" dirty="0" err="1" smtClean="0">
                <a:solidFill>
                  <a:schemeClr val="tx1"/>
                </a:solidFill>
                <a:effectLst/>
                <a:latin typeface="+mn-lt"/>
                <a:ea typeface="+mn-ea"/>
                <a:cs typeface="+mn-cs"/>
              </a:rPr>
              <a:t>marking</a:t>
            </a:r>
            <a:r>
              <a:rPr lang="hu-HU" sz="1200" b="1" kern="1200" dirty="0" smtClean="0">
                <a:solidFill>
                  <a:schemeClr val="tx1"/>
                </a:solidFill>
                <a:effectLst/>
                <a:latin typeface="+mn-lt"/>
                <a:ea typeface="+mn-ea"/>
                <a:cs typeface="+mn-cs"/>
              </a:rPr>
              <a:t>,</a:t>
            </a:r>
            <a:r>
              <a:rPr lang="hu-HU" sz="1200" b="1"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then</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we</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are</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dealing</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with</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conditional</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insubordination</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In</a:t>
            </a:r>
            <a:r>
              <a:rPr lang="hu-HU" sz="1200" b="0" kern="1200" baseline="0" dirty="0" smtClean="0">
                <a:solidFill>
                  <a:schemeClr val="tx1"/>
                </a:solidFill>
                <a:effectLst/>
                <a:latin typeface="+mn-lt"/>
                <a:ea typeface="+mn-ea"/>
                <a:cs typeface="+mn-cs"/>
              </a:rPr>
              <a:t> </a:t>
            </a:r>
            <a:r>
              <a:rPr lang="hu-HU" sz="1200" b="0" kern="1200" baseline="0" dirty="0" err="1" smtClean="0">
                <a:solidFill>
                  <a:schemeClr val="tx1"/>
                </a:solidFill>
                <a:effectLst/>
                <a:latin typeface="+mn-lt"/>
                <a:ea typeface="+mn-ea"/>
                <a:cs typeface="+mn-cs"/>
              </a:rPr>
              <a:t>Hungarian</a:t>
            </a:r>
            <a:r>
              <a:rPr lang="hu-HU" sz="1200" b="0" kern="1200" baseline="0" dirty="0" smtClean="0">
                <a:solidFill>
                  <a:schemeClr val="tx1"/>
                </a:solidFill>
                <a:effectLst/>
                <a:latin typeface="+mn-lt"/>
                <a:ea typeface="+mn-ea"/>
                <a:cs typeface="+mn-cs"/>
              </a:rPr>
              <a:t> </a:t>
            </a:r>
            <a:r>
              <a:rPr lang="en-US" dirty="0" smtClean="0"/>
              <a:t>the latter can appear with several conditional conjunctions, but in the present presentation we will focus on the ones starting with </a:t>
            </a:r>
            <a:r>
              <a:rPr lang="hu-HU" b="1" dirty="0" smtClean="0"/>
              <a:t>HA. </a:t>
            </a:r>
          </a:p>
          <a:p>
            <a:r>
              <a:rPr lang="en-US" b="0" dirty="0" smtClean="0"/>
              <a:t>The usual structure of conditional sentences is as follows: the </a:t>
            </a:r>
            <a:r>
              <a:rPr lang="en-US" b="0" dirty="0" err="1" smtClean="0"/>
              <a:t>protasis</a:t>
            </a:r>
            <a:r>
              <a:rPr lang="en-US" b="0" dirty="0" smtClean="0"/>
              <a:t> typically precedes the apodosis.</a:t>
            </a:r>
            <a:r>
              <a:rPr lang="hu-HU" b="0" dirty="0" smtClean="0"/>
              <a:t> </a:t>
            </a:r>
            <a:r>
              <a:rPr lang="en-US" b="0" dirty="0" smtClean="0"/>
              <a:t>The apodosis explains the consequence of the fulfillment or non-fulfillment of the condition described in the </a:t>
            </a:r>
            <a:r>
              <a:rPr lang="en-US" b="0" dirty="0" err="1" smtClean="0"/>
              <a:t>protasis</a:t>
            </a:r>
            <a:r>
              <a:rPr lang="hu-HU" b="0" dirty="0" smtClean="0"/>
              <a:t>.</a:t>
            </a:r>
          </a:p>
          <a:p>
            <a:r>
              <a:rPr lang="en-US" b="1" dirty="0" smtClean="0"/>
              <a:t>In the case of conditional insubordinate clauses, the apodosis disappeared over time or </a:t>
            </a:r>
            <a:r>
              <a:rPr lang="hu-HU" b="1" dirty="0" err="1" smtClean="0"/>
              <a:t>their</a:t>
            </a:r>
            <a:r>
              <a:rPr lang="hu-HU" b="1" baseline="0" dirty="0" smtClean="0"/>
              <a:t> </a:t>
            </a:r>
            <a:r>
              <a:rPr lang="hu-HU" b="1" dirty="0" err="1" smtClean="0"/>
              <a:t>dependency</a:t>
            </a:r>
            <a:r>
              <a:rPr lang="hu-HU" b="1" baseline="0" dirty="0" smtClean="0"/>
              <a:t> shifted, </a:t>
            </a:r>
            <a:r>
              <a:rPr lang="hu-HU" b="1" baseline="0" dirty="0" err="1" smtClean="0"/>
              <a:t>this</a:t>
            </a:r>
            <a:r>
              <a:rPr lang="hu-HU" b="1" baseline="0" dirty="0" smtClean="0"/>
              <a:t> </a:t>
            </a:r>
            <a:r>
              <a:rPr lang="hu-HU" b="1" baseline="0" dirty="0" err="1" smtClean="0"/>
              <a:t>means</a:t>
            </a:r>
            <a:r>
              <a:rPr lang="hu-HU" b="1" baseline="0" dirty="0" smtClean="0"/>
              <a:t> – </a:t>
            </a:r>
            <a:r>
              <a:rPr lang="hu-HU" b="1" baseline="0" dirty="0" err="1" smtClean="0"/>
              <a:t>I’m</a:t>
            </a:r>
            <a:r>
              <a:rPr lang="hu-HU" b="1" baseline="0" dirty="0" smtClean="0"/>
              <a:t> </a:t>
            </a:r>
            <a:r>
              <a:rPr lang="hu-HU" b="1" baseline="0" dirty="0" err="1" smtClean="0"/>
              <a:t>using</a:t>
            </a:r>
            <a:r>
              <a:rPr lang="hu-HU" b="1" baseline="0" dirty="0" smtClean="0"/>
              <a:t> </a:t>
            </a:r>
            <a:r>
              <a:rPr lang="hu-HU" b="1" baseline="0" dirty="0" err="1" smtClean="0"/>
              <a:t>the</a:t>
            </a:r>
            <a:r>
              <a:rPr lang="hu-HU" b="1" baseline="0" dirty="0" smtClean="0"/>
              <a:t> </a:t>
            </a:r>
            <a:r>
              <a:rPr lang="hu-HU" b="1" baseline="0" dirty="0" err="1" smtClean="0"/>
              <a:t>words</a:t>
            </a:r>
            <a:r>
              <a:rPr lang="hu-HU" b="1" baseline="0" dirty="0" smtClean="0"/>
              <a:t> of </a:t>
            </a:r>
            <a:r>
              <a:rPr lang="hu-HU" b="1" baseline="0" dirty="0" err="1" smtClean="0"/>
              <a:t>D’Hertefelt</a:t>
            </a:r>
            <a:r>
              <a:rPr lang="hu-HU" b="1" baseline="0" dirty="0" smtClean="0"/>
              <a:t> (2018: 160-161) – „</a:t>
            </a:r>
            <a:r>
              <a:rPr lang="hu-HU" sz="1200" b="0" i="0" u="none" strike="noStrike" kern="1200" baseline="0" dirty="0" err="1" smtClean="0">
                <a:solidFill>
                  <a:schemeClr val="tx1"/>
                </a:solidFill>
                <a:latin typeface="+mn-lt"/>
                <a:ea typeface="+mn-ea"/>
                <a:cs typeface="+mn-cs"/>
              </a:rPr>
              <a:t>subordinating</a:t>
            </a:r>
            <a:r>
              <a:rPr lang="hu-HU"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conjunctions </a:t>
            </a:r>
            <a:r>
              <a:rPr lang="en-US" sz="1200" b="1" i="0" u="none" strike="noStrike" kern="1200" baseline="0" dirty="0" smtClean="0">
                <a:solidFill>
                  <a:schemeClr val="tx1"/>
                </a:solidFill>
                <a:latin typeface="+mn-lt"/>
                <a:ea typeface="+mn-ea"/>
                <a:cs typeface="+mn-cs"/>
              </a:rPr>
              <a:t>shift away </a:t>
            </a:r>
            <a:r>
              <a:rPr lang="en-US" sz="1200" b="0" i="0" u="none" strike="noStrike" kern="1200" baseline="0" dirty="0" smtClean="0">
                <a:solidFill>
                  <a:schemeClr val="tx1"/>
                </a:solidFill>
                <a:latin typeface="+mn-lt"/>
                <a:ea typeface="+mn-ea"/>
                <a:cs typeface="+mn-cs"/>
              </a:rPr>
              <a:t>from under the scope of their main clause</a:t>
            </a:r>
            <a:r>
              <a:rPr lang="hu-HU" sz="1200" b="0" i="0" u="none" strike="noStrike" kern="1200" baseline="0" dirty="0" smtClean="0">
                <a:solidFill>
                  <a:schemeClr val="tx1"/>
                </a:solidFill>
                <a:latin typeface="+mn-lt"/>
                <a:ea typeface="+mn-ea"/>
                <a:cs typeface="+mn-cs"/>
              </a:rPr>
              <a:t>”</a:t>
            </a:r>
            <a:r>
              <a:rPr lang="en-US" b="0" dirty="0" smtClean="0"/>
              <a:t>.</a:t>
            </a:r>
            <a:endParaRPr lang="hu-HU" b="0" dirty="0" smtClean="0"/>
          </a:p>
          <a:p>
            <a:r>
              <a:rPr lang="hu-HU" b="0" dirty="0" err="1" smtClean="0"/>
              <a:t>Let’s</a:t>
            </a:r>
            <a:r>
              <a:rPr lang="hu-HU" b="0" dirty="0" smtClean="0"/>
              <a:t> </a:t>
            </a:r>
            <a:r>
              <a:rPr lang="hu-HU" b="0" dirty="0" err="1" smtClean="0"/>
              <a:t>see</a:t>
            </a:r>
            <a:r>
              <a:rPr lang="hu-HU" b="0" dirty="0" smtClean="0"/>
              <a:t> an </a:t>
            </a:r>
            <a:r>
              <a:rPr lang="hu-HU" b="0" dirty="0" err="1" smtClean="0"/>
              <a:t>example</a:t>
            </a:r>
            <a:r>
              <a:rPr lang="hu-HU" b="0" dirty="0" smtClean="0"/>
              <a:t> of </a:t>
            </a:r>
            <a:r>
              <a:rPr lang="hu-HU" b="0" dirty="0" err="1" smtClean="0"/>
              <a:t>stand-alone</a:t>
            </a:r>
            <a:r>
              <a:rPr lang="hu-HU" b="0" baseline="0" dirty="0" smtClean="0"/>
              <a:t> </a:t>
            </a:r>
            <a:r>
              <a:rPr lang="hu-HU" b="0" baseline="0" dirty="0" err="1" smtClean="0"/>
              <a:t>independent</a:t>
            </a:r>
            <a:r>
              <a:rPr lang="hu-HU" b="0" baseline="0" dirty="0" smtClean="0"/>
              <a:t> </a:t>
            </a:r>
            <a:r>
              <a:rPr lang="hu-HU" b="0" baseline="0" dirty="0" err="1" smtClean="0"/>
              <a:t>conditional</a:t>
            </a:r>
            <a:r>
              <a:rPr lang="hu-HU" b="0" baseline="0" dirty="0" smtClean="0"/>
              <a:t> </a:t>
            </a:r>
            <a:r>
              <a:rPr lang="hu-HU" b="0" baseline="0" dirty="0" err="1" smtClean="0"/>
              <a:t>clauses</a:t>
            </a:r>
            <a:r>
              <a:rPr lang="hu-HU" b="0" baseline="0" dirty="0" smtClean="0"/>
              <a:t>, a </a:t>
            </a:r>
            <a:r>
              <a:rPr lang="hu-HU" b="0" baseline="0" dirty="0" err="1" smtClean="0"/>
              <a:t>threat</a:t>
            </a:r>
            <a:r>
              <a:rPr lang="hu-HU" b="0" baseline="0" dirty="0" smtClean="0"/>
              <a:t>: (1)</a:t>
            </a:r>
            <a:endParaRPr lang="hu-HU" b="0" dirty="0"/>
          </a:p>
        </p:txBody>
      </p:sp>
      <p:sp>
        <p:nvSpPr>
          <p:cNvPr id="4" name="Dia számának helye 3"/>
          <p:cNvSpPr>
            <a:spLocks noGrp="1"/>
          </p:cNvSpPr>
          <p:nvPr>
            <p:ph type="sldNum" sz="quarter" idx="10"/>
          </p:nvPr>
        </p:nvSpPr>
        <p:spPr/>
        <p:txBody>
          <a:bodyPr/>
          <a:lstStyle/>
          <a:p>
            <a:fld id="{EF448A1F-4253-464C-B00F-405E59A76B01}" type="slidenum">
              <a:rPr lang="hu-HU" smtClean="0"/>
              <a:t>3</a:t>
            </a:fld>
            <a:endParaRPr lang="hu-HU"/>
          </a:p>
        </p:txBody>
      </p:sp>
    </p:spTree>
    <p:extLst>
      <p:ext uri="{BB962C8B-B14F-4D97-AF65-F5344CB8AC3E}">
        <p14:creationId xmlns:p14="http://schemas.microsoft.com/office/powerpoint/2010/main" val="1363096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dirty="0" err="1" smtClean="0">
                <a:effectLst/>
                <a:latin typeface="Times New Roman" panose="02020603050405020304" pitchFamily="18" charset="0"/>
                <a:ea typeface="Calibri" panose="020F0502020204030204" pitchFamily="34" charset="0"/>
              </a:rPr>
              <a:t>In</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many</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languages</a:t>
            </a:r>
            <a:r>
              <a:rPr lang="hu-HU" sz="1200" dirty="0" smtClean="0">
                <a:effectLst/>
                <a:latin typeface="Times New Roman" panose="02020603050405020304" pitchFamily="18" charset="0"/>
                <a:ea typeface="Calibri" panose="020F0502020204030204" pitchFamily="34" charset="0"/>
              </a:rPr>
              <a:t> of </a:t>
            </a:r>
            <a:r>
              <a:rPr lang="hu-HU" sz="1200" dirty="0" err="1" smtClean="0">
                <a:effectLst/>
                <a:latin typeface="Times New Roman" panose="02020603050405020304" pitchFamily="18" charset="0"/>
                <a:ea typeface="Calibri" panose="020F0502020204030204" pitchFamily="34" charset="0"/>
              </a:rPr>
              <a:t>the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world</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independent</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insubordinate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clauses</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can</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have</a:t>
            </a:r>
            <a:r>
              <a:rPr lang="hu-HU" sz="1200" dirty="0" smtClean="0">
                <a:effectLst/>
                <a:latin typeface="Times New Roman" panose="02020603050405020304" pitchFamily="18" charset="0"/>
                <a:ea typeface="Calibri" panose="020F0502020204030204" pitchFamily="34" charset="0"/>
              </a:rPr>
              <a:t> a </a:t>
            </a:r>
            <a:r>
              <a:rPr lang="hu-HU" sz="1200" dirty="0" err="1" smtClean="0">
                <a:effectLst/>
                <a:latin typeface="Times New Roman" panose="02020603050405020304" pitchFamily="18" charset="0"/>
                <a:ea typeface="Calibri" panose="020F0502020204030204" pitchFamily="34" charset="0"/>
              </a:rPr>
              <a:t>metalinguistic</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function</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These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constructions</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are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used</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to</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make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comments</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or</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to</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provide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explanations</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on</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the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content</a:t>
            </a:r>
            <a:r>
              <a:rPr lang="hu-HU" sz="1200" dirty="0" smtClean="0">
                <a:effectLst/>
                <a:latin typeface="Times New Roman" panose="02020603050405020304" pitchFamily="18" charset="0"/>
                <a:ea typeface="Calibri" panose="020F0502020204030204" pitchFamily="34" charset="0"/>
              </a:rPr>
              <a:t> of </a:t>
            </a:r>
            <a:r>
              <a:rPr lang="hu-HU" sz="1200" dirty="0" err="1" smtClean="0">
                <a:effectLst/>
                <a:latin typeface="Times New Roman" panose="02020603050405020304" pitchFamily="18" charset="0"/>
                <a:ea typeface="Calibri" panose="020F0502020204030204" pitchFamily="34" charset="0"/>
              </a:rPr>
              <a:t>certain</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stretches</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of</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discourse</a:t>
            </a:r>
            <a:r>
              <a:rPr lang="hu-HU" sz="1200" dirty="0" smtClean="0">
                <a:effectLst/>
                <a:latin typeface="Times New Roman" panose="02020603050405020304" pitchFamily="18" charset="0"/>
                <a:ea typeface="Calibri" panose="020F0502020204030204" pitchFamily="34" charset="0"/>
              </a:rPr>
              <a:t>” (</a:t>
            </a:r>
            <a:r>
              <a:rPr lang="hu-HU" sz="1200" dirty="0" err="1" smtClean="0">
                <a:effectLst/>
                <a:latin typeface="Times New Roman" panose="02020603050405020304" pitchFamily="18" charset="0"/>
                <a:ea typeface="Calibri" panose="020F0502020204030204" pitchFamily="34" charset="0"/>
              </a:rPr>
              <a:t>Lastres-López</a:t>
            </a:r>
            <a:r>
              <a:rPr lang="hu-HU" sz="1200" dirty="0" smtClean="0">
                <a:effectLst/>
                <a:latin typeface="Times New Roman" panose="02020603050405020304" pitchFamily="18" charset="0"/>
                <a:ea typeface="Calibri" panose="020F0502020204030204" pitchFamily="34" charset="0"/>
              </a:rPr>
              <a:t> 2020: 75</a:t>
            </a:r>
            <a:r>
              <a:rPr lang="hu-HU" sz="1200" dirty="0" smtClean="0">
                <a:effectLst/>
                <a:latin typeface="Times New Roman" panose="02020603050405020304" pitchFamily="18" charset="0"/>
                <a:ea typeface="Calibri" panose="020F0502020204030204" pitchFamily="34" charset="0"/>
              </a:rPr>
              <a:t>)</a:t>
            </a:r>
            <a:endParaRPr lang="hu-HU" sz="1200" dirty="0" smtClean="0">
              <a:effectLst/>
              <a:latin typeface="Times New Roman" panose="02020603050405020304" pitchFamily="18"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dirty="0" err="1" smtClean="0">
                <a:effectLst/>
                <a:latin typeface="Times New Roman" panose="02020603050405020304" pitchFamily="18" charset="0"/>
              </a:rPr>
              <a:t>Brinton</a:t>
            </a:r>
            <a:r>
              <a:rPr lang="hu-HU" sz="1200" dirty="0" smtClean="0">
                <a:effectLst/>
                <a:latin typeface="Times New Roman" panose="02020603050405020304" pitchFamily="18" charset="0"/>
              </a:rPr>
              <a:t> (2014) </a:t>
            </a:r>
            <a:r>
              <a:rPr lang="hu-HU" sz="1200" dirty="0" err="1" smtClean="0">
                <a:effectLst/>
                <a:latin typeface="Times New Roman" panose="02020603050405020304" pitchFamily="18" charset="0"/>
              </a:rPr>
              <a:t>invastigated</a:t>
            </a:r>
            <a:r>
              <a:rPr lang="hu-HU" sz="1200" baseline="0" dirty="0" smtClean="0">
                <a:effectLst/>
                <a:latin typeface="Times New Roman" panose="02020603050405020304" pitchFamily="18" charset="0"/>
              </a:rPr>
              <a:t>….</a:t>
            </a:r>
            <a:endParaRPr lang="hu-HU" dirty="0" smtClean="0"/>
          </a:p>
          <a:p>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4</a:t>
            </a:fld>
            <a:endParaRPr lang="hu-HU"/>
          </a:p>
        </p:txBody>
      </p:sp>
    </p:spTree>
    <p:extLst>
      <p:ext uri="{BB962C8B-B14F-4D97-AF65-F5344CB8AC3E}">
        <p14:creationId xmlns:p14="http://schemas.microsoft.com/office/powerpoint/2010/main" val="2478192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Laczkó (2021) </a:t>
            </a:r>
            <a:r>
              <a:rPr lang="hu-HU" dirty="0" err="1" smtClean="0"/>
              <a:t>mentiones</a:t>
            </a:r>
            <a:r>
              <a:rPr lang="hu-HU" dirty="0" smtClean="0"/>
              <a:t> 8 </a:t>
            </a:r>
            <a:r>
              <a:rPr lang="hu-HU" dirty="0" err="1" smtClean="0"/>
              <a:t>different</a:t>
            </a:r>
            <a:r>
              <a:rPr lang="hu-HU" dirty="0" smtClean="0"/>
              <a:t> </a:t>
            </a:r>
            <a:r>
              <a:rPr lang="hu-HU" dirty="0" err="1" smtClean="0"/>
              <a:t>categories</a:t>
            </a:r>
            <a:r>
              <a:rPr lang="hu-HU" baseline="0" dirty="0" smtClean="0"/>
              <a:t> </a:t>
            </a:r>
            <a:r>
              <a:rPr lang="hu-HU" baseline="0" dirty="0" err="1" smtClean="0"/>
              <a:t>among</a:t>
            </a:r>
            <a:r>
              <a:rPr lang="hu-HU" baseline="0" dirty="0" smtClean="0"/>
              <a:t> </a:t>
            </a:r>
            <a:r>
              <a:rPr lang="hu-HU" baseline="0" dirty="0" err="1" smtClean="0"/>
              <a:t>metapragmatic</a:t>
            </a:r>
            <a:r>
              <a:rPr lang="hu-HU" baseline="0" dirty="0" smtClean="0"/>
              <a:t> </a:t>
            </a:r>
            <a:r>
              <a:rPr lang="hu-HU" baseline="0" dirty="0" err="1" smtClean="0"/>
              <a:t>functions</a:t>
            </a:r>
            <a:r>
              <a:rPr lang="hu-HU" baseline="0" dirty="0" smtClean="0"/>
              <a:t> of </a:t>
            </a:r>
            <a:r>
              <a:rPr lang="hu-HU" baseline="0" dirty="0" err="1" smtClean="0"/>
              <a:t>different</a:t>
            </a:r>
            <a:r>
              <a:rPr lang="hu-HU" baseline="0" dirty="0" smtClean="0"/>
              <a:t> </a:t>
            </a:r>
            <a:r>
              <a:rPr lang="hu-HU" baseline="0" dirty="0" err="1" smtClean="0"/>
              <a:t>constructions</a:t>
            </a:r>
            <a:r>
              <a:rPr lang="hu-HU" baseline="0" dirty="0" smtClean="0"/>
              <a:t> </a:t>
            </a:r>
            <a:r>
              <a:rPr lang="hu-HU" baseline="0" dirty="0" err="1" smtClean="0"/>
              <a:t>in</a:t>
            </a:r>
            <a:r>
              <a:rPr lang="hu-HU" baseline="0" dirty="0" smtClean="0"/>
              <a:t> </a:t>
            </a:r>
            <a:r>
              <a:rPr lang="hu-HU" baseline="0" dirty="0" err="1" smtClean="0"/>
              <a:t>internet-mediated</a:t>
            </a:r>
            <a:r>
              <a:rPr lang="hu-HU" baseline="0" dirty="0" smtClean="0"/>
              <a:t> </a:t>
            </a:r>
            <a:r>
              <a:rPr lang="hu-HU" baseline="0" dirty="0" err="1" smtClean="0"/>
              <a:t>discourse</a:t>
            </a:r>
            <a:r>
              <a:rPr lang="hu-HU" baseline="0" dirty="0" smtClean="0"/>
              <a:t>. </a:t>
            </a:r>
            <a:r>
              <a:rPr lang="hu-HU" baseline="0" dirty="0" err="1" smtClean="0"/>
              <a:t>Although</a:t>
            </a:r>
            <a:r>
              <a:rPr lang="hu-HU" baseline="0" dirty="0" smtClean="0"/>
              <a:t> </a:t>
            </a:r>
            <a:r>
              <a:rPr lang="hu-HU" baseline="0" dirty="0" err="1" smtClean="0"/>
              <a:t>the</a:t>
            </a:r>
            <a:r>
              <a:rPr lang="hu-HU" baseline="0" dirty="0" smtClean="0"/>
              <a:t> </a:t>
            </a:r>
            <a:r>
              <a:rPr lang="hu-HU" baseline="0" dirty="0" err="1" smtClean="0"/>
              <a:t>genres</a:t>
            </a:r>
            <a:r>
              <a:rPr lang="hu-HU" baseline="0" dirty="0" smtClean="0"/>
              <a:t> </a:t>
            </a:r>
            <a:r>
              <a:rPr lang="hu-HU" baseline="0" dirty="0" err="1" smtClean="0"/>
              <a:t>on</a:t>
            </a:r>
            <a:r>
              <a:rPr lang="hu-HU" baseline="0" dirty="0" smtClean="0"/>
              <a:t> </a:t>
            </a:r>
            <a:r>
              <a:rPr lang="hu-HU" baseline="0" dirty="0" err="1" smtClean="0"/>
              <a:t>the</a:t>
            </a:r>
            <a:r>
              <a:rPr lang="hu-HU" baseline="0" dirty="0" smtClean="0"/>
              <a:t> internet </a:t>
            </a:r>
            <a:r>
              <a:rPr lang="hu-HU" baseline="0" dirty="0" err="1" smtClean="0"/>
              <a:t>can</a:t>
            </a:r>
            <a:r>
              <a:rPr lang="hu-HU" baseline="0" dirty="0" smtClean="0"/>
              <a:t> be </a:t>
            </a:r>
            <a:r>
              <a:rPr lang="hu-HU" baseline="0" dirty="0" err="1" smtClean="0"/>
              <a:t>different</a:t>
            </a:r>
            <a:r>
              <a:rPr lang="hu-HU" baseline="0" dirty="0" smtClean="0"/>
              <a:t> </a:t>
            </a:r>
            <a:r>
              <a:rPr lang="hu-HU" baseline="0" dirty="0" err="1" smtClean="0"/>
              <a:t>from</a:t>
            </a:r>
            <a:r>
              <a:rPr lang="hu-HU" baseline="0" dirty="0" smtClean="0"/>
              <a:t> </a:t>
            </a:r>
            <a:r>
              <a:rPr lang="hu-HU" baseline="0" dirty="0" err="1" smtClean="0"/>
              <a:t>other</a:t>
            </a:r>
            <a:r>
              <a:rPr lang="hu-HU" baseline="0" dirty="0" smtClean="0"/>
              <a:t> </a:t>
            </a:r>
            <a:r>
              <a:rPr lang="hu-HU" baseline="0" dirty="0" err="1" smtClean="0"/>
              <a:t>kinds</a:t>
            </a:r>
            <a:r>
              <a:rPr lang="hu-HU" baseline="0" dirty="0" smtClean="0"/>
              <a:t> of </a:t>
            </a:r>
            <a:r>
              <a:rPr lang="hu-HU" baseline="0" dirty="0" err="1" smtClean="0"/>
              <a:t>discourses</a:t>
            </a:r>
            <a:r>
              <a:rPr lang="hu-HU" baseline="0" dirty="0" smtClean="0"/>
              <a:t>, </a:t>
            </a:r>
            <a:r>
              <a:rPr lang="hu-HU" baseline="0" dirty="0" err="1" smtClean="0"/>
              <a:t>this</a:t>
            </a:r>
            <a:r>
              <a:rPr lang="hu-HU" baseline="0" dirty="0" smtClean="0"/>
              <a:t> </a:t>
            </a:r>
            <a:r>
              <a:rPr lang="hu-HU" baseline="0" dirty="0" err="1" smtClean="0"/>
              <a:t>categorization</a:t>
            </a:r>
            <a:r>
              <a:rPr lang="hu-HU" baseline="0" dirty="0" smtClean="0"/>
              <a:t> </a:t>
            </a:r>
            <a:r>
              <a:rPr lang="hu-HU" baseline="0" dirty="0" err="1" smtClean="0"/>
              <a:t>can</a:t>
            </a:r>
            <a:r>
              <a:rPr lang="hu-HU" baseline="0" dirty="0" smtClean="0"/>
              <a:t> be </a:t>
            </a:r>
            <a:r>
              <a:rPr lang="hu-HU" baseline="0" dirty="0" err="1" smtClean="0"/>
              <a:t>used</a:t>
            </a:r>
            <a:r>
              <a:rPr lang="hu-HU" baseline="0" dirty="0" smtClean="0"/>
              <a:t> </a:t>
            </a:r>
            <a:r>
              <a:rPr lang="hu-HU" baseline="0" dirty="0" err="1" smtClean="0"/>
              <a:t>well</a:t>
            </a:r>
            <a:r>
              <a:rPr lang="hu-HU" baseline="0" dirty="0" smtClean="0"/>
              <a:t> </a:t>
            </a:r>
            <a:r>
              <a:rPr lang="hu-HU" baseline="0" dirty="0" err="1" smtClean="0"/>
              <a:t>in</a:t>
            </a:r>
            <a:r>
              <a:rPr lang="hu-HU" baseline="0" dirty="0" smtClean="0"/>
              <a:t> </a:t>
            </a:r>
            <a:r>
              <a:rPr lang="hu-HU" baseline="0" dirty="0" err="1" smtClean="0"/>
              <a:t>the</a:t>
            </a:r>
            <a:r>
              <a:rPr lang="hu-HU" baseline="0" dirty="0" smtClean="0"/>
              <a:t> </a:t>
            </a:r>
            <a:r>
              <a:rPr lang="hu-HU" baseline="0" dirty="0" err="1" smtClean="0"/>
              <a:t>latter</a:t>
            </a:r>
            <a:r>
              <a:rPr lang="hu-HU" baseline="0" dirty="0" smtClean="0"/>
              <a:t> </a:t>
            </a:r>
            <a:r>
              <a:rPr lang="hu-HU" baseline="0" dirty="0" err="1" smtClean="0"/>
              <a:t>as</a:t>
            </a:r>
            <a:r>
              <a:rPr lang="hu-HU" baseline="0" dirty="0" smtClean="0"/>
              <a:t> </a:t>
            </a:r>
            <a:r>
              <a:rPr lang="hu-HU" baseline="0" dirty="0" err="1" smtClean="0"/>
              <a:t>well</a:t>
            </a:r>
            <a:r>
              <a:rPr lang="hu-HU" baseline="0" dirty="0" smtClean="0"/>
              <a:t>. </a:t>
            </a:r>
          </a:p>
          <a:p>
            <a:r>
              <a:rPr lang="hu-HU" baseline="0" dirty="0" err="1" smtClean="0"/>
              <a:t>So</a:t>
            </a:r>
            <a:r>
              <a:rPr lang="hu-HU" baseline="0" dirty="0" smtClean="0"/>
              <a:t>, </a:t>
            </a:r>
            <a:r>
              <a:rPr lang="hu-HU" baseline="0" dirty="0" err="1" smtClean="0"/>
              <a:t>the</a:t>
            </a:r>
            <a:r>
              <a:rPr lang="hu-HU" baseline="0" dirty="0" smtClean="0"/>
              <a:t> </a:t>
            </a:r>
            <a:r>
              <a:rPr lang="hu-HU" baseline="0" dirty="0" err="1" smtClean="0"/>
              <a:t>speaker</a:t>
            </a:r>
            <a:r>
              <a:rPr lang="hu-HU" baseline="0" dirty="0" smtClean="0"/>
              <a:t> </a:t>
            </a:r>
            <a:r>
              <a:rPr lang="hu-HU" baseline="0" dirty="0" err="1" smtClean="0"/>
              <a:t>can</a:t>
            </a:r>
            <a:r>
              <a:rPr lang="hu-HU" baseline="0" dirty="0" smtClean="0"/>
              <a:t> </a:t>
            </a:r>
            <a:r>
              <a:rPr lang="hu-HU" baseline="0" dirty="0" err="1" smtClean="0"/>
              <a:t>reflect</a:t>
            </a:r>
            <a:r>
              <a:rPr lang="hu-HU" baseline="0" dirty="0" smtClean="0"/>
              <a:t> </a:t>
            </a:r>
            <a:r>
              <a:rPr lang="hu-HU" baseline="0" dirty="0" err="1" smtClean="0"/>
              <a:t>on</a:t>
            </a:r>
            <a:r>
              <a:rPr lang="hu-HU" baseline="0" dirty="0" smtClean="0"/>
              <a:t> </a:t>
            </a:r>
            <a:r>
              <a:rPr lang="hu-HU" baseline="0" dirty="0" err="1" smtClean="0"/>
              <a:t>direct</a:t>
            </a:r>
            <a:r>
              <a:rPr lang="hu-HU" baseline="0" dirty="0" smtClean="0"/>
              <a:t> </a:t>
            </a:r>
            <a:r>
              <a:rPr lang="hu-HU" baseline="0" dirty="0" err="1" smtClean="0"/>
              <a:t>language</a:t>
            </a:r>
            <a:r>
              <a:rPr lang="hu-HU" baseline="0" dirty="0" smtClean="0"/>
              <a:t> </a:t>
            </a:r>
            <a:r>
              <a:rPr lang="hu-HU" baseline="0" dirty="0" err="1" smtClean="0"/>
              <a:t>activity</a:t>
            </a:r>
            <a:r>
              <a:rPr lang="hu-HU" baseline="0" dirty="0" smtClean="0"/>
              <a:t> ETC. [FELOLVASNI]</a:t>
            </a:r>
          </a:p>
          <a:p>
            <a:endParaRPr lang="hu-HU" baseline="0" dirty="0" smtClean="0"/>
          </a:p>
          <a:p>
            <a:r>
              <a:rPr lang="hu-HU" baseline="0" dirty="0" err="1" smtClean="0"/>
              <a:t>Those</a:t>
            </a:r>
            <a:r>
              <a:rPr lang="hu-HU" baseline="0" dirty="0" smtClean="0"/>
              <a:t> </a:t>
            </a:r>
            <a:r>
              <a:rPr lang="hu-HU" baseline="0" dirty="0" err="1" smtClean="0"/>
              <a:t>which</a:t>
            </a:r>
            <a:r>
              <a:rPr lang="hu-HU" baseline="0" dirty="0" smtClean="0"/>
              <a:t> </a:t>
            </a:r>
            <a:r>
              <a:rPr lang="hu-HU" baseline="0" dirty="0" err="1" smtClean="0"/>
              <a:t>are</a:t>
            </a:r>
            <a:r>
              <a:rPr lang="hu-HU" baseline="0" dirty="0" smtClean="0"/>
              <a:t> </a:t>
            </a:r>
            <a:r>
              <a:rPr lang="hu-HU" baseline="0" dirty="0" err="1" smtClean="0"/>
              <a:t>highlighted</a:t>
            </a:r>
            <a:r>
              <a:rPr lang="hu-HU" baseline="0" dirty="0" smtClean="0"/>
              <a:t> </a:t>
            </a:r>
            <a:r>
              <a:rPr lang="hu-HU" baseline="0" dirty="0" err="1" smtClean="0"/>
              <a:t>in</a:t>
            </a:r>
            <a:r>
              <a:rPr lang="hu-HU" baseline="0" dirty="0" smtClean="0"/>
              <a:t> </a:t>
            </a:r>
            <a:r>
              <a:rPr lang="hu-HU" baseline="0" dirty="0" err="1" smtClean="0"/>
              <a:t>bold</a:t>
            </a:r>
            <a:r>
              <a:rPr lang="hu-HU" baseline="0" dirty="0" smtClean="0"/>
              <a:t> </a:t>
            </a:r>
            <a:r>
              <a:rPr lang="hu-HU" baseline="0" dirty="0" err="1" smtClean="0"/>
              <a:t>are</a:t>
            </a:r>
            <a:r>
              <a:rPr lang="hu-HU" baseline="0" dirty="0" smtClean="0"/>
              <a:t> </a:t>
            </a:r>
            <a:r>
              <a:rPr lang="hu-HU" baseline="0" dirty="0" err="1" smtClean="0"/>
              <a:t>very</a:t>
            </a:r>
            <a:r>
              <a:rPr lang="hu-HU" baseline="0" dirty="0" smtClean="0"/>
              <a:t> </a:t>
            </a:r>
            <a:r>
              <a:rPr lang="hu-HU" baseline="0" dirty="0" err="1" smtClean="0"/>
              <a:t>typical</a:t>
            </a:r>
            <a:r>
              <a:rPr lang="hu-HU" baseline="0" dirty="0" smtClean="0"/>
              <a:t> </a:t>
            </a:r>
            <a:r>
              <a:rPr lang="hu-HU" baseline="0" dirty="0" err="1" smtClean="0"/>
              <a:t>among</a:t>
            </a:r>
            <a:r>
              <a:rPr lang="hu-HU" baseline="0" dirty="0" smtClean="0"/>
              <a:t> </a:t>
            </a:r>
            <a:r>
              <a:rPr lang="hu-HU" baseline="0" dirty="0" err="1" smtClean="0"/>
              <a:t>Hungarian</a:t>
            </a:r>
            <a:r>
              <a:rPr lang="hu-HU" baseline="0" dirty="0" smtClean="0"/>
              <a:t> </a:t>
            </a:r>
            <a:r>
              <a:rPr lang="hu-HU" baseline="0" dirty="0" err="1" smtClean="0"/>
              <a:t>insubordinate</a:t>
            </a:r>
            <a:r>
              <a:rPr lang="hu-HU" baseline="0" dirty="0" smtClean="0"/>
              <a:t> </a:t>
            </a:r>
            <a:r>
              <a:rPr lang="hu-HU" baseline="0" dirty="0" err="1" smtClean="0"/>
              <a:t>clauses</a:t>
            </a:r>
            <a:r>
              <a:rPr lang="hu-HU" baseline="0" dirty="0" smtClean="0"/>
              <a:t>. </a:t>
            </a:r>
          </a:p>
          <a:p>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5</a:t>
            </a:fld>
            <a:endParaRPr lang="hu-HU"/>
          </a:p>
        </p:txBody>
      </p:sp>
    </p:spTree>
    <p:extLst>
      <p:ext uri="{BB962C8B-B14F-4D97-AF65-F5344CB8AC3E}">
        <p14:creationId xmlns:p14="http://schemas.microsoft.com/office/powerpoint/2010/main" val="1440374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6</a:t>
            </a:fld>
            <a:endParaRPr lang="hu-HU"/>
          </a:p>
        </p:txBody>
      </p:sp>
    </p:spTree>
    <p:extLst>
      <p:ext uri="{BB962C8B-B14F-4D97-AF65-F5344CB8AC3E}">
        <p14:creationId xmlns:p14="http://schemas.microsoft.com/office/powerpoint/2010/main" val="1617478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i="1" dirty="0" smtClean="0"/>
              <a:t>Ha</a:t>
            </a:r>
            <a:r>
              <a:rPr lang="hu-HU" i="1" dirty="0" smtClean="0"/>
              <a:t> </a:t>
            </a:r>
            <a:r>
              <a:rPr lang="hu-HU" i="0" dirty="0" smtClean="0"/>
              <a:t>’</a:t>
            </a:r>
            <a:r>
              <a:rPr lang="hu-HU" i="0" dirty="0" err="1" smtClean="0"/>
              <a:t>if</a:t>
            </a:r>
            <a:r>
              <a:rPr lang="hu-HU" i="0" dirty="0" smtClean="0"/>
              <a:t>’</a:t>
            </a:r>
            <a:r>
              <a:rPr lang="en-US" dirty="0" smtClean="0"/>
              <a:t> does not have this problem, it </a:t>
            </a:r>
            <a:r>
              <a:rPr lang="hu-HU" dirty="0" smtClean="0"/>
              <a:t>has</a:t>
            </a:r>
            <a:r>
              <a:rPr lang="hu-HU" baseline="0" dirty="0" smtClean="0"/>
              <a:t> </a:t>
            </a:r>
            <a:r>
              <a:rPr lang="hu-HU" baseline="0" dirty="0" err="1" smtClean="0"/>
              <a:t>been</a:t>
            </a:r>
            <a:r>
              <a:rPr lang="hu-HU" baseline="0" dirty="0" smtClean="0"/>
              <a:t> a </a:t>
            </a:r>
            <a:r>
              <a:rPr lang="en-US" dirty="0" smtClean="0"/>
              <a:t>conjunction since </a:t>
            </a:r>
            <a:r>
              <a:rPr lang="hu-HU" dirty="0" err="1" smtClean="0"/>
              <a:t>the</a:t>
            </a:r>
            <a:r>
              <a:rPr lang="hu-HU" dirty="0" smtClean="0"/>
              <a:t> </a:t>
            </a:r>
            <a:r>
              <a:rPr lang="en-US" dirty="0" smtClean="0"/>
              <a:t>Old Hungarian</a:t>
            </a:r>
            <a:r>
              <a:rPr lang="hu-HU" dirty="0" smtClean="0"/>
              <a:t> </a:t>
            </a:r>
            <a:r>
              <a:rPr lang="hu-HU" dirty="0" err="1" smtClean="0"/>
              <a:t>period</a:t>
            </a:r>
            <a:r>
              <a:rPr lang="en-US" dirty="0" smtClean="0"/>
              <a:t>.</a:t>
            </a:r>
            <a:endParaRPr lang="hu-HU" dirty="0"/>
          </a:p>
        </p:txBody>
      </p:sp>
      <p:sp>
        <p:nvSpPr>
          <p:cNvPr id="4" name="Dia számának helye 3"/>
          <p:cNvSpPr>
            <a:spLocks noGrp="1"/>
          </p:cNvSpPr>
          <p:nvPr>
            <p:ph type="sldNum" sz="quarter" idx="10"/>
          </p:nvPr>
        </p:nvSpPr>
        <p:spPr/>
        <p:txBody>
          <a:bodyPr/>
          <a:lstStyle/>
          <a:p>
            <a:fld id="{46E9EC5C-FDA3-4C30-8B1A-AAF61FA78F58}" type="slidenum">
              <a:rPr lang="hu-HU" smtClean="0"/>
              <a:t>11</a:t>
            </a:fld>
            <a:endParaRPr lang="hu-HU"/>
          </a:p>
        </p:txBody>
      </p:sp>
    </p:spTree>
    <p:extLst>
      <p:ext uri="{BB962C8B-B14F-4D97-AF65-F5344CB8AC3E}">
        <p14:creationId xmlns:p14="http://schemas.microsoft.com/office/powerpoint/2010/main" val="817082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In both types, </a:t>
            </a:r>
            <a:r>
              <a:rPr lang="en-US" dirty="0" err="1" smtClean="0"/>
              <a:t>insubordinated</a:t>
            </a:r>
            <a:r>
              <a:rPr lang="en-US" dirty="0" smtClean="0"/>
              <a:t> </a:t>
            </a:r>
            <a:r>
              <a:rPr lang="en-US" dirty="0" smtClean="0"/>
              <a:t>clauses </a:t>
            </a:r>
            <a:r>
              <a:rPr lang="en-US" dirty="0" smtClean="0"/>
              <a:t>appeared most often with the </a:t>
            </a:r>
            <a:r>
              <a:rPr lang="hu-HU" i="1" dirty="0" smtClean="0"/>
              <a:t>fogalmaz- </a:t>
            </a:r>
            <a:r>
              <a:rPr lang="hu-HU" i="1" dirty="0" smtClean="0"/>
              <a:t>’</a:t>
            </a:r>
            <a:r>
              <a:rPr lang="hu-HU" i="1" dirty="0" err="1" smtClean="0"/>
              <a:t>reformulate’</a:t>
            </a:r>
            <a:r>
              <a:rPr lang="hu-HU" i="0" dirty="0" err="1" smtClean="0"/>
              <a:t>stem</a:t>
            </a:r>
            <a:r>
              <a:rPr lang="en-US" dirty="0" smtClean="0"/>
              <a:t>, but there were differences according to type (complement </a:t>
            </a:r>
            <a:r>
              <a:rPr lang="hu-HU" dirty="0" smtClean="0"/>
              <a:t>vs. </a:t>
            </a:r>
            <a:r>
              <a:rPr lang="en-US" dirty="0" smtClean="0"/>
              <a:t>conditional insubordination), in the case of conditionals, </a:t>
            </a:r>
            <a:r>
              <a:rPr lang="hu-HU" i="1" dirty="0" smtClean="0"/>
              <a:t>kérdez-</a:t>
            </a:r>
            <a:r>
              <a:rPr lang="hu-HU" dirty="0" smtClean="0"/>
              <a:t> ’</a:t>
            </a:r>
            <a:r>
              <a:rPr lang="hu-HU" dirty="0" err="1" smtClean="0"/>
              <a:t>ask</a:t>
            </a:r>
            <a:r>
              <a:rPr lang="hu-HU" dirty="0" smtClean="0"/>
              <a:t>’ </a:t>
            </a:r>
            <a:r>
              <a:rPr lang="en-US" dirty="0" smtClean="0"/>
              <a:t>and </a:t>
            </a:r>
            <a:r>
              <a:rPr lang="hu-HU" i="1" dirty="0" smtClean="0"/>
              <a:t>beszél-</a:t>
            </a:r>
            <a:r>
              <a:rPr lang="hu-HU" baseline="0" dirty="0" smtClean="0"/>
              <a:t> </a:t>
            </a:r>
            <a:r>
              <a:rPr lang="hu-HU" dirty="0" smtClean="0"/>
              <a:t>’</a:t>
            </a:r>
            <a:r>
              <a:rPr lang="en-US" dirty="0" smtClean="0"/>
              <a:t>speak</a:t>
            </a:r>
            <a:r>
              <a:rPr lang="hu-HU" dirty="0" smtClean="0"/>
              <a:t>’</a:t>
            </a:r>
            <a:r>
              <a:rPr lang="en-US" dirty="0" smtClean="0"/>
              <a:t>, and in the case of complement</a:t>
            </a:r>
            <a:r>
              <a:rPr lang="hu-HU" dirty="0" smtClean="0"/>
              <a:t> </a:t>
            </a:r>
            <a:r>
              <a:rPr lang="hu-HU" dirty="0" err="1" smtClean="0"/>
              <a:t>insubordination</a:t>
            </a:r>
            <a:r>
              <a:rPr lang="en-US" dirty="0" smtClean="0"/>
              <a:t>, </a:t>
            </a:r>
            <a:r>
              <a:rPr lang="hu-HU" i="1" dirty="0" smtClean="0"/>
              <a:t>mond-</a:t>
            </a:r>
            <a:r>
              <a:rPr lang="hu-HU" dirty="0" smtClean="0"/>
              <a:t> ’</a:t>
            </a:r>
            <a:r>
              <a:rPr lang="en-US" dirty="0" smtClean="0"/>
              <a:t>say</a:t>
            </a:r>
            <a:r>
              <a:rPr lang="hu-HU" dirty="0" smtClean="0"/>
              <a:t>’ </a:t>
            </a:r>
            <a:r>
              <a:rPr lang="en-US" dirty="0" smtClean="0"/>
              <a:t>and </a:t>
            </a:r>
            <a:r>
              <a:rPr lang="hu-HU" i="1" dirty="0" smtClean="0"/>
              <a:t>összefoglal-</a:t>
            </a:r>
            <a:r>
              <a:rPr lang="hu-HU" dirty="0" smtClean="0"/>
              <a:t> ’</a:t>
            </a:r>
            <a:r>
              <a:rPr lang="en-US" dirty="0" smtClean="0"/>
              <a:t>summarize</a:t>
            </a:r>
            <a:r>
              <a:rPr lang="hu-HU" dirty="0" smtClean="0"/>
              <a:t>’</a:t>
            </a:r>
            <a:r>
              <a:rPr lang="en-US" dirty="0" smtClean="0"/>
              <a:t> stood out, but in completely different proportions. The spectacular difference between the two types is that there were much more of the conditional type (almost two and a half times as much) as of the complement type in a random sample of the same size.</a:t>
            </a:r>
            <a:endParaRPr lang="hu-HU" dirty="0" smtClean="0"/>
          </a:p>
        </p:txBody>
      </p:sp>
      <p:sp>
        <p:nvSpPr>
          <p:cNvPr id="4" name="Dia számának helye 3"/>
          <p:cNvSpPr>
            <a:spLocks noGrp="1"/>
          </p:cNvSpPr>
          <p:nvPr>
            <p:ph type="sldNum" sz="quarter" idx="10"/>
          </p:nvPr>
        </p:nvSpPr>
        <p:spPr/>
        <p:txBody>
          <a:bodyPr/>
          <a:lstStyle/>
          <a:p>
            <a:fld id="{46E9EC5C-FDA3-4C30-8B1A-AAF61FA78F58}" type="slidenum">
              <a:rPr lang="hu-HU" smtClean="0"/>
              <a:t>13</a:t>
            </a:fld>
            <a:endParaRPr lang="hu-HU"/>
          </a:p>
        </p:txBody>
      </p:sp>
    </p:spTree>
    <p:extLst>
      <p:ext uri="{BB962C8B-B14F-4D97-AF65-F5344CB8AC3E}">
        <p14:creationId xmlns:p14="http://schemas.microsoft.com/office/powerpoint/2010/main" val="1126157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If we look at the valid meta-linguistic conditional independent clause results, forms </a:t>
            </a:r>
            <a:r>
              <a:rPr lang="hu-HU" dirty="0" smtClean="0"/>
              <a:t>of </a:t>
            </a:r>
            <a:r>
              <a:rPr lang="hu-HU" i="1" dirty="0" smtClean="0"/>
              <a:t>fogalmaz-</a:t>
            </a:r>
            <a:r>
              <a:rPr lang="hu-HU" dirty="0" smtClean="0"/>
              <a:t> </a:t>
            </a:r>
            <a:r>
              <a:rPr lang="en-US" dirty="0" smtClean="0"/>
              <a:t>(including participles) account for almost half of the cases of the six verb versions examined.</a:t>
            </a:r>
            <a:r>
              <a:rPr lang="hu-HU" dirty="0" smtClean="0"/>
              <a:t> </a:t>
            </a:r>
            <a:r>
              <a:rPr lang="en-US" dirty="0" smtClean="0"/>
              <a:t>There were 0 valid results for the answer.</a:t>
            </a:r>
            <a:endParaRPr lang="hu-HU" dirty="0" smtClean="0"/>
          </a:p>
        </p:txBody>
      </p:sp>
      <p:sp>
        <p:nvSpPr>
          <p:cNvPr id="4" name="Dia számának helye 3"/>
          <p:cNvSpPr>
            <a:spLocks noGrp="1"/>
          </p:cNvSpPr>
          <p:nvPr>
            <p:ph type="sldNum" sz="quarter" idx="10"/>
          </p:nvPr>
        </p:nvSpPr>
        <p:spPr/>
        <p:txBody>
          <a:bodyPr/>
          <a:lstStyle/>
          <a:p>
            <a:fld id="{46E9EC5C-FDA3-4C30-8B1A-AAF61FA78F58}" type="slidenum">
              <a:rPr lang="hu-HU" smtClean="0"/>
              <a:t>14</a:t>
            </a:fld>
            <a:endParaRPr lang="hu-HU"/>
          </a:p>
        </p:txBody>
      </p:sp>
    </p:spTree>
    <p:extLst>
      <p:ext uri="{BB962C8B-B14F-4D97-AF65-F5344CB8AC3E}">
        <p14:creationId xmlns:p14="http://schemas.microsoft.com/office/powerpoint/2010/main" val="117701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smtClean="0"/>
              <a:t>This ratio is almost the same in the case of the leading stem (</a:t>
            </a:r>
            <a:r>
              <a:rPr lang="hu-HU" i="1" dirty="0" smtClean="0"/>
              <a:t>fogalmaz- </a:t>
            </a:r>
            <a:r>
              <a:rPr lang="hu-HU" dirty="0" smtClean="0"/>
              <a:t>’</a:t>
            </a:r>
            <a:r>
              <a:rPr lang="hu-HU" dirty="0" err="1" smtClean="0"/>
              <a:t>formulate</a:t>
            </a:r>
            <a:r>
              <a:rPr lang="hu-HU" dirty="0" smtClean="0"/>
              <a:t>’</a:t>
            </a:r>
            <a:r>
              <a:rPr lang="en-US" dirty="0" smtClean="0"/>
              <a:t>) as in the case of complement insubordination, but there </a:t>
            </a:r>
            <a:r>
              <a:rPr lang="hu-HU" dirty="0" err="1" smtClean="0"/>
              <a:t>the</a:t>
            </a:r>
            <a:r>
              <a:rPr lang="hu-HU" dirty="0" smtClean="0"/>
              <a:t> </a:t>
            </a:r>
            <a:r>
              <a:rPr lang="hu-HU" dirty="0" err="1" smtClean="0"/>
              <a:t>stem</a:t>
            </a:r>
            <a:r>
              <a:rPr lang="hu-HU" dirty="0" smtClean="0"/>
              <a:t> </a:t>
            </a:r>
            <a:r>
              <a:rPr lang="hu-HU" i="1" dirty="0" smtClean="0"/>
              <a:t>mond- </a:t>
            </a:r>
            <a:r>
              <a:rPr lang="en-US" dirty="0" smtClean="0"/>
              <a:t>makes up a quarter of the hits. Not by chance, </a:t>
            </a:r>
            <a:r>
              <a:rPr lang="hu-HU" i="1" dirty="0" smtClean="0"/>
              <a:t>mond-</a:t>
            </a:r>
            <a:r>
              <a:rPr lang="hu-HU" i="1" baseline="0" dirty="0" smtClean="0"/>
              <a:t> </a:t>
            </a:r>
            <a:r>
              <a:rPr lang="en-US" dirty="0" smtClean="0"/>
              <a:t>was conventionalized in several forms in independent subordinate clauses (</a:t>
            </a:r>
            <a:r>
              <a:rPr lang="hu-HU" i="1" dirty="0" smtClean="0"/>
              <a:t>hogy úgy mondjam </a:t>
            </a:r>
            <a:r>
              <a:rPr lang="hu-HU" dirty="0" smtClean="0"/>
              <a:t>’</a:t>
            </a:r>
            <a:r>
              <a:rPr lang="en-US" dirty="0" smtClean="0"/>
              <a:t>so to say</a:t>
            </a:r>
            <a:r>
              <a:rPr lang="hu-HU" dirty="0" smtClean="0"/>
              <a:t>’, </a:t>
            </a:r>
            <a:r>
              <a:rPr lang="en-US" dirty="0" smtClean="0"/>
              <a:t> </a:t>
            </a:r>
            <a:r>
              <a:rPr lang="hu-HU" i="1" dirty="0" smtClean="0"/>
              <a:t>hogy azt mondja </a:t>
            </a:r>
            <a:r>
              <a:rPr lang="hu-HU" dirty="0" smtClean="0"/>
              <a:t>’</a:t>
            </a:r>
            <a:r>
              <a:rPr lang="en-US" dirty="0" smtClean="0"/>
              <a:t>that he says</a:t>
            </a:r>
            <a:r>
              <a:rPr lang="hu-HU" dirty="0" smtClean="0"/>
              <a:t>’</a:t>
            </a:r>
            <a:r>
              <a:rPr lang="en-US" dirty="0" smtClean="0"/>
              <a:t>), in comparison, the proportion of conditional clauses standing with it was around 5%.</a:t>
            </a:r>
            <a:endParaRPr lang="hu-HU" dirty="0" smtClean="0"/>
          </a:p>
        </p:txBody>
      </p:sp>
      <p:sp>
        <p:nvSpPr>
          <p:cNvPr id="4" name="Dia számának helye 3"/>
          <p:cNvSpPr>
            <a:spLocks noGrp="1"/>
          </p:cNvSpPr>
          <p:nvPr>
            <p:ph type="sldNum" sz="quarter" idx="10"/>
          </p:nvPr>
        </p:nvSpPr>
        <p:spPr/>
        <p:txBody>
          <a:bodyPr/>
          <a:lstStyle/>
          <a:p>
            <a:fld id="{46E9EC5C-FDA3-4C30-8B1A-AAF61FA78F58}" type="slidenum">
              <a:rPr lang="hu-HU" smtClean="0"/>
              <a:t>15</a:t>
            </a:fld>
            <a:endParaRPr lang="hu-HU"/>
          </a:p>
        </p:txBody>
      </p:sp>
    </p:spTree>
    <p:extLst>
      <p:ext uri="{BB962C8B-B14F-4D97-AF65-F5344CB8AC3E}">
        <p14:creationId xmlns:p14="http://schemas.microsoft.com/office/powerpoint/2010/main" val="1246082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hu-HU" smtClean="0"/>
              <a:t>Mintacím szerkesztése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164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áma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hu-HU" smtClean="0"/>
              <a:t>Mintacím szerkesztése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9D6E9DEC-419B-4CC5-A080-3B06BD5A8291}" type="datetimeFigureOut">
              <a:rPr lang="en-US" smtClean="0"/>
              <a:t>6/11/2024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76093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hu-HU" smtClean="0"/>
              <a:t>Mintacím szerkesztése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4" name="Date Placeholder 3"/>
          <p:cNvSpPr>
            <a:spLocks noGrp="1"/>
          </p:cNvSpPr>
          <p:nvPr>
            <p:ph type="dt" sz="half" idx="10"/>
          </p:nvPr>
        </p:nvSpPr>
        <p:spPr/>
        <p:txBody>
          <a:bodyPr/>
          <a:lstStyle/>
          <a:p>
            <a:fld id="{9D6E9DEC-419B-4CC5-A080-3B06BD5A8291}"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473229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hu-HU" smtClean="0"/>
              <a:t>Mintacím szerkesztése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hu-HU" smtClean="0"/>
              <a:t>Mintaszöveg szerkesztése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4" name="Date Placeholder 3"/>
          <p:cNvSpPr>
            <a:spLocks noGrp="1"/>
          </p:cNvSpPr>
          <p:nvPr>
            <p:ph type="dt" sz="half" idx="10"/>
          </p:nvPr>
        </p:nvSpPr>
        <p:spPr/>
        <p:txBody>
          <a:bodyPr/>
          <a:lstStyle/>
          <a:p>
            <a:fld id="{9D6E9DEC-419B-4CC5-A080-3B06BD5A8291}"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33776900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hu-HU" smtClean="0"/>
              <a:t>Mintacím szerkesztése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52E6D8D9-55A2-4063-B0F3-121F44549695}"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84102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hasá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u-HU" smtClean="0"/>
              <a:t>Mintacím szerkesztése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6E9DEC-419B-4CC5-A080-3B06BD5A8291}" type="datetimeFigureOut">
              <a:rPr lang="en-US" smtClean="0"/>
              <a:t>6/11/2024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3236712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éphasá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u-HU" smtClean="0"/>
              <a:t>Mintacím szerkesztése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D6E9DEC-419B-4CC5-A080-3B06BD5A8291}" type="datetimeFigureOut">
              <a:rPr lang="en-US" smtClean="0"/>
              <a:t>6/11/2024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0605294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Vertical Text Placeholder 2"/>
          <p:cNvSpPr>
            <a:spLocks noGrp="1"/>
          </p:cNvSpPr>
          <p:nvPr>
            <p:ph type="body" orient="vert" idx="1"/>
          </p:nvPr>
        </p:nvSpPr>
        <p:spPr/>
        <p:txBody>
          <a:bodyPr vert="eaVert" anchor="t" anchorCtr="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289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hu-HU" smtClean="0"/>
              <a:t>Mintacím szerkesztése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11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3"/>
          <p:cNvSpPr>
            <a:spLocks noGrp="1"/>
          </p:cNvSpPr>
          <p:nvPr>
            <p:ph type="dt" sz="half" idx="10"/>
          </p:nvPr>
        </p:nvSpPr>
        <p:spPr/>
        <p:txBody>
          <a:bodyPr/>
          <a:lstStyle/>
          <a:p>
            <a:fld id="{12DE42F4-6EEF-4EF7-8ED4-2208F0F89A08}"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2958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hu-HU" smtClean="0"/>
              <a:t>Mintacím szerkesztése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30578ACC-22D6-47C1-A373-4FD133E34F3C}" type="datetimeFigureOut">
              <a:rPr lang="en-US" smtClean="0"/>
              <a:t>6/11/2024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86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6/11/2024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66847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Mintacím szerkesztése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6/11/2024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757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7" name="Date Placeholder 2"/>
          <p:cNvSpPr>
            <a:spLocks noGrp="1"/>
          </p:cNvSpPr>
          <p:nvPr>
            <p:ph type="dt" sz="half" idx="10"/>
          </p:nvPr>
        </p:nvSpPr>
        <p:spPr/>
        <p:txBody>
          <a:bodyPr/>
          <a:lstStyle/>
          <a:p>
            <a:fld id="{CE99F462-093F-4566-844B-4C71F2739DA5}" type="datetimeFigureOut">
              <a:rPr lang="en-US" smtClean="0"/>
              <a:t>6/11/2024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189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D24A7AC-904D-4781-85BA-7D10C17ED021}" type="datetimeFigureOut">
              <a:rPr lang="en-US" smtClean="0"/>
              <a:t>6/11/2024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8126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hu-HU" smtClean="0"/>
              <a:t>Mintacím szerkesztése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7" name="Date Placeholder 4"/>
          <p:cNvSpPr>
            <a:spLocks noGrp="1"/>
          </p:cNvSpPr>
          <p:nvPr>
            <p:ph type="dt" sz="half" idx="10"/>
          </p:nvPr>
        </p:nvSpPr>
        <p:spPr/>
        <p:txBody>
          <a:bodyPr/>
          <a:lstStyle/>
          <a:p>
            <a:fld id="{E331444B-B92B-4E27-8C94-BB93EAF5CB18}" type="datetimeFigureOut">
              <a:rPr lang="en-US" smtClean="0"/>
              <a:t>6/11/2024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67194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hu-HU" smtClean="0"/>
              <a:t>Mintacím szerkesztése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363EFA5E-FA76-400D-B3DC-F0BA90E6D107}" type="datetimeFigureOut">
              <a:rPr lang="en-US" smtClean="0"/>
              <a:t>6/11/2024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7226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hu-HU" smtClean="0"/>
              <a:t>Mintacím szerkesztése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D6E9DEC-419B-4CC5-A080-3B06BD5A8291}" type="datetimeFigureOut">
              <a:rPr lang="en-US" smtClean="0"/>
              <a:t>6/11/2024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5231007"/>
      </p:ext>
    </p:extLst>
  </p:cSld>
  <p:clrMap bg1="dk1" tx1="lt1" bg2="dk2"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 id="214748373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clara.nytud.hu/mnsz2-de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81819F9-8CAC-4A6C-8F06-0482027F97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ím 1">
            <a:extLst>
              <a:ext uri="{FF2B5EF4-FFF2-40B4-BE49-F238E27FC236}">
                <a16:creationId xmlns:a16="http://schemas.microsoft.com/office/drawing/2014/main" xmlns="" id="{39A7B68B-26F5-F15A-1200-2205EE561EE0}"/>
              </a:ext>
            </a:extLst>
          </p:cNvPr>
          <p:cNvSpPr>
            <a:spLocks noGrp="1"/>
          </p:cNvSpPr>
          <p:nvPr>
            <p:ph type="ctrTitle"/>
          </p:nvPr>
        </p:nvSpPr>
        <p:spPr>
          <a:xfrm>
            <a:off x="3373062" y="1864865"/>
            <a:ext cx="8131550" cy="2262781"/>
          </a:xfrm>
        </p:spPr>
        <p:txBody>
          <a:bodyPr>
            <a:normAutofit/>
          </a:bodyPr>
          <a:lstStyle/>
          <a:p>
            <a:r>
              <a:rPr lang="hu-HU" sz="3700" b="1" dirty="0" err="1">
                <a:effectLst/>
                <a:latin typeface="Times New Roman" panose="02020603050405020304" pitchFamily="18" charset="0"/>
                <a:ea typeface="Calibri" panose="020F0502020204030204" pitchFamily="34" charset="0"/>
              </a:rPr>
              <a:t>Variations</a:t>
            </a:r>
            <a:r>
              <a:rPr lang="hu-HU" sz="3700" b="1" dirty="0">
                <a:effectLst/>
                <a:latin typeface="Times New Roman" panose="02020603050405020304" pitchFamily="18" charset="0"/>
                <a:ea typeface="Calibri" panose="020F0502020204030204" pitchFamily="34" charset="0"/>
              </a:rPr>
              <a:t> of </a:t>
            </a:r>
            <a:r>
              <a:rPr lang="hu-HU" sz="3700" b="1" dirty="0" err="1">
                <a:effectLst/>
                <a:latin typeface="Times New Roman" panose="02020603050405020304" pitchFamily="18" charset="0"/>
                <a:ea typeface="Calibri" panose="020F0502020204030204" pitchFamily="34" charset="0"/>
              </a:rPr>
              <a:t>independent</a:t>
            </a:r>
            <a:r>
              <a:rPr lang="hu-HU" sz="3700" b="1" dirty="0">
                <a:effectLst/>
                <a:latin typeface="Times New Roman" panose="02020603050405020304" pitchFamily="18" charset="0"/>
                <a:ea typeface="Calibri" panose="020F0502020204030204" pitchFamily="34" charset="0"/>
              </a:rPr>
              <a:t> (</a:t>
            </a:r>
            <a:r>
              <a:rPr lang="hu-HU" sz="3700" b="1" dirty="0" err="1">
                <a:effectLst/>
                <a:latin typeface="Times New Roman" panose="02020603050405020304" pitchFamily="18" charset="0"/>
                <a:ea typeface="Calibri" panose="020F0502020204030204" pitchFamily="34" charset="0"/>
              </a:rPr>
              <a:t>insubordinate</a:t>
            </a:r>
            <a:r>
              <a:rPr lang="hu-HU" sz="3700" b="1" dirty="0">
                <a:effectLst/>
                <a:latin typeface="Times New Roman" panose="02020603050405020304" pitchFamily="18" charset="0"/>
                <a:ea typeface="Calibri" panose="020F0502020204030204" pitchFamily="34" charset="0"/>
              </a:rPr>
              <a:t>) </a:t>
            </a:r>
            <a:r>
              <a:rPr lang="hu-HU" sz="3700" b="1" dirty="0" err="1">
                <a:effectLst/>
                <a:latin typeface="Times New Roman" panose="02020603050405020304" pitchFamily="18" charset="0"/>
                <a:ea typeface="Calibri" panose="020F0502020204030204" pitchFamily="34" charset="0"/>
              </a:rPr>
              <a:t>clauses</a:t>
            </a:r>
            <a:r>
              <a:rPr lang="hu-HU" sz="3700" b="1" dirty="0">
                <a:effectLst/>
                <a:latin typeface="Times New Roman" panose="02020603050405020304" pitchFamily="18" charset="0"/>
                <a:ea typeface="Calibri" panose="020F0502020204030204" pitchFamily="34" charset="0"/>
              </a:rPr>
              <a:t> </a:t>
            </a:r>
            <a:r>
              <a:rPr lang="hu-HU" sz="3700" b="1" dirty="0" err="1">
                <a:effectLst/>
                <a:latin typeface="Times New Roman" panose="02020603050405020304" pitchFamily="18" charset="0"/>
                <a:ea typeface="Calibri" panose="020F0502020204030204" pitchFamily="34" charset="0"/>
              </a:rPr>
              <a:t>with</a:t>
            </a:r>
            <a:r>
              <a:rPr lang="hu-HU" sz="3700" b="1" dirty="0">
                <a:effectLst/>
                <a:latin typeface="Times New Roman" panose="02020603050405020304" pitchFamily="18" charset="0"/>
                <a:ea typeface="Calibri" panose="020F0502020204030204" pitchFamily="34" charset="0"/>
              </a:rPr>
              <a:t> </a:t>
            </a:r>
            <a:r>
              <a:rPr lang="hu-HU" sz="3700" b="1" dirty="0" err="1">
                <a:effectLst/>
                <a:latin typeface="Times New Roman" panose="02020603050405020304" pitchFamily="18" charset="0"/>
                <a:ea typeface="Calibri" panose="020F0502020204030204" pitchFamily="34" charset="0"/>
              </a:rPr>
              <a:t>metalinguistic</a:t>
            </a:r>
            <a:r>
              <a:rPr lang="hu-HU" sz="3700" b="1" dirty="0">
                <a:effectLst/>
                <a:latin typeface="Times New Roman" panose="02020603050405020304" pitchFamily="18" charset="0"/>
                <a:ea typeface="Calibri" panose="020F0502020204030204" pitchFamily="34" charset="0"/>
              </a:rPr>
              <a:t> </a:t>
            </a:r>
            <a:r>
              <a:rPr lang="hu-HU" sz="3700" b="1" dirty="0" err="1">
                <a:effectLst/>
                <a:latin typeface="Times New Roman" panose="02020603050405020304" pitchFamily="18" charset="0"/>
                <a:ea typeface="Calibri" panose="020F0502020204030204" pitchFamily="34" charset="0"/>
              </a:rPr>
              <a:t>function</a:t>
            </a:r>
            <a:r>
              <a:rPr lang="hu-HU" sz="3700" b="1" dirty="0">
                <a:effectLst/>
                <a:latin typeface="Times New Roman" panose="02020603050405020304" pitchFamily="18" charset="0"/>
                <a:ea typeface="Calibri" panose="020F0502020204030204" pitchFamily="34" charset="0"/>
              </a:rPr>
              <a:t> in </a:t>
            </a:r>
            <a:r>
              <a:rPr lang="hu-HU" sz="3700" b="1" dirty="0" err="1">
                <a:effectLst/>
                <a:latin typeface="Times New Roman" panose="02020603050405020304" pitchFamily="18" charset="0"/>
                <a:ea typeface="Calibri" panose="020F0502020204030204" pitchFamily="34" charset="0"/>
              </a:rPr>
              <a:t>Hungarian</a:t>
            </a:r>
            <a:endParaRPr lang="hu-HU" sz="3700" dirty="0"/>
          </a:p>
        </p:txBody>
      </p:sp>
      <p:sp>
        <p:nvSpPr>
          <p:cNvPr id="3" name="Alcím 2">
            <a:extLst>
              <a:ext uri="{FF2B5EF4-FFF2-40B4-BE49-F238E27FC236}">
                <a16:creationId xmlns:a16="http://schemas.microsoft.com/office/drawing/2014/main" xmlns="" id="{A917B7E4-6A53-2EFA-06F4-3F898102F727}"/>
              </a:ext>
            </a:extLst>
          </p:cNvPr>
          <p:cNvSpPr>
            <a:spLocks noGrp="1"/>
          </p:cNvSpPr>
          <p:nvPr>
            <p:ph type="subTitle" idx="1"/>
          </p:nvPr>
        </p:nvSpPr>
        <p:spPr>
          <a:xfrm>
            <a:off x="3455975" y="4504241"/>
            <a:ext cx="8311482" cy="1818281"/>
          </a:xfrm>
        </p:spPr>
        <p:txBody>
          <a:bodyPr>
            <a:noAutofit/>
          </a:bodyPr>
          <a:lstStyle/>
          <a:p>
            <a:r>
              <a:rPr lang="hu-HU" sz="2200" dirty="0">
                <a:solidFill>
                  <a:schemeClr val="tx1"/>
                </a:solidFill>
              </a:rPr>
              <a:t>Csilla Ilona DÉR </a:t>
            </a:r>
            <a:endParaRPr lang="hu-HU" sz="2200" dirty="0" smtClean="0">
              <a:solidFill>
                <a:schemeClr val="tx1"/>
              </a:solidFill>
            </a:endParaRPr>
          </a:p>
          <a:p>
            <a:r>
              <a:rPr lang="hu-HU" sz="2200" dirty="0" smtClean="0">
                <a:solidFill>
                  <a:schemeClr val="tx1"/>
                </a:solidFill>
              </a:rPr>
              <a:t>(</a:t>
            </a:r>
            <a:r>
              <a:rPr lang="hu-HU" sz="2200" dirty="0">
                <a:solidFill>
                  <a:schemeClr val="tx1"/>
                </a:solidFill>
              </a:rPr>
              <a:t>Károli Gáspár </a:t>
            </a:r>
            <a:r>
              <a:rPr lang="hu-HU" sz="2200" dirty="0" smtClean="0">
                <a:solidFill>
                  <a:schemeClr val="tx1"/>
                </a:solidFill>
              </a:rPr>
              <a:t>University of </a:t>
            </a:r>
            <a:r>
              <a:rPr lang="hu-HU" sz="2200" dirty="0" err="1" smtClean="0">
                <a:solidFill>
                  <a:schemeClr val="tx1"/>
                </a:solidFill>
              </a:rPr>
              <a:t>the</a:t>
            </a:r>
            <a:r>
              <a:rPr lang="hu-HU" sz="2200" dirty="0" smtClean="0">
                <a:solidFill>
                  <a:schemeClr val="tx1"/>
                </a:solidFill>
              </a:rPr>
              <a:t> </a:t>
            </a:r>
            <a:r>
              <a:rPr lang="hu-HU" sz="2200" dirty="0" err="1" smtClean="0">
                <a:solidFill>
                  <a:schemeClr val="tx1"/>
                </a:solidFill>
              </a:rPr>
              <a:t>Reformed</a:t>
            </a:r>
            <a:r>
              <a:rPr lang="hu-HU" sz="2200" dirty="0" smtClean="0">
                <a:solidFill>
                  <a:schemeClr val="tx1"/>
                </a:solidFill>
              </a:rPr>
              <a:t> </a:t>
            </a:r>
            <a:r>
              <a:rPr lang="hu-HU" sz="2200" dirty="0" err="1" smtClean="0">
                <a:solidFill>
                  <a:schemeClr val="tx1"/>
                </a:solidFill>
              </a:rPr>
              <a:t>Church</a:t>
            </a:r>
            <a:r>
              <a:rPr lang="hu-HU" sz="2200" dirty="0" smtClean="0">
                <a:solidFill>
                  <a:schemeClr val="tx1"/>
                </a:solidFill>
              </a:rPr>
              <a:t>)</a:t>
            </a:r>
            <a:endParaRPr lang="hu-HU" sz="2200" dirty="0">
              <a:solidFill>
                <a:schemeClr val="tx1"/>
              </a:solidFill>
            </a:endParaRPr>
          </a:p>
          <a:p>
            <a:r>
              <a:rPr lang="hu-HU" sz="2200" dirty="0">
                <a:solidFill>
                  <a:schemeClr val="tx1"/>
                </a:solidFill>
              </a:rPr>
              <a:t>DNDIPVAC2024</a:t>
            </a:r>
          </a:p>
          <a:p>
            <a:r>
              <a:rPr lang="hu-HU" sz="2200" dirty="0">
                <a:solidFill>
                  <a:schemeClr val="tx1"/>
                </a:solidFill>
              </a:rPr>
              <a:t>KRE, Budapest, </a:t>
            </a:r>
            <a:r>
              <a:rPr lang="hu-HU" sz="2200" dirty="0" smtClean="0">
                <a:solidFill>
                  <a:schemeClr val="tx1"/>
                </a:solidFill>
              </a:rPr>
              <a:t>12nd </a:t>
            </a:r>
            <a:r>
              <a:rPr lang="hu-HU" sz="2200" dirty="0">
                <a:solidFill>
                  <a:schemeClr val="tx1"/>
                </a:solidFill>
              </a:rPr>
              <a:t>of </a:t>
            </a:r>
            <a:r>
              <a:rPr lang="hu-HU" sz="2200" dirty="0" err="1">
                <a:solidFill>
                  <a:schemeClr val="tx1"/>
                </a:solidFill>
              </a:rPr>
              <a:t>June</a:t>
            </a:r>
            <a:r>
              <a:rPr lang="hu-HU" sz="2200" dirty="0">
                <a:solidFill>
                  <a:schemeClr val="tx1"/>
                </a:solidFill>
              </a:rPr>
              <a:t> 2024</a:t>
            </a:r>
          </a:p>
        </p:txBody>
      </p:sp>
      <p:sp>
        <p:nvSpPr>
          <p:cNvPr id="10" name="Rectangle 9">
            <a:extLst>
              <a:ext uri="{FF2B5EF4-FFF2-40B4-BE49-F238E27FC236}">
                <a16:creationId xmlns:a16="http://schemas.microsoft.com/office/drawing/2014/main" xmlns="" id="{4A98CC08-AEC2-4E8F-8F52-0F5C6372DB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xmlns="" id="{5D1545E6-EB3C-4478-A661-A2CA963F129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xmlns="" id="{B2E5B960-0C5D-4F77-8E9F-9F3D883D83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hu-HU"/>
            </a:p>
          </p:txBody>
        </p:sp>
        <p:sp>
          <p:nvSpPr>
            <p:cNvPr id="14" name="Freeform 12">
              <a:extLst>
                <a:ext uri="{FF2B5EF4-FFF2-40B4-BE49-F238E27FC236}">
                  <a16:creationId xmlns:a16="http://schemas.microsoft.com/office/drawing/2014/main" xmlns="" id="{258E44FC-92AD-43A0-BB05-DB268C82D8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hu-HU"/>
            </a:p>
          </p:txBody>
        </p:sp>
        <p:sp>
          <p:nvSpPr>
            <p:cNvPr id="15" name="Freeform 13">
              <a:extLst>
                <a:ext uri="{FF2B5EF4-FFF2-40B4-BE49-F238E27FC236}">
                  <a16:creationId xmlns:a16="http://schemas.microsoft.com/office/drawing/2014/main" xmlns="" id="{C63D3083-A56C-4199-8DE0-63C8BE9EDFE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hu-HU"/>
            </a:p>
          </p:txBody>
        </p:sp>
        <p:sp>
          <p:nvSpPr>
            <p:cNvPr id="16" name="Freeform 14">
              <a:extLst>
                <a:ext uri="{FF2B5EF4-FFF2-40B4-BE49-F238E27FC236}">
                  <a16:creationId xmlns:a16="http://schemas.microsoft.com/office/drawing/2014/main" xmlns="" id="{C7CD3581-635D-438F-A64F-68404E7AE0B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hu-HU"/>
            </a:p>
          </p:txBody>
        </p:sp>
        <p:sp>
          <p:nvSpPr>
            <p:cNvPr id="17" name="Freeform 15">
              <a:extLst>
                <a:ext uri="{FF2B5EF4-FFF2-40B4-BE49-F238E27FC236}">
                  <a16:creationId xmlns:a16="http://schemas.microsoft.com/office/drawing/2014/main" xmlns="" id="{AD6904C0-211C-41A2-BDB8-3B07C90BBB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hu-HU"/>
            </a:p>
          </p:txBody>
        </p:sp>
        <p:sp>
          <p:nvSpPr>
            <p:cNvPr id="18" name="Freeform 16">
              <a:extLst>
                <a:ext uri="{FF2B5EF4-FFF2-40B4-BE49-F238E27FC236}">
                  <a16:creationId xmlns:a16="http://schemas.microsoft.com/office/drawing/2014/main" xmlns="" id="{B0837DA6-CAF9-4E78-A39E-6358EDE2B1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hu-HU"/>
            </a:p>
          </p:txBody>
        </p:sp>
        <p:sp>
          <p:nvSpPr>
            <p:cNvPr id="19" name="Freeform 17">
              <a:extLst>
                <a:ext uri="{FF2B5EF4-FFF2-40B4-BE49-F238E27FC236}">
                  <a16:creationId xmlns:a16="http://schemas.microsoft.com/office/drawing/2014/main" xmlns="" id="{0A99DD7D-3AB3-471E-842F-8AFEA09D07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hu-HU"/>
            </a:p>
          </p:txBody>
        </p:sp>
        <p:sp>
          <p:nvSpPr>
            <p:cNvPr id="20" name="Freeform 18">
              <a:extLst>
                <a:ext uri="{FF2B5EF4-FFF2-40B4-BE49-F238E27FC236}">
                  <a16:creationId xmlns:a16="http://schemas.microsoft.com/office/drawing/2014/main" xmlns="" id="{9C70B0D4-92FE-478F-86BD-93BA2C4DFC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hu-HU"/>
            </a:p>
          </p:txBody>
        </p:sp>
        <p:sp>
          <p:nvSpPr>
            <p:cNvPr id="21" name="Freeform 19">
              <a:extLst>
                <a:ext uri="{FF2B5EF4-FFF2-40B4-BE49-F238E27FC236}">
                  <a16:creationId xmlns:a16="http://schemas.microsoft.com/office/drawing/2014/main" xmlns="" id="{C9156BE6-11D4-4696-9E3F-C325BFAC81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hu-HU"/>
            </a:p>
          </p:txBody>
        </p:sp>
        <p:sp>
          <p:nvSpPr>
            <p:cNvPr id="22" name="Freeform 20">
              <a:extLst>
                <a:ext uri="{FF2B5EF4-FFF2-40B4-BE49-F238E27FC236}">
                  <a16:creationId xmlns:a16="http://schemas.microsoft.com/office/drawing/2014/main" xmlns="" id="{4E667226-1D20-4A9D-BBE3-AC17EA436F0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hu-HU"/>
            </a:p>
          </p:txBody>
        </p:sp>
        <p:sp>
          <p:nvSpPr>
            <p:cNvPr id="23" name="Freeform 21">
              <a:extLst>
                <a:ext uri="{FF2B5EF4-FFF2-40B4-BE49-F238E27FC236}">
                  <a16:creationId xmlns:a16="http://schemas.microsoft.com/office/drawing/2014/main" xmlns="" id="{2F87E3B6-5202-4434-9B26-42B46774F3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hu-HU"/>
            </a:p>
          </p:txBody>
        </p:sp>
        <p:sp>
          <p:nvSpPr>
            <p:cNvPr id="24" name="Freeform 22">
              <a:extLst>
                <a:ext uri="{FF2B5EF4-FFF2-40B4-BE49-F238E27FC236}">
                  <a16:creationId xmlns:a16="http://schemas.microsoft.com/office/drawing/2014/main" xmlns="" id="{AEA5E85F-F1F4-40E4-A62C-95324F6749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hu-HU"/>
            </a:p>
          </p:txBody>
        </p:sp>
      </p:grpSp>
      <p:grpSp>
        <p:nvGrpSpPr>
          <p:cNvPr id="26" name="Group 25">
            <a:extLst>
              <a:ext uri="{FF2B5EF4-FFF2-40B4-BE49-F238E27FC236}">
                <a16:creationId xmlns:a16="http://schemas.microsoft.com/office/drawing/2014/main" xmlns="" id="{40A75861-F6C5-44A9-B161-B03701CBDE0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xmlns="" id="{72EE642D-4F69-47C0-99BA-CE43503573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hu-HU"/>
            </a:p>
          </p:txBody>
        </p:sp>
        <p:sp>
          <p:nvSpPr>
            <p:cNvPr id="28" name="Freeform 28">
              <a:extLst>
                <a:ext uri="{FF2B5EF4-FFF2-40B4-BE49-F238E27FC236}">
                  <a16:creationId xmlns:a16="http://schemas.microsoft.com/office/drawing/2014/main" xmlns="" id="{26178CE4-DA2D-46EA-AB8D-341C5AC563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hu-HU"/>
            </a:p>
          </p:txBody>
        </p:sp>
        <p:sp>
          <p:nvSpPr>
            <p:cNvPr id="29" name="Freeform 29">
              <a:extLst>
                <a:ext uri="{FF2B5EF4-FFF2-40B4-BE49-F238E27FC236}">
                  <a16:creationId xmlns:a16="http://schemas.microsoft.com/office/drawing/2014/main" xmlns="" id="{698E9F53-8381-4FA5-A510-846925D242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hu-HU"/>
            </a:p>
          </p:txBody>
        </p:sp>
        <p:sp>
          <p:nvSpPr>
            <p:cNvPr id="30" name="Freeform 30">
              <a:extLst>
                <a:ext uri="{FF2B5EF4-FFF2-40B4-BE49-F238E27FC236}">
                  <a16:creationId xmlns:a16="http://schemas.microsoft.com/office/drawing/2014/main" xmlns="" id="{B13CE284-F21E-411B-BB8E-9C03B853CE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hu-HU"/>
            </a:p>
          </p:txBody>
        </p:sp>
        <p:sp>
          <p:nvSpPr>
            <p:cNvPr id="31" name="Freeform 31">
              <a:extLst>
                <a:ext uri="{FF2B5EF4-FFF2-40B4-BE49-F238E27FC236}">
                  <a16:creationId xmlns:a16="http://schemas.microsoft.com/office/drawing/2014/main" xmlns="" id="{23DF4578-4703-437C-A797-2A2D0CEE5F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hu-HU"/>
            </a:p>
          </p:txBody>
        </p:sp>
        <p:sp>
          <p:nvSpPr>
            <p:cNvPr id="32" name="Freeform 32">
              <a:extLst>
                <a:ext uri="{FF2B5EF4-FFF2-40B4-BE49-F238E27FC236}">
                  <a16:creationId xmlns:a16="http://schemas.microsoft.com/office/drawing/2014/main" xmlns="" id="{F878F330-AF64-4F8F-88FD-A4A408D6D3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hu-HU"/>
            </a:p>
          </p:txBody>
        </p:sp>
        <p:sp>
          <p:nvSpPr>
            <p:cNvPr id="33" name="Freeform 33">
              <a:extLst>
                <a:ext uri="{FF2B5EF4-FFF2-40B4-BE49-F238E27FC236}">
                  <a16:creationId xmlns:a16="http://schemas.microsoft.com/office/drawing/2014/main" xmlns="" id="{AC9B00BF-4FB7-42FA-BBBD-7DB54ED3F0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hu-HU"/>
            </a:p>
          </p:txBody>
        </p:sp>
        <p:sp>
          <p:nvSpPr>
            <p:cNvPr id="34" name="Freeform 34">
              <a:extLst>
                <a:ext uri="{FF2B5EF4-FFF2-40B4-BE49-F238E27FC236}">
                  <a16:creationId xmlns:a16="http://schemas.microsoft.com/office/drawing/2014/main" xmlns="" id="{BD3D64CA-2AAD-4609-8DAA-3EAD4609A6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hu-HU"/>
            </a:p>
          </p:txBody>
        </p:sp>
        <p:sp>
          <p:nvSpPr>
            <p:cNvPr id="35" name="Freeform 35">
              <a:extLst>
                <a:ext uri="{FF2B5EF4-FFF2-40B4-BE49-F238E27FC236}">
                  <a16:creationId xmlns:a16="http://schemas.microsoft.com/office/drawing/2014/main" xmlns="" id="{C669E05A-8550-4E91-B29E-E1912228EC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hu-HU"/>
            </a:p>
          </p:txBody>
        </p:sp>
        <p:sp>
          <p:nvSpPr>
            <p:cNvPr id="36" name="Freeform 36">
              <a:extLst>
                <a:ext uri="{FF2B5EF4-FFF2-40B4-BE49-F238E27FC236}">
                  <a16:creationId xmlns:a16="http://schemas.microsoft.com/office/drawing/2014/main" xmlns="" id="{F8C1FD53-1E8F-46CA-BC2D-FCEC4DAE0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hu-HU"/>
            </a:p>
          </p:txBody>
        </p:sp>
        <p:sp>
          <p:nvSpPr>
            <p:cNvPr id="37" name="Freeform 37">
              <a:extLst>
                <a:ext uri="{FF2B5EF4-FFF2-40B4-BE49-F238E27FC236}">
                  <a16:creationId xmlns:a16="http://schemas.microsoft.com/office/drawing/2014/main" xmlns="" id="{CC97A31F-CFDE-4EA3-98F1-13FDD16702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hu-HU"/>
            </a:p>
          </p:txBody>
        </p:sp>
        <p:sp>
          <p:nvSpPr>
            <p:cNvPr id="38" name="Freeform 38">
              <a:extLst>
                <a:ext uri="{FF2B5EF4-FFF2-40B4-BE49-F238E27FC236}">
                  <a16:creationId xmlns:a16="http://schemas.microsoft.com/office/drawing/2014/main" xmlns="" id="{9E1540E7-E6C3-4907-B70A-B175683655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hu-HU"/>
            </a:p>
          </p:txBody>
        </p:sp>
      </p:grpSp>
      <p:sp>
        <p:nvSpPr>
          <p:cNvPr id="40" name="Freeform 11">
            <a:extLst>
              <a:ext uri="{FF2B5EF4-FFF2-40B4-BE49-F238E27FC236}">
                <a16:creationId xmlns:a16="http://schemas.microsoft.com/office/drawing/2014/main" xmlns="" id="{1310EFE2-B91D-47E7-B117-C2A802800A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hu-HU"/>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3880"/>
            <a:ext cx="2557903" cy="2477969"/>
          </a:xfrm>
          <a:prstGeom prst="rect">
            <a:avLst/>
          </a:prstGeom>
        </p:spPr>
      </p:pic>
    </p:spTree>
    <p:extLst>
      <p:ext uri="{BB962C8B-B14F-4D97-AF65-F5344CB8AC3E}">
        <p14:creationId xmlns:p14="http://schemas.microsoft.com/office/powerpoint/2010/main" val="2462719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7FBE2CA0-8CB5-3A5E-AB5A-68D63E2E6E84}"/>
              </a:ext>
            </a:extLst>
          </p:cNvPr>
          <p:cNvSpPr>
            <a:spLocks noGrp="1"/>
          </p:cNvSpPr>
          <p:nvPr>
            <p:ph type="title"/>
          </p:nvPr>
        </p:nvSpPr>
        <p:spPr/>
        <p:txBody>
          <a:bodyPr/>
          <a:lstStyle/>
          <a:p>
            <a:r>
              <a:rPr lang="hu-HU" dirty="0" err="1"/>
              <a:t>Questions</a:t>
            </a:r>
            <a:endParaRPr lang="hu-HU" dirty="0"/>
          </a:p>
        </p:txBody>
      </p:sp>
      <p:sp>
        <p:nvSpPr>
          <p:cNvPr id="3" name="Tartalom helye 2">
            <a:extLst>
              <a:ext uri="{FF2B5EF4-FFF2-40B4-BE49-F238E27FC236}">
                <a16:creationId xmlns:a16="http://schemas.microsoft.com/office/drawing/2014/main" xmlns="" id="{18C07B54-6001-9773-B681-B5D31194F641}"/>
              </a:ext>
            </a:extLst>
          </p:cNvPr>
          <p:cNvSpPr>
            <a:spLocks noGrp="1"/>
          </p:cNvSpPr>
          <p:nvPr>
            <p:ph idx="1"/>
          </p:nvPr>
        </p:nvSpPr>
        <p:spPr>
          <a:xfrm>
            <a:off x="1103312" y="2052918"/>
            <a:ext cx="10598831" cy="4489396"/>
          </a:xfrm>
        </p:spPr>
        <p:txBody>
          <a:bodyPr/>
          <a:lstStyle/>
          <a:p>
            <a:pPr marL="0" indent="0" algn="just">
              <a:lnSpc>
                <a:spcPct val="107000"/>
              </a:lnSpc>
              <a:spcAft>
                <a:spcPts val="0"/>
              </a:spcAft>
              <a:buNone/>
            </a:pPr>
            <a:r>
              <a:rPr lang="hu-HU" dirty="0">
                <a:ea typeface="Calibri" panose="020F0502020204030204" pitchFamily="34" charset="0"/>
              </a:rPr>
              <a:t>(8) </a:t>
            </a:r>
            <a:r>
              <a:rPr lang="hu-HU" i="1" dirty="0">
                <a:ea typeface="Calibri" panose="020F0502020204030204" pitchFamily="34" charset="0"/>
              </a:rPr>
              <a:t>A Villám géppuskák befagytak a nagy orosz télben, ezek sohasem mondtak csődöt. </a:t>
            </a:r>
          </a:p>
          <a:p>
            <a:pPr marL="0" indent="0" algn="just">
              <a:lnSpc>
                <a:spcPct val="107000"/>
              </a:lnSpc>
              <a:spcAft>
                <a:spcPts val="0"/>
              </a:spcAft>
              <a:buNone/>
            </a:pPr>
            <a:r>
              <a:rPr lang="hu-HU" b="1" i="1" dirty="0">
                <a:ea typeface="Calibri" panose="020F0502020204030204" pitchFamily="34" charset="0"/>
              </a:rPr>
              <a:t>Ha 	fennkölten 	akarok 		fogalmazni: </a:t>
            </a:r>
          </a:p>
          <a:p>
            <a:pPr marL="0" indent="0" algn="just">
              <a:lnSpc>
                <a:spcPct val="107000"/>
              </a:lnSpc>
              <a:spcAft>
                <a:spcPts val="0"/>
              </a:spcAft>
              <a:buNone/>
            </a:pPr>
            <a:r>
              <a:rPr lang="hu-HU" dirty="0" err="1">
                <a:ea typeface="Calibri" panose="020F0502020204030204" pitchFamily="34" charset="0"/>
              </a:rPr>
              <a:t>if</a:t>
            </a:r>
            <a:r>
              <a:rPr lang="hu-HU" dirty="0">
                <a:ea typeface="Calibri" panose="020F0502020204030204" pitchFamily="34" charset="0"/>
              </a:rPr>
              <a:t>	</a:t>
            </a:r>
            <a:r>
              <a:rPr lang="hu-HU" dirty="0" err="1">
                <a:ea typeface="Calibri" panose="020F0502020204030204" pitchFamily="34" charset="0"/>
              </a:rPr>
              <a:t>loftily</a:t>
            </a:r>
            <a:r>
              <a:rPr lang="hu-HU" dirty="0">
                <a:ea typeface="Calibri" panose="020F0502020204030204" pitchFamily="34" charset="0"/>
              </a:rPr>
              <a:t>		want.Ind.Prs.Sg1	</a:t>
            </a:r>
            <a:r>
              <a:rPr lang="hu-HU" dirty="0" err="1">
                <a:ea typeface="Calibri" panose="020F0502020204030204" pitchFamily="34" charset="0"/>
              </a:rPr>
              <a:t>compose.Inf</a:t>
            </a:r>
            <a:endParaRPr lang="hu-HU" dirty="0">
              <a:ea typeface="Calibri" panose="020F0502020204030204" pitchFamily="34" charset="0"/>
            </a:endParaRPr>
          </a:p>
          <a:p>
            <a:pPr marL="0" indent="0" algn="just">
              <a:lnSpc>
                <a:spcPct val="107000"/>
              </a:lnSpc>
              <a:spcAft>
                <a:spcPts val="0"/>
              </a:spcAft>
              <a:buNone/>
            </a:pPr>
            <a:r>
              <a:rPr lang="hu-HU" i="1" dirty="0">
                <a:ea typeface="Calibri" panose="020F0502020204030204" pitchFamily="34" charset="0"/>
              </a:rPr>
              <a:t>a háborúkat egyszerű fegyverekkel és tiszta célokkal szokták megnyerni. </a:t>
            </a:r>
            <a:r>
              <a:rPr lang="hu-HU" dirty="0">
                <a:ea typeface="Calibri" panose="020F0502020204030204" pitchFamily="34" charset="0"/>
              </a:rPr>
              <a:t>(MNSz2, #29188405,doc#529, </a:t>
            </a:r>
            <a:r>
              <a:rPr lang="hu-HU" dirty="0" err="1">
                <a:ea typeface="Calibri" panose="020F0502020204030204" pitchFamily="34" charset="0"/>
              </a:rPr>
              <a:t>literature</a:t>
            </a:r>
            <a:r>
              <a:rPr lang="hu-HU" dirty="0">
                <a:ea typeface="Calibri" panose="020F0502020204030204" pitchFamily="34" charset="0"/>
              </a:rPr>
              <a:t>)</a:t>
            </a:r>
          </a:p>
          <a:p>
            <a:pPr marL="0" indent="0">
              <a:buNone/>
            </a:pPr>
            <a:r>
              <a:rPr lang="hu-HU" dirty="0">
                <a:ea typeface="Calibri" panose="020F0502020204030204" pitchFamily="34" charset="0"/>
              </a:rPr>
              <a:t>’T</a:t>
            </a:r>
            <a:r>
              <a:rPr lang="hu-HU" dirty="0">
                <a:effectLst/>
                <a:ea typeface="Calibri" panose="020F0502020204030204" pitchFamily="34" charset="0"/>
              </a:rPr>
              <a:t>he Villám </a:t>
            </a:r>
            <a:r>
              <a:rPr lang="hu-HU" dirty="0" err="1">
                <a:effectLst/>
                <a:ea typeface="Calibri" panose="020F0502020204030204" pitchFamily="34" charset="0"/>
              </a:rPr>
              <a:t>machine</a:t>
            </a:r>
            <a:r>
              <a:rPr lang="hu-HU" dirty="0">
                <a:effectLst/>
                <a:ea typeface="Calibri" panose="020F0502020204030204" pitchFamily="34" charset="0"/>
              </a:rPr>
              <a:t> </a:t>
            </a:r>
            <a:r>
              <a:rPr lang="hu-HU" dirty="0" err="1">
                <a:effectLst/>
                <a:ea typeface="Calibri" panose="020F0502020204030204" pitchFamily="34" charset="0"/>
              </a:rPr>
              <a:t>guns</a:t>
            </a:r>
            <a:r>
              <a:rPr lang="hu-HU" dirty="0">
                <a:effectLst/>
                <a:ea typeface="Calibri" panose="020F0502020204030204" pitchFamily="34" charset="0"/>
              </a:rPr>
              <a:t> </a:t>
            </a:r>
            <a:r>
              <a:rPr lang="hu-HU" dirty="0" err="1">
                <a:effectLst/>
                <a:ea typeface="Calibri" panose="020F0502020204030204" pitchFamily="34" charset="0"/>
              </a:rPr>
              <a:t>froze</a:t>
            </a:r>
            <a:r>
              <a:rPr lang="hu-HU" dirty="0">
                <a:effectLst/>
                <a:ea typeface="Calibri" panose="020F0502020204030204" pitchFamily="34" charset="0"/>
              </a:rPr>
              <a:t> </a:t>
            </a:r>
            <a:r>
              <a:rPr lang="hu-HU" dirty="0" err="1">
                <a:effectLst/>
                <a:ea typeface="Calibri" panose="020F0502020204030204" pitchFamily="34" charset="0"/>
              </a:rPr>
              <a:t>up</a:t>
            </a:r>
            <a:r>
              <a:rPr lang="hu-HU" dirty="0">
                <a:effectLst/>
                <a:ea typeface="Calibri" panose="020F0502020204030204" pitchFamily="34" charset="0"/>
              </a:rPr>
              <a:t> in </a:t>
            </a:r>
            <a:r>
              <a:rPr lang="hu-HU" dirty="0" err="1">
                <a:effectLst/>
                <a:ea typeface="Calibri" panose="020F0502020204030204" pitchFamily="34" charset="0"/>
              </a:rPr>
              <a:t>the</a:t>
            </a:r>
            <a:r>
              <a:rPr lang="hu-HU" dirty="0">
                <a:effectLst/>
                <a:ea typeface="Calibri" panose="020F0502020204030204" pitchFamily="34" charset="0"/>
              </a:rPr>
              <a:t> </a:t>
            </a:r>
            <a:r>
              <a:rPr lang="hu-HU" dirty="0" err="1">
                <a:effectLst/>
                <a:ea typeface="Calibri" panose="020F0502020204030204" pitchFamily="34" charset="0"/>
              </a:rPr>
              <a:t>big</a:t>
            </a:r>
            <a:r>
              <a:rPr lang="hu-HU" dirty="0">
                <a:effectLst/>
                <a:ea typeface="Calibri" panose="020F0502020204030204" pitchFamily="34" charset="0"/>
              </a:rPr>
              <a:t> </a:t>
            </a:r>
            <a:r>
              <a:rPr lang="hu-HU" dirty="0" err="1">
                <a:effectLst/>
                <a:ea typeface="Calibri" panose="020F0502020204030204" pitchFamily="34" charset="0"/>
              </a:rPr>
              <a:t>Russian</a:t>
            </a:r>
            <a:r>
              <a:rPr lang="hu-HU" dirty="0">
                <a:effectLst/>
                <a:ea typeface="Calibri" panose="020F0502020204030204" pitchFamily="34" charset="0"/>
              </a:rPr>
              <a:t> </a:t>
            </a:r>
            <a:r>
              <a:rPr lang="hu-HU" dirty="0" err="1">
                <a:effectLst/>
                <a:ea typeface="Calibri" panose="020F0502020204030204" pitchFamily="34" charset="0"/>
              </a:rPr>
              <a:t>winter</a:t>
            </a:r>
            <a:r>
              <a:rPr lang="hu-HU" dirty="0">
                <a:effectLst/>
                <a:ea typeface="Calibri" panose="020F0502020204030204" pitchFamily="34" charset="0"/>
              </a:rPr>
              <a:t>, [</a:t>
            </a:r>
            <a:r>
              <a:rPr lang="hu-HU" dirty="0" err="1">
                <a:effectLst/>
                <a:ea typeface="Calibri" panose="020F0502020204030204" pitchFamily="34" charset="0"/>
              </a:rPr>
              <a:t>but</a:t>
            </a:r>
            <a:r>
              <a:rPr lang="hu-HU" dirty="0">
                <a:effectLst/>
                <a:ea typeface="Calibri" panose="020F0502020204030204" pitchFamily="34" charset="0"/>
              </a:rPr>
              <a:t>] </a:t>
            </a:r>
            <a:r>
              <a:rPr lang="hu-HU" dirty="0" err="1">
                <a:effectLst/>
                <a:ea typeface="Calibri" panose="020F0502020204030204" pitchFamily="34" charset="0"/>
              </a:rPr>
              <a:t>these</a:t>
            </a:r>
            <a:r>
              <a:rPr lang="hu-HU" dirty="0">
                <a:effectLst/>
                <a:ea typeface="Calibri" panose="020F0502020204030204" pitchFamily="34" charset="0"/>
              </a:rPr>
              <a:t> </a:t>
            </a:r>
            <a:r>
              <a:rPr lang="hu-HU" dirty="0" err="1">
                <a:effectLst/>
                <a:ea typeface="Calibri" panose="020F0502020204030204" pitchFamily="34" charset="0"/>
              </a:rPr>
              <a:t>never</a:t>
            </a:r>
            <a:r>
              <a:rPr lang="hu-HU" dirty="0">
                <a:effectLst/>
                <a:ea typeface="Calibri" panose="020F0502020204030204" pitchFamily="34" charset="0"/>
              </a:rPr>
              <a:t> </a:t>
            </a:r>
            <a:r>
              <a:rPr lang="hu-HU" dirty="0" err="1">
                <a:effectLst/>
                <a:ea typeface="Calibri" panose="020F0502020204030204" pitchFamily="34" charset="0"/>
              </a:rPr>
              <a:t>failed</a:t>
            </a:r>
            <a:r>
              <a:rPr lang="hu-HU" dirty="0">
                <a:effectLst/>
                <a:ea typeface="Calibri" panose="020F0502020204030204" pitchFamily="34" charset="0"/>
              </a:rPr>
              <a:t>. </a:t>
            </a:r>
            <a:r>
              <a:rPr lang="hu-HU" b="1" dirty="0" err="1">
                <a:effectLst/>
                <a:ea typeface="Calibri" panose="020F0502020204030204" pitchFamily="34" charset="0"/>
              </a:rPr>
              <a:t>If</a:t>
            </a:r>
            <a:r>
              <a:rPr lang="hu-HU" b="1" dirty="0">
                <a:effectLst/>
                <a:ea typeface="Calibri" panose="020F0502020204030204" pitchFamily="34" charset="0"/>
              </a:rPr>
              <a:t> I </a:t>
            </a:r>
            <a:r>
              <a:rPr lang="hu-HU" b="1" dirty="0" err="1">
                <a:effectLst/>
                <a:ea typeface="Calibri" panose="020F0502020204030204" pitchFamily="34" charset="0"/>
              </a:rPr>
              <a:t>want</a:t>
            </a:r>
            <a:r>
              <a:rPr lang="hu-HU" b="1" dirty="0">
                <a:effectLst/>
                <a:ea typeface="Calibri" panose="020F0502020204030204" pitchFamily="34" charset="0"/>
              </a:rPr>
              <a:t> </a:t>
            </a:r>
            <a:r>
              <a:rPr lang="hu-HU" b="1" dirty="0" err="1">
                <a:effectLst/>
                <a:ea typeface="Calibri" panose="020F0502020204030204" pitchFamily="34" charset="0"/>
              </a:rPr>
              <a:t>to</a:t>
            </a:r>
            <a:r>
              <a:rPr lang="hu-HU" b="1" dirty="0">
                <a:effectLst/>
                <a:ea typeface="Calibri" panose="020F0502020204030204" pitchFamily="34" charset="0"/>
              </a:rPr>
              <a:t> </a:t>
            </a:r>
            <a:r>
              <a:rPr lang="hu-HU" b="1" dirty="0" err="1">
                <a:effectLst/>
                <a:ea typeface="Calibri" panose="020F0502020204030204" pitchFamily="34" charset="0"/>
              </a:rPr>
              <a:t>put</a:t>
            </a:r>
            <a:r>
              <a:rPr lang="hu-HU" b="1" dirty="0">
                <a:effectLst/>
                <a:ea typeface="Calibri" panose="020F0502020204030204" pitchFamily="34" charset="0"/>
              </a:rPr>
              <a:t> </a:t>
            </a:r>
            <a:r>
              <a:rPr lang="hu-HU" b="1" dirty="0" err="1">
                <a:effectLst/>
                <a:ea typeface="Calibri" panose="020F0502020204030204" pitchFamily="34" charset="0"/>
              </a:rPr>
              <a:t>it</a:t>
            </a:r>
            <a:r>
              <a:rPr lang="hu-HU" b="1" dirty="0">
                <a:effectLst/>
                <a:ea typeface="Calibri" panose="020F0502020204030204" pitchFamily="34" charset="0"/>
              </a:rPr>
              <a:t> </a:t>
            </a:r>
            <a:r>
              <a:rPr lang="hu-HU" b="1" dirty="0" err="1">
                <a:effectLst/>
                <a:ea typeface="Calibri" panose="020F0502020204030204" pitchFamily="34" charset="0"/>
              </a:rPr>
              <a:t>exaltedly</a:t>
            </a:r>
            <a:r>
              <a:rPr lang="hu-HU" b="1" dirty="0">
                <a:effectLst/>
                <a:ea typeface="Calibri" panose="020F0502020204030204" pitchFamily="34" charset="0"/>
              </a:rPr>
              <a:t>, </a:t>
            </a:r>
            <a:r>
              <a:rPr lang="hu-HU" dirty="0" err="1">
                <a:effectLst/>
                <a:ea typeface="Calibri" panose="020F0502020204030204" pitchFamily="34" charset="0"/>
              </a:rPr>
              <a:t>they</a:t>
            </a:r>
            <a:r>
              <a:rPr lang="hu-HU" dirty="0">
                <a:effectLst/>
                <a:ea typeface="Calibri" panose="020F0502020204030204" pitchFamily="34" charset="0"/>
              </a:rPr>
              <a:t> </a:t>
            </a:r>
            <a:r>
              <a:rPr lang="hu-HU" dirty="0" err="1">
                <a:effectLst/>
                <a:ea typeface="Calibri" panose="020F0502020204030204" pitchFamily="34" charset="0"/>
              </a:rPr>
              <a:t>win</a:t>
            </a:r>
            <a:r>
              <a:rPr lang="hu-HU" dirty="0">
                <a:effectLst/>
                <a:ea typeface="Calibri" panose="020F0502020204030204" pitchFamily="34" charset="0"/>
              </a:rPr>
              <a:t> </a:t>
            </a:r>
            <a:r>
              <a:rPr lang="hu-HU" dirty="0" err="1">
                <a:effectLst/>
                <a:ea typeface="Calibri" panose="020F0502020204030204" pitchFamily="34" charset="0"/>
              </a:rPr>
              <a:t>the</a:t>
            </a:r>
            <a:r>
              <a:rPr lang="hu-HU" dirty="0">
                <a:effectLst/>
                <a:ea typeface="Calibri" panose="020F0502020204030204" pitchFamily="34" charset="0"/>
              </a:rPr>
              <a:t> </a:t>
            </a:r>
            <a:r>
              <a:rPr lang="hu-HU" dirty="0" err="1">
                <a:effectLst/>
                <a:ea typeface="Calibri" panose="020F0502020204030204" pitchFamily="34" charset="0"/>
              </a:rPr>
              <a:t>wars</a:t>
            </a:r>
            <a:r>
              <a:rPr lang="hu-HU" dirty="0">
                <a:effectLst/>
                <a:ea typeface="Calibri" panose="020F0502020204030204" pitchFamily="34" charset="0"/>
              </a:rPr>
              <a:t> </a:t>
            </a:r>
            <a:r>
              <a:rPr lang="hu-HU" dirty="0" err="1">
                <a:effectLst/>
                <a:ea typeface="Calibri" panose="020F0502020204030204" pitchFamily="34" charset="0"/>
              </a:rPr>
              <a:t>with</a:t>
            </a:r>
            <a:r>
              <a:rPr lang="hu-HU" dirty="0">
                <a:effectLst/>
                <a:ea typeface="Calibri" panose="020F0502020204030204" pitchFamily="34" charset="0"/>
              </a:rPr>
              <a:t> </a:t>
            </a:r>
            <a:r>
              <a:rPr lang="hu-HU" dirty="0" err="1">
                <a:effectLst/>
                <a:ea typeface="Calibri" panose="020F0502020204030204" pitchFamily="34" charset="0"/>
              </a:rPr>
              <a:t>plain</a:t>
            </a:r>
            <a:r>
              <a:rPr lang="hu-HU" dirty="0">
                <a:effectLst/>
                <a:ea typeface="Calibri" panose="020F0502020204030204" pitchFamily="34" charset="0"/>
              </a:rPr>
              <a:t> </a:t>
            </a:r>
            <a:r>
              <a:rPr lang="hu-HU" dirty="0" err="1">
                <a:effectLst/>
                <a:ea typeface="Calibri" panose="020F0502020204030204" pitchFamily="34" charset="0"/>
              </a:rPr>
              <a:t>weapons</a:t>
            </a:r>
            <a:r>
              <a:rPr lang="hu-HU" dirty="0">
                <a:effectLst/>
                <a:ea typeface="Calibri" panose="020F0502020204030204" pitchFamily="34" charset="0"/>
              </a:rPr>
              <a:t> and </a:t>
            </a:r>
            <a:r>
              <a:rPr lang="hu-HU" dirty="0" err="1">
                <a:effectLst/>
                <a:ea typeface="Calibri" panose="020F0502020204030204" pitchFamily="34" charset="0"/>
              </a:rPr>
              <a:t>clear</a:t>
            </a:r>
            <a:r>
              <a:rPr lang="hu-HU" dirty="0">
                <a:effectLst/>
                <a:ea typeface="Calibri" panose="020F0502020204030204" pitchFamily="34" charset="0"/>
              </a:rPr>
              <a:t> </a:t>
            </a:r>
            <a:r>
              <a:rPr lang="hu-HU" dirty="0" err="1">
                <a:effectLst/>
                <a:ea typeface="Calibri" panose="020F0502020204030204" pitchFamily="34" charset="0"/>
              </a:rPr>
              <a:t>aim</a:t>
            </a:r>
            <a:r>
              <a:rPr lang="hu-HU" dirty="0" err="1">
                <a:ea typeface="Calibri" panose="020F0502020204030204" pitchFamily="34" charset="0"/>
              </a:rPr>
              <a:t>s</a:t>
            </a:r>
            <a:r>
              <a:rPr lang="hu-HU" dirty="0">
                <a:ea typeface="Calibri" panose="020F0502020204030204" pitchFamily="34" charset="0"/>
              </a:rPr>
              <a:t>’</a:t>
            </a:r>
          </a:p>
          <a:p>
            <a:pPr marL="0" indent="0">
              <a:buNone/>
            </a:pPr>
            <a:endParaRPr lang="hu-HU" dirty="0">
              <a:latin typeface="+mj-lt"/>
            </a:endParaRPr>
          </a:p>
        </p:txBody>
      </p:sp>
    </p:spTree>
    <p:extLst>
      <p:ext uri="{BB962C8B-B14F-4D97-AF65-F5344CB8AC3E}">
        <p14:creationId xmlns:p14="http://schemas.microsoft.com/office/powerpoint/2010/main" val="3993710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55711" y="652388"/>
            <a:ext cx="9404723" cy="1400530"/>
          </a:xfrm>
        </p:spPr>
        <p:txBody>
          <a:bodyPr/>
          <a:lstStyle/>
          <a:p>
            <a:r>
              <a:rPr lang="hu-HU" dirty="0" smtClean="0"/>
              <a:t>3 </a:t>
            </a:r>
            <a:r>
              <a:rPr lang="hu-HU" dirty="0" err="1" smtClean="0"/>
              <a:t>usages</a:t>
            </a:r>
            <a:r>
              <a:rPr lang="hu-HU" dirty="0" smtClean="0"/>
              <a:t> of </a:t>
            </a:r>
            <a:r>
              <a:rPr lang="hu-HU" i="1" dirty="0" smtClean="0"/>
              <a:t>hogy</a:t>
            </a:r>
            <a:endParaRPr lang="hu-HU" i="1" dirty="0"/>
          </a:p>
        </p:txBody>
      </p:sp>
      <p:sp>
        <p:nvSpPr>
          <p:cNvPr id="3" name="Tartalom helye 2"/>
          <p:cNvSpPr>
            <a:spLocks noGrp="1"/>
          </p:cNvSpPr>
          <p:nvPr>
            <p:ph idx="1"/>
          </p:nvPr>
        </p:nvSpPr>
        <p:spPr/>
        <p:txBody>
          <a:bodyPr>
            <a:normAutofit/>
          </a:bodyPr>
          <a:lstStyle/>
          <a:p>
            <a:pPr marL="0" indent="0">
              <a:buNone/>
            </a:pPr>
            <a:r>
              <a:rPr lang="hu-HU" dirty="0" err="1" smtClean="0"/>
              <a:t>Homoform</a:t>
            </a:r>
            <a:r>
              <a:rPr lang="hu-HU" dirty="0" smtClean="0"/>
              <a:t> </a:t>
            </a:r>
            <a:r>
              <a:rPr lang="hu-HU" dirty="0" err="1" smtClean="0"/>
              <a:t>in</a:t>
            </a:r>
            <a:r>
              <a:rPr lang="hu-HU" dirty="0" smtClean="0"/>
              <a:t> </a:t>
            </a:r>
            <a:r>
              <a:rPr lang="hu-HU" dirty="0" err="1" smtClean="0"/>
              <a:t>today’s</a:t>
            </a:r>
            <a:r>
              <a:rPr lang="hu-HU" dirty="0" smtClean="0"/>
              <a:t> </a:t>
            </a:r>
            <a:r>
              <a:rPr lang="hu-HU" dirty="0" err="1" smtClean="0"/>
              <a:t>Hungarian</a:t>
            </a:r>
            <a:r>
              <a:rPr lang="hu-HU" dirty="0" smtClean="0"/>
              <a:t> </a:t>
            </a:r>
            <a:r>
              <a:rPr lang="hu-HU" dirty="0" err="1" smtClean="0"/>
              <a:t>language</a:t>
            </a:r>
            <a:r>
              <a:rPr lang="hu-HU" dirty="0" smtClean="0"/>
              <a:t>:</a:t>
            </a:r>
          </a:p>
          <a:p>
            <a:pPr>
              <a:buAutoNum type="arabicPeriod"/>
            </a:pPr>
            <a:r>
              <a:rPr lang="hu-HU" dirty="0" err="1" smtClean="0"/>
              <a:t>Complement</a:t>
            </a:r>
            <a:r>
              <a:rPr lang="hu-HU" dirty="0" smtClean="0"/>
              <a:t>: ’</a:t>
            </a:r>
            <a:r>
              <a:rPr lang="hu-HU" dirty="0" err="1" smtClean="0"/>
              <a:t>that</a:t>
            </a:r>
            <a:r>
              <a:rPr lang="hu-HU" dirty="0" smtClean="0"/>
              <a:t>’</a:t>
            </a:r>
          </a:p>
          <a:p>
            <a:pPr marL="0" indent="0">
              <a:buNone/>
            </a:pPr>
            <a:r>
              <a:rPr lang="hu-HU" dirty="0" smtClean="0"/>
              <a:t>(9) </a:t>
            </a:r>
            <a:r>
              <a:rPr lang="hu-HU" i="1" dirty="0" smtClean="0"/>
              <a:t>Látom, </a:t>
            </a:r>
            <a:r>
              <a:rPr lang="hu-HU" b="1" i="1" dirty="0" smtClean="0">
                <a:solidFill>
                  <a:srgbClr val="C00000"/>
                </a:solidFill>
              </a:rPr>
              <a:t>hogy</a:t>
            </a:r>
            <a:r>
              <a:rPr lang="hu-HU" i="1" dirty="0" smtClean="0">
                <a:solidFill>
                  <a:srgbClr val="C00000"/>
                </a:solidFill>
              </a:rPr>
              <a:t> </a:t>
            </a:r>
            <a:r>
              <a:rPr lang="hu-HU" i="1" dirty="0" smtClean="0"/>
              <a:t>jössz. </a:t>
            </a:r>
            <a:r>
              <a:rPr lang="hu-HU" dirty="0" smtClean="0"/>
              <a:t>’I </a:t>
            </a:r>
            <a:r>
              <a:rPr lang="hu-HU" dirty="0" err="1" smtClean="0"/>
              <a:t>see</a:t>
            </a:r>
            <a:r>
              <a:rPr lang="hu-HU" dirty="0" smtClean="0"/>
              <a:t> </a:t>
            </a:r>
            <a:r>
              <a:rPr lang="hu-HU" dirty="0" err="1" smtClean="0"/>
              <a:t>you</a:t>
            </a:r>
            <a:r>
              <a:rPr lang="hu-HU" dirty="0" smtClean="0"/>
              <a:t> </a:t>
            </a:r>
            <a:r>
              <a:rPr lang="hu-HU" dirty="0" err="1" smtClean="0"/>
              <a:t>coming</a:t>
            </a:r>
            <a:r>
              <a:rPr lang="hu-HU" dirty="0" smtClean="0"/>
              <a:t>’</a:t>
            </a:r>
          </a:p>
          <a:p>
            <a:pPr marL="0" indent="0">
              <a:buNone/>
            </a:pPr>
            <a:r>
              <a:rPr lang="hu-HU" dirty="0" smtClean="0"/>
              <a:t>2. </a:t>
            </a:r>
            <a:r>
              <a:rPr lang="hu-HU" dirty="0" err="1" smtClean="0"/>
              <a:t>Enhancing</a:t>
            </a:r>
            <a:r>
              <a:rPr lang="hu-HU" dirty="0" smtClean="0"/>
              <a:t> </a:t>
            </a:r>
            <a:r>
              <a:rPr lang="hu-HU" dirty="0" err="1" smtClean="0"/>
              <a:t>particle</a:t>
            </a:r>
            <a:r>
              <a:rPr lang="hu-HU" dirty="0" smtClean="0"/>
              <a:t>, </a:t>
            </a:r>
            <a:r>
              <a:rPr lang="hu-HU" dirty="0" err="1" smtClean="0"/>
              <a:t>synonymous</a:t>
            </a:r>
            <a:r>
              <a:rPr lang="hu-HU" dirty="0" smtClean="0"/>
              <a:t> </a:t>
            </a:r>
            <a:r>
              <a:rPr lang="hu-HU" dirty="0" err="1" smtClean="0"/>
              <a:t>with</a:t>
            </a:r>
            <a:r>
              <a:rPr lang="hu-HU" dirty="0" smtClean="0"/>
              <a:t> </a:t>
            </a:r>
            <a:r>
              <a:rPr lang="hu-HU" i="1" dirty="0" smtClean="0"/>
              <a:t>mennyire, milyen, mekkora </a:t>
            </a:r>
            <a:r>
              <a:rPr lang="hu-HU" dirty="0" smtClean="0"/>
              <a:t>’</a:t>
            </a:r>
            <a:r>
              <a:rPr lang="hu-HU" dirty="0" err="1" smtClean="0"/>
              <a:t>how</a:t>
            </a:r>
            <a:r>
              <a:rPr lang="hu-HU" dirty="0" smtClean="0"/>
              <a:t>’ (no </a:t>
            </a:r>
            <a:r>
              <a:rPr lang="hu-HU" dirty="0" err="1" smtClean="0"/>
              <a:t>longer</a:t>
            </a:r>
            <a:r>
              <a:rPr lang="hu-HU" dirty="0" smtClean="0"/>
              <a:t> </a:t>
            </a:r>
            <a:r>
              <a:rPr lang="hu-HU" dirty="0" err="1" smtClean="0"/>
              <a:t>interrogative</a:t>
            </a:r>
            <a:r>
              <a:rPr lang="hu-HU" dirty="0" smtClean="0"/>
              <a:t> </a:t>
            </a:r>
            <a:r>
              <a:rPr lang="hu-HU" dirty="0" err="1" smtClean="0"/>
              <a:t>pronouns</a:t>
            </a:r>
            <a:r>
              <a:rPr lang="hu-HU" dirty="0" smtClean="0"/>
              <a:t>)</a:t>
            </a:r>
          </a:p>
          <a:p>
            <a:pPr marL="0" indent="0">
              <a:buNone/>
            </a:pPr>
            <a:r>
              <a:rPr lang="hu-HU" dirty="0" smtClean="0"/>
              <a:t>(10) </a:t>
            </a:r>
            <a:r>
              <a:rPr lang="hu-HU" i="1" dirty="0" smtClean="0"/>
              <a:t>Látom, </a:t>
            </a:r>
            <a:r>
              <a:rPr lang="hu-HU" i="1" dirty="0" smtClean="0">
                <a:solidFill>
                  <a:srgbClr val="C00000"/>
                </a:solidFill>
              </a:rPr>
              <a:t>hogy</a:t>
            </a:r>
            <a:r>
              <a:rPr lang="hu-HU" i="1" dirty="0" smtClean="0"/>
              <a:t> </a:t>
            </a:r>
            <a:r>
              <a:rPr lang="hu-HU" b="1" i="1" dirty="0" smtClean="0"/>
              <a:t>hogy</a:t>
            </a:r>
            <a:r>
              <a:rPr lang="hu-HU" i="1" dirty="0" smtClean="0"/>
              <a:t> meglepődtél. </a:t>
            </a:r>
            <a:r>
              <a:rPr lang="hu-HU" dirty="0" smtClean="0"/>
              <a:t>’I </a:t>
            </a:r>
            <a:r>
              <a:rPr lang="hu-HU" dirty="0" err="1" smtClean="0"/>
              <a:t>can</a:t>
            </a:r>
            <a:r>
              <a:rPr lang="hu-HU" dirty="0" smtClean="0"/>
              <a:t> </a:t>
            </a:r>
            <a:r>
              <a:rPr lang="hu-HU" dirty="0" err="1" smtClean="0"/>
              <a:t>see</a:t>
            </a:r>
            <a:r>
              <a:rPr lang="hu-HU" dirty="0" smtClean="0"/>
              <a:t> </a:t>
            </a:r>
            <a:r>
              <a:rPr lang="hu-HU" dirty="0" err="1" smtClean="0"/>
              <a:t>how</a:t>
            </a:r>
            <a:r>
              <a:rPr lang="hu-HU" dirty="0" smtClean="0"/>
              <a:t> </a:t>
            </a:r>
            <a:r>
              <a:rPr lang="hu-HU" dirty="0" err="1" smtClean="0"/>
              <a:t>surprised</a:t>
            </a:r>
            <a:r>
              <a:rPr lang="hu-HU" dirty="0" smtClean="0"/>
              <a:t> </a:t>
            </a:r>
            <a:r>
              <a:rPr lang="hu-HU" dirty="0" err="1" smtClean="0"/>
              <a:t>you</a:t>
            </a:r>
            <a:r>
              <a:rPr lang="hu-HU" dirty="0" smtClean="0"/>
              <a:t> </a:t>
            </a:r>
            <a:r>
              <a:rPr lang="hu-HU" dirty="0" err="1" smtClean="0"/>
              <a:t>are</a:t>
            </a:r>
            <a:r>
              <a:rPr lang="hu-HU" dirty="0" smtClean="0"/>
              <a:t>’</a:t>
            </a:r>
            <a:endParaRPr lang="hu-HU" i="1" dirty="0" smtClean="0"/>
          </a:p>
          <a:p>
            <a:pPr marL="0" indent="0">
              <a:buNone/>
            </a:pPr>
            <a:r>
              <a:rPr lang="hu-HU" dirty="0" smtClean="0"/>
              <a:t>3. </a:t>
            </a:r>
            <a:r>
              <a:rPr lang="hu-HU" dirty="0" err="1" smtClean="0"/>
              <a:t>Interrogative</a:t>
            </a:r>
            <a:r>
              <a:rPr lang="hu-HU" dirty="0" smtClean="0"/>
              <a:t> </a:t>
            </a:r>
            <a:r>
              <a:rPr lang="hu-HU" dirty="0" err="1" smtClean="0"/>
              <a:t>pronoun</a:t>
            </a:r>
            <a:r>
              <a:rPr lang="hu-HU" dirty="0" smtClean="0"/>
              <a:t> (</a:t>
            </a:r>
            <a:r>
              <a:rPr lang="hu-HU" dirty="0" err="1" smtClean="0"/>
              <a:t>short</a:t>
            </a:r>
            <a:r>
              <a:rPr lang="hu-HU" dirty="0" smtClean="0"/>
              <a:t> </a:t>
            </a:r>
            <a:r>
              <a:rPr lang="hu-HU" dirty="0" err="1" smtClean="0"/>
              <a:t>form</a:t>
            </a:r>
            <a:r>
              <a:rPr lang="hu-HU" dirty="0" smtClean="0"/>
              <a:t>, </a:t>
            </a:r>
            <a:r>
              <a:rPr lang="hu-HU" dirty="0" err="1" smtClean="0"/>
              <a:t>longer</a:t>
            </a:r>
            <a:r>
              <a:rPr lang="hu-HU" dirty="0" smtClean="0"/>
              <a:t> </a:t>
            </a:r>
            <a:r>
              <a:rPr lang="hu-HU" dirty="0" err="1" smtClean="0"/>
              <a:t>form</a:t>
            </a:r>
            <a:r>
              <a:rPr lang="hu-HU" dirty="0" smtClean="0"/>
              <a:t>: </a:t>
            </a:r>
            <a:r>
              <a:rPr lang="hu-HU" i="1" dirty="0" smtClean="0"/>
              <a:t>hogyan</a:t>
            </a:r>
            <a:r>
              <a:rPr lang="hu-HU" dirty="0" smtClean="0"/>
              <a:t>)</a:t>
            </a:r>
          </a:p>
          <a:p>
            <a:pPr marL="0" indent="0">
              <a:buNone/>
            </a:pPr>
            <a:r>
              <a:rPr lang="hu-HU" dirty="0" smtClean="0"/>
              <a:t>(11) </a:t>
            </a:r>
            <a:r>
              <a:rPr lang="hu-HU" b="1" i="1" dirty="0" smtClean="0"/>
              <a:t>Hogy</a:t>
            </a:r>
            <a:r>
              <a:rPr lang="hu-HU" i="1" dirty="0" smtClean="0"/>
              <a:t>(an) lepődtél meg? </a:t>
            </a:r>
            <a:r>
              <a:rPr lang="hu-HU" dirty="0" smtClean="0"/>
              <a:t>’</a:t>
            </a:r>
            <a:r>
              <a:rPr lang="hu-HU" dirty="0" err="1" smtClean="0"/>
              <a:t>How</a:t>
            </a:r>
            <a:r>
              <a:rPr lang="hu-HU" dirty="0" smtClean="0"/>
              <a:t> </a:t>
            </a:r>
            <a:r>
              <a:rPr lang="hu-HU" dirty="0" err="1" smtClean="0"/>
              <a:t>were</a:t>
            </a:r>
            <a:r>
              <a:rPr lang="hu-HU" dirty="0" smtClean="0"/>
              <a:t> </a:t>
            </a:r>
            <a:r>
              <a:rPr lang="hu-HU" dirty="0" err="1" smtClean="0"/>
              <a:t>you</a:t>
            </a:r>
            <a:r>
              <a:rPr lang="hu-HU" dirty="0" smtClean="0"/>
              <a:t> </a:t>
            </a:r>
            <a:r>
              <a:rPr lang="hu-HU" dirty="0" err="1" smtClean="0"/>
              <a:t>surprised</a:t>
            </a:r>
            <a:r>
              <a:rPr lang="hu-HU" dirty="0" smtClean="0"/>
              <a:t>?’</a:t>
            </a:r>
            <a:endParaRPr lang="hu-HU" i="1" dirty="0" smtClean="0"/>
          </a:p>
        </p:txBody>
      </p:sp>
    </p:spTree>
    <p:extLst>
      <p:ext uri="{BB962C8B-B14F-4D97-AF65-F5344CB8AC3E}">
        <p14:creationId xmlns:p14="http://schemas.microsoft.com/office/powerpoint/2010/main" val="650479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pPr marL="0" indent="0" algn="ctr">
              <a:buNone/>
            </a:pPr>
            <a:endParaRPr lang="hu-HU" sz="3500" dirty="0" smtClean="0"/>
          </a:p>
          <a:p>
            <a:pPr marL="0" indent="0" algn="ctr">
              <a:buNone/>
            </a:pPr>
            <a:endParaRPr lang="hu-HU" sz="3500" dirty="0"/>
          </a:p>
          <a:p>
            <a:pPr marL="0" indent="0" algn="ctr">
              <a:buNone/>
            </a:pPr>
            <a:r>
              <a:rPr lang="hu-HU" sz="3500" dirty="0" err="1" smtClean="0"/>
              <a:t>Examination</a:t>
            </a:r>
            <a:r>
              <a:rPr lang="hu-HU" sz="3500" dirty="0" smtClean="0"/>
              <a:t> 1</a:t>
            </a:r>
            <a:endParaRPr lang="hu-HU" sz="3500" dirty="0"/>
          </a:p>
        </p:txBody>
      </p:sp>
    </p:spTree>
    <p:extLst>
      <p:ext uri="{BB962C8B-B14F-4D97-AF65-F5344CB8AC3E}">
        <p14:creationId xmlns:p14="http://schemas.microsoft.com/office/powerpoint/2010/main" val="3489352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Results</a:t>
            </a:r>
            <a:r>
              <a:rPr lang="hu-HU" dirty="0"/>
              <a:t>: </a:t>
            </a:r>
            <a:r>
              <a:rPr lang="hu-HU" dirty="0" err="1"/>
              <a:t>verbs</a:t>
            </a:r>
            <a:r>
              <a:rPr lang="hu-HU" dirty="0"/>
              <a:t> of </a:t>
            </a:r>
            <a:r>
              <a:rPr lang="hu-HU" dirty="0" err="1"/>
              <a:t>saying</a:t>
            </a:r>
            <a:r>
              <a:rPr lang="hu-HU" dirty="0"/>
              <a:t> </a:t>
            </a:r>
            <a:r>
              <a:rPr lang="hu-HU" dirty="0" err="1"/>
              <a:t>after</a:t>
            </a:r>
            <a:r>
              <a:rPr lang="hu-HU" dirty="0"/>
              <a:t> </a:t>
            </a:r>
            <a:r>
              <a:rPr lang="hu-HU" i="1" dirty="0"/>
              <a:t>Ha/</a:t>
            </a:r>
            <a:r>
              <a:rPr lang="hu-HU" i="1" dirty="0" err="1"/>
              <a:t>ha</a:t>
            </a:r>
            <a:r>
              <a:rPr lang="hu-HU" i="1" dirty="0"/>
              <a:t> </a:t>
            </a:r>
            <a:r>
              <a:rPr lang="hu-HU" dirty="0" smtClean="0"/>
              <a:t>’</a:t>
            </a:r>
            <a:r>
              <a:rPr lang="hu-HU" dirty="0" err="1" smtClean="0"/>
              <a:t>if’and</a:t>
            </a:r>
            <a:r>
              <a:rPr lang="hu-HU" dirty="0" smtClean="0"/>
              <a:t> </a:t>
            </a:r>
            <a:r>
              <a:rPr lang="hu-HU" i="1" dirty="0" smtClean="0"/>
              <a:t>Hogy/hogy </a:t>
            </a:r>
            <a:r>
              <a:rPr lang="hu-HU" dirty="0" smtClean="0"/>
              <a:t>’</a:t>
            </a:r>
            <a:r>
              <a:rPr lang="hu-HU" dirty="0" err="1" smtClean="0"/>
              <a:t>that</a:t>
            </a:r>
            <a:r>
              <a:rPr lang="hu-HU" dirty="0" smtClean="0"/>
              <a:t>’ + </a:t>
            </a:r>
            <a:r>
              <a:rPr lang="hu-HU" dirty="0"/>
              <a:t>5 </a:t>
            </a:r>
            <a:r>
              <a:rPr lang="hu-HU" dirty="0" err="1"/>
              <a:t>words</a:t>
            </a:r>
            <a:endParaRPr lang="hu-HU" dirty="0"/>
          </a:p>
        </p:txBody>
      </p:sp>
      <p:graphicFrame>
        <p:nvGraphicFramePr>
          <p:cNvPr id="4" name="Tartalom helye 3"/>
          <p:cNvGraphicFramePr>
            <a:graphicFrameLocks noGrp="1"/>
          </p:cNvGraphicFramePr>
          <p:nvPr>
            <p:ph idx="1"/>
            <p:extLst>
              <p:ext uri="{D42A27DB-BD31-4B8C-83A1-F6EECF244321}">
                <p14:modId xmlns:p14="http://schemas.microsoft.com/office/powerpoint/2010/main" val="1364827354"/>
              </p:ext>
            </p:extLst>
          </p:nvPr>
        </p:nvGraphicFramePr>
        <p:xfrm>
          <a:off x="1946786" y="2664543"/>
          <a:ext cx="8937523" cy="3659313"/>
        </p:xfrm>
        <a:graphic>
          <a:graphicData uri="http://schemas.openxmlformats.org/drawingml/2006/table">
            <a:tbl>
              <a:tblPr>
                <a:tableStyleId>{5C22544A-7EE6-4342-B048-85BDC9FD1C3A}</a:tableStyleId>
              </a:tblPr>
              <a:tblGrid>
                <a:gridCol w="1376517"/>
                <a:gridCol w="1465007"/>
                <a:gridCol w="988843"/>
                <a:gridCol w="1213582"/>
                <a:gridCol w="1516978"/>
                <a:gridCol w="1099807"/>
                <a:gridCol w="1276789"/>
              </a:tblGrid>
              <a:tr h="978341">
                <a:tc>
                  <a:txBody>
                    <a:bodyPr/>
                    <a:lstStyle/>
                    <a:p>
                      <a:pPr algn="l" fontAlgn="b"/>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b="1" i="1" u="none" strike="noStrike" dirty="0">
                          <a:effectLst/>
                        </a:rPr>
                        <a:t>Ha/</a:t>
                      </a:r>
                      <a:r>
                        <a:rPr lang="hu-HU" sz="1800" b="1" i="1" u="none" strike="noStrike" dirty="0" err="1">
                          <a:effectLst/>
                        </a:rPr>
                        <a:t>ha</a:t>
                      </a:r>
                      <a:r>
                        <a:rPr lang="hu-HU" sz="1800" b="1" u="none" strike="noStrike" dirty="0">
                          <a:effectLst/>
                        </a:rPr>
                        <a:t> + 5</a:t>
                      </a:r>
                      <a:endParaRPr lang="hu-HU" sz="1800" b="1" i="1" u="none" strike="noStrike" dirty="0">
                        <a:solidFill>
                          <a:srgbClr val="000000"/>
                        </a:solidFill>
                        <a:effectLst/>
                        <a:latin typeface="Aptos Narrow"/>
                      </a:endParaRPr>
                    </a:p>
                  </a:txBody>
                  <a:tcPr marL="7620" marR="7620" marT="7620" marB="0" anchor="b"/>
                </a:tc>
                <a:tc>
                  <a:txBody>
                    <a:bodyPr/>
                    <a:lstStyle/>
                    <a:p>
                      <a:pPr algn="ctr" fontAlgn="b"/>
                      <a:r>
                        <a:rPr lang="hu-HU" sz="1800" b="1" u="none" strike="noStrike" dirty="0" err="1">
                          <a:effectLst/>
                        </a:rPr>
                        <a:t>total</a:t>
                      </a:r>
                      <a:r>
                        <a:rPr lang="hu-HU" sz="1800" b="1" u="none" strike="noStrike" dirty="0">
                          <a:effectLst/>
                        </a:rPr>
                        <a:t> </a:t>
                      </a:r>
                      <a:r>
                        <a:rPr lang="hu-HU" sz="1800" b="1" u="none" strike="noStrike" dirty="0" err="1">
                          <a:effectLst/>
                        </a:rPr>
                        <a:t>hits</a:t>
                      </a:r>
                      <a:endParaRPr lang="hu-HU" sz="1800" b="1" i="0" u="none" strike="noStrike" dirty="0">
                        <a:solidFill>
                          <a:srgbClr val="000000"/>
                        </a:solidFill>
                        <a:effectLst/>
                        <a:latin typeface="Aptos Narrow"/>
                      </a:endParaRPr>
                    </a:p>
                  </a:txBody>
                  <a:tcPr marL="7620" marR="7620" marT="7620" marB="0" anchor="b"/>
                </a:tc>
                <a:tc>
                  <a:txBody>
                    <a:bodyPr/>
                    <a:lstStyle/>
                    <a:p>
                      <a:pPr algn="ctr" fontAlgn="b"/>
                      <a:r>
                        <a:rPr lang="hu-HU" sz="1800" b="1" u="none" strike="noStrike" dirty="0" err="1">
                          <a:effectLst/>
                        </a:rPr>
                        <a:t>total</a:t>
                      </a:r>
                      <a:r>
                        <a:rPr lang="hu-HU" sz="1800" b="1" u="none" strike="noStrike" dirty="0">
                          <a:effectLst/>
                        </a:rPr>
                        <a:t> </a:t>
                      </a:r>
                      <a:r>
                        <a:rPr lang="hu-HU" sz="1800" b="1" u="none" strike="noStrike" dirty="0" err="1">
                          <a:effectLst/>
                        </a:rPr>
                        <a:t>hits</a:t>
                      </a:r>
                      <a:r>
                        <a:rPr lang="hu-HU" sz="1800" b="1" u="none" strike="noStrike" dirty="0">
                          <a:effectLst/>
                        </a:rPr>
                        <a:t> </a:t>
                      </a:r>
                      <a:r>
                        <a:rPr lang="hu-HU" sz="1800" b="1" u="none" strike="noStrike" dirty="0" err="1">
                          <a:effectLst/>
                        </a:rPr>
                        <a:t>in</a:t>
                      </a:r>
                      <a:r>
                        <a:rPr lang="hu-HU" sz="1800" b="1" u="none" strike="noStrike" dirty="0">
                          <a:effectLst/>
                        </a:rPr>
                        <a:t> random-500</a:t>
                      </a:r>
                      <a:endParaRPr lang="hu-HU" sz="1800" b="1" i="0" u="none" strike="noStrike" dirty="0">
                        <a:solidFill>
                          <a:srgbClr val="000000"/>
                        </a:solidFill>
                        <a:effectLst/>
                        <a:latin typeface="Aptos Narrow"/>
                      </a:endParaRPr>
                    </a:p>
                  </a:txBody>
                  <a:tcPr marL="7620" marR="7620" marT="7620" marB="0" anchor="b"/>
                </a:tc>
                <a:tc>
                  <a:txBody>
                    <a:bodyPr/>
                    <a:lstStyle/>
                    <a:p>
                      <a:pPr algn="l" fontAlgn="b"/>
                      <a:r>
                        <a:rPr lang="hu-HU" sz="1800" b="1" i="1" u="none" strike="noStrike" dirty="0">
                          <a:effectLst/>
                        </a:rPr>
                        <a:t>Hogy/hogy</a:t>
                      </a:r>
                      <a:r>
                        <a:rPr lang="hu-HU" sz="1800" b="1" u="none" strike="noStrike" dirty="0">
                          <a:effectLst/>
                        </a:rPr>
                        <a:t> + 5</a:t>
                      </a:r>
                      <a:endParaRPr lang="hu-HU" sz="1800" b="1" i="1" u="none" strike="noStrike" dirty="0">
                        <a:solidFill>
                          <a:srgbClr val="000000"/>
                        </a:solidFill>
                        <a:effectLst/>
                        <a:latin typeface="Aptos Narrow"/>
                      </a:endParaRPr>
                    </a:p>
                  </a:txBody>
                  <a:tcPr marL="7620" marR="7620" marT="7620" marB="0" anchor="b"/>
                </a:tc>
                <a:tc>
                  <a:txBody>
                    <a:bodyPr/>
                    <a:lstStyle/>
                    <a:p>
                      <a:pPr algn="ctr" fontAlgn="b"/>
                      <a:r>
                        <a:rPr lang="hu-HU" sz="1800" b="1" u="none" strike="noStrike" dirty="0" err="1">
                          <a:effectLst/>
                        </a:rPr>
                        <a:t>total</a:t>
                      </a:r>
                      <a:r>
                        <a:rPr lang="hu-HU" sz="1800" b="1" u="none" strike="noStrike" dirty="0">
                          <a:effectLst/>
                        </a:rPr>
                        <a:t> </a:t>
                      </a:r>
                      <a:r>
                        <a:rPr lang="hu-HU" sz="1800" b="1" u="none" strike="noStrike" dirty="0" err="1">
                          <a:effectLst/>
                        </a:rPr>
                        <a:t>hits</a:t>
                      </a:r>
                      <a:endParaRPr lang="hu-HU" sz="1800" b="1" i="0" u="none" strike="noStrike" dirty="0">
                        <a:solidFill>
                          <a:srgbClr val="000000"/>
                        </a:solidFill>
                        <a:effectLst/>
                        <a:latin typeface="Aptos Narrow"/>
                      </a:endParaRPr>
                    </a:p>
                  </a:txBody>
                  <a:tcPr marL="7620" marR="7620" marT="7620" marB="0" anchor="b"/>
                </a:tc>
                <a:tc>
                  <a:txBody>
                    <a:bodyPr/>
                    <a:lstStyle/>
                    <a:p>
                      <a:pPr algn="ctr" fontAlgn="b"/>
                      <a:r>
                        <a:rPr lang="hu-HU" sz="1800" b="1" u="none" strike="noStrike" dirty="0" err="1">
                          <a:effectLst/>
                        </a:rPr>
                        <a:t>total</a:t>
                      </a:r>
                      <a:r>
                        <a:rPr lang="hu-HU" sz="1800" b="1" u="none" strike="noStrike" dirty="0">
                          <a:effectLst/>
                        </a:rPr>
                        <a:t> </a:t>
                      </a:r>
                      <a:r>
                        <a:rPr lang="hu-HU" sz="1800" b="1" u="none" strike="noStrike" dirty="0" err="1">
                          <a:effectLst/>
                        </a:rPr>
                        <a:t>hits</a:t>
                      </a:r>
                      <a:r>
                        <a:rPr lang="hu-HU" sz="1800" b="1" u="none" strike="noStrike" dirty="0">
                          <a:effectLst/>
                        </a:rPr>
                        <a:t> </a:t>
                      </a:r>
                      <a:r>
                        <a:rPr lang="hu-HU" sz="1800" b="1" u="none" strike="noStrike" dirty="0" err="1">
                          <a:effectLst/>
                        </a:rPr>
                        <a:t>in</a:t>
                      </a:r>
                      <a:r>
                        <a:rPr lang="hu-HU" sz="1800" b="1" u="none" strike="noStrike" dirty="0">
                          <a:effectLst/>
                        </a:rPr>
                        <a:t> random-500</a:t>
                      </a:r>
                      <a:endParaRPr lang="hu-HU" sz="1800" b="1" i="0" u="none" strike="noStrike" dirty="0">
                        <a:solidFill>
                          <a:srgbClr val="000000"/>
                        </a:solidFill>
                        <a:effectLst/>
                        <a:latin typeface="Aptos Narrow"/>
                      </a:endParaRPr>
                    </a:p>
                  </a:txBody>
                  <a:tcPr marL="7620" marR="7620" marT="7620" marB="0" anchor="b"/>
                </a:tc>
              </a:tr>
              <a:tr h="494666">
                <a:tc>
                  <a:txBody>
                    <a:bodyPr/>
                    <a:lstStyle/>
                    <a:p>
                      <a:pPr algn="l" fontAlgn="b"/>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formulate</a:t>
                      </a:r>
                      <a:r>
                        <a:rPr lang="hu-HU" sz="1800" i="0" u="none" strike="noStrike" kern="1200" dirty="0" smtClean="0">
                          <a:solidFill>
                            <a:schemeClr val="dk1"/>
                          </a:solidFill>
                          <a:effectLst/>
                          <a:latin typeface="+mn-lt"/>
                          <a:ea typeface="+mn-ea"/>
                          <a:cs typeface="+mn-cs"/>
                        </a:rPr>
                        <a:t>’</a:t>
                      </a:r>
                      <a:endParaRPr lang="hu-HU" sz="1800" i="0" u="none" strike="noStrike" kern="1200" dirty="0">
                        <a:solidFill>
                          <a:schemeClr val="dk1"/>
                        </a:solidFill>
                        <a:effectLst/>
                        <a:latin typeface="+mn-lt"/>
                        <a:ea typeface="+mn-ea"/>
                        <a:cs typeface="+mn-cs"/>
                      </a:endParaRPr>
                    </a:p>
                  </a:txBody>
                  <a:tcPr marL="7620" marR="7620" marT="7620" marB="0" anchor="b"/>
                </a:tc>
                <a:tc>
                  <a:txBody>
                    <a:bodyPr/>
                    <a:lstStyle/>
                    <a:p>
                      <a:pPr algn="l" fontAlgn="b"/>
                      <a:r>
                        <a:rPr lang="hu-HU" sz="1800" i="1" u="none" strike="noStrike" dirty="0">
                          <a:effectLst/>
                        </a:rPr>
                        <a:t>fogalmaz-</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2434</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181</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fogalmaz-</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dirty="0">
                          <a:effectLst/>
                        </a:rPr>
                        <a:t>6463</a:t>
                      </a:r>
                      <a:endParaRPr lang="hu-HU" sz="1800" b="0" i="0" u="none" strike="noStrike" dirty="0">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81</a:t>
                      </a:r>
                      <a:endParaRPr lang="hu-HU" sz="1800" b="1" i="0" u="none" strike="noStrike" dirty="0">
                        <a:solidFill>
                          <a:srgbClr val="000000"/>
                        </a:solidFill>
                        <a:effectLst/>
                        <a:latin typeface="Aptos Narrow"/>
                      </a:endParaRPr>
                    </a:p>
                  </a:txBody>
                  <a:tcPr marL="7620" marR="7620" marT="7620" marB="0" anchor="b"/>
                </a:tc>
              </a:tr>
              <a:tr h="26382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ask</a:t>
                      </a:r>
                      <a:r>
                        <a:rPr lang="hu-HU" sz="18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800" i="1" u="none" strike="noStrike" dirty="0">
                          <a:effectLst/>
                        </a:rPr>
                        <a:t>kérdez-</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5651</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72</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kérdez-</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8677</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0</a:t>
                      </a:r>
                      <a:endParaRPr lang="hu-HU" sz="1800" b="1" i="0" u="none" strike="noStrike" dirty="0">
                        <a:solidFill>
                          <a:srgbClr val="000000"/>
                        </a:solidFill>
                        <a:effectLst/>
                        <a:latin typeface="Aptos Narrow"/>
                      </a:endParaRPr>
                    </a:p>
                  </a:txBody>
                  <a:tcPr marL="7620" marR="7620" marT="7620" marB="0" anchor="b"/>
                </a:tc>
              </a:tr>
              <a:tr h="26382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speak</a:t>
                      </a:r>
                      <a:r>
                        <a:rPr lang="hu-HU" sz="18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800" i="1" u="none" strike="noStrike" dirty="0">
                          <a:effectLst/>
                        </a:rPr>
                        <a:t>beszél-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12972</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57</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beszél-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43440</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8</a:t>
                      </a:r>
                      <a:endParaRPr lang="hu-HU" sz="1800" b="1" i="0" u="none" strike="noStrike" dirty="0">
                        <a:solidFill>
                          <a:srgbClr val="000000"/>
                        </a:solidFill>
                        <a:effectLst/>
                        <a:latin typeface="Aptos Narrow"/>
                      </a:endParaRPr>
                    </a:p>
                  </a:txBody>
                  <a:tcPr marL="7620" marR="7620" marT="7620" marB="0" anchor="b"/>
                </a:tc>
              </a:tr>
              <a:tr h="494666">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summarize</a:t>
                      </a:r>
                      <a:r>
                        <a:rPr lang="hu-HU" sz="18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800" i="1" u="none" strike="noStrike" dirty="0">
                          <a:effectLst/>
                        </a:rPr>
                        <a:t>összefoglal-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441</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49</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összefoglal-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849</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18</a:t>
                      </a:r>
                      <a:endParaRPr lang="hu-HU" sz="1800" b="1" i="0" u="none" strike="noStrike" dirty="0">
                        <a:solidFill>
                          <a:srgbClr val="000000"/>
                        </a:solidFill>
                        <a:effectLst/>
                        <a:latin typeface="Aptos Narrow"/>
                      </a:endParaRPr>
                    </a:p>
                  </a:txBody>
                  <a:tcPr marL="7620" marR="7620" marT="7620" marB="0" anchor="b"/>
                </a:tc>
              </a:tr>
              <a:tr h="26382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say</a:t>
                      </a:r>
                      <a:r>
                        <a:rPr lang="hu-HU" sz="18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800" i="1" u="none" strike="noStrike" dirty="0">
                          <a:effectLst/>
                        </a:rPr>
                        <a:t>mond-</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51108</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21</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mond-</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119180</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smtClean="0">
                          <a:effectLst/>
                        </a:rPr>
                        <a:t>37</a:t>
                      </a:r>
                      <a:endParaRPr lang="hu-HU" sz="1800" b="1" i="0" u="none" strike="noStrike" dirty="0">
                        <a:solidFill>
                          <a:srgbClr val="000000"/>
                        </a:solidFill>
                        <a:effectLst/>
                        <a:latin typeface="Aptos Narrow"/>
                      </a:endParaRPr>
                    </a:p>
                  </a:txBody>
                  <a:tcPr marL="7620" marR="7620" marT="7620" marB="0" anchor="b"/>
                </a:tc>
              </a:tr>
              <a:tr h="26382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reply</a:t>
                      </a:r>
                      <a:r>
                        <a:rPr lang="hu-HU" sz="18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800" i="1" u="none" strike="noStrike" dirty="0">
                          <a:effectLst/>
                        </a:rPr>
                        <a:t>válaszol-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4514</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7</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válaszol-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11016</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13</a:t>
                      </a:r>
                      <a:endParaRPr lang="hu-HU" sz="1800" b="1" i="0" u="none" strike="noStrike" dirty="0">
                        <a:solidFill>
                          <a:srgbClr val="000000"/>
                        </a:solidFill>
                        <a:effectLst/>
                        <a:latin typeface="Aptos Narrow"/>
                      </a:endParaRPr>
                    </a:p>
                  </a:txBody>
                  <a:tcPr marL="7620" marR="7620" marT="7620" marB="0" anchor="b"/>
                </a:tc>
              </a:tr>
              <a:tr h="26382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800" i="0" u="none" strike="noStrike" kern="1200" dirty="0" smtClean="0">
                          <a:solidFill>
                            <a:schemeClr val="dk1"/>
                          </a:solidFill>
                          <a:effectLst/>
                          <a:latin typeface="+mn-lt"/>
                          <a:ea typeface="+mn-ea"/>
                          <a:cs typeface="+mn-cs"/>
                        </a:rPr>
                        <a:t>’</a:t>
                      </a:r>
                      <a:r>
                        <a:rPr lang="hu-HU" sz="1800" i="0" u="none" strike="noStrike" kern="1200" dirty="0" err="1" smtClean="0">
                          <a:solidFill>
                            <a:schemeClr val="dk1"/>
                          </a:solidFill>
                          <a:effectLst/>
                          <a:latin typeface="+mn-lt"/>
                          <a:ea typeface="+mn-ea"/>
                          <a:cs typeface="+mn-cs"/>
                        </a:rPr>
                        <a:t>answer</a:t>
                      </a:r>
                      <a:r>
                        <a:rPr lang="hu-HU" sz="18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800" i="1" u="none" strike="noStrike" dirty="0">
                          <a:effectLst/>
                        </a:rPr>
                        <a:t>felel-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1846</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i="1" u="none" strike="noStrike" dirty="0">
                          <a:effectLst/>
                        </a:rPr>
                        <a:t>0</a:t>
                      </a:r>
                      <a:endParaRPr lang="hu-HU" sz="1800" b="1" i="1" u="none" strike="noStrike" dirty="0">
                        <a:solidFill>
                          <a:srgbClr val="000000"/>
                        </a:solidFill>
                        <a:effectLst/>
                        <a:latin typeface="Aptos Narrow"/>
                      </a:endParaRPr>
                    </a:p>
                  </a:txBody>
                  <a:tcPr marL="7620" marR="7620" marT="7620" marB="0" anchor="b"/>
                </a:tc>
                <a:tc>
                  <a:txBody>
                    <a:bodyPr/>
                    <a:lstStyle/>
                    <a:p>
                      <a:pPr algn="l" fontAlgn="b"/>
                      <a:r>
                        <a:rPr lang="hu-HU" sz="1800" i="1" u="none" strike="noStrike" dirty="0">
                          <a:effectLst/>
                        </a:rPr>
                        <a:t>felel-</a:t>
                      </a:r>
                      <a:endParaRPr lang="hu-HU" sz="1800" b="0" i="1" u="none" strike="noStrike" dirty="0">
                        <a:solidFill>
                          <a:srgbClr val="000000"/>
                        </a:solidFill>
                        <a:effectLst/>
                        <a:latin typeface="Aptos Narrow"/>
                      </a:endParaRPr>
                    </a:p>
                  </a:txBody>
                  <a:tcPr marL="7620" marR="7620" marT="7620" marB="0" anchor="b"/>
                </a:tc>
                <a:tc>
                  <a:txBody>
                    <a:bodyPr/>
                    <a:lstStyle/>
                    <a:p>
                      <a:pPr algn="r" fontAlgn="b"/>
                      <a:r>
                        <a:rPr lang="hu-HU" sz="1800" u="none" strike="noStrike">
                          <a:effectLst/>
                        </a:rPr>
                        <a:t>6453</a:t>
                      </a:r>
                      <a:endParaRPr lang="hu-HU" sz="1800" b="0"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1</a:t>
                      </a:r>
                      <a:endParaRPr lang="hu-HU" sz="1800" b="1" i="0" u="none" strike="noStrike" dirty="0">
                        <a:solidFill>
                          <a:srgbClr val="000000"/>
                        </a:solidFill>
                        <a:effectLst/>
                        <a:latin typeface="Aptos Narrow"/>
                      </a:endParaRPr>
                    </a:p>
                  </a:txBody>
                  <a:tcPr marL="7620" marR="7620" marT="7620" marB="0" anchor="b"/>
                </a:tc>
              </a:tr>
              <a:tr h="252830">
                <a:tc>
                  <a:txBody>
                    <a:bodyPr/>
                    <a:lstStyle/>
                    <a:p>
                      <a:pPr algn="l" fontAlgn="b"/>
                      <a:r>
                        <a:rPr lang="hu-HU" sz="1800" b="1" i="0" u="none" strike="noStrike" kern="1200" dirty="0" smtClean="0">
                          <a:solidFill>
                            <a:schemeClr val="dk1"/>
                          </a:solidFill>
                          <a:effectLst/>
                          <a:latin typeface="+mn-lt"/>
                          <a:ea typeface="+mn-ea"/>
                          <a:cs typeface="+mn-cs"/>
                        </a:rPr>
                        <a:t>Total</a:t>
                      </a:r>
                      <a:endParaRPr lang="hu-HU" sz="1800" b="1" i="0" u="none" strike="noStrike" kern="1200" dirty="0">
                        <a:solidFill>
                          <a:schemeClr val="dk1"/>
                        </a:solidFill>
                        <a:effectLst/>
                        <a:latin typeface="+mn-lt"/>
                        <a:ea typeface="+mn-ea"/>
                        <a:cs typeface="+mn-cs"/>
                      </a:endParaRPr>
                    </a:p>
                  </a:txBody>
                  <a:tcPr marL="7620" marR="7620" marT="7620" marB="0" anchor="b"/>
                </a:tc>
                <a:tc>
                  <a:txBody>
                    <a:bodyPr/>
                    <a:lstStyle/>
                    <a:p>
                      <a:pPr algn="l" fontAlgn="b"/>
                      <a:endParaRPr lang="hu-HU" sz="1800" b="0" i="0" u="none" strike="noStrike" dirty="0">
                        <a:solidFill>
                          <a:srgbClr val="000000"/>
                        </a:solidFill>
                        <a:effectLst/>
                        <a:latin typeface="Aptos Narrow"/>
                      </a:endParaRPr>
                    </a:p>
                  </a:txBody>
                  <a:tcPr marL="7620" marR="7620" marT="7620" marB="0" anchor="b"/>
                </a:tc>
                <a:tc>
                  <a:txBody>
                    <a:bodyPr/>
                    <a:lstStyle/>
                    <a:p>
                      <a:pPr algn="l" fontAlgn="b"/>
                      <a:endParaRPr lang="hu-HU" sz="1800" b="1" i="0" u="none" strike="noStrike">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387</a:t>
                      </a:r>
                      <a:endParaRPr lang="hu-HU" sz="1800" b="1" i="0" u="none" strike="noStrike" dirty="0">
                        <a:solidFill>
                          <a:srgbClr val="000000"/>
                        </a:solidFill>
                        <a:effectLst/>
                        <a:latin typeface="Aptos Narrow"/>
                      </a:endParaRPr>
                    </a:p>
                  </a:txBody>
                  <a:tcPr marL="7620" marR="7620" marT="7620" marB="0" anchor="b"/>
                </a:tc>
                <a:tc>
                  <a:txBody>
                    <a:bodyPr/>
                    <a:lstStyle/>
                    <a:p>
                      <a:pPr algn="l" fontAlgn="b"/>
                      <a:endParaRPr lang="hu-HU" sz="1800" b="1" i="0" u="none" strike="noStrike" dirty="0">
                        <a:solidFill>
                          <a:srgbClr val="000000"/>
                        </a:solidFill>
                        <a:effectLst/>
                        <a:latin typeface="Aptos Narrow"/>
                      </a:endParaRPr>
                    </a:p>
                  </a:txBody>
                  <a:tcPr marL="7620" marR="7620" marT="7620" marB="0" anchor="b"/>
                </a:tc>
                <a:tc>
                  <a:txBody>
                    <a:bodyPr/>
                    <a:lstStyle/>
                    <a:p>
                      <a:pPr algn="l" fontAlgn="b"/>
                      <a:endParaRPr lang="hu-HU" sz="1800" b="1" i="0" u="none" strike="noStrike" dirty="0">
                        <a:solidFill>
                          <a:srgbClr val="000000"/>
                        </a:solidFill>
                        <a:effectLst/>
                        <a:latin typeface="Aptos Narrow"/>
                      </a:endParaRPr>
                    </a:p>
                  </a:txBody>
                  <a:tcPr marL="7620" marR="7620" marT="7620" marB="0" anchor="b"/>
                </a:tc>
                <a:tc>
                  <a:txBody>
                    <a:bodyPr/>
                    <a:lstStyle/>
                    <a:p>
                      <a:pPr algn="r" fontAlgn="b"/>
                      <a:r>
                        <a:rPr lang="hu-HU" sz="1800" b="1" u="none" strike="noStrike" dirty="0">
                          <a:effectLst/>
                        </a:rPr>
                        <a:t>159</a:t>
                      </a:r>
                      <a:endParaRPr lang="hu-HU" sz="1800" b="1" i="0" u="none" strike="noStrike" dirty="0">
                        <a:solidFill>
                          <a:srgbClr val="000000"/>
                        </a:solidFill>
                        <a:effectLst/>
                        <a:latin typeface="Aptos Narrow"/>
                      </a:endParaRPr>
                    </a:p>
                  </a:txBody>
                  <a:tcPr marL="7620" marR="7620" marT="7620" marB="0" anchor="b"/>
                </a:tc>
              </a:tr>
            </a:tbl>
          </a:graphicData>
        </a:graphic>
      </p:graphicFrame>
    </p:spTree>
    <p:extLst>
      <p:ext uri="{BB962C8B-B14F-4D97-AF65-F5344CB8AC3E}">
        <p14:creationId xmlns:p14="http://schemas.microsoft.com/office/powerpoint/2010/main" val="264745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48A80F87-532F-C8C1-5F00-F06646712E18}"/>
              </a:ext>
            </a:extLst>
          </p:cNvPr>
          <p:cNvSpPr>
            <a:spLocks noGrp="1"/>
          </p:cNvSpPr>
          <p:nvPr>
            <p:ph type="title"/>
          </p:nvPr>
        </p:nvSpPr>
        <p:spPr/>
        <p:txBody>
          <a:bodyPr/>
          <a:lstStyle/>
          <a:p>
            <a:r>
              <a:rPr lang="hu-HU" dirty="0" err="1"/>
              <a:t>Results</a:t>
            </a:r>
            <a:r>
              <a:rPr lang="hu-HU" dirty="0"/>
              <a:t>: </a:t>
            </a:r>
            <a:r>
              <a:rPr lang="hu-HU" dirty="0" err="1"/>
              <a:t>verbs</a:t>
            </a:r>
            <a:r>
              <a:rPr lang="hu-HU" dirty="0"/>
              <a:t> of </a:t>
            </a:r>
            <a:r>
              <a:rPr lang="hu-HU" dirty="0" err="1" smtClean="0"/>
              <a:t>saying</a:t>
            </a:r>
            <a:r>
              <a:rPr lang="hu-HU" dirty="0" smtClean="0"/>
              <a:t> (</a:t>
            </a:r>
            <a:r>
              <a:rPr lang="hu-HU" dirty="0" err="1" smtClean="0"/>
              <a:t>roots</a:t>
            </a:r>
            <a:r>
              <a:rPr lang="hu-HU" dirty="0" smtClean="0"/>
              <a:t>) </a:t>
            </a:r>
            <a:r>
              <a:rPr lang="hu-HU" dirty="0" err="1" smtClean="0"/>
              <a:t>after</a:t>
            </a:r>
            <a:r>
              <a:rPr lang="hu-HU" dirty="0" smtClean="0"/>
              <a:t> </a:t>
            </a:r>
            <a:r>
              <a:rPr lang="hu-HU" i="1" dirty="0" smtClean="0"/>
              <a:t>Ha/</a:t>
            </a:r>
            <a:r>
              <a:rPr lang="hu-HU" i="1" dirty="0" err="1" smtClean="0"/>
              <a:t>ha</a:t>
            </a:r>
            <a:r>
              <a:rPr lang="hu-HU" i="1" dirty="0" smtClean="0"/>
              <a:t> </a:t>
            </a:r>
            <a:r>
              <a:rPr lang="hu-HU" dirty="0" smtClean="0"/>
              <a:t>’</a:t>
            </a:r>
            <a:r>
              <a:rPr lang="hu-HU" dirty="0" err="1" smtClean="0"/>
              <a:t>if</a:t>
            </a:r>
            <a:r>
              <a:rPr lang="hu-HU" dirty="0" smtClean="0"/>
              <a:t>’</a:t>
            </a:r>
            <a:r>
              <a:rPr lang="hu-HU" i="1" dirty="0" smtClean="0"/>
              <a:t> </a:t>
            </a:r>
            <a:r>
              <a:rPr lang="hu-HU" dirty="0" smtClean="0"/>
              <a:t>+ 5 </a:t>
            </a:r>
            <a:r>
              <a:rPr lang="hu-HU" dirty="0" err="1" smtClean="0"/>
              <a:t>words</a:t>
            </a:r>
            <a:endParaRPr lang="hu-HU" dirty="0"/>
          </a:p>
        </p:txBody>
      </p:sp>
      <p:graphicFrame>
        <p:nvGraphicFramePr>
          <p:cNvPr id="4" name="Tartalom helye 3">
            <a:extLst>
              <a:ext uri="{FF2B5EF4-FFF2-40B4-BE49-F238E27FC236}">
                <a16:creationId xmlns:a16="http://schemas.microsoft.com/office/drawing/2014/main" xmlns:lc="http://schemas.openxmlformats.org/drawingml/2006/lockedCanvas" xmlns="" id="{F3D06917-F8ED-6800-E2DA-63E731757648}"/>
              </a:ext>
            </a:extLst>
          </p:cNvPr>
          <p:cNvGraphicFramePr>
            <a:graphicFrameLocks noGrp="1"/>
          </p:cNvGraphicFramePr>
          <p:nvPr>
            <p:ph idx="1"/>
            <p:extLst>
              <p:ext uri="{D42A27DB-BD31-4B8C-83A1-F6EECF244321}">
                <p14:modId xmlns:p14="http://schemas.microsoft.com/office/powerpoint/2010/main" val="1633933051"/>
              </p:ext>
            </p:extLst>
          </p:nvPr>
        </p:nvGraphicFramePr>
        <p:xfrm>
          <a:off x="1103312" y="2052637"/>
          <a:ext cx="10555287" cy="4467905"/>
        </p:xfrm>
        <a:graphic>
          <a:graphicData uri="http://schemas.openxmlformats.org/drawingml/2006/chart">
            <c:chart xmlns:c="http://schemas.openxmlformats.org/drawingml/2006/chart" xmlns:r="http://schemas.openxmlformats.org/officeDocument/2006/relationships" r:id="rId3"/>
          </a:graphicData>
        </a:graphic>
      </p:graphicFrame>
      <p:sp>
        <p:nvSpPr>
          <p:cNvPr id="3" name="Szövegdoboz 2"/>
          <p:cNvSpPr txBox="1"/>
          <p:nvPr/>
        </p:nvSpPr>
        <p:spPr>
          <a:xfrm>
            <a:off x="3041679" y="6350599"/>
            <a:ext cx="8013290" cy="369332"/>
          </a:xfrm>
          <a:prstGeom prst="rect">
            <a:avLst/>
          </a:prstGeom>
          <a:noFill/>
        </p:spPr>
        <p:txBody>
          <a:bodyPr wrap="square" rtlCol="0">
            <a:spAutoFit/>
          </a:bodyPr>
          <a:lstStyle/>
          <a:p>
            <a:r>
              <a:rPr lang="hu-HU" dirty="0" smtClean="0"/>
              <a:t>’</a:t>
            </a:r>
            <a:r>
              <a:rPr lang="hu-HU" dirty="0" err="1" smtClean="0"/>
              <a:t>formulate</a:t>
            </a:r>
            <a:r>
              <a:rPr lang="hu-HU" dirty="0" smtClean="0"/>
              <a:t>, </a:t>
            </a:r>
            <a:r>
              <a:rPr lang="hu-HU" dirty="0" err="1" smtClean="0"/>
              <a:t>ask</a:t>
            </a:r>
            <a:r>
              <a:rPr lang="hu-HU" dirty="0" smtClean="0"/>
              <a:t>, </a:t>
            </a:r>
            <a:r>
              <a:rPr lang="hu-HU" dirty="0" err="1" smtClean="0"/>
              <a:t>speak</a:t>
            </a:r>
            <a:r>
              <a:rPr lang="hu-HU" dirty="0" smtClean="0"/>
              <a:t>, </a:t>
            </a:r>
            <a:r>
              <a:rPr lang="hu-HU" dirty="0" err="1" smtClean="0"/>
              <a:t>summarize</a:t>
            </a:r>
            <a:r>
              <a:rPr lang="hu-HU" dirty="0" smtClean="0"/>
              <a:t>, </a:t>
            </a:r>
            <a:r>
              <a:rPr lang="hu-HU" dirty="0" err="1" smtClean="0"/>
              <a:t>say</a:t>
            </a:r>
            <a:r>
              <a:rPr lang="hu-HU" dirty="0" smtClean="0"/>
              <a:t>, </a:t>
            </a:r>
            <a:r>
              <a:rPr lang="hu-HU" dirty="0" err="1" smtClean="0"/>
              <a:t>reply</a:t>
            </a:r>
            <a:r>
              <a:rPr lang="hu-HU" dirty="0" smtClean="0"/>
              <a:t>, </a:t>
            </a:r>
            <a:r>
              <a:rPr lang="hu-HU" dirty="0" err="1" smtClean="0"/>
              <a:t>answer</a:t>
            </a:r>
            <a:r>
              <a:rPr lang="hu-HU" dirty="0" smtClean="0"/>
              <a:t>’</a:t>
            </a:r>
            <a:endParaRPr lang="hu-HU" dirty="0"/>
          </a:p>
        </p:txBody>
      </p:sp>
    </p:spTree>
    <p:extLst>
      <p:ext uri="{BB962C8B-B14F-4D97-AF65-F5344CB8AC3E}">
        <p14:creationId xmlns:p14="http://schemas.microsoft.com/office/powerpoint/2010/main" val="2681400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Results</a:t>
            </a:r>
            <a:r>
              <a:rPr lang="hu-HU" dirty="0"/>
              <a:t>: </a:t>
            </a:r>
            <a:r>
              <a:rPr lang="hu-HU" dirty="0" err="1"/>
              <a:t>verbs</a:t>
            </a:r>
            <a:r>
              <a:rPr lang="hu-HU" dirty="0"/>
              <a:t> of </a:t>
            </a:r>
            <a:r>
              <a:rPr lang="hu-HU" dirty="0" err="1"/>
              <a:t>saying</a:t>
            </a:r>
            <a:r>
              <a:rPr lang="hu-HU" dirty="0"/>
              <a:t> (</a:t>
            </a:r>
            <a:r>
              <a:rPr lang="hu-HU" dirty="0" err="1"/>
              <a:t>roots</a:t>
            </a:r>
            <a:r>
              <a:rPr lang="hu-HU" dirty="0"/>
              <a:t>) </a:t>
            </a:r>
            <a:r>
              <a:rPr lang="hu-HU" dirty="0" err="1"/>
              <a:t>after</a:t>
            </a:r>
            <a:r>
              <a:rPr lang="hu-HU" dirty="0"/>
              <a:t> </a:t>
            </a:r>
            <a:r>
              <a:rPr lang="hu-HU" i="1" dirty="0" smtClean="0"/>
              <a:t>Hogy/hogy </a:t>
            </a:r>
            <a:r>
              <a:rPr lang="hu-HU" dirty="0"/>
              <a:t>’</a:t>
            </a:r>
            <a:r>
              <a:rPr lang="hu-HU" dirty="0" err="1"/>
              <a:t>if</a:t>
            </a:r>
            <a:r>
              <a:rPr lang="hu-HU" dirty="0"/>
              <a:t>’</a:t>
            </a:r>
            <a:r>
              <a:rPr lang="hu-HU" i="1" dirty="0"/>
              <a:t> </a:t>
            </a:r>
            <a:r>
              <a:rPr lang="hu-HU" dirty="0"/>
              <a:t>+ 5 </a:t>
            </a:r>
            <a:r>
              <a:rPr lang="hu-HU" dirty="0" err="1"/>
              <a:t>words</a:t>
            </a:r>
            <a:endParaRPr lang="hu-HU" dirty="0"/>
          </a:p>
        </p:txBody>
      </p:sp>
      <p:graphicFrame>
        <p:nvGraphicFramePr>
          <p:cNvPr id="4" name="Tartalom helye 3"/>
          <p:cNvGraphicFramePr>
            <a:graphicFrameLocks noGrp="1"/>
          </p:cNvGraphicFramePr>
          <p:nvPr>
            <p:ph idx="1"/>
            <p:extLst>
              <p:ext uri="{D42A27DB-BD31-4B8C-83A1-F6EECF244321}">
                <p14:modId xmlns:p14="http://schemas.microsoft.com/office/powerpoint/2010/main" val="364296484"/>
              </p:ext>
            </p:extLst>
          </p:nvPr>
        </p:nvGraphicFramePr>
        <p:xfrm>
          <a:off x="1103313" y="2052638"/>
          <a:ext cx="8947150" cy="4195762"/>
        </p:xfrm>
        <a:graphic>
          <a:graphicData uri="http://schemas.openxmlformats.org/drawingml/2006/chart">
            <c:chart xmlns:c="http://schemas.openxmlformats.org/drawingml/2006/chart" xmlns:r="http://schemas.openxmlformats.org/officeDocument/2006/relationships" r:id="rId3"/>
          </a:graphicData>
        </a:graphic>
      </p:graphicFrame>
      <p:sp>
        <p:nvSpPr>
          <p:cNvPr id="3" name="Szövegdoboz 2"/>
          <p:cNvSpPr txBox="1"/>
          <p:nvPr/>
        </p:nvSpPr>
        <p:spPr>
          <a:xfrm>
            <a:off x="3428642" y="6096410"/>
            <a:ext cx="8416413" cy="369332"/>
          </a:xfrm>
          <a:prstGeom prst="rect">
            <a:avLst/>
          </a:prstGeom>
          <a:noFill/>
        </p:spPr>
        <p:txBody>
          <a:bodyPr wrap="square" rtlCol="0">
            <a:spAutoFit/>
          </a:bodyPr>
          <a:lstStyle/>
          <a:p>
            <a:r>
              <a:rPr lang="hu-HU" dirty="0" smtClean="0"/>
              <a:t>’</a:t>
            </a:r>
            <a:r>
              <a:rPr lang="hu-HU" dirty="0" err="1" smtClean="0"/>
              <a:t>formulate</a:t>
            </a:r>
            <a:r>
              <a:rPr lang="hu-HU" dirty="0" smtClean="0"/>
              <a:t>, </a:t>
            </a:r>
            <a:r>
              <a:rPr lang="hu-HU" dirty="0" err="1" smtClean="0"/>
              <a:t>say</a:t>
            </a:r>
            <a:r>
              <a:rPr lang="hu-HU" dirty="0" smtClean="0"/>
              <a:t>, </a:t>
            </a:r>
            <a:r>
              <a:rPr lang="hu-HU" dirty="0" err="1" smtClean="0"/>
              <a:t>summarize</a:t>
            </a:r>
            <a:r>
              <a:rPr lang="hu-HU" dirty="0" smtClean="0"/>
              <a:t>, </a:t>
            </a:r>
            <a:r>
              <a:rPr lang="hu-HU" dirty="0" err="1" smtClean="0"/>
              <a:t>reply</a:t>
            </a:r>
            <a:r>
              <a:rPr lang="hu-HU" dirty="0" smtClean="0"/>
              <a:t>, </a:t>
            </a:r>
            <a:r>
              <a:rPr lang="hu-HU" dirty="0" err="1" smtClean="0"/>
              <a:t>speak</a:t>
            </a:r>
            <a:r>
              <a:rPr lang="hu-HU" dirty="0" smtClean="0"/>
              <a:t>, </a:t>
            </a:r>
            <a:r>
              <a:rPr lang="hu-HU" dirty="0" err="1" smtClean="0"/>
              <a:t>answer</a:t>
            </a:r>
            <a:r>
              <a:rPr lang="hu-HU" dirty="0" smtClean="0"/>
              <a:t>, </a:t>
            </a:r>
            <a:r>
              <a:rPr lang="hu-HU" dirty="0" err="1" smtClean="0"/>
              <a:t>ask</a:t>
            </a:r>
            <a:r>
              <a:rPr lang="hu-HU" dirty="0" smtClean="0"/>
              <a:t>’</a:t>
            </a:r>
            <a:endParaRPr lang="hu-HU" dirty="0"/>
          </a:p>
        </p:txBody>
      </p:sp>
    </p:spTree>
    <p:extLst>
      <p:ext uri="{BB962C8B-B14F-4D97-AF65-F5344CB8AC3E}">
        <p14:creationId xmlns:p14="http://schemas.microsoft.com/office/powerpoint/2010/main" val="4201525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Most </a:t>
            </a:r>
            <a:r>
              <a:rPr lang="hu-HU" dirty="0" err="1" smtClean="0"/>
              <a:t>frequent</a:t>
            </a:r>
            <a:r>
              <a:rPr lang="hu-HU" dirty="0" smtClean="0"/>
              <a:t> </a:t>
            </a:r>
            <a:r>
              <a:rPr lang="hu-HU" dirty="0" err="1" smtClean="0"/>
              <a:t>cases</a:t>
            </a:r>
            <a:r>
              <a:rPr lang="hu-HU" dirty="0" smtClean="0"/>
              <a:t>: </a:t>
            </a:r>
            <a:br>
              <a:rPr lang="hu-HU" dirty="0" smtClean="0"/>
            </a:br>
            <a:r>
              <a:rPr lang="hu-HU" i="1" dirty="0" smtClean="0"/>
              <a:t>FOGALMAZ- </a:t>
            </a:r>
            <a:r>
              <a:rPr lang="hu-HU" dirty="0" smtClean="0"/>
              <a:t>’</a:t>
            </a:r>
            <a:r>
              <a:rPr lang="hu-HU" dirty="0" err="1" smtClean="0"/>
              <a:t>formulate</a:t>
            </a:r>
            <a:r>
              <a:rPr lang="hu-HU" dirty="0" smtClean="0"/>
              <a:t>’</a:t>
            </a:r>
            <a:endParaRPr lang="hu-HU" i="1" dirty="0"/>
          </a:p>
        </p:txBody>
      </p:sp>
      <p:sp>
        <p:nvSpPr>
          <p:cNvPr id="3" name="Tartalom helye 2"/>
          <p:cNvSpPr>
            <a:spLocks noGrp="1"/>
          </p:cNvSpPr>
          <p:nvPr>
            <p:ph idx="1"/>
          </p:nvPr>
        </p:nvSpPr>
        <p:spPr>
          <a:xfrm>
            <a:off x="2589211" y="2133600"/>
            <a:ext cx="9102045" cy="4561114"/>
          </a:xfrm>
        </p:spPr>
        <p:txBody>
          <a:bodyPr>
            <a:normAutofit fontScale="92500" lnSpcReduction="20000"/>
          </a:bodyPr>
          <a:lstStyle/>
          <a:p>
            <a:pPr marL="0" indent="0">
              <a:buNone/>
            </a:pPr>
            <a:r>
              <a:rPr lang="hu-HU" sz="2000" i="1" dirty="0" smtClean="0"/>
              <a:t>FOGALMAZ-:</a:t>
            </a:r>
            <a:endParaRPr lang="hu-HU" sz="2000" dirty="0" smtClean="0"/>
          </a:p>
          <a:p>
            <a:r>
              <a:rPr lang="hu-HU" sz="2000" b="1" i="1" dirty="0" smtClean="0"/>
              <a:t>ha szabad így/úgy fogalmaznom (66 </a:t>
            </a:r>
            <a:r>
              <a:rPr lang="hu-HU" sz="2000" b="1" i="1" dirty="0" err="1" smtClean="0"/>
              <a:t>hits</a:t>
            </a:r>
            <a:r>
              <a:rPr lang="hu-HU" sz="2000" b="1" i="1" dirty="0" smtClean="0"/>
              <a:t>, 36,5%) </a:t>
            </a:r>
            <a:r>
              <a:rPr lang="hu-HU" sz="2000" dirty="0" smtClean="0"/>
              <a:t>’</a:t>
            </a:r>
            <a:r>
              <a:rPr lang="en-US" sz="2000" dirty="0" smtClean="0"/>
              <a:t>if </a:t>
            </a:r>
            <a:r>
              <a:rPr lang="en-US" sz="2000" dirty="0"/>
              <a:t>I may put it this way</a:t>
            </a:r>
            <a:r>
              <a:rPr lang="hu-HU" sz="2000" dirty="0" smtClean="0"/>
              <a:t>’</a:t>
            </a:r>
          </a:p>
          <a:p>
            <a:r>
              <a:rPr lang="hu-HU" sz="2000" b="1" i="1" dirty="0" smtClean="0"/>
              <a:t>ha lehet így fogalmazni </a:t>
            </a:r>
            <a:r>
              <a:rPr lang="hu-HU" sz="2000" dirty="0" smtClean="0"/>
              <a:t>’</a:t>
            </a:r>
            <a:r>
              <a:rPr lang="hu-HU" sz="2000" dirty="0" err="1" smtClean="0"/>
              <a:t>if</a:t>
            </a:r>
            <a:r>
              <a:rPr lang="hu-HU" sz="2000" dirty="0" smtClean="0"/>
              <a:t> </a:t>
            </a:r>
            <a:r>
              <a:rPr lang="hu-HU" sz="2000" dirty="0" err="1" smtClean="0"/>
              <a:t>you</a:t>
            </a:r>
            <a:r>
              <a:rPr lang="hu-HU" sz="2000" dirty="0" smtClean="0"/>
              <a:t> </a:t>
            </a:r>
            <a:r>
              <a:rPr lang="hu-HU" sz="2000" dirty="0" err="1" smtClean="0"/>
              <a:t>can</a:t>
            </a:r>
            <a:r>
              <a:rPr lang="hu-HU" sz="2000" dirty="0" smtClean="0"/>
              <a:t> </a:t>
            </a:r>
            <a:r>
              <a:rPr lang="hu-HU" sz="2000" dirty="0" err="1" smtClean="0"/>
              <a:t>put</a:t>
            </a:r>
            <a:r>
              <a:rPr lang="hu-HU" sz="2000" dirty="0" smtClean="0"/>
              <a:t> </a:t>
            </a:r>
            <a:r>
              <a:rPr lang="hu-HU" sz="2000" dirty="0" err="1" smtClean="0"/>
              <a:t>it</a:t>
            </a:r>
            <a:r>
              <a:rPr lang="hu-HU" sz="2000" dirty="0" smtClean="0"/>
              <a:t> </a:t>
            </a:r>
            <a:r>
              <a:rPr lang="hu-HU" sz="2000" dirty="0" err="1" smtClean="0"/>
              <a:t>that</a:t>
            </a:r>
            <a:r>
              <a:rPr lang="hu-HU" sz="2000" dirty="0" smtClean="0"/>
              <a:t> </a:t>
            </a:r>
            <a:r>
              <a:rPr lang="hu-HU" sz="2000" dirty="0" err="1" smtClean="0"/>
              <a:t>way</a:t>
            </a:r>
            <a:r>
              <a:rPr lang="hu-HU" sz="2000" dirty="0" smtClean="0"/>
              <a:t>’</a:t>
            </a:r>
          </a:p>
          <a:p>
            <a:r>
              <a:rPr lang="hu-HU" sz="2000" b="1" i="1" dirty="0"/>
              <a:t>ha megengedi, hogy így fogalmazzak </a:t>
            </a:r>
            <a:r>
              <a:rPr lang="hu-HU" sz="2000" dirty="0" smtClean="0"/>
              <a:t>’</a:t>
            </a:r>
            <a:r>
              <a:rPr lang="hu-HU" sz="2000" dirty="0" err="1" smtClean="0"/>
              <a:t>if</a:t>
            </a:r>
            <a:r>
              <a:rPr lang="hu-HU" sz="2000" dirty="0" smtClean="0"/>
              <a:t> </a:t>
            </a:r>
            <a:r>
              <a:rPr lang="hu-HU" sz="2000" dirty="0" err="1" smtClean="0"/>
              <a:t>you</a:t>
            </a:r>
            <a:r>
              <a:rPr lang="hu-HU" sz="2000" dirty="0" smtClean="0"/>
              <a:t> </a:t>
            </a:r>
            <a:r>
              <a:rPr lang="hu-HU" sz="2000" dirty="0" err="1" smtClean="0"/>
              <a:t>allow</a:t>
            </a:r>
            <a:r>
              <a:rPr lang="hu-HU" sz="2000" dirty="0" smtClean="0"/>
              <a:t> </a:t>
            </a:r>
            <a:r>
              <a:rPr lang="hu-HU" sz="2000" dirty="0" err="1" smtClean="0"/>
              <a:t>me</a:t>
            </a:r>
            <a:r>
              <a:rPr lang="hu-HU" sz="2000" dirty="0" smtClean="0"/>
              <a:t> </a:t>
            </a:r>
            <a:r>
              <a:rPr lang="hu-HU" sz="2000" dirty="0" err="1" smtClean="0"/>
              <a:t>to</a:t>
            </a:r>
            <a:r>
              <a:rPr lang="hu-HU" sz="2000" dirty="0" smtClean="0"/>
              <a:t> </a:t>
            </a:r>
            <a:r>
              <a:rPr lang="hu-HU" sz="2000" dirty="0" err="1" smtClean="0"/>
              <a:t>put</a:t>
            </a:r>
            <a:r>
              <a:rPr lang="hu-HU" sz="2000" dirty="0" smtClean="0"/>
              <a:t> </a:t>
            </a:r>
            <a:r>
              <a:rPr lang="hu-HU" sz="2000" dirty="0" err="1" smtClean="0"/>
              <a:t>it</a:t>
            </a:r>
            <a:r>
              <a:rPr lang="hu-HU" sz="2000" dirty="0" smtClean="0"/>
              <a:t> </a:t>
            </a:r>
            <a:r>
              <a:rPr lang="hu-HU" sz="2000" dirty="0" err="1" smtClean="0"/>
              <a:t>that</a:t>
            </a:r>
            <a:r>
              <a:rPr lang="hu-HU" sz="2000" dirty="0" smtClean="0"/>
              <a:t> </a:t>
            </a:r>
            <a:r>
              <a:rPr lang="hu-HU" sz="2000" dirty="0" err="1" smtClean="0"/>
              <a:t>way</a:t>
            </a:r>
            <a:r>
              <a:rPr lang="hu-HU" sz="2000" dirty="0" smtClean="0"/>
              <a:t>’</a:t>
            </a:r>
            <a:endParaRPr lang="hu-HU" sz="2000" dirty="0"/>
          </a:p>
          <a:p>
            <a:r>
              <a:rPr lang="hu-HU" sz="2000" b="1" i="1" dirty="0"/>
              <a:t>ha </a:t>
            </a:r>
            <a:r>
              <a:rPr lang="hu-HU" sz="2000" b="1" i="1" dirty="0" smtClean="0"/>
              <a:t>finomabban/puritánul/szlengben </a:t>
            </a:r>
            <a:r>
              <a:rPr lang="hu-HU" sz="2000" b="1" dirty="0" smtClean="0"/>
              <a:t>stb.</a:t>
            </a:r>
            <a:r>
              <a:rPr lang="hu-HU" sz="2000" b="1" i="1" dirty="0" smtClean="0"/>
              <a:t> fogalmazok/fogalmaznék/fogalmazunk/fogalmazzuk </a:t>
            </a:r>
            <a:r>
              <a:rPr lang="hu-HU" sz="2000" dirty="0" smtClean="0"/>
              <a:t>’</a:t>
            </a:r>
            <a:r>
              <a:rPr lang="en-US" sz="2000" dirty="0" smtClean="0"/>
              <a:t>if </a:t>
            </a:r>
            <a:r>
              <a:rPr lang="en-US" sz="2000" dirty="0"/>
              <a:t>more refined/puritanical/slangy, etc. I formulate/I would formulate/we formulate/we formulate</a:t>
            </a:r>
            <a:r>
              <a:rPr lang="hu-HU" sz="2000" dirty="0" smtClean="0"/>
              <a:t>’</a:t>
            </a:r>
            <a:endParaRPr lang="hu-HU" sz="2000" dirty="0"/>
          </a:p>
          <a:p>
            <a:r>
              <a:rPr lang="hu-HU" sz="2000" b="1" i="1" dirty="0" smtClean="0"/>
              <a:t>Ha (nagyon) humorosan/röviden/keményen stb. akarnék/akarok fogalmazni/meg akarjuk fogalmazni </a:t>
            </a:r>
            <a:r>
              <a:rPr lang="hu-HU" sz="2000" dirty="0" smtClean="0"/>
              <a:t>’</a:t>
            </a:r>
            <a:r>
              <a:rPr lang="en-US" sz="2000" dirty="0"/>
              <a:t> If </a:t>
            </a:r>
            <a:r>
              <a:rPr lang="en-US" sz="2000" dirty="0" smtClean="0"/>
              <a:t>I</a:t>
            </a:r>
            <a:r>
              <a:rPr lang="hu-HU" sz="2000" dirty="0" smtClean="0"/>
              <a:t>/</a:t>
            </a:r>
            <a:r>
              <a:rPr lang="hu-HU" sz="2000" dirty="0" err="1" smtClean="0"/>
              <a:t>we</a:t>
            </a:r>
            <a:r>
              <a:rPr lang="en-US" sz="2000" dirty="0" smtClean="0"/>
              <a:t> </a:t>
            </a:r>
            <a:r>
              <a:rPr lang="en-US" sz="2000" dirty="0"/>
              <a:t>(really) </a:t>
            </a:r>
            <a:r>
              <a:rPr lang="hu-HU" sz="2000" dirty="0" err="1" smtClean="0"/>
              <a:t>want</a:t>
            </a:r>
            <a:r>
              <a:rPr lang="hu-HU" sz="2000" dirty="0" smtClean="0"/>
              <a:t> </a:t>
            </a:r>
            <a:r>
              <a:rPr lang="en-US" sz="2000" dirty="0" smtClean="0"/>
              <a:t>to </a:t>
            </a:r>
            <a:r>
              <a:rPr lang="en-US" sz="2000" dirty="0"/>
              <a:t>express </a:t>
            </a:r>
            <a:r>
              <a:rPr lang="en-US" sz="2000" dirty="0" smtClean="0"/>
              <a:t>it</a:t>
            </a:r>
            <a:r>
              <a:rPr lang="hu-HU" sz="2000" dirty="0" smtClean="0"/>
              <a:t> </a:t>
            </a:r>
            <a:r>
              <a:rPr lang="en-US" sz="2000" dirty="0" smtClean="0"/>
              <a:t>humorously</a:t>
            </a:r>
            <a:r>
              <a:rPr lang="en-US" sz="2000" dirty="0"/>
              <a:t>, briefly, </a:t>
            </a:r>
            <a:r>
              <a:rPr lang="en-US" sz="2000" dirty="0" smtClean="0"/>
              <a:t>harshly</a:t>
            </a:r>
            <a:r>
              <a:rPr lang="hu-HU" sz="2000" dirty="0" smtClean="0"/>
              <a:t>, etc.’</a:t>
            </a:r>
          </a:p>
          <a:p>
            <a:pPr marL="0" indent="0">
              <a:buNone/>
            </a:pPr>
            <a:r>
              <a:rPr lang="hu-HU" sz="2000" i="1" dirty="0" smtClean="0"/>
              <a:t>…</a:t>
            </a:r>
          </a:p>
          <a:p>
            <a:r>
              <a:rPr lang="hu-HU" sz="2000" b="1" i="1" dirty="0"/>
              <a:t>Hogy </a:t>
            </a:r>
            <a:r>
              <a:rPr lang="hu-HU" sz="2000" b="1" i="1" dirty="0" smtClean="0"/>
              <a:t>így/udvariasan/idézőjelben </a:t>
            </a:r>
            <a:r>
              <a:rPr lang="hu-HU" sz="2000" b="1" dirty="0"/>
              <a:t>stb</a:t>
            </a:r>
            <a:r>
              <a:rPr lang="hu-HU" sz="2000" b="1" dirty="0" smtClean="0"/>
              <a:t>.</a:t>
            </a:r>
            <a:r>
              <a:rPr lang="hu-HU" sz="2000" b="1" i="1" dirty="0" smtClean="0"/>
              <a:t> fogalmazzak </a:t>
            </a:r>
            <a:r>
              <a:rPr lang="hu-HU" sz="2000" dirty="0" smtClean="0"/>
              <a:t>’</a:t>
            </a:r>
            <a:r>
              <a:rPr lang="hu-HU" sz="2000" dirty="0" err="1" smtClean="0"/>
              <a:t>To</a:t>
            </a:r>
            <a:r>
              <a:rPr lang="hu-HU" sz="2000" dirty="0" smtClean="0"/>
              <a:t> </a:t>
            </a:r>
            <a:r>
              <a:rPr lang="hu-HU" sz="2000" dirty="0" err="1" smtClean="0"/>
              <a:t>put</a:t>
            </a:r>
            <a:r>
              <a:rPr lang="hu-HU" sz="2000" dirty="0" smtClean="0"/>
              <a:t> </a:t>
            </a:r>
            <a:r>
              <a:rPr lang="hu-HU" sz="2000" dirty="0" err="1" smtClean="0"/>
              <a:t>it</a:t>
            </a:r>
            <a:r>
              <a:rPr lang="hu-HU" sz="2000" dirty="0" smtClean="0"/>
              <a:t> </a:t>
            </a:r>
            <a:r>
              <a:rPr lang="hu-HU" sz="2000" dirty="0" err="1" smtClean="0"/>
              <a:t>this</a:t>
            </a:r>
            <a:r>
              <a:rPr lang="hu-HU" sz="2000" dirty="0" smtClean="0"/>
              <a:t> </a:t>
            </a:r>
            <a:r>
              <a:rPr lang="hu-HU" sz="2000" dirty="0" err="1" smtClean="0"/>
              <a:t>way</a:t>
            </a:r>
            <a:r>
              <a:rPr lang="hu-HU" sz="2000" dirty="0" smtClean="0"/>
              <a:t>/</a:t>
            </a:r>
            <a:r>
              <a:rPr lang="hu-HU" sz="2000" dirty="0" err="1" smtClean="0"/>
              <a:t>politely</a:t>
            </a:r>
            <a:r>
              <a:rPr lang="hu-HU" sz="2000" dirty="0" smtClean="0"/>
              <a:t>/</a:t>
            </a:r>
            <a:r>
              <a:rPr lang="hu-HU" sz="2000" dirty="0" err="1" smtClean="0"/>
              <a:t>in</a:t>
            </a:r>
            <a:r>
              <a:rPr lang="hu-HU" sz="2000" dirty="0" smtClean="0"/>
              <a:t> </a:t>
            </a:r>
            <a:r>
              <a:rPr lang="hu-HU" sz="2000" dirty="0" err="1" smtClean="0"/>
              <a:t>quotation</a:t>
            </a:r>
            <a:r>
              <a:rPr lang="hu-HU" sz="2000" dirty="0" smtClean="0"/>
              <a:t> </a:t>
            </a:r>
            <a:r>
              <a:rPr lang="hu-HU" sz="2000" dirty="0" err="1" smtClean="0"/>
              <a:t>marks</a:t>
            </a:r>
            <a:r>
              <a:rPr lang="hu-HU" sz="2000" dirty="0" smtClean="0"/>
              <a:t>, etc.’</a:t>
            </a:r>
            <a:endParaRPr lang="hu-HU" sz="2000" dirty="0"/>
          </a:p>
          <a:p>
            <a:pPr marL="0" indent="0">
              <a:buNone/>
            </a:pPr>
            <a:endParaRPr lang="hu-HU" i="1" dirty="0">
              <a:solidFill>
                <a:srgbClr val="FF0000"/>
              </a:solidFill>
            </a:endParaRPr>
          </a:p>
        </p:txBody>
      </p:sp>
    </p:spTree>
    <p:extLst>
      <p:ext uri="{BB962C8B-B14F-4D97-AF65-F5344CB8AC3E}">
        <p14:creationId xmlns:p14="http://schemas.microsoft.com/office/powerpoint/2010/main" val="3781120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Most </a:t>
            </a:r>
            <a:r>
              <a:rPr lang="hu-HU" dirty="0" err="1" smtClean="0"/>
              <a:t>frequent</a:t>
            </a:r>
            <a:r>
              <a:rPr lang="hu-HU" dirty="0" smtClean="0"/>
              <a:t> </a:t>
            </a:r>
            <a:r>
              <a:rPr lang="hu-HU" dirty="0" err="1" smtClean="0"/>
              <a:t>cases</a:t>
            </a:r>
            <a:r>
              <a:rPr lang="hu-HU" dirty="0" smtClean="0"/>
              <a:t>: </a:t>
            </a:r>
            <a:r>
              <a:rPr lang="hu-HU" i="1" dirty="0" smtClean="0"/>
              <a:t>KÉRDEZ- </a:t>
            </a:r>
            <a:r>
              <a:rPr lang="hu-HU" dirty="0" smtClean="0"/>
              <a:t>’</a:t>
            </a:r>
            <a:r>
              <a:rPr lang="hu-HU" dirty="0" err="1" smtClean="0"/>
              <a:t>ask</a:t>
            </a:r>
            <a:r>
              <a:rPr lang="hu-HU" dirty="0" smtClean="0"/>
              <a:t>’</a:t>
            </a:r>
            <a:endParaRPr lang="hu-HU" dirty="0"/>
          </a:p>
        </p:txBody>
      </p:sp>
      <p:sp>
        <p:nvSpPr>
          <p:cNvPr id="3" name="Tartalom helye 2"/>
          <p:cNvSpPr>
            <a:spLocks noGrp="1"/>
          </p:cNvSpPr>
          <p:nvPr>
            <p:ph idx="1"/>
          </p:nvPr>
        </p:nvSpPr>
        <p:spPr/>
        <p:txBody>
          <a:bodyPr/>
          <a:lstStyle/>
          <a:p>
            <a:pPr marL="0" indent="0">
              <a:buNone/>
            </a:pPr>
            <a:r>
              <a:rPr lang="hu-HU" i="1" dirty="0" smtClean="0"/>
              <a:t>KÉRDEZ-</a:t>
            </a:r>
            <a:r>
              <a:rPr lang="hu-HU" dirty="0" smtClean="0"/>
              <a:t>: 72 </a:t>
            </a:r>
            <a:r>
              <a:rPr lang="hu-HU" dirty="0" err="1" smtClean="0"/>
              <a:t>hits</a:t>
            </a:r>
            <a:endParaRPr lang="hu-HU" dirty="0" smtClean="0"/>
          </a:p>
          <a:p>
            <a:r>
              <a:rPr lang="hu-HU" b="1" i="1" dirty="0"/>
              <a:t>h</a:t>
            </a:r>
            <a:r>
              <a:rPr lang="hu-HU" b="1" i="1" dirty="0" smtClean="0"/>
              <a:t>a (meg) szabad(na) (ilyet) kérdeznem </a:t>
            </a:r>
            <a:r>
              <a:rPr lang="hu-HU" dirty="0" smtClean="0"/>
              <a:t>’</a:t>
            </a:r>
            <a:r>
              <a:rPr lang="hu-HU" dirty="0" err="1" smtClean="0"/>
              <a:t>if</a:t>
            </a:r>
            <a:r>
              <a:rPr lang="hu-HU" dirty="0" smtClean="0"/>
              <a:t> I </a:t>
            </a:r>
            <a:r>
              <a:rPr lang="hu-HU" dirty="0" err="1" smtClean="0"/>
              <a:t>may</a:t>
            </a:r>
            <a:r>
              <a:rPr lang="hu-HU" dirty="0" smtClean="0"/>
              <a:t> </a:t>
            </a:r>
            <a:r>
              <a:rPr lang="hu-HU" dirty="0" err="1" smtClean="0"/>
              <a:t>ask</a:t>
            </a:r>
            <a:r>
              <a:rPr lang="hu-HU" dirty="0" smtClean="0"/>
              <a:t> (</a:t>
            </a:r>
            <a:r>
              <a:rPr lang="hu-HU" dirty="0" err="1" smtClean="0"/>
              <a:t>this</a:t>
            </a:r>
            <a:r>
              <a:rPr lang="hu-HU" dirty="0" smtClean="0"/>
              <a:t>)’</a:t>
            </a:r>
          </a:p>
          <a:p>
            <a:r>
              <a:rPr lang="hu-HU" b="1" i="1" dirty="0"/>
              <a:t>ha meg lehet </a:t>
            </a:r>
            <a:r>
              <a:rPr lang="hu-HU" b="1" i="1" dirty="0" smtClean="0"/>
              <a:t>kérdezni </a:t>
            </a:r>
            <a:r>
              <a:rPr lang="hu-HU" dirty="0" smtClean="0"/>
              <a:t>’</a:t>
            </a:r>
            <a:r>
              <a:rPr lang="hu-HU" dirty="0" err="1" smtClean="0"/>
              <a:t>if</a:t>
            </a:r>
            <a:r>
              <a:rPr lang="hu-HU" dirty="0" smtClean="0"/>
              <a:t> I </a:t>
            </a:r>
            <a:r>
              <a:rPr lang="hu-HU" dirty="0" err="1" smtClean="0"/>
              <a:t>may</a:t>
            </a:r>
            <a:r>
              <a:rPr lang="hu-HU" dirty="0" smtClean="0"/>
              <a:t> </a:t>
            </a:r>
            <a:r>
              <a:rPr lang="hu-HU" dirty="0" err="1" smtClean="0"/>
              <a:t>ask</a:t>
            </a:r>
            <a:r>
              <a:rPr lang="hu-HU" dirty="0" smtClean="0"/>
              <a:t>’</a:t>
            </a:r>
            <a:endParaRPr lang="hu-HU" b="1" i="1" dirty="0" smtClean="0"/>
          </a:p>
          <a:p>
            <a:r>
              <a:rPr lang="hu-HU" b="1" i="1" dirty="0"/>
              <a:t>h</a:t>
            </a:r>
            <a:r>
              <a:rPr lang="hu-HU" b="1" i="1" dirty="0" smtClean="0"/>
              <a:t>a engem kérdez(el)/</a:t>
            </a:r>
            <a:r>
              <a:rPr lang="hu-HU" b="1" i="1" dirty="0" err="1" smtClean="0"/>
              <a:t>-tek</a:t>
            </a:r>
            <a:r>
              <a:rPr lang="hu-HU" b="1" i="1" dirty="0" smtClean="0"/>
              <a:t> </a:t>
            </a:r>
            <a:r>
              <a:rPr lang="hu-HU" dirty="0" smtClean="0"/>
              <a:t>’</a:t>
            </a:r>
            <a:r>
              <a:rPr lang="hu-HU" dirty="0" err="1" smtClean="0"/>
              <a:t>if</a:t>
            </a:r>
            <a:r>
              <a:rPr lang="hu-HU" dirty="0" smtClean="0"/>
              <a:t> </a:t>
            </a:r>
            <a:r>
              <a:rPr lang="hu-HU" dirty="0" err="1" smtClean="0"/>
              <a:t>you</a:t>
            </a:r>
            <a:r>
              <a:rPr lang="hu-HU" dirty="0" smtClean="0"/>
              <a:t> </a:t>
            </a:r>
            <a:r>
              <a:rPr lang="hu-HU" dirty="0" err="1" smtClean="0"/>
              <a:t>ask</a:t>
            </a:r>
            <a:r>
              <a:rPr lang="hu-HU" dirty="0" smtClean="0"/>
              <a:t> </a:t>
            </a:r>
            <a:r>
              <a:rPr lang="hu-HU" dirty="0" err="1" smtClean="0"/>
              <a:t>me</a:t>
            </a:r>
            <a:r>
              <a:rPr lang="hu-HU" dirty="0" smtClean="0"/>
              <a:t>’</a:t>
            </a:r>
            <a:endParaRPr lang="hu-HU" b="1" i="1" dirty="0" smtClean="0"/>
          </a:p>
          <a:p>
            <a:r>
              <a:rPr lang="hu-HU" b="1" i="1" dirty="0"/>
              <a:t>h</a:t>
            </a:r>
            <a:r>
              <a:rPr lang="hu-HU" b="1" i="1" dirty="0" smtClean="0"/>
              <a:t>a a véleményemet kérdezed </a:t>
            </a:r>
            <a:r>
              <a:rPr lang="hu-HU" dirty="0" smtClean="0"/>
              <a:t>’</a:t>
            </a:r>
            <a:r>
              <a:rPr lang="hu-HU" dirty="0" err="1" smtClean="0"/>
              <a:t>if</a:t>
            </a:r>
            <a:r>
              <a:rPr lang="hu-HU" dirty="0" smtClean="0"/>
              <a:t> </a:t>
            </a:r>
            <a:r>
              <a:rPr lang="hu-HU" dirty="0" err="1" smtClean="0"/>
              <a:t>you</a:t>
            </a:r>
            <a:r>
              <a:rPr lang="hu-HU" dirty="0" smtClean="0"/>
              <a:t> </a:t>
            </a:r>
            <a:r>
              <a:rPr lang="hu-HU" dirty="0" err="1" smtClean="0"/>
              <a:t>ask</a:t>
            </a:r>
            <a:r>
              <a:rPr lang="hu-HU" dirty="0" smtClean="0"/>
              <a:t> </a:t>
            </a:r>
            <a:r>
              <a:rPr lang="hu-HU" dirty="0" err="1" smtClean="0"/>
              <a:t>my</a:t>
            </a:r>
            <a:r>
              <a:rPr lang="hu-HU" dirty="0" smtClean="0"/>
              <a:t> </a:t>
            </a:r>
            <a:r>
              <a:rPr lang="hu-HU" dirty="0" err="1" smtClean="0"/>
              <a:t>opinion</a:t>
            </a:r>
            <a:r>
              <a:rPr lang="hu-HU" dirty="0" smtClean="0"/>
              <a:t>’</a:t>
            </a:r>
            <a:endParaRPr lang="hu-HU" b="1" i="1" dirty="0" smtClean="0"/>
          </a:p>
          <a:p>
            <a:r>
              <a:rPr lang="hu-HU" b="1" i="1" dirty="0"/>
              <a:t>h</a:t>
            </a:r>
            <a:r>
              <a:rPr lang="hu-HU" b="1" i="1" dirty="0" smtClean="0"/>
              <a:t>a már így kérdezed </a:t>
            </a:r>
            <a:r>
              <a:rPr lang="hu-HU" dirty="0" smtClean="0"/>
              <a:t>’</a:t>
            </a:r>
            <a:r>
              <a:rPr lang="hu-HU" dirty="0" err="1" smtClean="0"/>
              <a:t>if</a:t>
            </a:r>
            <a:r>
              <a:rPr lang="hu-HU" dirty="0" smtClean="0"/>
              <a:t> </a:t>
            </a:r>
            <a:r>
              <a:rPr lang="hu-HU" dirty="0" err="1" smtClean="0"/>
              <a:t>you</a:t>
            </a:r>
            <a:r>
              <a:rPr lang="hu-HU" dirty="0" smtClean="0"/>
              <a:t> </a:t>
            </a:r>
            <a:r>
              <a:rPr lang="hu-HU" dirty="0" err="1" smtClean="0"/>
              <a:t>ask</a:t>
            </a:r>
            <a:r>
              <a:rPr lang="hu-HU" dirty="0" smtClean="0"/>
              <a:t> (</a:t>
            </a:r>
            <a:r>
              <a:rPr lang="hu-HU" dirty="0" err="1" smtClean="0"/>
              <a:t>it</a:t>
            </a:r>
            <a:r>
              <a:rPr lang="hu-HU" dirty="0" smtClean="0"/>
              <a:t>) </a:t>
            </a:r>
            <a:r>
              <a:rPr lang="hu-HU" dirty="0" err="1" smtClean="0"/>
              <a:t>like</a:t>
            </a:r>
            <a:r>
              <a:rPr lang="hu-HU" dirty="0" smtClean="0"/>
              <a:t> </a:t>
            </a:r>
            <a:r>
              <a:rPr lang="hu-HU" dirty="0" err="1" smtClean="0"/>
              <a:t>that</a:t>
            </a:r>
            <a:r>
              <a:rPr lang="hu-HU" dirty="0" smtClean="0"/>
              <a:t>’</a:t>
            </a:r>
            <a:endParaRPr lang="hu-HU" b="1" i="1" dirty="0" smtClean="0"/>
          </a:p>
          <a:p>
            <a:r>
              <a:rPr lang="hu-HU" b="1" i="1" dirty="0"/>
              <a:t>h</a:t>
            </a:r>
            <a:r>
              <a:rPr lang="hu-HU" b="1" i="1" dirty="0" smtClean="0"/>
              <a:t>a kérdezik </a:t>
            </a:r>
            <a:r>
              <a:rPr lang="hu-HU" dirty="0" smtClean="0"/>
              <a:t>’</a:t>
            </a:r>
            <a:r>
              <a:rPr lang="hu-HU" dirty="0" err="1" smtClean="0"/>
              <a:t>if</a:t>
            </a:r>
            <a:r>
              <a:rPr lang="hu-HU" dirty="0" smtClean="0"/>
              <a:t> </a:t>
            </a:r>
            <a:r>
              <a:rPr lang="hu-HU" dirty="0" err="1" smtClean="0"/>
              <a:t>you</a:t>
            </a:r>
            <a:r>
              <a:rPr lang="hu-HU" dirty="0" smtClean="0"/>
              <a:t> </a:t>
            </a:r>
            <a:r>
              <a:rPr lang="hu-HU" dirty="0" err="1" smtClean="0"/>
              <a:t>ask</a:t>
            </a:r>
            <a:r>
              <a:rPr lang="hu-HU" dirty="0" smtClean="0"/>
              <a:t> (</a:t>
            </a:r>
            <a:r>
              <a:rPr lang="hu-HU" dirty="0" err="1" smtClean="0"/>
              <a:t>me</a:t>
            </a:r>
            <a:r>
              <a:rPr lang="hu-HU" dirty="0" smtClean="0"/>
              <a:t>)’</a:t>
            </a:r>
            <a:endParaRPr lang="hu-HU" b="1" i="1" dirty="0" smtClean="0"/>
          </a:p>
          <a:p>
            <a:pPr marL="0" indent="0">
              <a:buNone/>
            </a:pPr>
            <a:r>
              <a:rPr lang="hu-HU" dirty="0" smtClean="0"/>
              <a:t>No </a:t>
            </a:r>
            <a:r>
              <a:rPr lang="hu-HU" dirty="0" err="1" smtClean="0"/>
              <a:t>valid</a:t>
            </a:r>
            <a:r>
              <a:rPr lang="hu-HU" dirty="0" smtClean="0"/>
              <a:t> </a:t>
            </a:r>
            <a:r>
              <a:rPr lang="hu-HU" dirty="0" err="1" smtClean="0"/>
              <a:t>hits</a:t>
            </a:r>
            <a:r>
              <a:rPr lang="hu-HU" dirty="0" smtClean="0"/>
              <a:t> </a:t>
            </a:r>
            <a:r>
              <a:rPr lang="hu-HU" dirty="0" err="1" smtClean="0"/>
              <a:t>for</a:t>
            </a:r>
            <a:r>
              <a:rPr lang="hu-HU" dirty="0" smtClean="0"/>
              <a:t> </a:t>
            </a:r>
            <a:r>
              <a:rPr lang="hu-HU" i="1" dirty="0" err="1" smtClean="0"/>
              <a:t>hogy</a:t>
            </a:r>
            <a:r>
              <a:rPr lang="hu-HU" dirty="0" err="1" smtClean="0"/>
              <a:t>-clauses</a:t>
            </a:r>
            <a:r>
              <a:rPr lang="hu-HU" dirty="0" smtClean="0"/>
              <a:t>.</a:t>
            </a:r>
            <a:endParaRPr lang="hu-HU" dirty="0"/>
          </a:p>
          <a:p>
            <a:endParaRPr lang="hu-HU" dirty="0" smtClean="0"/>
          </a:p>
          <a:p>
            <a:endParaRPr lang="hu-HU" dirty="0" smtClean="0"/>
          </a:p>
        </p:txBody>
      </p:sp>
    </p:spTree>
    <p:extLst>
      <p:ext uri="{BB962C8B-B14F-4D97-AF65-F5344CB8AC3E}">
        <p14:creationId xmlns:p14="http://schemas.microsoft.com/office/powerpoint/2010/main" val="1011050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Positions</a:t>
            </a:r>
            <a:endParaRPr lang="hu-HU" dirty="0"/>
          </a:p>
        </p:txBody>
      </p:sp>
      <p:sp>
        <p:nvSpPr>
          <p:cNvPr id="3" name="Tartalom helye 2"/>
          <p:cNvSpPr>
            <a:spLocks noGrp="1"/>
          </p:cNvSpPr>
          <p:nvPr>
            <p:ph idx="1"/>
          </p:nvPr>
        </p:nvSpPr>
        <p:spPr>
          <a:xfrm>
            <a:off x="1103312" y="2052918"/>
            <a:ext cx="10646728" cy="4347882"/>
          </a:xfrm>
        </p:spPr>
        <p:txBody>
          <a:bodyPr>
            <a:normAutofit/>
          </a:bodyPr>
          <a:lstStyle/>
          <a:p>
            <a:pPr marL="0" indent="0">
              <a:buNone/>
            </a:pPr>
            <a:r>
              <a:rPr lang="hu-HU" sz="2300" dirty="0" smtClean="0"/>
              <a:t>RP = right </a:t>
            </a:r>
            <a:r>
              <a:rPr lang="hu-HU" sz="2300" dirty="0" err="1" smtClean="0"/>
              <a:t>periphery</a:t>
            </a:r>
            <a:endParaRPr lang="hu-HU" sz="2300" b="1" dirty="0" smtClean="0"/>
          </a:p>
          <a:p>
            <a:pPr marL="0" indent="0">
              <a:buNone/>
            </a:pPr>
            <a:r>
              <a:rPr lang="hu-HU" sz="2300" dirty="0" smtClean="0"/>
              <a:t>(12) </a:t>
            </a:r>
            <a:r>
              <a:rPr lang="hu-HU" sz="2300" i="1" dirty="0" smtClean="0"/>
              <a:t>Megállja. </a:t>
            </a:r>
            <a:r>
              <a:rPr lang="hu-HU" sz="2300" i="1" dirty="0"/>
              <a:t>Nem engedi magát </a:t>
            </a:r>
            <a:r>
              <a:rPr lang="hu-HU" sz="2300" i="1" dirty="0" smtClean="0"/>
              <a:t>begerjedni, </a:t>
            </a:r>
            <a:r>
              <a:rPr lang="hu-HU" sz="2300" b="1" i="1" dirty="0" smtClean="0"/>
              <a:t>hogy finoman fogalmazzak.</a:t>
            </a:r>
            <a:r>
              <a:rPr lang="hu-HU" sz="2300" i="1" dirty="0" smtClean="0"/>
              <a:t> </a:t>
            </a:r>
            <a:r>
              <a:rPr lang="hu-HU" sz="2300" dirty="0" smtClean="0"/>
              <a:t>(MNSz2</a:t>
            </a:r>
            <a:r>
              <a:rPr lang="hu-HU" sz="2300" dirty="0"/>
              <a:t>, #</a:t>
            </a:r>
            <a:r>
              <a:rPr lang="hu-HU" sz="2300" dirty="0" smtClean="0"/>
              <a:t>288132203,</a:t>
            </a:r>
            <a:r>
              <a:rPr lang="hu-HU" sz="2300" dirty="0" err="1" smtClean="0"/>
              <a:t>doc</a:t>
            </a:r>
            <a:r>
              <a:rPr lang="hu-HU" sz="2300" dirty="0" smtClean="0"/>
              <a:t>#1689, </a:t>
            </a:r>
            <a:r>
              <a:rPr lang="hu-HU" sz="2300" dirty="0" err="1" smtClean="0"/>
              <a:t>fiction-literature</a:t>
            </a:r>
            <a:r>
              <a:rPr lang="hu-HU" sz="2300" dirty="0" smtClean="0"/>
              <a:t>) ’</a:t>
            </a:r>
            <a:r>
              <a:rPr lang="en-US" sz="2300" dirty="0" smtClean="0"/>
              <a:t>It </a:t>
            </a:r>
            <a:r>
              <a:rPr lang="en-US" sz="2300" dirty="0"/>
              <a:t>stops. He doesn't let himself in, </a:t>
            </a:r>
            <a:r>
              <a:rPr lang="en-US" sz="2300" b="1" dirty="0"/>
              <a:t>to put it mildly.</a:t>
            </a:r>
            <a:r>
              <a:rPr lang="hu-HU" sz="2300" b="1" dirty="0" smtClean="0"/>
              <a:t>’</a:t>
            </a:r>
          </a:p>
          <a:p>
            <a:pPr marL="0" indent="0">
              <a:buNone/>
            </a:pPr>
            <a:r>
              <a:rPr lang="hu-HU" sz="2300" dirty="0" smtClean="0"/>
              <a:t>LP = </a:t>
            </a:r>
            <a:r>
              <a:rPr lang="hu-HU" sz="2300" dirty="0" err="1" smtClean="0"/>
              <a:t>left</a:t>
            </a:r>
            <a:r>
              <a:rPr lang="hu-HU" sz="2300" dirty="0" smtClean="0"/>
              <a:t> </a:t>
            </a:r>
            <a:r>
              <a:rPr lang="hu-HU" sz="2300" dirty="0" err="1" smtClean="0"/>
              <a:t>periphery</a:t>
            </a:r>
            <a:r>
              <a:rPr lang="hu-HU" sz="2300" dirty="0" smtClean="0"/>
              <a:t> </a:t>
            </a:r>
          </a:p>
          <a:p>
            <a:pPr marL="0" indent="0">
              <a:buNone/>
            </a:pPr>
            <a:r>
              <a:rPr lang="hu-HU" sz="2300" dirty="0" smtClean="0"/>
              <a:t>(13) </a:t>
            </a:r>
            <a:r>
              <a:rPr lang="hu-HU" sz="2300" i="1" dirty="0" smtClean="0"/>
              <a:t>az </a:t>
            </a:r>
            <a:r>
              <a:rPr lang="hu-HU" sz="2300" i="1" dirty="0"/>
              <a:t>uniós tagság elnyerését követően </a:t>
            </a:r>
            <a:r>
              <a:rPr lang="hu-HU" sz="2300" b="1" i="1" dirty="0"/>
              <a:t>is </a:t>
            </a:r>
            <a:r>
              <a:rPr lang="hu-HU" sz="2300" b="1" i="1" dirty="0" smtClean="0"/>
              <a:t>– hogy úgy  </a:t>
            </a:r>
            <a:r>
              <a:rPr lang="hu-HU" sz="2300" b="1" i="1" dirty="0"/>
              <a:t>fogalmazzak </a:t>
            </a:r>
            <a:r>
              <a:rPr lang="hu-HU" sz="2300" i="1" dirty="0"/>
              <a:t>–</a:t>
            </a:r>
            <a:r>
              <a:rPr lang="hu-HU" sz="2300" i="1" dirty="0" smtClean="0"/>
              <a:t> </a:t>
            </a:r>
            <a:r>
              <a:rPr lang="hu-HU" sz="2300" i="1" dirty="0"/>
              <a:t>egyéni úton </a:t>
            </a:r>
            <a:r>
              <a:rPr lang="hu-HU" sz="2300" i="1" dirty="0" smtClean="0"/>
              <a:t>jár </a:t>
            </a:r>
            <a:r>
              <a:rPr lang="hu-HU" sz="2300" dirty="0"/>
              <a:t>(MNSz2, #</a:t>
            </a:r>
            <a:r>
              <a:rPr lang="hu-HU" sz="2300" dirty="0" smtClean="0"/>
              <a:t>343844821,</a:t>
            </a:r>
            <a:r>
              <a:rPr lang="hu-HU" sz="2300" dirty="0" err="1" smtClean="0"/>
              <a:t>doc</a:t>
            </a:r>
            <a:r>
              <a:rPr lang="hu-HU" sz="2300" dirty="0" smtClean="0"/>
              <a:t>#2138, </a:t>
            </a:r>
            <a:r>
              <a:rPr lang="hu-HU" sz="2300" dirty="0" err="1" smtClean="0"/>
              <a:t>official</a:t>
            </a:r>
            <a:r>
              <a:rPr lang="hu-HU" sz="2300" dirty="0" smtClean="0"/>
              <a:t>) ’</a:t>
            </a:r>
            <a:r>
              <a:rPr lang="en-US" sz="2300" dirty="0" smtClean="0"/>
              <a:t>even </a:t>
            </a:r>
            <a:r>
              <a:rPr lang="en-US" sz="2300" dirty="0"/>
              <a:t>after gaining EU membership </a:t>
            </a:r>
            <a:r>
              <a:rPr lang="hu-HU" sz="2300" dirty="0"/>
              <a:t>–</a:t>
            </a:r>
            <a:r>
              <a:rPr lang="en-US" sz="2300" dirty="0" smtClean="0"/>
              <a:t> </a:t>
            </a:r>
            <a:r>
              <a:rPr lang="en-US" sz="2300" b="1" dirty="0"/>
              <a:t>to put it that way </a:t>
            </a:r>
            <a:r>
              <a:rPr lang="hu-HU" sz="2300" dirty="0"/>
              <a:t>–</a:t>
            </a:r>
            <a:r>
              <a:rPr lang="en-US" sz="2300" dirty="0" smtClean="0"/>
              <a:t> </a:t>
            </a:r>
            <a:r>
              <a:rPr lang="en-US" sz="2300" dirty="0"/>
              <a:t>it follows an individual path</a:t>
            </a:r>
            <a:r>
              <a:rPr lang="hu-HU" sz="2300" dirty="0" smtClean="0"/>
              <a:t>’</a:t>
            </a:r>
            <a:endParaRPr lang="hu-HU" sz="2300" dirty="0"/>
          </a:p>
        </p:txBody>
      </p:sp>
    </p:spTree>
    <p:extLst>
      <p:ext uri="{BB962C8B-B14F-4D97-AF65-F5344CB8AC3E}">
        <p14:creationId xmlns:p14="http://schemas.microsoft.com/office/powerpoint/2010/main" val="368593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Positions</a:t>
            </a:r>
            <a:r>
              <a:rPr lang="hu-HU" dirty="0" smtClean="0"/>
              <a:t> of </a:t>
            </a:r>
            <a:r>
              <a:rPr lang="hu-HU" dirty="0" err="1" smtClean="0"/>
              <a:t>metalinguistic</a:t>
            </a:r>
            <a:r>
              <a:rPr lang="hu-HU" dirty="0" smtClean="0"/>
              <a:t> </a:t>
            </a:r>
            <a:r>
              <a:rPr lang="hu-HU" dirty="0" err="1" smtClean="0"/>
              <a:t>independent</a:t>
            </a:r>
            <a:r>
              <a:rPr lang="hu-HU" dirty="0" smtClean="0"/>
              <a:t> </a:t>
            </a:r>
            <a:r>
              <a:rPr lang="hu-HU" dirty="0" err="1" smtClean="0"/>
              <a:t>clauses</a:t>
            </a:r>
            <a:endParaRPr lang="hu-HU" dirty="0"/>
          </a:p>
        </p:txBody>
      </p:sp>
      <p:graphicFrame>
        <p:nvGraphicFramePr>
          <p:cNvPr id="4" name="Tartalom helye 3"/>
          <p:cNvGraphicFramePr>
            <a:graphicFrameLocks noGrp="1"/>
          </p:cNvGraphicFramePr>
          <p:nvPr>
            <p:ph idx="1"/>
            <p:extLst>
              <p:ext uri="{D42A27DB-BD31-4B8C-83A1-F6EECF244321}">
                <p14:modId xmlns:p14="http://schemas.microsoft.com/office/powerpoint/2010/main" val="2681940828"/>
              </p:ext>
            </p:extLst>
          </p:nvPr>
        </p:nvGraphicFramePr>
        <p:xfrm>
          <a:off x="1687286" y="2141676"/>
          <a:ext cx="9173497" cy="4457643"/>
        </p:xfrm>
        <a:graphic>
          <a:graphicData uri="http://schemas.openxmlformats.org/drawingml/2006/table">
            <a:tbl>
              <a:tblPr>
                <a:tableStyleId>{5C22544A-7EE6-4342-B048-85BDC9FD1C3A}</a:tableStyleId>
              </a:tblPr>
              <a:tblGrid>
                <a:gridCol w="1579881"/>
                <a:gridCol w="1376024"/>
                <a:gridCol w="1447374"/>
                <a:gridCol w="1284290"/>
                <a:gridCol w="1936627"/>
                <a:gridCol w="1549301"/>
              </a:tblGrid>
              <a:tr h="1251165">
                <a:tc>
                  <a:txBody>
                    <a:bodyPr/>
                    <a:lstStyle/>
                    <a:p>
                      <a:pPr algn="l" fontAlgn="b"/>
                      <a:endParaRPr lang="hu-HU" sz="1900" b="1" i="1" u="none" strike="noStrike" dirty="0">
                        <a:solidFill>
                          <a:srgbClr val="000000"/>
                        </a:solidFill>
                        <a:effectLst/>
                        <a:latin typeface="Aptos Narrow"/>
                      </a:endParaRPr>
                    </a:p>
                  </a:txBody>
                  <a:tcPr marL="7620" marR="7620" marT="7620" marB="0" anchor="b"/>
                </a:tc>
                <a:tc>
                  <a:txBody>
                    <a:bodyPr/>
                    <a:lstStyle/>
                    <a:p>
                      <a:pPr algn="l" fontAlgn="b"/>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1" i="1" u="none" strike="noStrike" dirty="0" smtClean="0">
                          <a:solidFill>
                            <a:srgbClr val="000000"/>
                          </a:solidFill>
                          <a:effectLst/>
                          <a:latin typeface="Aptos Narrow"/>
                        </a:rPr>
                        <a:t>Ha/</a:t>
                      </a:r>
                      <a:r>
                        <a:rPr lang="hu-HU" sz="1900" b="1" i="1" u="none" strike="noStrike" dirty="0" err="1" smtClean="0">
                          <a:solidFill>
                            <a:srgbClr val="000000"/>
                          </a:solidFill>
                          <a:effectLst/>
                          <a:latin typeface="Aptos Narrow"/>
                        </a:rPr>
                        <a:t>ha</a:t>
                      </a:r>
                      <a:r>
                        <a:rPr lang="hu-HU" sz="1900" b="1" i="1" u="none" strike="noStrike" dirty="0" smtClean="0">
                          <a:solidFill>
                            <a:srgbClr val="000000"/>
                          </a:solidFill>
                          <a:effectLst/>
                          <a:latin typeface="Aptos Narrow"/>
                        </a:rPr>
                        <a:t> </a:t>
                      </a:r>
                      <a:r>
                        <a:rPr lang="hu-HU" sz="1900" b="1" i="0" u="none" strike="noStrike" dirty="0" smtClean="0">
                          <a:solidFill>
                            <a:srgbClr val="000000"/>
                          </a:solidFill>
                          <a:effectLst/>
                          <a:latin typeface="Aptos Narrow"/>
                        </a:rPr>
                        <a:t>’</a:t>
                      </a:r>
                      <a:r>
                        <a:rPr lang="hu-HU" sz="1900" b="1" i="0" u="none" strike="noStrike" dirty="0" err="1" smtClean="0">
                          <a:solidFill>
                            <a:srgbClr val="000000"/>
                          </a:solidFill>
                          <a:effectLst/>
                          <a:latin typeface="Aptos Narrow"/>
                        </a:rPr>
                        <a:t>if</a:t>
                      </a:r>
                      <a:r>
                        <a:rPr lang="hu-HU" sz="1900" b="1" i="0" u="none" strike="noStrike" dirty="0" smtClean="0">
                          <a:solidFill>
                            <a:srgbClr val="000000"/>
                          </a:solidFill>
                          <a:effectLst/>
                          <a:latin typeface="Aptos Narrow"/>
                        </a:rPr>
                        <a:t>’</a:t>
                      </a:r>
                    </a:p>
                    <a:p>
                      <a:pPr algn="ctr" fontAlgn="b"/>
                      <a:r>
                        <a:rPr lang="hu-HU" sz="1900" b="1" i="0" u="none" strike="noStrike" dirty="0" smtClean="0">
                          <a:solidFill>
                            <a:srgbClr val="000000"/>
                          </a:solidFill>
                          <a:effectLst/>
                          <a:latin typeface="Aptos Narrow"/>
                        </a:rPr>
                        <a:t>RP (</a:t>
                      </a:r>
                      <a:r>
                        <a:rPr lang="hu-HU" sz="1900" b="1" i="0" u="none" strike="noStrike" dirty="0" err="1" smtClean="0">
                          <a:solidFill>
                            <a:srgbClr val="000000"/>
                          </a:solidFill>
                          <a:effectLst/>
                          <a:latin typeface="Aptos Narrow"/>
                        </a:rPr>
                        <a:t>hits</a:t>
                      </a:r>
                      <a:r>
                        <a:rPr lang="hu-HU" sz="1900" b="1" i="0" u="none" strike="noStrike" dirty="0" smtClean="0">
                          <a:solidFill>
                            <a:srgbClr val="000000"/>
                          </a:solidFill>
                          <a:effectLst/>
                          <a:latin typeface="Aptos Narrow"/>
                        </a:rPr>
                        <a:t>)</a:t>
                      </a:r>
                      <a:endParaRPr lang="hu-HU" sz="1900" b="1" i="0" u="none" strike="noStrike" dirty="0">
                        <a:solidFill>
                          <a:srgbClr val="000000"/>
                        </a:solidFill>
                        <a:effectLst/>
                        <a:latin typeface="Aptos Narrow"/>
                      </a:endParaRPr>
                    </a:p>
                  </a:txBody>
                  <a:tcPr marL="7620" marR="7620" marT="7620" marB="0" anchor="b"/>
                </a:tc>
                <a:tc>
                  <a:txBody>
                    <a:bodyPr/>
                    <a:lstStyle/>
                    <a:p>
                      <a:pPr algn="ctr"/>
                      <a:r>
                        <a:rPr lang="hu-HU" sz="1900" b="1" dirty="0" smtClean="0"/>
                        <a:t>RP</a:t>
                      </a:r>
                      <a:r>
                        <a:rPr lang="hu-HU" sz="1900" b="1" baseline="0" dirty="0" smtClean="0"/>
                        <a:t> (% of </a:t>
                      </a:r>
                      <a:r>
                        <a:rPr lang="hu-HU" sz="1900" b="1" baseline="0" dirty="0" err="1" smtClean="0"/>
                        <a:t>all</a:t>
                      </a:r>
                      <a:r>
                        <a:rPr lang="hu-HU" sz="1900" b="1" baseline="0" dirty="0" smtClean="0"/>
                        <a:t> </a:t>
                      </a:r>
                      <a:r>
                        <a:rPr lang="hu-HU" sz="1900" b="1" baseline="0" dirty="0" err="1" smtClean="0"/>
                        <a:t>valid</a:t>
                      </a:r>
                      <a:r>
                        <a:rPr lang="hu-HU" sz="1900" b="1" baseline="0" dirty="0" smtClean="0"/>
                        <a:t> </a:t>
                      </a:r>
                      <a:r>
                        <a:rPr lang="hu-HU" sz="1900" b="1" baseline="0" dirty="0" err="1" smtClean="0"/>
                        <a:t>hits</a:t>
                      </a:r>
                      <a:r>
                        <a:rPr lang="hu-HU" sz="1900" b="1" baseline="0" dirty="0" smtClean="0"/>
                        <a:t>)</a:t>
                      </a:r>
                      <a:endParaRPr lang="hu-HU" sz="1900" b="1" dirty="0"/>
                    </a:p>
                  </a:txBody>
                  <a:tcPr marL="7620" marR="7620" marT="7620" marB="0" anchor="b"/>
                </a:tc>
                <a:tc>
                  <a:txBody>
                    <a:bodyPr/>
                    <a:lstStyle/>
                    <a:p>
                      <a:pPr algn="ctr" fontAlgn="b"/>
                      <a:r>
                        <a:rPr lang="hu-HU" sz="1900" b="1" i="1" u="none" strike="noStrike" dirty="0" smtClean="0">
                          <a:solidFill>
                            <a:srgbClr val="000000"/>
                          </a:solidFill>
                          <a:effectLst/>
                          <a:latin typeface="Aptos Narrow"/>
                        </a:rPr>
                        <a:t>Hogy/hogy </a:t>
                      </a:r>
                      <a:r>
                        <a:rPr lang="hu-HU" sz="1900" b="1" i="0" u="none" strike="noStrike" dirty="0" smtClean="0">
                          <a:solidFill>
                            <a:srgbClr val="000000"/>
                          </a:solidFill>
                          <a:effectLst/>
                          <a:latin typeface="Aptos Narrow"/>
                        </a:rPr>
                        <a:t>’</a:t>
                      </a:r>
                      <a:r>
                        <a:rPr lang="hu-HU" sz="1900" b="1" i="0" u="none" strike="noStrike" dirty="0" err="1" smtClean="0">
                          <a:solidFill>
                            <a:srgbClr val="000000"/>
                          </a:solidFill>
                          <a:effectLst/>
                          <a:latin typeface="Aptos Narrow"/>
                        </a:rPr>
                        <a:t>hogy</a:t>
                      </a:r>
                      <a:r>
                        <a:rPr lang="hu-HU" sz="1900" b="1" i="0" u="none" strike="noStrike" dirty="0" smtClean="0">
                          <a:solidFill>
                            <a:srgbClr val="000000"/>
                          </a:solidFill>
                          <a:effectLst/>
                          <a:latin typeface="Aptos Narrow"/>
                        </a:rPr>
                        <a:t>’</a:t>
                      </a:r>
                    </a:p>
                    <a:p>
                      <a:pPr algn="ctr" fontAlgn="b"/>
                      <a:r>
                        <a:rPr lang="hu-HU" sz="1900" b="1" i="0" u="none" strike="noStrike" dirty="0" smtClean="0">
                          <a:solidFill>
                            <a:srgbClr val="000000"/>
                          </a:solidFill>
                          <a:effectLst/>
                          <a:latin typeface="Aptos Narrow"/>
                        </a:rPr>
                        <a:t>RP (</a:t>
                      </a:r>
                      <a:r>
                        <a:rPr lang="hu-HU" sz="1900" b="1" i="0" u="none" strike="noStrike" dirty="0" err="1" smtClean="0">
                          <a:solidFill>
                            <a:srgbClr val="000000"/>
                          </a:solidFill>
                          <a:effectLst/>
                          <a:latin typeface="Aptos Narrow"/>
                        </a:rPr>
                        <a:t>hits</a:t>
                      </a:r>
                      <a:r>
                        <a:rPr lang="hu-HU" sz="1900" b="1" i="0" u="none" strike="noStrike" dirty="0" smtClean="0">
                          <a:solidFill>
                            <a:srgbClr val="000000"/>
                          </a:solidFill>
                          <a:effectLst/>
                          <a:latin typeface="Aptos Narrow"/>
                        </a:rPr>
                        <a:t>)</a:t>
                      </a:r>
                      <a:endParaRPr lang="hu-HU" sz="1900" b="1" i="0" u="none" strike="noStrike" dirty="0">
                        <a:solidFill>
                          <a:srgbClr val="000000"/>
                        </a:solidFill>
                        <a:effectLst/>
                        <a:latin typeface="Aptos Narrow"/>
                      </a:endParaRPr>
                    </a:p>
                  </a:txBody>
                  <a:tcPr marL="7620" marR="7620" marT="7620" marB="0" anchor="b"/>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hu-HU" sz="1900" b="1" dirty="0" smtClean="0"/>
                    </a:p>
                    <a:p>
                      <a:pPr marL="0" marR="0" lvl="0" indent="0" algn="ctr" defTabSz="457200" rtl="0" eaLnBrk="1" fontAlgn="auto" latinLnBrk="0" hangingPunct="1">
                        <a:lnSpc>
                          <a:spcPct val="100000"/>
                        </a:lnSpc>
                        <a:spcBef>
                          <a:spcPts val="0"/>
                        </a:spcBef>
                        <a:spcAft>
                          <a:spcPts val="0"/>
                        </a:spcAft>
                        <a:buClrTx/>
                        <a:buSzTx/>
                        <a:buFontTx/>
                        <a:buNone/>
                        <a:tabLst/>
                        <a:defRPr/>
                      </a:pPr>
                      <a:endParaRPr lang="hu-HU" sz="1900" b="1" dirty="0" smtClean="0"/>
                    </a:p>
                    <a:p>
                      <a:pPr marL="0" marR="0" lvl="0" indent="0" algn="ctr" defTabSz="457200" rtl="0" eaLnBrk="1" fontAlgn="auto" latinLnBrk="0" hangingPunct="1">
                        <a:lnSpc>
                          <a:spcPct val="100000"/>
                        </a:lnSpc>
                        <a:spcBef>
                          <a:spcPts val="0"/>
                        </a:spcBef>
                        <a:spcAft>
                          <a:spcPts val="0"/>
                        </a:spcAft>
                        <a:buClrTx/>
                        <a:buSzTx/>
                        <a:buFontTx/>
                        <a:buNone/>
                        <a:tabLst/>
                        <a:defRPr/>
                      </a:pPr>
                      <a:r>
                        <a:rPr lang="hu-HU" sz="1900" b="1" dirty="0" smtClean="0"/>
                        <a:t>RP</a:t>
                      </a:r>
                      <a:r>
                        <a:rPr lang="hu-HU" sz="1900" b="1" baseline="0" dirty="0" smtClean="0"/>
                        <a:t> (% of </a:t>
                      </a:r>
                      <a:r>
                        <a:rPr lang="hu-HU" sz="1900" b="1" baseline="0" dirty="0" err="1" smtClean="0"/>
                        <a:t>all</a:t>
                      </a:r>
                      <a:r>
                        <a:rPr lang="hu-HU" sz="1900" b="1" baseline="0" dirty="0" smtClean="0"/>
                        <a:t> </a:t>
                      </a:r>
                      <a:r>
                        <a:rPr lang="hu-HU" sz="1900" b="1" baseline="0" dirty="0" err="1" smtClean="0"/>
                        <a:t>valid</a:t>
                      </a:r>
                      <a:r>
                        <a:rPr lang="hu-HU" sz="1900" b="1" baseline="0" dirty="0" smtClean="0"/>
                        <a:t> </a:t>
                      </a:r>
                      <a:r>
                        <a:rPr lang="hu-HU" sz="1900" b="1" baseline="0" dirty="0" err="1" smtClean="0"/>
                        <a:t>hits</a:t>
                      </a:r>
                      <a:r>
                        <a:rPr lang="hu-HU" sz="1900" b="1" baseline="0" dirty="0" smtClean="0"/>
                        <a:t>)</a:t>
                      </a:r>
                      <a:endParaRPr lang="hu-HU" sz="1900" b="1" dirty="0" smtClean="0"/>
                    </a:p>
                  </a:txBody>
                  <a:tcPr marL="7620" marR="7620" marT="7620" marB="0" anchor="b"/>
                </a:tc>
              </a:tr>
              <a:tr h="619277">
                <a:tc>
                  <a:txBody>
                    <a:bodyPr/>
                    <a:lstStyle/>
                    <a:p>
                      <a:pPr algn="l" fontAlgn="b"/>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formulate</a:t>
                      </a:r>
                      <a:r>
                        <a:rPr lang="hu-HU" sz="1900" i="0" u="none" strike="noStrike" kern="1200" dirty="0" smtClean="0">
                          <a:solidFill>
                            <a:schemeClr val="dk1"/>
                          </a:solidFill>
                          <a:effectLst/>
                          <a:latin typeface="+mn-lt"/>
                          <a:ea typeface="+mn-ea"/>
                          <a:cs typeface="+mn-cs"/>
                        </a:rPr>
                        <a:t>’</a:t>
                      </a:r>
                      <a:endParaRPr lang="hu-HU" sz="1900" i="0" u="none" strike="noStrike" kern="1200" dirty="0">
                        <a:solidFill>
                          <a:schemeClr val="dk1"/>
                        </a:solidFill>
                        <a:effectLst/>
                        <a:latin typeface="+mn-lt"/>
                        <a:ea typeface="+mn-ea"/>
                        <a:cs typeface="+mn-cs"/>
                      </a:endParaRPr>
                    </a:p>
                  </a:txBody>
                  <a:tcPr marL="7620" marR="7620" marT="7620" marB="0" anchor="b"/>
                </a:tc>
                <a:tc>
                  <a:txBody>
                    <a:bodyPr/>
                    <a:lstStyle/>
                    <a:p>
                      <a:pPr algn="l" fontAlgn="b"/>
                      <a:r>
                        <a:rPr lang="hu-HU" sz="1900" b="1" i="1" u="none" strike="noStrike" dirty="0">
                          <a:effectLst/>
                        </a:rPr>
                        <a:t>fogalmaz-</a:t>
                      </a:r>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64</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b="1" dirty="0" smtClean="0"/>
                        <a:t>35,36%</a:t>
                      </a:r>
                      <a:endParaRPr lang="hu-HU" sz="1900" b="1"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45</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b="1" dirty="0" smtClean="0"/>
                        <a:t>55,55%</a:t>
                      </a:r>
                      <a:endParaRPr lang="hu-HU" sz="1900" b="1" dirty="0"/>
                    </a:p>
                  </a:txBody>
                  <a:tcPr marL="7620" marR="7620" marT="7620" marB="0" anchor="b"/>
                </a:tc>
              </a:tr>
              <a:tr h="3302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ask</a:t>
                      </a:r>
                      <a:r>
                        <a:rPr lang="hu-HU" sz="19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900" b="1" i="1" u="none" strike="noStrike">
                          <a:effectLst/>
                        </a:rPr>
                        <a:t>kérdez-</a:t>
                      </a:r>
                      <a:endParaRPr lang="hu-HU" sz="1900" b="1" i="1" u="none" strike="noStrike">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28</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b="1" dirty="0" smtClean="0"/>
                        <a:t>38,88%</a:t>
                      </a:r>
                      <a:endParaRPr lang="hu-HU" sz="1900" b="1"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0</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0%</a:t>
                      </a:r>
                      <a:endParaRPr lang="hu-HU" sz="1900" dirty="0"/>
                    </a:p>
                  </a:txBody>
                  <a:tcPr marL="7620" marR="7620" marT="7620" marB="0" anchor="b"/>
                </a:tc>
              </a:tr>
              <a:tr h="3302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speak</a:t>
                      </a:r>
                      <a:r>
                        <a:rPr lang="hu-HU" sz="19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900" b="1" i="1" u="none" strike="noStrike" dirty="0">
                          <a:effectLst/>
                        </a:rPr>
                        <a:t>beszél-</a:t>
                      </a:r>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10</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17,54%</a:t>
                      </a:r>
                      <a:endParaRPr lang="hu-HU" sz="1900"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5</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b="1" dirty="0" smtClean="0"/>
                        <a:t>62,50%</a:t>
                      </a:r>
                      <a:endParaRPr lang="hu-HU" sz="1900" b="1" dirty="0"/>
                    </a:p>
                  </a:txBody>
                  <a:tcPr marL="7620" marR="7620" marT="7620" marB="0" anchor="b"/>
                </a:tc>
              </a:tr>
              <a:tr h="61927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summarize</a:t>
                      </a:r>
                      <a:r>
                        <a:rPr lang="hu-HU" sz="19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900" b="1" i="1" u="none" strike="noStrike" dirty="0">
                          <a:effectLst/>
                        </a:rPr>
                        <a:t>összefoglal-</a:t>
                      </a:r>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2</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4,08%</a:t>
                      </a:r>
                      <a:endParaRPr lang="hu-HU" sz="1900"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2</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11,11%</a:t>
                      </a:r>
                      <a:endParaRPr lang="hu-HU" sz="1900" dirty="0"/>
                    </a:p>
                  </a:txBody>
                  <a:tcPr marL="7620" marR="7620" marT="7620" marB="0" anchor="b"/>
                </a:tc>
              </a:tr>
              <a:tr h="3302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say</a:t>
                      </a:r>
                      <a:r>
                        <a:rPr lang="hu-HU" sz="19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900" b="1" i="1" u="none" strike="noStrike" dirty="0">
                          <a:effectLst/>
                        </a:rPr>
                        <a:t>mond-</a:t>
                      </a:r>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10</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b="1" dirty="0" smtClean="0"/>
                        <a:t>47,62%</a:t>
                      </a:r>
                      <a:endParaRPr lang="hu-HU" sz="1900" b="1"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7</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18,92%</a:t>
                      </a:r>
                      <a:endParaRPr lang="hu-HU" sz="1900" dirty="0"/>
                    </a:p>
                  </a:txBody>
                  <a:tcPr marL="7620" marR="7620" marT="7620" marB="0" anchor="b"/>
                </a:tc>
              </a:tr>
              <a:tr h="3302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reply</a:t>
                      </a:r>
                      <a:r>
                        <a:rPr lang="hu-HU" sz="19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900" b="1" i="1" u="none" strike="noStrike" dirty="0">
                          <a:effectLst/>
                        </a:rPr>
                        <a:t>válaszol-</a:t>
                      </a:r>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1</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14,28%</a:t>
                      </a:r>
                      <a:endParaRPr lang="hu-HU" sz="1900"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2</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15,38%</a:t>
                      </a:r>
                      <a:endParaRPr lang="hu-HU" sz="1900" dirty="0"/>
                    </a:p>
                  </a:txBody>
                  <a:tcPr marL="7620" marR="7620" marT="7620" marB="0" anchor="b"/>
                </a:tc>
              </a:tr>
              <a:tr h="330281">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hu-HU" sz="1900" i="0" u="none" strike="noStrike" kern="1200" dirty="0" smtClean="0">
                          <a:solidFill>
                            <a:schemeClr val="dk1"/>
                          </a:solidFill>
                          <a:effectLst/>
                          <a:latin typeface="+mn-lt"/>
                          <a:ea typeface="+mn-ea"/>
                          <a:cs typeface="+mn-cs"/>
                        </a:rPr>
                        <a:t>’</a:t>
                      </a:r>
                      <a:r>
                        <a:rPr lang="hu-HU" sz="1900" i="0" u="none" strike="noStrike" kern="1200" dirty="0" err="1" smtClean="0">
                          <a:solidFill>
                            <a:schemeClr val="dk1"/>
                          </a:solidFill>
                          <a:effectLst/>
                          <a:latin typeface="+mn-lt"/>
                          <a:ea typeface="+mn-ea"/>
                          <a:cs typeface="+mn-cs"/>
                        </a:rPr>
                        <a:t>answer</a:t>
                      </a:r>
                      <a:r>
                        <a:rPr lang="hu-HU" sz="1900" i="0" u="none" strike="noStrike" kern="1200" dirty="0" smtClean="0">
                          <a:solidFill>
                            <a:schemeClr val="dk1"/>
                          </a:solidFill>
                          <a:effectLst/>
                          <a:latin typeface="+mn-lt"/>
                          <a:ea typeface="+mn-ea"/>
                          <a:cs typeface="+mn-cs"/>
                        </a:rPr>
                        <a:t>’</a:t>
                      </a:r>
                    </a:p>
                  </a:txBody>
                  <a:tcPr marL="7620" marR="7620" marT="7620" marB="0" anchor="b"/>
                </a:tc>
                <a:tc>
                  <a:txBody>
                    <a:bodyPr/>
                    <a:lstStyle/>
                    <a:p>
                      <a:pPr algn="l" fontAlgn="b"/>
                      <a:r>
                        <a:rPr lang="hu-HU" sz="1900" b="1" i="1" u="none" strike="noStrike" dirty="0">
                          <a:effectLst/>
                        </a:rPr>
                        <a:t>felel-</a:t>
                      </a:r>
                      <a:endParaRPr lang="hu-HU" sz="1900" b="1" i="1" u="none" strike="noStrike" dirty="0">
                        <a:solidFill>
                          <a:srgbClr val="000000"/>
                        </a:solidFill>
                        <a:effectLst/>
                        <a:latin typeface="Aptos Narrow"/>
                      </a:endParaRPr>
                    </a:p>
                  </a:txBody>
                  <a:tcPr marL="7620" marR="7620" marT="7620" marB="0" anchor="b"/>
                </a:tc>
                <a:tc>
                  <a:txBody>
                    <a:bodyPr/>
                    <a:lstStyle/>
                    <a:p>
                      <a:pPr algn="ctr" fontAlgn="b"/>
                      <a:r>
                        <a:rPr lang="hu-HU" sz="1900" b="0" i="0" u="none" strike="noStrike" dirty="0" smtClean="0">
                          <a:solidFill>
                            <a:srgbClr val="000000"/>
                          </a:solidFill>
                          <a:effectLst/>
                          <a:latin typeface="Aptos Narrow"/>
                        </a:rPr>
                        <a:t>0</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0%</a:t>
                      </a:r>
                      <a:endParaRPr lang="hu-HU" sz="1900" dirty="0"/>
                    </a:p>
                  </a:txBody>
                  <a:tcPr marL="7620" marR="7620" marT="7620" marB="0" anchor="b"/>
                </a:tc>
                <a:tc>
                  <a:txBody>
                    <a:bodyPr/>
                    <a:lstStyle/>
                    <a:p>
                      <a:pPr algn="ctr" fontAlgn="b"/>
                      <a:r>
                        <a:rPr lang="hu-HU" sz="1900" b="0" i="0" u="none" strike="noStrike" dirty="0" smtClean="0">
                          <a:solidFill>
                            <a:srgbClr val="000000"/>
                          </a:solidFill>
                          <a:effectLst/>
                          <a:latin typeface="Aptos Narrow"/>
                        </a:rPr>
                        <a:t>0</a:t>
                      </a:r>
                      <a:endParaRPr lang="hu-HU" sz="1900" b="0" i="0" u="none" strike="noStrike" dirty="0">
                        <a:solidFill>
                          <a:srgbClr val="000000"/>
                        </a:solidFill>
                        <a:effectLst/>
                        <a:latin typeface="Aptos Narrow"/>
                      </a:endParaRPr>
                    </a:p>
                  </a:txBody>
                  <a:tcPr marL="7620" marR="7620" marT="7620" marB="0" anchor="b"/>
                </a:tc>
                <a:tc>
                  <a:txBody>
                    <a:bodyPr/>
                    <a:lstStyle/>
                    <a:p>
                      <a:pPr algn="ctr"/>
                      <a:r>
                        <a:rPr lang="hu-HU" sz="1900" dirty="0" smtClean="0"/>
                        <a:t>0%</a:t>
                      </a:r>
                      <a:endParaRPr lang="hu-HU" sz="1900" dirty="0"/>
                    </a:p>
                  </a:txBody>
                  <a:tcPr marL="7620" marR="7620" marT="7620" marB="0" anchor="b"/>
                </a:tc>
              </a:tr>
              <a:tr h="316519">
                <a:tc>
                  <a:txBody>
                    <a:bodyPr/>
                    <a:lstStyle/>
                    <a:p>
                      <a:pPr algn="l" fontAlgn="b"/>
                      <a:endParaRPr lang="hu-HU" sz="1900" b="0" i="0" u="none" strike="noStrike" dirty="0">
                        <a:solidFill>
                          <a:srgbClr val="000000"/>
                        </a:solidFill>
                        <a:effectLst/>
                        <a:latin typeface="Aptos Narrow"/>
                      </a:endParaRPr>
                    </a:p>
                  </a:txBody>
                  <a:tcPr marL="7620" marR="7620" marT="7620" marB="0" anchor="b"/>
                </a:tc>
                <a:tc>
                  <a:txBody>
                    <a:bodyPr/>
                    <a:lstStyle/>
                    <a:p>
                      <a:pPr algn="l" fontAlgn="b"/>
                      <a:endParaRPr lang="hu-HU" sz="1900" b="0" i="0" u="none" strike="noStrike" dirty="0">
                        <a:solidFill>
                          <a:srgbClr val="000000"/>
                        </a:solidFill>
                        <a:effectLst/>
                        <a:latin typeface="Aptos Narrow"/>
                      </a:endParaRPr>
                    </a:p>
                  </a:txBody>
                  <a:tcPr marL="7620" marR="7620" marT="7620" marB="0" anchor="b"/>
                </a:tc>
                <a:tc>
                  <a:txBody>
                    <a:bodyPr/>
                    <a:lstStyle/>
                    <a:p>
                      <a:pPr algn="ctr" fontAlgn="b"/>
                      <a:r>
                        <a:rPr lang="hu-HU" sz="1900" b="1" i="0" u="none" strike="noStrike" dirty="0" smtClean="0">
                          <a:solidFill>
                            <a:srgbClr val="000000"/>
                          </a:solidFill>
                          <a:effectLst/>
                          <a:latin typeface="Aptos Narrow"/>
                        </a:rPr>
                        <a:t>115</a:t>
                      </a:r>
                      <a:endParaRPr lang="hu-HU" sz="1900" b="1" i="0" u="none" strike="noStrike" dirty="0">
                        <a:solidFill>
                          <a:srgbClr val="000000"/>
                        </a:solidFill>
                        <a:effectLst/>
                        <a:latin typeface="Aptos Narrow"/>
                      </a:endParaRPr>
                    </a:p>
                  </a:txBody>
                  <a:tcPr marL="7620" marR="7620" marT="7620" marB="0" anchor="b"/>
                </a:tc>
                <a:tc>
                  <a:txBody>
                    <a:bodyPr/>
                    <a:lstStyle/>
                    <a:p>
                      <a:pPr algn="ctr" fontAlgn="b"/>
                      <a:endParaRPr lang="hu-HU" sz="1900" b="0" i="0" u="none" strike="noStrike" dirty="0">
                        <a:solidFill>
                          <a:srgbClr val="000000"/>
                        </a:solidFill>
                        <a:effectLst/>
                        <a:latin typeface="Aptos Narrow"/>
                      </a:endParaRPr>
                    </a:p>
                  </a:txBody>
                  <a:tcPr marL="7620" marR="7620" marT="7620" marB="0" anchor="b"/>
                </a:tc>
                <a:tc>
                  <a:txBody>
                    <a:bodyPr/>
                    <a:lstStyle/>
                    <a:p>
                      <a:pPr algn="ctr" fontAlgn="b"/>
                      <a:r>
                        <a:rPr lang="hu-HU" sz="1900" b="1" i="0" u="none" strike="noStrike" dirty="0" smtClean="0">
                          <a:solidFill>
                            <a:srgbClr val="000000"/>
                          </a:solidFill>
                          <a:effectLst/>
                          <a:latin typeface="Aptos Narrow"/>
                        </a:rPr>
                        <a:t>61</a:t>
                      </a:r>
                      <a:endParaRPr lang="hu-HU" sz="1900" b="1" i="0" u="none" strike="noStrike" dirty="0">
                        <a:solidFill>
                          <a:srgbClr val="000000"/>
                        </a:solidFill>
                        <a:effectLst/>
                        <a:latin typeface="Aptos Narrow"/>
                      </a:endParaRPr>
                    </a:p>
                  </a:txBody>
                  <a:tcPr marL="7620" marR="7620" marT="7620" marB="0" anchor="b"/>
                </a:tc>
                <a:tc>
                  <a:txBody>
                    <a:bodyPr/>
                    <a:lstStyle/>
                    <a:p>
                      <a:pPr algn="ctr" fontAlgn="b"/>
                      <a:endParaRPr lang="hu-HU" sz="1900" b="0" i="0" u="none" strike="noStrike" dirty="0">
                        <a:solidFill>
                          <a:srgbClr val="000000"/>
                        </a:solidFill>
                        <a:effectLst/>
                        <a:latin typeface="Aptos Narrow"/>
                      </a:endParaRPr>
                    </a:p>
                  </a:txBody>
                  <a:tcPr marL="7620" marR="7620" marT="7620" marB="0" anchor="b"/>
                </a:tc>
              </a:tr>
            </a:tbl>
          </a:graphicData>
        </a:graphic>
      </p:graphicFrame>
    </p:spTree>
    <p:extLst>
      <p:ext uri="{BB962C8B-B14F-4D97-AF65-F5344CB8AC3E}">
        <p14:creationId xmlns:p14="http://schemas.microsoft.com/office/powerpoint/2010/main" val="543263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t>Independent (</a:t>
            </a:r>
            <a:r>
              <a:rPr lang="hu-HU" dirty="0" err="1" smtClean="0"/>
              <a:t>insubordinate</a:t>
            </a:r>
            <a:r>
              <a:rPr lang="hu-HU" dirty="0" smtClean="0"/>
              <a:t>) </a:t>
            </a:r>
            <a:r>
              <a:rPr lang="hu-HU" dirty="0" err="1" smtClean="0"/>
              <a:t>clauses</a:t>
            </a:r>
            <a:endParaRPr lang="hu-HU" dirty="0"/>
          </a:p>
        </p:txBody>
      </p:sp>
      <p:sp>
        <p:nvSpPr>
          <p:cNvPr id="3" name="Tartalom helye 2"/>
          <p:cNvSpPr>
            <a:spLocks noGrp="1"/>
          </p:cNvSpPr>
          <p:nvPr>
            <p:ph idx="1"/>
          </p:nvPr>
        </p:nvSpPr>
        <p:spPr>
          <a:xfrm>
            <a:off x="293914" y="1752599"/>
            <a:ext cx="11767457" cy="4920343"/>
          </a:xfrm>
        </p:spPr>
        <p:txBody>
          <a:bodyPr>
            <a:noAutofit/>
          </a:bodyPr>
          <a:lstStyle/>
          <a:p>
            <a:pPr marL="36900" indent="0">
              <a:buNone/>
            </a:pPr>
            <a:r>
              <a:rPr lang="hu-HU" sz="2100" dirty="0" smtClean="0"/>
              <a:t>„</a:t>
            </a:r>
            <a:r>
              <a:rPr lang="en-US" sz="2100" dirty="0"/>
              <a:t>the independent use of constructions exhibiting prima facie characteristics of subordinate clauses</a:t>
            </a:r>
            <a:r>
              <a:rPr lang="hu-HU" sz="2100" dirty="0"/>
              <a:t>” (Evans – </a:t>
            </a:r>
            <a:r>
              <a:rPr lang="hu-HU" sz="2100" dirty="0" err="1"/>
              <a:t>Watanabe</a:t>
            </a:r>
            <a:r>
              <a:rPr lang="hu-HU" sz="2100" dirty="0"/>
              <a:t> 2016: 2, </a:t>
            </a:r>
            <a:r>
              <a:rPr lang="hu-HU" sz="2100" dirty="0" err="1"/>
              <a:t>cf</a:t>
            </a:r>
            <a:r>
              <a:rPr lang="hu-HU" sz="2100" dirty="0"/>
              <a:t>. Evans 2007</a:t>
            </a:r>
            <a:r>
              <a:rPr lang="hu-HU" sz="2100" dirty="0" smtClean="0"/>
              <a:t>)</a:t>
            </a:r>
          </a:p>
          <a:p>
            <a:pPr marL="36900" indent="0">
              <a:buNone/>
            </a:pPr>
            <a:r>
              <a:rPr lang="hu-HU" sz="2100" dirty="0"/>
              <a:t>„</a:t>
            </a:r>
            <a:r>
              <a:rPr lang="hu-HU" sz="2100" dirty="0" err="1"/>
              <a:t>insubordinate</a:t>
            </a:r>
            <a:r>
              <a:rPr lang="hu-HU" sz="2100" dirty="0" smtClean="0"/>
              <a:t>” </a:t>
            </a:r>
            <a:r>
              <a:rPr lang="hu-HU" sz="2100" dirty="0" err="1" smtClean="0"/>
              <a:t>clause</a:t>
            </a:r>
            <a:r>
              <a:rPr lang="hu-HU" sz="2100" dirty="0" smtClean="0"/>
              <a:t> </a:t>
            </a:r>
            <a:r>
              <a:rPr lang="hu-HU" sz="2100" dirty="0"/>
              <a:t>(</a:t>
            </a:r>
            <a:r>
              <a:rPr lang="hu-HU" sz="2100" dirty="0" err="1"/>
              <a:t>missing</a:t>
            </a:r>
            <a:r>
              <a:rPr lang="hu-HU" sz="2100" dirty="0"/>
              <a:t> main </a:t>
            </a:r>
            <a:r>
              <a:rPr lang="hu-HU" sz="2100" dirty="0" err="1"/>
              <a:t>clause</a:t>
            </a:r>
            <a:r>
              <a:rPr lang="hu-HU" sz="2100" dirty="0"/>
              <a:t>) (Evans 2007)</a:t>
            </a:r>
          </a:p>
          <a:p>
            <a:pPr marL="36900" indent="0">
              <a:buNone/>
            </a:pPr>
            <a:r>
              <a:rPr lang="hu-HU" sz="2100" dirty="0" smtClean="0"/>
              <a:t>3 </a:t>
            </a:r>
            <a:r>
              <a:rPr lang="hu-HU" sz="2100" dirty="0" err="1"/>
              <a:t>basic</a:t>
            </a:r>
            <a:r>
              <a:rPr lang="hu-HU" sz="2100" dirty="0"/>
              <a:t> </a:t>
            </a:r>
            <a:r>
              <a:rPr lang="hu-HU" sz="2100" dirty="0" err="1"/>
              <a:t>functions</a:t>
            </a:r>
            <a:r>
              <a:rPr lang="hu-HU" sz="2100" dirty="0"/>
              <a:t>: </a:t>
            </a:r>
          </a:p>
          <a:p>
            <a:pPr marL="342900" lvl="1" indent="-306000">
              <a:buFont typeface="Arial" panose="020B0604020202020204" pitchFamily="34" charset="0"/>
              <a:buChar char="•"/>
            </a:pPr>
            <a:r>
              <a:rPr lang="hu-HU" sz="2100" dirty="0" err="1"/>
              <a:t>Modal</a:t>
            </a:r>
            <a:r>
              <a:rPr lang="hu-HU" sz="2100" dirty="0"/>
              <a:t>: </a:t>
            </a:r>
            <a:r>
              <a:rPr lang="hu-HU" sz="2100" dirty="0" err="1"/>
              <a:t>express</a:t>
            </a:r>
            <a:r>
              <a:rPr lang="hu-HU" sz="2100" dirty="0"/>
              <a:t> </a:t>
            </a:r>
            <a:r>
              <a:rPr lang="hu-HU" sz="2100" dirty="0" err="1"/>
              <a:t>speaker</a:t>
            </a:r>
            <a:r>
              <a:rPr lang="hu-HU" sz="2100" dirty="0"/>
              <a:t> </a:t>
            </a:r>
            <a:r>
              <a:rPr lang="hu-HU" sz="2100" dirty="0" err="1" smtClean="0"/>
              <a:t>attitudes</a:t>
            </a:r>
            <a:endParaRPr lang="hu-HU" sz="2100" dirty="0"/>
          </a:p>
          <a:p>
            <a:pPr marL="342900" lvl="1" indent="-306000">
              <a:buFont typeface="Arial" panose="020B0604020202020204" pitchFamily="34" charset="0"/>
              <a:buChar char="•"/>
            </a:pPr>
            <a:r>
              <a:rPr lang="hu-HU" sz="2100" dirty="0" err="1" smtClean="0"/>
              <a:t>Interactional</a:t>
            </a:r>
            <a:r>
              <a:rPr lang="hu-HU" sz="2100" dirty="0" smtClean="0"/>
              <a:t>/</a:t>
            </a:r>
            <a:r>
              <a:rPr lang="hu-HU" sz="2100" dirty="0" err="1" smtClean="0"/>
              <a:t>interpersonal</a:t>
            </a:r>
            <a:r>
              <a:rPr lang="hu-HU" sz="2100" dirty="0" smtClean="0"/>
              <a:t>: </a:t>
            </a:r>
            <a:r>
              <a:rPr lang="hu-HU" sz="2100" dirty="0" err="1"/>
              <a:t>manage</a:t>
            </a:r>
            <a:r>
              <a:rPr lang="hu-HU" sz="2100" dirty="0"/>
              <a:t> </a:t>
            </a:r>
            <a:r>
              <a:rPr lang="hu-HU" sz="2100" dirty="0" err="1"/>
              <a:t>speaker</a:t>
            </a:r>
            <a:r>
              <a:rPr lang="hu-HU" sz="2100" dirty="0"/>
              <a:t>/</a:t>
            </a:r>
            <a:r>
              <a:rPr lang="hu-HU" sz="2100" dirty="0" err="1"/>
              <a:t>hearer</a:t>
            </a:r>
            <a:r>
              <a:rPr lang="hu-HU" sz="2100" dirty="0"/>
              <a:t> </a:t>
            </a:r>
            <a:r>
              <a:rPr lang="hu-HU" sz="2100" dirty="0" err="1" smtClean="0"/>
              <a:t>interactions</a:t>
            </a:r>
            <a:endParaRPr lang="hu-HU" sz="2100" dirty="0"/>
          </a:p>
          <a:p>
            <a:pPr marL="342900" lvl="1" indent="-306000">
              <a:buFont typeface="Arial" panose="020B0604020202020204" pitchFamily="34" charset="0"/>
              <a:buChar char="•"/>
            </a:pPr>
            <a:r>
              <a:rPr lang="hu-HU" sz="2100" dirty="0" err="1"/>
              <a:t>Discursive</a:t>
            </a:r>
            <a:r>
              <a:rPr lang="hu-HU" sz="2100" dirty="0"/>
              <a:t>: </a:t>
            </a:r>
            <a:r>
              <a:rPr lang="hu-HU" sz="2100" dirty="0" err="1"/>
              <a:t>organize</a:t>
            </a:r>
            <a:r>
              <a:rPr lang="hu-HU" sz="2100" dirty="0"/>
              <a:t> </a:t>
            </a:r>
            <a:r>
              <a:rPr lang="hu-HU" sz="2100" dirty="0" err="1"/>
              <a:t>the</a:t>
            </a:r>
            <a:r>
              <a:rPr lang="hu-HU" sz="2100" dirty="0"/>
              <a:t> </a:t>
            </a:r>
            <a:r>
              <a:rPr lang="hu-HU" sz="2100" dirty="0" err="1"/>
              <a:t>discourse</a:t>
            </a:r>
            <a:r>
              <a:rPr lang="hu-HU" sz="2100" dirty="0"/>
              <a:t> </a:t>
            </a:r>
            <a:r>
              <a:rPr lang="hu-HU" sz="2100" dirty="0" smtClean="0"/>
              <a:t> </a:t>
            </a:r>
          </a:p>
          <a:p>
            <a:pPr marL="36900" lvl="1" indent="0">
              <a:buNone/>
            </a:pPr>
            <a:r>
              <a:rPr lang="hu-HU" sz="2100" dirty="0" smtClean="0"/>
              <a:t>A) </a:t>
            </a:r>
            <a:r>
              <a:rPr lang="hu-HU" sz="2100" dirty="0" err="1" smtClean="0"/>
              <a:t>syntactically</a:t>
            </a:r>
            <a:r>
              <a:rPr lang="hu-HU" sz="2100" dirty="0" smtClean="0"/>
              <a:t> </a:t>
            </a:r>
            <a:r>
              <a:rPr lang="hu-HU" sz="2100" dirty="0"/>
              <a:t>and </a:t>
            </a:r>
            <a:r>
              <a:rPr lang="hu-HU" sz="2100" dirty="0" err="1"/>
              <a:t>pragmatically</a:t>
            </a:r>
            <a:r>
              <a:rPr lang="hu-HU" sz="2100" dirty="0"/>
              <a:t> </a:t>
            </a:r>
            <a:r>
              <a:rPr lang="hu-HU" sz="2100" dirty="0" err="1" smtClean="0"/>
              <a:t>independent</a:t>
            </a:r>
            <a:r>
              <a:rPr lang="hu-HU" sz="2100" dirty="0" smtClean="0"/>
              <a:t>, </a:t>
            </a:r>
            <a:r>
              <a:rPr lang="hu-HU" sz="2100" dirty="0" err="1" smtClean="0"/>
              <a:t>own</a:t>
            </a:r>
            <a:r>
              <a:rPr lang="hu-HU" sz="2100" dirty="0" smtClean="0"/>
              <a:t> </a:t>
            </a:r>
            <a:r>
              <a:rPr lang="hu-HU" sz="2100" dirty="0" err="1" smtClean="0"/>
              <a:t>illocutionary</a:t>
            </a:r>
            <a:r>
              <a:rPr lang="hu-HU" sz="2100" dirty="0" smtClean="0"/>
              <a:t> </a:t>
            </a:r>
            <a:r>
              <a:rPr lang="hu-HU" sz="2100" dirty="0" err="1" smtClean="0"/>
              <a:t>force</a:t>
            </a:r>
            <a:r>
              <a:rPr lang="hu-HU" sz="2100" dirty="0" smtClean="0"/>
              <a:t>: </a:t>
            </a:r>
            <a:r>
              <a:rPr lang="hu-HU" sz="2100" b="1" u="sng" dirty="0" err="1" smtClean="0"/>
              <a:t>stand-alone</a:t>
            </a:r>
            <a:r>
              <a:rPr lang="hu-HU" sz="2100" dirty="0" smtClean="0"/>
              <a:t> </a:t>
            </a:r>
            <a:r>
              <a:rPr lang="hu-HU" sz="2100" dirty="0" err="1" smtClean="0"/>
              <a:t>independent</a:t>
            </a:r>
            <a:r>
              <a:rPr lang="hu-HU" sz="2100" dirty="0" smtClean="0"/>
              <a:t> </a:t>
            </a:r>
            <a:r>
              <a:rPr lang="hu-HU" sz="2100" dirty="0" err="1" smtClean="0"/>
              <a:t>clauses</a:t>
            </a:r>
            <a:r>
              <a:rPr lang="hu-HU" sz="2100" dirty="0"/>
              <a:t> </a:t>
            </a:r>
            <a:r>
              <a:rPr lang="hu-HU" sz="2100" dirty="0" smtClean="0"/>
              <a:t>(</a:t>
            </a:r>
            <a:r>
              <a:rPr lang="hu-HU" sz="2100" dirty="0" err="1" smtClean="0"/>
              <a:t>performative</a:t>
            </a:r>
            <a:r>
              <a:rPr lang="hu-HU" sz="2100" dirty="0" smtClean="0"/>
              <a:t>, </a:t>
            </a:r>
            <a:r>
              <a:rPr lang="hu-HU" sz="2100" dirty="0" err="1" smtClean="0"/>
              <a:t>own</a:t>
            </a:r>
            <a:r>
              <a:rPr lang="hu-HU" sz="2100" dirty="0" smtClean="0"/>
              <a:t> </a:t>
            </a:r>
            <a:r>
              <a:rPr lang="hu-HU" sz="2100" dirty="0" err="1" smtClean="0"/>
              <a:t>illocutionary</a:t>
            </a:r>
            <a:r>
              <a:rPr lang="hu-HU" sz="2100" dirty="0" smtClean="0"/>
              <a:t> </a:t>
            </a:r>
            <a:r>
              <a:rPr lang="hu-HU" sz="2100" dirty="0" err="1" smtClean="0"/>
              <a:t>force</a:t>
            </a:r>
            <a:r>
              <a:rPr lang="hu-HU" sz="2100" dirty="0" smtClean="0"/>
              <a:t>, </a:t>
            </a:r>
            <a:r>
              <a:rPr lang="hu-HU" sz="2100" dirty="0" err="1" smtClean="0"/>
              <a:t>independent</a:t>
            </a:r>
            <a:r>
              <a:rPr lang="hu-HU" sz="2100" dirty="0" smtClean="0"/>
              <a:t> </a:t>
            </a:r>
            <a:r>
              <a:rPr lang="hu-HU" sz="2100" dirty="0" err="1" smtClean="0"/>
              <a:t>form</a:t>
            </a:r>
            <a:r>
              <a:rPr lang="hu-HU" sz="2100" dirty="0" smtClean="0"/>
              <a:t> </a:t>
            </a:r>
            <a:r>
              <a:rPr lang="hu-HU" sz="2100" dirty="0" err="1" smtClean="0"/>
              <a:t>context</a:t>
            </a:r>
            <a:r>
              <a:rPr lang="hu-HU" sz="2100" dirty="0" smtClean="0"/>
              <a:t>)</a:t>
            </a:r>
            <a:endParaRPr lang="hu-HU" sz="2100" dirty="0"/>
          </a:p>
          <a:p>
            <a:pPr marL="36900" indent="0">
              <a:buNone/>
            </a:pPr>
            <a:r>
              <a:rPr lang="hu-HU" sz="2100" b="1" dirty="0" smtClean="0"/>
              <a:t>B) </a:t>
            </a:r>
            <a:r>
              <a:rPr lang="hu-HU" sz="2100" b="1" dirty="0" err="1" smtClean="0"/>
              <a:t>syntactically</a:t>
            </a:r>
            <a:r>
              <a:rPr lang="hu-HU" sz="2100" b="1" dirty="0" smtClean="0"/>
              <a:t> </a:t>
            </a:r>
            <a:r>
              <a:rPr lang="hu-HU" sz="2100" b="1" dirty="0" err="1" smtClean="0"/>
              <a:t>independent</a:t>
            </a:r>
            <a:r>
              <a:rPr lang="hu-HU" sz="2100" b="1" dirty="0" smtClean="0"/>
              <a:t>: </a:t>
            </a:r>
            <a:r>
              <a:rPr lang="hu-HU" sz="2100" b="1" u="sng" dirty="0" err="1" smtClean="0"/>
              <a:t>elaborative</a:t>
            </a:r>
            <a:r>
              <a:rPr lang="hu-HU" sz="2100" b="1" u="sng" dirty="0" smtClean="0"/>
              <a:t> </a:t>
            </a:r>
            <a:r>
              <a:rPr lang="hu-HU" sz="2100" b="1" dirty="0" smtClean="0"/>
              <a:t>(</a:t>
            </a:r>
            <a:r>
              <a:rPr lang="hu-HU" sz="2100" b="1" dirty="0" err="1" smtClean="0"/>
              <a:t>discourse-connective</a:t>
            </a:r>
            <a:r>
              <a:rPr lang="hu-HU" sz="2100" b="1" dirty="0" smtClean="0"/>
              <a:t>) </a:t>
            </a:r>
            <a:r>
              <a:rPr lang="hu-HU" sz="2100" b="1" dirty="0" err="1" smtClean="0"/>
              <a:t>independent</a:t>
            </a:r>
            <a:r>
              <a:rPr lang="hu-HU" sz="2100" b="1" dirty="0" smtClean="0"/>
              <a:t> </a:t>
            </a:r>
            <a:r>
              <a:rPr lang="hu-HU" sz="2100" b="1" dirty="0" err="1" smtClean="0"/>
              <a:t>clauses</a:t>
            </a:r>
            <a:r>
              <a:rPr lang="hu-HU" sz="2100" b="1" dirty="0" smtClean="0"/>
              <a:t> (</a:t>
            </a:r>
            <a:r>
              <a:rPr lang="hu-HU" sz="2100" b="1" dirty="0" err="1" smtClean="0"/>
              <a:t>independent</a:t>
            </a:r>
            <a:r>
              <a:rPr lang="hu-HU" sz="2100" b="1" dirty="0" smtClean="0"/>
              <a:t> </a:t>
            </a:r>
            <a:r>
              <a:rPr lang="hu-HU" sz="2100" b="1" dirty="0" err="1" smtClean="0"/>
              <a:t>from</a:t>
            </a:r>
            <a:r>
              <a:rPr lang="hu-HU" sz="2100" b="1" dirty="0" smtClean="0"/>
              <a:t> </a:t>
            </a:r>
            <a:r>
              <a:rPr lang="hu-HU" sz="2100" b="1" dirty="0" err="1" smtClean="0"/>
              <a:t>co-text</a:t>
            </a:r>
            <a:r>
              <a:rPr lang="hu-HU" sz="2100" b="1" dirty="0" smtClean="0"/>
              <a:t>)</a:t>
            </a:r>
          </a:p>
          <a:p>
            <a:pPr marL="36900" indent="0" algn="r">
              <a:buNone/>
            </a:pPr>
            <a:r>
              <a:rPr lang="hu-HU" sz="2100" dirty="0" smtClean="0"/>
              <a:t>(</a:t>
            </a:r>
            <a:r>
              <a:rPr lang="hu-HU" sz="2100" dirty="0" err="1">
                <a:solidFill>
                  <a:schemeClr val="tx1"/>
                </a:solidFill>
              </a:rPr>
              <a:t>Sansiñena</a:t>
            </a:r>
            <a:r>
              <a:rPr lang="hu-HU" sz="2100" dirty="0">
                <a:solidFill>
                  <a:schemeClr val="tx1"/>
                </a:solidFill>
              </a:rPr>
              <a:t> </a:t>
            </a:r>
            <a:r>
              <a:rPr lang="hu-HU" sz="2100" dirty="0" smtClean="0">
                <a:solidFill>
                  <a:schemeClr val="tx1"/>
                </a:solidFill>
              </a:rPr>
              <a:t>2015, </a:t>
            </a:r>
            <a:r>
              <a:rPr lang="hu-HU" sz="2100" dirty="0" err="1" smtClean="0"/>
              <a:t>D’Hertefelt</a:t>
            </a:r>
            <a:r>
              <a:rPr lang="hu-HU" sz="2100" dirty="0" smtClean="0"/>
              <a:t> 2018, </a:t>
            </a:r>
            <a:r>
              <a:rPr lang="hu-HU" sz="2100" dirty="0" err="1" smtClean="0"/>
              <a:t>Kaltenböck</a:t>
            </a:r>
            <a:r>
              <a:rPr lang="hu-HU" sz="2100" dirty="0" smtClean="0"/>
              <a:t> 2016, 2019)</a:t>
            </a:r>
          </a:p>
        </p:txBody>
      </p:sp>
    </p:spTree>
    <p:extLst>
      <p:ext uri="{BB962C8B-B14F-4D97-AF65-F5344CB8AC3E}">
        <p14:creationId xmlns:p14="http://schemas.microsoft.com/office/powerpoint/2010/main" val="6874903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103312" y="652388"/>
            <a:ext cx="9404723" cy="1400530"/>
          </a:xfrm>
        </p:spPr>
        <p:txBody>
          <a:bodyPr/>
          <a:lstStyle/>
          <a:p>
            <a:r>
              <a:rPr lang="hu-HU" dirty="0" err="1" smtClean="0"/>
              <a:t>Examination</a:t>
            </a:r>
            <a:r>
              <a:rPr lang="hu-HU" dirty="0" smtClean="0"/>
              <a:t> 2</a:t>
            </a:r>
            <a:endParaRPr lang="hu-HU" dirty="0"/>
          </a:p>
        </p:txBody>
      </p:sp>
      <p:sp>
        <p:nvSpPr>
          <p:cNvPr id="3" name="Tartalom helye 2"/>
          <p:cNvSpPr>
            <a:spLocks noGrp="1"/>
          </p:cNvSpPr>
          <p:nvPr>
            <p:ph idx="1"/>
          </p:nvPr>
        </p:nvSpPr>
        <p:spPr>
          <a:xfrm>
            <a:off x="1103311" y="2052918"/>
            <a:ext cx="10650073" cy="4392487"/>
          </a:xfrm>
        </p:spPr>
        <p:txBody>
          <a:bodyPr>
            <a:normAutofit fontScale="92500" lnSpcReduction="20000"/>
          </a:bodyPr>
          <a:lstStyle/>
          <a:p>
            <a:pPr marL="0" indent="0">
              <a:buNone/>
            </a:pPr>
            <a:r>
              <a:rPr lang="hu-HU" i="1" dirty="0" smtClean="0"/>
              <a:t>Ha</a:t>
            </a:r>
            <a:r>
              <a:rPr lang="hu-HU" dirty="0" smtClean="0"/>
              <a:t> + 4 </a:t>
            </a:r>
            <a:r>
              <a:rPr lang="hu-HU" dirty="0" err="1" smtClean="0"/>
              <a:t>words</a:t>
            </a:r>
            <a:r>
              <a:rPr lang="hu-HU" dirty="0" smtClean="0"/>
              <a:t> + </a:t>
            </a:r>
            <a:r>
              <a:rPr lang="hu-HU" dirty="0" err="1" smtClean="0"/>
              <a:t>pm</a:t>
            </a:r>
            <a:r>
              <a:rPr lang="hu-HU" dirty="0" smtClean="0"/>
              <a:t>: </a:t>
            </a:r>
            <a:r>
              <a:rPr lang="hu-HU" b="1" dirty="0" smtClean="0"/>
              <a:t>29,41%</a:t>
            </a:r>
          </a:p>
          <a:p>
            <a:pPr marL="0" indent="0">
              <a:buNone/>
            </a:pPr>
            <a:r>
              <a:rPr lang="hu-HU" dirty="0" smtClean="0"/>
              <a:t>(14)</a:t>
            </a:r>
            <a:r>
              <a:rPr lang="hu-HU" b="1" dirty="0" smtClean="0"/>
              <a:t> </a:t>
            </a:r>
            <a:r>
              <a:rPr lang="hu-HU" b="1" i="1" dirty="0"/>
              <a:t>Ha már a beatnél tartunk... </a:t>
            </a:r>
            <a:r>
              <a:rPr lang="hu-HU" dirty="0"/>
              <a:t>A hétvégén a </a:t>
            </a:r>
            <a:r>
              <a:rPr lang="hu-HU" dirty="0" err="1"/>
              <a:t>MAMF-on</a:t>
            </a:r>
            <a:r>
              <a:rPr lang="hu-HU" dirty="0"/>
              <a:t> </a:t>
            </a:r>
            <a:r>
              <a:rPr lang="hu-HU" dirty="0" err="1"/>
              <a:t>a</a:t>
            </a:r>
            <a:r>
              <a:rPr lang="hu-HU" dirty="0"/>
              <a:t> </a:t>
            </a:r>
            <a:r>
              <a:rPr lang="hu-HU" dirty="0" err="1"/>
              <a:t>Flug</a:t>
            </a:r>
            <a:r>
              <a:rPr lang="hu-HU" dirty="0"/>
              <a:t> csinált egy </a:t>
            </a:r>
            <a:r>
              <a:rPr lang="hu-HU" dirty="0" err="1"/>
              <a:t>qrvajó</a:t>
            </a:r>
            <a:r>
              <a:rPr lang="hu-HU" dirty="0"/>
              <a:t> kis koncertet. </a:t>
            </a:r>
            <a:r>
              <a:rPr lang="hu-HU" dirty="0" smtClean="0"/>
              <a:t> </a:t>
            </a:r>
            <a:r>
              <a:rPr lang="hu-HU" dirty="0"/>
              <a:t>(MNSz2, #</a:t>
            </a:r>
            <a:r>
              <a:rPr lang="hu-HU" dirty="0" smtClean="0"/>
              <a:t>266206464, </a:t>
            </a:r>
            <a:r>
              <a:rPr lang="hu-HU" dirty="0" err="1" smtClean="0"/>
              <a:t>personal</a:t>
            </a:r>
            <a:r>
              <a:rPr lang="hu-HU" dirty="0" smtClean="0"/>
              <a:t>)</a:t>
            </a:r>
          </a:p>
          <a:p>
            <a:pPr marL="0" indent="0">
              <a:buNone/>
            </a:pPr>
            <a:r>
              <a:rPr lang="hu-HU" dirty="0" smtClean="0"/>
              <a:t>’</a:t>
            </a:r>
            <a:r>
              <a:rPr lang="en-US" dirty="0"/>
              <a:t> Speaking of the beat... At the weekend at MAMF, </a:t>
            </a:r>
            <a:r>
              <a:rPr lang="en-US" dirty="0" err="1"/>
              <a:t>Flug</a:t>
            </a:r>
            <a:r>
              <a:rPr lang="en-US" dirty="0"/>
              <a:t> did a </a:t>
            </a:r>
            <a:r>
              <a:rPr lang="hu-HU" dirty="0" err="1" smtClean="0"/>
              <a:t>f.king</a:t>
            </a:r>
            <a:r>
              <a:rPr lang="hu-HU" dirty="0" smtClean="0"/>
              <a:t> </a:t>
            </a:r>
            <a:r>
              <a:rPr lang="en-US" dirty="0" smtClean="0"/>
              <a:t>great </a:t>
            </a:r>
            <a:r>
              <a:rPr lang="en-US" dirty="0"/>
              <a:t>little concert.</a:t>
            </a:r>
            <a:r>
              <a:rPr lang="hu-HU" dirty="0" smtClean="0"/>
              <a:t>’</a:t>
            </a:r>
            <a:endParaRPr lang="hu-HU" dirty="0"/>
          </a:p>
          <a:p>
            <a:pPr marL="0" indent="0">
              <a:buNone/>
            </a:pPr>
            <a:r>
              <a:rPr lang="hu-HU" i="1" dirty="0" smtClean="0"/>
              <a:t>Ha </a:t>
            </a:r>
            <a:r>
              <a:rPr lang="hu-HU" dirty="0" smtClean="0"/>
              <a:t>+ 5 </a:t>
            </a:r>
            <a:r>
              <a:rPr lang="hu-HU" dirty="0" err="1" smtClean="0"/>
              <a:t>words</a:t>
            </a:r>
            <a:r>
              <a:rPr lang="hu-HU" dirty="0" smtClean="0"/>
              <a:t> + </a:t>
            </a:r>
            <a:r>
              <a:rPr lang="hu-HU" dirty="0" err="1" smtClean="0"/>
              <a:t>pm</a:t>
            </a:r>
            <a:r>
              <a:rPr lang="hu-HU" dirty="0" smtClean="0"/>
              <a:t>: </a:t>
            </a:r>
            <a:r>
              <a:rPr lang="hu-HU" b="1" dirty="0" smtClean="0"/>
              <a:t>23,26%</a:t>
            </a:r>
          </a:p>
          <a:p>
            <a:pPr marL="0" indent="0">
              <a:buNone/>
            </a:pPr>
            <a:r>
              <a:rPr lang="hu-HU" dirty="0" smtClean="0"/>
              <a:t>(15) </a:t>
            </a:r>
            <a:r>
              <a:rPr lang="hu-HU" i="1" dirty="0"/>
              <a:t>Gondolom a Széll Kálmánt a keleti nyitás jegyében rakták a Moszkva helyére. </a:t>
            </a:r>
            <a:r>
              <a:rPr lang="hu-HU" b="1" i="1" dirty="0"/>
              <a:t>Ha már agyatlan tahóságról van szó</a:t>
            </a:r>
            <a:r>
              <a:rPr lang="hu-HU" b="1" i="1" dirty="0" smtClean="0"/>
              <a:t>.</a:t>
            </a:r>
            <a:r>
              <a:rPr lang="hu-HU" i="1" dirty="0" smtClean="0"/>
              <a:t> </a:t>
            </a:r>
            <a:r>
              <a:rPr lang="hu-HU" dirty="0"/>
              <a:t>(MNSz2, #</a:t>
            </a:r>
            <a:r>
              <a:rPr lang="hu-HU" dirty="0" smtClean="0"/>
              <a:t>363982982, </a:t>
            </a:r>
            <a:r>
              <a:rPr lang="hu-HU" dirty="0" err="1" smtClean="0"/>
              <a:t>personal</a:t>
            </a:r>
            <a:r>
              <a:rPr lang="hu-HU" dirty="0" smtClean="0"/>
              <a:t>)</a:t>
            </a:r>
            <a:endParaRPr lang="hu-HU" dirty="0"/>
          </a:p>
          <a:p>
            <a:pPr marL="0" indent="0">
              <a:buNone/>
            </a:pPr>
            <a:r>
              <a:rPr lang="hu-HU" dirty="0" smtClean="0"/>
              <a:t>’</a:t>
            </a:r>
            <a:r>
              <a:rPr lang="en-US" dirty="0" smtClean="0"/>
              <a:t>I </a:t>
            </a:r>
            <a:r>
              <a:rPr lang="en-US" dirty="0"/>
              <a:t>think </a:t>
            </a:r>
            <a:r>
              <a:rPr lang="en-US" dirty="0" err="1"/>
              <a:t>Kálmán</a:t>
            </a:r>
            <a:r>
              <a:rPr lang="en-US" dirty="0"/>
              <a:t> </a:t>
            </a:r>
            <a:r>
              <a:rPr lang="en-US" dirty="0" err="1"/>
              <a:t>Széll</a:t>
            </a:r>
            <a:r>
              <a:rPr lang="en-US" dirty="0"/>
              <a:t> was put in the place of Moskva as part of the opening to the east. When it comes to mindless </a:t>
            </a:r>
            <a:r>
              <a:rPr lang="hu-HU" dirty="0" err="1" smtClean="0"/>
              <a:t>jerkiness</a:t>
            </a:r>
            <a:r>
              <a:rPr lang="en-US" dirty="0" smtClean="0"/>
              <a:t>.</a:t>
            </a:r>
            <a:r>
              <a:rPr lang="hu-HU" dirty="0" smtClean="0"/>
              <a:t>’</a:t>
            </a:r>
            <a:endParaRPr lang="hu-HU" dirty="0"/>
          </a:p>
          <a:p>
            <a:pPr marL="0" indent="0">
              <a:buNone/>
            </a:pPr>
            <a:r>
              <a:rPr lang="hu-HU" i="1" dirty="0" smtClean="0"/>
              <a:t>Ha </a:t>
            </a:r>
            <a:r>
              <a:rPr lang="hu-HU" dirty="0" smtClean="0"/>
              <a:t>+ 6 </a:t>
            </a:r>
            <a:r>
              <a:rPr lang="hu-HU" dirty="0" err="1" smtClean="0"/>
              <a:t>words</a:t>
            </a:r>
            <a:r>
              <a:rPr lang="hu-HU" dirty="0" smtClean="0"/>
              <a:t> + </a:t>
            </a:r>
            <a:r>
              <a:rPr lang="hu-HU" dirty="0" err="1" smtClean="0"/>
              <a:t>pm</a:t>
            </a:r>
            <a:r>
              <a:rPr lang="hu-HU" dirty="0" smtClean="0"/>
              <a:t>: </a:t>
            </a:r>
            <a:r>
              <a:rPr lang="hu-HU" b="1" dirty="0" smtClean="0"/>
              <a:t>20,83%</a:t>
            </a:r>
          </a:p>
          <a:p>
            <a:pPr marL="0" indent="0">
              <a:buNone/>
            </a:pPr>
            <a:r>
              <a:rPr lang="hu-HU" dirty="0" smtClean="0"/>
              <a:t>(16) </a:t>
            </a:r>
            <a:r>
              <a:rPr lang="hu-HU" b="1" i="1" dirty="0"/>
              <a:t>Ha már a mocsári </a:t>
            </a:r>
            <a:r>
              <a:rPr lang="hu-HU" b="1" i="1" dirty="0" err="1"/>
              <a:t>hibikről</a:t>
            </a:r>
            <a:r>
              <a:rPr lang="hu-HU" b="1" i="1" dirty="0"/>
              <a:t> van szó... </a:t>
            </a:r>
            <a:r>
              <a:rPr lang="hu-HU" i="1" dirty="0"/>
              <a:t>Tavaly kaptam sárga magokat, 6db-ból 2 növény élte meg a kiültetést. </a:t>
            </a:r>
            <a:r>
              <a:rPr lang="hu-HU" dirty="0"/>
              <a:t>(MNSz2, #</a:t>
            </a:r>
            <a:r>
              <a:rPr lang="hu-HU" dirty="0" smtClean="0"/>
              <a:t>320231612, </a:t>
            </a:r>
            <a:r>
              <a:rPr lang="hu-HU" dirty="0" err="1" smtClean="0"/>
              <a:t>personal</a:t>
            </a:r>
            <a:r>
              <a:rPr lang="hu-HU" dirty="0" smtClean="0"/>
              <a:t>)</a:t>
            </a:r>
          </a:p>
          <a:p>
            <a:pPr marL="0" indent="0">
              <a:buNone/>
            </a:pPr>
            <a:r>
              <a:rPr lang="hu-HU" dirty="0" smtClean="0"/>
              <a:t>’</a:t>
            </a:r>
            <a:r>
              <a:rPr lang="en-US" dirty="0"/>
              <a:t> Speaking of </a:t>
            </a:r>
            <a:r>
              <a:rPr lang="hu-HU" dirty="0" err="1" smtClean="0"/>
              <a:t>swamp</a:t>
            </a:r>
            <a:r>
              <a:rPr lang="hu-HU" dirty="0" smtClean="0"/>
              <a:t> </a:t>
            </a:r>
            <a:r>
              <a:rPr lang="hu-HU" dirty="0" err="1" smtClean="0"/>
              <a:t>hibiscuses</a:t>
            </a:r>
            <a:r>
              <a:rPr lang="en-US" dirty="0" smtClean="0"/>
              <a:t>... </a:t>
            </a:r>
            <a:r>
              <a:rPr lang="en-US" dirty="0"/>
              <a:t>I got yellow seeds last year, 2 out of 6 plants survived planting</a:t>
            </a:r>
            <a:r>
              <a:rPr lang="en-US" dirty="0" smtClean="0"/>
              <a:t>.</a:t>
            </a:r>
            <a:r>
              <a:rPr lang="hu-HU" dirty="0" smtClean="0"/>
              <a:t>’</a:t>
            </a:r>
            <a:endParaRPr lang="hu-HU" dirty="0"/>
          </a:p>
        </p:txBody>
      </p:sp>
    </p:spTree>
    <p:extLst>
      <p:ext uri="{BB962C8B-B14F-4D97-AF65-F5344CB8AC3E}">
        <p14:creationId xmlns:p14="http://schemas.microsoft.com/office/powerpoint/2010/main" val="299107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pPr marL="0" indent="0">
              <a:buNone/>
            </a:pPr>
            <a:endParaRPr lang="hu-HU" dirty="0" smtClean="0"/>
          </a:p>
          <a:p>
            <a:pPr marL="0" indent="0">
              <a:buNone/>
            </a:pPr>
            <a:endParaRPr lang="hu-HU" dirty="0"/>
          </a:p>
          <a:p>
            <a:pPr marL="0" indent="0">
              <a:buNone/>
            </a:pPr>
            <a:endParaRPr lang="hu-HU" dirty="0" smtClean="0"/>
          </a:p>
          <a:p>
            <a:pPr marL="0" indent="0">
              <a:buNone/>
            </a:pPr>
            <a:r>
              <a:rPr lang="hu-HU" sz="4500" dirty="0" err="1" smtClean="0"/>
              <a:t>Examination</a:t>
            </a:r>
            <a:r>
              <a:rPr lang="hu-HU" sz="4500" dirty="0" smtClean="0"/>
              <a:t> 3</a:t>
            </a:r>
            <a:endParaRPr lang="hu-HU" sz="4500" dirty="0"/>
          </a:p>
        </p:txBody>
      </p:sp>
    </p:spTree>
    <p:extLst>
      <p:ext uri="{BB962C8B-B14F-4D97-AF65-F5344CB8AC3E}">
        <p14:creationId xmlns:p14="http://schemas.microsoft.com/office/powerpoint/2010/main" val="1272013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a:t>Non-insubordinate</a:t>
            </a:r>
            <a:r>
              <a:rPr lang="hu-HU" dirty="0"/>
              <a:t> </a:t>
            </a:r>
            <a:r>
              <a:rPr lang="hu-HU" dirty="0" err="1" smtClean="0"/>
              <a:t>variants</a:t>
            </a:r>
            <a:endParaRPr lang="hu-HU" dirty="0"/>
          </a:p>
        </p:txBody>
      </p:sp>
      <p:sp>
        <p:nvSpPr>
          <p:cNvPr id="3" name="Tartalom helye 2"/>
          <p:cNvSpPr>
            <a:spLocks noGrp="1"/>
          </p:cNvSpPr>
          <p:nvPr>
            <p:ph idx="1"/>
          </p:nvPr>
        </p:nvSpPr>
        <p:spPr>
          <a:xfrm>
            <a:off x="824532" y="1963708"/>
            <a:ext cx="10772737" cy="4637814"/>
          </a:xfrm>
        </p:spPr>
        <p:txBody>
          <a:bodyPr>
            <a:normAutofit/>
          </a:bodyPr>
          <a:lstStyle/>
          <a:p>
            <a:pPr marL="0" indent="0">
              <a:buNone/>
            </a:pPr>
            <a:r>
              <a:rPr lang="hu-HU" dirty="0" smtClean="0"/>
              <a:t>NIS: </a:t>
            </a:r>
          </a:p>
          <a:p>
            <a:pPr marL="0" indent="0">
              <a:buNone/>
            </a:pPr>
            <a:r>
              <a:rPr lang="hu-HU" dirty="0" smtClean="0"/>
              <a:t>(17) </a:t>
            </a:r>
            <a:r>
              <a:rPr lang="hu-HU" dirty="0"/>
              <a:t>KIRÁLY LÁSZLÓ </a:t>
            </a:r>
            <a:r>
              <a:rPr lang="hu-HU" dirty="0" smtClean="0"/>
              <a:t>(MDF): (…) </a:t>
            </a:r>
            <a:r>
              <a:rPr lang="hu-HU" i="1" dirty="0" smtClean="0"/>
              <a:t>Vajda </a:t>
            </a:r>
            <a:r>
              <a:rPr lang="hu-HU" i="1" dirty="0"/>
              <a:t>úr egy olyan javaslatot </a:t>
            </a:r>
            <a:r>
              <a:rPr lang="hu-HU" i="1" dirty="0" smtClean="0"/>
              <a:t>adott, </a:t>
            </a:r>
            <a:r>
              <a:rPr lang="hu-HU" i="1" dirty="0"/>
              <a:t>amely javaslat úgy </a:t>
            </a:r>
            <a:r>
              <a:rPr lang="hu-HU" i="1" dirty="0" smtClean="0"/>
              <a:t>gondolom, </a:t>
            </a:r>
            <a:r>
              <a:rPr lang="hu-HU" b="1" i="1" dirty="0" smtClean="0"/>
              <a:t>ha rosszul </a:t>
            </a:r>
            <a:r>
              <a:rPr lang="hu-HU" b="1" i="1" dirty="0"/>
              <a:t>akarnék </a:t>
            </a:r>
            <a:r>
              <a:rPr lang="hu-HU" b="1" i="1" dirty="0" smtClean="0"/>
              <a:t>fogalmazni, </a:t>
            </a:r>
            <a:r>
              <a:rPr lang="hu-HU" b="1" i="1" dirty="0">
                <a:solidFill>
                  <a:schemeClr val="accent1"/>
                </a:solidFill>
              </a:rPr>
              <a:t>akkor azt </a:t>
            </a:r>
            <a:r>
              <a:rPr lang="hu-HU" b="1" i="1" dirty="0" smtClean="0">
                <a:solidFill>
                  <a:schemeClr val="accent1"/>
                </a:solidFill>
              </a:rPr>
              <a:t>mondanám,</a:t>
            </a:r>
            <a:r>
              <a:rPr lang="hu-HU" i="1" dirty="0" smtClean="0">
                <a:solidFill>
                  <a:schemeClr val="accent1"/>
                </a:solidFill>
              </a:rPr>
              <a:t> </a:t>
            </a:r>
            <a:r>
              <a:rPr lang="hu-HU" i="1" dirty="0">
                <a:solidFill>
                  <a:srgbClr val="C00000"/>
                </a:solidFill>
              </a:rPr>
              <a:t>hogy</a:t>
            </a:r>
            <a:r>
              <a:rPr lang="hu-HU" i="1" dirty="0"/>
              <a:t> nem ideillő </a:t>
            </a:r>
            <a:r>
              <a:rPr lang="hu-HU" i="1" dirty="0" smtClean="0"/>
              <a:t>lenne. </a:t>
            </a:r>
            <a:r>
              <a:rPr lang="hu-HU" dirty="0" smtClean="0"/>
              <a:t>(MNSz2</a:t>
            </a:r>
            <a:r>
              <a:rPr lang="hu-HU" dirty="0"/>
              <a:t>, #</a:t>
            </a:r>
            <a:r>
              <a:rPr lang="hu-HU" dirty="0" smtClean="0"/>
              <a:t>52002576,</a:t>
            </a:r>
            <a:r>
              <a:rPr lang="hu-HU" dirty="0" err="1" smtClean="0"/>
              <a:t>doc</a:t>
            </a:r>
            <a:r>
              <a:rPr lang="hu-HU" dirty="0" smtClean="0"/>
              <a:t>#901, </a:t>
            </a:r>
            <a:r>
              <a:rPr lang="hu-HU" dirty="0" err="1" smtClean="0"/>
              <a:t>official</a:t>
            </a:r>
            <a:r>
              <a:rPr lang="hu-HU" dirty="0" smtClean="0"/>
              <a:t>)</a:t>
            </a:r>
          </a:p>
          <a:p>
            <a:pPr marL="0" indent="0">
              <a:buNone/>
            </a:pPr>
            <a:r>
              <a:rPr lang="hu-HU" dirty="0" smtClean="0"/>
              <a:t>’(…) </a:t>
            </a:r>
            <a:r>
              <a:rPr lang="en-US" dirty="0" smtClean="0"/>
              <a:t>Mr</a:t>
            </a:r>
            <a:r>
              <a:rPr lang="en-US" dirty="0"/>
              <a:t>. </a:t>
            </a:r>
            <a:r>
              <a:rPr lang="en-US" dirty="0" err="1"/>
              <a:t>Vajda</a:t>
            </a:r>
            <a:r>
              <a:rPr lang="en-US" dirty="0"/>
              <a:t> gave a proposal that I think, </a:t>
            </a:r>
            <a:r>
              <a:rPr lang="en-US" b="1" dirty="0"/>
              <a:t>if I wanted to put it wrong, </a:t>
            </a:r>
            <a:r>
              <a:rPr lang="en-US" dirty="0">
                <a:solidFill>
                  <a:srgbClr val="C00000"/>
                </a:solidFill>
              </a:rPr>
              <a:t>I would say that </a:t>
            </a:r>
            <a:r>
              <a:rPr lang="en-US" dirty="0"/>
              <a:t>it would be inappropriate.</a:t>
            </a:r>
            <a:r>
              <a:rPr lang="hu-HU" dirty="0" smtClean="0"/>
              <a:t>’</a:t>
            </a:r>
          </a:p>
          <a:p>
            <a:pPr marL="0" indent="0">
              <a:buNone/>
            </a:pPr>
            <a:r>
              <a:rPr lang="hu-HU" dirty="0" smtClean="0"/>
              <a:t>(18) </a:t>
            </a:r>
            <a:r>
              <a:rPr lang="hu-HU" dirty="0"/>
              <a:t>Most </a:t>
            </a:r>
            <a:r>
              <a:rPr lang="hu-HU" dirty="0" smtClean="0"/>
              <a:t>meg, </a:t>
            </a:r>
            <a:r>
              <a:rPr lang="hu-HU" b="1" dirty="0" smtClean="0"/>
              <a:t>ha kicsit </a:t>
            </a:r>
            <a:r>
              <a:rPr lang="hu-HU" b="1" dirty="0"/>
              <a:t>tréfásan akarnám </a:t>
            </a:r>
            <a:r>
              <a:rPr lang="hu-HU" b="1" dirty="0" smtClean="0"/>
              <a:t>fogalmazni, </a:t>
            </a:r>
            <a:r>
              <a:rPr lang="hu-HU" b="1" dirty="0">
                <a:solidFill>
                  <a:schemeClr val="accent1"/>
                </a:solidFill>
              </a:rPr>
              <a:t>azt </a:t>
            </a:r>
            <a:r>
              <a:rPr lang="hu-HU" b="1" dirty="0" smtClean="0">
                <a:solidFill>
                  <a:schemeClr val="accent1"/>
                </a:solidFill>
              </a:rPr>
              <a:t>mondom</a:t>
            </a:r>
            <a:r>
              <a:rPr lang="hu-HU" dirty="0" smtClean="0">
                <a:solidFill>
                  <a:schemeClr val="accent1"/>
                </a:solidFill>
              </a:rPr>
              <a:t>, </a:t>
            </a:r>
            <a:r>
              <a:rPr lang="hu-HU" dirty="0">
                <a:solidFill>
                  <a:srgbClr val="C00000"/>
                </a:solidFill>
              </a:rPr>
              <a:t>hogy</a:t>
            </a:r>
            <a:r>
              <a:rPr lang="hu-HU" dirty="0"/>
              <a:t> helyet cseréltek a gazdával (MNSz2, #</a:t>
            </a:r>
            <a:r>
              <a:rPr lang="hu-HU" dirty="0" smtClean="0"/>
              <a:t>865403266, </a:t>
            </a:r>
            <a:r>
              <a:rPr lang="hu-HU" dirty="0" err="1" smtClean="0"/>
              <a:t>spoken</a:t>
            </a:r>
            <a:r>
              <a:rPr lang="hu-HU" dirty="0" smtClean="0"/>
              <a:t> </a:t>
            </a:r>
            <a:r>
              <a:rPr lang="hu-HU" dirty="0" err="1" smtClean="0"/>
              <a:t>press</a:t>
            </a:r>
            <a:r>
              <a:rPr lang="hu-HU" dirty="0" smtClean="0"/>
              <a:t>)</a:t>
            </a:r>
          </a:p>
          <a:p>
            <a:pPr marL="0" indent="0">
              <a:buNone/>
            </a:pPr>
            <a:r>
              <a:rPr lang="hu-HU" dirty="0" smtClean="0"/>
              <a:t>’</a:t>
            </a:r>
            <a:r>
              <a:rPr lang="en-US" dirty="0"/>
              <a:t> Now, </a:t>
            </a:r>
            <a:r>
              <a:rPr lang="en-US" b="1" dirty="0"/>
              <a:t>if I wanted to put it a little jokingly, </a:t>
            </a:r>
            <a:r>
              <a:rPr lang="en-US" dirty="0">
                <a:solidFill>
                  <a:srgbClr val="C00000"/>
                </a:solidFill>
              </a:rPr>
              <a:t>I would say that </a:t>
            </a:r>
            <a:r>
              <a:rPr lang="en-US" dirty="0"/>
              <a:t>they changed places with the </a:t>
            </a:r>
            <a:r>
              <a:rPr lang="en-US"/>
              <a:t>owner</a:t>
            </a:r>
            <a:r>
              <a:rPr lang="hu-HU" smtClean="0"/>
              <a:t>’</a:t>
            </a:r>
            <a:endParaRPr lang="hu-HU" dirty="0" smtClean="0"/>
          </a:p>
        </p:txBody>
      </p:sp>
    </p:spTree>
    <p:extLst>
      <p:ext uri="{BB962C8B-B14F-4D97-AF65-F5344CB8AC3E}">
        <p14:creationId xmlns:p14="http://schemas.microsoft.com/office/powerpoint/2010/main" val="2709917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25791" y="0"/>
            <a:ext cx="9404723" cy="1400530"/>
          </a:xfrm>
        </p:spPr>
        <p:txBody>
          <a:bodyPr/>
          <a:lstStyle/>
          <a:p>
            <a:r>
              <a:rPr lang="hu-HU" dirty="0" smtClean="0"/>
              <a:t/>
            </a:r>
            <a:br>
              <a:rPr lang="hu-HU" dirty="0" smtClean="0"/>
            </a:br>
            <a:r>
              <a:rPr lang="hu-HU" dirty="0" err="1" smtClean="0"/>
              <a:t>Summary</a:t>
            </a:r>
            <a:endParaRPr lang="hu-HU" dirty="0"/>
          </a:p>
        </p:txBody>
      </p:sp>
      <p:sp>
        <p:nvSpPr>
          <p:cNvPr id="3" name="Tartalom helye 2"/>
          <p:cNvSpPr>
            <a:spLocks noGrp="1"/>
          </p:cNvSpPr>
          <p:nvPr>
            <p:ph idx="1"/>
          </p:nvPr>
        </p:nvSpPr>
        <p:spPr>
          <a:xfrm>
            <a:off x="487680" y="1676400"/>
            <a:ext cx="11345732" cy="4869543"/>
          </a:xfrm>
        </p:spPr>
        <p:txBody>
          <a:bodyPr>
            <a:normAutofit fontScale="92500" lnSpcReduction="20000"/>
          </a:bodyPr>
          <a:lstStyle/>
          <a:p>
            <a:r>
              <a:rPr lang="en-US" dirty="0"/>
              <a:t>The verb </a:t>
            </a:r>
            <a:r>
              <a:rPr lang="hu-HU" i="1" dirty="0"/>
              <a:t>fogalmaz- </a:t>
            </a:r>
            <a:r>
              <a:rPr lang="en-US" dirty="0"/>
              <a:t>stands out among all verbs in terms of insubordinate realizations in both types of conjunctions</a:t>
            </a:r>
            <a:r>
              <a:rPr lang="hu-HU" dirty="0" smtClean="0"/>
              <a:t>/</a:t>
            </a:r>
            <a:r>
              <a:rPr lang="hu-HU" dirty="0" err="1" smtClean="0"/>
              <a:t>insubordination</a:t>
            </a:r>
            <a:r>
              <a:rPr lang="hu-HU" dirty="0" smtClean="0"/>
              <a:t> (</a:t>
            </a:r>
            <a:r>
              <a:rPr lang="hu-HU" dirty="0" err="1" smtClean="0"/>
              <a:t>complement</a:t>
            </a:r>
            <a:r>
              <a:rPr lang="hu-HU" dirty="0" smtClean="0"/>
              <a:t> vs. </a:t>
            </a:r>
            <a:r>
              <a:rPr lang="hu-HU" dirty="0" err="1" smtClean="0"/>
              <a:t>conditional</a:t>
            </a:r>
            <a:r>
              <a:rPr lang="hu-HU" dirty="0" smtClean="0"/>
              <a:t>)</a:t>
            </a:r>
            <a:r>
              <a:rPr lang="en-US" dirty="0" smtClean="0"/>
              <a:t>.</a:t>
            </a:r>
            <a:endParaRPr lang="hu-HU" dirty="0" smtClean="0"/>
          </a:p>
          <a:p>
            <a:r>
              <a:rPr lang="en-US" dirty="0" smtClean="0"/>
              <a:t>Among </a:t>
            </a:r>
            <a:r>
              <a:rPr lang="en-US" dirty="0" err="1"/>
              <a:t>Laczkó's</a:t>
            </a:r>
            <a:r>
              <a:rPr lang="en-US" dirty="0"/>
              <a:t> </a:t>
            </a:r>
            <a:r>
              <a:rPr lang="hu-HU" dirty="0" smtClean="0"/>
              <a:t>(2021) </a:t>
            </a:r>
            <a:r>
              <a:rPr lang="en-US" dirty="0" smtClean="0"/>
              <a:t>metalinguistic </a:t>
            </a:r>
            <a:r>
              <a:rPr lang="en-US" dirty="0"/>
              <a:t>categories, expressions related to language formation </a:t>
            </a:r>
            <a:r>
              <a:rPr lang="en-US" dirty="0" smtClean="0"/>
              <a:t>and</a:t>
            </a:r>
            <a:r>
              <a:rPr lang="hu-HU" dirty="0" smtClean="0"/>
              <a:t> </a:t>
            </a:r>
            <a:r>
              <a:rPr lang="hu-HU" dirty="0" err="1" smtClean="0"/>
              <a:t>language</a:t>
            </a:r>
            <a:r>
              <a:rPr lang="en-US" dirty="0" smtClean="0"/>
              <a:t> </a:t>
            </a:r>
            <a:r>
              <a:rPr lang="en-US" dirty="0"/>
              <a:t>activity appeared, </a:t>
            </a:r>
            <a:r>
              <a:rPr lang="en-US" dirty="0" smtClean="0"/>
              <a:t>primarily</a:t>
            </a:r>
            <a:r>
              <a:rPr lang="hu-HU" dirty="0" smtClean="0"/>
              <a:t>:</a:t>
            </a:r>
            <a:r>
              <a:rPr lang="en-US" dirty="0" smtClean="0"/>
              <a:t> </a:t>
            </a:r>
            <a:r>
              <a:rPr lang="hu-HU" dirty="0" err="1" smtClean="0"/>
              <a:t>the</a:t>
            </a:r>
            <a:r>
              <a:rPr lang="hu-HU" dirty="0" smtClean="0"/>
              <a:t> </a:t>
            </a:r>
            <a:r>
              <a:rPr lang="en-US" dirty="0" smtClean="0"/>
              <a:t>discourse </a:t>
            </a:r>
            <a:r>
              <a:rPr lang="en-US" dirty="0"/>
              <a:t>theme we highlight, where </a:t>
            </a:r>
            <a:r>
              <a:rPr lang="hu-HU" dirty="0" err="1" smtClean="0"/>
              <a:t>are</a:t>
            </a:r>
            <a:r>
              <a:rPr lang="hu-HU" dirty="0" smtClean="0"/>
              <a:t> </a:t>
            </a:r>
            <a:r>
              <a:rPr lang="en-US" dirty="0" smtClean="0"/>
              <a:t>we in </a:t>
            </a:r>
            <a:r>
              <a:rPr lang="en-US" dirty="0"/>
              <a:t>the </a:t>
            </a:r>
            <a:r>
              <a:rPr lang="en-US" dirty="0" smtClean="0"/>
              <a:t>discourse</a:t>
            </a:r>
            <a:r>
              <a:rPr lang="hu-HU" dirty="0" smtClean="0"/>
              <a:t> </a:t>
            </a:r>
            <a:r>
              <a:rPr lang="en-US" dirty="0"/>
              <a:t>(this is explained in the case of the 1st study by the fact that we analyzed verbs of communication, so it was expected that related categories would appear</a:t>
            </a:r>
            <a:r>
              <a:rPr lang="en-US" dirty="0" smtClean="0"/>
              <a:t>)</a:t>
            </a:r>
            <a:r>
              <a:rPr lang="hu-HU" dirty="0" smtClean="0"/>
              <a:t>.</a:t>
            </a:r>
          </a:p>
          <a:p>
            <a:r>
              <a:rPr lang="en-US" dirty="0"/>
              <a:t>RP vs. </a:t>
            </a:r>
            <a:r>
              <a:rPr lang="hu-HU" dirty="0" smtClean="0"/>
              <a:t>LP: </a:t>
            </a:r>
            <a:r>
              <a:rPr lang="hu-HU" dirty="0"/>
              <a:t>t</a:t>
            </a:r>
            <a:r>
              <a:rPr lang="en-US" dirty="0" smtClean="0"/>
              <a:t>he </a:t>
            </a:r>
            <a:r>
              <a:rPr lang="en-US" dirty="0"/>
              <a:t>reason for the distribution of LP positions: </a:t>
            </a:r>
            <a:r>
              <a:rPr lang="hu-HU" i="1" dirty="0" smtClean="0"/>
              <a:t>hogy- </a:t>
            </a:r>
            <a:r>
              <a:rPr lang="hu-HU" dirty="0"/>
              <a:t>’</a:t>
            </a:r>
            <a:r>
              <a:rPr lang="hu-HU" dirty="0" err="1"/>
              <a:t>that</a:t>
            </a:r>
            <a:r>
              <a:rPr lang="hu-HU" dirty="0"/>
              <a:t>’ </a:t>
            </a:r>
            <a:r>
              <a:rPr lang="hu-HU" dirty="0" err="1" smtClean="0"/>
              <a:t>insubordination</a:t>
            </a:r>
            <a:r>
              <a:rPr lang="hu-HU" dirty="0" smtClean="0"/>
              <a:t> </a:t>
            </a:r>
            <a:r>
              <a:rPr lang="en-US" dirty="0" smtClean="0"/>
              <a:t>prefer</a:t>
            </a:r>
            <a:r>
              <a:rPr lang="hu-HU" dirty="0" smtClean="0"/>
              <a:t>s</a:t>
            </a:r>
            <a:r>
              <a:rPr lang="en-US" dirty="0" smtClean="0"/>
              <a:t> </a:t>
            </a:r>
            <a:r>
              <a:rPr lang="en-US" dirty="0"/>
              <a:t>RP, </a:t>
            </a:r>
            <a:r>
              <a:rPr lang="hu-HU" i="1" dirty="0" smtClean="0"/>
              <a:t>ha </a:t>
            </a:r>
            <a:r>
              <a:rPr lang="hu-HU" dirty="0" smtClean="0"/>
              <a:t>’</a:t>
            </a:r>
            <a:r>
              <a:rPr lang="hu-HU" dirty="0" err="1" smtClean="0"/>
              <a:t>if</a:t>
            </a:r>
            <a:r>
              <a:rPr lang="hu-HU" dirty="0" smtClean="0"/>
              <a:t>’ </a:t>
            </a:r>
            <a:r>
              <a:rPr lang="hu-HU" dirty="0" err="1" smtClean="0"/>
              <a:t>don’t</a:t>
            </a:r>
            <a:r>
              <a:rPr lang="en-US" dirty="0" smtClean="0"/>
              <a:t>, </a:t>
            </a:r>
            <a:r>
              <a:rPr lang="en-US" dirty="0"/>
              <a:t>which is understandable, since conditional clauses typically precede their possible main clause </a:t>
            </a:r>
            <a:r>
              <a:rPr lang="en-US" dirty="0" smtClean="0"/>
              <a:t>in </a:t>
            </a:r>
            <a:r>
              <a:rPr lang="en-US" dirty="0"/>
              <a:t>complex sentences (apodosis + </a:t>
            </a:r>
            <a:r>
              <a:rPr lang="en-US" dirty="0" err="1"/>
              <a:t>protasis</a:t>
            </a:r>
            <a:r>
              <a:rPr lang="en-US" dirty="0" smtClean="0"/>
              <a:t>).</a:t>
            </a:r>
            <a:endParaRPr lang="hu-HU" dirty="0" smtClean="0"/>
          </a:p>
          <a:p>
            <a:pPr marL="0" indent="0">
              <a:buNone/>
            </a:pPr>
            <a:r>
              <a:rPr lang="hu-HU" dirty="0" err="1" smtClean="0"/>
              <a:t>Insubordinate</a:t>
            </a:r>
            <a:r>
              <a:rPr lang="hu-HU" dirty="0" smtClean="0"/>
              <a:t> </a:t>
            </a:r>
            <a:r>
              <a:rPr lang="hu-HU" dirty="0" err="1" smtClean="0"/>
              <a:t>or</a:t>
            </a:r>
            <a:r>
              <a:rPr lang="hu-HU" dirty="0" smtClean="0"/>
              <a:t> </a:t>
            </a:r>
            <a:r>
              <a:rPr lang="hu-HU" dirty="0" err="1" smtClean="0"/>
              <a:t>not</a:t>
            </a:r>
            <a:r>
              <a:rPr lang="hu-HU" dirty="0" smtClean="0"/>
              <a:t>?</a:t>
            </a:r>
          </a:p>
          <a:p>
            <a:r>
              <a:rPr lang="hu-HU" dirty="0" smtClean="0"/>
              <a:t>I</a:t>
            </a:r>
            <a:r>
              <a:rPr lang="en-US" dirty="0" err="1" smtClean="0"/>
              <a:t>ndependent</a:t>
            </a:r>
            <a:r>
              <a:rPr lang="en-US" dirty="0" smtClean="0"/>
              <a:t> </a:t>
            </a:r>
            <a:r>
              <a:rPr lang="hu-HU" i="1" dirty="0" smtClean="0"/>
              <a:t>hogy</a:t>
            </a:r>
            <a:r>
              <a:rPr lang="hu-HU" dirty="0"/>
              <a:t> ’</a:t>
            </a:r>
            <a:r>
              <a:rPr lang="hu-HU" dirty="0" err="1"/>
              <a:t>that</a:t>
            </a:r>
            <a:r>
              <a:rPr lang="hu-HU" dirty="0" smtClean="0"/>
              <a:t>’-</a:t>
            </a:r>
            <a:r>
              <a:rPr lang="en-US" dirty="0" smtClean="0"/>
              <a:t>clauses are </a:t>
            </a:r>
            <a:r>
              <a:rPr lang="en-US" dirty="0"/>
              <a:t>more typical </a:t>
            </a:r>
            <a:r>
              <a:rPr lang="hu-HU" dirty="0" err="1" smtClean="0"/>
              <a:t>in</a:t>
            </a:r>
            <a:r>
              <a:rPr lang="en-US" dirty="0" smtClean="0"/>
              <a:t> </a:t>
            </a:r>
            <a:r>
              <a:rPr lang="en-US" dirty="0"/>
              <a:t>formal and informal spoken language, the conditional type is also widespread in written language </a:t>
            </a:r>
            <a:r>
              <a:rPr lang="en-US" dirty="0" smtClean="0"/>
              <a:t>use</a:t>
            </a:r>
            <a:r>
              <a:rPr lang="hu-HU" dirty="0" smtClean="0"/>
              <a:t> </a:t>
            </a:r>
          </a:p>
          <a:p>
            <a:r>
              <a:rPr lang="hu-HU" dirty="0"/>
              <a:t>G</a:t>
            </a:r>
            <a:r>
              <a:rPr lang="en-US" dirty="0" err="1"/>
              <a:t>enre</a:t>
            </a:r>
            <a:r>
              <a:rPr lang="en-US" dirty="0"/>
              <a:t> </a:t>
            </a:r>
            <a:r>
              <a:rPr lang="hu-HU" b="1" dirty="0" err="1"/>
              <a:t>matters</a:t>
            </a:r>
            <a:r>
              <a:rPr lang="hu-HU" dirty="0"/>
              <a:t>: </a:t>
            </a:r>
            <a:r>
              <a:rPr lang="en-US" dirty="0" err="1"/>
              <a:t>ther</a:t>
            </a:r>
            <a:r>
              <a:rPr lang="hu-HU" dirty="0"/>
              <a:t>e </a:t>
            </a:r>
            <a:r>
              <a:rPr lang="hu-HU" dirty="0" err="1"/>
              <a:t>are</a:t>
            </a:r>
            <a:r>
              <a:rPr lang="hu-HU" dirty="0"/>
              <a:t> </a:t>
            </a:r>
            <a:r>
              <a:rPr lang="en-US" dirty="0"/>
              <a:t>difference </a:t>
            </a:r>
            <a:r>
              <a:rPr lang="hu-HU" dirty="0" err="1"/>
              <a:t>between</a:t>
            </a:r>
            <a:r>
              <a:rPr lang="hu-HU" dirty="0"/>
              <a:t> </a:t>
            </a:r>
            <a:r>
              <a:rPr lang="en-US" dirty="0"/>
              <a:t>the two conjunction types,</a:t>
            </a:r>
            <a:r>
              <a:rPr lang="hu-HU" dirty="0"/>
              <a:t> and</a:t>
            </a:r>
            <a:r>
              <a:rPr lang="en-US" dirty="0"/>
              <a:t> </a:t>
            </a:r>
            <a:r>
              <a:rPr lang="hu-HU" dirty="0" err="1" smtClean="0"/>
              <a:t>type</a:t>
            </a:r>
            <a:r>
              <a:rPr lang="hu-HU" dirty="0" smtClean="0"/>
              <a:t> (</a:t>
            </a:r>
            <a:r>
              <a:rPr lang="hu-HU" dirty="0" err="1" smtClean="0"/>
              <a:t>complement</a:t>
            </a:r>
            <a:r>
              <a:rPr lang="hu-HU" dirty="0" smtClean="0"/>
              <a:t> </a:t>
            </a:r>
            <a:r>
              <a:rPr lang="hu-HU" dirty="0" err="1" smtClean="0"/>
              <a:t>or</a:t>
            </a:r>
            <a:r>
              <a:rPr lang="hu-HU" dirty="0" smtClean="0"/>
              <a:t> </a:t>
            </a:r>
            <a:r>
              <a:rPr lang="hu-HU" dirty="0" err="1" smtClean="0"/>
              <a:t>conditional</a:t>
            </a:r>
            <a:r>
              <a:rPr lang="hu-HU" dirty="0" smtClean="0"/>
              <a:t>) </a:t>
            </a:r>
            <a:r>
              <a:rPr lang="hu-HU" b="1" dirty="0" err="1"/>
              <a:t>matters</a:t>
            </a:r>
            <a:r>
              <a:rPr lang="hu-HU" dirty="0"/>
              <a:t> </a:t>
            </a:r>
            <a:r>
              <a:rPr lang="hu-HU" dirty="0" err="1"/>
              <a:t>not</a:t>
            </a:r>
            <a:r>
              <a:rPr lang="hu-HU" dirty="0"/>
              <a:t> (</a:t>
            </a:r>
            <a:r>
              <a:rPr lang="hu-HU" dirty="0" err="1" smtClean="0"/>
              <a:t>in</a:t>
            </a:r>
            <a:r>
              <a:rPr lang="hu-HU" dirty="0" smtClean="0"/>
              <a:t>)</a:t>
            </a:r>
            <a:r>
              <a:rPr lang="hu-HU" smtClean="0"/>
              <a:t>subordination!</a:t>
            </a:r>
            <a:endParaRPr lang="hu-HU" dirty="0"/>
          </a:p>
          <a:p>
            <a:r>
              <a:rPr lang="hu-HU" dirty="0" err="1" smtClean="0"/>
              <a:t>In</a:t>
            </a:r>
            <a:r>
              <a:rPr lang="hu-HU" dirty="0" smtClean="0"/>
              <a:t> </a:t>
            </a:r>
            <a:r>
              <a:rPr lang="hu-HU" dirty="0" err="1"/>
              <a:t>the</a:t>
            </a:r>
            <a:r>
              <a:rPr lang="hu-HU" dirty="0"/>
              <a:t> </a:t>
            </a:r>
            <a:r>
              <a:rPr lang="hu-HU" dirty="0" err="1"/>
              <a:t>case</a:t>
            </a:r>
            <a:r>
              <a:rPr lang="hu-HU" dirty="0"/>
              <a:t> of </a:t>
            </a:r>
            <a:r>
              <a:rPr lang="hu-HU" i="1" dirty="0"/>
              <a:t>hogy</a:t>
            </a:r>
            <a:r>
              <a:rPr lang="hu-HU" dirty="0"/>
              <a:t> ’</a:t>
            </a:r>
            <a:r>
              <a:rPr lang="hu-HU" dirty="0" err="1"/>
              <a:t>that</a:t>
            </a:r>
            <a:r>
              <a:rPr lang="hu-HU" dirty="0"/>
              <a:t>’</a:t>
            </a:r>
            <a:r>
              <a:rPr lang="hu-HU" dirty="0" err="1"/>
              <a:t>-sentences</a:t>
            </a:r>
            <a:r>
              <a:rPr lang="hu-HU" dirty="0"/>
              <a:t> </a:t>
            </a:r>
            <a:r>
              <a:rPr lang="hu-HU" dirty="0" err="1"/>
              <a:t>their</a:t>
            </a:r>
            <a:r>
              <a:rPr lang="hu-HU" dirty="0"/>
              <a:t> </a:t>
            </a:r>
            <a:r>
              <a:rPr lang="en-US" dirty="0"/>
              <a:t>metalinguistic main clauses do </a:t>
            </a:r>
            <a:r>
              <a:rPr lang="en-US" b="1" dirty="0"/>
              <a:t>not</a:t>
            </a:r>
            <a:r>
              <a:rPr lang="en-US" dirty="0"/>
              <a:t> appear (e.g.</a:t>
            </a:r>
            <a:r>
              <a:rPr lang="hu-HU" dirty="0"/>
              <a:t> </a:t>
            </a:r>
            <a:r>
              <a:rPr lang="hu-HU" dirty="0" smtClean="0"/>
              <a:t>???</a:t>
            </a:r>
            <a:r>
              <a:rPr lang="hu-HU" b="1" i="1" dirty="0" smtClean="0"/>
              <a:t>hogy </a:t>
            </a:r>
            <a:r>
              <a:rPr lang="hu-HU" b="1" i="1" dirty="0"/>
              <a:t>finoman fogalmazzak, </a:t>
            </a:r>
            <a:r>
              <a:rPr lang="hu-HU" b="1" i="1" dirty="0">
                <a:solidFill>
                  <a:srgbClr val="C00000"/>
                </a:solidFill>
              </a:rPr>
              <a:t>azt mondanám </a:t>
            </a:r>
            <a:r>
              <a:rPr lang="hu-HU" dirty="0"/>
              <a:t>’</a:t>
            </a:r>
            <a:r>
              <a:rPr lang="en-US" dirty="0"/>
              <a:t>to put it delicately, I would say</a:t>
            </a:r>
            <a:r>
              <a:rPr lang="hu-HU" dirty="0" smtClean="0"/>
              <a:t>’).</a:t>
            </a:r>
          </a:p>
          <a:p>
            <a:endParaRPr lang="hu-HU" dirty="0"/>
          </a:p>
          <a:p>
            <a:endParaRPr lang="hu-HU" dirty="0"/>
          </a:p>
        </p:txBody>
      </p:sp>
    </p:spTree>
    <p:extLst>
      <p:ext uri="{BB962C8B-B14F-4D97-AF65-F5344CB8AC3E}">
        <p14:creationId xmlns:p14="http://schemas.microsoft.com/office/powerpoint/2010/main" val="3585780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a:bodyPr>
          <a:lstStyle/>
          <a:p>
            <a:pPr marL="0" indent="0" algn="ctr">
              <a:buNone/>
            </a:pPr>
            <a:endParaRPr lang="hu-HU" sz="3800" dirty="0" smtClean="0"/>
          </a:p>
          <a:p>
            <a:pPr marL="0" indent="0" algn="ctr">
              <a:buNone/>
            </a:pPr>
            <a:r>
              <a:rPr lang="hu-HU" sz="3800" dirty="0" err="1" smtClean="0"/>
              <a:t>Thank</a:t>
            </a:r>
            <a:r>
              <a:rPr lang="hu-HU" sz="3800" dirty="0" smtClean="0"/>
              <a:t> </a:t>
            </a:r>
            <a:r>
              <a:rPr lang="hu-HU" sz="3800" dirty="0" err="1" smtClean="0"/>
              <a:t>you</a:t>
            </a:r>
            <a:r>
              <a:rPr lang="hu-HU" sz="3800" dirty="0" smtClean="0"/>
              <a:t> </a:t>
            </a:r>
            <a:r>
              <a:rPr lang="hu-HU" sz="3800" dirty="0" err="1" smtClean="0"/>
              <a:t>for</a:t>
            </a:r>
            <a:r>
              <a:rPr lang="hu-HU" sz="3800" dirty="0" smtClean="0"/>
              <a:t> </a:t>
            </a:r>
            <a:r>
              <a:rPr lang="hu-HU" sz="3800" dirty="0" err="1" smtClean="0"/>
              <a:t>your</a:t>
            </a:r>
            <a:r>
              <a:rPr lang="hu-HU" sz="3800" dirty="0" smtClean="0"/>
              <a:t> </a:t>
            </a:r>
            <a:r>
              <a:rPr lang="hu-HU" sz="3800" dirty="0" err="1" smtClean="0"/>
              <a:t>attention</a:t>
            </a:r>
            <a:r>
              <a:rPr lang="hu-HU" sz="3800" dirty="0" smtClean="0"/>
              <a:t>!</a:t>
            </a:r>
            <a:endParaRPr lang="hu-HU" sz="3800" dirty="0"/>
          </a:p>
        </p:txBody>
      </p:sp>
    </p:spTree>
    <p:extLst>
      <p:ext uri="{BB962C8B-B14F-4D97-AF65-F5344CB8AC3E}">
        <p14:creationId xmlns:p14="http://schemas.microsoft.com/office/powerpoint/2010/main" val="4011174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3836D96F-5EBB-BA14-3F7C-21A3ECCA485B}"/>
              </a:ext>
            </a:extLst>
          </p:cNvPr>
          <p:cNvSpPr>
            <a:spLocks noGrp="1"/>
          </p:cNvSpPr>
          <p:nvPr>
            <p:ph type="title"/>
          </p:nvPr>
        </p:nvSpPr>
        <p:spPr/>
        <p:txBody>
          <a:bodyPr/>
          <a:lstStyle/>
          <a:p>
            <a:r>
              <a:rPr lang="hu-HU" dirty="0" err="1"/>
              <a:t>Acknowledgements</a:t>
            </a:r>
            <a:endParaRPr lang="hu-HU" dirty="0"/>
          </a:p>
        </p:txBody>
      </p:sp>
      <p:sp>
        <p:nvSpPr>
          <p:cNvPr id="3" name="Tartalom helye 2">
            <a:extLst>
              <a:ext uri="{FF2B5EF4-FFF2-40B4-BE49-F238E27FC236}">
                <a16:creationId xmlns:a16="http://schemas.microsoft.com/office/drawing/2014/main" xmlns="" id="{A889FFE5-CEC8-39F5-4B0E-4C640C71EDA7}"/>
              </a:ext>
            </a:extLst>
          </p:cNvPr>
          <p:cNvSpPr>
            <a:spLocks noGrp="1"/>
          </p:cNvSpPr>
          <p:nvPr>
            <p:ph idx="1"/>
          </p:nvPr>
        </p:nvSpPr>
        <p:spPr/>
        <p:txBody>
          <a:bodyPr/>
          <a:lstStyle/>
          <a:p>
            <a:pPr marL="0" indent="0" algn="ctr">
              <a:buNone/>
            </a:pPr>
            <a:endParaRPr lang="hu-HU" sz="2800" dirty="0" smtClean="0">
              <a:solidFill>
                <a:schemeClr val="tx1"/>
              </a:solidFill>
            </a:endParaRPr>
          </a:p>
          <a:p>
            <a:pPr marL="0" indent="0" algn="ctr">
              <a:buNone/>
            </a:pPr>
            <a:endParaRPr lang="hu-HU" sz="2800" dirty="0">
              <a:solidFill>
                <a:schemeClr val="tx1"/>
              </a:solidFill>
            </a:endParaRPr>
          </a:p>
          <a:p>
            <a:pPr marL="0" indent="0" algn="ctr">
              <a:buNone/>
            </a:pPr>
            <a:r>
              <a:rPr lang="en-US" sz="2800" dirty="0" err="1" smtClean="0">
                <a:solidFill>
                  <a:schemeClr val="tx1"/>
                </a:solidFill>
              </a:rPr>
              <a:t>Th</a:t>
            </a:r>
            <a:r>
              <a:rPr lang="hu-HU" sz="2800" dirty="0">
                <a:solidFill>
                  <a:schemeClr val="tx1"/>
                </a:solidFill>
              </a:rPr>
              <a:t>is</a:t>
            </a:r>
            <a:r>
              <a:rPr lang="en-US" sz="2800" dirty="0">
                <a:solidFill>
                  <a:schemeClr val="tx1"/>
                </a:solidFill>
              </a:rPr>
              <a:t> research was supported by </a:t>
            </a:r>
            <a:r>
              <a:rPr lang="hu-HU" sz="2800" dirty="0" err="1">
                <a:solidFill>
                  <a:schemeClr val="tx1"/>
                </a:solidFill>
              </a:rPr>
              <a:t>the</a:t>
            </a:r>
            <a:r>
              <a:rPr lang="hu-HU" sz="2800" dirty="0">
                <a:solidFill>
                  <a:schemeClr val="tx1"/>
                </a:solidFill>
              </a:rPr>
              <a:t> János Bolyai Research Grant (BO/00191/21</a:t>
            </a:r>
            <a:r>
              <a:rPr lang="hu-HU" sz="2800" dirty="0" smtClean="0">
                <a:solidFill>
                  <a:schemeClr val="tx1"/>
                </a:solidFill>
              </a:rPr>
              <a:t>). </a:t>
            </a:r>
            <a:endParaRPr lang="hu-HU" sz="2800" dirty="0" smtClean="0">
              <a:solidFill>
                <a:schemeClr val="tx1"/>
              </a:solidFill>
            </a:endParaRPr>
          </a:p>
          <a:p>
            <a:pPr marL="0" indent="0" algn="ctr">
              <a:buNone/>
            </a:pPr>
            <a:r>
              <a:rPr lang="hu-HU" sz="2800" dirty="0" err="1" smtClean="0"/>
              <a:t>Many</a:t>
            </a:r>
            <a:r>
              <a:rPr lang="hu-HU" sz="2800" dirty="0" smtClean="0"/>
              <a:t> </a:t>
            </a:r>
            <a:r>
              <a:rPr lang="hu-HU" sz="2800" dirty="0" err="1" smtClean="0"/>
              <a:t>thanks</a:t>
            </a:r>
            <a:r>
              <a:rPr lang="hu-HU" sz="2800" dirty="0" smtClean="0"/>
              <a:t> </a:t>
            </a:r>
            <a:r>
              <a:rPr lang="hu-HU" sz="2800" dirty="0" err="1" smtClean="0"/>
              <a:t>to</a:t>
            </a:r>
            <a:r>
              <a:rPr lang="hu-HU" sz="2800" dirty="0" smtClean="0"/>
              <a:t> Bálint Sass </a:t>
            </a:r>
            <a:r>
              <a:rPr lang="hu-HU" sz="2800" dirty="0" err="1" smtClean="0"/>
              <a:t>for</a:t>
            </a:r>
            <a:r>
              <a:rPr lang="hu-HU" sz="2800" dirty="0" smtClean="0"/>
              <a:t> </a:t>
            </a:r>
            <a:r>
              <a:rPr lang="hu-HU" sz="2800" dirty="0" err="1" smtClean="0"/>
              <a:t>his</a:t>
            </a:r>
            <a:r>
              <a:rPr lang="hu-HU" sz="2800" dirty="0" smtClean="0"/>
              <a:t> </a:t>
            </a:r>
            <a:r>
              <a:rPr lang="hu-HU" sz="2800" dirty="0" err="1" smtClean="0"/>
              <a:t>help</a:t>
            </a:r>
            <a:r>
              <a:rPr lang="hu-HU" sz="2800" dirty="0" smtClean="0"/>
              <a:t>!</a:t>
            </a:r>
            <a:endParaRPr lang="hu-HU" sz="2800" dirty="0">
              <a:solidFill>
                <a:schemeClr val="tx1"/>
              </a:solidFill>
            </a:endParaRPr>
          </a:p>
          <a:p>
            <a:pPr marL="0" indent="0">
              <a:buNone/>
            </a:pPr>
            <a:endParaRPr lang="hu-HU" dirty="0">
              <a:solidFill>
                <a:schemeClr val="tx1"/>
              </a:solidFill>
            </a:endParaRPr>
          </a:p>
        </p:txBody>
      </p:sp>
    </p:spTree>
    <p:extLst>
      <p:ext uri="{BB962C8B-B14F-4D97-AF65-F5344CB8AC3E}">
        <p14:creationId xmlns:p14="http://schemas.microsoft.com/office/powerpoint/2010/main" val="2751129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4E03D212-A081-B99A-E19C-E24A2755D077}"/>
              </a:ext>
            </a:extLst>
          </p:cNvPr>
          <p:cNvSpPr>
            <a:spLocks noGrp="1"/>
          </p:cNvSpPr>
          <p:nvPr>
            <p:ph type="title"/>
          </p:nvPr>
        </p:nvSpPr>
        <p:spPr/>
        <p:txBody>
          <a:bodyPr/>
          <a:lstStyle/>
          <a:p>
            <a:r>
              <a:rPr lang="hu-HU" dirty="0" err="1"/>
              <a:t>References</a:t>
            </a:r>
            <a:endParaRPr lang="hu-HU" dirty="0"/>
          </a:p>
        </p:txBody>
      </p:sp>
      <p:sp>
        <p:nvSpPr>
          <p:cNvPr id="3" name="Tartalom helye 2">
            <a:extLst>
              <a:ext uri="{FF2B5EF4-FFF2-40B4-BE49-F238E27FC236}">
                <a16:creationId xmlns:a16="http://schemas.microsoft.com/office/drawing/2014/main" xmlns="" id="{30BBA21B-9042-E0C7-2438-6AE3B9D87233}"/>
              </a:ext>
            </a:extLst>
          </p:cNvPr>
          <p:cNvSpPr>
            <a:spLocks noGrp="1"/>
          </p:cNvSpPr>
          <p:nvPr>
            <p:ph idx="1"/>
          </p:nvPr>
        </p:nvSpPr>
        <p:spPr/>
        <p:txBody>
          <a:bodyPr>
            <a:normAutofit lnSpcReduction="10000"/>
          </a:bodyPr>
          <a:lstStyle/>
          <a:p>
            <a:pPr marL="0" indent="0" algn="just">
              <a:lnSpc>
                <a:spcPct val="107000"/>
              </a:lnSpc>
              <a:buNone/>
            </a:pPr>
            <a:r>
              <a:rPr lang="hu-HU" kern="100" dirty="0" err="1">
                <a:latin typeface="+mj-lt"/>
                <a:ea typeface="Calibri" panose="020F0502020204030204" pitchFamily="34" charset="0"/>
                <a:cs typeface="Times New Roman" panose="02020603050405020304" pitchFamily="18" charset="0"/>
              </a:rPr>
              <a:t>Brinton</a:t>
            </a:r>
            <a:r>
              <a:rPr lang="hu-HU" kern="100" dirty="0">
                <a:latin typeface="+mj-lt"/>
                <a:ea typeface="Calibri" panose="020F0502020204030204" pitchFamily="34" charset="0"/>
                <a:cs typeface="Times New Roman" panose="02020603050405020304" pitchFamily="18" charset="0"/>
              </a:rPr>
              <a:t>, Lauren J. </a:t>
            </a:r>
            <a:r>
              <a:rPr lang="hu-HU" kern="100" dirty="0" smtClean="0">
                <a:latin typeface="+mj-lt"/>
                <a:ea typeface="Calibri" panose="020F0502020204030204" pitchFamily="34" charset="0"/>
                <a:cs typeface="Times New Roman" panose="02020603050405020304" pitchFamily="18" charset="0"/>
              </a:rPr>
              <a:t>2014. </a:t>
            </a:r>
            <a:r>
              <a:rPr lang="hu-HU" i="1" kern="100" dirty="0" err="1">
                <a:latin typeface="+mj-lt"/>
                <a:ea typeface="Calibri" panose="020F0502020204030204" pitchFamily="34" charset="0"/>
                <a:cs typeface="Times New Roman" panose="02020603050405020304" pitchFamily="18" charset="0"/>
              </a:rPr>
              <a:t>If</a:t>
            </a:r>
            <a:r>
              <a:rPr lang="hu-HU" i="1" kern="100" dirty="0">
                <a:latin typeface="+mj-lt"/>
                <a:ea typeface="Calibri" panose="020F0502020204030204" pitchFamily="34" charset="0"/>
                <a:cs typeface="Times New Roman" panose="02020603050405020304" pitchFamily="18" charset="0"/>
              </a:rPr>
              <a:t> </a:t>
            </a:r>
            <a:r>
              <a:rPr lang="hu-HU" i="1" kern="100" dirty="0" err="1">
                <a:latin typeface="+mj-lt"/>
                <a:ea typeface="Calibri" panose="020F0502020204030204" pitchFamily="34" charset="0"/>
                <a:cs typeface="Times New Roman" panose="02020603050405020304" pitchFamily="18" charset="0"/>
              </a:rPr>
              <a:t>you</a:t>
            </a:r>
            <a:r>
              <a:rPr lang="hu-HU" i="1" kern="100" dirty="0">
                <a:latin typeface="+mj-lt"/>
                <a:ea typeface="Calibri" panose="020F0502020204030204" pitchFamily="34" charset="0"/>
                <a:cs typeface="Times New Roman" panose="02020603050405020304" pitchFamily="18" charset="0"/>
              </a:rPr>
              <a:t> </a:t>
            </a:r>
            <a:r>
              <a:rPr lang="hu-HU" i="1" kern="100" dirty="0" err="1">
                <a:latin typeface="+mj-lt"/>
                <a:ea typeface="Calibri" panose="020F0502020204030204" pitchFamily="34" charset="0"/>
                <a:cs typeface="Times New Roman" panose="02020603050405020304" pitchFamily="18" charset="0"/>
              </a:rPr>
              <a:t>choose</a:t>
            </a:r>
            <a:r>
              <a:rPr lang="hu-HU" i="1" kern="100" dirty="0">
                <a:latin typeface="+mj-lt"/>
                <a:ea typeface="Calibri" panose="020F0502020204030204" pitchFamily="34" charset="0"/>
                <a:cs typeface="Times New Roman" panose="02020603050405020304" pitchFamily="18" charset="0"/>
              </a:rPr>
              <a:t>/</a:t>
            </a:r>
            <a:r>
              <a:rPr lang="hu-HU" i="1" kern="100" dirty="0" err="1">
                <a:latin typeface="+mj-lt"/>
                <a:ea typeface="Calibri" panose="020F0502020204030204" pitchFamily="34" charset="0"/>
                <a:cs typeface="Times New Roman" panose="02020603050405020304" pitchFamily="18" charset="0"/>
              </a:rPr>
              <a:t>like</a:t>
            </a:r>
            <a:r>
              <a:rPr lang="hu-HU" i="1" kern="100" dirty="0">
                <a:latin typeface="+mj-lt"/>
                <a:ea typeface="Calibri" panose="020F0502020204030204" pitchFamily="34" charset="0"/>
                <a:cs typeface="Times New Roman" panose="02020603050405020304" pitchFamily="18" charset="0"/>
              </a:rPr>
              <a:t>/</a:t>
            </a:r>
            <a:r>
              <a:rPr lang="hu-HU" i="1" kern="100" dirty="0" err="1">
                <a:latin typeface="+mj-lt"/>
                <a:ea typeface="Calibri" panose="020F0502020204030204" pitchFamily="34" charset="0"/>
                <a:cs typeface="Times New Roman" panose="02020603050405020304" pitchFamily="18" charset="0"/>
              </a:rPr>
              <a:t>prefer</a:t>
            </a:r>
            <a:r>
              <a:rPr lang="hu-HU" i="1" kern="100" dirty="0">
                <a:latin typeface="+mj-lt"/>
                <a:ea typeface="Calibri" panose="020F0502020204030204" pitchFamily="34" charset="0"/>
                <a:cs typeface="Times New Roman" panose="02020603050405020304" pitchFamily="18" charset="0"/>
              </a:rPr>
              <a:t>/</a:t>
            </a:r>
            <a:r>
              <a:rPr lang="hu-HU" i="1" kern="100" dirty="0" err="1">
                <a:latin typeface="+mj-lt"/>
                <a:ea typeface="Calibri" panose="020F0502020204030204" pitchFamily="34" charset="0"/>
                <a:cs typeface="Times New Roman" panose="02020603050405020304" pitchFamily="18" charset="0"/>
              </a:rPr>
              <a:t>want</a:t>
            </a:r>
            <a:r>
              <a:rPr lang="hu-HU" i="1" kern="100" dirty="0">
                <a:latin typeface="+mj-lt"/>
                <a:ea typeface="Calibri" panose="020F0502020204030204" pitchFamily="34" charset="0"/>
                <a:cs typeface="Times New Roman" panose="02020603050405020304" pitchFamily="18" charset="0"/>
              </a:rPr>
              <a:t>/</a:t>
            </a:r>
            <a:r>
              <a:rPr lang="hu-HU" i="1" kern="100" dirty="0" err="1">
                <a:latin typeface="+mj-lt"/>
                <a:ea typeface="Calibri" panose="020F0502020204030204" pitchFamily="34" charset="0"/>
                <a:cs typeface="Times New Roman" panose="02020603050405020304" pitchFamily="18" charset="0"/>
              </a:rPr>
              <a:t>wish</a:t>
            </a:r>
            <a:r>
              <a:rPr lang="hu-HU" kern="100" dirty="0">
                <a:latin typeface="+mj-lt"/>
                <a:ea typeface="Calibri" panose="020F0502020204030204" pitchFamily="34" charset="0"/>
                <a:cs typeface="Times New Roman" panose="02020603050405020304" pitchFamily="18" charset="0"/>
              </a:rPr>
              <a:t>: The </a:t>
            </a:r>
            <a:r>
              <a:rPr lang="hu-HU" kern="100" dirty="0" err="1">
                <a:latin typeface="+mj-lt"/>
                <a:ea typeface="Calibri" panose="020F0502020204030204" pitchFamily="34" charset="0"/>
                <a:cs typeface="Times New Roman" panose="02020603050405020304" pitchFamily="18" charset="0"/>
              </a:rPr>
              <a:t>origin</a:t>
            </a:r>
            <a:r>
              <a:rPr lang="hu-HU" kern="100" dirty="0">
                <a:latin typeface="+mj-lt"/>
                <a:ea typeface="Calibri" panose="020F0502020204030204" pitchFamily="34" charset="0"/>
                <a:cs typeface="Times New Roman" panose="02020603050405020304" pitchFamily="18" charset="0"/>
              </a:rPr>
              <a:t> of </a:t>
            </a:r>
            <a:r>
              <a:rPr lang="hu-HU" kern="100" dirty="0" err="1">
                <a:latin typeface="+mj-lt"/>
                <a:ea typeface="Calibri" panose="020F0502020204030204" pitchFamily="34" charset="0"/>
                <a:cs typeface="Times New Roman" panose="02020603050405020304" pitchFamily="18" charset="0"/>
              </a:rPr>
              <a:t>metalinguistic</a:t>
            </a:r>
            <a:r>
              <a:rPr lang="hu-HU" kern="100" dirty="0">
                <a:latin typeface="+mj-lt"/>
                <a:ea typeface="Calibri" panose="020F0502020204030204" pitchFamily="34" charset="0"/>
                <a:cs typeface="Times New Roman" panose="02020603050405020304" pitchFamily="18" charset="0"/>
              </a:rPr>
              <a:t> </a:t>
            </a:r>
            <a:r>
              <a:rPr lang="hu-HU" kern="100" dirty="0" smtClean="0">
                <a:latin typeface="+mj-lt"/>
                <a:ea typeface="Calibri" panose="020F0502020204030204" pitchFamily="34" charset="0"/>
                <a:cs typeface="Times New Roman" panose="02020603050405020304" pitchFamily="18" charset="0"/>
              </a:rPr>
              <a:t>and </a:t>
            </a:r>
            <a:r>
              <a:rPr lang="hu-HU" kern="100" dirty="0" err="1" smtClean="0">
                <a:latin typeface="+mj-lt"/>
                <a:ea typeface="Calibri" panose="020F0502020204030204" pitchFamily="34" charset="0"/>
                <a:cs typeface="Times New Roman" panose="02020603050405020304" pitchFamily="18" charset="0"/>
              </a:rPr>
              <a:t>politeness</a:t>
            </a:r>
            <a:r>
              <a:rPr lang="hu-HU" kern="100" dirty="0" smtClean="0">
                <a:latin typeface="+mj-lt"/>
                <a:ea typeface="Calibri" panose="020F0502020204030204" pitchFamily="34" charset="0"/>
                <a:cs typeface="Times New Roman" panose="02020603050405020304" pitchFamily="18" charset="0"/>
              </a:rPr>
              <a:t> </a:t>
            </a:r>
            <a:r>
              <a:rPr lang="hu-HU" kern="100" dirty="0" err="1">
                <a:latin typeface="+mj-lt"/>
                <a:ea typeface="Calibri" panose="020F0502020204030204" pitchFamily="34" charset="0"/>
                <a:cs typeface="Times New Roman" panose="02020603050405020304" pitchFamily="18" charset="0"/>
              </a:rPr>
              <a:t>functions</a:t>
            </a:r>
            <a:r>
              <a:rPr lang="hu-HU" kern="100" dirty="0">
                <a:latin typeface="+mj-lt"/>
                <a:ea typeface="Calibri" panose="020F0502020204030204" pitchFamily="34" charset="0"/>
                <a:cs typeface="Times New Roman" panose="02020603050405020304" pitchFamily="18" charset="0"/>
              </a:rPr>
              <a:t>. </a:t>
            </a:r>
            <a:r>
              <a:rPr lang="hu-HU" kern="100" dirty="0" err="1">
                <a:latin typeface="+mj-lt"/>
                <a:ea typeface="Calibri" panose="020F0502020204030204" pitchFamily="34" charset="0"/>
                <a:cs typeface="Times New Roman" panose="02020603050405020304" pitchFamily="18" charset="0"/>
              </a:rPr>
              <a:t>In</a:t>
            </a:r>
            <a:r>
              <a:rPr lang="hu-HU" kern="100" dirty="0">
                <a:latin typeface="+mj-lt"/>
                <a:ea typeface="Calibri" panose="020F0502020204030204" pitchFamily="34" charset="0"/>
                <a:cs typeface="Times New Roman" panose="02020603050405020304" pitchFamily="18" charset="0"/>
              </a:rPr>
              <a:t> </a:t>
            </a:r>
            <a:r>
              <a:rPr lang="hu-HU" kern="100" dirty="0" err="1">
                <a:latin typeface="+mj-lt"/>
                <a:ea typeface="Calibri" panose="020F0502020204030204" pitchFamily="34" charset="0"/>
                <a:cs typeface="Times New Roman" panose="02020603050405020304" pitchFamily="18" charset="0"/>
              </a:rPr>
              <a:t>Marianne</a:t>
            </a:r>
            <a:r>
              <a:rPr lang="hu-HU" kern="100" dirty="0">
                <a:latin typeface="+mj-lt"/>
                <a:ea typeface="Calibri" panose="020F0502020204030204" pitchFamily="34" charset="0"/>
                <a:cs typeface="Times New Roman" panose="02020603050405020304" pitchFamily="18" charset="0"/>
              </a:rPr>
              <a:t> </a:t>
            </a:r>
            <a:r>
              <a:rPr lang="hu-HU" kern="100" dirty="0" err="1">
                <a:latin typeface="+mj-lt"/>
                <a:ea typeface="Calibri" panose="020F0502020204030204" pitchFamily="34" charset="0"/>
                <a:cs typeface="Times New Roman" panose="02020603050405020304" pitchFamily="18" charset="0"/>
              </a:rPr>
              <a:t>Hundt</a:t>
            </a:r>
            <a:r>
              <a:rPr lang="hu-HU" kern="100" dirty="0">
                <a:latin typeface="+mj-lt"/>
                <a:ea typeface="Calibri" panose="020F0502020204030204" pitchFamily="34" charset="0"/>
                <a:cs typeface="Times New Roman" panose="02020603050405020304" pitchFamily="18" charset="0"/>
              </a:rPr>
              <a:t> (</a:t>
            </a:r>
            <a:r>
              <a:rPr lang="hu-HU" kern="100" dirty="0" err="1">
                <a:latin typeface="+mj-lt"/>
                <a:ea typeface="Calibri" panose="020F0502020204030204" pitchFamily="34" charset="0"/>
                <a:cs typeface="Times New Roman" panose="02020603050405020304" pitchFamily="18" charset="0"/>
              </a:rPr>
              <a:t>ed</a:t>
            </a:r>
            <a:r>
              <a:rPr lang="hu-HU" kern="100" dirty="0">
                <a:latin typeface="+mj-lt"/>
                <a:ea typeface="Calibri" panose="020F0502020204030204" pitchFamily="34" charset="0"/>
                <a:cs typeface="Times New Roman" panose="02020603050405020304" pitchFamily="18" charset="0"/>
              </a:rPr>
              <a:t>.) </a:t>
            </a:r>
            <a:r>
              <a:rPr lang="hu-HU" i="1" kern="100" dirty="0" err="1">
                <a:latin typeface="+mj-lt"/>
                <a:ea typeface="Calibri" panose="020F0502020204030204" pitchFamily="34" charset="0"/>
                <a:cs typeface="Times New Roman" panose="02020603050405020304" pitchFamily="18" charset="0"/>
              </a:rPr>
              <a:t>Late</a:t>
            </a:r>
            <a:r>
              <a:rPr lang="hu-HU" i="1" kern="100" dirty="0">
                <a:latin typeface="+mj-lt"/>
                <a:ea typeface="Calibri" panose="020F0502020204030204" pitchFamily="34" charset="0"/>
                <a:cs typeface="Times New Roman" panose="02020603050405020304" pitchFamily="18" charset="0"/>
              </a:rPr>
              <a:t> Modern English </a:t>
            </a:r>
            <a:r>
              <a:rPr lang="hu-HU" i="1" kern="100" dirty="0" err="1">
                <a:latin typeface="+mj-lt"/>
                <a:ea typeface="Calibri" panose="020F0502020204030204" pitchFamily="34" charset="0"/>
                <a:cs typeface="Times New Roman" panose="02020603050405020304" pitchFamily="18" charset="0"/>
              </a:rPr>
              <a:t>Syntax</a:t>
            </a:r>
            <a:r>
              <a:rPr lang="hu-HU" i="1" kern="100" dirty="0">
                <a:latin typeface="+mj-lt"/>
                <a:ea typeface="Calibri" panose="020F0502020204030204" pitchFamily="34" charset="0"/>
                <a:cs typeface="Times New Roman" panose="02020603050405020304" pitchFamily="18" charset="0"/>
              </a:rPr>
              <a:t>. </a:t>
            </a:r>
            <a:r>
              <a:rPr lang="hu-HU" kern="100" dirty="0">
                <a:latin typeface="+mj-lt"/>
                <a:ea typeface="Calibri" panose="020F0502020204030204" pitchFamily="34" charset="0"/>
                <a:cs typeface="Times New Roman" panose="02020603050405020304" pitchFamily="18" charset="0"/>
              </a:rPr>
              <a:t>Cambridge: University Press. 270–290.</a:t>
            </a:r>
          </a:p>
          <a:p>
            <a:pPr marL="0" indent="0" algn="just">
              <a:lnSpc>
                <a:spcPct val="107000"/>
              </a:lnSpc>
              <a:spcAft>
                <a:spcPts val="0"/>
              </a:spcAft>
              <a:buNone/>
            </a:pPr>
            <a:r>
              <a:rPr lang="hu-HU" sz="1800" kern="100" dirty="0" err="1" smtClean="0">
                <a:effectLst/>
                <a:latin typeface="+mj-lt"/>
                <a:ea typeface="Calibri" panose="020F0502020204030204" pitchFamily="34" charset="0"/>
                <a:cs typeface="Times New Roman" panose="02020603050405020304" pitchFamily="18" charset="0"/>
              </a:rPr>
              <a:t>Kaltenböck</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Gunther</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Keizer</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Evelien</a:t>
            </a:r>
            <a:r>
              <a:rPr lang="hu-HU" sz="1800" kern="100" dirty="0">
                <a:effectLst/>
                <a:latin typeface="+mj-lt"/>
                <a:ea typeface="Calibri" panose="020F0502020204030204" pitchFamily="34" charset="0"/>
                <a:cs typeface="Times New Roman" panose="02020603050405020304" pitchFamily="18" charset="0"/>
              </a:rPr>
              <a:t> 2022. </a:t>
            </a:r>
            <a:r>
              <a:rPr lang="hu-HU" sz="1800" kern="100" dirty="0" err="1">
                <a:effectLst/>
                <a:latin typeface="+mj-lt"/>
                <a:ea typeface="Calibri" panose="020F0502020204030204" pitchFamily="34" charset="0"/>
                <a:cs typeface="Times New Roman" panose="02020603050405020304" pitchFamily="18" charset="0"/>
              </a:rPr>
              <a:t>Insubordinate</a:t>
            </a:r>
            <a:r>
              <a:rPr lang="hu-HU" sz="1800" kern="100" dirty="0">
                <a:effectLst/>
                <a:latin typeface="+mj-lt"/>
                <a:ea typeface="Calibri" panose="020F0502020204030204" pitchFamily="34" charset="0"/>
                <a:cs typeface="Times New Roman" panose="02020603050405020304" pitchFamily="18" charset="0"/>
              </a:rPr>
              <a:t> </a:t>
            </a:r>
            <a:r>
              <a:rPr lang="hu-HU" sz="1800" i="1" kern="100" dirty="0" err="1">
                <a:effectLst/>
                <a:latin typeface="+mj-lt"/>
                <a:ea typeface="Calibri" panose="020F0502020204030204" pitchFamily="34" charset="0"/>
                <a:cs typeface="Times New Roman" panose="02020603050405020304" pitchFamily="18" charset="0"/>
              </a:rPr>
              <a:t>if</a:t>
            </a:r>
            <a:r>
              <a:rPr lang="hu-HU" sz="1800" kern="100" dirty="0" err="1">
                <a:effectLst/>
                <a:latin typeface="+mj-lt"/>
                <a:ea typeface="Calibri" panose="020F0502020204030204" pitchFamily="34" charset="0"/>
                <a:cs typeface="Times New Roman" panose="02020603050405020304" pitchFamily="18" charset="0"/>
              </a:rPr>
              <a:t>-clauses</a:t>
            </a:r>
            <a:r>
              <a:rPr lang="hu-HU" sz="1800" kern="100" dirty="0">
                <a:effectLst/>
                <a:latin typeface="+mj-lt"/>
                <a:ea typeface="Calibri" panose="020F0502020204030204" pitchFamily="34" charset="0"/>
                <a:cs typeface="Times New Roman" panose="02020603050405020304" pitchFamily="18" charset="0"/>
              </a:rPr>
              <a:t> in FDG: </a:t>
            </a:r>
            <a:r>
              <a:rPr lang="hu-HU" sz="1800" kern="100" dirty="0" err="1">
                <a:effectLst/>
                <a:latin typeface="+mj-lt"/>
                <a:ea typeface="Calibri" panose="020F0502020204030204" pitchFamily="34" charset="0"/>
                <a:cs typeface="Times New Roman" panose="02020603050405020304" pitchFamily="18" charset="0"/>
              </a:rPr>
              <a:t>Degrees</a:t>
            </a:r>
            <a:r>
              <a:rPr lang="hu-HU" sz="1800" kern="100" dirty="0">
                <a:effectLst/>
                <a:latin typeface="+mj-lt"/>
                <a:ea typeface="Calibri" panose="020F0502020204030204" pitchFamily="34" charset="0"/>
                <a:cs typeface="Times New Roman" panose="02020603050405020304" pitchFamily="18" charset="0"/>
              </a:rPr>
              <a:t> of </a:t>
            </a:r>
            <a:r>
              <a:rPr lang="hu-HU" sz="1800" kern="100" dirty="0" err="1">
                <a:effectLst/>
                <a:latin typeface="+mj-lt"/>
                <a:ea typeface="Calibri" panose="020F0502020204030204" pitchFamily="34" charset="0"/>
                <a:cs typeface="Times New Roman" panose="02020603050405020304" pitchFamily="18" charset="0"/>
              </a:rPr>
              <a:t>independence</a:t>
            </a:r>
            <a:r>
              <a:rPr lang="hu-HU" sz="1800" kern="100" dirty="0">
                <a:effectLst/>
                <a:latin typeface="+mj-lt"/>
                <a:ea typeface="Calibri" panose="020F0502020204030204" pitchFamily="34" charset="0"/>
                <a:cs typeface="Times New Roman" panose="02020603050405020304" pitchFamily="18" charset="0"/>
              </a:rPr>
              <a:t>. </a:t>
            </a:r>
            <a:r>
              <a:rPr lang="hu-HU" sz="1800" i="1" kern="100" dirty="0">
                <a:effectLst/>
                <a:latin typeface="+mj-lt"/>
                <a:ea typeface="Calibri" panose="020F0502020204030204" pitchFamily="34" charset="0"/>
                <a:cs typeface="Times New Roman" panose="02020603050405020304" pitchFamily="18" charset="0"/>
              </a:rPr>
              <a:t>Open </a:t>
            </a:r>
            <a:r>
              <a:rPr lang="hu-HU" sz="1800" i="1" kern="100" dirty="0" err="1">
                <a:effectLst/>
                <a:latin typeface="+mj-lt"/>
                <a:ea typeface="Calibri" panose="020F0502020204030204" pitchFamily="34" charset="0"/>
                <a:cs typeface="Times New Roman" panose="02020603050405020304" pitchFamily="18" charset="0"/>
              </a:rPr>
              <a:t>Linguistics</a:t>
            </a:r>
            <a:r>
              <a:rPr lang="hu-HU" sz="1800" i="1" kern="100" dirty="0">
                <a:effectLst/>
                <a:latin typeface="+mj-lt"/>
                <a:ea typeface="Calibri" panose="020F0502020204030204" pitchFamily="34" charset="0"/>
                <a:cs typeface="Times New Roman" panose="02020603050405020304" pitchFamily="18" charset="0"/>
              </a:rPr>
              <a:t> </a:t>
            </a:r>
            <a:r>
              <a:rPr lang="hu-HU" sz="1800" kern="100" dirty="0">
                <a:effectLst/>
                <a:latin typeface="+mj-lt"/>
                <a:ea typeface="Calibri" panose="020F0502020204030204" pitchFamily="34" charset="0"/>
                <a:cs typeface="Times New Roman" panose="02020603050405020304" pitchFamily="18" charset="0"/>
              </a:rPr>
              <a:t>8: 675–698. </a:t>
            </a:r>
            <a:endParaRPr lang="hu-HU" sz="1800" kern="100" dirty="0" smtClean="0">
              <a:effectLst/>
              <a:latin typeface="+mj-lt"/>
              <a:ea typeface="Calibri" panose="020F0502020204030204" pitchFamily="34" charset="0"/>
              <a:cs typeface="Times New Roman" panose="02020603050405020304" pitchFamily="18" charset="0"/>
            </a:endParaRPr>
          </a:p>
          <a:p>
            <a:pPr marL="0" indent="0" algn="just">
              <a:lnSpc>
                <a:spcPct val="107000"/>
              </a:lnSpc>
              <a:buNone/>
            </a:pPr>
            <a:r>
              <a:rPr lang="hu-HU" kern="100" dirty="0">
                <a:latin typeface="+mj-lt"/>
                <a:ea typeface="Calibri" panose="020F0502020204030204" pitchFamily="34" charset="0"/>
                <a:cs typeface="Times New Roman" panose="02020603050405020304" pitchFamily="18" charset="0"/>
              </a:rPr>
              <a:t>Laczkó Krisztina 2021. </a:t>
            </a:r>
            <a:r>
              <a:rPr lang="en-US" kern="100" dirty="0">
                <a:latin typeface="+mj-lt"/>
                <a:ea typeface="Calibri" panose="020F0502020204030204" pitchFamily="34" charset="0"/>
                <a:cs typeface="Times New Roman" panose="02020603050405020304" pitchFamily="18" charset="0"/>
              </a:rPr>
              <a:t>Signals of </a:t>
            </a:r>
            <a:r>
              <a:rPr lang="en-US" kern="100" dirty="0" err="1">
                <a:latin typeface="+mj-lt"/>
                <a:ea typeface="Calibri" panose="020F0502020204030204" pitchFamily="34" charset="0"/>
                <a:cs typeface="Times New Roman" panose="02020603050405020304" pitchFamily="18" charset="0"/>
              </a:rPr>
              <a:t>metapragmatic</a:t>
            </a:r>
            <a:r>
              <a:rPr lang="en-US" kern="100" dirty="0">
                <a:latin typeface="+mj-lt"/>
                <a:ea typeface="Calibri" panose="020F0502020204030204" pitchFamily="34" charset="0"/>
                <a:cs typeface="Times New Roman" panose="02020603050405020304" pitchFamily="18" charset="0"/>
              </a:rPr>
              <a:t> awareness in internet-mediated </a:t>
            </a:r>
            <a:r>
              <a:rPr lang="en-US" kern="100" dirty="0" smtClean="0">
                <a:latin typeface="+mj-lt"/>
                <a:ea typeface="Calibri" panose="020F0502020204030204" pitchFamily="34" charset="0"/>
                <a:cs typeface="Times New Roman" panose="02020603050405020304" pitchFamily="18" charset="0"/>
              </a:rPr>
              <a:t>discourses</a:t>
            </a:r>
            <a:r>
              <a:rPr lang="hu-HU" kern="100" dirty="0" smtClean="0">
                <a:latin typeface="+mj-lt"/>
                <a:ea typeface="Calibri" panose="020F0502020204030204" pitchFamily="34" charset="0"/>
                <a:cs typeface="Times New Roman" panose="02020603050405020304" pitchFamily="18" charset="0"/>
              </a:rPr>
              <a:t>. </a:t>
            </a:r>
            <a:r>
              <a:rPr lang="hu-HU" i="1" kern="100" dirty="0" err="1" smtClean="0">
                <a:latin typeface="+mj-lt"/>
                <a:ea typeface="Calibri" panose="020F0502020204030204" pitchFamily="34" charset="0"/>
                <a:cs typeface="Times New Roman" panose="02020603050405020304" pitchFamily="18" charset="0"/>
              </a:rPr>
              <a:t>Studia</a:t>
            </a:r>
            <a:r>
              <a:rPr lang="hu-HU" i="1" kern="100" dirty="0" smtClean="0">
                <a:latin typeface="+mj-lt"/>
                <a:ea typeface="Calibri" panose="020F0502020204030204" pitchFamily="34" charset="0"/>
                <a:cs typeface="Times New Roman" panose="02020603050405020304" pitchFamily="18" charset="0"/>
              </a:rPr>
              <a:t> </a:t>
            </a:r>
            <a:r>
              <a:rPr lang="hu-HU" i="1" kern="100" dirty="0" err="1" smtClean="0">
                <a:latin typeface="+mj-lt"/>
                <a:ea typeface="Calibri" panose="020F0502020204030204" pitchFamily="34" charset="0"/>
                <a:cs typeface="Times New Roman" panose="02020603050405020304" pitchFamily="18" charset="0"/>
              </a:rPr>
              <a:t>Linguistica</a:t>
            </a:r>
            <a:r>
              <a:rPr lang="hu-HU" i="1" kern="100" dirty="0" smtClean="0">
                <a:latin typeface="+mj-lt"/>
                <a:ea typeface="Calibri" panose="020F0502020204030204" pitchFamily="34" charset="0"/>
                <a:cs typeface="Times New Roman" panose="02020603050405020304" pitchFamily="18" charset="0"/>
              </a:rPr>
              <a:t> Hungarica</a:t>
            </a:r>
            <a:r>
              <a:rPr lang="en-US" kern="100" dirty="0">
                <a:latin typeface="+mj-lt"/>
                <a:ea typeface="Calibri" panose="020F0502020204030204" pitchFamily="34" charset="0"/>
                <a:cs typeface="Times New Roman" panose="02020603050405020304" pitchFamily="18" charset="0"/>
              </a:rPr>
              <a:t> </a:t>
            </a:r>
            <a:r>
              <a:rPr lang="en-US" kern="100" dirty="0" smtClean="0">
                <a:latin typeface="+mj-lt"/>
                <a:ea typeface="Calibri" panose="020F0502020204030204" pitchFamily="34" charset="0"/>
                <a:cs typeface="Times New Roman" panose="02020603050405020304" pitchFamily="18" charset="0"/>
              </a:rPr>
              <a:t>33</a:t>
            </a:r>
            <a:r>
              <a:rPr lang="hu-HU" kern="100" dirty="0" smtClean="0">
                <a:latin typeface="+mj-lt"/>
                <a:ea typeface="Calibri" panose="020F0502020204030204" pitchFamily="34" charset="0"/>
                <a:cs typeface="Times New Roman" panose="02020603050405020304" pitchFamily="18" charset="0"/>
              </a:rPr>
              <a:t>:</a:t>
            </a:r>
            <a:r>
              <a:rPr lang="en-US" kern="100" dirty="0">
                <a:latin typeface="+mj-lt"/>
                <a:ea typeface="Calibri" panose="020F0502020204030204" pitchFamily="34" charset="0"/>
                <a:cs typeface="Times New Roman" panose="02020603050405020304" pitchFamily="18" charset="0"/>
              </a:rPr>
              <a:t> </a:t>
            </a:r>
            <a:r>
              <a:rPr lang="en-US" kern="100" dirty="0" smtClean="0">
                <a:latin typeface="+mj-lt"/>
                <a:ea typeface="Calibri" panose="020F0502020204030204" pitchFamily="34" charset="0"/>
                <a:cs typeface="Times New Roman" panose="02020603050405020304" pitchFamily="18" charset="0"/>
              </a:rPr>
              <a:t>92</a:t>
            </a:r>
            <a:r>
              <a:rPr lang="hu-HU" kern="100" dirty="0">
                <a:latin typeface="+mj-lt"/>
                <a:ea typeface="Calibri" panose="020F0502020204030204" pitchFamily="34" charset="0"/>
                <a:cs typeface="Times New Roman" panose="02020603050405020304" pitchFamily="18" charset="0"/>
              </a:rPr>
              <a:t>–</a:t>
            </a:r>
            <a:r>
              <a:rPr lang="en-US" kern="100" dirty="0" smtClean="0">
                <a:latin typeface="+mj-lt"/>
                <a:ea typeface="Calibri" panose="020F0502020204030204" pitchFamily="34" charset="0"/>
                <a:cs typeface="Times New Roman" panose="02020603050405020304" pitchFamily="18" charset="0"/>
              </a:rPr>
              <a:t>111.</a:t>
            </a:r>
            <a:endParaRPr lang="hu-HU" kern="100" dirty="0" smtClean="0">
              <a:latin typeface="+mj-lt"/>
              <a:ea typeface="Calibri" panose="020F0502020204030204" pitchFamily="34" charset="0"/>
              <a:cs typeface="Times New Roman" panose="02020603050405020304" pitchFamily="18" charset="0"/>
            </a:endParaRPr>
          </a:p>
          <a:p>
            <a:pPr marL="0" indent="0" algn="just">
              <a:lnSpc>
                <a:spcPct val="107000"/>
              </a:lnSpc>
              <a:buNone/>
            </a:pPr>
            <a:r>
              <a:rPr lang="hu-HU" sz="1800" kern="100" dirty="0" err="1" smtClean="0">
                <a:effectLst/>
                <a:latin typeface="+mj-lt"/>
                <a:ea typeface="Calibri" panose="020F0502020204030204" pitchFamily="34" charset="0"/>
                <a:cs typeface="Times New Roman" panose="02020603050405020304" pitchFamily="18" charset="0"/>
              </a:rPr>
              <a:t>Lastres-López</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Cristina</a:t>
            </a:r>
            <a:r>
              <a:rPr lang="hu-HU" sz="1800" kern="100" dirty="0">
                <a:effectLst/>
                <a:latin typeface="+mj-lt"/>
                <a:ea typeface="Calibri" panose="020F0502020204030204" pitchFamily="34" charset="0"/>
                <a:cs typeface="Times New Roman" panose="02020603050405020304" pitchFamily="18" charset="0"/>
              </a:rPr>
              <a:t> 2020. </a:t>
            </a:r>
            <a:r>
              <a:rPr lang="hu-HU" sz="1800" kern="100" dirty="0" err="1">
                <a:effectLst/>
                <a:latin typeface="+mj-lt"/>
                <a:ea typeface="Calibri" panose="020F0502020204030204" pitchFamily="34" charset="0"/>
                <a:cs typeface="Times New Roman" panose="02020603050405020304" pitchFamily="18" charset="0"/>
              </a:rPr>
              <a:t>Beyond</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conditionality</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On</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pragmaticalization</a:t>
            </a:r>
            <a:r>
              <a:rPr lang="hu-HU" sz="1800" kern="100" dirty="0">
                <a:effectLst/>
                <a:latin typeface="+mj-lt"/>
                <a:ea typeface="Calibri" panose="020F0502020204030204" pitchFamily="34" charset="0"/>
                <a:cs typeface="Times New Roman" panose="02020603050405020304" pitchFamily="18" charset="0"/>
              </a:rPr>
              <a:t> of </a:t>
            </a:r>
            <a:r>
              <a:rPr lang="en-US" sz="1800" kern="100" dirty="0">
                <a:effectLst/>
                <a:latin typeface="+mj-lt"/>
                <a:ea typeface="Calibri" panose="020F0502020204030204" pitchFamily="34" charset="0"/>
                <a:cs typeface="Times New Roman" panose="02020603050405020304" pitchFamily="18" charset="0"/>
              </a:rPr>
              <a:t>interpersonal </a:t>
            </a:r>
            <a:r>
              <a:rPr lang="en-US" sz="1800" i="1" kern="100" dirty="0">
                <a:effectLst/>
                <a:latin typeface="+mj-lt"/>
                <a:ea typeface="Calibri" panose="020F0502020204030204" pitchFamily="34" charset="0"/>
                <a:cs typeface="Times New Roman" panose="02020603050405020304" pitchFamily="18" charset="0"/>
              </a:rPr>
              <a:t>if</a:t>
            </a:r>
            <a:r>
              <a:rPr lang="en-US" sz="1800" kern="100" dirty="0">
                <a:effectLst/>
                <a:latin typeface="+mj-lt"/>
                <a:ea typeface="Calibri" panose="020F0502020204030204" pitchFamily="34" charset="0"/>
                <a:cs typeface="Times New Roman" panose="02020603050405020304" pitchFamily="18" charset="0"/>
              </a:rPr>
              <a:t>-constructions in English conversation</a:t>
            </a:r>
            <a:r>
              <a:rPr lang="hu-HU" sz="1800" kern="100" dirty="0">
                <a:effectLst/>
                <a:latin typeface="+mj-lt"/>
                <a:ea typeface="Calibri" panose="020F0502020204030204" pitchFamily="34" charset="0"/>
                <a:cs typeface="Times New Roman" panose="02020603050405020304" pitchFamily="18" charset="0"/>
              </a:rPr>
              <a:t>. </a:t>
            </a:r>
            <a:r>
              <a:rPr lang="hu-HU" sz="1800" i="1" kern="100" dirty="0">
                <a:effectLst/>
                <a:latin typeface="+mj-lt"/>
                <a:ea typeface="Calibri" panose="020F0502020204030204" pitchFamily="34" charset="0"/>
                <a:cs typeface="Times New Roman" panose="02020603050405020304" pitchFamily="18" charset="0"/>
              </a:rPr>
              <a:t>Journal of </a:t>
            </a:r>
            <a:r>
              <a:rPr lang="hu-HU" sz="1800" i="1" kern="100" dirty="0" err="1">
                <a:effectLst/>
                <a:latin typeface="+mj-lt"/>
                <a:ea typeface="Calibri" panose="020F0502020204030204" pitchFamily="34" charset="0"/>
                <a:cs typeface="Times New Roman" panose="02020603050405020304" pitchFamily="18" charset="0"/>
              </a:rPr>
              <a:t>Pragmatics</a:t>
            </a:r>
            <a:r>
              <a:rPr lang="hu-HU" sz="1800" i="1" kern="100" dirty="0">
                <a:effectLst/>
                <a:latin typeface="+mj-lt"/>
                <a:ea typeface="Calibri" panose="020F0502020204030204" pitchFamily="34" charset="0"/>
                <a:cs typeface="Times New Roman" panose="02020603050405020304" pitchFamily="18" charset="0"/>
              </a:rPr>
              <a:t> </a:t>
            </a:r>
            <a:r>
              <a:rPr lang="hu-HU" sz="1800" kern="100" dirty="0">
                <a:effectLst/>
                <a:latin typeface="+mj-lt"/>
                <a:ea typeface="Calibri" panose="020F0502020204030204" pitchFamily="34" charset="0"/>
                <a:cs typeface="Times New Roman" panose="02020603050405020304" pitchFamily="18" charset="0"/>
              </a:rPr>
              <a:t>157: 68–83.</a:t>
            </a:r>
          </a:p>
          <a:p>
            <a:pPr marL="0" indent="0">
              <a:buNone/>
            </a:pPr>
            <a:r>
              <a:rPr lang="hu-HU" sz="1800" dirty="0">
                <a:effectLst/>
                <a:latin typeface="+mj-lt"/>
                <a:ea typeface="Calibri" panose="020F0502020204030204" pitchFamily="34" charset="0"/>
              </a:rPr>
              <a:t>MNSz2 = Magyar Nemzeti Szövegtár 2. [</a:t>
            </a:r>
            <a:r>
              <a:rPr lang="hu-HU" sz="1800" dirty="0" err="1">
                <a:effectLst/>
                <a:latin typeface="+mj-lt"/>
                <a:ea typeface="Calibri" panose="020F0502020204030204" pitchFamily="34" charset="0"/>
              </a:rPr>
              <a:t>Hungarian</a:t>
            </a:r>
            <a:r>
              <a:rPr lang="hu-HU" sz="1800" dirty="0">
                <a:effectLst/>
                <a:latin typeface="+mj-lt"/>
                <a:ea typeface="Calibri" panose="020F0502020204030204" pitchFamily="34" charset="0"/>
              </a:rPr>
              <a:t> </a:t>
            </a:r>
            <a:r>
              <a:rPr lang="hu-HU" sz="1800" dirty="0" err="1">
                <a:effectLst/>
                <a:latin typeface="+mj-lt"/>
                <a:ea typeface="Calibri" panose="020F0502020204030204" pitchFamily="34" charset="0"/>
              </a:rPr>
              <a:t>Gigaword</a:t>
            </a:r>
            <a:r>
              <a:rPr lang="hu-HU" sz="1800" dirty="0">
                <a:effectLst/>
                <a:latin typeface="+mj-lt"/>
                <a:ea typeface="Calibri" panose="020F0502020204030204" pitchFamily="34" charset="0"/>
              </a:rPr>
              <a:t> Corpus] </a:t>
            </a:r>
            <a:r>
              <a:rPr lang="hu-HU" sz="1800" u="sng" dirty="0">
                <a:solidFill>
                  <a:srgbClr val="0563C1"/>
                </a:solidFill>
                <a:effectLst/>
                <a:latin typeface="+mj-lt"/>
                <a:ea typeface="Calibri" panose="020F0502020204030204" pitchFamily="34" charset="0"/>
                <a:hlinkClick r:id="rId2"/>
              </a:rPr>
              <a:t>https://clara.nytud.hu/mnsz2-dev/</a:t>
            </a:r>
            <a:endParaRPr lang="hu-HU" dirty="0">
              <a:latin typeface="+mj-lt"/>
            </a:endParaRPr>
          </a:p>
        </p:txBody>
      </p:sp>
    </p:spTree>
    <p:extLst>
      <p:ext uri="{BB962C8B-B14F-4D97-AF65-F5344CB8AC3E}">
        <p14:creationId xmlns:p14="http://schemas.microsoft.com/office/powerpoint/2010/main" val="244715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Independent </a:t>
            </a:r>
            <a:r>
              <a:rPr lang="hu-HU" dirty="0" smtClean="0"/>
              <a:t>(</a:t>
            </a:r>
            <a:r>
              <a:rPr lang="hu-HU" dirty="0" err="1" smtClean="0"/>
              <a:t>insubordinate</a:t>
            </a:r>
            <a:r>
              <a:rPr lang="hu-HU" dirty="0" smtClean="0"/>
              <a:t>) </a:t>
            </a:r>
            <a:r>
              <a:rPr lang="hu-HU" dirty="0" err="1" smtClean="0"/>
              <a:t>clauses</a:t>
            </a:r>
            <a:endParaRPr lang="hu-HU" dirty="0"/>
          </a:p>
        </p:txBody>
      </p:sp>
      <p:sp>
        <p:nvSpPr>
          <p:cNvPr id="3" name="Tartalom helye 2"/>
          <p:cNvSpPr>
            <a:spLocks noGrp="1"/>
          </p:cNvSpPr>
          <p:nvPr>
            <p:ph idx="1"/>
          </p:nvPr>
        </p:nvSpPr>
        <p:spPr>
          <a:xfrm>
            <a:off x="1268751" y="1802045"/>
            <a:ext cx="10797559" cy="4750413"/>
          </a:xfrm>
        </p:spPr>
        <p:txBody>
          <a:bodyPr>
            <a:normAutofit fontScale="92500" lnSpcReduction="20000"/>
          </a:bodyPr>
          <a:lstStyle/>
          <a:p>
            <a:pPr marL="36900" indent="0">
              <a:buNone/>
            </a:pPr>
            <a:r>
              <a:rPr lang="hu-HU" dirty="0" smtClean="0"/>
              <a:t>2 main </a:t>
            </a:r>
            <a:r>
              <a:rPr lang="hu-HU" dirty="0" err="1" smtClean="0"/>
              <a:t>types</a:t>
            </a:r>
            <a:r>
              <a:rPr lang="hu-HU" dirty="0" smtClean="0"/>
              <a:t> of </a:t>
            </a:r>
            <a:r>
              <a:rPr lang="hu-HU" dirty="0" err="1" smtClean="0"/>
              <a:t>independent</a:t>
            </a:r>
            <a:r>
              <a:rPr lang="hu-HU" dirty="0" smtClean="0"/>
              <a:t> </a:t>
            </a:r>
            <a:r>
              <a:rPr lang="hu-HU" dirty="0" err="1" smtClean="0"/>
              <a:t>clauses</a:t>
            </a:r>
            <a:r>
              <a:rPr lang="hu-HU" dirty="0" smtClean="0"/>
              <a:t>: </a:t>
            </a:r>
          </a:p>
          <a:p>
            <a:r>
              <a:rPr lang="hu-HU" dirty="0" err="1">
                <a:solidFill>
                  <a:schemeClr val="tx1"/>
                </a:solidFill>
              </a:rPr>
              <a:t>Complement</a:t>
            </a:r>
            <a:r>
              <a:rPr lang="hu-HU" dirty="0">
                <a:solidFill>
                  <a:schemeClr val="tx1"/>
                </a:solidFill>
              </a:rPr>
              <a:t> </a:t>
            </a:r>
            <a:r>
              <a:rPr lang="hu-HU" dirty="0" err="1">
                <a:solidFill>
                  <a:schemeClr val="tx1"/>
                </a:solidFill>
              </a:rPr>
              <a:t>insubordination</a:t>
            </a:r>
            <a:r>
              <a:rPr lang="hu-HU" dirty="0">
                <a:solidFill>
                  <a:schemeClr val="tx1"/>
                </a:solidFill>
              </a:rPr>
              <a:t>: </a:t>
            </a:r>
            <a:r>
              <a:rPr lang="hu-HU" dirty="0" err="1">
                <a:solidFill>
                  <a:schemeClr val="tx1"/>
                </a:solidFill>
              </a:rPr>
              <a:t>introduced</a:t>
            </a:r>
            <a:r>
              <a:rPr lang="hu-HU" dirty="0">
                <a:solidFill>
                  <a:schemeClr val="tx1"/>
                </a:solidFill>
              </a:rPr>
              <a:t> </a:t>
            </a:r>
            <a:r>
              <a:rPr lang="hu-HU" dirty="0" err="1">
                <a:solidFill>
                  <a:schemeClr val="tx1"/>
                </a:solidFill>
              </a:rPr>
              <a:t>by</a:t>
            </a:r>
            <a:r>
              <a:rPr lang="hu-HU" dirty="0">
                <a:solidFill>
                  <a:schemeClr val="tx1"/>
                </a:solidFill>
              </a:rPr>
              <a:t> ’</a:t>
            </a:r>
            <a:r>
              <a:rPr lang="hu-HU" dirty="0" err="1">
                <a:solidFill>
                  <a:schemeClr val="tx1"/>
                </a:solidFill>
              </a:rPr>
              <a:t>that</a:t>
            </a:r>
            <a:r>
              <a:rPr lang="hu-HU" dirty="0" smtClean="0">
                <a:solidFill>
                  <a:schemeClr val="tx1"/>
                </a:solidFill>
              </a:rPr>
              <a:t>’ (</a:t>
            </a:r>
            <a:r>
              <a:rPr lang="hu-HU" i="1" dirty="0" err="1" smtClean="0">
                <a:solidFill>
                  <a:schemeClr val="tx1"/>
                </a:solidFill>
              </a:rPr>
              <a:t>that</a:t>
            </a:r>
            <a:r>
              <a:rPr lang="hu-HU" i="1" dirty="0" smtClean="0">
                <a:solidFill>
                  <a:schemeClr val="tx1"/>
                </a:solidFill>
              </a:rPr>
              <a:t>, </a:t>
            </a:r>
            <a:r>
              <a:rPr lang="hu-HU" i="1" dirty="0" err="1" smtClean="0">
                <a:solidFill>
                  <a:schemeClr val="tx1"/>
                </a:solidFill>
              </a:rPr>
              <a:t>dass</a:t>
            </a:r>
            <a:r>
              <a:rPr lang="hu-HU" i="1" dirty="0" smtClean="0">
                <a:solidFill>
                  <a:schemeClr val="tx1"/>
                </a:solidFill>
              </a:rPr>
              <a:t>, </a:t>
            </a:r>
            <a:r>
              <a:rPr lang="hu-HU" i="1" dirty="0" err="1" smtClean="0">
                <a:solidFill>
                  <a:schemeClr val="tx1"/>
                </a:solidFill>
              </a:rPr>
              <a:t>que</a:t>
            </a:r>
            <a:r>
              <a:rPr lang="hu-HU" i="1" dirty="0" smtClean="0">
                <a:solidFill>
                  <a:schemeClr val="tx1"/>
                </a:solidFill>
              </a:rPr>
              <a:t>, </a:t>
            </a:r>
            <a:r>
              <a:rPr lang="hu-HU" dirty="0" smtClean="0">
                <a:solidFill>
                  <a:schemeClr val="tx1"/>
                </a:solidFill>
              </a:rPr>
              <a:t>etc.) </a:t>
            </a:r>
          </a:p>
          <a:p>
            <a:pPr marL="0" indent="0">
              <a:buNone/>
            </a:pPr>
            <a:r>
              <a:rPr lang="hu-HU" dirty="0" smtClean="0">
                <a:solidFill>
                  <a:schemeClr val="tx1"/>
                </a:solidFill>
              </a:rPr>
              <a:t>(1)  	</a:t>
            </a:r>
            <a:r>
              <a:rPr lang="hu-HU" b="1" i="1" dirty="0"/>
              <a:t> Hogy</a:t>
            </a:r>
            <a:r>
              <a:rPr lang="hu-HU" i="1" dirty="0"/>
              <a:t> 	gyűlölöm 	</a:t>
            </a:r>
            <a:r>
              <a:rPr lang="hu-HU" i="1" dirty="0" smtClean="0"/>
              <a:t>	én </a:t>
            </a:r>
            <a:r>
              <a:rPr lang="hu-HU" i="1" dirty="0"/>
              <a:t>	ezt 	</a:t>
            </a:r>
            <a:r>
              <a:rPr lang="hu-HU" i="1" dirty="0" smtClean="0"/>
              <a:t>	a</a:t>
            </a:r>
            <a:r>
              <a:rPr lang="hu-HU" i="1" dirty="0"/>
              <a:t>	jószívűt!</a:t>
            </a:r>
            <a:r>
              <a:rPr lang="hu-HU" dirty="0"/>
              <a:t> </a:t>
            </a:r>
          </a:p>
          <a:p>
            <a:pPr marL="0" indent="0">
              <a:buNone/>
            </a:pPr>
            <a:r>
              <a:rPr lang="en-US" dirty="0"/>
              <a:t>	</a:t>
            </a:r>
            <a:r>
              <a:rPr lang="hu-HU" dirty="0" err="1" smtClean="0"/>
              <a:t>that</a:t>
            </a:r>
            <a:r>
              <a:rPr lang="hu-HU" dirty="0" smtClean="0"/>
              <a:t>	</a:t>
            </a:r>
            <a:r>
              <a:rPr lang="en-US" dirty="0"/>
              <a:t>	hate.</a:t>
            </a:r>
            <a:r>
              <a:rPr lang="en-US" cap="small" dirty="0"/>
              <a:t>ind.prs.Sg1</a:t>
            </a:r>
            <a:r>
              <a:rPr lang="en-US" dirty="0"/>
              <a:t>	I	</a:t>
            </a:r>
            <a:r>
              <a:rPr lang="en-US" dirty="0" err="1"/>
              <a:t>this.</a:t>
            </a:r>
            <a:r>
              <a:rPr lang="en-US" cap="small" dirty="0" err="1"/>
              <a:t>acc</a:t>
            </a:r>
            <a:r>
              <a:rPr lang="en-US" dirty="0"/>
              <a:t>	the	kind-</a:t>
            </a:r>
            <a:r>
              <a:rPr lang="en-US" dirty="0" err="1"/>
              <a:t>hearted.</a:t>
            </a:r>
            <a:r>
              <a:rPr lang="en-US" cap="small" dirty="0" err="1"/>
              <a:t>acc</a:t>
            </a:r>
            <a:endParaRPr lang="hu-HU" dirty="0"/>
          </a:p>
          <a:p>
            <a:pPr marL="0" indent="0">
              <a:buNone/>
            </a:pPr>
            <a:r>
              <a:rPr lang="en-US" dirty="0"/>
              <a:t>‘</a:t>
            </a:r>
            <a:r>
              <a:rPr lang="en-US" b="1" dirty="0"/>
              <a:t>How (much)</a:t>
            </a:r>
            <a:r>
              <a:rPr lang="en-US" dirty="0"/>
              <a:t> I hate this kind-hearted [person]!’	</a:t>
            </a:r>
            <a:r>
              <a:rPr lang="en-US" dirty="0" smtClean="0"/>
              <a:t>(</a:t>
            </a:r>
            <a:r>
              <a:rPr lang="en-US" dirty="0"/>
              <a:t>MNSz2, doc #1457, lit)</a:t>
            </a:r>
            <a:endParaRPr lang="hu-HU" dirty="0">
              <a:solidFill>
                <a:schemeClr val="tx1"/>
              </a:solidFill>
            </a:endParaRPr>
          </a:p>
          <a:p>
            <a:r>
              <a:rPr lang="hu-HU" dirty="0" err="1">
                <a:solidFill>
                  <a:schemeClr val="tx1"/>
                </a:solidFill>
              </a:rPr>
              <a:t>Conditional</a:t>
            </a:r>
            <a:r>
              <a:rPr lang="hu-HU" dirty="0">
                <a:solidFill>
                  <a:schemeClr val="tx1"/>
                </a:solidFill>
              </a:rPr>
              <a:t> </a:t>
            </a:r>
            <a:r>
              <a:rPr lang="hu-HU" dirty="0" err="1">
                <a:solidFill>
                  <a:schemeClr val="tx1"/>
                </a:solidFill>
              </a:rPr>
              <a:t>insubordination</a:t>
            </a:r>
            <a:r>
              <a:rPr lang="hu-HU" dirty="0">
                <a:solidFill>
                  <a:schemeClr val="tx1"/>
                </a:solidFill>
              </a:rPr>
              <a:t>: </a:t>
            </a:r>
            <a:r>
              <a:rPr lang="hu-HU" dirty="0" err="1">
                <a:solidFill>
                  <a:schemeClr val="tx1"/>
                </a:solidFill>
              </a:rPr>
              <a:t>introduced</a:t>
            </a:r>
            <a:r>
              <a:rPr lang="hu-HU" dirty="0">
                <a:solidFill>
                  <a:schemeClr val="tx1"/>
                </a:solidFill>
              </a:rPr>
              <a:t> </a:t>
            </a:r>
            <a:r>
              <a:rPr lang="hu-HU" dirty="0" err="1">
                <a:solidFill>
                  <a:schemeClr val="tx1"/>
                </a:solidFill>
              </a:rPr>
              <a:t>by</a:t>
            </a:r>
            <a:r>
              <a:rPr lang="hu-HU" dirty="0">
                <a:solidFill>
                  <a:schemeClr val="tx1"/>
                </a:solidFill>
              </a:rPr>
              <a:t> </a:t>
            </a:r>
            <a:r>
              <a:rPr lang="hu-HU" dirty="0" err="1">
                <a:solidFill>
                  <a:schemeClr val="tx1"/>
                </a:solidFill>
              </a:rPr>
              <a:t>conditional</a:t>
            </a:r>
            <a:r>
              <a:rPr lang="hu-HU" dirty="0">
                <a:solidFill>
                  <a:schemeClr val="tx1"/>
                </a:solidFill>
              </a:rPr>
              <a:t> </a:t>
            </a:r>
            <a:r>
              <a:rPr lang="hu-HU" dirty="0" err="1" smtClean="0">
                <a:solidFill>
                  <a:schemeClr val="tx1"/>
                </a:solidFill>
              </a:rPr>
              <a:t>subordinators</a:t>
            </a:r>
            <a:r>
              <a:rPr lang="hu-HU" dirty="0" smtClean="0">
                <a:solidFill>
                  <a:schemeClr val="tx1"/>
                </a:solidFill>
              </a:rPr>
              <a:t>, ’</a:t>
            </a:r>
            <a:r>
              <a:rPr lang="hu-HU" dirty="0" err="1" smtClean="0">
                <a:solidFill>
                  <a:schemeClr val="tx1"/>
                </a:solidFill>
              </a:rPr>
              <a:t>if</a:t>
            </a:r>
            <a:r>
              <a:rPr lang="hu-HU" dirty="0" smtClean="0">
                <a:solidFill>
                  <a:schemeClr val="tx1"/>
                </a:solidFill>
              </a:rPr>
              <a:t>’ </a:t>
            </a:r>
            <a:r>
              <a:rPr lang="hu-HU" dirty="0">
                <a:solidFill>
                  <a:schemeClr val="tx1"/>
                </a:solidFill>
              </a:rPr>
              <a:t>(</a:t>
            </a:r>
            <a:r>
              <a:rPr lang="hu-HU" i="1" dirty="0" err="1">
                <a:solidFill>
                  <a:schemeClr val="tx1"/>
                </a:solidFill>
              </a:rPr>
              <a:t>if</a:t>
            </a:r>
            <a:r>
              <a:rPr lang="hu-HU" i="1" dirty="0">
                <a:solidFill>
                  <a:schemeClr val="tx1"/>
                </a:solidFill>
              </a:rPr>
              <a:t>, </a:t>
            </a:r>
            <a:r>
              <a:rPr lang="hu-HU" i="1" dirty="0" err="1">
                <a:solidFill>
                  <a:schemeClr val="tx1"/>
                </a:solidFill>
              </a:rPr>
              <a:t>wenn</a:t>
            </a:r>
            <a:r>
              <a:rPr lang="hu-HU" i="1" dirty="0">
                <a:solidFill>
                  <a:schemeClr val="tx1"/>
                </a:solidFill>
              </a:rPr>
              <a:t>, </a:t>
            </a:r>
            <a:r>
              <a:rPr lang="hu-HU" i="1" dirty="0" err="1">
                <a:solidFill>
                  <a:schemeClr val="tx1"/>
                </a:solidFill>
              </a:rPr>
              <a:t>als</a:t>
            </a:r>
            <a:r>
              <a:rPr lang="hu-HU" i="1" dirty="0">
                <a:solidFill>
                  <a:schemeClr val="tx1"/>
                </a:solidFill>
              </a:rPr>
              <a:t>, </a:t>
            </a:r>
            <a:r>
              <a:rPr lang="hu-HU" dirty="0">
                <a:solidFill>
                  <a:schemeClr val="tx1"/>
                </a:solidFill>
              </a:rPr>
              <a:t>etc</a:t>
            </a:r>
            <a:r>
              <a:rPr lang="hu-HU" dirty="0" smtClean="0">
                <a:solidFill>
                  <a:schemeClr val="tx1"/>
                </a:solidFill>
              </a:rPr>
              <a:t>.)</a:t>
            </a:r>
            <a:endParaRPr lang="hu-HU" dirty="0">
              <a:solidFill>
                <a:schemeClr val="tx1"/>
              </a:solidFill>
            </a:endParaRPr>
          </a:p>
          <a:p>
            <a:pPr marL="36900" indent="0">
              <a:buNone/>
            </a:pPr>
            <a:r>
              <a:rPr lang="en-GB" b="1" i="1" dirty="0" smtClean="0"/>
              <a:t>ha</a:t>
            </a:r>
            <a:r>
              <a:rPr lang="en-GB" dirty="0" smtClean="0"/>
              <a:t> </a:t>
            </a:r>
            <a:r>
              <a:rPr lang="en-GB" dirty="0"/>
              <a:t>‘if’</a:t>
            </a:r>
            <a:r>
              <a:rPr lang="hu-HU" dirty="0"/>
              <a:t> </a:t>
            </a:r>
            <a:r>
              <a:rPr lang="hu-HU" dirty="0" smtClean="0"/>
              <a:t>~ </a:t>
            </a:r>
            <a:r>
              <a:rPr lang="hu-HU" i="1" dirty="0" smtClean="0"/>
              <a:t>hogyha </a:t>
            </a:r>
            <a:r>
              <a:rPr lang="hu-HU" dirty="0"/>
              <a:t>’</a:t>
            </a:r>
            <a:r>
              <a:rPr lang="hu-HU" dirty="0" err="1"/>
              <a:t>if</a:t>
            </a:r>
            <a:r>
              <a:rPr lang="hu-HU" dirty="0" smtClean="0"/>
              <a:t>’, </a:t>
            </a:r>
            <a:r>
              <a:rPr lang="hu-HU" i="1" dirty="0" smtClean="0"/>
              <a:t>amennyiben</a:t>
            </a:r>
            <a:r>
              <a:rPr lang="hu-HU" dirty="0" smtClean="0"/>
              <a:t> ’</a:t>
            </a:r>
            <a:r>
              <a:rPr lang="hu-HU" dirty="0" err="1" smtClean="0"/>
              <a:t>if</a:t>
            </a:r>
            <a:r>
              <a:rPr lang="hu-HU" dirty="0" smtClean="0"/>
              <a:t>, </a:t>
            </a:r>
            <a:r>
              <a:rPr lang="hu-HU" dirty="0" err="1" smtClean="0"/>
              <a:t>in</a:t>
            </a:r>
            <a:r>
              <a:rPr lang="hu-HU" dirty="0" smtClean="0"/>
              <a:t> </a:t>
            </a:r>
            <a:r>
              <a:rPr lang="hu-HU" dirty="0" err="1" smtClean="0"/>
              <a:t>case</a:t>
            </a:r>
            <a:r>
              <a:rPr lang="hu-HU" dirty="0" smtClean="0"/>
              <a:t>’ </a:t>
            </a:r>
          </a:p>
          <a:p>
            <a:pPr marL="36900" indent="0" algn="ctr">
              <a:buNone/>
            </a:pPr>
            <a:r>
              <a:rPr lang="hu-HU" dirty="0" err="1"/>
              <a:t>Protasis</a:t>
            </a:r>
            <a:r>
              <a:rPr lang="hu-HU" dirty="0"/>
              <a:t>: </a:t>
            </a:r>
            <a:r>
              <a:rPr lang="hu-HU" b="1" dirty="0" err="1" smtClean="0"/>
              <a:t>if</a:t>
            </a:r>
            <a:r>
              <a:rPr lang="hu-HU" b="1" dirty="0" smtClean="0"/>
              <a:t> </a:t>
            </a:r>
            <a:r>
              <a:rPr lang="hu-HU" dirty="0" smtClean="0"/>
              <a:t>X (</a:t>
            </a:r>
            <a:r>
              <a:rPr lang="hu-HU" dirty="0" err="1" smtClean="0"/>
              <a:t>subordinate</a:t>
            </a:r>
            <a:r>
              <a:rPr lang="hu-HU" dirty="0" smtClean="0"/>
              <a:t> </a:t>
            </a:r>
            <a:r>
              <a:rPr lang="hu-HU" dirty="0" err="1" smtClean="0"/>
              <a:t>clause</a:t>
            </a:r>
            <a:r>
              <a:rPr lang="hu-HU" dirty="0" smtClean="0"/>
              <a:t>) </a:t>
            </a:r>
            <a:r>
              <a:rPr lang="hu-HU" dirty="0" smtClean="0">
                <a:solidFill>
                  <a:srgbClr val="C00000"/>
                </a:solidFill>
              </a:rPr>
              <a:t>[+ </a:t>
            </a:r>
            <a:r>
              <a:rPr lang="hu-HU" dirty="0" err="1">
                <a:solidFill>
                  <a:srgbClr val="C00000"/>
                </a:solidFill>
              </a:rPr>
              <a:t>apodosis</a:t>
            </a:r>
            <a:r>
              <a:rPr lang="hu-HU" dirty="0">
                <a:solidFill>
                  <a:srgbClr val="C00000"/>
                </a:solidFill>
              </a:rPr>
              <a:t>: </a:t>
            </a:r>
            <a:r>
              <a:rPr lang="hu-HU" dirty="0" smtClean="0">
                <a:solidFill>
                  <a:srgbClr val="C00000"/>
                </a:solidFill>
              </a:rPr>
              <a:t>(</a:t>
            </a:r>
            <a:r>
              <a:rPr lang="hu-HU" b="1" dirty="0" err="1" smtClean="0">
                <a:solidFill>
                  <a:srgbClr val="C00000"/>
                </a:solidFill>
              </a:rPr>
              <a:t>then</a:t>
            </a:r>
            <a:r>
              <a:rPr lang="hu-HU" dirty="0" smtClean="0">
                <a:solidFill>
                  <a:srgbClr val="C00000"/>
                </a:solidFill>
              </a:rPr>
              <a:t>) </a:t>
            </a:r>
            <a:r>
              <a:rPr lang="hu-HU" dirty="0">
                <a:solidFill>
                  <a:srgbClr val="C00000"/>
                </a:solidFill>
              </a:rPr>
              <a:t>Y </a:t>
            </a:r>
            <a:r>
              <a:rPr lang="hu-HU" dirty="0" smtClean="0">
                <a:solidFill>
                  <a:srgbClr val="C00000"/>
                </a:solidFill>
              </a:rPr>
              <a:t>(main </a:t>
            </a:r>
            <a:r>
              <a:rPr lang="hu-HU" dirty="0" err="1" smtClean="0">
                <a:solidFill>
                  <a:srgbClr val="C00000"/>
                </a:solidFill>
              </a:rPr>
              <a:t>clause</a:t>
            </a:r>
            <a:r>
              <a:rPr lang="hu-HU" dirty="0" smtClean="0">
                <a:solidFill>
                  <a:srgbClr val="C00000"/>
                </a:solidFill>
              </a:rPr>
              <a:t>)]</a:t>
            </a:r>
          </a:p>
          <a:p>
            <a:pPr marL="0" indent="0">
              <a:buNone/>
            </a:pPr>
            <a:r>
              <a:rPr lang="en-GB" dirty="0" smtClean="0"/>
              <a:t>(</a:t>
            </a:r>
            <a:r>
              <a:rPr lang="hu-HU" dirty="0"/>
              <a:t>2</a:t>
            </a:r>
            <a:r>
              <a:rPr lang="en-GB" dirty="0" smtClean="0"/>
              <a:t>) </a:t>
            </a:r>
            <a:r>
              <a:rPr lang="hu-HU" dirty="0"/>
              <a:t>MARA</a:t>
            </a:r>
            <a:r>
              <a:rPr lang="hu-HU" i="1" dirty="0"/>
              <a:t> Te meg jobban teszed, ha meghúzod magad, és egy szót sem szólsz, érted?! </a:t>
            </a:r>
            <a:endParaRPr lang="hu-HU" i="1" dirty="0" smtClean="0"/>
          </a:p>
          <a:p>
            <a:pPr marL="0" indent="0">
              <a:buNone/>
            </a:pPr>
            <a:r>
              <a:rPr lang="hu-HU" b="1" i="1" dirty="0" smtClean="0"/>
              <a:t>Ha 	még 	egyszer 	meglátlak 				Béni 	közelében</a:t>
            </a:r>
            <a:r>
              <a:rPr lang="hu-HU" b="1" i="1" dirty="0"/>
              <a:t>!</a:t>
            </a:r>
            <a:r>
              <a:rPr lang="hu-HU" i="1" dirty="0"/>
              <a:t> </a:t>
            </a:r>
            <a:endParaRPr lang="hu-HU" i="1" dirty="0" smtClean="0"/>
          </a:p>
          <a:p>
            <a:pPr marL="0" indent="0">
              <a:buNone/>
            </a:pPr>
            <a:r>
              <a:rPr lang="hu-HU" dirty="0" err="1" smtClean="0"/>
              <a:t>If</a:t>
            </a:r>
            <a:r>
              <a:rPr lang="hu-HU" dirty="0" smtClean="0"/>
              <a:t>	</a:t>
            </a:r>
            <a:r>
              <a:rPr lang="hu-HU" cap="small" dirty="0" err="1" smtClean="0"/>
              <a:t>prt</a:t>
            </a:r>
            <a:r>
              <a:rPr lang="hu-HU" dirty="0" smtClean="0"/>
              <a:t>		</a:t>
            </a:r>
            <a:r>
              <a:rPr lang="hu-HU" dirty="0" err="1" smtClean="0"/>
              <a:t>once</a:t>
            </a:r>
            <a:r>
              <a:rPr lang="hu-HU" dirty="0" smtClean="0"/>
              <a:t>		</a:t>
            </a:r>
            <a:r>
              <a:rPr lang="hu-HU" cap="small" dirty="0"/>
              <a:t>vpfx</a:t>
            </a:r>
            <a:r>
              <a:rPr lang="hu-HU" dirty="0" smtClean="0"/>
              <a:t>.see</a:t>
            </a:r>
            <a:r>
              <a:rPr lang="hu-HU" cap="small" dirty="0" smtClean="0"/>
              <a:t>.ind.prs.sg1</a:t>
            </a:r>
            <a:r>
              <a:rPr lang="hu-HU" dirty="0" smtClean="0"/>
              <a:t>		Béni	</a:t>
            </a:r>
            <a:r>
              <a:rPr lang="hu-HU" dirty="0" err="1" smtClean="0"/>
              <a:t>near</a:t>
            </a:r>
            <a:endParaRPr lang="hu-HU" dirty="0"/>
          </a:p>
          <a:p>
            <a:pPr marL="36900" indent="0">
              <a:buNone/>
            </a:pPr>
            <a:r>
              <a:rPr lang="hu-HU" dirty="0"/>
              <a:t>’</a:t>
            </a:r>
            <a:r>
              <a:rPr lang="en-US" dirty="0"/>
              <a:t>MARA You'd do better if you shut up and don't say a word, understand?! </a:t>
            </a:r>
            <a:r>
              <a:rPr lang="en-US" b="1" dirty="0"/>
              <a:t>If I see you near </a:t>
            </a:r>
            <a:r>
              <a:rPr lang="en-US" b="1" dirty="0" err="1"/>
              <a:t>Béni</a:t>
            </a:r>
            <a:r>
              <a:rPr lang="en-US" b="1" dirty="0"/>
              <a:t> again!</a:t>
            </a:r>
            <a:r>
              <a:rPr lang="hu-HU" b="1" dirty="0"/>
              <a:t>’ </a:t>
            </a:r>
            <a:r>
              <a:rPr lang="hu-HU" dirty="0"/>
              <a:t>(MNSz2, #90948270, </a:t>
            </a:r>
            <a:r>
              <a:rPr lang="hu-HU" dirty="0" err="1"/>
              <a:t>literature</a:t>
            </a:r>
            <a:r>
              <a:rPr lang="hu-HU" dirty="0"/>
              <a:t>)</a:t>
            </a:r>
          </a:p>
          <a:p>
            <a:pPr marL="36900" indent="0">
              <a:buNone/>
            </a:pPr>
            <a:endParaRPr lang="hu-HU" dirty="0"/>
          </a:p>
        </p:txBody>
      </p:sp>
    </p:spTree>
    <p:extLst>
      <p:ext uri="{BB962C8B-B14F-4D97-AF65-F5344CB8AC3E}">
        <p14:creationId xmlns:p14="http://schemas.microsoft.com/office/powerpoint/2010/main" val="259606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D7CD0074-F99C-FEBF-B5F9-FC8B04278518}"/>
              </a:ext>
            </a:extLst>
          </p:cNvPr>
          <p:cNvSpPr>
            <a:spLocks noGrp="1"/>
          </p:cNvSpPr>
          <p:nvPr>
            <p:ph type="title"/>
          </p:nvPr>
        </p:nvSpPr>
        <p:spPr/>
        <p:txBody>
          <a:bodyPr>
            <a:normAutofit fontScale="90000"/>
          </a:bodyPr>
          <a:lstStyle/>
          <a:p>
            <a:r>
              <a:rPr lang="hu-HU" dirty="0" smtClean="0"/>
              <a:t>Independent </a:t>
            </a:r>
            <a:r>
              <a:rPr lang="hu-HU" dirty="0" err="1" smtClean="0"/>
              <a:t>clauses</a:t>
            </a:r>
            <a:r>
              <a:rPr lang="hu-HU" dirty="0" smtClean="0"/>
              <a:t> </a:t>
            </a:r>
            <a:r>
              <a:rPr lang="hu-HU" dirty="0" err="1" smtClean="0"/>
              <a:t>with</a:t>
            </a:r>
            <a:r>
              <a:rPr lang="hu-HU" dirty="0" smtClean="0"/>
              <a:t> </a:t>
            </a:r>
            <a:r>
              <a:rPr lang="hu-HU" dirty="0" err="1" smtClean="0"/>
              <a:t>metalinguistic</a:t>
            </a:r>
            <a:r>
              <a:rPr lang="hu-HU" dirty="0" smtClean="0"/>
              <a:t> (</a:t>
            </a:r>
            <a:r>
              <a:rPr lang="hu-HU" dirty="0" err="1" smtClean="0"/>
              <a:t>metapragmatic</a:t>
            </a:r>
            <a:r>
              <a:rPr lang="hu-HU" dirty="0" smtClean="0"/>
              <a:t>) </a:t>
            </a:r>
            <a:r>
              <a:rPr lang="hu-HU" dirty="0" err="1" smtClean="0"/>
              <a:t>functions</a:t>
            </a:r>
            <a:endParaRPr lang="hu-HU" dirty="0"/>
          </a:p>
        </p:txBody>
      </p:sp>
      <p:sp>
        <p:nvSpPr>
          <p:cNvPr id="3" name="Tartalom helye 2">
            <a:extLst>
              <a:ext uri="{FF2B5EF4-FFF2-40B4-BE49-F238E27FC236}">
                <a16:creationId xmlns:a16="http://schemas.microsoft.com/office/drawing/2014/main" xmlns="" id="{98CB9234-A9EB-C44F-F53A-4A5ECE76AE50}"/>
              </a:ext>
            </a:extLst>
          </p:cNvPr>
          <p:cNvSpPr>
            <a:spLocks noGrp="1"/>
          </p:cNvSpPr>
          <p:nvPr>
            <p:ph idx="1"/>
          </p:nvPr>
        </p:nvSpPr>
        <p:spPr>
          <a:xfrm>
            <a:off x="2033355" y="2178547"/>
            <a:ext cx="10030825" cy="4800600"/>
          </a:xfrm>
        </p:spPr>
        <p:txBody>
          <a:bodyPr>
            <a:normAutofit/>
          </a:bodyPr>
          <a:lstStyle/>
          <a:p>
            <a:pPr marL="0" indent="0">
              <a:buNone/>
            </a:pPr>
            <a:r>
              <a:rPr lang="hu-HU" b="1" dirty="0" err="1" smtClean="0">
                <a:solidFill>
                  <a:schemeClr val="tx1"/>
                </a:solidFill>
              </a:rPr>
              <a:t>Metalinguistic</a:t>
            </a:r>
            <a:r>
              <a:rPr lang="hu-HU" b="1" dirty="0" smtClean="0">
                <a:solidFill>
                  <a:schemeClr val="tx1"/>
                </a:solidFill>
              </a:rPr>
              <a:t>/</a:t>
            </a:r>
            <a:r>
              <a:rPr lang="hu-HU" b="1" dirty="0" err="1" smtClean="0">
                <a:solidFill>
                  <a:schemeClr val="tx1"/>
                </a:solidFill>
              </a:rPr>
              <a:t>metapragmatic</a:t>
            </a:r>
            <a:r>
              <a:rPr lang="hu-HU" b="1" dirty="0" smtClean="0">
                <a:solidFill>
                  <a:schemeClr val="tx1"/>
                </a:solidFill>
              </a:rPr>
              <a:t> </a:t>
            </a:r>
            <a:r>
              <a:rPr lang="hu-HU" b="1" dirty="0" err="1" smtClean="0">
                <a:solidFill>
                  <a:schemeClr val="tx1"/>
                </a:solidFill>
              </a:rPr>
              <a:t>function</a:t>
            </a:r>
            <a:r>
              <a:rPr lang="hu-HU" b="1" dirty="0" smtClean="0">
                <a:solidFill>
                  <a:schemeClr val="tx1"/>
                </a:solidFill>
              </a:rPr>
              <a:t>: ELABORATIVE INDEPENDENT CLAUSES!!!</a:t>
            </a:r>
          </a:p>
          <a:p>
            <a:pPr marL="0" indent="0">
              <a:buNone/>
            </a:pPr>
            <a:r>
              <a:rPr lang="hu-HU" dirty="0" err="1" smtClean="0">
                <a:solidFill>
                  <a:schemeClr val="tx1"/>
                </a:solidFill>
              </a:rPr>
              <a:t>these</a:t>
            </a:r>
            <a:r>
              <a:rPr lang="hu-HU" dirty="0" smtClean="0">
                <a:solidFill>
                  <a:schemeClr val="tx1"/>
                </a:solidFill>
              </a:rPr>
              <a:t> </a:t>
            </a:r>
            <a:r>
              <a:rPr lang="hu-HU" dirty="0" err="1" smtClean="0">
                <a:solidFill>
                  <a:schemeClr val="tx1"/>
                </a:solidFill>
              </a:rPr>
              <a:t>constructions</a:t>
            </a:r>
            <a:r>
              <a:rPr lang="hu-HU" dirty="0" smtClean="0">
                <a:solidFill>
                  <a:schemeClr val="tx1"/>
                </a:solidFill>
              </a:rPr>
              <a:t> “</a:t>
            </a:r>
            <a:r>
              <a:rPr lang="hu-HU" dirty="0" err="1" smtClean="0">
                <a:solidFill>
                  <a:schemeClr val="tx1"/>
                </a:solidFill>
              </a:rPr>
              <a:t>are</a:t>
            </a:r>
            <a:r>
              <a:rPr lang="hu-HU" dirty="0" smtClean="0">
                <a:solidFill>
                  <a:schemeClr val="tx1"/>
                </a:solidFill>
              </a:rPr>
              <a:t> </a:t>
            </a:r>
            <a:r>
              <a:rPr lang="hu-HU" dirty="0" err="1" smtClean="0">
                <a:solidFill>
                  <a:schemeClr val="tx1"/>
                </a:solidFill>
              </a:rPr>
              <a:t>used</a:t>
            </a:r>
            <a:r>
              <a:rPr lang="hu-HU" dirty="0" smtClean="0">
                <a:solidFill>
                  <a:schemeClr val="tx1"/>
                </a:solidFill>
              </a:rPr>
              <a:t> </a:t>
            </a:r>
            <a:r>
              <a:rPr lang="hu-HU" dirty="0" err="1" smtClean="0">
                <a:solidFill>
                  <a:schemeClr val="tx1"/>
                </a:solidFill>
              </a:rPr>
              <a:t>to</a:t>
            </a:r>
            <a:r>
              <a:rPr lang="hu-HU" dirty="0" smtClean="0">
                <a:solidFill>
                  <a:schemeClr val="tx1"/>
                </a:solidFill>
              </a:rPr>
              <a:t> </a:t>
            </a:r>
            <a:r>
              <a:rPr lang="hu-HU" dirty="0" err="1" smtClean="0">
                <a:solidFill>
                  <a:schemeClr val="tx1"/>
                </a:solidFill>
              </a:rPr>
              <a:t>make</a:t>
            </a:r>
            <a:r>
              <a:rPr lang="hu-HU" dirty="0" smtClean="0">
                <a:solidFill>
                  <a:schemeClr val="tx1"/>
                </a:solidFill>
              </a:rPr>
              <a:t> </a:t>
            </a:r>
            <a:r>
              <a:rPr lang="hu-HU" dirty="0" err="1" smtClean="0">
                <a:solidFill>
                  <a:schemeClr val="tx1"/>
                </a:solidFill>
              </a:rPr>
              <a:t>comments</a:t>
            </a:r>
            <a:r>
              <a:rPr lang="hu-HU" dirty="0" smtClean="0">
                <a:solidFill>
                  <a:schemeClr val="tx1"/>
                </a:solidFill>
              </a:rPr>
              <a:t> </a:t>
            </a:r>
            <a:r>
              <a:rPr lang="hu-HU" dirty="0" err="1" smtClean="0">
                <a:solidFill>
                  <a:schemeClr val="tx1"/>
                </a:solidFill>
              </a:rPr>
              <a:t>or</a:t>
            </a:r>
            <a:r>
              <a:rPr lang="hu-HU" dirty="0" smtClean="0">
                <a:solidFill>
                  <a:schemeClr val="tx1"/>
                </a:solidFill>
              </a:rPr>
              <a:t> </a:t>
            </a:r>
            <a:r>
              <a:rPr lang="hu-HU" dirty="0" err="1" smtClean="0">
                <a:solidFill>
                  <a:schemeClr val="tx1"/>
                </a:solidFill>
              </a:rPr>
              <a:t>to</a:t>
            </a:r>
            <a:r>
              <a:rPr lang="hu-HU" dirty="0" smtClean="0">
                <a:solidFill>
                  <a:schemeClr val="tx1"/>
                </a:solidFill>
              </a:rPr>
              <a:t> </a:t>
            </a:r>
            <a:r>
              <a:rPr lang="hu-HU" dirty="0" err="1" smtClean="0">
                <a:solidFill>
                  <a:schemeClr val="tx1"/>
                </a:solidFill>
              </a:rPr>
              <a:t>provide</a:t>
            </a:r>
            <a:r>
              <a:rPr lang="hu-HU" dirty="0" smtClean="0">
                <a:solidFill>
                  <a:schemeClr val="tx1"/>
                </a:solidFill>
              </a:rPr>
              <a:t> </a:t>
            </a:r>
            <a:r>
              <a:rPr lang="hu-HU" dirty="0" err="1" smtClean="0">
                <a:solidFill>
                  <a:schemeClr val="tx1"/>
                </a:solidFill>
              </a:rPr>
              <a:t>explanations</a:t>
            </a:r>
            <a:r>
              <a:rPr lang="hu-HU" dirty="0" smtClean="0">
                <a:solidFill>
                  <a:schemeClr val="tx1"/>
                </a:solidFill>
              </a:rPr>
              <a:t> </a:t>
            </a:r>
            <a:r>
              <a:rPr lang="hu-HU" dirty="0" err="1" smtClean="0">
                <a:solidFill>
                  <a:schemeClr val="tx1"/>
                </a:solidFill>
              </a:rPr>
              <a:t>on</a:t>
            </a:r>
            <a:r>
              <a:rPr lang="hu-HU" dirty="0" smtClean="0">
                <a:solidFill>
                  <a:schemeClr val="tx1"/>
                </a:solidFill>
              </a:rPr>
              <a:t> </a:t>
            </a:r>
            <a:r>
              <a:rPr lang="hu-HU" dirty="0" err="1" smtClean="0">
                <a:solidFill>
                  <a:schemeClr val="tx1"/>
                </a:solidFill>
              </a:rPr>
              <a:t>the</a:t>
            </a:r>
            <a:r>
              <a:rPr lang="hu-HU" dirty="0" smtClean="0">
                <a:solidFill>
                  <a:schemeClr val="tx1"/>
                </a:solidFill>
              </a:rPr>
              <a:t> </a:t>
            </a:r>
            <a:r>
              <a:rPr lang="hu-HU" dirty="0" err="1" smtClean="0">
                <a:solidFill>
                  <a:schemeClr val="tx1"/>
                </a:solidFill>
              </a:rPr>
              <a:t>content</a:t>
            </a:r>
            <a:r>
              <a:rPr lang="hu-HU" dirty="0" smtClean="0">
                <a:solidFill>
                  <a:schemeClr val="tx1"/>
                </a:solidFill>
              </a:rPr>
              <a:t> of </a:t>
            </a:r>
            <a:r>
              <a:rPr lang="hu-HU" dirty="0" err="1" smtClean="0">
                <a:solidFill>
                  <a:schemeClr val="tx1"/>
                </a:solidFill>
              </a:rPr>
              <a:t>certain</a:t>
            </a:r>
            <a:r>
              <a:rPr lang="hu-HU" dirty="0" smtClean="0">
                <a:solidFill>
                  <a:schemeClr val="tx1"/>
                </a:solidFill>
              </a:rPr>
              <a:t> </a:t>
            </a:r>
            <a:r>
              <a:rPr lang="hu-HU" dirty="0" err="1" smtClean="0">
                <a:solidFill>
                  <a:schemeClr val="tx1"/>
                </a:solidFill>
              </a:rPr>
              <a:t>stretches</a:t>
            </a:r>
            <a:r>
              <a:rPr lang="hu-HU" dirty="0" smtClean="0">
                <a:solidFill>
                  <a:schemeClr val="tx1"/>
                </a:solidFill>
              </a:rPr>
              <a:t> </a:t>
            </a:r>
            <a:r>
              <a:rPr lang="hu-HU" dirty="0" err="1" smtClean="0">
                <a:solidFill>
                  <a:schemeClr val="tx1"/>
                </a:solidFill>
              </a:rPr>
              <a:t>of</a:t>
            </a:r>
            <a:r>
              <a:rPr lang="hu-HU" dirty="0" smtClean="0">
                <a:solidFill>
                  <a:schemeClr val="tx1"/>
                </a:solidFill>
              </a:rPr>
              <a:t> </a:t>
            </a:r>
            <a:r>
              <a:rPr lang="hu-HU" dirty="0" err="1" smtClean="0">
                <a:solidFill>
                  <a:schemeClr val="tx1"/>
                </a:solidFill>
              </a:rPr>
              <a:t>discourse</a:t>
            </a:r>
            <a:r>
              <a:rPr lang="hu-HU" dirty="0" smtClean="0">
                <a:solidFill>
                  <a:schemeClr val="tx1"/>
                </a:solidFill>
              </a:rPr>
              <a:t>” (</a:t>
            </a:r>
            <a:r>
              <a:rPr lang="hu-HU" dirty="0" err="1" smtClean="0">
                <a:solidFill>
                  <a:schemeClr val="tx1"/>
                </a:solidFill>
              </a:rPr>
              <a:t>Lastres-López</a:t>
            </a:r>
            <a:r>
              <a:rPr lang="hu-HU" dirty="0" smtClean="0">
                <a:solidFill>
                  <a:schemeClr val="tx1"/>
                </a:solidFill>
              </a:rPr>
              <a:t> 2020: 75)</a:t>
            </a:r>
          </a:p>
          <a:p>
            <a:pPr marL="0" indent="0">
              <a:buNone/>
            </a:pPr>
            <a:r>
              <a:rPr lang="hu-HU" dirty="0" err="1" smtClean="0">
                <a:solidFill>
                  <a:schemeClr val="tx1"/>
                </a:solidFill>
              </a:rPr>
              <a:t>Brinton</a:t>
            </a:r>
            <a:r>
              <a:rPr lang="hu-HU" dirty="0" smtClean="0">
                <a:solidFill>
                  <a:schemeClr val="tx1"/>
                </a:solidFill>
              </a:rPr>
              <a:t> </a:t>
            </a:r>
            <a:r>
              <a:rPr lang="hu-HU" dirty="0">
                <a:solidFill>
                  <a:schemeClr val="tx1"/>
                </a:solidFill>
              </a:rPr>
              <a:t>(2014): </a:t>
            </a:r>
            <a:r>
              <a:rPr lang="hu-HU" i="1" dirty="0" err="1" smtClean="0">
                <a:solidFill>
                  <a:schemeClr val="tx1"/>
                </a:solidFill>
              </a:rPr>
              <a:t>if</a:t>
            </a:r>
            <a:r>
              <a:rPr lang="hu-HU" i="1" dirty="0" smtClean="0">
                <a:solidFill>
                  <a:schemeClr val="tx1"/>
                </a:solidFill>
              </a:rPr>
              <a:t> </a:t>
            </a:r>
            <a:r>
              <a:rPr lang="hu-HU" i="1" dirty="0" err="1">
                <a:solidFill>
                  <a:schemeClr val="tx1"/>
                </a:solidFill>
              </a:rPr>
              <a:t>you</a:t>
            </a:r>
            <a:r>
              <a:rPr lang="hu-HU" i="1" dirty="0">
                <a:solidFill>
                  <a:schemeClr val="tx1"/>
                </a:solidFill>
              </a:rPr>
              <a:t> </a:t>
            </a:r>
            <a:r>
              <a:rPr lang="hu-HU" i="1" dirty="0" err="1" smtClean="0">
                <a:solidFill>
                  <a:schemeClr val="tx1"/>
                </a:solidFill>
              </a:rPr>
              <a:t>choose</a:t>
            </a:r>
            <a:r>
              <a:rPr lang="hu-HU" i="1" dirty="0" smtClean="0">
                <a:solidFill>
                  <a:schemeClr val="tx1"/>
                </a:solidFill>
              </a:rPr>
              <a:t>/</a:t>
            </a:r>
            <a:r>
              <a:rPr lang="hu-HU" i="1" dirty="0" err="1" smtClean="0">
                <a:solidFill>
                  <a:schemeClr val="tx1"/>
                </a:solidFill>
              </a:rPr>
              <a:t>like</a:t>
            </a:r>
            <a:r>
              <a:rPr lang="hu-HU" i="1" dirty="0" smtClean="0">
                <a:solidFill>
                  <a:schemeClr val="tx1"/>
                </a:solidFill>
              </a:rPr>
              <a:t>/</a:t>
            </a:r>
            <a:r>
              <a:rPr lang="hu-HU" i="1" dirty="0" err="1" smtClean="0">
                <a:solidFill>
                  <a:schemeClr val="tx1"/>
                </a:solidFill>
              </a:rPr>
              <a:t>prefer</a:t>
            </a:r>
            <a:r>
              <a:rPr lang="hu-HU" i="1" dirty="0" smtClean="0">
                <a:solidFill>
                  <a:schemeClr val="tx1"/>
                </a:solidFill>
              </a:rPr>
              <a:t>/</a:t>
            </a:r>
            <a:r>
              <a:rPr lang="hu-HU" i="1" dirty="0" err="1" smtClean="0">
                <a:solidFill>
                  <a:schemeClr val="tx1"/>
                </a:solidFill>
              </a:rPr>
              <a:t>want</a:t>
            </a:r>
            <a:r>
              <a:rPr lang="hu-HU" i="1" dirty="0" smtClean="0">
                <a:solidFill>
                  <a:schemeClr val="tx1"/>
                </a:solidFill>
              </a:rPr>
              <a:t>/</a:t>
            </a:r>
            <a:r>
              <a:rPr lang="hu-HU" i="1" dirty="0" err="1" smtClean="0">
                <a:solidFill>
                  <a:schemeClr val="tx1"/>
                </a:solidFill>
              </a:rPr>
              <a:t>wish</a:t>
            </a:r>
            <a:r>
              <a:rPr lang="hu-HU" i="1" dirty="0" smtClean="0">
                <a:solidFill>
                  <a:schemeClr val="tx1"/>
                </a:solidFill>
              </a:rPr>
              <a:t> – </a:t>
            </a:r>
            <a:r>
              <a:rPr lang="hu-HU" dirty="0" err="1" smtClean="0">
                <a:solidFill>
                  <a:schemeClr val="tx1"/>
                </a:solidFill>
              </a:rPr>
              <a:t>can</a:t>
            </a:r>
            <a:r>
              <a:rPr lang="hu-HU" dirty="0" smtClean="0">
                <a:solidFill>
                  <a:schemeClr val="tx1"/>
                </a:solidFill>
              </a:rPr>
              <a:t> </a:t>
            </a:r>
            <a:r>
              <a:rPr lang="hu-HU" dirty="0" err="1" smtClean="0">
                <a:solidFill>
                  <a:schemeClr val="tx1"/>
                </a:solidFill>
              </a:rPr>
              <a:t>have</a:t>
            </a:r>
            <a:r>
              <a:rPr lang="hu-HU" dirty="0" smtClean="0">
                <a:solidFill>
                  <a:schemeClr val="tx1"/>
                </a:solidFill>
              </a:rPr>
              <a:t> </a:t>
            </a:r>
            <a:r>
              <a:rPr lang="hu-HU" dirty="0" err="1" smtClean="0">
                <a:solidFill>
                  <a:schemeClr val="tx1"/>
                </a:solidFill>
              </a:rPr>
              <a:t>metalinguistic</a:t>
            </a:r>
            <a:r>
              <a:rPr lang="hu-HU" dirty="0" smtClean="0">
                <a:solidFill>
                  <a:schemeClr val="tx1"/>
                </a:solidFill>
              </a:rPr>
              <a:t> </a:t>
            </a:r>
            <a:r>
              <a:rPr lang="hu-HU" dirty="0" err="1" smtClean="0">
                <a:solidFill>
                  <a:schemeClr val="tx1"/>
                </a:solidFill>
              </a:rPr>
              <a:t>meaning</a:t>
            </a:r>
            <a:r>
              <a:rPr lang="hu-HU" dirty="0" smtClean="0">
                <a:solidFill>
                  <a:schemeClr val="tx1"/>
                </a:solidFill>
              </a:rPr>
              <a:t> (</a:t>
            </a:r>
            <a:r>
              <a:rPr lang="hu-HU" dirty="0" err="1" smtClean="0">
                <a:solidFill>
                  <a:schemeClr val="tx1"/>
                </a:solidFill>
              </a:rPr>
              <a:t>without</a:t>
            </a:r>
            <a:r>
              <a:rPr lang="hu-HU" dirty="0" smtClean="0">
                <a:solidFill>
                  <a:schemeClr val="tx1"/>
                </a:solidFill>
              </a:rPr>
              <a:t> </a:t>
            </a:r>
            <a:r>
              <a:rPr lang="hu-HU" dirty="0" err="1" smtClean="0">
                <a:solidFill>
                  <a:schemeClr val="tx1"/>
                </a:solidFill>
              </a:rPr>
              <a:t>their</a:t>
            </a:r>
            <a:r>
              <a:rPr lang="hu-HU" dirty="0" smtClean="0">
                <a:solidFill>
                  <a:schemeClr val="tx1"/>
                </a:solidFill>
              </a:rPr>
              <a:t> „</a:t>
            </a:r>
            <a:r>
              <a:rPr lang="hu-HU" dirty="0" err="1" smtClean="0">
                <a:solidFill>
                  <a:schemeClr val="tx1"/>
                </a:solidFill>
              </a:rPr>
              <a:t>apodosis</a:t>
            </a:r>
            <a:r>
              <a:rPr lang="hu-HU" dirty="0" smtClean="0">
                <a:solidFill>
                  <a:schemeClr val="tx1"/>
                </a:solidFill>
              </a:rPr>
              <a:t>”: </a:t>
            </a:r>
            <a:r>
              <a:rPr lang="hu-HU" i="1" dirty="0" err="1" smtClean="0">
                <a:solidFill>
                  <a:srgbClr val="FF0000"/>
                </a:solidFill>
              </a:rPr>
              <a:t>call</a:t>
            </a:r>
            <a:r>
              <a:rPr lang="hu-HU" i="1" dirty="0" smtClean="0">
                <a:solidFill>
                  <a:srgbClr val="FF0000"/>
                </a:solidFill>
              </a:rPr>
              <a:t> </a:t>
            </a:r>
            <a:r>
              <a:rPr lang="hu-HU" i="1" dirty="0" err="1" smtClean="0">
                <a:solidFill>
                  <a:srgbClr val="FF0000"/>
                </a:solidFill>
              </a:rPr>
              <a:t>it</a:t>
            </a:r>
            <a:r>
              <a:rPr lang="hu-HU" i="1" dirty="0" smtClean="0">
                <a:solidFill>
                  <a:srgbClr val="FF0000"/>
                </a:solidFill>
              </a:rPr>
              <a:t> X</a:t>
            </a:r>
            <a:r>
              <a:rPr lang="hu-HU" dirty="0" smtClean="0">
                <a:solidFill>
                  <a:schemeClr val="tx1"/>
                </a:solidFill>
              </a:rPr>
              <a:t>)</a:t>
            </a:r>
            <a:endParaRPr lang="hu-HU" i="1" dirty="0">
              <a:solidFill>
                <a:schemeClr val="tx1"/>
              </a:solidFill>
            </a:endParaRPr>
          </a:p>
          <a:p>
            <a:pPr marL="0" indent="0">
              <a:buNone/>
            </a:pPr>
            <a:r>
              <a:rPr lang="hu-HU" dirty="0" smtClean="0">
                <a:solidFill>
                  <a:schemeClr val="tx1"/>
                </a:solidFill>
              </a:rPr>
              <a:t>(3) </a:t>
            </a:r>
            <a:r>
              <a:rPr lang="en-US" i="1" dirty="0" smtClean="0"/>
              <a:t>As </a:t>
            </a:r>
            <a:r>
              <a:rPr lang="en-US" i="1" dirty="0"/>
              <a:t>an exercise, try taking your series’ main characters and </a:t>
            </a:r>
            <a:r>
              <a:rPr lang="en-US" i="1" dirty="0" smtClean="0"/>
              <a:t>standing</a:t>
            </a:r>
            <a:r>
              <a:rPr lang="hu-HU" i="1" dirty="0" smtClean="0"/>
              <a:t> </a:t>
            </a:r>
            <a:r>
              <a:rPr lang="en-US" i="1" dirty="0" smtClean="0"/>
              <a:t>them </a:t>
            </a:r>
            <a:r>
              <a:rPr lang="en-US" i="1" dirty="0"/>
              <a:t>at the edge of the abyss, face to face with the </a:t>
            </a:r>
            <a:r>
              <a:rPr lang="en-US" i="1" dirty="0" smtClean="0"/>
              <a:t>ultimate</a:t>
            </a:r>
            <a:r>
              <a:rPr lang="hu-HU" i="1" dirty="0" smtClean="0"/>
              <a:t> </a:t>
            </a:r>
            <a:r>
              <a:rPr lang="en-US" i="1" dirty="0" smtClean="0"/>
              <a:t>power </a:t>
            </a:r>
            <a:r>
              <a:rPr lang="en-US" i="1" dirty="0"/>
              <a:t>of evil, the devil,</a:t>
            </a:r>
            <a:r>
              <a:rPr lang="en-US" b="1" i="1" dirty="0"/>
              <a:t> if you like</a:t>
            </a:r>
            <a:r>
              <a:rPr lang="en-US" b="1" dirty="0"/>
              <a:t> </a:t>
            </a:r>
            <a:r>
              <a:rPr lang="en-US" dirty="0"/>
              <a:t>(2011 COCA: A </a:t>
            </a:r>
            <a:r>
              <a:rPr lang="en-US" dirty="0" smtClean="0"/>
              <a:t>CAD</a:t>
            </a:r>
            <a:r>
              <a:rPr lang="hu-HU" dirty="0"/>
              <a:t>)</a:t>
            </a:r>
            <a:r>
              <a:rPr lang="hu-HU" dirty="0" smtClean="0"/>
              <a:t> </a:t>
            </a:r>
          </a:p>
          <a:p>
            <a:pPr marL="0" indent="0">
              <a:buNone/>
            </a:pPr>
            <a:r>
              <a:rPr lang="hu-HU" dirty="0" smtClean="0">
                <a:solidFill>
                  <a:schemeClr val="tx1"/>
                </a:solidFill>
              </a:rPr>
              <a:t>(4) </a:t>
            </a:r>
            <a:r>
              <a:rPr lang="en-US" i="1" dirty="0"/>
              <a:t>they think it’s a unique approach. It’s not totally, but you </a:t>
            </a:r>
            <a:r>
              <a:rPr lang="en-US" i="1" dirty="0" smtClean="0"/>
              <a:t>could</a:t>
            </a:r>
            <a:r>
              <a:rPr lang="hu-HU" i="1" dirty="0" smtClean="0"/>
              <a:t> </a:t>
            </a:r>
            <a:r>
              <a:rPr lang="en-US" i="1" dirty="0" smtClean="0"/>
              <a:t>call </a:t>
            </a:r>
            <a:r>
              <a:rPr lang="en-US" i="1" dirty="0"/>
              <a:t>it a huge subsidy </a:t>
            </a:r>
            <a:r>
              <a:rPr lang="en-US" b="1" i="1" dirty="0"/>
              <a:t>if you want. </a:t>
            </a:r>
            <a:r>
              <a:rPr lang="en-US" i="1" dirty="0"/>
              <a:t>You could call it a clever way </a:t>
            </a:r>
            <a:r>
              <a:rPr lang="en-US" i="1" dirty="0" smtClean="0"/>
              <a:t>of</a:t>
            </a:r>
            <a:r>
              <a:rPr lang="hu-HU" i="1" dirty="0" smtClean="0"/>
              <a:t> </a:t>
            </a:r>
            <a:r>
              <a:rPr lang="en-US" i="1" dirty="0" smtClean="0"/>
              <a:t>getting </a:t>
            </a:r>
            <a:r>
              <a:rPr lang="en-US" i="1" dirty="0"/>
              <a:t>through the process. </a:t>
            </a:r>
            <a:r>
              <a:rPr lang="en-US" dirty="0"/>
              <a:t>(2006 COCA: NEWS</a:t>
            </a:r>
            <a:r>
              <a:rPr lang="en-US" dirty="0" smtClean="0"/>
              <a:t>)</a:t>
            </a:r>
            <a:endParaRPr lang="hu-HU" dirty="0" smtClean="0"/>
          </a:p>
          <a:p>
            <a:pPr marL="0" indent="0" algn="r">
              <a:buNone/>
            </a:pPr>
            <a:r>
              <a:rPr lang="hu-HU" dirty="0" smtClean="0">
                <a:solidFill>
                  <a:schemeClr val="tx1"/>
                </a:solidFill>
              </a:rPr>
              <a:t>(</a:t>
            </a:r>
            <a:r>
              <a:rPr lang="hu-HU" dirty="0" err="1" smtClean="0">
                <a:solidFill>
                  <a:schemeClr val="tx1"/>
                </a:solidFill>
              </a:rPr>
              <a:t>both</a:t>
            </a:r>
            <a:r>
              <a:rPr lang="hu-HU" dirty="0" smtClean="0">
                <a:solidFill>
                  <a:schemeClr val="tx1"/>
                </a:solidFill>
              </a:rPr>
              <a:t> </a:t>
            </a:r>
            <a:r>
              <a:rPr lang="hu-HU" dirty="0" err="1"/>
              <a:t>cited</a:t>
            </a:r>
            <a:r>
              <a:rPr lang="hu-HU" dirty="0"/>
              <a:t> </a:t>
            </a:r>
            <a:r>
              <a:rPr lang="hu-HU" dirty="0" err="1"/>
              <a:t>by</a:t>
            </a:r>
            <a:r>
              <a:rPr lang="hu-HU" dirty="0"/>
              <a:t> </a:t>
            </a:r>
            <a:r>
              <a:rPr lang="hu-HU" dirty="0" err="1"/>
              <a:t>Brinton</a:t>
            </a:r>
            <a:r>
              <a:rPr lang="hu-HU" dirty="0"/>
              <a:t> 2014: 271</a:t>
            </a:r>
            <a:r>
              <a:rPr lang="en-US" dirty="0"/>
              <a:t>)</a:t>
            </a:r>
            <a:endParaRPr lang="hu-HU" dirty="0"/>
          </a:p>
          <a:p>
            <a:pPr marL="0" indent="0">
              <a:buNone/>
            </a:pPr>
            <a:endParaRPr lang="hu-HU" dirty="0">
              <a:solidFill>
                <a:schemeClr val="tx1"/>
              </a:solidFill>
            </a:endParaRPr>
          </a:p>
        </p:txBody>
      </p:sp>
    </p:spTree>
    <p:extLst>
      <p:ext uri="{BB962C8B-B14F-4D97-AF65-F5344CB8AC3E}">
        <p14:creationId xmlns:p14="http://schemas.microsoft.com/office/powerpoint/2010/main" val="3395657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Metalinguistic-metapragmatic</a:t>
            </a:r>
            <a:r>
              <a:rPr lang="hu-HU" dirty="0" smtClean="0"/>
              <a:t> </a:t>
            </a:r>
            <a:r>
              <a:rPr lang="hu-HU" dirty="0" err="1" smtClean="0"/>
              <a:t>functions</a:t>
            </a:r>
            <a:endParaRPr lang="hu-HU" dirty="0"/>
          </a:p>
        </p:txBody>
      </p:sp>
      <p:sp>
        <p:nvSpPr>
          <p:cNvPr id="3" name="Tartalom helye 2"/>
          <p:cNvSpPr>
            <a:spLocks noGrp="1"/>
          </p:cNvSpPr>
          <p:nvPr>
            <p:ph idx="1"/>
          </p:nvPr>
        </p:nvSpPr>
        <p:spPr/>
        <p:txBody>
          <a:bodyPr>
            <a:normAutofit fontScale="92500" lnSpcReduction="20000"/>
          </a:bodyPr>
          <a:lstStyle/>
          <a:p>
            <a:pPr marL="0" indent="0">
              <a:buNone/>
            </a:pPr>
            <a:r>
              <a:rPr lang="hu-HU" dirty="0">
                <a:solidFill>
                  <a:schemeClr val="tx1"/>
                </a:solidFill>
              </a:rPr>
              <a:t>Laczkó (2021</a:t>
            </a:r>
            <a:r>
              <a:rPr lang="hu-HU" dirty="0" smtClean="0">
                <a:solidFill>
                  <a:schemeClr val="tx1"/>
                </a:solidFill>
              </a:rPr>
              <a:t>): </a:t>
            </a:r>
            <a:r>
              <a:rPr lang="hu-HU" dirty="0" err="1" smtClean="0">
                <a:solidFill>
                  <a:schemeClr val="tx1"/>
                </a:solidFill>
              </a:rPr>
              <a:t>internet-mediated</a:t>
            </a:r>
            <a:r>
              <a:rPr lang="hu-HU" dirty="0" smtClean="0">
                <a:solidFill>
                  <a:schemeClr val="tx1"/>
                </a:solidFill>
              </a:rPr>
              <a:t> </a:t>
            </a:r>
            <a:r>
              <a:rPr lang="hu-HU" dirty="0" err="1" smtClean="0">
                <a:solidFill>
                  <a:schemeClr val="tx1"/>
                </a:solidFill>
              </a:rPr>
              <a:t>discourse</a:t>
            </a:r>
            <a:endParaRPr lang="hu-HU" dirty="0">
              <a:solidFill>
                <a:schemeClr val="tx1"/>
              </a:solidFill>
            </a:endParaRPr>
          </a:p>
          <a:p>
            <a:pPr>
              <a:buFont typeface="+mj-lt"/>
              <a:buAutoNum type="arabicPeriod"/>
            </a:pPr>
            <a:r>
              <a:rPr lang="hu-HU" dirty="0" err="1">
                <a:solidFill>
                  <a:schemeClr val="tx1"/>
                </a:solidFill>
              </a:rPr>
              <a:t>reflection</a:t>
            </a:r>
            <a:r>
              <a:rPr lang="hu-HU" dirty="0">
                <a:solidFill>
                  <a:schemeClr val="tx1"/>
                </a:solidFill>
              </a:rPr>
              <a:t> </a:t>
            </a:r>
            <a:r>
              <a:rPr lang="hu-HU" dirty="0" err="1">
                <a:solidFill>
                  <a:schemeClr val="tx1"/>
                </a:solidFill>
              </a:rPr>
              <a:t>on</a:t>
            </a:r>
            <a:r>
              <a:rPr lang="hu-HU" dirty="0">
                <a:solidFill>
                  <a:schemeClr val="tx1"/>
                </a:solidFill>
              </a:rPr>
              <a:t> </a:t>
            </a:r>
            <a:r>
              <a:rPr lang="hu-HU" dirty="0" err="1">
                <a:solidFill>
                  <a:schemeClr val="tx1"/>
                </a:solidFill>
              </a:rPr>
              <a:t>direct</a:t>
            </a:r>
            <a:r>
              <a:rPr lang="hu-HU" dirty="0">
                <a:solidFill>
                  <a:schemeClr val="tx1"/>
                </a:solidFill>
              </a:rPr>
              <a:t> </a:t>
            </a:r>
            <a:r>
              <a:rPr lang="hu-HU" dirty="0" err="1">
                <a:solidFill>
                  <a:schemeClr val="tx1"/>
                </a:solidFill>
              </a:rPr>
              <a:t>language</a:t>
            </a:r>
            <a:r>
              <a:rPr lang="hu-HU" dirty="0">
                <a:solidFill>
                  <a:schemeClr val="tx1"/>
                </a:solidFill>
              </a:rPr>
              <a:t> </a:t>
            </a:r>
            <a:r>
              <a:rPr lang="hu-HU" dirty="0" err="1" smtClean="0">
                <a:solidFill>
                  <a:schemeClr val="tx1"/>
                </a:solidFill>
              </a:rPr>
              <a:t>activity</a:t>
            </a:r>
            <a:r>
              <a:rPr lang="hu-HU" dirty="0" smtClean="0">
                <a:solidFill>
                  <a:schemeClr val="tx1"/>
                </a:solidFill>
              </a:rPr>
              <a:t> (’</a:t>
            </a:r>
            <a:r>
              <a:rPr lang="hu-HU" dirty="0" err="1" smtClean="0">
                <a:solidFill>
                  <a:schemeClr val="tx1"/>
                </a:solidFill>
              </a:rPr>
              <a:t>talk</a:t>
            </a:r>
            <a:r>
              <a:rPr lang="hu-HU" dirty="0" smtClean="0">
                <a:solidFill>
                  <a:schemeClr val="tx1"/>
                </a:solidFill>
              </a:rPr>
              <a:t>’, ’</a:t>
            </a:r>
            <a:r>
              <a:rPr lang="hu-HU" dirty="0" err="1" smtClean="0">
                <a:solidFill>
                  <a:schemeClr val="tx1"/>
                </a:solidFill>
              </a:rPr>
              <a:t>write</a:t>
            </a:r>
            <a:r>
              <a:rPr lang="hu-HU" dirty="0" smtClean="0">
                <a:solidFill>
                  <a:schemeClr val="tx1"/>
                </a:solidFill>
              </a:rPr>
              <a:t> down’, ’</a:t>
            </a:r>
            <a:r>
              <a:rPr lang="hu-HU" dirty="0" err="1" smtClean="0">
                <a:solidFill>
                  <a:schemeClr val="tx1"/>
                </a:solidFill>
              </a:rPr>
              <a:t>read</a:t>
            </a:r>
            <a:r>
              <a:rPr lang="hu-HU" dirty="0" smtClean="0">
                <a:solidFill>
                  <a:schemeClr val="tx1"/>
                </a:solidFill>
              </a:rPr>
              <a:t>’), </a:t>
            </a:r>
            <a:endParaRPr lang="hu-HU" dirty="0">
              <a:solidFill>
                <a:schemeClr val="tx1"/>
              </a:solidFill>
            </a:endParaRPr>
          </a:p>
          <a:p>
            <a:pPr>
              <a:buFont typeface="+mj-lt"/>
              <a:buAutoNum type="arabicPeriod"/>
            </a:pPr>
            <a:r>
              <a:rPr lang="hu-HU" dirty="0" err="1">
                <a:solidFill>
                  <a:schemeClr val="tx1"/>
                </a:solidFill>
              </a:rPr>
              <a:t>reflection</a:t>
            </a:r>
            <a:r>
              <a:rPr lang="hu-HU" dirty="0">
                <a:solidFill>
                  <a:schemeClr val="tx1"/>
                </a:solidFill>
              </a:rPr>
              <a:t> </a:t>
            </a:r>
            <a:r>
              <a:rPr lang="hu-HU" dirty="0" err="1">
                <a:solidFill>
                  <a:schemeClr val="tx1"/>
                </a:solidFill>
              </a:rPr>
              <a:t>on</a:t>
            </a:r>
            <a:r>
              <a:rPr lang="hu-HU" dirty="0">
                <a:solidFill>
                  <a:schemeClr val="tx1"/>
                </a:solidFill>
              </a:rPr>
              <a:t> </a:t>
            </a:r>
            <a:r>
              <a:rPr lang="hu-HU" dirty="0" err="1">
                <a:solidFill>
                  <a:schemeClr val="tx1"/>
                </a:solidFill>
              </a:rPr>
              <a:t>the</a:t>
            </a:r>
            <a:r>
              <a:rPr lang="hu-HU" dirty="0">
                <a:solidFill>
                  <a:schemeClr val="tx1"/>
                </a:solidFill>
              </a:rPr>
              <a:t> </a:t>
            </a:r>
            <a:r>
              <a:rPr lang="hu-HU" dirty="0" err="1">
                <a:solidFill>
                  <a:schemeClr val="tx1"/>
                </a:solidFill>
              </a:rPr>
              <a:t>direction</a:t>
            </a:r>
            <a:r>
              <a:rPr lang="hu-HU" dirty="0">
                <a:solidFill>
                  <a:schemeClr val="tx1"/>
                </a:solidFill>
              </a:rPr>
              <a:t> and </a:t>
            </a:r>
            <a:r>
              <a:rPr lang="hu-HU" dirty="0" err="1">
                <a:solidFill>
                  <a:schemeClr val="tx1"/>
                </a:solidFill>
              </a:rPr>
              <a:t>function</a:t>
            </a:r>
            <a:r>
              <a:rPr lang="hu-HU" dirty="0">
                <a:solidFill>
                  <a:schemeClr val="tx1"/>
                </a:solidFill>
              </a:rPr>
              <a:t> of </a:t>
            </a:r>
            <a:r>
              <a:rPr lang="hu-HU" dirty="0" err="1" smtClean="0">
                <a:solidFill>
                  <a:schemeClr val="tx1"/>
                </a:solidFill>
              </a:rPr>
              <a:t>attention</a:t>
            </a:r>
            <a:r>
              <a:rPr lang="hu-HU" dirty="0" smtClean="0">
                <a:solidFill>
                  <a:schemeClr val="tx1"/>
                </a:solidFill>
              </a:rPr>
              <a:t> (’</a:t>
            </a:r>
            <a:r>
              <a:rPr lang="hu-HU" dirty="0" err="1" smtClean="0">
                <a:solidFill>
                  <a:schemeClr val="tx1"/>
                </a:solidFill>
              </a:rPr>
              <a:t>listen</a:t>
            </a:r>
            <a:r>
              <a:rPr lang="hu-HU" dirty="0" smtClean="0">
                <a:solidFill>
                  <a:schemeClr val="tx1"/>
                </a:solidFill>
              </a:rPr>
              <a:t>!’, ’</a:t>
            </a:r>
            <a:r>
              <a:rPr lang="hu-HU" dirty="0" err="1" smtClean="0">
                <a:solidFill>
                  <a:schemeClr val="tx1"/>
                </a:solidFill>
              </a:rPr>
              <a:t>watch</a:t>
            </a:r>
            <a:r>
              <a:rPr lang="hu-HU" dirty="0" smtClean="0">
                <a:solidFill>
                  <a:schemeClr val="tx1"/>
                </a:solidFill>
              </a:rPr>
              <a:t>!’), </a:t>
            </a:r>
            <a:endParaRPr lang="hu-HU" dirty="0">
              <a:solidFill>
                <a:schemeClr val="tx1"/>
              </a:solidFill>
            </a:endParaRPr>
          </a:p>
          <a:p>
            <a:pPr>
              <a:buFont typeface="+mj-lt"/>
              <a:buAutoNum type="arabicPeriod"/>
            </a:pPr>
            <a:r>
              <a:rPr lang="hu-HU" dirty="0" err="1">
                <a:solidFill>
                  <a:schemeClr val="tx1"/>
                </a:solidFill>
              </a:rPr>
              <a:t>reflection</a:t>
            </a:r>
            <a:r>
              <a:rPr lang="hu-HU" dirty="0">
                <a:solidFill>
                  <a:schemeClr val="tx1"/>
                </a:solidFill>
              </a:rPr>
              <a:t> </a:t>
            </a:r>
            <a:r>
              <a:rPr lang="hu-HU" dirty="0" err="1">
                <a:solidFill>
                  <a:schemeClr val="tx1"/>
                </a:solidFill>
              </a:rPr>
              <a:t>on</a:t>
            </a:r>
            <a:r>
              <a:rPr lang="hu-HU" dirty="0">
                <a:solidFill>
                  <a:schemeClr val="tx1"/>
                </a:solidFill>
              </a:rPr>
              <a:t> </a:t>
            </a:r>
            <a:r>
              <a:rPr lang="hu-HU" dirty="0" err="1">
                <a:solidFill>
                  <a:schemeClr val="tx1"/>
                </a:solidFill>
              </a:rPr>
              <a:t>the</a:t>
            </a:r>
            <a:r>
              <a:rPr lang="hu-HU" dirty="0">
                <a:solidFill>
                  <a:schemeClr val="tx1"/>
                </a:solidFill>
              </a:rPr>
              <a:t> </a:t>
            </a:r>
            <a:r>
              <a:rPr lang="hu-HU" dirty="0" err="1">
                <a:solidFill>
                  <a:schemeClr val="tx1"/>
                </a:solidFill>
              </a:rPr>
              <a:t>participant’s</a:t>
            </a:r>
            <a:r>
              <a:rPr lang="hu-HU" dirty="0">
                <a:solidFill>
                  <a:schemeClr val="tx1"/>
                </a:solidFill>
              </a:rPr>
              <a:t> </a:t>
            </a:r>
            <a:r>
              <a:rPr lang="hu-HU" dirty="0" err="1">
                <a:solidFill>
                  <a:schemeClr val="tx1"/>
                </a:solidFill>
              </a:rPr>
              <a:t>mental</a:t>
            </a:r>
            <a:r>
              <a:rPr lang="hu-HU" dirty="0">
                <a:solidFill>
                  <a:schemeClr val="tx1"/>
                </a:solidFill>
              </a:rPr>
              <a:t> </a:t>
            </a:r>
            <a:r>
              <a:rPr lang="hu-HU" dirty="0" err="1" smtClean="0">
                <a:solidFill>
                  <a:schemeClr val="tx1"/>
                </a:solidFill>
              </a:rPr>
              <a:t>activity</a:t>
            </a:r>
            <a:r>
              <a:rPr lang="hu-HU" dirty="0" smtClean="0">
                <a:solidFill>
                  <a:schemeClr val="tx1"/>
                </a:solidFill>
              </a:rPr>
              <a:t> </a:t>
            </a:r>
            <a:r>
              <a:rPr lang="hu-HU" dirty="0">
                <a:solidFill>
                  <a:schemeClr val="tx1"/>
                </a:solidFill>
              </a:rPr>
              <a:t>(</a:t>
            </a:r>
            <a:r>
              <a:rPr lang="hu-HU" dirty="0" smtClean="0">
                <a:solidFill>
                  <a:schemeClr val="tx1"/>
                </a:solidFill>
              </a:rPr>
              <a:t>’</a:t>
            </a:r>
            <a:r>
              <a:rPr lang="hu-HU" dirty="0" err="1" smtClean="0">
                <a:solidFill>
                  <a:schemeClr val="tx1"/>
                </a:solidFill>
              </a:rPr>
              <a:t>think</a:t>
            </a:r>
            <a:r>
              <a:rPr lang="hu-HU" dirty="0" smtClean="0">
                <a:solidFill>
                  <a:schemeClr val="tx1"/>
                </a:solidFill>
              </a:rPr>
              <a:t>’, ’</a:t>
            </a:r>
            <a:r>
              <a:rPr lang="hu-HU" dirty="0" err="1" smtClean="0">
                <a:solidFill>
                  <a:schemeClr val="tx1"/>
                </a:solidFill>
              </a:rPr>
              <a:t>understand</a:t>
            </a:r>
            <a:r>
              <a:rPr lang="hu-HU" dirty="0" smtClean="0">
                <a:solidFill>
                  <a:schemeClr val="tx1"/>
                </a:solidFill>
              </a:rPr>
              <a:t>’, ’</a:t>
            </a:r>
            <a:r>
              <a:rPr lang="hu-HU" dirty="0" err="1" smtClean="0">
                <a:solidFill>
                  <a:schemeClr val="tx1"/>
                </a:solidFill>
              </a:rPr>
              <a:t>know</a:t>
            </a:r>
            <a:r>
              <a:rPr lang="hu-HU" dirty="0" smtClean="0">
                <a:solidFill>
                  <a:schemeClr val="tx1"/>
                </a:solidFill>
              </a:rPr>
              <a:t>’), </a:t>
            </a:r>
            <a:endParaRPr lang="hu-HU" dirty="0">
              <a:solidFill>
                <a:schemeClr val="tx1"/>
              </a:solidFill>
            </a:endParaRPr>
          </a:p>
          <a:p>
            <a:pPr>
              <a:buFont typeface="+mj-lt"/>
              <a:buAutoNum type="arabicPeriod"/>
            </a:pPr>
            <a:r>
              <a:rPr lang="hu-HU" dirty="0"/>
              <a:t>r</a:t>
            </a:r>
            <a:r>
              <a:rPr lang="en-US" dirty="0" err="1"/>
              <a:t>eference</a:t>
            </a:r>
            <a:r>
              <a:rPr lang="en-US" dirty="0"/>
              <a:t> to other discourses, quotations, self-citations: reflection on indirect linguistic </a:t>
            </a:r>
            <a:r>
              <a:rPr lang="en-US" dirty="0" smtClean="0"/>
              <a:t>activity</a:t>
            </a:r>
            <a:r>
              <a:rPr lang="hu-HU" dirty="0" smtClean="0"/>
              <a:t> </a:t>
            </a:r>
            <a:r>
              <a:rPr lang="hu-HU" dirty="0">
                <a:solidFill>
                  <a:schemeClr val="tx1"/>
                </a:solidFill>
              </a:rPr>
              <a:t>(</a:t>
            </a:r>
            <a:r>
              <a:rPr lang="hu-HU" dirty="0" smtClean="0">
                <a:solidFill>
                  <a:schemeClr val="tx1"/>
                </a:solidFill>
              </a:rPr>
              <a:t>’</a:t>
            </a:r>
            <a:r>
              <a:rPr lang="hu-HU" dirty="0" err="1" smtClean="0">
                <a:solidFill>
                  <a:schemeClr val="tx1"/>
                </a:solidFill>
              </a:rPr>
              <a:t>friends</a:t>
            </a:r>
            <a:r>
              <a:rPr lang="hu-HU" dirty="0" smtClean="0">
                <a:solidFill>
                  <a:schemeClr val="tx1"/>
                </a:solidFill>
              </a:rPr>
              <a:t> told </a:t>
            </a:r>
            <a:r>
              <a:rPr lang="hu-HU" dirty="0" err="1" smtClean="0">
                <a:solidFill>
                  <a:schemeClr val="tx1"/>
                </a:solidFill>
              </a:rPr>
              <a:t>me</a:t>
            </a:r>
            <a:r>
              <a:rPr lang="hu-HU" dirty="0" smtClean="0">
                <a:solidFill>
                  <a:schemeClr val="tx1"/>
                </a:solidFill>
              </a:rPr>
              <a:t>’, ’I </a:t>
            </a:r>
            <a:r>
              <a:rPr lang="hu-HU" dirty="0" err="1" smtClean="0">
                <a:solidFill>
                  <a:schemeClr val="tx1"/>
                </a:solidFill>
              </a:rPr>
              <a:t>read</a:t>
            </a:r>
            <a:r>
              <a:rPr lang="hu-HU" dirty="0" smtClean="0">
                <a:solidFill>
                  <a:schemeClr val="tx1"/>
                </a:solidFill>
              </a:rPr>
              <a:t> </a:t>
            </a:r>
            <a:r>
              <a:rPr lang="hu-HU" dirty="0" err="1" smtClean="0">
                <a:solidFill>
                  <a:schemeClr val="tx1"/>
                </a:solidFill>
              </a:rPr>
              <a:t>it</a:t>
            </a:r>
            <a:r>
              <a:rPr lang="hu-HU" dirty="0" smtClean="0">
                <a:solidFill>
                  <a:schemeClr val="tx1"/>
                </a:solidFill>
              </a:rPr>
              <a:t> </a:t>
            </a:r>
            <a:r>
              <a:rPr lang="hu-HU" dirty="0" err="1" smtClean="0">
                <a:solidFill>
                  <a:schemeClr val="tx1"/>
                </a:solidFill>
              </a:rPr>
              <a:t>in</a:t>
            </a:r>
            <a:r>
              <a:rPr lang="hu-HU" dirty="0" smtClean="0">
                <a:solidFill>
                  <a:schemeClr val="tx1"/>
                </a:solidFill>
              </a:rPr>
              <a:t> </a:t>
            </a:r>
            <a:r>
              <a:rPr lang="hu-HU" dirty="0" err="1" smtClean="0">
                <a:solidFill>
                  <a:schemeClr val="tx1"/>
                </a:solidFill>
              </a:rPr>
              <a:t>several</a:t>
            </a:r>
            <a:r>
              <a:rPr lang="hu-HU" dirty="0" smtClean="0">
                <a:solidFill>
                  <a:schemeClr val="tx1"/>
                </a:solidFill>
              </a:rPr>
              <a:t> </a:t>
            </a:r>
            <a:r>
              <a:rPr lang="hu-HU" dirty="0" err="1" smtClean="0">
                <a:solidFill>
                  <a:schemeClr val="tx1"/>
                </a:solidFill>
              </a:rPr>
              <a:t>places</a:t>
            </a:r>
            <a:r>
              <a:rPr lang="hu-HU" dirty="0" smtClean="0">
                <a:solidFill>
                  <a:schemeClr val="tx1"/>
                </a:solidFill>
              </a:rPr>
              <a:t>’),</a:t>
            </a:r>
            <a:endParaRPr lang="hu-HU" dirty="0"/>
          </a:p>
          <a:p>
            <a:pPr>
              <a:buFont typeface="+mj-lt"/>
              <a:buAutoNum type="arabicPeriod"/>
            </a:pPr>
            <a:r>
              <a:rPr lang="hu-HU" dirty="0" err="1">
                <a:solidFill>
                  <a:schemeClr val="tx1"/>
                </a:solidFill>
              </a:rPr>
              <a:t>reflection</a:t>
            </a:r>
            <a:r>
              <a:rPr lang="hu-HU" dirty="0">
                <a:solidFill>
                  <a:schemeClr val="tx1"/>
                </a:solidFill>
              </a:rPr>
              <a:t> </a:t>
            </a:r>
            <a:r>
              <a:rPr lang="hu-HU" dirty="0" err="1">
                <a:solidFill>
                  <a:schemeClr val="tx1"/>
                </a:solidFill>
              </a:rPr>
              <a:t>on</a:t>
            </a:r>
            <a:r>
              <a:rPr lang="hu-HU" dirty="0">
                <a:solidFill>
                  <a:schemeClr val="tx1"/>
                </a:solidFill>
              </a:rPr>
              <a:t> </a:t>
            </a:r>
            <a:r>
              <a:rPr lang="hu-HU" dirty="0" err="1">
                <a:solidFill>
                  <a:schemeClr val="tx1"/>
                </a:solidFill>
              </a:rPr>
              <a:t>the</a:t>
            </a:r>
            <a:r>
              <a:rPr lang="hu-HU" dirty="0">
                <a:solidFill>
                  <a:schemeClr val="tx1"/>
                </a:solidFill>
              </a:rPr>
              <a:t> </a:t>
            </a:r>
            <a:r>
              <a:rPr lang="hu-HU" dirty="0" err="1">
                <a:solidFill>
                  <a:schemeClr val="tx1"/>
                </a:solidFill>
              </a:rPr>
              <a:t>development</a:t>
            </a:r>
            <a:r>
              <a:rPr lang="hu-HU" dirty="0">
                <a:solidFill>
                  <a:schemeClr val="tx1"/>
                </a:solidFill>
              </a:rPr>
              <a:t> of </a:t>
            </a:r>
            <a:r>
              <a:rPr lang="hu-HU" dirty="0" err="1">
                <a:solidFill>
                  <a:schemeClr val="tx1"/>
                </a:solidFill>
              </a:rPr>
              <a:t>the</a:t>
            </a:r>
            <a:r>
              <a:rPr lang="hu-HU" dirty="0">
                <a:solidFill>
                  <a:schemeClr val="tx1"/>
                </a:solidFill>
              </a:rPr>
              <a:t> </a:t>
            </a:r>
            <a:r>
              <a:rPr lang="hu-HU" dirty="0" err="1" smtClean="0">
                <a:solidFill>
                  <a:schemeClr val="tx1"/>
                </a:solidFill>
              </a:rPr>
              <a:t>discourse</a:t>
            </a:r>
            <a:r>
              <a:rPr lang="hu-HU" dirty="0" smtClean="0">
                <a:solidFill>
                  <a:schemeClr val="tx1"/>
                </a:solidFill>
              </a:rPr>
              <a:t> </a:t>
            </a:r>
            <a:r>
              <a:rPr lang="hu-HU" dirty="0">
                <a:solidFill>
                  <a:schemeClr val="tx1"/>
                </a:solidFill>
              </a:rPr>
              <a:t>(</a:t>
            </a:r>
            <a:r>
              <a:rPr lang="hu-HU" dirty="0" smtClean="0">
                <a:solidFill>
                  <a:schemeClr val="tx1"/>
                </a:solidFill>
              </a:rPr>
              <a:t>’</a:t>
            </a:r>
            <a:r>
              <a:rPr lang="hu-HU" dirty="0" err="1" smtClean="0">
                <a:solidFill>
                  <a:schemeClr val="tx1"/>
                </a:solidFill>
              </a:rPr>
              <a:t>the</a:t>
            </a:r>
            <a:r>
              <a:rPr lang="hu-HU" dirty="0" smtClean="0">
                <a:solidFill>
                  <a:schemeClr val="tx1"/>
                </a:solidFill>
              </a:rPr>
              <a:t> </a:t>
            </a:r>
            <a:r>
              <a:rPr lang="hu-HU" dirty="0" err="1" smtClean="0">
                <a:solidFill>
                  <a:schemeClr val="tx1"/>
                </a:solidFill>
              </a:rPr>
              <a:t>question</a:t>
            </a:r>
            <a:r>
              <a:rPr lang="hu-HU" dirty="0" smtClean="0">
                <a:solidFill>
                  <a:schemeClr val="tx1"/>
                </a:solidFill>
              </a:rPr>
              <a:t> is’, ’</a:t>
            </a:r>
            <a:r>
              <a:rPr lang="hu-HU" dirty="0" err="1">
                <a:solidFill>
                  <a:schemeClr val="tx1"/>
                </a:solidFill>
              </a:rPr>
              <a:t>l</a:t>
            </a:r>
            <a:r>
              <a:rPr lang="hu-HU" dirty="0" err="1" smtClean="0">
                <a:solidFill>
                  <a:schemeClr val="tx1"/>
                </a:solidFill>
              </a:rPr>
              <a:t>et</a:t>
            </a:r>
            <a:r>
              <a:rPr lang="hu-HU" dirty="0" smtClean="0">
                <a:solidFill>
                  <a:schemeClr val="tx1"/>
                </a:solidFill>
              </a:rPr>
              <a:t> </a:t>
            </a:r>
            <a:r>
              <a:rPr lang="hu-HU" dirty="0" err="1" smtClean="0">
                <a:solidFill>
                  <a:schemeClr val="tx1"/>
                </a:solidFill>
              </a:rPr>
              <a:t>my</a:t>
            </a:r>
            <a:r>
              <a:rPr lang="hu-HU" dirty="0" smtClean="0">
                <a:solidFill>
                  <a:schemeClr val="tx1"/>
                </a:solidFill>
              </a:rPr>
              <a:t> story </a:t>
            </a:r>
            <a:r>
              <a:rPr lang="hu-HU" dirty="0" err="1" smtClean="0">
                <a:solidFill>
                  <a:schemeClr val="tx1"/>
                </a:solidFill>
              </a:rPr>
              <a:t>begin</a:t>
            </a:r>
            <a:r>
              <a:rPr lang="hu-HU" dirty="0" smtClean="0">
                <a:solidFill>
                  <a:schemeClr val="tx1"/>
                </a:solidFill>
              </a:rPr>
              <a:t>’),</a:t>
            </a:r>
          </a:p>
          <a:p>
            <a:pPr>
              <a:buFont typeface="+mj-lt"/>
              <a:buAutoNum type="arabicPeriod"/>
            </a:pPr>
            <a:r>
              <a:rPr lang="hu-HU" dirty="0"/>
              <a:t>r</a:t>
            </a:r>
            <a:r>
              <a:rPr lang="en-US" dirty="0" err="1" smtClean="0"/>
              <a:t>eflection</a:t>
            </a:r>
            <a:r>
              <a:rPr lang="en-US" dirty="0" smtClean="0"/>
              <a:t> </a:t>
            </a:r>
            <a:r>
              <a:rPr lang="en-US" dirty="0"/>
              <a:t>on the way of the language use </a:t>
            </a:r>
            <a:r>
              <a:rPr lang="en-US" dirty="0" smtClean="0"/>
              <a:t>formulation</a:t>
            </a:r>
            <a:r>
              <a:rPr lang="hu-HU" dirty="0" smtClean="0"/>
              <a:t> </a:t>
            </a:r>
            <a:r>
              <a:rPr lang="hu-HU" dirty="0">
                <a:solidFill>
                  <a:schemeClr val="tx1"/>
                </a:solidFill>
              </a:rPr>
              <a:t>(</a:t>
            </a:r>
            <a:r>
              <a:rPr lang="hu-HU" dirty="0" smtClean="0">
                <a:solidFill>
                  <a:schemeClr val="tx1"/>
                </a:solidFill>
              </a:rPr>
              <a:t>’</a:t>
            </a:r>
            <a:r>
              <a:rPr lang="hu-HU" dirty="0" err="1" smtClean="0">
                <a:solidFill>
                  <a:schemeClr val="tx1"/>
                </a:solidFill>
              </a:rPr>
              <a:t>talk</a:t>
            </a:r>
            <a:r>
              <a:rPr lang="hu-HU" dirty="0" smtClean="0">
                <a:solidFill>
                  <a:schemeClr val="tx1"/>
                </a:solidFill>
              </a:rPr>
              <a:t> </a:t>
            </a:r>
            <a:r>
              <a:rPr lang="hu-HU" dirty="0" err="1" smtClean="0">
                <a:solidFill>
                  <a:schemeClr val="tx1"/>
                </a:solidFill>
              </a:rPr>
              <a:t>ugly</a:t>
            </a:r>
            <a:r>
              <a:rPr lang="hu-HU" dirty="0" smtClean="0">
                <a:solidFill>
                  <a:schemeClr val="tx1"/>
                </a:solidFill>
              </a:rPr>
              <a:t>’, ’</a:t>
            </a:r>
            <a:r>
              <a:rPr lang="hu-HU" dirty="0" err="1" smtClean="0">
                <a:solidFill>
                  <a:schemeClr val="tx1"/>
                </a:solidFill>
              </a:rPr>
              <a:t>in</a:t>
            </a:r>
            <a:r>
              <a:rPr lang="hu-HU" dirty="0" smtClean="0">
                <a:solidFill>
                  <a:schemeClr val="tx1"/>
                </a:solidFill>
              </a:rPr>
              <a:t> </a:t>
            </a:r>
            <a:r>
              <a:rPr lang="hu-HU" dirty="0" err="1" smtClean="0">
                <a:solidFill>
                  <a:schemeClr val="tx1"/>
                </a:solidFill>
              </a:rPr>
              <a:t>short</a:t>
            </a:r>
            <a:r>
              <a:rPr lang="hu-HU" dirty="0" smtClean="0">
                <a:solidFill>
                  <a:schemeClr val="tx1"/>
                </a:solidFill>
              </a:rPr>
              <a:t>’),</a:t>
            </a:r>
            <a:endParaRPr lang="hu-HU" dirty="0" smtClean="0"/>
          </a:p>
          <a:p>
            <a:pPr>
              <a:buFont typeface="+mj-lt"/>
              <a:buAutoNum type="arabicPeriod"/>
            </a:pPr>
            <a:r>
              <a:rPr lang="hu-HU" dirty="0" err="1"/>
              <a:t>r</a:t>
            </a:r>
            <a:r>
              <a:rPr lang="hu-HU" dirty="0" err="1" smtClean="0"/>
              <a:t>eflection</a:t>
            </a:r>
            <a:r>
              <a:rPr lang="hu-HU" dirty="0" smtClean="0"/>
              <a:t> </a:t>
            </a:r>
            <a:r>
              <a:rPr lang="hu-HU" dirty="0" err="1"/>
              <a:t>on</a:t>
            </a:r>
            <a:r>
              <a:rPr lang="hu-HU" dirty="0"/>
              <a:t> </a:t>
            </a:r>
            <a:r>
              <a:rPr lang="hu-HU" dirty="0" err="1"/>
              <a:t>the</a:t>
            </a:r>
            <a:r>
              <a:rPr lang="hu-HU" dirty="0"/>
              <a:t> </a:t>
            </a:r>
            <a:r>
              <a:rPr lang="hu-HU" dirty="0" err="1" smtClean="0"/>
              <a:t>vehicle</a:t>
            </a:r>
            <a:r>
              <a:rPr lang="hu-HU" dirty="0" smtClean="0"/>
              <a:t> </a:t>
            </a:r>
            <a:r>
              <a:rPr lang="hu-HU" dirty="0">
                <a:solidFill>
                  <a:schemeClr val="tx1"/>
                </a:solidFill>
              </a:rPr>
              <a:t>(</a:t>
            </a:r>
            <a:r>
              <a:rPr lang="hu-HU" dirty="0" smtClean="0">
                <a:solidFill>
                  <a:schemeClr val="tx1"/>
                </a:solidFill>
              </a:rPr>
              <a:t>’</a:t>
            </a:r>
            <a:r>
              <a:rPr lang="hu-HU" dirty="0" err="1" smtClean="0">
                <a:solidFill>
                  <a:schemeClr val="tx1"/>
                </a:solidFill>
              </a:rPr>
              <a:t>is</a:t>
            </a:r>
            <a:r>
              <a:rPr lang="hu-HU" dirty="0" smtClean="0">
                <a:solidFill>
                  <a:schemeClr val="tx1"/>
                </a:solidFill>
              </a:rPr>
              <a:t> </a:t>
            </a:r>
            <a:r>
              <a:rPr lang="hu-HU" dirty="0" err="1" smtClean="0">
                <a:solidFill>
                  <a:schemeClr val="tx1"/>
                </a:solidFill>
              </a:rPr>
              <a:t>there</a:t>
            </a:r>
            <a:r>
              <a:rPr lang="hu-HU" dirty="0" smtClean="0">
                <a:solidFill>
                  <a:schemeClr val="tx1"/>
                </a:solidFill>
              </a:rPr>
              <a:t> </a:t>
            </a:r>
            <a:r>
              <a:rPr lang="hu-HU" dirty="0" err="1" smtClean="0">
                <a:solidFill>
                  <a:schemeClr val="tx1"/>
                </a:solidFill>
              </a:rPr>
              <a:t>anyone</a:t>
            </a:r>
            <a:r>
              <a:rPr lang="hu-HU" dirty="0" smtClean="0">
                <a:solidFill>
                  <a:schemeClr val="tx1"/>
                </a:solidFill>
              </a:rPr>
              <a:t> </a:t>
            </a:r>
            <a:r>
              <a:rPr lang="hu-HU" dirty="0" err="1" smtClean="0">
                <a:solidFill>
                  <a:schemeClr val="tx1"/>
                </a:solidFill>
              </a:rPr>
              <a:t>else</a:t>
            </a:r>
            <a:r>
              <a:rPr lang="hu-HU" dirty="0" smtClean="0">
                <a:solidFill>
                  <a:schemeClr val="tx1"/>
                </a:solidFill>
              </a:rPr>
              <a:t>?’, ’</a:t>
            </a:r>
            <a:r>
              <a:rPr lang="hu-HU" dirty="0" err="1" smtClean="0">
                <a:solidFill>
                  <a:schemeClr val="tx1"/>
                </a:solidFill>
              </a:rPr>
              <a:t>I’ve</a:t>
            </a:r>
            <a:r>
              <a:rPr lang="hu-HU" dirty="0" smtClean="0">
                <a:solidFill>
                  <a:schemeClr val="tx1"/>
                </a:solidFill>
              </a:rPr>
              <a:t> </a:t>
            </a:r>
            <a:r>
              <a:rPr lang="hu-HU" dirty="0" err="1" smtClean="0">
                <a:solidFill>
                  <a:schemeClr val="tx1"/>
                </a:solidFill>
              </a:rPr>
              <a:t>got</a:t>
            </a:r>
            <a:r>
              <a:rPr lang="hu-HU" dirty="0" smtClean="0">
                <a:solidFill>
                  <a:schemeClr val="tx1"/>
                </a:solidFill>
              </a:rPr>
              <a:t> here’),</a:t>
            </a:r>
            <a:endParaRPr lang="hu-HU" dirty="0" smtClean="0"/>
          </a:p>
          <a:p>
            <a:pPr>
              <a:buFont typeface="+mj-lt"/>
              <a:buAutoNum type="arabicPeriod"/>
            </a:pPr>
            <a:r>
              <a:rPr lang="hu-HU" dirty="0" err="1">
                <a:solidFill>
                  <a:schemeClr val="tx1"/>
                </a:solidFill>
              </a:rPr>
              <a:t>s</a:t>
            </a:r>
            <a:r>
              <a:rPr lang="hu-HU" dirty="0" err="1" smtClean="0">
                <a:solidFill>
                  <a:schemeClr val="tx1"/>
                </a:solidFill>
              </a:rPr>
              <a:t>peech</a:t>
            </a:r>
            <a:r>
              <a:rPr lang="hu-HU" dirty="0" smtClean="0">
                <a:solidFill>
                  <a:schemeClr val="tx1"/>
                </a:solidFill>
              </a:rPr>
              <a:t> </a:t>
            </a:r>
            <a:r>
              <a:rPr lang="hu-HU" dirty="0" err="1" smtClean="0">
                <a:solidFill>
                  <a:schemeClr val="tx1"/>
                </a:solidFill>
              </a:rPr>
              <a:t>acts</a:t>
            </a:r>
            <a:r>
              <a:rPr lang="hu-HU" dirty="0" smtClean="0">
                <a:solidFill>
                  <a:schemeClr val="tx1"/>
                </a:solidFill>
              </a:rPr>
              <a:t> </a:t>
            </a:r>
            <a:r>
              <a:rPr lang="hu-HU" dirty="0">
                <a:solidFill>
                  <a:schemeClr val="tx1"/>
                </a:solidFill>
              </a:rPr>
              <a:t>(</a:t>
            </a:r>
            <a:r>
              <a:rPr lang="hu-HU" dirty="0" smtClean="0">
                <a:solidFill>
                  <a:schemeClr val="tx1"/>
                </a:solidFill>
              </a:rPr>
              <a:t>’</a:t>
            </a:r>
            <a:r>
              <a:rPr lang="hu-HU" dirty="0" err="1" smtClean="0">
                <a:solidFill>
                  <a:schemeClr val="tx1"/>
                </a:solidFill>
              </a:rPr>
              <a:t>thank</a:t>
            </a:r>
            <a:r>
              <a:rPr lang="hu-HU" dirty="0" smtClean="0">
                <a:solidFill>
                  <a:schemeClr val="tx1"/>
                </a:solidFill>
              </a:rPr>
              <a:t> </a:t>
            </a:r>
            <a:r>
              <a:rPr lang="hu-HU" dirty="0" err="1" smtClean="0">
                <a:solidFill>
                  <a:schemeClr val="tx1"/>
                </a:solidFill>
              </a:rPr>
              <a:t>you</a:t>
            </a:r>
            <a:r>
              <a:rPr lang="hu-HU" dirty="0" smtClean="0">
                <a:solidFill>
                  <a:schemeClr val="tx1"/>
                </a:solidFill>
              </a:rPr>
              <a:t>’, ’I </a:t>
            </a:r>
            <a:r>
              <a:rPr lang="hu-HU" dirty="0" err="1" smtClean="0">
                <a:solidFill>
                  <a:schemeClr val="tx1"/>
                </a:solidFill>
              </a:rPr>
              <a:t>bet</a:t>
            </a:r>
            <a:r>
              <a:rPr lang="hu-HU" dirty="0" smtClean="0">
                <a:solidFill>
                  <a:schemeClr val="tx1"/>
                </a:solidFill>
              </a:rPr>
              <a:t> </a:t>
            </a:r>
            <a:r>
              <a:rPr lang="hu-HU" dirty="0" err="1" smtClean="0">
                <a:solidFill>
                  <a:schemeClr val="tx1"/>
                </a:solidFill>
              </a:rPr>
              <a:t>that</a:t>
            </a:r>
            <a:r>
              <a:rPr lang="hu-HU" dirty="0" smtClean="0">
                <a:solidFill>
                  <a:schemeClr val="tx1"/>
                </a:solidFill>
              </a:rPr>
              <a:t>’).</a:t>
            </a:r>
            <a:endParaRPr lang="hu-HU" dirty="0">
              <a:solidFill>
                <a:schemeClr val="tx1"/>
              </a:solidFill>
            </a:endParaRPr>
          </a:p>
          <a:p>
            <a:pPr marL="0" indent="0">
              <a:buNone/>
            </a:pPr>
            <a:endParaRPr lang="hu-HU" dirty="0"/>
          </a:p>
        </p:txBody>
      </p:sp>
    </p:spTree>
    <p:extLst>
      <p:ext uri="{BB962C8B-B14F-4D97-AF65-F5344CB8AC3E}">
        <p14:creationId xmlns:p14="http://schemas.microsoft.com/office/powerpoint/2010/main" val="1282078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E7BC2CB1-B4B8-5548-6B86-F3B410377E99}"/>
              </a:ext>
            </a:extLst>
          </p:cNvPr>
          <p:cNvSpPr>
            <a:spLocks noGrp="1"/>
          </p:cNvSpPr>
          <p:nvPr>
            <p:ph type="title"/>
          </p:nvPr>
        </p:nvSpPr>
        <p:spPr/>
        <p:txBody>
          <a:bodyPr/>
          <a:lstStyle/>
          <a:p>
            <a:r>
              <a:rPr lang="hu-HU" dirty="0" err="1" smtClean="0"/>
              <a:t>Examples</a:t>
            </a:r>
            <a:r>
              <a:rPr lang="hu-HU" dirty="0" smtClean="0"/>
              <a:t>: </a:t>
            </a:r>
            <a:r>
              <a:rPr lang="hu-HU" dirty="0" err="1" smtClean="0"/>
              <a:t>metalinguistic</a:t>
            </a:r>
            <a:r>
              <a:rPr lang="hu-HU" dirty="0" smtClean="0"/>
              <a:t> </a:t>
            </a:r>
            <a:r>
              <a:rPr lang="hu-HU" dirty="0" err="1" smtClean="0"/>
              <a:t>function</a:t>
            </a:r>
            <a:endParaRPr lang="hu-HU" dirty="0"/>
          </a:p>
        </p:txBody>
      </p:sp>
      <p:sp>
        <p:nvSpPr>
          <p:cNvPr id="3" name="Tartalom helye 2">
            <a:extLst>
              <a:ext uri="{FF2B5EF4-FFF2-40B4-BE49-F238E27FC236}">
                <a16:creationId xmlns:a16="http://schemas.microsoft.com/office/drawing/2014/main" xmlns="" id="{26A6FDA4-16B6-96DF-869D-327733A4D769}"/>
              </a:ext>
            </a:extLst>
          </p:cNvPr>
          <p:cNvSpPr>
            <a:spLocks noGrp="1"/>
          </p:cNvSpPr>
          <p:nvPr>
            <p:ph idx="1"/>
          </p:nvPr>
        </p:nvSpPr>
        <p:spPr>
          <a:xfrm>
            <a:off x="1700981" y="1592826"/>
            <a:ext cx="10235380" cy="5043948"/>
          </a:xfrm>
        </p:spPr>
        <p:txBody>
          <a:bodyPr>
            <a:normAutofit/>
          </a:bodyPr>
          <a:lstStyle/>
          <a:p>
            <a:pPr marL="0" indent="0" algn="just">
              <a:lnSpc>
                <a:spcPct val="107000"/>
              </a:lnSpc>
              <a:spcAft>
                <a:spcPts val="0"/>
              </a:spcAft>
              <a:buNone/>
            </a:pPr>
            <a:r>
              <a:rPr lang="hu-HU" sz="1800" b="1" kern="100" dirty="0" err="1">
                <a:effectLst/>
                <a:latin typeface="+mj-lt"/>
                <a:ea typeface="Calibri" panose="020F0502020204030204" pitchFamily="34" charset="0"/>
                <a:cs typeface="Times New Roman" panose="02020603050405020304" pitchFamily="18" charset="0"/>
              </a:rPr>
              <a:t>Complement</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insubordination</a:t>
            </a:r>
            <a:r>
              <a:rPr lang="hu-HU" sz="1800" kern="100" dirty="0">
                <a:effectLst/>
                <a:latin typeface="+mj-lt"/>
                <a:ea typeface="Calibri" panose="020F0502020204030204" pitchFamily="34" charset="0"/>
                <a:cs typeface="Times New Roman" panose="02020603050405020304" pitchFamily="18" charset="0"/>
              </a:rPr>
              <a:t>:</a:t>
            </a:r>
          </a:p>
          <a:p>
            <a:pPr marL="0" indent="0" algn="just">
              <a:lnSpc>
                <a:spcPct val="107000"/>
              </a:lnSpc>
              <a:spcAft>
                <a:spcPts val="0"/>
              </a:spcAft>
              <a:buNone/>
            </a:pPr>
            <a:r>
              <a:rPr lang="hu-HU" sz="1800" kern="100" dirty="0" smtClean="0">
                <a:effectLst/>
                <a:latin typeface="+mj-lt"/>
                <a:ea typeface="Calibri" panose="020F0502020204030204" pitchFamily="34" charset="0"/>
                <a:cs typeface="Times New Roman" panose="02020603050405020304" pitchFamily="18" charset="0"/>
              </a:rPr>
              <a:t>(5) </a:t>
            </a:r>
            <a:r>
              <a:rPr lang="hu-HU" sz="1800" i="1" kern="100" dirty="0">
                <a:effectLst/>
                <a:latin typeface="+mj-lt"/>
                <a:ea typeface="Calibri" panose="020F0502020204030204" pitchFamily="34" charset="0"/>
                <a:cs typeface="Times New Roman" panose="02020603050405020304" pitchFamily="18" charset="0"/>
              </a:rPr>
              <a:t>Ariadném, </a:t>
            </a:r>
            <a:r>
              <a:rPr lang="hu-HU" sz="1800" i="1" kern="100" dirty="0" smtClean="0">
                <a:effectLst/>
                <a:latin typeface="+mj-lt"/>
                <a:ea typeface="Calibri" panose="020F0502020204030204" pitchFamily="34" charset="0"/>
                <a:cs typeface="Times New Roman" panose="02020603050405020304" pitchFamily="18" charset="0"/>
              </a:rPr>
              <a:t>	</a:t>
            </a:r>
            <a:r>
              <a:rPr lang="hu-HU" sz="1800" b="1" i="1" kern="100" dirty="0" smtClean="0">
                <a:effectLst/>
                <a:latin typeface="+mj-lt"/>
                <a:ea typeface="Calibri" panose="020F0502020204030204" pitchFamily="34" charset="0"/>
                <a:cs typeface="Times New Roman" panose="02020603050405020304" pitchFamily="18" charset="0"/>
              </a:rPr>
              <a:t>hogy </a:t>
            </a:r>
            <a:r>
              <a:rPr lang="hu-HU" sz="1800" b="1" i="1" kern="100" dirty="0">
                <a:effectLst/>
                <a:latin typeface="+mj-lt"/>
                <a:ea typeface="Calibri" panose="020F0502020204030204" pitchFamily="34" charset="0"/>
                <a:cs typeface="Times New Roman" panose="02020603050405020304" pitchFamily="18" charset="0"/>
              </a:rPr>
              <a:t>	finoman </a:t>
            </a:r>
            <a:r>
              <a:rPr lang="hu-HU" sz="1800" b="1" i="1" kern="100" dirty="0" smtClean="0">
                <a:effectLst/>
                <a:latin typeface="+mj-lt"/>
                <a:ea typeface="Calibri" panose="020F0502020204030204" pitchFamily="34" charset="0"/>
                <a:cs typeface="Times New Roman" panose="02020603050405020304" pitchFamily="18" charset="0"/>
              </a:rPr>
              <a:t>	fejezzem</a:t>
            </a:r>
            <a:r>
              <a:rPr lang="hu-HU" sz="1800" b="1" i="1" kern="100" dirty="0">
                <a:effectLst/>
                <a:latin typeface="+mj-lt"/>
                <a:ea typeface="Calibri" panose="020F0502020204030204" pitchFamily="34" charset="0"/>
                <a:cs typeface="Times New Roman" panose="02020603050405020304" pitchFamily="18" charset="0"/>
              </a:rPr>
              <a:t> 	ki 	</a:t>
            </a:r>
            <a:r>
              <a:rPr lang="hu-HU" sz="1800" b="1" i="1" kern="100" dirty="0" smtClean="0">
                <a:effectLst/>
                <a:latin typeface="+mj-lt"/>
                <a:ea typeface="Calibri" panose="020F0502020204030204" pitchFamily="34" charset="0"/>
                <a:cs typeface="Times New Roman" panose="02020603050405020304" pitchFamily="18" charset="0"/>
              </a:rPr>
              <a:t>	magam</a:t>
            </a:r>
            <a:r>
              <a:rPr lang="hu-HU" sz="1800" i="1" kern="100" dirty="0">
                <a:effectLst/>
                <a:latin typeface="+mj-lt"/>
                <a:ea typeface="Calibri" panose="020F0502020204030204" pitchFamily="34" charset="0"/>
                <a:cs typeface="Times New Roman" panose="02020603050405020304" pitchFamily="18" charset="0"/>
              </a:rPr>
              <a:t>, </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i="1" kern="100" dirty="0">
                <a:effectLst/>
                <a:latin typeface="+mj-lt"/>
                <a:ea typeface="Calibri" panose="020F0502020204030204" pitchFamily="34" charset="0"/>
                <a:cs typeface="Times New Roman" panose="02020603050405020304" pitchFamily="18" charset="0"/>
              </a:rPr>
              <a:t>		</a:t>
            </a:r>
            <a:r>
              <a:rPr lang="hu-HU" sz="1800" i="1"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that</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midly</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express</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cap="small" dirty="0" err="1" smtClean="0">
                <a:effectLst/>
                <a:latin typeface="+mj-lt"/>
                <a:ea typeface="Calibri" panose="020F0502020204030204" pitchFamily="34" charset="0"/>
                <a:cs typeface="Times New Roman" panose="02020603050405020304" pitchFamily="18" charset="0"/>
              </a:rPr>
              <a:t>vpfx</a:t>
            </a:r>
            <a:r>
              <a:rPr lang="hu-HU" sz="1800" kern="100" cap="small" dirty="0" smtClean="0">
                <a:effectLst/>
                <a:latin typeface="+mj-lt"/>
                <a:ea typeface="Calibri" panose="020F0502020204030204" pitchFamily="34" charset="0"/>
                <a:cs typeface="Times New Roman" panose="02020603050405020304" pitchFamily="18" charset="0"/>
              </a:rPr>
              <a:t>	</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myself</a:t>
            </a:r>
            <a:r>
              <a:rPr lang="hu-HU" sz="1800" kern="100" cap="small" dirty="0" err="1">
                <a:effectLst/>
                <a:latin typeface="+mj-lt"/>
                <a:ea typeface="Calibri" panose="020F0502020204030204" pitchFamily="34" charset="0"/>
                <a:cs typeface="Times New Roman" panose="02020603050405020304" pitchFamily="18" charset="0"/>
              </a:rPr>
              <a:t>.Acc</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i="1" kern="100" dirty="0">
                <a:effectLst/>
                <a:latin typeface="+mj-lt"/>
                <a:ea typeface="Calibri" panose="020F0502020204030204" pitchFamily="34" charset="0"/>
                <a:cs typeface="Times New Roman" panose="02020603050405020304" pitchFamily="18" charset="0"/>
              </a:rPr>
              <a:t>az azóta eltelt több mint két hétben fokozta az iramot. </a:t>
            </a:r>
            <a:r>
              <a:rPr lang="hu-HU" sz="1800" kern="100" dirty="0">
                <a:effectLst/>
                <a:latin typeface="+mj-lt"/>
                <a:ea typeface="Calibri" panose="020F0502020204030204" pitchFamily="34" charset="0"/>
                <a:cs typeface="Times New Roman" panose="02020603050405020304" pitchFamily="18" charset="0"/>
              </a:rPr>
              <a:t>(MNSz2, #2477864, doc#114, </a:t>
            </a:r>
            <a:r>
              <a:rPr lang="hu-HU" sz="1800" kern="100" dirty="0" err="1">
                <a:effectLst/>
                <a:latin typeface="+mj-lt"/>
                <a:ea typeface="Calibri" panose="020F0502020204030204" pitchFamily="34" charset="0"/>
                <a:cs typeface="Times New Roman" panose="02020603050405020304" pitchFamily="18" charset="0"/>
              </a:rPr>
              <a:t>lit</a:t>
            </a:r>
            <a:r>
              <a:rPr lang="hu-HU" sz="1800" kern="100" dirty="0">
                <a:effectLst/>
                <a:latin typeface="+mj-lt"/>
                <a:ea typeface="Calibri" panose="020F0502020204030204" pitchFamily="34" charset="0"/>
                <a:cs typeface="Times New Roman" panose="02020603050405020304" pitchFamily="18" charset="0"/>
              </a:rPr>
              <a:t>)</a:t>
            </a:r>
          </a:p>
          <a:p>
            <a:pPr marL="0" indent="0" algn="just">
              <a:lnSpc>
                <a:spcPct val="107000"/>
              </a:lnSpc>
              <a:spcAft>
                <a:spcPts val="0"/>
              </a:spcAft>
              <a:buNone/>
            </a:pPr>
            <a:r>
              <a:rPr lang="hu-HU" sz="1800" kern="100" dirty="0">
                <a:effectLst/>
                <a:latin typeface="+mj-lt"/>
                <a:ea typeface="Calibri" panose="020F0502020204030204" pitchFamily="34" charset="0"/>
                <a:cs typeface="Times New Roman" panose="02020603050405020304" pitchFamily="18" charset="0"/>
              </a:rPr>
              <a:t>’</a:t>
            </a:r>
            <a:r>
              <a:rPr lang="hu-HU" sz="1800" kern="100" dirty="0" err="1">
                <a:effectLst/>
                <a:latin typeface="+mj-lt"/>
                <a:ea typeface="Calibri" panose="020F0502020204030204" pitchFamily="34" charset="0"/>
                <a:cs typeface="Times New Roman" panose="02020603050405020304" pitchFamily="18" charset="0"/>
              </a:rPr>
              <a:t>Ariadne</a:t>
            </a:r>
            <a:r>
              <a:rPr lang="hu-HU" sz="1800"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to</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put</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it</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mildly</a:t>
            </a:r>
            <a:r>
              <a:rPr lang="hu-HU" sz="1800" kern="100" dirty="0">
                <a:effectLst/>
                <a:latin typeface="+mj-lt"/>
                <a:ea typeface="Calibri" panose="020F0502020204030204" pitchFamily="34" charset="0"/>
                <a:cs typeface="Times New Roman" panose="02020603050405020304" pitchFamily="18" charset="0"/>
              </a:rPr>
              <a:t>, has </a:t>
            </a:r>
            <a:r>
              <a:rPr lang="hu-HU" sz="1800" kern="100" dirty="0" err="1">
                <a:effectLst/>
                <a:latin typeface="+mj-lt"/>
                <a:ea typeface="Calibri" panose="020F0502020204030204" pitchFamily="34" charset="0"/>
                <a:cs typeface="Times New Roman" panose="02020603050405020304" pitchFamily="18" charset="0"/>
              </a:rPr>
              <a:t>picked</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up</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pace</a:t>
            </a:r>
            <a:r>
              <a:rPr lang="hu-HU" sz="1800" kern="100" dirty="0">
                <a:effectLst/>
                <a:latin typeface="+mj-lt"/>
                <a:ea typeface="Calibri" panose="020F0502020204030204" pitchFamily="34" charset="0"/>
                <a:cs typeface="Times New Roman" panose="02020603050405020304" pitchFamily="18" charset="0"/>
              </a:rPr>
              <a:t> in </a:t>
            </a:r>
            <a:r>
              <a:rPr lang="hu-HU" sz="1800" kern="100" dirty="0" err="1">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more </a:t>
            </a:r>
            <a:r>
              <a:rPr lang="hu-HU" sz="1800" kern="100" dirty="0" err="1">
                <a:effectLst/>
                <a:latin typeface="+mj-lt"/>
                <a:ea typeface="Calibri" panose="020F0502020204030204" pitchFamily="34" charset="0"/>
                <a:cs typeface="Times New Roman" panose="02020603050405020304" pitchFamily="18" charset="0"/>
              </a:rPr>
              <a:t>than</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two</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weeks</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since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then</a:t>
            </a:r>
            <a:r>
              <a:rPr lang="hu-HU" sz="1800" kern="100" dirty="0">
                <a:effectLst/>
                <a:latin typeface="+mj-lt"/>
                <a:ea typeface="Calibri" panose="020F0502020204030204" pitchFamily="34" charset="0"/>
                <a:cs typeface="Times New Roman" panose="02020603050405020304" pitchFamily="18" charset="0"/>
              </a:rPr>
              <a:t>’</a:t>
            </a:r>
          </a:p>
          <a:p>
            <a:pPr marL="0" indent="0" algn="just">
              <a:lnSpc>
                <a:spcPct val="107000"/>
              </a:lnSpc>
              <a:spcAft>
                <a:spcPts val="0"/>
              </a:spcAft>
              <a:buNone/>
            </a:pPr>
            <a:r>
              <a:rPr lang="hu-HU" sz="1800"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Conditional</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insubordination</a:t>
            </a:r>
            <a:r>
              <a:rPr lang="hu-HU" sz="1800" kern="100" dirty="0">
                <a:effectLst/>
                <a:latin typeface="+mj-lt"/>
                <a:ea typeface="Calibri" panose="020F0502020204030204" pitchFamily="34" charset="0"/>
                <a:cs typeface="Times New Roman" panose="02020603050405020304" pitchFamily="18" charset="0"/>
              </a:rPr>
              <a:t>:</a:t>
            </a:r>
          </a:p>
          <a:p>
            <a:pPr marL="0" indent="0" algn="just">
              <a:lnSpc>
                <a:spcPct val="107000"/>
              </a:lnSpc>
              <a:spcAft>
                <a:spcPts val="0"/>
              </a:spcAft>
              <a:buNone/>
            </a:pPr>
            <a:r>
              <a:rPr lang="hu-HU" sz="1800" kern="100" dirty="0" smtClean="0">
                <a:effectLst/>
                <a:latin typeface="+mj-lt"/>
                <a:ea typeface="Calibri" panose="020F0502020204030204" pitchFamily="34" charset="0"/>
                <a:cs typeface="Times New Roman" panose="02020603050405020304" pitchFamily="18" charset="0"/>
              </a:rPr>
              <a:t>(6) </a:t>
            </a:r>
            <a:r>
              <a:rPr lang="hu-HU" sz="1800" i="1" kern="100" dirty="0">
                <a:effectLst/>
                <a:latin typeface="+mj-lt"/>
                <a:ea typeface="Calibri" panose="020F0502020204030204" pitchFamily="34" charset="0"/>
                <a:cs typeface="Times New Roman" panose="02020603050405020304" pitchFamily="18" charset="0"/>
              </a:rPr>
              <a:t>Veszek egy pisztolyt. Végül is – 	</a:t>
            </a:r>
            <a:r>
              <a:rPr lang="hu-HU" sz="1800" b="1" i="1" kern="100" dirty="0">
                <a:effectLst/>
                <a:latin typeface="+mj-lt"/>
                <a:ea typeface="Calibri" panose="020F0502020204030204" pitchFamily="34" charset="0"/>
                <a:cs typeface="Times New Roman" panose="02020603050405020304" pitchFamily="18" charset="0"/>
              </a:rPr>
              <a:t>ha 	már 		itt 	</a:t>
            </a:r>
            <a:r>
              <a:rPr lang="hu-HU" sz="1800" b="1" i="1" kern="100" dirty="0" smtClean="0">
                <a:effectLst/>
                <a:latin typeface="+mj-lt"/>
                <a:ea typeface="Calibri" panose="020F0502020204030204" pitchFamily="34" charset="0"/>
                <a:cs typeface="Times New Roman" panose="02020603050405020304" pitchFamily="18" charset="0"/>
              </a:rPr>
              <a:t>	tartunk</a:t>
            </a:r>
            <a:r>
              <a:rPr lang="hu-HU" sz="1800" i="1" kern="100" dirty="0" smtClean="0">
                <a:effectLst/>
                <a:latin typeface="+mj-lt"/>
                <a:ea typeface="Calibri" panose="020F0502020204030204" pitchFamily="34" charset="0"/>
                <a:cs typeface="Times New Roman" panose="02020603050405020304" pitchFamily="18" charset="0"/>
              </a:rPr>
              <a:t> </a:t>
            </a:r>
            <a:r>
              <a:rPr lang="hu-HU" sz="1800" i="1" kern="100" dirty="0">
                <a:effectLst/>
                <a:latin typeface="+mj-lt"/>
                <a:ea typeface="Calibri" panose="020F0502020204030204" pitchFamily="34" charset="0"/>
                <a:cs typeface="Times New Roman" panose="02020603050405020304" pitchFamily="18" charset="0"/>
              </a:rPr>
              <a:t>–,</a:t>
            </a:r>
            <a:r>
              <a:rPr lang="hu-HU" sz="1800" kern="100" dirty="0">
                <a:effectLst/>
                <a:latin typeface="+mj-lt"/>
                <a:ea typeface="Calibri" panose="020F0502020204030204" pitchFamily="34" charset="0"/>
                <a:cs typeface="Times New Roman" panose="02020603050405020304" pitchFamily="18" charset="0"/>
              </a:rPr>
              <a:t> </a:t>
            </a:r>
          </a:p>
          <a:p>
            <a:pPr marL="0" indent="0" algn="just">
              <a:lnSpc>
                <a:spcPct val="107000"/>
              </a:lnSpc>
              <a:spcAft>
                <a:spcPts val="0"/>
              </a:spcAft>
              <a:buNone/>
            </a:pP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if</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already</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here</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be.</a:t>
            </a:r>
            <a:r>
              <a:rPr lang="hu-HU" sz="1800" kern="100" cap="small" dirty="0" smtClean="0">
                <a:effectLst/>
                <a:latin typeface="+mj-lt"/>
                <a:ea typeface="Calibri" panose="020F0502020204030204" pitchFamily="34" charset="0"/>
                <a:cs typeface="Times New Roman" panose="02020603050405020304" pitchFamily="18" charset="0"/>
              </a:rPr>
              <a:t>Ind.Prs.Pl1</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i="1" kern="100" dirty="0">
                <a:effectLst/>
                <a:latin typeface="+mj-lt"/>
                <a:ea typeface="Calibri" panose="020F0502020204030204" pitchFamily="34" charset="0"/>
                <a:cs typeface="Times New Roman" panose="02020603050405020304" pitchFamily="18" charset="0"/>
              </a:rPr>
              <a:t>veszélyeztetett lennék, mert az újságírókat biztos sokan veszélyeztetik</a:t>
            </a:r>
            <a:r>
              <a:rPr lang="hu-HU" sz="1800" kern="100" dirty="0">
                <a:effectLst/>
                <a:latin typeface="+mj-lt"/>
                <a:ea typeface="Calibri" panose="020F0502020204030204" pitchFamily="34" charset="0"/>
                <a:cs typeface="Times New Roman" panose="02020603050405020304" pitchFamily="18" charset="0"/>
              </a:rPr>
              <a:t> (MNSz2, #133906500,doc#1045, </a:t>
            </a:r>
            <a:r>
              <a:rPr lang="hu-HU" sz="1800" kern="100" dirty="0" err="1">
                <a:effectLst/>
                <a:latin typeface="+mj-lt"/>
                <a:ea typeface="Calibri" panose="020F0502020204030204" pitchFamily="34" charset="0"/>
                <a:cs typeface="Times New Roman" panose="02020603050405020304" pitchFamily="18" charset="0"/>
              </a:rPr>
              <a:t>press</a:t>
            </a:r>
            <a:r>
              <a:rPr lang="hu-HU" sz="1800" kern="100" dirty="0">
                <a:effectLst/>
                <a:latin typeface="+mj-lt"/>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hu-HU" sz="1800" kern="100" dirty="0">
                <a:effectLst/>
                <a:latin typeface="+mj-lt"/>
                <a:ea typeface="Calibri" panose="020F0502020204030204" pitchFamily="34" charset="0"/>
                <a:cs typeface="Times New Roman" panose="02020603050405020304" pitchFamily="18" charset="0"/>
              </a:rPr>
              <a:t>’</a:t>
            </a:r>
            <a:r>
              <a:rPr lang="hu-HU" sz="1800" kern="100" dirty="0" err="1">
                <a:effectLst/>
                <a:latin typeface="+mj-lt"/>
                <a:ea typeface="Calibri" panose="020F0502020204030204" pitchFamily="34" charset="0"/>
                <a:cs typeface="Times New Roman" panose="02020603050405020304" pitchFamily="18" charset="0"/>
              </a:rPr>
              <a:t>I'll</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buy</a:t>
            </a:r>
            <a:r>
              <a:rPr lang="hu-HU" sz="1800" kern="100" dirty="0">
                <a:effectLst/>
                <a:latin typeface="+mj-lt"/>
                <a:ea typeface="Calibri" panose="020F0502020204030204" pitchFamily="34" charset="0"/>
                <a:cs typeface="Times New Roman" panose="02020603050405020304" pitchFamily="18" charset="0"/>
              </a:rPr>
              <a:t> a </a:t>
            </a:r>
            <a:r>
              <a:rPr lang="hu-HU" sz="1800" kern="100" dirty="0" err="1">
                <a:effectLst/>
                <a:latin typeface="+mj-lt"/>
                <a:ea typeface="Calibri" panose="020F0502020204030204" pitchFamily="34" charset="0"/>
                <a:cs typeface="Times New Roman" panose="02020603050405020304" pitchFamily="18" charset="0"/>
              </a:rPr>
              <a:t>gun</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After</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all</a:t>
            </a:r>
            <a:r>
              <a:rPr lang="hu-HU" sz="1800"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speaking</a:t>
            </a:r>
            <a:r>
              <a:rPr lang="hu-HU" sz="1800" b="1" kern="100" dirty="0">
                <a:effectLst/>
                <a:latin typeface="+mj-lt"/>
                <a:ea typeface="Calibri" panose="020F0502020204030204" pitchFamily="34" charset="0"/>
                <a:cs typeface="Times New Roman" panose="02020603050405020304" pitchFamily="18" charset="0"/>
              </a:rPr>
              <a:t> of </a:t>
            </a:r>
            <a:r>
              <a:rPr lang="hu-HU" sz="1800" b="1" kern="100" dirty="0" err="1">
                <a:effectLst/>
                <a:latin typeface="+mj-lt"/>
                <a:ea typeface="Calibri" panose="020F0502020204030204" pitchFamily="34" charset="0"/>
                <a:cs typeface="Times New Roman" panose="02020603050405020304" pitchFamily="18" charset="0"/>
              </a:rPr>
              <a:t>which</a:t>
            </a:r>
            <a:r>
              <a:rPr lang="hu-HU" sz="1800" kern="100" dirty="0">
                <a:effectLst/>
                <a:latin typeface="+mj-lt"/>
                <a:ea typeface="Calibri" panose="020F0502020204030204" pitchFamily="34" charset="0"/>
                <a:cs typeface="Times New Roman" panose="02020603050405020304" pitchFamily="18" charset="0"/>
              </a:rPr>
              <a:t>, I </a:t>
            </a:r>
            <a:r>
              <a:rPr lang="hu-HU" sz="1800" kern="100" dirty="0" err="1">
                <a:effectLst/>
                <a:latin typeface="+mj-lt"/>
                <a:ea typeface="Calibri" panose="020F0502020204030204" pitchFamily="34" charset="0"/>
                <a:cs typeface="Times New Roman" panose="02020603050405020304" pitchFamily="18" charset="0"/>
              </a:rPr>
              <a:t>would</a:t>
            </a:r>
            <a:r>
              <a:rPr lang="hu-HU" sz="1800" kern="100" dirty="0">
                <a:effectLst/>
                <a:latin typeface="+mj-lt"/>
                <a:ea typeface="Calibri" panose="020F0502020204030204" pitchFamily="34" charset="0"/>
                <a:cs typeface="Times New Roman" panose="02020603050405020304" pitchFamily="18" charset="0"/>
              </a:rPr>
              <a:t> be </a:t>
            </a:r>
            <a:r>
              <a:rPr lang="hu-HU" sz="1800" kern="100" dirty="0" err="1">
                <a:effectLst/>
                <a:latin typeface="+mj-lt"/>
                <a:ea typeface="Calibri" panose="020F0502020204030204" pitchFamily="34" charset="0"/>
                <a:cs typeface="Times New Roman" panose="02020603050405020304" pitchFamily="18" charset="0"/>
              </a:rPr>
              <a:t>at</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risk</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because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journalists</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are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certainly</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endangered</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by</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many</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people</a:t>
            </a:r>
            <a:r>
              <a:rPr lang="hu-HU" sz="1800" kern="100" dirty="0">
                <a:effectLst/>
                <a:latin typeface="+mj-lt"/>
                <a:ea typeface="Calibri" panose="020F0502020204030204" pitchFamily="34" charset="0"/>
                <a:cs typeface="Times New Roman" panose="02020603050405020304" pitchFamily="18" charset="0"/>
              </a:rPr>
              <a:t>’</a:t>
            </a:r>
          </a:p>
          <a:p>
            <a:pPr marL="0" indent="0">
              <a:buNone/>
            </a:pPr>
            <a:endParaRPr lang="hu-HU" dirty="0"/>
          </a:p>
        </p:txBody>
      </p:sp>
    </p:spTree>
    <p:extLst>
      <p:ext uri="{BB962C8B-B14F-4D97-AF65-F5344CB8AC3E}">
        <p14:creationId xmlns:p14="http://schemas.microsoft.com/office/powerpoint/2010/main" val="959998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D41BE082-F947-2EB9-550C-E7447F41872D}"/>
              </a:ext>
            </a:extLst>
          </p:cNvPr>
          <p:cNvSpPr>
            <a:spLocks noGrp="1"/>
          </p:cNvSpPr>
          <p:nvPr>
            <p:ph type="title"/>
          </p:nvPr>
        </p:nvSpPr>
        <p:spPr/>
        <p:txBody>
          <a:bodyPr/>
          <a:lstStyle/>
          <a:p>
            <a:r>
              <a:rPr lang="hu-HU" dirty="0" err="1"/>
              <a:t>Method</a:t>
            </a:r>
            <a:r>
              <a:rPr lang="hu-HU" dirty="0"/>
              <a:t>, </a:t>
            </a:r>
            <a:r>
              <a:rPr lang="hu-HU" dirty="0" err="1"/>
              <a:t>material</a:t>
            </a:r>
            <a:endParaRPr lang="hu-HU" dirty="0"/>
          </a:p>
        </p:txBody>
      </p:sp>
      <p:sp>
        <p:nvSpPr>
          <p:cNvPr id="3" name="Tartalom helye 2">
            <a:extLst>
              <a:ext uri="{FF2B5EF4-FFF2-40B4-BE49-F238E27FC236}">
                <a16:creationId xmlns:a16="http://schemas.microsoft.com/office/drawing/2014/main" xmlns="" id="{9BBDFD8D-7648-F0BD-34FE-5270FD25786E}"/>
              </a:ext>
            </a:extLst>
          </p:cNvPr>
          <p:cNvSpPr>
            <a:spLocks noGrp="1"/>
          </p:cNvSpPr>
          <p:nvPr>
            <p:ph idx="1"/>
          </p:nvPr>
        </p:nvSpPr>
        <p:spPr>
          <a:xfrm>
            <a:off x="792480" y="1905000"/>
            <a:ext cx="11277600" cy="4953000"/>
          </a:xfrm>
        </p:spPr>
        <p:txBody>
          <a:bodyPr>
            <a:normAutofit/>
          </a:bodyPr>
          <a:lstStyle/>
          <a:p>
            <a:pPr algn="just">
              <a:lnSpc>
                <a:spcPct val="107000"/>
              </a:lnSpc>
              <a:spcAft>
                <a:spcPts val="800"/>
              </a:spcAft>
            </a:pPr>
            <a:r>
              <a:rPr lang="hu-HU" kern="100" dirty="0">
                <a:effectLst/>
                <a:ea typeface="Calibri" panose="020F0502020204030204" pitchFamily="34" charset="0"/>
                <a:cs typeface="Times New Roman" panose="02020603050405020304" pitchFamily="18" charset="0"/>
              </a:rPr>
              <a:t>Corpus </a:t>
            </a:r>
            <a:r>
              <a:rPr lang="hu-HU" kern="100" dirty="0" err="1">
                <a:effectLst/>
                <a:ea typeface="Calibri" panose="020F0502020204030204" pitchFamily="34" charset="0"/>
                <a:cs typeface="Times New Roman" panose="02020603050405020304" pitchFamily="18" charset="0"/>
              </a:rPr>
              <a:t>analyzes</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are</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performed</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on</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the</a:t>
            </a:r>
            <a:r>
              <a:rPr lang="hu-HU" kern="100" dirty="0">
                <a:effectLst/>
                <a:ea typeface="Calibri" panose="020F0502020204030204" pitchFamily="34" charset="0"/>
                <a:cs typeface="Times New Roman" panose="02020603050405020304" pitchFamily="18" charset="0"/>
              </a:rPr>
              <a:t> 1.5 </a:t>
            </a:r>
            <a:r>
              <a:rPr lang="hu-HU" kern="100" dirty="0" err="1">
                <a:ea typeface="Calibri" panose="020F0502020204030204" pitchFamily="34" charset="0"/>
                <a:cs typeface="Times New Roman" panose="02020603050405020304" pitchFamily="18" charset="0"/>
              </a:rPr>
              <a:t>b</a:t>
            </a:r>
            <a:r>
              <a:rPr lang="hu-HU" kern="100" dirty="0" err="1" smtClean="0">
                <a:effectLst/>
                <a:ea typeface="Calibri" panose="020F0502020204030204" pitchFamily="34" charset="0"/>
                <a:cs typeface="Times New Roman" panose="02020603050405020304" pitchFamily="18" charset="0"/>
              </a:rPr>
              <a:t>illion</a:t>
            </a:r>
            <a:r>
              <a:rPr lang="hu-HU" kern="100" dirty="0" smtClean="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word</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database</a:t>
            </a:r>
            <a:r>
              <a:rPr lang="hu-HU" kern="100" dirty="0">
                <a:effectLst/>
                <a:ea typeface="Calibri" panose="020F0502020204030204" pitchFamily="34" charset="0"/>
                <a:cs typeface="Times New Roman" panose="02020603050405020304" pitchFamily="18" charset="0"/>
              </a:rPr>
              <a:t> of MNSz2 (</a:t>
            </a:r>
            <a:r>
              <a:rPr lang="hu-HU" kern="100" dirty="0" err="1" smtClean="0">
                <a:effectLst/>
                <a:ea typeface="Calibri" panose="020F0502020204030204" pitchFamily="34" charset="0"/>
                <a:cs typeface="Times New Roman" panose="02020603050405020304" pitchFamily="18" charset="0"/>
              </a:rPr>
              <a:t>Hungarian</a:t>
            </a:r>
            <a:r>
              <a:rPr lang="hu-HU" kern="100" dirty="0" smtClean="0">
                <a:effectLst/>
                <a:ea typeface="Calibri" panose="020F0502020204030204" pitchFamily="34" charset="0"/>
                <a:cs typeface="Times New Roman" panose="02020603050405020304" pitchFamily="18" charset="0"/>
              </a:rPr>
              <a:t> </a:t>
            </a:r>
            <a:r>
              <a:rPr lang="hu-HU" kern="100" dirty="0" err="1" smtClean="0">
                <a:effectLst/>
                <a:ea typeface="Calibri" panose="020F0502020204030204" pitchFamily="34" charset="0"/>
                <a:cs typeface="Times New Roman" panose="02020603050405020304" pitchFamily="18" charset="0"/>
              </a:rPr>
              <a:t>Gigaword</a:t>
            </a:r>
            <a:r>
              <a:rPr lang="hu-HU" kern="100" dirty="0" smtClean="0">
                <a:effectLst/>
                <a:ea typeface="Calibri" panose="020F0502020204030204" pitchFamily="34" charset="0"/>
                <a:cs typeface="Times New Roman" panose="02020603050405020304" pitchFamily="18" charset="0"/>
              </a:rPr>
              <a:t> </a:t>
            </a:r>
            <a:r>
              <a:rPr lang="hu-HU" kern="100" dirty="0">
                <a:effectLst/>
                <a:ea typeface="Calibri" panose="020F0502020204030204" pitchFamily="34" charset="0"/>
                <a:cs typeface="Times New Roman" panose="02020603050405020304" pitchFamily="18" charset="0"/>
              </a:rPr>
              <a:t>Corpus) in </a:t>
            </a:r>
            <a:r>
              <a:rPr lang="hu-HU" kern="100" dirty="0" err="1">
                <a:effectLst/>
                <a:ea typeface="Calibri" panose="020F0502020204030204" pitchFamily="34" charset="0"/>
                <a:cs typeface="Times New Roman" panose="02020603050405020304" pitchFamily="18" charset="0"/>
              </a:rPr>
              <a:t>six</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subcorpora</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written</a:t>
            </a:r>
            <a:r>
              <a:rPr lang="hu-HU" kern="100" dirty="0">
                <a:effectLst/>
                <a:ea typeface="Calibri" panose="020F0502020204030204" pitchFamily="34" charset="0"/>
                <a:cs typeface="Times New Roman" panose="02020603050405020304" pitchFamily="18" charset="0"/>
              </a:rPr>
              <a:t> and </a:t>
            </a:r>
            <a:r>
              <a:rPr lang="hu-HU" kern="100" dirty="0" err="1">
                <a:effectLst/>
                <a:ea typeface="Calibri" panose="020F0502020204030204" pitchFamily="34" charset="0"/>
                <a:cs typeface="Times New Roman" panose="02020603050405020304" pitchFamily="18" charset="0"/>
              </a:rPr>
              <a:t>spoken</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press</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literature</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official</a:t>
            </a:r>
            <a:r>
              <a:rPr lang="hu-HU" kern="100" dirty="0">
                <a:effectLst/>
                <a:ea typeface="Calibri" panose="020F0502020204030204" pitchFamily="34" charset="0"/>
                <a:cs typeface="Times New Roman" panose="02020603050405020304" pitchFamily="18" charset="0"/>
              </a:rPr>
              <a:t>, </a:t>
            </a:r>
            <a:r>
              <a:rPr lang="hu-HU" kern="100" dirty="0" err="1">
                <a:effectLst/>
                <a:ea typeface="Calibri" panose="020F0502020204030204" pitchFamily="34" charset="0"/>
                <a:cs typeface="Times New Roman" panose="02020603050405020304" pitchFamily="18" charset="0"/>
              </a:rPr>
              <a:t>scientific</a:t>
            </a:r>
            <a:r>
              <a:rPr lang="hu-HU" kern="100" dirty="0">
                <a:effectLst/>
                <a:ea typeface="Calibri" panose="020F0502020204030204" pitchFamily="34" charset="0"/>
                <a:cs typeface="Times New Roman" panose="02020603050405020304" pitchFamily="18" charset="0"/>
              </a:rPr>
              <a:t>, </a:t>
            </a:r>
            <a:r>
              <a:rPr lang="hu-HU" kern="100" dirty="0" err="1" smtClean="0">
                <a:effectLst/>
                <a:ea typeface="Calibri" panose="020F0502020204030204" pitchFamily="34" charset="0"/>
                <a:cs typeface="Times New Roman" panose="02020603050405020304" pitchFamily="18" charset="0"/>
              </a:rPr>
              <a:t>personal</a:t>
            </a:r>
            <a:r>
              <a:rPr lang="hu-HU" kern="100" dirty="0" smtClean="0">
                <a:ea typeface="Calibri" panose="020F0502020204030204" pitchFamily="34" charset="0"/>
                <a:cs typeface="Times New Roman" panose="02020603050405020304" pitchFamily="18" charset="0"/>
              </a:rPr>
              <a:t>: internet </a:t>
            </a:r>
            <a:r>
              <a:rPr lang="hu-HU" kern="100" dirty="0" err="1" smtClean="0">
                <a:ea typeface="Calibri" panose="020F0502020204030204" pitchFamily="34" charset="0"/>
                <a:cs typeface="Times New Roman" panose="02020603050405020304" pitchFamily="18" charset="0"/>
              </a:rPr>
              <a:t>forums</a:t>
            </a:r>
            <a:r>
              <a:rPr lang="hu-HU" kern="100" dirty="0">
                <a:ea typeface="Calibri" panose="020F0502020204030204" pitchFamily="34" charset="0"/>
                <a:cs typeface="Times New Roman" panose="02020603050405020304" pitchFamily="18" charset="0"/>
              </a:rPr>
              <a:t> </a:t>
            </a:r>
            <a:r>
              <a:rPr lang="hu-HU" kern="100" dirty="0" smtClean="0">
                <a:ea typeface="Calibri" panose="020F0502020204030204" pitchFamily="34" charset="0"/>
                <a:cs typeface="Times New Roman" panose="02020603050405020304" pitchFamily="18" charset="0"/>
              </a:rPr>
              <a:t>&amp; </a:t>
            </a:r>
            <a:r>
              <a:rPr lang="hu-HU" kern="100" dirty="0" err="1" smtClean="0">
                <a:ea typeface="Calibri" panose="020F0502020204030204" pitchFamily="34" charset="0"/>
                <a:cs typeface="Times New Roman" panose="02020603050405020304" pitchFamily="18" charset="0"/>
              </a:rPr>
              <a:t>social</a:t>
            </a:r>
            <a:r>
              <a:rPr lang="hu-HU" kern="100" dirty="0" smtClean="0">
                <a:ea typeface="Calibri" panose="020F0502020204030204" pitchFamily="34" charset="0"/>
                <a:cs typeface="Times New Roman" panose="02020603050405020304" pitchFamily="18" charset="0"/>
              </a:rPr>
              <a:t> </a:t>
            </a:r>
            <a:r>
              <a:rPr lang="hu-HU" kern="100" dirty="0" err="1" smtClean="0">
                <a:ea typeface="Calibri" panose="020F0502020204030204" pitchFamily="34" charset="0"/>
                <a:cs typeface="Times New Roman" panose="02020603050405020304" pitchFamily="18" charset="0"/>
              </a:rPr>
              <a:t>media</a:t>
            </a:r>
            <a:r>
              <a:rPr lang="hu-HU" kern="100" dirty="0" smtClean="0">
                <a:effectLst/>
                <a:ea typeface="Calibri" panose="020F0502020204030204" pitchFamily="34" charset="0"/>
                <a:cs typeface="Times New Roman" panose="02020603050405020304" pitchFamily="18" charset="0"/>
              </a:rPr>
              <a:t>). </a:t>
            </a:r>
            <a:endParaRPr lang="hu-HU" kern="100" dirty="0">
              <a:effectLst/>
              <a:ea typeface="Calibri" panose="020F0502020204030204" pitchFamily="34" charset="0"/>
              <a:cs typeface="Times New Roman" panose="02020603050405020304" pitchFamily="18" charset="0"/>
            </a:endParaRPr>
          </a:p>
          <a:p>
            <a:pPr>
              <a:buFont typeface="+mj-lt"/>
              <a:buAutoNum type="arabicPeriod"/>
            </a:pPr>
            <a:r>
              <a:rPr lang="hu-HU" dirty="0">
                <a:ea typeface="Calibri" panose="020F0502020204030204" pitchFamily="34" charset="0"/>
              </a:rPr>
              <a:t>I</a:t>
            </a:r>
            <a:r>
              <a:rPr lang="hu-HU" dirty="0" smtClean="0">
                <a:effectLst/>
                <a:ea typeface="Calibri" panose="020F0502020204030204" pitchFamily="34" charset="0"/>
              </a:rPr>
              <a:t>ndependent </a:t>
            </a:r>
            <a:r>
              <a:rPr lang="hu-HU" dirty="0" err="1">
                <a:effectLst/>
                <a:ea typeface="Calibri" panose="020F0502020204030204" pitchFamily="34" charset="0"/>
              </a:rPr>
              <a:t>clauses</a:t>
            </a:r>
            <a:r>
              <a:rPr lang="hu-HU" dirty="0">
                <a:effectLst/>
                <a:ea typeface="Calibri" panose="020F0502020204030204" pitchFamily="34" charset="0"/>
              </a:rPr>
              <a:t> starting </a:t>
            </a:r>
            <a:r>
              <a:rPr lang="hu-HU" dirty="0" err="1">
                <a:effectLst/>
                <a:ea typeface="Calibri" panose="020F0502020204030204" pitchFamily="34" charset="0"/>
              </a:rPr>
              <a:t>with</a:t>
            </a:r>
            <a:r>
              <a:rPr lang="hu-HU" dirty="0">
                <a:effectLst/>
                <a:ea typeface="Calibri" panose="020F0502020204030204" pitchFamily="34" charset="0"/>
              </a:rPr>
              <a:t> </a:t>
            </a:r>
            <a:r>
              <a:rPr lang="hu-HU" i="1" dirty="0">
                <a:effectLst/>
                <a:ea typeface="Calibri" panose="020F0502020204030204" pitchFamily="34" charset="0"/>
              </a:rPr>
              <a:t>Hogy/hogy</a:t>
            </a:r>
            <a:r>
              <a:rPr lang="hu-HU" dirty="0">
                <a:effectLst/>
                <a:ea typeface="Calibri" panose="020F0502020204030204" pitchFamily="34" charset="0"/>
              </a:rPr>
              <a:t> ‘</a:t>
            </a:r>
            <a:r>
              <a:rPr lang="hu-HU" dirty="0" err="1">
                <a:effectLst/>
                <a:ea typeface="Calibri" panose="020F0502020204030204" pitchFamily="34" charset="0"/>
              </a:rPr>
              <a:t>that</a:t>
            </a:r>
            <a:r>
              <a:rPr lang="hu-HU" dirty="0">
                <a:effectLst/>
                <a:ea typeface="Calibri" panose="020F0502020204030204" pitchFamily="34" charset="0"/>
              </a:rPr>
              <a:t>’ and </a:t>
            </a:r>
            <a:r>
              <a:rPr lang="hu-HU" i="1" dirty="0">
                <a:effectLst/>
                <a:ea typeface="Calibri" panose="020F0502020204030204" pitchFamily="34" charset="0"/>
              </a:rPr>
              <a:t>Ha/</a:t>
            </a:r>
            <a:r>
              <a:rPr lang="hu-HU" i="1" dirty="0" err="1">
                <a:effectLst/>
                <a:ea typeface="Calibri" panose="020F0502020204030204" pitchFamily="34" charset="0"/>
              </a:rPr>
              <a:t>ha</a:t>
            </a:r>
            <a:r>
              <a:rPr lang="hu-HU" dirty="0">
                <a:effectLst/>
                <a:ea typeface="Calibri" panose="020F0502020204030204" pitchFamily="34" charset="0"/>
              </a:rPr>
              <a:t> ‘</a:t>
            </a:r>
            <a:r>
              <a:rPr lang="hu-HU" dirty="0" err="1">
                <a:effectLst/>
                <a:ea typeface="Calibri" panose="020F0502020204030204" pitchFamily="34" charset="0"/>
              </a:rPr>
              <a:t>if</a:t>
            </a:r>
            <a:r>
              <a:rPr lang="hu-HU" dirty="0">
                <a:effectLst/>
                <a:ea typeface="Calibri" panose="020F0502020204030204" pitchFamily="34" charset="0"/>
              </a:rPr>
              <a:t>’ in </a:t>
            </a:r>
            <a:r>
              <a:rPr lang="hu-HU" dirty="0" err="1">
                <a:effectLst/>
                <a:ea typeface="Calibri" panose="020F0502020204030204" pitchFamily="34" charset="0"/>
              </a:rPr>
              <a:t>the</a:t>
            </a:r>
            <a:r>
              <a:rPr lang="hu-HU" dirty="0">
                <a:effectLst/>
                <a:ea typeface="Calibri" panose="020F0502020204030204" pitchFamily="34" charset="0"/>
              </a:rPr>
              <a:t> random </a:t>
            </a:r>
            <a:r>
              <a:rPr lang="hu-HU" dirty="0" err="1">
                <a:effectLst/>
                <a:ea typeface="Calibri" panose="020F0502020204030204" pitchFamily="34" charset="0"/>
              </a:rPr>
              <a:t>sample</a:t>
            </a:r>
            <a:r>
              <a:rPr lang="hu-HU" dirty="0">
                <a:effectLst/>
                <a:ea typeface="Calibri" panose="020F0502020204030204" pitchFamily="34" charset="0"/>
              </a:rPr>
              <a:t> of 500 </a:t>
            </a:r>
            <a:r>
              <a:rPr lang="hu-HU" dirty="0" err="1">
                <a:effectLst/>
                <a:ea typeface="Calibri" panose="020F0502020204030204" pitchFamily="34" charset="0"/>
              </a:rPr>
              <a:t>hits</a:t>
            </a:r>
            <a:r>
              <a:rPr lang="hu-HU" dirty="0">
                <a:effectLst/>
                <a:ea typeface="Calibri" panose="020F0502020204030204" pitchFamily="34" charset="0"/>
              </a:rPr>
              <a:t> </a:t>
            </a:r>
            <a:r>
              <a:rPr lang="hu-HU" dirty="0" err="1">
                <a:effectLst/>
                <a:ea typeface="Calibri" panose="020F0502020204030204" pitchFamily="34" charset="0"/>
              </a:rPr>
              <a:t>containing</a:t>
            </a:r>
            <a:r>
              <a:rPr lang="hu-HU" dirty="0">
                <a:effectLst/>
                <a:ea typeface="Calibri" panose="020F0502020204030204" pitchFamily="34" charset="0"/>
              </a:rPr>
              <a:t> </a:t>
            </a:r>
            <a:r>
              <a:rPr lang="hu-HU" dirty="0" err="1">
                <a:effectLst/>
                <a:ea typeface="Calibri" panose="020F0502020204030204" pitchFamily="34" charset="0"/>
              </a:rPr>
              <a:t>any</a:t>
            </a:r>
            <a:r>
              <a:rPr lang="hu-HU" dirty="0">
                <a:effectLst/>
                <a:ea typeface="Calibri" panose="020F0502020204030204" pitchFamily="34" charset="0"/>
              </a:rPr>
              <a:t> </a:t>
            </a:r>
            <a:r>
              <a:rPr lang="hu-HU" dirty="0" err="1">
                <a:effectLst/>
                <a:ea typeface="Calibri" panose="020F0502020204030204" pitchFamily="34" charset="0"/>
              </a:rPr>
              <a:t>form</a:t>
            </a:r>
            <a:r>
              <a:rPr lang="hu-HU" dirty="0">
                <a:effectLst/>
                <a:ea typeface="Calibri" panose="020F0502020204030204" pitchFamily="34" charset="0"/>
              </a:rPr>
              <a:t> (</a:t>
            </a:r>
            <a:r>
              <a:rPr lang="hu-HU" dirty="0" err="1">
                <a:effectLst/>
                <a:ea typeface="Calibri" panose="020F0502020204030204" pitchFamily="34" charset="0"/>
              </a:rPr>
              <a:t>both</a:t>
            </a:r>
            <a:r>
              <a:rPr lang="hu-HU" dirty="0">
                <a:effectLst/>
                <a:ea typeface="Calibri" panose="020F0502020204030204" pitchFamily="34" charset="0"/>
              </a:rPr>
              <a:t> </a:t>
            </a:r>
            <a:r>
              <a:rPr lang="hu-HU" dirty="0" err="1">
                <a:effectLst/>
                <a:ea typeface="Calibri" panose="020F0502020204030204" pitchFamily="34" charset="0"/>
              </a:rPr>
              <a:t>finite</a:t>
            </a:r>
            <a:r>
              <a:rPr lang="hu-HU" dirty="0">
                <a:effectLst/>
                <a:ea typeface="Calibri" panose="020F0502020204030204" pitchFamily="34" charset="0"/>
              </a:rPr>
              <a:t> and </a:t>
            </a:r>
            <a:r>
              <a:rPr lang="hu-HU" dirty="0" err="1">
                <a:effectLst/>
                <a:ea typeface="Calibri" panose="020F0502020204030204" pitchFamily="34" charset="0"/>
              </a:rPr>
              <a:t>non-finite</a:t>
            </a:r>
            <a:r>
              <a:rPr lang="hu-HU" dirty="0">
                <a:effectLst/>
                <a:ea typeface="Calibri" panose="020F0502020204030204" pitchFamily="34" charset="0"/>
              </a:rPr>
              <a:t> </a:t>
            </a:r>
            <a:r>
              <a:rPr lang="hu-HU" dirty="0" err="1">
                <a:effectLst/>
                <a:ea typeface="Calibri" panose="020F0502020204030204" pitchFamily="34" charset="0"/>
              </a:rPr>
              <a:t>versions</a:t>
            </a:r>
            <a:r>
              <a:rPr lang="hu-HU" dirty="0">
                <a:effectLst/>
                <a:ea typeface="Calibri" panose="020F0502020204030204" pitchFamily="34" charset="0"/>
              </a:rPr>
              <a:t>) of </a:t>
            </a:r>
            <a:r>
              <a:rPr lang="hu-HU" dirty="0" err="1">
                <a:effectLst/>
                <a:ea typeface="Calibri" panose="020F0502020204030204" pitchFamily="34" charset="0"/>
              </a:rPr>
              <a:t>the</a:t>
            </a:r>
            <a:r>
              <a:rPr lang="hu-HU" dirty="0">
                <a:effectLst/>
                <a:ea typeface="Calibri" panose="020F0502020204030204" pitchFamily="34" charset="0"/>
              </a:rPr>
              <a:t> </a:t>
            </a:r>
            <a:r>
              <a:rPr lang="hu-HU" dirty="0" err="1">
                <a:effectLst/>
                <a:ea typeface="Calibri" panose="020F0502020204030204" pitchFamily="34" charset="0"/>
              </a:rPr>
              <a:t>following</a:t>
            </a:r>
            <a:r>
              <a:rPr lang="hu-HU" dirty="0">
                <a:effectLst/>
                <a:ea typeface="Calibri" panose="020F0502020204030204" pitchFamily="34" charset="0"/>
              </a:rPr>
              <a:t> </a:t>
            </a:r>
            <a:r>
              <a:rPr lang="hu-HU" dirty="0" err="1">
                <a:effectLst/>
                <a:ea typeface="Calibri" panose="020F0502020204030204" pitchFamily="34" charset="0"/>
              </a:rPr>
              <a:t>verbs</a:t>
            </a:r>
            <a:r>
              <a:rPr lang="hu-HU" dirty="0">
                <a:effectLst/>
                <a:ea typeface="Calibri" panose="020F0502020204030204" pitchFamily="34" charset="0"/>
              </a:rPr>
              <a:t> of </a:t>
            </a:r>
            <a:r>
              <a:rPr lang="hu-HU" dirty="0" err="1">
                <a:effectLst/>
                <a:ea typeface="Calibri" panose="020F0502020204030204" pitchFamily="34" charset="0"/>
              </a:rPr>
              <a:t>saying</a:t>
            </a:r>
            <a:r>
              <a:rPr lang="hu-HU" dirty="0">
                <a:effectLst/>
                <a:ea typeface="Calibri" panose="020F0502020204030204" pitchFamily="34" charset="0"/>
              </a:rPr>
              <a:t>: </a:t>
            </a:r>
            <a:r>
              <a:rPr lang="hu-HU" i="1" dirty="0">
                <a:effectLst/>
                <a:ea typeface="Calibri" panose="020F0502020204030204" pitchFamily="34" charset="0"/>
              </a:rPr>
              <a:t>mond</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smtClean="0">
                <a:effectLst/>
                <a:ea typeface="Calibri" panose="020F0502020204030204" pitchFamily="34" charset="0"/>
              </a:rPr>
              <a:t>say</a:t>
            </a:r>
            <a:r>
              <a:rPr lang="hu-HU" dirty="0" smtClean="0">
                <a:effectLst/>
                <a:ea typeface="Calibri" panose="020F0502020204030204" pitchFamily="34" charset="0"/>
              </a:rPr>
              <a:t>', </a:t>
            </a:r>
            <a:r>
              <a:rPr lang="hu-HU" i="1" dirty="0">
                <a:effectLst/>
                <a:ea typeface="Calibri" panose="020F0502020204030204" pitchFamily="34" charset="0"/>
              </a:rPr>
              <a:t>beszél</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a:effectLst/>
                <a:ea typeface="Calibri" panose="020F0502020204030204" pitchFamily="34" charset="0"/>
              </a:rPr>
              <a:t>speak</a:t>
            </a:r>
            <a:r>
              <a:rPr lang="hu-HU" dirty="0">
                <a:effectLst/>
                <a:ea typeface="Calibri" panose="020F0502020204030204" pitchFamily="34" charset="0"/>
              </a:rPr>
              <a:t>', </a:t>
            </a:r>
            <a:r>
              <a:rPr lang="hu-HU" i="1" dirty="0">
                <a:effectLst/>
                <a:ea typeface="Calibri" panose="020F0502020204030204" pitchFamily="34" charset="0"/>
              </a:rPr>
              <a:t>kérdez</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a:effectLst/>
                <a:ea typeface="Calibri" panose="020F0502020204030204" pitchFamily="34" charset="0"/>
              </a:rPr>
              <a:t>ask</a:t>
            </a:r>
            <a:r>
              <a:rPr lang="hu-HU" dirty="0">
                <a:effectLst/>
                <a:ea typeface="Calibri" panose="020F0502020204030204" pitchFamily="34" charset="0"/>
              </a:rPr>
              <a:t>’, </a:t>
            </a:r>
            <a:r>
              <a:rPr lang="hu-HU" i="1" dirty="0">
                <a:effectLst/>
                <a:ea typeface="Calibri" panose="020F0502020204030204" pitchFamily="34" charset="0"/>
              </a:rPr>
              <a:t>válaszol</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smtClean="0">
                <a:effectLst/>
                <a:ea typeface="Calibri" panose="020F0502020204030204" pitchFamily="34" charset="0"/>
              </a:rPr>
              <a:t>reply</a:t>
            </a:r>
            <a:r>
              <a:rPr lang="hu-HU" dirty="0" smtClean="0">
                <a:effectLst/>
                <a:ea typeface="Calibri" panose="020F0502020204030204" pitchFamily="34" charset="0"/>
              </a:rPr>
              <a:t>’, </a:t>
            </a:r>
            <a:r>
              <a:rPr lang="hu-HU" i="1" dirty="0">
                <a:effectLst/>
                <a:ea typeface="Calibri" panose="020F0502020204030204" pitchFamily="34" charset="0"/>
              </a:rPr>
              <a:t>felel</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a:effectLst/>
                <a:ea typeface="Calibri" panose="020F0502020204030204" pitchFamily="34" charset="0"/>
              </a:rPr>
              <a:t>answer</a:t>
            </a:r>
            <a:r>
              <a:rPr lang="hu-HU" dirty="0">
                <a:effectLst/>
                <a:ea typeface="Calibri" panose="020F0502020204030204" pitchFamily="34" charset="0"/>
              </a:rPr>
              <a:t>', </a:t>
            </a:r>
            <a:r>
              <a:rPr lang="hu-HU" i="1" dirty="0">
                <a:effectLst/>
                <a:ea typeface="Calibri" panose="020F0502020204030204" pitchFamily="34" charset="0"/>
              </a:rPr>
              <a:t>összefoglal</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smtClean="0">
                <a:effectLst/>
                <a:ea typeface="Calibri" panose="020F0502020204030204" pitchFamily="34" charset="0"/>
              </a:rPr>
              <a:t>summarize</a:t>
            </a:r>
            <a:r>
              <a:rPr lang="hu-HU" dirty="0" smtClean="0">
                <a:effectLst/>
                <a:ea typeface="Calibri" panose="020F0502020204030204" pitchFamily="34" charset="0"/>
              </a:rPr>
              <a:t>’, </a:t>
            </a:r>
            <a:r>
              <a:rPr lang="hu-HU" i="1" dirty="0">
                <a:effectLst/>
                <a:ea typeface="Calibri" panose="020F0502020204030204" pitchFamily="34" charset="0"/>
              </a:rPr>
              <a:t>fogalmaz</a:t>
            </a:r>
            <a:r>
              <a:rPr lang="hu-HU" dirty="0">
                <a:effectLst/>
                <a:ea typeface="Calibri" panose="020F0502020204030204" pitchFamily="34" charset="0"/>
              </a:rPr>
              <a:t> '</a:t>
            </a:r>
            <a:r>
              <a:rPr lang="hu-HU" dirty="0" err="1">
                <a:effectLst/>
                <a:ea typeface="Calibri" panose="020F0502020204030204" pitchFamily="34" charset="0"/>
              </a:rPr>
              <a:t>to</a:t>
            </a:r>
            <a:r>
              <a:rPr lang="hu-HU" dirty="0">
                <a:effectLst/>
                <a:ea typeface="Calibri" panose="020F0502020204030204" pitchFamily="34" charset="0"/>
              </a:rPr>
              <a:t> </a:t>
            </a:r>
            <a:r>
              <a:rPr lang="hu-HU" dirty="0" err="1">
                <a:effectLst/>
                <a:ea typeface="Calibri" panose="020F0502020204030204" pitchFamily="34" charset="0"/>
              </a:rPr>
              <a:t>formulate</a:t>
            </a:r>
            <a:r>
              <a:rPr lang="hu-HU" dirty="0">
                <a:effectLst/>
                <a:ea typeface="Calibri" panose="020F0502020204030204" pitchFamily="34" charset="0"/>
              </a:rPr>
              <a:t>’.</a:t>
            </a:r>
          </a:p>
          <a:p>
            <a:pPr>
              <a:buFont typeface="+mj-lt"/>
              <a:buAutoNum type="arabicPeriod"/>
            </a:pPr>
            <a:r>
              <a:rPr lang="hu-HU" dirty="0" err="1">
                <a:effectLst/>
                <a:ea typeface="Calibri" panose="020F0502020204030204" pitchFamily="34" charset="0"/>
              </a:rPr>
              <a:t>Using</a:t>
            </a:r>
            <a:r>
              <a:rPr lang="hu-HU" dirty="0">
                <a:effectLst/>
                <a:ea typeface="Calibri" panose="020F0502020204030204" pitchFamily="34" charset="0"/>
              </a:rPr>
              <a:t> a </a:t>
            </a:r>
            <a:r>
              <a:rPr lang="hu-HU" dirty="0" err="1">
                <a:effectLst/>
                <a:ea typeface="Calibri" panose="020F0502020204030204" pitchFamily="34" charset="0"/>
              </a:rPr>
              <a:t>special</a:t>
            </a:r>
            <a:r>
              <a:rPr lang="hu-HU" dirty="0">
                <a:effectLst/>
                <a:ea typeface="Calibri" panose="020F0502020204030204" pitchFamily="34" charset="0"/>
              </a:rPr>
              <a:t> CQL </a:t>
            </a:r>
            <a:r>
              <a:rPr lang="hu-HU" dirty="0" err="1" smtClean="0">
                <a:effectLst/>
                <a:ea typeface="Calibri" panose="020F0502020204030204" pitchFamily="34" charset="0"/>
              </a:rPr>
              <a:t>query</a:t>
            </a:r>
            <a:r>
              <a:rPr lang="hu-HU" dirty="0" smtClean="0">
                <a:effectLst/>
                <a:ea typeface="Calibri" panose="020F0502020204030204" pitchFamily="34" charset="0"/>
              </a:rPr>
              <a:t> – </a:t>
            </a:r>
            <a:r>
              <a:rPr lang="hu-HU" dirty="0" err="1" smtClean="0">
                <a:effectLst/>
                <a:ea typeface="Calibri" panose="020F0502020204030204" pitchFamily="34" charset="0"/>
              </a:rPr>
              <a:t>with</a:t>
            </a:r>
            <a:r>
              <a:rPr lang="hu-HU" dirty="0" smtClean="0">
                <a:effectLst/>
                <a:ea typeface="Calibri" panose="020F0502020204030204" pitchFamily="34" charset="0"/>
              </a:rPr>
              <a:t> </a:t>
            </a:r>
            <a:r>
              <a:rPr lang="hu-HU" dirty="0" err="1" smtClean="0">
                <a:effectLst/>
                <a:ea typeface="Calibri" panose="020F0502020204030204" pitchFamily="34" charset="0"/>
              </a:rPr>
              <a:t>the</a:t>
            </a:r>
            <a:r>
              <a:rPr lang="hu-HU" dirty="0" smtClean="0">
                <a:effectLst/>
                <a:ea typeface="Calibri" panose="020F0502020204030204" pitchFamily="34" charset="0"/>
              </a:rPr>
              <a:t> </a:t>
            </a:r>
            <a:r>
              <a:rPr lang="hu-HU" dirty="0" err="1" smtClean="0">
                <a:effectLst/>
                <a:ea typeface="Calibri" panose="020F0502020204030204" pitchFamily="34" charset="0"/>
              </a:rPr>
              <a:t>help</a:t>
            </a:r>
            <a:r>
              <a:rPr lang="hu-HU" dirty="0" smtClean="0">
                <a:effectLst/>
                <a:ea typeface="Calibri" panose="020F0502020204030204" pitchFamily="34" charset="0"/>
              </a:rPr>
              <a:t> of Bálint Sass – </a:t>
            </a:r>
            <a:r>
              <a:rPr lang="hu-HU" dirty="0">
                <a:effectLst/>
                <a:ea typeface="Calibri" panose="020F0502020204030204" pitchFamily="34" charset="0"/>
              </a:rPr>
              <a:t>(</a:t>
            </a:r>
            <a:r>
              <a:rPr lang="hu-HU" dirty="0" err="1">
                <a:effectLst/>
                <a:ea typeface="Calibri" panose="020F0502020204030204" pitchFamily="34" charset="0"/>
              </a:rPr>
              <a:t>based</a:t>
            </a:r>
            <a:r>
              <a:rPr lang="hu-HU" dirty="0">
                <a:effectLst/>
                <a:ea typeface="Calibri" panose="020F0502020204030204" pitchFamily="34" charset="0"/>
              </a:rPr>
              <a:t> </a:t>
            </a:r>
            <a:r>
              <a:rPr lang="hu-HU" dirty="0" err="1">
                <a:effectLst/>
                <a:ea typeface="Calibri" panose="020F0502020204030204" pitchFamily="34" charset="0"/>
              </a:rPr>
              <a:t>on</a:t>
            </a:r>
            <a:r>
              <a:rPr lang="hu-HU" dirty="0">
                <a:effectLst/>
                <a:ea typeface="Calibri" panose="020F0502020204030204" pitchFamily="34" charset="0"/>
              </a:rPr>
              <a:t> </a:t>
            </a:r>
            <a:r>
              <a:rPr lang="hu-HU" dirty="0" err="1">
                <a:effectLst/>
                <a:ea typeface="Calibri" panose="020F0502020204030204" pitchFamily="34" charset="0"/>
              </a:rPr>
              <a:t>the</a:t>
            </a:r>
            <a:r>
              <a:rPr lang="hu-HU" dirty="0">
                <a:effectLst/>
                <a:ea typeface="Calibri" panose="020F0502020204030204" pitchFamily="34" charset="0"/>
              </a:rPr>
              <a:t> </a:t>
            </a:r>
            <a:r>
              <a:rPr lang="hu-HU" dirty="0" err="1">
                <a:effectLst/>
                <a:ea typeface="Calibri" panose="020F0502020204030204" pitchFamily="34" charset="0"/>
              </a:rPr>
              <a:t>hypothesis</a:t>
            </a:r>
            <a:r>
              <a:rPr lang="hu-HU" dirty="0">
                <a:effectLst/>
                <a:ea typeface="Calibri" panose="020F0502020204030204" pitchFamily="34" charset="0"/>
              </a:rPr>
              <a:t> </a:t>
            </a:r>
            <a:r>
              <a:rPr lang="hu-HU" dirty="0" err="1">
                <a:effectLst/>
                <a:ea typeface="Calibri" panose="020F0502020204030204" pitchFamily="34" charset="0"/>
              </a:rPr>
              <a:t>that</a:t>
            </a:r>
            <a:r>
              <a:rPr lang="hu-HU" dirty="0">
                <a:effectLst/>
                <a:ea typeface="Calibri" panose="020F0502020204030204" pitchFamily="34" charset="0"/>
              </a:rPr>
              <a:t> most </a:t>
            </a:r>
            <a:r>
              <a:rPr lang="hu-HU" dirty="0" err="1">
                <a:effectLst/>
                <a:ea typeface="Calibri" panose="020F0502020204030204" pitchFamily="34" charset="0"/>
              </a:rPr>
              <a:t>insubordinate</a:t>
            </a:r>
            <a:r>
              <a:rPr lang="hu-HU" dirty="0">
                <a:effectLst/>
                <a:ea typeface="Calibri" panose="020F0502020204030204" pitchFamily="34" charset="0"/>
              </a:rPr>
              <a:t> </a:t>
            </a:r>
            <a:r>
              <a:rPr lang="hu-HU" dirty="0" err="1">
                <a:effectLst/>
                <a:ea typeface="Calibri" panose="020F0502020204030204" pitchFamily="34" charset="0"/>
              </a:rPr>
              <a:t>sentences</a:t>
            </a:r>
            <a:r>
              <a:rPr lang="hu-HU" dirty="0">
                <a:effectLst/>
                <a:ea typeface="Calibri" panose="020F0502020204030204" pitchFamily="34" charset="0"/>
              </a:rPr>
              <a:t> </a:t>
            </a:r>
            <a:r>
              <a:rPr lang="hu-HU" dirty="0" err="1">
                <a:effectLst/>
                <a:ea typeface="Calibri" panose="020F0502020204030204" pitchFamily="34" charset="0"/>
              </a:rPr>
              <a:t>are</a:t>
            </a:r>
            <a:r>
              <a:rPr lang="hu-HU" dirty="0">
                <a:effectLst/>
                <a:ea typeface="Calibri" panose="020F0502020204030204" pitchFamily="34" charset="0"/>
              </a:rPr>
              <a:t> </a:t>
            </a:r>
            <a:r>
              <a:rPr lang="hu-HU" dirty="0" err="1">
                <a:effectLst/>
                <a:ea typeface="Calibri" panose="020F0502020204030204" pitchFamily="34" charset="0"/>
              </a:rPr>
              <a:t>usually</a:t>
            </a:r>
            <a:r>
              <a:rPr lang="hu-HU" dirty="0">
                <a:effectLst/>
                <a:ea typeface="Calibri" panose="020F0502020204030204" pitchFamily="34" charset="0"/>
              </a:rPr>
              <a:t> </a:t>
            </a:r>
            <a:r>
              <a:rPr lang="hu-HU" dirty="0" err="1">
                <a:effectLst/>
                <a:ea typeface="Calibri" panose="020F0502020204030204" pitchFamily="34" charset="0"/>
              </a:rPr>
              <a:t>short</a:t>
            </a:r>
            <a:r>
              <a:rPr lang="hu-HU" dirty="0">
                <a:effectLst/>
                <a:ea typeface="Calibri" panose="020F0502020204030204" pitchFamily="34" charset="0"/>
              </a:rPr>
              <a:t> in </a:t>
            </a:r>
            <a:r>
              <a:rPr lang="hu-HU" dirty="0" err="1">
                <a:effectLst/>
                <a:ea typeface="Calibri" panose="020F0502020204030204" pitchFamily="34" charset="0"/>
              </a:rPr>
              <a:t>Hungarian</a:t>
            </a:r>
            <a:r>
              <a:rPr lang="hu-HU" dirty="0">
                <a:effectLst/>
                <a:ea typeface="Calibri" panose="020F0502020204030204" pitchFamily="34" charset="0"/>
              </a:rPr>
              <a:t>), </a:t>
            </a:r>
            <a:r>
              <a:rPr lang="hu-HU" dirty="0" err="1">
                <a:effectLst/>
                <a:ea typeface="Calibri" panose="020F0502020204030204" pitchFamily="34" charset="0"/>
              </a:rPr>
              <a:t>we</a:t>
            </a:r>
            <a:r>
              <a:rPr lang="hu-HU" dirty="0">
                <a:effectLst/>
                <a:ea typeface="Calibri" panose="020F0502020204030204" pitchFamily="34" charset="0"/>
              </a:rPr>
              <a:t> </a:t>
            </a:r>
            <a:r>
              <a:rPr lang="hu-HU" dirty="0" err="1">
                <a:effectLst/>
                <a:ea typeface="Calibri" panose="020F0502020204030204" pitchFamily="34" charset="0"/>
              </a:rPr>
              <a:t>search</a:t>
            </a:r>
            <a:r>
              <a:rPr lang="hu-HU" dirty="0">
                <a:effectLst/>
                <a:ea typeface="Calibri" panose="020F0502020204030204" pitchFamily="34" charset="0"/>
              </a:rPr>
              <a:t> </a:t>
            </a:r>
            <a:r>
              <a:rPr lang="hu-HU" dirty="0" err="1">
                <a:effectLst/>
                <a:ea typeface="Calibri" panose="020F0502020204030204" pitchFamily="34" charset="0"/>
              </a:rPr>
              <a:t>for</a:t>
            </a:r>
            <a:r>
              <a:rPr lang="hu-HU" dirty="0">
                <a:effectLst/>
                <a:ea typeface="Calibri" panose="020F0502020204030204" pitchFamily="34" charset="0"/>
              </a:rPr>
              <a:t> </a:t>
            </a:r>
            <a:r>
              <a:rPr lang="hu-HU" dirty="0" err="1">
                <a:effectLst/>
                <a:ea typeface="Calibri" panose="020F0502020204030204" pitchFamily="34" charset="0"/>
              </a:rPr>
              <a:t>metalinguistic</a:t>
            </a:r>
            <a:r>
              <a:rPr lang="hu-HU" dirty="0">
                <a:effectLst/>
                <a:ea typeface="Calibri" panose="020F0502020204030204" pitchFamily="34" charset="0"/>
              </a:rPr>
              <a:t> </a:t>
            </a:r>
            <a:r>
              <a:rPr lang="hu-HU" b="1" dirty="0" err="1" smtClean="0">
                <a:effectLst/>
                <a:ea typeface="Calibri" panose="020F0502020204030204" pitchFamily="34" charset="0"/>
              </a:rPr>
              <a:t>conditional</a:t>
            </a:r>
            <a:r>
              <a:rPr lang="hu-HU" b="1" dirty="0" smtClean="0">
                <a:effectLst/>
                <a:ea typeface="Calibri" panose="020F0502020204030204" pitchFamily="34" charset="0"/>
              </a:rPr>
              <a:t> </a:t>
            </a:r>
            <a:r>
              <a:rPr lang="hu-HU" dirty="0" err="1" smtClean="0">
                <a:effectLst/>
                <a:ea typeface="Calibri" panose="020F0502020204030204" pitchFamily="34" charset="0"/>
              </a:rPr>
              <a:t>insubordinate</a:t>
            </a:r>
            <a:r>
              <a:rPr lang="hu-HU" dirty="0" smtClean="0">
                <a:effectLst/>
                <a:ea typeface="Calibri" panose="020F0502020204030204" pitchFamily="34" charset="0"/>
              </a:rPr>
              <a:t> </a:t>
            </a:r>
            <a:r>
              <a:rPr lang="hu-HU" dirty="0" err="1">
                <a:effectLst/>
                <a:ea typeface="Calibri" panose="020F0502020204030204" pitchFamily="34" charset="0"/>
              </a:rPr>
              <a:t>clauses</a:t>
            </a:r>
            <a:r>
              <a:rPr lang="hu-HU" dirty="0">
                <a:effectLst/>
                <a:ea typeface="Calibri" panose="020F0502020204030204" pitchFamily="34" charset="0"/>
              </a:rPr>
              <a:t> – </a:t>
            </a:r>
            <a:r>
              <a:rPr lang="hu-HU" dirty="0" err="1">
                <a:effectLst/>
                <a:ea typeface="Calibri" panose="020F0502020204030204" pitchFamily="34" charset="0"/>
              </a:rPr>
              <a:t>containing</a:t>
            </a:r>
            <a:r>
              <a:rPr lang="hu-HU" dirty="0">
                <a:effectLst/>
                <a:ea typeface="Calibri" panose="020F0502020204030204" pitchFamily="34" charset="0"/>
              </a:rPr>
              <a:t> 4, 5 </a:t>
            </a:r>
            <a:r>
              <a:rPr lang="hu-HU" dirty="0" err="1">
                <a:effectLst/>
                <a:ea typeface="Calibri" panose="020F0502020204030204" pitchFamily="34" charset="0"/>
              </a:rPr>
              <a:t>or</a:t>
            </a:r>
            <a:r>
              <a:rPr lang="hu-HU" dirty="0">
                <a:effectLst/>
                <a:ea typeface="Calibri" panose="020F0502020204030204" pitchFamily="34" charset="0"/>
              </a:rPr>
              <a:t> 6 </a:t>
            </a:r>
            <a:r>
              <a:rPr lang="hu-HU" dirty="0" err="1">
                <a:effectLst/>
                <a:ea typeface="Calibri" panose="020F0502020204030204" pitchFamily="34" charset="0"/>
              </a:rPr>
              <a:t>words</a:t>
            </a:r>
            <a:r>
              <a:rPr lang="hu-HU" dirty="0">
                <a:effectLst/>
                <a:ea typeface="Calibri" panose="020F0502020204030204" pitchFamily="34" charset="0"/>
              </a:rPr>
              <a:t> </a:t>
            </a:r>
            <a:r>
              <a:rPr lang="hu-HU" dirty="0" err="1">
                <a:effectLst/>
                <a:ea typeface="Calibri" panose="020F0502020204030204" pitchFamily="34" charset="0"/>
              </a:rPr>
              <a:t>after</a:t>
            </a:r>
            <a:r>
              <a:rPr lang="hu-HU" dirty="0">
                <a:effectLst/>
                <a:ea typeface="Calibri" panose="020F0502020204030204" pitchFamily="34" charset="0"/>
              </a:rPr>
              <a:t> </a:t>
            </a:r>
            <a:r>
              <a:rPr lang="hu-HU" dirty="0" err="1">
                <a:effectLst/>
                <a:ea typeface="Calibri" panose="020F0502020204030204" pitchFamily="34" charset="0"/>
              </a:rPr>
              <a:t>the</a:t>
            </a:r>
            <a:r>
              <a:rPr lang="hu-HU" dirty="0">
                <a:effectLst/>
                <a:ea typeface="Calibri" panose="020F0502020204030204" pitchFamily="34" charset="0"/>
              </a:rPr>
              <a:t> </a:t>
            </a:r>
            <a:r>
              <a:rPr lang="hu-HU" dirty="0" err="1">
                <a:effectLst/>
                <a:ea typeface="Calibri" panose="020F0502020204030204" pitchFamily="34" charset="0"/>
              </a:rPr>
              <a:t>conjunctions</a:t>
            </a:r>
            <a:r>
              <a:rPr lang="hu-HU" dirty="0">
                <a:effectLst/>
                <a:ea typeface="Calibri" panose="020F0502020204030204" pitchFamily="34" charset="0"/>
              </a:rPr>
              <a:t> – in </a:t>
            </a:r>
            <a:r>
              <a:rPr lang="hu-HU" dirty="0" err="1">
                <a:effectLst/>
                <a:ea typeface="Calibri" panose="020F0502020204030204" pitchFamily="34" charset="0"/>
              </a:rPr>
              <a:t>the</a:t>
            </a:r>
            <a:r>
              <a:rPr lang="hu-HU" dirty="0">
                <a:effectLst/>
                <a:ea typeface="Calibri" panose="020F0502020204030204" pitchFamily="34" charset="0"/>
              </a:rPr>
              <a:t> </a:t>
            </a:r>
            <a:r>
              <a:rPr lang="hu-HU" dirty="0" err="1">
                <a:effectLst/>
                <a:ea typeface="Calibri" panose="020F0502020204030204" pitchFamily="34" charset="0"/>
              </a:rPr>
              <a:t>whole</a:t>
            </a:r>
            <a:r>
              <a:rPr lang="hu-HU" dirty="0">
                <a:effectLst/>
                <a:ea typeface="Calibri" panose="020F0502020204030204" pitchFamily="34" charset="0"/>
              </a:rPr>
              <a:t> </a:t>
            </a:r>
            <a:r>
              <a:rPr lang="hu-HU" dirty="0" err="1">
                <a:effectLst/>
                <a:ea typeface="Calibri" panose="020F0502020204030204" pitchFamily="34" charset="0"/>
              </a:rPr>
              <a:t>material</a:t>
            </a:r>
            <a:r>
              <a:rPr lang="hu-HU" dirty="0">
                <a:effectLst/>
                <a:ea typeface="Calibri" panose="020F0502020204030204" pitchFamily="34" charset="0"/>
              </a:rPr>
              <a:t> of MNSz2. </a:t>
            </a:r>
            <a:r>
              <a:rPr lang="hu-HU" dirty="0" smtClean="0">
                <a:effectLst/>
                <a:ea typeface="Calibri" panose="020F0502020204030204" pitchFamily="34" charset="0"/>
              </a:rPr>
              <a:t> </a:t>
            </a:r>
            <a:r>
              <a:rPr lang="hu-HU" dirty="0" smtClean="0">
                <a:solidFill>
                  <a:srgbClr val="FF0000"/>
                </a:solidFill>
                <a:effectLst/>
                <a:ea typeface="Calibri" panose="020F0502020204030204" pitchFamily="34" charset="0"/>
              </a:rPr>
              <a:t> </a:t>
            </a:r>
            <a:endParaRPr lang="hu-HU" dirty="0">
              <a:solidFill>
                <a:srgbClr val="FF0000"/>
              </a:solidFill>
            </a:endParaRPr>
          </a:p>
        </p:txBody>
      </p:sp>
    </p:spTree>
    <p:extLst>
      <p:ext uri="{BB962C8B-B14F-4D97-AF65-F5344CB8AC3E}">
        <p14:creationId xmlns:p14="http://schemas.microsoft.com/office/powerpoint/2010/main" val="3799691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A5D60F59-093A-A360-5604-76785E0E91AE}"/>
              </a:ext>
            </a:extLst>
          </p:cNvPr>
          <p:cNvSpPr>
            <a:spLocks noGrp="1"/>
          </p:cNvSpPr>
          <p:nvPr>
            <p:ph type="title"/>
          </p:nvPr>
        </p:nvSpPr>
        <p:spPr/>
        <p:txBody>
          <a:bodyPr/>
          <a:lstStyle/>
          <a:p>
            <a:r>
              <a:rPr lang="hu-HU" dirty="0" err="1"/>
              <a:t>Questions</a:t>
            </a:r>
            <a:endParaRPr lang="hu-HU" dirty="0"/>
          </a:p>
        </p:txBody>
      </p:sp>
      <p:sp>
        <p:nvSpPr>
          <p:cNvPr id="3" name="Tartalom helye 2">
            <a:extLst>
              <a:ext uri="{FF2B5EF4-FFF2-40B4-BE49-F238E27FC236}">
                <a16:creationId xmlns:a16="http://schemas.microsoft.com/office/drawing/2014/main" xmlns="" id="{21E46046-60E1-89AF-CE63-A9E7AB6E8578}"/>
              </a:ext>
            </a:extLst>
          </p:cNvPr>
          <p:cNvSpPr>
            <a:spLocks noGrp="1"/>
          </p:cNvSpPr>
          <p:nvPr>
            <p:ph idx="1"/>
          </p:nvPr>
        </p:nvSpPr>
        <p:spPr>
          <a:xfrm>
            <a:off x="2589212" y="2133600"/>
            <a:ext cx="8915400" cy="4103914"/>
          </a:xfrm>
        </p:spPr>
        <p:txBody>
          <a:bodyPr/>
          <a:lstStyle/>
          <a:p>
            <a:pPr marL="342900" lvl="0" indent="-342900" algn="just">
              <a:lnSpc>
                <a:spcPct val="107000"/>
              </a:lnSpc>
              <a:spcAft>
                <a:spcPts val="0"/>
              </a:spcAft>
              <a:buFont typeface="Symbol" panose="05050102010706020507" pitchFamily="18" charset="2"/>
              <a:buChar char=""/>
            </a:pPr>
            <a:r>
              <a:rPr lang="hu-HU" sz="2600" kern="100" dirty="0">
                <a:effectLst/>
                <a:latin typeface="+mj-lt"/>
                <a:ea typeface="Calibri" panose="020F0502020204030204" pitchFamily="34" charset="0"/>
                <a:cs typeface="Times New Roman" panose="02020603050405020304" pitchFamily="18" charset="0"/>
              </a:rPr>
              <a:t>In </a:t>
            </a:r>
            <a:r>
              <a:rPr lang="hu-HU" sz="2600" kern="100" dirty="0" err="1">
                <a:effectLst/>
                <a:latin typeface="+mj-lt"/>
                <a:ea typeface="Calibri" panose="020F0502020204030204" pitchFamily="34" charset="0"/>
                <a:cs typeface="Times New Roman" panose="02020603050405020304" pitchFamily="18" charset="0"/>
              </a:rPr>
              <a:t>what</a:t>
            </a:r>
            <a:r>
              <a:rPr lang="hu-HU" sz="2600" kern="100" dirty="0">
                <a:effectLst/>
                <a:latin typeface="+mj-lt"/>
                <a:ea typeface="Calibri" panose="020F0502020204030204" pitchFamily="34" charset="0"/>
                <a:cs typeface="Times New Roman" panose="02020603050405020304" pitchFamily="18" charset="0"/>
              </a:rPr>
              <a:t> </a:t>
            </a:r>
            <a:r>
              <a:rPr lang="hu-HU" sz="2600" b="1" kern="100" dirty="0" err="1">
                <a:effectLst/>
                <a:latin typeface="+mj-lt"/>
                <a:ea typeface="Calibri" panose="020F0502020204030204" pitchFamily="34" charset="0"/>
                <a:cs typeface="Times New Roman" panose="02020603050405020304" pitchFamily="18" charset="0"/>
              </a:rPr>
              <a:t>formal</a:t>
            </a:r>
            <a:r>
              <a:rPr lang="hu-HU" sz="2600" b="1" kern="100" dirty="0">
                <a:effectLst/>
                <a:latin typeface="+mj-lt"/>
                <a:ea typeface="Calibri" panose="020F0502020204030204" pitchFamily="34" charset="0"/>
                <a:cs typeface="Times New Roman" panose="02020603050405020304" pitchFamily="18" charset="0"/>
              </a:rPr>
              <a:t> </a:t>
            </a:r>
            <a:r>
              <a:rPr lang="hu-HU" sz="2600" b="1" kern="100" dirty="0" err="1">
                <a:effectLst/>
                <a:latin typeface="+mj-lt"/>
                <a:ea typeface="Calibri" panose="020F0502020204030204" pitchFamily="34" charset="0"/>
                <a:cs typeface="Times New Roman" panose="02020603050405020304" pitchFamily="18" charset="0"/>
              </a:rPr>
              <a:t>variants</a:t>
            </a:r>
            <a:r>
              <a:rPr lang="hu-HU" sz="2600" b="1"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do</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the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insubordinate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clauses</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appear</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What</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are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the</a:t>
            </a:r>
            <a:r>
              <a:rPr lang="hu-HU" sz="2600" kern="100" dirty="0">
                <a:effectLst/>
                <a:latin typeface="+mj-lt"/>
                <a:ea typeface="Calibri" panose="020F0502020204030204" pitchFamily="34" charset="0"/>
                <a:cs typeface="Times New Roman" panose="02020603050405020304" pitchFamily="18" charset="0"/>
              </a:rPr>
              <a:t> </a:t>
            </a:r>
            <a:r>
              <a:rPr lang="hu-HU" sz="2600" b="1" kern="100" dirty="0" err="1">
                <a:effectLst/>
                <a:latin typeface="+mj-lt"/>
                <a:ea typeface="Calibri" panose="020F0502020204030204" pitchFamily="34" charset="0"/>
                <a:cs typeface="Times New Roman" panose="02020603050405020304" pitchFamily="18" charset="0"/>
              </a:rPr>
              <a:t>mandatory</a:t>
            </a:r>
            <a:r>
              <a:rPr lang="hu-HU" sz="2600" kern="100" dirty="0">
                <a:effectLst/>
                <a:latin typeface="+mj-lt"/>
                <a:ea typeface="Calibri" panose="020F0502020204030204" pitchFamily="34" charset="0"/>
                <a:cs typeface="Times New Roman" panose="02020603050405020304" pitchFamily="18" charset="0"/>
              </a:rPr>
              <a:t> and </a:t>
            </a:r>
            <a:r>
              <a:rPr lang="hu-HU" sz="2600" b="1" kern="100" dirty="0" err="1">
                <a:effectLst/>
                <a:latin typeface="+mj-lt"/>
                <a:ea typeface="Calibri" panose="020F0502020204030204" pitchFamily="34" charset="0"/>
                <a:cs typeface="Times New Roman" panose="02020603050405020304" pitchFamily="18" charset="0"/>
              </a:rPr>
              <a:t>optional</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elements</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e.g</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verb</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mode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particles</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What</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are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the</a:t>
            </a:r>
            <a:r>
              <a:rPr lang="hu-HU" sz="2600" kern="100" dirty="0">
                <a:effectLst/>
                <a:latin typeface="+mj-lt"/>
                <a:ea typeface="Calibri" panose="020F0502020204030204" pitchFamily="34" charset="0"/>
                <a:cs typeface="Times New Roman" panose="02020603050405020304" pitchFamily="18" charset="0"/>
              </a:rPr>
              <a:t> most </a:t>
            </a:r>
            <a:r>
              <a:rPr lang="hu-HU" sz="2600" kern="100" dirty="0" err="1">
                <a:effectLst/>
                <a:latin typeface="+mj-lt"/>
                <a:ea typeface="Calibri" panose="020F0502020204030204" pitchFamily="34" charset="0"/>
                <a:cs typeface="Times New Roman" panose="02020603050405020304" pitchFamily="18" charset="0"/>
              </a:rPr>
              <a:t>typical</a:t>
            </a:r>
            <a:r>
              <a:rPr lang="hu-HU" sz="2600" kern="100" dirty="0">
                <a:effectLst/>
                <a:latin typeface="+mj-lt"/>
                <a:ea typeface="Calibri" panose="020F0502020204030204" pitchFamily="34" charset="0"/>
                <a:cs typeface="Times New Roman" panose="02020603050405020304" pitchFamily="18" charset="0"/>
              </a:rPr>
              <a:t> </a:t>
            </a:r>
            <a:r>
              <a:rPr lang="hu-HU" sz="2600" b="1" kern="100" dirty="0" err="1">
                <a:effectLst/>
                <a:latin typeface="+mj-lt"/>
                <a:ea typeface="Calibri" panose="020F0502020204030204" pitchFamily="34" charset="0"/>
                <a:cs typeface="Times New Roman" panose="02020603050405020304" pitchFamily="18" charset="0"/>
              </a:rPr>
              <a:t>formulaic</a:t>
            </a:r>
            <a:r>
              <a:rPr lang="hu-HU" sz="2600" b="1" kern="100" dirty="0">
                <a:effectLst/>
                <a:latin typeface="+mj-lt"/>
                <a:ea typeface="Calibri" panose="020F0502020204030204" pitchFamily="34" charset="0"/>
                <a:cs typeface="Times New Roman" panose="02020603050405020304" pitchFamily="18" charset="0"/>
              </a:rPr>
              <a:t> </a:t>
            </a:r>
            <a:r>
              <a:rPr lang="hu-HU" sz="2600" b="1" kern="100" dirty="0" err="1">
                <a:effectLst/>
                <a:latin typeface="+mj-lt"/>
                <a:ea typeface="Calibri" panose="020F0502020204030204" pitchFamily="34" charset="0"/>
                <a:cs typeface="Times New Roman" panose="02020603050405020304" pitchFamily="18" charset="0"/>
              </a:rPr>
              <a:t>uses</a:t>
            </a:r>
            <a:r>
              <a:rPr lang="hu-HU" sz="2600" kern="100" dirty="0">
                <a:effectLst/>
                <a:latin typeface="+mj-lt"/>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Symbol" panose="05050102010706020507" pitchFamily="18" charset="2"/>
              <a:buChar char=""/>
            </a:pPr>
            <a:r>
              <a:rPr lang="hu-HU" sz="2600" kern="100" dirty="0">
                <a:effectLst/>
                <a:latin typeface="+mj-lt"/>
                <a:ea typeface="Calibri" panose="020F0502020204030204" pitchFamily="34" charset="0"/>
                <a:cs typeface="Times New Roman" panose="02020603050405020304" pitchFamily="18" charset="0"/>
              </a:rPr>
              <a:t>In </a:t>
            </a:r>
            <a:r>
              <a:rPr lang="hu-HU" sz="2600" kern="100" dirty="0" err="1">
                <a:effectLst/>
                <a:latin typeface="+mj-lt"/>
                <a:ea typeface="Calibri" panose="020F0502020204030204" pitchFamily="34" charset="0"/>
                <a:cs typeface="Times New Roman" panose="02020603050405020304" pitchFamily="18" charset="0"/>
              </a:rPr>
              <a:t>which</a:t>
            </a:r>
            <a:r>
              <a:rPr lang="hu-HU" sz="2600" kern="100" dirty="0">
                <a:effectLst/>
                <a:latin typeface="+mj-lt"/>
                <a:ea typeface="Calibri" panose="020F0502020204030204" pitchFamily="34" charset="0"/>
                <a:cs typeface="Times New Roman" panose="02020603050405020304" pitchFamily="18" charset="0"/>
              </a:rPr>
              <a:t> </a:t>
            </a:r>
            <a:r>
              <a:rPr lang="hu-HU" sz="2600" b="1" kern="100" dirty="0" err="1">
                <a:effectLst/>
                <a:latin typeface="+mj-lt"/>
                <a:ea typeface="Calibri" panose="020F0502020204030204" pitchFamily="34" charset="0"/>
                <a:cs typeface="Times New Roman" panose="02020603050405020304" pitchFamily="18" charset="0"/>
              </a:rPr>
              <a:t>positions</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are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these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independent</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clauses</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used</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are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they</a:t>
            </a:r>
            <a:r>
              <a:rPr lang="hu-HU" sz="2600" kern="100" dirty="0">
                <a:effectLst/>
                <a:latin typeface="+mj-lt"/>
                <a:ea typeface="Calibri" panose="020F0502020204030204" pitchFamily="34" charset="0"/>
                <a:cs typeface="Times New Roman" panose="02020603050405020304" pitchFamily="18" charset="0"/>
              </a:rPr>
              <a:t> more </a:t>
            </a:r>
            <a:r>
              <a:rPr lang="hu-HU" sz="2600" kern="100" dirty="0" err="1">
                <a:effectLst/>
                <a:latin typeface="+mj-lt"/>
                <a:ea typeface="Calibri" panose="020F0502020204030204" pitchFamily="34" charset="0"/>
                <a:cs typeface="Times New Roman" panose="02020603050405020304" pitchFamily="18" charset="0"/>
              </a:rPr>
              <a:t>frequent</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at</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the</a:t>
            </a:r>
            <a:r>
              <a:rPr lang="hu-HU" sz="2600" kern="100" dirty="0">
                <a:effectLst/>
                <a:latin typeface="+mj-lt"/>
                <a:ea typeface="Calibri" panose="020F0502020204030204" pitchFamily="34" charset="0"/>
                <a:cs typeface="Times New Roman" panose="02020603050405020304" pitchFamily="18" charset="0"/>
              </a:rPr>
              <a:t> end of </a:t>
            </a:r>
            <a:r>
              <a:rPr lang="hu-HU" sz="2600" kern="100" dirty="0" err="1">
                <a:effectLst/>
                <a:latin typeface="+mj-lt"/>
                <a:ea typeface="Calibri" panose="020F0502020204030204" pitchFamily="34" charset="0"/>
                <a:cs typeface="Times New Roman" panose="02020603050405020304" pitchFamily="18" charset="0"/>
              </a:rPr>
              <a:t>the</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statement</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cf</a:t>
            </a:r>
            <a:r>
              <a:rPr lang="hu-HU" sz="2600" kern="100" dirty="0">
                <a:effectLst/>
                <a:latin typeface="+mj-lt"/>
                <a:ea typeface="Calibri" panose="020F0502020204030204" pitchFamily="34" charset="0"/>
                <a:cs typeface="Times New Roman" panose="02020603050405020304" pitchFamily="18" charset="0"/>
              </a:rPr>
              <a:t>. </a:t>
            </a:r>
            <a:r>
              <a:rPr lang="hu-HU" sz="2600" kern="100" dirty="0" err="1">
                <a:effectLst/>
                <a:latin typeface="+mj-lt"/>
                <a:ea typeface="Calibri" panose="020F0502020204030204" pitchFamily="34" charset="0"/>
                <a:cs typeface="Times New Roman" panose="02020603050405020304" pitchFamily="18" charset="0"/>
              </a:rPr>
              <a:t>Kaltenböck</a:t>
            </a:r>
            <a:r>
              <a:rPr lang="hu-HU" sz="2600" kern="100" dirty="0">
                <a:effectLst/>
                <a:latin typeface="+mj-lt"/>
                <a:ea typeface="Calibri" panose="020F0502020204030204" pitchFamily="34" charset="0"/>
                <a:cs typeface="Times New Roman" panose="02020603050405020304" pitchFamily="18" charset="0"/>
              </a:rPr>
              <a:t> – </a:t>
            </a:r>
            <a:r>
              <a:rPr lang="hu-HU" sz="2600" kern="100" dirty="0" err="1">
                <a:effectLst/>
                <a:latin typeface="+mj-lt"/>
                <a:ea typeface="Calibri" panose="020F0502020204030204" pitchFamily="34" charset="0"/>
                <a:cs typeface="Times New Roman" panose="02020603050405020304" pitchFamily="18" charset="0"/>
              </a:rPr>
              <a:t>Keizer</a:t>
            </a:r>
            <a:r>
              <a:rPr lang="hu-HU" sz="2600" kern="100" dirty="0">
                <a:effectLst/>
                <a:latin typeface="+mj-lt"/>
                <a:ea typeface="Calibri" panose="020F0502020204030204" pitchFamily="34" charset="0"/>
                <a:cs typeface="Times New Roman" panose="02020603050405020304" pitchFamily="18" charset="0"/>
              </a:rPr>
              <a:t> 2022: 679)?</a:t>
            </a:r>
          </a:p>
          <a:p>
            <a:pPr marL="0" indent="0">
              <a:buNone/>
            </a:pPr>
            <a:endParaRPr lang="hu-HU" dirty="0"/>
          </a:p>
        </p:txBody>
      </p:sp>
    </p:spTree>
    <p:extLst>
      <p:ext uri="{BB962C8B-B14F-4D97-AF65-F5344CB8AC3E}">
        <p14:creationId xmlns:p14="http://schemas.microsoft.com/office/powerpoint/2010/main" val="2543169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xmlns="" id="{5ED5AA4D-3016-7B21-8A70-5BFB9899482A}"/>
              </a:ext>
            </a:extLst>
          </p:cNvPr>
          <p:cNvSpPr>
            <a:spLocks noGrp="1"/>
          </p:cNvSpPr>
          <p:nvPr>
            <p:ph type="title"/>
          </p:nvPr>
        </p:nvSpPr>
        <p:spPr/>
        <p:txBody>
          <a:bodyPr/>
          <a:lstStyle/>
          <a:p>
            <a:r>
              <a:rPr lang="hu-HU" dirty="0" err="1"/>
              <a:t>Questions</a:t>
            </a:r>
            <a:endParaRPr lang="hu-HU" dirty="0"/>
          </a:p>
        </p:txBody>
      </p:sp>
      <p:sp>
        <p:nvSpPr>
          <p:cNvPr id="3" name="Tartalom helye 2">
            <a:extLst>
              <a:ext uri="{FF2B5EF4-FFF2-40B4-BE49-F238E27FC236}">
                <a16:creationId xmlns:a16="http://schemas.microsoft.com/office/drawing/2014/main" xmlns="" id="{4AD475BF-0D15-EB4B-07B8-29852AC09464}"/>
              </a:ext>
            </a:extLst>
          </p:cNvPr>
          <p:cNvSpPr>
            <a:spLocks noGrp="1"/>
          </p:cNvSpPr>
          <p:nvPr>
            <p:ph idx="1"/>
          </p:nvPr>
        </p:nvSpPr>
        <p:spPr>
          <a:xfrm>
            <a:off x="772160" y="1493520"/>
            <a:ext cx="11105312" cy="5160199"/>
          </a:xfrm>
        </p:spPr>
        <p:txBody>
          <a:bodyPr>
            <a:normAutofit/>
          </a:bodyPr>
          <a:lstStyle/>
          <a:p>
            <a:pPr marL="0" lvl="0" indent="0" algn="just">
              <a:lnSpc>
                <a:spcPct val="107000"/>
              </a:lnSpc>
              <a:spcAft>
                <a:spcPts val="800"/>
              </a:spcAft>
              <a:buNone/>
            </a:pPr>
            <a:r>
              <a:rPr lang="hu-HU" sz="1800" kern="100" dirty="0" smtClean="0">
                <a:effectLst/>
                <a:latin typeface="+mj-lt"/>
                <a:ea typeface="Calibri" panose="020F0502020204030204" pitchFamily="34" charset="0"/>
                <a:cs typeface="Times New Roman" panose="02020603050405020304" pitchFamily="18" charset="0"/>
              </a:rPr>
              <a:t>3. </a:t>
            </a:r>
            <a:r>
              <a:rPr lang="hu-HU" sz="1800" kern="100" dirty="0" err="1" smtClean="0">
                <a:effectLst/>
                <a:latin typeface="+mj-lt"/>
                <a:ea typeface="Calibri" panose="020F0502020204030204" pitchFamily="34" charset="0"/>
                <a:cs typeface="Times New Roman" panose="02020603050405020304" pitchFamily="18" charset="0"/>
              </a:rPr>
              <a:t>What</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are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non-insubordinated</a:t>
            </a:r>
            <a:r>
              <a:rPr lang="hu-HU" sz="1800" b="1"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formal</a:t>
            </a:r>
            <a:r>
              <a:rPr lang="hu-HU" sz="1800" b="1" kern="100" dirty="0">
                <a:effectLst/>
                <a:latin typeface="+mj-lt"/>
                <a:ea typeface="Calibri" panose="020F0502020204030204" pitchFamily="34" charset="0"/>
                <a:cs typeface="Times New Roman" panose="02020603050405020304" pitchFamily="18" charset="0"/>
              </a:rPr>
              <a:t> </a:t>
            </a:r>
            <a:r>
              <a:rPr lang="hu-HU" sz="1800" kern="100" dirty="0">
                <a:effectLst/>
                <a:latin typeface="+mj-lt"/>
                <a:ea typeface="Calibri" panose="020F0502020204030204" pitchFamily="34" charset="0"/>
                <a:cs typeface="Times New Roman" panose="02020603050405020304" pitchFamily="18" charset="0"/>
              </a:rPr>
              <a:t>and </a:t>
            </a:r>
            <a:r>
              <a:rPr lang="hu-HU" sz="1800" kern="100" dirty="0" err="1">
                <a:effectLst/>
                <a:latin typeface="+mj-lt"/>
                <a:ea typeface="Calibri" panose="020F0502020204030204" pitchFamily="34" charset="0"/>
                <a:cs typeface="Times New Roman" panose="02020603050405020304" pitchFamily="18" charset="0"/>
              </a:rPr>
              <a:t>functional</a:t>
            </a:r>
            <a:r>
              <a:rPr lang="hu-HU" sz="1800"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variants</a:t>
            </a:r>
            <a:r>
              <a:rPr lang="hu-HU" sz="1800" kern="100" dirty="0">
                <a:effectLst/>
                <a:latin typeface="+mj-lt"/>
                <a:ea typeface="Calibri" panose="020F0502020204030204" pitchFamily="34" charset="0"/>
                <a:cs typeface="Times New Roman" panose="02020603050405020304" pitchFamily="18" charset="0"/>
              </a:rPr>
              <a:t> (3) of </a:t>
            </a:r>
            <a:r>
              <a:rPr lang="hu-HU" sz="1800" kern="100" dirty="0" err="1">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independent</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clauses</a:t>
            </a:r>
            <a:r>
              <a:rPr lang="hu-HU" sz="1800" kern="100" dirty="0">
                <a:effectLst/>
                <a:latin typeface="+mj-lt"/>
                <a:ea typeface="Calibri" panose="020F0502020204030204" pitchFamily="34" charset="0"/>
                <a:cs typeface="Times New Roman" panose="02020603050405020304" pitchFamily="18" charset="0"/>
              </a:rPr>
              <a:t> (4) </a:t>
            </a:r>
            <a:r>
              <a:rPr lang="hu-HU" sz="1800" kern="100" dirty="0" err="1">
                <a:effectLst/>
                <a:latin typeface="+mj-lt"/>
                <a:ea typeface="Calibri" panose="020F0502020204030204" pitchFamily="34" charset="0"/>
                <a:cs typeface="Times New Roman" panose="02020603050405020304" pitchFamily="18" charset="0"/>
              </a:rPr>
              <a:t>containing</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given</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verb</a:t>
            </a:r>
            <a:r>
              <a:rPr lang="hu-HU" sz="1800" kern="100" dirty="0">
                <a:effectLst/>
                <a:latin typeface="+mj-lt"/>
                <a:ea typeface="Calibri" panose="020F0502020204030204" pitchFamily="34" charset="0"/>
                <a:cs typeface="Times New Roman" panose="02020603050405020304" pitchFamily="18" charset="0"/>
              </a:rPr>
              <a:t> of </a:t>
            </a:r>
            <a:r>
              <a:rPr lang="hu-HU" sz="1800" kern="100" dirty="0" err="1">
                <a:effectLst/>
                <a:latin typeface="+mj-lt"/>
                <a:ea typeface="Calibri" panose="020F0502020204030204" pitchFamily="34" charset="0"/>
                <a:cs typeface="Times New Roman" panose="02020603050405020304" pitchFamily="18" charset="0"/>
              </a:rPr>
              <a:t>saying</a:t>
            </a:r>
            <a:r>
              <a:rPr lang="hu-HU" sz="1800" kern="100" dirty="0">
                <a:effectLst/>
                <a:latin typeface="+mj-lt"/>
                <a:ea typeface="Calibri" panose="020F0502020204030204" pitchFamily="34" charset="0"/>
                <a:cs typeface="Times New Roman" panose="02020603050405020304" pitchFamily="18" charset="0"/>
              </a:rPr>
              <a:t>, and </a:t>
            </a:r>
            <a:r>
              <a:rPr lang="hu-HU" sz="1800" kern="100" dirty="0" err="1">
                <a:effectLst/>
                <a:latin typeface="+mj-lt"/>
                <a:ea typeface="Calibri" panose="020F0502020204030204" pitchFamily="34" charset="0"/>
                <a:cs typeface="Times New Roman" panose="02020603050405020304" pitchFamily="18" charset="0"/>
              </a:rPr>
              <a:t>what</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frequency</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distribution</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do</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they</a:t>
            </a:r>
            <a:r>
              <a:rPr lang="hu-HU" sz="1800" kern="100" dirty="0">
                <a:effectLst/>
                <a:latin typeface="+mj-lt"/>
                <a:ea typeface="Calibri" panose="020F0502020204030204" pitchFamily="34" charset="0"/>
                <a:cs typeface="Times New Roman" panose="02020603050405020304" pitchFamily="18" charset="0"/>
              </a:rPr>
              <a:t> show </a:t>
            </a:r>
            <a:r>
              <a:rPr lang="hu-HU" sz="1800" kern="100" dirty="0" err="1">
                <a:effectLst/>
                <a:latin typeface="+mj-lt"/>
                <a:ea typeface="Calibri" panose="020F0502020204030204" pitchFamily="34" charset="0"/>
                <a:cs typeface="Times New Roman" panose="02020603050405020304" pitchFamily="18" charset="0"/>
              </a:rPr>
              <a:t>compared</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to</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each</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other</a:t>
            </a:r>
            <a:r>
              <a:rPr lang="hu-HU" sz="1800" kern="100" dirty="0">
                <a:effectLst/>
                <a:latin typeface="+mj-lt"/>
                <a:ea typeface="Calibri" panose="020F0502020204030204" pitchFamily="34" charset="0"/>
                <a:cs typeface="Times New Roman" panose="02020603050405020304" pitchFamily="18" charset="0"/>
              </a:rPr>
              <a:t>? </a:t>
            </a:r>
            <a:endParaRPr lang="hu-HU" sz="1800" kern="100" dirty="0" smtClean="0">
              <a:effectLst/>
              <a:latin typeface="+mj-lt"/>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hu-HU" sz="1800" kern="100" dirty="0" smtClean="0">
                <a:effectLst/>
                <a:latin typeface="+mj-lt"/>
                <a:ea typeface="Calibri" panose="020F0502020204030204" pitchFamily="34" charset="0"/>
                <a:cs typeface="Times New Roman" panose="02020603050405020304" pitchFamily="18" charset="0"/>
              </a:rPr>
              <a:t>(</a:t>
            </a:r>
            <a:r>
              <a:rPr lang="hu-HU" sz="1800" kern="100" dirty="0" smtClean="0">
                <a:effectLst/>
                <a:latin typeface="+mj-lt"/>
                <a:ea typeface="Calibri" panose="020F0502020204030204" pitchFamily="34" charset="0"/>
                <a:cs typeface="Times New Roman" panose="02020603050405020304" pitchFamily="18" charset="0"/>
              </a:rPr>
              <a:t>7) </a:t>
            </a:r>
            <a:r>
              <a:rPr lang="hu-HU" sz="1800" i="1" kern="100" dirty="0">
                <a:effectLst/>
                <a:latin typeface="+mj-lt"/>
                <a:ea typeface="Calibri" panose="020F0502020204030204" pitchFamily="34" charset="0"/>
                <a:cs typeface="Times New Roman" panose="02020603050405020304" pitchFamily="18" charset="0"/>
              </a:rPr>
              <a:t>A ' 99-es koncepciót, 	</a:t>
            </a:r>
            <a:r>
              <a:rPr lang="hu-HU" sz="1800" b="1" i="1" kern="100" dirty="0">
                <a:effectLst/>
                <a:latin typeface="+mj-lt"/>
                <a:ea typeface="Calibri" panose="020F0502020204030204" pitchFamily="34" charset="0"/>
                <a:cs typeface="Times New Roman" panose="02020603050405020304" pitchFamily="18" charset="0"/>
              </a:rPr>
              <a:t>ha 	röviden 	</a:t>
            </a:r>
            <a:r>
              <a:rPr lang="hu-HU" sz="1800" b="1" i="1" kern="100" dirty="0" smtClean="0">
                <a:effectLst/>
                <a:latin typeface="+mj-lt"/>
                <a:ea typeface="Calibri" panose="020F0502020204030204" pitchFamily="34" charset="0"/>
                <a:cs typeface="Times New Roman" panose="02020603050405020304" pitchFamily="18" charset="0"/>
              </a:rPr>
              <a:t>	akarok </a:t>
            </a:r>
            <a:r>
              <a:rPr lang="hu-HU" sz="1800" b="1" i="1" kern="100" dirty="0">
                <a:effectLst/>
                <a:latin typeface="+mj-lt"/>
                <a:ea typeface="Calibri" panose="020F0502020204030204" pitchFamily="34" charset="0"/>
                <a:cs typeface="Times New Roman" panose="02020603050405020304" pitchFamily="18" charset="0"/>
              </a:rPr>
              <a:t>		</a:t>
            </a:r>
            <a:r>
              <a:rPr lang="hu-HU" sz="1800" b="1" i="1" kern="100" dirty="0" smtClean="0">
                <a:effectLst/>
                <a:latin typeface="+mj-lt"/>
                <a:ea typeface="Calibri" panose="020F0502020204030204" pitchFamily="34" charset="0"/>
                <a:cs typeface="Times New Roman" panose="02020603050405020304" pitchFamily="18" charset="0"/>
              </a:rPr>
              <a:t>		fogalmazni</a:t>
            </a:r>
            <a:r>
              <a:rPr lang="hu-HU" sz="1800" b="1" i="1" kern="100" dirty="0">
                <a:effectLst/>
                <a:latin typeface="+mj-lt"/>
                <a:ea typeface="Calibri" panose="020F0502020204030204" pitchFamily="34" charset="0"/>
                <a:cs typeface="Times New Roman" panose="02020603050405020304" pitchFamily="18" charset="0"/>
              </a:rPr>
              <a:t>, </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b="1" i="1" kern="100" dirty="0">
                <a:effectLst/>
                <a:latin typeface="+mj-lt"/>
                <a:ea typeface="Calibri" panose="020F0502020204030204" pitchFamily="34" charset="0"/>
                <a:cs typeface="Times New Roman" panose="02020603050405020304" pitchFamily="18" charset="0"/>
              </a:rPr>
              <a:t>		</a:t>
            </a:r>
            <a:r>
              <a:rPr lang="hu-HU" sz="1800" b="1" i="1"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if</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briefly</a:t>
            </a:r>
            <a:r>
              <a:rPr lang="hu-HU" sz="1800" kern="100" dirty="0">
                <a:effectLst/>
                <a:latin typeface="+mj-lt"/>
                <a:ea typeface="Calibri" panose="020F0502020204030204" pitchFamily="34" charset="0"/>
                <a:cs typeface="Times New Roman" panose="02020603050405020304" pitchFamily="18" charset="0"/>
              </a:rPr>
              <a:t>		want</a:t>
            </a:r>
            <a:r>
              <a:rPr lang="hu-HU" sz="1800" kern="100" cap="small" dirty="0">
                <a:effectLst/>
                <a:latin typeface="+mj-lt"/>
                <a:ea typeface="Calibri" panose="020F0502020204030204" pitchFamily="34" charset="0"/>
                <a:cs typeface="Times New Roman" panose="02020603050405020304" pitchFamily="18" charset="0"/>
              </a:rPr>
              <a:t>.Ind.Prs.Sg1</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compose</a:t>
            </a:r>
            <a:r>
              <a:rPr lang="hu-HU" sz="1800" kern="100" cap="small" dirty="0" err="1" smtClean="0">
                <a:effectLst/>
                <a:latin typeface="+mj-lt"/>
                <a:ea typeface="Calibri" panose="020F0502020204030204" pitchFamily="34" charset="0"/>
                <a:cs typeface="Times New Roman" panose="02020603050405020304" pitchFamily="18" charset="0"/>
              </a:rPr>
              <a:t>.inf</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b="1" i="1" kern="100" dirty="0">
                <a:effectLst/>
                <a:latin typeface="+mj-lt"/>
                <a:ea typeface="Calibri" panose="020F0502020204030204" pitchFamily="34" charset="0"/>
                <a:cs typeface="Times New Roman" panose="02020603050405020304" pitchFamily="18" charset="0"/>
              </a:rPr>
              <a:t>akkor 	úgy 	tudom 			</a:t>
            </a:r>
            <a:r>
              <a:rPr lang="hu-HU" sz="1800" b="1" i="1" kern="100" dirty="0" smtClean="0">
                <a:effectLst/>
                <a:latin typeface="+mj-lt"/>
                <a:ea typeface="Calibri" panose="020F0502020204030204" pitchFamily="34" charset="0"/>
                <a:cs typeface="Times New Roman" panose="02020603050405020304" pitchFamily="18" charset="0"/>
              </a:rPr>
              <a:t>	jellemezni </a:t>
            </a:r>
            <a:r>
              <a:rPr lang="hu-HU" sz="1800" b="1" i="1" kern="100" dirty="0">
                <a:effectLst/>
                <a:latin typeface="+mj-lt"/>
                <a:ea typeface="Calibri" panose="020F0502020204030204" pitchFamily="34" charset="0"/>
                <a:cs typeface="Times New Roman" panose="02020603050405020304" pitchFamily="18" charset="0"/>
              </a:rPr>
              <a:t>		</a:t>
            </a:r>
            <a:r>
              <a:rPr lang="hu-HU" sz="1800" b="1" i="1" kern="100" dirty="0" smtClean="0">
                <a:effectLst/>
                <a:latin typeface="+mj-lt"/>
                <a:ea typeface="Calibri" panose="020F0502020204030204" pitchFamily="34" charset="0"/>
                <a:cs typeface="Times New Roman" panose="02020603050405020304" pitchFamily="18" charset="0"/>
              </a:rPr>
              <a:t>	a </a:t>
            </a:r>
            <a:r>
              <a:rPr lang="hu-HU" sz="1800" b="1" i="1" kern="100" dirty="0">
                <a:effectLst/>
                <a:latin typeface="+mj-lt"/>
                <a:ea typeface="Calibri" panose="020F0502020204030204" pitchFamily="34" charset="0"/>
                <a:cs typeface="Times New Roman" panose="02020603050405020304" pitchFamily="18" charset="0"/>
              </a:rPr>
              <a:t>	magam 	</a:t>
            </a:r>
            <a:r>
              <a:rPr lang="hu-HU" sz="1800" i="1" kern="100" dirty="0">
                <a:effectLst/>
                <a:latin typeface="+mj-lt"/>
                <a:ea typeface="Calibri" panose="020F0502020204030204" pitchFamily="34" charset="0"/>
                <a:cs typeface="Times New Roman" panose="02020603050405020304" pitchFamily="18" charset="0"/>
              </a:rPr>
              <a:t> </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kern="100" dirty="0" err="1">
                <a:effectLst/>
                <a:latin typeface="+mj-lt"/>
                <a:ea typeface="Calibri" panose="020F0502020204030204" pitchFamily="34" charset="0"/>
                <a:cs typeface="Times New Roman" panose="02020603050405020304" pitchFamily="18" charset="0"/>
              </a:rPr>
              <a:t>then</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so</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know.Ind.Prs.Sg1</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characterize.inf</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the</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myself</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b="1" i="1" kern="100" dirty="0">
                <a:effectLst/>
                <a:latin typeface="+mj-lt"/>
                <a:ea typeface="Calibri" panose="020F0502020204030204" pitchFamily="34" charset="0"/>
                <a:cs typeface="Times New Roman" panose="02020603050405020304" pitchFamily="18" charset="0"/>
              </a:rPr>
              <a:t>számára 	és 	</a:t>
            </a:r>
            <a:r>
              <a:rPr lang="hu-HU" sz="1800" b="1" i="1" kern="100" dirty="0" smtClean="0">
                <a:effectLst/>
                <a:latin typeface="+mj-lt"/>
                <a:ea typeface="Calibri" panose="020F0502020204030204" pitchFamily="34" charset="0"/>
                <a:cs typeface="Times New Roman" panose="02020603050405020304" pitchFamily="18" charset="0"/>
              </a:rPr>
              <a:t>	hangosan</a:t>
            </a:r>
            <a:r>
              <a:rPr lang="hu-HU" sz="1800" b="1" i="1" kern="100" dirty="0">
                <a:effectLst/>
                <a:latin typeface="+mj-lt"/>
                <a:ea typeface="Calibri" panose="020F0502020204030204" pitchFamily="34" charset="0"/>
                <a:cs typeface="Times New Roman" panose="02020603050405020304" pitchFamily="18" charset="0"/>
              </a:rPr>
              <a:t>,</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kern="100" dirty="0" err="1">
                <a:effectLst/>
                <a:latin typeface="+mj-lt"/>
                <a:ea typeface="Calibri" panose="020F0502020204030204" pitchFamily="34" charset="0"/>
                <a:cs typeface="Times New Roman" panose="02020603050405020304" pitchFamily="18" charset="0"/>
              </a:rPr>
              <a:t>for</a:t>
            </a:r>
            <a:r>
              <a:rPr lang="hu-HU" sz="1800" i="1" kern="100" dirty="0">
                <a:effectLst/>
                <a:latin typeface="+mj-lt"/>
                <a:ea typeface="Calibri" panose="020F0502020204030204" pitchFamily="34" charset="0"/>
                <a:cs typeface="Times New Roman" panose="02020603050405020304" pitchFamily="18" charset="0"/>
              </a:rPr>
              <a:t>		</a:t>
            </a:r>
            <a:r>
              <a:rPr lang="hu-HU" sz="1800" i="1" kern="100" dirty="0" smtClean="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and</a:t>
            </a:r>
            <a:r>
              <a:rPr lang="hu-HU" sz="1800" kern="100" dirty="0">
                <a:effectLst/>
                <a:latin typeface="+mj-lt"/>
                <a:ea typeface="Calibri" panose="020F0502020204030204" pitchFamily="34" charset="0"/>
                <a:cs typeface="Times New Roman" panose="02020603050405020304" pitchFamily="18" charset="0"/>
              </a:rPr>
              <a:t>	</a:t>
            </a:r>
            <a:r>
              <a:rPr lang="hu-HU" sz="1800" kern="100" dirty="0" smtClean="0">
                <a:effectLst/>
                <a:latin typeface="+mj-lt"/>
                <a:ea typeface="Calibri" panose="020F0502020204030204" pitchFamily="34" charset="0"/>
                <a:cs typeface="Times New Roman" panose="02020603050405020304" pitchFamily="18" charset="0"/>
              </a:rPr>
              <a:t> 	</a:t>
            </a:r>
            <a:r>
              <a:rPr lang="hu-HU" sz="1800" kern="100" dirty="0" err="1" smtClean="0">
                <a:effectLst/>
                <a:latin typeface="+mj-lt"/>
                <a:ea typeface="Calibri" panose="020F0502020204030204" pitchFamily="34" charset="0"/>
                <a:cs typeface="Times New Roman" panose="02020603050405020304" pitchFamily="18" charset="0"/>
              </a:rPr>
              <a:t>loudly</a:t>
            </a:r>
            <a:endParaRPr lang="hu-HU" sz="1800" kern="1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hu-HU" sz="1800" i="1" kern="100" dirty="0">
                <a:effectLst/>
                <a:latin typeface="+mj-lt"/>
                <a:ea typeface="Calibri" panose="020F0502020204030204" pitchFamily="34" charset="0"/>
                <a:cs typeface="Times New Roman" panose="02020603050405020304" pitchFamily="18" charset="0"/>
              </a:rPr>
              <a:t>hogy a kérdésfeltevések befejezetlen koncepciója.</a:t>
            </a:r>
            <a:r>
              <a:rPr lang="hu-HU" sz="1800" kern="100" dirty="0">
                <a:effectLst/>
                <a:latin typeface="+mj-lt"/>
                <a:ea typeface="Calibri" panose="020F0502020204030204" pitchFamily="34" charset="0"/>
                <a:cs typeface="Times New Roman" panose="02020603050405020304" pitchFamily="18" charset="0"/>
              </a:rPr>
              <a:t> (MNSz2, #54009629,doc#901, </a:t>
            </a:r>
            <a:r>
              <a:rPr lang="hu-HU" sz="1800" kern="100" dirty="0" err="1">
                <a:effectLst/>
                <a:latin typeface="+mj-lt"/>
                <a:ea typeface="Calibri" panose="020F0502020204030204" pitchFamily="34" charset="0"/>
                <a:cs typeface="Times New Roman" panose="02020603050405020304" pitchFamily="18" charset="0"/>
              </a:rPr>
              <a:t>official</a:t>
            </a:r>
            <a:r>
              <a:rPr lang="hu-HU" sz="1800" kern="100" dirty="0">
                <a:effectLst/>
                <a:latin typeface="+mj-lt"/>
                <a:ea typeface="Calibri" panose="020F0502020204030204" pitchFamily="34" charset="0"/>
                <a:cs typeface="Times New Roman" panose="02020603050405020304" pitchFamily="18" charset="0"/>
              </a:rPr>
              <a:t>)</a:t>
            </a:r>
          </a:p>
          <a:p>
            <a:pPr marL="0" indent="0" algn="just">
              <a:lnSpc>
                <a:spcPct val="107000"/>
              </a:lnSpc>
              <a:spcAft>
                <a:spcPts val="0"/>
              </a:spcAft>
              <a:buNone/>
            </a:pPr>
            <a:r>
              <a:rPr lang="hu-HU" sz="1800" kern="100" dirty="0">
                <a:effectLst/>
                <a:latin typeface="+mj-lt"/>
                <a:ea typeface="Calibri" panose="020F0502020204030204" pitchFamily="34" charset="0"/>
                <a:cs typeface="Times New Roman" panose="02020603050405020304" pitchFamily="18" charset="0"/>
              </a:rPr>
              <a:t>’The </a:t>
            </a:r>
            <a:r>
              <a:rPr lang="hu-HU" sz="1800" kern="100" dirty="0" err="1">
                <a:effectLst/>
                <a:latin typeface="+mj-lt"/>
                <a:ea typeface="Calibri" panose="020F0502020204030204" pitchFamily="34" charset="0"/>
                <a:cs typeface="Times New Roman" panose="02020603050405020304" pitchFamily="18" charset="0"/>
              </a:rPr>
              <a:t>concept</a:t>
            </a:r>
            <a:r>
              <a:rPr lang="hu-HU" sz="1800" kern="100" dirty="0">
                <a:effectLst/>
                <a:latin typeface="+mj-lt"/>
                <a:ea typeface="Calibri" panose="020F0502020204030204" pitchFamily="34" charset="0"/>
                <a:cs typeface="Times New Roman" panose="02020603050405020304" pitchFamily="18" charset="0"/>
              </a:rPr>
              <a:t> of '99, </a:t>
            </a:r>
            <a:r>
              <a:rPr lang="hu-HU" sz="1800" b="1" kern="100" dirty="0" err="1">
                <a:effectLst/>
                <a:latin typeface="+mj-lt"/>
                <a:ea typeface="Calibri" panose="020F0502020204030204" pitchFamily="34" charset="0"/>
                <a:cs typeface="Times New Roman" panose="02020603050405020304" pitchFamily="18" charset="0"/>
              </a:rPr>
              <a:t>if</a:t>
            </a:r>
            <a:r>
              <a:rPr lang="hu-HU" sz="1800" b="1" kern="100" dirty="0">
                <a:effectLst/>
                <a:latin typeface="+mj-lt"/>
                <a:ea typeface="Calibri" panose="020F0502020204030204" pitchFamily="34" charset="0"/>
                <a:cs typeface="Times New Roman" panose="02020603050405020304" pitchFamily="18" charset="0"/>
              </a:rPr>
              <a:t> I </a:t>
            </a:r>
            <a:r>
              <a:rPr lang="hu-HU" sz="1800" b="1" kern="100" dirty="0" err="1">
                <a:effectLst/>
                <a:latin typeface="+mj-lt"/>
                <a:ea typeface="Calibri" panose="020F0502020204030204" pitchFamily="34" charset="0"/>
                <a:cs typeface="Times New Roman" panose="02020603050405020304" pitchFamily="18" charset="0"/>
              </a:rPr>
              <a:t>want</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to</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put</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it</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briefly</a:t>
            </a:r>
            <a:r>
              <a:rPr lang="hu-HU" sz="1800" b="1" kern="100" dirty="0">
                <a:effectLst/>
                <a:latin typeface="+mj-lt"/>
                <a:ea typeface="Calibri" panose="020F0502020204030204" pitchFamily="34" charset="0"/>
                <a:cs typeface="Times New Roman" panose="02020603050405020304" pitchFamily="18" charset="0"/>
              </a:rPr>
              <a:t>,</a:t>
            </a:r>
            <a:r>
              <a:rPr lang="hu-HU" sz="1800" kern="100" dirty="0">
                <a:effectLst/>
                <a:latin typeface="+mj-lt"/>
                <a:ea typeface="Calibri" panose="020F0502020204030204" pitchFamily="34" charset="0"/>
                <a:cs typeface="Times New Roman" panose="02020603050405020304" pitchFamily="18" charset="0"/>
              </a:rPr>
              <a:t> </a:t>
            </a:r>
            <a:r>
              <a:rPr lang="hu-HU" sz="1800" b="1" kern="100" dirty="0">
                <a:effectLst/>
                <a:latin typeface="+mj-lt"/>
                <a:ea typeface="Calibri" panose="020F0502020204030204" pitchFamily="34" charset="0"/>
                <a:cs typeface="Times New Roman" panose="02020603050405020304" pitchFamily="18" charset="0"/>
              </a:rPr>
              <a:t>[</a:t>
            </a:r>
            <a:r>
              <a:rPr lang="hu-HU" sz="1800" b="1" kern="100" dirty="0" err="1">
                <a:effectLst/>
                <a:latin typeface="+mj-lt"/>
                <a:ea typeface="Calibri" panose="020F0502020204030204" pitchFamily="34" charset="0"/>
                <a:cs typeface="Times New Roman" panose="02020603050405020304" pitchFamily="18" charset="0"/>
              </a:rPr>
              <a:t>then</a:t>
            </a:r>
            <a:r>
              <a:rPr lang="hu-HU" sz="1800" b="1" kern="100" dirty="0">
                <a:effectLst/>
                <a:latin typeface="+mj-lt"/>
                <a:ea typeface="Calibri" panose="020F0502020204030204" pitchFamily="34" charset="0"/>
                <a:cs typeface="Times New Roman" panose="02020603050405020304" pitchFamily="18" charset="0"/>
              </a:rPr>
              <a:t>]</a:t>
            </a:r>
            <a:r>
              <a:rPr lang="hu-HU" sz="1800" kern="100" dirty="0">
                <a:effectLst/>
                <a:latin typeface="+mj-lt"/>
                <a:ea typeface="Calibri" panose="020F0502020204030204" pitchFamily="34" charset="0"/>
                <a:cs typeface="Times New Roman" panose="02020603050405020304" pitchFamily="18" charset="0"/>
              </a:rPr>
              <a:t> </a:t>
            </a:r>
            <a:r>
              <a:rPr lang="hu-HU" sz="1800" b="1" kern="100" dirty="0">
                <a:effectLst/>
                <a:latin typeface="+mj-lt"/>
                <a:ea typeface="Calibri" panose="020F0502020204030204" pitchFamily="34" charset="0"/>
                <a:cs typeface="Times New Roman" panose="02020603050405020304" pitchFamily="18" charset="0"/>
              </a:rPr>
              <a:t>I </a:t>
            </a:r>
            <a:r>
              <a:rPr lang="hu-HU" sz="1800" b="1" kern="100" dirty="0" err="1">
                <a:effectLst/>
                <a:latin typeface="+mj-lt"/>
                <a:ea typeface="Calibri" panose="020F0502020204030204" pitchFamily="34" charset="0"/>
                <a:cs typeface="Times New Roman" panose="02020603050405020304" pitchFamily="18" charset="0"/>
              </a:rPr>
              <a:t>can</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describe</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it</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to</a:t>
            </a:r>
            <a:r>
              <a:rPr lang="hu-HU" sz="1800" b="1" kern="100" dirty="0">
                <a:effectLst/>
                <a:latin typeface="+mj-lt"/>
                <a:ea typeface="Calibri" panose="020F0502020204030204" pitchFamily="34" charset="0"/>
                <a:cs typeface="Times New Roman" panose="02020603050405020304" pitchFamily="18" charset="0"/>
              </a:rPr>
              <a:t> </a:t>
            </a:r>
            <a:r>
              <a:rPr lang="hu-HU" sz="1800" b="1" kern="100" dirty="0" err="1">
                <a:effectLst/>
                <a:latin typeface="+mj-lt"/>
                <a:ea typeface="Calibri" panose="020F0502020204030204" pitchFamily="34" charset="0"/>
                <a:cs typeface="Times New Roman" panose="02020603050405020304" pitchFamily="18" charset="0"/>
              </a:rPr>
              <a:t>myself</a:t>
            </a:r>
            <a:r>
              <a:rPr lang="hu-HU" sz="1800" b="1" kern="100" dirty="0">
                <a:effectLst/>
                <a:latin typeface="+mj-lt"/>
                <a:ea typeface="Calibri" panose="020F0502020204030204" pitchFamily="34" charset="0"/>
                <a:cs typeface="Times New Roman" panose="02020603050405020304" pitchFamily="18" charset="0"/>
              </a:rPr>
              <a:t> and out </a:t>
            </a:r>
            <a:r>
              <a:rPr lang="hu-HU" sz="1800" b="1" kern="100" dirty="0" err="1">
                <a:effectLst/>
                <a:latin typeface="+mj-lt"/>
                <a:ea typeface="Calibri" panose="020F0502020204030204" pitchFamily="34" charset="0"/>
                <a:cs typeface="Times New Roman" panose="02020603050405020304" pitchFamily="18" charset="0"/>
              </a:rPr>
              <a:t>loud</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as</a:t>
            </a:r>
            <a:r>
              <a:rPr lang="hu-HU" sz="1800" kern="100" dirty="0">
                <a:effectLst/>
                <a:latin typeface="+mj-lt"/>
                <a:ea typeface="Calibri" panose="020F0502020204030204" pitchFamily="34" charset="0"/>
                <a:cs typeface="Times New Roman" panose="02020603050405020304" pitchFamily="18" charset="0"/>
              </a:rPr>
              <a:t> an </a:t>
            </a:r>
            <a:r>
              <a:rPr lang="hu-HU" sz="1800" kern="100" dirty="0" err="1">
                <a:effectLst/>
                <a:latin typeface="+mj-lt"/>
                <a:ea typeface="Calibri" panose="020F0502020204030204" pitchFamily="34" charset="0"/>
                <a:cs typeface="Times New Roman" panose="02020603050405020304" pitchFamily="18" charset="0"/>
              </a:rPr>
              <a:t>unfinished</a:t>
            </a:r>
            <a:r>
              <a:rPr lang="hu-HU" sz="1800" kern="100" dirty="0">
                <a:effectLst/>
                <a:latin typeface="+mj-lt"/>
                <a:ea typeface="Calibri" panose="020F0502020204030204" pitchFamily="34" charset="0"/>
                <a:cs typeface="Times New Roman" panose="02020603050405020304" pitchFamily="18" charset="0"/>
              </a:rPr>
              <a:t> </a:t>
            </a:r>
            <a:r>
              <a:rPr lang="hu-HU" sz="1800" kern="100" dirty="0" err="1">
                <a:effectLst/>
                <a:latin typeface="+mj-lt"/>
                <a:ea typeface="Calibri" panose="020F0502020204030204" pitchFamily="34" charset="0"/>
                <a:cs typeface="Times New Roman" panose="02020603050405020304" pitchFamily="18" charset="0"/>
              </a:rPr>
              <a:t>concept</a:t>
            </a:r>
            <a:r>
              <a:rPr lang="hu-HU" sz="1800" kern="100" dirty="0">
                <a:effectLst/>
                <a:latin typeface="+mj-lt"/>
                <a:ea typeface="Calibri" panose="020F0502020204030204" pitchFamily="34" charset="0"/>
                <a:cs typeface="Times New Roman" panose="02020603050405020304" pitchFamily="18" charset="0"/>
              </a:rPr>
              <a:t> of </a:t>
            </a:r>
            <a:r>
              <a:rPr lang="hu-HU" sz="1800" kern="100" dirty="0" err="1">
                <a:effectLst/>
                <a:latin typeface="+mj-lt"/>
                <a:ea typeface="Calibri" panose="020F0502020204030204" pitchFamily="34" charset="0"/>
                <a:cs typeface="Times New Roman" panose="02020603050405020304" pitchFamily="18" charset="0"/>
              </a:rPr>
              <a:t>questioning</a:t>
            </a:r>
            <a:r>
              <a:rPr lang="hu-HU" sz="1800" kern="100" dirty="0">
                <a:effectLst/>
                <a:latin typeface="+mj-lt"/>
                <a:ea typeface="Calibri" panose="020F0502020204030204" pitchFamily="34" charset="0"/>
                <a:cs typeface="Times New Roman" panose="02020603050405020304" pitchFamily="18" charset="0"/>
              </a:rPr>
              <a:t>.’</a:t>
            </a:r>
          </a:p>
          <a:p>
            <a:pPr marL="0" indent="0">
              <a:buNone/>
            </a:pPr>
            <a:endParaRPr lang="hu-HU" dirty="0"/>
          </a:p>
        </p:txBody>
      </p:sp>
    </p:spTree>
    <p:extLst>
      <p:ext uri="{BB962C8B-B14F-4D97-AF65-F5344CB8AC3E}">
        <p14:creationId xmlns:p14="http://schemas.microsoft.com/office/powerpoint/2010/main" val="3175412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2145</TotalTime>
  <Words>3772</Words>
  <Application>Microsoft Office PowerPoint</Application>
  <PresentationFormat>Szélesvásznú</PresentationFormat>
  <Paragraphs>313</Paragraphs>
  <Slides>26</Slides>
  <Notes>16</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26</vt:i4>
      </vt:variant>
    </vt:vector>
  </HeadingPairs>
  <TitlesOfParts>
    <vt:vector size="34" baseType="lpstr">
      <vt:lpstr>Aptos Narrow</vt:lpstr>
      <vt:lpstr>Arial</vt:lpstr>
      <vt:lpstr>Calibri</vt:lpstr>
      <vt:lpstr>Century Gothic</vt:lpstr>
      <vt:lpstr>Symbol</vt:lpstr>
      <vt:lpstr>Times New Roman</vt:lpstr>
      <vt:lpstr>Wingdings 3</vt:lpstr>
      <vt:lpstr>Ion</vt:lpstr>
      <vt:lpstr>Variations of independent (insubordinate) clauses with metalinguistic function in Hungarian</vt:lpstr>
      <vt:lpstr>Independent (insubordinate) clauses</vt:lpstr>
      <vt:lpstr>Independent (insubordinate) clauses</vt:lpstr>
      <vt:lpstr>Independent clauses with metalinguistic (metapragmatic) functions</vt:lpstr>
      <vt:lpstr>Metalinguistic-metapragmatic functions</vt:lpstr>
      <vt:lpstr>Examples: metalinguistic function</vt:lpstr>
      <vt:lpstr>Method, material</vt:lpstr>
      <vt:lpstr>Questions</vt:lpstr>
      <vt:lpstr>Questions</vt:lpstr>
      <vt:lpstr>Questions</vt:lpstr>
      <vt:lpstr>3 usages of hogy</vt:lpstr>
      <vt:lpstr>PowerPoint bemutató</vt:lpstr>
      <vt:lpstr>Results: verbs of saying after Ha/ha ’if’and Hogy/hogy ’that’ + 5 words</vt:lpstr>
      <vt:lpstr>Results: verbs of saying (roots) after Ha/ha ’if’ + 5 words</vt:lpstr>
      <vt:lpstr>Results: verbs of saying (roots) after Hogy/hogy ’if’ + 5 words</vt:lpstr>
      <vt:lpstr>Most frequent cases:  FOGALMAZ- ’formulate’</vt:lpstr>
      <vt:lpstr>Most frequent cases: KÉRDEZ- ’ask’</vt:lpstr>
      <vt:lpstr>Positions</vt:lpstr>
      <vt:lpstr>Positions of metalinguistic independent clauses</vt:lpstr>
      <vt:lpstr>Examination 2</vt:lpstr>
      <vt:lpstr>PowerPoint bemutató</vt:lpstr>
      <vt:lpstr>Non-insubordinate variants</vt:lpstr>
      <vt:lpstr> Summary</vt:lpstr>
      <vt:lpstr>PowerPoint bemutató</vt:lpstr>
      <vt:lpstr>Acknowledgements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Variations of independent (insubordinate) clauses with metalinguistic function in Hungarian</dc:title>
  <dc:creator>Anonymous</dc:creator>
  <cp:lastModifiedBy>Anonymous</cp:lastModifiedBy>
  <cp:revision>477</cp:revision>
  <dcterms:created xsi:type="dcterms:W3CDTF">2024-05-20T10:45:04Z</dcterms:created>
  <dcterms:modified xsi:type="dcterms:W3CDTF">2024-06-11T07:17:32Z</dcterms:modified>
</cp:coreProperties>
</file>