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sldIdLst>
    <p:sldId id="256" r:id="rId2"/>
    <p:sldId id="265" r:id="rId3"/>
    <p:sldId id="290" r:id="rId4"/>
    <p:sldId id="291" r:id="rId5"/>
    <p:sldId id="292" r:id="rId6"/>
    <p:sldId id="293" r:id="rId7"/>
    <p:sldId id="294" r:id="rId8"/>
    <p:sldId id="266" r:id="rId9"/>
    <p:sldId id="267" r:id="rId10"/>
    <p:sldId id="268" r:id="rId11"/>
    <p:sldId id="298" r:id="rId12"/>
    <p:sldId id="269" r:id="rId13"/>
    <p:sldId id="272" r:id="rId14"/>
    <p:sldId id="277" r:id="rId15"/>
    <p:sldId id="278" r:id="rId16"/>
    <p:sldId id="283" r:id="rId17"/>
    <p:sldId id="280" r:id="rId18"/>
    <p:sldId id="296" r:id="rId19"/>
    <p:sldId id="276" r:id="rId20"/>
    <p:sldId id="285" r:id="rId21"/>
    <p:sldId id="287" r:id="rId22"/>
    <p:sldId id="286" r:id="rId23"/>
    <p:sldId id="295" r:id="rId24"/>
    <p:sldId id="288" r:id="rId25"/>
    <p:sldId id="270" r:id="rId26"/>
    <p:sldId id="297" r:id="rId27"/>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121" autoAdjust="0"/>
  </p:normalViewPr>
  <p:slideViewPr>
    <p:cSldViewPr snapToGrid="0">
      <p:cViewPr varScale="1">
        <p:scale>
          <a:sx n="67" d="100"/>
          <a:sy n="67" d="100"/>
        </p:scale>
        <p:origin x="129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233;r%20Csilla\CSILLA_MUNKA_20211114_tol\INPRA2024_Pisa\prezink\abrak.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233;r%20Csilla\CSILLA_MUNKA_20211114_tol\INPRA2024_Pisa\prezink\abrak.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233;r%20Csilla\CSILLA_MUNKA_20211114_tol\INPRA2024_Pisa\prezink\abrak.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[abrak.xlsx]Munka1!$M$5</c:f>
              <c:strCache>
                <c:ptCount val="1"/>
                <c:pt idx="0">
                  <c:v>STAND-ALONE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[abrak.xlsx]Munka1!$L$6:$L$12</c:f>
              <c:strCache>
                <c:ptCount val="7"/>
                <c:pt idx="0">
                  <c:v>2 WORDS</c:v>
                </c:pt>
                <c:pt idx="1">
                  <c:v>3 WORDS</c:v>
                </c:pt>
                <c:pt idx="2">
                  <c:v>4 WORDS</c:v>
                </c:pt>
                <c:pt idx="3">
                  <c:v>5 WORDS</c:v>
                </c:pt>
                <c:pt idx="4">
                  <c:v>6 WORDS</c:v>
                </c:pt>
                <c:pt idx="5">
                  <c:v>7 WORDS</c:v>
                </c:pt>
                <c:pt idx="6">
                  <c:v>TOTAL</c:v>
                </c:pt>
              </c:strCache>
            </c:strRef>
          </c:cat>
          <c:val>
            <c:numRef>
              <c:f>[abrak.xlsx]Munka1!$M$6:$M$12</c:f>
              <c:numCache>
                <c:formatCode>0.00%</c:formatCode>
                <c:ptCount val="7"/>
                <c:pt idx="0">
                  <c:v>0.54500000000000004</c:v>
                </c:pt>
                <c:pt idx="1">
                  <c:v>0.70399999999999996</c:v>
                </c:pt>
                <c:pt idx="2">
                  <c:v>0.61799999999999999</c:v>
                </c:pt>
                <c:pt idx="3">
                  <c:v>0.76800000000000002</c:v>
                </c:pt>
                <c:pt idx="4">
                  <c:v>0.58299999999999996</c:v>
                </c:pt>
                <c:pt idx="5">
                  <c:v>0.66700000000000004</c:v>
                </c:pt>
                <c:pt idx="6">
                  <c:v>0.64859999999999995</c:v>
                </c:pt>
              </c:numCache>
            </c:numRef>
          </c:val>
        </c:ser>
        <c:ser>
          <c:idx val="1"/>
          <c:order val="1"/>
          <c:tx>
            <c:strRef>
              <c:f>[abrak.xlsx]Munka1!$N$5</c:f>
              <c:strCache>
                <c:ptCount val="1"/>
                <c:pt idx="0">
                  <c:v>ELABORATIVE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[abrak.xlsx]Munka1!$L$6:$L$12</c:f>
              <c:strCache>
                <c:ptCount val="7"/>
                <c:pt idx="0">
                  <c:v>2 WORDS</c:v>
                </c:pt>
                <c:pt idx="1">
                  <c:v>3 WORDS</c:v>
                </c:pt>
                <c:pt idx="2">
                  <c:v>4 WORDS</c:v>
                </c:pt>
                <c:pt idx="3">
                  <c:v>5 WORDS</c:v>
                </c:pt>
                <c:pt idx="4">
                  <c:v>6 WORDS</c:v>
                </c:pt>
                <c:pt idx="5">
                  <c:v>7 WORDS</c:v>
                </c:pt>
                <c:pt idx="6">
                  <c:v>TOTAL</c:v>
                </c:pt>
              </c:strCache>
            </c:strRef>
          </c:cat>
          <c:val>
            <c:numRef>
              <c:f>[abrak.xlsx]Munka1!$N$6:$N$12</c:f>
              <c:numCache>
                <c:formatCode>0.00%</c:formatCode>
                <c:ptCount val="7"/>
                <c:pt idx="0">
                  <c:v>0.45500000000000002</c:v>
                </c:pt>
                <c:pt idx="1">
                  <c:v>0.29599999999999999</c:v>
                </c:pt>
                <c:pt idx="2">
                  <c:v>0.38200000000000001</c:v>
                </c:pt>
                <c:pt idx="3">
                  <c:v>0.23200000000000001</c:v>
                </c:pt>
                <c:pt idx="4">
                  <c:v>0.41699999999999998</c:v>
                </c:pt>
                <c:pt idx="5">
                  <c:v>0.33300000000000002</c:v>
                </c:pt>
                <c:pt idx="6">
                  <c:v>0.35139999999999999</c:v>
                </c:pt>
              </c:numCache>
            </c:numRef>
          </c:val>
        </c:ser>
        <c:dLbls>
          <c:dLblPos val="ctr"/>
          <c:showLegendKey val="0"/>
          <c:showVal val="1"/>
          <c:showCatName val="0"/>
          <c:showSerName val="0"/>
          <c:showPercent val="0"/>
          <c:showBubbleSize val="0"/>
        </c:dLbls>
        <c:gapWidth val="150"/>
        <c:overlap val="100"/>
        <c:axId val="300348232"/>
        <c:axId val="300348624"/>
      </c:barChart>
      <c:catAx>
        <c:axId val="3003482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hu-HU"/>
          </a:p>
        </c:txPr>
        <c:crossAx val="300348624"/>
        <c:crosses val="autoZero"/>
        <c:auto val="1"/>
        <c:lblAlgn val="ctr"/>
        <c:lblOffset val="100"/>
        <c:noMultiLvlLbl val="0"/>
      </c:catAx>
      <c:valAx>
        <c:axId val="30034862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crossAx val="3003482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[abrak.xlsx]Munka1!$C$36</c:f>
              <c:strCache>
                <c:ptCount val="1"/>
                <c:pt idx="0">
                  <c:v>DEO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[abrak.xlsx]Munka1!$D$35:$J$35</c:f>
              <c:strCache>
                <c:ptCount val="7"/>
                <c:pt idx="0">
                  <c:v>2 WORDS</c:v>
                </c:pt>
                <c:pt idx="1">
                  <c:v>3 WORDS</c:v>
                </c:pt>
                <c:pt idx="2">
                  <c:v>4 WORDS</c:v>
                </c:pt>
                <c:pt idx="3">
                  <c:v>5 WORDS</c:v>
                </c:pt>
                <c:pt idx="4">
                  <c:v>6 WORDS</c:v>
                </c:pt>
                <c:pt idx="5">
                  <c:v>7 WORDS</c:v>
                </c:pt>
                <c:pt idx="6">
                  <c:v>TOTAL</c:v>
                </c:pt>
              </c:strCache>
            </c:strRef>
          </c:cat>
          <c:val>
            <c:numRef>
              <c:f>[abrak.xlsx]Munka1!$D$36:$J$36</c:f>
              <c:numCache>
                <c:formatCode>0.00%</c:formatCode>
                <c:ptCount val="7"/>
                <c:pt idx="0">
                  <c:v>0.19689999999999999</c:v>
                </c:pt>
                <c:pt idx="1">
                  <c:v>0.32400000000000001</c:v>
                </c:pt>
                <c:pt idx="2">
                  <c:v>0.29409999999999997</c:v>
                </c:pt>
                <c:pt idx="3">
                  <c:v>0.60460000000000003</c:v>
                </c:pt>
                <c:pt idx="4">
                  <c:v>0.375</c:v>
                </c:pt>
                <c:pt idx="5">
                  <c:v>0.57140000000000002</c:v>
                </c:pt>
                <c:pt idx="6">
                  <c:v>0.35909999999999997</c:v>
                </c:pt>
              </c:numCache>
            </c:numRef>
          </c:val>
        </c:ser>
        <c:ser>
          <c:idx val="1"/>
          <c:order val="1"/>
          <c:tx>
            <c:strRef>
              <c:f>[abrak.xlsx]Munka1!$C$37</c:f>
              <c:strCache>
                <c:ptCount val="1"/>
                <c:pt idx="0">
                  <c:v>EXC</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[abrak.xlsx]Munka1!$D$35:$J$35</c:f>
              <c:strCache>
                <c:ptCount val="7"/>
                <c:pt idx="0">
                  <c:v>2 WORDS</c:v>
                </c:pt>
                <c:pt idx="1">
                  <c:v>3 WORDS</c:v>
                </c:pt>
                <c:pt idx="2">
                  <c:v>4 WORDS</c:v>
                </c:pt>
                <c:pt idx="3">
                  <c:v>5 WORDS</c:v>
                </c:pt>
                <c:pt idx="4">
                  <c:v>6 WORDS</c:v>
                </c:pt>
                <c:pt idx="5">
                  <c:v>7 WORDS</c:v>
                </c:pt>
                <c:pt idx="6">
                  <c:v>TOTAL</c:v>
                </c:pt>
              </c:strCache>
            </c:strRef>
          </c:cat>
          <c:val>
            <c:numRef>
              <c:f>[abrak.xlsx]Munka1!$D$37:$J$37</c:f>
              <c:numCache>
                <c:formatCode>0.00%</c:formatCode>
                <c:ptCount val="7"/>
                <c:pt idx="0">
                  <c:v>0.28789999999999999</c:v>
                </c:pt>
                <c:pt idx="1">
                  <c:v>0.2676</c:v>
                </c:pt>
                <c:pt idx="2">
                  <c:v>0.3236</c:v>
                </c:pt>
                <c:pt idx="3">
                  <c:v>0.1628</c:v>
                </c:pt>
                <c:pt idx="4">
                  <c:v>0.1668</c:v>
                </c:pt>
                <c:pt idx="5">
                  <c:v>9.5200000000000007E-2</c:v>
                </c:pt>
                <c:pt idx="6">
                  <c:v>0.2394</c:v>
                </c:pt>
              </c:numCache>
            </c:numRef>
          </c:val>
        </c:ser>
        <c:ser>
          <c:idx val="2"/>
          <c:order val="2"/>
          <c:tx>
            <c:strRef>
              <c:f>[abrak.xlsx]Munka1!$C$38</c:f>
              <c:strCache>
                <c:ptCount val="1"/>
                <c:pt idx="0">
                  <c:v>ASS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[abrak.xlsx]Munka1!$D$35:$J$35</c:f>
              <c:strCache>
                <c:ptCount val="7"/>
                <c:pt idx="0">
                  <c:v>2 WORDS</c:v>
                </c:pt>
                <c:pt idx="1">
                  <c:v>3 WORDS</c:v>
                </c:pt>
                <c:pt idx="2">
                  <c:v>4 WORDS</c:v>
                </c:pt>
                <c:pt idx="3">
                  <c:v>5 WORDS</c:v>
                </c:pt>
                <c:pt idx="4">
                  <c:v>6 WORDS</c:v>
                </c:pt>
                <c:pt idx="5">
                  <c:v>7 WORDS</c:v>
                </c:pt>
                <c:pt idx="6">
                  <c:v>TOTAL</c:v>
                </c:pt>
              </c:strCache>
            </c:strRef>
          </c:cat>
          <c:val>
            <c:numRef>
              <c:f>[abrak.xlsx]Munka1!$D$38:$J$38</c:f>
              <c:numCache>
                <c:formatCode>0.00%</c:formatCode>
                <c:ptCount val="7"/>
                <c:pt idx="0">
                  <c:v>3.0300000000000001E-2</c:v>
                </c:pt>
                <c:pt idx="1">
                  <c:v>1.41E-2</c:v>
                </c:pt>
                <c:pt idx="2" formatCode="0%">
                  <c:v>0</c:v>
                </c:pt>
                <c:pt idx="3" formatCode="0%">
                  <c:v>0</c:v>
                </c:pt>
                <c:pt idx="4" formatCode="0%">
                  <c:v>0</c:v>
                </c:pt>
                <c:pt idx="5" formatCode="0%">
                  <c:v>0</c:v>
                </c:pt>
                <c:pt idx="6">
                  <c:v>1.1599999999999999E-2</c:v>
                </c:pt>
              </c:numCache>
            </c:numRef>
          </c:val>
        </c:ser>
        <c:ser>
          <c:idx val="3"/>
          <c:order val="3"/>
          <c:tx>
            <c:strRef>
              <c:f>[abrak.xlsx]Munka1!$C$39</c:f>
              <c:strCache>
                <c:ptCount val="1"/>
                <c:pt idx="0">
                  <c:v>OTH</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[abrak.xlsx]Munka1!$D$35:$J$35</c:f>
              <c:strCache>
                <c:ptCount val="7"/>
                <c:pt idx="0">
                  <c:v>2 WORDS</c:v>
                </c:pt>
                <c:pt idx="1">
                  <c:v>3 WORDS</c:v>
                </c:pt>
                <c:pt idx="2">
                  <c:v>4 WORDS</c:v>
                </c:pt>
                <c:pt idx="3">
                  <c:v>5 WORDS</c:v>
                </c:pt>
                <c:pt idx="4">
                  <c:v>6 WORDS</c:v>
                </c:pt>
                <c:pt idx="5">
                  <c:v>7 WORDS</c:v>
                </c:pt>
                <c:pt idx="6">
                  <c:v>TOTAL</c:v>
                </c:pt>
              </c:strCache>
            </c:strRef>
          </c:cat>
          <c:val>
            <c:numRef>
              <c:f>[abrak.xlsx]Munka1!$D$39:$J$39</c:f>
              <c:numCache>
                <c:formatCode>0.00%</c:formatCode>
                <c:ptCount val="7"/>
                <c:pt idx="0">
                  <c:v>3.0300000000000001E-2</c:v>
                </c:pt>
                <c:pt idx="1">
                  <c:v>9.8500000000000004E-2</c:v>
                </c:pt>
                <c:pt idx="2" formatCode="0%">
                  <c:v>0</c:v>
                </c:pt>
                <c:pt idx="3" formatCode="0%">
                  <c:v>0</c:v>
                </c:pt>
                <c:pt idx="4">
                  <c:v>4.1599999999999998E-2</c:v>
                </c:pt>
                <c:pt idx="5" formatCode="0%">
                  <c:v>0</c:v>
                </c:pt>
                <c:pt idx="6">
                  <c:v>3.8699999999999998E-2</c:v>
                </c:pt>
              </c:numCache>
            </c:numRef>
          </c:val>
        </c:ser>
        <c:ser>
          <c:idx val="4"/>
          <c:order val="4"/>
          <c:tx>
            <c:strRef>
              <c:f>[abrak.xlsx]Munka1!$C$40</c:f>
              <c:strCache>
                <c:ptCount val="1"/>
                <c:pt idx="0">
                  <c:v>META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[abrak.xlsx]Munka1!$D$35:$J$35</c:f>
              <c:strCache>
                <c:ptCount val="7"/>
                <c:pt idx="0">
                  <c:v>2 WORDS</c:v>
                </c:pt>
                <c:pt idx="1">
                  <c:v>3 WORDS</c:v>
                </c:pt>
                <c:pt idx="2">
                  <c:v>4 WORDS</c:v>
                </c:pt>
                <c:pt idx="3">
                  <c:v>5 WORDS</c:v>
                </c:pt>
                <c:pt idx="4">
                  <c:v>6 WORDS</c:v>
                </c:pt>
                <c:pt idx="5">
                  <c:v>7 WORDS</c:v>
                </c:pt>
                <c:pt idx="6">
                  <c:v>TOTAL</c:v>
                </c:pt>
              </c:strCache>
            </c:strRef>
          </c:cat>
          <c:val>
            <c:numRef>
              <c:f>[abrak.xlsx]Munka1!$D$40:$J$40</c:f>
              <c:numCache>
                <c:formatCode>0.00%</c:formatCode>
                <c:ptCount val="7"/>
                <c:pt idx="0">
                  <c:v>0.39400000000000002</c:v>
                </c:pt>
                <c:pt idx="1">
                  <c:v>0.2112</c:v>
                </c:pt>
                <c:pt idx="2">
                  <c:v>0.29409999999999997</c:v>
                </c:pt>
                <c:pt idx="3">
                  <c:v>0.2326</c:v>
                </c:pt>
                <c:pt idx="4">
                  <c:v>0.20830000000000001</c:v>
                </c:pt>
                <c:pt idx="5">
                  <c:v>0.2858</c:v>
                </c:pt>
                <c:pt idx="6">
                  <c:v>0.27789999999999998</c:v>
                </c:pt>
              </c:numCache>
            </c:numRef>
          </c:val>
        </c:ser>
        <c:ser>
          <c:idx val="5"/>
          <c:order val="5"/>
          <c:tx>
            <c:strRef>
              <c:f>[abrak.xlsx]Munka1!$C$41</c:f>
              <c:strCache>
                <c:ptCount val="1"/>
                <c:pt idx="0">
                  <c:v>REAS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[abrak.xlsx]Munka1!$D$35:$J$35</c:f>
              <c:strCache>
                <c:ptCount val="7"/>
                <c:pt idx="0">
                  <c:v>2 WORDS</c:v>
                </c:pt>
                <c:pt idx="1">
                  <c:v>3 WORDS</c:v>
                </c:pt>
                <c:pt idx="2">
                  <c:v>4 WORDS</c:v>
                </c:pt>
                <c:pt idx="3">
                  <c:v>5 WORDS</c:v>
                </c:pt>
                <c:pt idx="4">
                  <c:v>6 WORDS</c:v>
                </c:pt>
                <c:pt idx="5">
                  <c:v>7 WORDS</c:v>
                </c:pt>
                <c:pt idx="6">
                  <c:v>TOTAL</c:v>
                </c:pt>
              </c:strCache>
            </c:strRef>
          </c:cat>
          <c:val>
            <c:numRef>
              <c:f>[abrak.xlsx]Munka1!$D$41:$J$41</c:f>
              <c:numCache>
                <c:formatCode>0.00%</c:formatCode>
                <c:ptCount val="7"/>
                <c:pt idx="0">
                  <c:v>6.0600000000000001E-2</c:v>
                </c:pt>
                <c:pt idx="1">
                  <c:v>7.0499999999999993E-2</c:v>
                </c:pt>
                <c:pt idx="2">
                  <c:v>8.8200000000000001E-2</c:v>
                </c:pt>
                <c:pt idx="3" formatCode="0%">
                  <c:v>0</c:v>
                </c:pt>
                <c:pt idx="4">
                  <c:v>4.1599999999999998E-2</c:v>
                </c:pt>
                <c:pt idx="5" formatCode="0%">
                  <c:v>0</c:v>
                </c:pt>
                <c:pt idx="6">
                  <c:v>5.0200000000000002E-2</c:v>
                </c:pt>
              </c:numCache>
            </c:numRef>
          </c:val>
        </c:ser>
        <c:ser>
          <c:idx val="6"/>
          <c:order val="6"/>
          <c:tx>
            <c:strRef>
              <c:f>[abrak.xlsx]Munka1!$C$42</c:f>
              <c:strCache>
                <c:ptCount val="1"/>
                <c:pt idx="0">
                  <c:v>ARG</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[abrak.xlsx]Munka1!$D$35:$J$35</c:f>
              <c:strCache>
                <c:ptCount val="7"/>
                <c:pt idx="0">
                  <c:v>2 WORDS</c:v>
                </c:pt>
                <c:pt idx="1">
                  <c:v>3 WORDS</c:v>
                </c:pt>
                <c:pt idx="2">
                  <c:v>4 WORDS</c:v>
                </c:pt>
                <c:pt idx="3">
                  <c:v>5 WORDS</c:v>
                </c:pt>
                <c:pt idx="4">
                  <c:v>6 WORDS</c:v>
                </c:pt>
                <c:pt idx="5">
                  <c:v>7 WORDS</c:v>
                </c:pt>
                <c:pt idx="6">
                  <c:v>TOTAL</c:v>
                </c:pt>
              </c:strCache>
            </c:strRef>
          </c:cat>
          <c:val>
            <c:numRef>
              <c:f>[abrak.xlsx]Munka1!$D$42:$J$42</c:f>
              <c:numCache>
                <c:formatCode>0.00%</c:formatCode>
                <c:ptCount val="7"/>
                <c:pt idx="0" formatCode="0%">
                  <c:v>0</c:v>
                </c:pt>
                <c:pt idx="1">
                  <c:v>1.41E-2</c:v>
                </c:pt>
                <c:pt idx="2" formatCode="0%">
                  <c:v>0</c:v>
                </c:pt>
                <c:pt idx="3" formatCode="0%">
                  <c:v>0</c:v>
                </c:pt>
                <c:pt idx="4">
                  <c:v>0.16669999999999999</c:v>
                </c:pt>
                <c:pt idx="5">
                  <c:v>4.7600000000000003E-2</c:v>
                </c:pt>
                <c:pt idx="6">
                  <c:v>2.3099999999999999E-2</c:v>
                </c:pt>
              </c:numCache>
            </c:numRef>
          </c:val>
        </c:ser>
        <c:dLbls>
          <c:dLblPos val="ctr"/>
          <c:showLegendKey val="0"/>
          <c:showVal val="1"/>
          <c:showCatName val="0"/>
          <c:showSerName val="0"/>
          <c:showPercent val="0"/>
          <c:showBubbleSize val="0"/>
        </c:dLbls>
        <c:gapWidth val="150"/>
        <c:overlap val="100"/>
        <c:axId val="348162944"/>
        <c:axId val="348159416"/>
      </c:barChart>
      <c:catAx>
        <c:axId val="348162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crossAx val="348159416"/>
        <c:crosses val="autoZero"/>
        <c:auto val="1"/>
        <c:lblAlgn val="ctr"/>
        <c:lblOffset val="100"/>
        <c:noMultiLvlLbl val="0"/>
      </c:catAx>
      <c:valAx>
        <c:axId val="34815941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crossAx val="3481629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Munka1!$D$49</c:f>
              <c:strCache>
                <c:ptCount val="1"/>
                <c:pt idx="0">
                  <c:v>2 WORDS</c:v>
                </c:pt>
              </c:strCache>
            </c:strRef>
          </c:tx>
          <c:spPr>
            <a:solidFill>
              <a:schemeClr val="accent1"/>
            </a:solidFill>
            <a:ln>
              <a:noFill/>
            </a:ln>
            <a:effectLst/>
          </c:spPr>
          <c:invertIfNegative val="0"/>
          <c:cat>
            <c:strRef>
              <c:f>Munka1!$C$50:$C$56</c:f>
              <c:strCache>
                <c:ptCount val="7"/>
                <c:pt idx="0">
                  <c:v>DEO</c:v>
                </c:pt>
                <c:pt idx="1">
                  <c:v>EXC</c:v>
                </c:pt>
                <c:pt idx="2">
                  <c:v>ASS</c:v>
                </c:pt>
                <c:pt idx="3">
                  <c:v>OTH</c:v>
                </c:pt>
                <c:pt idx="4">
                  <c:v>META</c:v>
                </c:pt>
                <c:pt idx="5">
                  <c:v>REAS</c:v>
                </c:pt>
                <c:pt idx="6">
                  <c:v>ARG</c:v>
                </c:pt>
              </c:strCache>
            </c:strRef>
          </c:cat>
          <c:val>
            <c:numRef>
              <c:f>Munka1!$D$50:$D$56</c:f>
              <c:numCache>
                <c:formatCode>0.00%</c:formatCode>
                <c:ptCount val="7"/>
                <c:pt idx="0">
                  <c:v>0.19689999999999999</c:v>
                </c:pt>
                <c:pt idx="1">
                  <c:v>0.28789999999999999</c:v>
                </c:pt>
                <c:pt idx="2">
                  <c:v>3.0300000000000001E-2</c:v>
                </c:pt>
                <c:pt idx="3">
                  <c:v>3.0300000000000001E-2</c:v>
                </c:pt>
                <c:pt idx="4">
                  <c:v>0.39400000000000002</c:v>
                </c:pt>
                <c:pt idx="5">
                  <c:v>6.0600000000000001E-2</c:v>
                </c:pt>
                <c:pt idx="6" formatCode="0%">
                  <c:v>0</c:v>
                </c:pt>
              </c:numCache>
            </c:numRef>
          </c:val>
        </c:ser>
        <c:ser>
          <c:idx val="1"/>
          <c:order val="1"/>
          <c:tx>
            <c:strRef>
              <c:f>Munka1!$E$49</c:f>
              <c:strCache>
                <c:ptCount val="1"/>
                <c:pt idx="0">
                  <c:v>3 WORDS</c:v>
                </c:pt>
              </c:strCache>
            </c:strRef>
          </c:tx>
          <c:spPr>
            <a:solidFill>
              <a:schemeClr val="accent2"/>
            </a:solidFill>
            <a:ln>
              <a:noFill/>
            </a:ln>
            <a:effectLst/>
          </c:spPr>
          <c:invertIfNegative val="0"/>
          <c:cat>
            <c:strRef>
              <c:f>Munka1!$C$50:$C$56</c:f>
              <c:strCache>
                <c:ptCount val="7"/>
                <c:pt idx="0">
                  <c:v>DEO</c:v>
                </c:pt>
                <c:pt idx="1">
                  <c:v>EXC</c:v>
                </c:pt>
                <c:pt idx="2">
                  <c:v>ASS</c:v>
                </c:pt>
                <c:pt idx="3">
                  <c:v>OTH</c:v>
                </c:pt>
                <c:pt idx="4">
                  <c:v>META</c:v>
                </c:pt>
                <c:pt idx="5">
                  <c:v>REAS</c:v>
                </c:pt>
                <c:pt idx="6">
                  <c:v>ARG</c:v>
                </c:pt>
              </c:strCache>
            </c:strRef>
          </c:cat>
          <c:val>
            <c:numRef>
              <c:f>Munka1!$E$50:$E$56</c:f>
              <c:numCache>
                <c:formatCode>0.00%</c:formatCode>
                <c:ptCount val="7"/>
                <c:pt idx="0">
                  <c:v>0.32400000000000001</c:v>
                </c:pt>
                <c:pt idx="1">
                  <c:v>0.2676</c:v>
                </c:pt>
                <c:pt idx="2">
                  <c:v>1.41E-2</c:v>
                </c:pt>
                <c:pt idx="3">
                  <c:v>9.8500000000000004E-2</c:v>
                </c:pt>
                <c:pt idx="4">
                  <c:v>0.2112</c:v>
                </c:pt>
                <c:pt idx="5">
                  <c:v>7.0499999999999993E-2</c:v>
                </c:pt>
                <c:pt idx="6">
                  <c:v>1.41E-2</c:v>
                </c:pt>
              </c:numCache>
            </c:numRef>
          </c:val>
        </c:ser>
        <c:ser>
          <c:idx val="2"/>
          <c:order val="2"/>
          <c:tx>
            <c:strRef>
              <c:f>Munka1!$F$49</c:f>
              <c:strCache>
                <c:ptCount val="1"/>
                <c:pt idx="0">
                  <c:v>4 WORDS</c:v>
                </c:pt>
              </c:strCache>
            </c:strRef>
          </c:tx>
          <c:spPr>
            <a:solidFill>
              <a:schemeClr val="accent3"/>
            </a:solidFill>
            <a:ln>
              <a:noFill/>
            </a:ln>
            <a:effectLst/>
          </c:spPr>
          <c:invertIfNegative val="0"/>
          <c:cat>
            <c:strRef>
              <c:f>Munka1!$C$50:$C$56</c:f>
              <c:strCache>
                <c:ptCount val="7"/>
                <c:pt idx="0">
                  <c:v>DEO</c:v>
                </c:pt>
                <c:pt idx="1">
                  <c:v>EXC</c:v>
                </c:pt>
                <c:pt idx="2">
                  <c:v>ASS</c:v>
                </c:pt>
                <c:pt idx="3">
                  <c:v>OTH</c:v>
                </c:pt>
                <c:pt idx="4">
                  <c:v>META</c:v>
                </c:pt>
                <c:pt idx="5">
                  <c:v>REAS</c:v>
                </c:pt>
                <c:pt idx="6">
                  <c:v>ARG</c:v>
                </c:pt>
              </c:strCache>
            </c:strRef>
          </c:cat>
          <c:val>
            <c:numRef>
              <c:f>Munka1!$F$50:$F$56</c:f>
              <c:numCache>
                <c:formatCode>0.00%</c:formatCode>
                <c:ptCount val="7"/>
                <c:pt idx="0">
                  <c:v>0.29409999999999997</c:v>
                </c:pt>
                <c:pt idx="1">
                  <c:v>0.3236</c:v>
                </c:pt>
                <c:pt idx="2" formatCode="0%">
                  <c:v>0</c:v>
                </c:pt>
                <c:pt idx="3" formatCode="0%">
                  <c:v>0</c:v>
                </c:pt>
                <c:pt idx="4">
                  <c:v>0.29409999999999997</c:v>
                </c:pt>
                <c:pt idx="5">
                  <c:v>8.8200000000000001E-2</c:v>
                </c:pt>
                <c:pt idx="6" formatCode="0%">
                  <c:v>0</c:v>
                </c:pt>
              </c:numCache>
            </c:numRef>
          </c:val>
        </c:ser>
        <c:ser>
          <c:idx val="3"/>
          <c:order val="3"/>
          <c:tx>
            <c:strRef>
              <c:f>Munka1!$G$49</c:f>
              <c:strCache>
                <c:ptCount val="1"/>
                <c:pt idx="0">
                  <c:v>5 WORDS</c:v>
                </c:pt>
              </c:strCache>
            </c:strRef>
          </c:tx>
          <c:spPr>
            <a:solidFill>
              <a:schemeClr val="accent4"/>
            </a:solidFill>
            <a:ln>
              <a:noFill/>
            </a:ln>
            <a:effectLst/>
          </c:spPr>
          <c:invertIfNegative val="0"/>
          <c:cat>
            <c:strRef>
              <c:f>Munka1!$C$50:$C$56</c:f>
              <c:strCache>
                <c:ptCount val="7"/>
                <c:pt idx="0">
                  <c:v>DEO</c:v>
                </c:pt>
                <c:pt idx="1">
                  <c:v>EXC</c:v>
                </c:pt>
                <c:pt idx="2">
                  <c:v>ASS</c:v>
                </c:pt>
                <c:pt idx="3">
                  <c:v>OTH</c:v>
                </c:pt>
                <c:pt idx="4">
                  <c:v>META</c:v>
                </c:pt>
                <c:pt idx="5">
                  <c:v>REAS</c:v>
                </c:pt>
                <c:pt idx="6">
                  <c:v>ARG</c:v>
                </c:pt>
              </c:strCache>
            </c:strRef>
          </c:cat>
          <c:val>
            <c:numRef>
              <c:f>Munka1!$G$50:$G$56</c:f>
              <c:numCache>
                <c:formatCode>0.00%</c:formatCode>
                <c:ptCount val="7"/>
                <c:pt idx="0">
                  <c:v>0.60460000000000003</c:v>
                </c:pt>
                <c:pt idx="1">
                  <c:v>0.1628</c:v>
                </c:pt>
                <c:pt idx="2" formatCode="0%">
                  <c:v>0</c:v>
                </c:pt>
                <c:pt idx="3" formatCode="0%">
                  <c:v>0</c:v>
                </c:pt>
                <c:pt idx="4">
                  <c:v>0.2326</c:v>
                </c:pt>
                <c:pt idx="5" formatCode="0%">
                  <c:v>0</c:v>
                </c:pt>
                <c:pt idx="6" formatCode="0%">
                  <c:v>0</c:v>
                </c:pt>
              </c:numCache>
            </c:numRef>
          </c:val>
        </c:ser>
        <c:ser>
          <c:idx val="4"/>
          <c:order val="4"/>
          <c:tx>
            <c:strRef>
              <c:f>Munka1!$H$49</c:f>
              <c:strCache>
                <c:ptCount val="1"/>
                <c:pt idx="0">
                  <c:v>6 WORDS</c:v>
                </c:pt>
              </c:strCache>
            </c:strRef>
          </c:tx>
          <c:spPr>
            <a:solidFill>
              <a:schemeClr val="accent5"/>
            </a:solidFill>
            <a:ln>
              <a:noFill/>
            </a:ln>
            <a:effectLst/>
          </c:spPr>
          <c:invertIfNegative val="0"/>
          <c:cat>
            <c:strRef>
              <c:f>Munka1!$C$50:$C$56</c:f>
              <c:strCache>
                <c:ptCount val="7"/>
                <c:pt idx="0">
                  <c:v>DEO</c:v>
                </c:pt>
                <c:pt idx="1">
                  <c:v>EXC</c:v>
                </c:pt>
                <c:pt idx="2">
                  <c:v>ASS</c:v>
                </c:pt>
                <c:pt idx="3">
                  <c:v>OTH</c:v>
                </c:pt>
                <c:pt idx="4">
                  <c:v>META</c:v>
                </c:pt>
                <c:pt idx="5">
                  <c:v>REAS</c:v>
                </c:pt>
                <c:pt idx="6">
                  <c:v>ARG</c:v>
                </c:pt>
              </c:strCache>
            </c:strRef>
          </c:cat>
          <c:val>
            <c:numRef>
              <c:f>Munka1!$H$50:$H$56</c:f>
              <c:numCache>
                <c:formatCode>0.00%</c:formatCode>
                <c:ptCount val="7"/>
                <c:pt idx="0">
                  <c:v>0.375</c:v>
                </c:pt>
                <c:pt idx="1">
                  <c:v>0.1668</c:v>
                </c:pt>
                <c:pt idx="2" formatCode="0%">
                  <c:v>0</c:v>
                </c:pt>
                <c:pt idx="3">
                  <c:v>4.1599999999999998E-2</c:v>
                </c:pt>
                <c:pt idx="4">
                  <c:v>0.20830000000000001</c:v>
                </c:pt>
                <c:pt idx="5">
                  <c:v>4.1599999999999998E-2</c:v>
                </c:pt>
                <c:pt idx="6">
                  <c:v>0.16669999999999999</c:v>
                </c:pt>
              </c:numCache>
            </c:numRef>
          </c:val>
        </c:ser>
        <c:ser>
          <c:idx val="5"/>
          <c:order val="5"/>
          <c:tx>
            <c:strRef>
              <c:f>Munka1!$I$49</c:f>
              <c:strCache>
                <c:ptCount val="1"/>
                <c:pt idx="0">
                  <c:v>7 WORDS</c:v>
                </c:pt>
              </c:strCache>
            </c:strRef>
          </c:tx>
          <c:spPr>
            <a:solidFill>
              <a:schemeClr val="accent6"/>
            </a:solidFill>
            <a:ln>
              <a:noFill/>
            </a:ln>
            <a:effectLst/>
          </c:spPr>
          <c:invertIfNegative val="0"/>
          <c:cat>
            <c:strRef>
              <c:f>Munka1!$C$50:$C$56</c:f>
              <c:strCache>
                <c:ptCount val="7"/>
                <c:pt idx="0">
                  <c:v>DEO</c:v>
                </c:pt>
                <c:pt idx="1">
                  <c:v>EXC</c:v>
                </c:pt>
                <c:pt idx="2">
                  <c:v>ASS</c:v>
                </c:pt>
                <c:pt idx="3">
                  <c:v>OTH</c:v>
                </c:pt>
                <c:pt idx="4">
                  <c:v>META</c:v>
                </c:pt>
                <c:pt idx="5">
                  <c:v>REAS</c:v>
                </c:pt>
                <c:pt idx="6">
                  <c:v>ARG</c:v>
                </c:pt>
              </c:strCache>
            </c:strRef>
          </c:cat>
          <c:val>
            <c:numRef>
              <c:f>Munka1!$I$50:$I$56</c:f>
              <c:numCache>
                <c:formatCode>0.00%</c:formatCode>
                <c:ptCount val="7"/>
                <c:pt idx="0">
                  <c:v>0.57140000000000002</c:v>
                </c:pt>
                <c:pt idx="1">
                  <c:v>9.5200000000000007E-2</c:v>
                </c:pt>
                <c:pt idx="2" formatCode="0%">
                  <c:v>0</c:v>
                </c:pt>
                <c:pt idx="3" formatCode="0%">
                  <c:v>0</c:v>
                </c:pt>
                <c:pt idx="4">
                  <c:v>0.2858</c:v>
                </c:pt>
                <c:pt idx="5" formatCode="0%">
                  <c:v>0</c:v>
                </c:pt>
                <c:pt idx="6">
                  <c:v>4.7600000000000003E-2</c:v>
                </c:pt>
              </c:numCache>
            </c:numRef>
          </c:val>
        </c:ser>
        <c:dLbls>
          <c:showLegendKey val="0"/>
          <c:showVal val="0"/>
          <c:showCatName val="0"/>
          <c:showSerName val="0"/>
          <c:showPercent val="0"/>
          <c:showBubbleSize val="0"/>
        </c:dLbls>
        <c:gapWidth val="150"/>
        <c:overlap val="100"/>
        <c:axId val="348159808"/>
        <c:axId val="348162552"/>
      </c:barChart>
      <c:catAx>
        <c:axId val="348159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hu-HU"/>
          </a:p>
        </c:txPr>
        <c:crossAx val="348162552"/>
        <c:crosses val="autoZero"/>
        <c:auto val="1"/>
        <c:lblAlgn val="ctr"/>
        <c:lblOffset val="100"/>
        <c:noMultiLvlLbl val="0"/>
      </c:catAx>
      <c:valAx>
        <c:axId val="3481625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3481598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57A1D0-CEFF-47AD-915C-EFA28A3FA28D}" type="datetimeFigureOut">
              <a:rPr lang="hu-HU" smtClean="0"/>
              <a:t>2024. 05. 24.</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448A1F-4253-464C-B00F-405E59A76B01}" type="slidenum">
              <a:rPr lang="hu-HU" smtClean="0"/>
              <a:t>‹#›</a:t>
            </a:fld>
            <a:endParaRPr lang="hu-HU"/>
          </a:p>
        </p:txBody>
      </p:sp>
    </p:spTree>
    <p:extLst>
      <p:ext uri="{BB962C8B-B14F-4D97-AF65-F5344CB8AC3E}">
        <p14:creationId xmlns:p14="http://schemas.microsoft.com/office/powerpoint/2010/main" val="3221747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smtClean="0"/>
              <a:t>In</a:t>
            </a:r>
            <a:r>
              <a:rPr lang="hu-HU" dirty="0" smtClean="0"/>
              <a:t> </a:t>
            </a:r>
            <a:r>
              <a:rPr lang="hu-HU" dirty="0" err="1" smtClean="0"/>
              <a:t>this</a:t>
            </a:r>
            <a:r>
              <a:rPr lang="hu-HU" dirty="0" smtClean="0"/>
              <a:t> </a:t>
            </a:r>
            <a:r>
              <a:rPr lang="hu-HU" dirty="0" err="1" smtClean="0"/>
              <a:t>presentation</a:t>
            </a:r>
            <a:r>
              <a:rPr lang="hu-HU" dirty="0" smtClean="0"/>
              <a:t> I am </a:t>
            </a:r>
            <a:r>
              <a:rPr lang="hu-HU" dirty="0" err="1" smtClean="0"/>
              <a:t>going</a:t>
            </a:r>
            <a:r>
              <a:rPr lang="hu-HU" baseline="0" dirty="0" smtClean="0"/>
              <a:t> </a:t>
            </a:r>
            <a:r>
              <a:rPr lang="hu-HU" baseline="0" dirty="0" err="1" smtClean="0"/>
              <a:t>to</a:t>
            </a:r>
            <a:r>
              <a:rPr lang="hu-HU" dirty="0" smtClean="0"/>
              <a:t> </a:t>
            </a:r>
            <a:r>
              <a:rPr lang="hu-HU" dirty="0" err="1" smtClean="0"/>
              <a:t>talk</a:t>
            </a:r>
            <a:r>
              <a:rPr lang="hu-HU" dirty="0" smtClean="0"/>
              <a:t> </a:t>
            </a:r>
            <a:r>
              <a:rPr lang="hu-HU" dirty="0" err="1" smtClean="0"/>
              <a:t>about</a:t>
            </a:r>
            <a:r>
              <a:rPr lang="hu-HU" dirty="0" smtClean="0"/>
              <a:t> </a:t>
            </a:r>
            <a:r>
              <a:rPr lang="hu-HU" dirty="0" err="1" smtClean="0"/>
              <a:t>independent</a:t>
            </a:r>
            <a:r>
              <a:rPr lang="hu-HU" baseline="0" dirty="0" smtClean="0"/>
              <a:t>, </a:t>
            </a:r>
            <a:r>
              <a:rPr lang="hu-HU" baseline="0" dirty="0" err="1" smtClean="0"/>
              <a:t>or</a:t>
            </a:r>
            <a:r>
              <a:rPr lang="hu-HU" baseline="0" dirty="0" smtClean="0"/>
              <a:t> </a:t>
            </a:r>
            <a:r>
              <a:rPr lang="hu-HU" baseline="0" dirty="0" err="1" smtClean="0"/>
              <a:t>in</a:t>
            </a:r>
            <a:r>
              <a:rPr lang="hu-HU" baseline="0" dirty="0" smtClean="0"/>
              <a:t> </a:t>
            </a:r>
            <a:r>
              <a:rPr lang="hu-HU" baseline="0" dirty="0" err="1" smtClean="0"/>
              <a:t>other</a:t>
            </a:r>
            <a:r>
              <a:rPr lang="hu-HU" baseline="0" dirty="0" smtClean="0"/>
              <a:t> </a:t>
            </a:r>
            <a:r>
              <a:rPr lang="hu-HU" baseline="0" dirty="0" err="1" smtClean="0"/>
              <a:t>words</a:t>
            </a:r>
            <a:r>
              <a:rPr lang="hu-HU" baseline="0" dirty="0" smtClean="0"/>
              <a:t> </a:t>
            </a:r>
            <a:r>
              <a:rPr lang="hu-HU" baseline="0" dirty="0" err="1" smtClean="0"/>
              <a:t>insubordinate</a:t>
            </a:r>
            <a:r>
              <a:rPr lang="hu-HU" baseline="0" dirty="0" smtClean="0"/>
              <a:t> </a:t>
            </a:r>
            <a:r>
              <a:rPr lang="hu-HU" baseline="0" dirty="0" err="1" smtClean="0"/>
              <a:t>clauses</a:t>
            </a:r>
            <a:r>
              <a:rPr lang="hu-HU" baseline="0" dirty="0" smtClean="0"/>
              <a:t>, </a:t>
            </a:r>
            <a:r>
              <a:rPr lang="hu-HU" baseline="0" dirty="0" err="1" smtClean="0"/>
              <a:t>the</a:t>
            </a:r>
            <a:r>
              <a:rPr lang="hu-HU" baseline="0" dirty="0" smtClean="0"/>
              <a:t> main </a:t>
            </a:r>
            <a:r>
              <a:rPr lang="hu-HU" baseline="0" dirty="0" err="1" smtClean="0"/>
              <a:t>character</a:t>
            </a:r>
            <a:r>
              <a:rPr lang="hu-HU" baseline="0" dirty="0" smtClean="0"/>
              <a:t> of </a:t>
            </a:r>
            <a:r>
              <a:rPr lang="hu-HU" baseline="0" dirty="0" err="1" smtClean="0"/>
              <a:t>which</a:t>
            </a:r>
            <a:r>
              <a:rPr lang="hu-HU" baseline="0" dirty="0" smtClean="0"/>
              <a:t> is </a:t>
            </a:r>
            <a:r>
              <a:rPr lang="hu-HU" baseline="0" dirty="0" err="1" smtClean="0"/>
              <a:t>that</a:t>
            </a:r>
            <a:r>
              <a:rPr lang="hu-HU" baseline="0" dirty="0" smtClean="0"/>
              <a:t> </a:t>
            </a:r>
            <a:r>
              <a:rPr lang="hu-HU" baseline="0" dirty="0" err="1" smtClean="0"/>
              <a:t>they</a:t>
            </a:r>
            <a:r>
              <a:rPr lang="hu-HU" baseline="0" dirty="0" smtClean="0"/>
              <a:t> </a:t>
            </a:r>
            <a:r>
              <a:rPr lang="hu-HU" baseline="0" dirty="0" err="1" smtClean="0"/>
              <a:t>are</a:t>
            </a:r>
            <a:r>
              <a:rPr lang="hu-HU" baseline="0" dirty="0" smtClean="0"/>
              <a:t> </a:t>
            </a:r>
            <a:r>
              <a:rPr lang="hu-HU" baseline="0" dirty="0" err="1" smtClean="0"/>
              <a:t>conventionalized</a:t>
            </a:r>
            <a:r>
              <a:rPr lang="hu-HU" baseline="0" dirty="0" smtClean="0"/>
              <a:t> </a:t>
            </a:r>
            <a:r>
              <a:rPr lang="hu-HU" baseline="0" dirty="0" err="1" smtClean="0"/>
              <a:t>as</a:t>
            </a:r>
            <a:r>
              <a:rPr lang="hu-HU" baseline="0" dirty="0" smtClean="0"/>
              <a:t> main </a:t>
            </a:r>
            <a:r>
              <a:rPr lang="hu-HU" baseline="0" dirty="0" err="1" smtClean="0"/>
              <a:t>clauses</a:t>
            </a:r>
            <a:r>
              <a:rPr lang="hu-HU" baseline="0" dirty="0" smtClean="0"/>
              <a:t>, and </a:t>
            </a:r>
            <a:r>
              <a:rPr lang="hu-HU" baseline="0" dirty="0" err="1" smtClean="0"/>
              <a:t>they</a:t>
            </a:r>
            <a:r>
              <a:rPr lang="hu-HU" baseline="0" dirty="0" smtClean="0"/>
              <a:t> </a:t>
            </a:r>
            <a:r>
              <a:rPr lang="hu-HU" baseline="0" dirty="0" err="1" smtClean="0"/>
              <a:t>contain</a:t>
            </a:r>
            <a:r>
              <a:rPr lang="hu-HU" baseline="0" dirty="0" smtClean="0"/>
              <a:t> a </a:t>
            </a:r>
            <a:r>
              <a:rPr lang="hu-HU" baseline="0" dirty="0" err="1" smtClean="0"/>
              <a:t>subordinate</a:t>
            </a:r>
            <a:r>
              <a:rPr lang="hu-HU" baseline="0" dirty="0" smtClean="0"/>
              <a:t> </a:t>
            </a:r>
            <a:r>
              <a:rPr lang="hu-HU" baseline="0" dirty="0" err="1" smtClean="0"/>
              <a:t>conjunction</a:t>
            </a:r>
            <a:r>
              <a:rPr lang="hu-HU" baseline="0" dirty="0" smtClean="0"/>
              <a:t> (</a:t>
            </a:r>
            <a:r>
              <a:rPr lang="hu-HU" baseline="0" dirty="0" err="1" smtClean="0"/>
              <a:t>complementizer</a:t>
            </a:r>
            <a:r>
              <a:rPr lang="hu-HU" baseline="0" dirty="0" smtClean="0"/>
              <a:t>), </a:t>
            </a:r>
            <a:r>
              <a:rPr lang="hu-HU" baseline="0" dirty="0" err="1" smtClean="0"/>
              <a:t>they</a:t>
            </a:r>
            <a:r>
              <a:rPr lang="hu-HU" baseline="0" dirty="0" smtClean="0"/>
              <a:t> </a:t>
            </a:r>
            <a:r>
              <a:rPr lang="hu-HU" baseline="0" dirty="0" err="1" smtClean="0"/>
              <a:t>have</a:t>
            </a:r>
            <a:r>
              <a:rPr lang="hu-HU" baseline="0" dirty="0" smtClean="0"/>
              <a:t> </a:t>
            </a:r>
            <a:r>
              <a:rPr lang="hu-HU" baseline="0" dirty="0" err="1" smtClean="0"/>
              <a:t>different</a:t>
            </a:r>
            <a:r>
              <a:rPr lang="hu-HU" baseline="0" dirty="0" smtClean="0"/>
              <a:t> </a:t>
            </a:r>
            <a:r>
              <a:rPr lang="hu-HU" baseline="0" dirty="0" err="1" smtClean="0"/>
              <a:t>pragmatic</a:t>
            </a:r>
            <a:r>
              <a:rPr lang="hu-HU" baseline="0" dirty="0" smtClean="0"/>
              <a:t> </a:t>
            </a:r>
            <a:r>
              <a:rPr lang="hu-HU" baseline="0" dirty="0" err="1" smtClean="0"/>
              <a:t>functions</a:t>
            </a:r>
            <a:r>
              <a:rPr lang="hu-HU" baseline="0" dirty="0" smtClean="0"/>
              <a:t> (</a:t>
            </a:r>
            <a:r>
              <a:rPr lang="hu-HU" baseline="0" dirty="0" err="1" smtClean="0"/>
              <a:t>discourse-connective</a:t>
            </a:r>
            <a:r>
              <a:rPr lang="hu-HU" baseline="0" dirty="0" smtClean="0"/>
              <a:t>, </a:t>
            </a:r>
            <a:r>
              <a:rPr lang="hu-HU" baseline="0" dirty="0" err="1" smtClean="0"/>
              <a:t>modal</a:t>
            </a:r>
            <a:r>
              <a:rPr lang="hu-HU" baseline="0" dirty="0" smtClean="0"/>
              <a:t> </a:t>
            </a:r>
            <a:r>
              <a:rPr lang="hu-HU" baseline="0" dirty="0" err="1" smtClean="0"/>
              <a:t>or</a:t>
            </a:r>
            <a:r>
              <a:rPr lang="hu-HU" baseline="0" dirty="0" smtClean="0"/>
              <a:t> </a:t>
            </a:r>
            <a:r>
              <a:rPr lang="hu-HU" baseline="0" dirty="0" err="1" smtClean="0"/>
              <a:t>interpersonal</a:t>
            </a:r>
            <a:r>
              <a:rPr lang="hu-HU" baseline="0" dirty="0" smtClean="0"/>
              <a:t> </a:t>
            </a:r>
            <a:r>
              <a:rPr lang="hu-HU" baseline="0" dirty="0" err="1" smtClean="0"/>
              <a:t>functions</a:t>
            </a:r>
            <a:r>
              <a:rPr lang="hu-HU" baseline="0" dirty="0" smtClean="0"/>
              <a:t>). </a:t>
            </a:r>
            <a:r>
              <a:rPr lang="hu-HU" baseline="0" dirty="0" err="1" smtClean="0"/>
              <a:t>There</a:t>
            </a:r>
            <a:r>
              <a:rPr lang="hu-HU" baseline="0" dirty="0" smtClean="0"/>
              <a:t> </a:t>
            </a:r>
            <a:r>
              <a:rPr lang="hu-HU" baseline="0" dirty="0" err="1" smtClean="0"/>
              <a:t>are</a:t>
            </a:r>
            <a:r>
              <a:rPr lang="hu-HU" baseline="0" dirty="0" smtClean="0"/>
              <a:t> 2 main </a:t>
            </a:r>
            <a:r>
              <a:rPr lang="hu-HU" baseline="0" dirty="0" err="1" smtClean="0"/>
              <a:t>types</a:t>
            </a:r>
            <a:r>
              <a:rPr lang="hu-HU" baseline="0" dirty="0" smtClean="0"/>
              <a:t> of </a:t>
            </a:r>
            <a:r>
              <a:rPr lang="hu-HU" baseline="0" dirty="0" err="1" smtClean="0"/>
              <a:t>them</a:t>
            </a:r>
            <a:r>
              <a:rPr lang="hu-HU" baseline="0" dirty="0" smtClean="0"/>
              <a:t>: </a:t>
            </a:r>
            <a:r>
              <a:rPr lang="hu-HU" baseline="0" dirty="0" err="1" smtClean="0"/>
              <a:t>stand-alone</a:t>
            </a:r>
            <a:r>
              <a:rPr lang="hu-HU" baseline="0" dirty="0" smtClean="0"/>
              <a:t> and </a:t>
            </a:r>
            <a:r>
              <a:rPr lang="hu-HU" baseline="0" dirty="0" err="1" smtClean="0"/>
              <a:t>elaborative</a:t>
            </a:r>
            <a:r>
              <a:rPr lang="hu-HU" baseline="0" dirty="0" smtClean="0"/>
              <a:t> </a:t>
            </a:r>
            <a:r>
              <a:rPr lang="hu-HU" baseline="0" dirty="0" err="1" smtClean="0"/>
              <a:t>independent</a:t>
            </a:r>
            <a:r>
              <a:rPr lang="hu-HU" baseline="0" dirty="0" smtClean="0"/>
              <a:t> </a:t>
            </a:r>
            <a:r>
              <a:rPr lang="hu-HU" baseline="0" dirty="0" err="1" smtClean="0"/>
              <a:t>clauses</a:t>
            </a:r>
            <a:r>
              <a:rPr lang="hu-HU" baseline="0" dirty="0" smtClean="0"/>
              <a:t>.</a:t>
            </a:r>
            <a:endParaRPr lang="hu-HU" dirty="0"/>
          </a:p>
        </p:txBody>
      </p:sp>
      <p:sp>
        <p:nvSpPr>
          <p:cNvPr id="4" name="Dia számának helye 3"/>
          <p:cNvSpPr>
            <a:spLocks noGrp="1"/>
          </p:cNvSpPr>
          <p:nvPr>
            <p:ph type="sldNum" sz="quarter" idx="10"/>
          </p:nvPr>
        </p:nvSpPr>
        <p:spPr/>
        <p:txBody>
          <a:bodyPr/>
          <a:lstStyle/>
          <a:p>
            <a:fld id="{EF448A1F-4253-464C-B00F-405E59A76B01}" type="slidenum">
              <a:rPr lang="hu-HU" smtClean="0"/>
              <a:t>2</a:t>
            </a:fld>
            <a:endParaRPr lang="hu-HU"/>
          </a:p>
        </p:txBody>
      </p:sp>
    </p:spTree>
    <p:extLst>
      <p:ext uri="{BB962C8B-B14F-4D97-AF65-F5344CB8AC3E}">
        <p14:creationId xmlns:p14="http://schemas.microsoft.com/office/powerpoint/2010/main" val="1206193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Although the 4-word results stood out in terms of quantity, as they contained many duplicates,</a:t>
            </a:r>
            <a:r>
              <a:rPr lang="hu-HU" dirty="0" smtClean="0"/>
              <a:t> </a:t>
            </a:r>
            <a:r>
              <a:rPr lang="hu-HU" dirty="0" err="1" smtClean="0"/>
              <a:t>only</a:t>
            </a:r>
            <a:r>
              <a:rPr lang="hu-HU" dirty="0" smtClean="0"/>
              <a:t> a</a:t>
            </a:r>
            <a:r>
              <a:rPr lang="en-US" dirty="0" smtClean="0"/>
              <a:t> few valid results remained. </a:t>
            </a:r>
            <a:endParaRPr lang="hu-HU" dirty="0" smtClean="0"/>
          </a:p>
          <a:p>
            <a:r>
              <a:rPr lang="en-US" dirty="0" smtClean="0"/>
              <a:t>We found twice as many </a:t>
            </a:r>
            <a:r>
              <a:rPr lang="hu-HU" dirty="0" err="1" smtClean="0"/>
              <a:t>stand-alone</a:t>
            </a:r>
            <a:r>
              <a:rPr lang="hu-HU" baseline="0" dirty="0" smtClean="0"/>
              <a:t> </a:t>
            </a:r>
            <a:r>
              <a:rPr lang="en-US" dirty="0" smtClean="0"/>
              <a:t>sentences as </a:t>
            </a:r>
            <a:r>
              <a:rPr lang="hu-HU" dirty="0" err="1" smtClean="0"/>
              <a:t>elaborative</a:t>
            </a:r>
            <a:r>
              <a:rPr lang="hu-HU" dirty="0" smtClean="0"/>
              <a:t> </a:t>
            </a:r>
            <a:r>
              <a:rPr lang="hu-HU" dirty="0" err="1" smtClean="0"/>
              <a:t>clauses</a:t>
            </a:r>
            <a:r>
              <a:rPr lang="en-US" dirty="0" smtClean="0"/>
              <a:t>, the</a:t>
            </a:r>
            <a:r>
              <a:rPr lang="hu-HU" dirty="0" smtClean="0"/>
              <a:t>y</a:t>
            </a:r>
            <a:r>
              <a:rPr lang="en-US" dirty="0" smtClean="0"/>
              <a:t> were most</a:t>
            </a:r>
            <a:r>
              <a:rPr lang="hu-HU" dirty="0" err="1" smtClean="0"/>
              <a:t>ly</a:t>
            </a:r>
            <a:r>
              <a:rPr lang="en-US" dirty="0" smtClean="0"/>
              <a:t> 2-3-4-5 word </a:t>
            </a:r>
            <a:r>
              <a:rPr lang="hu-HU" dirty="0" err="1" smtClean="0"/>
              <a:t>clauses</a:t>
            </a:r>
            <a:r>
              <a:rPr lang="en-US" dirty="0" smtClean="0"/>
              <a:t>.</a:t>
            </a:r>
            <a:r>
              <a:rPr lang="hu-HU" dirty="0" smtClean="0"/>
              <a:t> A </a:t>
            </a:r>
            <a:r>
              <a:rPr lang="hu-HU" dirty="0" err="1" smtClean="0"/>
              <a:t>total</a:t>
            </a:r>
            <a:r>
              <a:rPr lang="hu-HU" dirty="0" smtClean="0"/>
              <a:t> of 259 </a:t>
            </a:r>
            <a:r>
              <a:rPr lang="hu-HU" dirty="0" err="1" smtClean="0"/>
              <a:t>valid</a:t>
            </a:r>
            <a:r>
              <a:rPr lang="hu-HU" dirty="0" smtClean="0"/>
              <a:t> </a:t>
            </a:r>
            <a:r>
              <a:rPr lang="hu-HU" dirty="0" err="1" smtClean="0"/>
              <a:t>hits</a:t>
            </a:r>
            <a:r>
              <a:rPr lang="hu-HU" dirty="0" smtClean="0"/>
              <a:t> out of</a:t>
            </a:r>
            <a:r>
              <a:rPr lang="en-US" dirty="0" smtClean="0"/>
              <a:t> 3000 </a:t>
            </a:r>
            <a:r>
              <a:rPr lang="hu-HU" dirty="0" err="1" smtClean="0"/>
              <a:t>clauses</a:t>
            </a:r>
            <a:r>
              <a:rPr lang="hu-HU" dirty="0" smtClean="0"/>
              <a:t> </a:t>
            </a:r>
            <a:r>
              <a:rPr lang="en-US" dirty="0" smtClean="0"/>
              <a:t>(6 </a:t>
            </a:r>
            <a:r>
              <a:rPr lang="hu-HU" dirty="0" err="1" smtClean="0"/>
              <a:t>times</a:t>
            </a:r>
            <a:r>
              <a:rPr lang="hu-HU" dirty="0" smtClean="0"/>
              <a:t> </a:t>
            </a:r>
            <a:r>
              <a:rPr lang="en-US" dirty="0" smtClean="0"/>
              <a:t>500</a:t>
            </a:r>
            <a:r>
              <a:rPr lang="hu-HU" dirty="0" smtClean="0"/>
              <a:t>-</a:t>
            </a:r>
            <a:r>
              <a:rPr lang="en-US" dirty="0" smtClean="0"/>
              <a:t>hits)</a:t>
            </a:r>
            <a:r>
              <a:rPr lang="hu-HU" dirty="0" smtClean="0"/>
              <a:t> </a:t>
            </a:r>
            <a:r>
              <a:rPr lang="hu-HU" dirty="0" err="1" smtClean="0"/>
              <a:t>were</a:t>
            </a:r>
            <a:r>
              <a:rPr lang="hu-HU" baseline="0" dirty="0" smtClean="0"/>
              <a:t> </a:t>
            </a:r>
            <a:r>
              <a:rPr lang="hu-HU" baseline="0" dirty="0" err="1" smtClean="0"/>
              <a:t>independent</a:t>
            </a:r>
            <a:r>
              <a:rPr lang="en-US" dirty="0" smtClean="0"/>
              <a:t>, </a:t>
            </a:r>
            <a:r>
              <a:rPr lang="hu-HU" dirty="0" err="1" smtClean="0"/>
              <a:t>that</a:t>
            </a:r>
            <a:r>
              <a:rPr lang="hu-HU" dirty="0" smtClean="0"/>
              <a:t> is </a:t>
            </a:r>
            <a:r>
              <a:rPr lang="en-US" dirty="0" smtClean="0"/>
              <a:t>8.6%</a:t>
            </a:r>
            <a:r>
              <a:rPr lang="hu-HU" baseline="0" dirty="0" smtClean="0"/>
              <a:t> of </a:t>
            </a:r>
            <a:r>
              <a:rPr lang="hu-HU" baseline="0" dirty="0" err="1" smtClean="0"/>
              <a:t>the</a:t>
            </a:r>
            <a:r>
              <a:rPr lang="hu-HU" baseline="0" dirty="0" smtClean="0"/>
              <a:t> 3000 random </a:t>
            </a:r>
            <a:r>
              <a:rPr lang="hu-HU" baseline="0" dirty="0" err="1" smtClean="0"/>
              <a:t>hits</a:t>
            </a:r>
            <a:r>
              <a:rPr lang="hu-HU" baseline="0" dirty="0" smtClean="0"/>
              <a:t> (6x500).</a:t>
            </a:r>
            <a:endParaRPr lang="hu-HU" dirty="0" smtClean="0"/>
          </a:p>
          <a:p>
            <a:endParaRPr lang="hu-HU" dirty="0"/>
          </a:p>
        </p:txBody>
      </p:sp>
      <p:sp>
        <p:nvSpPr>
          <p:cNvPr id="4" name="Dia számának helye 3"/>
          <p:cNvSpPr>
            <a:spLocks noGrp="1"/>
          </p:cNvSpPr>
          <p:nvPr>
            <p:ph type="sldNum" sz="quarter" idx="10"/>
          </p:nvPr>
        </p:nvSpPr>
        <p:spPr/>
        <p:txBody>
          <a:bodyPr/>
          <a:lstStyle/>
          <a:p>
            <a:fld id="{EF448A1F-4253-464C-B00F-405E59A76B01}" type="slidenum">
              <a:rPr lang="hu-HU" smtClean="0"/>
              <a:t>13</a:t>
            </a:fld>
            <a:endParaRPr lang="hu-HU"/>
          </a:p>
        </p:txBody>
      </p:sp>
    </p:spTree>
    <p:extLst>
      <p:ext uri="{BB962C8B-B14F-4D97-AF65-F5344CB8AC3E}">
        <p14:creationId xmlns:p14="http://schemas.microsoft.com/office/powerpoint/2010/main" val="1906230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Looking at all correct hits, two-thirds of the sentences were </a:t>
            </a:r>
            <a:r>
              <a:rPr lang="hu-HU" dirty="0" err="1" smtClean="0"/>
              <a:t>stand-alone</a:t>
            </a:r>
            <a:r>
              <a:rPr lang="en-US" dirty="0" smtClean="0"/>
              <a:t>, the biggest difference between the two subtypes (</a:t>
            </a:r>
            <a:r>
              <a:rPr lang="hu-HU" dirty="0" err="1" smtClean="0"/>
              <a:t>stand-alone</a:t>
            </a:r>
            <a:r>
              <a:rPr lang="en-US" dirty="0" smtClean="0"/>
              <a:t>, </a:t>
            </a:r>
            <a:r>
              <a:rPr lang="hu-HU" dirty="0" err="1" smtClean="0"/>
              <a:t>elaborative</a:t>
            </a:r>
            <a:r>
              <a:rPr lang="en-US" dirty="0" smtClean="0"/>
              <a:t>) was in the case of the 5-word </a:t>
            </a:r>
            <a:r>
              <a:rPr lang="hu-HU" dirty="0" err="1" smtClean="0"/>
              <a:t>clauses</a:t>
            </a:r>
            <a:r>
              <a:rPr lang="hu-HU" dirty="0" smtClean="0"/>
              <a:t> </a:t>
            </a:r>
            <a:r>
              <a:rPr lang="en-US" dirty="0" smtClean="0"/>
              <a:t>(more than three-quarters of them were </a:t>
            </a:r>
            <a:r>
              <a:rPr lang="hu-HU" dirty="0" err="1" smtClean="0"/>
              <a:t>stand-alone</a:t>
            </a:r>
            <a:r>
              <a:rPr lang="en-US" dirty="0" smtClean="0"/>
              <a:t>), </a:t>
            </a:r>
            <a:r>
              <a:rPr lang="hu-HU" dirty="0" smtClean="0"/>
              <a:t>and </a:t>
            </a:r>
            <a:r>
              <a:rPr lang="en-US" dirty="0" smtClean="0"/>
              <a:t>the smallest</a:t>
            </a:r>
            <a:r>
              <a:rPr lang="hu-HU" dirty="0" smtClean="0"/>
              <a:t> </a:t>
            </a:r>
            <a:r>
              <a:rPr lang="hu-HU" dirty="0" err="1" smtClean="0"/>
              <a:t>difference</a:t>
            </a:r>
            <a:r>
              <a:rPr lang="en-US" dirty="0" smtClean="0"/>
              <a:t> in the 2-word ones (almost half</a:t>
            </a:r>
            <a:r>
              <a:rPr lang="hu-HU" dirty="0" smtClean="0"/>
              <a:t> of </a:t>
            </a:r>
            <a:r>
              <a:rPr lang="hu-HU" dirty="0" err="1" smtClean="0"/>
              <a:t>them</a:t>
            </a:r>
            <a:r>
              <a:rPr lang="hu-HU" dirty="0" smtClean="0"/>
              <a:t> </a:t>
            </a:r>
            <a:r>
              <a:rPr lang="hu-HU" dirty="0" err="1" smtClean="0"/>
              <a:t>was</a:t>
            </a:r>
            <a:r>
              <a:rPr lang="hu-HU" dirty="0" smtClean="0"/>
              <a:t> </a:t>
            </a:r>
            <a:r>
              <a:rPr lang="hu-HU" dirty="0" err="1" smtClean="0"/>
              <a:t>stand-alone</a:t>
            </a:r>
            <a:r>
              <a:rPr lang="en-US" dirty="0" smtClean="0"/>
              <a:t>).</a:t>
            </a:r>
            <a:endParaRPr lang="hu-HU" dirty="0" smtClean="0"/>
          </a:p>
        </p:txBody>
      </p:sp>
      <p:sp>
        <p:nvSpPr>
          <p:cNvPr id="4" name="Dia számának helye 3"/>
          <p:cNvSpPr>
            <a:spLocks noGrp="1"/>
          </p:cNvSpPr>
          <p:nvPr>
            <p:ph type="sldNum" sz="quarter" idx="10"/>
          </p:nvPr>
        </p:nvSpPr>
        <p:spPr/>
        <p:txBody>
          <a:bodyPr/>
          <a:lstStyle/>
          <a:p>
            <a:fld id="{EF448A1F-4253-464C-B00F-405E59A76B01}" type="slidenum">
              <a:rPr lang="hu-HU" smtClean="0"/>
              <a:t>14</a:t>
            </a:fld>
            <a:endParaRPr lang="hu-HU"/>
          </a:p>
        </p:txBody>
      </p:sp>
    </p:spTree>
    <p:extLst>
      <p:ext uri="{BB962C8B-B14F-4D97-AF65-F5344CB8AC3E}">
        <p14:creationId xmlns:p14="http://schemas.microsoft.com/office/powerpoint/2010/main" val="1871766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EF448A1F-4253-464C-B00F-405E59A76B01}" type="slidenum">
              <a:rPr lang="hu-HU" smtClean="0"/>
              <a:t>15</a:t>
            </a:fld>
            <a:endParaRPr lang="hu-HU"/>
          </a:p>
        </p:txBody>
      </p:sp>
    </p:spTree>
    <p:extLst>
      <p:ext uri="{BB962C8B-B14F-4D97-AF65-F5344CB8AC3E}">
        <p14:creationId xmlns:p14="http://schemas.microsoft.com/office/powerpoint/2010/main" val="412267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As for the individual small categories, looking at all the results, more than a third of them are deontic, more than a quarter of them are meta-linguistic and a quarter of them are </a:t>
            </a:r>
            <a:r>
              <a:rPr lang="en-US" dirty="0" err="1" smtClean="0"/>
              <a:t>exclamative</a:t>
            </a:r>
            <a:r>
              <a:rPr lang="en-US" dirty="0" smtClean="0"/>
              <a:t>, these are the three prominent categories, the rest are below 10%. We saw a spectacular difference between them in the case of the 5-word</a:t>
            </a:r>
            <a:r>
              <a:rPr lang="hu-HU" baseline="0" dirty="0" smtClean="0"/>
              <a:t> </a:t>
            </a:r>
            <a:r>
              <a:rPr lang="hu-HU" baseline="0" dirty="0" err="1" smtClean="0"/>
              <a:t>clauses</a:t>
            </a:r>
            <a:r>
              <a:rPr lang="en-US" dirty="0" smtClean="0"/>
              <a:t>: almost two-thirds of them are deontic, and one-quarter are meta-linguistic. The case of </a:t>
            </a:r>
            <a:r>
              <a:rPr lang="hu-HU" dirty="0" smtClean="0"/>
              <a:t>2-</a:t>
            </a:r>
            <a:r>
              <a:rPr lang="en-US" dirty="0" smtClean="0"/>
              <a:t>word</a:t>
            </a:r>
            <a:r>
              <a:rPr lang="hu-HU" baseline="0" dirty="0" smtClean="0"/>
              <a:t> </a:t>
            </a:r>
            <a:r>
              <a:rPr lang="hu-HU" baseline="0" dirty="0" err="1" smtClean="0"/>
              <a:t>phrases</a:t>
            </a:r>
            <a:r>
              <a:rPr lang="en-US" dirty="0" smtClean="0"/>
              <a:t> is also interesting: almost 40% of the results are meta-linguistic, but only one-fifth </a:t>
            </a:r>
            <a:r>
              <a:rPr lang="hu-HU" dirty="0" err="1" smtClean="0"/>
              <a:t>are</a:t>
            </a:r>
            <a:r>
              <a:rPr lang="en-US" dirty="0" smtClean="0"/>
              <a:t> deontic. The number of words therefore significantly affects the </a:t>
            </a:r>
            <a:r>
              <a:rPr lang="hu-HU" dirty="0" err="1" smtClean="0"/>
              <a:t>distribution</a:t>
            </a:r>
            <a:r>
              <a:rPr lang="hu-HU" dirty="0" smtClean="0"/>
              <a:t> </a:t>
            </a:r>
            <a:r>
              <a:rPr lang="en-US" dirty="0" smtClean="0"/>
              <a:t>of individual small types, there can be differences of up to 25%. This large fluctuation in terms of word </a:t>
            </a:r>
            <a:r>
              <a:rPr lang="hu-HU" dirty="0" err="1" smtClean="0"/>
              <a:t>number</a:t>
            </a:r>
            <a:r>
              <a:rPr lang="hu-HU" dirty="0" smtClean="0"/>
              <a:t> </a:t>
            </a:r>
            <a:r>
              <a:rPr lang="en-US" dirty="0" smtClean="0"/>
              <a:t>is equally true for all three </a:t>
            </a:r>
            <a:r>
              <a:rPr lang="hu-HU" dirty="0" err="1" smtClean="0"/>
              <a:t>standout</a:t>
            </a:r>
            <a:r>
              <a:rPr lang="hu-HU" dirty="0" smtClean="0"/>
              <a:t> </a:t>
            </a:r>
            <a:r>
              <a:rPr lang="en-US" dirty="0" smtClean="0"/>
              <a:t>categories (at least 19% differences exist, but it reaches 40% </a:t>
            </a:r>
            <a:r>
              <a:rPr lang="hu-HU" dirty="0" err="1" smtClean="0"/>
              <a:t>in</a:t>
            </a:r>
            <a:r>
              <a:rPr lang="hu-HU" dirty="0" smtClean="0"/>
              <a:t> </a:t>
            </a:r>
            <a:r>
              <a:rPr lang="en-US" dirty="0" smtClean="0"/>
              <a:t>deontic</a:t>
            </a:r>
            <a:r>
              <a:rPr lang="hu-HU" dirty="0" smtClean="0"/>
              <a:t> </a:t>
            </a:r>
            <a:r>
              <a:rPr lang="hu-HU" dirty="0" err="1" smtClean="0"/>
              <a:t>category</a:t>
            </a:r>
            <a:r>
              <a:rPr lang="en-US" dirty="0" smtClean="0"/>
              <a:t>).</a:t>
            </a:r>
            <a:endParaRPr lang="hu-HU" dirty="0" smtClean="0"/>
          </a:p>
        </p:txBody>
      </p:sp>
      <p:sp>
        <p:nvSpPr>
          <p:cNvPr id="4" name="Dia számának helye 3"/>
          <p:cNvSpPr>
            <a:spLocks noGrp="1"/>
          </p:cNvSpPr>
          <p:nvPr>
            <p:ph type="sldNum" sz="quarter" idx="10"/>
          </p:nvPr>
        </p:nvSpPr>
        <p:spPr/>
        <p:txBody>
          <a:bodyPr/>
          <a:lstStyle/>
          <a:p>
            <a:fld id="{EF448A1F-4253-464C-B00F-405E59A76B01}" type="slidenum">
              <a:rPr lang="hu-HU" smtClean="0"/>
              <a:t>17</a:t>
            </a:fld>
            <a:endParaRPr lang="hu-HU"/>
          </a:p>
        </p:txBody>
      </p:sp>
    </p:spTree>
    <p:extLst>
      <p:ext uri="{BB962C8B-B14F-4D97-AF65-F5344CB8AC3E}">
        <p14:creationId xmlns:p14="http://schemas.microsoft.com/office/powerpoint/2010/main" val="3112827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On this slide, we can see the proportion of each semantic type in sentences of different lengths</a:t>
            </a:r>
            <a:r>
              <a:rPr lang="hu-HU" dirty="0" smtClean="0"/>
              <a:t>. </a:t>
            </a:r>
          </a:p>
          <a:p>
            <a:r>
              <a:rPr lang="en-US" dirty="0" smtClean="0"/>
              <a:t>In the case of the quantitatively most outstanding three categories (deontic, evaluative</a:t>
            </a:r>
            <a:r>
              <a:rPr lang="hu-HU" dirty="0" smtClean="0"/>
              <a:t>/</a:t>
            </a:r>
            <a:r>
              <a:rPr lang="hu-HU" dirty="0" err="1" smtClean="0"/>
              <a:t>exclamation</a:t>
            </a:r>
            <a:r>
              <a:rPr lang="en-US" dirty="0" smtClean="0"/>
              <a:t>, meta-linguistic), different ratios are visible: deontic mainly stands out from the line, it consists of 5 or 7 words the most, evaluative has </a:t>
            </a:r>
            <a:r>
              <a:rPr lang="hu-HU" dirty="0" smtClean="0"/>
              <a:t>2-</a:t>
            </a:r>
            <a:r>
              <a:rPr lang="en-US" dirty="0" smtClean="0"/>
              <a:t>3-4 words, and meta-linguistic has 2 words.</a:t>
            </a:r>
            <a:endParaRPr lang="hu-HU" dirty="0"/>
          </a:p>
        </p:txBody>
      </p:sp>
      <p:sp>
        <p:nvSpPr>
          <p:cNvPr id="4" name="Dia számának helye 3"/>
          <p:cNvSpPr>
            <a:spLocks noGrp="1"/>
          </p:cNvSpPr>
          <p:nvPr>
            <p:ph type="sldNum" sz="quarter" idx="10"/>
          </p:nvPr>
        </p:nvSpPr>
        <p:spPr/>
        <p:txBody>
          <a:bodyPr/>
          <a:lstStyle/>
          <a:p>
            <a:fld id="{EF448A1F-4253-464C-B00F-405E59A76B01}" type="slidenum">
              <a:rPr lang="hu-HU" smtClean="0"/>
              <a:t>18</a:t>
            </a:fld>
            <a:endParaRPr lang="hu-HU"/>
          </a:p>
        </p:txBody>
      </p:sp>
    </p:spTree>
    <p:extLst>
      <p:ext uri="{BB962C8B-B14F-4D97-AF65-F5344CB8AC3E}">
        <p14:creationId xmlns:p14="http://schemas.microsoft.com/office/powerpoint/2010/main" val="689424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The conditional verb form is common in three types: wish, request (directives) and </a:t>
            </a:r>
            <a:r>
              <a:rPr lang="en-US" dirty="0" err="1" smtClean="0"/>
              <a:t>exclamatives</a:t>
            </a:r>
            <a:r>
              <a:rPr lang="en-US" dirty="0" smtClean="0"/>
              <a:t>, e.g. </a:t>
            </a:r>
            <a:r>
              <a:rPr lang="hu-HU" i="1" dirty="0" smtClean="0"/>
              <a:t>ha tudnád </a:t>
            </a:r>
            <a:r>
              <a:rPr lang="hu-HU" i="0" dirty="0" smtClean="0"/>
              <a:t>’i </a:t>
            </a:r>
            <a:r>
              <a:rPr lang="hu-HU" i="0" dirty="0" err="1" smtClean="0"/>
              <a:t>you’d</a:t>
            </a:r>
            <a:r>
              <a:rPr lang="hu-HU" i="0" dirty="0" smtClean="0"/>
              <a:t> </a:t>
            </a:r>
            <a:r>
              <a:rPr lang="hu-HU" i="0" dirty="0" err="1" smtClean="0"/>
              <a:t>knew</a:t>
            </a:r>
            <a:r>
              <a:rPr lang="hu-HU" dirty="0" smtClean="0"/>
              <a:t>’ </a:t>
            </a:r>
            <a:r>
              <a:rPr lang="hu-HU" dirty="0" err="1" smtClean="0"/>
              <a:t>can</a:t>
            </a:r>
            <a:r>
              <a:rPr lang="hu-HU" baseline="0" dirty="0" smtClean="0"/>
              <a:t> </a:t>
            </a:r>
            <a:r>
              <a:rPr lang="hu-HU" baseline="0" dirty="0" err="1" smtClean="0"/>
              <a:t>appear</a:t>
            </a:r>
            <a:r>
              <a:rPr lang="hu-HU" baseline="0" dirty="0" smtClean="0"/>
              <a:t> </a:t>
            </a:r>
            <a:r>
              <a:rPr lang="hu-HU" baseline="0" dirty="0" err="1" smtClean="0"/>
              <a:t>in</a:t>
            </a:r>
            <a:r>
              <a:rPr lang="hu-HU" baseline="0" dirty="0" smtClean="0"/>
              <a:t> </a:t>
            </a:r>
            <a:r>
              <a:rPr lang="hu-HU" baseline="0" dirty="0" err="1" smtClean="0"/>
              <a:t>all</a:t>
            </a:r>
            <a:r>
              <a:rPr lang="hu-HU" baseline="0" dirty="0" smtClean="0"/>
              <a:t> of </a:t>
            </a:r>
            <a:r>
              <a:rPr lang="hu-HU" baseline="0" dirty="0" err="1" smtClean="0"/>
              <a:t>them</a:t>
            </a:r>
            <a:r>
              <a:rPr lang="hu-HU" baseline="0" dirty="0" smtClean="0"/>
              <a:t>, </a:t>
            </a:r>
            <a:r>
              <a:rPr lang="en-US" dirty="0" smtClean="0"/>
              <a:t>depending on the context and intonation.</a:t>
            </a:r>
            <a:endParaRPr lang="hu-HU" dirty="0" smtClean="0"/>
          </a:p>
          <a:p>
            <a:r>
              <a:rPr lang="en-US" i="0" dirty="0" smtClean="0"/>
              <a:t>It helps to identify the wishes if we replace "ha" with a</a:t>
            </a:r>
            <a:r>
              <a:rPr lang="hu-HU" i="0" dirty="0" smtClean="0"/>
              <a:t>n</a:t>
            </a:r>
            <a:r>
              <a:rPr lang="hu-HU" i="0" baseline="0" dirty="0" smtClean="0"/>
              <a:t> </a:t>
            </a:r>
            <a:r>
              <a:rPr lang="hu-HU" i="0" baseline="0" dirty="0" err="1" smtClean="0"/>
              <a:t>optative</a:t>
            </a:r>
            <a:r>
              <a:rPr lang="hu-HU" i="0" baseline="0" dirty="0" smtClean="0"/>
              <a:t> </a:t>
            </a:r>
            <a:r>
              <a:rPr lang="en-US" i="0" dirty="0" smtClean="0"/>
              <a:t>particle</a:t>
            </a:r>
            <a:r>
              <a:rPr lang="hu-HU" i="0" dirty="0" smtClean="0"/>
              <a:t> (</a:t>
            </a:r>
            <a:r>
              <a:rPr lang="hu-HU" i="1" dirty="0" smtClean="0"/>
              <a:t>bár </a:t>
            </a:r>
            <a:r>
              <a:rPr lang="hu-HU" i="0" dirty="0" smtClean="0"/>
              <a:t>’</a:t>
            </a:r>
            <a:r>
              <a:rPr lang="hu-HU" i="0" dirty="0" err="1" smtClean="0"/>
              <a:t>if</a:t>
            </a:r>
            <a:r>
              <a:rPr lang="hu-HU" i="0" dirty="0" smtClean="0"/>
              <a:t> </a:t>
            </a:r>
            <a:r>
              <a:rPr lang="hu-HU" i="0" dirty="0" err="1" smtClean="0"/>
              <a:t>only</a:t>
            </a:r>
            <a:r>
              <a:rPr lang="hu-HU" i="0" dirty="0" smtClean="0"/>
              <a:t>, I </a:t>
            </a:r>
            <a:r>
              <a:rPr lang="hu-HU" i="0" dirty="0" err="1" smtClean="0"/>
              <a:t>wish</a:t>
            </a:r>
            <a:r>
              <a:rPr lang="hu-HU" i="0" dirty="0" smtClean="0"/>
              <a:t>’). </a:t>
            </a:r>
            <a:r>
              <a:rPr lang="hu-HU" i="0" dirty="0" err="1" smtClean="0"/>
              <a:t>Sometimes</a:t>
            </a:r>
            <a:r>
              <a:rPr lang="hu-HU" i="0" baseline="0" dirty="0" smtClean="0"/>
              <a:t> </a:t>
            </a:r>
            <a:r>
              <a:rPr lang="hu-HU" i="0" baseline="0" dirty="0" err="1" smtClean="0"/>
              <a:t>we</a:t>
            </a:r>
            <a:r>
              <a:rPr lang="hu-HU" i="0" baseline="0" dirty="0" smtClean="0"/>
              <a:t> </a:t>
            </a:r>
            <a:r>
              <a:rPr lang="hu-HU" i="0" baseline="0" dirty="0" err="1" smtClean="0"/>
              <a:t>find</a:t>
            </a:r>
            <a:r>
              <a:rPr lang="hu-HU" i="0" baseline="0" dirty="0" smtClean="0"/>
              <a:t> </a:t>
            </a:r>
            <a:r>
              <a:rPr lang="hu-HU" i="0" baseline="0" dirty="0" err="1" smtClean="0"/>
              <a:t>proverbs</a:t>
            </a:r>
            <a:r>
              <a:rPr lang="hu-HU" i="0" baseline="0" dirty="0" smtClean="0"/>
              <a:t> </a:t>
            </a:r>
            <a:r>
              <a:rPr lang="hu-HU" i="0" baseline="0" dirty="0" err="1" smtClean="0"/>
              <a:t>in</a:t>
            </a:r>
            <a:r>
              <a:rPr lang="hu-HU" i="0" baseline="0" dirty="0" smtClean="0"/>
              <a:t> </a:t>
            </a:r>
            <a:r>
              <a:rPr lang="hu-HU" i="0" baseline="0" dirty="0" err="1" smtClean="0"/>
              <a:t>independent</a:t>
            </a:r>
            <a:r>
              <a:rPr lang="hu-HU" i="0" baseline="0" dirty="0" smtClean="0"/>
              <a:t> </a:t>
            </a:r>
            <a:r>
              <a:rPr lang="hu-HU" i="0" baseline="0" dirty="0" err="1" smtClean="0"/>
              <a:t>form</a:t>
            </a:r>
            <a:r>
              <a:rPr lang="hu-HU" i="0" baseline="0" dirty="0" smtClean="0"/>
              <a:t>, </a:t>
            </a:r>
            <a:r>
              <a:rPr lang="hu-HU" i="0" baseline="0" dirty="0" err="1" smtClean="0"/>
              <a:t>their</a:t>
            </a:r>
            <a:r>
              <a:rPr lang="hu-HU" i="0" baseline="0" dirty="0" smtClean="0"/>
              <a:t> </a:t>
            </a:r>
            <a:r>
              <a:rPr lang="hu-HU" i="0" baseline="0" dirty="0" err="1" smtClean="0"/>
              <a:t>function</a:t>
            </a:r>
            <a:r>
              <a:rPr lang="hu-HU" i="0" baseline="0" dirty="0" smtClean="0"/>
              <a:t> is </a:t>
            </a:r>
            <a:r>
              <a:rPr lang="hu-HU" i="0" baseline="0" dirty="0" err="1" smtClean="0"/>
              <a:t>similar</a:t>
            </a:r>
            <a:r>
              <a:rPr lang="hu-HU" i="0" baseline="0" dirty="0" smtClean="0"/>
              <a:t> </a:t>
            </a:r>
            <a:r>
              <a:rPr lang="hu-HU" i="0" baseline="0" dirty="0" err="1" smtClean="0"/>
              <a:t>to</a:t>
            </a:r>
            <a:r>
              <a:rPr lang="hu-HU" i="0" baseline="0" dirty="0" smtClean="0"/>
              <a:t> </a:t>
            </a:r>
            <a:r>
              <a:rPr lang="hu-HU" i="0" baseline="0" dirty="0" err="1" smtClean="0"/>
              <a:t>evaluations</a:t>
            </a:r>
            <a:r>
              <a:rPr lang="hu-HU" i="0" baseline="0" dirty="0" smtClean="0"/>
              <a:t>. </a:t>
            </a:r>
            <a:r>
              <a:rPr lang="hu-HU" i="0" baseline="0" dirty="0" err="1" smtClean="0"/>
              <a:t>Set</a:t>
            </a:r>
            <a:r>
              <a:rPr lang="hu-HU" i="0" baseline="0" dirty="0" smtClean="0"/>
              <a:t> </a:t>
            </a:r>
            <a:r>
              <a:rPr lang="hu-HU" i="0" baseline="0" dirty="0" err="1" smtClean="0"/>
              <a:t>phrases</a:t>
            </a:r>
            <a:r>
              <a:rPr lang="hu-HU" i="0" baseline="0" dirty="0" smtClean="0"/>
              <a:t> </a:t>
            </a:r>
            <a:r>
              <a:rPr lang="hu-HU" i="0" baseline="0" dirty="0" err="1" smtClean="0"/>
              <a:t>are</a:t>
            </a:r>
            <a:r>
              <a:rPr lang="hu-HU" i="0" baseline="0" dirty="0" smtClean="0"/>
              <a:t> </a:t>
            </a:r>
            <a:r>
              <a:rPr lang="hu-HU" i="0" baseline="0" dirty="0" err="1" smtClean="0"/>
              <a:t>very</a:t>
            </a:r>
            <a:r>
              <a:rPr lang="hu-HU" i="0" baseline="0" dirty="0" smtClean="0"/>
              <a:t> </a:t>
            </a:r>
            <a:r>
              <a:rPr lang="hu-HU" i="0" baseline="0" dirty="0" err="1" smtClean="0"/>
              <a:t>common</a:t>
            </a:r>
            <a:r>
              <a:rPr lang="hu-HU" i="0" baseline="0" dirty="0" smtClean="0"/>
              <a:t>, </a:t>
            </a:r>
            <a:r>
              <a:rPr lang="hu-HU" i="0" baseline="0" dirty="0" err="1" smtClean="0"/>
              <a:t>especially</a:t>
            </a:r>
            <a:r>
              <a:rPr lang="hu-HU" i="0" baseline="0" dirty="0" smtClean="0"/>
              <a:t> </a:t>
            </a:r>
            <a:r>
              <a:rPr lang="hu-HU" i="0" baseline="0" dirty="0" err="1" smtClean="0"/>
              <a:t>among</a:t>
            </a:r>
            <a:r>
              <a:rPr lang="hu-HU" i="0" baseline="0" dirty="0" smtClean="0"/>
              <a:t> </a:t>
            </a:r>
            <a:r>
              <a:rPr lang="hu-HU" i="0" baseline="0" dirty="0" err="1" smtClean="0"/>
              <a:t>wishes</a:t>
            </a:r>
            <a:r>
              <a:rPr lang="hu-HU" i="0" baseline="0" dirty="0" smtClean="0"/>
              <a:t> and </a:t>
            </a:r>
            <a:r>
              <a:rPr lang="hu-HU" i="0" baseline="0" dirty="0" err="1" smtClean="0"/>
              <a:t>metalinguistic</a:t>
            </a:r>
            <a:r>
              <a:rPr lang="hu-HU" i="0" baseline="0" dirty="0" smtClean="0"/>
              <a:t> </a:t>
            </a:r>
            <a:r>
              <a:rPr lang="hu-HU" i="0" baseline="0" dirty="0" err="1" smtClean="0"/>
              <a:t>independent</a:t>
            </a:r>
            <a:r>
              <a:rPr lang="hu-HU" i="0" baseline="0" dirty="0" smtClean="0"/>
              <a:t> </a:t>
            </a:r>
            <a:r>
              <a:rPr lang="hu-HU" i="0" baseline="0" dirty="0" err="1" smtClean="0"/>
              <a:t>clauses</a:t>
            </a:r>
            <a:r>
              <a:rPr lang="hu-HU" i="0" baseline="0" dirty="0" smtClean="0"/>
              <a:t>.</a:t>
            </a:r>
            <a:endParaRPr lang="hu-HU" i="0" dirty="0"/>
          </a:p>
        </p:txBody>
      </p:sp>
      <p:sp>
        <p:nvSpPr>
          <p:cNvPr id="4" name="Dia számának helye 3"/>
          <p:cNvSpPr>
            <a:spLocks noGrp="1"/>
          </p:cNvSpPr>
          <p:nvPr>
            <p:ph type="sldNum" sz="quarter" idx="10"/>
          </p:nvPr>
        </p:nvSpPr>
        <p:spPr/>
        <p:txBody>
          <a:bodyPr/>
          <a:lstStyle/>
          <a:p>
            <a:fld id="{EF448A1F-4253-464C-B00F-405E59A76B01}" type="slidenum">
              <a:rPr lang="hu-HU" smtClean="0"/>
              <a:t>19</a:t>
            </a:fld>
            <a:endParaRPr lang="hu-HU"/>
          </a:p>
        </p:txBody>
      </p:sp>
    </p:spTree>
    <p:extLst>
      <p:ext uri="{BB962C8B-B14F-4D97-AF65-F5344CB8AC3E}">
        <p14:creationId xmlns:p14="http://schemas.microsoft.com/office/powerpoint/2010/main" val="3776431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i="0" dirty="0" smtClean="0"/>
              <a:t>T</a:t>
            </a:r>
            <a:r>
              <a:rPr lang="en-US" dirty="0" smtClean="0"/>
              <a:t>he particle </a:t>
            </a:r>
            <a:r>
              <a:rPr lang="hu-HU" i="1" dirty="0" smtClean="0"/>
              <a:t>már </a:t>
            </a:r>
            <a:r>
              <a:rPr lang="hu-HU" i="0" dirty="0" smtClean="0"/>
              <a:t>’</a:t>
            </a:r>
            <a:r>
              <a:rPr lang="hu-HU" i="0" dirty="0" err="1" smtClean="0"/>
              <a:t>yet</a:t>
            </a:r>
            <a:r>
              <a:rPr lang="hu-HU" i="0" dirty="0" smtClean="0"/>
              <a:t>, </a:t>
            </a:r>
            <a:r>
              <a:rPr lang="hu-HU" i="0" dirty="0" err="1" smtClean="0"/>
              <a:t>already</a:t>
            </a:r>
            <a:r>
              <a:rPr lang="hu-HU" i="0" dirty="0" smtClean="0"/>
              <a:t>’</a:t>
            </a:r>
            <a:r>
              <a:rPr lang="hu-HU" i="1" dirty="0" smtClean="0"/>
              <a:t> </a:t>
            </a:r>
            <a:r>
              <a:rPr lang="hu-HU" i="0" dirty="0" err="1" smtClean="0"/>
              <a:t>following</a:t>
            </a:r>
            <a:r>
              <a:rPr lang="hu-HU" i="0" dirty="0" smtClean="0"/>
              <a:t> </a:t>
            </a:r>
            <a:r>
              <a:rPr lang="hu-HU" i="0" dirty="0" err="1" smtClean="0"/>
              <a:t>the</a:t>
            </a:r>
            <a:r>
              <a:rPr lang="hu-HU" i="0" dirty="0" smtClean="0"/>
              <a:t> </a:t>
            </a:r>
            <a:r>
              <a:rPr lang="hu-HU" i="0" dirty="0" err="1" smtClean="0"/>
              <a:t>conjunction</a:t>
            </a:r>
            <a:r>
              <a:rPr lang="hu-HU" i="0" baseline="0" dirty="0" smtClean="0"/>
              <a:t> </a:t>
            </a:r>
            <a:r>
              <a:rPr lang="hu-HU" i="1" baseline="0" dirty="0" smtClean="0"/>
              <a:t>ha</a:t>
            </a:r>
            <a:r>
              <a:rPr lang="hu-HU" i="1" dirty="0" smtClean="0"/>
              <a:t> </a:t>
            </a:r>
            <a:r>
              <a:rPr lang="en-US" dirty="0" smtClean="0"/>
              <a:t>is typical in meta-linguistic clauses in the role of referring to the </a:t>
            </a:r>
            <a:r>
              <a:rPr lang="hu-HU" dirty="0" smtClean="0"/>
              <a:t>(</a:t>
            </a:r>
            <a:r>
              <a:rPr lang="hu-HU" dirty="0" err="1" smtClean="0"/>
              <a:t>new</a:t>
            </a:r>
            <a:r>
              <a:rPr lang="hu-HU" dirty="0" smtClean="0"/>
              <a:t>) </a:t>
            </a:r>
            <a:r>
              <a:rPr lang="en-US" dirty="0" smtClean="0"/>
              <a:t>topic of the discourse. The reasoning type is also often formally similar to other categories due to the conditional verb form and ellipsis, while the argumentative type is reminiscent of the evaluative type, e.g. the </a:t>
            </a:r>
            <a:r>
              <a:rPr lang="hu-HU" i="1" dirty="0" smtClean="0"/>
              <a:t>legalább ’</a:t>
            </a:r>
            <a:r>
              <a:rPr lang="en-US" dirty="0" smtClean="0"/>
              <a:t>at least</a:t>
            </a:r>
            <a:r>
              <a:rPr lang="hu-HU" dirty="0" smtClean="0"/>
              <a:t>’</a:t>
            </a:r>
            <a:r>
              <a:rPr lang="en-US" dirty="0" smtClean="0"/>
              <a:t> element can appear in both.</a:t>
            </a:r>
            <a:endParaRPr lang="hu-HU" dirty="0"/>
          </a:p>
        </p:txBody>
      </p:sp>
      <p:sp>
        <p:nvSpPr>
          <p:cNvPr id="4" name="Dia számának helye 3"/>
          <p:cNvSpPr>
            <a:spLocks noGrp="1"/>
          </p:cNvSpPr>
          <p:nvPr>
            <p:ph type="sldNum" sz="quarter" idx="10"/>
          </p:nvPr>
        </p:nvSpPr>
        <p:spPr/>
        <p:txBody>
          <a:bodyPr/>
          <a:lstStyle/>
          <a:p>
            <a:fld id="{EF448A1F-4253-464C-B00F-405E59A76B01}" type="slidenum">
              <a:rPr lang="hu-HU" smtClean="0"/>
              <a:t>20</a:t>
            </a:fld>
            <a:endParaRPr lang="hu-HU"/>
          </a:p>
        </p:txBody>
      </p:sp>
    </p:spTree>
    <p:extLst>
      <p:ext uri="{BB962C8B-B14F-4D97-AF65-F5344CB8AC3E}">
        <p14:creationId xmlns:p14="http://schemas.microsoft.com/office/powerpoint/2010/main" val="2483850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As we have already seen in the previous slides, some collocations and formal solutions can appear in several semantic types</a:t>
            </a:r>
            <a:r>
              <a:rPr lang="hu-HU" dirty="0" smtClean="0"/>
              <a:t>:</a:t>
            </a:r>
            <a:endParaRPr lang="hu-HU" dirty="0"/>
          </a:p>
        </p:txBody>
      </p:sp>
      <p:sp>
        <p:nvSpPr>
          <p:cNvPr id="4" name="Dia számának helye 3"/>
          <p:cNvSpPr>
            <a:spLocks noGrp="1"/>
          </p:cNvSpPr>
          <p:nvPr>
            <p:ph type="sldNum" sz="quarter" idx="10"/>
          </p:nvPr>
        </p:nvSpPr>
        <p:spPr/>
        <p:txBody>
          <a:bodyPr/>
          <a:lstStyle/>
          <a:p>
            <a:fld id="{EF448A1F-4253-464C-B00F-405E59A76B01}" type="slidenum">
              <a:rPr lang="hu-HU" smtClean="0"/>
              <a:t>21</a:t>
            </a:fld>
            <a:endParaRPr lang="hu-HU"/>
          </a:p>
        </p:txBody>
      </p:sp>
    </p:spTree>
    <p:extLst>
      <p:ext uri="{BB962C8B-B14F-4D97-AF65-F5344CB8AC3E}">
        <p14:creationId xmlns:p14="http://schemas.microsoft.com/office/powerpoint/2010/main" val="923395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smtClean="0"/>
              <a:t>To</a:t>
            </a:r>
            <a:r>
              <a:rPr lang="hu-HU" dirty="0" smtClean="0"/>
              <a:t> sum </a:t>
            </a:r>
            <a:r>
              <a:rPr lang="hu-HU" dirty="0" err="1" smtClean="0"/>
              <a:t>up</a:t>
            </a:r>
            <a:r>
              <a:rPr lang="hu-HU" dirty="0" smtClean="0"/>
              <a:t>: </a:t>
            </a:r>
            <a:r>
              <a:rPr lang="en-US" dirty="0" smtClean="0"/>
              <a:t>it seems that in the case of Hungarian conditional independent clauses, the </a:t>
            </a:r>
            <a:r>
              <a:rPr lang="hu-HU" dirty="0" err="1" smtClean="0"/>
              <a:t>stand-alone</a:t>
            </a:r>
            <a:r>
              <a:rPr lang="hu-HU" dirty="0" smtClean="0"/>
              <a:t> </a:t>
            </a:r>
            <a:r>
              <a:rPr lang="en-US" dirty="0" smtClean="0"/>
              <a:t>type is more </a:t>
            </a:r>
            <a:r>
              <a:rPr lang="en-US" b="1" dirty="0" smtClean="0"/>
              <a:t>decisive</a:t>
            </a:r>
            <a:r>
              <a:rPr lang="en-US" dirty="0" smtClean="0"/>
              <a:t>, which is the opposite of what we found earlier in the case of complement insubordination</a:t>
            </a:r>
            <a:r>
              <a:rPr lang="hu-HU" dirty="0" smtClean="0"/>
              <a:t> (</a:t>
            </a:r>
            <a:r>
              <a:rPr lang="hu-HU" dirty="0" err="1" smtClean="0"/>
              <a:t>Dér&amp;Sass</a:t>
            </a:r>
            <a:r>
              <a:rPr lang="hu-HU" dirty="0" smtClean="0"/>
              <a:t> 2024)</a:t>
            </a:r>
            <a:r>
              <a:rPr lang="en-US" dirty="0" smtClean="0"/>
              <a:t>.</a:t>
            </a:r>
            <a:r>
              <a:rPr lang="hu-HU" dirty="0" smtClean="0"/>
              <a:t> </a:t>
            </a:r>
            <a:r>
              <a:rPr lang="en-US" dirty="0" smtClean="0"/>
              <a:t>The proportion of directives is not so low, they are mainly used in requests. The assertive type is the shortest in terms of the number of words when examined in general, but we also found variants with very few words in the case of other common types (e.g. meta-linguistic).</a:t>
            </a:r>
            <a:endParaRPr lang="hu-HU" dirty="0" smtClean="0"/>
          </a:p>
          <a:p>
            <a:r>
              <a:rPr lang="en-US" dirty="0" smtClean="0"/>
              <a:t>The deontic type is the most common, and it is the one whose number is </a:t>
            </a:r>
            <a:r>
              <a:rPr lang="hu-HU" dirty="0" err="1" smtClean="0"/>
              <a:t>hardly</a:t>
            </a:r>
            <a:r>
              <a:rPr lang="hu-HU" dirty="0" smtClean="0"/>
              <a:t> </a:t>
            </a:r>
            <a:r>
              <a:rPr lang="en-US" dirty="0" smtClean="0"/>
              <a:t>affected by the number of words, in the case of meta-linguistic and evaluative, their quantity decreases as we examine cases with more and more words. On average, </a:t>
            </a:r>
            <a:r>
              <a:rPr lang="en-US" dirty="0" err="1" smtClean="0"/>
              <a:t>deontics</a:t>
            </a:r>
            <a:r>
              <a:rPr lang="en-US" dirty="0" smtClean="0"/>
              <a:t> consist of 5-6-7 words (not counting the conjunction), but they are very diverse in form, and it is less possible to organize them into typical formal categories.</a:t>
            </a:r>
            <a:endParaRPr lang="hu-HU" dirty="0" smtClean="0"/>
          </a:p>
        </p:txBody>
      </p:sp>
      <p:sp>
        <p:nvSpPr>
          <p:cNvPr id="4" name="Dia számának helye 3"/>
          <p:cNvSpPr>
            <a:spLocks noGrp="1"/>
          </p:cNvSpPr>
          <p:nvPr>
            <p:ph type="sldNum" sz="quarter" idx="10"/>
          </p:nvPr>
        </p:nvSpPr>
        <p:spPr/>
        <p:txBody>
          <a:bodyPr/>
          <a:lstStyle/>
          <a:p>
            <a:fld id="{EF448A1F-4253-464C-B00F-405E59A76B01}" type="slidenum">
              <a:rPr lang="hu-HU" smtClean="0"/>
              <a:t>22</a:t>
            </a:fld>
            <a:endParaRPr lang="hu-HU"/>
          </a:p>
        </p:txBody>
      </p:sp>
    </p:spTree>
    <p:extLst>
      <p:ext uri="{BB962C8B-B14F-4D97-AF65-F5344CB8AC3E}">
        <p14:creationId xmlns:p14="http://schemas.microsoft.com/office/powerpoint/2010/main" val="3069627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37B0F5-1E29-4598-AD11-E3C742E4B04E}" type="slidenum">
              <a:rPr lang="hu-HU" smtClean="0"/>
              <a:t>23</a:t>
            </a:fld>
            <a:endParaRPr lang="hu-HU"/>
          </a:p>
        </p:txBody>
      </p:sp>
    </p:spTree>
    <p:extLst>
      <p:ext uri="{BB962C8B-B14F-4D97-AF65-F5344CB8AC3E}">
        <p14:creationId xmlns:p14="http://schemas.microsoft.com/office/powerpoint/2010/main" val="751756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Independent clauses have already been found in many languages</a:t>
            </a:r>
            <a:r>
              <a:rPr lang="hu-HU" dirty="0" smtClean="0"/>
              <a:t> of </a:t>
            </a:r>
            <a:r>
              <a:rPr lang="hu-HU" dirty="0" err="1" smtClean="0"/>
              <a:t>the</a:t>
            </a:r>
            <a:r>
              <a:rPr lang="hu-HU" dirty="0" smtClean="0"/>
              <a:t> </a:t>
            </a:r>
            <a:r>
              <a:rPr lang="hu-HU" dirty="0" err="1" smtClean="0"/>
              <a:t>world</a:t>
            </a:r>
            <a:r>
              <a:rPr lang="hu-HU" dirty="0" smtClean="0"/>
              <a:t>,</a:t>
            </a:r>
            <a:r>
              <a:rPr lang="hu-HU" baseline="0" dirty="0" smtClean="0"/>
              <a:t> </a:t>
            </a:r>
            <a:r>
              <a:rPr lang="en-US" dirty="0" smtClean="0"/>
              <a:t>they have two main types in terms of semantic-syntactic relations</a:t>
            </a:r>
            <a:r>
              <a:rPr lang="hu-HU" dirty="0" smtClean="0"/>
              <a:t>: </a:t>
            </a:r>
            <a:r>
              <a:rPr lang="hu-HU" dirty="0" err="1" smtClean="0"/>
              <a:t>they</a:t>
            </a:r>
            <a:r>
              <a:rPr lang="hu-HU" dirty="0" smtClean="0"/>
              <a:t> </a:t>
            </a:r>
            <a:r>
              <a:rPr lang="hu-HU" dirty="0" err="1" smtClean="0"/>
              <a:t>can</a:t>
            </a:r>
            <a:r>
              <a:rPr lang="hu-HU" dirty="0" smtClean="0"/>
              <a:t> </a:t>
            </a:r>
            <a:r>
              <a:rPr lang="hu-HU" dirty="0" err="1" smtClean="0"/>
              <a:t>have</a:t>
            </a:r>
            <a:r>
              <a:rPr lang="hu-HU" dirty="0" smtClean="0"/>
              <a:t> </a:t>
            </a:r>
            <a:r>
              <a:rPr lang="hu-HU" sz="1200" b="1" kern="1200" dirty="0" err="1" smtClean="0">
                <a:solidFill>
                  <a:schemeClr val="tx1"/>
                </a:solidFill>
                <a:effectLst/>
                <a:latin typeface="+mn-lt"/>
                <a:ea typeface="+mn-ea"/>
                <a:cs typeface="+mn-cs"/>
              </a:rPr>
              <a:t>subordinate</a:t>
            </a:r>
            <a:r>
              <a:rPr lang="hu-HU" sz="1200" b="1" kern="1200" dirty="0" smtClean="0">
                <a:solidFill>
                  <a:schemeClr val="tx1"/>
                </a:solidFill>
                <a:effectLst/>
                <a:latin typeface="+mn-lt"/>
                <a:ea typeface="+mn-ea"/>
                <a:cs typeface="+mn-cs"/>
              </a:rPr>
              <a:t> marking</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in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this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case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we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are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talking</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about</a:t>
            </a:r>
            <a:r>
              <a:rPr lang="hu-HU" sz="1200" kern="1200" dirty="0" smtClean="0">
                <a:solidFill>
                  <a:schemeClr val="tx1"/>
                </a:solidFill>
                <a:effectLst/>
                <a:latin typeface="+mn-lt"/>
                <a:ea typeface="+mn-ea"/>
                <a:cs typeface="+mn-cs"/>
              </a:rPr>
              <a:t> </a:t>
            </a:r>
            <a:r>
              <a:rPr lang="hu-HU" sz="1200" b="1" kern="1200" dirty="0" err="1" smtClean="0">
                <a:solidFill>
                  <a:schemeClr val="tx1"/>
                </a:solidFill>
                <a:effectLst/>
                <a:latin typeface="+mn-lt"/>
                <a:ea typeface="+mn-ea"/>
                <a:cs typeface="+mn-cs"/>
              </a:rPr>
              <a:t>complement</a:t>
            </a:r>
            <a:r>
              <a:rPr lang="hu-HU" sz="1200" b="1" kern="1200" dirty="0" smtClean="0">
                <a:solidFill>
                  <a:schemeClr val="tx1"/>
                </a:solidFill>
                <a:effectLst/>
                <a:latin typeface="+mn-lt"/>
                <a:ea typeface="+mn-ea"/>
                <a:cs typeface="+mn-cs"/>
              </a:rPr>
              <a:t> </a:t>
            </a:r>
            <a:r>
              <a:rPr lang="hu-HU" sz="1200" b="1" kern="1200" dirty="0" err="1" smtClean="0">
                <a:solidFill>
                  <a:schemeClr val="tx1"/>
                </a:solidFill>
                <a:effectLst/>
                <a:latin typeface="+mn-lt"/>
                <a:ea typeface="+mn-ea"/>
                <a:cs typeface="+mn-cs"/>
              </a:rPr>
              <a:t>insubordinaton</a:t>
            </a:r>
            <a:r>
              <a:rPr lang="hu-HU" sz="1200" kern="1200" dirty="0" smtClean="0">
                <a:solidFill>
                  <a:schemeClr val="tx1"/>
                </a:solidFill>
                <a:effectLst/>
                <a:latin typeface="+mn-lt"/>
                <a:ea typeface="+mn-ea"/>
                <a:cs typeface="+mn-cs"/>
              </a:rPr>
              <a:t>,</a:t>
            </a:r>
            <a:r>
              <a:rPr lang="hu-HU" sz="1200" kern="1200" baseline="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or</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they</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can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bear</a:t>
            </a:r>
            <a:r>
              <a:rPr lang="hu-HU" sz="1200" kern="1200" dirty="0" smtClean="0">
                <a:solidFill>
                  <a:schemeClr val="tx1"/>
                </a:solidFill>
                <a:effectLst/>
                <a:latin typeface="+mn-lt"/>
                <a:ea typeface="+mn-ea"/>
                <a:cs typeface="+mn-cs"/>
              </a:rPr>
              <a:t> </a:t>
            </a:r>
            <a:r>
              <a:rPr lang="hu-HU" sz="1200" b="1" kern="1200" dirty="0" err="1" smtClean="0">
                <a:solidFill>
                  <a:schemeClr val="tx1"/>
                </a:solidFill>
                <a:effectLst/>
                <a:latin typeface="+mn-lt"/>
                <a:ea typeface="+mn-ea"/>
                <a:cs typeface="+mn-cs"/>
              </a:rPr>
              <a:t>conditional</a:t>
            </a:r>
            <a:r>
              <a:rPr lang="hu-HU" sz="1200" kern="1200" dirty="0" smtClean="0">
                <a:solidFill>
                  <a:schemeClr val="tx1"/>
                </a:solidFill>
                <a:effectLst/>
                <a:latin typeface="+mn-lt"/>
                <a:ea typeface="+mn-ea"/>
                <a:cs typeface="+mn-cs"/>
              </a:rPr>
              <a:t> </a:t>
            </a:r>
            <a:r>
              <a:rPr lang="hu-HU" sz="1200" b="1" kern="1200" dirty="0" err="1" smtClean="0">
                <a:solidFill>
                  <a:schemeClr val="tx1"/>
                </a:solidFill>
                <a:effectLst/>
                <a:latin typeface="+mn-lt"/>
                <a:ea typeface="+mn-ea"/>
                <a:cs typeface="+mn-cs"/>
              </a:rPr>
              <a:t>marking</a:t>
            </a:r>
            <a:r>
              <a:rPr lang="hu-HU" sz="1200" b="1" kern="1200" dirty="0" smtClean="0">
                <a:solidFill>
                  <a:schemeClr val="tx1"/>
                </a:solidFill>
                <a:effectLst/>
                <a:latin typeface="+mn-lt"/>
                <a:ea typeface="+mn-ea"/>
                <a:cs typeface="+mn-cs"/>
              </a:rPr>
              <a:t>,</a:t>
            </a:r>
            <a:r>
              <a:rPr lang="hu-HU" sz="1200" b="1" kern="1200" baseline="0" dirty="0" smtClean="0">
                <a:solidFill>
                  <a:schemeClr val="tx1"/>
                </a:solidFill>
                <a:effectLst/>
                <a:latin typeface="+mn-lt"/>
                <a:ea typeface="+mn-ea"/>
                <a:cs typeface="+mn-cs"/>
              </a:rPr>
              <a:t> </a:t>
            </a:r>
            <a:r>
              <a:rPr lang="hu-HU" sz="1200" b="0" kern="1200" baseline="0" dirty="0" err="1" smtClean="0">
                <a:solidFill>
                  <a:schemeClr val="tx1"/>
                </a:solidFill>
                <a:effectLst/>
                <a:latin typeface="+mn-lt"/>
                <a:ea typeface="+mn-ea"/>
                <a:cs typeface="+mn-cs"/>
              </a:rPr>
              <a:t>then</a:t>
            </a:r>
            <a:r>
              <a:rPr lang="hu-HU" sz="1200" b="0" kern="1200" baseline="0" dirty="0" smtClean="0">
                <a:solidFill>
                  <a:schemeClr val="tx1"/>
                </a:solidFill>
                <a:effectLst/>
                <a:latin typeface="+mn-lt"/>
                <a:ea typeface="+mn-ea"/>
                <a:cs typeface="+mn-cs"/>
              </a:rPr>
              <a:t> </a:t>
            </a:r>
            <a:r>
              <a:rPr lang="hu-HU" sz="1200" b="0" kern="1200" baseline="0" dirty="0" err="1" smtClean="0">
                <a:solidFill>
                  <a:schemeClr val="tx1"/>
                </a:solidFill>
                <a:effectLst/>
                <a:latin typeface="+mn-lt"/>
                <a:ea typeface="+mn-ea"/>
                <a:cs typeface="+mn-cs"/>
              </a:rPr>
              <a:t>we</a:t>
            </a:r>
            <a:r>
              <a:rPr lang="hu-HU" sz="1200" b="0" kern="1200" baseline="0" dirty="0" smtClean="0">
                <a:solidFill>
                  <a:schemeClr val="tx1"/>
                </a:solidFill>
                <a:effectLst/>
                <a:latin typeface="+mn-lt"/>
                <a:ea typeface="+mn-ea"/>
                <a:cs typeface="+mn-cs"/>
              </a:rPr>
              <a:t> </a:t>
            </a:r>
            <a:r>
              <a:rPr lang="hu-HU" sz="1200" b="0" kern="1200" baseline="0" dirty="0" err="1" smtClean="0">
                <a:solidFill>
                  <a:schemeClr val="tx1"/>
                </a:solidFill>
                <a:effectLst/>
                <a:latin typeface="+mn-lt"/>
                <a:ea typeface="+mn-ea"/>
                <a:cs typeface="+mn-cs"/>
              </a:rPr>
              <a:t>are</a:t>
            </a:r>
            <a:r>
              <a:rPr lang="hu-HU" sz="1200" b="0" kern="1200" baseline="0" dirty="0" smtClean="0">
                <a:solidFill>
                  <a:schemeClr val="tx1"/>
                </a:solidFill>
                <a:effectLst/>
                <a:latin typeface="+mn-lt"/>
                <a:ea typeface="+mn-ea"/>
                <a:cs typeface="+mn-cs"/>
              </a:rPr>
              <a:t> </a:t>
            </a:r>
            <a:r>
              <a:rPr lang="hu-HU" sz="1200" b="0" kern="1200" baseline="0" dirty="0" err="1" smtClean="0">
                <a:solidFill>
                  <a:schemeClr val="tx1"/>
                </a:solidFill>
                <a:effectLst/>
                <a:latin typeface="+mn-lt"/>
                <a:ea typeface="+mn-ea"/>
                <a:cs typeface="+mn-cs"/>
              </a:rPr>
              <a:t>dealing</a:t>
            </a:r>
            <a:r>
              <a:rPr lang="hu-HU" sz="1200" b="0" kern="1200" baseline="0" dirty="0" smtClean="0">
                <a:solidFill>
                  <a:schemeClr val="tx1"/>
                </a:solidFill>
                <a:effectLst/>
                <a:latin typeface="+mn-lt"/>
                <a:ea typeface="+mn-ea"/>
                <a:cs typeface="+mn-cs"/>
              </a:rPr>
              <a:t> </a:t>
            </a:r>
            <a:r>
              <a:rPr lang="hu-HU" sz="1200" b="0" kern="1200" baseline="0" dirty="0" err="1" smtClean="0">
                <a:solidFill>
                  <a:schemeClr val="tx1"/>
                </a:solidFill>
                <a:effectLst/>
                <a:latin typeface="+mn-lt"/>
                <a:ea typeface="+mn-ea"/>
                <a:cs typeface="+mn-cs"/>
              </a:rPr>
              <a:t>with</a:t>
            </a:r>
            <a:r>
              <a:rPr lang="hu-HU" sz="1200" b="0" kern="1200" baseline="0" dirty="0" smtClean="0">
                <a:solidFill>
                  <a:schemeClr val="tx1"/>
                </a:solidFill>
                <a:effectLst/>
                <a:latin typeface="+mn-lt"/>
                <a:ea typeface="+mn-ea"/>
                <a:cs typeface="+mn-cs"/>
              </a:rPr>
              <a:t> </a:t>
            </a:r>
            <a:r>
              <a:rPr lang="hu-HU" sz="1200" b="0" kern="1200" baseline="0" dirty="0" err="1" smtClean="0">
                <a:solidFill>
                  <a:schemeClr val="tx1"/>
                </a:solidFill>
                <a:effectLst/>
                <a:latin typeface="+mn-lt"/>
                <a:ea typeface="+mn-ea"/>
                <a:cs typeface="+mn-cs"/>
              </a:rPr>
              <a:t>conditional</a:t>
            </a:r>
            <a:r>
              <a:rPr lang="hu-HU" sz="1200" b="0" kern="1200" baseline="0" dirty="0" smtClean="0">
                <a:solidFill>
                  <a:schemeClr val="tx1"/>
                </a:solidFill>
                <a:effectLst/>
                <a:latin typeface="+mn-lt"/>
                <a:ea typeface="+mn-ea"/>
                <a:cs typeface="+mn-cs"/>
              </a:rPr>
              <a:t> </a:t>
            </a:r>
            <a:r>
              <a:rPr lang="hu-HU" sz="1200" b="0" kern="1200" baseline="0" dirty="0" err="1" smtClean="0">
                <a:solidFill>
                  <a:schemeClr val="tx1"/>
                </a:solidFill>
                <a:effectLst/>
                <a:latin typeface="+mn-lt"/>
                <a:ea typeface="+mn-ea"/>
                <a:cs typeface="+mn-cs"/>
              </a:rPr>
              <a:t>insubordination</a:t>
            </a:r>
            <a:r>
              <a:rPr lang="hu-HU" sz="1200" b="0" kern="1200" baseline="0" dirty="0" smtClean="0">
                <a:solidFill>
                  <a:schemeClr val="tx1"/>
                </a:solidFill>
                <a:effectLst/>
                <a:latin typeface="+mn-lt"/>
                <a:ea typeface="+mn-ea"/>
                <a:cs typeface="+mn-cs"/>
              </a:rPr>
              <a:t>. </a:t>
            </a:r>
            <a:r>
              <a:rPr lang="hu-HU" sz="1200" b="0" kern="1200" baseline="0" dirty="0" err="1" smtClean="0">
                <a:solidFill>
                  <a:schemeClr val="tx1"/>
                </a:solidFill>
                <a:effectLst/>
                <a:latin typeface="+mn-lt"/>
                <a:ea typeface="+mn-ea"/>
                <a:cs typeface="+mn-cs"/>
              </a:rPr>
              <a:t>In</a:t>
            </a:r>
            <a:r>
              <a:rPr lang="hu-HU" sz="1200" b="0" kern="1200" baseline="0" dirty="0" smtClean="0">
                <a:solidFill>
                  <a:schemeClr val="tx1"/>
                </a:solidFill>
                <a:effectLst/>
                <a:latin typeface="+mn-lt"/>
                <a:ea typeface="+mn-ea"/>
                <a:cs typeface="+mn-cs"/>
              </a:rPr>
              <a:t> </a:t>
            </a:r>
            <a:r>
              <a:rPr lang="hu-HU" sz="1200" b="0" kern="1200" baseline="0" dirty="0" err="1" smtClean="0">
                <a:solidFill>
                  <a:schemeClr val="tx1"/>
                </a:solidFill>
                <a:effectLst/>
                <a:latin typeface="+mn-lt"/>
                <a:ea typeface="+mn-ea"/>
                <a:cs typeface="+mn-cs"/>
              </a:rPr>
              <a:t>Hungarian</a:t>
            </a:r>
            <a:r>
              <a:rPr lang="hu-HU" sz="1200" b="0" kern="1200" baseline="0" dirty="0" smtClean="0">
                <a:solidFill>
                  <a:schemeClr val="tx1"/>
                </a:solidFill>
                <a:effectLst/>
                <a:latin typeface="+mn-lt"/>
                <a:ea typeface="+mn-ea"/>
                <a:cs typeface="+mn-cs"/>
              </a:rPr>
              <a:t> </a:t>
            </a:r>
            <a:r>
              <a:rPr lang="en-US" dirty="0" smtClean="0"/>
              <a:t>the latter can appear with several conditional conjunctions, but in the present presentation we will focus on the ones starting with </a:t>
            </a:r>
            <a:r>
              <a:rPr lang="hu-HU" b="1" dirty="0" smtClean="0"/>
              <a:t>HA. </a:t>
            </a:r>
          </a:p>
          <a:p>
            <a:r>
              <a:rPr lang="en-US" b="0" dirty="0" smtClean="0"/>
              <a:t>The usual structure of conditional sentences is as follows: the </a:t>
            </a:r>
            <a:r>
              <a:rPr lang="en-US" b="0" dirty="0" err="1" smtClean="0"/>
              <a:t>protasis</a:t>
            </a:r>
            <a:r>
              <a:rPr lang="en-US" b="0" dirty="0" smtClean="0"/>
              <a:t> typically precedes the apodosis.</a:t>
            </a:r>
            <a:r>
              <a:rPr lang="hu-HU" b="0" dirty="0" smtClean="0"/>
              <a:t> </a:t>
            </a:r>
            <a:r>
              <a:rPr lang="en-US" b="0" dirty="0" smtClean="0"/>
              <a:t>The apodosis explains the consequence of the fulfillment or non-fulfillment of the condition described in the </a:t>
            </a:r>
            <a:r>
              <a:rPr lang="en-US" b="0" dirty="0" err="1" smtClean="0"/>
              <a:t>protasis</a:t>
            </a:r>
            <a:r>
              <a:rPr lang="hu-HU" b="0" dirty="0" smtClean="0"/>
              <a:t>.</a:t>
            </a:r>
          </a:p>
          <a:p>
            <a:r>
              <a:rPr lang="en-US" b="1" dirty="0" smtClean="0"/>
              <a:t>In the case of conditional insubordinate clauses, the apodosis disappeared over time or </a:t>
            </a:r>
            <a:r>
              <a:rPr lang="hu-HU" b="1" dirty="0" err="1" smtClean="0"/>
              <a:t>their</a:t>
            </a:r>
            <a:r>
              <a:rPr lang="hu-HU" b="1" baseline="0" dirty="0" smtClean="0"/>
              <a:t> </a:t>
            </a:r>
            <a:r>
              <a:rPr lang="hu-HU" b="1" dirty="0" err="1" smtClean="0"/>
              <a:t>dependency</a:t>
            </a:r>
            <a:r>
              <a:rPr lang="hu-HU" b="1" baseline="0" dirty="0" smtClean="0"/>
              <a:t> shifted, </a:t>
            </a:r>
            <a:r>
              <a:rPr lang="hu-HU" b="1" baseline="0" dirty="0" err="1" smtClean="0"/>
              <a:t>this</a:t>
            </a:r>
            <a:r>
              <a:rPr lang="hu-HU" b="1" baseline="0" dirty="0" smtClean="0"/>
              <a:t> </a:t>
            </a:r>
            <a:r>
              <a:rPr lang="hu-HU" b="1" baseline="0" dirty="0" err="1" smtClean="0"/>
              <a:t>means</a:t>
            </a:r>
            <a:r>
              <a:rPr lang="hu-HU" b="1" baseline="0" dirty="0" smtClean="0"/>
              <a:t> – </a:t>
            </a:r>
            <a:r>
              <a:rPr lang="hu-HU" b="1" baseline="0" dirty="0" err="1" smtClean="0"/>
              <a:t>I’m</a:t>
            </a:r>
            <a:r>
              <a:rPr lang="hu-HU" b="1" baseline="0" dirty="0" smtClean="0"/>
              <a:t> </a:t>
            </a:r>
            <a:r>
              <a:rPr lang="hu-HU" b="1" baseline="0" dirty="0" err="1" smtClean="0"/>
              <a:t>using</a:t>
            </a:r>
            <a:r>
              <a:rPr lang="hu-HU" b="1" baseline="0" dirty="0" smtClean="0"/>
              <a:t> </a:t>
            </a:r>
            <a:r>
              <a:rPr lang="hu-HU" b="1" baseline="0" dirty="0" err="1" smtClean="0"/>
              <a:t>the</a:t>
            </a:r>
            <a:r>
              <a:rPr lang="hu-HU" b="1" baseline="0" dirty="0" smtClean="0"/>
              <a:t> </a:t>
            </a:r>
            <a:r>
              <a:rPr lang="hu-HU" b="1" baseline="0" dirty="0" err="1" smtClean="0"/>
              <a:t>words</a:t>
            </a:r>
            <a:r>
              <a:rPr lang="hu-HU" b="1" baseline="0" dirty="0" smtClean="0"/>
              <a:t> of </a:t>
            </a:r>
            <a:r>
              <a:rPr lang="hu-HU" b="1" baseline="0" dirty="0" err="1" smtClean="0"/>
              <a:t>D’Hertefelt</a:t>
            </a:r>
            <a:r>
              <a:rPr lang="hu-HU" b="1" baseline="0" dirty="0" smtClean="0"/>
              <a:t> (2018: 160-161) – „</a:t>
            </a:r>
            <a:r>
              <a:rPr lang="hu-HU" sz="1200" b="0" i="0" u="none" strike="noStrike" kern="1200" baseline="0" dirty="0" err="1" smtClean="0">
                <a:solidFill>
                  <a:schemeClr val="tx1"/>
                </a:solidFill>
                <a:latin typeface="+mn-lt"/>
                <a:ea typeface="+mn-ea"/>
                <a:cs typeface="+mn-cs"/>
              </a:rPr>
              <a:t>subordinating</a:t>
            </a:r>
            <a:r>
              <a:rPr lang="hu-HU"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conjunctions </a:t>
            </a:r>
            <a:r>
              <a:rPr lang="en-US" sz="1200" b="1" i="0" u="none" strike="noStrike" kern="1200" baseline="0" dirty="0" smtClean="0">
                <a:solidFill>
                  <a:schemeClr val="tx1"/>
                </a:solidFill>
                <a:latin typeface="+mn-lt"/>
                <a:ea typeface="+mn-ea"/>
                <a:cs typeface="+mn-cs"/>
              </a:rPr>
              <a:t>shift away </a:t>
            </a:r>
            <a:r>
              <a:rPr lang="en-US" sz="1200" b="0" i="0" u="none" strike="noStrike" kern="1200" baseline="0" dirty="0" smtClean="0">
                <a:solidFill>
                  <a:schemeClr val="tx1"/>
                </a:solidFill>
                <a:latin typeface="+mn-lt"/>
                <a:ea typeface="+mn-ea"/>
                <a:cs typeface="+mn-cs"/>
              </a:rPr>
              <a:t>from under the scope of their main clause</a:t>
            </a:r>
            <a:r>
              <a:rPr lang="hu-HU" sz="1200" b="0" i="0" u="none" strike="noStrike" kern="1200" baseline="0" dirty="0" smtClean="0">
                <a:solidFill>
                  <a:schemeClr val="tx1"/>
                </a:solidFill>
                <a:latin typeface="+mn-lt"/>
                <a:ea typeface="+mn-ea"/>
                <a:cs typeface="+mn-cs"/>
              </a:rPr>
              <a:t>”</a:t>
            </a:r>
            <a:r>
              <a:rPr lang="en-US" b="0" dirty="0" smtClean="0"/>
              <a:t>.</a:t>
            </a:r>
            <a:endParaRPr lang="hu-HU" b="0" dirty="0" smtClean="0"/>
          </a:p>
          <a:p>
            <a:r>
              <a:rPr lang="hu-HU" b="0" dirty="0" err="1" smtClean="0"/>
              <a:t>Let’s</a:t>
            </a:r>
            <a:r>
              <a:rPr lang="hu-HU" b="0" dirty="0" smtClean="0"/>
              <a:t> </a:t>
            </a:r>
            <a:r>
              <a:rPr lang="hu-HU" b="0" dirty="0" err="1" smtClean="0"/>
              <a:t>see</a:t>
            </a:r>
            <a:r>
              <a:rPr lang="hu-HU" b="0" dirty="0" smtClean="0"/>
              <a:t> an </a:t>
            </a:r>
            <a:r>
              <a:rPr lang="hu-HU" b="0" dirty="0" err="1" smtClean="0"/>
              <a:t>example</a:t>
            </a:r>
            <a:r>
              <a:rPr lang="hu-HU" b="0" dirty="0" smtClean="0"/>
              <a:t> of </a:t>
            </a:r>
            <a:r>
              <a:rPr lang="hu-HU" b="0" dirty="0" err="1" smtClean="0"/>
              <a:t>stand-alone</a:t>
            </a:r>
            <a:r>
              <a:rPr lang="hu-HU" b="0" baseline="0" dirty="0" smtClean="0"/>
              <a:t> </a:t>
            </a:r>
            <a:r>
              <a:rPr lang="hu-HU" b="0" baseline="0" dirty="0" err="1" smtClean="0"/>
              <a:t>independent</a:t>
            </a:r>
            <a:r>
              <a:rPr lang="hu-HU" b="0" baseline="0" dirty="0" smtClean="0"/>
              <a:t> </a:t>
            </a:r>
            <a:r>
              <a:rPr lang="hu-HU" b="0" baseline="0" dirty="0" err="1" smtClean="0"/>
              <a:t>conditional</a:t>
            </a:r>
            <a:r>
              <a:rPr lang="hu-HU" b="0" baseline="0" dirty="0" smtClean="0"/>
              <a:t> </a:t>
            </a:r>
            <a:r>
              <a:rPr lang="hu-HU" b="0" baseline="0" dirty="0" err="1" smtClean="0"/>
              <a:t>clauses</a:t>
            </a:r>
            <a:r>
              <a:rPr lang="hu-HU" b="0" baseline="0" dirty="0" smtClean="0"/>
              <a:t>, a </a:t>
            </a:r>
            <a:r>
              <a:rPr lang="hu-HU" b="0" baseline="0" dirty="0" err="1" smtClean="0"/>
              <a:t>threat</a:t>
            </a:r>
            <a:r>
              <a:rPr lang="hu-HU" b="0" baseline="0" dirty="0" smtClean="0"/>
              <a:t>: (1)</a:t>
            </a:r>
            <a:endParaRPr lang="hu-HU" b="0" dirty="0"/>
          </a:p>
        </p:txBody>
      </p:sp>
      <p:sp>
        <p:nvSpPr>
          <p:cNvPr id="4" name="Dia számának helye 3"/>
          <p:cNvSpPr>
            <a:spLocks noGrp="1"/>
          </p:cNvSpPr>
          <p:nvPr>
            <p:ph type="sldNum" sz="quarter" idx="10"/>
          </p:nvPr>
        </p:nvSpPr>
        <p:spPr/>
        <p:txBody>
          <a:bodyPr/>
          <a:lstStyle/>
          <a:p>
            <a:fld id="{EF448A1F-4253-464C-B00F-405E59A76B01}" type="slidenum">
              <a:rPr lang="hu-HU" smtClean="0"/>
              <a:t>3</a:t>
            </a:fld>
            <a:endParaRPr lang="hu-HU"/>
          </a:p>
        </p:txBody>
      </p:sp>
    </p:spTree>
    <p:extLst>
      <p:ext uri="{BB962C8B-B14F-4D97-AF65-F5344CB8AC3E}">
        <p14:creationId xmlns:p14="http://schemas.microsoft.com/office/powerpoint/2010/main" val="2310466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37B0F5-1E29-4598-AD11-E3C742E4B04E}" type="slidenum">
              <a:rPr lang="hu-HU" smtClean="0"/>
              <a:t>24</a:t>
            </a:fld>
            <a:endParaRPr lang="hu-HU"/>
          </a:p>
        </p:txBody>
      </p:sp>
    </p:spTree>
    <p:extLst>
      <p:ext uri="{BB962C8B-B14F-4D97-AF65-F5344CB8AC3E}">
        <p14:creationId xmlns:p14="http://schemas.microsoft.com/office/powerpoint/2010/main" val="603372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I will now very briefly review three typologies describing independent clauses of different Indo-European languages</a:t>
            </a:r>
            <a:r>
              <a:rPr lang="hu-HU" dirty="0" smtClean="0"/>
              <a:t>. </a:t>
            </a:r>
            <a:r>
              <a:rPr lang="hu-HU" dirty="0" err="1" smtClean="0"/>
              <a:t>All</a:t>
            </a:r>
            <a:r>
              <a:rPr lang="hu-HU" dirty="0" smtClean="0"/>
              <a:t> of </a:t>
            </a:r>
            <a:r>
              <a:rPr lang="hu-HU" dirty="0" err="1" smtClean="0"/>
              <a:t>them</a:t>
            </a:r>
            <a:r>
              <a:rPr lang="hu-HU" dirty="0" smtClean="0"/>
              <a:t> </a:t>
            </a:r>
            <a:r>
              <a:rPr lang="hu-HU" dirty="0" err="1" smtClean="0"/>
              <a:t>are</a:t>
            </a:r>
            <a:r>
              <a:rPr lang="hu-HU" dirty="0" smtClean="0"/>
              <a:t> </a:t>
            </a:r>
            <a:r>
              <a:rPr lang="hu-HU" dirty="0" err="1" smtClean="0"/>
              <a:t>corpus-based</a:t>
            </a:r>
            <a:r>
              <a:rPr lang="hu-HU" dirty="0" smtClean="0"/>
              <a:t>. </a:t>
            </a:r>
          </a:p>
          <a:p>
            <a:r>
              <a:rPr lang="hu-HU" dirty="0" err="1" smtClean="0"/>
              <a:t>Kaltenböck</a:t>
            </a:r>
            <a:r>
              <a:rPr lang="hu-HU" dirty="0" smtClean="0"/>
              <a:t> (2016) </a:t>
            </a:r>
            <a:r>
              <a:rPr lang="hu-HU" dirty="0" err="1" smtClean="0"/>
              <a:t>distinguishes</a:t>
            </a:r>
            <a:r>
              <a:rPr lang="hu-HU" dirty="0" smtClean="0"/>
              <a:t> </a:t>
            </a:r>
            <a:r>
              <a:rPr lang="hu-HU" dirty="0" err="1" smtClean="0"/>
              <a:t>two</a:t>
            </a:r>
            <a:r>
              <a:rPr lang="hu-HU" dirty="0" smtClean="0"/>
              <a:t> </a:t>
            </a:r>
            <a:r>
              <a:rPr lang="hu-HU" dirty="0" err="1" smtClean="0"/>
              <a:t>types</a:t>
            </a:r>
            <a:r>
              <a:rPr lang="hu-HU" dirty="0" smtClean="0"/>
              <a:t> of </a:t>
            </a:r>
            <a:r>
              <a:rPr lang="hu-HU" dirty="0" err="1" smtClean="0"/>
              <a:t>insubordinate</a:t>
            </a:r>
            <a:r>
              <a:rPr lang="hu-HU" baseline="0" dirty="0" smtClean="0"/>
              <a:t> </a:t>
            </a:r>
            <a:r>
              <a:rPr lang="hu-HU" baseline="0" dirty="0" err="1" smtClean="0"/>
              <a:t>independent</a:t>
            </a:r>
            <a:r>
              <a:rPr lang="hu-HU" baseline="0" dirty="0" smtClean="0"/>
              <a:t> </a:t>
            </a:r>
            <a:r>
              <a:rPr lang="hu-HU" baseline="0" dirty="0" err="1" smtClean="0"/>
              <a:t>clauses</a:t>
            </a:r>
            <a:r>
              <a:rPr lang="hu-HU" baseline="0" dirty="0" smtClean="0"/>
              <a:t> </a:t>
            </a:r>
            <a:r>
              <a:rPr lang="hu-HU" baseline="0" dirty="0" err="1" smtClean="0"/>
              <a:t>in</a:t>
            </a:r>
            <a:r>
              <a:rPr lang="hu-HU" baseline="0" dirty="0" smtClean="0"/>
              <a:t> British English: </a:t>
            </a:r>
            <a:r>
              <a:rPr lang="hu-HU" baseline="0" dirty="0" err="1" smtClean="0"/>
              <a:t>performative</a:t>
            </a:r>
            <a:r>
              <a:rPr lang="hu-HU" baseline="0" dirty="0" smtClean="0"/>
              <a:t> </a:t>
            </a:r>
            <a:r>
              <a:rPr lang="hu-HU" baseline="0" dirty="0" err="1" smtClean="0"/>
              <a:t>IICs</a:t>
            </a:r>
            <a:r>
              <a:rPr lang="hu-HU" baseline="0" dirty="0" smtClean="0"/>
              <a:t> and </a:t>
            </a:r>
            <a:r>
              <a:rPr lang="hu-HU" baseline="0" dirty="0" err="1" smtClean="0"/>
              <a:t>elaborative</a:t>
            </a:r>
            <a:r>
              <a:rPr lang="hu-HU" baseline="0" dirty="0" smtClean="0"/>
              <a:t> </a:t>
            </a:r>
            <a:r>
              <a:rPr lang="hu-HU" baseline="0" dirty="0" err="1" smtClean="0"/>
              <a:t>IICs</a:t>
            </a:r>
            <a:r>
              <a:rPr lang="hu-HU" baseline="0" dirty="0" smtClean="0"/>
              <a:t>, </a:t>
            </a:r>
            <a:r>
              <a:rPr lang="hu-HU" baseline="0" dirty="0" err="1" smtClean="0"/>
              <a:t>the</a:t>
            </a:r>
            <a:r>
              <a:rPr lang="hu-HU" baseline="0" dirty="0" smtClean="0"/>
              <a:t> </a:t>
            </a:r>
            <a:r>
              <a:rPr lang="hu-HU" baseline="0" dirty="0" err="1" smtClean="0"/>
              <a:t>former</a:t>
            </a:r>
            <a:r>
              <a:rPr lang="hu-HU" baseline="0" dirty="0" smtClean="0"/>
              <a:t> </a:t>
            </a:r>
            <a:r>
              <a:rPr lang="hu-HU" baseline="0" dirty="0" err="1" smtClean="0"/>
              <a:t>are</a:t>
            </a:r>
            <a:r>
              <a:rPr lang="hu-HU" baseline="0" dirty="0" smtClean="0"/>
              <a:t> </a:t>
            </a:r>
            <a:r>
              <a:rPr lang="en-US" baseline="0" dirty="0" smtClean="0"/>
              <a:t>both syntactically and pragmatically independent</a:t>
            </a:r>
            <a:r>
              <a:rPr lang="hu-HU" baseline="0" dirty="0" smtClean="0"/>
              <a:t>, </a:t>
            </a:r>
            <a:r>
              <a:rPr lang="hu-HU" baseline="0" dirty="0" err="1" smtClean="0"/>
              <a:t>the</a:t>
            </a:r>
            <a:r>
              <a:rPr lang="hu-HU" baseline="0" dirty="0" smtClean="0"/>
              <a:t> </a:t>
            </a:r>
            <a:r>
              <a:rPr lang="hu-HU" baseline="0" dirty="0" err="1" smtClean="0"/>
              <a:t>latter</a:t>
            </a:r>
            <a:r>
              <a:rPr lang="hu-HU" baseline="0" dirty="0" smtClean="0"/>
              <a:t> </a:t>
            </a:r>
            <a:r>
              <a:rPr lang="hu-HU" baseline="0" dirty="0" err="1" smtClean="0"/>
              <a:t>are</a:t>
            </a:r>
            <a:r>
              <a:rPr lang="hu-HU" baseline="0" dirty="0" smtClean="0"/>
              <a:t> </a:t>
            </a:r>
            <a:r>
              <a:rPr lang="hu-HU" baseline="0" dirty="0" err="1" smtClean="0"/>
              <a:t>only</a:t>
            </a:r>
            <a:r>
              <a:rPr lang="hu-HU" baseline="0" dirty="0" smtClean="0"/>
              <a:t> </a:t>
            </a:r>
            <a:r>
              <a:rPr lang="hu-HU" baseline="0" dirty="0" err="1" smtClean="0"/>
              <a:t>syntactically</a:t>
            </a:r>
            <a:r>
              <a:rPr lang="hu-HU" baseline="0" dirty="0" smtClean="0"/>
              <a:t> free. The </a:t>
            </a:r>
            <a:r>
              <a:rPr lang="hu-HU" baseline="0" dirty="0" err="1" smtClean="0"/>
              <a:t>author</a:t>
            </a:r>
            <a:r>
              <a:rPr lang="hu-HU" baseline="0" dirty="0" smtClean="0"/>
              <a:t> </a:t>
            </a:r>
            <a:r>
              <a:rPr lang="hu-HU" baseline="0" dirty="0" err="1" smtClean="0"/>
              <a:t>also</a:t>
            </a:r>
            <a:r>
              <a:rPr lang="hu-HU" baseline="0" dirty="0" smtClean="0"/>
              <a:t> </a:t>
            </a:r>
            <a:r>
              <a:rPr lang="hu-HU" baseline="0" dirty="0" err="1" smtClean="0"/>
              <a:t>differentiates</a:t>
            </a:r>
            <a:r>
              <a:rPr lang="hu-HU" baseline="0" dirty="0" smtClean="0"/>
              <a:t> </a:t>
            </a:r>
            <a:r>
              <a:rPr lang="hu-HU" baseline="0" dirty="0" err="1" smtClean="0"/>
              <a:t>between</a:t>
            </a:r>
            <a:r>
              <a:rPr lang="hu-HU" baseline="0" dirty="0" smtClean="0"/>
              <a:t> </a:t>
            </a:r>
            <a:r>
              <a:rPr lang="hu-HU" baseline="0" dirty="0" err="1" smtClean="0"/>
              <a:t>directive</a:t>
            </a:r>
            <a:r>
              <a:rPr lang="hu-HU" baseline="0" dirty="0" smtClean="0"/>
              <a:t>, </a:t>
            </a:r>
            <a:r>
              <a:rPr lang="hu-HU" baseline="0" dirty="0" err="1" smtClean="0"/>
              <a:t>optative</a:t>
            </a:r>
            <a:r>
              <a:rPr lang="hu-HU" baseline="0" dirty="0" smtClean="0"/>
              <a:t> and </a:t>
            </a:r>
            <a:r>
              <a:rPr lang="hu-HU" baseline="0" dirty="0" err="1" smtClean="0"/>
              <a:t>exclamative</a:t>
            </a:r>
            <a:r>
              <a:rPr lang="hu-HU" baseline="0" dirty="0" smtClean="0"/>
              <a:t> </a:t>
            </a:r>
            <a:r>
              <a:rPr lang="hu-HU" baseline="0" dirty="0" err="1" smtClean="0"/>
              <a:t>subtypes</a:t>
            </a:r>
            <a:r>
              <a:rPr lang="hu-HU" baseline="0" dirty="0" smtClean="0"/>
              <a:t> </a:t>
            </a:r>
            <a:r>
              <a:rPr lang="hu-HU" baseline="0" dirty="0" err="1" smtClean="0"/>
              <a:t>in</a:t>
            </a:r>
            <a:r>
              <a:rPr lang="hu-HU" baseline="0" dirty="0" smtClean="0"/>
              <a:t> </a:t>
            </a:r>
            <a:r>
              <a:rPr lang="hu-HU" baseline="0" dirty="0" err="1" smtClean="0"/>
              <a:t>the</a:t>
            </a:r>
            <a:r>
              <a:rPr lang="hu-HU" baseline="0" dirty="0" smtClean="0"/>
              <a:t> </a:t>
            </a:r>
            <a:r>
              <a:rPr lang="hu-HU" baseline="0" dirty="0" err="1" smtClean="0"/>
              <a:t>first</a:t>
            </a:r>
            <a:r>
              <a:rPr lang="hu-HU" baseline="0" dirty="0" smtClean="0"/>
              <a:t> </a:t>
            </a:r>
            <a:r>
              <a:rPr lang="hu-HU" baseline="0" dirty="0" err="1" smtClean="0"/>
              <a:t>group</a:t>
            </a:r>
            <a:r>
              <a:rPr lang="hu-HU" baseline="0" dirty="0" smtClean="0"/>
              <a:t>, </a:t>
            </a:r>
            <a:r>
              <a:rPr lang="hu-HU" baseline="0" dirty="0" err="1" smtClean="0"/>
              <a:t>and</a:t>
            </a:r>
            <a:r>
              <a:rPr lang="hu-HU" baseline="0" dirty="0" smtClean="0"/>
              <a:t> </a:t>
            </a:r>
            <a:r>
              <a:rPr lang="hu-HU" baseline="0" dirty="0" err="1" smtClean="0"/>
              <a:t>between</a:t>
            </a:r>
            <a:r>
              <a:rPr lang="hu-HU" baseline="0" dirty="0" smtClean="0"/>
              <a:t> </a:t>
            </a:r>
            <a:r>
              <a:rPr lang="hu-HU" baseline="0" dirty="0" err="1" smtClean="0"/>
              <a:t>two</a:t>
            </a:r>
            <a:r>
              <a:rPr lang="hu-HU" baseline="0" dirty="0" smtClean="0"/>
              <a:t> </a:t>
            </a:r>
            <a:r>
              <a:rPr lang="hu-HU" baseline="0" dirty="0" err="1" smtClean="0"/>
              <a:t>types</a:t>
            </a:r>
            <a:r>
              <a:rPr lang="hu-HU" baseline="0" dirty="0" smtClean="0"/>
              <a:t> of </a:t>
            </a:r>
            <a:r>
              <a:rPr lang="hu-HU" baseline="0" dirty="0" err="1" smtClean="0"/>
              <a:t>elaboration</a:t>
            </a:r>
            <a:r>
              <a:rPr lang="hu-HU" baseline="0" dirty="0" smtClean="0"/>
              <a:t> </a:t>
            </a:r>
            <a:r>
              <a:rPr lang="hu-HU" baseline="0" dirty="0" err="1" smtClean="0"/>
              <a:t>in</a:t>
            </a:r>
            <a:r>
              <a:rPr lang="hu-HU" baseline="0" dirty="0" smtClean="0"/>
              <a:t> </a:t>
            </a:r>
            <a:r>
              <a:rPr lang="hu-HU" baseline="0" dirty="0" err="1" smtClean="0"/>
              <a:t>the</a:t>
            </a:r>
            <a:r>
              <a:rPr lang="hu-HU" baseline="0" dirty="0" smtClean="0"/>
              <a:t> </a:t>
            </a:r>
            <a:r>
              <a:rPr lang="hu-HU" baseline="0" dirty="0" err="1" smtClean="0"/>
              <a:t>second</a:t>
            </a:r>
            <a:r>
              <a:rPr lang="hu-HU" baseline="0" dirty="0" smtClean="0"/>
              <a:t> </a:t>
            </a:r>
            <a:r>
              <a:rPr lang="hu-HU" baseline="0" dirty="0" err="1" smtClean="0"/>
              <a:t>one</a:t>
            </a:r>
            <a:r>
              <a:rPr lang="hu-HU" baseline="0" dirty="0" smtClean="0"/>
              <a:t>.</a:t>
            </a:r>
            <a:endParaRPr lang="hu-HU" dirty="0"/>
          </a:p>
        </p:txBody>
      </p:sp>
      <p:sp>
        <p:nvSpPr>
          <p:cNvPr id="4" name="Dia számának helye 3"/>
          <p:cNvSpPr>
            <a:spLocks noGrp="1"/>
          </p:cNvSpPr>
          <p:nvPr>
            <p:ph type="sldNum" sz="quarter" idx="10"/>
          </p:nvPr>
        </p:nvSpPr>
        <p:spPr/>
        <p:txBody>
          <a:bodyPr/>
          <a:lstStyle/>
          <a:p>
            <a:fld id="{EF448A1F-4253-464C-B00F-405E59A76B01}" type="slidenum">
              <a:rPr lang="hu-HU" smtClean="0"/>
              <a:t>4</a:t>
            </a:fld>
            <a:endParaRPr lang="hu-HU"/>
          </a:p>
        </p:txBody>
      </p:sp>
    </p:spTree>
    <p:extLst>
      <p:ext uri="{BB962C8B-B14F-4D97-AF65-F5344CB8AC3E}">
        <p14:creationId xmlns:p14="http://schemas.microsoft.com/office/powerpoint/2010/main" val="1639191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smtClean="0"/>
              <a:t>Lastres-López</a:t>
            </a:r>
            <a:r>
              <a:rPr lang="hu-HU" baseline="0" dirty="0" smtClean="0"/>
              <a:t> (2020) </a:t>
            </a:r>
            <a:r>
              <a:rPr lang="hu-HU" baseline="0" dirty="0" err="1" smtClean="0"/>
              <a:t>analyzed</a:t>
            </a:r>
            <a:r>
              <a:rPr lang="hu-HU" baseline="0" dirty="0" smtClean="0"/>
              <a:t> </a:t>
            </a:r>
            <a:r>
              <a:rPr lang="hu-HU" baseline="0" dirty="0" err="1" smtClean="0"/>
              <a:t>insubordinate</a:t>
            </a:r>
            <a:r>
              <a:rPr lang="hu-HU" baseline="0" dirty="0" smtClean="0"/>
              <a:t> </a:t>
            </a:r>
            <a:r>
              <a:rPr lang="hu-HU" baseline="0" dirty="0" err="1" smtClean="0"/>
              <a:t>clauses</a:t>
            </a:r>
            <a:r>
              <a:rPr lang="hu-HU" baseline="0" dirty="0" smtClean="0"/>
              <a:t> </a:t>
            </a:r>
            <a:r>
              <a:rPr lang="hu-HU" baseline="0" dirty="0" err="1" smtClean="0"/>
              <a:t>in</a:t>
            </a:r>
            <a:r>
              <a:rPr lang="hu-HU" baseline="0" dirty="0" smtClean="0"/>
              <a:t> </a:t>
            </a:r>
            <a:r>
              <a:rPr lang="hu-HU" baseline="0" dirty="0" err="1" smtClean="0"/>
              <a:t>parliamentary</a:t>
            </a:r>
            <a:r>
              <a:rPr lang="hu-HU" baseline="0" dirty="0" smtClean="0"/>
              <a:t> </a:t>
            </a:r>
            <a:r>
              <a:rPr lang="hu-HU" baseline="0" dirty="0" err="1" smtClean="0"/>
              <a:t>texts</a:t>
            </a:r>
            <a:r>
              <a:rPr lang="hu-HU" baseline="0" dirty="0" smtClean="0"/>
              <a:t> </a:t>
            </a:r>
            <a:r>
              <a:rPr lang="hu-HU" baseline="0" dirty="0" err="1" smtClean="0"/>
              <a:t>in</a:t>
            </a:r>
            <a:r>
              <a:rPr lang="hu-HU" baseline="0" dirty="0" smtClean="0"/>
              <a:t> 3 </a:t>
            </a:r>
            <a:r>
              <a:rPr lang="hu-HU" baseline="0" dirty="0" err="1" smtClean="0"/>
              <a:t>languages</a:t>
            </a:r>
            <a:r>
              <a:rPr lang="hu-HU" baseline="0" dirty="0" smtClean="0"/>
              <a:t> (British English, </a:t>
            </a:r>
            <a:r>
              <a:rPr lang="hu-HU" baseline="0" dirty="0" err="1" smtClean="0"/>
              <a:t>Canadian</a:t>
            </a:r>
            <a:r>
              <a:rPr lang="hu-HU" baseline="0" dirty="0" smtClean="0"/>
              <a:t> </a:t>
            </a:r>
            <a:r>
              <a:rPr lang="hu-HU" baseline="0" dirty="0" err="1" smtClean="0"/>
              <a:t>French</a:t>
            </a:r>
            <a:r>
              <a:rPr lang="hu-HU" baseline="0" dirty="0" smtClean="0"/>
              <a:t>, </a:t>
            </a:r>
            <a:r>
              <a:rPr lang="hu-HU" baseline="0" dirty="0" err="1" smtClean="0"/>
              <a:t>Spanish</a:t>
            </a:r>
            <a:r>
              <a:rPr lang="hu-HU" baseline="0" dirty="0" smtClean="0"/>
              <a:t>), and </a:t>
            </a:r>
            <a:r>
              <a:rPr lang="hu-HU" baseline="0" dirty="0" err="1" smtClean="0"/>
              <a:t>she</a:t>
            </a:r>
            <a:r>
              <a:rPr lang="hu-HU" baseline="0" dirty="0" smtClean="0"/>
              <a:t> </a:t>
            </a:r>
            <a:r>
              <a:rPr lang="hu-HU" baseline="0" dirty="0" err="1" smtClean="0"/>
              <a:t>identified</a:t>
            </a:r>
            <a:r>
              <a:rPr lang="hu-HU" baseline="0" dirty="0" smtClean="0"/>
              <a:t> 2 </a:t>
            </a:r>
            <a:r>
              <a:rPr lang="hu-HU" baseline="0" dirty="0" err="1" smtClean="0"/>
              <a:t>types</a:t>
            </a:r>
            <a:r>
              <a:rPr lang="hu-HU" baseline="0" dirty="0" smtClean="0"/>
              <a:t> (</a:t>
            </a:r>
            <a:r>
              <a:rPr lang="hu-HU" baseline="0" dirty="0" err="1" smtClean="0"/>
              <a:t>she</a:t>
            </a:r>
            <a:r>
              <a:rPr lang="hu-HU" baseline="0" dirty="0" smtClean="0"/>
              <a:t> </a:t>
            </a:r>
            <a:r>
              <a:rPr lang="hu-HU" baseline="0" dirty="0" err="1" smtClean="0"/>
              <a:t>considered</a:t>
            </a:r>
            <a:r>
              <a:rPr lang="hu-HU" baseline="0" dirty="0" smtClean="0"/>
              <a:t> </a:t>
            </a:r>
            <a:r>
              <a:rPr lang="hu-HU" baseline="0" dirty="0" err="1" smtClean="0"/>
              <a:t>only</a:t>
            </a:r>
            <a:r>
              <a:rPr lang="hu-HU" baseline="0" dirty="0" smtClean="0"/>
              <a:t> </a:t>
            </a:r>
            <a:r>
              <a:rPr lang="hu-HU" baseline="0" dirty="0" err="1" smtClean="0"/>
              <a:t>the</a:t>
            </a:r>
            <a:r>
              <a:rPr lang="hu-HU" baseline="0" dirty="0" smtClean="0"/>
              <a:t> </a:t>
            </a:r>
            <a:r>
              <a:rPr lang="hu-HU" baseline="0" dirty="0" err="1" smtClean="0"/>
              <a:t>stand-alone</a:t>
            </a:r>
            <a:r>
              <a:rPr lang="hu-HU" baseline="0" dirty="0" smtClean="0"/>
              <a:t> </a:t>
            </a:r>
            <a:r>
              <a:rPr lang="hu-HU" baseline="0" dirty="0" err="1" smtClean="0"/>
              <a:t>cases</a:t>
            </a:r>
            <a:r>
              <a:rPr lang="hu-HU" baseline="0" dirty="0" smtClean="0"/>
              <a:t> </a:t>
            </a:r>
            <a:r>
              <a:rPr lang="hu-HU" baseline="0" dirty="0" err="1" smtClean="0"/>
              <a:t>to</a:t>
            </a:r>
            <a:r>
              <a:rPr lang="hu-HU" baseline="0" dirty="0" smtClean="0"/>
              <a:t> be </a:t>
            </a:r>
            <a:r>
              <a:rPr lang="hu-HU" baseline="0" dirty="0" err="1" smtClean="0"/>
              <a:t>independent</a:t>
            </a:r>
            <a:r>
              <a:rPr lang="hu-HU" baseline="0" dirty="0" smtClean="0"/>
              <a:t> </a:t>
            </a:r>
            <a:r>
              <a:rPr lang="hu-HU" baseline="0" dirty="0" err="1" smtClean="0"/>
              <a:t>clauses</a:t>
            </a:r>
            <a:r>
              <a:rPr lang="hu-HU" baseline="0" dirty="0" smtClean="0"/>
              <a:t>): </a:t>
            </a:r>
            <a:r>
              <a:rPr lang="hu-HU" baseline="0" dirty="0" err="1" smtClean="0"/>
              <a:t>directive</a:t>
            </a:r>
            <a:r>
              <a:rPr lang="hu-HU" baseline="0" dirty="0" smtClean="0"/>
              <a:t> and </a:t>
            </a:r>
            <a:r>
              <a:rPr lang="hu-HU" baseline="0" dirty="0" err="1" smtClean="0"/>
              <a:t>non-directive</a:t>
            </a:r>
            <a:r>
              <a:rPr lang="hu-HU" baseline="0" dirty="0" smtClean="0"/>
              <a:t> </a:t>
            </a:r>
            <a:r>
              <a:rPr lang="hu-HU" baseline="0" dirty="0" err="1" smtClean="0"/>
              <a:t>clauses</a:t>
            </a:r>
            <a:r>
              <a:rPr lang="hu-HU" baseline="0" dirty="0" smtClean="0"/>
              <a:t>. </a:t>
            </a:r>
            <a:r>
              <a:rPr lang="hu-HU" baseline="0" dirty="0" err="1" smtClean="0"/>
              <a:t>She</a:t>
            </a:r>
            <a:r>
              <a:rPr lang="hu-HU" baseline="0" dirty="0" smtClean="0"/>
              <a:t> </a:t>
            </a:r>
            <a:r>
              <a:rPr lang="hu-HU" baseline="0" dirty="0" err="1" smtClean="0"/>
              <a:t>also</a:t>
            </a:r>
            <a:r>
              <a:rPr lang="hu-HU" baseline="0" dirty="0" smtClean="0"/>
              <a:t> </a:t>
            </a:r>
            <a:r>
              <a:rPr lang="hu-HU" baseline="0" dirty="0" err="1" smtClean="0"/>
              <a:t>mentions</a:t>
            </a:r>
            <a:r>
              <a:rPr lang="hu-HU" baseline="0" dirty="0" smtClean="0"/>
              <a:t> </a:t>
            </a:r>
            <a:r>
              <a:rPr lang="hu-HU" baseline="0" dirty="0" err="1" smtClean="0"/>
              <a:t>that</a:t>
            </a:r>
            <a:r>
              <a:rPr lang="hu-HU" baseline="0" dirty="0" smtClean="0"/>
              <a:t> </a:t>
            </a:r>
            <a:r>
              <a:rPr lang="hu-HU" baseline="0" dirty="0" err="1" smtClean="0"/>
              <a:t>there</a:t>
            </a:r>
            <a:r>
              <a:rPr lang="hu-HU" baseline="0" dirty="0" smtClean="0"/>
              <a:t> is a </a:t>
            </a:r>
            <a:r>
              <a:rPr lang="hu-HU" baseline="0" dirty="0" err="1" smtClean="0"/>
              <a:t>huge</a:t>
            </a:r>
            <a:r>
              <a:rPr lang="hu-HU" baseline="0" dirty="0" smtClean="0"/>
              <a:t> </a:t>
            </a:r>
            <a:r>
              <a:rPr lang="hu-HU" baseline="0" dirty="0" err="1" smtClean="0"/>
              <a:t>difference</a:t>
            </a:r>
            <a:r>
              <a:rPr lang="hu-HU" baseline="0" dirty="0" smtClean="0"/>
              <a:t> </a:t>
            </a:r>
            <a:r>
              <a:rPr lang="hu-HU" baseline="0" dirty="0" err="1" smtClean="0"/>
              <a:t>between</a:t>
            </a:r>
            <a:r>
              <a:rPr lang="hu-HU" baseline="0" dirty="0" smtClean="0"/>
              <a:t> </a:t>
            </a:r>
            <a:r>
              <a:rPr lang="hu-HU" baseline="0" dirty="0" err="1" smtClean="0"/>
              <a:t>the</a:t>
            </a:r>
            <a:r>
              <a:rPr lang="hu-HU" baseline="0" dirty="0" smtClean="0"/>
              <a:t> </a:t>
            </a:r>
            <a:r>
              <a:rPr lang="hu-HU" baseline="0" dirty="0" err="1" smtClean="0"/>
              <a:t>two</a:t>
            </a:r>
            <a:r>
              <a:rPr lang="hu-HU" baseline="0" dirty="0" smtClean="0"/>
              <a:t> </a:t>
            </a:r>
            <a:r>
              <a:rPr lang="hu-HU" baseline="0" dirty="0" err="1" smtClean="0"/>
              <a:t>Romance</a:t>
            </a:r>
            <a:r>
              <a:rPr lang="hu-HU" baseline="0" dirty="0" smtClean="0"/>
              <a:t> </a:t>
            </a:r>
            <a:r>
              <a:rPr lang="hu-HU" baseline="0" dirty="0" err="1" smtClean="0"/>
              <a:t>languages</a:t>
            </a:r>
            <a:r>
              <a:rPr lang="hu-HU" baseline="0" dirty="0" smtClean="0"/>
              <a:t> and English </a:t>
            </a:r>
            <a:r>
              <a:rPr lang="hu-HU" baseline="0" dirty="0" err="1" smtClean="0"/>
              <a:t>in</a:t>
            </a:r>
            <a:r>
              <a:rPr lang="hu-HU" baseline="0" dirty="0" smtClean="0"/>
              <a:t> </a:t>
            </a:r>
            <a:r>
              <a:rPr lang="hu-HU" baseline="0" dirty="0" err="1" smtClean="0"/>
              <a:t>terms</a:t>
            </a:r>
            <a:r>
              <a:rPr lang="hu-HU" baseline="0" dirty="0" smtClean="0"/>
              <a:t> of </a:t>
            </a:r>
            <a:r>
              <a:rPr lang="hu-HU" baseline="0" dirty="0" err="1" smtClean="0"/>
              <a:t>directives</a:t>
            </a:r>
            <a:r>
              <a:rPr lang="hu-HU" baseline="0" dirty="0" smtClean="0"/>
              <a:t>: </a:t>
            </a:r>
            <a:r>
              <a:rPr lang="hu-HU" baseline="0" dirty="0" err="1" smtClean="0"/>
              <a:t>request</a:t>
            </a:r>
            <a:r>
              <a:rPr lang="hu-HU" baseline="0" dirty="0" smtClean="0"/>
              <a:t>, </a:t>
            </a:r>
            <a:r>
              <a:rPr lang="hu-HU" baseline="0" dirty="0" err="1" smtClean="0"/>
              <a:t>suggestions</a:t>
            </a:r>
            <a:r>
              <a:rPr lang="hu-HU" baseline="0" dirty="0" smtClean="0"/>
              <a:t> and </a:t>
            </a:r>
            <a:r>
              <a:rPr lang="hu-HU" baseline="0" dirty="0" err="1" smtClean="0"/>
              <a:t>offers</a:t>
            </a:r>
            <a:r>
              <a:rPr lang="hu-HU" baseline="0" dirty="0" smtClean="0"/>
              <a:t> </a:t>
            </a:r>
            <a:r>
              <a:rPr lang="hu-HU" baseline="0" dirty="0" err="1" smtClean="0"/>
              <a:t>are</a:t>
            </a:r>
            <a:r>
              <a:rPr lang="hu-HU" baseline="0" dirty="0" smtClean="0"/>
              <a:t> </a:t>
            </a:r>
            <a:r>
              <a:rPr lang="hu-HU" baseline="0" dirty="0" err="1" smtClean="0"/>
              <a:t>much</a:t>
            </a:r>
            <a:r>
              <a:rPr lang="hu-HU" baseline="0" dirty="0" smtClean="0"/>
              <a:t> more </a:t>
            </a:r>
            <a:r>
              <a:rPr lang="hu-HU" baseline="0" dirty="0" err="1" smtClean="0"/>
              <a:t>common</a:t>
            </a:r>
            <a:r>
              <a:rPr lang="hu-HU" baseline="0" dirty="0" smtClean="0"/>
              <a:t> </a:t>
            </a:r>
            <a:r>
              <a:rPr lang="hu-HU" baseline="0" dirty="0" err="1" smtClean="0"/>
              <a:t>in</a:t>
            </a:r>
            <a:r>
              <a:rPr lang="hu-HU" baseline="0" dirty="0" smtClean="0"/>
              <a:t> </a:t>
            </a:r>
            <a:r>
              <a:rPr lang="hu-HU" baseline="0" dirty="0" err="1" smtClean="0"/>
              <a:t>the</a:t>
            </a:r>
            <a:r>
              <a:rPr lang="hu-HU" baseline="0" dirty="0" smtClean="0"/>
              <a:t> </a:t>
            </a:r>
            <a:r>
              <a:rPr lang="hu-HU" baseline="0" dirty="0" err="1" smtClean="0"/>
              <a:t>latter</a:t>
            </a:r>
            <a:r>
              <a:rPr lang="hu-HU" baseline="0" dirty="0" smtClean="0"/>
              <a:t> </a:t>
            </a:r>
            <a:r>
              <a:rPr lang="hu-HU" baseline="0" dirty="0" err="1" smtClean="0"/>
              <a:t>one</a:t>
            </a:r>
            <a:r>
              <a:rPr lang="hu-HU" baseline="0" dirty="0" smtClean="0"/>
              <a:t>.</a:t>
            </a:r>
            <a:endParaRPr lang="hu-HU" dirty="0"/>
          </a:p>
        </p:txBody>
      </p:sp>
      <p:sp>
        <p:nvSpPr>
          <p:cNvPr id="4" name="Dia számának helye 3"/>
          <p:cNvSpPr>
            <a:spLocks noGrp="1"/>
          </p:cNvSpPr>
          <p:nvPr>
            <p:ph type="sldNum" sz="quarter" idx="10"/>
          </p:nvPr>
        </p:nvSpPr>
        <p:spPr/>
        <p:txBody>
          <a:bodyPr/>
          <a:lstStyle/>
          <a:p>
            <a:fld id="{EF448A1F-4253-464C-B00F-405E59A76B01}" type="slidenum">
              <a:rPr lang="hu-HU" smtClean="0"/>
              <a:t>5</a:t>
            </a:fld>
            <a:endParaRPr lang="hu-HU"/>
          </a:p>
        </p:txBody>
      </p:sp>
    </p:spTree>
    <p:extLst>
      <p:ext uri="{BB962C8B-B14F-4D97-AF65-F5344CB8AC3E}">
        <p14:creationId xmlns:p14="http://schemas.microsoft.com/office/powerpoint/2010/main" val="2478128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One of the most comprehensive </a:t>
            </a:r>
            <a:r>
              <a:rPr lang="en-US" dirty="0" err="1" smtClean="0"/>
              <a:t>typologi</a:t>
            </a:r>
            <a:r>
              <a:rPr lang="hu-HU" dirty="0" smtClean="0"/>
              <a:t>es</a:t>
            </a:r>
            <a:r>
              <a:rPr lang="en-US" dirty="0" smtClean="0"/>
              <a:t> comes from D</a:t>
            </a:r>
            <a:r>
              <a:rPr lang="hu-HU" dirty="0" smtClean="0"/>
              <a:t>’</a:t>
            </a:r>
            <a:r>
              <a:rPr lang="hu-HU" dirty="0" err="1" smtClean="0"/>
              <a:t>Hertefelt</a:t>
            </a:r>
            <a:r>
              <a:rPr lang="hu-HU" dirty="0" smtClean="0"/>
              <a:t> (2018)</a:t>
            </a:r>
            <a:r>
              <a:rPr lang="en-US" dirty="0" smtClean="0"/>
              <a:t>, who categorized independent clauses in 6 Germanic languages</a:t>
            </a:r>
            <a:r>
              <a:rPr lang="hu-HU" dirty="0" smtClean="0"/>
              <a:t>. </a:t>
            </a:r>
            <a:r>
              <a:rPr lang="hu-HU" dirty="0" err="1" smtClean="0"/>
              <a:t>We</a:t>
            </a:r>
            <a:r>
              <a:rPr lang="hu-HU" dirty="0" smtClean="0"/>
              <a:t> </a:t>
            </a:r>
            <a:r>
              <a:rPr lang="hu-HU" dirty="0" err="1" smtClean="0"/>
              <a:t>can</a:t>
            </a:r>
            <a:r>
              <a:rPr lang="hu-HU" dirty="0" smtClean="0"/>
              <a:t> </a:t>
            </a:r>
            <a:r>
              <a:rPr lang="hu-HU" dirty="0" err="1" smtClean="0"/>
              <a:t>see</a:t>
            </a:r>
            <a:r>
              <a:rPr lang="hu-HU" dirty="0" smtClean="0"/>
              <a:t> </a:t>
            </a:r>
            <a:r>
              <a:rPr lang="hu-HU" dirty="0" err="1" smtClean="0"/>
              <a:t>her</a:t>
            </a:r>
            <a:r>
              <a:rPr lang="hu-HU" baseline="0" dirty="0" smtClean="0"/>
              <a:t> </a:t>
            </a:r>
            <a:r>
              <a:rPr lang="hu-HU" baseline="0" dirty="0" err="1" smtClean="0"/>
              <a:t>semantic</a:t>
            </a:r>
            <a:r>
              <a:rPr lang="hu-HU" baseline="0" dirty="0" smtClean="0"/>
              <a:t> </a:t>
            </a:r>
            <a:r>
              <a:rPr lang="hu-HU" baseline="0" dirty="0" err="1" smtClean="0"/>
              <a:t>categories</a:t>
            </a:r>
            <a:r>
              <a:rPr lang="hu-HU" baseline="0" dirty="0" smtClean="0"/>
              <a:t> of </a:t>
            </a:r>
            <a:r>
              <a:rPr lang="hu-HU" baseline="0" dirty="0" err="1" smtClean="0"/>
              <a:t>conditional</a:t>
            </a:r>
            <a:r>
              <a:rPr lang="hu-HU" baseline="0" dirty="0" smtClean="0"/>
              <a:t> </a:t>
            </a:r>
            <a:r>
              <a:rPr lang="hu-HU" baseline="0" dirty="0" err="1" smtClean="0"/>
              <a:t>independent</a:t>
            </a:r>
            <a:r>
              <a:rPr lang="hu-HU" baseline="0" dirty="0" smtClean="0"/>
              <a:t> </a:t>
            </a:r>
            <a:r>
              <a:rPr lang="hu-HU" baseline="0" dirty="0" err="1" smtClean="0"/>
              <a:t>clauses</a:t>
            </a:r>
            <a:r>
              <a:rPr lang="hu-HU" baseline="0" dirty="0" smtClean="0"/>
              <a:t> </a:t>
            </a:r>
            <a:r>
              <a:rPr lang="hu-HU" baseline="0" dirty="0" err="1" smtClean="0"/>
              <a:t>on</a:t>
            </a:r>
            <a:r>
              <a:rPr lang="hu-HU" baseline="0" dirty="0" smtClean="0"/>
              <a:t> </a:t>
            </a:r>
            <a:r>
              <a:rPr lang="hu-HU" baseline="0" dirty="0" err="1" smtClean="0"/>
              <a:t>this</a:t>
            </a:r>
            <a:r>
              <a:rPr lang="hu-HU" baseline="0" dirty="0" smtClean="0"/>
              <a:t> </a:t>
            </a:r>
            <a:r>
              <a:rPr lang="hu-HU" baseline="0" dirty="0" err="1" smtClean="0"/>
              <a:t>slide</a:t>
            </a:r>
            <a:r>
              <a:rPr lang="hu-HU" baseline="0" dirty="0" smtClean="0"/>
              <a:t>: 6 </a:t>
            </a:r>
            <a:r>
              <a:rPr lang="hu-HU" baseline="0" dirty="0" err="1" smtClean="0"/>
              <a:t>different</a:t>
            </a:r>
            <a:r>
              <a:rPr lang="hu-HU" baseline="0" dirty="0" smtClean="0"/>
              <a:t> </a:t>
            </a:r>
            <a:r>
              <a:rPr lang="hu-HU" baseline="0" dirty="0" err="1" smtClean="0"/>
              <a:t>types</a:t>
            </a:r>
            <a:r>
              <a:rPr lang="hu-HU" baseline="0" dirty="0" smtClean="0"/>
              <a:t>: </a:t>
            </a:r>
            <a:r>
              <a:rPr lang="hu-HU" baseline="0" dirty="0" err="1" smtClean="0"/>
              <a:t>deontic</a:t>
            </a:r>
            <a:r>
              <a:rPr lang="hu-HU" baseline="0" dirty="0" smtClean="0"/>
              <a:t>, </a:t>
            </a:r>
            <a:r>
              <a:rPr lang="hu-HU" baseline="0" dirty="0" err="1" smtClean="0"/>
              <a:t>evaluative</a:t>
            </a:r>
            <a:r>
              <a:rPr lang="hu-HU" baseline="0" dirty="0" smtClean="0"/>
              <a:t>, </a:t>
            </a:r>
            <a:r>
              <a:rPr lang="hu-HU" baseline="0" dirty="0" err="1" smtClean="0"/>
              <a:t>assertive</a:t>
            </a:r>
            <a:r>
              <a:rPr lang="hu-HU" baseline="0" dirty="0" smtClean="0"/>
              <a:t>, </a:t>
            </a:r>
            <a:r>
              <a:rPr lang="hu-HU" baseline="0" dirty="0" err="1" smtClean="0"/>
              <a:t>argumentative</a:t>
            </a:r>
            <a:r>
              <a:rPr lang="hu-HU" baseline="0" dirty="0" smtClean="0"/>
              <a:t>, </a:t>
            </a:r>
            <a:r>
              <a:rPr lang="hu-HU" baseline="0" dirty="0" err="1" smtClean="0"/>
              <a:t>reasoning</a:t>
            </a:r>
            <a:r>
              <a:rPr lang="hu-HU" baseline="0" dirty="0" smtClean="0"/>
              <a:t> and </a:t>
            </a:r>
            <a:r>
              <a:rPr lang="hu-HU" baseline="0" dirty="0" err="1" smtClean="0"/>
              <a:t>post-modifying</a:t>
            </a:r>
            <a:r>
              <a:rPr lang="hu-HU" baseline="0" dirty="0" smtClean="0"/>
              <a:t>. The </a:t>
            </a:r>
            <a:r>
              <a:rPr lang="en-US" baseline="0" dirty="0" smtClean="0"/>
              <a:t>last three are only syntactically independent, so they correspond to the elaborative type of </a:t>
            </a:r>
            <a:r>
              <a:rPr lang="hu-HU" baseline="0" dirty="0" err="1" smtClean="0"/>
              <a:t>complement</a:t>
            </a:r>
            <a:r>
              <a:rPr lang="hu-HU" baseline="0" dirty="0" smtClean="0"/>
              <a:t> </a:t>
            </a:r>
            <a:r>
              <a:rPr lang="hu-HU" baseline="0" dirty="0" err="1" smtClean="0"/>
              <a:t>insubordinate</a:t>
            </a:r>
            <a:r>
              <a:rPr lang="hu-HU" baseline="0" dirty="0" smtClean="0"/>
              <a:t> </a:t>
            </a:r>
            <a:r>
              <a:rPr lang="hu-HU" baseline="0" dirty="0" err="1" smtClean="0"/>
              <a:t>clauses</a:t>
            </a:r>
            <a:r>
              <a:rPr lang="hu-HU" baseline="0" dirty="0" smtClean="0"/>
              <a:t>.</a:t>
            </a:r>
            <a:endParaRPr lang="hu-HU" dirty="0"/>
          </a:p>
        </p:txBody>
      </p:sp>
      <p:sp>
        <p:nvSpPr>
          <p:cNvPr id="4" name="Dia számának helye 3"/>
          <p:cNvSpPr>
            <a:spLocks noGrp="1"/>
          </p:cNvSpPr>
          <p:nvPr>
            <p:ph type="sldNum" sz="quarter" idx="10"/>
          </p:nvPr>
        </p:nvSpPr>
        <p:spPr/>
        <p:txBody>
          <a:bodyPr/>
          <a:lstStyle/>
          <a:p>
            <a:fld id="{EF448A1F-4253-464C-B00F-405E59A76B01}" type="slidenum">
              <a:rPr lang="hu-HU" smtClean="0"/>
              <a:t>6</a:t>
            </a:fld>
            <a:endParaRPr lang="hu-HU"/>
          </a:p>
        </p:txBody>
      </p:sp>
    </p:spTree>
    <p:extLst>
      <p:ext uri="{BB962C8B-B14F-4D97-AF65-F5344CB8AC3E}">
        <p14:creationId xmlns:p14="http://schemas.microsoft.com/office/powerpoint/2010/main" val="2904272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smtClean="0"/>
              <a:t>Based</a:t>
            </a:r>
            <a:r>
              <a:rPr lang="hu-HU" baseline="0" dirty="0" smtClean="0"/>
              <a:t> </a:t>
            </a:r>
            <a:r>
              <a:rPr lang="hu-HU" baseline="0" dirty="0" err="1" smtClean="0"/>
              <a:t>on</a:t>
            </a:r>
            <a:r>
              <a:rPr lang="hu-HU" baseline="0" dirty="0" smtClean="0"/>
              <a:t> </a:t>
            </a:r>
            <a:r>
              <a:rPr lang="hu-HU" baseline="0" dirty="0" err="1" smtClean="0"/>
              <a:t>our</a:t>
            </a:r>
            <a:r>
              <a:rPr lang="hu-HU" baseline="0" dirty="0" smtClean="0"/>
              <a:t> </a:t>
            </a:r>
            <a:r>
              <a:rPr lang="hu-HU" baseline="0" dirty="0" err="1" smtClean="0"/>
              <a:t>earlier</a:t>
            </a:r>
            <a:r>
              <a:rPr lang="hu-HU" baseline="0" dirty="0" smtClean="0"/>
              <a:t> </a:t>
            </a:r>
            <a:r>
              <a:rPr lang="hu-HU" baseline="0" dirty="0" err="1" smtClean="0"/>
              <a:t>research</a:t>
            </a:r>
            <a:r>
              <a:rPr lang="hu-HU" baseline="0" dirty="0" smtClean="0"/>
              <a:t> </a:t>
            </a:r>
            <a:r>
              <a:rPr lang="hu-HU" baseline="0" dirty="0" err="1" smtClean="0"/>
              <a:t>on</a:t>
            </a:r>
            <a:r>
              <a:rPr lang="hu-HU" baseline="0" dirty="0" smtClean="0"/>
              <a:t> </a:t>
            </a:r>
            <a:r>
              <a:rPr lang="hu-HU" baseline="0" dirty="0" err="1" smtClean="0"/>
              <a:t>Hungarian</a:t>
            </a:r>
            <a:r>
              <a:rPr lang="hu-HU" baseline="0" dirty="0" smtClean="0"/>
              <a:t> </a:t>
            </a:r>
            <a:r>
              <a:rPr lang="hu-HU" baseline="0" dirty="0" err="1" smtClean="0"/>
              <a:t>complement</a:t>
            </a:r>
            <a:r>
              <a:rPr lang="hu-HU" baseline="0" dirty="0" smtClean="0"/>
              <a:t> and </a:t>
            </a:r>
            <a:r>
              <a:rPr lang="hu-HU" baseline="0" dirty="0" err="1" smtClean="0"/>
              <a:t>conditional</a:t>
            </a:r>
            <a:r>
              <a:rPr lang="hu-HU" baseline="0" dirty="0" smtClean="0"/>
              <a:t> </a:t>
            </a:r>
            <a:r>
              <a:rPr lang="hu-HU" baseline="0" dirty="0" err="1" smtClean="0"/>
              <a:t>independent</a:t>
            </a:r>
            <a:r>
              <a:rPr lang="hu-HU" baseline="0" dirty="0" smtClean="0"/>
              <a:t> </a:t>
            </a:r>
            <a:r>
              <a:rPr lang="hu-HU" baseline="0" dirty="0" err="1" smtClean="0"/>
              <a:t>clauses</a:t>
            </a:r>
            <a:r>
              <a:rPr lang="hu-HU" baseline="0" dirty="0" smtClean="0"/>
              <a:t>, </a:t>
            </a:r>
            <a:r>
              <a:rPr lang="hu-HU" baseline="0" dirty="0" err="1" smtClean="0"/>
              <a:t>we</a:t>
            </a:r>
            <a:r>
              <a:rPr lang="hu-HU" baseline="0" dirty="0" smtClean="0"/>
              <a:t> </a:t>
            </a:r>
            <a:r>
              <a:rPr lang="hu-HU" baseline="0" dirty="0" err="1" smtClean="0"/>
              <a:t>worked</a:t>
            </a:r>
            <a:r>
              <a:rPr lang="hu-HU" baseline="0" dirty="0" smtClean="0"/>
              <a:t> </a:t>
            </a:r>
            <a:r>
              <a:rPr lang="hu-HU" baseline="0" dirty="0" err="1" smtClean="0"/>
              <a:t>with</a:t>
            </a:r>
            <a:r>
              <a:rPr lang="hu-HU" baseline="0" dirty="0" smtClean="0"/>
              <a:t> </a:t>
            </a:r>
            <a:r>
              <a:rPr lang="hu-HU" baseline="0" dirty="0" err="1" smtClean="0"/>
              <a:t>the</a:t>
            </a:r>
            <a:r>
              <a:rPr lang="hu-HU" baseline="0" dirty="0" smtClean="0"/>
              <a:t> </a:t>
            </a:r>
            <a:r>
              <a:rPr lang="hu-HU" baseline="0" dirty="0" err="1" smtClean="0"/>
              <a:t>following</a:t>
            </a:r>
            <a:r>
              <a:rPr lang="hu-HU" baseline="0" dirty="0" smtClean="0"/>
              <a:t> </a:t>
            </a:r>
            <a:r>
              <a:rPr lang="hu-HU" baseline="0" dirty="0" err="1" smtClean="0"/>
              <a:t>categories</a:t>
            </a:r>
            <a:r>
              <a:rPr lang="hu-HU" baseline="0" dirty="0" smtClean="0"/>
              <a:t> </a:t>
            </a:r>
            <a:r>
              <a:rPr lang="hu-HU" baseline="0" dirty="0" err="1" smtClean="0"/>
              <a:t>shown</a:t>
            </a:r>
            <a:r>
              <a:rPr lang="hu-HU" baseline="0" dirty="0" smtClean="0"/>
              <a:t> </a:t>
            </a:r>
            <a:r>
              <a:rPr lang="hu-HU" baseline="0" dirty="0" err="1" smtClean="0"/>
              <a:t>on</a:t>
            </a:r>
            <a:r>
              <a:rPr lang="hu-HU" baseline="0" dirty="0" smtClean="0"/>
              <a:t> </a:t>
            </a:r>
            <a:r>
              <a:rPr lang="hu-HU" baseline="0" dirty="0" err="1" smtClean="0"/>
              <a:t>the</a:t>
            </a:r>
            <a:r>
              <a:rPr lang="hu-HU" baseline="0" dirty="0" smtClean="0"/>
              <a:t> </a:t>
            </a:r>
            <a:r>
              <a:rPr lang="hu-HU" baseline="0" dirty="0" err="1" smtClean="0"/>
              <a:t>slide</a:t>
            </a:r>
            <a:r>
              <a:rPr lang="hu-HU" baseline="0" dirty="0" smtClean="0"/>
              <a:t>. </a:t>
            </a:r>
          </a:p>
          <a:p>
            <a:r>
              <a:rPr lang="hu-HU" baseline="0" dirty="0" smtClean="0"/>
              <a:t>The </a:t>
            </a:r>
            <a:r>
              <a:rPr lang="hu-HU" baseline="0" dirty="0" err="1" smtClean="0"/>
              <a:t>metalinguistic</a:t>
            </a:r>
            <a:r>
              <a:rPr lang="hu-HU" baseline="0" dirty="0" smtClean="0"/>
              <a:t> </a:t>
            </a:r>
            <a:r>
              <a:rPr lang="hu-HU" baseline="0" dirty="0" err="1" smtClean="0"/>
              <a:t>type</a:t>
            </a:r>
            <a:r>
              <a:rPr lang="hu-HU" baseline="0" dirty="0" smtClean="0"/>
              <a:t> </a:t>
            </a:r>
            <a:r>
              <a:rPr lang="en-US" baseline="0" dirty="0" smtClean="0"/>
              <a:t>has already been dealt with by several linguists, </a:t>
            </a:r>
            <a:r>
              <a:rPr lang="hu-HU" baseline="0" dirty="0" err="1" smtClean="0"/>
              <a:t>these</a:t>
            </a:r>
            <a:r>
              <a:rPr lang="hu-HU" baseline="0" dirty="0" smtClean="0"/>
              <a:t> </a:t>
            </a:r>
            <a:r>
              <a:rPr lang="hu-HU" baseline="0" dirty="0" err="1" smtClean="0"/>
              <a:t>are</a:t>
            </a:r>
            <a:r>
              <a:rPr lang="hu-HU" baseline="0" dirty="0" smtClean="0"/>
              <a:t> </a:t>
            </a:r>
            <a:r>
              <a:rPr lang="en-US" baseline="0" dirty="0" smtClean="0"/>
              <a:t>primarily comments on language use</a:t>
            </a:r>
            <a:r>
              <a:rPr lang="hu-HU" baseline="0" dirty="0" smtClean="0"/>
              <a:t>, </a:t>
            </a:r>
            <a:r>
              <a:rPr lang="hu-HU" baseline="0" dirty="0" err="1" smtClean="0"/>
              <a:t>stylistics</a:t>
            </a:r>
            <a:r>
              <a:rPr lang="hu-HU" baseline="0" dirty="0" smtClean="0"/>
              <a:t>, etc.	</a:t>
            </a:r>
            <a:endParaRPr lang="hu-HU" dirty="0"/>
          </a:p>
        </p:txBody>
      </p:sp>
      <p:sp>
        <p:nvSpPr>
          <p:cNvPr id="4" name="Dia számának helye 3"/>
          <p:cNvSpPr>
            <a:spLocks noGrp="1"/>
          </p:cNvSpPr>
          <p:nvPr>
            <p:ph type="sldNum" sz="quarter" idx="10"/>
          </p:nvPr>
        </p:nvSpPr>
        <p:spPr/>
        <p:txBody>
          <a:bodyPr/>
          <a:lstStyle/>
          <a:p>
            <a:fld id="{EF448A1F-4253-464C-B00F-405E59A76B01}" type="slidenum">
              <a:rPr lang="hu-HU" smtClean="0"/>
              <a:t>7</a:t>
            </a:fld>
            <a:endParaRPr lang="hu-HU"/>
          </a:p>
        </p:txBody>
      </p:sp>
    </p:spTree>
    <p:extLst>
      <p:ext uri="{BB962C8B-B14F-4D97-AF65-F5344CB8AC3E}">
        <p14:creationId xmlns:p14="http://schemas.microsoft.com/office/powerpoint/2010/main" val="2375414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EF448A1F-4253-464C-B00F-405E59A76B01}" type="slidenum">
              <a:rPr lang="hu-HU" smtClean="0"/>
              <a:t>8</a:t>
            </a:fld>
            <a:endParaRPr lang="hu-HU"/>
          </a:p>
        </p:txBody>
      </p:sp>
    </p:spTree>
    <p:extLst>
      <p:ext uri="{BB962C8B-B14F-4D97-AF65-F5344CB8AC3E}">
        <p14:creationId xmlns:p14="http://schemas.microsoft.com/office/powerpoint/2010/main" val="1906739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smtClean="0"/>
              <a:t>Our</a:t>
            </a:r>
            <a:r>
              <a:rPr lang="hu-HU" dirty="0" smtClean="0"/>
              <a:t> corpus </a:t>
            </a:r>
            <a:r>
              <a:rPr lang="hu-HU" dirty="0" err="1" smtClean="0"/>
              <a:t>was</a:t>
            </a:r>
            <a:r>
              <a:rPr lang="hu-HU" baseline="0" dirty="0" smtClean="0"/>
              <a:t> </a:t>
            </a:r>
            <a:r>
              <a:rPr lang="hu-HU" baseline="0" dirty="0" err="1" smtClean="0"/>
              <a:t>the</a:t>
            </a:r>
            <a:r>
              <a:rPr lang="hu-HU" baseline="0" dirty="0" smtClean="0"/>
              <a:t> </a:t>
            </a:r>
            <a:r>
              <a:rPr lang="hu-HU" baseline="0" dirty="0" err="1" smtClean="0"/>
              <a:t>MNSz</a:t>
            </a:r>
            <a:r>
              <a:rPr lang="hu-HU" baseline="0" dirty="0" smtClean="0"/>
              <a:t>, </a:t>
            </a:r>
            <a:r>
              <a:rPr lang="hu-HU" baseline="0" dirty="0" err="1" smtClean="0"/>
              <a:t>which</a:t>
            </a:r>
            <a:r>
              <a:rPr lang="hu-HU" baseline="0" dirty="0" smtClean="0"/>
              <a:t> </a:t>
            </a:r>
            <a:r>
              <a:rPr lang="hu-HU" baseline="0" dirty="0" err="1" smtClean="0"/>
              <a:t>consists</a:t>
            </a:r>
            <a:r>
              <a:rPr lang="hu-HU" baseline="0" dirty="0" smtClean="0"/>
              <a:t> of 1.5 </a:t>
            </a:r>
            <a:r>
              <a:rPr lang="hu-HU" baseline="0" dirty="0" err="1" smtClean="0"/>
              <a:t>billion</a:t>
            </a:r>
            <a:r>
              <a:rPr lang="hu-HU" baseline="0" dirty="0" smtClean="0"/>
              <a:t> </a:t>
            </a:r>
            <a:r>
              <a:rPr lang="hu-HU" baseline="0" dirty="0" err="1" smtClean="0"/>
              <a:t>words</a:t>
            </a:r>
            <a:r>
              <a:rPr lang="hu-HU" baseline="0" dirty="0" smtClean="0"/>
              <a:t>. </a:t>
            </a:r>
          </a:p>
          <a:p>
            <a:r>
              <a:rPr lang="hu-HU" dirty="0" smtClean="0"/>
              <a:t>S</a:t>
            </a:r>
            <a:r>
              <a:rPr lang="en-US" dirty="0" err="1" smtClean="0"/>
              <a:t>imple</a:t>
            </a:r>
            <a:r>
              <a:rPr lang="en-US" dirty="0" smtClean="0"/>
              <a:t> searches did not result in a large number of hits, since independent clauses make up </a:t>
            </a:r>
            <a:r>
              <a:rPr lang="hu-HU" dirty="0" err="1" smtClean="0"/>
              <a:t>approx</a:t>
            </a:r>
            <a:r>
              <a:rPr lang="hu-HU" dirty="0" smtClean="0"/>
              <a:t>. </a:t>
            </a:r>
            <a:r>
              <a:rPr lang="en-US" dirty="0" smtClean="0"/>
              <a:t>4-5% of the </a:t>
            </a:r>
            <a:r>
              <a:rPr lang="hu-HU" dirty="0" err="1" smtClean="0"/>
              <a:t>hits</a:t>
            </a:r>
            <a:r>
              <a:rPr lang="hu-HU" dirty="0" smtClean="0"/>
              <a:t> </a:t>
            </a:r>
            <a:r>
              <a:rPr lang="hu-HU" dirty="0" err="1" smtClean="0"/>
              <a:t>in</a:t>
            </a:r>
            <a:r>
              <a:rPr lang="hu-HU" dirty="0" smtClean="0"/>
              <a:t> </a:t>
            </a:r>
            <a:r>
              <a:rPr lang="en-US" dirty="0" smtClean="0"/>
              <a:t>random samples</a:t>
            </a:r>
            <a:r>
              <a:rPr lang="hu-HU" baseline="0" dirty="0" smtClean="0"/>
              <a:t> (</a:t>
            </a:r>
            <a:r>
              <a:rPr lang="hu-HU" baseline="0" dirty="0" err="1" smtClean="0"/>
              <a:t>when</a:t>
            </a:r>
            <a:r>
              <a:rPr lang="hu-HU" baseline="0" dirty="0" smtClean="0"/>
              <a:t> </a:t>
            </a:r>
            <a:r>
              <a:rPr lang="hu-HU" baseline="0" dirty="0" err="1" smtClean="0"/>
              <a:t>the</a:t>
            </a:r>
            <a:r>
              <a:rPr lang="hu-HU" baseline="0" dirty="0" smtClean="0"/>
              <a:t> </a:t>
            </a:r>
            <a:r>
              <a:rPr lang="hu-HU" baseline="0" dirty="0" err="1" smtClean="0"/>
              <a:t>we</a:t>
            </a:r>
            <a:r>
              <a:rPr lang="hu-HU" baseline="0" dirty="0" smtClean="0"/>
              <a:t> </a:t>
            </a:r>
            <a:r>
              <a:rPr lang="hu-HU" baseline="0" dirty="0" err="1" smtClean="0"/>
              <a:t>are</a:t>
            </a:r>
            <a:r>
              <a:rPr lang="hu-HU" baseline="0" dirty="0" smtClean="0"/>
              <a:t> </a:t>
            </a:r>
            <a:r>
              <a:rPr lang="hu-HU" baseline="0" dirty="0" err="1" smtClean="0"/>
              <a:t>looking</a:t>
            </a:r>
            <a:r>
              <a:rPr lang="hu-HU" baseline="0" dirty="0" smtClean="0"/>
              <a:t> </a:t>
            </a:r>
            <a:r>
              <a:rPr lang="hu-HU" baseline="0" dirty="0" err="1" smtClean="0"/>
              <a:t>for</a:t>
            </a:r>
            <a:r>
              <a:rPr lang="hu-HU" baseline="0" dirty="0" smtClean="0"/>
              <a:t> </a:t>
            </a:r>
            <a:r>
              <a:rPr lang="hu-HU" baseline="0" dirty="0" err="1" smtClean="0"/>
              <a:t>typical</a:t>
            </a:r>
            <a:r>
              <a:rPr lang="hu-HU" baseline="0" dirty="0" smtClean="0"/>
              <a:t> </a:t>
            </a:r>
            <a:r>
              <a:rPr lang="hu-HU" baseline="0" dirty="0" err="1" smtClean="0"/>
              <a:t>conjunctions</a:t>
            </a:r>
            <a:r>
              <a:rPr lang="hu-HU" baseline="0" dirty="0" smtClean="0"/>
              <a:t>, </a:t>
            </a:r>
            <a:r>
              <a:rPr lang="hu-HU" baseline="0" dirty="0" err="1" smtClean="0"/>
              <a:t>like</a:t>
            </a:r>
            <a:r>
              <a:rPr lang="hu-HU" baseline="0" dirty="0" smtClean="0"/>
              <a:t> HA ’</a:t>
            </a:r>
            <a:r>
              <a:rPr lang="hu-HU" baseline="0" dirty="0" err="1" smtClean="0"/>
              <a:t>if</a:t>
            </a:r>
            <a:r>
              <a:rPr lang="hu-HU" baseline="0" dirty="0" smtClean="0"/>
              <a:t>’), </a:t>
            </a:r>
            <a:r>
              <a:rPr lang="hu-HU" baseline="0" dirty="0" err="1" smtClean="0"/>
              <a:t>so</a:t>
            </a:r>
            <a:r>
              <a:rPr lang="hu-HU" baseline="0" dirty="0" smtClean="0"/>
              <a:t> </a:t>
            </a:r>
            <a:r>
              <a:rPr lang="hu-HU" baseline="0" dirty="0" err="1" smtClean="0"/>
              <a:t>we</a:t>
            </a:r>
            <a:r>
              <a:rPr lang="hu-HU" baseline="0" dirty="0" smtClean="0"/>
              <a:t> had </a:t>
            </a:r>
            <a:r>
              <a:rPr lang="hu-HU" baseline="0" dirty="0" err="1" smtClean="0"/>
              <a:t>to</a:t>
            </a:r>
            <a:r>
              <a:rPr lang="hu-HU" baseline="0" dirty="0" smtClean="0"/>
              <a:t> </a:t>
            </a:r>
            <a:r>
              <a:rPr lang="hu-HU" baseline="0" dirty="0" err="1" smtClean="0"/>
              <a:t>resort</a:t>
            </a:r>
            <a:r>
              <a:rPr lang="hu-HU" baseline="0" dirty="0" smtClean="0"/>
              <a:t> </a:t>
            </a:r>
            <a:r>
              <a:rPr lang="hu-HU" baseline="0" dirty="0" err="1" smtClean="0"/>
              <a:t>to</a:t>
            </a:r>
            <a:r>
              <a:rPr lang="hu-HU" baseline="0" dirty="0" smtClean="0"/>
              <a:t> </a:t>
            </a:r>
            <a:r>
              <a:rPr lang="hu-HU" baseline="0" dirty="0" err="1" smtClean="0"/>
              <a:t>another</a:t>
            </a:r>
            <a:r>
              <a:rPr lang="hu-HU" baseline="0" dirty="0" smtClean="0"/>
              <a:t> </a:t>
            </a:r>
            <a:r>
              <a:rPr lang="hu-HU" baseline="0" dirty="0" err="1" smtClean="0"/>
              <a:t>solution</a:t>
            </a:r>
            <a:r>
              <a:rPr lang="hu-HU" baseline="0" dirty="0" smtClean="0"/>
              <a:t>: </a:t>
            </a:r>
            <a:r>
              <a:rPr lang="hu-HU" baseline="0" dirty="0" err="1" smtClean="0"/>
              <a:t>we</a:t>
            </a:r>
            <a:r>
              <a:rPr lang="hu-HU" baseline="0" dirty="0" smtClean="0"/>
              <a:t> </a:t>
            </a:r>
            <a:r>
              <a:rPr lang="hu-HU" baseline="0" dirty="0" err="1" smtClean="0"/>
              <a:t>used</a:t>
            </a:r>
            <a:r>
              <a:rPr lang="hu-HU" baseline="0" dirty="0" smtClean="0"/>
              <a:t> </a:t>
            </a:r>
            <a:r>
              <a:rPr lang="hu-HU" baseline="0" dirty="0" err="1" smtClean="0"/>
              <a:t>specially</a:t>
            </a:r>
            <a:r>
              <a:rPr lang="hu-HU" baseline="0" dirty="0" smtClean="0"/>
              <a:t> </a:t>
            </a:r>
            <a:r>
              <a:rPr lang="hu-HU" baseline="0" dirty="0" err="1" smtClean="0"/>
              <a:t>crafted</a:t>
            </a:r>
            <a:r>
              <a:rPr lang="hu-HU" baseline="0" dirty="0" smtClean="0"/>
              <a:t> CQL. </a:t>
            </a:r>
            <a:r>
              <a:rPr lang="hu-HU" baseline="0" dirty="0" err="1" smtClean="0"/>
              <a:t>We</a:t>
            </a:r>
            <a:r>
              <a:rPr lang="hu-HU" baseline="0" dirty="0" smtClean="0"/>
              <a:t> </a:t>
            </a:r>
            <a:r>
              <a:rPr lang="hu-HU" baseline="0" dirty="0" err="1" smtClean="0"/>
              <a:t>analyzed</a:t>
            </a:r>
            <a:r>
              <a:rPr lang="hu-HU" baseline="0" dirty="0" smtClean="0"/>
              <a:t> random 500-hit </a:t>
            </a:r>
            <a:r>
              <a:rPr lang="hu-HU" baseline="0" dirty="0" err="1" smtClean="0"/>
              <a:t>lists</a:t>
            </a:r>
            <a:r>
              <a:rPr lang="hu-HU" baseline="0" dirty="0" smtClean="0"/>
              <a:t>, filtered out </a:t>
            </a:r>
            <a:r>
              <a:rPr lang="hu-HU" baseline="0" dirty="0" err="1" smtClean="0"/>
              <a:t>duplicated</a:t>
            </a:r>
            <a:r>
              <a:rPr lang="hu-HU" baseline="0" dirty="0" smtClean="0"/>
              <a:t> </a:t>
            </a:r>
            <a:r>
              <a:rPr lang="hu-HU" baseline="0" dirty="0" err="1" smtClean="0"/>
              <a:t>cases</a:t>
            </a:r>
            <a:r>
              <a:rPr lang="hu-HU" baseline="0" dirty="0" smtClean="0"/>
              <a:t>. </a:t>
            </a:r>
            <a:r>
              <a:rPr lang="hu-HU" baseline="0" dirty="0" err="1" smtClean="0"/>
              <a:t>One</a:t>
            </a:r>
            <a:r>
              <a:rPr lang="hu-HU" baseline="0" dirty="0" smtClean="0"/>
              <a:t> </a:t>
            </a:r>
            <a:r>
              <a:rPr lang="hu-HU" baseline="0" dirty="0" err="1" smtClean="0"/>
              <a:t>expert</a:t>
            </a:r>
            <a:r>
              <a:rPr lang="hu-HU" baseline="0" dirty="0" smtClean="0"/>
              <a:t> </a:t>
            </a:r>
            <a:r>
              <a:rPr lang="hu-HU" baseline="0" dirty="0" err="1" smtClean="0"/>
              <a:t>annotator</a:t>
            </a:r>
            <a:r>
              <a:rPr lang="hu-HU" baseline="0" dirty="0" smtClean="0"/>
              <a:t> (</a:t>
            </a:r>
            <a:r>
              <a:rPr lang="hu-HU" baseline="0" dirty="0" err="1" smtClean="0"/>
              <a:t>the</a:t>
            </a:r>
            <a:r>
              <a:rPr lang="hu-HU" baseline="0" dirty="0" smtClean="0"/>
              <a:t> </a:t>
            </a:r>
            <a:r>
              <a:rPr lang="hu-HU" baseline="0" dirty="0" err="1" smtClean="0"/>
              <a:t>first</a:t>
            </a:r>
            <a:r>
              <a:rPr lang="hu-HU" baseline="0" dirty="0" smtClean="0"/>
              <a:t> </a:t>
            </a:r>
            <a:r>
              <a:rPr lang="hu-HU" baseline="0" dirty="0" err="1" smtClean="0"/>
              <a:t>author</a:t>
            </a:r>
            <a:r>
              <a:rPr lang="hu-HU" baseline="0" dirty="0" smtClean="0"/>
              <a:t>) </a:t>
            </a:r>
            <a:r>
              <a:rPr lang="hu-HU" baseline="0" dirty="0" err="1" smtClean="0"/>
              <a:t>using</a:t>
            </a:r>
            <a:r>
              <a:rPr lang="hu-HU" baseline="0" dirty="0" smtClean="0"/>
              <a:t> </a:t>
            </a:r>
            <a:r>
              <a:rPr lang="hu-HU" baseline="0" dirty="0" err="1" smtClean="0"/>
              <a:t>manual</a:t>
            </a:r>
            <a:r>
              <a:rPr lang="hu-HU" baseline="0" dirty="0" smtClean="0"/>
              <a:t> </a:t>
            </a:r>
            <a:r>
              <a:rPr lang="hu-HU" baseline="0" dirty="0" err="1" smtClean="0"/>
              <a:t>annotation</a:t>
            </a:r>
            <a:r>
              <a:rPr lang="hu-HU" baseline="0" dirty="0" smtClean="0"/>
              <a:t> </a:t>
            </a:r>
            <a:r>
              <a:rPr lang="hu-HU" baseline="0" dirty="0" err="1" smtClean="0"/>
              <a:t>categorized</a:t>
            </a:r>
            <a:r>
              <a:rPr lang="hu-HU" baseline="0" dirty="0" smtClean="0"/>
              <a:t> </a:t>
            </a:r>
            <a:r>
              <a:rPr lang="hu-HU" baseline="0" dirty="0" err="1" smtClean="0"/>
              <a:t>the</a:t>
            </a:r>
            <a:r>
              <a:rPr lang="hu-HU" baseline="0" dirty="0" smtClean="0"/>
              <a:t> </a:t>
            </a:r>
            <a:r>
              <a:rPr lang="hu-HU" baseline="0" dirty="0" err="1" smtClean="0"/>
              <a:t>valid</a:t>
            </a:r>
            <a:r>
              <a:rPr lang="hu-HU" baseline="0" dirty="0" smtClean="0"/>
              <a:t> </a:t>
            </a:r>
            <a:r>
              <a:rPr lang="hu-HU" baseline="0" dirty="0" err="1" smtClean="0"/>
              <a:t>hits</a:t>
            </a:r>
            <a:r>
              <a:rPr lang="hu-HU" baseline="0" dirty="0" smtClean="0"/>
              <a:t>.</a:t>
            </a:r>
          </a:p>
          <a:p>
            <a:endParaRPr lang="hu-HU" dirty="0"/>
          </a:p>
        </p:txBody>
      </p:sp>
      <p:sp>
        <p:nvSpPr>
          <p:cNvPr id="4" name="Dia számának helye 3"/>
          <p:cNvSpPr>
            <a:spLocks noGrp="1"/>
          </p:cNvSpPr>
          <p:nvPr>
            <p:ph type="sldNum" sz="quarter" idx="10"/>
          </p:nvPr>
        </p:nvSpPr>
        <p:spPr/>
        <p:txBody>
          <a:bodyPr/>
          <a:lstStyle/>
          <a:p>
            <a:fld id="{EF448A1F-4253-464C-B00F-405E59A76B01}" type="slidenum">
              <a:rPr lang="hu-HU" smtClean="0"/>
              <a:t>10</a:t>
            </a:fld>
            <a:endParaRPr lang="hu-HU"/>
          </a:p>
        </p:txBody>
      </p:sp>
    </p:spTree>
    <p:extLst>
      <p:ext uri="{BB962C8B-B14F-4D97-AF65-F5344CB8AC3E}">
        <p14:creationId xmlns:p14="http://schemas.microsoft.com/office/powerpoint/2010/main" val="829792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smtClean="0"/>
              <a:t>We</a:t>
            </a:r>
            <a:r>
              <a:rPr lang="hu-HU" dirty="0" smtClean="0"/>
              <a:t> </a:t>
            </a:r>
            <a:r>
              <a:rPr lang="hu-HU" dirty="0" err="1" smtClean="0"/>
              <a:t>used</a:t>
            </a:r>
            <a:r>
              <a:rPr lang="hu-HU" dirty="0" smtClean="0"/>
              <a:t> Excel</a:t>
            </a:r>
            <a:r>
              <a:rPr lang="hu-HU" baseline="0" dirty="0" smtClean="0"/>
              <a:t> </a:t>
            </a:r>
            <a:r>
              <a:rPr lang="hu-HU" baseline="0" dirty="0" err="1" smtClean="0"/>
              <a:t>sheets</a:t>
            </a:r>
            <a:r>
              <a:rPr lang="hu-HU" baseline="0" dirty="0" smtClean="0"/>
              <a:t> </a:t>
            </a:r>
            <a:r>
              <a:rPr lang="hu-HU" baseline="0" dirty="0" err="1" smtClean="0"/>
              <a:t>to</a:t>
            </a:r>
            <a:r>
              <a:rPr lang="hu-HU" baseline="0" dirty="0" smtClean="0"/>
              <a:t> </a:t>
            </a:r>
            <a:r>
              <a:rPr lang="hu-HU" baseline="0" dirty="0" err="1" smtClean="0"/>
              <a:t>find</a:t>
            </a:r>
            <a:r>
              <a:rPr lang="hu-HU" baseline="0" dirty="0" smtClean="0"/>
              <a:t> </a:t>
            </a:r>
            <a:r>
              <a:rPr lang="hu-HU" baseline="0" dirty="0" err="1" smtClean="0"/>
              <a:t>the</a:t>
            </a:r>
            <a:r>
              <a:rPr lang="hu-HU" baseline="0" dirty="0" smtClean="0"/>
              <a:t> </a:t>
            </a:r>
            <a:r>
              <a:rPr lang="hu-HU" baseline="0" dirty="0" err="1" smtClean="0"/>
              <a:t>valid</a:t>
            </a:r>
            <a:r>
              <a:rPr lang="hu-HU" baseline="0" dirty="0" smtClean="0"/>
              <a:t> </a:t>
            </a:r>
            <a:r>
              <a:rPr lang="hu-HU" baseline="0" dirty="0" err="1" smtClean="0"/>
              <a:t>insubordinate</a:t>
            </a:r>
            <a:r>
              <a:rPr lang="hu-HU" baseline="0" dirty="0" smtClean="0"/>
              <a:t> </a:t>
            </a:r>
            <a:r>
              <a:rPr lang="hu-HU" baseline="0" dirty="0" err="1" smtClean="0"/>
              <a:t>clauses</a:t>
            </a:r>
            <a:r>
              <a:rPr lang="hu-HU" baseline="0" dirty="0" smtClean="0"/>
              <a:t>. </a:t>
            </a:r>
            <a:r>
              <a:rPr lang="en-US" baseline="0" dirty="0" smtClean="0"/>
              <a:t>A relatively large (several sentences) context is needed to find these sentences</a:t>
            </a:r>
            <a:endParaRPr lang="hu-HU" dirty="0"/>
          </a:p>
        </p:txBody>
      </p:sp>
      <p:sp>
        <p:nvSpPr>
          <p:cNvPr id="4" name="Dia számának helye 3"/>
          <p:cNvSpPr>
            <a:spLocks noGrp="1"/>
          </p:cNvSpPr>
          <p:nvPr>
            <p:ph type="sldNum" sz="quarter" idx="10"/>
          </p:nvPr>
        </p:nvSpPr>
        <p:spPr/>
        <p:txBody>
          <a:bodyPr/>
          <a:lstStyle/>
          <a:p>
            <a:fld id="{EF448A1F-4253-464C-B00F-405E59A76B01}" type="slidenum">
              <a:rPr lang="hu-HU" smtClean="0"/>
              <a:t>12</a:t>
            </a:fld>
            <a:endParaRPr lang="hu-HU"/>
          </a:p>
        </p:txBody>
      </p:sp>
    </p:spTree>
    <p:extLst>
      <p:ext uri="{BB962C8B-B14F-4D97-AF65-F5344CB8AC3E}">
        <p14:creationId xmlns:p14="http://schemas.microsoft.com/office/powerpoint/2010/main" val="3244684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hu-HU" smtClean="0"/>
              <a:t>Mintacím szerkesztése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dirty="0"/>
          </a:p>
        </p:txBody>
      </p:sp>
      <p:sp>
        <p:nvSpPr>
          <p:cNvPr id="4" name="Date Placeholder 3"/>
          <p:cNvSpPr>
            <a:spLocks noGrp="1"/>
          </p:cNvSpPr>
          <p:nvPr>
            <p:ph type="dt" sz="half" idx="10"/>
          </p:nvPr>
        </p:nvSpPr>
        <p:spPr/>
        <p:txBody>
          <a:bodyPr/>
          <a:lstStyle/>
          <a:p>
            <a:fld id="{F7A4954A-7963-4A98-868E-F7E411B2FC14}" type="datetimeFigureOut">
              <a:rPr lang="hu-HU" smtClean="0"/>
              <a:t>2024. 05. 24.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774B8D04-C7E0-4498-A605-7E4C693AEF3D}" type="slidenum">
              <a:rPr lang="hu-HU" smtClean="0"/>
              <a:t>‹#›</a:t>
            </a:fld>
            <a:endParaRPr lang="hu-HU"/>
          </a:p>
        </p:txBody>
      </p:sp>
    </p:spTree>
    <p:extLst>
      <p:ext uri="{BB962C8B-B14F-4D97-AF65-F5344CB8AC3E}">
        <p14:creationId xmlns:p14="http://schemas.microsoft.com/office/powerpoint/2010/main" val="1410659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hu-HU" smtClean="0"/>
              <a:t>Mintacím szerkesztése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F7A4954A-7963-4A98-868E-F7E411B2FC14}" type="datetimeFigureOut">
              <a:rPr lang="hu-HU" smtClean="0"/>
              <a:t>2024. 05. 24.</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774B8D04-C7E0-4498-A605-7E4C693AEF3D}" type="slidenum">
              <a:rPr lang="hu-HU" smtClean="0"/>
              <a:t>‹#›</a:t>
            </a:fld>
            <a:endParaRPr lang="hu-HU"/>
          </a:p>
        </p:txBody>
      </p:sp>
    </p:spTree>
    <p:extLst>
      <p:ext uri="{BB962C8B-B14F-4D97-AF65-F5344CB8AC3E}">
        <p14:creationId xmlns:p14="http://schemas.microsoft.com/office/powerpoint/2010/main" val="2940699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hu-HU" smtClean="0"/>
              <a:t>Mintacím szerkesztése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F7A4954A-7963-4A98-868E-F7E411B2FC14}" type="datetimeFigureOut">
              <a:rPr lang="hu-HU" smtClean="0"/>
              <a:t>2024. 05. 24.</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774B8D04-C7E0-4498-A605-7E4C693AEF3D}" type="slidenum">
              <a:rPr lang="hu-HU" smtClean="0"/>
              <a:t>‹#›</a:t>
            </a:fld>
            <a:endParaRPr lang="hu-HU"/>
          </a:p>
        </p:txBody>
      </p:sp>
    </p:spTree>
    <p:extLst>
      <p:ext uri="{BB962C8B-B14F-4D97-AF65-F5344CB8AC3E}">
        <p14:creationId xmlns:p14="http://schemas.microsoft.com/office/powerpoint/2010/main" val="3081506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hu-HU" smtClean="0"/>
              <a:t>Mintacím szerkesztése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F7A4954A-7963-4A98-868E-F7E411B2FC14}" type="datetimeFigureOut">
              <a:rPr lang="hu-HU" smtClean="0"/>
              <a:t>2024. 05. 24.</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774B8D04-C7E0-4498-A605-7E4C693AEF3D}" type="slidenum">
              <a:rPr lang="hu-HU" smtClean="0"/>
              <a:t>‹#›</a:t>
            </a:fld>
            <a:endParaRPr lang="hu-HU"/>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24738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hu-HU" smtClean="0"/>
              <a:t>Mintacím szerkesztése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F7A4954A-7963-4A98-868E-F7E411B2FC14}" type="datetimeFigureOut">
              <a:rPr lang="hu-HU" smtClean="0"/>
              <a:t>2024. 05. 24.</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774B8D04-C7E0-4498-A605-7E4C693AEF3D}" type="slidenum">
              <a:rPr lang="hu-HU" smtClean="0"/>
              <a:t>‹#›</a:t>
            </a:fld>
            <a:endParaRPr lang="hu-HU"/>
          </a:p>
        </p:txBody>
      </p:sp>
    </p:spTree>
    <p:extLst>
      <p:ext uri="{BB962C8B-B14F-4D97-AF65-F5344CB8AC3E}">
        <p14:creationId xmlns:p14="http://schemas.microsoft.com/office/powerpoint/2010/main" val="1828148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hasáb">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hu-HU" smtClean="0"/>
              <a:t>Mintacím szerkesztése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3" name="Date Placeholder 2"/>
          <p:cNvSpPr>
            <a:spLocks noGrp="1"/>
          </p:cNvSpPr>
          <p:nvPr>
            <p:ph type="dt" sz="half" idx="10"/>
          </p:nvPr>
        </p:nvSpPr>
        <p:spPr/>
        <p:txBody>
          <a:bodyPr/>
          <a:lstStyle/>
          <a:p>
            <a:fld id="{F7A4954A-7963-4A98-868E-F7E411B2FC14}" type="datetimeFigureOut">
              <a:rPr lang="hu-HU" smtClean="0"/>
              <a:t>2024. 05. 24.</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774B8D04-C7E0-4498-A605-7E4C693AEF3D}" type="slidenum">
              <a:rPr lang="hu-HU" smtClean="0"/>
              <a:t>‹#›</a:t>
            </a:fld>
            <a:endParaRPr lang="hu-HU"/>
          </a:p>
        </p:txBody>
      </p:sp>
    </p:spTree>
    <p:extLst>
      <p:ext uri="{BB962C8B-B14F-4D97-AF65-F5344CB8AC3E}">
        <p14:creationId xmlns:p14="http://schemas.microsoft.com/office/powerpoint/2010/main" val="3889164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éphasáb">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hu-HU" smtClean="0"/>
              <a:t>Mintacím szerkesztése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3" name="Date Placeholder 2"/>
          <p:cNvSpPr>
            <a:spLocks noGrp="1"/>
          </p:cNvSpPr>
          <p:nvPr>
            <p:ph type="dt" sz="half" idx="10"/>
          </p:nvPr>
        </p:nvSpPr>
        <p:spPr/>
        <p:txBody>
          <a:bodyPr/>
          <a:lstStyle/>
          <a:p>
            <a:fld id="{F7A4954A-7963-4A98-868E-F7E411B2FC14}" type="datetimeFigureOut">
              <a:rPr lang="hu-HU" smtClean="0"/>
              <a:t>2024. 05. 24.</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774B8D04-C7E0-4498-A605-7E4C693AEF3D}" type="slidenum">
              <a:rPr lang="hu-HU" smtClean="0"/>
              <a:t>‹#›</a:t>
            </a:fld>
            <a:endParaRPr lang="hu-HU"/>
          </a:p>
        </p:txBody>
      </p:sp>
    </p:spTree>
    <p:extLst>
      <p:ext uri="{BB962C8B-B14F-4D97-AF65-F5344CB8AC3E}">
        <p14:creationId xmlns:p14="http://schemas.microsoft.com/office/powerpoint/2010/main" val="1519398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ncho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F7A4954A-7963-4A98-868E-F7E411B2FC14}" type="datetimeFigureOut">
              <a:rPr lang="hu-HU" smtClean="0"/>
              <a:t>2024. 05. 24.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774B8D04-C7E0-4498-A605-7E4C693AEF3D}" type="slidenum">
              <a:rPr lang="hu-HU" smtClean="0"/>
              <a:t>‹#›</a:t>
            </a:fld>
            <a:endParaRPr lang="hu-HU"/>
          </a:p>
        </p:txBody>
      </p:sp>
    </p:spTree>
    <p:extLst>
      <p:ext uri="{BB962C8B-B14F-4D97-AF65-F5344CB8AC3E}">
        <p14:creationId xmlns:p14="http://schemas.microsoft.com/office/powerpoint/2010/main" val="592858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hu-HU" smtClean="0"/>
              <a:t>Mintacím szerkesztése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F7A4954A-7963-4A98-868E-F7E411B2FC14}" type="datetimeFigureOut">
              <a:rPr lang="hu-HU" smtClean="0"/>
              <a:t>2024. 05. 24.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774B8D04-C7E0-4498-A605-7E4C693AEF3D}" type="slidenum">
              <a:rPr lang="hu-HU" smtClean="0"/>
              <a:t>‹#›</a:t>
            </a:fld>
            <a:endParaRPr lang="hu-HU"/>
          </a:p>
        </p:txBody>
      </p:sp>
    </p:spTree>
    <p:extLst>
      <p:ext uri="{BB962C8B-B14F-4D97-AF65-F5344CB8AC3E}">
        <p14:creationId xmlns:p14="http://schemas.microsoft.com/office/powerpoint/2010/main" val="798421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F7A4954A-7963-4A98-868E-F7E411B2FC14}" type="datetimeFigureOut">
              <a:rPr lang="hu-HU" smtClean="0"/>
              <a:t>2024. 05. 24.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774B8D04-C7E0-4498-A605-7E4C693AEF3D}" type="slidenum">
              <a:rPr lang="hu-HU" smtClean="0"/>
              <a:t>‹#›</a:t>
            </a:fld>
            <a:endParaRPr lang="hu-HU"/>
          </a:p>
        </p:txBody>
      </p:sp>
    </p:spTree>
    <p:extLst>
      <p:ext uri="{BB962C8B-B14F-4D97-AF65-F5344CB8AC3E}">
        <p14:creationId xmlns:p14="http://schemas.microsoft.com/office/powerpoint/2010/main" val="3840205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hu-HU" smtClean="0"/>
              <a:t>Mintacím szerkesztése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F7A4954A-7963-4A98-868E-F7E411B2FC14}" type="datetimeFigureOut">
              <a:rPr lang="hu-HU" smtClean="0"/>
              <a:t>2024. 05. 24.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774B8D04-C7E0-4498-A605-7E4C693AEF3D}" type="slidenum">
              <a:rPr lang="hu-HU" smtClean="0"/>
              <a:t>‹#›</a:t>
            </a:fld>
            <a:endParaRPr lang="hu-HU"/>
          </a:p>
        </p:txBody>
      </p:sp>
    </p:spTree>
    <p:extLst>
      <p:ext uri="{BB962C8B-B14F-4D97-AF65-F5344CB8AC3E}">
        <p14:creationId xmlns:p14="http://schemas.microsoft.com/office/powerpoint/2010/main" val="964734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F7A4954A-7963-4A98-868E-F7E411B2FC14}" type="datetimeFigureOut">
              <a:rPr lang="hu-HU" smtClean="0"/>
              <a:t>2024. 05. 24.</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774B8D04-C7E0-4498-A605-7E4C693AEF3D}" type="slidenum">
              <a:rPr lang="hu-HU" smtClean="0"/>
              <a:t>‹#›</a:t>
            </a:fld>
            <a:endParaRPr lang="hu-HU"/>
          </a:p>
        </p:txBody>
      </p:sp>
    </p:spTree>
    <p:extLst>
      <p:ext uri="{BB962C8B-B14F-4D97-AF65-F5344CB8AC3E}">
        <p14:creationId xmlns:p14="http://schemas.microsoft.com/office/powerpoint/2010/main" val="3564638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hu-HU" smtClean="0"/>
              <a:t>Mintacím szerkesztése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F7A4954A-7963-4A98-868E-F7E411B2FC14}" type="datetimeFigureOut">
              <a:rPr lang="hu-HU" smtClean="0"/>
              <a:t>2024. 05. 24.</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774B8D04-C7E0-4498-A605-7E4C693AEF3D}" type="slidenum">
              <a:rPr lang="hu-HU" smtClean="0"/>
              <a:t>‹#›</a:t>
            </a:fld>
            <a:endParaRPr lang="hu-HU"/>
          </a:p>
        </p:txBody>
      </p:sp>
    </p:spTree>
    <p:extLst>
      <p:ext uri="{BB962C8B-B14F-4D97-AF65-F5344CB8AC3E}">
        <p14:creationId xmlns:p14="http://schemas.microsoft.com/office/powerpoint/2010/main" val="1148787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F7A4954A-7963-4A98-868E-F7E411B2FC14}" type="datetimeFigureOut">
              <a:rPr lang="hu-HU" smtClean="0"/>
              <a:t>2024. 05. 24.</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774B8D04-C7E0-4498-A605-7E4C693AEF3D}" type="slidenum">
              <a:rPr lang="hu-HU" smtClean="0"/>
              <a:t>‹#›</a:t>
            </a:fld>
            <a:endParaRPr lang="hu-HU"/>
          </a:p>
        </p:txBody>
      </p:sp>
    </p:spTree>
    <p:extLst>
      <p:ext uri="{BB962C8B-B14F-4D97-AF65-F5344CB8AC3E}">
        <p14:creationId xmlns:p14="http://schemas.microsoft.com/office/powerpoint/2010/main" val="2588821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A4954A-7963-4A98-868E-F7E411B2FC14}" type="datetimeFigureOut">
              <a:rPr lang="hu-HU" smtClean="0"/>
              <a:t>2024. 05. 24.</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774B8D04-C7E0-4498-A605-7E4C693AEF3D}" type="slidenum">
              <a:rPr lang="hu-HU" smtClean="0"/>
              <a:t>‹#›</a:t>
            </a:fld>
            <a:endParaRPr lang="hu-HU"/>
          </a:p>
        </p:txBody>
      </p:sp>
    </p:spTree>
    <p:extLst>
      <p:ext uri="{BB962C8B-B14F-4D97-AF65-F5344CB8AC3E}">
        <p14:creationId xmlns:p14="http://schemas.microsoft.com/office/powerpoint/2010/main" val="2325851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hu-HU" smtClean="0"/>
              <a:t>Mintacím szerkesztése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F7A4954A-7963-4A98-868E-F7E411B2FC14}" type="datetimeFigureOut">
              <a:rPr lang="hu-HU" smtClean="0"/>
              <a:t>2024. 05. 24.</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774B8D04-C7E0-4498-A605-7E4C693AEF3D}" type="slidenum">
              <a:rPr lang="hu-HU" smtClean="0"/>
              <a:t>‹#›</a:t>
            </a:fld>
            <a:endParaRPr lang="hu-HU"/>
          </a:p>
        </p:txBody>
      </p:sp>
    </p:spTree>
    <p:extLst>
      <p:ext uri="{BB962C8B-B14F-4D97-AF65-F5344CB8AC3E}">
        <p14:creationId xmlns:p14="http://schemas.microsoft.com/office/powerpoint/2010/main" val="2150540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hu-HU" smtClean="0"/>
              <a:t>Mintacím szerkesztése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F7A4954A-7963-4A98-868E-F7E411B2FC14}" type="datetimeFigureOut">
              <a:rPr lang="hu-HU" smtClean="0"/>
              <a:t>2024. 05. 24.</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774B8D04-C7E0-4498-A605-7E4C693AEF3D}" type="slidenum">
              <a:rPr lang="hu-HU" smtClean="0"/>
              <a:t>‹#›</a:t>
            </a:fld>
            <a:endParaRPr lang="hu-HU"/>
          </a:p>
        </p:txBody>
      </p:sp>
    </p:spTree>
    <p:extLst>
      <p:ext uri="{BB962C8B-B14F-4D97-AF65-F5344CB8AC3E}">
        <p14:creationId xmlns:p14="http://schemas.microsoft.com/office/powerpoint/2010/main" val="1838376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hu-HU" smtClean="0"/>
              <a:t>Mintacím szerkesztése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7A4954A-7963-4A98-868E-F7E411B2FC14}" type="datetimeFigureOut">
              <a:rPr lang="hu-HU" smtClean="0"/>
              <a:t>2024. 05. 24.</a:t>
            </a:fld>
            <a:endParaRPr lang="hu-HU"/>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hu-HU"/>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74B8D04-C7E0-4498-A605-7E4C693AEF3D}" type="slidenum">
              <a:rPr lang="hu-HU" smtClean="0"/>
              <a:t>‹#›</a:t>
            </a:fld>
            <a:endParaRPr lang="hu-HU"/>
          </a:p>
        </p:txBody>
      </p:sp>
    </p:spTree>
    <p:extLst>
      <p:ext uri="{BB962C8B-B14F-4D97-AF65-F5344CB8AC3E}">
        <p14:creationId xmlns:p14="http://schemas.microsoft.com/office/powerpoint/2010/main" val="153926120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kaposvarmost.hu/hirek/kaposvari-hirek/2019/11/11/marton-lud-mellye-ha-vilagos-ho-leszen-ha-fekete-eso-masolat.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hyperlink" Target="http://clara.nytud.hu/mnsz2-dev/"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578635" y="828135"/>
            <a:ext cx="8919712" cy="2484408"/>
          </a:xfrm>
        </p:spPr>
        <p:txBody>
          <a:bodyPr>
            <a:noAutofit/>
          </a:bodyPr>
          <a:lstStyle/>
          <a:p>
            <a:r>
              <a:rPr lang="en-GB" sz="3300" b="1" dirty="0"/>
              <a:t>Corpus-based analysis of independent conditional clauses and their semantic-pragmatic roles in Hungarian</a:t>
            </a:r>
            <a:endParaRPr lang="hu-HU" sz="3300" dirty="0"/>
          </a:p>
        </p:txBody>
      </p:sp>
      <p:sp>
        <p:nvSpPr>
          <p:cNvPr id="3" name="Alcím 2"/>
          <p:cNvSpPr>
            <a:spLocks noGrp="1"/>
          </p:cNvSpPr>
          <p:nvPr>
            <p:ph type="subTitle" idx="1"/>
          </p:nvPr>
        </p:nvSpPr>
        <p:spPr>
          <a:xfrm>
            <a:off x="1475118" y="3628126"/>
            <a:ext cx="9756474" cy="2001328"/>
          </a:xfrm>
        </p:spPr>
        <p:txBody>
          <a:bodyPr>
            <a:normAutofit/>
          </a:bodyPr>
          <a:lstStyle/>
          <a:p>
            <a:r>
              <a:rPr lang="hu-HU" dirty="0" smtClean="0"/>
              <a:t>Csilla Ilona DÉR (Károli Gáspár University, HUN-REN </a:t>
            </a:r>
            <a:r>
              <a:rPr lang="en-GB" dirty="0"/>
              <a:t>Hungarian Research Centre for </a:t>
            </a:r>
            <a:r>
              <a:rPr lang="en-GB" dirty="0" smtClean="0"/>
              <a:t>Linguistics</a:t>
            </a:r>
            <a:r>
              <a:rPr lang="hu-HU" dirty="0" smtClean="0"/>
              <a:t>) &amp;</a:t>
            </a:r>
            <a:endParaRPr lang="hu-HU" dirty="0"/>
          </a:p>
          <a:p>
            <a:r>
              <a:rPr lang="hu-HU" dirty="0" smtClean="0"/>
              <a:t>Bálint SASS (</a:t>
            </a:r>
            <a:r>
              <a:rPr lang="en-GB" dirty="0"/>
              <a:t>Hungarian Research Centre for </a:t>
            </a:r>
            <a:r>
              <a:rPr lang="en-GB" dirty="0" smtClean="0"/>
              <a:t>Linguistics</a:t>
            </a:r>
            <a:r>
              <a:rPr lang="hu-HU" dirty="0" smtClean="0"/>
              <a:t>)</a:t>
            </a:r>
          </a:p>
          <a:p>
            <a:r>
              <a:rPr lang="hu-HU" dirty="0" smtClean="0"/>
              <a:t>INPRA 2024, Pisa, 31st May, 2024</a:t>
            </a:r>
            <a:endParaRPr lang="hu-HU" dirty="0"/>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221" y="5945037"/>
            <a:ext cx="4019550" cy="609600"/>
          </a:xfrm>
          <a:prstGeom prst="rect">
            <a:avLst/>
          </a:prstGeom>
        </p:spPr>
      </p:pic>
      <p:pic>
        <p:nvPicPr>
          <p:cNvPr id="6" name="Kép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2641" y="5677080"/>
            <a:ext cx="3352800" cy="895350"/>
          </a:xfrm>
          <a:prstGeom prst="rect">
            <a:avLst/>
          </a:prstGeom>
        </p:spPr>
      </p:pic>
    </p:spTree>
    <p:extLst>
      <p:ext uri="{BB962C8B-B14F-4D97-AF65-F5344CB8AC3E}">
        <p14:creationId xmlns:p14="http://schemas.microsoft.com/office/powerpoint/2010/main" val="1496346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Data, </a:t>
            </a:r>
            <a:r>
              <a:rPr lang="hu-HU" dirty="0" err="1" smtClean="0"/>
              <a:t>method</a:t>
            </a:r>
            <a:endParaRPr lang="hu-HU" dirty="0"/>
          </a:p>
        </p:txBody>
      </p:sp>
      <p:sp>
        <p:nvSpPr>
          <p:cNvPr id="3" name="Tartalom helye 2"/>
          <p:cNvSpPr>
            <a:spLocks noGrp="1"/>
          </p:cNvSpPr>
          <p:nvPr>
            <p:ph idx="1"/>
          </p:nvPr>
        </p:nvSpPr>
        <p:spPr/>
        <p:txBody>
          <a:bodyPr/>
          <a:lstStyle/>
          <a:p>
            <a:pPr marL="0" indent="0">
              <a:buNone/>
            </a:pPr>
            <a:r>
              <a:rPr lang="en-GB" dirty="0"/>
              <a:t>Hungarian </a:t>
            </a:r>
            <a:r>
              <a:rPr lang="en-GB" dirty="0" err="1"/>
              <a:t>Gigaword</a:t>
            </a:r>
            <a:r>
              <a:rPr lang="en-GB" dirty="0"/>
              <a:t> Corpus </a:t>
            </a:r>
            <a:r>
              <a:rPr lang="en-GB" dirty="0" smtClean="0"/>
              <a:t>(</a:t>
            </a:r>
            <a:r>
              <a:rPr lang="hu-HU" dirty="0" smtClean="0"/>
              <a:t>Magyar Nemzeti Szövegtár 2 = </a:t>
            </a:r>
            <a:r>
              <a:rPr lang="en-GB" dirty="0" smtClean="0"/>
              <a:t>MNSz2)</a:t>
            </a:r>
            <a:endParaRPr lang="hu-HU" dirty="0" smtClean="0"/>
          </a:p>
          <a:p>
            <a:pPr indent="-342900"/>
            <a:r>
              <a:rPr lang="hu-HU" dirty="0" smtClean="0"/>
              <a:t>1.5 </a:t>
            </a:r>
            <a:r>
              <a:rPr lang="hu-HU" dirty="0" err="1" smtClean="0"/>
              <a:t>billion</a:t>
            </a:r>
            <a:r>
              <a:rPr lang="hu-HU" dirty="0" smtClean="0"/>
              <a:t> </a:t>
            </a:r>
            <a:r>
              <a:rPr lang="hu-HU" dirty="0" err="1" smtClean="0"/>
              <a:t>words</a:t>
            </a:r>
            <a:r>
              <a:rPr lang="en-GB" dirty="0" smtClean="0"/>
              <a:t> </a:t>
            </a:r>
            <a:endParaRPr lang="hu-HU" dirty="0" smtClean="0"/>
          </a:p>
          <a:p>
            <a:pPr indent="-342900"/>
            <a:r>
              <a:rPr lang="en-GB" dirty="0" smtClean="0">
                <a:solidFill>
                  <a:srgbClr val="FF0000"/>
                </a:solidFill>
              </a:rPr>
              <a:t>specially </a:t>
            </a:r>
            <a:r>
              <a:rPr lang="en-GB" dirty="0">
                <a:solidFill>
                  <a:srgbClr val="FF0000"/>
                </a:solidFill>
              </a:rPr>
              <a:t>crafted CQL </a:t>
            </a:r>
            <a:r>
              <a:rPr lang="en-GB" dirty="0" smtClean="0">
                <a:solidFill>
                  <a:srgbClr val="FF0000"/>
                </a:solidFill>
              </a:rPr>
              <a:t>queries</a:t>
            </a:r>
            <a:endParaRPr lang="hu-HU" dirty="0" smtClean="0">
              <a:solidFill>
                <a:srgbClr val="FF0000"/>
              </a:solidFill>
            </a:endParaRPr>
          </a:p>
          <a:p>
            <a:pPr indent="-342900"/>
            <a:r>
              <a:rPr lang="hu-HU" dirty="0" smtClean="0"/>
              <a:t>random </a:t>
            </a:r>
            <a:r>
              <a:rPr lang="hu-HU" dirty="0" smtClean="0"/>
              <a:t>500-hit </a:t>
            </a:r>
            <a:r>
              <a:rPr lang="hu-HU" dirty="0" err="1" smtClean="0"/>
              <a:t>lists</a:t>
            </a:r>
            <a:endParaRPr lang="hu-HU" dirty="0" smtClean="0"/>
          </a:p>
          <a:p>
            <a:pPr indent="-342900"/>
            <a:r>
              <a:rPr lang="hu-HU" dirty="0" err="1"/>
              <a:t>f</a:t>
            </a:r>
            <a:r>
              <a:rPr lang="hu-HU" dirty="0" err="1" smtClean="0"/>
              <a:t>iltering</a:t>
            </a:r>
            <a:r>
              <a:rPr lang="hu-HU" dirty="0" smtClean="0"/>
              <a:t> out </a:t>
            </a:r>
            <a:r>
              <a:rPr lang="hu-HU" dirty="0" err="1" smtClean="0"/>
              <a:t>duplicates</a:t>
            </a:r>
            <a:endParaRPr lang="hu-HU" dirty="0" smtClean="0"/>
          </a:p>
          <a:p>
            <a:pPr indent="-342900"/>
            <a:r>
              <a:rPr lang="hu-HU" dirty="0" err="1"/>
              <a:t>e</a:t>
            </a:r>
            <a:r>
              <a:rPr lang="hu-HU" dirty="0" err="1" smtClean="0"/>
              <a:t>xpert</a:t>
            </a:r>
            <a:r>
              <a:rPr lang="hu-HU" dirty="0" smtClean="0"/>
              <a:t> </a:t>
            </a:r>
            <a:r>
              <a:rPr lang="hu-HU" dirty="0" err="1" smtClean="0"/>
              <a:t>annotator</a:t>
            </a:r>
            <a:endParaRPr lang="hu-HU" dirty="0" smtClean="0"/>
          </a:p>
          <a:p>
            <a:pPr indent="-342900"/>
            <a:r>
              <a:rPr lang="hu-HU" dirty="0" err="1"/>
              <a:t>m</a:t>
            </a:r>
            <a:r>
              <a:rPr lang="hu-HU" dirty="0" err="1" smtClean="0"/>
              <a:t>anual</a:t>
            </a:r>
            <a:r>
              <a:rPr lang="hu-HU" dirty="0" smtClean="0"/>
              <a:t> </a:t>
            </a:r>
            <a:r>
              <a:rPr lang="hu-HU" dirty="0" err="1" smtClean="0"/>
              <a:t>annotation</a:t>
            </a:r>
            <a:endParaRPr lang="hu-HU" dirty="0"/>
          </a:p>
        </p:txBody>
      </p:sp>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6656" y="2748744"/>
            <a:ext cx="6546078" cy="3697813"/>
          </a:xfrm>
          <a:prstGeom prst="rect">
            <a:avLst/>
          </a:prstGeom>
        </p:spPr>
      </p:pic>
    </p:spTree>
    <p:extLst>
      <p:ext uri="{BB962C8B-B14F-4D97-AF65-F5344CB8AC3E}">
        <p14:creationId xmlns:p14="http://schemas.microsoft.com/office/powerpoint/2010/main" val="3691981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CQL </a:t>
            </a:r>
            <a:r>
              <a:rPr lang="hu-HU" dirty="0" err="1" smtClean="0"/>
              <a:t>query</a:t>
            </a:r>
            <a:endParaRPr lang="hu-HU" dirty="0"/>
          </a:p>
        </p:txBody>
      </p:sp>
      <p:sp>
        <p:nvSpPr>
          <p:cNvPr id="3" name="Tartalom helye 2"/>
          <p:cNvSpPr>
            <a:spLocks noGrp="1"/>
          </p:cNvSpPr>
          <p:nvPr>
            <p:ph idx="1"/>
          </p:nvPr>
        </p:nvSpPr>
        <p:spPr>
          <a:xfrm>
            <a:off x="799494" y="1580050"/>
            <a:ext cx="10824815" cy="5011251"/>
          </a:xfrm>
        </p:spPr>
        <p:txBody>
          <a:bodyPr>
            <a:normAutofit fontScale="92500" lnSpcReduction="10000"/>
          </a:bodyPr>
          <a:lstStyle/>
          <a:p>
            <a:pPr marL="36900" indent="0">
              <a:buNone/>
            </a:pPr>
            <a:r>
              <a:rPr lang="en-US" dirty="0">
                <a:effectLst/>
              </a:rPr>
              <a:t>&lt;s&gt; [word="Ha"] [word!="[?!.,;]+"]{LENGTH} [word="[?!.,;]+"]+ &lt;/s&gt;</a:t>
            </a:r>
            <a:r>
              <a:rPr lang="en-US" dirty="0"/>
              <a:t/>
            </a:r>
            <a:br>
              <a:rPr lang="en-US" dirty="0"/>
            </a:br>
            <a:r>
              <a:rPr lang="en-US" dirty="0"/>
              <a:t/>
            </a:r>
            <a:br>
              <a:rPr lang="en-US" dirty="0"/>
            </a:br>
            <a:r>
              <a:rPr lang="en-US" dirty="0">
                <a:effectLst/>
              </a:rPr>
              <a:t>beginning of sentence + "Ha" + LENGTH pieces of non-punctuation word</a:t>
            </a:r>
            <a:r>
              <a:rPr lang="en-US" dirty="0"/>
              <a:t/>
            </a:r>
            <a:br>
              <a:rPr lang="en-US" dirty="0"/>
            </a:br>
            <a:r>
              <a:rPr lang="en-US" dirty="0">
                <a:effectLst/>
              </a:rPr>
              <a:t>s + punctuation word + end of sentence</a:t>
            </a:r>
            <a:r>
              <a:rPr lang="en-US" dirty="0"/>
              <a:t/>
            </a:r>
            <a:br>
              <a:rPr lang="en-US" dirty="0"/>
            </a:br>
            <a:r>
              <a:rPr lang="en-US" dirty="0"/>
              <a:t/>
            </a:r>
            <a:br>
              <a:rPr lang="en-US" dirty="0"/>
            </a:br>
            <a:r>
              <a:rPr lang="en-US" dirty="0">
                <a:effectLst/>
              </a:rPr>
              <a:t>LENGTH = 2 .. 7</a:t>
            </a:r>
            <a:r>
              <a:rPr lang="en-US" dirty="0"/>
              <a:t/>
            </a:r>
            <a:br>
              <a:rPr lang="en-US" dirty="0"/>
            </a:br>
            <a:r>
              <a:rPr lang="en-US" dirty="0"/>
              <a:t/>
            </a:r>
            <a:br>
              <a:rPr lang="en-US" dirty="0"/>
            </a:br>
            <a:r>
              <a:rPr lang="en-US" dirty="0">
                <a:effectLst/>
              </a:rPr>
              <a:t>columns of data table:</a:t>
            </a:r>
            <a:r>
              <a:rPr lang="en-US" dirty="0"/>
              <a:t/>
            </a:r>
            <a:br>
              <a:rPr lang="en-US" dirty="0"/>
            </a:br>
            <a:r>
              <a:rPr lang="en-US" dirty="0">
                <a:effectLst/>
              </a:rPr>
              <a:t>  * LENGTH</a:t>
            </a:r>
            <a:r>
              <a:rPr lang="en-US" dirty="0"/>
              <a:t/>
            </a:r>
            <a:br>
              <a:rPr lang="en-US" dirty="0"/>
            </a:br>
            <a:r>
              <a:rPr lang="en-US" dirty="0">
                <a:effectLst/>
              </a:rPr>
              <a:t>  * word id</a:t>
            </a:r>
            <a:r>
              <a:rPr lang="en-US" dirty="0"/>
              <a:t/>
            </a:r>
            <a:br>
              <a:rPr lang="en-US" dirty="0"/>
            </a:br>
            <a:r>
              <a:rPr lang="en-US" dirty="0">
                <a:effectLst/>
              </a:rPr>
              <a:t>  * filename</a:t>
            </a:r>
            <a:r>
              <a:rPr lang="en-US" dirty="0"/>
              <a:t/>
            </a:r>
            <a:br>
              <a:rPr lang="en-US" dirty="0"/>
            </a:br>
            <a:r>
              <a:rPr lang="en-US" dirty="0">
                <a:effectLst/>
              </a:rPr>
              <a:t>  * left context</a:t>
            </a:r>
            <a:r>
              <a:rPr lang="en-US" dirty="0"/>
              <a:t/>
            </a:r>
            <a:br>
              <a:rPr lang="en-US" dirty="0"/>
            </a:br>
            <a:r>
              <a:rPr lang="en-US" dirty="0">
                <a:effectLst/>
              </a:rPr>
              <a:t>  * hit</a:t>
            </a:r>
            <a:r>
              <a:rPr lang="en-US" dirty="0"/>
              <a:t/>
            </a:r>
            <a:br>
              <a:rPr lang="en-US" dirty="0"/>
            </a:br>
            <a:r>
              <a:rPr lang="en-US" dirty="0">
                <a:effectLst/>
              </a:rPr>
              <a:t>  * right context</a:t>
            </a:r>
            <a:r>
              <a:rPr lang="en-US" dirty="0"/>
              <a:t/>
            </a:r>
            <a:br>
              <a:rPr lang="en-US" dirty="0"/>
            </a:br>
            <a:r>
              <a:rPr lang="en-US" dirty="0"/>
              <a:t/>
            </a:r>
            <a:br>
              <a:rPr lang="en-US" dirty="0"/>
            </a:br>
            <a:r>
              <a:rPr lang="en-US" dirty="0">
                <a:effectLst/>
              </a:rPr>
              <a:t>explicit LENGTH column:</a:t>
            </a:r>
            <a:r>
              <a:rPr lang="en-US" dirty="0"/>
              <a:t/>
            </a:r>
            <a:br>
              <a:rPr lang="en-US" dirty="0"/>
            </a:br>
            <a:r>
              <a:rPr lang="en-US" dirty="0">
                <a:effectLst/>
              </a:rPr>
              <a:t>  * allows sorting the data by length</a:t>
            </a:r>
            <a:r>
              <a:rPr lang="en-US" dirty="0"/>
              <a:t/>
            </a:r>
            <a:br>
              <a:rPr lang="en-US" dirty="0"/>
            </a:br>
            <a:r>
              <a:rPr lang="en-US" dirty="0">
                <a:effectLst/>
              </a:rPr>
              <a:t>  * helps investigating the data by length</a:t>
            </a:r>
            <a:endParaRPr lang="hu-HU" dirty="0"/>
          </a:p>
        </p:txBody>
      </p:sp>
    </p:spTree>
    <p:extLst>
      <p:ext uri="{BB962C8B-B14F-4D97-AF65-F5344CB8AC3E}">
        <p14:creationId xmlns:p14="http://schemas.microsoft.com/office/powerpoint/2010/main" val="3394352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02562" y="199786"/>
            <a:ext cx="9720072" cy="1499616"/>
          </a:xfrm>
        </p:spPr>
        <p:txBody>
          <a:bodyPr/>
          <a:lstStyle/>
          <a:p>
            <a:r>
              <a:rPr lang="hu-HU" dirty="0" smtClean="0"/>
              <a:t>Data, </a:t>
            </a:r>
            <a:r>
              <a:rPr lang="hu-HU" dirty="0" err="1" smtClean="0"/>
              <a:t>method</a:t>
            </a:r>
            <a:endParaRPr lang="hu-HU" dirty="0"/>
          </a:p>
        </p:txBody>
      </p:sp>
      <p:pic>
        <p:nvPicPr>
          <p:cNvPr id="5" name="Tartalom helye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08326" y="1509621"/>
            <a:ext cx="9591946" cy="5141043"/>
          </a:xfrm>
        </p:spPr>
      </p:pic>
    </p:spTree>
    <p:extLst>
      <p:ext uri="{BB962C8B-B14F-4D97-AF65-F5344CB8AC3E}">
        <p14:creationId xmlns:p14="http://schemas.microsoft.com/office/powerpoint/2010/main" val="555284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Results</a:t>
            </a:r>
            <a:endParaRPr lang="hu-HU" dirty="0"/>
          </a:p>
        </p:txBody>
      </p:sp>
      <p:graphicFrame>
        <p:nvGraphicFramePr>
          <p:cNvPr id="4" name="Tartalom helye 3"/>
          <p:cNvGraphicFramePr>
            <a:graphicFrameLocks noGrp="1"/>
          </p:cNvGraphicFramePr>
          <p:nvPr>
            <p:ph idx="1"/>
            <p:extLst>
              <p:ext uri="{D42A27DB-BD31-4B8C-83A1-F6EECF244321}">
                <p14:modId xmlns:p14="http://schemas.microsoft.com/office/powerpoint/2010/main" val="175300500"/>
              </p:ext>
            </p:extLst>
          </p:nvPr>
        </p:nvGraphicFramePr>
        <p:xfrm>
          <a:off x="1023939" y="1915062"/>
          <a:ext cx="10406060" cy="4433983"/>
        </p:xfrm>
        <a:graphic>
          <a:graphicData uri="http://schemas.openxmlformats.org/drawingml/2006/table">
            <a:tbl>
              <a:tblPr firstRow="1" bandRow="1">
                <a:tableStyleId>{5C22544A-7EE6-4342-B048-85BDC9FD1C3A}</a:tableStyleId>
              </a:tblPr>
              <a:tblGrid>
                <a:gridCol w="2081212"/>
                <a:gridCol w="2081212"/>
                <a:gridCol w="2081212"/>
                <a:gridCol w="2081212"/>
                <a:gridCol w="2081212"/>
              </a:tblGrid>
              <a:tr h="1392686">
                <a:tc>
                  <a:txBody>
                    <a:bodyPr/>
                    <a:lstStyle/>
                    <a:p>
                      <a:endParaRPr lang="hu-HU" dirty="0"/>
                    </a:p>
                  </a:txBody>
                  <a:tcPr/>
                </a:tc>
                <a:tc>
                  <a:txBody>
                    <a:bodyPr/>
                    <a:lstStyle/>
                    <a:p>
                      <a:pPr algn="ctr"/>
                      <a:r>
                        <a:rPr lang="hu-HU" dirty="0" err="1" smtClean="0"/>
                        <a:t>all</a:t>
                      </a:r>
                      <a:r>
                        <a:rPr lang="hu-HU" dirty="0" smtClean="0"/>
                        <a:t> </a:t>
                      </a:r>
                      <a:r>
                        <a:rPr lang="hu-HU" dirty="0" err="1" smtClean="0"/>
                        <a:t>hits</a:t>
                      </a:r>
                      <a:endParaRPr lang="hu-HU" dirty="0"/>
                    </a:p>
                  </a:txBody>
                  <a:tcPr/>
                </a:tc>
                <a:tc>
                  <a:txBody>
                    <a:bodyPr/>
                    <a:lstStyle/>
                    <a:p>
                      <a:pPr algn="ctr"/>
                      <a:r>
                        <a:rPr lang="hu-HU" dirty="0" err="1" smtClean="0"/>
                        <a:t>independent</a:t>
                      </a:r>
                      <a:r>
                        <a:rPr lang="hu-HU" dirty="0" smtClean="0"/>
                        <a:t> </a:t>
                      </a:r>
                      <a:r>
                        <a:rPr lang="hu-HU" dirty="0" err="1" smtClean="0"/>
                        <a:t>clauses</a:t>
                      </a:r>
                      <a:r>
                        <a:rPr lang="hu-HU" baseline="0" dirty="0" smtClean="0"/>
                        <a:t> </a:t>
                      </a:r>
                    </a:p>
                    <a:p>
                      <a:pPr algn="ctr"/>
                      <a:r>
                        <a:rPr lang="hu-HU" baseline="0" dirty="0" smtClean="0"/>
                        <a:t>(random </a:t>
                      </a:r>
                      <a:r>
                        <a:rPr lang="hu-HU" baseline="0" dirty="0" err="1" smtClean="0"/>
                        <a:t>sample</a:t>
                      </a:r>
                      <a:r>
                        <a:rPr lang="hu-HU" baseline="0" dirty="0" smtClean="0"/>
                        <a:t>, N = 500)</a:t>
                      </a:r>
                      <a:endParaRPr lang="hu-HU" dirty="0"/>
                    </a:p>
                  </a:txBody>
                  <a:tcPr/>
                </a:tc>
                <a:tc>
                  <a:txBody>
                    <a:bodyPr/>
                    <a:lstStyle/>
                    <a:p>
                      <a:pPr algn="ctr"/>
                      <a:r>
                        <a:rPr lang="hu-HU" dirty="0" err="1" smtClean="0"/>
                        <a:t>stand-alone</a:t>
                      </a:r>
                      <a:r>
                        <a:rPr lang="hu-HU" dirty="0" smtClean="0"/>
                        <a:t> </a:t>
                      </a:r>
                      <a:r>
                        <a:rPr lang="hu-HU" dirty="0" err="1" smtClean="0"/>
                        <a:t>clauses</a:t>
                      </a:r>
                      <a:endParaRPr lang="hu-HU" dirty="0"/>
                    </a:p>
                  </a:txBody>
                  <a:tcPr>
                    <a:solidFill>
                      <a:schemeClr val="accent2"/>
                    </a:solidFill>
                  </a:tcPr>
                </a:tc>
                <a:tc>
                  <a:txBody>
                    <a:bodyPr/>
                    <a:lstStyle/>
                    <a:p>
                      <a:pPr algn="ctr"/>
                      <a:r>
                        <a:rPr lang="hu-HU" dirty="0" err="1" smtClean="0"/>
                        <a:t>elaborative</a:t>
                      </a:r>
                      <a:r>
                        <a:rPr lang="hu-HU" dirty="0" smtClean="0"/>
                        <a:t> </a:t>
                      </a:r>
                      <a:r>
                        <a:rPr lang="hu-HU" dirty="0" err="1" smtClean="0"/>
                        <a:t>clauses</a:t>
                      </a:r>
                      <a:endParaRPr lang="hu-HU" dirty="0"/>
                    </a:p>
                  </a:txBody>
                  <a:tcPr>
                    <a:solidFill>
                      <a:schemeClr val="accent2"/>
                    </a:solidFill>
                  </a:tcPr>
                </a:tc>
              </a:tr>
              <a:tr h="434471">
                <a:tc>
                  <a:txBody>
                    <a:bodyPr/>
                    <a:lstStyle/>
                    <a:p>
                      <a:r>
                        <a:rPr lang="hu-HU" i="1" dirty="0" smtClean="0"/>
                        <a:t>Ha </a:t>
                      </a:r>
                      <a:r>
                        <a:rPr lang="hu-HU" dirty="0" smtClean="0"/>
                        <a:t>+ 2 </a:t>
                      </a:r>
                      <a:r>
                        <a:rPr lang="hu-HU" dirty="0" err="1" smtClean="0"/>
                        <a:t>words</a:t>
                      </a:r>
                      <a:r>
                        <a:rPr lang="hu-HU" dirty="0" smtClean="0"/>
                        <a:t> + </a:t>
                      </a:r>
                      <a:r>
                        <a:rPr lang="hu-HU" dirty="0" err="1" smtClean="0"/>
                        <a:t>pm</a:t>
                      </a:r>
                      <a:endParaRPr lang="hu-HU" dirty="0"/>
                    </a:p>
                  </a:txBody>
                  <a:tcPr/>
                </a:tc>
                <a:tc>
                  <a:txBody>
                    <a:bodyPr/>
                    <a:lstStyle/>
                    <a:p>
                      <a:pPr algn="ctr"/>
                      <a:r>
                        <a:rPr lang="hu-HU" dirty="0" smtClean="0"/>
                        <a:t>3884</a:t>
                      </a:r>
                      <a:endParaRPr lang="hu-HU" dirty="0"/>
                    </a:p>
                  </a:txBody>
                  <a:tcPr/>
                </a:tc>
                <a:tc>
                  <a:txBody>
                    <a:bodyPr/>
                    <a:lstStyle/>
                    <a:p>
                      <a:pPr algn="ctr"/>
                      <a:r>
                        <a:rPr lang="hu-HU" dirty="0" smtClean="0"/>
                        <a:t>66</a:t>
                      </a:r>
                      <a:endParaRPr lang="hu-HU" dirty="0"/>
                    </a:p>
                  </a:txBody>
                  <a:tcPr/>
                </a:tc>
                <a:tc>
                  <a:txBody>
                    <a:bodyPr/>
                    <a:lstStyle/>
                    <a:p>
                      <a:pPr algn="ctr"/>
                      <a:r>
                        <a:rPr lang="hu-HU" dirty="0" smtClean="0"/>
                        <a:t>36</a:t>
                      </a:r>
                      <a:endParaRPr lang="hu-HU" dirty="0"/>
                    </a:p>
                  </a:txBody>
                  <a:tcPr>
                    <a:solidFill>
                      <a:schemeClr val="accent2"/>
                    </a:solidFill>
                  </a:tcPr>
                </a:tc>
                <a:tc>
                  <a:txBody>
                    <a:bodyPr/>
                    <a:lstStyle/>
                    <a:p>
                      <a:pPr algn="ctr"/>
                      <a:r>
                        <a:rPr lang="hu-HU" dirty="0" smtClean="0"/>
                        <a:t>30</a:t>
                      </a:r>
                      <a:endParaRPr lang="hu-HU" dirty="0"/>
                    </a:p>
                  </a:txBody>
                  <a:tcPr>
                    <a:solidFill>
                      <a:schemeClr val="accent2"/>
                    </a:solidFill>
                  </a:tcPr>
                </a:tc>
              </a:tr>
              <a:tr h="434471">
                <a:tc>
                  <a:txBody>
                    <a:bodyPr/>
                    <a:lstStyle/>
                    <a:p>
                      <a:r>
                        <a:rPr lang="hu-HU" sz="1800" i="1" kern="1200" dirty="0" smtClean="0">
                          <a:solidFill>
                            <a:schemeClr val="dk1"/>
                          </a:solidFill>
                          <a:latin typeface="+mn-lt"/>
                          <a:ea typeface="+mn-ea"/>
                          <a:cs typeface="+mn-cs"/>
                        </a:rPr>
                        <a:t>Ha</a:t>
                      </a:r>
                      <a:r>
                        <a:rPr lang="hu-HU" dirty="0" smtClean="0"/>
                        <a:t> + 3 </a:t>
                      </a:r>
                      <a:r>
                        <a:rPr lang="hu-HU" dirty="0" err="1" smtClean="0"/>
                        <a:t>words</a:t>
                      </a:r>
                      <a:r>
                        <a:rPr lang="hu-HU" dirty="0" smtClean="0"/>
                        <a:t> + </a:t>
                      </a:r>
                      <a:r>
                        <a:rPr lang="hu-HU" dirty="0" err="1" smtClean="0"/>
                        <a:t>pm</a:t>
                      </a:r>
                      <a:endParaRPr lang="hu-HU" dirty="0"/>
                    </a:p>
                  </a:txBody>
                  <a:tcPr/>
                </a:tc>
                <a:tc>
                  <a:txBody>
                    <a:bodyPr/>
                    <a:lstStyle/>
                    <a:p>
                      <a:pPr algn="ctr"/>
                      <a:r>
                        <a:rPr lang="hu-HU" dirty="0" smtClean="0"/>
                        <a:t>4785</a:t>
                      </a:r>
                      <a:endParaRPr lang="hu-HU" dirty="0"/>
                    </a:p>
                  </a:txBody>
                  <a:tcPr/>
                </a:tc>
                <a:tc>
                  <a:txBody>
                    <a:bodyPr/>
                    <a:lstStyle/>
                    <a:p>
                      <a:pPr algn="ctr"/>
                      <a:r>
                        <a:rPr lang="hu-HU" dirty="0" smtClean="0"/>
                        <a:t>71</a:t>
                      </a:r>
                      <a:endParaRPr lang="hu-HU" dirty="0"/>
                    </a:p>
                  </a:txBody>
                  <a:tcPr/>
                </a:tc>
                <a:tc>
                  <a:txBody>
                    <a:bodyPr/>
                    <a:lstStyle/>
                    <a:p>
                      <a:pPr algn="ctr"/>
                      <a:r>
                        <a:rPr lang="hu-HU" dirty="0" smtClean="0"/>
                        <a:t>52</a:t>
                      </a:r>
                      <a:endParaRPr lang="hu-HU" dirty="0"/>
                    </a:p>
                  </a:txBody>
                  <a:tcPr>
                    <a:solidFill>
                      <a:schemeClr val="accent2"/>
                    </a:solidFill>
                  </a:tcPr>
                </a:tc>
                <a:tc>
                  <a:txBody>
                    <a:bodyPr/>
                    <a:lstStyle/>
                    <a:p>
                      <a:pPr algn="ctr"/>
                      <a:r>
                        <a:rPr lang="hu-HU" dirty="0" smtClean="0"/>
                        <a:t>19</a:t>
                      </a:r>
                      <a:endParaRPr lang="hu-HU" dirty="0"/>
                    </a:p>
                  </a:txBody>
                  <a:tcPr>
                    <a:solidFill>
                      <a:schemeClr val="accent2"/>
                    </a:solidFill>
                  </a:tcPr>
                </a:tc>
              </a:tr>
              <a:tr h="434471">
                <a:tc>
                  <a:txBody>
                    <a:bodyPr/>
                    <a:lstStyle/>
                    <a:p>
                      <a:r>
                        <a:rPr lang="hu-HU" sz="1800" i="1" kern="1200" dirty="0" smtClean="0">
                          <a:solidFill>
                            <a:schemeClr val="dk1"/>
                          </a:solidFill>
                          <a:latin typeface="+mn-lt"/>
                          <a:ea typeface="+mn-ea"/>
                          <a:cs typeface="+mn-cs"/>
                        </a:rPr>
                        <a:t>Ha</a:t>
                      </a:r>
                      <a:r>
                        <a:rPr lang="hu-HU" dirty="0" smtClean="0"/>
                        <a:t> + 4 </a:t>
                      </a:r>
                      <a:r>
                        <a:rPr lang="hu-HU" dirty="0" err="1" smtClean="0"/>
                        <a:t>words</a:t>
                      </a:r>
                      <a:r>
                        <a:rPr lang="hu-HU" dirty="0" smtClean="0"/>
                        <a:t> + </a:t>
                      </a:r>
                      <a:r>
                        <a:rPr lang="hu-HU" dirty="0" err="1" smtClean="0"/>
                        <a:t>pm</a:t>
                      </a:r>
                      <a:endParaRPr lang="hu-HU" dirty="0"/>
                    </a:p>
                  </a:txBody>
                  <a:tcPr/>
                </a:tc>
                <a:tc>
                  <a:txBody>
                    <a:bodyPr/>
                    <a:lstStyle/>
                    <a:p>
                      <a:pPr algn="ctr"/>
                      <a:r>
                        <a:rPr lang="hu-HU" b="1" dirty="0" smtClean="0"/>
                        <a:t>8726</a:t>
                      </a:r>
                      <a:endParaRPr lang="hu-HU" b="1" dirty="0"/>
                    </a:p>
                  </a:txBody>
                  <a:tcPr/>
                </a:tc>
                <a:tc>
                  <a:txBody>
                    <a:bodyPr/>
                    <a:lstStyle/>
                    <a:p>
                      <a:pPr algn="ctr"/>
                      <a:r>
                        <a:rPr lang="hu-HU" dirty="0" smtClean="0"/>
                        <a:t>34</a:t>
                      </a:r>
                      <a:endParaRPr lang="hu-HU" dirty="0"/>
                    </a:p>
                  </a:txBody>
                  <a:tcPr/>
                </a:tc>
                <a:tc>
                  <a:txBody>
                    <a:bodyPr/>
                    <a:lstStyle/>
                    <a:p>
                      <a:pPr algn="ctr"/>
                      <a:r>
                        <a:rPr lang="hu-HU" dirty="0" smtClean="0"/>
                        <a:t>22</a:t>
                      </a:r>
                      <a:endParaRPr lang="hu-HU" dirty="0"/>
                    </a:p>
                  </a:txBody>
                  <a:tcPr>
                    <a:solidFill>
                      <a:schemeClr val="accent2"/>
                    </a:solidFill>
                  </a:tcPr>
                </a:tc>
                <a:tc>
                  <a:txBody>
                    <a:bodyPr/>
                    <a:lstStyle/>
                    <a:p>
                      <a:pPr algn="ctr"/>
                      <a:r>
                        <a:rPr lang="hu-HU" dirty="0" smtClean="0"/>
                        <a:t>12</a:t>
                      </a:r>
                      <a:endParaRPr lang="hu-HU" dirty="0"/>
                    </a:p>
                  </a:txBody>
                  <a:tcPr>
                    <a:solidFill>
                      <a:schemeClr val="accent2"/>
                    </a:solidFill>
                  </a:tcPr>
                </a:tc>
              </a:tr>
              <a:tr h="434471">
                <a:tc>
                  <a:txBody>
                    <a:bodyPr/>
                    <a:lstStyle/>
                    <a:p>
                      <a:r>
                        <a:rPr lang="hu-HU" sz="1800" i="1" kern="1200" dirty="0" smtClean="0">
                          <a:solidFill>
                            <a:schemeClr val="dk1"/>
                          </a:solidFill>
                          <a:latin typeface="+mn-lt"/>
                          <a:ea typeface="+mn-ea"/>
                          <a:cs typeface="+mn-cs"/>
                        </a:rPr>
                        <a:t>Ha</a:t>
                      </a:r>
                      <a:r>
                        <a:rPr lang="hu-HU" dirty="0" smtClean="0"/>
                        <a:t> + 5 </a:t>
                      </a:r>
                      <a:r>
                        <a:rPr lang="hu-HU" dirty="0" err="1" smtClean="0"/>
                        <a:t>words</a:t>
                      </a:r>
                      <a:r>
                        <a:rPr lang="hu-HU" dirty="0" smtClean="0"/>
                        <a:t> + </a:t>
                      </a:r>
                      <a:r>
                        <a:rPr lang="hu-HU" dirty="0" err="1" smtClean="0"/>
                        <a:t>pm</a:t>
                      </a:r>
                      <a:endParaRPr lang="hu-HU" dirty="0"/>
                    </a:p>
                  </a:txBody>
                  <a:tcPr/>
                </a:tc>
                <a:tc>
                  <a:txBody>
                    <a:bodyPr/>
                    <a:lstStyle/>
                    <a:p>
                      <a:pPr algn="ctr"/>
                      <a:r>
                        <a:rPr lang="hu-HU" dirty="0" smtClean="0"/>
                        <a:t>5169</a:t>
                      </a:r>
                      <a:endParaRPr lang="hu-HU" dirty="0"/>
                    </a:p>
                  </a:txBody>
                  <a:tcPr/>
                </a:tc>
                <a:tc>
                  <a:txBody>
                    <a:bodyPr/>
                    <a:lstStyle/>
                    <a:p>
                      <a:pPr algn="ctr"/>
                      <a:r>
                        <a:rPr lang="hu-HU" dirty="0" smtClean="0"/>
                        <a:t>43</a:t>
                      </a:r>
                      <a:endParaRPr lang="hu-HU" dirty="0"/>
                    </a:p>
                  </a:txBody>
                  <a:tcPr/>
                </a:tc>
                <a:tc>
                  <a:txBody>
                    <a:bodyPr/>
                    <a:lstStyle/>
                    <a:p>
                      <a:pPr algn="ctr"/>
                      <a:r>
                        <a:rPr lang="hu-HU" dirty="0" smtClean="0"/>
                        <a:t>33</a:t>
                      </a:r>
                      <a:endParaRPr lang="hu-HU" dirty="0"/>
                    </a:p>
                  </a:txBody>
                  <a:tcPr>
                    <a:solidFill>
                      <a:schemeClr val="accent2"/>
                    </a:solidFill>
                  </a:tcPr>
                </a:tc>
                <a:tc>
                  <a:txBody>
                    <a:bodyPr/>
                    <a:lstStyle/>
                    <a:p>
                      <a:pPr algn="ctr"/>
                      <a:r>
                        <a:rPr lang="hu-HU" dirty="0" smtClean="0"/>
                        <a:t>10</a:t>
                      </a:r>
                      <a:endParaRPr lang="hu-HU" dirty="0"/>
                    </a:p>
                  </a:txBody>
                  <a:tcPr>
                    <a:solidFill>
                      <a:schemeClr val="accent2"/>
                    </a:solidFill>
                  </a:tcPr>
                </a:tc>
              </a:tr>
              <a:tr h="434471">
                <a:tc>
                  <a:txBody>
                    <a:bodyPr/>
                    <a:lstStyle/>
                    <a:p>
                      <a:r>
                        <a:rPr lang="hu-HU" sz="1800" i="1" kern="1200" dirty="0" smtClean="0">
                          <a:solidFill>
                            <a:schemeClr val="dk1"/>
                          </a:solidFill>
                          <a:latin typeface="+mn-lt"/>
                          <a:ea typeface="+mn-ea"/>
                          <a:cs typeface="+mn-cs"/>
                        </a:rPr>
                        <a:t>Ha</a:t>
                      </a:r>
                      <a:r>
                        <a:rPr lang="hu-HU" dirty="0" smtClean="0"/>
                        <a:t> + 6 </a:t>
                      </a:r>
                      <a:r>
                        <a:rPr lang="hu-HU" dirty="0" err="1" smtClean="0"/>
                        <a:t>words</a:t>
                      </a:r>
                      <a:r>
                        <a:rPr lang="hu-HU" dirty="0" smtClean="0"/>
                        <a:t> + </a:t>
                      </a:r>
                      <a:r>
                        <a:rPr lang="hu-HU" dirty="0" err="1" smtClean="0"/>
                        <a:t>pm</a:t>
                      </a:r>
                      <a:endParaRPr lang="hu-HU" dirty="0"/>
                    </a:p>
                  </a:txBody>
                  <a:tcPr/>
                </a:tc>
                <a:tc>
                  <a:txBody>
                    <a:bodyPr/>
                    <a:lstStyle/>
                    <a:p>
                      <a:pPr algn="ctr"/>
                      <a:r>
                        <a:rPr lang="hu-HU" dirty="0" smtClean="0"/>
                        <a:t>5333</a:t>
                      </a:r>
                      <a:endParaRPr lang="hu-HU" dirty="0"/>
                    </a:p>
                  </a:txBody>
                  <a:tcPr/>
                </a:tc>
                <a:tc>
                  <a:txBody>
                    <a:bodyPr/>
                    <a:lstStyle/>
                    <a:p>
                      <a:pPr algn="ctr"/>
                      <a:r>
                        <a:rPr lang="hu-HU" dirty="0" smtClean="0"/>
                        <a:t>24</a:t>
                      </a:r>
                      <a:endParaRPr lang="hu-HU" dirty="0"/>
                    </a:p>
                  </a:txBody>
                  <a:tcPr/>
                </a:tc>
                <a:tc>
                  <a:txBody>
                    <a:bodyPr/>
                    <a:lstStyle/>
                    <a:p>
                      <a:pPr algn="ctr"/>
                      <a:r>
                        <a:rPr lang="hu-HU" dirty="0" smtClean="0"/>
                        <a:t>17</a:t>
                      </a:r>
                      <a:endParaRPr lang="hu-HU" dirty="0"/>
                    </a:p>
                  </a:txBody>
                  <a:tcPr>
                    <a:solidFill>
                      <a:schemeClr val="accent2"/>
                    </a:solidFill>
                  </a:tcPr>
                </a:tc>
                <a:tc>
                  <a:txBody>
                    <a:bodyPr/>
                    <a:lstStyle/>
                    <a:p>
                      <a:pPr algn="ctr"/>
                      <a:r>
                        <a:rPr lang="hu-HU" dirty="0" smtClean="0"/>
                        <a:t>7</a:t>
                      </a:r>
                      <a:endParaRPr lang="hu-HU" dirty="0"/>
                    </a:p>
                  </a:txBody>
                  <a:tcPr>
                    <a:solidFill>
                      <a:schemeClr val="accent2"/>
                    </a:solidFill>
                  </a:tcPr>
                </a:tc>
              </a:tr>
              <a:tr h="434471">
                <a:tc>
                  <a:txBody>
                    <a:bodyPr/>
                    <a:lstStyle/>
                    <a:p>
                      <a:r>
                        <a:rPr lang="hu-HU" sz="1800" i="1" kern="1200" dirty="0" smtClean="0">
                          <a:solidFill>
                            <a:schemeClr val="dk1"/>
                          </a:solidFill>
                          <a:latin typeface="+mn-lt"/>
                          <a:ea typeface="+mn-ea"/>
                          <a:cs typeface="+mn-cs"/>
                        </a:rPr>
                        <a:t>Ha</a:t>
                      </a:r>
                      <a:r>
                        <a:rPr lang="hu-HU" dirty="0" smtClean="0"/>
                        <a:t> + 7 </a:t>
                      </a:r>
                      <a:r>
                        <a:rPr lang="hu-HU" dirty="0" err="1" smtClean="0"/>
                        <a:t>words</a:t>
                      </a:r>
                      <a:r>
                        <a:rPr lang="hu-HU" dirty="0" smtClean="0"/>
                        <a:t> + </a:t>
                      </a:r>
                      <a:r>
                        <a:rPr lang="hu-HU" dirty="0" err="1" smtClean="0"/>
                        <a:t>pm</a:t>
                      </a:r>
                      <a:endParaRPr lang="hu-HU" dirty="0"/>
                    </a:p>
                  </a:txBody>
                  <a:tcPr/>
                </a:tc>
                <a:tc>
                  <a:txBody>
                    <a:bodyPr/>
                    <a:lstStyle/>
                    <a:p>
                      <a:pPr algn="ctr"/>
                      <a:r>
                        <a:rPr lang="hu-HU" dirty="0" smtClean="0"/>
                        <a:t>4439</a:t>
                      </a:r>
                      <a:endParaRPr lang="hu-HU" dirty="0"/>
                    </a:p>
                  </a:txBody>
                  <a:tcPr/>
                </a:tc>
                <a:tc>
                  <a:txBody>
                    <a:bodyPr/>
                    <a:lstStyle/>
                    <a:p>
                      <a:pPr algn="ctr"/>
                      <a:r>
                        <a:rPr lang="hu-HU" dirty="0" smtClean="0"/>
                        <a:t>21</a:t>
                      </a:r>
                      <a:endParaRPr lang="hu-HU" dirty="0"/>
                    </a:p>
                  </a:txBody>
                  <a:tcPr/>
                </a:tc>
                <a:tc>
                  <a:txBody>
                    <a:bodyPr/>
                    <a:lstStyle/>
                    <a:p>
                      <a:pPr algn="ctr"/>
                      <a:r>
                        <a:rPr lang="hu-HU" dirty="0" smtClean="0"/>
                        <a:t>14</a:t>
                      </a:r>
                      <a:endParaRPr lang="hu-HU" dirty="0"/>
                    </a:p>
                  </a:txBody>
                  <a:tcPr>
                    <a:solidFill>
                      <a:schemeClr val="accent2"/>
                    </a:solidFill>
                  </a:tcPr>
                </a:tc>
                <a:tc>
                  <a:txBody>
                    <a:bodyPr/>
                    <a:lstStyle/>
                    <a:p>
                      <a:pPr algn="ctr"/>
                      <a:r>
                        <a:rPr lang="hu-HU" dirty="0" smtClean="0"/>
                        <a:t>7</a:t>
                      </a:r>
                      <a:endParaRPr lang="hu-HU" dirty="0"/>
                    </a:p>
                  </a:txBody>
                  <a:tcPr>
                    <a:solidFill>
                      <a:schemeClr val="accent2"/>
                    </a:solidFill>
                  </a:tcPr>
                </a:tc>
              </a:tr>
              <a:tr h="434471">
                <a:tc>
                  <a:txBody>
                    <a:bodyPr/>
                    <a:lstStyle/>
                    <a:p>
                      <a:r>
                        <a:rPr lang="hu-HU" b="1" dirty="0" smtClean="0"/>
                        <a:t>Total</a:t>
                      </a:r>
                      <a:endParaRPr lang="hu-HU" b="1" dirty="0"/>
                    </a:p>
                  </a:txBody>
                  <a:tcPr/>
                </a:tc>
                <a:tc>
                  <a:txBody>
                    <a:bodyPr/>
                    <a:lstStyle/>
                    <a:p>
                      <a:pPr algn="ctr"/>
                      <a:r>
                        <a:rPr lang="hu-HU" b="1" dirty="0" smtClean="0"/>
                        <a:t>32336</a:t>
                      </a:r>
                      <a:endParaRPr lang="hu-HU" b="1" dirty="0"/>
                    </a:p>
                  </a:txBody>
                  <a:tcPr/>
                </a:tc>
                <a:tc>
                  <a:txBody>
                    <a:bodyPr/>
                    <a:lstStyle/>
                    <a:p>
                      <a:pPr algn="ctr"/>
                      <a:r>
                        <a:rPr lang="hu-HU" b="1" dirty="0" smtClean="0"/>
                        <a:t>259</a:t>
                      </a:r>
                      <a:endParaRPr lang="hu-HU" b="1" dirty="0"/>
                    </a:p>
                  </a:txBody>
                  <a:tcPr/>
                </a:tc>
                <a:tc>
                  <a:txBody>
                    <a:bodyPr/>
                    <a:lstStyle/>
                    <a:p>
                      <a:pPr algn="ctr"/>
                      <a:r>
                        <a:rPr lang="hu-HU" b="1" dirty="0" smtClean="0"/>
                        <a:t>174</a:t>
                      </a:r>
                      <a:endParaRPr lang="hu-HU" b="1" dirty="0"/>
                    </a:p>
                  </a:txBody>
                  <a:tcPr>
                    <a:solidFill>
                      <a:schemeClr val="accent2"/>
                    </a:solidFill>
                  </a:tcPr>
                </a:tc>
                <a:tc>
                  <a:txBody>
                    <a:bodyPr/>
                    <a:lstStyle/>
                    <a:p>
                      <a:pPr algn="ctr"/>
                      <a:r>
                        <a:rPr lang="hu-HU" b="1" dirty="0" smtClean="0"/>
                        <a:t>85</a:t>
                      </a:r>
                      <a:endParaRPr lang="hu-HU" b="1" dirty="0"/>
                    </a:p>
                  </a:txBody>
                  <a:tcPr>
                    <a:solidFill>
                      <a:schemeClr val="accent2"/>
                    </a:solidFill>
                  </a:tcPr>
                </a:tc>
              </a:tr>
            </a:tbl>
          </a:graphicData>
        </a:graphic>
      </p:graphicFrame>
    </p:spTree>
    <p:extLst>
      <p:ext uri="{BB962C8B-B14F-4D97-AF65-F5344CB8AC3E}">
        <p14:creationId xmlns:p14="http://schemas.microsoft.com/office/powerpoint/2010/main" val="2883197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 xmlns:lc="http://schemas.openxmlformats.org/drawingml/2006/lockedCanvas" xmlns:a16="http://schemas.microsoft.com/office/drawing/2014/main" id="{5E35C543-0E83-9DFD-6A05-4002E2FAFB83}"/>
              </a:ext>
            </a:extLst>
          </p:cNvPr>
          <p:cNvGraphicFramePr>
            <a:graphicFrameLocks/>
          </p:cNvGraphicFramePr>
          <p:nvPr>
            <p:extLst>
              <p:ext uri="{D42A27DB-BD31-4B8C-83A1-F6EECF244321}">
                <p14:modId xmlns:p14="http://schemas.microsoft.com/office/powerpoint/2010/main" val="849966372"/>
              </p:ext>
            </p:extLst>
          </p:nvPr>
        </p:nvGraphicFramePr>
        <p:xfrm>
          <a:off x="984032" y="653449"/>
          <a:ext cx="10481973" cy="57859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14820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E</a:t>
            </a:r>
            <a:r>
              <a:rPr lang="hu-HU" dirty="0" err="1" smtClean="0"/>
              <a:t>xamples</a:t>
            </a:r>
            <a:endParaRPr lang="hu-HU" dirty="0"/>
          </a:p>
        </p:txBody>
      </p:sp>
      <p:sp>
        <p:nvSpPr>
          <p:cNvPr id="3" name="Tartalom helye 2"/>
          <p:cNvSpPr>
            <a:spLocks noGrp="1"/>
          </p:cNvSpPr>
          <p:nvPr>
            <p:ph idx="1"/>
          </p:nvPr>
        </p:nvSpPr>
        <p:spPr>
          <a:xfrm>
            <a:off x="834887" y="1838739"/>
            <a:ext cx="11002617" cy="4470621"/>
          </a:xfrm>
        </p:spPr>
        <p:txBody>
          <a:bodyPr>
            <a:normAutofit fontScale="92500"/>
          </a:bodyPr>
          <a:lstStyle/>
          <a:p>
            <a:pPr marL="36900" indent="0">
              <a:buNone/>
            </a:pPr>
            <a:r>
              <a:rPr lang="hu-HU" dirty="0" smtClean="0"/>
              <a:t>2 </a:t>
            </a:r>
            <a:r>
              <a:rPr lang="hu-HU" dirty="0" err="1" smtClean="0"/>
              <a:t>words</a:t>
            </a:r>
            <a:r>
              <a:rPr lang="hu-HU" dirty="0" smtClean="0"/>
              <a:t>: </a:t>
            </a:r>
            <a:r>
              <a:rPr lang="hu-HU" dirty="0" err="1" smtClean="0"/>
              <a:t>stand-alone</a:t>
            </a:r>
            <a:r>
              <a:rPr lang="hu-HU" dirty="0" smtClean="0"/>
              <a:t>, </a:t>
            </a:r>
            <a:r>
              <a:rPr lang="hu-HU" b="1" dirty="0" err="1" smtClean="0"/>
              <a:t>wish</a:t>
            </a:r>
            <a:endParaRPr lang="hu-HU" b="1" dirty="0" smtClean="0"/>
          </a:p>
          <a:p>
            <a:pPr marL="36900" indent="0">
              <a:buNone/>
            </a:pPr>
            <a:r>
              <a:rPr lang="hu-HU" dirty="0" smtClean="0"/>
              <a:t>(3) </a:t>
            </a:r>
            <a:r>
              <a:rPr lang="hu-HU" i="1" dirty="0" smtClean="0"/>
              <a:t>– </a:t>
            </a:r>
            <a:r>
              <a:rPr lang="hu-HU" i="1" dirty="0"/>
              <a:t>Északon már most sincs így. –</a:t>
            </a:r>
            <a:r>
              <a:rPr lang="hu-HU" i="1" dirty="0" smtClean="0"/>
              <a:t> </a:t>
            </a:r>
            <a:r>
              <a:rPr lang="hu-HU" i="1" dirty="0"/>
              <a:t>Éppen ez az –</a:t>
            </a:r>
            <a:r>
              <a:rPr lang="hu-HU" i="1" dirty="0" smtClean="0"/>
              <a:t> </a:t>
            </a:r>
            <a:r>
              <a:rPr lang="hu-HU" i="1" dirty="0"/>
              <a:t>csapott le rá az őrnagy. –</a:t>
            </a:r>
            <a:r>
              <a:rPr lang="hu-HU" i="1" dirty="0" smtClean="0"/>
              <a:t> </a:t>
            </a:r>
            <a:r>
              <a:rPr lang="hu-HU" i="1" dirty="0"/>
              <a:t>Hogyan van Északon</a:t>
            </a:r>
            <a:r>
              <a:rPr lang="hu-HU" i="1" dirty="0" smtClean="0"/>
              <a:t>? </a:t>
            </a:r>
            <a:r>
              <a:rPr lang="hu-HU" b="1" i="1" dirty="0" smtClean="0"/>
              <a:t>Ha ezt tudnám!</a:t>
            </a:r>
            <a:r>
              <a:rPr lang="hu-HU" i="1" dirty="0"/>
              <a:t> </a:t>
            </a:r>
            <a:r>
              <a:rPr lang="hu-HU" dirty="0" smtClean="0"/>
              <a:t>(</a:t>
            </a:r>
            <a:r>
              <a:rPr lang="hu-HU" dirty="0"/>
              <a:t>MNSz2, #</a:t>
            </a:r>
            <a:r>
              <a:rPr lang="hu-HU" dirty="0" smtClean="0"/>
              <a:t>57624624, </a:t>
            </a:r>
            <a:r>
              <a:rPr lang="hu-HU" dirty="0" err="1" smtClean="0"/>
              <a:t>literature</a:t>
            </a:r>
            <a:r>
              <a:rPr lang="hu-HU" dirty="0" smtClean="0"/>
              <a:t>)</a:t>
            </a:r>
          </a:p>
          <a:p>
            <a:pPr marL="36900" indent="0">
              <a:buNone/>
            </a:pPr>
            <a:r>
              <a:rPr lang="hu-HU" dirty="0" smtClean="0"/>
              <a:t>’</a:t>
            </a:r>
            <a:r>
              <a:rPr lang="en-US" dirty="0" smtClean="0"/>
              <a:t>"</a:t>
            </a:r>
            <a:r>
              <a:rPr lang="en-US" dirty="0"/>
              <a:t>It's not like that in the north anymore." "That's it," snapped the major. "How is it in the North</a:t>
            </a:r>
            <a:r>
              <a:rPr lang="en-US" dirty="0" smtClean="0"/>
              <a:t>? </a:t>
            </a:r>
            <a:r>
              <a:rPr lang="en-US" b="1" dirty="0"/>
              <a:t>If only I knew that</a:t>
            </a:r>
            <a:r>
              <a:rPr lang="en-US" b="1" dirty="0" smtClean="0"/>
              <a:t>!</a:t>
            </a:r>
            <a:r>
              <a:rPr lang="hu-HU" b="1" dirty="0" smtClean="0"/>
              <a:t>”’</a:t>
            </a:r>
          </a:p>
          <a:p>
            <a:pPr marL="36900" indent="0">
              <a:buNone/>
            </a:pPr>
            <a:r>
              <a:rPr lang="hu-HU" dirty="0" smtClean="0"/>
              <a:t>3 </a:t>
            </a:r>
            <a:r>
              <a:rPr lang="hu-HU" dirty="0" err="1" smtClean="0"/>
              <a:t>words</a:t>
            </a:r>
            <a:r>
              <a:rPr lang="hu-HU" dirty="0" smtClean="0"/>
              <a:t>: </a:t>
            </a:r>
            <a:r>
              <a:rPr lang="hu-HU" dirty="0" err="1" smtClean="0"/>
              <a:t>elaborative</a:t>
            </a:r>
            <a:r>
              <a:rPr lang="hu-HU" dirty="0" smtClean="0"/>
              <a:t>, </a:t>
            </a:r>
            <a:r>
              <a:rPr lang="hu-HU" b="1" dirty="0" err="1" smtClean="0"/>
              <a:t>metalinguistic</a:t>
            </a:r>
            <a:endParaRPr lang="hu-HU" b="1" dirty="0" smtClean="0"/>
          </a:p>
          <a:p>
            <a:pPr marL="36900" indent="0">
              <a:buNone/>
            </a:pPr>
            <a:r>
              <a:rPr lang="hu-HU" dirty="0" smtClean="0"/>
              <a:t>(4) </a:t>
            </a:r>
            <a:r>
              <a:rPr lang="hu-HU" i="1" dirty="0" smtClean="0"/>
              <a:t>Nem </a:t>
            </a:r>
            <a:r>
              <a:rPr lang="hu-HU" i="1" dirty="0"/>
              <a:t>volt gyerekünk. Ő volt a gyerekem. </a:t>
            </a:r>
            <a:r>
              <a:rPr lang="hu-HU" b="1" i="1" dirty="0"/>
              <a:t>Ha így lehet mondani</a:t>
            </a:r>
            <a:r>
              <a:rPr lang="hu-HU" b="1" i="1" dirty="0" smtClean="0"/>
              <a:t>.</a:t>
            </a:r>
            <a:r>
              <a:rPr lang="hu-HU" b="1" dirty="0" smtClean="0"/>
              <a:t> </a:t>
            </a:r>
            <a:r>
              <a:rPr lang="hu-HU" dirty="0"/>
              <a:t>(MNSz2, #</a:t>
            </a:r>
            <a:r>
              <a:rPr lang="hu-HU" dirty="0" smtClean="0"/>
              <a:t>1241769345, </a:t>
            </a:r>
            <a:r>
              <a:rPr lang="hu-HU" dirty="0" err="1" smtClean="0"/>
              <a:t>spoken</a:t>
            </a:r>
            <a:r>
              <a:rPr lang="hu-HU" dirty="0" smtClean="0"/>
              <a:t>)</a:t>
            </a:r>
          </a:p>
          <a:p>
            <a:pPr marL="36900" indent="0">
              <a:buNone/>
            </a:pPr>
            <a:r>
              <a:rPr lang="hu-HU" dirty="0" smtClean="0"/>
              <a:t>’</a:t>
            </a:r>
            <a:r>
              <a:rPr lang="en-US" dirty="0" smtClean="0"/>
              <a:t>We </a:t>
            </a:r>
            <a:r>
              <a:rPr lang="en-US" dirty="0"/>
              <a:t>had no children. He was my child. </a:t>
            </a:r>
            <a:r>
              <a:rPr lang="en-US" b="1" dirty="0"/>
              <a:t>If you can call it that</a:t>
            </a:r>
            <a:r>
              <a:rPr lang="en-US" b="1" dirty="0" smtClean="0"/>
              <a:t>.</a:t>
            </a:r>
            <a:r>
              <a:rPr lang="hu-HU" dirty="0" smtClean="0"/>
              <a:t>’</a:t>
            </a:r>
          </a:p>
          <a:p>
            <a:pPr marL="36900" indent="0">
              <a:buNone/>
            </a:pPr>
            <a:r>
              <a:rPr lang="hu-HU" dirty="0" smtClean="0"/>
              <a:t>4 </a:t>
            </a:r>
            <a:r>
              <a:rPr lang="hu-HU" dirty="0" err="1" smtClean="0"/>
              <a:t>words</a:t>
            </a:r>
            <a:r>
              <a:rPr lang="hu-HU" dirty="0" smtClean="0"/>
              <a:t>: </a:t>
            </a:r>
            <a:r>
              <a:rPr lang="hu-HU" dirty="0" err="1" smtClean="0"/>
              <a:t>stand-alone</a:t>
            </a:r>
            <a:r>
              <a:rPr lang="hu-HU" dirty="0" smtClean="0"/>
              <a:t>, </a:t>
            </a:r>
            <a:r>
              <a:rPr lang="hu-HU" dirty="0" err="1" smtClean="0"/>
              <a:t>deontic</a:t>
            </a:r>
            <a:r>
              <a:rPr lang="hu-HU" dirty="0" smtClean="0"/>
              <a:t>, </a:t>
            </a:r>
            <a:r>
              <a:rPr lang="hu-HU" b="1" dirty="0" err="1" smtClean="0"/>
              <a:t>wish</a:t>
            </a:r>
            <a:r>
              <a:rPr lang="hu-HU" b="1" dirty="0" smtClean="0"/>
              <a:t> </a:t>
            </a:r>
          </a:p>
          <a:p>
            <a:pPr marL="36900" indent="0">
              <a:buNone/>
            </a:pPr>
            <a:r>
              <a:rPr lang="hu-HU" dirty="0" smtClean="0"/>
              <a:t>(5) </a:t>
            </a:r>
            <a:r>
              <a:rPr lang="es-ES" i="1" dirty="0"/>
              <a:t>Ó, ha mindent így el tudna intézni</a:t>
            </a:r>
            <a:r>
              <a:rPr lang="es-ES" i="1" dirty="0" smtClean="0"/>
              <a:t>!</a:t>
            </a:r>
            <a:r>
              <a:rPr lang="hu-HU" i="1" dirty="0"/>
              <a:t> </a:t>
            </a:r>
            <a:r>
              <a:rPr lang="hu-HU" b="1" i="1" dirty="0"/>
              <a:t>Ha Anya maradhatna az Intézetben</a:t>
            </a:r>
            <a:r>
              <a:rPr lang="hu-HU" b="1" i="1" dirty="0" smtClean="0"/>
              <a:t>! </a:t>
            </a:r>
            <a:r>
              <a:rPr lang="hu-HU" dirty="0"/>
              <a:t>(MNSz2, #</a:t>
            </a:r>
            <a:r>
              <a:rPr lang="hu-HU" dirty="0" smtClean="0"/>
              <a:t>89517885, </a:t>
            </a:r>
            <a:r>
              <a:rPr lang="hu-HU" dirty="0" err="1" smtClean="0"/>
              <a:t>literature</a:t>
            </a:r>
            <a:r>
              <a:rPr lang="hu-HU" dirty="0" smtClean="0"/>
              <a:t>)</a:t>
            </a:r>
          </a:p>
          <a:p>
            <a:pPr marL="36900" indent="0">
              <a:buNone/>
            </a:pPr>
            <a:r>
              <a:rPr lang="hu-HU" dirty="0" smtClean="0"/>
              <a:t>’</a:t>
            </a:r>
            <a:r>
              <a:rPr lang="en-US" dirty="0"/>
              <a:t> Oh, if only he could manage everything like this! </a:t>
            </a:r>
            <a:r>
              <a:rPr lang="en-US" b="1" dirty="0"/>
              <a:t>If Mother could stay at the Institute!</a:t>
            </a:r>
            <a:r>
              <a:rPr lang="hu-HU" dirty="0" smtClean="0"/>
              <a:t>’</a:t>
            </a:r>
          </a:p>
        </p:txBody>
      </p:sp>
    </p:spTree>
    <p:extLst>
      <p:ext uri="{BB962C8B-B14F-4D97-AF65-F5344CB8AC3E}">
        <p14:creationId xmlns:p14="http://schemas.microsoft.com/office/powerpoint/2010/main" val="105792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E</a:t>
            </a:r>
            <a:r>
              <a:rPr lang="hu-HU" dirty="0" err="1" smtClean="0"/>
              <a:t>xamples</a:t>
            </a:r>
            <a:endParaRPr lang="hu-HU" dirty="0"/>
          </a:p>
        </p:txBody>
      </p:sp>
      <p:sp>
        <p:nvSpPr>
          <p:cNvPr id="3" name="Tartalom helye 2"/>
          <p:cNvSpPr>
            <a:spLocks noGrp="1"/>
          </p:cNvSpPr>
          <p:nvPr>
            <p:ph idx="1"/>
          </p:nvPr>
        </p:nvSpPr>
        <p:spPr>
          <a:xfrm>
            <a:off x="534838" y="1580050"/>
            <a:ext cx="11362301" cy="4930080"/>
          </a:xfrm>
        </p:spPr>
        <p:txBody>
          <a:bodyPr>
            <a:normAutofit fontScale="92500" lnSpcReduction="10000"/>
          </a:bodyPr>
          <a:lstStyle/>
          <a:p>
            <a:r>
              <a:rPr lang="hu-HU" dirty="0"/>
              <a:t>5 </a:t>
            </a:r>
            <a:r>
              <a:rPr lang="hu-HU" dirty="0" err="1"/>
              <a:t>words</a:t>
            </a:r>
            <a:r>
              <a:rPr lang="hu-HU" dirty="0" smtClean="0"/>
              <a:t>: </a:t>
            </a:r>
            <a:r>
              <a:rPr lang="hu-HU" dirty="0" err="1" smtClean="0"/>
              <a:t>stand-alone</a:t>
            </a:r>
            <a:r>
              <a:rPr lang="hu-HU" dirty="0" smtClean="0"/>
              <a:t>, </a:t>
            </a:r>
            <a:r>
              <a:rPr lang="hu-HU" dirty="0" err="1" smtClean="0"/>
              <a:t>deontic</a:t>
            </a:r>
            <a:r>
              <a:rPr lang="hu-HU" dirty="0" smtClean="0"/>
              <a:t>, </a:t>
            </a:r>
            <a:r>
              <a:rPr lang="hu-HU" b="1" dirty="0" err="1" smtClean="0"/>
              <a:t>request</a:t>
            </a:r>
            <a:endParaRPr lang="hu-HU" b="1" dirty="0" smtClean="0"/>
          </a:p>
          <a:p>
            <a:pPr marL="36900" indent="0">
              <a:buNone/>
            </a:pPr>
            <a:r>
              <a:rPr lang="hu-HU" dirty="0" smtClean="0"/>
              <a:t>(6) </a:t>
            </a:r>
            <a:r>
              <a:rPr lang="hu-HU" i="1" dirty="0"/>
              <a:t>Nem éppen depressziós... de hát kissé borús kedély. És ugye egy ilyen gyászfátyol, ahogy lelóg az asztalról</a:t>
            </a:r>
            <a:r>
              <a:rPr lang="hu-HU" i="1" dirty="0" smtClean="0"/>
              <a:t>... </a:t>
            </a:r>
            <a:r>
              <a:rPr lang="nn-NO" b="1" i="1" dirty="0"/>
              <a:t>Ha esetleg melléje festene valami vidámabbat.</a:t>
            </a:r>
            <a:r>
              <a:rPr lang="hu-HU" b="1" dirty="0" smtClean="0"/>
              <a:t> </a:t>
            </a:r>
            <a:r>
              <a:rPr lang="hu-HU" dirty="0" smtClean="0"/>
              <a:t>(MNSz2</a:t>
            </a:r>
            <a:r>
              <a:rPr lang="hu-HU" dirty="0"/>
              <a:t>, #</a:t>
            </a:r>
            <a:r>
              <a:rPr lang="hu-HU" dirty="0" smtClean="0"/>
              <a:t>56190698, </a:t>
            </a:r>
            <a:r>
              <a:rPr lang="hu-HU" dirty="0" err="1" smtClean="0"/>
              <a:t>literature</a:t>
            </a:r>
            <a:r>
              <a:rPr lang="hu-HU" dirty="0" smtClean="0"/>
              <a:t>)</a:t>
            </a:r>
          </a:p>
          <a:p>
            <a:pPr marL="36900" indent="0">
              <a:buNone/>
            </a:pPr>
            <a:r>
              <a:rPr lang="hu-HU" dirty="0" smtClean="0"/>
              <a:t>’</a:t>
            </a:r>
            <a:r>
              <a:rPr lang="en-US" dirty="0"/>
              <a:t> He's not exactly depressed... but he's in a slightly gloomy mood. And, isn't it, such a mourning veil as it hangs from the table... </a:t>
            </a:r>
            <a:r>
              <a:rPr lang="en-US" b="1" dirty="0"/>
              <a:t>If you could paint something more cheerful next to it.</a:t>
            </a:r>
            <a:r>
              <a:rPr lang="hu-HU" dirty="0" smtClean="0"/>
              <a:t>’</a:t>
            </a:r>
            <a:endParaRPr lang="hu-HU" dirty="0"/>
          </a:p>
          <a:p>
            <a:r>
              <a:rPr lang="hu-HU" dirty="0"/>
              <a:t>6 </a:t>
            </a:r>
            <a:r>
              <a:rPr lang="hu-HU" dirty="0" err="1"/>
              <a:t>words</a:t>
            </a:r>
            <a:r>
              <a:rPr lang="hu-HU" dirty="0" smtClean="0"/>
              <a:t>: </a:t>
            </a:r>
            <a:r>
              <a:rPr lang="hu-HU" dirty="0" err="1" smtClean="0"/>
              <a:t>elaborative</a:t>
            </a:r>
            <a:r>
              <a:rPr lang="hu-HU" dirty="0" smtClean="0"/>
              <a:t>, </a:t>
            </a:r>
            <a:r>
              <a:rPr lang="hu-HU" b="1" dirty="0" err="1" smtClean="0"/>
              <a:t>argumentative</a:t>
            </a:r>
            <a:endParaRPr lang="hu-HU" b="1" dirty="0" smtClean="0"/>
          </a:p>
          <a:p>
            <a:pPr marL="36900" indent="0">
              <a:buNone/>
            </a:pPr>
            <a:r>
              <a:rPr lang="hu-HU" dirty="0" smtClean="0"/>
              <a:t>(7) </a:t>
            </a:r>
            <a:r>
              <a:rPr lang="hu-HU" i="1" dirty="0"/>
              <a:t>Viadal nem volt, csak az én égő pofájú elkullogásom. Ezenkívül harc soha föl se merült. </a:t>
            </a:r>
            <a:r>
              <a:rPr lang="hu-HU" b="1" i="1" dirty="0" smtClean="0"/>
              <a:t>Ha </a:t>
            </a:r>
            <a:r>
              <a:rPr lang="hu-HU" b="1" i="1" dirty="0"/>
              <a:t>legalább becsületes nőért küzdések lettek volna! </a:t>
            </a:r>
            <a:r>
              <a:rPr lang="hu-HU" dirty="0"/>
              <a:t>(MNSz2, #</a:t>
            </a:r>
            <a:r>
              <a:rPr lang="hu-HU" dirty="0" smtClean="0"/>
              <a:t>105721537, </a:t>
            </a:r>
            <a:r>
              <a:rPr lang="hu-HU" dirty="0" err="1" smtClean="0"/>
              <a:t>literature</a:t>
            </a:r>
            <a:r>
              <a:rPr lang="hu-HU" dirty="0" smtClean="0"/>
              <a:t>)</a:t>
            </a:r>
          </a:p>
          <a:p>
            <a:pPr marL="36900" indent="0">
              <a:buNone/>
            </a:pPr>
            <a:r>
              <a:rPr lang="hu-HU" dirty="0" smtClean="0"/>
              <a:t>’</a:t>
            </a:r>
            <a:r>
              <a:rPr lang="en-US" dirty="0"/>
              <a:t> There was no fight, just my scalding face. Also, a fight never arose. </a:t>
            </a:r>
            <a:r>
              <a:rPr lang="en-US" b="1" dirty="0"/>
              <a:t>If only there had been fights for an honest woman!</a:t>
            </a:r>
            <a:r>
              <a:rPr lang="hu-HU" dirty="0" smtClean="0"/>
              <a:t>’</a:t>
            </a:r>
            <a:endParaRPr lang="hu-HU" dirty="0"/>
          </a:p>
          <a:p>
            <a:r>
              <a:rPr lang="hu-HU" dirty="0"/>
              <a:t>7 </a:t>
            </a:r>
            <a:r>
              <a:rPr lang="hu-HU" dirty="0" err="1"/>
              <a:t>words</a:t>
            </a:r>
            <a:r>
              <a:rPr lang="hu-HU" dirty="0" smtClean="0"/>
              <a:t>: </a:t>
            </a:r>
            <a:r>
              <a:rPr lang="hu-HU" dirty="0" err="1" smtClean="0"/>
              <a:t>elaborative</a:t>
            </a:r>
            <a:r>
              <a:rPr lang="hu-HU" dirty="0" smtClean="0"/>
              <a:t>, </a:t>
            </a:r>
            <a:r>
              <a:rPr lang="hu-HU" b="1" dirty="0" err="1" smtClean="0"/>
              <a:t>metalinguistic</a:t>
            </a:r>
            <a:endParaRPr lang="hu-HU" b="1" dirty="0" smtClean="0"/>
          </a:p>
          <a:p>
            <a:pPr marL="36900" indent="0">
              <a:buNone/>
            </a:pPr>
            <a:r>
              <a:rPr lang="hu-HU" dirty="0" smtClean="0"/>
              <a:t>(8) </a:t>
            </a:r>
            <a:r>
              <a:rPr lang="hu-HU" i="1" dirty="0"/>
              <a:t>Az összefogás fontos, csodákra képes. </a:t>
            </a:r>
            <a:r>
              <a:rPr lang="hu-HU" b="1" i="1" dirty="0"/>
              <a:t>Ha még mindig nem lenne elegünk a frázisokból</a:t>
            </a:r>
            <a:r>
              <a:rPr lang="hu-HU" b="1" i="1" dirty="0" smtClean="0"/>
              <a:t>. </a:t>
            </a:r>
            <a:r>
              <a:rPr lang="hu-HU" dirty="0" smtClean="0"/>
              <a:t>(</a:t>
            </a:r>
            <a:r>
              <a:rPr lang="hu-HU" dirty="0"/>
              <a:t>MNSz2, #</a:t>
            </a:r>
            <a:r>
              <a:rPr lang="hu-HU" dirty="0" smtClean="0"/>
              <a:t>340135112, </a:t>
            </a:r>
            <a:r>
              <a:rPr lang="hu-HU" dirty="0" err="1" smtClean="0"/>
              <a:t>personal-socialmedia</a:t>
            </a:r>
            <a:r>
              <a:rPr lang="hu-HU" dirty="0" smtClean="0"/>
              <a:t>)</a:t>
            </a:r>
          </a:p>
          <a:p>
            <a:pPr marL="36900" indent="0">
              <a:buNone/>
            </a:pPr>
            <a:r>
              <a:rPr lang="hu-HU" dirty="0" smtClean="0"/>
              <a:t>’</a:t>
            </a:r>
            <a:r>
              <a:rPr lang="en-US" dirty="0"/>
              <a:t> Teamwork is important, it can do wonders. </a:t>
            </a:r>
            <a:r>
              <a:rPr lang="en-US" b="1" dirty="0"/>
              <a:t>If we still haven't had enough of the phrases.</a:t>
            </a:r>
            <a:r>
              <a:rPr lang="hu-HU" dirty="0" smtClean="0"/>
              <a:t>’</a:t>
            </a:r>
            <a:endParaRPr lang="hu-HU" dirty="0"/>
          </a:p>
          <a:p>
            <a:pPr marL="0" indent="0">
              <a:buNone/>
            </a:pPr>
            <a:endParaRPr lang="hu-HU" dirty="0"/>
          </a:p>
        </p:txBody>
      </p:sp>
    </p:spTree>
    <p:extLst>
      <p:ext uri="{BB962C8B-B14F-4D97-AF65-F5344CB8AC3E}">
        <p14:creationId xmlns:p14="http://schemas.microsoft.com/office/powerpoint/2010/main" val="3517606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rtalom helye 3">
            <a:extLst>
              <a:ext uri="{FF2B5EF4-FFF2-40B4-BE49-F238E27FC236}">
                <a16:creationId xmlns="" xmlns:lc="http://schemas.openxmlformats.org/drawingml/2006/lockedCanvas" xmlns:a16="http://schemas.microsoft.com/office/drawing/2014/main" id="{9DA9614F-90D6-E07F-8081-E2169AC468C2}"/>
              </a:ext>
            </a:extLst>
          </p:cNvPr>
          <p:cNvGraphicFramePr>
            <a:graphicFrameLocks noGrp="1"/>
          </p:cNvGraphicFramePr>
          <p:nvPr>
            <p:ph idx="1"/>
            <p:extLst>
              <p:ext uri="{D42A27DB-BD31-4B8C-83A1-F6EECF244321}">
                <p14:modId xmlns:p14="http://schemas.microsoft.com/office/powerpoint/2010/main" val="615237425"/>
              </p:ext>
            </p:extLst>
          </p:nvPr>
        </p:nvGraphicFramePr>
        <p:xfrm>
          <a:off x="745435" y="655983"/>
          <a:ext cx="11181522" cy="59336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9674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rtalom helye 4"/>
          <p:cNvGraphicFramePr>
            <a:graphicFrameLocks noGrp="1"/>
          </p:cNvGraphicFramePr>
          <p:nvPr>
            <p:ph idx="1"/>
            <p:extLst>
              <p:ext uri="{D42A27DB-BD31-4B8C-83A1-F6EECF244321}">
                <p14:modId xmlns:p14="http://schemas.microsoft.com/office/powerpoint/2010/main" val="2530632347"/>
              </p:ext>
            </p:extLst>
          </p:nvPr>
        </p:nvGraphicFramePr>
        <p:xfrm>
          <a:off x="777766" y="1355835"/>
          <a:ext cx="10490309" cy="44353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3635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80167" y="868393"/>
            <a:ext cx="10353762" cy="970450"/>
          </a:xfrm>
        </p:spPr>
        <p:txBody>
          <a:bodyPr/>
          <a:lstStyle/>
          <a:p>
            <a:r>
              <a:rPr lang="hu-HU" dirty="0" err="1" smtClean="0"/>
              <a:t>Formal</a:t>
            </a:r>
            <a:r>
              <a:rPr lang="hu-HU" dirty="0" smtClean="0"/>
              <a:t> </a:t>
            </a:r>
            <a:r>
              <a:rPr lang="hu-HU" dirty="0" err="1" smtClean="0"/>
              <a:t>features</a:t>
            </a:r>
            <a:endParaRPr lang="hu-HU" dirty="0"/>
          </a:p>
        </p:txBody>
      </p:sp>
      <p:sp>
        <p:nvSpPr>
          <p:cNvPr id="3" name="Tartalom helye 2"/>
          <p:cNvSpPr>
            <a:spLocks noGrp="1"/>
          </p:cNvSpPr>
          <p:nvPr>
            <p:ph idx="1"/>
          </p:nvPr>
        </p:nvSpPr>
        <p:spPr>
          <a:xfrm>
            <a:off x="405440" y="2500200"/>
            <a:ext cx="11537515" cy="4112473"/>
          </a:xfrm>
        </p:spPr>
        <p:txBody>
          <a:bodyPr>
            <a:normAutofit lnSpcReduction="10000"/>
          </a:bodyPr>
          <a:lstStyle/>
          <a:p>
            <a:pPr>
              <a:buFont typeface="Wingdings" panose="05000000000000000000" pitchFamily="2" charset="2"/>
              <a:buChar char="v"/>
            </a:pPr>
            <a:r>
              <a:rPr lang="hu-HU" dirty="0" smtClean="0"/>
              <a:t>DEONTIC: </a:t>
            </a:r>
            <a:r>
              <a:rPr lang="hu-HU" b="1" dirty="0" err="1" smtClean="0"/>
              <a:t>wishes</a:t>
            </a:r>
            <a:r>
              <a:rPr lang="hu-HU" dirty="0" smtClean="0"/>
              <a:t> (</a:t>
            </a:r>
            <a:r>
              <a:rPr lang="hu-HU" i="1" dirty="0" smtClean="0"/>
              <a:t>ha </a:t>
            </a:r>
            <a:r>
              <a:rPr lang="hu-HU" dirty="0" err="1" smtClean="0"/>
              <a:t>takes</a:t>
            </a:r>
            <a:r>
              <a:rPr lang="hu-HU" dirty="0" smtClean="0"/>
              <a:t> </a:t>
            </a:r>
            <a:r>
              <a:rPr lang="hu-HU" dirty="0" err="1" smtClean="0"/>
              <a:t>the</a:t>
            </a:r>
            <a:r>
              <a:rPr lang="hu-HU" dirty="0" smtClean="0"/>
              <a:t> </a:t>
            </a:r>
            <a:r>
              <a:rPr lang="hu-HU" dirty="0" err="1" smtClean="0"/>
              <a:t>place</a:t>
            </a:r>
            <a:r>
              <a:rPr lang="hu-HU" dirty="0" smtClean="0"/>
              <a:t> of </a:t>
            </a:r>
            <a:r>
              <a:rPr lang="hu-HU" dirty="0" err="1" smtClean="0"/>
              <a:t>the</a:t>
            </a:r>
            <a:r>
              <a:rPr lang="hu-HU" dirty="0" smtClean="0"/>
              <a:t> </a:t>
            </a:r>
            <a:r>
              <a:rPr lang="hu-HU" dirty="0" err="1" smtClean="0"/>
              <a:t>optative</a:t>
            </a:r>
            <a:r>
              <a:rPr lang="hu-HU" dirty="0" smtClean="0"/>
              <a:t> </a:t>
            </a:r>
            <a:r>
              <a:rPr lang="hu-HU" dirty="0" err="1" smtClean="0"/>
              <a:t>particle</a:t>
            </a:r>
            <a:r>
              <a:rPr lang="hu-HU" dirty="0" smtClean="0"/>
              <a:t> + </a:t>
            </a:r>
            <a:r>
              <a:rPr lang="hu-HU" i="1" dirty="0" smtClean="0"/>
              <a:t>legalább + </a:t>
            </a:r>
            <a:r>
              <a:rPr lang="hu-HU" b="1" dirty="0" err="1" smtClean="0"/>
              <a:t>conditional</a:t>
            </a:r>
            <a:r>
              <a:rPr lang="hu-HU" dirty="0" smtClean="0"/>
              <a:t> </a:t>
            </a:r>
            <a:r>
              <a:rPr lang="hu-HU" dirty="0" err="1" smtClean="0"/>
              <a:t>verb</a:t>
            </a:r>
            <a:r>
              <a:rPr lang="hu-HU" dirty="0" smtClean="0"/>
              <a:t> </a:t>
            </a:r>
            <a:r>
              <a:rPr lang="hu-HU" dirty="0" err="1" smtClean="0"/>
              <a:t>form</a:t>
            </a:r>
            <a:r>
              <a:rPr lang="hu-HU" dirty="0" smtClean="0"/>
              <a:t>), </a:t>
            </a:r>
            <a:r>
              <a:rPr lang="hu-HU" b="1" dirty="0" err="1" smtClean="0"/>
              <a:t>requests</a:t>
            </a:r>
            <a:r>
              <a:rPr lang="hu-HU" dirty="0"/>
              <a:t> </a:t>
            </a:r>
            <a:r>
              <a:rPr lang="hu-HU" dirty="0" smtClean="0"/>
              <a:t>(</a:t>
            </a:r>
            <a:r>
              <a:rPr lang="hu-HU" b="1" dirty="0" err="1" smtClean="0"/>
              <a:t>conditional</a:t>
            </a:r>
            <a:r>
              <a:rPr lang="hu-HU" dirty="0" smtClean="0"/>
              <a:t> </a:t>
            </a:r>
            <a:r>
              <a:rPr lang="hu-HU" dirty="0" err="1" smtClean="0"/>
              <a:t>verb</a:t>
            </a:r>
            <a:r>
              <a:rPr lang="hu-HU" dirty="0" smtClean="0"/>
              <a:t> </a:t>
            </a:r>
            <a:r>
              <a:rPr lang="hu-HU" dirty="0" err="1" smtClean="0"/>
              <a:t>form</a:t>
            </a:r>
            <a:r>
              <a:rPr lang="hu-HU" dirty="0" smtClean="0"/>
              <a:t>)</a:t>
            </a:r>
          </a:p>
          <a:p>
            <a:pPr>
              <a:buFont typeface="Wingdings" panose="05000000000000000000" pitchFamily="2" charset="2"/>
              <a:buChar char="v"/>
            </a:pPr>
            <a:r>
              <a:rPr lang="hu-HU" dirty="0" smtClean="0"/>
              <a:t>EVALUATIVE: </a:t>
            </a:r>
            <a:r>
              <a:rPr lang="hu-HU" dirty="0" err="1" smtClean="0"/>
              <a:t>conditional</a:t>
            </a:r>
            <a:r>
              <a:rPr lang="hu-HU" dirty="0" smtClean="0"/>
              <a:t> </a:t>
            </a:r>
            <a:r>
              <a:rPr lang="hu-HU" dirty="0" err="1" smtClean="0"/>
              <a:t>or</a:t>
            </a:r>
            <a:r>
              <a:rPr lang="hu-HU" dirty="0" smtClean="0"/>
              <a:t> </a:t>
            </a:r>
            <a:r>
              <a:rPr lang="hu-HU" dirty="0" err="1" smtClean="0"/>
              <a:t>indicative</a:t>
            </a:r>
            <a:r>
              <a:rPr lang="hu-HU" dirty="0" smtClean="0"/>
              <a:t> </a:t>
            </a:r>
            <a:r>
              <a:rPr lang="hu-HU" dirty="0" err="1" smtClean="0"/>
              <a:t>verb</a:t>
            </a:r>
            <a:r>
              <a:rPr lang="hu-HU" dirty="0" smtClean="0"/>
              <a:t> </a:t>
            </a:r>
            <a:r>
              <a:rPr lang="hu-HU" dirty="0" err="1" smtClean="0"/>
              <a:t>form</a:t>
            </a:r>
            <a:endParaRPr lang="hu-HU" dirty="0" smtClean="0"/>
          </a:p>
          <a:p>
            <a:pPr>
              <a:buFont typeface="Wingdings" panose="05000000000000000000" pitchFamily="2" charset="2"/>
              <a:buChar char="v"/>
            </a:pPr>
            <a:r>
              <a:rPr lang="hu-HU" dirty="0" smtClean="0"/>
              <a:t>ASSERTIVE: 2–3 </a:t>
            </a:r>
            <a:r>
              <a:rPr lang="hu-HU" dirty="0" err="1" smtClean="0"/>
              <a:t>words</a:t>
            </a:r>
            <a:r>
              <a:rPr lang="hu-HU" dirty="0" smtClean="0"/>
              <a:t> </a:t>
            </a:r>
            <a:r>
              <a:rPr lang="hu-HU" dirty="0" err="1" smtClean="0"/>
              <a:t>after</a:t>
            </a:r>
            <a:r>
              <a:rPr lang="hu-HU" dirty="0" smtClean="0"/>
              <a:t> </a:t>
            </a:r>
            <a:r>
              <a:rPr lang="hu-HU" i="1" dirty="0" smtClean="0"/>
              <a:t>Ha</a:t>
            </a:r>
            <a:r>
              <a:rPr lang="hu-HU" dirty="0" smtClean="0"/>
              <a:t> (</a:t>
            </a:r>
            <a:r>
              <a:rPr lang="hu-HU" i="1" dirty="0" err="1" smtClean="0"/>
              <a:t>Ha</a:t>
            </a:r>
            <a:r>
              <a:rPr lang="hu-HU" i="1" dirty="0" smtClean="0"/>
              <a:t> </a:t>
            </a:r>
            <a:r>
              <a:rPr lang="hu-HU" b="1" i="1" dirty="0" smtClean="0"/>
              <a:t>van</a:t>
            </a:r>
            <a:r>
              <a:rPr lang="hu-HU" i="1" dirty="0"/>
              <a:t> </a:t>
            </a:r>
            <a:r>
              <a:rPr lang="hu-HU" dirty="0" smtClean="0"/>
              <a:t>NP ’</a:t>
            </a:r>
            <a:r>
              <a:rPr lang="hu-HU" dirty="0" err="1" smtClean="0"/>
              <a:t>if</a:t>
            </a:r>
            <a:r>
              <a:rPr lang="hu-HU" dirty="0" smtClean="0"/>
              <a:t> </a:t>
            </a:r>
            <a:r>
              <a:rPr lang="hu-HU" dirty="0" err="1" smtClean="0"/>
              <a:t>there’s</a:t>
            </a:r>
            <a:r>
              <a:rPr lang="hu-HU" dirty="0" smtClean="0"/>
              <a:t>’)</a:t>
            </a:r>
          </a:p>
          <a:p>
            <a:pPr>
              <a:buFont typeface="Wingdings" panose="05000000000000000000" pitchFamily="2" charset="2"/>
              <a:buChar char="v"/>
            </a:pPr>
            <a:r>
              <a:rPr lang="hu-HU" dirty="0" smtClean="0"/>
              <a:t>OTHER: </a:t>
            </a:r>
            <a:r>
              <a:rPr lang="hu-HU" dirty="0" err="1" smtClean="0"/>
              <a:t>set</a:t>
            </a:r>
            <a:r>
              <a:rPr lang="hu-HU" dirty="0" smtClean="0"/>
              <a:t> </a:t>
            </a:r>
            <a:r>
              <a:rPr lang="hu-HU" dirty="0" err="1" smtClean="0"/>
              <a:t>phrases</a:t>
            </a:r>
            <a:r>
              <a:rPr lang="hu-HU" dirty="0" smtClean="0"/>
              <a:t>, </a:t>
            </a:r>
            <a:r>
              <a:rPr lang="hu-HU" dirty="0" err="1" smtClean="0"/>
              <a:t>proverbs</a:t>
            </a:r>
            <a:r>
              <a:rPr lang="hu-HU" dirty="0" smtClean="0"/>
              <a:t> (</a:t>
            </a:r>
            <a:r>
              <a:rPr lang="hu-HU" i="1" dirty="0" smtClean="0"/>
              <a:t>Ha már lúd… [legyen kövér] </a:t>
            </a:r>
            <a:r>
              <a:rPr lang="hu-HU" dirty="0" smtClean="0"/>
              <a:t>’</a:t>
            </a:r>
            <a:r>
              <a:rPr lang="en-US" dirty="0" smtClean="0"/>
              <a:t>If </a:t>
            </a:r>
            <a:r>
              <a:rPr lang="en-US" dirty="0"/>
              <a:t>it is a goose, it should be a fat one.</a:t>
            </a:r>
            <a:r>
              <a:rPr lang="hu-HU" dirty="0" smtClean="0"/>
              <a:t>’ [</a:t>
            </a:r>
            <a:r>
              <a:rPr lang="en-US" dirty="0"/>
              <a:t>'Somebody having an unexpected opportunity, makes the best possible use of it.'</a:t>
            </a:r>
            <a:r>
              <a:rPr lang="hu-HU" dirty="0" smtClean="0"/>
              <a:t>]</a:t>
            </a:r>
            <a:r>
              <a:rPr lang="hu-HU" i="1" dirty="0" smtClean="0"/>
              <a:t>, Ha hallgattál volna… [bölcs maradtál volna] </a:t>
            </a:r>
            <a:r>
              <a:rPr lang="hu-HU" dirty="0" smtClean="0"/>
              <a:t>’</a:t>
            </a:r>
            <a:r>
              <a:rPr lang="hu-HU" dirty="0" err="1" smtClean="0"/>
              <a:t>Silence</a:t>
            </a:r>
            <a:r>
              <a:rPr lang="hu-HU" dirty="0" smtClean="0"/>
              <a:t> is </a:t>
            </a:r>
            <a:r>
              <a:rPr lang="hu-HU" dirty="0" err="1"/>
              <a:t>golden</a:t>
            </a:r>
            <a:r>
              <a:rPr lang="hu-HU" dirty="0"/>
              <a:t> [</a:t>
            </a:r>
            <a:r>
              <a:rPr lang="hu-HU" dirty="0" err="1"/>
              <a:t>lit</a:t>
            </a:r>
            <a:r>
              <a:rPr lang="hu-HU" dirty="0"/>
              <a:t>. </a:t>
            </a:r>
            <a:r>
              <a:rPr lang="en-US" dirty="0">
                <a:solidFill>
                  <a:schemeClr val="tx1">
                    <a:lumMod val="95000"/>
                  </a:schemeClr>
                </a:solidFill>
              </a:rPr>
              <a:t> if you had remained silent, you would have continued to be a philosopher</a:t>
            </a:r>
            <a:r>
              <a:rPr lang="hu-HU" dirty="0"/>
              <a:t>]’)</a:t>
            </a:r>
          </a:p>
          <a:p>
            <a:pPr marL="0" indent="0">
              <a:buNone/>
            </a:pPr>
            <a:r>
              <a:rPr lang="hu-HU" dirty="0" err="1" smtClean="0"/>
              <a:t>But</a:t>
            </a:r>
            <a:r>
              <a:rPr lang="hu-HU" dirty="0" smtClean="0"/>
              <a:t>: </a:t>
            </a:r>
            <a:r>
              <a:rPr lang="hu-HU" dirty="0" err="1" smtClean="0"/>
              <a:t>set</a:t>
            </a:r>
            <a:r>
              <a:rPr lang="hu-HU" dirty="0" smtClean="0"/>
              <a:t> </a:t>
            </a:r>
            <a:r>
              <a:rPr lang="hu-HU" dirty="0" err="1" smtClean="0"/>
              <a:t>phrases</a:t>
            </a:r>
            <a:r>
              <a:rPr lang="hu-HU" dirty="0" smtClean="0"/>
              <a:t> </a:t>
            </a:r>
            <a:r>
              <a:rPr lang="hu-HU" dirty="0" err="1" smtClean="0"/>
              <a:t>appear</a:t>
            </a:r>
            <a:r>
              <a:rPr lang="hu-HU" dirty="0" smtClean="0"/>
              <a:t> </a:t>
            </a:r>
            <a:r>
              <a:rPr lang="hu-HU" dirty="0" err="1" smtClean="0"/>
              <a:t>in</a:t>
            </a:r>
            <a:r>
              <a:rPr lang="hu-HU" dirty="0" smtClean="0"/>
              <a:t> </a:t>
            </a:r>
            <a:r>
              <a:rPr lang="hu-HU" dirty="0" err="1" smtClean="0"/>
              <a:t>every</a:t>
            </a:r>
            <a:r>
              <a:rPr lang="hu-HU" dirty="0" smtClean="0"/>
              <a:t> </a:t>
            </a:r>
            <a:r>
              <a:rPr lang="hu-HU" dirty="0" err="1" smtClean="0"/>
              <a:t>type</a:t>
            </a:r>
            <a:r>
              <a:rPr lang="hu-HU" dirty="0" smtClean="0"/>
              <a:t>: </a:t>
            </a:r>
            <a:r>
              <a:rPr lang="hu-HU" i="1" dirty="0" smtClean="0"/>
              <a:t>Ha tudná! </a:t>
            </a:r>
            <a:r>
              <a:rPr lang="hu-HU" dirty="0" smtClean="0"/>
              <a:t>’</a:t>
            </a:r>
            <a:r>
              <a:rPr lang="hu-HU" dirty="0" err="1" smtClean="0"/>
              <a:t>If</a:t>
            </a:r>
            <a:r>
              <a:rPr lang="hu-HU" dirty="0" smtClean="0"/>
              <a:t> he </a:t>
            </a:r>
            <a:r>
              <a:rPr lang="hu-HU" dirty="0" err="1" smtClean="0"/>
              <a:t>knew</a:t>
            </a:r>
            <a:r>
              <a:rPr lang="hu-HU" dirty="0" smtClean="0"/>
              <a:t>!’ </a:t>
            </a:r>
            <a:r>
              <a:rPr lang="hu-HU" i="1" dirty="0" smtClean="0"/>
              <a:t>Ha mond ez valamit. </a:t>
            </a:r>
            <a:r>
              <a:rPr lang="hu-HU" dirty="0" smtClean="0"/>
              <a:t>’I </a:t>
            </a:r>
            <a:r>
              <a:rPr lang="hu-HU" dirty="0" err="1" smtClean="0"/>
              <a:t>that</a:t>
            </a:r>
            <a:r>
              <a:rPr lang="hu-HU" dirty="0" smtClean="0"/>
              <a:t> </a:t>
            </a:r>
            <a:r>
              <a:rPr lang="hu-HU" dirty="0" err="1" smtClean="0"/>
              <a:t>says</a:t>
            </a:r>
            <a:r>
              <a:rPr lang="hu-HU" dirty="0" smtClean="0"/>
              <a:t> </a:t>
            </a:r>
            <a:r>
              <a:rPr lang="hu-HU" dirty="0" err="1" smtClean="0"/>
              <a:t>anything</a:t>
            </a:r>
            <a:r>
              <a:rPr lang="hu-HU" dirty="0" smtClean="0"/>
              <a:t>’</a:t>
            </a:r>
            <a:r>
              <a:rPr lang="hu-HU" i="1" dirty="0" smtClean="0"/>
              <a:t> Ha érted, miről beszélek. </a:t>
            </a:r>
            <a:r>
              <a:rPr lang="hu-HU" dirty="0" smtClean="0"/>
              <a:t>’</a:t>
            </a:r>
            <a:r>
              <a:rPr lang="hu-HU" dirty="0" err="1" smtClean="0"/>
              <a:t>If</a:t>
            </a:r>
            <a:r>
              <a:rPr lang="hu-HU" dirty="0" smtClean="0"/>
              <a:t> </a:t>
            </a:r>
            <a:r>
              <a:rPr lang="hu-HU" dirty="0" err="1" smtClean="0"/>
              <a:t>you</a:t>
            </a:r>
            <a:r>
              <a:rPr lang="hu-HU" dirty="0" smtClean="0"/>
              <a:t> </a:t>
            </a:r>
            <a:r>
              <a:rPr lang="hu-HU" dirty="0" err="1" smtClean="0"/>
              <a:t>know</a:t>
            </a:r>
            <a:r>
              <a:rPr lang="hu-HU" dirty="0" smtClean="0"/>
              <a:t> </a:t>
            </a:r>
            <a:r>
              <a:rPr lang="hu-HU" dirty="0" err="1" smtClean="0"/>
              <a:t>what</a:t>
            </a:r>
            <a:r>
              <a:rPr lang="hu-HU" dirty="0" smtClean="0"/>
              <a:t> I </a:t>
            </a:r>
            <a:r>
              <a:rPr lang="hu-HU" dirty="0" err="1" smtClean="0"/>
              <a:t>mean</a:t>
            </a:r>
            <a:r>
              <a:rPr lang="hu-HU" dirty="0" smtClean="0"/>
              <a:t>’</a:t>
            </a:r>
            <a:r>
              <a:rPr lang="hu-HU" i="1" dirty="0" smtClean="0"/>
              <a:t> Ha lehet így mondani. </a:t>
            </a:r>
            <a:r>
              <a:rPr lang="hu-HU" dirty="0" smtClean="0"/>
              <a:t>’</a:t>
            </a:r>
            <a:r>
              <a:rPr lang="hu-HU" dirty="0" err="1" smtClean="0"/>
              <a:t>If</a:t>
            </a:r>
            <a:r>
              <a:rPr lang="hu-HU" dirty="0" smtClean="0"/>
              <a:t> </a:t>
            </a:r>
            <a:r>
              <a:rPr lang="hu-HU" dirty="0" err="1" smtClean="0"/>
              <a:t>you</a:t>
            </a:r>
            <a:r>
              <a:rPr lang="hu-HU" dirty="0" smtClean="0"/>
              <a:t> </a:t>
            </a:r>
            <a:r>
              <a:rPr lang="hu-HU" dirty="0" err="1" smtClean="0"/>
              <a:t>can</a:t>
            </a:r>
            <a:r>
              <a:rPr lang="hu-HU" dirty="0" smtClean="0"/>
              <a:t> </a:t>
            </a:r>
            <a:r>
              <a:rPr lang="hu-HU" dirty="0" err="1" smtClean="0"/>
              <a:t>say</a:t>
            </a:r>
            <a:r>
              <a:rPr lang="hu-HU" dirty="0" smtClean="0"/>
              <a:t> </a:t>
            </a:r>
            <a:r>
              <a:rPr lang="hu-HU" dirty="0" err="1" smtClean="0"/>
              <a:t>so</a:t>
            </a:r>
            <a:r>
              <a:rPr lang="hu-HU" dirty="0" smtClean="0"/>
              <a:t>’</a:t>
            </a:r>
            <a:r>
              <a:rPr lang="hu-HU" i="1" dirty="0" smtClean="0"/>
              <a:t> Ha jól értem. </a:t>
            </a:r>
            <a:r>
              <a:rPr lang="hu-HU" dirty="0" smtClean="0"/>
              <a:t>’</a:t>
            </a:r>
            <a:r>
              <a:rPr lang="hu-HU" dirty="0" err="1" smtClean="0"/>
              <a:t>If</a:t>
            </a:r>
            <a:r>
              <a:rPr lang="hu-HU" dirty="0" smtClean="0"/>
              <a:t> I </a:t>
            </a:r>
            <a:r>
              <a:rPr lang="hu-HU" dirty="0" err="1" smtClean="0"/>
              <a:t>understand</a:t>
            </a:r>
            <a:r>
              <a:rPr lang="hu-HU" dirty="0" smtClean="0"/>
              <a:t> </a:t>
            </a:r>
            <a:r>
              <a:rPr lang="hu-HU" dirty="0" err="1" smtClean="0"/>
              <a:t>correctly</a:t>
            </a:r>
            <a:r>
              <a:rPr lang="hu-HU" dirty="0" smtClean="0"/>
              <a:t>’ </a:t>
            </a:r>
          </a:p>
          <a:p>
            <a:pPr marL="0" indent="0">
              <a:buNone/>
            </a:pPr>
            <a:r>
              <a:rPr lang="hu-HU" sz="1400" dirty="0" smtClean="0"/>
              <a:t>(</a:t>
            </a:r>
            <a:r>
              <a:rPr lang="hu-HU" sz="1400" dirty="0" err="1" smtClean="0"/>
              <a:t>Source</a:t>
            </a:r>
            <a:r>
              <a:rPr lang="hu-HU" sz="1400" dirty="0" smtClean="0"/>
              <a:t>: </a:t>
            </a:r>
            <a:r>
              <a:rPr lang="hu-HU" sz="1400" dirty="0" smtClean="0">
                <a:hlinkClick r:id="rId3"/>
              </a:rPr>
              <a:t>https</a:t>
            </a:r>
            <a:r>
              <a:rPr lang="hu-HU" sz="1400" dirty="0">
                <a:hlinkClick r:id="rId3"/>
              </a:rPr>
              <a:t>://</a:t>
            </a:r>
            <a:r>
              <a:rPr lang="hu-HU" sz="1400" dirty="0" smtClean="0">
                <a:hlinkClick r:id="rId3"/>
              </a:rPr>
              <a:t>kaposvarmost.hu/hirek/kaposvari-hirek/2019/11/11/marton-lud-mellye-ha-vilagos-ho-leszen-ha-fekete-eso-masolat.html</a:t>
            </a:r>
            <a:r>
              <a:rPr lang="hu-HU" sz="1400" dirty="0" smtClean="0"/>
              <a:t>)</a:t>
            </a:r>
          </a:p>
          <a:p>
            <a:pPr marL="0" indent="0">
              <a:buNone/>
            </a:pPr>
            <a:endParaRPr lang="hu-HU" sz="1400" dirty="0" smtClean="0"/>
          </a:p>
        </p:txBody>
      </p:sp>
      <p:pic>
        <p:nvPicPr>
          <p:cNvPr id="4" name="Kép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0589" y="207036"/>
            <a:ext cx="3477612" cy="2208810"/>
          </a:xfrm>
          <a:prstGeom prst="rect">
            <a:avLst/>
          </a:prstGeom>
        </p:spPr>
      </p:pic>
    </p:spTree>
    <p:extLst>
      <p:ext uri="{BB962C8B-B14F-4D97-AF65-F5344CB8AC3E}">
        <p14:creationId xmlns:p14="http://schemas.microsoft.com/office/powerpoint/2010/main" val="1037139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t>Independent (</a:t>
            </a:r>
            <a:r>
              <a:rPr lang="hu-HU" dirty="0" err="1" smtClean="0"/>
              <a:t>insubordinate</a:t>
            </a:r>
            <a:r>
              <a:rPr lang="hu-HU" dirty="0" smtClean="0"/>
              <a:t>) </a:t>
            </a:r>
            <a:r>
              <a:rPr lang="hu-HU" dirty="0" err="1" smtClean="0"/>
              <a:t>clauses</a:t>
            </a:r>
            <a:endParaRPr lang="hu-HU" dirty="0"/>
          </a:p>
        </p:txBody>
      </p:sp>
      <p:sp>
        <p:nvSpPr>
          <p:cNvPr id="3" name="Tartalom helye 2"/>
          <p:cNvSpPr>
            <a:spLocks noGrp="1"/>
          </p:cNvSpPr>
          <p:nvPr>
            <p:ph idx="1"/>
          </p:nvPr>
        </p:nvSpPr>
        <p:spPr>
          <a:xfrm>
            <a:off x="655608" y="1580051"/>
            <a:ext cx="10998679" cy="4915640"/>
          </a:xfrm>
        </p:spPr>
        <p:txBody>
          <a:bodyPr>
            <a:noAutofit/>
          </a:bodyPr>
          <a:lstStyle/>
          <a:p>
            <a:pPr marL="36900" indent="0">
              <a:buNone/>
            </a:pPr>
            <a:r>
              <a:rPr lang="hu-HU" sz="2100" dirty="0" smtClean="0"/>
              <a:t>„</a:t>
            </a:r>
            <a:r>
              <a:rPr lang="en-US" sz="2100" dirty="0"/>
              <a:t>the independent use of constructions exhibiting prima facie characteristics of subordinate clauses</a:t>
            </a:r>
            <a:r>
              <a:rPr lang="hu-HU" sz="2100" dirty="0"/>
              <a:t>” (Evans – </a:t>
            </a:r>
            <a:r>
              <a:rPr lang="hu-HU" sz="2100" dirty="0" err="1"/>
              <a:t>Watanabe</a:t>
            </a:r>
            <a:r>
              <a:rPr lang="hu-HU" sz="2100" dirty="0"/>
              <a:t> 2016: 2, </a:t>
            </a:r>
            <a:r>
              <a:rPr lang="hu-HU" sz="2100" dirty="0" err="1"/>
              <a:t>cf</a:t>
            </a:r>
            <a:r>
              <a:rPr lang="hu-HU" sz="2100" dirty="0"/>
              <a:t>. Evans 2007</a:t>
            </a:r>
            <a:r>
              <a:rPr lang="hu-HU" sz="2100" dirty="0" smtClean="0"/>
              <a:t>)</a:t>
            </a:r>
          </a:p>
          <a:p>
            <a:pPr marL="36900" indent="0">
              <a:buNone/>
            </a:pPr>
            <a:r>
              <a:rPr lang="hu-HU" sz="2100" dirty="0"/>
              <a:t>„</a:t>
            </a:r>
            <a:r>
              <a:rPr lang="hu-HU" sz="2100" dirty="0" err="1"/>
              <a:t>insubordinate</a:t>
            </a:r>
            <a:r>
              <a:rPr lang="hu-HU" sz="2100" dirty="0" smtClean="0"/>
              <a:t>” </a:t>
            </a:r>
            <a:r>
              <a:rPr lang="hu-HU" sz="2100" dirty="0" err="1" smtClean="0"/>
              <a:t>clause</a:t>
            </a:r>
            <a:r>
              <a:rPr lang="hu-HU" sz="2100" dirty="0" smtClean="0"/>
              <a:t> </a:t>
            </a:r>
            <a:r>
              <a:rPr lang="hu-HU" sz="2100" dirty="0"/>
              <a:t>(</a:t>
            </a:r>
            <a:r>
              <a:rPr lang="hu-HU" sz="2100" dirty="0" err="1"/>
              <a:t>missing</a:t>
            </a:r>
            <a:r>
              <a:rPr lang="hu-HU" sz="2100" dirty="0"/>
              <a:t> main </a:t>
            </a:r>
            <a:r>
              <a:rPr lang="hu-HU" sz="2100" dirty="0" err="1"/>
              <a:t>clause</a:t>
            </a:r>
            <a:r>
              <a:rPr lang="hu-HU" sz="2100" dirty="0"/>
              <a:t>) (Evans 2007)</a:t>
            </a:r>
          </a:p>
          <a:p>
            <a:pPr marL="36900" indent="0">
              <a:buNone/>
            </a:pPr>
            <a:r>
              <a:rPr lang="hu-HU" sz="2100" dirty="0" smtClean="0"/>
              <a:t>3 </a:t>
            </a:r>
            <a:r>
              <a:rPr lang="hu-HU" sz="2100" dirty="0" err="1"/>
              <a:t>basic</a:t>
            </a:r>
            <a:r>
              <a:rPr lang="hu-HU" sz="2100" dirty="0"/>
              <a:t> </a:t>
            </a:r>
            <a:r>
              <a:rPr lang="hu-HU" sz="2100" dirty="0" err="1"/>
              <a:t>functions</a:t>
            </a:r>
            <a:r>
              <a:rPr lang="hu-HU" sz="2100" dirty="0"/>
              <a:t>: </a:t>
            </a:r>
          </a:p>
          <a:p>
            <a:pPr marL="342900" lvl="1" indent="-306000">
              <a:buFont typeface="Arial" panose="020B0604020202020204" pitchFamily="34" charset="0"/>
              <a:buChar char="•"/>
            </a:pPr>
            <a:r>
              <a:rPr lang="hu-HU" sz="2100" dirty="0" err="1"/>
              <a:t>Modal</a:t>
            </a:r>
            <a:r>
              <a:rPr lang="hu-HU" sz="2100" dirty="0"/>
              <a:t>: </a:t>
            </a:r>
            <a:r>
              <a:rPr lang="hu-HU" sz="2100" dirty="0" err="1"/>
              <a:t>express</a:t>
            </a:r>
            <a:r>
              <a:rPr lang="hu-HU" sz="2100" dirty="0"/>
              <a:t> </a:t>
            </a:r>
            <a:r>
              <a:rPr lang="hu-HU" sz="2100" dirty="0" err="1"/>
              <a:t>speaker</a:t>
            </a:r>
            <a:r>
              <a:rPr lang="hu-HU" sz="2100" dirty="0"/>
              <a:t> </a:t>
            </a:r>
            <a:r>
              <a:rPr lang="hu-HU" sz="2100" dirty="0" err="1" smtClean="0"/>
              <a:t>attitudes</a:t>
            </a:r>
            <a:endParaRPr lang="hu-HU" sz="2100" dirty="0"/>
          </a:p>
          <a:p>
            <a:pPr marL="342900" lvl="1" indent="-306000">
              <a:buFont typeface="Arial" panose="020B0604020202020204" pitchFamily="34" charset="0"/>
              <a:buChar char="•"/>
            </a:pPr>
            <a:r>
              <a:rPr lang="hu-HU" sz="2100" dirty="0" err="1" smtClean="0"/>
              <a:t>Interactional</a:t>
            </a:r>
            <a:r>
              <a:rPr lang="hu-HU" sz="2100" dirty="0" smtClean="0"/>
              <a:t>/</a:t>
            </a:r>
            <a:r>
              <a:rPr lang="hu-HU" sz="2100" dirty="0" err="1" smtClean="0"/>
              <a:t>interpersonal</a:t>
            </a:r>
            <a:r>
              <a:rPr lang="hu-HU" sz="2100" dirty="0" smtClean="0"/>
              <a:t>: </a:t>
            </a:r>
            <a:r>
              <a:rPr lang="hu-HU" sz="2100" dirty="0" err="1"/>
              <a:t>manage</a:t>
            </a:r>
            <a:r>
              <a:rPr lang="hu-HU" sz="2100" dirty="0"/>
              <a:t> </a:t>
            </a:r>
            <a:r>
              <a:rPr lang="hu-HU" sz="2100" dirty="0" err="1"/>
              <a:t>speaker</a:t>
            </a:r>
            <a:r>
              <a:rPr lang="hu-HU" sz="2100" dirty="0"/>
              <a:t>/</a:t>
            </a:r>
            <a:r>
              <a:rPr lang="hu-HU" sz="2100" dirty="0" err="1"/>
              <a:t>hearer</a:t>
            </a:r>
            <a:r>
              <a:rPr lang="hu-HU" sz="2100" dirty="0"/>
              <a:t> </a:t>
            </a:r>
            <a:r>
              <a:rPr lang="hu-HU" sz="2100" dirty="0" err="1" smtClean="0"/>
              <a:t>interactions</a:t>
            </a:r>
            <a:endParaRPr lang="hu-HU" sz="2100" dirty="0"/>
          </a:p>
          <a:p>
            <a:pPr marL="342900" lvl="1" indent="-306000">
              <a:buFont typeface="Arial" panose="020B0604020202020204" pitchFamily="34" charset="0"/>
              <a:buChar char="•"/>
            </a:pPr>
            <a:r>
              <a:rPr lang="hu-HU" sz="2100" dirty="0" err="1"/>
              <a:t>Discursive</a:t>
            </a:r>
            <a:r>
              <a:rPr lang="hu-HU" sz="2100" dirty="0"/>
              <a:t>: </a:t>
            </a:r>
            <a:r>
              <a:rPr lang="hu-HU" sz="2100" dirty="0" err="1"/>
              <a:t>organize</a:t>
            </a:r>
            <a:r>
              <a:rPr lang="hu-HU" sz="2100" dirty="0"/>
              <a:t> </a:t>
            </a:r>
            <a:r>
              <a:rPr lang="hu-HU" sz="2100" dirty="0" err="1"/>
              <a:t>the</a:t>
            </a:r>
            <a:r>
              <a:rPr lang="hu-HU" sz="2100" dirty="0"/>
              <a:t> </a:t>
            </a:r>
            <a:r>
              <a:rPr lang="hu-HU" sz="2100" dirty="0" err="1"/>
              <a:t>discourse</a:t>
            </a:r>
            <a:r>
              <a:rPr lang="hu-HU" sz="2100" dirty="0"/>
              <a:t> </a:t>
            </a:r>
            <a:r>
              <a:rPr lang="hu-HU" sz="2100" dirty="0" smtClean="0"/>
              <a:t> </a:t>
            </a:r>
          </a:p>
          <a:p>
            <a:pPr marL="36900" lvl="1" indent="0">
              <a:buNone/>
            </a:pPr>
            <a:r>
              <a:rPr lang="hu-HU" sz="2100" dirty="0" smtClean="0"/>
              <a:t>A) </a:t>
            </a:r>
            <a:r>
              <a:rPr lang="hu-HU" sz="2100" dirty="0" err="1" smtClean="0"/>
              <a:t>syntactically</a:t>
            </a:r>
            <a:r>
              <a:rPr lang="hu-HU" sz="2100" dirty="0" smtClean="0"/>
              <a:t> </a:t>
            </a:r>
            <a:r>
              <a:rPr lang="hu-HU" sz="2100" dirty="0"/>
              <a:t>and </a:t>
            </a:r>
            <a:r>
              <a:rPr lang="hu-HU" sz="2100" dirty="0" err="1"/>
              <a:t>pragmatically</a:t>
            </a:r>
            <a:r>
              <a:rPr lang="hu-HU" sz="2100" dirty="0"/>
              <a:t> </a:t>
            </a:r>
            <a:r>
              <a:rPr lang="hu-HU" sz="2100" dirty="0" err="1" smtClean="0"/>
              <a:t>independent</a:t>
            </a:r>
            <a:r>
              <a:rPr lang="hu-HU" sz="2100" dirty="0" smtClean="0"/>
              <a:t>, </a:t>
            </a:r>
            <a:r>
              <a:rPr lang="hu-HU" sz="2100" dirty="0" err="1" smtClean="0"/>
              <a:t>own</a:t>
            </a:r>
            <a:r>
              <a:rPr lang="hu-HU" sz="2100" dirty="0" smtClean="0"/>
              <a:t> </a:t>
            </a:r>
            <a:r>
              <a:rPr lang="hu-HU" sz="2100" dirty="0" err="1" smtClean="0"/>
              <a:t>illocutionary</a:t>
            </a:r>
            <a:r>
              <a:rPr lang="hu-HU" sz="2100" dirty="0" smtClean="0"/>
              <a:t> </a:t>
            </a:r>
            <a:r>
              <a:rPr lang="hu-HU" sz="2100" dirty="0" err="1" smtClean="0"/>
              <a:t>force</a:t>
            </a:r>
            <a:r>
              <a:rPr lang="hu-HU" sz="2100" dirty="0" smtClean="0"/>
              <a:t>: </a:t>
            </a:r>
            <a:r>
              <a:rPr lang="hu-HU" sz="2100" b="1" dirty="0" err="1" smtClean="0"/>
              <a:t>stand-alone</a:t>
            </a:r>
            <a:r>
              <a:rPr lang="hu-HU" sz="2100" dirty="0" smtClean="0"/>
              <a:t> (</a:t>
            </a:r>
            <a:r>
              <a:rPr lang="hu-HU" sz="2100" dirty="0" err="1" smtClean="0"/>
              <a:t>performative</a:t>
            </a:r>
            <a:r>
              <a:rPr lang="hu-HU" sz="2100" dirty="0" smtClean="0"/>
              <a:t>) </a:t>
            </a:r>
            <a:r>
              <a:rPr lang="hu-HU" sz="2100" dirty="0" err="1" smtClean="0"/>
              <a:t>independent</a:t>
            </a:r>
            <a:r>
              <a:rPr lang="hu-HU" sz="2100" dirty="0" smtClean="0"/>
              <a:t> </a:t>
            </a:r>
            <a:r>
              <a:rPr lang="hu-HU" sz="2100" dirty="0" err="1" smtClean="0"/>
              <a:t>clauses</a:t>
            </a:r>
            <a:endParaRPr lang="hu-HU" sz="2100" dirty="0"/>
          </a:p>
          <a:p>
            <a:pPr marL="36900" indent="0">
              <a:buNone/>
            </a:pPr>
            <a:r>
              <a:rPr lang="hu-HU" sz="2100" dirty="0" smtClean="0"/>
              <a:t>B) </a:t>
            </a:r>
            <a:r>
              <a:rPr lang="hu-HU" sz="2100" dirty="0" err="1" smtClean="0"/>
              <a:t>syntactically</a:t>
            </a:r>
            <a:r>
              <a:rPr lang="hu-HU" sz="2100" dirty="0" smtClean="0"/>
              <a:t> </a:t>
            </a:r>
            <a:r>
              <a:rPr lang="hu-HU" sz="2100" dirty="0" err="1" smtClean="0"/>
              <a:t>independent</a:t>
            </a:r>
            <a:r>
              <a:rPr lang="hu-HU" sz="2100" dirty="0" smtClean="0"/>
              <a:t>: </a:t>
            </a:r>
            <a:r>
              <a:rPr lang="hu-HU" sz="2100" b="1" dirty="0" err="1" smtClean="0"/>
              <a:t>elaborative</a:t>
            </a:r>
            <a:r>
              <a:rPr lang="hu-HU" sz="2100" dirty="0" smtClean="0"/>
              <a:t> (</a:t>
            </a:r>
            <a:r>
              <a:rPr lang="hu-HU" sz="2100" dirty="0" err="1" smtClean="0"/>
              <a:t>discourse-connective</a:t>
            </a:r>
            <a:r>
              <a:rPr lang="hu-HU" sz="2100" dirty="0" smtClean="0"/>
              <a:t>) </a:t>
            </a:r>
            <a:r>
              <a:rPr lang="hu-HU" sz="2100" dirty="0" err="1" smtClean="0"/>
              <a:t>independent</a:t>
            </a:r>
            <a:r>
              <a:rPr lang="hu-HU" sz="2100" dirty="0" smtClean="0"/>
              <a:t> </a:t>
            </a:r>
            <a:r>
              <a:rPr lang="hu-HU" sz="2100" dirty="0" err="1" smtClean="0"/>
              <a:t>clauses</a:t>
            </a:r>
            <a:endParaRPr lang="hu-HU" sz="2100" dirty="0" smtClean="0"/>
          </a:p>
          <a:p>
            <a:pPr marL="36900" indent="0" algn="r">
              <a:buNone/>
            </a:pPr>
            <a:r>
              <a:rPr lang="hu-HU" sz="2100" dirty="0" smtClean="0"/>
              <a:t>(</a:t>
            </a:r>
            <a:r>
              <a:rPr lang="hu-HU" sz="2100" dirty="0" err="1">
                <a:solidFill>
                  <a:schemeClr val="tx1"/>
                </a:solidFill>
              </a:rPr>
              <a:t>Sansiñena</a:t>
            </a:r>
            <a:r>
              <a:rPr lang="hu-HU" sz="2100" dirty="0">
                <a:solidFill>
                  <a:schemeClr val="tx1"/>
                </a:solidFill>
              </a:rPr>
              <a:t> </a:t>
            </a:r>
            <a:r>
              <a:rPr lang="hu-HU" sz="2100" dirty="0" smtClean="0">
                <a:solidFill>
                  <a:schemeClr val="tx1"/>
                </a:solidFill>
              </a:rPr>
              <a:t>2015, </a:t>
            </a:r>
            <a:r>
              <a:rPr lang="hu-HU" sz="2100" dirty="0" err="1" smtClean="0"/>
              <a:t>D’Hertefelt</a:t>
            </a:r>
            <a:r>
              <a:rPr lang="hu-HU" sz="2100" dirty="0" smtClean="0"/>
              <a:t> 2018, </a:t>
            </a:r>
            <a:r>
              <a:rPr lang="hu-HU" sz="2100" dirty="0" err="1" smtClean="0"/>
              <a:t>Kaltenböck</a:t>
            </a:r>
            <a:r>
              <a:rPr lang="hu-HU" sz="2100" dirty="0" smtClean="0"/>
              <a:t> 2016, 2019)</a:t>
            </a:r>
          </a:p>
        </p:txBody>
      </p:sp>
    </p:spTree>
    <p:extLst>
      <p:ext uri="{BB962C8B-B14F-4D97-AF65-F5344CB8AC3E}">
        <p14:creationId xmlns:p14="http://schemas.microsoft.com/office/powerpoint/2010/main" val="2976109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Formal</a:t>
            </a:r>
            <a:r>
              <a:rPr lang="hu-HU" dirty="0" smtClean="0"/>
              <a:t> </a:t>
            </a:r>
            <a:r>
              <a:rPr lang="hu-HU" dirty="0" err="1" smtClean="0"/>
              <a:t>features</a:t>
            </a:r>
            <a:endParaRPr lang="hu-HU" dirty="0"/>
          </a:p>
        </p:txBody>
      </p:sp>
      <p:sp>
        <p:nvSpPr>
          <p:cNvPr id="3" name="Tartalom helye 2"/>
          <p:cNvSpPr>
            <a:spLocks noGrp="1"/>
          </p:cNvSpPr>
          <p:nvPr>
            <p:ph idx="1"/>
          </p:nvPr>
        </p:nvSpPr>
        <p:spPr>
          <a:xfrm>
            <a:off x="439948" y="1797627"/>
            <a:ext cx="11300604" cy="4654931"/>
          </a:xfrm>
        </p:spPr>
        <p:txBody>
          <a:bodyPr>
            <a:normAutofit fontScale="85000" lnSpcReduction="10000"/>
          </a:bodyPr>
          <a:lstStyle/>
          <a:p>
            <a:pPr>
              <a:buFont typeface="Wingdings" panose="05000000000000000000" pitchFamily="2" charset="2"/>
              <a:buChar char="v"/>
            </a:pPr>
            <a:r>
              <a:rPr lang="hu-HU" dirty="0"/>
              <a:t>METALINGUISTIC</a:t>
            </a:r>
            <a:r>
              <a:rPr lang="hu-HU" dirty="0" smtClean="0"/>
              <a:t>: </a:t>
            </a:r>
            <a:r>
              <a:rPr lang="hu-HU" i="1" dirty="0" smtClean="0"/>
              <a:t>Ha már </a:t>
            </a:r>
            <a:r>
              <a:rPr lang="hu-HU" dirty="0" smtClean="0"/>
              <a:t>[</a:t>
            </a:r>
            <a:r>
              <a:rPr lang="hu-HU" dirty="0" err="1" smtClean="0"/>
              <a:t>topic</a:t>
            </a:r>
            <a:r>
              <a:rPr lang="hu-HU" dirty="0" smtClean="0"/>
              <a:t>/main </a:t>
            </a:r>
            <a:r>
              <a:rPr lang="hu-HU" dirty="0" err="1" smtClean="0"/>
              <a:t>character</a:t>
            </a:r>
            <a:r>
              <a:rPr lang="hu-HU" dirty="0" smtClean="0"/>
              <a:t>] ’</a:t>
            </a:r>
            <a:r>
              <a:rPr lang="hu-HU" dirty="0" err="1" smtClean="0"/>
              <a:t>speaking</a:t>
            </a:r>
            <a:r>
              <a:rPr lang="hu-HU" dirty="0" smtClean="0"/>
              <a:t> of’… and/</a:t>
            </a:r>
            <a:r>
              <a:rPr lang="hu-HU" dirty="0" err="1" smtClean="0"/>
              <a:t>or</a:t>
            </a:r>
            <a:r>
              <a:rPr lang="hu-HU" dirty="0" smtClean="0"/>
              <a:t>: </a:t>
            </a:r>
            <a:r>
              <a:rPr lang="hu-HU" dirty="0" err="1" smtClean="0"/>
              <a:t>verbs</a:t>
            </a:r>
            <a:r>
              <a:rPr lang="hu-HU" dirty="0" smtClean="0"/>
              <a:t> and </a:t>
            </a:r>
            <a:r>
              <a:rPr lang="hu-HU" dirty="0" err="1" smtClean="0"/>
              <a:t>other</a:t>
            </a:r>
            <a:r>
              <a:rPr lang="hu-HU" dirty="0" smtClean="0"/>
              <a:t> </a:t>
            </a:r>
            <a:r>
              <a:rPr lang="hu-HU" dirty="0" err="1" smtClean="0"/>
              <a:t>expressions</a:t>
            </a:r>
            <a:r>
              <a:rPr lang="hu-HU" dirty="0" smtClean="0"/>
              <a:t> of </a:t>
            </a:r>
            <a:r>
              <a:rPr lang="hu-HU" dirty="0" err="1" smtClean="0"/>
              <a:t>speaking</a:t>
            </a:r>
            <a:r>
              <a:rPr lang="hu-HU" dirty="0" smtClean="0"/>
              <a:t> (</a:t>
            </a:r>
            <a:r>
              <a:rPr lang="hu-HU" i="1" dirty="0" smtClean="0"/>
              <a:t>szóba került, szó van </a:t>
            </a:r>
            <a:r>
              <a:rPr lang="hu-HU" i="1" dirty="0" err="1" smtClean="0"/>
              <a:t>vmiről</a:t>
            </a:r>
            <a:r>
              <a:rPr lang="hu-HU" i="1" dirty="0" smtClean="0"/>
              <a:t>, </a:t>
            </a:r>
            <a:r>
              <a:rPr lang="hu-HU" i="1" dirty="0" err="1" smtClean="0"/>
              <a:t>vminek</a:t>
            </a:r>
            <a:r>
              <a:rPr lang="hu-HU" i="1" dirty="0" smtClean="0"/>
              <a:t> nevezni/mondani, beszél, tart</a:t>
            </a:r>
            <a:r>
              <a:rPr lang="hu-HU" dirty="0" smtClean="0"/>
              <a:t>)</a:t>
            </a:r>
          </a:p>
          <a:p>
            <a:pPr marL="0" indent="0">
              <a:buNone/>
            </a:pPr>
            <a:r>
              <a:rPr lang="hu-HU" dirty="0" smtClean="0"/>
              <a:t>(9) </a:t>
            </a:r>
            <a:r>
              <a:rPr lang="hu-HU" i="1" dirty="0"/>
              <a:t>Azt hiszem ez a vita már nagyon elkanyarodott az eredeti témától, hisz vallási témájú lett</a:t>
            </a:r>
            <a:r>
              <a:rPr lang="hu-HU" i="1" dirty="0" smtClean="0"/>
              <a:t>... </a:t>
            </a:r>
            <a:r>
              <a:rPr lang="hu-HU" b="1" i="1" dirty="0" smtClean="0"/>
              <a:t>Ha </a:t>
            </a:r>
            <a:r>
              <a:rPr lang="hu-HU" b="1" i="1" dirty="0"/>
              <a:t>már </a:t>
            </a:r>
            <a:r>
              <a:rPr lang="hu-HU" b="1" i="1" dirty="0" smtClean="0"/>
              <a:t>vallás… </a:t>
            </a:r>
            <a:r>
              <a:rPr lang="hu-HU" i="1" dirty="0"/>
              <a:t>Inkább hiszek a táltosoknak mint a keresztény papoknak</a:t>
            </a:r>
            <a:r>
              <a:rPr lang="hu-HU" i="1" dirty="0" smtClean="0"/>
              <a:t>! </a:t>
            </a:r>
            <a:r>
              <a:rPr lang="hu-HU" dirty="0"/>
              <a:t>(MNSz2, #</a:t>
            </a:r>
            <a:r>
              <a:rPr lang="hu-HU" dirty="0" smtClean="0"/>
              <a:t>348578653, </a:t>
            </a:r>
            <a:r>
              <a:rPr lang="hu-HU" dirty="0" err="1" smtClean="0"/>
              <a:t>personal-socialmedia</a:t>
            </a:r>
            <a:r>
              <a:rPr lang="hu-HU" dirty="0" smtClean="0"/>
              <a:t>)</a:t>
            </a:r>
          </a:p>
          <a:p>
            <a:pPr marL="0" indent="0">
              <a:buNone/>
            </a:pPr>
            <a:r>
              <a:rPr lang="hu-HU" dirty="0" smtClean="0"/>
              <a:t>’</a:t>
            </a:r>
            <a:r>
              <a:rPr lang="en-US" dirty="0"/>
              <a:t> I think this discussion has </a:t>
            </a:r>
            <a:r>
              <a:rPr lang="hu-HU" dirty="0" err="1" smtClean="0"/>
              <a:t>gone</a:t>
            </a:r>
            <a:r>
              <a:rPr lang="hu-HU" dirty="0" smtClean="0"/>
              <a:t> </a:t>
            </a:r>
            <a:r>
              <a:rPr lang="hu-HU" dirty="0" err="1" smtClean="0"/>
              <a:t>way</a:t>
            </a:r>
            <a:r>
              <a:rPr lang="hu-HU" dirty="0" smtClean="0"/>
              <a:t> </a:t>
            </a:r>
            <a:r>
              <a:rPr lang="hu-HU" dirty="0" err="1" smtClean="0"/>
              <a:t>off</a:t>
            </a:r>
            <a:r>
              <a:rPr lang="hu-HU" dirty="0" smtClean="0"/>
              <a:t> </a:t>
            </a:r>
            <a:r>
              <a:rPr lang="en-US" dirty="0" smtClean="0"/>
              <a:t>the </a:t>
            </a:r>
            <a:r>
              <a:rPr lang="en-US" dirty="0"/>
              <a:t>original topic, </a:t>
            </a:r>
            <a:r>
              <a:rPr lang="hu-HU" dirty="0" err="1" smtClean="0"/>
              <a:t>as</a:t>
            </a:r>
            <a:r>
              <a:rPr lang="hu-HU" dirty="0" smtClean="0"/>
              <a:t> </a:t>
            </a:r>
            <a:r>
              <a:rPr lang="en-US" dirty="0" smtClean="0"/>
              <a:t>it </a:t>
            </a:r>
            <a:r>
              <a:rPr lang="en-US" dirty="0"/>
              <a:t>has become a religious </a:t>
            </a:r>
            <a:r>
              <a:rPr lang="hu-HU" dirty="0" err="1" smtClean="0"/>
              <a:t>one</a:t>
            </a:r>
            <a:r>
              <a:rPr lang="en-US" dirty="0" smtClean="0"/>
              <a:t>... </a:t>
            </a:r>
            <a:r>
              <a:rPr lang="hu-HU" b="1" dirty="0" err="1" smtClean="0"/>
              <a:t>Speaking</a:t>
            </a:r>
            <a:r>
              <a:rPr lang="hu-HU" b="1" dirty="0" smtClean="0"/>
              <a:t> of </a:t>
            </a:r>
            <a:r>
              <a:rPr lang="en-US" b="1" dirty="0" smtClean="0"/>
              <a:t>religion</a:t>
            </a:r>
            <a:r>
              <a:rPr lang="en-US" b="1" dirty="0"/>
              <a:t>... </a:t>
            </a:r>
            <a:r>
              <a:rPr lang="en-US" dirty="0" smtClean="0"/>
              <a:t>I</a:t>
            </a:r>
            <a:r>
              <a:rPr lang="hu-HU" dirty="0" smtClean="0"/>
              <a:t>’d </a:t>
            </a:r>
            <a:r>
              <a:rPr lang="hu-HU" dirty="0" err="1" smtClean="0"/>
              <a:t>rather</a:t>
            </a:r>
            <a:r>
              <a:rPr lang="en-US" dirty="0" smtClean="0"/>
              <a:t> believe </a:t>
            </a:r>
            <a:r>
              <a:rPr lang="en-US" dirty="0"/>
              <a:t>in the </a:t>
            </a:r>
            <a:r>
              <a:rPr lang="en-US" i="1" dirty="0" err="1"/>
              <a:t>táltos</a:t>
            </a:r>
            <a:r>
              <a:rPr lang="en-US" dirty="0"/>
              <a:t> than </a:t>
            </a:r>
            <a:r>
              <a:rPr lang="en-US" dirty="0" smtClean="0"/>
              <a:t>Christian </a:t>
            </a:r>
            <a:r>
              <a:rPr lang="en-US" dirty="0"/>
              <a:t>priests!</a:t>
            </a:r>
            <a:r>
              <a:rPr lang="hu-HU" dirty="0" smtClean="0"/>
              <a:t>’</a:t>
            </a:r>
          </a:p>
          <a:p>
            <a:pPr>
              <a:buFont typeface="Wingdings" panose="05000000000000000000" pitchFamily="2" charset="2"/>
              <a:buChar char="v"/>
            </a:pPr>
            <a:r>
              <a:rPr lang="hu-HU" dirty="0" smtClean="0"/>
              <a:t>REASONING: </a:t>
            </a:r>
            <a:r>
              <a:rPr lang="hu-HU" dirty="0" err="1" smtClean="0"/>
              <a:t>conditional</a:t>
            </a:r>
            <a:r>
              <a:rPr lang="hu-HU" dirty="0" smtClean="0"/>
              <a:t> </a:t>
            </a:r>
            <a:r>
              <a:rPr lang="hu-HU" dirty="0" err="1" smtClean="0"/>
              <a:t>verbform</a:t>
            </a:r>
            <a:r>
              <a:rPr lang="hu-HU" dirty="0" smtClean="0"/>
              <a:t> (</a:t>
            </a:r>
            <a:r>
              <a:rPr lang="hu-HU" dirty="0" err="1" smtClean="0"/>
              <a:t>or</a:t>
            </a:r>
            <a:r>
              <a:rPr lang="hu-HU" dirty="0" smtClean="0"/>
              <a:t> </a:t>
            </a:r>
            <a:r>
              <a:rPr lang="hu-HU" dirty="0" err="1" smtClean="0"/>
              <a:t>elliptic</a:t>
            </a:r>
            <a:r>
              <a:rPr lang="hu-HU" dirty="0" smtClean="0"/>
              <a:t>); </a:t>
            </a:r>
            <a:r>
              <a:rPr lang="hu-HU" i="1" dirty="0" smtClean="0"/>
              <a:t>and </a:t>
            </a:r>
            <a:r>
              <a:rPr lang="hu-HU" dirty="0" err="1" smtClean="0"/>
              <a:t>before</a:t>
            </a:r>
            <a:r>
              <a:rPr lang="hu-HU" dirty="0" smtClean="0"/>
              <a:t> ha</a:t>
            </a:r>
          </a:p>
          <a:p>
            <a:pPr marL="0" indent="0">
              <a:buNone/>
            </a:pPr>
            <a:r>
              <a:rPr lang="hu-HU" dirty="0" smtClean="0"/>
              <a:t>(10) </a:t>
            </a:r>
            <a:r>
              <a:rPr lang="hu-HU" i="1" dirty="0"/>
              <a:t>Senki sem tudja, milyen beteg vagyok</a:t>
            </a:r>
            <a:r>
              <a:rPr lang="hu-HU" i="1" dirty="0" smtClean="0"/>
              <a:t>. </a:t>
            </a:r>
            <a:r>
              <a:rPr lang="hu-HU" b="1" i="1" dirty="0" smtClean="0"/>
              <a:t>Ha </a:t>
            </a:r>
            <a:r>
              <a:rPr lang="hu-HU" b="1" i="1" dirty="0"/>
              <a:t>elmennék orvoshoz… </a:t>
            </a:r>
            <a:r>
              <a:rPr lang="hu-HU" dirty="0"/>
              <a:t>(MNSz2, #</a:t>
            </a:r>
            <a:r>
              <a:rPr lang="hu-HU" dirty="0" smtClean="0"/>
              <a:t>3087514, </a:t>
            </a:r>
            <a:r>
              <a:rPr lang="hu-HU" dirty="0" err="1" smtClean="0"/>
              <a:t>literature</a:t>
            </a:r>
            <a:r>
              <a:rPr lang="hu-HU" dirty="0" smtClean="0"/>
              <a:t>) </a:t>
            </a:r>
          </a:p>
          <a:p>
            <a:pPr marL="0" indent="0">
              <a:buNone/>
            </a:pPr>
            <a:r>
              <a:rPr lang="hu-HU" dirty="0" smtClean="0"/>
              <a:t>’</a:t>
            </a:r>
            <a:r>
              <a:rPr lang="en-US" dirty="0"/>
              <a:t> Nobody knows how sick I am. </a:t>
            </a:r>
            <a:r>
              <a:rPr lang="en-US" b="1" dirty="0"/>
              <a:t>If I went to a doctor...</a:t>
            </a:r>
            <a:r>
              <a:rPr lang="hu-HU" b="1" dirty="0" smtClean="0"/>
              <a:t>’</a:t>
            </a:r>
          </a:p>
          <a:p>
            <a:pPr marL="0" indent="0">
              <a:buNone/>
            </a:pPr>
            <a:r>
              <a:rPr lang="hu-HU" dirty="0" smtClean="0"/>
              <a:t>(11) </a:t>
            </a:r>
            <a:r>
              <a:rPr lang="hu-HU" i="1" dirty="0"/>
              <a:t>Mert tisztázni kell a legénnyel, ő nem tűri tovább, házasodjanak össze, de hát a legény lapít, miért lapítanak a legények, és nem csókolja szájon, ráteszi közben a tenyerét az arcára</a:t>
            </a:r>
            <a:r>
              <a:rPr lang="hu-HU" i="1" dirty="0" smtClean="0"/>
              <a:t>. </a:t>
            </a:r>
            <a:r>
              <a:rPr lang="hu-HU" b="1" i="1" dirty="0" smtClean="0"/>
              <a:t>Ha mégis a húgát…?! </a:t>
            </a:r>
            <a:r>
              <a:rPr lang="hu-HU" dirty="0" smtClean="0"/>
              <a:t>(</a:t>
            </a:r>
            <a:r>
              <a:rPr lang="hu-HU" dirty="0"/>
              <a:t>MNSz2, #</a:t>
            </a:r>
            <a:r>
              <a:rPr lang="hu-HU" dirty="0" smtClean="0"/>
              <a:t>40623061, </a:t>
            </a:r>
            <a:r>
              <a:rPr lang="hu-HU" dirty="0" err="1" smtClean="0"/>
              <a:t>literature</a:t>
            </a:r>
            <a:r>
              <a:rPr lang="hu-HU" dirty="0" smtClean="0"/>
              <a:t>)</a:t>
            </a:r>
          </a:p>
          <a:p>
            <a:pPr marL="0" indent="0">
              <a:buNone/>
            </a:pPr>
            <a:r>
              <a:rPr lang="hu-HU" dirty="0" smtClean="0"/>
              <a:t>’</a:t>
            </a:r>
            <a:r>
              <a:rPr lang="en-US" dirty="0"/>
              <a:t> Because he has to come clean with the lad, he won't tolerate it any longer, they should get married, but the lad is flat, why do boys flat, and he doesn't kiss her on the lips, he puts his palm on her cheek. </a:t>
            </a:r>
            <a:r>
              <a:rPr lang="en-US" b="1" dirty="0"/>
              <a:t>If it's </a:t>
            </a:r>
            <a:r>
              <a:rPr lang="hu-HU" b="1" dirty="0" err="1" smtClean="0"/>
              <a:t>her</a:t>
            </a:r>
            <a:r>
              <a:rPr lang="hu-HU" b="1" dirty="0" smtClean="0"/>
              <a:t> </a:t>
            </a:r>
            <a:r>
              <a:rPr lang="en-US" b="1" dirty="0" smtClean="0"/>
              <a:t>sister</a:t>
            </a:r>
            <a:r>
              <a:rPr lang="en-US" b="1" dirty="0"/>
              <a:t>...?! </a:t>
            </a:r>
            <a:r>
              <a:rPr lang="hu-HU" dirty="0" smtClean="0"/>
              <a:t>’</a:t>
            </a:r>
            <a:endParaRPr lang="hu-HU" dirty="0"/>
          </a:p>
          <a:p>
            <a:pPr>
              <a:buFont typeface="Wingdings" panose="05000000000000000000" pitchFamily="2" charset="2"/>
              <a:buChar char="v"/>
            </a:pPr>
            <a:r>
              <a:rPr lang="hu-HU" dirty="0" smtClean="0"/>
              <a:t>ARGUMENTATIVE: [</a:t>
            </a:r>
            <a:r>
              <a:rPr lang="hu-HU" i="1" dirty="0" smtClean="0"/>
              <a:t>Ha + </a:t>
            </a:r>
            <a:r>
              <a:rPr lang="hu-HU" b="1" i="1" dirty="0" smtClean="0"/>
              <a:t>legalább </a:t>
            </a:r>
            <a:r>
              <a:rPr lang="hu-HU" dirty="0" smtClean="0"/>
              <a:t>’</a:t>
            </a:r>
            <a:r>
              <a:rPr lang="hu-HU" dirty="0" err="1" smtClean="0"/>
              <a:t>if</a:t>
            </a:r>
            <a:r>
              <a:rPr lang="hu-HU" dirty="0" smtClean="0"/>
              <a:t> </a:t>
            </a:r>
            <a:r>
              <a:rPr lang="hu-HU" dirty="0" err="1" smtClean="0"/>
              <a:t>at</a:t>
            </a:r>
            <a:r>
              <a:rPr lang="hu-HU" dirty="0" smtClean="0"/>
              <a:t> </a:t>
            </a:r>
            <a:r>
              <a:rPr lang="hu-HU" dirty="0" err="1" smtClean="0"/>
              <a:t>least</a:t>
            </a:r>
            <a:r>
              <a:rPr lang="hu-HU" dirty="0" smtClean="0"/>
              <a:t>’] (</a:t>
            </a:r>
            <a:r>
              <a:rPr lang="hu-HU" dirty="0"/>
              <a:t>7</a:t>
            </a:r>
            <a:r>
              <a:rPr lang="hu-HU" dirty="0" smtClean="0"/>
              <a:t>)</a:t>
            </a:r>
            <a:endParaRPr lang="hu-HU" b="1" i="1" dirty="0" smtClean="0"/>
          </a:p>
          <a:p>
            <a:pPr marL="0" indent="0">
              <a:buNone/>
            </a:pPr>
            <a:endParaRPr lang="hu-HU" dirty="0"/>
          </a:p>
          <a:p>
            <a:pPr marL="0" indent="0">
              <a:buNone/>
            </a:pPr>
            <a:endParaRPr lang="hu-HU" dirty="0"/>
          </a:p>
        </p:txBody>
      </p:sp>
    </p:spTree>
    <p:extLst>
      <p:ext uri="{BB962C8B-B14F-4D97-AF65-F5344CB8AC3E}">
        <p14:creationId xmlns:p14="http://schemas.microsoft.com/office/powerpoint/2010/main" val="948682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Formal</a:t>
            </a:r>
            <a:r>
              <a:rPr lang="hu-HU" dirty="0" smtClean="0"/>
              <a:t> </a:t>
            </a:r>
            <a:r>
              <a:rPr lang="hu-HU" dirty="0" err="1" smtClean="0"/>
              <a:t>features</a:t>
            </a:r>
            <a:endParaRPr lang="hu-HU" dirty="0"/>
          </a:p>
        </p:txBody>
      </p:sp>
      <p:sp>
        <p:nvSpPr>
          <p:cNvPr id="3" name="Tartalom helye 2"/>
          <p:cNvSpPr>
            <a:spLocks noGrp="1"/>
          </p:cNvSpPr>
          <p:nvPr>
            <p:ph idx="1"/>
          </p:nvPr>
        </p:nvSpPr>
        <p:spPr>
          <a:xfrm>
            <a:off x="539578" y="1843293"/>
            <a:ext cx="11261358" cy="4747288"/>
          </a:xfrm>
        </p:spPr>
        <p:txBody>
          <a:bodyPr>
            <a:normAutofit fontScale="85000" lnSpcReduction="10000"/>
          </a:bodyPr>
          <a:lstStyle/>
          <a:p>
            <a:pPr marL="36900" indent="0">
              <a:buNone/>
            </a:pPr>
            <a:r>
              <a:rPr lang="hu-HU" dirty="0" err="1"/>
              <a:t>But</a:t>
            </a:r>
            <a:r>
              <a:rPr lang="hu-HU" dirty="0"/>
              <a:t>: </a:t>
            </a:r>
            <a:r>
              <a:rPr lang="hu-HU" dirty="0" err="1" smtClean="0"/>
              <a:t>same</a:t>
            </a:r>
            <a:r>
              <a:rPr lang="hu-HU" dirty="0" smtClean="0"/>
              <a:t> </a:t>
            </a:r>
            <a:r>
              <a:rPr lang="hu-HU" dirty="0" err="1" smtClean="0"/>
              <a:t>collocation</a:t>
            </a:r>
            <a:r>
              <a:rPr lang="hu-HU" dirty="0" smtClean="0"/>
              <a:t>, </a:t>
            </a:r>
            <a:r>
              <a:rPr lang="hu-HU" dirty="0" err="1" smtClean="0"/>
              <a:t>but</a:t>
            </a:r>
            <a:r>
              <a:rPr lang="hu-HU" dirty="0" smtClean="0"/>
              <a:t> </a:t>
            </a:r>
            <a:r>
              <a:rPr lang="hu-HU" dirty="0" err="1" smtClean="0"/>
              <a:t>different</a:t>
            </a:r>
            <a:r>
              <a:rPr lang="hu-HU" dirty="0" smtClean="0"/>
              <a:t> </a:t>
            </a:r>
            <a:r>
              <a:rPr lang="hu-HU" dirty="0" err="1" smtClean="0"/>
              <a:t>types</a:t>
            </a:r>
            <a:endParaRPr lang="hu-HU" dirty="0"/>
          </a:p>
          <a:p>
            <a:pPr>
              <a:buFont typeface="Wingdings" panose="05000000000000000000" pitchFamily="2" charset="2"/>
              <a:buChar char="v"/>
            </a:pPr>
            <a:r>
              <a:rPr lang="hu-HU" i="1" dirty="0"/>
              <a:t>Ha </a:t>
            </a:r>
            <a:r>
              <a:rPr lang="hu-HU" i="1" dirty="0" smtClean="0"/>
              <a:t>+ MÁR </a:t>
            </a:r>
            <a:r>
              <a:rPr lang="hu-HU" dirty="0" smtClean="0"/>
              <a:t>’</a:t>
            </a:r>
            <a:r>
              <a:rPr lang="hu-HU" dirty="0" err="1" smtClean="0"/>
              <a:t>if</a:t>
            </a:r>
            <a:r>
              <a:rPr lang="hu-HU" dirty="0" smtClean="0"/>
              <a:t> </a:t>
            </a:r>
            <a:r>
              <a:rPr lang="hu-HU" dirty="0" err="1" smtClean="0"/>
              <a:t>already</a:t>
            </a:r>
            <a:r>
              <a:rPr lang="hu-HU" dirty="0" smtClean="0"/>
              <a:t>’</a:t>
            </a:r>
            <a:r>
              <a:rPr lang="hu-HU" i="1" dirty="0" smtClean="0"/>
              <a:t>: </a:t>
            </a:r>
            <a:r>
              <a:rPr lang="hu-HU" dirty="0" err="1" smtClean="0"/>
              <a:t>metalinguistic</a:t>
            </a:r>
            <a:r>
              <a:rPr lang="hu-HU" dirty="0" smtClean="0"/>
              <a:t>, </a:t>
            </a:r>
            <a:r>
              <a:rPr lang="hu-HU" dirty="0" err="1" smtClean="0"/>
              <a:t>formulaic</a:t>
            </a:r>
            <a:r>
              <a:rPr lang="hu-HU" dirty="0" smtClean="0"/>
              <a:t> (</a:t>
            </a:r>
            <a:r>
              <a:rPr lang="hu-HU" dirty="0" err="1" smtClean="0"/>
              <a:t>goose-example</a:t>
            </a:r>
            <a:r>
              <a:rPr lang="hu-HU" dirty="0" smtClean="0"/>
              <a:t>), </a:t>
            </a:r>
            <a:r>
              <a:rPr lang="hu-HU" b="1" dirty="0" err="1" smtClean="0"/>
              <a:t>argumentative</a:t>
            </a:r>
            <a:endParaRPr lang="hu-HU" b="1" dirty="0" smtClean="0"/>
          </a:p>
          <a:p>
            <a:pPr marL="0" indent="0">
              <a:buNone/>
            </a:pPr>
            <a:r>
              <a:rPr lang="hu-HU" dirty="0" smtClean="0"/>
              <a:t>(12) </a:t>
            </a:r>
            <a:r>
              <a:rPr lang="hu-HU" i="1" dirty="0"/>
              <a:t>A pénz tehát több helyütt elfogyott, a bizalom viszont még nem. Pillanatnyilag talán ez így szerencsés, de ideális esetben a két fogalom kéz a kézben jár. </a:t>
            </a:r>
            <a:r>
              <a:rPr lang="hu-HU" b="1" i="1" dirty="0" smtClean="0"/>
              <a:t>Ha már egyszer </a:t>
            </a:r>
            <a:r>
              <a:rPr lang="hu-HU" b="1" i="1" dirty="0"/>
              <a:t>üzleti alapú futballgazdaságot építünk</a:t>
            </a:r>
            <a:r>
              <a:rPr lang="hu-HU" b="1" i="1" dirty="0" smtClean="0"/>
              <a:t>.</a:t>
            </a:r>
            <a:r>
              <a:rPr lang="hu-HU" b="1" dirty="0" smtClean="0"/>
              <a:t> </a:t>
            </a:r>
            <a:r>
              <a:rPr lang="hu-HU" dirty="0"/>
              <a:t>(MNSz2, #</a:t>
            </a:r>
            <a:r>
              <a:rPr lang="hu-HU" dirty="0" smtClean="0"/>
              <a:t>810219328, </a:t>
            </a:r>
            <a:r>
              <a:rPr lang="hu-HU" dirty="0" err="1" smtClean="0"/>
              <a:t>press</a:t>
            </a:r>
            <a:r>
              <a:rPr lang="hu-HU" dirty="0" smtClean="0"/>
              <a:t>)</a:t>
            </a:r>
          </a:p>
          <a:p>
            <a:pPr marL="0" indent="0">
              <a:buNone/>
            </a:pPr>
            <a:r>
              <a:rPr lang="hu-HU" dirty="0" smtClean="0"/>
              <a:t>’</a:t>
            </a:r>
            <a:r>
              <a:rPr lang="en-US" dirty="0"/>
              <a:t> So in many places the money is gone, but the trust is not yet gone. At the moment, this may be fortunate, but ideally the two concepts go hand in hand. </a:t>
            </a:r>
            <a:r>
              <a:rPr lang="en-US" b="1" dirty="0"/>
              <a:t>If we are going to build a business-based football economy</a:t>
            </a:r>
            <a:r>
              <a:rPr lang="en-US" dirty="0"/>
              <a:t>.</a:t>
            </a:r>
            <a:r>
              <a:rPr lang="hu-HU" dirty="0" smtClean="0"/>
              <a:t>’</a:t>
            </a:r>
            <a:endParaRPr lang="hu-HU" i="1" dirty="0" smtClean="0"/>
          </a:p>
          <a:p>
            <a:pPr>
              <a:buFont typeface="Wingdings" panose="05000000000000000000" pitchFamily="2" charset="2"/>
              <a:buChar char="v"/>
            </a:pPr>
            <a:r>
              <a:rPr lang="hu-HU" i="1" dirty="0" smtClean="0"/>
              <a:t>Ha </a:t>
            </a:r>
            <a:r>
              <a:rPr lang="hu-HU" i="1" dirty="0"/>
              <a:t>+ </a:t>
            </a:r>
            <a:r>
              <a:rPr lang="hu-HU" i="1" dirty="0" smtClean="0"/>
              <a:t>EGYSZER </a:t>
            </a:r>
            <a:r>
              <a:rPr lang="hu-HU" dirty="0" smtClean="0"/>
              <a:t>’</a:t>
            </a:r>
            <a:r>
              <a:rPr lang="hu-HU" dirty="0" err="1" smtClean="0"/>
              <a:t>if</a:t>
            </a:r>
            <a:r>
              <a:rPr lang="hu-HU" dirty="0" smtClean="0"/>
              <a:t> </a:t>
            </a:r>
            <a:r>
              <a:rPr lang="hu-HU" dirty="0" err="1" smtClean="0"/>
              <a:t>once</a:t>
            </a:r>
            <a:r>
              <a:rPr lang="hu-HU" dirty="0" smtClean="0"/>
              <a:t>’</a:t>
            </a:r>
            <a:r>
              <a:rPr lang="hu-HU" i="1" dirty="0" smtClean="0"/>
              <a:t>: </a:t>
            </a:r>
            <a:r>
              <a:rPr lang="hu-HU" b="1" dirty="0" err="1"/>
              <a:t>assertive</a:t>
            </a:r>
            <a:r>
              <a:rPr lang="hu-HU" dirty="0"/>
              <a:t>, </a:t>
            </a:r>
            <a:r>
              <a:rPr lang="hu-HU" dirty="0" err="1"/>
              <a:t>deontic</a:t>
            </a:r>
            <a:r>
              <a:rPr lang="hu-HU" dirty="0"/>
              <a:t> (</a:t>
            </a:r>
            <a:r>
              <a:rPr lang="hu-HU" dirty="0" err="1"/>
              <a:t>threat</a:t>
            </a:r>
            <a:r>
              <a:rPr lang="hu-HU" dirty="0"/>
              <a:t>, </a:t>
            </a:r>
            <a:r>
              <a:rPr lang="hu-HU" dirty="0" err="1"/>
              <a:t>wish</a:t>
            </a:r>
            <a:r>
              <a:rPr lang="hu-HU" dirty="0"/>
              <a:t>, </a:t>
            </a:r>
            <a:r>
              <a:rPr lang="hu-HU" dirty="0" err="1"/>
              <a:t>request</a:t>
            </a:r>
            <a:r>
              <a:rPr lang="hu-HU" dirty="0" smtClean="0"/>
              <a:t>), </a:t>
            </a:r>
            <a:r>
              <a:rPr lang="hu-HU" dirty="0" err="1" smtClean="0"/>
              <a:t>argumentative</a:t>
            </a:r>
            <a:endParaRPr lang="hu-HU" dirty="0" smtClean="0"/>
          </a:p>
          <a:p>
            <a:pPr marL="0" indent="0">
              <a:buNone/>
            </a:pPr>
            <a:r>
              <a:rPr lang="hu-HU" dirty="0" smtClean="0"/>
              <a:t>(13) </a:t>
            </a:r>
            <a:r>
              <a:rPr lang="hu-HU" dirty="0"/>
              <a:t>GUNDI </a:t>
            </a:r>
            <a:r>
              <a:rPr lang="hu-HU" dirty="0" smtClean="0"/>
              <a:t>„Bájos” </a:t>
            </a:r>
            <a:r>
              <a:rPr lang="hu-HU" dirty="0"/>
              <a:t>fintorral </a:t>
            </a:r>
            <a:r>
              <a:rPr lang="hu-HU" i="1" dirty="0" smtClean="0"/>
              <a:t>Nem </a:t>
            </a:r>
            <a:r>
              <a:rPr lang="hu-HU" i="1" dirty="0"/>
              <a:t>szeretjük, ha nincs kifogás: nem igazándi a boldogság a Babaházban, nem hiteles és nem is lehet teljes, ha semmi hiba. </a:t>
            </a:r>
            <a:r>
              <a:rPr lang="hu-HU" dirty="0" smtClean="0"/>
              <a:t>ZSÓKA </a:t>
            </a:r>
            <a:r>
              <a:rPr lang="hu-HU" b="1" i="1" dirty="0" smtClean="0"/>
              <a:t>Ha egyszer nincs! </a:t>
            </a:r>
            <a:r>
              <a:rPr lang="hu-HU" dirty="0" smtClean="0"/>
              <a:t>(MNSz2, #29992116, </a:t>
            </a:r>
            <a:r>
              <a:rPr lang="hu-HU" dirty="0" err="1" smtClean="0"/>
              <a:t>literature</a:t>
            </a:r>
            <a:r>
              <a:rPr lang="hu-HU" dirty="0" smtClean="0"/>
              <a:t>)</a:t>
            </a:r>
          </a:p>
          <a:p>
            <a:pPr marL="0" indent="0">
              <a:buNone/>
            </a:pPr>
            <a:r>
              <a:rPr lang="hu-HU" dirty="0" smtClean="0"/>
              <a:t>’GUNDI </a:t>
            </a:r>
            <a:r>
              <a:rPr lang="hu-HU" i="1" dirty="0"/>
              <a:t>w</a:t>
            </a:r>
            <a:r>
              <a:rPr lang="en-US" i="1" dirty="0" err="1" smtClean="0"/>
              <a:t>ith</a:t>
            </a:r>
            <a:r>
              <a:rPr lang="en-US" i="1" dirty="0" smtClean="0"/>
              <a:t> </a:t>
            </a:r>
            <a:r>
              <a:rPr lang="en-US" i="1" dirty="0"/>
              <a:t>a "charming" wink </a:t>
            </a:r>
            <a:r>
              <a:rPr lang="en-US" dirty="0"/>
              <a:t>We don't like no excuses: no real happiness in the Dollhouse, no authenticity and no way to be complete without any flaws. ZSÓKA </a:t>
            </a:r>
            <a:r>
              <a:rPr lang="en-US" b="1" dirty="0"/>
              <a:t>Once there is none</a:t>
            </a:r>
            <a:r>
              <a:rPr lang="en-US" b="1" dirty="0" smtClean="0"/>
              <a:t>!</a:t>
            </a:r>
            <a:r>
              <a:rPr lang="hu-HU" b="1" dirty="0" smtClean="0"/>
              <a:t>’</a:t>
            </a:r>
          </a:p>
          <a:p>
            <a:pPr marL="0" indent="0">
              <a:buNone/>
            </a:pPr>
            <a:r>
              <a:rPr lang="hu-HU" dirty="0" smtClean="0"/>
              <a:t>(14) </a:t>
            </a:r>
            <a:r>
              <a:rPr lang="hu-HU" i="1" dirty="0"/>
              <a:t>Sokat vitatkozunk hasonló témákon, de mindkettőnk tiszteletben tartja a másik álláspontját</a:t>
            </a:r>
            <a:r>
              <a:rPr lang="hu-HU" i="1" dirty="0" smtClean="0"/>
              <a:t>. </a:t>
            </a:r>
            <a:r>
              <a:rPr lang="hu-HU" b="1" i="1" dirty="0" smtClean="0"/>
              <a:t>Ha </a:t>
            </a:r>
            <a:r>
              <a:rPr lang="hu-HU" b="1" i="1" dirty="0"/>
              <a:t>ez egyszer </a:t>
            </a:r>
            <a:r>
              <a:rPr lang="hu-HU" b="1" i="1" dirty="0" err="1"/>
              <a:t>pl</a:t>
            </a:r>
            <a:r>
              <a:rPr lang="hu-HU" b="1" i="1" dirty="0"/>
              <a:t> a politikusokkal is megtörténne</a:t>
            </a:r>
            <a:r>
              <a:rPr lang="hu-HU" b="1" i="1" dirty="0" smtClean="0"/>
              <a:t>.</a:t>
            </a:r>
            <a:r>
              <a:rPr lang="hu-HU" i="1" dirty="0" smtClean="0"/>
              <a:t>.. </a:t>
            </a:r>
            <a:r>
              <a:rPr lang="hu-HU" dirty="0" smtClean="0"/>
              <a:t>(</a:t>
            </a:r>
            <a:r>
              <a:rPr lang="hu-HU" dirty="0" err="1" smtClean="0"/>
              <a:t>MNSz</a:t>
            </a:r>
            <a:r>
              <a:rPr lang="hu-HU" dirty="0" smtClean="0"/>
              <a:t>, </a:t>
            </a:r>
            <a:r>
              <a:rPr lang="hu-HU" dirty="0"/>
              <a:t>#317713220 </a:t>
            </a:r>
            <a:r>
              <a:rPr lang="hu-HU" dirty="0" smtClean="0"/>
              <a:t>, </a:t>
            </a:r>
            <a:r>
              <a:rPr lang="hu-HU" dirty="0" err="1" smtClean="0"/>
              <a:t>personal-socialmedia</a:t>
            </a:r>
            <a:r>
              <a:rPr lang="hu-HU" dirty="0" smtClean="0"/>
              <a:t>)</a:t>
            </a:r>
          </a:p>
          <a:p>
            <a:pPr marL="0" indent="0">
              <a:buNone/>
            </a:pPr>
            <a:r>
              <a:rPr lang="hu-HU" dirty="0" smtClean="0"/>
              <a:t>’</a:t>
            </a:r>
            <a:r>
              <a:rPr lang="en-US" dirty="0" smtClean="0"/>
              <a:t>We </a:t>
            </a:r>
            <a:r>
              <a:rPr lang="en-US" dirty="0"/>
              <a:t>argue a lot about similar issues, but we both respect each other's views. </a:t>
            </a:r>
            <a:r>
              <a:rPr lang="en-US" b="1" dirty="0"/>
              <a:t>If only this could happen with politicians</a:t>
            </a:r>
            <a:r>
              <a:rPr lang="en-US" b="1" dirty="0" smtClean="0"/>
              <a:t>...</a:t>
            </a:r>
            <a:r>
              <a:rPr lang="hu-HU" b="1" dirty="0" smtClean="0"/>
              <a:t>’</a:t>
            </a:r>
            <a:endParaRPr lang="hu-HU" b="1" dirty="0"/>
          </a:p>
          <a:p>
            <a:pPr marL="0" indent="0">
              <a:buNone/>
            </a:pPr>
            <a:endParaRPr lang="hu-HU" b="1" dirty="0"/>
          </a:p>
        </p:txBody>
      </p:sp>
    </p:spTree>
    <p:extLst>
      <p:ext uri="{BB962C8B-B14F-4D97-AF65-F5344CB8AC3E}">
        <p14:creationId xmlns:p14="http://schemas.microsoft.com/office/powerpoint/2010/main" val="1850996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Conclusion</a:t>
            </a:r>
            <a:r>
              <a:rPr lang="hu-HU" dirty="0" smtClean="0"/>
              <a:t>, </a:t>
            </a:r>
            <a:r>
              <a:rPr lang="hu-HU" dirty="0" err="1"/>
              <a:t>s</a:t>
            </a:r>
            <a:r>
              <a:rPr lang="hu-HU" dirty="0" err="1" smtClean="0"/>
              <a:t>ummary</a:t>
            </a:r>
            <a:endParaRPr lang="hu-HU" dirty="0"/>
          </a:p>
        </p:txBody>
      </p:sp>
      <p:sp>
        <p:nvSpPr>
          <p:cNvPr id="3" name="Tartalom helye 2"/>
          <p:cNvSpPr>
            <a:spLocks noGrp="1"/>
          </p:cNvSpPr>
          <p:nvPr>
            <p:ph idx="1"/>
          </p:nvPr>
        </p:nvSpPr>
        <p:spPr>
          <a:xfrm>
            <a:off x="913795" y="2042165"/>
            <a:ext cx="10707934" cy="4815835"/>
          </a:xfrm>
        </p:spPr>
        <p:txBody>
          <a:bodyPr/>
          <a:lstStyle/>
          <a:p>
            <a:pPr>
              <a:buFont typeface="Wingdings" panose="05000000000000000000" pitchFamily="2" charset="2"/>
              <a:buChar char="v"/>
            </a:pPr>
            <a:r>
              <a:rPr lang="hu-HU" dirty="0" err="1">
                <a:solidFill>
                  <a:schemeClr val="tx1"/>
                </a:solidFill>
              </a:rPr>
              <a:t>Stand-alone</a:t>
            </a:r>
            <a:r>
              <a:rPr lang="hu-HU" dirty="0">
                <a:solidFill>
                  <a:schemeClr val="tx1"/>
                </a:solidFill>
              </a:rPr>
              <a:t> vs. </a:t>
            </a:r>
            <a:r>
              <a:rPr lang="hu-HU" dirty="0" err="1">
                <a:solidFill>
                  <a:schemeClr val="tx1"/>
                </a:solidFill>
              </a:rPr>
              <a:t>elaborative</a:t>
            </a:r>
            <a:r>
              <a:rPr lang="hu-HU" dirty="0">
                <a:solidFill>
                  <a:schemeClr val="tx1"/>
                </a:solidFill>
              </a:rPr>
              <a:t>: 2:1 (</a:t>
            </a:r>
            <a:r>
              <a:rPr lang="hu-HU" dirty="0" err="1">
                <a:solidFill>
                  <a:schemeClr val="tx1"/>
                </a:solidFill>
              </a:rPr>
              <a:t>cf</a:t>
            </a:r>
            <a:r>
              <a:rPr lang="hu-HU" dirty="0">
                <a:solidFill>
                  <a:schemeClr val="tx1"/>
                </a:solidFill>
              </a:rPr>
              <a:t>. </a:t>
            </a:r>
            <a:r>
              <a:rPr lang="hu-HU" dirty="0" err="1">
                <a:solidFill>
                  <a:schemeClr val="tx1"/>
                </a:solidFill>
              </a:rPr>
              <a:t>complement</a:t>
            </a:r>
            <a:r>
              <a:rPr lang="hu-HU" dirty="0">
                <a:solidFill>
                  <a:schemeClr val="tx1"/>
                </a:solidFill>
              </a:rPr>
              <a:t> </a:t>
            </a:r>
            <a:r>
              <a:rPr lang="hu-HU" dirty="0" err="1">
                <a:solidFill>
                  <a:schemeClr val="tx1"/>
                </a:solidFill>
              </a:rPr>
              <a:t>insubordination</a:t>
            </a:r>
            <a:r>
              <a:rPr lang="hu-HU" dirty="0">
                <a:solidFill>
                  <a:schemeClr val="tx1"/>
                </a:solidFill>
              </a:rPr>
              <a:t>, Dér &amp; Sass 2024)</a:t>
            </a:r>
          </a:p>
          <a:p>
            <a:pPr>
              <a:buFont typeface="Wingdings" panose="05000000000000000000" pitchFamily="2" charset="2"/>
              <a:buChar char="v"/>
            </a:pPr>
            <a:r>
              <a:rPr lang="hu-HU" dirty="0" err="1" smtClean="0"/>
              <a:t>Deontic</a:t>
            </a:r>
            <a:r>
              <a:rPr lang="hu-HU" dirty="0" smtClean="0"/>
              <a:t> </a:t>
            </a:r>
            <a:r>
              <a:rPr lang="hu-HU" dirty="0" err="1" smtClean="0"/>
              <a:t>type</a:t>
            </a:r>
            <a:r>
              <a:rPr lang="hu-HU" dirty="0" smtClean="0"/>
              <a:t>: </a:t>
            </a:r>
            <a:r>
              <a:rPr lang="hu-HU" dirty="0" err="1" smtClean="0"/>
              <a:t>non-directives</a:t>
            </a:r>
            <a:r>
              <a:rPr lang="hu-HU" dirty="0" smtClean="0"/>
              <a:t> (</a:t>
            </a:r>
            <a:r>
              <a:rPr lang="hu-HU" dirty="0" err="1" smtClean="0"/>
              <a:t>wish</a:t>
            </a:r>
            <a:r>
              <a:rPr lang="hu-HU" dirty="0" smtClean="0"/>
              <a:t>/</a:t>
            </a:r>
            <a:r>
              <a:rPr lang="hu-HU" dirty="0" err="1" smtClean="0"/>
              <a:t>hope</a:t>
            </a:r>
            <a:r>
              <a:rPr lang="hu-HU" dirty="0"/>
              <a:t>): 46% </a:t>
            </a:r>
            <a:r>
              <a:rPr lang="hu-HU" dirty="0" smtClean="0"/>
              <a:t>vs. </a:t>
            </a:r>
            <a:r>
              <a:rPr lang="hu-HU" dirty="0" err="1" smtClean="0"/>
              <a:t>directives</a:t>
            </a:r>
            <a:r>
              <a:rPr lang="hu-HU" dirty="0" smtClean="0"/>
              <a:t> (</a:t>
            </a:r>
            <a:r>
              <a:rPr lang="hu-HU" dirty="0" err="1" smtClean="0"/>
              <a:t>mostly</a:t>
            </a:r>
            <a:r>
              <a:rPr lang="hu-HU" dirty="0" smtClean="0"/>
              <a:t> </a:t>
            </a:r>
            <a:r>
              <a:rPr lang="hu-HU" dirty="0" err="1" smtClean="0"/>
              <a:t>requests</a:t>
            </a:r>
            <a:r>
              <a:rPr lang="hu-HU" dirty="0"/>
              <a:t>): 54%</a:t>
            </a:r>
            <a:endParaRPr lang="hu-HU" dirty="0" smtClean="0"/>
          </a:p>
          <a:p>
            <a:pPr>
              <a:buFont typeface="Wingdings" panose="05000000000000000000" pitchFamily="2" charset="2"/>
              <a:buChar char="v"/>
            </a:pPr>
            <a:r>
              <a:rPr lang="hu-HU" b="1" dirty="0" err="1" smtClean="0"/>
              <a:t>Stand-alone</a:t>
            </a:r>
            <a:r>
              <a:rPr lang="hu-HU" b="1" dirty="0" smtClean="0"/>
              <a:t>, </a:t>
            </a:r>
            <a:r>
              <a:rPr lang="hu-HU" b="1" dirty="0" err="1" smtClean="0"/>
              <a:t>all</a:t>
            </a:r>
            <a:r>
              <a:rPr lang="hu-HU" b="1" dirty="0" smtClean="0"/>
              <a:t> </a:t>
            </a:r>
            <a:r>
              <a:rPr lang="hu-HU" b="1" dirty="0" err="1" smtClean="0"/>
              <a:t>types</a:t>
            </a:r>
            <a:r>
              <a:rPr lang="hu-HU" b="1" dirty="0" smtClean="0"/>
              <a:t>: </a:t>
            </a:r>
            <a:r>
              <a:rPr lang="hu-HU" b="1" dirty="0" err="1" smtClean="0"/>
              <a:t>non-directives</a:t>
            </a:r>
            <a:r>
              <a:rPr lang="hu-HU" b="1" dirty="0" smtClean="0"/>
              <a:t>: 70,66% vs. </a:t>
            </a:r>
            <a:r>
              <a:rPr lang="hu-HU" b="1" dirty="0" err="1"/>
              <a:t>d</a:t>
            </a:r>
            <a:r>
              <a:rPr lang="hu-HU" b="1" dirty="0" err="1" smtClean="0"/>
              <a:t>irectives</a:t>
            </a:r>
            <a:r>
              <a:rPr lang="hu-HU" b="1" dirty="0" smtClean="0"/>
              <a:t>: 29,34%</a:t>
            </a:r>
          </a:p>
          <a:p>
            <a:pPr>
              <a:buFont typeface="Wingdings" panose="05000000000000000000" pitchFamily="2" charset="2"/>
              <a:buChar char="v"/>
            </a:pPr>
            <a:r>
              <a:rPr lang="hu-HU" dirty="0" err="1" smtClean="0">
                <a:solidFill>
                  <a:schemeClr val="tx1"/>
                </a:solidFill>
              </a:rPr>
              <a:t>Assertive</a:t>
            </a:r>
            <a:r>
              <a:rPr lang="hu-HU" dirty="0" smtClean="0">
                <a:solidFill>
                  <a:schemeClr val="tx1"/>
                </a:solidFill>
              </a:rPr>
              <a:t>: </a:t>
            </a:r>
            <a:r>
              <a:rPr lang="hu-HU" dirty="0" err="1" smtClean="0">
                <a:solidFill>
                  <a:schemeClr val="tx1"/>
                </a:solidFill>
              </a:rPr>
              <a:t>only</a:t>
            </a:r>
            <a:r>
              <a:rPr lang="hu-HU" dirty="0" smtClean="0">
                <a:solidFill>
                  <a:schemeClr val="tx1"/>
                </a:solidFill>
              </a:rPr>
              <a:t> 2-3 </a:t>
            </a:r>
            <a:r>
              <a:rPr lang="hu-HU" dirty="0" err="1" smtClean="0">
                <a:solidFill>
                  <a:schemeClr val="tx1"/>
                </a:solidFill>
              </a:rPr>
              <a:t>word-clauses</a:t>
            </a:r>
            <a:r>
              <a:rPr lang="hu-HU" dirty="0" smtClean="0">
                <a:solidFill>
                  <a:schemeClr val="tx1"/>
                </a:solidFill>
              </a:rPr>
              <a:t> (</a:t>
            </a:r>
            <a:r>
              <a:rPr lang="hu-HU" dirty="0" err="1" smtClean="0">
                <a:solidFill>
                  <a:schemeClr val="tx1"/>
                </a:solidFill>
              </a:rPr>
              <a:t>after</a:t>
            </a:r>
            <a:r>
              <a:rPr lang="hu-HU" dirty="0" smtClean="0">
                <a:solidFill>
                  <a:schemeClr val="tx1"/>
                </a:solidFill>
              </a:rPr>
              <a:t> </a:t>
            </a:r>
            <a:r>
              <a:rPr lang="hu-HU" i="1" dirty="0" smtClean="0">
                <a:solidFill>
                  <a:schemeClr val="tx1"/>
                </a:solidFill>
              </a:rPr>
              <a:t>ha</a:t>
            </a:r>
            <a:r>
              <a:rPr lang="hu-HU" dirty="0" smtClean="0">
                <a:solidFill>
                  <a:schemeClr val="tx1"/>
                </a:solidFill>
              </a:rPr>
              <a:t>)</a:t>
            </a:r>
          </a:p>
          <a:p>
            <a:pPr>
              <a:buFont typeface="Wingdings" panose="05000000000000000000" pitchFamily="2" charset="2"/>
              <a:buChar char="v"/>
            </a:pPr>
            <a:r>
              <a:rPr lang="hu-HU" dirty="0" err="1" smtClean="0">
                <a:solidFill>
                  <a:schemeClr val="tx1"/>
                </a:solidFill>
              </a:rPr>
              <a:t>Deontic</a:t>
            </a:r>
            <a:r>
              <a:rPr lang="hu-HU" dirty="0" smtClean="0">
                <a:solidFill>
                  <a:schemeClr val="tx1"/>
                </a:solidFill>
              </a:rPr>
              <a:t> &gt; </a:t>
            </a:r>
            <a:r>
              <a:rPr lang="hu-HU" dirty="0" err="1" smtClean="0">
                <a:solidFill>
                  <a:schemeClr val="tx1"/>
                </a:solidFill>
              </a:rPr>
              <a:t>metalinguistic</a:t>
            </a:r>
            <a:r>
              <a:rPr lang="hu-HU" dirty="0" smtClean="0">
                <a:solidFill>
                  <a:schemeClr val="tx1"/>
                </a:solidFill>
              </a:rPr>
              <a:t> &gt; </a:t>
            </a:r>
            <a:r>
              <a:rPr lang="hu-HU" dirty="0" err="1" smtClean="0">
                <a:solidFill>
                  <a:schemeClr val="tx1"/>
                </a:solidFill>
              </a:rPr>
              <a:t>evaluative</a:t>
            </a:r>
            <a:r>
              <a:rPr lang="hu-HU" dirty="0" smtClean="0">
                <a:solidFill>
                  <a:schemeClr val="tx1"/>
                </a:solidFill>
              </a:rPr>
              <a:t> (</a:t>
            </a:r>
            <a:r>
              <a:rPr lang="hu-HU" dirty="0" err="1" smtClean="0">
                <a:solidFill>
                  <a:schemeClr val="tx1"/>
                </a:solidFill>
              </a:rPr>
              <a:t>above</a:t>
            </a:r>
            <a:r>
              <a:rPr lang="hu-HU" dirty="0" smtClean="0">
                <a:solidFill>
                  <a:schemeClr val="tx1"/>
                </a:solidFill>
              </a:rPr>
              <a:t> 26%), </a:t>
            </a:r>
            <a:r>
              <a:rPr lang="hu-HU" dirty="0" err="1" smtClean="0">
                <a:solidFill>
                  <a:schemeClr val="tx1"/>
                </a:solidFill>
              </a:rPr>
              <a:t>except</a:t>
            </a:r>
            <a:r>
              <a:rPr lang="hu-HU" dirty="0" smtClean="0">
                <a:solidFill>
                  <a:schemeClr val="tx1"/>
                </a:solidFill>
              </a:rPr>
              <a:t> </a:t>
            </a:r>
            <a:r>
              <a:rPr lang="hu-HU" dirty="0" err="1" smtClean="0">
                <a:solidFill>
                  <a:schemeClr val="tx1"/>
                </a:solidFill>
              </a:rPr>
              <a:t>deontic</a:t>
            </a:r>
            <a:r>
              <a:rPr lang="hu-HU" dirty="0">
                <a:solidFill>
                  <a:schemeClr val="tx1"/>
                </a:solidFill>
              </a:rPr>
              <a:t>,</a:t>
            </a:r>
            <a:r>
              <a:rPr lang="hu-HU" dirty="0" smtClean="0">
                <a:solidFill>
                  <a:schemeClr val="tx1"/>
                </a:solidFill>
              </a:rPr>
              <a:t> </a:t>
            </a:r>
            <a:r>
              <a:rPr lang="en-US" dirty="0">
                <a:solidFill>
                  <a:schemeClr val="tx1"/>
                </a:solidFill>
              </a:rPr>
              <a:t>their quantity gradually decreases as the number of words </a:t>
            </a:r>
            <a:r>
              <a:rPr lang="en-US" dirty="0" smtClean="0">
                <a:solidFill>
                  <a:schemeClr val="tx1"/>
                </a:solidFill>
              </a:rPr>
              <a:t>increases</a:t>
            </a:r>
            <a:endParaRPr lang="hu-HU" dirty="0" smtClean="0">
              <a:solidFill>
                <a:schemeClr val="tx1"/>
              </a:solidFill>
            </a:endParaRPr>
          </a:p>
          <a:p>
            <a:pPr>
              <a:buFont typeface="Wingdings" panose="05000000000000000000" pitchFamily="2" charset="2"/>
              <a:buChar char="v"/>
            </a:pPr>
            <a:r>
              <a:rPr lang="en-US" dirty="0" smtClean="0"/>
              <a:t>Meta</a:t>
            </a:r>
            <a:r>
              <a:rPr lang="hu-HU" dirty="0" err="1" smtClean="0"/>
              <a:t>linguistic</a:t>
            </a:r>
            <a:r>
              <a:rPr lang="hu-HU" dirty="0"/>
              <a:t> </a:t>
            </a:r>
            <a:r>
              <a:rPr lang="hu-HU" dirty="0" err="1" smtClean="0"/>
              <a:t>independent</a:t>
            </a:r>
            <a:r>
              <a:rPr lang="hu-HU" dirty="0" smtClean="0"/>
              <a:t> </a:t>
            </a:r>
            <a:r>
              <a:rPr lang="hu-HU" dirty="0" err="1" smtClean="0"/>
              <a:t>clauses</a:t>
            </a:r>
            <a:r>
              <a:rPr lang="en-US" dirty="0" smtClean="0"/>
              <a:t> </a:t>
            </a:r>
            <a:r>
              <a:rPr lang="en-US" dirty="0"/>
              <a:t>are typically </a:t>
            </a:r>
            <a:r>
              <a:rPr lang="en-US" dirty="0" smtClean="0"/>
              <a:t>2-word</a:t>
            </a:r>
            <a:r>
              <a:rPr lang="hu-HU" dirty="0" smtClean="0"/>
              <a:t> </a:t>
            </a:r>
            <a:r>
              <a:rPr lang="hu-HU" dirty="0" err="1" smtClean="0"/>
              <a:t>phrases</a:t>
            </a:r>
            <a:r>
              <a:rPr lang="hu-HU" dirty="0" smtClean="0"/>
              <a:t> </a:t>
            </a:r>
            <a:r>
              <a:rPr lang="en-US" dirty="0" smtClean="0"/>
              <a:t>(</a:t>
            </a:r>
            <a:r>
              <a:rPr lang="hu-HU" i="1" dirty="0" smtClean="0"/>
              <a:t>ha már N </a:t>
            </a:r>
            <a:r>
              <a:rPr lang="hu-HU" dirty="0" smtClean="0"/>
              <a:t>’</a:t>
            </a:r>
            <a:r>
              <a:rPr lang="en-US" dirty="0" smtClean="0"/>
              <a:t>if already</a:t>
            </a:r>
            <a:r>
              <a:rPr lang="hu-HU" dirty="0" smtClean="0"/>
              <a:t>’</a:t>
            </a:r>
            <a:r>
              <a:rPr lang="en-US" dirty="0" smtClean="0"/>
              <a:t>), </a:t>
            </a:r>
            <a:r>
              <a:rPr lang="en-US" dirty="0" err="1"/>
              <a:t>deontics</a:t>
            </a:r>
            <a:r>
              <a:rPr lang="en-US" dirty="0"/>
              <a:t> are 5- or </a:t>
            </a:r>
            <a:r>
              <a:rPr lang="en-US" dirty="0" smtClean="0"/>
              <a:t>7-word</a:t>
            </a:r>
            <a:r>
              <a:rPr lang="hu-HU" dirty="0" smtClean="0"/>
              <a:t> </a:t>
            </a:r>
            <a:r>
              <a:rPr lang="hu-HU" dirty="0" err="1" smtClean="0"/>
              <a:t>expressions</a:t>
            </a:r>
            <a:r>
              <a:rPr lang="en-US" dirty="0" smtClean="0"/>
              <a:t>: </a:t>
            </a:r>
            <a:r>
              <a:rPr lang="en-US" dirty="0"/>
              <a:t>no clear </a:t>
            </a:r>
            <a:r>
              <a:rPr lang="hu-HU" dirty="0" err="1" smtClean="0"/>
              <a:t>formal</a:t>
            </a:r>
            <a:r>
              <a:rPr lang="hu-HU" dirty="0" smtClean="0"/>
              <a:t> </a:t>
            </a:r>
            <a:r>
              <a:rPr lang="en-US" dirty="0" smtClean="0"/>
              <a:t>pattern (many </a:t>
            </a:r>
            <a:r>
              <a:rPr lang="en-US" dirty="0"/>
              <a:t>forms of wishes and directives</a:t>
            </a:r>
            <a:r>
              <a:rPr lang="en-US" dirty="0" smtClean="0"/>
              <a:t>)</a:t>
            </a:r>
            <a:endParaRPr lang="hu-HU" dirty="0" smtClean="0"/>
          </a:p>
          <a:p>
            <a:pPr marL="36900" indent="0">
              <a:buNone/>
            </a:pPr>
            <a:endParaRPr lang="hu-HU" dirty="0" smtClean="0"/>
          </a:p>
          <a:p>
            <a:endParaRPr lang="hu-HU" dirty="0"/>
          </a:p>
        </p:txBody>
      </p:sp>
    </p:spTree>
    <p:extLst>
      <p:ext uri="{BB962C8B-B14F-4D97-AF65-F5344CB8AC3E}">
        <p14:creationId xmlns:p14="http://schemas.microsoft.com/office/powerpoint/2010/main" val="635382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pPr marL="0" indent="0" algn="ctr">
              <a:buNone/>
            </a:pPr>
            <a:endParaRPr lang="hu-HU" sz="2800" b="1" dirty="0" smtClean="0"/>
          </a:p>
          <a:p>
            <a:pPr marL="0" indent="0" algn="ctr">
              <a:buNone/>
            </a:pPr>
            <a:endParaRPr lang="hu-HU" sz="2800" b="1" dirty="0" smtClean="0"/>
          </a:p>
          <a:p>
            <a:pPr marL="0" indent="0" algn="ctr">
              <a:buNone/>
            </a:pPr>
            <a:r>
              <a:rPr lang="hu-HU" sz="2800" b="1" dirty="0" err="1" smtClean="0"/>
              <a:t>Thank</a:t>
            </a:r>
            <a:r>
              <a:rPr lang="hu-HU" sz="2800" b="1" dirty="0" smtClean="0"/>
              <a:t> </a:t>
            </a:r>
            <a:r>
              <a:rPr lang="hu-HU" sz="2800" b="1" dirty="0" err="1"/>
              <a:t>you</a:t>
            </a:r>
            <a:r>
              <a:rPr lang="hu-HU" sz="2800" b="1" dirty="0"/>
              <a:t> </a:t>
            </a:r>
            <a:r>
              <a:rPr lang="hu-HU" sz="2800" b="1" dirty="0" err="1"/>
              <a:t>for</a:t>
            </a:r>
            <a:r>
              <a:rPr lang="hu-HU" sz="2800" b="1" dirty="0"/>
              <a:t> </a:t>
            </a:r>
            <a:r>
              <a:rPr lang="hu-HU" sz="2800" b="1" dirty="0" err="1"/>
              <a:t>your</a:t>
            </a:r>
            <a:r>
              <a:rPr lang="hu-HU" sz="2800" b="1" dirty="0"/>
              <a:t> </a:t>
            </a:r>
            <a:r>
              <a:rPr lang="hu-HU" sz="2800" b="1" dirty="0" err="1"/>
              <a:t>attention</a:t>
            </a:r>
            <a:r>
              <a:rPr lang="hu-HU" sz="2800" b="1" dirty="0"/>
              <a:t>!</a:t>
            </a:r>
            <a:r>
              <a:rPr lang="hu-HU" dirty="0"/>
              <a:t/>
            </a:r>
            <a:br>
              <a:rPr lang="hu-HU" dirty="0"/>
            </a:br>
            <a:endParaRPr lang="hu-HU" dirty="0"/>
          </a:p>
        </p:txBody>
      </p:sp>
    </p:spTree>
    <p:extLst>
      <p:ext uri="{BB962C8B-B14F-4D97-AF65-F5344CB8AC3E}">
        <p14:creationId xmlns:p14="http://schemas.microsoft.com/office/powerpoint/2010/main" val="31289231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solidFill>
                  <a:schemeClr val="bg1"/>
                </a:solidFill>
              </a:rPr>
              <a:t>Acknowledgement</a:t>
            </a:r>
            <a:endParaRPr lang="hu-HU" dirty="0">
              <a:solidFill>
                <a:schemeClr val="bg1"/>
              </a:solidFill>
            </a:endParaRPr>
          </a:p>
        </p:txBody>
      </p:sp>
      <p:sp>
        <p:nvSpPr>
          <p:cNvPr id="3" name="Tartalom helye 2"/>
          <p:cNvSpPr>
            <a:spLocks noGrp="1"/>
          </p:cNvSpPr>
          <p:nvPr>
            <p:ph idx="1"/>
          </p:nvPr>
        </p:nvSpPr>
        <p:spPr>
          <a:xfrm>
            <a:off x="2003996" y="2008632"/>
            <a:ext cx="8915400" cy="3777622"/>
          </a:xfrm>
        </p:spPr>
        <p:txBody>
          <a:bodyPr/>
          <a:lstStyle/>
          <a:p>
            <a:pPr marL="0" indent="0" algn="ctr">
              <a:buNone/>
            </a:pPr>
            <a:r>
              <a:rPr lang="en-US" sz="2000" dirty="0" err="1" smtClean="0">
                <a:solidFill>
                  <a:schemeClr val="bg1"/>
                </a:solidFill>
              </a:rPr>
              <a:t>Th</a:t>
            </a:r>
            <a:r>
              <a:rPr lang="hu-HU" sz="2000" dirty="0" smtClean="0">
                <a:solidFill>
                  <a:schemeClr val="bg1"/>
                </a:solidFill>
              </a:rPr>
              <a:t>is</a:t>
            </a:r>
            <a:r>
              <a:rPr lang="en-US" sz="2000" dirty="0" smtClean="0">
                <a:solidFill>
                  <a:schemeClr val="bg1"/>
                </a:solidFill>
              </a:rPr>
              <a:t> </a:t>
            </a:r>
            <a:r>
              <a:rPr lang="en-US" sz="2000" dirty="0">
                <a:solidFill>
                  <a:schemeClr val="bg1"/>
                </a:solidFill>
              </a:rPr>
              <a:t>research was supported by </a:t>
            </a:r>
            <a:r>
              <a:rPr lang="hu-HU" sz="2000" dirty="0" err="1" smtClean="0">
                <a:solidFill>
                  <a:schemeClr val="bg1"/>
                </a:solidFill>
              </a:rPr>
              <a:t>the</a:t>
            </a:r>
            <a:r>
              <a:rPr lang="hu-HU" sz="2000" dirty="0" smtClean="0">
                <a:solidFill>
                  <a:schemeClr val="bg1"/>
                </a:solidFill>
              </a:rPr>
              <a:t> János Bolyai Research Grant (BO/00191/21) </a:t>
            </a:r>
          </a:p>
          <a:p>
            <a:pPr marL="0" indent="0" algn="ctr">
              <a:buNone/>
            </a:pPr>
            <a:r>
              <a:rPr lang="hu-HU" sz="2000" dirty="0" smtClean="0">
                <a:solidFill>
                  <a:schemeClr val="bg1"/>
                </a:solidFill>
              </a:rPr>
              <a:t>and </a:t>
            </a:r>
            <a:r>
              <a:rPr lang="hu-HU" sz="2000" dirty="0" err="1" smtClean="0">
                <a:solidFill>
                  <a:schemeClr val="bg1"/>
                </a:solidFill>
              </a:rPr>
              <a:t>by</a:t>
            </a:r>
            <a:r>
              <a:rPr lang="hu-HU" sz="2000" dirty="0" smtClean="0">
                <a:solidFill>
                  <a:schemeClr val="bg1"/>
                </a:solidFill>
              </a:rPr>
              <a:t> </a:t>
            </a:r>
            <a:r>
              <a:rPr lang="hu-HU" sz="2000" dirty="0" err="1" smtClean="0">
                <a:solidFill>
                  <a:schemeClr val="bg1"/>
                </a:solidFill>
              </a:rPr>
              <a:t>the</a:t>
            </a:r>
            <a:r>
              <a:rPr lang="hu-HU" sz="2000" dirty="0" smtClean="0">
                <a:solidFill>
                  <a:schemeClr val="bg1"/>
                </a:solidFill>
              </a:rPr>
              <a:t> ÚNKP-22-5-KRE-1 New National Excellence Program of </a:t>
            </a:r>
            <a:r>
              <a:rPr lang="hu-HU" sz="2000" dirty="0" err="1" smtClean="0">
                <a:solidFill>
                  <a:schemeClr val="bg1"/>
                </a:solidFill>
              </a:rPr>
              <a:t>the</a:t>
            </a:r>
            <a:r>
              <a:rPr lang="hu-HU" sz="2000" dirty="0" smtClean="0">
                <a:solidFill>
                  <a:schemeClr val="bg1"/>
                </a:solidFill>
              </a:rPr>
              <a:t> </a:t>
            </a:r>
            <a:r>
              <a:rPr lang="hu-HU" sz="2000" dirty="0" err="1" smtClean="0">
                <a:solidFill>
                  <a:schemeClr val="bg1"/>
                </a:solidFill>
              </a:rPr>
              <a:t>Ministry</a:t>
            </a:r>
            <a:r>
              <a:rPr lang="hu-HU" sz="2000" dirty="0" smtClean="0">
                <a:solidFill>
                  <a:schemeClr val="bg1"/>
                </a:solidFill>
              </a:rPr>
              <a:t> </a:t>
            </a:r>
            <a:r>
              <a:rPr lang="hu-HU" sz="2000" dirty="0" err="1" smtClean="0">
                <a:solidFill>
                  <a:schemeClr val="bg1"/>
                </a:solidFill>
              </a:rPr>
              <a:t>for</a:t>
            </a:r>
            <a:r>
              <a:rPr lang="hu-HU" sz="2000" dirty="0" smtClean="0">
                <a:solidFill>
                  <a:schemeClr val="bg1"/>
                </a:solidFill>
              </a:rPr>
              <a:t> </a:t>
            </a:r>
            <a:r>
              <a:rPr lang="hu-HU" sz="2000" dirty="0" err="1" smtClean="0">
                <a:solidFill>
                  <a:schemeClr val="bg1"/>
                </a:solidFill>
              </a:rPr>
              <a:t>Culture</a:t>
            </a:r>
            <a:r>
              <a:rPr lang="hu-HU" sz="2000" dirty="0" smtClean="0">
                <a:solidFill>
                  <a:schemeClr val="bg1"/>
                </a:solidFill>
              </a:rPr>
              <a:t> and </a:t>
            </a:r>
            <a:r>
              <a:rPr lang="hu-HU" sz="2000" dirty="0" err="1" smtClean="0">
                <a:solidFill>
                  <a:schemeClr val="bg1"/>
                </a:solidFill>
              </a:rPr>
              <a:t>Innovation</a:t>
            </a:r>
            <a:r>
              <a:rPr lang="hu-HU" sz="2000" dirty="0" smtClean="0">
                <a:solidFill>
                  <a:schemeClr val="bg1"/>
                </a:solidFill>
              </a:rPr>
              <a:t> </a:t>
            </a:r>
            <a:r>
              <a:rPr lang="hu-HU" sz="2000" dirty="0" err="1" smtClean="0">
                <a:solidFill>
                  <a:schemeClr val="bg1"/>
                </a:solidFill>
              </a:rPr>
              <a:t>from</a:t>
            </a:r>
            <a:r>
              <a:rPr lang="hu-HU" sz="2000" dirty="0" smtClean="0">
                <a:solidFill>
                  <a:schemeClr val="bg1"/>
                </a:solidFill>
              </a:rPr>
              <a:t> </a:t>
            </a:r>
            <a:r>
              <a:rPr lang="hu-HU" sz="2000" dirty="0" err="1" smtClean="0">
                <a:solidFill>
                  <a:schemeClr val="bg1"/>
                </a:solidFill>
              </a:rPr>
              <a:t>the</a:t>
            </a:r>
            <a:r>
              <a:rPr lang="hu-HU" sz="2000" dirty="0" smtClean="0">
                <a:solidFill>
                  <a:schemeClr val="bg1"/>
                </a:solidFill>
              </a:rPr>
              <a:t> </a:t>
            </a:r>
            <a:r>
              <a:rPr lang="hu-HU" sz="2000" dirty="0" err="1" smtClean="0">
                <a:solidFill>
                  <a:schemeClr val="bg1"/>
                </a:solidFill>
              </a:rPr>
              <a:t>sourse</a:t>
            </a:r>
            <a:r>
              <a:rPr lang="hu-HU" sz="2000" dirty="0" smtClean="0">
                <a:solidFill>
                  <a:schemeClr val="bg1"/>
                </a:solidFill>
              </a:rPr>
              <a:t> of </a:t>
            </a:r>
            <a:r>
              <a:rPr lang="hu-HU" sz="2000" dirty="0" err="1" smtClean="0">
                <a:solidFill>
                  <a:schemeClr val="bg1"/>
                </a:solidFill>
              </a:rPr>
              <a:t>the</a:t>
            </a:r>
            <a:r>
              <a:rPr lang="hu-HU" sz="2000" dirty="0" smtClean="0">
                <a:solidFill>
                  <a:schemeClr val="bg1"/>
                </a:solidFill>
              </a:rPr>
              <a:t> National Research, </a:t>
            </a:r>
            <a:r>
              <a:rPr lang="hu-HU" sz="2000" dirty="0" err="1" smtClean="0">
                <a:solidFill>
                  <a:schemeClr val="bg1"/>
                </a:solidFill>
              </a:rPr>
              <a:t>Development</a:t>
            </a:r>
            <a:r>
              <a:rPr lang="hu-HU" sz="2000" dirty="0" smtClean="0">
                <a:solidFill>
                  <a:schemeClr val="bg1"/>
                </a:solidFill>
              </a:rPr>
              <a:t> and </a:t>
            </a:r>
            <a:r>
              <a:rPr lang="hu-HU" sz="2000" dirty="0" err="1" smtClean="0">
                <a:solidFill>
                  <a:schemeClr val="bg1"/>
                </a:solidFill>
              </a:rPr>
              <a:t>Innovation</a:t>
            </a:r>
            <a:r>
              <a:rPr lang="hu-HU" sz="2000" dirty="0" smtClean="0">
                <a:solidFill>
                  <a:schemeClr val="bg1"/>
                </a:solidFill>
              </a:rPr>
              <a:t> </a:t>
            </a:r>
            <a:r>
              <a:rPr lang="hu-HU" sz="2000" dirty="0" err="1" smtClean="0">
                <a:solidFill>
                  <a:schemeClr val="bg1"/>
                </a:solidFill>
              </a:rPr>
              <a:t>Fund</a:t>
            </a:r>
            <a:r>
              <a:rPr lang="hu-HU" sz="2000" dirty="0" smtClean="0">
                <a:solidFill>
                  <a:schemeClr val="bg1"/>
                </a:solidFill>
              </a:rPr>
              <a:t>.</a:t>
            </a:r>
            <a:endParaRPr lang="hu-HU" sz="2000" dirty="0">
              <a:solidFill>
                <a:schemeClr val="bg1"/>
              </a:solidFill>
            </a:endParaRPr>
          </a:p>
          <a:p>
            <a:pPr marL="0" indent="0" algn="ctr">
              <a:buNone/>
            </a:pPr>
            <a:r>
              <a:rPr lang="hu-HU" sz="2000" dirty="0" smtClean="0"/>
              <a:t>		</a:t>
            </a:r>
            <a:endParaRPr lang="hu-HU" dirty="0"/>
          </a:p>
        </p:txBody>
      </p:sp>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7379" y="4757194"/>
            <a:ext cx="2566406" cy="1815066"/>
          </a:xfrm>
          <a:prstGeom prst="rect">
            <a:avLst/>
          </a:prstGeom>
        </p:spPr>
      </p:pic>
      <p:pic>
        <p:nvPicPr>
          <p:cNvPr id="6" name="Kép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2870" y="4896464"/>
            <a:ext cx="1939381" cy="1383254"/>
          </a:xfrm>
          <a:prstGeom prst="rect">
            <a:avLst/>
          </a:prstGeom>
        </p:spPr>
      </p:pic>
    </p:spTree>
    <p:extLst>
      <p:ext uri="{BB962C8B-B14F-4D97-AF65-F5344CB8AC3E}">
        <p14:creationId xmlns:p14="http://schemas.microsoft.com/office/powerpoint/2010/main" val="1123396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R</a:t>
            </a:r>
            <a:r>
              <a:rPr lang="hu-HU" smtClean="0"/>
              <a:t>eferences</a:t>
            </a:r>
            <a:endParaRPr lang="hu-HU" dirty="0"/>
          </a:p>
        </p:txBody>
      </p:sp>
      <p:sp>
        <p:nvSpPr>
          <p:cNvPr id="3" name="Tartalom helye 2"/>
          <p:cNvSpPr>
            <a:spLocks noGrp="1"/>
          </p:cNvSpPr>
          <p:nvPr>
            <p:ph idx="1"/>
          </p:nvPr>
        </p:nvSpPr>
        <p:spPr>
          <a:xfrm>
            <a:off x="913795" y="1732449"/>
            <a:ext cx="10740492" cy="4642472"/>
          </a:xfrm>
        </p:spPr>
        <p:txBody>
          <a:bodyPr>
            <a:normAutofit fontScale="92500" lnSpcReduction="20000"/>
          </a:bodyPr>
          <a:lstStyle/>
          <a:p>
            <a:pPr marL="36900" indent="0">
              <a:buNone/>
            </a:pPr>
            <a:r>
              <a:rPr lang="hu-HU" dirty="0" err="1">
                <a:effectLst/>
              </a:rPr>
              <a:t>Brinton</a:t>
            </a:r>
            <a:r>
              <a:rPr lang="hu-HU" dirty="0">
                <a:effectLst/>
              </a:rPr>
              <a:t>, Lauren J. 2014b. </a:t>
            </a:r>
            <a:r>
              <a:rPr lang="hu-HU" dirty="0" err="1">
                <a:effectLst/>
              </a:rPr>
              <a:t>I</a:t>
            </a:r>
            <a:r>
              <a:rPr lang="hu-HU" i="1" dirty="0" err="1">
                <a:effectLst/>
              </a:rPr>
              <a:t>f</a:t>
            </a:r>
            <a:r>
              <a:rPr lang="hu-HU" i="1" dirty="0">
                <a:effectLst/>
              </a:rPr>
              <a:t> </a:t>
            </a:r>
            <a:r>
              <a:rPr lang="hu-HU" i="1" dirty="0" err="1">
                <a:effectLst/>
              </a:rPr>
              <a:t>you</a:t>
            </a:r>
            <a:r>
              <a:rPr lang="hu-HU" i="1" dirty="0">
                <a:effectLst/>
              </a:rPr>
              <a:t> </a:t>
            </a:r>
            <a:r>
              <a:rPr lang="hu-HU" i="1" dirty="0" err="1">
                <a:effectLst/>
              </a:rPr>
              <a:t>choose</a:t>
            </a:r>
            <a:r>
              <a:rPr lang="hu-HU" i="1" dirty="0">
                <a:effectLst/>
              </a:rPr>
              <a:t>/</a:t>
            </a:r>
            <a:r>
              <a:rPr lang="hu-HU" i="1" dirty="0" err="1">
                <a:effectLst/>
              </a:rPr>
              <a:t>like</a:t>
            </a:r>
            <a:r>
              <a:rPr lang="hu-HU" i="1" dirty="0">
                <a:effectLst/>
              </a:rPr>
              <a:t>/</a:t>
            </a:r>
            <a:r>
              <a:rPr lang="hu-HU" i="1" dirty="0" err="1">
                <a:effectLst/>
              </a:rPr>
              <a:t>prefer</a:t>
            </a:r>
            <a:r>
              <a:rPr lang="hu-HU" i="1" dirty="0">
                <a:effectLst/>
              </a:rPr>
              <a:t>/</a:t>
            </a:r>
            <a:r>
              <a:rPr lang="hu-HU" i="1" dirty="0" err="1">
                <a:effectLst/>
              </a:rPr>
              <a:t>want</a:t>
            </a:r>
            <a:r>
              <a:rPr lang="hu-HU" i="1" dirty="0">
                <a:effectLst/>
              </a:rPr>
              <a:t>/</a:t>
            </a:r>
            <a:r>
              <a:rPr lang="hu-HU" i="1" dirty="0" err="1">
                <a:effectLst/>
              </a:rPr>
              <a:t>wish</a:t>
            </a:r>
            <a:r>
              <a:rPr lang="hu-HU" dirty="0">
                <a:effectLst/>
              </a:rPr>
              <a:t>: The </a:t>
            </a:r>
            <a:r>
              <a:rPr lang="hu-HU" dirty="0" err="1">
                <a:effectLst/>
              </a:rPr>
              <a:t>origin</a:t>
            </a:r>
            <a:r>
              <a:rPr lang="hu-HU" dirty="0">
                <a:effectLst/>
              </a:rPr>
              <a:t> of </a:t>
            </a:r>
            <a:r>
              <a:rPr lang="hu-HU" dirty="0" err="1">
                <a:effectLst/>
              </a:rPr>
              <a:t>metalinguistic</a:t>
            </a:r>
            <a:r>
              <a:rPr lang="hu-HU" dirty="0">
                <a:effectLst/>
              </a:rPr>
              <a:t> </a:t>
            </a:r>
            <a:r>
              <a:rPr lang="hu-HU" dirty="0" smtClean="0">
                <a:effectLst/>
              </a:rPr>
              <a:t>and </a:t>
            </a:r>
            <a:r>
              <a:rPr lang="hu-HU" dirty="0" err="1" smtClean="0">
                <a:effectLst/>
              </a:rPr>
              <a:t>politeness</a:t>
            </a:r>
            <a:r>
              <a:rPr lang="hu-HU" dirty="0" smtClean="0">
                <a:effectLst/>
              </a:rPr>
              <a:t> </a:t>
            </a:r>
            <a:r>
              <a:rPr lang="hu-HU" dirty="0" err="1">
                <a:effectLst/>
              </a:rPr>
              <a:t>functions</a:t>
            </a:r>
            <a:r>
              <a:rPr lang="hu-HU" dirty="0">
                <a:effectLst/>
              </a:rPr>
              <a:t>. </a:t>
            </a:r>
            <a:r>
              <a:rPr lang="hu-HU" dirty="0" err="1">
                <a:effectLst/>
              </a:rPr>
              <a:t>In</a:t>
            </a:r>
            <a:r>
              <a:rPr lang="hu-HU" dirty="0">
                <a:effectLst/>
              </a:rPr>
              <a:t> </a:t>
            </a:r>
            <a:r>
              <a:rPr lang="hu-HU" dirty="0" err="1">
                <a:effectLst/>
              </a:rPr>
              <a:t>Marianne</a:t>
            </a:r>
            <a:r>
              <a:rPr lang="hu-HU" dirty="0">
                <a:effectLst/>
              </a:rPr>
              <a:t> </a:t>
            </a:r>
            <a:r>
              <a:rPr lang="hu-HU" dirty="0" err="1">
                <a:effectLst/>
              </a:rPr>
              <a:t>Hundt</a:t>
            </a:r>
            <a:r>
              <a:rPr lang="hu-HU" dirty="0">
                <a:effectLst/>
              </a:rPr>
              <a:t> (</a:t>
            </a:r>
            <a:r>
              <a:rPr lang="hu-HU" dirty="0" err="1">
                <a:effectLst/>
              </a:rPr>
              <a:t>ed</a:t>
            </a:r>
            <a:r>
              <a:rPr lang="hu-HU" dirty="0">
                <a:effectLst/>
              </a:rPr>
              <a:t>.) </a:t>
            </a:r>
            <a:r>
              <a:rPr lang="hu-HU" dirty="0" err="1">
                <a:effectLst/>
              </a:rPr>
              <a:t>Late</a:t>
            </a:r>
            <a:r>
              <a:rPr lang="hu-HU" dirty="0">
                <a:effectLst/>
              </a:rPr>
              <a:t> Modern English </a:t>
            </a:r>
            <a:r>
              <a:rPr lang="hu-HU" dirty="0" err="1">
                <a:effectLst/>
              </a:rPr>
              <a:t>Syntax</a:t>
            </a:r>
            <a:r>
              <a:rPr lang="hu-HU" dirty="0">
                <a:effectLst/>
              </a:rPr>
              <a:t>. Cambridge</a:t>
            </a:r>
            <a:r>
              <a:rPr lang="hu-HU" dirty="0" smtClean="0">
                <a:effectLst/>
              </a:rPr>
              <a:t>: University </a:t>
            </a:r>
            <a:r>
              <a:rPr lang="hu-HU" dirty="0">
                <a:effectLst/>
              </a:rPr>
              <a:t>Press. 270–290.</a:t>
            </a:r>
            <a:endParaRPr lang="hu-HU" dirty="0" smtClean="0"/>
          </a:p>
          <a:p>
            <a:pPr marL="36900" indent="0">
              <a:buNone/>
            </a:pPr>
            <a:r>
              <a:rPr lang="en-GB" dirty="0" err="1" smtClean="0"/>
              <a:t>D’Hertefelt</a:t>
            </a:r>
            <a:r>
              <a:rPr lang="en-GB" dirty="0"/>
              <a:t>, S. (2018). </a:t>
            </a:r>
            <a:r>
              <a:rPr lang="en-GB" i="1" dirty="0"/>
              <a:t>Insubordination in Germanic: A typology of complements and conditional constructions.</a:t>
            </a:r>
            <a:r>
              <a:rPr lang="en-GB" dirty="0"/>
              <a:t> Berlin: De </a:t>
            </a:r>
            <a:r>
              <a:rPr lang="en-GB" dirty="0" err="1"/>
              <a:t>Gruyter</a:t>
            </a:r>
            <a:r>
              <a:rPr lang="en-GB" dirty="0"/>
              <a:t>.</a:t>
            </a:r>
            <a:endParaRPr lang="hu-HU" dirty="0"/>
          </a:p>
          <a:p>
            <a:pPr marL="36900" indent="0">
              <a:buNone/>
            </a:pPr>
            <a:r>
              <a:rPr lang="en-GB" dirty="0"/>
              <a:t>Evans, N. (2007). Insubordination and its uses In </a:t>
            </a:r>
            <a:r>
              <a:rPr lang="en-GB" dirty="0" err="1"/>
              <a:t>Nikolaeva</a:t>
            </a:r>
            <a:r>
              <a:rPr lang="en-GB" dirty="0"/>
              <a:t>, Irina (Ed.) </a:t>
            </a:r>
            <a:r>
              <a:rPr lang="en-GB" i="1" dirty="0"/>
              <a:t>Finiteness. Theoretical and empirical foundations </a:t>
            </a:r>
            <a:r>
              <a:rPr lang="en-GB" dirty="0"/>
              <a:t>(pp. 366–431). Oxford: Oxford University Press. </a:t>
            </a:r>
            <a:endParaRPr lang="hu-HU" dirty="0"/>
          </a:p>
          <a:p>
            <a:pPr marL="36900" indent="0">
              <a:buNone/>
            </a:pPr>
            <a:r>
              <a:rPr lang="en-GB" dirty="0" err="1"/>
              <a:t>Kaltenböck</a:t>
            </a:r>
            <a:r>
              <a:rPr lang="en-GB" dirty="0"/>
              <a:t>, G. (2016). On the grammatical status of insubordinate </a:t>
            </a:r>
            <a:r>
              <a:rPr lang="en-GB" i="1" dirty="0"/>
              <a:t>if</a:t>
            </a:r>
            <a:r>
              <a:rPr lang="en-GB" dirty="0"/>
              <a:t>-clauses. In: </a:t>
            </a:r>
            <a:r>
              <a:rPr lang="en-GB" dirty="0" err="1"/>
              <a:t>Kaltenböck</a:t>
            </a:r>
            <a:r>
              <a:rPr lang="en-GB" dirty="0"/>
              <a:t>, Gunther, Keizer, Evelien, </a:t>
            </a:r>
            <a:r>
              <a:rPr lang="en-GB" dirty="0" err="1"/>
              <a:t>Lohmann</a:t>
            </a:r>
            <a:r>
              <a:rPr lang="en-GB" dirty="0"/>
              <a:t>, Arne (Eds.) </a:t>
            </a:r>
            <a:r>
              <a:rPr lang="en-GB" i="1" dirty="0"/>
              <a:t>Outside the clause. Form and function of extra-clausal constituents</a:t>
            </a:r>
            <a:r>
              <a:rPr lang="en-GB" dirty="0"/>
              <a:t> (pp. 341–378). John </a:t>
            </a:r>
            <a:r>
              <a:rPr lang="en-GB" dirty="0" err="1"/>
              <a:t>Benjamins</a:t>
            </a:r>
            <a:r>
              <a:rPr lang="en-GB" dirty="0"/>
              <a:t>, Amsterdam &amp; Philadelphia. </a:t>
            </a:r>
            <a:endParaRPr lang="hu-HU" dirty="0"/>
          </a:p>
          <a:p>
            <a:pPr marL="36900" indent="0">
              <a:buNone/>
            </a:pPr>
            <a:r>
              <a:rPr lang="en-GB" dirty="0" err="1"/>
              <a:t>Lastres-López</a:t>
            </a:r>
            <a:r>
              <a:rPr lang="en-GB" dirty="0"/>
              <a:t>, C. (2018). </a:t>
            </a:r>
            <a:r>
              <a:rPr lang="en-GB" i="1" dirty="0"/>
              <a:t>If</a:t>
            </a:r>
            <a:r>
              <a:rPr lang="en-GB" dirty="0"/>
              <a:t>-insubordination in spoken British English: Syntactic and pragmatic properties. Language Sciences, </a:t>
            </a:r>
            <a:r>
              <a:rPr lang="en-GB" i="1" dirty="0"/>
              <a:t>66,</a:t>
            </a:r>
            <a:r>
              <a:rPr lang="en-GB" dirty="0"/>
              <a:t> 42–59</a:t>
            </a:r>
            <a:r>
              <a:rPr lang="en-GB" dirty="0" smtClean="0"/>
              <a:t>.</a:t>
            </a:r>
            <a:endParaRPr lang="hu-HU" dirty="0" smtClean="0"/>
          </a:p>
          <a:p>
            <a:pPr marL="36900" indent="0">
              <a:buNone/>
            </a:pPr>
            <a:r>
              <a:rPr lang="hu-HU" dirty="0" err="1" smtClean="0"/>
              <a:t>Lastres-López</a:t>
            </a:r>
            <a:r>
              <a:rPr lang="hu-HU" dirty="0" smtClean="0"/>
              <a:t>, C. (2020).  KÖNYVE</a:t>
            </a:r>
            <a:endParaRPr lang="hu-HU" dirty="0"/>
          </a:p>
          <a:p>
            <a:pPr marL="36900" indent="0">
              <a:buNone/>
            </a:pPr>
            <a:r>
              <a:rPr lang="en-GB" dirty="0"/>
              <a:t>MNSz2 = Magyar </a:t>
            </a:r>
            <a:r>
              <a:rPr lang="en-GB" dirty="0" err="1"/>
              <a:t>Nemzeti</a:t>
            </a:r>
            <a:r>
              <a:rPr lang="en-GB" dirty="0"/>
              <a:t> </a:t>
            </a:r>
            <a:r>
              <a:rPr lang="en-GB" dirty="0" err="1"/>
              <a:t>Szövegtár</a:t>
            </a:r>
            <a:r>
              <a:rPr lang="en-GB" dirty="0"/>
              <a:t> 2. </a:t>
            </a:r>
            <a:r>
              <a:rPr lang="en-GB" dirty="0" err="1"/>
              <a:t>változat</a:t>
            </a:r>
            <a:r>
              <a:rPr lang="en-GB" dirty="0"/>
              <a:t> [Hungarian </a:t>
            </a:r>
            <a:r>
              <a:rPr lang="en-GB" dirty="0" err="1"/>
              <a:t>Gigaword</a:t>
            </a:r>
            <a:r>
              <a:rPr lang="en-GB" dirty="0"/>
              <a:t> Corpus 2.0.5; 1.5 billion words]. </a:t>
            </a:r>
            <a:r>
              <a:rPr lang="en-GB" u="sng" dirty="0">
                <a:hlinkClick r:id="rId2"/>
              </a:rPr>
              <a:t>http://clara.nytud.hu/mnsz2-dev/</a:t>
            </a:r>
            <a:endParaRPr lang="hu-HU" dirty="0"/>
          </a:p>
          <a:p>
            <a:pPr marL="0" indent="0">
              <a:buNone/>
            </a:pPr>
            <a:endParaRPr lang="hu-HU" dirty="0"/>
          </a:p>
        </p:txBody>
      </p:sp>
    </p:spTree>
    <p:extLst>
      <p:ext uri="{BB962C8B-B14F-4D97-AF65-F5344CB8AC3E}">
        <p14:creationId xmlns:p14="http://schemas.microsoft.com/office/powerpoint/2010/main" val="4182888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All</a:t>
            </a:r>
            <a:r>
              <a:rPr lang="hu-HU" dirty="0" smtClean="0"/>
              <a:t> </a:t>
            </a:r>
            <a:r>
              <a:rPr lang="hu-HU" dirty="0" err="1" smtClean="0"/>
              <a:t>valid</a:t>
            </a:r>
            <a:r>
              <a:rPr lang="hu-HU" dirty="0" smtClean="0"/>
              <a:t> </a:t>
            </a:r>
            <a:r>
              <a:rPr lang="hu-HU" dirty="0" err="1" smtClean="0"/>
              <a:t>hits</a:t>
            </a:r>
            <a:endParaRPr lang="hu-HU" dirty="0"/>
          </a:p>
        </p:txBody>
      </p:sp>
      <p:graphicFrame>
        <p:nvGraphicFramePr>
          <p:cNvPr id="4" name="Tartalom helye 3"/>
          <p:cNvGraphicFramePr>
            <a:graphicFrameLocks noGrp="1"/>
          </p:cNvGraphicFramePr>
          <p:nvPr>
            <p:ph idx="1"/>
            <p:extLst>
              <p:ext uri="{D42A27DB-BD31-4B8C-83A1-F6EECF244321}">
                <p14:modId xmlns:p14="http://schemas.microsoft.com/office/powerpoint/2010/main" val="640484382"/>
              </p:ext>
            </p:extLst>
          </p:nvPr>
        </p:nvGraphicFramePr>
        <p:xfrm>
          <a:off x="1408385" y="1429411"/>
          <a:ext cx="9448800" cy="4866282"/>
        </p:xfrm>
        <a:graphic>
          <a:graphicData uri="http://schemas.openxmlformats.org/drawingml/2006/table">
            <a:tbl>
              <a:tblPr>
                <a:tableStyleId>{5C22544A-7EE6-4342-B048-85BDC9FD1C3A}</a:tableStyleId>
              </a:tblPr>
              <a:tblGrid>
                <a:gridCol w="1181100"/>
                <a:gridCol w="1181100"/>
                <a:gridCol w="1181100"/>
                <a:gridCol w="1181100"/>
                <a:gridCol w="1181100"/>
                <a:gridCol w="1181100"/>
                <a:gridCol w="1181100"/>
                <a:gridCol w="1181100"/>
              </a:tblGrid>
              <a:tr h="540698">
                <a:tc>
                  <a:txBody>
                    <a:bodyPr/>
                    <a:lstStyle/>
                    <a:p>
                      <a:pPr algn="l" fontAlgn="b"/>
                      <a:r>
                        <a:rPr lang="hu-HU" sz="1800" u="none" strike="noStrike" dirty="0">
                          <a:effectLst/>
                        </a:rPr>
                        <a:t>HITS</a:t>
                      </a:r>
                      <a:endParaRPr lang="hu-HU" sz="1800" b="0" i="0" u="none" strike="noStrike" dirty="0">
                        <a:solidFill>
                          <a:srgbClr val="000000"/>
                        </a:solidFill>
                        <a:effectLst/>
                        <a:latin typeface="Aptos Narrow" panose="02110004020202020204"/>
                      </a:endParaRPr>
                    </a:p>
                  </a:txBody>
                  <a:tcPr marL="7620" marR="7620" marT="7620" marB="0" anchor="b"/>
                </a:tc>
                <a:tc>
                  <a:txBody>
                    <a:bodyPr/>
                    <a:lstStyle/>
                    <a:p>
                      <a:pPr algn="ctr" fontAlgn="b"/>
                      <a:r>
                        <a:rPr lang="hu-HU" sz="1800" u="none" strike="noStrike" dirty="0">
                          <a:effectLst/>
                        </a:rPr>
                        <a:t>2 WORDS</a:t>
                      </a:r>
                      <a:endParaRPr lang="hu-HU" sz="1800" b="1" i="0" u="none" strike="noStrike" dirty="0">
                        <a:solidFill>
                          <a:srgbClr val="000000"/>
                        </a:solidFill>
                        <a:effectLst/>
                        <a:latin typeface="Aptos Narrow" panose="02110004020202020204"/>
                      </a:endParaRPr>
                    </a:p>
                  </a:txBody>
                  <a:tcPr marL="7620" marR="7620" marT="7620" marB="0" anchor="b"/>
                </a:tc>
                <a:tc>
                  <a:txBody>
                    <a:bodyPr/>
                    <a:lstStyle/>
                    <a:p>
                      <a:pPr algn="ctr" fontAlgn="b"/>
                      <a:r>
                        <a:rPr lang="hu-HU" sz="1800" u="none" strike="noStrike" dirty="0">
                          <a:effectLst/>
                        </a:rPr>
                        <a:t>3 WORDS</a:t>
                      </a:r>
                      <a:endParaRPr lang="hu-HU" sz="1800" b="1" i="0" u="none" strike="noStrike" dirty="0">
                        <a:solidFill>
                          <a:srgbClr val="000000"/>
                        </a:solidFill>
                        <a:effectLst/>
                        <a:latin typeface="Aptos Narrow" panose="02110004020202020204"/>
                      </a:endParaRPr>
                    </a:p>
                  </a:txBody>
                  <a:tcPr marL="7620" marR="7620" marT="7620" marB="0" anchor="b"/>
                </a:tc>
                <a:tc>
                  <a:txBody>
                    <a:bodyPr/>
                    <a:lstStyle/>
                    <a:p>
                      <a:pPr algn="ctr" fontAlgn="b"/>
                      <a:r>
                        <a:rPr lang="hu-HU" sz="1800" u="none" strike="noStrike">
                          <a:effectLst/>
                        </a:rPr>
                        <a:t>4 WORDS</a:t>
                      </a:r>
                      <a:endParaRPr lang="hu-HU" sz="1800" b="1" i="0" u="none" strike="noStrike">
                        <a:solidFill>
                          <a:srgbClr val="000000"/>
                        </a:solidFill>
                        <a:effectLst/>
                        <a:latin typeface="Aptos Narrow" panose="02110004020202020204"/>
                      </a:endParaRPr>
                    </a:p>
                  </a:txBody>
                  <a:tcPr marL="7620" marR="7620" marT="7620" marB="0" anchor="b"/>
                </a:tc>
                <a:tc>
                  <a:txBody>
                    <a:bodyPr/>
                    <a:lstStyle/>
                    <a:p>
                      <a:pPr algn="ctr" fontAlgn="b"/>
                      <a:r>
                        <a:rPr lang="hu-HU" sz="1800" u="none" strike="noStrike">
                          <a:effectLst/>
                        </a:rPr>
                        <a:t>5 WORDS</a:t>
                      </a:r>
                      <a:endParaRPr lang="hu-HU" sz="1800" b="1" i="0" u="none" strike="noStrike">
                        <a:solidFill>
                          <a:srgbClr val="000000"/>
                        </a:solidFill>
                        <a:effectLst/>
                        <a:latin typeface="Aptos Narrow" panose="02110004020202020204"/>
                      </a:endParaRPr>
                    </a:p>
                  </a:txBody>
                  <a:tcPr marL="7620" marR="7620" marT="7620" marB="0" anchor="b"/>
                </a:tc>
                <a:tc>
                  <a:txBody>
                    <a:bodyPr/>
                    <a:lstStyle/>
                    <a:p>
                      <a:pPr algn="ctr" fontAlgn="b"/>
                      <a:r>
                        <a:rPr lang="hu-HU" sz="1800" u="none" strike="noStrike">
                          <a:effectLst/>
                        </a:rPr>
                        <a:t>6 WORDS</a:t>
                      </a:r>
                      <a:endParaRPr lang="hu-HU" sz="1800" b="1" i="0" u="none" strike="noStrike">
                        <a:solidFill>
                          <a:srgbClr val="000000"/>
                        </a:solidFill>
                        <a:effectLst/>
                        <a:latin typeface="Aptos Narrow" panose="02110004020202020204"/>
                      </a:endParaRPr>
                    </a:p>
                  </a:txBody>
                  <a:tcPr marL="7620" marR="7620" marT="7620" marB="0" anchor="b"/>
                </a:tc>
                <a:tc>
                  <a:txBody>
                    <a:bodyPr/>
                    <a:lstStyle/>
                    <a:p>
                      <a:pPr algn="ctr" fontAlgn="b"/>
                      <a:r>
                        <a:rPr lang="hu-HU" sz="1800" u="none" strike="noStrike">
                          <a:effectLst/>
                        </a:rPr>
                        <a:t>7 WORDS</a:t>
                      </a:r>
                      <a:endParaRPr lang="hu-HU" sz="1800" b="1" i="0" u="none" strike="noStrike">
                        <a:solidFill>
                          <a:srgbClr val="000000"/>
                        </a:solidFill>
                        <a:effectLst/>
                        <a:latin typeface="Aptos Narrow" panose="02110004020202020204"/>
                      </a:endParaRPr>
                    </a:p>
                  </a:txBody>
                  <a:tcPr marL="7620" marR="7620" marT="7620" marB="0" anchor="b"/>
                </a:tc>
                <a:tc>
                  <a:txBody>
                    <a:bodyPr/>
                    <a:lstStyle/>
                    <a:p>
                      <a:pPr algn="ctr" fontAlgn="b"/>
                      <a:r>
                        <a:rPr lang="hu-HU" sz="1800" b="1" u="none" strike="noStrike" dirty="0">
                          <a:effectLst/>
                        </a:rPr>
                        <a:t>TOTAL</a:t>
                      </a:r>
                      <a:endParaRPr lang="hu-HU" sz="1800" b="1" i="0" u="none" strike="noStrike" dirty="0">
                        <a:solidFill>
                          <a:srgbClr val="000000"/>
                        </a:solidFill>
                        <a:effectLst/>
                        <a:latin typeface="Aptos Narrow" panose="02110004020202020204"/>
                      </a:endParaRPr>
                    </a:p>
                  </a:txBody>
                  <a:tcPr marL="7620" marR="7620" marT="7620" marB="0" anchor="b"/>
                </a:tc>
              </a:tr>
              <a:tr h="540698">
                <a:tc>
                  <a:txBody>
                    <a:bodyPr/>
                    <a:lstStyle/>
                    <a:p>
                      <a:pPr algn="l" fontAlgn="b"/>
                      <a:r>
                        <a:rPr lang="hu-HU" sz="1800" u="none" strike="noStrike" dirty="0">
                          <a:effectLst/>
                        </a:rPr>
                        <a:t>DEO</a:t>
                      </a:r>
                      <a:endParaRPr lang="hu-HU" sz="1800" b="1" i="0" u="none" strike="noStrike" dirty="0">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u="none" strike="noStrike" dirty="0">
                          <a:effectLst/>
                        </a:rPr>
                        <a:t>13</a:t>
                      </a:r>
                      <a:endParaRPr lang="hu-HU" sz="1800" b="0" i="0" u="none" strike="noStrike" dirty="0">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u="none" strike="noStrike" dirty="0">
                          <a:effectLst/>
                        </a:rPr>
                        <a:t>23</a:t>
                      </a:r>
                      <a:endParaRPr lang="hu-HU" sz="1800" b="0" i="0" u="none" strike="noStrike" dirty="0">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u="none" strike="noStrike" dirty="0">
                          <a:effectLst/>
                        </a:rPr>
                        <a:t>10</a:t>
                      </a:r>
                      <a:endParaRPr lang="hu-HU" sz="1800" b="0" i="0" u="none" strike="noStrike" dirty="0">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u="none" strike="noStrike" dirty="0">
                          <a:effectLst/>
                        </a:rPr>
                        <a:t>26</a:t>
                      </a:r>
                      <a:endParaRPr lang="hu-HU" sz="1800" b="0" i="0" u="none" strike="noStrike" dirty="0">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u="none" strike="noStrike">
                          <a:effectLst/>
                        </a:rPr>
                        <a:t>9</a:t>
                      </a:r>
                      <a:endParaRPr lang="hu-HU" sz="1800" b="0" i="0" u="none" strike="noStrike">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u="none" strike="noStrike">
                          <a:effectLst/>
                        </a:rPr>
                        <a:t>12</a:t>
                      </a:r>
                      <a:endParaRPr lang="hu-HU" sz="1800" b="0" i="0" u="none" strike="noStrike">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b="1" u="none" strike="noStrike" dirty="0">
                          <a:effectLst/>
                        </a:rPr>
                        <a:t>93</a:t>
                      </a:r>
                      <a:endParaRPr lang="hu-HU" sz="1800" b="1" i="0" u="none" strike="noStrike" dirty="0">
                        <a:solidFill>
                          <a:srgbClr val="000000"/>
                        </a:solidFill>
                        <a:effectLst/>
                        <a:latin typeface="Aptos Narrow" panose="02110004020202020204"/>
                      </a:endParaRPr>
                    </a:p>
                  </a:txBody>
                  <a:tcPr marL="7620" marR="7620" marT="7620" marB="0" anchor="b">
                    <a:solidFill>
                      <a:schemeClr val="accent1">
                        <a:lumMod val="40000"/>
                        <a:lumOff val="60000"/>
                      </a:schemeClr>
                    </a:solidFill>
                  </a:tcPr>
                </a:tc>
              </a:tr>
              <a:tr h="540698">
                <a:tc>
                  <a:txBody>
                    <a:bodyPr/>
                    <a:lstStyle/>
                    <a:p>
                      <a:pPr algn="l" fontAlgn="b"/>
                      <a:r>
                        <a:rPr lang="hu-HU" sz="1800" u="none" strike="noStrike">
                          <a:effectLst/>
                        </a:rPr>
                        <a:t>EXC</a:t>
                      </a:r>
                      <a:endParaRPr lang="hu-HU" sz="1800" b="1" i="0" u="none" strike="noStrike">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u="none" strike="noStrike">
                          <a:effectLst/>
                        </a:rPr>
                        <a:t>19</a:t>
                      </a:r>
                      <a:endParaRPr lang="hu-HU" sz="1800" b="0" i="0" u="none" strike="noStrike">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u="none" strike="noStrike">
                          <a:effectLst/>
                        </a:rPr>
                        <a:t>19</a:t>
                      </a:r>
                      <a:endParaRPr lang="hu-HU" sz="1800" b="0" i="0" u="none" strike="noStrike">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u="none" strike="noStrike" dirty="0">
                          <a:effectLst/>
                        </a:rPr>
                        <a:t>11</a:t>
                      </a:r>
                      <a:endParaRPr lang="hu-HU" sz="1800" b="0" i="0" u="none" strike="noStrike" dirty="0">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u="none" strike="noStrike" dirty="0">
                          <a:effectLst/>
                        </a:rPr>
                        <a:t>7</a:t>
                      </a:r>
                      <a:endParaRPr lang="hu-HU" sz="1800" b="0" i="0" u="none" strike="noStrike" dirty="0">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u="none" strike="noStrike" dirty="0">
                          <a:effectLst/>
                        </a:rPr>
                        <a:t>4</a:t>
                      </a:r>
                      <a:endParaRPr lang="hu-HU" sz="1800" b="0" i="0" u="none" strike="noStrike" dirty="0">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u="none" strike="noStrike">
                          <a:effectLst/>
                        </a:rPr>
                        <a:t>2</a:t>
                      </a:r>
                      <a:endParaRPr lang="hu-HU" sz="1800" b="0" i="0" u="none" strike="noStrike">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b="1" u="none" strike="noStrike" dirty="0">
                          <a:effectLst/>
                        </a:rPr>
                        <a:t>62</a:t>
                      </a:r>
                      <a:endParaRPr lang="hu-HU" sz="1800" b="1" i="0" u="none" strike="noStrike" dirty="0">
                        <a:solidFill>
                          <a:srgbClr val="000000"/>
                        </a:solidFill>
                        <a:effectLst/>
                        <a:latin typeface="Aptos Narrow" panose="02110004020202020204"/>
                      </a:endParaRPr>
                    </a:p>
                  </a:txBody>
                  <a:tcPr marL="7620" marR="7620" marT="7620" marB="0" anchor="b">
                    <a:solidFill>
                      <a:schemeClr val="accent1">
                        <a:lumMod val="40000"/>
                        <a:lumOff val="60000"/>
                      </a:schemeClr>
                    </a:solidFill>
                  </a:tcPr>
                </a:tc>
              </a:tr>
              <a:tr h="540698">
                <a:tc>
                  <a:txBody>
                    <a:bodyPr/>
                    <a:lstStyle/>
                    <a:p>
                      <a:pPr algn="l" fontAlgn="b"/>
                      <a:r>
                        <a:rPr lang="hu-HU" sz="1800" u="none" strike="noStrike">
                          <a:effectLst/>
                        </a:rPr>
                        <a:t>ASS</a:t>
                      </a:r>
                      <a:endParaRPr lang="hu-HU" sz="1800" b="1" i="0" u="none" strike="noStrike">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u="none" strike="noStrike">
                          <a:effectLst/>
                        </a:rPr>
                        <a:t>2</a:t>
                      </a:r>
                      <a:endParaRPr lang="hu-HU" sz="1800" b="0" i="0" u="none" strike="noStrike">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u="none" strike="noStrike">
                          <a:effectLst/>
                        </a:rPr>
                        <a:t>1</a:t>
                      </a:r>
                      <a:endParaRPr lang="hu-HU" sz="1800" b="0" i="0" u="none" strike="noStrike">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u="none" strike="noStrike">
                          <a:effectLst/>
                        </a:rPr>
                        <a:t>0</a:t>
                      </a:r>
                      <a:endParaRPr lang="hu-HU" sz="1800" b="0" i="0" u="none" strike="noStrike">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u="none" strike="noStrike">
                          <a:effectLst/>
                        </a:rPr>
                        <a:t>0</a:t>
                      </a:r>
                      <a:endParaRPr lang="hu-HU" sz="1800" b="0" i="0" u="none" strike="noStrike">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u="none" strike="noStrike" dirty="0">
                          <a:effectLst/>
                        </a:rPr>
                        <a:t>0</a:t>
                      </a:r>
                      <a:endParaRPr lang="hu-HU" sz="1800" b="0" i="0" u="none" strike="noStrike" dirty="0">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u="none" strike="noStrike" dirty="0">
                          <a:effectLst/>
                        </a:rPr>
                        <a:t>0</a:t>
                      </a:r>
                      <a:endParaRPr lang="hu-HU" sz="1800" b="0" i="0" u="none" strike="noStrike" dirty="0">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b="1" u="none" strike="noStrike" dirty="0">
                          <a:effectLst/>
                        </a:rPr>
                        <a:t>3</a:t>
                      </a:r>
                      <a:endParaRPr lang="hu-HU" sz="1800" b="1" i="0" u="none" strike="noStrike" dirty="0">
                        <a:solidFill>
                          <a:srgbClr val="000000"/>
                        </a:solidFill>
                        <a:effectLst/>
                        <a:latin typeface="Aptos Narrow" panose="02110004020202020204"/>
                      </a:endParaRPr>
                    </a:p>
                  </a:txBody>
                  <a:tcPr marL="7620" marR="7620" marT="7620" marB="0" anchor="b">
                    <a:solidFill>
                      <a:schemeClr val="accent1">
                        <a:lumMod val="40000"/>
                        <a:lumOff val="60000"/>
                      </a:schemeClr>
                    </a:solidFill>
                  </a:tcPr>
                </a:tc>
              </a:tr>
              <a:tr h="540698">
                <a:tc>
                  <a:txBody>
                    <a:bodyPr/>
                    <a:lstStyle/>
                    <a:p>
                      <a:pPr algn="l" fontAlgn="b"/>
                      <a:r>
                        <a:rPr lang="hu-HU" sz="1800" u="none" strike="noStrike">
                          <a:effectLst/>
                        </a:rPr>
                        <a:t>OTH</a:t>
                      </a:r>
                      <a:endParaRPr lang="hu-HU" sz="1800" b="1" i="0" u="none" strike="noStrike">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u="none" strike="noStrike">
                          <a:effectLst/>
                        </a:rPr>
                        <a:t>2</a:t>
                      </a:r>
                      <a:endParaRPr lang="hu-HU" sz="1800" b="0" i="0" u="none" strike="noStrike">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u="none" strike="noStrike">
                          <a:effectLst/>
                        </a:rPr>
                        <a:t>7</a:t>
                      </a:r>
                      <a:endParaRPr lang="hu-HU" sz="1800" b="0" i="0" u="none" strike="noStrike">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u="none" strike="noStrike">
                          <a:effectLst/>
                        </a:rPr>
                        <a:t>0</a:t>
                      </a:r>
                      <a:endParaRPr lang="hu-HU" sz="1800" b="0" i="0" u="none" strike="noStrike">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u="none" strike="noStrike">
                          <a:effectLst/>
                        </a:rPr>
                        <a:t>0</a:t>
                      </a:r>
                      <a:endParaRPr lang="hu-HU" sz="1800" b="0" i="0" u="none" strike="noStrike">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u="none" strike="noStrike" dirty="0">
                          <a:effectLst/>
                        </a:rPr>
                        <a:t>1</a:t>
                      </a:r>
                      <a:endParaRPr lang="hu-HU" sz="1800" b="0" i="0" u="none" strike="noStrike" dirty="0">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u="none" strike="noStrike">
                          <a:effectLst/>
                        </a:rPr>
                        <a:t>0</a:t>
                      </a:r>
                      <a:endParaRPr lang="hu-HU" sz="1800" b="0" i="0" u="none" strike="noStrike">
                        <a:solidFill>
                          <a:srgbClr val="000000"/>
                        </a:solidFill>
                        <a:effectLst/>
                        <a:latin typeface="Aptos Narrow" panose="02110004020202020204"/>
                      </a:endParaRPr>
                    </a:p>
                  </a:txBody>
                  <a:tcPr marL="7620" marR="7620" marT="7620" marB="0" anchor="b">
                    <a:solidFill>
                      <a:schemeClr val="accent1">
                        <a:lumMod val="40000"/>
                        <a:lumOff val="60000"/>
                      </a:schemeClr>
                    </a:solidFill>
                  </a:tcPr>
                </a:tc>
                <a:tc>
                  <a:txBody>
                    <a:bodyPr/>
                    <a:lstStyle/>
                    <a:p>
                      <a:pPr algn="r" fontAlgn="b"/>
                      <a:r>
                        <a:rPr lang="hu-HU" sz="1800" b="1" u="none" strike="noStrike" dirty="0">
                          <a:effectLst/>
                        </a:rPr>
                        <a:t>10</a:t>
                      </a:r>
                      <a:endParaRPr lang="hu-HU" sz="1800" b="1" i="0" u="none" strike="noStrike" dirty="0">
                        <a:solidFill>
                          <a:srgbClr val="000000"/>
                        </a:solidFill>
                        <a:effectLst/>
                        <a:latin typeface="Aptos Narrow" panose="02110004020202020204"/>
                      </a:endParaRPr>
                    </a:p>
                  </a:txBody>
                  <a:tcPr marL="7620" marR="7620" marT="7620" marB="0" anchor="b">
                    <a:solidFill>
                      <a:schemeClr val="accent1">
                        <a:lumMod val="40000"/>
                        <a:lumOff val="60000"/>
                      </a:schemeClr>
                    </a:solidFill>
                  </a:tcPr>
                </a:tc>
              </a:tr>
              <a:tr h="540698">
                <a:tc>
                  <a:txBody>
                    <a:bodyPr/>
                    <a:lstStyle/>
                    <a:p>
                      <a:pPr algn="l" fontAlgn="b"/>
                      <a:r>
                        <a:rPr lang="hu-HU" sz="1800" u="none" strike="noStrike">
                          <a:effectLst/>
                        </a:rPr>
                        <a:t>META</a:t>
                      </a:r>
                      <a:endParaRPr lang="hu-HU" sz="1800" b="0" i="0" u="none" strike="noStrike">
                        <a:solidFill>
                          <a:srgbClr val="000000"/>
                        </a:solidFill>
                        <a:effectLst/>
                        <a:latin typeface="Aptos Narrow" panose="02110004020202020204"/>
                      </a:endParaRPr>
                    </a:p>
                  </a:txBody>
                  <a:tcPr marL="7620" marR="7620" marT="7620" marB="0" anchor="b"/>
                </a:tc>
                <a:tc>
                  <a:txBody>
                    <a:bodyPr/>
                    <a:lstStyle/>
                    <a:p>
                      <a:pPr algn="r" fontAlgn="b"/>
                      <a:r>
                        <a:rPr lang="hu-HU" sz="1800" u="none" strike="noStrike">
                          <a:effectLst/>
                        </a:rPr>
                        <a:t>26</a:t>
                      </a:r>
                      <a:endParaRPr lang="hu-HU" sz="1800" b="0" i="0" u="none" strike="noStrike">
                        <a:solidFill>
                          <a:srgbClr val="000000"/>
                        </a:solidFill>
                        <a:effectLst/>
                        <a:latin typeface="Aptos Narrow" panose="02110004020202020204"/>
                      </a:endParaRPr>
                    </a:p>
                  </a:txBody>
                  <a:tcPr marL="7620" marR="7620" marT="7620" marB="0" anchor="b"/>
                </a:tc>
                <a:tc>
                  <a:txBody>
                    <a:bodyPr/>
                    <a:lstStyle/>
                    <a:p>
                      <a:pPr algn="r" fontAlgn="b"/>
                      <a:r>
                        <a:rPr lang="hu-HU" sz="1800" u="none" strike="noStrike">
                          <a:effectLst/>
                        </a:rPr>
                        <a:t>15</a:t>
                      </a:r>
                      <a:endParaRPr lang="hu-HU" sz="1800" b="0" i="0" u="none" strike="noStrike">
                        <a:solidFill>
                          <a:srgbClr val="000000"/>
                        </a:solidFill>
                        <a:effectLst/>
                        <a:latin typeface="Aptos Narrow" panose="02110004020202020204"/>
                      </a:endParaRPr>
                    </a:p>
                  </a:txBody>
                  <a:tcPr marL="7620" marR="7620" marT="7620" marB="0" anchor="b"/>
                </a:tc>
                <a:tc>
                  <a:txBody>
                    <a:bodyPr/>
                    <a:lstStyle/>
                    <a:p>
                      <a:pPr algn="r" fontAlgn="b"/>
                      <a:r>
                        <a:rPr lang="hu-HU" sz="1800" u="none" strike="noStrike">
                          <a:effectLst/>
                        </a:rPr>
                        <a:t>10</a:t>
                      </a:r>
                      <a:endParaRPr lang="hu-HU" sz="1800" b="0" i="0" u="none" strike="noStrike">
                        <a:solidFill>
                          <a:srgbClr val="000000"/>
                        </a:solidFill>
                        <a:effectLst/>
                        <a:latin typeface="Aptos Narrow" panose="02110004020202020204"/>
                      </a:endParaRPr>
                    </a:p>
                  </a:txBody>
                  <a:tcPr marL="7620" marR="7620" marT="7620" marB="0" anchor="b"/>
                </a:tc>
                <a:tc>
                  <a:txBody>
                    <a:bodyPr/>
                    <a:lstStyle/>
                    <a:p>
                      <a:pPr algn="r" fontAlgn="b"/>
                      <a:r>
                        <a:rPr lang="hu-HU" sz="1800" u="none" strike="noStrike">
                          <a:effectLst/>
                        </a:rPr>
                        <a:t>10</a:t>
                      </a:r>
                      <a:endParaRPr lang="hu-HU" sz="1800" b="0" i="0" u="none" strike="noStrike">
                        <a:solidFill>
                          <a:srgbClr val="000000"/>
                        </a:solidFill>
                        <a:effectLst/>
                        <a:latin typeface="Aptos Narrow" panose="02110004020202020204"/>
                      </a:endParaRPr>
                    </a:p>
                  </a:txBody>
                  <a:tcPr marL="7620" marR="7620" marT="7620" marB="0" anchor="b"/>
                </a:tc>
                <a:tc>
                  <a:txBody>
                    <a:bodyPr/>
                    <a:lstStyle/>
                    <a:p>
                      <a:pPr algn="r" fontAlgn="b"/>
                      <a:r>
                        <a:rPr lang="hu-HU" sz="1800" u="none" strike="noStrike" dirty="0">
                          <a:effectLst/>
                        </a:rPr>
                        <a:t>5</a:t>
                      </a:r>
                      <a:endParaRPr lang="hu-HU" sz="1800" b="0" i="0" u="none" strike="noStrike" dirty="0">
                        <a:solidFill>
                          <a:srgbClr val="000000"/>
                        </a:solidFill>
                        <a:effectLst/>
                        <a:latin typeface="Aptos Narrow" panose="02110004020202020204"/>
                      </a:endParaRPr>
                    </a:p>
                  </a:txBody>
                  <a:tcPr marL="7620" marR="7620" marT="7620" marB="0" anchor="b"/>
                </a:tc>
                <a:tc>
                  <a:txBody>
                    <a:bodyPr/>
                    <a:lstStyle/>
                    <a:p>
                      <a:pPr algn="r" fontAlgn="b"/>
                      <a:r>
                        <a:rPr lang="hu-HU" sz="1800" u="none" strike="noStrike" dirty="0">
                          <a:effectLst/>
                        </a:rPr>
                        <a:t>6</a:t>
                      </a:r>
                      <a:endParaRPr lang="hu-HU" sz="1800" b="0" i="0" u="none" strike="noStrike" dirty="0">
                        <a:solidFill>
                          <a:srgbClr val="000000"/>
                        </a:solidFill>
                        <a:effectLst/>
                        <a:latin typeface="Aptos Narrow" panose="02110004020202020204"/>
                      </a:endParaRPr>
                    </a:p>
                  </a:txBody>
                  <a:tcPr marL="7620" marR="7620" marT="7620" marB="0" anchor="b"/>
                </a:tc>
                <a:tc>
                  <a:txBody>
                    <a:bodyPr/>
                    <a:lstStyle/>
                    <a:p>
                      <a:pPr algn="r" fontAlgn="b"/>
                      <a:r>
                        <a:rPr lang="hu-HU" sz="1800" b="1" u="none" strike="noStrike" dirty="0">
                          <a:effectLst/>
                        </a:rPr>
                        <a:t>72</a:t>
                      </a:r>
                      <a:endParaRPr lang="hu-HU" sz="1800" b="1" i="0" u="none" strike="noStrike" dirty="0">
                        <a:solidFill>
                          <a:srgbClr val="000000"/>
                        </a:solidFill>
                        <a:effectLst/>
                        <a:latin typeface="Aptos Narrow" panose="02110004020202020204"/>
                      </a:endParaRPr>
                    </a:p>
                  </a:txBody>
                  <a:tcPr marL="7620" marR="7620" marT="7620" marB="0" anchor="b"/>
                </a:tc>
              </a:tr>
              <a:tr h="540698">
                <a:tc>
                  <a:txBody>
                    <a:bodyPr/>
                    <a:lstStyle/>
                    <a:p>
                      <a:pPr algn="l" fontAlgn="b"/>
                      <a:r>
                        <a:rPr lang="hu-HU" sz="1800" u="none" strike="noStrike">
                          <a:effectLst/>
                        </a:rPr>
                        <a:t>REAS</a:t>
                      </a:r>
                      <a:endParaRPr lang="hu-HU" sz="1800" b="0" i="0" u="none" strike="noStrike">
                        <a:solidFill>
                          <a:srgbClr val="000000"/>
                        </a:solidFill>
                        <a:effectLst/>
                        <a:latin typeface="Aptos Narrow" panose="02110004020202020204"/>
                      </a:endParaRPr>
                    </a:p>
                  </a:txBody>
                  <a:tcPr marL="7620" marR="7620" marT="7620" marB="0" anchor="b"/>
                </a:tc>
                <a:tc>
                  <a:txBody>
                    <a:bodyPr/>
                    <a:lstStyle/>
                    <a:p>
                      <a:pPr algn="r" fontAlgn="b"/>
                      <a:r>
                        <a:rPr lang="hu-HU" sz="1800" u="none" strike="noStrike">
                          <a:effectLst/>
                        </a:rPr>
                        <a:t>4</a:t>
                      </a:r>
                      <a:endParaRPr lang="hu-HU" sz="1800" b="0" i="0" u="none" strike="noStrike">
                        <a:solidFill>
                          <a:srgbClr val="000000"/>
                        </a:solidFill>
                        <a:effectLst/>
                        <a:latin typeface="Aptos Narrow" panose="02110004020202020204"/>
                      </a:endParaRPr>
                    </a:p>
                  </a:txBody>
                  <a:tcPr marL="7620" marR="7620" marT="7620" marB="0" anchor="b"/>
                </a:tc>
                <a:tc>
                  <a:txBody>
                    <a:bodyPr/>
                    <a:lstStyle/>
                    <a:p>
                      <a:pPr algn="r" fontAlgn="b"/>
                      <a:r>
                        <a:rPr lang="hu-HU" sz="1800" u="none" strike="noStrike">
                          <a:effectLst/>
                        </a:rPr>
                        <a:t>5</a:t>
                      </a:r>
                      <a:endParaRPr lang="hu-HU" sz="1800" b="0" i="0" u="none" strike="noStrike">
                        <a:solidFill>
                          <a:srgbClr val="000000"/>
                        </a:solidFill>
                        <a:effectLst/>
                        <a:latin typeface="Aptos Narrow" panose="02110004020202020204"/>
                      </a:endParaRPr>
                    </a:p>
                  </a:txBody>
                  <a:tcPr marL="7620" marR="7620" marT="7620" marB="0" anchor="b"/>
                </a:tc>
                <a:tc>
                  <a:txBody>
                    <a:bodyPr/>
                    <a:lstStyle/>
                    <a:p>
                      <a:pPr algn="r" fontAlgn="b"/>
                      <a:r>
                        <a:rPr lang="hu-HU" sz="1800" u="none" strike="noStrike">
                          <a:effectLst/>
                        </a:rPr>
                        <a:t>3</a:t>
                      </a:r>
                      <a:endParaRPr lang="hu-HU" sz="1800" b="0" i="0" u="none" strike="noStrike">
                        <a:solidFill>
                          <a:srgbClr val="000000"/>
                        </a:solidFill>
                        <a:effectLst/>
                        <a:latin typeface="Aptos Narrow" panose="02110004020202020204"/>
                      </a:endParaRPr>
                    </a:p>
                  </a:txBody>
                  <a:tcPr marL="7620" marR="7620" marT="7620" marB="0" anchor="b"/>
                </a:tc>
                <a:tc>
                  <a:txBody>
                    <a:bodyPr/>
                    <a:lstStyle/>
                    <a:p>
                      <a:pPr algn="r" fontAlgn="b"/>
                      <a:r>
                        <a:rPr lang="hu-HU" sz="1800" u="none" strike="noStrike">
                          <a:effectLst/>
                        </a:rPr>
                        <a:t>0</a:t>
                      </a:r>
                      <a:endParaRPr lang="hu-HU" sz="1800" b="0" i="0" u="none" strike="noStrike">
                        <a:solidFill>
                          <a:srgbClr val="000000"/>
                        </a:solidFill>
                        <a:effectLst/>
                        <a:latin typeface="Aptos Narrow" panose="02110004020202020204"/>
                      </a:endParaRPr>
                    </a:p>
                  </a:txBody>
                  <a:tcPr marL="7620" marR="7620" marT="7620" marB="0" anchor="b"/>
                </a:tc>
                <a:tc>
                  <a:txBody>
                    <a:bodyPr/>
                    <a:lstStyle/>
                    <a:p>
                      <a:pPr algn="r" fontAlgn="b"/>
                      <a:r>
                        <a:rPr lang="hu-HU" sz="1800" u="none" strike="noStrike">
                          <a:effectLst/>
                        </a:rPr>
                        <a:t>1</a:t>
                      </a:r>
                      <a:endParaRPr lang="hu-HU" sz="1800" b="0" i="0" u="none" strike="noStrike">
                        <a:solidFill>
                          <a:srgbClr val="000000"/>
                        </a:solidFill>
                        <a:effectLst/>
                        <a:latin typeface="Aptos Narrow" panose="02110004020202020204"/>
                      </a:endParaRPr>
                    </a:p>
                  </a:txBody>
                  <a:tcPr marL="7620" marR="7620" marT="7620" marB="0" anchor="b"/>
                </a:tc>
                <a:tc>
                  <a:txBody>
                    <a:bodyPr/>
                    <a:lstStyle/>
                    <a:p>
                      <a:pPr algn="r" fontAlgn="b"/>
                      <a:r>
                        <a:rPr lang="hu-HU" sz="1800" u="none" strike="noStrike" dirty="0">
                          <a:effectLst/>
                        </a:rPr>
                        <a:t>0</a:t>
                      </a:r>
                      <a:endParaRPr lang="hu-HU" sz="1800" b="0" i="0" u="none" strike="noStrike" dirty="0">
                        <a:solidFill>
                          <a:srgbClr val="000000"/>
                        </a:solidFill>
                        <a:effectLst/>
                        <a:latin typeface="Aptos Narrow" panose="02110004020202020204"/>
                      </a:endParaRPr>
                    </a:p>
                  </a:txBody>
                  <a:tcPr marL="7620" marR="7620" marT="7620" marB="0" anchor="b"/>
                </a:tc>
                <a:tc>
                  <a:txBody>
                    <a:bodyPr/>
                    <a:lstStyle/>
                    <a:p>
                      <a:pPr algn="r" fontAlgn="b"/>
                      <a:r>
                        <a:rPr lang="hu-HU" sz="1800" b="1" u="none" strike="noStrike" dirty="0">
                          <a:effectLst/>
                        </a:rPr>
                        <a:t>13</a:t>
                      </a:r>
                      <a:endParaRPr lang="hu-HU" sz="1800" b="1" i="0" u="none" strike="noStrike" dirty="0">
                        <a:solidFill>
                          <a:srgbClr val="000000"/>
                        </a:solidFill>
                        <a:effectLst/>
                        <a:latin typeface="Aptos Narrow" panose="02110004020202020204"/>
                      </a:endParaRPr>
                    </a:p>
                  </a:txBody>
                  <a:tcPr marL="7620" marR="7620" marT="7620" marB="0" anchor="b"/>
                </a:tc>
              </a:tr>
              <a:tr h="540698">
                <a:tc>
                  <a:txBody>
                    <a:bodyPr/>
                    <a:lstStyle/>
                    <a:p>
                      <a:pPr algn="l" fontAlgn="b"/>
                      <a:r>
                        <a:rPr lang="hu-HU" sz="1800" u="none" strike="noStrike">
                          <a:effectLst/>
                        </a:rPr>
                        <a:t>ARG</a:t>
                      </a:r>
                      <a:endParaRPr lang="hu-HU" sz="1800" b="0" i="0" u="none" strike="noStrike">
                        <a:solidFill>
                          <a:srgbClr val="000000"/>
                        </a:solidFill>
                        <a:effectLst/>
                        <a:latin typeface="Aptos Narrow" panose="02110004020202020204"/>
                      </a:endParaRPr>
                    </a:p>
                  </a:txBody>
                  <a:tcPr marL="7620" marR="7620" marT="7620" marB="0" anchor="b"/>
                </a:tc>
                <a:tc>
                  <a:txBody>
                    <a:bodyPr/>
                    <a:lstStyle/>
                    <a:p>
                      <a:pPr algn="r" fontAlgn="b"/>
                      <a:r>
                        <a:rPr lang="hu-HU" sz="1800" u="none" strike="noStrike">
                          <a:effectLst/>
                        </a:rPr>
                        <a:t>0</a:t>
                      </a:r>
                      <a:endParaRPr lang="hu-HU" sz="1800" b="0" i="0" u="none" strike="noStrike">
                        <a:solidFill>
                          <a:srgbClr val="000000"/>
                        </a:solidFill>
                        <a:effectLst/>
                        <a:latin typeface="Aptos Narrow" panose="02110004020202020204"/>
                      </a:endParaRPr>
                    </a:p>
                  </a:txBody>
                  <a:tcPr marL="7620" marR="7620" marT="7620" marB="0" anchor="b"/>
                </a:tc>
                <a:tc>
                  <a:txBody>
                    <a:bodyPr/>
                    <a:lstStyle/>
                    <a:p>
                      <a:pPr algn="r" fontAlgn="b"/>
                      <a:r>
                        <a:rPr lang="hu-HU" sz="1800" u="none" strike="noStrike">
                          <a:effectLst/>
                        </a:rPr>
                        <a:t>1</a:t>
                      </a:r>
                      <a:endParaRPr lang="hu-HU" sz="1800" b="0" i="0" u="none" strike="noStrike">
                        <a:solidFill>
                          <a:srgbClr val="000000"/>
                        </a:solidFill>
                        <a:effectLst/>
                        <a:latin typeface="Aptos Narrow" panose="02110004020202020204"/>
                      </a:endParaRPr>
                    </a:p>
                  </a:txBody>
                  <a:tcPr marL="7620" marR="7620" marT="7620" marB="0" anchor="b"/>
                </a:tc>
                <a:tc>
                  <a:txBody>
                    <a:bodyPr/>
                    <a:lstStyle/>
                    <a:p>
                      <a:pPr algn="r" fontAlgn="b"/>
                      <a:r>
                        <a:rPr lang="hu-HU" sz="1800" u="none" strike="noStrike">
                          <a:effectLst/>
                        </a:rPr>
                        <a:t>0</a:t>
                      </a:r>
                      <a:endParaRPr lang="hu-HU" sz="1800" b="0" i="0" u="none" strike="noStrike">
                        <a:solidFill>
                          <a:srgbClr val="000000"/>
                        </a:solidFill>
                        <a:effectLst/>
                        <a:latin typeface="Aptos Narrow" panose="02110004020202020204"/>
                      </a:endParaRPr>
                    </a:p>
                  </a:txBody>
                  <a:tcPr marL="7620" marR="7620" marT="7620" marB="0" anchor="b"/>
                </a:tc>
                <a:tc>
                  <a:txBody>
                    <a:bodyPr/>
                    <a:lstStyle/>
                    <a:p>
                      <a:pPr algn="r" fontAlgn="b"/>
                      <a:r>
                        <a:rPr lang="hu-HU" sz="1800" u="none" strike="noStrike">
                          <a:effectLst/>
                        </a:rPr>
                        <a:t>0</a:t>
                      </a:r>
                      <a:endParaRPr lang="hu-HU" sz="1800" b="0" i="0" u="none" strike="noStrike">
                        <a:solidFill>
                          <a:srgbClr val="000000"/>
                        </a:solidFill>
                        <a:effectLst/>
                        <a:latin typeface="Aptos Narrow" panose="02110004020202020204"/>
                      </a:endParaRPr>
                    </a:p>
                  </a:txBody>
                  <a:tcPr marL="7620" marR="7620" marT="7620" marB="0" anchor="b"/>
                </a:tc>
                <a:tc>
                  <a:txBody>
                    <a:bodyPr/>
                    <a:lstStyle/>
                    <a:p>
                      <a:pPr algn="r" fontAlgn="b"/>
                      <a:r>
                        <a:rPr lang="hu-HU" sz="1800" u="none" strike="noStrike">
                          <a:effectLst/>
                        </a:rPr>
                        <a:t>4</a:t>
                      </a:r>
                      <a:endParaRPr lang="hu-HU" sz="1800" b="0" i="0" u="none" strike="noStrike">
                        <a:solidFill>
                          <a:srgbClr val="000000"/>
                        </a:solidFill>
                        <a:effectLst/>
                        <a:latin typeface="Aptos Narrow" panose="02110004020202020204"/>
                      </a:endParaRPr>
                    </a:p>
                  </a:txBody>
                  <a:tcPr marL="7620" marR="7620" marT="7620" marB="0" anchor="b"/>
                </a:tc>
                <a:tc>
                  <a:txBody>
                    <a:bodyPr/>
                    <a:lstStyle/>
                    <a:p>
                      <a:pPr algn="r" fontAlgn="b"/>
                      <a:r>
                        <a:rPr lang="hu-HU" sz="1800" u="none" strike="noStrike" dirty="0">
                          <a:effectLst/>
                        </a:rPr>
                        <a:t>1</a:t>
                      </a:r>
                      <a:endParaRPr lang="hu-HU" sz="1800" b="0" i="0" u="none" strike="noStrike" dirty="0">
                        <a:solidFill>
                          <a:srgbClr val="000000"/>
                        </a:solidFill>
                        <a:effectLst/>
                        <a:latin typeface="Aptos Narrow" panose="02110004020202020204"/>
                      </a:endParaRPr>
                    </a:p>
                  </a:txBody>
                  <a:tcPr marL="7620" marR="7620" marT="7620" marB="0" anchor="b"/>
                </a:tc>
                <a:tc>
                  <a:txBody>
                    <a:bodyPr/>
                    <a:lstStyle/>
                    <a:p>
                      <a:pPr algn="r" fontAlgn="b"/>
                      <a:r>
                        <a:rPr lang="hu-HU" sz="1800" b="1" u="none" strike="noStrike" dirty="0">
                          <a:effectLst/>
                        </a:rPr>
                        <a:t>6</a:t>
                      </a:r>
                      <a:endParaRPr lang="hu-HU" sz="1800" b="1" i="0" u="none" strike="noStrike" dirty="0">
                        <a:solidFill>
                          <a:srgbClr val="000000"/>
                        </a:solidFill>
                        <a:effectLst/>
                        <a:latin typeface="Aptos Narrow" panose="02110004020202020204"/>
                      </a:endParaRPr>
                    </a:p>
                  </a:txBody>
                  <a:tcPr marL="7620" marR="7620" marT="7620" marB="0" anchor="b"/>
                </a:tc>
              </a:tr>
              <a:tr h="540698">
                <a:tc>
                  <a:txBody>
                    <a:bodyPr/>
                    <a:lstStyle/>
                    <a:p>
                      <a:pPr algn="l" fontAlgn="b"/>
                      <a:r>
                        <a:rPr lang="hu-HU" sz="1800" u="none" strike="noStrike">
                          <a:effectLst/>
                        </a:rPr>
                        <a:t>TOTAL</a:t>
                      </a:r>
                      <a:endParaRPr lang="hu-HU" sz="1800" b="1" i="0" u="none" strike="noStrike">
                        <a:solidFill>
                          <a:srgbClr val="000000"/>
                        </a:solidFill>
                        <a:effectLst/>
                        <a:latin typeface="Aptos Narrow" panose="02110004020202020204"/>
                      </a:endParaRPr>
                    </a:p>
                  </a:txBody>
                  <a:tcPr marL="7620" marR="7620" marT="7620" marB="0" anchor="b"/>
                </a:tc>
                <a:tc>
                  <a:txBody>
                    <a:bodyPr/>
                    <a:lstStyle/>
                    <a:p>
                      <a:pPr algn="r" fontAlgn="b"/>
                      <a:r>
                        <a:rPr lang="hu-HU" sz="1800" u="none" strike="noStrike">
                          <a:effectLst/>
                        </a:rPr>
                        <a:t>66</a:t>
                      </a:r>
                      <a:endParaRPr lang="hu-HU" sz="1800" b="0" i="0" u="none" strike="noStrike">
                        <a:solidFill>
                          <a:srgbClr val="000000"/>
                        </a:solidFill>
                        <a:effectLst/>
                        <a:latin typeface="Aptos Narrow" panose="02110004020202020204"/>
                      </a:endParaRPr>
                    </a:p>
                  </a:txBody>
                  <a:tcPr marL="7620" marR="7620" marT="7620" marB="0" anchor="b"/>
                </a:tc>
                <a:tc>
                  <a:txBody>
                    <a:bodyPr/>
                    <a:lstStyle/>
                    <a:p>
                      <a:pPr algn="r" fontAlgn="b"/>
                      <a:r>
                        <a:rPr lang="hu-HU" sz="1800" u="none" strike="noStrike">
                          <a:effectLst/>
                        </a:rPr>
                        <a:t>71</a:t>
                      </a:r>
                      <a:endParaRPr lang="hu-HU" sz="1800" b="0" i="0" u="none" strike="noStrike">
                        <a:solidFill>
                          <a:srgbClr val="000000"/>
                        </a:solidFill>
                        <a:effectLst/>
                        <a:latin typeface="Aptos Narrow" panose="02110004020202020204"/>
                      </a:endParaRPr>
                    </a:p>
                  </a:txBody>
                  <a:tcPr marL="7620" marR="7620" marT="7620" marB="0" anchor="b"/>
                </a:tc>
                <a:tc>
                  <a:txBody>
                    <a:bodyPr/>
                    <a:lstStyle/>
                    <a:p>
                      <a:pPr algn="r" fontAlgn="b"/>
                      <a:r>
                        <a:rPr lang="hu-HU" sz="1800" u="none" strike="noStrike">
                          <a:effectLst/>
                        </a:rPr>
                        <a:t>34</a:t>
                      </a:r>
                      <a:endParaRPr lang="hu-HU" sz="1800" b="0" i="0" u="none" strike="noStrike">
                        <a:solidFill>
                          <a:srgbClr val="000000"/>
                        </a:solidFill>
                        <a:effectLst/>
                        <a:latin typeface="Aptos Narrow" panose="02110004020202020204"/>
                      </a:endParaRPr>
                    </a:p>
                  </a:txBody>
                  <a:tcPr marL="7620" marR="7620" marT="7620" marB="0" anchor="b"/>
                </a:tc>
                <a:tc>
                  <a:txBody>
                    <a:bodyPr/>
                    <a:lstStyle/>
                    <a:p>
                      <a:pPr algn="r" fontAlgn="b"/>
                      <a:r>
                        <a:rPr lang="hu-HU" sz="1800" u="none" strike="noStrike">
                          <a:effectLst/>
                        </a:rPr>
                        <a:t>43</a:t>
                      </a:r>
                      <a:endParaRPr lang="hu-HU" sz="1800" b="0" i="0" u="none" strike="noStrike">
                        <a:solidFill>
                          <a:srgbClr val="000000"/>
                        </a:solidFill>
                        <a:effectLst/>
                        <a:latin typeface="Aptos Narrow" panose="02110004020202020204"/>
                      </a:endParaRPr>
                    </a:p>
                  </a:txBody>
                  <a:tcPr marL="7620" marR="7620" marT="7620" marB="0" anchor="b"/>
                </a:tc>
                <a:tc>
                  <a:txBody>
                    <a:bodyPr/>
                    <a:lstStyle/>
                    <a:p>
                      <a:pPr algn="r" fontAlgn="b"/>
                      <a:r>
                        <a:rPr lang="hu-HU" sz="1800" u="none" strike="noStrike">
                          <a:effectLst/>
                        </a:rPr>
                        <a:t>24</a:t>
                      </a:r>
                      <a:endParaRPr lang="hu-HU" sz="1800" b="0" i="0" u="none" strike="noStrike">
                        <a:solidFill>
                          <a:srgbClr val="000000"/>
                        </a:solidFill>
                        <a:effectLst/>
                        <a:latin typeface="Aptos Narrow" panose="02110004020202020204"/>
                      </a:endParaRPr>
                    </a:p>
                  </a:txBody>
                  <a:tcPr marL="7620" marR="7620" marT="7620" marB="0" anchor="b"/>
                </a:tc>
                <a:tc>
                  <a:txBody>
                    <a:bodyPr/>
                    <a:lstStyle/>
                    <a:p>
                      <a:pPr algn="r" fontAlgn="b"/>
                      <a:r>
                        <a:rPr lang="hu-HU" sz="1800" u="none" strike="noStrike">
                          <a:effectLst/>
                        </a:rPr>
                        <a:t>21</a:t>
                      </a:r>
                      <a:endParaRPr lang="hu-HU" sz="1800" b="0" i="0" u="none" strike="noStrike">
                        <a:solidFill>
                          <a:srgbClr val="000000"/>
                        </a:solidFill>
                        <a:effectLst/>
                        <a:latin typeface="Aptos Narrow" panose="02110004020202020204"/>
                      </a:endParaRPr>
                    </a:p>
                  </a:txBody>
                  <a:tcPr marL="7620" marR="7620" marT="7620" marB="0" anchor="b"/>
                </a:tc>
                <a:tc>
                  <a:txBody>
                    <a:bodyPr/>
                    <a:lstStyle/>
                    <a:p>
                      <a:pPr algn="r" fontAlgn="b"/>
                      <a:r>
                        <a:rPr lang="hu-HU" sz="1800" b="1" u="none" strike="noStrike" dirty="0">
                          <a:effectLst/>
                        </a:rPr>
                        <a:t>259</a:t>
                      </a:r>
                      <a:endParaRPr lang="hu-HU" sz="1800" b="1" i="0" u="none" strike="noStrike" dirty="0">
                        <a:solidFill>
                          <a:srgbClr val="000000"/>
                        </a:solidFill>
                        <a:effectLst/>
                        <a:latin typeface="Aptos Narrow" panose="02110004020202020204"/>
                      </a:endParaRPr>
                    </a:p>
                  </a:txBody>
                  <a:tcPr marL="7620" marR="7620" marT="7620" marB="0" anchor="b"/>
                </a:tc>
              </a:tr>
            </a:tbl>
          </a:graphicData>
        </a:graphic>
      </p:graphicFrame>
    </p:spTree>
    <p:extLst>
      <p:ext uri="{BB962C8B-B14F-4D97-AF65-F5344CB8AC3E}">
        <p14:creationId xmlns:p14="http://schemas.microsoft.com/office/powerpoint/2010/main" val="3863225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a:t>Independent </a:t>
            </a:r>
            <a:r>
              <a:rPr lang="hu-HU" dirty="0" err="1" smtClean="0"/>
              <a:t>conditional</a:t>
            </a:r>
            <a:r>
              <a:rPr lang="hu-HU" dirty="0" smtClean="0"/>
              <a:t> </a:t>
            </a:r>
            <a:r>
              <a:rPr lang="hu-HU" dirty="0" err="1" smtClean="0"/>
              <a:t>clauses</a:t>
            </a:r>
            <a:endParaRPr lang="hu-HU" dirty="0"/>
          </a:p>
        </p:txBody>
      </p:sp>
      <p:sp>
        <p:nvSpPr>
          <p:cNvPr id="3" name="Tartalom helye 2"/>
          <p:cNvSpPr>
            <a:spLocks noGrp="1"/>
          </p:cNvSpPr>
          <p:nvPr>
            <p:ph idx="1"/>
          </p:nvPr>
        </p:nvSpPr>
        <p:spPr>
          <a:xfrm>
            <a:off x="608994" y="1744172"/>
            <a:ext cx="10797559" cy="4750413"/>
          </a:xfrm>
        </p:spPr>
        <p:txBody>
          <a:bodyPr>
            <a:normAutofit/>
          </a:bodyPr>
          <a:lstStyle/>
          <a:p>
            <a:pPr marL="36900" indent="0">
              <a:buNone/>
            </a:pPr>
            <a:r>
              <a:rPr lang="hu-HU" dirty="0" smtClean="0"/>
              <a:t>2 main </a:t>
            </a:r>
            <a:r>
              <a:rPr lang="hu-HU" dirty="0" err="1" smtClean="0"/>
              <a:t>types</a:t>
            </a:r>
            <a:r>
              <a:rPr lang="hu-HU" dirty="0" smtClean="0"/>
              <a:t> of </a:t>
            </a:r>
            <a:r>
              <a:rPr lang="hu-HU" dirty="0" err="1" smtClean="0"/>
              <a:t>independent</a:t>
            </a:r>
            <a:r>
              <a:rPr lang="hu-HU" dirty="0" smtClean="0"/>
              <a:t> </a:t>
            </a:r>
            <a:r>
              <a:rPr lang="hu-HU" dirty="0" err="1" smtClean="0"/>
              <a:t>clauses</a:t>
            </a:r>
            <a:r>
              <a:rPr lang="hu-HU" dirty="0" smtClean="0"/>
              <a:t>: </a:t>
            </a:r>
          </a:p>
          <a:p>
            <a:r>
              <a:rPr lang="hu-HU" dirty="0" err="1">
                <a:solidFill>
                  <a:schemeClr val="tx1"/>
                </a:solidFill>
              </a:rPr>
              <a:t>Complement</a:t>
            </a:r>
            <a:r>
              <a:rPr lang="hu-HU" dirty="0">
                <a:solidFill>
                  <a:schemeClr val="tx1"/>
                </a:solidFill>
              </a:rPr>
              <a:t> </a:t>
            </a:r>
            <a:r>
              <a:rPr lang="hu-HU" dirty="0" err="1">
                <a:solidFill>
                  <a:schemeClr val="tx1"/>
                </a:solidFill>
              </a:rPr>
              <a:t>insubordination</a:t>
            </a:r>
            <a:r>
              <a:rPr lang="hu-HU" dirty="0">
                <a:solidFill>
                  <a:schemeClr val="tx1"/>
                </a:solidFill>
              </a:rPr>
              <a:t>: </a:t>
            </a:r>
            <a:r>
              <a:rPr lang="hu-HU" dirty="0" err="1">
                <a:solidFill>
                  <a:schemeClr val="tx1"/>
                </a:solidFill>
              </a:rPr>
              <a:t>introduced</a:t>
            </a:r>
            <a:r>
              <a:rPr lang="hu-HU" dirty="0">
                <a:solidFill>
                  <a:schemeClr val="tx1"/>
                </a:solidFill>
              </a:rPr>
              <a:t> </a:t>
            </a:r>
            <a:r>
              <a:rPr lang="hu-HU" dirty="0" err="1">
                <a:solidFill>
                  <a:schemeClr val="tx1"/>
                </a:solidFill>
              </a:rPr>
              <a:t>by</a:t>
            </a:r>
            <a:r>
              <a:rPr lang="hu-HU" dirty="0">
                <a:solidFill>
                  <a:schemeClr val="tx1"/>
                </a:solidFill>
              </a:rPr>
              <a:t> ’</a:t>
            </a:r>
            <a:r>
              <a:rPr lang="hu-HU" dirty="0" err="1">
                <a:solidFill>
                  <a:schemeClr val="tx1"/>
                </a:solidFill>
              </a:rPr>
              <a:t>that</a:t>
            </a:r>
            <a:r>
              <a:rPr lang="hu-HU" dirty="0" smtClean="0">
                <a:solidFill>
                  <a:schemeClr val="tx1"/>
                </a:solidFill>
              </a:rPr>
              <a:t>’ (</a:t>
            </a:r>
            <a:r>
              <a:rPr lang="hu-HU" i="1" dirty="0" err="1" smtClean="0">
                <a:solidFill>
                  <a:schemeClr val="tx1"/>
                </a:solidFill>
              </a:rPr>
              <a:t>that</a:t>
            </a:r>
            <a:r>
              <a:rPr lang="hu-HU" i="1" dirty="0" smtClean="0">
                <a:solidFill>
                  <a:schemeClr val="tx1"/>
                </a:solidFill>
              </a:rPr>
              <a:t>, </a:t>
            </a:r>
            <a:r>
              <a:rPr lang="hu-HU" i="1" dirty="0" err="1" smtClean="0">
                <a:solidFill>
                  <a:schemeClr val="tx1"/>
                </a:solidFill>
              </a:rPr>
              <a:t>dass</a:t>
            </a:r>
            <a:r>
              <a:rPr lang="hu-HU" i="1" dirty="0" smtClean="0">
                <a:solidFill>
                  <a:schemeClr val="tx1"/>
                </a:solidFill>
              </a:rPr>
              <a:t>, </a:t>
            </a:r>
            <a:r>
              <a:rPr lang="hu-HU" i="1" dirty="0" err="1" smtClean="0">
                <a:solidFill>
                  <a:schemeClr val="tx1"/>
                </a:solidFill>
              </a:rPr>
              <a:t>que</a:t>
            </a:r>
            <a:r>
              <a:rPr lang="hu-HU" i="1" dirty="0" smtClean="0">
                <a:solidFill>
                  <a:schemeClr val="tx1"/>
                </a:solidFill>
              </a:rPr>
              <a:t>, </a:t>
            </a:r>
            <a:r>
              <a:rPr lang="hu-HU" dirty="0" smtClean="0">
                <a:solidFill>
                  <a:schemeClr val="tx1"/>
                </a:solidFill>
              </a:rPr>
              <a:t>etc.)</a:t>
            </a:r>
            <a:endParaRPr lang="hu-HU" dirty="0">
              <a:solidFill>
                <a:schemeClr val="tx1"/>
              </a:solidFill>
            </a:endParaRPr>
          </a:p>
          <a:p>
            <a:r>
              <a:rPr lang="hu-HU" b="1" dirty="0" err="1">
                <a:solidFill>
                  <a:schemeClr val="tx1"/>
                </a:solidFill>
              </a:rPr>
              <a:t>Conditional</a:t>
            </a:r>
            <a:r>
              <a:rPr lang="hu-HU" b="1" dirty="0">
                <a:solidFill>
                  <a:schemeClr val="tx1"/>
                </a:solidFill>
              </a:rPr>
              <a:t> </a:t>
            </a:r>
            <a:r>
              <a:rPr lang="hu-HU" b="1" dirty="0" err="1">
                <a:solidFill>
                  <a:schemeClr val="tx1"/>
                </a:solidFill>
              </a:rPr>
              <a:t>insubordination</a:t>
            </a:r>
            <a:r>
              <a:rPr lang="hu-HU" dirty="0">
                <a:solidFill>
                  <a:schemeClr val="tx1"/>
                </a:solidFill>
              </a:rPr>
              <a:t>: </a:t>
            </a:r>
            <a:r>
              <a:rPr lang="hu-HU" dirty="0" err="1">
                <a:solidFill>
                  <a:schemeClr val="tx1"/>
                </a:solidFill>
              </a:rPr>
              <a:t>introduced</a:t>
            </a:r>
            <a:r>
              <a:rPr lang="hu-HU" dirty="0">
                <a:solidFill>
                  <a:schemeClr val="tx1"/>
                </a:solidFill>
              </a:rPr>
              <a:t> </a:t>
            </a:r>
            <a:r>
              <a:rPr lang="hu-HU" dirty="0" err="1">
                <a:solidFill>
                  <a:schemeClr val="tx1"/>
                </a:solidFill>
              </a:rPr>
              <a:t>by</a:t>
            </a:r>
            <a:r>
              <a:rPr lang="hu-HU" dirty="0">
                <a:solidFill>
                  <a:schemeClr val="tx1"/>
                </a:solidFill>
              </a:rPr>
              <a:t> </a:t>
            </a:r>
            <a:r>
              <a:rPr lang="hu-HU" dirty="0" err="1">
                <a:solidFill>
                  <a:schemeClr val="tx1"/>
                </a:solidFill>
              </a:rPr>
              <a:t>conditional</a:t>
            </a:r>
            <a:r>
              <a:rPr lang="hu-HU" dirty="0">
                <a:solidFill>
                  <a:schemeClr val="tx1"/>
                </a:solidFill>
              </a:rPr>
              <a:t> </a:t>
            </a:r>
            <a:r>
              <a:rPr lang="hu-HU" dirty="0" err="1" smtClean="0">
                <a:solidFill>
                  <a:schemeClr val="tx1"/>
                </a:solidFill>
              </a:rPr>
              <a:t>subordinators</a:t>
            </a:r>
            <a:r>
              <a:rPr lang="hu-HU" dirty="0" smtClean="0">
                <a:solidFill>
                  <a:schemeClr val="tx1"/>
                </a:solidFill>
              </a:rPr>
              <a:t>, ’</a:t>
            </a:r>
            <a:r>
              <a:rPr lang="hu-HU" dirty="0" err="1" smtClean="0">
                <a:solidFill>
                  <a:schemeClr val="tx1"/>
                </a:solidFill>
              </a:rPr>
              <a:t>if</a:t>
            </a:r>
            <a:r>
              <a:rPr lang="hu-HU" dirty="0" smtClean="0">
                <a:solidFill>
                  <a:schemeClr val="tx1"/>
                </a:solidFill>
              </a:rPr>
              <a:t>’ </a:t>
            </a:r>
            <a:r>
              <a:rPr lang="hu-HU" dirty="0">
                <a:solidFill>
                  <a:schemeClr val="tx1"/>
                </a:solidFill>
              </a:rPr>
              <a:t>(</a:t>
            </a:r>
            <a:r>
              <a:rPr lang="hu-HU" i="1" dirty="0" err="1">
                <a:solidFill>
                  <a:schemeClr val="tx1"/>
                </a:solidFill>
              </a:rPr>
              <a:t>if</a:t>
            </a:r>
            <a:r>
              <a:rPr lang="hu-HU" i="1" dirty="0">
                <a:solidFill>
                  <a:schemeClr val="tx1"/>
                </a:solidFill>
              </a:rPr>
              <a:t>, </a:t>
            </a:r>
            <a:r>
              <a:rPr lang="hu-HU" i="1" dirty="0" err="1">
                <a:solidFill>
                  <a:schemeClr val="tx1"/>
                </a:solidFill>
              </a:rPr>
              <a:t>wenn</a:t>
            </a:r>
            <a:r>
              <a:rPr lang="hu-HU" i="1" dirty="0">
                <a:solidFill>
                  <a:schemeClr val="tx1"/>
                </a:solidFill>
              </a:rPr>
              <a:t>, </a:t>
            </a:r>
            <a:r>
              <a:rPr lang="hu-HU" i="1" dirty="0" err="1">
                <a:solidFill>
                  <a:schemeClr val="tx1"/>
                </a:solidFill>
              </a:rPr>
              <a:t>als</a:t>
            </a:r>
            <a:r>
              <a:rPr lang="hu-HU" i="1" dirty="0">
                <a:solidFill>
                  <a:schemeClr val="tx1"/>
                </a:solidFill>
              </a:rPr>
              <a:t>, </a:t>
            </a:r>
            <a:r>
              <a:rPr lang="hu-HU" dirty="0">
                <a:solidFill>
                  <a:schemeClr val="tx1"/>
                </a:solidFill>
              </a:rPr>
              <a:t>etc.)</a:t>
            </a:r>
          </a:p>
          <a:p>
            <a:pPr marL="36900" indent="0">
              <a:buNone/>
            </a:pPr>
            <a:r>
              <a:rPr lang="en-GB" b="1" i="1" dirty="0" smtClean="0"/>
              <a:t>ha</a:t>
            </a:r>
            <a:r>
              <a:rPr lang="en-GB" dirty="0" smtClean="0"/>
              <a:t> </a:t>
            </a:r>
            <a:r>
              <a:rPr lang="en-GB" dirty="0"/>
              <a:t>‘if’</a:t>
            </a:r>
            <a:r>
              <a:rPr lang="hu-HU" dirty="0"/>
              <a:t> </a:t>
            </a:r>
            <a:r>
              <a:rPr lang="hu-HU" dirty="0" smtClean="0"/>
              <a:t>~ </a:t>
            </a:r>
            <a:r>
              <a:rPr lang="hu-HU" i="1" dirty="0" smtClean="0"/>
              <a:t>hogyha </a:t>
            </a:r>
            <a:r>
              <a:rPr lang="hu-HU" dirty="0"/>
              <a:t>’</a:t>
            </a:r>
            <a:r>
              <a:rPr lang="hu-HU" dirty="0" err="1"/>
              <a:t>if</a:t>
            </a:r>
            <a:r>
              <a:rPr lang="hu-HU" dirty="0" smtClean="0"/>
              <a:t>’, </a:t>
            </a:r>
            <a:r>
              <a:rPr lang="hu-HU" i="1" dirty="0" smtClean="0"/>
              <a:t>amennyiben</a:t>
            </a:r>
            <a:r>
              <a:rPr lang="hu-HU" dirty="0" smtClean="0"/>
              <a:t> ’</a:t>
            </a:r>
            <a:r>
              <a:rPr lang="hu-HU" dirty="0" err="1" smtClean="0"/>
              <a:t>if</a:t>
            </a:r>
            <a:r>
              <a:rPr lang="hu-HU" dirty="0" smtClean="0"/>
              <a:t>, </a:t>
            </a:r>
            <a:r>
              <a:rPr lang="hu-HU" dirty="0" err="1" smtClean="0"/>
              <a:t>in</a:t>
            </a:r>
            <a:r>
              <a:rPr lang="hu-HU" dirty="0" smtClean="0"/>
              <a:t> </a:t>
            </a:r>
            <a:r>
              <a:rPr lang="hu-HU" dirty="0" err="1" smtClean="0"/>
              <a:t>case</a:t>
            </a:r>
            <a:r>
              <a:rPr lang="hu-HU" dirty="0" smtClean="0"/>
              <a:t>’ </a:t>
            </a:r>
          </a:p>
          <a:p>
            <a:pPr marL="36900" indent="0" algn="ctr">
              <a:buNone/>
            </a:pPr>
            <a:r>
              <a:rPr lang="hu-HU" dirty="0" err="1"/>
              <a:t>Protasis</a:t>
            </a:r>
            <a:r>
              <a:rPr lang="hu-HU" dirty="0"/>
              <a:t>: </a:t>
            </a:r>
            <a:r>
              <a:rPr lang="hu-HU" b="1" dirty="0" err="1" smtClean="0"/>
              <a:t>if</a:t>
            </a:r>
            <a:r>
              <a:rPr lang="hu-HU" b="1" dirty="0" smtClean="0"/>
              <a:t> </a:t>
            </a:r>
            <a:r>
              <a:rPr lang="hu-HU" dirty="0" smtClean="0"/>
              <a:t>X (</a:t>
            </a:r>
            <a:r>
              <a:rPr lang="hu-HU" dirty="0" err="1" smtClean="0"/>
              <a:t>subordinate</a:t>
            </a:r>
            <a:r>
              <a:rPr lang="hu-HU" dirty="0" smtClean="0"/>
              <a:t> </a:t>
            </a:r>
            <a:r>
              <a:rPr lang="hu-HU" dirty="0" err="1" smtClean="0"/>
              <a:t>clause</a:t>
            </a:r>
            <a:r>
              <a:rPr lang="hu-HU" dirty="0" smtClean="0"/>
              <a:t>) </a:t>
            </a:r>
            <a:r>
              <a:rPr lang="hu-HU" dirty="0" smtClean="0">
                <a:solidFill>
                  <a:srgbClr val="C00000"/>
                </a:solidFill>
              </a:rPr>
              <a:t>[+ </a:t>
            </a:r>
            <a:r>
              <a:rPr lang="hu-HU" dirty="0" err="1">
                <a:solidFill>
                  <a:srgbClr val="C00000"/>
                </a:solidFill>
              </a:rPr>
              <a:t>apodosis</a:t>
            </a:r>
            <a:r>
              <a:rPr lang="hu-HU" dirty="0">
                <a:solidFill>
                  <a:srgbClr val="C00000"/>
                </a:solidFill>
              </a:rPr>
              <a:t>: </a:t>
            </a:r>
            <a:r>
              <a:rPr lang="hu-HU" dirty="0" smtClean="0">
                <a:solidFill>
                  <a:srgbClr val="C00000"/>
                </a:solidFill>
              </a:rPr>
              <a:t>(</a:t>
            </a:r>
            <a:r>
              <a:rPr lang="hu-HU" b="1" dirty="0" err="1" smtClean="0">
                <a:solidFill>
                  <a:srgbClr val="C00000"/>
                </a:solidFill>
              </a:rPr>
              <a:t>then</a:t>
            </a:r>
            <a:r>
              <a:rPr lang="hu-HU" dirty="0" smtClean="0">
                <a:solidFill>
                  <a:srgbClr val="C00000"/>
                </a:solidFill>
              </a:rPr>
              <a:t>) </a:t>
            </a:r>
            <a:r>
              <a:rPr lang="hu-HU" dirty="0">
                <a:solidFill>
                  <a:srgbClr val="C00000"/>
                </a:solidFill>
              </a:rPr>
              <a:t>Y </a:t>
            </a:r>
            <a:r>
              <a:rPr lang="hu-HU" dirty="0" smtClean="0">
                <a:solidFill>
                  <a:srgbClr val="C00000"/>
                </a:solidFill>
              </a:rPr>
              <a:t>(main </a:t>
            </a:r>
            <a:r>
              <a:rPr lang="hu-HU" dirty="0" err="1" smtClean="0">
                <a:solidFill>
                  <a:srgbClr val="C00000"/>
                </a:solidFill>
              </a:rPr>
              <a:t>clause</a:t>
            </a:r>
            <a:r>
              <a:rPr lang="hu-HU" dirty="0" smtClean="0">
                <a:solidFill>
                  <a:srgbClr val="C00000"/>
                </a:solidFill>
              </a:rPr>
              <a:t>)]</a:t>
            </a:r>
          </a:p>
          <a:p>
            <a:pPr marL="36900" indent="0" algn="ctr">
              <a:buNone/>
            </a:pPr>
            <a:r>
              <a:rPr lang="hu-HU" dirty="0" err="1" smtClean="0">
                <a:solidFill>
                  <a:schemeClr val="tx1">
                    <a:lumMod val="95000"/>
                  </a:schemeClr>
                </a:solidFill>
              </a:rPr>
              <a:t>If</a:t>
            </a:r>
            <a:r>
              <a:rPr lang="hu-HU" dirty="0" smtClean="0">
                <a:solidFill>
                  <a:schemeClr val="tx1">
                    <a:lumMod val="95000"/>
                  </a:schemeClr>
                </a:solidFill>
              </a:rPr>
              <a:t> </a:t>
            </a:r>
            <a:r>
              <a:rPr lang="hu-HU" dirty="0" err="1" smtClean="0">
                <a:solidFill>
                  <a:schemeClr val="tx1">
                    <a:lumMod val="95000"/>
                  </a:schemeClr>
                </a:solidFill>
              </a:rPr>
              <a:t>you</a:t>
            </a:r>
            <a:r>
              <a:rPr lang="hu-HU" dirty="0" smtClean="0">
                <a:solidFill>
                  <a:schemeClr val="tx1">
                    <a:lumMod val="95000"/>
                  </a:schemeClr>
                </a:solidFill>
              </a:rPr>
              <a:t> [</a:t>
            </a:r>
            <a:r>
              <a:rPr lang="hu-HU" dirty="0" err="1" smtClean="0">
                <a:solidFill>
                  <a:schemeClr val="tx1">
                    <a:lumMod val="95000"/>
                  </a:schemeClr>
                </a:solidFill>
              </a:rPr>
              <a:t>do</a:t>
            </a:r>
            <a:r>
              <a:rPr lang="hu-HU" dirty="0" smtClean="0">
                <a:solidFill>
                  <a:schemeClr val="tx1">
                    <a:lumMod val="95000"/>
                  </a:schemeClr>
                </a:solidFill>
              </a:rPr>
              <a:t> </a:t>
            </a:r>
            <a:r>
              <a:rPr lang="hu-HU" dirty="0" err="1" smtClean="0">
                <a:solidFill>
                  <a:schemeClr val="tx1">
                    <a:lumMod val="95000"/>
                  </a:schemeClr>
                </a:solidFill>
              </a:rPr>
              <a:t>this</a:t>
            </a:r>
            <a:r>
              <a:rPr lang="hu-HU" dirty="0" smtClean="0">
                <a:solidFill>
                  <a:schemeClr val="tx1">
                    <a:lumMod val="95000"/>
                  </a:schemeClr>
                </a:solidFill>
              </a:rPr>
              <a:t>], (</a:t>
            </a:r>
            <a:r>
              <a:rPr lang="hu-HU" dirty="0" err="1" smtClean="0">
                <a:solidFill>
                  <a:schemeClr val="tx1">
                    <a:lumMod val="95000"/>
                  </a:schemeClr>
                </a:solidFill>
              </a:rPr>
              <a:t>then</a:t>
            </a:r>
            <a:r>
              <a:rPr lang="hu-HU" dirty="0" smtClean="0">
                <a:solidFill>
                  <a:schemeClr val="tx1">
                    <a:lumMod val="95000"/>
                  </a:schemeClr>
                </a:solidFill>
              </a:rPr>
              <a:t>) </a:t>
            </a:r>
            <a:r>
              <a:rPr lang="hu-HU" dirty="0" err="1" smtClean="0">
                <a:solidFill>
                  <a:schemeClr val="tx1">
                    <a:lumMod val="95000"/>
                  </a:schemeClr>
                </a:solidFill>
              </a:rPr>
              <a:t>this</a:t>
            </a:r>
            <a:r>
              <a:rPr lang="hu-HU" dirty="0" smtClean="0">
                <a:solidFill>
                  <a:schemeClr val="tx1">
                    <a:lumMod val="95000"/>
                  </a:schemeClr>
                </a:solidFill>
              </a:rPr>
              <a:t> </a:t>
            </a:r>
            <a:r>
              <a:rPr lang="hu-HU" dirty="0" err="1" smtClean="0">
                <a:solidFill>
                  <a:schemeClr val="tx1">
                    <a:lumMod val="95000"/>
                  </a:schemeClr>
                </a:solidFill>
              </a:rPr>
              <a:t>will</a:t>
            </a:r>
            <a:r>
              <a:rPr lang="hu-HU" dirty="0" smtClean="0">
                <a:solidFill>
                  <a:schemeClr val="tx1">
                    <a:lumMod val="95000"/>
                  </a:schemeClr>
                </a:solidFill>
              </a:rPr>
              <a:t> </a:t>
            </a:r>
            <a:r>
              <a:rPr lang="hu-HU" dirty="0" err="1" smtClean="0">
                <a:solidFill>
                  <a:schemeClr val="tx1">
                    <a:lumMod val="95000"/>
                  </a:schemeClr>
                </a:solidFill>
              </a:rPr>
              <a:t>happen</a:t>
            </a:r>
            <a:r>
              <a:rPr lang="hu-HU" dirty="0" smtClean="0">
                <a:solidFill>
                  <a:schemeClr val="tx1">
                    <a:lumMod val="95000"/>
                  </a:schemeClr>
                </a:solidFill>
              </a:rPr>
              <a:t>.</a:t>
            </a:r>
          </a:p>
          <a:p>
            <a:pPr marL="0" indent="0">
              <a:buNone/>
            </a:pPr>
            <a:r>
              <a:rPr lang="hu-HU" dirty="0" err="1" smtClean="0"/>
              <a:t>Example</a:t>
            </a:r>
            <a:r>
              <a:rPr lang="hu-HU" dirty="0" smtClean="0"/>
              <a:t> (</a:t>
            </a:r>
            <a:r>
              <a:rPr lang="hu-HU" dirty="0" err="1" smtClean="0"/>
              <a:t>threat</a:t>
            </a:r>
            <a:r>
              <a:rPr lang="hu-HU" dirty="0" smtClean="0"/>
              <a:t>):</a:t>
            </a:r>
          </a:p>
          <a:p>
            <a:pPr marL="36900" indent="0">
              <a:buNone/>
            </a:pPr>
            <a:r>
              <a:rPr lang="en-GB" dirty="0" smtClean="0"/>
              <a:t>(</a:t>
            </a:r>
            <a:r>
              <a:rPr lang="hu-HU" dirty="0"/>
              <a:t>1</a:t>
            </a:r>
            <a:r>
              <a:rPr lang="en-GB" dirty="0"/>
              <a:t>) </a:t>
            </a:r>
            <a:r>
              <a:rPr lang="hu-HU" dirty="0"/>
              <a:t>MARA</a:t>
            </a:r>
            <a:r>
              <a:rPr lang="hu-HU" i="1" dirty="0"/>
              <a:t> Te meg jobban teszed, ha meghúzod magad, és egy szót sem szólsz, érted?! </a:t>
            </a:r>
            <a:r>
              <a:rPr lang="hu-HU" b="1" i="1" dirty="0"/>
              <a:t>Ha még egyszer meglátlak Béni közelében!</a:t>
            </a:r>
            <a:r>
              <a:rPr lang="hu-HU" i="1" dirty="0"/>
              <a:t> </a:t>
            </a:r>
            <a:endParaRPr lang="hu-HU" dirty="0"/>
          </a:p>
          <a:p>
            <a:pPr marL="36900" indent="0">
              <a:buNone/>
            </a:pPr>
            <a:r>
              <a:rPr lang="hu-HU" dirty="0"/>
              <a:t>’</a:t>
            </a:r>
            <a:r>
              <a:rPr lang="en-US" dirty="0"/>
              <a:t>MARA You'd do better if you shut up and don't say a word, understand?! </a:t>
            </a:r>
            <a:r>
              <a:rPr lang="en-US" b="1" dirty="0"/>
              <a:t>If I see you near </a:t>
            </a:r>
            <a:r>
              <a:rPr lang="en-US" b="1" dirty="0" err="1"/>
              <a:t>Béni</a:t>
            </a:r>
            <a:r>
              <a:rPr lang="en-US" b="1" dirty="0"/>
              <a:t> again!</a:t>
            </a:r>
            <a:r>
              <a:rPr lang="hu-HU" b="1" dirty="0"/>
              <a:t>’ </a:t>
            </a:r>
            <a:r>
              <a:rPr lang="hu-HU" dirty="0"/>
              <a:t>(MNSz2, #90948270, </a:t>
            </a:r>
            <a:r>
              <a:rPr lang="hu-HU" dirty="0" err="1"/>
              <a:t>literature</a:t>
            </a:r>
            <a:r>
              <a:rPr lang="hu-HU" dirty="0"/>
              <a:t>)</a:t>
            </a:r>
          </a:p>
          <a:p>
            <a:pPr marL="36900" indent="0">
              <a:buNone/>
            </a:pPr>
            <a:endParaRPr lang="hu-HU" dirty="0"/>
          </a:p>
        </p:txBody>
      </p:sp>
    </p:spTree>
    <p:extLst>
      <p:ext uri="{BB962C8B-B14F-4D97-AF65-F5344CB8AC3E}">
        <p14:creationId xmlns:p14="http://schemas.microsoft.com/office/powerpoint/2010/main" val="3317344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60225" y="329184"/>
            <a:ext cx="11018347" cy="1499616"/>
          </a:xfrm>
        </p:spPr>
        <p:txBody>
          <a:bodyPr/>
          <a:lstStyle/>
          <a:p>
            <a:r>
              <a:rPr lang="hu-HU" dirty="0" err="1" smtClean="0"/>
              <a:t>Typologies</a:t>
            </a:r>
            <a:r>
              <a:rPr lang="hu-HU" dirty="0" smtClean="0"/>
              <a:t> of </a:t>
            </a:r>
            <a:r>
              <a:rPr lang="hu-HU" dirty="0" err="1" smtClean="0"/>
              <a:t>independent</a:t>
            </a:r>
            <a:r>
              <a:rPr lang="hu-HU" dirty="0" smtClean="0"/>
              <a:t> </a:t>
            </a:r>
            <a:r>
              <a:rPr lang="hu-HU" dirty="0" err="1" smtClean="0"/>
              <a:t>conditional</a:t>
            </a:r>
            <a:r>
              <a:rPr lang="hu-HU" dirty="0" smtClean="0"/>
              <a:t> </a:t>
            </a:r>
            <a:r>
              <a:rPr lang="hu-HU" dirty="0" err="1" smtClean="0"/>
              <a:t>clauses</a:t>
            </a:r>
            <a:endParaRPr lang="hu-HU" dirty="0"/>
          </a:p>
        </p:txBody>
      </p:sp>
      <p:sp>
        <p:nvSpPr>
          <p:cNvPr id="3" name="Tartalom helye 2"/>
          <p:cNvSpPr>
            <a:spLocks noGrp="1"/>
          </p:cNvSpPr>
          <p:nvPr>
            <p:ph idx="1"/>
          </p:nvPr>
        </p:nvSpPr>
        <p:spPr>
          <a:xfrm>
            <a:off x="934066" y="1630392"/>
            <a:ext cx="10746099" cy="4856672"/>
          </a:xfrm>
        </p:spPr>
        <p:txBody>
          <a:bodyPr>
            <a:normAutofit/>
          </a:bodyPr>
          <a:lstStyle/>
          <a:p>
            <a:pPr marL="0" indent="0">
              <a:buNone/>
            </a:pPr>
            <a:r>
              <a:rPr lang="hu-HU" dirty="0" err="1" smtClean="0"/>
              <a:t>All</a:t>
            </a:r>
            <a:r>
              <a:rPr lang="hu-HU" dirty="0" smtClean="0"/>
              <a:t> of </a:t>
            </a:r>
            <a:r>
              <a:rPr lang="hu-HU" dirty="0" err="1" smtClean="0"/>
              <a:t>them</a:t>
            </a:r>
            <a:r>
              <a:rPr lang="hu-HU" dirty="0" smtClean="0"/>
              <a:t> </a:t>
            </a:r>
            <a:r>
              <a:rPr lang="hu-HU" dirty="0" err="1" smtClean="0"/>
              <a:t>are</a:t>
            </a:r>
            <a:r>
              <a:rPr lang="hu-HU" dirty="0" smtClean="0"/>
              <a:t> </a:t>
            </a:r>
            <a:r>
              <a:rPr lang="hu-HU" dirty="0" err="1"/>
              <a:t>c</a:t>
            </a:r>
            <a:r>
              <a:rPr lang="hu-HU" dirty="0" err="1" smtClean="0"/>
              <a:t>orpus-based</a:t>
            </a:r>
            <a:endParaRPr lang="hu-HU" dirty="0" smtClean="0"/>
          </a:p>
          <a:p>
            <a:pPr marL="0" indent="0">
              <a:buNone/>
            </a:pPr>
            <a:r>
              <a:rPr lang="hu-HU" dirty="0" err="1" smtClean="0"/>
              <a:t>Kaltenböck</a:t>
            </a:r>
            <a:r>
              <a:rPr lang="hu-HU" dirty="0" smtClean="0"/>
              <a:t> </a:t>
            </a:r>
            <a:r>
              <a:rPr lang="hu-HU" dirty="0"/>
              <a:t>(</a:t>
            </a:r>
            <a:r>
              <a:rPr lang="hu-HU" dirty="0" smtClean="0"/>
              <a:t>2016: 349): </a:t>
            </a:r>
            <a:r>
              <a:rPr lang="hu-HU" dirty="0" err="1" smtClean="0"/>
              <a:t>for</a:t>
            </a:r>
            <a:r>
              <a:rPr lang="hu-HU" dirty="0" smtClean="0"/>
              <a:t> British English</a:t>
            </a:r>
          </a:p>
          <a:p>
            <a:pPr marL="0" indent="0">
              <a:buNone/>
            </a:pPr>
            <a:endParaRPr lang="hu-HU" dirty="0"/>
          </a:p>
          <a:p>
            <a:pPr marL="0" indent="0">
              <a:buNone/>
            </a:pPr>
            <a:endParaRPr lang="hu-HU" b="1" dirty="0"/>
          </a:p>
        </p:txBody>
      </p:sp>
      <p:pic>
        <p:nvPicPr>
          <p:cNvPr id="4" name="Kép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373" y="2562045"/>
            <a:ext cx="9544050" cy="4114800"/>
          </a:xfrm>
          <a:prstGeom prst="rect">
            <a:avLst/>
          </a:prstGeom>
        </p:spPr>
      </p:pic>
    </p:spTree>
    <p:extLst>
      <p:ext uri="{BB962C8B-B14F-4D97-AF65-F5344CB8AC3E}">
        <p14:creationId xmlns:p14="http://schemas.microsoft.com/office/powerpoint/2010/main" val="2380340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Typologies</a:t>
            </a:r>
            <a:r>
              <a:rPr lang="hu-HU" dirty="0"/>
              <a:t> of </a:t>
            </a:r>
            <a:r>
              <a:rPr lang="hu-HU" dirty="0" err="1"/>
              <a:t>independent</a:t>
            </a:r>
            <a:r>
              <a:rPr lang="hu-HU" dirty="0"/>
              <a:t> </a:t>
            </a:r>
            <a:r>
              <a:rPr lang="hu-HU" dirty="0" err="1"/>
              <a:t>conditional</a:t>
            </a:r>
            <a:r>
              <a:rPr lang="hu-HU" dirty="0"/>
              <a:t> </a:t>
            </a:r>
            <a:r>
              <a:rPr lang="hu-HU" dirty="0" err="1"/>
              <a:t>clauses</a:t>
            </a:r>
            <a:endParaRPr lang="hu-HU" dirty="0"/>
          </a:p>
        </p:txBody>
      </p:sp>
      <p:sp>
        <p:nvSpPr>
          <p:cNvPr id="3" name="Tartalom helye 2"/>
          <p:cNvSpPr>
            <a:spLocks noGrp="1"/>
          </p:cNvSpPr>
          <p:nvPr>
            <p:ph idx="1"/>
          </p:nvPr>
        </p:nvSpPr>
        <p:spPr>
          <a:xfrm>
            <a:off x="223680" y="1835966"/>
            <a:ext cx="6293147" cy="4590714"/>
          </a:xfrm>
        </p:spPr>
        <p:txBody>
          <a:bodyPr>
            <a:normAutofit fontScale="92500" lnSpcReduction="20000"/>
          </a:bodyPr>
          <a:lstStyle/>
          <a:p>
            <a:pPr marL="0" indent="0">
              <a:buNone/>
            </a:pPr>
            <a:r>
              <a:rPr lang="hu-HU" dirty="0" err="1"/>
              <a:t>Lastres-López</a:t>
            </a:r>
            <a:r>
              <a:rPr lang="hu-HU" dirty="0"/>
              <a:t> (2018): </a:t>
            </a:r>
            <a:r>
              <a:rPr lang="hu-HU" dirty="0" smtClean="0"/>
              <a:t>British </a:t>
            </a:r>
            <a:r>
              <a:rPr lang="hu-HU" dirty="0" smtClean="0">
                <a:solidFill>
                  <a:schemeClr val="tx1"/>
                </a:solidFill>
              </a:rPr>
              <a:t>English (BNC)</a:t>
            </a:r>
            <a:endParaRPr lang="hu-HU" dirty="0"/>
          </a:p>
          <a:p>
            <a:pPr marL="0" indent="0">
              <a:buNone/>
            </a:pPr>
            <a:r>
              <a:rPr lang="hu-HU" dirty="0" err="1" smtClean="0"/>
              <a:t>Lastres-López</a:t>
            </a:r>
            <a:r>
              <a:rPr lang="hu-HU" dirty="0" smtClean="0"/>
              <a:t> (2020): English (</a:t>
            </a:r>
            <a:r>
              <a:rPr lang="hu-HU" dirty="0"/>
              <a:t>British </a:t>
            </a:r>
            <a:r>
              <a:rPr lang="hu-HU" dirty="0" err="1"/>
              <a:t>Parliament</a:t>
            </a:r>
            <a:r>
              <a:rPr lang="hu-HU" dirty="0"/>
              <a:t> </a:t>
            </a:r>
            <a:r>
              <a:rPr lang="hu-HU" dirty="0" err="1"/>
              <a:t>Hansard</a:t>
            </a:r>
            <a:r>
              <a:rPr lang="hu-HU" dirty="0"/>
              <a:t> </a:t>
            </a:r>
            <a:r>
              <a:rPr lang="hu-HU" dirty="0" smtClean="0"/>
              <a:t>Corpus), </a:t>
            </a:r>
            <a:r>
              <a:rPr lang="hu-HU" dirty="0" err="1" smtClean="0"/>
              <a:t>French</a:t>
            </a:r>
            <a:r>
              <a:rPr lang="hu-HU" dirty="0" smtClean="0"/>
              <a:t> (</a:t>
            </a:r>
            <a:r>
              <a:rPr lang="en-US" dirty="0"/>
              <a:t>French/English Hansard Corpus from the Canadian Parliament</a:t>
            </a:r>
            <a:r>
              <a:rPr lang="hu-HU" dirty="0" smtClean="0"/>
              <a:t>), </a:t>
            </a:r>
            <a:r>
              <a:rPr lang="hu-HU" dirty="0" err="1" smtClean="0"/>
              <a:t>Spanish</a:t>
            </a:r>
            <a:r>
              <a:rPr lang="hu-HU" dirty="0" smtClean="0"/>
              <a:t> (</a:t>
            </a:r>
            <a:r>
              <a:rPr lang="hu-HU" dirty="0" err="1"/>
              <a:t>Diario</a:t>
            </a:r>
            <a:r>
              <a:rPr lang="hu-HU" dirty="0"/>
              <a:t> de </a:t>
            </a:r>
            <a:r>
              <a:rPr lang="hu-HU" dirty="0" err="1"/>
              <a:t>Sesiones</a:t>
            </a:r>
            <a:r>
              <a:rPr lang="hu-HU" dirty="0"/>
              <a:t> </a:t>
            </a:r>
            <a:r>
              <a:rPr lang="hu-HU" dirty="0" smtClean="0"/>
              <a:t>del </a:t>
            </a:r>
            <a:r>
              <a:rPr lang="hu-HU" dirty="0" err="1" smtClean="0"/>
              <a:t>Congreso</a:t>
            </a:r>
            <a:r>
              <a:rPr lang="hu-HU" dirty="0" smtClean="0"/>
              <a:t> </a:t>
            </a:r>
            <a:r>
              <a:rPr lang="hu-HU" dirty="0"/>
              <a:t>de </a:t>
            </a:r>
            <a:r>
              <a:rPr lang="hu-HU" dirty="0" err="1"/>
              <a:t>los</a:t>
            </a:r>
            <a:r>
              <a:rPr lang="hu-HU" dirty="0"/>
              <a:t> </a:t>
            </a:r>
            <a:r>
              <a:rPr lang="hu-HU" dirty="0" err="1"/>
              <a:t>Diputados</a:t>
            </a:r>
            <a:r>
              <a:rPr lang="hu-HU" dirty="0" smtClean="0"/>
              <a:t>)</a:t>
            </a:r>
          </a:p>
          <a:p>
            <a:pPr marL="36900" indent="0">
              <a:buNone/>
            </a:pPr>
            <a:r>
              <a:rPr lang="hu-HU" dirty="0" smtClean="0"/>
              <a:t>	</a:t>
            </a:r>
            <a:r>
              <a:rPr lang="hu-HU" dirty="0" err="1" smtClean="0"/>
              <a:t>only</a:t>
            </a:r>
            <a:r>
              <a:rPr lang="hu-HU" dirty="0" smtClean="0"/>
              <a:t> </a:t>
            </a:r>
            <a:r>
              <a:rPr lang="hu-HU" dirty="0" err="1"/>
              <a:t>stand-alone</a:t>
            </a:r>
            <a:r>
              <a:rPr lang="hu-HU" dirty="0"/>
              <a:t> </a:t>
            </a:r>
            <a:r>
              <a:rPr lang="hu-HU" dirty="0" err="1" smtClean="0"/>
              <a:t>independent</a:t>
            </a:r>
            <a:r>
              <a:rPr lang="hu-HU" dirty="0" smtClean="0"/>
              <a:t> </a:t>
            </a:r>
            <a:r>
              <a:rPr lang="hu-HU" dirty="0" err="1" smtClean="0"/>
              <a:t>clauses</a:t>
            </a:r>
            <a:r>
              <a:rPr lang="hu-HU" dirty="0" smtClean="0"/>
              <a:t> (linked </a:t>
            </a:r>
            <a:r>
              <a:rPr lang="hu-HU" dirty="0" err="1"/>
              <a:t>to</a:t>
            </a:r>
            <a:r>
              <a:rPr lang="hu-HU" dirty="0"/>
              <a:t> </a:t>
            </a:r>
            <a:r>
              <a:rPr lang="hu-HU" dirty="0" err="1"/>
              <a:t>speech</a:t>
            </a:r>
            <a:r>
              <a:rPr lang="hu-HU" dirty="0"/>
              <a:t> </a:t>
            </a:r>
            <a:r>
              <a:rPr lang="hu-HU" dirty="0" err="1"/>
              <a:t>acts</a:t>
            </a:r>
            <a:r>
              <a:rPr lang="hu-HU" dirty="0" smtClean="0"/>
              <a:t>):</a:t>
            </a:r>
            <a:endParaRPr lang="hu-HU" dirty="0"/>
          </a:p>
          <a:p>
            <a:pPr indent="-342900">
              <a:buFont typeface="Wingdings" panose="05000000000000000000" pitchFamily="2" charset="2"/>
              <a:buChar char="§"/>
            </a:pPr>
            <a:r>
              <a:rPr lang="hu-HU" b="1" dirty="0" err="1" smtClean="0"/>
              <a:t>directive</a:t>
            </a:r>
            <a:r>
              <a:rPr lang="hu-HU" b="1" dirty="0" smtClean="0"/>
              <a:t>: </a:t>
            </a:r>
            <a:r>
              <a:rPr lang="hu-HU" dirty="0" err="1" smtClean="0"/>
              <a:t>request</a:t>
            </a:r>
            <a:r>
              <a:rPr lang="hu-HU" dirty="0" smtClean="0"/>
              <a:t>, </a:t>
            </a:r>
            <a:r>
              <a:rPr lang="hu-HU" dirty="0" err="1" smtClean="0"/>
              <a:t>suggestion</a:t>
            </a:r>
            <a:r>
              <a:rPr lang="hu-HU" dirty="0" smtClean="0"/>
              <a:t>, </a:t>
            </a:r>
            <a:r>
              <a:rPr lang="hu-HU" dirty="0" err="1" smtClean="0"/>
              <a:t>offer</a:t>
            </a:r>
            <a:r>
              <a:rPr lang="hu-HU" dirty="0" smtClean="0"/>
              <a:t>, </a:t>
            </a:r>
            <a:r>
              <a:rPr lang="hu-HU" dirty="0" err="1" smtClean="0"/>
              <a:t>threat</a:t>
            </a:r>
            <a:r>
              <a:rPr lang="hu-HU" dirty="0" smtClean="0"/>
              <a:t>, </a:t>
            </a:r>
            <a:r>
              <a:rPr lang="hu-HU" dirty="0" err="1" smtClean="0"/>
              <a:t>permission</a:t>
            </a:r>
            <a:endParaRPr lang="hu-HU" dirty="0"/>
          </a:p>
          <a:p>
            <a:pPr indent="-342900">
              <a:buFont typeface="Wingdings" panose="05000000000000000000" pitchFamily="2" charset="2"/>
              <a:buChar char="§"/>
            </a:pPr>
            <a:r>
              <a:rPr lang="hu-HU" b="1" dirty="0" err="1"/>
              <a:t>n</a:t>
            </a:r>
            <a:r>
              <a:rPr lang="hu-HU" b="1" dirty="0" err="1" smtClean="0"/>
              <a:t>on-directive</a:t>
            </a:r>
            <a:r>
              <a:rPr lang="hu-HU" b="1" dirty="0" smtClean="0"/>
              <a:t>:</a:t>
            </a:r>
            <a:r>
              <a:rPr lang="hu-HU" dirty="0" smtClean="0"/>
              <a:t> </a:t>
            </a:r>
            <a:r>
              <a:rPr lang="hu-HU" dirty="0" err="1" smtClean="0"/>
              <a:t>wish</a:t>
            </a:r>
            <a:r>
              <a:rPr lang="hu-HU" dirty="0" smtClean="0"/>
              <a:t>, </a:t>
            </a:r>
            <a:r>
              <a:rPr lang="hu-HU" dirty="0" err="1" smtClean="0">
                <a:solidFill>
                  <a:srgbClr val="C00000"/>
                </a:solidFill>
              </a:rPr>
              <a:t>assertions</a:t>
            </a:r>
            <a:r>
              <a:rPr lang="hu-HU" dirty="0" smtClean="0">
                <a:solidFill>
                  <a:srgbClr val="C00000"/>
                </a:solidFill>
              </a:rPr>
              <a:t>/</a:t>
            </a:r>
            <a:r>
              <a:rPr lang="hu-HU" dirty="0" err="1" smtClean="0">
                <a:solidFill>
                  <a:srgbClr val="C00000"/>
                </a:solidFill>
              </a:rPr>
              <a:t>exclamations</a:t>
            </a:r>
            <a:r>
              <a:rPr lang="hu-HU" dirty="0" smtClean="0"/>
              <a:t>, </a:t>
            </a:r>
            <a:r>
              <a:rPr lang="hu-HU" dirty="0" err="1" smtClean="0"/>
              <a:t>complaints</a:t>
            </a:r>
            <a:endParaRPr lang="hu-HU" dirty="0" smtClean="0"/>
          </a:p>
          <a:p>
            <a:pPr marL="36900" indent="0">
              <a:buNone/>
            </a:pPr>
            <a:r>
              <a:rPr lang="hu-HU" dirty="0" smtClean="0"/>
              <a:t>„</a:t>
            </a:r>
            <a:r>
              <a:rPr lang="hu-HU" dirty="0" err="1" smtClean="0"/>
              <a:t>While</a:t>
            </a:r>
            <a:r>
              <a:rPr lang="hu-HU" dirty="0" smtClean="0"/>
              <a:t> 70% </a:t>
            </a:r>
            <a:r>
              <a:rPr lang="hu-HU" dirty="0"/>
              <a:t>(</a:t>
            </a:r>
            <a:r>
              <a:rPr lang="hu-HU" dirty="0" smtClean="0"/>
              <a:t>21 </a:t>
            </a:r>
            <a:r>
              <a:rPr lang="en-US" dirty="0" smtClean="0"/>
              <a:t>tokens</a:t>
            </a:r>
            <a:r>
              <a:rPr lang="en-US" dirty="0"/>
              <a:t>) of the total number of insubordinate clauses serve </a:t>
            </a:r>
            <a:r>
              <a:rPr lang="en-US" dirty="0" smtClean="0"/>
              <a:t>directive</a:t>
            </a:r>
            <a:r>
              <a:rPr lang="hu-HU" dirty="0" smtClean="0"/>
              <a:t> </a:t>
            </a:r>
            <a:r>
              <a:rPr lang="en-US" dirty="0" smtClean="0"/>
              <a:t>functions </a:t>
            </a:r>
            <a:r>
              <a:rPr lang="en-US" dirty="0"/>
              <a:t>in English, the proportion of directives reduces drastically </a:t>
            </a:r>
            <a:r>
              <a:rPr lang="en-US" dirty="0" smtClean="0"/>
              <a:t>in</a:t>
            </a:r>
            <a:r>
              <a:rPr lang="hu-HU" dirty="0" smtClean="0"/>
              <a:t> </a:t>
            </a:r>
            <a:r>
              <a:rPr lang="en-US" dirty="0" smtClean="0"/>
              <a:t>the </a:t>
            </a:r>
            <a:r>
              <a:rPr lang="en-US" dirty="0"/>
              <a:t>two Romance languages, where directives only account for </a:t>
            </a:r>
            <a:r>
              <a:rPr lang="en-US" dirty="0" smtClean="0"/>
              <a:t>11.11%</a:t>
            </a:r>
            <a:r>
              <a:rPr lang="hu-HU" dirty="0" smtClean="0"/>
              <a:t> </a:t>
            </a:r>
            <a:r>
              <a:rPr lang="en-US" dirty="0" smtClean="0"/>
              <a:t>of </a:t>
            </a:r>
            <a:r>
              <a:rPr lang="en-US" dirty="0"/>
              <a:t>the cases (1 token) in French and </a:t>
            </a:r>
            <a:r>
              <a:rPr lang="en-US" dirty="0" smtClean="0"/>
              <a:t>4.08% </a:t>
            </a:r>
            <a:r>
              <a:rPr lang="en-US" dirty="0"/>
              <a:t>of the cases (8 tokens) </a:t>
            </a:r>
            <a:r>
              <a:rPr lang="en-US" dirty="0" smtClean="0"/>
              <a:t>in</a:t>
            </a:r>
            <a:r>
              <a:rPr lang="hu-HU" dirty="0" smtClean="0"/>
              <a:t> </a:t>
            </a:r>
            <a:r>
              <a:rPr lang="hu-HU" dirty="0" err="1" smtClean="0"/>
              <a:t>Spanish</a:t>
            </a:r>
            <a:r>
              <a:rPr lang="hu-HU" dirty="0" smtClean="0"/>
              <a:t>.” (</a:t>
            </a:r>
            <a:r>
              <a:rPr lang="hu-HU" dirty="0" err="1" smtClean="0"/>
              <a:t>Lastres-López</a:t>
            </a:r>
            <a:r>
              <a:rPr lang="hu-HU" dirty="0" smtClean="0"/>
              <a:t> 2020: 133)</a:t>
            </a:r>
          </a:p>
          <a:p>
            <a:pPr marL="0" indent="0">
              <a:buNone/>
            </a:pPr>
            <a:endParaRPr lang="hu-HU" dirty="0" smtClean="0"/>
          </a:p>
          <a:p>
            <a:pPr marL="0" indent="0">
              <a:buNone/>
            </a:pPr>
            <a:endParaRPr lang="hu-HU" dirty="0"/>
          </a:p>
          <a:p>
            <a:pPr marL="36900" indent="0">
              <a:buNone/>
            </a:pPr>
            <a:endParaRPr lang="hu-HU" dirty="0"/>
          </a:p>
        </p:txBody>
      </p:sp>
      <p:pic>
        <p:nvPicPr>
          <p:cNvPr id="6" name="Kép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6006" y="2304676"/>
            <a:ext cx="5077233" cy="2690018"/>
          </a:xfrm>
          <a:prstGeom prst="rect">
            <a:avLst/>
          </a:prstGeom>
        </p:spPr>
      </p:pic>
    </p:spTree>
    <p:extLst>
      <p:ext uri="{BB962C8B-B14F-4D97-AF65-F5344CB8AC3E}">
        <p14:creationId xmlns:p14="http://schemas.microsoft.com/office/powerpoint/2010/main" val="3771149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913795" y="359434"/>
            <a:ext cx="10353762" cy="970450"/>
          </a:xfrm>
        </p:spPr>
        <p:txBody>
          <a:bodyPr>
            <a:normAutofit/>
          </a:bodyPr>
          <a:lstStyle/>
          <a:p>
            <a:r>
              <a:rPr lang="hu-HU" dirty="0" err="1"/>
              <a:t>Typologies</a:t>
            </a:r>
            <a:r>
              <a:rPr lang="hu-HU" dirty="0"/>
              <a:t> of </a:t>
            </a:r>
            <a:r>
              <a:rPr lang="hu-HU" dirty="0" err="1"/>
              <a:t>independent</a:t>
            </a:r>
            <a:r>
              <a:rPr lang="hu-HU" dirty="0"/>
              <a:t> </a:t>
            </a:r>
            <a:r>
              <a:rPr lang="hu-HU" dirty="0" err="1"/>
              <a:t>conditional</a:t>
            </a:r>
            <a:r>
              <a:rPr lang="hu-HU" dirty="0"/>
              <a:t> </a:t>
            </a:r>
            <a:r>
              <a:rPr lang="hu-HU" dirty="0" err="1"/>
              <a:t>clauses</a:t>
            </a:r>
            <a:endParaRPr lang="hu-HU" dirty="0"/>
          </a:p>
        </p:txBody>
      </p:sp>
      <p:sp>
        <p:nvSpPr>
          <p:cNvPr id="3" name="Tartalom helye 2"/>
          <p:cNvSpPr>
            <a:spLocks noGrp="1"/>
          </p:cNvSpPr>
          <p:nvPr>
            <p:ph idx="1"/>
          </p:nvPr>
        </p:nvSpPr>
        <p:spPr>
          <a:xfrm>
            <a:off x="310977" y="1329884"/>
            <a:ext cx="11800509" cy="5864547"/>
          </a:xfrm>
        </p:spPr>
        <p:txBody>
          <a:bodyPr>
            <a:normAutofit/>
          </a:bodyPr>
          <a:lstStyle/>
          <a:p>
            <a:pPr marL="0" indent="0">
              <a:buNone/>
            </a:pPr>
            <a:r>
              <a:rPr lang="hu-HU" sz="1800" dirty="0" err="1" smtClean="0"/>
              <a:t>D’Hertefelt</a:t>
            </a:r>
            <a:r>
              <a:rPr lang="hu-HU" sz="1800" dirty="0" smtClean="0"/>
              <a:t> </a:t>
            </a:r>
            <a:r>
              <a:rPr lang="hu-HU" sz="1800" dirty="0"/>
              <a:t>(2018): </a:t>
            </a:r>
            <a:r>
              <a:rPr lang="hu-HU" sz="1800" dirty="0" smtClean="0"/>
              <a:t>6 </a:t>
            </a:r>
            <a:r>
              <a:rPr lang="hu-HU" sz="1800" dirty="0" err="1" smtClean="0"/>
              <a:t>Germanic</a:t>
            </a:r>
            <a:r>
              <a:rPr lang="hu-HU" sz="1800" dirty="0" smtClean="0"/>
              <a:t> </a:t>
            </a:r>
            <a:r>
              <a:rPr lang="hu-HU" sz="1800" dirty="0" err="1" smtClean="0"/>
              <a:t>languages</a:t>
            </a:r>
            <a:r>
              <a:rPr lang="hu-HU" sz="1800" dirty="0" smtClean="0"/>
              <a:t> (English, </a:t>
            </a:r>
            <a:r>
              <a:rPr lang="hu-HU" sz="1800" dirty="0" err="1" smtClean="0"/>
              <a:t>German</a:t>
            </a:r>
            <a:r>
              <a:rPr lang="hu-HU" sz="1800" dirty="0" smtClean="0"/>
              <a:t>, </a:t>
            </a:r>
            <a:r>
              <a:rPr lang="hu-HU" sz="1800" dirty="0" err="1" smtClean="0"/>
              <a:t>Dutch</a:t>
            </a:r>
            <a:r>
              <a:rPr lang="hu-HU" sz="1800" dirty="0" smtClean="0"/>
              <a:t>, </a:t>
            </a:r>
            <a:r>
              <a:rPr lang="hu-HU" sz="1800" dirty="0" err="1" smtClean="0"/>
              <a:t>Swedish</a:t>
            </a:r>
            <a:r>
              <a:rPr lang="hu-HU" sz="1800" dirty="0" smtClean="0"/>
              <a:t>, </a:t>
            </a:r>
            <a:r>
              <a:rPr lang="hu-HU" sz="1800" dirty="0" err="1" smtClean="0"/>
              <a:t>Danish</a:t>
            </a:r>
            <a:r>
              <a:rPr lang="hu-HU" sz="1800" dirty="0" smtClean="0"/>
              <a:t>, </a:t>
            </a:r>
            <a:r>
              <a:rPr lang="hu-HU" sz="1800" dirty="0" err="1" smtClean="0"/>
              <a:t>Icelandic</a:t>
            </a:r>
            <a:r>
              <a:rPr lang="hu-HU" sz="1800" dirty="0" smtClean="0"/>
              <a:t>), </a:t>
            </a:r>
            <a:r>
              <a:rPr lang="hu-HU" sz="1800" dirty="0" err="1" smtClean="0"/>
              <a:t>constructional</a:t>
            </a:r>
            <a:r>
              <a:rPr lang="hu-HU" sz="1800" dirty="0" smtClean="0"/>
              <a:t> </a:t>
            </a:r>
            <a:r>
              <a:rPr lang="hu-HU" sz="1800" dirty="0" err="1" smtClean="0"/>
              <a:t>typology</a:t>
            </a:r>
            <a:r>
              <a:rPr lang="hu-HU" sz="1800" dirty="0" smtClean="0"/>
              <a:t>, 2 </a:t>
            </a:r>
            <a:r>
              <a:rPr lang="hu-HU" sz="1800" dirty="0" err="1" smtClean="0"/>
              <a:t>criteria</a:t>
            </a:r>
            <a:r>
              <a:rPr lang="hu-HU" sz="1800" dirty="0" smtClean="0"/>
              <a:t>: </a:t>
            </a:r>
            <a:r>
              <a:rPr lang="hu-HU" sz="1800" dirty="0" err="1" smtClean="0"/>
              <a:t>conventionalized</a:t>
            </a:r>
            <a:r>
              <a:rPr lang="hu-HU" sz="1800" dirty="0" smtClean="0"/>
              <a:t> main </a:t>
            </a:r>
            <a:r>
              <a:rPr lang="hu-HU" sz="1800" dirty="0" err="1" smtClean="0"/>
              <a:t>clause</a:t>
            </a:r>
            <a:r>
              <a:rPr lang="hu-HU" sz="1800" dirty="0" smtClean="0"/>
              <a:t> </a:t>
            </a:r>
            <a:r>
              <a:rPr lang="hu-HU" sz="1800" dirty="0" err="1" smtClean="0"/>
              <a:t>usage</a:t>
            </a:r>
            <a:r>
              <a:rPr lang="hu-HU" sz="1800" dirty="0" smtClean="0"/>
              <a:t>, </a:t>
            </a:r>
            <a:r>
              <a:rPr lang="hu-HU" sz="1800" dirty="0" err="1" smtClean="0"/>
              <a:t>formal</a:t>
            </a:r>
            <a:r>
              <a:rPr lang="hu-HU" sz="1800" dirty="0" smtClean="0"/>
              <a:t> </a:t>
            </a:r>
            <a:r>
              <a:rPr lang="hu-HU" sz="1800" dirty="0" err="1" smtClean="0"/>
              <a:t>subordinate</a:t>
            </a:r>
            <a:r>
              <a:rPr lang="hu-HU" sz="1800" dirty="0" smtClean="0"/>
              <a:t> marking</a:t>
            </a:r>
            <a:endParaRPr lang="hu-HU" sz="1800" b="1" dirty="0" smtClean="0"/>
          </a:p>
          <a:p>
            <a:pPr marL="0" indent="0">
              <a:buNone/>
            </a:pPr>
            <a:r>
              <a:rPr lang="hu-HU" sz="1800" b="1" dirty="0" smtClean="0"/>
              <a:t>1. </a:t>
            </a:r>
            <a:r>
              <a:rPr lang="hu-HU" sz="1800" b="1" dirty="0" err="1" smtClean="0"/>
              <a:t>deontic</a:t>
            </a:r>
            <a:r>
              <a:rPr lang="hu-HU" sz="1800" dirty="0" smtClean="0"/>
              <a:t> (</a:t>
            </a:r>
            <a:r>
              <a:rPr lang="hu-HU" sz="1800" dirty="0" err="1" smtClean="0"/>
              <a:t>wish</a:t>
            </a:r>
            <a:r>
              <a:rPr lang="hu-HU" sz="1800" dirty="0" smtClean="0"/>
              <a:t>, </a:t>
            </a:r>
            <a:r>
              <a:rPr lang="hu-HU" sz="1800" dirty="0" err="1" smtClean="0"/>
              <a:t>request</a:t>
            </a:r>
            <a:r>
              <a:rPr lang="hu-HU" sz="1800" dirty="0" smtClean="0"/>
              <a:t>, </a:t>
            </a:r>
            <a:r>
              <a:rPr lang="hu-HU" sz="1800" dirty="0" err="1" smtClean="0"/>
              <a:t>suggestion</a:t>
            </a:r>
            <a:r>
              <a:rPr lang="hu-HU" sz="1800" dirty="0" smtClean="0"/>
              <a:t>, </a:t>
            </a:r>
            <a:r>
              <a:rPr lang="hu-HU" sz="1800" dirty="0" err="1" smtClean="0"/>
              <a:t>threat</a:t>
            </a:r>
            <a:r>
              <a:rPr lang="hu-HU" sz="1800" dirty="0" smtClean="0"/>
              <a:t>): a </a:t>
            </a:r>
            <a:r>
              <a:rPr lang="hu-HU" sz="1800" dirty="0" err="1" smtClean="0"/>
              <a:t>potential</a:t>
            </a:r>
            <a:r>
              <a:rPr lang="hu-HU" sz="1800" dirty="0" smtClean="0"/>
              <a:t> </a:t>
            </a:r>
            <a:r>
              <a:rPr lang="hu-HU" sz="1800" dirty="0" err="1" smtClean="0"/>
              <a:t>state</a:t>
            </a:r>
            <a:r>
              <a:rPr lang="hu-HU" sz="1800" dirty="0" smtClean="0"/>
              <a:t> of </a:t>
            </a:r>
            <a:r>
              <a:rPr lang="hu-HU" sz="1800" dirty="0" err="1" smtClean="0"/>
              <a:t>affairs</a:t>
            </a:r>
            <a:r>
              <a:rPr lang="hu-HU" sz="1800" dirty="0" smtClean="0"/>
              <a:t> (</a:t>
            </a:r>
            <a:r>
              <a:rPr lang="hu-HU" sz="1800" dirty="0" err="1" smtClean="0"/>
              <a:t>SoA</a:t>
            </a:r>
            <a:r>
              <a:rPr lang="hu-HU" sz="1800" dirty="0" smtClean="0"/>
              <a:t>) is </a:t>
            </a:r>
            <a:r>
              <a:rPr lang="hu-HU" sz="1800" dirty="0" err="1" smtClean="0"/>
              <a:t>evaluated</a:t>
            </a:r>
            <a:r>
              <a:rPr lang="hu-HU" sz="1800" dirty="0" smtClean="0"/>
              <a:t> </a:t>
            </a:r>
            <a:r>
              <a:rPr lang="hu-HU" sz="1800" dirty="0" err="1" smtClean="0"/>
              <a:t>by</a:t>
            </a:r>
            <a:r>
              <a:rPr lang="hu-HU" sz="1800" dirty="0" smtClean="0"/>
              <a:t> </a:t>
            </a:r>
            <a:r>
              <a:rPr lang="hu-HU" sz="1800" dirty="0" err="1" smtClean="0"/>
              <a:t>the</a:t>
            </a:r>
            <a:r>
              <a:rPr lang="hu-HU" sz="1800" dirty="0" smtClean="0"/>
              <a:t> </a:t>
            </a:r>
            <a:r>
              <a:rPr lang="hu-HU" sz="1800" dirty="0" err="1" smtClean="0"/>
              <a:t>speaker</a:t>
            </a:r>
            <a:r>
              <a:rPr lang="hu-HU" sz="1800" dirty="0" smtClean="0"/>
              <a:t> </a:t>
            </a:r>
            <a:r>
              <a:rPr lang="hu-HU" sz="1800" dirty="0" err="1" smtClean="0"/>
              <a:t>in</a:t>
            </a:r>
            <a:r>
              <a:rPr lang="hu-HU" sz="1800" dirty="0" smtClean="0"/>
              <a:t> </a:t>
            </a:r>
            <a:r>
              <a:rPr lang="hu-HU" sz="1800" dirty="0" err="1" smtClean="0"/>
              <a:t>terms</a:t>
            </a:r>
            <a:r>
              <a:rPr lang="hu-HU" sz="1800" dirty="0" smtClean="0"/>
              <a:t> of </a:t>
            </a:r>
            <a:r>
              <a:rPr lang="hu-HU" sz="1800" dirty="0" err="1" smtClean="0"/>
              <a:t>desirability</a:t>
            </a:r>
            <a:endParaRPr lang="hu-HU" sz="1800" dirty="0"/>
          </a:p>
          <a:p>
            <a:pPr marL="36900" indent="0">
              <a:buNone/>
            </a:pPr>
            <a:r>
              <a:rPr lang="hu-HU" sz="1800" dirty="0" smtClean="0"/>
              <a:t>2. </a:t>
            </a:r>
            <a:r>
              <a:rPr lang="hu-HU" sz="1800" dirty="0" err="1" smtClean="0"/>
              <a:t>evaluative</a:t>
            </a:r>
            <a:r>
              <a:rPr lang="hu-HU" sz="1800" dirty="0" smtClean="0"/>
              <a:t>: </a:t>
            </a:r>
            <a:r>
              <a:rPr lang="hu-HU" sz="1800" dirty="0" err="1"/>
              <a:t>evaluate</a:t>
            </a:r>
            <a:r>
              <a:rPr lang="hu-HU" sz="1800" dirty="0"/>
              <a:t> </a:t>
            </a:r>
            <a:r>
              <a:rPr lang="hu-HU" sz="1800" dirty="0" smtClean="0"/>
              <a:t>a </a:t>
            </a:r>
            <a:r>
              <a:rPr lang="hu-HU" sz="1800" dirty="0" err="1" smtClean="0"/>
              <a:t>particular</a:t>
            </a:r>
            <a:r>
              <a:rPr lang="hu-HU" sz="1800" dirty="0" smtClean="0"/>
              <a:t> </a:t>
            </a:r>
            <a:r>
              <a:rPr lang="hu-HU" sz="1800" dirty="0" err="1"/>
              <a:t>SoA</a:t>
            </a:r>
            <a:r>
              <a:rPr lang="hu-HU" sz="1800" dirty="0"/>
              <a:t> </a:t>
            </a:r>
            <a:r>
              <a:rPr lang="hu-HU" sz="1800" dirty="0" err="1"/>
              <a:t>as</a:t>
            </a:r>
            <a:r>
              <a:rPr lang="hu-HU" sz="1800" dirty="0"/>
              <a:t> </a:t>
            </a:r>
            <a:r>
              <a:rPr lang="hu-HU" sz="1800" dirty="0" err="1"/>
              <a:t>remarkable</a:t>
            </a:r>
            <a:r>
              <a:rPr lang="hu-HU" sz="1800" dirty="0"/>
              <a:t>, </a:t>
            </a:r>
            <a:r>
              <a:rPr lang="hu-HU" sz="1800" dirty="0" err="1"/>
              <a:t>negative</a:t>
            </a:r>
            <a:r>
              <a:rPr lang="hu-HU" sz="1800" dirty="0"/>
              <a:t> </a:t>
            </a:r>
            <a:r>
              <a:rPr lang="hu-HU" sz="1800" dirty="0" err="1"/>
              <a:t>or</a:t>
            </a:r>
            <a:r>
              <a:rPr lang="hu-HU" sz="1800" dirty="0"/>
              <a:t> </a:t>
            </a:r>
            <a:r>
              <a:rPr lang="hu-HU" sz="1800" dirty="0" err="1" smtClean="0"/>
              <a:t>absurd</a:t>
            </a:r>
            <a:r>
              <a:rPr lang="hu-HU" sz="1800" dirty="0" smtClean="0"/>
              <a:t> (</a:t>
            </a:r>
            <a:r>
              <a:rPr lang="hu-HU" sz="1800" i="1" dirty="0" err="1" smtClean="0"/>
              <a:t>If</a:t>
            </a:r>
            <a:r>
              <a:rPr lang="hu-HU" sz="1800" i="1" dirty="0" smtClean="0"/>
              <a:t> </a:t>
            </a:r>
            <a:r>
              <a:rPr lang="hu-HU" sz="1800" i="1" dirty="0" err="1" smtClean="0"/>
              <a:t>you’d</a:t>
            </a:r>
            <a:r>
              <a:rPr lang="hu-HU" sz="1800" i="1" dirty="0" smtClean="0"/>
              <a:t> </a:t>
            </a:r>
            <a:r>
              <a:rPr lang="hu-HU" sz="1800" i="1" dirty="0" err="1" smtClean="0"/>
              <a:t>know</a:t>
            </a:r>
            <a:r>
              <a:rPr lang="hu-HU" sz="1800" i="1" dirty="0" smtClean="0"/>
              <a:t>!</a:t>
            </a:r>
            <a:r>
              <a:rPr lang="hu-HU" sz="1800" dirty="0" smtClean="0"/>
              <a:t>)</a:t>
            </a:r>
          </a:p>
          <a:p>
            <a:pPr marL="36900" indent="0">
              <a:buNone/>
            </a:pPr>
            <a:r>
              <a:rPr lang="hu-HU" sz="1800" dirty="0" smtClean="0"/>
              <a:t>3. </a:t>
            </a:r>
            <a:r>
              <a:rPr lang="hu-HU" sz="1800" dirty="0" err="1" smtClean="0"/>
              <a:t>assertive</a:t>
            </a:r>
            <a:r>
              <a:rPr lang="hu-HU" sz="1800" dirty="0" smtClean="0"/>
              <a:t>: </a:t>
            </a:r>
            <a:r>
              <a:rPr lang="hu-HU" sz="1800" dirty="0" err="1" smtClean="0"/>
              <a:t>assert</a:t>
            </a:r>
            <a:r>
              <a:rPr lang="hu-HU" sz="1800" dirty="0" smtClean="0"/>
              <a:t> </a:t>
            </a:r>
            <a:r>
              <a:rPr lang="hu-HU" sz="1800" dirty="0" err="1" smtClean="0"/>
              <a:t>that</a:t>
            </a:r>
            <a:r>
              <a:rPr lang="hu-HU" sz="1800" dirty="0" smtClean="0"/>
              <a:t> </a:t>
            </a:r>
            <a:r>
              <a:rPr lang="hu-HU" sz="1800" dirty="0" err="1" smtClean="0"/>
              <a:t>sg</a:t>
            </a:r>
            <a:r>
              <a:rPr lang="hu-HU" sz="1800" dirty="0" smtClean="0"/>
              <a:t> is </a:t>
            </a:r>
            <a:r>
              <a:rPr lang="hu-HU" sz="1800" dirty="0" err="1" smtClean="0"/>
              <a:t>the</a:t>
            </a:r>
            <a:r>
              <a:rPr lang="hu-HU" sz="1800" dirty="0" smtClean="0"/>
              <a:t> </a:t>
            </a:r>
            <a:r>
              <a:rPr lang="hu-HU" sz="1800" dirty="0" err="1" smtClean="0"/>
              <a:t>case</a:t>
            </a:r>
            <a:r>
              <a:rPr lang="hu-HU" sz="1800" dirty="0" smtClean="0"/>
              <a:t> (</a:t>
            </a:r>
            <a:r>
              <a:rPr lang="hu-HU" sz="1800" i="1" dirty="0" err="1" smtClean="0"/>
              <a:t>If</a:t>
            </a:r>
            <a:r>
              <a:rPr lang="hu-HU" sz="1800" i="1" dirty="0" smtClean="0"/>
              <a:t> </a:t>
            </a:r>
            <a:r>
              <a:rPr lang="hu-HU" sz="1800" i="1" dirty="0" err="1" smtClean="0"/>
              <a:t>that’s</a:t>
            </a:r>
            <a:r>
              <a:rPr lang="hu-HU" sz="1800" i="1" dirty="0" smtClean="0"/>
              <a:t> </a:t>
            </a:r>
            <a:r>
              <a:rPr lang="hu-HU" sz="1800" i="1" dirty="0" err="1" smtClean="0"/>
              <a:t>not</a:t>
            </a:r>
            <a:r>
              <a:rPr lang="hu-HU" sz="1800" i="1" dirty="0" smtClean="0"/>
              <a:t> X…</a:t>
            </a:r>
            <a:r>
              <a:rPr lang="hu-HU" sz="1800" dirty="0" smtClean="0"/>
              <a:t>)</a:t>
            </a:r>
            <a:endParaRPr lang="hu-HU" sz="1800" dirty="0"/>
          </a:p>
          <a:p>
            <a:pPr marL="36900" indent="0">
              <a:buNone/>
            </a:pPr>
            <a:r>
              <a:rPr lang="hu-HU" sz="1800" dirty="0" smtClean="0">
                <a:solidFill>
                  <a:srgbClr val="C00000"/>
                </a:solidFill>
              </a:rPr>
              <a:t>4. </a:t>
            </a:r>
            <a:r>
              <a:rPr lang="hu-HU" sz="1800" dirty="0" err="1" smtClean="0">
                <a:solidFill>
                  <a:srgbClr val="C00000"/>
                </a:solidFill>
              </a:rPr>
              <a:t>argumentative</a:t>
            </a:r>
            <a:r>
              <a:rPr lang="hu-HU" sz="1800" dirty="0" smtClean="0">
                <a:solidFill>
                  <a:srgbClr val="C00000"/>
                </a:solidFill>
              </a:rPr>
              <a:t>: </a:t>
            </a:r>
            <a:r>
              <a:rPr lang="hu-HU" sz="1800" dirty="0" err="1" smtClean="0">
                <a:solidFill>
                  <a:srgbClr val="C00000"/>
                </a:solidFill>
              </a:rPr>
              <a:t>justify</a:t>
            </a:r>
            <a:r>
              <a:rPr lang="hu-HU" sz="1800" dirty="0" smtClean="0">
                <a:solidFill>
                  <a:srgbClr val="C00000"/>
                </a:solidFill>
              </a:rPr>
              <a:t> </a:t>
            </a:r>
            <a:r>
              <a:rPr lang="en-US" sz="1800" dirty="0" smtClean="0">
                <a:solidFill>
                  <a:srgbClr val="C00000"/>
                </a:solidFill>
              </a:rPr>
              <a:t>(</a:t>
            </a:r>
            <a:r>
              <a:rPr lang="en-US" sz="1800" dirty="0">
                <a:solidFill>
                  <a:srgbClr val="C00000"/>
                </a:solidFill>
              </a:rPr>
              <a:t>the speaker’s implied attitude to) something which was said in the </a:t>
            </a:r>
            <a:r>
              <a:rPr lang="en-US" sz="1800" dirty="0" smtClean="0">
                <a:solidFill>
                  <a:srgbClr val="C00000"/>
                </a:solidFill>
              </a:rPr>
              <a:t>preceding</a:t>
            </a:r>
            <a:r>
              <a:rPr lang="hu-HU" sz="1800" dirty="0" smtClean="0">
                <a:solidFill>
                  <a:srgbClr val="C00000"/>
                </a:solidFill>
              </a:rPr>
              <a:t> </a:t>
            </a:r>
            <a:r>
              <a:rPr lang="hu-HU" sz="1800" dirty="0" err="1" smtClean="0">
                <a:solidFill>
                  <a:srgbClr val="C00000"/>
                </a:solidFill>
              </a:rPr>
              <a:t>discourse</a:t>
            </a:r>
            <a:r>
              <a:rPr lang="hu-HU" sz="1800" dirty="0" smtClean="0">
                <a:solidFill>
                  <a:srgbClr val="C00000"/>
                </a:solidFill>
              </a:rPr>
              <a:t> </a:t>
            </a:r>
            <a:r>
              <a:rPr lang="hu-HU" sz="1800" dirty="0">
                <a:solidFill>
                  <a:srgbClr val="C00000"/>
                </a:solidFill>
              </a:rPr>
              <a:t>(</a:t>
            </a:r>
            <a:r>
              <a:rPr lang="en-US" sz="1800" i="1" dirty="0">
                <a:solidFill>
                  <a:srgbClr val="C00000"/>
                </a:solidFill>
              </a:rPr>
              <a:t>If at least it had been an </a:t>
            </a:r>
            <a:r>
              <a:rPr lang="hu-HU" sz="1800" i="1" dirty="0" smtClean="0">
                <a:solidFill>
                  <a:srgbClr val="C00000"/>
                </a:solidFill>
              </a:rPr>
              <a:t>X…</a:t>
            </a:r>
            <a:r>
              <a:rPr lang="hu-HU" sz="1800" dirty="0" smtClean="0">
                <a:solidFill>
                  <a:srgbClr val="C00000"/>
                </a:solidFill>
              </a:rPr>
              <a:t>)</a:t>
            </a:r>
            <a:endParaRPr lang="hu-HU" sz="1800" dirty="0">
              <a:solidFill>
                <a:srgbClr val="C00000"/>
              </a:solidFill>
            </a:endParaRPr>
          </a:p>
          <a:p>
            <a:pPr marL="0" indent="0">
              <a:buNone/>
            </a:pPr>
            <a:r>
              <a:rPr lang="hu-HU" sz="1800" dirty="0" smtClean="0">
                <a:solidFill>
                  <a:srgbClr val="C00000"/>
                </a:solidFill>
              </a:rPr>
              <a:t>5. </a:t>
            </a:r>
            <a:r>
              <a:rPr lang="hu-HU" sz="1800" dirty="0" err="1" smtClean="0">
                <a:solidFill>
                  <a:srgbClr val="C00000"/>
                </a:solidFill>
              </a:rPr>
              <a:t>reasoning</a:t>
            </a:r>
            <a:r>
              <a:rPr lang="hu-HU" sz="1800" dirty="0" smtClean="0">
                <a:solidFill>
                  <a:srgbClr val="C00000"/>
                </a:solidFill>
              </a:rPr>
              <a:t>: „</a:t>
            </a:r>
            <a:r>
              <a:rPr lang="hu-HU" sz="1800" dirty="0" err="1" smtClean="0">
                <a:solidFill>
                  <a:srgbClr val="C00000"/>
                </a:solidFill>
              </a:rPr>
              <a:t>form</a:t>
            </a:r>
            <a:r>
              <a:rPr lang="hu-HU" sz="1800" dirty="0" smtClean="0">
                <a:solidFill>
                  <a:srgbClr val="C00000"/>
                </a:solidFill>
              </a:rPr>
              <a:t> </a:t>
            </a:r>
            <a:r>
              <a:rPr lang="en-US" sz="1800" dirty="0" smtClean="0">
                <a:solidFill>
                  <a:srgbClr val="C00000"/>
                </a:solidFill>
              </a:rPr>
              <a:t>the </a:t>
            </a:r>
            <a:r>
              <a:rPr lang="en-US" sz="1800" dirty="0">
                <a:solidFill>
                  <a:srgbClr val="C00000"/>
                </a:solidFill>
              </a:rPr>
              <a:t>starting point for an invited line of </a:t>
            </a:r>
            <a:r>
              <a:rPr lang="en-US" sz="1800" dirty="0" smtClean="0">
                <a:solidFill>
                  <a:srgbClr val="C00000"/>
                </a:solidFill>
              </a:rPr>
              <a:t>reasoning</a:t>
            </a:r>
            <a:r>
              <a:rPr lang="hu-HU" sz="1800" dirty="0" smtClean="0">
                <a:solidFill>
                  <a:srgbClr val="C00000"/>
                </a:solidFill>
              </a:rPr>
              <a:t>” (p. 136) (</a:t>
            </a:r>
            <a:r>
              <a:rPr lang="hu-HU" sz="1800" i="1" dirty="0" smtClean="0">
                <a:solidFill>
                  <a:srgbClr val="C00000"/>
                </a:solidFill>
              </a:rPr>
              <a:t>And </a:t>
            </a:r>
            <a:r>
              <a:rPr lang="hu-HU" sz="1800" i="1" dirty="0" err="1" smtClean="0">
                <a:solidFill>
                  <a:srgbClr val="C00000"/>
                </a:solidFill>
              </a:rPr>
              <a:t>if</a:t>
            </a:r>
            <a:r>
              <a:rPr lang="hu-HU" sz="1800" i="1" dirty="0" smtClean="0">
                <a:solidFill>
                  <a:srgbClr val="C00000"/>
                </a:solidFill>
              </a:rPr>
              <a:t> he </a:t>
            </a:r>
            <a:r>
              <a:rPr lang="hu-HU" sz="1800" i="1" dirty="0" err="1" smtClean="0">
                <a:solidFill>
                  <a:srgbClr val="C00000"/>
                </a:solidFill>
              </a:rPr>
              <a:t>does</a:t>
            </a:r>
            <a:r>
              <a:rPr lang="hu-HU" sz="1800" i="1" dirty="0" smtClean="0">
                <a:solidFill>
                  <a:srgbClr val="C00000"/>
                </a:solidFill>
              </a:rPr>
              <a:t> </a:t>
            </a:r>
            <a:r>
              <a:rPr lang="hu-HU" sz="1800" i="1" dirty="0" err="1" smtClean="0">
                <a:solidFill>
                  <a:srgbClr val="C00000"/>
                </a:solidFill>
              </a:rPr>
              <a:t>come</a:t>
            </a:r>
            <a:r>
              <a:rPr lang="hu-HU" sz="1800" i="1" dirty="0" smtClean="0">
                <a:solidFill>
                  <a:srgbClr val="C00000"/>
                </a:solidFill>
              </a:rPr>
              <a:t>?</a:t>
            </a:r>
            <a:r>
              <a:rPr lang="hu-HU" sz="1800" dirty="0" smtClean="0">
                <a:solidFill>
                  <a:srgbClr val="C00000"/>
                </a:solidFill>
              </a:rPr>
              <a:t>)</a:t>
            </a:r>
            <a:endParaRPr lang="hu-HU" sz="1800" dirty="0">
              <a:solidFill>
                <a:srgbClr val="C00000"/>
              </a:solidFill>
            </a:endParaRPr>
          </a:p>
          <a:p>
            <a:pPr marL="36900" indent="0">
              <a:buNone/>
            </a:pPr>
            <a:r>
              <a:rPr lang="hu-HU" sz="1800" b="1" dirty="0" smtClean="0">
                <a:solidFill>
                  <a:srgbClr val="C00000"/>
                </a:solidFill>
              </a:rPr>
              <a:t>+</a:t>
            </a:r>
            <a:r>
              <a:rPr lang="hu-HU" sz="1800" b="1" dirty="0" err="1" smtClean="0">
                <a:solidFill>
                  <a:srgbClr val="C00000"/>
                </a:solidFill>
              </a:rPr>
              <a:t>Post-modifying</a:t>
            </a:r>
            <a:r>
              <a:rPr lang="hu-HU" sz="1800" b="1" dirty="0" smtClean="0">
                <a:solidFill>
                  <a:srgbClr val="C00000"/>
                </a:solidFill>
              </a:rPr>
              <a:t> </a:t>
            </a:r>
            <a:r>
              <a:rPr lang="hu-HU" sz="1800" b="1" dirty="0" err="1" smtClean="0">
                <a:solidFill>
                  <a:srgbClr val="C00000"/>
                </a:solidFill>
              </a:rPr>
              <a:t>conditional</a:t>
            </a:r>
            <a:r>
              <a:rPr lang="hu-HU" sz="1800" b="1" dirty="0" smtClean="0">
                <a:solidFill>
                  <a:srgbClr val="C00000"/>
                </a:solidFill>
              </a:rPr>
              <a:t> </a:t>
            </a:r>
            <a:r>
              <a:rPr lang="hu-HU" sz="1800" b="1" dirty="0" err="1" smtClean="0">
                <a:solidFill>
                  <a:srgbClr val="C00000"/>
                </a:solidFill>
              </a:rPr>
              <a:t>constructions</a:t>
            </a:r>
            <a:r>
              <a:rPr lang="hu-HU" sz="1800" b="1" dirty="0" smtClean="0">
                <a:solidFill>
                  <a:srgbClr val="C00000"/>
                </a:solidFill>
              </a:rPr>
              <a:t>: </a:t>
            </a:r>
            <a:r>
              <a:rPr lang="hu-HU" sz="1800" dirty="0" err="1" smtClean="0">
                <a:solidFill>
                  <a:srgbClr val="C00000"/>
                </a:solidFill>
              </a:rPr>
              <a:t>specify</a:t>
            </a:r>
            <a:r>
              <a:rPr lang="hu-HU" sz="1800" dirty="0" smtClean="0">
                <a:solidFill>
                  <a:srgbClr val="C00000"/>
                </a:solidFill>
              </a:rPr>
              <a:t> extra </a:t>
            </a:r>
            <a:r>
              <a:rPr lang="hu-HU" sz="1800" dirty="0" err="1">
                <a:solidFill>
                  <a:srgbClr val="C00000"/>
                </a:solidFill>
              </a:rPr>
              <a:t>condition</a:t>
            </a:r>
            <a:r>
              <a:rPr lang="hu-HU" sz="1800" dirty="0">
                <a:solidFill>
                  <a:srgbClr val="C00000"/>
                </a:solidFill>
              </a:rPr>
              <a:t> </a:t>
            </a:r>
            <a:r>
              <a:rPr lang="hu-HU" sz="1800" dirty="0" err="1" smtClean="0">
                <a:solidFill>
                  <a:srgbClr val="C00000"/>
                </a:solidFill>
              </a:rPr>
              <a:t>for</a:t>
            </a:r>
            <a:r>
              <a:rPr lang="hu-HU" sz="1800" dirty="0">
                <a:solidFill>
                  <a:srgbClr val="C00000"/>
                </a:solidFill>
              </a:rPr>
              <a:t> </a:t>
            </a:r>
            <a:r>
              <a:rPr lang="hu-HU" sz="1800" dirty="0" err="1" smtClean="0">
                <a:solidFill>
                  <a:srgbClr val="C00000"/>
                </a:solidFill>
              </a:rPr>
              <a:t>something</a:t>
            </a:r>
            <a:r>
              <a:rPr lang="hu-HU" sz="1800" dirty="0" smtClean="0">
                <a:solidFill>
                  <a:srgbClr val="C00000"/>
                </a:solidFill>
              </a:rPr>
              <a:t> </a:t>
            </a:r>
            <a:r>
              <a:rPr lang="hu-HU" sz="1800" dirty="0" err="1">
                <a:solidFill>
                  <a:srgbClr val="C00000"/>
                </a:solidFill>
              </a:rPr>
              <a:t>that</a:t>
            </a:r>
            <a:r>
              <a:rPr lang="hu-HU" sz="1800" dirty="0">
                <a:solidFill>
                  <a:srgbClr val="C00000"/>
                </a:solidFill>
              </a:rPr>
              <a:t> </a:t>
            </a:r>
            <a:r>
              <a:rPr lang="hu-HU" sz="1800" dirty="0" err="1" smtClean="0">
                <a:solidFill>
                  <a:srgbClr val="C00000"/>
                </a:solidFill>
              </a:rPr>
              <a:t>was</a:t>
            </a:r>
            <a:r>
              <a:rPr lang="hu-HU" sz="1800" dirty="0" smtClean="0">
                <a:solidFill>
                  <a:srgbClr val="C00000"/>
                </a:solidFill>
              </a:rPr>
              <a:t> </a:t>
            </a:r>
            <a:r>
              <a:rPr lang="hu-HU" sz="1800" dirty="0" err="1" smtClean="0">
                <a:solidFill>
                  <a:srgbClr val="C00000"/>
                </a:solidFill>
              </a:rPr>
              <a:t>said</a:t>
            </a:r>
            <a:r>
              <a:rPr lang="hu-HU" sz="1800" dirty="0" smtClean="0">
                <a:solidFill>
                  <a:srgbClr val="C00000"/>
                </a:solidFill>
              </a:rPr>
              <a:t> </a:t>
            </a:r>
            <a:r>
              <a:rPr lang="hu-HU" sz="1800" dirty="0" err="1" smtClean="0">
                <a:solidFill>
                  <a:srgbClr val="C00000"/>
                </a:solidFill>
              </a:rPr>
              <a:t>before</a:t>
            </a:r>
            <a:r>
              <a:rPr lang="hu-HU" sz="1800" dirty="0" smtClean="0">
                <a:solidFill>
                  <a:srgbClr val="C00000"/>
                </a:solidFill>
              </a:rPr>
              <a:t>:</a:t>
            </a:r>
            <a:endParaRPr lang="hu-HU" sz="1800" b="1" dirty="0" smtClean="0">
              <a:solidFill>
                <a:srgbClr val="C00000"/>
              </a:solidFill>
            </a:endParaRPr>
          </a:p>
          <a:p>
            <a:pPr marL="36900" indent="0">
              <a:buNone/>
            </a:pPr>
            <a:r>
              <a:rPr lang="hu-HU" sz="1800" dirty="0" smtClean="0"/>
              <a:t>(2) </a:t>
            </a:r>
            <a:r>
              <a:rPr lang="en-US" sz="1800" i="1" dirty="0"/>
              <a:t>A: There was two dolls, a boy and a girl doll and the boy was </a:t>
            </a:r>
            <a:r>
              <a:rPr lang="en-US" sz="1800" i="1" dirty="0" smtClean="0"/>
              <a:t>actually</a:t>
            </a:r>
            <a:r>
              <a:rPr lang="hu-HU" sz="1800" i="1" dirty="0" smtClean="0"/>
              <a:t> (</a:t>
            </a:r>
            <a:r>
              <a:rPr lang="hu-HU" sz="1800" i="1" dirty="0" err="1"/>
              <a:t>pause</a:t>
            </a:r>
            <a:r>
              <a:rPr lang="hu-HU" sz="1800" i="1" dirty="0"/>
              <a:t>) </a:t>
            </a:r>
            <a:r>
              <a:rPr lang="hu-HU" sz="1800" i="1" dirty="0" err="1"/>
              <a:t>like</a:t>
            </a:r>
            <a:r>
              <a:rPr lang="hu-HU" sz="1800" i="1" dirty="0"/>
              <a:t> a boy.</a:t>
            </a:r>
          </a:p>
          <a:p>
            <a:pPr marL="36900" indent="0">
              <a:buNone/>
            </a:pPr>
            <a:r>
              <a:rPr lang="hu-HU" sz="1800" i="1" dirty="0"/>
              <a:t>B: </a:t>
            </a:r>
            <a:r>
              <a:rPr lang="hu-HU" sz="1800" i="1" dirty="0" err="1"/>
              <a:t>Yeah</a:t>
            </a:r>
            <a:r>
              <a:rPr lang="hu-HU" sz="1800" i="1" dirty="0"/>
              <a:t>?</a:t>
            </a:r>
          </a:p>
          <a:p>
            <a:pPr marL="36900" indent="0">
              <a:buNone/>
            </a:pPr>
            <a:r>
              <a:rPr lang="en-US" sz="1800" i="1" dirty="0"/>
              <a:t>A: </a:t>
            </a:r>
            <a:r>
              <a:rPr lang="en-US" sz="1800" b="1" i="1" dirty="0"/>
              <a:t>If you know what I mean</a:t>
            </a:r>
            <a:r>
              <a:rPr lang="en-US" sz="1800" b="1" i="1" dirty="0" smtClean="0"/>
              <a:t>.</a:t>
            </a:r>
            <a:r>
              <a:rPr lang="hu-HU" sz="1800" b="1" i="1" dirty="0" smtClean="0"/>
              <a:t> </a:t>
            </a:r>
            <a:r>
              <a:rPr lang="fi-FI" sz="1800" dirty="0" smtClean="0"/>
              <a:t>(</a:t>
            </a:r>
            <a:r>
              <a:rPr lang="fi-FI" sz="1800" dirty="0"/>
              <a:t>Heine, Kuteva &amp; Kaltenbock 2016: </a:t>
            </a:r>
            <a:r>
              <a:rPr lang="fi-FI" sz="1800" dirty="0" smtClean="0"/>
              <a:t>56</a:t>
            </a:r>
            <a:r>
              <a:rPr lang="hu-HU" sz="1800" dirty="0" smtClean="0"/>
              <a:t>, </a:t>
            </a:r>
            <a:r>
              <a:rPr lang="hu-HU" sz="1800" dirty="0" err="1" smtClean="0"/>
              <a:t>cited</a:t>
            </a:r>
            <a:r>
              <a:rPr lang="hu-HU" sz="1800" dirty="0" smtClean="0"/>
              <a:t> </a:t>
            </a:r>
            <a:r>
              <a:rPr lang="hu-HU" sz="1800" dirty="0" err="1" smtClean="0"/>
              <a:t>by</a:t>
            </a:r>
            <a:r>
              <a:rPr lang="hu-HU" sz="1800" dirty="0" smtClean="0"/>
              <a:t> </a:t>
            </a:r>
            <a:r>
              <a:rPr lang="hu-HU" sz="1800" dirty="0" err="1" smtClean="0"/>
              <a:t>D’Hertefelt</a:t>
            </a:r>
            <a:r>
              <a:rPr lang="hu-HU" sz="1800" dirty="0" smtClean="0"/>
              <a:t> 2018: 178</a:t>
            </a:r>
            <a:r>
              <a:rPr lang="fi-FI" sz="1800" dirty="0" smtClean="0"/>
              <a:t>)</a:t>
            </a:r>
          </a:p>
          <a:p>
            <a:pPr marL="0" indent="0">
              <a:buNone/>
            </a:pPr>
            <a:endParaRPr lang="hu-HU" dirty="0"/>
          </a:p>
        </p:txBody>
      </p:sp>
    </p:spTree>
    <p:extLst>
      <p:ext uri="{BB962C8B-B14F-4D97-AF65-F5344CB8AC3E}">
        <p14:creationId xmlns:p14="http://schemas.microsoft.com/office/powerpoint/2010/main" val="3625674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Our</a:t>
            </a:r>
            <a:r>
              <a:rPr lang="hu-HU" dirty="0" smtClean="0"/>
              <a:t> </a:t>
            </a:r>
            <a:r>
              <a:rPr lang="hu-HU" dirty="0" err="1" smtClean="0"/>
              <a:t>preliminary</a:t>
            </a:r>
            <a:r>
              <a:rPr lang="hu-HU" dirty="0" smtClean="0"/>
              <a:t> </a:t>
            </a:r>
            <a:r>
              <a:rPr lang="hu-HU" dirty="0" err="1" smtClean="0"/>
              <a:t>typology</a:t>
            </a:r>
            <a:endParaRPr lang="hu-HU" dirty="0"/>
          </a:p>
        </p:txBody>
      </p:sp>
      <p:sp>
        <p:nvSpPr>
          <p:cNvPr id="3" name="Tartalom helye 2"/>
          <p:cNvSpPr>
            <a:spLocks noGrp="1"/>
          </p:cNvSpPr>
          <p:nvPr>
            <p:ph idx="1"/>
          </p:nvPr>
        </p:nvSpPr>
        <p:spPr>
          <a:xfrm>
            <a:off x="913795" y="1732449"/>
            <a:ext cx="10749118" cy="4823626"/>
          </a:xfrm>
        </p:spPr>
        <p:txBody>
          <a:bodyPr>
            <a:normAutofit lnSpcReduction="10000"/>
          </a:bodyPr>
          <a:lstStyle/>
          <a:p>
            <a:pPr marL="36900" indent="0">
              <a:buNone/>
            </a:pPr>
            <a:r>
              <a:rPr lang="hu-HU" dirty="0" err="1" smtClean="0"/>
              <a:t>Stand-alone</a:t>
            </a:r>
            <a:r>
              <a:rPr lang="hu-HU" dirty="0" smtClean="0"/>
              <a:t>: </a:t>
            </a:r>
          </a:p>
          <a:p>
            <a:r>
              <a:rPr lang="hu-HU" dirty="0" err="1" smtClean="0"/>
              <a:t>deontic</a:t>
            </a:r>
            <a:r>
              <a:rPr lang="hu-HU" dirty="0" smtClean="0"/>
              <a:t> </a:t>
            </a:r>
          </a:p>
          <a:p>
            <a:r>
              <a:rPr lang="hu-HU" dirty="0" err="1"/>
              <a:t>e</a:t>
            </a:r>
            <a:r>
              <a:rPr lang="hu-HU" dirty="0" err="1" smtClean="0"/>
              <a:t>xclamative</a:t>
            </a:r>
            <a:r>
              <a:rPr lang="hu-HU" dirty="0" smtClean="0"/>
              <a:t>/</a:t>
            </a:r>
            <a:r>
              <a:rPr lang="hu-HU" dirty="0" err="1" smtClean="0"/>
              <a:t>evaluative</a:t>
            </a:r>
            <a:r>
              <a:rPr lang="hu-HU" dirty="0" smtClean="0"/>
              <a:t> </a:t>
            </a:r>
          </a:p>
          <a:p>
            <a:r>
              <a:rPr lang="hu-HU" dirty="0" err="1" smtClean="0"/>
              <a:t>assertive</a:t>
            </a:r>
            <a:r>
              <a:rPr lang="hu-HU" dirty="0" smtClean="0"/>
              <a:t> </a:t>
            </a:r>
          </a:p>
          <a:p>
            <a:r>
              <a:rPr lang="hu-HU" dirty="0" err="1" smtClean="0"/>
              <a:t>others</a:t>
            </a:r>
            <a:r>
              <a:rPr lang="hu-HU" dirty="0" smtClean="0"/>
              <a:t>?</a:t>
            </a:r>
          </a:p>
          <a:p>
            <a:pPr marL="36900" indent="0">
              <a:buNone/>
            </a:pPr>
            <a:r>
              <a:rPr lang="hu-HU" dirty="0" err="1" smtClean="0"/>
              <a:t>Elaborative</a:t>
            </a:r>
            <a:r>
              <a:rPr lang="hu-HU" dirty="0" smtClean="0"/>
              <a:t>: </a:t>
            </a:r>
          </a:p>
          <a:p>
            <a:r>
              <a:rPr lang="hu-HU" dirty="0" err="1">
                <a:solidFill>
                  <a:srgbClr val="C00000"/>
                </a:solidFill>
              </a:rPr>
              <a:t>m</a:t>
            </a:r>
            <a:r>
              <a:rPr lang="hu-HU" dirty="0" err="1" smtClean="0">
                <a:solidFill>
                  <a:srgbClr val="C00000"/>
                </a:solidFill>
              </a:rPr>
              <a:t>etalinguistic</a:t>
            </a:r>
            <a:r>
              <a:rPr lang="hu-HU" dirty="0" smtClean="0">
                <a:solidFill>
                  <a:srgbClr val="C00000"/>
                </a:solidFill>
              </a:rPr>
              <a:t>: </a:t>
            </a:r>
            <a:r>
              <a:rPr lang="hu-HU" dirty="0" err="1">
                <a:solidFill>
                  <a:srgbClr val="C00000"/>
                </a:solidFill>
                <a:effectLst/>
              </a:rPr>
              <a:t>make</a:t>
            </a:r>
            <a:r>
              <a:rPr lang="hu-HU" dirty="0">
                <a:solidFill>
                  <a:srgbClr val="C00000"/>
                </a:solidFill>
                <a:effectLst/>
              </a:rPr>
              <a:t> </a:t>
            </a:r>
            <a:r>
              <a:rPr lang="hu-HU" dirty="0" err="1">
                <a:solidFill>
                  <a:srgbClr val="C00000"/>
                </a:solidFill>
                <a:effectLst/>
              </a:rPr>
              <a:t>comments</a:t>
            </a:r>
            <a:r>
              <a:rPr lang="hu-HU" dirty="0">
                <a:solidFill>
                  <a:srgbClr val="C00000"/>
                </a:solidFill>
                <a:effectLst/>
              </a:rPr>
              <a:t> </a:t>
            </a:r>
            <a:r>
              <a:rPr lang="hu-HU" dirty="0" err="1">
                <a:solidFill>
                  <a:srgbClr val="C00000"/>
                </a:solidFill>
                <a:effectLst/>
              </a:rPr>
              <a:t>or</a:t>
            </a:r>
            <a:r>
              <a:rPr lang="hu-HU" dirty="0">
                <a:solidFill>
                  <a:srgbClr val="C00000"/>
                </a:solidFill>
                <a:effectLst/>
              </a:rPr>
              <a:t> </a:t>
            </a:r>
            <a:r>
              <a:rPr lang="hu-HU" dirty="0" err="1">
                <a:solidFill>
                  <a:srgbClr val="C00000"/>
                </a:solidFill>
                <a:effectLst/>
              </a:rPr>
              <a:t>to</a:t>
            </a:r>
            <a:r>
              <a:rPr lang="hu-HU" dirty="0">
                <a:solidFill>
                  <a:srgbClr val="C00000"/>
                </a:solidFill>
                <a:effectLst/>
              </a:rPr>
              <a:t> </a:t>
            </a:r>
            <a:r>
              <a:rPr lang="hu-HU" dirty="0" err="1">
                <a:solidFill>
                  <a:srgbClr val="C00000"/>
                </a:solidFill>
                <a:effectLst/>
              </a:rPr>
              <a:t>provide</a:t>
            </a:r>
            <a:r>
              <a:rPr lang="hu-HU" dirty="0">
                <a:solidFill>
                  <a:srgbClr val="C00000"/>
                </a:solidFill>
                <a:effectLst/>
              </a:rPr>
              <a:t> </a:t>
            </a:r>
            <a:r>
              <a:rPr lang="hu-HU" dirty="0" err="1">
                <a:solidFill>
                  <a:srgbClr val="C00000"/>
                </a:solidFill>
                <a:effectLst/>
              </a:rPr>
              <a:t>explanations</a:t>
            </a:r>
            <a:r>
              <a:rPr lang="hu-HU" dirty="0">
                <a:solidFill>
                  <a:srgbClr val="C00000"/>
                </a:solidFill>
                <a:effectLst/>
              </a:rPr>
              <a:t> </a:t>
            </a:r>
            <a:r>
              <a:rPr lang="hu-HU" dirty="0" err="1">
                <a:solidFill>
                  <a:srgbClr val="C00000"/>
                </a:solidFill>
                <a:effectLst/>
              </a:rPr>
              <a:t>on</a:t>
            </a:r>
            <a:r>
              <a:rPr lang="hu-HU" dirty="0">
                <a:solidFill>
                  <a:srgbClr val="C00000"/>
                </a:solidFill>
                <a:effectLst/>
              </a:rPr>
              <a:t> </a:t>
            </a:r>
            <a:r>
              <a:rPr lang="hu-HU" dirty="0" err="1">
                <a:solidFill>
                  <a:srgbClr val="C00000"/>
                </a:solidFill>
                <a:effectLst/>
              </a:rPr>
              <a:t>the</a:t>
            </a:r>
            <a:r>
              <a:rPr lang="hu-HU" dirty="0">
                <a:solidFill>
                  <a:srgbClr val="C00000"/>
                </a:solidFill>
                <a:effectLst/>
              </a:rPr>
              <a:t> </a:t>
            </a:r>
            <a:r>
              <a:rPr lang="hu-HU" dirty="0" err="1">
                <a:solidFill>
                  <a:srgbClr val="C00000"/>
                </a:solidFill>
                <a:effectLst/>
              </a:rPr>
              <a:t>content</a:t>
            </a:r>
            <a:r>
              <a:rPr lang="hu-HU" dirty="0">
                <a:solidFill>
                  <a:srgbClr val="C00000"/>
                </a:solidFill>
                <a:effectLst/>
              </a:rPr>
              <a:t> of </a:t>
            </a:r>
            <a:r>
              <a:rPr lang="hu-HU" dirty="0" err="1">
                <a:solidFill>
                  <a:srgbClr val="C00000"/>
                </a:solidFill>
                <a:effectLst/>
              </a:rPr>
              <a:t>certain</a:t>
            </a:r>
            <a:r>
              <a:rPr lang="hu-HU" dirty="0">
                <a:solidFill>
                  <a:srgbClr val="C00000"/>
                </a:solidFill>
                <a:effectLst/>
              </a:rPr>
              <a:t> </a:t>
            </a:r>
            <a:r>
              <a:rPr lang="hu-HU" dirty="0" err="1">
                <a:solidFill>
                  <a:srgbClr val="C00000"/>
                </a:solidFill>
                <a:effectLst/>
              </a:rPr>
              <a:t>stretches</a:t>
            </a:r>
            <a:r>
              <a:rPr lang="hu-HU" dirty="0">
                <a:solidFill>
                  <a:srgbClr val="C00000"/>
                </a:solidFill>
                <a:effectLst/>
              </a:rPr>
              <a:t> </a:t>
            </a:r>
            <a:r>
              <a:rPr lang="hu-HU" dirty="0" err="1">
                <a:solidFill>
                  <a:srgbClr val="C00000"/>
                </a:solidFill>
                <a:effectLst/>
              </a:rPr>
              <a:t>of</a:t>
            </a:r>
            <a:r>
              <a:rPr lang="hu-HU" dirty="0">
                <a:solidFill>
                  <a:srgbClr val="C00000"/>
                </a:solidFill>
                <a:effectLst/>
              </a:rPr>
              <a:t> </a:t>
            </a:r>
            <a:r>
              <a:rPr lang="hu-HU" dirty="0" err="1">
                <a:solidFill>
                  <a:srgbClr val="C00000"/>
                </a:solidFill>
                <a:effectLst/>
              </a:rPr>
              <a:t>discourse</a:t>
            </a:r>
            <a:r>
              <a:rPr lang="hu-HU" dirty="0">
                <a:solidFill>
                  <a:srgbClr val="C00000"/>
                </a:solidFill>
                <a:effectLst/>
              </a:rPr>
              <a:t>” (</a:t>
            </a:r>
            <a:r>
              <a:rPr lang="hu-HU" dirty="0" err="1">
                <a:solidFill>
                  <a:srgbClr val="C00000"/>
                </a:solidFill>
                <a:effectLst/>
              </a:rPr>
              <a:t>Lastres-López</a:t>
            </a:r>
            <a:r>
              <a:rPr lang="hu-HU" dirty="0">
                <a:solidFill>
                  <a:srgbClr val="C00000"/>
                </a:solidFill>
                <a:effectLst/>
              </a:rPr>
              <a:t> 2020: 75</a:t>
            </a:r>
            <a:r>
              <a:rPr lang="hu-HU" dirty="0" smtClean="0">
                <a:solidFill>
                  <a:srgbClr val="C00000"/>
                </a:solidFill>
                <a:effectLst/>
              </a:rPr>
              <a:t>), </a:t>
            </a:r>
            <a:r>
              <a:rPr lang="hu-HU" dirty="0" err="1" smtClean="0">
                <a:solidFill>
                  <a:srgbClr val="C00000"/>
                </a:solidFill>
                <a:effectLst/>
              </a:rPr>
              <a:t>e.g</a:t>
            </a:r>
            <a:r>
              <a:rPr lang="hu-HU" dirty="0" smtClean="0">
                <a:solidFill>
                  <a:srgbClr val="C00000"/>
                </a:solidFill>
                <a:effectLst/>
              </a:rPr>
              <a:t>. </a:t>
            </a:r>
            <a:r>
              <a:rPr lang="hu-HU" i="1" dirty="0" err="1" smtClean="0">
                <a:solidFill>
                  <a:srgbClr val="C00000"/>
                </a:solidFill>
                <a:effectLst/>
              </a:rPr>
              <a:t>if</a:t>
            </a:r>
            <a:r>
              <a:rPr lang="hu-HU" i="1" dirty="0" smtClean="0">
                <a:solidFill>
                  <a:srgbClr val="C00000"/>
                </a:solidFill>
                <a:effectLst/>
              </a:rPr>
              <a:t> </a:t>
            </a:r>
            <a:r>
              <a:rPr lang="hu-HU" i="1" dirty="0" err="1" smtClean="0">
                <a:solidFill>
                  <a:srgbClr val="C00000"/>
                </a:solidFill>
                <a:effectLst/>
              </a:rPr>
              <a:t>you</a:t>
            </a:r>
            <a:r>
              <a:rPr lang="hu-HU" i="1" dirty="0" smtClean="0">
                <a:solidFill>
                  <a:srgbClr val="C00000"/>
                </a:solidFill>
                <a:effectLst/>
              </a:rPr>
              <a:t> </a:t>
            </a:r>
            <a:r>
              <a:rPr lang="hu-HU" i="1" dirty="0" err="1" smtClean="0">
                <a:solidFill>
                  <a:srgbClr val="C00000"/>
                </a:solidFill>
                <a:effectLst/>
              </a:rPr>
              <a:t>like</a:t>
            </a:r>
            <a:r>
              <a:rPr lang="hu-HU" i="1" dirty="0" smtClean="0">
                <a:solidFill>
                  <a:srgbClr val="C00000"/>
                </a:solidFill>
                <a:effectLst/>
              </a:rPr>
              <a:t>/</a:t>
            </a:r>
            <a:r>
              <a:rPr lang="hu-HU" i="1" dirty="0" err="1" smtClean="0">
                <a:solidFill>
                  <a:srgbClr val="C00000"/>
                </a:solidFill>
                <a:effectLst/>
              </a:rPr>
              <a:t>choose</a:t>
            </a:r>
            <a:r>
              <a:rPr lang="hu-HU" i="1" dirty="0" smtClean="0">
                <a:solidFill>
                  <a:srgbClr val="C00000"/>
                </a:solidFill>
                <a:effectLst/>
              </a:rPr>
              <a:t>/</a:t>
            </a:r>
            <a:r>
              <a:rPr lang="hu-HU" i="1" dirty="0" err="1" smtClean="0">
                <a:solidFill>
                  <a:srgbClr val="C00000"/>
                </a:solidFill>
                <a:effectLst/>
              </a:rPr>
              <a:t>want</a:t>
            </a:r>
            <a:r>
              <a:rPr lang="hu-HU" i="1" dirty="0" smtClean="0">
                <a:solidFill>
                  <a:srgbClr val="C00000"/>
                </a:solidFill>
                <a:effectLst/>
              </a:rPr>
              <a:t> </a:t>
            </a:r>
            <a:r>
              <a:rPr lang="hu-HU" dirty="0" smtClean="0">
                <a:solidFill>
                  <a:srgbClr val="C00000"/>
                </a:solidFill>
                <a:effectLst/>
              </a:rPr>
              <a:t>(</a:t>
            </a:r>
            <a:r>
              <a:rPr lang="hu-HU" dirty="0" err="1" smtClean="0">
                <a:solidFill>
                  <a:srgbClr val="C00000"/>
                </a:solidFill>
                <a:effectLst/>
              </a:rPr>
              <a:t>Brinton</a:t>
            </a:r>
            <a:r>
              <a:rPr lang="hu-HU" dirty="0" smtClean="0">
                <a:solidFill>
                  <a:srgbClr val="C00000"/>
                </a:solidFill>
                <a:effectLst/>
              </a:rPr>
              <a:t> 2014)</a:t>
            </a:r>
            <a:endParaRPr lang="hu-HU" dirty="0" smtClean="0">
              <a:solidFill>
                <a:srgbClr val="C00000"/>
              </a:solidFill>
            </a:endParaRPr>
          </a:p>
          <a:p>
            <a:r>
              <a:rPr lang="hu-HU" b="1" dirty="0" err="1" smtClean="0"/>
              <a:t>argumentative</a:t>
            </a:r>
            <a:r>
              <a:rPr lang="hu-HU" b="1" dirty="0" smtClean="0"/>
              <a:t> </a:t>
            </a:r>
            <a:r>
              <a:rPr lang="hu-HU" dirty="0" smtClean="0"/>
              <a:t>(</a:t>
            </a:r>
            <a:r>
              <a:rPr lang="hu-HU" dirty="0" err="1" smtClean="0"/>
              <a:t>based</a:t>
            </a:r>
            <a:r>
              <a:rPr lang="hu-HU" dirty="0" smtClean="0"/>
              <a:t> </a:t>
            </a:r>
            <a:r>
              <a:rPr lang="hu-HU" dirty="0" err="1" smtClean="0"/>
              <a:t>on</a:t>
            </a:r>
            <a:r>
              <a:rPr lang="hu-HU" dirty="0" smtClean="0"/>
              <a:t> </a:t>
            </a:r>
            <a:r>
              <a:rPr lang="hu-HU" dirty="0" err="1" smtClean="0"/>
              <a:t>Lastres-López</a:t>
            </a:r>
            <a:r>
              <a:rPr lang="hu-HU" dirty="0" smtClean="0"/>
              <a:t> 2018)</a:t>
            </a:r>
          </a:p>
          <a:p>
            <a:r>
              <a:rPr lang="hu-HU" b="1" dirty="0" err="1" smtClean="0"/>
              <a:t>reasoning</a:t>
            </a:r>
            <a:r>
              <a:rPr lang="hu-HU" dirty="0" smtClean="0"/>
              <a:t> </a:t>
            </a:r>
            <a:r>
              <a:rPr lang="hu-HU" dirty="0"/>
              <a:t>(</a:t>
            </a:r>
            <a:r>
              <a:rPr lang="hu-HU" dirty="0" err="1"/>
              <a:t>based</a:t>
            </a:r>
            <a:r>
              <a:rPr lang="hu-HU" dirty="0"/>
              <a:t> </a:t>
            </a:r>
            <a:r>
              <a:rPr lang="hu-HU" dirty="0" err="1"/>
              <a:t>on</a:t>
            </a:r>
            <a:r>
              <a:rPr lang="hu-HU" dirty="0"/>
              <a:t> </a:t>
            </a:r>
            <a:r>
              <a:rPr lang="hu-HU" dirty="0" err="1"/>
              <a:t>Lastres-López</a:t>
            </a:r>
            <a:r>
              <a:rPr lang="hu-HU" dirty="0"/>
              <a:t> 2018)</a:t>
            </a:r>
            <a:endParaRPr lang="hu-HU" dirty="0" smtClean="0"/>
          </a:p>
          <a:p>
            <a:r>
              <a:rPr lang="hu-HU" dirty="0" err="1" smtClean="0"/>
              <a:t>others</a:t>
            </a:r>
            <a:r>
              <a:rPr lang="hu-HU" dirty="0" smtClean="0"/>
              <a:t>?</a:t>
            </a:r>
          </a:p>
          <a:p>
            <a:pPr marL="36900" indent="0" algn="r">
              <a:buNone/>
            </a:pPr>
            <a:r>
              <a:rPr lang="hu-HU" dirty="0" smtClean="0"/>
              <a:t>(Dér 2023a, b; Dér – Sass 2024)</a:t>
            </a:r>
            <a:endParaRPr lang="hu-HU" dirty="0"/>
          </a:p>
        </p:txBody>
      </p:sp>
    </p:spTree>
    <p:extLst>
      <p:ext uri="{BB962C8B-B14F-4D97-AF65-F5344CB8AC3E}">
        <p14:creationId xmlns:p14="http://schemas.microsoft.com/office/powerpoint/2010/main" val="1141541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Aims</a:t>
            </a:r>
            <a:endParaRPr lang="hu-HU" dirty="0"/>
          </a:p>
        </p:txBody>
      </p:sp>
      <p:sp>
        <p:nvSpPr>
          <p:cNvPr id="3" name="Tartalom helye 2"/>
          <p:cNvSpPr>
            <a:spLocks noGrp="1"/>
          </p:cNvSpPr>
          <p:nvPr>
            <p:ph idx="1"/>
          </p:nvPr>
        </p:nvSpPr>
        <p:spPr>
          <a:xfrm>
            <a:off x="808467" y="1802920"/>
            <a:ext cx="10828566" cy="4244196"/>
          </a:xfrm>
        </p:spPr>
        <p:txBody>
          <a:bodyPr>
            <a:normAutofit/>
          </a:bodyPr>
          <a:lstStyle/>
          <a:p>
            <a:pPr marL="36900" indent="0">
              <a:buNone/>
            </a:pPr>
            <a:r>
              <a:rPr lang="hu-HU" dirty="0" smtClean="0"/>
              <a:t>1. </a:t>
            </a:r>
            <a:r>
              <a:rPr lang="hu-HU" dirty="0" err="1" smtClean="0"/>
              <a:t>To</a:t>
            </a:r>
            <a:r>
              <a:rPr lang="hu-HU" dirty="0" smtClean="0"/>
              <a:t> </a:t>
            </a:r>
            <a:r>
              <a:rPr lang="en-GB" dirty="0" smtClean="0"/>
              <a:t>collect</a:t>
            </a:r>
            <a:r>
              <a:rPr lang="hu-HU" dirty="0" smtClean="0"/>
              <a:t> </a:t>
            </a:r>
            <a:r>
              <a:rPr lang="hu-HU" dirty="0" err="1" smtClean="0"/>
              <a:t>as</a:t>
            </a:r>
            <a:r>
              <a:rPr lang="hu-HU" dirty="0" smtClean="0"/>
              <a:t> </a:t>
            </a:r>
            <a:r>
              <a:rPr lang="hu-HU" dirty="0" err="1" smtClean="0"/>
              <a:t>many</a:t>
            </a:r>
            <a:r>
              <a:rPr lang="en-GB" dirty="0" smtClean="0"/>
              <a:t> </a:t>
            </a:r>
            <a:r>
              <a:rPr lang="hu-HU" dirty="0" err="1" smtClean="0"/>
              <a:t>conditional</a:t>
            </a:r>
            <a:r>
              <a:rPr lang="hu-HU" dirty="0" smtClean="0"/>
              <a:t> </a:t>
            </a:r>
            <a:r>
              <a:rPr lang="hu-HU" dirty="0" err="1" smtClean="0"/>
              <a:t>independent</a:t>
            </a:r>
            <a:r>
              <a:rPr lang="hu-HU" dirty="0" smtClean="0"/>
              <a:t> </a:t>
            </a:r>
            <a:r>
              <a:rPr lang="hu-HU" dirty="0" err="1" smtClean="0"/>
              <a:t>clauses</a:t>
            </a:r>
            <a:r>
              <a:rPr lang="hu-HU" dirty="0" smtClean="0"/>
              <a:t> </a:t>
            </a:r>
            <a:r>
              <a:rPr lang="en-GB" dirty="0" smtClean="0"/>
              <a:t>from </a:t>
            </a:r>
            <a:r>
              <a:rPr lang="hu-HU" dirty="0" err="1" smtClean="0"/>
              <a:t>the</a:t>
            </a:r>
            <a:r>
              <a:rPr lang="hu-HU" dirty="0" smtClean="0"/>
              <a:t> </a:t>
            </a:r>
            <a:r>
              <a:rPr lang="hu-HU" dirty="0" err="1" smtClean="0"/>
              <a:t>as</a:t>
            </a:r>
            <a:r>
              <a:rPr lang="hu-HU" dirty="0" smtClean="0"/>
              <a:t> </a:t>
            </a:r>
            <a:r>
              <a:rPr lang="hu-HU" dirty="0" err="1" smtClean="0"/>
              <a:t>possible</a:t>
            </a:r>
            <a:r>
              <a:rPr lang="hu-HU" dirty="0" smtClean="0"/>
              <a:t> </a:t>
            </a:r>
            <a:r>
              <a:rPr lang="en-GB" dirty="0"/>
              <a:t>the Hungarian </a:t>
            </a:r>
            <a:r>
              <a:rPr lang="en-GB" dirty="0" err="1"/>
              <a:t>Gigaword</a:t>
            </a:r>
            <a:r>
              <a:rPr lang="en-GB" dirty="0"/>
              <a:t> Corpus (MNSz2) using automatic methods (specially crafted CQL queries) </a:t>
            </a:r>
            <a:endParaRPr lang="hu-HU" dirty="0" smtClean="0"/>
          </a:p>
          <a:p>
            <a:pPr marL="36900" indent="0">
              <a:buNone/>
            </a:pPr>
            <a:r>
              <a:rPr lang="hu-HU" dirty="0" err="1" smtClean="0"/>
              <a:t>Problems</a:t>
            </a:r>
            <a:r>
              <a:rPr lang="hu-HU" dirty="0" smtClean="0"/>
              <a:t>: </a:t>
            </a:r>
          </a:p>
          <a:p>
            <a:r>
              <a:rPr lang="hu-HU" dirty="0" err="1" smtClean="0"/>
              <a:t>they’re</a:t>
            </a:r>
            <a:r>
              <a:rPr lang="hu-HU" dirty="0" smtClean="0"/>
              <a:t> </a:t>
            </a:r>
            <a:r>
              <a:rPr lang="en-GB" dirty="0" smtClean="0"/>
              <a:t>much </a:t>
            </a:r>
            <a:r>
              <a:rPr lang="en-GB" dirty="0"/>
              <a:t>rarer compared to regular conditional clauses with a main </a:t>
            </a:r>
            <a:r>
              <a:rPr lang="en-GB" dirty="0" smtClean="0"/>
              <a:t>clause</a:t>
            </a:r>
            <a:endParaRPr lang="hu-HU" dirty="0" smtClean="0"/>
          </a:p>
          <a:p>
            <a:r>
              <a:rPr lang="hu-HU" dirty="0" err="1" smtClean="0"/>
              <a:t>same</a:t>
            </a:r>
            <a:r>
              <a:rPr lang="hu-HU" dirty="0" smtClean="0"/>
              <a:t> </a:t>
            </a:r>
            <a:r>
              <a:rPr lang="hu-HU" dirty="0" err="1" smtClean="0"/>
              <a:t>form</a:t>
            </a:r>
            <a:r>
              <a:rPr lang="hu-HU" dirty="0" smtClean="0"/>
              <a:t> </a:t>
            </a:r>
            <a:r>
              <a:rPr lang="hu-HU" dirty="0" err="1" smtClean="0"/>
              <a:t>as</a:t>
            </a:r>
            <a:r>
              <a:rPr lang="hu-HU" dirty="0" smtClean="0"/>
              <a:t> </a:t>
            </a:r>
            <a:r>
              <a:rPr lang="hu-HU" dirty="0" err="1" smtClean="0"/>
              <a:t>other</a:t>
            </a:r>
            <a:r>
              <a:rPr lang="hu-HU" dirty="0" smtClean="0"/>
              <a:t> </a:t>
            </a:r>
            <a:r>
              <a:rPr lang="hu-HU" dirty="0" err="1" smtClean="0"/>
              <a:t>subordinate</a:t>
            </a:r>
            <a:r>
              <a:rPr lang="hu-HU" dirty="0" smtClean="0"/>
              <a:t> </a:t>
            </a:r>
            <a:r>
              <a:rPr lang="hu-HU" dirty="0" err="1" smtClean="0"/>
              <a:t>conditional</a:t>
            </a:r>
            <a:r>
              <a:rPr lang="hu-HU" dirty="0" smtClean="0"/>
              <a:t> </a:t>
            </a:r>
            <a:r>
              <a:rPr lang="hu-HU" dirty="0" err="1" smtClean="0"/>
              <a:t>clauses</a:t>
            </a:r>
            <a:endParaRPr lang="hu-HU" dirty="0" smtClean="0"/>
          </a:p>
          <a:p>
            <a:r>
              <a:rPr lang="hu-HU" dirty="0" err="1" smtClean="0"/>
              <a:t>the</a:t>
            </a:r>
            <a:r>
              <a:rPr lang="hu-HU" dirty="0" smtClean="0"/>
              <a:t> corpus is </a:t>
            </a:r>
            <a:r>
              <a:rPr lang="hu-HU" dirty="0" err="1" smtClean="0"/>
              <a:t>not</a:t>
            </a:r>
            <a:r>
              <a:rPr lang="hu-HU" dirty="0" smtClean="0"/>
              <a:t> </a:t>
            </a:r>
            <a:r>
              <a:rPr lang="hu-HU" dirty="0" err="1" smtClean="0"/>
              <a:t>annotated</a:t>
            </a:r>
            <a:r>
              <a:rPr lang="hu-HU" dirty="0" smtClean="0"/>
              <a:t> </a:t>
            </a:r>
            <a:r>
              <a:rPr lang="en-GB" dirty="0" smtClean="0"/>
              <a:t>pragmatically</a:t>
            </a:r>
            <a:endParaRPr lang="hu-HU" dirty="0" smtClean="0">
              <a:solidFill>
                <a:srgbClr val="FF0000"/>
              </a:solidFill>
            </a:endParaRPr>
          </a:p>
          <a:p>
            <a:pPr marL="36900" indent="0">
              <a:buNone/>
            </a:pPr>
            <a:r>
              <a:rPr lang="hu-HU" dirty="0" smtClean="0"/>
              <a:t>2. </a:t>
            </a:r>
            <a:r>
              <a:rPr lang="hu-HU" dirty="0" err="1" smtClean="0"/>
              <a:t>to</a:t>
            </a:r>
            <a:r>
              <a:rPr lang="hu-HU" dirty="0" smtClean="0"/>
              <a:t> </a:t>
            </a:r>
            <a:r>
              <a:rPr lang="en-GB" dirty="0" smtClean="0"/>
              <a:t>classify </a:t>
            </a:r>
            <a:r>
              <a:rPr lang="hu-HU" dirty="0" err="1" smtClean="0"/>
              <a:t>the</a:t>
            </a:r>
            <a:r>
              <a:rPr lang="hu-HU" dirty="0" smtClean="0"/>
              <a:t> </a:t>
            </a:r>
            <a:r>
              <a:rPr lang="hu-HU" dirty="0" err="1" smtClean="0"/>
              <a:t>valid</a:t>
            </a:r>
            <a:r>
              <a:rPr lang="hu-HU" dirty="0" smtClean="0"/>
              <a:t> </a:t>
            </a:r>
            <a:r>
              <a:rPr lang="hu-HU" dirty="0" err="1" smtClean="0"/>
              <a:t>hits</a:t>
            </a:r>
            <a:r>
              <a:rPr lang="hu-HU" dirty="0" smtClean="0"/>
              <a:t> </a:t>
            </a:r>
            <a:r>
              <a:rPr lang="en-GB" dirty="0" smtClean="0"/>
              <a:t>into </a:t>
            </a:r>
            <a:r>
              <a:rPr lang="en-GB" dirty="0"/>
              <a:t>semantic-pragmatic categories </a:t>
            </a:r>
            <a:r>
              <a:rPr lang="en-GB" dirty="0" smtClean="0"/>
              <a:t>(</a:t>
            </a:r>
            <a:r>
              <a:rPr lang="hu-HU" dirty="0" err="1" smtClean="0"/>
              <a:t>using</a:t>
            </a:r>
            <a:r>
              <a:rPr lang="hu-HU" dirty="0" smtClean="0"/>
              <a:t> </a:t>
            </a:r>
            <a:r>
              <a:rPr lang="en-GB" dirty="0" smtClean="0"/>
              <a:t>the </a:t>
            </a:r>
            <a:r>
              <a:rPr lang="en-GB" dirty="0"/>
              <a:t>typologies of </a:t>
            </a:r>
            <a:r>
              <a:rPr lang="en-GB" dirty="0" err="1"/>
              <a:t>D'Hertefelt</a:t>
            </a:r>
            <a:r>
              <a:rPr lang="en-GB" dirty="0"/>
              <a:t> 2018, </a:t>
            </a:r>
            <a:r>
              <a:rPr lang="en-GB" dirty="0" err="1"/>
              <a:t>Kaltenböck</a:t>
            </a:r>
            <a:r>
              <a:rPr lang="en-GB" dirty="0"/>
              <a:t> 2016 and </a:t>
            </a:r>
            <a:r>
              <a:rPr lang="en-GB" dirty="0" err="1"/>
              <a:t>Lastres-López</a:t>
            </a:r>
            <a:r>
              <a:rPr lang="en-GB" dirty="0"/>
              <a:t> 2018</a:t>
            </a:r>
            <a:r>
              <a:rPr lang="en-GB" dirty="0" smtClean="0"/>
              <a:t>)</a:t>
            </a:r>
            <a:endParaRPr lang="hu-HU" dirty="0" smtClean="0"/>
          </a:p>
          <a:p>
            <a:pPr marL="36900" indent="0">
              <a:buNone/>
            </a:pPr>
            <a:r>
              <a:rPr lang="hu-HU" dirty="0" smtClean="0"/>
              <a:t>3. </a:t>
            </a:r>
            <a:r>
              <a:rPr lang="hu-HU" dirty="0" err="1" smtClean="0"/>
              <a:t>To</a:t>
            </a:r>
            <a:r>
              <a:rPr lang="hu-HU" dirty="0" smtClean="0"/>
              <a:t> </a:t>
            </a:r>
            <a:r>
              <a:rPr lang="hu-HU" dirty="0" err="1" smtClean="0"/>
              <a:t>describe</a:t>
            </a:r>
            <a:r>
              <a:rPr lang="hu-HU" dirty="0" smtClean="0"/>
              <a:t> </a:t>
            </a:r>
            <a:r>
              <a:rPr lang="en-GB" dirty="0" smtClean="0"/>
              <a:t>typical </a:t>
            </a:r>
            <a:r>
              <a:rPr lang="en-GB" dirty="0"/>
              <a:t>formal features </a:t>
            </a:r>
            <a:r>
              <a:rPr lang="en-GB" dirty="0" smtClean="0"/>
              <a:t>(</a:t>
            </a:r>
            <a:r>
              <a:rPr lang="en-GB" dirty="0"/>
              <a:t>e.g. particles, set phrases) </a:t>
            </a:r>
            <a:endParaRPr lang="hu-HU" dirty="0" smtClean="0"/>
          </a:p>
          <a:p>
            <a:pPr marL="36900" indent="0">
              <a:buNone/>
            </a:pPr>
            <a:r>
              <a:rPr lang="hu-HU" dirty="0" smtClean="0"/>
              <a:t>4. </a:t>
            </a:r>
            <a:r>
              <a:rPr lang="hu-HU" dirty="0" err="1" smtClean="0"/>
              <a:t>To</a:t>
            </a:r>
            <a:r>
              <a:rPr lang="hu-HU" dirty="0" smtClean="0"/>
              <a:t> </a:t>
            </a:r>
            <a:r>
              <a:rPr lang="hu-HU" dirty="0" err="1" smtClean="0"/>
              <a:t>describe</a:t>
            </a:r>
            <a:r>
              <a:rPr lang="hu-HU" dirty="0" smtClean="0"/>
              <a:t> </a:t>
            </a:r>
            <a:r>
              <a:rPr lang="hu-HU" dirty="0" err="1" smtClean="0"/>
              <a:t>changes</a:t>
            </a:r>
            <a:r>
              <a:rPr lang="hu-HU" dirty="0" smtClean="0"/>
              <a:t> </a:t>
            </a:r>
            <a:r>
              <a:rPr lang="hu-HU" dirty="0" err="1" smtClean="0"/>
              <a:t>in</a:t>
            </a:r>
            <a:r>
              <a:rPr lang="hu-HU" dirty="0" smtClean="0"/>
              <a:t> </a:t>
            </a:r>
            <a:r>
              <a:rPr lang="en-GB" dirty="0" err="1" smtClean="0"/>
              <a:t>th</a:t>
            </a:r>
            <a:r>
              <a:rPr lang="hu-HU" dirty="0" err="1" smtClean="0"/>
              <a:t>ese</a:t>
            </a:r>
            <a:r>
              <a:rPr lang="hu-HU" dirty="0" smtClean="0"/>
              <a:t> </a:t>
            </a:r>
            <a:r>
              <a:rPr lang="hu-HU" dirty="0" err="1" smtClean="0"/>
              <a:t>categories</a:t>
            </a:r>
            <a:r>
              <a:rPr lang="hu-HU" dirty="0" smtClean="0"/>
              <a:t>/</a:t>
            </a:r>
            <a:r>
              <a:rPr lang="hu-HU" dirty="0" err="1" smtClean="0"/>
              <a:t>features</a:t>
            </a:r>
            <a:r>
              <a:rPr lang="en-GB" dirty="0" smtClean="0"/>
              <a:t> along </a:t>
            </a:r>
            <a:r>
              <a:rPr lang="en-GB" dirty="0"/>
              <a:t>the </a:t>
            </a:r>
            <a:r>
              <a:rPr lang="en-GB" dirty="0" smtClean="0"/>
              <a:t>length </a:t>
            </a:r>
            <a:r>
              <a:rPr lang="en-GB" dirty="0"/>
              <a:t>of the </a:t>
            </a:r>
            <a:r>
              <a:rPr lang="en-GB" dirty="0" smtClean="0"/>
              <a:t>clauses</a:t>
            </a:r>
            <a:r>
              <a:rPr lang="hu-HU" dirty="0" smtClean="0"/>
              <a:t> (</a:t>
            </a:r>
            <a:r>
              <a:rPr lang="hu-HU" dirty="0" err="1" smtClean="0"/>
              <a:t>word</a:t>
            </a:r>
            <a:r>
              <a:rPr lang="hu-HU" dirty="0" smtClean="0"/>
              <a:t> </a:t>
            </a:r>
            <a:r>
              <a:rPr lang="hu-HU" dirty="0" err="1" smtClean="0"/>
              <a:t>number</a:t>
            </a:r>
            <a:r>
              <a:rPr lang="hu-HU" dirty="0" smtClean="0"/>
              <a:t>)</a:t>
            </a:r>
            <a:endParaRPr lang="hu-HU" dirty="0"/>
          </a:p>
        </p:txBody>
      </p:sp>
    </p:spTree>
    <p:extLst>
      <p:ext uri="{BB962C8B-B14F-4D97-AF65-F5344CB8AC3E}">
        <p14:creationId xmlns:p14="http://schemas.microsoft.com/office/powerpoint/2010/main" val="294945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Assumptions</a:t>
            </a:r>
            <a:endParaRPr lang="hu-HU" dirty="0"/>
          </a:p>
        </p:txBody>
      </p:sp>
      <p:sp>
        <p:nvSpPr>
          <p:cNvPr id="3" name="Tartalom helye 2"/>
          <p:cNvSpPr>
            <a:spLocks noGrp="1"/>
          </p:cNvSpPr>
          <p:nvPr>
            <p:ph idx="1"/>
          </p:nvPr>
        </p:nvSpPr>
        <p:spPr>
          <a:xfrm>
            <a:off x="1024127" y="1908313"/>
            <a:ext cx="10713985" cy="4641574"/>
          </a:xfrm>
        </p:spPr>
        <p:txBody>
          <a:bodyPr>
            <a:normAutofit/>
          </a:bodyPr>
          <a:lstStyle/>
          <a:p>
            <a:pPr marL="36900" indent="0">
              <a:buNone/>
            </a:pPr>
            <a:r>
              <a:rPr lang="hu-HU" sz="2500" dirty="0"/>
              <a:t>T</a:t>
            </a:r>
            <a:r>
              <a:rPr lang="hu-HU" sz="2500" dirty="0" smtClean="0"/>
              <a:t>he </a:t>
            </a:r>
            <a:r>
              <a:rPr lang="hu-HU" sz="2500" dirty="0"/>
              <a:t>most </a:t>
            </a:r>
            <a:r>
              <a:rPr lang="hu-HU" sz="2500" dirty="0" err="1"/>
              <a:t>successful</a:t>
            </a:r>
            <a:r>
              <a:rPr lang="hu-HU" sz="2500" dirty="0"/>
              <a:t> </a:t>
            </a:r>
            <a:r>
              <a:rPr lang="hu-HU" sz="2500" dirty="0" err="1"/>
              <a:t>extraction</a:t>
            </a:r>
            <a:r>
              <a:rPr lang="hu-HU" sz="2500" dirty="0"/>
              <a:t> </a:t>
            </a:r>
            <a:r>
              <a:rPr lang="hu-HU" sz="2500" dirty="0" err="1"/>
              <a:t>criteria</a:t>
            </a:r>
            <a:r>
              <a:rPr lang="hu-HU" sz="2500" dirty="0"/>
              <a:t> </a:t>
            </a:r>
            <a:r>
              <a:rPr lang="hu-HU" sz="2500" dirty="0" err="1"/>
              <a:t>will</a:t>
            </a:r>
            <a:r>
              <a:rPr lang="hu-HU" sz="2500" dirty="0"/>
              <a:t> be </a:t>
            </a:r>
            <a:r>
              <a:rPr lang="hu-HU" sz="2500" dirty="0" err="1"/>
              <a:t>the</a:t>
            </a:r>
            <a:r>
              <a:rPr lang="hu-HU" sz="2500" dirty="0"/>
              <a:t> </a:t>
            </a:r>
            <a:r>
              <a:rPr lang="hu-HU" sz="2500" dirty="0" err="1" smtClean="0"/>
              <a:t>following</a:t>
            </a:r>
            <a:r>
              <a:rPr lang="hu-HU" sz="2500" dirty="0" smtClean="0"/>
              <a:t> (</a:t>
            </a:r>
            <a:r>
              <a:rPr lang="hu-HU" sz="2500" dirty="0" err="1" smtClean="0"/>
              <a:t>cf</a:t>
            </a:r>
            <a:r>
              <a:rPr lang="hu-HU" sz="2500" dirty="0" smtClean="0"/>
              <a:t>. Dér &amp; Sass 2024: </a:t>
            </a:r>
            <a:r>
              <a:rPr lang="hu-HU" sz="2500" dirty="0" err="1" smtClean="0"/>
              <a:t>independent</a:t>
            </a:r>
            <a:r>
              <a:rPr lang="hu-HU" sz="2500" dirty="0" smtClean="0"/>
              <a:t> </a:t>
            </a:r>
            <a:r>
              <a:rPr lang="hu-HU" sz="2500" dirty="0" err="1" smtClean="0"/>
              <a:t>complement</a:t>
            </a:r>
            <a:r>
              <a:rPr lang="hu-HU" sz="2500" dirty="0" smtClean="0"/>
              <a:t> </a:t>
            </a:r>
            <a:r>
              <a:rPr lang="hu-HU" sz="2500" dirty="0" err="1" smtClean="0"/>
              <a:t>clauses</a:t>
            </a:r>
            <a:r>
              <a:rPr lang="hu-HU" sz="2500" dirty="0" smtClean="0"/>
              <a:t> </a:t>
            </a:r>
            <a:r>
              <a:rPr lang="hu-HU" sz="2500" dirty="0" err="1" smtClean="0"/>
              <a:t>in</a:t>
            </a:r>
            <a:r>
              <a:rPr lang="hu-HU" sz="2500" dirty="0" smtClean="0"/>
              <a:t> </a:t>
            </a:r>
            <a:r>
              <a:rPr lang="hu-HU" sz="2500" dirty="0" err="1" smtClean="0"/>
              <a:t>Hungarian</a:t>
            </a:r>
            <a:r>
              <a:rPr lang="hu-HU" sz="2500" dirty="0" smtClean="0"/>
              <a:t>, 32,3%): </a:t>
            </a:r>
          </a:p>
          <a:p>
            <a:pPr lvl="1"/>
            <a:r>
              <a:rPr lang="hu-HU" sz="2500" dirty="0" smtClean="0"/>
              <a:t>start </a:t>
            </a:r>
            <a:r>
              <a:rPr lang="hu-HU" sz="2500" dirty="0" err="1"/>
              <a:t>with</a:t>
            </a:r>
            <a:r>
              <a:rPr lang="hu-HU" sz="2500" dirty="0"/>
              <a:t> </a:t>
            </a:r>
            <a:r>
              <a:rPr lang="hu-HU" sz="2500" dirty="0" err="1"/>
              <a:t>the</a:t>
            </a:r>
            <a:r>
              <a:rPr lang="hu-HU" sz="2500" dirty="0"/>
              <a:t> </a:t>
            </a:r>
            <a:r>
              <a:rPr lang="hu-HU" sz="2500" dirty="0" err="1"/>
              <a:t>conjunction</a:t>
            </a:r>
            <a:r>
              <a:rPr lang="hu-HU" sz="2500" dirty="0"/>
              <a:t> </a:t>
            </a:r>
            <a:r>
              <a:rPr lang="hu-HU" sz="2500" i="1" dirty="0"/>
              <a:t>Ha</a:t>
            </a:r>
            <a:r>
              <a:rPr lang="hu-HU" sz="2500" dirty="0"/>
              <a:t> ’</a:t>
            </a:r>
            <a:r>
              <a:rPr lang="hu-HU" sz="2500" dirty="0" err="1"/>
              <a:t>if</a:t>
            </a:r>
            <a:r>
              <a:rPr lang="hu-HU" sz="2500" dirty="0"/>
              <a:t>’ </a:t>
            </a:r>
            <a:r>
              <a:rPr lang="hu-HU" sz="2500" dirty="0" err="1"/>
              <a:t>with</a:t>
            </a:r>
            <a:r>
              <a:rPr lang="hu-HU" sz="2500" dirty="0"/>
              <a:t> an </a:t>
            </a:r>
            <a:r>
              <a:rPr lang="hu-HU" sz="2500" dirty="0" err="1"/>
              <a:t>uppercase</a:t>
            </a:r>
            <a:r>
              <a:rPr lang="hu-HU" sz="2500" dirty="0"/>
              <a:t> </a:t>
            </a:r>
            <a:r>
              <a:rPr lang="hu-HU" sz="2500" dirty="0" err="1"/>
              <a:t>letter</a:t>
            </a:r>
            <a:r>
              <a:rPr lang="hu-HU" sz="2500" dirty="0"/>
              <a:t>; </a:t>
            </a:r>
            <a:endParaRPr lang="hu-HU" sz="2500" dirty="0" smtClean="0"/>
          </a:p>
          <a:p>
            <a:pPr lvl="1"/>
            <a:r>
              <a:rPr lang="hu-HU" sz="2500" dirty="0" err="1"/>
              <a:t>h</a:t>
            </a:r>
            <a:r>
              <a:rPr lang="hu-HU" sz="2500" dirty="0" err="1" smtClean="0"/>
              <a:t>ave</a:t>
            </a:r>
            <a:r>
              <a:rPr lang="hu-HU" sz="2500" dirty="0" smtClean="0"/>
              <a:t> (</a:t>
            </a:r>
            <a:r>
              <a:rPr lang="hu-HU" sz="2500" dirty="0" err="1" smtClean="0"/>
              <a:t>typical</a:t>
            </a:r>
            <a:r>
              <a:rPr lang="hu-HU" sz="2500" dirty="0" smtClean="0"/>
              <a:t>) </a:t>
            </a:r>
            <a:r>
              <a:rPr lang="hu-HU" sz="2500" dirty="0" err="1"/>
              <a:t>closing</a:t>
            </a:r>
            <a:r>
              <a:rPr lang="hu-HU" sz="2500" dirty="0"/>
              <a:t> </a:t>
            </a:r>
            <a:r>
              <a:rPr lang="hu-HU" sz="2500" dirty="0" err="1"/>
              <a:t>punctuation</a:t>
            </a:r>
            <a:r>
              <a:rPr lang="hu-HU" sz="2500" dirty="0"/>
              <a:t> (</a:t>
            </a:r>
            <a:r>
              <a:rPr lang="hu-HU" sz="2500" dirty="0" err="1"/>
              <a:t>e.g</a:t>
            </a:r>
            <a:r>
              <a:rPr lang="hu-HU" sz="2500" dirty="0"/>
              <a:t>. </a:t>
            </a:r>
            <a:r>
              <a:rPr lang="hu-HU" sz="2500" dirty="0" err="1"/>
              <a:t>exclamation</a:t>
            </a:r>
            <a:r>
              <a:rPr lang="hu-HU" sz="2500" dirty="0"/>
              <a:t> mark</a:t>
            </a:r>
            <a:r>
              <a:rPr lang="hu-HU" sz="2500" dirty="0" smtClean="0"/>
              <a:t>) </a:t>
            </a:r>
            <a:endParaRPr lang="hu-HU" sz="2500" dirty="0"/>
          </a:p>
          <a:p>
            <a:pPr lvl="1"/>
            <a:r>
              <a:rPr lang="hu-HU" sz="2500" dirty="0" err="1" smtClean="0"/>
              <a:t>short</a:t>
            </a:r>
            <a:r>
              <a:rPr lang="hu-HU" sz="2500" dirty="0" smtClean="0"/>
              <a:t> </a:t>
            </a:r>
            <a:r>
              <a:rPr lang="hu-HU" sz="2500" dirty="0" err="1"/>
              <a:t>sentence</a:t>
            </a:r>
            <a:r>
              <a:rPr lang="hu-HU" sz="2500" dirty="0"/>
              <a:t> </a:t>
            </a:r>
            <a:r>
              <a:rPr lang="hu-HU" sz="2500" dirty="0" err="1" smtClean="0"/>
              <a:t>length</a:t>
            </a:r>
            <a:r>
              <a:rPr lang="hu-HU" sz="2500" dirty="0" smtClean="0"/>
              <a:t> (2–7 </a:t>
            </a:r>
            <a:r>
              <a:rPr lang="hu-HU" sz="2500" dirty="0" err="1" smtClean="0"/>
              <a:t>words</a:t>
            </a:r>
            <a:r>
              <a:rPr lang="hu-HU" sz="2500" dirty="0" smtClean="0"/>
              <a:t> </a:t>
            </a:r>
            <a:r>
              <a:rPr lang="hu-HU" sz="2500" dirty="0" err="1" smtClean="0"/>
              <a:t>after</a:t>
            </a:r>
            <a:r>
              <a:rPr lang="hu-HU" sz="2500" dirty="0" smtClean="0"/>
              <a:t> </a:t>
            </a:r>
            <a:r>
              <a:rPr lang="hu-HU" sz="2500" i="1" dirty="0" smtClean="0"/>
              <a:t>Ha </a:t>
            </a:r>
            <a:r>
              <a:rPr lang="hu-HU" sz="2500" dirty="0" smtClean="0"/>
              <a:t>+ </a:t>
            </a:r>
            <a:r>
              <a:rPr lang="hu-HU" sz="2500" dirty="0" err="1" smtClean="0">
                <a:solidFill>
                  <a:schemeClr val="tx1"/>
                </a:solidFill>
              </a:rPr>
              <a:t>closing</a:t>
            </a:r>
            <a:r>
              <a:rPr lang="hu-HU" sz="2500" dirty="0" smtClean="0">
                <a:solidFill>
                  <a:schemeClr val="tx1"/>
                </a:solidFill>
              </a:rPr>
              <a:t> </a:t>
            </a:r>
            <a:r>
              <a:rPr lang="hu-HU" sz="2500" dirty="0" err="1" smtClean="0">
                <a:solidFill>
                  <a:schemeClr val="tx1"/>
                </a:solidFill>
              </a:rPr>
              <a:t>punctuation</a:t>
            </a:r>
            <a:r>
              <a:rPr lang="hu-HU" sz="2500" dirty="0" smtClean="0">
                <a:solidFill>
                  <a:schemeClr val="tx1"/>
                </a:solidFill>
              </a:rPr>
              <a:t>)</a:t>
            </a:r>
            <a:endParaRPr lang="hu-HU" sz="2500" dirty="0" smtClean="0"/>
          </a:p>
        </p:txBody>
      </p:sp>
    </p:spTree>
    <p:extLst>
      <p:ext uri="{BB962C8B-B14F-4D97-AF65-F5344CB8AC3E}">
        <p14:creationId xmlns:p14="http://schemas.microsoft.com/office/powerpoint/2010/main" val="6631542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la">
  <a:themeElements>
    <a:clrScheme name="Pala">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Pal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l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TM04033929[[fn=Pala]]</Template>
  <TotalTime>1006</TotalTime>
  <Words>3940</Words>
  <Application>Microsoft Office PowerPoint</Application>
  <PresentationFormat>Szélesvásznú</PresentationFormat>
  <Paragraphs>312</Paragraphs>
  <Slides>26</Slides>
  <Notes>20</Notes>
  <HiddenSlides>0</HiddenSlides>
  <MMClips>0</MMClips>
  <ScaleCrop>false</ScaleCrop>
  <HeadingPairs>
    <vt:vector size="6" baseType="variant">
      <vt:variant>
        <vt:lpstr>Használt betűtípusok</vt:lpstr>
      </vt:variant>
      <vt:variant>
        <vt:i4>7</vt:i4>
      </vt:variant>
      <vt:variant>
        <vt:lpstr>Téma</vt:lpstr>
      </vt:variant>
      <vt:variant>
        <vt:i4>1</vt:i4>
      </vt:variant>
      <vt:variant>
        <vt:lpstr>Diacímek</vt:lpstr>
      </vt:variant>
      <vt:variant>
        <vt:i4>26</vt:i4>
      </vt:variant>
    </vt:vector>
  </HeadingPairs>
  <TitlesOfParts>
    <vt:vector size="34" baseType="lpstr">
      <vt:lpstr>Aptos Narrow</vt:lpstr>
      <vt:lpstr>Arial</vt:lpstr>
      <vt:lpstr>Calibri</vt:lpstr>
      <vt:lpstr>Calisto MT</vt:lpstr>
      <vt:lpstr>Trebuchet MS</vt:lpstr>
      <vt:lpstr>Wingdings</vt:lpstr>
      <vt:lpstr>Wingdings 2</vt:lpstr>
      <vt:lpstr>Pala</vt:lpstr>
      <vt:lpstr>Corpus-based analysis of independent conditional clauses and their semantic-pragmatic roles in Hungarian</vt:lpstr>
      <vt:lpstr>Independent (insubordinate) clauses</vt:lpstr>
      <vt:lpstr>Independent conditional clauses</vt:lpstr>
      <vt:lpstr>Typologies of independent conditional clauses</vt:lpstr>
      <vt:lpstr>Typologies of independent conditional clauses</vt:lpstr>
      <vt:lpstr>Typologies of independent conditional clauses</vt:lpstr>
      <vt:lpstr>Our preliminary typology</vt:lpstr>
      <vt:lpstr>Aims</vt:lpstr>
      <vt:lpstr>Assumptions</vt:lpstr>
      <vt:lpstr>Data, method</vt:lpstr>
      <vt:lpstr>CQL query</vt:lpstr>
      <vt:lpstr>Data, method</vt:lpstr>
      <vt:lpstr>Results</vt:lpstr>
      <vt:lpstr>PowerPoint bemutató</vt:lpstr>
      <vt:lpstr>Examples</vt:lpstr>
      <vt:lpstr>Examples</vt:lpstr>
      <vt:lpstr>PowerPoint bemutató</vt:lpstr>
      <vt:lpstr>PowerPoint bemutató</vt:lpstr>
      <vt:lpstr>Formal features</vt:lpstr>
      <vt:lpstr>Formal features</vt:lpstr>
      <vt:lpstr>Formal features</vt:lpstr>
      <vt:lpstr>Conclusion, summary</vt:lpstr>
      <vt:lpstr>PowerPoint bemutató</vt:lpstr>
      <vt:lpstr>Acknowledgement</vt:lpstr>
      <vt:lpstr>References</vt:lpstr>
      <vt:lpstr>All valid hits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Corpus-based analysis of independent conditional clauses and their semantic-pragmatic roles in Hungarian</dc:title>
  <dc:creator>Anonymous</dc:creator>
  <cp:lastModifiedBy>Anonymous</cp:lastModifiedBy>
  <cp:revision>451</cp:revision>
  <dcterms:created xsi:type="dcterms:W3CDTF">2024-04-25T07:43:21Z</dcterms:created>
  <dcterms:modified xsi:type="dcterms:W3CDTF">2024-05-24T07:13:15Z</dcterms:modified>
</cp:coreProperties>
</file>