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2"/>
  </p:notesMasterIdLst>
  <p:sldIdLst>
    <p:sldId id="256" r:id="rId2"/>
    <p:sldId id="301" r:id="rId3"/>
    <p:sldId id="300" r:id="rId4"/>
    <p:sldId id="298" r:id="rId5"/>
    <p:sldId id="302" r:id="rId6"/>
    <p:sldId id="299" r:id="rId7"/>
    <p:sldId id="257" r:id="rId8"/>
    <p:sldId id="259" r:id="rId9"/>
    <p:sldId id="260" r:id="rId10"/>
    <p:sldId id="272" r:id="rId11"/>
    <p:sldId id="296" r:id="rId12"/>
    <p:sldId id="284" r:id="rId13"/>
    <p:sldId id="261" r:id="rId14"/>
    <p:sldId id="266" r:id="rId15"/>
    <p:sldId id="287" r:id="rId16"/>
    <p:sldId id="267" r:id="rId17"/>
    <p:sldId id="280" r:id="rId18"/>
    <p:sldId id="279" r:id="rId19"/>
    <p:sldId id="281" r:id="rId20"/>
    <p:sldId id="282" r:id="rId21"/>
    <p:sldId id="289" r:id="rId22"/>
    <p:sldId id="288" r:id="rId23"/>
    <p:sldId id="268" r:id="rId24"/>
    <p:sldId id="292" r:id="rId25"/>
    <p:sldId id="291" r:id="rId26"/>
    <p:sldId id="269" r:id="rId27"/>
    <p:sldId id="285" r:id="rId28"/>
    <p:sldId id="328" r:id="rId29"/>
    <p:sldId id="329" r:id="rId30"/>
    <p:sldId id="331" r:id="rId31"/>
    <p:sldId id="332" r:id="rId32"/>
    <p:sldId id="333" r:id="rId33"/>
    <p:sldId id="304" r:id="rId34"/>
    <p:sldId id="327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271" r:id="rId58"/>
    <p:sldId id="263" r:id="rId59"/>
    <p:sldId id="283" r:id="rId60"/>
    <p:sldId id="293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64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6A52-095E-48AA-95E6-52F16EADB81D}" type="datetimeFigureOut">
              <a:rPr lang="hu-HU" smtClean="0"/>
              <a:t>2024. 04. 02.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625A-85BA-43E5-A85E-1E5F38328E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6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added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word</a:t>
            </a:r>
            <a:r>
              <a:rPr lang="hu-HU" baseline="0" dirty="0" smtClean="0"/>
              <a:t> </a:t>
            </a:r>
            <a:r>
              <a:rPr lang="hu-HU" i="1" baseline="0" dirty="0" err="1" smtClean="0"/>
              <a:t>interjection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title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I’d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like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talk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whole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sstory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usage</a:t>
            </a:r>
            <a:r>
              <a:rPr lang="hu-HU" baseline="0" dirty="0" smtClean="0"/>
              <a:t> of no and 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68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most </a:t>
            </a:r>
            <a:r>
              <a:rPr lang="hu-HU" dirty="0" err="1" smtClean="0"/>
              <a:t>important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collocations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same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collocate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word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construction</a:t>
            </a:r>
            <a:r>
              <a:rPr lang="hu-HU" baseline="0" dirty="0" smtClean="0"/>
              <a:t> is more </a:t>
            </a:r>
            <a:r>
              <a:rPr lang="hu-HU" baseline="0" dirty="0" err="1" smtClean="0"/>
              <a:t>typical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(na jó vs. no jó, na most vs. No most, na hát vs. No hát)</a:t>
            </a:r>
          </a:p>
          <a:p>
            <a:r>
              <a:rPr lang="hu-HU" baseline="0" dirty="0" err="1" smtClean="0"/>
              <a:t>Descencing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order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depending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value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logDice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74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most </a:t>
            </a:r>
            <a:r>
              <a:rPr lang="hu-HU" dirty="0" err="1" smtClean="0"/>
              <a:t>surprising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</a:t>
            </a:r>
            <a:r>
              <a:rPr lang="hu-HU" dirty="0" err="1" smtClean="0"/>
              <a:t>I’ve</a:t>
            </a:r>
            <a:r>
              <a:rPr lang="hu-HU" dirty="0" smtClean="0"/>
              <a:t> </a:t>
            </a:r>
            <a:r>
              <a:rPr lang="hu-HU" dirty="0" err="1" smtClean="0"/>
              <a:t>got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BEA corpus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was</a:t>
            </a:r>
            <a:r>
              <a:rPr lang="hu-HU" baseline="0" dirty="0" smtClean="0"/>
              <a:t> no </a:t>
            </a:r>
            <a:r>
              <a:rPr lang="hu-HU" baseline="0" dirty="0" err="1" smtClean="0"/>
              <a:t>single</a:t>
            </a:r>
            <a:r>
              <a:rPr lang="hu-HU" baseline="0" dirty="0" smtClean="0"/>
              <a:t> hit of no!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8357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important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column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coloured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purple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means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men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women</a:t>
            </a:r>
            <a:r>
              <a:rPr lang="hu-HU" baseline="0" dirty="0" smtClean="0"/>
              <a:t> show </a:t>
            </a:r>
            <a:r>
              <a:rPr lang="hu-HU" baseline="0" dirty="0" err="1" smtClean="0"/>
              <a:t>only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slight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different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each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83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Almost 80%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i="1" dirty="0" smtClean="0"/>
              <a:t>na</a:t>
            </a:r>
            <a:r>
              <a:rPr lang="hu-HU" i="1" baseline="0" dirty="0" smtClean="0"/>
              <a:t> </a:t>
            </a:r>
            <a:r>
              <a:rPr lang="hu-HU" i="0" baseline="0" dirty="0" err="1" smtClean="0"/>
              <a:t>was</a:t>
            </a:r>
            <a:r>
              <a:rPr lang="hu-HU" i="0" baseline="0" dirty="0" smtClean="0"/>
              <a:t> </a:t>
            </a:r>
            <a:r>
              <a:rPr lang="hu-HU" baseline="0" dirty="0" err="1" smtClean="0"/>
              <a:t>combined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another</a:t>
            </a:r>
            <a:r>
              <a:rPr lang="hu-HU" baseline="0" dirty="0" smtClean="0"/>
              <a:t> DM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81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Highlighted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bold</a:t>
            </a:r>
            <a:endParaRPr lang="hu-HU" dirty="0" smtClean="0"/>
          </a:p>
          <a:p>
            <a:r>
              <a:rPr lang="hu-HU" dirty="0" err="1" smtClean="0"/>
              <a:t>Interpersonal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textual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functions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62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Historical</a:t>
            </a:r>
            <a:r>
              <a:rPr lang="hu-HU" dirty="0" smtClean="0"/>
              <a:t> and… D.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find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entry</a:t>
            </a:r>
            <a:r>
              <a:rPr lang="hu-HU" baseline="0" dirty="0" smtClean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51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 </a:t>
            </a:r>
            <a:r>
              <a:rPr lang="hu-HU" dirty="0" err="1" smtClean="0"/>
              <a:t>attempted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uncover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14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frequent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="1" baseline="0" dirty="0" err="1" smtClean="0"/>
              <a:t>written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spoken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language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mostly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internet </a:t>
            </a:r>
            <a:r>
              <a:rPr lang="hu-HU" baseline="0" dirty="0" err="1" smtClean="0"/>
              <a:t>forums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social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media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texts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interestingly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very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spoken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press</a:t>
            </a:r>
            <a:r>
              <a:rPr lang="hu-HU" baseline="0" dirty="0" smtClean="0"/>
              <a:t>) </a:t>
            </a:r>
            <a:r>
              <a:rPr lang="hu-HU" baseline="0" dirty="0" err="1" smtClean="0"/>
              <a:t>language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radio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programs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typically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interviews</a:t>
            </a:r>
            <a:r>
              <a:rPr lang="hu-HU" baseline="0" dirty="0" smtClean="0"/>
              <a:t>).</a:t>
            </a:r>
          </a:p>
          <a:p>
            <a:r>
              <a:rPr lang="hu-HU" baseline="0" dirty="0" err="1" smtClean="0"/>
              <a:t>Divide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hits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tokens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61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 is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most </a:t>
            </a:r>
            <a:r>
              <a:rPr lang="hu-HU" dirty="0" err="1" smtClean="0"/>
              <a:t>frequent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private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subcorpora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much</a:t>
            </a:r>
            <a:r>
              <a:rPr lang="hu-HU" baseline="0" dirty="0" smtClean="0"/>
              <a:t> more </a:t>
            </a:r>
            <a:r>
              <a:rPr lang="hu-HU" baseline="0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i="0" baseline="0" dirty="0" smtClean="0"/>
              <a:t>no </a:t>
            </a:r>
            <a:r>
              <a:rPr lang="hu-HU" i="0" baseline="0" dirty="0" err="1" smtClean="0"/>
              <a:t>in</a:t>
            </a:r>
            <a:r>
              <a:rPr lang="hu-HU" i="0" baseline="0" dirty="0" smtClean="0"/>
              <a:t> </a:t>
            </a:r>
            <a:r>
              <a:rPr lang="hu-HU" i="0" baseline="0" dirty="0" err="1" smtClean="0"/>
              <a:t>the</a:t>
            </a:r>
            <a:r>
              <a:rPr lang="hu-HU" i="0" baseline="0" dirty="0" smtClean="0"/>
              <a:t> </a:t>
            </a:r>
            <a:r>
              <a:rPr lang="hu-HU" i="0" baseline="0" dirty="0" err="1" smtClean="0"/>
              <a:t>same</a:t>
            </a:r>
            <a:r>
              <a:rPr lang="hu-HU" i="0" baseline="0" dirty="0" smtClean="0"/>
              <a:t> corpus</a:t>
            </a:r>
            <a:endParaRPr lang="hu-HU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78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: </a:t>
            </a:r>
            <a:r>
              <a:rPr lang="hu-HU" dirty="0" err="1" smtClean="0"/>
              <a:t>both</a:t>
            </a:r>
            <a:r>
              <a:rPr lang="hu-HU" baseline="0" dirty="0" smtClean="0"/>
              <a:t> </a:t>
            </a:r>
            <a:r>
              <a:rPr lang="hu-HU" i="1" baseline="0" dirty="0" smtClean="0"/>
              <a:t>no</a:t>
            </a:r>
            <a:r>
              <a:rPr lang="hu-HU" baseline="0" dirty="0" smtClean="0"/>
              <a:t> and </a:t>
            </a:r>
            <a:r>
              <a:rPr lang="hu-HU" i="1" baseline="0" dirty="0" smtClean="0"/>
              <a:t>na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numerous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3 </a:t>
            </a:r>
            <a:r>
              <a:rPr lang="hu-HU" baseline="0" dirty="0" err="1" smtClean="0"/>
              <a:t>subcorpora</a:t>
            </a:r>
            <a:r>
              <a:rPr lang="hu-HU" baseline="0" dirty="0" smtClean="0"/>
              <a:t>, </a:t>
            </a:r>
            <a:r>
              <a:rPr lang="hu-HU" i="1" baseline="0" dirty="0" smtClean="0"/>
              <a:t>no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Transylvania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followed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Vojvodina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Subcarpathia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8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Subcarpathia</a:t>
            </a:r>
            <a:r>
              <a:rPr lang="hu-HU" dirty="0" smtClean="0"/>
              <a:t>, </a:t>
            </a:r>
            <a:r>
              <a:rPr lang="hu-HU" dirty="0" err="1" smtClean="0"/>
              <a:t>Transylvania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Vojvodina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83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These</a:t>
            </a:r>
            <a:r>
              <a:rPr lang="hu-HU" dirty="0" smtClean="0"/>
              <a:t> 3 </a:t>
            </a:r>
            <a:r>
              <a:rPr lang="hu-HU" dirty="0" err="1" smtClean="0"/>
              <a:t>outstanding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regions</a:t>
            </a:r>
            <a:r>
              <a:rPr lang="hu-HU" baseline="0" dirty="0" smtClean="0"/>
              <a:t> show a </a:t>
            </a:r>
            <a:r>
              <a:rPr lang="hu-HU" baseline="0" dirty="0" err="1" smtClean="0"/>
              <a:t>different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picture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also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genre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aspect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Vojvodina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interesting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no and na </a:t>
            </a:r>
            <a:r>
              <a:rPr lang="hu-HU" baseline="0" dirty="0" err="1" smtClean="0"/>
              <a:t>typically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occurs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written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press</a:t>
            </a:r>
            <a:r>
              <a:rPr lang="hu-HU" baseline="0" dirty="0" smtClean="0"/>
              <a:t>/</a:t>
            </a:r>
            <a:r>
              <a:rPr lang="hu-HU" baseline="0" dirty="0" err="1" smtClean="0"/>
              <a:t>journalism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internet </a:t>
            </a:r>
            <a:r>
              <a:rPr lang="hu-HU" baseline="0" dirty="0" err="1" smtClean="0"/>
              <a:t>forums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99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magyarkorpusz.nytud.hu/en-search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ara.nytud.hu/mnsz2-dev/stat.html" TargetMode="External"/><Relationship Id="rId4" Type="http://schemas.openxmlformats.org/officeDocument/2006/relationships/hyperlink" Target="http://tmk.nytud.hu/3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0666FD-0065-3452-DE21-DCF21C27A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306287"/>
            <a:ext cx="8915399" cy="2815488"/>
          </a:xfrm>
        </p:spPr>
        <p:txBody>
          <a:bodyPr>
            <a:normAutofit/>
          </a:bodyPr>
          <a:lstStyle/>
          <a:p>
            <a:r>
              <a:rPr lang="hu-HU" sz="3000" b="0" i="0" u="none" strike="noStrike" baseline="0" dirty="0" smtClean="0"/>
              <a:t>Indulatszó és/vagy diskurzusjelölő? </a:t>
            </a:r>
            <a:br>
              <a:rPr lang="hu-HU" sz="3000" b="0" i="0" u="none" strike="noStrike" baseline="0" dirty="0" smtClean="0"/>
            </a:br>
            <a:r>
              <a:rPr lang="hu-HU" sz="3000" b="0" i="0" u="none" strike="noStrike" baseline="0" dirty="0" smtClean="0"/>
              <a:t>A </a:t>
            </a:r>
            <a:r>
              <a:rPr lang="hu-HU" sz="3000" b="0" i="1" u="none" strike="noStrike" baseline="0" dirty="0" smtClean="0"/>
              <a:t>no~na </a:t>
            </a:r>
            <a:r>
              <a:rPr lang="hu-HU" sz="3000" b="0" u="none" strike="noStrike" baseline="0" dirty="0" smtClean="0"/>
              <a:t>története (és egy kis </a:t>
            </a:r>
            <a:r>
              <a:rPr lang="hu-HU" sz="3000" b="0" i="1" u="none" strike="noStrike" baseline="0" dirty="0" smtClean="0"/>
              <a:t>hátha</a:t>
            </a:r>
            <a:r>
              <a:rPr lang="hu-HU" sz="3000" b="0" u="none" strike="noStrike" baseline="0" dirty="0" smtClean="0"/>
              <a:t>)</a:t>
            </a:r>
            <a:r>
              <a:rPr lang="hu-HU" sz="3000" b="0" i="0" u="none" strike="noStrike" baseline="0" dirty="0" smtClean="0"/>
              <a:t/>
            </a:r>
            <a:br>
              <a:rPr lang="hu-HU" sz="3000" b="0" i="0" u="none" strike="noStrike" baseline="0" dirty="0" smtClean="0"/>
            </a:br>
            <a:endParaRPr lang="hu-HU" sz="3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8D3A3023-AFA1-810F-3D04-5955F8BD8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328805"/>
            <a:ext cx="9494632" cy="2111324"/>
          </a:xfrm>
        </p:spPr>
        <p:txBody>
          <a:bodyPr>
            <a:normAutofit/>
          </a:bodyPr>
          <a:lstStyle/>
          <a:p>
            <a:r>
              <a:rPr lang="hu-HU" sz="2200" dirty="0" smtClean="0"/>
              <a:t>Dér Csilla Ilona</a:t>
            </a:r>
          </a:p>
          <a:p>
            <a:r>
              <a:rPr lang="hu-HU" sz="2200" dirty="0" smtClean="0"/>
              <a:t>KRE Magyar Nyelvtudományi Tanszék</a:t>
            </a:r>
          </a:p>
          <a:p>
            <a:r>
              <a:rPr lang="hu-HU" sz="2200" dirty="0" smtClean="0"/>
              <a:t>Tréninghét, 2024. április 3.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702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163" y="624110"/>
            <a:ext cx="9753450" cy="1280890"/>
          </a:xfrm>
        </p:spPr>
        <p:txBody>
          <a:bodyPr/>
          <a:lstStyle/>
          <a:p>
            <a:r>
              <a:rPr lang="hu-HU" dirty="0" smtClean="0"/>
              <a:t>Funkciók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0641" y="1422571"/>
            <a:ext cx="9684438" cy="526280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Pusztai (2003): a kombinációk, </a:t>
            </a:r>
            <a:r>
              <a:rPr lang="hu-H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kollokációk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esetében DJ-funkciókat említ </a:t>
            </a:r>
          </a:p>
          <a:p>
            <a:pPr algn="just">
              <a:lnSpc>
                <a:spcPct val="107000"/>
              </a:lnSpc>
            </a:pPr>
            <a:r>
              <a:rPr lang="hu-H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(népies) </a:t>
            </a:r>
            <a:r>
              <a:rPr lang="hu-HU" b="1" i="1" dirty="0">
                <a:solidFill>
                  <a:schemeClr val="tx1"/>
                </a:solidFill>
              </a:rPr>
              <a:t>Na </a:t>
            </a:r>
            <a:r>
              <a:rPr lang="hu-HU" b="1" i="1" dirty="0" smtClean="0">
                <a:solidFill>
                  <a:schemeClr val="tx1"/>
                </a:solidFill>
              </a:rPr>
              <a:t>meg: </a:t>
            </a:r>
            <a:r>
              <a:rPr lang="hu-HU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hozzátoldás felvezetése egy mondathoz</a:t>
            </a:r>
            <a:r>
              <a:rPr lang="hu-H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solidFill>
                  <a:schemeClr val="tx1"/>
                </a:solidFill>
              </a:rPr>
              <a:t>Az ő passiója az </a:t>
            </a:r>
            <a:r>
              <a:rPr lang="hu-HU" i="1" dirty="0" err="1">
                <a:solidFill>
                  <a:schemeClr val="tx1"/>
                </a:solidFill>
              </a:rPr>
              <a:t>alchimia</a:t>
            </a:r>
            <a:r>
              <a:rPr lang="hu-HU" i="1" dirty="0">
                <a:solidFill>
                  <a:schemeClr val="tx1"/>
                </a:solidFill>
              </a:rPr>
              <a:t> volt, </a:t>
            </a:r>
            <a:r>
              <a:rPr lang="hu-HU" b="1" i="1" dirty="0">
                <a:solidFill>
                  <a:schemeClr val="tx1"/>
                </a:solidFill>
              </a:rPr>
              <a:t>na meg … </a:t>
            </a:r>
            <a:r>
              <a:rPr lang="hu-HU" i="1" dirty="0">
                <a:solidFill>
                  <a:schemeClr val="tx1"/>
                </a:solidFill>
              </a:rPr>
              <a:t>az udvar szobacicusai</a:t>
            </a:r>
            <a:r>
              <a:rPr lang="hu-HU" i="1" dirty="0" smtClean="0">
                <a:solidFill>
                  <a:schemeClr val="tx1"/>
                </a:solidFill>
              </a:rPr>
              <a:t>.</a:t>
            </a:r>
            <a:endParaRPr lang="hu-HU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hu-HU" b="1" i="1" dirty="0" smtClean="0">
                <a:solidFill>
                  <a:schemeClr val="tx1"/>
                </a:solidFill>
              </a:rPr>
              <a:t>Na mármost:</a:t>
            </a:r>
            <a:r>
              <a:rPr lang="hu-HU" dirty="0">
                <a:solidFill>
                  <a:schemeClr val="tx1"/>
                </a:solidFill>
              </a:rPr>
              <a:t> </a:t>
            </a:r>
            <a:r>
              <a:rPr lang="hu-HU" dirty="0" smtClean="0">
                <a:solidFill>
                  <a:schemeClr val="tx1"/>
                </a:solidFill>
              </a:rPr>
              <a:t>új gondolat bevezető formulása vagy összegzés indítása: </a:t>
            </a:r>
            <a:r>
              <a:rPr lang="hu-HU" b="1" i="1" dirty="0" smtClean="0">
                <a:solidFill>
                  <a:schemeClr val="tx1"/>
                </a:solidFill>
              </a:rPr>
              <a:t>Na</a:t>
            </a:r>
            <a:r>
              <a:rPr lang="hu-HU" b="1" i="1" dirty="0">
                <a:solidFill>
                  <a:schemeClr val="tx1"/>
                </a:solidFill>
              </a:rPr>
              <a:t> mármost </a:t>
            </a:r>
            <a:r>
              <a:rPr lang="hu-HU" i="1" dirty="0">
                <a:solidFill>
                  <a:schemeClr val="tx1"/>
                </a:solidFill>
              </a:rPr>
              <a:t>képzeljük el, </a:t>
            </a:r>
            <a:r>
              <a:rPr lang="hu-HU" i="1" dirty="0" smtClean="0">
                <a:solidFill>
                  <a:schemeClr val="tx1"/>
                </a:solidFill>
              </a:rPr>
              <a:t>hogy…</a:t>
            </a:r>
            <a:endParaRPr lang="hu-HU" b="1" dirty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hu-HU" b="1" dirty="0">
                <a:solidFill>
                  <a:schemeClr val="tx1"/>
                </a:solidFill>
              </a:rPr>
              <a:t>No </a:t>
            </a:r>
            <a:r>
              <a:rPr lang="hu-HU" b="1" dirty="0" smtClean="0">
                <a:solidFill>
                  <a:schemeClr val="tx1"/>
                </a:solidFill>
              </a:rPr>
              <a:t>meg</a:t>
            </a:r>
            <a:r>
              <a:rPr lang="hu-HU" dirty="0" smtClean="0">
                <a:solidFill>
                  <a:schemeClr val="tx1"/>
                </a:solidFill>
              </a:rPr>
              <a:t>:</a:t>
            </a:r>
            <a:r>
              <a:rPr lang="hu-HU" b="1" dirty="0" smtClean="0">
                <a:solidFill>
                  <a:schemeClr val="tx1"/>
                </a:solidFill>
              </a:rPr>
              <a:t> részletezés után további hiányzó részlet hozzáadása, a kevésbé fontos mondatban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i="1" dirty="0">
                <a:solidFill>
                  <a:schemeClr val="tx1"/>
                </a:solidFill>
              </a:rPr>
              <a:t>Vettem húst, káposztát, tejfölt, </a:t>
            </a:r>
            <a:r>
              <a:rPr lang="hu-HU" b="1" i="1" dirty="0">
                <a:solidFill>
                  <a:schemeClr val="tx1"/>
                </a:solidFill>
              </a:rPr>
              <a:t>no meg </a:t>
            </a:r>
            <a:r>
              <a:rPr lang="hu-HU" i="1" dirty="0">
                <a:solidFill>
                  <a:schemeClr val="tx1"/>
                </a:solidFill>
              </a:rPr>
              <a:t>kaprot. </a:t>
            </a:r>
          </a:p>
          <a:p>
            <a:pPr algn="just">
              <a:lnSpc>
                <a:spcPct val="107000"/>
              </a:lnSpc>
            </a:pPr>
            <a:r>
              <a:rPr lang="hu-HU" b="1" dirty="0">
                <a:solidFill>
                  <a:schemeClr val="tx1"/>
                </a:solidFill>
              </a:rPr>
              <a:t>No </a:t>
            </a:r>
            <a:r>
              <a:rPr lang="hu-HU" b="1" dirty="0" smtClean="0">
                <a:solidFill>
                  <a:schemeClr val="tx1"/>
                </a:solidFill>
              </a:rPr>
              <a:t>és? – provokatív kérdés</a:t>
            </a:r>
            <a:endParaRPr lang="hu-HU" dirty="0" smtClean="0">
              <a:solidFill>
                <a:schemeClr val="tx1"/>
              </a:solidFill>
            </a:endParaRPr>
          </a:p>
          <a:p>
            <a:pPr algn="just">
              <a:lnSpc>
                <a:spcPct val="107000"/>
              </a:lnSpc>
            </a:pPr>
            <a:endParaRPr lang="hu-HU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hu-HU" sz="1500" dirty="0" smtClean="0"/>
          </a:p>
          <a:p>
            <a:pPr marL="0" indent="0" algn="just">
              <a:lnSpc>
                <a:spcPct val="107000"/>
              </a:lnSpc>
              <a:buNone/>
            </a:pPr>
            <a:r>
              <a:rPr lang="hu-HU" sz="1500" dirty="0"/>
              <a:t>	</a:t>
            </a:r>
            <a:r>
              <a:rPr lang="hu-HU" sz="1500" dirty="0" smtClean="0"/>
              <a:t>								</a:t>
            </a:r>
            <a:endParaRPr lang="hu-HU" sz="15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58" y="4486240"/>
            <a:ext cx="4180046" cy="23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TESz</a:t>
            </a:r>
            <a:r>
              <a:rPr lang="hu-HU" dirty="0" smtClean="0"/>
              <a:t>. (1967)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27234" y="2262996"/>
            <a:ext cx="455346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Szócikk: </a:t>
            </a:r>
            <a:r>
              <a:rPr lang="hu-HU" i="1" dirty="0" smtClean="0"/>
              <a:t>no </a:t>
            </a:r>
          </a:p>
          <a:p>
            <a:pPr marL="0" indent="0">
              <a:buNone/>
            </a:pPr>
            <a:r>
              <a:rPr lang="hu-HU" dirty="0" smtClean="0"/>
              <a:t>1430k</a:t>
            </a:r>
            <a:r>
              <a:rPr lang="hu-HU" dirty="0"/>
              <a:t>. </a:t>
            </a:r>
            <a:r>
              <a:rPr lang="hu-HU" dirty="0" err="1"/>
              <a:t>SchlGl</a:t>
            </a:r>
            <a:r>
              <a:rPr lang="hu-HU" dirty="0"/>
              <a:t>. 2235: </a:t>
            </a:r>
            <a:r>
              <a:rPr lang="hu-HU" i="1" dirty="0" err="1"/>
              <a:t>eӱa</a:t>
            </a:r>
            <a:r>
              <a:rPr lang="hu-HU" i="1" dirty="0"/>
              <a:t> </a:t>
            </a:r>
            <a:r>
              <a:rPr lang="hu-HU" i="1" dirty="0" err="1" smtClean="0"/>
              <a:t>nomar</a:t>
            </a:r>
            <a:r>
              <a:rPr lang="hu-HU" i="1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1476k</a:t>
            </a:r>
            <a:r>
              <a:rPr lang="hu-HU" dirty="0"/>
              <a:t>. </a:t>
            </a:r>
            <a:r>
              <a:rPr lang="hu-HU" dirty="0" err="1"/>
              <a:t>SzabV</a:t>
            </a:r>
            <a:r>
              <a:rPr lang="hu-HU" dirty="0"/>
              <a:t>. </a:t>
            </a:r>
            <a:r>
              <a:rPr lang="hu-HU" i="1" dirty="0" err="1" smtClean="0"/>
              <a:t>Nwaȝert</a:t>
            </a:r>
            <a:r>
              <a:rPr lang="hu-HU" i="1" dirty="0" smtClean="0"/>
              <a:t>  </a:t>
            </a:r>
          </a:p>
          <a:p>
            <a:pPr marL="0" indent="0">
              <a:buNone/>
            </a:pPr>
            <a:r>
              <a:rPr lang="hu-HU" b="1" i="1" dirty="0" err="1" smtClean="0"/>
              <a:t>nu</a:t>
            </a:r>
            <a:r>
              <a:rPr lang="hu-HU" b="1" i="1" dirty="0" smtClean="0"/>
              <a:t>(~no) </a:t>
            </a:r>
            <a:r>
              <a:rPr lang="hu-HU" i="1" dirty="0" smtClean="0"/>
              <a:t>azért ostromoltak kíméletlenül</a:t>
            </a:r>
            <a:endParaRPr lang="hu-HU" dirty="0" smtClean="0"/>
          </a:p>
          <a:p>
            <a:pPr marL="0" indent="0">
              <a:buNone/>
            </a:pPr>
            <a:r>
              <a:rPr lang="hu-HU" i="1" dirty="0">
                <a:solidFill>
                  <a:schemeClr val="tx1"/>
                </a:solidFill>
              </a:rPr>
              <a:t>no &gt; na</a:t>
            </a:r>
          </a:p>
          <a:p>
            <a:pPr marL="0" indent="0">
              <a:buNone/>
            </a:pPr>
            <a:r>
              <a:rPr lang="hu-HU" i="1" dirty="0" err="1" smtClean="0"/>
              <a:t>nu</a:t>
            </a:r>
            <a:r>
              <a:rPr lang="hu-HU" i="1" dirty="0" smtClean="0"/>
              <a:t>~no~</a:t>
            </a:r>
            <a:r>
              <a:rPr lang="hu-HU" i="1" dirty="0" err="1" smtClean="0"/>
              <a:t>noh</a:t>
            </a:r>
            <a:endParaRPr lang="hu-HU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2" y="2546036"/>
            <a:ext cx="2019300" cy="2952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45" y="1731216"/>
            <a:ext cx="4387006" cy="51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ÚMTSz</a:t>
            </a:r>
            <a:r>
              <a:rPr lang="hu-HU" dirty="0" smtClean="0"/>
              <a:t>. (1950–2010)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 smtClean="0"/>
              <a:t>No: </a:t>
            </a:r>
            <a:r>
              <a:rPr lang="hu-HU" dirty="0" smtClean="0"/>
              <a:t>északkeleti nyelvjárási régió (Őrhalom, Debrecen, Tiszacsege, etc.) – a későbbi sztenderd fő forrása</a:t>
            </a:r>
          </a:p>
          <a:p>
            <a:pPr marL="0" indent="0">
              <a:buNone/>
            </a:pPr>
            <a:r>
              <a:rPr lang="hu-HU" i="1" dirty="0" smtClean="0"/>
              <a:t>Na: </a:t>
            </a:r>
            <a:r>
              <a:rPr lang="hu-HU" dirty="0" smtClean="0"/>
              <a:t>különböző régiók (Mezőség, Közép-Dunántúl, Tisza-Körös vidéke, Dél-Alföld)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1. </a:t>
            </a:r>
            <a:r>
              <a:rPr lang="hu-HU" b="1" i="1" dirty="0" smtClean="0">
                <a:solidFill>
                  <a:schemeClr val="tx1"/>
                </a:solidFill>
              </a:rPr>
              <a:t>Na akkor~</a:t>
            </a:r>
            <a:r>
              <a:rPr lang="hu-HU" b="1" i="1" dirty="0" err="1" smtClean="0">
                <a:solidFill>
                  <a:schemeClr val="tx1"/>
                </a:solidFill>
              </a:rPr>
              <a:t>nakkó</a:t>
            </a:r>
            <a:r>
              <a:rPr lang="hu-HU" b="1" i="1" dirty="0" smtClean="0">
                <a:solidFill>
                  <a:schemeClr val="tx1"/>
                </a:solidFill>
              </a:rPr>
              <a:t>! </a:t>
            </a:r>
            <a:r>
              <a:rPr lang="hu-HU" b="1" dirty="0" smtClean="0">
                <a:solidFill>
                  <a:schemeClr val="tx1"/>
                </a:solidFill>
              </a:rPr>
              <a:t>[DJ-kombináció, funkciók: új szekvencia/téma indítása +figyelemfelhívás]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2. Akarat- és érzelemkifejezés (meglepetés, elismerés): </a:t>
            </a:r>
            <a:r>
              <a:rPr lang="hu-HU" i="1" dirty="0" smtClean="0">
                <a:solidFill>
                  <a:schemeClr val="tx1"/>
                </a:solidFill>
              </a:rPr>
              <a:t>Na! Na-na!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3. Állatterelgető és </a:t>
            </a:r>
            <a:r>
              <a:rPr lang="hu-HU" dirty="0" err="1" smtClean="0">
                <a:solidFill>
                  <a:schemeClr val="tx1"/>
                </a:solidFill>
              </a:rPr>
              <a:t>-hívó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i="1" dirty="0" smtClean="0">
                <a:solidFill>
                  <a:schemeClr val="tx1"/>
                </a:solidFill>
              </a:rPr>
              <a:t>Na! Na, </a:t>
            </a:r>
            <a:r>
              <a:rPr lang="hu-HU" i="1" dirty="0" err="1" smtClean="0">
                <a:solidFill>
                  <a:schemeClr val="tx1"/>
                </a:solidFill>
              </a:rPr>
              <a:t>na</a:t>
            </a:r>
            <a:r>
              <a:rPr lang="hu-HU" i="1" dirty="0" smtClean="0">
                <a:solidFill>
                  <a:schemeClr val="tx1"/>
                </a:solidFill>
              </a:rPr>
              <a:t>! Na-ne! Na, gyí! </a:t>
            </a:r>
            <a:endParaRPr lang="hu-H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8" y="2222088"/>
            <a:ext cx="2246395" cy="22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5057731-A7DE-D3D1-F166-0401546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Anyag, módszer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166B04C-86DC-645A-0FE4-0FEADB35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2" y="1669001"/>
            <a:ext cx="9549441" cy="4873841"/>
          </a:xfrm>
        </p:spPr>
        <p:txBody>
          <a:bodyPr>
            <a:normAutofit/>
          </a:bodyPr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ÓMK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Ómagyar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Korpusz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[Old Hungarian Concordance]. 1192–1526. </a:t>
            </a:r>
            <a:r>
              <a:rPr lang="nb-NO" sz="1800" b="0" i="0" u="none" strike="noStrike" baseline="0" dirty="0" smtClean="0">
                <a:solidFill>
                  <a:srgbClr val="0563C2"/>
                </a:solidFill>
                <a:latin typeface="+mj-lt"/>
                <a:hlinkClick r:id="rId3"/>
              </a:rPr>
              <a:t>http</a:t>
            </a:r>
            <a:r>
              <a:rPr lang="nb-NO" sz="1800" b="0" i="0" u="none" strike="noStrike" baseline="0" dirty="0">
                <a:solidFill>
                  <a:srgbClr val="0563C2"/>
                </a:solidFill>
                <a:latin typeface="+mj-lt"/>
                <a:hlinkClick r:id="rId3"/>
              </a:rPr>
              <a:t>://omagyarkorpusz.nytud.hu/en-search.html</a:t>
            </a:r>
            <a:endParaRPr lang="nb-NO" sz="1800" b="0" i="0" u="none" strike="noStrike" baseline="0" dirty="0">
              <a:solidFill>
                <a:srgbClr val="0563C2"/>
              </a:solidFill>
              <a:latin typeface="+mj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TMK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Történeti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Magánéleti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Korpusz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[Historical Corpus of Personal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Life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].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End of the 15th c.–1772. </a:t>
            </a:r>
            <a:r>
              <a:rPr lang="nb-NO" sz="1800" b="0" i="0" u="none" strike="noStrike" baseline="0" dirty="0" smtClean="0">
                <a:solidFill>
                  <a:srgbClr val="0563C2"/>
                </a:solidFill>
                <a:latin typeface="+mj-lt"/>
                <a:hlinkClick r:id="rId4"/>
              </a:rPr>
              <a:t>http</a:t>
            </a:r>
            <a:r>
              <a:rPr lang="nb-NO" sz="1800" b="0" i="0" u="none" strike="noStrike" baseline="0" dirty="0">
                <a:solidFill>
                  <a:srgbClr val="0563C2"/>
                </a:solidFill>
                <a:latin typeface="+mj-lt"/>
                <a:hlinkClick r:id="rId4"/>
              </a:rPr>
              <a:t>://tmk.nytud.hu/3</a:t>
            </a:r>
            <a:r>
              <a:rPr lang="nb-NO" sz="1800" b="0" i="0" u="none" strike="noStrike" baseline="0" dirty="0" smtClean="0">
                <a:solidFill>
                  <a:srgbClr val="0563C2"/>
                </a:solidFill>
                <a:latin typeface="+mj-lt"/>
                <a:hlinkClick r:id="rId4"/>
              </a:rPr>
              <a:t>/</a:t>
            </a:r>
            <a:r>
              <a:rPr lang="hu-HU" sz="1800" b="0" i="0" u="none" strike="noStrike" baseline="0" dirty="0" smtClean="0">
                <a:solidFill>
                  <a:srgbClr val="0563C2"/>
                </a:solidFill>
                <a:latin typeface="+mj-lt"/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(Dömötör et </a:t>
            </a:r>
            <a:r>
              <a:rPr lang="hu-HU" dirty="0" err="1" smtClean="0">
                <a:solidFill>
                  <a:srgbClr val="000000"/>
                </a:solidFill>
              </a:rPr>
              <a:t>al</a:t>
            </a:r>
            <a:r>
              <a:rPr lang="hu-HU" dirty="0" smtClean="0">
                <a:solidFill>
                  <a:srgbClr val="000000"/>
                </a:solidFill>
              </a:rPr>
              <a:t>. 2017) </a:t>
            </a:r>
            <a:endParaRPr lang="nb-NO" sz="1800" b="0" i="0" u="none" strike="noStrike" baseline="0" dirty="0">
              <a:solidFill>
                <a:srgbClr val="0563C2"/>
              </a:solidFill>
              <a:latin typeface="+mj-lt"/>
            </a:endParaRPr>
          </a:p>
          <a:p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MTSz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= Magyar Történeti Korpusz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Historical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Corpus]. 1772–2010. </a:t>
            </a:r>
            <a:r>
              <a:rPr lang="en-US" sz="1800" b="0" i="0" u="none" strike="noStrike" baseline="0" dirty="0" smtClean="0">
                <a:solidFill>
                  <a:srgbClr val="0563C2"/>
                </a:solidFill>
                <a:latin typeface="+mj-lt"/>
              </a:rPr>
              <a:t>http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+mj-lt"/>
              </a:rPr>
              <a:t>://clara.nytud.hu/mtsz/run.cgi/first_form</a:t>
            </a:r>
            <a:endParaRPr lang="hu-HU" dirty="0">
              <a:latin typeface="+mj-lt"/>
            </a:endParaRPr>
          </a:p>
          <a:p>
            <a:pPr algn="l"/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BEA = Magyar Spontán Beszéd Adatbázis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Database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Spontaneous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Speech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]. </a:t>
            </a:r>
            <a:r>
              <a:rPr lang="en-US" sz="1800" b="0" i="0" u="none" strike="noStrike" baseline="0" dirty="0" smtClean="0">
                <a:solidFill>
                  <a:srgbClr val="0563C2"/>
                </a:solidFill>
                <a:latin typeface="+mj-lt"/>
              </a:rPr>
              <a:t>http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+mj-lt"/>
              </a:rPr>
              <a:t>://www.nytud.hu/adatb/bea/index.html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+mj-lt"/>
              </a:rPr>
              <a:t>gender, age]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MNSz2 = Magyar Nemzeti Szövegtár 2. változat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National Corpus 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2.0.5]. (Oravecz et </a:t>
            </a:r>
            <a:r>
              <a:rPr lang="hu-HU" sz="1800" b="0" i="0" u="none" strike="noStrike" baseline="0" dirty="0" err="1" smtClean="0">
                <a:solidFill>
                  <a:srgbClr val="000000"/>
                </a:solidFill>
                <a:latin typeface="+mj-lt"/>
              </a:rPr>
              <a:t>al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2014, </a:t>
            </a:r>
            <a:r>
              <a:rPr lang="hu-HU" dirty="0">
                <a:solidFill>
                  <a:srgbClr val="000000"/>
                </a:solidFill>
                <a:latin typeface="+mj-lt"/>
                <a:hlinkClick r:id="rId5"/>
              </a:rPr>
              <a:t>http://</a:t>
            </a:r>
            <a:r>
              <a:rPr lang="hu-HU" dirty="0" smtClean="0">
                <a:solidFill>
                  <a:srgbClr val="000000"/>
                </a:solidFill>
                <a:latin typeface="+mj-lt"/>
                <a:hlinkClick r:id="rId5"/>
              </a:rPr>
              <a:t>clara.nytud.hu/mnsz2-dev/stat.html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) 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Diskurzusvariációs elemzés (</a:t>
            </a:r>
            <a:r>
              <a:rPr lang="hu-HU" dirty="0" err="1">
                <a:solidFill>
                  <a:schemeClr val="tx1"/>
                </a:solidFill>
              </a:rPr>
              <a:t>Pichler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2010, 2013)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36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461E4CF-DD2A-4403-C41B-6140178E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97" y="34910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Ómagyar és </a:t>
            </a:r>
            <a:r>
              <a:rPr lang="hu-HU" dirty="0" err="1" smtClean="0"/>
              <a:t>középmagyar</a:t>
            </a:r>
            <a:r>
              <a:rPr lang="hu-HU" dirty="0" smtClean="0"/>
              <a:t> kor (1192-1772)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14B43DD-391C-4EDE-CA86-9CDE6395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853" y="1718268"/>
            <a:ext cx="9798147" cy="5139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i="1" dirty="0">
                <a:solidFill>
                  <a:schemeClr val="tx1"/>
                </a:solidFill>
                <a:latin typeface="+mj-lt"/>
              </a:rPr>
              <a:t>No: 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15.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sz-tól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vannak adatok</a:t>
            </a:r>
          </a:p>
          <a:p>
            <a:r>
              <a:rPr lang="hu-HU" dirty="0" smtClean="0">
                <a:solidFill>
                  <a:schemeClr val="tx1"/>
                </a:solidFill>
                <a:latin typeface="+mj-lt"/>
              </a:rPr>
              <a:t>ÓMK: 39 érvényes találat (főleg: 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no azért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), az első adat: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(1) </a:t>
            </a:r>
            <a:r>
              <a:rPr lang="hu-HU" dirty="0" err="1" smtClean="0"/>
              <a:t>Piry</a:t>
            </a:r>
            <a:r>
              <a:rPr lang="hu-HU" dirty="0" smtClean="0"/>
              <a:t> Hártya</a:t>
            </a:r>
            <a:r>
              <a:rPr lang="hu-HU" dirty="0" smtClean="0">
                <a:latin typeface="+mj-lt"/>
              </a:rPr>
              <a:t> (end of </a:t>
            </a:r>
            <a:r>
              <a:rPr lang="hu-HU" dirty="0" err="1" smtClean="0">
                <a:latin typeface="+mj-lt"/>
              </a:rPr>
              <a:t>the</a:t>
            </a:r>
            <a:r>
              <a:rPr lang="hu-HU" dirty="0" smtClean="0">
                <a:latin typeface="+mj-lt"/>
              </a:rPr>
              <a:t> 15th c.) - </a:t>
            </a:r>
            <a:r>
              <a:rPr lang="hu-HU" dirty="0">
                <a:latin typeface="+mj-lt"/>
              </a:rPr>
              <a:t>1 - </a:t>
            </a:r>
            <a:r>
              <a:rPr lang="hu-HU" dirty="0" err="1">
                <a:latin typeface="+mj-lt"/>
              </a:rPr>
              <a:t>1</a:t>
            </a:r>
            <a:r>
              <a:rPr lang="hu-HU" dirty="0">
                <a:latin typeface="+mj-lt"/>
              </a:rPr>
              <a:t>/82798: </a:t>
            </a:r>
            <a:r>
              <a:rPr lang="hu-HU" i="1" dirty="0">
                <a:latin typeface="+mj-lt"/>
              </a:rPr>
              <a:t>es </a:t>
            </a:r>
            <a:r>
              <a:rPr lang="hu-HU" i="1" dirty="0" smtClean="0">
                <a:latin typeface="+mj-lt"/>
              </a:rPr>
              <a:t>monda. </a:t>
            </a:r>
            <a:r>
              <a:rPr lang="hu-HU" b="1" i="1" dirty="0">
                <a:latin typeface="+mj-lt"/>
              </a:rPr>
              <a:t>no </a:t>
            </a:r>
            <a:r>
              <a:rPr lang="hu-HU" b="1" i="1" dirty="0" err="1">
                <a:latin typeface="+mj-lt"/>
              </a:rPr>
              <a:t>artatlanſag</a:t>
            </a:r>
            <a:r>
              <a:rPr lang="hu-HU" i="1" dirty="0">
                <a:latin typeface="+mj-lt"/>
              </a:rPr>
              <a:t> ha </a:t>
            </a:r>
            <a:r>
              <a:rPr lang="hu-HU" i="1" dirty="0" err="1">
                <a:latin typeface="+mj-lt"/>
              </a:rPr>
              <a:t>fo</a:t>
            </a:r>
            <a:r>
              <a:rPr lang="hu-HU" i="1" dirty="0">
                <a:latin typeface="+mj-lt"/>
              </a:rPr>
              <a:t>̗l </a:t>
            </a:r>
            <a:r>
              <a:rPr lang="hu-HU" i="1" dirty="0" err="1">
                <a:latin typeface="+mj-lt"/>
              </a:rPr>
              <a:t>uetted</a:t>
            </a:r>
            <a:r>
              <a:rPr lang="hu-HU" i="1" dirty="0">
                <a:latin typeface="+mj-lt"/>
              </a:rPr>
              <a:t> az en zent fiamnak </a:t>
            </a:r>
            <a:r>
              <a:rPr lang="hu-HU" i="1" dirty="0" err="1" smtClean="0">
                <a:latin typeface="+mj-lt"/>
              </a:rPr>
              <a:t>prokatorſagat</a:t>
            </a:r>
            <a:r>
              <a:rPr lang="hu-HU" i="1" dirty="0" smtClean="0">
                <a:latin typeface="+mj-lt"/>
              </a:rPr>
              <a:t>…</a:t>
            </a:r>
            <a:endParaRPr lang="hu-HU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+mj-lt"/>
              </a:rPr>
              <a:t>351 érvényes találat a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TMK-ban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: boszorkányperekben gyakori figyelmeztetésként: </a:t>
            </a:r>
            <a:r>
              <a:rPr lang="hu-HU" b="1" i="1" dirty="0" smtClean="0">
                <a:solidFill>
                  <a:schemeClr val="tx1"/>
                </a:solidFill>
                <a:latin typeface="+mj-lt"/>
              </a:rPr>
              <a:t>no várrá</a:t>
            </a:r>
            <a:endParaRPr lang="hu-HU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(2) </a:t>
            </a:r>
            <a:r>
              <a:rPr lang="hu-HU" b="1" i="1" dirty="0" smtClean="0"/>
              <a:t>no </a:t>
            </a:r>
            <a:r>
              <a:rPr lang="hu-HU" b="1" i="1" dirty="0"/>
              <a:t>te kutya var reá, </a:t>
            </a:r>
            <a:r>
              <a:rPr lang="hu-HU" i="1" dirty="0" smtClean="0"/>
              <a:t>mert </a:t>
            </a:r>
            <a:r>
              <a:rPr lang="hu-HU" i="1" dirty="0" err="1"/>
              <a:t>eszt</a:t>
            </a:r>
            <a:r>
              <a:rPr lang="hu-HU" i="1" dirty="0"/>
              <a:t> </a:t>
            </a:r>
            <a:r>
              <a:rPr lang="hu-HU" i="1" dirty="0" err="1"/>
              <a:t>megh</a:t>
            </a:r>
            <a:r>
              <a:rPr lang="hu-HU" i="1" dirty="0"/>
              <a:t> emlegeted, </a:t>
            </a:r>
            <a:r>
              <a:rPr lang="hu-HU" i="1" dirty="0" err="1" smtClean="0"/>
              <a:t>verrel</a:t>
            </a:r>
            <a:r>
              <a:rPr lang="hu-HU" i="1" dirty="0" smtClean="0"/>
              <a:t> </a:t>
            </a:r>
            <a:r>
              <a:rPr lang="hu-HU" i="1" dirty="0"/>
              <a:t>fogsz ezért </a:t>
            </a:r>
            <a:r>
              <a:rPr lang="hu-HU" i="1" dirty="0" err="1" smtClean="0"/>
              <a:t>okadni</a:t>
            </a:r>
            <a:r>
              <a:rPr lang="hu-HU" i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Bosz</a:t>
            </a:r>
            <a:r>
              <a:rPr lang="hu-HU" dirty="0"/>
              <a:t>. 306, </a:t>
            </a:r>
            <a:r>
              <a:rPr lang="hu-HU" dirty="0" smtClean="0"/>
              <a:t>1726)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hu-HU" i="1" dirty="0" smtClean="0">
                <a:latin typeface="+mj-lt"/>
              </a:rPr>
              <a:t>No </a:t>
            </a:r>
            <a:r>
              <a:rPr lang="hu-HU" dirty="0" smtClean="0">
                <a:latin typeface="+mj-lt"/>
              </a:rPr>
              <a:t>+ megszólítás (+káromkodás) + fenyegetés/átok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Csak a bal periférián, abszolút kezdő pozícióban</a:t>
            </a:r>
          </a:p>
          <a:p>
            <a:pPr marL="0" indent="0">
              <a:buNone/>
            </a:pPr>
            <a:r>
              <a:rPr lang="hu-HU" b="1" i="1" dirty="0" smtClean="0">
                <a:latin typeface="+mj-lt"/>
              </a:rPr>
              <a:t>Na</a:t>
            </a:r>
            <a:r>
              <a:rPr lang="hu-HU" b="1" i="1" dirty="0">
                <a:latin typeface="+mj-lt"/>
              </a:rPr>
              <a:t>: </a:t>
            </a:r>
            <a:r>
              <a:rPr lang="hu-HU" dirty="0" smtClean="0">
                <a:latin typeface="+mj-lt"/>
              </a:rPr>
              <a:t>a 17. század végétől</a:t>
            </a:r>
            <a:r>
              <a:rPr lang="hu-HU" b="1" dirty="0" smtClean="0">
                <a:latin typeface="+mj-lt"/>
              </a:rPr>
              <a:t>, </a:t>
            </a:r>
            <a:r>
              <a:rPr lang="hu-HU" dirty="0" smtClean="0">
                <a:latin typeface="+mj-lt"/>
              </a:rPr>
              <a:t>nincs találat az </a:t>
            </a:r>
            <a:r>
              <a:rPr lang="hu-HU" dirty="0" err="1" smtClean="0">
                <a:latin typeface="+mj-lt"/>
              </a:rPr>
              <a:t>ÓMK-ban</a:t>
            </a:r>
            <a:r>
              <a:rPr lang="hu-HU" dirty="0" smtClean="0">
                <a:latin typeface="+mj-lt"/>
              </a:rPr>
              <a:t>, 5 találat a </a:t>
            </a:r>
            <a:r>
              <a:rPr lang="hu-HU" dirty="0" err="1" smtClean="0">
                <a:latin typeface="+mj-lt"/>
              </a:rPr>
              <a:t>TMK-ban</a:t>
            </a:r>
            <a:r>
              <a:rPr lang="hu-HU" dirty="0" smtClean="0">
                <a:latin typeface="+mj-lt"/>
              </a:rPr>
              <a:t> (</a:t>
            </a:r>
            <a:r>
              <a:rPr lang="hu-HU" sz="1800" b="1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Heves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Zala, 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Zemplén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Komárom, Bihar </a:t>
            </a:r>
            <a:r>
              <a:rPr lang="hu-HU" sz="1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megye</a:t>
            </a:r>
            <a:r>
              <a:rPr lang="hu-HU" dirty="0" smtClean="0">
                <a:latin typeface="+mj-lt"/>
              </a:rPr>
              <a:t>): kijelentő módú állítmány, nincs </a:t>
            </a:r>
            <a:r>
              <a:rPr lang="hu-HU" dirty="0" err="1" smtClean="0">
                <a:latin typeface="+mj-lt"/>
              </a:rPr>
              <a:t>kollokálódás</a:t>
            </a:r>
            <a:endParaRPr lang="hu-HU" dirty="0">
              <a:latin typeface="+mj-lt"/>
            </a:endParaRP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(3) 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halotta az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biro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hazanal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</a:rPr>
              <a:t>na </a:t>
            </a:r>
            <a:r>
              <a:rPr lang="hu-HU" sz="1800" b="1" i="1" dirty="0" err="1">
                <a:effectLst/>
                <a:latin typeface="+mj-lt"/>
                <a:ea typeface="Calibri" panose="020F0502020204030204" pitchFamily="34" charset="0"/>
              </a:rPr>
              <a:t>ianos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b="1" i="1" dirty="0" err="1">
                <a:effectLst/>
                <a:latin typeface="+mj-lt"/>
                <a:ea typeface="Calibri" panose="020F0502020204030204" pitchFamily="34" charset="0"/>
              </a:rPr>
              <a:t>nezol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mondota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heuesi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andrasnenak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te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celeketed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enne… az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niavaliat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miuel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köztekben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nem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altam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</a:rPr>
              <a:t>Bosz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. 163. Komárom </a:t>
            </a:r>
            <a:r>
              <a:rPr lang="hu-HU" sz="1800" dirty="0" err="1">
                <a:effectLst/>
                <a:latin typeface="+mj-lt"/>
                <a:ea typeface="Calibri" panose="020F0502020204030204" pitchFamily="34" charset="0"/>
              </a:rPr>
              <a:t>county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hu-HU" sz="1800" dirty="0" err="1">
                <a:effectLst/>
                <a:latin typeface="+mj-lt"/>
                <a:ea typeface="Calibri" panose="020F0502020204030204" pitchFamily="34" charset="0"/>
              </a:rPr>
              <a:t>Ekecs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, 1631)</a:t>
            </a:r>
          </a:p>
          <a:p>
            <a:pPr marL="0" indent="0">
              <a:buNone/>
            </a:pPr>
            <a:r>
              <a:rPr lang="hu-HU" dirty="0" smtClean="0"/>
              <a:t>Bal periférián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0" y="1804359"/>
            <a:ext cx="2196823" cy="25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4679" y="624110"/>
            <a:ext cx="9649933" cy="1280890"/>
          </a:xfrm>
        </p:spPr>
        <p:txBody>
          <a:bodyPr/>
          <a:lstStyle/>
          <a:p>
            <a:r>
              <a:rPr lang="hu-HU" dirty="0" smtClean="0"/>
              <a:t>Újmagyar kor (</a:t>
            </a:r>
            <a:r>
              <a:rPr lang="hu-HU" dirty="0" err="1" smtClean="0"/>
              <a:t>MTSz</a:t>
            </a:r>
            <a:r>
              <a:rPr lang="hu-HU" dirty="0" smtClean="0"/>
              <a:t>, 18–20. sz.): </a:t>
            </a:r>
            <a:r>
              <a:rPr lang="hu-HU" i="1" dirty="0" smtClean="0"/>
              <a:t>no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4679" y="1818968"/>
            <a:ext cx="9649933" cy="4092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6933 találat, levelekben, önéletírásokban, szépirodalomban gyakori</a:t>
            </a:r>
          </a:p>
          <a:p>
            <a:pPr marL="0" indent="0">
              <a:buNone/>
            </a:pPr>
            <a:r>
              <a:rPr lang="hu-HU" dirty="0" smtClean="0"/>
              <a:t>Jellemző pozíció: bal periférián kezdő elem</a:t>
            </a:r>
          </a:p>
          <a:p>
            <a:pPr marL="0" indent="0">
              <a:buNone/>
            </a:pPr>
            <a:r>
              <a:rPr lang="hu-HU" dirty="0" smtClean="0"/>
              <a:t>Ritkán a jobb periférián, felszólítások után </a:t>
            </a:r>
          </a:p>
          <a:p>
            <a:pPr marL="0" indent="0">
              <a:buNone/>
            </a:pPr>
            <a:r>
              <a:rPr lang="hu-HU" dirty="0" smtClean="0"/>
              <a:t>(4) </a:t>
            </a:r>
            <a:r>
              <a:rPr lang="hu-HU" i="1" dirty="0" smtClean="0"/>
              <a:t>Erzsike.: </a:t>
            </a:r>
            <a:r>
              <a:rPr lang="hu-HU" i="1" dirty="0"/>
              <a:t>Julcsa </a:t>
            </a:r>
            <a:r>
              <a:rPr lang="hu-HU" i="1" dirty="0" smtClean="0"/>
              <a:t>te! – </a:t>
            </a:r>
            <a:r>
              <a:rPr lang="hu-HU" i="1" dirty="0"/>
              <a:t>megállj </a:t>
            </a:r>
            <a:r>
              <a:rPr lang="hu-HU" b="1" i="1" dirty="0" smtClean="0"/>
              <a:t>no</a:t>
            </a:r>
            <a:r>
              <a:rPr lang="hu-HU" i="1" dirty="0" smtClean="0"/>
              <a:t>! </a:t>
            </a:r>
            <a:r>
              <a:rPr lang="hu-HU" dirty="0" smtClean="0"/>
              <a:t>(</a:t>
            </a:r>
            <a:r>
              <a:rPr lang="hu-HU" dirty="0" err="1" smtClean="0"/>
              <a:t>MTSz</a:t>
            </a:r>
            <a:r>
              <a:rPr lang="hu-HU" dirty="0" smtClean="0"/>
              <a:t>, Szigligeti Ede: A lelenc, 1863: 37)</a:t>
            </a:r>
            <a:r>
              <a:rPr lang="hu-HU" dirty="0"/>
              <a:t> 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Jellemző </a:t>
            </a:r>
            <a:r>
              <a:rPr lang="hu-HU" b="1" dirty="0" err="1" smtClean="0"/>
              <a:t>kollokációk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logDice</a:t>
            </a:r>
            <a:r>
              <a:rPr lang="hu-HU" dirty="0" smtClean="0"/>
              <a:t>): </a:t>
            </a:r>
          </a:p>
          <a:p>
            <a:pPr marL="0" indent="0">
              <a:buNone/>
            </a:pPr>
            <a:r>
              <a:rPr lang="hu-HU" dirty="0"/>
              <a:t>1847: </a:t>
            </a:r>
            <a:r>
              <a:rPr lang="hu-HU" i="1" dirty="0"/>
              <a:t>no </a:t>
            </a:r>
            <a:r>
              <a:rPr lang="hu-HU" b="1" i="1" dirty="0"/>
              <a:t>lám </a:t>
            </a:r>
            <a:r>
              <a:rPr lang="hu-HU" dirty="0" smtClean="0"/>
              <a:t>(</a:t>
            </a:r>
            <a:r>
              <a:rPr lang="hu-HU" dirty="0"/>
              <a:t>9.057) – </a:t>
            </a:r>
            <a:r>
              <a:rPr lang="hu-HU" dirty="0" smtClean="0"/>
              <a:t>személyes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1777: </a:t>
            </a:r>
            <a:r>
              <a:rPr lang="hu-HU" i="1" dirty="0"/>
              <a:t>no </a:t>
            </a:r>
            <a:r>
              <a:rPr lang="hu-HU" b="1" i="1" dirty="0"/>
              <a:t>hát </a:t>
            </a:r>
            <a:r>
              <a:rPr lang="hu-HU" dirty="0" smtClean="0"/>
              <a:t>(</a:t>
            </a:r>
            <a:r>
              <a:rPr lang="hu-HU" dirty="0"/>
              <a:t>8.209</a:t>
            </a:r>
            <a:r>
              <a:rPr lang="hu-HU" dirty="0" smtClean="0"/>
              <a:t>) – személyes, sajtó, irodalom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1847: </a:t>
            </a:r>
            <a:r>
              <a:rPr lang="hu-HU" i="1" dirty="0" smtClean="0"/>
              <a:t>no </a:t>
            </a:r>
            <a:r>
              <a:rPr lang="hu-HU" b="1" i="1" dirty="0" smtClean="0"/>
              <a:t>persze </a:t>
            </a:r>
            <a:r>
              <a:rPr lang="hu-HU" dirty="0" smtClean="0"/>
              <a:t>(7.449) – irodalom</a:t>
            </a:r>
          </a:p>
          <a:p>
            <a:pPr marL="0" indent="0">
              <a:buNone/>
            </a:pPr>
            <a:r>
              <a:rPr lang="hu-HU" dirty="0" smtClean="0"/>
              <a:t>(5) AKARÓ.</a:t>
            </a:r>
            <a:r>
              <a:rPr lang="hu-HU" dirty="0"/>
              <a:t> </a:t>
            </a:r>
            <a:r>
              <a:rPr lang="hu-HU" b="1" i="1" dirty="0"/>
              <a:t>No</a:t>
            </a:r>
            <a:r>
              <a:rPr lang="hu-HU" dirty="0"/>
              <a:t> </a:t>
            </a:r>
            <a:r>
              <a:rPr lang="hu-HU" b="1" i="1" dirty="0"/>
              <a:t>hát</a:t>
            </a:r>
            <a:r>
              <a:rPr lang="hu-HU" b="1" dirty="0"/>
              <a:t> </a:t>
            </a:r>
            <a:r>
              <a:rPr lang="hu-HU" dirty="0" err="1"/>
              <a:t>jere</a:t>
            </a:r>
            <a:r>
              <a:rPr lang="hu-HU" dirty="0"/>
              <a:t> édes úti-társ és ballagjunk ekképpen ketten együtt </a:t>
            </a:r>
            <a:r>
              <a:rPr lang="hu-HU" dirty="0" smtClean="0"/>
              <a:t>’(</a:t>
            </a:r>
            <a:r>
              <a:rPr lang="hu-HU" dirty="0"/>
              <a:t>Szigeti Gyula Sámuel – Tordai Sámuel: Keresztyén utazás a </a:t>
            </a:r>
            <a:r>
              <a:rPr lang="hu-HU" dirty="0" err="1"/>
              <a:t>bóldog</a:t>
            </a:r>
            <a:r>
              <a:rPr lang="hu-HU" dirty="0"/>
              <a:t> </a:t>
            </a:r>
            <a:r>
              <a:rPr lang="hu-HU" dirty="0" err="1" smtClean="0"/>
              <a:t>örökké-valoságra</a:t>
            </a:r>
            <a:r>
              <a:rPr lang="hu-HU" dirty="0" smtClean="0"/>
              <a:t>, </a:t>
            </a:r>
            <a:r>
              <a:rPr lang="hu-HU" dirty="0"/>
              <a:t>1777: 7</a:t>
            </a:r>
            <a:r>
              <a:rPr lang="hu-HU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702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9D48DA7-EA07-2E44-66FE-6C8F86DE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855" y="192803"/>
            <a:ext cx="8911687" cy="1280890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Újmagyar kor (</a:t>
            </a:r>
            <a:r>
              <a:rPr lang="hu-HU" dirty="0" err="1" smtClean="0"/>
              <a:t>MTSz</a:t>
            </a:r>
            <a:r>
              <a:rPr lang="hu-HU" dirty="0" smtClean="0"/>
              <a:t>, 18–20. sz.): </a:t>
            </a:r>
            <a:r>
              <a:rPr lang="hu-HU" i="1" dirty="0" smtClean="0"/>
              <a:t>na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8D1973F-5675-7131-6C22-83AF8647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854" y="1473693"/>
            <a:ext cx="9775377" cy="51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100" dirty="0" smtClean="0">
                <a:latin typeface="+mj-lt"/>
              </a:rPr>
              <a:t>4241 találat, az </a:t>
            </a:r>
            <a:r>
              <a:rPr lang="hu-HU" sz="2100" dirty="0" smtClean="0"/>
              <a:t>1910-es évektől szaporodik fel </a:t>
            </a:r>
            <a:r>
              <a:rPr lang="hu-HU" sz="2100" dirty="0" smtClean="0">
                <a:latin typeface="+mj-lt"/>
              </a:rPr>
              <a:t>(irodalmi dialógusokban)</a:t>
            </a:r>
          </a:p>
          <a:p>
            <a:pPr marL="0" indent="0">
              <a:buNone/>
            </a:pPr>
            <a:r>
              <a:rPr lang="hu-HU" sz="2100" b="1" dirty="0" smtClean="0">
                <a:latin typeface="+mj-lt"/>
              </a:rPr>
              <a:t>Jellemző </a:t>
            </a:r>
            <a:r>
              <a:rPr lang="hu-HU" sz="2100" b="1" dirty="0" err="1" smtClean="0">
                <a:latin typeface="+mj-lt"/>
              </a:rPr>
              <a:t>kollokációk</a:t>
            </a:r>
            <a:r>
              <a:rPr lang="hu-HU" sz="2100" b="1" dirty="0" smtClean="0">
                <a:latin typeface="+mj-lt"/>
              </a:rPr>
              <a:t> (</a:t>
            </a:r>
            <a:r>
              <a:rPr lang="hu-HU" sz="2100" b="1" dirty="0" err="1" smtClean="0">
                <a:latin typeface="+mj-lt"/>
              </a:rPr>
              <a:t>logDice</a:t>
            </a:r>
            <a:r>
              <a:rPr lang="hu-HU" sz="2100" b="1" dirty="0" smtClean="0">
                <a:latin typeface="+mj-lt"/>
                <a:cs typeface="Times New Roman" panose="02020603050405020304" pitchFamily="18" charset="0"/>
              </a:rPr>
              <a:t>): zömük DJ</a:t>
            </a:r>
          </a:p>
          <a:p>
            <a:pPr marL="0" indent="0">
              <a:buNone/>
            </a:pPr>
            <a:r>
              <a:rPr lang="hu-HU" sz="2100" b="1" i="1" dirty="0" smtClean="0">
                <a:effectLst/>
                <a:latin typeface="+mj-lt"/>
                <a:ea typeface="Calibri" panose="020F0502020204030204" pitchFamily="34" charset="0"/>
              </a:rPr>
              <a:t>na+hát </a:t>
            </a:r>
            <a:r>
              <a:rPr lang="hu-HU" sz="2100" dirty="0" smtClean="0"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hu-HU" sz="2100" dirty="0" err="1" smtClean="0">
                <a:effectLst/>
                <a:latin typeface="+mj-lt"/>
                <a:ea typeface="Calibri" panose="020F0502020204030204" pitchFamily="34" charset="0"/>
              </a:rPr>
              <a:t>logDice</a:t>
            </a:r>
            <a:r>
              <a:rPr lang="hu-HU" sz="2100" dirty="0" smtClean="0">
                <a:effectLst/>
                <a:latin typeface="+mj-lt"/>
                <a:ea typeface="Calibri" panose="020F0502020204030204" pitchFamily="34" charset="0"/>
              </a:rPr>
              <a:t>: 6.558)</a:t>
            </a:r>
            <a:r>
              <a:rPr lang="hu-HU" sz="21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1793-tól</a:t>
            </a:r>
            <a:r>
              <a:rPr lang="hu-HU" sz="21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1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össz</a:t>
            </a:r>
            <a:r>
              <a:rPr lang="hu-HU" sz="21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62 </a:t>
            </a:r>
            <a:r>
              <a:rPr lang="hu-HU" sz="2100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hits</a:t>
            </a:r>
            <a:r>
              <a:rPr lang="hu-HU" sz="21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 20. századtól</a:t>
            </a:r>
            <a:endParaRPr lang="hu-HU" sz="2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100" dirty="0" smtClean="0">
                <a:effectLst/>
                <a:latin typeface="+mj-lt"/>
                <a:ea typeface="Calibri" panose="020F0502020204030204" pitchFamily="34" charset="0"/>
              </a:rPr>
              <a:t>(6) </a:t>
            </a:r>
            <a:r>
              <a:rPr lang="hu-HU" sz="2100" i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VILHELM.:</a:t>
            </a:r>
            <a:r>
              <a:rPr lang="hu-HU" sz="21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21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hu-HU" sz="21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21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hát </a:t>
            </a:r>
            <a:r>
              <a:rPr lang="hu-HU" sz="21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tsak</a:t>
            </a:r>
            <a:r>
              <a:rPr lang="hu-HU" sz="21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rajta; </a:t>
            </a:r>
            <a:r>
              <a:rPr lang="hu-HU" sz="21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folytaſſad</a:t>
            </a:r>
            <a:r>
              <a:rPr lang="hu-HU" sz="21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hu-HU" sz="21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ſzomoru</a:t>
            </a:r>
            <a:r>
              <a:rPr lang="hu-HU" sz="21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1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hu-HU" sz="21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zárt fülemile! </a:t>
            </a:r>
            <a:r>
              <a:rPr lang="hu-HU" sz="21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énekléſedet</a:t>
            </a:r>
            <a:r>
              <a:rPr lang="hu-HU" sz="21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21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MTSz</a:t>
            </a:r>
            <a:r>
              <a:rPr lang="hu-HU" sz="2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Boér</a:t>
            </a:r>
            <a:r>
              <a:rPr lang="hu-HU" sz="2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Sándor: Ki légyen o</a:t>
            </a:r>
            <a:r>
              <a:rPr lang="hu-HU" sz="2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ͤ</a:t>
            </a:r>
            <a:r>
              <a:rPr lang="hu-HU" sz="2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1793.2: 170)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1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hát &gt; nahát </a:t>
            </a:r>
            <a:r>
              <a:rPr lang="hu-HU" sz="21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(a 20. </a:t>
            </a:r>
            <a:r>
              <a:rPr lang="hu-HU" sz="2100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sz-tól</a:t>
            </a:r>
            <a:r>
              <a:rPr lang="hu-HU" sz="21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gyakori)</a:t>
            </a:r>
            <a:endParaRPr lang="hu-HU" sz="21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100" b="0" i="0" dirty="0" smtClean="0">
                <a:solidFill>
                  <a:srgbClr val="000000"/>
                </a:solidFill>
                <a:effectLst/>
                <a:latin typeface="+mj-lt"/>
              </a:rPr>
              <a:t>(7) </a:t>
            </a:r>
            <a:r>
              <a:rPr lang="hu-HU" sz="2100" i="1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hu-HU" sz="2100" b="0" i="1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sz="2100" b="0" i="1" dirty="0" err="1">
                <a:solidFill>
                  <a:srgbClr val="000000"/>
                </a:solidFill>
                <a:effectLst/>
                <a:latin typeface="+mj-lt"/>
              </a:rPr>
              <a:t>Ugy-e</a:t>
            </a:r>
            <a:r>
              <a:rPr lang="hu-HU" sz="2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sz="2100" b="0" i="1" dirty="0" smtClean="0">
                <a:solidFill>
                  <a:srgbClr val="000000"/>
                </a:solidFill>
                <a:effectLst/>
                <a:latin typeface="+mj-lt"/>
              </a:rPr>
              <a:t>kincsem, </a:t>
            </a:r>
            <a:r>
              <a:rPr lang="hu-HU" sz="2100" b="0" i="1" dirty="0">
                <a:solidFill>
                  <a:srgbClr val="000000"/>
                </a:solidFill>
                <a:effectLst/>
                <a:latin typeface="+mj-lt"/>
              </a:rPr>
              <a:t>azt akarja </a:t>
            </a:r>
            <a:r>
              <a:rPr lang="hu-HU" sz="2100" b="0" i="1" dirty="0" smtClean="0">
                <a:solidFill>
                  <a:srgbClr val="000000"/>
                </a:solidFill>
                <a:effectLst/>
                <a:latin typeface="+mj-lt"/>
              </a:rPr>
              <a:t>mondani, </a:t>
            </a:r>
            <a:r>
              <a:rPr lang="hu-HU" sz="2100" b="0" i="1" dirty="0">
                <a:solidFill>
                  <a:srgbClr val="000000"/>
                </a:solidFill>
                <a:effectLst/>
                <a:latin typeface="+mj-lt"/>
              </a:rPr>
              <a:t>hogy magának </a:t>
            </a:r>
            <a:r>
              <a:rPr lang="hu-HU" sz="2100" b="0" i="1" dirty="0" smtClean="0">
                <a:solidFill>
                  <a:srgbClr val="000000"/>
                </a:solidFill>
                <a:effectLst/>
                <a:latin typeface="+mj-lt"/>
              </a:rPr>
              <a:t>nincs? </a:t>
            </a:r>
            <a:r>
              <a:rPr lang="hu-HU" sz="2100" i="1" dirty="0">
                <a:solidFill>
                  <a:srgbClr val="000000"/>
                </a:solidFill>
              </a:rPr>
              <a:t>–</a:t>
            </a:r>
            <a:r>
              <a:rPr lang="hu-HU" sz="2100" b="0" i="1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sz="2100" b="0" i="1" dirty="0">
                <a:solidFill>
                  <a:srgbClr val="000000"/>
                </a:solidFill>
                <a:effectLst/>
                <a:latin typeface="+mj-lt"/>
              </a:rPr>
              <a:t>Ejnye </a:t>
            </a:r>
            <a:r>
              <a:rPr lang="hu-HU" sz="2100" b="0" i="1" dirty="0" err="1">
                <a:solidFill>
                  <a:srgbClr val="000000"/>
                </a:solidFill>
                <a:effectLst/>
                <a:latin typeface="+mj-lt"/>
              </a:rPr>
              <a:t>beh</a:t>
            </a:r>
            <a:r>
              <a:rPr lang="hu-HU" sz="21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sz="2100" b="0" i="1" dirty="0" smtClean="0">
                <a:solidFill>
                  <a:srgbClr val="000000"/>
                </a:solidFill>
                <a:effectLst/>
                <a:latin typeface="+mj-lt"/>
              </a:rPr>
              <a:t>eltalálta;.. </a:t>
            </a:r>
            <a:r>
              <a:rPr lang="hu-HU" sz="2100" b="0" i="1" dirty="0">
                <a:solidFill>
                  <a:srgbClr val="000000"/>
                </a:solidFill>
                <a:effectLst/>
                <a:latin typeface="+mj-lt"/>
              </a:rPr>
              <a:t>bizony ördöge </a:t>
            </a:r>
            <a:r>
              <a:rPr lang="hu-HU" sz="2100" b="0" i="1" dirty="0" smtClean="0">
                <a:solidFill>
                  <a:srgbClr val="000000"/>
                </a:solidFill>
                <a:effectLst/>
                <a:latin typeface="+mj-lt"/>
              </a:rPr>
              <a:t>van. </a:t>
            </a:r>
            <a:r>
              <a:rPr lang="hu-HU" sz="2100" i="1" dirty="0">
                <a:solidFill>
                  <a:srgbClr val="000000"/>
                </a:solidFill>
              </a:rPr>
              <a:t>– </a:t>
            </a:r>
            <a:r>
              <a:rPr lang="hu-HU" sz="2100" b="0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sz="2100" b="1" i="1" dirty="0">
                <a:solidFill>
                  <a:schemeClr val="tx1"/>
                </a:solidFill>
                <a:effectLst/>
                <a:latin typeface="+mj-lt"/>
              </a:rPr>
              <a:t>Nahát</a:t>
            </a:r>
            <a:r>
              <a:rPr lang="hu-HU" sz="2100" b="0" i="1" dirty="0">
                <a:solidFill>
                  <a:srgbClr val="000000"/>
                </a:solidFill>
                <a:effectLst/>
                <a:latin typeface="+mj-lt"/>
              </a:rPr>
              <a:t> van </a:t>
            </a:r>
            <a:r>
              <a:rPr lang="hu-HU" sz="2100" b="0" i="1" dirty="0" smtClean="0">
                <a:solidFill>
                  <a:srgbClr val="000000"/>
                </a:solidFill>
                <a:effectLst/>
                <a:latin typeface="+mj-lt"/>
              </a:rPr>
              <a:t>nekem. </a:t>
            </a:r>
            <a:r>
              <a:rPr lang="hu-HU" sz="2100" b="0" i="0" dirty="0" smtClean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hu-HU" sz="2100" b="0" i="0" dirty="0">
                <a:solidFill>
                  <a:srgbClr val="000000"/>
                </a:solidFill>
                <a:effectLst/>
                <a:latin typeface="+mj-lt"/>
              </a:rPr>
              <a:t>Bernát Gáspár: Kávé </a:t>
            </a:r>
            <a:r>
              <a:rPr lang="hu-HU" sz="2100" b="0" i="0" dirty="0" err="1">
                <a:solidFill>
                  <a:srgbClr val="000000"/>
                </a:solidFill>
                <a:effectLst/>
                <a:latin typeface="+mj-lt"/>
              </a:rPr>
              <a:t>cuzpájz</a:t>
            </a:r>
            <a:r>
              <a:rPr lang="hu-HU" sz="2100" b="0" i="0" dirty="0">
                <a:solidFill>
                  <a:srgbClr val="000000"/>
                </a:solidFill>
                <a:effectLst/>
                <a:latin typeface="+mj-lt"/>
              </a:rPr>
              <a:t>, 1857: 40</a:t>
            </a:r>
            <a:r>
              <a:rPr lang="hu-HU" sz="2100" b="0" i="0" dirty="0" smtClean="0">
                <a:solidFill>
                  <a:srgbClr val="000000"/>
                </a:solidFill>
                <a:effectLst/>
                <a:latin typeface="+mj-lt"/>
              </a:rPr>
              <a:t>)</a:t>
            </a:r>
            <a:r>
              <a:rPr lang="hu-HU" sz="21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hu-HU" sz="21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1865-től: </a:t>
            </a:r>
            <a:r>
              <a:rPr lang="hu-HU" sz="21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na+jó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19. sz. végétől:</a:t>
            </a:r>
            <a:r>
              <a:rPr lang="hu-HU" sz="21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1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na+ja, na+persze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 20. </a:t>
            </a:r>
            <a:r>
              <a:rPr lang="hu-HU" sz="21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sz-tól</a:t>
            </a:r>
            <a:r>
              <a:rPr lang="hu-HU" sz="2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21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na+látod</a:t>
            </a:r>
            <a:r>
              <a:rPr lang="hu-HU" sz="21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u-HU" sz="21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ugye</a:t>
            </a:r>
            <a:endParaRPr lang="hu-HU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Mai magyar nyelv: </a:t>
            </a:r>
            <a:br>
              <a:rPr lang="hu-HU" dirty="0" smtClean="0"/>
            </a:br>
            <a:r>
              <a:rPr lang="hu-HU" dirty="0" smtClean="0"/>
              <a:t>MNSz2: regiszterek szerinti változatok: </a:t>
            </a:r>
            <a:r>
              <a:rPr lang="hu-HU" b="1" i="1" dirty="0" smtClean="0"/>
              <a:t>no</a:t>
            </a:r>
            <a:endParaRPr lang="hu-HU" b="1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275980"/>
              </p:ext>
            </p:extLst>
          </p:nvPr>
        </p:nvGraphicFramePr>
        <p:xfrm>
          <a:off x="2679190" y="1905000"/>
          <a:ext cx="8526523" cy="463123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regiszter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Abszolút</a:t>
                      </a:r>
                      <a:r>
                        <a:rPr lang="hu-HU" sz="1500" baseline="0" dirty="0" smtClean="0">
                          <a:effectLst/>
                        </a:rPr>
                        <a:t> g</a:t>
                      </a:r>
                      <a:r>
                        <a:rPr lang="hu-HU" sz="1500" dirty="0" smtClean="0">
                          <a:effectLst/>
                        </a:rPr>
                        <a:t>yakoriság: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(db)</a:t>
                      </a:r>
                      <a:endParaRPr lang="hu-HU" sz="1500" i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Relatív gyakoriság: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Alkorpusz</a:t>
                      </a:r>
                      <a:r>
                        <a:rPr lang="hu-HU" sz="1500" dirty="0" smtClean="0">
                          <a:effectLst/>
                        </a:rPr>
                        <a:t> mérete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szó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Gyakoriság szószámonként: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Írott sajtó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364.8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0.0000199095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Beszélt nyelv (sajtó)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1.15%</a:t>
                      </a:r>
                      <a:endParaRPr lang="hu-HU" sz="15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76.2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0.0000084514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Személyes (netes vitafórumok)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8297 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14.80%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0.0001432988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n-lt"/>
                          <a:ea typeface="+mn-ea"/>
                        </a:rPr>
                        <a:t>Személyes</a:t>
                      </a:r>
                      <a:r>
                        <a:rPr lang="hu-HU" sz="1500" baseline="0" dirty="0" smtClean="0">
                          <a:effectLst/>
                          <a:latin typeface="+mn-lt"/>
                          <a:ea typeface="+mn-ea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aseline="0" dirty="0" smtClean="0">
                          <a:effectLst/>
                          <a:latin typeface="+mn-lt"/>
                          <a:ea typeface="+mn-ea"/>
                        </a:rPr>
                        <a:t>(</a:t>
                      </a:r>
                      <a:r>
                        <a:rPr lang="hu-HU" sz="1500" baseline="0" dirty="0" err="1" smtClean="0">
                          <a:effectLst/>
                          <a:latin typeface="+mn-lt"/>
                          <a:ea typeface="+mn-ea"/>
                        </a:rPr>
                        <a:t>közöss</a:t>
                      </a:r>
                      <a:r>
                        <a:rPr lang="hu-HU" sz="1500" baseline="0" dirty="0" smtClean="0">
                          <a:effectLst/>
                          <a:latin typeface="+mn-lt"/>
                          <a:ea typeface="+mn-ea"/>
                        </a:rPr>
                        <a:t>. média, de: duplikátumok!)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28907 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51.56%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243.2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0.000118861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Tudományos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5311 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117.9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0.0000450466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Hivatalos (politikai)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1649 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99.0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0.0000166566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Szépirodalom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3990 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7.12%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80.6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0.0000495037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</a:rPr>
                        <a:t>100,00%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effectLst/>
                        </a:rPr>
                        <a:t>1039.7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0.0000539204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Mai magyar nyelv: </a:t>
            </a:r>
            <a:br>
              <a:rPr lang="hu-HU" dirty="0"/>
            </a:br>
            <a:r>
              <a:rPr lang="hu-HU" dirty="0"/>
              <a:t>MNSz2: regiszterek szerinti </a:t>
            </a:r>
            <a:r>
              <a:rPr lang="hu-HU" dirty="0" smtClean="0"/>
              <a:t>változatok: </a:t>
            </a:r>
            <a:r>
              <a:rPr lang="hu-HU" b="1" i="1" dirty="0" smtClean="0"/>
              <a:t>na</a:t>
            </a:r>
            <a:endParaRPr lang="hu-HU" b="1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681996"/>
              </p:ext>
            </p:extLst>
          </p:nvPr>
        </p:nvGraphicFramePr>
        <p:xfrm>
          <a:off x="2670564" y="1913787"/>
          <a:ext cx="8526523" cy="44400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Regiszter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Abszolút</a:t>
                      </a:r>
                      <a:r>
                        <a:rPr lang="hu-HU" sz="1500" baseline="0" dirty="0" smtClean="0">
                          <a:effectLst/>
                        </a:rPr>
                        <a:t> g</a:t>
                      </a:r>
                      <a:r>
                        <a:rPr lang="hu-HU" sz="1500" dirty="0" smtClean="0">
                          <a:effectLst/>
                        </a:rPr>
                        <a:t>yakoriság: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(db)</a:t>
                      </a:r>
                      <a:endParaRPr lang="hu-HU" sz="1500" i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Relatív gyakoriság: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Alkorpusz</a:t>
                      </a:r>
                      <a:r>
                        <a:rPr lang="hu-HU" sz="1500" dirty="0" smtClean="0">
                          <a:effectLst/>
                        </a:rPr>
                        <a:t> mérete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szó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Gyakoriság szószámonként: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Írott sajtó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5358 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7.05%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364.8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0.0000146875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Beszélt nyelvi (sajtó)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5793 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7.63%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0.0000760236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Vitafórumok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13482 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effectLst/>
                        </a:rPr>
                        <a:t>17.76%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57.9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0.0002328497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Közösségi média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40725 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effectLst/>
                        </a:rPr>
                        <a:t>53.65%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0.0001674548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1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243.2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Tudományos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3228 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117.9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0.0000273791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Hivatalos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2950 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0.000029798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szépirodalom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4373 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0.0000542556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5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</a:rPr>
                        <a:t>75909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0.0000730105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Mai magyar nyelv: </a:t>
            </a:r>
            <a:br>
              <a:rPr lang="hu-HU" dirty="0" smtClean="0"/>
            </a:br>
            <a:r>
              <a:rPr lang="hu-HU" dirty="0" smtClean="0"/>
              <a:t>MNSz2: terület szerinti variációk: </a:t>
            </a:r>
            <a:r>
              <a:rPr lang="hu-HU" i="1" dirty="0" smtClean="0"/>
              <a:t>no</a:t>
            </a:r>
            <a:endParaRPr lang="hu-HU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082301"/>
              </p:ext>
            </p:extLst>
          </p:nvPr>
        </p:nvGraphicFramePr>
        <p:xfrm>
          <a:off x="1851054" y="2122099"/>
          <a:ext cx="8526523" cy="36686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</a:rPr>
                        <a:t>Régió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Abszolút</a:t>
                      </a:r>
                      <a:r>
                        <a:rPr lang="hu-HU" sz="1500" baseline="0" dirty="0" smtClean="0">
                          <a:effectLst/>
                        </a:rPr>
                        <a:t> g</a:t>
                      </a:r>
                      <a:r>
                        <a:rPr lang="hu-HU" sz="1500" dirty="0" smtClean="0">
                          <a:effectLst/>
                        </a:rPr>
                        <a:t>yakoriság: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(db)</a:t>
                      </a:r>
                      <a:endParaRPr lang="hu-HU" sz="1500" i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Relatív gyakoriság: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Alkorpusz</a:t>
                      </a:r>
                      <a:r>
                        <a:rPr lang="hu-HU" sz="1500" dirty="0" smtClean="0">
                          <a:effectLst/>
                        </a:rPr>
                        <a:t> mérete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szó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Gyakoriság szószámonként: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Magyaroszág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53945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96.25%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0.0000532054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Szlovákia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0.0000580925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Kárpátalja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0.000106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Erdély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</a:t>
                      </a:r>
                      <a:endParaRPr lang="hu-HU" sz="1500" b="1" u="sng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Vajdaság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261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0.46%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0.0001305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Összesen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6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78" y="338570"/>
            <a:ext cx="7452851" cy="6263476"/>
          </a:xfrm>
        </p:spPr>
      </p:pic>
    </p:spTree>
    <p:extLst>
      <p:ext uri="{BB962C8B-B14F-4D97-AF65-F5344CB8AC3E}">
        <p14:creationId xmlns:p14="http://schemas.microsoft.com/office/powerpoint/2010/main" val="35805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Mai magyar nyelv: </a:t>
            </a:r>
            <a:br>
              <a:rPr lang="hu-HU" dirty="0"/>
            </a:br>
            <a:r>
              <a:rPr lang="hu-HU" dirty="0"/>
              <a:t>MNSz2: </a:t>
            </a:r>
            <a:r>
              <a:rPr lang="hu-HU" dirty="0" smtClean="0"/>
              <a:t>terület szerinti variációk: </a:t>
            </a:r>
            <a:r>
              <a:rPr lang="hu-HU" i="1" dirty="0" smtClean="0"/>
              <a:t>na</a:t>
            </a:r>
            <a:endParaRPr lang="hu-HU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608486"/>
              </p:ext>
            </p:extLst>
          </p:nvPr>
        </p:nvGraphicFramePr>
        <p:xfrm>
          <a:off x="1851054" y="2122099"/>
          <a:ext cx="8526523" cy="36686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Régió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Abszolút</a:t>
                      </a:r>
                      <a:r>
                        <a:rPr lang="hu-HU" sz="1500" baseline="0" dirty="0" smtClean="0">
                          <a:effectLst/>
                        </a:rPr>
                        <a:t> g</a:t>
                      </a:r>
                      <a:r>
                        <a:rPr lang="hu-HU" sz="1500" dirty="0" smtClean="0">
                          <a:effectLst/>
                        </a:rPr>
                        <a:t>yakoriság: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(db)</a:t>
                      </a:r>
                      <a:endParaRPr lang="hu-HU" sz="1500" i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Relatív gyakoriság: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Alkorpusz</a:t>
                      </a:r>
                      <a:r>
                        <a:rPr lang="hu-HU" sz="1500" dirty="0" smtClean="0">
                          <a:effectLst/>
                        </a:rPr>
                        <a:t> mérete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szó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Gyakoriság szószámonként: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Magyarország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73131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96.35%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0.0000721284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Szlovákia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0.0000817919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Kárpátalja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0.000222</a:t>
                      </a:r>
                      <a:endParaRPr lang="hu-HU" sz="1500" b="1" u="sng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Erdély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0.0001535897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Vajdaság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0.0001045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Összesen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75909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9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Régiók x regiszterek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9130" y="2008842"/>
            <a:ext cx="8911687" cy="43153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Kiemelkedő régiók </a:t>
            </a:r>
            <a:r>
              <a:rPr lang="hu-HU" dirty="0" err="1" smtClean="0">
                <a:solidFill>
                  <a:schemeClr val="tx1"/>
                </a:solidFill>
              </a:rPr>
              <a:t>Magyaroszágon</a:t>
            </a:r>
            <a:r>
              <a:rPr lang="hu-HU" dirty="0" smtClean="0">
                <a:solidFill>
                  <a:schemeClr val="tx1"/>
                </a:solidFill>
              </a:rPr>
              <a:t> kívül: </a:t>
            </a:r>
            <a:r>
              <a:rPr lang="hu-HU" b="1" dirty="0" smtClean="0">
                <a:solidFill>
                  <a:schemeClr val="tx1"/>
                </a:solidFill>
              </a:rPr>
              <a:t>Kárpátalja,Vajdaság, Erdély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i="1" dirty="0" smtClean="0">
                <a:solidFill>
                  <a:schemeClr val="tx1"/>
                </a:solidFill>
              </a:rPr>
              <a:t>na</a:t>
            </a:r>
            <a:r>
              <a:rPr lang="hu-HU" dirty="0" smtClean="0">
                <a:solidFill>
                  <a:schemeClr val="tx1"/>
                </a:solidFill>
              </a:rPr>
              <a:t> és a </a:t>
            </a:r>
            <a:r>
              <a:rPr lang="hu-HU" i="1" dirty="0" smtClean="0">
                <a:solidFill>
                  <a:schemeClr val="tx1"/>
                </a:solidFill>
              </a:rPr>
              <a:t>no</a:t>
            </a:r>
            <a:r>
              <a:rPr lang="hu-HU" dirty="0" smtClean="0">
                <a:solidFill>
                  <a:schemeClr val="tx1"/>
                </a:solidFill>
              </a:rPr>
              <a:t> is gyakori, de milyen regiszterekben?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Kárpátalja:</a:t>
            </a:r>
          </a:p>
          <a:p>
            <a:r>
              <a:rPr lang="hu-HU" i="1" dirty="0">
                <a:solidFill>
                  <a:schemeClr val="tx1"/>
                </a:solidFill>
              </a:rPr>
              <a:t>no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smtClean="0">
                <a:solidFill>
                  <a:schemeClr val="tx1"/>
                </a:solidFill>
              </a:rPr>
              <a:t>vitafórumok (75,08%), </a:t>
            </a:r>
            <a:r>
              <a:rPr lang="hu-HU" dirty="0" smtClean="0">
                <a:solidFill>
                  <a:schemeClr val="tx1"/>
                </a:solidFill>
              </a:rPr>
              <a:t>írott sajtó (13,16%) 	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smtClean="0">
                <a:solidFill>
                  <a:schemeClr val="tx1"/>
                </a:solidFill>
              </a:rPr>
              <a:t>vitafórumok (93,89%)</a:t>
            </a:r>
            <a:endParaRPr lang="hu-H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rgbClr val="7030A0"/>
                </a:solidFill>
              </a:rPr>
              <a:t>Vajdaság:</a:t>
            </a:r>
          </a:p>
          <a:p>
            <a:r>
              <a:rPr lang="hu-HU" b="1" i="1" dirty="0">
                <a:solidFill>
                  <a:srgbClr val="7030A0"/>
                </a:solidFill>
              </a:rPr>
              <a:t>no</a:t>
            </a:r>
            <a:r>
              <a:rPr lang="hu-HU" b="1" dirty="0" smtClean="0">
                <a:solidFill>
                  <a:srgbClr val="7030A0"/>
                </a:solidFill>
              </a:rPr>
              <a:t>: írott sajtó (61,88%), tudományos szövegek (27,15%)</a:t>
            </a:r>
            <a:endParaRPr lang="hu-HU" b="1" dirty="0">
              <a:solidFill>
                <a:srgbClr val="7030A0"/>
              </a:solidFill>
            </a:endParaRPr>
          </a:p>
          <a:p>
            <a:r>
              <a:rPr lang="hu-HU" b="1" i="1" dirty="0">
                <a:solidFill>
                  <a:srgbClr val="7030A0"/>
                </a:solidFill>
              </a:rPr>
              <a:t>na</a:t>
            </a:r>
            <a:r>
              <a:rPr lang="hu-HU" b="1" dirty="0" smtClean="0">
                <a:solidFill>
                  <a:srgbClr val="7030A0"/>
                </a:solidFill>
              </a:rPr>
              <a:t>: írott sajtó (61,20%), vitafórumok (19,34%) </a:t>
            </a:r>
            <a:endParaRPr lang="hu-H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Erdély:</a:t>
            </a:r>
          </a:p>
          <a:p>
            <a:r>
              <a:rPr lang="hu-HU" i="1" dirty="0">
                <a:solidFill>
                  <a:schemeClr val="tx1"/>
                </a:solidFill>
              </a:rPr>
              <a:t>n</a:t>
            </a:r>
            <a:r>
              <a:rPr lang="hu-HU" i="1" dirty="0" smtClean="0">
                <a:solidFill>
                  <a:schemeClr val="tx1"/>
                </a:solidFill>
              </a:rPr>
              <a:t>o: </a:t>
            </a:r>
            <a:r>
              <a:rPr lang="hu-HU" b="1" dirty="0" smtClean="0">
                <a:solidFill>
                  <a:schemeClr val="tx1"/>
                </a:solidFill>
              </a:rPr>
              <a:t>vitafórumok (58,47%), </a:t>
            </a:r>
            <a:r>
              <a:rPr lang="hu-HU" dirty="0" smtClean="0">
                <a:solidFill>
                  <a:schemeClr val="tx1"/>
                </a:solidFill>
              </a:rPr>
              <a:t>tudományos (21,28%, de a zöme nem érvényes találat), irodalom (11,05%)</a:t>
            </a:r>
          </a:p>
          <a:p>
            <a:r>
              <a:rPr lang="hu-HU" i="1" dirty="0">
                <a:solidFill>
                  <a:schemeClr val="tx1"/>
                </a:solidFill>
              </a:rPr>
              <a:t>n</a:t>
            </a:r>
            <a:r>
              <a:rPr lang="hu-HU" i="1" dirty="0" smtClean="0">
                <a:solidFill>
                  <a:schemeClr val="tx1"/>
                </a:solidFill>
              </a:rPr>
              <a:t>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smtClean="0">
                <a:solidFill>
                  <a:schemeClr val="tx1"/>
                </a:solidFill>
              </a:rPr>
              <a:t>vitafórumok (90.24%)</a:t>
            </a:r>
          </a:p>
        </p:txBody>
      </p:sp>
    </p:spTree>
    <p:extLst>
      <p:ext uri="{BB962C8B-B14F-4D97-AF65-F5344CB8AC3E}">
        <p14:creationId xmlns:p14="http://schemas.microsoft.com/office/powerpoint/2010/main" val="18905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8857" y="85757"/>
            <a:ext cx="8911687" cy="1280890"/>
          </a:xfrm>
        </p:spPr>
        <p:txBody>
          <a:bodyPr/>
          <a:lstStyle/>
          <a:p>
            <a:r>
              <a:rPr lang="hu-HU" dirty="0" err="1" smtClean="0"/>
              <a:t>Kollokációk</a:t>
            </a:r>
            <a:r>
              <a:rPr lang="hu-HU" dirty="0" smtClean="0"/>
              <a:t> az MNSz2-ben (</a:t>
            </a:r>
            <a:r>
              <a:rPr lang="hu-HU" dirty="0" err="1" smtClean="0"/>
              <a:t>logDice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396309"/>
              </p:ext>
            </p:extLst>
          </p:nvPr>
        </p:nvGraphicFramePr>
        <p:xfrm>
          <a:off x="2013758" y="726202"/>
          <a:ext cx="8421011" cy="608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011"/>
                <a:gridCol w="1967614"/>
                <a:gridCol w="2034800"/>
                <a:gridCol w="2444586"/>
              </a:tblGrid>
              <a:tr h="921123">
                <a:tc>
                  <a:txBody>
                    <a:bodyPr/>
                    <a:lstStyle/>
                    <a:p>
                      <a:r>
                        <a:rPr lang="hu-HU" sz="1500" i="1" dirty="0" err="1" smtClean="0"/>
                        <a:t>Na-</a:t>
                      </a:r>
                      <a:r>
                        <a:rPr lang="hu-HU" sz="1500" i="0" dirty="0" err="1" smtClean="0"/>
                        <a:t>kollokációk</a:t>
                      </a:r>
                      <a:endParaRPr lang="hu-H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0" dirty="0" smtClean="0"/>
                        <a:t>Jellemző regiszter, régió</a:t>
                      </a:r>
                      <a:endParaRPr lang="hu-HU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baseline="0" dirty="0" err="1" smtClean="0"/>
                        <a:t>No-</a:t>
                      </a:r>
                      <a:r>
                        <a:rPr lang="hu-HU" sz="1500" i="0" baseline="0" dirty="0" err="1" smtClean="0"/>
                        <a:t>kollokációk</a:t>
                      </a:r>
                      <a:endParaRPr lang="hu-H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Jellemző regiszter, régió</a:t>
                      </a:r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ja </a:t>
                      </a:r>
                      <a:r>
                        <a:rPr lang="hu-HU" sz="1500" dirty="0" smtClean="0"/>
                        <a:t>(8.013)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Személyes, </a:t>
                      </a:r>
                      <a:r>
                        <a:rPr lang="hu-HU" sz="1500" dirty="0" err="1" smtClean="0"/>
                        <a:t>Mo</a:t>
                      </a:r>
                      <a:r>
                        <a:rPr lang="hu-HU" sz="1500" dirty="0" smtClean="0"/>
                        <a:t>.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lám </a:t>
                      </a:r>
                      <a:r>
                        <a:rPr lang="hu-HU" sz="1500" dirty="0" smtClean="0"/>
                        <a:t>(</a:t>
                      </a:r>
                      <a:r>
                        <a:rPr lang="hu-HU" sz="1500" dirty="0" smtClean="0">
                          <a:solidFill>
                            <a:srgbClr val="FF0000"/>
                          </a:solidFill>
                        </a:rPr>
                        <a:t>6.955</a:t>
                      </a:r>
                      <a:r>
                        <a:rPr lang="hu-HU" sz="1500" dirty="0" smtClean="0"/>
                        <a:t>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smtClean="0"/>
                        <a:t>vitafórum, irodalom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err="1" smtClean="0"/>
                        <a:t>Mo</a:t>
                      </a:r>
                      <a:r>
                        <a:rPr lang="hu-HU" sz="1500" dirty="0" smtClean="0"/>
                        <a:t>., Vajdaság</a:t>
                      </a:r>
                      <a:endParaRPr lang="hu-HU" sz="1500" u="sng" dirty="0" smtClean="0"/>
                    </a:p>
                    <a:p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mindegy </a:t>
                      </a:r>
                      <a:r>
                        <a:rPr lang="hu-HU" sz="1500" dirty="0" smtClean="0"/>
                        <a:t>(8.006)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Személyes, </a:t>
                      </a:r>
                      <a:r>
                        <a:rPr lang="hu-HU" sz="1500" dirty="0" err="1" smtClean="0"/>
                        <a:t>Mo</a:t>
                      </a:r>
                      <a:r>
                        <a:rPr lang="hu-HU" sz="1500" dirty="0" smtClean="0"/>
                        <a:t>.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persze </a:t>
                      </a:r>
                      <a:r>
                        <a:rPr lang="hu-HU" sz="1500" dirty="0" smtClean="0"/>
                        <a:t>(5.507)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smtClean="0"/>
                        <a:t>vitafórum,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err="1" smtClean="0"/>
                        <a:t>Mo</a:t>
                      </a:r>
                      <a:r>
                        <a:rPr lang="hu-HU" sz="1500" dirty="0" smtClean="0"/>
                        <a:t>., Vajdaság</a:t>
                      </a:r>
                      <a:endParaRPr lang="hu-HU" sz="1500" u="sng" dirty="0" smtClean="0"/>
                    </a:p>
                  </a:txBody>
                  <a:tcPr/>
                </a:tc>
              </a:tr>
              <a:tr h="559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</a:t>
                      </a:r>
                      <a:r>
                        <a:rPr lang="hu-HU" sz="1500" b="1" i="1" dirty="0" err="1" smtClean="0"/>
                        <a:t>jo</a:t>
                      </a:r>
                      <a:r>
                        <a:rPr lang="hu-HU" sz="1500" b="1" i="1" dirty="0" smtClean="0"/>
                        <a:t> </a:t>
                      </a:r>
                      <a:r>
                        <a:rPr lang="hu-HU" sz="1500" b="1" dirty="0" smtClean="0"/>
                        <a:t>(6.902)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Személyes, </a:t>
                      </a:r>
                      <a:r>
                        <a:rPr lang="hu-HU" sz="1500" dirty="0" err="1" smtClean="0"/>
                        <a:t>Mo</a:t>
                      </a:r>
                      <a:r>
                        <a:rPr lang="hu-HU" sz="1500" dirty="0" smtClean="0"/>
                        <a:t>.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hiába</a:t>
                      </a:r>
                      <a:r>
                        <a:rPr lang="hu-HU" sz="1500" dirty="0" smtClean="0"/>
                        <a:t> (4.271)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Vitafórum</a:t>
                      </a:r>
                      <a:endParaRPr lang="hu-HU" sz="1500" dirty="0"/>
                    </a:p>
                  </a:txBody>
                  <a:tcPr/>
                </a:tc>
              </a:tr>
              <a:tr h="390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jó </a:t>
                      </a:r>
                      <a:r>
                        <a:rPr lang="hu-HU" sz="1500" b="1" dirty="0" smtClean="0"/>
                        <a:t>(6.558)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smtClean="0"/>
                        <a:t>Személyes, </a:t>
                      </a:r>
                      <a:r>
                        <a:rPr lang="hu-HU" sz="1500" dirty="0" err="1" smtClean="0"/>
                        <a:t>Mo</a:t>
                      </a:r>
                      <a:r>
                        <a:rPr lang="hu-HU" sz="1500" dirty="0" smtClean="0"/>
                        <a:t>.</a:t>
                      </a:r>
                    </a:p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tessék </a:t>
                      </a:r>
                      <a:r>
                        <a:rPr lang="hu-HU" sz="1500" dirty="0" smtClean="0"/>
                        <a:t>(6.502)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Személyes, </a:t>
                      </a:r>
                      <a:r>
                        <a:rPr lang="hu-HU" sz="1500" dirty="0" err="1" smtClean="0"/>
                        <a:t>Mo</a:t>
                      </a:r>
                      <a:r>
                        <a:rPr lang="hu-HU" sz="1500" dirty="0" smtClean="0"/>
                        <a:t>.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hu-HU" sz="1500" b="1" i="1" dirty="0" err="1" smtClean="0">
                          <a:solidFill>
                            <a:srgbClr val="FF0000"/>
                          </a:solidFill>
                        </a:rPr>
                        <a:t>jo</a:t>
                      </a:r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(3.964)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Vitafórum</a:t>
                      </a:r>
                      <a:endParaRPr lang="hu-HU" sz="1500" dirty="0"/>
                    </a:p>
                  </a:txBody>
                  <a:tcPr/>
                </a:tc>
              </a:tr>
              <a:tr h="6740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most</a:t>
                      </a:r>
                      <a:r>
                        <a:rPr lang="hu-HU" sz="1500" b="1" dirty="0" smtClean="0"/>
                        <a:t> (6.326)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0" u="none" dirty="0" smtClean="0">
                          <a:solidFill>
                            <a:schemeClr val="tx1"/>
                          </a:solidFill>
                        </a:rPr>
                        <a:t>Beszélt sajtó, </a:t>
                      </a:r>
                      <a:r>
                        <a:rPr lang="hu-HU" sz="1500" b="0" u="none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hu-HU" sz="1500" b="0" u="non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hu-HU" sz="15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hát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 (2.765)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smtClean="0"/>
                        <a:t>vitafórum, beszélt sajtó</a:t>
                      </a:r>
                      <a:endParaRPr lang="hu-HU" sz="1500" u="sng" dirty="0" smtClean="0"/>
                    </a:p>
                  </a:txBody>
                  <a:tcPr/>
                </a:tc>
              </a:tr>
              <a:tr h="390545">
                <a:tc rowSpan="2">
                  <a:txBody>
                    <a:bodyPr/>
                    <a:lstStyle/>
                    <a:p>
                      <a:r>
                        <a:rPr lang="hu-HU" sz="1500" b="1" i="1" dirty="0" smtClean="0"/>
                        <a:t>na hát </a:t>
                      </a:r>
                      <a:r>
                        <a:rPr lang="hu-HU" sz="1500" b="1" dirty="0" smtClean="0"/>
                        <a:t>(6.248)</a:t>
                      </a:r>
                      <a:endParaRPr lang="hu-H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500" dirty="0" smtClean="0">
                          <a:solidFill>
                            <a:schemeClr val="tx1"/>
                          </a:solidFill>
                        </a:rPr>
                        <a:t>Beszélt</a:t>
                      </a:r>
                      <a:r>
                        <a:rPr lang="hu-HU" sz="1500" baseline="0" dirty="0" smtClean="0">
                          <a:solidFill>
                            <a:schemeClr val="tx1"/>
                          </a:solidFill>
                        </a:rPr>
                        <a:t> sajtó, </a:t>
                      </a:r>
                      <a:r>
                        <a:rPr lang="hu-HU" sz="1500" baseline="0" dirty="0" err="1" smtClean="0">
                          <a:solidFill>
                            <a:schemeClr val="tx1"/>
                          </a:solidFill>
                        </a:rPr>
                        <a:t>közöss</a:t>
                      </a:r>
                      <a:r>
                        <a:rPr lang="hu-HU" sz="1500" baseline="0" dirty="0" smtClean="0">
                          <a:solidFill>
                            <a:schemeClr val="tx1"/>
                          </a:solidFill>
                        </a:rPr>
                        <a:t>. média</a:t>
                      </a:r>
                      <a:endParaRPr lang="hu-H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500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hu-HU" sz="1500" dirty="0" smtClean="0">
                          <a:solidFill>
                            <a:schemeClr val="tx1"/>
                          </a:solidFill>
                        </a:rPr>
                        <a:t>., Kárpátalja</a:t>
                      </a:r>
                      <a:endParaRPr lang="hu-HU" sz="150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hu-HU" sz="1500" i="1" baseline="0" dirty="0" smtClean="0">
                          <a:solidFill>
                            <a:srgbClr val="FF0000"/>
                          </a:solidFill>
                        </a:rPr>
                        <a:t> ja </a:t>
                      </a:r>
                      <a:r>
                        <a:rPr lang="hu-HU" sz="1500" baseline="0" dirty="0" smtClean="0">
                          <a:solidFill>
                            <a:srgbClr val="FF0000"/>
                          </a:solidFill>
                        </a:rPr>
                        <a:t>(2.325)</a:t>
                      </a:r>
                      <a:endParaRPr lang="hu-H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Személyes</a:t>
                      </a:r>
                      <a:endParaRPr lang="hu-HU" sz="1500" dirty="0"/>
                    </a:p>
                  </a:txBody>
                  <a:tcPr/>
                </a:tc>
              </a:tr>
              <a:tr h="606252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most 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(1.866)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Vitafórum, irodalom</a:t>
                      </a:r>
                      <a:endParaRPr lang="hu-H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730122C-BF08-B3D4-456A-1E1F1ED4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02" y="318848"/>
            <a:ext cx="8911687" cy="1280890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BEA, budapesti beszélők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20C6124-B852-7FEB-5CB3-7DD03D4B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699" y="1660123"/>
            <a:ext cx="9889723" cy="4882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30 társalgás 3 résztvevővel, 7’44” = 37129 </a:t>
            </a:r>
            <a:r>
              <a:rPr lang="hu-HU" dirty="0" smtClean="0">
                <a:solidFill>
                  <a:schemeClr val="tx1"/>
                </a:solidFill>
              </a:rPr>
              <a:t>szó</a:t>
            </a:r>
          </a:p>
          <a:p>
            <a:r>
              <a:rPr lang="hu-HU" dirty="0" smtClean="0"/>
              <a:t>A (kísérleti személy, 15 nő &amp;15 ffi, 20–71 évesek, 3 korcsoport: 20–35 évesek, 36 – 50 évesek, 51–71 évesek, minden korcsoportban 50% ffi, 50% nő) </a:t>
            </a:r>
          </a:p>
          <a:p>
            <a:r>
              <a:rPr lang="hu-HU" dirty="0" smtClean="0"/>
              <a:t>T1 (kísérletvezető, nő, </a:t>
            </a:r>
            <a:r>
              <a:rPr lang="hu-HU" dirty="0" smtClean="0">
                <a:solidFill>
                  <a:schemeClr val="tx1"/>
                </a:solidFill>
              </a:rPr>
              <a:t>29 éves</a:t>
            </a:r>
            <a:r>
              <a:rPr lang="hu-HU" dirty="0" smtClean="0"/>
              <a:t>) </a:t>
            </a:r>
          </a:p>
          <a:p>
            <a:r>
              <a:rPr lang="hu-HU" dirty="0" smtClean="0"/>
              <a:t>T2 (</a:t>
            </a:r>
            <a:r>
              <a:rPr lang="hu-HU" dirty="0" smtClean="0">
                <a:solidFill>
                  <a:schemeClr val="tx1"/>
                </a:solidFill>
              </a:rPr>
              <a:t>2 férfi, 2 női beszédpartner a 20-as éveiben</a:t>
            </a:r>
            <a:r>
              <a:rPr lang="hu-HU" dirty="0" smtClean="0"/>
              <a:t>)</a:t>
            </a:r>
          </a:p>
          <a:p>
            <a:pPr marL="0" indent="0" algn="ctr">
              <a:buNone/>
            </a:pPr>
            <a:r>
              <a:rPr lang="hu-HU" b="1" dirty="0" smtClean="0"/>
              <a:t>Nincs </a:t>
            </a:r>
            <a:r>
              <a:rPr lang="hu-HU" b="1" i="1" dirty="0" smtClean="0"/>
              <a:t>no</a:t>
            </a:r>
            <a:r>
              <a:rPr lang="hu-HU" b="1" dirty="0" smtClean="0"/>
              <a:t>-előfordulás!!!</a:t>
            </a:r>
            <a:endParaRPr lang="hu-HU" b="1" i="1" dirty="0" smtClean="0"/>
          </a:p>
          <a:p>
            <a:pPr marL="0" indent="0">
              <a:buNone/>
            </a:pPr>
            <a:r>
              <a:rPr lang="hu-HU" i="1" dirty="0" smtClean="0"/>
              <a:t>Na: </a:t>
            </a:r>
            <a:r>
              <a:rPr lang="hu-HU" dirty="0" smtClean="0"/>
              <a:t>166 találat</a:t>
            </a:r>
          </a:p>
          <a:p>
            <a:pPr marL="0" indent="0">
              <a:buNone/>
            </a:pPr>
            <a:r>
              <a:rPr lang="hu-HU" b="1" dirty="0" smtClean="0"/>
              <a:t>A: 73 db, 38,35% (ffi) vs. 61,65%  (nő)</a:t>
            </a:r>
          </a:p>
          <a:p>
            <a:pPr marL="0" indent="0">
              <a:buNone/>
            </a:pPr>
            <a:r>
              <a:rPr lang="hu-HU" dirty="0" smtClean="0"/>
              <a:t>Szószámra vetített arány (db/szószám)</a:t>
            </a:r>
          </a:p>
          <a:p>
            <a:pPr marL="0" indent="0" algn="ctr">
              <a:buNone/>
            </a:pPr>
            <a:r>
              <a:rPr lang="hu-HU" b="1" dirty="0" smtClean="0"/>
              <a:t>Nincs nemi </a:t>
            </a:r>
            <a:r>
              <a:rPr lang="hu-HU" dirty="0" smtClean="0"/>
              <a:t>(</a:t>
            </a:r>
            <a:r>
              <a:rPr lang="hu-HU" dirty="0" err="1" smtClean="0"/>
              <a:t>Mann-Whitney</a:t>
            </a:r>
            <a:r>
              <a:rPr lang="hu-HU" dirty="0" smtClean="0"/>
              <a:t> test: </a:t>
            </a:r>
            <a:r>
              <a:rPr lang="hu-HU" i="1" dirty="0" smtClean="0"/>
              <a:t>p</a:t>
            </a:r>
            <a:r>
              <a:rPr lang="hu-HU" dirty="0" smtClean="0"/>
              <a:t>&gt;0.05, </a:t>
            </a:r>
            <a:r>
              <a:rPr lang="hu-HU" i="1" dirty="0" smtClean="0"/>
              <a:t>U</a:t>
            </a:r>
            <a:r>
              <a:rPr lang="hu-HU" dirty="0" smtClean="0"/>
              <a:t> = 94000) és korosztályos (ANOVA: </a:t>
            </a:r>
            <a:r>
              <a:rPr lang="hu-HU" i="1" dirty="0" smtClean="0"/>
              <a:t>p</a:t>
            </a:r>
            <a:r>
              <a:rPr lang="hu-HU" dirty="0" smtClean="0"/>
              <a:t>&gt;0.05, </a:t>
            </a:r>
            <a:r>
              <a:rPr lang="hu-HU" i="1" dirty="0" smtClean="0"/>
              <a:t>F</a:t>
            </a:r>
            <a:r>
              <a:rPr lang="hu-HU" dirty="0" smtClean="0"/>
              <a:t>= 2.077, </a:t>
            </a:r>
            <a:r>
              <a:rPr lang="hu-HU" i="1" dirty="0" err="1" smtClean="0"/>
              <a:t>df</a:t>
            </a:r>
            <a:r>
              <a:rPr lang="hu-HU" dirty="0" smtClean="0"/>
              <a:t>=2) szignifikáns különbség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8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570378"/>
              </p:ext>
            </p:extLst>
          </p:nvPr>
        </p:nvGraphicFramePr>
        <p:xfrm>
          <a:off x="486165" y="353679"/>
          <a:ext cx="11412750" cy="635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</a:tblGrid>
              <a:tr h="2235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Férfiak</a:t>
                      </a:r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nők</a:t>
                      </a:r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Beszélő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korcsoport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szószám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előfordulás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Arány (db/szószám)</a:t>
                      </a:r>
                      <a:endParaRPr lang="hu-HU" sz="15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Beszélő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korcsoport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szószám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Db/szószám</a:t>
                      </a:r>
                      <a:endParaRPr lang="hu-HU" sz="15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0.000767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0.002891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0.001393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0.000789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0.004745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0.003119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0.001082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0.004098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0.004027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0.001935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0.002341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0.001631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0.004761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0.002666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0.001498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0.001876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0.003369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0.009523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0.004109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0.007407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átlag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0,00206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átlag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0002315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1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2137" y="1768510"/>
            <a:ext cx="9284676" cy="4803112"/>
          </a:xfrm>
        </p:spPr>
        <p:txBody>
          <a:bodyPr/>
          <a:lstStyle/>
          <a:p>
            <a:pPr marL="0" indent="0">
              <a:buNone/>
            </a:pPr>
            <a:r>
              <a:rPr lang="hu-HU" sz="2500" dirty="0" smtClean="0"/>
              <a:t>Önálló </a:t>
            </a:r>
            <a:r>
              <a:rPr lang="hu-HU" sz="2500" i="1" dirty="0" smtClean="0"/>
              <a:t>na</a:t>
            </a:r>
            <a:r>
              <a:rPr lang="hu-HU" sz="2500" dirty="0"/>
              <a:t>: </a:t>
            </a:r>
            <a:r>
              <a:rPr lang="hu-HU" sz="2500" dirty="0" smtClean="0"/>
              <a:t>csak 15 db! </a:t>
            </a:r>
          </a:p>
          <a:p>
            <a:pPr marL="0" indent="0">
              <a:buNone/>
            </a:pPr>
            <a:r>
              <a:rPr lang="hu-HU" sz="2500" i="1" dirty="0" smtClean="0"/>
              <a:t>Na: </a:t>
            </a:r>
            <a:r>
              <a:rPr lang="hu-HU" sz="2500" dirty="0" smtClean="0"/>
              <a:t>kombinálódni/</a:t>
            </a:r>
            <a:r>
              <a:rPr lang="hu-HU" sz="2500" dirty="0" err="1" smtClean="0"/>
              <a:t>kollokálódni</a:t>
            </a:r>
            <a:r>
              <a:rPr lang="hu-HU" sz="2500" dirty="0" smtClean="0"/>
              <a:t> szeret (79.45</a:t>
            </a:r>
            <a:r>
              <a:rPr lang="hu-HU" sz="2500" dirty="0"/>
              <a:t>%)</a:t>
            </a:r>
          </a:p>
          <a:p>
            <a:r>
              <a:rPr lang="hu-HU" sz="2500" b="1" i="1" dirty="0"/>
              <a:t>Na most (hát/akkor): </a:t>
            </a:r>
            <a:r>
              <a:rPr lang="hu-HU" sz="2500" b="1" dirty="0"/>
              <a:t>12 </a:t>
            </a:r>
            <a:r>
              <a:rPr lang="hu-HU" sz="2500" b="1" dirty="0" smtClean="0"/>
              <a:t>db</a:t>
            </a:r>
            <a:endParaRPr lang="hu-HU" sz="2500" b="1" dirty="0"/>
          </a:p>
          <a:p>
            <a:r>
              <a:rPr lang="hu-HU" sz="2500" i="1" dirty="0"/>
              <a:t>Na jó (de/hát/mondjuk/szóval): </a:t>
            </a:r>
            <a:r>
              <a:rPr lang="hu-HU" sz="2500" dirty="0"/>
              <a:t>8 </a:t>
            </a:r>
            <a:r>
              <a:rPr lang="hu-HU" sz="2500" dirty="0" smtClean="0"/>
              <a:t>db</a:t>
            </a:r>
            <a:endParaRPr lang="hu-HU" sz="2500" dirty="0"/>
          </a:p>
          <a:p>
            <a:r>
              <a:rPr lang="hu-HU" sz="2500" i="1" dirty="0"/>
              <a:t>Na hát (akkor/aztán)</a:t>
            </a:r>
            <a:r>
              <a:rPr lang="hu-HU" sz="2500" dirty="0"/>
              <a:t>: 8 </a:t>
            </a:r>
            <a:r>
              <a:rPr lang="hu-HU" sz="2500" dirty="0" smtClean="0"/>
              <a:t>db</a:t>
            </a:r>
            <a:endParaRPr lang="hu-HU" sz="25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16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1944969-912B-370B-8924-D5E8A51D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BEA: DJ-kombinációk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4B71D54-BC85-786C-F629-7283E4D5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556" y="1768510"/>
            <a:ext cx="9433886" cy="4796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(12) </a:t>
            </a:r>
            <a:r>
              <a:rPr lang="hu-HU" b="1" dirty="0" smtClean="0">
                <a:solidFill>
                  <a:schemeClr val="tx1"/>
                </a:solidFill>
              </a:rPr>
              <a:t>Fő témához való visszatérés + kiemelés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i="1" dirty="0">
                <a:solidFill>
                  <a:schemeClr val="tx1"/>
                </a:solidFill>
              </a:rPr>
              <a:t>én  speciel minden vagyok csak egy olyan futó alkat nem </a:t>
            </a:r>
            <a:r>
              <a:rPr lang="hu-HU" b="1" i="1" dirty="0">
                <a:solidFill>
                  <a:schemeClr val="tx1"/>
                </a:solidFill>
              </a:rPr>
              <a:t>na most </a:t>
            </a:r>
            <a:r>
              <a:rPr lang="hu-HU" i="1" dirty="0">
                <a:solidFill>
                  <a:schemeClr val="tx1"/>
                </a:solidFill>
              </a:rPr>
              <a:t>anyukám </a:t>
            </a:r>
            <a:r>
              <a:rPr lang="hu-HU" b="1" i="1" dirty="0">
                <a:solidFill>
                  <a:schemeClr val="tx1"/>
                </a:solidFill>
              </a:rPr>
              <a:t>meg</a:t>
            </a:r>
            <a:r>
              <a:rPr lang="hu-HU" i="1" dirty="0">
                <a:solidFill>
                  <a:schemeClr val="tx1"/>
                </a:solidFill>
              </a:rPr>
              <a:t> főleg nem </a:t>
            </a:r>
            <a:r>
              <a:rPr lang="hu-HU" dirty="0" smtClean="0">
                <a:solidFill>
                  <a:schemeClr val="tx1"/>
                </a:solidFill>
              </a:rPr>
              <a:t>(</a:t>
            </a:r>
            <a:r>
              <a:rPr lang="hu-HU" dirty="0">
                <a:solidFill>
                  <a:schemeClr val="tx1"/>
                </a:solidFill>
              </a:rPr>
              <a:t>bea019, </a:t>
            </a:r>
            <a:r>
              <a:rPr lang="hu-HU" dirty="0" err="1">
                <a:solidFill>
                  <a:schemeClr val="tx1"/>
                </a:solidFill>
              </a:rPr>
              <a:t>female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smtClean="0">
                <a:solidFill>
                  <a:schemeClr val="tx1"/>
                </a:solidFill>
              </a:rPr>
              <a:t>32)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(13) </a:t>
            </a:r>
            <a:r>
              <a:rPr lang="hu-HU" b="1" dirty="0" smtClean="0">
                <a:solidFill>
                  <a:schemeClr val="tx1"/>
                </a:solidFill>
              </a:rPr>
              <a:t>újrafogalmazás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i="1" dirty="0">
                <a:solidFill>
                  <a:schemeClr val="tx1"/>
                </a:solidFill>
              </a:rPr>
              <a:t>mer én szoktam mondani </a:t>
            </a:r>
            <a:r>
              <a:rPr lang="hu-HU" i="1" dirty="0" smtClean="0">
                <a:solidFill>
                  <a:schemeClr val="tx1"/>
                </a:solidFill>
              </a:rPr>
              <a:t> 					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</a:t>
            </a:r>
            <a:r>
              <a:rPr lang="hu-HU" i="1" dirty="0" smtClean="0">
                <a:solidFill>
                  <a:schemeClr val="tx1"/>
                </a:solidFill>
              </a:rPr>
              <a:t>										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A: </a:t>
            </a:r>
            <a:r>
              <a:rPr lang="hu-HU" i="1" dirty="0" smtClean="0">
                <a:solidFill>
                  <a:schemeClr val="tx1"/>
                </a:solidFill>
              </a:rPr>
              <a:t>hogy jó hát fél óra alatt 						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T1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i="1" dirty="0">
                <a:solidFill>
                  <a:schemeClr val="tx1"/>
                </a:solidFill>
              </a:rPr>
              <a:t>ühüm </a:t>
            </a:r>
            <a:r>
              <a:rPr lang="hu-HU" i="1" dirty="0" smtClean="0">
                <a:solidFill>
                  <a:schemeClr val="tx1"/>
                </a:solidFill>
              </a:rPr>
              <a:t>					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					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elolvasod </a:t>
            </a:r>
            <a:r>
              <a:rPr lang="hu-HU" b="1" i="1" dirty="0">
                <a:solidFill>
                  <a:schemeClr val="tx1"/>
                </a:solidFill>
              </a:rPr>
              <a:t>na jó </a:t>
            </a:r>
            <a:r>
              <a:rPr lang="hu-HU" i="1" dirty="0">
                <a:solidFill>
                  <a:schemeClr val="tx1"/>
                </a:solidFill>
              </a:rPr>
              <a:t>egy óra </a:t>
            </a:r>
            <a:r>
              <a:rPr lang="hu-HU" dirty="0" smtClean="0">
                <a:solidFill>
                  <a:schemeClr val="tx1"/>
                </a:solidFill>
              </a:rPr>
              <a:t>(bea062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female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>
                <a:solidFill>
                  <a:schemeClr val="tx1"/>
                </a:solidFill>
              </a:rPr>
              <a:t>35)	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8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8993" y="1647931"/>
            <a:ext cx="10028255" cy="511461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</a:t>
            </a:r>
            <a:r>
              <a:rPr lang="hu-HU" i="1" dirty="0" smtClean="0"/>
              <a:t>na </a:t>
            </a:r>
            <a:r>
              <a:rPr lang="hu-HU" dirty="0" smtClean="0"/>
              <a:t>100 évvel később jelent meg, mint a </a:t>
            </a:r>
            <a:r>
              <a:rPr lang="hu-HU" i="1" dirty="0" smtClean="0"/>
              <a:t>no </a:t>
            </a:r>
            <a:r>
              <a:rPr lang="hu-HU" dirty="0" smtClean="0"/>
              <a:t>(utóbbi regionális variánsaként)</a:t>
            </a:r>
          </a:p>
          <a:p>
            <a:r>
              <a:rPr lang="hu-HU" dirty="0" smtClean="0"/>
              <a:t>A </a:t>
            </a:r>
            <a:r>
              <a:rPr lang="hu-HU" i="1" dirty="0" smtClean="0"/>
              <a:t>na </a:t>
            </a:r>
            <a:r>
              <a:rPr lang="hu-HU" dirty="0" smtClean="0"/>
              <a:t>már nem tájnyelvi változat, számos régióban és regiszterben gyakoribb a </a:t>
            </a:r>
            <a:r>
              <a:rPr lang="hu-HU" i="1" dirty="0" err="1" smtClean="0"/>
              <a:t>no</a:t>
            </a:r>
            <a:r>
              <a:rPr lang="hu-HU" dirty="0" err="1" smtClean="0"/>
              <a:t>-nál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/>
              <a:t>Mindkét forma elég elterjedt Erdélyben, a Vajdaságban és a Kárpátalján, főleg a sajtónyelvben és az internetes vitafórumokban</a:t>
            </a:r>
            <a:endParaRPr lang="hu-HU" dirty="0"/>
          </a:p>
          <a:p>
            <a:r>
              <a:rPr lang="hu-HU" dirty="0"/>
              <a:t>A</a:t>
            </a:r>
            <a:r>
              <a:rPr lang="hu-HU" i="1" dirty="0" smtClean="0"/>
              <a:t> no</a:t>
            </a:r>
            <a:r>
              <a:rPr lang="hu-HU" dirty="0" smtClean="0"/>
              <a:t> hiányzott a spontán társalgásokból (</a:t>
            </a:r>
            <a:r>
              <a:rPr lang="hu-HU" dirty="0" err="1" smtClean="0"/>
              <a:t>Bp</a:t>
            </a:r>
            <a:r>
              <a:rPr lang="hu-HU" dirty="0" smtClean="0"/>
              <a:t>) és a beszélt sajtónyelvben is nagyon ritka (MNSz2) → </a:t>
            </a:r>
            <a:r>
              <a:rPr lang="hu-HU" b="1" dirty="0" smtClean="0"/>
              <a:t>az írott sajtónyelvben, írott beszélt internetes nyelvhasználatban gyakori</a:t>
            </a:r>
            <a:endParaRPr lang="hu-HU" b="1" dirty="0"/>
          </a:p>
          <a:p>
            <a:r>
              <a:rPr lang="hu-HU" dirty="0" smtClean="0"/>
              <a:t>A </a:t>
            </a:r>
            <a:r>
              <a:rPr lang="hu-HU" i="1" dirty="0"/>
              <a:t>n</a:t>
            </a:r>
            <a:r>
              <a:rPr lang="hu-HU" i="1" dirty="0" smtClean="0"/>
              <a:t>a </a:t>
            </a:r>
            <a:r>
              <a:rPr lang="hu-HU" dirty="0" smtClean="0"/>
              <a:t>jobban </a:t>
            </a:r>
            <a:r>
              <a:rPr lang="hu-HU" dirty="0" err="1" smtClean="0"/>
              <a:t>kollokálódik</a:t>
            </a:r>
            <a:r>
              <a:rPr lang="hu-HU" dirty="0" smtClean="0"/>
              <a:t> és </a:t>
            </a:r>
            <a:r>
              <a:rPr lang="hu-HU" dirty="0" err="1" smtClean="0"/>
              <a:t>pragmatikalizáltabb</a:t>
            </a:r>
            <a:r>
              <a:rPr lang="hu-HU" dirty="0" smtClean="0"/>
              <a:t>, mint a </a:t>
            </a:r>
            <a:r>
              <a:rPr lang="hu-HU" i="1" dirty="0" smtClean="0"/>
              <a:t>no</a:t>
            </a:r>
          </a:p>
          <a:p>
            <a:r>
              <a:rPr lang="hu-HU" dirty="0" smtClean="0"/>
              <a:t>Mindkettő bír </a:t>
            </a:r>
            <a:r>
              <a:rPr lang="hu-HU" dirty="0" err="1" smtClean="0"/>
              <a:t>DM-funkciókkal</a:t>
            </a:r>
            <a:r>
              <a:rPr lang="hu-HU" dirty="0" smtClean="0"/>
              <a:t>, DJ-kel tudnak </a:t>
            </a:r>
            <a:r>
              <a:rPr lang="hu-HU" dirty="0" err="1" smtClean="0"/>
              <a:t>kollokálódni</a:t>
            </a:r>
            <a:r>
              <a:rPr lang="hu-HU" dirty="0" smtClean="0"/>
              <a:t> és összetett módosítószóvá, kötőszóvá alakulni (</a:t>
            </a:r>
            <a:r>
              <a:rPr lang="hu-HU" dirty="0" err="1" smtClean="0"/>
              <a:t>e.g</a:t>
            </a:r>
            <a:r>
              <a:rPr lang="hu-HU" dirty="0"/>
              <a:t>. </a:t>
            </a:r>
            <a:r>
              <a:rPr lang="hu-HU" i="1" dirty="0"/>
              <a:t>nahát, </a:t>
            </a:r>
            <a:r>
              <a:rPr lang="hu-HU" i="1" dirty="0" err="1"/>
              <a:t>nohiszen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i="1" dirty="0" smtClean="0"/>
              <a:t>A </a:t>
            </a:r>
            <a:r>
              <a:rPr lang="hu-HU" i="1" dirty="0"/>
              <a:t>n</a:t>
            </a:r>
            <a:r>
              <a:rPr lang="hu-HU" i="1" dirty="0" smtClean="0"/>
              <a:t>a</a:t>
            </a:r>
            <a:r>
              <a:rPr lang="hu-HU" dirty="0" smtClean="0"/>
              <a:t> és a </a:t>
            </a:r>
            <a:r>
              <a:rPr lang="hu-HU" i="1" dirty="0" smtClean="0"/>
              <a:t>no </a:t>
            </a:r>
            <a:r>
              <a:rPr lang="hu-HU" dirty="0" smtClean="0"/>
              <a:t>eltérő </a:t>
            </a:r>
            <a:r>
              <a:rPr lang="hu-HU" dirty="0" err="1" smtClean="0"/>
              <a:t>kollokátumokkal</a:t>
            </a:r>
            <a:r>
              <a:rPr lang="hu-HU" dirty="0" smtClean="0"/>
              <a:t> jelenik meg, a beszélők egy variánst preferálnak az adott szó mellett (</a:t>
            </a:r>
            <a:r>
              <a:rPr lang="hu-HU" i="1" dirty="0" smtClean="0"/>
              <a:t>na jó, na most, na hát</a:t>
            </a:r>
            <a:r>
              <a:rPr lang="hu-HU" dirty="0" smtClean="0"/>
              <a:t>, </a:t>
            </a:r>
            <a:r>
              <a:rPr lang="hu-HU" i="1" dirty="0" smtClean="0"/>
              <a:t>na de, </a:t>
            </a:r>
            <a:r>
              <a:rPr lang="hu-HU" dirty="0" err="1" smtClean="0"/>
              <a:t>de</a:t>
            </a:r>
            <a:r>
              <a:rPr lang="hu-HU" dirty="0" smtClean="0"/>
              <a:t>: </a:t>
            </a:r>
            <a:r>
              <a:rPr lang="hu-HU" i="1" dirty="0" smtClean="0"/>
              <a:t>no lám</a:t>
            </a:r>
            <a:r>
              <a:rPr lang="hu-HU" dirty="0" smtClean="0"/>
              <a:t>)</a:t>
            </a:r>
          </a:p>
          <a:p>
            <a:r>
              <a:rPr lang="hu-HU" i="1" dirty="0" smtClean="0"/>
              <a:t>Na: </a:t>
            </a:r>
            <a:r>
              <a:rPr lang="hu-HU" dirty="0" smtClean="0"/>
              <a:t>nem mutatott nemi, korbeli eltérést (BEA, </a:t>
            </a:r>
            <a:r>
              <a:rPr lang="hu-HU" dirty="0" err="1" smtClean="0"/>
              <a:t>Bp</a:t>
            </a:r>
            <a:r>
              <a:rPr lang="hu-HU" dirty="0" smtClean="0"/>
              <a:t>)</a:t>
            </a:r>
          </a:p>
          <a:p>
            <a:r>
              <a:rPr lang="hu-HU" dirty="0" smtClean="0"/>
              <a:t>Interakciós funkciók: </a:t>
            </a:r>
            <a:r>
              <a:rPr lang="hu-HU" b="1" dirty="0" smtClean="0"/>
              <a:t>szekvenciális</a:t>
            </a:r>
            <a:r>
              <a:rPr lang="hu-HU" dirty="0" smtClean="0"/>
              <a:t>(határnyitás, témairányítás) &amp; </a:t>
            </a:r>
            <a:r>
              <a:rPr lang="hu-HU" b="1" dirty="0" smtClean="0"/>
              <a:t>interperszonális </a:t>
            </a:r>
            <a:r>
              <a:rPr lang="hu-HU" dirty="0" smtClean="0"/>
              <a:t>(egyetértés, egyet nem értés) </a:t>
            </a:r>
            <a:r>
              <a:rPr lang="hu-HU" b="1" dirty="0" smtClean="0"/>
              <a:t>funkciók </a:t>
            </a:r>
            <a:r>
              <a:rPr lang="hu-HU" dirty="0" smtClean="0"/>
              <a:t>(vö. </a:t>
            </a:r>
            <a:r>
              <a:rPr lang="hu-HU" dirty="0" err="1" smtClean="0"/>
              <a:t>Crible</a:t>
            </a:r>
            <a:r>
              <a:rPr lang="hu-HU" dirty="0" smtClean="0"/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36082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Nohát! Nahát!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6831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Nohát!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mondatszó</a:t>
            </a:r>
            <a:endParaRPr lang="hu-HU" dirty="0"/>
          </a:p>
          <a:p>
            <a:r>
              <a:rPr lang="hu-HU" dirty="0"/>
              <a:t>(hanglejtésével, hangsúlyával gyakran beleolvad az utána következő mondatba, ilyenkor írásban sem tesznek vesszőt utána; szerkezetileg azonban ilyenkor sem illeszkedik bele a mondatba) (</a:t>
            </a:r>
            <a:r>
              <a:rPr lang="hu-HU" b="1" dirty="0"/>
              <a:t>bizalmas</a:t>
            </a:r>
            <a:r>
              <a:rPr lang="hu-HU" dirty="0"/>
              <a:t>)</a:t>
            </a:r>
          </a:p>
          <a:p>
            <a:r>
              <a:rPr lang="hu-HU" dirty="0"/>
              <a:t>Általában nahát.</a:t>
            </a:r>
          </a:p>
          <a:p>
            <a:r>
              <a:rPr lang="hu-HU" dirty="0"/>
              <a:t>1. &lt;Elhatározás, eltökéltség, elszánás bevezetésére.&gt;  </a:t>
            </a:r>
            <a:r>
              <a:rPr lang="hu-HU" i="1" dirty="0"/>
              <a:t>Nohát, – azt mondja </a:t>
            </a:r>
            <a:r>
              <a:rPr lang="hu-HU" i="1" dirty="0" err="1"/>
              <a:t>elkomolyultan</a:t>
            </a:r>
            <a:r>
              <a:rPr lang="hu-HU" i="1" dirty="0"/>
              <a:t>, – én már nem megyek tovább.</a:t>
            </a:r>
            <a:r>
              <a:rPr lang="hu-HU" dirty="0"/>
              <a:t> (Gárdonyi Géza)</a:t>
            </a:r>
          </a:p>
          <a:p>
            <a:r>
              <a:rPr lang="hu-HU" dirty="0"/>
              <a:t>2. &lt;Enyhe fenyegetés bevezetésére.&gt; Nohát, csak azt merd megtenni!</a:t>
            </a:r>
          </a:p>
          <a:p>
            <a:r>
              <a:rPr lang="hu-HU" dirty="0"/>
              <a:t>3. &lt;Megelégelés, sokallás bevezetésére.&gt;  </a:t>
            </a:r>
            <a:r>
              <a:rPr lang="hu-HU" i="1" dirty="0"/>
              <a:t>Mit mond ön? – Hogy a kisasszony egy kalandor! – Nohát elég volt, önök olyan ostobák… </a:t>
            </a:r>
            <a:r>
              <a:rPr lang="hu-HU" dirty="0"/>
              <a:t>(Bródy Sándor)</a:t>
            </a:r>
          </a:p>
          <a:p>
            <a:r>
              <a:rPr lang="hu-HU" dirty="0"/>
              <a:t>4. (</a:t>
            </a:r>
            <a:r>
              <a:rPr lang="hu-HU" b="1" dirty="0"/>
              <a:t>népies</a:t>
            </a:r>
            <a:r>
              <a:rPr lang="hu-HU" dirty="0"/>
              <a:t>) &lt;Ráhagyás, beleegyezés, beletörődés, megengedés kifejezésében&gt;. Nohát, nem bánom, ott leszek!  </a:t>
            </a:r>
            <a:r>
              <a:rPr lang="hu-HU" i="1" dirty="0"/>
              <a:t>De a lovat </a:t>
            </a:r>
            <a:r>
              <a:rPr lang="hu-HU" dirty="0"/>
              <a:t>[= a falovat]</a:t>
            </a:r>
            <a:r>
              <a:rPr lang="hu-HU" i="1" dirty="0"/>
              <a:t> is nagyon szeretném egy kicsit. – Nohát egy kicsit megkapod, add csak oda Pista fiam, hadd rúgja meg.</a:t>
            </a:r>
            <a:r>
              <a:rPr lang="hu-HU" dirty="0"/>
              <a:t> (Móricz Zsigmond)</a:t>
            </a:r>
          </a:p>
          <a:p>
            <a:r>
              <a:rPr lang="hu-HU" dirty="0"/>
              <a:t>5. &lt;Tagadás v. igenlés bevezetésére, annak érzékeltetésére, hogy a közlést elgondolkodás előzte meg.&gt; Nohát, én nem hiszem. Nohát igen, így van a dolog.</a:t>
            </a:r>
          </a:p>
          <a:p>
            <a:r>
              <a:rPr lang="hu-HU" dirty="0"/>
              <a:t>6. &lt;Hosszabb történet, elbeszélés után, ősszegező megállapítás bevezetésére:&gt; egyszóval; tehát. Nohát ez az ügy be van fejezve. Nohát ez nem sikerült.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568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Mire való a </a:t>
            </a:r>
            <a:r>
              <a:rPr lang="hu-HU" i="1" dirty="0" smtClean="0"/>
              <a:t>no</a:t>
            </a:r>
            <a:r>
              <a:rPr lang="hu-HU" dirty="0" smtClean="0"/>
              <a:t>? És a </a:t>
            </a:r>
            <a:r>
              <a:rPr lang="hu-HU" i="1" dirty="0" smtClean="0"/>
              <a:t>na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Van-e regiszterbeli különbség?</a:t>
            </a:r>
          </a:p>
          <a:p>
            <a:pPr marL="0" indent="0">
              <a:buNone/>
            </a:pPr>
            <a:r>
              <a:rPr lang="hu-HU" dirty="0" smtClean="0"/>
              <a:t>Melyik köznyelvi? Tájnyelvi?</a:t>
            </a:r>
          </a:p>
          <a:p>
            <a:pPr marL="0" indent="0">
              <a:buNone/>
            </a:pPr>
            <a:r>
              <a:rPr lang="hu-HU" dirty="0" smtClean="0"/>
              <a:t>Van-e jelentésbeli eltérés?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3114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Nohát!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7. &lt;Párhuzammal kapcsolatos következtetés bevezetésére&gt;.  </a:t>
            </a:r>
            <a:r>
              <a:rPr lang="hu-HU" i="1" dirty="0"/>
              <a:t>Megengedik önök, hogy a gyermek más szemmel nézi a holdat, mint az agg. A földmíves is más szemmel, mint a csillagász. Valamennyinek szép, de valamennyinek más. Nohát a nő is ilyen. Önöknek arany, nekem föld.</a:t>
            </a:r>
            <a:r>
              <a:rPr lang="hu-HU" dirty="0"/>
              <a:t> (Gárdonyi Géza)</a:t>
            </a:r>
          </a:p>
          <a:p>
            <a:r>
              <a:rPr lang="hu-HU" dirty="0"/>
              <a:t>8. &lt;Párbeszédben, az előzőktől eltérő tárgykörű kérdés bevezetésére&gt;.  </a:t>
            </a:r>
            <a:r>
              <a:rPr lang="hu-HU" i="1" dirty="0"/>
              <a:t>Hogy hívnak? – Varsányi Imrének. – Hány esztendős vagy? – Harminc. – Nohát lássuk mi hírt hoztál?</a:t>
            </a:r>
            <a:r>
              <a:rPr lang="hu-HU" dirty="0"/>
              <a:t> (Gárdonyi Géza)</a:t>
            </a:r>
          </a:p>
          <a:p>
            <a:r>
              <a:rPr lang="hu-HU" dirty="0"/>
              <a:t>9. &lt;Enyhe dorgálás kifejezésében&gt;. Nohát, ezt elrontottad.</a:t>
            </a:r>
          </a:p>
          <a:p>
            <a:r>
              <a:rPr lang="hu-HU" dirty="0"/>
              <a:t>10. (erősebb hangsúllyal) &lt;Párbeszédben, helyeslést, a hallottakkal való egyetértést jelentő közlés, kérdés után, a helyesebb nézet hangoztatójának önérzetes megnyilatkozásaként:&gt; ugye megmondtam? [Mégis neked volt igazad.] – Nohát!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813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Nahát!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20645" y="1573161"/>
            <a:ext cx="9969909" cy="4847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indulatszó </a:t>
            </a:r>
            <a:r>
              <a:rPr lang="hu-HU" dirty="0"/>
              <a:t>(</a:t>
            </a:r>
            <a:r>
              <a:rPr lang="hu-HU" b="1" dirty="0"/>
              <a:t>bizalmas</a:t>
            </a:r>
            <a:r>
              <a:rPr lang="hu-HU" dirty="0"/>
              <a:t>)</a:t>
            </a:r>
          </a:p>
          <a:p>
            <a:r>
              <a:rPr lang="hu-HU" dirty="0"/>
              <a:t>1. (erős hangsúllyal) &lt;Csodálkozás, meglepődés kifejezésére&gt;. Nahát ilyet! Nahát, mekkora lett ez a gyerek! Nahát, ilyet még nem hallottam!  </a:t>
            </a:r>
            <a:r>
              <a:rPr lang="hu-HU" i="1" dirty="0"/>
              <a:t>Sógor, Bálint sógor, nahát ilyen csodát, ebbe a kutya télbe ilyen utat?</a:t>
            </a:r>
            <a:r>
              <a:rPr lang="hu-HU" dirty="0"/>
              <a:t> (Móricz Zsigmond)</a:t>
            </a:r>
          </a:p>
          <a:p>
            <a:r>
              <a:rPr lang="hu-HU" dirty="0"/>
              <a:t>2. &lt;Megütközés, bosszankodás, felháborodás kifejezésére.&gt; Nahát, ez már mégis csak sok! Nahát, ezt jól elrontottam! Nahát, most már elég!  </a:t>
            </a:r>
            <a:r>
              <a:rPr lang="hu-HU" i="1" dirty="0"/>
              <a:t>Meghalt </a:t>
            </a:r>
            <a:r>
              <a:rPr lang="hu-HU" dirty="0"/>
              <a:t>[az öngyilkos]</a:t>
            </a:r>
            <a:r>
              <a:rPr lang="hu-HU" i="1" dirty="0"/>
              <a:t>? – Haldoklik. – Nahát akkor mit ácsorognak, a teremtésit … Azonnal mozgósítani az egész kórházat.</a:t>
            </a:r>
            <a:r>
              <a:rPr lang="hu-HU" dirty="0"/>
              <a:t> (Móricz Zsigmond)</a:t>
            </a:r>
          </a:p>
          <a:p>
            <a:r>
              <a:rPr lang="hu-HU" dirty="0"/>
              <a:t>3. &lt;Megelégedettség, elragadtatás, jóleső érzés kifejezésére.&gt; Nahát, ez már tetszik nekem! Nahát, ilyen asszony kell nekem!  </a:t>
            </a:r>
            <a:r>
              <a:rPr lang="hu-HU" i="1" dirty="0"/>
              <a:t>Barátom … nahát ilyet még nem kacagtam, mióta kétágú vagyok.</a:t>
            </a:r>
            <a:r>
              <a:rPr lang="hu-HU" dirty="0"/>
              <a:t> (Móricz Zsigmond) </a:t>
            </a:r>
            <a:r>
              <a:rPr lang="hu-HU" i="1" dirty="0" err="1"/>
              <a:t>Mihent</a:t>
            </a:r>
            <a:r>
              <a:rPr lang="hu-HU" i="1" dirty="0"/>
              <a:t> feljött az autótól </a:t>
            </a:r>
            <a:r>
              <a:rPr lang="hu-HU" dirty="0"/>
              <a:t>[a bátyám]</a:t>
            </a:r>
            <a:r>
              <a:rPr lang="hu-HU" i="1" dirty="0"/>
              <a:t>, elrakta a ruhákat. De milyen egy pontos, pedáns ember, úgy rakta el, nahát, azon egy ránc, egy gyűrődés nincs.</a:t>
            </a:r>
            <a:r>
              <a:rPr lang="hu-HU" dirty="0"/>
              <a:t> (Móricz Zsigmond)</a:t>
            </a:r>
          </a:p>
          <a:p>
            <a:r>
              <a:rPr lang="hu-HU" dirty="0"/>
              <a:t>4. (</a:t>
            </a:r>
            <a:r>
              <a:rPr lang="hu-HU" b="1" dirty="0"/>
              <a:t>ritka</a:t>
            </a:r>
            <a:r>
              <a:rPr lang="hu-HU" dirty="0"/>
              <a:t>) &lt;Felszólítás, biztatás nyomósítására.&gt; Nahát, igyunk egyet!</a:t>
            </a:r>
          </a:p>
          <a:p>
            <a:r>
              <a:rPr lang="hu-HU" dirty="0"/>
              <a:t>5. (</a:t>
            </a:r>
            <a:r>
              <a:rPr lang="hu-HU" b="1" dirty="0"/>
              <a:t>ritka</a:t>
            </a:r>
            <a:r>
              <a:rPr lang="hu-HU" dirty="0"/>
              <a:t>) &lt;Unszolás, sürgetés kifejezésére.&gt; Nahát mi lesz már? Nahát, mégse jöttök? || a. &lt;Válasz sürgetésének bevezetésére.&gt; Igazam van? … Nahát, felelsz már?  </a:t>
            </a:r>
            <a:r>
              <a:rPr lang="hu-HU" i="1" dirty="0"/>
              <a:t>Hát nem tetszik neked a könyv? Már megbántad? – </a:t>
            </a:r>
            <a:r>
              <a:rPr lang="hu-HU" i="1" dirty="0" err="1"/>
              <a:t>Neeem</a:t>
            </a:r>
            <a:r>
              <a:rPr lang="hu-HU" i="1" dirty="0"/>
              <a:t>. – Nahát akkor …</a:t>
            </a:r>
            <a:r>
              <a:rPr lang="hu-HU" dirty="0"/>
              <a:t> (Móricz Zsigmond) || b. (</a:t>
            </a:r>
            <a:r>
              <a:rPr lang="hu-HU" b="1" dirty="0"/>
              <a:t>ritka</a:t>
            </a:r>
            <a:r>
              <a:rPr lang="hu-HU" dirty="0"/>
              <a:t>) Nahát nem: &lt;közlés megerősítését váró kérdésként:&gt; nem úgy van?, nincs igaza(m)?, nemde?</a:t>
            </a:r>
          </a:p>
          <a:p>
            <a:r>
              <a:rPr lang="hu-HU" dirty="0"/>
              <a:t>6. (</a:t>
            </a:r>
            <a:r>
              <a:rPr lang="hu-HU" b="1" dirty="0"/>
              <a:t>ritka</a:t>
            </a:r>
            <a:r>
              <a:rPr lang="hu-HU" dirty="0"/>
              <a:t>) &lt;Nyugtatásban, csitításban, kérlelésben.&gt; Ne sírj már, fiacskám. Nahát, nem olyan nagy dolog az. Máskor majd jobban megtanulod.</a:t>
            </a:r>
          </a:p>
          <a:p>
            <a:r>
              <a:rPr lang="hu-HU" dirty="0"/>
              <a:t>7. (</a:t>
            </a:r>
            <a:r>
              <a:rPr lang="hu-HU" b="1" dirty="0"/>
              <a:t>ritka</a:t>
            </a:r>
            <a:r>
              <a:rPr lang="hu-HU" dirty="0"/>
              <a:t>) &lt;Ráhagyás, beleegyezés, beletörődés, megengedés kifejezésében.&gt; Nahát, legyen! Nahát, nem bánom, elmegyek! Nahát, ebben maradunk. || a. (</a:t>
            </a:r>
            <a:r>
              <a:rPr lang="hu-HU" b="1" dirty="0"/>
              <a:t>ritka</a:t>
            </a:r>
            <a:r>
              <a:rPr lang="hu-HU" dirty="0"/>
              <a:t>) &lt;</a:t>
            </a:r>
            <a:r>
              <a:rPr lang="hu-HU" dirty="0" err="1"/>
              <a:t>Vmely</a:t>
            </a:r>
            <a:r>
              <a:rPr lang="hu-HU" dirty="0"/>
              <a:t> állítás érvényességének többé-kevésbé való elismerésében.&gt; Nahát, megengedem, hogy részben igazad van, de …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9146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Nahát!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2827" y="1905000"/>
            <a:ext cx="9990444" cy="4515041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8. &lt;Enyhe fenyegetés bevezetésére.&gt; Nahát, majd meglátod! Nahát, még csak az kéne!</a:t>
            </a:r>
          </a:p>
          <a:p>
            <a:r>
              <a:rPr lang="hu-HU" dirty="0"/>
              <a:t>9. &lt;Igenlés v. tagadás bevezetésére, annak kifejezésére, hogy a közlést elgondolkodás előzte meg:&gt; hát bizony. Nahát, én nem hiszem. Nahát, úgy látszik, igazad van.  </a:t>
            </a:r>
            <a:r>
              <a:rPr lang="hu-HU" i="1" dirty="0"/>
              <a:t>Elvittem hozzá a Gyulai ajánló sorait. Áhítattal vette át, s nem bírta levenni a szemét a … parányi betűkről. Nahát kérem – mondta … – egész Európából nem hozhatott volna nekem ennél becsesebb ajánló sorokat.</a:t>
            </a:r>
            <a:r>
              <a:rPr lang="hu-HU" dirty="0"/>
              <a:t> (Móricz Zsigmond)</a:t>
            </a:r>
          </a:p>
          <a:p>
            <a:r>
              <a:rPr lang="hu-HU" dirty="0"/>
              <a:t>10. (</a:t>
            </a:r>
            <a:r>
              <a:rPr lang="hu-HU" b="1" dirty="0"/>
              <a:t>bizalmas</a:t>
            </a:r>
            <a:r>
              <a:rPr lang="hu-HU" dirty="0"/>
              <a:t>) &lt;Párbeszédben, az előzőktől eltérő kérdés bevezetésére.&gt; Nahát, mi újság?</a:t>
            </a:r>
          </a:p>
          <a:p>
            <a:r>
              <a:rPr lang="hu-HU" dirty="0"/>
              <a:t>11. (erős hangsúllyal) &lt;Parancs v. dorgálás után, annak nyomatékosítására.&gt; Nahát, ezt alaposan elrontottad.</a:t>
            </a:r>
          </a:p>
          <a:p>
            <a:r>
              <a:rPr lang="hu-HU" dirty="0"/>
              <a:t>12. (erősebb hangsúllyal) &lt;;Párbeszédben; helyeslést, a hallottakkal való egyetértést jelentő közlés után, a helyeselt nézet hangoztatójának önérzetes megnyilatkozásaként:&gt; ugye megmondtam. [Mégis neked volt igazad.] – Nahát! –121 &lt;Hasonló kérdés után, önérzetes feleletként&gt;.  </a:t>
            </a:r>
            <a:r>
              <a:rPr lang="hu-HU" i="1" dirty="0"/>
              <a:t>Ugyan mán! Ki mondja, hogy kezet csókolj? – Nahát! Én bizony nem istenkedek!</a:t>
            </a:r>
            <a:r>
              <a:rPr lang="hu-HU" dirty="0"/>
              <a:t> (Kaffka Margit)</a:t>
            </a:r>
          </a:p>
          <a:p>
            <a:r>
              <a:rPr lang="hu-HU" dirty="0"/>
              <a:t>13. &lt;Hosszabb történet, elbeszélés, összegező megállapítás előtt:&gt; tehát, egyszóval. Nahát, ez az ügy be van fejezve. Nahát, ez nem sikerült.</a:t>
            </a:r>
          </a:p>
          <a:p>
            <a:r>
              <a:rPr lang="hu-HU" dirty="0"/>
              <a:t>14. (</a:t>
            </a:r>
            <a:r>
              <a:rPr lang="hu-HU" b="1" dirty="0"/>
              <a:t>népies</a:t>
            </a:r>
            <a:r>
              <a:rPr lang="hu-HU" dirty="0"/>
              <a:t>, </a:t>
            </a:r>
            <a:r>
              <a:rPr lang="hu-HU" b="1" dirty="0"/>
              <a:t>bizalmas</a:t>
            </a:r>
            <a:r>
              <a:rPr lang="hu-HU" dirty="0"/>
              <a:t>) &lt;Az elbeszélés élénkítésére, kitérés v. megszakítás után, átmenetként, az új, a lényeges mondanivaló bevezetésére:&gt; no (IV), nos, </a:t>
            </a:r>
            <a:r>
              <a:rPr lang="hu-HU" dirty="0" err="1"/>
              <a:t>nos</a:t>
            </a:r>
            <a:r>
              <a:rPr lang="hu-HU" dirty="0"/>
              <a:t> hát; elég az hozzá. Volt egyszer egy király, annak volt egy leánya, aki csak ahhoz akart férjhez menni, aki megfejti három rejtvényét; nahát ez a királyleány egyszer arra ébredt, hogy …  [A hős hosszas jellemzése után:] </a:t>
            </a:r>
            <a:r>
              <a:rPr lang="hu-HU" i="1" dirty="0"/>
              <a:t>Nahát, ez az ember … 1890-ben … már úgy felverekedett, hogy azt lehetett mondani, hogy gazdag ember lett.</a:t>
            </a:r>
            <a:r>
              <a:rPr lang="hu-HU" dirty="0"/>
              <a:t> (Móricz Zsigmond)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2240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21A7380-59BF-80BB-EFBF-BC3516C2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01" y="225083"/>
            <a:ext cx="9692640" cy="1325562"/>
          </a:xfrm>
        </p:spPr>
        <p:txBody>
          <a:bodyPr/>
          <a:lstStyle/>
          <a:p>
            <a:r>
              <a:rPr lang="hu-HU" i="1" dirty="0"/>
              <a:t>hátha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C0F97A2-C637-0CFA-F678-B4CA4942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148" y="934065"/>
            <a:ext cx="9445554" cy="5751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>
                <a:latin typeface="+mj-lt"/>
              </a:rPr>
              <a:t>A magyar nyelv értelmező szótára (</a:t>
            </a:r>
            <a:r>
              <a:rPr lang="hu-HU" sz="1600" dirty="0" err="1">
                <a:latin typeface="+mj-lt"/>
              </a:rPr>
              <a:t>ÉSz</a:t>
            </a:r>
            <a:r>
              <a:rPr lang="hu-HU" sz="1600" dirty="0">
                <a:latin typeface="+mj-lt"/>
              </a:rPr>
              <a:t>.):</a:t>
            </a:r>
          </a:p>
          <a:p>
            <a:pPr marL="0" indent="0">
              <a:buNone/>
            </a:pPr>
            <a:r>
              <a:rPr lang="hu-HU" sz="1600" b="1" dirty="0">
                <a:latin typeface="+mj-lt"/>
              </a:rPr>
              <a:t>Kérdő mondatban</a:t>
            </a:r>
            <a:r>
              <a:rPr lang="hu-HU" sz="1600" dirty="0">
                <a:latin typeface="+mj-lt"/>
              </a:rPr>
              <a:t>: </a:t>
            </a:r>
          </a:p>
          <a:p>
            <a:r>
              <a:rPr lang="hu-HU" sz="1600" b="1" dirty="0">
                <a:latin typeface="+mj-lt"/>
              </a:rPr>
              <a:t>kételkedve</a:t>
            </a:r>
            <a:r>
              <a:rPr lang="hu-HU" sz="1600" dirty="0">
                <a:latin typeface="+mj-lt"/>
              </a:rPr>
              <a:t> az ellenkező lehetőségre utaló kérdés, mint </a:t>
            </a:r>
            <a:r>
              <a:rPr lang="hu-HU" sz="1600" dirty="0" smtClean="0">
                <a:latin typeface="+mj-lt"/>
              </a:rPr>
              <a:t>ami az </a:t>
            </a:r>
            <a:r>
              <a:rPr lang="hu-HU" sz="1600" dirty="0">
                <a:latin typeface="+mj-lt"/>
              </a:rPr>
              <a:t>előzmény volt:  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Szegény asszonynak gyermeke … Hm, </a:t>
            </a:r>
            <a:r>
              <a:rPr lang="hu-HU" sz="1600" b="1" i="1" dirty="0">
                <a:latin typeface="+mj-lt"/>
              </a:rPr>
              <a:t>hátha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 gazdagé?</a:t>
            </a:r>
            <a:endParaRPr lang="hu-HU" sz="1600" dirty="0">
              <a:latin typeface="+mj-lt"/>
            </a:endParaRPr>
          </a:p>
          <a:p>
            <a:r>
              <a:rPr lang="hu-HU" sz="1600" b="1" dirty="0">
                <a:latin typeface="+mj-lt"/>
              </a:rPr>
              <a:t>találgatás</a:t>
            </a:r>
            <a:r>
              <a:rPr lang="hu-HU" sz="1600" dirty="0">
                <a:latin typeface="+mj-lt"/>
              </a:rPr>
              <a:t>, a kérdő jelleg hátrébb szorul: 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Margit örült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</a:rPr>
              <a:t>[, mikor hallotta, kik lesznek a </a:t>
            </a:r>
            <a:r>
              <a:rPr lang="hu-HU" sz="1600" b="0" i="0" dirty="0" err="1">
                <a:solidFill>
                  <a:srgbClr val="000000"/>
                </a:solidFill>
                <a:effectLst/>
                <a:latin typeface="+mj-lt"/>
              </a:rPr>
              <a:t>szomszédaink</a:t>
            </a:r>
            <a:r>
              <a:rPr lang="hu-HU" sz="1600" b="0" i="0" dirty="0">
                <a:solidFill>
                  <a:srgbClr val="000000"/>
                </a:solidFill>
                <a:effectLst/>
                <a:latin typeface="+mj-lt"/>
              </a:rPr>
              <a:t>]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. – </a:t>
            </a:r>
            <a:r>
              <a:rPr lang="hu-HU" sz="1600" b="1" i="1" dirty="0">
                <a:solidFill>
                  <a:srgbClr val="000000"/>
                </a:solidFill>
                <a:effectLst/>
                <a:latin typeface="+mj-lt"/>
              </a:rPr>
              <a:t>Hátha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 öregek? – aggódott aztán.</a:t>
            </a:r>
            <a:endParaRPr lang="hu-HU" sz="1600" dirty="0">
              <a:latin typeface="+mj-lt"/>
            </a:endParaRPr>
          </a:p>
          <a:p>
            <a:r>
              <a:rPr lang="hu-HU" sz="1600" b="1" dirty="0">
                <a:latin typeface="+mj-lt"/>
              </a:rPr>
              <a:t>reménykedés</a:t>
            </a:r>
            <a:r>
              <a:rPr lang="hu-HU" sz="1600" dirty="0">
                <a:latin typeface="+mj-lt"/>
              </a:rPr>
              <a:t>: </a:t>
            </a:r>
            <a:r>
              <a:rPr lang="hu-HU" sz="1600" b="1" i="1" dirty="0">
                <a:latin typeface="+mj-lt"/>
              </a:rPr>
              <a:t>Hátha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 most mindent megnyerek, nyerek, amennyi kell?</a:t>
            </a:r>
          </a:p>
          <a:p>
            <a:r>
              <a:rPr lang="hu-HU" sz="1600" dirty="0">
                <a:latin typeface="+mj-lt"/>
              </a:rPr>
              <a:t>Ajánlat, szándékra vonatkozó kérdés: </a:t>
            </a:r>
            <a:r>
              <a:rPr lang="hu-HU" sz="1600" b="1" dirty="0">
                <a:latin typeface="+mj-lt"/>
              </a:rPr>
              <a:t>bizonytalan </a:t>
            </a:r>
            <a:r>
              <a:rPr lang="hu-HU" sz="1600" dirty="0">
                <a:latin typeface="+mj-lt"/>
              </a:rPr>
              <a:t>a kérdező </a:t>
            </a:r>
            <a:r>
              <a:rPr lang="hu-HU" sz="1600" dirty="0" smtClean="0">
                <a:solidFill>
                  <a:srgbClr val="FF0000"/>
                </a:solidFill>
                <a:latin typeface="+mj-lt"/>
              </a:rPr>
              <a:t>[’(akkor) mi </a:t>
            </a:r>
            <a:r>
              <a:rPr lang="hu-HU" sz="1600" dirty="0">
                <a:solidFill>
                  <a:srgbClr val="FF0000"/>
                </a:solidFill>
                <a:latin typeface="+mj-lt"/>
              </a:rPr>
              <a:t>lenne, ha? </a:t>
            </a:r>
            <a:r>
              <a:rPr lang="hu-HU" sz="1600" dirty="0" smtClean="0">
                <a:solidFill>
                  <a:srgbClr val="FF0000"/>
                </a:solidFill>
                <a:latin typeface="+mj-lt"/>
              </a:rPr>
              <a:t>(akkor) mit szólnának, </a:t>
            </a:r>
            <a:r>
              <a:rPr lang="hu-HU" sz="1600" dirty="0">
                <a:solidFill>
                  <a:srgbClr val="FF0000"/>
                </a:solidFill>
                <a:latin typeface="+mj-lt"/>
              </a:rPr>
              <a:t>ha</a:t>
            </a:r>
            <a:r>
              <a:rPr lang="hu-HU" sz="1600" dirty="0" smtClean="0">
                <a:solidFill>
                  <a:srgbClr val="FF0000"/>
                </a:solidFill>
                <a:latin typeface="+mj-lt"/>
              </a:rPr>
              <a:t>’]:  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A szomszéd kapu alatt pogácsákat, kifliket láttam, </a:t>
            </a:r>
            <a:r>
              <a:rPr lang="hu-HU" sz="1600" b="0" i="1" dirty="0" err="1">
                <a:solidFill>
                  <a:srgbClr val="000000"/>
                </a:solidFill>
                <a:effectLst/>
                <a:latin typeface="+mj-lt"/>
              </a:rPr>
              <a:t>tünődtem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, hogy mi lehet az áruk. </a:t>
            </a:r>
            <a:r>
              <a:rPr lang="hu-HU" sz="1600" b="1" i="1" dirty="0">
                <a:latin typeface="+mj-lt"/>
              </a:rPr>
              <a:t>Hátha</a:t>
            </a:r>
            <a:r>
              <a:rPr lang="hu-HU" sz="1600" b="0" i="1" dirty="0">
                <a:solidFill>
                  <a:srgbClr val="000000"/>
                </a:solidFill>
                <a:effectLst/>
                <a:latin typeface="+mj-lt"/>
              </a:rPr>
              <a:t> lopnék egyet? </a:t>
            </a:r>
            <a:endParaRPr lang="hu-HU" sz="1600" b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12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hátha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>
                <a:solidFill>
                  <a:srgbClr val="000000"/>
                </a:solidFill>
              </a:rPr>
              <a:t>Állító, tagadó közlésben:</a:t>
            </a:r>
          </a:p>
          <a:p>
            <a:r>
              <a:rPr lang="hu-HU" dirty="0">
                <a:solidFill>
                  <a:srgbClr val="000000"/>
                </a:solidFill>
              </a:rPr>
              <a:t>Az előzménnyel ellentétes lehetőség bekövetkezhet: </a:t>
            </a:r>
            <a:r>
              <a:rPr lang="hu-HU" dirty="0">
                <a:solidFill>
                  <a:srgbClr val="FF0000"/>
                </a:solidFill>
              </a:rPr>
              <a:t>’</a:t>
            </a:r>
            <a:r>
              <a:rPr lang="hu-HU" dirty="0" err="1">
                <a:solidFill>
                  <a:srgbClr val="FF0000"/>
                </a:solidFill>
              </a:rPr>
              <a:t>az</a:t>
            </a:r>
            <a:r>
              <a:rPr lang="hu-HU" dirty="0">
                <a:solidFill>
                  <a:srgbClr val="FF0000"/>
                </a:solidFill>
              </a:rPr>
              <a:t> sem lehetetlen, hogy/lehetséges, hogy</a:t>
            </a:r>
            <a:r>
              <a:rPr lang="hu-HU" dirty="0">
                <a:solidFill>
                  <a:srgbClr val="000000"/>
                </a:solidFill>
              </a:rPr>
              <a:t>’: </a:t>
            </a:r>
            <a:r>
              <a:rPr lang="hu-HU" b="1" i="1" dirty="0">
                <a:solidFill>
                  <a:srgbClr val="000000"/>
                </a:solidFill>
              </a:rPr>
              <a:t>hátha</a:t>
            </a:r>
            <a:r>
              <a:rPr lang="hu-HU" i="1" dirty="0">
                <a:solidFill>
                  <a:srgbClr val="000000"/>
                </a:solidFill>
              </a:rPr>
              <a:t> </a:t>
            </a:r>
            <a:r>
              <a:rPr lang="hu-HU" i="1" dirty="0" err="1">
                <a:solidFill>
                  <a:srgbClr val="000000"/>
                </a:solidFill>
              </a:rPr>
              <a:t>lebukol</a:t>
            </a:r>
            <a:r>
              <a:rPr lang="hu-HU" i="1" dirty="0">
                <a:solidFill>
                  <a:srgbClr val="000000"/>
                </a:solidFill>
              </a:rPr>
              <a:t>!</a:t>
            </a:r>
          </a:p>
          <a:p>
            <a:r>
              <a:rPr lang="hu-HU" dirty="0">
                <a:solidFill>
                  <a:srgbClr val="000000"/>
                </a:solidFill>
              </a:rPr>
              <a:t>Reménykedés: </a:t>
            </a:r>
            <a:r>
              <a:rPr lang="hu-HU" i="1" dirty="0">
                <a:solidFill>
                  <a:srgbClr val="000000"/>
                </a:solidFill>
              </a:rPr>
              <a:t>hátha megjön, </a:t>
            </a:r>
            <a:r>
              <a:rPr lang="hu-HU" dirty="0">
                <a:solidFill>
                  <a:srgbClr val="000000"/>
                </a:solidFill>
              </a:rPr>
              <a:t>nemkívánatos következmény: </a:t>
            </a:r>
            <a:r>
              <a:rPr lang="hu-HU" i="1" dirty="0">
                <a:solidFill>
                  <a:srgbClr val="000000"/>
                </a:solidFill>
              </a:rPr>
              <a:t>nem megy haza, </a:t>
            </a:r>
            <a:r>
              <a:rPr lang="hu-HU" b="1" i="1" dirty="0">
                <a:solidFill>
                  <a:srgbClr val="000000"/>
                </a:solidFill>
              </a:rPr>
              <a:t>hátha</a:t>
            </a:r>
            <a:r>
              <a:rPr lang="hu-HU" i="1" dirty="0">
                <a:solidFill>
                  <a:srgbClr val="000000"/>
                </a:solidFill>
              </a:rPr>
              <a:t> megveri az apja</a:t>
            </a:r>
          </a:p>
          <a:p>
            <a:pPr marL="0" indent="0">
              <a:buNone/>
            </a:pPr>
            <a:r>
              <a:rPr lang="hu-HU" i="1" dirty="0">
                <a:solidFill>
                  <a:srgbClr val="000000"/>
                </a:solidFill>
              </a:rPr>
              <a:t>hátha még (is): </a:t>
            </a:r>
            <a:r>
              <a:rPr lang="hu-HU" dirty="0">
                <a:solidFill>
                  <a:srgbClr val="000000"/>
                </a:solidFill>
              </a:rPr>
              <a:t>fokozást jelentő feltevésben annak érvényessége esetén az előzmény(</a:t>
            </a:r>
            <a:r>
              <a:rPr lang="hu-HU" dirty="0" err="1">
                <a:solidFill>
                  <a:srgbClr val="000000"/>
                </a:solidFill>
              </a:rPr>
              <a:t>ek</a:t>
            </a:r>
            <a:r>
              <a:rPr lang="hu-HU" dirty="0">
                <a:solidFill>
                  <a:srgbClr val="000000"/>
                </a:solidFill>
              </a:rPr>
              <a:t>)</a:t>
            </a:r>
            <a:r>
              <a:rPr lang="hu-HU" dirty="0" err="1">
                <a:solidFill>
                  <a:srgbClr val="000000"/>
                </a:solidFill>
              </a:rPr>
              <a:t>ben</a:t>
            </a:r>
            <a:r>
              <a:rPr lang="hu-HU" dirty="0">
                <a:solidFill>
                  <a:srgbClr val="000000"/>
                </a:solidFill>
              </a:rPr>
              <a:t> kifejezett tulajdonság, állapot még sokkal nagyobb mértékű lenne (</a:t>
            </a:r>
            <a:r>
              <a:rPr lang="hu-HU" i="1" dirty="0">
                <a:solidFill>
                  <a:srgbClr val="000000"/>
                </a:solidFill>
              </a:rPr>
              <a:t>Jó ez a sör – </a:t>
            </a:r>
            <a:r>
              <a:rPr lang="hu-HU" b="1" i="1" dirty="0">
                <a:solidFill>
                  <a:srgbClr val="000000"/>
                </a:solidFill>
              </a:rPr>
              <a:t>hátha</a:t>
            </a:r>
            <a:r>
              <a:rPr lang="hu-HU" i="1" dirty="0">
                <a:solidFill>
                  <a:srgbClr val="000000"/>
                </a:solidFill>
              </a:rPr>
              <a:t> </a:t>
            </a:r>
            <a:r>
              <a:rPr lang="hu-HU" b="1" i="1" dirty="0">
                <a:solidFill>
                  <a:srgbClr val="000000"/>
                </a:solidFill>
              </a:rPr>
              <a:t>még</a:t>
            </a:r>
            <a:r>
              <a:rPr lang="hu-HU" i="1" dirty="0">
                <a:solidFill>
                  <a:srgbClr val="000000"/>
                </a:solidFill>
              </a:rPr>
              <a:t> hideg lenne! </a:t>
            </a:r>
            <a:r>
              <a:rPr lang="hu-HU" dirty="0">
                <a:solidFill>
                  <a:srgbClr val="FF0000"/>
                </a:solidFill>
              </a:rPr>
              <a:t>[akkor milyen jó lenne!] </a:t>
            </a:r>
            <a:r>
              <a:rPr lang="hu-HU" dirty="0"/>
              <a:t>Vö. </a:t>
            </a:r>
            <a:r>
              <a:rPr lang="hu-HU" i="1" dirty="0"/>
              <a:t>hát még/ha </a:t>
            </a:r>
            <a:r>
              <a:rPr lang="hu-HU" dirty="0"/>
              <a:t>(csak 1792-től adatolható), valószínűleg a </a:t>
            </a:r>
            <a:r>
              <a:rPr lang="hu-HU" i="1" dirty="0"/>
              <a:t>hát még </a:t>
            </a:r>
            <a:r>
              <a:rPr lang="hu-HU" dirty="0"/>
              <a:t>hatott rá</a:t>
            </a:r>
            <a:r>
              <a:rPr lang="hu-HU" i="1" dirty="0"/>
              <a:t>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4738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hátha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9343" y="1966822"/>
            <a:ext cx="10385169" cy="489117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bal periférián (tagmondat élén vagy DJ-k/indulatszók után), jobbon vagy „önállóan” ritkán (5% egy 500-as véletlen mintában): </a:t>
            </a:r>
          </a:p>
          <a:p>
            <a:pPr marL="0" indent="0">
              <a:buNone/>
            </a:pPr>
            <a:r>
              <a:rPr lang="hu-HU" dirty="0" smtClean="0"/>
              <a:t>(1) </a:t>
            </a:r>
            <a:r>
              <a:rPr lang="hu-HU" i="1" dirty="0" err="1" smtClean="0"/>
              <a:t>eloed</a:t>
            </a:r>
            <a:r>
              <a:rPr lang="hu-HU" i="1" dirty="0" smtClean="0"/>
              <a:t> </a:t>
            </a:r>
            <a:r>
              <a:rPr lang="hu-HU" i="1" dirty="0"/>
              <a:t>08/06/99 16:57:17 megpróbálok mégis odamenni </a:t>
            </a:r>
            <a:r>
              <a:rPr lang="hu-HU" i="1" dirty="0" smtClean="0"/>
              <a:t>6-ra, </a:t>
            </a:r>
            <a:r>
              <a:rPr lang="hu-HU" b="1" i="1" dirty="0" smtClean="0"/>
              <a:t>hátha. </a:t>
            </a:r>
            <a:r>
              <a:rPr lang="hu-HU" dirty="0" smtClean="0"/>
              <a:t>(MNSz2</a:t>
            </a:r>
            <a:r>
              <a:rPr lang="hu-HU" dirty="0"/>
              <a:t>, #</a:t>
            </a:r>
            <a:r>
              <a:rPr lang="hu-HU" dirty="0" smtClean="0"/>
              <a:t>110546874, </a:t>
            </a:r>
            <a:r>
              <a:rPr lang="hu-HU" dirty="0" err="1" smtClean="0"/>
              <a:t>doc</a:t>
            </a:r>
            <a:r>
              <a:rPr lang="hu-HU" dirty="0" smtClean="0"/>
              <a:t>#1004, személyes-fórum)</a:t>
            </a:r>
          </a:p>
          <a:p>
            <a:pPr marL="0" indent="0">
              <a:buNone/>
            </a:pPr>
            <a:r>
              <a:rPr lang="hu-HU" dirty="0" smtClean="0"/>
              <a:t>(2) </a:t>
            </a:r>
            <a:r>
              <a:rPr lang="hu-HU" i="1" dirty="0" smtClean="0"/>
              <a:t>Gyanút </a:t>
            </a:r>
            <a:r>
              <a:rPr lang="hu-HU" i="1" dirty="0"/>
              <a:t>fogtak tehát az erdőt mostanáig név nélkül adminisztráló </a:t>
            </a:r>
            <a:r>
              <a:rPr lang="hu-HU" i="1" dirty="0" smtClean="0"/>
              <a:t>vezetők. </a:t>
            </a:r>
            <a:r>
              <a:rPr lang="hu-HU" b="1" i="1" dirty="0" smtClean="0"/>
              <a:t>Hátha...</a:t>
            </a:r>
            <a:r>
              <a:rPr lang="hu-HU" dirty="0" smtClean="0"/>
              <a:t> (MNSz2</a:t>
            </a:r>
            <a:r>
              <a:rPr lang="hu-HU" dirty="0"/>
              <a:t>, #</a:t>
            </a:r>
            <a:r>
              <a:rPr lang="hu-HU" dirty="0" smtClean="0"/>
              <a:t>217289414, </a:t>
            </a:r>
            <a:r>
              <a:rPr lang="hu-HU" dirty="0" err="1" smtClean="0"/>
              <a:t>doc</a:t>
            </a:r>
            <a:r>
              <a:rPr lang="hu-HU" dirty="0" smtClean="0"/>
              <a:t>#1104, sajtó)</a:t>
            </a:r>
          </a:p>
          <a:p>
            <a:pPr marL="0" indent="0">
              <a:buNone/>
            </a:pPr>
            <a:r>
              <a:rPr lang="hu-HU" dirty="0" smtClean="0"/>
              <a:t>Nem a random mintában volt:</a:t>
            </a:r>
          </a:p>
          <a:p>
            <a:pPr marL="0" indent="0">
              <a:buNone/>
            </a:pPr>
            <a:r>
              <a:rPr lang="hu-HU" dirty="0" smtClean="0"/>
              <a:t>(3) </a:t>
            </a:r>
            <a:r>
              <a:rPr lang="hu-HU" i="1" dirty="0" smtClean="0"/>
              <a:t>Azért, </a:t>
            </a:r>
            <a:r>
              <a:rPr lang="hu-HU" i="1" dirty="0"/>
              <a:t>mert magyar tanár </a:t>
            </a:r>
            <a:r>
              <a:rPr lang="hu-HU" i="1" dirty="0" smtClean="0"/>
              <a:t>vagyok, </a:t>
            </a:r>
            <a:r>
              <a:rPr lang="hu-HU" b="1" i="1" dirty="0"/>
              <a:t>azért még </a:t>
            </a:r>
            <a:r>
              <a:rPr lang="hu-HU" b="1" i="1" dirty="0" smtClean="0"/>
              <a:t>hátha </a:t>
            </a:r>
            <a:r>
              <a:rPr lang="hu-HU" i="1" dirty="0" smtClean="0"/>
              <a:t>megy, </a:t>
            </a:r>
            <a:r>
              <a:rPr lang="hu-HU" i="1" dirty="0"/>
              <a:t>ezt ugye nem veszed </a:t>
            </a:r>
            <a:r>
              <a:rPr lang="hu-HU" i="1" dirty="0" smtClean="0"/>
              <a:t>? </a:t>
            </a:r>
            <a:r>
              <a:rPr lang="hu-HU" dirty="0"/>
              <a:t>(MNSz2, #938221910</a:t>
            </a:r>
            <a:r>
              <a:rPr lang="hu-HU" dirty="0" smtClean="0"/>
              <a:t>, </a:t>
            </a:r>
            <a:r>
              <a:rPr lang="hu-HU" dirty="0" err="1" smtClean="0"/>
              <a:t>doc</a:t>
            </a:r>
            <a:r>
              <a:rPr lang="hu-HU" dirty="0" smtClean="0"/>
              <a:t>#2652, </a:t>
            </a:r>
            <a:r>
              <a:rPr lang="hu-HU" dirty="0" err="1" smtClean="0"/>
              <a:t>spok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(4) </a:t>
            </a:r>
            <a:r>
              <a:rPr lang="hu-HU" b="1" i="1" dirty="0" smtClean="0"/>
              <a:t>A </a:t>
            </a:r>
            <a:r>
              <a:rPr lang="hu-HU" b="1" i="1" dirty="0"/>
              <a:t>következő négy évben </a:t>
            </a:r>
            <a:r>
              <a:rPr lang="hu-HU" b="1" i="1" dirty="0" smtClean="0"/>
              <a:t>hátha </a:t>
            </a:r>
            <a:r>
              <a:rPr lang="hu-HU" i="1" dirty="0" smtClean="0"/>
              <a:t>tényleg </a:t>
            </a:r>
            <a:r>
              <a:rPr lang="hu-HU" i="1" dirty="0"/>
              <a:t>tisztul a </a:t>
            </a:r>
            <a:r>
              <a:rPr lang="hu-HU" i="1" dirty="0" smtClean="0"/>
              <a:t>baloldal! </a:t>
            </a:r>
            <a:r>
              <a:rPr lang="hu-HU" dirty="0"/>
              <a:t>(MNSz2, #</a:t>
            </a:r>
            <a:r>
              <a:rPr lang="hu-HU" dirty="0" smtClean="0"/>
              <a:t>1056625460,</a:t>
            </a:r>
            <a:r>
              <a:rPr lang="hu-HU" dirty="0" err="1" smtClean="0"/>
              <a:t>doc</a:t>
            </a:r>
            <a:r>
              <a:rPr lang="hu-HU" dirty="0" smtClean="0"/>
              <a:t>#2759, sajtó)</a:t>
            </a:r>
          </a:p>
          <a:p>
            <a:pPr marL="0" indent="0">
              <a:buNone/>
            </a:pPr>
            <a:r>
              <a:rPr lang="hu-HU" dirty="0"/>
              <a:t>két fő funkció az </a:t>
            </a:r>
            <a:r>
              <a:rPr lang="hu-HU" b="1" dirty="0"/>
              <a:t>állítások és kérdések </a:t>
            </a:r>
            <a:r>
              <a:rPr lang="hu-HU" dirty="0" smtClean="0"/>
              <a:t>esetében is:</a:t>
            </a:r>
            <a:endParaRPr lang="hu-HU" dirty="0"/>
          </a:p>
          <a:p>
            <a:r>
              <a:rPr lang="hu-HU" b="1" dirty="0" smtClean="0"/>
              <a:t>találgatás/bizonytalanság/kétely/esetlegesség</a:t>
            </a:r>
            <a:endParaRPr lang="hu-HU" b="1" dirty="0"/>
          </a:p>
          <a:p>
            <a:r>
              <a:rPr lang="hu-HU" b="1" dirty="0" smtClean="0"/>
              <a:t>reménykedés (nem tiszta, mindig van kétely), nem biztos beteljesülés, de óhaj</a:t>
            </a:r>
          </a:p>
        </p:txBody>
      </p:sp>
    </p:spTree>
    <p:extLst>
      <p:ext uri="{BB962C8B-B14F-4D97-AF65-F5344CB8AC3E}">
        <p14:creationId xmlns:p14="http://schemas.microsoft.com/office/powerpoint/2010/main" val="24879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4733747-C59B-E75B-20AE-F2365EBE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hátha &gt; hát ha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A85DCF7-0682-FFBA-4230-E906756D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565" y="2157274"/>
            <a:ext cx="9232778" cy="450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err="1" smtClean="0"/>
              <a:t>Prototipikus</a:t>
            </a:r>
            <a:r>
              <a:rPr lang="hu-HU" sz="2200" dirty="0" smtClean="0"/>
              <a:t> használat:</a:t>
            </a:r>
          </a:p>
          <a:p>
            <a:pPr marL="0" indent="0">
              <a:buNone/>
            </a:pPr>
            <a:r>
              <a:rPr lang="hu-HU" sz="2200" dirty="0" smtClean="0"/>
              <a:t>(5) </a:t>
            </a:r>
            <a:r>
              <a:rPr lang="hu-HU" sz="2200" i="1" kern="100" dirty="0">
                <a:latin typeface="+mj-lt"/>
                <a:cs typeface="Times New Roman" panose="02020603050405020304" pitchFamily="18" charset="0"/>
              </a:rPr>
              <a:t>Amilyen boldog voltam, amikor elküldted a </a:t>
            </a:r>
            <a:r>
              <a:rPr lang="hu-HU" sz="2200" i="1" kern="100" dirty="0" err="1">
                <a:latin typeface="+mj-lt"/>
                <a:cs typeface="Times New Roman" panose="02020603050405020304" pitchFamily="18" charset="0"/>
              </a:rPr>
              <a:t>mennyegzői</a:t>
            </a:r>
            <a:r>
              <a:rPr lang="hu-HU" sz="2200" i="1" kern="100" dirty="0">
                <a:latin typeface="+mj-lt"/>
                <a:cs typeface="Times New Roman" panose="02020603050405020304" pitchFamily="18" charset="0"/>
              </a:rPr>
              <a:t> ruhát, most éppen olyan, boldogtalan vagyok! </a:t>
            </a:r>
            <a:r>
              <a:rPr lang="hu-HU" sz="2200" b="1" i="1" kern="100" dirty="0">
                <a:latin typeface="+mj-lt"/>
                <a:cs typeface="Times New Roman" panose="02020603050405020304" pitchFamily="18" charset="0"/>
              </a:rPr>
              <a:t>Hát</a:t>
            </a:r>
            <a:r>
              <a:rPr lang="hu-HU" sz="2200" i="1" kern="1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2200" b="1" i="1" kern="100" dirty="0">
                <a:latin typeface="+mj-lt"/>
                <a:cs typeface="Times New Roman" panose="02020603050405020304" pitchFamily="18" charset="0"/>
              </a:rPr>
              <a:t>ha </a:t>
            </a:r>
            <a:r>
              <a:rPr lang="hu-HU" sz="2200" i="1" kern="100" dirty="0">
                <a:latin typeface="+mj-lt"/>
                <a:cs typeface="Times New Roman" panose="02020603050405020304" pitchFamily="18" charset="0"/>
              </a:rPr>
              <a:t>így van, Isten áldjon meg, István! (MNSz2, </a:t>
            </a:r>
            <a:r>
              <a:rPr lang="hu-HU" sz="2200" i="1" kern="100" dirty="0" err="1">
                <a:latin typeface="+mj-lt"/>
                <a:cs typeface="Times New Roman" panose="02020603050405020304" pitchFamily="18" charset="0"/>
              </a:rPr>
              <a:t>doc</a:t>
            </a:r>
            <a:r>
              <a:rPr lang="hu-HU" sz="2200" i="1" kern="100" dirty="0">
                <a:latin typeface="+mj-lt"/>
                <a:cs typeface="Times New Roman" panose="02020603050405020304" pitchFamily="18" charset="0"/>
              </a:rPr>
              <a:t>#71, MNSz2, irodalom) </a:t>
            </a:r>
            <a:r>
              <a:rPr lang="hu-HU" sz="2200" kern="100" dirty="0">
                <a:latin typeface="+mj-lt"/>
                <a:cs typeface="Times New Roman" panose="02020603050405020304" pitchFamily="18" charset="0"/>
              </a:rPr>
              <a:t>vö. </a:t>
            </a:r>
            <a:r>
              <a:rPr lang="hu-HU" sz="2200" b="1" i="1" kern="100" dirty="0">
                <a:latin typeface="+mj-lt"/>
                <a:cs typeface="Times New Roman" panose="02020603050405020304" pitchFamily="18" charset="0"/>
              </a:rPr>
              <a:t>Hát </a:t>
            </a:r>
            <a:r>
              <a:rPr lang="hu-HU" sz="2200" i="1" kern="100" dirty="0">
                <a:latin typeface="+mj-lt"/>
                <a:cs typeface="Times New Roman" panose="02020603050405020304" pitchFamily="18" charset="0"/>
              </a:rPr>
              <a:t>Isten áldjon meg, István, </a:t>
            </a:r>
            <a:r>
              <a:rPr lang="hu-HU" sz="2200" b="1" i="1" kern="100" dirty="0">
                <a:latin typeface="+mj-lt"/>
                <a:cs typeface="Times New Roman" panose="02020603050405020304" pitchFamily="18" charset="0"/>
              </a:rPr>
              <a:t>ha </a:t>
            </a:r>
            <a:r>
              <a:rPr lang="hu-HU" sz="2200" i="1" kern="100" dirty="0">
                <a:latin typeface="+mj-lt"/>
                <a:cs typeface="Times New Roman" panose="02020603050405020304" pitchFamily="18" charset="0"/>
              </a:rPr>
              <a:t>így van! ~ ?Isten áldjon meg, István, </a:t>
            </a:r>
            <a:r>
              <a:rPr lang="hu-HU" sz="2200" b="1" i="1" kern="100" dirty="0">
                <a:latin typeface="+mj-lt"/>
                <a:cs typeface="Times New Roman" panose="02020603050405020304" pitchFamily="18" charset="0"/>
              </a:rPr>
              <a:t>hát ha </a:t>
            </a:r>
            <a:r>
              <a:rPr lang="hu-HU" sz="2200" i="1" kern="100" dirty="0">
                <a:latin typeface="+mj-lt"/>
                <a:cs typeface="Times New Roman" panose="02020603050405020304" pitchFamily="18" charset="0"/>
              </a:rPr>
              <a:t>így van.</a:t>
            </a:r>
          </a:p>
          <a:p>
            <a:pPr marL="0" indent="0">
              <a:buNone/>
            </a:pPr>
            <a:r>
              <a:rPr lang="hu-HU" sz="2200" kern="100" cap="none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2200" kern="100" cap="none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hu-HU" sz="2200" i="1" kern="100" cap="non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Nem szóltam egy kukkot sem, hanem körülnéztem, </a:t>
            </a:r>
            <a:r>
              <a:rPr lang="hu-HU" sz="2200" b="1" i="1" kern="100" cap="non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hátha</a:t>
            </a:r>
            <a:r>
              <a:rPr lang="hu-HU" sz="2200" i="1" kern="100" cap="non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 tudok mászni valahová.</a:t>
            </a:r>
            <a:r>
              <a:rPr lang="hu-HU" sz="2200" kern="100" cap="none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(MNSz2, doc#3, irodalom) – kétkedő </a:t>
            </a:r>
            <a:r>
              <a:rPr lang="hu-HU" sz="2200" kern="100" cap="none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találgatás</a:t>
            </a:r>
          </a:p>
          <a:p>
            <a:pPr marL="0" indent="0">
              <a:buNone/>
            </a:pPr>
            <a:r>
              <a:rPr lang="hu-HU" sz="2200" kern="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Fontos: nem a tagmondatok számán (összetett mondat-e vagy sem) múlik a használat: a </a:t>
            </a:r>
            <a:r>
              <a:rPr lang="hu-HU" sz="2200" i="1" kern="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hát ha </a:t>
            </a:r>
            <a:r>
              <a:rPr lang="hu-HU" sz="2200" kern="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megjelenhet egyszerű mondatban, a </a:t>
            </a:r>
            <a:r>
              <a:rPr lang="hu-HU" sz="2200" i="1" kern="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hátha </a:t>
            </a:r>
            <a:r>
              <a:rPr lang="hu-HU" sz="2200" kern="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összetettben. </a:t>
            </a:r>
            <a:endParaRPr lang="hu-HU" sz="2200" kern="100" cap="non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200" kern="100" cap="none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41972AC-E6FD-269E-F0FC-1A3EE077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Eredetük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4D14017-DB61-B90B-3F50-52C8FF84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35720" cy="47673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kern="100" dirty="0">
                <a:latin typeface="+mj-lt"/>
                <a:cs typeface="Times New Roman" panose="02020603050405020304" pitchFamily="18" charset="0"/>
              </a:rPr>
              <a:t>Névmási, közös eredet: </a:t>
            </a:r>
            <a:r>
              <a:rPr lang="hu-HU" i="1" kern="100" dirty="0" err="1">
                <a:latin typeface="+mj-lt"/>
                <a:cs typeface="Times New Roman" panose="02020603050405020304" pitchFamily="18" charset="0"/>
              </a:rPr>
              <a:t>há</a:t>
            </a: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 +-t 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hu-HU" kern="100" dirty="0" err="1">
                <a:latin typeface="+mj-lt"/>
                <a:cs typeface="Times New Roman" panose="02020603050405020304" pitchFamily="18" charset="0"/>
              </a:rPr>
              <a:t>loc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.) </a:t>
            </a: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&gt; hát</a:t>
            </a:r>
          </a:p>
          <a:p>
            <a:pPr marL="0" indent="0">
              <a:buNone/>
            </a:pP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h</a:t>
            </a:r>
            <a:r>
              <a:rPr lang="hu-HU" i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át: </a:t>
            </a:r>
            <a:r>
              <a:rPr lang="hu-HU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EWUng</a:t>
            </a:r>
            <a:r>
              <a:rPr lang="hu-HU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hu-HU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Birk</a:t>
            </a:r>
            <a:r>
              <a:rPr lang="hu-HU" kern="100" dirty="0" err="1">
                <a:latin typeface="+mj-lt"/>
                <a:cs typeface="Times New Roman" panose="02020603050405020304" pitchFamily="18" charset="0"/>
              </a:rPr>
              <a:t>K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hu-HU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hu-HU" b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1474 ’</a:t>
            </a:r>
            <a:r>
              <a:rPr lang="hu-HU" b="1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dann</a:t>
            </a:r>
            <a:r>
              <a:rPr lang="hu-HU" b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’ </a:t>
            </a:r>
            <a:r>
              <a:rPr lang="hu-HU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(u1476 ’ja, </a:t>
            </a:r>
            <a:r>
              <a:rPr lang="hu-HU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also</a:t>
            </a:r>
            <a:r>
              <a:rPr lang="hu-HU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hu-HU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nun</a:t>
            </a:r>
            <a:r>
              <a:rPr lang="hu-HU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’) </a:t>
            </a:r>
            <a:r>
              <a:rPr lang="hu-HU" b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’akkor’ – a 15. sz-ban még biztosan van időhatározói jelentése, a </a:t>
            </a:r>
            <a:r>
              <a:rPr lang="hu-HU" b="1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BirkK-ben</a:t>
            </a:r>
            <a:r>
              <a:rPr lang="hu-HU" b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a ha (pedig)… hát… </a:t>
            </a:r>
            <a:r>
              <a:rPr lang="hu-HU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sokáig élő mondatszerkesztésben jelentkezik mindig</a:t>
            </a:r>
            <a:r>
              <a:rPr lang="hu-HU" kern="100" cap="none" dirty="0" smtClean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hu-HU" b="1" kern="100" dirty="0">
                <a:latin typeface="+mj-lt"/>
                <a:cs typeface="Times New Roman" panose="02020603050405020304" pitchFamily="18" charset="0"/>
              </a:rPr>
              <a:t>h</a:t>
            </a:r>
            <a:r>
              <a:rPr lang="hu-HU" b="1" kern="100" dirty="0" smtClean="0">
                <a:latin typeface="+mj-lt"/>
                <a:cs typeface="Times New Roman" panose="02020603050405020304" pitchFamily="18" charset="0"/>
              </a:rPr>
              <a:t>ely &gt;idő &gt; ok(</a:t>
            </a:r>
            <a:r>
              <a:rPr lang="hu-HU" b="1" kern="100" dirty="0" err="1" smtClean="0">
                <a:latin typeface="+mj-lt"/>
                <a:cs typeface="Times New Roman" panose="02020603050405020304" pitchFamily="18" charset="0"/>
              </a:rPr>
              <a:t>ozat</a:t>
            </a:r>
            <a:r>
              <a:rPr lang="hu-HU" b="1" kern="100" dirty="0" smtClean="0">
                <a:latin typeface="+mj-lt"/>
                <a:cs typeface="Times New Roman" panose="02020603050405020304" pitchFamily="18" charset="0"/>
              </a:rPr>
              <a:t>)/következmény (konklúzió)  &gt; részletezés/újrafogalmazás</a:t>
            </a:r>
          </a:p>
          <a:p>
            <a:pPr marL="0" indent="0" algn="ctr">
              <a:buNone/>
            </a:pPr>
            <a:r>
              <a:rPr lang="hu-HU" b="1" kern="100" dirty="0">
                <a:latin typeface="+mj-lt"/>
                <a:cs typeface="Times New Roman" panose="02020603050405020304" pitchFamily="18" charset="0"/>
              </a:rPr>
              <a:t>u</a:t>
            </a:r>
            <a:r>
              <a:rPr lang="hu-HU" b="1" kern="100" cap="none" dirty="0" smtClean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talószó &gt; (kötőszó) &gt; diskurzusjelölő (</a:t>
            </a:r>
            <a:r>
              <a:rPr lang="hu-HU" b="1" kern="100" cap="none" dirty="0" err="1" smtClean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diskurzuspartikula</a:t>
            </a:r>
            <a:r>
              <a:rPr lang="hu-HU" b="1" kern="100" cap="none" dirty="0" smtClean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hu-HU" kern="100" dirty="0" smtClean="0">
                <a:latin typeface="+mj-lt"/>
                <a:cs typeface="Times New Roman" panose="02020603050405020304" pitchFamily="18" charset="0"/>
              </a:rPr>
              <a:t>Vö. </a:t>
            </a:r>
            <a:r>
              <a:rPr lang="hu-HU" b="1" i="1" kern="100" dirty="0" smtClean="0">
                <a:latin typeface="+mj-lt"/>
                <a:cs typeface="Times New Roman" panose="02020603050405020304" pitchFamily="18" charset="0"/>
              </a:rPr>
              <a:t>akkor</a:t>
            </a:r>
            <a:r>
              <a:rPr lang="hu-HU" i="1" kern="1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kern="100" dirty="0" smtClean="0">
                <a:latin typeface="+mj-lt"/>
                <a:cs typeface="Times New Roman" panose="02020603050405020304" pitchFamily="18" charset="0"/>
              </a:rPr>
              <a:t>jelentésfejlődése</a:t>
            </a:r>
            <a:endParaRPr lang="hu-HU" kern="100" cap="none" dirty="0"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i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ha: </a:t>
            </a:r>
            <a:r>
              <a:rPr lang="hu-HU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EWUng</a:t>
            </a:r>
            <a:r>
              <a:rPr lang="hu-HU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. KT. </a:t>
            </a:r>
            <a:r>
              <a:rPr lang="hu-HU" b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A13. </a:t>
            </a:r>
            <a:r>
              <a:rPr lang="hu-HU" b="1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Jh</a:t>
            </a:r>
            <a:r>
              <a:rPr lang="hu-HU" b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/ ’</a:t>
            </a:r>
            <a:r>
              <a:rPr lang="hu-HU" b="1" kern="100" cap="none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wenn</a:t>
            </a:r>
            <a:r>
              <a:rPr lang="hu-HU" b="1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’ </a:t>
            </a:r>
            <a:r>
              <a:rPr lang="hu-HU" kern="100" cap="none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’(a)mikor’ &gt; ’abban az esetben’ 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(KT. </a:t>
            </a: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Ez az Isten, mint (őt) </a:t>
            </a:r>
            <a:r>
              <a:rPr lang="hu-HU" i="1" kern="100" dirty="0" err="1">
                <a:latin typeface="+mj-lt"/>
                <a:cs typeface="Times New Roman" panose="02020603050405020304" pitchFamily="18" charset="0"/>
              </a:rPr>
              <a:t>esmerjök</a:t>
            </a: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, kit szeplő nem illethet, mert </a:t>
            </a:r>
            <a:r>
              <a:rPr lang="hu-HU" b="1" i="1" kern="100" dirty="0">
                <a:latin typeface="+mj-lt"/>
                <a:cs typeface="Times New Roman" panose="02020603050405020304" pitchFamily="18" charset="0"/>
              </a:rPr>
              <a:t>ha </a:t>
            </a: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Isten ő </a:t>
            </a:r>
            <a:r>
              <a:rPr lang="hu-HU" i="1" kern="100" dirty="0" err="1">
                <a:latin typeface="+mj-lt"/>
                <a:cs typeface="Times New Roman" panose="02020603050405020304" pitchFamily="18" charset="0"/>
              </a:rPr>
              <a:t>nöm</a:t>
            </a: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 volna, benne </a:t>
            </a:r>
            <a:r>
              <a:rPr lang="hu-HU" i="1" kern="100" dirty="0" err="1">
                <a:latin typeface="+mj-lt"/>
                <a:cs typeface="Times New Roman" panose="02020603050405020304" pitchFamily="18" charset="0"/>
              </a:rPr>
              <a:t>bínüt</a:t>
            </a: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 lelhetnénk.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hu-HU" kern="10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hu-HU" kern="100" dirty="0" smtClean="0">
                <a:latin typeface="+mj-lt"/>
                <a:cs typeface="Times New Roman" panose="02020603050405020304" pitchFamily="18" charset="0"/>
              </a:rPr>
              <a:t>a </a:t>
            </a:r>
            <a:r>
              <a:rPr lang="hu-HU" i="1" kern="100" dirty="0" smtClean="0">
                <a:latin typeface="+mj-lt"/>
                <a:cs typeface="Times New Roman" panose="02020603050405020304" pitchFamily="18" charset="0"/>
              </a:rPr>
              <a:t>ha </a:t>
            </a:r>
            <a:r>
              <a:rPr lang="hu-HU" kern="100" dirty="0" smtClean="0">
                <a:latin typeface="+mj-lt"/>
                <a:cs typeface="Times New Roman" panose="02020603050405020304" pitchFamily="18" charset="0"/>
              </a:rPr>
              <a:t>előrébb 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tartott a </a:t>
            </a:r>
            <a:r>
              <a:rPr lang="hu-HU" kern="100" dirty="0" err="1">
                <a:latin typeface="+mj-lt"/>
                <a:cs typeface="Times New Roman" panose="02020603050405020304" pitchFamily="18" charset="0"/>
              </a:rPr>
              <a:t>grammatikalizációban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, mint a </a:t>
            </a:r>
            <a:r>
              <a:rPr lang="hu-HU" i="1" kern="100" dirty="0">
                <a:latin typeface="+mj-lt"/>
                <a:cs typeface="Times New Roman" panose="02020603050405020304" pitchFamily="18" charset="0"/>
              </a:rPr>
              <a:t>hát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, de még a kései ÓM-ban is használatos időhatározóként („még mindig aránylag bőven adatolható” – </a:t>
            </a:r>
            <a:r>
              <a:rPr lang="hu-HU" kern="100" dirty="0" err="1">
                <a:latin typeface="+mj-lt"/>
                <a:cs typeface="Times New Roman" panose="02020603050405020304" pitchFamily="18" charset="0"/>
              </a:rPr>
              <a:t>Haader</a:t>
            </a:r>
            <a:r>
              <a:rPr lang="hu-HU" kern="100" dirty="0">
                <a:latin typeface="+mj-lt"/>
                <a:cs typeface="Times New Roman" panose="02020603050405020304" pitchFamily="18" charset="0"/>
              </a:rPr>
              <a:t> 1991: 734)</a:t>
            </a:r>
          </a:p>
          <a:p>
            <a:pPr marL="0" indent="0">
              <a:buNone/>
            </a:pPr>
            <a:r>
              <a:rPr lang="hu-HU" dirty="0" smtClean="0"/>
              <a:t>Rácz </a:t>
            </a:r>
            <a:r>
              <a:rPr lang="hu-HU" b="1" dirty="0" smtClean="0"/>
              <a:t>az </a:t>
            </a:r>
            <a:r>
              <a:rPr lang="hu-HU" b="1" dirty="0"/>
              <a:t>ősmagyar kor végére </a:t>
            </a:r>
            <a:r>
              <a:rPr lang="hu-HU" dirty="0"/>
              <a:t>(!) valószínűsíti, hogy a feltételesség fölébe került az időhatározói mondatrészkifejtésnek </a:t>
            </a:r>
            <a:r>
              <a:rPr lang="hu-HU" dirty="0" smtClean="0"/>
              <a:t>(Rácz 1995</a:t>
            </a:r>
            <a:r>
              <a:rPr lang="hu-HU" dirty="0"/>
              <a:t>: 704).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9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75E3F6A-35FC-EA10-51C6-5D8D17E2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007" y="609804"/>
            <a:ext cx="9692640" cy="1325562"/>
          </a:xfrm>
        </p:spPr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i="1" dirty="0" smtClean="0"/>
              <a:t>hátha </a:t>
            </a:r>
            <a:r>
              <a:rPr lang="hu-HU" dirty="0" smtClean="0"/>
              <a:t>kialakulása: feltevések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F1AD95D-1BBA-8DF2-7F4C-D96947C58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" y="1828800"/>
            <a:ext cx="10243659" cy="4663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cap="none" dirty="0"/>
              <a:t>D. </a:t>
            </a:r>
            <a:r>
              <a:rPr lang="hu-HU" cap="none" dirty="0" err="1"/>
              <a:t>Mátai</a:t>
            </a:r>
            <a:r>
              <a:rPr lang="hu-HU" cap="none" dirty="0"/>
              <a:t> (2000): </a:t>
            </a:r>
            <a:r>
              <a:rPr lang="hu-HU" i="1" cap="none" dirty="0" smtClean="0"/>
              <a:t>hát </a:t>
            </a:r>
            <a:r>
              <a:rPr lang="hu-HU" cap="none" dirty="0"/>
              <a:t>partikula + </a:t>
            </a:r>
            <a:r>
              <a:rPr lang="hu-HU" i="1" cap="none" dirty="0"/>
              <a:t>ha </a:t>
            </a:r>
            <a:r>
              <a:rPr lang="hu-HU" cap="none" dirty="0"/>
              <a:t>kötőszó &gt; összetett módosítószó</a:t>
            </a:r>
            <a:endParaRPr lang="hu-HU" cap="non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smtClean="0"/>
              <a:t>	Lehetséges szcenáriók:</a:t>
            </a:r>
          </a:p>
          <a:p>
            <a:pPr marL="0" indent="0">
              <a:buNone/>
            </a:pPr>
            <a:r>
              <a:rPr lang="hu-HU" b="1" dirty="0" smtClean="0"/>
              <a:t>Összetett mondatokban:</a:t>
            </a:r>
            <a:endParaRPr lang="hu-HU" b="1" dirty="0"/>
          </a:p>
          <a:p>
            <a:pPr marL="0" indent="0">
              <a:buNone/>
            </a:pPr>
            <a:r>
              <a:rPr lang="hu-HU" dirty="0" smtClean="0"/>
              <a:t>1. A feltételes mellékmondat beékelődött a főmondatba (</a:t>
            </a:r>
            <a:r>
              <a:rPr lang="hu-HU" i="1" dirty="0" smtClean="0"/>
              <a:t>hát | ha… |…</a:t>
            </a:r>
            <a:r>
              <a:rPr lang="hu-HU" dirty="0" smtClean="0"/>
              <a:t>), majd a főmondat további része </a:t>
            </a:r>
            <a:r>
              <a:rPr lang="hu-HU" dirty="0" err="1" smtClean="0"/>
              <a:t>elliptálódott</a:t>
            </a:r>
            <a:r>
              <a:rPr lang="hu-HU" dirty="0" smtClean="0"/>
              <a:t> (vö. </a:t>
            </a:r>
            <a:r>
              <a:rPr lang="hu-HU" i="1" dirty="0" smtClean="0"/>
              <a:t>hogy ha &gt; hogyha, </a:t>
            </a:r>
            <a:r>
              <a:rPr lang="hu-HU" dirty="0" smtClean="0"/>
              <a:t>a 14. </a:t>
            </a:r>
            <a:r>
              <a:rPr lang="hu-HU" dirty="0" err="1" smtClean="0"/>
              <a:t>sz-tól</a:t>
            </a:r>
            <a:r>
              <a:rPr lang="hu-HU" dirty="0" smtClean="0"/>
              <a:t> adatolható). De</a:t>
            </a:r>
            <a:r>
              <a:rPr lang="hu-HU" dirty="0"/>
              <a:t>: </a:t>
            </a:r>
            <a:r>
              <a:rPr lang="hu-HU" dirty="0" smtClean="0"/>
              <a:t>„</a:t>
            </a:r>
            <a:r>
              <a:rPr lang="hu-HU" dirty="0"/>
              <a:t>A feltételes mellékmondatok – az ok-okozati viszony természetes egymásutánjának megfelelően – többnyire megelőzik főmondatukat” </a:t>
            </a:r>
            <a:r>
              <a:rPr lang="hu-HU" dirty="0" smtClean="0"/>
              <a:t>(Rácz </a:t>
            </a:r>
            <a:r>
              <a:rPr lang="hu-HU" dirty="0"/>
              <a:t>1995: 711) – </a:t>
            </a:r>
            <a:r>
              <a:rPr lang="hu-HU" dirty="0" smtClean="0"/>
              <a:t>mikor fordult meg a sorrendjük és miért?  Emiatt azt valószínűbb feltenni, hogy nincs beékelődés, hanem ez volt a szokványos sorrendjük: </a:t>
            </a:r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hu-HU" i="1" dirty="0" err="1" smtClean="0"/>
              <a:t>hát</a:t>
            </a:r>
            <a:r>
              <a:rPr lang="hu-HU" dirty="0" err="1" smtClean="0"/>
              <a:t>-tal</a:t>
            </a:r>
            <a:r>
              <a:rPr lang="hu-HU" dirty="0" smtClean="0"/>
              <a:t> induló mellékmondat+főmondat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2. A </a:t>
            </a:r>
            <a:r>
              <a:rPr lang="hu-HU" i="1" dirty="0" smtClean="0"/>
              <a:t>hát </a:t>
            </a:r>
            <a:r>
              <a:rPr lang="hu-HU" dirty="0" smtClean="0"/>
              <a:t>utalószó és a </a:t>
            </a:r>
            <a:r>
              <a:rPr lang="hu-HU" i="1" dirty="0" smtClean="0"/>
              <a:t>ha</a:t>
            </a:r>
            <a:r>
              <a:rPr lang="hu-HU" dirty="0" smtClean="0"/>
              <a:t> kötőszó összeolvadt a tagmondathatár eltolódása miatt (</a:t>
            </a:r>
            <a:r>
              <a:rPr lang="hu-HU" i="1" dirty="0" smtClean="0"/>
              <a:t>…hát | ha…</a:t>
            </a:r>
            <a:r>
              <a:rPr lang="hu-HU" dirty="0" smtClean="0"/>
              <a:t>), kérdés, milyen szófajként/funkcióban (időhatározókként vagy már partikula/DJ + kötőszó).</a:t>
            </a:r>
          </a:p>
          <a:p>
            <a:pPr marL="0" indent="0">
              <a:buNone/>
            </a:pPr>
            <a:r>
              <a:rPr lang="hu-HU" b="1" dirty="0" smtClean="0"/>
              <a:t>Egyszerű mondatban: </a:t>
            </a:r>
          </a:p>
          <a:p>
            <a:pPr marL="0" indent="0">
              <a:buNone/>
            </a:pPr>
            <a:r>
              <a:rPr lang="hu-HU" dirty="0" smtClean="0"/>
              <a:t>3. </a:t>
            </a:r>
            <a:r>
              <a:rPr lang="hu-HU" smtClean="0"/>
              <a:t>A </a:t>
            </a:r>
            <a:r>
              <a:rPr lang="hu-HU" dirty="0" smtClean="0"/>
              <a:t>változás csak a főmondat </a:t>
            </a:r>
            <a:r>
              <a:rPr lang="hu-HU" dirty="0" err="1" smtClean="0"/>
              <a:t>elliptálódása</a:t>
            </a:r>
            <a:r>
              <a:rPr lang="hu-HU" dirty="0" smtClean="0"/>
              <a:t> (</a:t>
            </a:r>
            <a:r>
              <a:rPr lang="hu-HU" dirty="0" err="1" smtClean="0"/>
              <a:t>inszubordináció</a:t>
            </a:r>
            <a:r>
              <a:rPr lang="hu-HU" dirty="0" smtClean="0"/>
              <a:t>?) után indult meg, eltérő erősségű a fúziójú (ha egyáltalán van) az egyes funkciójú, ill. hangsúlyú használatokban, pl. </a:t>
            </a:r>
            <a:r>
              <a:rPr lang="hu-HU" i="1" dirty="0" smtClean="0"/>
              <a:t>Hátha megoldódik! </a:t>
            </a:r>
            <a:r>
              <a:rPr lang="hu-HU" dirty="0" smtClean="0"/>
              <a:t>vs. </a:t>
            </a:r>
            <a:r>
              <a:rPr lang="hu-HU" i="1" dirty="0" smtClean="0"/>
              <a:t>Hát ha megoldódik… </a:t>
            </a:r>
            <a:r>
              <a:rPr lang="hu-HU" dirty="0" smtClean="0"/>
              <a:t>[akkor jó] – átmeneti esetek a kétféle prototípus mellett.</a:t>
            </a:r>
          </a:p>
        </p:txBody>
      </p:sp>
    </p:spTree>
    <p:extLst>
      <p:ext uri="{BB962C8B-B14F-4D97-AF65-F5344CB8AC3E}">
        <p14:creationId xmlns:p14="http://schemas.microsoft.com/office/powerpoint/2010/main" val="33102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i="1" dirty="0" smtClean="0"/>
              <a:t>hátha</a:t>
            </a:r>
            <a:r>
              <a:rPr lang="hu-HU" dirty="0" smtClean="0"/>
              <a:t> kialakulása: korpuszok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Mindkét írásváltozat adatainak vizsgálata:</a:t>
            </a:r>
          </a:p>
          <a:p>
            <a:pPr marL="0" indent="0">
              <a:buNone/>
            </a:pPr>
            <a:r>
              <a:rPr lang="hu-HU" dirty="0" smtClean="0"/>
              <a:t>ÓMK, TMK, </a:t>
            </a:r>
            <a:r>
              <a:rPr lang="hu-HU" dirty="0" err="1" smtClean="0"/>
              <a:t>MTSz</a:t>
            </a:r>
            <a:r>
              <a:rPr lang="hu-HU" dirty="0" smtClean="0"/>
              <a:t>, BEA, MNSz2</a:t>
            </a:r>
          </a:p>
          <a:p>
            <a:pPr marL="0" indent="0">
              <a:buNone/>
            </a:pPr>
            <a:r>
              <a:rPr lang="hu-HU" dirty="0" smtClean="0"/>
              <a:t>Metódus: </a:t>
            </a:r>
          </a:p>
          <a:p>
            <a:r>
              <a:rPr lang="hu-HU" i="1" dirty="0" smtClean="0"/>
              <a:t>hát</a:t>
            </a:r>
            <a:r>
              <a:rPr lang="hu-HU" dirty="0" smtClean="0"/>
              <a:t> és </a:t>
            </a:r>
            <a:r>
              <a:rPr lang="hu-HU" i="1" dirty="0" smtClean="0"/>
              <a:t>ha</a:t>
            </a:r>
            <a:r>
              <a:rPr lang="hu-HU" dirty="0" smtClean="0"/>
              <a:t> egyazon (összetett) mondatban (bármilyen sorrendben)</a:t>
            </a:r>
          </a:p>
          <a:p>
            <a:r>
              <a:rPr lang="hu-HU" i="1" dirty="0"/>
              <a:t>h</a:t>
            </a:r>
            <a:r>
              <a:rPr lang="hu-HU" i="1" dirty="0" smtClean="0"/>
              <a:t>át </a:t>
            </a:r>
            <a:r>
              <a:rPr lang="hu-HU" dirty="0" smtClean="0"/>
              <a:t>és </a:t>
            </a:r>
            <a:r>
              <a:rPr lang="hu-HU" i="1" dirty="0" smtClean="0"/>
              <a:t>ha </a:t>
            </a:r>
            <a:r>
              <a:rPr lang="hu-HU" dirty="0" smtClean="0"/>
              <a:t>ebben a sorrendben egyazon mondatban</a:t>
            </a:r>
          </a:p>
          <a:p>
            <a:r>
              <a:rPr lang="hu-HU" i="1" dirty="0"/>
              <a:t>hát </a:t>
            </a:r>
            <a:r>
              <a:rPr lang="hu-HU" dirty="0"/>
              <a:t>és </a:t>
            </a:r>
            <a:r>
              <a:rPr lang="hu-HU" i="1" dirty="0"/>
              <a:t>ha </a:t>
            </a:r>
            <a:r>
              <a:rPr lang="hu-HU" dirty="0"/>
              <a:t>ebben a </a:t>
            </a:r>
            <a:r>
              <a:rPr lang="hu-HU" dirty="0" smtClean="0"/>
              <a:t>sorrendben egymás mellett egyazon mondatban</a:t>
            </a:r>
          </a:p>
          <a:p>
            <a:r>
              <a:rPr lang="hu-HU" dirty="0" smtClean="0"/>
              <a:t>milyen funkciókban?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43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Indulatszók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1084" y="1533832"/>
            <a:ext cx="9655277" cy="5112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/>
              <a:t>Ameka</a:t>
            </a:r>
            <a:r>
              <a:rPr lang="hu-HU" dirty="0"/>
              <a:t> (1992</a:t>
            </a:r>
            <a:r>
              <a:rPr lang="hu-HU" dirty="0" smtClean="0"/>
              <a:t>): szó </a:t>
            </a:r>
            <a:r>
              <a:rPr lang="hu-HU" dirty="0"/>
              <a:t>szintű </a:t>
            </a:r>
            <a:r>
              <a:rPr lang="hu-HU" dirty="0" smtClean="0"/>
              <a:t>egység, szófaj</a:t>
            </a:r>
          </a:p>
          <a:p>
            <a:pPr marL="0" indent="0">
              <a:buNone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beszélő mentális állapotát, illetve egy szituációval kapcsolatos cselekvését/attitűdjét/reakcióját fejezi ki (ezért erőteljesen </a:t>
            </a:r>
            <a:r>
              <a:rPr lang="hu-HU" dirty="0" err="1" smtClean="0"/>
              <a:t>kontextusfüggő</a:t>
            </a:r>
            <a:r>
              <a:rPr lang="hu-HU" dirty="0" smtClean="0"/>
              <a:t>). </a:t>
            </a:r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b="1" dirty="0"/>
              <a:t>elsődleges</a:t>
            </a:r>
            <a:r>
              <a:rPr lang="hu-HU" dirty="0"/>
              <a:t> indulatszók olyan rövid, hangsúlyos jellemzően </a:t>
            </a:r>
            <a:r>
              <a:rPr lang="hu-HU" dirty="0" err="1"/>
              <a:t>egyszótagú</a:t>
            </a:r>
            <a:r>
              <a:rPr lang="hu-HU" dirty="0"/>
              <a:t> szavak vagy nem-szavak (pl. </a:t>
            </a:r>
            <a:r>
              <a:rPr lang="hu-HU" i="1" dirty="0"/>
              <a:t>j</a:t>
            </a:r>
            <a:r>
              <a:rPr lang="hu-HU" i="1" dirty="0" smtClean="0"/>
              <a:t>aj, au, óh, ú)</a:t>
            </a:r>
            <a:r>
              <a:rPr lang="hu-HU" dirty="0" smtClean="0"/>
              <a:t>, </a:t>
            </a:r>
            <a:r>
              <a:rPr lang="hu-HU" dirty="0"/>
              <a:t>amelyek önmagukban megnyilatkozások lehetnek, és jellemzően nem alkotnak konstrukciót más szófajokkal (i.m. 105–106, vö. </a:t>
            </a:r>
            <a:r>
              <a:rPr lang="hu-HU" dirty="0" err="1"/>
              <a:t>Traugott</a:t>
            </a:r>
            <a:r>
              <a:rPr lang="hu-HU" dirty="0"/>
              <a:t> 2014, </a:t>
            </a:r>
            <a:r>
              <a:rPr lang="hu-HU" dirty="0" err="1"/>
              <a:t>Dingemanse</a:t>
            </a:r>
            <a:r>
              <a:rPr lang="hu-HU" dirty="0"/>
              <a:t> 2023).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dirty="0"/>
              <a:t>másodlagos</a:t>
            </a:r>
            <a:r>
              <a:rPr lang="hu-HU" dirty="0"/>
              <a:t> indulatszók önálló szemantikai értékkel bírnak, konvencionálisan mentális attitűdöt vagy állapotot adnak vissza (pl. </a:t>
            </a:r>
            <a:r>
              <a:rPr lang="hu-HU" i="1" dirty="0" smtClean="0"/>
              <a:t>Segítség! Tűz! Óvatosan! A francba! Szégyen-gyalázat!</a:t>
            </a:r>
            <a:r>
              <a:rPr lang="hu-HU" dirty="0" smtClean="0"/>
              <a:t>), </a:t>
            </a:r>
            <a:r>
              <a:rPr lang="hu-HU" dirty="0"/>
              <a:t>tipikusan fogalomjelölő szavak </a:t>
            </a:r>
            <a:r>
              <a:rPr lang="hu-HU" dirty="0" err="1"/>
              <a:t>szófajtváltásával</a:t>
            </a:r>
            <a:r>
              <a:rPr lang="hu-HU" dirty="0"/>
              <a:t> keletkeztek (Deák 1936: 11).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8279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F5BF741-D7BB-F2E6-6FFE-18040325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70" y="267577"/>
            <a:ext cx="9880345" cy="1794258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Nyelvemlékes kor, </a:t>
            </a:r>
            <a:r>
              <a:rPr lang="hu-HU" dirty="0" smtClean="0"/>
              <a:t>kódexek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mm.+főm. sorrend a tipikus</a:t>
            </a:r>
            <a:r>
              <a:rPr lang="hu-HU" dirty="0"/>
              <a:t/>
            </a:r>
            <a:br>
              <a:rPr lang="hu-HU" dirty="0"/>
            </a:br>
            <a:endParaRPr lang="hu-HU" i="1" dirty="0"/>
          </a:p>
        </p:txBody>
      </p:sp>
      <p:pic>
        <p:nvPicPr>
          <p:cNvPr id="5" name="Tartalom helye 4" descr="A képen szöveg, hírlap, Betűtípus, fehér látható&#10;&#10;Automatikusan generált leírás">
            <a:extLst>
              <a:ext uri="{FF2B5EF4-FFF2-40B4-BE49-F238E27FC236}">
                <a16:creationId xmlns="" xmlns:a16="http://schemas.microsoft.com/office/drawing/2014/main" id="{522D007B-BDE9-7BA9-1CFD-936D4822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644" y="3219904"/>
            <a:ext cx="9880346" cy="1325562"/>
          </a:xfrm>
        </p:spPr>
      </p:pic>
      <p:pic>
        <p:nvPicPr>
          <p:cNvPr id="7" name="Kép 6" descr="A képen szöveg, fehér, Betűtípus, fekete-fehér látható&#10;&#10;Automatikusan generált leírás">
            <a:extLst>
              <a:ext uri="{FF2B5EF4-FFF2-40B4-BE49-F238E27FC236}">
                <a16:creationId xmlns="" xmlns:a16="http://schemas.microsoft.com/office/drawing/2014/main" id="{82482993-0723-0964-FA86-12E66C54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44" y="4805438"/>
            <a:ext cx="10069407" cy="1325562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="" xmlns:a16="http://schemas.microsoft.com/office/drawing/2014/main" id="{DEFBA01F-BFD9-143C-B9B2-B5311D1A11C7}"/>
              </a:ext>
            </a:extLst>
          </p:cNvPr>
          <p:cNvSpPr txBox="1">
            <a:spLocks/>
          </p:cNvSpPr>
          <p:nvPr/>
        </p:nvSpPr>
        <p:spPr>
          <a:xfrm>
            <a:off x="699870" y="1923691"/>
            <a:ext cx="9692640" cy="10362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dirty="0" err="1"/>
              <a:t>BirkK</a:t>
            </a:r>
            <a:r>
              <a:rPr lang="hu-HU" sz="2200" dirty="0"/>
              <a:t>. 1474: 4a, 4b: </a:t>
            </a:r>
            <a:r>
              <a:rPr lang="hu-HU" sz="2200" i="1" dirty="0"/>
              <a:t>mikor/ha…, hát…</a:t>
            </a:r>
          </a:p>
          <a:p>
            <a:r>
              <a:rPr lang="hu-HU" sz="2200" dirty="0" smtClean="0"/>
              <a:t>kitett </a:t>
            </a:r>
            <a:r>
              <a:rPr lang="hu-HU" sz="2200" dirty="0"/>
              <a:t>időhatározói </a:t>
            </a:r>
            <a:r>
              <a:rPr lang="hu-HU" sz="2200" dirty="0" smtClean="0"/>
              <a:t>utalószó: </a:t>
            </a:r>
            <a:r>
              <a:rPr lang="hu-HU" sz="2200" i="1" dirty="0"/>
              <a:t>hát </a:t>
            </a:r>
            <a:r>
              <a:rPr lang="hu-HU" sz="2200" dirty="0"/>
              <a:t>’</a:t>
            </a:r>
            <a:r>
              <a:rPr lang="hu-HU" sz="2200" dirty="0" err="1"/>
              <a:t>akkor</a:t>
            </a:r>
            <a:r>
              <a:rPr lang="hu-HU" sz="2200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9371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21BC7D9-09CE-C5A4-BD5C-EFA81C87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ha</a:t>
            </a:r>
            <a:r>
              <a:rPr lang="hu-HU" dirty="0"/>
              <a:t> + </a:t>
            </a:r>
            <a:r>
              <a:rPr lang="hu-HU" i="1" dirty="0"/>
              <a:t>hát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53A4F71-5CE9-FB79-7BB3-D34DDD9C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10635160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cap="none" dirty="0"/>
              <a:t>ÓMK-adatok: </a:t>
            </a:r>
            <a:r>
              <a:rPr lang="hu-HU" cap="none" dirty="0"/>
              <a:t>nincs még egymás melletti előfordulás </a:t>
            </a:r>
          </a:p>
          <a:p>
            <a:pPr marL="0" indent="0">
              <a:buNone/>
            </a:pPr>
            <a:r>
              <a:rPr lang="hu-HU" cap="none" dirty="0"/>
              <a:t>Kései ÓM: a </a:t>
            </a:r>
            <a:r>
              <a:rPr lang="hu-HU" b="1" cap="none" dirty="0"/>
              <a:t>mindkét</a:t>
            </a:r>
            <a:r>
              <a:rPr lang="hu-HU" cap="none" dirty="0"/>
              <a:t> elemet tartalmazó összetett mondatokban a mellékmondat áll elöl, a főmondat követi</a:t>
            </a:r>
            <a:r>
              <a:rPr lang="hu-HU" dirty="0"/>
              <a:t> (vö. </a:t>
            </a:r>
            <a:r>
              <a:rPr lang="hu-HU" dirty="0" err="1"/>
              <a:t>Haader</a:t>
            </a:r>
            <a:r>
              <a:rPr lang="hu-HU" dirty="0"/>
              <a:t> 1995: 704: </a:t>
            </a:r>
            <a:r>
              <a:rPr lang="hu-HU" i="1" dirty="0" err="1"/>
              <a:t>tahát</a:t>
            </a:r>
            <a:r>
              <a:rPr lang="hu-HU" i="1" dirty="0"/>
              <a:t>, hát </a:t>
            </a:r>
            <a:r>
              <a:rPr lang="hu-HU" dirty="0"/>
              <a:t>’akkor’ utalószóval):</a:t>
            </a:r>
            <a:endParaRPr lang="hu-HU" cap="none" dirty="0"/>
          </a:p>
          <a:p>
            <a:pPr marL="0" indent="0">
              <a:buNone/>
            </a:pPr>
            <a:r>
              <a:rPr lang="hu-HU" b="1" i="1" cap="none" dirty="0"/>
              <a:t>Ha </a:t>
            </a:r>
            <a:r>
              <a:rPr lang="hu-HU" b="1" i="1" cap="none" dirty="0">
                <a:solidFill>
                  <a:srgbClr val="FF0000"/>
                </a:solidFill>
              </a:rPr>
              <a:t>nem…, </a:t>
            </a:r>
            <a:r>
              <a:rPr lang="hu-HU" b="1" i="1" cap="none" dirty="0"/>
              <a:t>hát… </a:t>
            </a:r>
            <a:r>
              <a:rPr lang="hu-HU" cap="none" dirty="0"/>
              <a:t>– kívánatos nem történik meg, ha nemkívánatos történik (</a:t>
            </a:r>
            <a:r>
              <a:rPr lang="hu-HU" cap="none" dirty="0" err="1"/>
              <a:t>ÉrdyK</a:t>
            </a:r>
            <a:r>
              <a:rPr lang="hu-HU" cap="none" dirty="0"/>
              <a:t>., </a:t>
            </a:r>
            <a:r>
              <a:rPr lang="hu-HU" cap="none" dirty="0" err="1"/>
              <a:t>TihK</a:t>
            </a:r>
            <a:r>
              <a:rPr lang="hu-HU" cap="none" dirty="0"/>
              <a:t>. </a:t>
            </a:r>
            <a:r>
              <a:rPr lang="hu-HU" dirty="0"/>
              <a:t>f</a:t>
            </a:r>
            <a:r>
              <a:rPr lang="hu-HU" cap="none" dirty="0"/>
              <a:t>őleg szereti)</a:t>
            </a:r>
          </a:p>
          <a:p>
            <a:pPr marL="0" indent="0">
              <a:buNone/>
            </a:pPr>
            <a:r>
              <a:rPr lang="hu-HU" cap="none" dirty="0" smtClean="0"/>
              <a:t>(7) </a:t>
            </a:r>
            <a:r>
              <a:rPr lang="hu-HU" b="1" i="1" cap="none" dirty="0"/>
              <a:t>Ha </a:t>
            </a:r>
            <a:r>
              <a:rPr lang="hu-HU" i="1" cap="none" dirty="0" err="1"/>
              <a:t>kedeg</a:t>
            </a:r>
            <a:r>
              <a:rPr lang="hu-HU" i="1" cap="none" dirty="0"/>
              <a:t> </a:t>
            </a:r>
            <a:r>
              <a:rPr lang="hu-HU" b="1" i="1" cap="none" dirty="0">
                <a:solidFill>
                  <a:srgbClr val="FF0000"/>
                </a:solidFill>
              </a:rPr>
              <a:t>nem</a:t>
            </a:r>
            <a:r>
              <a:rPr lang="hu-HU" i="1" cap="none" dirty="0"/>
              <a:t> </a:t>
            </a:r>
            <a:r>
              <a:rPr lang="hu-HU" i="1" cap="none" dirty="0" err="1"/>
              <a:t>io</a:t>
            </a:r>
            <a:r>
              <a:rPr lang="hu-HU" i="1" cap="none" dirty="0"/>
              <a:t> az ige </a:t>
            </a:r>
            <a:r>
              <a:rPr lang="hu-HU" i="1" cap="none" dirty="0" err="1"/>
              <a:t>akyt</a:t>
            </a:r>
            <a:r>
              <a:rPr lang="hu-HU" i="1" cap="none" dirty="0"/>
              <a:t> mond ∙ </a:t>
            </a:r>
            <a:r>
              <a:rPr lang="hu-HU" b="1" i="1" cap="none" dirty="0"/>
              <a:t>hat</a:t>
            </a:r>
            <a:r>
              <a:rPr lang="hu-HU" i="1" cap="none" dirty="0"/>
              <a:t> </a:t>
            </a:r>
            <a:r>
              <a:rPr lang="hu-HU" i="1" cap="none" dirty="0" err="1"/>
              <a:t>iobban</a:t>
            </a:r>
            <a:r>
              <a:rPr lang="hu-HU" i="1" cap="none" dirty="0"/>
              <a:t> </a:t>
            </a:r>
            <a:r>
              <a:rPr lang="hu-HU" i="1" cap="none" dirty="0" err="1"/>
              <a:t>taneytod</a:t>
            </a:r>
            <a:r>
              <a:rPr lang="hu-HU" i="1" cap="none" dirty="0"/>
              <a:t> evtet meg </a:t>
            </a:r>
            <a:r>
              <a:rPr lang="hu-HU" i="1" cap="none" dirty="0" err="1"/>
              <a:t>mutatuan</a:t>
            </a:r>
            <a:r>
              <a:rPr lang="hu-HU" i="1" cap="none" dirty="0"/>
              <a:t> </a:t>
            </a:r>
            <a:r>
              <a:rPr lang="hu-HU" i="1" cap="none" dirty="0" err="1"/>
              <a:t>neky</a:t>
            </a:r>
            <a:r>
              <a:rPr lang="hu-HU" i="1" cap="none" dirty="0"/>
              <a:t> az </a:t>
            </a:r>
            <a:r>
              <a:rPr lang="hu-HU" i="1" cap="none" dirty="0" err="1"/>
              <a:t>byzonsagot</a:t>
            </a:r>
            <a:r>
              <a:rPr lang="hu-HU" i="1" cap="none" dirty="0"/>
              <a:t> </a:t>
            </a:r>
            <a:r>
              <a:rPr lang="hu-HU" cap="none" dirty="0"/>
              <a:t>(</a:t>
            </a:r>
            <a:r>
              <a:rPr lang="hu-HU" cap="none" dirty="0" err="1"/>
              <a:t>HorvK</a:t>
            </a:r>
            <a:r>
              <a:rPr lang="hu-HU" cap="none" dirty="0"/>
              <a:t>. 1522: 136r) </a:t>
            </a:r>
          </a:p>
          <a:p>
            <a:pPr marL="0" indent="0">
              <a:buNone/>
            </a:pPr>
            <a:r>
              <a:rPr lang="hu-HU" dirty="0" smtClean="0"/>
              <a:t>(8) </a:t>
            </a:r>
            <a:r>
              <a:rPr lang="hu-HU" b="1" i="1" dirty="0"/>
              <a:t>ha</a:t>
            </a:r>
            <a:r>
              <a:rPr lang="hu-HU" i="1" dirty="0"/>
              <a:t> az </a:t>
            </a:r>
            <a:r>
              <a:rPr lang="hu-HU" i="1" dirty="0" err="1"/>
              <a:t>keg</a:t>
            </a:r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ӱ</a:t>
            </a:r>
            <a:r>
              <a:rPr lang="hu-HU" i="1" dirty="0" err="1"/>
              <a:t>elmes</a:t>
            </a:r>
            <a:r>
              <a:rPr lang="hu-HU" i="1" dirty="0"/>
              <a:t> teremtó es meg </a:t>
            </a:r>
            <a:r>
              <a:rPr lang="hu-HU" i="1" dirty="0" err="1"/>
              <a:t>valto</a:t>
            </a:r>
            <a:r>
              <a:rPr lang="hu-HU" i="1" dirty="0"/>
              <a:t> </a:t>
            </a:r>
            <a:r>
              <a:rPr lang="hu-HU" i="1" dirty="0" err="1"/>
              <a:t>wr</a:t>
            </a:r>
            <a:r>
              <a:rPr lang="hu-HU" i="1" dirty="0"/>
              <a:t> isten azt </a:t>
            </a:r>
            <a:r>
              <a:rPr lang="hu-HU" i="1" dirty="0" err="1"/>
              <a:t>teez</a:t>
            </a:r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ӱ</a:t>
            </a:r>
            <a:r>
              <a:rPr lang="hu-HU" i="1" dirty="0"/>
              <a:t> az </a:t>
            </a:r>
            <a:r>
              <a:rPr lang="hu-HU" i="1" dirty="0" err="1"/>
              <a:t>lelkótlen</a:t>
            </a:r>
            <a:r>
              <a:rPr lang="hu-HU" i="1" dirty="0"/>
              <a:t> es erez-</a:t>
            </a:r>
            <a:r>
              <a:rPr lang="hu-HU" i="1" dirty="0" err="1"/>
              <a:t>hetetlen</a:t>
            </a:r>
            <a:r>
              <a:rPr lang="hu-HU" i="1" dirty="0"/>
              <a:t> allatokkal . </a:t>
            </a:r>
            <a:r>
              <a:rPr lang="hu-HU" b="1" i="1" dirty="0"/>
              <a:t>hat</a:t>
            </a:r>
            <a:r>
              <a:rPr lang="hu-HU" i="1" dirty="0"/>
              <a:t> m</a:t>
            </a:r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ӱ</a:t>
            </a:r>
            <a:r>
              <a:rPr lang="hu-HU" i="1" dirty="0"/>
              <a:t>t </a:t>
            </a:r>
            <a:r>
              <a:rPr lang="hu-HU" i="1" dirty="0" err="1"/>
              <a:t>aad</a:t>
            </a:r>
            <a:r>
              <a:rPr lang="hu-HU" i="1" dirty="0"/>
              <a:t> es </a:t>
            </a:r>
            <a:r>
              <a:rPr lang="hu-HU" i="1" dirty="0" err="1"/>
              <a:t>teezen</a:t>
            </a:r>
            <a:r>
              <a:rPr lang="hu-HU" i="1" dirty="0"/>
              <a:t> az okos </a:t>
            </a:r>
            <a:r>
              <a:rPr lang="hu-HU" i="1" dirty="0" err="1"/>
              <a:t>lelkós</a:t>
            </a:r>
            <a:r>
              <a:rPr lang="hu-HU" i="1" dirty="0"/>
              <a:t> </a:t>
            </a:r>
            <a:r>
              <a:rPr lang="hu-HU" i="1" dirty="0" err="1"/>
              <a:t>allattokkal</a:t>
            </a:r>
            <a:r>
              <a:rPr lang="hu-HU" i="1" dirty="0"/>
              <a:t> (</a:t>
            </a:r>
            <a:r>
              <a:rPr lang="hu-HU" dirty="0" err="1"/>
              <a:t>ÉrdyK</a:t>
            </a:r>
            <a:r>
              <a:rPr lang="hu-HU" dirty="0"/>
              <a:t>. 1526 k.: 17a) </a:t>
            </a:r>
          </a:p>
          <a:p>
            <a:pPr marL="0" indent="0">
              <a:buNone/>
            </a:pPr>
            <a:r>
              <a:rPr lang="hu-HU" dirty="0" smtClean="0"/>
              <a:t>(9) </a:t>
            </a:r>
            <a:r>
              <a:rPr lang="hu-HU" b="1" i="1" dirty="0"/>
              <a:t>ha</a:t>
            </a:r>
            <a:r>
              <a:rPr lang="hu-HU" i="1" dirty="0"/>
              <a:t> ezt </a:t>
            </a:r>
            <a:r>
              <a:rPr lang="hu-HU" i="1" dirty="0" err="1"/>
              <a:t>vallot-tak</a:t>
            </a:r>
            <a:r>
              <a:rPr lang="hu-HU" i="1" dirty="0"/>
              <a:t> </a:t>
            </a:r>
            <a:r>
              <a:rPr lang="hu-HU" b="1" i="1" dirty="0"/>
              <a:t>hat</a:t>
            </a:r>
            <a:r>
              <a:rPr lang="hu-HU" i="1" dirty="0"/>
              <a:t> </a:t>
            </a:r>
            <a:r>
              <a:rPr lang="hu-HU" i="1" dirty="0" err="1"/>
              <a:t>hidnonk</a:t>
            </a:r>
            <a:r>
              <a:rPr lang="hu-HU" i="1" dirty="0"/>
              <a:t> kel nekik </a:t>
            </a:r>
            <a:r>
              <a:rPr lang="hu-HU" dirty="0"/>
              <a:t>(TihK.1530–32: 21r)</a:t>
            </a:r>
          </a:p>
          <a:p>
            <a:pPr marL="0" indent="0">
              <a:buNone/>
            </a:pPr>
            <a:r>
              <a:rPr lang="hu-HU" dirty="0"/>
              <a:t>Nincs az </a:t>
            </a:r>
            <a:r>
              <a:rPr lang="hu-HU" dirty="0" err="1" smtClean="0"/>
              <a:t>ÓM-ban</a:t>
            </a:r>
            <a:r>
              <a:rPr lang="hu-HU" dirty="0" smtClean="0"/>
              <a:t> </a:t>
            </a:r>
            <a:r>
              <a:rPr lang="hu-HU" dirty="0"/>
              <a:t>(adatolhatóan) olyan szórendi helyzet (főmondat – mellékmondat &gt; főmondatba ékelődő mellékmondat), ahol egymás mellé kerültek volna.</a:t>
            </a:r>
          </a:p>
        </p:txBody>
      </p:sp>
    </p:spTree>
    <p:extLst>
      <p:ext uri="{BB962C8B-B14F-4D97-AF65-F5344CB8AC3E}">
        <p14:creationId xmlns:p14="http://schemas.microsoft.com/office/powerpoint/2010/main" val="4119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5E5FC09-0320-7E86-A445-9FB8DF63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ha </a:t>
            </a:r>
            <a:r>
              <a:rPr lang="hu-HU" dirty="0"/>
              <a:t>+ </a:t>
            </a:r>
            <a:r>
              <a:rPr lang="hu-HU" i="1" dirty="0"/>
              <a:t>hát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5D2B701-97C5-A1CE-8F53-3BAA3DF7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834" y="1779639"/>
            <a:ext cx="9692640" cy="4663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TMK</a:t>
            </a:r>
            <a:r>
              <a:rPr lang="hu-HU" dirty="0"/>
              <a:t>. 382 </a:t>
            </a:r>
            <a:r>
              <a:rPr lang="hu-HU" i="1" dirty="0"/>
              <a:t>hát</a:t>
            </a:r>
            <a:r>
              <a:rPr lang="hu-HU" dirty="0"/>
              <a:t>-találat, </a:t>
            </a:r>
            <a:r>
              <a:rPr lang="hu-HU" i="1" dirty="0"/>
              <a:t>hát</a:t>
            </a:r>
            <a:r>
              <a:rPr lang="hu-HU" dirty="0"/>
              <a:t> közelében </a:t>
            </a:r>
            <a:r>
              <a:rPr lang="hu-HU" i="1" dirty="0"/>
              <a:t>ha</a:t>
            </a:r>
          </a:p>
          <a:p>
            <a:pPr marL="0" indent="0">
              <a:buNone/>
            </a:pPr>
            <a:r>
              <a:rPr lang="hu-HU" dirty="0" smtClean="0"/>
              <a:t>Még </a:t>
            </a:r>
            <a:r>
              <a:rPr lang="hu-HU" b="1" dirty="0" smtClean="0"/>
              <a:t>a </a:t>
            </a:r>
            <a:r>
              <a:rPr lang="hu-HU" b="1" dirty="0"/>
              <a:t>18. században </a:t>
            </a:r>
            <a:r>
              <a:rPr lang="hu-HU" dirty="0"/>
              <a:t>is jelen van a kódexekből ismert </a:t>
            </a:r>
            <a:r>
              <a:rPr lang="hu-HU" i="1" dirty="0"/>
              <a:t>ha… hát…</a:t>
            </a:r>
            <a:r>
              <a:rPr lang="hu-HU" dirty="0"/>
              <a:t>-használat (sokszor </a:t>
            </a:r>
            <a:r>
              <a:rPr lang="hu-HU" i="1" dirty="0"/>
              <a:t>hogy ha… hát</a:t>
            </a:r>
            <a:r>
              <a:rPr lang="hu-HU" i="1" dirty="0" smtClean="0"/>
              <a:t>…</a:t>
            </a:r>
            <a:r>
              <a:rPr lang="hu-HU" dirty="0" smtClean="0"/>
              <a:t>), összesen 47 adat: a </a:t>
            </a:r>
            <a:r>
              <a:rPr lang="hu-HU" i="1" dirty="0" smtClean="0"/>
              <a:t>hát </a:t>
            </a:r>
            <a:r>
              <a:rPr lang="hu-HU" dirty="0" smtClean="0"/>
              <a:t>ezekben már inkább következtető kötőszó/DJ, nem időhatározó (vö. </a:t>
            </a:r>
            <a:r>
              <a:rPr lang="hu-HU" i="1" dirty="0" smtClean="0"/>
              <a:t>akkor</a:t>
            </a:r>
            <a:r>
              <a:rPr lang="hu-HU" dirty="0" smtClean="0"/>
              <a:t>):</a:t>
            </a:r>
          </a:p>
          <a:p>
            <a:pPr marL="0" indent="0">
              <a:buNone/>
            </a:pPr>
            <a:r>
              <a:rPr lang="hu-HU" dirty="0" smtClean="0"/>
              <a:t>(10) </a:t>
            </a:r>
            <a:r>
              <a:rPr lang="hu-HU" b="1" i="1" dirty="0"/>
              <a:t>ha</a:t>
            </a:r>
            <a:r>
              <a:rPr lang="hu-HU" i="1" dirty="0"/>
              <a:t> az doktor ott nem volna </a:t>
            </a:r>
            <a:r>
              <a:rPr lang="hu-HU" b="1" i="1" dirty="0"/>
              <a:t>hát </a:t>
            </a:r>
            <a:r>
              <a:rPr lang="hu-HU" i="1" dirty="0"/>
              <a:t>doktort küldenék neki </a:t>
            </a:r>
            <a:r>
              <a:rPr lang="hu-HU" dirty="0"/>
              <a:t>(Nád. 1554: 11)</a:t>
            </a:r>
          </a:p>
          <a:p>
            <a:pPr marL="0" indent="0">
              <a:buNone/>
            </a:pPr>
            <a:r>
              <a:rPr lang="hu-HU" dirty="0" smtClean="0"/>
              <a:t>(11) </a:t>
            </a:r>
            <a:r>
              <a:rPr lang="hu-HU" i="1" dirty="0" err="1"/>
              <a:t>Kd</a:t>
            </a:r>
            <a:r>
              <a:rPr lang="hu-HU" i="1" dirty="0"/>
              <a:t> meglátja, hogy</a:t>
            </a:r>
            <a:r>
              <a:rPr lang="hu-HU" b="1" i="1" dirty="0"/>
              <a:t> ha </a:t>
            </a:r>
            <a:r>
              <a:rPr lang="hu-HU" i="1" dirty="0"/>
              <a:t>elhozzák, </a:t>
            </a:r>
            <a:r>
              <a:rPr lang="hu-HU" b="1" i="1" dirty="0"/>
              <a:t>hát</a:t>
            </a:r>
            <a:r>
              <a:rPr lang="hu-HU" i="1" dirty="0"/>
              <a:t> nem hagyom, nem is hagyatom az te </a:t>
            </a:r>
            <a:r>
              <a:rPr lang="hu-HU" i="1" dirty="0" err="1"/>
              <a:t>Kd</a:t>
            </a:r>
            <a:r>
              <a:rPr lang="hu-HU" i="1" dirty="0"/>
              <a:t> parancsolatja szerént </a:t>
            </a:r>
            <a:r>
              <a:rPr lang="hu-HU" dirty="0"/>
              <a:t>(Nád. 1568: 202–203)</a:t>
            </a:r>
          </a:p>
          <a:p>
            <a:pPr marL="0" indent="0">
              <a:buNone/>
            </a:pPr>
            <a:r>
              <a:rPr lang="hu-HU" dirty="0" smtClean="0"/>
              <a:t>(12) </a:t>
            </a:r>
            <a:r>
              <a:rPr lang="hu-HU" b="1" i="1" dirty="0"/>
              <a:t>Ha</a:t>
            </a:r>
            <a:r>
              <a:rPr lang="hu-HU" i="1" dirty="0"/>
              <a:t> felfogadnád </a:t>
            </a:r>
            <a:r>
              <a:rPr lang="hu-HU" i="1" dirty="0" err="1"/>
              <a:t>penig</a:t>
            </a:r>
            <a:r>
              <a:rPr lang="hu-HU" i="1" dirty="0"/>
              <a:t>, hogy az </a:t>
            </a:r>
            <a:r>
              <a:rPr lang="hu-HU" i="1" dirty="0" err="1"/>
              <a:t>asszont</a:t>
            </a:r>
            <a:r>
              <a:rPr lang="hu-HU" i="1" dirty="0"/>
              <a:t> meg nem fogtatnád, </a:t>
            </a:r>
            <a:r>
              <a:rPr lang="hu-HU" b="1" i="1" dirty="0"/>
              <a:t>hát</a:t>
            </a:r>
            <a:r>
              <a:rPr lang="hu-HU" i="1" dirty="0"/>
              <a:t> ím én szólnék </a:t>
            </a:r>
            <a:r>
              <a:rPr lang="hu-HU" i="1" dirty="0" err="1"/>
              <a:t>vélle</a:t>
            </a:r>
            <a:r>
              <a:rPr lang="hu-HU" i="1" dirty="0"/>
              <a:t>. </a:t>
            </a:r>
            <a:r>
              <a:rPr lang="hu-HU" dirty="0"/>
              <a:t>(</a:t>
            </a:r>
            <a:r>
              <a:rPr lang="hu-HU" dirty="0" err="1"/>
              <a:t>KBosz</a:t>
            </a:r>
            <a:r>
              <a:rPr lang="hu-HU" dirty="0"/>
              <a:t>. 24, 1584)</a:t>
            </a:r>
          </a:p>
          <a:p>
            <a:pPr marL="0" indent="0">
              <a:buNone/>
            </a:pPr>
            <a:r>
              <a:rPr lang="hu-HU" dirty="0" smtClean="0"/>
              <a:t>(13) </a:t>
            </a:r>
            <a:r>
              <a:rPr lang="hu-HU" i="1" dirty="0" err="1"/>
              <a:t>Kerdem</a:t>
            </a:r>
            <a:r>
              <a:rPr lang="hu-HU" i="1" dirty="0"/>
              <a:t> </a:t>
            </a:r>
            <a:r>
              <a:rPr lang="hu-HU" i="1" dirty="0" err="1"/>
              <a:t>aztv</a:t>
            </a:r>
            <a:r>
              <a:rPr lang="hu-HU" i="1" dirty="0"/>
              <a:t> </a:t>
            </a:r>
            <a:r>
              <a:rPr lang="hu-HU" i="1" dirty="0" err="1"/>
              <a:t>js</a:t>
            </a:r>
            <a:r>
              <a:rPr lang="hu-HU" i="1" dirty="0"/>
              <a:t> </a:t>
            </a:r>
            <a:r>
              <a:rPr lang="hu-HU" b="1" i="1" dirty="0" err="1"/>
              <a:t>hogj</a:t>
            </a:r>
            <a:r>
              <a:rPr lang="hu-HU" b="1" i="1" dirty="0"/>
              <a:t> ha </a:t>
            </a:r>
            <a:r>
              <a:rPr lang="hu-HU" i="1" dirty="0"/>
              <a:t>illjen </a:t>
            </a:r>
            <a:r>
              <a:rPr lang="hu-HU" i="1" dirty="0" err="1"/>
              <a:t>iol</a:t>
            </a:r>
            <a:r>
              <a:rPr lang="hu-HU" i="1" dirty="0"/>
              <a:t> </a:t>
            </a:r>
            <a:r>
              <a:rPr lang="hu-HU" i="1" dirty="0" err="1"/>
              <a:t>megj</a:t>
            </a:r>
            <a:r>
              <a:rPr lang="hu-HU" i="1" dirty="0"/>
              <a:t> </a:t>
            </a:r>
            <a:r>
              <a:rPr lang="hu-HU" i="1" dirty="0" err="1"/>
              <a:t>konkordaltak</a:t>
            </a:r>
            <a:r>
              <a:rPr lang="hu-HU" i="1" dirty="0"/>
              <a:t> </a:t>
            </a:r>
            <a:r>
              <a:rPr lang="hu-HU" i="1" dirty="0" err="1"/>
              <a:t>Egj</a:t>
            </a:r>
            <a:r>
              <a:rPr lang="hu-HU" i="1" dirty="0"/>
              <a:t> </a:t>
            </a:r>
            <a:r>
              <a:rPr lang="hu-HU" i="1" dirty="0" err="1"/>
              <a:t>massal</a:t>
            </a:r>
            <a:r>
              <a:rPr lang="hu-HU" i="1" dirty="0"/>
              <a:t>, </a:t>
            </a:r>
            <a:r>
              <a:rPr lang="hu-HU" i="1" dirty="0" err="1"/>
              <a:t>miert</a:t>
            </a:r>
            <a:r>
              <a:rPr lang="hu-HU" i="1" dirty="0"/>
              <a:t> kelletet </a:t>
            </a:r>
            <a:r>
              <a:rPr lang="hu-HU" b="1" i="1" dirty="0"/>
              <a:t>hat </a:t>
            </a:r>
            <a:r>
              <a:rPr lang="hu-HU" i="1" dirty="0" err="1"/>
              <a:t>telegdj</a:t>
            </a:r>
            <a:r>
              <a:rPr lang="hu-HU" i="1" dirty="0"/>
              <a:t> Janos </a:t>
            </a:r>
            <a:r>
              <a:rPr lang="hu-HU" i="1" dirty="0" err="1"/>
              <a:t>Vramnak</a:t>
            </a:r>
            <a:r>
              <a:rPr lang="hu-HU" i="1" dirty="0"/>
              <a:t> </a:t>
            </a:r>
            <a:r>
              <a:rPr lang="hu-HU" i="1" dirty="0" err="1"/>
              <a:t>pragaban</a:t>
            </a:r>
            <a:r>
              <a:rPr lang="hu-HU" i="1" dirty="0"/>
              <a:t> </a:t>
            </a:r>
            <a:r>
              <a:rPr lang="hu-HU" i="1" dirty="0" err="1"/>
              <a:t>mennj</a:t>
            </a:r>
            <a:r>
              <a:rPr lang="hu-HU" i="1" dirty="0"/>
              <a:t> </a:t>
            </a:r>
            <a:r>
              <a:rPr lang="hu-HU" dirty="0"/>
              <a:t>(Tel. 107, 1590) – nem tagmondatkezdő </a:t>
            </a:r>
            <a:r>
              <a:rPr lang="hu-HU" i="1" dirty="0"/>
              <a:t>hát</a:t>
            </a:r>
          </a:p>
          <a:p>
            <a:pPr marL="0" indent="0">
              <a:buNone/>
            </a:pPr>
            <a:r>
              <a:rPr lang="hu-HU" dirty="0" smtClean="0"/>
              <a:t>(14) </a:t>
            </a:r>
            <a:r>
              <a:rPr lang="hu-HU" i="1" dirty="0"/>
              <a:t>Kósné felelvin nem volt bizony itt semmi kutya, melyre a </a:t>
            </a:r>
            <a:r>
              <a:rPr lang="hu-HU" i="1" dirty="0" err="1"/>
              <a:t>fátens</a:t>
            </a:r>
            <a:r>
              <a:rPr lang="hu-HU" i="1" dirty="0"/>
              <a:t> felelvin </a:t>
            </a:r>
            <a:r>
              <a:rPr lang="hu-HU" b="1" i="1" dirty="0"/>
              <a:t>ha </a:t>
            </a:r>
            <a:r>
              <a:rPr lang="hu-HU" i="1" dirty="0"/>
              <a:t>nem volt </a:t>
            </a:r>
            <a:r>
              <a:rPr lang="hu-HU" b="1" i="1" dirty="0"/>
              <a:t>hát</a:t>
            </a:r>
            <a:r>
              <a:rPr lang="hu-HU" i="1" dirty="0">
                <a:solidFill>
                  <a:srgbClr val="FF0000"/>
                </a:solidFill>
              </a:rPr>
              <a:t> </a:t>
            </a:r>
            <a:r>
              <a:rPr lang="hu-HU" b="1" i="1" dirty="0"/>
              <a:t>bizony</a:t>
            </a:r>
            <a:r>
              <a:rPr lang="hu-HU" i="1" dirty="0"/>
              <a:t> te </a:t>
            </a:r>
            <a:r>
              <a:rPr lang="hu-HU" i="1" dirty="0" err="1"/>
              <a:t>jüttél</a:t>
            </a:r>
            <a:r>
              <a:rPr lang="hu-HU" i="1" dirty="0"/>
              <a:t> </a:t>
            </a:r>
            <a:r>
              <a:rPr lang="hu-HU" i="1" dirty="0" err="1"/>
              <a:t>bé</a:t>
            </a:r>
            <a:r>
              <a:rPr lang="hu-HU" i="1" dirty="0"/>
              <a:t> az </a:t>
            </a:r>
            <a:r>
              <a:rPr lang="hu-HU" i="1" dirty="0" err="1"/>
              <a:t>hágcson</a:t>
            </a:r>
            <a:r>
              <a:rPr lang="hu-HU" i="1" dirty="0"/>
              <a:t> te </a:t>
            </a:r>
            <a:r>
              <a:rPr lang="hu-HU" i="1" dirty="0" err="1"/>
              <a:t>bi</a:t>
            </a:r>
            <a:r>
              <a:rPr lang="hu-HU" i="1" dirty="0"/>
              <a:t> </a:t>
            </a:r>
            <a:r>
              <a:rPr lang="hu-HU" i="1" dirty="0" err="1"/>
              <a:t>zony</a:t>
            </a:r>
            <a:r>
              <a:rPr lang="hu-HU" i="1" dirty="0"/>
              <a:t> tiszta boszorkány vagy </a:t>
            </a:r>
            <a:r>
              <a:rPr lang="hu-HU" dirty="0"/>
              <a:t>(</a:t>
            </a:r>
            <a:r>
              <a:rPr lang="hu-HU" dirty="0" err="1"/>
              <a:t>Bosz</a:t>
            </a:r>
            <a:r>
              <a:rPr lang="hu-HU" dirty="0"/>
              <a:t>. 13, 1724)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25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CF4C36D-194E-DBC1-08FB-382DF9A8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003" y="519974"/>
            <a:ext cx="10021646" cy="1325562"/>
          </a:xfrm>
        </p:spPr>
        <p:txBody>
          <a:bodyPr/>
          <a:lstStyle/>
          <a:p>
            <a:r>
              <a:rPr lang="hu-HU" i="1" dirty="0"/>
              <a:t>hát </a:t>
            </a:r>
            <a:r>
              <a:rPr lang="hu-HU" i="1" dirty="0" smtClean="0"/>
              <a:t>(…,) </a:t>
            </a:r>
            <a:r>
              <a:rPr lang="hu-HU" i="1" dirty="0"/>
              <a:t>ha… </a:t>
            </a:r>
            <a:r>
              <a:rPr lang="hu-HU" dirty="0" smtClean="0"/>
              <a:t>sorrendű </a:t>
            </a:r>
            <a:br>
              <a:rPr lang="hu-HU" dirty="0" smtClean="0"/>
            </a:br>
            <a:r>
              <a:rPr lang="hu-HU" dirty="0" smtClean="0"/>
              <a:t>összetett </a:t>
            </a:r>
            <a:r>
              <a:rPr lang="hu-HU" dirty="0"/>
              <a:t>mondatok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9493DC9-E995-E82E-3709-8C48C12E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64" y="2006353"/>
            <a:ext cx="9746439" cy="4518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TMK</a:t>
            </a:r>
            <a:r>
              <a:rPr lang="hu-HU" dirty="0" smtClean="0"/>
              <a:t>. fordított </a:t>
            </a:r>
            <a:r>
              <a:rPr lang="hu-HU" dirty="0"/>
              <a:t>szórendű megoldás </a:t>
            </a:r>
            <a:r>
              <a:rPr lang="hu-HU" dirty="0" smtClean="0"/>
              <a:t>(</a:t>
            </a:r>
            <a:r>
              <a:rPr lang="hu-HU" dirty="0"/>
              <a:t>főmondat – mellékmondat): </a:t>
            </a:r>
            <a:r>
              <a:rPr lang="hu-HU" b="1" dirty="0" smtClean="0"/>
              <a:t>csak a </a:t>
            </a:r>
            <a:r>
              <a:rPr lang="hu-HU" b="1" dirty="0"/>
              <a:t>18. századtól</a:t>
            </a:r>
          </a:p>
          <a:p>
            <a:pPr marL="0" indent="0">
              <a:buNone/>
            </a:pPr>
            <a:r>
              <a:rPr lang="hu-HU" dirty="0" smtClean="0"/>
              <a:t>(15) </a:t>
            </a:r>
            <a:r>
              <a:rPr lang="hu-HU" i="1" dirty="0"/>
              <a:t>kire felelt: </a:t>
            </a:r>
            <a:r>
              <a:rPr lang="hu-HU" i="1" dirty="0" err="1"/>
              <a:t>Nó</a:t>
            </a:r>
            <a:r>
              <a:rPr lang="hu-HU" i="1" dirty="0"/>
              <a:t> </a:t>
            </a:r>
            <a:r>
              <a:rPr lang="hu-HU" b="1" i="1" dirty="0"/>
              <a:t>hát</a:t>
            </a:r>
            <a:r>
              <a:rPr lang="hu-HU" i="1" dirty="0"/>
              <a:t> had </a:t>
            </a:r>
            <a:r>
              <a:rPr lang="hu-HU" i="1" dirty="0" err="1"/>
              <a:t>múlyék</a:t>
            </a:r>
            <a:r>
              <a:rPr lang="hu-HU" i="1" dirty="0"/>
              <a:t>, </a:t>
            </a:r>
            <a:r>
              <a:rPr lang="hu-HU" b="1" i="1" dirty="0"/>
              <a:t>ha</a:t>
            </a:r>
            <a:r>
              <a:rPr lang="hu-HU" i="1" dirty="0"/>
              <a:t> nem engeded! </a:t>
            </a:r>
            <a:r>
              <a:rPr lang="hu-HU" dirty="0"/>
              <a:t>(TMK, </a:t>
            </a:r>
            <a:r>
              <a:rPr lang="hu-HU" dirty="0" err="1"/>
              <a:t>Bosz</a:t>
            </a:r>
            <a:r>
              <a:rPr lang="hu-HU" dirty="0"/>
              <a:t>. 85, 1734)</a:t>
            </a:r>
          </a:p>
          <a:p>
            <a:pPr marL="0" indent="0">
              <a:buNone/>
            </a:pPr>
            <a:r>
              <a:rPr lang="hu-HU" dirty="0" smtClean="0"/>
              <a:t>(16) </a:t>
            </a:r>
            <a:r>
              <a:rPr lang="hu-HU" b="1" i="1" dirty="0"/>
              <a:t>Hát</a:t>
            </a:r>
            <a:r>
              <a:rPr lang="hu-HU" i="1" dirty="0"/>
              <a:t> mit csináltál volna Gyengénének </a:t>
            </a:r>
            <a:r>
              <a:rPr lang="hu-HU" b="1" i="1" dirty="0"/>
              <a:t>ha</a:t>
            </a:r>
            <a:r>
              <a:rPr lang="hu-HU" i="1" dirty="0"/>
              <a:t> az Urad </a:t>
            </a:r>
            <a:r>
              <a:rPr lang="hu-HU" i="1" dirty="0" err="1"/>
              <a:t>bocsatott</a:t>
            </a:r>
            <a:r>
              <a:rPr lang="hu-HU" i="1" dirty="0"/>
              <a:t> volna? </a:t>
            </a:r>
            <a:r>
              <a:rPr lang="hu-HU" dirty="0"/>
              <a:t>(TMK, </a:t>
            </a:r>
            <a:r>
              <a:rPr lang="hu-HU" dirty="0" err="1"/>
              <a:t>Bosz</a:t>
            </a:r>
            <a:r>
              <a:rPr lang="hu-HU" dirty="0"/>
              <a:t>. 95, 1750) – kérdésekben tipikus (</a:t>
            </a:r>
            <a:r>
              <a:rPr lang="hu-HU" dirty="0">
                <a:solidFill>
                  <a:srgbClr val="FF0000"/>
                </a:solidFill>
              </a:rPr>
              <a:t>2 </a:t>
            </a:r>
            <a:r>
              <a:rPr lang="hu-HU" dirty="0"/>
              <a:t>db)</a:t>
            </a:r>
          </a:p>
          <a:p>
            <a:pPr marL="0" indent="0">
              <a:buNone/>
            </a:pPr>
            <a:r>
              <a:rPr lang="hu-HU" b="1" dirty="0"/>
              <a:t>De ezekben a </a:t>
            </a:r>
            <a:r>
              <a:rPr lang="hu-HU" b="1" i="1" dirty="0"/>
              <a:t>hát</a:t>
            </a:r>
            <a:r>
              <a:rPr lang="hu-HU" b="1" dirty="0"/>
              <a:t> </a:t>
            </a:r>
            <a:r>
              <a:rPr lang="hu-HU" b="1" dirty="0" smtClean="0"/>
              <a:t>inkább következményt </a:t>
            </a:r>
            <a:r>
              <a:rPr lang="hu-HU" b="1" dirty="0"/>
              <a:t>fejez ki (vö. </a:t>
            </a:r>
            <a:r>
              <a:rPr lang="hu-HU" b="1" i="1" dirty="0" smtClean="0"/>
              <a:t>akkor</a:t>
            </a:r>
            <a:r>
              <a:rPr lang="hu-HU" b="1" dirty="0" smtClean="0"/>
              <a:t>), </a:t>
            </a:r>
            <a:r>
              <a:rPr lang="hu-HU" b="1" dirty="0"/>
              <a:t>ill. DJ </a:t>
            </a:r>
            <a:endParaRPr lang="hu-HU" b="1" dirty="0" smtClean="0"/>
          </a:p>
          <a:p>
            <a:pPr marL="0" indent="0">
              <a:buNone/>
            </a:pPr>
            <a:r>
              <a:rPr lang="hu-HU" dirty="0" smtClean="0"/>
              <a:t>Egymás mellé kerülve: </a:t>
            </a:r>
            <a:r>
              <a:rPr lang="hu-HU" dirty="0" err="1" smtClean="0"/>
              <a:t>MTSz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 smtClean="0"/>
              <a:t>(17) </a:t>
            </a:r>
            <a:r>
              <a:rPr lang="hu-HU" i="1" dirty="0"/>
              <a:t>Szép </a:t>
            </a:r>
            <a:r>
              <a:rPr lang="hu-HU" b="1" i="1" dirty="0"/>
              <a:t>hát</a:t>
            </a:r>
            <a:r>
              <a:rPr lang="hu-HU" i="1" dirty="0"/>
              <a:t>, </a:t>
            </a:r>
            <a:r>
              <a:rPr lang="hu-HU" b="1" i="1" dirty="0"/>
              <a:t>ha</a:t>
            </a:r>
            <a:r>
              <a:rPr lang="hu-HU" i="1" dirty="0"/>
              <a:t> világosodik az elme szent Írással </a:t>
            </a:r>
            <a:r>
              <a:rPr lang="hu-HU" dirty="0"/>
              <a:t>(</a:t>
            </a:r>
            <a:r>
              <a:rPr lang="hu-HU" dirty="0" err="1"/>
              <a:t>MTSz</a:t>
            </a:r>
            <a:r>
              <a:rPr lang="hu-HU" dirty="0"/>
              <a:t>, Pálóczi Horváth Ádám: Leg-rövidebb nyári </a:t>
            </a:r>
            <a:r>
              <a:rPr lang="hu-HU" dirty="0" err="1"/>
              <a:t>éjtzaka</a:t>
            </a:r>
            <a:r>
              <a:rPr lang="hu-HU" dirty="0"/>
              <a:t>, 1790.2: 3) – DJ, nincs időhatározói jelentése, de a DJ-funkciók </a:t>
            </a:r>
            <a:r>
              <a:rPr lang="hu-HU" dirty="0" smtClean="0"/>
              <a:t>nem </a:t>
            </a:r>
            <a:r>
              <a:rPr lang="hu-HU" dirty="0"/>
              <a:t>is abból nőttek ki (magyarázás-következtetés, vö. </a:t>
            </a:r>
            <a:r>
              <a:rPr lang="hu-HU" i="1" dirty="0"/>
              <a:t>akkor </a:t>
            </a:r>
            <a:r>
              <a:rPr lang="hu-HU" dirty="0"/>
              <a:t>jelentésfejlődése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De: alig akad olyan, amiből a későbbi </a:t>
            </a:r>
            <a:r>
              <a:rPr lang="hu-HU" i="1" dirty="0" smtClean="0"/>
              <a:t>hátha</a:t>
            </a:r>
            <a:r>
              <a:rPr lang="hu-HU" dirty="0" smtClean="0"/>
              <a:t>-jelentések levezethetők (nem valószínű fejlődési út a korpuszadatok alapján):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(18) </a:t>
            </a:r>
            <a:r>
              <a:rPr lang="hu-HU" i="1" dirty="0"/>
              <a:t>Kelts föl </a:t>
            </a:r>
            <a:r>
              <a:rPr lang="hu-HU" b="1" i="1" dirty="0"/>
              <a:t>hát, ha </a:t>
            </a:r>
            <a:r>
              <a:rPr lang="hu-HU" i="1" dirty="0"/>
              <a:t>tudsz. </a:t>
            </a:r>
            <a:r>
              <a:rPr lang="hu-HU" dirty="0"/>
              <a:t>(</a:t>
            </a:r>
            <a:r>
              <a:rPr lang="hu-HU" dirty="0" err="1"/>
              <a:t>MTSz</a:t>
            </a:r>
            <a:r>
              <a:rPr lang="hu-HU" dirty="0"/>
              <a:t>, Vörösmarty: Salamon király, 1826.2: 180)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8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22CF938-A0AF-8B87-EA67-5FFD5785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424" y="596675"/>
            <a:ext cx="9692640" cy="1325562"/>
          </a:xfrm>
        </p:spPr>
        <p:txBody>
          <a:bodyPr/>
          <a:lstStyle/>
          <a:p>
            <a:r>
              <a:rPr lang="hu-HU" i="1" dirty="0"/>
              <a:t>hát </a:t>
            </a:r>
            <a:r>
              <a:rPr lang="hu-HU" i="1" dirty="0" smtClean="0"/>
              <a:t>(…) </a:t>
            </a:r>
            <a:r>
              <a:rPr lang="hu-HU" i="1" dirty="0"/>
              <a:t>ha… </a:t>
            </a:r>
            <a:r>
              <a:rPr lang="hu-HU" dirty="0"/>
              <a:t>sorrendű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egyszerű </a:t>
            </a:r>
            <a:r>
              <a:rPr lang="hu-HU" dirty="0"/>
              <a:t>mondatok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B503ECD-EDB5-43AD-8FF9-B8DA2036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12" y="1811045"/>
            <a:ext cx="9790827" cy="482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De: </a:t>
            </a:r>
          </a:p>
          <a:p>
            <a:pPr marL="0" indent="0">
              <a:buNone/>
            </a:pPr>
            <a:r>
              <a:rPr lang="hu-HU" dirty="0" smtClean="0"/>
              <a:t>(19) </a:t>
            </a:r>
            <a:r>
              <a:rPr lang="hu-HU" i="1" dirty="0"/>
              <a:t>Én is </a:t>
            </a:r>
            <a:r>
              <a:rPr lang="hu-HU" b="1" i="1" dirty="0"/>
              <a:t>hát</a:t>
            </a:r>
            <a:r>
              <a:rPr lang="hu-HU" i="1" dirty="0"/>
              <a:t> sz Úrtól </a:t>
            </a:r>
            <a:r>
              <a:rPr lang="hu-HU" b="1" i="1" dirty="0"/>
              <a:t>ha</a:t>
            </a:r>
            <a:r>
              <a:rPr lang="hu-HU" i="1" dirty="0"/>
              <a:t> nyerni találok Búzát, csak éppen egy vékával instálok. </a:t>
            </a:r>
            <a:r>
              <a:rPr lang="hu-HU" dirty="0"/>
              <a:t>(</a:t>
            </a:r>
            <a:r>
              <a:rPr lang="hu-HU" dirty="0" err="1"/>
              <a:t>MTSz</a:t>
            </a:r>
            <a:r>
              <a:rPr lang="hu-HU" dirty="0"/>
              <a:t>, Zilahi János: Debreceni diákirodalom…, 1795: 2: 28)</a:t>
            </a:r>
            <a:r>
              <a:rPr lang="hu-HU" i="1" dirty="0"/>
              <a:t> </a:t>
            </a:r>
            <a:r>
              <a:rPr lang="hu-HU" dirty="0"/>
              <a:t>– a </a:t>
            </a:r>
            <a:r>
              <a:rPr lang="hu-HU" b="1" dirty="0"/>
              <a:t>találgatás</a:t>
            </a:r>
            <a:r>
              <a:rPr lang="hu-HU" dirty="0"/>
              <a:t> mozzanata már benne van! Beékelődés (a </a:t>
            </a:r>
            <a:r>
              <a:rPr lang="hu-HU" i="1" dirty="0"/>
              <a:t>ha </a:t>
            </a:r>
            <a:r>
              <a:rPr lang="hu-HU" dirty="0"/>
              <a:t>tud és szeret </a:t>
            </a:r>
            <a:r>
              <a:rPr lang="hu-HU" dirty="0" smtClean="0"/>
              <a:t>nem </a:t>
            </a:r>
            <a:r>
              <a:rPr lang="hu-HU" dirty="0"/>
              <a:t>tagmondatkezdő pozíciójú lenni)? Nem egyértelmű.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(20) </a:t>
            </a:r>
            <a:r>
              <a:rPr lang="hu-HU" i="1" dirty="0">
                <a:latin typeface="+mj-lt"/>
              </a:rPr>
              <a:t>Az élet módját </a:t>
            </a:r>
            <a:r>
              <a:rPr lang="hu-HU" b="1" i="1" dirty="0">
                <a:latin typeface="+mj-lt"/>
              </a:rPr>
              <a:t>hát</a:t>
            </a:r>
            <a:r>
              <a:rPr lang="hu-HU" i="1" dirty="0">
                <a:latin typeface="+mj-lt"/>
              </a:rPr>
              <a:t>, </a:t>
            </a:r>
            <a:r>
              <a:rPr lang="hu-HU" b="1" i="1" dirty="0">
                <a:latin typeface="+mj-lt"/>
              </a:rPr>
              <a:t>ha</a:t>
            </a:r>
            <a:r>
              <a:rPr lang="hu-HU" i="1" dirty="0">
                <a:latin typeface="+mj-lt"/>
              </a:rPr>
              <a:t> kérdőre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véſzem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, Mi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vólna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jobb lenni: ezt a' kérdést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téſzem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? 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MTSz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, Házi kereszt…, 1793.2: 0004) – mást jelent, ebből nem alakul ki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hátha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(21) </a:t>
            </a:r>
            <a:r>
              <a:rPr lang="hu-HU" i="1" dirty="0">
                <a:latin typeface="+mj-lt"/>
              </a:rPr>
              <a:t>A' kába megrémült, és azt </a:t>
            </a:r>
            <a:r>
              <a:rPr lang="hu-HU" i="1" dirty="0" err="1">
                <a:latin typeface="+mj-lt"/>
              </a:rPr>
              <a:t>hivé</a:t>
            </a:r>
            <a:r>
              <a:rPr lang="hu-HU" i="1" dirty="0">
                <a:latin typeface="+mj-lt"/>
              </a:rPr>
              <a:t>, Hogy Kontot látja, 's gyáván elfutott. De </a:t>
            </a:r>
            <a:r>
              <a:rPr lang="hu-HU" b="1" i="1" dirty="0">
                <a:latin typeface="+mj-lt"/>
              </a:rPr>
              <a:t>hát, ha </a:t>
            </a:r>
            <a:r>
              <a:rPr lang="hu-HU" i="1" dirty="0">
                <a:latin typeface="+mj-lt"/>
              </a:rPr>
              <a:t>ő is bolygó, és talán </a:t>
            </a:r>
            <a:r>
              <a:rPr lang="hu-HU" i="1" dirty="0" err="1">
                <a:latin typeface="+mj-lt"/>
              </a:rPr>
              <a:t>Korpádi</a:t>
            </a:r>
            <a:r>
              <a:rPr lang="hu-HU" i="1" dirty="0">
                <a:latin typeface="+mj-lt"/>
              </a:rPr>
              <a:t>? és az sem csekély lator.</a:t>
            </a:r>
            <a:r>
              <a:rPr lang="hu-HU" dirty="0">
                <a:latin typeface="+mj-lt"/>
              </a:rPr>
              <a:t> (</a:t>
            </a:r>
            <a:r>
              <a:rPr lang="hu-HU" dirty="0" err="1">
                <a:latin typeface="+mj-lt"/>
              </a:rPr>
              <a:t>MTSz</a:t>
            </a:r>
            <a:r>
              <a:rPr lang="hu-HU" dirty="0">
                <a:latin typeface="+mj-lt"/>
              </a:rPr>
              <a:t>, Vörösmarty Mihály: A bujdosók, 1830.2: 225) – ez már </a:t>
            </a:r>
            <a:r>
              <a:rPr lang="hu-HU" i="1" dirty="0">
                <a:latin typeface="+mj-lt"/>
              </a:rPr>
              <a:t>hátha</a:t>
            </a:r>
            <a:r>
              <a:rPr lang="hu-HU" dirty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dirty="0"/>
              <a:t>találgatás </a:t>
            </a:r>
            <a:r>
              <a:rPr lang="hu-HU" dirty="0" smtClean="0"/>
              <a:t>a </a:t>
            </a:r>
            <a:r>
              <a:rPr lang="hu-HU" b="1" dirty="0"/>
              <a:t>feltételességgel</a:t>
            </a:r>
            <a:r>
              <a:rPr lang="hu-HU" dirty="0"/>
              <a:t>, de a </a:t>
            </a:r>
            <a:r>
              <a:rPr lang="hu-HU" b="1" dirty="0"/>
              <a:t>következtetéssel-magyarázással </a:t>
            </a:r>
            <a:r>
              <a:rPr lang="hu-HU" dirty="0"/>
              <a:t>is összefügg, tehát lehetséges, hogy a </a:t>
            </a:r>
            <a:r>
              <a:rPr lang="hu-HU" i="1" dirty="0"/>
              <a:t>hát</a:t>
            </a:r>
            <a:r>
              <a:rPr lang="hu-HU" dirty="0"/>
              <a:t> az </a:t>
            </a:r>
            <a:r>
              <a:rPr lang="hu-HU" i="1" dirty="0"/>
              <a:t>akkor</a:t>
            </a:r>
            <a:r>
              <a:rPr lang="hu-HU" dirty="0"/>
              <a:t>-hoz hasonlóan bír(t) ’abban az esetben’ </a:t>
            </a:r>
            <a:r>
              <a:rPr lang="hu-HU" dirty="0" smtClean="0"/>
              <a:t>jelentéssel.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09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1E59180-6D4A-CFA2-CE44-3A2D6EAF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242" y="209728"/>
            <a:ext cx="9692640" cy="1325562"/>
          </a:xfrm>
        </p:spPr>
        <p:txBody>
          <a:bodyPr/>
          <a:lstStyle/>
          <a:p>
            <a:r>
              <a:rPr lang="hu-HU" dirty="0"/>
              <a:t>Egymás melletti </a:t>
            </a:r>
            <a:r>
              <a:rPr lang="hu-HU" i="1" dirty="0"/>
              <a:t>hát ha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D3E785A-E7C3-D333-D4AC-02A77F83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24" y="1607084"/>
            <a:ext cx="6215806" cy="5250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/>
              <a:t>TMK: </a:t>
            </a:r>
            <a:r>
              <a:rPr lang="hu-HU" sz="1600" dirty="0" smtClean="0"/>
              <a:t>összesen, 6 adat, az első</a:t>
            </a:r>
            <a:r>
              <a:rPr lang="hu-HU" sz="1600" dirty="0"/>
              <a:t>: 1573</a:t>
            </a:r>
          </a:p>
          <a:p>
            <a:pPr marL="0" indent="0">
              <a:buNone/>
            </a:pPr>
            <a:r>
              <a:rPr lang="hu-HU" sz="1600" dirty="0" smtClean="0"/>
              <a:t>(22)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maſ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az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penig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hu-HU" sz="1600" i="1" kern="100" dirty="0" err="1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hogÿ</a:t>
            </a:r>
            <a:r>
              <a:rPr lang="hu-HU" sz="1600" i="1" kern="100" dirty="0" smtClean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az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hatalmaſ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beek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az török azt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parancziollÿa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mind az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zegin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falúnak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eſ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fö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keppen az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bironak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hogÿ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 ez fele bor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hozattok </a:t>
            </a:r>
            <a:r>
              <a:rPr lang="hu-HU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 ha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vtban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talallÿa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wele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mely ember az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vraſſagtok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borawal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lezen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zekernek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rúgjabolÿ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!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niaſt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czjnaltat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azon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melett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niaſban</a:t>
            </a:r>
            <a:r>
              <a:rPr lang="hu-H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i="1" kern="10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wonatÿa</a:t>
            </a:r>
            <a:r>
              <a:rPr lang="hu-H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(TMK, </a:t>
            </a:r>
            <a:r>
              <a:rPr lang="hu-H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JLev</a:t>
            </a:r>
            <a:r>
              <a:rPr lang="hu-H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1573, </a:t>
            </a:r>
            <a:r>
              <a:rPr lang="hu-H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MNy</a:t>
            </a:r>
            <a:r>
              <a:rPr lang="hu-H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46: 88–90) – nyársba vonás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16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sz="1600" kern="1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parancsolja</a:t>
            </a:r>
            <a:r>
              <a:rPr lang="hu-HU" sz="16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(…), hogy </a:t>
            </a:r>
            <a:r>
              <a:rPr lang="hu-HU" sz="1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akkor, (</a:t>
            </a:r>
            <a:r>
              <a:rPr lang="hu-HU" sz="1600" b="1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a)mikor/ha</a:t>
            </a:r>
            <a:r>
              <a:rPr lang="hu-HU" sz="1600" kern="1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az útban találja vele, </a:t>
            </a:r>
            <a:r>
              <a:rPr lang="hu-HU" sz="1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akkor</a:t>
            </a:r>
            <a:r>
              <a:rPr lang="hu-HU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amely ember az uraságtok borával </a:t>
            </a:r>
            <a:r>
              <a:rPr lang="hu-HU" sz="1600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leszen</a:t>
            </a:r>
            <a:r>
              <a:rPr lang="hu-HU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(…) nyársba vonatja.’</a:t>
            </a:r>
          </a:p>
          <a:p>
            <a:pPr marL="0" indent="0">
              <a:buNone/>
            </a:pPr>
            <a:r>
              <a:rPr lang="hu-HU" sz="1600" dirty="0" smtClean="0"/>
              <a:t>Csak 1708-as a </a:t>
            </a:r>
            <a:r>
              <a:rPr lang="hu-HU" sz="1600" dirty="0"/>
              <a:t>következő: </a:t>
            </a:r>
            <a:r>
              <a:rPr lang="hu-HU" sz="1600" i="1" dirty="0"/>
              <a:t>hát ha </a:t>
            </a:r>
            <a:r>
              <a:rPr lang="hu-HU" sz="1600" b="1" i="1" dirty="0" smtClean="0"/>
              <a:t>még, </a:t>
            </a:r>
            <a:r>
              <a:rPr lang="hu-HU" sz="1600" dirty="0" smtClean="0"/>
              <a:t>Barkóczi </a:t>
            </a:r>
            <a:r>
              <a:rPr lang="hu-HU" sz="1600" dirty="0"/>
              <a:t>Krisztina és Károlyi Sándor levelezésében hol egybe-, hol különírva</a:t>
            </a:r>
            <a:r>
              <a:rPr lang="hu-HU" sz="1600" dirty="0" smtClean="0"/>
              <a:t>: [</a:t>
            </a:r>
            <a:r>
              <a:rPr lang="hu-HU" sz="1600" dirty="0"/>
              <a:t>téma: rosszul alakuló </a:t>
            </a:r>
            <a:r>
              <a:rPr lang="hu-HU" sz="1600" dirty="0" smtClean="0"/>
              <a:t>építkezés, BK panaszkodik a problémákra] </a:t>
            </a:r>
          </a:p>
          <a:p>
            <a:pPr marL="0" indent="0">
              <a:buNone/>
            </a:pPr>
            <a:r>
              <a:rPr lang="hu-HU" sz="1600" dirty="0" smtClean="0"/>
              <a:t>(23) </a:t>
            </a:r>
            <a:r>
              <a:rPr lang="hu-HU" sz="1600" i="1" dirty="0"/>
              <a:t>Ezeket még csak az </a:t>
            </a:r>
            <a:r>
              <a:rPr lang="hu-HU" sz="1600" i="1" dirty="0" err="1"/>
              <a:t>ablakrul</a:t>
            </a:r>
            <a:r>
              <a:rPr lang="hu-HU" sz="1600" i="1" dirty="0"/>
              <a:t> láttam, </a:t>
            </a:r>
            <a:r>
              <a:rPr lang="hu-HU" sz="1600" b="1" i="1" dirty="0"/>
              <a:t>hát ha még</a:t>
            </a:r>
            <a:r>
              <a:rPr lang="hu-HU" sz="1600" i="1" dirty="0"/>
              <a:t> megjárom.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hu-HU" sz="1600" dirty="0" err="1"/>
              <a:t>Bark</a:t>
            </a:r>
            <a:r>
              <a:rPr lang="hu-HU" sz="1600" dirty="0"/>
              <a:t>. 1708: 182, BK &gt; KS) – hiányzik a </a:t>
            </a:r>
            <a:r>
              <a:rPr lang="hu-HU" sz="1600" dirty="0" smtClean="0"/>
              <a:t>főmondat? Találgatást fejez már ki?</a:t>
            </a:r>
            <a:r>
              <a:rPr lang="hu-HU" sz="1600" dirty="0"/>
              <a:t> v</a:t>
            </a:r>
            <a:r>
              <a:rPr lang="hu-HU" sz="1600" dirty="0" smtClean="0"/>
              <a:t>agy: ’</a:t>
            </a:r>
            <a:r>
              <a:rPr lang="hu-HU" sz="1600" dirty="0" err="1" smtClean="0"/>
              <a:t>akkor</a:t>
            </a:r>
            <a:r>
              <a:rPr lang="hu-HU" sz="1600" dirty="0" smtClean="0"/>
              <a:t> </a:t>
            </a:r>
            <a:r>
              <a:rPr lang="hu-HU" sz="1600" dirty="0"/>
              <a:t>még mi </a:t>
            </a:r>
            <a:r>
              <a:rPr lang="hu-HU" sz="1600" dirty="0" smtClean="0"/>
              <a:t>szörnyűséget fogok látni’ (későbbi variáns: 1792. </a:t>
            </a:r>
            <a:r>
              <a:rPr lang="hu-HU" sz="1600" i="1" dirty="0" smtClean="0"/>
              <a:t>hát még ha &gt; </a:t>
            </a:r>
            <a:r>
              <a:rPr lang="hu-HU" sz="1600" dirty="0" smtClean="0"/>
              <a:t>20. sz. </a:t>
            </a:r>
            <a:r>
              <a:rPr lang="hu-HU" sz="1600" i="1" dirty="0" smtClean="0"/>
              <a:t>hát </a:t>
            </a:r>
            <a:r>
              <a:rPr lang="hu-HU" sz="1600" i="1" dirty="0" err="1" smtClean="0"/>
              <a:t>mégha</a:t>
            </a:r>
            <a:r>
              <a:rPr lang="hu-HU" sz="1600" dirty="0" smtClean="0"/>
              <a:t>)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62" y="1607084"/>
            <a:ext cx="4061117" cy="4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F0B5902-B8C0-8EE7-2207-9423029F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804" y="382770"/>
            <a:ext cx="9692640" cy="1325562"/>
          </a:xfrm>
        </p:spPr>
        <p:txBody>
          <a:bodyPr/>
          <a:lstStyle/>
          <a:p>
            <a:r>
              <a:rPr lang="hu-HU" dirty="0"/>
              <a:t>Egymás melletti </a:t>
            </a:r>
            <a:r>
              <a:rPr lang="hu-HU" i="1" dirty="0"/>
              <a:t>hát </a:t>
            </a:r>
            <a:r>
              <a:rPr lang="hu-HU" i="1" dirty="0" smtClean="0"/>
              <a:t>ha </a:t>
            </a:r>
            <a:r>
              <a:rPr lang="hu-HU" dirty="0" smtClean="0"/>
              <a:t>(röviden!)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FED3CAF-10CB-6E89-BFB5-2FA74FF3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669003"/>
            <a:ext cx="10551703" cy="49120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TMK</a:t>
            </a:r>
            <a:r>
              <a:rPr lang="hu-HU" dirty="0" smtClean="0"/>
              <a:t>.: ezekben a beékelődött esetekben </a:t>
            </a:r>
            <a:r>
              <a:rPr lang="hu-HU" b="1" dirty="0" smtClean="0"/>
              <a:t>nem</a:t>
            </a:r>
            <a:r>
              <a:rPr lang="hu-HU" dirty="0" smtClean="0"/>
              <a:t> alakulhattak ki a </a:t>
            </a:r>
            <a:r>
              <a:rPr lang="hu-HU" i="1" dirty="0" smtClean="0"/>
              <a:t>hátha </a:t>
            </a:r>
            <a:r>
              <a:rPr lang="hu-HU" dirty="0" smtClean="0"/>
              <a:t>funkciói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Beékelődött mellékmondat: </a:t>
            </a:r>
            <a:r>
              <a:rPr lang="hu-HU" b="1" i="1" dirty="0"/>
              <a:t>hát </a:t>
            </a:r>
            <a:r>
              <a:rPr lang="hu-HU" i="1" dirty="0"/>
              <a:t>hogy ne félhetne, </a:t>
            </a:r>
            <a:r>
              <a:rPr lang="hu-HU" b="1" i="1" dirty="0"/>
              <a:t>ha</a:t>
            </a:r>
            <a:r>
              <a:rPr lang="hu-HU" i="1" dirty="0" smtClean="0"/>
              <a:t>… </a:t>
            </a:r>
            <a:r>
              <a:rPr lang="hu-HU" dirty="0" smtClean="0"/>
              <a:t>– de nem vezethetők le a megfelelő jelentések: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(24) </a:t>
            </a:r>
            <a:r>
              <a:rPr lang="hu-HU" i="1" dirty="0"/>
              <a:t>s </a:t>
            </a:r>
            <a:r>
              <a:rPr lang="hu-HU" i="1" dirty="0" err="1"/>
              <a:t>panaszolkodott</a:t>
            </a:r>
            <a:r>
              <a:rPr lang="hu-HU" i="1" dirty="0"/>
              <a:t> a menyecskének hogy midőn az ura itthon nincsen, nagy félelemben vagyon éjjel a gyermekkel, melyre a menyecske mondotta a tanúnak: </a:t>
            </a:r>
            <a:r>
              <a:rPr lang="hu-HU" b="1" i="1" dirty="0"/>
              <a:t>hát </a:t>
            </a:r>
            <a:r>
              <a:rPr lang="hu-HU" b="1" i="1" dirty="0">
                <a:solidFill>
                  <a:srgbClr val="FF0000"/>
                </a:solidFill>
              </a:rPr>
              <a:t>ha </a:t>
            </a:r>
            <a:r>
              <a:rPr lang="hu-HU" i="1" dirty="0">
                <a:solidFill>
                  <a:srgbClr val="FF0000"/>
                </a:solidFill>
              </a:rPr>
              <a:t>olyan </a:t>
            </a:r>
            <a:r>
              <a:rPr lang="hu-HU" i="1" dirty="0" err="1">
                <a:solidFill>
                  <a:srgbClr val="FF0000"/>
                </a:solidFill>
              </a:rPr>
              <a:t>kisértetbe</a:t>
            </a:r>
            <a:r>
              <a:rPr lang="hu-HU" i="1" dirty="0">
                <a:solidFill>
                  <a:srgbClr val="FF0000"/>
                </a:solidFill>
              </a:rPr>
              <a:t> volna </a:t>
            </a:r>
            <a:r>
              <a:rPr lang="hu-HU" i="1" dirty="0" err="1">
                <a:solidFill>
                  <a:srgbClr val="FF0000"/>
                </a:solidFill>
              </a:rPr>
              <a:t>kd</a:t>
            </a:r>
            <a:r>
              <a:rPr lang="hu-HU" i="1" dirty="0">
                <a:solidFill>
                  <a:srgbClr val="FF0000"/>
                </a:solidFill>
              </a:rPr>
              <a:t> mint én az urammal </a:t>
            </a:r>
            <a:r>
              <a:rPr lang="hu-HU" b="1" i="1" dirty="0"/>
              <a:t>hogy ne félhetne</a:t>
            </a:r>
            <a:r>
              <a:rPr lang="hu-HU" i="1" dirty="0"/>
              <a:t>. </a:t>
            </a:r>
            <a:r>
              <a:rPr lang="hu-HU" dirty="0"/>
              <a:t>(</a:t>
            </a:r>
            <a:r>
              <a:rPr lang="hu-HU" dirty="0" err="1"/>
              <a:t>Bosz</a:t>
            </a:r>
            <a:r>
              <a:rPr lang="hu-HU" dirty="0"/>
              <a:t>. 105, 1759)</a:t>
            </a:r>
          </a:p>
          <a:p>
            <a:pPr marL="0" indent="0">
              <a:buNone/>
            </a:pPr>
            <a:r>
              <a:rPr lang="hu-HU" dirty="0" smtClean="0"/>
              <a:t>(25) </a:t>
            </a:r>
            <a:r>
              <a:rPr lang="hu-HU" b="1" i="1" dirty="0"/>
              <a:t>Hát </a:t>
            </a:r>
            <a:r>
              <a:rPr lang="hu-HU" b="1" i="1" dirty="0">
                <a:solidFill>
                  <a:srgbClr val="FF0000"/>
                </a:solidFill>
              </a:rPr>
              <a:t>ha </a:t>
            </a:r>
            <a:r>
              <a:rPr lang="hu-HU" i="1" dirty="0">
                <a:solidFill>
                  <a:srgbClr val="FF0000"/>
                </a:solidFill>
              </a:rPr>
              <a:t>tanitani nem akart</a:t>
            </a:r>
            <a:r>
              <a:rPr lang="hu-HU" i="1" dirty="0"/>
              <a:t>, </a:t>
            </a:r>
            <a:r>
              <a:rPr lang="hu-HU" b="1" i="1" dirty="0"/>
              <a:t>mi </a:t>
            </a:r>
            <a:r>
              <a:rPr lang="hu-HU" b="1" i="1" dirty="0" err="1"/>
              <a:t>okbul</a:t>
            </a:r>
            <a:r>
              <a:rPr lang="hu-HU" b="1" i="1" dirty="0"/>
              <a:t> </a:t>
            </a:r>
            <a:r>
              <a:rPr lang="hu-HU" b="1" i="1" dirty="0" err="1"/>
              <a:t>beszéllette</a:t>
            </a:r>
            <a:r>
              <a:rPr lang="hu-HU" b="1" i="1" dirty="0"/>
              <a:t> </a:t>
            </a:r>
            <a:r>
              <a:rPr lang="hu-HU" b="1" i="1" dirty="0" err="1"/>
              <a:t>elötted</a:t>
            </a:r>
            <a:r>
              <a:rPr lang="hu-HU" b="1" i="1" dirty="0"/>
              <a:t> az </a:t>
            </a:r>
            <a:r>
              <a:rPr lang="hu-HU" b="1" i="1" dirty="0" err="1"/>
              <a:t>illyen</a:t>
            </a:r>
            <a:r>
              <a:rPr lang="hu-HU" b="1" i="1" dirty="0"/>
              <a:t> mesterséges tudományát</a:t>
            </a:r>
            <a:r>
              <a:rPr lang="hu-HU" i="1" dirty="0"/>
              <a:t>? </a:t>
            </a:r>
            <a:r>
              <a:rPr lang="hu-HU" dirty="0"/>
              <a:t>(</a:t>
            </a:r>
            <a:r>
              <a:rPr lang="hu-HU" dirty="0" err="1"/>
              <a:t>Bosz</a:t>
            </a:r>
            <a:r>
              <a:rPr lang="hu-HU" dirty="0"/>
              <a:t>. 349, 1714)</a:t>
            </a:r>
          </a:p>
          <a:p>
            <a:pPr marL="0" indent="0">
              <a:buNone/>
            </a:pPr>
            <a:r>
              <a:rPr lang="hu-HU" dirty="0" smtClean="0"/>
              <a:t>De</a:t>
            </a:r>
            <a:r>
              <a:rPr lang="hu-HU" dirty="0"/>
              <a:t>: más </a:t>
            </a:r>
            <a:r>
              <a:rPr lang="hu-HU" dirty="0" smtClean="0"/>
              <a:t>jelentésben is:  </a:t>
            </a:r>
            <a:r>
              <a:rPr lang="hu-HU" dirty="0"/>
              <a:t>’(de) hát </a:t>
            </a:r>
            <a:r>
              <a:rPr lang="hu-HU" dirty="0" smtClean="0"/>
              <a:t>amikor’ (vö. </a:t>
            </a:r>
            <a:r>
              <a:rPr lang="hu-HU" i="1" dirty="0" smtClean="0"/>
              <a:t>de </a:t>
            </a:r>
            <a:r>
              <a:rPr lang="hu-HU" b="1" i="1" dirty="0" smtClean="0"/>
              <a:t>hát ha egyszer </a:t>
            </a:r>
            <a:r>
              <a:rPr lang="hu-HU" i="1" dirty="0" smtClean="0"/>
              <a:t>így volt</a:t>
            </a:r>
            <a:r>
              <a:rPr lang="hu-HU" dirty="0" smtClean="0"/>
              <a:t>!)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(26) </a:t>
            </a:r>
            <a:r>
              <a:rPr lang="hu-HU" i="1" dirty="0"/>
              <a:t>Hát mért </a:t>
            </a:r>
            <a:r>
              <a:rPr lang="hu-HU" i="1" dirty="0" err="1"/>
              <a:t>fenyegettetél</a:t>
            </a:r>
            <a:r>
              <a:rPr lang="hu-HU" i="1" dirty="0"/>
              <a:t>.</a:t>
            </a:r>
          </a:p>
          <a:p>
            <a:pPr marL="0" indent="0">
              <a:buNone/>
            </a:pPr>
            <a:r>
              <a:rPr lang="hu-HU" i="1" dirty="0"/>
              <a:t>Nem tudom ha fenyegettem valakit, vagy sem.</a:t>
            </a:r>
          </a:p>
          <a:p>
            <a:pPr marL="0" indent="0">
              <a:buNone/>
            </a:pPr>
            <a:r>
              <a:rPr lang="hu-HU" b="1" i="1" dirty="0"/>
              <a:t>Hát ha szemedbe </a:t>
            </a:r>
            <a:r>
              <a:rPr lang="hu-HU" b="1" i="1" dirty="0" err="1"/>
              <a:t>mongyák</a:t>
            </a:r>
            <a:r>
              <a:rPr lang="hu-HU" b="1" i="1" dirty="0"/>
              <a:t> </a:t>
            </a:r>
            <a:r>
              <a:rPr lang="hu-HU" i="1" dirty="0"/>
              <a:t>hogy </a:t>
            </a:r>
            <a:r>
              <a:rPr lang="hu-HU" i="1" dirty="0" err="1"/>
              <a:t>fenyegettel</a:t>
            </a:r>
            <a:r>
              <a:rPr lang="hu-HU" i="1" dirty="0"/>
              <a:t>, és </a:t>
            </a:r>
            <a:r>
              <a:rPr lang="hu-HU" i="1" dirty="0" err="1"/>
              <a:t>fenyegetéssed</a:t>
            </a:r>
            <a:r>
              <a:rPr lang="hu-HU" i="1" dirty="0"/>
              <a:t> után romlások </a:t>
            </a:r>
            <a:r>
              <a:rPr lang="hu-HU" i="1" dirty="0" err="1"/>
              <a:t>esstek</a:t>
            </a:r>
            <a:r>
              <a:rPr lang="hu-HU" i="1" dirty="0"/>
              <a:t>. </a:t>
            </a:r>
            <a:r>
              <a:rPr lang="hu-HU" dirty="0"/>
              <a:t>(</a:t>
            </a:r>
            <a:r>
              <a:rPr lang="hu-HU" dirty="0" err="1"/>
              <a:t>Bosz</a:t>
            </a:r>
            <a:r>
              <a:rPr lang="hu-HU" dirty="0"/>
              <a:t>. 361, 1744</a:t>
            </a:r>
            <a:r>
              <a:rPr lang="hu-HU" dirty="0" smtClean="0"/>
              <a:t>) </a:t>
            </a:r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Hogyan</a:t>
            </a:r>
            <a:r>
              <a:rPr lang="hu-HU" dirty="0" smtClean="0"/>
              <a:t> </a:t>
            </a:r>
            <a:r>
              <a:rPr lang="hu-HU" dirty="0"/>
              <a:t>mondhatod, hogy nem tudod, </a:t>
            </a:r>
            <a:r>
              <a:rPr lang="hu-HU" dirty="0" smtClean="0"/>
              <a:t>fenyegettél-e </a:t>
            </a:r>
            <a:r>
              <a:rPr lang="hu-HU" dirty="0"/>
              <a:t>valakit, </a:t>
            </a:r>
            <a:r>
              <a:rPr lang="hu-HU" dirty="0" smtClean="0"/>
              <a:t>amikor a </a:t>
            </a:r>
            <a:r>
              <a:rPr lang="hu-HU" dirty="0"/>
              <a:t>szemedbe mondják</a:t>
            </a:r>
            <a:r>
              <a:rPr lang="hu-HU" dirty="0" smtClean="0"/>
              <a:t>?’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53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E7DCEC4-9547-8D89-4B9B-0C2CCE7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Mikortól van (egybeírt) </a:t>
            </a:r>
            <a:r>
              <a:rPr lang="hu-HU" i="1" dirty="0"/>
              <a:t>hátha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0B1A649-D302-D642-D8B4-659A322D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8581"/>
            <a:ext cx="9227503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Az 1700-as </a:t>
            </a:r>
            <a:r>
              <a:rPr lang="hu-HU" dirty="0"/>
              <a:t>évek </a:t>
            </a:r>
            <a:r>
              <a:rPr lang="hu-HU" dirty="0" smtClean="0"/>
              <a:t>legelejétől:</a:t>
            </a:r>
            <a:endParaRPr lang="hu-HU" dirty="0"/>
          </a:p>
          <a:p>
            <a:r>
              <a:rPr lang="hu-HU" dirty="0"/>
              <a:t>ÓMK: 0 </a:t>
            </a:r>
            <a:r>
              <a:rPr lang="hu-HU" cap="none" dirty="0"/>
              <a:t>(az összes </a:t>
            </a:r>
            <a:r>
              <a:rPr lang="hu-HU" i="1" cap="none" dirty="0" err="1"/>
              <a:t>hat~hát</a:t>
            </a:r>
            <a:r>
              <a:rPr lang="hu-HU" i="1" cap="none" dirty="0"/>
              <a:t> </a:t>
            </a:r>
            <a:r>
              <a:rPr lang="hu-HU" cap="none" dirty="0"/>
              <a:t>mellett különírva sem)</a:t>
            </a:r>
          </a:p>
          <a:p>
            <a:r>
              <a:rPr lang="hu-HU" dirty="0"/>
              <a:t>TMK: 4 </a:t>
            </a:r>
            <a:r>
              <a:rPr lang="hu-HU" dirty="0" smtClean="0"/>
              <a:t>találat </a:t>
            </a:r>
            <a:r>
              <a:rPr lang="hu-HU" dirty="0"/>
              <a:t>(az első adat 1704-es)</a:t>
            </a:r>
            <a:r>
              <a:rPr lang="hu-HU" dirty="0" smtClean="0"/>
              <a:t>, </a:t>
            </a:r>
            <a:r>
              <a:rPr lang="hu-HU" dirty="0"/>
              <a:t>ebből 3 </a:t>
            </a:r>
            <a:r>
              <a:rPr lang="hu-HU" i="1" dirty="0"/>
              <a:t>hátha </a:t>
            </a:r>
            <a:r>
              <a:rPr lang="hu-HU" i="1" dirty="0" smtClean="0"/>
              <a:t>még!</a:t>
            </a:r>
            <a:endParaRPr lang="hu-HU" i="1" dirty="0"/>
          </a:p>
          <a:p>
            <a:pPr marL="0" indent="0">
              <a:buNone/>
            </a:pPr>
            <a:r>
              <a:rPr lang="hu-HU" dirty="0" smtClean="0"/>
              <a:t>(27) </a:t>
            </a:r>
            <a:r>
              <a:rPr lang="hu-HU" i="1" dirty="0"/>
              <a:t>Mind költség, </a:t>
            </a:r>
            <a:r>
              <a:rPr lang="hu-HU" b="1" i="1" dirty="0"/>
              <a:t>hátha</a:t>
            </a:r>
            <a:r>
              <a:rPr lang="hu-HU" i="1" dirty="0"/>
              <a:t> </a:t>
            </a:r>
            <a:r>
              <a:rPr lang="hu-HU" b="1" i="1" dirty="0"/>
              <a:t>még</a:t>
            </a:r>
            <a:r>
              <a:rPr lang="hu-HU" i="1" dirty="0"/>
              <a:t> magamnak kell felmennem.</a:t>
            </a:r>
            <a:r>
              <a:rPr lang="hu-HU" dirty="0"/>
              <a:t> (Kár. 171, 1719 Károlyi Sándor levele Barkóczi Krisztinához</a:t>
            </a:r>
            <a:r>
              <a:rPr lang="hu-HU" dirty="0" smtClean="0"/>
              <a:t>) – hiányzó főmondat [akkor még mekkora költség lenne]!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Gyanús, hogy az első egybeírt adat a </a:t>
            </a:r>
            <a:r>
              <a:rPr lang="hu-HU" i="1" dirty="0"/>
              <a:t>hátha még </a:t>
            </a:r>
            <a:r>
              <a:rPr lang="hu-HU" dirty="0"/>
              <a:t>szerkezetben szerepel (Barkóczi–Károlyi-levelezés</a:t>
            </a:r>
            <a:r>
              <a:rPr lang="hu-HU" dirty="0" smtClean="0"/>
              <a:t>).</a:t>
            </a:r>
          </a:p>
          <a:p>
            <a:pPr marL="0" indent="0">
              <a:buNone/>
            </a:pPr>
            <a:r>
              <a:rPr lang="hu-HU" dirty="0" smtClean="0"/>
              <a:t>De különírva is használja BK/KS, a főmondat megjelenhet/el is maradhat:</a:t>
            </a:r>
          </a:p>
          <a:p>
            <a:pPr marL="0" indent="0">
              <a:buNone/>
            </a:pPr>
            <a:r>
              <a:rPr lang="hu-HU" dirty="0" smtClean="0"/>
              <a:t>(28) </a:t>
            </a:r>
            <a:r>
              <a:rPr lang="hu-HU" i="1" dirty="0"/>
              <a:t>Az teremi </a:t>
            </a:r>
            <a:r>
              <a:rPr lang="hu-HU" i="1" dirty="0" err="1"/>
              <a:t>quártélyosnak</a:t>
            </a:r>
            <a:r>
              <a:rPr lang="hu-HU" i="1" dirty="0"/>
              <a:t> magam is megjövendöltem én azt, </a:t>
            </a:r>
            <a:r>
              <a:rPr lang="hu-HU" b="1" i="1" dirty="0"/>
              <a:t>hát </a:t>
            </a:r>
            <a:r>
              <a:rPr lang="hu-HU" b="1" i="1" dirty="0">
                <a:solidFill>
                  <a:srgbClr val="FF0000"/>
                </a:solidFill>
              </a:rPr>
              <a:t>ha </a:t>
            </a:r>
            <a:r>
              <a:rPr lang="hu-HU" i="1" dirty="0">
                <a:solidFill>
                  <a:srgbClr val="FF0000"/>
                </a:solidFill>
              </a:rPr>
              <a:t>még </a:t>
            </a:r>
            <a:r>
              <a:rPr lang="hu-HU" i="1" dirty="0" err="1">
                <a:solidFill>
                  <a:srgbClr val="FF0000"/>
                </a:solidFill>
              </a:rPr>
              <a:t>Ocsván</a:t>
            </a:r>
            <a:r>
              <a:rPr lang="hu-HU" i="1" dirty="0">
                <a:solidFill>
                  <a:srgbClr val="FF0000"/>
                </a:solidFill>
              </a:rPr>
              <a:t> német volna,</a:t>
            </a:r>
            <a:r>
              <a:rPr lang="hu-HU" i="1" dirty="0"/>
              <a:t> </a:t>
            </a:r>
            <a:r>
              <a:rPr lang="hu-HU" b="1" i="1" dirty="0"/>
              <a:t>mi lenne. </a:t>
            </a:r>
            <a:r>
              <a:rPr lang="hu-HU" dirty="0"/>
              <a:t>(Kár. 168., 1719)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47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5D45FF0-BB86-9DCB-9ADC-62F9D274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531" y="577965"/>
            <a:ext cx="9692640" cy="1325562"/>
          </a:xfrm>
        </p:spPr>
        <p:txBody>
          <a:bodyPr/>
          <a:lstStyle/>
          <a:p>
            <a:r>
              <a:rPr lang="hu-HU" i="1" dirty="0"/>
              <a:t>hátha ~ hát ha </a:t>
            </a:r>
            <a:r>
              <a:rPr lang="hu-HU" dirty="0" smtClean="0"/>
              <a:t>egy időszakban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1B2639C-F04E-C373-E007-D3901DF6B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704513"/>
            <a:ext cx="10825230" cy="51534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>
                <a:latin typeface="+mj-lt"/>
              </a:rPr>
              <a:t>MTSz</a:t>
            </a:r>
            <a:r>
              <a:rPr lang="hu-HU" dirty="0">
                <a:latin typeface="+mj-lt"/>
              </a:rPr>
              <a:t>. </a:t>
            </a:r>
            <a:r>
              <a:rPr lang="hu-HU" i="1" dirty="0">
                <a:latin typeface="+mj-lt"/>
              </a:rPr>
              <a:t>hát ha: </a:t>
            </a:r>
            <a:r>
              <a:rPr lang="hu-HU" b="1" dirty="0">
                <a:latin typeface="+mj-lt"/>
              </a:rPr>
              <a:t>383</a:t>
            </a:r>
            <a:r>
              <a:rPr lang="hu-HU" dirty="0">
                <a:latin typeface="+mj-lt"/>
              </a:rPr>
              <a:t> db, egyazon időszakból mindenféle variánsban létezik:</a:t>
            </a:r>
          </a:p>
          <a:p>
            <a:r>
              <a:rPr lang="hu-HU" dirty="0">
                <a:latin typeface="+mj-lt"/>
              </a:rPr>
              <a:t>Beékelődés: 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(29)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b="1" i="1" dirty="0">
                <a:effectLst/>
                <a:latin typeface="+mj-lt"/>
              </a:rPr>
              <a:t>Hát</a:t>
            </a:r>
            <a:r>
              <a:rPr lang="hu-HU" b="0" i="1" dirty="0">
                <a:effectLst/>
                <a:latin typeface="+mj-lt"/>
              </a:rPr>
              <a:t> </a:t>
            </a:r>
            <a:r>
              <a:rPr lang="hu-HU" b="1" i="1" dirty="0">
                <a:solidFill>
                  <a:srgbClr val="FF0000"/>
                </a:solidFill>
                <a:effectLst/>
                <a:latin typeface="+mj-lt"/>
              </a:rPr>
              <a:t>ha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ezt mondja néki valaki, hogy a'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Him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és a'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Nyöſtény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Plántának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öſzve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elegyedéſe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vagy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közösüléſe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nelkül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[ ! ] egy mag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ſe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lehet termékeny; </a:t>
            </a:r>
            <a:r>
              <a:rPr lang="hu-HU" b="1" i="1" dirty="0">
                <a:solidFill>
                  <a:srgbClr val="000000"/>
                </a:solidFill>
                <a:effectLst/>
                <a:latin typeface="+mj-lt"/>
              </a:rPr>
              <a:t>alig hiheti azt el.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i="1" dirty="0">
                <a:latin typeface="+mj-lt"/>
              </a:rPr>
              <a:t> </a:t>
            </a:r>
            <a:r>
              <a:rPr lang="hu-HU" dirty="0">
                <a:latin typeface="+mj-lt"/>
              </a:rPr>
              <a:t>(1775)</a:t>
            </a:r>
          </a:p>
          <a:p>
            <a:pPr marL="0" indent="0">
              <a:buNone/>
            </a:pPr>
            <a:r>
              <a:rPr lang="hu-HU" b="1" dirty="0">
                <a:latin typeface="+mj-lt"/>
              </a:rPr>
              <a:t>Kétértelmű</a:t>
            </a:r>
            <a:r>
              <a:rPr lang="hu-HU" dirty="0">
                <a:latin typeface="+mj-lt"/>
              </a:rPr>
              <a:t> esetek: beékelődés is, de találgatás is </a:t>
            </a:r>
            <a:r>
              <a:rPr lang="hu-HU" dirty="0" smtClean="0">
                <a:latin typeface="+mj-lt"/>
              </a:rPr>
              <a:t>(kétféleképp interpretálhatók): </a:t>
            </a:r>
            <a:r>
              <a:rPr lang="hu-HU" b="1" u="sng" dirty="0" smtClean="0">
                <a:solidFill>
                  <a:srgbClr val="7030A0"/>
                </a:solidFill>
                <a:latin typeface="+mj-lt"/>
              </a:rPr>
              <a:t>EZ A LÉNYEG!</a:t>
            </a:r>
            <a:endParaRPr lang="hu-HU" b="1" u="sng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(30)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sz="1900" dirty="0">
                <a:latin typeface="+mj-lt"/>
              </a:rPr>
              <a:t>KERESZTYEN az ö úti Társának (…) </a:t>
            </a:r>
            <a:r>
              <a:rPr lang="hu-HU" sz="1900" i="1" dirty="0">
                <a:latin typeface="+mj-lt"/>
              </a:rPr>
              <a:t>Oh ! </a:t>
            </a:r>
            <a:r>
              <a:rPr lang="hu-HU" sz="1900" i="1" dirty="0" err="1">
                <a:latin typeface="+mj-lt"/>
              </a:rPr>
              <a:t>ſzinte</a:t>
            </a:r>
            <a:r>
              <a:rPr lang="hu-HU" sz="1900" i="1" dirty="0">
                <a:latin typeface="+mj-lt"/>
              </a:rPr>
              <a:t> úgy vagyon az, a mint kívántam, itt igen alkalmatos </a:t>
            </a:r>
            <a:r>
              <a:rPr lang="hu-HU" sz="1900" i="1" dirty="0" err="1">
                <a:latin typeface="+mj-lt"/>
              </a:rPr>
              <a:t>útazni</a:t>
            </a:r>
            <a:r>
              <a:rPr lang="hu-HU" sz="1900" i="1" dirty="0">
                <a:latin typeface="+mj-lt"/>
              </a:rPr>
              <a:t>, </a:t>
            </a:r>
            <a:r>
              <a:rPr lang="hu-HU" sz="1900" i="1" dirty="0" err="1">
                <a:latin typeface="+mj-lt"/>
              </a:rPr>
              <a:t>jöſzte</a:t>
            </a:r>
            <a:r>
              <a:rPr lang="hu-HU" sz="1900" i="1" dirty="0">
                <a:latin typeface="+mj-lt"/>
              </a:rPr>
              <a:t> REMENYLÖ Barátom! és </a:t>
            </a:r>
            <a:r>
              <a:rPr lang="hu-HU" sz="1900" i="1" dirty="0" err="1">
                <a:latin typeface="+mj-lt"/>
              </a:rPr>
              <a:t>ſzaladjunk</a:t>
            </a:r>
            <a:r>
              <a:rPr lang="hu-HU" sz="1900" i="1" dirty="0">
                <a:latin typeface="+mj-lt"/>
              </a:rPr>
              <a:t> által. </a:t>
            </a:r>
          </a:p>
          <a:p>
            <a:pPr marL="0" indent="0">
              <a:buNone/>
            </a:pPr>
            <a:r>
              <a:rPr lang="hu-HU" sz="1900" dirty="0">
                <a:latin typeface="+mj-lt"/>
              </a:rPr>
              <a:t>REMENYLÖ. </a:t>
            </a:r>
            <a:r>
              <a:rPr lang="hu-HU" sz="1900" b="1" i="1" dirty="0">
                <a:latin typeface="+mj-lt"/>
              </a:rPr>
              <a:t>Hát </a:t>
            </a:r>
            <a:r>
              <a:rPr lang="hu-HU" sz="1900" b="1" i="1" dirty="0">
                <a:solidFill>
                  <a:srgbClr val="FF0000"/>
                </a:solidFill>
                <a:latin typeface="+mj-lt"/>
              </a:rPr>
              <a:t>ha ez az út félre </a:t>
            </a:r>
            <a:r>
              <a:rPr lang="hu-HU" sz="1900" b="1" i="1" dirty="0" err="1">
                <a:solidFill>
                  <a:srgbClr val="FF0000"/>
                </a:solidFill>
                <a:latin typeface="+mj-lt"/>
              </a:rPr>
              <a:t>viſzen</a:t>
            </a:r>
            <a:r>
              <a:rPr lang="hu-HU" sz="1900" b="1" i="1" dirty="0">
                <a:solidFill>
                  <a:srgbClr val="FF0000"/>
                </a:solidFill>
                <a:latin typeface="+mj-lt"/>
              </a:rPr>
              <a:t> bennünket</a:t>
            </a:r>
            <a:r>
              <a:rPr lang="hu-HU" sz="1900" b="1" i="1" dirty="0">
                <a:latin typeface="+mj-lt"/>
              </a:rPr>
              <a:t>, mit </a:t>
            </a:r>
            <a:r>
              <a:rPr lang="hu-HU" sz="1900" b="1" i="1" dirty="0" err="1">
                <a:latin typeface="+mj-lt"/>
              </a:rPr>
              <a:t>tsináljunk</a:t>
            </a:r>
            <a:r>
              <a:rPr lang="hu-HU" sz="1900" b="1" i="1" dirty="0">
                <a:latin typeface="+mj-lt"/>
              </a:rPr>
              <a:t> </a:t>
            </a:r>
            <a:r>
              <a:rPr lang="hu-HU" sz="1900" b="1" i="1" dirty="0" err="1">
                <a:latin typeface="+mj-lt"/>
              </a:rPr>
              <a:t>oſztán</a:t>
            </a:r>
            <a:r>
              <a:rPr lang="hu-HU" sz="1900" b="1" i="1" dirty="0">
                <a:latin typeface="+mj-lt"/>
              </a:rPr>
              <a:t>? </a:t>
            </a:r>
          </a:p>
          <a:p>
            <a:pPr marL="0" indent="0">
              <a:buNone/>
            </a:pPr>
            <a:r>
              <a:rPr lang="hu-HU" sz="1900" dirty="0">
                <a:latin typeface="+mj-lt"/>
              </a:rPr>
              <a:t>(</a:t>
            </a:r>
            <a:r>
              <a:rPr lang="hu-HU" sz="1900" dirty="0" err="1">
                <a:latin typeface="+mj-lt"/>
              </a:rPr>
              <a:t>MTSz</a:t>
            </a:r>
            <a:r>
              <a:rPr lang="hu-HU" sz="1900" dirty="0">
                <a:latin typeface="+mj-lt"/>
              </a:rPr>
              <a:t> Szigeti Gyula Sámuel--Tordai Sámuel: Keresztyén utazás a </a:t>
            </a:r>
            <a:r>
              <a:rPr lang="hu-HU" sz="1900" dirty="0" err="1">
                <a:latin typeface="+mj-lt"/>
              </a:rPr>
              <a:t>bóldog</a:t>
            </a:r>
            <a:r>
              <a:rPr lang="hu-HU" sz="1900" dirty="0">
                <a:latin typeface="+mj-lt"/>
              </a:rPr>
              <a:t> örökké-</a:t>
            </a:r>
            <a:r>
              <a:rPr lang="hu-HU" sz="1900" dirty="0" err="1">
                <a:latin typeface="+mj-lt"/>
              </a:rPr>
              <a:t>valoságra</a:t>
            </a:r>
            <a:r>
              <a:rPr lang="hu-HU" sz="1900" dirty="0">
                <a:latin typeface="+mj-lt"/>
              </a:rPr>
              <a:t>. 1.,1777: 175)</a:t>
            </a:r>
          </a:p>
          <a:p>
            <a:pPr marL="0" indent="0">
              <a:buNone/>
            </a:pPr>
            <a:r>
              <a:rPr lang="hu-HU" sz="1900" dirty="0" smtClean="0">
                <a:latin typeface="+mj-lt"/>
              </a:rPr>
              <a:t>(31) </a:t>
            </a:r>
            <a:r>
              <a:rPr lang="hu-HU" sz="1900" dirty="0" err="1">
                <a:latin typeface="+mj-lt"/>
              </a:rPr>
              <a:t>Zs</a:t>
            </a:r>
            <a:r>
              <a:rPr lang="hu-HU" sz="1900" dirty="0">
                <a:latin typeface="+mj-lt"/>
              </a:rPr>
              <a:t>. </a:t>
            </a:r>
            <a:r>
              <a:rPr lang="hu-HU" sz="1900" i="1" dirty="0">
                <a:latin typeface="+mj-lt"/>
              </a:rPr>
              <a:t>Kemény </a:t>
            </a:r>
            <a:r>
              <a:rPr lang="hu-HU" sz="1900" i="1" dirty="0" err="1">
                <a:latin typeface="+mj-lt"/>
              </a:rPr>
              <a:t>fej</a:t>
            </a:r>
            <a:r>
              <a:rPr lang="hu-HU" sz="2000" b="0" i="1" dirty="0" err="1">
                <a:solidFill>
                  <a:srgbClr val="000000"/>
                </a:solidFill>
                <a:effectLst/>
                <a:latin typeface="+mj-lt"/>
              </a:rPr>
              <a:t>ǘ</a:t>
            </a:r>
            <a:r>
              <a:rPr lang="hu-HU" sz="1900" i="1" dirty="0">
                <a:latin typeface="+mj-lt"/>
              </a:rPr>
              <a:t>! </a:t>
            </a:r>
            <a:r>
              <a:rPr lang="hu-HU" sz="1900" b="1" i="1" dirty="0">
                <a:latin typeface="+mj-lt"/>
              </a:rPr>
              <a:t>hát ha </a:t>
            </a:r>
            <a:r>
              <a:rPr lang="hu-HU" sz="1900" i="1" dirty="0">
                <a:latin typeface="+mj-lt"/>
              </a:rPr>
              <a:t>én </a:t>
            </a:r>
            <a:r>
              <a:rPr lang="hu-HU" sz="1900" i="1" dirty="0" err="1">
                <a:latin typeface="+mj-lt"/>
              </a:rPr>
              <a:t>vólnék</a:t>
            </a:r>
            <a:r>
              <a:rPr lang="hu-HU" sz="1900" i="1" dirty="0">
                <a:latin typeface="+mj-lt"/>
              </a:rPr>
              <a:t> az, </a:t>
            </a:r>
            <a:r>
              <a:rPr lang="hu-HU" sz="1900" b="1" i="1" dirty="0">
                <a:latin typeface="+mj-lt"/>
              </a:rPr>
              <a:t>nem derék egy párt tennénk? </a:t>
            </a:r>
            <a:r>
              <a:rPr lang="hu-HU" sz="1900" dirty="0">
                <a:latin typeface="+mj-lt"/>
              </a:rPr>
              <a:t>(</a:t>
            </a:r>
            <a:r>
              <a:rPr lang="hu-HU" sz="1900" dirty="0" err="1">
                <a:latin typeface="+mj-lt"/>
              </a:rPr>
              <a:t>MTSz</a:t>
            </a:r>
            <a:r>
              <a:rPr lang="hu-HU" sz="1900" dirty="0">
                <a:latin typeface="+mj-lt"/>
              </a:rPr>
              <a:t>, Sándor István: Sokféle, 1791: 110)</a:t>
            </a:r>
          </a:p>
          <a:p>
            <a:r>
              <a:rPr lang="hu-HU" dirty="0">
                <a:latin typeface="+mj-lt"/>
              </a:rPr>
              <a:t>Egyszerű mondatban, már a találgatás funkciójában: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(32)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OROZMÁN.: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Honnan van hát hogy nyög 's hogy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ki-ſzaladt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sírva? 'S hogy egy komor bánat van homlokán írva? </a:t>
            </a:r>
            <a:r>
              <a:rPr lang="hu-HU" b="1" i="1" dirty="0">
                <a:effectLst/>
                <a:latin typeface="+mj-lt"/>
              </a:rPr>
              <a:t>Hát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b="1" i="1" dirty="0">
                <a:solidFill>
                  <a:srgbClr val="000000"/>
                </a:solidFill>
                <a:effectLst/>
                <a:latin typeface="+mj-lt"/>
              </a:rPr>
              <a:t>ha </a:t>
            </a:r>
            <a:r>
              <a:rPr lang="hu-HU" b="1" i="1" dirty="0" err="1">
                <a:solidFill>
                  <a:srgbClr val="000000"/>
                </a:solidFill>
                <a:effectLst/>
                <a:latin typeface="+mj-lt"/>
              </a:rPr>
              <a:t>talám</a:t>
            </a:r>
            <a:r>
              <a:rPr lang="hu-HU" b="1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e'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Frantz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? jaj mi jut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eſzembe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!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MTSz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, Péczeli József: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Zayr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, 1784: 0069)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42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2A6305A-E261-7EC2-CFBC-14676B90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hátha ~ hát ha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D311E2A-90DC-BB0C-82E8-58D3F46D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/>
              <a:t>Óhajtás, reménykedés:</a:t>
            </a:r>
          </a:p>
          <a:p>
            <a:pPr marL="0" indent="0">
              <a:buNone/>
            </a:pPr>
            <a:r>
              <a:rPr lang="hu-HU" dirty="0"/>
              <a:t>Elhagyott főmondat?</a:t>
            </a:r>
          </a:p>
          <a:p>
            <a:pPr marL="0" indent="0">
              <a:buNone/>
            </a:pPr>
            <a:r>
              <a:rPr lang="hu-HU" dirty="0" smtClean="0"/>
              <a:t>(33)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KINTSES.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Ebbö́l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én egy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betüt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ſem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értek. - 'S e' hát azt tenné, hogy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keveſebbet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el ne vegyen Jó Uram 4000 forintnál? </a:t>
            </a:r>
          </a:p>
          <a:p>
            <a:pPr marL="0" indent="0"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KORM.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Hiſzem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látja az Úr hogy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világoſan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azt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irja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hogy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Mihopi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Madagaskar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Renkollavat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KINTSES.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Igen,- </a:t>
            </a:r>
            <a:r>
              <a:rPr lang="hu-HU" b="1" i="1" dirty="0">
                <a:solidFill>
                  <a:srgbClr val="000000"/>
                </a:solidFill>
                <a:effectLst/>
                <a:latin typeface="+mj-lt"/>
              </a:rPr>
              <a:t>de hát ha </a:t>
            </a:r>
            <a:r>
              <a:rPr lang="hu-HU" b="1" i="1" dirty="0" err="1">
                <a:solidFill>
                  <a:srgbClr val="000000"/>
                </a:solidFill>
                <a:effectLst/>
                <a:latin typeface="+mj-lt"/>
              </a:rPr>
              <a:t>emberségbö́l</a:t>
            </a:r>
            <a:r>
              <a:rPr lang="hu-HU" b="1" i="1" dirty="0">
                <a:solidFill>
                  <a:srgbClr val="000000"/>
                </a:solidFill>
                <a:effectLst/>
                <a:latin typeface="+mj-lt"/>
              </a:rPr>
              <a:t> meg </a:t>
            </a:r>
            <a:r>
              <a:rPr lang="hu-HU" b="1" i="1" dirty="0" err="1">
                <a:solidFill>
                  <a:srgbClr val="000000"/>
                </a:solidFill>
                <a:effectLst/>
                <a:latin typeface="+mj-lt"/>
              </a:rPr>
              <a:t>tselekedhetné</a:t>
            </a:r>
            <a:r>
              <a:rPr lang="hu-HU" b="1" i="1" dirty="0">
                <a:solidFill>
                  <a:srgbClr val="000000"/>
                </a:solidFill>
                <a:effectLst/>
                <a:latin typeface="+mj-lt"/>
              </a:rPr>
              <a:t> Nagy Jó Uram? </a:t>
            </a:r>
          </a:p>
          <a:p>
            <a:pPr marL="0" indent="0"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KORM.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Lehetetlen!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imhol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ide lejjebb okát adja. </a:t>
            </a:r>
            <a:endParaRPr lang="hu-HU" b="0" i="1" dirty="0" smtClean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MTSz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, Hatvani István: Az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arabiai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 por, 1793: 39)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Elhagyott főmondat: </a:t>
            </a:r>
            <a:r>
              <a:rPr lang="hu-HU" i="1" dirty="0">
                <a:solidFill>
                  <a:srgbClr val="000000"/>
                </a:solidFill>
                <a:latin typeface="+mj-lt"/>
              </a:rPr>
              <a:t>de hát ha emberségből megcselekedné, nagy jó uram</a:t>
            </a:r>
            <a:r>
              <a:rPr lang="hu-HU" b="1" i="1" dirty="0">
                <a:solidFill>
                  <a:srgbClr val="000000"/>
                </a:solidFill>
                <a:latin typeface="+mj-lt"/>
              </a:rPr>
              <a:t>, [az lehetséges volna?] 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Vö. </a:t>
            </a:r>
            <a:r>
              <a:rPr lang="hu-HU" i="1" dirty="0">
                <a:solidFill>
                  <a:srgbClr val="000000"/>
                </a:solidFill>
                <a:latin typeface="+mj-lt"/>
              </a:rPr>
              <a:t>Lehetetlen!</a:t>
            </a:r>
            <a:endParaRPr lang="hu-HU" i="1" dirty="0">
              <a:latin typeface="+mj-lt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2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Indulatszók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Az indulatszók esetében </a:t>
            </a:r>
            <a:r>
              <a:rPr lang="hu-HU" b="1" dirty="0"/>
              <a:t>expresszív </a:t>
            </a:r>
            <a:r>
              <a:rPr lang="hu-HU" dirty="0"/>
              <a:t>(pl. </a:t>
            </a:r>
            <a:r>
              <a:rPr lang="hu-HU" i="1" dirty="0" err="1"/>
              <a:t>wow</a:t>
            </a:r>
            <a:r>
              <a:rPr lang="hu-HU" dirty="0"/>
              <a:t>!), </a:t>
            </a:r>
            <a:r>
              <a:rPr lang="hu-HU" b="1" dirty="0" err="1"/>
              <a:t>konatív</a:t>
            </a:r>
            <a:r>
              <a:rPr lang="hu-HU" dirty="0"/>
              <a:t> (pl. </a:t>
            </a:r>
            <a:r>
              <a:rPr lang="hu-HU" i="1" dirty="0"/>
              <a:t>csitt! ha?</a:t>
            </a:r>
            <a:r>
              <a:rPr lang="hu-HU" dirty="0"/>
              <a:t>) és </a:t>
            </a:r>
            <a:r>
              <a:rPr lang="hu-HU" b="1" dirty="0" err="1"/>
              <a:t>fatikus</a:t>
            </a:r>
            <a:r>
              <a:rPr lang="hu-HU" dirty="0"/>
              <a:t> funkciójú (pl. </a:t>
            </a:r>
            <a:r>
              <a:rPr lang="hu-HU" i="1" dirty="0"/>
              <a:t>a-ha, jaja</a:t>
            </a:r>
            <a:r>
              <a:rPr lang="hu-HU" dirty="0"/>
              <a:t>) csoportokat lehet elhatárolni egymástól. </a:t>
            </a:r>
          </a:p>
          <a:p>
            <a:pPr marL="0" indent="0">
              <a:buNone/>
            </a:pPr>
            <a:r>
              <a:rPr lang="hu-HU" dirty="0"/>
              <a:t>Szintaktikailag (relatíve) függetlenek, s mint megnyilatkozások a </a:t>
            </a:r>
            <a:r>
              <a:rPr lang="hu-HU" b="1" dirty="0"/>
              <a:t>felkiáltások </a:t>
            </a:r>
            <a:r>
              <a:rPr lang="hu-HU" dirty="0"/>
              <a:t>(</a:t>
            </a:r>
            <a:r>
              <a:rPr lang="hu-HU" dirty="0" err="1"/>
              <a:t>exclamations</a:t>
            </a:r>
            <a:r>
              <a:rPr lang="hu-HU" dirty="0"/>
              <a:t>) közé sorolhatók. </a:t>
            </a:r>
          </a:p>
          <a:p>
            <a:pPr marL="0" indent="0">
              <a:buNone/>
            </a:pPr>
            <a:r>
              <a:rPr lang="hu-HU" dirty="0"/>
              <a:t>Fonológiailag és morfológiailag kivételesek, olyan hang(</a:t>
            </a:r>
            <a:r>
              <a:rPr lang="hu-HU" dirty="0" err="1"/>
              <a:t>szekvenciáka</a:t>
            </a:r>
            <a:r>
              <a:rPr lang="hu-HU" dirty="0"/>
              <a:t>)t (is) tartalmazhatnak (de ez nem </a:t>
            </a:r>
            <a:r>
              <a:rPr lang="hu-HU" dirty="0" err="1"/>
              <a:t>def</a:t>
            </a:r>
            <a:r>
              <a:rPr lang="hu-HU" dirty="0"/>
              <a:t>. kritériumuk), amelyek a nyelv más részeiben nincsenek meg, pl. nincs bennük magánhangzó(</a:t>
            </a:r>
            <a:r>
              <a:rPr lang="hu-HU" i="1" dirty="0"/>
              <a:t>pszt! </a:t>
            </a:r>
            <a:r>
              <a:rPr lang="hu-HU" i="1" dirty="0" err="1"/>
              <a:t>Cssss</a:t>
            </a:r>
            <a:r>
              <a:rPr lang="hu-HU" i="1" dirty="0"/>
              <a:t>!</a:t>
            </a:r>
            <a:r>
              <a:rPr lang="hu-HU" dirty="0"/>
              <a:t>), ez magyarázza a „nem-szavak” értelmezésüket. </a:t>
            </a:r>
          </a:p>
          <a:p>
            <a:pPr marL="0" indent="0">
              <a:buNone/>
            </a:pPr>
            <a:r>
              <a:rPr lang="hu-HU" dirty="0"/>
              <a:t>Magyar grammatika: </a:t>
            </a:r>
            <a:r>
              <a:rPr lang="hu-HU" b="1" dirty="0"/>
              <a:t>mondatszófajta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2857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C4F6E2B-28EA-5EF4-9BF7-6C92B5F9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hátha ~ hát ha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02769F1-D6B8-7F81-2B35-8A70CC951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(34)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Beczkó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.: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Menj! velem Ne gondolj, a' mi másnak tiltva van, szabad Az a' bolondnak. </a:t>
            </a:r>
          </a:p>
          <a:p>
            <a:pPr marL="0" indent="0"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Máté.: </a:t>
            </a:r>
            <a:r>
              <a:rPr lang="hu-HU" b="1" i="1" dirty="0">
                <a:effectLst/>
                <a:latin typeface="+mj-lt"/>
              </a:rPr>
              <a:t>Hát</a:t>
            </a:r>
            <a:r>
              <a:rPr lang="hu-HU" b="0" i="1" dirty="0">
                <a:effectLst/>
                <a:latin typeface="+mj-lt"/>
              </a:rPr>
              <a:t> </a:t>
            </a:r>
            <a:r>
              <a:rPr lang="hu-HU" b="1" i="1" dirty="0">
                <a:effectLst/>
                <a:latin typeface="+mj-lt"/>
              </a:rPr>
              <a:t>ha</a:t>
            </a:r>
            <a:r>
              <a:rPr lang="hu-HU" b="0" i="1" dirty="0">
                <a:effectLst/>
                <a:latin typeface="+mj-lt"/>
              </a:rPr>
              <a:t> vétkemért A' vajda téged megbüntet? </a:t>
            </a:r>
          </a:p>
          <a:p>
            <a:pPr marL="0" indent="0">
              <a:buNone/>
            </a:pP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Beczkó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.: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Ne aggódj Azon. Hol a' meleg vér' s az indulat Uralkodnak, bolond ott a' mester.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dirty="0" err="1">
                <a:solidFill>
                  <a:srgbClr val="000000"/>
                </a:solidFill>
                <a:latin typeface="+mj-lt"/>
              </a:rPr>
              <a:t>MTSz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, Kisfaludy Károly: </a:t>
            </a:r>
            <a:r>
              <a:rPr lang="hu-HU" dirty="0" err="1">
                <a:solidFill>
                  <a:srgbClr val="000000"/>
                </a:solidFill>
                <a:latin typeface="+mj-lt"/>
              </a:rPr>
              <a:t>Stibor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 vajda, 1819: 156)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kihagyott főmondat: </a:t>
            </a:r>
            <a:r>
              <a:rPr lang="hu-HU" i="1" dirty="0">
                <a:solidFill>
                  <a:srgbClr val="000000"/>
                </a:solidFill>
                <a:latin typeface="+mj-lt"/>
              </a:rPr>
              <a:t>Hát ha vétkemért a vajda téged megbüntet, </a:t>
            </a:r>
            <a:r>
              <a:rPr lang="hu-HU" b="1" i="1" dirty="0">
                <a:solidFill>
                  <a:srgbClr val="000000"/>
                </a:solidFill>
                <a:latin typeface="+mj-lt"/>
              </a:rPr>
              <a:t>[akkor mi lesz]?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Vö. amikor nem hiányzik a főmondat:</a:t>
            </a:r>
          </a:p>
          <a:p>
            <a:pPr marL="0" indent="0">
              <a:buNone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(35)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De hát ha úgy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vólna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? 's gyanúm a 'szép grófnét méltán találná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?...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b="1" i="1" dirty="0">
                <a:effectLst/>
                <a:latin typeface="+mj-lt"/>
              </a:rPr>
              <a:t>Hát ha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Woodland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'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jelesb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' tulajdoni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bévették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a' gyenge Szív-várt?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....</a:t>
            </a:r>
            <a:r>
              <a:rPr lang="hu-HU" b="1" i="1" dirty="0">
                <a:solidFill>
                  <a:srgbClr val="000000"/>
                </a:solidFill>
                <a:effectLst/>
                <a:latin typeface="+mj-lt"/>
              </a:rPr>
              <a:t>mi lenne akkor?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MTSz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Petrichevich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 Horváth Lázár: Az elbujdosott, 1836: 12)</a:t>
            </a:r>
            <a:endParaRPr lang="hu-H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54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C2BDF52-FEA4-639F-A34A-AC322CE6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Inszubordinálódott</a:t>
            </a:r>
            <a:r>
              <a:rPr lang="hu-HU" dirty="0"/>
              <a:t> </a:t>
            </a:r>
            <a:r>
              <a:rPr lang="hu-HU" dirty="0" smtClean="0"/>
              <a:t>mellékmondat (</a:t>
            </a:r>
            <a:r>
              <a:rPr lang="hu-HU" i="1" dirty="0" smtClean="0"/>
              <a:t>hát ha &gt; hátha</a:t>
            </a:r>
            <a:r>
              <a:rPr lang="hu-HU" dirty="0" smtClean="0"/>
              <a:t>)?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41D25E6-5647-614F-DEB0-AB970BE2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52136" cy="4822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Egybe- és különírva is: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(36) </a:t>
            </a:r>
            <a:r>
              <a:rPr lang="hu-HU" b="1" i="1" dirty="0">
                <a:effectLst/>
                <a:latin typeface="+mj-lt"/>
              </a:rPr>
              <a:t>Hátha </a:t>
            </a:r>
            <a:r>
              <a:rPr lang="hu-HU" b="0" i="1" dirty="0">
                <a:solidFill>
                  <a:srgbClr val="FF0000"/>
                </a:solidFill>
                <a:effectLst/>
                <a:latin typeface="+mj-lt"/>
              </a:rPr>
              <a:t>taníthatnám </a:t>
            </a:r>
            <a:r>
              <a:rPr lang="hu-HU" b="0" i="1" dirty="0">
                <a:effectLst/>
                <a:latin typeface="+mj-lt"/>
              </a:rPr>
              <a:t>többekre, hogy így </a:t>
            </a:r>
            <a:r>
              <a:rPr lang="hu-HU" b="0" i="1" dirty="0">
                <a:solidFill>
                  <a:srgbClr val="FF0000"/>
                </a:solidFill>
                <a:effectLst/>
                <a:latin typeface="+mj-lt"/>
              </a:rPr>
              <a:t>ki-mutatnám</a:t>
            </a:r>
            <a:r>
              <a:rPr lang="hu-HU" b="0" i="1" dirty="0">
                <a:effectLst/>
                <a:latin typeface="+mj-lt"/>
              </a:rPr>
              <a:t>, </a:t>
            </a:r>
            <a:r>
              <a:rPr lang="hu-HU" b="0" i="1" dirty="0" err="1">
                <a:effectLst/>
                <a:latin typeface="+mj-lt"/>
              </a:rPr>
              <a:t>Mesterſége</a:t>
            </a:r>
            <a:r>
              <a:rPr lang="hu-HU" b="0" i="1" dirty="0">
                <a:effectLst/>
                <a:latin typeface="+mj-lt"/>
              </a:rPr>
              <a:t> ha </a:t>
            </a:r>
            <a:r>
              <a:rPr lang="hu-HU" b="0" i="1" dirty="0" err="1">
                <a:effectLst/>
                <a:latin typeface="+mj-lt"/>
              </a:rPr>
              <a:t>léſz</a:t>
            </a:r>
            <a:r>
              <a:rPr lang="hu-HU" b="0" i="1" dirty="0">
                <a:effectLst/>
                <a:latin typeface="+mj-lt"/>
              </a:rPr>
              <a:t>, mit tehet itt-is az </a:t>
            </a:r>
            <a:r>
              <a:rPr lang="hu-HU" b="0" i="1" dirty="0" err="1">
                <a:effectLst/>
                <a:latin typeface="+mj-lt"/>
              </a:rPr>
              <a:t>éſz</a:t>
            </a:r>
            <a:r>
              <a:rPr lang="hu-HU" b="0" i="1" dirty="0">
                <a:effectLst/>
                <a:latin typeface="+mj-lt"/>
              </a:rPr>
              <a:t>. </a:t>
            </a:r>
            <a:r>
              <a:rPr lang="hu-HU" b="1" i="1" dirty="0">
                <a:effectLst/>
                <a:latin typeface="+mj-lt"/>
              </a:rPr>
              <a:t>Hát</a:t>
            </a:r>
            <a:r>
              <a:rPr lang="hu-HU" b="0" i="1" dirty="0">
                <a:effectLst/>
                <a:latin typeface="+mj-lt"/>
              </a:rPr>
              <a:t> ha </a:t>
            </a:r>
            <a:r>
              <a:rPr lang="hu-HU" b="0" i="1" dirty="0">
                <a:solidFill>
                  <a:srgbClr val="FF0000"/>
                </a:solidFill>
                <a:effectLst/>
                <a:latin typeface="+mj-lt"/>
              </a:rPr>
              <a:t>meg-ejthetném</a:t>
            </a:r>
            <a:r>
              <a:rPr lang="hu-HU" b="0" i="1" dirty="0">
                <a:effectLst/>
                <a:latin typeface="+mj-lt"/>
              </a:rPr>
              <a:t>, hogy bár </a:t>
            </a:r>
            <a:r>
              <a:rPr lang="hu-HU" b="0" i="1" dirty="0" err="1">
                <a:effectLst/>
                <a:latin typeface="+mj-lt"/>
              </a:rPr>
              <a:t>eggy</a:t>
            </a:r>
            <a:r>
              <a:rPr lang="hu-HU" b="0" i="1" dirty="0">
                <a:effectLst/>
                <a:latin typeface="+mj-lt"/>
              </a:rPr>
              <a:t> versre </a:t>
            </a:r>
            <a:r>
              <a:rPr lang="hu-HU" b="0" i="1" dirty="0">
                <a:solidFill>
                  <a:srgbClr val="FF0000"/>
                </a:solidFill>
                <a:effectLst/>
                <a:latin typeface="+mj-lt"/>
              </a:rPr>
              <a:t>vihetném </a:t>
            </a:r>
            <a:r>
              <a:rPr lang="hu-HU" b="0" i="1" dirty="0" smtClean="0">
                <a:effectLst/>
                <a:latin typeface="+mj-lt"/>
              </a:rPr>
              <a:t>A' </a:t>
            </a:r>
            <a:r>
              <a:rPr lang="hu-HU" b="0" i="1" dirty="0" err="1">
                <a:effectLst/>
                <a:latin typeface="+mj-lt"/>
              </a:rPr>
              <a:t>ſzavait</a:t>
            </a:r>
            <a:r>
              <a:rPr lang="hu-HU" b="0" i="1" dirty="0">
                <a:effectLst/>
                <a:latin typeface="+mj-lt"/>
              </a:rPr>
              <a:t>: </a:t>
            </a:r>
            <a:r>
              <a:rPr lang="hu-HU" b="1" i="1" dirty="0">
                <a:effectLst/>
                <a:latin typeface="+mj-lt"/>
              </a:rPr>
              <a:t>be </a:t>
            </a:r>
            <a:r>
              <a:rPr lang="hu-HU" b="1" i="1" dirty="0" err="1">
                <a:effectLst/>
                <a:latin typeface="+mj-lt"/>
              </a:rPr>
              <a:t>betses</a:t>
            </a:r>
            <a:r>
              <a:rPr lang="hu-HU" b="1" i="1" dirty="0">
                <a:effectLst/>
                <a:latin typeface="+mj-lt"/>
              </a:rPr>
              <a:t> </a:t>
            </a:r>
            <a:r>
              <a:rPr lang="hu-HU" b="1" i="1" dirty="0" smtClean="0">
                <a:effectLst/>
                <a:latin typeface="+mj-lt"/>
              </a:rPr>
              <a:t>lenne! </a:t>
            </a:r>
            <a:r>
              <a:rPr lang="hu-HU" b="1" i="1" dirty="0">
                <a:effectLst/>
                <a:latin typeface="+mj-lt"/>
              </a:rPr>
              <a:t>be </a:t>
            </a:r>
            <a:r>
              <a:rPr lang="hu-HU" b="1" i="1" dirty="0" smtClean="0">
                <a:effectLst/>
                <a:latin typeface="+mj-lt"/>
              </a:rPr>
              <a:t>kellemetes!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(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MTSz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, Édes Gergely Enyelgései 1787: 27)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A reménykedés mellől elmarad annak pozitív következménye, amit a főmondat fogalmaz meg: </a:t>
            </a:r>
            <a:r>
              <a:rPr lang="hu-HU" i="1" dirty="0">
                <a:solidFill>
                  <a:srgbClr val="000000"/>
                </a:solidFill>
                <a:latin typeface="+mj-lt"/>
              </a:rPr>
              <a:t>(az) de becses lenne, (az) de kellemes lenne!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+mj-lt"/>
              </a:rPr>
              <a:t>Feltételes módú igékkel, l. fent is: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0000"/>
                </a:solidFill>
                <a:latin typeface="+mj-lt"/>
              </a:rPr>
              <a:t>(37)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L. A'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jövendö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́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rö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́l nem aggódom. </a:t>
            </a:r>
            <a:endParaRPr lang="hu-HU" b="0" i="1" dirty="0" smtClean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hu-HU" b="0" i="1" dirty="0" err="1" smtClean="0">
                <a:solidFill>
                  <a:srgbClr val="000000"/>
                </a:solidFill>
                <a:effectLst/>
                <a:latin typeface="+mj-lt"/>
              </a:rPr>
              <a:t>Zs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. 'S </a:t>
            </a:r>
            <a:r>
              <a:rPr lang="hu-HU" b="1" i="1" dirty="0">
                <a:effectLst/>
                <a:latin typeface="+mj-lt"/>
              </a:rPr>
              <a:t>hát</a:t>
            </a:r>
            <a:r>
              <a:rPr lang="hu-HU" b="0" i="1" dirty="0">
                <a:effectLst/>
                <a:latin typeface="+mj-lt"/>
              </a:rPr>
              <a:t> </a:t>
            </a:r>
            <a:r>
              <a:rPr lang="hu-HU" b="1" i="1" dirty="0">
                <a:solidFill>
                  <a:srgbClr val="000000"/>
                </a:solidFill>
                <a:effectLst/>
                <a:latin typeface="+mj-lt"/>
              </a:rPr>
              <a:t>ha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az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idö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́ már itt </a:t>
            </a:r>
            <a:r>
              <a:rPr lang="hu-HU" b="0" i="1" dirty="0">
                <a:solidFill>
                  <a:srgbClr val="FF0000"/>
                </a:solidFill>
                <a:effectLst/>
                <a:latin typeface="+mj-lt"/>
              </a:rPr>
              <a:t>lenne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? </a:t>
            </a:r>
            <a:endParaRPr lang="hu-HU" b="0" i="1" dirty="0" smtClean="0">
              <a:solidFill>
                <a:srgbClr val="0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. Azt kívánnám, hogy még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meſzſze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lenne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 (</a:t>
            </a:r>
            <a:r>
              <a:rPr lang="hu-HU" dirty="0" err="1">
                <a:solidFill>
                  <a:srgbClr val="000000"/>
                </a:solidFill>
                <a:latin typeface="+mj-lt"/>
              </a:rPr>
              <a:t>MTSz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, Sándor István: Sokféle, 1791: 110) 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– </a:t>
            </a:r>
            <a:r>
              <a:rPr lang="hu-HU" dirty="0">
                <a:latin typeface="+mj-lt"/>
              </a:rPr>
              <a:t>itt már nincs is főmondat (</a:t>
            </a:r>
            <a:r>
              <a:rPr lang="hu-HU" i="1" dirty="0">
                <a:latin typeface="+mj-lt"/>
              </a:rPr>
              <a:t>[?arról mit gondolsz]</a:t>
            </a:r>
            <a:r>
              <a:rPr lang="hu-HU" dirty="0">
                <a:latin typeface="+mj-lt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652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F93F43F-9CF4-8669-7930-E41D8093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hátha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F53FC86-F1D2-A240-748E-BBE960AF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115705" cy="4485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err="1"/>
              <a:t>MTSz</a:t>
            </a:r>
            <a:r>
              <a:rPr lang="hu-HU" dirty="0"/>
              <a:t>. </a:t>
            </a:r>
            <a:r>
              <a:rPr lang="hu-HU" dirty="0" smtClean="0"/>
              <a:t>egybeírt </a:t>
            </a:r>
            <a:r>
              <a:rPr lang="hu-HU" i="1" dirty="0" smtClean="0"/>
              <a:t>hátha</a:t>
            </a:r>
            <a:r>
              <a:rPr lang="hu-HU" i="1" dirty="0"/>
              <a:t>: </a:t>
            </a:r>
            <a:r>
              <a:rPr lang="hu-HU" b="1" dirty="0"/>
              <a:t>1760</a:t>
            </a:r>
            <a:r>
              <a:rPr lang="hu-HU" dirty="0"/>
              <a:t> db találat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(38) </a:t>
            </a:r>
            <a:r>
              <a:rPr lang="hu-HU" b="0" i="1" dirty="0">
                <a:effectLst/>
                <a:latin typeface="+mj-lt"/>
              </a:rPr>
              <a:t>Ezt nem </a:t>
            </a:r>
            <a:r>
              <a:rPr lang="hu-HU" b="0" i="1" dirty="0" err="1">
                <a:effectLst/>
                <a:latin typeface="+mj-lt"/>
              </a:rPr>
              <a:t>vólt</a:t>
            </a:r>
            <a:r>
              <a:rPr lang="hu-HU" b="0" i="1" dirty="0">
                <a:effectLst/>
                <a:latin typeface="+mj-lt"/>
              </a:rPr>
              <a:t> bajos ki-nézni ezen </a:t>
            </a:r>
            <a:r>
              <a:rPr lang="hu-HU" b="0" i="1" dirty="0" err="1">
                <a:effectLst/>
                <a:latin typeface="+mj-lt"/>
              </a:rPr>
              <a:t>Kurir</a:t>
            </a:r>
            <a:r>
              <a:rPr lang="hu-HU" b="0" i="1" dirty="0">
                <a:effectLst/>
                <a:latin typeface="+mj-lt"/>
              </a:rPr>
              <a:t> </a:t>
            </a:r>
            <a:r>
              <a:rPr lang="hu-HU" b="0" i="1" dirty="0" err="1">
                <a:effectLst/>
                <a:latin typeface="+mj-lt"/>
              </a:rPr>
              <a:t>petsétes-Leveléböl</a:t>
            </a:r>
            <a:r>
              <a:rPr lang="hu-HU" b="0" i="1" dirty="0">
                <a:effectLst/>
                <a:latin typeface="+mj-lt"/>
              </a:rPr>
              <a:t>; mert ezt </a:t>
            </a:r>
            <a:r>
              <a:rPr lang="hu-HU" b="0" i="1" dirty="0" err="1">
                <a:effectLst/>
                <a:latin typeface="+mj-lt"/>
              </a:rPr>
              <a:t>ennek-elötte-is</a:t>
            </a:r>
            <a:r>
              <a:rPr lang="hu-HU" b="0" i="1" dirty="0">
                <a:effectLst/>
                <a:latin typeface="+mj-lt"/>
              </a:rPr>
              <a:t> igy értettük; de </a:t>
            </a:r>
            <a:r>
              <a:rPr lang="hu-HU" b="1" i="1" dirty="0">
                <a:effectLst/>
                <a:latin typeface="+mj-lt"/>
              </a:rPr>
              <a:t>hátha</a:t>
            </a:r>
            <a:r>
              <a:rPr lang="hu-HU" b="0" i="1" dirty="0">
                <a:effectLst/>
                <a:latin typeface="+mj-lt"/>
              </a:rPr>
              <a:t> még </a:t>
            </a:r>
            <a:r>
              <a:rPr lang="hu-HU" b="0" i="1" dirty="0" err="1">
                <a:effectLst/>
                <a:latin typeface="+mj-lt"/>
              </a:rPr>
              <a:t>egyébb-is</a:t>
            </a:r>
            <a:r>
              <a:rPr lang="hu-HU" b="0" i="1" dirty="0">
                <a:effectLst/>
                <a:latin typeface="+mj-lt"/>
              </a:rPr>
              <a:t> lehetett ezen </a:t>
            </a:r>
            <a:r>
              <a:rPr lang="hu-HU" b="0" i="1" dirty="0" err="1">
                <a:effectLst/>
                <a:latin typeface="+mj-lt"/>
              </a:rPr>
              <a:t>Levélbenn</a:t>
            </a:r>
            <a:r>
              <a:rPr lang="hu-HU" b="0" i="1" dirty="0">
                <a:effectLst/>
                <a:latin typeface="+mj-lt"/>
              </a:rPr>
              <a:t>, </a:t>
            </a:r>
            <a:r>
              <a:rPr lang="hu-HU" b="0" i="1" dirty="0" err="1">
                <a:effectLst/>
                <a:latin typeface="+mj-lt"/>
              </a:rPr>
              <a:t>mellyet</a:t>
            </a:r>
            <a:r>
              <a:rPr lang="hu-HU" b="0" i="1" dirty="0">
                <a:effectLst/>
                <a:latin typeface="+mj-lt"/>
              </a:rPr>
              <a:t> </a:t>
            </a:r>
            <a:r>
              <a:rPr lang="hu-HU" b="0" i="1" dirty="0" err="1">
                <a:effectLst/>
                <a:latin typeface="+mj-lt"/>
              </a:rPr>
              <a:t>Poſtſcriptábann</a:t>
            </a:r>
            <a:r>
              <a:rPr lang="hu-HU" b="0" i="1" dirty="0">
                <a:effectLst/>
                <a:latin typeface="+mj-lt"/>
              </a:rPr>
              <a:t> </a:t>
            </a:r>
            <a:r>
              <a:rPr lang="hu-HU" b="0" i="1" dirty="0" err="1">
                <a:effectLst/>
                <a:latin typeface="+mj-lt"/>
              </a:rPr>
              <a:t>irván</a:t>
            </a:r>
            <a:r>
              <a:rPr lang="hu-HU" b="0" i="1" dirty="0">
                <a:effectLst/>
                <a:latin typeface="+mj-lt"/>
              </a:rPr>
              <a:t>, nem mindenek láthattak. </a:t>
            </a:r>
            <a:r>
              <a:rPr lang="hu-HU" i="1" dirty="0">
                <a:latin typeface="+mj-lt"/>
              </a:rPr>
              <a:t> </a:t>
            </a:r>
            <a:r>
              <a:rPr lang="hu-HU" dirty="0">
                <a:latin typeface="+mj-lt"/>
              </a:rPr>
              <a:t>(</a:t>
            </a:r>
            <a:r>
              <a:rPr lang="hu-HU" dirty="0" err="1">
                <a:latin typeface="+mj-lt"/>
              </a:rPr>
              <a:t>MTSz</a:t>
            </a:r>
            <a:r>
              <a:rPr lang="hu-HU" dirty="0">
                <a:latin typeface="+mj-lt"/>
              </a:rPr>
              <a:t>, Magyar Hírmondó, 1785: 291) </a:t>
            </a:r>
          </a:p>
          <a:p>
            <a:pPr marL="0" indent="0">
              <a:buNone/>
            </a:pPr>
            <a:r>
              <a:rPr lang="hu-HU" dirty="0">
                <a:latin typeface="+mj-lt"/>
              </a:rPr>
              <a:t>– a 18. sz. végén már </a:t>
            </a:r>
            <a:r>
              <a:rPr lang="hu-HU" dirty="0" smtClean="0">
                <a:latin typeface="+mj-lt"/>
              </a:rPr>
              <a:t>biztosan módosítószó</a:t>
            </a:r>
            <a:r>
              <a:rPr lang="hu-HU" dirty="0">
                <a:latin typeface="+mj-lt"/>
              </a:rPr>
              <a:t>, kijelentő </a:t>
            </a:r>
            <a:r>
              <a:rPr lang="hu-HU" dirty="0" smtClean="0">
                <a:latin typeface="+mj-lt"/>
              </a:rPr>
              <a:t>mondatokban (nemcsak kérdőkben) is.</a:t>
            </a:r>
          </a:p>
          <a:p>
            <a:pPr marL="0" indent="0">
              <a:buNone/>
            </a:pPr>
            <a:r>
              <a:rPr lang="hu-HU" b="1" dirty="0" smtClean="0">
                <a:latin typeface="+mj-lt"/>
              </a:rPr>
              <a:t>Kérdő</a:t>
            </a:r>
            <a:r>
              <a:rPr lang="hu-HU" dirty="0" smtClean="0">
                <a:latin typeface="+mj-lt"/>
              </a:rPr>
              <a:t> mondat 500-as random mintában: 149 db, </a:t>
            </a:r>
            <a:r>
              <a:rPr lang="hu-HU" b="1" dirty="0" smtClean="0">
                <a:latin typeface="+mj-lt"/>
              </a:rPr>
              <a:t>29,8%</a:t>
            </a:r>
            <a:r>
              <a:rPr lang="hu-HU" dirty="0" smtClean="0">
                <a:latin typeface="+mj-lt"/>
              </a:rPr>
              <a:t> (az 1850-es években szaporodik fel)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De: központozási különbségek: ? vs. … !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(39) </a:t>
            </a:r>
            <a:r>
              <a:rPr lang="hu-HU" i="1" dirty="0"/>
              <a:t>Látnia kell az </a:t>
            </a:r>
            <a:r>
              <a:rPr lang="hu-HU" i="1" dirty="0" smtClean="0"/>
              <a:t>urát. </a:t>
            </a:r>
            <a:r>
              <a:rPr lang="hu-HU" i="1" dirty="0"/>
              <a:t>Megkérlelni </a:t>
            </a:r>
            <a:r>
              <a:rPr lang="hu-HU" i="1" dirty="0" smtClean="0"/>
              <a:t>tán, </a:t>
            </a:r>
            <a:r>
              <a:rPr lang="hu-HU" i="1" dirty="0"/>
              <a:t>vagy </a:t>
            </a:r>
            <a:r>
              <a:rPr lang="hu-HU" i="1" dirty="0" smtClean="0"/>
              <a:t>megszidni… Mindjárt </a:t>
            </a:r>
            <a:r>
              <a:rPr lang="hu-HU" i="1" dirty="0"/>
              <a:t>már védeni kezdte </a:t>
            </a:r>
            <a:r>
              <a:rPr lang="hu-HU" i="1" dirty="0" smtClean="0"/>
              <a:t>Pált… </a:t>
            </a:r>
            <a:r>
              <a:rPr lang="hu-HU" b="1" i="1" dirty="0" smtClean="0"/>
              <a:t>Hátha nem is a szeretője? </a:t>
            </a:r>
            <a:r>
              <a:rPr lang="hu-HU" dirty="0" smtClean="0"/>
              <a:t>(</a:t>
            </a:r>
            <a:r>
              <a:rPr lang="hu-HU" dirty="0" err="1" smtClean="0"/>
              <a:t>MTSz</a:t>
            </a:r>
            <a:r>
              <a:rPr lang="hu-HU" dirty="0" smtClean="0"/>
              <a:t>, </a:t>
            </a:r>
            <a:r>
              <a:rPr lang="hu-HU" dirty="0" err="1" smtClean="0"/>
              <a:t>Petelei</a:t>
            </a:r>
            <a:r>
              <a:rPr lang="hu-HU" dirty="0" smtClean="0"/>
              <a:t> István: Egy asszony története, 1905: 91) </a:t>
            </a: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Reménykedés vs. találgatás (</a:t>
            </a:r>
            <a:r>
              <a:rPr lang="hu-HU" dirty="0" err="1" smtClean="0">
                <a:latin typeface="+mj-lt"/>
              </a:rPr>
              <a:t>valid</a:t>
            </a:r>
            <a:r>
              <a:rPr lang="hu-HU" dirty="0" smtClean="0">
                <a:latin typeface="+mj-lt"/>
              </a:rPr>
              <a:t>: 493 találat): 238 </a:t>
            </a:r>
            <a:r>
              <a:rPr lang="hu-HU" dirty="0" err="1" smtClean="0">
                <a:latin typeface="+mj-lt"/>
              </a:rPr>
              <a:t>rem</a:t>
            </a:r>
            <a:r>
              <a:rPr lang="hu-HU" dirty="0" smtClean="0">
                <a:latin typeface="+mj-lt"/>
              </a:rPr>
              <a:t>., 48,27% - az esetek bő felében a találgatáshoz erős félelem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kapcsolódik </a:t>
            </a:r>
            <a:endParaRPr lang="hu-HU" dirty="0">
              <a:latin typeface="+mj-lt"/>
            </a:endParaRPr>
          </a:p>
          <a:p>
            <a:pPr marL="0" indent="0">
              <a:buNone/>
            </a:pPr>
            <a:endParaRPr lang="hu-HU" dirty="0">
              <a:latin typeface="+mj-lt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11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</a:t>
            </a:r>
            <a:r>
              <a:rPr lang="hu-HU" i="1" dirty="0" smtClean="0"/>
              <a:t>átha </a:t>
            </a:r>
            <a:r>
              <a:rPr lang="hu-HU" dirty="0" smtClean="0"/>
              <a:t>az MNSz2-ben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4453" y="1846052"/>
            <a:ext cx="9692640" cy="4804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35.812 találat, 500-as random minta: 463 érvényes találat (a többi duplum, nem megfelelő találat)</a:t>
            </a:r>
          </a:p>
          <a:p>
            <a:pPr marL="0" indent="0">
              <a:buNone/>
            </a:pPr>
            <a:r>
              <a:rPr lang="hu-HU" dirty="0" smtClean="0"/>
              <a:t>Csekély előfordulás </a:t>
            </a:r>
            <a:r>
              <a:rPr lang="hu-HU" b="1" dirty="0" smtClean="0"/>
              <a:t>kérdő </a:t>
            </a:r>
            <a:r>
              <a:rPr lang="hu-HU" dirty="0" smtClean="0"/>
              <a:t>mondatban, 5% alatt (20 db, 4,32%):</a:t>
            </a:r>
          </a:p>
          <a:p>
            <a:pPr marL="0" indent="0">
              <a:buNone/>
            </a:pPr>
            <a:r>
              <a:rPr lang="hu-HU" dirty="0" smtClean="0"/>
              <a:t>(40) </a:t>
            </a:r>
            <a:r>
              <a:rPr lang="hu-HU" i="1" dirty="0"/>
              <a:t>- Befejezésül még </a:t>
            </a:r>
            <a:r>
              <a:rPr lang="hu-HU" i="1" dirty="0" smtClean="0"/>
              <a:t>valamit. </a:t>
            </a:r>
            <a:r>
              <a:rPr lang="hu-HU" b="1" i="1" dirty="0" smtClean="0"/>
              <a:t>Hátha íróink, </a:t>
            </a:r>
            <a:r>
              <a:rPr lang="hu-HU" b="1" i="1" dirty="0"/>
              <a:t>akik a nemzetnek lelki alkatot </a:t>
            </a:r>
            <a:r>
              <a:rPr lang="hu-HU" b="1" i="1" dirty="0" smtClean="0"/>
              <a:t>adtak, </a:t>
            </a:r>
            <a:r>
              <a:rPr lang="hu-HU" b="1" i="1" dirty="0"/>
              <a:t>íróknak is túlságosan nagyok </a:t>
            </a:r>
            <a:r>
              <a:rPr lang="hu-HU" b="1" i="1" dirty="0" smtClean="0"/>
              <a:t>voltak? </a:t>
            </a:r>
            <a:r>
              <a:rPr lang="hu-HU" dirty="0"/>
              <a:t>(MNSz2, #</a:t>
            </a:r>
            <a:r>
              <a:rPr lang="hu-HU" dirty="0" smtClean="0"/>
              <a:t>17235360, </a:t>
            </a:r>
            <a:r>
              <a:rPr lang="hu-HU" dirty="0" err="1" smtClean="0"/>
              <a:t>doc</a:t>
            </a:r>
            <a:r>
              <a:rPr lang="hu-HU" dirty="0" smtClean="0"/>
              <a:t>#356, szépirodalom) </a:t>
            </a:r>
          </a:p>
          <a:p>
            <a:pPr marL="0" indent="0">
              <a:buNone/>
            </a:pPr>
            <a:r>
              <a:rPr lang="hu-HU" dirty="0" smtClean="0"/>
              <a:t>(41) </a:t>
            </a:r>
            <a:r>
              <a:rPr lang="hu-HU" i="1" dirty="0"/>
              <a:t>Fél év elteltével elmaradt a </a:t>
            </a:r>
            <a:r>
              <a:rPr lang="hu-HU" i="1" dirty="0" smtClean="0"/>
              <a:t>menstruációm, </a:t>
            </a:r>
            <a:r>
              <a:rPr lang="hu-HU" i="1" dirty="0"/>
              <a:t>és persze </a:t>
            </a:r>
            <a:r>
              <a:rPr lang="hu-HU" i="1" dirty="0" smtClean="0"/>
              <a:t>megijedtem: </a:t>
            </a:r>
            <a:r>
              <a:rPr lang="hu-HU" b="1" i="1" dirty="0" smtClean="0"/>
              <a:t>hátha megint </a:t>
            </a:r>
            <a:r>
              <a:rPr lang="hu-HU" b="1" i="1" dirty="0"/>
              <a:t>állapotos </a:t>
            </a:r>
            <a:r>
              <a:rPr lang="hu-HU" b="1" i="1" dirty="0" smtClean="0"/>
              <a:t>vagyok? </a:t>
            </a:r>
            <a:r>
              <a:rPr lang="hu-HU" dirty="0"/>
              <a:t>(MNSz2, #</a:t>
            </a:r>
            <a:r>
              <a:rPr lang="hu-HU" dirty="0" smtClean="0"/>
              <a:t>631992196, </a:t>
            </a:r>
            <a:r>
              <a:rPr lang="hu-HU" dirty="0" err="1" smtClean="0"/>
              <a:t>doc</a:t>
            </a:r>
            <a:r>
              <a:rPr lang="hu-HU" dirty="0" smtClean="0"/>
              <a:t>#2409, sajtó)</a:t>
            </a:r>
          </a:p>
          <a:p>
            <a:pPr marL="0" indent="0">
              <a:buNone/>
            </a:pPr>
            <a:r>
              <a:rPr lang="hu-HU" dirty="0" smtClean="0"/>
              <a:t>Kauzális viszonyokban jelentkezik összetett mondatokban (vö. </a:t>
            </a:r>
            <a:r>
              <a:rPr lang="hu-HU" i="1" dirty="0" smtClean="0"/>
              <a:t>mert hátha</a:t>
            </a:r>
            <a:r>
              <a:rPr lang="hu-HU" dirty="0" smtClean="0"/>
              <a:t>, </a:t>
            </a:r>
            <a:r>
              <a:rPr lang="hu-HU" dirty="0" err="1" smtClean="0"/>
              <a:t>okH</a:t>
            </a:r>
            <a:r>
              <a:rPr lang="hu-HU" dirty="0" smtClean="0"/>
              <a:t>, </a:t>
            </a:r>
            <a:r>
              <a:rPr lang="hu-HU" dirty="0" err="1" smtClean="0"/>
              <a:t>célH</a:t>
            </a:r>
            <a:r>
              <a:rPr lang="hu-HU" dirty="0" smtClean="0"/>
              <a:t>, következtető).</a:t>
            </a:r>
          </a:p>
          <a:p>
            <a:pPr marL="0" indent="0">
              <a:buNone/>
            </a:pPr>
            <a:r>
              <a:rPr lang="hu-HU" dirty="0" smtClean="0"/>
              <a:t>Funkciók megoszlása: </a:t>
            </a:r>
            <a:r>
              <a:rPr lang="hu-HU" b="1" dirty="0" smtClean="0"/>
              <a:t>kételkedés/találgatás</a:t>
            </a:r>
            <a:r>
              <a:rPr lang="hu-HU" dirty="0" smtClean="0"/>
              <a:t> (102 db, 22,03%)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hu-HU" dirty="0" smtClean="0"/>
              <a:t>(42) </a:t>
            </a:r>
            <a:r>
              <a:rPr lang="hu-HU" i="1" dirty="0" err="1" smtClean="0"/>
              <a:t>ffiúk</a:t>
            </a:r>
            <a:r>
              <a:rPr lang="hu-HU" i="1" dirty="0" smtClean="0"/>
              <a:t> </a:t>
            </a:r>
            <a:r>
              <a:rPr lang="hu-HU" i="1" dirty="0"/>
              <a:t>, vigyázzunk a </a:t>
            </a:r>
            <a:r>
              <a:rPr lang="hu-HU" i="1" dirty="0" smtClean="0"/>
              <a:t>tapadással, </a:t>
            </a:r>
            <a:r>
              <a:rPr lang="hu-HU" b="1" i="1" dirty="0"/>
              <a:t>hátha légypapír!!! </a:t>
            </a:r>
            <a:r>
              <a:rPr lang="hu-HU" dirty="0" smtClean="0"/>
              <a:t>(</a:t>
            </a:r>
            <a:r>
              <a:rPr lang="hu-HU" dirty="0"/>
              <a:t>MNSz2, #</a:t>
            </a:r>
            <a:r>
              <a:rPr lang="hu-HU" dirty="0" smtClean="0"/>
              <a:t>107479157,</a:t>
            </a:r>
            <a:r>
              <a:rPr lang="hu-HU" dirty="0" err="1" smtClean="0"/>
              <a:t>doc</a:t>
            </a:r>
            <a:r>
              <a:rPr lang="hu-HU" dirty="0" smtClean="0"/>
              <a:t>#1001, </a:t>
            </a:r>
            <a:r>
              <a:rPr lang="hu-HU" dirty="0" err="1" smtClean="0"/>
              <a:t>szemfor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9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/>
              <a:t>hátha </a:t>
            </a:r>
            <a:r>
              <a:rPr lang="hu-HU" dirty="0"/>
              <a:t>az MNSz2-ben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Reménykedés</a:t>
            </a:r>
            <a:r>
              <a:rPr lang="hu-HU" dirty="0"/>
              <a:t> (361 db, 77,97%): </a:t>
            </a:r>
            <a:r>
              <a:rPr lang="hu-HU" dirty="0" smtClean="0"/>
              <a:t>olykor </a:t>
            </a:r>
            <a:r>
              <a:rPr lang="hu-HU" dirty="0" err="1" smtClean="0"/>
              <a:t>elliptálva</a:t>
            </a:r>
            <a:r>
              <a:rPr lang="hu-HU" dirty="0" smtClean="0"/>
              <a:t> </a:t>
            </a:r>
            <a:r>
              <a:rPr lang="hu-HU" dirty="0"/>
              <a:t>van az állítmány (és a mondat többi része) </a:t>
            </a:r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smtClean="0"/>
              <a:t>43) </a:t>
            </a:r>
            <a:r>
              <a:rPr lang="hu-HU" i="1" dirty="0"/>
              <a:t>Nem hisszük, hogy 48 óra alatt sikerülni fog az átállás, </a:t>
            </a:r>
            <a:r>
              <a:rPr lang="hu-HU" b="1" i="1" dirty="0"/>
              <a:t>de hátha... </a:t>
            </a:r>
            <a:r>
              <a:rPr lang="hu-HU" dirty="0"/>
              <a:t>(MNSz2, #448380114, </a:t>
            </a:r>
            <a:r>
              <a:rPr lang="hu-HU" dirty="0" err="1"/>
              <a:t>doc</a:t>
            </a:r>
            <a:r>
              <a:rPr lang="hu-HU" dirty="0"/>
              <a:t>#2245, sajtó)</a:t>
            </a:r>
          </a:p>
          <a:p>
            <a:pPr marL="0" indent="0">
              <a:buNone/>
            </a:pPr>
            <a:r>
              <a:rPr lang="hu-HU" dirty="0"/>
              <a:t>Közvetlen </a:t>
            </a:r>
            <a:r>
              <a:rPr lang="hu-HU" dirty="0" err="1"/>
              <a:t>kollokációk</a:t>
            </a:r>
            <a:r>
              <a:rPr lang="hu-HU" dirty="0"/>
              <a:t> igékkel (</a:t>
            </a:r>
            <a:r>
              <a:rPr lang="hu-HU" dirty="0" err="1"/>
              <a:t>logDice</a:t>
            </a:r>
            <a:r>
              <a:rPr lang="hu-HU" dirty="0"/>
              <a:t> 6 felett): </a:t>
            </a:r>
            <a:r>
              <a:rPr lang="hu-HU" b="1" i="1" dirty="0"/>
              <a:t>sikerül, találok</a:t>
            </a:r>
            <a:r>
              <a:rPr lang="hu-HU" i="1" dirty="0"/>
              <a:t>, néznem, </a:t>
            </a:r>
            <a:r>
              <a:rPr lang="hu-HU" b="1" i="1" dirty="0"/>
              <a:t>bejön</a:t>
            </a:r>
            <a:r>
              <a:rPr lang="hu-HU" i="1" dirty="0"/>
              <a:t>, megjön, akad, elkerül, fejlődtek, </a:t>
            </a:r>
            <a:r>
              <a:rPr lang="hu-HU" b="1" i="1" dirty="0"/>
              <a:t>találsz</a:t>
            </a:r>
            <a:r>
              <a:rPr lang="hu-HU" i="1" dirty="0"/>
              <a:t>, megtudná, </a:t>
            </a:r>
            <a:r>
              <a:rPr lang="hu-HU" b="1" i="1" dirty="0"/>
              <a:t>segít</a:t>
            </a:r>
            <a:r>
              <a:rPr lang="hu-HU" i="1" dirty="0"/>
              <a:t>, megpróbálom, szólok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74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Kétértelmű esetek ma 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Vannak még átmeneti használatok az egyszerű mondatokban is (ami </a:t>
            </a:r>
            <a:r>
              <a:rPr lang="hu-HU" i="1" dirty="0" smtClean="0"/>
              <a:t>hát ha </a:t>
            </a:r>
            <a:r>
              <a:rPr lang="hu-HU" dirty="0" smtClean="0"/>
              <a:t>és nem </a:t>
            </a:r>
            <a:r>
              <a:rPr lang="hu-HU" i="1" dirty="0" smtClean="0"/>
              <a:t>hátha, </a:t>
            </a:r>
            <a:r>
              <a:rPr lang="hu-HU" dirty="0" smtClean="0"/>
              <a:t>az előbbiben a feltételesség érződik jobban, nem a találgatás), </a:t>
            </a:r>
            <a:r>
              <a:rPr lang="hu-HU" b="1" dirty="0" smtClean="0"/>
              <a:t>kétértelműek</a:t>
            </a:r>
            <a:r>
              <a:rPr lang="hu-HU" dirty="0" smtClean="0"/>
              <a:t> is:</a:t>
            </a:r>
          </a:p>
          <a:p>
            <a:pPr marL="0" indent="0">
              <a:buNone/>
            </a:pPr>
            <a:r>
              <a:rPr lang="hu-HU" dirty="0" smtClean="0"/>
              <a:t>(44) </a:t>
            </a:r>
            <a:r>
              <a:rPr lang="hu-HU" i="1" dirty="0" smtClean="0"/>
              <a:t>Egyébként </a:t>
            </a:r>
            <a:r>
              <a:rPr lang="hu-HU" i="1" dirty="0"/>
              <a:t>a védekezést úgy </a:t>
            </a:r>
            <a:r>
              <a:rPr lang="hu-HU" i="1" dirty="0" smtClean="0"/>
              <a:t>értettem, </a:t>
            </a:r>
            <a:r>
              <a:rPr lang="hu-HU" i="1" dirty="0"/>
              <a:t>hogy remélem nem </a:t>
            </a:r>
            <a:r>
              <a:rPr lang="hu-HU" i="1" dirty="0" smtClean="0"/>
              <a:t>(csak) </a:t>
            </a:r>
            <a:r>
              <a:rPr lang="hu-HU" i="1" dirty="0"/>
              <a:t>a </a:t>
            </a:r>
            <a:r>
              <a:rPr lang="hu-HU" i="1" dirty="0" err="1"/>
              <a:t>TB-ből</a:t>
            </a:r>
            <a:r>
              <a:rPr lang="hu-HU" i="1" dirty="0"/>
              <a:t> kell éljek öreg napjaimban </a:t>
            </a:r>
            <a:r>
              <a:rPr lang="hu-HU" i="1" dirty="0" smtClean="0"/>
              <a:t>majd.. </a:t>
            </a:r>
            <a:r>
              <a:rPr lang="hu-HU" b="1" i="1" dirty="0" smtClean="0"/>
              <a:t>Hátha a </a:t>
            </a:r>
            <a:r>
              <a:rPr lang="hu-HU" b="1" i="1" dirty="0" err="1"/>
              <a:t>Selemeci</a:t>
            </a:r>
            <a:r>
              <a:rPr lang="hu-HU" b="1" i="1" dirty="0"/>
              <a:t> Gabika </a:t>
            </a:r>
            <a:r>
              <a:rPr lang="hu-HU" b="1" i="1" dirty="0" err="1"/>
              <a:t>barbi</a:t>
            </a:r>
            <a:r>
              <a:rPr lang="hu-HU" b="1" i="1" dirty="0"/>
              <a:t> babának sem </a:t>
            </a:r>
            <a:r>
              <a:rPr lang="hu-HU" b="1" i="1" dirty="0" smtClean="0"/>
              <a:t>sikerül.. </a:t>
            </a:r>
            <a:r>
              <a:rPr lang="hu-HU" dirty="0"/>
              <a:t>(MNSz2, #</a:t>
            </a:r>
            <a:r>
              <a:rPr lang="hu-HU" dirty="0" smtClean="0"/>
              <a:t>78593889, </a:t>
            </a:r>
            <a:r>
              <a:rPr lang="hu-HU" dirty="0" err="1" smtClean="0"/>
              <a:t>doc</a:t>
            </a:r>
            <a:r>
              <a:rPr lang="hu-HU" dirty="0" smtClean="0"/>
              <a:t>#976, </a:t>
            </a:r>
            <a:r>
              <a:rPr lang="hu-HU" dirty="0" err="1" smtClean="0"/>
              <a:t>szemfor</a:t>
            </a:r>
            <a:r>
              <a:rPr lang="hu-HU" dirty="0" smtClean="0"/>
              <a:t>) </a:t>
            </a:r>
          </a:p>
          <a:p>
            <a:pPr marL="342900" indent="-342900">
              <a:buAutoNum type="arabicPeriod"/>
            </a:pPr>
            <a:r>
              <a:rPr lang="hu-HU" dirty="0" smtClean="0"/>
              <a:t>[akkor másnak/nekem hogyan sikerülne?] ~ ez valójában </a:t>
            </a:r>
            <a:r>
              <a:rPr lang="hu-HU" i="1" dirty="0" smtClean="0"/>
              <a:t>hát ha</a:t>
            </a:r>
          </a:p>
          <a:p>
            <a:pPr marL="342900" indent="-342900">
              <a:buAutoNum type="arabicPeriod"/>
            </a:pPr>
            <a:r>
              <a:rPr lang="hu-HU" dirty="0"/>
              <a:t>r</a:t>
            </a:r>
            <a:r>
              <a:rPr lang="hu-HU" dirty="0" smtClean="0"/>
              <a:t>eménykedés: ’</a:t>
            </a:r>
            <a:r>
              <a:rPr lang="hu-HU" dirty="0" err="1" smtClean="0"/>
              <a:t>hátha</a:t>
            </a:r>
            <a:r>
              <a:rPr lang="hu-HU" dirty="0" smtClean="0"/>
              <a:t> (úgy lesz, hogy) </a:t>
            </a:r>
            <a:r>
              <a:rPr lang="hu-HU" dirty="0" err="1" smtClean="0"/>
              <a:t>SG-nak</a:t>
            </a:r>
            <a:r>
              <a:rPr lang="hu-HU" dirty="0" smtClean="0"/>
              <a:t> sem fog sikerülni’ </a:t>
            </a:r>
          </a:p>
          <a:p>
            <a:pPr marL="0" indent="0">
              <a:buNone/>
            </a:pPr>
            <a:r>
              <a:rPr lang="hu-HU" dirty="0" smtClean="0"/>
              <a:t>(45) </a:t>
            </a:r>
            <a:r>
              <a:rPr lang="hu-HU" i="1" dirty="0" smtClean="0"/>
              <a:t>Na </a:t>
            </a:r>
            <a:r>
              <a:rPr lang="hu-HU" i="1" dirty="0"/>
              <a:t>de nem is ezért </a:t>
            </a:r>
            <a:r>
              <a:rPr lang="hu-HU" i="1" dirty="0" smtClean="0"/>
              <a:t>írok. </a:t>
            </a:r>
            <a:r>
              <a:rPr lang="hu-HU" b="1" i="1" dirty="0" smtClean="0"/>
              <a:t>Hátha valakit </a:t>
            </a:r>
            <a:r>
              <a:rPr lang="hu-HU" b="1" i="1" dirty="0"/>
              <a:t>érdekel </a:t>
            </a:r>
            <a:r>
              <a:rPr lang="hu-HU" i="1" dirty="0"/>
              <a:t>befejeződött a </a:t>
            </a:r>
            <a:r>
              <a:rPr lang="hu-HU" i="1" dirty="0" smtClean="0"/>
              <a:t>'</a:t>
            </a:r>
            <a:r>
              <a:rPr lang="hu-HU" i="1" dirty="0" err="1" smtClean="0"/>
              <a:t>Summer</a:t>
            </a:r>
            <a:r>
              <a:rPr lang="hu-HU" i="1" dirty="0" smtClean="0"/>
              <a:t> </a:t>
            </a:r>
            <a:r>
              <a:rPr lang="hu-HU" i="1" dirty="0" err="1" smtClean="0"/>
              <a:t>Scent</a:t>
            </a:r>
            <a:r>
              <a:rPr lang="hu-HU" i="1" dirty="0" smtClean="0"/>
              <a:t>' </a:t>
            </a:r>
            <a:r>
              <a:rPr lang="hu-HU" i="1" dirty="0"/>
              <a:t>fordítása az alábbi két linkről lehet letölteni a </a:t>
            </a:r>
            <a:r>
              <a:rPr lang="hu-HU" i="1" dirty="0" smtClean="0"/>
              <a:t>feliratokat. </a:t>
            </a:r>
            <a:r>
              <a:rPr lang="hu-HU" dirty="0"/>
              <a:t>(MNSz2, #</a:t>
            </a:r>
            <a:r>
              <a:rPr lang="hu-HU" dirty="0" smtClean="0"/>
              <a:t>965881542, </a:t>
            </a:r>
            <a:r>
              <a:rPr lang="hu-HU" dirty="0" err="1" smtClean="0"/>
              <a:t>doc</a:t>
            </a:r>
            <a:r>
              <a:rPr lang="hu-HU" dirty="0" smtClean="0"/>
              <a:t>#2674, szemköz) – [akkor az a hírem(, hogy)]</a:t>
            </a:r>
          </a:p>
        </p:txBody>
      </p:sp>
    </p:spTree>
    <p:extLst>
      <p:ext uri="{BB962C8B-B14F-4D97-AF65-F5344CB8AC3E}">
        <p14:creationId xmlns:p14="http://schemas.microsoft.com/office/powerpoint/2010/main" val="31908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25172" y="412954"/>
            <a:ext cx="9692640" cy="1325562"/>
          </a:xfrm>
        </p:spPr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959" y="1406106"/>
            <a:ext cx="10343072" cy="52966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18. század második fele:  mm. + főm. sorrend</a:t>
            </a:r>
          </a:p>
          <a:p>
            <a:r>
              <a:rPr lang="hu-HU" dirty="0"/>
              <a:t>a mellékmondat egy </a:t>
            </a:r>
            <a:r>
              <a:rPr lang="hu-HU" b="1" dirty="0"/>
              <a:t>feltevést, feltételt </a:t>
            </a:r>
            <a:r>
              <a:rPr lang="hu-HU" dirty="0"/>
              <a:t>fogalmazott meg </a:t>
            </a:r>
            <a:r>
              <a:rPr lang="hu-HU" dirty="0" smtClean="0"/>
              <a:t>(’</a:t>
            </a:r>
            <a:r>
              <a:rPr lang="hu-HU" dirty="0" err="1" smtClean="0"/>
              <a:t>hát</a:t>
            </a:r>
            <a:r>
              <a:rPr lang="hu-HU" dirty="0" smtClean="0"/>
              <a:t> </a:t>
            </a:r>
            <a:r>
              <a:rPr lang="hu-HU" dirty="0"/>
              <a:t>ha ez meg az /lenne/a </a:t>
            </a:r>
            <a:r>
              <a:rPr lang="hu-HU" dirty="0" smtClean="0"/>
              <a:t>helyzet…’), </a:t>
            </a:r>
            <a:r>
              <a:rPr lang="hu-HU" dirty="0"/>
              <a:t>ez értékelődött át </a:t>
            </a:r>
            <a:r>
              <a:rPr lang="hu-HU" b="1" dirty="0"/>
              <a:t>találgatássá, ill. </a:t>
            </a:r>
            <a:r>
              <a:rPr lang="hu-HU" b="1" dirty="0" smtClean="0"/>
              <a:t>reménykedéssé</a:t>
            </a:r>
            <a:r>
              <a:rPr lang="hu-HU" dirty="0"/>
              <a:t>,</a:t>
            </a:r>
          </a:p>
          <a:p>
            <a:r>
              <a:rPr lang="hu-HU" dirty="0" smtClean="0"/>
              <a:t>egyre többször elmaradt mellőle az </a:t>
            </a:r>
            <a:r>
              <a:rPr lang="hu-HU" b="1" dirty="0" smtClean="0"/>
              <a:t>értékelést / következményt </a:t>
            </a:r>
            <a:r>
              <a:rPr lang="hu-HU" dirty="0" smtClean="0"/>
              <a:t>kifejező, hátravetett főmondat (</a:t>
            </a:r>
            <a:r>
              <a:rPr lang="hu-HU" dirty="0" err="1" smtClean="0"/>
              <a:t>inszubordinálódott</a:t>
            </a:r>
            <a:r>
              <a:rPr lang="hu-HU" dirty="0" smtClean="0"/>
              <a:t>) (’</a:t>
            </a:r>
            <a:r>
              <a:rPr lang="hu-HU" dirty="0" err="1" smtClean="0"/>
              <a:t>mi</a:t>
            </a:r>
            <a:r>
              <a:rPr lang="hu-HU" dirty="0" smtClean="0"/>
              <a:t> lesz akkor?’ / ’</a:t>
            </a:r>
            <a:r>
              <a:rPr lang="hu-HU" dirty="0" err="1" smtClean="0"/>
              <a:t>az</a:t>
            </a:r>
            <a:r>
              <a:rPr lang="hu-HU" dirty="0" smtClean="0"/>
              <a:t> jó lesz’ stb.) </a:t>
            </a:r>
          </a:p>
          <a:p>
            <a:pPr marL="0" indent="0">
              <a:buNone/>
            </a:pPr>
            <a:r>
              <a:rPr lang="hu-HU" dirty="0" smtClean="0"/>
              <a:t>Változások</a:t>
            </a:r>
            <a:r>
              <a:rPr lang="hu-HU" dirty="0"/>
              <a:t>: </a:t>
            </a:r>
            <a:endParaRPr lang="hu-HU" dirty="0" smtClean="0"/>
          </a:p>
          <a:p>
            <a:r>
              <a:rPr lang="hu-HU" dirty="0" smtClean="0"/>
              <a:t>ÁLLÍTÁS, mára a </a:t>
            </a:r>
            <a:r>
              <a:rPr lang="hu-HU" dirty="0"/>
              <a:t>kérdő </a:t>
            </a:r>
            <a:r>
              <a:rPr lang="hu-HU" dirty="0" smtClean="0"/>
              <a:t>mondatvariánsok szinte eltűntek (vö. </a:t>
            </a:r>
            <a:r>
              <a:rPr lang="hu-HU" dirty="0"/>
              <a:t>más </a:t>
            </a:r>
            <a:r>
              <a:rPr lang="hu-HU" dirty="0" smtClean="0"/>
              <a:t>központozási normák): 30%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dirty="0" smtClean="0"/>
              <a:t>5%</a:t>
            </a:r>
          </a:p>
          <a:p>
            <a:r>
              <a:rPr lang="hu-HU" dirty="0" smtClean="0"/>
              <a:t>REMÉNYKEDÉS, főként pozitív kimenetben való, bizonytalan reménykedést fejez ki, a reménykedő funkció megerősödik (az 1910-es évektől): 50%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dirty="0" smtClean="0"/>
              <a:t>78%</a:t>
            </a:r>
          </a:p>
          <a:p>
            <a:pPr marL="0" indent="0">
              <a:buNone/>
            </a:pPr>
            <a:r>
              <a:rPr lang="hu-HU" dirty="0" smtClean="0"/>
              <a:t>A bizonytalan feltevésből nőtt ki mindkét funkció (találgatás, reménykedés).</a:t>
            </a:r>
          </a:p>
          <a:p>
            <a:pPr marL="0" indent="0">
              <a:buNone/>
            </a:pPr>
            <a:r>
              <a:rPr lang="hu-HU" b="1" dirty="0" smtClean="0"/>
              <a:t>’</a:t>
            </a:r>
            <a:r>
              <a:rPr lang="hu-HU" b="1" dirty="0" err="1"/>
              <a:t>h</a:t>
            </a:r>
            <a:r>
              <a:rPr lang="hu-HU" b="1" dirty="0" err="1" smtClean="0"/>
              <a:t>át</a:t>
            </a:r>
            <a:r>
              <a:rPr lang="hu-HU" b="1" dirty="0" smtClean="0"/>
              <a:t> ha ezt csinálná/történne, </a:t>
            </a:r>
            <a:r>
              <a:rPr lang="hu-HU" b="1" dirty="0" smtClean="0">
                <a:solidFill>
                  <a:srgbClr val="FF0000"/>
                </a:solidFill>
              </a:rPr>
              <a:t>akkor ez lesz/lenne // akkor az jó/rossz lesz/lenne// akkor mi lesz/lenne? </a:t>
            </a:r>
            <a:r>
              <a:rPr lang="hu-HU" b="1" dirty="0" smtClean="0"/>
              <a:t>&gt; ’</a:t>
            </a:r>
            <a:r>
              <a:rPr lang="hu-HU" b="1" dirty="0" err="1" smtClean="0"/>
              <a:t>hátha</a:t>
            </a:r>
            <a:r>
              <a:rPr lang="hu-HU" b="1" dirty="0" smtClean="0"/>
              <a:t> ezt csinálná/történne, </a:t>
            </a:r>
            <a:r>
              <a:rPr lang="hu-HU" b="1" dirty="0" smtClean="0">
                <a:solidFill>
                  <a:srgbClr val="FF0000"/>
                </a:solidFill>
              </a:rPr>
              <a:t>akkor ez lesz/lenne // akkor az jó/rossz lesz/lenne // akkor mi lesz/lenne? </a:t>
            </a:r>
            <a:r>
              <a:rPr lang="hu-HU" b="1" dirty="0" smtClean="0"/>
              <a:t>&gt; ’</a:t>
            </a:r>
            <a:r>
              <a:rPr lang="hu-HU" b="1" dirty="0" err="1" smtClean="0"/>
              <a:t>hátha</a:t>
            </a:r>
            <a:r>
              <a:rPr lang="hu-HU" b="1" dirty="0" smtClean="0"/>
              <a:t> ezt csinálná/történne!’</a:t>
            </a:r>
          </a:p>
          <a:p>
            <a:pPr marL="0" indent="0">
              <a:buNone/>
            </a:pPr>
            <a:r>
              <a:rPr lang="hu-HU" dirty="0" smtClean="0"/>
              <a:t>Beékelődést nem muszáj feltenni, a </a:t>
            </a:r>
            <a:r>
              <a:rPr lang="hu-HU" i="1" dirty="0" smtClean="0"/>
              <a:t>hát </a:t>
            </a:r>
            <a:r>
              <a:rPr lang="hu-HU" dirty="0" smtClean="0"/>
              <a:t>mint válaszindító, magyarázkodó diskurzusjelölő a szokásosan elöl álló </a:t>
            </a:r>
            <a:r>
              <a:rPr lang="hu-HU" dirty="0" err="1" smtClean="0"/>
              <a:t>mm-ot</a:t>
            </a:r>
            <a:r>
              <a:rPr lang="hu-HU" dirty="0" smtClean="0"/>
              <a:t> vezeti fel.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MIÉRT MARADHAT KI A KÖVETKEZMÉNY? HOGYAN VÁLT TRIVIÁLISSÁ? ELEVE AZ VOLT?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rgbClr val="FF0000"/>
                </a:solidFill>
              </a:rPr>
              <a:t>Lastres-López</a:t>
            </a:r>
            <a:r>
              <a:rPr lang="hu-HU" dirty="0" smtClean="0">
                <a:solidFill>
                  <a:srgbClr val="FF0000"/>
                </a:solidFill>
              </a:rPr>
              <a:t> 2020 alapján: </a:t>
            </a:r>
            <a:r>
              <a:rPr lang="hu-HU" dirty="0" err="1" smtClean="0">
                <a:solidFill>
                  <a:srgbClr val="FF0000"/>
                </a:solidFill>
              </a:rPr>
              <a:t>ideációs</a:t>
            </a:r>
            <a:r>
              <a:rPr lang="hu-HU" dirty="0" smtClean="0">
                <a:solidFill>
                  <a:srgbClr val="FF0000"/>
                </a:solidFill>
              </a:rPr>
              <a:t> &gt; interperszonális jelentésváltozás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4294" y="2133600"/>
            <a:ext cx="9710318" cy="377762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000" b="1" dirty="0" smtClean="0"/>
              <a:t>KÖSZÖNÖM SZÉPEN A FIGYELMET!</a:t>
            </a:r>
            <a:endParaRPr lang="hu-HU" sz="3000" b="1" dirty="0"/>
          </a:p>
        </p:txBody>
      </p:sp>
    </p:spTree>
    <p:extLst>
      <p:ext uri="{BB962C8B-B14F-4D97-AF65-F5344CB8AC3E}">
        <p14:creationId xmlns:p14="http://schemas.microsoft.com/office/powerpoint/2010/main" val="17841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8D821A-E5FA-CDAE-0411-D060894E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13" y="615483"/>
            <a:ext cx="8911687" cy="1280890"/>
          </a:xfrm>
        </p:spPr>
        <p:txBody>
          <a:bodyPr/>
          <a:lstStyle/>
          <a:p>
            <a:r>
              <a:rPr lang="hu-HU" dirty="0" smtClean="0"/>
              <a:t>Irodalom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CD36DD0-0600-0485-5F87-6E381A72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3" y="1616014"/>
            <a:ext cx="10992898" cy="50862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dirty="0" err="1">
                <a:latin typeface="CIDFont+F3"/>
              </a:rPr>
              <a:t>Crible</a:t>
            </a:r>
            <a:r>
              <a:rPr lang="hu-HU" dirty="0">
                <a:latin typeface="CIDFont+F3"/>
              </a:rPr>
              <a:t>, </a:t>
            </a:r>
            <a:r>
              <a:rPr lang="hu-HU" dirty="0" err="1">
                <a:latin typeface="CIDFont+F3"/>
              </a:rPr>
              <a:t>Ludivine</a:t>
            </a:r>
            <a:r>
              <a:rPr lang="hu-HU" dirty="0">
                <a:latin typeface="CIDFont+F3"/>
              </a:rPr>
              <a:t> 2018. </a:t>
            </a:r>
            <a:r>
              <a:rPr lang="hu-HU" i="1" dirty="0" err="1">
                <a:latin typeface="CIDFont+F3"/>
              </a:rPr>
              <a:t>Discourse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markers</a:t>
            </a:r>
            <a:r>
              <a:rPr lang="hu-HU" i="1" dirty="0">
                <a:latin typeface="CIDFont+F3"/>
              </a:rPr>
              <a:t> and (</a:t>
            </a:r>
            <a:r>
              <a:rPr lang="hu-HU" i="1" dirty="0" err="1">
                <a:latin typeface="CIDFont+F3"/>
              </a:rPr>
              <a:t>dis</a:t>
            </a:r>
            <a:r>
              <a:rPr lang="hu-HU" i="1" dirty="0">
                <a:latin typeface="CIDFont+F3"/>
              </a:rPr>
              <a:t>)</a:t>
            </a:r>
            <a:r>
              <a:rPr lang="hu-HU" i="1" dirty="0" err="1">
                <a:latin typeface="CIDFont+F3"/>
              </a:rPr>
              <a:t>fluency</a:t>
            </a:r>
            <a:r>
              <a:rPr lang="hu-HU" i="1" dirty="0">
                <a:latin typeface="CIDFont+F3"/>
              </a:rPr>
              <a:t>. </a:t>
            </a:r>
            <a:r>
              <a:rPr lang="hu-HU" dirty="0">
                <a:latin typeface="CIDFont+F3"/>
              </a:rPr>
              <a:t>Amsterdam–Philadelphia: </a:t>
            </a:r>
            <a:r>
              <a:rPr lang="en-US" dirty="0">
                <a:latin typeface="CIDFont+F3"/>
              </a:rPr>
              <a:t>John Benjamins</a:t>
            </a:r>
            <a:r>
              <a:rPr lang="hu-HU" dirty="0" smtClean="0">
                <a:latin typeface="CIDFont+F3"/>
              </a:rPr>
              <a:t>.</a:t>
            </a:r>
          </a:p>
          <a:p>
            <a:pPr marL="0" indent="0" algn="just">
              <a:buNone/>
            </a:pPr>
            <a:r>
              <a:rPr lang="hu-HU" dirty="0" err="1">
                <a:latin typeface="CIDFont+F3"/>
              </a:rPr>
              <a:t>D’Hertefelt</a:t>
            </a:r>
            <a:r>
              <a:rPr lang="hu-HU" dirty="0">
                <a:latin typeface="CIDFont+F3"/>
              </a:rPr>
              <a:t>, </a:t>
            </a:r>
            <a:r>
              <a:rPr lang="hu-HU" dirty="0" err="1">
                <a:latin typeface="CIDFont+F3"/>
              </a:rPr>
              <a:t>Sarah</a:t>
            </a:r>
            <a:r>
              <a:rPr lang="hu-HU" dirty="0">
                <a:latin typeface="CIDFont+F3"/>
              </a:rPr>
              <a:t>. 2018. </a:t>
            </a:r>
            <a:r>
              <a:rPr lang="hu-HU" i="1" dirty="0" err="1">
                <a:latin typeface="CIDFont+F3"/>
              </a:rPr>
              <a:t>Insubordination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in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Germanic</a:t>
            </a:r>
            <a:r>
              <a:rPr lang="hu-HU" i="1" dirty="0">
                <a:latin typeface="CIDFont+F3"/>
              </a:rPr>
              <a:t>: A </a:t>
            </a:r>
            <a:r>
              <a:rPr lang="hu-HU" i="1" dirty="0" err="1">
                <a:latin typeface="CIDFont+F3"/>
              </a:rPr>
              <a:t>typology</a:t>
            </a:r>
            <a:r>
              <a:rPr lang="hu-HU" i="1" dirty="0">
                <a:latin typeface="CIDFont+F3"/>
              </a:rPr>
              <a:t> of </a:t>
            </a:r>
            <a:r>
              <a:rPr lang="hu-HU" i="1" dirty="0" err="1">
                <a:latin typeface="CIDFont+F3"/>
              </a:rPr>
              <a:t>complements</a:t>
            </a:r>
            <a:r>
              <a:rPr lang="hu-HU" i="1" dirty="0">
                <a:latin typeface="CIDFont+F3"/>
              </a:rPr>
              <a:t> and </a:t>
            </a:r>
            <a:r>
              <a:rPr lang="hu-HU" i="1" dirty="0" err="1">
                <a:latin typeface="CIDFont+F3"/>
              </a:rPr>
              <a:t>conditional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constructions</a:t>
            </a:r>
            <a:r>
              <a:rPr lang="hu-HU" i="1" dirty="0">
                <a:latin typeface="CIDFont+F3"/>
              </a:rPr>
              <a:t>. </a:t>
            </a:r>
            <a:r>
              <a:rPr lang="hu-HU" dirty="0">
                <a:latin typeface="CIDFont+F3"/>
              </a:rPr>
              <a:t>Berlin: De </a:t>
            </a:r>
            <a:r>
              <a:rPr lang="hu-HU" dirty="0" err="1">
                <a:latin typeface="CIDFont+F3"/>
              </a:rPr>
              <a:t>Gruyter</a:t>
            </a:r>
            <a:endParaRPr lang="hu-HU" dirty="0">
              <a:latin typeface="CIDFont+F3"/>
            </a:endParaRPr>
          </a:p>
          <a:p>
            <a:pPr marL="0" indent="0" algn="just">
              <a:buNone/>
            </a:pPr>
            <a:r>
              <a:rPr lang="hu-HU" dirty="0">
                <a:latin typeface="CIDFont+F3"/>
              </a:rPr>
              <a:t>Dömötör, </a:t>
            </a:r>
            <a:r>
              <a:rPr lang="hu-HU" dirty="0" err="1">
                <a:latin typeface="CIDFont+F3"/>
              </a:rPr>
              <a:t>Adrienne</a:t>
            </a:r>
            <a:r>
              <a:rPr lang="hu-HU" dirty="0">
                <a:latin typeface="CIDFont+F3"/>
              </a:rPr>
              <a:t> – </a:t>
            </a:r>
            <a:r>
              <a:rPr lang="hu-HU" dirty="0" err="1">
                <a:latin typeface="CIDFont+F3"/>
              </a:rPr>
              <a:t>Gugán</a:t>
            </a:r>
            <a:r>
              <a:rPr lang="hu-HU" dirty="0">
                <a:latin typeface="CIDFont+F3"/>
              </a:rPr>
              <a:t>, Katalin – Novák, Attila – Varga, Mónika 2017. Kiútkeresés a morfológiai labirintusból – korpuszépítés ó- és </a:t>
            </a:r>
            <a:r>
              <a:rPr lang="hu-HU" dirty="0" err="1">
                <a:latin typeface="CIDFont+F3"/>
              </a:rPr>
              <a:t>középmagyar</a:t>
            </a:r>
            <a:r>
              <a:rPr lang="hu-HU" dirty="0">
                <a:latin typeface="CIDFont+F3"/>
              </a:rPr>
              <a:t> kori magánéleti szövegekből. </a:t>
            </a:r>
            <a:r>
              <a:rPr lang="hu-HU" i="1" dirty="0" err="1" smtClean="0">
                <a:latin typeface="CIDFont+F3"/>
              </a:rPr>
              <a:t>NyK</a:t>
            </a:r>
            <a:r>
              <a:rPr lang="hu-HU" i="1" dirty="0" smtClean="0">
                <a:latin typeface="CIDFont+F3"/>
              </a:rPr>
              <a:t> </a:t>
            </a:r>
            <a:r>
              <a:rPr lang="hu-HU" dirty="0" smtClean="0">
                <a:latin typeface="CIDFont+F3"/>
              </a:rPr>
              <a:t>113: 85–110.</a:t>
            </a:r>
          </a:p>
          <a:p>
            <a:pPr marL="0" indent="0">
              <a:buNone/>
            </a:pPr>
            <a:r>
              <a:rPr lang="hu-HU" sz="1900" dirty="0" err="1">
                <a:latin typeface="CIDFont+F3"/>
              </a:rPr>
              <a:t>Gallasy</a:t>
            </a:r>
            <a:r>
              <a:rPr lang="hu-HU" sz="1900" dirty="0">
                <a:latin typeface="CIDFont+F3"/>
              </a:rPr>
              <a:t>, Magdolna 1991. Az indulatszók</a:t>
            </a:r>
            <a:r>
              <a:rPr lang="hu-HU" sz="1900" dirty="0" smtClean="0">
                <a:latin typeface="CIDFont+F3"/>
              </a:rPr>
              <a:t>. [</a:t>
            </a:r>
            <a:r>
              <a:rPr lang="hu-HU" sz="1900" dirty="0" err="1" smtClean="0">
                <a:latin typeface="CIDFont+F3"/>
              </a:rPr>
              <a:t>Interjections</a:t>
            </a:r>
            <a:r>
              <a:rPr lang="hu-HU" sz="1900" dirty="0" smtClean="0">
                <a:latin typeface="CIDFont+F3"/>
              </a:rPr>
              <a:t>] </a:t>
            </a:r>
            <a:r>
              <a:rPr lang="hu-HU" sz="1900" dirty="0" err="1">
                <a:latin typeface="CIDFont+F3"/>
              </a:rPr>
              <a:t>In</a:t>
            </a:r>
            <a:r>
              <a:rPr lang="hu-HU" sz="1900" dirty="0">
                <a:latin typeface="CIDFont+F3"/>
              </a:rPr>
              <a:t> Benkő Loránd–E. </a:t>
            </a:r>
            <a:r>
              <a:rPr lang="hu-HU" sz="1900" dirty="0" err="1">
                <a:latin typeface="CIDFont+F3"/>
              </a:rPr>
              <a:t>Abaffy</a:t>
            </a:r>
            <a:r>
              <a:rPr lang="hu-HU" sz="1900" dirty="0">
                <a:latin typeface="CIDFont+F3"/>
              </a:rPr>
              <a:t> Erzsébet–Rácz Endre (szerk.) A magyar nyelv történeti nyelvtana I. A korai ómagyar kor és előzményei. Budapest: Akadémiai Kiadó. 514–522. </a:t>
            </a:r>
          </a:p>
          <a:p>
            <a:pPr marL="0" indent="0">
              <a:buNone/>
            </a:pPr>
            <a:r>
              <a:rPr lang="hu-HU" sz="1900" dirty="0" err="1">
                <a:latin typeface="CIDFont+F3"/>
              </a:rPr>
              <a:t>Gallasy</a:t>
            </a:r>
            <a:r>
              <a:rPr lang="hu-HU" sz="1900" dirty="0">
                <a:latin typeface="CIDFont+F3"/>
              </a:rPr>
              <a:t>, Magdolna 1992. Az indulatszók. [</a:t>
            </a:r>
            <a:r>
              <a:rPr lang="hu-HU" sz="1900" dirty="0" err="1">
                <a:latin typeface="CIDFont+F3"/>
              </a:rPr>
              <a:t>Interjections</a:t>
            </a:r>
            <a:r>
              <a:rPr lang="hu-HU" sz="1900" dirty="0">
                <a:latin typeface="CIDFont+F3"/>
              </a:rPr>
              <a:t>] </a:t>
            </a:r>
            <a:r>
              <a:rPr lang="hu-HU" sz="1900" dirty="0" smtClean="0">
                <a:latin typeface="CIDFont+F3"/>
              </a:rPr>
              <a:t> </a:t>
            </a:r>
            <a:r>
              <a:rPr lang="hu-HU" sz="1900" dirty="0" err="1" smtClean="0">
                <a:latin typeface="CIDFont+F3"/>
              </a:rPr>
              <a:t>In</a:t>
            </a:r>
            <a:r>
              <a:rPr lang="hu-HU" sz="1900" dirty="0">
                <a:latin typeface="CIDFont+F3"/>
              </a:rPr>
              <a:t>: Benkő Loránd, E. </a:t>
            </a:r>
            <a:r>
              <a:rPr lang="hu-HU" sz="1900" dirty="0" err="1">
                <a:latin typeface="CIDFont+F3"/>
              </a:rPr>
              <a:t>Abaffy</a:t>
            </a:r>
            <a:r>
              <a:rPr lang="hu-HU" sz="1900" dirty="0">
                <a:latin typeface="CIDFont+F3"/>
              </a:rPr>
              <a:t> Erzsébet, Rácz Endre (szerk.) </a:t>
            </a:r>
            <a:r>
              <a:rPr lang="hu-HU" sz="1900" i="1" dirty="0">
                <a:latin typeface="CIDFont+F3"/>
              </a:rPr>
              <a:t>A magyar nyelv történeti nyelvtana II/1. A kései ómagyar kor. </a:t>
            </a:r>
            <a:r>
              <a:rPr lang="hu-HU" sz="1900" i="1" dirty="0" err="1">
                <a:latin typeface="CIDFont+F3"/>
              </a:rPr>
              <a:t>Morfematika</a:t>
            </a:r>
            <a:r>
              <a:rPr lang="hu-HU" sz="1900" i="1" dirty="0">
                <a:latin typeface="CIDFont+F3"/>
              </a:rPr>
              <a:t>. </a:t>
            </a:r>
            <a:r>
              <a:rPr lang="hu-HU" sz="1900" dirty="0">
                <a:latin typeface="CIDFont+F3"/>
              </a:rPr>
              <a:t>Budapest: Akadémiai Kiadó. 839–852.</a:t>
            </a:r>
          </a:p>
          <a:p>
            <a:pPr marL="0" indent="0" algn="just">
              <a:buNone/>
            </a:pPr>
            <a:r>
              <a:rPr lang="en-US" sz="1900" dirty="0">
                <a:latin typeface="CIDFont+F3"/>
              </a:rPr>
              <a:t>Montes, Rosa Graciela 1999. The development of discourse markers in Spanish: Interjections.</a:t>
            </a:r>
            <a:r>
              <a:rPr lang="hu-HU" sz="1900" dirty="0">
                <a:latin typeface="CIDFont+F3"/>
              </a:rPr>
              <a:t> </a:t>
            </a:r>
            <a:r>
              <a:rPr lang="en-US" sz="1900" dirty="0">
                <a:latin typeface="CIDFont+F3"/>
              </a:rPr>
              <a:t>Jour</a:t>
            </a:r>
            <a:r>
              <a:rPr lang="en-US" sz="1800" b="0" i="1" u="none" strike="noStrike" baseline="0" dirty="0">
                <a:latin typeface="CIDFont+F4"/>
              </a:rPr>
              <a:t>nal of Pragmatics </a:t>
            </a:r>
            <a:r>
              <a:rPr lang="en-US" sz="1800" b="0" i="0" u="none" strike="noStrike" baseline="0" dirty="0">
                <a:latin typeface="CIDFont+F3"/>
              </a:rPr>
              <a:t>31(10): 1289–1319.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 err="1">
                <a:latin typeface="CIDFont+F3"/>
              </a:rPr>
              <a:t>Norrick</a:t>
            </a:r>
            <a:r>
              <a:rPr lang="en-US" sz="1800" b="0" i="0" u="none" strike="noStrike" baseline="0" dirty="0">
                <a:latin typeface="CIDFont+F3"/>
              </a:rPr>
              <a:t>, Neal R. 2009. Interjections as pragmatic markers. </a:t>
            </a:r>
            <a:r>
              <a:rPr lang="en-US" sz="1800" b="0" i="1" u="none" strike="noStrike" baseline="0" dirty="0">
                <a:latin typeface="CIDFont+F4"/>
              </a:rPr>
              <a:t>Journal of Pragmatics </a:t>
            </a:r>
            <a:r>
              <a:rPr lang="en-US" sz="1800" b="0" i="0" u="none" strike="noStrike" baseline="0" dirty="0">
                <a:latin typeface="CIDFont+F3"/>
              </a:rPr>
              <a:t>41(5): 866–</a:t>
            </a:r>
            <a:r>
              <a:rPr lang="hu-HU" sz="1800" b="0" i="0" u="none" strike="noStrike" baseline="0" dirty="0">
                <a:latin typeface="CIDFont+F3"/>
              </a:rPr>
              <a:t>891.</a:t>
            </a:r>
          </a:p>
          <a:p>
            <a:pPr marL="0" indent="0" algn="just">
              <a:buNone/>
            </a:pPr>
            <a:r>
              <a:rPr lang="hu-HU" sz="1800" b="0" i="0" u="none" strike="noStrike" baseline="0" dirty="0" err="1">
                <a:latin typeface="CIDFont+F3"/>
              </a:rPr>
              <a:t>Onodera</a:t>
            </a:r>
            <a:r>
              <a:rPr lang="hu-HU" sz="1800" b="0" i="0" u="none" strike="noStrike" baseline="0" dirty="0">
                <a:latin typeface="CIDFont+F3"/>
              </a:rPr>
              <a:t>, </a:t>
            </a:r>
            <a:r>
              <a:rPr lang="hu-HU" sz="1800" b="0" i="0" u="none" strike="noStrike" baseline="0" dirty="0" err="1">
                <a:latin typeface="CIDFont+F3"/>
              </a:rPr>
              <a:t>Noriko</a:t>
            </a:r>
            <a:r>
              <a:rPr lang="hu-HU" sz="1800" b="0" i="0" u="none" strike="noStrike" baseline="0" dirty="0">
                <a:latin typeface="CIDFont+F3"/>
              </a:rPr>
              <a:t> 2004. </a:t>
            </a:r>
            <a:r>
              <a:rPr lang="hu-HU" sz="1800" b="0" i="1" u="none" strike="noStrike" baseline="0" dirty="0" err="1">
                <a:latin typeface="CIDFont+F4"/>
              </a:rPr>
              <a:t>Japanese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markers. </a:t>
            </a:r>
            <a:r>
              <a:rPr lang="hu-HU" sz="1800" b="0" i="1" u="none" strike="noStrike" baseline="0" dirty="0" err="1">
                <a:latin typeface="CIDFont+F4"/>
              </a:rPr>
              <a:t>Synchronic</a:t>
            </a:r>
            <a:r>
              <a:rPr lang="hu-HU" sz="1800" b="0" i="1" u="none" strike="noStrike" baseline="0" dirty="0">
                <a:latin typeface="CIDFont+F4"/>
              </a:rPr>
              <a:t> and </a:t>
            </a:r>
            <a:r>
              <a:rPr lang="hu-HU" sz="1800" b="0" i="1" u="none" strike="noStrike" baseline="0" dirty="0" err="1">
                <a:latin typeface="CIDFont+F4"/>
              </a:rPr>
              <a:t>diachronic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en-US" sz="1800" b="0" i="1" u="none" strike="noStrike" baseline="0" dirty="0">
                <a:latin typeface="CIDFont+F4"/>
              </a:rPr>
              <a:t>analysis. </a:t>
            </a:r>
            <a:r>
              <a:rPr lang="en-US" sz="1800" b="0" i="0" u="none" strike="noStrike" baseline="0" dirty="0">
                <a:latin typeface="CIDFont+F3"/>
              </a:rPr>
              <a:t>Amsterdam – Philadelphia: John Benjamins</a:t>
            </a:r>
            <a:r>
              <a:rPr lang="en-US" sz="1800" b="0" i="0" u="none" strike="noStrike" baseline="0" dirty="0" smtClean="0">
                <a:latin typeface="CIDFont+F3"/>
              </a:rPr>
              <a:t>.</a:t>
            </a:r>
            <a:endParaRPr lang="hu-HU" sz="1800" b="0" i="0" u="none" strike="noStrike" baseline="0" dirty="0" smtClean="0">
              <a:latin typeface="CIDFont+F3"/>
            </a:endParaRPr>
          </a:p>
          <a:p>
            <a:pPr marL="0" indent="0" algn="just">
              <a:buNone/>
            </a:pPr>
            <a:r>
              <a:rPr lang="hu-HU" dirty="0">
                <a:latin typeface="CIDFont+F3"/>
              </a:rPr>
              <a:t>Oravecz, Csaba – Váradi, Tamás – Sass, Bálint 2014. The </a:t>
            </a:r>
            <a:r>
              <a:rPr lang="hu-HU" dirty="0" err="1">
                <a:latin typeface="CIDFont+F3"/>
              </a:rPr>
              <a:t>Hungarian</a:t>
            </a:r>
            <a:r>
              <a:rPr lang="hu-HU" dirty="0">
                <a:latin typeface="CIDFont+F3"/>
              </a:rPr>
              <a:t> </a:t>
            </a:r>
            <a:r>
              <a:rPr lang="hu-HU" dirty="0" err="1">
                <a:latin typeface="CIDFont+F3"/>
              </a:rPr>
              <a:t>Gigaword</a:t>
            </a:r>
            <a:r>
              <a:rPr lang="hu-HU" dirty="0">
                <a:latin typeface="CIDFont+F3"/>
              </a:rPr>
              <a:t> Corpus. </a:t>
            </a:r>
            <a:r>
              <a:rPr lang="hu-HU" i="1" dirty="0" err="1">
                <a:latin typeface="CIDFont+F3"/>
              </a:rPr>
              <a:t>Proceedings</a:t>
            </a:r>
            <a:r>
              <a:rPr lang="hu-HU" i="1" dirty="0">
                <a:latin typeface="CIDFont+F3"/>
              </a:rPr>
              <a:t> of LREC 2014.</a:t>
            </a:r>
            <a:r>
              <a:rPr lang="hu-HU" dirty="0">
                <a:latin typeface="CIDFont+F3"/>
              </a:rPr>
              <a:t> 1719–1723.  </a:t>
            </a:r>
            <a:endParaRPr lang="en-US" dirty="0">
              <a:latin typeface="CIDFont+F3"/>
            </a:endParaRP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CIDFont+F3"/>
              </a:rPr>
              <a:t>Pichler, Heike 2010. Methods in discourse variation analysis: Reflections on the way forward.</a:t>
            </a:r>
            <a:r>
              <a:rPr lang="hu-HU" sz="1800" b="0" i="0" u="none" strike="noStrike" baseline="0" dirty="0">
                <a:latin typeface="CIDFont+F3"/>
              </a:rPr>
              <a:t> </a:t>
            </a:r>
            <a:r>
              <a:rPr lang="en-US" sz="1800" b="0" i="1" u="none" strike="noStrike" baseline="0" dirty="0">
                <a:latin typeface="CIDFont+F4"/>
              </a:rPr>
              <a:t>Journal of Sociolinguistics </a:t>
            </a:r>
            <a:r>
              <a:rPr lang="en-US" sz="1800" b="0" i="0" u="none" strike="noStrike" baseline="0" dirty="0">
                <a:latin typeface="CIDFont+F3"/>
              </a:rPr>
              <a:t>14: 581–608.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CIDFont+F3"/>
              </a:rPr>
              <a:t>Pichler, Heike 2013. </a:t>
            </a:r>
            <a:r>
              <a:rPr lang="en-US" sz="1800" b="0" i="1" u="none" strike="noStrike" baseline="0" dirty="0">
                <a:latin typeface="CIDFont+F4"/>
              </a:rPr>
              <a:t>The structure of discourse-pragmatic variation. </a:t>
            </a:r>
            <a:r>
              <a:rPr lang="hu-HU" sz="1800" b="0" i="0" u="none" strike="noStrike" baseline="0" dirty="0" smtClean="0">
                <a:latin typeface="CIDFont+F3"/>
              </a:rPr>
              <a:t>Amsterdam–Philadelphia: </a:t>
            </a:r>
            <a:r>
              <a:rPr lang="en-US" dirty="0">
                <a:latin typeface="CIDFont+F3"/>
              </a:rPr>
              <a:t>John </a:t>
            </a:r>
            <a:r>
              <a:rPr lang="en-US" dirty="0" smtClean="0">
                <a:latin typeface="CIDFont+F3"/>
              </a:rPr>
              <a:t>Benjamins</a:t>
            </a:r>
            <a:r>
              <a:rPr lang="hu-HU" dirty="0" smtClean="0">
                <a:latin typeface="CIDFont+F3"/>
              </a:rPr>
              <a:t>.</a:t>
            </a:r>
          </a:p>
          <a:p>
            <a:pPr marL="0" indent="0" algn="just">
              <a:buNone/>
            </a:pPr>
            <a:r>
              <a:rPr lang="hu-HU" sz="1900" dirty="0">
                <a:latin typeface="CIDFont+F3"/>
              </a:rPr>
              <a:t>Pusztai, Ferenc (</a:t>
            </a:r>
            <a:r>
              <a:rPr lang="hu-HU" sz="1900" dirty="0" err="1">
                <a:latin typeface="CIDFont+F3"/>
              </a:rPr>
              <a:t>ed</a:t>
            </a:r>
            <a:r>
              <a:rPr lang="hu-HU" sz="1900" dirty="0">
                <a:latin typeface="CIDFont+F3"/>
              </a:rPr>
              <a:t>.) </a:t>
            </a:r>
            <a:r>
              <a:rPr lang="hu-HU" sz="1900" dirty="0" smtClean="0">
                <a:latin typeface="CIDFont+F3"/>
              </a:rPr>
              <a:t>2003. </a:t>
            </a:r>
            <a:r>
              <a:rPr lang="hu-HU" sz="1900" i="1" dirty="0">
                <a:latin typeface="CIDFont+F3"/>
              </a:rPr>
              <a:t>Magyar értelmező kéziszótár. </a:t>
            </a:r>
            <a:r>
              <a:rPr lang="hu-HU" sz="1900" dirty="0">
                <a:latin typeface="CIDFont+F3"/>
              </a:rPr>
              <a:t>Budapest: Akadémiai Kiadó.</a:t>
            </a:r>
          </a:p>
          <a:p>
            <a:pPr marL="0" indent="0" algn="just">
              <a:buNone/>
            </a:pPr>
            <a:r>
              <a:rPr lang="hu-HU" dirty="0" err="1" smtClean="0">
                <a:latin typeface="CIDFont+F3"/>
              </a:rPr>
              <a:t>Roggia</a:t>
            </a:r>
            <a:r>
              <a:rPr lang="hu-HU" dirty="0" smtClean="0">
                <a:latin typeface="CIDFont+F3"/>
              </a:rPr>
              <a:t>, Aaron B. 2012. </a:t>
            </a:r>
            <a:r>
              <a:rPr lang="hu-HU" i="1" dirty="0" smtClean="0">
                <a:latin typeface="CIDFont+F3"/>
              </a:rPr>
              <a:t>Eh </a:t>
            </a:r>
            <a:r>
              <a:rPr lang="hu-HU" dirty="0" err="1" smtClean="0">
                <a:latin typeface="CIDFont+F3"/>
              </a:rPr>
              <a:t>as</a:t>
            </a:r>
            <a:r>
              <a:rPr lang="hu-HU" dirty="0" smtClean="0">
                <a:latin typeface="CIDFont+F3"/>
              </a:rPr>
              <a:t> a </a:t>
            </a:r>
            <a:r>
              <a:rPr lang="hu-HU" dirty="0" err="1" smtClean="0">
                <a:latin typeface="CIDFont+F3"/>
              </a:rPr>
              <a:t>polyfunctional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discourse</a:t>
            </a:r>
            <a:r>
              <a:rPr lang="hu-HU" dirty="0" smtClean="0">
                <a:latin typeface="CIDFont+F3"/>
              </a:rPr>
              <a:t> marker </a:t>
            </a:r>
            <a:r>
              <a:rPr lang="hu-HU" dirty="0" err="1" smtClean="0">
                <a:latin typeface="CIDFont+F3"/>
              </a:rPr>
              <a:t>in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Dominican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Spanish</a:t>
            </a:r>
            <a:r>
              <a:rPr lang="hu-HU" dirty="0" smtClean="0">
                <a:latin typeface="CIDFont+F3"/>
              </a:rPr>
              <a:t>. </a:t>
            </a:r>
            <a:r>
              <a:rPr lang="hu-HU" i="1" dirty="0" smtClean="0">
                <a:latin typeface="CIDFont+F3"/>
              </a:rPr>
              <a:t>Journal of </a:t>
            </a:r>
            <a:r>
              <a:rPr lang="hu-HU" i="1" dirty="0" err="1" smtClean="0">
                <a:latin typeface="CIDFont+F3"/>
              </a:rPr>
              <a:t>Pragmatics</a:t>
            </a:r>
            <a:r>
              <a:rPr lang="hu-HU" i="1" dirty="0" smtClean="0">
                <a:latin typeface="CIDFont+F3"/>
              </a:rPr>
              <a:t> </a:t>
            </a:r>
            <a:r>
              <a:rPr lang="hu-HU" dirty="0" smtClean="0">
                <a:latin typeface="CIDFont+F3"/>
              </a:rPr>
              <a:t>44(13): 1783–1798.</a:t>
            </a:r>
            <a:endParaRPr lang="hu-HU" sz="1800" b="0" i="0" u="none" strike="noStrike" baseline="0" dirty="0">
              <a:latin typeface="CIDFont+F3"/>
            </a:endParaRPr>
          </a:p>
          <a:p>
            <a:pPr marL="0" indent="0" algn="just">
              <a:buNone/>
            </a:pPr>
            <a:r>
              <a:rPr lang="hu-HU" sz="1800" b="0" i="0" u="none" strike="noStrike" baseline="0" dirty="0" err="1">
                <a:latin typeface="CIDFont+F3"/>
              </a:rPr>
              <a:t>Schiffrin</a:t>
            </a:r>
            <a:r>
              <a:rPr lang="hu-HU" sz="1800" b="0" i="0" u="none" strike="noStrike" baseline="0" dirty="0">
                <a:latin typeface="CIDFont+F3"/>
              </a:rPr>
              <a:t>, </a:t>
            </a:r>
            <a:r>
              <a:rPr lang="hu-HU" sz="1800" b="0" i="0" u="none" strike="noStrike" baseline="0" dirty="0" err="1">
                <a:latin typeface="CIDFont+F3"/>
              </a:rPr>
              <a:t>Deborah</a:t>
            </a:r>
            <a:r>
              <a:rPr lang="hu-HU" sz="1800" b="0" i="0" u="none" strike="noStrike" baseline="0" dirty="0">
                <a:latin typeface="CIDFont+F3"/>
              </a:rPr>
              <a:t> 1987.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markers. </a:t>
            </a:r>
            <a:r>
              <a:rPr lang="hu-HU" sz="1800" b="0" i="0" u="none" strike="noStrike" baseline="0" dirty="0">
                <a:latin typeface="CIDFont+F3"/>
              </a:rPr>
              <a:t>Cambridge: Cambridge University Press</a:t>
            </a:r>
            <a:r>
              <a:rPr lang="hu-HU" sz="1800" b="0" i="0" u="none" strike="noStrike" baseline="0" dirty="0" smtClean="0">
                <a:latin typeface="CIDFont+F3"/>
              </a:rPr>
              <a:t>.</a:t>
            </a:r>
            <a:endParaRPr lang="hu-HU" sz="1800" b="0" i="0" u="none" strike="noStrike" baseline="0" dirty="0">
              <a:latin typeface="CIDFont+F3"/>
            </a:endParaRPr>
          </a:p>
        </p:txBody>
      </p:sp>
    </p:spTree>
    <p:extLst>
      <p:ext uri="{BB962C8B-B14F-4D97-AF65-F5344CB8AC3E}">
        <p14:creationId xmlns:p14="http://schemas.microsoft.com/office/powerpoint/2010/main" val="74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8032" y="97899"/>
            <a:ext cx="8911687" cy="1280890"/>
          </a:xfrm>
        </p:spPr>
        <p:txBody>
          <a:bodyPr/>
          <a:lstStyle/>
          <a:p>
            <a:r>
              <a:rPr lang="hu-HU" dirty="0" smtClean="0"/>
              <a:t>MNSz2 (v 2.0.5) – </a:t>
            </a:r>
            <a:r>
              <a:rPr lang="hu-HU" dirty="0" err="1" smtClean="0"/>
              <a:t>sizes</a:t>
            </a:r>
            <a:r>
              <a:rPr lang="hu-HU" dirty="0" smtClean="0"/>
              <a:t> of </a:t>
            </a:r>
            <a:r>
              <a:rPr lang="hu-HU" dirty="0" err="1" smtClean="0"/>
              <a:t>subcorpora</a:t>
            </a:r>
            <a:r>
              <a:rPr lang="hu-HU" dirty="0" smtClean="0"/>
              <a:t> (</a:t>
            </a:r>
            <a:r>
              <a:rPr lang="hu-HU" dirty="0" err="1" smtClean="0"/>
              <a:t>million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732598"/>
              </p:ext>
            </p:extLst>
          </p:nvPr>
        </p:nvGraphicFramePr>
        <p:xfrm>
          <a:off x="1708032" y="1457864"/>
          <a:ext cx="9635703" cy="48780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76529"/>
                <a:gridCol w="1376529"/>
                <a:gridCol w="1240970"/>
                <a:gridCol w="1512088"/>
                <a:gridCol w="1376529"/>
                <a:gridCol w="1376529"/>
                <a:gridCol w="1376529"/>
              </a:tblGrid>
              <a:tr h="86136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/>
                        <a:t/>
                      </a:r>
                      <a:br>
                        <a:rPr lang="hu-HU" sz="1500" b="1" dirty="0"/>
                      </a:br>
                      <a:r>
                        <a:rPr lang="hu-HU" sz="1500" b="1" dirty="0" smtClean="0"/>
                        <a:t>Hungary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Slovakia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Subcarpathia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Transylvania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Vojvodina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total</a:t>
                      </a:r>
                      <a:endParaRPr lang="hu-HU" sz="1500" dirty="0"/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Written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press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350.5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364.8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Fiction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77.0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0.8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80.6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Science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112.0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117.9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Official</a:t>
                      </a:r>
                      <a:r>
                        <a:rPr lang="hu-HU" sz="1500" b="1" dirty="0" smtClean="0"/>
                        <a:t>/</a:t>
                      </a:r>
                    </a:p>
                    <a:p>
                      <a:r>
                        <a:rPr lang="hu-HU" sz="1500" b="1" dirty="0" err="1" smtClean="0"/>
                        <a:t>Political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98.0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0.1</a:t>
                      </a:r>
                      <a:r>
                        <a:rPr lang="hu-HU" sz="1500" dirty="0">
                          <a:effectLst/>
                        </a:rPr>
                        <a:t>&gt;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99.0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Personal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300.3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0.1</a:t>
                      </a:r>
                      <a:r>
                        <a:rPr lang="hu-HU" sz="1500" dirty="0">
                          <a:effectLst/>
                        </a:rPr>
                        <a:t>&gt;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301.1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Spoken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press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76.2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76.2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353091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Total</a:t>
                      </a:r>
                      <a:endParaRPr lang="hu-HU" sz="1500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1013.9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17.3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1039.7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Diskurzusjelölők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15613" y="1700981"/>
            <a:ext cx="9871587" cy="489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Diskurzusjelölők: (meta)pragmatikai funkciójú egységek, a kapcsolt diskurzusrészek propozíciói/beszédaktusai közti viszonyt jelölik, </a:t>
            </a:r>
            <a:r>
              <a:rPr lang="hu-HU" dirty="0" err="1"/>
              <a:t>textuális</a:t>
            </a:r>
            <a:r>
              <a:rPr lang="hu-HU" dirty="0"/>
              <a:t>, interakciós szerepeik vannak (attitűdjelzés, figyelemirányítás) (Dér 2020). </a:t>
            </a:r>
          </a:p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prototipikus</a:t>
            </a:r>
            <a:r>
              <a:rPr lang="hu-HU" dirty="0"/>
              <a:t> DJ-ket </a:t>
            </a:r>
          </a:p>
          <a:p>
            <a:r>
              <a:rPr lang="hu-HU" b="1" dirty="0"/>
              <a:t>kezdő </a:t>
            </a:r>
            <a:r>
              <a:rPr lang="hu-HU" dirty="0"/>
              <a:t>(a mondatstruktúrát megelőző) pozíciójúnak gondolták (fontos: nemcsak </a:t>
            </a:r>
            <a:r>
              <a:rPr lang="hu-HU" dirty="0" err="1"/>
              <a:t>turnkezdő</a:t>
            </a:r>
            <a:r>
              <a:rPr lang="hu-HU" dirty="0"/>
              <a:t>, hanem tagmondatot, bármilyen hosszúságú szegment felvezethetnek)</a:t>
            </a:r>
          </a:p>
          <a:p>
            <a:r>
              <a:rPr lang="hu-HU" dirty="0" err="1"/>
              <a:t>szintaktikailag-szemantikailag-fonetikailag</a:t>
            </a:r>
            <a:r>
              <a:rPr lang="hu-HU" dirty="0"/>
              <a:t> függetlenedett egységnek</a:t>
            </a:r>
          </a:p>
          <a:p>
            <a:pPr marL="0" indent="0">
              <a:buNone/>
            </a:pPr>
            <a:r>
              <a:rPr lang="hu-HU" dirty="0"/>
              <a:t>Sok kutatás cáfolta ezeket, a magyarban is (pl. Dér – Markó 2010). </a:t>
            </a:r>
          </a:p>
          <a:p>
            <a:pPr marL="0" indent="0">
              <a:buNone/>
            </a:pPr>
            <a:r>
              <a:rPr lang="hu-HU" dirty="0"/>
              <a:t>Vannak a kezdő pozíciót preferáló elemek, ez lehet </a:t>
            </a:r>
            <a:r>
              <a:rPr lang="hu-HU" b="1" dirty="0"/>
              <a:t>relatíve</a:t>
            </a:r>
            <a:r>
              <a:rPr lang="hu-HU" dirty="0"/>
              <a:t> kezdő helyzet is, </a:t>
            </a:r>
          </a:p>
          <a:p>
            <a:pPr marL="0" indent="0">
              <a:buNone/>
            </a:pPr>
            <a:r>
              <a:rPr lang="hu-HU" dirty="0"/>
              <a:t>pl1. </a:t>
            </a:r>
            <a:r>
              <a:rPr lang="hu-HU" i="1" dirty="0"/>
              <a:t>hát </a:t>
            </a:r>
            <a:r>
              <a:rPr lang="hu-HU" dirty="0"/>
              <a:t>(Dér 2010): társalgásokban 734 előfordulás 92%-a volt kezdő</a:t>
            </a:r>
          </a:p>
          <a:p>
            <a:pPr marL="0" indent="0">
              <a:buNone/>
            </a:pPr>
            <a:r>
              <a:rPr lang="hu-HU" dirty="0"/>
              <a:t>pl2. </a:t>
            </a:r>
            <a:r>
              <a:rPr lang="hu-HU" i="1" dirty="0"/>
              <a:t>úgyhogy </a:t>
            </a:r>
            <a:r>
              <a:rPr lang="hu-HU" dirty="0"/>
              <a:t>– szegmenseket követően szeret állni (de nem csak)</a:t>
            </a:r>
          </a:p>
          <a:p>
            <a:pPr marL="0" indent="0">
              <a:buNone/>
            </a:pPr>
            <a:r>
              <a:rPr lang="hu-HU" dirty="0"/>
              <a:t>pl3. </a:t>
            </a:r>
            <a:r>
              <a:rPr lang="hu-HU" i="1" dirty="0"/>
              <a:t>így, ilyen </a:t>
            </a:r>
            <a:r>
              <a:rPr lang="hu-HU" dirty="0"/>
              <a:t>– kisebb hatókör</a:t>
            </a:r>
          </a:p>
          <a:p>
            <a:pPr marL="0" indent="0">
              <a:buNone/>
            </a:pPr>
            <a:r>
              <a:rPr lang="hu-HU" i="1" dirty="0" err="1"/>
              <a:t>Asszem</a:t>
            </a:r>
            <a:r>
              <a:rPr lang="hu-HU" i="1" dirty="0"/>
              <a:t>~</a:t>
            </a:r>
            <a:r>
              <a:rPr lang="hu-HU" i="1" dirty="0" err="1"/>
              <a:t>asziszem</a:t>
            </a:r>
            <a:r>
              <a:rPr lang="hu-HU" i="1" dirty="0"/>
              <a:t>, szerintem, aszongya </a:t>
            </a:r>
            <a:r>
              <a:rPr lang="hu-HU" dirty="0"/>
              <a:t>– közbevetés és/vagy DJ?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29093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Crible</a:t>
            </a:r>
            <a:r>
              <a:rPr lang="hu-HU" dirty="0" smtClean="0"/>
              <a:t> (2018: 47)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31" y="2133600"/>
            <a:ext cx="7735563" cy="3778250"/>
          </a:xfrm>
        </p:spPr>
      </p:pic>
    </p:spTree>
    <p:extLst>
      <p:ext uri="{BB962C8B-B14F-4D97-AF65-F5344CB8AC3E}">
        <p14:creationId xmlns:p14="http://schemas.microsoft.com/office/powerpoint/2010/main" val="32177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F86487-440F-3978-7F18-44AACDFC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97" y="624110"/>
            <a:ext cx="9546416" cy="1280890"/>
          </a:xfrm>
        </p:spPr>
        <p:txBody>
          <a:bodyPr/>
          <a:lstStyle/>
          <a:p>
            <a:r>
              <a:rPr lang="hu-HU" dirty="0" smtClean="0"/>
              <a:t>Indulatszó (ISZ) </a:t>
            </a:r>
            <a:r>
              <a:rPr lang="hu-HU" dirty="0"/>
              <a:t>&gt;</a:t>
            </a:r>
            <a:r>
              <a:rPr lang="hu-HU" dirty="0" smtClean="0"/>
              <a:t> diskurzusjelölő (DJ)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3999228-27C1-E315-AB0E-E0AC9693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767" y="2059913"/>
            <a:ext cx="10088545" cy="4722724"/>
          </a:xfrm>
        </p:spPr>
        <p:txBody>
          <a:bodyPr>
            <a:normAutofit/>
          </a:bodyPr>
          <a:lstStyle/>
          <a:p>
            <a:r>
              <a:rPr lang="hu-HU" sz="2200" b="0" i="0" u="none" strike="noStrike" baseline="0" dirty="0" smtClean="0">
                <a:latin typeface="+mj-lt"/>
              </a:rPr>
              <a:t>Számos nyelvben vizsgálták </a:t>
            </a:r>
            <a:r>
              <a:rPr lang="en-US" sz="2200" b="0" i="0" u="none" strike="noStrike" baseline="0" dirty="0" smtClean="0">
                <a:latin typeface="+mj-lt"/>
              </a:rPr>
              <a:t>(</a:t>
            </a:r>
            <a:r>
              <a:rPr lang="hu-HU" sz="2200" b="0" i="0" u="none" strike="noStrike" baseline="0" dirty="0" smtClean="0">
                <a:latin typeface="+mj-lt"/>
              </a:rPr>
              <a:t>pl. </a:t>
            </a:r>
            <a:r>
              <a:rPr lang="en-US" sz="2200" b="0" i="0" u="none" strike="noStrike" baseline="0" dirty="0" err="1" smtClean="0">
                <a:latin typeface="+mj-lt"/>
              </a:rPr>
              <a:t>Schiffrin</a:t>
            </a:r>
            <a:r>
              <a:rPr lang="en-US" sz="2200" b="0" i="0" u="none" strike="noStrike" baseline="0" dirty="0" smtClean="0">
                <a:latin typeface="+mj-lt"/>
              </a:rPr>
              <a:t> 1987</a:t>
            </a:r>
            <a:r>
              <a:rPr lang="hu-HU" sz="2200" b="0" i="0" u="none" strike="noStrike" baseline="0" dirty="0" smtClean="0">
                <a:latin typeface="+mj-lt"/>
              </a:rPr>
              <a:t>,</a:t>
            </a:r>
            <a:r>
              <a:rPr lang="en-US" sz="2200" b="0" i="0" u="none" strike="noStrike" baseline="0" dirty="0" smtClean="0">
                <a:latin typeface="+mj-lt"/>
              </a:rPr>
              <a:t> </a:t>
            </a:r>
            <a:r>
              <a:rPr lang="en-US" sz="2200" b="0" i="0" u="none" strike="noStrike" baseline="0" dirty="0">
                <a:latin typeface="+mj-lt"/>
              </a:rPr>
              <a:t>Montes 1999,</a:t>
            </a:r>
            <a:r>
              <a:rPr lang="hu-HU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 err="1">
                <a:latin typeface="+mj-lt"/>
              </a:rPr>
              <a:t>Norrick</a:t>
            </a:r>
            <a:r>
              <a:rPr lang="en-US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 smtClean="0">
                <a:latin typeface="+mj-lt"/>
              </a:rPr>
              <a:t>2009</a:t>
            </a:r>
            <a:r>
              <a:rPr lang="hu-HU" sz="2200" b="0" i="0" u="none" strike="noStrike" baseline="0" dirty="0" smtClean="0">
                <a:latin typeface="+mj-lt"/>
              </a:rPr>
              <a:t>, </a:t>
            </a:r>
            <a:r>
              <a:rPr lang="hu-HU" sz="2200" b="0" i="0" u="none" strike="noStrike" dirty="0" err="1" smtClean="0">
                <a:latin typeface="+mj-lt"/>
              </a:rPr>
              <a:t>Roggia</a:t>
            </a:r>
            <a:r>
              <a:rPr lang="hu-HU" sz="2200" b="0" i="0" u="none" strike="noStrike" dirty="0" smtClean="0">
                <a:latin typeface="+mj-lt"/>
              </a:rPr>
              <a:t> 2012</a:t>
            </a:r>
            <a:r>
              <a:rPr lang="en-US" sz="2200" b="0" i="0" u="none" strike="noStrike" baseline="0" dirty="0" smtClean="0">
                <a:latin typeface="+mj-lt"/>
              </a:rPr>
              <a:t>)</a:t>
            </a:r>
            <a:r>
              <a:rPr lang="hu-HU" sz="2200" b="0" i="0" u="none" strike="noStrike" baseline="0" dirty="0" smtClean="0">
                <a:latin typeface="+mj-lt"/>
              </a:rPr>
              <a:t>,</a:t>
            </a:r>
            <a:r>
              <a:rPr lang="hu-HU" sz="2200" b="0" i="0" u="none" strike="noStrike" dirty="0" smtClean="0">
                <a:latin typeface="+mj-lt"/>
              </a:rPr>
              <a:t> de nem </a:t>
            </a:r>
            <a:r>
              <a:rPr lang="hu-HU" sz="2200" b="0" i="0" u="none" strike="noStrike" dirty="0" err="1" smtClean="0">
                <a:latin typeface="+mj-lt"/>
              </a:rPr>
              <a:t>diakrón</a:t>
            </a:r>
            <a:r>
              <a:rPr lang="hu-HU" sz="2200" b="0" i="0" u="none" strike="noStrike" dirty="0" smtClean="0">
                <a:latin typeface="+mj-lt"/>
              </a:rPr>
              <a:t> szempontból</a:t>
            </a:r>
            <a:endParaRPr lang="hu-HU" sz="2200" b="0" i="0" u="none" strike="noStrike" baseline="0" dirty="0" smtClean="0">
              <a:latin typeface="+mj-lt"/>
            </a:endParaRPr>
          </a:p>
          <a:p>
            <a:pPr marL="0" indent="0">
              <a:buNone/>
            </a:pPr>
            <a:r>
              <a:rPr lang="hu-HU" sz="2200" dirty="0" err="1" smtClean="0">
                <a:latin typeface="+mj-lt"/>
              </a:rPr>
              <a:t>Onodera</a:t>
            </a:r>
            <a:r>
              <a:rPr lang="hu-HU" sz="2200" dirty="0" smtClean="0">
                <a:latin typeface="+mj-lt"/>
              </a:rPr>
              <a:t> (2004), </a:t>
            </a:r>
            <a:r>
              <a:rPr lang="hu-HU" sz="2200" dirty="0" err="1" smtClean="0">
                <a:latin typeface="+mj-lt"/>
              </a:rPr>
              <a:t>Crible</a:t>
            </a:r>
            <a:r>
              <a:rPr lang="hu-HU" sz="2200" dirty="0" smtClean="0">
                <a:latin typeface="+mj-lt"/>
              </a:rPr>
              <a:t> (2018), </a:t>
            </a:r>
            <a:r>
              <a:rPr lang="hu-HU" sz="2200" dirty="0" err="1" smtClean="0">
                <a:latin typeface="+mj-lt"/>
              </a:rPr>
              <a:t>Schiffrin</a:t>
            </a:r>
            <a:r>
              <a:rPr lang="hu-HU" sz="2200" dirty="0" smtClean="0">
                <a:latin typeface="+mj-lt"/>
              </a:rPr>
              <a:t> (1987): az </a:t>
            </a:r>
            <a:r>
              <a:rPr lang="hu-HU" sz="2200" dirty="0" err="1" smtClean="0">
                <a:latin typeface="+mj-lt"/>
              </a:rPr>
              <a:t>ISZ-ek</a:t>
            </a:r>
            <a:r>
              <a:rPr lang="hu-HU" sz="2200" dirty="0" smtClean="0">
                <a:latin typeface="+mj-lt"/>
              </a:rPr>
              <a:t> lehetnek DJ-k</a:t>
            </a:r>
          </a:p>
          <a:p>
            <a:pPr marL="0" indent="0">
              <a:buNone/>
            </a:pPr>
            <a:r>
              <a:rPr lang="hu-HU" sz="2200" dirty="0" err="1" smtClean="0">
                <a:latin typeface="+mj-lt"/>
              </a:rPr>
              <a:t>ISZ-ek</a:t>
            </a:r>
            <a:r>
              <a:rPr lang="hu-HU" sz="2200" dirty="0" smtClean="0">
                <a:latin typeface="+mj-lt"/>
              </a:rPr>
              <a:t>: nincs szemantikai/referenciális jelentés, nem járul hozzá a grammatikai rendszerhez, csak expresszív funkció(</a:t>
            </a:r>
            <a:r>
              <a:rPr lang="hu-HU" sz="2200" dirty="0" err="1" smtClean="0">
                <a:latin typeface="+mj-lt"/>
              </a:rPr>
              <a:t>Onodera</a:t>
            </a:r>
            <a:r>
              <a:rPr lang="hu-HU" sz="2200" dirty="0" smtClean="0">
                <a:latin typeface="+mj-lt"/>
              </a:rPr>
              <a:t> 2004: 123)</a:t>
            </a:r>
          </a:p>
          <a:p>
            <a:pPr marL="0" indent="0">
              <a:buNone/>
            </a:pPr>
            <a:r>
              <a:rPr lang="hu-HU" sz="2200" dirty="0" smtClean="0">
                <a:latin typeface="+mj-lt"/>
              </a:rPr>
              <a:t>1. A beszélő belső érzéseit, felkiáltását fejezik ki.</a:t>
            </a:r>
          </a:p>
          <a:p>
            <a:pPr marL="0" indent="0">
              <a:buNone/>
            </a:pPr>
            <a:r>
              <a:rPr lang="hu-HU" sz="2200" b="1" dirty="0" smtClean="0">
                <a:latin typeface="+mj-lt"/>
              </a:rPr>
              <a:t>2. A beszélő kommunikációs figyelmét fejezik ki, hogy felhívja másvalaki figyelmét vagy válaszoljon valakinek.</a:t>
            </a:r>
          </a:p>
          <a:p>
            <a:pPr marL="0" indent="0">
              <a:buNone/>
            </a:pPr>
            <a:endParaRPr lang="hu-HU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32AEFB0-893A-2A5A-3E20-3D4ACDEA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627" y="615484"/>
            <a:ext cx="8911687" cy="1280890"/>
          </a:xfrm>
        </p:spPr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Szótárak: </a:t>
            </a:r>
            <a:r>
              <a:rPr lang="hu-HU" i="1" dirty="0" smtClean="0"/>
              <a:t>no </a:t>
            </a:r>
            <a:r>
              <a:rPr lang="hu-HU" dirty="0" smtClean="0"/>
              <a:t>és </a:t>
            </a:r>
            <a:r>
              <a:rPr lang="hu-HU" i="1" dirty="0" smtClean="0"/>
              <a:t>na </a:t>
            </a:r>
            <a:r>
              <a:rPr lang="hu-HU" dirty="0" smtClean="0"/>
              <a:t>különbségei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4509BE7-3317-01A6-7A2A-6A636062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36" y="2277374"/>
            <a:ext cx="9627174" cy="447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Czuczor &amp; Fogarasi (1861): A magyar nyelv szótára</a:t>
            </a:r>
          </a:p>
          <a:p>
            <a:r>
              <a:rPr lang="hu-HU" sz="2000" i="1" dirty="0" smtClean="0"/>
              <a:t>A na </a:t>
            </a:r>
            <a:r>
              <a:rPr lang="hu-HU" sz="2000" dirty="0" smtClean="0"/>
              <a:t>a </a:t>
            </a:r>
            <a:r>
              <a:rPr lang="hu-HU" sz="2000" i="1" dirty="0" smtClean="0"/>
              <a:t>no</a:t>
            </a:r>
            <a:r>
              <a:rPr lang="hu-HU" sz="2000" dirty="0" smtClean="0"/>
              <a:t> regionális variánsa</a:t>
            </a:r>
            <a:endParaRPr lang="hu-H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sz="2000" dirty="0"/>
              <a:t>Pusztai (2003): </a:t>
            </a:r>
            <a:r>
              <a:rPr lang="hu-HU" sz="2000" dirty="0" smtClean="0"/>
              <a:t>A magyar nyelv értelmező szótára</a:t>
            </a:r>
            <a:endParaRPr lang="hu-HU" sz="2000" dirty="0"/>
          </a:p>
          <a:p>
            <a:r>
              <a:rPr lang="hu-HU" sz="2000" b="1" dirty="0" smtClean="0"/>
              <a:t>intonációsan: </a:t>
            </a:r>
            <a:r>
              <a:rPr lang="hu-HU" sz="2000" dirty="0" smtClean="0"/>
              <a:t>a </a:t>
            </a:r>
            <a:r>
              <a:rPr lang="hu-HU" sz="2000" i="1" dirty="0" smtClean="0"/>
              <a:t>na </a:t>
            </a:r>
            <a:r>
              <a:rPr lang="hu-HU" sz="2000" dirty="0" smtClean="0"/>
              <a:t>gyakran beolvad a következő mondatba</a:t>
            </a:r>
            <a:endParaRPr lang="hu-HU" sz="2000" dirty="0"/>
          </a:p>
          <a:p>
            <a:r>
              <a:rPr lang="hu-HU" sz="2000" b="1" dirty="0" smtClean="0"/>
              <a:t>Funkcionálisan</a:t>
            </a:r>
            <a:r>
              <a:rPr lang="hu-HU" sz="2000" dirty="0" smtClean="0"/>
              <a:t>: azonos funkciók, kivéve kettőt: a </a:t>
            </a:r>
            <a:r>
              <a:rPr lang="hu-HU" sz="2000" b="1" i="1" dirty="0" smtClean="0"/>
              <a:t>na</a:t>
            </a:r>
            <a:endParaRPr lang="hu-HU" sz="2000" dirty="0"/>
          </a:p>
          <a:p>
            <a:pPr lvl="1"/>
            <a:r>
              <a:rPr lang="hu-HU" sz="2000" dirty="0" err="1" smtClean="0"/>
              <a:t>Deiktikus</a:t>
            </a:r>
            <a:r>
              <a:rPr lang="hu-HU" sz="2000" dirty="0" smtClean="0"/>
              <a:t> használat közeli tárgy, személy bemutatására:</a:t>
            </a:r>
          </a:p>
          <a:p>
            <a:pPr marL="0" indent="0">
              <a:buNone/>
            </a:pPr>
            <a:r>
              <a:rPr lang="hu-HU" sz="2000" dirty="0" smtClean="0"/>
              <a:t>		</a:t>
            </a:r>
            <a:r>
              <a:rPr lang="hu-HU" sz="2000" b="1" i="1" dirty="0" smtClean="0"/>
              <a:t>Na, </a:t>
            </a:r>
            <a:r>
              <a:rPr lang="hu-HU" sz="2000" i="1" dirty="0" smtClean="0"/>
              <a:t>hát </a:t>
            </a:r>
            <a:r>
              <a:rPr lang="hu-HU" sz="2000" b="1" i="1" dirty="0" smtClean="0"/>
              <a:t>itt </a:t>
            </a:r>
            <a:r>
              <a:rPr lang="hu-HU" sz="2000" i="1" dirty="0" smtClean="0"/>
              <a:t>van a kaszárnya.</a:t>
            </a:r>
            <a:endParaRPr lang="hu-HU" sz="2000" dirty="0" smtClean="0"/>
          </a:p>
          <a:p>
            <a:pPr lvl="1"/>
            <a:r>
              <a:rPr lang="hu-HU" sz="2100" dirty="0" smtClean="0"/>
              <a:t>Új gondolatot vezethet fel vagy összegezhet: </a:t>
            </a:r>
            <a:r>
              <a:rPr lang="hu-HU" sz="2100" i="1" dirty="0" err="1" smtClean="0"/>
              <a:t>namármost</a:t>
            </a:r>
            <a:r>
              <a:rPr lang="hu-HU" sz="2100" dirty="0" smtClean="0"/>
              <a:t> </a:t>
            </a:r>
            <a:r>
              <a:rPr lang="hu-HU" sz="2100" dirty="0"/>
              <a:t>’</a:t>
            </a:r>
            <a:r>
              <a:rPr lang="hu-HU" sz="2100" dirty="0" err="1"/>
              <a:t>well</a:t>
            </a:r>
            <a:r>
              <a:rPr lang="hu-HU" sz="2100" dirty="0"/>
              <a:t> </a:t>
            </a:r>
            <a:r>
              <a:rPr lang="hu-HU" sz="2100" dirty="0" err="1" smtClean="0"/>
              <a:t>then</a:t>
            </a:r>
            <a:r>
              <a:rPr lang="hu-HU" sz="2100" dirty="0" smtClean="0"/>
              <a:t>’</a:t>
            </a:r>
            <a:endParaRPr lang="hu-HU" sz="21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EB7675B-552F-C733-66CA-685821CF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32" y="486087"/>
            <a:ext cx="9693065" cy="1280890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i="1" dirty="0" smtClean="0"/>
              <a:t>no</a:t>
            </a:r>
            <a:r>
              <a:rPr lang="hu-HU" dirty="0" smtClean="0"/>
              <a:t> és </a:t>
            </a:r>
            <a:r>
              <a:rPr lang="hu-HU" i="1" dirty="0" smtClean="0"/>
              <a:t>na </a:t>
            </a:r>
            <a:r>
              <a:rPr lang="hu-HU" dirty="0" smtClean="0"/>
              <a:t>főbb (átfedő) funkciói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A7EEE6E-5905-B338-70FC-D8C27057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932" y="1250830"/>
            <a:ext cx="9842741" cy="539150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hu-HU" dirty="0" smtClean="0">
                <a:latin typeface="+mj-lt"/>
              </a:rPr>
              <a:t>A szótárak vegyítik az </a:t>
            </a:r>
            <a:r>
              <a:rPr lang="hu-HU" dirty="0" err="1" smtClean="0">
                <a:latin typeface="+mj-lt"/>
              </a:rPr>
              <a:t>ISZ-i</a:t>
            </a:r>
            <a:r>
              <a:rPr lang="hu-HU" dirty="0" smtClean="0">
                <a:latin typeface="+mj-lt"/>
              </a:rPr>
              <a:t> és DJ-i funkciókat</a:t>
            </a:r>
            <a:endParaRPr lang="hu-HU" b="1" dirty="0" smtClean="0">
              <a:latin typeface="+mj-lt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Pusztai (2003): csak a 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na 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népies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Akarat, kérés (sürgető vagy nem) kifejezése: </a:t>
            </a:r>
            <a:r>
              <a:rPr lang="hu-HU" b="1" i="1" dirty="0" smtClean="0">
                <a:solidFill>
                  <a:schemeClr val="tx1"/>
                </a:solidFill>
                <a:latin typeface="+mj-lt"/>
              </a:rPr>
              <a:t>Na</a:t>
            </a:r>
            <a:r>
              <a:rPr lang="hu-HU" i="1" dirty="0">
                <a:solidFill>
                  <a:schemeClr val="tx1"/>
                </a:solidFill>
                <a:latin typeface="+mj-lt"/>
              </a:rPr>
              <a:t>, gyerünk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!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 </a:t>
            </a:r>
            <a:r>
              <a:rPr lang="hu-HU" b="1" i="1" dirty="0" smtClean="0">
                <a:solidFill>
                  <a:schemeClr val="tx1"/>
                </a:solidFill>
                <a:latin typeface="+mj-lt"/>
              </a:rPr>
              <a:t>No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 igyál! 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Sürgető kérdés: </a:t>
            </a:r>
            <a:r>
              <a:rPr lang="hu-HU" b="1" i="1" dirty="0">
                <a:solidFill>
                  <a:schemeClr val="tx1"/>
                </a:solidFill>
                <a:latin typeface="+mj-lt"/>
              </a:rPr>
              <a:t>Na, </a:t>
            </a:r>
            <a:r>
              <a:rPr lang="hu-HU" i="1" dirty="0">
                <a:solidFill>
                  <a:schemeClr val="tx1"/>
                </a:solidFill>
                <a:latin typeface="+mj-lt"/>
              </a:rPr>
              <a:t>mi lesz 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már?</a:t>
            </a:r>
            <a:r>
              <a:rPr lang="hu-HU" dirty="0" smtClean="0">
                <a:solidFill>
                  <a:schemeClr val="tx1"/>
                </a:solidFill>
              </a:rPr>
              <a:t>; </a:t>
            </a:r>
            <a:r>
              <a:rPr lang="hu-HU" b="1" i="1" dirty="0" smtClean="0">
                <a:solidFill>
                  <a:schemeClr val="tx1"/>
                </a:solidFill>
              </a:rPr>
              <a:t>No</a:t>
            </a:r>
            <a:r>
              <a:rPr lang="hu-HU" i="1" dirty="0" smtClean="0">
                <a:solidFill>
                  <a:schemeClr val="tx1"/>
                </a:solidFill>
              </a:rPr>
              <a:t>, gyere hát! 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b="1" dirty="0" smtClean="0">
                <a:solidFill>
                  <a:schemeClr val="tx1"/>
                </a:solidFill>
                <a:latin typeface="+mj-lt"/>
              </a:rPr>
              <a:t>Expresszív és színező eleme az érzelmi töltésű mondatoknak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(bátorítás, dicséret, fenyegetés, aggódás, kétely, ámulat stb.): </a:t>
            </a:r>
            <a:r>
              <a:rPr lang="hu-HU" b="1" i="1" dirty="0">
                <a:solidFill>
                  <a:schemeClr val="tx1"/>
                </a:solidFill>
                <a:latin typeface="+mj-lt"/>
              </a:rPr>
              <a:t>Na</a:t>
            </a:r>
            <a:r>
              <a:rPr lang="hu-HU" i="1" dirty="0">
                <a:solidFill>
                  <a:schemeClr val="tx1"/>
                </a:solidFill>
                <a:latin typeface="+mj-lt"/>
              </a:rPr>
              <a:t>, mi jól megjártuk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hu-HU" dirty="0" smtClean="0">
                <a:solidFill>
                  <a:schemeClr val="tx1"/>
                </a:solidFill>
              </a:rPr>
              <a:t>;  </a:t>
            </a:r>
            <a:r>
              <a:rPr lang="hu-HU" b="1" i="1" dirty="0" smtClean="0">
                <a:solidFill>
                  <a:schemeClr val="tx1"/>
                </a:solidFill>
              </a:rPr>
              <a:t>No </a:t>
            </a:r>
            <a:r>
              <a:rPr lang="hu-HU" i="1" dirty="0" smtClean="0">
                <a:solidFill>
                  <a:schemeClr val="tx1"/>
                </a:solidFill>
              </a:rPr>
              <a:t>persze! 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Folyamatos narratíva részeinek kapcsolása: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b="1" i="1" dirty="0" smtClean="0">
                <a:solidFill>
                  <a:schemeClr val="tx1"/>
                </a:solidFill>
                <a:latin typeface="+mj-lt"/>
              </a:rPr>
              <a:t>Na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i="1" dirty="0">
                <a:solidFill>
                  <a:schemeClr val="tx1"/>
                </a:solidFill>
                <a:latin typeface="+mj-lt"/>
              </a:rPr>
              <a:t>de aztán egyszer 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csak…</a:t>
            </a:r>
            <a:r>
              <a:rPr lang="hu-HU" dirty="0" smtClean="0">
                <a:solidFill>
                  <a:schemeClr val="tx1"/>
                </a:solidFill>
              </a:rPr>
              <a:t>; </a:t>
            </a:r>
            <a:r>
              <a:rPr lang="hu-HU" b="1" i="1" dirty="0" smtClean="0">
                <a:solidFill>
                  <a:schemeClr val="tx1"/>
                </a:solidFill>
              </a:rPr>
              <a:t>No</a:t>
            </a:r>
            <a:r>
              <a:rPr lang="hu-HU" i="1" dirty="0" smtClean="0">
                <a:solidFill>
                  <a:schemeClr val="tx1"/>
                </a:solidFill>
              </a:rPr>
              <a:t>, ahogy mennek…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Búcsúkor, beszélgetés végén a búcsúzó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formulat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felvezetése</a:t>
            </a:r>
            <a:r>
              <a:rPr lang="hu-HU" b="1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hu-HU" b="1" i="1" dirty="0">
                <a:solidFill>
                  <a:schemeClr val="tx1"/>
                </a:solidFill>
                <a:latin typeface="+mj-lt"/>
              </a:rPr>
              <a:t>Na</a:t>
            </a:r>
            <a:r>
              <a:rPr lang="hu-HU" i="1" dirty="0">
                <a:solidFill>
                  <a:schemeClr val="tx1"/>
                </a:solidFill>
                <a:latin typeface="+mj-lt"/>
              </a:rPr>
              <a:t>, szervusz. </a:t>
            </a:r>
            <a:r>
              <a:rPr lang="hu-HU" b="1" i="1" dirty="0" smtClean="0">
                <a:solidFill>
                  <a:schemeClr val="tx1"/>
                </a:solidFill>
                <a:latin typeface="+mj-lt"/>
              </a:rPr>
              <a:t>No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hu-HU" i="1" dirty="0">
                <a:solidFill>
                  <a:schemeClr val="tx1"/>
                </a:solidFill>
                <a:latin typeface="+mj-lt"/>
              </a:rPr>
              <a:t>Isten veled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Well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good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bye</a:t>
            </a:r>
            <a:r>
              <a:rPr lang="hu-HU" dirty="0" smtClean="0">
                <a:solidFill>
                  <a:schemeClr val="tx1"/>
                </a:solidFill>
              </a:rPr>
              <a:t>!’ </a:t>
            </a: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Népies: válaszadáskor: </a:t>
            </a:r>
            <a:r>
              <a:rPr lang="hu-HU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Na! </a:t>
            </a:r>
            <a:r>
              <a:rPr lang="hu-HU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Na. No.</a:t>
            </a:r>
            <a:r>
              <a:rPr lang="en-US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u-HU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Hallak</a:t>
            </a:r>
            <a:r>
              <a:rPr lang="hu-H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’, ’</a:t>
            </a:r>
            <a:r>
              <a:rPr lang="hu-HU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Mondj</a:t>
            </a:r>
            <a:r>
              <a:rPr lang="hu-HU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amit akarsz’</a:t>
            </a:r>
            <a:endParaRPr lang="hu-HU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6206</TotalTime>
  <Words>5160</Words>
  <Application>Microsoft Office PowerPoint</Application>
  <PresentationFormat>Szélesvásznú</PresentationFormat>
  <Paragraphs>859</Paragraphs>
  <Slides>60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9" baseType="lpstr">
      <vt:lpstr>Arial Unicode MS</vt:lpstr>
      <vt:lpstr>Arial</vt:lpstr>
      <vt:lpstr>Calibri</vt:lpstr>
      <vt:lpstr>Century Gothic</vt:lpstr>
      <vt:lpstr>CIDFont+F3</vt:lpstr>
      <vt:lpstr>CIDFont+F4</vt:lpstr>
      <vt:lpstr>Times New Roman</vt:lpstr>
      <vt:lpstr>Wingdings 3</vt:lpstr>
      <vt:lpstr>Szálak</vt:lpstr>
      <vt:lpstr>Indulatszó és/vagy diskurzusjelölő?  A no~na története (és egy kis hátha) </vt:lpstr>
      <vt:lpstr>PowerPoint bemutató</vt:lpstr>
      <vt:lpstr> Mire való a no? És a na?</vt:lpstr>
      <vt:lpstr>Indulatszók</vt:lpstr>
      <vt:lpstr>Indulatszók</vt:lpstr>
      <vt:lpstr>Diskurzusjelölők</vt:lpstr>
      <vt:lpstr>Indulatszó (ISZ) &gt; diskurzusjelölő (DJ)</vt:lpstr>
      <vt:lpstr> Szótárak: no és na különbségei</vt:lpstr>
      <vt:lpstr>A no és na főbb (átfedő) funkciói</vt:lpstr>
      <vt:lpstr>Funkciók </vt:lpstr>
      <vt:lpstr>TESz. (1967)</vt:lpstr>
      <vt:lpstr>ÚMTSz. (1950–2010)</vt:lpstr>
      <vt:lpstr>Anyag, módszer</vt:lpstr>
      <vt:lpstr> Ómagyar és középmagyar kor (1192-1772)</vt:lpstr>
      <vt:lpstr>Újmagyar kor (MTSz, 18–20. sz.): no</vt:lpstr>
      <vt:lpstr> Újmagyar kor (MTSz, 18–20. sz.): na</vt:lpstr>
      <vt:lpstr>Mai magyar nyelv:  MNSz2: regiszterek szerinti változatok: no</vt:lpstr>
      <vt:lpstr>Mai magyar nyelv:  MNSz2: regiszterek szerinti változatok: na</vt:lpstr>
      <vt:lpstr>Mai magyar nyelv:  MNSz2: terület szerinti variációk: no</vt:lpstr>
      <vt:lpstr>Mai magyar nyelv:  MNSz2: terület szerinti variációk: na</vt:lpstr>
      <vt:lpstr>Régiók x regiszterek</vt:lpstr>
      <vt:lpstr>Kollokációk az MNSz2-ben (logDice)</vt:lpstr>
      <vt:lpstr> BEA, budapesti beszélők</vt:lpstr>
      <vt:lpstr>PowerPoint bemutató</vt:lpstr>
      <vt:lpstr>BEA</vt:lpstr>
      <vt:lpstr>BEA: DJ-kombinációk</vt:lpstr>
      <vt:lpstr>Következtetések</vt:lpstr>
      <vt:lpstr>Nohát! Nahát!</vt:lpstr>
      <vt:lpstr>Nohát!</vt:lpstr>
      <vt:lpstr>Nohát!</vt:lpstr>
      <vt:lpstr>Nahát!</vt:lpstr>
      <vt:lpstr>Nahát!</vt:lpstr>
      <vt:lpstr>hátha</vt:lpstr>
      <vt:lpstr>hátha</vt:lpstr>
      <vt:lpstr>hátha</vt:lpstr>
      <vt:lpstr>hátha &gt; hát ha</vt:lpstr>
      <vt:lpstr>Eredetük</vt:lpstr>
      <vt:lpstr>A hátha kialakulása: feltevések</vt:lpstr>
      <vt:lpstr>A hátha kialakulása: korpuszok</vt:lpstr>
      <vt:lpstr>  Nyelvemlékes kor, kódexek       a mm.+főm. sorrend a tipikus </vt:lpstr>
      <vt:lpstr>ha + hát</vt:lpstr>
      <vt:lpstr>ha + hát</vt:lpstr>
      <vt:lpstr>hát (…,) ha… sorrendű  összetett mondatok</vt:lpstr>
      <vt:lpstr>hát (…) ha… sorrendű  egyszerű mondatok</vt:lpstr>
      <vt:lpstr>Egymás melletti hát ha</vt:lpstr>
      <vt:lpstr>Egymás melletti hát ha (röviden!)</vt:lpstr>
      <vt:lpstr>Mikortól van (egybeírt) hátha?</vt:lpstr>
      <vt:lpstr>hátha ~ hát ha egy időszakban</vt:lpstr>
      <vt:lpstr>hátha ~ hát ha</vt:lpstr>
      <vt:lpstr>hátha ~ hát ha</vt:lpstr>
      <vt:lpstr>Inszubordinálódott mellékmondat (hát ha &gt; hátha)?</vt:lpstr>
      <vt:lpstr>hátha</vt:lpstr>
      <vt:lpstr>hátha az MNSz2-ben</vt:lpstr>
      <vt:lpstr>hátha az MNSz2-ben</vt:lpstr>
      <vt:lpstr>Kétértelmű esetek ma is</vt:lpstr>
      <vt:lpstr>Összegzés</vt:lpstr>
      <vt:lpstr>PowerPoint bemutató</vt:lpstr>
      <vt:lpstr>Irodalom</vt:lpstr>
      <vt:lpstr>MNSz2 (v 2.0.5) – sizes of subcorpora (million words)</vt:lpstr>
      <vt:lpstr>Crible (2018: 47)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Dér Csilla Ilona</dc:creator>
  <cp:lastModifiedBy>Anonymous</cp:lastModifiedBy>
  <cp:revision>1153</cp:revision>
  <cp:lastPrinted>2022-07-29T15:39:10Z</cp:lastPrinted>
  <dcterms:created xsi:type="dcterms:W3CDTF">2022-07-08T13:52:56Z</dcterms:created>
  <dcterms:modified xsi:type="dcterms:W3CDTF">2024-04-02T13:16:43Z</dcterms:modified>
</cp:coreProperties>
</file>