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2" r:id="rId3"/>
    <p:sldId id="295" r:id="rId4"/>
    <p:sldId id="263" r:id="rId5"/>
    <p:sldId id="265" r:id="rId6"/>
    <p:sldId id="266" r:id="rId7"/>
    <p:sldId id="267" r:id="rId8"/>
    <p:sldId id="275" r:id="rId9"/>
    <p:sldId id="268" r:id="rId10"/>
    <p:sldId id="270" r:id="rId11"/>
    <p:sldId id="273" r:id="rId12"/>
    <p:sldId id="272" r:id="rId13"/>
    <p:sldId id="274" r:id="rId14"/>
    <p:sldId id="300" r:id="rId15"/>
    <p:sldId id="301" r:id="rId16"/>
    <p:sldId id="276" r:id="rId17"/>
    <p:sldId id="282" r:id="rId18"/>
    <p:sldId id="283" r:id="rId19"/>
    <p:sldId id="285" r:id="rId20"/>
    <p:sldId id="286" r:id="rId21"/>
    <p:sldId id="287" r:id="rId22"/>
    <p:sldId id="288" r:id="rId23"/>
    <p:sldId id="294" r:id="rId24"/>
    <p:sldId id="289" r:id="rId25"/>
    <p:sldId id="291" r:id="rId26"/>
    <p:sldId id="293" r:id="rId27"/>
    <p:sldId id="299" r:id="rId28"/>
    <p:sldId id="290" r:id="rId29"/>
    <p:sldId id="292" r:id="rId30"/>
    <p:sldId id="264" r:id="rId31"/>
    <p:sldId id="29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8582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4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1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2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324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0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5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8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5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84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1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5158D9-9C78-9491-1BD5-1D3B44919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288234" cy="3838927"/>
          </a:xfrm>
        </p:spPr>
        <p:txBody>
          <a:bodyPr/>
          <a:lstStyle/>
          <a:p>
            <a:r>
              <a:rPr lang="hu-H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Feltételes függetlenedett mellékmondatok a magyarban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1B9179C1-96EB-028D-0A82-903BBA598A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Magyar Nyelvtudományi társaság, </a:t>
            </a:r>
            <a:r>
              <a:rPr lang="hu-HU" dirty="0" smtClean="0"/>
              <a:t>Budapest, ELTE BTK, </a:t>
            </a:r>
          </a:p>
          <a:p>
            <a:r>
              <a:rPr lang="hu-HU" dirty="0" smtClean="0"/>
              <a:t>2023</a:t>
            </a:r>
            <a:r>
              <a:rPr lang="hu-HU" dirty="0"/>
              <a:t>. 12. 05.</a:t>
            </a:r>
          </a:p>
          <a:p>
            <a:r>
              <a:rPr lang="hu-HU" dirty="0"/>
              <a:t>Dér Csilla Ilona (</a:t>
            </a:r>
            <a:r>
              <a:rPr lang="hu-HU" dirty="0" smtClean="0"/>
              <a:t>KRE)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27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598785" cy="477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Szintaktikai ellipszis: </a:t>
            </a:r>
            <a:r>
              <a:rPr lang="hu-HU" dirty="0" smtClean="0"/>
              <a:t>a </a:t>
            </a:r>
            <a:r>
              <a:rPr lang="hu-HU" dirty="0" smtClean="0"/>
              <a:t>közvetlenül </a:t>
            </a:r>
            <a:r>
              <a:rPr lang="hu-HU" dirty="0" smtClean="0"/>
              <a:t>megelőző diskurzusból beilleszthető/pótolható, tipikus eldöntendő kérdések után:</a:t>
            </a:r>
          </a:p>
          <a:p>
            <a:pPr marL="0" indent="0">
              <a:buNone/>
            </a:pPr>
            <a:r>
              <a:rPr lang="hu-HU" dirty="0" smtClean="0"/>
              <a:t>(11) </a:t>
            </a:r>
            <a:r>
              <a:rPr lang="hu-HU" dirty="0"/>
              <a:t>A: </a:t>
            </a:r>
            <a:r>
              <a:rPr lang="hu-HU" i="1" dirty="0" err="1"/>
              <a:t>Are</a:t>
            </a:r>
            <a:r>
              <a:rPr lang="hu-HU" i="1" dirty="0"/>
              <a:t> </a:t>
            </a:r>
            <a:r>
              <a:rPr lang="hu-HU" i="1" dirty="0" err="1"/>
              <a:t>you</a:t>
            </a:r>
            <a:r>
              <a:rPr lang="hu-HU" i="1" dirty="0"/>
              <a:t> </a:t>
            </a:r>
            <a:r>
              <a:rPr lang="hu-HU" i="1" dirty="0" err="1"/>
              <a:t>actually</a:t>
            </a:r>
            <a:r>
              <a:rPr lang="hu-HU" i="1" dirty="0"/>
              <a:t> </a:t>
            </a:r>
            <a:r>
              <a:rPr lang="hu-HU" i="1" dirty="0" err="1"/>
              <a:t>going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bother</a:t>
            </a:r>
            <a:r>
              <a:rPr lang="hu-HU" i="1" dirty="0"/>
              <a:t> </a:t>
            </a:r>
            <a:r>
              <a:rPr lang="hu-HU" i="1" dirty="0" err="1"/>
              <a:t>getting</a:t>
            </a:r>
            <a:r>
              <a:rPr lang="hu-HU" i="1" dirty="0"/>
              <a:t> </a:t>
            </a:r>
            <a:r>
              <a:rPr lang="hu-HU" i="1" dirty="0" err="1"/>
              <a:t>a</a:t>
            </a:r>
            <a:r>
              <a:rPr lang="hu-HU" i="1" dirty="0"/>
              <a:t> </a:t>
            </a:r>
            <a:r>
              <a:rPr lang="hu-HU" i="1" dirty="0" err="1"/>
              <a:t>job</a:t>
            </a:r>
            <a:r>
              <a:rPr lang="hu-HU" i="1" dirty="0"/>
              <a:t>? </a:t>
            </a:r>
          </a:p>
          <a:p>
            <a:pPr marL="0" indent="0">
              <a:buNone/>
            </a:pPr>
            <a:r>
              <a:rPr lang="hu-HU" dirty="0"/>
              <a:t>B: </a:t>
            </a:r>
            <a:r>
              <a:rPr lang="hu-HU" i="1" dirty="0" err="1"/>
              <a:t>Well</a:t>
            </a:r>
            <a:r>
              <a:rPr lang="hu-HU" i="1" dirty="0"/>
              <a:t>, </a:t>
            </a:r>
            <a:r>
              <a:rPr lang="hu-HU" i="1" dirty="0" err="1"/>
              <a:t>not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next</a:t>
            </a:r>
            <a:r>
              <a:rPr lang="hu-HU" i="1" dirty="0"/>
              <a:t> </a:t>
            </a:r>
            <a:r>
              <a:rPr lang="hu-HU" i="1" dirty="0" err="1"/>
              <a:t>two</a:t>
            </a:r>
            <a:r>
              <a:rPr lang="hu-HU" i="1" dirty="0"/>
              <a:t> </a:t>
            </a:r>
            <a:r>
              <a:rPr lang="hu-HU" i="1" dirty="0" err="1"/>
              <a:t>weeks</a:t>
            </a:r>
            <a:r>
              <a:rPr lang="hu-HU" i="1" dirty="0"/>
              <a:t> </a:t>
            </a:r>
            <a:r>
              <a:rPr lang="hu-HU" i="1" dirty="0" err="1"/>
              <a:t>probably</a:t>
            </a:r>
            <a:r>
              <a:rPr lang="hu-HU" i="1" dirty="0"/>
              <a:t>. I </a:t>
            </a:r>
            <a:r>
              <a:rPr lang="hu-HU" i="1" dirty="0" err="1"/>
              <a:t>mean</a:t>
            </a:r>
            <a:r>
              <a:rPr lang="hu-HU" i="1" dirty="0"/>
              <a:t>, </a:t>
            </a:r>
            <a:r>
              <a:rPr lang="hu-HU" i="1" dirty="0" err="1"/>
              <a:t>I'll</a:t>
            </a:r>
            <a:r>
              <a:rPr lang="hu-HU" i="1" dirty="0"/>
              <a:t> </a:t>
            </a:r>
            <a:r>
              <a:rPr lang="hu-HU" i="1" dirty="0" err="1"/>
              <a:t>ask</a:t>
            </a:r>
            <a:r>
              <a:rPr lang="hu-HU" i="1" dirty="0"/>
              <a:t> </a:t>
            </a:r>
            <a:r>
              <a:rPr lang="hu-HU" i="1" dirty="0" err="1"/>
              <a:t>in</a:t>
            </a:r>
            <a:r>
              <a:rPr lang="hu-HU" i="1" dirty="0"/>
              <a:t> </a:t>
            </a:r>
            <a:r>
              <a:rPr lang="hu-HU" i="1" dirty="0" err="1"/>
              <a:t>some</a:t>
            </a:r>
            <a:r>
              <a:rPr lang="hu-HU" i="1" dirty="0"/>
              <a:t> </a:t>
            </a:r>
            <a:r>
              <a:rPr lang="hu-HU" i="1" dirty="0" err="1"/>
              <a:t>places</a:t>
            </a:r>
            <a:r>
              <a:rPr lang="hu-HU" i="1" dirty="0"/>
              <a:t> </a:t>
            </a:r>
            <a:r>
              <a:rPr lang="hu-HU" i="1" dirty="0" err="1"/>
              <a:t>in</a:t>
            </a:r>
            <a:r>
              <a:rPr lang="hu-HU" i="1" dirty="0"/>
              <a:t> </a:t>
            </a:r>
            <a:r>
              <a:rPr lang="hu-HU" i="1" dirty="0" err="1"/>
              <a:t>Bromley</a:t>
            </a:r>
            <a:r>
              <a:rPr lang="hu-HU" i="1" dirty="0"/>
              <a:t>. </a:t>
            </a:r>
            <a:r>
              <a:rPr lang="hu-HU" i="1" dirty="0" err="1"/>
              <a:t>But</a:t>
            </a:r>
            <a:r>
              <a:rPr lang="hu-HU" i="1" dirty="0"/>
              <a:t>, I </a:t>
            </a:r>
            <a:r>
              <a:rPr lang="hu-HU" i="1" dirty="0" err="1"/>
              <a:t>mean</a:t>
            </a:r>
            <a:r>
              <a:rPr lang="hu-HU" i="1" dirty="0"/>
              <a:t>, </a:t>
            </a:r>
            <a:r>
              <a:rPr lang="hu-HU" b="1" i="1" dirty="0" err="1"/>
              <a:t>if</a:t>
            </a:r>
            <a:r>
              <a:rPr lang="hu-HU" i="1" dirty="0"/>
              <a:t> </a:t>
            </a:r>
            <a:r>
              <a:rPr lang="hu-HU" b="1" i="1" dirty="0" err="1"/>
              <a:t>I'm</a:t>
            </a:r>
            <a:r>
              <a:rPr lang="hu-HU" b="1" i="1" dirty="0"/>
              <a:t> </a:t>
            </a:r>
            <a:r>
              <a:rPr lang="hu-HU" b="1" i="1" dirty="0" err="1"/>
              <a:t>going</a:t>
            </a:r>
            <a:r>
              <a:rPr lang="hu-HU" b="1" i="1" dirty="0"/>
              <a:t> </a:t>
            </a:r>
            <a:r>
              <a:rPr lang="hu-HU" b="1" i="1" dirty="0" err="1"/>
              <a:t>away</a:t>
            </a:r>
            <a:r>
              <a:rPr lang="hu-HU" b="1" i="1" dirty="0"/>
              <a:t> </a:t>
            </a:r>
            <a:r>
              <a:rPr lang="hu-HU" b="1" i="1" dirty="0" err="1"/>
              <a:t>in</a:t>
            </a:r>
            <a:r>
              <a:rPr lang="hu-HU" b="1" i="1" dirty="0"/>
              <a:t> </a:t>
            </a:r>
            <a:r>
              <a:rPr lang="hu-HU" b="1" i="1" dirty="0" err="1"/>
              <a:t>two</a:t>
            </a:r>
            <a:r>
              <a:rPr lang="hu-HU" b="1" i="1" dirty="0"/>
              <a:t> </a:t>
            </a:r>
            <a:r>
              <a:rPr lang="hu-HU" b="1" i="1" dirty="0" err="1"/>
              <a:t>weeks</a:t>
            </a:r>
            <a:r>
              <a:rPr lang="hu-HU" b="1" i="1" dirty="0"/>
              <a:t>… </a:t>
            </a:r>
            <a:r>
              <a:rPr lang="hu-HU" dirty="0"/>
              <a:t>(ICE-GB, S1A-093: 023</a:t>
            </a:r>
            <a:r>
              <a:rPr lang="hu-HU" dirty="0" smtClean="0"/>
              <a:t>) </a:t>
            </a:r>
            <a:r>
              <a:rPr lang="hu-HU" b="1" dirty="0" smtClean="0"/>
              <a:t>[…, I </a:t>
            </a:r>
            <a:r>
              <a:rPr lang="hu-HU" b="1" dirty="0"/>
              <a:t>am </a:t>
            </a:r>
            <a:r>
              <a:rPr lang="hu-HU" b="1" dirty="0" err="1"/>
              <a:t>not</a:t>
            </a:r>
            <a:r>
              <a:rPr lang="hu-HU" b="1" dirty="0"/>
              <a:t> </a:t>
            </a:r>
            <a:r>
              <a:rPr lang="hu-HU" b="1" dirty="0" err="1"/>
              <a:t>going</a:t>
            </a:r>
            <a:r>
              <a:rPr lang="hu-HU" b="1" dirty="0"/>
              <a:t>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/>
              <a:t>bother</a:t>
            </a:r>
            <a:r>
              <a:rPr lang="hu-HU" b="1" dirty="0"/>
              <a:t> </a:t>
            </a:r>
            <a:r>
              <a:rPr lang="hu-HU" b="1" dirty="0" err="1"/>
              <a:t>getting</a:t>
            </a:r>
            <a:r>
              <a:rPr lang="hu-HU" b="1" dirty="0"/>
              <a:t> a </a:t>
            </a:r>
            <a:r>
              <a:rPr lang="hu-HU" b="1" dirty="0" err="1" smtClean="0"/>
              <a:t>job</a:t>
            </a:r>
            <a:r>
              <a:rPr lang="hu-HU" b="1" dirty="0" smtClean="0"/>
              <a:t>] (</a:t>
            </a:r>
            <a:r>
              <a:rPr lang="hu-HU" dirty="0" err="1" smtClean="0"/>
              <a:t>Elder</a:t>
            </a:r>
            <a:r>
              <a:rPr lang="hu-HU" dirty="0" smtClean="0"/>
              <a:t> </a:t>
            </a:r>
            <a:r>
              <a:rPr lang="hu-HU" dirty="0"/>
              <a:t>&amp; </a:t>
            </a:r>
            <a:r>
              <a:rPr lang="hu-HU" dirty="0" err="1"/>
              <a:t>Savva</a:t>
            </a:r>
            <a:r>
              <a:rPr lang="hu-HU" dirty="0"/>
              <a:t> 2018) 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’A: Tényleg álláskereséssel fogsz vesződni?</a:t>
            </a:r>
          </a:p>
          <a:p>
            <a:pPr marL="0" indent="0">
              <a:buNone/>
            </a:pPr>
            <a:r>
              <a:rPr lang="hu-HU" dirty="0" smtClean="0"/>
              <a:t>B</a:t>
            </a:r>
            <a:r>
              <a:rPr lang="hu-HU" dirty="0"/>
              <a:t>: </a:t>
            </a:r>
            <a:r>
              <a:rPr lang="hu-HU" dirty="0" smtClean="0"/>
              <a:t>Hát valószínűleg </a:t>
            </a:r>
            <a:r>
              <a:rPr lang="hu-HU" dirty="0"/>
              <a:t>nem a következő két hétben. </a:t>
            </a:r>
            <a:r>
              <a:rPr lang="hu-HU" dirty="0" smtClean="0"/>
              <a:t>Úgy értem, majd rákérdezek pár </a:t>
            </a:r>
            <a:r>
              <a:rPr lang="hu-HU" dirty="0"/>
              <a:t>h</a:t>
            </a:r>
            <a:r>
              <a:rPr lang="hu-HU" dirty="0" smtClean="0"/>
              <a:t>elyen </a:t>
            </a:r>
            <a:r>
              <a:rPr lang="hu-HU" dirty="0" err="1" smtClean="0"/>
              <a:t>Bromleyben</a:t>
            </a:r>
            <a:r>
              <a:rPr lang="hu-HU" dirty="0"/>
              <a:t>. </a:t>
            </a:r>
            <a:r>
              <a:rPr lang="hu-HU" dirty="0" smtClean="0"/>
              <a:t>De, vagyis, </a:t>
            </a:r>
            <a:r>
              <a:rPr lang="hu-HU" b="1" dirty="0" smtClean="0"/>
              <a:t>ha elmegyek </a:t>
            </a:r>
            <a:r>
              <a:rPr lang="hu-HU" b="1" dirty="0"/>
              <a:t>két hét </a:t>
            </a:r>
            <a:r>
              <a:rPr lang="hu-HU" b="1" dirty="0" smtClean="0"/>
              <a:t>múlva… [akkor nem fogok álláskereséssel vesződni]</a:t>
            </a:r>
          </a:p>
          <a:p>
            <a:pPr marL="0" indent="0">
              <a:buNone/>
            </a:pPr>
            <a:r>
              <a:rPr lang="hu-HU" dirty="0" smtClean="0"/>
              <a:t>(12) </a:t>
            </a:r>
            <a:r>
              <a:rPr lang="hu-HU" i="1" dirty="0" smtClean="0"/>
              <a:t>– És beáll közénk? – kérdezte Petrás szomszéd. </a:t>
            </a:r>
            <a:r>
              <a:rPr lang="hu-HU" b="1" i="1" dirty="0" smtClean="0"/>
              <a:t>„Ha úgy gondolják…”</a:t>
            </a:r>
            <a:r>
              <a:rPr lang="hu-HU" b="1" dirty="0" smtClean="0"/>
              <a:t> [akkor beállok közétek] </a:t>
            </a:r>
            <a:r>
              <a:rPr lang="hu-HU" dirty="0" smtClean="0"/>
              <a:t>(MNSz2, </a:t>
            </a:r>
            <a:r>
              <a:rPr lang="hu-HU" dirty="0"/>
              <a:t>#2447184,</a:t>
            </a:r>
            <a:r>
              <a:rPr lang="hu-HU" dirty="0" err="1"/>
              <a:t>doc</a:t>
            </a:r>
            <a:r>
              <a:rPr lang="hu-HU" dirty="0"/>
              <a:t>#114</a:t>
            </a:r>
            <a:r>
              <a:rPr lang="hu-HU" dirty="0" smtClean="0"/>
              <a:t>, szépirodalom)</a:t>
            </a:r>
          </a:p>
        </p:txBody>
      </p:sp>
    </p:spTree>
    <p:extLst>
      <p:ext uri="{BB962C8B-B14F-4D97-AF65-F5344CB8AC3E}">
        <p14:creationId xmlns:p14="http://schemas.microsoft.com/office/powerpoint/2010/main" val="32833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err="1"/>
              <a:t>Kotextusellipszis</a:t>
            </a:r>
            <a:r>
              <a:rPr lang="hu-HU" b="1" dirty="0"/>
              <a:t>: </a:t>
            </a:r>
            <a:r>
              <a:rPr lang="hu-HU" dirty="0"/>
              <a:t>valamely korábbi diskurzusrészből illeszthető be a hiányzó </a:t>
            </a:r>
            <a:r>
              <a:rPr lang="hu-HU" dirty="0" smtClean="0"/>
              <a:t>rész: 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(</a:t>
            </a:r>
            <a:r>
              <a:rPr lang="hu-HU" dirty="0" smtClean="0"/>
              <a:t>13) </a:t>
            </a:r>
            <a:r>
              <a:rPr lang="en-US" dirty="0"/>
              <a:t>A: </a:t>
            </a:r>
            <a:r>
              <a:rPr lang="en-US" i="1" dirty="0"/>
              <a:t>Is that an irritation when you have a vague feeling you've lent a book to somebody and you can't</a:t>
            </a:r>
            <a:r>
              <a:rPr lang="hu-HU" i="1" dirty="0"/>
              <a:t> </a:t>
            </a:r>
            <a:r>
              <a:rPr lang="en-US" i="1" dirty="0"/>
              <a:t>quite figure it out…it's not there?</a:t>
            </a:r>
          </a:p>
          <a:p>
            <a:pPr marL="0" indent="0">
              <a:buNone/>
            </a:pPr>
            <a:r>
              <a:rPr lang="en-US" dirty="0"/>
              <a:t>B: </a:t>
            </a:r>
            <a:r>
              <a:rPr lang="en-US" i="1" dirty="0"/>
              <a:t>If it's a paperback, no. </a:t>
            </a:r>
            <a:r>
              <a:rPr lang="en-US" b="1" i="1" dirty="0"/>
              <a:t>If it's a hardback…</a:t>
            </a:r>
            <a:r>
              <a:rPr lang="hu-HU" b="1" i="1" dirty="0"/>
              <a:t> </a:t>
            </a:r>
            <a:endParaRPr lang="hu-HU" b="1" i="1" dirty="0" smtClean="0"/>
          </a:p>
          <a:p>
            <a:pPr marL="0" indent="0">
              <a:buNone/>
            </a:pPr>
            <a:r>
              <a:rPr lang="hu-HU" dirty="0" smtClean="0"/>
              <a:t>[</a:t>
            </a:r>
            <a:r>
              <a:rPr lang="en-US" dirty="0"/>
              <a:t>If it's a </a:t>
            </a:r>
            <a:r>
              <a:rPr lang="en-US" dirty="0" err="1"/>
              <a:t>hardbac</a:t>
            </a:r>
            <a:r>
              <a:rPr lang="hu-HU" dirty="0"/>
              <a:t>k, </a:t>
            </a:r>
            <a:r>
              <a:rPr lang="hu-HU" b="1" dirty="0" err="1"/>
              <a:t>it</a:t>
            </a:r>
            <a:r>
              <a:rPr lang="hu-HU" b="1" dirty="0"/>
              <a:t> is an </a:t>
            </a:r>
            <a:r>
              <a:rPr lang="hu-HU" b="1" dirty="0" err="1"/>
              <a:t>irritation</a:t>
            </a:r>
            <a:r>
              <a:rPr lang="hu-HU" b="1" dirty="0" smtClean="0"/>
              <a:t>.</a:t>
            </a:r>
            <a:r>
              <a:rPr lang="hu-HU" dirty="0" smtClean="0"/>
              <a:t>] (</a:t>
            </a:r>
            <a:r>
              <a:rPr lang="hu-HU" dirty="0" err="1"/>
              <a:t>Elder</a:t>
            </a:r>
            <a:r>
              <a:rPr lang="hu-HU" dirty="0"/>
              <a:t> &amp; </a:t>
            </a:r>
            <a:r>
              <a:rPr lang="hu-HU" dirty="0" err="1"/>
              <a:t>Savva</a:t>
            </a:r>
            <a:r>
              <a:rPr lang="hu-HU" dirty="0"/>
              <a:t> </a:t>
            </a:r>
            <a:r>
              <a:rPr lang="hu-HU" dirty="0" smtClean="0"/>
              <a:t>2018)</a:t>
            </a:r>
          </a:p>
          <a:p>
            <a:pPr marL="0" indent="0">
              <a:buNone/>
            </a:pPr>
            <a:r>
              <a:rPr lang="hu-HU" dirty="0" smtClean="0"/>
              <a:t>’A: Nem bosszantó, amikor van egy olyan </a:t>
            </a:r>
            <a:r>
              <a:rPr lang="hu-HU" dirty="0"/>
              <a:t>homályos </a:t>
            </a:r>
            <a:r>
              <a:rPr lang="hu-HU" dirty="0" smtClean="0"/>
              <a:t>érzésed, </a:t>
            </a:r>
            <a:r>
              <a:rPr lang="hu-HU" dirty="0"/>
              <a:t>hogy kölcsönadtál egy könyvet valakinek, és nem </a:t>
            </a:r>
            <a:r>
              <a:rPr lang="hu-HU" dirty="0" smtClean="0"/>
              <a:t>tudsz rájönni… </a:t>
            </a:r>
            <a:r>
              <a:rPr lang="hu-HU" dirty="0"/>
              <a:t>nincs ott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r>
              <a:rPr lang="hu-HU" dirty="0" smtClean="0"/>
              <a:t>B</a:t>
            </a:r>
            <a:r>
              <a:rPr lang="hu-HU" dirty="0"/>
              <a:t>: Ha puhakötésű, akkor nem. </a:t>
            </a:r>
            <a:r>
              <a:rPr lang="hu-HU" b="1" dirty="0"/>
              <a:t>Ha keménykötésű</a:t>
            </a:r>
            <a:r>
              <a:rPr lang="hu-HU" b="1" dirty="0" smtClean="0"/>
              <a:t>… [, akkor az bosszantó]’</a:t>
            </a:r>
          </a:p>
        </p:txBody>
      </p:sp>
    </p:spTree>
    <p:extLst>
      <p:ext uri="{BB962C8B-B14F-4D97-AF65-F5344CB8AC3E}">
        <p14:creationId xmlns:p14="http://schemas.microsoft.com/office/powerpoint/2010/main" val="306421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/>
              <a:t>Koherenciakapcsolatok</a:t>
            </a:r>
            <a:r>
              <a:rPr lang="hu-HU" b="1" dirty="0"/>
              <a:t>: </a:t>
            </a:r>
            <a:r>
              <a:rPr lang="hu-HU" dirty="0"/>
              <a:t>a megelőző diskurzushoz </a:t>
            </a:r>
            <a:r>
              <a:rPr lang="hu-HU" dirty="0" err="1"/>
              <a:t>koherenciaviszonnyal</a:t>
            </a:r>
            <a:r>
              <a:rPr lang="hu-HU" dirty="0"/>
              <a:t> (pl. </a:t>
            </a:r>
            <a:r>
              <a:rPr lang="hu-HU" b="1" dirty="0" smtClean="0"/>
              <a:t>kidolgozás</a:t>
            </a:r>
            <a:r>
              <a:rPr lang="hu-HU" dirty="0" smtClean="0"/>
              <a:t>, pl. </a:t>
            </a:r>
            <a:r>
              <a:rPr lang="hu-HU" dirty="0"/>
              <a:t>példaadás) </a:t>
            </a:r>
            <a:r>
              <a:rPr lang="hu-HU" dirty="0" smtClean="0"/>
              <a:t>kapcsolódik a ki nem tett főmondat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(14) [</a:t>
            </a:r>
            <a:r>
              <a:rPr lang="hu-HU" dirty="0" err="1"/>
              <a:t>Casual</a:t>
            </a:r>
            <a:r>
              <a:rPr lang="hu-HU" dirty="0"/>
              <a:t> </a:t>
            </a:r>
            <a:r>
              <a:rPr lang="hu-HU" dirty="0" err="1"/>
              <a:t>conversation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going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pool</a:t>
            </a:r>
            <a:r>
              <a:rPr lang="hu-HU" dirty="0"/>
              <a:t>] </a:t>
            </a:r>
          </a:p>
          <a:p>
            <a:pPr marL="0" indent="0">
              <a:buNone/>
            </a:pPr>
            <a:r>
              <a:rPr lang="hu-HU" dirty="0"/>
              <a:t>A: </a:t>
            </a:r>
            <a:r>
              <a:rPr lang="hu-HU" i="1" dirty="0" err="1"/>
              <a:t>Have</a:t>
            </a:r>
            <a:r>
              <a:rPr lang="hu-HU" i="1" dirty="0"/>
              <a:t> </a:t>
            </a:r>
            <a:r>
              <a:rPr lang="hu-HU" i="1" dirty="0" err="1"/>
              <a:t>you</a:t>
            </a:r>
            <a:r>
              <a:rPr lang="hu-HU" i="1" dirty="0"/>
              <a:t> </a:t>
            </a:r>
            <a:r>
              <a:rPr lang="hu-HU" i="1" dirty="0" err="1"/>
              <a:t>taken</a:t>
            </a:r>
            <a:r>
              <a:rPr lang="hu-HU" i="1" dirty="0"/>
              <a:t> </a:t>
            </a:r>
            <a:r>
              <a:rPr lang="hu-HU" i="1" dirty="0" err="1"/>
              <a:t>any</a:t>
            </a:r>
            <a:r>
              <a:rPr lang="hu-HU" i="1" dirty="0"/>
              <a:t> </a:t>
            </a:r>
            <a:r>
              <a:rPr lang="hu-HU" i="1" dirty="0" err="1"/>
              <a:t>advice</a:t>
            </a:r>
            <a:r>
              <a:rPr lang="hu-HU" i="1" dirty="0"/>
              <a:t> </a:t>
            </a:r>
            <a:r>
              <a:rPr lang="hu-HU" i="1" dirty="0" err="1"/>
              <a:t>about</a:t>
            </a:r>
            <a:r>
              <a:rPr lang="hu-HU" i="1" dirty="0"/>
              <a:t> </a:t>
            </a:r>
            <a:r>
              <a:rPr lang="hu-HU" i="1" dirty="0" err="1"/>
              <a:t>protecting</a:t>
            </a:r>
            <a:r>
              <a:rPr lang="hu-HU" i="1" dirty="0"/>
              <a:t> </a:t>
            </a:r>
            <a:r>
              <a:rPr lang="hu-HU" i="1" dirty="0" err="1"/>
              <a:t>your</a:t>
            </a:r>
            <a:r>
              <a:rPr lang="hu-HU" i="1" dirty="0"/>
              <a:t> leg? </a:t>
            </a:r>
            <a:r>
              <a:rPr lang="hu-HU" i="1" dirty="0" err="1"/>
              <a:t>It</a:t>
            </a:r>
            <a:r>
              <a:rPr lang="hu-HU" i="1" dirty="0"/>
              <a:t> </a:t>
            </a:r>
            <a:r>
              <a:rPr lang="hu-HU" i="1" dirty="0" err="1"/>
              <a:t>would</a:t>
            </a:r>
            <a:r>
              <a:rPr lang="hu-HU" i="1" dirty="0"/>
              <a:t> be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scars</a:t>
            </a:r>
            <a:r>
              <a:rPr lang="hu-HU" i="1" dirty="0"/>
              <a:t> </a:t>
            </a:r>
            <a:r>
              <a:rPr lang="hu-HU" i="1" dirty="0" err="1"/>
              <a:t>against</a:t>
            </a:r>
            <a:r>
              <a:rPr lang="hu-HU" i="1" dirty="0"/>
              <a:t> </a:t>
            </a:r>
            <a:r>
              <a:rPr lang="hu-HU" i="1" dirty="0" err="1"/>
              <a:t>sunburn</a:t>
            </a:r>
            <a:r>
              <a:rPr lang="hu-HU" i="1" dirty="0"/>
              <a:t>. </a:t>
            </a:r>
            <a:r>
              <a:rPr lang="hu-HU" i="1" dirty="0" err="1"/>
              <a:t>Using</a:t>
            </a:r>
            <a:r>
              <a:rPr lang="hu-HU" i="1" dirty="0"/>
              <a:t> a </a:t>
            </a:r>
            <a:r>
              <a:rPr lang="hu-HU" i="1" dirty="0" err="1"/>
              <a:t>stronger</a:t>
            </a:r>
            <a:r>
              <a:rPr lang="hu-HU" i="1" dirty="0"/>
              <a:t>… </a:t>
            </a:r>
          </a:p>
          <a:p>
            <a:pPr marL="0" indent="0">
              <a:buNone/>
            </a:pPr>
            <a:r>
              <a:rPr lang="hu-HU" dirty="0"/>
              <a:t>B: </a:t>
            </a:r>
            <a:r>
              <a:rPr lang="hu-HU" dirty="0" err="1"/>
              <a:t>Just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wear</a:t>
            </a:r>
            <a:r>
              <a:rPr lang="hu-HU" dirty="0"/>
              <a:t> </a:t>
            </a:r>
            <a:r>
              <a:rPr lang="hu-HU" dirty="0" err="1"/>
              <a:t>sun</a:t>
            </a:r>
            <a:r>
              <a:rPr lang="hu-HU" dirty="0"/>
              <a:t> </a:t>
            </a:r>
            <a:r>
              <a:rPr lang="hu-HU" dirty="0" err="1"/>
              <a:t>block</a:t>
            </a:r>
            <a:r>
              <a:rPr lang="hu-HU" dirty="0"/>
              <a:t>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doesn't</a:t>
            </a:r>
            <a:r>
              <a:rPr lang="hu-HU" dirty="0"/>
              <a:t> </a:t>
            </a:r>
            <a:r>
              <a:rPr lang="hu-HU" dirty="0" err="1"/>
              <a:t>actually</a:t>
            </a:r>
            <a:r>
              <a:rPr lang="hu-HU" dirty="0"/>
              <a:t> </a:t>
            </a:r>
            <a:r>
              <a:rPr lang="hu-HU" dirty="0" err="1"/>
              <a:t>work</a:t>
            </a:r>
            <a:r>
              <a:rPr lang="hu-HU" dirty="0"/>
              <a:t>. </a:t>
            </a:r>
            <a:r>
              <a:rPr lang="hu-HU" dirty="0" err="1"/>
              <a:t>It's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actual</a:t>
            </a:r>
            <a:r>
              <a:rPr lang="hu-HU" dirty="0"/>
              <a:t> </a:t>
            </a:r>
            <a:r>
              <a:rPr lang="hu-HU" dirty="0" err="1"/>
              <a:t>heat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affects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/>
              <a:t>. </a:t>
            </a:r>
            <a:r>
              <a:rPr lang="hu-HU" b="1" dirty="0" err="1"/>
              <a:t>If</a:t>
            </a:r>
            <a:r>
              <a:rPr lang="hu-HU" b="1" dirty="0"/>
              <a:t> I </a:t>
            </a:r>
            <a:r>
              <a:rPr lang="hu-HU" b="1" dirty="0" err="1"/>
              <a:t>get</a:t>
            </a:r>
            <a:r>
              <a:rPr lang="hu-HU" b="1" dirty="0"/>
              <a:t> </a:t>
            </a:r>
            <a:r>
              <a:rPr lang="hu-HU" b="1" dirty="0" err="1"/>
              <a:t>very</a:t>
            </a:r>
            <a:r>
              <a:rPr lang="hu-HU" b="1" dirty="0"/>
              <a:t> </a:t>
            </a:r>
            <a:r>
              <a:rPr lang="hu-HU" b="1" dirty="0" err="1"/>
              <a:t>very</a:t>
            </a:r>
            <a:r>
              <a:rPr lang="hu-HU" b="1" dirty="0"/>
              <a:t> hot and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sun's</a:t>
            </a:r>
            <a:r>
              <a:rPr lang="hu-HU" b="1" dirty="0"/>
              <a:t> </a:t>
            </a:r>
            <a:r>
              <a:rPr lang="hu-HU" b="1" dirty="0" err="1"/>
              <a:t>directly</a:t>
            </a:r>
            <a:r>
              <a:rPr lang="hu-HU" b="1" dirty="0"/>
              <a:t> </a:t>
            </a:r>
            <a:r>
              <a:rPr lang="hu-HU" b="1" dirty="0" err="1"/>
              <a:t>on</a:t>
            </a:r>
            <a:r>
              <a:rPr lang="hu-HU" b="1" dirty="0"/>
              <a:t> </a:t>
            </a:r>
            <a:r>
              <a:rPr lang="hu-HU" b="1" dirty="0" err="1"/>
              <a:t>it</a:t>
            </a:r>
            <a:r>
              <a:rPr lang="hu-HU" b="1" dirty="0"/>
              <a:t>.</a:t>
            </a:r>
            <a:r>
              <a:rPr lang="hu-HU" dirty="0"/>
              <a:t> (ICE-GB, S1B-066: 099</a:t>
            </a:r>
            <a:r>
              <a:rPr lang="hu-HU" dirty="0" smtClean="0"/>
              <a:t>) [….,</a:t>
            </a:r>
            <a:r>
              <a:rPr lang="hu-HU" dirty="0"/>
              <a:t> </a:t>
            </a:r>
            <a:r>
              <a:rPr lang="hu-HU" b="1" dirty="0" err="1" smtClean="0"/>
              <a:t>my</a:t>
            </a:r>
            <a:r>
              <a:rPr lang="hu-HU" b="1" dirty="0" smtClean="0"/>
              <a:t> </a:t>
            </a:r>
            <a:r>
              <a:rPr lang="hu-HU" b="1" dirty="0"/>
              <a:t>leg </a:t>
            </a:r>
            <a:r>
              <a:rPr lang="hu-HU" b="1" dirty="0" err="1"/>
              <a:t>gets</a:t>
            </a:r>
            <a:r>
              <a:rPr lang="hu-HU" b="1" dirty="0"/>
              <a:t> </a:t>
            </a:r>
            <a:r>
              <a:rPr lang="hu-HU" b="1" dirty="0" err="1" smtClean="0"/>
              <a:t>affected</a:t>
            </a:r>
            <a:r>
              <a:rPr lang="hu-HU" dirty="0" smtClean="0"/>
              <a:t>] (</a:t>
            </a:r>
            <a:r>
              <a:rPr lang="hu-HU" dirty="0" err="1" smtClean="0"/>
              <a:t>Elder</a:t>
            </a:r>
            <a:r>
              <a:rPr lang="hu-HU" dirty="0" smtClean="0"/>
              <a:t> </a:t>
            </a:r>
            <a:r>
              <a:rPr lang="hu-HU" dirty="0"/>
              <a:t>&amp; </a:t>
            </a:r>
            <a:r>
              <a:rPr lang="hu-HU" dirty="0" err="1"/>
              <a:t>Savva</a:t>
            </a:r>
            <a:r>
              <a:rPr lang="hu-HU" dirty="0"/>
              <a:t> </a:t>
            </a:r>
            <a:r>
              <a:rPr lang="hu-HU" dirty="0" smtClean="0"/>
              <a:t>2018)</a:t>
            </a:r>
          </a:p>
          <a:p>
            <a:pPr marL="0" indent="0">
              <a:buNone/>
            </a:pPr>
            <a:r>
              <a:rPr lang="hu-HU" dirty="0" smtClean="0"/>
              <a:t>[Szokványos beszélgetés </a:t>
            </a:r>
            <a:r>
              <a:rPr lang="hu-HU" dirty="0"/>
              <a:t>az uszodába járásról</a:t>
            </a:r>
            <a:r>
              <a:rPr lang="hu-HU" dirty="0" smtClean="0"/>
              <a:t>]</a:t>
            </a:r>
          </a:p>
          <a:p>
            <a:pPr marL="0" indent="0">
              <a:buNone/>
            </a:pPr>
            <a:r>
              <a:rPr lang="hu-HU" dirty="0"/>
              <a:t>A</a:t>
            </a:r>
            <a:r>
              <a:rPr lang="hu-HU" dirty="0" smtClean="0"/>
              <a:t>: </a:t>
            </a:r>
            <a:r>
              <a:rPr lang="hu-HU" dirty="0"/>
              <a:t>Megfogadtál valamilyen tanácsot a lábad védelmével kapcsolatban? A leégés elleni </a:t>
            </a:r>
            <a:r>
              <a:rPr lang="hu-HU" dirty="0" smtClean="0"/>
              <a:t>hegek. </a:t>
            </a:r>
            <a:r>
              <a:rPr lang="hu-HU" dirty="0"/>
              <a:t>Egy </a:t>
            </a:r>
            <a:r>
              <a:rPr lang="hu-HU" dirty="0" smtClean="0"/>
              <a:t>erősebb [napvédőt] használni… </a:t>
            </a:r>
          </a:p>
          <a:p>
            <a:pPr marL="0" indent="0">
              <a:buNone/>
            </a:pPr>
            <a:r>
              <a:rPr lang="hu-HU" dirty="0" smtClean="0"/>
              <a:t>B</a:t>
            </a:r>
            <a:r>
              <a:rPr lang="hu-HU" dirty="0"/>
              <a:t>: Csak </a:t>
            </a:r>
            <a:r>
              <a:rPr lang="hu-HU" dirty="0" smtClean="0"/>
              <a:t>annyit, hogy fényvédőt </a:t>
            </a:r>
            <a:r>
              <a:rPr lang="hu-HU" dirty="0"/>
              <a:t>kell </a:t>
            </a:r>
            <a:r>
              <a:rPr lang="hu-HU" dirty="0" smtClean="0"/>
              <a:t>használni, </a:t>
            </a:r>
            <a:r>
              <a:rPr lang="hu-HU" dirty="0"/>
              <a:t>de valójában nem működik. A tényleges hő </a:t>
            </a:r>
            <a:r>
              <a:rPr lang="hu-HU" dirty="0" smtClean="0"/>
              <a:t>van rá hatással. </a:t>
            </a:r>
            <a:r>
              <a:rPr lang="hu-HU" b="1" dirty="0"/>
              <a:t>Ha nagyon </a:t>
            </a:r>
            <a:r>
              <a:rPr lang="hu-HU" b="1" dirty="0" smtClean="0"/>
              <a:t>meleg </a:t>
            </a:r>
            <a:r>
              <a:rPr lang="hu-HU" b="1" dirty="0"/>
              <a:t>lesz és a nap közvetlenül rásüt. </a:t>
            </a:r>
            <a:r>
              <a:rPr lang="hu-HU" dirty="0"/>
              <a:t>(ICE-GB, S1B-066: 099) </a:t>
            </a:r>
            <a:r>
              <a:rPr lang="hu-HU" b="1" dirty="0" smtClean="0"/>
              <a:t>[….(akkor) az van negatív hatással a lábamra]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50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/>
              <a:t>Pragmatikailag visszateljesítő feltételes mondatok: </a:t>
            </a:r>
            <a:r>
              <a:rPr lang="hu-HU" dirty="0"/>
              <a:t>„ekvivalens/felcserélhető”, azaz </a:t>
            </a:r>
            <a:r>
              <a:rPr lang="hu-HU" b="1" dirty="0"/>
              <a:t>azonos diskurzushatású</a:t>
            </a:r>
            <a:r>
              <a:rPr lang="hu-HU" dirty="0"/>
              <a:t> </a:t>
            </a:r>
            <a:r>
              <a:rPr lang="hu-HU" dirty="0" smtClean="0"/>
              <a:t>(kommunikációs hatású) következmények adhatók meg, amelynek </a:t>
            </a:r>
            <a:r>
              <a:rPr lang="hu-HU" b="1" dirty="0" smtClean="0"/>
              <a:t>azonos pragmatikai implikációi </a:t>
            </a:r>
            <a:r>
              <a:rPr lang="hu-HU" dirty="0" smtClean="0"/>
              <a:t>vannak</a:t>
            </a:r>
          </a:p>
          <a:p>
            <a:pPr marL="0" indent="0">
              <a:buNone/>
            </a:pPr>
            <a:r>
              <a:rPr lang="hu-HU" dirty="0" smtClean="0"/>
              <a:t>Ez a legnagyobb információpótlás (szemben a csak szintaktikailag hiányosokkal):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(17) </a:t>
            </a:r>
            <a:r>
              <a:rPr lang="hu-HU" dirty="0"/>
              <a:t>(</a:t>
            </a:r>
            <a:r>
              <a:rPr lang="hu-HU" dirty="0" err="1"/>
              <a:t>Casual</a:t>
            </a:r>
            <a:r>
              <a:rPr lang="hu-HU" dirty="0"/>
              <a:t> </a:t>
            </a:r>
            <a:r>
              <a:rPr lang="hu-HU" dirty="0" err="1"/>
              <a:t>conversation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operations</a:t>
            </a:r>
            <a:r>
              <a:rPr lang="hu-HU" dirty="0"/>
              <a:t>)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</a:t>
            </a:r>
            <a:r>
              <a:rPr lang="hu-HU" dirty="0"/>
              <a:t>: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a</a:t>
            </a:r>
            <a:r>
              <a:rPr lang="hu-HU" dirty="0"/>
              <a:t> </a:t>
            </a:r>
            <a:r>
              <a:rPr lang="hu-HU" dirty="0" err="1"/>
              <a:t>friend</a:t>
            </a:r>
            <a:r>
              <a:rPr lang="hu-HU" dirty="0"/>
              <a:t> of </a:t>
            </a:r>
            <a:r>
              <a:rPr lang="hu-HU" dirty="0" err="1"/>
              <a:t>mine</a:t>
            </a:r>
            <a:r>
              <a:rPr lang="hu-HU" dirty="0"/>
              <a:t> </a:t>
            </a:r>
            <a:r>
              <a:rPr lang="hu-HU" dirty="0" err="1"/>
              <a:t>pulled</a:t>
            </a:r>
            <a:r>
              <a:rPr lang="hu-HU" dirty="0"/>
              <a:t> </a:t>
            </a:r>
            <a:r>
              <a:rPr lang="hu-HU" dirty="0" err="1"/>
              <a:t>some</a:t>
            </a:r>
            <a:r>
              <a:rPr lang="hu-HU" dirty="0"/>
              <a:t> </a:t>
            </a:r>
            <a:r>
              <a:rPr lang="hu-HU" dirty="0" err="1"/>
              <a:t>cartilage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her</a:t>
            </a:r>
            <a:r>
              <a:rPr lang="hu-HU" dirty="0"/>
              <a:t> leg </a:t>
            </a:r>
            <a:r>
              <a:rPr lang="hu-HU" dirty="0" err="1"/>
              <a:t>when</a:t>
            </a:r>
            <a:r>
              <a:rPr lang="hu-HU" dirty="0"/>
              <a:t> </a:t>
            </a:r>
            <a:r>
              <a:rPr lang="hu-HU" dirty="0" err="1"/>
              <a:t>she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</a:t>
            </a:r>
            <a:r>
              <a:rPr lang="hu-HU" dirty="0" err="1"/>
              <a:t>playing</a:t>
            </a:r>
            <a:r>
              <a:rPr lang="hu-HU" dirty="0"/>
              <a:t> squash, and </a:t>
            </a:r>
            <a:r>
              <a:rPr lang="hu-HU" dirty="0" err="1"/>
              <a:t>she</a:t>
            </a:r>
            <a:r>
              <a:rPr lang="hu-HU" dirty="0"/>
              <a:t> had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done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local. And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</a:t>
            </a:r>
            <a:r>
              <a:rPr lang="hu-HU" dirty="0" err="1"/>
              <a:t>awful</a:t>
            </a:r>
            <a:r>
              <a:rPr lang="hu-HU" dirty="0"/>
              <a:t> </a:t>
            </a:r>
            <a:r>
              <a:rPr lang="hu-HU" dirty="0" err="1"/>
              <a:t>because</a:t>
            </a:r>
            <a:r>
              <a:rPr lang="hu-HU" dirty="0"/>
              <a:t> </a:t>
            </a:r>
            <a:r>
              <a:rPr lang="hu-HU" dirty="0" err="1"/>
              <a:t>they</a:t>
            </a:r>
            <a:r>
              <a:rPr lang="hu-HU" dirty="0"/>
              <a:t> had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give</a:t>
            </a:r>
            <a:r>
              <a:rPr lang="hu-HU" dirty="0"/>
              <a:t> </a:t>
            </a:r>
            <a:r>
              <a:rPr lang="hu-HU" dirty="0" err="1"/>
              <a:t>her</a:t>
            </a:r>
            <a:r>
              <a:rPr lang="hu-HU" dirty="0"/>
              <a:t> uh </a:t>
            </a:r>
            <a:r>
              <a:rPr lang="hu-HU" dirty="0" err="1"/>
              <a:t>uh</a:t>
            </a:r>
            <a:r>
              <a:rPr lang="hu-HU" dirty="0"/>
              <a:t> </a:t>
            </a:r>
            <a:r>
              <a:rPr lang="hu-HU" dirty="0" err="1"/>
              <a:t>uh</a:t>
            </a:r>
            <a:r>
              <a:rPr lang="hu-HU" dirty="0"/>
              <a:t> </a:t>
            </a:r>
            <a:r>
              <a:rPr lang="hu-HU" dirty="0" err="1"/>
              <a:t>injection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her</a:t>
            </a:r>
            <a:r>
              <a:rPr lang="hu-HU" dirty="0"/>
              <a:t> back.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</a:t>
            </a:r>
            <a:r>
              <a:rPr lang="hu-HU" dirty="0" err="1"/>
              <a:t>apparently</a:t>
            </a:r>
            <a:r>
              <a:rPr lang="hu-HU" dirty="0"/>
              <a:t> </a:t>
            </a:r>
            <a:r>
              <a:rPr lang="hu-HU" dirty="0" err="1"/>
              <a:t>really</a:t>
            </a:r>
            <a:r>
              <a:rPr lang="hu-HU" dirty="0"/>
              <a:t> </a:t>
            </a:r>
            <a:r>
              <a:rPr lang="hu-HU" dirty="0" err="1"/>
              <a:t>dangerous</a:t>
            </a:r>
            <a:r>
              <a:rPr lang="hu-HU" dirty="0"/>
              <a:t> </a:t>
            </a:r>
            <a:r>
              <a:rPr lang="hu-HU" dirty="0" err="1"/>
              <a:t>because</a:t>
            </a:r>
            <a:r>
              <a:rPr lang="hu-HU" dirty="0"/>
              <a:t> </a:t>
            </a:r>
            <a:r>
              <a:rPr lang="hu-HU" b="1" dirty="0" err="1"/>
              <a:t>if</a:t>
            </a:r>
            <a:r>
              <a:rPr lang="hu-HU" b="1" dirty="0"/>
              <a:t> </a:t>
            </a:r>
            <a:r>
              <a:rPr lang="hu-HU" b="1" dirty="0" err="1"/>
              <a:t>they</a:t>
            </a:r>
            <a:r>
              <a:rPr lang="hu-HU" b="1" dirty="0"/>
              <a:t> </a:t>
            </a:r>
            <a:r>
              <a:rPr lang="hu-HU" b="1" dirty="0" err="1"/>
              <a:t>get</a:t>
            </a:r>
            <a:r>
              <a:rPr lang="hu-HU" b="1" dirty="0"/>
              <a:t>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wrong</a:t>
            </a:r>
            <a:r>
              <a:rPr lang="hu-HU" b="1" dirty="0"/>
              <a:t> </a:t>
            </a:r>
            <a:r>
              <a:rPr lang="hu-HU" b="1" dirty="0" err="1"/>
              <a:t>point</a:t>
            </a:r>
            <a:r>
              <a:rPr lang="hu-HU" b="1" dirty="0"/>
              <a:t> </a:t>
            </a:r>
            <a:r>
              <a:rPr lang="hu-HU" b="1" dirty="0" err="1"/>
              <a:t>there</a:t>
            </a:r>
            <a:r>
              <a:rPr lang="hu-HU" b="1" dirty="0"/>
              <a:t>…</a:t>
            </a:r>
            <a:r>
              <a:rPr lang="hu-HU" dirty="0"/>
              <a:t> </a:t>
            </a:r>
            <a:r>
              <a:rPr lang="hu-HU" b="1" dirty="0"/>
              <a:t>[‘</a:t>
            </a:r>
            <a:r>
              <a:rPr lang="hu-HU" b="1" dirty="0" err="1"/>
              <a:t>there</a:t>
            </a:r>
            <a:r>
              <a:rPr lang="hu-HU" b="1" dirty="0"/>
              <a:t> </a:t>
            </a:r>
            <a:r>
              <a:rPr lang="hu-HU" b="1" dirty="0" err="1"/>
              <a:t>could</a:t>
            </a:r>
            <a:r>
              <a:rPr lang="hu-HU" b="1" dirty="0"/>
              <a:t> be </a:t>
            </a:r>
            <a:r>
              <a:rPr lang="hu-HU" b="1" dirty="0" err="1"/>
              <a:t>negative</a:t>
            </a:r>
            <a:r>
              <a:rPr lang="hu-HU" b="1" dirty="0"/>
              <a:t> </a:t>
            </a:r>
            <a:r>
              <a:rPr lang="hu-HU" b="1" dirty="0" err="1"/>
              <a:t>effects</a:t>
            </a:r>
            <a:r>
              <a:rPr lang="hu-HU" b="1" dirty="0" smtClean="0"/>
              <a:t>’] </a:t>
            </a:r>
            <a:r>
              <a:rPr lang="hu-HU" dirty="0" smtClean="0"/>
              <a:t>(</a:t>
            </a:r>
            <a:r>
              <a:rPr lang="hu-HU" dirty="0" err="1" smtClean="0"/>
              <a:t>Elder</a:t>
            </a:r>
            <a:r>
              <a:rPr lang="hu-HU" dirty="0" smtClean="0"/>
              <a:t> &amp; </a:t>
            </a:r>
            <a:r>
              <a:rPr lang="hu-HU" dirty="0" err="1" smtClean="0"/>
              <a:t>Savva</a:t>
            </a:r>
            <a:r>
              <a:rPr lang="hu-HU" dirty="0" smtClean="0"/>
              <a:t> 2018)</a:t>
            </a:r>
          </a:p>
          <a:p>
            <a:pPr marL="0" indent="0">
              <a:buNone/>
            </a:pPr>
            <a:r>
              <a:rPr lang="hu-HU" dirty="0" smtClean="0"/>
              <a:t>(Szokványos beszélgetés műtétekről)</a:t>
            </a:r>
          </a:p>
          <a:p>
            <a:pPr marL="0" indent="0">
              <a:buNone/>
            </a:pPr>
            <a:r>
              <a:rPr lang="hu-HU" dirty="0" smtClean="0"/>
              <a:t>’A: </a:t>
            </a:r>
            <a:r>
              <a:rPr lang="hu-HU" dirty="0"/>
              <a:t>De egy barátom </a:t>
            </a:r>
            <a:r>
              <a:rPr lang="hu-HU" dirty="0" smtClean="0"/>
              <a:t>meghúzott egy porcot a lábában, </a:t>
            </a:r>
            <a:r>
              <a:rPr lang="hu-HU" dirty="0"/>
              <a:t>amikor </a:t>
            </a:r>
            <a:r>
              <a:rPr lang="hu-HU" dirty="0" smtClean="0"/>
              <a:t>squasht </a:t>
            </a:r>
            <a:r>
              <a:rPr lang="hu-HU" dirty="0"/>
              <a:t>játszott, és ezt </a:t>
            </a:r>
            <a:r>
              <a:rPr lang="hu-HU" dirty="0" smtClean="0"/>
              <a:t>helyi érzéstelenítéssel végeztette. </a:t>
            </a:r>
            <a:r>
              <a:rPr lang="hu-HU" dirty="0"/>
              <a:t>És szörnyű volt, mert </a:t>
            </a:r>
            <a:r>
              <a:rPr lang="hu-HU" dirty="0" err="1" smtClean="0"/>
              <a:t>ööö</a:t>
            </a:r>
            <a:r>
              <a:rPr lang="hu-HU" dirty="0" smtClean="0"/>
              <a:t> injekciót </a:t>
            </a:r>
            <a:r>
              <a:rPr lang="hu-HU" dirty="0"/>
              <a:t>kellett </a:t>
            </a:r>
            <a:r>
              <a:rPr lang="hu-HU" dirty="0" smtClean="0"/>
              <a:t>adniuk </a:t>
            </a:r>
            <a:r>
              <a:rPr lang="hu-HU" dirty="0"/>
              <a:t>a hátába. </a:t>
            </a:r>
            <a:r>
              <a:rPr lang="hu-HU" dirty="0" smtClean="0"/>
              <a:t>Nyilván nagyon </a:t>
            </a:r>
            <a:r>
              <a:rPr lang="hu-HU" dirty="0"/>
              <a:t>veszélyes volt, mert </a:t>
            </a:r>
            <a:r>
              <a:rPr lang="hu-HU" b="1" dirty="0"/>
              <a:t>ha rossz </a:t>
            </a:r>
            <a:r>
              <a:rPr lang="hu-HU" b="1" dirty="0" smtClean="0"/>
              <a:t>helyet érnek…’ [annak negatív hatásai lehetnek]</a:t>
            </a:r>
            <a:endParaRPr lang="hu-HU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80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Konvencionalizálódott</a:t>
            </a:r>
            <a:r>
              <a:rPr lang="hu-HU" dirty="0" smtClean="0"/>
              <a:t> vagy sem?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3465" y="1932316"/>
            <a:ext cx="10532852" cy="47186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Exfőmondatok</a:t>
            </a:r>
            <a:r>
              <a:rPr lang="hu-HU" b="1" dirty="0" smtClean="0"/>
              <a:t> és </a:t>
            </a:r>
            <a:r>
              <a:rPr lang="hu-HU" b="1" dirty="0" err="1" smtClean="0"/>
              <a:t>-tartalmak</a:t>
            </a:r>
            <a:r>
              <a:rPr lang="hu-HU" b="1" dirty="0" smtClean="0"/>
              <a:t>:</a:t>
            </a:r>
          </a:p>
          <a:p>
            <a:pPr marL="0" indent="0">
              <a:buNone/>
            </a:pPr>
            <a:r>
              <a:rPr lang="hu-HU" dirty="0" smtClean="0"/>
              <a:t>Definíció szerint a </a:t>
            </a:r>
            <a:r>
              <a:rPr lang="hu-HU" dirty="0" err="1" smtClean="0"/>
              <a:t>stand-alone</a:t>
            </a:r>
            <a:r>
              <a:rPr lang="hu-HU" dirty="0" smtClean="0"/>
              <a:t> független mellékmondatok </a:t>
            </a:r>
            <a:r>
              <a:rPr lang="hu-HU" b="1" dirty="0" smtClean="0"/>
              <a:t>önmagukban teljesek</a:t>
            </a:r>
            <a:r>
              <a:rPr lang="hu-HU" dirty="0" smtClean="0"/>
              <a:t>, esetükben nem kell semmit visszateljesíteni. Történeti kialakulásuk legdominánsabb megközelítése (</a:t>
            </a:r>
            <a:r>
              <a:rPr lang="hu-HU" b="1" dirty="0" smtClean="0"/>
              <a:t>ellipszishipotézis</a:t>
            </a:r>
            <a:r>
              <a:rPr lang="hu-HU" dirty="0" smtClean="0"/>
              <a:t>) viszont elmaradt főmondatokat tételez fel. De az egyes variánsok az adott szinkróniában is létezhetnek (</a:t>
            </a:r>
            <a:r>
              <a:rPr lang="hu-HU" dirty="0" err="1" smtClean="0"/>
              <a:t>inszubordinált</a:t>
            </a:r>
            <a:r>
              <a:rPr lang="hu-HU" dirty="0" smtClean="0"/>
              <a:t> mellékmondatos vs. nem </a:t>
            </a:r>
            <a:r>
              <a:rPr lang="hu-HU" dirty="0" err="1" smtClean="0"/>
              <a:t>inszubordinált</a:t>
            </a:r>
            <a:r>
              <a:rPr lang="hu-HU" dirty="0" smtClean="0"/>
              <a:t> összetett mondatos változat): </a:t>
            </a:r>
          </a:p>
          <a:p>
            <a:pPr marL="0" indent="0">
              <a:buNone/>
            </a:pPr>
            <a:r>
              <a:rPr lang="hu-HU" dirty="0" err="1" smtClean="0"/>
              <a:t>Elder</a:t>
            </a:r>
            <a:r>
              <a:rPr lang="hu-HU" dirty="0" smtClean="0"/>
              <a:t> </a:t>
            </a:r>
            <a:r>
              <a:rPr lang="hu-HU" dirty="0"/>
              <a:t>&amp; </a:t>
            </a:r>
            <a:r>
              <a:rPr lang="hu-HU" dirty="0" err="1"/>
              <a:t>Savva</a:t>
            </a:r>
            <a:r>
              <a:rPr lang="hu-HU" dirty="0"/>
              <a:t> </a:t>
            </a:r>
            <a:r>
              <a:rPr lang="hu-HU" dirty="0" smtClean="0"/>
              <a:t>(2018): </a:t>
            </a:r>
            <a:r>
              <a:rPr lang="hu-HU" dirty="0" err="1" smtClean="0"/>
              <a:t>Grice</a:t>
            </a:r>
            <a:r>
              <a:rPr lang="hu-HU" dirty="0" smtClean="0"/>
              <a:t> </a:t>
            </a:r>
            <a:r>
              <a:rPr lang="hu-HU" b="1" dirty="0"/>
              <a:t>általánosított</a:t>
            </a:r>
            <a:r>
              <a:rPr lang="hu-HU" dirty="0"/>
              <a:t> vs. </a:t>
            </a:r>
            <a:r>
              <a:rPr lang="hu-HU" b="1" dirty="0"/>
              <a:t>partikuláris </a:t>
            </a:r>
            <a:r>
              <a:rPr lang="hu-HU" dirty="0"/>
              <a:t>társalgási </a:t>
            </a:r>
            <a:r>
              <a:rPr lang="hu-HU" dirty="0" err="1" smtClean="0"/>
              <a:t>implikatúrájának</a:t>
            </a:r>
            <a:r>
              <a:rPr lang="hu-HU" dirty="0" smtClean="0"/>
              <a:t> megfelelően (║ </a:t>
            </a:r>
            <a:r>
              <a:rPr lang="hu-HU" dirty="0" err="1" smtClean="0"/>
              <a:t>konvencionalizálódott</a:t>
            </a:r>
            <a:r>
              <a:rPr lang="hu-HU" dirty="0" smtClean="0"/>
              <a:t> vs. nem </a:t>
            </a:r>
            <a:r>
              <a:rPr lang="hu-HU" dirty="0" err="1" smtClean="0"/>
              <a:t>konvencionalizálódott</a:t>
            </a:r>
            <a:r>
              <a:rPr lang="hu-HU" dirty="0" smtClean="0"/>
              <a:t> mellékmondatok)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1) </a:t>
            </a:r>
            <a:r>
              <a:rPr lang="hu-HU" dirty="0"/>
              <a:t>nem </a:t>
            </a:r>
            <a:r>
              <a:rPr lang="hu-HU" dirty="0" err="1"/>
              <a:t>grammatikalizálódottak</a:t>
            </a:r>
            <a:r>
              <a:rPr lang="hu-HU" dirty="0"/>
              <a:t>, </a:t>
            </a:r>
            <a:r>
              <a:rPr lang="hu-HU" b="1" dirty="0"/>
              <a:t>aktuálisan</a:t>
            </a:r>
            <a:r>
              <a:rPr lang="hu-HU" dirty="0"/>
              <a:t> kell a hiányzó tagmondatot rekonstruálni (</a:t>
            </a:r>
            <a:r>
              <a:rPr lang="hu-HU" b="1" dirty="0"/>
              <a:t>pragmatikai következtetés </a:t>
            </a:r>
            <a:r>
              <a:rPr lang="hu-HU" dirty="0"/>
              <a:t>révén)</a:t>
            </a:r>
          </a:p>
          <a:p>
            <a:pPr marL="0" indent="0">
              <a:buNone/>
            </a:pPr>
            <a:r>
              <a:rPr lang="hu-HU" dirty="0"/>
              <a:t>2</a:t>
            </a:r>
            <a:r>
              <a:rPr lang="hu-HU" dirty="0" smtClean="0"/>
              <a:t>) </a:t>
            </a:r>
            <a:r>
              <a:rPr lang="hu-HU" dirty="0" err="1"/>
              <a:t>grammatikalizálódott</a:t>
            </a:r>
            <a:r>
              <a:rPr lang="hu-HU" dirty="0"/>
              <a:t>, </a:t>
            </a:r>
            <a:r>
              <a:rPr lang="hu-HU" dirty="0" err="1"/>
              <a:t>konvencionalizálódott</a:t>
            </a:r>
            <a:r>
              <a:rPr lang="hu-HU" dirty="0"/>
              <a:t> (akár </a:t>
            </a:r>
            <a:r>
              <a:rPr lang="hu-HU" dirty="0" err="1"/>
              <a:t>idiomatizálódott</a:t>
            </a:r>
            <a:r>
              <a:rPr lang="hu-HU" dirty="0"/>
              <a:t>) esetek, nem aktuálisan kell feltölteni a jelentésüket (a hiányzó másik tagmondatét): </a:t>
            </a:r>
            <a:r>
              <a:rPr lang="hu-HU" b="1" dirty="0"/>
              <a:t>kérések, kívánságok</a:t>
            </a:r>
          </a:p>
          <a:p>
            <a:pPr marL="0" indent="0">
              <a:buNone/>
            </a:pPr>
            <a:r>
              <a:rPr lang="hu-HU" dirty="0" smtClean="0"/>
              <a:t>(21) </a:t>
            </a:r>
            <a:r>
              <a:rPr lang="hu-HU" i="1" dirty="0" err="1"/>
              <a:t>Now</a:t>
            </a:r>
            <a:r>
              <a:rPr lang="hu-HU" i="1" dirty="0"/>
              <a:t> </a:t>
            </a:r>
            <a:r>
              <a:rPr lang="hu-HU" b="1" i="1" dirty="0" err="1"/>
              <a:t>if</a:t>
            </a:r>
            <a:r>
              <a:rPr lang="hu-HU" b="1" i="1" dirty="0"/>
              <a:t> </a:t>
            </a:r>
            <a:r>
              <a:rPr lang="hu-HU" b="1" i="1" dirty="0" err="1"/>
              <a:t>you'd</a:t>
            </a:r>
            <a:r>
              <a:rPr lang="hu-HU" b="1" i="1" dirty="0"/>
              <a:t> </a:t>
            </a:r>
            <a:r>
              <a:rPr lang="hu-HU" b="1" i="1" dirty="0" err="1"/>
              <a:t>like</a:t>
            </a:r>
            <a:r>
              <a:rPr lang="hu-HU" b="1" i="1" dirty="0"/>
              <a:t> </a:t>
            </a:r>
            <a:r>
              <a:rPr lang="hu-HU" b="1" i="1" dirty="0" err="1"/>
              <a:t>to</a:t>
            </a:r>
            <a:r>
              <a:rPr lang="hu-HU" b="1" i="1" dirty="0"/>
              <a:t> </a:t>
            </a:r>
            <a:r>
              <a:rPr lang="hu-HU" b="1" i="1" dirty="0" err="1"/>
              <a:t>put</a:t>
            </a:r>
            <a:r>
              <a:rPr lang="hu-HU" b="1" i="1" dirty="0"/>
              <a:t> </a:t>
            </a:r>
            <a:r>
              <a:rPr lang="hu-HU" b="1" i="1" dirty="0" err="1"/>
              <a:t>on</a:t>
            </a:r>
            <a:r>
              <a:rPr lang="hu-HU" b="1" i="1" dirty="0"/>
              <a:t> </a:t>
            </a:r>
            <a:r>
              <a:rPr lang="hu-HU" b="1" i="1" dirty="0" err="1"/>
              <a:t>your</a:t>
            </a:r>
            <a:r>
              <a:rPr lang="hu-HU" b="1" i="1" dirty="0"/>
              <a:t> </a:t>
            </a:r>
            <a:r>
              <a:rPr lang="hu-HU" b="1" i="1" dirty="0" err="1"/>
              <a:t>helmet</a:t>
            </a:r>
            <a:r>
              <a:rPr lang="hu-HU" b="1" i="1" dirty="0"/>
              <a:t>. </a:t>
            </a:r>
            <a:r>
              <a:rPr lang="hu-HU" dirty="0"/>
              <a:t>(ICE-GB, S2A-054: 063) </a:t>
            </a:r>
            <a:r>
              <a:rPr lang="hu-HU" b="1" dirty="0"/>
              <a:t>[</a:t>
            </a:r>
            <a:r>
              <a:rPr lang="hu-HU" b="1" dirty="0" err="1"/>
              <a:t>that’d</a:t>
            </a:r>
            <a:r>
              <a:rPr lang="hu-HU" b="1" dirty="0"/>
              <a:t> be </a:t>
            </a:r>
            <a:r>
              <a:rPr lang="hu-HU" b="1" dirty="0" err="1"/>
              <a:t>great</a:t>
            </a:r>
            <a:r>
              <a:rPr lang="hu-HU" b="1" dirty="0" smtClean="0"/>
              <a:t>] ’</a:t>
            </a:r>
            <a:r>
              <a:rPr lang="hu-HU" b="1" dirty="0" err="1" smtClean="0"/>
              <a:t>Nos</a:t>
            </a:r>
            <a:r>
              <a:rPr lang="hu-HU" b="1" dirty="0" smtClean="0"/>
              <a:t>, ha felvenné a sisakját.’ [az remek lenne] </a:t>
            </a:r>
            <a:r>
              <a:rPr lang="hu-HU" dirty="0" smtClean="0"/>
              <a:t>– magyarban inkább: [</a:t>
            </a:r>
            <a:r>
              <a:rPr lang="hu-HU" b="1" dirty="0" smtClean="0"/>
              <a:t>örülnék/hálás/boldog stb. lennék</a:t>
            </a:r>
            <a:r>
              <a:rPr lang="hu-HU" dirty="0" smtClean="0"/>
              <a:t>] 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(22)</a:t>
            </a:r>
            <a:r>
              <a:rPr lang="hu-HU" i="1" dirty="0" smtClean="0"/>
              <a:t> </a:t>
            </a:r>
            <a:r>
              <a:rPr lang="hu-HU" b="1" i="1" dirty="0" err="1"/>
              <a:t>If</a:t>
            </a:r>
            <a:r>
              <a:rPr lang="hu-HU" b="1" i="1" dirty="0"/>
              <a:t> </a:t>
            </a:r>
            <a:r>
              <a:rPr lang="hu-HU" b="1" i="1" dirty="0" err="1"/>
              <a:t>only</a:t>
            </a:r>
            <a:r>
              <a:rPr lang="hu-HU" b="1" i="1" dirty="0"/>
              <a:t> </a:t>
            </a:r>
            <a:r>
              <a:rPr lang="hu-HU" b="1" i="1" dirty="0" err="1"/>
              <a:t>Miss</a:t>
            </a:r>
            <a:r>
              <a:rPr lang="hu-HU" b="1" i="1" dirty="0"/>
              <a:t> Hawkins </a:t>
            </a:r>
            <a:r>
              <a:rPr lang="hu-HU" b="1" i="1" dirty="0" err="1"/>
              <a:t>would</a:t>
            </a:r>
            <a:r>
              <a:rPr lang="hu-HU" b="1" i="1" dirty="0"/>
              <a:t> </a:t>
            </a:r>
            <a:r>
              <a:rPr lang="hu-HU" b="1" i="1" dirty="0" err="1"/>
              <a:t>get</a:t>
            </a:r>
            <a:r>
              <a:rPr lang="hu-HU" b="1" i="1" dirty="0"/>
              <a:t> a </a:t>
            </a:r>
            <a:r>
              <a:rPr lang="hu-HU" b="1" i="1" dirty="0" err="1"/>
              <a:t>job</a:t>
            </a:r>
            <a:r>
              <a:rPr lang="hu-HU" b="1" i="1" dirty="0"/>
              <a:t>… </a:t>
            </a:r>
            <a:r>
              <a:rPr lang="hu-HU" dirty="0"/>
              <a:t>(</a:t>
            </a:r>
            <a:r>
              <a:rPr lang="hu-HU" dirty="0" smtClean="0"/>
              <a:t>FLA, </a:t>
            </a:r>
            <a:r>
              <a:rPr lang="hu-HU" dirty="0" err="1" smtClean="0"/>
              <a:t>Stirling</a:t>
            </a:r>
            <a:r>
              <a:rPr lang="hu-HU" dirty="0"/>
              <a:t>, 1999: 286) </a:t>
            </a:r>
            <a:r>
              <a:rPr lang="hu-HU" b="1" dirty="0" smtClean="0"/>
              <a:t>’</a:t>
            </a:r>
            <a:r>
              <a:rPr lang="hu-HU" b="1" dirty="0" err="1" smtClean="0"/>
              <a:t>Ha</a:t>
            </a:r>
            <a:r>
              <a:rPr lang="hu-HU" b="1" dirty="0" smtClean="0"/>
              <a:t> </a:t>
            </a:r>
            <a:r>
              <a:rPr lang="hu-HU" b="1" dirty="0" err="1" smtClean="0"/>
              <a:t>Miss</a:t>
            </a:r>
            <a:r>
              <a:rPr lang="hu-HU" b="1" dirty="0" smtClean="0"/>
              <a:t> Hawkins munkát kapna’</a:t>
            </a:r>
            <a:r>
              <a:rPr lang="hu-HU" dirty="0" smtClean="0"/>
              <a:t> [(</a:t>
            </a:r>
            <a:r>
              <a:rPr lang="hu-HU" dirty="0"/>
              <a:t>bármely főmondat, ami a beszélő szemszögéből pozitív következményt fejez ki): </a:t>
            </a:r>
            <a:r>
              <a:rPr lang="hu-HU" b="1" dirty="0"/>
              <a:t>az csodálatos lenne]</a:t>
            </a: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6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ellipszishipotézis (A&gt;B&gt;C&gt;D)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828800"/>
            <a:ext cx="9339992" cy="2553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 smtClean="0"/>
              <a:t>Evans &amp; </a:t>
            </a:r>
            <a:r>
              <a:rPr lang="hu-HU" dirty="0" err="1" smtClean="0"/>
              <a:t>Watanabe</a:t>
            </a:r>
            <a:r>
              <a:rPr lang="hu-HU" dirty="0" smtClean="0"/>
              <a:t> 2016: 3, l. még Evans 2007: 731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fázis: </a:t>
            </a:r>
            <a:r>
              <a:rPr lang="hu-HU" dirty="0" smtClean="0"/>
              <a:t>két tagmondatos alárendelt konstrukció </a:t>
            </a:r>
          </a:p>
          <a:p>
            <a:pPr marL="0" indent="0">
              <a:buNone/>
            </a:pPr>
            <a:r>
              <a:rPr lang="hu-HU" dirty="0" smtClean="0"/>
              <a:t>B </a:t>
            </a:r>
            <a:r>
              <a:rPr lang="hu-HU" dirty="0"/>
              <a:t>fázis: a főmondat </a:t>
            </a:r>
            <a:r>
              <a:rPr lang="hu-HU" dirty="0" smtClean="0"/>
              <a:t>ellipszise, </a:t>
            </a:r>
            <a:r>
              <a:rPr lang="hu-HU" dirty="0" smtClean="0"/>
              <a:t>kontextuálisan </a:t>
            </a:r>
            <a:r>
              <a:rPr lang="hu-HU" dirty="0" smtClean="0"/>
              <a:t>kiegészíthető</a:t>
            </a:r>
          </a:p>
          <a:p>
            <a:pPr marL="0" indent="0">
              <a:buNone/>
            </a:pPr>
            <a:r>
              <a:rPr lang="hu-HU" dirty="0" smtClean="0"/>
              <a:t>C </a:t>
            </a:r>
            <a:r>
              <a:rPr lang="hu-HU" dirty="0"/>
              <a:t>fázis: </a:t>
            </a:r>
            <a:r>
              <a:rPr lang="hu-HU" dirty="0" err="1"/>
              <a:t>konvencionalizálódott</a:t>
            </a:r>
            <a:r>
              <a:rPr lang="hu-HU" dirty="0"/>
              <a:t> </a:t>
            </a:r>
            <a:r>
              <a:rPr lang="hu-HU" dirty="0" smtClean="0"/>
              <a:t>ellipszis </a:t>
            </a:r>
          </a:p>
          <a:p>
            <a:pPr marL="0" indent="0">
              <a:buNone/>
            </a:pPr>
            <a:r>
              <a:rPr lang="hu-HU" dirty="0" smtClean="0"/>
              <a:t>D </a:t>
            </a:r>
            <a:r>
              <a:rPr lang="hu-HU" dirty="0"/>
              <a:t>fázis: formálisan alárendelt mondat </a:t>
            </a:r>
            <a:r>
              <a:rPr lang="hu-HU" dirty="0" err="1"/>
              <a:t>konvencionalizálódott</a:t>
            </a:r>
            <a:r>
              <a:rPr lang="hu-HU" dirty="0"/>
              <a:t> </a:t>
            </a:r>
            <a:r>
              <a:rPr lang="hu-HU" dirty="0" smtClean="0"/>
              <a:t>főmondati </a:t>
            </a:r>
            <a:r>
              <a:rPr lang="hu-HU" dirty="0"/>
              <a:t>használata, </a:t>
            </a:r>
            <a:r>
              <a:rPr lang="hu-HU" dirty="0" err="1"/>
              <a:t>konstrukcionalizálódás</a:t>
            </a:r>
            <a:r>
              <a:rPr lang="hu-HU" dirty="0"/>
              <a:t>, </a:t>
            </a:r>
            <a:r>
              <a:rPr lang="hu-HU" b="1" dirty="0" err="1"/>
              <a:t>elliptált</a:t>
            </a:r>
            <a:r>
              <a:rPr lang="hu-HU" b="1" dirty="0"/>
              <a:t> rész már nem </a:t>
            </a:r>
            <a:r>
              <a:rPr lang="hu-HU" b="1" dirty="0" smtClean="0"/>
              <a:t>illeszthető be </a:t>
            </a:r>
            <a:r>
              <a:rPr lang="hu-HU" dirty="0" smtClean="0"/>
              <a:t>(szemantikailag kötött)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572" y="4266087"/>
            <a:ext cx="5883217" cy="244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Részösszegzés: </a:t>
            </a:r>
            <a:br>
              <a:rPr lang="hu-HU" dirty="0" smtClean="0"/>
            </a:br>
            <a:r>
              <a:rPr lang="hu-HU" dirty="0" smtClean="0"/>
              <a:t>főmondat nélküli kondicionálisok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332" y="1828800"/>
            <a:ext cx="10679501" cy="4787660"/>
          </a:xfrm>
          <a:ln>
            <a:solidFill>
              <a:schemeClr val="tx1"/>
            </a:solidFill>
            <a:prstDash val="sysDot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s</a:t>
            </a:r>
            <a:r>
              <a:rPr lang="hu-HU" dirty="0" smtClean="0"/>
              <a:t>zintaktikailag 						pragmatikailag </a:t>
            </a:r>
          </a:p>
          <a:p>
            <a:pPr marL="0" indent="0">
              <a:buNone/>
            </a:pPr>
            <a:r>
              <a:rPr lang="hu-HU" dirty="0" smtClean="0"/>
              <a:t>független mm.						független mm.</a:t>
            </a:r>
          </a:p>
          <a:p>
            <a:pPr marL="0" indent="0">
              <a:buNone/>
            </a:pPr>
            <a:r>
              <a:rPr lang="hu-HU" dirty="0" smtClean="0"/>
              <a:t>				nem </a:t>
            </a:r>
            <a:r>
              <a:rPr lang="hu-HU" dirty="0" err="1" smtClean="0"/>
              <a:t>konvencionalizálódott</a:t>
            </a:r>
            <a:r>
              <a:rPr lang="hu-HU" dirty="0" smtClean="0"/>
              <a:t>  ………….. </a:t>
            </a:r>
            <a:r>
              <a:rPr lang="hu-HU" b="1" dirty="0" err="1" smtClean="0"/>
              <a:t>konvencionalizálódott</a:t>
            </a:r>
            <a:r>
              <a:rPr lang="hu-HU" dirty="0" smtClean="0"/>
              <a:t>				(</a:t>
            </a:r>
            <a:r>
              <a:rPr lang="hu-HU" dirty="0" err="1" smtClean="0"/>
              <a:t>pr</a:t>
            </a:r>
            <a:r>
              <a:rPr lang="hu-HU" dirty="0" smtClean="0"/>
              <a:t>. visszateljesíthető)	</a:t>
            </a:r>
            <a:r>
              <a:rPr lang="hu-HU" dirty="0" smtClean="0"/>
              <a:t>      (?</a:t>
            </a:r>
            <a:r>
              <a:rPr lang="hu-HU" dirty="0" smtClean="0"/>
              <a:t>nem </a:t>
            </a:r>
            <a:r>
              <a:rPr lang="hu-HU" dirty="0" smtClean="0"/>
              <a:t>kell/lehet </a:t>
            </a:r>
            <a:r>
              <a:rPr lang="hu-HU" dirty="0" smtClean="0"/>
              <a:t>visszateljesíteni)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				(</a:t>
            </a:r>
            <a:r>
              <a:rPr lang="hu-HU" dirty="0" err="1" smtClean="0"/>
              <a:t>stand-alone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					    </a:t>
            </a:r>
            <a:r>
              <a:rPr lang="hu-HU" dirty="0" err="1" smtClean="0"/>
              <a:t>inszubordinált</a:t>
            </a:r>
            <a:r>
              <a:rPr lang="hu-HU" dirty="0" smtClean="0"/>
              <a:t> mm.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				</a:t>
            </a:r>
          </a:p>
          <a:p>
            <a:pPr marL="0" indent="0">
              <a:buNone/>
            </a:pPr>
            <a:r>
              <a:rPr lang="hu-HU" b="1" cap="all" dirty="0"/>
              <a:t>	</a:t>
            </a:r>
            <a:r>
              <a:rPr lang="hu-HU" b="1" cap="all" dirty="0" smtClean="0"/>
              <a:t>							   </a:t>
            </a:r>
            <a:r>
              <a:rPr lang="hu-HU" b="1" cap="all" dirty="0" err="1" smtClean="0"/>
              <a:t>inszubordinált</a:t>
            </a:r>
            <a:r>
              <a:rPr lang="hu-HU" b="1" cap="all" dirty="0" smtClean="0"/>
              <a:t> mm.</a:t>
            </a:r>
            <a:r>
              <a:rPr lang="hu-HU" dirty="0" smtClean="0"/>
              <a:t>			</a:t>
            </a:r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2915728" y="2643997"/>
            <a:ext cx="3692105" cy="3968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Egyenes összekötő 17"/>
          <p:cNvCxnSpPr/>
          <p:nvPr/>
        </p:nvCxnSpPr>
        <p:spPr>
          <a:xfrm>
            <a:off x="4252823" y="4649638"/>
            <a:ext cx="6701689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 flipV="1">
            <a:off x="8100204" y="5279366"/>
            <a:ext cx="2854308" cy="1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4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főmondat nyomában: </a:t>
            </a:r>
            <a:br>
              <a:rPr lang="hu-HU" dirty="0" smtClean="0"/>
            </a:br>
            <a:r>
              <a:rPr lang="hu-HU" i="1" dirty="0" smtClean="0"/>
              <a:t>ha megtennéd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28800"/>
            <a:ext cx="10558732" cy="48739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Udvarias </a:t>
            </a:r>
            <a:r>
              <a:rPr lang="hu-HU" dirty="0" smtClean="0"/>
              <a:t>kérés, MNSz2</a:t>
            </a:r>
            <a:r>
              <a:rPr lang="hu-HU" dirty="0"/>
              <a:t>, 2023. nov. 10.: </a:t>
            </a:r>
            <a:r>
              <a:rPr lang="hu-HU" b="1" i="1" dirty="0"/>
              <a:t>ha/</a:t>
            </a:r>
            <a:r>
              <a:rPr lang="hu-HU" b="1" i="1" dirty="0" err="1"/>
              <a:t>Ha</a:t>
            </a:r>
            <a:r>
              <a:rPr lang="hu-HU" b="1" i="1" dirty="0"/>
              <a:t> + megtennéd </a:t>
            </a:r>
            <a:r>
              <a:rPr lang="hu-HU" dirty="0"/>
              <a:t>közvetlenül egymás </a:t>
            </a:r>
            <a:r>
              <a:rPr lang="hu-HU" dirty="0" smtClean="0"/>
              <a:t>mellett, 65 találat (</a:t>
            </a:r>
            <a:r>
              <a:rPr lang="hu-HU" dirty="0" err="1" smtClean="0"/>
              <a:t>MTSz-ben</a:t>
            </a:r>
            <a:r>
              <a:rPr lang="hu-HU" dirty="0" smtClean="0"/>
              <a:t> nincs adat egyik szám-személyben sem kérésként használva, csak </a:t>
            </a:r>
            <a:r>
              <a:rPr lang="hu-HU" i="1" dirty="0" smtClean="0"/>
              <a:t>ha </a:t>
            </a:r>
            <a:r>
              <a:rPr lang="hu-HU" dirty="0" smtClean="0"/>
              <a:t>nélkül), 54 </a:t>
            </a:r>
            <a:r>
              <a:rPr lang="hu-HU" dirty="0" err="1" smtClean="0"/>
              <a:t>valid</a:t>
            </a:r>
            <a:r>
              <a:rPr lang="hu-HU" dirty="0" smtClean="0"/>
              <a:t>, ebből 16 db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(29,62%)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err="1" smtClean="0"/>
              <a:t>stand-alone</a:t>
            </a:r>
            <a:r>
              <a:rPr lang="hu-HU" dirty="0"/>
              <a:t>.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smtClean="0"/>
              <a:t>HA MEGTENNÉD{, [HOGY/ÉS] </a:t>
            </a:r>
            <a:r>
              <a:rPr lang="hu-HU" b="1" dirty="0" smtClean="0"/>
              <a:t>X(, AKKOR Y)</a:t>
            </a:r>
            <a:r>
              <a:rPr lang="hu-HU" dirty="0" smtClean="0"/>
              <a:t>}</a:t>
            </a:r>
            <a:r>
              <a:rPr lang="hu-HU" b="1" dirty="0" smtClean="0"/>
              <a:t> </a:t>
            </a:r>
            <a:endParaRPr lang="hu-HU" b="1" dirty="0"/>
          </a:p>
          <a:p>
            <a:pPr marL="0" indent="0">
              <a:buNone/>
            </a:pPr>
            <a:r>
              <a:rPr lang="hu-HU" dirty="0" smtClean="0"/>
              <a:t>(23) </a:t>
            </a:r>
            <a:r>
              <a:rPr lang="hu-HU" dirty="0"/>
              <a:t>Kedves </a:t>
            </a:r>
            <a:r>
              <a:rPr lang="hu-HU" dirty="0" err="1"/>
              <a:t>malenykij</a:t>
            </a:r>
            <a:r>
              <a:rPr lang="hu-HU" dirty="0"/>
              <a:t> polgár(társ</a:t>
            </a:r>
            <a:r>
              <a:rPr lang="hu-HU" dirty="0" smtClean="0"/>
              <a:t>)! </a:t>
            </a:r>
            <a:r>
              <a:rPr lang="hu-HU" b="1" i="1" dirty="0" smtClean="0"/>
              <a:t>Ha megtennéd, </a:t>
            </a:r>
            <a:r>
              <a:rPr lang="hu-HU" b="1" i="1" dirty="0"/>
              <a:t>és</a:t>
            </a:r>
            <a:r>
              <a:rPr lang="hu-HU" i="1" dirty="0"/>
              <a:t> belepillantanál itt a szomszédban EG </a:t>
            </a:r>
            <a:r>
              <a:rPr lang="hu-HU" i="1" dirty="0" err="1" smtClean="0"/>
              <a:t>topicjába</a:t>
            </a:r>
            <a:r>
              <a:rPr lang="hu-HU" i="1" dirty="0" smtClean="0"/>
              <a:t>, </a:t>
            </a:r>
            <a:r>
              <a:rPr lang="hu-HU" b="1" dirty="0" smtClean="0"/>
              <a:t>[AKKOR]</a:t>
            </a:r>
            <a:r>
              <a:rPr lang="hu-HU" b="1" i="1" dirty="0" smtClean="0"/>
              <a:t> talán </a:t>
            </a:r>
            <a:r>
              <a:rPr lang="hu-HU" b="1" i="1" dirty="0"/>
              <a:t>többet megtudnál </a:t>
            </a:r>
            <a:r>
              <a:rPr lang="hu-HU" b="1" i="1" dirty="0" smtClean="0"/>
              <a:t>arról, </a:t>
            </a:r>
            <a:r>
              <a:rPr lang="hu-HU" b="1" i="1" dirty="0"/>
              <a:t>mire </a:t>
            </a:r>
            <a:r>
              <a:rPr lang="hu-HU" b="1" i="1" dirty="0" smtClean="0"/>
              <a:t>gondolok.</a:t>
            </a:r>
            <a:r>
              <a:rPr lang="hu-HU" b="1" dirty="0"/>
              <a:t> 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86593524,</a:t>
            </a:r>
            <a:r>
              <a:rPr lang="hu-HU" dirty="0" err="1" smtClean="0"/>
              <a:t>doc</a:t>
            </a:r>
            <a:r>
              <a:rPr lang="hu-HU" dirty="0" smtClean="0"/>
              <a:t>#983, </a:t>
            </a:r>
            <a:r>
              <a:rPr lang="hu-HU" dirty="0" err="1" smtClean="0"/>
              <a:t>szemfor</a:t>
            </a:r>
            <a:r>
              <a:rPr lang="hu-HU" dirty="0" smtClean="0"/>
              <a:t>) – kétféleképpen is hangsúlyozható? </a:t>
            </a:r>
            <a:r>
              <a:rPr lang="hu-HU" dirty="0" smtClean="0"/>
              <a:t>– Kérés már? Kritika?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(</a:t>
            </a:r>
            <a:r>
              <a:rPr lang="hu-HU" dirty="0" smtClean="0"/>
              <a:t>24) </a:t>
            </a:r>
            <a:r>
              <a:rPr lang="hu-HU" i="1" dirty="0"/>
              <a:t>én meg azt látom a fentiekből és a véleményedből, hogy </a:t>
            </a:r>
            <a:r>
              <a:rPr lang="hu-HU" b="1" i="1" dirty="0"/>
              <a:t>nem olvastad végig </a:t>
            </a:r>
            <a:r>
              <a:rPr lang="hu-HU" i="1" dirty="0"/>
              <a:t>a </a:t>
            </a:r>
            <a:r>
              <a:rPr lang="hu-HU" i="1" dirty="0" err="1"/>
              <a:t>topicot</a:t>
            </a:r>
            <a:r>
              <a:rPr lang="hu-HU" i="1" dirty="0"/>
              <a:t> (az összes </a:t>
            </a:r>
            <a:r>
              <a:rPr lang="hu-HU" i="1" dirty="0" err="1"/>
              <a:t>linkkkel</a:t>
            </a:r>
            <a:r>
              <a:rPr lang="hu-HU" i="1" dirty="0"/>
              <a:t> együtt). </a:t>
            </a:r>
            <a:r>
              <a:rPr lang="hu-HU" b="1" i="1" dirty="0"/>
              <a:t>Ha megtennéd, </a:t>
            </a:r>
            <a:r>
              <a:rPr lang="hu-HU" b="1" i="1" dirty="0">
                <a:solidFill>
                  <a:srgbClr val="FF0000"/>
                </a:solidFill>
              </a:rPr>
              <a:t>akkor megköszönnénk. </a:t>
            </a:r>
            <a:r>
              <a:rPr lang="hu-HU" dirty="0"/>
              <a:t>(MNSz2, #94714566,</a:t>
            </a:r>
            <a:r>
              <a:rPr lang="hu-HU" dirty="0" err="1"/>
              <a:t>doc</a:t>
            </a:r>
            <a:r>
              <a:rPr lang="hu-HU" dirty="0"/>
              <a:t>#990, </a:t>
            </a:r>
            <a:r>
              <a:rPr lang="hu-HU" dirty="0" err="1"/>
              <a:t>szemfor</a:t>
            </a:r>
            <a:r>
              <a:rPr lang="hu-HU" dirty="0"/>
              <a:t>) – ez kérés? irónia? Egyik sem? [ha megtennéd, hogy végigolvasod]</a:t>
            </a:r>
          </a:p>
          <a:p>
            <a:pPr marL="0" indent="0">
              <a:buNone/>
            </a:pPr>
            <a:r>
              <a:rPr lang="hu-HU" dirty="0" smtClean="0"/>
              <a:t>(25) </a:t>
            </a:r>
            <a:r>
              <a:rPr lang="hu-HU" i="1" dirty="0" smtClean="0"/>
              <a:t>Kedves </a:t>
            </a:r>
            <a:r>
              <a:rPr lang="hu-HU" i="1" dirty="0" err="1" smtClean="0"/>
              <a:t>BaSand</a:t>
            </a:r>
            <a:r>
              <a:rPr lang="hu-HU" i="1" dirty="0" smtClean="0"/>
              <a:t>! </a:t>
            </a:r>
            <a:r>
              <a:rPr lang="hu-HU" b="1" i="1" dirty="0" smtClean="0"/>
              <a:t>Ha megtennéd, </a:t>
            </a:r>
            <a:r>
              <a:rPr lang="hu-HU" b="1" i="1" dirty="0" smtClean="0">
                <a:solidFill>
                  <a:srgbClr val="FF0000"/>
                </a:solidFill>
              </a:rPr>
              <a:t>légy szíves </a:t>
            </a:r>
            <a:r>
              <a:rPr lang="hu-HU" i="1" dirty="0" smtClean="0">
                <a:solidFill>
                  <a:srgbClr val="FF0000"/>
                </a:solidFill>
              </a:rPr>
              <a:t>kicsit </a:t>
            </a:r>
            <a:r>
              <a:rPr lang="hu-HU" i="1" dirty="0">
                <a:solidFill>
                  <a:srgbClr val="FF0000"/>
                </a:solidFill>
              </a:rPr>
              <a:t>részletesebben </a:t>
            </a:r>
            <a:r>
              <a:rPr lang="hu-HU" b="1" i="1" dirty="0">
                <a:solidFill>
                  <a:srgbClr val="FF0000"/>
                </a:solidFill>
              </a:rPr>
              <a:t>kifejteni</a:t>
            </a:r>
            <a:r>
              <a:rPr lang="hu-HU" i="1" dirty="0">
                <a:solidFill>
                  <a:srgbClr val="FF0000"/>
                </a:solidFill>
              </a:rPr>
              <a:t> </a:t>
            </a:r>
            <a:r>
              <a:rPr lang="hu-HU" i="1" dirty="0"/>
              <a:t>amit ebben a pontban </a:t>
            </a:r>
            <a:r>
              <a:rPr lang="hu-HU" i="1" dirty="0" err="1" smtClean="0"/>
              <a:t>irtál</a:t>
            </a:r>
            <a:r>
              <a:rPr lang="hu-HU" i="1" dirty="0" smtClean="0"/>
              <a:t>. 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88541074,</a:t>
            </a:r>
            <a:r>
              <a:rPr lang="hu-HU" dirty="0" err="1" smtClean="0"/>
              <a:t>doc</a:t>
            </a:r>
            <a:r>
              <a:rPr lang="hu-HU" dirty="0" smtClean="0"/>
              <a:t>#984, </a:t>
            </a:r>
            <a:r>
              <a:rPr lang="hu-HU" dirty="0" err="1" smtClean="0"/>
              <a:t>szemfor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(26) </a:t>
            </a:r>
            <a:r>
              <a:rPr lang="hu-HU" b="1" i="1" dirty="0"/>
              <a:t>Ha megtennéd, hogy</a:t>
            </a:r>
            <a:r>
              <a:rPr lang="hu-HU" i="1" dirty="0"/>
              <a:t> elküldöd </a:t>
            </a:r>
            <a:r>
              <a:rPr lang="hu-HU" i="1" dirty="0" err="1"/>
              <a:t>emilt</a:t>
            </a:r>
            <a:r>
              <a:rPr lang="hu-HU" i="1" dirty="0"/>
              <a:t> a címemre esetleg... </a:t>
            </a:r>
            <a:r>
              <a:rPr lang="hu-HU" dirty="0"/>
              <a:t>(MNSz2, #84255397,</a:t>
            </a:r>
            <a:r>
              <a:rPr lang="hu-HU" dirty="0" err="1"/>
              <a:t>doc</a:t>
            </a:r>
            <a:r>
              <a:rPr lang="hu-HU" dirty="0"/>
              <a:t>#981, </a:t>
            </a:r>
            <a:r>
              <a:rPr lang="hu-HU" dirty="0" err="1"/>
              <a:t>szemfor</a:t>
            </a:r>
            <a:r>
              <a:rPr lang="hu-HU" dirty="0"/>
              <a:t>)</a:t>
            </a:r>
            <a:r>
              <a:rPr lang="hu-HU" i="1" dirty="0"/>
              <a:t> 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(27) </a:t>
            </a:r>
            <a:r>
              <a:rPr lang="hu-HU" i="1" dirty="0" smtClean="0"/>
              <a:t>Ugyan, </a:t>
            </a:r>
            <a:r>
              <a:rPr lang="hu-HU" i="1" dirty="0" err="1" smtClean="0"/>
              <a:t>ugyan</a:t>
            </a:r>
            <a:r>
              <a:rPr lang="hu-HU" i="1" dirty="0" smtClean="0"/>
              <a:t>! </a:t>
            </a:r>
            <a:r>
              <a:rPr lang="hu-HU" i="1" dirty="0"/>
              <a:t>Azt a nyelvcsapdosós levelet ugyan idézd már ide </a:t>
            </a:r>
            <a:r>
              <a:rPr lang="hu-HU" i="1" dirty="0" smtClean="0"/>
              <a:t>be, </a:t>
            </a:r>
            <a:r>
              <a:rPr lang="hu-HU" b="1" i="1" dirty="0" smtClean="0"/>
              <a:t>ha megtennéd! </a:t>
            </a:r>
            <a:r>
              <a:rPr lang="hu-HU" dirty="0" smtClean="0"/>
              <a:t>(MNSz2, #92051978,</a:t>
            </a:r>
            <a:r>
              <a:rPr lang="hu-HU" dirty="0" err="1" smtClean="0"/>
              <a:t>doc</a:t>
            </a:r>
            <a:r>
              <a:rPr lang="hu-HU" dirty="0" smtClean="0"/>
              <a:t>#988, </a:t>
            </a:r>
            <a:r>
              <a:rPr lang="hu-HU" dirty="0" err="1" smtClean="0"/>
              <a:t>szemfor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99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smtClean="0"/>
              <a:t>„főmondat” </a:t>
            </a:r>
            <a:r>
              <a:rPr lang="hu-HU" dirty="0"/>
              <a:t>nyomában: </a:t>
            </a:r>
            <a:br>
              <a:rPr lang="hu-HU" dirty="0"/>
            </a:br>
            <a:r>
              <a:rPr lang="hu-HU" i="1" dirty="0"/>
              <a:t>ha megtennéd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1102" y="1828800"/>
            <a:ext cx="10333410" cy="4813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 smtClean="0"/>
              <a:t>legkevésbé </a:t>
            </a:r>
            <a:r>
              <a:rPr lang="hu-HU" dirty="0" err="1" smtClean="0"/>
              <a:t>pragmatikalizálttól</a:t>
            </a:r>
            <a:r>
              <a:rPr lang="hu-HU" dirty="0" smtClean="0"/>
              <a:t> a leginkább </a:t>
            </a:r>
            <a:r>
              <a:rPr lang="hu-HU" dirty="0" err="1" smtClean="0"/>
              <a:t>inszubordináltig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1. </a:t>
            </a:r>
            <a:r>
              <a:rPr lang="hu-HU" i="1" dirty="0" smtClean="0"/>
              <a:t>Ha </a:t>
            </a:r>
            <a:r>
              <a:rPr lang="hu-HU" i="1" dirty="0"/>
              <a:t>megtennéd, </a:t>
            </a:r>
            <a:r>
              <a:rPr lang="hu-HU" b="1" i="1" dirty="0"/>
              <a:t>cserébe X</a:t>
            </a:r>
            <a:r>
              <a:rPr lang="hu-HU" b="1" i="1" dirty="0" smtClean="0"/>
              <a:t>. / </a:t>
            </a:r>
            <a:r>
              <a:rPr lang="hu-HU" i="1" dirty="0" smtClean="0"/>
              <a:t>Ha </a:t>
            </a:r>
            <a:r>
              <a:rPr lang="hu-HU" i="1" dirty="0" smtClean="0"/>
              <a:t>megtennéd, </a:t>
            </a:r>
            <a:r>
              <a:rPr lang="hu-HU" b="1" i="1" dirty="0" smtClean="0"/>
              <a:t>te is meggyőződnél róla</a:t>
            </a:r>
            <a:r>
              <a:rPr lang="hu-HU" b="1" i="1" dirty="0" smtClean="0"/>
              <a:t>… /</a:t>
            </a:r>
            <a:r>
              <a:rPr lang="hu-HU" i="1" dirty="0"/>
              <a:t> Ha megtennéd, </a:t>
            </a:r>
            <a:r>
              <a:rPr lang="hu-HU" b="1" i="1" dirty="0"/>
              <a:t>akkor jobban lehetne Y. </a:t>
            </a:r>
            <a:r>
              <a:rPr lang="hu-HU" b="1" i="1" dirty="0" smtClean="0"/>
              <a:t>/</a:t>
            </a:r>
            <a:endParaRPr lang="hu-HU" b="1" i="1" dirty="0" smtClean="0"/>
          </a:p>
          <a:p>
            <a:pPr marL="0" indent="0">
              <a:buNone/>
            </a:pPr>
            <a:r>
              <a:rPr lang="hu-HU" dirty="0"/>
              <a:t>2</a:t>
            </a:r>
            <a:r>
              <a:rPr lang="hu-HU" dirty="0" smtClean="0"/>
              <a:t>. SZÍVESSÉG(KÉRÉS) – HÁLA/KÖSZÖNET (következmény)</a:t>
            </a:r>
          </a:p>
          <a:p>
            <a:pPr marL="274320" lvl="1" indent="0">
              <a:buNone/>
            </a:pPr>
            <a:r>
              <a:rPr lang="hu-HU" i="1" dirty="0" smtClean="0"/>
              <a:t>Ha megtennéd, </a:t>
            </a:r>
            <a:r>
              <a:rPr lang="hu-HU" b="1" i="1" dirty="0" smtClean="0"/>
              <a:t>(akkor) (nagyon) megköszönnénk/megköszönöm/megköszönném</a:t>
            </a:r>
            <a:r>
              <a:rPr lang="hu-HU" i="1" dirty="0" smtClean="0"/>
              <a:t>./ </a:t>
            </a:r>
            <a:r>
              <a:rPr lang="hu-HU" b="1" i="1" dirty="0" err="1" smtClean="0"/>
              <a:t>Megköszönném</a:t>
            </a:r>
            <a:r>
              <a:rPr lang="hu-HU" b="1" i="1" dirty="0" smtClean="0"/>
              <a:t>, </a:t>
            </a:r>
            <a:r>
              <a:rPr lang="hu-HU" i="1" dirty="0" smtClean="0"/>
              <a:t>ha megtennéd. </a:t>
            </a:r>
          </a:p>
          <a:p>
            <a:pPr marL="274320" lvl="1" indent="0">
              <a:buNone/>
            </a:pPr>
            <a:r>
              <a:rPr lang="hu-HU" b="1" i="1" dirty="0" smtClean="0"/>
              <a:t>Leköteleznél, </a:t>
            </a:r>
            <a:r>
              <a:rPr lang="hu-HU" i="1" dirty="0" smtClean="0"/>
              <a:t>ha megtennéd. / Ha megtennéd, </a:t>
            </a:r>
            <a:r>
              <a:rPr lang="hu-HU" b="1" i="1" dirty="0" smtClean="0"/>
              <a:t>nagyon hálásak lennénk. / </a:t>
            </a:r>
            <a:r>
              <a:rPr lang="hu-HU" i="1" dirty="0" smtClean="0"/>
              <a:t>Ha megtennéd, </a:t>
            </a:r>
            <a:r>
              <a:rPr lang="hu-HU" b="1" i="1" dirty="0" smtClean="0"/>
              <a:t>hogy Z. Köszi!</a:t>
            </a:r>
            <a:r>
              <a:rPr lang="hu-HU" i="1" dirty="0" smtClean="0"/>
              <a:t> / </a:t>
            </a:r>
            <a:r>
              <a:rPr lang="hu-HU" b="1" i="1" dirty="0" smtClean="0"/>
              <a:t>Köszi, </a:t>
            </a:r>
            <a:r>
              <a:rPr lang="hu-HU" i="1" dirty="0" smtClean="0"/>
              <a:t>ha megtennéd, hogy V</a:t>
            </a:r>
            <a:r>
              <a:rPr lang="hu-HU" i="1" dirty="0" smtClean="0"/>
              <a:t>.</a:t>
            </a:r>
          </a:p>
          <a:p>
            <a:pPr marL="274320" lvl="1" indent="0">
              <a:buNone/>
            </a:pPr>
            <a:r>
              <a:rPr lang="hu-HU" i="1" dirty="0"/>
              <a:t>Ha megtennéd, üljél át </a:t>
            </a:r>
            <a:r>
              <a:rPr lang="hu-HU" b="1" i="1" dirty="0"/>
              <a:t>légy szíves </a:t>
            </a:r>
            <a:r>
              <a:rPr lang="hu-HU" i="1" dirty="0"/>
              <a:t>a másik mikrofonhoz </a:t>
            </a:r>
            <a:r>
              <a:rPr lang="hu-HU" dirty="0" smtClean="0"/>
              <a:t>(…)</a:t>
            </a:r>
            <a:endParaRPr lang="hu-HU" b="1" i="1" dirty="0" smtClean="0"/>
          </a:p>
          <a:p>
            <a:pPr marL="0" indent="0">
              <a:buNone/>
            </a:pPr>
            <a:r>
              <a:rPr lang="hu-HU" dirty="0" smtClean="0"/>
              <a:t>3. (SZÍVESSÉG)KÉRÉS: nincs főmondat a </a:t>
            </a:r>
            <a:r>
              <a:rPr lang="hu-HU" dirty="0" err="1" smtClean="0"/>
              <a:t>kotextusban</a:t>
            </a:r>
            <a:r>
              <a:rPr lang="hu-HU" dirty="0" smtClean="0"/>
              <a:t> (kérést illik megköszönni, de ha nagyon udvarias, már nem feltétlenül?)</a:t>
            </a:r>
          </a:p>
          <a:p>
            <a:pPr marL="274320" lvl="1" indent="0">
              <a:buNone/>
            </a:pPr>
            <a:r>
              <a:rPr lang="hu-HU" i="1" dirty="0" smtClean="0"/>
              <a:t>Ha </a:t>
            </a:r>
            <a:r>
              <a:rPr lang="hu-HU" i="1" dirty="0" smtClean="0"/>
              <a:t>megtennéd, hogy a </a:t>
            </a:r>
            <a:r>
              <a:rPr lang="hu-HU" i="1" dirty="0"/>
              <a:t>pontos helyről előzetesen </a:t>
            </a:r>
            <a:r>
              <a:rPr lang="hu-HU" i="1" dirty="0" smtClean="0"/>
              <a:t>értesítesz...</a:t>
            </a:r>
          </a:p>
          <a:p>
            <a:pPr marL="274320" lvl="1" indent="0">
              <a:buNone/>
            </a:pPr>
            <a:r>
              <a:rPr lang="hu-HU" i="1" dirty="0" smtClean="0"/>
              <a:t>Szóljak </a:t>
            </a:r>
            <a:r>
              <a:rPr lang="hu-HU" i="1" dirty="0"/>
              <a:t>neki? </a:t>
            </a:r>
            <a:r>
              <a:rPr lang="hu-HU" dirty="0"/>
              <a:t>KŐHLER: </a:t>
            </a:r>
            <a:r>
              <a:rPr lang="hu-HU" i="1" dirty="0"/>
              <a:t>Ha megtennéd. [hogy szólsz </a:t>
            </a:r>
            <a:r>
              <a:rPr lang="hu-HU" i="1" dirty="0" smtClean="0"/>
              <a:t>neki]</a:t>
            </a:r>
            <a:endParaRPr lang="hu-HU" i="1" dirty="0"/>
          </a:p>
          <a:p>
            <a:pPr marL="274320" lvl="1" indent="0">
              <a:buNone/>
            </a:pPr>
            <a:endParaRPr lang="hu-HU" b="1" i="1" dirty="0"/>
          </a:p>
          <a:p>
            <a:pPr marL="274320" lvl="1" indent="0">
              <a:buNone/>
            </a:pPr>
            <a:r>
              <a:rPr lang="hu-HU" b="1" dirty="0" smtClean="0"/>
              <a:t>Hol </a:t>
            </a:r>
            <a:r>
              <a:rPr lang="hu-HU" b="1" dirty="0" smtClean="0"/>
              <a:t>tart a </a:t>
            </a:r>
            <a:r>
              <a:rPr lang="hu-HU" b="1" dirty="0" err="1" smtClean="0"/>
              <a:t>pragmatikalizációja</a:t>
            </a:r>
            <a:r>
              <a:rPr lang="hu-HU" b="1" dirty="0" smtClean="0"/>
              <a:t>? </a:t>
            </a:r>
            <a:r>
              <a:rPr lang="hu-HU" dirty="0" smtClean="0"/>
              <a:t>Probléma: irónia/gúny; a megköszönés fakultativitása (a szívesség mértéke)? Az ellipszishipotézis kritikája pl. Van </a:t>
            </a:r>
            <a:r>
              <a:rPr lang="hu-HU" dirty="0" err="1" smtClean="0"/>
              <a:t>IInden</a:t>
            </a:r>
            <a:r>
              <a:rPr lang="hu-HU" dirty="0" smtClean="0"/>
              <a:t> &amp; </a:t>
            </a:r>
            <a:r>
              <a:rPr lang="hu-HU" dirty="0" err="1" smtClean="0"/>
              <a:t>Van</a:t>
            </a:r>
            <a:r>
              <a:rPr lang="hu-HU" dirty="0" smtClean="0"/>
              <a:t> de </a:t>
            </a:r>
            <a:r>
              <a:rPr lang="hu-HU" dirty="0" err="1" smtClean="0"/>
              <a:t>Velde</a:t>
            </a:r>
            <a:r>
              <a:rPr lang="hu-HU" dirty="0" smtClean="0"/>
              <a:t> 2014: </a:t>
            </a:r>
            <a:r>
              <a:rPr lang="hu-HU" dirty="0" err="1" smtClean="0"/>
              <a:t>hypoanalysis</a:t>
            </a:r>
            <a:endParaRPr lang="hu-HU" dirty="0" smtClean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310552" y="2156603"/>
            <a:ext cx="17253" cy="3528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függetlenedett kondicionális </a:t>
            </a:r>
            <a:r>
              <a:rPr lang="hu-HU" smtClean="0"/>
              <a:t>mellékmondatok tipológiája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572905" cy="477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Mindegyik korpuszalapú!</a:t>
            </a:r>
          </a:p>
          <a:p>
            <a:pPr marL="0" indent="0">
              <a:buNone/>
            </a:pPr>
            <a:r>
              <a:rPr lang="hu-HU" dirty="0" smtClean="0"/>
              <a:t>Mindenki hangsúlyozza az átmeneti esetek létét!</a:t>
            </a:r>
          </a:p>
          <a:p>
            <a:pPr marL="0" indent="0">
              <a:buNone/>
            </a:pPr>
            <a:r>
              <a:rPr lang="hu-HU" dirty="0" err="1" smtClean="0"/>
              <a:t>Kaltenböck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smtClean="0"/>
              <a:t>2016: 349): </a:t>
            </a:r>
            <a:r>
              <a:rPr lang="hu-HU" dirty="0"/>
              <a:t>angol</a:t>
            </a:r>
            <a:r>
              <a:rPr lang="hu-HU" dirty="0" smtClean="0"/>
              <a:t>: </a:t>
            </a:r>
          </a:p>
          <a:p>
            <a:pPr marL="342900" indent="-342900">
              <a:buAutoNum type="arabicParenR"/>
            </a:pPr>
            <a:r>
              <a:rPr lang="hu-HU" dirty="0" err="1" smtClean="0"/>
              <a:t>Performatív</a:t>
            </a:r>
            <a:r>
              <a:rPr lang="hu-HU" dirty="0" smtClean="0"/>
              <a:t> (= </a:t>
            </a:r>
            <a:r>
              <a:rPr lang="hu-HU" dirty="0" err="1" smtClean="0"/>
              <a:t>stand-alone</a:t>
            </a:r>
            <a:r>
              <a:rPr lang="hu-HU" dirty="0" smtClean="0"/>
              <a:t>): direktív (másutt „kontrollált </a:t>
            </a:r>
            <a:r>
              <a:rPr lang="hu-HU" dirty="0" err="1" smtClean="0"/>
              <a:t>deontikus</a:t>
            </a:r>
            <a:r>
              <a:rPr lang="hu-HU" dirty="0" smtClean="0"/>
              <a:t>”: kérés, ajánlat, meghívás)</a:t>
            </a:r>
            <a:r>
              <a:rPr lang="en-GB" dirty="0" smtClean="0"/>
              <a:t>, </a:t>
            </a:r>
            <a:r>
              <a:rPr lang="hu-HU" dirty="0" smtClean="0"/>
              <a:t>óhajtó (kívánság) (másutt „nem kontrollált </a:t>
            </a:r>
            <a:r>
              <a:rPr lang="hu-HU" dirty="0" err="1" smtClean="0"/>
              <a:t>deontikus</a:t>
            </a:r>
            <a:r>
              <a:rPr lang="hu-HU" dirty="0" smtClean="0"/>
              <a:t>”)</a:t>
            </a:r>
            <a:r>
              <a:rPr lang="en-GB" dirty="0" smtClean="0"/>
              <a:t>, </a:t>
            </a:r>
            <a:r>
              <a:rPr lang="hu-HU" dirty="0" smtClean="0"/>
              <a:t>felkiáltó típus [~értékelő </a:t>
            </a:r>
            <a:r>
              <a:rPr lang="hu-HU" dirty="0" err="1" smtClean="0"/>
              <a:t>D’Hertefelt</a:t>
            </a:r>
            <a:r>
              <a:rPr lang="hu-HU" dirty="0" smtClean="0"/>
              <a:t> 2018 szerint]</a:t>
            </a:r>
            <a:endParaRPr lang="hu-HU" dirty="0" smtClean="0"/>
          </a:p>
          <a:p>
            <a:pPr marL="342900" indent="-342900">
              <a:buAutoNum type="arabicParenR"/>
            </a:pPr>
            <a:r>
              <a:rPr lang="hu-HU" dirty="0" err="1" smtClean="0"/>
              <a:t>Elaboratív</a:t>
            </a:r>
            <a:r>
              <a:rPr lang="hu-HU" dirty="0" smtClean="0"/>
              <a:t>: más vagy azonos beszélői megnyilatkozást dolgoz-e ki (kommentálás, tisztázás)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Lastres-López</a:t>
            </a:r>
            <a:r>
              <a:rPr lang="hu-HU" dirty="0"/>
              <a:t> (2018): angol: csak </a:t>
            </a:r>
            <a:r>
              <a:rPr lang="hu-HU" dirty="0" err="1" smtClean="0"/>
              <a:t>stand-alone</a:t>
            </a:r>
            <a:r>
              <a:rPr lang="hu-HU" dirty="0" smtClean="0"/>
              <a:t> (beszédaktusokhoz kötve)</a:t>
            </a:r>
            <a:endParaRPr lang="hu-HU" dirty="0"/>
          </a:p>
          <a:p>
            <a:pPr marL="342900" indent="-342900">
              <a:buAutoNum type="arabicParenR"/>
            </a:pPr>
            <a:r>
              <a:rPr lang="hu-HU" dirty="0"/>
              <a:t>direktív: kérés, javaslat, ajánlat, fenyegetés, engedély</a:t>
            </a:r>
          </a:p>
          <a:p>
            <a:pPr marL="342900" indent="-342900">
              <a:buAutoNum type="arabicParenR"/>
            </a:pPr>
            <a:r>
              <a:rPr lang="hu-HU" dirty="0"/>
              <a:t>nem direktív: kívánság, felkiáltás, panasz  </a:t>
            </a:r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8373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Vázlat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828800"/>
            <a:ext cx="9124332" cy="4761781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hu-HU" b="1" dirty="0" smtClean="0"/>
              <a:t>Feltételes mondatok: </a:t>
            </a:r>
            <a:r>
              <a:rPr lang="hu-HU" dirty="0" smtClean="0"/>
              <a:t>kontinuum és szemantikai változásaik (</a:t>
            </a:r>
            <a:r>
              <a:rPr lang="hu-HU" dirty="0" err="1" smtClean="0"/>
              <a:t>ideációs</a:t>
            </a:r>
            <a:r>
              <a:rPr lang="hu-HU" dirty="0" smtClean="0"/>
              <a:t>, </a:t>
            </a:r>
            <a:r>
              <a:rPr lang="hu-HU" dirty="0"/>
              <a:t>interperszonális, </a:t>
            </a:r>
            <a:r>
              <a:rPr lang="hu-HU" dirty="0" err="1"/>
              <a:t>textuális</a:t>
            </a:r>
            <a:r>
              <a:rPr lang="hu-HU" dirty="0"/>
              <a:t> funkció) </a:t>
            </a:r>
            <a:endParaRPr lang="hu-HU" dirty="0" smtClean="0"/>
          </a:p>
          <a:p>
            <a:pPr marL="342900" indent="-342900">
              <a:buAutoNum type="arabicPeriod"/>
            </a:pPr>
            <a:r>
              <a:rPr lang="hu-HU" b="1" dirty="0" smtClean="0"/>
              <a:t>„Nem teljes (</a:t>
            </a:r>
            <a:r>
              <a:rPr lang="hu-HU" b="1" dirty="0" err="1" smtClean="0"/>
              <a:t>incomplete</a:t>
            </a:r>
            <a:r>
              <a:rPr lang="hu-HU" b="1" dirty="0" smtClean="0"/>
              <a:t>)” </a:t>
            </a:r>
            <a:r>
              <a:rPr lang="hu-HU" dirty="0" smtClean="0"/>
              <a:t>feltételes mondatok</a:t>
            </a:r>
          </a:p>
          <a:p>
            <a:pPr marL="342900" indent="-342900">
              <a:buAutoNum type="arabicPeriod"/>
            </a:pPr>
            <a:r>
              <a:rPr lang="hu-HU" dirty="0" smtClean="0"/>
              <a:t>A germán nyelvek, főként az </a:t>
            </a:r>
            <a:r>
              <a:rPr lang="hu-HU" b="1" dirty="0" smtClean="0"/>
              <a:t>angol </a:t>
            </a:r>
            <a:r>
              <a:rPr lang="hu-HU" b="1" dirty="0" err="1" smtClean="0"/>
              <a:t>inszubordinált</a:t>
            </a:r>
            <a:r>
              <a:rPr lang="hu-HU" b="1" dirty="0" smtClean="0"/>
              <a:t> feltételes mellékmondat</a:t>
            </a:r>
            <a:r>
              <a:rPr lang="hu-HU" dirty="0" smtClean="0"/>
              <a:t>aira használt tipológiák (</a:t>
            </a:r>
            <a:r>
              <a:rPr lang="hu-HU" dirty="0" err="1" smtClean="0"/>
              <a:t>Kaltenböck</a:t>
            </a:r>
            <a:r>
              <a:rPr lang="hu-HU" dirty="0" smtClean="0"/>
              <a:t> 2016, </a:t>
            </a:r>
            <a:r>
              <a:rPr lang="hu-HU" dirty="0" err="1" smtClean="0"/>
              <a:t>Lastres-López</a:t>
            </a:r>
            <a:r>
              <a:rPr lang="hu-HU" dirty="0" smtClean="0"/>
              <a:t> 2018, </a:t>
            </a:r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 err="1" smtClean="0"/>
              <a:t>2018</a:t>
            </a:r>
            <a:r>
              <a:rPr lang="hu-HU" dirty="0" smtClean="0"/>
              <a:t>) 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Magyar </a:t>
            </a:r>
            <a:r>
              <a:rPr lang="hu-HU" b="1" dirty="0" err="1"/>
              <a:t>i</a:t>
            </a:r>
            <a:r>
              <a:rPr lang="hu-HU" b="1" dirty="0" err="1" smtClean="0"/>
              <a:t>nszubordinált</a:t>
            </a:r>
            <a:r>
              <a:rPr lang="hu-HU" dirty="0" smtClean="0"/>
              <a:t> (függetlenedett), főmondatértékű feltételes </a:t>
            </a:r>
            <a:r>
              <a:rPr lang="hu-HU" b="1" dirty="0" smtClean="0"/>
              <a:t>mellékmondatok</a:t>
            </a:r>
            <a:r>
              <a:rPr lang="hu-HU" dirty="0"/>
              <a:t> </a:t>
            </a:r>
            <a:r>
              <a:rPr lang="hu-HU" b="1" dirty="0" smtClean="0"/>
              <a:t>tipológiája: </a:t>
            </a:r>
            <a:r>
              <a:rPr lang="hu-HU" dirty="0" smtClean="0"/>
              <a:t>szemantikai-pragmatikai típusok, </a:t>
            </a:r>
            <a:r>
              <a:rPr lang="hu-HU" dirty="0" err="1" smtClean="0"/>
              <a:t>morfoszintaktikai</a:t>
            </a:r>
            <a:r>
              <a:rPr lang="hu-HU" dirty="0" smtClean="0"/>
              <a:t> jellemzők </a:t>
            </a:r>
            <a:r>
              <a:rPr lang="hu-HU" b="1" dirty="0" smtClean="0"/>
              <a:t>korpuszalapú </a:t>
            </a:r>
            <a:r>
              <a:rPr lang="hu-HU" dirty="0" smtClean="0"/>
              <a:t>meghatározása</a:t>
            </a:r>
          </a:p>
          <a:p>
            <a:pPr marL="342900" indent="-342900">
              <a:buAutoNum type="arabicPeriod"/>
            </a:pPr>
            <a:r>
              <a:rPr lang="hu-HU" dirty="0" smtClean="0"/>
              <a:t>Összegzés és kitekintés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54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függetlenedett kondicionális mellékmondatok tipológiája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/>
              <a:t>(2018): </a:t>
            </a:r>
            <a:r>
              <a:rPr lang="hu-HU" dirty="0" smtClean="0"/>
              <a:t>konstrukciós szemantika, </a:t>
            </a:r>
            <a:r>
              <a:rPr lang="hu-HU" b="1" dirty="0" smtClean="0"/>
              <a:t>germán </a:t>
            </a:r>
            <a:r>
              <a:rPr lang="hu-HU" b="1" dirty="0"/>
              <a:t>nyelvek, 5 típus (csak </a:t>
            </a:r>
            <a:r>
              <a:rPr lang="hu-HU" b="1" dirty="0" err="1"/>
              <a:t>stand-alone</a:t>
            </a:r>
            <a:r>
              <a:rPr lang="hu-HU" b="1" dirty="0"/>
              <a:t> </a:t>
            </a:r>
            <a:r>
              <a:rPr lang="hu-HU" dirty="0"/>
              <a:t>[de vö. extra feltételt megadó kondicionálisok]</a:t>
            </a:r>
            <a:r>
              <a:rPr lang="hu-HU" b="1" dirty="0"/>
              <a:t>):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err="1"/>
              <a:t>deontikus</a:t>
            </a:r>
            <a:r>
              <a:rPr lang="hu-HU" dirty="0"/>
              <a:t> (kívánság, kérés, javaslat, fenyegetés)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/>
              <a:t>értékelő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/>
              <a:t>asszertív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>
                <a:solidFill>
                  <a:srgbClr val="FF0000"/>
                </a:solidFill>
              </a:rPr>
              <a:t>igazoló (</a:t>
            </a:r>
            <a:r>
              <a:rPr lang="hu-HU" dirty="0" err="1">
                <a:solidFill>
                  <a:srgbClr val="FF0000"/>
                </a:solidFill>
              </a:rPr>
              <a:t>argumentative</a:t>
            </a:r>
            <a:r>
              <a:rPr lang="hu-HU" dirty="0">
                <a:solidFill>
                  <a:srgbClr val="FF0000"/>
                </a:solidFill>
              </a:rPr>
              <a:t>) – nem tisztán </a:t>
            </a:r>
            <a:r>
              <a:rPr lang="hu-HU" dirty="0" err="1">
                <a:solidFill>
                  <a:srgbClr val="FF0000"/>
                </a:solidFill>
              </a:rPr>
              <a:t>stand-alone</a:t>
            </a:r>
            <a:r>
              <a:rPr lang="hu-HU" dirty="0">
                <a:solidFill>
                  <a:srgbClr val="FF0000"/>
                </a:solidFill>
              </a:rPr>
              <a:t>/</a:t>
            </a:r>
            <a:r>
              <a:rPr lang="hu-HU" dirty="0" err="1">
                <a:solidFill>
                  <a:srgbClr val="FF0000"/>
                </a:solidFill>
              </a:rPr>
              <a:t>inszub</a:t>
            </a:r>
            <a:r>
              <a:rPr lang="hu-HU" dirty="0">
                <a:solidFill>
                  <a:srgbClr val="FF0000"/>
                </a:solidFill>
              </a:rPr>
              <a:t>. (</a:t>
            </a:r>
            <a:r>
              <a:rPr lang="hu-HU" dirty="0" err="1">
                <a:solidFill>
                  <a:srgbClr val="FF0000"/>
                </a:solidFill>
              </a:rPr>
              <a:t>Lastres-López</a:t>
            </a:r>
            <a:r>
              <a:rPr lang="hu-HU" dirty="0">
                <a:solidFill>
                  <a:srgbClr val="FF0000"/>
                </a:solidFill>
              </a:rPr>
              <a:t> 2018)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>
                <a:solidFill>
                  <a:srgbClr val="FF0000"/>
                </a:solidFill>
              </a:rPr>
              <a:t>elképzeltető (</a:t>
            </a:r>
            <a:r>
              <a:rPr lang="hu-HU" dirty="0" err="1">
                <a:solidFill>
                  <a:srgbClr val="FF0000"/>
                </a:solidFill>
              </a:rPr>
              <a:t>reasoning</a:t>
            </a:r>
            <a:r>
              <a:rPr lang="hu-HU" dirty="0">
                <a:solidFill>
                  <a:srgbClr val="FF0000"/>
                </a:solidFill>
              </a:rPr>
              <a:t>) – nem tisztán </a:t>
            </a:r>
            <a:r>
              <a:rPr lang="hu-HU" dirty="0" err="1">
                <a:solidFill>
                  <a:srgbClr val="FF0000"/>
                </a:solidFill>
              </a:rPr>
              <a:t>stand-alone</a:t>
            </a:r>
            <a:r>
              <a:rPr lang="hu-HU" dirty="0">
                <a:solidFill>
                  <a:srgbClr val="FF0000"/>
                </a:solidFill>
              </a:rPr>
              <a:t>/</a:t>
            </a:r>
            <a:r>
              <a:rPr lang="hu-HU" dirty="0" err="1">
                <a:solidFill>
                  <a:srgbClr val="FF0000"/>
                </a:solidFill>
              </a:rPr>
              <a:t>inszub</a:t>
            </a:r>
            <a:r>
              <a:rPr lang="hu-HU" dirty="0">
                <a:solidFill>
                  <a:srgbClr val="FF0000"/>
                </a:solidFill>
              </a:rPr>
              <a:t>. (</a:t>
            </a:r>
            <a:r>
              <a:rPr lang="hu-HU" dirty="0" err="1">
                <a:solidFill>
                  <a:srgbClr val="FF0000"/>
                </a:solidFill>
              </a:rPr>
              <a:t>Lastres-López</a:t>
            </a:r>
            <a:r>
              <a:rPr lang="hu-HU" dirty="0">
                <a:solidFill>
                  <a:srgbClr val="FF0000"/>
                </a:solidFill>
              </a:rPr>
              <a:t> 2018)</a:t>
            </a:r>
          </a:p>
          <a:p>
            <a:pPr marL="0" indent="0">
              <a:buNone/>
            </a:pPr>
            <a:r>
              <a:rPr lang="hu-HU" dirty="0" smtClean="0"/>
              <a:t>a (csak a) beszédaktusokhoz kötés sokszor önkényes (pl. kérés / javaslat), nem elég egzakt, szemantikai-pragmatikai (diskurzusfunkciós) és formai leírás szükséges</a:t>
            </a:r>
          </a:p>
          <a:p>
            <a:pPr marL="0" indent="0">
              <a:buNone/>
            </a:pPr>
            <a:r>
              <a:rPr lang="hu-HU" dirty="0" smtClean="0"/>
              <a:t>(vö. </a:t>
            </a:r>
            <a:r>
              <a:rPr lang="hu-HU" dirty="0" err="1" smtClean="0"/>
              <a:t>Panther</a:t>
            </a:r>
            <a:r>
              <a:rPr lang="hu-HU" dirty="0" smtClean="0"/>
              <a:t> és </a:t>
            </a:r>
            <a:r>
              <a:rPr lang="hu-HU" dirty="0" err="1" smtClean="0"/>
              <a:t>Thornburg</a:t>
            </a:r>
            <a:r>
              <a:rPr lang="hu-HU" dirty="0" smtClean="0"/>
              <a:t> 2003: </a:t>
            </a:r>
            <a:r>
              <a:rPr lang="hu-HU" dirty="0" err="1" smtClean="0"/>
              <a:t>deontikus</a:t>
            </a:r>
            <a:r>
              <a:rPr lang="hu-HU" dirty="0" smtClean="0"/>
              <a:t>, expresszív és </a:t>
            </a:r>
            <a:r>
              <a:rPr lang="hu-HU" dirty="0" err="1" smtClean="0"/>
              <a:t>episztemikus</a:t>
            </a:r>
            <a:r>
              <a:rPr lang="hu-HU" dirty="0" smtClean="0"/>
              <a:t> </a:t>
            </a:r>
            <a:r>
              <a:rPr lang="hu-HU" i="1" dirty="0" err="1" smtClean="0"/>
              <a:t>if</a:t>
            </a:r>
            <a:r>
              <a:rPr lang="hu-HU" dirty="0" err="1" smtClean="0"/>
              <a:t>-mellékmondatok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 </a:t>
            </a:r>
            <a:endParaRPr lang="hu-HU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688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 (MNSz2)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8480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I. </a:t>
            </a:r>
            <a:r>
              <a:rPr lang="hu-HU" b="1" dirty="0" err="1" smtClean="0"/>
              <a:t>Deontikus</a:t>
            </a:r>
            <a:r>
              <a:rPr lang="hu-HU" b="1" dirty="0" smtClean="0"/>
              <a:t>: </a:t>
            </a:r>
            <a:r>
              <a:rPr lang="hu-HU" dirty="0"/>
              <a:t>egy lehetséges tényállást a kívánatosság szempontjából értékel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Kívánság: </a:t>
            </a:r>
            <a:r>
              <a:rPr lang="hu-HU" i="1" dirty="0" smtClean="0"/>
              <a:t>ha </a:t>
            </a:r>
            <a:r>
              <a:rPr lang="hu-HU" dirty="0" smtClean="0"/>
              <a:t>(</a:t>
            </a:r>
            <a:r>
              <a:rPr lang="hu-HU" i="1" dirty="0" smtClean="0"/>
              <a:t>+ </a:t>
            </a:r>
            <a:r>
              <a:rPr lang="hu-HU" i="1" dirty="0"/>
              <a:t>még </a:t>
            </a:r>
            <a:r>
              <a:rPr lang="hu-HU" dirty="0" smtClean="0"/>
              <a:t>+) </a:t>
            </a:r>
            <a:r>
              <a:rPr lang="hu-HU" dirty="0"/>
              <a:t>felt. módú </a:t>
            </a:r>
            <a:r>
              <a:rPr lang="hu-HU" dirty="0" smtClean="0"/>
              <a:t>ige (de: </a:t>
            </a:r>
            <a:r>
              <a:rPr lang="hu-HU" i="1" dirty="0" smtClean="0"/>
              <a:t>még </a:t>
            </a:r>
            <a:r>
              <a:rPr lang="hu-HU" dirty="0" smtClean="0"/>
              <a:t>esetén értékelő jelleg is)</a:t>
            </a:r>
          </a:p>
          <a:p>
            <a:pPr marL="0" indent="0">
              <a:buNone/>
            </a:pPr>
            <a:r>
              <a:rPr lang="hu-HU" dirty="0" smtClean="0"/>
              <a:t>(28) </a:t>
            </a:r>
            <a:r>
              <a:rPr lang="hu-HU" i="1" dirty="0" smtClean="0"/>
              <a:t>2013-07-05 </a:t>
            </a:r>
            <a:r>
              <a:rPr lang="hu-HU" i="1" dirty="0" err="1"/>
              <a:t>szemeskályha</a:t>
            </a:r>
            <a:r>
              <a:rPr lang="hu-HU" i="1" dirty="0"/>
              <a:t> </a:t>
            </a:r>
            <a:r>
              <a:rPr lang="hu-HU" i="1" dirty="0" err="1"/>
              <a:t>gyönyörűű</a:t>
            </a:r>
            <a:r>
              <a:rPr lang="hu-HU" i="1" dirty="0"/>
              <a:t>! 2013-07-05 </a:t>
            </a:r>
            <a:r>
              <a:rPr lang="hu-HU" i="1" dirty="0" err="1"/>
              <a:t>liscsim</a:t>
            </a:r>
            <a:r>
              <a:rPr lang="hu-HU" b="1" dirty="0"/>
              <a:t> </a:t>
            </a:r>
            <a:r>
              <a:rPr lang="sv-SE" b="1" i="1" dirty="0"/>
              <a:t>Ha ide is jutna belőle egy...</a:t>
            </a:r>
            <a:r>
              <a:rPr lang="hu-HU" b="1" i="1" dirty="0"/>
              <a:t> </a:t>
            </a:r>
            <a:r>
              <a:rPr lang="hu-HU" dirty="0"/>
              <a:t>(MNSz2, #293644757, személyes)</a:t>
            </a:r>
          </a:p>
          <a:p>
            <a:pPr marL="0" indent="0">
              <a:buNone/>
            </a:pPr>
            <a:r>
              <a:rPr lang="hu-HU" dirty="0" smtClean="0"/>
              <a:t>Kérés</a:t>
            </a:r>
            <a:r>
              <a:rPr lang="hu-HU" dirty="0" smtClean="0"/>
              <a:t>: </a:t>
            </a:r>
          </a:p>
          <a:p>
            <a:pPr marL="0" indent="0">
              <a:buNone/>
            </a:pPr>
            <a:r>
              <a:rPr lang="hu-HU" dirty="0" smtClean="0"/>
              <a:t>(29) </a:t>
            </a:r>
            <a:r>
              <a:rPr lang="hu-HU" i="1" dirty="0" smtClean="0"/>
              <a:t>MARSI </a:t>
            </a:r>
            <a:r>
              <a:rPr lang="hu-HU" i="1" dirty="0"/>
              <a:t>PÉTER PÁL (MIÉP) Elnézést, közben a költségvetésért felelős főpolgármester-helyettessel beszélgettem. </a:t>
            </a:r>
            <a:r>
              <a:rPr lang="hu-HU" b="1" i="1" dirty="0" smtClean="0"/>
              <a:t>Ha még egyszer </a:t>
            </a:r>
            <a:r>
              <a:rPr lang="hu-HU" b="1" i="1" dirty="0"/>
              <a:t>megismételné a  javaslatot! </a:t>
            </a:r>
            <a:r>
              <a:rPr lang="hu-HU" dirty="0"/>
              <a:t>(MNSz2, #</a:t>
            </a:r>
            <a:r>
              <a:rPr lang="hu-HU" dirty="0" smtClean="0"/>
              <a:t>134479973, hivatalos)</a:t>
            </a:r>
          </a:p>
          <a:p>
            <a:pPr marL="0" indent="0">
              <a:buNone/>
            </a:pPr>
            <a:r>
              <a:rPr lang="hu-HU" dirty="0" smtClean="0"/>
              <a:t>Fenyegetés: </a:t>
            </a:r>
            <a:r>
              <a:rPr lang="hu-HU" i="1" dirty="0" smtClean="0"/>
              <a:t>ha (+ még egyszer)</a:t>
            </a:r>
          </a:p>
          <a:p>
            <a:pPr marL="0" indent="0">
              <a:buNone/>
            </a:pPr>
            <a:r>
              <a:rPr lang="hu-HU" dirty="0" smtClean="0"/>
              <a:t>(30) MARA</a:t>
            </a:r>
            <a:r>
              <a:rPr lang="hu-HU" i="1" dirty="0" smtClean="0"/>
              <a:t> </a:t>
            </a:r>
            <a:r>
              <a:rPr lang="hu-HU" i="1" dirty="0"/>
              <a:t>Te meg jobban teszed, ha meghúzod magad, és egy szót sem szólsz, érted?! </a:t>
            </a:r>
            <a:r>
              <a:rPr lang="hu-HU" b="1" i="1" dirty="0"/>
              <a:t>Ha még egyszer meglátlak Béni közelében!</a:t>
            </a:r>
            <a:r>
              <a:rPr lang="hu-HU" i="1" dirty="0"/>
              <a:t> A férjem közelében! </a:t>
            </a:r>
            <a:r>
              <a:rPr lang="hu-HU" b="1" i="1" dirty="0"/>
              <a:t>Ha még egyszer odatelefonálsz!</a:t>
            </a:r>
            <a:r>
              <a:rPr lang="hu-HU" i="1" dirty="0"/>
              <a:t> </a:t>
            </a:r>
            <a:r>
              <a:rPr lang="hu-HU" dirty="0"/>
              <a:t>(MNSz2, #</a:t>
            </a:r>
            <a:r>
              <a:rPr lang="hu-HU" dirty="0" smtClean="0"/>
              <a:t>90948270, irodalmi)</a:t>
            </a:r>
          </a:p>
          <a:p>
            <a:pPr marL="0" indent="0">
              <a:buNone/>
            </a:pPr>
            <a:r>
              <a:rPr lang="hu-HU" dirty="0" smtClean="0"/>
              <a:t>Engedélykérés: (</a:t>
            </a:r>
            <a:r>
              <a:rPr lang="hu-HU" i="1" dirty="0" smtClean="0"/>
              <a:t>hogy)ha </a:t>
            </a:r>
            <a:r>
              <a:rPr lang="hu-HU" dirty="0" smtClean="0"/>
              <a:t>+ felt. </a:t>
            </a:r>
            <a:r>
              <a:rPr lang="hu-HU" dirty="0"/>
              <a:t>m</a:t>
            </a:r>
            <a:r>
              <a:rPr lang="hu-HU" dirty="0" smtClean="0"/>
              <a:t>ódú ige</a:t>
            </a:r>
          </a:p>
          <a:p>
            <a:pPr marL="0" indent="0">
              <a:buNone/>
            </a:pPr>
            <a:r>
              <a:rPr lang="hu-HU" dirty="0" smtClean="0"/>
              <a:t>(31) </a:t>
            </a:r>
            <a:r>
              <a:rPr lang="hu-HU" dirty="0"/>
              <a:t>KT.: </a:t>
            </a:r>
            <a:r>
              <a:rPr lang="hu-HU" i="1" dirty="0" smtClean="0"/>
              <a:t>– </a:t>
            </a:r>
            <a:r>
              <a:rPr lang="hu-HU" i="1" dirty="0"/>
              <a:t>Tulajdonképpen, hogyha vissza kell menni ahhoz, hogy miért volt ez az alkotmányos elképzelés és ehhez képest miért hiúsult meg. </a:t>
            </a:r>
            <a:r>
              <a:rPr lang="hu-HU" b="1" i="1" dirty="0"/>
              <a:t>Hogyha erről mondhatnék pár szót. </a:t>
            </a:r>
            <a:r>
              <a:rPr lang="hu-HU" dirty="0"/>
              <a:t>(MNSz2, #1217238989, </a:t>
            </a:r>
            <a:r>
              <a:rPr lang="hu-HU" dirty="0" smtClean="0"/>
              <a:t>beszélt)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96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1706" y="1846052"/>
            <a:ext cx="10567358" cy="50119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II. Értékelő: </a:t>
            </a:r>
            <a:r>
              <a:rPr lang="hu-HU" dirty="0" smtClean="0"/>
              <a:t>egy adott tényállást figyelemre méltónak, abszurdnak vagy negatívan értékel: </a:t>
            </a:r>
          </a:p>
          <a:p>
            <a:pPr marL="0" indent="0">
              <a:buNone/>
            </a:pPr>
            <a:r>
              <a:rPr lang="hu-HU" i="1" dirty="0" smtClean="0"/>
              <a:t>ha </a:t>
            </a:r>
            <a:r>
              <a:rPr lang="hu-HU" dirty="0" smtClean="0"/>
              <a:t>+ személyes/mutató névmás + személyes/mutató névmás; </a:t>
            </a:r>
            <a:r>
              <a:rPr lang="hu-HU" i="1" dirty="0" smtClean="0"/>
              <a:t>ha</a:t>
            </a:r>
            <a:r>
              <a:rPr lang="hu-HU" dirty="0" smtClean="0"/>
              <a:t> + felt. </a:t>
            </a:r>
            <a:r>
              <a:rPr lang="hu-HU" dirty="0"/>
              <a:t>m</a:t>
            </a:r>
            <a:r>
              <a:rPr lang="hu-HU" dirty="0" smtClean="0"/>
              <a:t>ódú állítmány </a:t>
            </a:r>
          </a:p>
          <a:p>
            <a:pPr marL="0" indent="0">
              <a:buNone/>
            </a:pPr>
            <a:r>
              <a:rPr lang="hu-HU" dirty="0" smtClean="0"/>
              <a:t>(Hú/Hát/Ha X-et kellene csinálnom…[nem is tudom, mi lenne/nem bírom elképzelni], Ha valaki ennyire X (pl. nem bírja a kritikát), Ha azt meg tudtad csinálni [akkor ezt pláne], Ha ez megtörténik [nem is tudom, mi lesz]; Már ha/</a:t>
            </a:r>
            <a:r>
              <a:rPr lang="hu-HU" dirty="0" err="1" smtClean="0"/>
              <a:t>Ha</a:t>
            </a:r>
            <a:r>
              <a:rPr lang="hu-HU" dirty="0" smtClean="0"/>
              <a:t> már meglátom [rosszul vagyok tőle]; </a:t>
            </a:r>
          </a:p>
          <a:p>
            <a:pPr marL="0" indent="0">
              <a:buNone/>
            </a:pPr>
            <a:r>
              <a:rPr lang="hu-HU" i="1" dirty="0" smtClean="0"/>
              <a:t>Ha </a:t>
            </a:r>
            <a:r>
              <a:rPr lang="hu-HU" i="1" dirty="0"/>
              <a:t>ez (neked) csinos </a:t>
            </a:r>
            <a:r>
              <a:rPr lang="hu-HU" dirty="0"/>
              <a:t>’</a:t>
            </a:r>
            <a:r>
              <a:rPr lang="hu-HU" dirty="0" err="1"/>
              <a:t>szerintem</a:t>
            </a:r>
            <a:r>
              <a:rPr lang="hu-HU" dirty="0"/>
              <a:t> nem csinos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(32) </a:t>
            </a:r>
            <a:r>
              <a:rPr lang="hu-HU" i="1" dirty="0"/>
              <a:t>Csak az ötvenes évek elején volt gyakorlat, hogy a vádirat helyett véletlenül az ítéletet olvasták fel... </a:t>
            </a:r>
            <a:r>
              <a:rPr lang="hu-HU" b="1" i="1" dirty="0"/>
              <a:t>Ha neked ez az eljárásrend tetszik...? </a:t>
            </a:r>
            <a:r>
              <a:rPr lang="hu-HU" dirty="0"/>
              <a:t>(MNSz2, #</a:t>
            </a:r>
            <a:r>
              <a:rPr lang="hu-HU" dirty="0" smtClean="0"/>
              <a:t>254268244, személyes)</a:t>
            </a:r>
          </a:p>
          <a:p>
            <a:pPr marL="0" indent="0">
              <a:buNone/>
            </a:pPr>
            <a:r>
              <a:rPr lang="hu-HU" dirty="0" smtClean="0"/>
              <a:t>KEVERT: </a:t>
            </a:r>
          </a:p>
          <a:p>
            <a:pPr marL="0" indent="0">
              <a:buNone/>
            </a:pPr>
            <a:r>
              <a:rPr lang="hu-HU" dirty="0" smtClean="0"/>
              <a:t>(33) </a:t>
            </a:r>
            <a:r>
              <a:rPr lang="hu-HU" i="1" dirty="0" smtClean="0"/>
              <a:t>Úgy biflázott, mint a kezdő, rossz színészek szoktak, elolvasott egy részt, letakarta, elmondta kívülről, hozzáolvasta a következő részt, letakarta az egészet, elmondta kívülről, megint letakarta... </a:t>
            </a:r>
            <a:r>
              <a:rPr lang="hu-HU" b="1" i="1" dirty="0" smtClean="0"/>
              <a:t>Ha legalább végszavazna valaki. </a:t>
            </a:r>
            <a:r>
              <a:rPr lang="hu-HU" dirty="0" smtClean="0"/>
              <a:t>(MNSz2, #82919140, irodalom) [</a:t>
            </a:r>
            <a:r>
              <a:rPr lang="hu-HU" dirty="0" smtClean="0">
                <a:solidFill>
                  <a:srgbClr val="FF0000"/>
                </a:solidFill>
              </a:rPr>
              <a:t>kevert, </a:t>
            </a:r>
            <a:r>
              <a:rPr lang="hu-HU" dirty="0" err="1" smtClean="0"/>
              <a:t>deontikus</a:t>
            </a:r>
            <a:r>
              <a:rPr lang="hu-HU" dirty="0" smtClean="0"/>
              <a:t> is: kívánság, igazolás is, hogy miért nem megy neki a szövegtanulás]</a:t>
            </a:r>
          </a:p>
          <a:p>
            <a:pPr marL="0" indent="0">
              <a:buNone/>
            </a:pPr>
            <a:r>
              <a:rPr lang="hu-HU" b="1" i="1" dirty="0" smtClean="0"/>
              <a:t>Ha te mondod…</a:t>
            </a:r>
          </a:p>
        </p:txBody>
      </p:sp>
    </p:spTree>
    <p:extLst>
      <p:ext uri="{BB962C8B-B14F-4D97-AF65-F5344CB8AC3E}">
        <p14:creationId xmlns:p14="http://schemas.microsoft.com/office/powerpoint/2010/main" val="9689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/>
              <a:t>III. Asszertív: </a:t>
            </a:r>
            <a:r>
              <a:rPr lang="hu-HU" dirty="0" err="1" smtClean="0"/>
              <a:t>vmiről</a:t>
            </a:r>
            <a:r>
              <a:rPr lang="hu-HU" dirty="0" smtClean="0"/>
              <a:t> </a:t>
            </a:r>
            <a:r>
              <a:rPr lang="hu-HU" dirty="0"/>
              <a:t>állít </a:t>
            </a:r>
            <a:r>
              <a:rPr lang="hu-HU" dirty="0"/>
              <a:t>(erőteljesen) </a:t>
            </a:r>
            <a:r>
              <a:rPr lang="hu-HU" dirty="0" err="1"/>
              <a:t>vmit</a:t>
            </a:r>
            <a:r>
              <a:rPr lang="hu-HU" dirty="0"/>
              <a:t>, pl. egy esemény bekövetkezését, megerősíti </a:t>
            </a:r>
            <a:r>
              <a:rPr lang="hu-HU" dirty="0" err="1"/>
              <a:t>vminek</a:t>
            </a:r>
            <a:r>
              <a:rPr lang="hu-HU" dirty="0"/>
              <a:t> az azonosítását (</a:t>
            </a:r>
            <a:r>
              <a:rPr lang="hu-HU" i="1" dirty="0"/>
              <a:t>ha van </a:t>
            </a:r>
            <a:r>
              <a:rPr lang="hu-HU" i="1" dirty="0" smtClean="0"/>
              <a:t>ember/mérnök </a:t>
            </a:r>
            <a:r>
              <a:rPr lang="hu-HU" dirty="0" smtClean="0"/>
              <a:t>stb.</a:t>
            </a:r>
            <a:r>
              <a:rPr lang="hu-HU" i="1" dirty="0" smtClean="0"/>
              <a:t>, </a:t>
            </a:r>
            <a:r>
              <a:rPr lang="hu-HU" i="1" dirty="0"/>
              <a:t>aki/ami…</a:t>
            </a:r>
            <a:r>
              <a:rPr lang="hu-HU" dirty="0"/>
              <a:t>), minősítését (negatív polaritás: </a:t>
            </a:r>
            <a:r>
              <a:rPr lang="hu-HU" i="1" dirty="0"/>
              <a:t>ha ez nem X </a:t>
            </a:r>
            <a:r>
              <a:rPr lang="hu-HU" dirty="0"/>
              <a:t>’</a:t>
            </a:r>
            <a:r>
              <a:rPr lang="hu-HU" dirty="0" err="1"/>
              <a:t>ez</a:t>
            </a:r>
            <a:r>
              <a:rPr lang="hu-HU" dirty="0"/>
              <a:t> nagyon is X’, pl. </a:t>
            </a:r>
            <a:r>
              <a:rPr lang="hu-HU" i="1" dirty="0"/>
              <a:t>ha ez nem törte ki az ablakot…</a:t>
            </a:r>
            <a:r>
              <a:rPr lang="hu-HU" dirty="0"/>
              <a:t>)</a:t>
            </a:r>
          </a:p>
          <a:p>
            <a:pPr marL="0" indent="0">
              <a:buNone/>
            </a:pPr>
            <a:r>
              <a:rPr lang="hu-HU" dirty="0"/>
              <a:t>(34) </a:t>
            </a:r>
            <a:r>
              <a:rPr lang="hu-HU" i="1" dirty="0"/>
              <a:t>– De mi a csudát érdekli magát annyira?! – robbant ki </a:t>
            </a:r>
            <a:r>
              <a:rPr lang="hu-HU" i="1" dirty="0" err="1"/>
              <a:t>Faud</a:t>
            </a:r>
            <a:r>
              <a:rPr lang="hu-HU" i="1" dirty="0"/>
              <a:t>. – Jó stílusa van , irodalmi törököt tud és perzsát, s akkor mindig az a </a:t>
            </a:r>
            <a:r>
              <a:rPr lang="hu-HU" i="1" dirty="0" err="1"/>
              <a:t>csagatáj</a:t>
            </a:r>
            <a:r>
              <a:rPr lang="hu-HU" i="1" dirty="0"/>
              <a:t>!... </a:t>
            </a:r>
            <a:r>
              <a:rPr lang="hu-HU" b="1" i="1" dirty="0"/>
              <a:t>Ha</a:t>
            </a:r>
            <a:r>
              <a:rPr lang="hu-HU" i="1" dirty="0"/>
              <a:t> </a:t>
            </a:r>
            <a:r>
              <a:rPr lang="hu-HU" b="1" i="1" dirty="0"/>
              <a:t>ez nem rögeszme... </a:t>
            </a:r>
            <a:r>
              <a:rPr lang="hu-HU" dirty="0"/>
              <a:t>(MNSz2, </a:t>
            </a:r>
            <a:r>
              <a:rPr lang="hu-HU" dirty="0" err="1"/>
              <a:t>doc</a:t>
            </a:r>
            <a:r>
              <a:rPr lang="hu-HU" dirty="0"/>
              <a:t>#139, irodalom)</a:t>
            </a:r>
          </a:p>
          <a:p>
            <a:pPr marL="0" indent="0">
              <a:buNone/>
            </a:pPr>
            <a:r>
              <a:rPr lang="hu-HU" dirty="0" smtClean="0"/>
              <a:t>(35</a:t>
            </a:r>
            <a:r>
              <a:rPr lang="hu-HU" dirty="0"/>
              <a:t>) </a:t>
            </a:r>
            <a:r>
              <a:rPr lang="hu-HU" i="1" dirty="0" err="1"/>
              <a:t>Zsofia</a:t>
            </a:r>
            <a:r>
              <a:rPr lang="hu-HU" i="1" dirty="0"/>
              <a:t> </a:t>
            </a:r>
            <a:r>
              <a:rPr lang="hu-HU" i="1" dirty="0" err="1"/>
              <a:t>Kislaszlo</a:t>
            </a:r>
            <a:r>
              <a:rPr lang="hu-HU" i="1" dirty="0"/>
              <a:t> </a:t>
            </a:r>
            <a:r>
              <a:rPr lang="hu-HU" b="1" i="1" dirty="0">
                <a:solidFill>
                  <a:srgbClr val="FF0000"/>
                </a:solidFill>
              </a:rPr>
              <a:t>Ha van buta állat </a:t>
            </a:r>
            <a:r>
              <a:rPr lang="hu-HU" i="1" dirty="0"/>
              <a:t>akkor szerintem a teknősöm viszi, azzal szórakozik, hogy nekiindul az akvárium falának teljes erőbedobással és neki csapódik</a:t>
            </a:r>
            <a:r>
              <a:rPr lang="hu-HU" i="1" dirty="0" smtClean="0"/>
              <a:t>... </a:t>
            </a:r>
            <a:r>
              <a:rPr lang="hu-HU" b="1" i="1" dirty="0" smtClean="0"/>
              <a:t>Ha van idióta!!! </a:t>
            </a:r>
            <a:r>
              <a:rPr lang="hu-HU" dirty="0" smtClean="0"/>
              <a:t>(</a:t>
            </a:r>
            <a:r>
              <a:rPr lang="hu-HU" dirty="0"/>
              <a:t>MNSz2, #</a:t>
            </a:r>
            <a:r>
              <a:rPr lang="hu-HU" dirty="0" smtClean="0"/>
              <a:t>355585978, személyes</a:t>
            </a:r>
            <a:r>
              <a:rPr lang="hu-HU" dirty="0"/>
              <a:t>) [akkor a teknősöm az]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– De a (35) mennyire </a:t>
            </a:r>
            <a:r>
              <a:rPr lang="hu-HU" dirty="0" err="1" smtClean="0"/>
              <a:t>inszubordinált</a:t>
            </a:r>
            <a:r>
              <a:rPr lang="hu-HU" dirty="0" smtClean="0"/>
              <a:t>? Hol főmondat nélkül jelenik meg, hol nem. Milyen aránytól tartható függetlenedettnek?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705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799"/>
            <a:ext cx="9460763" cy="4710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Igazoló (</a:t>
            </a:r>
            <a:r>
              <a:rPr lang="hu-HU" b="1" dirty="0" err="1" smtClean="0"/>
              <a:t>argumentatív</a:t>
            </a:r>
            <a:r>
              <a:rPr lang="hu-HU" b="1" dirty="0" smtClean="0"/>
              <a:t>):</a:t>
            </a:r>
            <a:r>
              <a:rPr lang="hu-HU" dirty="0" smtClean="0"/>
              <a:t> igazolja valamely beszélő attitűdjét annak vonatkozásában, ami a megelőző diskurzusban hangzott el (pl. </a:t>
            </a:r>
            <a:r>
              <a:rPr lang="hu-HU" i="1" dirty="0" smtClean="0"/>
              <a:t>Ha egyszer (ez)….</a:t>
            </a:r>
            <a:r>
              <a:rPr lang="hu-HU" dirty="0" smtClean="0"/>
              <a:t>):</a:t>
            </a:r>
          </a:p>
          <a:p>
            <a:pPr marL="0" indent="0">
              <a:buNone/>
            </a:pPr>
            <a:r>
              <a:rPr lang="hu-HU" dirty="0" smtClean="0"/>
              <a:t>(36) </a:t>
            </a:r>
            <a:r>
              <a:rPr lang="hu-HU" i="1" dirty="0"/>
              <a:t>Ő: Oké akkor mikor lenne jó neked?? TE: Bármikor! Ő: Akkor 2-re ide érted jövök!! TE: Oké, de hova viszel?? Ő: Meglepetés!! TE: Csak azért kérdezem mert úgy öltözök fel!! Ő: Te mindenhogy szép vagy!! TE: </a:t>
            </a:r>
            <a:r>
              <a:rPr lang="hu-HU" i="1" dirty="0" err="1"/>
              <a:t>Okéééé</a:t>
            </a:r>
            <a:r>
              <a:rPr lang="hu-HU" i="1" dirty="0"/>
              <a:t>..!! </a:t>
            </a:r>
            <a:r>
              <a:rPr lang="hu-HU" b="1" i="1" dirty="0"/>
              <a:t>Ha te mondod</a:t>
            </a:r>
            <a:r>
              <a:rPr lang="hu-HU" b="1" i="1" dirty="0" smtClean="0"/>
              <a:t>!! </a:t>
            </a:r>
            <a:r>
              <a:rPr lang="hu-HU" dirty="0"/>
              <a:t>(MNSz2, #</a:t>
            </a:r>
            <a:r>
              <a:rPr lang="hu-HU" dirty="0" smtClean="0"/>
              <a:t>315532270, személyes) – más expresszívnek tartja, van értékelő jellege </a:t>
            </a:r>
          </a:p>
          <a:p>
            <a:pPr marL="0" indent="0">
              <a:buNone/>
            </a:pPr>
            <a:r>
              <a:rPr lang="hu-HU" b="1" dirty="0" smtClean="0"/>
              <a:t>Elképzeltető</a:t>
            </a:r>
            <a:r>
              <a:rPr lang="hu-HU" b="1" dirty="0"/>
              <a:t>: </a:t>
            </a:r>
            <a:r>
              <a:rPr lang="hu-HU" dirty="0" smtClean="0"/>
              <a:t>egy </a:t>
            </a:r>
            <a:r>
              <a:rPr lang="hu-HU" dirty="0"/>
              <a:t>lehetséges </a:t>
            </a:r>
            <a:r>
              <a:rPr lang="hu-HU" dirty="0" smtClean="0"/>
              <a:t>forgatókönyv felvázolása, a befogadó megkérése, hogy </a:t>
            </a:r>
            <a:r>
              <a:rPr lang="hu-HU" dirty="0"/>
              <a:t>képzelje el vagy jósolja meg, </a:t>
            </a:r>
            <a:r>
              <a:rPr lang="hu-HU" dirty="0" smtClean="0"/>
              <a:t>hogy ez  milyen </a:t>
            </a:r>
            <a:r>
              <a:rPr lang="hu-HU" dirty="0"/>
              <a:t>következményekkel járna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(37) </a:t>
            </a:r>
            <a:r>
              <a:rPr lang="hu-HU" i="1" dirty="0" smtClean="0"/>
              <a:t>– </a:t>
            </a:r>
            <a:r>
              <a:rPr lang="hu-HU" i="1" dirty="0"/>
              <a:t>Ha leoltom a gázt, elmennek? –</a:t>
            </a:r>
            <a:r>
              <a:rPr lang="hu-HU" i="1" dirty="0" smtClean="0"/>
              <a:t> </a:t>
            </a:r>
            <a:r>
              <a:rPr lang="hu-HU" i="1" dirty="0"/>
              <a:t>kérdezte </a:t>
            </a:r>
            <a:r>
              <a:rPr lang="hu-HU" i="1" dirty="0" smtClean="0"/>
              <a:t>hitetlenül. </a:t>
            </a:r>
            <a:r>
              <a:rPr lang="hu-HU" i="1" dirty="0"/>
              <a:t>–</a:t>
            </a:r>
            <a:r>
              <a:rPr lang="hu-HU" i="1" dirty="0" smtClean="0"/>
              <a:t> </a:t>
            </a:r>
            <a:r>
              <a:rPr lang="hu-HU" i="1" dirty="0"/>
              <a:t>Nem. Ők mindentől függetlenül vannak. Léteznek , csak még el is akarják hitetni magukat. Kikerülhetetlenek. Kiküszöbölhetetlenek. –  </a:t>
            </a:r>
            <a:r>
              <a:rPr lang="hu-HU" b="1" i="1" dirty="0"/>
              <a:t>És</a:t>
            </a:r>
            <a:r>
              <a:rPr lang="hu-HU" i="1" dirty="0"/>
              <a:t> </a:t>
            </a:r>
            <a:r>
              <a:rPr lang="hu-HU" b="1" i="1" dirty="0"/>
              <a:t>ha én eltűnnék, Szilveszter?... </a:t>
            </a:r>
            <a:r>
              <a:rPr lang="hu-HU" i="1" dirty="0"/>
              <a:t>–</a:t>
            </a:r>
            <a:r>
              <a:rPr lang="hu-HU" i="1" dirty="0" smtClean="0"/>
              <a:t> </a:t>
            </a:r>
            <a:r>
              <a:rPr lang="hu-HU" i="1" dirty="0"/>
              <a:t>kérdezte szorongva Leon, mert félt a választól, s attól, hogy valóban el kell tűnnie valamelyik pillanatban. –</a:t>
            </a:r>
            <a:r>
              <a:rPr lang="hu-HU" i="1" dirty="0" smtClean="0"/>
              <a:t> </a:t>
            </a:r>
            <a:r>
              <a:rPr lang="hu-HU" i="1" dirty="0"/>
              <a:t>Nem. Téged már végérvényesen elképzeltelek. </a:t>
            </a:r>
            <a:r>
              <a:rPr lang="hu-HU" dirty="0"/>
              <a:t>(MNSz2, </a:t>
            </a:r>
            <a:r>
              <a:rPr lang="hu-HU" dirty="0" err="1" smtClean="0"/>
              <a:t>doc</a:t>
            </a:r>
            <a:r>
              <a:rPr lang="hu-HU" dirty="0" smtClean="0"/>
              <a:t>#31, irodalom)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0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Egyikbe sem tartozó, inkább </a:t>
            </a:r>
            <a:r>
              <a:rPr lang="hu-HU" dirty="0" err="1" smtClean="0"/>
              <a:t>elaboratív</a:t>
            </a:r>
            <a:r>
              <a:rPr lang="hu-HU" dirty="0" smtClean="0"/>
              <a:t>: </a:t>
            </a:r>
            <a:r>
              <a:rPr lang="hu-HU" i="1" dirty="0" smtClean="0"/>
              <a:t>ha + már, </a:t>
            </a:r>
            <a:r>
              <a:rPr lang="hu-HU" b="1" dirty="0" smtClean="0"/>
              <a:t>metanyelvi</a:t>
            </a:r>
          </a:p>
          <a:p>
            <a:pPr marL="0" indent="0">
              <a:buNone/>
            </a:pPr>
            <a:r>
              <a:rPr lang="hu-HU" dirty="0" smtClean="0"/>
              <a:t>(38) </a:t>
            </a:r>
            <a:r>
              <a:rPr lang="hu-HU" i="1" dirty="0" err="1" smtClean="0"/>
              <a:t>Bozseket</a:t>
            </a:r>
            <a:r>
              <a:rPr lang="hu-HU" i="1" dirty="0" smtClean="0"/>
              <a:t> </a:t>
            </a:r>
            <a:r>
              <a:rPr lang="hu-HU" i="1" dirty="0"/>
              <a:t>meg </a:t>
            </a:r>
            <a:r>
              <a:rPr lang="hu-HU" i="1" dirty="0" err="1"/>
              <a:t>túértékelték</a:t>
            </a:r>
            <a:r>
              <a:rPr lang="hu-HU" i="1" dirty="0"/>
              <a:t> Alföldit leszámítva. </a:t>
            </a:r>
            <a:r>
              <a:rPr lang="hu-HU" b="1" i="1" dirty="0"/>
              <a:t>Ha már Alföldi. </a:t>
            </a:r>
            <a:r>
              <a:rPr lang="hu-HU" i="1" dirty="0"/>
              <a:t>Őt sem értem, hogy mi a szarért kell állandóan kötekednie </a:t>
            </a:r>
            <a:r>
              <a:rPr lang="hu-HU" i="1" dirty="0" err="1"/>
              <a:t>Danics</a:t>
            </a:r>
            <a:r>
              <a:rPr lang="hu-HU" i="1" dirty="0"/>
              <a:t> Dórával. </a:t>
            </a:r>
            <a:r>
              <a:rPr lang="hu-HU" dirty="0"/>
              <a:t>(MNSz2, #468323584, </a:t>
            </a:r>
            <a:r>
              <a:rPr lang="hu-HU" dirty="0" smtClean="0"/>
              <a:t>személyes)</a:t>
            </a:r>
            <a:endParaRPr lang="hu-HU" b="1" i="1" dirty="0"/>
          </a:p>
          <a:p>
            <a:pPr marL="0" indent="0">
              <a:buNone/>
            </a:pPr>
            <a:r>
              <a:rPr lang="hu-HU" dirty="0" smtClean="0"/>
              <a:t>(39) </a:t>
            </a:r>
            <a:r>
              <a:rPr lang="en-US" i="1" dirty="0"/>
              <a:t>John Doe </a:t>
            </a:r>
            <a:r>
              <a:rPr lang="en-US" i="1" dirty="0" smtClean="0"/>
              <a:t>03/05/99 23:12:49 </a:t>
            </a:r>
            <a:r>
              <a:rPr lang="hu-HU" b="1" i="1" dirty="0" smtClean="0"/>
              <a:t>Ha </a:t>
            </a:r>
            <a:r>
              <a:rPr lang="hu-HU" b="1" i="1" dirty="0"/>
              <a:t>már a WC-nél tartunk... </a:t>
            </a:r>
            <a:r>
              <a:rPr lang="hu-HU" i="1" dirty="0"/>
              <a:t>Valamikor 88-89 táján síelni mentünk Bulgáriába. Megállt a busz a jugoszláv-bolgár határon, irány a WC. Én, illedelmes ember lévén, begyalogoltam a piszoárhoz, 1 cm tisztázatlan eredetű folyadékon át, nekiálltam, aminek neki kellett, és fény derült a folyadék forrására: amit felül beengedtem, alul kifolyt, a </a:t>
            </a:r>
            <a:r>
              <a:rPr lang="hu-HU" i="1" dirty="0" err="1"/>
              <a:t>device</a:t>
            </a:r>
            <a:r>
              <a:rPr lang="hu-HU" i="1" dirty="0"/>
              <a:t> ugyanis nem volt </a:t>
            </a:r>
            <a:r>
              <a:rPr lang="hu-HU" i="1" dirty="0" smtClean="0"/>
              <a:t>bekötve </a:t>
            </a:r>
            <a:r>
              <a:rPr lang="hu-HU" dirty="0"/>
              <a:t>(MNSz2, #</a:t>
            </a:r>
            <a:r>
              <a:rPr lang="hu-HU" dirty="0" smtClean="0"/>
              <a:t>235798843, személyes)</a:t>
            </a:r>
            <a:r>
              <a:rPr lang="hu-HU" b="1" dirty="0"/>
              <a:t>			</a:t>
            </a:r>
            <a:endParaRPr lang="hu-HU" b="1" dirty="0" smtClean="0"/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dirty="0" smtClean="0"/>
              <a:t>Egyéb: </a:t>
            </a:r>
            <a:r>
              <a:rPr lang="hu-HU" b="1" i="1" dirty="0" smtClean="0"/>
              <a:t>ha már itt tartunk, ha már X-ről beszélünk</a:t>
            </a:r>
            <a:endParaRPr lang="hu-HU" b="1" i="1" dirty="0"/>
          </a:p>
        </p:txBody>
      </p:sp>
    </p:spTree>
    <p:extLst>
      <p:ext uri="{BB962C8B-B14F-4D97-AF65-F5344CB8AC3E}">
        <p14:creationId xmlns:p14="http://schemas.microsoft.com/office/powerpoint/2010/main" val="9187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i="1" dirty="0" smtClean="0"/>
              <a:t>Ha</a:t>
            </a:r>
            <a:r>
              <a:rPr lang="hu-HU" dirty="0" smtClean="0"/>
              <a:t> + 5 szó + írásjel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MNSz2: összesen 5169 találat, ebből 500-as random minta, 52 érvényes találat (10,4%) (</a:t>
            </a:r>
            <a:r>
              <a:rPr lang="hu-HU" dirty="0" err="1" smtClean="0"/>
              <a:t>stand-alone</a:t>
            </a:r>
            <a:r>
              <a:rPr lang="hu-HU" dirty="0" smtClean="0"/>
              <a:t> és </a:t>
            </a:r>
            <a:r>
              <a:rPr lang="hu-HU" dirty="0" err="1" smtClean="0"/>
              <a:t>elaboratív</a:t>
            </a:r>
            <a:r>
              <a:rPr lang="hu-HU" dirty="0" smtClean="0"/>
              <a:t>)</a:t>
            </a:r>
          </a:p>
          <a:p>
            <a:r>
              <a:rPr lang="hu-HU" dirty="0" smtClean="0"/>
              <a:t>Előnyei: potenciális találatok száma nagyobb (jóval több mint nem specifikus </a:t>
            </a:r>
            <a:r>
              <a:rPr lang="hu-HU" dirty="0" err="1" smtClean="0"/>
              <a:t>CQL-lekérdezéssel</a:t>
            </a:r>
            <a:r>
              <a:rPr lang="hu-HU" dirty="0" smtClean="0"/>
              <a:t>), különösen az állandósult (</a:t>
            </a:r>
            <a:r>
              <a:rPr lang="hu-HU" dirty="0" err="1" smtClean="0"/>
              <a:t>idiomatikus</a:t>
            </a:r>
            <a:r>
              <a:rPr lang="hu-HU" dirty="0" smtClean="0"/>
              <a:t>) esetek</a:t>
            </a:r>
          </a:p>
          <a:p>
            <a:r>
              <a:rPr lang="hu-HU" dirty="0" smtClean="0"/>
              <a:t>Hátrányai: diskurzusjelölőkkel stb. való kombinációk hiánya, kis kezdőbetűs változatok hiánya</a:t>
            </a:r>
          </a:p>
          <a:p>
            <a:pPr marL="0" indent="0">
              <a:buNone/>
            </a:pPr>
            <a:r>
              <a:rPr lang="hu-HU" dirty="0" smtClean="0"/>
              <a:t>Arányok: </a:t>
            </a:r>
            <a:r>
              <a:rPr lang="hu-HU" dirty="0" err="1" smtClean="0"/>
              <a:t>stand-alone</a:t>
            </a:r>
            <a:r>
              <a:rPr lang="hu-HU" dirty="0" smtClean="0"/>
              <a:t> (32 db, 6,4%)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err="1" smtClean="0"/>
              <a:t>Deontikus</a:t>
            </a:r>
            <a:r>
              <a:rPr lang="hu-HU" b="1" dirty="0" smtClean="0"/>
              <a:t> (kívánság, </a:t>
            </a:r>
            <a:r>
              <a:rPr lang="hu-HU" dirty="0" smtClean="0"/>
              <a:t>kérés, fenyegetés, engedély</a:t>
            </a:r>
            <a:r>
              <a:rPr lang="hu-HU" b="1" dirty="0" smtClean="0"/>
              <a:t>): 25 db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Értékelő: 7 db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Asszertív: 0 db</a:t>
            </a:r>
          </a:p>
          <a:p>
            <a:pPr marL="0" indent="0">
              <a:buNone/>
            </a:pPr>
            <a:r>
              <a:rPr lang="hu-HU" dirty="0" smtClean="0"/>
              <a:t>+ </a:t>
            </a:r>
            <a:r>
              <a:rPr lang="hu-HU" dirty="0" err="1" smtClean="0"/>
              <a:t>elaboratív</a:t>
            </a:r>
            <a:r>
              <a:rPr lang="hu-HU" dirty="0" smtClean="0"/>
              <a:t> (főleg metanyelvi):  20 db (4,0%)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14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Kívánságok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691322"/>
            <a:ext cx="9227849" cy="491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Formailag: </a:t>
            </a:r>
            <a:r>
              <a:rPr lang="hu-HU" i="1" dirty="0" smtClean="0"/>
              <a:t>Ha (+ legalább) </a:t>
            </a:r>
            <a:r>
              <a:rPr lang="hu-HU" dirty="0" smtClean="0"/>
              <a:t>+ feltételes igemód  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40) </a:t>
            </a:r>
            <a:r>
              <a:rPr lang="hu-HU" i="1" dirty="0"/>
              <a:t>Milyen kár, hogy nem láthatom a hölgyeket! Milyen fájdalmas! Talplenyomatok a vakítóan fehér hóban. Méltó környezet. Igazán el tudom képzelni. Szinte előttem van. De ha mégis egy fényképet kaphattam volna. Személyes ismeretségre már nem is merek gondolni. De egy fénykép! </a:t>
            </a:r>
            <a:r>
              <a:rPr lang="hu-HU" b="1" i="1" dirty="0"/>
              <a:t>Ha legalább egy fényképet mellékelt volna! </a:t>
            </a:r>
            <a:r>
              <a:rPr lang="hu-HU" i="1" dirty="0"/>
              <a:t>És úgy mellékesen. Asszonyom! Nem lehetett volna bedobni a levélszekrénybe? </a:t>
            </a:r>
            <a:r>
              <a:rPr lang="hu-HU" dirty="0" smtClean="0"/>
              <a:t>(MNSz2</a:t>
            </a:r>
            <a:r>
              <a:rPr lang="hu-HU" dirty="0"/>
              <a:t>, #</a:t>
            </a:r>
            <a:r>
              <a:rPr lang="hu-HU" dirty="0" smtClean="0"/>
              <a:t>56119802, szépirodalom)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41) </a:t>
            </a:r>
            <a:r>
              <a:rPr lang="hu-HU" i="1" dirty="0" smtClean="0"/>
              <a:t>„Ráadásul </a:t>
            </a:r>
            <a:r>
              <a:rPr lang="hu-HU" i="1" dirty="0"/>
              <a:t>a napfény nekem nem is előnyös </a:t>
            </a:r>
            <a:r>
              <a:rPr lang="hu-HU" i="1" dirty="0" smtClean="0"/>
              <a:t>– </a:t>
            </a:r>
            <a:r>
              <a:rPr lang="hu-HU" i="1" dirty="0"/>
              <a:t>gondolta –</a:t>
            </a:r>
            <a:r>
              <a:rPr lang="hu-HU" i="1" dirty="0" smtClean="0"/>
              <a:t>, </a:t>
            </a:r>
            <a:r>
              <a:rPr lang="hu-HU" i="1" dirty="0"/>
              <a:t>kibújik az összes szeplőm</a:t>
            </a:r>
            <a:r>
              <a:rPr lang="hu-HU" i="1" dirty="0" smtClean="0"/>
              <a:t>.” „Na </a:t>
            </a:r>
            <a:r>
              <a:rPr lang="hu-HU" i="1" dirty="0"/>
              <a:t>és, ha kibújik? Mit érdekel az engem már</a:t>
            </a:r>
            <a:r>
              <a:rPr lang="hu-HU" i="1" dirty="0" smtClean="0"/>
              <a:t>?” </a:t>
            </a:r>
            <a:r>
              <a:rPr lang="hu-HU" i="1" dirty="0"/>
              <a:t>–</a:t>
            </a:r>
            <a:r>
              <a:rPr lang="hu-HU" i="1" dirty="0" smtClean="0"/>
              <a:t> </a:t>
            </a:r>
            <a:r>
              <a:rPr lang="hu-HU" i="1" dirty="0"/>
              <a:t>idegesen a ló tomporára suhintott az ostorral. A ló arcul legyintette a farkával. </a:t>
            </a:r>
            <a:r>
              <a:rPr lang="hu-HU" i="1" dirty="0" smtClean="0"/>
              <a:t>„Munka </a:t>
            </a:r>
            <a:r>
              <a:rPr lang="hu-HU" i="1" dirty="0"/>
              <a:t>közben nem figyelnek. És én sem bírom. Hiába. Úgy látszik, az izzadság elmossa</a:t>
            </a:r>
            <a:r>
              <a:rPr lang="hu-HU" i="1" dirty="0" smtClean="0"/>
              <a:t>.” </a:t>
            </a:r>
            <a:r>
              <a:rPr lang="hu-HU" b="1" i="1" dirty="0"/>
              <a:t>Ha Patkó Béla most érte jönne. Ha megérezné. </a:t>
            </a:r>
            <a:r>
              <a:rPr lang="hu-HU" i="1" dirty="0"/>
              <a:t>A bordó garbóban jönne, kihajtott nyakú fehér inggel, kezét lóbálná a levegőben</a:t>
            </a:r>
            <a:r>
              <a:rPr lang="hu-HU" i="1" dirty="0" smtClean="0"/>
              <a:t>. </a:t>
            </a:r>
            <a:r>
              <a:rPr lang="hu-HU" dirty="0" smtClean="0"/>
              <a:t>(MNSz2</a:t>
            </a:r>
            <a:r>
              <a:rPr lang="hu-HU" dirty="0"/>
              <a:t>, #</a:t>
            </a:r>
            <a:r>
              <a:rPr lang="hu-HU" dirty="0" smtClean="0"/>
              <a:t>40281522, szépirodalom</a:t>
            </a:r>
            <a:r>
              <a:rPr lang="hu-HU" dirty="0" smtClean="0"/>
              <a:t>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412629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 és kitekintés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Kontinuum: </a:t>
            </a:r>
            <a:r>
              <a:rPr lang="hu-HU" b="1" dirty="0" smtClean="0"/>
              <a:t>átmenetek </a:t>
            </a:r>
            <a:r>
              <a:rPr lang="hu-HU" dirty="0" smtClean="0"/>
              <a:t>az </a:t>
            </a:r>
            <a:r>
              <a:rPr lang="hu-HU" dirty="0" err="1" smtClean="0"/>
              <a:t>inszubordinált</a:t>
            </a:r>
            <a:r>
              <a:rPr lang="hu-HU" dirty="0" smtClean="0"/>
              <a:t> kondicionális mellékmondatokig, azokon belül is: mennyire </a:t>
            </a:r>
            <a:r>
              <a:rPr lang="hu-HU" dirty="0" err="1" smtClean="0"/>
              <a:t>konvencionalizálódott</a:t>
            </a:r>
            <a:r>
              <a:rPr lang="hu-HU" dirty="0" smtClean="0"/>
              <a:t>, </a:t>
            </a:r>
            <a:r>
              <a:rPr lang="hu-HU" dirty="0" err="1" smtClean="0"/>
              <a:t>idiomatizálódott</a:t>
            </a:r>
            <a:r>
              <a:rPr lang="hu-HU" dirty="0" smtClean="0"/>
              <a:t>. </a:t>
            </a:r>
          </a:p>
          <a:p>
            <a:pPr marL="0" indent="0">
              <a:buNone/>
            </a:pPr>
            <a:r>
              <a:rPr lang="hu-HU" dirty="0" smtClean="0"/>
              <a:t>Átmenetek a típusok között is (pl. </a:t>
            </a:r>
            <a:r>
              <a:rPr lang="hu-HU" dirty="0" err="1" smtClean="0"/>
              <a:t>deontikus</a:t>
            </a:r>
            <a:r>
              <a:rPr lang="hu-HU" dirty="0" smtClean="0"/>
              <a:t>/értékelő//igazoló, főleg negatív attitűd esetén, pl. </a:t>
            </a:r>
            <a:r>
              <a:rPr lang="hu-HU" i="1" dirty="0" smtClean="0"/>
              <a:t>ha legalább…</a:t>
            </a:r>
            <a:r>
              <a:rPr lang="hu-HU" dirty="0" smtClean="0"/>
              <a:t>) az interperszonális típus(ok)</a:t>
            </a:r>
            <a:r>
              <a:rPr lang="hu-HU" dirty="0" err="1" smtClean="0"/>
              <a:t>ban</a:t>
            </a:r>
            <a:r>
              <a:rPr lang="hu-HU" dirty="0" smtClean="0"/>
              <a:t>. </a:t>
            </a:r>
          </a:p>
          <a:p>
            <a:pPr marL="0" indent="0">
              <a:buNone/>
            </a:pPr>
            <a:r>
              <a:rPr lang="hu-HU" dirty="0" smtClean="0"/>
              <a:t>Vitatható az ellipszishipotézis: mi marad valójában el és melyik stádiumig? </a:t>
            </a:r>
          </a:p>
          <a:p>
            <a:pPr marL="0" indent="0">
              <a:buNone/>
            </a:pPr>
            <a:r>
              <a:rPr lang="hu-HU" dirty="0"/>
              <a:t>A szinkróniában megfigyelhető eltérő </a:t>
            </a:r>
            <a:r>
              <a:rPr lang="hu-HU" dirty="0" err="1"/>
              <a:t>pragmatikalizáltságú</a:t>
            </a:r>
            <a:r>
              <a:rPr lang="hu-HU" dirty="0"/>
              <a:t> változatok problematikája.</a:t>
            </a:r>
          </a:p>
          <a:p>
            <a:pPr marL="0" indent="0">
              <a:buNone/>
            </a:pPr>
            <a:r>
              <a:rPr lang="hu-HU" b="1" dirty="0" smtClean="0"/>
              <a:t>Miért</a:t>
            </a:r>
            <a:r>
              <a:rPr lang="hu-HU" dirty="0" smtClean="0"/>
              <a:t> tudunk a teljesen függetlenedett (</a:t>
            </a:r>
            <a:r>
              <a:rPr lang="hu-HU" dirty="0" err="1" smtClean="0"/>
              <a:t>stand-alone</a:t>
            </a:r>
            <a:r>
              <a:rPr lang="hu-HU" dirty="0" smtClean="0"/>
              <a:t>) mellékmondatok esetében is „főmondatot”/(pragmatikai) következtetést kitenni? </a:t>
            </a:r>
          </a:p>
          <a:p>
            <a:pPr marL="0" indent="0">
              <a:buNone/>
            </a:pPr>
            <a:r>
              <a:rPr lang="hu-HU" dirty="0" smtClean="0"/>
              <a:t>Az </a:t>
            </a:r>
            <a:r>
              <a:rPr lang="hu-HU" i="1" dirty="0" smtClean="0"/>
              <a:t>akkor </a:t>
            </a:r>
            <a:r>
              <a:rPr lang="hu-HU" dirty="0" smtClean="0"/>
              <a:t>problematikája: meddig és milyen jelentésben/funkcióban marad meg? Részletes történeti vizsgálatok szükségessége.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754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 algn="ctr">
              <a:buNone/>
            </a:pPr>
            <a:r>
              <a:rPr lang="hu-HU" sz="3000" b="1" dirty="0" smtClean="0"/>
              <a:t>KÖSZÖNÖM SZÉPEN A FIGYELMET!</a:t>
            </a:r>
          </a:p>
        </p:txBody>
      </p:sp>
    </p:spTree>
    <p:extLst>
      <p:ext uri="{BB962C8B-B14F-4D97-AF65-F5344CB8AC3E}">
        <p14:creationId xmlns:p14="http://schemas.microsoft.com/office/powerpoint/2010/main" val="22840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Függetlenedett (</a:t>
            </a:r>
            <a:r>
              <a:rPr lang="hu-HU" dirty="0" err="1" smtClean="0"/>
              <a:t>inszubordinált</a:t>
            </a:r>
            <a:r>
              <a:rPr lang="hu-HU" dirty="0" smtClean="0"/>
              <a:t>) mellékmondatok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692641" cy="48911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dirty="0"/>
              <a:t>Főmondat nélküli, alárendelő mellékmondatra jellemző formai jegyeket </a:t>
            </a:r>
            <a:r>
              <a:rPr lang="hu-HU" dirty="0" smtClean="0"/>
              <a:t>(alárendelő kötőszó, sajátos szórend) viselő mondatok, amelyek főmondatként </a:t>
            </a:r>
            <a:r>
              <a:rPr lang="hu-HU" dirty="0" err="1" smtClean="0"/>
              <a:t>konvencionalizálódtak</a:t>
            </a:r>
            <a:r>
              <a:rPr lang="hu-HU" dirty="0" smtClean="0"/>
              <a:t> a használatban (Evans 2007).</a:t>
            </a:r>
          </a:p>
          <a:p>
            <a:pPr marL="0" indent="0">
              <a:buNone/>
            </a:pPr>
            <a:r>
              <a:rPr lang="hu-HU" dirty="0" smtClean="0"/>
              <a:t>Függetlenség 3 szempontból is: </a:t>
            </a:r>
          </a:p>
          <a:p>
            <a:r>
              <a:rPr lang="hu-HU" dirty="0" smtClean="0"/>
              <a:t>szintaktikailag (független), </a:t>
            </a:r>
          </a:p>
          <a:p>
            <a:r>
              <a:rPr lang="hu-HU" dirty="0" smtClean="0"/>
              <a:t>pragmatikailag (</a:t>
            </a:r>
            <a:r>
              <a:rPr lang="hu-HU" dirty="0" err="1" smtClean="0"/>
              <a:t>performatív</a:t>
            </a:r>
            <a:r>
              <a:rPr lang="hu-HU" dirty="0" smtClean="0"/>
              <a:t>/autonóm/öntartalmazó), </a:t>
            </a:r>
            <a:r>
              <a:rPr lang="hu-HU" dirty="0" err="1" smtClean="0"/>
              <a:t>diszkurzív</a:t>
            </a:r>
            <a:r>
              <a:rPr lang="hu-HU" dirty="0" smtClean="0"/>
              <a:t> szempontból (jelentéssel bír izoláltan is) </a:t>
            </a:r>
          </a:p>
          <a:p>
            <a:r>
              <a:rPr lang="hu-HU" dirty="0" smtClean="0"/>
              <a:t>+ 1: prozódiailag is elhatárolt (pl. sajátos intonáció és határjelölő hangsúly a spanyolban, Elvira-García és </a:t>
            </a:r>
            <a:r>
              <a:rPr lang="hu-HU" dirty="0" err="1" smtClean="0"/>
              <a:t>mtsai</a:t>
            </a:r>
            <a:r>
              <a:rPr lang="hu-HU" dirty="0" smtClean="0"/>
              <a:t> 2017)</a:t>
            </a:r>
          </a:p>
          <a:p>
            <a:pPr marL="0" indent="0">
              <a:buNone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Pragmatikai funkciók: </a:t>
            </a:r>
          </a:p>
          <a:p>
            <a:r>
              <a:rPr lang="hu-HU" dirty="0">
                <a:cs typeface="Times New Roman" panose="02020603050405020304" pitchFamily="18" charset="0"/>
              </a:rPr>
              <a:t>Interakciós: a </a:t>
            </a:r>
            <a:r>
              <a:rPr lang="hu-HU" dirty="0" smtClean="0">
                <a:cs typeface="Times New Roman" panose="02020603050405020304" pitchFamily="18" charset="0"/>
              </a:rPr>
              <a:t>beszélő–hallgató interakciójának az irányítása</a:t>
            </a:r>
            <a:r>
              <a:rPr lang="hu-HU" dirty="0">
                <a:cs typeface="Times New Roman" panose="02020603050405020304" pitchFamily="18" charset="0"/>
              </a:rPr>
              <a:t>, indirektség, interperszonális kontroll, </a:t>
            </a:r>
            <a:r>
              <a:rPr lang="hu-HU" dirty="0" err="1">
                <a:cs typeface="Times New Roman" panose="02020603050405020304" pitchFamily="18" charset="0"/>
              </a:rPr>
              <a:t>metapragmatikai</a:t>
            </a:r>
            <a:r>
              <a:rPr lang="hu-HU" dirty="0">
                <a:cs typeface="Times New Roman" panose="02020603050405020304" pitchFamily="18" charset="0"/>
              </a:rPr>
              <a:t> tudatosság jelzése</a:t>
            </a:r>
          </a:p>
          <a:p>
            <a:r>
              <a:rPr lang="hu-HU" dirty="0">
                <a:cs typeface="Times New Roman" panose="02020603050405020304" pitchFamily="18" charset="0"/>
              </a:rPr>
              <a:t>Modalitás: a beszélői attitűd kifejezése </a:t>
            </a:r>
            <a:r>
              <a:rPr lang="hu-HU" dirty="0" smtClean="0">
                <a:cs typeface="Times New Roman" panose="02020603050405020304" pitchFamily="18" charset="0"/>
              </a:rPr>
              <a:t>(+pozitív/negatív érzelmek)</a:t>
            </a:r>
            <a:endParaRPr lang="hu-HU" dirty="0">
              <a:cs typeface="Times New Roman" panose="02020603050405020304" pitchFamily="18" charset="0"/>
            </a:endParaRPr>
          </a:p>
          <a:p>
            <a:r>
              <a:rPr lang="hu-HU" dirty="0" err="1">
                <a:cs typeface="Times New Roman" panose="02020603050405020304" pitchFamily="18" charset="0"/>
              </a:rPr>
              <a:t>Diszkurzív</a:t>
            </a:r>
            <a:r>
              <a:rPr lang="hu-HU" dirty="0">
                <a:cs typeface="Times New Roman" panose="02020603050405020304" pitchFamily="18" charset="0"/>
              </a:rPr>
              <a:t>: a </a:t>
            </a:r>
            <a:r>
              <a:rPr lang="hu-HU" dirty="0" err="1">
                <a:cs typeface="Times New Roman" panose="02020603050405020304" pitchFamily="18" charset="0"/>
              </a:rPr>
              <a:t>diskurzuskontextus</a:t>
            </a:r>
            <a:r>
              <a:rPr lang="hu-HU" dirty="0">
                <a:cs typeface="Times New Roman" panose="02020603050405020304" pitchFamily="18" charset="0"/>
              </a:rPr>
              <a:t> jelölése, </a:t>
            </a:r>
            <a:r>
              <a:rPr lang="en-US" dirty="0"/>
              <a:t> </a:t>
            </a:r>
            <a:r>
              <a:rPr lang="hu-HU" dirty="0"/>
              <a:t>egy diskurzusrész kidolgozása </a:t>
            </a:r>
            <a:r>
              <a:rPr lang="en-US" dirty="0"/>
              <a:t>(</a:t>
            </a:r>
            <a:r>
              <a:rPr lang="hu-HU" dirty="0"/>
              <a:t>tisztázás</a:t>
            </a:r>
            <a:r>
              <a:rPr lang="en-US" dirty="0"/>
              <a:t>, </a:t>
            </a:r>
            <a:r>
              <a:rPr lang="hu-HU" dirty="0"/>
              <a:t>kommentálás</a:t>
            </a:r>
            <a:r>
              <a:rPr lang="en-US" dirty="0"/>
              <a:t>, </a:t>
            </a:r>
            <a:r>
              <a:rPr lang="hu-HU" dirty="0"/>
              <a:t>konklúzió stb.</a:t>
            </a:r>
            <a:r>
              <a:rPr lang="en-US" dirty="0"/>
              <a:t>) </a:t>
            </a:r>
            <a:endParaRPr lang="hu-HU" dirty="0" smtClean="0"/>
          </a:p>
          <a:p>
            <a:pPr marL="0" indent="0" algn="r">
              <a:buNone/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 err="1">
                <a:cs typeface="Times New Roman" panose="02020603050405020304" pitchFamily="18" charset="0"/>
              </a:rPr>
              <a:t>D’Hertefelt</a:t>
            </a:r>
            <a:r>
              <a:rPr lang="hu-HU" dirty="0">
                <a:cs typeface="Times New Roman" panose="02020603050405020304" pitchFamily="18" charset="0"/>
              </a:rPr>
              <a:t> 2018, </a:t>
            </a:r>
            <a:r>
              <a:rPr lang="hu-HU" dirty="0" err="1">
                <a:cs typeface="Times New Roman" panose="02020603050405020304" pitchFamily="18" charset="0"/>
              </a:rPr>
              <a:t>Kaltenböck</a:t>
            </a:r>
            <a:r>
              <a:rPr lang="hu-HU" dirty="0">
                <a:cs typeface="Times New Roman" panose="02020603050405020304" pitchFamily="18" charset="0"/>
              </a:rPr>
              <a:t> 2019</a:t>
            </a:r>
            <a:r>
              <a:rPr lang="hu-HU" dirty="0" smtClean="0">
                <a:cs typeface="Times New Roman" panose="02020603050405020304" pitchFamily="18" charset="0"/>
              </a:rPr>
              <a:t>)</a:t>
            </a:r>
            <a:endParaRPr lang="hu-H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Köszönetnyilvánítás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kutatás </a:t>
            </a:r>
            <a:r>
              <a:rPr lang="hu-HU" dirty="0" smtClean="0"/>
              <a:t>a </a:t>
            </a:r>
            <a:r>
              <a:rPr lang="hu-HU" dirty="0"/>
              <a:t>Bolyai János Kutatási Ösztöndíj, valamint a Kulturális és </a:t>
            </a:r>
            <a:r>
              <a:rPr lang="hu-HU" dirty="0" smtClean="0"/>
              <a:t>Innovációs Minisztérium </a:t>
            </a:r>
            <a:r>
              <a:rPr lang="hu-HU" dirty="0"/>
              <a:t>ÚNKP-22-5-KRE-1 kódszámú Új Nemzeti Kiválóság Programjának </a:t>
            </a:r>
            <a:r>
              <a:rPr lang="hu-HU" dirty="0" smtClean="0"/>
              <a:t>a Nemzeti </a:t>
            </a:r>
            <a:r>
              <a:rPr lang="hu-HU" dirty="0"/>
              <a:t>Kutatási, Fejlesztési és Innovációs alapból finanszírozott </a:t>
            </a:r>
            <a:r>
              <a:rPr lang="hu-HU" dirty="0" smtClean="0"/>
              <a:t>szakmai támogatásával </a:t>
            </a:r>
            <a:r>
              <a:rPr lang="hu-HU" dirty="0"/>
              <a:t>készült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 smtClean="0"/>
              <a:t>Köszönetemet szeretném kifejezni Sass Bálintnak a korpuszadatok kinyerésében nyújtott segítségéért!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21" y="3877300"/>
            <a:ext cx="2566406" cy="181506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749" y="4004468"/>
            <a:ext cx="2760600" cy="142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56430" y="1846052"/>
            <a:ext cx="9892083" cy="489117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Beijering</a:t>
            </a:r>
            <a:r>
              <a:rPr lang="hu-HU" dirty="0"/>
              <a:t>, Karin – </a:t>
            </a:r>
            <a:r>
              <a:rPr lang="hu-HU" dirty="0" err="1"/>
              <a:t>Kaltenböck</a:t>
            </a:r>
            <a:r>
              <a:rPr lang="hu-HU" dirty="0"/>
              <a:t>, </a:t>
            </a:r>
            <a:r>
              <a:rPr lang="hu-HU" dirty="0" err="1"/>
              <a:t>Gunther</a:t>
            </a:r>
            <a:r>
              <a:rPr lang="hu-HU" dirty="0"/>
              <a:t> – </a:t>
            </a:r>
            <a:r>
              <a:rPr lang="hu-HU" dirty="0" err="1"/>
              <a:t>Sansiñena</a:t>
            </a:r>
            <a:r>
              <a:rPr lang="hu-HU" dirty="0"/>
              <a:t>, </a:t>
            </a:r>
            <a:r>
              <a:rPr lang="hu-HU" dirty="0" err="1"/>
              <a:t>María</a:t>
            </a:r>
            <a:r>
              <a:rPr lang="hu-HU" dirty="0"/>
              <a:t> </a:t>
            </a:r>
            <a:r>
              <a:rPr lang="hu-HU" dirty="0" err="1"/>
              <a:t>Sol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) 2019. </a:t>
            </a:r>
            <a:r>
              <a:rPr lang="hu-HU" i="1" dirty="0" err="1"/>
              <a:t>Insubordination</a:t>
            </a:r>
            <a:r>
              <a:rPr lang="hu-HU" i="1" dirty="0"/>
              <a:t>. </a:t>
            </a:r>
            <a:r>
              <a:rPr lang="hu-HU" i="1" dirty="0" err="1"/>
              <a:t>Theoretical</a:t>
            </a:r>
            <a:r>
              <a:rPr lang="hu-HU" i="1" dirty="0"/>
              <a:t> and </a:t>
            </a:r>
            <a:r>
              <a:rPr lang="hu-HU" i="1" dirty="0" err="1"/>
              <a:t>empirical</a:t>
            </a:r>
            <a:r>
              <a:rPr lang="hu-HU" i="1" dirty="0"/>
              <a:t> </a:t>
            </a:r>
            <a:r>
              <a:rPr lang="hu-HU" i="1" dirty="0" err="1"/>
              <a:t>issues</a:t>
            </a:r>
            <a:r>
              <a:rPr lang="hu-HU" i="1" dirty="0"/>
              <a:t>.</a:t>
            </a:r>
            <a:r>
              <a:rPr lang="hu-HU" dirty="0"/>
              <a:t> Berlin–Boston: </a:t>
            </a:r>
            <a:r>
              <a:rPr lang="hu-HU" dirty="0" err="1"/>
              <a:t>Mouton</a:t>
            </a:r>
            <a:r>
              <a:rPr lang="hu-HU" dirty="0"/>
              <a:t> de </a:t>
            </a:r>
            <a:r>
              <a:rPr lang="hu-HU" dirty="0" err="1"/>
              <a:t>Gruyter</a:t>
            </a:r>
            <a:r>
              <a:rPr lang="hu-H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Dér, Csilla Ilona 2023. </a:t>
            </a:r>
            <a:r>
              <a:rPr lang="hu-HU" dirty="0" err="1"/>
              <a:t>Types</a:t>
            </a:r>
            <a:r>
              <a:rPr lang="hu-HU" dirty="0"/>
              <a:t> and </a:t>
            </a:r>
            <a:r>
              <a:rPr lang="hu-HU" dirty="0" err="1"/>
              <a:t>functions</a:t>
            </a:r>
            <a:r>
              <a:rPr lang="hu-HU" dirty="0"/>
              <a:t> of </a:t>
            </a:r>
            <a:r>
              <a:rPr lang="hu-HU" dirty="0" err="1"/>
              <a:t>insubordinate</a:t>
            </a:r>
            <a:r>
              <a:rPr lang="hu-HU" dirty="0"/>
              <a:t> </a:t>
            </a:r>
            <a:r>
              <a:rPr lang="hu-HU" dirty="0" err="1"/>
              <a:t>complement</a:t>
            </a:r>
            <a:r>
              <a:rPr lang="hu-HU" dirty="0"/>
              <a:t> </a:t>
            </a:r>
            <a:r>
              <a:rPr lang="hu-HU" dirty="0" err="1"/>
              <a:t>clauses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i="1" dirty="0"/>
              <a:t>hogy </a:t>
            </a:r>
            <a:r>
              <a:rPr lang="hu-HU" dirty="0"/>
              <a:t>’</a:t>
            </a:r>
            <a:r>
              <a:rPr lang="hu-HU" dirty="0" err="1"/>
              <a:t>that</a:t>
            </a:r>
            <a:r>
              <a:rPr lang="hu-HU" dirty="0"/>
              <a:t>’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Hungarian</a:t>
            </a:r>
            <a:r>
              <a:rPr lang="hu-HU" dirty="0"/>
              <a:t>. </a:t>
            </a:r>
            <a:r>
              <a:rPr lang="hu-HU" i="1" dirty="0"/>
              <a:t>Journal of </a:t>
            </a:r>
            <a:r>
              <a:rPr lang="hu-HU" i="1" dirty="0" err="1"/>
              <a:t>Pragmatics</a:t>
            </a:r>
            <a:r>
              <a:rPr lang="hu-HU" i="1" dirty="0"/>
              <a:t> </a:t>
            </a:r>
            <a:r>
              <a:rPr lang="hu-HU" dirty="0"/>
              <a:t>208: 115–137.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Elder</a:t>
            </a:r>
            <a:r>
              <a:rPr lang="hu-HU" dirty="0"/>
              <a:t>, </a:t>
            </a:r>
            <a:r>
              <a:rPr lang="hu-HU" dirty="0" err="1"/>
              <a:t>Chi-He</a:t>
            </a:r>
            <a:r>
              <a:rPr lang="hu-HU" dirty="0"/>
              <a:t> – </a:t>
            </a:r>
            <a:r>
              <a:rPr lang="hu-HU" dirty="0" err="1"/>
              <a:t>Savva</a:t>
            </a:r>
            <a:r>
              <a:rPr lang="hu-HU" dirty="0"/>
              <a:t>, Eleni 2018. </a:t>
            </a:r>
            <a:r>
              <a:rPr lang="hu-HU" dirty="0" err="1"/>
              <a:t>Incomplete</a:t>
            </a:r>
            <a:r>
              <a:rPr lang="hu-HU" dirty="0"/>
              <a:t> </a:t>
            </a:r>
            <a:r>
              <a:rPr lang="hu-HU" dirty="0" err="1"/>
              <a:t>conditionals</a:t>
            </a:r>
            <a:r>
              <a:rPr lang="hu-HU" dirty="0"/>
              <a:t> and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syntax-pragmatics</a:t>
            </a:r>
            <a:r>
              <a:rPr lang="hu-HU" dirty="0"/>
              <a:t> </a:t>
            </a:r>
            <a:r>
              <a:rPr lang="hu-HU" dirty="0" err="1"/>
              <a:t>interface</a:t>
            </a:r>
            <a:r>
              <a:rPr lang="hu-HU" dirty="0"/>
              <a:t>. </a:t>
            </a:r>
            <a:r>
              <a:rPr lang="hu-HU" i="1" dirty="0"/>
              <a:t>Journal of </a:t>
            </a:r>
            <a:r>
              <a:rPr lang="hu-HU" i="1" dirty="0" err="1"/>
              <a:t>Pragmatics</a:t>
            </a:r>
            <a:r>
              <a:rPr lang="hu-HU" i="1" dirty="0"/>
              <a:t> </a:t>
            </a:r>
            <a:r>
              <a:rPr lang="hu-HU" cap="all" dirty="0"/>
              <a:t>138: 45–59.</a:t>
            </a:r>
            <a:endParaRPr lang="hu-HU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Elvira-García, </a:t>
            </a:r>
            <a:r>
              <a:rPr lang="hu-HU" dirty="0" err="1" smtClean="0"/>
              <a:t>Wendy</a:t>
            </a:r>
            <a:r>
              <a:rPr lang="hu-HU" dirty="0" smtClean="0"/>
              <a:t>, </a:t>
            </a:r>
            <a:r>
              <a:rPr lang="hu-HU" dirty="0" err="1" smtClean="0"/>
              <a:t>Roseano</a:t>
            </a:r>
            <a:r>
              <a:rPr lang="hu-HU" dirty="0" smtClean="0"/>
              <a:t>, Paolo, </a:t>
            </a:r>
            <a:r>
              <a:rPr lang="hu-HU" dirty="0" err="1" smtClean="0"/>
              <a:t>Fernández-Planas</a:t>
            </a:r>
            <a:r>
              <a:rPr lang="hu-HU" dirty="0" smtClean="0"/>
              <a:t>, </a:t>
            </a:r>
            <a:r>
              <a:rPr lang="hu-HU" dirty="0" err="1" smtClean="0"/>
              <a:t>Ana</a:t>
            </a:r>
            <a:r>
              <a:rPr lang="hu-HU" dirty="0" smtClean="0"/>
              <a:t> Ma. 2017. </a:t>
            </a:r>
            <a:r>
              <a:rPr lang="en-US" dirty="0"/>
              <a:t>Prosody as a cue for syntactic dependency. Evidence from dependent and independent clauses with subordination marks in </a:t>
            </a:r>
            <a:r>
              <a:rPr lang="en-US" dirty="0" smtClean="0"/>
              <a:t>Spanish</a:t>
            </a:r>
            <a:r>
              <a:rPr lang="hu-HU" dirty="0" smtClean="0"/>
              <a:t>. </a:t>
            </a:r>
            <a:r>
              <a:rPr lang="hu-HU" i="1" dirty="0" smtClean="0"/>
              <a:t>Journal of </a:t>
            </a:r>
            <a:r>
              <a:rPr lang="hu-HU" i="1" dirty="0" err="1" smtClean="0"/>
              <a:t>Pragmatics</a:t>
            </a:r>
            <a:r>
              <a:rPr lang="hu-HU" i="1" dirty="0" smtClean="0"/>
              <a:t> </a:t>
            </a:r>
            <a:r>
              <a:rPr lang="hu-HU" dirty="0" smtClean="0"/>
              <a:t>109: 29–46. 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Evans, Nicholas, 2007. Insubordination and its uses In: </a:t>
            </a:r>
            <a:r>
              <a:rPr lang="en-US" dirty="0" err="1"/>
              <a:t>Nikolaeva</a:t>
            </a:r>
            <a:r>
              <a:rPr lang="en-US" dirty="0"/>
              <a:t>, Irina (ed.) </a:t>
            </a:r>
            <a:r>
              <a:rPr lang="en-US" i="1" dirty="0"/>
              <a:t>Finiteness. Theoretical and Empirical Foundations. </a:t>
            </a:r>
            <a:r>
              <a:rPr lang="en-US" dirty="0"/>
              <a:t>Oxford University Press, Oxford, pp. 366–431. 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Evans, </a:t>
            </a:r>
            <a:r>
              <a:rPr lang="hu-HU" dirty="0" err="1"/>
              <a:t>Nicholas</a:t>
            </a:r>
            <a:r>
              <a:rPr lang="hu-HU" dirty="0"/>
              <a:t> – </a:t>
            </a:r>
            <a:r>
              <a:rPr lang="hu-HU" dirty="0" err="1"/>
              <a:t>Watanabe</a:t>
            </a:r>
            <a:r>
              <a:rPr lang="hu-HU" dirty="0"/>
              <a:t>, </a:t>
            </a:r>
            <a:r>
              <a:rPr lang="hu-HU" dirty="0" err="1"/>
              <a:t>Honore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.) 2016. </a:t>
            </a:r>
            <a:r>
              <a:rPr lang="hu-HU" i="1" dirty="0" err="1"/>
              <a:t>Insubordination</a:t>
            </a:r>
            <a:r>
              <a:rPr lang="hu-HU" dirty="0"/>
              <a:t>. Amsterdam: John </a:t>
            </a:r>
            <a:r>
              <a:rPr lang="hu-HU" dirty="0" err="1"/>
              <a:t>Benjamins</a:t>
            </a:r>
            <a:r>
              <a:rPr lang="hu-H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D’Hertefelt</a:t>
            </a:r>
            <a:r>
              <a:rPr lang="hu-HU" dirty="0"/>
              <a:t>, </a:t>
            </a:r>
            <a:r>
              <a:rPr lang="hu-HU" dirty="0" err="1"/>
              <a:t>Sarah</a:t>
            </a:r>
            <a:r>
              <a:rPr lang="hu-HU" dirty="0"/>
              <a:t> 2018: </a:t>
            </a:r>
            <a:r>
              <a:rPr lang="hu-HU" i="1" dirty="0" err="1"/>
              <a:t>Insubordination</a:t>
            </a:r>
            <a:r>
              <a:rPr lang="hu-HU" i="1" dirty="0"/>
              <a:t> </a:t>
            </a:r>
            <a:r>
              <a:rPr lang="hu-HU" i="1" dirty="0" err="1"/>
              <a:t>in</a:t>
            </a:r>
            <a:r>
              <a:rPr lang="hu-HU" i="1" dirty="0"/>
              <a:t> </a:t>
            </a:r>
            <a:r>
              <a:rPr lang="hu-HU" i="1" dirty="0" err="1"/>
              <a:t>Germanic</a:t>
            </a:r>
            <a:r>
              <a:rPr lang="hu-HU" i="1" dirty="0"/>
              <a:t>. A </a:t>
            </a:r>
            <a:r>
              <a:rPr lang="hu-HU" i="1" dirty="0" err="1"/>
              <a:t>typology</a:t>
            </a:r>
            <a:r>
              <a:rPr lang="hu-HU" i="1" dirty="0"/>
              <a:t> of </a:t>
            </a:r>
            <a:r>
              <a:rPr lang="hu-HU" i="1" dirty="0" err="1"/>
              <a:t>complements</a:t>
            </a:r>
            <a:r>
              <a:rPr lang="hu-HU" i="1" dirty="0"/>
              <a:t> and </a:t>
            </a:r>
            <a:r>
              <a:rPr lang="hu-HU" i="1" dirty="0" err="1"/>
              <a:t>conditional</a:t>
            </a:r>
            <a:r>
              <a:rPr lang="hu-HU" i="1" dirty="0"/>
              <a:t> </a:t>
            </a:r>
            <a:r>
              <a:rPr lang="hu-HU" i="1" dirty="0" err="1"/>
              <a:t>constructions</a:t>
            </a:r>
            <a:r>
              <a:rPr lang="hu-HU" i="1" dirty="0"/>
              <a:t>.</a:t>
            </a:r>
            <a:r>
              <a:rPr lang="hu-HU" dirty="0"/>
              <a:t> Berlin: De </a:t>
            </a:r>
            <a:r>
              <a:rPr lang="hu-HU" dirty="0" err="1"/>
              <a:t>Gruyter</a:t>
            </a:r>
            <a:r>
              <a:rPr lang="hu-H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Gras</a:t>
            </a:r>
            <a:r>
              <a:rPr lang="hu-HU" dirty="0"/>
              <a:t>, Pedro. 2016. </a:t>
            </a:r>
            <a:r>
              <a:rPr lang="hu-HU" dirty="0" err="1"/>
              <a:t>Revisiting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functional</a:t>
            </a:r>
            <a:r>
              <a:rPr lang="hu-HU" dirty="0"/>
              <a:t> </a:t>
            </a:r>
            <a:r>
              <a:rPr lang="hu-HU" dirty="0" err="1"/>
              <a:t>typology</a:t>
            </a:r>
            <a:r>
              <a:rPr lang="hu-HU" dirty="0"/>
              <a:t> of </a:t>
            </a:r>
            <a:r>
              <a:rPr lang="hu-HU" dirty="0" err="1"/>
              <a:t>insubordination</a:t>
            </a:r>
            <a:r>
              <a:rPr lang="hu-HU" dirty="0"/>
              <a:t>: </a:t>
            </a:r>
            <a:r>
              <a:rPr lang="hu-HU" dirty="0" err="1"/>
              <a:t>Insubordinate</a:t>
            </a:r>
            <a:r>
              <a:rPr lang="hu-HU" dirty="0"/>
              <a:t> </a:t>
            </a:r>
            <a:r>
              <a:rPr lang="hu-HU" i="1" dirty="0" err="1"/>
              <a:t>que</a:t>
            </a:r>
            <a:r>
              <a:rPr lang="hu-HU" dirty="0"/>
              <a:t> </a:t>
            </a:r>
            <a:r>
              <a:rPr lang="hu-HU" dirty="0" err="1"/>
              <a:t>constructions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Spanish</a:t>
            </a:r>
            <a:r>
              <a:rPr lang="hu-HU" dirty="0"/>
              <a:t>. </a:t>
            </a:r>
            <a:r>
              <a:rPr lang="hu-HU" dirty="0" err="1"/>
              <a:t>In</a:t>
            </a:r>
            <a:r>
              <a:rPr lang="hu-HU" dirty="0"/>
              <a:t>: </a:t>
            </a:r>
            <a:r>
              <a:rPr lang="hu-HU" dirty="0" err="1"/>
              <a:t>Nicholas</a:t>
            </a:r>
            <a:r>
              <a:rPr lang="hu-HU" dirty="0"/>
              <a:t> Evans &amp; </a:t>
            </a:r>
            <a:r>
              <a:rPr lang="hu-HU" dirty="0" err="1"/>
              <a:t>Honore</a:t>
            </a:r>
            <a:r>
              <a:rPr lang="hu-HU" dirty="0"/>
              <a:t> </a:t>
            </a:r>
            <a:r>
              <a:rPr lang="hu-HU" dirty="0" err="1"/>
              <a:t>Watanabe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.): </a:t>
            </a:r>
            <a:r>
              <a:rPr lang="hu-HU" i="1" dirty="0" err="1"/>
              <a:t>Insubordination</a:t>
            </a:r>
            <a:r>
              <a:rPr lang="hu-HU" dirty="0"/>
              <a:t>. Amsterdam: John </a:t>
            </a:r>
            <a:r>
              <a:rPr lang="hu-HU" dirty="0" err="1"/>
              <a:t>Benjamins</a:t>
            </a:r>
            <a:r>
              <a:rPr lang="hu-HU" dirty="0"/>
              <a:t>. 113–144.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Kaltenböck</a:t>
            </a:r>
            <a:r>
              <a:rPr lang="en-GB" dirty="0"/>
              <a:t>, G</a:t>
            </a:r>
            <a:r>
              <a:rPr lang="hu-HU" dirty="0" err="1"/>
              <a:t>unther</a:t>
            </a:r>
            <a:r>
              <a:rPr lang="en-GB" dirty="0"/>
              <a:t> 2016. On the grammatical status of insubordinate if-clauses. In: </a:t>
            </a:r>
            <a:r>
              <a:rPr lang="en-GB" dirty="0" err="1"/>
              <a:t>Kaltenböck</a:t>
            </a:r>
            <a:r>
              <a:rPr lang="en-GB" dirty="0"/>
              <a:t>, Gunther, Keizer, Evelien, </a:t>
            </a:r>
            <a:r>
              <a:rPr lang="en-GB" dirty="0" err="1"/>
              <a:t>Lohmann</a:t>
            </a:r>
            <a:r>
              <a:rPr lang="en-GB" dirty="0"/>
              <a:t>, Arne (Eds.) </a:t>
            </a:r>
            <a:r>
              <a:rPr lang="en-GB" i="1" dirty="0"/>
              <a:t>Outside the clause. Form and function of extra-clausal constituents</a:t>
            </a:r>
            <a:r>
              <a:rPr lang="en-GB" dirty="0"/>
              <a:t> (pp. 341–378). John </a:t>
            </a:r>
            <a:r>
              <a:rPr lang="en-GB" dirty="0" err="1"/>
              <a:t>Benjamins</a:t>
            </a:r>
            <a:r>
              <a:rPr lang="hu-HU" dirty="0"/>
              <a:t>:</a:t>
            </a:r>
            <a:r>
              <a:rPr lang="en-GB" dirty="0"/>
              <a:t> Amsterdam &amp; Philadelphia. 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203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2257" y="1777042"/>
            <a:ext cx="10015267" cy="489980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Kaltenböck</a:t>
            </a:r>
            <a:r>
              <a:rPr lang="en-US" dirty="0"/>
              <a:t>, Gunther, 2019. Delimiting the class: A typology of English insubordination. In: </a:t>
            </a:r>
            <a:r>
              <a:rPr lang="en-US" dirty="0" err="1"/>
              <a:t>Beijering</a:t>
            </a:r>
            <a:r>
              <a:rPr lang="en-US" dirty="0"/>
              <a:t>, Karin, </a:t>
            </a:r>
            <a:r>
              <a:rPr lang="en-US" dirty="0" err="1"/>
              <a:t>Kaltenböck</a:t>
            </a:r>
            <a:r>
              <a:rPr lang="en-US" dirty="0"/>
              <a:t>, Gunther, </a:t>
            </a: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 (Eds.) </a:t>
            </a:r>
            <a:r>
              <a:rPr lang="en-US" i="1" dirty="0"/>
              <a:t>Insubordination. Theoretical and Empirical Issues. </a:t>
            </a:r>
            <a:r>
              <a:rPr lang="en-US" dirty="0"/>
              <a:t>Mouton De </a:t>
            </a:r>
            <a:r>
              <a:rPr lang="en-US" dirty="0" err="1"/>
              <a:t>Gruyter</a:t>
            </a:r>
            <a:r>
              <a:rPr lang="en-US" dirty="0"/>
              <a:t>, Berlin–Boston, pp. 167–198.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Kaltenböck</a:t>
            </a:r>
            <a:r>
              <a:rPr lang="hu-HU" dirty="0"/>
              <a:t>, </a:t>
            </a:r>
            <a:r>
              <a:rPr lang="hu-HU" dirty="0" err="1"/>
              <a:t>Gunther</a:t>
            </a:r>
            <a:r>
              <a:rPr lang="hu-HU" dirty="0"/>
              <a:t>, </a:t>
            </a:r>
            <a:r>
              <a:rPr lang="hu-HU" dirty="0" err="1"/>
              <a:t>Keizer</a:t>
            </a:r>
            <a:r>
              <a:rPr lang="hu-HU" dirty="0"/>
              <a:t>, </a:t>
            </a:r>
            <a:r>
              <a:rPr lang="hu-HU" dirty="0" err="1"/>
              <a:t>Evelien</a:t>
            </a:r>
            <a:r>
              <a:rPr lang="hu-HU" dirty="0"/>
              <a:t> 2022. </a:t>
            </a:r>
            <a:r>
              <a:rPr lang="hu-HU" dirty="0" err="1"/>
              <a:t>Insubordinate</a:t>
            </a:r>
            <a:r>
              <a:rPr lang="hu-HU" dirty="0"/>
              <a:t> </a:t>
            </a:r>
            <a:r>
              <a:rPr lang="hu-HU" dirty="0" err="1"/>
              <a:t>if-clauses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FDG: </a:t>
            </a:r>
            <a:r>
              <a:rPr lang="hu-HU" dirty="0" err="1"/>
              <a:t>Degrees</a:t>
            </a:r>
            <a:r>
              <a:rPr lang="hu-HU" dirty="0"/>
              <a:t> of </a:t>
            </a:r>
            <a:r>
              <a:rPr lang="hu-HU" dirty="0" err="1"/>
              <a:t>independence</a:t>
            </a:r>
            <a:r>
              <a:rPr lang="hu-HU" dirty="0"/>
              <a:t>. </a:t>
            </a:r>
            <a:r>
              <a:rPr lang="hu-HU" i="1" dirty="0"/>
              <a:t>Open </a:t>
            </a:r>
            <a:r>
              <a:rPr lang="hu-HU" i="1" dirty="0" err="1"/>
              <a:t>Linguistics</a:t>
            </a:r>
            <a:r>
              <a:rPr lang="hu-HU" i="1" dirty="0"/>
              <a:t> </a:t>
            </a:r>
            <a:r>
              <a:rPr lang="hu-HU" dirty="0"/>
              <a:t>8: 675–698.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Kaltenböck</a:t>
            </a:r>
            <a:r>
              <a:rPr lang="hu-HU" dirty="0"/>
              <a:t>, </a:t>
            </a:r>
            <a:r>
              <a:rPr lang="hu-HU" dirty="0" err="1"/>
              <a:t>Gunther</a:t>
            </a:r>
            <a:r>
              <a:rPr lang="hu-HU" dirty="0"/>
              <a:t>, </a:t>
            </a:r>
            <a:r>
              <a:rPr lang="hu-HU" dirty="0" err="1"/>
              <a:t>Sansiñena</a:t>
            </a:r>
            <a:r>
              <a:rPr lang="hu-HU" dirty="0"/>
              <a:t>, </a:t>
            </a:r>
            <a:r>
              <a:rPr lang="hu-HU" dirty="0" err="1"/>
              <a:t>María</a:t>
            </a:r>
            <a:r>
              <a:rPr lang="hu-HU" dirty="0"/>
              <a:t> </a:t>
            </a:r>
            <a:r>
              <a:rPr lang="hu-HU" dirty="0" err="1"/>
              <a:t>Sol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): </a:t>
            </a:r>
            <a:r>
              <a:rPr lang="hu-HU" i="1" dirty="0" err="1"/>
              <a:t>Insubordination</a:t>
            </a:r>
            <a:r>
              <a:rPr lang="hu-HU" i="1" dirty="0"/>
              <a:t>. </a:t>
            </a:r>
            <a:r>
              <a:rPr lang="hu-HU" i="1" dirty="0" err="1"/>
              <a:t>Theoretical</a:t>
            </a:r>
            <a:r>
              <a:rPr lang="hu-HU" i="1" dirty="0"/>
              <a:t> and </a:t>
            </a:r>
            <a:r>
              <a:rPr lang="hu-HU" i="1" dirty="0" err="1"/>
              <a:t>empirical</a:t>
            </a:r>
            <a:r>
              <a:rPr lang="hu-HU" i="1" dirty="0"/>
              <a:t> </a:t>
            </a:r>
            <a:r>
              <a:rPr lang="hu-HU" i="1" dirty="0" err="1"/>
              <a:t>issues</a:t>
            </a:r>
            <a:r>
              <a:rPr lang="hu-HU" i="1" dirty="0"/>
              <a:t>.</a:t>
            </a:r>
            <a:r>
              <a:rPr lang="hu-HU" dirty="0"/>
              <a:t> Berlin, Boston: </a:t>
            </a:r>
            <a:r>
              <a:rPr lang="hu-HU" dirty="0" err="1"/>
              <a:t>Mouton</a:t>
            </a:r>
            <a:r>
              <a:rPr lang="hu-HU" dirty="0"/>
              <a:t> De </a:t>
            </a:r>
            <a:r>
              <a:rPr lang="hu-HU" dirty="0" err="1"/>
              <a:t>Gruyter</a:t>
            </a:r>
            <a:r>
              <a:rPr lang="hu-HU" dirty="0"/>
              <a:t>. 167–198.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Lastres-López</a:t>
            </a:r>
            <a:r>
              <a:rPr lang="hu-HU" dirty="0"/>
              <a:t>, </a:t>
            </a:r>
            <a:r>
              <a:rPr lang="hu-HU" dirty="0" err="1"/>
              <a:t>Cristina</a:t>
            </a:r>
            <a:r>
              <a:rPr lang="hu-HU" dirty="0"/>
              <a:t> 2018. </a:t>
            </a:r>
            <a:r>
              <a:rPr lang="hu-HU" i="1" dirty="0" err="1"/>
              <a:t>If</a:t>
            </a:r>
            <a:r>
              <a:rPr lang="hu-HU" dirty="0" err="1"/>
              <a:t>-insubordination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spoken</a:t>
            </a:r>
            <a:r>
              <a:rPr lang="hu-HU" dirty="0"/>
              <a:t> British English: </a:t>
            </a:r>
            <a:r>
              <a:rPr lang="hu-HU" dirty="0" err="1"/>
              <a:t>Syntactic</a:t>
            </a:r>
            <a:r>
              <a:rPr lang="hu-HU" dirty="0"/>
              <a:t> and </a:t>
            </a:r>
            <a:r>
              <a:rPr lang="hu-HU" dirty="0" err="1"/>
              <a:t>pragmatic</a:t>
            </a:r>
            <a:r>
              <a:rPr lang="hu-HU" dirty="0"/>
              <a:t> </a:t>
            </a:r>
            <a:r>
              <a:rPr lang="hu-HU" dirty="0" err="1"/>
              <a:t>properties</a:t>
            </a:r>
            <a:r>
              <a:rPr lang="hu-HU" dirty="0"/>
              <a:t>. </a:t>
            </a:r>
            <a:r>
              <a:rPr lang="hu-HU" i="1" dirty="0" err="1"/>
              <a:t>Language</a:t>
            </a:r>
            <a:r>
              <a:rPr lang="hu-HU" i="1" dirty="0"/>
              <a:t> </a:t>
            </a:r>
            <a:r>
              <a:rPr lang="hu-HU" i="1" dirty="0" err="1"/>
              <a:t>Sciences</a:t>
            </a:r>
            <a:r>
              <a:rPr lang="hu-HU" i="1" dirty="0"/>
              <a:t> </a:t>
            </a:r>
            <a:r>
              <a:rPr lang="hu-HU" dirty="0"/>
              <a:t>66: 42–59.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Lastres-López</a:t>
            </a:r>
            <a:r>
              <a:rPr lang="hu-HU" dirty="0"/>
              <a:t>, </a:t>
            </a:r>
            <a:r>
              <a:rPr lang="hu-HU" dirty="0" err="1"/>
              <a:t>Cristina</a:t>
            </a:r>
            <a:r>
              <a:rPr lang="hu-HU" dirty="0"/>
              <a:t> 2020. </a:t>
            </a:r>
            <a:r>
              <a:rPr lang="hu-HU" dirty="0" err="1"/>
              <a:t>Beyond</a:t>
            </a:r>
            <a:r>
              <a:rPr lang="hu-HU" dirty="0"/>
              <a:t> </a:t>
            </a:r>
            <a:r>
              <a:rPr lang="hu-HU" dirty="0" err="1"/>
              <a:t>conditionality</a:t>
            </a:r>
            <a:r>
              <a:rPr lang="hu-HU" dirty="0"/>
              <a:t>: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pragmaticalization</a:t>
            </a:r>
            <a:r>
              <a:rPr lang="hu-HU" dirty="0"/>
              <a:t> of </a:t>
            </a:r>
            <a:r>
              <a:rPr lang="en-US" dirty="0"/>
              <a:t>interpersonal </a:t>
            </a:r>
            <a:r>
              <a:rPr lang="en-US" i="1" dirty="0"/>
              <a:t>if</a:t>
            </a:r>
            <a:r>
              <a:rPr lang="en-US" dirty="0"/>
              <a:t>-constructions in English conversation</a:t>
            </a:r>
            <a:r>
              <a:rPr lang="hu-HU" dirty="0"/>
              <a:t>. </a:t>
            </a:r>
            <a:r>
              <a:rPr lang="hu-HU" i="1" dirty="0"/>
              <a:t>Journal of </a:t>
            </a:r>
            <a:r>
              <a:rPr lang="hu-HU" i="1" dirty="0" err="1"/>
              <a:t>Pragmatics</a:t>
            </a:r>
            <a:r>
              <a:rPr lang="hu-HU" i="1" dirty="0"/>
              <a:t> </a:t>
            </a:r>
            <a:r>
              <a:rPr lang="hu-HU" dirty="0"/>
              <a:t>157: 68–83</a:t>
            </a:r>
            <a:r>
              <a:rPr lang="hu-HU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 smtClean="0"/>
              <a:t>Panther</a:t>
            </a:r>
            <a:r>
              <a:rPr lang="hu-HU" dirty="0" smtClean="0"/>
              <a:t>, </a:t>
            </a:r>
            <a:r>
              <a:rPr lang="hu-HU" dirty="0" err="1" smtClean="0"/>
              <a:t>Klaus-Uwe</a:t>
            </a:r>
            <a:r>
              <a:rPr lang="hu-HU" dirty="0" smtClean="0"/>
              <a:t>, </a:t>
            </a:r>
            <a:r>
              <a:rPr lang="hu-HU" dirty="0" err="1" smtClean="0"/>
              <a:t>Thornburg</a:t>
            </a:r>
            <a:r>
              <a:rPr lang="hu-HU" dirty="0" smtClean="0"/>
              <a:t>, Linda L. 2003. </a:t>
            </a:r>
            <a:r>
              <a:rPr lang="hu-HU" dirty="0" err="1" smtClean="0"/>
              <a:t>Metonymies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natural</a:t>
            </a:r>
            <a:r>
              <a:rPr lang="hu-HU" dirty="0" smtClean="0"/>
              <a:t> </a:t>
            </a:r>
            <a:r>
              <a:rPr lang="hu-HU" dirty="0" err="1" smtClean="0"/>
              <a:t>inference</a:t>
            </a:r>
            <a:r>
              <a:rPr lang="hu-HU" dirty="0" smtClean="0"/>
              <a:t> and </a:t>
            </a:r>
            <a:r>
              <a:rPr lang="hu-HU" dirty="0" err="1" smtClean="0"/>
              <a:t>activation</a:t>
            </a:r>
            <a:r>
              <a:rPr lang="hu-HU" dirty="0" smtClean="0"/>
              <a:t> </a:t>
            </a:r>
            <a:r>
              <a:rPr lang="hu-HU" dirty="0" err="1" smtClean="0"/>
              <a:t>schemas</a:t>
            </a:r>
            <a:r>
              <a:rPr lang="hu-HU" dirty="0" smtClean="0"/>
              <a:t>: The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dependent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independent</a:t>
            </a:r>
            <a:r>
              <a:rPr lang="hu-HU" dirty="0" smtClean="0"/>
              <a:t> </a:t>
            </a:r>
            <a:r>
              <a:rPr lang="hu-HU" dirty="0" err="1" smtClean="0"/>
              <a:t>speech</a:t>
            </a:r>
            <a:r>
              <a:rPr lang="hu-HU" dirty="0" smtClean="0"/>
              <a:t> </a:t>
            </a:r>
            <a:r>
              <a:rPr lang="hu-HU" dirty="0" err="1" smtClean="0"/>
              <a:t>acts</a:t>
            </a:r>
            <a:r>
              <a:rPr lang="hu-HU" dirty="0" smtClean="0"/>
              <a:t>. </a:t>
            </a:r>
            <a:r>
              <a:rPr lang="hu-HU" dirty="0" err="1" smtClean="0"/>
              <a:t>In</a:t>
            </a:r>
            <a:r>
              <a:rPr lang="hu-HU" dirty="0" smtClean="0"/>
              <a:t>: </a:t>
            </a:r>
            <a:r>
              <a:rPr lang="hu-HU" dirty="0" err="1"/>
              <a:t>Panther</a:t>
            </a:r>
            <a:r>
              <a:rPr lang="hu-HU" dirty="0"/>
              <a:t>, </a:t>
            </a:r>
            <a:r>
              <a:rPr lang="hu-HU" dirty="0" err="1"/>
              <a:t>Klaus-Uwe</a:t>
            </a:r>
            <a:r>
              <a:rPr lang="hu-HU" dirty="0"/>
              <a:t>, </a:t>
            </a:r>
            <a:r>
              <a:rPr lang="hu-HU" dirty="0" err="1"/>
              <a:t>Thornburg</a:t>
            </a:r>
            <a:r>
              <a:rPr lang="hu-HU" dirty="0"/>
              <a:t>, Linda L. </a:t>
            </a:r>
            <a:r>
              <a:rPr lang="hu-HU" dirty="0" smtClean="0"/>
              <a:t>(</a:t>
            </a:r>
            <a:r>
              <a:rPr lang="hu-HU" dirty="0" err="1" smtClean="0"/>
              <a:t>eds</a:t>
            </a:r>
            <a:r>
              <a:rPr lang="hu-HU" dirty="0" smtClean="0"/>
              <a:t>): </a:t>
            </a:r>
            <a:r>
              <a:rPr lang="hu-HU" i="1" dirty="0" err="1" smtClean="0"/>
              <a:t>Metonymy</a:t>
            </a:r>
            <a:r>
              <a:rPr lang="hu-HU" i="1" dirty="0" smtClean="0"/>
              <a:t> and </a:t>
            </a:r>
            <a:r>
              <a:rPr lang="hu-HU" i="1" dirty="0" err="1" smtClean="0"/>
              <a:t>pragmatic</a:t>
            </a:r>
            <a:r>
              <a:rPr lang="hu-HU" i="1" dirty="0" smtClean="0"/>
              <a:t> </a:t>
            </a:r>
            <a:r>
              <a:rPr lang="hu-HU" i="1" dirty="0" err="1" smtClean="0"/>
              <a:t>inferencing</a:t>
            </a:r>
            <a:r>
              <a:rPr lang="hu-HU" i="1" dirty="0" smtClean="0"/>
              <a:t>. </a:t>
            </a:r>
            <a:r>
              <a:rPr lang="hu-HU" dirty="0" smtClean="0"/>
              <a:t>Amsterdam: John </a:t>
            </a:r>
            <a:r>
              <a:rPr lang="hu-HU" dirty="0" err="1" smtClean="0"/>
              <a:t>Benjamins</a:t>
            </a:r>
            <a:r>
              <a:rPr lang="hu-HU" dirty="0" smtClean="0"/>
              <a:t>. 127–147.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Traugott</a:t>
            </a:r>
            <a:r>
              <a:rPr lang="en-US" dirty="0"/>
              <a:t>, Elizabeth </a:t>
            </a:r>
            <a:r>
              <a:rPr lang="en-US" dirty="0" err="1"/>
              <a:t>Closs</a:t>
            </a:r>
            <a:r>
              <a:rPr lang="en-US" dirty="0"/>
              <a:t>, 2003. From </a:t>
            </a:r>
            <a:r>
              <a:rPr lang="en-US" dirty="0" err="1"/>
              <a:t>subjectification</a:t>
            </a:r>
            <a:r>
              <a:rPr lang="en-US" dirty="0"/>
              <a:t> to </a:t>
            </a:r>
            <a:r>
              <a:rPr lang="en-US" dirty="0" err="1"/>
              <a:t>intersubjectification</a:t>
            </a:r>
            <a:r>
              <a:rPr lang="en-US" dirty="0"/>
              <a:t>. In: Hickey, Raymond (Ed.), Motives for Language Change. Cambridge University</a:t>
            </a:r>
            <a:r>
              <a:rPr lang="hu-HU" dirty="0"/>
              <a:t> Press, Cambridge, pp. 124–140.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Warchal</a:t>
            </a:r>
            <a:r>
              <a:rPr lang="hu-HU" dirty="0"/>
              <a:t>, </a:t>
            </a:r>
            <a:r>
              <a:rPr lang="hu-HU" dirty="0" err="1"/>
              <a:t>Krystyna</a:t>
            </a:r>
            <a:r>
              <a:rPr lang="hu-HU" dirty="0"/>
              <a:t> 2010. </a:t>
            </a:r>
            <a:r>
              <a:rPr lang="en-US" dirty="0" err="1"/>
              <a:t>Moulding</a:t>
            </a:r>
            <a:r>
              <a:rPr lang="en-US" dirty="0"/>
              <a:t> interpersonal relations through conditional clauses:</a:t>
            </a:r>
            <a:r>
              <a:rPr lang="hu-HU" dirty="0"/>
              <a:t> </a:t>
            </a:r>
            <a:r>
              <a:rPr lang="en-US" dirty="0"/>
              <a:t>Consensus-building strategies in written academic discourse</a:t>
            </a:r>
            <a:r>
              <a:rPr lang="hu-HU" dirty="0"/>
              <a:t>. </a:t>
            </a:r>
            <a:r>
              <a:rPr lang="en-US" i="1" dirty="0"/>
              <a:t>Journal of English for Academic Purposes </a:t>
            </a:r>
            <a:r>
              <a:rPr lang="en-US" dirty="0"/>
              <a:t>9</a:t>
            </a:r>
            <a:r>
              <a:rPr lang="hu-HU" dirty="0"/>
              <a:t>:</a:t>
            </a:r>
            <a:r>
              <a:rPr lang="en-US" dirty="0"/>
              <a:t> 140</a:t>
            </a:r>
            <a:r>
              <a:rPr lang="hu-HU" dirty="0"/>
              <a:t>–</a:t>
            </a:r>
            <a:r>
              <a:rPr lang="en-US" dirty="0"/>
              <a:t>150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14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56762" y="1932317"/>
            <a:ext cx="8595360" cy="43513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Meghatározás:</a:t>
            </a:r>
          </a:p>
          <a:p>
            <a:pPr marL="0" indent="0">
              <a:buNone/>
            </a:pPr>
            <a:r>
              <a:rPr lang="hu-HU" dirty="0" err="1" smtClean="0"/>
              <a:t>Protasis</a:t>
            </a:r>
            <a:r>
              <a:rPr lang="hu-HU" dirty="0" smtClean="0"/>
              <a:t>: </a:t>
            </a:r>
            <a:r>
              <a:rPr lang="hu-HU" b="1" dirty="0" smtClean="0"/>
              <a:t>ha </a:t>
            </a:r>
            <a:r>
              <a:rPr lang="hu-HU" dirty="0"/>
              <a:t>X</a:t>
            </a:r>
            <a:r>
              <a:rPr lang="hu-HU" dirty="0" smtClean="0"/>
              <a:t> (alárendelt mellékmondat) + </a:t>
            </a:r>
            <a:r>
              <a:rPr lang="hu-HU" dirty="0" err="1" smtClean="0"/>
              <a:t>apodosis</a:t>
            </a:r>
            <a:r>
              <a:rPr lang="hu-HU" dirty="0" smtClean="0"/>
              <a:t>: (</a:t>
            </a:r>
            <a:r>
              <a:rPr lang="hu-HU" b="1" dirty="0" smtClean="0"/>
              <a:t>akkor</a:t>
            </a:r>
            <a:r>
              <a:rPr lang="hu-HU" dirty="0" smtClean="0"/>
              <a:t>) Y (főmondat)</a:t>
            </a:r>
          </a:p>
          <a:p>
            <a:pPr marL="0" indent="0">
              <a:buNone/>
            </a:pPr>
            <a:r>
              <a:rPr lang="hu-HU" dirty="0"/>
              <a:t>„a </a:t>
            </a:r>
            <a:r>
              <a:rPr lang="hu-HU" dirty="0" smtClean="0"/>
              <a:t>mátrixmondatbeli propozíció </a:t>
            </a:r>
            <a:r>
              <a:rPr lang="hu-HU" dirty="0"/>
              <a:t>igazsága </a:t>
            </a:r>
            <a:r>
              <a:rPr lang="hu-HU" dirty="0" smtClean="0"/>
              <a:t>a </a:t>
            </a:r>
            <a:r>
              <a:rPr lang="hu-HU" dirty="0"/>
              <a:t>feltételes </a:t>
            </a:r>
            <a:r>
              <a:rPr lang="hu-HU" dirty="0" smtClean="0"/>
              <a:t>mellékmondatban lévő </a:t>
            </a:r>
            <a:r>
              <a:rPr lang="hu-HU" b="1" dirty="0"/>
              <a:t>feltétel</a:t>
            </a:r>
            <a:r>
              <a:rPr lang="hu-HU" dirty="0"/>
              <a:t> </a:t>
            </a:r>
            <a:r>
              <a:rPr lang="hu-HU" dirty="0" smtClean="0"/>
              <a:t>teljesülésének a </a:t>
            </a:r>
            <a:r>
              <a:rPr lang="hu-HU" b="1" dirty="0"/>
              <a:t>következménye</a:t>
            </a:r>
            <a:r>
              <a:rPr lang="hu-HU" dirty="0"/>
              <a:t>” (</a:t>
            </a:r>
            <a:r>
              <a:rPr lang="hu-HU" dirty="0" err="1"/>
              <a:t>Quirk</a:t>
            </a:r>
            <a:r>
              <a:rPr lang="hu-HU" dirty="0"/>
              <a:t> et </a:t>
            </a:r>
            <a:r>
              <a:rPr lang="hu-HU" dirty="0" err="1"/>
              <a:t>al</a:t>
            </a:r>
            <a:r>
              <a:rPr lang="hu-HU" dirty="0"/>
              <a:t>., 1985: </a:t>
            </a:r>
            <a:r>
              <a:rPr lang="hu-HU" dirty="0" smtClean="0"/>
              <a:t>1088, idézi </a:t>
            </a:r>
            <a:r>
              <a:rPr lang="hu-HU" dirty="0" err="1" smtClean="0"/>
              <a:t>Lastres-López</a:t>
            </a:r>
            <a:r>
              <a:rPr lang="hu-HU" dirty="0" smtClean="0"/>
              <a:t> 2020, a saját kiemelésem) </a:t>
            </a:r>
          </a:p>
          <a:p>
            <a:pPr marL="0" indent="0">
              <a:buNone/>
            </a:pPr>
            <a:r>
              <a:rPr lang="hu-HU" dirty="0" smtClean="0"/>
              <a:t>lehetőségviszony a két mondat között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Domináns sorrend: mellékmondat + főmondat</a:t>
            </a: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(1) – </a:t>
            </a:r>
            <a:r>
              <a:rPr lang="hu-HU" b="1" i="1" dirty="0" smtClean="0"/>
              <a:t>Ha </a:t>
            </a:r>
            <a:r>
              <a:rPr lang="hu-HU" i="1" dirty="0" smtClean="0"/>
              <a:t>elfordultok, </a:t>
            </a:r>
            <a:r>
              <a:rPr lang="hu-HU" b="1" i="1" dirty="0" smtClean="0"/>
              <a:t>akkor </a:t>
            </a:r>
            <a:r>
              <a:rPr lang="hu-HU" i="1" dirty="0" smtClean="0"/>
              <a:t>levetkőzöm. 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5037214,</a:t>
            </a:r>
            <a:r>
              <a:rPr lang="hu-HU" dirty="0" err="1" smtClean="0"/>
              <a:t>doc</a:t>
            </a:r>
            <a:r>
              <a:rPr lang="hu-HU" dirty="0" smtClean="0"/>
              <a:t>#171, irodalom)</a:t>
            </a:r>
          </a:p>
          <a:p>
            <a:pPr marL="0" indent="0">
              <a:buNone/>
            </a:pPr>
            <a:r>
              <a:rPr lang="hu-HU" dirty="0" smtClean="0"/>
              <a:t>De: </a:t>
            </a:r>
          </a:p>
          <a:p>
            <a:pPr marL="0" indent="0" algn="just">
              <a:buNone/>
            </a:pPr>
            <a:r>
              <a:rPr lang="hu-HU" dirty="0" smtClean="0"/>
              <a:t>(2) </a:t>
            </a:r>
            <a:r>
              <a:rPr lang="hu-HU" b="1" i="1" dirty="0" smtClean="0"/>
              <a:t>Akkor </a:t>
            </a:r>
            <a:r>
              <a:rPr lang="hu-HU" i="1" dirty="0" smtClean="0"/>
              <a:t>sötétség lenne, ha eloltaná a villanyt.</a:t>
            </a:r>
            <a:r>
              <a:rPr lang="hu-HU" dirty="0" smtClean="0"/>
              <a:t> (MNSz2, </a:t>
            </a:r>
            <a:r>
              <a:rPr lang="hu-HU" dirty="0"/>
              <a:t>#</a:t>
            </a:r>
            <a:r>
              <a:rPr lang="hu-HU" dirty="0" smtClean="0"/>
              <a:t>32547705,</a:t>
            </a:r>
            <a:r>
              <a:rPr lang="hu-HU" dirty="0" err="1" smtClean="0"/>
              <a:t>doc</a:t>
            </a:r>
            <a:r>
              <a:rPr lang="hu-HU" dirty="0" smtClean="0"/>
              <a:t>#566, irodalom)</a:t>
            </a:r>
          </a:p>
          <a:p>
            <a:pPr marL="0" indent="0">
              <a:buNone/>
            </a:pPr>
            <a:r>
              <a:rPr lang="hu-HU" dirty="0"/>
              <a:t>i</a:t>
            </a:r>
            <a:r>
              <a:rPr lang="hu-HU" dirty="0" smtClean="0"/>
              <a:t>dőhatározás &gt; feltételesség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598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Feltételes mondatok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391751" cy="47359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Igeidővel (is) korreláló valószínűség:</a:t>
            </a:r>
          </a:p>
          <a:p>
            <a:r>
              <a:rPr lang="hu-HU" b="1" dirty="0" smtClean="0"/>
              <a:t>Valódi </a:t>
            </a:r>
            <a:r>
              <a:rPr lang="hu-HU" dirty="0" smtClean="0"/>
              <a:t>feltétel: </a:t>
            </a:r>
            <a:r>
              <a:rPr lang="hu-HU" i="1" dirty="0"/>
              <a:t>H</a:t>
            </a:r>
            <a:r>
              <a:rPr lang="hu-HU" i="1" dirty="0" smtClean="0"/>
              <a:t>a </a:t>
            </a:r>
            <a:r>
              <a:rPr lang="hu-HU" i="1" dirty="0"/>
              <a:t>megcsinálod a leckéd, kapsz </a:t>
            </a:r>
            <a:r>
              <a:rPr lang="hu-HU" i="1" dirty="0" smtClean="0"/>
              <a:t>fagyit </a:t>
            </a:r>
            <a:r>
              <a:rPr lang="hu-HU" dirty="0" smtClean="0"/>
              <a:t>(angol: jelen idő)</a:t>
            </a:r>
          </a:p>
          <a:p>
            <a:r>
              <a:rPr lang="hu-HU" dirty="0" smtClean="0"/>
              <a:t>Kevésbé valószínű, </a:t>
            </a:r>
            <a:r>
              <a:rPr lang="hu-HU" b="1" dirty="0" smtClean="0"/>
              <a:t>hipotetikus</a:t>
            </a:r>
            <a:r>
              <a:rPr lang="hu-HU" dirty="0" smtClean="0"/>
              <a:t> feltétel: </a:t>
            </a:r>
            <a:r>
              <a:rPr lang="hu-HU" i="1" dirty="0" smtClean="0"/>
              <a:t>Ha </a:t>
            </a:r>
            <a:r>
              <a:rPr lang="hu-HU" i="1" dirty="0"/>
              <a:t>megcsináltad a leckéd, kapsz </a:t>
            </a:r>
            <a:r>
              <a:rPr lang="hu-HU" i="1" dirty="0" smtClean="0"/>
              <a:t>fagyit </a:t>
            </a:r>
            <a:r>
              <a:rPr lang="hu-HU" dirty="0" smtClean="0"/>
              <a:t>(angol: egyszerű múlt)</a:t>
            </a:r>
            <a:endParaRPr lang="hu-HU" dirty="0"/>
          </a:p>
          <a:p>
            <a:r>
              <a:rPr lang="hu-HU" b="1" dirty="0" err="1" smtClean="0"/>
              <a:t>Kontrafaktuális</a:t>
            </a:r>
            <a:r>
              <a:rPr lang="hu-HU" dirty="0" smtClean="0"/>
              <a:t> feltétel (a múltbeli szituáció nem változtatható meg): </a:t>
            </a:r>
            <a:r>
              <a:rPr lang="hu-HU" i="1" dirty="0" smtClean="0"/>
              <a:t>Ha </a:t>
            </a:r>
            <a:r>
              <a:rPr lang="hu-HU" i="1" dirty="0"/>
              <a:t>megcsináltad volna a leckédet, kaptál volna fagyit </a:t>
            </a:r>
            <a:r>
              <a:rPr lang="hu-HU" i="1" dirty="0" smtClean="0"/>
              <a:t> </a:t>
            </a:r>
            <a:r>
              <a:rPr lang="hu-HU" dirty="0" smtClean="0"/>
              <a:t>(angol: befejezett múlt)</a:t>
            </a:r>
          </a:p>
          <a:p>
            <a:pPr marL="0" indent="0" algn="r">
              <a:buNone/>
            </a:pPr>
            <a:r>
              <a:rPr lang="hu-HU" dirty="0"/>
              <a:t>	</a:t>
            </a:r>
            <a:r>
              <a:rPr lang="hu-HU" dirty="0" smtClean="0"/>
              <a:t>						(</a:t>
            </a:r>
            <a:r>
              <a:rPr lang="hu-HU" dirty="0" err="1" smtClean="0"/>
              <a:t>Lastres-López</a:t>
            </a:r>
            <a:r>
              <a:rPr lang="hu-HU" dirty="0" smtClean="0"/>
              <a:t> 2020)</a:t>
            </a:r>
          </a:p>
          <a:p>
            <a:r>
              <a:rPr lang="hu-HU" b="1" dirty="0" smtClean="0"/>
              <a:t>Tartalmas</a:t>
            </a:r>
            <a:r>
              <a:rPr lang="hu-HU" dirty="0" smtClean="0"/>
              <a:t> feltételes mondatok: ok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dirty="0" smtClean="0"/>
              <a:t>következmény (1)</a:t>
            </a:r>
          </a:p>
          <a:p>
            <a:r>
              <a:rPr lang="hu-HU" b="1" dirty="0" err="1" smtClean="0"/>
              <a:t>Episztemikus</a:t>
            </a:r>
            <a:r>
              <a:rPr lang="hu-HU" dirty="0" smtClean="0"/>
              <a:t> („tudás”) feltételes mondatok: ’</a:t>
            </a:r>
            <a:r>
              <a:rPr lang="hu-HU" dirty="0" err="1" smtClean="0"/>
              <a:t>Ha</a:t>
            </a:r>
            <a:r>
              <a:rPr lang="hu-HU" dirty="0" smtClean="0"/>
              <a:t> tudom, akkor következtetek’ (2)</a:t>
            </a:r>
          </a:p>
          <a:p>
            <a:r>
              <a:rPr lang="hu-HU" dirty="0" smtClean="0"/>
              <a:t>„</a:t>
            </a:r>
            <a:r>
              <a:rPr lang="hu-HU" b="1" dirty="0" smtClean="0"/>
              <a:t>Beszédaktus</a:t>
            </a:r>
            <a:r>
              <a:rPr lang="hu-HU" dirty="0" smtClean="0"/>
              <a:t>” </a:t>
            </a:r>
            <a:r>
              <a:rPr lang="hu-HU" dirty="0"/>
              <a:t>feltételes </a:t>
            </a:r>
            <a:r>
              <a:rPr lang="hu-HU" dirty="0" smtClean="0"/>
              <a:t>mondatok (másnál „indirekt”, „pragmatikai”): ’</a:t>
            </a:r>
            <a:r>
              <a:rPr lang="hu-HU" dirty="0" err="1" smtClean="0"/>
              <a:t>Ha</a:t>
            </a:r>
            <a:r>
              <a:rPr lang="hu-HU" dirty="0" smtClean="0"/>
              <a:t> [</a:t>
            </a:r>
            <a:r>
              <a:rPr lang="hu-HU" dirty="0" err="1" smtClean="0"/>
              <a:t>protasis</a:t>
            </a:r>
            <a:r>
              <a:rPr lang="hu-HU" dirty="0" smtClean="0"/>
              <a:t>], akkor tekintsük úgy, hogy ezt a beszédaktust hajtom végre [amit az </a:t>
            </a:r>
            <a:r>
              <a:rPr lang="hu-HU" dirty="0" err="1" smtClean="0"/>
              <a:t>apodosis</a:t>
            </a:r>
            <a:r>
              <a:rPr lang="hu-HU" dirty="0" smtClean="0"/>
              <a:t> reprezentál]’</a:t>
            </a:r>
          </a:p>
          <a:p>
            <a:pPr marL="274320" lvl="1" indent="0">
              <a:buNone/>
            </a:pPr>
            <a:r>
              <a:rPr lang="hu-HU" dirty="0" smtClean="0"/>
              <a:t>	(3) </a:t>
            </a:r>
            <a:r>
              <a:rPr lang="hu-HU" b="1" i="1" dirty="0" smtClean="0"/>
              <a:t>Ha szórakoztat, </a:t>
            </a:r>
            <a:r>
              <a:rPr lang="hu-HU" i="1" dirty="0" smtClean="0"/>
              <a:t>(akkor) elmondok egy viccet. </a:t>
            </a:r>
            <a:r>
              <a:rPr lang="hu-HU" dirty="0" smtClean="0"/>
              <a:t>[a valóságos kauzalitás fordítottja!]</a:t>
            </a:r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/>
              <a:t>Comrie</a:t>
            </a:r>
            <a:r>
              <a:rPr lang="hu-HU" dirty="0"/>
              <a:t> </a:t>
            </a:r>
            <a:r>
              <a:rPr lang="hu-HU" dirty="0" smtClean="0"/>
              <a:t>1986, </a:t>
            </a:r>
            <a:r>
              <a:rPr lang="hu-HU" dirty="0" err="1" smtClean="0"/>
              <a:t>Sweetser</a:t>
            </a:r>
            <a:r>
              <a:rPr lang="hu-HU" dirty="0" smtClean="0"/>
              <a:t> 1990: </a:t>
            </a:r>
            <a:r>
              <a:rPr lang="hu-HU" dirty="0" smtClean="0"/>
              <a:t>121)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2436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7803" y="-108692"/>
            <a:ext cx="9692640" cy="1325562"/>
          </a:xfrm>
        </p:spPr>
        <p:txBody>
          <a:bodyPr/>
          <a:lstStyle/>
          <a:p>
            <a:r>
              <a:rPr lang="hu-HU" dirty="0" smtClean="0"/>
              <a:t>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7803" y="1415277"/>
            <a:ext cx="10437963" cy="5080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 jelentésbővülés útja (</a:t>
            </a:r>
            <a:r>
              <a:rPr lang="hu-HU" dirty="0" err="1" smtClean="0"/>
              <a:t>Halliday&amp;Matthiesen</a:t>
            </a:r>
            <a:r>
              <a:rPr lang="hu-HU" dirty="0" smtClean="0"/>
              <a:t> 2014 alapján </a:t>
            </a:r>
            <a:r>
              <a:rPr lang="hu-HU" dirty="0" err="1" smtClean="0"/>
              <a:t>Lastres-López</a:t>
            </a:r>
            <a:r>
              <a:rPr lang="hu-HU" dirty="0" smtClean="0"/>
              <a:t> 2020: 80):</a:t>
            </a:r>
          </a:p>
          <a:p>
            <a:pPr marL="0" indent="0" algn="ctr">
              <a:buNone/>
            </a:pPr>
            <a:r>
              <a:rPr lang="hu-HU" b="1" dirty="0" err="1"/>
              <a:t>i</a:t>
            </a:r>
            <a:r>
              <a:rPr lang="hu-HU" b="1" dirty="0" err="1" smtClean="0"/>
              <a:t>deációs</a:t>
            </a:r>
            <a:r>
              <a:rPr lang="hu-HU" b="1" dirty="0" smtClean="0"/>
              <a:t> (deskriptív, referenciális jelentésű) kondicionális &gt; interperszonális/</a:t>
            </a:r>
            <a:r>
              <a:rPr lang="hu-HU" b="1" dirty="0" err="1" smtClean="0"/>
              <a:t>textuális</a:t>
            </a:r>
            <a:r>
              <a:rPr lang="hu-HU" b="1" dirty="0" smtClean="0"/>
              <a:t> kondicionális&gt; </a:t>
            </a:r>
            <a:r>
              <a:rPr lang="hu-HU" b="1" dirty="0" err="1" smtClean="0">
                <a:solidFill>
                  <a:srgbClr val="FF0000"/>
                </a:solidFill>
              </a:rPr>
              <a:t>inszubordináció</a:t>
            </a:r>
            <a:r>
              <a:rPr lang="hu-HU" b="1" dirty="0" smtClean="0"/>
              <a:t>/diskurzusjelölő</a:t>
            </a:r>
          </a:p>
          <a:p>
            <a:pPr marL="0" indent="0">
              <a:buNone/>
            </a:pPr>
            <a:r>
              <a:rPr lang="hu-HU" b="1" dirty="0" smtClean="0"/>
              <a:t>INTERPERSZONÁLIS </a:t>
            </a:r>
            <a:r>
              <a:rPr lang="hu-HU" dirty="0" smtClean="0"/>
              <a:t>funkció: a diskurzus résztvevői között hoz létre viszonyt (</a:t>
            </a:r>
            <a:r>
              <a:rPr lang="hu-HU" b="1" dirty="0" err="1" smtClean="0"/>
              <a:t>stance</a:t>
            </a:r>
            <a:r>
              <a:rPr lang="hu-HU" dirty="0" smtClean="0"/>
              <a:t>: a beszélői álláspont kifejezése, </a:t>
            </a:r>
            <a:r>
              <a:rPr lang="hu-HU" b="1" dirty="0" err="1" smtClean="0"/>
              <a:t>engagement</a:t>
            </a:r>
            <a:r>
              <a:rPr lang="hu-HU" dirty="0" smtClean="0"/>
              <a:t>: kapcsolatfelvétel a befogadóval) (vö. </a:t>
            </a:r>
            <a:r>
              <a:rPr lang="hu-HU" dirty="0" err="1" smtClean="0"/>
              <a:t>szubjektivizáció</a:t>
            </a:r>
            <a:r>
              <a:rPr lang="hu-HU" dirty="0" smtClean="0"/>
              <a:t> </a:t>
            </a:r>
            <a:r>
              <a:rPr lang="hu-HU" dirty="0"/>
              <a:t>&gt; </a:t>
            </a:r>
            <a:r>
              <a:rPr lang="hu-HU" dirty="0" err="1"/>
              <a:t>interszubjektivizáció</a:t>
            </a:r>
            <a:r>
              <a:rPr lang="hu-HU" dirty="0"/>
              <a:t> (</a:t>
            </a:r>
            <a:r>
              <a:rPr lang="hu-HU" dirty="0" err="1"/>
              <a:t>Traugott</a:t>
            </a:r>
            <a:r>
              <a:rPr lang="hu-HU" dirty="0"/>
              <a:t> 2003</a:t>
            </a:r>
            <a:r>
              <a:rPr lang="hu-HU" dirty="0" smtClean="0"/>
              <a:t>), altípusok</a:t>
            </a:r>
            <a:r>
              <a:rPr lang="hu-HU" dirty="0"/>
              <a:t>: </a:t>
            </a:r>
            <a:r>
              <a:rPr lang="hu-HU" b="1" dirty="0" err="1"/>
              <a:t>episztemikus</a:t>
            </a:r>
            <a:r>
              <a:rPr lang="hu-HU" dirty="0"/>
              <a:t>, vélemény/értékelés, udvariasság, relevancia, </a:t>
            </a:r>
            <a:r>
              <a:rPr lang="hu-HU" dirty="0" smtClean="0"/>
              <a:t>fenntartás (</a:t>
            </a:r>
            <a:r>
              <a:rPr lang="hu-HU" dirty="0" err="1" smtClean="0"/>
              <a:t>reservation</a:t>
            </a:r>
            <a:r>
              <a:rPr lang="hu-HU" dirty="0" smtClean="0"/>
              <a:t>), metanyelvi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(4) </a:t>
            </a:r>
            <a:r>
              <a:rPr lang="hu-HU" b="1" i="1" dirty="0" err="1" smtClean="0"/>
              <a:t>If</a:t>
            </a:r>
            <a:r>
              <a:rPr lang="hu-HU" b="1" i="1" dirty="0" smtClean="0"/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are</a:t>
            </a:r>
            <a:r>
              <a:rPr lang="hu-HU" b="1" i="1" dirty="0"/>
              <a:t> </a:t>
            </a:r>
            <a:r>
              <a:rPr lang="hu-HU" b="1" i="1" dirty="0" err="1"/>
              <a:t>born</a:t>
            </a:r>
            <a:r>
              <a:rPr lang="hu-HU" b="1" i="1" dirty="0"/>
              <a:t> </a:t>
            </a:r>
            <a:r>
              <a:rPr lang="hu-HU" b="1" i="1" dirty="0" err="1"/>
              <a:t>in</a:t>
            </a:r>
            <a:r>
              <a:rPr lang="hu-HU" b="1" i="1" dirty="0"/>
              <a:t> </a:t>
            </a:r>
            <a:r>
              <a:rPr lang="hu-HU" b="1" i="1" dirty="0" err="1"/>
              <a:t>the</a:t>
            </a:r>
            <a:r>
              <a:rPr lang="hu-HU" b="1" i="1" dirty="0"/>
              <a:t> </a:t>
            </a:r>
            <a:r>
              <a:rPr lang="hu-HU" b="1" i="1" dirty="0" err="1"/>
              <a:t>Gorbals</a:t>
            </a:r>
            <a:r>
              <a:rPr lang="hu-HU" b="1" i="1" dirty="0"/>
              <a:t> and </a:t>
            </a:r>
            <a:r>
              <a:rPr lang="hu-HU" b="1" i="1" dirty="0" err="1"/>
              <a:t>there’s</a:t>
            </a:r>
            <a:r>
              <a:rPr lang="hu-HU" b="1" i="1" dirty="0"/>
              <a:t> </a:t>
            </a:r>
            <a:r>
              <a:rPr lang="hu-HU" b="1" i="1" dirty="0" err="1"/>
              <a:t>absolutely</a:t>
            </a:r>
            <a:r>
              <a:rPr lang="hu-HU" b="1" i="1" dirty="0"/>
              <a:t> no </a:t>
            </a:r>
            <a:r>
              <a:rPr lang="hu-HU" b="1" i="1" dirty="0" err="1"/>
              <a:t>chance</a:t>
            </a:r>
            <a:r>
              <a:rPr lang="hu-HU" b="1" i="1" dirty="0"/>
              <a:t> of </a:t>
            </a:r>
            <a:r>
              <a:rPr lang="hu-HU" b="1" i="1" dirty="0" err="1"/>
              <a:t>your</a:t>
            </a:r>
            <a:r>
              <a:rPr lang="hu-HU" b="1" i="1" dirty="0"/>
              <a:t> </a:t>
            </a:r>
            <a:r>
              <a:rPr lang="hu-HU" b="1" i="1" dirty="0" err="1"/>
              <a:t>having</a:t>
            </a:r>
            <a:r>
              <a:rPr lang="hu-HU" b="1" i="1" dirty="0"/>
              <a:t> </a:t>
            </a:r>
            <a:r>
              <a:rPr lang="hu-HU" b="1" i="1" dirty="0" err="1"/>
              <a:t>any</a:t>
            </a:r>
            <a:r>
              <a:rPr lang="hu-HU" b="1" i="1" dirty="0"/>
              <a:t> </a:t>
            </a:r>
            <a:r>
              <a:rPr lang="hu-HU" b="1" i="1" dirty="0" err="1"/>
              <a:t>money</a:t>
            </a:r>
            <a:r>
              <a:rPr lang="hu-HU" b="1" i="1" dirty="0"/>
              <a:t> </a:t>
            </a:r>
            <a:r>
              <a:rPr lang="hu-HU" b="1" i="1" dirty="0" err="1"/>
              <a:t>well</a:t>
            </a:r>
            <a:r>
              <a:rPr lang="hu-HU" b="1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 </a:t>
            </a:r>
            <a:r>
              <a:rPr lang="hu-HU" i="1" dirty="0" err="1"/>
              <a:t>you</a:t>
            </a:r>
            <a:r>
              <a:rPr lang="hu-HU" i="1" dirty="0"/>
              <a:t> </a:t>
            </a:r>
            <a:r>
              <a:rPr lang="hu-HU" i="1" dirty="0" err="1"/>
              <a:t>grow</a:t>
            </a:r>
            <a:r>
              <a:rPr lang="hu-HU" i="1" dirty="0"/>
              <a:t> </a:t>
            </a:r>
            <a:r>
              <a:rPr lang="hu-HU" i="1" dirty="0" err="1"/>
              <a:t>up</a:t>
            </a:r>
            <a:r>
              <a:rPr lang="hu-HU" i="1" dirty="0"/>
              <a:t> </a:t>
            </a:r>
            <a:r>
              <a:rPr lang="hu-HU" i="1" dirty="0" err="1"/>
              <a:t>as</a:t>
            </a:r>
            <a:r>
              <a:rPr lang="hu-HU" i="1" dirty="0"/>
              <a:t> a </a:t>
            </a:r>
            <a:r>
              <a:rPr lang="hu-HU" i="1" dirty="0" err="1"/>
              <a:t>normal</a:t>
            </a:r>
            <a:r>
              <a:rPr lang="hu-HU" i="1" dirty="0"/>
              <a:t> </a:t>
            </a:r>
            <a:r>
              <a:rPr lang="hu-HU" i="1" dirty="0" err="1"/>
              <a:t>Gorbals-born</a:t>
            </a:r>
            <a:r>
              <a:rPr lang="hu-HU" i="1" dirty="0"/>
              <a:t> </a:t>
            </a:r>
            <a:r>
              <a:rPr lang="hu-HU" i="1" dirty="0" err="1" smtClean="0"/>
              <a:t>person</a:t>
            </a:r>
            <a:r>
              <a:rPr lang="hu-HU" i="1" dirty="0" smtClean="0"/>
              <a:t> </a:t>
            </a:r>
            <a:r>
              <a:rPr lang="hu-HU" dirty="0"/>
              <a:t>&lt;ICE-GB:S1A-075 #090:1:B</a:t>
            </a:r>
            <a:r>
              <a:rPr lang="hu-HU" dirty="0" smtClean="0"/>
              <a:t>&gt; – </a:t>
            </a:r>
            <a:r>
              <a:rPr lang="hu-HU" dirty="0" err="1" smtClean="0"/>
              <a:t>episztemikus</a:t>
            </a:r>
            <a:r>
              <a:rPr lang="hu-HU" dirty="0" smtClean="0"/>
              <a:t>, a leggyakoribb altípus informális társalgásokban (vö. (2)) – </a:t>
            </a:r>
            <a:r>
              <a:rPr lang="hu-HU" dirty="0" err="1" smtClean="0"/>
              <a:t>episztemikus</a:t>
            </a:r>
            <a:endParaRPr lang="hu-HU" dirty="0" smtClean="0"/>
          </a:p>
          <a:p>
            <a:pPr marL="0" indent="0">
              <a:buNone/>
            </a:pPr>
            <a:r>
              <a:rPr lang="hu-HU" i="1" dirty="0"/>
              <a:t>’</a:t>
            </a:r>
            <a:r>
              <a:rPr lang="hu-HU" dirty="0"/>
              <a:t> </a:t>
            </a:r>
            <a:r>
              <a:rPr lang="hu-HU" b="1" dirty="0"/>
              <a:t>Ha </a:t>
            </a:r>
            <a:r>
              <a:rPr lang="hu-HU" b="1" dirty="0" err="1"/>
              <a:t>Gorbalsban</a:t>
            </a:r>
            <a:r>
              <a:rPr lang="hu-HU" b="1" dirty="0"/>
              <a:t> születtél és semmi esélyed rá, hogy valamennyi pénzed legyen</a:t>
            </a:r>
            <a:r>
              <a:rPr lang="hu-HU" dirty="0"/>
              <a:t>, akkor úgy ősz fel, mint egy normális </a:t>
            </a:r>
            <a:r>
              <a:rPr lang="hu-HU" dirty="0" err="1"/>
              <a:t>Gorbalban</a:t>
            </a:r>
            <a:r>
              <a:rPr lang="hu-HU" dirty="0"/>
              <a:t> született személy’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9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4233" y="158726"/>
            <a:ext cx="9692640" cy="1325562"/>
          </a:xfrm>
        </p:spPr>
        <p:txBody>
          <a:bodyPr/>
          <a:lstStyle/>
          <a:p>
            <a:r>
              <a:rPr lang="hu-HU" dirty="0" smtClean="0"/>
              <a:t>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4233" y="1828800"/>
            <a:ext cx="10213675" cy="49343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INTERPERSZONÁLIS </a:t>
            </a:r>
            <a:r>
              <a:rPr lang="hu-HU" dirty="0" smtClean="0"/>
              <a:t>funkció folyt.: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5) </a:t>
            </a:r>
            <a:r>
              <a:rPr lang="en-US" i="1" dirty="0"/>
              <a:t>I’m just going to top up my tea again </a:t>
            </a:r>
            <a:r>
              <a:rPr lang="en-US" b="1" i="1" dirty="0"/>
              <a:t>if you don’t mind </a:t>
            </a:r>
            <a:r>
              <a:rPr lang="en-US" dirty="0"/>
              <a:t>&lt;ICE-GB:S1A-067 #169:1:B&gt;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dirty="0"/>
              <a:t>’</a:t>
            </a:r>
            <a:r>
              <a:rPr lang="hu-HU" dirty="0" err="1"/>
              <a:t>Csak</a:t>
            </a:r>
            <a:r>
              <a:rPr lang="hu-HU" dirty="0"/>
              <a:t> újratöltöm a teámat, </a:t>
            </a:r>
            <a:r>
              <a:rPr lang="hu-HU" b="1" dirty="0"/>
              <a:t>ha nem bánod</a:t>
            </a:r>
            <a:r>
              <a:rPr lang="hu-HU" dirty="0"/>
              <a:t>’ – udvariasság </a:t>
            </a:r>
          </a:p>
          <a:p>
            <a:pPr marL="0" indent="0">
              <a:buNone/>
            </a:pPr>
            <a:r>
              <a:rPr lang="hu-HU" dirty="0"/>
              <a:t>(6) </a:t>
            </a:r>
            <a:r>
              <a:rPr lang="en-US" b="1" i="1" dirty="0"/>
              <a:t>And if I remember rightly </a:t>
            </a:r>
            <a:r>
              <a:rPr lang="en-US" i="1" dirty="0"/>
              <a:t>you had jaundice, didn’t you?</a:t>
            </a:r>
            <a:r>
              <a:rPr lang="hu-HU" dirty="0"/>
              <a:t> </a:t>
            </a:r>
            <a:r>
              <a:rPr lang="en-US" dirty="0"/>
              <a:t>&lt;ICE-GB:S1A-028 #051:1:A&gt;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b="1" dirty="0"/>
              <a:t>’</a:t>
            </a:r>
            <a:r>
              <a:rPr lang="hu-HU" b="1" dirty="0" err="1"/>
              <a:t>És</a:t>
            </a:r>
            <a:r>
              <a:rPr lang="hu-HU" b="1" dirty="0"/>
              <a:t> ha jól emlékszem</a:t>
            </a:r>
            <a:r>
              <a:rPr lang="hu-HU" dirty="0"/>
              <a:t>, sárgaságod volt, ugye?’ – fenntartás</a:t>
            </a:r>
          </a:p>
          <a:p>
            <a:pPr marL="0" indent="0" algn="r">
              <a:buNone/>
            </a:pPr>
            <a:r>
              <a:rPr lang="hu-HU" dirty="0"/>
              <a:t>(</a:t>
            </a:r>
            <a:r>
              <a:rPr lang="hu-HU" dirty="0" err="1"/>
              <a:t>Lastres-López</a:t>
            </a:r>
            <a:r>
              <a:rPr lang="hu-HU" dirty="0"/>
              <a:t> 2020: 74–75)</a:t>
            </a:r>
          </a:p>
          <a:p>
            <a:pPr marL="0" indent="0">
              <a:buNone/>
            </a:pPr>
            <a:r>
              <a:rPr lang="hu-HU" b="1" dirty="0" smtClean="0"/>
              <a:t>TEXTUÁLIS </a:t>
            </a:r>
            <a:r>
              <a:rPr lang="hu-HU" dirty="0" smtClean="0"/>
              <a:t>funkció</a:t>
            </a:r>
            <a:r>
              <a:rPr lang="hu-HU" dirty="0"/>
              <a:t>: </a:t>
            </a:r>
            <a:r>
              <a:rPr lang="hu-HU" b="1" dirty="0"/>
              <a:t>kohéziót</a:t>
            </a:r>
            <a:r>
              <a:rPr lang="hu-HU" dirty="0"/>
              <a:t> </a:t>
            </a:r>
            <a:r>
              <a:rPr lang="hu-HU" dirty="0" smtClean="0"/>
              <a:t>jelez, mivel a </a:t>
            </a:r>
            <a:r>
              <a:rPr lang="hu-HU" dirty="0"/>
              <a:t>beszélők számára lehetővé teszi az </a:t>
            </a:r>
            <a:r>
              <a:rPr lang="hu-HU" b="1" dirty="0"/>
              <a:t>érvelésükben</a:t>
            </a:r>
            <a:r>
              <a:rPr lang="hu-HU" dirty="0"/>
              <a:t> való mozgást (egyik pontról a másikra) – erősen </a:t>
            </a:r>
            <a:r>
              <a:rPr lang="hu-HU" dirty="0" err="1" smtClean="0"/>
              <a:t>szövegtípusfüggő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(7) </a:t>
            </a:r>
            <a:r>
              <a:rPr lang="hu-HU" i="1" dirty="0" err="1"/>
              <a:t>But</a:t>
            </a:r>
            <a:r>
              <a:rPr lang="hu-HU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 again </a:t>
            </a:r>
            <a:r>
              <a:rPr lang="hu-HU" i="1" dirty="0" err="1"/>
              <a:t>why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</a:t>
            </a:r>
            <a:r>
              <a:rPr lang="hu-HU" i="1" dirty="0" err="1"/>
              <a:t>marriage</a:t>
            </a:r>
            <a:r>
              <a:rPr lang="hu-HU" i="1" dirty="0"/>
              <a:t> be </a:t>
            </a:r>
            <a:r>
              <a:rPr lang="hu-HU" b="1" i="1" dirty="0" err="1"/>
              <a:t>if</a:t>
            </a:r>
            <a:r>
              <a:rPr lang="hu-HU" b="1" i="1" dirty="0"/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look</a:t>
            </a:r>
            <a:r>
              <a:rPr lang="hu-HU" b="1" i="1" dirty="0"/>
              <a:t> </a:t>
            </a:r>
            <a:r>
              <a:rPr lang="hu-HU" b="1" i="1" dirty="0" err="1"/>
              <a:t>at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i="1" dirty="0"/>
              <a:t> </a:t>
            </a:r>
            <a:r>
              <a:rPr lang="hu-HU" i="1" dirty="0" err="1"/>
              <a:t>marriage</a:t>
            </a:r>
            <a:r>
              <a:rPr lang="hu-HU" i="1" dirty="0"/>
              <a:t> </a:t>
            </a:r>
            <a:r>
              <a:rPr lang="hu-HU" i="1" dirty="0" err="1"/>
              <a:t>shouldn’t</a:t>
            </a:r>
            <a:r>
              <a:rPr lang="hu-HU" i="1" dirty="0"/>
              <a:t> </a:t>
            </a:r>
            <a:r>
              <a:rPr lang="hu-HU" i="1" dirty="0" err="1"/>
              <a:t>really</a:t>
            </a:r>
            <a:r>
              <a:rPr lang="hu-HU" i="1" dirty="0"/>
              <a:t> </a:t>
            </a:r>
            <a:r>
              <a:rPr lang="hu-HU" i="1" dirty="0" err="1"/>
              <a:t>do</a:t>
            </a:r>
            <a:r>
              <a:rPr lang="hu-HU" i="1" dirty="0"/>
              <a:t> </a:t>
            </a:r>
            <a:r>
              <a:rPr lang="hu-HU" i="1" dirty="0" err="1"/>
              <a:t>any</a:t>
            </a:r>
            <a:r>
              <a:rPr lang="hu-HU" i="1" dirty="0"/>
              <a:t> </a:t>
            </a:r>
            <a:r>
              <a:rPr lang="hu-HU" i="1" dirty="0" err="1"/>
              <a:t>harm</a:t>
            </a:r>
            <a:r>
              <a:rPr lang="hu-HU" i="1" dirty="0"/>
              <a:t> </a:t>
            </a:r>
            <a:r>
              <a:rPr lang="hu-HU" i="1" dirty="0" err="1" smtClean="0"/>
              <a:t>anyway</a:t>
            </a:r>
            <a:r>
              <a:rPr lang="hu-HU" dirty="0" smtClean="0"/>
              <a:t> </a:t>
            </a:r>
            <a:r>
              <a:rPr lang="hu-HU" dirty="0"/>
              <a:t>&lt;ICE-GB:S1A-071 #213:1:C</a:t>
            </a:r>
            <a:r>
              <a:rPr lang="hu-HU" dirty="0" smtClean="0"/>
              <a:t>&gt;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hu-HU" dirty="0" err="1" smtClean="0"/>
              <a:t>De</a:t>
            </a:r>
            <a:r>
              <a:rPr lang="hu-HU" dirty="0" smtClean="0"/>
              <a:t> </a:t>
            </a:r>
            <a:r>
              <a:rPr lang="hu-HU" dirty="0" err="1" smtClean="0"/>
              <a:t>megintcsak</a:t>
            </a:r>
            <a:r>
              <a:rPr lang="hu-HU" dirty="0" smtClean="0"/>
              <a:t> </a:t>
            </a:r>
            <a:r>
              <a:rPr lang="hu-HU" dirty="0"/>
              <a:t>miért lenne a házasság, </a:t>
            </a:r>
            <a:r>
              <a:rPr lang="hu-HU" b="1" dirty="0"/>
              <a:t>ha </a:t>
            </a:r>
            <a:r>
              <a:rPr lang="hu-HU" b="1" dirty="0" smtClean="0"/>
              <a:t>megnézzük, </a:t>
            </a:r>
            <a:r>
              <a:rPr lang="hu-HU" dirty="0"/>
              <a:t>a házasságnak </a:t>
            </a:r>
            <a:r>
              <a:rPr lang="hu-HU" dirty="0" smtClean="0"/>
              <a:t>amúgy sem </a:t>
            </a:r>
            <a:r>
              <a:rPr lang="hu-HU" dirty="0"/>
              <a:t>szabadna igazán </a:t>
            </a:r>
            <a:r>
              <a:rPr lang="hu-HU" dirty="0" smtClean="0"/>
              <a:t>ártania’</a:t>
            </a:r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 smtClean="0"/>
              <a:t>Lastres-López</a:t>
            </a:r>
            <a:r>
              <a:rPr lang="hu-HU" dirty="0" smtClean="0"/>
              <a:t> 2020: 71) 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33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Stand-alone</a:t>
            </a:r>
            <a:r>
              <a:rPr lang="hu-HU" dirty="0" smtClean="0"/>
              <a:t> vs. </a:t>
            </a:r>
            <a:r>
              <a:rPr lang="hu-HU" dirty="0" err="1" smtClean="0"/>
              <a:t>elaboratív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független mellékmondatok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184717" cy="47013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Szerzőnként eltérő, hogy mindkettőt (pl. </a:t>
            </a:r>
            <a:r>
              <a:rPr lang="hu-HU" dirty="0" err="1" smtClean="0"/>
              <a:t>Gras</a:t>
            </a:r>
            <a:r>
              <a:rPr lang="hu-HU" dirty="0" smtClean="0"/>
              <a:t> 2016, </a:t>
            </a:r>
            <a:r>
              <a:rPr lang="hu-HU" dirty="0" err="1" smtClean="0"/>
              <a:t>Kaltenböck</a:t>
            </a:r>
            <a:r>
              <a:rPr lang="hu-HU" dirty="0" smtClean="0"/>
              <a:t> 2019) vagy csak az utóbbit (pl. </a:t>
            </a:r>
            <a:r>
              <a:rPr lang="hu-HU" dirty="0" err="1" smtClean="0"/>
              <a:t>D’Hertefelt</a:t>
            </a:r>
            <a:r>
              <a:rPr lang="hu-HU" dirty="0" smtClean="0"/>
              <a:t> 2018) tartják </a:t>
            </a:r>
            <a:r>
              <a:rPr lang="hu-HU" dirty="0" err="1" smtClean="0"/>
              <a:t>inszubordinált</a:t>
            </a:r>
            <a:r>
              <a:rPr lang="hu-HU" dirty="0" smtClean="0"/>
              <a:t> mellékmondatoknak.</a:t>
            </a:r>
          </a:p>
          <a:p>
            <a:pPr marL="0" indent="0">
              <a:buNone/>
            </a:pPr>
            <a:r>
              <a:rPr lang="hu-HU" b="1" dirty="0" smtClean="0"/>
              <a:t>Csak szintaktikailag függetlenek: </a:t>
            </a:r>
            <a:r>
              <a:rPr lang="hu-HU" dirty="0" err="1" smtClean="0"/>
              <a:t>elaboratív</a:t>
            </a:r>
            <a:r>
              <a:rPr lang="hu-HU" dirty="0" smtClean="0"/>
              <a:t> (diskurzuskapcsoló)/utólagosan módosító (extra feltételt megadó) kondicionális mellékmondatok: egy korábbi közlést tisztáznak, dolgoznak ki, pontosítanak</a:t>
            </a:r>
          </a:p>
          <a:p>
            <a:pPr marL="0" indent="0">
              <a:buNone/>
            </a:pPr>
            <a:r>
              <a:rPr lang="hu-HU" dirty="0" smtClean="0"/>
              <a:t>(8) </a:t>
            </a:r>
            <a:r>
              <a:rPr lang="hu-HU" i="1" dirty="0"/>
              <a:t>Bakák táncoltak a tornác </a:t>
            </a:r>
            <a:r>
              <a:rPr lang="hu-HU" i="1" dirty="0" smtClean="0"/>
              <a:t>kövén... </a:t>
            </a:r>
            <a:r>
              <a:rPr lang="hu-HU" i="1" dirty="0"/>
              <a:t>Kimásztam utánuk a </a:t>
            </a:r>
            <a:r>
              <a:rPr lang="hu-HU" i="1" dirty="0" err="1"/>
              <a:t>klozett</a:t>
            </a:r>
            <a:r>
              <a:rPr lang="hu-HU" i="1" dirty="0"/>
              <a:t> </a:t>
            </a:r>
            <a:r>
              <a:rPr lang="hu-HU" i="1" dirty="0" smtClean="0"/>
              <a:t>ablakán. – </a:t>
            </a:r>
            <a:r>
              <a:rPr lang="hu-HU" i="1" dirty="0"/>
              <a:t>Miféle bakák </a:t>
            </a:r>
            <a:r>
              <a:rPr lang="hu-HU" i="1" dirty="0" smtClean="0"/>
              <a:t>?</a:t>
            </a:r>
            <a:r>
              <a:rPr lang="hu-HU" i="1" dirty="0"/>
              <a:t> </a:t>
            </a:r>
            <a:r>
              <a:rPr lang="hu-HU" i="1" dirty="0" smtClean="0"/>
              <a:t>– </a:t>
            </a:r>
            <a:r>
              <a:rPr lang="hu-HU" i="1" dirty="0"/>
              <a:t>Hát a </a:t>
            </a:r>
            <a:r>
              <a:rPr lang="hu-HU" i="1" dirty="0" smtClean="0"/>
              <a:t>régiek, </a:t>
            </a:r>
            <a:r>
              <a:rPr lang="hu-HU" i="1" dirty="0"/>
              <a:t>még a </a:t>
            </a:r>
            <a:r>
              <a:rPr lang="hu-HU" i="1" dirty="0" smtClean="0"/>
              <a:t>tüzérek.</a:t>
            </a:r>
            <a:r>
              <a:rPr lang="hu-HU" i="1" dirty="0"/>
              <a:t>  – </a:t>
            </a:r>
            <a:r>
              <a:rPr lang="hu-HU" i="1" dirty="0" smtClean="0"/>
              <a:t>Visszajárnak?</a:t>
            </a:r>
            <a:r>
              <a:rPr lang="hu-HU" i="1" dirty="0"/>
              <a:t>  </a:t>
            </a:r>
            <a:r>
              <a:rPr lang="hu-HU" i="1" dirty="0" smtClean="0"/>
              <a:t>–</a:t>
            </a:r>
            <a:r>
              <a:rPr lang="hu-HU" i="1" dirty="0"/>
              <a:t> </a:t>
            </a:r>
            <a:r>
              <a:rPr lang="hu-HU" b="1" i="1" dirty="0"/>
              <a:t>Csak ha szél </a:t>
            </a:r>
            <a:r>
              <a:rPr lang="hu-HU" b="1" i="1" dirty="0" smtClean="0"/>
              <a:t>van.</a:t>
            </a:r>
            <a:r>
              <a:rPr lang="hu-HU" i="1" dirty="0"/>
              <a:t> 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5135489,</a:t>
            </a:r>
            <a:r>
              <a:rPr lang="hu-HU" dirty="0" err="1" smtClean="0"/>
              <a:t>doc</a:t>
            </a:r>
            <a:r>
              <a:rPr lang="hu-HU" dirty="0" smtClean="0"/>
              <a:t>#171, szépirodalom)</a:t>
            </a:r>
          </a:p>
          <a:p>
            <a:pPr marL="0" indent="0">
              <a:buNone/>
            </a:pPr>
            <a:r>
              <a:rPr lang="hu-HU" b="1" dirty="0" smtClean="0"/>
              <a:t>Szintaktikailag és pragmatikailag is függetlenek: </a:t>
            </a:r>
            <a:r>
              <a:rPr lang="hu-HU" dirty="0" err="1" smtClean="0"/>
              <a:t>stand-alone</a:t>
            </a:r>
            <a:r>
              <a:rPr lang="hu-HU" dirty="0" smtClean="0"/>
              <a:t> (</a:t>
            </a:r>
            <a:r>
              <a:rPr lang="hu-HU" dirty="0" err="1" smtClean="0"/>
              <a:t>performatív</a:t>
            </a:r>
            <a:r>
              <a:rPr lang="hu-HU" dirty="0" smtClean="0"/>
              <a:t>, saját </a:t>
            </a:r>
            <a:r>
              <a:rPr lang="hu-HU" dirty="0" err="1" smtClean="0"/>
              <a:t>illokúciós</a:t>
            </a:r>
            <a:r>
              <a:rPr lang="hu-HU" dirty="0" smtClean="0"/>
              <a:t> erejű) mellékmondatok:</a:t>
            </a:r>
          </a:p>
          <a:p>
            <a:pPr marL="0" indent="0">
              <a:buNone/>
            </a:pPr>
            <a:r>
              <a:rPr lang="hu-HU" dirty="0" smtClean="0"/>
              <a:t>(9) </a:t>
            </a:r>
            <a:r>
              <a:rPr lang="hu-HU" i="1" dirty="0"/>
              <a:t>Ezzel azt hiszem a Linux eljutott arra a szintre, ahol már tényleg veszélyezteti az MS monopóliumát. (…) </a:t>
            </a:r>
            <a:r>
              <a:rPr lang="hu-HU" b="1" i="1" dirty="0"/>
              <a:t>Ha még a játékok is futnának alatta!</a:t>
            </a:r>
            <a:r>
              <a:rPr lang="hu-HU" b="1" dirty="0"/>
              <a:t> </a:t>
            </a:r>
            <a:r>
              <a:rPr lang="hu-HU" dirty="0" smtClean="0"/>
              <a:t>(</a:t>
            </a:r>
            <a:r>
              <a:rPr lang="hu-HU" dirty="0"/>
              <a:t>MNSz2, #</a:t>
            </a:r>
            <a:r>
              <a:rPr lang="hu-HU" dirty="0" smtClean="0"/>
              <a:t>255103097, személyes)</a:t>
            </a:r>
          </a:p>
          <a:p>
            <a:pPr marL="0" indent="0">
              <a:buNone/>
            </a:pPr>
            <a:r>
              <a:rPr lang="hu-HU" dirty="0" smtClean="0"/>
              <a:t>(10) MARA</a:t>
            </a:r>
            <a:r>
              <a:rPr lang="hu-HU" i="1" dirty="0" smtClean="0"/>
              <a:t> </a:t>
            </a:r>
            <a:r>
              <a:rPr lang="hu-HU" i="1" dirty="0"/>
              <a:t>Te meg jobban teszed, ha meghúzod magad, és egy szót sem szólsz, érted?! </a:t>
            </a:r>
            <a:r>
              <a:rPr lang="hu-HU" b="1" i="1" dirty="0"/>
              <a:t>Ha még egyszer meglátlak Béni közelében!</a:t>
            </a:r>
            <a:r>
              <a:rPr lang="hu-HU" dirty="0" smtClean="0"/>
              <a:t> (MNSz2, </a:t>
            </a:r>
            <a:r>
              <a:rPr lang="hu-HU" dirty="0"/>
              <a:t>#</a:t>
            </a:r>
            <a:r>
              <a:rPr lang="hu-HU" dirty="0" smtClean="0"/>
              <a:t>90948270, szépirodalom)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2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</a:t>
            </a:r>
            <a:r>
              <a:rPr lang="hu-HU" dirty="0"/>
              <a:t>f</a:t>
            </a:r>
            <a:r>
              <a:rPr lang="hu-HU" dirty="0" smtClean="0"/>
              <a:t>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805820" cy="479628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„</a:t>
            </a:r>
            <a:r>
              <a:rPr lang="hu-HU" dirty="0" err="1" smtClean="0"/>
              <a:t>incomplete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” (</a:t>
            </a:r>
            <a:r>
              <a:rPr lang="hu-HU" dirty="0" err="1" smtClean="0"/>
              <a:t>Elder</a:t>
            </a:r>
            <a:r>
              <a:rPr lang="hu-HU" dirty="0"/>
              <a:t> </a:t>
            </a:r>
            <a:r>
              <a:rPr lang="hu-HU" dirty="0" smtClean="0"/>
              <a:t>&amp; </a:t>
            </a:r>
            <a:r>
              <a:rPr lang="hu-HU" dirty="0" err="1" smtClean="0"/>
              <a:t>Savva</a:t>
            </a:r>
            <a:r>
              <a:rPr lang="hu-HU" dirty="0" smtClean="0"/>
              <a:t> 2018: 57): amikor </a:t>
            </a:r>
            <a:r>
              <a:rPr lang="hu-HU" dirty="0"/>
              <a:t>egy </a:t>
            </a:r>
            <a:r>
              <a:rPr lang="hu-HU" i="1" dirty="0"/>
              <a:t>ha </a:t>
            </a:r>
            <a:r>
              <a:rPr lang="hu-HU" dirty="0"/>
              <a:t>kötőszós mellékmondat a neki megfelelő főmondat nélkül jelenik meg és mégis teljes értékű feltételes propozíciót </a:t>
            </a:r>
            <a:r>
              <a:rPr lang="hu-HU" dirty="0" smtClean="0"/>
              <a:t>közöl (vö. </a:t>
            </a:r>
            <a:r>
              <a:rPr lang="hu-HU" dirty="0" err="1" smtClean="0"/>
              <a:t>Kaltenböck</a:t>
            </a:r>
            <a:r>
              <a:rPr lang="hu-HU" dirty="0" smtClean="0"/>
              <a:t> és </a:t>
            </a:r>
            <a:r>
              <a:rPr lang="hu-HU" dirty="0" err="1" smtClean="0"/>
              <a:t>Keizer</a:t>
            </a:r>
            <a:r>
              <a:rPr lang="hu-HU" dirty="0" smtClean="0"/>
              <a:t> 2022: nem </a:t>
            </a:r>
            <a:r>
              <a:rPr lang="hu-HU" dirty="0" err="1" smtClean="0"/>
              <a:t>nem</a:t>
            </a:r>
            <a:r>
              <a:rPr lang="hu-HU" dirty="0" smtClean="0"/>
              <a:t> teljesek!)</a:t>
            </a:r>
            <a:endParaRPr lang="hu-HU" dirty="0"/>
          </a:p>
          <a:p>
            <a:r>
              <a:rPr lang="hu-HU" b="1" dirty="0" smtClean="0"/>
              <a:t>nem </a:t>
            </a:r>
            <a:r>
              <a:rPr lang="hu-HU" b="1" dirty="0" err="1" smtClean="0"/>
              <a:t>konvencionalizálódottak</a:t>
            </a:r>
            <a:r>
              <a:rPr lang="hu-HU" b="1" dirty="0" smtClean="0"/>
              <a:t> </a:t>
            </a:r>
            <a:r>
              <a:rPr lang="hu-HU" dirty="0" smtClean="0"/>
              <a:t>vs. </a:t>
            </a:r>
            <a:r>
              <a:rPr lang="hu-HU" dirty="0" err="1"/>
              <a:t>k</a:t>
            </a:r>
            <a:r>
              <a:rPr lang="hu-HU" dirty="0" err="1" smtClean="0"/>
              <a:t>onvencionalizálódottak</a:t>
            </a:r>
            <a:r>
              <a:rPr lang="hu-HU" dirty="0" smtClean="0"/>
              <a:t> (= </a:t>
            </a:r>
            <a:r>
              <a:rPr lang="hu-HU" dirty="0" err="1" smtClean="0"/>
              <a:t>inszubordináltak</a:t>
            </a:r>
            <a:r>
              <a:rPr lang="hu-HU" dirty="0" smtClean="0"/>
              <a:t>)</a:t>
            </a:r>
          </a:p>
          <a:p>
            <a:r>
              <a:rPr lang="hu-HU" dirty="0"/>
              <a:t>a főmondat hiánya (</a:t>
            </a:r>
            <a:r>
              <a:rPr lang="hu-HU" dirty="0" err="1" smtClean="0"/>
              <a:t>nemteljesség</a:t>
            </a:r>
            <a:r>
              <a:rPr lang="hu-HU" dirty="0"/>
              <a:t>) ≠ függetlenedett (</a:t>
            </a:r>
            <a:r>
              <a:rPr lang="hu-HU" dirty="0" err="1"/>
              <a:t>inszubordinált</a:t>
            </a:r>
            <a:r>
              <a:rPr lang="hu-HU" dirty="0" smtClean="0"/>
              <a:t>) </a:t>
            </a:r>
          </a:p>
          <a:p>
            <a:pPr marL="0" indent="0">
              <a:buNone/>
            </a:pPr>
            <a:r>
              <a:rPr lang="hu-HU" dirty="0" smtClean="0"/>
              <a:t>Ok: csak a </a:t>
            </a:r>
            <a:r>
              <a:rPr lang="hu-HU" dirty="0" err="1" smtClean="0"/>
              <a:t>stand-alone-eseteket</a:t>
            </a:r>
            <a:r>
              <a:rPr lang="hu-HU" dirty="0" smtClean="0"/>
              <a:t> tartják </a:t>
            </a:r>
            <a:r>
              <a:rPr lang="hu-HU" dirty="0" err="1" smtClean="0"/>
              <a:t>inszubordináltnak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kontinuum két széle sem tiszta kategória!</a:t>
            </a:r>
          </a:p>
          <a:p>
            <a:pPr marL="0" indent="0">
              <a:buNone/>
            </a:pPr>
            <a:r>
              <a:rPr lang="hu-HU" dirty="0" smtClean="0"/>
              <a:t>Kontinuum: </a:t>
            </a:r>
          </a:p>
          <a:p>
            <a:pPr marL="0" indent="0">
              <a:buNone/>
            </a:pPr>
            <a:r>
              <a:rPr lang="hu-HU" b="1" dirty="0" smtClean="0"/>
              <a:t>szintaxis 						pragmatika</a:t>
            </a:r>
          </a:p>
          <a:p>
            <a:pPr marL="0" indent="0">
              <a:buNone/>
            </a:pPr>
            <a:r>
              <a:rPr lang="hu-HU" dirty="0" smtClean="0"/>
              <a:t>szintaktikai   	</a:t>
            </a:r>
            <a:r>
              <a:rPr lang="hu-HU" dirty="0" err="1" smtClean="0"/>
              <a:t>kotextus-</a:t>
            </a:r>
            <a:r>
              <a:rPr lang="hu-HU" dirty="0" smtClean="0"/>
              <a:t>   	koherencia-		pragmatikailag</a:t>
            </a:r>
          </a:p>
          <a:p>
            <a:pPr marL="0" indent="0">
              <a:buNone/>
            </a:pPr>
            <a:r>
              <a:rPr lang="hu-HU" dirty="0"/>
              <a:t>e</a:t>
            </a:r>
            <a:r>
              <a:rPr lang="hu-HU" dirty="0" smtClean="0"/>
              <a:t>llipszis		</a:t>
            </a:r>
            <a:r>
              <a:rPr lang="hu-HU" dirty="0" err="1" smtClean="0"/>
              <a:t>ellipszis</a:t>
            </a:r>
            <a:r>
              <a:rPr lang="hu-HU" dirty="0" smtClean="0"/>
              <a:t>		kapcsolatok		visszateljesíthető</a:t>
            </a:r>
          </a:p>
        </p:txBody>
      </p:sp>
      <p:sp>
        <p:nvSpPr>
          <p:cNvPr id="6" name="Jobbra nyíl 5"/>
          <p:cNvSpPr/>
          <p:nvPr/>
        </p:nvSpPr>
        <p:spPr>
          <a:xfrm>
            <a:off x="2837917" y="4528868"/>
            <a:ext cx="5892015" cy="589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24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ézet">
  <a:themeElements>
    <a:clrScheme name="Néze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Néze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éze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Nézet</Template>
  <TotalTime>6730</TotalTime>
  <Words>4066</Words>
  <Application>Microsoft Office PowerPoint</Application>
  <PresentationFormat>Szélesvásznú</PresentationFormat>
  <Paragraphs>251</Paragraphs>
  <Slides>32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Schoolbook</vt:lpstr>
      <vt:lpstr>Times New Roman</vt:lpstr>
      <vt:lpstr>Wingdings 2</vt:lpstr>
      <vt:lpstr>Nézet</vt:lpstr>
      <vt:lpstr>Feltételes függetlenedett mellékmondatok a magyarban</vt:lpstr>
      <vt:lpstr>Vázlat</vt:lpstr>
      <vt:lpstr>Függetlenedett (inszubordinált) mellékmondatok</vt:lpstr>
      <vt:lpstr>Feltételes mondatok</vt:lpstr>
      <vt:lpstr>Feltételes mondatok </vt:lpstr>
      <vt:lpstr>Feltételes mondatok</vt:lpstr>
      <vt:lpstr>Feltételes mondatok</vt:lpstr>
      <vt:lpstr>Stand-alone vs. elaboratív  független mellékmondatok</vt:lpstr>
      <vt:lpstr>Nem teljes feltételes mondatok</vt:lpstr>
      <vt:lpstr>Nem teljes feltételes mondatok</vt:lpstr>
      <vt:lpstr>Nem teljes feltételes mondatok</vt:lpstr>
      <vt:lpstr>Nem teljes feltételes mondatok</vt:lpstr>
      <vt:lpstr>Nem teljes feltételes mondatok</vt:lpstr>
      <vt:lpstr>Konvencionalizálódott vagy sem?</vt:lpstr>
      <vt:lpstr>Az ellipszishipotézis (A&gt;B&gt;C&gt;D)</vt:lpstr>
      <vt:lpstr>Részösszegzés:  főmondat nélküli kondicionálisok</vt:lpstr>
      <vt:lpstr>A főmondat nyomában:  ha megtennéd</vt:lpstr>
      <vt:lpstr>A „főmondat” nyomában:  ha megtennéd</vt:lpstr>
      <vt:lpstr>A függetlenedett kondicionális mellékmondatok tipológiája</vt:lpstr>
      <vt:lpstr>A függetlenedett kondicionális mellékmondatok tipológiája</vt:lpstr>
      <vt:lpstr>Magyar tipológia (MNSz2)</vt:lpstr>
      <vt:lpstr>Magyar tipológia</vt:lpstr>
      <vt:lpstr>Magyar tipológia</vt:lpstr>
      <vt:lpstr>Magyar tipológia</vt:lpstr>
      <vt:lpstr>Magyar tipológia</vt:lpstr>
      <vt:lpstr> Ha + 5 szó + írásjel</vt:lpstr>
      <vt:lpstr>Kívánságok</vt:lpstr>
      <vt:lpstr>Összegzés és kitekintés</vt:lpstr>
      <vt:lpstr>PowerPoint bemutató</vt:lpstr>
      <vt:lpstr>Köszönetnyilvánítás</vt:lpstr>
      <vt:lpstr>Irodalom</vt:lpstr>
      <vt:lpstr>Irodalom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Feltételes függetlenedett mellékmondatok a magyarban</dc:title>
  <dc:creator>Anonymous</dc:creator>
  <cp:lastModifiedBy>Anonymous</cp:lastModifiedBy>
  <cp:revision>833</cp:revision>
  <dcterms:created xsi:type="dcterms:W3CDTF">2023-10-19T08:41:10Z</dcterms:created>
  <dcterms:modified xsi:type="dcterms:W3CDTF">2023-12-05T11:56:33Z</dcterms:modified>
</cp:coreProperties>
</file>