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22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28"/>
  </p:notesMasterIdLst>
  <p:sldIdLst>
    <p:sldId id="256" r:id="rId2"/>
    <p:sldId id="258" r:id="rId3"/>
    <p:sldId id="287" r:id="rId4"/>
    <p:sldId id="276" r:id="rId5"/>
    <p:sldId id="262" r:id="rId6"/>
    <p:sldId id="263" r:id="rId7"/>
    <p:sldId id="266" r:id="rId8"/>
    <p:sldId id="272" r:id="rId9"/>
    <p:sldId id="273" r:id="rId10"/>
    <p:sldId id="274" r:id="rId11"/>
    <p:sldId id="292" r:id="rId12"/>
    <p:sldId id="301" r:id="rId13"/>
    <p:sldId id="299" r:id="rId14"/>
    <p:sldId id="295" r:id="rId15"/>
    <p:sldId id="302" r:id="rId16"/>
    <p:sldId id="300" r:id="rId17"/>
    <p:sldId id="305" r:id="rId18"/>
    <p:sldId id="303" r:id="rId19"/>
    <p:sldId id="277" r:id="rId20"/>
    <p:sldId id="278" r:id="rId21"/>
    <p:sldId id="275" r:id="rId22"/>
    <p:sldId id="291" r:id="rId23"/>
    <p:sldId id="286" r:id="rId24"/>
    <p:sldId id="268" r:id="rId25"/>
    <p:sldId id="304" r:id="rId26"/>
    <p:sldId id="269" r:id="rId2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025" autoAdjust="0"/>
    <p:restoredTop sz="87394" autoAdjust="0"/>
  </p:normalViewPr>
  <p:slideViewPr>
    <p:cSldViewPr snapToGrid="0">
      <p:cViewPr varScale="1">
        <p:scale>
          <a:sx n="78" d="100"/>
          <a:sy n="78" d="100"/>
        </p:scale>
        <p:origin x="739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Munkaf&#252;zet1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D&#233;r%20Csilla\CSILLA_MUNKA_20211114_tol\BESZEDKUTATAS_KONF_2023\fiatalkozep_osszes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autoTitleDeleted val="1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3">
                  <a:shade val="6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1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Pt>
            <c:idx val="2"/>
            <c:bubble3D val="0"/>
            <c:spPr>
              <a:solidFill>
                <a:schemeClr val="accent3">
                  <a:tint val="65000"/>
                </a:schemeClr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</c:dPt>
          <c:dLbls>
            <c:dLbl>
              <c:idx val="0"/>
              <c:layout>
                <c:manualLayout>
                  <c:x val="3.0012904636920485E-2"/>
                  <c:y val="0.11901027996500438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5.6238626421697295E-2"/>
                  <c:y val="0.49541265675123941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5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 xmlns:c16r2="http://schemas.microsoft.com/office/drawing/2015/06/chart"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[Munkafüzet1]Munka1!$B$3:$B$5</c:f>
              <c:strCache>
                <c:ptCount val="3"/>
                <c:pt idx="0">
                  <c:v>14-30</c:v>
                </c:pt>
                <c:pt idx="1">
                  <c:v>31-60</c:v>
                </c:pt>
                <c:pt idx="2">
                  <c:v>61-</c:v>
                </c:pt>
              </c:strCache>
            </c:strRef>
          </c:cat>
          <c:val>
            <c:numRef>
              <c:f>[Munkafüzet1]Munka1!$C$3:$C$5</c:f>
              <c:numCache>
                <c:formatCode>0.00%</c:formatCode>
                <c:ptCount val="3"/>
                <c:pt idx="0">
                  <c:v>0.65559999999999996</c:v>
                </c:pt>
                <c:pt idx="1">
                  <c:v>0.33439999999999998</c:v>
                </c:pt>
                <c:pt idx="2" formatCode="0%">
                  <c:v>0.01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5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noFill/>
    <a:ln>
      <a:noFill/>
    </a:ln>
    <a:effectLst/>
  </c:spPr>
  <c:txPr>
    <a:bodyPr/>
    <a:lstStyle/>
    <a:p>
      <a:pPr>
        <a:defRPr/>
      </a:pPr>
      <a:endParaRPr lang="hu-HU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hu-H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bar"/>
        <c:grouping val="clustered"/>
        <c:varyColors val="0"/>
        <c:ser>
          <c:idx val="0"/>
          <c:order val="0"/>
          <c:tx>
            <c:strRef>
              <c:f>Munka1!$A$2</c:f>
              <c:strCache>
                <c:ptCount val="1"/>
                <c:pt idx="0">
                  <c:v>young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Munka1!$B$1:$P$1</c:f>
              <c:strCache>
                <c:ptCount val="15"/>
                <c:pt idx="0">
                  <c:v>csak</c:v>
                </c:pt>
                <c:pt idx="1">
                  <c:v>ó csak</c:v>
                </c:pt>
                <c:pt idx="2">
                  <c:v>hogyha</c:v>
                </c:pt>
                <c:pt idx="3">
                  <c:v>jaj csak</c:v>
                </c:pt>
                <c:pt idx="4">
                  <c:v>jaj hogyha</c:v>
                </c:pt>
                <c:pt idx="5">
                  <c:v>ha </c:v>
                </c:pt>
                <c:pt idx="6">
                  <c:v>jaj bár</c:v>
                </c:pt>
                <c:pt idx="7">
                  <c:v>ó hogyha</c:v>
                </c:pt>
                <c:pt idx="8">
                  <c:v>ó bár</c:v>
                </c:pt>
                <c:pt idx="9">
                  <c:v>jaj ha</c:v>
                </c:pt>
                <c:pt idx="10">
                  <c:v>ó ha</c:v>
                </c:pt>
                <c:pt idx="11">
                  <c:v>jaj bárcsak</c:v>
                </c:pt>
                <c:pt idx="12">
                  <c:v>bár</c:v>
                </c:pt>
                <c:pt idx="13">
                  <c:v>ó bárcsak</c:v>
                </c:pt>
                <c:pt idx="14">
                  <c:v>bárcsak</c:v>
                </c:pt>
              </c:strCache>
            </c:strRef>
          </c:cat>
          <c:val>
            <c:numRef>
              <c:f>Munka1!$B$2:$P$2</c:f>
              <c:numCache>
                <c:formatCode>General</c:formatCode>
                <c:ptCount val="15"/>
                <c:pt idx="0">
                  <c:v>61.2</c:v>
                </c:pt>
                <c:pt idx="1">
                  <c:v>43.35</c:v>
                </c:pt>
                <c:pt idx="2">
                  <c:v>39.270000000000003</c:v>
                </c:pt>
                <c:pt idx="3">
                  <c:v>34.68</c:v>
                </c:pt>
                <c:pt idx="4">
                  <c:v>28.56</c:v>
                </c:pt>
                <c:pt idx="5">
                  <c:v>28.05</c:v>
                </c:pt>
                <c:pt idx="6">
                  <c:v>24.48</c:v>
                </c:pt>
                <c:pt idx="7">
                  <c:v>21.42</c:v>
                </c:pt>
                <c:pt idx="8">
                  <c:v>19.89</c:v>
                </c:pt>
                <c:pt idx="9">
                  <c:v>16.32</c:v>
                </c:pt>
                <c:pt idx="10">
                  <c:v>14.28</c:v>
                </c:pt>
                <c:pt idx="11">
                  <c:v>11.22</c:v>
                </c:pt>
                <c:pt idx="12">
                  <c:v>11.22</c:v>
                </c:pt>
                <c:pt idx="13">
                  <c:v>7.14</c:v>
                </c:pt>
                <c:pt idx="14">
                  <c:v>2.5499999999999998</c:v>
                </c:pt>
              </c:numCache>
            </c:numRef>
          </c:val>
        </c:ser>
        <c:ser>
          <c:idx val="1"/>
          <c:order val="1"/>
          <c:tx>
            <c:strRef>
              <c:f>Munka1!$A$3</c:f>
              <c:strCache>
                <c:ptCount val="1"/>
                <c:pt idx="0">
                  <c:v>middle ag.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hu-H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Munka1!$B$1:$P$1</c:f>
              <c:strCache>
                <c:ptCount val="15"/>
                <c:pt idx="0">
                  <c:v>csak</c:v>
                </c:pt>
                <c:pt idx="1">
                  <c:v>ó csak</c:v>
                </c:pt>
                <c:pt idx="2">
                  <c:v>hogyha</c:v>
                </c:pt>
                <c:pt idx="3">
                  <c:v>jaj csak</c:v>
                </c:pt>
                <c:pt idx="4">
                  <c:v>jaj hogyha</c:v>
                </c:pt>
                <c:pt idx="5">
                  <c:v>ha </c:v>
                </c:pt>
                <c:pt idx="6">
                  <c:v>jaj bár</c:v>
                </c:pt>
                <c:pt idx="7">
                  <c:v>ó hogyha</c:v>
                </c:pt>
                <c:pt idx="8">
                  <c:v>ó bár</c:v>
                </c:pt>
                <c:pt idx="9">
                  <c:v>jaj ha</c:v>
                </c:pt>
                <c:pt idx="10">
                  <c:v>ó ha</c:v>
                </c:pt>
                <c:pt idx="11">
                  <c:v>jaj bárcsak</c:v>
                </c:pt>
                <c:pt idx="12">
                  <c:v>bár</c:v>
                </c:pt>
                <c:pt idx="13">
                  <c:v>ó bárcsak</c:v>
                </c:pt>
                <c:pt idx="14">
                  <c:v>bárcsak</c:v>
                </c:pt>
              </c:strCache>
            </c:strRef>
          </c:cat>
          <c:val>
            <c:numRef>
              <c:f>Munka1!$B$3:$P$3</c:f>
              <c:numCache>
                <c:formatCode>General</c:formatCode>
                <c:ptCount val="15"/>
                <c:pt idx="0">
                  <c:v>46</c:v>
                </c:pt>
                <c:pt idx="1">
                  <c:v>20</c:v>
                </c:pt>
                <c:pt idx="2">
                  <c:v>33</c:v>
                </c:pt>
                <c:pt idx="3">
                  <c:v>19</c:v>
                </c:pt>
                <c:pt idx="4">
                  <c:v>31</c:v>
                </c:pt>
                <c:pt idx="5">
                  <c:v>18</c:v>
                </c:pt>
                <c:pt idx="6">
                  <c:v>29</c:v>
                </c:pt>
                <c:pt idx="7">
                  <c:v>21</c:v>
                </c:pt>
                <c:pt idx="8">
                  <c:v>31</c:v>
                </c:pt>
                <c:pt idx="9">
                  <c:v>19</c:v>
                </c:pt>
                <c:pt idx="10">
                  <c:v>10</c:v>
                </c:pt>
                <c:pt idx="11">
                  <c:v>8</c:v>
                </c:pt>
                <c:pt idx="12">
                  <c:v>15</c:v>
                </c:pt>
                <c:pt idx="13">
                  <c:v>6</c:v>
                </c:pt>
                <c:pt idx="14">
                  <c:v>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82"/>
        <c:axId val="335239488"/>
        <c:axId val="335239872"/>
      </c:barChart>
      <c:catAx>
        <c:axId val="33523948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5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335239872"/>
        <c:crosses val="autoZero"/>
        <c:auto val="1"/>
        <c:lblAlgn val="ctr"/>
        <c:lblOffset val="100"/>
        <c:noMultiLvlLbl val="0"/>
      </c:catAx>
      <c:valAx>
        <c:axId val="335239872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hu-HU"/>
          </a:p>
        </c:txPr>
        <c:crossAx val="33523948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3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hu-H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hu-H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withinLinear" id="16">
  <a:schemeClr val="accent3"/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1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EC6B59A-54C6-47BE-B522-029115B60B20}" type="datetimeFigureOut">
              <a:rPr lang="hu-HU" smtClean="0"/>
              <a:t>2023. 07. 07.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D37B0F5-1E29-4598-AD11-E3C742E4B04E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4872354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37B0F5-1E29-4598-AD11-E3C742E4B04E}" type="slidenum">
              <a:rPr lang="hu-HU" smtClean="0"/>
              <a:t>1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60735865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If we try to sort the results into semantic-pragmatic types, most of them are clearly wishes</a:t>
            </a:r>
            <a:r>
              <a:rPr lang="hu-HU" dirty="0" smtClean="0"/>
              <a:t>,</a:t>
            </a:r>
            <a:r>
              <a:rPr lang="hu-HU" baseline="0" dirty="0" smtClean="0"/>
              <a:t> </a:t>
            </a:r>
            <a:r>
              <a:rPr lang="hu-HU" baseline="0" dirty="0" err="1" smtClean="0"/>
              <a:t>let</a:t>
            </a:r>
            <a:r>
              <a:rPr lang="hu-HU" baseline="0" dirty="0" smtClean="0"/>
              <a:t>’ </a:t>
            </a:r>
            <a:r>
              <a:rPr lang="hu-HU" baseline="0" dirty="0" err="1" smtClean="0"/>
              <a:t>see</a:t>
            </a:r>
            <a:r>
              <a:rPr lang="hu-HU" baseline="0" dirty="0" smtClean="0"/>
              <a:t> </a:t>
            </a:r>
            <a:r>
              <a:rPr lang="hu-HU" baseline="0" dirty="0" err="1" smtClean="0"/>
              <a:t>example</a:t>
            </a:r>
            <a:r>
              <a:rPr lang="hu-HU" baseline="0" dirty="0" smtClean="0"/>
              <a:t> 10, 11, 12. FELOLVASNI KETTŐT. </a:t>
            </a:r>
            <a:r>
              <a:rPr lang="hu-HU" baseline="0" dirty="0" err="1" smtClean="0"/>
              <a:t>These</a:t>
            </a:r>
            <a:r>
              <a:rPr lang="hu-HU" baseline="0" dirty="0" smtClean="0"/>
              <a:t> </a:t>
            </a:r>
            <a:r>
              <a:rPr lang="hu-HU" baseline="0" dirty="0" err="1" smtClean="0"/>
              <a:t>wishes</a:t>
            </a:r>
            <a:r>
              <a:rPr lang="hu-HU" baseline="0" dirty="0" smtClean="0"/>
              <a:t> </a:t>
            </a:r>
            <a:r>
              <a:rPr lang="hu-HU" baseline="0" dirty="0" err="1" smtClean="0"/>
              <a:t>are</a:t>
            </a:r>
            <a:r>
              <a:rPr lang="hu-HU" baseline="0" dirty="0" smtClean="0"/>
              <a:t> </a:t>
            </a:r>
            <a:r>
              <a:rPr lang="hu-HU" baseline="0" dirty="0" err="1" smtClean="0"/>
              <a:t>dominantly</a:t>
            </a:r>
            <a:r>
              <a:rPr lang="hu-HU" baseline="0" dirty="0" smtClean="0"/>
              <a:t> </a:t>
            </a:r>
            <a:r>
              <a:rPr lang="hu-HU" baseline="0" dirty="0" err="1" smtClean="0"/>
              <a:t>irrealis</a:t>
            </a:r>
            <a:r>
              <a:rPr lang="hu-HU" baseline="0" dirty="0" smtClean="0"/>
              <a:t> and </a:t>
            </a:r>
            <a:r>
              <a:rPr lang="hu-HU" baseline="0" dirty="0" err="1" smtClean="0"/>
              <a:t>counterfactual</a:t>
            </a:r>
            <a:r>
              <a:rPr lang="hu-HU" baseline="0" dirty="0" smtClean="0"/>
              <a:t> </a:t>
            </a:r>
            <a:r>
              <a:rPr lang="hu-HU" baseline="0" dirty="0" err="1" smtClean="0"/>
              <a:t>and</a:t>
            </a:r>
            <a:r>
              <a:rPr lang="hu-HU" baseline="0" dirty="0" smtClean="0"/>
              <a:t> </a:t>
            </a:r>
            <a:r>
              <a:rPr lang="en-US" baseline="0" dirty="0" smtClean="0"/>
              <a:t>bear the formal features of the</a:t>
            </a:r>
            <a:r>
              <a:rPr lang="hu-HU" baseline="0" dirty="0" smtClean="0"/>
              <a:t> most </a:t>
            </a:r>
            <a:r>
              <a:rPr lang="hu-HU" baseline="0" dirty="0" err="1" smtClean="0"/>
              <a:t>frequent</a:t>
            </a:r>
            <a:r>
              <a:rPr lang="en-US" baseline="0" dirty="0" smtClean="0"/>
              <a:t> </a:t>
            </a:r>
            <a:r>
              <a:rPr lang="hu-HU" baseline="0" dirty="0" err="1" smtClean="0"/>
              <a:t>optative</a:t>
            </a:r>
            <a:r>
              <a:rPr lang="hu-HU" baseline="0" dirty="0" smtClean="0"/>
              <a:t> </a:t>
            </a:r>
            <a:r>
              <a:rPr lang="en-US" baseline="0" dirty="0" smtClean="0"/>
              <a:t>sentence type</a:t>
            </a:r>
            <a:r>
              <a:rPr lang="hu-HU" baseline="0" dirty="0" smtClean="0"/>
              <a:t>: </a:t>
            </a:r>
            <a:r>
              <a:rPr lang="hu-HU" baseline="0" dirty="0" err="1" smtClean="0"/>
              <a:t>they</a:t>
            </a:r>
            <a:r>
              <a:rPr lang="hu-HU" baseline="0" dirty="0" smtClean="0"/>
              <a:t> </a:t>
            </a:r>
            <a:r>
              <a:rPr lang="hu-HU" baseline="0" dirty="0" err="1" smtClean="0"/>
              <a:t>contain</a:t>
            </a:r>
            <a:r>
              <a:rPr lang="hu-HU" baseline="0" dirty="0" smtClean="0"/>
              <a:t> </a:t>
            </a:r>
            <a:r>
              <a:rPr lang="hu-HU" baseline="0" dirty="0" err="1" smtClean="0"/>
              <a:t>conditional</a:t>
            </a:r>
            <a:r>
              <a:rPr lang="hu-HU" baseline="0" dirty="0" smtClean="0"/>
              <a:t> </a:t>
            </a:r>
            <a:r>
              <a:rPr lang="hu-HU" baseline="0" dirty="0" err="1" smtClean="0"/>
              <a:t>verb</a:t>
            </a:r>
            <a:r>
              <a:rPr lang="hu-HU" baseline="0" dirty="0" smtClean="0"/>
              <a:t> </a:t>
            </a:r>
            <a:r>
              <a:rPr lang="hu-HU" baseline="0" dirty="0" err="1" smtClean="0"/>
              <a:t>forms</a:t>
            </a:r>
            <a:r>
              <a:rPr lang="hu-HU" baseline="0" dirty="0" smtClean="0"/>
              <a:t>. </a:t>
            </a:r>
            <a:r>
              <a:rPr lang="hu-HU" baseline="0" dirty="0" err="1" smtClean="0"/>
              <a:t>But</a:t>
            </a:r>
            <a:r>
              <a:rPr lang="hu-HU" baseline="0" dirty="0" smtClean="0"/>
              <a:t> </a:t>
            </a:r>
            <a:r>
              <a:rPr lang="hu-HU" baseline="0" dirty="0" err="1" smtClean="0"/>
              <a:t>not</a:t>
            </a:r>
            <a:r>
              <a:rPr lang="hu-HU" baseline="0" dirty="0" smtClean="0"/>
              <a:t> </a:t>
            </a:r>
            <a:r>
              <a:rPr lang="hu-HU" baseline="0" dirty="0" err="1" smtClean="0"/>
              <a:t>necessarily</a:t>
            </a:r>
            <a:r>
              <a:rPr lang="hu-HU" baseline="0" dirty="0" smtClean="0"/>
              <a:t>, </a:t>
            </a:r>
            <a:r>
              <a:rPr lang="hu-HU" baseline="0" dirty="0" err="1" smtClean="0"/>
              <a:t>in</a:t>
            </a:r>
            <a:r>
              <a:rPr lang="hu-HU" baseline="0" dirty="0" smtClean="0"/>
              <a:t> </a:t>
            </a:r>
            <a:r>
              <a:rPr lang="hu-HU" baseline="0" dirty="0" err="1" smtClean="0"/>
              <a:t>example</a:t>
            </a:r>
            <a:r>
              <a:rPr lang="hu-HU" baseline="0" dirty="0" smtClean="0"/>
              <a:t> (13) </a:t>
            </a:r>
            <a:r>
              <a:rPr lang="hu-HU" baseline="0" dirty="0" err="1" smtClean="0"/>
              <a:t>the</a:t>
            </a:r>
            <a:r>
              <a:rPr lang="hu-HU" baseline="0" dirty="0" smtClean="0"/>
              <a:t> </a:t>
            </a:r>
            <a:r>
              <a:rPr lang="hu-HU" baseline="0" dirty="0" err="1" smtClean="0"/>
              <a:t>verb</a:t>
            </a:r>
            <a:r>
              <a:rPr lang="hu-HU" baseline="0" dirty="0" smtClean="0"/>
              <a:t> is </a:t>
            </a:r>
            <a:r>
              <a:rPr lang="hu-HU" baseline="0" dirty="0" err="1" smtClean="0"/>
              <a:t>in</a:t>
            </a:r>
            <a:r>
              <a:rPr lang="hu-HU" baseline="0" dirty="0" smtClean="0"/>
              <a:t> </a:t>
            </a:r>
            <a:r>
              <a:rPr lang="hu-HU" baseline="0" dirty="0" err="1" smtClean="0"/>
              <a:t>indicative</a:t>
            </a:r>
            <a:r>
              <a:rPr lang="hu-HU" baseline="0" dirty="0" smtClean="0"/>
              <a:t> </a:t>
            </a:r>
            <a:r>
              <a:rPr lang="hu-HU" baseline="0" dirty="0" err="1" smtClean="0"/>
              <a:t>but</a:t>
            </a:r>
            <a:r>
              <a:rPr lang="hu-HU" baseline="0" dirty="0" smtClean="0"/>
              <a:t> </a:t>
            </a:r>
            <a:r>
              <a:rPr lang="hu-HU" baseline="0" dirty="0" err="1" smtClean="0"/>
              <a:t>it</a:t>
            </a:r>
            <a:r>
              <a:rPr lang="hu-HU" baseline="0" dirty="0" smtClean="0"/>
              <a:t> </a:t>
            </a:r>
            <a:r>
              <a:rPr lang="hu-HU" baseline="0" dirty="0" err="1" smtClean="0"/>
              <a:t>is</a:t>
            </a:r>
            <a:r>
              <a:rPr lang="hu-HU" baseline="0" dirty="0" smtClean="0"/>
              <a:t> </a:t>
            </a:r>
            <a:r>
              <a:rPr lang="hu-HU" baseline="0" dirty="0" err="1" smtClean="0"/>
              <a:t>probably</a:t>
            </a:r>
            <a:r>
              <a:rPr lang="hu-HU" baseline="0" dirty="0" smtClean="0"/>
              <a:t> a </a:t>
            </a:r>
            <a:r>
              <a:rPr lang="hu-HU" baseline="0" dirty="0" err="1" smtClean="0"/>
              <a:t>wish</a:t>
            </a:r>
            <a:r>
              <a:rPr lang="hu-HU" baseline="0" dirty="0" smtClean="0"/>
              <a:t> (</a:t>
            </a:r>
            <a:r>
              <a:rPr lang="hu-HU" baseline="0" dirty="0" err="1" smtClean="0"/>
              <a:t>but</a:t>
            </a:r>
            <a:r>
              <a:rPr lang="hu-HU" baseline="0" dirty="0" smtClean="0"/>
              <a:t> </a:t>
            </a:r>
            <a:r>
              <a:rPr lang="hu-HU" baseline="0" dirty="0" err="1" smtClean="0"/>
              <a:t>who</a:t>
            </a:r>
            <a:r>
              <a:rPr lang="hu-HU" baseline="0" dirty="0" smtClean="0"/>
              <a:t> </a:t>
            </a:r>
            <a:r>
              <a:rPr lang="hu-HU" baseline="0" dirty="0" err="1" smtClean="0"/>
              <a:t>know’s</a:t>
            </a:r>
            <a:r>
              <a:rPr lang="hu-HU" baseline="0" dirty="0" smtClean="0"/>
              <a:t> </a:t>
            </a:r>
            <a:r>
              <a:rPr lang="hu-HU" baseline="0" dirty="0" err="1" smtClean="0"/>
              <a:t>it’s</a:t>
            </a:r>
            <a:r>
              <a:rPr lang="hu-HU" baseline="0" dirty="0" smtClean="0"/>
              <a:t> </a:t>
            </a:r>
            <a:r>
              <a:rPr lang="hu-HU" baseline="0" dirty="0" err="1" smtClean="0"/>
              <a:t>in</a:t>
            </a:r>
            <a:r>
              <a:rPr lang="hu-HU" baseline="0" dirty="0" smtClean="0"/>
              <a:t> </a:t>
            </a:r>
            <a:r>
              <a:rPr lang="hu-HU" baseline="0" dirty="0" err="1" smtClean="0"/>
              <a:t>a</a:t>
            </a:r>
            <a:r>
              <a:rPr lang="hu-HU" baseline="0" dirty="0" smtClean="0"/>
              <a:t> free verse…).  </a:t>
            </a:r>
          </a:p>
          <a:p>
            <a:endParaRPr lang="hu-HU" baseline="0" dirty="0" smtClean="0"/>
          </a:p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37B0F5-1E29-4598-AD11-E3C742E4B04E}" type="slidenum">
              <a:rPr lang="hu-HU" smtClean="0"/>
              <a:t>10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48301754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 used two methods to extract the versions without interjections</a:t>
            </a:r>
            <a:r>
              <a:rPr lang="hu-HU" dirty="0" smtClean="0"/>
              <a:t>: </a:t>
            </a:r>
            <a:r>
              <a:rPr lang="hu-HU" dirty="0" err="1" smtClean="0"/>
              <a:t>firstly</a:t>
            </a:r>
            <a:r>
              <a:rPr lang="hu-HU" dirty="0" smtClean="0"/>
              <a:t>, </a:t>
            </a:r>
            <a:r>
              <a:rPr lang="en-US" dirty="0" smtClean="0"/>
              <a:t>I specifically searched for the equivalents of </a:t>
            </a:r>
            <a:r>
              <a:rPr lang="hu-HU" dirty="0" smtClean="0"/>
              <a:t>D’</a:t>
            </a:r>
            <a:r>
              <a:rPr lang="en-US" dirty="0" err="1" smtClean="0"/>
              <a:t>Hertefelt's</a:t>
            </a:r>
            <a:r>
              <a:rPr lang="en-US" dirty="0" smtClean="0"/>
              <a:t> formal markings found in Germanic languages, which I assume also exist in Hungarian.</a:t>
            </a:r>
            <a:r>
              <a:rPr lang="hu-HU" dirty="0" smtClean="0"/>
              <a:t> </a:t>
            </a:r>
            <a:r>
              <a:rPr lang="en-US" dirty="0" smtClean="0"/>
              <a:t>In addition, with the help of </a:t>
            </a:r>
            <a:r>
              <a:rPr lang="en-US" dirty="0" err="1" smtClean="0"/>
              <a:t>Bálint</a:t>
            </a:r>
            <a:r>
              <a:rPr lang="en-US" dirty="0" smtClean="0"/>
              <a:t> Sass</a:t>
            </a:r>
            <a:r>
              <a:rPr lang="hu-HU" dirty="0" smtClean="0"/>
              <a:t> </a:t>
            </a:r>
            <a:r>
              <a:rPr lang="hu-HU" dirty="0" err="1" smtClean="0"/>
              <a:t>computational</a:t>
            </a:r>
            <a:r>
              <a:rPr lang="hu-HU" dirty="0" smtClean="0"/>
              <a:t> </a:t>
            </a:r>
            <a:r>
              <a:rPr lang="hu-HU" dirty="0" err="1" smtClean="0"/>
              <a:t>linguist</a:t>
            </a:r>
            <a:r>
              <a:rPr lang="en-US" dirty="0" smtClean="0"/>
              <a:t>, we requested a complete list from MNSz2 for the 7-word</a:t>
            </a:r>
            <a:r>
              <a:rPr lang="hu-HU" dirty="0" smtClean="0"/>
              <a:t> (</a:t>
            </a:r>
            <a:r>
              <a:rPr lang="hu-HU" dirty="0" err="1" smtClean="0"/>
              <a:t>conjuction</a:t>
            </a:r>
            <a:r>
              <a:rPr lang="hu-HU" dirty="0" smtClean="0"/>
              <a:t> + 6</a:t>
            </a:r>
            <a:r>
              <a:rPr lang="hu-HU" baseline="0" dirty="0" smtClean="0"/>
              <a:t> </a:t>
            </a:r>
            <a:r>
              <a:rPr lang="hu-HU" baseline="0" dirty="0" err="1" smtClean="0"/>
              <a:t>words</a:t>
            </a:r>
            <a:r>
              <a:rPr lang="hu-HU" dirty="0" smtClean="0"/>
              <a:t>)</a:t>
            </a:r>
            <a:r>
              <a:rPr lang="en-US" dirty="0" smtClean="0"/>
              <a:t> forms</a:t>
            </a:r>
            <a:r>
              <a:rPr lang="hu-HU" baseline="0" dirty="0" smtClean="0"/>
              <a:t>, </a:t>
            </a:r>
            <a:r>
              <a:rPr lang="hu-HU" baseline="0" dirty="0" err="1" smtClean="0"/>
              <a:t>the</a:t>
            </a:r>
            <a:r>
              <a:rPr lang="hu-HU" baseline="0" dirty="0" smtClean="0"/>
              <a:t> </a:t>
            </a:r>
            <a:r>
              <a:rPr lang="hu-HU" baseline="0" dirty="0" err="1" smtClean="0"/>
              <a:t>conjuctions</a:t>
            </a:r>
            <a:r>
              <a:rPr lang="hu-HU" baseline="0" dirty="0" smtClean="0"/>
              <a:t> HA, HOGYHA</a:t>
            </a:r>
            <a:r>
              <a:rPr lang="en-US" dirty="0" smtClean="0"/>
              <a:t> starting with capital letters and </a:t>
            </a:r>
            <a:r>
              <a:rPr lang="hu-HU" dirty="0" err="1" smtClean="0"/>
              <a:t>the</a:t>
            </a:r>
            <a:r>
              <a:rPr lang="hu-HU" dirty="0" smtClean="0"/>
              <a:t> </a:t>
            </a:r>
            <a:r>
              <a:rPr lang="hu-HU" dirty="0" err="1" smtClean="0"/>
              <a:t>clause</a:t>
            </a:r>
            <a:r>
              <a:rPr lang="hu-HU" dirty="0" smtClean="0"/>
              <a:t> </a:t>
            </a:r>
            <a:r>
              <a:rPr lang="en-US" dirty="0" smtClean="0"/>
              <a:t>ending with a punctuation mark</a:t>
            </a:r>
            <a:r>
              <a:rPr lang="hu-HU" dirty="0" smtClean="0"/>
              <a:t>. </a:t>
            </a:r>
            <a:r>
              <a:rPr lang="hu-HU" dirty="0" err="1" smtClean="0"/>
              <a:t>Thirdly</a:t>
            </a:r>
            <a:r>
              <a:rPr lang="hu-HU" dirty="0" smtClean="0"/>
              <a:t>, </a:t>
            </a:r>
            <a:r>
              <a:rPr lang="en-US" dirty="0" smtClean="0"/>
              <a:t>I also examined some variants starting with discourse markers</a:t>
            </a:r>
            <a:r>
              <a:rPr lang="hu-HU" dirty="0" smtClean="0"/>
              <a:t>.</a:t>
            </a:r>
          </a:p>
          <a:p>
            <a:r>
              <a:rPr lang="hu-HU" dirty="0" err="1" smtClean="0"/>
              <a:t>Even</a:t>
            </a:r>
            <a:r>
              <a:rPr lang="hu-HU" dirty="0" smtClean="0"/>
              <a:t> t</a:t>
            </a:r>
            <a:r>
              <a:rPr lang="en-US" dirty="0" smtClean="0"/>
              <a:t>he first results also showed that there are other deontic constructions in Hungarian besides wishes</a:t>
            </a:r>
            <a:r>
              <a:rPr lang="hu-HU" dirty="0" smtClean="0"/>
              <a:t>,</a:t>
            </a:r>
            <a:r>
              <a:rPr lang="hu-HU" baseline="0" dirty="0" smtClean="0"/>
              <a:t> </a:t>
            </a:r>
            <a:r>
              <a:rPr lang="hu-HU" baseline="0" dirty="0" err="1" smtClean="0"/>
              <a:t>mainly</a:t>
            </a:r>
            <a:r>
              <a:rPr lang="hu-HU" dirty="0" smtClean="0"/>
              <a:t> </a:t>
            </a:r>
            <a:r>
              <a:rPr lang="hu-HU" dirty="0" err="1" smtClean="0"/>
              <a:t>request</a:t>
            </a:r>
            <a:r>
              <a:rPr lang="hu-HU" dirty="0" smtClean="0"/>
              <a:t>, </a:t>
            </a:r>
            <a:r>
              <a:rPr lang="hu-HU" dirty="0" err="1" smtClean="0"/>
              <a:t>threats</a:t>
            </a:r>
            <a:r>
              <a:rPr lang="hu-HU" dirty="0" smtClean="0"/>
              <a:t>, and</a:t>
            </a:r>
            <a:r>
              <a:rPr lang="hu-HU" baseline="0" dirty="0" smtClean="0"/>
              <a:t> </a:t>
            </a:r>
            <a:r>
              <a:rPr lang="hu-HU" dirty="0" err="1" smtClean="0"/>
              <a:t>suggestions</a:t>
            </a:r>
            <a:r>
              <a:rPr lang="hu-HU" dirty="0" smtClean="0"/>
              <a:t>, </a:t>
            </a:r>
            <a:r>
              <a:rPr lang="en-US" dirty="0" smtClean="0"/>
              <a:t>and there are also other types, not only deontic</a:t>
            </a:r>
            <a:r>
              <a:rPr lang="hu-HU" dirty="0" smtClean="0"/>
              <a:t>. </a:t>
            </a: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37B0F5-1E29-4598-AD11-E3C742E4B04E}" type="slidenum">
              <a:rPr lang="hu-HU" smtClean="0"/>
              <a:t>11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25448952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There are typical formal patterns in Hungarian for such conditional insubordinate clauses</a:t>
            </a:r>
            <a:r>
              <a:rPr lang="hu-HU" dirty="0" smtClean="0"/>
              <a:t>. L</a:t>
            </a:r>
            <a:r>
              <a:rPr lang="en-US" dirty="0" err="1" smtClean="0"/>
              <a:t>et's</a:t>
            </a:r>
            <a:r>
              <a:rPr lang="en-US" dirty="0" smtClean="0"/>
              <a:t> look at two examples of wishes that include the even particle</a:t>
            </a:r>
            <a:r>
              <a:rPr lang="hu-HU" dirty="0" smtClean="0"/>
              <a:t>: (14), (15). Még</a:t>
            </a:r>
            <a:r>
              <a:rPr lang="hu-HU" baseline="0" dirty="0" smtClean="0"/>
              <a:t> </a:t>
            </a:r>
            <a:r>
              <a:rPr lang="en-US" baseline="0" dirty="0" smtClean="0"/>
              <a:t>indicates that an action, event, state has not been completed, is ongoing, or it will last</a:t>
            </a:r>
            <a:r>
              <a:rPr lang="hu-HU" baseline="0" dirty="0" smtClean="0"/>
              <a:t>. </a:t>
            </a: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37B0F5-1E29-4598-AD11-E3C742E4B04E}" type="slidenum">
              <a:rPr lang="hu-HU" smtClean="0"/>
              <a:t>12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31218286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u-HU" dirty="0" err="1" smtClean="0"/>
              <a:t>Sentences</a:t>
            </a:r>
            <a:r>
              <a:rPr lang="hu-HU" dirty="0" smtClean="0"/>
              <a:t> </a:t>
            </a:r>
            <a:r>
              <a:rPr lang="hu-HU" dirty="0" err="1" smtClean="0"/>
              <a:t>containing</a:t>
            </a:r>
            <a:r>
              <a:rPr lang="hu-HU" dirty="0" smtClean="0"/>
              <a:t> </a:t>
            </a:r>
            <a:r>
              <a:rPr lang="hu-HU" i="1" baseline="0" dirty="0" smtClean="0"/>
              <a:t>még egyszer </a:t>
            </a:r>
            <a:r>
              <a:rPr lang="hu-HU" baseline="0" dirty="0" smtClean="0"/>
              <a:t>’</a:t>
            </a:r>
            <a:r>
              <a:rPr lang="hu-HU" baseline="0" dirty="0" err="1" smtClean="0"/>
              <a:t>one</a:t>
            </a:r>
            <a:r>
              <a:rPr lang="hu-HU" baseline="0" dirty="0" smtClean="0"/>
              <a:t> more </a:t>
            </a:r>
            <a:r>
              <a:rPr lang="hu-HU" baseline="0" dirty="0" err="1" smtClean="0"/>
              <a:t>time</a:t>
            </a:r>
            <a:r>
              <a:rPr lang="hu-HU" baseline="0" dirty="0" smtClean="0"/>
              <a:t>’ </a:t>
            </a:r>
            <a:r>
              <a:rPr lang="hu-HU" baseline="0" dirty="0" err="1" smtClean="0"/>
              <a:t>can</a:t>
            </a:r>
            <a:r>
              <a:rPr lang="hu-HU" baseline="0" dirty="0" smtClean="0"/>
              <a:t> </a:t>
            </a:r>
            <a:r>
              <a:rPr lang="hu-HU" baseline="0" dirty="0" err="1" smtClean="0"/>
              <a:t>function</a:t>
            </a:r>
            <a:r>
              <a:rPr lang="hu-HU" baseline="0" dirty="0" smtClean="0"/>
              <a:t> </a:t>
            </a:r>
            <a:r>
              <a:rPr lang="hu-HU" baseline="0" dirty="0" err="1" smtClean="0"/>
              <a:t>as</a:t>
            </a:r>
            <a:r>
              <a:rPr lang="hu-HU" baseline="0" dirty="0" smtClean="0"/>
              <a:t> </a:t>
            </a:r>
            <a:r>
              <a:rPr lang="hu-HU" baseline="0" dirty="0" err="1" smtClean="0"/>
              <a:t>requests</a:t>
            </a:r>
            <a:r>
              <a:rPr lang="hu-HU" baseline="0" dirty="0" smtClean="0"/>
              <a:t>, </a:t>
            </a:r>
            <a:r>
              <a:rPr lang="hu-HU" baseline="0" dirty="0" err="1" smtClean="0"/>
              <a:t>see</a:t>
            </a:r>
            <a:r>
              <a:rPr lang="hu-HU" baseline="0" dirty="0" smtClean="0"/>
              <a:t> </a:t>
            </a:r>
            <a:r>
              <a:rPr lang="hu-HU" baseline="0" dirty="0" err="1" smtClean="0"/>
              <a:t>example</a:t>
            </a:r>
            <a:r>
              <a:rPr lang="hu-HU" baseline="0" dirty="0" smtClean="0"/>
              <a:t> (16) </a:t>
            </a:r>
            <a:r>
              <a:rPr lang="hu-HU" baseline="0" dirty="0" err="1" smtClean="0"/>
              <a:t>or</a:t>
            </a:r>
            <a:r>
              <a:rPr lang="hu-HU" baseline="0" dirty="0" smtClean="0"/>
              <a:t> </a:t>
            </a:r>
            <a:r>
              <a:rPr lang="hu-HU" baseline="0" dirty="0" err="1" smtClean="0"/>
              <a:t>threats</a:t>
            </a:r>
            <a:r>
              <a:rPr lang="hu-HU" baseline="0" dirty="0" smtClean="0"/>
              <a:t>, </a:t>
            </a:r>
            <a:r>
              <a:rPr lang="hu-HU" baseline="0" dirty="0" err="1" smtClean="0"/>
              <a:t>example</a:t>
            </a:r>
            <a:r>
              <a:rPr lang="hu-HU" baseline="0" dirty="0" smtClean="0"/>
              <a:t> (17).</a:t>
            </a: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37B0F5-1E29-4598-AD11-E3C742E4B04E}" type="slidenum">
              <a:rPr lang="hu-HU" smtClean="0"/>
              <a:t>13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34435054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u-HU" dirty="0" err="1" smtClean="0"/>
              <a:t>D’Hertefelt</a:t>
            </a:r>
            <a:r>
              <a:rPr lang="hu-HU" dirty="0" smtClean="0"/>
              <a:t> </a:t>
            </a:r>
            <a:r>
              <a:rPr lang="hu-HU" dirty="0" err="1" smtClean="0"/>
              <a:t>defines</a:t>
            </a:r>
            <a:r>
              <a:rPr lang="hu-HU" dirty="0" smtClean="0"/>
              <a:t> </a:t>
            </a:r>
            <a:r>
              <a:rPr lang="hu-HU" dirty="0" err="1" smtClean="0"/>
              <a:t>evaluations</a:t>
            </a:r>
            <a:r>
              <a:rPr lang="hu-HU" dirty="0" smtClean="0"/>
              <a:t> </a:t>
            </a:r>
            <a:r>
              <a:rPr lang="hu-HU" dirty="0" err="1" smtClean="0"/>
              <a:t>that</a:t>
            </a:r>
            <a:r>
              <a:rPr lang="hu-HU" dirty="0" smtClean="0"/>
              <a:t> „</a:t>
            </a:r>
            <a:r>
              <a:rPr lang="hu-HU" dirty="0" err="1" smtClean="0"/>
              <a:t>can</a:t>
            </a:r>
            <a:r>
              <a:rPr lang="hu-HU" dirty="0" smtClean="0"/>
              <a:t> be </a:t>
            </a:r>
            <a:r>
              <a:rPr lang="hu-HU" dirty="0" err="1" smtClean="0"/>
              <a:t>used</a:t>
            </a:r>
            <a:r>
              <a:rPr lang="hu-HU" dirty="0" smtClean="0"/>
              <a:t> </a:t>
            </a:r>
            <a:r>
              <a:rPr lang="hu-HU" dirty="0" err="1" smtClean="0"/>
              <a:t>to</a:t>
            </a:r>
            <a:r>
              <a:rPr lang="hu-HU" dirty="0" smtClean="0"/>
              <a:t> </a:t>
            </a:r>
            <a:r>
              <a:rPr lang="en-US" dirty="0" smtClean="0"/>
              <a:t>evaluate a</a:t>
            </a:r>
            <a:r>
              <a:rPr lang="hu-HU" dirty="0" smtClean="0"/>
              <a:t> </a:t>
            </a:r>
            <a:r>
              <a:rPr lang="hu-HU" dirty="0" err="1" smtClean="0"/>
              <a:t>particular</a:t>
            </a:r>
            <a:r>
              <a:rPr lang="hu-HU" dirty="0" smtClean="0"/>
              <a:t> </a:t>
            </a:r>
            <a:r>
              <a:rPr lang="hu-HU" dirty="0" err="1" smtClean="0"/>
              <a:t>SoA</a:t>
            </a:r>
            <a:r>
              <a:rPr lang="hu-HU" dirty="0" smtClean="0"/>
              <a:t> </a:t>
            </a:r>
            <a:r>
              <a:rPr lang="hu-HU" dirty="0" err="1" smtClean="0"/>
              <a:t>as</a:t>
            </a:r>
            <a:r>
              <a:rPr lang="hu-HU" dirty="0" smtClean="0"/>
              <a:t> </a:t>
            </a:r>
            <a:r>
              <a:rPr lang="hu-HU" dirty="0" err="1" smtClean="0"/>
              <a:t>remarkable</a:t>
            </a:r>
            <a:r>
              <a:rPr lang="hu-HU" dirty="0" smtClean="0"/>
              <a:t>, </a:t>
            </a:r>
            <a:r>
              <a:rPr lang="hu-HU" dirty="0" err="1" smtClean="0"/>
              <a:t>negative</a:t>
            </a:r>
            <a:r>
              <a:rPr lang="hu-HU" dirty="0" smtClean="0"/>
              <a:t> </a:t>
            </a:r>
            <a:r>
              <a:rPr lang="hu-HU" dirty="0" err="1" smtClean="0"/>
              <a:t>or</a:t>
            </a:r>
            <a:r>
              <a:rPr lang="hu-HU" dirty="0" smtClean="0"/>
              <a:t> </a:t>
            </a:r>
            <a:r>
              <a:rPr lang="hu-HU" dirty="0" err="1" smtClean="0"/>
              <a:t>absurd</a:t>
            </a:r>
            <a:r>
              <a:rPr lang="hu-HU" dirty="0" smtClean="0"/>
              <a:t>”. </a:t>
            </a:r>
          </a:p>
          <a:p>
            <a:r>
              <a:rPr lang="en-US" dirty="0" smtClean="0"/>
              <a:t>In the Hungarian versions, the evaluations typically appeared with demonstrative and personal pronouns after the conjunction</a:t>
            </a:r>
            <a:r>
              <a:rPr lang="hu-HU" dirty="0" smtClean="0"/>
              <a:t> HA</a:t>
            </a:r>
            <a:r>
              <a:rPr lang="en-US" dirty="0" smtClean="0"/>
              <a:t>, as well as with the particle </a:t>
            </a:r>
            <a:r>
              <a:rPr lang="hu-HU" dirty="0" smtClean="0"/>
              <a:t>MÉG </a:t>
            </a:r>
            <a:r>
              <a:rPr lang="en-US" dirty="0" smtClean="0"/>
              <a:t>seen in deontic constructions</a:t>
            </a:r>
            <a:r>
              <a:rPr lang="hu-HU" dirty="0" smtClean="0"/>
              <a:t>. </a:t>
            </a:r>
            <a:r>
              <a:rPr lang="hu-HU" dirty="0" err="1" smtClean="0"/>
              <a:t>See</a:t>
            </a:r>
            <a:r>
              <a:rPr lang="hu-HU" dirty="0" smtClean="0"/>
              <a:t> </a:t>
            </a:r>
            <a:r>
              <a:rPr lang="hu-HU" dirty="0" err="1" smtClean="0"/>
              <a:t>example</a:t>
            </a:r>
            <a:r>
              <a:rPr lang="hu-HU" dirty="0" smtClean="0"/>
              <a:t> (18</a:t>
            </a:r>
            <a:r>
              <a:rPr lang="hu-HU" smtClean="0"/>
              <a:t>).  </a:t>
            </a: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37B0F5-1E29-4598-AD11-E3C742E4B04E}" type="slidenum">
              <a:rPr lang="hu-HU" smtClean="0"/>
              <a:t>14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32187856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At the same time, as can be observed in the case of Hungarian complement insubordinate clauses</a:t>
            </a:r>
            <a:r>
              <a:rPr lang="hu-HU" dirty="0" smtClean="0"/>
              <a:t> (starting </a:t>
            </a:r>
            <a:r>
              <a:rPr lang="hu-HU" dirty="0" err="1" smtClean="0"/>
              <a:t>with</a:t>
            </a:r>
            <a:r>
              <a:rPr lang="hu-HU" dirty="0" smtClean="0"/>
              <a:t> </a:t>
            </a:r>
            <a:r>
              <a:rPr lang="hu-HU" dirty="0" err="1" smtClean="0"/>
              <a:t>the</a:t>
            </a:r>
            <a:r>
              <a:rPr lang="hu-HU" dirty="0" smtClean="0"/>
              <a:t> </a:t>
            </a:r>
            <a:r>
              <a:rPr lang="hu-HU" dirty="0" err="1" smtClean="0"/>
              <a:t>conjuction</a:t>
            </a:r>
            <a:r>
              <a:rPr lang="hu-HU" dirty="0" smtClean="0"/>
              <a:t> hogy ’</a:t>
            </a:r>
            <a:r>
              <a:rPr lang="hu-HU" dirty="0" err="1" smtClean="0"/>
              <a:t>that</a:t>
            </a:r>
            <a:r>
              <a:rPr lang="hu-HU" dirty="0" smtClean="0"/>
              <a:t>’)</a:t>
            </a:r>
            <a:r>
              <a:rPr lang="en-US" dirty="0" smtClean="0"/>
              <a:t>, there are also versions containing verbs of communication (or </a:t>
            </a:r>
            <a:r>
              <a:rPr lang="hu-HU" dirty="0" err="1" smtClean="0"/>
              <a:t>ellipting</a:t>
            </a:r>
            <a:r>
              <a:rPr lang="hu-HU" dirty="0" smtClean="0"/>
              <a:t> </a:t>
            </a:r>
            <a:r>
              <a:rPr lang="en-US" dirty="0" smtClean="0"/>
              <a:t>them)</a:t>
            </a:r>
            <a:r>
              <a:rPr lang="hu-HU" dirty="0" smtClean="0"/>
              <a:t>.</a:t>
            </a:r>
            <a:r>
              <a:rPr lang="hu-HU" baseline="0" dirty="0" smtClean="0"/>
              <a:t> </a:t>
            </a:r>
            <a:r>
              <a:rPr lang="en-US" baseline="0" dirty="0" smtClean="0"/>
              <a:t>One typical representative of this is the H</a:t>
            </a:r>
            <a:r>
              <a:rPr lang="hu-HU" baseline="0" dirty="0" smtClean="0"/>
              <a:t>A</a:t>
            </a:r>
            <a:r>
              <a:rPr lang="en-US" baseline="0" dirty="0" smtClean="0"/>
              <a:t> </a:t>
            </a:r>
            <a:r>
              <a:rPr lang="hu-HU" baseline="0" dirty="0" smtClean="0"/>
              <a:t>MÁR </a:t>
            </a:r>
            <a:r>
              <a:rPr lang="en-US" baseline="0" dirty="0" smtClean="0"/>
              <a:t>X</a:t>
            </a:r>
            <a:r>
              <a:rPr lang="hu-HU" baseline="0" dirty="0" smtClean="0"/>
              <a:t>,</a:t>
            </a:r>
            <a:r>
              <a:rPr lang="en-US" baseline="0" dirty="0" smtClean="0"/>
              <a:t> </a:t>
            </a:r>
            <a:r>
              <a:rPr lang="hu-HU" baseline="0" dirty="0" err="1" smtClean="0"/>
              <a:t>literally</a:t>
            </a:r>
            <a:r>
              <a:rPr lang="hu-HU" baseline="0" dirty="0" smtClean="0"/>
              <a:t> </a:t>
            </a:r>
            <a:r>
              <a:rPr lang="hu-HU" baseline="0" dirty="0" err="1" smtClean="0"/>
              <a:t>if</a:t>
            </a:r>
            <a:r>
              <a:rPr lang="hu-HU" baseline="0" dirty="0" smtClean="0"/>
              <a:t> </a:t>
            </a:r>
            <a:r>
              <a:rPr lang="hu-HU" baseline="0" dirty="0" err="1" smtClean="0"/>
              <a:t>already</a:t>
            </a:r>
            <a:r>
              <a:rPr lang="hu-HU" baseline="0" dirty="0" smtClean="0"/>
              <a:t> x ’</a:t>
            </a:r>
            <a:r>
              <a:rPr lang="hu-HU" baseline="0" dirty="0" err="1" smtClean="0"/>
              <a:t>speaking</a:t>
            </a:r>
            <a:r>
              <a:rPr lang="hu-HU" baseline="0" dirty="0" smtClean="0"/>
              <a:t> of X’ </a:t>
            </a:r>
            <a:r>
              <a:rPr lang="en-US" baseline="0" dirty="0" smtClean="0"/>
              <a:t>construction, which is the abbreviated form of the </a:t>
            </a:r>
            <a:r>
              <a:rPr lang="hu-HU" baseline="0" dirty="0" smtClean="0"/>
              <a:t>HA MÁR X-RŐL BESZÉLÜNK ’</a:t>
            </a:r>
            <a:r>
              <a:rPr lang="hu-HU" baseline="0" dirty="0" err="1" smtClean="0"/>
              <a:t>speaking</a:t>
            </a:r>
            <a:r>
              <a:rPr lang="hu-HU" baseline="0" dirty="0" smtClean="0"/>
              <a:t> of X’ </a:t>
            </a:r>
            <a:r>
              <a:rPr lang="en-US" baseline="0" dirty="0" smtClean="0"/>
              <a:t>form</a:t>
            </a:r>
            <a:r>
              <a:rPr lang="hu-HU" baseline="0" dirty="0" smtClean="0"/>
              <a:t>. </a:t>
            </a: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37B0F5-1E29-4598-AD11-E3C742E4B04E}" type="slidenum">
              <a:rPr lang="hu-HU" smtClean="0"/>
              <a:t>15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08585999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u-HU" dirty="0" smtClean="0"/>
              <a:t>T</a:t>
            </a:r>
            <a:r>
              <a:rPr lang="en-US" dirty="0" smtClean="0"/>
              <a:t>here are also argumentative and reasoning structures</a:t>
            </a:r>
            <a:r>
              <a:rPr lang="hu-HU" dirty="0" smtClean="0"/>
              <a:t>: </a:t>
            </a:r>
            <a:r>
              <a:rPr lang="hu-HU" dirty="0" err="1" smtClean="0"/>
              <a:t>argumentatives</a:t>
            </a:r>
            <a:r>
              <a:rPr lang="hu-HU" dirty="0" smtClean="0"/>
              <a:t> „</a:t>
            </a:r>
            <a:r>
              <a:rPr lang="hu-HU" dirty="0" err="1" smtClean="0"/>
              <a:t>serve</a:t>
            </a:r>
            <a:r>
              <a:rPr lang="hu-HU" dirty="0" smtClean="0"/>
              <a:t> </a:t>
            </a:r>
            <a:r>
              <a:rPr lang="hu-HU" dirty="0" err="1" smtClean="0"/>
              <a:t>to</a:t>
            </a:r>
            <a:r>
              <a:rPr lang="hu-HU" dirty="0" smtClean="0"/>
              <a:t> </a:t>
            </a:r>
            <a:r>
              <a:rPr lang="hu-HU" dirty="0" err="1" smtClean="0"/>
              <a:t>justify</a:t>
            </a:r>
            <a:r>
              <a:rPr lang="hu-HU" dirty="0" smtClean="0"/>
              <a:t> </a:t>
            </a:r>
            <a:r>
              <a:rPr lang="hu-HU" dirty="0" err="1" smtClean="0"/>
              <a:t>the</a:t>
            </a:r>
            <a:r>
              <a:rPr lang="hu-HU" dirty="0" smtClean="0"/>
              <a:t> </a:t>
            </a:r>
            <a:r>
              <a:rPr lang="hu-HU" dirty="0" err="1" smtClean="0"/>
              <a:t>speaker’s</a:t>
            </a:r>
            <a:r>
              <a:rPr lang="hu-HU" dirty="0" smtClean="0"/>
              <a:t> </a:t>
            </a:r>
            <a:r>
              <a:rPr lang="hu-HU" dirty="0" err="1" smtClean="0"/>
              <a:t>attitude</a:t>
            </a:r>
            <a:r>
              <a:rPr lang="hu-HU" dirty="0" smtClean="0"/>
              <a:t> </a:t>
            </a:r>
            <a:r>
              <a:rPr lang="hu-HU" dirty="0" err="1" smtClean="0"/>
              <a:t>to</a:t>
            </a:r>
            <a:r>
              <a:rPr lang="hu-HU" dirty="0" smtClean="0"/>
              <a:t> </a:t>
            </a:r>
            <a:r>
              <a:rPr lang="hu-HU" dirty="0" err="1" smtClean="0"/>
              <a:t>sg</a:t>
            </a:r>
            <a:r>
              <a:rPr lang="hu-HU" dirty="0" smtClean="0"/>
              <a:t> </a:t>
            </a:r>
            <a:r>
              <a:rPr lang="hu-HU" dirty="0" err="1" smtClean="0"/>
              <a:t>which</a:t>
            </a:r>
            <a:r>
              <a:rPr lang="hu-HU" baseline="0" dirty="0" smtClean="0"/>
              <a:t> </a:t>
            </a:r>
            <a:r>
              <a:rPr lang="hu-HU" baseline="0" dirty="0" err="1" smtClean="0"/>
              <a:t>was</a:t>
            </a:r>
            <a:r>
              <a:rPr lang="hu-HU" baseline="0" dirty="0" smtClean="0"/>
              <a:t> </a:t>
            </a:r>
            <a:r>
              <a:rPr lang="hu-HU" baseline="0" dirty="0" err="1" smtClean="0"/>
              <a:t>said</a:t>
            </a:r>
            <a:r>
              <a:rPr lang="hu-HU" baseline="0" dirty="0" smtClean="0"/>
              <a:t> </a:t>
            </a:r>
            <a:r>
              <a:rPr lang="hu-HU" baseline="0" dirty="0" err="1" smtClean="0"/>
              <a:t>earlier</a:t>
            </a:r>
            <a:r>
              <a:rPr lang="hu-HU" baseline="0" dirty="0" smtClean="0"/>
              <a:t>”, </a:t>
            </a:r>
            <a:r>
              <a:rPr lang="hu-HU" baseline="0" dirty="0" err="1" smtClean="0"/>
              <a:t>see</a:t>
            </a:r>
            <a:r>
              <a:rPr lang="hu-HU" baseline="0" dirty="0" smtClean="0"/>
              <a:t> </a:t>
            </a:r>
            <a:r>
              <a:rPr lang="hu-HU" baseline="0" dirty="0" err="1" smtClean="0"/>
              <a:t>example</a:t>
            </a:r>
            <a:r>
              <a:rPr lang="hu-HU" baseline="0" dirty="0" smtClean="0"/>
              <a:t> (22). </a:t>
            </a:r>
          </a:p>
          <a:p>
            <a:r>
              <a:rPr lang="hu-HU" baseline="0" dirty="0" err="1" smtClean="0"/>
              <a:t>In</a:t>
            </a:r>
            <a:r>
              <a:rPr lang="hu-HU" baseline="0" dirty="0" smtClean="0"/>
              <a:t> </a:t>
            </a:r>
            <a:r>
              <a:rPr lang="hu-HU" baseline="0" dirty="0" err="1" smtClean="0"/>
              <a:t>reasoning</a:t>
            </a:r>
            <a:r>
              <a:rPr lang="hu-HU" baseline="0" dirty="0" smtClean="0"/>
              <a:t> </a:t>
            </a:r>
            <a:r>
              <a:rPr lang="hu-HU" baseline="0" dirty="0" err="1" smtClean="0"/>
              <a:t>construction</a:t>
            </a:r>
            <a:r>
              <a:rPr lang="hu-HU" baseline="0" dirty="0" smtClean="0"/>
              <a:t> </a:t>
            </a:r>
            <a:r>
              <a:rPr lang="hu-HU" dirty="0" smtClean="0">
                <a:solidFill>
                  <a:schemeClr val="tx1"/>
                </a:solidFill>
              </a:rPr>
              <a:t>”</a:t>
            </a:r>
            <a:r>
              <a:rPr lang="en-US" dirty="0" smtClean="0">
                <a:solidFill>
                  <a:schemeClr val="tx1"/>
                </a:solidFill>
              </a:rPr>
              <a:t>the speaker introduces a potential scenario and invites the</a:t>
            </a:r>
            <a:r>
              <a:rPr lang="hu-HU" dirty="0" smtClean="0">
                <a:solidFill>
                  <a:schemeClr val="tx1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addressee to imagine or predict what its consequences would</a:t>
            </a:r>
            <a:r>
              <a:rPr lang="hu-HU" dirty="0" smtClean="0">
                <a:solidFill>
                  <a:schemeClr val="tx1"/>
                </a:solidFill>
              </a:rPr>
              <a:t>”, </a:t>
            </a:r>
            <a:r>
              <a:rPr lang="hu-HU" dirty="0" err="1" smtClean="0">
                <a:solidFill>
                  <a:schemeClr val="tx1"/>
                </a:solidFill>
              </a:rPr>
              <a:t>like</a:t>
            </a:r>
            <a:r>
              <a:rPr lang="hu-HU" dirty="0" smtClean="0">
                <a:solidFill>
                  <a:schemeClr val="tx1"/>
                </a:solidFill>
              </a:rPr>
              <a:t> </a:t>
            </a:r>
            <a:r>
              <a:rPr lang="hu-HU" dirty="0" err="1" smtClean="0">
                <a:solidFill>
                  <a:schemeClr val="tx1"/>
                </a:solidFill>
              </a:rPr>
              <a:t>in</a:t>
            </a:r>
            <a:r>
              <a:rPr lang="hu-HU" dirty="0" smtClean="0">
                <a:solidFill>
                  <a:schemeClr val="tx1"/>
                </a:solidFill>
              </a:rPr>
              <a:t> </a:t>
            </a:r>
            <a:r>
              <a:rPr lang="hu-HU" dirty="0" err="1" smtClean="0">
                <a:solidFill>
                  <a:schemeClr val="tx1"/>
                </a:solidFill>
              </a:rPr>
              <a:t>example</a:t>
            </a:r>
            <a:r>
              <a:rPr lang="hu-HU" baseline="0" dirty="0" smtClean="0">
                <a:solidFill>
                  <a:schemeClr val="tx1"/>
                </a:solidFill>
              </a:rPr>
              <a:t> (23).</a:t>
            </a: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37B0F5-1E29-4598-AD11-E3C742E4B04E}" type="slidenum">
              <a:rPr lang="hu-HU" smtClean="0"/>
              <a:t>16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147863229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Conditional </a:t>
            </a:r>
            <a:r>
              <a:rPr lang="hu-HU" dirty="0" err="1" smtClean="0"/>
              <a:t>in</a:t>
            </a:r>
            <a:r>
              <a:rPr lang="en-US" dirty="0" smtClean="0"/>
              <a:t>subordinate clauses especially like to appear combined with discourse markers in Hungarian</a:t>
            </a:r>
            <a:r>
              <a:rPr lang="hu-HU" dirty="0" smtClean="0"/>
              <a:t>, </a:t>
            </a:r>
            <a:r>
              <a:rPr lang="en-US" dirty="0" smtClean="0"/>
              <a:t>especially </a:t>
            </a:r>
            <a:r>
              <a:rPr lang="hu-HU" dirty="0" err="1" smtClean="0"/>
              <a:t>with</a:t>
            </a:r>
            <a:r>
              <a:rPr lang="hu-HU" dirty="0" smtClean="0"/>
              <a:t> </a:t>
            </a:r>
            <a:r>
              <a:rPr lang="en-US" dirty="0" smtClean="0"/>
              <a:t>those that reflect or emphasize the attitude appearing in them.</a:t>
            </a:r>
            <a:r>
              <a:rPr lang="hu-HU" dirty="0" smtClean="0"/>
              <a:t> </a:t>
            </a:r>
          </a:p>
          <a:p>
            <a:r>
              <a:rPr lang="hu-HU" dirty="0" smtClean="0"/>
              <a:t>B</a:t>
            </a:r>
            <a:r>
              <a:rPr lang="en-US" dirty="0" err="1" smtClean="0"/>
              <a:t>oth</a:t>
            </a:r>
            <a:r>
              <a:rPr lang="en-US" dirty="0" smtClean="0"/>
              <a:t> </a:t>
            </a:r>
            <a:r>
              <a:rPr lang="hu-HU" dirty="0" smtClean="0"/>
              <a:t>HÁT ’</a:t>
            </a:r>
            <a:r>
              <a:rPr lang="hu-HU" dirty="0" err="1" smtClean="0"/>
              <a:t>well</a:t>
            </a:r>
            <a:r>
              <a:rPr lang="hu-HU" dirty="0" smtClean="0"/>
              <a:t>, </a:t>
            </a:r>
            <a:r>
              <a:rPr lang="hu-HU" dirty="0" err="1" smtClean="0"/>
              <a:t>so</a:t>
            </a:r>
            <a:r>
              <a:rPr lang="hu-HU" dirty="0" smtClean="0"/>
              <a:t>’ </a:t>
            </a:r>
            <a:r>
              <a:rPr lang="en-US" dirty="0" smtClean="0"/>
              <a:t>and </a:t>
            </a:r>
            <a:r>
              <a:rPr lang="hu-HU" dirty="0" smtClean="0"/>
              <a:t>JA ’</a:t>
            </a:r>
            <a:r>
              <a:rPr lang="hu-HU" dirty="0" err="1" smtClean="0"/>
              <a:t>yeah</a:t>
            </a:r>
            <a:r>
              <a:rPr lang="hu-HU" dirty="0" smtClean="0"/>
              <a:t>, </a:t>
            </a:r>
            <a:r>
              <a:rPr lang="hu-HU" dirty="0" err="1" smtClean="0"/>
              <a:t>gee</a:t>
            </a:r>
            <a:r>
              <a:rPr lang="hu-HU" dirty="0" smtClean="0"/>
              <a:t>’ </a:t>
            </a:r>
            <a:r>
              <a:rPr lang="en-US" dirty="0" smtClean="0"/>
              <a:t>can be used as discourse markers in evaluations to express several (depreciating, admiring</a:t>
            </a:r>
            <a:r>
              <a:rPr lang="hu-HU" dirty="0" smtClean="0"/>
              <a:t>, </a:t>
            </a:r>
            <a:r>
              <a:rPr lang="hu-HU" dirty="0" err="1" smtClean="0"/>
              <a:t>uncertain</a:t>
            </a:r>
            <a:r>
              <a:rPr lang="en-US" dirty="0" smtClean="0"/>
              <a:t>) attitudes</a:t>
            </a:r>
            <a:r>
              <a:rPr lang="hu-HU" dirty="0" smtClean="0"/>
              <a:t>. </a:t>
            </a:r>
            <a:r>
              <a:rPr lang="hu-HU" dirty="0" err="1" smtClean="0"/>
              <a:t>Example</a:t>
            </a:r>
            <a:r>
              <a:rPr lang="hu-HU" baseline="0" dirty="0" smtClean="0"/>
              <a:t> (24) and (25)</a:t>
            </a: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37B0F5-1E29-4598-AD11-E3C742E4B04E}" type="slidenum">
              <a:rPr lang="hu-HU" smtClean="0"/>
              <a:t>17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70299534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The clear advantage of queries made with the help of a </a:t>
            </a:r>
            <a:r>
              <a:rPr lang="hu-HU" dirty="0" err="1" smtClean="0"/>
              <a:t>computational</a:t>
            </a:r>
            <a:r>
              <a:rPr lang="hu-HU" dirty="0" smtClean="0"/>
              <a:t> </a:t>
            </a:r>
            <a:r>
              <a:rPr lang="hu-HU" dirty="0" err="1" smtClean="0"/>
              <a:t>linguist</a:t>
            </a:r>
            <a:r>
              <a:rPr lang="hu-HU" dirty="0" smtClean="0"/>
              <a:t> </a:t>
            </a:r>
            <a:r>
              <a:rPr lang="en-US" dirty="0" smtClean="0"/>
              <a:t>is that they result in more positive results than can be found in hit lists obtained through simple searches.</a:t>
            </a:r>
            <a:r>
              <a:rPr lang="hu-HU" dirty="0" smtClean="0"/>
              <a:t> </a:t>
            </a:r>
          </a:p>
          <a:p>
            <a:r>
              <a:rPr lang="en-US" dirty="0" smtClean="0"/>
              <a:t>In the case of the conjunction </a:t>
            </a:r>
            <a:r>
              <a:rPr lang="hu-HU" dirty="0" smtClean="0"/>
              <a:t>HA ’</a:t>
            </a:r>
            <a:r>
              <a:rPr lang="en-US" dirty="0" smtClean="0"/>
              <a:t>if</a:t>
            </a:r>
            <a:r>
              <a:rPr lang="hu-HU" dirty="0" smtClean="0"/>
              <a:t>’</a:t>
            </a:r>
            <a:r>
              <a:rPr lang="en-US" dirty="0" smtClean="0"/>
              <a:t>, the conjunction plus 6 words </a:t>
            </a:r>
            <a:r>
              <a:rPr lang="hu-HU" dirty="0" smtClean="0"/>
              <a:t>plus </a:t>
            </a:r>
            <a:r>
              <a:rPr lang="en-US" dirty="0" smtClean="0"/>
              <a:t>punctuation query yielded more than 18,000 hits</a:t>
            </a:r>
            <a:r>
              <a:rPr lang="hu-HU" dirty="0" smtClean="0"/>
              <a:t>. </a:t>
            </a:r>
            <a:r>
              <a:rPr lang="en-US" dirty="0" smtClean="0"/>
              <a:t>We looked at 7-word constructions because </a:t>
            </a:r>
            <a:r>
              <a:rPr lang="hu-HU" dirty="0" err="1" smtClean="0"/>
              <a:t>stand-alone</a:t>
            </a:r>
            <a:r>
              <a:rPr lang="hu-HU" dirty="0" smtClean="0"/>
              <a:t> </a:t>
            </a:r>
            <a:r>
              <a:rPr lang="en-US" dirty="0" smtClean="0"/>
              <a:t>insubordinate clauses are usually </a:t>
            </a:r>
            <a:r>
              <a:rPr lang="hu-HU" dirty="0" err="1" smtClean="0"/>
              <a:t>quite</a:t>
            </a:r>
            <a:r>
              <a:rPr lang="hu-HU" dirty="0" smtClean="0"/>
              <a:t> </a:t>
            </a:r>
            <a:r>
              <a:rPr lang="en-US" dirty="0" smtClean="0"/>
              <a:t>short.</a:t>
            </a:r>
            <a:endParaRPr lang="hu-HU" dirty="0" smtClean="0"/>
          </a:p>
          <a:p>
            <a:r>
              <a:rPr lang="en-US" dirty="0" smtClean="0"/>
              <a:t>In the random sample of 200 results created from this, I found 12 </a:t>
            </a:r>
            <a:r>
              <a:rPr lang="hu-HU" dirty="0" err="1" smtClean="0"/>
              <a:t>in</a:t>
            </a:r>
            <a:r>
              <a:rPr lang="en-US" dirty="0" smtClean="0"/>
              <a:t>subordinate </a:t>
            </a:r>
            <a:r>
              <a:rPr lang="hu-HU" dirty="0" err="1" smtClean="0"/>
              <a:t>conditional</a:t>
            </a:r>
            <a:r>
              <a:rPr lang="hu-HU" dirty="0" smtClean="0"/>
              <a:t> </a:t>
            </a:r>
            <a:r>
              <a:rPr lang="en-US" dirty="0" smtClean="0"/>
              <a:t>clauses</a:t>
            </a:r>
            <a:r>
              <a:rPr lang="hu-HU" dirty="0" smtClean="0"/>
              <a:t>, </a:t>
            </a:r>
            <a:r>
              <a:rPr lang="hu-HU" dirty="0" err="1" smtClean="0"/>
              <a:t>mostly</a:t>
            </a:r>
            <a:r>
              <a:rPr lang="hu-HU" dirty="0" smtClean="0"/>
              <a:t> </a:t>
            </a:r>
            <a:r>
              <a:rPr lang="hu-HU" dirty="0" err="1" smtClean="0"/>
              <a:t>wishes</a:t>
            </a:r>
            <a:r>
              <a:rPr lang="hu-HU" dirty="0" smtClean="0"/>
              <a:t>, </a:t>
            </a:r>
            <a:r>
              <a:rPr lang="hu-HU" dirty="0" err="1" smtClean="0"/>
              <a:t>see</a:t>
            </a:r>
            <a:r>
              <a:rPr lang="hu-HU" dirty="0" smtClean="0"/>
              <a:t> </a:t>
            </a:r>
            <a:r>
              <a:rPr lang="hu-HU" dirty="0" err="1" smtClean="0"/>
              <a:t>example</a:t>
            </a:r>
            <a:r>
              <a:rPr lang="hu-HU" baseline="0" dirty="0" smtClean="0"/>
              <a:t> (26).</a:t>
            </a:r>
          </a:p>
          <a:p>
            <a:r>
              <a:rPr lang="en-US" dirty="0" smtClean="0"/>
              <a:t>Only 138 results were found in the case of the much rarer conjunction </a:t>
            </a:r>
            <a:r>
              <a:rPr lang="hu-HU" dirty="0" smtClean="0"/>
              <a:t>HOGYHA</a:t>
            </a:r>
            <a:r>
              <a:rPr lang="hu-HU" baseline="0" dirty="0" smtClean="0"/>
              <a:t> ’</a:t>
            </a:r>
            <a:r>
              <a:rPr lang="hu-HU" baseline="0" dirty="0" err="1" smtClean="0"/>
              <a:t>that</a:t>
            </a:r>
            <a:r>
              <a:rPr lang="hu-HU" baseline="0" dirty="0" smtClean="0"/>
              <a:t> </a:t>
            </a:r>
            <a:r>
              <a:rPr lang="hu-HU" baseline="0" dirty="0" err="1" smtClean="0"/>
              <a:t>if</a:t>
            </a:r>
            <a:r>
              <a:rPr lang="hu-HU" baseline="0" dirty="0" smtClean="0"/>
              <a:t>’, </a:t>
            </a:r>
            <a:r>
              <a:rPr lang="en-US" baseline="0" dirty="0" smtClean="0"/>
              <a:t>5 of these results proved to be valid</a:t>
            </a:r>
            <a:r>
              <a:rPr lang="hu-HU" baseline="0" dirty="0" smtClean="0"/>
              <a:t>, </a:t>
            </a:r>
            <a:r>
              <a:rPr lang="hu-HU" baseline="0" dirty="0" err="1" smtClean="0"/>
              <a:t>see</a:t>
            </a:r>
            <a:r>
              <a:rPr lang="hu-HU" baseline="0" dirty="0" smtClean="0"/>
              <a:t> </a:t>
            </a:r>
            <a:r>
              <a:rPr lang="hu-HU" baseline="0" dirty="0" err="1" smtClean="0"/>
              <a:t>example</a:t>
            </a:r>
            <a:r>
              <a:rPr lang="hu-HU" baseline="0" dirty="0" smtClean="0"/>
              <a:t> (27), </a:t>
            </a:r>
            <a:r>
              <a:rPr lang="hu-HU" baseline="0" dirty="0" err="1" smtClean="0"/>
              <a:t>also</a:t>
            </a:r>
            <a:r>
              <a:rPr lang="hu-HU" baseline="0" dirty="0" smtClean="0"/>
              <a:t> </a:t>
            </a:r>
            <a:r>
              <a:rPr lang="hu-HU" baseline="0" dirty="0" err="1" smtClean="0"/>
              <a:t>mostly</a:t>
            </a:r>
            <a:r>
              <a:rPr lang="hu-HU" baseline="0" dirty="0" smtClean="0"/>
              <a:t> </a:t>
            </a:r>
            <a:r>
              <a:rPr lang="hu-HU" baseline="0" dirty="0" err="1" smtClean="0"/>
              <a:t>wishes</a:t>
            </a:r>
            <a:r>
              <a:rPr lang="hu-HU" baseline="0" dirty="0" smtClean="0"/>
              <a:t>. </a:t>
            </a:r>
          </a:p>
          <a:p>
            <a:r>
              <a:rPr lang="en-US" baseline="0" dirty="0" smtClean="0"/>
              <a:t>However, there is an exception: </a:t>
            </a:r>
            <a:r>
              <a:rPr lang="hu-HU" baseline="0" dirty="0" err="1" smtClean="0"/>
              <a:t>example</a:t>
            </a:r>
            <a:r>
              <a:rPr lang="hu-HU" baseline="0" dirty="0" smtClean="0"/>
              <a:t> (28) </a:t>
            </a:r>
            <a:r>
              <a:rPr lang="hu-HU" baseline="0" dirty="0" err="1" smtClean="0"/>
              <a:t>represent</a:t>
            </a:r>
            <a:r>
              <a:rPr lang="hu-HU" baseline="0" dirty="0" smtClean="0"/>
              <a:t> a </a:t>
            </a:r>
            <a:r>
              <a:rPr lang="en-US" baseline="0" dirty="0" smtClean="0"/>
              <a:t>request </a:t>
            </a:r>
            <a:r>
              <a:rPr lang="hu-HU" baseline="0" dirty="0" smtClean="0"/>
              <a:t>(</a:t>
            </a:r>
            <a:r>
              <a:rPr lang="en-US" baseline="0" dirty="0" smtClean="0"/>
              <a:t>for permission</a:t>
            </a:r>
            <a:r>
              <a:rPr lang="hu-HU" baseline="0" dirty="0" smtClean="0"/>
              <a:t>)</a:t>
            </a:r>
            <a:r>
              <a:rPr lang="en-US" baseline="0" dirty="0" smtClean="0"/>
              <a:t>.</a:t>
            </a:r>
            <a:r>
              <a:rPr lang="hu-HU" baseline="0" dirty="0" smtClean="0"/>
              <a:t> </a:t>
            </a:r>
            <a:endParaRPr lang="hu-HU" dirty="0" smtClean="0"/>
          </a:p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37B0F5-1E29-4598-AD11-E3C742E4B04E}" type="slidenum">
              <a:rPr lang="hu-HU" smtClean="0"/>
              <a:t>18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16673483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 conducted the questionnaire survey online, using the snowball method</a:t>
            </a:r>
            <a:r>
              <a:rPr lang="hu-HU" dirty="0" smtClean="0"/>
              <a:t>.</a:t>
            </a:r>
          </a:p>
          <a:p>
            <a:r>
              <a:rPr lang="en-US" dirty="0" smtClean="0"/>
              <a:t>I tried to find out the opinion of the informants about </a:t>
            </a:r>
            <a:r>
              <a:rPr lang="hu-HU" dirty="0" err="1" smtClean="0"/>
              <a:t>in</a:t>
            </a:r>
            <a:r>
              <a:rPr lang="en-US" dirty="0" smtClean="0"/>
              <a:t>subordinate </a:t>
            </a:r>
            <a:r>
              <a:rPr lang="hu-HU" dirty="0" err="1" smtClean="0"/>
              <a:t>conditional</a:t>
            </a:r>
            <a:r>
              <a:rPr lang="hu-HU" dirty="0" smtClean="0"/>
              <a:t> </a:t>
            </a:r>
            <a:r>
              <a:rPr lang="en-US" dirty="0" smtClean="0"/>
              <a:t>clauses in the simplest possible way: I asked about the variants of a single </a:t>
            </a:r>
            <a:r>
              <a:rPr lang="hu-HU" dirty="0" err="1" smtClean="0"/>
              <a:t>optative</a:t>
            </a:r>
            <a:r>
              <a:rPr lang="hu-HU" dirty="0" smtClean="0"/>
              <a:t> </a:t>
            </a:r>
            <a:r>
              <a:rPr lang="en-US" dirty="0" smtClean="0"/>
              <a:t>sentence (wish) </a:t>
            </a:r>
            <a:r>
              <a:rPr lang="hu-HU" dirty="0" smtClean="0"/>
              <a:t>starting </a:t>
            </a:r>
            <a:r>
              <a:rPr lang="en-US" dirty="0" smtClean="0"/>
              <a:t>with different </a:t>
            </a:r>
            <a:r>
              <a:rPr lang="hu-HU" dirty="0" err="1" smtClean="0"/>
              <a:t>interjections</a:t>
            </a:r>
            <a:r>
              <a:rPr lang="hu-HU" dirty="0" smtClean="0"/>
              <a:t> </a:t>
            </a:r>
            <a:r>
              <a:rPr lang="en-US" dirty="0" smtClean="0"/>
              <a:t>and </a:t>
            </a:r>
            <a:r>
              <a:rPr lang="hu-HU" dirty="0" err="1" smtClean="0"/>
              <a:t>conditional</a:t>
            </a:r>
            <a:r>
              <a:rPr lang="hu-HU" dirty="0" smtClean="0"/>
              <a:t> </a:t>
            </a:r>
            <a:r>
              <a:rPr lang="en-US" dirty="0" smtClean="0"/>
              <a:t>conjunctions, as well as </a:t>
            </a:r>
            <a:r>
              <a:rPr lang="hu-HU" dirty="0" err="1" smtClean="0"/>
              <a:t>with</a:t>
            </a:r>
            <a:r>
              <a:rPr lang="hu-HU" baseline="0" dirty="0" smtClean="0"/>
              <a:t> </a:t>
            </a:r>
            <a:r>
              <a:rPr lang="hu-HU" dirty="0" err="1" smtClean="0"/>
              <a:t>optative</a:t>
            </a:r>
            <a:r>
              <a:rPr lang="hu-HU" dirty="0" smtClean="0"/>
              <a:t> </a:t>
            </a:r>
            <a:r>
              <a:rPr lang="en-US" dirty="0" smtClean="0"/>
              <a:t>particles: to what extent do they consider these to exist in the Hungarian written and spoken language.</a:t>
            </a:r>
            <a:r>
              <a:rPr lang="hu-HU" dirty="0" smtClean="0"/>
              <a:t> </a:t>
            </a:r>
            <a:r>
              <a:rPr lang="en-US" dirty="0" smtClean="0"/>
              <a:t>The informants could mark as many answers as they wanted</a:t>
            </a:r>
            <a:r>
              <a:rPr lang="hu-HU" dirty="0" smtClean="0"/>
              <a:t>.</a:t>
            </a: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37B0F5-1E29-4598-AD11-E3C742E4B04E}" type="slidenum">
              <a:rPr lang="hu-HU" smtClean="0"/>
              <a:t>19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3712284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u-HU" dirty="0" err="1" smtClean="0"/>
              <a:t>Insubordinate</a:t>
            </a:r>
            <a:r>
              <a:rPr lang="hu-HU" dirty="0" smtClean="0"/>
              <a:t> </a:t>
            </a:r>
            <a:r>
              <a:rPr lang="hu-HU" dirty="0" err="1" smtClean="0"/>
              <a:t>clauses</a:t>
            </a:r>
            <a:r>
              <a:rPr lang="hu-HU" dirty="0" smtClean="0"/>
              <a:t>,</a:t>
            </a:r>
            <a:r>
              <a:rPr lang="hu-HU" baseline="0" dirty="0" smtClean="0"/>
              <a:t> </a:t>
            </a:r>
            <a:r>
              <a:rPr lang="hu-HU" baseline="0" dirty="0" err="1" smtClean="0"/>
              <a:t>as</a:t>
            </a:r>
            <a:r>
              <a:rPr lang="hu-HU" baseline="0" dirty="0" smtClean="0"/>
              <a:t> </a:t>
            </a:r>
            <a:r>
              <a:rPr lang="hu-HU" baseline="0" dirty="0" err="1" smtClean="0"/>
              <a:t>their</a:t>
            </a:r>
            <a:r>
              <a:rPr lang="hu-HU" baseline="0" dirty="0" smtClean="0"/>
              <a:t> </a:t>
            </a:r>
            <a:r>
              <a:rPr lang="hu-HU" baseline="0" dirty="0" err="1" smtClean="0"/>
              <a:t>name</a:t>
            </a:r>
            <a:r>
              <a:rPr lang="hu-HU" baseline="0" dirty="0" smtClean="0"/>
              <a:t> </a:t>
            </a:r>
            <a:r>
              <a:rPr lang="hu-HU" baseline="0" dirty="0" err="1" smtClean="0"/>
              <a:t>suggests</a:t>
            </a:r>
            <a:r>
              <a:rPr lang="hu-HU" baseline="0" dirty="0" smtClean="0"/>
              <a:t>, </a:t>
            </a:r>
            <a:r>
              <a:rPr lang="hu-HU" baseline="0" dirty="0" err="1" smtClean="0"/>
              <a:t>are</a:t>
            </a:r>
            <a:r>
              <a:rPr lang="hu-HU" baseline="0" dirty="0" smtClean="0"/>
              <a:t> </a:t>
            </a:r>
            <a:r>
              <a:rPr lang="hu-HU" baseline="0" dirty="0" err="1" smtClean="0"/>
              <a:t>syntactically</a:t>
            </a:r>
            <a:r>
              <a:rPr lang="hu-HU" baseline="0" dirty="0" smtClean="0"/>
              <a:t> </a:t>
            </a:r>
            <a:r>
              <a:rPr lang="hu-HU" baseline="0" dirty="0" err="1" smtClean="0"/>
              <a:t>independent</a:t>
            </a:r>
            <a:r>
              <a:rPr lang="hu-HU" baseline="0" dirty="0" smtClean="0"/>
              <a:t> </a:t>
            </a:r>
            <a:r>
              <a:rPr lang="hu-HU" baseline="0" dirty="0" err="1" smtClean="0"/>
              <a:t>but</a:t>
            </a:r>
            <a:r>
              <a:rPr lang="hu-HU" baseline="0" dirty="0" smtClean="0"/>
              <a:t> </a:t>
            </a:r>
            <a:r>
              <a:rPr lang="hu-HU" baseline="0" dirty="0" err="1" smtClean="0"/>
              <a:t>they</a:t>
            </a:r>
            <a:r>
              <a:rPr lang="hu-HU" baseline="0" dirty="0" smtClean="0"/>
              <a:t> </a:t>
            </a:r>
            <a:r>
              <a:rPr lang="hu-HU" baseline="0" dirty="0" err="1" smtClean="0"/>
              <a:t>look</a:t>
            </a:r>
            <a:r>
              <a:rPr lang="hu-HU" baseline="0" dirty="0" smtClean="0"/>
              <a:t> </a:t>
            </a:r>
            <a:r>
              <a:rPr lang="hu-HU" baseline="0" dirty="0" err="1" smtClean="0"/>
              <a:t>like</a:t>
            </a:r>
            <a:r>
              <a:rPr lang="hu-HU" baseline="0" dirty="0" smtClean="0"/>
              <a:t> a </a:t>
            </a:r>
            <a:r>
              <a:rPr lang="hu-HU" baseline="0" dirty="0" err="1" smtClean="0"/>
              <a:t>subordinate</a:t>
            </a:r>
            <a:r>
              <a:rPr lang="hu-HU" baseline="0" dirty="0" smtClean="0"/>
              <a:t> </a:t>
            </a:r>
            <a:r>
              <a:rPr lang="hu-HU" baseline="0" dirty="0" err="1" smtClean="0"/>
              <a:t>clause</a:t>
            </a:r>
            <a:r>
              <a:rPr lang="hu-HU" baseline="0" dirty="0" smtClean="0"/>
              <a:t> (</a:t>
            </a:r>
            <a:r>
              <a:rPr lang="hu-HU" baseline="0" dirty="0" err="1" smtClean="0"/>
              <a:t>a</a:t>
            </a:r>
            <a:r>
              <a:rPr lang="hu-HU" baseline="0" dirty="0" smtClean="0"/>
              <a:t> </a:t>
            </a:r>
            <a:r>
              <a:rPr lang="hu-HU" baseline="0" dirty="0" err="1" smtClean="0"/>
              <a:t>subordinate</a:t>
            </a:r>
            <a:r>
              <a:rPr lang="hu-HU" baseline="0" dirty="0" smtClean="0"/>
              <a:t> </a:t>
            </a:r>
            <a:r>
              <a:rPr lang="hu-HU" baseline="0" dirty="0" err="1" smtClean="0"/>
              <a:t>conjuction</a:t>
            </a:r>
            <a:r>
              <a:rPr lang="hu-HU" baseline="0" dirty="0" smtClean="0"/>
              <a:t>, </a:t>
            </a:r>
            <a:r>
              <a:rPr lang="hu-HU" baseline="0" dirty="0" err="1" smtClean="0"/>
              <a:t>specific</a:t>
            </a:r>
            <a:r>
              <a:rPr lang="hu-HU" baseline="0" dirty="0" smtClean="0"/>
              <a:t> </a:t>
            </a:r>
            <a:r>
              <a:rPr lang="hu-HU" baseline="0" dirty="0" err="1" smtClean="0"/>
              <a:t>verb-mode</a:t>
            </a:r>
            <a:r>
              <a:rPr lang="hu-HU" baseline="0" dirty="0" smtClean="0"/>
              <a:t>). </a:t>
            </a:r>
            <a:r>
              <a:rPr lang="hu-HU" baseline="0" dirty="0" err="1" smtClean="0"/>
              <a:t>They</a:t>
            </a:r>
            <a:r>
              <a:rPr lang="hu-HU" baseline="0" dirty="0" smtClean="0"/>
              <a:t> </a:t>
            </a:r>
            <a:r>
              <a:rPr lang="hu-HU" baseline="0" dirty="0" err="1" smtClean="0"/>
              <a:t>can</a:t>
            </a:r>
            <a:r>
              <a:rPr lang="hu-HU" baseline="0" dirty="0" smtClean="0"/>
              <a:t> </a:t>
            </a:r>
            <a:r>
              <a:rPr lang="hu-HU" baseline="0" dirty="0" err="1" smtClean="0"/>
              <a:t>carry</a:t>
            </a:r>
            <a:r>
              <a:rPr lang="hu-HU" baseline="0" dirty="0" smtClean="0"/>
              <a:t> </a:t>
            </a:r>
            <a:r>
              <a:rPr lang="hu-HU" baseline="0" dirty="0" err="1" smtClean="0"/>
              <a:t>different</a:t>
            </a:r>
            <a:r>
              <a:rPr lang="hu-HU" baseline="0" dirty="0" smtClean="0"/>
              <a:t> </a:t>
            </a:r>
            <a:r>
              <a:rPr lang="hu-HU" baseline="0" dirty="0" err="1" smtClean="0"/>
              <a:t>pragmatic</a:t>
            </a:r>
            <a:r>
              <a:rPr lang="hu-HU" baseline="0" dirty="0" smtClean="0"/>
              <a:t> </a:t>
            </a:r>
            <a:r>
              <a:rPr lang="hu-HU" baseline="0" dirty="0" err="1" smtClean="0"/>
              <a:t>functions</a:t>
            </a:r>
            <a:r>
              <a:rPr lang="hu-HU" baseline="0" dirty="0" smtClean="0"/>
              <a:t>, </a:t>
            </a:r>
            <a:r>
              <a:rPr lang="hu-HU" baseline="0" dirty="0" err="1" smtClean="0"/>
              <a:t>D’Hertfelt</a:t>
            </a:r>
            <a:r>
              <a:rPr lang="hu-HU" baseline="0" dirty="0" smtClean="0"/>
              <a:t> (2018) </a:t>
            </a:r>
            <a:r>
              <a:rPr lang="hu-HU" baseline="0" dirty="0" err="1" smtClean="0"/>
              <a:t>mentions</a:t>
            </a:r>
            <a:r>
              <a:rPr lang="hu-HU" baseline="0" dirty="0" smtClean="0"/>
              <a:t> 3 </a:t>
            </a:r>
            <a:r>
              <a:rPr lang="hu-HU" baseline="0" dirty="0" err="1" smtClean="0"/>
              <a:t>type</a:t>
            </a:r>
            <a:r>
              <a:rPr lang="hu-HU" baseline="0" dirty="0" smtClean="0"/>
              <a:t> of </a:t>
            </a:r>
            <a:r>
              <a:rPr lang="hu-HU" baseline="0" dirty="0" err="1" smtClean="0"/>
              <a:t>them</a:t>
            </a:r>
            <a:r>
              <a:rPr lang="hu-HU" baseline="0" dirty="0" smtClean="0"/>
              <a:t>: </a:t>
            </a:r>
            <a:r>
              <a:rPr lang="hu-HU" baseline="0" dirty="0" err="1" smtClean="0"/>
              <a:t>modal</a:t>
            </a:r>
            <a:r>
              <a:rPr lang="hu-HU" baseline="0" dirty="0" smtClean="0"/>
              <a:t>, </a:t>
            </a:r>
            <a:r>
              <a:rPr lang="hu-HU" baseline="0" dirty="0" err="1" smtClean="0"/>
              <a:t>interactional</a:t>
            </a:r>
            <a:r>
              <a:rPr lang="hu-HU" baseline="0" dirty="0" smtClean="0"/>
              <a:t> and </a:t>
            </a:r>
            <a:r>
              <a:rPr lang="hu-HU" baseline="0" dirty="0" err="1" smtClean="0"/>
              <a:t>discoursive</a:t>
            </a:r>
            <a:r>
              <a:rPr lang="hu-HU" baseline="0" dirty="0" smtClean="0"/>
              <a:t> </a:t>
            </a:r>
            <a:r>
              <a:rPr lang="hu-HU" baseline="0" dirty="0" err="1" smtClean="0"/>
              <a:t>functions</a:t>
            </a:r>
            <a:r>
              <a:rPr lang="hu-HU" baseline="0" dirty="0" smtClean="0"/>
              <a:t>.</a:t>
            </a: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37B0F5-1E29-4598-AD11-E3C742E4B04E}" type="slidenum">
              <a:rPr lang="hu-HU" smtClean="0"/>
              <a:t>2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222508845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u-HU" dirty="0" smtClean="0"/>
              <a:t>Here</a:t>
            </a:r>
            <a:r>
              <a:rPr lang="hu-HU" baseline="0" dirty="0" smtClean="0"/>
              <a:t> </a:t>
            </a:r>
            <a:r>
              <a:rPr lang="hu-HU" baseline="0" dirty="0" err="1" smtClean="0"/>
              <a:t>you</a:t>
            </a:r>
            <a:r>
              <a:rPr lang="hu-HU" baseline="0" dirty="0" smtClean="0"/>
              <a:t> </a:t>
            </a:r>
            <a:r>
              <a:rPr lang="hu-HU" baseline="0" dirty="0" err="1" smtClean="0"/>
              <a:t>can</a:t>
            </a:r>
            <a:r>
              <a:rPr lang="hu-HU" baseline="0" dirty="0" smtClean="0"/>
              <a:t> </a:t>
            </a:r>
            <a:r>
              <a:rPr lang="hu-HU" baseline="0" dirty="0" err="1" smtClean="0"/>
              <a:t>see</a:t>
            </a:r>
            <a:r>
              <a:rPr lang="hu-HU" baseline="0" dirty="0" smtClean="0"/>
              <a:t> </a:t>
            </a:r>
            <a:r>
              <a:rPr lang="hu-HU" baseline="0" dirty="0" err="1" smtClean="0"/>
              <a:t>the</a:t>
            </a:r>
            <a:r>
              <a:rPr lang="hu-HU" baseline="0" dirty="0" smtClean="0"/>
              <a:t> test </a:t>
            </a:r>
            <a:r>
              <a:rPr lang="hu-HU" baseline="0" dirty="0" err="1" smtClean="0"/>
              <a:t>sentence</a:t>
            </a:r>
            <a:r>
              <a:rPr lang="hu-HU" baseline="0" dirty="0" smtClean="0"/>
              <a:t>: </a:t>
            </a:r>
            <a:r>
              <a:rPr lang="hu-HU" i="1" baseline="0" dirty="0" smtClean="0"/>
              <a:t>újból szerelmes lehetnék </a:t>
            </a:r>
            <a:r>
              <a:rPr lang="hu-HU" baseline="0" dirty="0" err="1" smtClean="0"/>
              <a:t>means</a:t>
            </a:r>
            <a:r>
              <a:rPr lang="hu-HU" baseline="0" dirty="0" smtClean="0"/>
              <a:t> ’I </a:t>
            </a:r>
            <a:r>
              <a:rPr lang="hu-HU" baseline="0" dirty="0" err="1" smtClean="0"/>
              <a:t>could</a:t>
            </a:r>
            <a:r>
              <a:rPr lang="hu-HU" baseline="0" dirty="0" smtClean="0"/>
              <a:t> </a:t>
            </a:r>
            <a:r>
              <a:rPr lang="hu-HU" baseline="0" dirty="0" err="1" smtClean="0"/>
              <a:t>fall</a:t>
            </a:r>
            <a:r>
              <a:rPr lang="hu-HU" baseline="0" dirty="0" smtClean="0"/>
              <a:t> </a:t>
            </a:r>
            <a:r>
              <a:rPr lang="hu-HU" baseline="0" dirty="0" err="1" smtClean="0"/>
              <a:t>in</a:t>
            </a:r>
            <a:r>
              <a:rPr lang="hu-HU" baseline="0" dirty="0" smtClean="0"/>
              <a:t> love again’. </a:t>
            </a:r>
          </a:p>
          <a:p>
            <a:r>
              <a:rPr lang="en-US" dirty="0" smtClean="0"/>
              <a:t>Elements highlighted in red are conjunctions</a:t>
            </a:r>
            <a:r>
              <a:rPr lang="hu-HU" dirty="0" smtClean="0"/>
              <a:t> (HA, HOGYHA)</a:t>
            </a:r>
            <a:r>
              <a:rPr lang="en-US" dirty="0" smtClean="0"/>
              <a:t>, and those in bold are </a:t>
            </a:r>
            <a:r>
              <a:rPr lang="hu-HU" dirty="0" err="1" smtClean="0"/>
              <a:t>optative</a:t>
            </a:r>
            <a:r>
              <a:rPr lang="hu-HU" dirty="0" smtClean="0"/>
              <a:t> </a:t>
            </a:r>
            <a:r>
              <a:rPr lang="en-US" dirty="0" smtClean="0"/>
              <a:t>particles</a:t>
            </a:r>
            <a:r>
              <a:rPr lang="hu-HU" dirty="0" smtClean="0"/>
              <a:t> (BÁR, BÁRCSAK, CSAK),</a:t>
            </a:r>
            <a:r>
              <a:rPr lang="hu-HU" baseline="0" dirty="0" smtClean="0"/>
              <a:t> and </a:t>
            </a:r>
            <a:r>
              <a:rPr lang="hu-HU" baseline="0" dirty="0" err="1" smtClean="0"/>
              <a:t>the</a:t>
            </a:r>
            <a:r>
              <a:rPr lang="hu-HU" baseline="0" dirty="0" smtClean="0"/>
              <a:t> </a:t>
            </a:r>
            <a:r>
              <a:rPr lang="hu-HU" baseline="0" dirty="0" err="1" smtClean="0"/>
              <a:t>other</a:t>
            </a:r>
            <a:r>
              <a:rPr lang="hu-HU" baseline="0" dirty="0" smtClean="0"/>
              <a:t> </a:t>
            </a:r>
            <a:r>
              <a:rPr lang="hu-HU" baseline="0" dirty="0" err="1" smtClean="0"/>
              <a:t>two</a:t>
            </a:r>
            <a:r>
              <a:rPr lang="hu-HU" baseline="0" dirty="0" smtClean="0"/>
              <a:t> </a:t>
            </a:r>
            <a:r>
              <a:rPr lang="hu-HU" baseline="0" dirty="0" err="1" smtClean="0"/>
              <a:t>are</a:t>
            </a:r>
            <a:r>
              <a:rPr lang="hu-HU" baseline="0" dirty="0" smtClean="0"/>
              <a:t> </a:t>
            </a:r>
            <a:r>
              <a:rPr lang="hu-HU" baseline="0" dirty="0" err="1" smtClean="0"/>
              <a:t>the</a:t>
            </a:r>
            <a:r>
              <a:rPr lang="hu-HU" baseline="0" dirty="0" smtClean="0"/>
              <a:t> </a:t>
            </a:r>
            <a:r>
              <a:rPr lang="hu-HU" baseline="0" dirty="0" err="1" smtClean="0"/>
              <a:t>interjections</a:t>
            </a:r>
            <a:r>
              <a:rPr lang="hu-HU" baseline="0" dirty="0" smtClean="0"/>
              <a:t> (Ó, JAJ).</a:t>
            </a:r>
          </a:p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37B0F5-1E29-4598-AD11-E3C742E4B04E}" type="slidenum">
              <a:rPr lang="hu-HU" smtClean="0"/>
              <a:t>20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138330771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299 people filled out the questionnaire, two-thirds of them were women, 65% were under 30 years old, and one-third were middle-aged.</a:t>
            </a: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37B0F5-1E29-4598-AD11-E3C742E4B04E}" type="slidenum">
              <a:rPr lang="hu-HU" smtClean="0"/>
              <a:t>21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530495305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u-HU" dirty="0" err="1" smtClean="0"/>
              <a:t>To</a:t>
            </a:r>
            <a:r>
              <a:rPr lang="hu-HU" dirty="0" smtClean="0"/>
              <a:t> i</a:t>
            </a:r>
            <a:r>
              <a:rPr lang="en-US" dirty="0" err="1" smtClean="0"/>
              <a:t>nterpret</a:t>
            </a:r>
            <a:r>
              <a:rPr lang="en-US" dirty="0" smtClean="0"/>
              <a:t> the figure: the longer the line, the less the speakers felt that the given variant was in use.</a:t>
            </a:r>
            <a:r>
              <a:rPr lang="hu-HU" dirty="0" smtClean="0"/>
              <a:t> </a:t>
            </a:r>
            <a:r>
              <a:rPr lang="en-US" dirty="0" smtClean="0"/>
              <a:t>Since the young</a:t>
            </a:r>
            <a:r>
              <a:rPr lang="hu-HU" dirty="0" err="1" smtClean="0"/>
              <a:t>er</a:t>
            </a:r>
            <a:r>
              <a:rPr lang="hu-HU" baseline="0" dirty="0" smtClean="0"/>
              <a:t> </a:t>
            </a:r>
            <a:r>
              <a:rPr lang="hu-HU" baseline="0" dirty="0" err="1" smtClean="0"/>
              <a:t>speakers</a:t>
            </a:r>
            <a:r>
              <a:rPr lang="hu-HU" baseline="0" dirty="0" smtClean="0"/>
              <a:t> </a:t>
            </a:r>
            <a:r>
              <a:rPr lang="en-US" dirty="0" smtClean="0"/>
              <a:t>were twice as many as middle-aged people, we proportioned the number of answers accordingly.</a:t>
            </a:r>
            <a:endParaRPr lang="hu-HU" dirty="0" smtClean="0"/>
          </a:p>
          <a:p>
            <a:r>
              <a:rPr lang="en-US" dirty="0" smtClean="0"/>
              <a:t>The attitude test revealed that the language users mostly considered the particles </a:t>
            </a:r>
            <a:r>
              <a:rPr lang="hu-HU" dirty="0" smtClean="0"/>
              <a:t>BÁR </a:t>
            </a:r>
            <a:r>
              <a:rPr lang="en-US" dirty="0" smtClean="0"/>
              <a:t>and </a:t>
            </a:r>
            <a:r>
              <a:rPr lang="hu-HU" dirty="0" smtClean="0"/>
              <a:t>BÁRCSAK</a:t>
            </a:r>
            <a:r>
              <a:rPr lang="hu-HU" baseline="0" dirty="0" smtClean="0"/>
              <a:t> ’</a:t>
            </a:r>
            <a:r>
              <a:rPr lang="hu-HU" baseline="0" dirty="0" err="1" smtClean="0"/>
              <a:t>if</a:t>
            </a:r>
            <a:r>
              <a:rPr lang="hu-HU" baseline="0" dirty="0" smtClean="0"/>
              <a:t> </a:t>
            </a:r>
            <a:r>
              <a:rPr lang="hu-HU" baseline="0" dirty="0" err="1" smtClean="0"/>
              <a:t>only</a:t>
            </a:r>
            <a:r>
              <a:rPr lang="hu-HU" baseline="0" dirty="0" smtClean="0"/>
              <a:t>’ </a:t>
            </a:r>
            <a:r>
              <a:rPr lang="en-US" dirty="0" smtClean="0"/>
              <a:t>to be in use in Hungarian, essentially regardless of whether an interjection appeared before them.</a:t>
            </a:r>
            <a:r>
              <a:rPr lang="hu-HU" dirty="0" smtClean="0"/>
              <a:t> </a:t>
            </a:r>
            <a:r>
              <a:rPr lang="en-US" dirty="0" smtClean="0"/>
              <a:t>At the same time, the sentence with </a:t>
            </a:r>
            <a:r>
              <a:rPr lang="hu-HU" dirty="0" smtClean="0"/>
              <a:t>CSAK </a:t>
            </a:r>
            <a:r>
              <a:rPr lang="hu-HU" dirty="0" err="1" smtClean="0"/>
              <a:t>optative</a:t>
            </a:r>
            <a:r>
              <a:rPr lang="hu-HU" dirty="0" smtClean="0"/>
              <a:t> </a:t>
            </a:r>
            <a:r>
              <a:rPr lang="en-US" dirty="0" smtClean="0"/>
              <a:t>particle was marked by the majority of both age groups as the least used variant.</a:t>
            </a:r>
            <a:r>
              <a:rPr lang="hu-HU" dirty="0" smtClean="0"/>
              <a:t> </a:t>
            </a:r>
          </a:p>
          <a:p>
            <a:r>
              <a:rPr lang="en-US" dirty="0" smtClean="0"/>
              <a:t>In the case of the two conjunctions (HA, HO</a:t>
            </a:r>
            <a:r>
              <a:rPr lang="hu-HU" dirty="0" smtClean="0"/>
              <a:t>GY</a:t>
            </a:r>
            <a:r>
              <a:rPr lang="en-US" dirty="0" smtClean="0"/>
              <a:t>HA) that are the focus of the study, we see that </a:t>
            </a:r>
            <a:r>
              <a:rPr lang="hu-HU" dirty="0" smtClean="0"/>
              <a:t>HOGYHA</a:t>
            </a:r>
            <a:r>
              <a:rPr lang="hu-HU" baseline="0" dirty="0" smtClean="0"/>
              <a:t> </a:t>
            </a:r>
            <a:r>
              <a:rPr lang="en-US" dirty="0" smtClean="0"/>
              <a:t>is typically a less preferred variant than </a:t>
            </a:r>
            <a:r>
              <a:rPr lang="hu-HU" dirty="0" smtClean="0"/>
              <a:t>HA</a:t>
            </a:r>
            <a:r>
              <a:rPr lang="en-US" dirty="0" smtClean="0"/>
              <a:t>, which is in line with the results of the corpus studies.</a:t>
            </a:r>
            <a:r>
              <a:rPr lang="hu-HU" dirty="0" smtClean="0"/>
              <a:t> </a:t>
            </a:r>
            <a:r>
              <a:rPr lang="en-US" dirty="0" smtClean="0"/>
              <a:t>The statistical test showed no correlation between any age group and the tested variants</a:t>
            </a:r>
            <a:r>
              <a:rPr lang="hu-HU" dirty="0" smtClean="0"/>
              <a:t> (</a:t>
            </a:r>
            <a:r>
              <a:rPr lang="hu-HU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Ꭓ</a:t>
            </a:r>
            <a:r>
              <a:rPr lang="hu-HU" sz="1200" i="1" kern="1200" baseline="300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</a:t>
            </a:r>
            <a:r>
              <a:rPr lang="hu-H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= 18,86, </a:t>
            </a:r>
            <a:r>
              <a:rPr lang="hu-HU" sz="1200" i="1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df</a:t>
            </a:r>
            <a:r>
              <a:rPr lang="hu-H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= 14, </a:t>
            </a:r>
            <a:r>
              <a:rPr lang="hu-HU" sz="1200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</a:t>
            </a:r>
            <a:r>
              <a:rPr lang="hu-HU" sz="120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&gt; 0,1</a:t>
            </a:r>
            <a:r>
              <a:rPr lang="hu-HU" dirty="0" smtClean="0"/>
              <a:t>). </a:t>
            </a:r>
          </a:p>
          <a:p>
            <a:r>
              <a:rPr lang="en-US" dirty="0" smtClean="0"/>
              <a:t>Based on the results, it can be said that the speakers feel that the conditional insubordinate clauses are in use, especially those starting with </a:t>
            </a:r>
            <a:r>
              <a:rPr lang="hu-HU" dirty="0" smtClean="0"/>
              <a:t>HA</a:t>
            </a:r>
            <a:r>
              <a:rPr lang="en-US" dirty="0" smtClean="0"/>
              <a:t>, although in this case, the variants combined with </a:t>
            </a:r>
            <a:r>
              <a:rPr lang="hu-HU" dirty="0" err="1" smtClean="0"/>
              <a:t>interjections</a:t>
            </a:r>
            <a:r>
              <a:rPr lang="hu-HU" dirty="0" smtClean="0"/>
              <a:t> </a:t>
            </a:r>
            <a:r>
              <a:rPr lang="en-US" dirty="0" smtClean="0"/>
              <a:t>are more accepted. This is also true for </a:t>
            </a:r>
            <a:r>
              <a:rPr lang="hu-HU" dirty="0" smtClean="0"/>
              <a:t>HOGYHA</a:t>
            </a:r>
            <a:r>
              <a:rPr lang="en-US" dirty="0" smtClean="0"/>
              <a:t>, but it is a much less preferred version.</a:t>
            </a:r>
            <a:r>
              <a:rPr lang="hu-HU" dirty="0" smtClean="0"/>
              <a:t> </a:t>
            </a:r>
            <a:r>
              <a:rPr lang="en-US" dirty="0" smtClean="0"/>
              <a:t>It can also be seen that there is a</a:t>
            </a:r>
            <a:r>
              <a:rPr lang="hu-HU" dirty="0" smtClean="0"/>
              <a:t>n</a:t>
            </a:r>
            <a:r>
              <a:rPr lang="hu-HU" baseline="0" dirty="0" smtClean="0"/>
              <a:t> </a:t>
            </a:r>
            <a:r>
              <a:rPr lang="hu-HU" baseline="0" dirty="0" err="1" smtClean="0"/>
              <a:t>optative</a:t>
            </a:r>
            <a:r>
              <a:rPr lang="hu-HU" baseline="0" dirty="0" smtClean="0"/>
              <a:t> </a:t>
            </a:r>
            <a:r>
              <a:rPr lang="en-US" dirty="0" smtClean="0"/>
              <a:t>particle </a:t>
            </a:r>
            <a:r>
              <a:rPr lang="hu-HU" dirty="0" smtClean="0"/>
              <a:t>(CSAK) </a:t>
            </a:r>
            <a:r>
              <a:rPr lang="en-US" dirty="0" smtClean="0"/>
              <a:t>for which the </a:t>
            </a:r>
            <a:r>
              <a:rPr lang="en-US" dirty="0" err="1" smtClean="0"/>
              <a:t>insubordinated</a:t>
            </a:r>
            <a:r>
              <a:rPr lang="en-US" dirty="0" smtClean="0"/>
              <a:t> sentence variant</a:t>
            </a:r>
            <a:r>
              <a:rPr lang="hu-HU" dirty="0" smtClean="0"/>
              <a:t>s</a:t>
            </a:r>
            <a:r>
              <a:rPr lang="en-US" dirty="0" smtClean="0"/>
              <a:t> </a:t>
            </a:r>
            <a:r>
              <a:rPr lang="hu-HU" dirty="0" err="1" smtClean="0"/>
              <a:t>are</a:t>
            </a:r>
            <a:r>
              <a:rPr lang="en-US" dirty="0" smtClean="0"/>
              <a:t> more accepted.</a:t>
            </a:r>
            <a:endParaRPr lang="hu-HU" dirty="0" smtClean="0"/>
          </a:p>
          <a:p>
            <a:endParaRPr lang="hu-HU" dirty="0" smtClean="0"/>
          </a:p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37B0F5-1E29-4598-AD11-E3C742E4B04E}" type="slidenum">
              <a:rPr lang="hu-HU" smtClean="0"/>
              <a:t>22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424475277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u-HU" dirty="0" err="1" smtClean="0"/>
              <a:t>To</a:t>
            </a:r>
            <a:r>
              <a:rPr lang="hu-HU" dirty="0" smtClean="0"/>
              <a:t> sum </a:t>
            </a:r>
            <a:r>
              <a:rPr lang="hu-HU" dirty="0" err="1" smtClean="0"/>
              <a:t>up</a:t>
            </a:r>
            <a:r>
              <a:rPr lang="hu-HU" dirty="0" smtClean="0"/>
              <a:t>: i</a:t>
            </a:r>
            <a:r>
              <a:rPr lang="en-US" dirty="0" smtClean="0"/>
              <a:t>t can be seen that conditional insubordinate clauses </a:t>
            </a:r>
            <a:r>
              <a:rPr lang="hu-HU" dirty="0" err="1" smtClean="0"/>
              <a:t>do</a:t>
            </a:r>
            <a:r>
              <a:rPr lang="hu-HU" dirty="0" smtClean="0"/>
              <a:t> </a:t>
            </a:r>
            <a:r>
              <a:rPr lang="en-US" dirty="0" smtClean="0"/>
              <a:t>exist in Hungarian, even if they are not common (but this is also true for complement insubordinate</a:t>
            </a:r>
            <a:r>
              <a:rPr lang="hu-HU" dirty="0" smtClean="0"/>
              <a:t> </a:t>
            </a:r>
            <a:r>
              <a:rPr lang="hu-HU" dirty="0" err="1" smtClean="0"/>
              <a:t>clauses</a:t>
            </a:r>
            <a:r>
              <a:rPr lang="en-US" dirty="0" smtClean="0"/>
              <a:t>).</a:t>
            </a:r>
            <a:r>
              <a:rPr lang="hu-HU" dirty="0" smtClean="0"/>
              <a:t> </a:t>
            </a:r>
            <a:r>
              <a:rPr lang="en-US" dirty="0" smtClean="0"/>
              <a:t>Wishes stand out among them in quantity</a:t>
            </a:r>
            <a:r>
              <a:rPr lang="hu-HU" dirty="0" smtClean="0"/>
              <a:t>.</a:t>
            </a:r>
          </a:p>
          <a:p>
            <a:r>
              <a:rPr lang="en-US" dirty="0" smtClean="0"/>
              <a:t>Its semantic </a:t>
            </a:r>
            <a:r>
              <a:rPr lang="hu-HU" dirty="0" smtClean="0"/>
              <a:t>(</a:t>
            </a:r>
            <a:r>
              <a:rPr lang="hu-HU" dirty="0" err="1" smtClean="0"/>
              <a:t>sub</a:t>
            </a:r>
            <a:r>
              <a:rPr lang="hu-HU" dirty="0" smtClean="0"/>
              <a:t>)</a:t>
            </a:r>
            <a:r>
              <a:rPr lang="en-US" dirty="0" smtClean="0"/>
              <a:t>types are </a:t>
            </a:r>
            <a:r>
              <a:rPr lang="en-US" dirty="0" smtClean="0"/>
              <a:t>similar </a:t>
            </a:r>
            <a:r>
              <a:rPr lang="en-US" dirty="0" smtClean="0"/>
              <a:t>to the types discovered in Germanic </a:t>
            </a:r>
            <a:r>
              <a:rPr lang="en-US" dirty="0" smtClean="0"/>
              <a:t>languages.</a:t>
            </a:r>
            <a:endParaRPr lang="hu-HU" dirty="0" smtClean="0"/>
          </a:p>
          <a:p>
            <a:r>
              <a:rPr lang="hu-HU" dirty="0" smtClean="0"/>
              <a:t>V</a:t>
            </a:r>
            <a:r>
              <a:rPr lang="en-US" dirty="0" err="1" smtClean="0"/>
              <a:t>ariants</a:t>
            </a:r>
            <a:r>
              <a:rPr lang="en-US" dirty="0" smtClean="0"/>
              <a:t> with </a:t>
            </a:r>
            <a:r>
              <a:rPr lang="hu-HU" dirty="0" err="1" smtClean="0"/>
              <a:t>interjections</a:t>
            </a:r>
            <a:r>
              <a:rPr lang="hu-HU" dirty="0" smtClean="0"/>
              <a:t> </a:t>
            </a:r>
            <a:r>
              <a:rPr lang="en-US" dirty="0" smtClean="0"/>
              <a:t>appear to be more preferred in the case of wishes</a:t>
            </a:r>
            <a:r>
              <a:rPr lang="hu-HU" dirty="0" smtClean="0"/>
              <a:t>. B</a:t>
            </a:r>
            <a:r>
              <a:rPr lang="en-US" dirty="0" err="1" smtClean="0"/>
              <a:t>ut</a:t>
            </a:r>
            <a:r>
              <a:rPr lang="en-US" dirty="0" smtClean="0"/>
              <a:t> this is also logical, in the case of evaluations, discourse markers capable of expressing attitudes appear next to them</a:t>
            </a:r>
            <a:r>
              <a:rPr lang="hu-HU" dirty="0" smtClean="0"/>
              <a:t>.</a:t>
            </a:r>
          </a:p>
          <a:p>
            <a:r>
              <a:rPr lang="hu-HU" dirty="0" smtClean="0"/>
              <a:t>S</a:t>
            </a:r>
            <a:r>
              <a:rPr lang="en-US" dirty="0" err="1" smtClean="0"/>
              <a:t>peakers</a:t>
            </a:r>
            <a:r>
              <a:rPr lang="en-US" dirty="0" smtClean="0"/>
              <a:t> prefer </a:t>
            </a:r>
            <a:r>
              <a:rPr lang="hu-HU" dirty="0" err="1" smtClean="0"/>
              <a:t>variants</a:t>
            </a:r>
            <a:r>
              <a:rPr lang="hu-HU" baseline="0" dirty="0" smtClean="0"/>
              <a:t> </a:t>
            </a:r>
            <a:r>
              <a:rPr lang="en-US" dirty="0" smtClean="0"/>
              <a:t>with frequent optative particles</a:t>
            </a:r>
            <a:r>
              <a:rPr lang="hu-HU" dirty="0" smtClean="0"/>
              <a:t> (BÁRCSAK,</a:t>
            </a:r>
            <a:r>
              <a:rPr lang="hu-HU" baseline="0" dirty="0" smtClean="0"/>
              <a:t> BÁR)</a:t>
            </a:r>
            <a:r>
              <a:rPr lang="en-US" dirty="0" smtClean="0"/>
              <a:t>, but there is an exception (</a:t>
            </a:r>
            <a:r>
              <a:rPr lang="hu-HU" dirty="0" smtClean="0"/>
              <a:t>CSAK</a:t>
            </a:r>
            <a:r>
              <a:rPr lang="en-US" dirty="0" smtClean="0"/>
              <a:t>)</a:t>
            </a:r>
            <a:r>
              <a:rPr lang="hu-HU" dirty="0" smtClean="0"/>
              <a:t>, </a:t>
            </a:r>
            <a:r>
              <a:rPr lang="en-US" dirty="0" smtClean="0"/>
              <a:t>and in the case of insubordinate clauses there is a more accepted </a:t>
            </a:r>
            <a:r>
              <a:rPr lang="hu-HU" dirty="0" smtClean="0"/>
              <a:t>(HA) </a:t>
            </a:r>
            <a:r>
              <a:rPr lang="en-US" dirty="0" smtClean="0"/>
              <a:t>and a less accepted version</a:t>
            </a:r>
            <a:r>
              <a:rPr lang="hu-HU" dirty="0" smtClean="0"/>
              <a:t> (HOGYHA).</a:t>
            </a:r>
          </a:p>
          <a:p>
            <a:r>
              <a:rPr lang="hu-HU" dirty="0" err="1" smtClean="0"/>
              <a:t>Interestingly</a:t>
            </a:r>
            <a:r>
              <a:rPr lang="hu-HU" dirty="0" smtClean="0"/>
              <a:t> </a:t>
            </a:r>
            <a:r>
              <a:rPr lang="en-US" dirty="0" smtClean="0"/>
              <a:t>meta-linguistic forms containing verbs can be found among them, as well as among complement insubordinate clauses</a:t>
            </a:r>
            <a:r>
              <a:rPr lang="hu-HU" dirty="0" smtClean="0"/>
              <a:t>.</a:t>
            </a: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37B0F5-1E29-4598-AD11-E3C742E4B04E}" type="slidenum">
              <a:rPr lang="hu-HU" smtClean="0"/>
              <a:t>23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823301068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37B0F5-1E29-4598-AD11-E3C742E4B04E}" type="slidenum">
              <a:rPr lang="hu-HU" smtClean="0"/>
              <a:t>24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048453831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37B0F5-1E29-4598-AD11-E3C742E4B04E}" type="slidenum">
              <a:rPr lang="hu-HU" smtClean="0"/>
              <a:t>25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030357833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37B0F5-1E29-4598-AD11-E3C742E4B04E}" type="slidenum">
              <a:rPr lang="hu-HU" smtClean="0"/>
              <a:t>26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50917896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u-HU" dirty="0" err="1" smtClean="0"/>
              <a:t>We</a:t>
            </a:r>
            <a:r>
              <a:rPr lang="hu-HU" dirty="0" smtClean="0"/>
              <a:t> </a:t>
            </a:r>
            <a:r>
              <a:rPr lang="hu-HU" dirty="0" err="1" smtClean="0"/>
              <a:t>also</a:t>
            </a:r>
            <a:r>
              <a:rPr lang="hu-HU" dirty="0" smtClean="0"/>
              <a:t> </a:t>
            </a:r>
            <a:r>
              <a:rPr lang="hu-HU" dirty="0" err="1" smtClean="0"/>
              <a:t>know</a:t>
            </a:r>
            <a:r>
              <a:rPr lang="hu-HU" dirty="0" smtClean="0"/>
              <a:t> </a:t>
            </a:r>
            <a:r>
              <a:rPr lang="hu-HU" dirty="0" err="1" smtClean="0"/>
              <a:t>that</a:t>
            </a:r>
            <a:r>
              <a:rPr lang="hu-HU" dirty="0" smtClean="0"/>
              <a:t> </a:t>
            </a:r>
            <a:r>
              <a:rPr lang="hu-HU" dirty="0" err="1" smtClean="0"/>
              <a:t>there</a:t>
            </a:r>
            <a:r>
              <a:rPr lang="hu-HU" dirty="0" smtClean="0"/>
              <a:t> </a:t>
            </a:r>
            <a:r>
              <a:rPr lang="hu-HU" dirty="0" err="1" smtClean="0"/>
              <a:t>are</a:t>
            </a:r>
            <a:r>
              <a:rPr lang="hu-HU" dirty="0" smtClean="0"/>
              <a:t> 2 main </a:t>
            </a:r>
            <a:r>
              <a:rPr lang="hu-HU" dirty="0" err="1" smtClean="0"/>
              <a:t>types</a:t>
            </a:r>
            <a:r>
              <a:rPr lang="hu-HU" baseline="0" dirty="0" smtClean="0"/>
              <a:t> of </a:t>
            </a:r>
            <a:r>
              <a:rPr lang="hu-HU" baseline="0" dirty="0" err="1" smtClean="0"/>
              <a:t>insubordinate</a:t>
            </a:r>
            <a:r>
              <a:rPr lang="hu-HU" baseline="0" dirty="0" smtClean="0"/>
              <a:t> </a:t>
            </a:r>
            <a:r>
              <a:rPr lang="hu-HU" baseline="0" dirty="0" err="1" smtClean="0"/>
              <a:t>clauses</a:t>
            </a:r>
            <a:r>
              <a:rPr lang="hu-HU" baseline="0" dirty="0" smtClean="0"/>
              <a:t>: </a:t>
            </a:r>
            <a:r>
              <a:rPr lang="hu-HU" baseline="0" dirty="0" err="1" smtClean="0"/>
              <a:t>the</a:t>
            </a:r>
            <a:r>
              <a:rPr lang="hu-HU" baseline="0" dirty="0" smtClean="0"/>
              <a:t> </a:t>
            </a:r>
            <a:r>
              <a:rPr lang="hu-HU" baseline="0" dirty="0" err="1" smtClean="0"/>
              <a:t>stand-alone</a:t>
            </a:r>
            <a:r>
              <a:rPr lang="hu-HU" baseline="0" dirty="0" smtClean="0"/>
              <a:t> </a:t>
            </a:r>
            <a:r>
              <a:rPr lang="hu-HU" baseline="0" dirty="0" err="1" smtClean="0"/>
              <a:t>clauses</a:t>
            </a:r>
            <a:r>
              <a:rPr lang="hu-HU" baseline="0" dirty="0" smtClean="0"/>
              <a:t> </a:t>
            </a:r>
            <a:r>
              <a:rPr lang="hu-HU" baseline="0" dirty="0" err="1" smtClean="0"/>
              <a:t>are</a:t>
            </a:r>
            <a:r>
              <a:rPr lang="hu-HU" baseline="0" dirty="0" smtClean="0"/>
              <a:t> </a:t>
            </a:r>
            <a:r>
              <a:rPr lang="hu-HU" baseline="0" dirty="0" err="1" smtClean="0"/>
              <a:t>both</a:t>
            </a:r>
            <a:r>
              <a:rPr lang="hu-HU" baseline="0" dirty="0" smtClean="0"/>
              <a:t> </a:t>
            </a:r>
            <a:r>
              <a:rPr lang="hu-HU" baseline="0" dirty="0" err="1" smtClean="0"/>
              <a:t>pragmatically</a:t>
            </a:r>
            <a:r>
              <a:rPr lang="hu-HU" baseline="0" dirty="0" smtClean="0"/>
              <a:t> and </a:t>
            </a:r>
            <a:r>
              <a:rPr lang="hu-HU" baseline="0" dirty="0" err="1" smtClean="0"/>
              <a:t>syntactically</a:t>
            </a:r>
            <a:r>
              <a:rPr lang="hu-HU" baseline="0" dirty="0" smtClean="0"/>
              <a:t> </a:t>
            </a:r>
            <a:r>
              <a:rPr lang="hu-HU" baseline="0" dirty="0" err="1" smtClean="0"/>
              <a:t>independent</a:t>
            </a:r>
            <a:r>
              <a:rPr lang="hu-HU" baseline="0" dirty="0" smtClean="0"/>
              <a:t>, </a:t>
            </a:r>
            <a:r>
              <a:rPr lang="hu-HU" baseline="0" dirty="0" err="1" smtClean="0"/>
              <a:t>the</a:t>
            </a:r>
            <a:r>
              <a:rPr lang="hu-HU" baseline="0" dirty="0" smtClean="0"/>
              <a:t> </a:t>
            </a:r>
            <a:r>
              <a:rPr lang="hu-HU" baseline="0" dirty="0" err="1" smtClean="0"/>
              <a:t>elaborative</a:t>
            </a:r>
            <a:r>
              <a:rPr lang="hu-HU" baseline="0" dirty="0" smtClean="0"/>
              <a:t> </a:t>
            </a:r>
            <a:r>
              <a:rPr lang="hu-HU" baseline="0" dirty="0" err="1" smtClean="0"/>
              <a:t>clauses</a:t>
            </a:r>
            <a:r>
              <a:rPr lang="hu-HU" baseline="0" dirty="0" smtClean="0"/>
              <a:t> </a:t>
            </a:r>
            <a:r>
              <a:rPr lang="hu-HU" baseline="0" dirty="0" err="1" smtClean="0"/>
              <a:t>only</a:t>
            </a:r>
            <a:r>
              <a:rPr lang="hu-HU" baseline="0" dirty="0" smtClean="0"/>
              <a:t> </a:t>
            </a:r>
            <a:r>
              <a:rPr lang="hu-HU" baseline="0" dirty="0" err="1" smtClean="0"/>
              <a:t>syntactically</a:t>
            </a:r>
            <a:r>
              <a:rPr lang="hu-HU" baseline="0" dirty="0" smtClean="0"/>
              <a:t>. </a:t>
            </a:r>
          </a:p>
          <a:p>
            <a:r>
              <a:rPr lang="hu-HU" baseline="0" dirty="0" err="1" smtClean="0"/>
              <a:t>This</a:t>
            </a:r>
            <a:r>
              <a:rPr lang="hu-HU" baseline="0" dirty="0" smtClean="0"/>
              <a:t> </a:t>
            </a:r>
            <a:r>
              <a:rPr lang="hu-HU" baseline="0" dirty="0" err="1" smtClean="0"/>
              <a:t>presentation</a:t>
            </a:r>
            <a:r>
              <a:rPr lang="hu-HU" baseline="0" dirty="0" smtClean="0"/>
              <a:t> </a:t>
            </a:r>
            <a:r>
              <a:rPr lang="hu-HU" baseline="0" dirty="0" err="1" smtClean="0"/>
              <a:t>focuses</a:t>
            </a:r>
            <a:r>
              <a:rPr lang="hu-HU" baseline="0" dirty="0" smtClean="0"/>
              <a:t> </a:t>
            </a:r>
            <a:r>
              <a:rPr lang="hu-HU" baseline="0" dirty="0" err="1" smtClean="0"/>
              <a:t>on</a:t>
            </a:r>
            <a:r>
              <a:rPr lang="hu-HU" baseline="0" dirty="0" smtClean="0"/>
              <a:t> </a:t>
            </a:r>
            <a:r>
              <a:rPr lang="hu-HU" baseline="0" dirty="0" err="1" smtClean="0"/>
              <a:t>the</a:t>
            </a:r>
            <a:r>
              <a:rPr lang="hu-HU" baseline="0" dirty="0" smtClean="0"/>
              <a:t> </a:t>
            </a:r>
            <a:r>
              <a:rPr lang="hu-HU" baseline="0" dirty="0" err="1" smtClean="0"/>
              <a:t>stand-alone</a:t>
            </a:r>
            <a:r>
              <a:rPr lang="hu-HU" baseline="0" dirty="0" smtClean="0"/>
              <a:t> </a:t>
            </a:r>
            <a:r>
              <a:rPr lang="hu-HU" baseline="0" dirty="0" err="1" smtClean="0"/>
              <a:t>conditional</a:t>
            </a:r>
            <a:r>
              <a:rPr lang="hu-HU" baseline="0" dirty="0" smtClean="0"/>
              <a:t> </a:t>
            </a:r>
            <a:r>
              <a:rPr lang="hu-HU" baseline="0" dirty="0" err="1" smtClean="0"/>
              <a:t>insubordinate</a:t>
            </a:r>
            <a:r>
              <a:rPr lang="hu-HU" baseline="0" dirty="0" smtClean="0"/>
              <a:t> </a:t>
            </a:r>
            <a:r>
              <a:rPr lang="hu-HU" baseline="0" dirty="0" err="1" smtClean="0"/>
              <a:t>clauses</a:t>
            </a:r>
            <a:r>
              <a:rPr lang="hu-HU" baseline="0" dirty="0" smtClean="0"/>
              <a:t>, </a:t>
            </a:r>
            <a:r>
              <a:rPr lang="en-US" baseline="0" dirty="0" smtClean="0"/>
              <a:t>which, in addition to complement insubordinate clauses, form the other main group of this </a:t>
            </a:r>
            <a:r>
              <a:rPr lang="hu-HU" baseline="0" dirty="0" err="1" smtClean="0"/>
              <a:t>stand-alone</a:t>
            </a:r>
            <a:r>
              <a:rPr lang="hu-HU" baseline="0" dirty="0" smtClean="0"/>
              <a:t> </a:t>
            </a:r>
            <a:r>
              <a:rPr lang="en-US" baseline="0" dirty="0" smtClean="0"/>
              <a:t>category</a:t>
            </a:r>
            <a:r>
              <a:rPr lang="hu-HU" baseline="0" dirty="0" smtClean="0"/>
              <a:t>. </a:t>
            </a:r>
            <a:r>
              <a:rPr lang="hu-HU" baseline="0" dirty="0" err="1" smtClean="0"/>
              <a:t>D’Hertefelt</a:t>
            </a:r>
            <a:r>
              <a:rPr lang="hu-HU" baseline="0" dirty="0" smtClean="0"/>
              <a:t> </a:t>
            </a:r>
            <a:r>
              <a:rPr lang="en-US" baseline="0" dirty="0" smtClean="0"/>
              <a:t>found five main construction types in the Germanic languages</a:t>
            </a:r>
            <a:r>
              <a:rPr lang="hu-HU" baseline="0" dirty="0" smtClean="0"/>
              <a:t>: </a:t>
            </a:r>
            <a:r>
              <a:rPr lang="hu-HU" baseline="0" dirty="0" err="1" smtClean="0"/>
              <a:t>deontic</a:t>
            </a:r>
            <a:r>
              <a:rPr lang="hu-HU" baseline="0" dirty="0" smtClean="0"/>
              <a:t>, </a:t>
            </a:r>
            <a:r>
              <a:rPr lang="hu-HU" baseline="0" dirty="0" err="1" smtClean="0"/>
              <a:t>evaluative</a:t>
            </a:r>
            <a:r>
              <a:rPr lang="hu-HU" baseline="0" dirty="0" smtClean="0"/>
              <a:t>, </a:t>
            </a:r>
            <a:r>
              <a:rPr lang="hu-HU" baseline="0" dirty="0" err="1" smtClean="0"/>
              <a:t>assertive</a:t>
            </a:r>
            <a:r>
              <a:rPr lang="hu-HU" baseline="0" dirty="0" smtClean="0"/>
              <a:t>, </a:t>
            </a:r>
            <a:r>
              <a:rPr lang="hu-HU" baseline="0" dirty="0" err="1" smtClean="0"/>
              <a:t>argumentative</a:t>
            </a:r>
            <a:r>
              <a:rPr lang="hu-HU" baseline="0" dirty="0" smtClean="0"/>
              <a:t> and </a:t>
            </a:r>
            <a:r>
              <a:rPr lang="hu-HU" baseline="0" dirty="0" err="1" smtClean="0"/>
              <a:t>reasoning</a:t>
            </a:r>
            <a:r>
              <a:rPr lang="hu-HU" baseline="0" dirty="0" smtClean="0"/>
              <a:t> </a:t>
            </a:r>
            <a:r>
              <a:rPr lang="hu-HU" baseline="0" dirty="0" err="1" smtClean="0"/>
              <a:t>constructions</a:t>
            </a:r>
            <a:r>
              <a:rPr lang="hu-HU" baseline="0" dirty="0" smtClean="0"/>
              <a:t>. </a:t>
            </a:r>
            <a:r>
              <a:rPr lang="en-US" baseline="0" dirty="0" smtClean="0"/>
              <a:t>These types were also the starting point of this study</a:t>
            </a:r>
            <a:r>
              <a:rPr lang="hu-HU" baseline="0" dirty="0" smtClean="0"/>
              <a:t>.</a:t>
            </a: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37B0F5-1E29-4598-AD11-E3C742E4B04E}" type="slidenum">
              <a:rPr lang="hu-HU" smtClean="0"/>
              <a:t>3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74476005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u-HU" dirty="0" err="1" smtClean="0"/>
              <a:t>Let’s</a:t>
            </a:r>
            <a:r>
              <a:rPr lang="hu-HU" dirty="0" smtClean="0"/>
              <a:t> </a:t>
            </a:r>
            <a:r>
              <a:rPr lang="hu-HU" dirty="0" err="1" smtClean="0"/>
              <a:t>see</a:t>
            </a:r>
            <a:r>
              <a:rPr lang="hu-HU" dirty="0" smtClean="0"/>
              <a:t> </a:t>
            </a:r>
            <a:r>
              <a:rPr lang="hu-HU" dirty="0" err="1" smtClean="0"/>
              <a:t>one</a:t>
            </a:r>
            <a:r>
              <a:rPr lang="hu-HU" baseline="0" dirty="0" smtClean="0"/>
              <a:t> </a:t>
            </a:r>
            <a:r>
              <a:rPr lang="hu-HU" baseline="0" dirty="0" err="1" smtClean="0"/>
              <a:t>example</a:t>
            </a:r>
            <a:r>
              <a:rPr lang="hu-HU" baseline="0" dirty="0" smtClean="0"/>
              <a:t> </a:t>
            </a:r>
            <a:r>
              <a:rPr lang="hu-HU" baseline="0" dirty="0" err="1" smtClean="0"/>
              <a:t>from</a:t>
            </a:r>
            <a:r>
              <a:rPr lang="hu-HU" baseline="0" dirty="0" smtClean="0"/>
              <a:t> </a:t>
            </a:r>
            <a:r>
              <a:rPr lang="hu-HU" baseline="0" dirty="0" err="1" smtClean="0"/>
              <a:t>German</a:t>
            </a:r>
            <a:r>
              <a:rPr lang="hu-HU" baseline="0" dirty="0" smtClean="0"/>
              <a:t> and </a:t>
            </a:r>
            <a:r>
              <a:rPr lang="hu-HU" baseline="0" dirty="0" err="1" smtClean="0"/>
              <a:t>one</a:t>
            </a:r>
            <a:r>
              <a:rPr lang="hu-HU" baseline="0" dirty="0" smtClean="0"/>
              <a:t> </a:t>
            </a:r>
            <a:r>
              <a:rPr lang="hu-HU" baseline="0" dirty="0" err="1" smtClean="0"/>
              <a:t>from</a:t>
            </a:r>
            <a:r>
              <a:rPr lang="hu-HU" baseline="0" dirty="0" smtClean="0"/>
              <a:t> English </a:t>
            </a:r>
            <a:r>
              <a:rPr lang="hu-HU" baseline="0" dirty="0" err="1" smtClean="0"/>
              <a:t>language</a:t>
            </a:r>
            <a:r>
              <a:rPr lang="hu-HU" baseline="0" dirty="0" smtClean="0"/>
              <a:t>: FELOLVASNI</a:t>
            </a: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37B0F5-1E29-4598-AD11-E3C742E4B04E}" type="slidenum">
              <a:rPr lang="hu-HU" smtClean="0"/>
              <a:t>4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07793078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u-HU" dirty="0" err="1" smtClean="0"/>
              <a:t>In</a:t>
            </a:r>
            <a:r>
              <a:rPr lang="hu-HU" baseline="0" dirty="0" smtClean="0"/>
              <a:t> </a:t>
            </a:r>
            <a:r>
              <a:rPr lang="hu-HU" baseline="0" dirty="0" err="1" smtClean="0"/>
              <a:t>her</a:t>
            </a:r>
            <a:r>
              <a:rPr lang="hu-HU" baseline="0" dirty="0" smtClean="0"/>
              <a:t> 2006 </a:t>
            </a:r>
            <a:r>
              <a:rPr lang="hu-HU" baseline="0" dirty="0" err="1" smtClean="0"/>
              <a:t>study</a:t>
            </a:r>
            <a:r>
              <a:rPr lang="hu-HU" baseline="0" dirty="0" smtClean="0"/>
              <a:t> </a:t>
            </a:r>
            <a:r>
              <a:rPr lang="hu-HU" baseline="0" dirty="0" err="1" smtClean="0"/>
              <a:t>Brdarné</a:t>
            </a:r>
            <a:r>
              <a:rPr lang="hu-HU" baseline="0" dirty="0" smtClean="0"/>
              <a:t> Szabó </a:t>
            </a:r>
            <a:r>
              <a:rPr lang="hu-HU" baseline="0" dirty="0" err="1" smtClean="0"/>
              <a:t>asked</a:t>
            </a:r>
            <a:r>
              <a:rPr lang="hu-HU" baseline="0" dirty="0" smtClean="0"/>
              <a:t> </a:t>
            </a:r>
            <a:r>
              <a:rPr lang="hu-HU" baseline="0" dirty="0" err="1" smtClean="0"/>
              <a:t>native</a:t>
            </a:r>
            <a:r>
              <a:rPr lang="hu-HU" baseline="0" dirty="0" smtClean="0"/>
              <a:t> </a:t>
            </a:r>
            <a:r>
              <a:rPr lang="hu-HU" baseline="0" dirty="0" err="1" smtClean="0"/>
              <a:t>Hungarian</a:t>
            </a:r>
            <a:r>
              <a:rPr lang="hu-HU" baseline="0" dirty="0" smtClean="0"/>
              <a:t> </a:t>
            </a:r>
            <a:r>
              <a:rPr lang="hu-HU" baseline="0" dirty="0" err="1" smtClean="0"/>
              <a:t>university</a:t>
            </a:r>
            <a:r>
              <a:rPr lang="hu-HU" baseline="0" dirty="0" smtClean="0"/>
              <a:t> </a:t>
            </a:r>
            <a:r>
              <a:rPr lang="hu-HU" baseline="0" dirty="0" err="1" smtClean="0"/>
              <a:t>students</a:t>
            </a:r>
            <a:r>
              <a:rPr lang="hu-HU" baseline="0" dirty="0" smtClean="0"/>
              <a:t> </a:t>
            </a:r>
            <a:r>
              <a:rPr lang="hu-HU" baseline="0" dirty="0" err="1" smtClean="0"/>
              <a:t>to</a:t>
            </a:r>
            <a:r>
              <a:rPr lang="hu-HU" baseline="0" dirty="0" smtClean="0"/>
              <a:t> </a:t>
            </a:r>
            <a:r>
              <a:rPr lang="hu-HU" baseline="0" dirty="0" err="1" smtClean="0"/>
              <a:t>evaluate</a:t>
            </a:r>
            <a:r>
              <a:rPr lang="hu-HU" baseline="0" dirty="0" smtClean="0"/>
              <a:t> </a:t>
            </a:r>
            <a:r>
              <a:rPr lang="hu-HU" baseline="0" dirty="0" err="1" smtClean="0"/>
              <a:t>translations</a:t>
            </a:r>
            <a:r>
              <a:rPr lang="hu-HU" baseline="0" dirty="0" smtClean="0"/>
              <a:t> of (3) and (4), and </a:t>
            </a:r>
            <a:r>
              <a:rPr lang="hu-HU" baseline="0" dirty="0" err="1" smtClean="0"/>
              <a:t>the</a:t>
            </a:r>
            <a:r>
              <a:rPr lang="hu-HU" baseline="0" dirty="0" smtClean="0"/>
              <a:t> </a:t>
            </a:r>
            <a:r>
              <a:rPr lang="hu-HU" baseline="0" dirty="0" err="1" smtClean="0"/>
              <a:t>informants</a:t>
            </a:r>
            <a:r>
              <a:rPr lang="hu-HU" baseline="0" dirty="0" smtClean="0"/>
              <a:t> </a:t>
            </a:r>
            <a:r>
              <a:rPr lang="hu-HU" baseline="0" dirty="0" err="1" smtClean="0"/>
              <a:t>preferred</a:t>
            </a:r>
            <a:r>
              <a:rPr lang="hu-HU" baseline="0" dirty="0" smtClean="0"/>
              <a:t> </a:t>
            </a:r>
            <a:r>
              <a:rPr lang="hu-HU" baseline="0" dirty="0" err="1" smtClean="0"/>
              <a:t>sentence</a:t>
            </a:r>
            <a:r>
              <a:rPr lang="hu-HU" baseline="0" dirty="0" smtClean="0"/>
              <a:t> (5) </a:t>
            </a:r>
            <a:r>
              <a:rPr lang="hu-HU" baseline="0" dirty="0" err="1" smtClean="0"/>
              <a:t>with</a:t>
            </a:r>
            <a:r>
              <a:rPr lang="hu-HU" baseline="0" dirty="0" smtClean="0"/>
              <a:t> </a:t>
            </a:r>
            <a:r>
              <a:rPr lang="hu-HU" baseline="0" dirty="0" err="1" smtClean="0"/>
              <a:t>the</a:t>
            </a:r>
            <a:r>
              <a:rPr lang="hu-HU" baseline="0" dirty="0" smtClean="0"/>
              <a:t> </a:t>
            </a:r>
            <a:r>
              <a:rPr lang="hu-HU" baseline="0" dirty="0" err="1" smtClean="0"/>
              <a:t>optative</a:t>
            </a:r>
            <a:r>
              <a:rPr lang="hu-HU" baseline="0" dirty="0" smtClean="0"/>
              <a:t> </a:t>
            </a:r>
            <a:r>
              <a:rPr lang="hu-HU" baseline="0" dirty="0" err="1" smtClean="0"/>
              <a:t>particle</a:t>
            </a:r>
            <a:r>
              <a:rPr lang="hu-HU" baseline="0" dirty="0" smtClean="0"/>
              <a:t> </a:t>
            </a:r>
            <a:r>
              <a:rPr lang="hu-HU" i="1" baseline="0" dirty="0" smtClean="0"/>
              <a:t>BÁRCSAK</a:t>
            </a:r>
            <a:r>
              <a:rPr lang="hu-HU" baseline="0" dirty="0" smtClean="0"/>
              <a:t>, </a:t>
            </a:r>
            <a:r>
              <a:rPr lang="hu-HU" baseline="0" dirty="0" err="1" smtClean="0"/>
              <a:t>instead</a:t>
            </a:r>
            <a:r>
              <a:rPr lang="hu-HU" baseline="0" dirty="0" smtClean="0"/>
              <a:t> of </a:t>
            </a:r>
            <a:r>
              <a:rPr lang="hu-HU" baseline="0" dirty="0" err="1" smtClean="0"/>
              <a:t>the</a:t>
            </a:r>
            <a:r>
              <a:rPr lang="hu-HU" baseline="0" dirty="0" smtClean="0"/>
              <a:t> </a:t>
            </a:r>
            <a:r>
              <a:rPr lang="hu-HU" baseline="0" dirty="0" err="1" smtClean="0"/>
              <a:t>insubordinated</a:t>
            </a:r>
            <a:r>
              <a:rPr lang="hu-HU" baseline="0" dirty="0" smtClean="0"/>
              <a:t> version </a:t>
            </a:r>
            <a:r>
              <a:rPr lang="hu-HU" baseline="0" dirty="0" err="1" smtClean="0"/>
              <a:t>in</a:t>
            </a:r>
            <a:r>
              <a:rPr lang="hu-HU" baseline="0" dirty="0" smtClean="0"/>
              <a:t> </a:t>
            </a:r>
            <a:r>
              <a:rPr lang="hu-HU" baseline="0" dirty="0" err="1" smtClean="0"/>
              <a:t>example</a:t>
            </a:r>
            <a:r>
              <a:rPr lang="hu-HU" baseline="0" dirty="0" smtClean="0"/>
              <a:t> (6) starting </a:t>
            </a:r>
            <a:r>
              <a:rPr lang="hu-HU" baseline="0" dirty="0" err="1" smtClean="0"/>
              <a:t>with</a:t>
            </a:r>
            <a:r>
              <a:rPr lang="hu-HU" baseline="0" dirty="0" smtClean="0"/>
              <a:t> </a:t>
            </a:r>
            <a:r>
              <a:rPr lang="hu-HU" baseline="0" dirty="0" err="1" smtClean="0"/>
              <a:t>the</a:t>
            </a:r>
            <a:r>
              <a:rPr lang="hu-HU" baseline="0" dirty="0" smtClean="0"/>
              <a:t> </a:t>
            </a:r>
            <a:r>
              <a:rPr lang="hu-HU" baseline="0" dirty="0" err="1" smtClean="0"/>
              <a:t>subordinator</a:t>
            </a:r>
            <a:r>
              <a:rPr lang="hu-HU" baseline="0" dirty="0" smtClean="0"/>
              <a:t> </a:t>
            </a:r>
            <a:r>
              <a:rPr lang="hu-HU" i="1" baseline="0" dirty="0" smtClean="0"/>
              <a:t>HA </a:t>
            </a:r>
            <a:r>
              <a:rPr lang="hu-HU" baseline="0" dirty="0" smtClean="0"/>
              <a:t>’</a:t>
            </a:r>
            <a:r>
              <a:rPr lang="hu-HU" baseline="0" dirty="0" err="1" smtClean="0"/>
              <a:t>if</a:t>
            </a:r>
            <a:r>
              <a:rPr lang="hu-HU" baseline="0" dirty="0" smtClean="0"/>
              <a:t>’. </a:t>
            </a:r>
            <a:r>
              <a:rPr lang="hu-HU" baseline="0" dirty="0" err="1" smtClean="0"/>
              <a:t>This</a:t>
            </a:r>
            <a:r>
              <a:rPr lang="hu-HU" baseline="0" dirty="0" smtClean="0"/>
              <a:t> is </a:t>
            </a:r>
            <a:r>
              <a:rPr lang="hu-HU" baseline="0" dirty="0" err="1" smtClean="0"/>
              <a:t>why</a:t>
            </a:r>
            <a:r>
              <a:rPr lang="hu-HU" baseline="0" dirty="0" smtClean="0"/>
              <a:t> </a:t>
            </a:r>
            <a:r>
              <a:rPr lang="hu-HU" baseline="0" dirty="0" err="1" smtClean="0"/>
              <a:t>the</a:t>
            </a:r>
            <a:r>
              <a:rPr lang="hu-HU" baseline="0" dirty="0" smtClean="0"/>
              <a:t> </a:t>
            </a:r>
            <a:r>
              <a:rPr lang="hu-HU" baseline="0" dirty="0" err="1" smtClean="0"/>
              <a:t>question</a:t>
            </a:r>
            <a:r>
              <a:rPr lang="hu-HU" baseline="0" dirty="0" smtClean="0"/>
              <a:t> </a:t>
            </a:r>
            <a:r>
              <a:rPr lang="hu-HU" baseline="0" dirty="0" err="1" smtClean="0"/>
              <a:t>arosed</a:t>
            </a:r>
            <a:r>
              <a:rPr lang="hu-HU" baseline="0" dirty="0" smtClean="0"/>
              <a:t>: </a:t>
            </a:r>
            <a:r>
              <a:rPr lang="hu-HU" baseline="0" dirty="0" err="1" smtClean="0"/>
              <a:t>do</a:t>
            </a:r>
            <a:r>
              <a:rPr lang="hu-HU" baseline="0" dirty="0" smtClean="0"/>
              <a:t> </a:t>
            </a:r>
            <a:r>
              <a:rPr lang="hu-HU" baseline="0" dirty="0" err="1" smtClean="0"/>
              <a:t>insubordinate</a:t>
            </a:r>
            <a:r>
              <a:rPr lang="hu-HU" baseline="0" dirty="0" smtClean="0"/>
              <a:t> </a:t>
            </a:r>
            <a:r>
              <a:rPr lang="hu-HU" baseline="0" dirty="0" err="1" smtClean="0"/>
              <a:t>conditional</a:t>
            </a:r>
            <a:r>
              <a:rPr lang="hu-HU" baseline="0" dirty="0" smtClean="0"/>
              <a:t> </a:t>
            </a:r>
            <a:r>
              <a:rPr lang="hu-HU" baseline="0" dirty="0" err="1" smtClean="0"/>
              <a:t>clauses</a:t>
            </a:r>
            <a:r>
              <a:rPr lang="hu-HU" baseline="0" dirty="0" smtClean="0"/>
              <a:t>, </a:t>
            </a:r>
            <a:r>
              <a:rPr lang="hu-HU" baseline="0" dirty="0" err="1" smtClean="0"/>
              <a:t>especially</a:t>
            </a:r>
            <a:r>
              <a:rPr lang="hu-HU" baseline="0" dirty="0" smtClean="0"/>
              <a:t> </a:t>
            </a:r>
            <a:r>
              <a:rPr lang="hu-HU" baseline="0" dirty="0" err="1" smtClean="0"/>
              <a:t>wishes</a:t>
            </a:r>
            <a:r>
              <a:rPr lang="hu-HU" baseline="0" dirty="0" smtClean="0"/>
              <a:t> </a:t>
            </a:r>
            <a:r>
              <a:rPr lang="hu-HU" baseline="0" dirty="0" err="1" smtClean="0"/>
              <a:t>exist</a:t>
            </a:r>
            <a:r>
              <a:rPr lang="hu-HU" baseline="0" dirty="0" smtClean="0"/>
              <a:t> </a:t>
            </a:r>
            <a:r>
              <a:rPr lang="hu-HU" baseline="0" dirty="0" err="1" smtClean="0"/>
              <a:t>in</a:t>
            </a:r>
            <a:r>
              <a:rPr lang="hu-HU" baseline="0" dirty="0" smtClean="0"/>
              <a:t> </a:t>
            </a:r>
            <a:r>
              <a:rPr lang="hu-HU" baseline="0" dirty="0" err="1" smtClean="0"/>
              <a:t>Hungarian</a:t>
            </a:r>
            <a:r>
              <a:rPr lang="hu-HU" baseline="0" dirty="0" smtClean="0"/>
              <a:t>? </a:t>
            </a:r>
            <a:r>
              <a:rPr lang="hu-HU" baseline="0" dirty="0" err="1" smtClean="0"/>
              <a:t>After</a:t>
            </a:r>
            <a:r>
              <a:rPr lang="hu-HU" baseline="0" dirty="0" smtClean="0"/>
              <a:t> a </a:t>
            </a:r>
            <a:r>
              <a:rPr lang="hu-HU" baseline="0" dirty="0" err="1" smtClean="0"/>
              <a:t>short</a:t>
            </a:r>
            <a:r>
              <a:rPr lang="hu-HU" baseline="0" dirty="0" smtClean="0"/>
              <a:t> </a:t>
            </a:r>
            <a:r>
              <a:rPr lang="hu-HU" baseline="0" dirty="0" err="1" smtClean="0"/>
              <a:t>query</a:t>
            </a:r>
            <a:r>
              <a:rPr lang="hu-HU" baseline="0" dirty="0" smtClean="0"/>
              <a:t>/</a:t>
            </a:r>
            <a:r>
              <a:rPr lang="hu-HU" baseline="0" dirty="0" err="1" smtClean="0"/>
              <a:t>search</a:t>
            </a:r>
            <a:r>
              <a:rPr lang="hu-HU" baseline="0" dirty="0" smtClean="0"/>
              <a:t> </a:t>
            </a:r>
            <a:r>
              <a:rPr lang="hu-HU" baseline="0" dirty="0" err="1" smtClean="0"/>
              <a:t>in</a:t>
            </a:r>
            <a:r>
              <a:rPr lang="hu-HU" baseline="0" dirty="0" smtClean="0"/>
              <a:t> MNSz2 </a:t>
            </a:r>
            <a:r>
              <a:rPr lang="hu-HU" baseline="0" dirty="0" err="1" smtClean="0"/>
              <a:t>database</a:t>
            </a:r>
            <a:r>
              <a:rPr lang="hu-HU" baseline="0" dirty="0" smtClean="0"/>
              <a:t> (</a:t>
            </a:r>
            <a:r>
              <a:rPr lang="hu-HU" baseline="0" dirty="0" err="1" smtClean="0"/>
              <a:t>which</a:t>
            </a:r>
            <a:r>
              <a:rPr lang="hu-HU" baseline="0" dirty="0" smtClean="0"/>
              <a:t> </a:t>
            </a:r>
            <a:r>
              <a:rPr lang="hu-HU" baseline="0" dirty="0" err="1" smtClean="0"/>
              <a:t>represents</a:t>
            </a:r>
            <a:r>
              <a:rPr lang="hu-HU" baseline="0" dirty="0" smtClean="0"/>
              <a:t> </a:t>
            </a:r>
            <a:r>
              <a:rPr lang="hu-HU" baseline="0" dirty="0" err="1" smtClean="0"/>
              <a:t>today’s</a:t>
            </a:r>
            <a:r>
              <a:rPr lang="hu-HU" baseline="0" dirty="0" smtClean="0"/>
              <a:t> </a:t>
            </a:r>
            <a:r>
              <a:rPr lang="hu-HU" baseline="0" dirty="0" err="1" smtClean="0"/>
              <a:t>Hungarian</a:t>
            </a:r>
            <a:r>
              <a:rPr lang="hu-HU" baseline="0" dirty="0" smtClean="0"/>
              <a:t> </a:t>
            </a:r>
            <a:r>
              <a:rPr lang="hu-HU" baseline="0" dirty="0" err="1" smtClean="0"/>
              <a:t>language</a:t>
            </a:r>
            <a:r>
              <a:rPr lang="hu-HU" baseline="0" dirty="0" smtClean="0"/>
              <a:t>) </a:t>
            </a:r>
            <a:r>
              <a:rPr lang="hu-HU" baseline="0" dirty="0" err="1" smtClean="0"/>
              <a:t>we</a:t>
            </a:r>
            <a:r>
              <a:rPr lang="hu-HU" baseline="0" dirty="0" smtClean="0"/>
              <a:t> </a:t>
            </a:r>
            <a:r>
              <a:rPr lang="hu-HU" baseline="0" dirty="0" err="1" smtClean="0"/>
              <a:t>do</a:t>
            </a:r>
            <a:r>
              <a:rPr lang="hu-HU" baseline="0" dirty="0" smtClean="0"/>
              <a:t> </a:t>
            </a:r>
            <a:r>
              <a:rPr lang="hu-HU" baseline="0" dirty="0" err="1" smtClean="0"/>
              <a:t>find</a:t>
            </a:r>
            <a:r>
              <a:rPr lang="hu-HU" baseline="0" dirty="0" smtClean="0"/>
              <a:t> </a:t>
            </a:r>
            <a:r>
              <a:rPr lang="hu-HU" baseline="0" dirty="0" err="1" smtClean="0"/>
              <a:t>insubordinate</a:t>
            </a:r>
            <a:r>
              <a:rPr lang="hu-HU" baseline="0" dirty="0" smtClean="0"/>
              <a:t> </a:t>
            </a:r>
            <a:r>
              <a:rPr lang="hu-HU" baseline="0" dirty="0" err="1" smtClean="0"/>
              <a:t>wishes</a:t>
            </a:r>
            <a:r>
              <a:rPr lang="hu-HU" baseline="0" dirty="0" smtClean="0"/>
              <a:t> starting </a:t>
            </a:r>
            <a:r>
              <a:rPr lang="hu-HU" baseline="0" dirty="0" err="1" smtClean="0"/>
              <a:t>with</a:t>
            </a:r>
            <a:r>
              <a:rPr lang="hu-HU" baseline="0" dirty="0" smtClean="0"/>
              <a:t> </a:t>
            </a:r>
            <a:r>
              <a:rPr lang="hu-HU" baseline="0" dirty="0" err="1" smtClean="0"/>
              <a:t>interjections</a:t>
            </a:r>
            <a:r>
              <a:rPr lang="hu-HU" baseline="0" dirty="0" smtClean="0"/>
              <a:t>. </a:t>
            </a:r>
            <a:r>
              <a:rPr lang="hu-HU" baseline="0" dirty="0" err="1" smtClean="0"/>
              <a:t>These</a:t>
            </a:r>
            <a:r>
              <a:rPr lang="hu-HU" baseline="0" dirty="0" smtClean="0"/>
              <a:t> </a:t>
            </a:r>
            <a:r>
              <a:rPr lang="hu-HU" baseline="0" dirty="0" err="1" smtClean="0"/>
              <a:t>are</a:t>
            </a:r>
            <a:r>
              <a:rPr lang="hu-HU" baseline="0" dirty="0" smtClean="0"/>
              <a:t> </a:t>
            </a:r>
            <a:r>
              <a:rPr lang="hu-HU" baseline="0" dirty="0" err="1" smtClean="0"/>
              <a:t>variants</a:t>
            </a:r>
            <a:r>
              <a:rPr lang="hu-HU" baseline="0" dirty="0" smtClean="0"/>
              <a:t> of </a:t>
            </a:r>
            <a:r>
              <a:rPr lang="hu-HU" baseline="0" dirty="0" err="1" smtClean="0"/>
              <a:t>insubordinate</a:t>
            </a:r>
            <a:r>
              <a:rPr lang="hu-HU" baseline="0" dirty="0" smtClean="0"/>
              <a:t> </a:t>
            </a:r>
            <a:r>
              <a:rPr lang="hu-HU" baseline="0" dirty="0" err="1" smtClean="0"/>
              <a:t>wishes</a:t>
            </a:r>
            <a:r>
              <a:rPr lang="hu-HU" baseline="0" dirty="0" smtClean="0"/>
              <a:t> </a:t>
            </a:r>
            <a:r>
              <a:rPr lang="hu-HU" baseline="0" dirty="0" err="1" smtClean="0"/>
              <a:t>without</a:t>
            </a:r>
            <a:r>
              <a:rPr lang="hu-HU" baseline="0" dirty="0" smtClean="0"/>
              <a:t> </a:t>
            </a:r>
            <a:r>
              <a:rPr lang="hu-HU" baseline="0" dirty="0" err="1" smtClean="0"/>
              <a:t>any</a:t>
            </a:r>
            <a:r>
              <a:rPr lang="hu-HU" baseline="0" dirty="0" smtClean="0"/>
              <a:t> </a:t>
            </a:r>
            <a:r>
              <a:rPr lang="hu-HU" baseline="0" dirty="0" err="1" smtClean="0"/>
              <a:t>interjections</a:t>
            </a:r>
            <a:r>
              <a:rPr lang="hu-HU" baseline="0" dirty="0" smtClean="0"/>
              <a:t>, </a:t>
            </a:r>
            <a:r>
              <a:rPr lang="hu-HU" baseline="0" dirty="0" err="1" smtClean="0"/>
              <a:t>DMs</a:t>
            </a:r>
            <a:r>
              <a:rPr lang="hu-HU" baseline="0" dirty="0" smtClean="0"/>
              <a:t> </a:t>
            </a:r>
            <a:r>
              <a:rPr lang="hu-HU" baseline="0" dirty="0" err="1" smtClean="0"/>
              <a:t>or</a:t>
            </a:r>
            <a:r>
              <a:rPr lang="hu-HU" baseline="0" dirty="0" smtClean="0"/>
              <a:t> </a:t>
            </a:r>
            <a:r>
              <a:rPr lang="hu-HU" baseline="0" dirty="0" err="1" smtClean="0"/>
              <a:t>address</a:t>
            </a:r>
            <a:r>
              <a:rPr lang="hu-HU" baseline="0" dirty="0" smtClean="0"/>
              <a:t> </a:t>
            </a:r>
            <a:r>
              <a:rPr lang="hu-HU" baseline="0" dirty="0" err="1" smtClean="0"/>
              <a:t>terms</a:t>
            </a:r>
            <a:r>
              <a:rPr lang="hu-HU" baseline="0" dirty="0" smtClean="0"/>
              <a:t>. </a:t>
            </a:r>
            <a:r>
              <a:rPr lang="hu-HU" baseline="0" dirty="0" err="1" smtClean="0"/>
              <a:t>So</a:t>
            </a:r>
            <a:r>
              <a:rPr lang="hu-HU" baseline="0" dirty="0" smtClean="0"/>
              <a:t>, </a:t>
            </a:r>
            <a:r>
              <a:rPr lang="hu-HU" baseline="0" dirty="0" err="1" smtClean="0"/>
              <a:t>my</a:t>
            </a:r>
            <a:r>
              <a:rPr lang="hu-HU" baseline="0" dirty="0" smtClean="0"/>
              <a:t> idea </a:t>
            </a:r>
            <a:r>
              <a:rPr lang="hu-HU" baseline="0" dirty="0" err="1" smtClean="0"/>
              <a:t>was</a:t>
            </a:r>
            <a:r>
              <a:rPr lang="hu-HU" baseline="0" dirty="0" smtClean="0"/>
              <a:t> </a:t>
            </a:r>
            <a:r>
              <a:rPr lang="hu-HU" baseline="0" dirty="0" err="1" smtClean="0"/>
              <a:t>that</a:t>
            </a:r>
            <a:r>
              <a:rPr lang="hu-HU" baseline="0" dirty="0" smtClean="0"/>
              <a:t> </a:t>
            </a:r>
            <a:r>
              <a:rPr lang="hu-HU" baseline="0" dirty="0" err="1" smtClean="0"/>
              <a:t>some</a:t>
            </a:r>
            <a:r>
              <a:rPr lang="hu-HU" baseline="0" dirty="0" smtClean="0"/>
              <a:t> </a:t>
            </a:r>
            <a:r>
              <a:rPr lang="hu-HU" baseline="0" dirty="0" err="1" smtClean="0"/>
              <a:t>variant</a:t>
            </a:r>
            <a:r>
              <a:rPr lang="hu-HU" baseline="0" dirty="0" smtClean="0"/>
              <a:t> of </a:t>
            </a:r>
            <a:r>
              <a:rPr lang="hu-HU" baseline="0" dirty="0" err="1" smtClean="0"/>
              <a:t>insubordinate</a:t>
            </a:r>
            <a:r>
              <a:rPr lang="hu-HU" baseline="0" dirty="0" smtClean="0"/>
              <a:t> </a:t>
            </a:r>
            <a:r>
              <a:rPr lang="hu-HU" baseline="0" dirty="0" err="1" smtClean="0"/>
              <a:t>wishes</a:t>
            </a:r>
            <a:r>
              <a:rPr lang="hu-HU" baseline="0" dirty="0" smtClean="0"/>
              <a:t> </a:t>
            </a:r>
            <a:r>
              <a:rPr lang="hu-HU" baseline="0" dirty="0" err="1" smtClean="0"/>
              <a:t>are</a:t>
            </a:r>
            <a:r>
              <a:rPr lang="hu-HU" baseline="0" dirty="0" smtClean="0"/>
              <a:t> </a:t>
            </a:r>
            <a:r>
              <a:rPr lang="hu-HU" baseline="0" dirty="0" err="1" smtClean="0"/>
              <a:t>present</a:t>
            </a:r>
            <a:r>
              <a:rPr lang="hu-HU" baseline="0" dirty="0" smtClean="0"/>
              <a:t> </a:t>
            </a:r>
            <a:r>
              <a:rPr lang="hu-HU" baseline="0" dirty="0" err="1" smtClean="0"/>
              <a:t>in</a:t>
            </a:r>
            <a:r>
              <a:rPr lang="hu-HU" baseline="0" dirty="0" smtClean="0"/>
              <a:t> </a:t>
            </a:r>
            <a:r>
              <a:rPr lang="hu-HU" baseline="0" dirty="0" err="1" smtClean="0"/>
              <a:t>Hungarian</a:t>
            </a:r>
            <a:r>
              <a:rPr lang="hu-HU" baseline="0" dirty="0" smtClean="0"/>
              <a:t> </a:t>
            </a:r>
            <a:r>
              <a:rPr lang="hu-HU" baseline="0" dirty="0" err="1" smtClean="0"/>
              <a:t>even</a:t>
            </a:r>
            <a:r>
              <a:rPr lang="hu-HU" baseline="0" dirty="0" smtClean="0"/>
              <a:t> </a:t>
            </a:r>
            <a:r>
              <a:rPr lang="hu-HU" baseline="0" dirty="0" err="1" smtClean="0"/>
              <a:t>if</a:t>
            </a:r>
            <a:r>
              <a:rPr lang="hu-HU" baseline="0" dirty="0" smtClean="0"/>
              <a:t> </a:t>
            </a:r>
            <a:r>
              <a:rPr lang="hu-HU" baseline="0" dirty="0" err="1" smtClean="0"/>
              <a:t>the</a:t>
            </a:r>
            <a:r>
              <a:rPr lang="hu-HU" baseline="0" dirty="0" smtClean="0"/>
              <a:t> </a:t>
            </a:r>
            <a:r>
              <a:rPr lang="hu-HU" baseline="0" dirty="0" err="1" smtClean="0"/>
              <a:t>speakers</a:t>
            </a:r>
            <a:r>
              <a:rPr lang="hu-HU" baseline="0" dirty="0" smtClean="0"/>
              <a:t> </a:t>
            </a:r>
            <a:r>
              <a:rPr lang="hu-HU" baseline="0" dirty="0" err="1" smtClean="0"/>
              <a:t>don’t</a:t>
            </a:r>
            <a:r>
              <a:rPr lang="hu-HU" baseline="0" dirty="0" smtClean="0"/>
              <a:t> </a:t>
            </a:r>
            <a:r>
              <a:rPr lang="hu-HU" baseline="0" dirty="0" err="1" smtClean="0"/>
              <a:t>like</a:t>
            </a:r>
            <a:r>
              <a:rPr lang="hu-HU" baseline="0" dirty="0" smtClean="0"/>
              <a:t> </a:t>
            </a:r>
            <a:r>
              <a:rPr lang="hu-HU" baseline="0" dirty="0" err="1" smtClean="0"/>
              <a:t>or</a:t>
            </a:r>
            <a:r>
              <a:rPr lang="hu-HU" baseline="0" dirty="0" smtClean="0"/>
              <a:t> </a:t>
            </a:r>
            <a:r>
              <a:rPr lang="hu-HU" baseline="0" dirty="0" err="1" smtClean="0"/>
              <a:t>prefer</a:t>
            </a:r>
            <a:r>
              <a:rPr lang="hu-HU" baseline="0" dirty="0" smtClean="0"/>
              <a:t> </a:t>
            </a:r>
            <a:r>
              <a:rPr lang="hu-HU" baseline="0" dirty="0" err="1" smtClean="0"/>
              <a:t>them</a:t>
            </a:r>
            <a:r>
              <a:rPr lang="hu-HU" baseline="0" dirty="0" smtClean="0"/>
              <a:t> over </a:t>
            </a:r>
            <a:r>
              <a:rPr lang="hu-HU" baseline="0" dirty="0" err="1" smtClean="0"/>
              <a:t>sentences</a:t>
            </a:r>
            <a:r>
              <a:rPr lang="hu-HU" baseline="0" dirty="0" smtClean="0"/>
              <a:t> </a:t>
            </a:r>
            <a:r>
              <a:rPr lang="hu-HU" baseline="0" dirty="0" err="1" smtClean="0"/>
              <a:t>with</a:t>
            </a:r>
            <a:r>
              <a:rPr lang="hu-HU" baseline="0" dirty="0" smtClean="0"/>
              <a:t> </a:t>
            </a:r>
            <a:r>
              <a:rPr lang="hu-HU" baseline="0" dirty="0" err="1" smtClean="0"/>
              <a:t>optative</a:t>
            </a:r>
            <a:r>
              <a:rPr lang="hu-HU" baseline="0" dirty="0" smtClean="0"/>
              <a:t> </a:t>
            </a:r>
            <a:r>
              <a:rPr lang="hu-HU" baseline="0" dirty="0" err="1" smtClean="0"/>
              <a:t>particles</a:t>
            </a:r>
            <a:r>
              <a:rPr lang="hu-HU" baseline="0" dirty="0" smtClean="0"/>
              <a:t>.</a:t>
            </a: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37B0F5-1E29-4598-AD11-E3C742E4B04E}" type="slidenum">
              <a:rPr lang="hu-HU" smtClean="0"/>
              <a:t>5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0789958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u-HU" dirty="0" err="1" smtClean="0"/>
              <a:t>I’ve</a:t>
            </a:r>
            <a:r>
              <a:rPr lang="hu-HU" dirty="0" smtClean="0"/>
              <a:t> </a:t>
            </a:r>
            <a:r>
              <a:rPr lang="hu-HU" dirty="0" err="1" smtClean="0"/>
              <a:t>conducted</a:t>
            </a:r>
            <a:r>
              <a:rPr lang="hu-HU" dirty="0" smtClean="0"/>
              <a:t> </a:t>
            </a:r>
            <a:r>
              <a:rPr lang="hu-HU" dirty="0" err="1" smtClean="0"/>
              <a:t>two</a:t>
            </a:r>
            <a:r>
              <a:rPr lang="hu-HU" dirty="0" smtClean="0"/>
              <a:t> </a:t>
            </a:r>
            <a:r>
              <a:rPr lang="hu-HU" dirty="0" err="1" smtClean="0"/>
              <a:t>types</a:t>
            </a:r>
            <a:r>
              <a:rPr lang="hu-HU" baseline="0" dirty="0" smtClean="0"/>
              <a:t> of </a:t>
            </a:r>
            <a:r>
              <a:rPr lang="hu-HU" baseline="0" dirty="0" err="1" smtClean="0"/>
              <a:t>analysis</a:t>
            </a:r>
            <a:r>
              <a:rPr lang="hu-HU" baseline="0" dirty="0" smtClean="0"/>
              <a:t>: 2 corpus </a:t>
            </a:r>
            <a:r>
              <a:rPr lang="hu-HU" baseline="0" dirty="0" err="1" smtClean="0"/>
              <a:t>analyses</a:t>
            </a:r>
            <a:r>
              <a:rPr lang="hu-HU" baseline="0" dirty="0" smtClean="0"/>
              <a:t> (</a:t>
            </a:r>
            <a:r>
              <a:rPr lang="hu-HU" baseline="0" dirty="0" err="1" smtClean="0"/>
              <a:t>one</a:t>
            </a:r>
            <a:r>
              <a:rPr lang="hu-HU" baseline="0" dirty="0" smtClean="0"/>
              <a:t> </a:t>
            </a:r>
            <a:r>
              <a:rPr lang="hu-HU" baseline="0" dirty="0" err="1" smtClean="0"/>
              <a:t>on</a:t>
            </a:r>
            <a:r>
              <a:rPr lang="hu-HU" baseline="0" dirty="0" smtClean="0"/>
              <a:t> BEA, </a:t>
            </a:r>
            <a:r>
              <a:rPr lang="hu-HU" baseline="0" dirty="0" err="1" smtClean="0"/>
              <a:t>one</a:t>
            </a:r>
            <a:r>
              <a:rPr lang="hu-HU" baseline="0" dirty="0" smtClean="0"/>
              <a:t> </a:t>
            </a:r>
            <a:r>
              <a:rPr lang="hu-HU" baseline="0" dirty="0" err="1" smtClean="0"/>
              <a:t>on</a:t>
            </a:r>
            <a:r>
              <a:rPr lang="hu-HU" baseline="0" dirty="0" smtClean="0"/>
              <a:t> MNSz2) and a </a:t>
            </a:r>
            <a:r>
              <a:rPr lang="hu-HU" baseline="0" dirty="0" err="1" smtClean="0"/>
              <a:t>questionnaire</a:t>
            </a:r>
            <a:r>
              <a:rPr lang="hu-HU" baseline="0" dirty="0" smtClean="0"/>
              <a:t> </a:t>
            </a:r>
            <a:r>
              <a:rPr lang="hu-HU" baseline="0" dirty="0" err="1" smtClean="0"/>
              <a:t>survey</a:t>
            </a:r>
            <a:r>
              <a:rPr lang="hu-HU" baseline="0" dirty="0" smtClean="0"/>
              <a:t> </a:t>
            </a:r>
            <a:r>
              <a:rPr lang="hu-HU" baseline="0" dirty="0" err="1" smtClean="0"/>
              <a:t>in</a:t>
            </a:r>
            <a:r>
              <a:rPr lang="hu-HU" baseline="0" dirty="0" smtClean="0"/>
              <a:t> </a:t>
            </a:r>
            <a:r>
              <a:rPr lang="hu-HU" baseline="0" dirty="0" err="1" smtClean="0"/>
              <a:t>order</a:t>
            </a:r>
            <a:r>
              <a:rPr lang="hu-HU" baseline="0" dirty="0" smtClean="0"/>
              <a:t> </a:t>
            </a:r>
            <a:r>
              <a:rPr lang="hu-HU" baseline="0" dirty="0" err="1" smtClean="0"/>
              <a:t>to</a:t>
            </a:r>
            <a:r>
              <a:rPr lang="hu-HU" baseline="0" dirty="0" smtClean="0"/>
              <a:t> </a:t>
            </a:r>
            <a:r>
              <a:rPr lang="hu-HU" baseline="0" dirty="0" err="1" smtClean="0"/>
              <a:t>detect</a:t>
            </a:r>
            <a:r>
              <a:rPr lang="hu-HU" baseline="0" dirty="0" smtClean="0"/>
              <a:t> </a:t>
            </a:r>
            <a:r>
              <a:rPr lang="hu-HU" baseline="0" dirty="0" err="1" smtClean="0"/>
              <a:t>the</a:t>
            </a:r>
            <a:r>
              <a:rPr lang="hu-HU" baseline="0" dirty="0" smtClean="0"/>
              <a:t> </a:t>
            </a:r>
            <a:r>
              <a:rPr lang="hu-HU" baseline="0" dirty="0" err="1" smtClean="0"/>
              <a:t>insubordinate</a:t>
            </a:r>
            <a:r>
              <a:rPr lang="hu-HU" baseline="0" dirty="0" smtClean="0"/>
              <a:t> </a:t>
            </a:r>
            <a:r>
              <a:rPr lang="hu-HU" baseline="0" dirty="0" err="1" smtClean="0"/>
              <a:t>conditional</a:t>
            </a:r>
            <a:r>
              <a:rPr lang="hu-HU" baseline="0" dirty="0" smtClean="0"/>
              <a:t> </a:t>
            </a:r>
            <a:r>
              <a:rPr lang="hu-HU" baseline="0" dirty="0" err="1" smtClean="0"/>
              <a:t>clauses</a:t>
            </a:r>
            <a:r>
              <a:rPr lang="hu-HU" baseline="0" dirty="0" smtClean="0"/>
              <a:t> </a:t>
            </a:r>
            <a:r>
              <a:rPr lang="hu-HU" baseline="0" dirty="0" err="1" smtClean="0"/>
              <a:t>in</a:t>
            </a:r>
            <a:r>
              <a:rPr lang="hu-HU" baseline="0" dirty="0" smtClean="0"/>
              <a:t> </a:t>
            </a:r>
            <a:r>
              <a:rPr lang="hu-HU" baseline="0" dirty="0" err="1" smtClean="0"/>
              <a:t>question</a:t>
            </a:r>
            <a:r>
              <a:rPr lang="hu-HU" baseline="0" dirty="0" smtClean="0"/>
              <a:t> and </a:t>
            </a:r>
            <a:r>
              <a:rPr lang="hu-HU" baseline="0" dirty="0" err="1" smtClean="0"/>
              <a:t>to</a:t>
            </a:r>
            <a:r>
              <a:rPr lang="hu-HU" baseline="0" dirty="0" smtClean="0"/>
              <a:t> </a:t>
            </a:r>
            <a:r>
              <a:rPr lang="hu-HU" baseline="0" dirty="0" err="1" smtClean="0"/>
              <a:t>gain</a:t>
            </a:r>
            <a:r>
              <a:rPr lang="hu-HU" baseline="0" dirty="0" smtClean="0"/>
              <a:t> more </a:t>
            </a:r>
            <a:r>
              <a:rPr lang="hu-HU" baseline="0" dirty="0" err="1" smtClean="0"/>
              <a:t>detailed</a:t>
            </a:r>
            <a:r>
              <a:rPr lang="hu-HU" baseline="0" dirty="0" smtClean="0"/>
              <a:t> </a:t>
            </a:r>
            <a:r>
              <a:rPr lang="hu-HU" baseline="0" dirty="0" err="1" smtClean="0"/>
              <a:t>information</a:t>
            </a:r>
            <a:r>
              <a:rPr lang="hu-HU" baseline="0" dirty="0" smtClean="0"/>
              <a:t> </a:t>
            </a:r>
            <a:r>
              <a:rPr lang="hu-HU" baseline="0" dirty="0" err="1" smtClean="0"/>
              <a:t>from</a:t>
            </a:r>
            <a:r>
              <a:rPr lang="hu-HU" baseline="0" dirty="0" smtClean="0"/>
              <a:t> </a:t>
            </a:r>
            <a:r>
              <a:rPr lang="hu-HU" baseline="0" dirty="0" err="1" smtClean="0"/>
              <a:t>native</a:t>
            </a:r>
            <a:r>
              <a:rPr lang="hu-HU" baseline="0" dirty="0" smtClean="0"/>
              <a:t> </a:t>
            </a:r>
            <a:r>
              <a:rPr lang="hu-HU" baseline="0" dirty="0" err="1" smtClean="0"/>
              <a:t>speakers</a:t>
            </a:r>
            <a:r>
              <a:rPr lang="hu-HU" baseline="0" dirty="0" smtClean="0"/>
              <a:t> </a:t>
            </a:r>
            <a:r>
              <a:rPr lang="hu-HU" baseline="0" dirty="0" err="1" smtClean="0"/>
              <a:t>about</a:t>
            </a:r>
            <a:r>
              <a:rPr lang="hu-HU" baseline="0" dirty="0" smtClean="0"/>
              <a:t> </a:t>
            </a:r>
            <a:r>
              <a:rPr lang="hu-HU" baseline="0" dirty="0" err="1" smtClean="0"/>
              <a:t>them</a:t>
            </a:r>
            <a:r>
              <a:rPr lang="hu-HU" baseline="0" dirty="0" smtClean="0"/>
              <a:t>. 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examination of the versions with interjections was also justified by the fact that it is very difficult to extract insubordinate clauses from the databases</a:t>
            </a:r>
            <a:r>
              <a:rPr lang="hu-HU" sz="1200" b="0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: 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 number of conditional subordinate clauses is huge, it is extremely time-consuming to find the </a:t>
            </a:r>
            <a:r>
              <a:rPr lang="en-US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insubordinated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forms</a:t>
            </a:r>
            <a:r>
              <a:rPr lang="hu-H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hu-H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among</a:t>
            </a:r>
            <a:r>
              <a:rPr lang="hu-H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hu-H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them</a:t>
            </a:r>
            <a:r>
              <a:rPr lang="hu-H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</a:t>
            </a:r>
          </a:p>
          <a:p>
            <a:r>
              <a:rPr lang="en-US" baseline="0" dirty="0" smtClean="0"/>
              <a:t>The upper part of the slide contains the selected </a:t>
            </a:r>
            <a:r>
              <a:rPr lang="hu-HU" baseline="0" dirty="0" err="1" smtClean="0"/>
              <a:t>interjections</a:t>
            </a:r>
            <a:r>
              <a:rPr lang="hu-HU" baseline="0" dirty="0" smtClean="0"/>
              <a:t> (ó, ah, etc.) </a:t>
            </a:r>
            <a:r>
              <a:rPr lang="en-US" baseline="0" dirty="0" smtClean="0"/>
              <a:t>and conditional conjunctions</a:t>
            </a:r>
            <a:r>
              <a:rPr lang="hu-HU" baseline="0" dirty="0" smtClean="0"/>
              <a:t>/</a:t>
            </a:r>
            <a:r>
              <a:rPr lang="hu-HU" baseline="0" dirty="0" err="1" smtClean="0"/>
              <a:t>subordinators</a:t>
            </a:r>
            <a:r>
              <a:rPr lang="hu-HU" baseline="0" dirty="0" smtClean="0"/>
              <a:t> (</a:t>
            </a:r>
            <a:r>
              <a:rPr lang="hu-HU" i="1" baseline="0" dirty="0" smtClean="0"/>
              <a:t>ha, hogyha</a:t>
            </a:r>
            <a:r>
              <a:rPr lang="hu-HU" baseline="0" dirty="0" smtClean="0"/>
              <a:t>)</a:t>
            </a:r>
            <a:r>
              <a:rPr lang="en-US" baseline="0" dirty="0" smtClean="0"/>
              <a:t>, as well as the optative particles </a:t>
            </a:r>
            <a:r>
              <a:rPr lang="hu-HU" baseline="0" dirty="0" smtClean="0"/>
              <a:t>(</a:t>
            </a:r>
            <a:r>
              <a:rPr lang="hu-HU" i="1" baseline="0" dirty="0" smtClean="0"/>
              <a:t>csak, bárcsak, bár</a:t>
            </a:r>
            <a:r>
              <a:rPr lang="hu-HU" baseline="0" dirty="0" smtClean="0"/>
              <a:t>) </a:t>
            </a:r>
            <a:r>
              <a:rPr lang="en-US" baseline="0" dirty="0" smtClean="0"/>
              <a:t>also included in the study.</a:t>
            </a:r>
            <a:endParaRPr lang="hu-HU" baseline="0" dirty="0" smtClean="0"/>
          </a:p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37B0F5-1E29-4598-AD11-E3C742E4B04E}" type="slidenum">
              <a:rPr lang="hu-HU" smtClean="0"/>
              <a:t>6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29676691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u-HU" dirty="0" err="1" smtClean="0"/>
              <a:t>Let’s</a:t>
            </a:r>
            <a:r>
              <a:rPr lang="hu-HU" dirty="0" smtClean="0"/>
              <a:t> </a:t>
            </a:r>
            <a:r>
              <a:rPr lang="hu-HU" dirty="0" err="1" smtClean="0"/>
              <a:t>see</a:t>
            </a:r>
            <a:r>
              <a:rPr lang="hu-HU" dirty="0" smtClean="0"/>
              <a:t> </a:t>
            </a:r>
            <a:r>
              <a:rPr lang="hu-HU" dirty="0" err="1" smtClean="0"/>
              <a:t>the</a:t>
            </a:r>
            <a:r>
              <a:rPr lang="hu-HU" dirty="0" smtClean="0"/>
              <a:t> </a:t>
            </a:r>
            <a:r>
              <a:rPr lang="hu-HU" dirty="0" err="1" smtClean="0"/>
              <a:t>results</a:t>
            </a:r>
            <a:r>
              <a:rPr lang="hu-HU" dirty="0" smtClean="0"/>
              <a:t>:</a:t>
            </a:r>
            <a:r>
              <a:rPr lang="hu-HU" baseline="0" dirty="0" smtClean="0"/>
              <a:t> 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surprisingly, there were no hits in the BEA for </a:t>
            </a:r>
            <a:r>
              <a:rPr lang="hu-H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any</a:t>
            </a:r>
            <a:r>
              <a:rPr lang="hu-H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variant</a:t>
            </a:r>
            <a:r>
              <a:rPr lang="hu-HU" sz="1200" b="0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starting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with </a:t>
            </a:r>
            <a:r>
              <a:rPr lang="hu-H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 </a:t>
            </a:r>
            <a:r>
              <a:rPr lang="hu-H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interjection</a:t>
            </a:r>
            <a:r>
              <a:rPr lang="hu-H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r>
              <a:rPr lang="hu-H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</a:t>
            </a:r>
            <a:r>
              <a:rPr lang="hu-H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MNSz2 </a:t>
            </a:r>
            <a:r>
              <a:rPr lang="hu-H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</a:t>
            </a:r>
            <a:r>
              <a:rPr lang="hu-H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hu-H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first</a:t>
            </a:r>
            <a:r>
              <a:rPr lang="hu-H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hu-H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search</a:t>
            </a:r>
            <a:r>
              <a:rPr lang="hu-H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/</a:t>
            </a:r>
            <a:r>
              <a:rPr lang="hu-H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query</a:t>
            </a:r>
            <a:r>
              <a:rPr lang="hu-H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(</a:t>
            </a:r>
            <a:r>
              <a:rPr lang="hu-H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when</a:t>
            </a:r>
            <a:r>
              <a:rPr lang="hu-H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no </a:t>
            </a:r>
            <a:r>
              <a:rPr lang="hu-H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any</a:t>
            </a:r>
            <a:r>
              <a:rPr lang="hu-HU" sz="1200" b="0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hu-HU" sz="1200" b="0" i="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other</a:t>
            </a:r>
            <a:r>
              <a:rPr lang="hu-HU" sz="1200" b="0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hu-HU" sz="1200" b="0" i="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element</a:t>
            </a:r>
            <a:r>
              <a:rPr lang="hu-HU" sz="1200" b="0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/</a:t>
            </a:r>
            <a:r>
              <a:rPr lang="hu-HU" sz="1200" b="0" i="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character</a:t>
            </a:r>
            <a:r>
              <a:rPr lang="hu-HU" sz="1200" b="0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hu-HU" sz="1200" b="0" i="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was</a:t>
            </a:r>
            <a:r>
              <a:rPr lang="hu-HU" sz="1200" b="0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hu-HU" sz="1200" b="0" i="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between</a:t>
            </a:r>
            <a:r>
              <a:rPr lang="hu-HU" sz="1200" b="0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hu-HU" sz="1200" b="0" i="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</a:t>
            </a:r>
            <a:r>
              <a:rPr lang="hu-HU" sz="1200" b="0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hu-HU" sz="1200" b="0" i="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interjection</a:t>
            </a:r>
            <a:r>
              <a:rPr lang="hu-HU" sz="1200" b="0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and </a:t>
            </a:r>
            <a:r>
              <a:rPr lang="hu-HU" sz="1200" b="0" i="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</a:t>
            </a:r>
            <a:r>
              <a:rPr lang="hu-HU" sz="1200" b="0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hu-HU" sz="1200" b="0" i="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subordinator</a:t>
            </a:r>
            <a:r>
              <a:rPr lang="hu-HU" sz="1200" b="0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hu-HU" sz="1200" b="0" i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ha</a:t>
            </a:r>
            <a:r>
              <a:rPr lang="hu-HU" sz="1200" b="0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and </a:t>
            </a:r>
            <a:r>
              <a:rPr lang="hu-HU" sz="1200" b="0" i="1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hogyha) </a:t>
            </a:r>
            <a:r>
              <a:rPr lang="hu-HU" sz="1200" b="0" i="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found</a:t>
            </a:r>
            <a:r>
              <a:rPr lang="hu-HU" sz="1200" b="0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88 </a:t>
            </a:r>
            <a:r>
              <a:rPr lang="hu-HU" sz="1200" b="0" i="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results</a:t>
            </a:r>
            <a:r>
              <a:rPr lang="hu-HU" sz="1200" b="0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(</a:t>
            </a:r>
            <a:r>
              <a:rPr lang="hu-HU" sz="1200" b="0" i="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see</a:t>
            </a:r>
            <a:r>
              <a:rPr lang="hu-HU" sz="1200" b="0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hu-HU" sz="1200" b="0" i="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example</a:t>
            </a:r>
            <a:r>
              <a:rPr lang="hu-HU" sz="1200" b="0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(9). T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his </a:t>
            </a:r>
            <a:r>
              <a:rPr lang="hu-H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search</a:t>
            </a:r>
            <a:r>
              <a:rPr lang="hu-H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was necessary due to the frequent lack of </a:t>
            </a:r>
            <a:r>
              <a:rPr lang="hu-H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punctuation</a:t>
            </a:r>
            <a:r>
              <a:rPr lang="hu-H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marking </a:t>
            </a:r>
            <a:r>
              <a:rPr lang="hu-H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</a:t>
            </a:r>
            <a:r>
              <a:rPr lang="hu-H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hu-H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certain</a:t>
            </a:r>
            <a:r>
              <a:rPr lang="hu-H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hu-H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genres</a:t>
            </a:r>
            <a:r>
              <a:rPr lang="hu-H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(</a:t>
            </a:r>
            <a:r>
              <a:rPr lang="hu-H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e.g</a:t>
            </a:r>
            <a:r>
              <a:rPr lang="hu-H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</a:t>
            </a:r>
            <a:r>
              <a:rPr lang="hu-H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personal</a:t>
            </a:r>
            <a:r>
              <a:rPr lang="hu-H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hu-H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subcorpora</a:t>
            </a:r>
            <a:r>
              <a:rPr lang="hu-H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: </a:t>
            </a:r>
            <a:r>
              <a:rPr lang="hu-H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social</a:t>
            </a:r>
            <a:r>
              <a:rPr lang="hu-H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hu-H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media</a:t>
            </a:r>
            <a:r>
              <a:rPr lang="hu-H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hu-HU" sz="1200" b="0" i="0" kern="120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texts</a:t>
            </a:r>
            <a:r>
              <a:rPr lang="hu-HU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). Ó</a:t>
            </a:r>
            <a:r>
              <a:rPr lang="hu-HU" sz="1200" b="0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HA </a:t>
            </a:r>
            <a:r>
              <a:rPr lang="hu-HU" sz="1200" b="0" i="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was</a:t>
            </a:r>
            <a:r>
              <a:rPr lang="hu-HU" sz="1200" b="0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hu-HU" sz="1200" b="0" i="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</a:t>
            </a:r>
            <a:r>
              <a:rPr lang="hu-HU" sz="1200" b="0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most </a:t>
            </a:r>
            <a:r>
              <a:rPr lang="hu-HU" sz="1200" b="0" i="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frequent</a:t>
            </a:r>
            <a:r>
              <a:rPr lang="hu-HU" sz="1200" b="0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hu-HU" sz="1200" b="0" i="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variant</a:t>
            </a:r>
            <a:r>
              <a:rPr lang="hu-HU" sz="1200" b="0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hu-HU" sz="1200" b="0" i="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but</a:t>
            </a:r>
            <a:r>
              <a:rPr lang="hu-HU" sz="1200" b="0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hu-HU" sz="1200" b="0" i="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clauses</a:t>
            </a:r>
            <a:r>
              <a:rPr lang="hu-HU" sz="1200" b="0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starting </a:t>
            </a:r>
            <a:r>
              <a:rPr lang="hu-HU" sz="1200" b="0" i="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with</a:t>
            </a:r>
            <a:r>
              <a:rPr lang="hu-HU" sz="1200" b="0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AH/OH HOGYHA </a:t>
            </a:r>
            <a:r>
              <a:rPr lang="hu-HU" sz="1200" b="0" i="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were</a:t>
            </a:r>
            <a:r>
              <a:rPr lang="hu-HU" sz="1200" b="0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hu-HU" sz="1200" b="0" i="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completely</a:t>
            </a:r>
            <a:r>
              <a:rPr lang="hu-HU" sz="1200" b="0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hu-HU" sz="1200" b="0" i="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missing</a:t>
            </a:r>
            <a:r>
              <a:rPr lang="hu-HU" sz="1200" b="0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. The </a:t>
            </a:r>
            <a:r>
              <a:rPr lang="hu-HU" sz="1200" b="0" i="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interjection</a:t>
            </a:r>
            <a:r>
              <a:rPr lang="hu-HU" sz="1200" b="0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JAJ ’</a:t>
            </a:r>
            <a:r>
              <a:rPr lang="hu-HU" sz="1200" b="0" i="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ouch</a:t>
            </a:r>
            <a:r>
              <a:rPr lang="hu-HU" sz="1200" b="0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hu-HU" sz="1200" b="0" i="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alas</a:t>
            </a:r>
            <a:r>
              <a:rPr lang="hu-HU" sz="1200" b="0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 is </a:t>
            </a:r>
            <a:r>
              <a:rPr lang="hu-HU" sz="1200" b="0" i="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problematic</a:t>
            </a:r>
            <a:r>
              <a:rPr lang="hu-HU" sz="1200" b="0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hu-HU" sz="1200" b="0" i="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because</a:t>
            </a:r>
            <a:r>
              <a:rPr lang="hu-HU" sz="1200" b="0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of </a:t>
            </a:r>
            <a:r>
              <a:rPr lang="hu-HU" sz="1200" b="0" i="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its</a:t>
            </a:r>
            <a:r>
              <a:rPr lang="hu-HU" sz="1200" b="0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hu-HU" sz="1200" b="0" i="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multifunctional</a:t>
            </a:r>
            <a:r>
              <a:rPr lang="hu-HU" sz="1200" b="0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hu-HU" sz="1200" b="0" i="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nature</a:t>
            </a:r>
            <a:r>
              <a:rPr lang="hu-HU" sz="1200" b="0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: </a:t>
            </a:r>
            <a:r>
              <a:rPr lang="en-US" sz="1200" b="0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it is not always clear whether it is a noun </a:t>
            </a:r>
            <a:r>
              <a:rPr lang="hu-HU" sz="1200" b="0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(</a:t>
            </a:r>
            <a:r>
              <a:rPr lang="hu-HU" sz="1200" b="0" i="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with</a:t>
            </a:r>
            <a:r>
              <a:rPr lang="hu-HU" sz="1200" b="0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hu-HU" sz="1200" b="0" i="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the</a:t>
            </a:r>
            <a:r>
              <a:rPr lang="hu-HU" sz="1200" b="0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hu-HU" sz="1200" b="0" i="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meaning</a:t>
            </a:r>
            <a:r>
              <a:rPr lang="hu-HU" sz="1200" b="0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’</a:t>
            </a:r>
            <a:r>
              <a:rPr lang="hu-HU" sz="1200" b="0" i="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bad</a:t>
            </a:r>
            <a:r>
              <a:rPr lang="hu-HU" sz="1200" b="0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/</a:t>
            </a:r>
            <a:r>
              <a:rPr lang="hu-HU" sz="1200" b="0" i="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griveous</a:t>
            </a:r>
            <a:r>
              <a:rPr lang="hu-HU" sz="1200" b="0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hu-HU" sz="1200" b="0" i="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thing</a:t>
            </a:r>
            <a:r>
              <a:rPr lang="hu-HU" sz="1200" b="0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’) </a:t>
            </a:r>
            <a:r>
              <a:rPr lang="en-US" sz="1200" b="0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or an interjection</a:t>
            </a:r>
            <a:r>
              <a:rPr lang="hu-HU" sz="1200" b="0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, </a:t>
            </a:r>
            <a:r>
              <a:rPr lang="hu-HU" sz="1200" b="0" i="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see</a:t>
            </a:r>
            <a:r>
              <a:rPr lang="hu-HU" sz="1200" b="0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</a:t>
            </a:r>
            <a:r>
              <a:rPr lang="hu-HU" sz="1200" b="0" i="0" kern="1200" baseline="0" dirty="0" err="1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example</a:t>
            </a:r>
            <a:r>
              <a:rPr lang="hu-HU" sz="1200" b="0" i="0" kern="1200" baseline="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(10).</a:t>
            </a:r>
            <a:endParaRPr lang="hu-HU" sz="1200" b="0" i="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hu-HU" sz="1200" b="0" i="0" kern="1200" dirty="0" smtClean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hu-HU" i="0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37B0F5-1E29-4598-AD11-E3C742E4B04E}" type="slidenum">
              <a:rPr lang="hu-HU" smtClean="0"/>
              <a:t>7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356223066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u-HU" dirty="0" smtClean="0"/>
              <a:t>88 </a:t>
            </a:r>
            <a:r>
              <a:rPr lang="hu-HU" dirty="0" err="1" smtClean="0"/>
              <a:t>hits</a:t>
            </a:r>
            <a:r>
              <a:rPr lang="hu-HU" dirty="0" smtClean="0"/>
              <a:t> </a:t>
            </a:r>
            <a:r>
              <a:rPr lang="en-US" dirty="0" smtClean="0"/>
              <a:t>indicate very, very rare usage in the case of such a large (1.5 million text words) corpus, but</a:t>
            </a:r>
            <a:r>
              <a:rPr lang="hu-HU" dirty="0" smtClean="0"/>
              <a:t> </a:t>
            </a:r>
            <a:r>
              <a:rPr lang="en-US" dirty="0" smtClean="0"/>
              <a:t>the situation is </a:t>
            </a:r>
            <a:r>
              <a:rPr lang="hu-HU" dirty="0" smtClean="0"/>
              <a:t>a </a:t>
            </a:r>
            <a:r>
              <a:rPr lang="hu-HU" dirty="0" err="1" smtClean="0"/>
              <a:t>little</a:t>
            </a:r>
            <a:r>
              <a:rPr lang="hu-HU" dirty="0" smtClean="0"/>
              <a:t> bit </a:t>
            </a:r>
            <a:r>
              <a:rPr lang="en-US" dirty="0" smtClean="0"/>
              <a:t>different if during the search we allow an extra element to enter between the interjection and the subordinator</a:t>
            </a:r>
            <a:r>
              <a:rPr lang="hu-HU" dirty="0" smtClean="0"/>
              <a:t>:</a:t>
            </a: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37B0F5-1E29-4598-AD11-E3C742E4B04E}" type="slidenum">
              <a:rPr lang="hu-HU" smtClean="0"/>
              <a:t>8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06041031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hu-HU" dirty="0" err="1" smtClean="0"/>
              <a:t>As</a:t>
            </a:r>
            <a:r>
              <a:rPr lang="hu-HU" dirty="0" smtClean="0"/>
              <a:t> </a:t>
            </a:r>
            <a:r>
              <a:rPr lang="hu-HU" dirty="0" err="1" smtClean="0"/>
              <a:t>you</a:t>
            </a:r>
            <a:r>
              <a:rPr lang="hu-HU" baseline="0" dirty="0" smtClean="0"/>
              <a:t> </a:t>
            </a:r>
            <a:r>
              <a:rPr lang="hu-HU" baseline="0" dirty="0" err="1" smtClean="0"/>
              <a:t>can</a:t>
            </a:r>
            <a:r>
              <a:rPr lang="hu-HU" baseline="0" dirty="0" smtClean="0"/>
              <a:t> </a:t>
            </a:r>
            <a:r>
              <a:rPr lang="hu-HU" baseline="0" dirty="0" err="1" smtClean="0"/>
              <a:t>see</a:t>
            </a:r>
            <a:r>
              <a:rPr lang="hu-HU" baseline="0" dirty="0" smtClean="0"/>
              <a:t>: </a:t>
            </a:r>
            <a:r>
              <a:rPr lang="hu-HU" baseline="0" dirty="0" err="1" smtClean="0"/>
              <a:t>if</a:t>
            </a:r>
            <a:r>
              <a:rPr lang="hu-HU" baseline="0" dirty="0" smtClean="0"/>
              <a:t> </a:t>
            </a:r>
            <a:r>
              <a:rPr lang="hu-HU" baseline="0" dirty="0" err="1" smtClean="0"/>
              <a:t>we</a:t>
            </a:r>
            <a:r>
              <a:rPr lang="hu-HU" baseline="0" dirty="0" smtClean="0"/>
              <a:t> </a:t>
            </a:r>
            <a:r>
              <a:rPr lang="hu-HU" baseline="0" dirty="0" err="1" smtClean="0"/>
              <a:t>allow</a:t>
            </a:r>
            <a:r>
              <a:rPr lang="hu-HU" baseline="0" dirty="0" smtClean="0"/>
              <a:t> e. g. a </a:t>
            </a:r>
            <a:r>
              <a:rPr lang="hu-HU" baseline="0" dirty="0" err="1" smtClean="0"/>
              <a:t>punctuation</a:t>
            </a:r>
            <a:r>
              <a:rPr lang="hu-HU" baseline="0" dirty="0" smtClean="0"/>
              <a:t> mark (</a:t>
            </a:r>
            <a:r>
              <a:rPr lang="hu-HU" baseline="0" dirty="0" err="1" smtClean="0"/>
              <a:t>typically</a:t>
            </a:r>
            <a:r>
              <a:rPr lang="hu-HU" baseline="0" dirty="0" smtClean="0"/>
              <a:t> </a:t>
            </a:r>
            <a:r>
              <a:rPr lang="hu-HU" baseline="0" dirty="0" err="1" smtClean="0"/>
              <a:t>comma</a:t>
            </a:r>
            <a:r>
              <a:rPr lang="hu-HU" baseline="0" dirty="0" smtClean="0"/>
              <a:t>) </a:t>
            </a:r>
            <a:r>
              <a:rPr lang="hu-HU" baseline="0" dirty="0" err="1" smtClean="0"/>
              <a:t>between</a:t>
            </a:r>
            <a:r>
              <a:rPr lang="hu-HU" baseline="0" dirty="0" smtClean="0"/>
              <a:t> </a:t>
            </a:r>
            <a:r>
              <a:rPr lang="hu-HU" baseline="0" dirty="0" err="1" smtClean="0"/>
              <a:t>the</a:t>
            </a:r>
            <a:r>
              <a:rPr lang="hu-HU" baseline="0" dirty="0" smtClean="0"/>
              <a:t> </a:t>
            </a:r>
            <a:r>
              <a:rPr lang="hu-HU" baseline="0" dirty="0" err="1" smtClean="0"/>
              <a:t>elements</a:t>
            </a:r>
            <a:r>
              <a:rPr lang="hu-HU" baseline="0" dirty="0" smtClean="0"/>
              <a:t>, </a:t>
            </a:r>
            <a:r>
              <a:rPr lang="hu-HU" baseline="0" dirty="0" err="1" smtClean="0"/>
              <a:t>we</a:t>
            </a:r>
            <a:r>
              <a:rPr lang="hu-HU" baseline="0" dirty="0" smtClean="0"/>
              <a:t> </a:t>
            </a:r>
            <a:r>
              <a:rPr lang="hu-HU" baseline="0" dirty="0" err="1" smtClean="0"/>
              <a:t>get</a:t>
            </a:r>
            <a:r>
              <a:rPr lang="hu-HU" baseline="0" dirty="0" smtClean="0"/>
              <a:t> </a:t>
            </a:r>
            <a:r>
              <a:rPr lang="hu-HU" baseline="0" dirty="0" err="1" smtClean="0"/>
              <a:t>bigger</a:t>
            </a:r>
            <a:r>
              <a:rPr lang="hu-HU" baseline="0" dirty="0" smtClean="0"/>
              <a:t> </a:t>
            </a:r>
            <a:r>
              <a:rPr lang="hu-HU" baseline="0" dirty="0" err="1" smtClean="0"/>
              <a:t>numbers</a:t>
            </a:r>
            <a:r>
              <a:rPr lang="hu-HU" baseline="0" dirty="0" smtClean="0"/>
              <a:t>. The </a:t>
            </a:r>
            <a:r>
              <a:rPr lang="hu-HU" baseline="0" dirty="0" err="1" smtClean="0"/>
              <a:t>same</a:t>
            </a:r>
            <a:r>
              <a:rPr lang="hu-HU" baseline="0" dirty="0" smtClean="0"/>
              <a:t> </a:t>
            </a:r>
            <a:r>
              <a:rPr lang="hu-HU" baseline="0" dirty="0" err="1" smtClean="0"/>
              <a:t>pairs</a:t>
            </a:r>
            <a:r>
              <a:rPr lang="hu-HU" baseline="0" dirty="0" smtClean="0"/>
              <a:t> </a:t>
            </a:r>
            <a:r>
              <a:rPr lang="hu-HU" baseline="0" dirty="0" err="1" smtClean="0"/>
              <a:t>emerge</a:t>
            </a:r>
            <a:r>
              <a:rPr lang="hu-HU" baseline="0" dirty="0" smtClean="0"/>
              <a:t>: Ó HA, OH HA AND JAJ HA. </a:t>
            </a:r>
            <a:r>
              <a:rPr lang="en-US" baseline="0" dirty="0" smtClean="0"/>
              <a:t>But even the almost half a thousand hits can be said to be small</a:t>
            </a:r>
            <a:r>
              <a:rPr lang="hu-HU" baseline="0" dirty="0" smtClean="0"/>
              <a:t>.</a:t>
            </a:r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37B0F5-1E29-4598-AD11-E3C742E4B04E}" type="slidenum">
              <a:rPr lang="hu-HU" smtClean="0"/>
              <a:t>9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2572912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ím és képaláír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dézet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évkárty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évkártya idéze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gaz vagy ham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7/7/2023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7/7/2023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7/7/2023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hu-HU" smtClean="0"/>
              <a:t>Kép beszúrásához kattintson az ikonra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7/7/2023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157"/>
            <a:ext cx="2356674" cy="6853096"/>
            <a:chOff x="6627813" y="195610"/>
            <a:chExt cx="1952625" cy="5678141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610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hu-HU" smtClean="0"/>
              <a:t>Mintacím szerkesztése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7/7/2023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docs.google.com/forms/d/e/1FAIpQLScQ419oNl0C5xiHlrNzYToLMn0Yo2Rx3xjNypArtLzEvd-ywg/viewform?vc=0&amp;c=0&amp;w=1&amp;flr=0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2589213" y="1602224"/>
            <a:ext cx="8915399" cy="3175158"/>
          </a:xfrm>
        </p:spPr>
        <p:txBody>
          <a:bodyPr>
            <a:normAutofit/>
          </a:bodyPr>
          <a:lstStyle/>
          <a:p>
            <a:r>
              <a:rPr lang="en-US" sz="3900" b="1" i="1" dirty="0"/>
              <a:t>The semantics and pragmatics of insubordinate conditional clauses in Hungarian</a:t>
            </a:r>
            <a:endParaRPr lang="hu-HU" sz="3900" dirty="0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2589213" y="5170571"/>
            <a:ext cx="9555480" cy="1349101"/>
          </a:xfrm>
        </p:spPr>
        <p:txBody>
          <a:bodyPr>
            <a:normAutofit fontScale="92500" lnSpcReduction="20000"/>
          </a:bodyPr>
          <a:lstStyle/>
          <a:p>
            <a:r>
              <a:rPr lang="hu-HU" dirty="0" smtClean="0"/>
              <a:t>18th International </a:t>
            </a:r>
            <a:r>
              <a:rPr lang="hu-HU" dirty="0" err="1" smtClean="0"/>
              <a:t>Pragmatics</a:t>
            </a:r>
            <a:r>
              <a:rPr lang="hu-HU" dirty="0" smtClean="0"/>
              <a:t> </a:t>
            </a:r>
            <a:r>
              <a:rPr lang="hu-HU" dirty="0" err="1" smtClean="0"/>
              <a:t>Conference</a:t>
            </a:r>
            <a:r>
              <a:rPr lang="hu-HU" dirty="0" smtClean="0"/>
              <a:t>, </a:t>
            </a:r>
            <a:r>
              <a:rPr lang="hu-HU" dirty="0" err="1" smtClean="0"/>
              <a:t>Université</a:t>
            </a:r>
            <a:r>
              <a:rPr lang="hu-HU" dirty="0" smtClean="0"/>
              <a:t> </a:t>
            </a:r>
            <a:r>
              <a:rPr lang="hu-HU" dirty="0" err="1" smtClean="0"/>
              <a:t>Libre</a:t>
            </a:r>
            <a:r>
              <a:rPr lang="hu-HU" dirty="0" smtClean="0"/>
              <a:t> de </a:t>
            </a:r>
            <a:r>
              <a:rPr lang="hu-HU" dirty="0" err="1" smtClean="0"/>
              <a:t>Bruxelles</a:t>
            </a:r>
            <a:r>
              <a:rPr lang="hu-HU" dirty="0" smtClean="0"/>
              <a:t>, 11.07.2023.</a:t>
            </a:r>
          </a:p>
          <a:p>
            <a:r>
              <a:rPr lang="en-US" b="1" dirty="0" smtClean="0"/>
              <a:t>Clause </a:t>
            </a:r>
            <a:r>
              <a:rPr lang="en-US" b="1" dirty="0"/>
              <a:t>combining at the discourse-grammar interface: Answers</a:t>
            </a:r>
          </a:p>
          <a:p>
            <a:r>
              <a:rPr lang="en-US" b="1" dirty="0"/>
              <a:t>from coordination, subordination and </a:t>
            </a:r>
            <a:r>
              <a:rPr lang="en-US" b="1" dirty="0" smtClean="0"/>
              <a:t>insubordination</a:t>
            </a:r>
            <a:endParaRPr lang="hu-HU" dirty="0" smtClean="0"/>
          </a:p>
          <a:p>
            <a:r>
              <a:rPr lang="hu-HU" dirty="0" smtClean="0"/>
              <a:t>Dér, Csilla Ilona</a:t>
            </a:r>
            <a:endParaRPr lang="hu-HU" dirty="0"/>
          </a:p>
        </p:txBody>
      </p:sp>
      <p:pic>
        <p:nvPicPr>
          <p:cNvPr id="4" name="Google Shape;270;p1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702982" y="1095836"/>
            <a:ext cx="3917800" cy="1012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Google Shape;268;p12" descr="https://lh5.googleusercontent.com/5okfIvuRBwGfm903F0hceovlTTXKjsh3rIfIQpuzZ_U1RCBn9A2QutH7DSm8iVMqxO83hoaTwebZD6PdAP2gGorUm1zzb0PkatE5XQOlWjgRokM4DsM7pjPIf6pRPzv0gml3AyC6c-h3XrMFz10HyQ=s2048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7258412" y="645087"/>
            <a:ext cx="1404420" cy="1052250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Google Shape;271;p12"/>
          <p:cNvSpPr txBox="1"/>
          <p:nvPr/>
        </p:nvSpPr>
        <p:spPr>
          <a:xfrm>
            <a:off x="6101964" y="1640571"/>
            <a:ext cx="4316700" cy="369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hu-HU" sz="1800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Hungarian</a:t>
            </a:r>
            <a:r>
              <a:rPr lang="hu-HU" sz="1800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Research Centre </a:t>
            </a:r>
            <a:r>
              <a:rPr lang="hu-HU" sz="1800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for</a:t>
            </a:r>
            <a:r>
              <a:rPr lang="hu-HU" sz="1800" dirty="0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hu-HU" sz="1800" dirty="0" err="1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Linguistics</a:t>
            </a:r>
            <a:endParaRPr sz="1800" dirty="0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1761223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/>
              <a:t>I</a:t>
            </a:r>
            <a:r>
              <a:rPr lang="hu-HU" dirty="0" err="1" smtClean="0"/>
              <a:t>nterjection</a:t>
            </a:r>
            <a:r>
              <a:rPr lang="hu-HU" dirty="0" smtClean="0"/>
              <a:t> + </a:t>
            </a:r>
            <a:r>
              <a:rPr lang="hu-HU" i="1" dirty="0" smtClean="0"/>
              <a:t>HA</a:t>
            </a:r>
            <a:r>
              <a:rPr lang="hu-HU" dirty="0" smtClean="0"/>
              <a:t>: </a:t>
            </a:r>
            <a:r>
              <a:rPr lang="hu-HU" dirty="0" err="1" smtClean="0"/>
              <a:t>wishes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675051" y="1731696"/>
            <a:ext cx="10042216" cy="4677196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hu-HU" dirty="0" smtClean="0">
                <a:solidFill>
                  <a:schemeClr val="tx1"/>
                </a:solidFill>
              </a:rPr>
              <a:t>(10) </a:t>
            </a:r>
            <a:r>
              <a:rPr lang="hu-HU" i="1" dirty="0" err="1" smtClean="0">
                <a:solidFill>
                  <a:schemeClr val="tx1"/>
                </a:solidFill>
              </a:rPr>
              <a:t>leila</a:t>
            </a:r>
            <a:r>
              <a:rPr lang="hu-HU" i="1" dirty="0" smtClean="0">
                <a:solidFill>
                  <a:schemeClr val="tx1"/>
                </a:solidFill>
              </a:rPr>
              <a:t> </a:t>
            </a:r>
            <a:r>
              <a:rPr lang="hu-HU" i="1" dirty="0">
                <a:solidFill>
                  <a:schemeClr val="tx1"/>
                </a:solidFill>
              </a:rPr>
              <a:t>11/18/99 14:01:29 Nézem a foteleket... </a:t>
            </a:r>
            <a:r>
              <a:rPr lang="hu-HU" b="1" i="1" dirty="0">
                <a:solidFill>
                  <a:schemeClr val="tx1"/>
                </a:solidFill>
              </a:rPr>
              <a:t>Oh, ha mesélni tudnának...</a:t>
            </a:r>
            <a:r>
              <a:rPr lang="hu-HU" i="1" dirty="0">
                <a:solidFill>
                  <a:schemeClr val="tx1"/>
                </a:solidFill>
              </a:rPr>
              <a:t> </a:t>
            </a:r>
            <a:r>
              <a:rPr lang="hu-HU" dirty="0" smtClean="0">
                <a:solidFill>
                  <a:schemeClr val="tx1"/>
                </a:solidFill>
              </a:rPr>
              <a:t>(</a:t>
            </a:r>
            <a:r>
              <a:rPr lang="hu-HU" dirty="0">
                <a:solidFill>
                  <a:schemeClr val="tx1"/>
                </a:solidFill>
              </a:rPr>
              <a:t>MNSz2, </a:t>
            </a:r>
            <a:r>
              <a:rPr lang="hu-HU" dirty="0" err="1">
                <a:solidFill>
                  <a:schemeClr val="tx1"/>
                </a:solidFill>
              </a:rPr>
              <a:t>doc</a:t>
            </a:r>
            <a:r>
              <a:rPr lang="hu-HU" dirty="0">
                <a:solidFill>
                  <a:schemeClr val="tx1"/>
                </a:solidFill>
              </a:rPr>
              <a:t>#1022, </a:t>
            </a:r>
            <a:r>
              <a:rPr lang="hu-HU" dirty="0" err="1" smtClean="0">
                <a:solidFill>
                  <a:schemeClr val="tx1"/>
                </a:solidFill>
              </a:rPr>
              <a:t>personal</a:t>
            </a:r>
            <a:r>
              <a:rPr lang="hu-HU" dirty="0" smtClean="0">
                <a:solidFill>
                  <a:schemeClr val="tx1"/>
                </a:solidFill>
              </a:rPr>
              <a:t>)</a:t>
            </a:r>
          </a:p>
          <a:p>
            <a:pPr marL="0" indent="0">
              <a:buNone/>
            </a:pPr>
            <a:r>
              <a:rPr lang="hu-HU" dirty="0" smtClean="0">
                <a:solidFill>
                  <a:schemeClr val="tx1"/>
                </a:solidFill>
              </a:rPr>
              <a:t>’</a:t>
            </a:r>
            <a:r>
              <a:rPr lang="en-US" dirty="0" smtClean="0">
                <a:solidFill>
                  <a:schemeClr val="tx1"/>
                </a:solidFill>
              </a:rPr>
              <a:t>I </a:t>
            </a:r>
            <a:r>
              <a:rPr lang="en-US" dirty="0">
                <a:solidFill>
                  <a:schemeClr val="tx1"/>
                </a:solidFill>
              </a:rPr>
              <a:t>look at the armchairs... </a:t>
            </a:r>
            <a:r>
              <a:rPr lang="en-US" b="1" dirty="0">
                <a:solidFill>
                  <a:schemeClr val="tx1"/>
                </a:solidFill>
              </a:rPr>
              <a:t>Oh, if you could </a:t>
            </a:r>
            <a:r>
              <a:rPr lang="en-US" b="1" dirty="0" smtClean="0">
                <a:solidFill>
                  <a:schemeClr val="tx1"/>
                </a:solidFill>
              </a:rPr>
              <a:t>tell</a:t>
            </a:r>
            <a:r>
              <a:rPr lang="hu-HU" b="1" dirty="0" smtClean="0">
                <a:solidFill>
                  <a:schemeClr val="tx1"/>
                </a:solidFill>
              </a:rPr>
              <a:t> </a:t>
            </a:r>
            <a:r>
              <a:rPr lang="hu-HU" b="1" dirty="0" err="1" smtClean="0">
                <a:solidFill>
                  <a:schemeClr val="tx1"/>
                </a:solidFill>
              </a:rPr>
              <a:t>tales</a:t>
            </a:r>
            <a:r>
              <a:rPr lang="en-US" b="1" dirty="0" smtClean="0">
                <a:solidFill>
                  <a:schemeClr val="tx1"/>
                </a:solidFill>
              </a:rPr>
              <a:t>...</a:t>
            </a:r>
            <a:r>
              <a:rPr lang="hu-HU" b="1" dirty="0" smtClean="0">
                <a:solidFill>
                  <a:schemeClr val="tx1"/>
                </a:solidFill>
              </a:rPr>
              <a:t>’</a:t>
            </a:r>
            <a:endParaRPr lang="hu-HU" b="1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hu-HU" dirty="0" smtClean="0">
                <a:solidFill>
                  <a:schemeClr val="tx1"/>
                </a:solidFill>
              </a:rPr>
              <a:t>(11) </a:t>
            </a:r>
            <a:r>
              <a:rPr lang="hu-HU" dirty="0">
                <a:solidFill>
                  <a:schemeClr val="tx1"/>
                </a:solidFill>
              </a:rPr>
              <a:t>B.S. (…) </a:t>
            </a:r>
            <a:r>
              <a:rPr lang="hu-HU" i="1" dirty="0">
                <a:solidFill>
                  <a:schemeClr val="tx1"/>
                </a:solidFill>
              </a:rPr>
              <a:t>Az embernek sokszor van olyan, hogy mesél egy történetét és vagy éppen megél egy történetet és arra gondol, </a:t>
            </a:r>
            <a:r>
              <a:rPr lang="hu-HU" b="1" i="1" dirty="0">
                <a:solidFill>
                  <a:schemeClr val="tx1"/>
                </a:solidFill>
              </a:rPr>
              <a:t>ó! ha nálam lett volna a fényképezőgépem. </a:t>
            </a:r>
            <a:r>
              <a:rPr lang="hu-HU" dirty="0">
                <a:solidFill>
                  <a:schemeClr val="tx1"/>
                </a:solidFill>
              </a:rPr>
              <a:t>(MNSz2, </a:t>
            </a:r>
            <a:r>
              <a:rPr lang="hu-HU" dirty="0" err="1">
                <a:solidFill>
                  <a:schemeClr val="tx1"/>
                </a:solidFill>
              </a:rPr>
              <a:t>doc</a:t>
            </a:r>
            <a:r>
              <a:rPr lang="hu-HU" dirty="0">
                <a:solidFill>
                  <a:schemeClr val="tx1"/>
                </a:solidFill>
              </a:rPr>
              <a:t>#2615, </a:t>
            </a:r>
            <a:r>
              <a:rPr lang="hu-HU" dirty="0" err="1" smtClean="0">
                <a:solidFill>
                  <a:schemeClr val="tx1"/>
                </a:solidFill>
              </a:rPr>
              <a:t>spoken</a:t>
            </a:r>
            <a:r>
              <a:rPr lang="hu-HU" dirty="0" smtClean="0">
                <a:solidFill>
                  <a:schemeClr val="tx1"/>
                </a:solidFill>
              </a:rPr>
              <a:t> </a:t>
            </a:r>
            <a:r>
              <a:rPr lang="hu-HU" dirty="0" err="1" smtClean="0">
                <a:solidFill>
                  <a:schemeClr val="tx1"/>
                </a:solidFill>
              </a:rPr>
              <a:t>press</a:t>
            </a:r>
            <a:r>
              <a:rPr lang="hu-HU" dirty="0" smtClean="0">
                <a:solidFill>
                  <a:schemeClr val="tx1"/>
                </a:solidFill>
              </a:rPr>
              <a:t>)</a:t>
            </a:r>
            <a:endParaRPr lang="hu-HU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hu-HU" dirty="0" smtClean="0">
                <a:solidFill>
                  <a:schemeClr val="tx1"/>
                </a:solidFill>
              </a:rPr>
              <a:t>’</a:t>
            </a:r>
            <a:r>
              <a:rPr lang="en-US" dirty="0" smtClean="0">
                <a:solidFill>
                  <a:schemeClr val="tx1"/>
                </a:solidFill>
              </a:rPr>
              <a:t>People </a:t>
            </a:r>
            <a:r>
              <a:rPr lang="en-US" dirty="0">
                <a:solidFill>
                  <a:schemeClr val="tx1"/>
                </a:solidFill>
              </a:rPr>
              <a:t>often tell a story or live a story and think, </a:t>
            </a:r>
            <a:r>
              <a:rPr lang="en-US" b="1" dirty="0">
                <a:solidFill>
                  <a:schemeClr val="tx1"/>
                </a:solidFill>
              </a:rPr>
              <a:t>oh! if I had my camera</a:t>
            </a:r>
            <a:r>
              <a:rPr lang="hu-HU" b="1" dirty="0" smtClean="0">
                <a:solidFill>
                  <a:schemeClr val="tx1"/>
                </a:solidFill>
              </a:rPr>
              <a:t>’</a:t>
            </a:r>
          </a:p>
          <a:p>
            <a:pPr marL="0" indent="0">
              <a:buNone/>
            </a:pPr>
            <a:r>
              <a:rPr lang="hu-HU" dirty="0" smtClean="0">
                <a:solidFill>
                  <a:schemeClr val="tx1"/>
                </a:solidFill>
              </a:rPr>
              <a:t>(12) </a:t>
            </a:r>
            <a:r>
              <a:rPr lang="hu-HU" i="1" dirty="0" smtClean="0">
                <a:solidFill>
                  <a:schemeClr val="tx1"/>
                </a:solidFill>
              </a:rPr>
              <a:t>2013-11-10 </a:t>
            </a:r>
            <a:r>
              <a:rPr lang="hu-HU" i="1" dirty="0">
                <a:solidFill>
                  <a:schemeClr val="tx1"/>
                </a:solidFill>
              </a:rPr>
              <a:t>Békési József </a:t>
            </a:r>
            <a:r>
              <a:rPr lang="hu-HU" b="1" i="1" dirty="0">
                <a:solidFill>
                  <a:schemeClr val="tx1"/>
                </a:solidFill>
              </a:rPr>
              <a:t>Jaj, ha így néznének ki!</a:t>
            </a:r>
            <a:r>
              <a:rPr lang="hu-HU" i="1" dirty="0">
                <a:solidFill>
                  <a:schemeClr val="tx1"/>
                </a:solidFill>
              </a:rPr>
              <a:t> Ezek szépek... És jók is!</a:t>
            </a:r>
            <a:r>
              <a:rPr lang="hu-HU" dirty="0">
                <a:solidFill>
                  <a:schemeClr val="tx1"/>
                </a:solidFill>
              </a:rPr>
              <a:t> (MNSz2, </a:t>
            </a:r>
            <a:r>
              <a:rPr lang="hu-HU" dirty="0" err="1">
                <a:solidFill>
                  <a:schemeClr val="tx1"/>
                </a:solidFill>
              </a:rPr>
              <a:t>doc</a:t>
            </a:r>
            <a:r>
              <a:rPr lang="hu-HU" dirty="0">
                <a:solidFill>
                  <a:schemeClr val="tx1"/>
                </a:solidFill>
              </a:rPr>
              <a:t>#2858, személyes-közösségi</a:t>
            </a:r>
            <a:r>
              <a:rPr lang="hu-HU" dirty="0" smtClean="0">
                <a:solidFill>
                  <a:schemeClr val="tx1"/>
                </a:solidFill>
              </a:rPr>
              <a:t>)</a:t>
            </a:r>
          </a:p>
          <a:p>
            <a:pPr marL="0" indent="0">
              <a:buNone/>
            </a:pPr>
            <a:r>
              <a:rPr lang="hu-HU" b="1" dirty="0" smtClean="0">
                <a:solidFill>
                  <a:schemeClr val="tx1"/>
                </a:solidFill>
              </a:rPr>
              <a:t>’</a:t>
            </a:r>
            <a:r>
              <a:rPr lang="en-US" b="1" dirty="0" smtClean="0">
                <a:solidFill>
                  <a:schemeClr val="tx1"/>
                </a:solidFill>
              </a:rPr>
              <a:t>Oh</a:t>
            </a:r>
            <a:r>
              <a:rPr lang="en-US" b="1" dirty="0">
                <a:solidFill>
                  <a:schemeClr val="tx1"/>
                </a:solidFill>
              </a:rPr>
              <a:t>, if only they looked like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b="1" dirty="0">
                <a:solidFill>
                  <a:schemeClr val="tx1"/>
                </a:solidFill>
              </a:rPr>
              <a:t>this! </a:t>
            </a:r>
            <a:r>
              <a:rPr lang="en-US" dirty="0">
                <a:solidFill>
                  <a:schemeClr val="tx1"/>
                </a:solidFill>
              </a:rPr>
              <a:t>These are beautiful... And good too!</a:t>
            </a:r>
            <a:r>
              <a:rPr lang="hu-HU" dirty="0" smtClean="0">
                <a:solidFill>
                  <a:schemeClr val="tx1"/>
                </a:solidFill>
              </a:rPr>
              <a:t>’</a:t>
            </a:r>
          </a:p>
          <a:p>
            <a:pPr marL="0" indent="0">
              <a:buNone/>
            </a:pPr>
            <a:r>
              <a:rPr lang="hu-HU" dirty="0" err="1" smtClean="0">
                <a:solidFill>
                  <a:schemeClr val="tx1"/>
                </a:solidFill>
              </a:rPr>
              <a:t>Wishes</a:t>
            </a:r>
            <a:r>
              <a:rPr lang="hu-HU" dirty="0" smtClean="0">
                <a:solidFill>
                  <a:schemeClr val="tx1"/>
                </a:solidFill>
              </a:rPr>
              <a:t>, </a:t>
            </a:r>
            <a:r>
              <a:rPr lang="hu-HU" dirty="0" err="1" smtClean="0">
                <a:solidFill>
                  <a:schemeClr val="tx1"/>
                </a:solidFill>
              </a:rPr>
              <a:t>especially</a:t>
            </a:r>
            <a:r>
              <a:rPr lang="hu-HU" dirty="0" smtClean="0">
                <a:solidFill>
                  <a:schemeClr val="tx1"/>
                </a:solidFill>
              </a:rPr>
              <a:t> </a:t>
            </a:r>
            <a:r>
              <a:rPr lang="hu-HU" dirty="0" err="1" smtClean="0">
                <a:solidFill>
                  <a:schemeClr val="tx1"/>
                </a:solidFill>
              </a:rPr>
              <a:t>irrealis</a:t>
            </a:r>
            <a:r>
              <a:rPr lang="hu-HU" dirty="0" smtClean="0">
                <a:solidFill>
                  <a:schemeClr val="tx1"/>
                </a:solidFill>
              </a:rPr>
              <a:t> and </a:t>
            </a:r>
            <a:r>
              <a:rPr lang="hu-HU" dirty="0" err="1" smtClean="0">
                <a:solidFill>
                  <a:schemeClr val="tx1"/>
                </a:solidFill>
              </a:rPr>
              <a:t>counterfactual</a:t>
            </a:r>
            <a:r>
              <a:rPr lang="hu-HU" dirty="0" smtClean="0">
                <a:solidFill>
                  <a:schemeClr val="tx1"/>
                </a:solidFill>
              </a:rPr>
              <a:t> </a:t>
            </a:r>
            <a:r>
              <a:rPr lang="hu-HU" dirty="0" err="1" smtClean="0">
                <a:solidFill>
                  <a:schemeClr val="tx1"/>
                </a:solidFill>
              </a:rPr>
              <a:t>wishes</a:t>
            </a:r>
            <a:endParaRPr lang="hu-HU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hu-HU" dirty="0" err="1" smtClean="0">
                <a:solidFill>
                  <a:schemeClr val="tx1"/>
                </a:solidFill>
              </a:rPr>
              <a:t>But</a:t>
            </a:r>
            <a:r>
              <a:rPr lang="hu-HU" dirty="0" smtClean="0">
                <a:solidFill>
                  <a:schemeClr val="tx1"/>
                </a:solidFill>
              </a:rPr>
              <a:t>: </a:t>
            </a:r>
          </a:p>
          <a:p>
            <a:pPr marL="0" indent="0">
              <a:buNone/>
            </a:pPr>
            <a:r>
              <a:rPr lang="hu-HU" dirty="0" smtClean="0"/>
              <a:t>(13) </a:t>
            </a:r>
            <a:r>
              <a:rPr lang="hu-HU" b="1" i="1" dirty="0"/>
              <a:t>ó ha </a:t>
            </a:r>
            <a:r>
              <a:rPr lang="hu-HU" b="1" i="1" dirty="0" err="1"/>
              <a:t>Assziszi</a:t>
            </a:r>
            <a:r>
              <a:rPr lang="hu-HU" b="1" i="1" dirty="0"/>
              <a:t> szent Ferenc köztünk még egyszer </a:t>
            </a:r>
            <a:r>
              <a:rPr lang="hu-HU" b="1" dirty="0"/>
              <a:t>megjelensz</a:t>
            </a:r>
            <a:r>
              <a:rPr lang="hu-HU" b="1" i="1" dirty="0"/>
              <a:t> </a:t>
            </a:r>
            <a:r>
              <a:rPr lang="hu-HU" i="1" dirty="0"/>
              <a:t>bolyongva a piros tetők vékony cserepei fölött </a:t>
            </a:r>
            <a:r>
              <a:rPr lang="hu-HU" dirty="0"/>
              <a:t>(MNSz2, #275411964, </a:t>
            </a:r>
            <a:r>
              <a:rPr lang="hu-HU" dirty="0" err="1"/>
              <a:t>literature</a:t>
            </a:r>
            <a:r>
              <a:rPr lang="hu-HU" dirty="0" smtClean="0"/>
              <a:t>) – V.Prst.</a:t>
            </a:r>
            <a:r>
              <a:rPr lang="hu-HU" cap="small" dirty="0" smtClean="0"/>
              <a:t>Ind.Sg2</a:t>
            </a:r>
          </a:p>
          <a:p>
            <a:pPr marL="0" indent="0">
              <a:buNone/>
            </a:pPr>
            <a:r>
              <a:rPr lang="hu-HU" dirty="0" smtClean="0">
                <a:solidFill>
                  <a:schemeClr val="tx1"/>
                </a:solidFill>
              </a:rPr>
              <a:t>’</a:t>
            </a:r>
            <a:r>
              <a:rPr lang="en-US" b="1" dirty="0" smtClean="0">
                <a:solidFill>
                  <a:schemeClr val="tx1"/>
                </a:solidFill>
              </a:rPr>
              <a:t>Oh</a:t>
            </a:r>
            <a:r>
              <a:rPr lang="en-US" b="1" dirty="0">
                <a:solidFill>
                  <a:schemeClr val="tx1"/>
                </a:solidFill>
              </a:rPr>
              <a:t>, if </a:t>
            </a:r>
            <a:r>
              <a:rPr lang="en-US" dirty="0">
                <a:solidFill>
                  <a:schemeClr val="tx1"/>
                </a:solidFill>
              </a:rPr>
              <a:t>Saint Francis of Assisi </a:t>
            </a:r>
            <a:r>
              <a:rPr lang="hu-HU" dirty="0" err="1" smtClean="0">
                <a:solidFill>
                  <a:schemeClr val="tx1"/>
                </a:solidFill>
              </a:rPr>
              <a:t>you</a:t>
            </a:r>
            <a:r>
              <a:rPr lang="hu-HU" dirty="0" smtClean="0">
                <a:solidFill>
                  <a:schemeClr val="tx1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appear </a:t>
            </a:r>
            <a:r>
              <a:rPr lang="en-US" dirty="0">
                <a:solidFill>
                  <a:schemeClr val="tx1"/>
                </a:solidFill>
              </a:rPr>
              <a:t>among us one more time, wandering over the thin tiles of the red </a:t>
            </a:r>
            <a:r>
              <a:rPr lang="en-US" dirty="0" smtClean="0">
                <a:solidFill>
                  <a:schemeClr val="tx1"/>
                </a:solidFill>
              </a:rPr>
              <a:t>roofs</a:t>
            </a:r>
            <a:r>
              <a:rPr lang="hu-HU" dirty="0" smtClean="0">
                <a:solidFill>
                  <a:schemeClr val="tx1"/>
                </a:solidFill>
              </a:rPr>
              <a:t>’</a:t>
            </a:r>
            <a:endParaRPr lang="hu-HU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hu-HU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6921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2410045" y="267494"/>
            <a:ext cx="8911687" cy="1280890"/>
          </a:xfrm>
        </p:spPr>
        <p:txBody>
          <a:bodyPr/>
          <a:lstStyle/>
          <a:p>
            <a:r>
              <a:rPr lang="hu-HU" dirty="0" err="1" smtClean="0"/>
              <a:t>Without</a:t>
            </a:r>
            <a:r>
              <a:rPr lang="hu-HU" dirty="0" smtClean="0"/>
              <a:t> </a:t>
            </a:r>
            <a:r>
              <a:rPr lang="hu-HU" dirty="0" err="1" smtClean="0"/>
              <a:t>interjection</a:t>
            </a:r>
            <a:r>
              <a:rPr lang="hu-HU" dirty="0" smtClean="0"/>
              <a:t>(s)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290319" y="907939"/>
            <a:ext cx="10639911" cy="5500743"/>
          </a:xfrm>
        </p:spPr>
        <p:txBody>
          <a:bodyPr>
            <a:normAutofit/>
          </a:bodyPr>
          <a:lstStyle/>
          <a:p>
            <a:pPr marL="914400" lvl="2" indent="0">
              <a:buNone/>
            </a:pPr>
            <a:endParaRPr lang="hu-HU" sz="2000" dirty="0" smtClean="0"/>
          </a:p>
          <a:p>
            <a:pPr marL="914400" lvl="2" indent="0">
              <a:buNone/>
            </a:pPr>
            <a:r>
              <a:rPr lang="hu-HU" sz="2000" dirty="0" smtClean="0"/>
              <a:t>Corpus </a:t>
            </a:r>
            <a:r>
              <a:rPr lang="hu-HU" sz="2000" dirty="0" err="1" smtClean="0"/>
              <a:t>analysis</a:t>
            </a:r>
            <a:r>
              <a:rPr lang="hu-HU" sz="2000" dirty="0" smtClean="0"/>
              <a:t>, </a:t>
            </a:r>
            <a:r>
              <a:rPr lang="hu-HU" sz="2000" dirty="0"/>
              <a:t>3</a:t>
            </a:r>
            <a:r>
              <a:rPr lang="hu-HU" sz="2000" dirty="0" smtClean="0"/>
              <a:t> </a:t>
            </a:r>
            <a:r>
              <a:rPr lang="hu-HU" sz="2000" dirty="0" err="1"/>
              <a:t>s</a:t>
            </a:r>
            <a:r>
              <a:rPr lang="hu-HU" sz="2000" dirty="0" err="1" smtClean="0"/>
              <a:t>earches</a:t>
            </a:r>
            <a:r>
              <a:rPr lang="hu-HU" sz="2000" dirty="0" smtClean="0"/>
              <a:t>: </a:t>
            </a:r>
          </a:p>
          <a:p>
            <a:pPr marL="914400" lvl="2" indent="0">
              <a:buNone/>
            </a:pPr>
            <a:r>
              <a:rPr lang="hu-HU" sz="2000" dirty="0" smtClean="0"/>
              <a:t>1) </a:t>
            </a:r>
            <a:r>
              <a:rPr lang="hu-HU" sz="2000" dirty="0" err="1" smtClean="0"/>
              <a:t>based</a:t>
            </a:r>
            <a:r>
              <a:rPr lang="hu-HU" sz="2000" dirty="0" smtClean="0"/>
              <a:t> </a:t>
            </a:r>
            <a:r>
              <a:rPr lang="hu-HU" sz="2000" dirty="0" err="1" smtClean="0"/>
              <a:t>on</a:t>
            </a:r>
            <a:r>
              <a:rPr lang="hu-HU" sz="2000" dirty="0" smtClean="0"/>
              <a:t> </a:t>
            </a:r>
            <a:r>
              <a:rPr lang="hu-HU" sz="2000" dirty="0" err="1" smtClean="0"/>
              <a:t>D’Hertefelt’s</a:t>
            </a:r>
            <a:r>
              <a:rPr lang="hu-HU" sz="2000" dirty="0" smtClean="0"/>
              <a:t> (2018: 83) </a:t>
            </a:r>
            <a:r>
              <a:rPr lang="hu-HU" sz="2000" dirty="0" err="1" smtClean="0"/>
              <a:t>examples</a:t>
            </a:r>
            <a:r>
              <a:rPr lang="hu-HU" sz="2000" dirty="0" smtClean="0"/>
              <a:t>, </a:t>
            </a:r>
            <a:r>
              <a:rPr lang="hu-HU" sz="2000" dirty="0" err="1" smtClean="0"/>
              <a:t>formal</a:t>
            </a:r>
            <a:r>
              <a:rPr lang="hu-HU" sz="2000" dirty="0" smtClean="0"/>
              <a:t> </a:t>
            </a:r>
            <a:r>
              <a:rPr lang="hu-HU" sz="2000" dirty="0" err="1" smtClean="0"/>
              <a:t>markings</a:t>
            </a:r>
            <a:r>
              <a:rPr lang="hu-HU" sz="2000" dirty="0" smtClean="0"/>
              <a:t> of </a:t>
            </a:r>
            <a:r>
              <a:rPr lang="hu-HU" sz="2000" dirty="0" err="1" smtClean="0"/>
              <a:t>deontic</a:t>
            </a:r>
            <a:r>
              <a:rPr lang="hu-HU" sz="2000" dirty="0" smtClean="0"/>
              <a:t> </a:t>
            </a:r>
            <a:r>
              <a:rPr lang="hu-HU" sz="2000" dirty="0" err="1" smtClean="0"/>
              <a:t>conditional</a:t>
            </a:r>
            <a:r>
              <a:rPr lang="hu-HU" sz="2000" dirty="0" smtClean="0"/>
              <a:t> </a:t>
            </a:r>
            <a:r>
              <a:rPr lang="hu-HU" sz="2000" dirty="0" err="1" smtClean="0"/>
              <a:t>insubordinate</a:t>
            </a:r>
            <a:r>
              <a:rPr lang="hu-HU" sz="2000" dirty="0" smtClean="0"/>
              <a:t> </a:t>
            </a:r>
            <a:r>
              <a:rPr lang="hu-HU" sz="2000" dirty="0" err="1" smtClean="0"/>
              <a:t>constructions</a:t>
            </a:r>
            <a:endParaRPr lang="hu-HU" sz="2000" dirty="0" smtClean="0"/>
          </a:p>
          <a:p>
            <a:pPr marL="914400" lvl="2" indent="0">
              <a:buNone/>
            </a:pPr>
            <a:r>
              <a:rPr lang="hu-HU" sz="2000" dirty="0" smtClean="0"/>
              <a:t>2) </a:t>
            </a:r>
            <a:r>
              <a:rPr lang="hu-HU" sz="2000" dirty="0" err="1" smtClean="0"/>
              <a:t>Special</a:t>
            </a:r>
            <a:r>
              <a:rPr lang="hu-HU" sz="2000" dirty="0" smtClean="0"/>
              <a:t> </a:t>
            </a:r>
            <a:r>
              <a:rPr lang="hu-HU" sz="2000" dirty="0" err="1" smtClean="0"/>
              <a:t>queries</a:t>
            </a:r>
            <a:r>
              <a:rPr lang="hu-HU" sz="2000" dirty="0" smtClean="0"/>
              <a:t> (</a:t>
            </a:r>
            <a:r>
              <a:rPr lang="hu-HU" sz="2000" dirty="0" err="1" smtClean="0"/>
              <a:t>with</a:t>
            </a:r>
            <a:r>
              <a:rPr lang="hu-HU" sz="2000" dirty="0" smtClean="0"/>
              <a:t> </a:t>
            </a:r>
            <a:r>
              <a:rPr lang="hu-HU" sz="2000" dirty="0" err="1" smtClean="0"/>
              <a:t>the</a:t>
            </a:r>
            <a:r>
              <a:rPr lang="hu-HU" sz="2000" dirty="0" smtClean="0"/>
              <a:t> </a:t>
            </a:r>
            <a:r>
              <a:rPr lang="hu-HU" sz="2000" dirty="0" err="1" smtClean="0"/>
              <a:t>help</a:t>
            </a:r>
            <a:r>
              <a:rPr lang="hu-HU" sz="2000" dirty="0" smtClean="0"/>
              <a:t> of Bálint Sass </a:t>
            </a:r>
            <a:r>
              <a:rPr lang="hu-HU" sz="2000" dirty="0" err="1" smtClean="0"/>
              <a:t>computational</a:t>
            </a:r>
            <a:r>
              <a:rPr lang="hu-HU" sz="2000" dirty="0" smtClean="0"/>
              <a:t> </a:t>
            </a:r>
            <a:r>
              <a:rPr lang="hu-HU" sz="2000" dirty="0" err="1" smtClean="0"/>
              <a:t>linguist</a:t>
            </a:r>
            <a:r>
              <a:rPr lang="hu-HU" sz="2000" dirty="0" smtClean="0"/>
              <a:t>) </a:t>
            </a:r>
            <a:r>
              <a:rPr lang="hu-HU" sz="2000" dirty="0" err="1" smtClean="0"/>
              <a:t>on</a:t>
            </a:r>
            <a:r>
              <a:rPr lang="hu-HU" sz="2000" dirty="0" smtClean="0"/>
              <a:t> MNSz2: </a:t>
            </a:r>
            <a:r>
              <a:rPr lang="hu-HU" sz="2000" i="1" dirty="0" smtClean="0"/>
              <a:t>Ha/Hogyha </a:t>
            </a:r>
            <a:r>
              <a:rPr lang="hu-HU" sz="2000" dirty="0" smtClean="0"/>
              <a:t>+ 6 </a:t>
            </a:r>
            <a:r>
              <a:rPr lang="hu-HU" sz="2000" dirty="0" err="1" smtClean="0"/>
              <a:t>words</a:t>
            </a:r>
            <a:r>
              <a:rPr lang="hu-HU" sz="2000" dirty="0" smtClean="0"/>
              <a:t> + </a:t>
            </a:r>
            <a:r>
              <a:rPr lang="hu-HU" sz="2000" dirty="0" err="1" smtClean="0"/>
              <a:t>punctuation</a:t>
            </a:r>
            <a:r>
              <a:rPr lang="hu-HU" sz="2000" dirty="0" smtClean="0"/>
              <a:t> mark (.,?, !, …, ;)</a:t>
            </a:r>
          </a:p>
          <a:p>
            <a:pPr marL="914400" lvl="2" indent="0">
              <a:buNone/>
            </a:pPr>
            <a:r>
              <a:rPr lang="hu-HU" sz="2000" dirty="0" smtClean="0"/>
              <a:t>3) Starting </a:t>
            </a:r>
            <a:r>
              <a:rPr lang="hu-HU" sz="2000" dirty="0" err="1" smtClean="0"/>
              <a:t>with</a:t>
            </a:r>
            <a:r>
              <a:rPr lang="hu-HU" sz="2000" dirty="0" smtClean="0"/>
              <a:t> </a:t>
            </a:r>
            <a:r>
              <a:rPr lang="hu-HU" sz="2000" dirty="0" err="1" smtClean="0"/>
              <a:t>discourse</a:t>
            </a:r>
            <a:r>
              <a:rPr lang="hu-HU" sz="2000" dirty="0" smtClean="0"/>
              <a:t> </a:t>
            </a:r>
            <a:r>
              <a:rPr lang="hu-HU" sz="2000" dirty="0" err="1" smtClean="0"/>
              <a:t>markers</a:t>
            </a:r>
            <a:r>
              <a:rPr lang="hu-HU" sz="2000" dirty="0" smtClean="0"/>
              <a:t> (</a:t>
            </a:r>
            <a:r>
              <a:rPr lang="hu-HU" sz="2000" dirty="0" err="1" smtClean="0"/>
              <a:t>DMs</a:t>
            </a:r>
            <a:r>
              <a:rPr lang="hu-HU" sz="2000" dirty="0" smtClean="0"/>
              <a:t>)</a:t>
            </a:r>
          </a:p>
          <a:p>
            <a:pPr marL="914400" lvl="2" indent="0">
              <a:buNone/>
            </a:pPr>
            <a:r>
              <a:rPr lang="hu-HU" sz="2000" dirty="0" err="1" smtClean="0"/>
              <a:t>Findings</a:t>
            </a:r>
            <a:r>
              <a:rPr lang="hu-HU" sz="2000" dirty="0" smtClean="0"/>
              <a:t>:</a:t>
            </a:r>
          </a:p>
          <a:p>
            <a:pPr lvl="2"/>
            <a:r>
              <a:rPr lang="hu-HU" sz="2000" dirty="0" err="1" smtClean="0"/>
              <a:t>There</a:t>
            </a:r>
            <a:r>
              <a:rPr lang="hu-HU" sz="2000" dirty="0" smtClean="0"/>
              <a:t> </a:t>
            </a:r>
            <a:r>
              <a:rPr lang="hu-HU" sz="2000" dirty="0" err="1" smtClean="0"/>
              <a:t>are</a:t>
            </a:r>
            <a:r>
              <a:rPr lang="hu-HU" sz="2000" dirty="0" smtClean="0"/>
              <a:t> </a:t>
            </a:r>
            <a:r>
              <a:rPr lang="hu-HU" sz="2000" dirty="0" err="1" smtClean="0"/>
              <a:t>other</a:t>
            </a:r>
            <a:r>
              <a:rPr lang="hu-HU" sz="2000" dirty="0" smtClean="0"/>
              <a:t> </a:t>
            </a:r>
            <a:r>
              <a:rPr lang="hu-HU" sz="2000" dirty="0" err="1" smtClean="0"/>
              <a:t>deontic</a:t>
            </a:r>
            <a:r>
              <a:rPr lang="hu-HU" sz="2000" dirty="0" smtClean="0"/>
              <a:t> </a:t>
            </a:r>
            <a:r>
              <a:rPr lang="hu-HU" sz="2000" dirty="0" err="1" smtClean="0"/>
              <a:t>constructions</a:t>
            </a:r>
            <a:r>
              <a:rPr lang="hu-HU" sz="2000" dirty="0"/>
              <a:t> </a:t>
            </a:r>
            <a:r>
              <a:rPr lang="hu-HU" sz="2000" dirty="0" err="1" smtClean="0"/>
              <a:t>besides</a:t>
            </a:r>
            <a:r>
              <a:rPr lang="hu-HU" sz="2000" dirty="0" smtClean="0"/>
              <a:t> </a:t>
            </a:r>
            <a:r>
              <a:rPr lang="hu-HU" sz="2000" dirty="0" err="1" smtClean="0"/>
              <a:t>irrealis</a:t>
            </a:r>
            <a:r>
              <a:rPr lang="hu-HU" sz="2000" dirty="0"/>
              <a:t> </a:t>
            </a:r>
            <a:r>
              <a:rPr lang="hu-HU" sz="2000" dirty="0" smtClean="0"/>
              <a:t>and </a:t>
            </a:r>
            <a:r>
              <a:rPr lang="hu-HU" sz="2000" dirty="0" err="1" smtClean="0"/>
              <a:t>counterfactual</a:t>
            </a:r>
            <a:r>
              <a:rPr lang="hu-HU" sz="2000" dirty="0" smtClean="0"/>
              <a:t> </a:t>
            </a:r>
            <a:r>
              <a:rPr lang="hu-HU" sz="2000" b="1" dirty="0" err="1" smtClean="0"/>
              <a:t>wishes</a:t>
            </a:r>
            <a:r>
              <a:rPr lang="hu-HU" sz="2000" dirty="0" smtClean="0"/>
              <a:t>: </a:t>
            </a:r>
            <a:r>
              <a:rPr lang="hu-HU" sz="2000" b="1" dirty="0" err="1" smtClean="0"/>
              <a:t>requests</a:t>
            </a:r>
            <a:r>
              <a:rPr lang="hu-HU" sz="2000" dirty="0" smtClean="0"/>
              <a:t>, </a:t>
            </a:r>
            <a:r>
              <a:rPr lang="hu-HU" sz="2000" b="1" dirty="0" err="1" smtClean="0"/>
              <a:t>threats</a:t>
            </a:r>
            <a:r>
              <a:rPr lang="hu-HU" sz="2000" dirty="0" smtClean="0"/>
              <a:t>, </a:t>
            </a:r>
            <a:r>
              <a:rPr lang="hu-HU" sz="2000" b="1" dirty="0" err="1" smtClean="0"/>
              <a:t>offers</a:t>
            </a:r>
            <a:r>
              <a:rPr lang="hu-HU" sz="2000" dirty="0" smtClean="0"/>
              <a:t>, </a:t>
            </a:r>
            <a:r>
              <a:rPr lang="hu-HU" sz="2000" b="1" dirty="0" err="1" smtClean="0"/>
              <a:t>suggestions</a:t>
            </a:r>
            <a:endParaRPr lang="hu-HU" sz="2000" b="1" dirty="0" smtClean="0"/>
          </a:p>
          <a:p>
            <a:pPr lvl="2"/>
            <a:r>
              <a:rPr lang="hu-HU" sz="2000" dirty="0" err="1" smtClean="0"/>
              <a:t>Typical</a:t>
            </a:r>
            <a:r>
              <a:rPr lang="hu-HU" sz="2000" dirty="0" smtClean="0"/>
              <a:t> </a:t>
            </a:r>
            <a:r>
              <a:rPr lang="hu-HU" sz="2000" dirty="0" err="1" smtClean="0"/>
              <a:t>formal</a:t>
            </a:r>
            <a:r>
              <a:rPr lang="hu-HU" sz="2000" dirty="0" smtClean="0"/>
              <a:t> </a:t>
            </a:r>
            <a:r>
              <a:rPr lang="hu-HU" sz="2000" dirty="0" err="1" smtClean="0"/>
              <a:t>markings</a:t>
            </a:r>
            <a:r>
              <a:rPr lang="hu-HU" sz="2000" dirty="0" smtClean="0"/>
              <a:t>, </a:t>
            </a:r>
            <a:r>
              <a:rPr lang="hu-HU" sz="2000" dirty="0" err="1" smtClean="0"/>
              <a:t>patterns</a:t>
            </a:r>
            <a:endParaRPr lang="hu-HU" sz="2000" dirty="0" smtClean="0"/>
          </a:p>
          <a:p>
            <a:pPr marL="0" indent="0">
              <a:buNone/>
            </a:pPr>
            <a:endParaRPr lang="hu-HU" dirty="0"/>
          </a:p>
        </p:txBody>
      </p:sp>
      <p:pic>
        <p:nvPicPr>
          <p:cNvPr id="4" name="Kép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4800" y="4780653"/>
            <a:ext cx="3756660" cy="18783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6161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/>
              <a:t>Without</a:t>
            </a:r>
            <a:r>
              <a:rPr lang="hu-HU" dirty="0"/>
              <a:t> </a:t>
            </a:r>
            <a:r>
              <a:rPr lang="hu-HU" dirty="0" err="1"/>
              <a:t>interjection</a:t>
            </a:r>
            <a:r>
              <a:rPr lang="hu-HU" dirty="0"/>
              <a:t>(s)</a:t>
            </a:r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hu-HU" b="1" dirty="0" err="1" smtClean="0"/>
              <a:t>Wish</a:t>
            </a:r>
            <a:r>
              <a:rPr lang="hu-HU" b="1" dirty="0" smtClean="0"/>
              <a:t>:</a:t>
            </a:r>
          </a:p>
          <a:p>
            <a:pPr marL="0" indent="0">
              <a:buNone/>
            </a:pPr>
            <a:r>
              <a:rPr lang="hu-HU" b="1" dirty="0" smtClean="0"/>
              <a:t>HA </a:t>
            </a:r>
            <a:r>
              <a:rPr lang="hu-HU" dirty="0" smtClean="0"/>
              <a:t>’</a:t>
            </a:r>
            <a:r>
              <a:rPr lang="hu-HU" dirty="0" err="1" smtClean="0"/>
              <a:t>if</a:t>
            </a:r>
            <a:r>
              <a:rPr lang="hu-HU" dirty="0" smtClean="0"/>
              <a:t> (</a:t>
            </a:r>
            <a:r>
              <a:rPr lang="hu-HU" dirty="0" err="1" smtClean="0"/>
              <a:t>only</a:t>
            </a:r>
            <a:r>
              <a:rPr lang="hu-HU" dirty="0" smtClean="0"/>
              <a:t>)’</a:t>
            </a:r>
            <a:r>
              <a:rPr lang="hu-HU" b="1" dirty="0" smtClean="0"/>
              <a:t>+ MÉG </a:t>
            </a:r>
            <a:r>
              <a:rPr lang="hu-HU" dirty="0" smtClean="0"/>
              <a:t>’</a:t>
            </a:r>
            <a:r>
              <a:rPr lang="hu-HU" dirty="0" err="1" smtClean="0"/>
              <a:t>even</a:t>
            </a:r>
            <a:r>
              <a:rPr lang="hu-HU" dirty="0" smtClean="0"/>
              <a:t>/</a:t>
            </a:r>
            <a:r>
              <a:rPr lang="hu-HU" dirty="0" err="1" smtClean="0"/>
              <a:t>still</a:t>
            </a:r>
            <a:r>
              <a:rPr lang="hu-HU" dirty="0" smtClean="0"/>
              <a:t>’ </a:t>
            </a:r>
            <a:r>
              <a:rPr lang="hu-HU" b="1" dirty="0"/>
              <a:t>+ </a:t>
            </a:r>
            <a:r>
              <a:rPr lang="hu-HU" b="1" dirty="0" err="1" smtClean="0"/>
              <a:t>V.</a:t>
            </a:r>
            <a:r>
              <a:rPr lang="hu-HU" b="1" cap="small" dirty="0" err="1" smtClean="0"/>
              <a:t>cond</a:t>
            </a:r>
            <a:endParaRPr lang="hu-HU" b="1" cap="small" dirty="0" smtClean="0"/>
          </a:p>
          <a:p>
            <a:pPr marL="0" indent="0">
              <a:buNone/>
            </a:pPr>
            <a:r>
              <a:rPr lang="hu-HU" b="1" i="1" dirty="0" smtClean="0"/>
              <a:t>MÉG</a:t>
            </a:r>
            <a:r>
              <a:rPr lang="hu-HU" dirty="0" smtClean="0"/>
              <a:t>: </a:t>
            </a:r>
            <a:r>
              <a:rPr lang="en-US" dirty="0"/>
              <a:t>indicates that an action, event, state has not been completed, is ongoing, or it will last</a:t>
            </a:r>
            <a:endParaRPr lang="hu-HU" dirty="0" smtClean="0"/>
          </a:p>
          <a:p>
            <a:pPr marL="0" indent="0">
              <a:buNone/>
            </a:pPr>
            <a:r>
              <a:rPr lang="hu-HU" dirty="0" smtClean="0"/>
              <a:t>(14) </a:t>
            </a:r>
            <a:r>
              <a:rPr lang="hu-HU" dirty="0"/>
              <a:t>Ezzel azt hiszem a Linux eljutott arra a szintre, ahol már tényleg veszélyezteti az MS monopóliumát. (…) </a:t>
            </a:r>
            <a:r>
              <a:rPr lang="hu-HU" b="1" dirty="0"/>
              <a:t>Ha még a játékok is futnának alatta! </a:t>
            </a:r>
            <a:r>
              <a:rPr lang="hu-HU" dirty="0"/>
              <a:t>(MNSz2, #255103097, </a:t>
            </a:r>
            <a:r>
              <a:rPr lang="hu-HU" dirty="0" err="1"/>
              <a:t>personal</a:t>
            </a:r>
            <a:r>
              <a:rPr lang="hu-HU" dirty="0" smtClean="0"/>
              <a:t>)</a:t>
            </a:r>
          </a:p>
          <a:p>
            <a:pPr marL="0" indent="0">
              <a:buNone/>
            </a:pPr>
            <a:r>
              <a:rPr lang="hu-HU" dirty="0" smtClean="0"/>
              <a:t>’</a:t>
            </a:r>
            <a:r>
              <a:rPr lang="en-US" dirty="0" smtClean="0"/>
              <a:t>With </a:t>
            </a:r>
            <a:r>
              <a:rPr lang="en-US" dirty="0"/>
              <a:t>this, I think Linux has reached the level where it really threatens MS's monopoly. (…) </a:t>
            </a:r>
            <a:r>
              <a:rPr lang="en-US" b="1" dirty="0"/>
              <a:t>If only games could run under it!</a:t>
            </a:r>
            <a:r>
              <a:rPr lang="hu-HU" dirty="0" smtClean="0"/>
              <a:t>’</a:t>
            </a:r>
            <a:endParaRPr lang="hu-HU" dirty="0"/>
          </a:p>
          <a:p>
            <a:pPr marL="0" indent="0">
              <a:buNone/>
            </a:pPr>
            <a:r>
              <a:rPr lang="hu-HU" dirty="0" smtClean="0"/>
              <a:t>(15) </a:t>
            </a:r>
            <a:r>
              <a:rPr lang="hu-HU" dirty="0"/>
              <a:t>[</a:t>
            </a:r>
            <a:r>
              <a:rPr lang="hu-HU" dirty="0" err="1"/>
              <a:t>about</a:t>
            </a:r>
            <a:r>
              <a:rPr lang="hu-HU" dirty="0"/>
              <a:t> a </a:t>
            </a:r>
            <a:r>
              <a:rPr lang="hu-HU" dirty="0" err="1"/>
              <a:t>funny</a:t>
            </a:r>
            <a:r>
              <a:rPr lang="hu-HU" dirty="0"/>
              <a:t> </a:t>
            </a:r>
            <a:r>
              <a:rPr lang="hu-HU" dirty="0" err="1"/>
              <a:t>poem</a:t>
            </a:r>
            <a:r>
              <a:rPr lang="hu-HU" dirty="0"/>
              <a:t>] </a:t>
            </a:r>
            <a:r>
              <a:rPr lang="en-US" dirty="0"/>
              <a:t>12:58:10 </a:t>
            </a:r>
            <a:r>
              <a:rPr lang="en-US" dirty="0" err="1"/>
              <a:t>Jaj</a:t>
            </a:r>
            <a:r>
              <a:rPr lang="en-US" dirty="0"/>
              <a:t> </a:t>
            </a:r>
            <a:r>
              <a:rPr lang="en-US" dirty="0" err="1"/>
              <a:t>qszi</a:t>
            </a:r>
            <a:r>
              <a:rPr lang="en-US" dirty="0"/>
              <a:t>!</a:t>
            </a:r>
            <a:r>
              <a:rPr lang="hu-HU" dirty="0"/>
              <a:t> </a:t>
            </a:r>
            <a:r>
              <a:rPr lang="hu-HU" b="1" dirty="0"/>
              <a:t>Ha még érteném! </a:t>
            </a:r>
            <a:r>
              <a:rPr lang="hu-HU" dirty="0"/>
              <a:t>Kétszer elolvastam, figyelmesen. Lehet, hogy bennem van a hiba?:o)  (MNSz2, #227422202, </a:t>
            </a:r>
            <a:r>
              <a:rPr lang="hu-HU" dirty="0" err="1"/>
              <a:t>pers</a:t>
            </a:r>
            <a:r>
              <a:rPr lang="hu-HU" dirty="0"/>
              <a:t>) ’I </a:t>
            </a:r>
            <a:r>
              <a:rPr lang="hu-HU" b="1" dirty="0" err="1"/>
              <a:t>don’t</a:t>
            </a:r>
            <a:r>
              <a:rPr lang="hu-HU" dirty="0"/>
              <a:t> </a:t>
            </a:r>
            <a:r>
              <a:rPr lang="hu-HU" dirty="0" err="1"/>
              <a:t>understand</a:t>
            </a:r>
            <a:r>
              <a:rPr lang="hu-HU" dirty="0"/>
              <a:t> </a:t>
            </a:r>
            <a:r>
              <a:rPr lang="hu-HU" dirty="0" err="1"/>
              <a:t>it</a:t>
            </a:r>
            <a:r>
              <a:rPr lang="hu-HU" dirty="0" smtClean="0"/>
              <a:t>’</a:t>
            </a:r>
          </a:p>
          <a:p>
            <a:pPr marL="0" indent="0">
              <a:buNone/>
            </a:pPr>
            <a:r>
              <a:rPr lang="hu-HU" dirty="0" smtClean="0"/>
              <a:t>’</a:t>
            </a:r>
            <a:r>
              <a:rPr lang="en-US" dirty="0" smtClean="0"/>
              <a:t>Oh </a:t>
            </a:r>
            <a:r>
              <a:rPr lang="hu-HU" dirty="0" err="1" smtClean="0"/>
              <a:t>qszi</a:t>
            </a:r>
            <a:r>
              <a:rPr lang="en-US" dirty="0" smtClean="0"/>
              <a:t>! </a:t>
            </a:r>
            <a:r>
              <a:rPr lang="en-US" b="1" dirty="0"/>
              <a:t>If only I could </a:t>
            </a:r>
            <a:r>
              <a:rPr lang="en-US" b="1" dirty="0" smtClean="0"/>
              <a:t>understand</a:t>
            </a:r>
            <a:r>
              <a:rPr lang="hu-HU" b="1" dirty="0" smtClean="0"/>
              <a:t> </a:t>
            </a:r>
            <a:r>
              <a:rPr lang="hu-HU" b="1" dirty="0" err="1" smtClean="0"/>
              <a:t>it</a:t>
            </a:r>
            <a:r>
              <a:rPr lang="en-US" b="1" dirty="0" smtClean="0"/>
              <a:t>! </a:t>
            </a:r>
            <a:r>
              <a:rPr lang="en-US" dirty="0"/>
              <a:t>I read it twice, carefully. Maybe it's my fault</a:t>
            </a:r>
            <a:r>
              <a:rPr lang="en-US" dirty="0" smtClean="0"/>
              <a:t>?</a:t>
            </a:r>
            <a:r>
              <a:rPr lang="hu-HU" dirty="0" smtClean="0"/>
              <a:t>’</a:t>
            </a:r>
            <a:endParaRPr lang="hu-HU" dirty="0"/>
          </a:p>
          <a:p>
            <a:pPr marL="0" indent="0">
              <a:buNone/>
            </a:pP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57863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 smtClean="0"/>
              <a:t>Without</a:t>
            </a:r>
            <a:r>
              <a:rPr lang="hu-HU" dirty="0" smtClean="0"/>
              <a:t> </a:t>
            </a:r>
            <a:r>
              <a:rPr lang="hu-HU" dirty="0" err="1" smtClean="0"/>
              <a:t>interjection</a:t>
            </a:r>
            <a:r>
              <a:rPr lang="hu-HU" dirty="0" smtClean="0"/>
              <a:t>(s)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959292" y="1905000"/>
            <a:ext cx="9623108" cy="3937000"/>
          </a:xfrm>
        </p:spPr>
        <p:txBody>
          <a:bodyPr>
            <a:normAutofit fontScale="85000" lnSpcReduction="10000"/>
          </a:bodyPr>
          <a:lstStyle/>
          <a:p>
            <a:pPr marL="914400" lvl="2" indent="0">
              <a:buNone/>
            </a:pPr>
            <a:r>
              <a:rPr lang="hu-HU" sz="2000" b="1" dirty="0"/>
              <a:t>HA + MÉG EGYSZER ’</a:t>
            </a:r>
            <a:r>
              <a:rPr lang="hu-HU" sz="2000" b="1" dirty="0" err="1"/>
              <a:t>if</a:t>
            </a:r>
            <a:r>
              <a:rPr lang="hu-HU" sz="2000" b="1" dirty="0"/>
              <a:t>’ + ’</a:t>
            </a:r>
            <a:r>
              <a:rPr lang="hu-HU" sz="2000" b="1" dirty="0" err="1"/>
              <a:t>one</a:t>
            </a:r>
            <a:r>
              <a:rPr lang="hu-HU" sz="2000" b="1" dirty="0"/>
              <a:t> more </a:t>
            </a:r>
            <a:r>
              <a:rPr lang="hu-HU" sz="2000" b="1" dirty="0" err="1"/>
              <a:t>time</a:t>
            </a:r>
            <a:r>
              <a:rPr lang="hu-HU" sz="2000" b="1" dirty="0"/>
              <a:t>’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hu-HU" sz="2000" b="1" dirty="0" err="1"/>
              <a:t>Request</a:t>
            </a:r>
            <a:r>
              <a:rPr lang="hu-HU" sz="2000" b="1" dirty="0"/>
              <a:t>:</a:t>
            </a:r>
          </a:p>
          <a:p>
            <a:pPr marL="914400" lvl="2" indent="0">
              <a:buNone/>
            </a:pPr>
            <a:r>
              <a:rPr lang="hu-HU" sz="2000" dirty="0"/>
              <a:t>(</a:t>
            </a:r>
            <a:r>
              <a:rPr lang="hu-HU" sz="2000" dirty="0" smtClean="0"/>
              <a:t>16)</a:t>
            </a:r>
            <a:r>
              <a:rPr lang="hu-HU" sz="2000" i="1" dirty="0" smtClean="0"/>
              <a:t> </a:t>
            </a:r>
            <a:r>
              <a:rPr lang="hu-HU" sz="2000" i="1" dirty="0"/>
              <a:t>MARSI PÉTER PÁL (MIÉP) Elnézést, közben a költségvetésért felelős főpolgármester-helyettessel beszélgettem. </a:t>
            </a:r>
            <a:r>
              <a:rPr lang="hu-HU" sz="2000" b="1" i="1" dirty="0"/>
              <a:t>HA MÉG egyszer megismételné a  javaslatot! </a:t>
            </a:r>
            <a:r>
              <a:rPr lang="hu-HU" sz="2000" dirty="0"/>
              <a:t>(MNSz2, #134479973, </a:t>
            </a:r>
            <a:r>
              <a:rPr lang="hu-HU" sz="2000" dirty="0" err="1"/>
              <a:t>political</a:t>
            </a:r>
            <a:r>
              <a:rPr lang="hu-HU" sz="2000" dirty="0"/>
              <a:t>) </a:t>
            </a:r>
          </a:p>
          <a:p>
            <a:pPr marL="914400" lvl="2" indent="0">
              <a:buNone/>
            </a:pPr>
            <a:r>
              <a:rPr lang="hu-HU" sz="2000" dirty="0"/>
              <a:t>’</a:t>
            </a:r>
            <a:r>
              <a:rPr lang="en-US" sz="2000" dirty="0"/>
              <a:t>Excuse me, I was talking to the deputy mayor responsible for the budget. </a:t>
            </a:r>
            <a:r>
              <a:rPr lang="en-US" sz="2000" b="1" dirty="0"/>
              <a:t>If you could repeat the suggestion one more time!</a:t>
            </a:r>
            <a:r>
              <a:rPr lang="hu-HU" sz="2000" dirty="0"/>
              <a:t>’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hu-HU" sz="2000" b="1" dirty="0" err="1"/>
              <a:t>Threat</a:t>
            </a:r>
            <a:r>
              <a:rPr lang="hu-HU" sz="2000" b="1" dirty="0"/>
              <a:t>:</a:t>
            </a:r>
          </a:p>
          <a:p>
            <a:pPr marL="914400" lvl="2" indent="0">
              <a:buNone/>
            </a:pPr>
            <a:r>
              <a:rPr lang="hu-HU" sz="2000" dirty="0"/>
              <a:t>(</a:t>
            </a:r>
            <a:r>
              <a:rPr lang="hu-HU" sz="2000" dirty="0" smtClean="0"/>
              <a:t>17) </a:t>
            </a:r>
            <a:r>
              <a:rPr lang="hu-HU" sz="2000" dirty="0"/>
              <a:t>MARA</a:t>
            </a:r>
            <a:r>
              <a:rPr lang="hu-HU" sz="2000" i="1" dirty="0"/>
              <a:t> Te meg jobban teszed, ha meghúzod magad, és egy szót sem szólsz, érted?! </a:t>
            </a:r>
            <a:r>
              <a:rPr lang="hu-HU" sz="2000" b="1" i="1" dirty="0"/>
              <a:t>Ha még egyszer meglátlak Béni közelében!</a:t>
            </a:r>
            <a:r>
              <a:rPr lang="hu-HU" sz="2000" i="1" dirty="0"/>
              <a:t> A férjem közelében! </a:t>
            </a:r>
            <a:r>
              <a:rPr lang="hu-HU" sz="2000" b="1" i="1" dirty="0"/>
              <a:t>Ha még egyszer odatelefonálsz!</a:t>
            </a:r>
            <a:r>
              <a:rPr lang="hu-HU" sz="2000" i="1" dirty="0"/>
              <a:t> </a:t>
            </a:r>
            <a:r>
              <a:rPr lang="hu-HU" sz="2000" dirty="0"/>
              <a:t>(MNSz2, #90948270, </a:t>
            </a:r>
            <a:r>
              <a:rPr lang="hu-HU" sz="2000" dirty="0" err="1"/>
              <a:t>lit</a:t>
            </a:r>
            <a:r>
              <a:rPr lang="hu-HU" sz="2000" dirty="0"/>
              <a:t>) </a:t>
            </a:r>
          </a:p>
          <a:p>
            <a:pPr marL="914400" lvl="2" indent="0">
              <a:buNone/>
            </a:pPr>
            <a:r>
              <a:rPr lang="hu-HU" sz="2000" dirty="0"/>
              <a:t>’</a:t>
            </a:r>
            <a:r>
              <a:rPr lang="en-US" sz="2000" dirty="0"/>
              <a:t>MARA You'd do better if you shut up and don't say a word, understand?! </a:t>
            </a:r>
            <a:r>
              <a:rPr lang="en-US" sz="2000" b="1" dirty="0"/>
              <a:t>If I see you near </a:t>
            </a:r>
            <a:r>
              <a:rPr lang="en-US" sz="2000" b="1" dirty="0" err="1"/>
              <a:t>Béni</a:t>
            </a:r>
            <a:r>
              <a:rPr lang="en-US" sz="2000" b="1" dirty="0"/>
              <a:t> again! </a:t>
            </a:r>
            <a:r>
              <a:rPr lang="en-US" sz="2000" dirty="0"/>
              <a:t>Near my husband</a:t>
            </a:r>
            <a:r>
              <a:rPr lang="en-US" sz="2000" b="1" dirty="0"/>
              <a:t>! If you call there again!</a:t>
            </a:r>
            <a:r>
              <a:rPr lang="hu-HU" sz="2000" b="1" dirty="0"/>
              <a:t>’</a:t>
            </a:r>
          </a:p>
          <a:p>
            <a:pPr marL="0" indent="0">
              <a:buNone/>
            </a:pP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4215597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 smtClean="0"/>
              <a:t>Without</a:t>
            </a:r>
            <a:r>
              <a:rPr lang="hu-HU" dirty="0" smtClean="0"/>
              <a:t> </a:t>
            </a:r>
            <a:r>
              <a:rPr lang="hu-HU" dirty="0" err="1" smtClean="0"/>
              <a:t>interjection</a:t>
            </a:r>
            <a:r>
              <a:rPr lang="hu-HU" dirty="0" smtClean="0"/>
              <a:t>(s)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938528" y="1591056"/>
            <a:ext cx="9994392" cy="5029200"/>
          </a:xfrm>
        </p:spPr>
        <p:txBody>
          <a:bodyPr>
            <a:normAutofit lnSpcReduction="10000"/>
          </a:bodyPr>
          <a:lstStyle/>
          <a:p>
            <a:r>
              <a:rPr lang="hu-HU" b="1" dirty="0" err="1" smtClean="0"/>
              <a:t>Evaluations</a:t>
            </a:r>
            <a:r>
              <a:rPr lang="hu-HU" b="1" dirty="0" smtClean="0"/>
              <a:t>: </a:t>
            </a:r>
            <a:r>
              <a:rPr lang="hu-HU" b="1" dirty="0" err="1" smtClean="0"/>
              <a:t>sarcastic</a:t>
            </a:r>
            <a:r>
              <a:rPr lang="hu-HU" b="1" dirty="0" smtClean="0"/>
              <a:t>, </a:t>
            </a:r>
            <a:r>
              <a:rPr lang="hu-HU" b="1" dirty="0" err="1" smtClean="0"/>
              <a:t>ironic</a:t>
            </a:r>
            <a:r>
              <a:rPr lang="hu-HU" b="1" dirty="0" smtClean="0"/>
              <a:t> </a:t>
            </a:r>
            <a:r>
              <a:rPr lang="hu-HU" dirty="0" smtClean="0"/>
              <a:t>(</a:t>
            </a:r>
            <a:r>
              <a:rPr lang="hu-HU" b="1" dirty="0" smtClean="0"/>
              <a:t>„</a:t>
            </a:r>
            <a:r>
              <a:rPr lang="en-US" dirty="0"/>
              <a:t>they can be used to evaluate </a:t>
            </a:r>
            <a:r>
              <a:rPr lang="en-US" dirty="0" smtClean="0"/>
              <a:t>a</a:t>
            </a:r>
            <a:r>
              <a:rPr lang="hu-HU" dirty="0" smtClean="0"/>
              <a:t> </a:t>
            </a:r>
            <a:r>
              <a:rPr lang="hu-HU" dirty="0" err="1" smtClean="0"/>
              <a:t>particular</a:t>
            </a:r>
            <a:r>
              <a:rPr lang="hu-HU" dirty="0" smtClean="0"/>
              <a:t> </a:t>
            </a:r>
            <a:r>
              <a:rPr lang="hu-HU" dirty="0" err="1"/>
              <a:t>SoA</a:t>
            </a:r>
            <a:r>
              <a:rPr lang="hu-HU" dirty="0"/>
              <a:t> </a:t>
            </a:r>
            <a:r>
              <a:rPr lang="hu-HU" dirty="0" err="1"/>
              <a:t>as</a:t>
            </a:r>
            <a:r>
              <a:rPr lang="hu-HU" dirty="0"/>
              <a:t> </a:t>
            </a:r>
            <a:r>
              <a:rPr lang="hu-HU" dirty="0" err="1"/>
              <a:t>remarkable</a:t>
            </a:r>
            <a:r>
              <a:rPr lang="hu-HU" dirty="0"/>
              <a:t>, </a:t>
            </a:r>
            <a:r>
              <a:rPr lang="hu-HU" dirty="0" err="1"/>
              <a:t>negative</a:t>
            </a:r>
            <a:r>
              <a:rPr lang="hu-HU" dirty="0"/>
              <a:t> </a:t>
            </a:r>
            <a:r>
              <a:rPr lang="hu-HU" dirty="0" err="1"/>
              <a:t>or</a:t>
            </a:r>
            <a:r>
              <a:rPr lang="hu-HU" dirty="0"/>
              <a:t> </a:t>
            </a:r>
            <a:r>
              <a:rPr lang="hu-HU" dirty="0" err="1" smtClean="0"/>
              <a:t>absurd</a:t>
            </a:r>
            <a:r>
              <a:rPr lang="hu-HU" dirty="0" smtClean="0"/>
              <a:t>”, </a:t>
            </a:r>
            <a:r>
              <a:rPr lang="hu-HU" dirty="0" err="1" smtClean="0"/>
              <a:t>D’Hertefelt</a:t>
            </a:r>
            <a:r>
              <a:rPr lang="hu-HU" dirty="0" smtClean="0"/>
              <a:t> 2018: 106)</a:t>
            </a:r>
            <a:endParaRPr lang="hu-HU" b="1" dirty="0" smtClean="0"/>
          </a:p>
          <a:p>
            <a:pPr marL="0" indent="0">
              <a:buNone/>
            </a:pPr>
            <a:r>
              <a:rPr lang="hu-HU" i="1" dirty="0" smtClean="0"/>
              <a:t>HA</a:t>
            </a:r>
            <a:r>
              <a:rPr lang="hu-HU" dirty="0" smtClean="0"/>
              <a:t> + </a:t>
            </a:r>
            <a:r>
              <a:rPr lang="hu-HU" dirty="0" err="1" smtClean="0"/>
              <a:t>personal</a:t>
            </a:r>
            <a:r>
              <a:rPr lang="hu-HU" dirty="0" smtClean="0"/>
              <a:t>/</a:t>
            </a:r>
            <a:r>
              <a:rPr lang="hu-HU" dirty="0" err="1" smtClean="0"/>
              <a:t>demonstrative</a:t>
            </a:r>
            <a:r>
              <a:rPr lang="hu-HU" dirty="0" smtClean="0"/>
              <a:t> </a:t>
            </a:r>
            <a:r>
              <a:rPr lang="hu-HU" dirty="0" err="1" smtClean="0"/>
              <a:t>pronoun</a:t>
            </a:r>
            <a:r>
              <a:rPr lang="hu-HU" dirty="0" smtClean="0"/>
              <a:t> + </a:t>
            </a:r>
            <a:r>
              <a:rPr lang="hu-HU" dirty="0" err="1" smtClean="0"/>
              <a:t>personal</a:t>
            </a:r>
            <a:r>
              <a:rPr lang="hu-HU" dirty="0" smtClean="0"/>
              <a:t>/</a:t>
            </a:r>
            <a:r>
              <a:rPr lang="hu-HU" dirty="0" err="1" smtClean="0"/>
              <a:t>demonstrative</a:t>
            </a:r>
            <a:r>
              <a:rPr lang="hu-HU" dirty="0" smtClean="0"/>
              <a:t> </a:t>
            </a:r>
            <a:r>
              <a:rPr lang="hu-HU" dirty="0" err="1" smtClean="0"/>
              <a:t>pronoun</a:t>
            </a:r>
            <a:r>
              <a:rPr lang="hu-HU" dirty="0" smtClean="0"/>
              <a:t> (</a:t>
            </a:r>
            <a:r>
              <a:rPr lang="hu-HU" dirty="0" err="1" smtClean="0"/>
              <a:t>very</a:t>
            </a:r>
            <a:r>
              <a:rPr lang="hu-HU" dirty="0" smtClean="0"/>
              <a:t> </a:t>
            </a:r>
            <a:r>
              <a:rPr lang="hu-HU" dirty="0" err="1" smtClean="0"/>
              <a:t>productive</a:t>
            </a:r>
            <a:r>
              <a:rPr lang="hu-HU" dirty="0" smtClean="0"/>
              <a:t>)</a:t>
            </a:r>
          </a:p>
          <a:p>
            <a:pPr marL="0" indent="0">
              <a:buNone/>
            </a:pPr>
            <a:r>
              <a:rPr lang="hu-HU" dirty="0" smtClean="0"/>
              <a:t>(18) Csak </a:t>
            </a:r>
            <a:r>
              <a:rPr lang="hu-HU" dirty="0"/>
              <a:t>az ötvenes évek elején volt gyakorlat, hogy a vádirat helyett véletlenül az </a:t>
            </a:r>
            <a:r>
              <a:rPr lang="hu-HU" dirty="0" smtClean="0"/>
              <a:t>ítéletet </a:t>
            </a:r>
            <a:r>
              <a:rPr lang="hu-HU" dirty="0"/>
              <a:t>olvasták fel... </a:t>
            </a:r>
            <a:r>
              <a:rPr lang="hu-HU" b="1" u="sng" dirty="0"/>
              <a:t>Ha neked </a:t>
            </a:r>
            <a:r>
              <a:rPr lang="hu-HU" b="1" dirty="0"/>
              <a:t>ez az eljárásrend tetszik</a:t>
            </a:r>
            <a:r>
              <a:rPr lang="hu-HU" b="1" dirty="0" smtClean="0"/>
              <a:t>...? </a:t>
            </a:r>
            <a:r>
              <a:rPr lang="hu-HU" dirty="0"/>
              <a:t>(MNSz2, #</a:t>
            </a:r>
            <a:r>
              <a:rPr lang="hu-HU" dirty="0" smtClean="0"/>
              <a:t>254268244, </a:t>
            </a:r>
            <a:r>
              <a:rPr lang="hu-HU" dirty="0" err="1" smtClean="0"/>
              <a:t>personal</a:t>
            </a:r>
            <a:r>
              <a:rPr lang="hu-HU" dirty="0" smtClean="0"/>
              <a:t>)</a:t>
            </a:r>
          </a:p>
          <a:p>
            <a:pPr marL="0" indent="0">
              <a:buNone/>
            </a:pPr>
            <a:r>
              <a:rPr lang="hu-HU" dirty="0" smtClean="0"/>
              <a:t>’</a:t>
            </a:r>
            <a:r>
              <a:rPr lang="en-US" dirty="0" smtClean="0"/>
              <a:t>It </a:t>
            </a:r>
            <a:r>
              <a:rPr lang="en-US" dirty="0"/>
              <a:t>was only in the early fifties that the verdict was accidentally read out instead of the indictment... </a:t>
            </a:r>
            <a:r>
              <a:rPr lang="en-US" b="1" dirty="0"/>
              <a:t>If you like this procedure...?</a:t>
            </a:r>
            <a:r>
              <a:rPr lang="hu-HU" b="1" dirty="0" smtClean="0"/>
              <a:t>’</a:t>
            </a:r>
          </a:p>
          <a:p>
            <a:r>
              <a:rPr lang="hu-HU" b="1" dirty="0" err="1" smtClean="0"/>
              <a:t>Assertive</a:t>
            </a:r>
            <a:r>
              <a:rPr lang="hu-HU" b="1" dirty="0" smtClean="0"/>
              <a:t>: </a:t>
            </a:r>
            <a:r>
              <a:rPr lang="hu-HU" dirty="0" err="1" smtClean="0"/>
              <a:t>asserts</a:t>
            </a:r>
            <a:r>
              <a:rPr lang="hu-HU" dirty="0" smtClean="0"/>
              <a:t> </a:t>
            </a:r>
            <a:r>
              <a:rPr lang="hu-HU" dirty="0" err="1" smtClean="0"/>
              <a:t>that</a:t>
            </a:r>
            <a:r>
              <a:rPr lang="hu-HU" dirty="0" smtClean="0"/>
              <a:t> </a:t>
            </a:r>
            <a:r>
              <a:rPr lang="hu-HU" dirty="0" err="1" smtClean="0"/>
              <a:t>sg</a:t>
            </a:r>
            <a:r>
              <a:rPr lang="hu-HU" dirty="0" smtClean="0"/>
              <a:t> is </a:t>
            </a:r>
            <a:r>
              <a:rPr lang="hu-HU" dirty="0" err="1" smtClean="0"/>
              <a:t>the</a:t>
            </a:r>
            <a:r>
              <a:rPr lang="hu-HU" dirty="0" smtClean="0"/>
              <a:t> </a:t>
            </a:r>
            <a:r>
              <a:rPr lang="hu-HU" dirty="0" err="1" smtClean="0"/>
              <a:t>case</a:t>
            </a:r>
            <a:r>
              <a:rPr lang="hu-HU" dirty="0" smtClean="0"/>
              <a:t> (</a:t>
            </a:r>
            <a:r>
              <a:rPr lang="hu-HU" dirty="0" err="1" smtClean="0"/>
              <a:t>negative</a:t>
            </a:r>
            <a:r>
              <a:rPr lang="hu-HU" dirty="0" smtClean="0"/>
              <a:t> </a:t>
            </a:r>
            <a:r>
              <a:rPr lang="hu-HU" dirty="0" err="1" smtClean="0"/>
              <a:t>polarity</a:t>
            </a:r>
            <a:r>
              <a:rPr lang="hu-HU" dirty="0" smtClean="0"/>
              <a:t>: </a:t>
            </a:r>
            <a:r>
              <a:rPr lang="hu-HU" i="1" dirty="0" err="1" smtClean="0"/>
              <a:t>if</a:t>
            </a:r>
            <a:r>
              <a:rPr lang="hu-HU" i="1" dirty="0" smtClean="0"/>
              <a:t> </a:t>
            </a:r>
            <a:r>
              <a:rPr lang="hu-HU" i="1" dirty="0" err="1" smtClean="0"/>
              <a:t>this</a:t>
            </a:r>
            <a:r>
              <a:rPr lang="hu-HU" i="1" dirty="0" smtClean="0"/>
              <a:t> </a:t>
            </a:r>
            <a:r>
              <a:rPr lang="hu-HU" i="1" dirty="0" err="1" smtClean="0"/>
              <a:t>is</a:t>
            </a:r>
            <a:r>
              <a:rPr lang="hu-HU" i="1" dirty="0" smtClean="0"/>
              <a:t> </a:t>
            </a:r>
            <a:r>
              <a:rPr lang="hu-HU" i="1" dirty="0" err="1" smtClean="0"/>
              <a:t>not</a:t>
            </a:r>
            <a:r>
              <a:rPr lang="hu-HU" i="1" dirty="0" smtClean="0"/>
              <a:t> X </a:t>
            </a:r>
            <a:r>
              <a:rPr lang="hu-HU" dirty="0" smtClean="0"/>
              <a:t>’</a:t>
            </a:r>
            <a:r>
              <a:rPr lang="hu-HU" dirty="0" err="1" smtClean="0"/>
              <a:t>this</a:t>
            </a:r>
            <a:r>
              <a:rPr lang="hu-HU" dirty="0" smtClean="0"/>
              <a:t> is X’)</a:t>
            </a:r>
            <a:endParaRPr lang="hu-HU" dirty="0" smtClean="0"/>
          </a:p>
          <a:p>
            <a:pPr marL="0" indent="0">
              <a:buNone/>
            </a:pPr>
            <a:r>
              <a:rPr lang="hu-HU" dirty="0" smtClean="0"/>
              <a:t>(19</a:t>
            </a:r>
            <a:r>
              <a:rPr lang="hu-HU" dirty="0" smtClean="0"/>
              <a:t>) </a:t>
            </a:r>
            <a:r>
              <a:rPr lang="hu-HU" dirty="0"/>
              <a:t> </a:t>
            </a:r>
            <a:r>
              <a:rPr lang="hu-HU" dirty="0" smtClean="0"/>
              <a:t>- De </a:t>
            </a:r>
            <a:r>
              <a:rPr lang="hu-HU" dirty="0"/>
              <a:t>mi a csudát érdekli magát </a:t>
            </a:r>
            <a:r>
              <a:rPr lang="hu-HU" dirty="0" smtClean="0"/>
              <a:t>annyira?! </a:t>
            </a:r>
            <a:r>
              <a:rPr lang="hu-HU" dirty="0"/>
              <a:t>- robbant ki </a:t>
            </a:r>
            <a:r>
              <a:rPr lang="hu-HU" dirty="0" err="1" smtClean="0"/>
              <a:t>Faud</a:t>
            </a:r>
            <a:r>
              <a:rPr lang="hu-HU" dirty="0" smtClean="0"/>
              <a:t>. </a:t>
            </a:r>
            <a:r>
              <a:rPr lang="hu-HU" dirty="0"/>
              <a:t>- Jó stílusa van , irodalmi törököt tud és </a:t>
            </a:r>
            <a:r>
              <a:rPr lang="hu-HU" dirty="0" smtClean="0"/>
              <a:t>perzsát, </a:t>
            </a:r>
            <a:r>
              <a:rPr lang="hu-HU" dirty="0"/>
              <a:t>s akkor mindig az a </a:t>
            </a:r>
            <a:r>
              <a:rPr lang="hu-HU" dirty="0" err="1" smtClean="0"/>
              <a:t>csagatáj</a:t>
            </a:r>
            <a:r>
              <a:rPr lang="hu-HU" dirty="0" smtClean="0"/>
              <a:t>!...</a:t>
            </a:r>
            <a:r>
              <a:rPr lang="hu-HU" dirty="0"/>
              <a:t> </a:t>
            </a:r>
            <a:r>
              <a:rPr lang="hu-HU" b="1" i="1" dirty="0"/>
              <a:t>Ha</a:t>
            </a:r>
            <a:r>
              <a:rPr lang="hu-HU" dirty="0"/>
              <a:t> </a:t>
            </a:r>
            <a:r>
              <a:rPr lang="hu-HU" b="1" dirty="0"/>
              <a:t>ez nem </a:t>
            </a:r>
            <a:r>
              <a:rPr lang="hu-HU" b="1" dirty="0" smtClean="0"/>
              <a:t>rögeszme... </a:t>
            </a:r>
            <a:r>
              <a:rPr lang="hu-HU" dirty="0" smtClean="0"/>
              <a:t>(MNSz2, </a:t>
            </a:r>
            <a:r>
              <a:rPr lang="hu-HU" dirty="0" err="1" smtClean="0"/>
              <a:t>doc</a:t>
            </a:r>
            <a:r>
              <a:rPr lang="hu-HU" dirty="0" smtClean="0"/>
              <a:t>#139, </a:t>
            </a:r>
            <a:r>
              <a:rPr lang="hu-HU" dirty="0" err="1" smtClean="0"/>
              <a:t>literature</a:t>
            </a:r>
            <a:r>
              <a:rPr lang="hu-HU" dirty="0" smtClean="0"/>
              <a:t>)</a:t>
            </a:r>
          </a:p>
          <a:p>
            <a:pPr marL="0" indent="0">
              <a:buNone/>
            </a:pPr>
            <a:r>
              <a:rPr lang="hu-HU" dirty="0" smtClean="0"/>
              <a:t>’</a:t>
            </a:r>
            <a:r>
              <a:rPr lang="en-US" dirty="0" smtClean="0"/>
              <a:t>- </a:t>
            </a:r>
            <a:r>
              <a:rPr lang="en-US" dirty="0"/>
              <a:t>But what the hell are you so interested in?! - exploded </a:t>
            </a:r>
            <a:r>
              <a:rPr lang="en-US" dirty="0" err="1"/>
              <a:t>Faud</a:t>
            </a:r>
            <a:r>
              <a:rPr lang="en-US" dirty="0"/>
              <a:t>. - He has a good style, he knows literary Turkish and Persian, and then he is always that </a:t>
            </a:r>
            <a:r>
              <a:rPr lang="en-US" dirty="0" err="1"/>
              <a:t>czagatai</a:t>
            </a:r>
            <a:r>
              <a:rPr lang="en-US" dirty="0"/>
              <a:t>!... </a:t>
            </a:r>
            <a:r>
              <a:rPr lang="en-US" b="1" dirty="0"/>
              <a:t>If this is not an obsession...</a:t>
            </a:r>
            <a:r>
              <a:rPr lang="hu-HU" b="1" dirty="0" smtClean="0"/>
              <a:t>’</a:t>
            </a:r>
            <a:endParaRPr lang="hu-HU" b="1" dirty="0" smtClean="0"/>
          </a:p>
        </p:txBody>
      </p:sp>
    </p:spTree>
    <p:extLst>
      <p:ext uri="{BB962C8B-B14F-4D97-AF65-F5344CB8AC3E}">
        <p14:creationId xmlns:p14="http://schemas.microsoft.com/office/powerpoint/2010/main" val="1892762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 smtClean="0"/>
              <a:t>But</a:t>
            </a:r>
            <a:r>
              <a:rPr lang="hu-HU" dirty="0" smtClean="0"/>
              <a:t>: </a:t>
            </a:r>
            <a:r>
              <a:rPr lang="hu-HU" dirty="0" err="1" smtClean="0"/>
              <a:t>verbs</a:t>
            </a:r>
            <a:r>
              <a:rPr lang="hu-HU" dirty="0" smtClean="0"/>
              <a:t> of </a:t>
            </a:r>
            <a:r>
              <a:rPr lang="hu-HU" dirty="0" err="1" smtClean="0"/>
              <a:t>speaking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2302341" y="1783976"/>
            <a:ext cx="8915400" cy="439928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hu-HU" dirty="0" err="1" smtClean="0"/>
              <a:t>Omitted</a:t>
            </a:r>
            <a:r>
              <a:rPr lang="hu-HU" dirty="0" smtClean="0"/>
              <a:t> </a:t>
            </a:r>
            <a:r>
              <a:rPr lang="hu-HU" dirty="0" err="1" smtClean="0"/>
              <a:t>predicate</a:t>
            </a:r>
            <a:r>
              <a:rPr lang="hu-HU" dirty="0"/>
              <a:t>,</a:t>
            </a:r>
            <a:r>
              <a:rPr lang="hu-HU" dirty="0" smtClean="0"/>
              <a:t> </a:t>
            </a:r>
            <a:r>
              <a:rPr lang="hu-HU" i="1" dirty="0" smtClean="0"/>
              <a:t>már </a:t>
            </a:r>
            <a:r>
              <a:rPr lang="hu-HU" dirty="0" err="1" smtClean="0"/>
              <a:t>modal</a:t>
            </a:r>
            <a:r>
              <a:rPr lang="hu-HU" dirty="0" smtClean="0"/>
              <a:t> </a:t>
            </a:r>
            <a:r>
              <a:rPr lang="hu-HU" dirty="0" err="1" smtClean="0"/>
              <a:t>particle</a:t>
            </a:r>
            <a:endParaRPr lang="hu-HU" dirty="0" smtClean="0"/>
          </a:p>
          <a:p>
            <a:pPr marL="0" indent="0">
              <a:buNone/>
            </a:pPr>
            <a:r>
              <a:rPr lang="hu-HU" dirty="0" smtClean="0"/>
              <a:t>(20) </a:t>
            </a:r>
            <a:r>
              <a:rPr lang="hu-HU" i="1" dirty="0" err="1"/>
              <a:t>Bozseket</a:t>
            </a:r>
            <a:r>
              <a:rPr lang="hu-HU" i="1" dirty="0"/>
              <a:t> meg </a:t>
            </a:r>
            <a:r>
              <a:rPr lang="hu-HU" i="1" dirty="0" err="1"/>
              <a:t>túértékelték</a:t>
            </a:r>
            <a:r>
              <a:rPr lang="hu-HU" i="1" dirty="0"/>
              <a:t> Alföldit leszámítva. </a:t>
            </a:r>
            <a:r>
              <a:rPr lang="hu-HU" b="1" i="1" u="sng" dirty="0"/>
              <a:t>Ha már </a:t>
            </a:r>
            <a:r>
              <a:rPr lang="hu-HU" b="1" i="1" dirty="0"/>
              <a:t>Alföldi. </a:t>
            </a:r>
            <a:endParaRPr lang="hu-HU" b="1" i="1" dirty="0" smtClean="0"/>
          </a:p>
          <a:p>
            <a:pPr marL="0" indent="0">
              <a:buNone/>
            </a:pPr>
            <a:r>
              <a:rPr lang="hu-HU" b="1" dirty="0" smtClean="0"/>
              <a:t>												</a:t>
            </a:r>
            <a:r>
              <a:rPr lang="hu-HU" b="1" dirty="0" err="1" smtClean="0"/>
              <a:t>if</a:t>
            </a:r>
            <a:r>
              <a:rPr lang="hu-HU" b="1" dirty="0" smtClean="0"/>
              <a:t> </a:t>
            </a:r>
            <a:r>
              <a:rPr lang="hu-HU" b="1" cap="small" dirty="0" smtClean="0">
                <a:solidFill>
                  <a:schemeClr val="tx1"/>
                </a:solidFill>
              </a:rPr>
              <a:t>part</a:t>
            </a:r>
            <a:r>
              <a:rPr lang="hu-HU" b="1" dirty="0" smtClean="0">
                <a:solidFill>
                  <a:schemeClr val="tx1"/>
                </a:solidFill>
              </a:rPr>
              <a:t> </a:t>
            </a:r>
            <a:r>
              <a:rPr lang="hu-HU" b="1" dirty="0" smtClean="0"/>
              <a:t>Alföldi</a:t>
            </a:r>
            <a:endParaRPr lang="hu-HU" b="1" dirty="0"/>
          </a:p>
          <a:p>
            <a:pPr marL="0" indent="0">
              <a:buNone/>
            </a:pPr>
            <a:r>
              <a:rPr lang="hu-HU" i="1" dirty="0" smtClean="0"/>
              <a:t>Őt </a:t>
            </a:r>
            <a:r>
              <a:rPr lang="hu-HU" i="1" dirty="0"/>
              <a:t>sem értem, hogy mi a szarért kell állandóan kötekednie </a:t>
            </a:r>
            <a:r>
              <a:rPr lang="hu-HU" i="1" dirty="0" err="1"/>
              <a:t>Danics</a:t>
            </a:r>
            <a:r>
              <a:rPr lang="hu-HU" i="1" dirty="0"/>
              <a:t> Dórával. </a:t>
            </a:r>
            <a:r>
              <a:rPr lang="hu-HU" dirty="0"/>
              <a:t>(MNSz2, #468323584, </a:t>
            </a:r>
            <a:r>
              <a:rPr lang="hu-HU" dirty="0" err="1"/>
              <a:t>personal</a:t>
            </a:r>
            <a:r>
              <a:rPr lang="hu-HU" dirty="0" smtClean="0"/>
              <a:t>)</a:t>
            </a:r>
          </a:p>
          <a:p>
            <a:pPr marL="0" indent="0">
              <a:buNone/>
            </a:pPr>
            <a:r>
              <a:rPr lang="hu-HU" dirty="0" smtClean="0"/>
              <a:t>’</a:t>
            </a:r>
            <a:r>
              <a:rPr lang="en-US" dirty="0" err="1" smtClean="0"/>
              <a:t>Bozsek</a:t>
            </a:r>
            <a:r>
              <a:rPr lang="en-US" dirty="0" smtClean="0"/>
              <a:t> </a:t>
            </a:r>
            <a:r>
              <a:rPr lang="en-US" dirty="0"/>
              <a:t>was overrated, with the exception of </a:t>
            </a:r>
            <a:r>
              <a:rPr lang="en-US" dirty="0" err="1"/>
              <a:t>Alföldi</a:t>
            </a:r>
            <a:r>
              <a:rPr lang="en-US" dirty="0"/>
              <a:t>. </a:t>
            </a:r>
            <a:r>
              <a:rPr lang="en-US" b="1" dirty="0" smtClean="0"/>
              <a:t>Speaking of </a:t>
            </a:r>
            <a:r>
              <a:rPr lang="en-US" b="1" dirty="0" err="1"/>
              <a:t>Alföldi</a:t>
            </a:r>
            <a:r>
              <a:rPr lang="en-US" b="1" dirty="0"/>
              <a:t>. </a:t>
            </a:r>
            <a:r>
              <a:rPr lang="en-US" dirty="0"/>
              <a:t>I don't understand why he has to constantly tease </a:t>
            </a:r>
            <a:r>
              <a:rPr lang="en-US" dirty="0" err="1"/>
              <a:t>Dóra</a:t>
            </a:r>
            <a:r>
              <a:rPr lang="en-US" dirty="0"/>
              <a:t> </a:t>
            </a:r>
            <a:r>
              <a:rPr lang="en-US" dirty="0" err="1"/>
              <a:t>Danics</a:t>
            </a:r>
            <a:r>
              <a:rPr lang="en-US" dirty="0"/>
              <a:t>.</a:t>
            </a:r>
            <a:r>
              <a:rPr lang="hu-HU" dirty="0" smtClean="0"/>
              <a:t>’</a:t>
            </a:r>
          </a:p>
          <a:p>
            <a:pPr marL="0" indent="0">
              <a:buNone/>
            </a:pPr>
            <a:r>
              <a:rPr lang="hu-HU" dirty="0" smtClean="0"/>
              <a:t>(</a:t>
            </a:r>
            <a:r>
              <a:rPr lang="hu-HU" dirty="0"/>
              <a:t>21) </a:t>
            </a:r>
            <a:r>
              <a:rPr lang="hu-HU" b="1" i="1" dirty="0"/>
              <a:t>Ha </a:t>
            </a:r>
            <a:r>
              <a:rPr lang="hu-HU" b="1" i="1" dirty="0" err="1"/>
              <a:t>öszintén</a:t>
            </a:r>
            <a:r>
              <a:rPr lang="hu-HU" b="1" i="1" dirty="0"/>
              <a:t> akarok válaszolni, </a:t>
            </a:r>
            <a:r>
              <a:rPr lang="hu-HU" i="1" dirty="0"/>
              <a:t>- Ö is nagyon sokat tett a házasságunkért. (amíg együtt éltünk). </a:t>
            </a:r>
            <a:r>
              <a:rPr lang="hu-HU" dirty="0"/>
              <a:t>(MNSz2, #</a:t>
            </a:r>
            <a:r>
              <a:rPr lang="hu-HU" dirty="0" smtClean="0"/>
              <a:t>258593927, személyes)</a:t>
            </a:r>
          </a:p>
          <a:p>
            <a:pPr marL="0" indent="0">
              <a:buNone/>
            </a:pPr>
            <a:r>
              <a:rPr lang="hu-HU" b="1" dirty="0" smtClean="0"/>
              <a:t>’</a:t>
            </a:r>
            <a:r>
              <a:rPr lang="en-US" b="1" dirty="0"/>
              <a:t>If I want to answer honestly, </a:t>
            </a:r>
            <a:r>
              <a:rPr lang="en-US" dirty="0"/>
              <a:t>- He also did a lot for our marriage. (while we lived together</a:t>
            </a:r>
            <a:r>
              <a:rPr lang="en-US" dirty="0" smtClean="0"/>
              <a:t>).</a:t>
            </a:r>
            <a:r>
              <a:rPr lang="hu-HU" dirty="0" smtClean="0"/>
              <a:t>’</a:t>
            </a:r>
            <a:endParaRPr lang="hu-HU" dirty="0"/>
          </a:p>
          <a:p>
            <a:pPr marL="0" indent="0">
              <a:buNone/>
            </a:pPr>
            <a:endParaRPr lang="hu-HU" dirty="0"/>
          </a:p>
          <a:p>
            <a:pPr marL="0" indent="0">
              <a:buNone/>
            </a:pP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5125427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 smtClean="0"/>
              <a:t>Without</a:t>
            </a:r>
            <a:r>
              <a:rPr lang="hu-HU" dirty="0" smtClean="0"/>
              <a:t> </a:t>
            </a:r>
            <a:r>
              <a:rPr lang="hu-HU" dirty="0" err="1" smtClean="0"/>
              <a:t>interjection</a:t>
            </a:r>
            <a:r>
              <a:rPr lang="hu-HU" dirty="0" smtClean="0"/>
              <a:t>(s)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809939" y="1590039"/>
            <a:ext cx="10095189" cy="5034879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hu-HU" b="1" cap="all" dirty="0" err="1">
                <a:solidFill>
                  <a:schemeClr val="tx1"/>
                </a:solidFill>
              </a:rPr>
              <a:t>Argumentative</a:t>
            </a:r>
            <a:r>
              <a:rPr lang="hu-HU" b="1" cap="all" dirty="0">
                <a:solidFill>
                  <a:schemeClr val="tx1"/>
                </a:solidFill>
              </a:rPr>
              <a:t> </a:t>
            </a:r>
            <a:r>
              <a:rPr lang="hu-HU" b="1" dirty="0" err="1" smtClean="0">
                <a:solidFill>
                  <a:schemeClr val="tx1"/>
                </a:solidFill>
              </a:rPr>
              <a:t>constructions</a:t>
            </a:r>
            <a:r>
              <a:rPr lang="hu-HU" b="1" dirty="0" smtClean="0">
                <a:solidFill>
                  <a:schemeClr val="tx1"/>
                </a:solidFill>
              </a:rPr>
              <a:t>: </a:t>
            </a:r>
            <a:r>
              <a:rPr lang="hu-HU" dirty="0" smtClean="0">
                <a:solidFill>
                  <a:schemeClr val="tx1"/>
                </a:solidFill>
              </a:rPr>
              <a:t>”</a:t>
            </a:r>
            <a:r>
              <a:rPr lang="hu-HU" dirty="0" err="1" smtClean="0">
                <a:solidFill>
                  <a:schemeClr val="tx1"/>
                </a:solidFill>
              </a:rPr>
              <a:t>serve</a:t>
            </a:r>
            <a:r>
              <a:rPr lang="hu-HU" dirty="0" smtClean="0">
                <a:solidFill>
                  <a:schemeClr val="tx1"/>
                </a:solidFill>
              </a:rPr>
              <a:t> </a:t>
            </a:r>
            <a:r>
              <a:rPr lang="hu-HU" dirty="0" err="1" smtClean="0">
                <a:solidFill>
                  <a:schemeClr val="tx1"/>
                </a:solidFill>
              </a:rPr>
              <a:t>to</a:t>
            </a:r>
            <a:r>
              <a:rPr lang="hu-HU" dirty="0" smtClean="0">
                <a:solidFill>
                  <a:schemeClr val="tx1"/>
                </a:solidFill>
              </a:rPr>
              <a:t> </a:t>
            </a:r>
            <a:r>
              <a:rPr lang="hu-HU" dirty="0" err="1" smtClean="0">
                <a:solidFill>
                  <a:schemeClr val="tx1"/>
                </a:solidFill>
              </a:rPr>
              <a:t>justify</a:t>
            </a:r>
            <a:r>
              <a:rPr lang="hu-HU" dirty="0" smtClean="0">
                <a:solidFill>
                  <a:schemeClr val="tx1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(the </a:t>
            </a:r>
            <a:r>
              <a:rPr lang="en-US" dirty="0">
                <a:solidFill>
                  <a:schemeClr val="tx1"/>
                </a:solidFill>
              </a:rPr>
              <a:t>speaker’s implied attitude to) something which was said in the </a:t>
            </a:r>
            <a:r>
              <a:rPr lang="en-US" dirty="0" smtClean="0">
                <a:solidFill>
                  <a:schemeClr val="tx1"/>
                </a:solidFill>
              </a:rPr>
              <a:t>preceding</a:t>
            </a:r>
            <a:r>
              <a:rPr lang="hu-HU" dirty="0" smtClean="0">
                <a:solidFill>
                  <a:schemeClr val="tx1"/>
                </a:solidFill>
              </a:rPr>
              <a:t> </a:t>
            </a:r>
            <a:r>
              <a:rPr lang="hu-HU" dirty="0" err="1" smtClean="0">
                <a:solidFill>
                  <a:schemeClr val="tx1"/>
                </a:solidFill>
              </a:rPr>
              <a:t>discourse</a:t>
            </a:r>
            <a:r>
              <a:rPr lang="hu-HU" dirty="0" smtClean="0">
                <a:solidFill>
                  <a:schemeClr val="tx1"/>
                </a:solidFill>
              </a:rPr>
              <a:t>” (</a:t>
            </a:r>
            <a:r>
              <a:rPr lang="hu-HU" dirty="0" err="1" smtClean="0">
                <a:solidFill>
                  <a:schemeClr val="tx1"/>
                </a:solidFill>
              </a:rPr>
              <a:t>D’Hertefelt</a:t>
            </a:r>
            <a:r>
              <a:rPr lang="hu-HU" dirty="0" smtClean="0">
                <a:solidFill>
                  <a:schemeClr val="tx1"/>
                </a:solidFill>
              </a:rPr>
              <a:t> 2018: 125)</a:t>
            </a:r>
          </a:p>
          <a:p>
            <a:r>
              <a:rPr lang="hu-HU" dirty="0" err="1">
                <a:solidFill>
                  <a:schemeClr val="tx1"/>
                </a:solidFill>
              </a:rPr>
              <a:t>E</a:t>
            </a:r>
            <a:r>
              <a:rPr lang="hu-HU" dirty="0" err="1" smtClean="0">
                <a:solidFill>
                  <a:schemeClr val="tx1"/>
                </a:solidFill>
              </a:rPr>
              <a:t>.g</a:t>
            </a:r>
            <a:r>
              <a:rPr lang="hu-HU" dirty="0" smtClean="0">
                <a:solidFill>
                  <a:schemeClr val="tx1"/>
                </a:solidFill>
              </a:rPr>
              <a:t>. </a:t>
            </a:r>
            <a:r>
              <a:rPr lang="hu-HU" b="1" i="1" dirty="0" err="1" smtClean="0">
                <a:solidFill>
                  <a:schemeClr val="tx1"/>
                </a:solidFill>
              </a:rPr>
              <a:t>if</a:t>
            </a:r>
            <a:r>
              <a:rPr lang="hu-HU" b="1" i="1" dirty="0" smtClean="0">
                <a:solidFill>
                  <a:schemeClr val="tx1"/>
                </a:solidFill>
              </a:rPr>
              <a:t> </a:t>
            </a:r>
            <a:r>
              <a:rPr lang="hu-HU" b="1" i="1" dirty="0" err="1" smtClean="0">
                <a:solidFill>
                  <a:schemeClr val="tx1"/>
                </a:solidFill>
              </a:rPr>
              <a:t>at</a:t>
            </a:r>
            <a:r>
              <a:rPr lang="hu-HU" b="1" i="1" dirty="0" smtClean="0">
                <a:solidFill>
                  <a:schemeClr val="tx1"/>
                </a:solidFill>
              </a:rPr>
              <a:t> </a:t>
            </a:r>
            <a:r>
              <a:rPr lang="hu-HU" b="1" i="1" dirty="0" err="1" smtClean="0">
                <a:solidFill>
                  <a:schemeClr val="tx1"/>
                </a:solidFill>
              </a:rPr>
              <a:t>least</a:t>
            </a:r>
            <a:r>
              <a:rPr lang="hu-HU" b="1" i="1" dirty="0" smtClean="0">
                <a:solidFill>
                  <a:schemeClr val="tx1"/>
                </a:solidFill>
              </a:rPr>
              <a:t> </a:t>
            </a:r>
            <a:r>
              <a:rPr lang="hu-HU" i="1" dirty="0" smtClean="0">
                <a:solidFill>
                  <a:schemeClr val="tx1"/>
                </a:solidFill>
              </a:rPr>
              <a:t>+ </a:t>
            </a:r>
            <a:r>
              <a:rPr lang="hu-HU" dirty="0" err="1" smtClean="0">
                <a:solidFill>
                  <a:schemeClr val="tx1"/>
                </a:solidFill>
              </a:rPr>
              <a:t>V</a:t>
            </a:r>
            <a:r>
              <a:rPr lang="hu-HU" cap="small" dirty="0" err="1">
                <a:solidFill>
                  <a:schemeClr val="tx1"/>
                </a:solidFill>
              </a:rPr>
              <a:t>.cond</a:t>
            </a:r>
            <a:r>
              <a:rPr lang="hu-HU" dirty="0" smtClean="0">
                <a:solidFill>
                  <a:schemeClr val="tx1"/>
                </a:solidFill>
              </a:rPr>
              <a:t> </a:t>
            </a:r>
            <a:r>
              <a:rPr lang="hu-HU" i="1" dirty="0" smtClean="0">
                <a:solidFill>
                  <a:schemeClr val="tx1"/>
                </a:solidFill>
              </a:rPr>
              <a:t>~ </a:t>
            </a:r>
            <a:r>
              <a:rPr lang="hu-HU" b="1" i="1" dirty="0" smtClean="0">
                <a:solidFill>
                  <a:schemeClr val="tx1"/>
                </a:solidFill>
              </a:rPr>
              <a:t>ha legalább</a:t>
            </a:r>
            <a:r>
              <a:rPr lang="hu-HU" b="1" dirty="0" smtClean="0">
                <a:solidFill>
                  <a:schemeClr val="tx1"/>
                </a:solidFill>
              </a:rPr>
              <a:t> </a:t>
            </a:r>
            <a:r>
              <a:rPr lang="hu-HU" dirty="0" smtClean="0">
                <a:solidFill>
                  <a:schemeClr val="tx1"/>
                </a:solidFill>
              </a:rPr>
              <a:t>+ </a:t>
            </a:r>
            <a:r>
              <a:rPr lang="hu-HU" dirty="0" err="1" smtClean="0">
                <a:solidFill>
                  <a:schemeClr val="tx1"/>
                </a:solidFill>
              </a:rPr>
              <a:t>V</a:t>
            </a:r>
            <a:r>
              <a:rPr lang="hu-HU" cap="small" dirty="0" err="1" smtClean="0">
                <a:solidFill>
                  <a:schemeClr val="tx1"/>
                </a:solidFill>
              </a:rPr>
              <a:t>.cond</a:t>
            </a:r>
            <a:endParaRPr lang="hu-HU" cap="small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hu-HU" dirty="0" smtClean="0">
                <a:solidFill>
                  <a:schemeClr val="tx1"/>
                </a:solidFill>
              </a:rPr>
              <a:t>(22)</a:t>
            </a:r>
            <a:r>
              <a:rPr lang="hu-HU" i="1" dirty="0" smtClean="0">
                <a:solidFill>
                  <a:schemeClr val="tx1"/>
                </a:solidFill>
              </a:rPr>
              <a:t> Úgy </a:t>
            </a:r>
            <a:r>
              <a:rPr lang="hu-HU" i="1" dirty="0">
                <a:solidFill>
                  <a:schemeClr val="tx1"/>
                </a:solidFill>
              </a:rPr>
              <a:t>biflázott, mint a kezdő, rossz színészek szoktak, elolvasott egy részt, letakarta, elmondta kívülről, hozzáolvasta a következő részt, letakarta az egészet, elmondta kívülről, megint letakarta... </a:t>
            </a:r>
            <a:r>
              <a:rPr lang="hu-HU" b="1" i="1" dirty="0">
                <a:solidFill>
                  <a:schemeClr val="tx1"/>
                </a:solidFill>
              </a:rPr>
              <a:t>Ha legalább végszavazna valaki. </a:t>
            </a:r>
            <a:r>
              <a:rPr lang="hu-HU" dirty="0">
                <a:solidFill>
                  <a:schemeClr val="tx1"/>
                </a:solidFill>
              </a:rPr>
              <a:t>(MNSz2, #82919140, </a:t>
            </a:r>
            <a:r>
              <a:rPr lang="hu-HU" dirty="0" err="1">
                <a:solidFill>
                  <a:schemeClr val="tx1"/>
                </a:solidFill>
              </a:rPr>
              <a:t>literature</a:t>
            </a:r>
            <a:r>
              <a:rPr lang="hu-HU" dirty="0" smtClean="0">
                <a:solidFill>
                  <a:schemeClr val="tx1"/>
                </a:solidFill>
              </a:rPr>
              <a:t>)</a:t>
            </a:r>
          </a:p>
          <a:p>
            <a:pPr marL="0" indent="0">
              <a:buNone/>
            </a:pPr>
            <a:r>
              <a:rPr lang="hu-HU" dirty="0" smtClean="0">
                <a:solidFill>
                  <a:schemeClr val="tx1"/>
                </a:solidFill>
              </a:rPr>
              <a:t>’</a:t>
            </a:r>
            <a:r>
              <a:rPr lang="en-US" dirty="0" smtClean="0">
                <a:solidFill>
                  <a:schemeClr val="tx1"/>
                </a:solidFill>
              </a:rPr>
              <a:t>He </a:t>
            </a:r>
            <a:r>
              <a:rPr lang="en-US" dirty="0">
                <a:solidFill>
                  <a:schemeClr val="tx1"/>
                </a:solidFill>
              </a:rPr>
              <a:t>studied like a beginner, bad actors used to, he read a part, covered it, recited it </a:t>
            </a:r>
            <a:r>
              <a:rPr lang="hu-HU" dirty="0" err="1" smtClean="0">
                <a:solidFill>
                  <a:schemeClr val="tx1"/>
                </a:solidFill>
              </a:rPr>
              <a:t>by</a:t>
            </a:r>
            <a:r>
              <a:rPr lang="hu-HU" dirty="0" smtClean="0">
                <a:solidFill>
                  <a:schemeClr val="tx1"/>
                </a:solidFill>
              </a:rPr>
              <a:t> </a:t>
            </a:r>
            <a:r>
              <a:rPr lang="hu-HU" dirty="0" err="1" smtClean="0">
                <a:solidFill>
                  <a:schemeClr val="tx1"/>
                </a:solidFill>
              </a:rPr>
              <a:t>heart</a:t>
            </a:r>
            <a:r>
              <a:rPr lang="en-US" dirty="0" smtClean="0">
                <a:solidFill>
                  <a:schemeClr val="tx1"/>
                </a:solidFill>
              </a:rPr>
              <a:t>, </a:t>
            </a:r>
            <a:r>
              <a:rPr lang="en-US" dirty="0">
                <a:solidFill>
                  <a:schemeClr val="tx1"/>
                </a:solidFill>
              </a:rPr>
              <a:t>read the next part, covered the whole thing, recited it </a:t>
            </a:r>
            <a:r>
              <a:rPr lang="hu-HU" dirty="0" err="1" smtClean="0">
                <a:solidFill>
                  <a:schemeClr val="tx1"/>
                </a:solidFill>
              </a:rPr>
              <a:t>by</a:t>
            </a:r>
            <a:r>
              <a:rPr lang="hu-HU" dirty="0" smtClean="0">
                <a:solidFill>
                  <a:schemeClr val="tx1"/>
                </a:solidFill>
              </a:rPr>
              <a:t> </a:t>
            </a:r>
            <a:r>
              <a:rPr lang="hu-HU" dirty="0" err="1" smtClean="0">
                <a:solidFill>
                  <a:schemeClr val="tx1"/>
                </a:solidFill>
              </a:rPr>
              <a:t>heart</a:t>
            </a:r>
            <a:r>
              <a:rPr lang="en-US" dirty="0" smtClean="0">
                <a:solidFill>
                  <a:schemeClr val="tx1"/>
                </a:solidFill>
              </a:rPr>
              <a:t>, </a:t>
            </a:r>
            <a:r>
              <a:rPr lang="en-US" dirty="0">
                <a:solidFill>
                  <a:schemeClr val="tx1"/>
                </a:solidFill>
              </a:rPr>
              <a:t>covered it again... </a:t>
            </a:r>
            <a:r>
              <a:rPr lang="en-US" b="1" dirty="0">
                <a:solidFill>
                  <a:schemeClr val="tx1"/>
                </a:solidFill>
              </a:rPr>
              <a:t>If only someone would give </a:t>
            </a:r>
            <a:r>
              <a:rPr lang="hu-HU" b="1" dirty="0" smtClean="0">
                <a:solidFill>
                  <a:schemeClr val="tx1"/>
                </a:solidFill>
              </a:rPr>
              <a:t>(</a:t>
            </a:r>
            <a:r>
              <a:rPr lang="hu-HU" b="1" dirty="0" err="1" smtClean="0">
                <a:solidFill>
                  <a:schemeClr val="tx1"/>
                </a:solidFill>
              </a:rPr>
              <a:t>him</a:t>
            </a:r>
            <a:r>
              <a:rPr lang="hu-HU" b="1" dirty="0" smtClean="0">
                <a:solidFill>
                  <a:schemeClr val="tx1"/>
                </a:solidFill>
              </a:rPr>
              <a:t>/</a:t>
            </a:r>
            <a:r>
              <a:rPr lang="hu-HU" b="1" dirty="0" err="1" smtClean="0">
                <a:solidFill>
                  <a:schemeClr val="tx1"/>
                </a:solidFill>
              </a:rPr>
              <a:t>me</a:t>
            </a:r>
            <a:r>
              <a:rPr lang="hu-HU" b="1" dirty="0" smtClean="0">
                <a:solidFill>
                  <a:schemeClr val="tx1"/>
                </a:solidFill>
              </a:rPr>
              <a:t>) </a:t>
            </a:r>
            <a:r>
              <a:rPr lang="en-US" b="1" dirty="0" smtClean="0">
                <a:solidFill>
                  <a:schemeClr val="tx1"/>
                </a:solidFill>
              </a:rPr>
              <a:t>the </a:t>
            </a:r>
            <a:r>
              <a:rPr lang="hu-HU" b="1" dirty="0" err="1" smtClean="0">
                <a:solidFill>
                  <a:schemeClr val="tx1"/>
                </a:solidFill>
              </a:rPr>
              <a:t>cue</a:t>
            </a:r>
            <a:r>
              <a:rPr lang="en-US" b="1" dirty="0" smtClean="0">
                <a:solidFill>
                  <a:schemeClr val="tx1"/>
                </a:solidFill>
              </a:rPr>
              <a:t>.</a:t>
            </a:r>
            <a:r>
              <a:rPr lang="hu-HU" dirty="0" smtClean="0">
                <a:solidFill>
                  <a:srgbClr val="FF0000"/>
                </a:solidFill>
              </a:rPr>
              <a:t>’</a:t>
            </a:r>
            <a:endParaRPr lang="hu-HU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hu-HU" b="1" dirty="0" smtClean="0">
                <a:solidFill>
                  <a:schemeClr val="tx1"/>
                </a:solidFill>
              </a:rPr>
              <a:t>REASONING </a:t>
            </a:r>
            <a:r>
              <a:rPr lang="hu-HU" b="1" dirty="0" err="1" smtClean="0">
                <a:solidFill>
                  <a:schemeClr val="tx1"/>
                </a:solidFill>
              </a:rPr>
              <a:t>construction</a:t>
            </a:r>
            <a:r>
              <a:rPr lang="hu-HU" b="1" dirty="0">
                <a:solidFill>
                  <a:schemeClr val="tx1"/>
                </a:solidFill>
              </a:rPr>
              <a:t>: </a:t>
            </a:r>
            <a:r>
              <a:rPr lang="hu-HU" dirty="0" smtClean="0">
                <a:solidFill>
                  <a:schemeClr val="tx1"/>
                </a:solidFill>
              </a:rPr>
              <a:t>”</a:t>
            </a:r>
            <a:r>
              <a:rPr lang="en-US" dirty="0" smtClean="0">
                <a:solidFill>
                  <a:schemeClr val="tx1"/>
                </a:solidFill>
              </a:rPr>
              <a:t>the </a:t>
            </a:r>
            <a:r>
              <a:rPr lang="en-US" dirty="0">
                <a:solidFill>
                  <a:schemeClr val="tx1"/>
                </a:solidFill>
              </a:rPr>
              <a:t>speaker introduces a potential scenario and invites </a:t>
            </a:r>
            <a:r>
              <a:rPr lang="en-US" dirty="0" smtClean="0">
                <a:solidFill>
                  <a:schemeClr val="tx1"/>
                </a:solidFill>
              </a:rPr>
              <a:t>the</a:t>
            </a:r>
            <a:r>
              <a:rPr lang="hu-HU" dirty="0" smtClean="0">
                <a:solidFill>
                  <a:schemeClr val="tx1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addressee </a:t>
            </a:r>
            <a:r>
              <a:rPr lang="en-US" dirty="0">
                <a:solidFill>
                  <a:schemeClr val="tx1"/>
                </a:solidFill>
              </a:rPr>
              <a:t>to imagine or predict what its consequences </a:t>
            </a:r>
            <a:r>
              <a:rPr lang="en-US" dirty="0" smtClean="0">
                <a:solidFill>
                  <a:schemeClr val="tx1"/>
                </a:solidFill>
              </a:rPr>
              <a:t>would</a:t>
            </a:r>
            <a:r>
              <a:rPr lang="hu-HU" dirty="0" smtClean="0">
                <a:solidFill>
                  <a:schemeClr val="tx1"/>
                </a:solidFill>
              </a:rPr>
              <a:t>” </a:t>
            </a:r>
            <a:r>
              <a:rPr lang="hu-HU" dirty="0">
                <a:solidFill>
                  <a:schemeClr val="tx1"/>
                </a:solidFill>
              </a:rPr>
              <a:t>(</a:t>
            </a:r>
            <a:r>
              <a:rPr lang="hu-HU" dirty="0" err="1" smtClean="0">
                <a:solidFill>
                  <a:schemeClr val="tx1"/>
                </a:solidFill>
              </a:rPr>
              <a:t>D’Hertefelt</a:t>
            </a:r>
            <a:r>
              <a:rPr lang="hu-HU" dirty="0" smtClean="0">
                <a:solidFill>
                  <a:schemeClr val="tx1"/>
                </a:solidFill>
              </a:rPr>
              <a:t> </a:t>
            </a:r>
            <a:r>
              <a:rPr lang="hu-HU" dirty="0">
                <a:solidFill>
                  <a:schemeClr val="tx1"/>
                </a:solidFill>
              </a:rPr>
              <a:t>2018: </a:t>
            </a:r>
            <a:r>
              <a:rPr lang="hu-HU" dirty="0" smtClean="0">
                <a:solidFill>
                  <a:schemeClr val="tx1"/>
                </a:solidFill>
              </a:rPr>
              <a:t>136)</a:t>
            </a:r>
            <a:endParaRPr lang="hu-HU" dirty="0">
              <a:solidFill>
                <a:schemeClr val="tx1"/>
              </a:solidFill>
            </a:endParaRPr>
          </a:p>
          <a:p>
            <a:r>
              <a:rPr lang="hu-HU" i="1" dirty="0"/>
              <a:t>é</a:t>
            </a:r>
            <a:r>
              <a:rPr lang="hu-HU" i="1" dirty="0" smtClean="0"/>
              <a:t>s </a:t>
            </a:r>
            <a:r>
              <a:rPr lang="hu-HU" dirty="0" smtClean="0"/>
              <a:t>’</a:t>
            </a:r>
            <a:r>
              <a:rPr lang="hu-HU" dirty="0" err="1" smtClean="0"/>
              <a:t>and</a:t>
            </a:r>
            <a:r>
              <a:rPr lang="hu-HU" dirty="0" smtClean="0"/>
              <a:t>’ + ha, </a:t>
            </a:r>
            <a:r>
              <a:rPr lang="hu-HU" i="1" dirty="0" smtClean="0"/>
              <a:t>de </a:t>
            </a:r>
            <a:r>
              <a:rPr lang="hu-HU" dirty="0" smtClean="0"/>
              <a:t>’</a:t>
            </a:r>
            <a:r>
              <a:rPr lang="hu-HU" dirty="0" err="1" smtClean="0"/>
              <a:t>but</a:t>
            </a:r>
            <a:r>
              <a:rPr lang="hu-HU" dirty="0" smtClean="0"/>
              <a:t>’ + </a:t>
            </a:r>
            <a:r>
              <a:rPr lang="hu-HU" i="1" dirty="0" smtClean="0"/>
              <a:t>ha</a:t>
            </a:r>
          </a:p>
          <a:p>
            <a:pPr marL="0" indent="0">
              <a:buNone/>
            </a:pPr>
            <a:r>
              <a:rPr lang="hu-HU" dirty="0" smtClean="0">
                <a:solidFill>
                  <a:schemeClr val="tx1"/>
                </a:solidFill>
              </a:rPr>
              <a:t>(23) </a:t>
            </a:r>
            <a:r>
              <a:rPr lang="hu-HU" i="1" dirty="0">
                <a:solidFill>
                  <a:schemeClr val="tx1"/>
                </a:solidFill>
              </a:rPr>
              <a:t>- Ha leoltom a </a:t>
            </a:r>
            <a:r>
              <a:rPr lang="hu-HU" i="1" dirty="0" smtClean="0">
                <a:solidFill>
                  <a:schemeClr val="tx1"/>
                </a:solidFill>
              </a:rPr>
              <a:t>gázt, elmennek? </a:t>
            </a:r>
            <a:r>
              <a:rPr lang="hu-HU" i="1" dirty="0">
                <a:solidFill>
                  <a:schemeClr val="tx1"/>
                </a:solidFill>
              </a:rPr>
              <a:t>- kérdezte hitetlenül . - </a:t>
            </a:r>
            <a:r>
              <a:rPr lang="hu-HU" i="1" dirty="0" smtClean="0">
                <a:solidFill>
                  <a:schemeClr val="tx1"/>
                </a:solidFill>
              </a:rPr>
              <a:t>Nem. </a:t>
            </a:r>
            <a:r>
              <a:rPr lang="hu-HU" i="1" dirty="0">
                <a:solidFill>
                  <a:schemeClr val="tx1"/>
                </a:solidFill>
              </a:rPr>
              <a:t>Ők mindentől függetlenül </a:t>
            </a:r>
            <a:r>
              <a:rPr lang="hu-HU" i="1" dirty="0" smtClean="0">
                <a:solidFill>
                  <a:schemeClr val="tx1"/>
                </a:solidFill>
              </a:rPr>
              <a:t>vannak. </a:t>
            </a:r>
            <a:r>
              <a:rPr lang="hu-HU" i="1" dirty="0">
                <a:solidFill>
                  <a:schemeClr val="tx1"/>
                </a:solidFill>
              </a:rPr>
              <a:t>Léteznek , csak még el is akarják hitetni </a:t>
            </a:r>
            <a:r>
              <a:rPr lang="hu-HU" i="1" dirty="0" smtClean="0">
                <a:solidFill>
                  <a:schemeClr val="tx1"/>
                </a:solidFill>
              </a:rPr>
              <a:t>magukat. Kikerülhetetlenek. Kiküszöbölhetetlenek. </a:t>
            </a:r>
            <a:r>
              <a:rPr lang="hu-HU" i="1" dirty="0">
                <a:solidFill>
                  <a:schemeClr val="tx1"/>
                </a:solidFill>
              </a:rPr>
              <a:t>- </a:t>
            </a:r>
            <a:r>
              <a:rPr lang="hu-HU" b="1" i="1" dirty="0">
                <a:solidFill>
                  <a:schemeClr val="tx1"/>
                </a:solidFill>
              </a:rPr>
              <a:t>És</a:t>
            </a:r>
            <a:r>
              <a:rPr lang="hu-HU" i="1" dirty="0">
                <a:solidFill>
                  <a:schemeClr val="tx1"/>
                </a:solidFill>
              </a:rPr>
              <a:t> </a:t>
            </a:r>
            <a:r>
              <a:rPr lang="hu-HU" b="1" i="1" dirty="0">
                <a:solidFill>
                  <a:schemeClr val="tx1"/>
                </a:solidFill>
              </a:rPr>
              <a:t>ha én </a:t>
            </a:r>
            <a:r>
              <a:rPr lang="hu-HU" b="1" i="1" dirty="0" smtClean="0">
                <a:solidFill>
                  <a:schemeClr val="tx1"/>
                </a:solidFill>
              </a:rPr>
              <a:t>eltűnnék, Szilveszter?... </a:t>
            </a:r>
            <a:r>
              <a:rPr lang="hu-HU" i="1" dirty="0">
                <a:solidFill>
                  <a:schemeClr val="tx1"/>
                </a:solidFill>
              </a:rPr>
              <a:t>- kérdezte szorongva </a:t>
            </a:r>
            <a:r>
              <a:rPr lang="hu-HU" i="1" dirty="0" smtClean="0">
                <a:solidFill>
                  <a:schemeClr val="tx1"/>
                </a:solidFill>
              </a:rPr>
              <a:t>Leon, </a:t>
            </a:r>
            <a:r>
              <a:rPr lang="hu-HU" i="1" dirty="0">
                <a:solidFill>
                  <a:schemeClr val="tx1"/>
                </a:solidFill>
              </a:rPr>
              <a:t>mert félt a </a:t>
            </a:r>
            <a:r>
              <a:rPr lang="hu-HU" i="1" dirty="0" smtClean="0">
                <a:solidFill>
                  <a:schemeClr val="tx1"/>
                </a:solidFill>
              </a:rPr>
              <a:t>választól, </a:t>
            </a:r>
            <a:r>
              <a:rPr lang="hu-HU" i="1" dirty="0">
                <a:solidFill>
                  <a:schemeClr val="tx1"/>
                </a:solidFill>
              </a:rPr>
              <a:t>s </a:t>
            </a:r>
            <a:r>
              <a:rPr lang="hu-HU" i="1" dirty="0" smtClean="0">
                <a:solidFill>
                  <a:schemeClr val="tx1"/>
                </a:solidFill>
              </a:rPr>
              <a:t>attól, </a:t>
            </a:r>
            <a:r>
              <a:rPr lang="hu-HU" i="1" dirty="0">
                <a:solidFill>
                  <a:schemeClr val="tx1"/>
                </a:solidFill>
              </a:rPr>
              <a:t>hogy valóban el kell tűnnie valamelyik </a:t>
            </a:r>
            <a:r>
              <a:rPr lang="hu-HU" i="1" dirty="0" smtClean="0">
                <a:solidFill>
                  <a:schemeClr val="tx1"/>
                </a:solidFill>
              </a:rPr>
              <a:t>pillanatban. </a:t>
            </a:r>
            <a:r>
              <a:rPr lang="hu-HU" i="1" dirty="0">
                <a:solidFill>
                  <a:schemeClr val="tx1"/>
                </a:solidFill>
              </a:rPr>
              <a:t>- </a:t>
            </a:r>
            <a:r>
              <a:rPr lang="hu-HU" i="1" dirty="0" smtClean="0">
                <a:solidFill>
                  <a:schemeClr val="tx1"/>
                </a:solidFill>
              </a:rPr>
              <a:t>Nem. </a:t>
            </a:r>
            <a:r>
              <a:rPr lang="hu-HU" i="1" dirty="0">
                <a:solidFill>
                  <a:schemeClr val="tx1"/>
                </a:solidFill>
              </a:rPr>
              <a:t>Téged már végérvényesen </a:t>
            </a:r>
            <a:r>
              <a:rPr lang="hu-HU" i="1" dirty="0" smtClean="0">
                <a:solidFill>
                  <a:schemeClr val="tx1"/>
                </a:solidFill>
              </a:rPr>
              <a:t>elképzeltelek.</a:t>
            </a:r>
            <a:r>
              <a:rPr lang="hu-HU" i="1" dirty="0">
                <a:solidFill>
                  <a:schemeClr val="tx1"/>
                </a:solidFill>
              </a:rPr>
              <a:t> </a:t>
            </a:r>
            <a:r>
              <a:rPr lang="hu-HU" dirty="0" smtClean="0">
                <a:solidFill>
                  <a:schemeClr val="tx1"/>
                </a:solidFill>
              </a:rPr>
              <a:t>(MNSz2, </a:t>
            </a:r>
            <a:r>
              <a:rPr lang="hu-HU" dirty="0" err="1" smtClean="0">
                <a:solidFill>
                  <a:schemeClr val="tx1"/>
                </a:solidFill>
              </a:rPr>
              <a:t>doc</a:t>
            </a:r>
            <a:r>
              <a:rPr lang="hu-HU" dirty="0" smtClean="0">
                <a:solidFill>
                  <a:schemeClr val="tx1"/>
                </a:solidFill>
              </a:rPr>
              <a:t>#31, </a:t>
            </a:r>
            <a:r>
              <a:rPr lang="hu-HU" dirty="0" err="1" smtClean="0">
                <a:solidFill>
                  <a:schemeClr val="tx1"/>
                </a:solidFill>
              </a:rPr>
              <a:t>literature</a:t>
            </a:r>
            <a:r>
              <a:rPr lang="hu-HU" dirty="0" smtClean="0">
                <a:solidFill>
                  <a:schemeClr val="tx1"/>
                </a:solidFill>
              </a:rPr>
              <a:t>)</a:t>
            </a:r>
          </a:p>
          <a:p>
            <a:pPr marL="0" indent="0">
              <a:buNone/>
            </a:pPr>
            <a:r>
              <a:rPr lang="hu-HU" dirty="0" smtClean="0">
                <a:solidFill>
                  <a:schemeClr val="tx1"/>
                </a:solidFill>
              </a:rPr>
              <a:t>’</a:t>
            </a:r>
            <a:r>
              <a:rPr lang="en-US" dirty="0" smtClean="0">
                <a:solidFill>
                  <a:schemeClr val="tx1"/>
                </a:solidFill>
              </a:rPr>
              <a:t>- </a:t>
            </a:r>
            <a:r>
              <a:rPr lang="en-US" dirty="0">
                <a:solidFill>
                  <a:schemeClr val="tx1"/>
                </a:solidFill>
              </a:rPr>
              <a:t>If I turn off the gas, will they go away? - he asked incredulously. - No. They are there regardless. They exist, they just want to believe it. They are unavoidable. They are inescapable. </a:t>
            </a:r>
            <a:r>
              <a:rPr lang="en-US" b="1" dirty="0">
                <a:solidFill>
                  <a:schemeClr val="tx1"/>
                </a:solidFill>
              </a:rPr>
              <a:t>- And if I were to disappear, Sylvester?...</a:t>
            </a:r>
            <a:r>
              <a:rPr lang="en-US" dirty="0">
                <a:solidFill>
                  <a:schemeClr val="tx1"/>
                </a:solidFill>
              </a:rPr>
              <a:t> - Leon asked anxiously, because he was afraid of the answer and of the fact that he would really have to disappear at some point. - No. I have definitely imagined you</a:t>
            </a:r>
            <a:r>
              <a:rPr lang="en-US" dirty="0" smtClean="0">
                <a:solidFill>
                  <a:schemeClr val="tx1"/>
                </a:solidFill>
              </a:rPr>
              <a:t>.</a:t>
            </a:r>
            <a:r>
              <a:rPr lang="hu-HU" dirty="0" smtClean="0">
                <a:solidFill>
                  <a:schemeClr val="tx1"/>
                </a:solidFill>
              </a:rPr>
              <a:t>’</a:t>
            </a:r>
            <a:endParaRPr lang="hu-H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4346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/>
              <a:t>I</a:t>
            </a:r>
            <a:r>
              <a:rPr lang="hu-HU" dirty="0" err="1" smtClean="0"/>
              <a:t>nsubordinate</a:t>
            </a:r>
            <a:r>
              <a:rPr lang="hu-HU" dirty="0" smtClean="0"/>
              <a:t> </a:t>
            </a:r>
            <a:r>
              <a:rPr lang="hu-HU" dirty="0" err="1" smtClean="0"/>
              <a:t>conditional</a:t>
            </a:r>
            <a:r>
              <a:rPr lang="hu-HU" dirty="0" smtClean="0"/>
              <a:t> </a:t>
            </a:r>
            <a:r>
              <a:rPr lang="hu-HU" dirty="0" err="1" smtClean="0"/>
              <a:t>clauses</a:t>
            </a:r>
            <a:r>
              <a:rPr lang="hu-HU" dirty="0" smtClean="0"/>
              <a:t/>
            </a:r>
            <a:br>
              <a:rPr lang="hu-HU" dirty="0" smtClean="0"/>
            </a:br>
            <a:r>
              <a:rPr lang="hu-HU" dirty="0" err="1" smtClean="0"/>
              <a:t>with</a:t>
            </a:r>
            <a:r>
              <a:rPr lang="hu-HU" dirty="0" smtClean="0"/>
              <a:t> </a:t>
            </a:r>
            <a:r>
              <a:rPr lang="hu-HU" dirty="0" err="1" smtClean="0"/>
              <a:t>DMs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hu-HU" b="1" dirty="0" err="1" smtClean="0"/>
              <a:t>Evaluative</a:t>
            </a:r>
            <a:endParaRPr lang="hu-HU" b="1" dirty="0" smtClean="0"/>
          </a:p>
          <a:p>
            <a:pPr marL="0" indent="0">
              <a:buNone/>
            </a:pPr>
            <a:r>
              <a:rPr lang="hu-HU" dirty="0" smtClean="0"/>
              <a:t>(</a:t>
            </a:r>
            <a:r>
              <a:rPr lang="hu-HU" dirty="0" smtClean="0">
                <a:solidFill>
                  <a:schemeClr val="tx1"/>
                </a:solidFill>
              </a:rPr>
              <a:t>24) </a:t>
            </a:r>
            <a:r>
              <a:rPr lang="hu-HU" dirty="0">
                <a:solidFill>
                  <a:schemeClr val="tx1"/>
                </a:solidFill>
              </a:rPr>
              <a:t> </a:t>
            </a:r>
            <a:r>
              <a:rPr lang="hu-HU" i="1" dirty="0" smtClean="0">
                <a:solidFill>
                  <a:schemeClr val="tx1"/>
                </a:solidFill>
              </a:rPr>
              <a:t>”A </a:t>
            </a:r>
            <a:r>
              <a:rPr lang="hu-HU" i="1" dirty="0">
                <a:solidFill>
                  <a:schemeClr val="tx1"/>
                </a:solidFill>
              </a:rPr>
              <a:t>téli károk már ki vannak </a:t>
            </a:r>
            <a:r>
              <a:rPr lang="hu-HU" i="1" dirty="0" smtClean="0">
                <a:solidFill>
                  <a:schemeClr val="tx1"/>
                </a:solidFill>
              </a:rPr>
              <a:t>fizetve." </a:t>
            </a:r>
            <a:r>
              <a:rPr lang="hu-HU" i="1" dirty="0">
                <a:solidFill>
                  <a:schemeClr val="tx1"/>
                </a:solidFill>
              </a:rPr>
              <a:t>bizonyíték ? </a:t>
            </a:r>
            <a:r>
              <a:rPr lang="hu-HU" b="1" i="1" dirty="0">
                <a:solidFill>
                  <a:schemeClr val="tx1"/>
                </a:solidFill>
              </a:rPr>
              <a:t>ja</a:t>
            </a:r>
            <a:r>
              <a:rPr lang="hu-HU" i="1" dirty="0">
                <a:solidFill>
                  <a:schemeClr val="tx1"/>
                </a:solidFill>
              </a:rPr>
              <a:t> </a:t>
            </a:r>
            <a:r>
              <a:rPr lang="hu-HU" b="1" i="1" dirty="0">
                <a:solidFill>
                  <a:schemeClr val="tx1"/>
                </a:solidFill>
              </a:rPr>
              <a:t>ha</a:t>
            </a:r>
            <a:r>
              <a:rPr lang="hu-HU" i="1" dirty="0">
                <a:solidFill>
                  <a:schemeClr val="tx1"/>
                </a:solidFill>
              </a:rPr>
              <a:t> te </a:t>
            </a:r>
            <a:r>
              <a:rPr lang="hu-HU" i="1" dirty="0" smtClean="0">
                <a:solidFill>
                  <a:schemeClr val="tx1"/>
                </a:solidFill>
              </a:rPr>
              <a:t>mondod...</a:t>
            </a:r>
            <a:r>
              <a:rPr lang="hu-HU" dirty="0" smtClean="0">
                <a:solidFill>
                  <a:schemeClr val="tx1"/>
                </a:solidFill>
              </a:rPr>
              <a:t> (MNSz2, </a:t>
            </a:r>
            <a:r>
              <a:rPr lang="hu-HU" dirty="0" err="1" smtClean="0">
                <a:solidFill>
                  <a:schemeClr val="tx1"/>
                </a:solidFill>
              </a:rPr>
              <a:t>personal</a:t>
            </a:r>
            <a:r>
              <a:rPr lang="hu-HU" dirty="0" smtClean="0">
                <a:solidFill>
                  <a:schemeClr val="tx1"/>
                </a:solidFill>
              </a:rPr>
              <a:t>)</a:t>
            </a:r>
          </a:p>
          <a:p>
            <a:pPr marL="0" indent="0">
              <a:buNone/>
            </a:pPr>
            <a:r>
              <a:rPr lang="hu-HU" dirty="0" smtClean="0">
                <a:solidFill>
                  <a:schemeClr val="tx1"/>
                </a:solidFill>
                <a:latin typeface="+mj-lt"/>
              </a:rPr>
              <a:t>’</a:t>
            </a:r>
            <a:r>
              <a:rPr lang="en-US" dirty="0" smtClean="0">
                <a:solidFill>
                  <a:schemeClr val="tx1"/>
                </a:solidFill>
                <a:latin typeface="+mj-lt"/>
              </a:rPr>
              <a:t>"</a:t>
            </a:r>
            <a:r>
              <a:rPr lang="en-US" dirty="0">
                <a:solidFill>
                  <a:schemeClr val="tx1"/>
                </a:solidFill>
                <a:latin typeface="+mj-lt"/>
              </a:rPr>
              <a:t>The winter damages have already been </a:t>
            </a:r>
            <a:r>
              <a:rPr lang="en-US" dirty="0" smtClean="0">
                <a:solidFill>
                  <a:schemeClr val="tx1"/>
                </a:solidFill>
                <a:latin typeface="+mj-lt"/>
              </a:rPr>
              <a:t>paid.</a:t>
            </a:r>
            <a:r>
              <a:rPr lang="hu-HU" dirty="0" smtClean="0">
                <a:solidFill>
                  <a:schemeClr val="tx1"/>
                </a:solidFill>
                <a:latin typeface="+mj-lt"/>
              </a:rPr>
              <a:t>” </a:t>
            </a:r>
            <a:r>
              <a:rPr lang="en-US" dirty="0" smtClean="0">
                <a:solidFill>
                  <a:schemeClr val="tx1"/>
                </a:solidFill>
                <a:latin typeface="+mj-lt"/>
              </a:rPr>
              <a:t>proof</a:t>
            </a:r>
            <a:r>
              <a:rPr lang="en-US" dirty="0">
                <a:solidFill>
                  <a:schemeClr val="tx1"/>
                </a:solidFill>
                <a:latin typeface="+mj-lt"/>
              </a:rPr>
              <a:t>? </a:t>
            </a:r>
            <a:r>
              <a:rPr lang="hu-HU" b="1" dirty="0" smtClean="0">
                <a:solidFill>
                  <a:schemeClr val="tx1"/>
                </a:solidFill>
                <a:latin typeface="+mj-lt"/>
              </a:rPr>
              <a:t>w</a:t>
            </a:r>
            <a:r>
              <a:rPr lang="en-US" b="1" dirty="0" smtClean="0">
                <a:solidFill>
                  <a:schemeClr val="tx1"/>
                </a:solidFill>
                <a:latin typeface="+mj-lt"/>
              </a:rPr>
              <a:t>ell</a:t>
            </a:r>
            <a:r>
              <a:rPr lang="hu-HU" b="1" dirty="0" smtClean="0">
                <a:solidFill>
                  <a:schemeClr val="tx1"/>
                </a:solidFill>
                <a:latin typeface="+mj-lt"/>
              </a:rPr>
              <a:t>/</a:t>
            </a:r>
            <a:r>
              <a:rPr lang="hu-HU" b="1" dirty="0" err="1" smtClean="0">
                <a:solidFill>
                  <a:schemeClr val="tx1"/>
                </a:solidFill>
                <a:latin typeface="+mj-lt"/>
              </a:rPr>
              <a:t>yeah</a:t>
            </a:r>
            <a:r>
              <a:rPr lang="en-US" b="1" dirty="0" smtClean="0">
                <a:solidFill>
                  <a:schemeClr val="tx1"/>
                </a:solidFill>
                <a:latin typeface="+mj-lt"/>
              </a:rPr>
              <a:t>, </a:t>
            </a:r>
            <a:r>
              <a:rPr lang="en-US" b="1" dirty="0">
                <a:solidFill>
                  <a:schemeClr val="tx1"/>
                </a:solidFill>
                <a:latin typeface="+mj-lt"/>
              </a:rPr>
              <a:t>if you say so...</a:t>
            </a:r>
            <a:r>
              <a:rPr lang="hu-HU" dirty="0">
                <a:solidFill>
                  <a:schemeClr val="tx1"/>
                </a:solidFill>
                <a:latin typeface="+mj-lt"/>
              </a:rPr>
              <a:t>’</a:t>
            </a:r>
          </a:p>
          <a:p>
            <a:r>
              <a:rPr lang="hu-HU" dirty="0" err="1">
                <a:solidFill>
                  <a:schemeClr val="tx1"/>
                </a:solidFill>
                <a:cs typeface="Arial" panose="020B0604020202020204" pitchFamily="34" charset="0"/>
              </a:rPr>
              <a:t>s</a:t>
            </a:r>
            <a:r>
              <a:rPr lang="hu-HU" dirty="0" err="1" smtClean="0">
                <a:solidFill>
                  <a:schemeClr val="tx1"/>
                </a:solidFill>
                <a:cs typeface="Arial" panose="020B0604020202020204" pitchFamily="34" charset="0"/>
              </a:rPr>
              <a:t>et</a:t>
            </a:r>
            <a:r>
              <a:rPr lang="hu-HU" dirty="0" smtClean="0">
                <a:solidFill>
                  <a:schemeClr val="tx1"/>
                </a:solidFill>
                <a:cs typeface="Arial" panose="020B0604020202020204" pitchFamily="34" charset="0"/>
              </a:rPr>
              <a:t> </a:t>
            </a:r>
            <a:r>
              <a:rPr lang="hu-HU" dirty="0" err="1" smtClean="0">
                <a:solidFill>
                  <a:schemeClr val="tx1"/>
                </a:solidFill>
                <a:cs typeface="Arial" panose="020B0604020202020204" pitchFamily="34" charset="0"/>
              </a:rPr>
              <a:t>phrase</a:t>
            </a:r>
            <a:r>
              <a:rPr lang="hu-HU" dirty="0">
                <a:solidFill>
                  <a:schemeClr val="tx1"/>
                </a:solidFill>
                <a:cs typeface="Arial" panose="020B0604020202020204" pitchFamily="34" charset="0"/>
              </a:rPr>
              <a:t>: </a:t>
            </a:r>
            <a:r>
              <a:rPr lang="hu-HU" i="1" dirty="0" smtClean="0">
                <a:solidFill>
                  <a:schemeClr val="tx1"/>
                </a:solidFill>
                <a:cs typeface="Arial" panose="020B0604020202020204" pitchFamily="34" charset="0"/>
              </a:rPr>
              <a:t>ha te mondod, </a:t>
            </a:r>
            <a:r>
              <a:rPr lang="hu-HU" dirty="0" err="1" smtClean="0">
                <a:solidFill>
                  <a:schemeClr val="tx1"/>
                </a:solidFill>
                <a:cs typeface="Arial" panose="020B0604020202020204" pitchFamily="34" charset="0"/>
              </a:rPr>
              <a:t>disagreement</a:t>
            </a:r>
            <a:r>
              <a:rPr lang="hu-HU" dirty="0" smtClean="0">
                <a:solidFill>
                  <a:schemeClr val="tx1"/>
                </a:solidFill>
                <a:cs typeface="Arial" panose="020B0604020202020204" pitchFamily="34" charset="0"/>
              </a:rPr>
              <a:t>, </a:t>
            </a:r>
            <a:r>
              <a:rPr lang="hu-HU" dirty="0" err="1" smtClean="0">
                <a:solidFill>
                  <a:schemeClr val="tx1"/>
                </a:solidFill>
                <a:cs typeface="Arial" panose="020B0604020202020204" pitchFamily="34" charset="0"/>
              </a:rPr>
              <a:t>implies</a:t>
            </a:r>
            <a:r>
              <a:rPr lang="hu-HU" dirty="0" smtClean="0">
                <a:solidFill>
                  <a:schemeClr val="tx1"/>
                </a:solidFill>
                <a:cs typeface="Arial" panose="020B0604020202020204" pitchFamily="34" charset="0"/>
              </a:rPr>
              <a:t> </a:t>
            </a:r>
            <a:r>
              <a:rPr lang="hu-HU" dirty="0" err="1" smtClean="0">
                <a:solidFill>
                  <a:schemeClr val="tx1"/>
                </a:solidFill>
                <a:cs typeface="Arial" panose="020B0604020202020204" pitchFamily="34" charset="0"/>
              </a:rPr>
              <a:t>lying</a:t>
            </a:r>
            <a:r>
              <a:rPr lang="hu-HU" dirty="0" smtClean="0">
                <a:solidFill>
                  <a:schemeClr val="tx1"/>
                </a:solidFill>
                <a:cs typeface="Arial" panose="020B0604020202020204" pitchFamily="34" charset="0"/>
              </a:rPr>
              <a:t> (’I </a:t>
            </a:r>
            <a:r>
              <a:rPr lang="hu-HU" dirty="0" err="1" smtClean="0">
                <a:solidFill>
                  <a:schemeClr val="tx1"/>
                </a:solidFill>
                <a:cs typeface="Arial" panose="020B0604020202020204" pitchFamily="34" charset="0"/>
              </a:rPr>
              <a:t>don’t</a:t>
            </a:r>
            <a:r>
              <a:rPr lang="hu-HU" dirty="0" smtClean="0">
                <a:solidFill>
                  <a:schemeClr val="tx1"/>
                </a:solidFill>
                <a:cs typeface="Arial" panose="020B0604020202020204" pitchFamily="34" charset="0"/>
              </a:rPr>
              <a:t> </a:t>
            </a:r>
            <a:r>
              <a:rPr lang="hu-HU" dirty="0" err="1" smtClean="0">
                <a:solidFill>
                  <a:schemeClr val="tx1"/>
                </a:solidFill>
                <a:cs typeface="Arial" panose="020B0604020202020204" pitchFamily="34" charset="0"/>
              </a:rPr>
              <a:t>believe</a:t>
            </a:r>
            <a:r>
              <a:rPr lang="hu-HU" dirty="0" smtClean="0">
                <a:solidFill>
                  <a:schemeClr val="tx1"/>
                </a:solidFill>
                <a:cs typeface="Arial" panose="020B0604020202020204" pitchFamily="34" charset="0"/>
              </a:rPr>
              <a:t> </a:t>
            </a:r>
            <a:r>
              <a:rPr lang="hu-HU" dirty="0" err="1" smtClean="0">
                <a:solidFill>
                  <a:schemeClr val="tx1"/>
                </a:solidFill>
                <a:cs typeface="Arial" panose="020B0604020202020204" pitchFamily="34" charset="0"/>
              </a:rPr>
              <a:t>you</a:t>
            </a:r>
            <a:r>
              <a:rPr lang="hu-HU" dirty="0" smtClean="0">
                <a:solidFill>
                  <a:schemeClr val="tx1"/>
                </a:solidFill>
                <a:cs typeface="Arial" panose="020B0604020202020204" pitchFamily="34" charset="0"/>
              </a:rPr>
              <a:t>’/’</a:t>
            </a:r>
            <a:r>
              <a:rPr lang="hu-HU" dirty="0" err="1" smtClean="0">
                <a:solidFill>
                  <a:schemeClr val="tx1"/>
                </a:solidFill>
                <a:cs typeface="Arial" panose="020B0604020202020204" pitchFamily="34" charset="0"/>
              </a:rPr>
              <a:t>I</a:t>
            </a:r>
            <a:r>
              <a:rPr lang="hu-HU" dirty="0" smtClean="0">
                <a:solidFill>
                  <a:schemeClr val="tx1"/>
                </a:solidFill>
                <a:cs typeface="Arial" panose="020B0604020202020204" pitchFamily="34" charset="0"/>
              </a:rPr>
              <a:t> </a:t>
            </a:r>
            <a:r>
              <a:rPr lang="hu-HU" dirty="0" err="1" smtClean="0">
                <a:solidFill>
                  <a:schemeClr val="tx1"/>
                </a:solidFill>
                <a:cs typeface="Arial" panose="020B0604020202020204" pitchFamily="34" charset="0"/>
              </a:rPr>
              <a:t>don’t</a:t>
            </a:r>
            <a:r>
              <a:rPr lang="hu-HU" dirty="0" smtClean="0">
                <a:solidFill>
                  <a:schemeClr val="tx1"/>
                </a:solidFill>
                <a:cs typeface="Arial" panose="020B0604020202020204" pitchFamily="34" charset="0"/>
              </a:rPr>
              <a:t> </a:t>
            </a:r>
            <a:r>
              <a:rPr lang="hu-HU" dirty="0" err="1" smtClean="0">
                <a:solidFill>
                  <a:schemeClr val="tx1"/>
                </a:solidFill>
                <a:cs typeface="Arial" panose="020B0604020202020204" pitchFamily="34" charset="0"/>
              </a:rPr>
              <a:t>think</a:t>
            </a:r>
            <a:r>
              <a:rPr lang="hu-HU" dirty="0" smtClean="0">
                <a:solidFill>
                  <a:schemeClr val="tx1"/>
                </a:solidFill>
                <a:cs typeface="Arial" panose="020B0604020202020204" pitchFamily="34" charset="0"/>
              </a:rPr>
              <a:t> </a:t>
            </a:r>
            <a:r>
              <a:rPr lang="hu-HU" dirty="0" err="1" smtClean="0">
                <a:solidFill>
                  <a:schemeClr val="tx1"/>
                </a:solidFill>
                <a:cs typeface="Arial" panose="020B0604020202020204" pitchFamily="34" charset="0"/>
              </a:rPr>
              <a:t>so</a:t>
            </a:r>
            <a:r>
              <a:rPr lang="hu-HU" dirty="0" smtClean="0">
                <a:solidFill>
                  <a:schemeClr val="tx1"/>
                </a:solidFill>
                <a:cs typeface="Arial" panose="020B0604020202020204" pitchFamily="34" charset="0"/>
              </a:rPr>
              <a:t>/</a:t>
            </a:r>
            <a:r>
              <a:rPr lang="hu-HU" dirty="0" err="1" smtClean="0">
                <a:solidFill>
                  <a:schemeClr val="tx1"/>
                </a:solidFill>
                <a:cs typeface="Arial" panose="020B0604020202020204" pitchFamily="34" charset="0"/>
              </a:rPr>
              <a:t>I’m</a:t>
            </a:r>
            <a:r>
              <a:rPr lang="hu-HU" dirty="0" smtClean="0">
                <a:solidFill>
                  <a:schemeClr val="tx1"/>
                </a:solidFill>
                <a:cs typeface="Arial" panose="020B0604020202020204" pitchFamily="34" charset="0"/>
              </a:rPr>
              <a:t> </a:t>
            </a:r>
            <a:r>
              <a:rPr lang="hu-HU" dirty="0" err="1" smtClean="0">
                <a:solidFill>
                  <a:schemeClr val="tx1"/>
                </a:solidFill>
                <a:cs typeface="Arial" panose="020B0604020202020204" pitchFamily="34" charset="0"/>
              </a:rPr>
              <a:t>not</a:t>
            </a:r>
            <a:r>
              <a:rPr lang="hu-HU" dirty="0" smtClean="0">
                <a:solidFill>
                  <a:schemeClr val="tx1"/>
                </a:solidFill>
                <a:cs typeface="Arial" panose="020B0604020202020204" pitchFamily="34" charset="0"/>
              </a:rPr>
              <a:t> </a:t>
            </a:r>
            <a:r>
              <a:rPr lang="hu-HU" dirty="0" err="1" smtClean="0">
                <a:solidFill>
                  <a:schemeClr val="tx1"/>
                </a:solidFill>
                <a:cs typeface="Arial" panose="020B0604020202020204" pitchFamily="34" charset="0"/>
              </a:rPr>
              <a:t>sure</a:t>
            </a:r>
            <a:r>
              <a:rPr lang="hu-HU" dirty="0" smtClean="0">
                <a:solidFill>
                  <a:schemeClr val="tx1"/>
                </a:solidFill>
                <a:cs typeface="Arial" panose="020B0604020202020204" pitchFamily="34" charset="0"/>
              </a:rPr>
              <a:t> of </a:t>
            </a:r>
            <a:r>
              <a:rPr lang="hu-HU" dirty="0" err="1" smtClean="0">
                <a:solidFill>
                  <a:schemeClr val="tx1"/>
                </a:solidFill>
                <a:cs typeface="Arial" panose="020B0604020202020204" pitchFamily="34" charset="0"/>
              </a:rPr>
              <a:t>it</a:t>
            </a:r>
            <a:r>
              <a:rPr lang="hu-HU" dirty="0" smtClean="0">
                <a:solidFill>
                  <a:schemeClr val="tx1"/>
                </a:solidFill>
                <a:cs typeface="Arial" panose="020B0604020202020204" pitchFamily="34" charset="0"/>
              </a:rPr>
              <a:t>’), </a:t>
            </a:r>
            <a:r>
              <a:rPr lang="hu-HU" dirty="0" err="1" smtClean="0">
                <a:solidFill>
                  <a:schemeClr val="tx1"/>
                </a:solidFill>
                <a:cs typeface="Arial" panose="020B0604020202020204" pitchFamily="34" charset="0"/>
              </a:rPr>
              <a:t>irony</a:t>
            </a:r>
            <a:endParaRPr lang="hu-HU" dirty="0" smtClean="0">
              <a:solidFill>
                <a:schemeClr val="tx1"/>
              </a:solidFill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hu-HU" dirty="0" smtClean="0">
                <a:solidFill>
                  <a:schemeClr val="tx1"/>
                </a:solidFill>
                <a:cs typeface="Arial" panose="020B0604020202020204" pitchFamily="34" charset="0"/>
              </a:rPr>
              <a:t>(25) </a:t>
            </a:r>
            <a:r>
              <a:rPr lang="hu-HU" i="1" dirty="0">
                <a:solidFill>
                  <a:schemeClr val="tx1"/>
                </a:solidFill>
              </a:rPr>
              <a:t>- Ide </a:t>
            </a:r>
            <a:r>
              <a:rPr lang="hu-HU" i="1" dirty="0" smtClean="0">
                <a:solidFill>
                  <a:schemeClr val="tx1"/>
                </a:solidFill>
              </a:rPr>
              <a:t>figyelj, Sárika. </a:t>
            </a:r>
            <a:r>
              <a:rPr lang="hu-HU" i="1" dirty="0">
                <a:solidFill>
                  <a:schemeClr val="tx1"/>
                </a:solidFill>
              </a:rPr>
              <a:t>Te már nagy lány </a:t>
            </a:r>
            <a:r>
              <a:rPr lang="hu-HU" i="1" dirty="0" smtClean="0">
                <a:solidFill>
                  <a:schemeClr val="tx1"/>
                </a:solidFill>
              </a:rPr>
              <a:t>vagy, ugye?</a:t>
            </a:r>
            <a:r>
              <a:rPr lang="hu-HU" i="1" dirty="0">
                <a:solidFill>
                  <a:schemeClr val="tx1"/>
                </a:solidFill>
              </a:rPr>
              <a:t> - Nem is </a:t>
            </a:r>
            <a:r>
              <a:rPr lang="hu-HU" i="1" dirty="0" smtClean="0">
                <a:solidFill>
                  <a:schemeClr val="tx1"/>
                </a:solidFill>
              </a:rPr>
              <a:t>tudom, </a:t>
            </a:r>
            <a:r>
              <a:rPr lang="hu-HU" i="1" dirty="0">
                <a:solidFill>
                  <a:schemeClr val="tx1"/>
                </a:solidFill>
              </a:rPr>
              <a:t>Sándor </a:t>
            </a:r>
            <a:r>
              <a:rPr lang="hu-HU" i="1" dirty="0" smtClean="0">
                <a:solidFill>
                  <a:schemeClr val="tx1"/>
                </a:solidFill>
              </a:rPr>
              <a:t>bácsi. - </a:t>
            </a:r>
            <a:r>
              <a:rPr lang="hu-HU" i="1" dirty="0">
                <a:solidFill>
                  <a:schemeClr val="tx1"/>
                </a:solidFill>
              </a:rPr>
              <a:t>Idestova felnőtt </a:t>
            </a:r>
            <a:r>
              <a:rPr lang="hu-HU" i="1" dirty="0" smtClean="0">
                <a:solidFill>
                  <a:schemeClr val="tx1"/>
                </a:solidFill>
              </a:rPr>
              <a:t>dáma.</a:t>
            </a:r>
            <a:r>
              <a:rPr lang="hu-HU" i="1" dirty="0">
                <a:solidFill>
                  <a:schemeClr val="tx1"/>
                </a:solidFill>
              </a:rPr>
              <a:t> </a:t>
            </a:r>
            <a:r>
              <a:rPr lang="hu-HU" i="1" dirty="0" smtClean="0">
                <a:solidFill>
                  <a:schemeClr val="tx1"/>
                </a:solidFill>
              </a:rPr>
              <a:t>-</a:t>
            </a:r>
            <a:r>
              <a:rPr lang="hu-HU" i="1" dirty="0">
                <a:solidFill>
                  <a:schemeClr val="tx1"/>
                </a:solidFill>
              </a:rPr>
              <a:t> </a:t>
            </a:r>
            <a:r>
              <a:rPr lang="hu-HU" b="1" i="1" dirty="0">
                <a:solidFill>
                  <a:schemeClr val="tx1"/>
                </a:solidFill>
              </a:rPr>
              <a:t>Hát</a:t>
            </a:r>
            <a:r>
              <a:rPr lang="hu-HU" i="1" dirty="0">
                <a:solidFill>
                  <a:schemeClr val="tx1"/>
                </a:solidFill>
              </a:rPr>
              <a:t> </a:t>
            </a:r>
            <a:r>
              <a:rPr lang="hu-HU" b="1" i="1" dirty="0">
                <a:solidFill>
                  <a:schemeClr val="tx1"/>
                </a:solidFill>
              </a:rPr>
              <a:t>ha Sándor bácsi </a:t>
            </a:r>
            <a:r>
              <a:rPr lang="hu-HU" b="1" i="1" dirty="0" smtClean="0">
                <a:solidFill>
                  <a:schemeClr val="tx1"/>
                </a:solidFill>
              </a:rPr>
              <a:t>mondja. </a:t>
            </a:r>
            <a:r>
              <a:rPr lang="hu-HU" dirty="0" smtClean="0">
                <a:solidFill>
                  <a:schemeClr val="tx1"/>
                </a:solidFill>
              </a:rPr>
              <a:t>(MNSz2, </a:t>
            </a:r>
            <a:r>
              <a:rPr lang="hu-HU" dirty="0" err="1" smtClean="0">
                <a:solidFill>
                  <a:schemeClr val="tx1"/>
                </a:solidFill>
              </a:rPr>
              <a:t>doc</a:t>
            </a:r>
            <a:r>
              <a:rPr lang="hu-HU" dirty="0" smtClean="0">
                <a:solidFill>
                  <a:schemeClr val="tx1"/>
                </a:solidFill>
              </a:rPr>
              <a:t>#325 </a:t>
            </a:r>
            <a:r>
              <a:rPr lang="hu-HU" dirty="0" err="1" smtClean="0">
                <a:solidFill>
                  <a:schemeClr val="tx1"/>
                </a:solidFill>
              </a:rPr>
              <a:t>literature</a:t>
            </a:r>
            <a:r>
              <a:rPr lang="hu-HU" dirty="0" smtClean="0">
                <a:solidFill>
                  <a:schemeClr val="tx1"/>
                </a:solidFill>
              </a:rPr>
              <a:t>)</a:t>
            </a:r>
          </a:p>
          <a:p>
            <a:pPr marL="0" indent="0">
              <a:buNone/>
            </a:pPr>
            <a:r>
              <a:rPr lang="hu-HU" dirty="0" smtClean="0">
                <a:solidFill>
                  <a:schemeClr val="tx1"/>
                </a:solidFill>
                <a:cs typeface="Arial" panose="020B0604020202020204" pitchFamily="34" charset="0"/>
              </a:rPr>
              <a:t>’</a:t>
            </a:r>
            <a:r>
              <a:rPr lang="en-US" dirty="0" smtClean="0">
                <a:solidFill>
                  <a:schemeClr val="tx1"/>
                </a:solidFill>
                <a:cs typeface="Arial" panose="020B0604020202020204" pitchFamily="34" charset="0"/>
              </a:rPr>
              <a:t>- </a:t>
            </a:r>
            <a:r>
              <a:rPr lang="en-US" dirty="0">
                <a:solidFill>
                  <a:schemeClr val="tx1"/>
                </a:solidFill>
                <a:cs typeface="Arial" panose="020B0604020202020204" pitchFamily="34" charset="0"/>
              </a:rPr>
              <a:t>Listen here, </a:t>
            </a:r>
            <a:r>
              <a:rPr lang="en-US" dirty="0" err="1">
                <a:solidFill>
                  <a:schemeClr val="tx1"/>
                </a:solidFill>
                <a:cs typeface="Arial" panose="020B0604020202020204" pitchFamily="34" charset="0"/>
              </a:rPr>
              <a:t>Sárika</a:t>
            </a:r>
            <a:r>
              <a:rPr lang="en-US" dirty="0">
                <a:solidFill>
                  <a:schemeClr val="tx1"/>
                </a:solidFill>
                <a:cs typeface="Arial" panose="020B0604020202020204" pitchFamily="34" charset="0"/>
              </a:rPr>
              <a:t>. You're a big girl now, aren't you? - I don't even know, Uncle </a:t>
            </a:r>
            <a:r>
              <a:rPr lang="en-US" dirty="0" err="1">
                <a:solidFill>
                  <a:schemeClr val="tx1"/>
                </a:solidFill>
                <a:cs typeface="Arial" panose="020B0604020202020204" pitchFamily="34" charset="0"/>
              </a:rPr>
              <a:t>Sándor</a:t>
            </a:r>
            <a:r>
              <a:rPr lang="en-US" dirty="0">
                <a:solidFill>
                  <a:schemeClr val="tx1"/>
                </a:solidFill>
                <a:cs typeface="Arial" panose="020B0604020202020204" pitchFamily="34" charset="0"/>
              </a:rPr>
              <a:t>. - A soon-to-be adult lady. </a:t>
            </a:r>
            <a:r>
              <a:rPr lang="en-US" b="1" dirty="0">
                <a:solidFill>
                  <a:schemeClr val="tx1"/>
                </a:solidFill>
                <a:cs typeface="Arial" panose="020B0604020202020204" pitchFamily="34" charset="0"/>
              </a:rPr>
              <a:t>- Well, if Uncle </a:t>
            </a:r>
            <a:r>
              <a:rPr lang="en-US" b="1" dirty="0" err="1">
                <a:solidFill>
                  <a:schemeClr val="tx1"/>
                </a:solidFill>
                <a:cs typeface="Arial" panose="020B0604020202020204" pitchFamily="34" charset="0"/>
              </a:rPr>
              <a:t>Sándor</a:t>
            </a:r>
            <a:r>
              <a:rPr lang="en-US" b="1" dirty="0">
                <a:solidFill>
                  <a:schemeClr val="tx1"/>
                </a:solidFill>
                <a:cs typeface="Arial" panose="020B0604020202020204" pitchFamily="34" charset="0"/>
              </a:rPr>
              <a:t> says so</a:t>
            </a:r>
            <a:r>
              <a:rPr lang="en-US" b="1" dirty="0" smtClean="0">
                <a:solidFill>
                  <a:schemeClr val="tx1"/>
                </a:solidFill>
                <a:cs typeface="Arial" panose="020B0604020202020204" pitchFamily="34" charset="0"/>
              </a:rPr>
              <a:t>.</a:t>
            </a:r>
            <a:r>
              <a:rPr lang="hu-HU" b="1" dirty="0" smtClean="0">
                <a:solidFill>
                  <a:schemeClr val="tx1"/>
                </a:solidFill>
                <a:cs typeface="Arial" panose="020B0604020202020204" pitchFamily="34" charset="0"/>
              </a:rPr>
              <a:t>’</a:t>
            </a:r>
          </a:p>
        </p:txBody>
      </p:sp>
    </p:spTree>
    <p:extLst>
      <p:ext uri="{BB962C8B-B14F-4D97-AF65-F5344CB8AC3E}">
        <p14:creationId xmlns:p14="http://schemas.microsoft.com/office/powerpoint/2010/main" val="3607467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9101235" cy="1280890"/>
          </a:xfrm>
        </p:spPr>
        <p:txBody>
          <a:bodyPr/>
          <a:lstStyle/>
          <a:p>
            <a:r>
              <a:rPr lang="hu-HU" dirty="0" err="1" smtClean="0"/>
              <a:t>Special</a:t>
            </a:r>
            <a:r>
              <a:rPr lang="hu-HU" dirty="0" smtClean="0"/>
              <a:t> </a:t>
            </a:r>
            <a:r>
              <a:rPr lang="hu-HU" dirty="0" err="1" smtClean="0"/>
              <a:t>queries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2410691" y="1615440"/>
            <a:ext cx="9527309" cy="4978400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hu-HU" i="1" dirty="0" smtClean="0">
                <a:solidFill>
                  <a:schemeClr val="tx1"/>
                </a:solidFill>
              </a:rPr>
              <a:t>HA/HOGYHA </a:t>
            </a:r>
            <a:r>
              <a:rPr lang="hu-HU" dirty="0" smtClean="0">
                <a:solidFill>
                  <a:schemeClr val="tx1"/>
                </a:solidFill>
              </a:rPr>
              <a:t>+ 6 </a:t>
            </a:r>
            <a:r>
              <a:rPr lang="hu-HU" dirty="0" err="1" smtClean="0">
                <a:solidFill>
                  <a:schemeClr val="tx1"/>
                </a:solidFill>
              </a:rPr>
              <a:t>words</a:t>
            </a:r>
            <a:r>
              <a:rPr lang="hu-HU" dirty="0" smtClean="0">
                <a:solidFill>
                  <a:schemeClr val="tx1"/>
                </a:solidFill>
              </a:rPr>
              <a:t> + </a:t>
            </a:r>
            <a:r>
              <a:rPr lang="hu-HU" dirty="0" err="1" smtClean="0">
                <a:solidFill>
                  <a:schemeClr val="tx1"/>
                </a:solidFill>
              </a:rPr>
              <a:t>punctuation</a:t>
            </a:r>
            <a:r>
              <a:rPr lang="hu-HU" dirty="0" smtClean="0">
                <a:solidFill>
                  <a:schemeClr val="tx1"/>
                </a:solidFill>
              </a:rPr>
              <a:t> mark, </a:t>
            </a:r>
            <a:r>
              <a:rPr lang="hu-HU" dirty="0" err="1" smtClean="0">
                <a:solidFill>
                  <a:schemeClr val="tx1"/>
                </a:solidFill>
              </a:rPr>
              <a:t>whole</a:t>
            </a:r>
            <a:r>
              <a:rPr lang="hu-HU" dirty="0" smtClean="0">
                <a:solidFill>
                  <a:schemeClr val="tx1"/>
                </a:solidFill>
              </a:rPr>
              <a:t> MNSz2</a:t>
            </a:r>
          </a:p>
          <a:p>
            <a:r>
              <a:rPr lang="hu-HU" b="1" i="1" dirty="0" smtClean="0">
                <a:solidFill>
                  <a:schemeClr val="tx1"/>
                </a:solidFill>
              </a:rPr>
              <a:t>HA: </a:t>
            </a:r>
            <a:r>
              <a:rPr lang="hu-HU" dirty="0" smtClean="0">
                <a:solidFill>
                  <a:schemeClr val="tx1"/>
                </a:solidFill>
              </a:rPr>
              <a:t>18.657 </a:t>
            </a:r>
            <a:r>
              <a:rPr lang="hu-HU" dirty="0" err="1" smtClean="0">
                <a:solidFill>
                  <a:schemeClr val="tx1"/>
                </a:solidFill>
              </a:rPr>
              <a:t>hits</a:t>
            </a:r>
            <a:r>
              <a:rPr lang="hu-HU" dirty="0" smtClean="0">
                <a:solidFill>
                  <a:schemeClr val="tx1"/>
                </a:solidFill>
              </a:rPr>
              <a:t>, random 200-hits: </a:t>
            </a:r>
            <a:r>
              <a:rPr lang="hu-HU" b="1" dirty="0" smtClean="0">
                <a:solidFill>
                  <a:schemeClr val="tx1"/>
                </a:solidFill>
              </a:rPr>
              <a:t>12</a:t>
            </a:r>
            <a:r>
              <a:rPr lang="hu-HU" dirty="0" smtClean="0">
                <a:solidFill>
                  <a:schemeClr val="tx1"/>
                </a:solidFill>
              </a:rPr>
              <a:t> (6,0%) </a:t>
            </a:r>
            <a:r>
              <a:rPr lang="hu-HU" dirty="0" err="1" smtClean="0">
                <a:solidFill>
                  <a:schemeClr val="tx1"/>
                </a:solidFill>
              </a:rPr>
              <a:t>valid</a:t>
            </a:r>
            <a:r>
              <a:rPr lang="hu-HU" dirty="0" smtClean="0">
                <a:solidFill>
                  <a:schemeClr val="tx1"/>
                </a:solidFill>
              </a:rPr>
              <a:t> – </a:t>
            </a:r>
            <a:r>
              <a:rPr lang="hu-HU" dirty="0" err="1" smtClean="0">
                <a:solidFill>
                  <a:schemeClr val="tx1"/>
                </a:solidFill>
              </a:rPr>
              <a:t>mostly</a:t>
            </a:r>
            <a:r>
              <a:rPr lang="hu-HU" dirty="0" smtClean="0">
                <a:solidFill>
                  <a:schemeClr val="tx1"/>
                </a:solidFill>
              </a:rPr>
              <a:t> </a:t>
            </a:r>
            <a:r>
              <a:rPr lang="hu-HU" dirty="0" err="1" smtClean="0">
                <a:solidFill>
                  <a:schemeClr val="tx1"/>
                </a:solidFill>
              </a:rPr>
              <a:t>wishes</a:t>
            </a:r>
            <a:endParaRPr lang="hu-HU" b="1" i="1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hu-HU" dirty="0" smtClean="0">
                <a:solidFill>
                  <a:schemeClr val="tx1"/>
                </a:solidFill>
              </a:rPr>
              <a:t>(26) </a:t>
            </a:r>
            <a:r>
              <a:rPr lang="hu-HU" i="1" dirty="0">
                <a:solidFill>
                  <a:schemeClr val="tx1"/>
                </a:solidFill>
              </a:rPr>
              <a:t>RÉKA </a:t>
            </a:r>
            <a:r>
              <a:rPr lang="hu-HU" i="1" dirty="0" smtClean="0">
                <a:solidFill>
                  <a:schemeClr val="tx1"/>
                </a:solidFill>
              </a:rPr>
              <a:t>Ó</a:t>
            </a:r>
            <a:r>
              <a:rPr lang="hu-HU" i="1" dirty="0">
                <a:solidFill>
                  <a:schemeClr val="tx1"/>
                </a:solidFill>
              </a:rPr>
              <a:t>, nagytata! Az én betlehemes örömöm bánattal van ma este kirakva</a:t>
            </a:r>
            <a:r>
              <a:rPr lang="hu-HU" i="1" dirty="0" smtClean="0">
                <a:solidFill>
                  <a:schemeClr val="tx1"/>
                </a:solidFill>
              </a:rPr>
              <a:t>! </a:t>
            </a:r>
            <a:r>
              <a:rPr lang="it-IT" b="1" i="1" dirty="0">
                <a:solidFill>
                  <a:schemeClr val="tx1"/>
                </a:solidFill>
              </a:rPr>
              <a:t>Ha el tudnám én azt mondani magának</a:t>
            </a:r>
            <a:r>
              <a:rPr lang="it-IT" b="1" i="1" dirty="0" smtClean="0">
                <a:solidFill>
                  <a:schemeClr val="tx1"/>
                </a:solidFill>
              </a:rPr>
              <a:t>!</a:t>
            </a:r>
            <a:r>
              <a:rPr lang="hu-HU" b="1" i="1" dirty="0" smtClean="0">
                <a:solidFill>
                  <a:schemeClr val="tx1"/>
                </a:solidFill>
              </a:rPr>
              <a:t> </a:t>
            </a:r>
            <a:r>
              <a:rPr lang="hu-HU" dirty="0" smtClean="0">
                <a:solidFill>
                  <a:schemeClr val="tx1"/>
                </a:solidFill>
              </a:rPr>
              <a:t>(MNSz2</a:t>
            </a:r>
            <a:r>
              <a:rPr lang="hu-HU" dirty="0">
                <a:solidFill>
                  <a:schemeClr val="tx1"/>
                </a:solidFill>
              </a:rPr>
              <a:t>, #</a:t>
            </a:r>
            <a:r>
              <a:rPr lang="hu-HU" dirty="0" smtClean="0">
                <a:solidFill>
                  <a:schemeClr val="tx1"/>
                </a:solidFill>
              </a:rPr>
              <a:t>84774225, </a:t>
            </a:r>
            <a:r>
              <a:rPr lang="hu-HU" dirty="0" err="1" smtClean="0">
                <a:solidFill>
                  <a:schemeClr val="tx1"/>
                </a:solidFill>
              </a:rPr>
              <a:t>literature</a:t>
            </a:r>
            <a:r>
              <a:rPr lang="hu-HU" dirty="0" smtClean="0">
                <a:solidFill>
                  <a:schemeClr val="tx1"/>
                </a:solidFill>
              </a:rPr>
              <a:t>)</a:t>
            </a:r>
          </a:p>
          <a:p>
            <a:pPr marL="0" indent="0">
              <a:buNone/>
            </a:pPr>
            <a:r>
              <a:rPr lang="hu-HU" dirty="0" smtClean="0">
                <a:solidFill>
                  <a:schemeClr val="tx1"/>
                </a:solidFill>
              </a:rPr>
              <a:t>’</a:t>
            </a:r>
            <a:r>
              <a:rPr lang="en-US" dirty="0" smtClean="0">
                <a:solidFill>
                  <a:schemeClr val="tx1"/>
                </a:solidFill>
              </a:rPr>
              <a:t>RÉKA </a:t>
            </a:r>
            <a:r>
              <a:rPr lang="en-US" dirty="0">
                <a:solidFill>
                  <a:schemeClr val="tx1"/>
                </a:solidFill>
              </a:rPr>
              <a:t>Oh, grandfather! My nativity joy is laden with sorrow tonight! </a:t>
            </a:r>
            <a:r>
              <a:rPr lang="en-US" b="1" dirty="0">
                <a:solidFill>
                  <a:schemeClr val="tx1"/>
                </a:solidFill>
              </a:rPr>
              <a:t>If only I could tell you!</a:t>
            </a:r>
            <a:r>
              <a:rPr lang="hu-HU" b="1" dirty="0" smtClean="0">
                <a:solidFill>
                  <a:schemeClr val="tx1"/>
                </a:solidFill>
              </a:rPr>
              <a:t>’</a:t>
            </a:r>
            <a:endParaRPr lang="hu-HU" b="1" dirty="0">
              <a:solidFill>
                <a:schemeClr val="tx1"/>
              </a:solidFill>
            </a:endParaRPr>
          </a:p>
          <a:p>
            <a:r>
              <a:rPr lang="hu-HU" b="1" i="1" dirty="0" smtClean="0">
                <a:solidFill>
                  <a:schemeClr val="tx1"/>
                </a:solidFill>
              </a:rPr>
              <a:t>HOGYHA: </a:t>
            </a:r>
            <a:r>
              <a:rPr lang="hu-HU" dirty="0" smtClean="0">
                <a:solidFill>
                  <a:schemeClr val="tx1"/>
                </a:solidFill>
              </a:rPr>
              <a:t>total138 </a:t>
            </a:r>
            <a:r>
              <a:rPr lang="hu-HU" dirty="0" err="1" smtClean="0">
                <a:solidFill>
                  <a:schemeClr val="tx1"/>
                </a:solidFill>
              </a:rPr>
              <a:t>hits</a:t>
            </a:r>
            <a:r>
              <a:rPr lang="hu-HU" dirty="0" smtClean="0">
                <a:solidFill>
                  <a:schemeClr val="tx1"/>
                </a:solidFill>
              </a:rPr>
              <a:t>, </a:t>
            </a:r>
            <a:r>
              <a:rPr lang="hu-HU" b="1" dirty="0" smtClean="0">
                <a:solidFill>
                  <a:schemeClr val="tx1"/>
                </a:solidFill>
              </a:rPr>
              <a:t>5</a:t>
            </a:r>
            <a:r>
              <a:rPr lang="hu-HU" dirty="0" smtClean="0">
                <a:solidFill>
                  <a:schemeClr val="tx1"/>
                </a:solidFill>
              </a:rPr>
              <a:t> (3,62%) </a:t>
            </a:r>
            <a:r>
              <a:rPr lang="hu-HU" dirty="0" err="1" smtClean="0">
                <a:solidFill>
                  <a:schemeClr val="tx1"/>
                </a:solidFill>
              </a:rPr>
              <a:t>valid</a:t>
            </a:r>
            <a:r>
              <a:rPr lang="hu-HU" dirty="0" smtClean="0">
                <a:solidFill>
                  <a:schemeClr val="tx1"/>
                </a:solidFill>
              </a:rPr>
              <a:t> – </a:t>
            </a:r>
            <a:r>
              <a:rPr lang="hu-HU" dirty="0" err="1" smtClean="0">
                <a:solidFill>
                  <a:schemeClr val="tx1"/>
                </a:solidFill>
              </a:rPr>
              <a:t>mostly</a:t>
            </a:r>
            <a:r>
              <a:rPr lang="hu-HU" dirty="0" smtClean="0">
                <a:solidFill>
                  <a:schemeClr val="tx1"/>
                </a:solidFill>
              </a:rPr>
              <a:t> </a:t>
            </a:r>
            <a:r>
              <a:rPr lang="hu-HU" dirty="0" err="1" smtClean="0">
                <a:solidFill>
                  <a:schemeClr val="tx1"/>
                </a:solidFill>
              </a:rPr>
              <a:t>wishes</a:t>
            </a:r>
            <a:r>
              <a:rPr lang="hu-HU" dirty="0" smtClean="0">
                <a:solidFill>
                  <a:schemeClr val="tx1"/>
                </a:solidFill>
              </a:rPr>
              <a:t> (</a:t>
            </a:r>
            <a:r>
              <a:rPr lang="hu-HU" dirty="0" err="1" smtClean="0">
                <a:solidFill>
                  <a:schemeClr val="tx1"/>
                </a:solidFill>
              </a:rPr>
              <a:t>V.</a:t>
            </a:r>
            <a:r>
              <a:rPr lang="hu-HU" cap="small" dirty="0" err="1" smtClean="0">
                <a:solidFill>
                  <a:schemeClr val="tx1"/>
                </a:solidFill>
              </a:rPr>
              <a:t>cond</a:t>
            </a:r>
            <a:r>
              <a:rPr lang="hu-HU" dirty="0" smtClean="0">
                <a:solidFill>
                  <a:schemeClr val="tx1"/>
                </a:solidFill>
              </a:rPr>
              <a:t>)</a:t>
            </a:r>
          </a:p>
          <a:p>
            <a:pPr marL="0" indent="0">
              <a:buNone/>
            </a:pPr>
            <a:r>
              <a:rPr lang="hu-HU" dirty="0" smtClean="0">
                <a:solidFill>
                  <a:schemeClr val="tx1"/>
                </a:solidFill>
              </a:rPr>
              <a:t>(27) </a:t>
            </a:r>
            <a:r>
              <a:rPr lang="hu-HU" i="1" dirty="0">
                <a:solidFill>
                  <a:schemeClr val="tx1"/>
                </a:solidFill>
              </a:rPr>
              <a:t>Karcsi már ősszel odakint Erdőalján igen-igen nézegette a tarka-kék szárnyú szajkókat, amint hullámos repüléssel, olyasfajtán, mint a nagy tarka harkályok, vonulgattak a fák között. Hogyha párt szerezhetne tavaszra az ő mátyásának</a:t>
            </a:r>
            <a:r>
              <a:rPr lang="hu-HU" i="1" dirty="0" smtClean="0">
                <a:solidFill>
                  <a:schemeClr val="tx1"/>
                </a:solidFill>
              </a:rPr>
              <a:t>! </a:t>
            </a:r>
            <a:r>
              <a:rPr lang="hu-HU" dirty="0">
                <a:solidFill>
                  <a:schemeClr val="tx1"/>
                </a:solidFill>
              </a:rPr>
              <a:t>(MNSz2, #</a:t>
            </a:r>
            <a:r>
              <a:rPr lang="hu-HU" dirty="0" smtClean="0">
                <a:solidFill>
                  <a:schemeClr val="tx1"/>
                </a:solidFill>
              </a:rPr>
              <a:t>54228191, </a:t>
            </a:r>
            <a:r>
              <a:rPr lang="hu-HU" dirty="0" err="1" smtClean="0">
                <a:solidFill>
                  <a:schemeClr val="tx1"/>
                </a:solidFill>
              </a:rPr>
              <a:t>literature</a:t>
            </a:r>
            <a:r>
              <a:rPr lang="hu-HU" dirty="0" smtClean="0">
                <a:solidFill>
                  <a:schemeClr val="tx1"/>
                </a:solidFill>
              </a:rPr>
              <a:t>)</a:t>
            </a:r>
          </a:p>
          <a:p>
            <a:pPr marL="0" indent="0">
              <a:buNone/>
            </a:pPr>
            <a:r>
              <a:rPr lang="hu-HU" dirty="0" smtClean="0">
                <a:solidFill>
                  <a:schemeClr val="tx1"/>
                </a:solidFill>
              </a:rPr>
              <a:t>’</a:t>
            </a:r>
            <a:r>
              <a:rPr lang="en-US" dirty="0" smtClean="0">
                <a:solidFill>
                  <a:schemeClr val="tx1"/>
                </a:solidFill>
              </a:rPr>
              <a:t>Already </a:t>
            </a:r>
            <a:r>
              <a:rPr lang="en-US" dirty="0">
                <a:solidFill>
                  <a:schemeClr val="tx1"/>
                </a:solidFill>
              </a:rPr>
              <a:t>in autumn, outside in </a:t>
            </a:r>
            <a:r>
              <a:rPr lang="en-US" dirty="0" err="1">
                <a:solidFill>
                  <a:schemeClr val="tx1"/>
                </a:solidFill>
              </a:rPr>
              <a:t>Erdőalja</a:t>
            </a:r>
            <a:r>
              <a:rPr lang="en-US" dirty="0">
                <a:solidFill>
                  <a:schemeClr val="tx1"/>
                </a:solidFill>
              </a:rPr>
              <a:t>, </a:t>
            </a:r>
            <a:r>
              <a:rPr lang="en-US" dirty="0" err="1">
                <a:solidFill>
                  <a:schemeClr val="tx1"/>
                </a:solidFill>
              </a:rPr>
              <a:t>Karcsi</a:t>
            </a:r>
            <a:r>
              <a:rPr lang="en-US" dirty="0">
                <a:solidFill>
                  <a:schemeClr val="tx1"/>
                </a:solidFill>
              </a:rPr>
              <a:t> was watching the jays with colorful blue wings, as they marched among the trees with wavy flight, like the great colorful woodpeckers. </a:t>
            </a:r>
            <a:r>
              <a:rPr lang="en-US" b="1" dirty="0">
                <a:solidFill>
                  <a:schemeClr val="tx1"/>
                </a:solidFill>
              </a:rPr>
              <a:t>If only he could get a partner for his </a:t>
            </a:r>
            <a:r>
              <a:rPr lang="hu-HU" b="1" dirty="0" smtClean="0">
                <a:solidFill>
                  <a:schemeClr val="tx1"/>
                </a:solidFill>
              </a:rPr>
              <a:t>m</a:t>
            </a:r>
            <a:r>
              <a:rPr lang="en-US" b="1" dirty="0" err="1" smtClean="0">
                <a:solidFill>
                  <a:schemeClr val="tx1"/>
                </a:solidFill>
              </a:rPr>
              <a:t>atthias</a:t>
            </a:r>
            <a:r>
              <a:rPr lang="en-US" b="1" dirty="0">
                <a:solidFill>
                  <a:schemeClr val="tx1"/>
                </a:solidFill>
              </a:rPr>
              <a:t>!</a:t>
            </a:r>
            <a:r>
              <a:rPr lang="hu-HU" dirty="0" smtClean="0">
                <a:solidFill>
                  <a:schemeClr val="tx1"/>
                </a:solidFill>
              </a:rPr>
              <a:t>’</a:t>
            </a:r>
          </a:p>
          <a:p>
            <a:pPr marL="0" indent="0">
              <a:buNone/>
            </a:pPr>
            <a:r>
              <a:rPr lang="hu-HU" dirty="0" err="1" smtClean="0">
                <a:solidFill>
                  <a:schemeClr val="tx1"/>
                </a:solidFill>
              </a:rPr>
              <a:t>Metalinguistic</a:t>
            </a:r>
            <a:r>
              <a:rPr lang="hu-HU" dirty="0" smtClean="0">
                <a:solidFill>
                  <a:schemeClr val="tx1"/>
                </a:solidFill>
              </a:rPr>
              <a:t>, </a:t>
            </a:r>
            <a:r>
              <a:rPr lang="hu-HU" dirty="0" err="1" smtClean="0">
                <a:solidFill>
                  <a:schemeClr val="tx1"/>
                </a:solidFill>
              </a:rPr>
              <a:t>permission</a:t>
            </a:r>
            <a:r>
              <a:rPr lang="hu-HU" dirty="0" smtClean="0">
                <a:solidFill>
                  <a:schemeClr val="tx1"/>
                </a:solidFill>
              </a:rPr>
              <a:t> </a:t>
            </a:r>
            <a:r>
              <a:rPr lang="hu-HU" dirty="0" err="1" smtClean="0">
                <a:solidFill>
                  <a:schemeClr val="tx1"/>
                </a:solidFill>
              </a:rPr>
              <a:t>request</a:t>
            </a:r>
            <a:r>
              <a:rPr lang="hu-HU" dirty="0" smtClean="0">
                <a:solidFill>
                  <a:schemeClr val="tx1"/>
                </a:solidFill>
              </a:rPr>
              <a:t>:</a:t>
            </a:r>
          </a:p>
          <a:p>
            <a:pPr marL="0" indent="0">
              <a:buNone/>
            </a:pPr>
            <a:r>
              <a:rPr lang="hu-HU" dirty="0" smtClean="0">
                <a:solidFill>
                  <a:schemeClr val="tx1"/>
                </a:solidFill>
              </a:rPr>
              <a:t>(28) </a:t>
            </a:r>
            <a:r>
              <a:rPr lang="hu-HU" dirty="0">
                <a:solidFill>
                  <a:schemeClr val="tx1"/>
                </a:solidFill>
              </a:rPr>
              <a:t>KT.: </a:t>
            </a:r>
            <a:r>
              <a:rPr lang="hu-HU" i="1" dirty="0">
                <a:solidFill>
                  <a:schemeClr val="tx1"/>
                </a:solidFill>
              </a:rPr>
              <a:t>- Tulajdonképpen, hogyha vissza kell menni ahhoz, hogy miért volt ez az alkotmányos elképzelés és ehhez képest miért hiúsult meg. </a:t>
            </a:r>
            <a:r>
              <a:rPr lang="hu-HU" b="1" i="1" dirty="0">
                <a:solidFill>
                  <a:schemeClr val="tx1"/>
                </a:solidFill>
              </a:rPr>
              <a:t>Hogyha erről mondhatnék pár szót</a:t>
            </a:r>
            <a:r>
              <a:rPr lang="hu-HU" b="1" i="1" dirty="0" smtClean="0">
                <a:solidFill>
                  <a:schemeClr val="tx1"/>
                </a:solidFill>
              </a:rPr>
              <a:t>. </a:t>
            </a:r>
            <a:r>
              <a:rPr lang="hu-HU" dirty="0">
                <a:solidFill>
                  <a:schemeClr val="tx1"/>
                </a:solidFill>
              </a:rPr>
              <a:t>(MNSz2, #</a:t>
            </a:r>
            <a:r>
              <a:rPr lang="hu-HU" dirty="0" smtClean="0">
                <a:solidFill>
                  <a:schemeClr val="tx1"/>
                </a:solidFill>
              </a:rPr>
              <a:t>1217238989, </a:t>
            </a:r>
            <a:r>
              <a:rPr lang="hu-HU" dirty="0" err="1" smtClean="0">
                <a:solidFill>
                  <a:schemeClr val="tx1"/>
                </a:solidFill>
              </a:rPr>
              <a:t>spoken</a:t>
            </a:r>
            <a:r>
              <a:rPr lang="hu-HU" dirty="0" smtClean="0">
                <a:solidFill>
                  <a:schemeClr val="tx1"/>
                </a:solidFill>
              </a:rPr>
              <a:t>)</a:t>
            </a:r>
          </a:p>
          <a:p>
            <a:pPr marL="0" indent="0">
              <a:buNone/>
            </a:pPr>
            <a:r>
              <a:rPr lang="hu-HU" dirty="0" smtClean="0">
                <a:solidFill>
                  <a:schemeClr val="tx1"/>
                </a:solidFill>
              </a:rPr>
              <a:t>’</a:t>
            </a:r>
            <a:r>
              <a:rPr lang="en-US" dirty="0" smtClean="0">
                <a:solidFill>
                  <a:schemeClr val="tx1"/>
                </a:solidFill>
              </a:rPr>
              <a:t>- </a:t>
            </a:r>
            <a:r>
              <a:rPr lang="en-US" dirty="0">
                <a:solidFill>
                  <a:schemeClr val="tx1"/>
                </a:solidFill>
              </a:rPr>
              <a:t>Actually, we have to go back to why this constitutional idea was created and, in comparison, why it failed. </a:t>
            </a:r>
            <a:r>
              <a:rPr lang="en-US" b="1" dirty="0">
                <a:solidFill>
                  <a:schemeClr val="tx1"/>
                </a:solidFill>
              </a:rPr>
              <a:t>If only I could say a few words about it.</a:t>
            </a:r>
            <a:r>
              <a:rPr lang="hu-HU" b="1" dirty="0" smtClean="0">
                <a:solidFill>
                  <a:schemeClr val="tx1"/>
                </a:solidFill>
              </a:rPr>
              <a:t>’</a:t>
            </a:r>
            <a:endParaRPr lang="hu-HU" b="1" dirty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9536424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xmlns="" id="{21CC2E81-82AB-489F-E382-F8446BAEB5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65806" y="643463"/>
            <a:ext cx="3706762" cy="1608124"/>
          </a:xfrm>
        </p:spPr>
        <p:txBody>
          <a:bodyPr>
            <a:normAutofit/>
          </a:bodyPr>
          <a:lstStyle/>
          <a:p>
            <a:r>
              <a:rPr lang="hu-HU" dirty="0" err="1" smtClean="0"/>
              <a:t>Questionnaire</a:t>
            </a:r>
            <a:endParaRPr lang="hu-HU" dirty="0"/>
          </a:p>
        </p:txBody>
      </p:sp>
      <p:pic>
        <p:nvPicPr>
          <p:cNvPr id="5" name="Kép 4">
            <a:extLst>
              <a:ext uri="{FF2B5EF4-FFF2-40B4-BE49-F238E27FC236}">
                <a16:creationId xmlns:a16="http://schemas.microsoft.com/office/drawing/2014/main" xmlns="" id="{2FF42EDC-09FC-50C6-D815-9A6DF009F643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31442" b="-1"/>
          <a:stretch/>
        </p:blipFill>
        <p:spPr>
          <a:xfrm>
            <a:off x="20" y="975"/>
            <a:ext cx="7552924" cy="6858000"/>
          </a:xfrm>
          <a:prstGeom prst="rect">
            <a:avLst/>
          </a:prstGeom>
        </p:spPr>
      </p:pic>
      <p:sp>
        <p:nvSpPr>
          <p:cNvPr id="3" name="Tartalom helye 2">
            <a:extLst>
              <a:ext uri="{FF2B5EF4-FFF2-40B4-BE49-F238E27FC236}">
                <a16:creationId xmlns:a16="http://schemas.microsoft.com/office/drawing/2014/main" xmlns="" id="{62979054-AF07-8A7C-509F-4D8CCE8810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865806" y="2251587"/>
            <a:ext cx="3706762" cy="3972232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hu-HU" b="0" i="0" dirty="0" smtClean="0">
              <a:effectLst/>
              <a:latin typeface="docs-Roboto"/>
              <a:hlinkClick r:id="rId4"/>
            </a:endParaRPr>
          </a:p>
          <a:p>
            <a:pPr marL="0" indent="0">
              <a:buNone/>
            </a:pPr>
            <a:r>
              <a:rPr lang="hu-HU" b="0" i="0" dirty="0" smtClean="0">
                <a:effectLst/>
                <a:latin typeface="docs-Roboto"/>
                <a:hlinkClick r:id="rId4"/>
              </a:rPr>
              <a:t>https</a:t>
            </a:r>
            <a:r>
              <a:rPr lang="hu-HU" b="0" i="0" dirty="0">
                <a:effectLst/>
                <a:latin typeface="docs-Roboto"/>
                <a:hlinkClick r:id="rId4"/>
              </a:rPr>
              <a:t>://docs.google.com/forms/d/e/1FAIpQLScQ419oNl0C5xiHlrNzYToLMn0Yo2Rx3xjNypArtLzEvd-ywg/viewform?vc=0&amp;c=0&amp;w=1&amp;flr=0</a:t>
            </a:r>
            <a:endParaRPr lang="hu-HU" b="0" i="0" dirty="0">
              <a:effectLst/>
              <a:latin typeface="docs-Roboto"/>
            </a:endParaRPr>
          </a:p>
          <a:p>
            <a:pPr marL="0" indent="0">
              <a:buNone/>
            </a:pP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2723466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 smtClean="0"/>
              <a:t>Insubordinate</a:t>
            </a:r>
            <a:r>
              <a:rPr lang="hu-HU" dirty="0" smtClean="0"/>
              <a:t> </a:t>
            </a:r>
            <a:r>
              <a:rPr lang="hu-HU" dirty="0" err="1" smtClean="0"/>
              <a:t>clauses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100517" y="1359462"/>
            <a:ext cx="10980892" cy="5413572"/>
          </a:xfrm>
        </p:spPr>
        <p:txBody>
          <a:bodyPr>
            <a:normAutofit/>
          </a:bodyPr>
          <a:lstStyle/>
          <a:p>
            <a:endParaRPr lang="hu-HU" dirty="0" smtClean="0"/>
          </a:p>
          <a:p>
            <a:r>
              <a:rPr lang="hu-HU" sz="2300" dirty="0" err="1" smtClean="0">
                <a:solidFill>
                  <a:schemeClr val="tx1"/>
                </a:solidFill>
              </a:rPr>
              <a:t>Insubordinate</a:t>
            </a:r>
            <a:r>
              <a:rPr lang="hu-HU" sz="2300" dirty="0" smtClean="0">
                <a:solidFill>
                  <a:schemeClr val="tx1"/>
                </a:solidFill>
              </a:rPr>
              <a:t> </a:t>
            </a:r>
            <a:r>
              <a:rPr lang="hu-HU" sz="2300" dirty="0" err="1" smtClean="0">
                <a:solidFill>
                  <a:schemeClr val="tx1"/>
                </a:solidFill>
              </a:rPr>
              <a:t>clauses</a:t>
            </a:r>
            <a:r>
              <a:rPr lang="hu-HU" sz="2300" dirty="0" smtClean="0">
                <a:solidFill>
                  <a:schemeClr val="tx1"/>
                </a:solidFill>
              </a:rPr>
              <a:t>: „</a:t>
            </a:r>
            <a:r>
              <a:rPr lang="en-US" sz="2300" dirty="0">
                <a:solidFill>
                  <a:schemeClr val="tx1"/>
                </a:solidFill>
              </a:rPr>
              <a:t>the independent use of constructions exhibiting prima facie characteristics of subordinate </a:t>
            </a:r>
            <a:r>
              <a:rPr lang="en-US" sz="2300" dirty="0" smtClean="0">
                <a:solidFill>
                  <a:schemeClr val="tx1"/>
                </a:solidFill>
              </a:rPr>
              <a:t>clauses</a:t>
            </a:r>
            <a:r>
              <a:rPr lang="hu-HU" sz="2300" dirty="0" smtClean="0">
                <a:solidFill>
                  <a:schemeClr val="tx1"/>
                </a:solidFill>
              </a:rPr>
              <a:t>” (Evans – </a:t>
            </a:r>
            <a:r>
              <a:rPr lang="hu-HU" sz="2300" dirty="0" err="1" smtClean="0">
                <a:solidFill>
                  <a:schemeClr val="tx1"/>
                </a:solidFill>
              </a:rPr>
              <a:t>Watanabe</a:t>
            </a:r>
            <a:r>
              <a:rPr lang="hu-HU" sz="2300" dirty="0" smtClean="0">
                <a:solidFill>
                  <a:schemeClr val="tx1"/>
                </a:solidFill>
              </a:rPr>
              <a:t> 2016: 2, </a:t>
            </a:r>
            <a:r>
              <a:rPr lang="hu-HU" sz="2300" dirty="0" err="1" smtClean="0">
                <a:solidFill>
                  <a:schemeClr val="tx1"/>
                </a:solidFill>
              </a:rPr>
              <a:t>cf</a:t>
            </a:r>
            <a:r>
              <a:rPr lang="hu-HU" sz="2300" dirty="0" smtClean="0">
                <a:solidFill>
                  <a:schemeClr val="tx1"/>
                </a:solidFill>
              </a:rPr>
              <a:t>. </a:t>
            </a:r>
            <a:r>
              <a:rPr lang="hu-HU" sz="2400" dirty="0">
                <a:solidFill>
                  <a:schemeClr val="tx1"/>
                </a:solidFill>
              </a:rPr>
              <a:t>Evans </a:t>
            </a:r>
            <a:r>
              <a:rPr lang="hu-HU" sz="2400" dirty="0" smtClean="0">
                <a:solidFill>
                  <a:schemeClr val="tx1"/>
                </a:solidFill>
              </a:rPr>
              <a:t>2007</a:t>
            </a:r>
            <a:r>
              <a:rPr lang="hu-HU" sz="2300" dirty="0" smtClean="0">
                <a:solidFill>
                  <a:schemeClr val="tx1"/>
                </a:solidFill>
              </a:rPr>
              <a:t>)</a:t>
            </a:r>
          </a:p>
          <a:p>
            <a:r>
              <a:rPr lang="hu-HU" sz="2300" dirty="0" smtClean="0">
                <a:solidFill>
                  <a:schemeClr val="tx1"/>
                </a:solidFill>
              </a:rPr>
              <a:t>3 </a:t>
            </a:r>
            <a:r>
              <a:rPr lang="hu-HU" sz="2300" dirty="0" err="1" smtClean="0">
                <a:solidFill>
                  <a:schemeClr val="tx1"/>
                </a:solidFill>
              </a:rPr>
              <a:t>basic</a:t>
            </a:r>
            <a:r>
              <a:rPr lang="hu-HU" sz="2300" dirty="0" smtClean="0">
                <a:solidFill>
                  <a:schemeClr val="tx1"/>
                </a:solidFill>
              </a:rPr>
              <a:t> </a:t>
            </a:r>
            <a:r>
              <a:rPr lang="hu-HU" sz="2300" dirty="0" err="1" smtClean="0">
                <a:solidFill>
                  <a:schemeClr val="tx1"/>
                </a:solidFill>
              </a:rPr>
              <a:t>functions</a:t>
            </a:r>
            <a:r>
              <a:rPr lang="hu-HU" sz="2300" dirty="0" smtClean="0">
                <a:solidFill>
                  <a:schemeClr val="tx1"/>
                </a:solidFill>
              </a:rPr>
              <a:t>: </a:t>
            </a:r>
          </a:p>
          <a:p>
            <a:pPr lvl="1"/>
            <a:r>
              <a:rPr lang="hu-HU" sz="2300" dirty="0" err="1" smtClean="0">
                <a:solidFill>
                  <a:schemeClr val="tx1"/>
                </a:solidFill>
              </a:rPr>
              <a:t>modal</a:t>
            </a:r>
            <a:r>
              <a:rPr lang="hu-HU" sz="2300" dirty="0">
                <a:solidFill>
                  <a:schemeClr val="tx1"/>
                </a:solidFill>
              </a:rPr>
              <a:t>:</a:t>
            </a:r>
            <a:r>
              <a:rPr lang="hu-HU" sz="2300" dirty="0" smtClean="0">
                <a:solidFill>
                  <a:schemeClr val="tx1"/>
                </a:solidFill>
              </a:rPr>
              <a:t> </a:t>
            </a:r>
            <a:r>
              <a:rPr lang="hu-HU" sz="2300" dirty="0" err="1" smtClean="0">
                <a:solidFill>
                  <a:schemeClr val="tx1"/>
                </a:solidFill>
              </a:rPr>
              <a:t>structures</a:t>
            </a:r>
            <a:r>
              <a:rPr lang="hu-HU" sz="2300" dirty="0" smtClean="0">
                <a:solidFill>
                  <a:schemeClr val="tx1"/>
                </a:solidFill>
              </a:rPr>
              <a:t> </a:t>
            </a:r>
            <a:r>
              <a:rPr lang="hu-HU" sz="2300" dirty="0" err="1">
                <a:solidFill>
                  <a:schemeClr val="tx1"/>
                </a:solidFill>
              </a:rPr>
              <a:t>expressing</a:t>
            </a:r>
            <a:r>
              <a:rPr lang="hu-HU" sz="2300" dirty="0">
                <a:solidFill>
                  <a:schemeClr val="tx1"/>
                </a:solidFill>
              </a:rPr>
              <a:t> </a:t>
            </a:r>
            <a:r>
              <a:rPr lang="hu-HU" sz="2300" dirty="0" err="1">
                <a:solidFill>
                  <a:schemeClr val="tx1"/>
                </a:solidFill>
              </a:rPr>
              <a:t>speaker</a:t>
            </a:r>
            <a:r>
              <a:rPr lang="hu-HU" sz="2300" dirty="0">
                <a:solidFill>
                  <a:schemeClr val="tx1"/>
                </a:solidFill>
              </a:rPr>
              <a:t> </a:t>
            </a:r>
            <a:r>
              <a:rPr lang="hu-HU" sz="2300" dirty="0" err="1">
                <a:solidFill>
                  <a:schemeClr val="tx1"/>
                </a:solidFill>
              </a:rPr>
              <a:t>attitudes</a:t>
            </a:r>
            <a:r>
              <a:rPr lang="hu-HU" sz="2300" dirty="0">
                <a:solidFill>
                  <a:schemeClr val="tx1"/>
                </a:solidFill>
              </a:rPr>
              <a:t>, </a:t>
            </a:r>
          </a:p>
          <a:p>
            <a:pPr lvl="1"/>
            <a:r>
              <a:rPr lang="hu-HU" sz="2300" dirty="0" err="1" smtClean="0">
                <a:solidFill>
                  <a:schemeClr val="tx1"/>
                </a:solidFill>
              </a:rPr>
              <a:t>interactional</a:t>
            </a:r>
            <a:r>
              <a:rPr lang="hu-HU" sz="2300" dirty="0" smtClean="0">
                <a:solidFill>
                  <a:schemeClr val="tx1"/>
                </a:solidFill>
              </a:rPr>
              <a:t>, </a:t>
            </a:r>
            <a:r>
              <a:rPr lang="hu-HU" sz="2300" dirty="0" err="1" smtClean="0">
                <a:solidFill>
                  <a:schemeClr val="tx1"/>
                </a:solidFill>
              </a:rPr>
              <a:t>structures</a:t>
            </a:r>
            <a:r>
              <a:rPr lang="hu-HU" sz="2300" dirty="0" smtClean="0">
                <a:solidFill>
                  <a:schemeClr val="tx1"/>
                </a:solidFill>
              </a:rPr>
              <a:t> </a:t>
            </a:r>
            <a:r>
              <a:rPr lang="hu-HU" sz="2300" dirty="0" err="1">
                <a:solidFill>
                  <a:schemeClr val="tx1"/>
                </a:solidFill>
              </a:rPr>
              <a:t>managing</a:t>
            </a:r>
            <a:r>
              <a:rPr lang="hu-HU" sz="2300" dirty="0">
                <a:solidFill>
                  <a:schemeClr val="tx1"/>
                </a:solidFill>
              </a:rPr>
              <a:t> </a:t>
            </a:r>
            <a:r>
              <a:rPr lang="hu-HU" sz="2300" dirty="0" err="1">
                <a:solidFill>
                  <a:schemeClr val="tx1"/>
                </a:solidFill>
              </a:rPr>
              <a:t>speaker</a:t>
            </a:r>
            <a:r>
              <a:rPr lang="hu-HU" sz="2300" dirty="0">
                <a:solidFill>
                  <a:schemeClr val="tx1"/>
                </a:solidFill>
              </a:rPr>
              <a:t>/</a:t>
            </a:r>
            <a:r>
              <a:rPr lang="hu-HU" sz="2300" dirty="0" err="1">
                <a:solidFill>
                  <a:schemeClr val="tx1"/>
                </a:solidFill>
              </a:rPr>
              <a:t>hearer</a:t>
            </a:r>
            <a:r>
              <a:rPr lang="hu-HU" sz="2300" dirty="0">
                <a:solidFill>
                  <a:schemeClr val="tx1"/>
                </a:solidFill>
              </a:rPr>
              <a:t> </a:t>
            </a:r>
            <a:r>
              <a:rPr lang="hu-HU" sz="2300" dirty="0" err="1">
                <a:solidFill>
                  <a:schemeClr val="tx1"/>
                </a:solidFill>
              </a:rPr>
              <a:t>interactions</a:t>
            </a:r>
            <a:r>
              <a:rPr lang="hu-HU" sz="2300" dirty="0">
                <a:solidFill>
                  <a:schemeClr val="tx1"/>
                </a:solidFill>
              </a:rPr>
              <a:t> and </a:t>
            </a:r>
          </a:p>
          <a:p>
            <a:pPr lvl="1"/>
            <a:r>
              <a:rPr lang="hu-HU" sz="2300" dirty="0" err="1" smtClean="0">
                <a:solidFill>
                  <a:schemeClr val="tx1"/>
                </a:solidFill>
              </a:rPr>
              <a:t>discursive</a:t>
            </a:r>
            <a:r>
              <a:rPr lang="hu-HU" sz="2300" dirty="0" smtClean="0">
                <a:solidFill>
                  <a:schemeClr val="tx1"/>
                </a:solidFill>
              </a:rPr>
              <a:t>, </a:t>
            </a:r>
            <a:r>
              <a:rPr lang="hu-HU" sz="2300" dirty="0" err="1" smtClean="0">
                <a:solidFill>
                  <a:schemeClr val="tx1"/>
                </a:solidFill>
              </a:rPr>
              <a:t>structures</a:t>
            </a:r>
            <a:r>
              <a:rPr lang="hu-HU" sz="2300" dirty="0" smtClean="0">
                <a:solidFill>
                  <a:schemeClr val="tx1"/>
                </a:solidFill>
              </a:rPr>
              <a:t> </a:t>
            </a:r>
            <a:r>
              <a:rPr lang="hu-HU" sz="2300" dirty="0" err="1">
                <a:solidFill>
                  <a:schemeClr val="tx1"/>
                </a:solidFill>
              </a:rPr>
              <a:t>which</a:t>
            </a:r>
            <a:r>
              <a:rPr lang="hu-HU" sz="2300" dirty="0">
                <a:solidFill>
                  <a:schemeClr val="tx1"/>
                </a:solidFill>
              </a:rPr>
              <a:t> </a:t>
            </a:r>
            <a:r>
              <a:rPr lang="hu-HU" sz="2300" dirty="0" err="1">
                <a:solidFill>
                  <a:schemeClr val="tx1"/>
                </a:solidFill>
              </a:rPr>
              <a:t>organize</a:t>
            </a:r>
            <a:r>
              <a:rPr lang="hu-HU" sz="2300" dirty="0">
                <a:solidFill>
                  <a:schemeClr val="tx1"/>
                </a:solidFill>
              </a:rPr>
              <a:t> </a:t>
            </a:r>
            <a:r>
              <a:rPr lang="hu-HU" sz="2300" dirty="0" err="1">
                <a:solidFill>
                  <a:schemeClr val="tx1"/>
                </a:solidFill>
              </a:rPr>
              <a:t>the</a:t>
            </a:r>
            <a:r>
              <a:rPr lang="hu-HU" sz="2300" dirty="0">
                <a:solidFill>
                  <a:schemeClr val="tx1"/>
                </a:solidFill>
              </a:rPr>
              <a:t> </a:t>
            </a:r>
            <a:r>
              <a:rPr lang="hu-HU" sz="2300" dirty="0" err="1" smtClean="0">
                <a:solidFill>
                  <a:schemeClr val="tx1"/>
                </a:solidFill>
              </a:rPr>
              <a:t>discourse</a:t>
            </a:r>
            <a:r>
              <a:rPr lang="hu-HU" sz="2300" dirty="0" smtClean="0">
                <a:solidFill>
                  <a:schemeClr val="tx1"/>
                </a:solidFill>
              </a:rPr>
              <a:t> (</a:t>
            </a:r>
            <a:r>
              <a:rPr lang="hu-HU" sz="2300" dirty="0" err="1" smtClean="0">
                <a:solidFill>
                  <a:schemeClr val="tx1"/>
                </a:solidFill>
              </a:rPr>
              <a:t>D’Hertefelt</a:t>
            </a:r>
            <a:r>
              <a:rPr lang="hu-HU" sz="2300" dirty="0" smtClean="0">
                <a:solidFill>
                  <a:schemeClr val="tx1"/>
                </a:solidFill>
              </a:rPr>
              <a:t> 2018)</a:t>
            </a:r>
            <a:endParaRPr lang="hu-HU" sz="23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9047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xmlns="" id="{A19377F9-F4F3-781A-EFA0-15E08A77F6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18489" y="238435"/>
            <a:ext cx="11572930" cy="1456267"/>
          </a:xfrm>
        </p:spPr>
        <p:txBody>
          <a:bodyPr/>
          <a:lstStyle/>
          <a:p>
            <a:r>
              <a:rPr lang="hu-HU" dirty="0" err="1" smtClean="0"/>
              <a:t>Questionnaire</a:t>
            </a:r>
            <a:endParaRPr lang="hu-HU" dirty="0"/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xmlns="" id="{504EF1A7-4FB2-B5A0-75B3-1AA8FAF593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83840" y="782320"/>
            <a:ext cx="10840529" cy="5707171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endParaRPr lang="hu-HU" sz="2900" i="1" dirty="0" smtClean="0"/>
          </a:p>
          <a:p>
            <a:pPr marL="0" indent="0">
              <a:buNone/>
            </a:pPr>
            <a:endParaRPr lang="hu-HU" sz="2900" i="1" dirty="0" smtClean="0"/>
          </a:p>
          <a:p>
            <a:pPr marL="0" indent="0">
              <a:buNone/>
            </a:pPr>
            <a:r>
              <a:rPr lang="hu-HU" sz="2900" b="1" i="1" dirty="0" smtClean="0"/>
              <a:t>Bárcsak</a:t>
            </a:r>
            <a:endParaRPr lang="hu-HU" sz="2900" b="1" i="1" dirty="0"/>
          </a:p>
          <a:p>
            <a:pPr marL="0" indent="0">
              <a:buNone/>
            </a:pPr>
            <a:r>
              <a:rPr lang="hu-HU" sz="2900" b="1" i="1" dirty="0"/>
              <a:t>Bár</a:t>
            </a:r>
          </a:p>
          <a:p>
            <a:pPr marL="0" indent="0">
              <a:buNone/>
            </a:pPr>
            <a:r>
              <a:rPr lang="hu-HU" sz="2900" i="1" dirty="0">
                <a:solidFill>
                  <a:srgbClr val="FF0000"/>
                </a:solidFill>
              </a:rPr>
              <a:t>Hogyha</a:t>
            </a:r>
          </a:p>
          <a:p>
            <a:pPr marL="0" indent="0">
              <a:buNone/>
            </a:pPr>
            <a:r>
              <a:rPr lang="hu-HU" sz="2900" i="1" dirty="0" smtClean="0">
                <a:solidFill>
                  <a:srgbClr val="FF0000"/>
                </a:solidFill>
              </a:rPr>
              <a:t>Ha</a:t>
            </a:r>
          </a:p>
          <a:p>
            <a:pPr marL="0" indent="0">
              <a:buNone/>
            </a:pPr>
            <a:r>
              <a:rPr lang="hu-HU" sz="2900" b="1" i="1" dirty="0"/>
              <a:t>Csak</a:t>
            </a:r>
          </a:p>
          <a:p>
            <a:pPr marL="0" indent="0">
              <a:buNone/>
            </a:pPr>
            <a:r>
              <a:rPr lang="hu-HU" sz="2900" i="1" dirty="0"/>
              <a:t>Ó, </a:t>
            </a:r>
            <a:r>
              <a:rPr lang="hu-HU" sz="2900" b="1" i="1" dirty="0"/>
              <a:t>bárcsak</a:t>
            </a:r>
          </a:p>
          <a:p>
            <a:pPr marL="0" indent="0">
              <a:buNone/>
            </a:pPr>
            <a:r>
              <a:rPr lang="hu-HU" sz="2900" i="1" dirty="0"/>
              <a:t>Ó, </a:t>
            </a:r>
            <a:r>
              <a:rPr lang="hu-HU" sz="2900" b="1" i="1" dirty="0"/>
              <a:t>bár</a:t>
            </a:r>
          </a:p>
          <a:p>
            <a:pPr marL="0" indent="0">
              <a:buNone/>
            </a:pPr>
            <a:r>
              <a:rPr lang="hu-HU" sz="2900" i="1" dirty="0"/>
              <a:t>Ó, </a:t>
            </a:r>
            <a:r>
              <a:rPr lang="hu-HU" sz="2900" i="1" dirty="0">
                <a:solidFill>
                  <a:srgbClr val="FF0000"/>
                </a:solidFill>
              </a:rPr>
              <a:t>hogyha</a:t>
            </a:r>
            <a:r>
              <a:rPr lang="hu-HU" sz="2900" i="1" dirty="0"/>
              <a:t>	</a:t>
            </a:r>
            <a:r>
              <a:rPr lang="hu-HU" sz="2900" i="1" dirty="0" smtClean="0">
                <a:solidFill>
                  <a:schemeClr val="accent5">
                    <a:lumMod val="50000"/>
                  </a:schemeClr>
                </a:solidFill>
              </a:rPr>
              <a:t>újból </a:t>
            </a:r>
            <a:r>
              <a:rPr lang="hu-HU" sz="2900" i="1" dirty="0">
                <a:solidFill>
                  <a:schemeClr val="accent5">
                    <a:lumMod val="50000"/>
                  </a:schemeClr>
                </a:solidFill>
              </a:rPr>
              <a:t>szerelmes lehetnék</a:t>
            </a:r>
            <a:r>
              <a:rPr lang="hu-HU" sz="2900" i="1" dirty="0" smtClean="0">
                <a:solidFill>
                  <a:schemeClr val="accent5">
                    <a:lumMod val="50000"/>
                  </a:schemeClr>
                </a:solidFill>
              </a:rPr>
              <a:t>! </a:t>
            </a:r>
            <a:r>
              <a:rPr lang="hu-HU" sz="2900" dirty="0" smtClean="0">
                <a:solidFill>
                  <a:schemeClr val="accent5">
                    <a:lumMod val="50000"/>
                  </a:schemeClr>
                </a:solidFill>
              </a:rPr>
              <a:t>’</a:t>
            </a:r>
            <a:r>
              <a:rPr lang="hu-HU" sz="2900" dirty="0" err="1" smtClean="0">
                <a:solidFill>
                  <a:schemeClr val="accent5">
                    <a:lumMod val="50000"/>
                  </a:schemeClr>
                </a:solidFill>
              </a:rPr>
              <a:t>Oh</a:t>
            </a:r>
            <a:r>
              <a:rPr lang="hu-HU" sz="2900" dirty="0" smtClean="0">
                <a:solidFill>
                  <a:schemeClr val="accent5">
                    <a:lumMod val="50000"/>
                  </a:schemeClr>
                </a:solidFill>
              </a:rPr>
              <a:t>/Ah, I </a:t>
            </a:r>
            <a:r>
              <a:rPr lang="hu-HU" sz="2900" dirty="0" err="1" smtClean="0">
                <a:solidFill>
                  <a:schemeClr val="accent5">
                    <a:lumMod val="50000"/>
                  </a:schemeClr>
                </a:solidFill>
              </a:rPr>
              <a:t>wish</a:t>
            </a:r>
            <a:r>
              <a:rPr lang="hu-HU" sz="2900" dirty="0" smtClean="0">
                <a:solidFill>
                  <a:schemeClr val="accent5">
                    <a:lumMod val="50000"/>
                  </a:schemeClr>
                </a:solidFill>
              </a:rPr>
              <a:t> [</a:t>
            </a:r>
            <a:r>
              <a:rPr lang="hu-HU" sz="2900" dirty="0" err="1" smtClean="0">
                <a:solidFill>
                  <a:schemeClr val="accent5">
                    <a:lumMod val="50000"/>
                  </a:schemeClr>
                </a:solidFill>
              </a:rPr>
              <a:t>if</a:t>
            </a:r>
            <a:r>
              <a:rPr lang="hu-HU" sz="2900" dirty="0" smtClean="0">
                <a:solidFill>
                  <a:schemeClr val="accent5">
                    <a:lumMod val="50000"/>
                  </a:schemeClr>
                </a:solidFill>
              </a:rPr>
              <a:t>] </a:t>
            </a:r>
            <a:r>
              <a:rPr lang="hu-HU" sz="2900" dirty="0" err="1" smtClean="0">
                <a:solidFill>
                  <a:schemeClr val="accent5">
                    <a:lumMod val="50000"/>
                  </a:schemeClr>
                </a:solidFill>
              </a:rPr>
              <a:t>I</a:t>
            </a:r>
            <a:r>
              <a:rPr lang="hu-HU" sz="2900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hu-HU" sz="2900" dirty="0" err="1" smtClean="0">
                <a:solidFill>
                  <a:schemeClr val="accent5">
                    <a:lumMod val="50000"/>
                  </a:schemeClr>
                </a:solidFill>
              </a:rPr>
              <a:t>could</a:t>
            </a:r>
            <a:r>
              <a:rPr lang="hu-HU" sz="2900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hu-HU" sz="2900" dirty="0" err="1" smtClean="0">
                <a:solidFill>
                  <a:schemeClr val="accent5">
                    <a:lumMod val="50000"/>
                  </a:schemeClr>
                </a:solidFill>
              </a:rPr>
              <a:t>fall</a:t>
            </a:r>
            <a:r>
              <a:rPr lang="hu-HU" sz="2900" dirty="0" smtClean="0">
                <a:solidFill>
                  <a:schemeClr val="accent5">
                    <a:lumMod val="50000"/>
                  </a:schemeClr>
                </a:solidFill>
              </a:rPr>
              <a:t> </a:t>
            </a:r>
            <a:r>
              <a:rPr lang="hu-HU" sz="2900" dirty="0" err="1" smtClean="0">
                <a:solidFill>
                  <a:schemeClr val="accent5">
                    <a:lumMod val="50000"/>
                  </a:schemeClr>
                </a:solidFill>
              </a:rPr>
              <a:t>in</a:t>
            </a:r>
            <a:r>
              <a:rPr lang="hu-HU" sz="2900" dirty="0" smtClean="0">
                <a:solidFill>
                  <a:schemeClr val="accent5">
                    <a:lumMod val="50000"/>
                  </a:schemeClr>
                </a:solidFill>
              </a:rPr>
              <a:t> love again!</a:t>
            </a:r>
            <a:r>
              <a:rPr lang="hu-HU" sz="2900" i="1" dirty="0" smtClean="0">
                <a:solidFill>
                  <a:schemeClr val="accent5">
                    <a:lumMod val="50000"/>
                  </a:schemeClr>
                </a:solidFill>
              </a:rPr>
              <a:t>’</a:t>
            </a:r>
            <a:endParaRPr lang="hu-HU" sz="2900" i="1" dirty="0">
              <a:solidFill>
                <a:schemeClr val="accent5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hu-HU" sz="2900" i="1" dirty="0"/>
              <a:t>Ó, </a:t>
            </a:r>
            <a:r>
              <a:rPr lang="hu-HU" sz="2900" i="1" dirty="0">
                <a:solidFill>
                  <a:srgbClr val="FF0000"/>
                </a:solidFill>
              </a:rPr>
              <a:t>ha</a:t>
            </a:r>
          </a:p>
          <a:p>
            <a:pPr marL="0" indent="0">
              <a:buNone/>
            </a:pPr>
            <a:r>
              <a:rPr lang="hu-HU" sz="2900" i="1" dirty="0"/>
              <a:t>Ó, </a:t>
            </a:r>
            <a:r>
              <a:rPr lang="hu-HU" sz="2900" b="1" i="1" dirty="0"/>
              <a:t>csak</a:t>
            </a:r>
          </a:p>
          <a:p>
            <a:pPr marL="0" indent="0">
              <a:buNone/>
            </a:pPr>
            <a:r>
              <a:rPr lang="hu-HU" sz="2900" i="1" dirty="0" smtClean="0"/>
              <a:t>Jaj</a:t>
            </a:r>
            <a:r>
              <a:rPr lang="hu-HU" sz="2900" i="1" dirty="0"/>
              <a:t>, </a:t>
            </a:r>
            <a:r>
              <a:rPr lang="hu-HU" sz="2900" b="1" i="1" dirty="0"/>
              <a:t>bárcsak</a:t>
            </a:r>
          </a:p>
          <a:p>
            <a:pPr marL="0" indent="0">
              <a:buNone/>
            </a:pPr>
            <a:r>
              <a:rPr lang="hu-HU" sz="2900" i="1" dirty="0"/>
              <a:t>Jaj, </a:t>
            </a:r>
            <a:r>
              <a:rPr lang="hu-HU" sz="2900" b="1" i="1" dirty="0"/>
              <a:t>bár</a:t>
            </a:r>
          </a:p>
          <a:p>
            <a:pPr marL="0" indent="0">
              <a:buNone/>
            </a:pPr>
            <a:r>
              <a:rPr lang="hu-HU" sz="2900" i="1" dirty="0"/>
              <a:t>Jaj, </a:t>
            </a:r>
            <a:r>
              <a:rPr lang="hu-HU" sz="2900" i="1" dirty="0">
                <a:solidFill>
                  <a:srgbClr val="FF0000"/>
                </a:solidFill>
              </a:rPr>
              <a:t>hogyha</a:t>
            </a:r>
          </a:p>
          <a:p>
            <a:pPr marL="0" indent="0">
              <a:buNone/>
            </a:pPr>
            <a:r>
              <a:rPr lang="hu-HU" sz="2900" i="1" dirty="0"/>
              <a:t>Jaj, </a:t>
            </a:r>
            <a:r>
              <a:rPr lang="hu-HU" sz="2900" i="1" dirty="0">
                <a:solidFill>
                  <a:srgbClr val="FF0000"/>
                </a:solidFill>
              </a:rPr>
              <a:t>ha</a:t>
            </a:r>
          </a:p>
          <a:p>
            <a:pPr marL="0" indent="0">
              <a:buNone/>
            </a:pPr>
            <a:r>
              <a:rPr lang="hu-HU" sz="2900" i="1" dirty="0"/>
              <a:t>Jaj, </a:t>
            </a:r>
            <a:r>
              <a:rPr lang="hu-HU" sz="2900" b="1" i="1" dirty="0"/>
              <a:t>csak</a:t>
            </a:r>
          </a:p>
          <a:p>
            <a:pPr marL="0" indent="0">
              <a:buNone/>
            </a:pPr>
            <a:endParaRPr lang="hu-HU" sz="2100" b="1" dirty="0"/>
          </a:p>
          <a:p>
            <a:pPr marL="0" indent="0">
              <a:buNone/>
            </a:pP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832886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 smtClean="0"/>
              <a:t>Questionnaire</a:t>
            </a:r>
            <a:r>
              <a:rPr lang="hu-HU" dirty="0" smtClean="0"/>
              <a:t> </a:t>
            </a:r>
            <a:r>
              <a:rPr lang="hu-HU" dirty="0" err="1" smtClean="0"/>
              <a:t>survey</a:t>
            </a:r>
            <a:r>
              <a:rPr lang="hu-HU" dirty="0" smtClean="0"/>
              <a:t>: </a:t>
            </a:r>
            <a:r>
              <a:rPr lang="hu-HU" dirty="0" err="1" smtClean="0"/>
              <a:t>results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221658" y="1815861"/>
            <a:ext cx="8915400" cy="3777622"/>
          </a:xfrm>
        </p:spPr>
        <p:txBody>
          <a:bodyPr/>
          <a:lstStyle/>
          <a:p>
            <a:r>
              <a:rPr lang="hu-HU" dirty="0" smtClean="0"/>
              <a:t>299 </a:t>
            </a:r>
            <a:r>
              <a:rPr lang="hu-HU" dirty="0" err="1" smtClean="0"/>
              <a:t>respondants</a:t>
            </a:r>
            <a:r>
              <a:rPr lang="hu-HU" dirty="0" smtClean="0"/>
              <a:t> (25.01.2023 – 21.02.2023)</a:t>
            </a:r>
          </a:p>
          <a:p>
            <a:r>
              <a:rPr lang="hu-HU" dirty="0" smtClean="0"/>
              <a:t>2/3 </a:t>
            </a:r>
            <a:r>
              <a:rPr lang="hu-HU" dirty="0" err="1" smtClean="0"/>
              <a:t>female</a:t>
            </a:r>
            <a:endParaRPr lang="hu-HU" dirty="0" smtClean="0"/>
          </a:p>
          <a:p>
            <a:r>
              <a:rPr lang="hu-HU" dirty="0" smtClean="0"/>
              <a:t>14–30 </a:t>
            </a:r>
            <a:r>
              <a:rPr lang="hu-HU" dirty="0" err="1" smtClean="0"/>
              <a:t>ys</a:t>
            </a:r>
            <a:r>
              <a:rPr lang="hu-HU" dirty="0" smtClean="0"/>
              <a:t>: </a:t>
            </a:r>
            <a:r>
              <a:rPr lang="en-US" dirty="0">
                <a:solidFill>
                  <a:schemeClr val="tx1"/>
                </a:solidFill>
              </a:rPr>
              <a:t>196 people; 31-60 </a:t>
            </a:r>
            <a:r>
              <a:rPr lang="en-US" dirty="0" smtClean="0">
                <a:solidFill>
                  <a:schemeClr val="tx1"/>
                </a:solidFill>
              </a:rPr>
              <a:t>years</a:t>
            </a:r>
            <a:r>
              <a:rPr lang="hu-HU" dirty="0" smtClean="0">
                <a:solidFill>
                  <a:schemeClr val="tx1"/>
                </a:solidFill>
              </a:rPr>
              <a:t> old</a:t>
            </a:r>
            <a:r>
              <a:rPr lang="en-US" dirty="0" smtClean="0">
                <a:solidFill>
                  <a:schemeClr val="tx1"/>
                </a:solidFill>
              </a:rPr>
              <a:t>: </a:t>
            </a:r>
            <a:r>
              <a:rPr lang="en-US" dirty="0">
                <a:solidFill>
                  <a:schemeClr val="tx1"/>
                </a:solidFill>
              </a:rPr>
              <a:t>100 people, over </a:t>
            </a:r>
            <a:r>
              <a:rPr lang="en-US" dirty="0" smtClean="0">
                <a:solidFill>
                  <a:schemeClr val="tx1"/>
                </a:solidFill>
              </a:rPr>
              <a:t>61</a:t>
            </a:r>
            <a:r>
              <a:rPr lang="hu-HU" dirty="0" smtClean="0">
                <a:solidFill>
                  <a:schemeClr val="tx1"/>
                </a:solidFill>
              </a:rPr>
              <a:t> </a:t>
            </a:r>
            <a:r>
              <a:rPr lang="hu-HU" dirty="0" err="1" smtClean="0">
                <a:solidFill>
                  <a:schemeClr val="tx1"/>
                </a:solidFill>
              </a:rPr>
              <a:t>ys</a:t>
            </a:r>
            <a:r>
              <a:rPr lang="en-US" dirty="0" smtClean="0">
                <a:solidFill>
                  <a:schemeClr val="tx1"/>
                </a:solidFill>
              </a:rPr>
              <a:t>: </a:t>
            </a:r>
            <a:r>
              <a:rPr lang="en-US" dirty="0">
                <a:solidFill>
                  <a:schemeClr val="tx1"/>
                </a:solidFill>
              </a:rPr>
              <a:t>3 </a:t>
            </a:r>
            <a:r>
              <a:rPr lang="en-US" dirty="0" smtClean="0">
                <a:solidFill>
                  <a:schemeClr val="tx1"/>
                </a:solidFill>
              </a:rPr>
              <a:t>people</a:t>
            </a:r>
            <a:endParaRPr lang="hu-HU" dirty="0" smtClean="0">
              <a:solidFill>
                <a:schemeClr val="tx1"/>
              </a:solidFill>
            </a:endParaRPr>
          </a:p>
          <a:p>
            <a:r>
              <a:rPr lang="hu-HU" dirty="0" smtClean="0"/>
              <a:t>1/2 </a:t>
            </a:r>
            <a:r>
              <a:rPr lang="hu-HU" dirty="0" err="1" smtClean="0"/>
              <a:t>from</a:t>
            </a:r>
            <a:r>
              <a:rPr lang="hu-HU" dirty="0" smtClean="0"/>
              <a:t> Budapest (</a:t>
            </a:r>
            <a:r>
              <a:rPr lang="hu-HU" dirty="0" err="1" smtClean="0"/>
              <a:t>capital</a:t>
            </a:r>
            <a:r>
              <a:rPr lang="hu-HU" dirty="0" smtClean="0"/>
              <a:t> of Hungary)</a:t>
            </a:r>
          </a:p>
          <a:p>
            <a:r>
              <a:rPr lang="en-US" dirty="0">
                <a:solidFill>
                  <a:schemeClr val="tx1"/>
                </a:solidFill>
              </a:rPr>
              <a:t>Qualification: approx. half graduated from high school, </a:t>
            </a:r>
            <a:endParaRPr lang="hu-HU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hu-HU" dirty="0" err="1">
                <a:solidFill>
                  <a:schemeClr val="tx1"/>
                </a:solidFill>
              </a:rPr>
              <a:t>h</a:t>
            </a:r>
            <a:r>
              <a:rPr lang="hu-HU" dirty="0" err="1" smtClean="0">
                <a:solidFill>
                  <a:schemeClr val="tx1"/>
                </a:solidFill>
              </a:rPr>
              <a:t>alf</a:t>
            </a:r>
            <a:r>
              <a:rPr lang="hu-HU" dirty="0" smtClean="0">
                <a:solidFill>
                  <a:schemeClr val="tx1"/>
                </a:solidFill>
              </a:rPr>
              <a:t> </a:t>
            </a:r>
            <a:r>
              <a:rPr lang="hu-HU" dirty="0" err="1" smtClean="0">
                <a:solidFill>
                  <a:schemeClr val="tx1"/>
                </a:solidFill>
              </a:rPr>
              <a:t>university</a:t>
            </a:r>
            <a:r>
              <a:rPr lang="hu-HU" dirty="0" smtClean="0">
                <a:solidFill>
                  <a:schemeClr val="tx1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graduate</a:t>
            </a:r>
            <a:endParaRPr lang="hu-HU" dirty="0" smtClean="0">
              <a:solidFill>
                <a:schemeClr val="tx1"/>
              </a:solidFill>
            </a:endParaRPr>
          </a:p>
        </p:txBody>
      </p:sp>
      <p:pic>
        <p:nvPicPr>
          <p:cNvPr id="4" name="Kép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80198" y="4492130"/>
            <a:ext cx="4751294" cy="1906811"/>
          </a:xfrm>
          <a:prstGeom prst="rect">
            <a:avLst/>
          </a:prstGeom>
        </p:spPr>
      </p:pic>
      <p:graphicFrame>
        <p:nvGraphicFramePr>
          <p:cNvPr id="7" name="Diagram 6">
            <a:extLst>
              <a:ext uri="{FF2B5EF4-FFF2-40B4-BE49-F238E27FC236}">
                <a16:creationId xmlns="" xmlns:lc="http://schemas.openxmlformats.org/drawingml/2006/lockedCanvas" xmlns:a16="http://schemas.microsoft.com/office/drawing/2014/main" id="{D18C5A08-F08E-143C-F931-FBF49DBA4CA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85428429"/>
              </p:ext>
            </p:extLst>
          </p:nvPr>
        </p:nvGraphicFramePr>
        <p:xfrm>
          <a:off x="7217841" y="3384176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817281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rtalom helye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56532788"/>
              </p:ext>
            </p:extLst>
          </p:nvPr>
        </p:nvGraphicFramePr>
        <p:xfrm>
          <a:off x="1550894" y="376518"/>
          <a:ext cx="11616464" cy="635776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855046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 smtClean="0"/>
              <a:t>Conclusions</a:t>
            </a:r>
            <a:r>
              <a:rPr lang="hu-HU" dirty="0" smtClean="0"/>
              <a:t>, </a:t>
            </a:r>
            <a:r>
              <a:rPr lang="hu-HU" dirty="0" err="1"/>
              <a:t>s</a:t>
            </a:r>
            <a:r>
              <a:rPr lang="hu-HU" dirty="0" err="1" smtClean="0"/>
              <a:t>ummary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2487168" y="1905000"/>
            <a:ext cx="9143999" cy="4715256"/>
          </a:xfrm>
        </p:spPr>
        <p:txBody>
          <a:bodyPr>
            <a:normAutofit/>
          </a:bodyPr>
          <a:lstStyle/>
          <a:p>
            <a:r>
              <a:rPr lang="hu-HU" sz="2200" dirty="0" err="1" smtClean="0"/>
              <a:t>Conditional</a:t>
            </a:r>
            <a:r>
              <a:rPr lang="hu-HU" sz="2200" dirty="0" smtClean="0"/>
              <a:t> </a:t>
            </a:r>
            <a:r>
              <a:rPr lang="hu-HU" sz="2200" dirty="0" err="1" smtClean="0"/>
              <a:t>insubordinate</a:t>
            </a:r>
            <a:r>
              <a:rPr lang="hu-HU" sz="2200" dirty="0" smtClean="0"/>
              <a:t> </a:t>
            </a:r>
            <a:r>
              <a:rPr lang="hu-HU" sz="2200" dirty="0" err="1" smtClean="0"/>
              <a:t>clauses</a:t>
            </a:r>
            <a:r>
              <a:rPr lang="hu-HU" sz="2200" dirty="0" smtClean="0"/>
              <a:t> </a:t>
            </a:r>
            <a:r>
              <a:rPr lang="hu-HU" sz="2200" dirty="0" err="1" smtClean="0"/>
              <a:t>exist</a:t>
            </a:r>
            <a:r>
              <a:rPr lang="hu-HU" sz="2200" dirty="0" smtClean="0"/>
              <a:t>, </a:t>
            </a:r>
            <a:r>
              <a:rPr lang="hu-HU" sz="2200" dirty="0" err="1" smtClean="0"/>
              <a:t>but</a:t>
            </a:r>
            <a:r>
              <a:rPr lang="hu-HU" sz="2200" dirty="0" smtClean="0"/>
              <a:t> </a:t>
            </a:r>
            <a:r>
              <a:rPr lang="hu-HU" sz="2200" dirty="0" err="1" smtClean="0"/>
              <a:t>are</a:t>
            </a:r>
            <a:r>
              <a:rPr lang="hu-HU" sz="2200" dirty="0" smtClean="0"/>
              <a:t> </a:t>
            </a:r>
            <a:r>
              <a:rPr lang="hu-HU" sz="2200" dirty="0" err="1" smtClean="0"/>
              <a:t>rare</a:t>
            </a:r>
            <a:r>
              <a:rPr lang="hu-HU" sz="2200" dirty="0" smtClean="0"/>
              <a:t>, w</a:t>
            </a:r>
            <a:r>
              <a:rPr lang="en-US" sz="2200" dirty="0" err="1" smtClean="0"/>
              <a:t>ishes</a:t>
            </a:r>
            <a:r>
              <a:rPr lang="en-US" sz="2200" dirty="0" smtClean="0"/>
              <a:t> </a:t>
            </a:r>
            <a:r>
              <a:rPr lang="en-US" sz="2200" dirty="0"/>
              <a:t>stand out among them in quantity</a:t>
            </a:r>
            <a:r>
              <a:rPr lang="hu-HU" sz="2200" dirty="0" smtClean="0"/>
              <a:t>.</a:t>
            </a:r>
          </a:p>
          <a:p>
            <a:r>
              <a:rPr lang="hu-HU" sz="2200" dirty="0" err="1" smtClean="0"/>
              <a:t>Same</a:t>
            </a:r>
            <a:r>
              <a:rPr lang="hu-HU" sz="2200" dirty="0" smtClean="0"/>
              <a:t> </a:t>
            </a:r>
            <a:r>
              <a:rPr lang="hu-HU" sz="2200" dirty="0" err="1" smtClean="0"/>
              <a:t>semantic</a:t>
            </a:r>
            <a:r>
              <a:rPr lang="hu-HU" sz="2200" dirty="0" smtClean="0"/>
              <a:t> </a:t>
            </a:r>
            <a:r>
              <a:rPr lang="hu-HU" sz="2200" dirty="0" err="1" smtClean="0"/>
              <a:t>types</a:t>
            </a:r>
            <a:r>
              <a:rPr lang="hu-HU" sz="2200" dirty="0" smtClean="0"/>
              <a:t> </a:t>
            </a:r>
            <a:r>
              <a:rPr lang="hu-HU" sz="2200" dirty="0" err="1" smtClean="0"/>
              <a:t>as</a:t>
            </a:r>
            <a:r>
              <a:rPr lang="hu-HU" sz="2200" dirty="0" smtClean="0"/>
              <a:t> </a:t>
            </a:r>
            <a:r>
              <a:rPr lang="hu-HU" sz="2200" dirty="0" err="1" smtClean="0"/>
              <a:t>in</a:t>
            </a:r>
            <a:r>
              <a:rPr lang="hu-HU" sz="2200" dirty="0" smtClean="0"/>
              <a:t> </a:t>
            </a:r>
            <a:r>
              <a:rPr lang="hu-HU" sz="2200" dirty="0" err="1" smtClean="0"/>
              <a:t>the</a:t>
            </a:r>
            <a:r>
              <a:rPr lang="hu-HU" sz="2200" dirty="0" smtClean="0"/>
              <a:t> </a:t>
            </a:r>
            <a:r>
              <a:rPr lang="hu-HU" sz="2200" dirty="0" err="1" smtClean="0"/>
              <a:t>Germanic</a:t>
            </a:r>
            <a:r>
              <a:rPr lang="hu-HU" sz="2200" dirty="0" smtClean="0"/>
              <a:t> </a:t>
            </a:r>
            <a:r>
              <a:rPr lang="hu-HU" sz="2200" dirty="0" err="1" smtClean="0"/>
              <a:t>languages</a:t>
            </a:r>
            <a:r>
              <a:rPr lang="hu-HU" sz="2200" dirty="0"/>
              <a:t>.</a:t>
            </a:r>
            <a:endParaRPr lang="hu-HU" sz="2200" dirty="0" smtClean="0"/>
          </a:p>
          <a:p>
            <a:r>
              <a:rPr lang="hu-HU" sz="2200" dirty="0" smtClean="0"/>
              <a:t>V</a:t>
            </a:r>
            <a:r>
              <a:rPr lang="en-US" sz="2200" dirty="0" err="1" smtClean="0"/>
              <a:t>ariants</a:t>
            </a:r>
            <a:r>
              <a:rPr lang="en-US" sz="2200" dirty="0" smtClean="0"/>
              <a:t> </a:t>
            </a:r>
            <a:r>
              <a:rPr lang="en-US" sz="2200" dirty="0"/>
              <a:t>with </a:t>
            </a:r>
            <a:r>
              <a:rPr lang="hu-HU" sz="2200" dirty="0" err="1" smtClean="0"/>
              <a:t>interjections</a:t>
            </a:r>
            <a:r>
              <a:rPr lang="hu-HU" sz="2200" dirty="0" smtClean="0"/>
              <a:t> </a:t>
            </a:r>
            <a:r>
              <a:rPr lang="en-US" sz="2200" dirty="0" smtClean="0"/>
              <a:t>appear </a:t>
            </a:r>
            <a:r>
              <a:rPr lang="en-US" sz="2200" dirty="0"/>
              <a:t>to be more preferred in the case of </a:t>
            </a:r>
            <a:r>
              <a:rPr lang="en-US" sz="2200" dirty="0" smtClean="0"/>
              <a:t>wishes</a:t>
            </a:r>
            <a:r>
              <a:rPr lang="hu-HU" sz="2200" dirty="0" smtClean="0"/>
              <a:t> </a:t>
            </a:r>
          </a:p>
          <a:p>
            <a:r>
              <a:rPr lang="hu-HU" sz="2200" dirty="0" err="1" smtClean="0"/>
              <a:t>DMs</a:t>
            </a:r>
            <a:r>
              <a:rPr lang="hu-HU" sz="2200" dirty="0" smtClean="0"/>
              <a:t>: </a:t>
            </a:r>
            <a:r>
              <a:rPr lang="hu-HU" sz="2200" dirty="0" err="1" smtClean="0"/>
              <a:t>in</a:t>
            </a:r>
            <a:r>
              <a:rPr lang="hu-HU" sz="2200" dirty="0" smtClean="0"/>
              <a:t> </a:t>
            </a:r>
            <a:r>
              <a:rPr lang="hu-HU" sz="2200" dirty="0" err="1" smtClean="0"/>
              <a:t>evaluations</a:t>
            </a:r>
            <a:endParaRPr lang="hu-HU" sz="2200" dirty="0" smtClean="0"/>
          </a:p>
          <a:p>
            <a:r>
              <a:rPr lang="hu-HU" sz="2200" dirty="0" smtClean="0"/>
              <a:t>M</a:t>
            </a:r>
            <a:r>
              <a:rPr lang="en-US" sz="2200" dirty="0" err="1" smtClean="0"/>
              <a:t>etalinguistic</a:t>
            </a:r>
            <a:r>
              <a:rPr lang="en-US" sz="2200" dirty="0" smtClean="0"/>
              <a:t> </a:t>
            </a:r>
            <a:r>
              <a:rPr lang="en-US" sz="2200" dirty="0"/>
              <a:t>forms containing verbs </a:t>
            </a:r>
            <a:r>
              <a:rPr lang="hu-HU" sz="2200" dirty="0" smtClean="0"/>
              <a:t>of </a:t>
            </a:r>
            <a:r>
              <a:rPr lang="hu-HU" sz="2200" dirty="0" err="1" smtClean="0"/>
              <a:t>speaking</a:t>
            </a:r>
            <a:r>
              <a:rPr lang="hu-HU" sz="2200" dirty="0" smtClean="0"/>
              <a:t> </a:t>
            </a:r>
            <a:r>
              <a:rPr lang="en-US" sz="2200" dirty="0" smtClean="0"/>
              <a:t>can </a:t>
            </a:r>
            <a:r>
              <a:rPr lang="en-US" sz="2200" dirty="0"/>
              <a:t>be found among them, as well as among complement insubordinate </a:t>
            </a:r>
            <a:r>
              <a:rPr lang="en-US" sz="2200" dirty="0" smtClean="0"/>
              <a:t>clauses</a:t>
            </a:r>
            <a:r>
              <a:rPr lang="hu-HU" sz="2200" dirty="0" smtClean="0"/>
              <a:t>.</a:t>
            </a:r>
            <a:endParaRPr lang="hu-HU" sz="2200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1782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 smtClean="0"/>
              <a:t>Acknowledgement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2003996" y="2008632"/>
            <a:ext cx="8915400" cy="3777622"/>
          </a:xfrm>
        </p:spPr>
        <p:txBody>
          <a:bodyPr/>
          <a:lstStyle/>
          <a:p>
            <a:pPr marL="0" indent="0" algn="ctr">
              <a:buNone/>
            </a:pPr>
            <a:r>
              <a:rPr lang="en-US" sz="2000" dirty="0" err="1" smtClean="0">
                <a:solidFill>
                  <a:srgbClr val="000000"/>
                </a:solidFill>
              </a:rPr>
              <a:t>Th</a:t>
            </a:r>
            <a:r>
              <a:rPr lang="hu-HU" sz="2000" dirty="0" smtClean="0">
                <a:solidFill>
                  <a:srgbClr val="000000"/>
                </a:solidFill>
              </a:rPr>
              <a:t>is</a:t>
            </a:r>
            <a:r>
              <a:rPr lang="en-US" sz="2000" dirty="0" smtClean="0">
                <a:solidFill>
                  <a:srgbClr val="000000"/>
                </a:solidFill>
              </a:rPr>
              <a:t> </a:t>
            </a:r>
            <a:r>
              <a:rPr lang="en-US" sz="2000" dirty="0">
                <a:solidFill>
                  <a:srgbClr val="000000"/>
                </a:solidFill>
              </a:rPr>
              <a:t>research was supported by the Hungarian National Research, </a:t>
            </a:r>
            <a:r>
              <a:rPr lang="hu-HU" sz="2000" dirty="0" smtClean="0">
                <a:solidFill>
                  <a:srgbClr val="000000"/>
                </a:solidFill>
              </a:rPr>
              <a:t>	</a:t>
            </a:r>
            <a:r>
              <a:rPr lang="en-US" sz="2000" dirty="0" smtClean="0">
                <a:solidFill>
                  <a:srgbClr val="000000"/>
                </a:solidFill>
              </a:rPr>
              <a:t>Development </a:t>
            </a:r>
            <a:r>
              <a:rPr lang="en-US" sz="2000" dirty="0">
                <a:solidFill>
                  <a:srgbClr val="000000"/>
                </a:solidFill>
              </a:rPr>
              <a:t>and Innovation Office of Hungary </a:t>
            </a:r>
            <a:r>
              <a:rPr lang="hu-HU" sz="2000" dirty="0">
                <a:solidFill>
                  <a:srgbClr val="000000"/>
                </a:solidFill>
              </a:rPr>
              <a:t>(</a:t>
            </a:r>
            <a:r>
              <a:rPr lang="hu-HU" sz="2000" dirty="0" smtClean="0">
                <a:solidFill>
                  <a:srgbClr val="000000"/>
                </a:solidFill>
              </a:rPr>
              <a:t>NKFI</a:t>
            </a:r>
            <a:r>
              <a:rPr lang="hu-HU" sz="2000" dirty="0">
                <a:solidFill>
                  <a:srgbClr val="000000"/>
                </a:solidFill>
              </a:rPr>
              <a:t>,</a:t>
            </a:r>
            <a:r>
              <a:rPr lang="hu-HU" sz="2000" dirty="0" smtClean="0">
                <a:solidFill>
                  <a:srgbClr val="000000"/>
                </a:solidFill>
              </a:rPr>
              <a:t> </a:t>
            </a:r>
            <a:r>
              <a:rPr lang="en-US" sz="2000" dirty="0" smtClean="0">
                <a:solidFill>
                  <a:srgbClr val="000000"/>
                </a:solidFill>
              </a:rPr>
              <a:t>K-128810</a:t>
            </a:r>
            <a:r>
              <a:rPr lang="hu-HU" sz="2000" dirty="0" smtClean="0">
                <a:solidFill>
                  <a:srgbClr val="000000"/>
                </a:solidFill>
              </a:rPr>
              <a:t>), </a:t>
            </a:r>
          </a:p>
          <a:p>
            <a:pPr marL="0" indent="0" algn="ctr">
              <a:buNone/>
            </a:pPr>
            <a:r>
              <a:rPr lang="hu-HU" sz="2000" dirty="0" err="1" smtClean="0">
                <a:solidFill>
                  <a:srgbClr val="000000"/>
                </a:solidFill>
              </a:rPr>
              <a:t>by</a:t>
            </a:r>
            <a:r>
              <a:rPr lang="hu-HU" sz="2000" dirty="0" smtClean="0">
                <a:solidFill>
                  <a:srgbClr val="000000"/>
                </a:solidFill>
              </a:rPr>
              <a:t> </a:t>
            </a:r>
            <a:r>
              <a:rPr lang="hu-HU" sz="2000" dirty="0" err="1" smtClean="0">
                <a:solidFill>
                  <a:srgbClr val="000000"/>
                </a:solidFill>
              </a:rPr>
              <a:t>the</a:t>
            </a:r>
            <a:r>
              <a:rPr lang="hu-HU" sz="2000" dirty="0" smtClean="0">
                <a:solidFill>
                  <a:srgbClr val="000000"/>
                </a:solidFill>
              </a:rPr>
              <a:t> János Bolyai Research Grant (BO/00191/21) </a:t>
            </a:r>
          </a:p>
          <a:p>
            <a:pPr marL="0" indent="0" algn="ctr">
              <a:buNone/>
            </a:pPr>
            <a:r>
              <a:rPr lang="hu-HU" sz="2000" dirty="0" smtClean="0">
                <a:solidFill>
                  <a:srgbClr val="000000"/>
                </a:solidFill>
              </a:rPr>
              <a:t>and </a:t>
            </a:r>
            <a:r>
              <a:rPr lang="hu-HU" sz="2000" dirty="0" err="1" smtClean="0">
                <a:solidFill>
                  <a:srgbClr val="000000"/>
                </a:solidFill>
              </a:rPr>
              <a:t>by</a:t>
            </a:r>
            <a:r>
              <a:rPr lang="hu-HU" sz="2000" dirty="0" smtClean="0">
                <a:solidFill>
                  <a:srgbClr val="000000"/>
                </a:solidFill>
              </a:rPr>
              <a:t> </a:t>
            </a:r>
            <a:r>
              <a:rPr lang="hu-HU" sz="2000" dirty="0" err="1" smtClean="0">
                <a:solidFill>
                  <a:srgbClr val="000000"/>
                </a:solidFill>
              </a:rPr>
              <a:t>the</a:t>
            </a:r>
            <a:r>
              <a:rPr lang="hu-HU" sz="2000" dirty="0" smtClean="0">
                <a:solidFill>
                  <a:srgbClr val="000000"/>
                </a:solidFill>
              </a:rPr>
              <a:t> ÚNKP-22-5-KRE-1 New National Excellence Program of </a:t>
            </a:r>
            <a:r>
              <a:rPr lang="hu-HU" sz="2000" dirty="0" err="1" smtClean="0">
                <a:solidFill>
                  <a:srgbClr val="000000"/>
                </a:solidFill>
              </a:rPr>
              <a:t>the</a:t>
            </a:r>
            <a:r>
              <a:rPr lang="hu-HU" sz="2000" dirty="0" smtClean="0">
                <a:solidFill>
                  <a:srgbClr val="000000"/>
                </a:solidFill>
              </a:rPr>
              <a:t> </a:t>
            </a:r>
            <a:r>
              <a:rPr lang="hu-HU" sz="2000" dirty="0" err="1" smtClean="0">
                <a:solidFill>
                  <a:srgbClr val="000000"/>
                </a:solidFill>
              </a:rPr>
              <a:t>Ministry</a:t>
            </a:r>
            <a:r>
              <a:rPr lang="hu-HU" sz="2000" dirty="0" smtClean="0">
                <a:solidFill>
                  <a:srgbClr val="000000"/>
                </a:solidFill>
              </a:rPr>
              <a:t> </a:t>
            </a:r>
            <a:r>
              <a:rPr lang="hu-HU" sz="2000" dirty="0" err="1" smtClean="0">
                <a:solidFill>
                  <a:srgbClr val="000000"/>
                </a:solidFill>
              </a:rPr>
              <a:t>for</a:t>
            </a:r>
            <a:r>
              <a:rPr lang="hu-HU" sz="2000" dirty="0" smtClean="0">
                <a:solidFill>
                  <a:srgbClr val="000000"/>
                </a:solidFill>
              </a:rPr>
              <a:t> </a:t>
            </a:r>
            <a:r>
              <a:rPr lang="hu-HU" sz="2000" dirty="0" err="1" smtClean="0">
                <a:solidFill>
                  <a:srgbClr val="000000"/>
                </a:solidFill>
              </a:rPr>
              <a:t>Cultue</a:t>
            </a:r>
            <a:r>
              <a:rPr lang="hu-HU" sz="2000" dirty="0" smtClean="0">
                <a:solidFill>
                  <a:srgbClr val="000000"/>
                </a:solidFill>
              </a:rPr>
              <a:t> and </a:t>
            </a:r>
            <a:r>
              <a:rPr lang="hu-HU" sz="2000" dirty="0" err="1" smtClean="0">
                <a:solidFill>
                  <a:srgbClr val="000000"/>
                </a:solidFill>
              </a:rPr>
              <a:t>Innovation</a:t>
            </a:r>
            <a:r>
              <a:rPr lang="hu-HU" sz="2000" dirty="0" smtClean="0">
                <a:solidFill>
                  <a:srgbClr val="000000"/>
                </a:solidFill>
              </a:rPr>
              <a:t> </a:t>
            </a:r>
            <a:r>
              <a:rPr lang="hu-HU" sz="2000" dirty="0" err="1" smtClean="0">
                <a:solidFill>
                  <a:srgbClr val="000000"/>
                </a:solidFill>
              </a:rPr>
              <a:t>from</a:t>
            </a:r>
            <a:r>
              <a:rPr lang="hu-HU" sz="2000" dirty="0" smtClean="0">
                <a:solidFill>
                  <a:srgbClr val="000000"/>
                </a:solidFill>
              </a:rPr>
              <a:t> </a:t>
            </a:r>
            <a:r>
              <a:rPr lang="hu-HU" sz="2000" dirty="0" err="1" smtClean="0">
                <a:solidFill>
                  <a:srgbClr val="000000"/>
                </a:solidFill>
              </a:rPr>
              <a:t>the</a:t>
            </a:r>
            <a:r>
              <a:rPr lang="hu-HU" sz="2000" dirty="0" smtClean="0">
                <a:solidFill>
                  <a:srgbClr val="000000"/>
                </a:solidFill>
              </a:rPr>
              <a:t> </a:t>
            </a:r>
            <a:r>
              <a:rPr lang="hu-HU" sz="2000" dirty="0" err="1" smtClean="0">
                <a:solidFill>
                  <a:srgbClr val="000000"/>
                </a:solidFill>
              </a:rPr>
              <a:t>sourse</a:t>
            </a:r>
            <a:r>
              <a:rPr lang="hu-HU" sz="2000" dirty="0" smtClean="0">
                <a:solidFill>
                  <a:srgbClr val="000000"/>
                </a:solidFill>
              </a:rPr>
              <a:t> of </a:t>
            </a:r>
            <a:r>
              <a:rPr lang="hu-HU" sz="2000" dirty="0" err="1" smtClean="0">
                <a:solidFill>
                  <a:srgbClr val="000000"/>
                </a:solidFill>
              </a:rPr>
              <a:t>the</a:t>
            </a:r>
            <a:r>
              <a:rPr lang="hu-HU" sz="2000" dirty="0" smtClean="0">
                <a:solidFill>
                  <a:srgbClr val="000000"/>
                </a:solidFill>
              </a:rPr>
              <a:t> National Research, </a:t>
            </a:r>
            <a:r>
              <a:rPr lang="hu-HU" sz="2000" dirty="0" err="1" smtClean="0">
                <a:solidFill>
                  <a:srgbClr val="000000"/>
                </a:solidFill>
              </a:rPr>
              <a:t>Development</a:t>
            </a:r>
            <a:r>
              <a:rPr lang="hu-HU" sz="2000" dirty="0" smtClean="0">
                <a:solidFill>
                  <a:srgbClr val="000000"/>
                </a:solidFill>
              </a:rPr>
              <a:t> and </a:t>
            </a:r>
            <a:r>
              <a:rPr lang="hu-HU" sz="2000" dirty="0" err="1" smtClean="0">
                <a:solidFill>
                  <a:srgbClr val="000000"/>
                </a:solidFill>
              </a:rPr>
              <a:t>Innovation</a:t>
            </a:r>
            <a:r>
              <a:rPr lang="hu-HU" sz="2000" dirty="0" smtClean="0">
                <a:solidFill>
                  <a:srgbClr val="000000"/>
                </a:solidFill>
              </a:rPr>
              <a:t> </a:t>
            </a:r>
            <a:r>
              <a:rPr lang="hu-HU" sz="2000" dirty="0" err="1" smtClean="0">
                <a:solidFill>
                  <a:srgbClr val="000000"/>
                </a:solidFill>
              </a:rPr>
              <a:t>Fund</a:t>
            </a:r>
            <a:r>
              <a:rPr lang="hu-HU" sz="2000" dirty="0" smtClean="0">
                <a:solidFill>
                  <a:srgbClr val="000000"/>
                </a:solidFill>
              </a:rPr>
              <a:t>.</a:t>
            </a:r>
            <a:endParaRPr lang="hu-HU" sz="2000" dirty="0">
              <a:solidFill>
                <a:srgbClr val="000000"/>
              </a:solidFill>
            </a:endParaRPr>
          </a:p>
          <a:p>
            <a:pPr marL="0" indent="0" algn="ctr">
              <a:buNone/>
            </a:pPr>
            <a:r>
              <a:rPr lang="hu-HU" sz="2000" dirty="0" smtClean="0">
                <a:solidFill>
                  <a:srgbClr val="000000"/>
                </a:solidFill>
              </a:rPr>
              <a:t>		</a:t>
            </a:r>
            <a:r>
              <a:rPr lang="hu-HU" sz="2000" dirty="0" err="1" smtClean="0">
                <a:solidFill>
                  <a:srgbClr val="000000"/>
                </a:solidFill>
              </a:rPr>
              <a:t>I’m</a:t>
            </a:r>
            <a:r>
              <a:rPr lang="hu-HU" sz="2000" dirty="0" smtClean="0">
                <a:solidFill>
                  <a:srgbClr val="000000"/>
                </a:solidFill>
              </a:rPr>
              <a:t> </a:t>
            </a:r>
            <a:r>
              <a:rPr lang="hu-HU" sz="2000" dirty="0" err="1" smtClean="0">
                <a:solidFill>
                  <a:srgbClr val="000000"/>
                </a:solidFill>
              </a:rPr>
              <a:t>very</a:t>
            </a:r>
            <a:r>
              <a:rPr lang="hu-HU" sz="2000" dirty="0" smtClean="0">
                <a:solidFill>
                  <a:srgbClr val="000000"/>
                </a:solidFill>
              </a:rPr>
              <a:t> </a:t>
            </a:r>
            <a:r>
              <a:rPr lang="hu-HU" sz="2000" dirty="0" err="1" smtClean="0">
                <a:solidFill>
                  <a:srgbClr val="000000"/>
                </a:solidFill>
              </a:rPr>
              <a:t>grateful</a:t>
            </a:r>
            <a:r>
              <a:rPr lang="hu-HU" sz="2000" dirty="0" smtClean="0">
                <a:solidFill>
                  <a:srgbClr val="000000"/>
                </a:solidFill>
              </a:rPr>
              <a:t> </a:t>
            </a:r>
            <a:r>
              <a:rPr lang="hu-HU" sz="2000" dirty="0" err="1" smtClean="0">
                <a:solidFill>
                  <a:srgbClr val="000000"/>
                </a:solidFill>
              </a:rPr>
              <a:t>for</a:t>
            </a:r>
            <a:r>
              <a:rPr lang="hu-HU" sz="2000" dirty="0" smtClean="0">
                <a:solidFill>
                  <a:srgbClr val="000000"/>
                </a:solidFill>
              </a:rPr>
              <a:t> </a:t>
            </a:r>
            <a:r>
              <a:rPr lang="hu-HU" sz="2000" dirty="0" err="1" smtClean="0">
                <a:solidFill>
                  <a:srgbClr val="000000"/>
                </a:solidFill>
              </a:rPr>
              <a:t>the</a:t>
            </a:r>
            <a:r>
              <a:rPr lang="hu-HU" sz="2000" dirty="0" smtClean="0">
                <a:solidFill>
                  <a:srgbClr val="000000"/>
                </a:solidFill>
              </a:rPr>
              <a:t> </a:t>
            </a:r>
            <a:r>
              <a:rPr lang="hu-HU" sz="2000" dirty="0" err="1" smtClean="0">
                <a:solidFill>
                  <a:srgbClr val="000000"/>
                </a:solidFill>
              </a:rPr>
              <a:t>help</a:t>
            </a:r>
            <a:r>
              <a:rPr lang="hu-HU" sz="2000" dirty="0" smtClean="0">
                <a:solidFill>
                  <a:srgbClr val="000000"/>
                </a:solidFill>
              </a:rPr>
              <a:t> of </a:t>
            </a:r>
            <a:r>
              <a:rPr lang="hu-HU" sz="2000" b="1" dirty="0" smtClean="0">
                <a:solidFill>
                  <a:srgbClr val="000000"/>
                </a:solidFill>
              </a:rPr>
              <a:t>Bálint Sass </a:t>
            </a:r>
            <a:r>
              <a:rPr lang="hu-HU" sz="2000" dirty="0" smtClean="0">
                <a:solidFill>
                  <a:srgbClr val="000000"/>
                </a:solidFill>
              </a:rPr>
              <a:t>and </a:t>
            </a:r>
            <a:r>
              <a:rPr lang="hu-HU" sz="2000" b="1" dirty="0" smtClean="0">
                <a:solidFill>
                  <a:srgbClr val="000000"/>
                </a:solidFill>
              </a:rPr>
              <a:t>Valéria </a:t>
            </a:r>
            <a:r>
              <a:rPr lang="hu-HU" sz="2000" b="1" dirty="0" err="1" smtClean="0">
                <a:solidFill>
                  <a:srgbClr val="000000"/>
                </a:solidFill>
              </a:rPr>
              <a:t>Krepsz</a:t>
            </a:r>
            <a:r>
              <a:rPr lang="hu-HU" sz="2000" b="1" dirty="0" smtClean="0">
                <a:solidFill>
                  <a:srgbClr val="000000"/>
                </a:solidFill>
              </a:rPr>
              <a:t>, </a:t>
            </a:r>
            <a:r>
              <a:rPr lang="hu-HU" sz="2000" dirty="0" err="1" smtClean="0">
                <a:solidFill>
                  <a:srgbClr val="000000"/>
                </a:solidFill>
              </a:rPr>
              <a:t>thank</a:t>
            </a:r>
            <a:r>
              <a:rPr lang="hu-HU" sz="2000" dirty="0" smtClean="0">
                <a:solidFill>
                  <a:srgbClr val="000000"/>
                </a:solidFill>
              </a:rPr>
              <a:t> </a:t>
            </a:r>
            <a:r>
              <a:rPr lang="hu-HU" sz="2000" dirty="0" err="1" smtClean="0">
                <a:solidFill>
                  <a:srgbClr val="000000"/>
                </a:solidFill>
              </a:rPr>
              <a:t>you</a:t>
            </a:r>
            <a:r>
              <a:rPr lang="hu-HU" sz="2000" dirty="0">
                <a:solidFill>
                  <a:srgbClr val="000000"/>
                </a:solidFill>
              </a:rPr>
              <a:t>!</a:t>
            </a:r>
            <a:endParaRPr lang="hu-HU" sz="2000" dirty="0" smtClean="0">
              <a:solidFill>
                <a:srgbClr val="000000"/>
              </a:solidFill>
            </a:endParaRPr>
          </a:p>
          <a:p>
            <a:pPr marL="0" indent="0" algn="just">
              <a:buNone/>
            </a:pPr>
            <a:endParaRPr lang="hu-HU" dirty="0"/>
          </a:p>
        </p:txBody>
      </p:sp>
      <p:pic>
        <p:nvPicPr>
          <p:cNvPr id="4" name="Kép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67379" y="4757194"/>
            <a:ext cx="2566406" cy="1815066"/>
          </a:xfrm>
          <a:prstGeom prst="rect">
            <a:avLst/>
          </a:prstGeom>
        </p:spPr>
      </p:pic>
      <p:pic>
        <p:nvPicPr>
          <p:cNvPr id="6" name="Kép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22870" y="4896464"/>
            <a:ext cx="1939381" cy="13832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3409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hu-HU" sz="2800" b="1" dirty="0" smtClean="0"/>
          </a:p>
          <a:p>
            <a:pPr marL="0" indent="0" algn="ctr">
              <a:buNone/>
            </a:pPr>
            <a:r>
              <a:rPr lang="hu-HU" sz="2800" b="1" dirty="0" err="1" smtClean="0"/>
              <a:t>Thank</a:t>
            </a:r>
            <a:r>
              <a:rPr lang="hu-HU" sz="2800" b="1" dirty="0" smtClean="0"/>
              <a:t> </a:t>
            </a:r>
            <a:r>
              <a:rPr lang="hu-HU" sz="2800" b="1" dirty="0" err="1"/>
              <a:t>you</a:t>
            </a:r>
            <a:r>
              <a:rPr lang="hu-HU" sz="2800" b="1" dirty="0"/>
              <a:t> </a:t>
            </a:r>
            <a:r>
              <a:rPr lang="hu-HU" sz="2800" b="1" dirty="0" err="1"/>
              <a:t>for</a:t>
            </a:r>
            <a:r>
              <a:rPr lang="hu-HU" sz="2800" b="1" dirty="0"/>
              <a:t> </a:t>
            </a:r>
            <a:r>
              <a:rPr lang="hu-HU" sz="2800" b="1" dirty="0" err="1"/>
              <a:t>your</a:t>
            </a:r>
            <a:r>
              <a:rPr lang="hu-HU" sz="2800" b="1" dirty="0"/>
              <a:t> </a:t>
            </a:r>
            <a:r>
              <a:rPr lang="hu-HU" sz="2800" b="1" dirty="0" err="1"/>
              <a:t>attention</a:t>
            </a:r>
            <a:r>
              <a:rPr lang="hu-HU" sz="2800" b="1" dirty="0"/>
              <a:t>!</a:t>
            </a:r>
            <a:r>
              <a:rPr lang="hu-HU" dirty="0"/>
              <a:t/>
            </a:r>
            <a:br>
              <a:rPr lang="hu-HU" dirty="0"/>
            </a:b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36709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 smtClean="0"/>
              <a:t>References</a:t>
            </a:r>
            <a:r>
              <a:rPr lang="hu-HU" dirty="0" smtClean="0"/>
              <a:t/>
            </a:r>
            <a:br>
              <a:rPr lang="hu-HU" dirty="0" smtClean="0"/>
            </a:b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2265618" y="1779638"/>
            <a:ext cx="9238994" cy="4601497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hu-HU" dirty="0"/>
              <a:t> </a:t>
            </a:r>
            <a:r>
              <a:rPr lang="en-US" dirty="0" err="1" smtClean="0"/>
              <a:t>Brdarné</a:t>
            </a:r>
            <a:r>
              <a:rPr lang="en-US" dirty="0" smtClean="0"/>
              <a:t> </a:t>
            </a:r>
            <a:r>
              <a:rPr lang="en-US" dirty="0" err="1"/>
              <a:t>Szabó</a:t>
            </a:r>
            <a:r>
              <a:rPr lang="en-US" dirty="0"/>
              <a:t>, Rita, 2006. Stand-alone dependent clauses functioning as independent speech acts: A </a:t>
            </a:r>
            <a:r>
              <a:rPr lang="en-US" dirty="0" err="1"/>
              <a:t>crosslinguistic</a:t>
            </a:r>
            <a:r>
              <a:rPr lang="en-US" dirty="0"/>
              <a:t> comparison. In: </a:t>
            </a:r>
            <a:r>
              <a:rPr lang="en-US" dirty="0" err="1"/>
              <a:t>Benczes</a:t>
            </a:r>
            <a:r>
              <a:rPr lang="en-US" dirty="0"/>
              <a:t>, </a:t>
            </a:r>
            <a:r>
              <a:rPr lang="en-US" dirty="0" err="1"/>
              <a:t>Réka</a:t>
            </a:r>
            <a:r>
              <a:rPr lang="en-US" dirty="0"/>
              <a:t>, </a:t>
            </a:r>
            <a:r>
              <a:rPr lang="en-US" dirty="0" err="1"/>
              <a:t>Csábi</a:t>
            </a:r>
            <a:r>
              <a:rPr lang="en-US" dirty="0"/>
              <a:t>, </a:t>
            </a:r>
            <a:r>
              <a:rPr lang="en-US" dirty="0" err="1"/>
              <a:t>Szilvia</a:t>
            </a:r>
            <a:r>
              <a:rPr lang="en-US" dirty="0"/>
              <a:t> (Eds.), </a:t>
            </a:r>
            <a:r>
              <a:rPr lang="en-US" i="1" dirty="0"/>
              <a:t>The Metaphors of Sixty: Papers Presented on the Occasion of the 60th Birthday of </a:t>
            </a:r>
            <a:r>
              <a:rPr lang="en-US" i="1" dirty="0" err="1"/>
              <a:t>Zoltán</a:t>
            </a:r>
            <a:r>
              <a:rPr lang="en-US" i="1" dirty="0"/>
              <a:t> </a:t>
            </a:r>
            <a:r>
              <a:rPr lang="hu-HU" i="1" dirty="0"/>
              <a:t>Kövecses. </a:t>
            </a:r>
            <a:r>
              <a:rPr lang="hu-HU" dirty="0"/>
              <a:t>Eötvös</a:t>
            </a:r>
            <a:r>
              <a:rPr lang="en-US" dirty="0"/>
              <a:t> </a:t>
            </a:r>
            <a:r>
              <a:rPr lang="en-US" dirty="0" err="1"/>
              <a:t>Loránd</a:t>
            </a:r>
            <a:r>
              <a:rPr lang="en-US" dirty="0"/>
              <a:t> University, Department of American Studies, Budapest, pp. 84−95.</a:t>
            </a:r>
            <a:endParaRPr lang="hu-HU" dirty="0"/>
          </a:p>
          <a:p>
            <a:pPr marL="0" indent="0">
              <a:buNone/>
            </a:pPr>
            <a:r>
              <a:rPr lang="en-US" dirty="0" err="1"/>
              <a:t>D’Hertefelt</a:t>
            </a:r>
            <a:r>
              <a:rPr lang="en-US" dirty="0"/>
              <a:t>, Sarah, 2018. </a:t>
            </a:r>
            <a:r>
              <a:rPr lang="en-US" i="1" dirty="0"/>
              <a:t>Insubordination in Germanic: A Typology of Complements and Conditional Constructions. </a:t>
            </a:r>
            <a:r>
              <a:rPr lang="en-US" dirty="0"/>
              <a:t>De </a:t>
            </a:r>
            <a:r>
              <a:rPr lang="en-US" dirty="0" err="1"/>
              <a:t>Gruyter</a:t>
            </a:r>
            <a:r>
              <a:rPr lang="en-US" dirty="0"/>
              <a:t>, Berlin.</a:t>
            </a:r>
            <a:endParaRPr lang="hu-HU" dirty="0"/>
          </a:p>
          <a:p>
            <a:pPr marL="0" indent="0">
              <a:buNone/>
            </a:pPr>
            <a:r>
              <a:rPr lang="en-US" dirty="0"/>
              <a:t>Evans, Nicholas, 2007. Insubordination and its uses In: </a:t>
            </a:r>
            <a:r>
              <a:rPr lang="en-US" dirty="0" err="1"/>
              <a:t>Nikolaeva</a:t>
            </a:r>
            <a:r>
              <a:rPr lang="en-US" dirty="0"/>
              <a:t>, Irina (ed.) </a:t>
            </a:r>
            <a:r>
              <a:rPr lang="en-US" i="1" dirty="0"/>
              <a:t>Finiteness. Theoretical and Empirical Foundations. </a:t>
            </a:r>
            <a:r>
              <a:rPr lang="en-US" dirty="0"/>
              <a:t>Oxford University Press, Oxford, pp. 366–431.</a:t>
            </a:r>
            <a:endParaRPr lang="hu-HU" dirty="0"/>
          </a:p>
          <a:p>
            <a:pPr marL="0" indent="0">
              <a:buNone/>
            </a:pPr>
            <a:r>
              <a:rPr lang="en-US" dirty="0"/>
              <a:t>Evans, Nicholas – </a:t>
            </a:r>
            <a:r>
              <a:rPr lang="en-US" dirty="0" err="1"/>
              <a:t>Honoré</a:t>
            </a:r>
            <a:r>
              <a:rPr lang="en-US" dirty="0"/>
              <a:t> Watanabe 2016. The dynamics of insubordination: An overview. In Nicholas Evans – </a:t>
            </a:r>
            <a:r>
              <a:rPr lang="en-US" dirty="0" err="1"/>
              <a:t>Honoré</a:t>
            </a:r>
            <a:r>
              <a:rPr lang="en-US" dirty="0"/>
              <a:t> Watanabe (</a:t>
            </a:r>
            <a:r>
              <a:rPr lang="en-US" dirty="0" err="1"/>
              <a:t>szerk</a:t>
            </a:r>
            <a:r>
              <a:rPr lang="en-US" dirty="0"/>
              <a:t>.) </a:t>
            </a:r>
            <a:r>
              <a:rPr lang="en-US" i="1" dirty="0"/>
              <a:t>Typological Studies in Language. </a:t>
            </a:r>
            <a:r>
              <a:rPr lang="en-US" dirty="0"/>
              <a:t>(115) Amsterdam: John Benjamins Publishing Company. 1–38.</a:t>
            </a:r>
            <a:endParaRPr lang="hu-HU" dirty="0"/>
          </a:p>
          <a:p>
            <a:pPr marL="0" indent="0">
              <a:buNone/>
            </a:pPr>
            <a:r>
              <a:rPr lang="en-US" dirty="0" err="1"/>
              <a:t>Kaltenböck</a:t>
            </a:r>
            <a:r>
              <a:rPr lang="en-US" dirty="0"/>
              <a:t>, Gunther, 2016. On the grammatical status of insubordinate </a:t>
            </a:r>
            <a:r>
              <a:rPr lang="en-US" i="1" dirty="0"/>
              <a:t>if</a:t>
            </a:r>
            <a:r>
              <a:rPr lang="en-US" dirty="0"/>
              <a:t>-clauses. In: </a:t>
            </a:r>
            <a:r>
              <a:rPr lang="en-US" dirty="0" err="1"/>
              <a:t>Kaltenböck</a:t>
            </a:r>
            <a:r>
              <a:rPr lang="en-US" dirty="0"/>
              <a:t>, Gunther, Keizer, Evelien, </a:t>
            </a:r>
            <a:r>
              <a:rPr lang="en-US" dirty="0" err="1"/>
              <a:t>Lohmann</a:t>
            </a:r>
            <a:r>
              <a:rPr lang="en-US" dirty="0"/>
              <a:t>, Arne (Eds.) </a:t>
            </a:r>
            <a:r>
              <a:rPr lang="en-US" i="1" dirty="0"/>
              <a:t>Outside the Clause. Form and Function of Extra-clausal Constituents. </a:t>
            </a:r>
            <a:r>
              <a:rPr lang="en-US" dirty="0"/>
              <a:t>John Benjamins, Amsterdam–Philadelphia, pp. 341–378.</a:t>
            </a:r>
            <a:endParaRPr lang="hu-HU" dirty="0"/>
          </a:p>
          <a:p>
            <a:pPr marL="0" indent="0">
              <a:buNone/>
            </a:pPr>
            <a:r>
              <a:rPr lang="en-US" dirty="0" err="1"/>
              <a:t>Kaltenböck</a:t>
            </a:r>
            <a:r>
              <a:rPr lang="en-US" dirty="0"/>
              <a:t>, Gunther, 2019. Delimiting the class: A typology of English insubordination. In: </a:t>
            </a:r>
            <a:r>
              <a:rPr lang="en-US" dirty="0" err="1"/>
              <a:t>Beijering</a:t>
            </a:r>
            <a:r>
              <a:rPr lang="en-US" dirty="0"/>
              <a:t>, Karin, </a:t>
            </a:r>
            <a:r>
              <a:rPr lang="en-US" dirty="0" err="1"/>
              <a:t>Kaltenböck</a:t>
            </a:r>
            <a:r>
              <a:rPr lang="en-US" dirty="0"/>
              <a:t>, Gunther, </a:t>
            </a:r>
            <a:r>
              <a:rPr lang="en-US" dirty="0" err="1"/>
              <a:t>Sansiñena</a:t>
            </a:r>
            <a:r>
              <a:rPr lang="en-US" dirty="0"/>
              <a:t>, </a:t>
            </a:r>
            <a:r>
              <a:rPr lang="en-US" dirty="0" err="1"/>
              <a:t>María</a:t>
            </a:r>
            <a:r>
              <a:rPr lang="en-US" dirty="0"/>
              <a:t> Sol (Eds.) </a:t>
            </a:r>
            <a:r>
              <a:rPr lang="en-US" i="1" dirty="0"/>
              <a:t>Insubordination. Theoretical and Empirical Issues. </a:t>
            </a:r>
            <a:r>
              <a:rPr lang="en-US" dirty="0"/>
              <a:t>Mouton De </a:t>
            </a:r>
            <a:r>
              <a:rPr lang="en-US" dirty="0" err="1"/>
              <a:t>Gruyter</a:t>
            </a:r>
            <a:r>
              <a:rPr lang="en-US" dirty="0"/>
              <a:t>, Berlin–Boston, pp. 167–198.</a:t>
            </a:r>
            <a:endParaRPr lang="hu-HU" dirty="0"/>
          </a:p>
          <a:p>
            <a:pPr marL="0" indent="0">
              <a:buNone/>
            </a:pPr>
            <a:r>
              <a:rPr lang="en-US" dirty="0" err="1"/>
              <a:t>Sansiñena</a:t>
            </a:r>
            <a:r>
              <a:rPr lang="en-US" dirty="0"/>
              <a:t>, </a:t>
            </a:r>
            <a:r>
              <a:rPr lang="en-US" dirty="0" err="1"/>
              <a:t>María</a:t>
            </a:r>
            <a:r>
              <a:rPr lang="en-US" dirty="0"/>
              <a:t> Sol. 2015. The multiple functional load of </a:t>
            </a:r>
            <a:r>
              <a:rPr lang="en-US" i="1" dirty="0"/>
              <a:t>que</a:t>
            </a:r>
            <a:r>
              <a:rPr lang="en-US" dirty="0"/>
              <a:t>. An Interactional Approach to Insubordinate Complement Clauses in Spanish. Doctoral thesis. University of Leuven.</a:t>
            </a:r>
            <a:endParaRPr lang="hu-HU" dirty="0"/>
          </a:p>
          <a:p>
            <a:pPr marL="0" indent="0">
              <a:buNone/>
            </a:pP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1040237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 smtClean="0"/>
              <a:t>Insubordinate</a:t>
            </a:r>
            <a:r>
              <a:rPr lang="hu-HU" dirty="0" smtClean="0"/>
              <a:t> </a:t>
            </a:r>
            <a:r>
              <a:rPr lang="hu-HU" dirty="0" err="1" smtClean="0"/>
              <a:t>clauses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914400" y="1561171"/>
            <a:ext cx="10894741" cy="5207619"/>
          </a:xfrm>
        </p:spPr>
        <p:txBody>
          <a:bodyPr>
            <a:normAutofit/>
          </a:bodyPr>
          <a:lstStyle/>
          <a:p>
            <a:pPr marL="457200" lvl="1" indent="0">
              <a:buNone/>
            </a:pPr>
            <a:endParaRPr lang="hu-HU" dirty="0">
              <a:solidFill>
                <a:schemeClr val="tx1"/>
              </a:solidFill>
            </a:endParaRPr>
          </a:p>
          <a:p>
            <a:pPr>
              <a:buAutoNum type="arabicPeriod"/>
            </a:pPr>
            <a:r>
              <a:rPr lang="hu-HU" b="1" dirty="0">
                <a:solidFill>
                  <a:schemeClr val="tx1"/>
                </a:solidFill>
              </a:rPr>
              <a:t>STAND-ALONE: </a:t>
            </a:r>
            <a:r>
              <a:rPr lang="hu-HU" dirty="0" err="1">
                <a:solidFill>
                  <a:schemeClr val="tx1"/>
                </a:solidFill>
              </a:rPr>
              <a:t>pragmatically</a:t>
            </a:r>
            <a:r>
              <a:rPr lang="hu-HU" dirty="0">
                <a:solidFill>
                  <a:schemeClr val="tx1"/>
                </a:solidFill>
              </a:rPr>
              <a:t> and </a:t>
            </a:r>
            <a:r>
              <a:rPr lang="hu-HU" dirty="0" err="1">
                <a:solidFill>
                  <a:schemeClr val="tx1"/>
                </a:solidFill>
              </a:rPr>
              <a:t>syntactically</a:t>
            </a:r>
            <a:r>
              <a:rPr lang="hu-HU" dirty="0">
                <a:solidFill>
                  <a:schemeClr val="tx1"/>
                </a:solidFill>
              </a:rPr>
              <a:t> </a:t>
            </a:r>
            <a:r>
              <a:rPr lang="hu-HU" dirty="0" err="1">
                <a:solidFill>
                  <a:schemeClr val="tx1"/>
                </a:solidFill>
              </a:rPr>
              <a:t>independent</a:t>
            </a:r>
            <a:r>
              <a:rPr lang="hu-HU" dirty="0">
                <a:solidFill>
                  <a:schemeClr val="tx1"/>
                </a:solidFill>
              </a:rPr>
              <a:t> </a:t>
            </a:r>
          </a:p>
          <a:p>
            <a:r>
              <a:rPr lang="hu-HU" dirty="0" err="1">
                <a:solidFill>
                  <a:schemeClr val="tx1"/>
                </a:solidFill>
              </a:rPr>
              <a:t>Complement</a:t>
            </a:r>
            <a:r>
              <a:rPr lang="hu-HU" dirty="0">
                <a:solidFill>
                  <a:schemeClr val="tx1"/>
                </a:solidFill>
              </a:rPr>
              <a:t> </a:t>
            </a:r>
            <a:r>
              <a:rPr lang="hu-HU" dirty="0" err="1">
                <a:solidFill>
                  <a:schemeClr val="tx1"/>
                </a:solidFill>
              </a:rPr>
              <a:t>insubordination</a:t>
            </a:r>
            <a:r>
              <a:rPr lang="hu-HU" dirty="0">
                <a:solidFill>
                  <a:schemeClr val="tx1"/>
                </a:solidFill>
              </a:rPr>
              <a:t>: </a:t>
            </a:r>
            <a:r>
              <a:rPr lang="hu-HU" dirty="0" err="1" smtClean="0">
                <a:solidFill>
                  <a:schemeClr val="tx1"/>
                </a:solidFill>
              </a:rPr>
              <a:t>introduced</a:t>
            </a:r>
            <a:r>
              <a:rPr lang="hu-HU" dirty="0" smtClean="0">
                <a:solidFill>
                  <a:schemeClr val="tx1"/>
                </a:solidFill>
              </a:rPr>
              <a:t> </a:t>
            </a:r>
            <a:r>
              <a:rPr lang="hu-HU" dirty="0" err="1">
                <a:solidFill>
                  <a:schemeClr val="tx1"/>
                </a:solidFill>
              </a:rPr>
              <a:t>by</a:t>
            </a:r>
            <a:r>
              <a:rPr lang="hu-HU" dirty="0">
                <a:solidFill>
                  <a:schemeClr val="tx1"/>
                </a:solidFill>
              </a:rPr>
              <a:t> ’</a:t>
            </a:r>
            <a:r>
              <a:rPr lang="hu-HU" dirty="0" err="1">
                <a:solidFill>
                  <a:schemeClr val="tx1"/>
                </a:solidFill>
              </a:rPr>
              <a:t>that</a:t>
            </a:r>
            <a:r>
              <a:rPr lang="hu-HU" dirty="0">
                <a:solidFill>
                  <a:schemeClr val="tx1"/>
                </a:solidFill>
              </a:rPr>
              <a:t>’</a:t>
            </a:r>
          </a:p>
          <a:p>
            <a:r>
              <a:rPr lang="hu-HU" b="1" dirty="0" err="1">
                <a:solidFill>
                  <a:schemeClr val="tx1"/>
                </a:solidFill>
              </a:rPr>
              <a:t>Conditional</a:t>
            </a:r>
            <a:r>
              <a:rPr lang="hu-HU" b="1" dirty="0">
                <a:solidFill>
                  <a:schemeClr val="tx1"/>
                </a:solidFill>
              </a:rPr>
              <a:t> </a:t>
            </a:r>
            <a:r>
              <a:rPr lang="hu-HU" b="1" dirty="0" err="1">
                <a:solidFill>
                  <a:schemeClr val="tx1"/>
                </a:solidFill>
              </a:rPr>
              <a:t>insubordination</a:t>
            </a:r>
            <a:r>
              <a:rPr lang="hu-HU" dirty="0">
                <a:solidFill>
                  <a:schemeClr val="tx1"/>
                </a:solidFill>
              </a:rPr>
              <a:t>: </a:t>
            </a:r>
            <a:r>
              <a:rPr lang="hu-HU" dirty="0" err="1">
                <a:solidFill>
                  <a:schemeClr val="tx1"/>
                </a:solidFill>
              </a:rPr>
              <a:t>introduced</a:t>
            </a:r>
            <a:r>
              <a:rPr lang="hu-HU" dirty="0">
                <a:solidFill>
                  <a:schemeClr val="tx1"/>
                </a:solidFill>
              </a:rPr>
              <a:t> </a:t>
            </a:r>
            <a:r>
              <a:rPr lang="hu-HU" dirty="0" err="1">
                <a:solidFill>
                  <a:schemeClr val="tx1"/>
                </a:solidFill>
              </a:rPr>
              <a:t>by</a:t>
            </a:r>
            <a:r>
              <a:rPr lang="hu-HU" dirty="0">
                <a:solidFill>
                  <a:schemeClr val="tx1"/>
                </a:solidFill>
              </a:rPr>
              <a:t> </a:t>
            </a:r>
            <a:r>
              <a:rPr lang="hu-HU" dirty="0" err="1">
                <a:solidFill>
                  <a:schemeClr val="tx1"/>
                </a:solidFill>
              </a:rPr>
              <a:t>conditional</a:t>
            </a:r>
            <a:r>
              <a:rPr lang="hu-HU" dirty="0">
                <a:solidFill>
                  <a:schemeClr val="tx1"/>
                </a:solidFill>
              </a:rPr>
              <a:t> </a:t>
            </a:r>
            <a:r>
              <a:rPr lang="hu-HU" dirty="0" err="1">
                <a:solidFill>
                  <a:schemeClr val="tx1"/>
                </a:solidFill>
              </a:rPr>
              <a:t>subordinators</a:t>
            </a:r>
            <a:r>
              <a:rPr lang="hu-HU" dirty="0">
                <a:solidFill>
                  <a:schemeClr val="tx1"/>
                </a:solidFill>
              </a:rPr>
              <a:t> (</a:t>
            </a:r>
            <a:r>
              <a:rPr lang="hu-HU" i="1" dirty="0" err="1">
                <a:solidFill>
                  <a:schemeClr val="tx1"/>
                </a:solidFill>
              </a:rPr>
              <a:t>if</a:t>
            </a:r>
            <a:r>
              <a:rPr lang="hu-HU" i="1" dirty="0">
                <a:solidFill>
                  <a:schemeClr val="tx1"/>
                </a:solidFill>
              </a:rPr>
              <a:t>, </a:t>
            </a:r>
            <a:r>
              <a:rPr lang="hu-HU" i="1" dirty="0" err="1">
                <a:solidFill>
                  <a:schemeClr val="tx1"/>
                </a:solidFill>
              </a:rPr>
              <a:t>wenn</a:t>
            </a:r>
            <a:r>
              <a:rPr lang="hu-HU" i="1" dirty="0">
                <a:solidFill>
                  <a:schemeClr val="tx1"/>
                </a:solidFill>
              </a:rPr>
              <a:t>, </a:t>
            </a:r>
            <a:r>
              <a:rPr lang="hu-HU" i="1" dirty="0" err="1">
                <a:solidFill>
                  <a:schemeClr val="tx1"/>
                </a:solidFill>
              </a:rPr>
              <a:t>als</a:t>
            </a:r>
            <a:r>
              <a:rPr lang="hu-HU" i="1" dirty="0">
                <a:solidFill>
                  <a:schemeClr val="tx1"/>
                </a:solidFill>
              </a:rPr>
              <a:t>, </a:t>
            </a:r>
            <a:r>
              <a:rPr lang="hu-HU" dirty="0">
                <a:solidFill>
                  <a:schemeClr val="tx1"/>
                </a:solidFill>
              </a:rPr>
              <a:t>etc.), </a:t>
            </a:r>
            <a:r>
              <a:rPr lang="hu-HU" dirty="0" err="1">
                <a:solidFill>
                  <a:schemeClr val="tx1"/>
                </a:solidFill>
              </a:rPr>
              <a:t>Germanic</a:t>
            </a:r>
            <a:r>
              <a:rPr lang="hu-HU" dirty="0">
                <a:solidFill>
                  <a:schemeClr val="tx1"/>
                </a:solidFill>
              </a:rPr>
              <a:t> </a:t>
            </a:r>
            <a:r>
              <a:rPr lang="hu-HU" dirty="0" err="1">
                <a:solidFill>
                  <a:schemeClr val="tx1"/>
                </a:solidFill>
              </a:rPr>
              <a:t>languages</a:t>
            </a:r>
            <a:r>
              <a:rPr lang="hu-HU" dirty="0">
                <a:solidFill>
                  <a:schemeClr val="tx1"/>
                </a:solidFill>
              </a:rPr>
              <a:t>, </a:t>
            </a:r>
            <a:r>
              <a:rPr lang="hu-HU" dirty="0" err="1">
                <a:solidFill>
                  <a:schemeClr val="tx1"/>
                </a:solidFill>
              </a:rPr>
              <a:t>constructional</a:t>
            </a:r>
            <a:r>
              <a:rPr lang="hu-HU" dirty="0">
                <a:solidFill>
                  <a:schemeClr val="tx1"/>
                </a:solidFill>
              </a:rPr>
              <a:t> </a:t>
            </a:r>
            <a:r>
              <a:rPr lang="hu-HU" dirty="0" err="1">
                <a:solidFill>
                  <a:schemeClr val="tx1"/>
                </a:solidFill>
              </a:rPr>
              <a:t>semantic</a:t>
            </a:r>
            <a:r>
              <a:rPr lang="hu-HU" dirty="0">
                <a:solidFill>
                  <a:schemeClr val="tx1"/>
                </a:solidFill>
              </a:rPr>
              <a:t> </a:t>
            </a:r>
            <a:r>
              <a:rPr lang="hu-HU" dirty="0" err="1">
                <a:solidFill>
                  <a:schemeClr val="tx1"/>
                </a:solidFill>
              </a:rPr>
              <a:t>approach</a:t>
            </a:r>
            <a:r>
              <a:rPr lang="hu-HU" dirty="0">
                <a:solidFill>
                  <a:schemeClr val="tx1"/>
                </a:solidFill>
              </a:rPr>
              <a:t> (</a:t>
            </a:r>
            <a:r>
              <a:rPr lang="hu-HU" dirty="0" err="1">
                <a:solidFill>
                  <a:schemeClr val="tx1"/>
                </a:solidFill>
              </a:rPr>
              <a:t>D’Hertefelt</a:t>
            </a:r>
            <a:r>
              <a:rPr lang="hu-HU" dirty="0">
                <a:solidFill>
                  <a:schemeClr val="tx1"/>
                </a:solidFill>
              </a:rPr>
              <a:t> 2018)</a:t>
            </a:r>
          </a:p>
          <a:p>
            <a:pPr marL="457200" lvl="1" indent="0">
              <a:buNone/>
            </a:pPr>
            <a:r>
              <a:rPr lang="hu-HU" sz="1800" dirty="0" err="1" smtClean="0">
                <a:solidFill>
                  <a:schemeClr val="tx1"/>
                </a:solidFill>
              </a:rPr>
              <a:t>deontic</a:t>
            </a:r>
            <a:r>
              <a:rPr lang="hu-HU" sz="1800" dirty="0" smtClean="0">
                <a:solidFill>
                  <a:schemeClr val="tx1"/>
                </a:solidFill>
              </a:rPr>
              <a:t> (</a:t>
            </a:r>
            <a:r>
              <a:rPr lang="hu-HU" sz="1800" dirty="0" err="1" smtClean="0">
                <a:solidFill>
                  <a:schemeClr val="tx1"/>
                </a:solidFill>
              </a:rPr>
              <a:t>wishes</a:t>
            </a:r>
            <a:r>
              <a:rPr lang="hu-HU" sz="1800" dirty="0" smtClean="0">
                <a:solidFill>
                  <a:schemeClr val="tx1"/>
                </a:solidFill>
              </a:rPr>
              <a:t>, </a:t>
            </a:r>
            <a:r>
              <a:rPr lang="hu-HU" sz="1800" dirty="0" err="1" smtClean="0">
                <a:solidFill>
                  <a:schemeClr val="tx1"/>
                </a:solidFill>
              </a:rPr>
              <a:t>requests</a:t>
            </a:r>
            <a:r>
              <a:rPr lang="hu-HU" sz="1800" dirty="0" smtClean="0">
                <a:solidFill>
                  <a:schemeClr val="tx1"/>
                </a:solidFill>
              </a:rPr>
              <a:t>, </a:t>
            </a:r>
            <a:r>
              <a:rPr lang="hu-HU" sz="1800" dirty="0" err="1" smtClean="0">
                <a:solidFill>
                  <a:schemeClr val="tx1"/>
                </a:solidFill>
              </a:rPr>
              <a:t>suggestions</a:t>
            </a:r>
            <a:r>
              <a:rPr lang="hu-HU" sz="1800" dirty="0" smtClean="0">
                <a:solidFill>
                  <a:schemeClr val="tx1"/>
                </a:solidFill>
              </a:rPr>
              <a:t>, </a:t>
            </a:r>
            <a:r>
              <a:rPr lang="hu-HU" sz="1800" dirty="0" err="1" smtClean="0">
                <a:solidFill>
                  <a:schemeClr val="tx1"/>
                </a:solidFill>
              </a:rPr>
              <a:t>threats</a:t>
            </a:r>
            <a:r>
              <a:rPr lang="hu-HU" sz="1800" dirty="0" smtClean="0">
                <a:solidFill>
                  <a:schemeClr val="tx1"/>
                </a:solidFill>
              </a:rPr>
              <a:t>), </a:t>
            </a:r>
            <a:r>
              <a:rPr lang="hu-HU" sz="1800" dirty="0" err="1" smtClean="0">
                <a:solidFill>
                  <a:schemeClr val="tx1"/>
                </a:solidFill>
              </a:rPr>
              <a:t>evaluative</a:t>
            </a:r>
            <a:r>
              <a:rPr lang="hu-HU" sz="1800" dirty="0" smtClean="0">
                <a:solidFill>
                  <a:schemeClr val="tx1"/>
                </a:solidFill>
              </a:rPr>
              <a:t>, </a:t>
            </a:r>
            <a:r>
              <a:rPr lang="hu-HU" sz="1800" dirty="0" err="1" smtClean="0">
                <a:solidFill>
                  <a:schemeClr val="tx1"/>
                </a:solidFill>
              </a:rPr>
              <a:t>assertive</a:t>
            </a:r>
            <a:r>
              <a:rPr lang="hu-HU" sz="1800" dirty="0" smtClean="0">
                <a:solidFill>
                  <a:schemeClr val="tx1"/>
                </a:solidFill>
              </a:rPr>
              <a:t>, </a:t>
            </a:r>
            <a:r>
              <a:rPr lang="hu-HU" sz="1800" dirty="0" err="1" smtClean="0">
                <a:solidFill>
                  <a:schemeClr val="tx1"/>
                </a:solidFill>
              </a:rPr>
              <a:t>argumentative</a:t>
            </a:r>
            <a:r>
              <a:rPr lang="hu-HU" sz="1800" dirty="0" smtClean="0">
                <a:solidFill>
                  <a:schemeClr val="tx1"/>
                </a:solidFill>
              </a:rPr>
              <a:t>, </a:t>
            </a:r>
            <a:r>
              <a:rPr lang="hu-HU" sz="1800" dirty="0" err="1">
                <a:solidFill>
                  <a:schemeClr val="tx1"/>
                </a:solidFill>
              </a:rPr>
              <a:t>reasoning</a:t>
            </a:r>
            <a:r>
              <a:rPr lang="hu-HU" sz="1800" dirty="0">
                <a:solidFill>
                  <a:schemeClr val="tx1"/>
                </a:solidFill>
              </a:rPr>
              <a:t> </a:t>
            </a:r>
            <a:r>
              <a:rPr lang="hu-HU" sz="1800" dirty="0" err="1">
                <a:solidFill>
                  <a:schemeClr val="tx1"/>
                </a:solidFill>
              </a:rPr>
              <a:t>construction</a:t>
            </a:r>
            <a:endParaRPr lang="hu-HU" sz="18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hu-HU" dirty="0" smtClean="0">
                <a:solidFill>
                  <a:schemeClr val="tx1"/>
                </a:solidFill>
              </a:rPr>
              <a:t>2</a:t>
            </a:r>
            <a:r>
              <a:rPr lang="hu-HU" dirty="0">
                <a:solidFill>
                  <a:schemeClr val="tx1"/>
                </a:solidFill>
              </a:rPr>
              <a:t>. ELABORATIVE (</a:t>
            </a:r>
            <a:r>
              <a:rPr lang="hu-HU" dirty="0" err="1">
                <a:solidFill>
                  <a:schemeClr val="tx1"/>
                </a:solidFill>
              </a:rPr>
              <a:t>discourse-connective</a:t>
            </a:r>
            <a:r>
              <a:rPr lang="hu-HU" dirty="0">
                <a:solidFill>
                  <a:schemeClr val="tx1"/>
                </a:solidFill>
              </a:rPr>
              <a:t>): </a:t>
            </a:r>
            <a:r>
              <a:rPr lang="hu-HU" dirty="0" err="1">
                <a:solidFill>
                  <a:schemeClr val="tx1"/>
                </a:solidFill>
              </a:rPr>
              <a:t>only</a:t>
            </a:r>
            <a:r>
              <a:rPr lang="hu-HU" dirty="0">
                <a:solidFill>
                  <a:schemeClr val="tx1"/>
                </a:solidFill>
              </a:rPr>
              <a:t> </a:t>
            </a:r>
            <a:r>
              <a:rPr lang="hu-HU" dirty="0" err="1">
                <a:solidFill>
                  <a:schemeClr val="tx1"/>
                </a:solidFill>
              </a:rPr>
              <a:t>syntactically</a:t>
            </a:r>
            <a:r>
              <a:rPr lang="hu-HU" dirty="0">
                <a:solidFill>
                  <a:schemeClr val="tx1"/>
                </a:solidFill>
              </a:rPr>
              <a:t> </a:t>
            </a:r>
            <a:r>
              <a:rPr lang="hu-HU" dirty="0" err="1">
                <a:solidFill>
                  <a:schemeClr val="tx1"/>
                </a:solidFill>
              </a:rPr>
              <a:t>independent</a:t>
            </a:r>
            <a:r>
              <a:rPr lang="hu-HU" dirty="0">
                <a:solidFill>
                  <a:schemeClr val="tx1"/>
                </a:solidFill>
              </a:rPr>
              <a:t>, </a:t>
            </a:r>
            <a:r>
              <a:rPr lang="hu-HU" dirty="0" err="1">
                <a:solidFill>
                  <a:schemeClr val="tx1"/>
                </a:solidFill>
              </a:rPr>
              <a:t>discursive</a:t>
            </a:r>
            <a:r>
              <a:rPr lang="hu-HU" dirty="0">
                <a:solidFill>
                  <a:schemeClr val="tx1"/>
                </a:solidFill>
              </a:rPr>
              <a:t> </a:t>
            </a:r>
            <a:r>
              <a:rPr lang="hu-HU" dirty="0" err="1">
                <a:solidFill>
                  <a:schemeClr val="tx1"/>
                </a:solidFill>
              </a:rPr>
              <a:t>functions</a:t>
            </a:r>
            <a:r>
              <a:rPr lang="hu-HU" dirty="0">
                <a:solidFill>
                  <a:schemeClr val="tx1"/>
                </a:solidFill>
              </a:rPr>
              <a:t> (</a:t>
            </a:r>
            <a:r>
              <a:rPr lang="hu-HU" dirty="0" err="1">
                <a:solidFill>
                  <a:schemeClr val="tx1"/>
                </a:solidFill>
              </a:rPr>
              <a:t>clarification</a:t>
            </a:r>
            <a:r>
              <a:rPr lang="hu-HU" dirty="0">
                <a:solidFill>
                  <a:schemeClr val="tx1"/>
                </a:solidFill>
              </a:rPr>
              <a:t>, comment, </a:t>
            </a:r>
            <a:r>
              <a:rPr lang="hu-HU" dirty="0" err="1">
                <a:solidFill>
                  <a:schemeClr val="tx1"/>
                </a:solidFill>
              </a:rPr>
              <a:t>giving</a:t>
            </a:r>
            <a:r>
              <a:rPr lang="hu-HU" dirty="0">
                <a:solidFill>
                  <a:schemeClr val="tx1"/>
                </a:solidFill>
              </a:rPr>
              <a:t> </a:t>
            </a:r>
            <a:r>
              <a:rPr lang="hu-HU" dirty="0" err="1">
                <a:solidFill>
                  <a:schemeClr val="tx1"/>
                </a:solidFill>
              </a:rPr>
              <a:t>further</a:t>
            </a:r>
            <a:r>
              <a:rPr lang="hu-HU" dirty="0">
                <a:solidFill>
                  <a:schemeClr val="tx1"/>
                </a:solidFill>
              </a:rPr>
              <a:t> </a:t>
            </a:r>
            <a:r>
              <a:rPr lang="hu-HU" dirty="0" err="1">
                <a:solidFill>
                  <a:schemeClr val="tx1"/>
                </a:solidFill>
              </a:rPr>
              <a:t>information</a:t>
            </a:r>
            <a:r>
              <a:rPr lang="hu-HU" dirty="0">
                <a:solidFill>
                  <a:schemeClr val="tx1"/>
                </a:solidFill>
              </a:rPr>
              <a:t>)</a:t>
            </a:r>
          </a:p>
          <a:p>
            <a:pPr marL="0" indent="0" algn="r">
              <a:buNone/>
            </a:pPr>
            <a:r>
              <a:rPr lang="hu-HU" dirty="0" smtClean="0">
                <a:solidFill>
                  <a:schemeClr val="tx1"/>
                </a:solidFill>
              </a:rPr>
              <a:t>(</a:t>
            </a:r>
            <a:r>
              <a:rPr lang="hu-HU" dirty="0" err="1" smtClean="0">
                <a:solidFill>
                  <a:schemeClr val="tx1"/>
                </a:solidFill>
              </a:rPr>
              <a:t>Sansiñena</a:t>
            </a:r>
            <a:r>
              <a:rPr lang="hu-HU" dirty="0" smtClean="0">
                <a:solidFill>
                  <a:schemeClr val="tx1"/>
                </a:solidFill>
              </a:rPr>
              <a:t> 2015, </a:t>
            </a:r>
            <a:r>
              <a:rPr lang="hu-HU" dirty="0">
                <a:solidFill>
                  <a:schemeClr val="tx1"/>
                </a:solidFill>
              </a:rPr>
              <a:t>Evans – </a:t>
            </a:r>
            <a:r>
              <a:rPr lang="hu-HU" dirty="0" err="1">
                <a:solidFill>
                  <a:schemeClr val="tx1"/>
                </a:solidFill>
              </a:rPr>
              <a:t>Watanabe</a:t>
            </a:r>
            <a:r>
              <a:rPr lang="hu-HU" dirty="0">
                <a:solidFill>
                  <a:schemeClr val="tx1"/>
                </a:solidFill>
              </a:rPr>
              <a:t> 2016, </a:t>
            </a:r>
            <a:r>
              <a:rPr lang="hu-HU" dirty="0" err="1">
                <a:solidFill>
                  <a:schemeClr val="tx1"/>
                </a:solidFill>
              </a:rPr>
              <a:t>D’Hertefelt</a:t>
            </a:r>
            <a:r>
              <a:rPr lang="hu-HU" dirty="0">
                <a:solidFill>
                  <a:schemeClr val="tx1"/>
                </a:solidFill>
              </a:rPr>
              <a:t> 2018, </a:t>
            </a:r>
            <a:r>
              <a:rPr lang="hu-HU" dirty="0" err="1">
                <a:solidFill>
                  <a:schemeClr val="tx1"/>
                </a:solidFill>
              </a:rPr>
              <a:t>Kaltenböck</a:t>
            </a:r>
            <a:r>
              <a:rPr lang="hu-HU" dirty="0">
                <a:solidFill>
                  <a:schemeClr val="tx1"/>
                </a:solidFill>
              </a:rPr>
              <a:t> </a:t>
            </a:r>
            <a:r>
              <a:rPr lang="hu-HU" dirty="0" smtClean="0">
                <a:solidFill>
                  <a:schemeClr val="tx1"/>
                </a:solidFill>
              </a:rPr>
              <a:t>2016, 2019</a:t>
            </a:r>
            <a:r>
              <a:rPr lang="hu-HU" dirty="0">
                <a:solidFill>
                  <a:schemeClr val="tx1"/>
                </a:solidFill>
              </a:rPr>
              <a:t>)</a:t>
            </a:r>
          </a:p>
          <a:p>
            <a:pPr marL="0" indent="0">
              <a:buNone/>
            </a:pPr>
            <a:endParaRPr lang="hu-H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1612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 smtClean="0"/>
              <a:t>Examples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2871216" y="1581912"/>
            <a:ext cx="8979408" cy="477316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hu-HU" dirty="0" smtClean="0"/>
          </a:p>
          <a:p>
            <a:pPr marL="0" indent="0">
              <a:buNone/>
            </a:pPr>
            <a:r>
              <a:rPr lang="hu-HU" dirty="0" smtClean="0"/>
              <a:t>(</a:t>
            </a:r>
            <a:r>
              <a:rPr lang="hu-HU" dirty="0"/>
              <a:t>1) </a:t>
            </a:r>
            <a:r>
              <a:rPr lang="hu-HU" dirty="0" err="1" smtClean="0"/>
              <a:t>German</a:t>
            </a:r>
            <a:r>
              <a:rPr lang="hu-HU" dirty="0" smtClean="0"/>
              <a:t> </a:t>
            </a:r>
            <a:r>
              <a:rPr lang="hu-HU" i="1" dirty="0"/>
              <a:t>Da </a:t>
            </a:r>
            <a:r>
              <a:rPr lang="hu-HU" i="1" dirty="0" err="1"/>
              <a:t>kommt</a:t>
            </a:r>
            <a:r>
              <a:rPr lang="hu-HU" i="1" dirty="0"/>
              <a:t> Peter. </a:t>
            </a:r>
            <a:r>
              <a:rPr lang="hu-HU" b="1" i="1" dirty="0" err="1">
                <a:solidFill>
                  <a:srgbClr val="FF0000"/>
                </a:solidFill>
              </a:rPr>
              <a:t>Wenn</a:t>
            </a:r>
            <a:r>
              <a:rPr lang="hu-HU" b="1" i="1" dirty="0">
                <a:solidFill>
                  <a:srgbClr val="FF0000"/>
                </a:solidFill>
              </a:rPr>
              <a:t> </a:t>
            </a:r>
            <a:r>
              <a:rPr lang="hu-HU" b="1" i="1" dirty="0" err="1"/>
              <a:t>ich</a:t>
            </a:r>
            <a:r>
              <a:rPr lang="hu-HU" b="1" i="1" dirty="0"/>
              <a:t> den </a:t>
            </a:r>
            <a:r>
              <a:rPr lang="hu-HU" b="1" i="1" dirty="0" err="1"/>
              <a:t>schon</a:t>
            </a:r>
            <a:r>
              <a:rPr lang="hu-HU" b="1" i="1" dirty="0"/>
              <a:t> </a:t>
            </a:r>
            <a:r>
              <a:rPr lang="hu-HU" b="1" i="1" dirty="0" err="1"/>
              <a:t>SEhe</a:t>
            </a:r>
            <a:r>
              <a:rPr lang="hu-HU" b="1" i="1" dirty="0"/>
              <a:t>. </a:t>
            </a:r>
            <a:endParaRPr lang="hu-HU" b="1" dirty="0"/>
          </a:p>
          <a:p>
            <a:pPr marL="0" indent="0">
              <a:buNone/>
            </a:pPr>
            <a:r>
              <a:rPr lang="hu-HU" dirty="0" smtClean="0"/>
              <a:t>’</a:t>
            </a:r>
            <a:r>
              <a:rPr lang="hu-HU" dirty="0" err="1" smtClean="0"/>
              <a:t>There</a:t>
            </a:r>
            <a:r>
              <a:rPr lang="hu-HU" dirty="0" smtClean="0"/>
              <a:t> </a:t>
            </a:r>
            <a:r>
              <a:rPr lang="hu-HU" dirty="0" err="1" smtClean="0"/>
              <a:t>comes</a:t>
            </a:r>
            <a:r>
              <a:rPr lang="hu-HU" dirty="0" smtClean="0"/>
              <a:t> Peter. </a:t>
            </a:r>
            <a:r>
              <a:rPr lang="en-US" b="1" dirty="0"/>
              <a:t>Ugh, just seeing him makes me sick</a:t>
            </a:r>
            <a:r>
              <a:rPr lang="en-US" dirty="0" smtClean="0"/>
              <a:t>.’</a:t>
            </a:r>
            <a:endParaRPr lang="hu-HU" dirty="0"/>
          </a:p>
          <a:p>
            <a:pPr marL="0" indent="0">
              <a:buNone/>
            </a:pPr>
            <a:endParaRPr lang="hu-HU" dirty="0" smtClean="0"/>
          </a:p>
          <a:p>
            <a:pPr marL="0" indent="0">
              <a:buNone/>
            </a:pPr>
            <a:r>
              <a:rPr lang="hu-HU" dirty="0" smtClean="0"/>
              <a:t>(</a:t>
            </a:r>
            <a:r>
              <a:rPr lang="hu-HU" dirty="0"/>
              <a:t>2</a:t>
            </a:r>
            <a:r>
              <a:rPr lang="hu-HU" dirty="0" smtClean="0"/>
              <a:t>)</a:t>
            </a:r>
            <a:endParaRPr lang="hu-HU" dirty="0"/>
          </a:p>
          <a:p>
            <a:pPr marL="0" indent="0">
              <a:buNone/>
            </a:pPr>
            <a:r>
              <a:rPr lang="hu-HU" i="1" dirty="0"/>
              <a:t>A: </a:t>
            </a:r>
            <a:r>
              <a:rPr lang="hu-HU" i="1" dirty="0" err="1"/>
              <a:t>It's</a:t>
            </a:r>
            <a:r>
              <a:rPr lang="hu-HU" i="1" dirty="0"/>
              <a:t> </a:t>
            </a:r>
            <a:r>
              <a:rPr lang="hu-HU" i="1" dirty="0" err="1"/>
              <a:t>actually</a:t>
            </a:r>
            <a:r>
              <a:rPr lang="hu-HU" i="1" dirty="0"/>
              <a:t> tender </a:t>
            </a:r>
            <a:r>
              <a:rPr lang="hu-HU" i="1" dirty="0" err="1"/>
              <a:t>to</a:t>
            </a:r>
            <a:r>
              <a:rPr lang="hu-HU" i="1" dirty="0"/>
              <a:t> </a:t>
            </a:r>
            <a:r>
              <a:rPr lang="hu-HU" i="1" dirty="0" err="1"/>
              <a:t>touch</a:t>
            </a:r>
            <a:r>
              <a:rPr lang="hu-HU" i="1" dirty="0"/>
              <a:t> </a:t>
            </a:r>
            <a:r>
              <a:rPr lang="hu-HU" i="1" dirty="0" err="1"/>
              <a:t>then</a:t>
            </a:r>
            <a:r>
              <a:rPr lang="hu-HU" i="1" dirty="0"/>
              <a:t>?</a:t>
            </a:r>
            <a:endParaRPr lang="hu-HU" dirty="0"/>
          </a:p>
          <a:p>
            <a:pPr marL="0" indent="0">
              <a:buNone/>
            </a:pPr>
            <a:r>
              <a:rPr lang="hu-HU" i="1" dirty="0"/>
              <a:t>B: </a:t>
            </a:r>
            <a:r>
              <a:rPr lang="hu-HU" b="1" i="1" dirty="0" err="1"/>
              <a:t>Only</a:t>
            </a:r>
            <a:r>
              <a:rPr lang="hu-HU" b="1" i="1" dirty="0"/>
              <a:t> </a:t>
            </a:r>
            <a:r>
              <a:rPr lang="hu-HU" b="1" i="1" dirty="0" err="1">
                <a:solidFill>
                  <a:srgbClr val="FF0000"/>
                </a:solidFill>
              </a:rPr>
              <a:t>if</a:t>
            </a:r>
            <a:r>
              <a:rPr lang="hu-HU" b="1" i="1" dirty="0">
                <a:solidFill>
                  <a:srgbClr val="FF0000"/>
                </a:solidFill>
              </a:rPr>
              <a:t> </a:t>
            </a:r>
            <a:r>
              <a:rPr lang="hu-HU" b="1" i="1" dirty="0" err="1"/>
              <a:t>you</a:t>
            </a:r>
            <a:r>
              <a:rPr lang="hu-HU" b="1" i="1" dirty="0"/>
              <a:t> </a:t>
            </a:r>
            <a:r>
              <a:rPr lang="hu-HU" b="1" i="1" dirty="0" err="1"/>
              <a:t>push</a:t>
            </a:r>
            <a:r>
              <a:rPr lang="hu-HU" b="1" i="1" dirty="0"/>
              <a:t> </a:t>
            </a:r>
            <a:r>
              <a:rPr lang="hu-HU" b="1" i="1" dirty="0" err="1"/>
              <a:t>it</a:t>
            </a:r>
            <a:r>
              <a:rPr lang="hu-HU" b="1" i="1" dirty="0"/>
              <a:t>, </a:t>
            </a:r>
            <a:r>
              <a:rPr lang="hu-HU" b="1" i="1" dirty="0" err="1"/>
              <a:t>push</a:t>
            </a:r>
            <a:r>
              <a:rPr lang="hu-HU" b="1" i="1" dirty="0"/>
              <a:t> </a:t>
            </a:r>
            <a:r>
              <a:rPr lang="hu-HU" b="1" i="1" dirty="0" err="1"/>
              <a:t>on</a:t>
            </a:r>
            <a:r>
              <a:rPr lang="hu-HU" b="1" i="1" dirty="0"/>
              <a:t> </a:t>
            </a:r>
            <a:r>
              <a:rPr lang="hu-HU" b="1" i="1" dirty="0" err="1"/>
              <a:t>it</a:t>
            </a:r>
            <a:r>
              <a:rPr lang="hu-HU" b="1" i="1" dirty="0"/>
              <a:t> </a:t>
            </a:r>
            <a:r>
              <a:rPr lang="hu-HU" i="1" dirty="0" err="1"/>
              <a:t>or</a:t>
            </a:r>
            <a:r>
              <a:rPr lang="hu-HU" i="1" dirty="0"/>
              <a:t> </a:t>
            </a:r>
            <a:r>
              <a:rPr lang="hu-HU" i="1" dirty="0" err="1"/>
              <a:t>ummm</a:t>
            </a:r>
            <a:r>
              <a:rPr lang="hu-HU" i="1" dirty="0"/>
              <a:t> </a:t>
            </a:r>
            <a:r>
              <a:rPr lang="hu-HU" i="1" dirty="0" err="1"/>
              <a:t>it's</a:t>
            </a:r>
            <a:r>
              <a:rPr lang="hu-HU" i="1" dirty="0"/>
              <a:t>…</a:t>
            </a:r>
            <a:endParaRPr lang="hu-HU" dirty="0"/>
          </a:p>
          <a:p>
            <a:pPr marL="0" indent="0" algn="r">
              <a:buNone/>
            </a:pPr>
            <a:r>
              <a:rPr lang="hu-HU" dirty="0" smtClean="0"/>
              <a:t>(</a:t>
            </a:r>
            <a:r>
              <a:rPr lang="hu-HU" dirty="0" err="1" smtClean="0"/>
              <a:t>D’Hertefelt</a:t>
            </a:r>
            <a:r>
              <a:rPr lang="hu-HU" dirty="0" smtClean="0"/>
              <a:t> 2018</a:t>
            </a:r>
            <a:r>
              <a:rPr lang="hu-HU" i="1" dirty="0" smtClean="0"/>
              <a:t>:</a:t>
            </a:r>
            <a:r>
              <a:rPr lang="hu-HU" dirty="0" smtClean="0"/>
              <a:t> 68–69)</a:t>
            </a:r>
            <a:endParaRPr lang="hu-HU" dirty="0"/>
          </a:p>
          <a:p>
            <a:pPr marL="0" indent="0">
              <a:buNone/>
            </a:pP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30228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xmlns="" id="{64FF507D-E47F-B98E-A181-2A286B6CA5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 smtClean="0"/>
              <a:t>Are</a:t>
            </a:r>
            <a:r>
              <a:rPr lang="hu-HU" dirty="0" smtClean="0"/>
              <a:t> </a:t>
            </a:r>
            <a:r>
              <a:rPr lang="hu-HU" dirty="0" err="1" smtClean="0"/>
              <a:t>there</a:t>
            </a:r>
            <a:r>
              <a:rPr lang="hu-HU" dirty="0" smtClean="0"/>
              <a:t> </a:t>
            </a:r>
            <a:r>
              <a:rPr lang="hu-HU" dirty="0" err="1" smtClean="0"/>
              <a:t>any</a:t>
            </a:r>
            <a:r>
              <a:rPr lang="hu-HU" dirty="0" smtClean="0"/>
              <a:t> </a:t>
            </a:r>
            <a:r>
              <a:rPr lang="hu-HU" dirty="0" err="1" smtClean="0"/>
              <a:t>insubordinate</a:t>
            </a:r>
            <a:r>
              <a:rPr lang="hu-HU" dirty="0" smtClean="0"/>
              <a:t> </a:t>
            </a:r>
            <a:r>
              <a:rPr lang="hu-HU" dirty="0" err="1" smtClean="0"/>
              <a:t>conditional</a:t>
            </a:r>
            <a:r>
              <a:rPr lang="hu-HU" dirty="0" smtClean="0"/>
              <a:t> </a:t>
            </a:r>
            <a:r>
              <a:rPr lang="hu-HU" dirty="0" err="1" smtClean="0"/>
              <a:t>wishes</a:t>
            </a:r>
            <a:r>
              <a:rPr lang="hu-HU" dirty="0" smtClean="0"/>
              <a:t> </a:t>
            </a:r>
            <a:r>
              <a:rPr lang="hu-HU" dirty="0" err="1" smtClean="0"/>
              <a:t>in</a:t>
            </a:r>
            <a:r>
              <a:rPr lang="hu-HU" dirty="0" smtClean="0"/>
              <a:t> </a:t>
            </a:r>
            <a:r>
              <a:rPr lang="hu-HU" dirty="0" err="1" smtClean="0"/>
              <a:t>Hungarian</a:t>
            </a:r>
            <a:r>
              <a:rPr lang="hu-HU" dirty="0" smtClean="0"/>
              <a:t>?</a:t>
            </a:r>
            <a:endParaRPr lang="hu-HU" dirty="0"/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xmlns="" id="{C7E3EC85-516F-ED0E-239F-249F80B114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28800" y="2096428"/>
            <a:ext cx="9765792" cy="4532971"/>
          </a:xfrm>
        </p:spPr>
        <p:txBody>
          <a:bodyPr>
            <a:normAutofit fontScale="92500" lnSpcReduction="20000"/>
          </a:bodyPr>
          <a:lstStyle/>
          <a:p>
            <a:pPr marL="0" indent="0" algn="just">
              <a:spcAft>
                <a:spcPts val="0"/>
              </a:spcAft>
              <a:buNone/>
            </a:pPr>
            <a:r>
              <a:rPr lang="hu-HU" sz="1800" dirty="0" err="1" smtClean="0">
                <a:effectLst/>
                <a:ea typeface="Times New Roman" panose="02020603050405020304" pitchFamily="18" charset="0"/>
              </a:rPr>
              <a:t>Native</a:t>
            </a:r>
            <a:r>
              <a:rPr lang="hu-HU" sz="1800" dirty="0" smtClean="0">
                <a:effectLst/>
                <a:ea typeface="Times New Roman" panose="02020603050405020304" pitchFamily="18" charset="0"/>
              </a:rPr>
              <a:t> </a:t>
            </a:r>
            <a:r>
              <a:rPr lang="hu-HU" sz="1800" dirty="0" err="1" smtClean="0">
                <a:effectLst/>
                <a:ea typeface="Times New Roman" panose="02020603050405020304" pitchFamily="18" charset="0"/>
              </a:rPr>
              <a:t>Hungarian</a:t>
            </a:r>
            <a:r>
              <a:rPr lang="hu-HU" sz="1800" dirty="0" smtClean="0">
                <a:effectLst/>
                <a:ea typeface="Times New Roman" panose="02020603050405020304" pitchFamily="18" charset="0"/>
              </a:rPr>
              <a:t> </a:t>
            </a:r>
            <a:r>
              <a:rPr lang="hu-HU" sz="1800" dirty="0" err="1" smtClean="0">
                <a:effectLst/>
                <a:ea typeface="Times New Roman" panose="02020603050405020304" pitchFamily="18" charset="0"/>
              </a:rPr>
              <a:t>university</a:t>
            </a:r>
            <a:r>
              <a:rPr lang="hu-HU" sz="1800" dirty="0" smtClean="0">
                <a:effectLst/>
                <a:ea typeface="Times New Roman" panose="02020603050405020304" pitchFamily="18" charset="0"/>
              </a:rPr>
              <a:t> </a:t>
            </a:r>
            <a:r>
              <a:rPr lang="hu-HU" sz="1800" dirty="0" err="1" smtClean="0">
                <a:effectLst/>
                <a:ea typeface="Times New Roman" panose="02020603050405020304" pitchFamily="18" charset="0"/>
              </a:rPr>
              <a:t>students</a:t>
            </a:r>
            <a:r>
              <a:rPr lang="hu-HU" sz="1800" dirty="0" smtClean="0">
                <a:effectLst/>
                <a:ea typeface="Times New Roman" panose="02020603050405020304" pitchFamily="18" charset="0"/>
              </a:rPr>
              <a:t>: </a:t>
            </a:r>
            <a:r>
              <a:rPr lang="hu-HU" sz="1800" dirty="0" err="1" smtClean="0">
                <a:effectLst/>
                <a:ea typeface="Times New Roman" panose="02020603050405020304" pitchFamily="18" charset="0"/>
              </a:rPr>
              <a:t>accepted</a:t>
            </a:r>
            <a:r>
              <a:rPr lang="hu-HU" sz="1800" dirty="0" smtClean="0">
                <a:effectLst/>
                <a:ea typeface="Times New Roman" panose="02020603050405020304" pitchFamily="18" charset="0"/>
              </a:rPr>
              <a:t> (5) </a:t>
            </a:r>
            <a:r>
              <a:rPr lang="hu-HU" sz="1800" dirty="0" err="1" smtClean="0">
                <a:effectLst/>
                <a:ea typeface="Times New Roman" panose="02020603050405020304" pitchFamily="18" charset="0"/>
              </a:rPr>
              <a:t>as</a:t>
            </a:r>
            <a:r>
              <a:rPr lang="hu-HU" sz="1800" dirty="0" smtClean="0">
                <a:effectLst/>
                <a:ea typeface="Times New Roman" panose="02020603050405020304" pitchFamily="18" charset="0"/>
              </a:rPr>
              <a:t> a </a:t>
            </a:r>
            <a:r>
              <a:rPr lang="hu-HU" sz="1800" dirty="0" err="1" smtClean="0">
                <a:effectLst/>
                <a:ea typeface="Times New Roman" panose="02020603050405020304" pitchFamily="18" charset="0"/>
              </a:rPr>
              <a:t>translation</a:t>
            </a:r>
            <a:r>
              <a:rPr lang="hu-HU" sz="1800" dirty="0" smtClean="0">
                <a:effectLst/>
                <a:ea typeface="Times New Roman" panose="02020603050405020304" pitchFamily="18" charset="0"/>
              </a:rPr>
              <a:t> of (3) and (4), </a:t>
            </a:r>
            <a:r>
              <a:rPr lang="hu-HU" sz="1800" dirty="0" err="1" smtClean="0">
                <a:effectLst/>
                <a:ea typeface="Times New Roman" panose="02020603050405020304" pitchFamily="18" charset="0"/>
              </a:rPr>
              <a:t>but</a:t>
            </a:r>
            <a:r>
              <a:rPr lang="hu-HU" sz="1800" dirty="0" smtClean="0">
                <a:effectLst/>
                <a:ea typeface="Times New Roman" panose="02020603050405020304" pitchFamily="18" charset="0"/>
              </a:rPr>
              <a:t> (6) </a:t>
            </a:r>
            <a:r>
              <a:rPr lang="hu-HU" sz="1800" dirty="0" err="1" smtClean="0">
                <a:effectLst/>
                <a:ea typeface="Times New Roman" panose="02020603050405020304" pitchFamily="18" charset="0"/>
              </a:rPr>
              <a:t>not</a:t>
            </a:r>
            <a:r>
              <a:rPr lang="hu-HU" sz="1800" dirty="0" smtClean="0">
                <a:effectLst/>
                <a:ea typeface="Times New Roman" panose="02020603050405020304" pitchFamily="18" charset="0"/>
              </a:rPr>
              <a:t>:</a:t>
            </a:r>
            <a:endParaRPr lang="hu-HU" sz="1800" dirty="0">
              <a:effectLst/>
              <a:ea typeface="Times New Roman" panose="02020603050405020304" pitchFamily="18" charset="0"/>
            </a:endParaRPr>
          </a:p>
          <a:p>
            <a:pPr marL="0" indent="0" algn="just">
              <a:spcAft>
                <a:spcPts val="0"/>
              </a:spcAft>
              <a:buNone/>
              <a:tabLst>
                <a:tab pos="449580" algn="l"/>
                <a:tab pos="899160" algn="l"/>
                <a:tab pos="1348740" algn="l"/>
                <a:tab pos="1798320" algn="l"/>
                <a:tab pos="2297430" algn="l"/>
              </a:tabLst>
            </a:pPr>
            <a:r>
              <a:rPr lang="hu-HU" sz="1800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hu-HU" dirty="0"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r>
              <a:rPr lang="hu-HU" sz="1800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  <a:r>
              <a:rPr lang="hu-HU" sz="1800" b="1" i="1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If</a:t>
            </a:r>
            <a:r>
              <a:rPr lang="hu-HU" sz="18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sz="1800" i="1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we</a:t>
            </a:r>
            <a:r>
              <a:rPr lang="hu-HU" sz="18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sz="1800" i="1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could</a:t>
            </a:r>
            <a:r>
              <a:rPr lang="hu-HU" sz="18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sz="1800" i="1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get</a:t>
            </a:r>
            <a:r>
              <a:rPr lang="hu-HU" sz="18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sz="1800" i="1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rid</a:t>
            </a:r>
            <a:r>
              <a:rPr lang="hu-HU" sz="18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of </a:t>
            </a:r>
            <a:r>
              <a:rPr lang="hu-HU" sz="1800" i="1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him</a:t>
            </a:r>
            <a:r>
              <a:rPr lang="hu-HU" sz="18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!</a:t>
            </a:r>
            <a:r>
              <a:rPr lang="hu-HU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		</a:t>
            </a:r>
          </a:p>
          <a:p>
            <a:pPr marL="0" indent="0" algn="just">
              <a:spcAft>
                <a:spcPts val="0"/>
              </a:spcAft>
              <a:buNone/>
              <a:tabLst>
                <a:tab pos="449580" algn="l"/>
                <a:tab pos="899160" algn="l"/>
                <a:tab pos="1348740" algn="l"/>
                <a:tab pos="1798320" algn="l"/>
                <a:tab pos="2297430" algn="l"/>
              </a:tabLst>
            </a:pPr>
            <a:r>
              <a:rPr lang="hu-HU" sz="1800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(4) </a:t>
            </a:r>
            <a:r>
              <a:rPr lang="hu-HU" sz="1800" b="1" i="1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Wenn</a:t>
            </a:r>
            <a:r>
              <a:rPr lang="hu-HU" sz="18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sz="1800" i="1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wir</a:t>
            </a:r>
            <a:r>
              <a:rPr lang="hu-HU" sz="18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sz="1800" i="1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ihn</a:t>
            </a:r>
            <a:r>
              <a:rPr lang="hu-HU" sz="18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(</a:t>
            </a:r>
            <a:r>
              <a:rPr lang="hu-HU" sz="1800" i="1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doch</a:t>
            </a:r>
            <a:r>
              <a:rPr lang="hu-HU" sz="18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  <a:r>
              <a:rPr lang="hu-HU" sz="1800" i="1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bloß</a:t>
            </a:r>
            <a:r>
              <a:rPr lang="hu-HU" sz="18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sz="1800" i="1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loswerden</a:t>
            </a:r>
            <a:r>
              <a:rPr lang="hu-HU" sz="18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sz="1800" i="1" dirty="0" err="1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könnten</a:t>
            </a:r>
            <a:r>
              <a:rPr lang="hu-HU" sz="18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!</a:t>
            </a:r>
            <a:endParaRPr lang="hu-HU" sz="18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buNone/>
              <a:tabLst>
                <a:tab pos="449580" algn="l"/>
                <a:tab pos="899160" algn="l"/>
                <a:tab pos="1348740" algn="l"/>
                <a:tab pos="1798320" algn="l"/>
                <a:tab pos="2297430" algn="l"/>
              </a:tabLst>
            </a:pPr>
            <a:r>
              <a:rPr lang="hu-HU" sz="1800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(5) </a:t>
            </a:r>
            <a:r>
              <a:rPr lang="hu-HU" b="1" i="1" dirty="0">
                <a:ea typeface="Calibri" panose="020F0502020204030204" pitchFamily="34" charset="0"/>
                <a:cs typeface="Times New Roman" panose="02020603050405020304" pitchFamily="18" charset="0"/>
              </a:rPr>
              <a:t>Bárcsak</a:t>
            </a:r>
            <a:r>
              <a:rPr lang="hu-HU" i="1" dirty="0">
                <a:ea typeface="Calibri" panose="020F0502020204030204" pitchFamily="34" charset="0"/>
                <a:cs typeface="Times New Roman" panose="02020603050405020304" pitchFamily="18" charset="0"/>
              </a:rPr>
              <a:t> meg tudnánk szabadulni tőle! </a:t>
            </a:r>
            <a:r>
              <a:rPr lang="hu-HU" dirty="0">
                <a:ea typeface="Calibri" panose="020F0502020204030204" pitchFamily="34" charset="0"/>
                <a:cs typeface="Times New Roman" panose="02020603050405020304" pitchFamily="18" charset="0"/>
              </a:rPr>
              <a:t>– (</a:t>
            </a:r>
            <a:r>
              <a:rPr lang="hu-HU" dirty="0" err="1">
                <a:ea typeface="Calibri" panose="020F0502020204030204" pitchFamily="34" charset="0"/>
                <a:cs typeface="Times New Roman" panose="02020603050405020304" pitchFamily="18" charset="0"/>
              </a:rPr>
              <a:t>independent</a:t>
            </a:r>
            <a:r>
              <a:rPr lang="hu-HU" dirty="0"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  <a:r>
              <a:rPr lang="hu-HU" dirty="0" err="1">
                <a:ea typeface="Calibri" panose="020F0502020204030204" pitchFamily="34" charset="0"/>
                <a:cs typeface="Times New Roman" panose="02020603050405020304" pitchFamily="18" charset="0"/>
              </a:rPr>
              <a:t>clause</a:t>
            </a:r>
            <a:r>
              <a:rPr lang="hu-HU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ea typeface="Calibri" panose="020F0502020204030204" pitchFamily="34" charset="0"/>
                <a:cs typeface="Times New Roman" panose="02020603050405020304" pitchFamily="18" charset="0"/>
              </a:rPr>
              <a:t>with</a:t>
            </a:r>
            <a:r>
              <a:rPr lang="hu-HU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b="1" dirty="0" err="1">
                <a:ea typeface="Calibri" panose="020F0502020204030204" pitchFamily="34" charset="0"/>
                <a:cs typeface="Times New Roman" panose="02020603050405020304" pitchFamily="18" charset="0"/>
              </a:rPr>
              <a:t>optative</a:t>
            </a:r>
            <a:r>
              <a:rPr lang="hu-HU" b="1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b="1" dirty="0" err="1">
                <a:ea typeface="Calibri" panose="020F0502020204030204" pitchFamily="34" charset="0"/>
                <a:cs typeface="Times New Roman" panose="02020603050405020304" pitchFamily="18" charset="0"/>
              </a:rPr>
              <a:t>particle</a:t>
            </a:r>
            <a:r>
              <a:rPr lang="hu-HU" b="1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i="1" dirty="0">
                <a:ea typeface="Calibri" panose="020F0502020204030204" pitchFamily="34" charset="0"/>
                <a:cs typeface="Times New Roman" panose="02020603050405020304" pitchFamily="18" charset="0"/>
              </a:rPr>
              <a:t>bárcsak </a:t>
            </a:r>
            <a:r>
              <a:rPr lang="hu-HU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’</a:t>
            </a:r>
            <a:r>
              <a:rPr lang="hu-HU" dirty="0" err="1" smtClean="0">
                <a:ea typeface="Calibri" panose="020F0502020204030204" pitchFamily="34" charset="0"/>
                <a:cs typeface="Times New Roman" panose="02020603050405020304" pitchFamily="18" charset="0"/>
              </a:rPr>
              <a:t>if</a:t>
            </a:r>
            <a:r>
              <a:rPr lang="hu-HU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 smtClean="0">
                <a:ea typeface="Calibri" panose="020F0502020204030204" pitchFamily="34" charset="0"/>
                <a:cs typeface="Times New Roman" panose="02020603050405020304" pitchFamily="18" charset="0"/>
              </a:rPr>
              <a:t>only</a:t>
            </a:r>
            <a:r>
              <a:rPr lang="hu-HU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’</a:t>
            </a:r>
          </a:p>
          <a:p>
            <a:pPr marL="0" indent="0" algn="just">
              <a:buNone/>
              <a:tabLst>
                <a:tab pos="449580" algn="l"/>
                <a:tab pos="899160" algn="l"/>
                <a:tab pos="1348740" algn="l"/>
                <a:tab pos="1798320" algn="l"/>
                <a:tab pos="2297430" algn="l"/>
              </a:tabLst>
            </a:pPr>
            <a:r>
              <a:rPr lang="hu-HU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(6) </a:t>
            </a:r>
            <a:r>
              <a:rPr lang="hu-HU" dirty="0">
                <a:solidFill>
                  <a:srgbClr val="FF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*</a:t>
            </a:r>
            <a:r>
              <a:rPr lang="hu-HU" b="1" i="1" dirty="0" smtClean="0">
                <a:solidFill>
                  <a:srgbClr val="FF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HA</a:t>
            </a:r>
            <a:r>
              <a:rPr lang="hu-HU" i="1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i="1" dirty="0">
                <a:ea typeface="Calibri" panose="020F0502020204030204" pitchFamily="34" charset="0"/>
                <a:cs typeface="Times New Roman" panose="02020603050405020304" pitchFamily="18" charset="0"/>
              </a:rPr>
              <a:t>meg tudnánk szabadulni tőle! </a:t>
            </a:r>
            <a:r>
              <a:rPr lang="hu-HU" dirty="0">
                <a:ea typeface="Calibri" panose="020F0502020204030204" pitchFamily="34" charset="0"/>
                <a:cs typeface="Times New Roman" panose="02020603050405020304" pitchFamily="18" charset="0"/>
              </a:rPr>
              <a:t>– </a:t>
            </a:r>
            <a:r>
              <a:rPr lang="hu-HU" dirty="0" err="1">
                <a:ea typeface="Calibri" panose="020F0502020204030204" pitchFamily="34" charset="0"/>
                <a:cs typeface="Times New Roman" panose="02020603050405020304" pitchFamily="18" charset="0"/>
              </a:rPr>
              <a:t>insubordinate</a:t>
            </a:r>
            <a:r>
              <a:rPr lang="hu-HU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ea typeface="Calibri" panose="020F0502020204030204" pitchFamily="34" charset="0"/>
                <a:cs typeface="Times New Roman" panose="02020603050405020304" pitchFamily="18" charset="0"/>
              </a:rPr>
              <a:t>conditional</a:t>
            </a:r>
            <a:r>
              <a:rPr lang="hu-HU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>
                <a:ea typeface="Calibri" panose="020F0502020204030204" pitchFamily="34" charset="0"/>
                <a:cs typeface="Times New Roman" panose="02020603050405020304" pitchFamily="18" charset="0"/>
              </a:rPr>
              <a:t>clause</a:t>
            </a:r>
            <a:r>
              <a:rPr lang="hu-HU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 smtClean="0">
                <a:ea typeface="Calibri" panose="020F0502020204030204" pitchFamily="34" charset="0"/>
                <a:cs typeface="Times New Roman" panose="02020603050405020304" pitchFamily="18" charset="0"/>
              </a:rPr>
              <a:t>with</a:t>
            </a:r>
            <a:r>
              <a:rPr lang="hu-HU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dirty="0" err="1" smtClean="0">
                <a:ea typeface="Calibri" panose="020F0502020204030204" pitchFamily="34" charset="0"/>
                <a:cs typeface="Times New Roman" panose="02020603050405020304" pitchFamily="18" charset="0"/>
              </a:rPr>
              <a:t>subordinator</a:t>
            </a:r>
            <a:r>
              <a:rPr lang="hu-HU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i="1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ha </a:t>
            </a:r>
            <a:r>
              <a:rPr lang="hu-HU" dirty="0">
                <a:ea typeface="Calibri" panose="020F0502020204030204" pitchFamily="34" charset="0"/>
                <a:cs typeface="Times New Roman" panose="02020603050405020304" pitchFamily="18" charset="0"/>
              </a:rPr>
              <a:t>’</a:t>
            </a:r>
            <a:r>
              <a:rPr lang="hu-HU" dirty="0" err="1">
                <a:ea typeface="Calibri" panose="020F0502020204030204" pitchFamily="34" charset="0"/>
                <a:cs typeface="Times New Roman" panose="02020603050405020304" pitchFamily="18" charset="0"/>
              </a:rPr>
              <a:t>if</a:t>
            </a:r>
            <a:r>
              <a:rPr lang="hu-HU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’</a:t>
            </a:r>
            <a:endParaRPr lang="hu-HU" sz="1800" i="1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r">
              <a:spcAft>
                <a:spcPts val="0"/>
              </a:spcAft>
              <a:buNone/>
              <a:tabLst>
                <a:tab pos="449580" algn="l"/>
                <a:tab pos="899160" algn="l"/>
                <a:tab pos="1348740" algn="l"/>
                <a:tab pos="1798320" algn="l"/>
                <a:tab pos="2297430" algn="l"/>
              </a:tabLst>
            </a:pPr>
            <a:r>
              <a:rPr lang="hu-HU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hu-HU" dirty="0" err="1">
                <a:ea typeface="Calibri" panose="020F0502020204030204" pitchFamily="34" charset="0"/>
                <a:cs typeface="Times New Roman" panose="02020603050405020304" pitchFamily="18" charset="0"/>
              </a:rPr>
              <a:t>Brdarné</a:t>
            </a:r>
            <a:r>
              <a:rPr lang="hu-HU" dirty="0">
                <a:ea typeface="Calibri" panose="020F0502020204030204" pitchFamily="34" charset="0"/>
                <a:cs typeface="Times New Roman" panose="02020603050405020304" pitchFamily="18" charset="0"/>
              </a:rPr>
              <a:t> Szabó 2006)</a:t>
            </a:r>
          </a:p>
          <a:p>
            <a:pPr marL="0" indent="0" algn="just">
              <a:spcAft>
                <a:spcPts val="0"/>
              </a:spcAft>
              <a:buNone/>
            </a:pPr>
            <a:r>
              <a:rPr lang="hu-HU" sz="1800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BUT: </a:t>
            </a:r>
            <a:r>
              <a:rPr lang="hu-HU" sz="1800" dirty="0" err="1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there</a:t>
            </a:r>
            <a:r>
              <a:rPr lang="hu-HU" sz="1800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sz="1800" dirty="0" err="1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are</a:t>
            </a:r>
            <a:r>
              <a:rPr lang="hu-HU" sz="1800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sz="1800" dirty="0" err="1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such</a:t>
            </a:r>
            <a:r>
              <a:rPr lang="hu-HU" sz="1800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sz="1800" dirty="0" err="1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clauses</a:t>
            </a:r>
            <a:r>
              <a:rPr lang="hu-HU" sz="1800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sz="1800" dirty="0" err="1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in</a:t>
            </a:r>
            <a:r>
              <a:rPr lang="hu-HU" sz="1800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sz="1800" dirty="0" err="1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database</a:t>
            </a:r>
            <a:r>
              <a:rPr lang="hu-HU" sz="1800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MNSz2, starting </a:t>
            </a:r>
            <a:r>
              <a:rPr lang="hu-HU" sz="1800" dirty="0" err="1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with</a:t>
            </a:r>
            <a:r>
              <a:rPr lang="hu-HU" sz="1800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sz="1800" dirty="0" err="1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interjections</a:t>
            </a:r>
            <a:r>
              <a:rPr lang="hu-HU" sz="1800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</a:p>
          <a:p>
            <a:pPr marL="0" indent="0" algn="just">
              <a:buNone/>
            </a:pPr>
            <a:r>
              <a:rPr lang="hu-HU" sz="1800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(</a:t>
            </a:r>
            <a:r>
              <a:rPr lang="hu-HU" dirty="0">
                <a:ea typeface="Calibri" panose="020F0502020204030204" pitchFamily="34" charset="0"/>
                <a:cs typeface="Times New Roman" panose="02020603050405020304" pitchFamily="18" charset="0"/>
              </a:rPr>
              <a:t>7</a:t>
            </a:r>
            <a:r>
              <a:rPr lang="hu-HU" sz="1800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) </a:t>
            </a:r>
            <a:r>
              <a:rPr lang="en-US" sz="1800" i="1" dirty="0" err="1" smtClean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Ömlöttek</a:t>
            </a:r>
            <a:r>
              <a:rPr lang="en-US" sz="1800" i="1" dirty="0" smtClean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a </a:t>
            </a:r>
            <a:r>
              <a:rPr lang="en-US" sz="1800" i="1" dirty="0" err="1" smtClean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sorok</a:t>
            </a:r>
            <a:r>
              <a:rPr lang="en-US" sz="1800" i="1" dirty="0" smtClean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, </a:t>
            </a:r>
            <a:r>
              <a:rPr lang="en-US" sz="1800" i="1" dirty="0" err="1" smtClean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készült</a:t>
            </a:r>
            <a:r>
              <a:rPr lang="en-US" sz="1800" i="1" dirty="0" smtClean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a </a:t>
            </a:r>
            <a:r>
              <a:rPr lang="en-US" sz="1800" i="1" dirty="0" err="1" smtClean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vers</a:t>
            </a:r>
            <a:r>
              <a:rPr lang="en-US" sz="1800" i="1" dirty="0" smtClean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, </a:t>
            </a:r>
            <a:r>
              <a:rPr lang="en-US" sz="1800" i="1" dirty="0" err="1" smtClean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töprengés</a:t>
            </a:r>
            <a:r>
              <a:rPr lang="en-US" sz="1800" i="1" dirty="0" smtClean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en-US" sz="1800" i="1" dirty="0" err="1" smtClean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és</a:t>
            </a:r>
            <a:r>
              <a:rPr lang="en-US" sz="1800" i="1" dirty="0" smtClean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en-US" sz="1800" i="1" dirty="0" err="1" smtClean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javítgatás</a:t>
            </a:r>
            <a:r>
              <a:rPr lang="en-US" sz="1800" i="1" dirty="0" smtClean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en-US" sz="1800" i="1" dirty="0" err="1" smtClean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nélkül</a:t>
            </a:r>
            <a:r>
              <a:rPr lang="en-US" sz="1800" i="1" dirty="0" smtClean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. </a:t>
            </a:r>
            <a:r>
              <a:rPr lang="en-US" sz="1800" b="1" i="1" dirty="0" smtClean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Ó </a:t>
            </a:r>
            <a:r>
              <a:rPr lang="en-US" sz="1800" b="1" i="1" dirty="0" smtClean="0">
                <a:solidFill>
                  <a:srgbClr val="FF0000"/>
                </a:solidFill>
                <a:effectLst/>
                <a:ea typeface="Times New Roman" panose="02020603050405020304" pitchFamily="18" charset="0"/>
              </a:rPr>
              <a:t>ha</a:t>
            </a:r>
            <a:r>
              <a:rPr lang="en-US" sz="1800" i="1" dirty="0" smtClean="0">
                <a:solidFill>
                  <a:srgbClr val="FF0000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en-US" sz="1800" i="1" dirty="0" err="1" smtClean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még</a:t>
            </a:r>
            <a:r>
              <a:rPr lang="en-US" sz="1800" i="1" dirty="0" smtClean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en-US" sz="1800" i="1" dirty="0" err="1" smtClean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egyszer</a:t>
            </a:r>
            <a:r>
              <a:rPr lang="en-US" sz="1800" i="1" dirty="0" smtClean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en-US" sz="1800" i="1" dirty="0" err="1" smtClean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így</a:t>
            </a:r>
            <a:r>
              <a:rPr lang="en-US" sz="1800" i="1" dirty="0" smtClean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en-US" sz="1800" i="1" dirty="0" err="1" smtClean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mehetne</a:t>
            </a:r>
            <a:r>
              <a:rPr lang="en-US" sz="1800" i="1" dirty="0" smtClean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!</a:t>
            </a:r>
            <a:r>
              <a:rPr lang="en-US" sz="1800" dirty="0" smtClean="0">
                <a:solidFill>
                  <a:schemeClr val="tx1"/>
                </a:solidFill>
                <a:effectLst/>
                <a:ea typeface="Times New Roman" panose="02020603050405020304" pitchFamily="18" charset="0"/>
              </a:rPr>
              <a:t> </a:t>
            </a:r>
            <a:r>
              <a:rPr lang="en-US" sz="1800" dirty="0" smtClean="0">
                <a:effectLst/>
                <a:ea typeface="Times New Roman" panose="02020603050405020304" pitchFamily="18" charset="0"/>
              </a:rPr>
              <a:t>(</a:t>
            </a:r>
            <a:r>
              <a:rPr lang="en-US" sz="1800" dirty="0">
                <a:effectLst/>
                <a:ea typeface="Times New Roman" panose="02020603050405020304" pitchFamily="18" charset="0"/>
              </a:rPr>
              <a:t>MNSz2, doc#1376, </a:t>
            </a:r>
            <a:r>
              <a:rPr lang="en-US" sz="1800" dirty="0" err="1">
                <a:effectLst/>
                <a:ea typeface="Times New Roman" panose="02020603050405020304" pitchFamily="18" charset="0"/>
              </a:rPr>
              <a:t>szépirodalom</a:t>
            </a:r>
            <a:r>
              <a:rPr lang="en-US" sz="1800" dirty="0" smtClean="0">
                <a:effectLst/>
                <a:ea typeface="Times New Roman" panose="02020603050405020304" pitchFamily="18" charset="0"/>
              </a:rPr>
              <a:t>)</a:t>
            </a:r>
            <a:r>
              <a:rPr lang="hu-HU" sz="1800" dirty="0" smtClean="0">
                <a:effectLst/>
                <a:ea typeface="Times New Roman" panose="02020603050405020304" pitchFamily="18" charset="0"/>
              </a:rPr>
              <a:t> </a:t>
            </a:r>
            <a:r>
              <a:rPr lang="hu-HU" dirty="0" smtClean="0">
                <a:solidFill>
                  <a:schemeClr val="tx1"/>
                </a:solidFill>
                <a:ea typeface="Times New Roman" panose="02020603050405020304" pitchFamily="18" charset="0"/>
              </a:rPr>
              <a:t>’</a:t>
            </a:r>
            <a:r>
              <a:rPr lang="en-US" dirty="0" smtClean="0"/>
              <a:t>The </a:t>
            </a:r>
            <a:r>
              <a:rPr lang="en-US" dirty="0"/>
              <a:t>lines flowed, the poem was made, without reflection or correction. </a:t>
            </a:r>
            <a:r>
              <a:rPr lang="en-US" b="1" dirty="0"/>
              <a:t>Oh, </a:t>
            </a:r>
            <a:r>
              <a:rPr lang="hu-HU" b="1" dirty="0" smtClean="0"/>
              <a:t>IF ONLY </a:t>
            </a:r>
            <a:r>
              <a:rPr lang="en-US" b="1" dirty="0" smtClean="0"/>
              <a:t>it </a:t>
            </a:r>
            <a:r>
              <a:rPr lang="en-US" b="1" dirty="0"/>
              <a:t>could be like that again</a:t>
            </a:r>
            <a:r>
              <a:rPr lang="en-US" b="1" dirty="0" smtClean="0"/>
              <a:t>!</a:t>
            </a:r>
            <a:r>
              <a:rPr lang="hu-HU" dirty="0" smtClean="0"/>
              <a:t>’</a:t>
            </a:r>
            <a:endParaRPr lang="hu-HU" sz="1800" dirty="0">
              <a:solidFill>
                <a:srgbClr val="FF0000"/>
              </a:solidFill>
              <a:effectLst/>
              <a:ea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hu-HU" dirty="0" smtClean="0"/>
              <a:t>(8) </a:t>
            </a:r>
            <a:r>
              <a:rPr lang="hu-HU" sz="1800" b="1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jaj </a:t>
            </a:r>
            <a:r>
              <a:rPr lang="hu-HU" sz="1800" b="1" i="1" dirty="0">
                <a:solidFill>
                  <a:srgbClr val="FF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ha</a:t>
            </a:r>
            <a:r>
              <a:rPr lang="hu-HU" sz="1800" i="1" dirty="0">
                <a:solidFill>
                  <a:srgbClr val="FF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sz="180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nekem lenne egy ilyen csöppségem………………………. </a:t>
            </a:r>
            <a:r>
              <a:rPr lang="hu-HU" sz="18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(MNSz2, doc#2886, személyes-közösségi</a:t>
            </a:r>
            <a:r>
              <a:rPr lang="hu-HU" sz="1800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) ’</a:t>
            </a:r>
            <a:r>
              <a:rPr lang="hu-HU" b="1" dirty="0" err="1"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hu-HU" sz="1800" b="1" dirty="0" err="1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f</a:t>
            </a:r>
            <a:r>
              <a:rPr lang="hu-HU" sz="1800" b="1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sz="1800" b="1" dirty="0" err="1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only</a:t>
            </a:r>
            <a:r>
              <a:rPr lang="hu-HU" sz="1800" b="1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sz="1800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I had a </a:t>
            </a:r>
            <a:r>
              <a:rPr lang="hu-HU" sz="1800" dirty="0" err="1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tiny</a:t>
            </a:r>
            <a:r>
              <a:rPr lang="hu-HU" sz="1800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sz="1800" dirty="0" err="1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tot</a:t>
            </a:r>
            <a:r>
              <a:rPr lang="hu-HU" sz="1800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sz="1800" dirty="0" err="1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like</a:t>
            </a:r>
            <a:r>
              <a:rPr lang="hu-HU" sz="1800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hu-HU" sz="1800" dirty="0" err="1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this</a:t>
            </a:r>
            <a:r>
              <a:rPr lang="hu-HU" sz="1800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’</a:t>
            </a:r>
            <a:endParaRPr lang="hu-HU" sz="18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9907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:a16="http://schemas.microsoft.com/office/drawing/2014/main" xmlns="" id="{7B660DA5-7632-E579-7D0C-FCE4679F21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err="1" smtClean="0"/>
              <a:t>Material</a:t>
            </a:r>
            <a:r>
              <a:rPr lang="hu-HU" dirty="0" smtClean="0"/>
              <a:t>, </a:t>
            </a:r>
            <a:r>
              <a:rPr lang="hu-HU" dirty="0" err="1" smtClean="0"/>
              <a:t>method</a:t>
            </a:r>
            <a:endParaRPr lang="hu-HU" dirty="0"/>
          </a:p>
        </p:txBody>
      </p:sp>
      <p:sp>
        <p:nvSpPr>
          <p:cNvPr id="3" name="Tartalom helye 2">
            <a:extLst>
              <a:ext uri="{FF2B5EF4-FFF2-40B4-BE49-F238E27FC236}">
                <a16:creationId xmlns:a16="http://schemas.microsoft.com/office/drawing/2014/main" xmlns="" id="{16857892-FB76-E50F-4F05-91ADA9257D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60605" y="2133599"/>
            <a:ext cx="10090205" cy="460115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hu-HU" sz="2300" i="1" dirty="0"/>
              <a:t>Ó~ÓH~OH~AH, JAJ </a:t>
            </a:r>
            <a:r>
              <a:rPr lang="hu-HU" sz="2300" dirty="0" smtClean="0"/>
              <a:t>’</a:t>
            </a:r>
            <a:r>
              <a:rPr lang="hu-HU" sz="2300" dirty="0" err="1" smtClean="0"/>
              <a:t>oh</a:t>
            </a:r>
            <a:r>
              <a:rPr lang="hu-HU" sz="2300" dirty="0" smtClean="0"/>
              <a:t>, ah, </a:t>
            </a:r>
            <a:r>
              <a:rPr lang="hu-HU" sz="2300" dirty="0" err="1" smtClean="0"/>
              <a:t>ouch</a:t>
            </a:r>
            <a:r>
              <a:rPr lang="hu-HU" sz="2300" dirty="0" smtClean="0"/>
              <a:t>, </a:t>
            </a:r>
            <a:r>
              <a:rPr lang="hu-HU" sz="2300" dirty="0" err="1" smtClean="0"/>
              <a:t>alas</a:t>
            </a:r>
            <a:r>
              <a:rPr lang="hu-HU" sz="2300" dirty="0" smtClean="0"/>
              <a:t>’ +</a:t>
            </a:r>
            <a:endParaRPr lang="hu-HU" sz="2300" dirty="0"/>
          </a:p>
          <a:p>
            <a:pPr marL="0" indent="0" algn="ctr">
              <a:buNone/>
            </a:pPr>
            <a:r>
              <a:rPr lang="hu-HU" sz="2300" i="1" dirty="0" smtClean="0">
                <a:solidFill>
                  <a:srgbClr val="FF0000"/>
                </a:solidFill>
              </a:rPr>
              <a:t>HA, HOGYHA </a:t>
            </a:r>
            <a:r>
              <a:rPr lang="hu-HU" sz="2300" dirty="0" smtClean="0"/>
              <a:t>’</a:t>
            </a:r>
            <a:r>
              <a:rPr lang="hu-HU" sz="2300" dirty="0" err="1" smtClean="0"/>
              <a:t>if</a:t>
            </a:r>
            <a:r>
              <a:rPr lang="hu-HU" sz="2300" dirty="0" smtClean="0"/>
              <a:t>, </a:t>
            </a:r>
            <a:r>
              <a:rPr lang="hu-HU" sz="2300" dirty="0" err="1" smtClean="0"/>
              <a:t>that</a:t>
            </a:r>
            <a:r>
              <a:rPr lang="hu-HU" sz="2300" dirty="0" smtClean="0"/>
              <a:t> </a:t>
            </a:r>
            <a:r>
              <a:rPr lang="hu-HU" sz="2300" dirty="0" err="1" smtClean="0"/>
              <a:t>if</a:t>
            </a:r>
            <a:r>
              <a:rPr lang="hu-HU" sz="2300" dirty="0" smtClean="0"/>
              <a:t>’/ </a:t>
            </a:r>
            <a:endParaRPr lang="hu-HU" sz="2300" i="1" dirty="0" smtClean="0">
              <a:solidFill>
                <a:srgbClr val="FF0000"/>
              </a:solidFill>
            </a:endParaRPr>
          </a:p>
          <a:p>
            <a:pPr marL="0" indent="0" algn="ctr">
              <a:buNone/>
            </a:pPr>
            <a:r>
              <a:rPr lang="hu-HU" sz="2300" i="1" dirty="0" smtClean="0">
                <a:solidFill>
                  <a:schemeClr val="accent6">
                    <a:lumMod val="50000"/>
                  </a:schemeClr>
                </a:solidFill>
              </a:rPr>
              <a:t>csak, bárcsak, bár </a:t>
            </a:r>
            <a:r>
              <a:rPr lang="hu-HU" sz="2300" dirty="0" smtClean="0"/>
              <a:t>’</a:t>
            </a:r>
            <a:r>
              <a:rPr lang="hu-HU" sz="2300" dirty="0" err="1" smtClean="0"/>
              <a:t>if</a:t>
            </a:r>
            <a:r>
              <a:rPr lang="hu-HU" sz="2300" dirty="0" smtClean="0"/>
              <a:t> </a:t>
            </a:r>
            <a:r>
              <a:rPr lang="hu-HU" sz="2300" dirty="0" err="1" smtClean="0"/>
              <a:t>only</a:t>
            </a:r>
            <a:r>
              <a:rPr lang="hu-HU" sz="2300" dirty="0" smtClean="0"/>
              <a:t>, </a:t>
            </a:r>
            <a:r>
              <a:rPr lang="hu-HU" sz="2300" dirty="0" err="1" smtClean="0"/>
              <a:t>only</a:t>
            </a:r>
            <a:r>
              <a:rPr lang="hu-HU" sz="2300" dirty="0" smtClean="0"/>
              <a:t> [I </a:t>
            </a:r>
            <a:r>
              <a:rPr lang="hu-HU" sz="2300" dirty="0" err="1" smtClean="0"/>
              <a:t>wish</a:t>
            </a:r>
            <a:r>
              <a:rPr lang="hu-HU" sz="2300" dirty="0" smtClean="0"/>
              <a:t>]’</a:t>
            </a:r>
            <a:endParaRPr lang="hu-HU" sz="2300" i="1" dirty="0" smtClean="0"/>
          </a:p>
          <a:p>
            <a:pPr marL="342900" indent="-342900">
              <a:buAutoNum type="arabicPeriod"/>
            </a:pPr>
            <a:r>
              <a:rPr lang="hu-HU" b="1" dirty="0" smtClean="0"/>
              <a:t>Corpus </a:t>
            </a:r>
            <a:r>
              <a:rPr lang="hu-HU" b="1" dirty="0" err="1" smtClean="0"/>
              <a:t>analyses</a:t>
            </a:r>
            <a:r>
              <a:rPr lang="hu-HU" b="1" dirty="0" smtClean="0"/>
              <a:t>:</a:t>
            </a:r>
            <a:endParaRPr lang="hu-HU" dirty="0" smtClean="0"/>
          </a:p>
          <a:p>
            <a:r>
              <a:rPr lang="hu-HU" dirty="0" smtClean="0"/>
              <a:t>BEA [</a:t>
            </a:r>
            <a:r>
              <a:rPr lang="hu-HU" dirty="0" err="1" smtClean="0"/>
              <a:t>Database</a:t>
            </a:r>
            <a:r>
              <a:rPr lang="hu-HU" dirty="0" smtClean="0"/>
              <a:t> of </a:t>
            </a:r>
            <a:r>
              <a:rPr lang="hu-HU" dirty="0" err="1" smtClean="0"/>
              <a:t>Spontaneous</a:t>
            </a:r>
            <a:r>
              <a:rPr lang="hu-HU" dirty="0" smtClean="0"/>
              <a:t> </a:t>
            </a:r>
            <a:r>
              <a:rPr lang="hu-HU" dirty="0" err="1" smtClean="0"/>
              <a:t>Speech</a:t>
            </a:r>
            <a:r>
              <a:rPr lang="hu-HU" dirty="0" smtClean="0"/>
              <a:t>]:100 3-party </a:t>
            </a:r>
            <a:r>
              <a:rPr lang="hu-HU" dirty="0" err="1" smtClean="0"/>
              <a:t>conversations</a:t>
            </a:r>
            <a:r>
              <a:rPr lang="hu-HU" dirty="0" smtClean="0"/>
              <a:t> (41% </a:t>
            </a:r>
            <a:r>
              <a:rPr lang="hu-HU" dirty="0" err="1" smtClean="0"/>
              <a:t>male</a:t>
            </a:r>
            <a:r>
              <a:rPr lang="hu-HU" dirty="0" smtClean="0"/>
              <a:t>, 59% </a:t>
            </a:r>
            <a:r>
              <a:rPr lang="hu-HU" dirty="0" err="1" smtClean="0"/>
              <a:t>female</a:t>
            </a:r>
            <a:r>
              <a:rPr lang="hu-HU" dirty="0" smtClean="0"/>
              <a:t> main </a:t>
            </a:r>
            <a:r>
              <a:rPr lang="hu-HU" dirty="0" err="1" smtClean="0"/>
              <a:t>speakre</a:t>
            </a:r>
            <a:r>
              <a:rPr lang="hu-HU" dirty="0" smtClean="0"/>
              <a:t>, 20–85 </a:t>
            </a:r>
            <a:r>
              <a:rPr lang="hu-HU" dirty="0" err="1" smtClean="0"/>
              <a:t>ys</a:t>
            </a:r>
            <a:r>
              <a:rPr lang="hu-HU" dirty="0" smtClean="0"/>
              <a:t>, </a:t>
            </a:r>
            <a:r>
              <a:rPr lang="hu-HU" dirty="0" err="1" smtClean="0"/>
              <a:t>mean</a:t>
            </a:r>
            <a:r>
              <a:rPr lang="hu-HU" dirty="0" smtClean="0"/>
              <a:t>: 39,6 </a:t>
            </a:r>
            <a:r>
              <a:rPr lang="hu-HU" dirty="0" err="1" smtClean="0"/>
              <a:t>ys</a:t>
            </a:r>
            <a:r>
              <a:rPr lang="hu-HU" dirty="0" smtClean="0"/>
              <a:t>); </a:t>
            </a:r>
            <a:r>
              <a:rPr lang="hu-HU" dirty="0" err="1" smtClean="0"/>
              <a:t>with</a:t>
            </a:r>
            <a:r>
              <a:rPr lang="hu-HU" dirty="0" smtClean="0"/>
              <a:t> </a:t>
            </a:r>
            <a:r>
              <a:rPr lang="hu-HU" dirty="0" err="1" smtClean="0"/>
              <a:t>interjections</a:t>
            </a:r>
            <a:endParaRPr lang="hu-HU" dirty="0" smtClean="0"/>
          </a:p>
          <a:p>
            <a:r>
              <a:rPr lang="hu-HU" dirty="0" smtClean="0"/>
              <a:t>MNSz2 corpus (1.5 </a:t>
            </a:r>
            <a:r>
              <a:rPr lang="hu-HU" dirty="0" err="1" smtClean="0"/>
              <a:t>billion</a:t>
            </a:r>
            <a:r>
              <a:rPr lang="hu-HU" dirty="0" smtClean="0"/>
              <a:t> </a:t>
            </a:r>
            <a:r>
              <a:rPr lang="hu-HU" dirty="0" err="1" smtClean="0"/>
              <a:t>words</a:t>
            </a:r>
            <a:r>
              <a:rPr lang="hu-HU" dirty="0" smtClean="0"/>
              <a:t>): </a:t>
            </a:r>
            <a:r>
              <a:rPr lang="hu-HU" dirty="0" err="1" smtClean="0"/>
              <a:t>targeted</a:t>
            </a:r>
            <a:r>
              <a:rPr lang="hu-HU" dirty="0" smtClean="0"/>
              <a:t> </a:t>
            </a:r>
            <a:r>
              <a:rPr lang="hu-HU" dirty="0" err="1" smtClean="0"/>
              <a:t>searches</a:t>
            </a:r>
            <a:r>
              <a:rPr lang="hu-HU" dirty="0" smtClean="0"/>
              <a:t> </a:t>
            </a:r>
            <a:r>
              <a:rPr lang="hu-HU" dirty="0" err="1" smtClean="0"/>
              <a:t>with</a:t>
            </a:r>
            <a:r>
              <a:rPr lang="hu-HU" dirty="0" smtClean="0"/>
              <a:t> and </a:t>
            </a:r>
            <a:r>
              <a:rPr lang="hu-HU" dirty="0" err="1" smtClean="0"/>
              <a:t>without</a:t>
            </a:r>
            <a:r>
              <a:rPr lang="hu-HU" dirty="0" smtClean="0"/>
              <a:t> </a:t>
            </a:r>
            <a:r>
              <a:rPr lang="hu-HU" dirty="0" err="1" smtClean="0"/>
              <a:t>interjections</a:t>
            </a:r>
            <a:r>
              <a:rPr lang="hu-HU" dirty="0" smtClean="0"/>
              <a:t>; </a:t>
            </a:r>
            <a:r>
              <a:rPr lang="hu-HU" dirty="0" err="1" smtClean="0"/>
              <a:t>manual</a:t>
            </a:r>
            <a:r>
              <a:rPr lang="hu-HU" dirty="0" smtClean="0"/>
              <a:t> </a:t>
            </a:r>
            <a:r>
              <a:rPr lang="hu-HU" dirty="0" err="1" smtClean="0"/>
              <a:t>annotation</a:t>
            </a:r>
            <a:r>
              <a:rPr lang="hu-HU" dirty="0" smtClean="0"/>
              <a:t>, </a:t>
            </a:r>
            <a:r>
              <a:rPr lang="hu-HU" dirty="0" err="1" smtClean="0"/>
              <a:t>expert</a:t>
            </a:r>
            <a:r>
              <a:rPr lang="hu-HU" dirty="0" smtClean="0"/>
              <a:t> </a:t>
            </a:r>
            <a:r>
              <a:rPr lang="hu-HU" dirty="0" err="1" smtClean="0"/>
              <a:t>annotator</a:t>
            </a:r>
            <a:r>
              <a:rPr lang="hu-HU" dirty="0" smtClean="0"/>
              <a:t>, </a:t>
            </a:r>
            <a:r>
              <a:rPr lang="hu-HU" dirty="0" err="1" smtClean="0"/>
              <a:t>special</a:t>
            </a:r>
            <a:r>
              <a:rPr lang="hu-HU" dirty="0" smtClean="0"/>
              <a:t> </a:t>
            </a:r>
            <a:r>
              <a:rPr lang="hu-HU" dirty="0" err="1" smtClean="0"/>
              <a:t>queries</a:t>
            </a:r>
            <a:endParaRPr lang="hu-HU" dirty="0"/>
          </a:p>
          <a:p>
            <a:pPr marL="0" indent="0">
              <a:buNone/>
            </a:pPr>
            <a:r>
              <a:rPr lang="hu-HU" b="1" dirty="0" smtClean="0"/>
              <a:t>2. </a:t>
            </a:r>
            <a:r>
              <a:rPr lang="hu-HU" b="1" dirty="0" err="1" smtClean="0"/>
              <a:t>Questionnaire</a:t>
            </a:r>
            <a:r>
              <a:rPr lang="hu-HU" b="1" dirty="0" smtClean="0"/>
              <a:t> </a:t>
            </a:r>
            <a:r>
              <a:rPr lang="hu-HU" b="1" dirty="0" err="1" smtClean="0"/>
              <a:t>survey</a:t>
            </a:r>
            <a:r>
              <a:rPr lang="hu-HU" b="1" dirty="0" smtClean="0"/>
              <a:t>: </a:t>
            </a:r>
            <a:r>
              <a:rPr lang="hu-HU" dirty="0" err="1" smtClean="0"/>
              <a:t>independent</a:t>
            </a:r>
            <a:r>
              <a:rPr lang="hu-HU" dirty="0" smtClean="0"/>
              <a:t> </a:t>
            </a:r>
            <a:r>
              <a:rPr lang="hu-HU" dirty="0" err="1" smtClean="0"/>
              <a:t>clauses</a:t>
            </a:r>
            <a:r>
              <a:rPr lang="hu-HU" dirty="0" smtClean="0"/>
              <a:t> </a:t>
            </a:r>
            <a:r>
              <a:rPr lang="hu-HU" dirty="0" err="1" smtClean="0"/>
              <a:t>with</a:t>
            </a:r>
            <a:r>
              <a:rPr lang="hu-HU" dirty="0" smtClean="0"/>
              <a:t> </a:t>
            </a:r>
            <a:r>
              <a:rPr lang="hu-HU" dirty="0" err="1" smtClean="0"/>
              <a:t>different</a:t>
            </a:r>
            <a:r>
              <a:rPr lang="hu-HU" dirty="0" smtClean="0"/>
              <a:t> </a:t>
            </a:r>
            <a:r>
              <a:rPr lang="hu-HU" dirty="0" err="1" smtClean="0"/>
              <a:t>optative</a:t>
            </a:r>
            <a:r>
              <a:rPr lang="hu-HU" dirty="0" smtClean="0"/>
              <a:t> </a:t>
            </a:r>
            <a:r>
              <a:rPr lang="hu-HU" dirty="0" err="1" smtClean="0"/>
              <a:t>particles</a:t>
            </a:r>
            <a:r>
              <a:rPr lang="hu-HU" dirty="0" smtClean="0"/>
              <a:t> and </a:t>
            </a:r>
            <a:r>
              <a:rPr lang="hu-HU" dirty="0" err="1" smtClean="0"/>
              <a:t>insubordinate</a:t>
            </a:r>
            <a:r>
              <a:rPr lang="hu-HU" dirty="0" smtClean="0"/>
              <a:t> </a:t>
            </a:r>
            <a:r>
              <a:rPr lang="hu-HU" dirty="0" err="1" smtClean="0"/>
              <a:t>clauses</a:t>
            </a:r>
            <a:r>
              <a:rPr lang="hu-HU" dirty="0" smtClean="0"/>
              <a:t> </a:t>
            </a:r>
            <a:r>
              <a:rPr lang="hu-HU" dirty="0" err="1" smtClean="0"/>
              <a:t>with</a:t>
            </a:r>
            <a:r>
              <a:rPr lang="hu-HU" dirty="0" smtClean="0"/>
              <a:t> </a:t>
            </a:r>
            <a:r>
              <a:rPr lang="hu-HU" dirty="0" err="1" smtClean="0"/>
              <a:t>and</a:t>
            </a:r>
            <a:r>
              <a:rPr lang="hu-HU" dirty="0" smtClean="0"/>
              <a:t> </a:t>
            </a:r>
            <a:r>
              <a:rPr lang="hu-HU" dirty="0" err="1" smtClean="0"/>
              <a:t>without</a:t>
            </a:r>
            <a:r>
              <a:rPr lang="hu-HU" dirty="0" smtClean="0"/>
              <a:t> </a:t>
            </a:r>
            <a:r>
              <a:rPr lang="hu-HU" dirty="0" err="1" smtClean="0"/>
              <a:t>interjections</a:t>
            </a:r>
            <a:r>
              <a:rPr lang="hu-HU" dirty="0" smtClean="0"/>
              <a:t>, </a:t>
            </a:r>
            <a:r>
              <a:rPr lang="hu-HU" dirty="0" err="1" smtClean="0"/>
              <a:t>attitudes</a:t>
            </a:r>
            <a:r>
              <a:rPr lang="hu-HU" dirty="0" smtClean="0"/>
              <a:t> of </a:t>
            </a:r>
            <a:r>
              <a:rPr lang="hu-HU" dirty="0" err="1" smtClean="0"/>
              <a:t>native</a:t>
            </a:r>
            <a:r>
              <a:rPr lang="hu-HU" dirty="0" smtClean="0"/>
              <a:t> </a:t>
            </a:r>
            <a:r>
              <a:rPr lang="hu-HU" dirty="0" err="1" smtClean="0"/>
              <a:t>Hungarian</a:t>
            </a:r>
            <a:r>
              <a:rPr lang="hu-HU" dirty="0" smtClean="0"/>
              <a:t> </a:t>
            </a:r>
            <a:r>
              <a:rPr lang="hu-HU" dirty="0" err="1" smtClean="0"/>
              <a:t>speakers</a:t>
            </a:r>
            <a:r>
              <a:rPr lang="hu-HU" dirty="0" smtClean="0"/>
              <a:t>: </a:t>
            </a:r>
            <a:r>
              <a:rPr lang="hu-HU" dirty="0" err="1" smtClean="0"/>
              <a:t>do</a:t>
            </a:r>
            <a:r>
              <a:rPr lang="hu-HU" dirty="0" smtClean="0"/>
              <a:t> </a:t>
            </a:r>
            <a:r>
              <a:rPr lang="hu-HU" dirty="0" err="1" smtClean="0"/>
              <a:t>these</a:t>
            </a:r>
            <a:r>
              <a:rPr lang="hu-HU" dirty="0" smtClean="0"/>
              <a:t> </a:t>
            </a:r>
            <a:r>
              <a:rPr lang="hu-HU" dirty="0" err="1" smtClean="0"/>
              <a:t>forms</a:t>
            </a:r>
            <a:r>
              <a:rPr lang="hu-HU" dirty="0" smtClean="0"/>
              <a:t> </a:t>
            </a:r>
            <a:r>
              <a:rPr lang="hu-HU" dirty="0" err="1" smtClean="0"/>
              <a:t>exist</a:t>
            </a:r>
            <a:r>
              <a:rPr lang="hu-HU" dirty="0" smtClean="0"/>
              <a:t> </a:t>
            </a:r>
            <a:r>
              <a:rPr lang="hu-HU" dirty="0" err="1" smtClean="0"/>
              <a:t>or</a:t>
            </a:r>
            <a:r>
              <a:rPr lang="hu-HU" dirty="0" smtClean="0"/>
              <a:t> </a:t>
            </a:r>
            <a:r>
              <a:rPr lang="hu-HU" dirty="0" err="1" smtClean="0"/>
              <a:t>not</a:t>
            </a:r>
            <a:r>
              <a:rPr lang="hu-HU" dirty="0" smtClean="0"/>
              <a:t> </a:t>
            </a:r>
            <a:r>
              <a:rPr lang="hu-HU" dirty="0" err="1" smtClean="0"/>
              <a:t>in</a:t>
            </a:r>
            <a:r>
              <a:rPr lang="hu-HU" dirty="0"/>
              <a:t> </a:t>
            </a:r>
            <a:r>
              <a:rPr lang="hu-HU" dirty="0" err="1"/>
              <a:t>written</a:t>
            </a:r>
            <a:r>
              <a:rPr lang="hu-HU" dirty="0"/>
              <a:t> and </a:t>
            </a:r>
            <a:r>
              <a:rPr lang="hu-HU" dirty="0" err="1"/>
              <a:t>spoken</a:t>
            </a:r>
            <a:r>
              <a:rPr lang="hu-HU" dirty="0"/>
              <a:t> </a:t>
            </a:r>
            <a:r>
              <a:rPr lang="hu-HU" dirty="0" err="1" smtClean="0"/>
              <a:t>Hungarian</a:t>
            </a:r>
            <a:r>
              <a:rPr lang="hu-HU" dirty="0" smtClean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3577776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RESULTS: </a:t>
            </a:r>
            <a:r>
              <a:rPr lang="hu-HU" dirty="0" err="1"/>
              <a:t>I</a:t>
            </a:r>
            <a:r>
              <a:rPr lang="hu-HU" dirty="0" err="1" smtClean="0"/>
              <a:t>nsubordinate</a:t>
            </a:r>
            <a:r>
              <a:rPr lang="hu-HU" dirty="0" smtClean="0"/>
              <a:t> </a:t>
            </a:r>
            <a:r>
              <a:rPr lang="hu-HU" dirty="0" err="1" smtClean="0"/>
              <a:t>clauses</a:t>
            </a:r>
            <a:r>
              <a:rPr lang="hu-HU" dirty="0" smtClean="0"/>
              <a:t> </a:t>
            </a:r>
            <a:r>
              <a:rPr lang="hu-HU" dirty="0" err="1" smtClean="0"/>
              <a:t>with</a:t>
            </a:r>
            <a:r>
              <a:rPr lang="hu-HU" dirty="0" smtClean="0"/>
              <a:t> </a:t>
            </a:r>
            <a:r>
              <a:rPr lang="hu-HU" dirty="0" err="1" smtClean="0"/>
              <a:t>interjections</a:t>
            </a:r>
            <a:r>
              <a:rPr lang="hu-HU" dirty="0" smtClean="0"/>
              <a:t> </a:t>
            </a:r>
            <a:r>
              <a:rPr lang="hu-HU" dirty="0" err="1" smtClean="0"/>
              <a:t>in</a:t>
            </a:r>
            <a:r>
              <a:rPr lang="hu-HU" dirty="0" smtClean="0"/>
              <a:t> BEA and </a:t>
            </a:r>
            <a:r>
              <a:rPr lang="hu-HU" dirty="0" err="1" smtClean="0"/>
              <a:t>in</a:t>
            </a:r>
            <a:r>
              <a:rPr lang="hu-HU" dirty="0" smtClean="0"/>
              <a:t> MNSz2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2421083" y="1602889"/>
            <a:ext cx="9552178" cy="5120640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endParaRPr lang="hu-HU" dirty="0" smtClean="0"/>
          </a:p>
          <a:p>
            <a:pPr marL="0" indent="0">
              <a:buNone/>
            </a:pPr>
            <a:r>
              <a:rPr lang="hu-HU" dirty="0" smtClean="0"/>
              <a:t>BEA: no hit (!) </a:t>
            </a:r>
            <a:r>
              <a:rPr lang="hu-HU" dirty="0" err="1" smtClean="0"/>
              <a:t>in</a:t>
            </a:r>
            <a:r>
              <a:rPr lang="hu-HU" dirty="0" smtClean="0"/>
              <a:t> 100 </a:t>
            </a:r>
            <a:r>
              <a:rPr lang="hu-HU" dirty="0" err="1" smtClean="0"/>
              <a:t>conversations</a:t>
            </a:r>
            <a:endParaRPr lang="hu-HU" dirty="0" smtClean="0"/>
          </a:p>
          <a:p>
            <a:pPr marL="0" indent="0">
              <a:buNone/>
            </a:pPr>
            <a:r>
              <a:rPr lang="hu-HU" dirty="0" smtClean="0"/>
              <a:t>MNSz2: 88 </a:t>
            </a:r>
            <a:r>
              <a:rPr lang="hu-HU" dirty="0" err="1" smtClean="0"/>
              <a:t>hits</a:t>
            </a:r>
            <a:r>
              <a:rPr lang="hu-HU" dirty="0" smtClean="0"/>
              <a:t> </a:t>
            </a:r>
            <a:r>
              <a:rPr lang="hu-HU" dirty="0" err="1" smtClean="0"/>
              <a:t>for</a:t>
            </a:r>
            <a:r>
              <a:rPr lang="hu-HU" dirty="0" smtClean="0"/>
              <a:t> </a:t>
            </a:r>
            <a:r>
              <a:rPr lang="hu-HU" dirty="0" err="1" smtClean="0"/>
              <a:t>direct</a:t>
            </a:r>
            <a:r>
              <a:rPr lang="hu-HU" dirty="0" smtClean="0"/>
              <a:t> </a:t>
            </a:r>
            <a:r>
              <a:rPr lang="hu-HU" dirty="0" err="1" smtClean="0"/>
              <a:t>co-occurences</a:t>
            </a:r>
            <a:r>
              <a:rPr lang="hu-HU" dirty="0" smtClean="0"/>
              <a:t> (no </a:t>
            </a:r>
            <a:r>
              <a:rPr lang="hu-HU" dirty="0" err="1" smtClean="0"/>
              <a:t>punctuation</a:t>
            </a:r>
            <a:r>
              <a:rPr lang="hu-HU" dirty="0" smtClean="0"/>
              <a:t> </a:t>
            </a:r>
            <a:r>
              <a:rPr lang="hu-HU" dirty="0" err="1" smtClean="0"/>
              <a:t>marks</a:t>
            </a:r>
            <a:r>
              <a:rPr lang="hu-HU" dirty="0" smtClean="0"/>
              <a:t>, etc. </a:t>
            </a:r>
            <a:r>
              <a:rPr lang="hu-HU" dirty="0" err="1"/>
              <a:t>b</a:t>
            </a:r>
            <a:r>
              <a:rPr lang="hu-HU" dirty="0" err="1" smtClean="0"/>
              <a:t>etween</a:t>
            </a:r>
            <a:r>
              <a:rPr lang="hu-HU" dirty="0" smtClean="0"/>
              <a:t> </a:t>
            </a:r>
            <a:r>
              <a:rPr lang="hu-HU" dirty="0" err="1" smtClean="0"/>
              <a:t>the</a:t>
            </a:r>
            <a:r>
              <a:rPr lang="hu-HU" dirty="0" smtClean="0"/>
              <a:t> </a:t>
            </a:r>
            <a:r>
              <a:rPr lang="hu-HU" dirty="0" err="1" smtClean="0"/>
              <a:t>interjection</a:t>
            </a:r>
            <a:r>
              <a:rPr lang="hu-HU" dirty="0" smtClean="0"/>
              <a:t> and </a:t>
            </a:r>
            <a:r>
              <a:rPr lang="hu-HU" dirty="0" err="1" smtClean="0"/>
              <a:t>the</a:t>
            </a:r>
            <a:r>
              <a:rPr lang="hu-HU" dirty="0" smtClean="0"/>
              <a:t> </a:t>
            </a:r>
            <a:r>
              <a:rPr lang="hu-HU" dirty="0" err="1" smtClean="0"/>
              <a:t>subordinator</a:t>
            </a:r>
            <a:r>
              <a:rPr lang="hu-HU" dirty="0" smtClean="0"/>
              <a:t>)</a:t>
            </a:r>
          </a:p>
          <a:p>
            <a:pPr marL="0" indent="0">
              <a:buNone/>
            </a:pPr>
            <a:r>
              <a:rPr lang="hu-HU" dirty="0" smtClean="0"/>
              <a:t>(9) </a:t>
            </a:r>
            <a:r>
              <a:rPr lang="hu-HU" b="1" u="sng" dirty="0" smtClean="0">
                <a:solidFill>
                  <a:schemeClr val="tx1"/>
                </a:solidFill>
              </a:rPr>
              <a:t>Óh ha </a:t>
            </a:r>
            <a:r>
              <a:rPr lang="hu-HU" b="1" i="1" dirty="0" smtClean="0">
                <a:solidFill>
                  <a:schemeClr val="tx1"/>
                </a:solidFill>
              </a:rPr>
              <a:t>tizenöt </a:t>
            </a:r>
            <a:r>
              <a:rPr lang="hu-HU" b="1" i="1" dirty="0">
                <a:solidFill>
                  <a:schemeClr val="tx1"/>
                </a:solidFill>
              </a:rPr>
              <a:t>éves korodban előre látnád azt a </a:t>
            </a:r>
            <a:r>
              <a:rPr lang="hu-HU" b="1" i="1" dirty="0" smtClean="0">
                <a:solidFill>
                  <a:schemeClr val="tx1"/>
                </a:solidFill>
              </a:rPr>
              <a:t>mosogatórongyot, </a:t>
            </a:r>
            <a:r>
              <a:rPr lang="hu-HU" b="1" i="1" dirty="0">
                <a:solidFill>
                  <a:schemeClr val="tx1"/>
                </a:solidFill>
              </a:rPr>
              <a:t>amivé pár év alatt szétszaggatja a bűn a te </a:t>
            </a:r>
            <a:r>
              <a:rPr lang="hu-HU" b="1" i="1" dirty="0" smtClean="0">
                <a:solidFill>
                  <a:schemeClr val="tx1"/>
                </a:solidFill>
              </a:rPr>
              <a:t>hótiszta, </a:t>
            </a:r>
            <a:r>
              <a:rPr lang="hu-HU" b="1" i="1" dirty="0">
                <a:solidFill>
                  <a:schemeClr val="tx1"/>
                </a:solidFill>
              </a:rPr>
              <a:t>nemes </a:t>
            </a:r>
            <a:r>
              <a:rPr lang="hu-HU" b="1" i="1" dirty="0" smtClean="0">
                <a:solidFill>
                  <a:schemeClr val="tx1"/>
                </a:solidFill>
              </a:rPr>
              <a:t>lelkedet!  </a:t>
            </a:r>
            <a:r>
              <a:rPr lang="hu-HU" dirty="0">
                <a:solidFill>
                  <a:schemeClr val="tx1"/>
                </a:solidFill>
              </a:rPr>
              <a:t>(MNSz2, #</a:t>
            </a:r>
            <a:r>
              <a:rPr lang="hu-HU" dirty="0" smtClean="0">
                <a:solidFill>
                  <a:schemeClr val="tx1"/>
                </a:solidFill>
              </a:rPr>
              <a:t>532215227, </a:t>
            </a:r>
            <a:r>
              <a:rPr lang="hu-HU" dirty="0" err="1" smtClean="0">
                <a:solidFill>
                  <a:schemeClr val="tx1"/>
                </a:solidFill>
              </a:rPr>
              <a:t>press</a:t>
            </a:r>
            <a:r>
              <a:rPr lang="hu-HU" dirty="0" smtClean="0">
                <a:solidFill>
                  <a:schemeClr val="tx1"/>
                </a:solidFill>
              </a:rPr>
              <a:t>) </a:t>
            </a:r>
          </a:p>
          <a:p>
            <a:pPr marL="0" indent="0">
              <a:buNone/>
            </a:pPr>
            <a:r>
              <a:rPr lang="hu-HU" dirty="0" smtClean="0">
                <a:solidFill>
                  <a:schemeClr val="tx1"/>
                </a:solidFill>
              </a:rPr>
              <a:t>’</a:t>
            </a:r>
            <a:r>
              <a:rPr lang="en-US" b="1" dirty="0" smtClean="0">
                <a:solidFill>
                  <a:schemeClr val="tx1"/>
                </a:solidFill>
              </a:rPr>
              <a:t>Oh</a:t>
            </a:r>
            <a:r>
              <a:rPr lang="en-US" b="1" dirty="0">
                <a:solidFill>
                  <a:schemeClr val="tx1"/>
                </a:solidFill>
              </a:rPr>
              <a:t>, if </a:t>
            </a:r>
            <a:r>
              <a:rPr lang="en-US" dirty="0">
                <a:solidFill>
                  <a:schemeClr val="tx1"/>
                </a:solidFill>
              </a:rPr>
              <a:t>you could foresee the washcloth that sin will tear your pure, noble soul into in a few years when you were fifteen years old</a:t>
            </a:r>
            <a:r>
              <a:rPr lang="en-US" dirty="0" smtClean="0">
                <a:solidFill>
                  <a:schemeClr val="tx1"/>
                </a:solidFill>
              </a:rPr>
              <a:t>!</a:t>
            </a:r>
            <a:r>
              <a:rPr lang="hu-HU" dirty="0" smtClean="0">
                <a:solidFill>
                  <a:schemeClr val="tx1"/>
                </a:solidFill>
              </a:rPr>
              <a:t>’</a:t>
            </a:r>
          </a:p>
          <a:p>
            <a:r>
              <a:rPr lang="hu-HU" dirty="0" err="1">
                <a:ea typeface="Times New Roman" panose="02020603050405020304" pitchFamily="18" charset="0"/>
              </a:rPr>
              <a:t>dominant</a:t>
            </a:r>
            <a:r>
              <a:rPr lang="hu-HU" dirty="0">
                <a:ea typeface="Times New Roman" panose="02020603050405020304" pitchFamily="18" charset="0"/>
              </a:rPr>
              <a:t>: </a:t>
            </a:r>
            <a:r>
              <a:rPr lang="hu-HU" i="1" dirty="0">
                <a:ea typeface="Times New Roman" panose="02020603050405020304" pitchFamily="18" charset="0"/>
              </a:rPr>
              <a:t>ó+ha</a:t>
            </a:r>
          </a:p>
          <a:p>
            <a:r>
              <a:rPr lang="hu-HU" dirty="0" err="1" smtClean="0">
                <a:ea typeface="Times New Roman" panose="02020603050405020304" pitchFamily="18" charset="0"/>
              </a:rPr>
              <a:t>completely</a:t>
            </a:r>
            <a:r>
              <a:rPr lang="hu-HU" dirty="0" smtClean="0">
                <a:ea typeface="Times New Roman" panose="02020603050405020304" pitchFamily="18" charset="0"/>
              </a:rPr>
              <a:t> </a:t>
            </a:r>
            <a:r>
              <a:rPr lang="hu-HU" dirty="0" err="1" smtClean="0">
                <a:ea typeface="Times New Roman" panose="02020603050405020304" pitchFamily="18" charset="0"/>
              </a:rPr>
              <a:t>missing</a:t>
            </a:r>
            <a:r>
              <a:rPr lang="hu-HU" dirty="0" smtClean="0">
                <a:ea typeface="Times New Roman" panose="02020603050405020304" pitchFamily="18" charset="0"/>
              </a:rPr>
              <a:t>: </a:t>
            </a:r>
            <a:r>
              <a:rPr lang="en-US" b="1" i="1" dirty="0" smtClean="0">
                <a:ea typeface="Times New Roman" panose="02020603050405020304" pitchFamily="18" charset="0"/>
              </a:rPr>
              <a:t>ah</a:t>
            </a:r>
            <a:r>
              <a:rPr lang="en-US" b="1" dirty="0" smtClean="0">
                <a:ea typeface="Times New Roman" panose="02020603050405020304" pitchFamily="18" charset="0"/>
              </a:rPr>
              <a:t> </a:t>
            </a:r>
            <a:r>
              <a:rPr lang="en-US" b="1" dirty="0">
                <a:ea typeface="Times New Roman" panose="02020603050405020304" pitchFamily="18" charset="0"/>
              </a:rPr>
              <a:t>+ </a:t>
            </a:r>
            <a:r>
              <a:rPr lang="en-US" b="1" i="1" dirty="0" err="1" smtClean="0">
                <a:ea typeface="Times New Roman" panose="02020603050405020304" pitchFamily="18" charset="0"/>
              </a:rPr>
              <a:t>hogyha</a:t>
            </a:r>
            <a:r>
              <a:rPr lang="hu-HU" b="1" i="1" dirty="0" smtClean="0">
                <a:ea typeface="Times New Roman" panose="02020603050405020304" pitchFamily="18" charset="0"/>
              </a:rPr>
              <a:t>,</a:t>
            </a:r>
            <a:r>
              <a:rPr lang="en-US" b="1" dirty="0" smtClean="0">
                <a:ea typeface="Times New Roman" panose="02020603050405020304" pitchFamily="18" charset="0"/>
              </a:rPr>
              <a:t> </a:t>
            </a:r>
            <a:r>
              <a:rPr lang="en-US" b="1" i="1" dirty="0" smtClean="0">
                <a:ea typeface="Times New Roman" panose="02020603050405020304" pitchFamily="18" charset="0"/>
              </a:rPr>
              <a:t>oh</a:t>
            </a:r>
            <a:r>
              <a:rPr lang="en-US" b="1" dirty="0" smtClean="0">
                <a:ea typeface="Times New Roman" panose="02020603050405020304" pitchFamily="18" charset="0"/>
              </a:rPr>
              <a:t> </a:t>
            </a:r>
            <a:r>
              <a:rPr lang="en-US" b="1" dirty="0">
                <a:ea typeface="Times New Roman" panose="02020603050405020304" pitchFamily="18" charset="0"/>
              </a:rPr>
              <a:t>+ </a:t>
            </a:r>
            <a:r>
              <a:rPr lang="en-US" b="1" i="1" dirty="0" err="1">
                <a:ea typeface="Times New Roman" panose="02020603050405020304" pitchFamily="18" charset="0"/>
              </a:rPr>
              <a:t>hogyha</a:t>
            </a:r>
            <a:r>
              <a:rPr lang="en-US" dirty="0">
                <a:ea typeface="Times New Roman" panose="02020603050405020304" pitchFamily="18" charset="0"/>
              </a:rPr>
              <a:t> </a:t>
            </a:r>
            <a:r>
              <a:rPr lang="hu-HU" dirty="0" smtClean="0">
                <a:ea typeface="Times New Roman" panose="02020603050405020304" pitchFamily="18" charset="0"/>
              </a:rPr>
              <a:t>’ ah/oh (</a:t>
            </a:r>
            <a:r>
              <a:rPr lang="hu-HU" dirty="0" err="1" smtClean="0">
                <a:ea typeface="Times New Roman" panose="02020603050405020304" pitchFamily="18" charset="0"/>
              </a:rPr>
              <a:t>that</a:t>
            </a:r>
            <a:r>
              <a:rPr lang="hu-HU" dirty="0" smtClean="0">
                <a:ea typeface="Times New Roman" panose="02020603050405020304" pitchFamily="18" charset="0"/>
              </a:rPr>
              <a:t>) </a:t>
            </a:r>
            <a:r>
              <a:rPr lang="hu-HU" dirty="0" err="1" smtClean="0">
                <a:ea typeface="Times New Roman" panose="02020603050405020304" pitchFamily="18" charset="0"/>
              </a:rPr>
              <a:t>if</a:t>
            </a:r>
            <a:r>
              <a:rPr lang="hu-HU" dirty="0" smtClean="0">
                <a:ea typeface="Times New Roman" panose="02020603050405020304" pitchFamily="18" charset="0"/>
              </a:rPr>
              <a:t>’</a:t>
            </a:r>
          </a:p>
          <a:p>
            <a:r>
              <a:rPr lang="hu-HU" b="1" i="1" dirty="0">
                <a:ea typeface="Times New Roman" panose="02020603050405020304" pitchFamily="18" charset="0"/>
              </a:rPr>
              <a:t>j</a:t>
            </a:r>
            <a:r>
              <a:rPr lang="hu-HU" b="1" i="1" dirty="0" smtClean="0">
                <a:ea typeface="Times New Roman" panose="02020603050405020304" pitchFamily="18" charset="0"/>
              </a:rPr>
              <a:t>aj + hogyha: </a:t>
            </a:r>
            <a:r>
              <a:rPr lang="hu-HU" dirty="0" err="1" smtClean="0">
                <a:ea typeface="Times New Roman" panose="02020603050405020304" pitchFamily="18" charset="0"/>
              </a:rPr>
              <a:t>problematic</a:t>
            </a:r>
            <a:r>
              <a:rPr lang="hu-HU" dirty="0" smtClean="0">
                <a:ea typeface="Times New Roman" panose="02020603050405020304" pitchFamily="18" charset="0"/>
              </a:rPr>
              <a:t> </a:t>
            </a:r>
            <a:r>
              <a:rPr lang="hu-HU" i="1" dirty="0" smtClean="0">
                <a:ea typeface="Times New Roman" panose="02020603050405020304" pitchFamily="18" charset="0"/>
              </a:rPr>
              <a:t>jaj: </a:t>
            </a:r>
            <a:r>
              <a:rPr lang="hu-HU" dirty="0" err="1" smtClean="0">
                <a:ea typeface="Times New Roman" panose="02020603050405020304" pitchFamily="18" charset="0"/>
              </a:rPr>
              <a:t>noun</a:t>
            </a:r>
            <a:r>
              <a:rPr lang="hu-HU" dirty="0" smtClean="0">
                <a:ea typeface="Times New Roman" panose="02020603050405020304" pitchFamily="18" charset="0"/>
              </a:rPr>
              <a:t> vs. </a:t>
            </a:r>
            <a:r>
              <a:rPr lang="hu-HU" dirty="0" err="1" smtClean="0">
                <a:ea typeface="Times New Roman" panose="02020603050405020304" pitchFamily="18" charset="0"/>
              </a:rPr>
              <a:t>Interjection</a:t>
            </a:r>
            <a:r>
              <a:rPr lang="hu-HU" dirty="0" smtClean="0">
                <a:ea typeface="Times New Roman" panose="02020603050405020304" pitchFamily="18" charset="0"/>
              </a:rPr>
              <a:t>?</a:t>
            </a:r>
          </a:p>
          <a:p>
            <a:pPr marL="0" indent="0">
              <a:buNone/>
            </a:pPr>
            <a:r>
              <a:rPr lang="hu-HU" dirty="0" smtClean="0">
                <a:ea typeface="Times New Roman" panose="02020603050405020304" pitchFamily="18" charset="0"/>
              </a:rPr>
              <a:t>(10) </a:t>
            </a:r>
            <a:r>
              <a:rPr lang="hu-HU" b="1" i="1" dirty="0">
                <a:ea typeface="Times New Roman" panose="02020603050405020304" pitchFamily="18" charset="0"/>
              </a:rPr>
              <a:t>Jaj </a:t>
            </a:r>
            <a:r>
              <a:rPr lang="hu-HU" b="1" i="1" dirty="0" smtClean="0">
                <a:ea typeface="Times New Roman" panose="02020603050405020304" pitchFamily="18" charset="0"/>
              </a:rPr>
              <a:t>hogyha </a:t>
            </a:r>
            <a:r>
              <a:rPr lang="hu-HU" i="1" dirty="0" smtClean="0">
                <a:ea typeface="Times New Roman" panose="02020603050405020304" pitchFamily="18" charset="0"/>
              </a:rPr>
              <a:t>néz – </a:t>
            </a:r>
            <a:r>
              <a:rPr lang="hu-HU" i="1" dirty="0">
                <a:ea typeface="Times New Roman" panose="02020603050405020304" pitchFamily="18" charset="0"/>
              </a:rPr>
              <a:t>mint bárki más is </a:t>
            </a:r>
            <a:r>
              <a:rPr lang="hu-HU" b="1" i="1" dirty="0">
                <a:ea typeface="Times New Roman" panose="02020603050405020304" pitchFamily="18" charset="0"/>
              </a:rPr>
              <a:t>jaj hogyha </a:t>
            </a:r>
            <a:r>
              <a:rPr lang="hu-HU" i="1" dirty="0">
                <a:ea typeface="Times New Roman" panose="02020603050405020304" pitchFamily="18" charset="0"/>
              </a:rPr>
              <a:t>szól – mint bárki más is </a:t>
            </a:r>
            <a:r>
              <a:rPr lang="hu-HU" b="1" i="1" dirty="0">
                <a:ea typeface="Times New Roman" panose="02020603050405020304" pitchFamily="18" charset="0"/>
              </a:rPr>
              <a:t>Jaj ha </a:t>
            </a:r>
            <a:r>
              <a:rPr lang="hu-HU" i="1" dirty="0">
                <a:ea typeface="Times New Roman" panose="02020603050405020304" pitchFamily="18" charset="0"/>
              </a:rPr>
              <a:t>nézem – mint bárki mást is </a:t>
            </a:r>
            <a:r>
              <a:rPr lang="hu-HU" b="1" i="1" dirty="0">
                <a:ea typeface="Times New Roman" panose="02020603050405020304" pitchFamily="18" charset="0"/>
              </a:rPr>
              <a:t>Jaj ha </a:t>
            </a:r>
            <a:r>
              <a:rPr lang="hu-HU" i="1" dirty="0">
                <a:ea typeface="Times New Roman" panose="02020603050405020304" pitchFamily="18" charset="0"/>
              </a:rPr>
              <a:t>hallom – mint bárki mást is </a:t>
            </a:r>
            <a:r>
              <a:rPr lang="hu-HU" dirty="0">
                <a:ea typeface="Times New Roman" panose="02020603050405020304" pitchFamily="18" charset="0"/>
              </a:rPr>
              <a:t>(MNSz2, #</a:t>
            </a:r>
            <a:r>
              <a:rPr lang="hu-HU" dirty="0" smtClean="0">
                <a:ea typeface="Times New Roman" panose="02020603050405020304" pitchFamily="18" charset="0"/>
              </a:rPr>
              <a:t>266886326, </a:t>
            </a:r>
            <a:r>
              <a:rPr lang="hu-HU" dirty="0" err="1" smtClean="0">
                <a:ea typeface="Times New Roman" panose="02020603050405020304" pitchFamily="18" charset="0"/>
              </a:rPr>
              <a:t>literature</a:t>
            </a:r>
            <a:r>
              <a:rPr lang="hu-HU" dirty="0" smtClean="0">
                <a:ea typeface="Times New Roman" panose="02020603050405020304" pitchFamily="18" charset="0"/>
              </a:rPr>
              <a:t>) </a:t>
            </a:r>
          </a:p>
          <a:p>
            <a:pPr marL="0" indent="0">
              <a:buNone/>
            </a:pPr>
            <a:r>
              <a:rPr lang="hu-HU" dirty="0" smtClean="0">
                <a:ea typeface="Times New Roman" panose="02020603050405020304" pitchFamily="18" charset="0"/>
              </a:rPr>
              <a:t>’</a:t>
            </a:r>
            <a:r>
              <a:rPr lang="en-US" dirty="0" smtClean="0">
                <a:ea typeface="Times New Roman" panose="02020603050405020304" pitchFamily="18" charset="0"/>
              </a:rPr>
              <a:t>Alas</a:t>
            </a:r>
            <a:r>
              <a:rPr lang="en-US" dirty="0">
                <a:ea typeface="Times New Roman" panose="02020603050405020304" pitchFamily="18" charset="0"/>
              </a:rPr>
              <a:t>, </a:t>
            </a:r>
            <a:r>
              <a:rPr lang="hu-HU" dirty="0" err="1" smtClean="0">
                <a:ea typeface="Times New Roman" panose="02020603050405020304" pitchFamily="18" charset="0"/>
              </a:rPr>
              <a:t>if</a:t>
            </a:r>
            <a:r>
              <a:rPr lang="hu-HU" dirty="0" smtClean="0">
                <a:ea typeface="Times New Roman" panose="02020603050405020304" pitchFamily="18" charset="0"/>
              </a:rPr>
              <a:t> s</a:t>
            </a:r>
            <a:r>
              <a:rPr lang="en-US" dirty="0" smtClean="0">
                <a:ea typeface="Times New Roman" panose="02020603050405020304" pitchFamily="18" charset="0"/>
              </a:rPr>
              <a:t>he </a:t>
            </a:r>
            <a:r>
              <a:rPr lang="en-US" dirty="0">
                <a:ea typeface="Times New Roman" panose="02020603050405020304" pitchFamily="18" charset="0"/>
              </a:rPr>
              <a:t>looks - like anyone else Alas, </a:t>
            </a:r>
            <a:r>
              <a:rPr lang="hu-HU" dirty="0" err="1" smtClean="0">
                <a:ea typeface="Times New Roman" panose="02020603050405020304" pitchFamily="18" charset="0"/>
              </a:rPr>
              <a:t>if</a:t>
            </a:r>
            <a:r>
              <a:rPr lang="hu-HU" dirty="0" smtClean="0">
                <a:ea typeface="Times New Roman" panose="02020603050405020304" pitchFamily="18" charset="0"/>
              </a:rPr>
              <a:t> s</a:t>
            </a:r>
            <a:r>
              <a:rPr lang="en-US" dirty="0" smtClean="0">
                <a:ea typeface="Times New Roman" panose="02020603050405020304" pitchFamily="18" charset="0"/>
              </a:rPr>
              <a:t>he </a:t>
            </a:r>
            <a:r>
              <a:rPr lang="en-US" dirty="0">
                <a:ea typeface="Times New Roman" panose="02020603050405020304" pitchFamily="18" charset="0"/>
              </a:rPr>
              <a:t>speaks - like anyone else Alas, if I look - like anyone else Alas, if I hear </a:t>
            </a:r>
            <a:r>
              <a:rPr lang="hu-HU" dirty="0" err="1" smtClean="0">
                <a:ea typeface="Times New Roman" panose="02020603050405020304" pitchFamily="18" charset="0"/>
              </a:rPr>
              <a:t>her</a:t>
            </a:r>
            <a:r>
              <a:rPr lang="hu-HU" dirty="0" smtClean="0">
                <a:ea typeface="Times New Roman" panose="02020603050405020304" pitchFamily="18" charset="0"/>
              </a:rPr>
              <a:t> </a:t>
            </a:r>
            <a:r>
              <a:rPr lang="en-US" dirty="0" smtClean="0">
                <a:ea typeface="Times New Roman" panose="02020603050405020304" pitchFamily="18" charset="0"/>
              </a:rPr>
              <a:t>- </a:t>
            </a:r>
            <a:r>
              <a:rPr lang="en-US" dirty="0">
                <a:ea typeface="Times New Roman" panose="02020603050405020304" pitchFamily="18" charset="0"/>
              </a:rPr>
              <a:t>like anyone else</a:t>
            </a:r>
            <a:r>
              <a:rPr lang="hu-HU" dirty="0" smtClean="0">
                <a:ea typeface="Times New Roman" panose="02020603050405020304" pitchFamily="18" charset="0"/>
              </a:rPr>
              <a:t>’</a:t>
            </a:r>
            <a:endParaRPr lang="hu-HU" dirty="0">
              <a:solidFill>
                <a:srgbClr val="FF0000"/>
              </a:solidFill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2116596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artalom helye 2">
            <a:extLst>
              <a:ext uri="{FF2B5EF4-FFF2-40B4-BE49-F238E27FC236}">
                <a16:creationId xmlns:a16="http://schemas.microsoft.com/office/drawing/2014/main" xmlns="" id="{0DF11944-76B0-7E15-BB3F-43A97C1D6A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hu-HU" dirty="0"/>
          </a:p>
          <a:p>
            <a:pPr marL="0" indent="0">
              <a:buNone/>
            </a:pPr>
            <a:endParaRPr lang="hu-HU" dirty="0"/>
          </a:p>
        </p:txBody>
      </p:sp>
      <p:graphicFrame>
        <p:nvGraphicFramePr>
          <p:cNvPr id="4" name="Táblázat 4">
            <a:extLst>
              <a:ext uri="{FF2B5EF4-FFF2-40B4-BE49-F238E27FC236}">
                <a16:creationId xmlns:a16="http://schemas.microsoft.com/office/drawing/2014/main" xmlns="" id="{3B3FD8F8-AD77-7AC9-DF54-4B0EA0726C7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24441590"/>
              </p:ext>
            </p:extLst>
          </p:nvPr>
        </p:nvGraphicFramePr>
        <p:xfrm>
          <a:off x="0" y="699142"/>
          <a:ext cx="12192000" cy="5212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00631">
                  <a:extLst>
                    <a:ext uri="{9D8B030D-6E8A-4147-A177-3AD203B41FA5}">
                      <a16:colId xmlns:a16="http://schemas.microsoft.com/office/drawing/2014/main" xmlns="" val="1920093554"/>
                    </a:ext>
                  </a:extLst>
                </a:gridCol>
                <a:gridCol w="2395369">
                  <a:extLst>
                    <a:ext uri="{9D8B030D-6E8A-4147-A177-3AD203B41FA5}">
                      <a16:colId xmlns:a16="http://schemas.microsoft.com/office/drawing/2014/main" xmlns="" val="803274590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xmlns="" val="1234006626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xmlns="" val="1081045027"/>
                    </a:ext>
                  </a:extLst>
                </a:gridCol>
              </a:tblGrid>
              <a:tr h="823278">
                <a:tc>
                  <a:txBody>
                    <a:bodyPr/>
                    <a:lstStyle/>
                    <a:p>
                      <a:r>
                        <a:rPr lang="hu-HU" dirty="0" smtClean="0"/>
                        <a:t>No</a:t>
                      </a:r>
                      <a:r>
                        <a:rPr lang="hu-HU" baseline="0" dirty="0" smtClean="0"/>
                        <a:t> </a:t>
                      </a:r>
                      <a:r>
                        <a:rPr lang="hu-HU" baseline="0" dirty="0" err="1" smtClean="0"/>
                        <a:t>punctuation</a:t>
                      </a:r>
                      <a:r>
                        <a:rPr lang="hu-HU" baseline="0" dirty="0" smtClean="0"/>
                        <a:t> </a:t>
                      </a:r>
                      <a:r>
                        <a:rPr lang="hu-HU" baseline="0" dirty="0" err="1" smtClean="0"/>
                        <a:t>marks</a:t>
                      </a:r>
                      <a:r>
                        <a:rPr lang="hu-HU" baseline="0" dirty="0" smtClean="0"/>
                        <a:t>, etc. </a:t>
                      </a:r>
                      <a:r>
                        <a:rPr lang="hu-HU" baseline="0" dirty="0" err="1" smtClean="0"/>
                        <a:t>between</a:t>
                      </a:r>
                      <a:r>
                        <a:rPr lang="hu-HU" baseline="0" dirty="0" smtClean="0"/>
                        <a:t> </a:t>
                      </a:r>
                      <a:r>
                        <a:rPr lang="hu-HU" baseline="0" dirty="0" err="1" smtClean="0"/>
                        <a:t>the</a:t>
                      </a:r>
                      <a:r>
                        <a:rPr lang="hu-HU" baseline="0" dirty="0" smtClean="0"/>
                        <a:t> </a:t>
                      </a:r>
                      <a:r>
                        <a:rPr lang="hu-HU" baseline="0" dirty="0" err="1" smtClean="0"/>
                        <a:t>interjection</a:t>
                      </a:r>
                      <a:r>
                        <a:rPr lang="hu-HU" baseline="0" dirty="0" smtClean="0"/>
                        <a:t> and </a:t>
                      </a:r>
                      <a:r>
                        <a:rPr lang="hu-HU" baseline="0" dirty="0" err="1" smtClean="0"/>
                        <a:t>the</a:t>
                      </a:r>
                      <a:r>
                        <a:rPr lang="hu-HU" baseline="0" dirty="0" smtClean="0"/>
                        <a:t> </a:t>
                      </a:r>
                      <a:r>
                        <a:rPr lang="hu-HU" baseline="0" dirty="0" err="1" smtClean="0"/>
                        <a:t>subordinator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/>
                        <a:t>MNSz2</a:t>
                      </a:r>
                    </a:p>
                    <a:p>
                      <a:pPr algn="ctr"/>
                      <a:r>
                        <a:rPr lang="hu-HU" dirty="0" smtClean="0"/>
                        <a:t>(</a:t>
                      </a:r>
                      <a:r>
                        <a:rPr lang="hu-HU" dirty="0" err="1" smtClean="0"/>
                        <a:t>hits</a:t>
                      </a:r>
                      <a:r>
                        <a:rPr lang="hu-HU" dirty="0" smtClean="0"/>
                        <a:t>)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 err="1" smtClean="0"/>
                        <a:t>Written</a:t>
                      </a:r>
                      <a:r>
                        <a:rPr lang="hu-HU" dirty="0" smtClean="0"/>
                        <a:t> </a:t>
                      </a:r>
                      <a:r>
                        <a:rPr lang="hu-HU" dirty="0" err="1" smtClean="0"/>
                        <a:t>spoken</a:t>
                      </a:r>
                      <a:r>
                        <a:rPr lang="hu-HU" dirty="0" smtClean="0"/>
                        <a:t> </a:t>
                      </a:r>
                      <a:r>
                        <a:rPr lang="hu-HU" dirty="0" err="1" smtClean="0"/>
                        <a:t>subcorpora</a:t>
                      </a:r>
                      <a:r>
                        <a:rPr lang="hu-HU" dirty="0" smtClean="0"/>
                        <a:t> („</a:t>
                      </a:r>
                      <a:r>
                        <a:rPr lang="hu-HU" dirty="0" err="1" smtClean="0"/>
                        <a:t>personal</a:t>
                      </a:r>
                      <a:r>
                        <a:rPr lang="hu-HU" dirty="0" smtClean="0"/>
                        <a:t>”: </a:t>
                      </a:r>
                      <a:r>
                        <a:rPr lang="hu-HU" dirty="0" err="1" smtClean="0"/>
                        <a:t>social</a:t>
                      </a:r>
                      <a:r>
                        <a:rPr lang="hu-HU" dirty="0" smtClean="0"/>
                        <a:t> </a:t>
                      </a:r>
                      <a:r>
                        <a:rPr lang="hu-HU" dirty="0" err="1" smtClean="0"/>
                        <a:t>media</a:t>
                      </a:r>
                      <a:r>
                        <a:rPr lang="hu-HU" dirty="0" smtClean="0"/>
                        <a:t>, </a:t>
                      </a:r>
                      <a:r>
                        <a:rPr lang="hu-HU" dirty="0" err="1" smtClean="0"/>
                        <a:t>forums</a:t>
                      </a:r>
                      <a:r>
                        <a:rPr lang="hu-HU" dirty="0" smtClean="0"/>
                        <a:t>)</a:t>
                      </a:r>
                    </a:p>
                    <a:p>
                      <a:pPr algn="ctr"/>
                      <a:r>
                        <a:rPr lang="hu-HU" dirty="0" smtClean="0"/>
                        <a:t>(</a:t>
                      </a:r>
                      <a:r>
                        <a:rPr lang="hu-HU" dirty="0" err="1" smtClean="0"/>
                        <a:t>hits</a:t>
                      </a:r>
                      <a:r>
                        <a:rPr lang="hu-HU" dirty="0" smtClean="0"/>
                        <a:t>)</a:t>
                      </a:r>
                      <a:endParaRPr lang="hu-H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dirty="0" err="1" smtClean="0"/>
                        <a:t>Spoken</a:t>
                      </a:r>
                      <a:r>
                        <a:rPr lang="hu-HU" dirty="0" smtClean="0"/>
                        <a:t> (</a:t>
                      </a:r>
                      <a:r>
                        <a:rPr lang="hu-HU" dirty="0" err="1" smtClean="0"/>
                        <a:t>press</a:t>
                      </a:r>
                      <a:r>
                        <a:rPr lang="hu-HU" dirty="0" smtClean="0"/>
                        <a:t>) </a:t>
                      </a:r>
                      <a:r>
                        <a:rPr lang="hu-HU" dirty="0" err="1" smtClean="0"/>
                        <a:t>subcorpora</a:t>
                      </a:r>
                      <a:endParaRPr lang="hu-HU" dirty="0" smtClean="0"/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dirty="0" smtClean="0"/>
                        <a:t>(</a:t>
                      </a:r>
                      <a:r>
                        <a:rPr lang="hu-HU" dirty="0" err="1" smtClean="0"/>
                        <a:t>hits</a:t>
                      </a:r>
                      <a:r>
                        <a:rPr lang="hu-HU" dirty="0" smtClean="0"/>
                        <a:t>)</a:t>
                      </a:r>
                      <a:endParaRPr lang="hu-H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940009617"/>
                  </a:ext>
                </a:extLst>
              </a:tr>
              <a:tr h="345202">
                <a:tc>
                  <a:txBody>
                    <a:bodyPr/>
                    <a:lstStyle/>
                    <a:p>
                      <a:r>
                        <a:rPr lang="hu-HU" b="1" i="1" dirty="0" smtClean="0"/>
                        <a:t>Ó </a:t>
                      </a:r>
                      <a:r>
                        <a:rPr lang="hu-HU" b="1" i="1" dirty="0"/>
                        <a:t>ha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/>
                        <a:t>45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/>
                        <a:t>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 smtClean="0"/>
                        <a:t>1</a:t>
                      </a:r>
                      <a:endParaRPr lang="hu-HU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416490508"/>
                  </a:ext>
                </a:extLst>
              </a:tr>
              <a:tr h="345202">
                <a:tc>
                  <a:txBody>
                    <a:bodyPr/>
                    <a:lstStyle/>
                    <a:p>
                      <a:r>
                        <a:rPr lang="hu-HU" i="1" dirty="0"/>
                        <a:t>Ó </a:t>
                      </a:r>
                      <a:r>
                        <a:rPr lang="hu-HU" i="1" dirty="0" smtClean="0"/>
                        <a:t>hogyha</a:t>
                      </a:r>
                      <a:endParaRPr lang="hu-HU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133168568"/>
                  </a:ext>
                </a:extLst>
              </a:tr>
              <a:tr h="345202">
                <a:tc>
                  <a:txBody>
                    <a:bodyPr/>
                    <a:lstStyle/>
                    <a:p>
                      <a:r>
                        <a:rPr lang="hu-HU" b="1" i="1" dirty="0"/>
                        <a:t>Oh </a:t>
                      </a:r>
                      <a:r>
                        <a:rPr lang="hu-HU" b="1" i="1" dirty="0" smtClean="0"/>
                        <a:t>ha</a:t>
                      </a:r>
                      <a:endParaRPr lang="hu-HU" b="1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/>
                        <a:t>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50554582"/>
                  </a:ext>
                </a:extLst>
              </a:tr>
              <a:tr h="345202">
                <a:tc>
                  <a:txBody>
                    <a:bodyPr/>
                    <a:lstStyle/>
                    <a:p>
                      <a:r>
                        <a:rPr lang="hu-HU" i="1" dirty="0"/>
                        <a:t>Oh </a:t>
                      </a:r>
                      <a:r>
                        <a:rPr lang="hu-HU" i="1" dirty="0" smtClean="0"/>
                        <a:t>hogyha</a:t>
                      </a:r>
                      <a:endParaRPr lang="hu-HU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799239450"/>
                  </a:ext>
                </a:extLst>
              </a:tr>
              <a:tr h="345202">
                <a:tc>
                  <a:txBody>
                    <a:bodyPr/>
                    <a:lstStyle/>
                    <a:p>
                      <a:r>
                        <a:rPr lang="hu-HU" i="1" dirty="0"/>
                        <a:t>Óh </a:t>
                      </a:r>
                      <a:r>
                        <a:rPr lang="hu-HU" i="1" dirty="0" smtClean="0"/>
                        <a:t>ha</a:t>
                      </a:r>
                      <a:endParaRPr lang="hu-HU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2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960319291"/>
                  </a:ext>
                </a:extLst>
              </a:tr>
              <a:tr h="345202">
                <a:tc>
                  <a:txBody>
                    <a:bodyPr/>
                    <a:lstStyle/>
                    <a:p>
                      <a:r>
                        <a:rPr lang="hu-HU" i="1" dirty="0"/>
                        <a:t>Óh </a:t>
                      </a:r>
                      <a:r>
                        <a:rPr lang="hu-HU" i="1" dirty="0" smtClean="0"/>
                        <a:t>hogyha</a:t>
                      </a:r>
                      <a:endParaRPr lang="hu-HU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694980274"/>
                  </a:ext>
                </a:extLst>
              </a:tr>
              <a:tr h="345202">
                <a:tc>
                  <a:txBody>
                    <a:bodyPr/>
                    <a:lstStyle/>
                    <a:p>
                      <a:r>
                        <a:rPr lang="hu-HU" i="1" dirty="0"/>
                        <a:t>Ah </a:t>
                      </a:r>
                      <a:r>
                        <a:rPr lang="hu-HU" i="1" dirty="0" smtClean="0"/>
                        <a:t>ha</a:t>
                      </a:r>
                      <a:endParaRPr lang="hu-HU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253556592"/>
                  </a:ext>
                </a:extLst>
              </a:tr>
              <a:tr h="345202">
                <a:tc>
                  <a:txBody>
                    <a:bodyPr/>
                    <a:lstStyle/>
                    <a:p>
                      <a:r>
                        <a:rPr lang="hu-HU" i="1" dirty="0"/>
                        <a:t>Ah </a:t>
                      </a:r>
                      <a:r>
                        <a:rPr lang="hu-HU" i="1" dirty="0" smtClean="0"/>
                        <a:t>hogyha</a:t>
                      </a:r>
                      <a:endParaRPr lang="hu-HU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811528768"/>
                  </a:ext>
                </a:extLst>
              </a:tr>
              <a:tr h="345202">
                <a:tc>
                  <a:txBody>
                    <a:bodyPr/>
                    <a:lstStyle/>
                    <a:p>
                      <a:r>
                        <a:rPr lang="hu-HU" b="1" i="1" dirty="0"/>
                        <a:t>Jaj </a:t>
                      </a:r>
                      <a:r>
                        <a:rPr lang="hu-HU" b="1" i="1" dirty="0" smtClean="0"/>
                        <a:t>ha</a:t>
                      </a:r>
                      <a:endParaRPr lang="hu-HU" b="1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/>
                        <a:t>14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03869280"/>
                  </a:ext>
                </a:extLst>
              </a:tr>
              <a:tr h="345202">
                <a:tc>
                  <a:txBody>
                    <a:bodyPr/>
                    <a:lstStyle/>
                    <a:p>
                      <a:r>
                        <a:rPr lang="hu-HU" i="1" dirty="0"/>
                        <a:t>Jaj </a:t>
                      </a:r>
                      <a:r>
                        <a:rPr lang="hu-HU" i="1" dirty="0" smtClean="0"/>
                        <a:t>hogyha</a:t>
                      </a:r>
                      <a:endParaRPr lang="hu-HU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1476882988"/>
                  </a:ext>
                </a:extLst>
              </a:tr>
              <a:tr h="345202">
                <a:tc>
                  <a:txBody>
                    <a:bodyPr/>
                    <a:lstStyle/>
                    <a:p>
                      <a:r>
                        <a:rPr lang="hu-HU" b="1" dirty="0" smtClean="0">
                          <a:solidFill>
                            <a:srgbClr val="FF0000"/>
                          </a:solidFill>
                        </a:rPr>
                        <a:t>Total</a:t>
                      </a:r>
                      <a:endParaRPr lang="hu-HU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rgbClr val="FF0000"/>
                          </a:solidFill>
                        </a:rPr>
                        <a:t>88</a:t>
                      </a:r>
                      <a:endParaRPr lang="hu-HU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 smtClean="0">
                          <a:solidFill>
                            <a:srgbClr val="FF0000"/>
                          </a:solidFill>
                        </a:rPr>
                        <a:t>19</a:t>
                      </a:r>
                      <a:endParaRPr lang="hu-HU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b="1" dirty="0">
                          <a:solidFill>
                            <a:srgbClr val="FF0000"/>
                          </a:solidFill>
                        </a:rPr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581899003"/>
                  </a:ext>
                </a:extLst>
              </a:tr>
            </a:tbl>
          </a:graphicData>
        </a:graphic>
      </p:graphicFrame>
      <p:sp>
        <p:nvSpPr>
          <p:cNvPr id="6" name="Cím 5">
            <a:extLst>
              <a:ext uri="{FF2B5EF4-FFF2-40B4-BE49-F238E27FC236}">
                <a16:creationId xmlns:a16="http://schemas.microsoft.com/office/drawing/2014/main" xmlns="" id="{1D036C69-0D22-F895-8280-7B011050F2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flipH="1">
            <a:off x="11784892" y="778277"/>
            <a:ext cx="45719" cy="801950"/>
          </a:xfrm>
        </p:spPr>
        <p:txBody>
          <a:bodyPr/>
          <a:lstStyle/>
          <a:p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val="1767296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hu-HU" dirty="0"/>
          </a:p>
        </p:txBody>
      </p:sp>
      <p:graphicFrame>
        <p:nvGraphicFramePr>
          <p:cNvPr id="4" name="Táblázat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69108473"/>
              </p:ext>
            </p:extLst>
          </p:nvPr>
        </p:nvGraphicFramePr>
        <p:xfrm>
          <a:off x="740665" y="283461"/>
          <a:ext cx="10597895" cy="650045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226629"/>
                <a:gridCol w="2692842"/>
                <a:gridCol w="2798064"/>
                <a:gridCol w="2880360"/>
              </a:tblGrid>
              <a:tr h="1036347">
                <a:tc>
                  <a:txBody>
                    <a:bodyPr/>
                    <a:lstStyle/>
                    <a:p>
                      <a:endParaRPr lang="hu-HU" sz="1800" kern="100" dirty="0">
                        <a:effectLst/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 marL="52834" marR="5283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800" kern="0" dirty="0" smtClean="0">
                          <a:effectLst/>
                          <a:latin typeface="+mj-lt"/>
                        </a:rPr>
                        <a:t>MNSz2</a:t>
                      </a:r>
                      <a:endParaRPr lang="hu-HU" sz="1800" kern="100" dirty="0">
                        <a:effectLst/>
                        <a:latin typeface="+mj-lt"/>
                      </a:endParaRPr>
                    </a:p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800" kern="0" dirty="0" smtClean="0">
                          <a:effectLst/>
                          <a:latin typeface="+mj-lt"/>
                        </a:rPr>
                        <a:t>(</a:t>
                      </a:r>
                      <a:r>
                        <a:rPr lang="hu-HU" sz="1800" kern="0" dirty="0" err="1" smtClean="0">
                          <a:effectLst/>
                          <a:latin typeface="+mj-lt"/>
                        </a:rPr>
                        <a:t>hits</a:t>
                      </a:r>
                      <a:r>
                        <a:rPr lang="hu-HU" sz="1800" kern="0" dirty="0" smtClean="0">
                          <a:effectLst/>
                          <a:latin typeface="+mj-lt"/>
                        </a:rPr>
                        <a:t>)</a:t>
                      </a:r>
                      <a:endParaRPr lang="hu-HU" sz="1800" kern="1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834" marR="52834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hu-HU" dirty="0" err="1" smtClean="0"/>
                        <a:t>Written</a:t>
                      </a:r>
                      <a:r>
                        <a:rPr lang="hu-HU" dirty="0" smtClean="0"/>
                        <a:t> </a:t>
                      </a:r>
                      <a:r>
                        <a:rPr lang="hu-HU" dirty="0" err="1" smtClean="0"/>
                        <a:t>spoken</a:t>
                      </a:r>
                      <a:r>
                        <a:rPr lang="hu-HU" dirty="0" smtClean="0"/>
                        <a:t> </a:t>
                      </a:r>
                      <a:r>
                        <a:rPr lang="hu-HU" dirty="0" err="1" smtClean="0"/>
                        <a:t>subcorpora</a:t>
                      </a:r>
                      <a:r>
                        <a:rPr lang="hu-HU" dirty="0" smtClean="0"/>
                        <a:t> („</a:t>
                      </a:r>
                      <a:r>
                        <a:rPr lang="hu-HU" dirty="0" err="1" smtClean="0"/>
                        <a:t>personal</a:t>
                      </a:r>
                      <a:r>
                        <a:rPr lang="hu-HU" dirty="0" smtClean="0"/>
                        <a:t>”: </a:t>
                      </a:r>
                      <a:r>
                        <a:rPr lang="hu-HU" dirty="0" err="1" smtClean="0"/>
                        <a:t>social</a:t>
                      </a:r>
                      <a:r>
                        <a:rPr lang="hu-HU" dirty="0" smtClean="0"/>
                        <a:t> </a:t>
                      </a:r>
                      <a:r>
                        <a:rPr lang="hu-HU" dirty="0" err="1" smtClean="0"/>
                        <a:t>media</a:t>
                      </a:r>
                      <a:r>
                        <a:rPr lang="hu-HU" dirty="0" smtClean="0"/>
                        <a:t>, </a:t>
                      </a:r>
                      <a:r>
                        <a:rPr lang="hu-HU" dirty="0" err="1" smtClean="0"/>
                        <a:t>forums</a:t>
                      </a:r>
                      <a:r>
                        <a:rPr lang="hu-HU" dirty="0" smtClean="0"/>
                        <a:t>)</a:t>
                      </a:r>
                    </a:p>
                    <a:p>
                      <a:pPr algn="ctr"/>
                      <a:r>
                        <a:rPr lang="hu-HU" dirty="0" smtClean="0"/>
                        <a:t>(</a:t>
                      </a:r>
                      <a:r>
                        <a:rPr lang="hu-HU" dirty="0" err="1" smtClean="0"/>
                        <a:t>hits</a:t>
                      </a:r>
                      <a:r>
                        <a:rPr lang="hu-HU" dirty="0" smtClean="0"/>
                        <a:t>)</a:t>
                      </a:r>
                    </a:p>
                  </a:txBody>
                  <a:tcPr marL="52834" marR="52834" marT="0" marB="0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dirty="0" err="1" smtClean="0"/>
                        <a:t>Spoken</a:t>
                      </a:r>
                      <a:r>
                        <a:rPr lang="hu-HU" dirty="0" smtClean="0"/>
                        <a:t> (</a:t>
                      </a:r>
                      <a:r>
                        <a:rPr lang="hu-HU" dirty="0" err="1" smtClean="0"/>
                        <a:t>press</a:t>
                      </a:r>
                      <a:r>
                        <a:rPr lang="hu-HU" dirty="0" smtClean="0"/>
                        <a:t>) </a:t>
                      </a:r>
                      <a:r>
                        <a:rPr lang="hu-HU" dirty="0" err="1" smtClean="0"/>
                        <a:t>subcorpora</a:t>
                      </a:r>
                      <a:endParaRPr lang="hu-HU" dirty="0" smtClean="0"/>
                    </a:p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hu-HU" dirty="0" smtClean="0"/>
                        <a:t>(</a:t>
                      </a:r>
                      <a:r>
                        <a:rPr lang="hu-HU" dirty="0" err="1" smtClean="0"/>
                        <a:t>hits</a:t>
                      </a:r>
                      <a:r>
                        <a:rPr lang="hu-HU" dirty="0" smtClean="0"/>
                        <a:t>)</a:t>
                      </a:r>
                    </a:p>
                  </a:txBody>
                  <a:tcPr marL="52834" marR="52834" marT="0" marB="0"/>
                </a:tc>
              </a:tr>
              <a:tr h="387549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800" b="1" i="1" kern="0" dirty="0">
                          <a:effectLst/>
                          <a:latin typeface="+mj-lt"/>
                        </a:rPr>
                        <a:t>ó/</a:t>
                      </a:r>
                      <a:r>
                        <a:rPr lang="hu-HU" sz="1800" b="1" i="1" kern="0" dirty="0" err="1">
                          <a:effectLst/>
                          <a:latin typeface="+mj-lt"/>
                        </a:rPr>
                        <a:t>Ó</a:t>
                      </a:r>
                      <a:r>
                        <a:rPr lang="hu-HU" sz="1800" b="1" i="1" kern="0" dirty="0">
                          <a:effectLst/>
                          <a:latin typeface="+mj-lt"/>
                        </a:rPr>
                        <a:t>…ha</a:t>
                      </a:r>
                      <a:endParaRPr lang="hu-HU" sz="1800" b="1" i="1" kern="1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834" marR="5283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800" b="1" kern="0" dirty="0">
                          <a:effectLst/>
                          <a:latin typeface="+mj-lt"/>
                        </a:rPr>
                        <a:t>321</a:t>
                      </a:r>
                      <a:endParaRPr lang="hu-HU" sz="1800" b="1" kern="1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834" marR="5283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800" kern="0" dirty="0">
                          <a:effectLst/>
                          <a:latin typeface="+mj-lt"/>
                        </a:rPr>
                        <a:t>27</a:t>
                      </a:r>
                      <a:endParaRPr lang="hu-HU" sz="1800" kern="1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834" marR="5283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800" kern="0" dirty="0">
                          <a:effectLst/>
                          <a:latin typeface="+mj-lt"/>
                        </a:rPr>
                        <a:t>3</a:t>
                      </a:r>
                      <a:endParaRPr lang="hu-HU" sz="1800" kern="1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834" marR="52834" marT="0" marB="0"/>
                </a:tc>
              </a:tr>
              <a:tr h="512933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800" b="0" i="1" kern="0">
                          <a:effectLst/>
                          <a:latin typeface="+mj-lt"/>
                        </a:rPr>
                        <a:t>ó/Ó…hogyha</a:t>
                      </a:r>
                      <a:endParaRPr lang="hu-HU" sz="1800" b="0" i="1" kern="1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834" marR="5283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800" kern="0">
                          <a:effectLst/>
                          <a:latin typeface="+mj-lt"/>
                        </a:rPr>
                        <a:t>0</a:t>
                      </a:r>
                      <a:endParaRPr lang="hu-HU" sz="1800" kern="1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834" marR="5283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800" kern="0">
                          <a:effectLst/>
                          <a:latin typeface="+mj-lt"/>
                        </a:rPr>
                        <a:t>0</a:t>
                      </a:r>
                      <a:endParaRPr lang="hu-HU" sz="1800" kern="1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834" marR="5283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800" kern="0" dirty="0">
                          <a:effectLst/>
                          <a:latin typeface="+mj-lt"/>
                        </a:rPr>
                        <a:t>0</a:t>
                      </a:r>
                      <a:endParaRPr lang="hu-HU" sz="1800" kern="1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834" marR="52834" marT="0" marB="0"/>
                </a:tc>
              </a:tr>
              <a:tr h="503887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800" b="1" i="1" kern="0" dirty="0">
                          <a:effectLst/>
                          <a:latin typeface="+mj-lt"/>
                        </a:rPr>
                        <a:t>oh/</a:t>
                      </a:r>
                      <a:r>
                        <a:rPr lang="hu-HU" sz="1800" b="1" i="1" kern="0" dirty="0" err="1">
                          <a:effectLst/>
                          <a:latin typeface="+mj-lt"/>
                        </a:rPr>
                        <a:t>Oh</a:t>
                      </a:r>
                      <a:r>
                        <a:rPr lang="hu-HU" sz="1800" b="1" i="1" kern="0" dirty="0">
                          <a:effectLst/>
                          <a:latin typeface="+mj-lt"/>
                        </a:rPr>
                        <a:t>…ha</a:t>
                      </a:r>
                      <a:endParaRPr lang="hu-HU" sz="1800" b="1" i="1" kern="1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834" marR="5283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800" b="1" kern="0" dirty="0">
                          <a:effectLst/>
                          <a:latin typeface="+mj-lt"/>
                        </a:rPr>
                        <a:t>44</a:t>
                      </a:r>
                      <a:endParaRPr lang="hu-HU" sz="1800" b="1" kern="1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834" marR="5283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800" kern="0">
                          <a:effectLst/>
                          <a:latin typeface="+mj-lt"/>
                        </a:rPr>
                        <a:t>12</a:t>
                      </a:r>
                      <a:endParaRPr lang="hu-HU" sz="1800" kern="1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834" marR="5283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800" kern="0">
                          <a:effectLst/>
                          <a:latin typeface="+mj-lt"/>
                        </a:rPr>
                        <a:t>0</a:t>
                      </a:r>
                      <a:endParaRPr lang="hu-HU" sz="1800" kern="1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834" marR="52834" marT="0" marB="0"/>
                </a:tc>
              </a:tr>
              <a:tr h="512933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800" b="0" i="1" kern="0">
                          <a:effectLst/>
                          <a:latin typeface="+mj-lt"/>
                        </a:rPr>
                        <a:t>oh/Oh…hogyha</a:t>
                      </a:r>
                      <a:endParaRPr lang="hu-HU" sz="1800" b="0" i="1" kern="1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834" marR="5283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800" kern="0">
                          <a:effectLst/>
                          <a:latin typeface="+mj-lt"/>
                        </a:rPr>
                        <a:t>3</a:t>
                      </a:r>
                      <a:endParaRPr lang="hu-HU" sz="1800" kern="1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834" marR="5283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800" kern="0">
                          <a:effectLst/>
                          <a:latin typeface="+mj-lt"/>
                        </a:rPr>
                        <a:t>0</a:t>
                      </a:r>
                      <a:endParaRPr lang="hu-HU" sz="1800" kern="1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834" marR="5283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800" kern="0" dirty="0">
                          <a:effectLst/>
                          <a:latin typeface="+mj-lt"/>
                        </a:rPr>
                        <a:t>0</a:t>
                      </a:r>
                      <a:endParaRPr lang="hu-HU" sz="1800" kern="1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834" marR="52834" marT="0" marB="0"/>
                </a:tc>
              </a:tr>
              <a:tr h="503887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800" b="0" i="1" kern="0">
                          <a:effectLst/>
                          <a:latin typeface="+mj-lt"/>
                        </a:rPr>
                        <a:t>óh/Óh…ha</a:t>
                      </a:r>
                      <a:endParaRPr lang="hu-HU" sz="1800" b="0" i="1" kern="1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834" marR="5283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800" kern="0">
                          <a:effectLst/>
                          <a:latin typeface="+mj-lt"/>
                        </a:rPr>
                        <a:t>7</a:t>
                      </a:r>
                      <a:endParaRPr lang="hu-HU" sz="1800" kern="1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834" marR="5283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800" kern="0">
                          <a:effectLst/>
                          <a:latin typeface="+mj-lt"/>
                        </a:rPr>
                        <a:t>0</a:t>
                      </a:r>
                      <a:endParaRPr lang="hu-HU" sz="1800" kern="1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834" marR="5283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800" kern="0">
                          <a:effectLst/>
                          <a:latin typeface="+mj-lt"/>
                        </a:rPr>
                        <a:t>2</a:t>
                      </a:r>
                      <a:endParaRPr lang="hu-HU" sz="1800" kern="1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834" marR="52834" marT="0" marB="0"/>
                </a:tc>
              </a:tr>
              <a:tr h="512933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800" b="0" i="1" kern="0">
                          <a:effectLst/>
                          <a:latin typeface="+mj-lt"/>
                        </a:rPr>
                        <a:t>óh/Óh…hogyha</a:t>
                      </a:r>
                      <a:endParaRPr lang="hu-HU" sz="1800" b="0" i="1" kern="1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834" marR="5283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800" kern="0">
                          <a:effectLst/>
                          <a:latin typeface="+mj-lt"/>
                        </a:rPr>
                        <a:t>0</a:t>
                      </a:r>
                      <a:endParaRPr lang="hu-HU" sz="1800" kern="1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834" marR="5283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800" kern="0">
                          <a:effectLst/>
                          <a:latin typeface="+mj-lt"/>
                        </a:rPr>
                        <a:t>0</a:t>
                      </a:r>
                      <a:endParaRPr lang="hu-HU" sz="1800" kern="1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834" marR="5283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800" kern="0" dirty="0">
                          <a:effectLst/>
                          <a:latin typeface="+mj-lt"/>
                        </a:rPr>
                        <a:t>0</a:t>
                      </a:r>
                      <a:endParaRPr lang="hu-HU" sz="1800" kern="1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834" marR="52834" marT="0" marB="0"/>
                </a:tc>
              </a:tr>
              <a:tr h="503887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800" b="0" i="1" kern="0">
                          <a:effectLst/>
                          <a:latin typeface="+mj-lt"/>
                        </a:rPr>
                        <a:t>ah/Ah…ha</a:t>
                      </a:r>
                      <a:endParaRPr lang="hu-HU" sz="1800" b="0" i="1" kern="1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834" marR="5283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800" kern="0">
                          <a:effectLst/>
                          <a:latin typeface="+mj-lt"/>
                        </a:rPr>
                        <a:t>6</a:t>
                      </a:r>
                      <a:endParaRPr lang="hu-HU" sz="1800" kern="1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834" marR="5283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800" kern="0">
                          <a:effectLst/>
                          <a:latin typeface="+mj-lt"/>
                        </a:rPr>
                        <a:t>1</a:t>
                      </a:r>
                      <a:endParaRPr lang="hu-HU" sz="1800" kern="1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834" marR="5283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800" kern="0" dirty="0">
                          <a:effectLst/>
                          <a:latin typeface="+mj-lt"/>
                        </a:rPr>
                        <a:t>0</a:t>
                      </a:r>
                      <a:endParaRPr lang="hu-HU" sz="1800" kern="1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834" marR="52834" marT="0" marB="0"/>
                </a:tc>
              </a:tr>
              <a:tr h="512933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800" b="0" i="1" kern="0">
                          <a:effectLst/>
                          <a:latin typeface="+mj-lt"/>
                        </a:rPr>
                        <a:t>ah/Ah…hogyha</a:t>
                      </a:r>
                      <a:endParaRPr lang="hu-HU" sz="1800" b="0" i="1" kern="1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834" marR="5283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800" kern="0">
                          <a:effectLst/>
                          <a:latin typeface="+mj-lt"/>
                        </a:rPr>
                        <a:t>0</a:t>
                      </a:r>
                      <a:endParaRPr lang="hu-HU" sz="1800" kern="1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834" marR="5283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800" kern="0">
                          <a:effectLst/>
                          <a:latin typeface="+mj-lt"/>
                        </a:rPr>
                        <a:t>0</a:t>
                      </a:r>
                      <a:endParaRPr lang="hu-HU" sz="1800" kern="1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834" marR="5283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800" kern="0">
                          <a:effectLst/>
                          <a:latin typeface="+mj-lt"/>
                        </a:rPr>
                        <a:t>0</a:t>
                      </a:r>
                      <a:endParaRPr lang="hu-HU" sz="1800" kern="1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834" marR="52834" marT="0" marB="0"/>
                </a:tc>
              </a:tr>
              <a:tr h="503887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800" b="1" i="1" kern="0" dirty="0">
                          <a:effectLst/>
                          <a:latin typeface="+mj-lt"/>
                        </a:rPr>
                        <a:t>jaj/</a:t>
                      </a:r>
                      <a:r>
                        <a:rPr lang="hu-HU" sz="1800" b="1" i="1" kern="0" dirty="0" err="1">
                          <a:effectLst/>
                          <a:latin typeface="+mj-lt"/>
                        </a:rPr>
                        <a:t>Jaj</a:t>
                      </a:r>
                      <a:r>
                        <a:rPr lang="hu-HU" sz="1800" b="1" i="1" kern="0" dirty="0">
                          <a:effectLst/>
                          <a:latin typeface="+mj-lt"/>
                        </a:rPr>
                        <a:t>…ha</a:t>
                      </a:r>
                      <a:endParaRPr lang="hu-HU" sz="1800" b="1" i="1" kern="1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834" marR="5283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800" b="1" kern="0" dirty="0">
                          <a:effectLst/>
                          <a:latin typeface="+mj-lt"/>
                        </a:rPr>
                        <a:t>102</a:t>
                      </a:r>
                      <a:endParaRPr lang="hu-HU" sz="1800" b="1" kern="1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834" marR="5283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800" kern="0">
                          <a:effectLst/>
                          <a:latin typeface="+mj-lt"/>
                        </a:rPr>
                        <a:t>14</a:t>
                      </a:r>
                      <a:endParaRPr lang="hu-HU" sz="1800" kern="1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834" marR="5283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800" kern="0">
                          <a:effectLst/>
                          <a:latin typeface="+mj-lt"/>
                        </a:rPr>
                        <a:t>1</a:t>
                      </a:r>
                      <a:endParaRPr lang="hu-HU" sz="1800" kern="1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834" marR="52834" marT="0" marB="0"/>
                </a:tc>
              </a:tr>
              <a:tr h="512933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800" b="0" i="1" kern="0" dirty="0">
                          <a:effectLst/>
                          <a:latin typeface="+mj-lt"/>
                        </a:rPr>
                        <a:t>jaj/</a:t>
                      </a:r>
                      <a:r>
                        <a:rPr lang="hu-HU" sz="1800" b="0" i="1" kern="0" dirty="0" err="1">
                          <a:effectLst/>
                          <a:latin typeface="+mj-lt"/>
                        </a:rPr>
                        <a:t>Jaj</a:t>
                      </a:r>
                      <a:r>
                        <a:rPr lang="hu-HU" sz="1800" b="0" i="1" kern="0" dirty="0">
                          <a:effectLst/>
                          <a:latin typeface="+mj-lt"/>
                        </a:rPr>
                        <a:t>…hogyha</a:t>
                      </a:r>
                      <a:endParaRPr lang="hu-HU" sz="1800" b="0" i="1" kern="1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834" marR="5283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800" kern="0">
                          <a:effectLst/>
                          <a:latin typeface="+mj-lt"/>
                        </a:rPr>
                        <a:t>3</a:t>
                      </a:r>
                      <a:endParaRPr lang="hu-HU" sz="1800" kern="1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834" marR="5283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800" kern="0">
                          <a:effectLst/>
                          <a:latin typeface="+mj-lt"/>
                        </a:rPr>
                        <a:t>0</a:t>
                      </a:r>
                      <a:endParaRPr lang="hu-HU" sz="1800" kern="1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834" marR="5283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800" kern="0" dirty="0">
                          <a:effectLst/>
                          <a:latin typeface="+mj-lt"/>
                        </a:rPr>
                        <a:t>0</a:t>
                      </a:r>
                      <a:endParaRPr lang="hu-HU" sz="1800" kern="1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834" marR="52834" marT="0" marB="0"/>
                </a:tc>
              </a:tr>
              <a:tr h="387549">
                <a:tc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800" b="1" kern="0" dirty="0" smtClean="0">
                          <a:effectLst/>
                          <a:latin typeface="+mj-lt"/>
                        </a:rPr>
                        <a:t>Total</a:t>
                      </a:r>
                      <a:endParaRPr lang="hu-HU" sz="1800" b="1" kern="1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834" marR="5283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800" b="1" kern="0" dirty="0">
                          <a:solidFill>
                            <a:srgbClr val="FF0000"/>
                          </a:solidFill>
                          <a:effectLst/>
                          <a:latin typeface="+mj-lt"/>
                        </a:rPr>
                        <a:t>486</a:t>
                      </a:r>
                      <a:endParaRPr lang="hu-HU" sz="1800" b="1" kern="100" dirty="0">
                        <a:solidFill>
                          <a:srgbClr val="FF0000"/>
                        </a:solidFill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834" marR="5283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800" kern="0">
                          <a:effectLst/>
                          <a:latin typeface="+mj-lt"/>
                        </a:rPr>
                        <a:t>54</a:t>
                      </a:r>
                      <a:endParaRPr lang="hu-HU" sz="1800" kern="10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834" marR="52834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hu-HU" sz="1800" kern="0" dirty="0">
                          <a:effectLst/>
                          <a:latin typeface="+mj-lt"/>
                        </a:rPr>
                        <a:t>6</a:t>
                      </a:r>
                      <a:endParaRPr lang="hu-HU" sz="1800" kern="100" dirty="0">
                        <a:effectLst/>
                        <a:latin typeface="+mj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2834" marR="52834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66634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zálak">
  <a:themeElements>
    <a:clrScheme name="Wisp">
      <a:dk1>
        <a:sysClr val="windowText" lastClr="000000"/>
      </a:dk1>
      <a:lt1>
        <a:sysClr val="window" lastClr="FFFFFF"/>
      </a:lt1>
      <a:dk2>
        <a:srgbClr val="2E5369"/>
      </a:dk2>
      <a:lt2>
        <a:srgbClr val="CFE2E7"/>
      </a:lt2>
      <a:accent1>
        <a:srgbClr val="353535"/>
      </a:accent1>
      <a:accent2>
        <a:srgbClr val="31B4E6"/>
      </a:accent2>
      <a:accent3>
        <a:srgbClr val="265991"/>
      </a:accent3>
      <a:accent4>
        <a:srgbClr val="7E40CC"/>
      </a:accent4>
      <a:accent5>
        <a:srgbClr val="B927E9"/>
      </a:accent5>
      <a:accent6>
        <a:srgbClr val="E833BF"/>
      </a:accent6>
      <a:hlink>
        <a:srgbClr val="2DA0F1"/>
      </a:hlink>
      <a:folHlink>
        <a:srgbClr val="7ED1E6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4F34B87B-9C7A-41AE-A6CB-48536223DFFD}"/>
    </a:ext>
  </a:extLst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9762</TotalTime>
  <Words>4309</Words>
  <Application>Microsoft Office PowerPoint</Application>
  <PresentationFormat>Szélesvásznú</PresentationFormat>
  <Paragraphs>357</Paragraphs>
  <Slides>26</Slides>
  <Notes>26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6</vt:i4>
      </vt:variant>
      <vt:variant>
        <vt:lpstr>Téma</vt:lpstr>
      </vt:variant>
      <vt:variant>
        <vt:i4>1</vt:i4>
      </vt:variant>
      <vt:variant>
        <vt:lpstr>Diacímek</vt:lpstr>
      </vt:variant>
      <vt:variant>
        <vt:i4>26</vt:i4>
      </vt:variant>
    </vt:vector>
  </HeadingPairs>
  <TitlesOfParts>
    <vt:vector size="33" baseType="lpstr">
      <vt:lpstr>Arial</vt:lpstr>
      <vt:lpstr>Calibri</vt:lpstr>
      <vt:lpstr>Century Gothic</vt:lpstr>
      <vt:lpstr>docs-Roboto</vt:lpstr>
      <vt:lpstr>Times New Roman</vt:lpstr>
      <vt:lpstr>Wingdings 3</vt:lpstr>
      <vt:lpstr>Szálak</vt:lpstr>
      <vt:lpstr>The semantics and pragmatics of insubordinate conditional clauses in Hungarian</vt:lpstr>
      <vt:lpstr>Insubordinate clauses</vt:lpstr>
      <vt:lpstr>Insubordinate clauses</vt:lpstr>
      <vt:lpstr>Examples</vt:lpstr>
      <vt:lpstr>Are there any insubordinate conditional wishes in Hungarian?</vt:lpstr>
      <vt:lpstr>Material, method</vt:lpstr>
      <vt:lpstr>RESULTS: Insubordinate clauses with interjections in BEA and in MNSz2</vt:lpstr>
      <vt:lpstr>PowerPoint bemutató</vt:lpstr>
      <vt:lpstr>PowerPoint bemutató</vt:lpstr>
      <vt:lpstr>Interjection + HA: wishes</vt:lpstr>
      <vt:lpstr>Without interjection(s)</vt:lpstr>
      <vt:lpstr>Without interjection(s)</vt:lpstr>
      <vt:lpstr>Without interjection(s)</vt:lpstr>
      <vt:lpstr>Without interjection(s)</vt:lpstr>
      <vt:lpstr>But: verbs of speaking</vt:lpstr>
      <vt:lpstr>Without interjection(s)</vt:lpstr>
      <vt:lpstr>Insubordinate conditional clauses with DMs</vt:lpstr>
      <vt:lpstr>Special queries</vt:lpstr>
      <vt:lpstr>Questionnaire</vt:lpstr>
      <vt:lpstr>Questionnaire</vt:lpstr>
      <vt:lpstr>Questionnaire survey: results</vt:lpstr>
      <vt:lpstr>PowerPoint bemutató</vt:lpstr>
      <vt:lpstr>Conclusions, summary</vt:lpstr>
      <vt:lpstr>Acknowledgement</vt:lpstr>
      <vt:lpstr>PowerPoint bemutató</vt:lpstr>
      <vt:lpstr>References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semantics and pragmatics of insubordinate conditional clauses in Hungarian</dc:title>
  <dc:creator>Dér Csilla Ilona</dc:creator>
  <cp:lastModifiedBy>Anonymous</cp:lastModifiedBy>
  <cp:revision>519</cp:revision>
  <cp:lastPrinted>2023-07-07T11:23:57Z</cp:lastPrinted>
  <dcterms:created xsi:type="dcterms:W3CDTF">2023-06-23T07:44:07Z</dcterms:created>
  <dcterms:modified xsi:type="dcterms:W3CDTF">2023-07-07T13:14:22Z</dcterms:modified>
</cp:coreProperties>
</file>