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87" r:id="rId4"/>
    <p:sldId id="276" r:id="rId5"/>
    <p:sldId id="262" r:id="rId6"/>
    <p:sldId id="263" r:id="rId7"/>
    <p:sldId id="266" r:id="rId8"/>
    <p:sldId id="272" r:id="rId9"/>
    <p:sldId id="273" r:id="rId10"/>
    <p:sldId id="274" r:id="rId11"/>
    <p:sldId id="292" r:id="rId12"/>
    <p:sldId id="301" r:id="rId13"/>
    <p:sldId id="299" r:id="rId14"/>
    <p:sldId id="295" r:id="rId15"/>
    <p:sldId id="302" r:id="rId16"/>
    <p:sldId id="300" r:id="rId17"/>
    <p:sldId id="305" r:id="rId18"/>
    <p:sldId id="303" r:id="rId19"/>
    <p:sldId id="277" r:id="rId20"/>
    <p:sldId id="278" r:id="rId21"/>
    <p:sldId id="275" r:id="rId22"/>
    <p:sldId id="291" r:id="rId23"/>
    <p:sldId id="286" r:id="rId24"/>
    <p:sldId id="268" r:id="rId25"/>
    <p:sldId id="269" r:id="rId26"/>
    <p:sldId id="307" r:id="rId27"/>
    <p:sldId id="30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394" autoAdjust="0"/>
  </p:normalViewPr>
  <p:slideViewPr>
    <p:cSldViewPr snapToGrid="0">
      <p:cViewPr varScale="1">
        <p:scale>
          <a:sx n="78" d="100"/>
          <a:sy n="78" d="100"/>
        </p:scale>
        <p:origin x="643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&#233;r%20Csilla\CSILLA_MUNKA_20211114_tol\BESZEDKUTATAS_KONF_2023\fiatalkozep_ossz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0012904636920485E-2"/>
                  <c:y val="0.1190102799650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38626421697295E-2"/>
                  <c:y val="0.49541265675123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[Munkafüzet1]Munka1!$B$3:$B$5</c:f>
              <c:strCache>
                <c:ptCount val="3"/>
                <c:pt idx="0">
                  <c:v>14-30</c:v>
                </c:pt>
                <c:pt idx="1">
                  <c:v>31-60</c:v>
                </c:pt>
                <c:pt idx="2">
                  <c:v>61-</c:v>
                </c:pt>
              </c:strCache>
            </c:strRef>
          </c:cat>
          <c:val>
            <c:numRef>
              <c:f>[Munkafüzet1]Munka1!$C$3:$C$5</c:f>
              <c:numCache>
                <c:formatCode>0.00%</c:formatCode>
                <c:ptCount val="3"/>
                <c:pt idx="0">
                  <c:v>0.65559999999999996</c:v>
                </c:pt>
                <c:pt idx="1">
                  <c:v>0.33439999999999998</c:v>
                </c:pt>
                <c:pt idx="2" formatCode="0%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young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Munka1!$B$2:$P$2</c:f>
              <c:numCache>
                <c:formatCode>General</c:formatCode>
                <c:ptCount val="15"/>
                <c:pt idx="0">
                  <c:v>61.2</c:v>
                </c:pt>
                <c:pt idx="1">
                  <c:v>43.35</c:v>
                </c:pt>
                <c:pt idx="2">
                  <c:v>39.270000000000003</c:v>
                </c:pt>
                <c:pt idx="3">
                  <c:v>34.68</c:v>
                </c:pt>
                <c:pt idx="4">
                  <c:v>28.56</c:v>
                </c:pt>
                <c:pt idx="5">
                  <c:v>28.05</c:v>
                </c:pt>
                <c:pt idx="6">
                  <c:v>24.48</c:v>
                </c:pt>
                <c:pt idx="7">
                  <c:v>21.42</c:v>
                </c:pt>
                <c:pt idx="8">
                  <c:v>19.89</c:v>
                </c:pt>
                <c:pt idx="9">
                  <c:v>16.32</c:v>
                </c:pt>
                <c:pt idx="10">
                  <c:v>14.28</c:v>
                </c:pt>
                <c:pt idx="11">
                  <c:v>11.22</c:v>
                </c:pt>
                <c:pt idx="12">
                  <c:v>11.22</c:v>
                </c:pt>
                <c:pt idx="13">
                  <c:v>7.14</c:v>
                </c:pt>
                <c:pt idx="14">
                  <c:v>2.5499999999999998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middle ag.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Munka1!$B$3:$P$3</c:f>
              <c:numCache>
                <c:formatCode>General</c:formatCode>
                <c:ptCount val="15"/>
                <c:pt idx="0">
                  <c:v>46</c:v>
                </c:pt>
                <c:pt idx="1">
                  <c:v>20</c:v>
                </c:pt>
                <c:pt idx="2">
                  <c:v>33</c:v>
                </c:pt>
                <c:pt idx="3">
                  <c:v>19</c:v>
                </c:pt>
                <c:pt idx="4">
                  <c:v>31</c:v>
                </c:pt>
                <c:pt idx="5">
                  <c:v>18</c:v>
                </c:pt>
                <c:pt idx="6">
                  <c:v>29</c:v>
                </c:pt>
                <c:pt idx="7">
                  <c:v>21</c:v>
                </c:pt>
                <c:pt idx="8">
                  <c:v>31</c:v>
                </c:pt>
                <c:pt idx="9">
                  <c:v>19</c:v>
                </c:pt>
                <c:pt idx="10">
                  <c:v>10</c:v>
                </c:pt>
                <c:pt idx="11">
                  <c:v>8</c:v>
                </c:pt>
                <c:pt idx="12">
                  <c:v>15</c:v>
                </c:pt>
                <c:pt idx="13">
                  <c:v>6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7550744"/>
        <c:axId val="298633448"/>
      </c:barChart>
      <c:catAx>
        <c:axId val="297550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633448"/>
        <c:crosses val="autoZero"/>
        <c:auto val="1"/>
        <c:lblAlgn val="ctr"/>
        <c:lblOffset val="100"/>
        <c:noMultiLvlLbl val="0"/>
      </c:catAx>
      <c:valAx>
        <c:axId val="298633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7550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6B59A-54C6-47BE-B522-029115B60B20}" type="datetimeFigureOut">
              <a:rPr lang="hu-HU" smtClean="0"/>
              <a:t>2023. 07. 10.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7B0F5-1E29-4598-AD11-E3C742E4B0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2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7358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try to sort the results into semantic-pragmatic types, most of them are clearly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let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10, 11, 12. FELOLVASNI KETTŐT.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dominantly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irrealis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counterfactual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and</a:t>
            </a:r>
            <a:r>
              <a:rPr lang="hu-HU" baseline="0" dirty="0" smtClean="0"/>
              <a:t> </a:t>
            </a:r>
            <a:r>
              <a:rPr lang="en-US" baseline="0" dirty="0" smtClean="0"/>
              <a:t>bear the formal features of the</a:t>
            </a:r>
            <a:r>
              <a:rPr lang="hu-HU" baseline="0" dirty="0" smtClean="0"/>
              <a:t> most </a:t>
            </a:r>
            <a:r>
              <a:rPr lang="hu-HU" baseline="0" dirty="0" err="1" smtClean="0"/>
              <a:t>frequent</a:t>
            </a:r>
            <a:r>
              <a:rPr lang="en-US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baseline="0" dirty="0" smtClean="0"/>
              <a:t>sentence type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contain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necessarily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(13)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indicative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probably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wish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know’s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free verse…).  </a:t>
            </a:r>
          </a:p>
          <a:p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17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used two methods to extract the versions without interjections</a:t>
            </a:r>
            <a:r>
              <a:rPr lang="hu-HU" dirty="0" smtClean="0"/>
              <a:t>: </a:t>
            </a:r>
            <a:r>
              <a:rPr lang="hu-HU" dirty="0" err="1" smtClean="0"/>
              <a:t>firstly</a:t>
            </a:r>
            <a:r>
              <a:rPr lang="hu-HU" dirty="0" smtClean="0"/>
              <a:t>, </a:t>
            </a:r>
            <a:r>
              <a:rPr lang="en-US" dirty="0" smtClean="0"/>
              <a:t>I specifically searched for the equivalents of </a:t>
            </a:r>
            <a:r>
              <a:rPr lang="hu-HU" dirty="0" smtClean="0"/>
              <a:t>D’</a:t>
            </a:r>
            <a:r>
              <a:rPr lang="en-US" dirty="0" err="1" smtClean="0"/>
              <a:t>Hertefelt's</a:t>
            </a:r>
            <a:r>
              <a:rPr lang="en-US" dirty="0" smtClean="0"/>
              <a:t> formal markings found in Germanic languages, which I assume also exist in Hungarian.</a:t>
            </a:r>
            <a:r>
              <a:rPr lang="hu-HU" dirty="0" smtClean="0"/>
              <a:t> </a:t>
            </a:r>
            <a:r>
              <a:rPr lang="en-US" dirty="0" smtClean="0"/>
              <a:t>In addition, with the help of </a:t>
            </a:r>
            <a:r>
              <a:rPr lang="en-US" dirty="0" err="1" smtClean="0"/>
              <a:t>Bálint</a:t>
            </a:r>
            <a:r>
              <a:rPr lang="en-US" dirty="0" smtClean="0"/>
              <a:t> Sass</a:t>
            </a:r>
            <a:r>
              <a:rPr lang="hu-HU" dirty="0" smtClean="0"/>
              <a:t>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en-US" dirty="0" smtClean="0"/>
              <a:t>, we requested a complete list from MNSz2 for the 7-word</a:t>
            </a:r>
            <a:r>
              <a:rPr lang="hu-HU" dirty="0" smtClean="0"/>
              <a:t> (</a:t>
            </a:r>
            <a:r>
              <a:rPr lang="hu-HU" dirty="0" err="1" smtClean="0"/>
              <a:t>conjuction</a:t>
            </a:r>
            <a:r>
              <a:rPr lang="hu-HU" dirty="0" smtClean="0"/>
              <a:t> + 6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words</a:t>
            </a:r>
            <a:r>
              <a:rPr lang="hu-HU" dirty="0" smtClean="0"/>
              <a:t>)</a:t>
            </a:r>
            <a:r>
              <a:rPr lang="en-US" dirty="0" smtClean="0"/>
              <a:t> forms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conjuctions</a:t>
            </a:r>
            <a:r>
              <a:rPr lang="hu-HU" baseline="0" dirty="0" smtClean="0"/>
              <a:t> HA, HOGYHA</a:t>
            </a:r>
            <a:r>
              <a:rPr lang="en-US" dirty="0" smtClean="0"/>
              <a:t> starting with capital letters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clause</a:t>
            </a:r>
            <a:r>
              <a:rPr lang="hu-HU" dirty="0" smtClean="0"/>
              <a:t> </a:t>
            </a:r>
            <a:r>
              <a:rPr lang="en-US" dirty="0" smtClean="0"/>
              <a:t>ending with a punctuation mark</a:t>
            </a:r>
            <a:r>
              <a:rPr lang="hu-HU" dirty="0" smtClean="0"/>
              <a:t>. </a:t>
            </a:r>
            <a:r>
              <a:rPr lang="hu-HU" dirty="0" err="1" smtClean="0"/>
              <a:t>Thirdly</a:t>
            </a:r>
            <a:r>
              <a:rPr lang="hu-HU" dirty="0" smtClean="0"/>
              <a:t>, </a:t>
            </a:r>
            <a:r>
              <a:rPr lang="en-US" dirty="0" smtClean="0"/>
              <a:t>I also examined some variants starting with discourse markers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Even</a:t>
            </a:r>
            <a:r>
              <a:rPr lang="hu-HU" dirty="0" smtClean="0"/>
              <a:t> t</a:t>
            </a:r>
            <a:r>
              <a:rPr lang="en-US" dirty="0" smtClean="0"/>
              <a:t>he first results also showed that there are other deontic constructions in Hungarian besides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request</a:t>
            </a:r>
            <a:r>
              <a:rPr lang="hu-HU" dirty="0" smtClean="0"/>
              <a:t>, </a:t>
            </a:r>
            <a:r>
              <a:rPr lang="hu-HU" dirty="0" err="1" smtClean="0"/>
              <a:t>threats</a:t>
            </a:r>
            <a:r>
              <a:rPr lang="hu-HU" dirty="0" smtClean="0"/>
              <a:t>, and</a:t>
            </a:r>
            <a:r>
              <a:rPr lang="hu-HU" baseline="0" dirty="0" smtClean="0"/>
              <a:t> </a:t>
            </a:r>
            <a:r>
              <a:rPr lang="hu-HU" dirty="0" err="1" smtClean="0"/>
              <a:t>suggestions</a:t>
            </a:r>
            <a:r>
              <a:rPr lang="hu-HU" dirty="0" smtClean="0"/>
              <a:t>, </a:t>
            </a:r>
            <a:r>
              <a:rPr lang="en-US" dirty="0" smtClean="0"/>
              <a:t>and there are also other types, not only deontic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448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typical formal patterns in Hungarian for such conditional insubordinate clauses</a:t>
            </a:r>
            <a:r>
              <a:rPr lang="hu-HU" dirty="0" smtClean="0"/>
              <a:t>. L</a:t>
            </a:r>
            <a:r>
              <a:rPr lang="en-US" dirty="0" err="1" smtClean="0"/>
              <a:t>et's</a:t>
            </a:r>
            <a:r>
              <a:rPr lang="en-US" dirty="0" smtClean="0"/>
              <a:t> look at two examples of wishes that include the even particle</a:t>
            </a:r>
            <a:r>
              <a:rPr lang="hu-HU" dirty="0" smtClean="0"/>
              <a:t>: (14), (15). Még</a:t>
            </a:r>
            <a:r>
              <a:rPr lang="hu-HU" baseline="0" dirty="0" smtClean="0"/>
              <a:t> </a:t>
            </a:r>
            <a:r>
              <a:rPr lang="en-US" baseline="0" dirty="0" smtClean="0"/>
              <a:t>indicates that an action, event, state has not been completed, is ongoing, or it will last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18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Sentences</a:t>
            </a:r>
            <a:r>
              <a:rPr lang="hu-HU" dirty="0" smtClean="0"/>
              <a:t> </a:t>
            </a:r>
            <a:r>
              <a:rPr lang="hu-HU" dirty="0" err="1" smtClean="0"/>
              <a:t>containing</a:t>
            </a:r>
            <a:r>
              <a:rPr lang="hu-HU" dirty="0" smtClean="0"/>
              <a:t> </a:t>
            </a:r>
            <a:r>
              <a:rPr lang="hu-HU" i="1" baseline="0" dirty="0" smtClean="0"/>
              <a:t>még egyszer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requests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(16)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threats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(17).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350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defines</a:t>
            </a:r>
            <a:r>
              <a:rPr lang="hu-HU" dirty="0" smtClean="0"/>
              <a:t> </a:t>
            </a:r>
            <a:r>
              <a:rPr lang="hu-HU" dirty="0" err="1" smtClean="0"/>
              <a:t>evaluations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„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used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en-US" dirty="0" smtClean="0"/>
              <a:t>evaluate 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 smtClean="0"/>
              <a:t>SoA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remarkable</a:t>
            </a:r>
            <a:r>
              <a:rPr lang="hu-HU" dirty="0" smtClean="0"/>
              <a:t>, 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”. </a:t>
            </a:r>
          </a:p>
          <a:p>
            <a:r>
              <a:rPr lang="en-US" dirty="0" smtClean="0"/>
              <a:t>In the Hungarian versions, the evaluations typically appeared with demonstrative and personal pronouns after the conjunction</a:t>
            </a:r>
            <a:r>
              <a:rPr lang="hu-HU" dirty="0" smtClean="0"/>
              <a:t> HA</a:t>
            </a:r>
            <a:r>
              <a:rPr lang="en-US" dirty="0" smtClean="0"/>
              <a:t>, as well as with the particle </a:t>
            </a:r>
            <a:r>
              <a:rPr lang="hu-HU" dirty="0" smtClean="0"/>
              <a:t>MÉG </a:t>
            </a:r>
            <a:r>
              <a:rPr lang="en-US" dirty="0" smtClean="0"/>
              <a:t>seen in deontic constructions</a:t>
            </a:r>
            <a:r>
              <a:rPr lang="hu-HU" dirty="0" smtClean="0"/>
              <a:t>.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 (18</a:t>
            </a:r>
            <a:r>
              <a:rPr lang="hu-HU" smtClean="0"/>
              <a:t>).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878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the same time, as can be observed in the case of Hungarian complement insubordinate clauses</a:t>
            </a:r>
            <a:r>
              <a:rPr lang="hu-HU" dirty="0" smtClean="0"/>
              <a:t> (starting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conjuction</a:t>
            </a:r>
            <a:r>
              <a:rPr lang="hu-HU" dirty="0" smtClean="0"/>
              <a:t> hogy ’</a:t>
            </a:r>
            <a:r>
              <a:rPr lang="hu-HU" dirty="0" err="1" smtClean="0"/>
              <a:t>that</a:t>
            </a:r>
            <a:r>
              <a:rPr lang="hu-HU" dirty="0" smtClean="0"/>
              <a:t>’)</a:t>
            </a:r>
            <a:r>
              <a:rPr lang="en-US" dirty="0" smtClean="0"/>
              <a:t>, there are also versions containing verbs of communication (or </a:t>
            </a:r>
            <a:r>
              <a:rPr lang="hu-HU" dirty="0" err="1" smtClean="0"/>
              <a:t>ellipting</a:t>
            </a:r>
            <a:r>
              <a:rPr lang="hu-HU" dirty="0" smtClean="0"/>
              <a:t> </a:t>
            </a:r>
            <a:r>
              <a:rPr lang="en-US" dirty="0" smtClean="0"/>
              <a:t>them)</a:t>
            </a:r>
            <a:r>
              <a:rPr lang="hu-HU" dirty="0" smtClean="0"/>
              <a:t>.</a:t>
            </a:r>
            <a:r>
              <a:rPr lang="hu-HU" baseline="0" dirty="0" smtClean="0"/>
              <a:t> </a:t>
            </a:r>
            <a:r>
              <a:rPr lang="en-US" baseline="0" dirty="0" smtClean="0"/>
              <a:t>One typical representative of this is the H</a:t>
            </a:r>
            <a:r>
              <a:rPr lang="hu-HU" baseline="0" dirty="0" smtClean="0"/>
              <a:t>A</a:t>
            </a:r>
            <a:r>
              <a:rPr lang="en-US" baseline="0" dirty="0" smtClean="0"/>
              <a:t> </a:t>
            </a:r>
            <a:r>
              <a:rPr lang="hu-HU" baseline="0" dirty="0" smtClean="0"/>
              <a:t>MÁR </a:t>
            </a:r>
            <a:r>
              <a:rPr lang="en-US" baseline="0" dirty="0" smtClean="0"/>
              <a:t>X</a:t>
            </a:r>
            <a:r>
              <a:rPr lang="hu-HU" baseline="0" dirty="0" smtClean="0"/>
              <a:t>,</a:t>
            </a:r>
            <a:r>
              <a:rPr lang="en-US" baseline="0" dirty="0" smtClean="0"/>
              <a:t> </a:t>
            </a:r>
            <a:r>
              <a:rPr lang="hu-HU" baseline="0" dirty="0" err="1" smtClean="0"/>
              <a:t>literally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already</a:t>
            </a:r>
            <a:r>
              <a:rPr lang="hu-HU" baseline="0" dirty="0" smtClean="0"/>
              <a:t> x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construction, which is the abbreviated form of the </a:t>
            </a:r>
            <a:r>
              <a:rPr lang="hu-HU" baseline="0" dirty="0" smtClean="0"/>
              <a:t>HA MÁR X-RŐL BESZÉLÜNK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form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859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</a:t>
            </a:r>
            <a:r>
              <a:rPr lang="en-US" dirty="0" smtClean="0"/>
              <a:t>here are also argumentative and reasoning structures</a:t>
            </a:r>
            <a:r>
              <a:rPr lang="hu-HU" dirty="0" smtClean="0"/>
              <a:t>: </a:t>
            </a:r>
            <a:r>
              <a:rPr lang="hu-HU" dirty="0" err="1" smtClean="0"/>
              <a:t>argumentatives</a:t>
            </a:r>
            <a:r>
              <a:rPr lang="hu-HU" dirty="0" smtClean="0"/>
              <a:t> „</a:t>
            </a:r>
            <a:r>
              <a:rPr lang="hu-HU" dirty="0" err="1" smtClean="0"/>
              <a:t>serve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justify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speaker’s</a:t>
            </a:r>
            <a:r>
              <a:rPr lang="hu-HU" dirty="0" smtClean="0"/>
              <a:t> </a:t>
            </a:r>
            <a:r>
              <a:rPr lang="hu-HU" dirty="0" err="1" smtClean="0"/>
              <a:t>attitude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said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earlier</a:t>
            </a:r>
            <a:r>
              <a:rPr lang="hu-HU" baseline="0" dirty="0" smtClean="0"/>
              <a:t>”,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(22). </a:t>
            </a:r>
          </a:p>
          <a:p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</a:t>
            </a:r>
            <a:r>
              <a:rPr lang="hu-HU" baseline="0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speaker introduces a potential scenario and invites 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to imagine or predict what its consequences would</a:t>
            </a:r>
            <a:r>
              <a:rPr lang="hu-HU" dirty="0" smtClean="0">
                <a:solidFill>
                  <a:schemeClr val="tx1"/>
                </a:solidFill>
              </a:rPr>
              <a:t>”, </a:t>
            </a:r>
            <a:r>
              <a:rPr lang="hu-HU" dirty="0" err="1" smtClean="0">
                <a:solidFill>
                  <a:schemeClr val="tx1"/>
                </a:solidFill>
              </a:rPr>
              <a:t>like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example</a:t>
            </a:r>
            <a:r>
              <a:rPr lang="hu-HU" baseline="0" dirty="0" smtClean="0">
                <a:solidFill>
                  <a:schemeClr val="tx1"/>
                </a:solidFill>
              </a:rPr>
              <a:t> (23).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863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hu-HU" dirty="0" err="1" smtClean="0"/>
              <a:t>in</a:t>
            </a:r>
            <a:r>
              <a:rPr lang="en-US" dirty="0" smtClean="0"/>
              <a:t>subordinate clauses especially like to appear combined with discourse markers in Hungarian</a:t>
            </a:r>
            <a:r>
              <a:rPr lang="hu-HU" dirty="0" smtClean="0"/>
              <a:t>, </a:t>
            </a:r>
            <a:r>
              <a:rPr lang="en-US" dirty="0" smtClean="0"/>
              <a:t>especially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en-US" dirty="0" smtClean="0"/>
              <a:t>those that reflect or emphasize the attitude appearing in them.</a:t>
            </a:r>
            <a:r>
              <a:rPr lang="hu-HU" dirty="0" smtClean="0"/>
              <a:t> </a:t>
            </a:r>
          </a:p>
          <a:p>
            <a:r>
              <a:rPr lang="hu-HU" dirty="0" smtClean="0"/>
              <a:t>B</a:t>
            </a:r>
            <a:r>
              <a:rPr lang="en-US" dirty="0" err="1" smtClean="0"/>
              <a:t>oth</a:t>
            </a:r>
            <a:r>
              <a:rPr lang="en-US" dirty="0" smtClean="0"/>
              <a:t> </a:t>
            </a:r>
            <a:r>
              <a:rPr lang="hu-HU" dirty="0" smtClean="0"/>
              <a:t>HÁT ’</a:t>
            </a:r>
            <a:r>
              <a:rPr lang="hu-HU" dirty="0" err="1" smtClean="0"/>
              <a:t>well</a:t>
            </a:r>
            <a:r>
              <a:rPr lang="hu-HU" dirty="0" smtClean="0"/>
              <a:t>, </a:t>
            </a:r>
            <a:r>
              <a:rPr lang="hu-HU" dirty="0" err="1" smtClean="0"/>
              <a:t>so</a:t>
            </a:r>
            <a:r>
              <a:rPr lang="hu-HU" dirty="0" smtClean="0"/>
              <a:t>’ </a:t>
            </a:r>
            <a:r>
              <a:rPr lang="en-US" dirty="0" smtClean="0"/>
              <a:t>and </a:t>
            </a:r>
            <a:r>
              <a:rPr lang="hu-HU" dirty="0" smtClean="0"/>
              <a:t>JA ’</a:t>
            </a:r>
            <a:r>
              <a:rPr lang="hu-HU" dirty="0" err="1" smtClean="0"/>
              <a:t>yeah</a:t>
            </a:r>
            <a:r>
              <a:rPr lang="hu-HU" dirty="0" smtClean="0"/>
              <a:t>, </a:t>
            </a:r>
            <a:r>
              <a:rPr lang="hu-HU" dirty="0" err="1" smtClean="0"/>
              <a:t>gee</a:t>
            </a:r>
            <a:r>
              <a:rPr lang="hu-HU" dirty="0" smtClean="0"/>
              <a:t>’ </a:t>
            </a:r>
            <a:r>
              <a:rPr lang="en-US" dirty="0" smtClean="0"/>
              <a:t>can be used as discourse markers in evaluations to express several (depreciating, admiring</a:t>
            </a:r>
            <a:r>
              <a:rPr lang="hu-HU" dirty="0" smtClean="0"/>
              <a:t>, </a:t>
            </a:r>
            <a:r>
              <a:rPr lang="hu-HU" dirty="0" err="1" smtClean="0"/>
              <a:t>uncertain</a:t>
            </a:r>
            <a:r>
              <a:rPr lang="en-US" dirty="0" smtClean="0"/>
              <a:t>) attitudes</a:t>
            </a:r>
            <a:r>
              <a:rPr lang="hu-HU" dirty="0" smtClean="0"/>
              <a:t>. </a:t>
            </a:r>
            <a:r>
              <a:rPr lang="hu-HU" dirty="0" err="1" smtClean="0"/>
              <a:t>Example</a:t>
            </a:r>
            <a:r>
              <a:rPr lang="hu-HU" baseline="0" dirty="0" smtClean="0"/>
              <a:t> (24) and (25)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995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clear advantage of queries made with the help of a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hu-HU" dirty="0" smtClean="0"/>
              <a:t> </a:t>
            </a:r>
            <a:r>
              <a:rPr lang="en-US" dirty="0" smtClean="0"/>
              <a:t>is that they result in more positive results than can be found in hit lists obtained through simple searches.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conjunction </a:t>
            </a:r>
            <a:r>
              <a:rPr lang="hu-HU" dirty="0" smtClean="0"/>
              <a:t>HA ’</a:t>
            </a:r>
            <a:r>
              <a:rPr lang="en-US" dirty="0" smtClean="0"/>
              <a:t>if</a:t>
            </a:r>
            <a:r>
              <a:rPr lang="hu-HU" dirty="0" smtClean="0"/>
              <a:t>’</a:t>
            </a:r>
            <a:r>
              <a:rPr lang="en-US" dirty="0" smtClean="0"/>
              <a:t>, the conjunction plus 6 words </a:t>
            </a:r>
            <a:r>
              <a:rPr lang="hu-HU" dirty="0" smtClean="0"/>
              <a:t>plus </a:t>
            </a:r>
            <a:r>
              <a:rPr lang="en-US" dirty="0" smtClean="0"/>
              <a:t>punctuation query yielded more than 18,000 hits</a:t>
            </a:r>
            <a:r>
              <a:rPr lang="hu-HU" dirty="0" smtClean="0"/>
              <a:t>. </a:t>
            </a:r>
            <a:r>
              <a:rPr lang="en-US" dirty="0" smtClean="0"/>
              <a:t>We looked at 7-word constructions because </a:t>
            </a:r>
            <a:r>
              <a:rPr lang="hu-HU" dirty="0" err="1" smtClean="0"/>
              <a:t>stand-alone</a:t>
            </a:r>
            <a:r>
              <a:rPr lang="hu-HU" dirty="0" smtClean="0"/>
              <a:t> </a:t>
            </a:r>
            <a:r>
              <a:rPr lang="en-US" dirty="0" smtClean="0"/>
              <a:t>insubordinate clauses are usually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en-US" dirty="0" smtClean="0"/>
              <a:t>short.</a:t>
            </a:r>
            <a:endParaRPr lang="hu-HU" dirty="0" smtClean="0"/>
          </a:p>
          <a:p>
            <a:r>
              <a:rPr lang="en-US" dirty="0" smtClean="0"/>
              <a:t>In the random sample of 200 results created from this, I found 12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</a:t>
            </a:r>
            <a:r>
              <a:rPr lang="hu-HU" dirty="0" smtClean="0"/>
              <a:t>, </a:t>
            </a:r>
            <a:r>
              <a:rPr lang="hu-HU" dirty="0" err="1" smtClean="0"/>
              <a:t>mostly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,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baseline="0" dirty="0" smtClean="0"/>
              <a:t> (26).</a:t>
            </a:r>
          </a:p>
          <a:p>
            <a:r>
              <a:rPr lang="en-US" dirty="0" smtClean="0"/>
              <a:t>Only 138 results were found in the case of the much rarer conjunction </a:t>
            </a:r>
            <a:r>
              <a:rPr lang="hu-HU" dirty="0" smtClean="0"/>
              <a:t>HOGYHA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’, </a:t>
            </a:r>
            <a:r>
              <a:rPr lang="en-US" baseline="0" dirty="0" smtClean="0"/>
              <a:t>5 of these results proved to be valid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(27),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mostly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. </a:t>
            </a:r>
          </a:p>
          <a:p>
            <a:r>
              <a:rPr lang="en-US" baseline="0" dirty="0" smtClean="0"/>
              <a:t>However, there is an exception: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(28) </a:t>
            </a:r>
            <a:r>
              <a:rPr lang="hu-HU" baseline="0" dirty="0" err="1" smtClean="0"/>
              <a:t>represent</a:t>
            </a:r>
            <a:r>
              <a:rPr lang="hu-HU" baseline="0" dirty="0" smtClean="0"/>
              <a:t> a </a:t>
            </a:r>
            <a:r>
              <a:rPr lang="en-US" baseline="0" dirty="0" smtClean="0"/>
              <a:t>request </a:t>
            </a:r>
            <a:r>
              <a:rPr lang="hu-HU" baseline="0" dirty="0" smtClean="0"/>
              <a:t>(</a:t>
            </a:r>
            <a:r>
              <a:rPr lang="en-US" baseline="0" dirty="0" smtClean="0"/>
              <a:t>for permission</a:t>
            </a:r>
            <a:r>
              <a:rPr lang="hu-HU" baseline="0" dirty="0" smtClean="0"/>
              <a:t>)</a:t>
            </a:r>
            <a:r>
              <a:rPr lang="en-US" baseline="0" dirty="0" smtClean="0"/>
              <a:t>.</a:t>
            </a:r>
            <a:r>
              <a:rPr lang="hu-HU" baseline="0" dirty="0" smtClean="0"/>
              <a:t>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734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conducted the questionnaire survey online, using the snowball method</a:t>
            </a:r>
            <a:r>
              <a:rPr lang="hu-HU" dirty="0" smtClean="0"/>
              <a:t>.</a:t>
            </a:r>
          </a:p>
          <a:p>
            <a:r>
              <a:rPr lang="en-US" dirty="0" smtClean="0"/>
              <a:t>I tried to find out the opinion of the informants about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 in the simplest possible way: I asked about the variants of a single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sentence (wish) </a:t>
            </a:r>
            <a:r>
              <a:rPr lang="hu-HU" dirty="0" smtClean="0"/>
              <a:t>starting </a:t>
            </a:r>
            <a:r>
              <a:rPr lang="en-US" dirty="0" smtClean="0"/>
              <a:t>with different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and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conjunctions, as well as </a:t>
            </a:r>
            <a:r>
              <a:rPr lang="hu-HU" dirty="0" err="1" smtClean="0"/>
              <a:t>with</a:t>
            </a:r>
            <a:r>
              <a:rPr lang="hu-HU" baseline="0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particles: to what extent do they consider these to exist in the Hungarian written and spoken language.</a:t>
            </a:r>
            <a:r>
              <a:rPr lang="hu-HU" dirty="0" smtClean="0"/>
              <a:t> </a:t>
            </a:r>
            <a:r>
              <a:rPr lang="en-US" dirty="0" smtClean="0"/>
              <a:t>The informants could mark as many answers as they wanted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122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their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suggests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look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specific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verb-mode</a:t>
            </a:r>
            <a:r>
              <a:rPr lang="hu-HU" baseline="0" dirty="0" smtClean="0"/>
              <a:t>).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carry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D’Hertfelt</a:t>
            </a:r>
            <a:r>
              <a:rPr lang="hu-HU" baseline="0" dirty="0" smtClean="0"/>
              <a:t> (2018) </a:t>
            </a:r>
            <a:r>
              <a:rPr lang="hu-HU" baseline="0" dirty="0" err="1" smtClean="0"/>
              <a:t>mentions</a:t>
            </a:r>
            <a:r>
              <a:rPr lang="hu-HU" baseline="0" dirty="0" smtClean="0"/>
              <a:t> 3 </a:t>
            </a:r>
            <a:r>
              <a:rPr lang="hu-HU" baseline="0" dirty="0" err="1" smtClean="0"/>
              <a:t>type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modal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interactional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discoursive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2508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test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: </a:t>
            </a:r>
            <a:r>
              <a:rPr lang="hu-HU" i="1" baseline="0" dirty="0" smtClean="0"/>
              <a:t>újból szerelmes lehetnék </a:t>
            </a:r>
            <a:r>
              <a:rPr lang="hu-HU" baseline="0" dirty="0" err="1" smtClean="0"/>
              <a:t>means</a:t>
            </a:r>
            <a:r>
              <a:rPr lang="hu-HU" baseline="0" dirty="0" smtClean="0"/>
              <a:t> ’I </a:t>
            </a:r>
            <a:r>
              <a:rPr lang="hu-HU" baseline="0" dirty="0" err="1" smtClean="0"/>
              <a:t>could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love again’. </a:t>
            </a:r>
          </a:p>
          <a:p>
            <a:r>
              <a:rPr lang="en-US" dirty="0" smtClean="0"/>
              <a:t>Elements highlighted in red are conjunctions</a:t>
            </a:r>
            <a:r>
              <a:rPr lang="hu-HU" dirty="0" smtClean="0"/>
              <a:t> (HA, HOGYHA)</a:t>
            </a:r>
            <a:r>
              <a:rPr lang="en-US" dirty="0" smtClean="0"/>
              <a:t>, and those in bold are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</a:t>
            </a:r>
            <a:r>
              <a:rPr lang="hu-HU" dirty="0" smtClean="0"/>
              <a:t> (BÁR, BÁRCSAK, CSAK),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other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two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JAJ).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330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299 people filled out the questionnaire, two-thirds of them were women, 65% were under 30 years old, and one-third were middle-aged.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495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i</a:t>
            </a:r>
            <a:r>
              <a:rPr lang="en-US" dirty="0" err="1" smtClean="0"/>
              <a:t>nterpret</a:t>
            </a:r>
            <a:r>
              <a:rPr lang="en-US" dirty="0" smtClean="0"/>
              <a:t> the figure: the longer the line, the less the speakers felt that the given variant was in use.</a:t>
            </a:r>
            <a:r>
              <a:rPr lang="hu-HU" dirty="0" smtClean="0"/>
              <a:t> </a:t>
            </a:r>
            <a:r>
              <a:rPr lang="en-US" dirty="0" smtClean="0"/>
              <a:t>Since the young</a:t>
            </a:r>
            <a:r>
              <a:rPr lang="hu-HU" dirty="0" err="1" smtClean="0"/>
              <a:t>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en-US" dirty="0" smtClean="0"/>
              <a:t>were twice as many as middle-aged people, we proportioned the number of answers accordingly.</a:t>
            </a:r>
            <a:endParaRPr lang="hu-HU" dirty="0" smtClean="0"/>
          </a:p>
          <a:p>
            <a:r>
              <a:rPr lang="en-US" dirty="0" smtClean="0"/>
              <a:t>The attitude test revealed that the language users mostly considered the particles </a:t>
            </a:r>
            <a:r>
              <a:rPr lang="hu-HU" dirty="0" smtClean="0"/>
              <a:t>BÁR </a:t>
            </a:r>
            <a:r>
              <a:rPr lang="en-US" dirty="0" smtClean="0"/>
              <a:t>and </a:t>
            </a:r>
            <a:r>
              <a:rPr lang="hu-HU" dirty="0" smtClean="0"/>
              <a:t>BÁRCSAK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’ </a:t>
            </a:r>
            <a:r>
              <a:rPr lang="en-US" dirty="0" smtClean="0"/>
              <a:t>to be in use in Hungarian, essentially regardless of whether an interjection appeared before them.</a:t>
            </a:r>
            <a:r>
              <a:rPr lang="hu-HU" dirty="0" smtClean="0"/>
              <a:t> </a:t>
            </a:r>
            <a:r>
              <a:rPr lang="en-US" dirty="0" smtClean="0"/>
              <a:t>At the same time, the sentence with </a:t>
            </a:r>
            <a:r>
              <a:rPr lang="hu-HU" dirty="0" smtClean="0"/>
              <a:t>CSAK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 was marked by the majority of both age groups as the least used variant.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two conjunctions (HA, HO</a:t>
            </a:r>
            <a:r>
              <a:rPr lang="hu-HU" dirty="0" smtClean="0"/>
              <a:t>GY</a:t>
            </a:r>
            <a:r>
              <a:rPr lang="en-US" dirty="0" smtClean="0"/>
              <a:t>HA) that are the focus of the study, we see that </a:t>
            </a:r>
            <a:r>
              <a:rPr lang="hu-HU" dirty="0" smtClean="0"/>
              <a:t>HOGYHA</a:t>
            </a:r>
            <a:r>
              <a:rPr lang="hu-HU" baseline="0" dirty="0" smtClean="0"/>
              <a:t> </a:t>
            </a:r>
            <a:r>
              <a:rPr lang="en-US" dirty="0" smtClean="0"/>
              <a:t>is typically a less preferred variant than </a:t>
            </a:r>
            <a:r>
              <a:rPr lang="hu-HU" dirty="0" smtClean="0"/>
              <a:t>HA</a:t>
            </a:r>
            <a:r>
              <a:rPr lang="en-US" dirty="0" smtClean="0"/>
              <a:t>, which is in line with the results of the corpus studies.</a:t>
            </a:r>
            <a:r>
              <a:rPr lang="hu-HU" dirty="0" smtClean="0"/>
              <a:t> </a:t>
            </a:r>
            <a:r>
              <a:rPr lang="en-US" dirty="0" smtClean="0"/>
              <a:t>The statistical test showed no correlation between any age group and the tested variants</a:t>
            </a:r>
            <a:r>
              <a:rPr lang="hu-HU" dirty="0" smtClean="0"/>
              <a:t> (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Ꭓ</a:t>
            </a:r>
            <a:r>
              <a:rPr lang="hu-HU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18,86,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df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14, 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0,1</a:t>
            </a:r>
            <a:r>
              <a:rPr lang="hu-HU" dirty="0" smtClean="0"/>
              <a:t>). </a:t>
            </a:r>
          </a:p>
          <a:p>
            <a:r>
              <a:rPr lang="en-US" dirty="0" smtClean="0"/>
              <a:t>Based on the results, it can be said that the speakers feel that the conditional insubordinate clauses are in use, especially those starting with </a:t>
            </a:r>
            <a:r>
              <a:rPr lang="hu-HU" dirty="0" smtClean="0"/>
              <a:t>HA</a:t>
            </a:r>
            <a:r>
              <a:rPr lang="en-US" dirty="0" smtClean="0"/>
              <a:t>, although in this case, the variants combined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are more accepted. This is also true for </a:t>
            </a:r>
            <a:r>
              <a:rPr lang="hu-HU" dirty="0" smtClean="0"/>
              <a:t>HOGYHA</a:t>
            </a:r>
            <a:r>
              <a:rPr lang="en-US" dirty="0" smtClean="0"/>
              <a:t>, but it is a much less preferred version.</a:t>
            </a:r>
            <a:r>
              <a:rPr lang="hu-HU" dirty="0" smtClean="0"/>
              <a:t> </a:t>
            </a:r>
            <a:r>
              <a:rPr lang="en-US" dirty="0" smtClean="0"/>
              <a:t>It can also be seen that there is a</a:t>
            </a:r>
            <a:r>
              <a:rPr lang="hu-HU" dirty="0" smtClean="0"/>
              <a:t>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dirty="0" smtClean="0"/>
              <a:t>particle </a:t>
            </a:r>
            <a:r>
              <a:rPr lang="hu-HU" dirty="0" smtClean="0"/>
              <a:t>(CSAK) </a:t>
            </a:r>
            <a:r>
              <a:rPr lang="en-US" dirty="0" smtClean="0"/>
              <a:t>for which the </a:t>
            </a:r>
            <a:r>
              <a:rPr lang="en-US" dirty="0" err="1" smtClean="0"/>
              <a:t>insubordinated</a:t>
            </a:r>
            <a:r>
              <a:rPr lang="en-US" dirty="0" smtClean="0"/>
              <a:t> sentence variant</a:t>
            </a:r>
            <a:r>
              <a:rPr lang="hu-HU" dirty="0" smtClean="0"/>
              <a:t>s</a:t>
            </a:r>
            <a:r>
              <a:rPr lang="en-US" dirty="0" smtClean="0"/>
              <a:t> </a:t>
            </a:r>
            <a:r>
              <a:rPr lang="hu-HU" dirty="0" err="1" smtClean="0"/>
              <a:t>are</a:t>
            </a:r>
            <a:r>
              <a:rPr lang="en-US" dirty="0" smtClean="0"/>
              <a:t> more accepted.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4475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sum </a:t>
            </a:r>
            <a:r>
              <a:rPr lang="hu-HU" dirty="0" err="1" smtClean="0"/>
              <a:t>up</a:t>
            </a:r>
            <a:r>
              <a:rPr lang="hu-HU" dirty="0" smtClean="0"/>
              <a:t>: i</a:t>
            </a:r>
            <a:r>
              <a:rPr lang="en-US" dirty="0" smtClean="0"/>
              <a:t>t can be seen that conditional insubordinate clauses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en-US" dirty="0" smtClean="0"/>
              <a:t>exist in Hungarian, even if they are not common (but this is also true for complement 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en-US" dirty="0" smtClean="0"/>
              <a:t>).</a:t>
            </a:r>
            <a:r>
              <a:rPr lang="hu-HU" dirty="0" smtClean="0"/>
              <a:t> </a:t>
            </a:r>
            <a:r>
              <a:rPr lang="en-US" dirty="0" smtClean="0"/>
              <a:t>Wishes stand out among them in quantity</a:t>
            </a:r>
            <a:r>
              <a:rPr lang="hu-HU" dirty="0" smtClean="0"/>
              <a:t>.</a:t>
            </a:r>
          </a:p>
          <a:p>
            <a:r>
              <a:rPr lang="en-US" dirty="0" smtClean="0"/>
              <a:t>Its semantic </a:t>
            </a:r>
            <a:r>
              <a:rPr lang="hu-HU" dirty="0" smtClean="0"/>
              <a:t>(</a:t>
            </a:r>
            <a:r>
              <a:rPr lang="hu-HU" dirty="0" err="1" smtClean="0"/>
              <a:t>sub</a:t>
            </a:r>
            <a:r>
              <a:rPr lang="hu-HU" dirty="0" smtClean="0"/>
              <a:t>)</a:t>
            </a:r>
            <a:r>
              <a:rPr lang="en-US" dirty="0" smtClean="0"/>
              <a:t>types are similar to the types discovered in Germanic languages.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en-US" dirty="0" err="1" smtClean="0"/>
              <a:t>ariants</a:t>
            </a:r>
            <a:r>
              <a:rPr lang="en-US" dirty="0" smtClean="0"/>
              <a:t>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appear to be more preferred in the case of wishes</a:t>
            </a:r>
            <a:r>
              <a:rPr lang="hu-HU" dirty="0" smtClean="0"/>
              <a:t>. B</a:t>
            </a:r>
            <a:r>
              <a:rPr lang="en-US" dirty="0" err="1" smtClean="0"/>
              <a:t>ut</a:t>
            </a:r>
            <a:r>
              <a:rPr lang="en-US" dirty="0" smtClean="0"/>
              <a:t> this is also logical, in the case of evaluations, discourse markers capable of expressing attitudes appear next to them</a:t>
            </a:r>
            <a:r>
              <a:rPr lang="hu-HU" dirty="0" smtClean="0"/>
              <a:t>.</a:t>
            </a:r>
          </a:p>
          <a:p>
            <a:r>
              <a:rPr lang="hu-HU" dirty="0" smtClean="0"/>
              <a:t>S</a:t>
            </a:r>
            <a:r>
              <a:rPr lang="en-US" dirty="0" err="1" smtClean="0"/>
              <a:t>peakers</a:t>
            </a:r>
            <a:r>
              <a:rPr lang="en-US" dirty="0" smtClean="0"/>
              <a:t> prefer </a:t>
            </a:r>
            <a:r>
              <a:rPr lang="hu-HU" dirty="0" err="1" smtClean="0"/>
              <a:t>variants</a:t>
            </a:r>
            <a:r>
              <a:rPr lang="hu-HU" baseline="0" dirty="0" smtClean="0"/>
              <a:t> </a:t>
            </a:r>
            <a:r>
              <a:rPr lang="en-US" dirty="0" smtClean="0"/>
              <a:t>with frequent optative particles</a:t>
            </a:r>
            <a:r>
              <a:rPr lang="hu-HU" dirty="0" smtClean="0"/>
              <a:t> (BÁRCSAK,</a:t>
            </a:r>
            <a:r>
              <a:rPr lang="hu-HU" baseline="0" dirty="0" smtClean="0"/>
              <a:t> BÁR)</a:t>
            </a:r>
            <a:r>
              <a:rPr lang="en-US" dirty="0" smtClean="0"/>
              <a:t>, but there is an exception (</a:t>
            </a:r>
            <a:r>
              <a:rPr lang="hu-HU" dirty="0" smtClean="0"/>
              <a:t>CSAK</a:t>
            </a:r>
            <a:r>
              <a:rPr lang="en-US" dirty="0" smtClean="0"/>
              <a:t>)</a:t>
            </a:r>
            <a:r>
              <a:rPr lang="hu-HU" dirty="0" smtClean="0"/>
              <a:t>, </a:t>
            </a:r>
            <a:r>
              <a:rPr lang="en-US" dirty="0" smtClean="0"/>
              <a:t>and in the case of insubordinate clauses there is a more accepted </a:t>
            </a:r>
            <a:r>
              <a:rPr lang="hu-HU" dirty="0" smtClean="0"/>
              <a:t>(HA) </a:t>
            </a:r>
            <a:r>
              <a:rPr lang="en-US" dirty="0" smtClean="0"/>
              <a:t>and a less accepted version</a:t>
            </a:r>
            <a:r>
              <a:rPr lang="hu-HU" dirty="0" smtClean="0"/>
              <a:t> (HOGYHA).</a:t>
            </a:r>
          </a:p>
          <a:p>
            <a:r>
              <a:rPr lang="hu-HU" dirty="0" err="1" smtClean="0"/>
              <a:t>Interestingly</a:t>
            </a:r>
            <a:r>
              <a:rPr lang="hu-HU" dirty="0" smtClean="0"/>
              <a:t> </a:t>
            </a:r>
            <a:r>
              <a:rPr lang="en-US" dirty="0" smtClean="0"/>
              <a:t>meta-linguistic forms containing verbs can be found among them, as well as among complement insubordinate clauses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301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45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1789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298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2 main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pragmatically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elaborative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. </a:t>
            </a:r>
          </a:p>
          <a:p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focuses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en-US" baseline="0" dirty="0" smtClean="0"/>
              <a:t>which, in addition to complement insubordinate clauses, form the other main group of this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en-US" baseline="0" dirty="0" smtClean="0"/>
              <a:t>category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D’Hertefelt</a:t>
            </a:r>
            <a:r>
              <a:rPr lang="hu-HU" baseline="0" dirty="0" smtClean="0"/>
              <a:t> </a:t>
            </a:r>
            <a:r>
              <a:rPr lang="en-US" baseline="0" dirty="0" smtClean="0"/>
              <a:t>found five main construction types in the Germanic languages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deontic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evaluative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assertive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argumentative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constructions</a:t>
            </a:r>
            <a:r>
              <a:rPr lang="hu-HU" baseline="0" dirty="0" smtClean="0"/>
              <a:t>. </a:t>
            </a:r>
            <a:r>
              <a:rPr lang="en-US" baseline="0" dirty="0" smtClean="0"/>
              <a:t>These types were also the starting point of this study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760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German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English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: FELOLVASNI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93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her</a:t>
            </a:r>
            <a:r>
              <a:rPr lang="hu-HU" baseline="0" dirty="0" smtClean="0"/>
              <a:t> 2006 </a:t>
            </a:r>
            <a:r>
              <a:rPr lang="hu-HU" baseline="0" dirty="0" err="1" smtClean="0"/>
              <a:t>study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Brdarné</a:t>
            </a:r>
            <a:r>
              <a:rPr lang="hu-HU" baseline="0" dirty="0" smtClean="0"/>
              <a:t> Szabó </a:t>
            </a:r>
            <a:r>
              <a:rPr lang="hu-HU" baseline="0" dirty="0" err="1" smtClean="0"/>
              <a:t>asked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university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students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evaluate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translations</a:t>
            </a:r>
            <a:r>
              <a:rPr lang="hu-HU" baseline="0" dirty="0" smtClean="0"/>
              <a:t> of (3) and (4),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preferred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 (5)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</a:t>
            </a:r>
            <a:r>
              <a:rPr lang="hu-HU" baseline="0" dirty="0" smtClean="0"/>
              <a:t> </a:t>
            </a:r>
            <a:r>
              <a:rPr lang="hu-HU" i="1" baseline="0" dirty="0" smtClean="0"/>
              <a:t>BÁRCSAK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instead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insubordinated</a:t>
            </a:r>
            <a:r>
              <a:rPr lang="hu-HU" baseline="0" dirty="0" smtClean="0"/>
              <a:t> version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(6)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subordinator</a:t>
            </a:r>
            <a:r>
              <a:rPr lang="hu-HU" baseline="0" dirty="0" smtClean="0"/>
              <a:t> </a:t>
            </a:r>
            <a:r>
              <a:rPr lang="hu-HU" i="1" baseline="0" dirty="0" smtClean="0"/>
              <a:t>HA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’.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why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arosed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especially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exist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? </a:t>
            </a:r>
            <a:r>
              <a:rPr lang="hu-HU" baseline="0" dirty="0" err="1" smtClean="0"/>
              <a:t>After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short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query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search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MNSz2 </a:t>
            </a:r>
            <a:r>
              <a:rPr lang="hu-HU" baseline="0" dirty="0" err="1" smtClean="0"/>
              <a:t>database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represents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today’s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DMs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address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terms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my</a:t>
            </a:r>
            <a:r>
              <a:rPr lang="hu-HU" baseline="0" dirty="0" smtClean="0"/>
              <a:t> idea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don’t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 over </a:t>
            </a:r>
            <a:r>
              <a:rPr lang="hu-HU" baseline="0" dirty="0" err="1" smtClean="0"/>
              <a:t>sentences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899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I’ve</a:t>
            </a:r>
            <a:r>
              <a:rPr lang="hu-HU" dirty="0" smtClean="0"/>
              <a:t> </a:t>
            </a:r>
            <a:r>
              <a:rPr lang="hu-HU" dirty="0" err="1" smtClean="0"/>
              <a:t>conducted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analysis</a:t>
            </a:r>
            <a:r>
              <a:rPr lang="hu-HU" baseline="0" dirty="0" smtClean="0"/>
              <a:t>: 2 corpus </a:t>
            </a:r>
            <a:r>
              <a:rPr lang="hu-HU" baseline="0" dirty="0" err="1" smtClean="0"/>
              <a:t>analyses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BEA,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MNSz2) and a </a:t>
            </a:r>
            <a:r>
              <a:rPr lang="hu-HU" baseline="0" dirty="0" err="1" smtClean="0"/>
              <a:t>questionnaire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survey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detect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gain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detailed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examination of the versions with interjections was also justified by the fact that it is very difficult to extract insubordinate clauses from the databases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conditional subordinate clauses is huge, it is extremely time-consuming to find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insubordinated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baseline="0" dirty="0" smtClean="0"/>
              <a:t>The upper part of the slide contains the selected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ah, etc.) </a:t>
            </a:r>
            <a:r>
              <a:rPr lang="en-US" baseline="0" dirty="0" smtClean="0"/>
              <a:t>and conditional conjunctions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subordinators</a:t>
            </a:r>
            <a:r>
              <a:rPr lang="hu-HU" baseline="0" dirty="0" smtClean="0"/>
              <a:t> (</a:t>
            </a:r>
            <a:r>
              <a:rPr lang="hu-HU" i="1" baseline="0" dirty="0" smtClean="0"/>
              <a:t>ha, hogyha</a:t>
            </a:r>
            <a:r>
              <a:rPr lang="hu-HU" baseline="0" dirty="0" smtClean="0"/>
              <a:t>)</a:t>
            </a:r>
            <a:r>
              <a:rPr lang="en-US" baseline="0" dirty="0" smtClean="0"/>
              <a:t>, as well as the optative particles </a:t>
            </a:r>
            <a:r>
              <a:rPr lang="hu-HU" baseline="0" dirty="0" smtClean="0"/>
              <a:t>(</a:t>
            </a:r>
            <a:r>
              <a:rPr lang="hu-HU" i="1" baseline="0" dirty="0" smtClean="0"/>
              <a:t>csak, bárcsak, bár</a:t>
            </a:r>
            <a:r>
              <a:rPr lang="hu-HU" baseline="0" dirty="0" smtClean="0"/>
              <a:t>) </a:t>
            </a:r>
            <a:r>
              <a:rPr lang="en-US" baseline="0" dirty="0" smtClean="0"/>
              <a:t>also included in the study.</a:t>
            </a:r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76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:</a:t>
            </a:r>
            <a:r>
              <a:rPr lang="hu-HU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surprisingly, there were no hits in the BEA for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MNSz2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query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subordinator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hogyha)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88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(9). 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necessary due to the frequent lack of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punctuation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marking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genres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subcorpora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Ó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most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clauses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AH/OH HOGYHA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completely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JAJ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ouch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is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problematic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multifunctional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nature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not always clear whether it is a noun 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griveous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’)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(10).</a:t>
            </a:r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2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en-US" dirty="0" smtClean="0"/>
              <a:t>indicate very, very rare usage in the case of such a large (1.5 million text words) corpus, but</a:t>
            </a:r>
            <a:r>
              <a:rPr lang="hu-HU" dirty="0" smtClean="0"/>
              <a:t> </a:t>
            </a:r>
            <a:r>
              <a:rPr lang="en-US" dirty="0" smtClean="0"/>
              <a:t>the situation is </a:t>
            </a:r>
            <a:r>
              <a:rPr lang="hu-HU" dirty="0" smtClean="0"/>
              <a:t>a </a:t>
            </a:r>
            <a:r>
              <a:rPr lang="hu-HU" dirty="0" err="1" smtClean="0"/>
              <a:t>little</a:t>
            </a:r>
            <a:r>
              <a:rPr lang="hu-HU" dirty="0" smtClean="0"/>
              <a:t> bit </a:t>
            </a:r>
            <a:r>
              <a:rPr lang="en-US" dirty="0" smtClean="0"/>
              <a:t>different if during the search we allow an extra element to enter between the interjection and the subordinator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410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allow</a:t>
            </a:r>
            <a:r>
              <a:rPr lang="hu-HU" baseline="0" dirty="0" smtClean="0"/>
              <a:t> e. g. a </a:t>
            </a:r>
            <a:r>
              <a:rPr lang="hu-HU" baseline="0" dirty="0" err="1" smtClean="0"/>
              <a:t>punctuation</a:t>
            </a:r>
            <a:r>
              <a:rPr lang="hu-HU" baseline="0" dirty="0" smtClean="0"/>
              <a:t> mark (</a:t>
            </a:r>
            <a:r>
              <a:rPr lang="hu-HU" baseline="0" dirty="0" err="1" smtClean="0"/>
              <a:t>typically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comma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between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elements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numbers</a:t>
            </a:r>
            <a:r>
              <a:rPr lang="hu-HU" baseline="0" dirty="0" smtClean="0"/>
              <a:t>. The </a:t>
            </a:r>
            <a:r>
              <a:rPr lang="hu-HU" baseline="0" dirty="0" err="1" smtClean="0"/>
              <a:t>same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pairs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emerge</a:t>
            </a:r>
            <a:r>
              <a:rPr lang="hu-HU" baseline="0" dirty="0" smtClean="0"/>
              <a:t>: Ó HA, OH HA AND JAJ HA. </a:t>
            </a:r>
            <a:r>
              <a:rPr lang="en-US" baseline="0" dirty="0" smtClean="0"/>
              <a:t>But even the almost half a thousand hits can be said to be small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29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cQ419oNl0C5xiHlrNzYToLMn0Yo2Rx3xjNypArtLzEvd-ywg/viewform?vc=0&amp;c=0&amp;w=1&amp;flr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1602224"/>
            <a:ext cx="8915399" cy="3175158"/>
          </a:xfrm>
        </p:spPr>
        <p:txBody>
          <a:bodyPr>
            <a:normAutofit/>
          </a:bodyPr>
          <a:lstStyle/>
          <a:p>
            <a:r>
              <a:rPr lang="en-US" sz="3900" b="1" i="1" dirty="0"/>
              <a:t>The semantics and pragmatics of insubordinate conditional clauses in Hungarian</a:t>
            </a:r>
            <a:endParaRPr lang="hu-HU" sz="39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3" y="5170571"/>
            <a:ext cx="9555480" cy="1349101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18th International </a:t>
            </a:r>
            <a:r>
              <a:rPr lang="hu-HU" dirty="0" err="1" smtClean="0"/>
              <a:t>Pragmatics</a:t>
            </a:r>
            <a:r>
              <a:rPr lang="hu-HU" dirty="0" smtClean="0"/>
              <a:t> </a:t>
            </a:r>
            <a:r>
              <a:rPr lang="hu-HU" dirty="0" err="1" smtClean="0"/>
              <a:t>Conference</a:t>
            </a:r>
            <a:r>
              <a:rPr lang="hu-HU" dirty="0" smtClean="0"/>
              <a:t>, </a:t>
            </a:r>
            <a:r>
              <a:rPr lang="hu-HU" dirty="0" err="1" smtClean="0"/>
              <a:t>Université</a:t>
            </a:r>
            <a:r>
              <a:rPr lang="hu-HU" dirty="0" smtClean="0"/>
              <a:t> </a:t>
            </a:r>
            <a:r>
              <a:rPr lang="hu-HU" dirty="0" err="1" smtClean="0"/>
              <a:t>Libre</a:t>
            </a:r>
            <a:r>
              <a:rPr lang="hu-HU" dirty="0" smtClean="0"/>
              <a:t> de </a:t>
            </a:r>
            <a:r>
              <a:rPr lang="hu-HU" dirty="0" err="1" smtClean="0"/>
              <a:t>Bruxelles</a:t>
            </a:r>
            <a:r>
              <a:rPr lang="hu-HU" dirty="0" smtClean="0"/>
              <a:t>, 11.07.2023.</a:t>
            </a:r>
          </a:p>
          <a:p>
            <a:r>
              <a:rPr lang="en-US" b="1" dirty="0" smtClean="0"/>
              <a:t>Clause </a:t>
            </a:r>
            <a:r>
              <a:rPr lang="en-US" b="1" dirty="0"/>
              <a:t>combining at the discourse-grammar interface: Answers</a:t>
            </a:r>
          </a:p>
          <a:p>
            <a:r>
              <a:rPr lang="en-US" b="1" dirty="0"/>
              <a:t>from coordination, subordination and </a:t>
            </a:r>
            <a:r>
              <a:rPr lang="en-US" b="1" dirty="0" smtClean="0"/>
              <a:t>insubordination</a:t>
            </a:r>
            <a:endParaRPr lang="hu-HU" dirty="0" smtClean="0"/>
          </a:p>
          <a:p>
            <a:r>
              <a:rPr lang="hu-HU" dirty="0" smtClean="0"/>
              <a:t>Dér, Csilla Ilona</a:t>
            </a:r>
            <a:endParaRPr lang="hu-HU" dirty="0"/>
          </a:p>
        </p:txBody>
      </p:sp>
      <p:pic>
        <p:nvPicPr>
          <p:cNvPr id="4" name="Google Shape;27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2982" y="1095836"/>
            <a:ext cx="3917800" cy="101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68;p12" descr="https://lh5.googleusercontent.com/5okfIvuRBwGfm903F0hceovlTTXKjsh3rIfIQpuzZ_U1RCBn9A2QutH7DSm8iVMqxO83hoaTwebZD6PdAP2gGorUm1zzb0PkatE5XQOlWjgRokM4DsM7pjPIf6pRPzv0gml3AyC6c-h3XrMFz10Hy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8412" y="645087"/>
            <a:ext cx="1404420" cy="1052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1;p12"/>
          <p:cNvSpPr txBox="1"/>
          <p:nvPr/>
        </p:nvSpPr>
        <p:spPr>
          <a:xfrm>
            <a:off x="6101964" y="1640571"/>
            <a:ext cx="4316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Hungarian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Research Centre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Linguistics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6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nterjection</a:t>
            </a:r>
            <a:r>
              <a:rPr lang="hu-HU" dirty="0" smtClean="0"/>
              <a:t> + </a:t>
            </a:r>
            <a:r>
              <a:rPr lang="hu-HU" i="1" dirty="0" smtClean="0"/>
              <a:t>HA</a:t>
            </a:r>
            <a:r>
              <a:rPr lang="hu-HU" dirty="0" smtClean="0"/>
              <a:t>: </a:t>
            </a:r>
            <a:r>
              <a:rPr lang="hu-HU" dirty="0" err="1" smtClean="0"/>
              <a:t>wishes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5051" y="1731696"/>
            <a:ext cx="10042216" cy="46771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(10) </a:t>
            </a:r>
            <a:r>
              <a:rPr lang="hu-HU" i="1" dirty="0" err="1" smtClean="0">
                <a:solidFill>
                  <a:schemeClr val="tx1"/>
                </a:solidFill>
              </a:rPr>
              <a:t>leila</a:t>
            </a:r>
            <a:r>
              <a:rPr lang="hu-HU" i="1" dirty="0" smtClean="0">
                <a:solidFill>
                  <a:schemeClr val="tx1"/>
                </a:solidFill>
              </a:rPr>
              <a:t> </a:t>
            </a:r>
            <a:r>
              <a:rPr lang="hu-HU" i="1" dirty="0">
                <a:solidFill>
                  <a:schemeClr val="tx1"/>
                </a:solidFill>
              </a:rPr>
              <a:t>11/18/99 14:01:29 Nézem a foteleket... </a:t>
            </a:r>
            <a:r>
              <a:rPr lang="hu-HU" b="1" i="1" dirty="0">
                <a:solidFill>
                  <a:schemeClr val="tx1"/>
                </a:solidFill>
              </a:rPr>
              <a:t>Oh, ha mesélni tudnának...</a:t>
            </a:r>
            <a:r>
              <a:rPr lang="hu-HU" i="1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>
                <a:solidFill>
                  <a:schemeClr val="tx1"/>
                </a:solidFill>
              </a:rPr>
              <a:t>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#1022,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chemeClr val="tx1"/>
                </a:solidFill>
              </a:rPr>
              <a:t>look at the armchairs... </a:t>
            </a:r>
            <a:r>
              <a:rPr lang="en-US" b="1" dirty="0">
                <a:solidFill>
                  <a:schemeClr val="tx1"/>
                </a:solidFill>
              </a:rPr>
              <a:t>Oh, if </a:t>
            </a:r>
            <a:r>
              <a:rPr lang="hu-HU" b="1" dirty="0" err="1" smtClean="0">
                <a:solidFill>
                  <a:schemeClr val="tx1"/>
                </a:solidFill>
              </a:rPr>
              <a:t>they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could </a:t>
            </a:r>
            <a:r>
              <a:rPr lang="en-US" b="1" dirty="0" smtClean="0">
                <a:solidFill>
                  <a:schemeClr val="tx1"/>
                </a:solidFill>
              </a:rPr>
              <a:t>tell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tales</a:t>
            </a:r>
            <a:r>
              <a:rPr lang="en-US" b="1" dirty="0" smtClean="0">
                <a:solidFill>
                  <a:schemeClr val="tx1"/>
                </a:solidFill>
              </a:rPr>
              <a:t>...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(11) </a:t>
            </a:r>
            <a:r>
              <a:rPr lang="hu-HU" dirty="0">
                <a:solidFill>
                  <a:schemeClr val="tx1"/>
                </a:solidFill>
              </a:rPr>
              <a:t>B.S. (…) </a:t>
            </a:r>
            <a:r>
              <a:rPr lang="hu-HU" i="1" dirty="0">
                <a:solidFill>
                  <a:schemeClr val="tx1"/>
                </a:solidFill>
              </a:rPr>
              <a:t>Az embernek sokszor van olyan, hogy mesél egy történetét és vagy éppen megél egy történetet és arra gondol, </a:t>
            </a:r>
            <a:r>
              <a:rPr lang="hu-HU" b="1" i="1" dirty="0">
                <a:solidFill>
                  <a:schemeClr val="tx1"/>
                </a:solidFill>
              </a:rPr>
              <a:t>ó! ha nálam lett volna a fényképezőgépem. </a:t>
            </a:r>
            <a:r>
              <a:rPr lang="hu-HU" dirty="0">
                <a:solidFill>
                  <a:schemeClr val="tx1"/>
                </a:solidFill>
              </a:rPr>
              <a:t>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#2615,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People </a:t>
            </a:r>
            <a:r>
              <a:rPr lang="en-US" dirty="0">
                <a:solidFill>
                  <a:schemeClr val="tx1"/>
                </a:solidFill>
              </a:rPr>
              <a:t>often tell a story or live a story and think, </a:t>
            </a:r>
            <a:r>
              <a:rPr lang="en-US" b="1" dirty="0">
                <a:solidFill>
                  <a:schemeClr val="tx1"/>
                </a:solidFill>
              </a:rPr>
              <a:t>oh! if I had my camera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(12) </a:t>
            </a:r>
            <a:r>
              <a:rPr lang="hu-HU" i="1" dirty="0" smtClean="0">
                <a:solidFill>
                  <a:schemeClr val="tx1"/>
                </a:solidFill>
              </a:rPr>
              <a:t>2013-11-10 </a:t>
            </a:r>
            <a:r>
              <a:rPr lang="hu-HU" i="1" dirty="0">
                <a:solidFill>
                  <a:schemeClr val="tx1"/>
                </a:solidFill>
              </a:rPr>
              <a:t>Békési József </a:t>
            </a:r>
            <a:r>
              <a:rPr lang="hu-HU" b="1" i="1" dirty="0">
                <a:solidFill>
                  <a:schemeClr val="tx1"/>
                </a:solidFill>
              </a:rPr>
              <a:t>Jaj, ha így néznének ki!</a:t>
            </a:r>
            <a:r>
              <a:rPr lang="hu-HU" i="1" dirty="0">
                <a:solidFill>
                  <a:schemeClr val="tx1"/>
                </a:solidFill>
              </a:rPr>
              <a:t> Ezek szépek... És jók is!</a:t>
            </a:r>
            <a:r>
              <a:rPr lang="hu-HU" dirty="0">
                <a:solidFill>
                  <a:schemeClr val="tx1"/>
                </a:solidFill>
              </a:rPr>
              <a:t> 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#2858, személyes-közösségi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only they looked like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this! </a:t>
            </a:r>
            <a:r>
              <a:rPr lang="en-US" dirty="0">
                <a:solidFill>
                  <a:schemeClr val="tx1"/>
                </a:solidFill>
              </a:rPr>
              <a:t>These are beautiful... And good too!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especially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irrealis</a:t>
            </a:r>
            <a:r>
              <a:rPr lang="hu-HU" dirty="0" smtClean="0">
                <a:solidFill>
                  <a:schemeClr val="tx1"/>
                </a:solidFill>
              </a:rPr>
              <a:t> and </a:t>
            </a:r>
            <a:r>
              <a:rPr lang="hu-HU" dirty="0" err="1" smtClean="0">
                <a:solidFill>
                  <a:schemeClr val="tx1"/>
                </a:solidFill>
              </a:rPr>
              <a:t>counterfactual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hu-HU" dirty="0" smtClean="0"/>
              <a:t>(13) </a:t>
            </a:r>
            <a:r>
              <a:rPr lang="hu-HU" b="1" i="1" dirty="0"/>
              <a:t>ó ha </a:t>
            </a:r>
            <a:r>
              <a:rPr lang="hu-HU" b="1" i="1" dirty="0" err="1"/>
              <a:t>Assziszi</a:t>
            </a:r>
            <a:r>
              <a:rPr lang="hu-HU" b="1" i="1" dirty="0"/>
              <a:t> szent Ferenc köztünk még egyszer </a:t>
            </a:r>
            <a:r>
              <a:rPr lang="hu-HU" b="1" dirty="0"/>
              <a:t>megjelensz</a:t>
            </a:r>
            <a:r>
              <a:rPr lang="hu-HU" b="1" i="1" dirty="0"/>
              <a:t> </a:t>
            </a:r>
            <a:r>
              <a:rPr lang="hu-HU" i="1" dirty="0"/>
              <a:t>bolyongva a piros tetők vékony cserepei fölött </a:t>
            </a:r>
            <a:r>
              <a:rPr lang="hu-HU" dirty="0"/>
              <a:t>(MNSz2, #275411964, </a:t>
            </a:r>
            <a:r>
              <a:rPr lang="hu-HU" dirty="0" err="1"/>
              <a:t>literature</a:t>
            </a:r>
            <a:r>
              <a:rPr lang="hu-HU" dirty="0" smtClean="0"/>
              <a:t>) – V.Prst.</a:t>
            </a:r>
            <a:r>
              <a:rPr lang="hu-HU" cap="small" dirty="0" smtClean="0"/>
              <a:t>Ind.Sg2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Saint Francis of Assisi </a:t>
            </a:r>
            <a:r>
              <a:rPr lang="hu-HU" dirty="0" err="1" smtClean="0">
                <a:solidFill>
                  <a:schemeClr val="tx1"/>
                </a:solidFill>
              </a:rPr>
              <a:t>you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appear </a:t>
            </a:r>
            <a:r>
              <a:rPr lang="en-US" dirty="0">
                <a:solidFill>
                  <a:schemeClr val="tx1"/>
                </a:solidFill>
              </a:rPr>
              <a:t>among us one more time, wandering over the thin tiles of the red </a:t>
            </a:r>
            <a:r>
              <a:rPr lang="en-US" dirty="0" smtClean="0">
                <a:solidFill>
                  <a:schemeClr val="tx1"/>
                </a:solidFill>
              </a:rPr>
              <a:t>roofs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0045" y="267494"/>
            <a:ext cx="8911687" cy="1280890"/>
          </a:xfrm>
        </p:spPr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0319" y="907939"/>
            <a:ext cx="10639911" cy="550074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Corpus </a:t>
            </a:r>
            <a:r>
              <a:rPr lang="hu-HU" sz="2000" dirty="0" err="1" smtClean="0"/>
              <a:t>analysis</a:t>
            </a:r>
            <a:r>
              <a:rPr lang="hu-HU" sz="2000" dirty="0" smtClean="0"/>
              <a:t>, </a:t>
            </a:r>
            <a:r>
              <a:rPr lang="hu-HU" sz="2000" dirty="0"/>
              <a:t>3</a:t>
            </a:r>
            <a:r>
              <a:rPr lang="hu-HU" sz="2000" dirty="0" smtClean="0"/>
              <a:t> </a:t>
            </a:r>
            <a:r>
              <a:rPr lang="hu-HU" sz="2000" dirty="0" err="1"/>
              <a:t>s</a:t>
            </a:r>
            <a:r>
              <a:rPr lang="hu-HU" sz="2000" dirty="0" err="1" smtClean="0"/>
              <a:t>earches</a:t>
            </a:r>
            <a:r>
              <a:rPr lang="hu-HU" sz="2000" dirty="0" smtClean="0"/>
              <a:t>: </a:t>
            </a:r>
          </a:p>
          <a:p>
            <a:pPr marL="914400" lvl="2" indent="0">
              <a:buNone/>
            </a:pPr>
            <a:r>
              <a:rPr lang="hu-HU" sz="2000" dirty="0" smtClean="0"/>
              <a:t>1) </a:t>
            </a:r>
            <a:r>
              <a:rPr lang="hu-HU" sz="2000" dirty="0" err="1" smtClean="0"/>
              <a:t>based</a:t>
            </a:r>
            <a:r>
              <a:rPr lang="hu-HU" sz="2000" dirty="0" smtClean="0"/>
              <a:t> </a:t>
            </a:r>
            <a:r>
              <a:rPr lang="hu-HU" sz="2000" dirty="0" err="1" smtClean="0"/>
              <a:t>on</a:t>
            </a:r>
            <a:r>
              <a:rPr lang="hu-HU" sz="2000" dirty="0" smtClean="0"/>
              <a:t> </a:t>
            </a:r>
            <a:r>
              <a:rPr lang="hu-HU" sz="2000" dirty="0" err="1" smtClean="0"/>
              <a:t>D’Hertefelt’s</a:t>
            </a:r>
            <a:r>
              <a:rPr lang="hu-HU" sz="2000" dirty="0" smtClean="0"/>
              <a:t> (2018: 83) </a:t>
            </a:r>
            <a:r>
              <a:rPr lang="hu-HU" sz="2000" dirty="0" err="1" smtClean="0"/>
              <a:t>examples</a:t>
            </a:r>
            <a:r>
              <a:rPr lang="hu-HU" sz="2000" dirty="0" smtClean="0"/>
              <a:t>,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 of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conditional</a:t>
            </a:r>
            <a:r>
              <a:rPr lang="hu-HU" sz="2000" dirty="0" smtClean="0"/>
              <a:t> </a:t>
            </a:r>
            <a:r>
              <a:rPr lang="hu-HU" sz="2000" dirty="0" err="1" smtClean="0"/>
              <a:t>insubordinate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2) </a:t>
            </a:r>
            <a:r>
              <a:rPr lang="hu-HU" sz="2000" dirty="0" err="1" smtClean="0"/>
              <a:t>Special</a:t>
            </a:r>
            <a:r>
              <a:rPr lang="hu-HU" sz="2000" dirty="0" smtClean="0"/>
              <a:t> </a:t>
            </a:r>
            <a:r>
              <a:rPr lang="hu-HU" sz="2000" dirty="0" err="1" smtClean="0"/>
              <a:t>queries</a:t>
            </a:r>
            <a:r>
              <a:rPr lang="hu-HU" sz="2000" dirty="0" smtClean="0"/>
              <a:t> (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help</a:t>
            </a:r>
            <a:r>
              <a:rPr lang="hu-HU" sz="2000" dirty="0" smtClean="0"/>
              <a:t> of Bálint Sass </a:t>
            </a:r>
            <a:r>
              <a:rPr lang="hu-HU" sz="2000" dirty="0" err="1" smtClean="0"/>
              <a:t>computational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linguist</a:t>
            </a:r>
            <a:r>
              <a:rPr lang="hu-HU" sz="2000" dirty="0" smtClean="0"/>
              <a:t>) </a:t>
            </a:r>
            <a:r>
              <a:rPr lang="hu-HU" sz="2000" dirty="0" err="1" smtClean="0"/>
              <a:t>on</a:t>
            </a:r>
            <a:r>
              <a:rPr lang="hu-HU" sz="2000" dirty="0" smtClean="0"/>
              <a:t> MNSz2: </a:t>
            </a:r>
            <a:r>
              <a:rPr lang="hu-HU" sz="2000" i="1" dirty="0" smtClean="0"/>
              <a:t>Ha/Hogyha </a:t>
            </a:r>
            <a:r>
              <a:rPr lang="hu-HU" sz="2000" dirty="0" smtClean="0"/>
              <a:t>+ 6 </a:t>
            </a:r>
            <a:r>
              <a:rPr lang="hu-HU" sz="2000" dirty="0" err="1" smtClean="0"/>
              <a:t>words</a:t>
            </a:r>
            <a:r>
              <a:rPr lang="hu-HU" sz="2000" dirty="0" smtClean="0"/>
              <a:t> + </a:t>
            </a:r>
            <a:r>
              <a:rPr lang="hu-HU" sz="2000" dirty="0" err="1" smtClean="0"/>
              <a:t>punctuation</a:t>
            </a:r>
            <a:r>
              <a:rPr lang="hu-HU" sz="2000" dirty="0" smtClean="0"/>
              <a:t> mark (.,?, !, …, ;)</a:t>
            </a:r>
          </a:p>
          <a:p>
            <a:pPr marL="914400" lvl="2" indent="0">
              <a:buNone/>
            </a:pPr>
            <a:r>
              <a:rPr lang="hu-HU" sz="2000" dirty="0" smtClean="0"/>
              <a:t>3) Starting 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discourse</a:t>
            </a:r>
            <a:r>
              <a:rPr lang="hu-HU" sz="2000" dirty="0" smtClean="0"/>
              <a:t> </a:t>
            </a:r>
            <a:r>
              <a:rPr lang="hu-HU" sz="2000" dirty="0" err="1" smtClean="0"/>
              <a:t>markers</a:t>
            </a:r>
            <a:r>
              <a:rPr lang="hu-HU" sz="2000" dirty="0" smtClean="0"/>
              <a:t> (</a:t>
            </a:r>
            <a:r>
              <a:rPr lang="hu-HU" sz="2000" dirty="0" err="1" smtClean="0"/>
              <a:t>DMs</a:t>
            </a:r>
            <a:r>
              <a:rPr lang="hu-HU" sz="2000" dirty="0" smtClean="0"/>
              <a:t>)</a:t>
            </a:r>
          </a:p>
          <a:p>
            <a:pPr marL="914400" lvl="2" indent="0">
              <a:buNone/>
            </a:pPr>
            <a:r>
              <a:rPr lang="hu-HU" sz="2000" dirty="0" err="1" smtClean="0"/>
              <a:t>Findings</a:t>
            </a:r>
            <a:r>
              <a:rPr lang="hu-HU" sz="2000" dirty="0" smtClean="0"/>
              <a:t>:</a:t>
            </a:r>
          </a:p>
          <a:p>
            <a:pPr lvl="2"/>
            <a:r>
              <a:rPr lang="hu-HU" sz="2000" dirty="0" err="1" smtClean="0"/>
              <a:t>There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other</a:t>
            </a:r>
            <a:r>
              <a:rPr lang="hu-HU" sz="2000" dirty="0" smtClean="0"/>
              <a:t>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r>
              <a:rPr lang="hu-HU" sz="2000" dirty="0"/>
              <a:t> </a:t>
            </a:r>
            <a:r>
              <a:rPr lang="hu-HU" sz="2000" dirty="0" err="1" smtClean="0"/>
              <a:t>besides</a:t>
            </a:r>
            <a:r>
              <a:rPr lang="hu-HU" sz="2000" dirty="0" smtClean="0"/>
              <a:t> </a:t>
            </a:r>
            <a:r>
              <a:rPr lang="hu-HU" sz="2000" dirty="0" err="1" smtClean="0"/>
              <a:t>irrealis</a:t>
            </a:r>
            <a:r>
              <a:rPr lang="hu-HU" sz="2000" dirty="0"/>
              <a:t> </a:t>
            </a:r>
            <a:r>
              <a:rPr lang="hu-HU" sz="2000" dirty="0" smtClean="0"/>
              <a:t>and </a:t>
            </a:r>
            <a:r>
              <a:rPr lang="hu-HU" sz="2000" dirty="0" err="1" smtClean="0"/>
              <a:t>counterfactual</a:t>
            </a:r>
            <a:r>
              <a:rPr lang="hu-HU" sz="2000" dirty="0" smtClean="0"/>
              <a:t> </a:t>
            </a:r>
            <a:r>
              <a:rPr lang="hu-HU" sz="2000" b="1" dirty="0" err="1" smtClean="0"/>
              <a:t>wishes</a:t>
            </a:r>
            <a:r>
              <a:rPr lang="hu-HU" sz="2000" dirty="0" smtClean="0"/>
              <a:t>: </a:t>
            </a:r>
            <a:r>
              <a:rPr lang="hu-HU" sz="2000" b="1" dirty="0" err="1" smtClean="0"/>
              <a:t>requests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threats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offers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suggestions</a:t>
            </a:r>
            <a:endParaRPr lang="hu-HU" sz="2000" b="1" dirty="0" smtClean="0"/>
          </a:p>
          <a:p>
            <a:pPr lvl="2"/>
            <a:r>
              <a:rPr lang="hu-HU" sz="2000" dirty="0" err="1" smtClean="0"/>
              <a:t>Typical</a:t>
            </a:r>
            <a:r>
              <a:rPr lang="hu-HU" sz="2000" dirty="0" smtClean="0"/>
              <a:t>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, </a:t>
            </a:r>
            <a:r>
              <a:rPr lang="hu-HU" sz="2000" dirty="0" err="1" smtClean="0"/>
              <a:t>patterns</a:t>
            </a:r>
            <a:endParaRPr lang="hu-HU" sz="2000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780653"/>
            <a:ext cx="3756660" cy="187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Without</a:t>
            </a:r>
            <a:r>
              <a:rPr lang="hu-HU" dirty="0"/>
              <a:t> </a:t>
            </a:r>
            <a:r>
              <a:rPr lang="hu-HU" dirty="0" err="1"/>
              <a:t>interjection</a:t>
            </a:r>
            <a:r>
              <a:rPr lang="hu-HU" dirty="0"/>
              <a:t>(s)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Wish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dirty="0" smtClean="0"/>
              <a:t>’</a:t>
            </a:r>
            <a:r>
              <a:rPr lang="hu-HU" dirty="0" err="1" smtClean="0"/>
              <a:t>if</a:t>
            </a:r>
            <a:r>
              <a:rPr lang="hu-HU" dirty="0" smtClean="0"/>
              <a:t> (</a:t>
            </a:r>
            <a:r>
              <a:rPr lang="hu-HU" dirty="0" err="1" smtClean="0"/>
              <a:t>only</a:t>
            </a:r>
            <a:r>
              <a:rPr lang="hu-HU" dirty="0" smtClean="0"/>
              <a:t>)’</a:t>
            </a:r>
            <a:r>
              <a:rPr lang="hu-HU" b="1" dirty="0" smtClean="0"/>
              <a:t>+ MÉG </a:t>
            </a:r>
            <a:r>
              <a:rPr lang="hu-HU" dirty="0" smtClean="0"/>
              <a:t>’</a:t>
            </a:r>
            <a:r>
              <a:rPr lang="hu-HU" dirty="0" err="1" smtClean="0"/>
              <a:t>even</a:t>
            </a:r>
            <a:r>
              <a:rPr lang="hu-HU" dirty="0" smtClean="0"/>
              <a:t>/</a:t>
            </a:r>
            <a:r>
              <a:rPr lang="hu-HU" dirty="0" err="1" smtClean="0"/>
              <a:t>still</a:t>
            </a:r>
            <a:r>
              <a:rPr lang="hu-HU" dirty="0" smtClean="0"/>
              <a:t>’ </a:t>
            </a:r>
            <a:r>
              <a:rPr lang="hu-HU" b="1" dirty="0"/>
              <a:t>+ </a:t>
            </a:r>
            <a:r>
              <a:rPr lang="hu-HU" b="1" dirty="0" err="1" smtClean="0"/>
              <a:t>V.</a:t>
            </a:r>
            <a:r>
              <a:rPr lang="hu-HU" b="1" cap="small" dirty="0" err="1" smtClean="0"/>
              <a:t>cond</a:t>
            </a:r>
            <a:endParaRPr lang="hu-HU" b="1" cap="small" dirty="0" smtClean="0"/>
          </a:p>
          <a:p>
            <a:pPr marL="0" indent="0">
              <a:buNone/>
            </a:pPr>
            <a:r>
              <a:rPr lang="hu-HU" b="1" i="1" dirty="0" smtClean="0"/>
              <a:t>MÉG</a:t>
            </a:r>
            <a:r>
              <a:rPr lang="hu-HU" dirty="0" smtClean="0"/>
              <a:t>: </a:t>
            </a:r>
            <a:r>
              <a:rPr lang="en-US" dirty="0"/>
              <a:t>indicates that an action, event, state has not been completed, is ongoing, or it will last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(14) </a:t>
            </a:r>
            <a:r>
              <a:rPr lang="hu-HU" dirty="0"/>
              <a:t>Ezzel azt hiszem a Linux eljutott arra a szintre, ahol már tényleg veszélyezteti az MS monopóliumát. (…) </a:t>
            </a:r>
            <a:r>
              <a:rPr lang="hu-HU" b="1" dirty="0"/>
              <a:t>Ha még a játékok is futnának alatta! </a:t>
            </a:r>
            <a:r>
              <a:rPr lang="hu-HU" dirty="0"/>
              <a:t>(MNSz2, #255103097,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With </a:t>
            </a:r>
            <a:r>
              <a:rPr lang="en-US" dirty="0"/>
              <a:t>this, I think Linux has reached the level where it really threatens MS's monopoly. (…) </a:t>
            </a:r>
            <a:r>
              <a:rPr lang="en-US" b="1" dirty="0"/>
              <a:t>If only games could run under it!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(15) </a:t>
            </a:r>
            <a:r>
              <a:rPr lang="hu-HU" dirty="0"/>
              <a:t>[</a:t>
            </a:r>
            <a:r>
              <a:rPr lang="hu-HU" dirty="0" err="1"/>
              <a:t>about</a:t>
            </a:r>
            <a:r>
              <a:rPr lang="hu-HU" dirty="0"/>
              <a:t> a </a:t>
            </a:r>
            <a:r>
              <a:rPr lang="hu-HU" dirty="0" err="1"/>
              <a:t>funny</a:t>
            </a:r>
            <a:r>
              <a:rPr lang="hu-HU" dirty="0"/>
              <a:t> </a:t>
            </a:r>
            <a:r>
              <a:rPr lang="hu-HU" dirty="0" err="1"/>
              <a:t>poem</a:t>
            </a:r>
            <a:r>
              <a:rPr lang="hu-HU" dirty="0"/>
              <a:t>] </a:t>
            </a:r>
            <a:r>
              <a:rPr lang="en-US" dirty="0"/>
              <a:t>12:58:10 </a:t>
            </a:r>
            <a:r>
              <a:rPr lang="en-US" dirty="0" err="1"/>
              <a:t>Jaj</a:t>
            </a:r>
            <a:r>
              <a:rPr lang="en-US" dirty="0"/>
              <a:t> </a:t>
            </a:r>
            <a:r>
              <a:rPr lang="en-US" dirty="0" err="1"/>
              <a:t>qszi</a:t>
            </a:r>
            <a:r>
              <a:rPr lang="en-US" dirty="0"/>
              <a:t>!</a:t>
            </a:r>
            <a:r>
              <a:rPr lang="hu-HU" dirty="0"/>
              <a:t> </a:t>
            </a:r>
            <a:r>
              <a:rPr lang="hu-HU" b="1" dirty="0"/>
              <a:t>Ha még érteném! </a:t>
            </a:r>
            <a:r>
              <a:rPr lang="hu-HU" dirty="0"/>
              <a:t>Kétszer elolvastam, figyelmesen. Lehet, hogy bennem van a hiba?:o)  (MNSz2, #227422202, </a:t>
            </a:r>
            <a:r>
              <a:rPr lang="hu-HU" dirty="0" err="1"/>
              <a:t>pers</a:t>
            </a:r>
            <a:r>
              <a:rPr lang="hu-HU" dirty="0"/>
              <a:t>) ’I </a:t>
            </a:r>
            <a:r>
              <a:rPr lang="hu-HU" b="1" dirty="0" err="1"/>
              <a:t>don’t</a:t>
            </a:r>
            <a:r>
              <a:rPr lang="hu-HU" dirty="0"/>
              <a:t> </a:t>
            </a:r>
            <a:r>
              <a:rPr lang="hu-HU" dirty="0" err="1"/>
              <a:t>understand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Oh </a:t>
            </a:r>
            <a:r>
              <a:rPr lang="hu-HU" dirty="0" err="1" smtClean="0"/>
              <a:t>qszi</a:t>
            </a:r>
            <a:r>
              <a:rPr lang="en-US" dirty="0" smtClean="0"/>
              <a:t>! </a:t>
            </a:r>
            <a:r>
              <a:rPr lang="en-US" b="1" dirty="0"/>
              <a:t>If only I could </a:t>
            </a:r>
            <a:r>
              <a:rPr lang="en-US" b="1" dirty="0" smtClean="0"/>
              <a:t>understand</a:t>
            </a:r>
            <a:r>
              <a:rPr lang="hu-HU" b="1" dirty="0" smtClean="0"/>
              <a:t> </a:t>
            </a:r>
            <a:r>
              <a:rPr lang="hu-HU" b="1" dirty="0" err="1" smtClean="0"/>
              <a:t>it</a:t>
            </a:r>
            <a:r>
              <a:rPr lang="en-US" b="1" dirty="0" smtClean="0"/>
              <a:t>! </a:t>
            </a:r>
            <a:r>
              <a:rPr lang="en-US" dirty="0"/>
              <a:t>I read it twice, carefully. Maybe it's my fault</a:t>
            </a:r>
            <a:r>
              <a:rPr lang="en-US" dirty="0" smtClean="0"/>
              <a:t>?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8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9292" y="1905000"/>
            <a:ext cx="9623108" cy="3937000"/>
          </a:xfrm>
        </p:spPr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r>
              <a:rPr lang="hu-HU" sz="2000" b="1" dirty="0"/>
              <a:t>HA + MÉG EGYSZER ’</a:t>
            </a:r>
            <a:r>
              <a:rPr lang="hu-HU" sz="2000" b="1" dirty="0" err="1"/>
              <a:t>if</a:t>
            </a:r>
            <a:r>
              <a:rPr lang="hu-HU" sz="2000" b="1" dirty="0"/>
              <a:t>’ + ’</a:t>
            </a:r>
            <a:r>
              <a:rPr lang="hu-HU" sz="2000" b="1" dirty="0" err="1"/>
              <a:t>one</a:t>
            </a:r>
            <a:r>
              <a:rPr lang="hu-HU" sz="2000" b="1" dirty="0"/>
              <a:t> more </a:t>
            </a:r>
            <a:r>
              <a:rPr lang="hu-HU" sz="2000" b="1" dirty="0" err="1"/>
              <a:t>time</a:t>
            </a:r>
            <a:r>
              <a:rPr lang="hu-HU" sz="2000" b="1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Request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16)</a:t>
            </a:r>
            <a:r>
              <a:rPr lang="hu-HU" sz="2000" i="1" dirty="0" smtClean="0"/>
              <a:t> </a:t>
            </a:r>
            <a:r>
              <a:rPr lang="hu-HU" sz="2000" i="1" dirty="0"/>
              <a:t>MARSI PÉTER PÁL (MIÉP) Elnézést, közben a költségvetésért felelős főpolgármester-helyettessel beszélgettem. </a:t>
            </a:r>
            <a:r>
              <a:rPr lang="hu-HU" sz="2000" b="1" i="1" dirty="0"/>
              <a:t>HA MÉG egyszer megismételné a  javaslatot! </a:t>
            </a:r>
            <a:r>
              <a:rPr lang="hu-HU" sz="2000" dirty="0"/>
              <a:t>(MNSz2, #134479973, </a:t>
            </a:r>
            <a:r>
              <a:rPr lang="hu-HU" sz="2000" dirty="0" err="1"/>
              <a:t>political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Excuse me, I was talking to the deputy mayor responsible for the budget. </a:t>
            </a:r>
            <a:r>
              <a:rPr lang="en-US" sz="2000" b="1" dirty="0"/>
              <a:t>If you could repeat the suggestion one more time!</a:t>
            </a:r>
            <a:r>
              <a:rPr lang="hu-HU" sz="2000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Threat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17) </a:t>
            </a:r>
            <a:r>
              <a:rPr lang="hu-HU" sz="2000" dirty="0"/>
              <a:t>MARA</a:t>
            </a:r>
            <a:r>
              <a:rPr lang="hu-HU" sz="2000" i="1" dirty="0"/>
              <a:t> Te meg jobban teszed, ha meghúzod magad, és egy szót sem szólsz, érted?! </a:t>
            </a:r>
            <a:r>
              <a:rPr lang="hu-HU" sz="2000" b="1" i="1" dirty="0"/>
              <a:t>Ha még egyszer meglátlak Béni közelében!</a:t>
            </a:r>
            <a:r>
              <a:rPr lang="hu-HU" sz="2000" i="1" dirty="0"/>
              <a:t> A férjem közelében! </a:t>
            </a:r>
            <a:r>
              <a:rPr lang="hu-HU" sz="2000" b="1" i="1" dirty="0"/>
              <a:t>Ha még egyszer odatelefonálsz!</a:t>
            </a:r>
            <a:r>
              <a:rPr lang="hu-HU" sz="2000" i="1" dirty="0"/>
              <a:t> </a:t>
            </a:r>
            <a:r>
              <a:rPr lang="hu-HU" sz="2000" dirty="0"/>
              <a:t>(MNSz2, #90948270, </a:t>
            </a:r>
            <a:r>
              <a:rPr lang="hu-HU" sz="2000" dirty="0" err="1"/>
              <a:t>lit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MARA You'd do better if you shut up and don't say a word, understand?! </a:t>
            </a:r>
            <a:r>
              <a:rPr lang="en-US" sz="2000" b="1" dirty="0"/>
              <a:t>If I see you near </a:t>
            </a:r>
            <a:r>
              <a:rPr lang="en-US" sz="2000" b="1" dirty="0" err="1"/>
              <a:t>Béni</a:t>
            </a:r>
            <a:r>
              <a:rPr lang="en-US" sz="2000" b="1" dirty="0"/>
              <a:t> again! </a:t>
            </a:r>
            <a:r>
              <a:rPr lang="en-US" sz="2000" dirty="0"/>
              <a:t>Near my husband</a:t>
            </a:r>
            <a:r>
              <a:rPr lang="en-US" sz="2000" b="1" dirty="0"/>
              <a:t>! If you call there again!</a:t>
            </a:r>
            <a:r>
              <a:rPr lang="hu-HU" sz="2000" b="1" dirty="0"/>
              <a:t>’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55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38528" y="1591056"/>
            <a:ext cx="9994392" cy="5029200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/>
              <a:t>Evaluations</a:t>
            </a:r>
            <a:r>
              <a:rPr lang="hu-HU" b="1" dirty="0" smtClean="0"/>
              <a:t>: </a:t>
            </a:r>
            <a:r>
              <a:rPr lang="hu-HU" b="1" dirty="0" err="1" smtClean="0"/>
              <a:t>sarcastic</a:t>
            </a:r>
            <a:r>
              <a:rPr lang="hu-HU" b="1" dirty="0" smtClean="0"/>
              <a:t>, </a:t>
            </a:r>
            <a:r>
              <a:rPr lang="hu-HU" b="1" dirty="0" err="1" smtClean="0"/>
              <a:t>ironic</a:t>
            </a:r>
            <a:r>
              <a:rPr lang="hu-HU" b="1" dirty="0" smtClean="0"/>
              <a:t> </a:t>
            </a:r>
            <a:r>
              <a:rPr lang="hu-HU" dirty="0" smtClean="0"/>
              <a:t>(</a:t>
            </a:r>
            <a:r>
              <a:rPr lang="hu-HU" b="1" dirty="0" smtClean="0"/>
              <a:t>„</a:t>
            </a:r>
            <a:r>
              <a:rPr lang="en-US" dirty="0"/>
              <a:t>they can be used to evaluate </a:t>
            </a:r>
            <a:r>
              <a:rPr lang="en-US" dirty="0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/>
              <a:t>SoA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remarkable</a:t>
            </a:r>
            <a:r>
              <a:rPr lang="hu-HU" dirty="0"/>
              <a:t>, </a:t>
            </a:r>
            <a:r>
              <a:rPr lang="hu-HU" dirty="0" err="1"/>
              <a:t>negative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”, </a:t>
            </a:r>
            <a:r>
              <a:rPr lang="hu-HU" dirty="0" err="1" smtClean="0"/>
              <a:t>D’Hertefelt</a:t>
            </a:r>
            <a:r>
              <a:rPr lang="hu-HU" dirty="0" smtClean="0"/>
              <a:t> 2018: 106)</a:t>
            </a:r>
            <a:endParaRPr lang="hu-HU" b="1" dirty="0" smtClean="0"/>
          </a:p>
          <a:p>
            <a:pPr marL="0" indent="0">
              <a:buNone/>
            </a:pPr>
            <a:r>
              <a:rPr lang="hu-HU" i="1" dirty="0" smtClean="0"/>
              <a:t>HA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(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productive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(18) Csak </a:t>
            </a:r>
            <a:r>
              <a:rPr lang="hu-HU" dirty="0"/>
              <a:t>az ötvenes évek elején volt gyakorlat, hogy a vádirat helyett véletlenül az </a:t>
            </a:r>
            <a:r>
              <a:rPr lang="hu-HU" dirty="0" smtClean="0"/>
              <a:t>ítéletet </a:t>
            </a:r>
            <a:r>
              <a:rPr lang="hu-HU" dirty="0"/>
              <a:t>olvasták fel... </a:t>
            </a:r>
            <a:r>
              <a:rPr lang="hu-HU" b="1" u="sng" dirty="0"/>
              <a:t>Ha neked </a:t>
            </a:r>
            <a:r>
              <a:rPr lang="hu-HU" b="1" dirty="0"/>
              <a:t>ez az eljárásrend tetszik</a:t>
            </a:r>
            <a:r>
              <a:rPr lang="hu-HU" b="1" dirty="0" smtClean="0"/>
              <a:t>...? </a:t>
            </a:r>
            <a:r>
              <a:rPr lang="hu-HU" dirty="0"/>
              <a:t>(MNSz2, #</a:t>
            </a:r>
            <a:r>
              <a:rPr lang="hu-HU" dirty="0" smtClean="0"/>
              <a:t>254268244, </a:t>
            </a:r>
            <a:r>
              <a:rPr lang="hu-HU" dirty="0" err="1" smtClean="0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It </a:t>
            </a:r>
            <a:r>
              <a:rPr lang="en-US" dirty="0"/>
              <a:t>was only in the early fifties that the verdict was accidentally read out instead of the indictment... </a:t>
            </a:r>
            <a:r>
              <a:rPr lang="en-US" b="1" dirty="0"/>
              <a:t>If you like this procedure...?</a:t>
            </a:r>
            <a:r>
              <a:rPr lang="hu-HU" b="1" dirty="0" smtClean="0"/>
              <a:t>’</a:t>
            </a:r>
          </a:p>
          <a:p>
            <a:r>
              <a:rPr lang="hu-HU" b="1" dirty="0" err="1" smtClean="0"/>
              <a:t>Assertive</a:t>
            </a:r>
            <a:r>
              <a:rPr lang="hu-HU" b="1" dirty="0" smtClean="0"/>
              <a:t>: </a:t>
            </a:r>
            <a:r>
              <a:rPr lang="hu-HU" dirty="0" err="1" smtClean="0"/>
              <a:t>asserts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(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polarity</a:t>
            </a:r>
            <a:r>
              <a:rPr lang="hu-HU" dirty="0" smtClean="0"/>
              <a:t>: </a:t>
            </a:r>
            <a:r>
              <a:rPr lang="hu-HU" i="1" dirty="0" err="1" smtClean="0"/>
              <a:t>if</a:t>
            </a:r>
            <a:r>
              <a:rPr lang="hu-HU" i="1" dirty="0" smtClean="0"/>
              <a:t> </a:t>
            </a:r>
            <a:r>
              <a:rPr lang="hu-HU" i="1" dirty="0" err="1" smtClean="0"/>
              <a:t>this</a:t>
            </a:r>
            <a:r>
              <a:rPr lang="hu-HU" i="1" dirty="0" smtClean="0"/>
              <a:t> </a:t>
            </a:r>
            <a:r>
              <a:rPr lang="hu-HU" i="1" dirty="0" err="1" smtClean="0"/>
              <a:t>is</a:t>
            </a:r>
            <a:r>
              <a:rPr lang="hu-HU" i="1" dirty="0" smtClean="0"/>
              <a:t> </a:t>
            </a:r>
            <a:r>
              <a:rPr lang="hu-HU" i="1" dirty="0" err="1" smtClean="0"/>
              <a:t>not</a:t>
            </a:r>
            <a:r>
              <a:rPr lang="hu-HU" i="1" dirty="0" smtClean="0"/>
              <a:t> X </a:t>
            </a:r>
            <a:r>
              <a:rPr lang="hu-HU" dirty="0" smtClean="0"/>
              <a:t>’</a:t>
            </a:r>
            <a:r>
              <a:rPr lang="hu-HU" dirty="0" err="1" smtClean="0"/>
              <a:t>this</a:t>
            </a:r>
            <a:r>
              <a:rPr lang="hu-HU" dirty="0" smtClean="0"/>
              <a:t> is X’)</a:t>
            </a:r>
          </a:p>
          <a:p>
            <a:pPr marL="0" indent="0">
              <a:buNone/>
            </a:pPr>
            <a:r>
              <a:rPr lang="hu-HU" dirty="0" smtClean="0"/>
              <a:t>(19) </a:t>
            </a:r>
            <a:r>
              <a:rPr lang="hu-HU" dirty="0"/>
              <a:t> </a:t>
            </a:r>
            <a:r>
              <a:rPr lang="hu-HU" dirty="0" smtClean="0"/>
              <a:t>- De </a:t>
            </a:r>
            <a:r>
              <a:rPr lang="hu-HU" dirty="0"/>
              <a:t>mi a csudát érdekli magát </a:t>
            </a:r>
            <a:r>
              <a:rPr lang="hu-HU" dirty="0" smtClean="0"/>
              <a:t>annyira?! </a:t>
            </a:r>
            <a:r>
              <a:rPr lang="hu-HU" dirty="0"/>
              <a:t>- robbant ki </a:t>
            </a:r>
            <a:r>
              <a:rPr lang="hu-HU" dirty="0" err="1" smtClean="0"/>
              <a:t>Faud</a:t>
            </a:r>
            <a:r>
              <a:rPr lang="hu-HU" dirty="0" smtClean="0"/>
              <a:t>. </a:t>
            </a:r>
            <a:r>
              <a:rPr lang="hu-HU" dirty="0"/>
              <a:t>- Jó stílusa van , irodalmi törököt tud és </a:t>
            </a:r>
            <a:r>
              <a:rPr lang="hu-HU" dirty="0" smtClean="0"/>
              <a:t>perzsát, </a:t>
            </a:r>
            <a:r>
              <a:rPr lang="hu-HU" dirty="0"/>
              <a:t>s akkor mindig az a </a:t>
            </a:r>
            <a:r>
              <a:rPr lang="hu-HU" dirty="0" err="1" smtClean="0"/>
              <a:t>csagatáj</a:t>
            </a:r>
            <a:r>
              <a:rPr lang="hu-HU" dirty="0" smtClean="0"/>
              <a:t>!...</a:t>
            </a:r>
            <a:r>
              <a:rPr lang="hu-HU" dirty="0"/>
              <a:t> </a:t>
            </a:r>
            <a:r>
              <a:rPr lang="hu-HU" b="1" i="1" dirty="0"/>
              <a:t>Ha</a:t>
            </a:r>
            <a:r>
              <a:rPr lang="hu-HU" dirty="0"/>
              <a:t> </a:t>
            </a:r>
            <a:r>
              <a:rPr lang="hu-HU" b="1" dirty="0"/>
              <a:t>ez nem </a:t>
            </a:r>
            <a:r>
              <a:rPr lang="hu-HU" b="1" dirty="0" smtClean="0"/>
              <a:t>rögeszme... </a:t>
            </a:r>
            <a:r>
              <a:rPr lang="hu-HU" dirty="0" smtClean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#139, </a:t>
            </a:r>
            <a:r>
              <a:rPr lang="hu-HU" dirty="0" err="1" smtClean="0"/>
              <a:t>literature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- </a:t>
            </a:r>
            <a:r>
              <a:rPr lang="en-US" dirty="0"/>
              <a:t>But what the hell are you so interested in?! - exploded </a:t>
            </a:r>
            <a:r>
              <a:rPr lang="en-US" dirty="0" err="1"/>
              <a:t>Faud</a:t>
            </a:r>
            <a:r>
              <a:rPr lang="en-US" dirty="0"/>
              <a:t>. - He has a good style, he knows literary Turkish and Persian, and then he is always that </a:t>
            </a:r>
            <a:r>
              <a:rPr lang="en-US" dirty="0" err="1"/>
              <a:t>czagatai</a:t>
            </a:r>
            <a:r>
              <a:rPr lang="en-US" dirty="0"/>
              <a:t>!... </a:t>
            </a:r>
            <a:r>
              <a:rPr lang="en-US" b="1" dirty="0"/>
              <a:t>If this is not an obsession...</a:t>
            </a:r>
            <a:r>
              <a:rPr lang="hu-HU" b="1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8927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But</a:t>
            </a:r>
            <a:r>
              <a:rPr lang="hu-HU" dirty="0" smtClean="0"/>
              <a:t>: </a:t>
            </a:r>
            <a:r>
              <a:rPr lang="hu-HU" dirty="0" err="1" smtClean="0"/>
              <a:t>verbs</a:t>
            </a:r>
            <a:r>
              <a:rPr lang="hu-HU" dirty="0" smtClean="0"/>
              <a:t> of </a:t>
            </a:r>
            <a:r>
              <a:rPr lang="hu-HU" dirty="0" err="1" smtClean="0"/>
              <a:t>speaking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2341" y="1783976"/>
            <a:ext cx="8915400" cy="439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Omitted</a:t>
            </a:r>
            <a:r>
              <a:rPr lang="hu-HU" dirty="0" smtClean="0"/>
              <a:t> </a:t>
            </a:r>
            <a:r>
              <a:rPr lang="hu-HU" dirty="0" err="1" smtClean="0"/>
              <a:t>predicate</a:t>
            </a:r>
            <a:r>
              <a:rPr lang="hu-HU" dirty="0"/>
              <a:t>,</a:t>
            </a:r>
            <a:r>
              <a:rPr lang="hu-HU" dirty="0" smtClean="0"/>
              <a:t> </a:t>
            </a:r>
            <a:r>
              <a:rPr lang="hu-HU" i="1" dirty="0" smtClean="0"/>
              <a:t>már </a:t>
            </a:r>
            <a:r>
              <a:rPr lang="hu-HU" dirty="0" err="1" smtClean="0"/>
              <a:t>modal</a:t>
            </a:r>
            <a:r>
              <a:rPr lang="hu-HU" dirty="0" smtClean="0"/>
              <a:t> </a:t>
            </a:r>
            <a:r>
              <a:rPr lang="hu-HU" dirty="0" err="1" smtClean="0"/>
              <a:t>particle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(20) </a:t>
            </a:r>
            <a:r>
              <a:rPr lang="hu-HU" i="1" dirty="0" err="1"/>
              <a:t>Bozseket</a:t>
            </a:r>
            <a:r>
              <a:rPr lang="hu-HU" i="1" dirty="0"/>
              <a:t> 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u="sng" dirty="0"/>
              <a:t>Ha már </a:t>
            </a:r>
            <a:r>
              <a:rPr lang="hu-HU" b="1" i="1" dirty="0"/>
              <a:t>Alföldi. </a:t>
            </a:r>
            <a:endParaRPr lang="hu-HU" b="1" i="1" dirty="0" smtClean="0"/>
          </a:p>
          <a:p>
            <a:pPr marL="0" indent="0">
              <a:buNone/>
            </a:pPr>
            <a:r>
              <a:rPr lang="hu-HU" b="1" dirty="0" smtClean="0"/>
              <a:t>												</a:t>
            </a:r>
            <a:r>
              <a:rPr lang="hu-HU" b="1" dirty="0" err="1" smtClean="0"/>
              <a:t>if</a:t>
            </a:r>
            <a:r>
              <a:rPr lang="hu-HU" b="1" dirty="0" smtClean="0"/>
              <a:t> </a:t>
            </a:r>
            <a:r>
              <a:rPr lang="hu-HU" b="1" cap="small" dirty="0" smtClean="0">
                <a:solidFill>
                  <a:schemeClr val="tx1"/>
                </a:solidFill>
              </a:rPr>
              <a:t>part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smtClean="0"/>
              <a:t>Alföldi</a:t>
            </a:r>
            <a:endParaRPr lang="hu-HU" b="1" dirty="0"/>
          </a:p>
          <a:p>
            <a:pPr marL="0" indent="0">
              <a:buNone/>
            </a:pPr>
            <a:r>
              <a:rPr lang="hu-HU" i="1" dirty="0" smtClean="0"/>
              <a:t>Őt </a:t>
            </a:r>
            <a:r>
              <a:rPr lang="hu-HU" i="1" dirty="0"/>
              <a:t>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err="1" smtClean="0"/>
              <a:t>Bozsek</a:t>
            </a:r>
            <a:r>
              <a:rPr lang="en-US" dirty="0" smtClean="0"/>
              <a:t> </a:t>
            </a:r>
            <a:r>
              <a:rPr lang="en-US" dirty="0"/>
              <a:t>was overrated, with the exception of </a:t>
            </a:r>
            <a:r>
              <a:rPr lang="en-US" dirty="0" err="1"/>
              <a:t>Alföldi</a:t>
            </a:r>
            <a:r>
              <a:rPr lang="en-US" dirty="0"/>
              <a:t>. </a:t>
            </a:r>
            <a:r>
              <a:rPr lang="en-US" b="1" dirty="0" smtClean="0"/>
              <a:t>Speaking of </a:t>
            </a:r>
            <a:r>
              <a:rPr lang="en-US" b="1" dirty="0" err="1"/>
              <a:t>Alföldi</a:t>
            </a:r>
            <a:r>
              <a:rPr lang="en-US" b="1" dirty="0"/>
              <a:t>. </a:t>
            </a:r>
            <a:r>
              <a:rPr lang="en-US" dirty="0"/>
              <a:t>I don't understand why he has to constantly tease </a:t>
            </a:r>
            <a:r>
              <a:rPr lang="en-US" dirty="0" err="1"/>
              <a:t>Dóra</a:t>
            </a:r>
            <a:r>
              <a:rPr lang="en-US" dirty="0"/>
              <a:t> </a:t>
            </a:r>
            <a:r>
              <a:rPr lang="en-US" dirty="0" err="1"/>
              <a:t>Danics</a:t>
            </a:r>
            <a:r>
              <a:rPr lang="en-US" dirty="0"/>
              <a:t>.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21) </a:t>
            </a:r>
            <a:r>
              <a:rPr lang="hu-HU" b="1" i="1" dirty="0"/>
              <a:t>Ha </a:t>
            </a:r>
            <a:r>
              <a:rPr lang="hu-HU" b="1" i="1" dirty="0" err="1"/>
              <a:t>öszintén</a:t>
            </a:r>
            <a:r>
              <a:rPr lang="hu-HU" b="1" i="1" dirty="0"/>
              <a:t> akarok válaszolni, </a:t>
            </a:r>
            <a:r>
              <a:rPr lang="hu-HU" i="1" dirty="0"/>
              <a:t>- Ö is nagyon sokat tett a házasságunkért. (amíg együtt éltünk). </a:t>
            </a:r>
            <a:r>
              <a:rPr lang="hu-HU" dirty="0"/>
              <a:t>(MNSz2, #</a:t>
            </a:r>
            <a:r>
              <a:rPr lang="hu-HU" dirty="0" smtClean="0"/>
              <a:t>258593927, személyes)</a:t>
            </a:r>
          </a:p>
          <a:p>
            <a:pPr marL="0" indent="0">
              <a:buNone/>
            </a:pPr>
            <a:r>
              <a:rPr lang="hu-HU" b="1" dirty="0" smtClean="0"/>
              <a:t>’</a:t>
            </a:r>
            <a:r>
              <a:rPr lang="en-US" b="1" dirty="0"/>
              <a:t>If I want to answer honestly, </a:t>
            </a:r>
            <a:r>
              <a:rPr lang="en-US" dirty="0"/>
              <a:t>- He also did a lot for our marriage. (while we lived together</a:t>
            </a:r>
            <a:r>
              <a:rPr lang="en-US" dirty="0" smtClean="0"/>
              <a:t>).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25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9939" y="1590039"/>
            <a:ext cx="10095189" cy="50348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tx1"/>
                </a:solidFill>
              </a:rPr>
              <a:t>Argumentative</a:t>
            </a:r>
            <a:r>
              <a:rPr lang="hu-HU" b="1" cap="all" dirty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constructions</a:t>
            </a:r>
            <a:r>
              <a:rPr lang="hu-HU" b="1" dirty="0" smtClean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hu-HU" dirty="0" err="1" smtClean="0">
                <a:solidFill>
                  <a:schemeClr val="tx1"/>
                </a:solidFill>
              </a:rPr>
              <a:t>serve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justify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(the </a:t>
            </a:r>
            <a:r>
              <a:rPr lang="en-US" dirty="0">
                <a:solidFill>
                  <a:schemeClr val="tx1"/>
                </a:solidFill>
              </a:rPr>
              <a:t>speaker’s implied attitude to) something which was said in the </a:t>
            </a:r>
            <a:r>
              <a:rPr lang="en-US" dirty="0" smtClean="0">
                <a:solidFill>
                  <a:schemeClr val="tx1"/>
                </a:solidFill>
              </a:rPr>
              <a:t>preceding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discourse</a:t>
            </a:r>
            <a:r>
              <a:rPr lang="hu-HU" dirty="0" smtClean="0">
                <a:solidFill>
                  <a:schemeClr val="tx1"/>
                </a:solidFill>
              </a:rPr>
              <a:t>” 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2018: 125)</a:t>
            </a:r>
          </a:p>
          <a:p>
            <a:r>
              <a:rPr lang="hu-HU" dirty="0" err="1">
                <a:solidFill>
                  <a:schemeClr val="tx1"/>
                </a:solidFill>
              </a:rPr>
              <a:t>E</a:t>
            </a:r>
            <a:r>
              <a:rPr lang="hu-HU" dirty="0" err="1" smtClean="0">
                <a:solidFill>
                  <a:schemeClr val="tx1"/>
                </a:solidFill>
              </a:rPr>
              <a:t>.g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b="1" i="1" dirty="0" err="1" smtClean="0">
                <a:solidFill>
                  <a:schemeClr val="tx1"/>
                </a:solidFill>
              </a:rPr>
              <a:t>if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at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least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>
                <a:solidFill>
                  <a:schemeClr val="tx1"/>
                </a:solidFill>
              </a:rPr>
              <a:t>.cond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~ </a:t>
            </a:r>
            <a:r>
              <a:rPr lang="hu-HU" b="1" i="1" dirty="0" smtClean="0">
                <a:solidFill>
                  <a:schemeClr val="tx1"/>
                </a:solidFill>
              </a:rPr>
              <a:t>ha legalább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 smtClean="0">
                <a:solidFill>
                  <a:schemeClr val="tx1"/>
                </a:solidFill>
              </a:rPr>
              <a:t>.cond</a:t>
            </a:r>
            <a:endParaRPr lang="hu-HU" cap="smal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(22)</a:t>
            </a:r>
            <a:r>
              <a:rPr lang="hu-HU" i="1" dirty="0" smtClean="0">
                <a:solidFill>
                  <a:schemeClr val="tx1"/>
                </a:solidFill>
              </a:rPr>
              <a:t> Úgy </a:t>
            </a:r>
            <a:r>
              <a:rPr lang="hu-HU" i="1" dirty="0">
                <a:solidFill>
                  <a:schemeClr val="tx1"/>
                </a:solidFill>
              </a:rPr>
              <a:t>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>
                <a:solidFill>
                  <a:schemeClr val="tx1"/>
                </a:solidFill>
              </a:rPr>
              <a:t>Ha legalább végszavazna valaki. </a:t>
            </a:r>
            <a:r>
              <a:rPr lang="hu-HU" dirty="0">
                <a:solidFill>
                  <a:schemeClr val="tx1"/>
                </a:solidFill>
              </a:rPr>
              <a:t>(MNSz2, #82919140, </a:t>
            </a:r>
            <a:r>
              <a:rPr lang="hu-HU" dirty="0" err="1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studied like a beginner, bad actors used to, he read a part, covered it,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read the next part, covered the whole thing,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covered it again... </a:t>
            </a:r>
            <a:r>
              <a:rPr lang="en-US" b="1" dirty="0">
                <a:solidFill>
                  <a:schemeClr val="tx1"/>
                </a:solidFill>
              </a:rPr>
              <a:t>If only someone would give </a:t>
            </a:r>
            <a:r>
              <a:rPr lang="hu-HU" b="1" dirty="0" err="1" smtClean="0">
                <a:solidFill>
                  <a:schemeClr val="tx1"/>
                </a:solidFill>
              </a:rPr>
              <a:t>him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hu-HU" b="1" dirty="0" err="1" smtClean="0">
                <a:solidFill>
                  <a:schemeClr val="tx1"/>
                </a:solidFill>
              </a:rPr>
              <a:t>cue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REASONING </a:t>
            </a:r>
            <a:r>
              <a:rPr lang="hu-HU" b="1" dirty="0" err="1" smtClean="0">
                <a:solidFill>
                  <a:schemeClr val="tx1"/>
                </a:solidFill>
              </a:rPr>
              <a:t>construction</a:t>
            </a:r>
            <a:r>
              <a:rPr lang="hu-HU" b="1" dirty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speaker introduces a potential scenario and invites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</a:t>
            </a:r>
            <a:r>
              <a:rPr lang="en-US" dirty="0">
                <a:solidFill>
                  <a:schemeClr val="tx1"/>
                </a:solidFill>
              </a:rPr>
              <a:t>to imagine or predict what its consequences </a:t>
            </a:r>
            <a:r>
              <a:rPr lang="en-US" dirty="0" smtClean="0">
                <a:solidFill>
                  <a:schemeClr val="tx1"/>
                </a:solidFill>
              </a:rPr>
              <a:t>would</a:t>
            </a:r>
            <a:r>
              <a:rPr lang="hu-HU" dirty="0" smtClean="0">
                <a:solidFill>
                  <a:schemeClr val="tx1"/>
                </a:solidFill>
              </a:rPr>
              <a:t>” </a:t>
            </a:r>
            <a:r>
              <a:rPr lang="hu-HU" dirty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2018: </a:t>
            </a:r>
            <a:r>
              <a:rPr lang="hu-HU" dirty="0" smtClean="0">
                <a:solidFill>
                  <a:schemeClr val="tx1"/>
                </a:solidFill>
              </a:rPr>
              <a:t>136)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i="1" dirty="0">
                <a:solidFill>
                  <a:schemeClr val="tx1"/>
                </a:solidFill>
              </a:rPr>
              <a:t>é</a:t>
            </a:r>
            <a:r>
              <a:rPr lang="hu-HU" i="1" dirty="0" smtClean="0">
                <a:solidFill>
                  <a:schemeClr val="tx1"/>
                </a:solidFill>
              </a:rPr>
              <a:t>s 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hu-HU" dirty="0" err="1" smtClean="0">
                <a:solidFill>
                  <a:schemeClr val="tx1"/>
                </a:solidFill>
              </a:rPr>
              <a:t>and</a:t>
            </a:r>
            <a:r>
              <a:rPr lang="hu-HU" dirty="0" smtClean="0">
                <a:solidFill>
                  <a:schemeClr val="tx1"/>
                </a:solidFill>
              </a:rPr>
              <a:t>’ + ha, </a:t>
            </a:r>
            <a:r>
              <a:rPr lang="hu-HU" i="1" dirty="0" smtClean="0">
                <a:solidFill>
                  <a:schemeClr val="tx1"/>
                </a:solidFill>
              </a:rPr>
              <a:t>de 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’ + </a:t>
            </a:r>
            <a:r>
              <a:rPr lang="hu-HU" i="1" dirty="0" smtClean="0">
                <a:solidFill>
                  <a:schemeClr val="tx1"/>
                </a:solidFill>
              </a:rPr>
              <a:t>ha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(23) </a:t>
            </a:r>
            <a:r>
              <a:rPr lang="hu-HU" i="1" dirty="0">
                <a:solidFill>
                  <a:schemeClr val="tx1"/>
                </a:solidFill>
              </a:rPr>
              <a:t>- Ha leoltom a </a:t>
            </a:r>
            <a:r>
              <a:rPr lang="hu-HU" i="1" dirty="0" smtClean="0">
                <a:solidFill>
                  <a:schemeClr val="tx1"/>
                </a:solidFill>
              </a:rPr>
              <a:t>gázt, elmennek? </a:t>
            </a:r>
            <a:r>
              <a:rPr lang="hu-HU" i="1" dirty="0">
                <a:solidFill>
                  <a:schemeClr val="tx1"/>
                </a:solidFill>
              </a:rPr>
              <a:t>- kérdezte hitetlenül . 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Ők mindentől függetlenül </a:t>
            </a:r>
            <a:r>
              <a:rPr lang="hu-HU" i="1" dirty="0" smtClean="0">
                <a:solidFill>
                  <a:schemeClr val="tx1"/>
                </a:solidFill>
              </a:rPr>
              <a:t>vannak. </a:t>
            </a:r>
            <a:r>
              <a:rPr lang="hu-HU" i="1" dirty="0">
                <a:solidFill>
                  <a:schemeClr val="tx1"/>
                </a:solidFill>
              </a:rPr>
              <a:t>Léteznek , csak még el is akarják hitetni </a:t>
            </a:r>
            <a:r>
              <a:rPr lang="hu-HU" i="1" dirty="0" smtClean="0">
                <a:solidFill>
                  <a:schemeClr val="tx1"/>
                </a:solidFill>
              </a:rPr>
              <a:t>magukat. Kikerülhetetlenek. Kiküszöbölhetetlenek. </a:t>
            </a:r>
            <a:r>
              <a:rPr lang="hu-HU" i="1" dirty="0">
                <a:solidFill>
                  <a:schemeClr val="tx1"/>
                </a:solidFill>
              </a:rPr>
              <a:t>- </a:t>
            </a:r>
            <a:r>
              <a:rPr lang="hu-HU" b="1" i="1" dirty="0">
                <a:solidFill>
                  <a:schemeClr val="tx1"/>
                </a:solidFill>
              </a:rPr>
              <a:t>És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én </a:t>
            </a:r>
            <a:r>
              <a:rPr lang="hu-HU" b="1" i="1" dirty="0" smtClean="0">
                <a:solidFill>
                  <a:schemeClr val="tx1"/>
                </a:solidFill>
              </a:rPr>
              <a:t>eltűnnék, Szilveszter?... </a:t>
            </a:r>
            <a:r>
              <a:rPr lang="hu-HU" i="1" dirty="0">
                <a:solidFill>
                  <a:schemeClr val="tx1"/>
                </a:solidFill>
              </a:rPr>
              <a:t>- kérdezte szorongva </a:t>
            </a:r>
            <a:r>
              <a:rPr lang="hu-HU" i="1" dirty="0" smtClean="0">
                <a:solidFill>
                  <a:schemeClr val="tx1"/>
                </a:solidFill>
              </a:rPr>
              <a:t>Leon, </a:t>
            </a:r>
            <a:r>
              <a:rPr lang="hu-HU" i="1" dirty="0">
                <a:solidFill>
                  <a:schemeClr val="tx1"/>
                </a:solidFill>
              </a:rPr>
              <a:t>mert félt a </a:t>
            </a:r>
            <a:r>
              <a:rPr lang="hu-HU" i="1" dirty="0" smtClean="0">
                <a:solidFill>
                  <a:schemeClr val="tx1"/>
                </a:solidFill>
              </a:rPr>
              <a:t>választól, </a:t>
            </a:r>
            <a:r>
              <a:rPr lang="hu-HU" i="1" dirty="0">
                <a:solidFill>
                  <a:schemeClr val="tx1"/>
                </a:solidFill>
              </a:rPr>
              <a:t>s </a:t>
            </a:r>
            <a:r>
              <a:rPr lang="hu-HU" i="1" dirty="0" smtClean="0">
                <a:solidFill>
                  <a:schemeClr val="tx1"/>
                </a:solidFill>
              </a:rPr>
              <a:t>attól, </a:t>
            </a:r>
            <a:r>
              <a:rPr lang="hu-HU" i="1" dirty="0">
                <a:solidFill>
                  <a:schemeClr val="tx1"/>
                </a:solidFill>
              </a:rPr>
              <a:t>hogy valóban el kell tűnnie valamelyik </a:t>
            </a:r>
            <a:r>
              <a:rPr lang="hu-HU" i="1" dirty="0" smtClean="0">
                <a:solidFill>
                  <a:schemeClr val="tx1"/>
                </a:solidFill>
              </a:rPr>
              <a:t>pillanatban. </a:t>
            </a:r>
            <a:r>
              <a:rPr lang="hu-HU" i="1" dirty="0">
                <a:solidFill>
                  <a:schemeClr val="tx1"/>
                </a:solidFill>
              </a:rPr>
              <a:t>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Téged már végérvényesen </a:t>
            </a:r>
            <a:r>
              <a:rPr lang="hu-HU" i="1" dirty="0" smtClean="0">
                <a:solidFill>
                  <a:schemeClr val="tx1"/>
                </a:solidFill>
              </a:rPr>
              <a:t>elképzeltelek.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If I turn off the gas, will they go away? - he asked incredulously. - No. They are there regardless. They exist, they just want to believe it. They are unavoidable. They are inescapable. </a:t>
            </a:r>
            <a:r>
              <a:rPr lang="en-US" b="1" dirty="0">
                <a:solidFill>
                  <a:schemeClr val="tx1"/>
                </a:solidFill>
              </a:rPr>
              <a:t>- And if I were to disappear, Sylvester?...</a:t>
            </a:r>
            <a:r>
              <a:rPr lang="en-US" dirty="0">
                <a:solidFill>
                  <a:schemeClr val="tx1"/>
                </a:solidFill>
              </a:rPr>
              <a:t> - Leon asked anxiously, because he was afraid of the answer and of the fact that he would really have to disappear at some point. - No. I have definitely imagined you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err="1" smtClean="0"/>
              <a:t>Evaluative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smtClean="0">
                <a:solidFill>
                  <a:schemeClr val="tx1"/>
                </a:solidFill>
              </a:rPr>
              <a:t>24) </a:t>
            </a:r>
            <a:r>
              <a:rPr lang="hu-HU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”A </a:t>
            </a:r>
            <a:r>
              <a:rPr lang="hu-HU" i="1" dirty="0">
                <a:solidFill>
                  <a:schemeClr val="tx1"/>
                </a:solidFill>
              </a:rPr>
              <a:t>téli károk már ki vannak </a:t>
            </a:r>
            <a:r>
              <a:rPr lang="hu-HU" i="1" dirty="0" smtClean="0">
                <a:solidFill>
                  <a:schemeClr val="tx1"/>
                </a:solidFill>
              </a:rPr>
              <a:t>fizetve." </a:t>
            </a:r>
            <a:r>
              <a:rPr lang="hu-HU" i="1" dirty="0">
                <a:solidFill>
                  <a:schemeClr val="tx1"/>
                </a:solidFill>
              </a:rPr>
              <a:t>bizonyíték ? </a:t>
            </a:r>
            <a:r>
              <a:rPr lang="hu-HU" b="1" i="1" dirty="0">
                <a:solidFill>
                  <a:schemeClr val="tx1"/>
                </a:solidFill>
              </a:rPr>
              <a:t>ja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</a:t>
            </a:r>
            <a:r>
              <a:rPr lang="hu-HU" i="1" dirty="0">
                <a:solidFill>
                  <a:schemeClr val="tx1"/>
                </a:solidFill>
              </a:rPr>
              <a:t> te </a:t>
            </a:r>
            <a:r>
              <a:rPr lang="hu-HU" i="1" dirty="0" smtClean="0">
                <a:solidFill>
                  <a:schemeClr val="tx1"/>
                </a:solidFill>
              </a:rPr>
              <a:t>mondod...</a:t>
            </a:r>
            <a:r>
              <a:rPr lang="hu-HU" dirty="0" smtClean="0">
                <a:solidFill>
                  <a:schemeClr val="tx1"/>
                </a:solidFill>
              </a:rPr>
              <a:t> (MNSz2,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+mj-lt"/>
              </a:rPr>
              <a:t>’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"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The winter damages have already been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paid.</a:t>
            </a:r>
            <a:r>
              <a:rPr lang="hu-HU" dirty="0" smtClean="0">
                <a:solidFill>
                  <a:schemeClr val="tx1"/>
                </a:solidFill>
                <a:latin typeface="+mj-lt"/>
              </a:rPr>
              <a:t>”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proof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? 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w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ell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hu-HU" b="1" dirty="0" err="1" smtClean="0">
                <a:solidFill>
                  <a:schemeClr val="tx1"/>
                </a:solidFill>
                <a:latin typeface="+mj-lt"/>
              </a:rPr>
              <a:t>yeah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if you say so...</a:t>
            </a:r>
            <a:r>
              <a:rPr lang="hu-HU" dirty="0">
                <a:solidFill>
                  <a:schemeClr val="tx1"/>
                </a:solidFill>
                <a:latin typeface="+mj-lt"/>
              </a:rPr>
              <a:t>’</a:t>
            </a:r>
          </a:p>
          <a:p>
            <a:r>
              <a:rPr lang="hu-HU" dirty="0" err="1">
                <a:solidFill>
                  <a:schemeClr val="tx1"/>
                </a:solidFill>
                <a:cs typeface="Arial" panose="020B0604020202020204" pitchFamily="34" charset="0"/>
              </a:rPr>
              <a:t>s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phrase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hu-HU" i="1" dirty="0" smtClean="0">
                <a:solidFill>
                  <a:schemeClr val="tx1"/>
                </a:solidFill>
                <a:cs typeface="Arial" panose="020B0604020202020204" pitchFamily="34" charset="0"/>
              </a:rPr>
              <a:t>ha te mondod,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disagreement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implies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lying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(’I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believe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’/’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think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so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I’m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not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sure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of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’),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irony</a:t>
            </a:r>
            <a:endParaRPr lang="hu-HU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(25) </a:t>
            </a:r>
            <a:r>
              <a:rPr lang="hu-HU" i="1" dirty="0">
                <a:solidFill>
                  <a:schemeClr val="tx1"/>
                </a:solidFill>
              </a:rPr>
              <a:t>- Ide </a:t>
            </a:r>
            <a:r>
              <a:rPr lang="hu-HU" i="1" dirty="0" smtClean="0">
                <a:solidFill>
                  <a:schemeClr val="tx1"/>
                </a:solidFill>
              </a:rPr>
              <a:t>figyelj, Sárika. </a:t>
            </a:r>
            <a:r>
              <a:rPr lang="hu-HU" i="1" dirty="0">
                <a:solidFill>
                  <a:schemeClr val="tx1"/>
                </a:solidFill>
              </a:rPr>
              <a:t>Te már nagy lány </a:t>
            </a:r>
            <a:r>
              <a:rPr lang="hu-HU" i="1" dirty="0" smtClean="0">
                <a:solidFill>
                  <a:schemeClr val="tx1"/>
                </a:solidFill>
              </a:rPr>
              <a:t>vagy, ugye?</a:t>
            </a:r>
            <a:r>
              <a:rPr lang="hu-HU" i="1" dirty="0">
                <a:solidFill>
                  <a:schemeClr val="tx1"/>
                </a:solidFill>
              </a:rPr>
              <a:t> - Nem is </a:t>
            </a:r>
            <a:r>
              <a:rPr lang="hu-HU" i="1" dirty="0" smtClean="0">
                <a:solidFill>
                  <a:schemeClr val="tx1"/>
                </a:solidFill>
              </a:rPr>
              <a:t>tudom, </a:t>
            </a:r>
            <a:r>
              <a:rPr lang="hu-HU" i="1" dirty="0">
                <a:solidFill>
                  <a:schemeClr val="tx1"/>
                </a:solidFill>
              </a:rPr>
              <a:t>Sándor </a:t>
            </a:r>
            <a:r>
              <a:rPr lang="hu-HU" i="1" dirty="0" smtClean="0">
                <a:solidFill>
                  <a:schemeClr val="tx1"/>
                </a:solidFill>
              </a:rPr>
              <a:t>bácsi. - </a:t>
            </a:r>
            <a:r>
              <a:rPr lang="hu-HU" i="1" dirty="0">
                <a:solidFill>
                  <a:schemeClr val="tx1"/>
                </a:solidFill>
              </a:rPr>
              <a:t>Idestova felnőtt </a:t>
            </a:r>
            <a:r>
              <a:rPr lang="hu-HU" i="1" dirty="0" smtClean="0">
                <a:solidFill>
                  <a:schemeClr val="tx1"/>
                </a:solidFill>
              </a:rPr>
              <a:t>dáma.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-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Hát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Sándor bácsi </a:t>
            </a:r>
            <a:r>
              <a:rPr lang="hu-HU" b="1" i="1" dirty="0" smtClean="0">
                <a:solidFill>
                  <a:schemeClr val="tx1"/>
                </a:solidFill>
              </a:rPr>
              <a:t>mondja. 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#325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Listen here,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Sárika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You're a big girl now, aren't you? - I don't even know, Uncle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- A soon-to-be adult lady. 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- Well, if Uncle </a:t>
            </a:r>
            <a:r>
              <a:rPr lang="en-US" b="1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 says so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hu-HU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6074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01235" cy="1280890"/>
          </a:xfrm>
        </p:spPr>
        <p:txBody>
          <a:bodyPr/>
          <a:lstStyle/>
          <a:p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10691" y="1615440"/>
            <a:ext cx="9527309" cy="4978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i="1" dirty="0" smtClean="0">
                <a:solidFill>
                  <a:schemeClr val="tx1"/>
                </a:solidFill>
              </a:rPr>
              <a:t>HA/HOGYHA </a:t>
            </a:r>
            <a:r>
              <a:rPr lang="hu-HU" dirty="0" smtClean="0">
                <a:solidFill>
                  <a:schemeClr val="tx1"/>
                </a:solidFill>
              </a:rPr>
              <a:t>+ 6 </a:t>
            </a:r>
            <a:r>
              <a:rPr lang="hu-HU" dirty="0" err="1" smtClean="0">
                <a:solidFill>
                  <a:schemeClr val="tx1"/>
                </a:solidFill>
              </a:rPr>
              <a:t>words</a:t>
            </a:r>
            <a:r>
              <a:rPr lang="hu-HU" dirty="0" smtClean="0">
                <a:solidFill>
                  <a:schemeClr val="tx1"/>
                </a:solidFill>
              </a:rPr>
              <a:t> + </a:t>
            </a:r>
            <a:r>
              <a:rPr lang="hu-HU" dirty="0" err="1" smtClean="0">
                <a:solidFill>
                  <a:schemeClr val="tx1"/>
                </a:solidFill>
              </a:rPr>
              <a:t>punctuation</a:t>
            </a:r>
            <a:r>
              <a:rPr lang="hu-HU" dirty="0" smtClean="0">
                <a:solidFill>
                  <a:schemeClr val="tx1"/>
                </a:solidFill>
              </a:rPr>
              <a:t> mark, </a:t>
            </a:r>
            <a:r>
              <a:rPr lang="hu-HU" dirty="0" err="1" smtClean="0">
                <a:solidFill>
                  <a:schemeClr val="tx1"/>
                </a:solidFill>
              </a:rPr>
              <a:t>whole</a:t>
            </a:r>
            <a:r>
              <a:rPr lang="hu-HU" dirty="0" smtClean="0">
                <a:solidFill>
                  <a:schemeClr val="tx1"/>
                </a:solidFill>
              </a:rPr>
              <a:t> MNSz2</a:t>
            </a:r>
          </a:p>
          <a:p>
            <a:r>
              <a:rPr lang="hu-HU" b="1" i="1" dirty="0" smtClean="0">
                <a:solidFill>
                  <a:schemeClr val="tx1"/>
                </a:solidFill>
              </a:rPr>
              <a:t>HA: </a:t>
            </a:r>
            <a:r>
              <a:rPr lang="hu-HU" dirty="0" smtClean="0">
                <a:solidFill>
                  <a:schemeClr val="tx1"/>
                </a:solidFill>
              </a:rPr>
              <a:t>18.657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random 200-hits: </a:t>
            </a:r>
            <a:r>
              <a:rPr lang="hu-HU" b="1" dirty="0" smtClean="0">
                <a:solidFill>
                  <a:schemeClr val="tx1"/>
                </a:solidFill>
              </a:rPr>
              <a:t>12</a:t>
            </a:r>
            <a:r>
              <a:rPr lang="hu-HU" dirty="0" smtClean="0">
                <a:solidFill>
                  <a:schemeClr val="tx1"/>
                </a:solidFill>
              </a:rPr>
              <a:t> (6,0%)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(26) </a:t>
            </a:r>
            <a:r>
              <a:rPr lang="hu-HU" i="1" dirty="0">
                <a:solidFill>
                  <a:schemeClr val="tx1"/>
                </a:solidFill>
              </a:rPr>
              <a:t>RÉKA </a:t>
            </a:r>
            <a:r>
              <a:rPr lang="hu-HU" i="1" dirty="0" smtClean="0">
                <a:solidFill>
                  <a:schemeClr val="tx1"/>
                </a:solidFill>
              </a:rPr>
              <a:t>Ó</a:t>
            </a:r>
            <a:r>
              <a:rPr lang="hu-HU" i="1" dirty="0">
                <a:solidFill>
                  <a:schemeClr val="tx1"/>
                </a:solidFill>
              </a:rPr>
              <a:t>, nagytata! Az én betlehemes örömöm bánattal van ma este kirakva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it-IT" b="1" i="1" dirty="0">
                <a:solidFill>
                  <a:schemeClr val="tx1"/>
                </a:solidFill>
              </a:rPr>
              <a:t>Ha el tudnám én azt mondani magának</a:t>
            </a:r>
            <a:r>
              <a:rPr lang="it-IT" b="1" i="1" dirty="0" smtClean="0">
                <a:solidFill>
                  <a:schemeClr val="tx1"/>
                </a:solidFill>
              </a:rPr>
              <a:t>!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(MNSz2</a:t>
            </a:r>
            <a:r>
              <a:rPr lang="hu-HU" dirty="0">
                <a:solidFill>
                  <a:schemeClr val="tx1"/>
                </a:solidFill>
              </a:rPr>
              <a:t>, #</a:t>
            </a:r>
            <a:r>
              <a:rPr lang="hu-HU" dirty="0" smtClean="0">
                <a:solidFill>
                  <a:schemeClr val="tx1"/>
                </a:solidFill>
              </a:rPr>
              <a:t>84774225,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RÉKA </a:t>
            </a:r>
            <a:r>
              <a:rPr lang="en-US" dirty="0">
                <a:solidFill>
                  <a:schemeClr val="tx1"/>
                </a:solidFill>
              </a:rPr>
              <a:t>Oh, grandfather! My nativity joy is laden with sorrow tonight! </a:t>
            </a:r>
            <a:r>
              <a:rPr lang="en-US" b="1" dirty="0">
                <a:solidFill>
                  <a:schemeClr val="tx1"/>
                </a:solidFill>
              </a:rPr>
              <a:t>If only I could tell you!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b="1" i="1" dirty="0" smtClean="0">
                <a:solidFill>
                  <a:schemeClr val="tx1"/>
                </a:solidFill>
              </a:rPr>
              <a:t>HOGYHA: </a:t>
            </a:r>
            <a:r>
              <a:rPr lang="hu-HU" dirty="0" smtClean="0">
                <a:solidFill>
                  <a:schemeClr val="tx1"/>
                </a:solidFill>
              </a:rPr>
              <a:t>total138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b="1" dirty="0" smtClean="0">
                <a:solidFill>
                  <a:schemeClr val="tx1"/>
                </a:solidFill>
              </a:rPr>
              <a:t>5</a:t>
            </a:r>
            <a:r>
              <a:rPr lang="hu-HU" dirty="0" smtClean="0">
                <a:solidFill>
                  <a:schemeClr val="tx1"/>
                </a:solidFill>
              </a:rPr>
              <a:t> (3,62%)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 (</a:t>
            </a:r>
            <a:r>
              <a:rPr lang="hu-HU" dirty="0" err="1" smtClean="0">
                <a:solidFill>
                  <a:schemeClr val="tx1"/>
                </a:solidFill>
              </a:rPr>
              <a:t>V.</a:t>
            </a:r>
            <a:r>
              <a:rPr lang="hu-HU" cap="small" dirty="0" err="1" smtClean="0">
                <a:solidFill>
                  <a:schemeClr val="tx1"/>
                </a:solidFill>
              </a:rPr>
              <a:t>cond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(27) </a:t>
            </a:r>
            <a:r>
              <a:rPr lang="hu-HU" i="1" dirty="0">
                <a:solidFill>
                  <a:schemeClr val="tx1"/>
                </a:solidFill>
              </a:rPr>
              <a:t>Karcsi már ősszel odakint Erdőalján igen-igen nézegette a tarka-kék szárnyú szajkókat, amint hullámos repüléssel, olyasfajtán, mint a nagy tarka harkályok, vonulgattak a fák között. Hogyha párt szerezhetne tavaszra az ő mátyásának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54228191,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Already </a:t>
            </a:r>
            <a:r>
              <a:rPr lang="en-US" dirty="0">
                <a:solidFill>
                  <a:schemeClr val="tx1"/>
                </a:solidFill>
              </a:rPr>
              <a:t>in autumn, outside in </a:t>
            </a:r>
            <a:r>
              <a:rPr lang="en-US" dirty="0" err="1">
                <a:solidFill>
                  <a:schemeClr val="tx1"/>
                </a:solidFill>
              </a:rPr>
              <a:t>Erdőalja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Karcsi</a:t>
            </a:r>
            <a:r>
              <a:rPr lang="en-US" dirty="0">
                <a:solidFill>
                  <a:schemeClr val="tx1"/>
                </a:solidFill>
              </a:rPr>
              <a:t> was watching the jays with colorful blue wings, as they marched among the trees with wavy flight, like the great colorful woodpeckers. </a:t>
            </a:r>
            <a:r>
              <a:rPr lang="en-US" b="1" dirty="0">
                <a:solidFill>
                  <a:schemeClr val="tx1"/>
                </a:solidFill>
              </a:rPr>
              <a:t>If only he could get a partner for his </a:t>
            </a:r>
            <a:r>
              <a:rPr lang="hu-HU" b="1" dirty="0" smtClean="0">
                <a:solidFill>
                  <a:schemeClr val="tx1"/>
                </a:solidFill>
              </a:rPr>
              <a:t>m</a:t>
            </a:r>
            <a:r>
              <a:rPr lang="en-US" b="1" dirty="0" err="1" smtClean="0">
                <a:solidFill>
                  <a:schemeClr val="tx1"/>
                </a:solidFill>
              </a:rPr>
              <a:t>atthias</a:t>
            </a:r>
            <a:r>
              <a:rPr lang="en-US" b="1" dirty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Metalinguistic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permission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request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(28) </a:t>
            </a:r>
            <a:r>
              <a:rPr lang="hu-HU" dirty="0">
                <a:solidFill>
                  <a:schemeClr val="tx1"/>
                </a:solidFill>
              </a:rPr>
              <a:t>KT.: </a:t>
            </a:r>
            <a:r>
              <a:rPr lang="hu-HU" i="1" dirty="0">
                <a:solidFill>
                  <a:schemeClr val="tx1"/>
                </a:solidFill>
              </a:rPr>
              <a:t>- Tulajdonképpen, hogyha vissza kell menni ahhoz, hogy miért volt ez az alkotmányos elképzelés és ehhez képest miért hiúsult meg. </a:t>
            </a:r>
            <a:r>
              <a:rPr lang="hu-HU" b="1" i="1" dirty="0">
                <a:solidFill>
                  <a:schemeClr val="tx1"/>
                </a:solidFill>
              </a:rPr>
              <a:t>Hogyha erről mondhatnék pár szót</a:t>
            </a:r>
            <a:r>
              <a:rPr lang="hu-HU" b="1" i="1" dirty="0" smtClean="0">
                <a:solidFill>
                  <a:schemeClr val="tx1"/>
                </a:solidFill>
              </a:rPr>
              <a:t>.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1217238989,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Actually, we have to go back to why this constitutional idea was created and, in comparison, why it failed. </a:t>
            </a:r>
            <a:r>
              <a:rPr lang="en-US" b="1" dirty="0">
                <a:solidFill>
                  <a:schemeClr val="tx1"/>
                </a:solidFill>
              </a:rPr>
              <a:t>If only I could say a few words about it.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36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1CC2E81-82AB-489F-E382-F8446BAE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06" y="643463"/>
            <a:ext cx="3706762" cy="1608124"/>
          </a:xfrm>
        </p:spPr>
        <p:txBody>
          <a:bodyPr>
            <a:normAutofit/>
          </a:bodyPr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="" xmlns:a16="http://schemas.microsoft.com/office/drawing/2014/main" id="{2FF42EDC-09FC-50C6-D815-9A6DF009F6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442" b="-1"/>
          <a:stretch/>
        </p:blipFill>
        <p:spPr>
          <a:xfrm>
            <a:off x="20" y="975"/>
            <a:ext cx="7552924" cy="685800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2979054-AF07-8A7C-509F-4D8CCE88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06" y="2251587"/>
            <a:ext cx="3706762" cy="3972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b="0" i="0" dirty="0" smtClean="0">
              <a:effectLst/>
              <a:latin typeface="docs-Roboto"/>
              <a:hlinkClick r:id="rId4"/>
            </a:endParaRPr>
          </a:p>
          <a:p>
            <a:pPr marL="0" indent="0">
              <a:buNone/>
            </a:pPr>
            <a:r>
              <a:rPr lang="hu-HU" b="0" i="0" dirty="0" smtClean="0">
                <a:effectLst/>
                <a:latin typeface="docs-Roboto"/>
                <a:hlinkClick r:id="rId4"/>
              </a:rPr>
              <a:t>https</a:t>
            </a:r>
            <a:r>
              <a:rPr lang="hu-HU" b="0" i="0" dirty="0">
                <a:effectLst/>
                <a:latin typeface="docs-Roboto"/>
                <a:hlinkClick r:id="rId4"/>
              </a:rPr>
              <a:t>://docs.google.com/forms/d/e/1FAIpQLScQ419oNl0C5xiHlrNzYToLMn0Yo2Rx3xjNypArtLzEvd-ywg/viewform?vc=0&amp;c=0&amp;w=1&amp;flr=0</a:t>
            </a:r>
            <a:endParaRPr lang="hu-HU" b="0" i="0" dirty="0">
              <a:effectLst/>
              <a:latin typeface="docs-Roboto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2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0517" y="1359462"/>
            <a:ext cx="10980892" cy="541357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sz="2300" dirty="0" err="1" smtClean="0">
                <a:solidFill>
                  <a:schemeClr val="tx1"/>
                </a:solidFill>
              </a:rPr>
              <a:t>Insubordinate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: „</a:t>
            </a:r>
            <a:r>
              <a:rPr lang="en-US" sz="2300" dirty="0">
                <a:solidFill>
                  <a:schemeClr val="tx1"/>
                </a:solidFill>
              </a:rPr>
              <a:t>the independent use of constructions exhibiting prima facie characteristics of subordinate </a:t>
            </a:r>
            <a:r>
              <a:rPr lang="en-US" sz="2300" dirty="0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” (Evans – </a:t>
            </a:r>
            <a:r>
              <a:rPr lang="hu-HU" sz="2300" dirty="0" err="1" smtClean="0">
                <a:solidFill>
                  <a:schemeClr val="tx1"/>
                </a:solidFill>
              </a:rPr>
              <a:t>Watanabe</a:t>
            </a:r>
            <a:r>
              <a:rPr lang="hu-HU" sz="2300" dirty="0" smtClean="0">
                <a:solidFill>
                  <a:schemeClr val="tx1"/>
                </a:solidFill>
              </a:rPr>
              <a:t> 2016: 2, </a:t>
            </a:r>
            <a:r>
              <a:rPr lang="hu-HU" sz="2300" dirty="0" err="1" smtClean="0">
                <a:solidFill>
                  <a:schemeClr val="tx1"/>
                </a:solidFill>
              </a:rPr>
              <a:t>cf</a:t>
            </a:r>
            <a:r>
              <a:rPr lang="hu-HU" sz="2300" dirty="0" smtClean="0">
                <a:solidFill>
                  <a:schemeClr val="tx1"/>
                </a:solidFill>
              </a:rPr>
              <a:t>. </a:t>
            </a:r>
            <a:r>
              <a:rPr lang="hu-HU" sz="2400" dirty="0">
                <a:solidFill>
                  <a:schemeClr val="tx1"/>
                </a:solidFill>
              </a:rPr>
              <a:t>Evans </a:t>
            </a:r>
            <a:r>
              <a:rPr lang="hu-HU" sz="2400" dirty="0" smtClean="0">
                <a:solidFill>
                  <a:schemeClr val="tx1"/>
                </a:solidFill>
              </a:rPr>
              <a:t>2007</a:t>
            </a:r>
            <a:r>
              <a:rPr lang="hu-HU" sz="2300" dirty="0" smtClean="0">
                <a:solidFill>
                  <a:schemeClr val="tx1"/>
                </a:solidFill>
              </a:rPr>
              <a:t>)</a:t>
            </a:r>
          </a:p>
          <a:p>
            <a:r>
              <a:rPr lang="hu-HU" sz="2300" dirty="0" smtClean="0">
                <a:solidFill>
                  <a:schemeClr val="tx1"/>
                </a:solidFill>
              </a:rPr>
              <a:t>3 </a:t>
            </a:r>
            <a:r>
              <a:rPr lang="hu-HU" sz="2300" dirty="0" err="1" smtClean="0">
                <a:solidFill>
                  <a:schemeClr val="tx1"/>
                </a:solidFill>
              </a:rPr>
              <a:t>basic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functions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hu-HU" sz="2300" dirty="0" err="1">
                <a:solidFill>
                  <a:schemeClr val="tx1"/>
                </a:solidFill>
              </a:rPr>
              <a:t>M</a:t>
            </a:r>
            <a:r>
              <a:rPr lang="hu-HU" sz="2300" dirty="0" err="1" smtClean="0">
                <a:solidFill>
                  <a:schemeClr val="tx1"/>
                </a:solidFill>
              </a:rPr>
              <a:t>odal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express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attitudes</a:t>
            </a:r>
            <a:r>
              <a:rPr lang="hu-HU" sz="23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Interactional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manage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/</a:t>
            </a:r>
            <a:r>
              <a:rPr lang="hu-HU" sz="2300" dirty="0" err="1">
                <a:solidFill>
                  <a:schemeClr val="tx1"/>
                </a:solidFill>
              </a:rPr>
              <a:t>hearer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interactions</a:t>
            </a:r>
            <a:r>
              <a:rPr lang="hu-HU" sz="2300" dirty="0">
                <a:solidFill>
                  <a:schemeClr val="tx1"/>
                </a:solidFill>
              </a:rPr>
              <a:t> and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Discursive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  <a:r>
              <a:rPr lang="hu-HU" sz="2300" dirty="0" err="1" smtClean="0">
                <a:solidFill>
                  <a:schemeClr val="tx1"/>
                </a:solidFill>
              </a:rPr>
              <a:t>organize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the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discourse</a:t>
            </a:r>
            <a:r>
              <a:rPr lang="hu-HU" sz="2300" dirty="0" smtClean="0">
                <a:solidFill>
                  <a:schemeClr val="tx1"/>
                </a:solidFill>
              </a:rPr>
              <a:t> (</a:t>
            </a:r>
            <a:r>
              <a:rPr lang="hu-HU" sz="2300" dirty="0" err="1" smtClean="0">
                <a:solidFill>
                  <a:schemeClr val="tx1"/>
                </a:solidFill>
              </a:rPr>
              <a:t>D’Hertefelt</a:t>
            </a:r>
            <a:r>
              <a:rPr lang="hu-HU" sz="2300" dirty="0" smtClean="0">
                <a:solidFill>
                  <a:schemeClr val="tx1"/>
                </a:solidFill>
              </a:rPr>
              <a:t> 2018)</a:t>
            </a:r>
            <a:endParaRPr lang="hu-H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19377F9-F4F3-781A-EFA0-15E08A77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9" y="238435"/>
            <a:ext cx="11572930" cy="1456267"/>
          </a:xfrm>
        </p:spPr>
        <p:txBody>
          <a:bodyPr/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04EF1A7-4FB2-B5A0-75B3-1AA8FAF5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840" y="782320"/>
            <a:ext cx="10840529" cy="57071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r>
              <a:rPr lang="hu-HU" sz="2900" b="1" i="1" dirty="0" smtClean="0"/>
              <a:t>Bárcsak</a:t>
            </a:r>
            <a:endParaRPr lang="hu-HU" sz="2900" b="1" i="1" dirty="0"/>
          </a:p>
          <a:p>
            <a:pPr marL="0" indent="0">
              <a:buNone/>
            </a:pP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 smtClean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  <a:r>
              <a:rPr lang="hu-HU" sz="2900" i="1" dirty="0"/>
              <a:t>	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újból </a:t>
            </a:r>
            <a:r>
              <a:rPr lang="hu-HU" sz="2900" i="1" dirty="0">
                <a:solidFill>
                  <a:schemeClr val="accent5">
                    <a:lumMod val="50000"/>
                  </a:schemeClr>
                </a:solidFill>
              </a:rPr>
              <a:t>szerelmes lehetnék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Oh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/Ah, I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wish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[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]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could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fall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in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love again!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hu-HU" sz="29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 smtClean="0"/>
              <a:t>Jaj</a:t>
            </a:r>
            <a:r>
              <a:rPr lang="hu-HU" sz="2900" i="1" dirty="0"/>
              <a:t>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endParaRPr lang="hu-HU" sz="21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2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Questionnaire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: </a:t>
            </a:r>
            <a:r>
              <a:rPr lang="hu-HU" dirty="0" err="1" smtClean="0"/>
              <a:t>results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1658" y="1815861"/>
            <a:ext cx="8915400" cy="3777622"/>
          </a:xfrm>
        </p:spPr>
        <p:txBody>
          <a:bodyPr/>
          <a:lstStyle/>
          <a:p>
            <a:r>
              <a:rPr lang="hu-HU" dirty="0" smtClean="0"/>
              <a:t>299 </a:t>
            </a:r>
            <a:r>
              <a:rPr lang="hu-HU" dirty="0" err="1" smtClean="0"/>
              <a:t>respondants</a:t>
            </a:r>
            <a:r>
              <a:rPr lang="hu-HU" dirty="0" smtClean="0"/>
              <a:t> (25.01.2023 – 21.02.2023)</a:t>
            </a:r>
          </a:p>
          <a:p>
            <a:r>
              <a:rPr lang="hu-HU" dirty="0" smtClean="0"/>
              <a:t>2/3 </a:t>
            </a:r>
            <a:r>
              <a:rPr lang="hu-HU" dirty="0" err="1" smtClean="0"/>
              <a:t>female</a:t>
            </a:r>
            <a:endParaRPr lang="hu-HU" dirty="0" smtClean="0"/>
          </a:p>
          <a:p>
            <a:r>
              <a:rPr lang="hu-HU" dirty="0" smtClean="0"/>
              <a:t>14–30 </a:t>
            </a:r>
            <a:r>
              <a:rPr lang="hu-HU" dirty="0" err="1" smtClean="0"/>
              <a:t>ys</a:t>
            </a:r>
            <a:r>
              <a:rPr lang="hu-HU" dirty="0" smtClean="0"/>
              <a:t>: </a:t>
            </a:r>
            <a:r>
              <a:rPr lang="en-US" dirty="0">
                <a:solidFill>
                  <a:schemeClr val="tx1"/>
                </a:solidFill>
              </a:rPr>
              <a:t>196 people; 31-60 </a:t>
            </a:r>
            <a:r>
              <a:rPr lang="en-US" dirty="0" smtClean="0">
                <a:solidFill>
                  <a:schemeClr val="tx1"/>
                </a:solidFill>
              </a:rPr>
              <a:t>years</a:t>
            </a:r>
            <a:r>
              <a:rPr lang="hu-HU" dirty="0" smtClean="0">
                <a:solidFill>
                  <a:schemeClr val="tx1"/>
                </a:solidFill>
              </a:rPr>
              <a:t> old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100 people, over </a:t>
            </a:r>
            <a:r>
              <a:rPr lang="en-US" dirty="0" smtClean="0">
                <a:solidFill>
                  <a:schemeClr val="tx1"/>
                </a:solidFill>
              </a:rPr>
              <a:t>61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ys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/>
              <a:t>1/2 </a:t>
            </a:r>
            <a:r>
              <a:rPr lang="hu-HU" dirty="0" err="1" smtClean="0"/>
              <a:t>from</a:t>
            </a:r>
            <a:r>
              <a:rPr lang="hu-HU" dirty="0" smtClean="0"/>
              <a:t> Budapest (</a:t>
            </a:r>
            <a:r>
              <a:rPr lang="hu-HU" dirty="0" err="1" smtClean="0"/>
              <a:t>capital</a:t>
            </a:r>
            <a:r>
              <a:rPr lang="hu-HU" dirty="0" smtClean="0"/>
              <a:t> of Hungary)</a:t>
            </a:r>
          </a:p>
          <a:p>
            <a:r>
              <a:rPr lang="en-US" dirty="0">
                <a:solidFill>
                  <a:schemeClr val="tx1"/>
                </a:solidFill>
              </a:rPr>
              <a:t>Qualification: approx. half graduated from high school,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>
                <a:solidFill>
                  <a:schemeClr val="tx1"/>
                </a:solidFill>
              </a:rPr>
              <a:t>h</a:t>
            </a:r>
            <a:r>
              <a:rPr lang="hu-HU" dirty="0" err="1" smtClean="0">
                <a:solidFill>
                  <a:schemeClr val="tx1"/>
                </a:solidFill>
              </a:rPr>
              <a:t>alf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university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graduate</a:t>
            </a:r>
            <a:endParaRPr lang="hu-HU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98" y="4492130"/>
            <a:ext cx="4751294" cy="190681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:lc="http://schemas.openxmlformats.org/drawingml/2006/lockedCanvas" xmlns="" id="{D18C5A08-F08E-143C-F931-FBF49DBA4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28429"/>
              </p:ext>
            </p:extLst>
          </p:nvPr>
        </p:nvGraphicFramePr>
        <p:xfrm>
          <a:off x="7217841" y="33841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72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532788"/>
              </p:ext>
            </p:extLst>
          </p:nvPr>
        </p:nvGraphicFramePr>
        <p:xfrm>
          <a:off x="1550894" y="376518"/>
          <a:ext cx="11616464" cy="6357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0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, </a:t>
            </a:r>
            <a:r>
              <a:rPr lang="hu-HU" dirty="0" err="1"/>
              <a:t>s</a:t>
            </a:r>
            <a:r>
              <a:rPr lang="hu-HU" dirty="0" err="1" smtClean="0"/>
              <a:t>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7168" y="1905000"/>
            <a:ext cx="9143999" cy="4715256"/>
          </a:xfrm>
        </p:spPr>
        <p:txBody>
          <a:bodyPr>
            <a:normAutofit/>
          </a:bodyPr>
          <a:lstStyle/>
          <a:p>
            <a:r>
              <a:rPr lang="hu-HU" sz="2200" dirty="0" err="1" smtClean="0"/>
              <a:t>Conditional</a:t>
            </a:r>
            <a:r>
              <a:rPr lang="hu-HU" sz="2200" dirty="0" smtClean="0"/>
              <a:t> </a:t>
            </a:r>
            <a:r>
              <a:rPr lang="hu-HU" sz="2200" dirty="0" err="1" smtClean="0"/>
              <a:t>insubordinate</a:t>
            </a:r>
            <a:r>
              <a:rPr lang="hu-HU" sz="2200" dirty="0" smtClean="0"/>
              <a:t> </a:t>
            </a:r>
            <a:r>
              <a:rPr lang="hu-HU" sz="2200" dirty="0" err="1" smtClean="0"/>
              <a:t>clauses</a:t>
            </a:r>
            <a:r>
              <a:rPr lang="hu-HU" sz="2200" dirty="0" smtClean="0"/>
              <a:t> </a:t>
            </a:r>
            <a:r>
              <a:rPr lang="hu-HU" sz="2200" dirty="0" err="1" smtClean="0"/>
              <a:t>exist</a:t>
            </a:r>
            <a:r>
              <a:rPr lang="hu-HU" sz="2200" dirty="0" smtClean="0"/>
              <a:t>, </a:t>
            </a:r>
            <a:r>
              <a:rPr lang="hu-HU" sz="2200" dirty="0" err="1" smtClean="0"/>
              <a:t>but</a:t>
            </a:r>
            <a:r>
              <a:rPr lang="hu-HU" sz="2200" dirty="0" smtClean="0"/>
              <a:t> </a:t>
            </a:r>
            <a:r>
              <a:rPr lang="hu-HU" sz="2200" dirty="0" err="1" smtClean="0"/>
              <a:t>are</a:t>
            </a:r>
            <a:r>
              <a:rPr lang="hu-HU" sz="2200" dirty="0" smtClean="0"/>
              <a:t> </a:t>
            </a:r>
            <a:r>
              <a:rPr lang="hu-HU" sz="2200" dirty="0" err="1" smtClean="0"/>
              <a:t>rare</a:t>
            </a:r>
            <a:r>
              <a:rPr lang="hu-HU" sz="2200" dirty="0" smtClean="0"/>
              <a:t>, w</a:t>
            </a:r>
            <a:r>
              <a:rPr lang="en-US" sz="2200" dirty="0" err="1" smtClean="0"/>
              <a:t>ishes</a:t>
            </a:r>
            <a:r>
              <a:rPr lang="en-US" sz="2200" dirty="0" smtClean="0"/>
              <a:t> </a:t>
            </a:r>
            <a:r>
              <a:rPr lang="en-US" sz="2200" dirty="0"/>
              <a:t>stand out among them in quantity</a:t>
            </a:r>
            <a:r>
              <a:rPr lang="hu-HU" sz="2200" dirty="0" smtClean="0"/>
              <a:t>.</a:t>
            </a:r>
          </a:p>
          <a:p>
            <a:r>
              <a:rPr lang="hu-HU" sz="2200" dirty="0" err="1" smtClean="0"/>
              <a:t>Same</a:t>
            </a:r>
            <a:r>
              <a:rPr lang="hu-HU" sz="2200" dirty="0" smtClean="0"/>
              <a:t> </a:t>
            </a:r>
            <a:r>
              <a:rPr lang="hu-HU" sz="2200" dirty="0" err="1" smtClean="0"/>
              <a:t>semantic</a:t>
            </a:r>
            <a:r>
              <a:rPr lang="hu-HU" sz="2200" dirty="0" smtClean="0"/>
              <a:t> </a:t>
            </a:r>
            <a:r>
              <a:rPr lang="hu-HU" sz="2200" dirty="0" err="1" smtClean="0"/>
              <a:t>types</a:t>
            </a:r>
            <a:r>
              <a:rPr lang="hu-HU" sz="2200" dirty="0" smtClean="0"/>
              <a:t> </a:t>
            </a:r>
            <a:r>
              <a:rPr lang="hu-HU" sz="2200" dirty="0" err="1" smtClean="0"/>
              <a:t>as</a:t>
            </a:r>
            <a:r>
              <a:rPr lang="hu-HU" sz="2200" dirty="0" smtClean="0"/>
              <a:t>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hu-HU" sz="2200" dirty="0" smtClean="0"/>
              <a:t> </a:t>
            </a:r>
            <a:r>
              <a:rPr lang="hu-HU" sz="2200" dirty="0" err="1" smtClean="0"/>
              <a:t>Germanic</a:t>
            </a:r>
            <a:r>
              <a:rPr lang="hu-HU" sz="2200" dirty="0" smtClean="0"/>
              <a:t> </a:t>
            </a:r>
            <a:r>
              <a:rPr lang="hu-HU" sz="2200" dirty="0" err="1" smtClean="0"/>
              <a:t>languages</a:t>
            </a:r>
            <a:r>
              <a:rPr lang="hu-HU" sz="2200" dirty="0"/>
              <a:t>.</a:t>
            </a:r>
            <a:endParaRPr lang="hu-HU" sz="2200" dirty="0" smtClean="0"/>
          </a:p>
          <a:p>
            <a:r>
              <a:rPr lang="hu-HU" sz="2200" dirty="0" smtClean="0"/>
              <a:t>V</a:t>
            </a:r>
            <a:r>
              <a:rPr lang="en-US" sz="2200" dirty="0" err="1" smtClean="0"/>
              <a:t>ariants</a:t>
            </a:r>
            <a:r>
              <a:rPr lang="en-US" sz="2200" dirty="0" smtClean="0"/>
              <a:t> </a:t>
            </a:r>
            <a:r>
              <a:rPr lang="en-US" sz="2200" dirty="0"/>
              <a:t>with </a:t>
            </a:r>
            <a:r>
              <a:rPr lang="hu-HU" sz="2200" dirty="0" err="1" smtClean="0"/>
              <a:t>interjections</a:t>
            </a:r>
            <a:r>
              <a:rPr lang="hu-HU" sz="2200" dirty="0" smtClean="0"/>
              <a:t> </a:t>
            </a:r>
            <a:r>
              <a:rPr lang="en-US" sz="2200" dirty="0" smtClean="0"/>
              <a:t>appear </a:t>
            </a:r>
            <a:r>
              <a:rPr lang="en-US" sz="2200" dirty="0"/>
              <a:t>to be more preferred in the case of </a:t>
            </a:r>
            <a:r>
              <a:rPr lang="en-US" sz="2200" dirty="0" smtClean="0"/>
              <a:t>wishes</a:t>
            </a:r>
            <a:r>
              <a:rPr lang="hu-HU" sz="2200" dirty="0" smtClean="0"/>
              <a:t> </a:t>
            </a:r>
          </a:p>
          <a:p>
            <a:r>
              <a:rPr lang="hu-HU" sz="2200" dirty="0" err="1" smtClean="0"/>
              <a:t>DMs</a:t>
            </a:r>
            <a:r>
              <a:rPr lang="hu-HU" sz="2200" dirty="0" smtClean="0"/>
              <a:t>: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evaluations</a:t>
            </a:r>
            <a:endParaRPr lang="hu-HU" sz="2200" dirty="0" smtClean="0"/>
          </a:p>
          <a:p>
            <a:r>
              <a:rPr lang="hu-HU" sz="2200" dirty="0" smtClean="0"/>
              <a:t>M</a:t>
            </a:r>
            <a:r>
              <a:rPr lang="en-US" sz="2200" dirty="0" err="1" smtClean="0"/>
              <a:t>etalinguistic</a:t>
            </a:r>
            <a:r>
              <a:rPr lang="en-US" sz="2200" dirty="0" smtClean="0"/>
              <a:t> </a:t>
            </a:r>
            <a:r>
              <a:rPr lang="en-US" sz="2200" dirty="0"/>
              <a:t>forms containing verbs </a:t>
            </a:r>
            <a:r>
              <a:rPr lang="hu-HU" sz="2200" dirty="0" smtClean="0"/>
              <a:t>of </a:t>
            </a:r>
            <a:r>
              <a:rPr lang="hu-HU" sz="2200" dirty="0" err="1" smtClean="0"/>
              <a:t>speaking</a:t>
            </a:r>
            <a:r>
              <a:rPr lang="hu-HU" sz="2200" dirty="0" smtClean="0"/>
              <a:t> </a:t>
            </a:r>
            <a:r>
              <a:rPr lang="en-US" sz="2200" dirty="0" smtClean="0"/>
              <a:t>can </a:t>
            </a:r>
            <a:r>
              <a:rPr lang="en-US" sz="2200" dirty="0"/>
              <a:t>be found among them, as well as among complement insubordinate </a:t>
            </a:r>
            <a:r>
              <a:rPr lang="en-US" sz="2200" dirty="0" smtClean="0"/>
              <a:t>clauses</a:t>
            </a:r>
            <a:r>
              <a:rPr lang="hu-HU" sz="2200" dirty="0" smtClean="0"/>
              <a:t>.</a:t>
            </a:r>
            <a:endParaRPr lang="hu-H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Acknowledgement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3996" y="2008632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00"/>
                </a:solidFill>
              </a:rPr>
              <a:t>Th</a:t>
            </a:r>
            <a:r>
              <a:rPr lang="hu-HU" sz="2000" dirty="0" smtClean="0">
                <a:solidFill>
                  <a:srgbClr val="000000"/>
                </a:solidFill>
              </a:rPr>
              <a:t>is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research was supported by the Hungarian National Research, </a:t>
            </a:r>
            <a:r>
              <a:rPr lang="hu-HU" sz="20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Development </a:t>
            </a:r>
            <a:r>
              <a:rPr lang="en-US" sz="2000" dirty="0">
                <a:solidFill>
                  <a:srgbClr val="000000"/>
                </a:solidFill>
              </a:rPr>
              <a:t>and Innovation Office of Hungary </a:t>
            </a:r>
            <a:r>
              <a:rPr lang="hu-HU" sz="2000" dirty="0">
                <a:solidFill>
                  <a:srgbClr val="000000"/>
                </a:solidFill>
              </a:rPr>
              <a:t>(</a:t>
            </a:r>
            <a:r>
              <a:rPr lang="hu-HU" sz="2000" dirty="0" smtClean="0">
                <a:solidFill>
                  <a:srgbClr val="000000"/>
                </a:solidFill>
              </a:rPr>
              <a:t>NKFI</a:t>
            </a:r>
            <a:r>
              <a:rPr lang="hu-HU" sz="2000" dirty="0">
                <a:solidFill>
                  <a:srgbClr val="000000"/>
                </a:solidFill>
              </a:rPr>
              <a:t>,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K-128810</a:t>
            </a:r>
            <a:r>
              <a:rPr lang="hu-HU" sz="2000" dirty="0" smtClean="0">
                <a:solidFill>
                  <a:srgbClr val="000000"/>
                </a:solidFill>
              </a:rPr>
              <a:t>), </a:t>
            </a:r>
          </a:p>
          <a:p>
            <a:pPr marL="0" indent="0" algn="ctr">
              <a:buNone/>
            </a:pP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János Bolyai Research Grant (BO/00191/21) </a:t>
            </a: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ÚNKP-22-5-KRE-1 New National Excellence Program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Ministry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Cultue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from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sourse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National Research, </a:t>
            </a:r>
            <a:r>
              <a:rPr lang="hu-HU" sz="2000" dirty="0" err="1" smtClean="0">
                <a:solidFill>
                  <a:srgbClr val="000000"/>
                </a:solidFill>
              </a:rPr>
              <a:t>Development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Fund</a:t>
            </a:r>
            <a:r>
              <a:rPr lang="hu-HU" sz="2000" dirty="0" smtClean="0">
                <a:solidFill>
                  <a:srgbClr val="000000"/>
                </a:solidFill>
              </a:rPr>
              <a:t>.</a:t>
            </a:r>
            <a:endParaRPr lang="hu-HU" sz="2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		</a:t>
            </a:r>
            <a:r>
              <a:rPr lang="hu-HU" sz="2000" dirty="0" err="1" smtClean="0">
                <a:solidFill>
                  <a:srgbClr val="000000"/>
                </a:solidFill>
              </a:rPr>
              <a:t>I’m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very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grateful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help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b="1" dirty="0" smtClean="0">
                <a:solidFill>
                  <a:srgbClr val="000000"/>
                </a:solidFill>
              </a:rPr>
              <a:t>Bálint Sass </a:t>
            </a: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b="1" dirty="0" smtClean="0">
                <a:solidFill>
                  <a:srgbClr val="000000"/>
                </a:solidFill>
              </a:rPr>
              <a:t>Valéria </a:t>
            </a:r>
            <a:r>
              <a:rPr lang="hu-HU" sz="2000" b="1" dirty="0" err="1" smtClean="0">
                <a:solidFill>
                  <a:srgbClr val="000000"/>
                </a:solidFill>
              </a:rPr>
              <a:t>Krepsz</a:t>
            </a:r>
            <a:r>
              <a:rPr lang="hu-HU" sz="2000" b="1" dirty="0" smtClean="0">
                <a:solidFill>
                  <a:srgbClr val="000000"/>
                </a:solidFill>
              </a:rPr>
              <a:t>, </a:t>
            </a:r>
            <a:r>
              <a:rPr lang="hu-HU" sz="2000" dirty="0" err="1" smtClean="0">
                <a:solidFill>
                  <a:srgbClr val="000000"/>
                </a:solidFill>
              </a:rPr>
              <a:t>thank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you</a:t>
            </a:r>
            <a:r>
              <a:rPr lang="hu-HU" sz="2000" dirty="0">
                <a:solidFill>
                  <a:srgbClr val="000000"/>
                </a:solidFill>
              </a:rPr>
              <a:t>!</a:t>
            </a:r>
            <a:endParaRPr lang="hu-HU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79" y="4757194"/>
            <a:ext cx="2566406" cy="181506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70" y="4896464"/>
            <a:ext cx="1939381" cy="13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References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65618" y="1779638"/>
            <a:ext cx="9238994" cy="4601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/>
              <a:t> </a:t>
            </a:r>
            <a:r>
              <a:rPr lang="en-US" dirty="0" err="1" smtClean="0"/>
              <a:t>Brdarné</a:t>
            </a:r>
            <a:r>
              <a:rPr lang="en-US" dirty="0" smtClean="0"/>
              <a:t> </a:t>
            </a:r>
            <a:r>
              <a:rPr lang="en-US" dirty="0" err="1"/>
              <a:t>Szabó</a:t>
            </a:r>
            <a:r>
              <a:rPr lang="en-US" dirty="0"/>
              <a:t>, Rita, 2006. Stand-alone dependent clauses functioning as independent speech acts: A </a:t>
            </a:r>
            <a:r>
              <a:rPr lang="en-US" dirty="0" err="1"/>
              <a:t>crosslinguistic</a:t>
            </a:r>
            <a:r>
              <a:rPr lang="en-US" dirty="0"/>
              <a:t> comparison. In: </a:t>
            </a:r>
            <a:r>
              <a:rPr lang="en-US" dirty="0" err="1"/>
              <a:t>Benczes</a:t>
            </a:r>
            <a:r>
              <a:rPr lang="en-US" dirty="0"/>
              <a:t>, </a:t>
            </a:r>
            <a:r>
              <a:rPr lang="en-US" dirty="0" err="1"/>
              <a:t>Réka</a:t>
            </a:r>
            <a:r>
              <a:rPr lang="en-US" dirty="0"/>
              <a:t>, </a:t>
            </a:r>
            <a:r>
              <a:rPr lang="en-US" dirty="0" err="1"/>
              <a:t>Csábi</a:t>
            </a:r>
            <a:r>
              <a:rPr lang="en-US" dirty="0"/>
              <a:t>, </a:t>
            </a:r>
            <a:r>
              <a:rPr lang="en-US" dirty="0" err="1"/>
              <a:t>Szilvia</a:t>
            </a:r>
            <a:r>
              <a:rPr lang="en-US" dirty="0"/>
              <a:t> (Eds.), </a:t>
            </a:r>
            <a:r>
              <a:rPr lang="en-US" i="1" dirty="0"/>
              <a:t>The Metaphors of Sixty: Papers Presented on the Occasion of the 60th Birthday of </a:t>
            </a:r>
            <a:r>
              <a:rPr lang="en-US" i="1" dirty="0" err="1"/>
              <a:t>Zoltán</a:t>
            </a:r>
            <a:r>
              <a:rPr lang="en-US" i="1" dirty="0"/>
              <a:t> </a:t>
            </a:r>
            <a:r>
              <a:rPr lang="hu-HU" i="1" dirty="0"/>
              <a:t>Kövecses. </a:t>
            </a:r>
            <a:r>
              <a:rPr lang="hu-HU" dirty="0"/>
              <a:t>Eötvös</a:t>
            </a:r>
            <a:r>
              <a:rPr lang="en-US" dirty="0"/>
              <a:t> </a:t>
            </a:r>
            <a:r>
              <a:rPr lang="en-US" dirty="0" err="1"/>
              <a:t>Loránd</a:t>
            </a:r>
            <a:r>
              <a:rPr lang="en-US" dirty="0"/>
              <a:t> University, Department of American Studies, Budapest, pp. 84−95.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D’Hertefelt</a:t>
            </a:r>
            <a:r>
              <a:rPr lang="en-US" dirty="0"/>
              <a:t>, Sarah, 2018. </a:t>
            </a:r>
            <a:r>
              <a:rPr lang="en-US" i="1" dirty="0"/>
              <a:t>Insubordination in Germanic: A Typology of Complements and Conditional Constructions. </a:t>
            </a:r>
            <a:r>
              <a:rPr lang="en-US" dirty="0"/>
              <a:t>De </a:t>
            </a:r>
            <a:r>
              <a:rPr lang="en-US" dirty="0" err="1"/>
              <a:t>Gruyter</a:t>
            </a:r>
            <a:r>
              <a:rPr lang="en-US" dirty="0"/>
              <a:t>, Berlin.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 – </a:t>
            </a:r>
            <a:r>
              <a:rPr lang="en-US" dirty="0" err="1"/>
              <a:t>Honoré</a:t>
            </a:r>
            <a:r>
              <a:rPr lang="en-US" dirty="0"/>
              <a:t> Watanabe 2016. The dynamics of insubordination: An overview. In Nicholas Evans – </a:t>
            </a:r>
            <a:r>
              <a:rPr lang="en-US" dirty="0" err="1"/>
              <a:t>Honoré</a:t>
            </a:r>
            <a:r>
              <a:rPr lang="en-US" dirty="0"/>
              <a:t> Watanabe (</a:t>
            </a:r>
            <a:r>
              <a:rPr lang="en-US" dirty="0" err="1"/>
              <a:t>szerk</a:t>
            </a:r>
            <a:r>
              <a:rPr lang="en-US" dirty="0"/>
              <a:t>.) </a:t>
            </a:r>
            <a:r>
              <a:rPr lang="en-US" i="1" dirty="0"/>
              <a:t>Typological Studies in Language. </a:t>
            </a:r>
            <a:r>
              <a:rPr lang="en-US" dirty="0"/>
              <a:t>(115) Amsterdam: John Benjamins Publishing Company. 1–38.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2016. On the grammatical status of insubordinate </a:t>
            </a:r>
            <a:r>
              <a:rPr lang="en-US" i="1" dirty="0"/>
              <a:t>if</a:t>
            </a:r>
            <a:r>
              <a:rPr lang="en-US" dirty="0"/>
              <a:t>-clauses. In: </a:t>
            </a:r>
            <a:r>
              <a:rPr lang="en-US" dirty="0" err="1"/>
              <a:t>Kaltenböck</a:t>
            </a:r>
            <a:r>
              <a:rPr lang="en-US" dirty="0"/>
              <a:t>, Gunther, Keizer, Evelien, </a:t>
            </a:r>
            <a:r>
              <a:rPr lang="en-US" dirty="0" err="1"/>
              <a:t>Lohmann</a:t>
            </a:r>
            <a:r>
              <a:rPr lang="en-US" dirty="0"/>
              <a:t>, Arne (Eds.) </a:t>
            </a:r>
            <a:r>
              <a:rPr lang="en-US" i="1" dirty="0"/>
              <a:t>Outside the Clause. Form and Function of Extra-clausal Constituents. </a:t>
            </a:r>
            <a:r>
              <a:rPr lang="en-US" dirty="0"/>
              <a:t>John Benjamins, Amsterdam–Philadelphia, pp. 341–378.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Sol. 2015. The multiple functional load of </a:t>
            </a:r>
            <a:r>
              <a:rPr lang="en-US" i="1" dirty="0"/>
              <a:t>que</a:t>
            </a:r>
            <a:r>
              <a:rPr lang="en-US" dirty="0"/>
              <a:t>. An Interactional Approach to Insubordinate Complement Clauses in Spanish. Doctoral thesis. University of Leuven.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0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sz="2800" b="1" dirty="0" smtClean="0"/>
          </a:p>
          <a:p>
            <a:pPr marL="0" indent="0" algn="ctr">
              <a:buNone/>
            </a:pPr>
            <a:r>
              <a:rPr lang="hu-HU" sz="2800" b="1" dirty="0" err="1" smtClean="0"/>
              <a:t>Thank</a:t>
            </a:r>
            <a:r>
              <a:rPr lang="hu-HU" sz="2800" b="1" dirty="0" smtClean="0"/>
              <a:t> </a:t>
            </a:r>
            <a:r>
              <a:rPr lang="hu-HU" sz="2800" b="1" dirty="0" err="1"/>
              <a:t>you</a:t>
            </a:r>
            <a:r>
              <a:rPr lang="hu-HU" sz="2800" b="1" dirty="0"/>
              <a:t> </a:t>
            </a:r>
            <a:r>
              <a:rPr lang="hu-HU" sz="2800" b="1" dirty="0" err="1"/>
              <a:t>for</a:t>
            </a:r>
            <a:r>
              <a:rPr lang="hu-HU" sz="2800" b="1" dirty="0"/>
              <a:t> </a:t>
            </a:r>
            <a:r>
              <a:rPr lang="hu-HU" sz="2800" b="1" dirty="0" err="1"/>
              <a:t>your</a:t>
            </a:r>
            <a:r>
              <a:rPr lang="hu-HU" sz="2800" b="1" dirty="0"/>
              <a:t> </a:t>
            </a:r>
            <a:r>
              <a:rPr lang="hu-HU" sz="2800" b="1" dirty="0" err="1"/>
              <a:t>attention</a:t>
            </a:r>
            <a:r>
              <a:rPr lang="hu-HU" sz="2800" b="1" dirty="0"/>
              <a:t>!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198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98" y="993057"/>
            <a:ext cx="13634066" cy="7669163"/>
          </a:xfrm>
        </p:spPr>
      </p:pic>
    </p:spTree>
    <p:extLst>
      <p:ext uri="{BB962C8B-B14F-4D97-AF65-F5344CB8AC3E}">
        <p14:creationId xmlns:p14="http://schemas.microsoft.com/office/powerpoint/2010/main" val="2156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561171"/>
            <a:ext cx="10894741" cy="52076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hu-HU" b="1" dirty="0" smtClean="0">
                <a:solidFill>
                  <a:schemeClr val="tx1"/>
                </a:solidFill>
              </a:rPr>
              <a:t>STAND-ALONE (~</a:t>
            </a:r>
            <a:r>
              <a:rPr lang="hu-HU" b="1" dirty="0" err="1" smtClean="0">
                <a:solidFill>
                  <a:schemeClr val="tx1"/>
                </a:solidFill>
              </a:rPr>
              <a:t>performative</a:t>
            </a:r>
            <a:r>
              <a:rPr lang="hu-HU" b="1" dirty="0" smtClean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pragmatically</a:t>
            </a:r>
            <a:r>
              <a:rPr lang="hu-HU" dirty="0">
                <a:solidFill>
                  <a:schemeClr val="tx1"/>
                </a:solidFill>
              </a:rPr>
              <a:t> and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independent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own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illocutionary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force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Complement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introduced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’</a:t>
            </a:r>
            <a:r>
              <a:rPr lang="hu-HU" dirty="0" err="1">
                <a:solidFill>
                  <a:schemeClr val="tx1"/>
                </a:solidFill>
              </a:rPr>
              <a:t>that</a:t>
            </a:r>
            <a:r>
              <a:rPr lang="hu-HU" dirty="0">
                <a:solidFill>
                  <a:schemeClr val="tx1"/>
                </a:solidFill>
              </a:rPr>
              <a:t>’</a:t>
            </a:r>
          </a:p>
          <a:p>
            <a:r>
              <a:rPr lang="hu-HU" b="1" dirty="0" err="1">
                <a:solidFill>
                  <a:schemeClr val="tx1"/>
                </a:solidFill>
              </a:rPr>
              <a:t>Conditional</a:t>
            </a:r>
            <a:r>
              <a:rPr lang="hu-HU" b="1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>
                <a:solidFill>
                  <a:schemeClr val="tx1"/>
                </a:solidFill>
              </a:rPr>
              <a:t>introduced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conditional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subordinators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i="1" dirty="0" err="1">
                <a:solidFill>
                  <a:schemeClr val="tx1"/>
                </a:solidFill>
              </a:rPr>
              <a:t>if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wenn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als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dirty="0">
                <a:solidFill>
                  <a:schemeClr val="tx1"/>
                </a:solidFill>
              </a:rPr>
              <a:t>etc</a:t>
            </a:r>
            <a:r>
              <a:rPr lang="hu-HU" dirty="0" smtClean="0">
                <a:solidFill>
                  <a:schemeClr val="tx1"/>
                </a:solidFill>
              </a:rPr>
              <a:t>.)</a:t>
            </a:r>
            <a:endParaRPr lang="hu-HU" dirty="0">
              <a:solidFill>
                <a:schemeClr val="tx1"/>
              </a:solidFill>
            </a:endParaRPr>
          </a:p>
          <a:p>
            <a:pPr lvl="1"/>
            <a:r>
              <a:rPr lang="hu-HU" sz="1800" dirty="0" err="1" smtClean="0">
                <a:solidFill>
                  <a:schemeClr val="tx1"/>
                </a:solidFill>
              </a:rPr>
              <a:t>deontic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wishes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requests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suggestions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threats</a:t>
            </a:r>
            <a:r>
              <a:rPr lang="hu-HU" sz="1800" dirty="0" smtClean="0">
                <a:solidFill>
                  <a:schemeClr val="tx1"/>
                </a:solidFill>
              </a:rPr>
              <a:t>), </a:t>
            </a:r>
            <a:r>
              <a:rPr lang="hu-HU" sz="1800" dirty="0" err="1" smtClean="0">
                <a:solidFill>
                  <a:schemeClr val="tx1"/>
                </a:solidFill>
              </a:rPr>
              <a:t>evaluative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assertive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argumentative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>
                <a:solidFill>
                  <a:schemeClr val="tx1"/>
                </a:solidFill>
              </a:rPr>
              <a:t>reasoning</a:t>
            </a: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err="1" smtClean="0">
                <a:solidFill>
                  <a:schemeClr val="tx1"/>
                </a:solidFill>
              </a:rPr>
              <a:t>construction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D’Hertefelt</a:t>
            </a:r>
            <a:r>
              <a:rPr lang="hu-HU" sz="1800" dirty="0" smtClean="0">
                <a:solidFill>
                  <a:schemeClr val="tx1"/>
                </a:solidFill>
              </a:rPr>
              <a:t> 2018)</a:t>
            </a:r>
          </a:p>
          <a:p>
            <a:pPr lvl="1"/>
            <a:r>
              <a:rPr lang="hu-HU" sz="1800" dirty="0" err="1" smtClean="0">
                <a:solidFill>
                  <a:schemeClr val="tx1"/>
                </a:solidFill>
              </a:rPr>
              <a:t>Directive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request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offer</a:t>
            </a:r>
            <a:r>
              <a:rPr lang="hu-HU" sz="1800" dirty="0" smtClean="0">
                <a:solidFill>
                  <a:schemeClr val="tx1"/>
                </a:solidFill>
              </a:rPr>
              <a:t>, etc.), </a:t>
            </a:r>
            <a:r>
              <a:rPr lang="hu-HU" sz="1800" dirty="0" err="1" smtClean="0">
                <a:solidFill>
                  <a:schemeClr val="tx1"/>
                </a:solidFill>
              </a:rPr>
              <a:t>optative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hope</a:t>
            </a:r>
            <a:r>
              <a:rPr lang="hu-HU" sz="1800" dirty="0" smtClean="0">
                <a:solidFill>
                  <a:schemeClr val="tx1"/>
                </a:solidFill>
              </a:rPr>
              <a:t>, etc.), </a:t>
            </a:r>
            <a:r>
              <a:rPr lang="hu-HU" sz="1800" dirty="0" err="1" smtClean="0">
                <a:solidFill>
                  <a:schemeClr val="tx1"/>
                </a:solidFill>
              </a:rPr>
              <a:t>exclamative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Kaltenböck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 smtClean="0">
                <a:solidFill>
                  <a:schemeClr val="tx1"/>
                </a:solidFill>
              </a:rPr>
              <a:t>2016</a:t>
            </a:r>
            <a:r>
              <a:rPr lang="hu-HU" sz="1800" dirty="0" smtClean="0">
                <a:solidFill>
                  <a:schemeClr val="tx1"/>
                </a:solidFill>
              </a:rPr>
              <a:t>)</a:t>
            </a:r>
            <a:endParaRPr lang="hu-HU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2</a:t>
            </a:r>
            <a:r>
              <a:rPr lang="hu-HU" dirty="0">
                <a:solidFill>
                  <a:schemeClr val="tx1"/>
                </a:solidFill>
              </a:rPr>
              <a:t>. ELABORATIVE </a:t>
            </a:r>
            <a:r>
              <a:rPr lang="hu-HU" dirty="0" smtClean="0">
                <a:solidFill>
                  <a:schemeClr val="tx1"/>
                </a:solidFill>
              </a:rPr>
              <a:t>(~</a:t>
            </a:r>
            <a:r>
              <a:rPr lang="hu-HU" dirty="0" err="1" smtClean="0">
                <a:solidFill>
                  <a:schemeClr val="tx1"/>
                </a:solidFill>
              </a:rPr>
              <a:t>discourse-connective</a:t>
            </a:r>
            <a:r>
              <a:rPr lang="hu-HU" dirty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only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discursive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functions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clarification</a:t>
            </a:r>
            <a:r>
              <a:rPr lang="hu-HU" dirty="0">
                <a:solidFill>
                  <a:schemeClr val="tx1"/>
                </a:solidFill>
              </a:rPr>
              <a:t>, comment, </a:t>
            </a:r>
            <a:r>
              <a:rPr lang="hu-HU" dirty="0" err="1">
                <a:solidFill>
                  <a:schemeClr val="tx1"/>
                </a:solidFill>
              </a:rPr>
              <a:t>giving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further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information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 algn="r">
              <a:buNone/>
            </a:pP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Sansiñena</a:t>
            </a:r>
            <a:r>
              <a:rPr lang="hu-HU" dirty="0" smtClean="0">
                <a:solidFill>
                  <a:schemeClr val="tx1"/>
                </a:solidFill>
              </a:rPr>
              <a:t> 2015, </a:t>
            </a:r>
            <a:r>
              <a:rPr lang="hu-HU" dirty="0">
                <a:solidFill>
                  <a:schemeClr val="tx1"/>
                </a:solidFill>
              </a:rPr>
              <a:t>Evans – </a:t>
            </a:r>
            <a:r>
              <a:rPr lang="hu-HU" dirty="0" err="1">
                <a:solidFill>
                  <a:schemeClr val="tx1"/>
                </a:solidFill>
              </a:rPr>
              <a:t>Watanabe</a:t>
            </a:r>
            <a:r>
              <a:rPr lang="hu-HU" dirty="0">
                <a:solidFill>
                  <a:schemeClr val="tx1"/>
                </a:solidFill>
              </a:rPr>
              <a:t> 2016, 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2018, </a:t>
            </a:r>
            <a:r>
              <a:rPr lang="hu-HU" dirty="0" err="1">
                <a:solidFill>
                  <a:schemeClr val="tx1"/>
                </a:solidFill>
              </a:rPr>
              <a:t>Kaltenböck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2016, 2019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Examples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1216" y="1581912"/>
            <a:ext cx="8979408" cy="4773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1) </a:t>
            </a:r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i="1" dirty="0"/>
              <a:t>Da </a:t>
            </a:r>
            <a:r>
              <a:rPr lang="hu-HU" i="1" dirty="0" err="1"/>
              <a:t>kommt</a:t>
            </a:r>
            <a:r>
              <a:rPr lang="hu-HU" i="1" dirty="0"/>
              <a:t> Peter. </a:t>
            </a:r>
            <a:r>
              <a:rPr lang="hu-HU" b="1" i="1" dirty="0" err="1">
                <a:solidFill>
                  <a:srgbClr val="FF0000"/>
                </a:solidFill>
              </a:rPr>
              <a:t>Wenn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ich</a:t>
            </a:r>
            <a:r>
              <a:rPr lang="hu-HU" b="1" i="1" dirty="0"/>
              <a:t> den </a:t>
            </a:r>
            <a:r>
              <a:rPr lang="hu-HU" b="1" i="1" dirty="0" err="1"/>
              <a:t>schon</a:t>
            </a:r>
            <a:r>
              <a:rPr lang="hu-HU" b="1" i="1" dirty="0"/>
              <a:t> </a:t>
            </a:r>
            <a:r>
              <a:rPr lang="hu-HU" b="1" i="1" dirty="0" err="1"/>
              <a:t>SEhe</a:t>
            </a:r>
            <a:r>
              <a:rPr lang="hu-HU" b="1" i="1" dirty="0"/>
              <a:t>.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Peter. </a:t>
            </a:r>
            <a:r>
              <a:rPr lang="en-US" b="1" dirty="0"/>
              <a:t>Ugh, just seeing him makes me sick</a:t>
            </a:r>
            <a:r>
              <a:rPr lang="en-US" dirty="0" smtClean="0"/>
              <a:t>.’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A: </a:t>
            </a:r>
            <a:r>
              <a:rPr lang="hu-HU" i="1" dirty="0" err="1"/>
              <a:t>It's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tender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touch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?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B: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>
                <a:solidFill>
                  <a:srgbClr val="FF0000"/>
                </a:solidFill>
              </a:rPr>
              <a:t>if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,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ummm</a:t>
            </a:r>
            <a:r>
              <a:rPr lang="hu-HU" i="1" dirty="0"/>
              <a:t> </a:t>
            </a:r>
            <a:r>
              <a:rPr lang="hu-HU" i="1" dirty="0" err="1"/>
              <a:t>it's</a:t>
            </a:r>
            <a:r>
              <a:rPr lang="hu-HU" i="1" dirty="0"/>
              <a:t>…</a:t>
            </a:r>
            <a:endParaRPr lang="hu-HU" dirty="0"/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D’Hertefelt</a:t>
            </a:r>
            <a:r>
              <a:rPr lang="hu-HU" dirty="0" smtClean="0"/>
              <a:t> 2018</a:t>
            </a:r>
            <a:r>
              <a:rPr lang="hu-HU" i="1" dirty="0" smtClean="0"/>
              <a:t>:</a:t>
            </a:r>
            <a:r>
              <a:rPr lang="hu-HU" dirty="0" smtClean="0"/>
              <a:t> 68–69)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4FF507D-E47F-B98E-A181-2A286B6C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7E3EC85-516F-ED0E-239F-249F80B1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096428"/>
            <a:ext cx="9765792" cy="45329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Native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Hungarian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university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students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accepted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(5)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a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translation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of (3) and (4),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but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(6)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not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</a:t>
            </a:r>
            <a:endParaRPr lang="hu-HU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doch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bloß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loswerden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könnten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(5) </a:t>
            </a:r>
            <a:r>
              <a:rPr lang="hu-HU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 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optative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particle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(6) </a:t>
            </a: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hu-HU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conditional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subordinator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Brdarné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Szabó 2006)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BUT: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MNSz2, starting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interjections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Ömlöttek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sorok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készült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vers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töprengés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javítgatás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nélkül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800" b="1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Ó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ha</a:t>
            </a:r>
            <a:r>
              <a:rPr lang="en-US" sz="1800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még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egyszer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így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mehetne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r>
              <a:rPr lang="en-US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MNSz2, doc#1376,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szépirodalom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)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’</a:t>
            </a:r>
            <a:r>
              <a:rPr lang="en-US" dirty="0" smtClean="0"/>
              <a:t>The </a:t>
            </a:r>
            <a:r>
              <a:rPr lang="en-US" dirty="0"/>
              <a:t>lines flowed, the poem was made, without reflection or correction. </a:t>
            </a:r>
            <a:r>
              <a:rPr lang="en-US" b="1" dirty="0"/>
              <a:t>Oh, </a:t>
            </a:r>
            <a:r>
              <a:rPr lang="hu-HU" b="1" dirty="0" smtClean="0"/>
              <a:t>IF ONLY </a:t>
            </a:r>
            <a:r>
              <a:rPr lang="en-US" b="1" dirty="0" smtClean="0"/>
              <a:t>it </a:t>
            </a:r>
            <a:r>
              <a:rPr lang="en-US" b="1" dirty="0"/>
              <a:t>could be like that again</a:t>
            </a:r>
            <a:r>
              <a:rPr lang="en-US" b="1" dirty="0" smtClean="0"/>
              <a:t>!</a:t>
            </a:r>
            <a:r>
              <a:rPr lang="hu-HU" dirty="0" smtClean="0"/>
              <a:t>’</a:t>
            </a:r>
            <a:endParaRPr lang="hu-HU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jaj </a:t>
            </a:r>
            <a:r>
              <a:rPr lang="hu-HU" sz="18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nekem lenne egy ilyen csöppségem………………………. 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(MNSz2, doc#2886, személyes-közösségi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’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had a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tiny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B660DA5-7632-E579-7D0C-FCE4679F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Material</a:t>
            </a:r>
            <a:r>
              <a:rPr lang="hu-HU" dirty="0" smtClean="0"/>
              <a:t>, </a:t>
            </a:r>
            <a:r>
              <a:rPr lang="hu-HU" dirty="0" err="1" smtClean="0"/>
              <a:t>method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16857892-FB76-E50F-4F05-91ADA925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605" y="2133599"/>
            <a:ext cx="10090205" cy="4601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300" i="1" dirty="0"/>
              <a:t>Ó~ÓH~OH~AH, JAJ </a:t>
            </a:r>
            <a:r>
              <a:rPr lang="hu-HU" sz="2300" dirty="0" smtClean="0"/>
              <a:t>’</a:t>
            </a:r>
            <a:r>
              <a:rPr lang="hu-HU" sz="2300" dirty="0" err="1" smtClean="0"/>
              <a:t>oh</a:t>
            </a:r>
            <a:r>
              <a:rPr lang="hu-HU" sz="2300" dirty="0" smtClean="0"/>
              <a:t>, ah, </a:t>
            </a:r>
            <a:r>
              <a:rPr lang="hu-HU" sz="2300" dirty="0" err="1" smtClean="0"/>
              <a:t>ouch</a:t>
            </a:r>
            <a:r>
              <a:rPr lang="hu-HU" sz="2300" dirty="0" smtClean="0"/>
              <a:t>, </a:t>
            </a:r>
            <a:r>
              <a:rPr lang="hu-HU" sz="2300" dirty="0" err="1" smtClean="0"/>
              <a:t>alas</a:t>
            </a:r>
            <a:r>
              <a:rPr lang="hu-HU" sz="2300" dirty="0" smtClean="0"/>
              <a:t>’ +</a:t>
            </a:r>
            <a:endParaRPr lang="hu-HU" sz="2300" dirty="0"/>
          </a:p>
          <a:p>
            <a:pPr marL="0" indent="0" algn="ctr">
              <a:buNone/>
            </a:pPr>
            <a:r>
              <a:rPr lang="hu-HU" sz="2300" i="1" dirty="0" smtClean="0">
                <a:solidFill>
                  <a:srgbClr val="FF0000"/>
                </a:solidFill>
              </a:rPr>
              <a:t>HA, HOGYHA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, </a:t>
            </a:r>
            <a:r>
              <a:rPr lang="hu-HU" sz="2300" dirty="0" err="1" smtClean="0"/>
              <a:t>that</a:t>
            </a:r>
            <a:r>
              <a:rPr lang="hu-HU" sz="2300" dirty="0" smtClean="0"/>
              <a:t> </a:t>
            </a:r>
            <a:r>
              <a:rPr lang="hu-HU" sz="2300" dirty="0" err="1" smtClean="0"/>
              <a:t>if</a:t>
            </a:r>
            <a:r>
              <a:rPr lang="hu-HU" sz="2300" dirty="0" smtClean="0"/>
              <a:t>’/ </a:t>
            </a:r>
            <a:endParaRPr lang="hu-HU" sz="23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2300" i="1" dirty="0" smtClean="0">
                <a:solidFill>
                  <a:schemeClr val="accent6">
                    <a:lumMod val="50000"/>
                  </a:schemeClr>
                </a:solidFill>
              </a:rPr>
              <a:t>csak, bárcsak, bár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 </a:t>
            </a:r>
            <a:r>
              <a:rPr lang="hu-HU" sz="2300" dirty="0" err="1" smtClean="0"/>
              <a:t>only</a:t>
            </a:r>
            <a:r>
              <a:rPr lang="hu-HU" sz="2300" dirty="0" smtClean="0"/>
              <a:t>, </a:t>
            </a:r>
            <a:r>
              <a:rPr lang="hu-HU" sz="2300" dirty="0" err="1" smtClean="0"/>
              <a:t>only</a:t>
            </a:r>
            <a:r>
              <a:rPr lang="hu-HU" sz="2300" dirty="0" smtClean="0"/>
              <a:t> [I </a:t>
            </a:r>
            <a:r>
              <a:rPr lang="hu-HU" sz="2300" dirty="0" err="1" smtClean="0"/>
              <a:t>wish</a:t>
            </a:r>
            <a:r>
              <a:rPr lang="hu-HU" sz="2300" dirty="0" smtClean="0"/>
              <a:t>]’</a:t>
            </a:r>
            <a:endParaRPr lang="hu-HU" sz="2300" i="1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Corpus </a:t>
            </a:r>
            <a:r>
              <a:rPr lang="hu-HU" b="1" dirty="0" err="1" smtClean="0"/>
              <a:t>analyses</a:t>
            </a:r>
            <a:r>
              <a:rPr lang="hu-HU" b="1" dirty="0" smtClean="0"/>
              <a:t>:</a:t>
            </a:r>
            <a:endParaRPr lang="hu-HU" dirty="0" smtClean="0"/>
          </a:p>
          <a:p>
            <a:r>
              <a:rPr lang="hu-HU" dirty="0" smtClean="0"/>
              <a:t>BEA [</a:t>
            </a:r>
            <a:r>
              <a:rPr lang="hu-HU" dirty="0" err="1" smtClean="0"/>
              <a:t>Database</a:t>
            </a:r>
            <a:r>
              <a:rPr lang="hu-HU" dirty="0" smtClean="0"/>
              <a:t> of </a:t>
            </a:r>
            <a:r>
              <a:rPr lang="hu-HU" dirty="0" err="1" smtClean="0"/>
              <a:t>Spontaneous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]:100 3-party </a:t>
            </a:r>
            <a:r>
              <a:rPr lang="hu-HU" dirty="0" err="1" smtClean="0"/>
              <a:t>conversations</a:t>
            </a:r>
            <a:r>
              <a:rPr lang="hu-HU" dirty="0" smtClean="0"/>
              <a:t> (41% </a:t>
            </a:r>
            <a:r>
              <a:rPr lang="hu-HU" dirty="0" err="1" smtClean="0"/>
              <a:t>male</a:t>
            </a:r>
            <a:r>
              <a:rPr lang="hu-HU" dirty="0" smtClean="0"/>
              <a:t>, 59% </a:t>
            </a:r>
            <a:r>
              <a:rPr lang="hu-HU" dirty="0" err="1" smtClean="0"/>
              <a:t>female</a:t>
            </a:r>
            <a:r>
              <a:rPr lang="hu-HU" dirty="0" smtClean="0"/>
              <a:t> main </a:t>
            </a:r>
            <a:r>
              <a:rPr lang="hu-HU" dirty="0" err="1" smtClean="0"/>
              <a:t>speakre</a:t>
            </a:r>
            <a:r>
              <a:rPr lang="hu-HU" dirty="0" smtClean="0"/>
              <a:t>, 20–85 </a:t>
            </a:r>
            <a:r>
              <a:rPr lang="hu-HU" dirty="0" err="1" smtClean="0"/>
              <a:t>ys</a:t>
            </a:r>
            <a:r>
              <a:rPr lang="hu-HU" dirty="0" smtClean="0"/>
              <a:t>, </a:t>
            </a:r>
            <a:r>
              <a:rPr lang="hu-HU" dirty="0" err="1" smtClean="0"/>
              <a:t>mean</a:t>
            </a:r>
            <a:r>
              <a:rPr lang="hu-HU" dirty="0" smtClean="0"/>
              <a:t>: 39,6 </a:t>
            </a:r>
            <a:r>
              <a:rPr lang="hu-HU" dirty="0" err="1" smtClean="0"/>
              <a:t>ys</a:t>
            </a:r>
            <a:r>
              <a:rPr lang="hu-HU" dirty="0" smtClean="0"/>
              <a:t>);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endParaRPr lang="hu-HU" dirty="0" smtClean="0"/>
          </a:p>
          <a:p>
            <a:r>
              <a:rPr lang="hu-HU" dirty="0" smtClean="0"/>
              <a:t>MNSz2 corpus (1.5 </a:t>
            </a:r>
            <a:r>
              <a:rPr lang="hu-HU" dirty="0" err="1" smtClean="0"/>
              <a:t>billion</a:t>
            </a:r>
            <a:r>
              <a:rPr lang="hu-HU" dirty="0" smtClean="0"/>
              <a:t> </a:t>
            </a:r>
            <a:r>
              <a:rPr lang="hu-HU" dirty="0" err="1" smtClean="0"/>
              <a:t>words</a:t>
            </a:r>
            <a:r>
              <a:rPr lang="hu-HU" dirty="0" smtClean="0"/>
              <a:t>): </a:t>
            </a:r>
            <a:r>
              <a:rPr lang="hu-HU" dirty="0" err="1" smtClean="0"/>
              <a:t>targeted</a:t>
            </a:r>
            <a:r>
              <a:rPr lang="hu-HU" dirty="0" smtClean="0"/>
              <a:t> </a:t>
            </a:r>
            <a:r>
              <a:rPr lang="hu-HU" dirty="0" err="1" smtClean="0"/>
              <a:t>searches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and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;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annotation</a:t>
            </a:r>
            <a:r>
              <a:rPr lang="hu-HU" dirty="0" smtClean="0"/>
              <a:t>, </a:t>
            </a:r>
            <a:r>
              <a:rPr lang="hu-HU" dirty="0" err="1" smtClean="0"/>
              <a:t>expert</a:t>
            </a:r>
            <a:r>
              <a:rPr lang="hu-HU" dirty="0" smtClean="0"/>
              <a:t> </a:t>
            </a:r>
            <a:r>
              <a:rPr lang="hu-HU" dirty="0" err="1" smtClean="0"/>
              <a:t>annotator</a:t>
            </a:r>
            <a:r>
              <a:rPr lang="hu-HU" dirty="0" smtClean="0"/>
              <a:t>, </a:t>
            </a:r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  <a:p>
            <a:pPr marL="0" indent="0">
              <a:buNone/>
            </a:pPr>
            <a:r>
              <a:rPr lang="hu-HU" b="1" dirty="0" smtClean="0"/>
              <a:t>2. </a:t>
            </a:r>
            <a:r>
              <a:rPr lang="hu-HU" b="1" dirty="0" err="1" smtClean="0"/>
              <a:t>Questionnaire</a:t>
            </a:r>
            <a:r>
              <a:rPr lang="hu-HU" b="1" dirty="0" smtClean="0"/>
              <a:t> </a:t>
            </a:r>
            <a:r>
              <a:rPr lang="hu-HU" b="1" dirty="0" err="1" smtClean="0"/>
              <a:t>survey</a:t>
            </a:r>
            <a:r>
              <a:rPr lang="hu-HU" b="1" dirty="0" smtClean="0"/>
              <a:t>: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hu-HU" dirty="0" err="1" smtClean="0"/>
              <a:t>particles</a:t>
            </a:r>
            <a:r>
              <a:rPr lang="hu-HU" dirty="0" smtClean="0"/>
              <a:t> and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, </a:t>
            </a:r>
            <a:r>
              <a:rPr lang="hu-HU" dirty="0" err="1" smtClean="0"/>
              <a:t>attitudes</a:t>
            </a:r>
            <a:r>
              <a:rPr lang="hu-HU" dirty="0" smtClean="0"/>
              <a:t> of </a:t>
            </a:r>
            <a:r>
              <a:rPr lang="hu-HU" dirty="0" err="1" smtClean="0"/>
              <a:t>native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</a:t>
            </a:r>
            <a:r>
              <a:rPr lang="hu-HU" dirty="0" err="1" smtClean="0"/>
              <a:t>speakers</a:t>
            </a:r>
            <a:r>
              <a:rPr lang="hu-HU" dirty="0" smtClean="0"/>
              <a:t>: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/>
              <a:t> </a:t>
            </a:r>
            <a:r>
              <a:rPr lang="hu-HU" dirty="0" err="1"/>
              <a:t>written</a:t>
            </a:r>
            <a:r>
              <a:rPr lang="hu-HU" dirty="0"/>
              <a:t> and </a:t>
            </a:r>
            <a:r>
              <a:rPr lang="hu-HU" dirty="0" err="1"/>
              <a:t>spoken</a:t>
            </a:r>
            <a:r>
              <a:rPr lang="hu-HU" dirty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77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RESULTS: </a:t>
            </a:r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BEA and </a:t>
            </a:r>
            <a:r>
              <a:rPr lang="hu-HU" dirty="0" err="1" smtClean="0"/>
              <a:t>in</a:t>
            </a:r>
            <a:r>
              <a:rPr lang="hu-HU" dirty="0" smtClean="0"/>
              <a:t> 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1083" y="1602889"/>
            <a:ext cx="9552178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BEA: no hit (!) </a:t>
            </a:r>
            <a:r>
              <a:rPr lang="hu-HU" dirty="0" err="1" smtClean="0"/>
              <a:t>in</a:t>
            </a:r>
            <a:r>
              <a:rPr lang="hu-HU" dirty="0" smtClean="0"/>
              <a:t> 100 </a:t>
            </a:r>
            <a:r>
              <a:rPr lang="hu-HU" dirty="0" err="1" smtClean="0"/>
              <a:t>conversations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MNSz2: 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co-occurences</a:t>
            </a:r>
            <a:r>
              <a:rPr lang="hu-HU" dirty="0" smtClean="0"/>
              <a:t> (no </a:t>
            </a:r>
            <a:r>
              <a:rPr lang="hu-HU" dirty="0" err="1" smtClean="0"/>
              <a:t>punctuation</a:t>
            </a:r>
            <a:r>
              <a:rPr lang="hu-HU" dirty="0" smtClean="0"/>
              <a:t> </a:t>
            </a:r>
            <a:r>
              <a:rPr lang="hu-HU" dirty="0" err="1" smtClean="0"/>
              <a:t>marks</a:t>
            </a:r>
            <a:r>
              <a:rPr lang="hu-HU" dirty="0" smtClean="0"/>
              <a:t>, etc. </a:t>
            </a:r>
            <a:r>
              <a:rPr lang="hu-HU" dirty="0" err="1"/>
              <a:t>b</a:t>
            </a:r>
            <a:r>
              <a:rPr lang="hu-HU" dirty="0" err="1" smtClean="0"/>
              <a:t>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subordinator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b="1" u="sng" dirty="0" smtClean="0">
                <a:solidFill>
                  <a:schemeClr val="tx1"/>
                </a:solidFill>
              </a:rPr>
              <a:t>Óh ha </a:t>
            </a:r>
            <a:r>
              <a:rPr lang="hu-HU" b="1" i="1" dirty="0" smtClean="0">
                <a:solidFill>
                  <a:schemeClr val="tx1"/>
                </a:solidFill>
              </a:rPr>
              <a:t>tizenöt </a:t>
            </a:r>
            <a:r>
              <a:rPr lang="hu-HU" b="1" i="1" dirty="0">
                <a:solidFill>
                  <a:schemeClr val="tx1"/>
                </a:solidFill>
              </a:rPr>
              <a:t>éves korodban előre látnád azt a </a:t>
            </a:r>
            <a:r>
              <a:rPr lang="hu-HU" b="1" i="1" dirty="0" smtClean="0">
                <a:solidFill>
                  <a:schemeClr val="tx1"/>
                </a:solidFill>
              </a:rPr>
              <a:t>mosogatórongyot, </a:t>
            </a:r>
            <a:r>
              <a:rPr lang="hu-HU" b="1" i="1" dirty="0">
                <a:solidFill>
                  <a:schemeClr val="tx1"/>
                </a:solidFill>
              </a:rPr>
              <a:t>amivé pár év alatt szétszaggatja a bűn a te </a:t>
            </a:r>
            <a:r>
              <a:rPr lang="hu-HU" b="1" i="1" dirty="0" smtClean="0">
                <a:solidFill>
                  <a:schemeClr val="tx1"/>
                </a:solidFill>
              </a:rPr>
              <a:t>hótiszta, </a:t>
            </a:r>
            <a:r>
              <a:rPr lang="hu-HU" b="1" i="1" dirty="0">
                <a:solidFill>
                  <a:schemeClr val="tx1"/>
                </a:solidFill>
              </a:rPr>
              <a:t>nemes </a:t>
            </a:r>
            <a:r>
              <a:rPr lang="hu-HU" b="1" i="1" dirty="0" smtClean="0">
                <a:solidFill>
                  <a:schemeClr val="tx1"/>
                </a:solidFill>
              </a:rPr>
              <a:t>lelkedet! 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532215227,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you could foresee the washcloth that sin will tear your pure, noble soul into in a few years when you were fifteen years old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r>
              <a:rPr lang="hu-HU" dirty="0" err="1">
                <a:ea typeface="Times New Roman" panose="02020603050405020304" pitchFamily="18" charset="0"/>
              </a:rPr>
              <a:t>dominant</a:t>
            </a:r>
            <a:r>
              <a:rPr lang="hu-HU" dirty="0">
                <a:ea typeface="Times New Roman" panose="02020603050405020304" pitchFamily="18" charset="0"/>
              </a:rPr>
              <a:t>: </a:t>
            </a:r>
            <a:r>
              <a:rPr lang="hu-HU" i="1" dirty="0">
                <a:ea typeface="Times New Roman" panose="02020603050405020304" pitchFamily="18" charset="0"/>
              </a:rPr>
              <a:t>ó+ha</a:t>
            </a:r>
          </a:p>
          <a:p>
            <a:r>
              <a:rPr lang="hu-HU" dirty="0" err="1" smtClean="0">
                <a:ea typeface="Times New Roman" panose="02020603050405020304" pitchFamily="18" charset="0"/>
              </a:rPr>
              <a:t>completely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dirty="0" err="1" smtClean="0">
                <a:ea typeface="Times New Roman" panose="02020603050405020304" pitchFamily="18" charset="0"/>
              </a:rPr>
              <a:t>missing</a:t>
            </a:r>
            <a:r>
              <a:rPr lang="hu-HU" dirty="0" smtClean="0">
                <a:ea typeface="Times New Roman" panose="02020603050405020304" pitchFamily="18" charset="0"/>
              </a:rPr>
              <a:t>: </a:t>
            </a:r>
            <a:r>
              <a:rPr lang="en-US" b="1" i="1" dirty="0" smtClean="0">
                <a:ea typeface="Times New Roman" panose="02020603050405020304" pitchFamily="18" charset="0"/>
              </a:rPr>
              <a:t>ah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 smtClean="0">
                <a:ea typeface="Times New Roman" panose="02020603050405020304" pitchFamily="18" charset="0"/>
              </a:rPr>
              <a:t>hogyha</a:t>
            </a:r>
            <a:r>
              <a:rPr lang="hu-HU" b="1" i="1" dirty="0" smtClean="0">
                <a:ea typeface="Times New Roman" panose="02020603050405020304" pitchFamily="18" charset="0"/>
              </a:rPr>
              <a:t>,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i="1" dirty="0" smtClean="0">
                <a:ea typeface="Times New Roman" panose="02020603050405020304" pitchFamily="18" charset="0"/>
              </a:rPr>
              <a:t>oh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>
                <a:ea typeface="Times New Roman" panose="02020603050405020304" pitchFamily="18" charset="0"/>
              </a:rPr>
              <a:t>hogyha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hu-HU" dirty="0" smtClean="0">
                <a:ea typeface="Times New Roman" panose="02020603050405020304" pitchFamily="18" charset="0"/>
              </a:rPr>
              <a:t>’ ah/oh (</a:t>
            </a:r>
            <a:r>
              <a:rPr lang="hu-HU" dirty="0" err="1" smtClean="0">
                <a:ea typeface="Times New Roman" panose="02020603050405020304" pitchFamily="18" charset="0"/>
              </a:rPr>
              <a:t>that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</a:p>
          <a:p>
            <a:r>
              <a:rPr lang="hu-HU" b="1" i="1" dirty="0">
                <a:ea typeface="Times New Roman" panose="02020603050405020304" pitchFamily="18" charset="0"/>
              </a:rPr>
              <a:t>j</a:t>
            </a:r>
            <a:r>
              <a:rPr lang="hu-HU" b="1" i="1" dirty="0" smtClean="0">
                <a:ea typeface="Times New Roman" panose="02020603050405020304" pitchFamily="18" charset="0"/>
              </a:rPr>
              <a:t>aj + hogyha: </a:t>
            </a:r>
            <a:r>
              <a:rPr lang="hu-HU" dirty="0" err="1" smtClean="0">
                <a:ea typeface="Times New Roman" panose="02020603050405020304" pitchFamily="18" charset="0"/>
              </a:rPr>
              <a:t>problematic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i="1" dirty="0" smtClean="0">
                <a:ea typeface="Times New Roman" panose="02020603050405020304" pitchFamily="18" charset="0"/>
              </a:rPr>
              <a:t>jaj: </a:t>
            </a:r>
            <a:r>
              <a:rPr lang="hu-HU" dirty="0" err="1" smtClean="0">
                <a:ea typeface="Times New Roman" panose="02020603050405020304" pitchFamily="18" charset="0"/>
              </a:rPr>
              <a:t>noun</a:t>
            </a:r>
            <a:r>
              <a:rPr lang="hu-HU" dirty="0" smtClean="0">
                <a:ea typeface="Times New Roman" panose="02020603050405020304" pitchFamily="18" charset="0"/>
              </a:rPr>
              <a:t> vs. </a:t>
            </a:r>
            <a:r>
              <a:rPr lang="hu-HU" dirty="0" err="1">
                <a:ea typeface="Times New Roman" panose="02020603050405020304" pitchFamily="18" charset="0"/>
              </a:rPr>
              <a:t>i</a:t>
            </a:r>
            <a:r>
              <a:rPr lang="hu-HU" dirty="0" err="1" smtClean="0">
                <a:ea typeface="Times New Roman" panose="02020603050405020304" pitchFamily="18" charset="0"/>
              </a:rPr>
              <a:t>nterjection</a:t>
            </a:r>
            <a:r>
              <a:rPr lang="hu-HU" dirty="0" smtClean="0">
                <a:ea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(10) </a:t>
            </a:r>
            <a:r>
              <a:rPr lang="hu-HU" b="1" i="1" dirty="0">
                <a:ea typeface="Times New Roman" panose="02020603050405020304" pitchFamily="18" charset="0"/>
              </a:rPr>
              <a:t>Jaj </a:t>
            </a:r>
            <a:r>
              <a:rPr lang="hu-HU" b="1" i="1" dirty="0" smtClean="0">
                <a:ea typeface="Times New Roman" panose="02020603050405020304" pitchFamily="18" charset="0"/>
              </a:rPr>
              <a:t>hogyha </a:t>
            </a:r>
            <a:r>
              <a:rPr lang="hu-HU" i="1" dirty="0" smtClean="0">
                <a:ea typeface="Times New Roman" panose="02020603050405020304" pitchFamily="18" charset="0"/>
              </a:rPr>
              <a:t>néz – </a:t>
            </a:r>
            <a:r>
              <a:rPr lang="hu-HU" i="1" dirty="0">
                <a:ea typeface="Times New Roman" panose="02020603050405020304" pitchFamily="18" charset="0"/>
              </a:rPr>
              <a:t>mint bárki más is </a:t>
            </a:r>
            <a:r>
              <a:rPr lang="hu-HU" b="1" i="1" dirty="0">
                <a:ea typeface="Times New Roman" panose="02020603050405020304" pitchFamily="18" charset="0"/>
              </a:rPr>
              <a:t>jaj hogyha </a:t>
            </a:r>
            <a:r>
              <a:rPr lang="hu-HU" i="1" dirty="0">
                <a:ea typeface="Times New Roman" panose="02020603050405020304" pitchFamily="18" charset="0"/>
              </a:rPr>
              <a:t>szól – mint bárki más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nézem – mint bárki mást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hallom – mint bárki mást is </a:t>
            </a:r>
            <a:r>
              <a:rPr lang="hu-HU" dirty="0">
                <a:ea typeface="Times New Roman" panose="02020603050405020304" pitchFamily="18" charset="0"/>
              </a:rPr>
              <a:t>(MNSz2, #</a:t>
            </a:r>
            <a:r>
              <a:rPr lang="hu-HU" dirty="0" smtClean="0">
                <a:ea typeface="Times New Roman" panose="02020603050405020304" pitchFamily="18" charset="0"/>
              </a:rPr>
              <a:t>266886326, </a:t>
            </a:r>
            <a:r>
              <a:rPr lang="hu-HU" dirty="0" err="1" smtClean="0">
                <a:ea typeface="Times New Roman" panose="02020603050405020304" pitchFamily="18" charset="0"/>
              </a:rPr>
              <a:t>literature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’</a:t>
            </a:r>
            <a:r>
              <a:rPr lang="en-US" dirty="0" smtClean="0">
                <a:ea typeface="Times New Roman" panose="02020603050405020304" pitchFamily="18" charset="0"/>
              </a:rPr>
              <a:t>Alas</a:t>
            </a:r>
            <a:r>
              <a:rPr lang="en-US" dirty="0">
                <a:ea typeface="Times New Roman" panose="02020603050405020304" pitchFamily="18" charset="0"/>
              </a:rPr>
              <a:t>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looks - like anyone else Alas,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speaks - like anyone else Alas, if I look - like anyone else Alas, if I hear </a:t>
            </a:r>
            <a:r>
              <a:rPr lang="hu-HU" dirty="0" err="1" smtClean="0">
                <a:ea typeface="Times New Roman" panose="02020603050405020304" pitchFamily="18" charset="0"/>
              </a:rPr>
              <a:t>her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- </a:t>
            </a:r>
            <a:r>
              <a:rPr lang="en-US" dirty="0">
                <a:ea typeface="Times New Roman" panose="02020603050405020304" pitchFamily="18" charset="0"/>
              </a:rPr>
              <a:t>like anyone else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  <a:endParaRPr lang="hu-HU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5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DF11944-76B0-7E15-BB3F-43A97C1D6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="" xmlns:a16="http://schemas.microsoft.com/office/drawing/2014/main" id="{3B3FD8F8-AD77-7AC9-DF54-4B0EA0726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41590"/>
              </p:ext>
            </p:extLst>
          </p:nvPr>
        </p:nvGraphicFramePr>
        <p:xfrm>
          <a:off x="0" y="699142"/>
          <a:ext cx="12192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631">
                  <a:extLst>
                    <a:ext uri="{9D8B030D-6E8A-4147-A177-3AD203B41FA5}">
                      <a16:colId xmlns="" xmlns:a16="http://schemas.microsoft.com/office/drawing/2014/main" val="1920093554"/>
                    </a:ext>
                  </a:extLst>
                </a:gridCol>
                <a:gridCol w="2395369">
                  <a:extLst>
                    <a:ext uri="{9D8B030D-6E8A-4147-A177-3AD203B41FA5}">
                      <a16:colId xmlns="" xmlns:a16="http://schemas.microsoft.com/office/drawing/2014/main" val="80327459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234006626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081045027"/>
                    </a:ext>
                  </a:extLst>
                </a:gridCol>
              </a:tblGrid>
              <a:tr h="823278">
                <a:tc>
                  <a:txBody>
                    <a:bodyPr/>
                    <a:lstStyle/>
                    <a:p>
                      <a:r>
                        <a:rPr lang="hu-HU" dirty="0" smtClean="0"/>
                        <a:t>No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punctuation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marks</a:t>
                      </a:r>
                      <a:r>
                        <a:rPr lang="hu-HU" baseline="0" dirty="0" smtClean="0"/>
                        <a:t>, etc. </a:t>
                      </a:r>
                      <a:r>
                        <a:rPr lang="hu-HU" baseline="0" dirty="0" err="1" smtClean="0"/>
                        <a:t>between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interjection</a:t>
                      </a:r>
                      <a:r>
                        <a:rPr lang="hu-HU" baseline="0" dirty="0" smtClean="0"/>
                        <a:t> and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subordinator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MNSz2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0009617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 smtClean="0"/>
                        <a:t>Ó </a:t>
                      </a:r>
                      <a:r>
                        <a:rPr lang="hu-HU" b="1" i="1" dirty="0"/>
                        <a:t>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649050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31685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Oh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055458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Oh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9923945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0319291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4980274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355659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15287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Jaj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86928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Jaj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688298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88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1899003"/>
                  </a:ext>
                </a:extLst>
              </a:tr>
            </a:tbl>
          </a:graphicData>
        </a:graphic>
      </p:graphicFrame>
      <p:sp>
        <p:nvSpPr>
          <p:cNvPr id="6" name="Cím 5">
            <a:extLst>
              <a:ext uri="{FF2B5EF4-FFF2-40B4-BE49-F238E27FC236}">
                <a16:creationId xmlns="" xmlns:a16="http://schemas.microsoft.com/office/drawing/2014/main" id="{1D036C69-0D22-F895-8280-7B011050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784892" y="778277"/>
            <a:ext cx="45719" cy="801950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72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08473"/>
              </p:ext>
            </p:extLst>
          </p:nvPr>
        </p:nvGraphicFramePr>
        <p:xfrm>
          <a:off x="740665" y="283461"/>
          <a:ext cx="10597895" cy="650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629"/>
                <a:gridCol w="2692842"/>
                <a:gridCol w="2798064"/>
                <a:gridCol w="2880360"/>
              </a:tblGrid>
              <a:tr h="1036347">
                <a:tc>
                  <a:txBody>
                    <a:bodyPr/>
                    <a:lstStyle/>
                    <a:p>
                      <a:endParaRPr lang="hu-HU" sz="18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MNSz2</a:t>
                      </a:r>
                      <a:endParaRPr lang="hu-HU" sz="1800" kern="1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hu-HU" sz="1800" kern="0" dirty="0" err="1" smtClean="0">
                          <a:effectLst/>
                          <a:latin typeface="+mj-lt"/>
                        </a:rPr>
                        <a:t>hits</a:t>
                      </a:r>
                      <a:r>
                        <a:rPr lang="hu-HU" sz="1800" kern="0" dirty="0" smtClean="0">
                          <a:effectLst/>
                          <a:latin typeface="+mj-lt"/>
                        </a:rPr>
                        <a:t>)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ó/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Ó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321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27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3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ó/Ó…hogyha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oh/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Oh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44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oh/Oh…hogyha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7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6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102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0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0" i="1" kern="0" dirty="0">
                          <a:effectLst/>
                          <a:latin typeface="+mj-lt"/>
                        </a:rPr>
                        <a:t>…hogyha</a:t>
                      </a:r>
                      <a:endParaRPr lang="hu-HU" sz="1800" b="0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 smtClean="0">
                          <a:effectLst/>
                          <a:latin typeface="+mj-lt"/>
                        </a:rPr>
                        <a:t>Total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486</a:t>
                      </a:r>
                      <a:endParaRPr lang="hu-HU" sz="18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54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6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9848</TotalTime>
  <Words>4324</Words>
  <Application>Microsoft Office PowerPoint</Application>
  <PresentationFormat>Szélesvásznú</PresentationFormat>
  <Paragraphs>358</Paragraphs>
  <Slides>27</Slides>
  <Notes>26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docs-Roboto</vt:lpstr>
      <vt:lpstr>Times New Roman</vt:lpstr>
      <vt:lpstr>Wingdings 3</vt:lpstr>
      <vt:lpstr>Szálak</vt:lpstr>
      <vt:lpstr>The semantics and pragmatics of insubordinate conditional clauses in Hungarian</vt:lpstr>
      <vt:lpstr>Insubordinate clauses</vt:lpstr>
      <vt:lpstr>Insubordinate clauses</vt:lpstr>
      <vt:lpstr>Examples</vt:lpstr>
      <vt:lpstr>Are there any insubordinate conditional wishes in Hungarian?</vt:lpstr>
      <vt:lpstr>Material, method</vt:lpstr>
      <vt:lpstr>RESULTS: Insubordinate clauses with interjections in BEA and in MNSz2</vt:lpstr>
      <vt:lpstr>PowerPoint bemutató</vt:lpstr>
      <vt:lpstr>PowerPoint bemutató</vt:lpstr>
      <vt:lpstr>Interjection + HA: wishes</vt:lpstr>
      <vt:lpstr>Without interjection(s)</vt:lpstr>
      <vt:lpstr>Without interjection(s)</vt:lpstr>
      <vt:lpstr>Without interjection(s)</vt:lpstr>
      <vt:lpstr>Without interjection(s)</vt:lpstr>
      <vt:lpstr>But: verbs of speaking</vt:lpstr>
      <vt:lpstr>Without interjection(s)</vt:lpstr>
      <vt:lpstr>Insubordinate conditional clauses with DMs</vt:lpstr>
      <vt:lpstr>Special queries</vt:lpstr>
      <vt:lpstr>Questionnaire</vt:lpstr>
      <vt:lpstr>Questionnaire</vt:lpstr>
      <vt:lpstr>Questionnaire survey: results</vt:lpstr>
      <vt:lpstr>PowerPoint bemutató</vt:lpstr>
      <vt:lpstr>Conclusions, summary</vt:lpstr>
      <vt:lpstr>Acknowledgement</vt:lpstr>
      <vt:lpstr>References 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semantics and pragmatics of insubordinate conditional clauses in Hungarian</dc:title>
  <dc:creator>Dér Csilla Ilona</dc:creator>
  <cp:lastModifiedBy>Anonymous</cp:lastModifiedBy>
  <cp:revision>536</cp:revision>
  <cp:lastPrinted>2023-07-07T11:23:57Z</cp:lastPrinted>
  <dcterms:created xsi:type="dcterms:W3CDTF">2023-06-23T07:44:07Z</dcterms:created>
  <dcterms:modified xsi:type="dcterms:W3CDTF">2023-07-10T19:39:56Z</dcterms:modified>
</cp:coreProperties>
</file>