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Gill Sans"/>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8S0k2CUbkrQx2j1uAMHrLlvFiC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Viktória Horváth"/>
  <p:cmAuthor clrIdx="1" id="1" initials="" lastIdx="2" name="Csilla Dé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0C6C52-590F-4B46-85D2-D19A3B75C164}">
  <a:tblStyle styleId="{610C6C52-590F-4B46-85D2-D19A3B75C1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Gill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GillSans-bold.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15T10:06:49.459">
    <p:pos x="366" y="1249"/>
    <p:text>Csilla, akkor ezt a szöveget a következő ábránál mondod el, és ezt töröljük, vagy maradjon így szövegesen is?</p:text>
    <p:extLst>
      <p:ext uri="{C676402C-5697-4E1C-873F-D02D1690AC5C}">
        <p15:threadingInfo timeZoneBias="0"/>
      </p:ext>
      <p:ext uri="http://customooxmlschemas.google.com/">
        <go:slidesCustomData xmlns:go="http://customooxmlschemas.google.com/" commentPostId="AAAAzO11Wj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6-13T12:36:16.535">
    <p:pos x="603" y="2469"/>
    <p:text>majd a letöltöttben még formázom az ábrákat</p:text>
    <p:extLst>
      <p:ext uri="{C676402C-5697-4E1C-873F-D02D1690AC5C}">
        <p15:threadingInfo timeZoneBias="0"/>
      </p:ext>
      <p:ext uri="http://customooxmlschemas.google.com/">
        <go:slidesCustomData xmlns:go="http://customooxmlschemas.google.com/" commentPostId="AAAAzJCLed8"/>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6-15T08:48:10.145">
    <p:pos x="366" y="442"/>
    <p:text>Csilla, ez így leginkább sum up megírva, ha gondolsz valami ezekből következő gondolatokra, írd be légy szíves</p:text>
    <p:extLst>
      <p:ext uri="{C676402C-5697-4E1C-873F-D02D1690AC5C}">
        <p15:threadingInfo timeZoneBias="0"/>
      </p:ext>
      <p:ext uri="http://customooxmlschemas.google.com/">
        <go:slidesCustomData xmlns:go="http://customooxmlschemas.google.com/" commentPostId="AAAAzMjx1cg"/>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3-06-12T15:31:57.495">
    <p:pos x="3788" y="1854"/>
    <p:text>közben rájöttünk hogy ezt csak akkor lehet megcsinálni, ha van elég előfordulás</p:text>
    <p:extLst>
      <p:ext uri="{C676402C-5697-4E1C-873F-D02D1690AC5C}">
        <p15:threadingInfo timeZoneBias="0"/>
      </p:ext>
      <p:ext uri="http://customooxmlschemas.google.com/">
        <go:slidesCustomData xmlns:go="http://customooxmlschemas.google.com/" commentPostId="AAAAyZV2jPI"/>
      </p:ext>
    </p:extLst>
  </p:cm>
  <p:cm authorId="1" idx="1" dt="2023-06-08T11:11:21.221">
    <p:pos x="3788" y="1854"/>
    <p:text>ok!</p:text>
    <p:extLst>
      <p:ext uri="{C676402C-5697-4E1C-873F-D02D1690AC5C}">
        <p15:threadingInfo timeZoneBias="0">
          <p15:parentCm authorId="0" idx="4"/>
        </p15:threadingInfo>
      </p:ext>
      <p:ext uri="http://customooxmlschemas.google.com/">
        <go:slidesCustomData xmlns:go="http://customooxmlschemas.google.com/" commentPostId="AAAAyvIFydU"/>
      </p:ext>
    </p:extLst>
  </p:cm>
  <p:cm authorId="0" idx="5" dt="2023-06-12T08:40:42.310">
    <p:pos x="3788" y="1854"/>
    <p:text>tegyük az utolsó dia utánra, hogy ha rákérdeznek a módszerre, meg tudd mutatni, vagy nem kell, ha egyáltalán nem csináltuk meg?</p:text>
    <p:extLst>
      <p:ext uri="{C676402C-5697-4E1C-873F-D02D1690AC5C}">
        <p15:threadingInfo timeZoneBias="0">
          <p15:parentCm authorId="0" idx="4"/>
        </p15:threadingInfo>
      </p:ext>
      <p:ext uri="http://customooxmlschemas.google.com/">
        <go:slidesCustomData xmlns:go="http://customooxmlschemas.google.com/" commentPostId="AAAAy03fXG8"/>
      </p:ext>
    </p:extLst>
  </p:cm>
  <p:cm authorId="1" idx="2" dt="2023-06-12T15:31:57.495">
    <p:pos x="3788" y="1854"/>
    <p:text>Aha, az nagyon jó, utolsó utáni dián is jó, a meglepi között :-D</p:text>
    <p:extLst>
      <p:ext uri="{C676402C-5697-4E1C-873F-D02D1690AC5C}">
        <p15:threadingInfo timeZoneBias="0">
          <p15:parentCm authorId="0" idx="4"/>
        </p15:threadingInfo>
      </p:ext>
      <p:ext uri="http://customooxmlschemas.google.com/">
        <go:slidesCustomData xmlns:go="http://customooxmlschemas.google.com/" commentPostId="AAAAyywJ4n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Welcome everyone and thank you for being here today.</a:t>
            </a:r>
            <a:endParaRPr/>
          </a:p>
          <a:p>
            <a:pPr indent="0" lvl="0" marL="0" rtl="0" algn="l">
              <a:spcBef>
                <a:spcPts val="0"/>
              </a:spcBef>
              <a:spcAft>
                <a:spcPts val="0"/>
              </a:spcAft>
              <a:buNone/>
            </a:pPr>
            <a:r>
              <a:rPr lang="hu-HU"/>
              <a:t>The focal point of this presentation will be the analysis of the </a:t>
            </a:r>
            <a:r>
              <a:rPr i="1" lang="hu-HU"/>
              <a:t>szerintem </a:t>
            </a:r>
            <a:r>
              <a:rPr lang="hu-HU"/>
              <a:t>(which can be translated to </a:t>
            </a:r>
            <a:r>
              <a:rPr i="1" lang="hu-HU"/>
              <a:t>I think</a:t>
            </a:r>
            <a:r>
              <a:rPr lang="hu-HU"/>
              <a:t> or to my mind in English) discourse marker in 3-party conversations in younger and older adults’ utterances using qualitative and </a:t>
            </a:r>
            <a:r>
              <a:rPr lang="hu-HU"/>
              <a:t>quantitative</a:t>
            </a:r>
            <a:r>
              <a:rPr lang="hu-HU"/>
              <a:t> methodology in parallel.</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And now, let’s see the results…</a:t>
            </a:r>
            <a:endParaRPr/>
          </a:p>
        </p:txBody>
      </p:sp>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07e9c6816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507e9c6816_1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u-HU"/>
              <a:t>The </a:t>
            </a:r>
            <a:r>
              <a:rPr i="1" lang="hu-HU"/>
              <a:t>szerintem </a:t>
            </a:r>
            <a:r>
              <a:rPr lang="hu-HU"/>
              <a:t>occurred in the 80 percent of the recordings, with a mean occurrence of 5 and a half per conversation. Huge individual differences was found among the subjects in the usage of the DM. More </a:t>
            </a:r>
            <a:r>
              <a:rPr lang="hu-HU"/>
              <a:t>occurrences</a:t>
            </a:r>
            <a:r>
              <a:rPr lang="hu-HU"/>
              <a:t> were found in the younger speakers’ speech than in the other group.</a:t>
            </a:r>
            <a:endParaRPr/>
          </a:p>
        </p:txBody>
      </p:sp>
      <p:sp>
        <p:nvSpPr>
          <p:cNvPr id="186" name="Google Shape;186;g2507e9c6816_1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We analyzed the duration of </a:t>
            </a:r>
            <a:r>
              <a:rPr i="1" lang="hu-HU"/>
              <a:t>szerintem</a:t>
            </a:r>
            <a:r>
              <a:rPr lang="hu-HU"/>
              <a:t>: it can be seen the data </a:t>
            </a:r>
            <a:r>
              <a:rPr lang="hu-HU"/>
              <a:t>according to the phonetic position </a:t>
            </a:r>
            <a:r>
              <a:rPr lang="hu-HU"/>
              <a:t>on the left, and </a:t>
            </a:r>
            <a:r>
              <a:rPr lang="hu-HU"/>
              <a:t>the pragmatic position, </a:t>
            </a:r>
            <a:r>
              <a:rPr lang="hu-HU"/>
              <a:t>on the right in each cases </a:t>
            </a:r>
            <a:r>
              <a:rPr lang="hu-HU"/>
              <a:t>grouped</a:t>
            </a:r>
            <a:r>
              <a:rPr lang="hu-HU"/>
              <a:t> by the age.</a:t>
            </a:r>
            <a:endParaRPr/>
          </a:p>
          <a:p>
            <a:pPr indent="0" lvl="0" marL="0" rtl="0" algn="l">
              <a:spcBef>
                <a:spcPts val="0"/>
              </a:spcBef>
              <a:spcAft>
                <a:spcPts val="0"/>
              </a:spcAft>
              <a:buNone/>
            </a:pPr>
            <a:r>
              <a:rPr lang="hu-HU"/>
              <a:t>The duration of </a:t>
            </a:r>
            <a:r>
              <a:rPr i="1" lang="hu-HU"/>
              <a:t>szerintem </a:t>
            </a:r>
            <a:r>
              <a:rPr lang="hu-HU"/>
              <a:t>was longer when szerintem occured in final phonetic position or </a:t>
            </a:r>
            <a:r>
              <a:rPr lang="hu-HU"/>
              <a:t>occurred</a:t>
            </a:r>
            <a:r>
              <a:rPr lang="hu-HU"/>
              <a:t> as a single word IPU in both age groups.</a:t>
            </a:r>
            <a:endParaRPr/>
          </a:p>
          <a:p>
            <a:pPr indent="0" lvl="0" marL="0" rtl="0" algn="l">
              <a:spcBef>
                <a:spcPts val="0"/>
              </a:spcBef>
              <a:spcAft>
                <a:spcPts val="0"/>
              </a:spcAft>
              <a:buNone/>
            </a:pPr>
            <a:r>
              <a:rPr lang="hu-HU"/>
              <a:t>The duration of </a:t>
            </a:r>
            <a:r>
              <a:rPr i="1" lang="hu-HU"/>
              <a:t>szerintem </a:t>
            </a:r>
            <a:r>
              <a:rPr lang="hu-HU"/>
              <a:t>was longer in pragmatic final position, than in other pragmatic positions.</a:t>
            </a:r>
            <a:endParaRPr/>
          </a:p>
          <a:p>
            <a:pPr indent="0" lvl="0" marL="0" rtl="0" algn="l">
              <a:spcBef>
                <a:spcPts val="0"/>
              </a:spcBef>
              <a:spcAft>
                <a:spcPts val="0"/>
              </a:spcAft>
              <a:buClr>
                <a:schemeClr val="dk1"/>
              </a:buClr>
              <a:buSzPts val="1100"/>
              <a:buFont typeface="Arial"/>
              <a:buNone/>
            </a:pPr>
            <a:r>
              <a:rPr lang="hu-HU"/>
              <a:t>S</a:t>
            </a:r>
            <a:r>
              <a:rPr lang="hu-HU"/>
              <a:t>ignificant differences were only found in the group of 20-30 years olds both in phonetic and pragmatic positions (significant differences are always marked on the figures).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The relative fundamental frequency according to phonetic and pragmatic positions showed that (szerintem nem kell kitérni rá, de azért nem bontottuk korosztály szerint, m nem volt különbség az f0-alakulásban, míg az időtartamban volt).</a:t>
            </a:r>
            <a:endParaRPr/>
          </a:p>
          <a:p>
            <a:pPr indent="0" lvl="0" marL="0" rtl="0" algn="l">
              <a:spcBef>
                <a:spcPts val="0"/>
              </a:spcBef>
              <a:spcAft>
                <a:spcPts val="0"/>
              </a:spcAft>
              <a:buNone/>
            </a:pPr>
            <a:r>
              <a:rPr lang="hu-HU"/>
              <a:t>the difference between the target word’s and the IPU’s f0:</a:t>
            </a:r>
            <a:endParaRPr/>
          </a:p>
          <a:p>
            <a:pPr indent="0" lvl="0" marL="0" rtl="0" algn="l">
              <a:spcBef>
                <a:spcPts val="0"/>
              </a:spcBef>
              <a:spcAft>
                <a:spcPts val="0"/>
              </a:spcAft>
              <a:buNone/>
            </a:pPr>
            <a:r>
              <a:rPr lang="hu-HU"/>
              <a:t>if it is positive that means the f0 of the szerintem is higher than the f0 of the IPU (that contains the szerintem)</a:t>
            </a:r>
            <a:endParaRPr/>
          </a:p>
          <a:p>
            <a:pPr indent="0" lvl="0" marL="0" rtl="0" algn="l">
              <a:spcBef>
                <a:spcPts val="0"/>
              </a:spcBef>
              <a:spcAft>
                <a:spcPts val="0"/>
              </a:spcAft>
              <a:buNone/>
            </a:pPr>
            <a:r>
              <a:rPr lang="hu-HU"/>
              <a:t>In the most of the cases when szerintem is in phonetic initial position the f0 of szerintem is higher than the f0 of the IPU</a:t>
            </a:r>
            <a:endParaRPr/>
          </a:p>
          <a:p>
            <a:pPr indent="0" lvl="0" marL="0" rtl="0" algn="l">
              <a:spcBef>
                <a:spcPts val="0"/>
              </a:spcBef>
              <a:spcAft>
                <a:spcPts val="0"/>
              </a:spcAft>
              <a:buNone/>
            </a:pPr>
            <a:r>
              <a:rPr i="1" lang="hu-HU"/>
              <a:t>Furthermore, s</a:t>
            </a:r>
            <a:r>
              <a:rPr i="1" lang="hu-HU"/>
              <a:t>zerintem </a:t>
            </a:r>
            <a:r>
              <a:rPr lang="hu-HU"/>
              <a:t>has the greatest variability in the phonetic medial position.</a:t>
            </a:r>
            <a:endParaRPr/>
          </a:p>
          <a:p>
            <a:pPr indent="0" lvl="0" marL="0" rtl="0" algn="l">
              <a:spcBef>
                <a:spcPts val="0"/>
              </a:spcBef>
              <a:spcAft>
                <a:spcPts val="0"/>
              </a:spcAft>
              <a:buNone/>
            </a:pPr>
            <a:r>
              <a:rPr lang="hu-HU"/>
              <a:t>The f0 is higher in initial and absolute initial pragmatic positions than in medial or final, possible reasons can be: (bár a reason-öket lehet a colnculisonbe kéne)</a:t>
            </a:r>
            <a:endParaRPr/>
          </a:p>
          <a:p>
            <a:pPr indent="0" lvl="0" marL="0" rtl="0" algn="l">
              <a:spcBef>
                <a:spcPts val="0"/>
              </a:spcBef>
              <a:spcAft>
                <a:spcPts val="0"/>
              </a:spcAft>
              <a:buNone/>
            </a:pPr>
            <a:r>
              <a:rPr lang="hu-HU"/>
              <a:t>Different prosodic features can be connected to different pragmatic functions (in left periphery can be more subjective, in right periphery can be more intersubjective)</a:t>
            </a:r>
            <a:endParaRPr/>
          </a:p>
          <a:p>
            <a:pPr indent="0" lvl="0" marL="0" rtl="0" algn="l">
              <a:spcBef>
                <a:spcPts val="0"/>
              </a:spcBef>
              <a:spcAft>
                <a:spcPts val="0"/>
              </a:spcAft>
              <a:buNone/>
            </a:pPr>
            <a:r>
              <a:rPr lang="hu-HU"/>
              <a:t>Most of the cases it is at the beginning of the intonational phrase.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On the next slide, you can see the </a:t>
            </a:r>
            <a:r>
              <a:rPr lang="hu-HU"/>
              <a:t>occurrences of </a:t>
            </a:r>
            <a:r>
              <a:rPr i="1" lang="hu-HU"/>
              <a:t>szerintem </a:t>
            </a:r>
            <a:r>
              <a:rPr lang="hu-HU"/>
              <a:t>in phonetic positions (on the left) in pragmatic positions (on the right), and in both positions (in the middle).</a:t>
            </a:r>
            <a:endParaRPr/>
          </a:p>
          <a:p>
            <a:pPr indent="0" lvl="0" marL="0" rtl="0" algn="l">
              <a:spcBef>
                <a:spcPts val="0"/>
              </a:spcBef>
              <a:spcAft>
                <a:spcPts val="0"/>
              </a:spcAft>
              <a:buNone/>
            </a:pPr>
            <a:r>
              <a:rPr lang="hu-HU"/>
              <a:t>As it is shown here, szerintem occurred mainly in phonetic medial position (so not surrounded with pauses, 60% of the cases) - that’s why we can say szerintem has no prosodic independency.</a:t>
            </a:r>
            <a:endParaRPr/>
          </a:p>
          <a:p>
            <a:pPr indent="0" lvl="0" marL="0" rtl="0" algn="l">
              <a:spcBef>
                <a:spcPts val="0"/>
              </a:spcBef>
              <a:spcAft>
                <a:spcPts val="0"/>
              </a:spcAft>
              <a:buNone/>
            </a:pPr>
            <a:r>
              <a:rPr lang="hu-HU"/>
              <a:t>In the phonetic initial and final positions it occurs much rarely (not more than 20%)</a:t>
            </a:r>
            <a:endParaRPr/>
          </a:p>
          <a:p>
            <a:pPr indent="0" lvl="0" marL="0" rtl="0" algn="l">
              <a:spcBef>
                <a:spcPts val="0"/>
              </a:spcBef>
              <a:spcAft>
                <a:spcPts val="0"/>
              </a:spcAft>
              <a:buNone/>
            </a:pPr>
            <a:r>
              <a:rPr lang="hu-HU"/>
              <a:t>in addition, the occurrence of </a:t>
            </a:r>
            <a:r>
              <a:rPr i="1" lang="hu-HU"/>
              <a:t>szerintem </a:t>
            </a:r>
            <a:r>
              <a:rPr lang="hu-HU"/>
              <a:t>as a single word IPU (surrounded with pauses) is very low (only 6%)</a:t>
            </a:r>
            <a:endParaRPr/>
          </a:p>
          <a:p>
            <a:pPr indent="0" lvl="0" marL="0" rtl="0" algn="l">
              <a:spcBef>
                <a:spcPts val="0"/>
              </a:spcBef>
              <a:spcAft>
                <a:spcPts val="0"/>
              </a:spcAft>
              <a:buNone/>
            </a:pPr>
            <a:r>
              <a:rPr lang="hu-HU"/>
              <a:t>About the pragmatic positions:</a:t>
            </a:r>
            <a:endParaRPr/>
          </a:p>
          <a:p>
            <a:pPr indent="0" lvl="0" marL="0" rtl="0" algn="l">
              <a:spcBef>
                <a:spcPts val="0"/>
              </a:spcBef>
              <a:spcAft>
                <a:spcPts val="0"/>
              </a:spcAft>
              <a:buNone/>
            </a:pPr>
            <a:r>
              <a:rPr i="1" lang="hu-HU"/>
              <a:t>Szerintem </a:t>
            </a:r>
            <a:r>
              <a:rPr lang="hu-HU"/>
              <a:t>mostly occurs in pragmatic initial position (more than 60%), the occurrences are lower in the other two pragmatic positions (medial and final)</a:t>
            </a:r>
            <a:endParaRPr/>
          </a:p>
          <a:p>
            <a:pPr indent="0" lvl="0" marL="0" rtl="0" algn="l">
              <a:spcBef>
                <a:spcPts val="0"/>
              </a:spcBef>
              <a:spcAft>
                <a:spcPts val="0"/>
              </a:spcAft>
              <a:buNone/>
            </a:pPr>
            <a:r>
              <a:rPr lang="hu-HU"/>
              <a:t>Phonetic and pragmatic positions only partly coincide:</a:t>
            </a:r>
            <a:endParaRPr/>
          </a:p>
          <a:p>
            <a:pPr indent="0" lvl="0" marL="0" rtl="0" algn="l">
              <a:spcBef>
                <a:spcPts val="0"/>
              </a:spcBef>
              <a:spcAft>
                <a:spcPts val="0"/>
              </a:spcAft>
              <a:buNone/>
            </a:pPr>
            <a:r>
              <a:rPr i="1" lang="hu-HU"/>
              <a:t>szerintems </a:t>
            </a:r>
            <a:r>
              <a:rPr lang="hu-HU"/>
              <a:t>with absolute initial pragmatic position mostly occur in initial phonetic position,</a:t>
            </a:r>
            <a:endParaRPr/>
          </a:p>
          <a:p>
            <a:pPr indent="0" lvl="0" marL="0" rtl="0" algn="l">
              <a:spcBef>
                <a:spcPts val="0"/>
              </a:spcBef>
              <a:spcAft>
                <a:spcPts val="0"/>
              </a:spcAft>
              <a:buNone/>
            </a:pPr>
            <a:r>
              <a:rPr lang="hu-HU"/>
              <a:t>ininitial and medial pragmatic position mostly occur in medial phonetic position</a:t>
            </a:r>
            <a:endParaRPr/>
          </a:p>
          <a:p>
            <a:pPr indent="0" lvl="0" marL="0" rtl="0" algn="l">
              <a:spcBef>
                <a:spcPts val="0"/>
              </a:spcBef>
              <a:spcAft>
                <a:spcPts val="0"/>
              </a:spcAft>
              <a:buNone/>
            </a:pPr>
            <a:r>
              <a:rPr lang="hu-HU"/>
              <a:t>and in final pragmatic position mostly occur in final phonetic posiotn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Here we can see the occurrence of </a:t>
            </a:r>
            <a:r>
              <a:rPr i="1" lang="hu-HU"/>
              <a:t>szerintem </a:t>
            </a:r>
            <a:r>
              <a:rPr lang="hu-HU"/>
              <a:t>regarding to age groups (on the left according to the phonetic position, and on the right the pragmatic position).</a:t>
            </a:r>
            <a:endParaRPr/>
          </a:p>
          <a:p>
            <a:pPr indent="0" lvl="0" marL="0" rtl="0" algn="l">
              <a:spcBef>
                <a:spcPts val="0"/>
              </a:spcBef>
              <a:spcAft>
                <a:spcPts val="0"/>
              </a:spcAft>
              <a:buNone/>
            </a:pPr>
            <a:r>
              <a:rPr lang="hu-HU"/>
              <a:t>The medial position was frequent in both age groups but it was more frequently used in the case of 20-30-year-olds (above 60%), while szerintem occured in the more in the Initial position of 40-55-year olds.</a:t>
            </a:r>
            <a:endParaRPr/>
          </a:p>
          <a:p>
            <a:pPr indent="0" lvl="0" marL="0" rtl="0" algn="l">
              <a:spcBef>
                <a:spcPts val="0"/>
              </a:spcBef>
              <a:spcAft>
                <a:spcPts val="0"/>
              </a:spcAft>
              <a:buNone/>
            </a:pPr>
            <a:r>
              <a:rPr lang="hu-HU"/>
              <a:t>In the other two phonetic positions (final, and szerintem as single-word IPU) there is no remarkable difference between the two age groups.</a:t>
            </a:r>
            <a:endParaRPr/>
          </a:p>
          <a:p>
            <a:pPr indent="0" lvl="0" marL="0" rtl="0" algn="l">
              <a:spcBef>
                <a:spcPts val="0"/>
              </a:spcBef>
              <a:spcAft>
                <a:spcPts val="0"/>
              </a:spcAft>
              <a:buNone/>
            </a:pPr>
            <a:r>
              <a:rPr lang="hu-HU">
                <a:solidFill>
                  <a:srgbClr val="FF0000"/>
                </a:solidFill>
              </a:rPr>
              <a:t>Regarding the pragmatic position?</a:t>
            </a:r>
            <a:endParaRPr>
              <a:solidFill>
                <a:srgbClr val="FF0000"/>
              </a:solidFill>
            </a:endParaRPr>
          </a:p>
          <a:p>
            <a:pPr indent="0" lvl="0" marL="0" rtl="0" algn="l">
              <a:spcBef>
                <a:spcPts val="0"/>
              </a:spcBef>
              <a:spcAft>
                <a:spcPts val="0"/>
              </a:spcAft>
              <a:buNone/>
            </a:pPr>
            <a:r>
              <a:rPr lang="hu-HU"/>
              <a:t>Absolute initial and initial positions were more regularly used in the case of 40-55-year-olds, while 20-30-year-olds used medial position more often. </a:t>
            </a:r>
            <a:endParaRPr/>
          </a:p>
          <a:p>
            <a:pPr indent="0" lvl="0" marL="0" rtl="0" algn="l">
              <a:spcBef>
                <a:spcPts val="0"/>
              </a:spcBef>
              <a:spcAft>
                <a:spcPts val="0"/>
              </a:spcAft>
              <a:buNone/>
            </a:pPr>
            <a:r>
              <a:rPr lang="hu-HU"/>
              <a:t>No notable difference was found in final position between the two age groups.</a:t>
            </a:r>
            <a:endParaRPr/>
          </a:p>
          <a:p>
            <a:pPr indent="0" lvl="0" marL="0" rtl="0" algn="l">
              <a:spcBef>
                <a:spcPts val="0"/>
              </a:spcBef>
              <a:spcAft>
                <a:spcPts val="0"/>
              </a:spcAft>
              <a:buClr>
                <a:schemeClr val="dk1"/>
              </a:buClr>
              <a:buSzPts val="1100"/>
              <a:buFont typeface="Arial"/>
              <a:buNone/>
            </a:pPr>
            <a:r>
              <a:rPr lang="hu-HU"/>
              <a:t>20-30-year olds use significantly more szerintem than 40-55-year olds.</a:t>
            </a:r>
            <a:endParaRPr/>
          </a:p>
        </p:txBody>
      </p:sp>
      <p:sp>
        <p:nvSpPr>
          <p:cNvPr id="219" name="Google Shape;2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The distribution regarding the gender was also analysed that can be seen on the present slide: on the left in the phonetic, and on the right in the pragmatic positions</a:t>
            </a:r>
            <a:endParaRPr/>
          </a:p>
          <a:p>
            <a:pPr indent="0" lvl="0" marL="0" rtl="0" algn="l">
              <a:spcBef>
                <a:spcPts val="0"/>
              </a:spcBef>
              <a:spcAft>
                <a:spcPts val="0"/>
              </a:spcAft>
              <a:buNone/>
            </a:pPr>
            <a:r>
              <a:rPr lang="hu-HU"/>
              <a:t>Only minimal differences can be found between females and males, female speakers might use szerintem a bit more in initial pragmatic position, than male speakers (but in both group initial position is very frequent), and men used </a:t>
            </a:r>
            <a:r>
              <a:rPr i="1" lang="hu-HU"/>
              <a:t>szerintem quite </a:t>
            </a:r>
            <a:r>
              <a:rPr lang="hu-HU"/>
              <a:t>frequently</a:t>
            </a:r>
            <a:r>
              <a:rPr lang="hu-HU"/>
              <a:t> in final pragmatic position than women (but this position is not a frequent position in neither group)</a:t>
            </a:r>
            <a:endParaRPr/>
          </a:p>
        </p:txBody>
      </p:sp>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5f17125a6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5f17125a6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Finally, we examined the relationship between the </a:t>
            </a:r>
            <a:r>
              <a:rPr lang="hu-HU"/>
              <a:t>occurrence</a:t>
            </a:r>
            <a:r>
              <a:rPr lang="hu-HU"/>
              <a:t> of szerintem and the positions of the turn-takings.</a:t>
            </a:r>
            <a:endParaRPr/>
          </a:p>
          <a:p>
            <a:pPr indent="0" lvl="0" marL="0" rtl="0" algn="l">
              <a:spcBef>
                <a:spcPts val="0"/>
              </a:spcBef>
              <a:spcAft>
                <a:spcPts val="0"/>
              </a:spcAft>
              <a:buNone/>
            </a:pPr>
            <a:r>
              <a:rPr lang="hu-HU"/>
              <a:t>24.3% of all </a:t>
            </a:r>
            <a:r>
              <a:rPr i="1" lang="hu-HU"/>
              <a:t>szerintem </a:t>
            </a:r>
            <a:r>
              <a:rPr lang="hu-HU"/>
              <a:t>occured in the near vicinity of a turn taking, while the others realized in medial positions.</a:t>
            </a:r>
            <a:endParaRPr/>
          </a:p>
          <a:p>
            <a:pPr indent="0" lvl="0" marL="0" rtl="0" algn="l">
              <a:spcBef>
                <a:spcPts val="0"/>
              </a:spcBef>
              <a:spcAft>
                <a:spcPts val="0"/>
              </a:spcAft>
              <a:buNone/>
            </a:pPr>
            <a:r>
              <a:rPr lang="hu-HU"/>
              <a:t>A turn taking could happen with a pause (so with positive FTO value), or with an overlap (so with negative FTO value)</a:t>
            </a:r>
            <a:endParaRPr/>
          </a:p>
          <a:p>
            <a:pPr indent="0" lvl="0" marL="0" rtl="0" algn="l">
              <a:spcBef>
                <a:spcPts val="0"/>
              </a:spcBef>
              <a:spcAft>
                <a:spcPts val="0"/>
              </a:spcAft>
              <a:buNone/>
            </a:pPr>
            <a:r>
              <a:rPr i="1" lang="hu-HU"/>
              <a:t>The examined DM </a:t>
            </a:r>
            <a:r>
              <a:rPr lang="hu-HU"/>
              <a:t>realized more frequently in the vicinity of a turn taking with positive FTO (those turn takings happened with a pause and not with overlap), as well as </a:t>
            </a:r>
            <a:r>
              <a:rPr i="1" lang="hu-HU"/>
              <a:t>szerintem </a:t>
            </a:r>
            <a:r>
              <a:rPr lang="hu-HU"/>
              <a:t>occurred</a:t>
            </a:r>
            <a:r>
              <a:rPr lang="hu-HU"/>
              <a:t> more frequently in turn initial position than turn final but in one third of the cases szerintem appeared in turn final position,</a:t>
            </a:r>
            <a:endParaRPr/>
          </a:p>
          <a:p>
            <a:pPr indent="0" lvl="0" marL="0" rtl="0" algn="l">
              <a:spcBef>
                <a:spcPts val="0"/>
              </a:spcBef>
              <a:spcAft>
                <a:spcPts val="0"/>
              </a:spcAft>
              <a:buNone/>
            </a:pPr>
            <a:r>
              <a:rPr lang="hu-HU"/>
              <a:t>so speakers use </a:t>
            </a:r>
            <a:r>
              <a:rPr i="1" lang="hu-HU"/>
              <a:t>szerintem </a:t>
            </a:r>
            <a:r>
              <a:rPr lang="hu-HU"/>
              <a:t>to pass the floor in most of the cases.</a:t>
            </a:r>
            <a:endParaRPr/>
          </a:p>
        </p:txBody>
      </p:sp>
      <p:sp>
        <p:nvSpPr>
          <p:cNvPr id="237" name="Google Shape;237;g225f17125a6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To sum up: </a:t>
            </a:r>
            <a:endParaRPr/>
          </a:p>
          <a:p>
            <a:pPr indent="-304800" lvl="0" marL="457200" rtl="0" algn="l">
              <a:spcBef>
                <a:spcPts val="0"/>
              </a:spcBef>
              <a:spcAft>
                <a:spcPts val="0"/>
              </a:spcAft>
              <a:buClr>
                <a:srgbClr val="903163"/>
              </a:buClr>
              <a:buSzPts val="1200"/>
              <a:buFont typeface="Calibri"/>
              <a:buChar char="◼"/>
            </a:pPr>
            <a:r>
              <a:rPr lang="hu-HU"/>
              <a:t>The age of the speaker influenced the occurrence of </a:t>
            </a:r>
            <a:r>
              <a:rPr i="1" lang="hu-HU"/>
              <a:t>szerintem:</a:t>
            </a:r>
            <a:r>
              <a:rPr lang="hu-HU"/>
              <a:t> it was more frequent in the younger speaker’s speech BUT the gender had no significant effect on the usage of the DM.</a:t>
            </a:r>
            <a:endParaRPr/>
          </a:p>
          <a:p>
            <a:pPr indent="-304800" lvl="0" marL="457200" rtl="0" algn="l">
              <a:spcBef>
                <a:spcPts val="0"/>
              </a:spcBef>
              <a:spcAft>
                <a:spcPts val="0"/>
              </a:spcAft>
              <a:buClr>
                <a:srgbClr val="903163"/>
              </a:buClr>
              <a:buSzPts val="1200"/>
              <a:buFont typeface="Calibri"/>
              <a:buChar char="◼"/>
            </a:pPr>
            <a:r>
              <a:rPr i="1" lang="hu-HU"/>
              <a:t>Szerintem </a:t>
            </a:r>
            <a:r>
              <a:rPr lang="hu-HU"/>
              <a:t>is clearly not phonetically independent.</a:t>
            </a:r>
            <a:endParaRPr/>
          </a:p>
          <a:p>
            <a:pPr indent="-304800" lvl="0" marL="457200" rtl="0" algn="l">
              <a:spcBef>
                <a:spcPts val="0"/>
              </a:spcBef>
              <a:spcAft>
                <a:spcPts val="0"/>
              </a:spcAft>
              <a:buClr>
                <a:srgbClr val="903163"/>
              </a:buClr>
              <a:buSzPts val="1200"/>
              <a:buFont typeface="Calibri"/>
              <a:buChar char="◼"/>
            </a:pPr>
            <a:r>
              <a:rPr lang="hu-HU"/>
              <a:t>On the left periphery, </a:t>
            </a:r>
            <a:r>
              <a:rPr i="1" lang="hu-HU"/>
              <a:t>szerintem </a:t>
            </a:r>
            <a:r>
              <a:rPr lang="hu-HU"/>
              <a:t>was preceded by another DM (e.g. </a:t>
            </a:r>
            <a:r>
              <a:rPr i="1" lang="hu-HU"/>
              <a:t>hát </a:t>
            </a:r>
            <a:r>
              <a:rPr lang="hu-HU"/>
              <a:t>‘well’, </a:t>
            </a:r>
            <a:r>
              <a:rPr i="1" lang="hu-HU"/>
              <a:t>igen de</a:t>
            </a:r>
            <a:r>
              <a:rPr lang="hu-HU"/>
              <a:t> ‘yes but’) in more than 40% of all cases  (this is what we call relative initial position) – </a:t>
            </a:r>
            <a:r>
              <a:rPr i="1" lang="hu-HU"/>
              <a:t>szerintem </a:t>
            </a:r>
            <a:r>
              <a:rPr lang="hu-HU"/>
              <a:t>in rather present internal position not initial position.</a:t>
            </a:r>
            <a:endParaRPr/>
          </a:p>
          <a:p>
            <a:pPr indent="-333756" lvl="0" marL="457200" rtl="0" algn="l">
              <a:spcBef>
                <a:spcPts val="0"/>
              </a:spcBef>
              <a:spcAft>
                <a:spcPts val="0"/>
              </a:spcAft>
              <a:buClr>
                <a:srgbClr val="903163"/>
              </a:buClr>
              <a:buSzPts val="1656"/>
              <a:buFont typeface="Noto Sans Symbols"/>
              <a:buChar char="◼"/>
            </a:pPr>
            <a:r>
              <a:rPr lang="hu-HU"/>
              <a:t>The "shifts" to medial (internal) pragmatic positions observed in the case of young people may be due to further pragmatisation of the DM, which is associated with an increase in its mobility (this was typically the case in the so-called tag phrase deletion grammaticalisation cases from noun to phrasal word/discourse marker, e.g. </a:t>
            </a:r>
            <a:r>
              <a:rPr i="1" lang="hu-HU"/>
              <a:t>azt hiszem~asszem </a:t>
            </a:r>
            <a:r>
              <a:rPr lang="hu-HU"/>
              <a:t>‘I think’, </a:t>
            </a:r>
            <a:r>
              <a:rPr i="1" lang="hu-HU"/>
              <a:t>kérem</a:t>
            </a:r>
            <a:r>
              <a:rPr lang="hu-HU"/>
              <a:t> lit. </a:t>
            </a:r>
            <a:r>
              <a:rPr i="1" lang="hu-HU"/>
              <a:t>I ask (you) </a:t>
            </a:r>
            <a:r>
              <a:rPr lang="hu-HU"/>
              <a:t>‘please’). In medial (internal) position, the segment boundary marker function (floor/turn-taking) of </a:t>
            </a:r>
            <a:r>
              <a:rPr i="1" lang="hu-HU"/>
              <a:t>szerintem </a:t>
            </a:r>
            <a:r>
              <a:rPr lang="hu-HU"/>
              <a:t>may be scarce, so it is conceivable that a new function develops in this internal position (in radio interviews, it takes the place after focus/topics in internal position, thus highlighting it, e.g.  </a:t>
            </a:r>
            <a:r>
              <a:rPr i="1" lang="hu-HU"/>
              <a:t>ez szerintem teljesen morbid </a:t>
            </a:r>
            <a:r>
              <a:rPr lang="hu-HU"/>
              <a:t>‘it’s I think totally morbid’). </a:t>
            </a:r>
            <a:endParaRPr/>
          </a:p>
          <a:p>
            <a:pPr indent="0" lvl="0" marL="0" rtl="0" algn="l">
              <a:spcBef>
                <a:spcPts val="0"/>
              </a:spcBef>
              <a:spcAft>
                <a:spcPts val="0"/>
              </a:spcAft>
              <a:buNone/>
            </a:pPr>
            <a:r>
              <a:t/>
            </a:r>
            <a:endParaRPr/>
          </a:p>
        </p:txBody>
      </p:sp>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hu-HU"/>
              <a:t>Szerintem </a:t>
            </a:r>
            <a:r>
              <a:rPr lang="hu-HU"/>
              <a:t>is the most frequent opinion-marking DM in Hungarian, but it also expresses evaluation and evidentiality: it is an </a:t>
            </a:r>
            <a:r>
              <a:rPr lang="hu-HU"/>
              <a:t>existential</a:t>
            </a:r>
            <a:r>
              <a:rPr lang="hu-HU"/>
              <a:t> (epistemic-inferential) item that signals that the speakers </a:t>
            </a:r>
            <a:r>
              <a:rPr lang="hu-HU"/>
              <a:t>consider the truth of their statement to be probable (based on her/his own inferences/conclusions). We have data of </a:t>
            </a:r>
            <a:r>
              <a:rPr i="1" lang="hu-HU"/>
              <a:t>szerintem </a:t>
            </a:r>
            <a:r>
              <a:rPr lang="hu-HU"/>
              <a:t>from the 19th century but the postposion (</a:t>
            </a:r>
            <a:r>
              <a:rPr i="1" lang="hu-HU"/>
              <a:t>szerint</a:t>
            </a:r>
            <a:r>
              <a:rPr lang="hu-HU"/>
              <a:t>) from which it was formed appeared in Hungarian 400 years earlier. </a:t>
            </a:r>
            <a:r>
              <a:rPr i="1" lang="hu-HU"/>
              <a:t>Szerintem </a:t>
            </a:r>
            <a:r>
              <a:rPr lang="hu-HU"/>
              <a:t>was already </a:t>
            </a:r>
            <a:r>
              <a:rPr lang="hu-HU"/>
              <a:t>present as a full-fledged DM </a:t>
            </a:r>
            <a:r>
              <a:rPr lang="hu-HU"/>
              <a:t>when it first appeared. </a:t>
            </a:r>
            <a:endParaRPr/>
          </a:p>
          <a:p>
            <a:pPr indent="0" lvl="0" marL="0" rtl="0" algn="l">
              <a:spcBef>
                <a:spcPts val="0"/>
              </a:spcBef>
              <a:spcAft>
                <a:spcPts val="0"/>
              </a:spcAft>
              <a:buNone/>
            </a:pPr>
            <a:r>
              <a:t/>
            </a:r>
            <a:endParaRPr i="1"/>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5f17125a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25f17125a6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u-HU"/>
              <a:t>We analyzed the occurrence and realization (duration, F0) of szerintem regarding i) the position (phonetic and pragmatic position as well), the speaker’s age and gender. In addition, we analyzed the occurrence of szerintem from dynamic aspect with the following method.</a:t>
            </a:r>
            <a:endParaRPr/>
          </a:p>
          <a:p>
            <a:pPr indent="0" lvl="0" marL="0" rtl="0" algn="l">
              <a:spcBef>
                <a:spcPts val="0"/>
              </a:spcBef>
              <a:spcAft>
                <a:spcPts val="0"/>
              </a:spcAft>
              <a:buNone/>
            </a:pPr>
            <a:r>
              <a:rPr lang="hu-HU"/>
              <a:t>We split each conversation into 5 equal parts using a Praat script as you can see it on the figure, and we analyzed the occurrence of szerintem in these 5 equal parts from the beginning of the conversation to the end. With this method, we can eliminate the the unequal durations of the conversations, and SO the conversations become comparable.</a:t>
            </a:r>
            <a:endParaRPr/>
          </a:p>
          <a:p>
            <a:pPr indent="0" lvl="0" marL="0" rtl="0" algn="l">
              <a:spcBef>
                <a:spcPts val="0"/>
              </a:spcBef>
              <a:spcAft>
                <a:spcPts val="0"/>
              </a:spcAft>
              <a:buNone/>
            </a:pPr>
            <a:r>
              <a:t/>
            </a:r>
            <a:endParaRPr/>
          </a:p>
        </p:txBody>
      </p:sp>
      <p:sp>
        <p:nvSpPr>
          <p:cNvPr id="276" name="Google Shape;276;g225f17125a6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07e9c681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07e9c681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hu-HU"/>
              <a:t>Besides its many rhetorical roles </a:t>
            </a:r>
            <a:r>
              <a:rPr i="1" lang="hu-HU"/>
              <a:t>szerintem </a:t>
            </a:r>
            <a:r>
              <a:rPr lang="hu-HU"/>
              <a:t>can also act as a sequential marker: it opens or closes a new boundary of a segment, the speakers can start or close a turn with </a:t>
            </a:r>
            <a:r>
              <a:rPr i="1" lang="hu-HU"/>
              <a:t>szerintem, </a:t>
            </a:r>
            <a:r>
              <a:rPr lang="hu-HU"/>
              <a:t>or mark a topic shift with it. </a:t>
            </a:r>
            <a:endParaRPr/>
          </a:p>
          <a:p>
            <a:pPr indent="0" lvl="0" marL="0" rtl="0" algn="l">
              <a:spcBef>
                <a:spcPts val="0"/>
              </a:spcBef>
              <a:spcAft>
                <a:spcPts val="0"/>
              </a:spcAft>
              <a:buNone/>
            </a:pPr>
            <a:r>
              <a:rPr lang="hu-HU"/>
              <a:t>Interestingly, it can have both a mitigating (1)  and a boosting role (2) in conversations, depending on the topic and the relationship of the interlocutors. For example if the speaker wants to politely express disagreement, he/she may use </a:t>
            </a:r>
            <a:r>
              <a:rPr i="1" lang="hu-HU"/>
              <a:t>szerintem. </a:t>
            </a:r>
            <a:endParaRPr i="1"/>
          </a:p>
          <a:p>
            <a:pPr indent="0" lvl="0" marL="0" rtl="0" algn="l">
              <a:spcBef>
                <a:spcPts val="0"/>
              </a:spcBef>
              <a:spcAft>
                <a:spcPts val="0"/>
              </a:spcAft>
              <a:buNone/>
            </a:pPr>
            <a:r>
              <a:rPr lang="hu-HU"/>
              <a:t>But in the case of </a:t>
            </a:r>
            <a:r>
              <a:rPr i="1" lang="hu-HU"/>
              <a:t>szerintem</a:t>
            </a:r>
            <a:r>
              <a:rPr lang="hu-HU"/>
              <a:t>, there is a distinction between increasing/decreasing the degree of politeness and softening/strengthening disagreement: we can strengthen the degree of disagreement while appearing polite. </a:t>
            </a:r>
            <a:endParaRPr/>
          </a:p>
          <a:p>
            <a:pPr indent="0" lvl="0" marL="0" rtl="0" algn="l">
              <a:spcBef>
                <a:spcPts val="0"/>
              </a:spcBef>
              <a:spcAft>
                <a:spcPts val="0"/>
              </a:spcAft>
              <a:buNone/>
            </a:pPr>
            <a:r>
              <a:rPr lang="hu-HU"/>
              <a:t>A previous study (Dér 2018) showed that in spontaneous conversations </a:t>
            </a:r>
            <a:r>
              <a:rPr i="1" lang="hu-HU"/>
              <a:t>szerintem </a:t>
            </a:r>
            <a:r>
              <a:rPr lang="hu-HU"/>
              <a:t>preferred the left periphery (two-thirds of the cases), it appeared in medial position in a quarter of the occurrences and it took the right periphery in only 14% of the cases.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t/>
            </a:r>
            <a:endParaRPr/>
          </a:p>
        </p:txBody>
      </p:sp>
      <p:sp>
        <p:nvSpPr>
          <p:cNvPr id="114" name="Google Shape;114;g2507e9c681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hu-H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5f17125a6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25f17125a6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u-HU"/>
              <a:t>felolvasni</a:t>
            </a:r>
            <a:endParaRPr/>
          </a:p>
        </p:txBody>
      </p:sp>
      <p:sp>
        <p:nvSpPr>
          <p:cNvPr id="121" name="Google Shape;121;g225f17125a6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5f17125a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5f17125a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Our main aim is to give a corpus-based phonetic analysis of </a:t>
            </a:r>
            <a:r>
              <a:rPr i="1" lang="hu-HU"/>
              <a:t>szerintem </a:t>
            </a:r>
            <a:r>
              <a:rPr lang="hu-HU"/>
              <a:t>to determine whether age and gender have an effect on the occurence of this discourse marker (differences in duration, F0-patterns). We analyzed whether prosodic independence is true in the case of </a:t>
            </a:r>
            <a:r>
              <a:rPr i="1" lang="hu-HU"/>
              <a:t>szerintem. </a:t>
            </a:r>
            <a:r>
              <a:rPr lang="hu-HU"/>
              <a:t>We will also look at how </a:t>
            </a:r>
            <a:r>
              <a:rPr i="1" lang="hu-HU"/>
              <a:t>szerintem </a:t>
            </a:r>
            <a:r>
              <a:rPr lang="hu-HU"/>
              <a:t>appears/occurs in turn-takings.</a:t>
            </a:r>
            <a:endParaRPr/>
          </a:p>
          <a:p>
            <a:pPr indent="0" lvl="0" marL="0" rtl="0" algn="l">
              <a:spcBef>
                <a:spcPts val="0"/>
              </a:spcBef>
              <a:spcAft>
                <a:spcPts val="0"/>
              </a:spcAft>
              <a:buNone/>
            </a:pPr>
            <a:r>
              <a:rPr lang="hu-HU"/>
              <a:t>Our hypotheses are as follows:</a:t>
            </a:r>
            <a:endParaRPr/>
          </a:p>
          <a:p>
            <a:pPr indent="-304800" lvl="0" marL="457200" rtl="0" algn="just">
              <a:spcBef>
                <a:spcPts val="0"/>
              </a:spcBef>
              <a:spcAft>
                <a:spcPts val="0"/>
              </a:spcAft>
              <a:buSzPts val="1200"/>
              <a:buFont typeface="Calibri"/>
              <a:buAutoNum type="arabicParenR"/>
            </a:pPr>
            <a:r>
              <a:rPr lang="hu-HU"/>
              <a:t>Szerintem is phonetically independent (surrounded by pauses, ‘single word’)</a:t>
            </a:r>
            <a:endParaRPr/>
          </a:p>
          <a:p>
            <a:pPr indent="-304800" lvl="0" marL="457200" rtl="0" algn="just">
              <a:spcBef>
                <a:spcPts val="0"/>
              </a:spcBef>
              <a:spcAft>
                <a:spcPts val="0"/>
              </a:spcAft>
              <a:buSzPts val="1200"/>
              <a:buFont typeface="Calibri"/>
              <a:buAutoNum type="arabicParenR"/>
            </a:pPr>
            <a:r>
              <a:rPr lang="hu-HU"/>
              <a:t>Szerintem occurs in initial pragmatic position (LP) in general.</a:t>
            </a:r>
            <a:endParaRPr/>
          </a:p>
          <a:p>
            <a:pPr indent="-304800" lvl="0" marL="457200" rtl="0" algn="just">
              <a:spcBef>
                <a:spcPts val="0"/>
              </a:spcBef>
              <a:spcAft>
                <a:spcPts val="0"/>
              </a:spcAft>
              <a:buSzPts val="1200"/>
              <a:buFont typeface="Calibri"/>
              <a:buAutoNum type="arabicParenR"/>
            </a:pPr>
            <a:r>
              <a:rPr lang="hu-HU"/>
              <a:t>Szerintem occurs in the vicinity of turn takings, mainly in absolute turn-initial position after turn taking.</a:t>
            </a:r>
            <a:endParaRPr/>
          </a:p>
          <a:p>
            <a:pPr indent="-304800" lvl="0" marL="457200" rtl="0" algn="just">
              <a:spcBef>
                <a:spcPts val="0"/>
              </a:spcBef>
              <a:spcAft>
                <a:spcPts val="0"/>
              </a:spcAft>
              <a:buSzPts val="1200"/>
              <a:buFont typeface="Calibri"/>
              <a:buAutoNum type="arabicParenR"/>
            </a:pPr>
            <a:r>
              <a:rPr lang="hu-HU"/>
              <a:t>The occurrence and the realization of szerintem is influenced by the speaker’ s age and gender as well.</a:t>
            </a:r>
            <a:endParaRPr/>
          </a:p>
        </p:txBody>
      </p:sp>
      <p:sp>
        <p:nvSpPr>
          <p:cNvPr id="128" name="Google Shape;128;g225f17125a6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hu-H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5f17125a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25f17125a6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hu-HU" sz="1100">
                <a:latin typeface="Arial"/>
                <a:ea typeface="Arial"/>
                <a:cs typeface="Arial"/>
                <a:sym typeface="Arial"/>
              </a:rPr>
              <a:t>40 conversations were selected for the present study from the Hungarian Spontaneous Speech Database.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hu-HU" sz="1100">
                <a:latin typeface="Arial"/>
                <a:ea typeface="Arial"/>
                <a:cs typeface="Arial"/>
                <a:sym typeface="Arial"/>
              </a:rPr>
              <a:t>The subjects are all monolingual adults from Budapest, no one of them reported any hearing disorders. The protocol of the conversational part is the following. The conversation part is the sixth subtask of the recording. The fieldworker1 (Fw1) and the subject (S) participated in the previous parts, then the fieldworker2 (a colleague of the Fw1) joined the others. The three-participated conversations are quasi-spontaneous in the sense of the speech planning: the topic of conversation had been added at the beginning of the recording without any pre-fixed protocol or script to be followed. The participants had no time to plan the speech production, and the outcome depended on the opinion and utterances of others. Topics are selected by the fieldworker1 in accordance with the subject’s age, job, and area of interest (based on the previous narrative parts of the recordings), e.g. New Year’s Eve, wedding experiences, job hunt, Easter and Christmas holiday, school violence, etc. </a:t>
            </a:r>
            <a:r>
              <a:rPr lang="hu-HU" sz="1100">
                <a:solidFill>
                  <a:srgbClr val="FF0000"/>
                </a:solidFill>
                <a:latin typeface="Arial"/>
                <a:ea typeface="Arial"/>
                <a:cs typeface="Arial"/>
                <a:sym typeface="Arial"/>
              </a:rPr>
              <a:t>LEHET BELŐLE HÚZNI NYUGODTAN</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hu-HU" sz="1100">
                <a:latin typeface="Arial"/>
                <a:ea typeface="Arial"/>
                <a:cs typeface="Arial"/>
                <a:sym typeface="Arial"/>
              </a:rPr>
              <a:t>The existing six-tier annotation (IPU (inter-pausal units) + pauses, word level for 3 speakers) was complemented with further tiers using the Praat software (Boersma and Weenink 2018): backchannel responses; overlapping speech; turn-takings</a:t>
            </a:r>
            <a:endParaRPr sz="1100">
              <a:latin typeface="Arial"/>
              <a:ea typeface="Arial"/>
              <a:cs typeface="Arial"/>
              <a:sym typeface="Arial"/>
            </a:endParaRPr>
          </a:p>
          <a:p>
            <a:pPr indent="0" lvl="0" marL="0" rtl="0" algn="l">
              <a:spcBef>
                <a:spcPts val="0"/>
              </a:spcBef>
              <a:spcAft>
                <a:spcPts val="0"/>
              </a:spcAft>
              <a:buNone/>
            </a:pPr>
            <a:r>
              <a:rPr lang="hu-HU"/>
              <a:t>Two fieldworker had a conversation with each subjects – that’s why only subjects’ speech were analyzed (to avoid the overrepresentation of the two fieldworkers). Duration and f0 were extracted automatically using a Praat script, using different settings for F0 in each group (individual settings – if it is needed).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g225f17125a6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28faafcfb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528faafcfb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u-HU"/>
              <a:t>Here you can see the positions and their definition we used in the analysis. felolvasni</a:t>
            </a:r>
            <a:endParaRPr/>
          </a:p>
        </p:txBody>
      </p:sp>
      <p:sp>
        <p:nvSpPr>
          <p:cNvPr id="142" name="Google Shape;142;g2528faafcfb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28faafcfb_2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28faafcfb_2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The next slide shows the positions of the szerintem words regarding the turn-takings.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hu-HU"/>
              <a:t>so absolute turn-initial position means that the given szerintem occurred right after the turn-taking, in the absolute-final position the same was given for the final position</a:t>
            </a:r>
            <a:endParaRPr/>
          </a:p>
          <a:p>
            <a:pPr indent="0" lvl="0" marL="0" rtl="0" algn="l">
              <a:spcBef>
                <a:spcPts val="0"/>
              </a:spcBef>
              <a:spcAft>
                <a:spcPts val="0"/>
              </a:spcAft>
              <a:buNone/>
            </a:pPr>
            <a:r>
              <a:rPr lang="hu-HU"/>
              <a:t>in the case of the turn-initial position: the szerintem appeared in the first interpausal unit of the turn, and the same was used for the final positions.</a:t>
            </a:r>
            <a:endParaRPr/>
          </a:p>
          <a:p>
            <a:pPr indent="0" lvl="0" marL="0" rtl="0" algn="l">
              <a:spcBef>
                <a:spcPts val="0"/>
              </a:spcBef>
              <a:spcAft>
                <a:spcPts val="0"/>
              </a:spcAft>
              <a:buNone/>
            </a:pPr>
            <a:r>
              <a:rPr lang="hu-HU"/>
              <a:t>turn-medial occurrence were defined as a position between the two turn-takings.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07e9c6816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07e9c6816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a:t>Furthermore, we analyzed the relation of </a:t>
            </a:r>
            <a:r>
              <a:rPr i="1" lang="hu-HU"/>
              <a:t>szerintem </a:t>
            </a:r>
            <a:r>
              <a:rPr lang="hu-HU"/>
              <a:t>and turn taking regarding the occurrence and the position (whether </a:t>
            </a:r>
            <a:r>
              <a:rPr i="1" lang="hu-HU"/>
              <a:t>szerintem</a:t>
            </a:r>
            <a:r>
              <a:rPr lang="hu-HU"/>
              <a:t> </a:t>
            </a:r>
            <a:r>
              <a:rPr lang="hu-HU"/>
              <a:t>occurred</a:t>
            </a:r>
            <a:r>
              <a:rPr lang="hu-HU"/>
              <a:t> rather in turn-final or in turn-initial position). We also examined the timing patterns of turn taking, if there was a </a:t>
            </a:r>
            <a:r>
              <a:rPr i="1" lang="hu-HU"/>
              <a:t>szerintem</a:t>
            </a:r>
            <a:r>
              <a:rPr lang="hu-HU"/>
              <a:t> in the near vicinity preceding or following the turn taking. </a:t>
            </a:r>
            <a:endParaRPr/>
          </a:p>
          <a:p>
            <a:pPr indent="0" lvl="0" marL="0" rtl="0" algn="l">
              <a:spcBef>
                <a:spcPts val="0"/>
              </a:spcBef>
              <a:spcAft>
                <a:spcPts val="0"/>
              </a:spcAft>
              <a:buClr>
                <a:schemeClr val="dk1"/>
              </a:buClr>
              <a:buSzPts val="1400"/>
              <a:buFont typeface="Arial"/>
              <a:buNone/>
            </a:pPr>
            <a:r>
              <a:rPr lang="hu-HU"/>
              <a:t>T</a:t>
            </a:r>
            <a:r>
              <a:rPr lang="hu-HU"/>
              <a:t>he FTO (Floor Transfer Offset) is defined as the time between the end of the previous turn and the start of the following turn. The value is positive when a gap exists between the two turns, the FTO is zero, when the turn-taking happens without a gap, and the FTO is negative in the case of overlapping speech.</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None/>
            </a:pPr>
            <a:r>
              <a:t/>
            </a:r>
            <a:endParaRPr/>
          </a:p>
        </p:txBody>
      </p:sp>
      <p:sp>
        <p:nvSpPr>
          <p:cNvPr id="172" name="Google Shape;172;g2507e9c6816_1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hu-H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type="title">
  <p:cSld name="TITLE">
    <p:spTree>
      <p:nvGrpSpPr>
        <p:cNvPr id="18" name="Shape 18"/>
        <p:cNvGrpSpPr/>
        <p:nvPr/>
      </p:nvGrpSpPr>
      <p:grpSpPr>
        <a:xfrm>
          <a:off x="0" y="0"/>
          <a:ext cx="0" cy="0"/>
          <a:chOff x="0" y="0"/>
          <a:chExt cx="0" cy="0"/>
        </a:xfrm>
      </p:grpSpPr>
      <p:sp>
        <p:nvSpPr>
          <p:cNvPr id="19" name="Google Shape;19;p14"/>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4"/>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14"/>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9F276A"/>
                </a:solidFill>
                <a:latin typeface="Gill Sans"/>
                <a:ea typeface="Gill Sans"/>
                <a:cs typeface="Gill Sans"/>
                <a:sym typeface="Gill Sans"/>
              </a:defRPr>
            </a:lvl1pPr>
            <a:lvl2pPr indent="0" lvl="1" marL="0" algn="r">
              <a:spcBef>
                <a:spcPts val="0"/>
              </a:spcBef>
              <a:buNone/>
              <a:defRPr b="0" i="0" sz="900" u="none" cap="none" strike="noStrike">
                <a:solidFill>
                  <a:srgbClr val="9F276A"/>
                </a:solidFill>
                <a:latin typeface="Gill Sans"/>
                <a:ea typeface="Gill Sans"/>
                <a:cs typeface="Gill Sans"/>
                <a:sym typeface="Gill Sans"/>
              </a:defRPr>
            </a:lvl2pPr>
            <a:lvl3pPr indent="0" lvl="2" marL="0" algn="r">
              <a:spcBef>
                <a:spcPts val="0"/>
              </a:spcBef>
              <a:buNone/>
              <a:defRPr b="0" i="0" sz="900" u="none" cap="none" strike="noStrike">
                <a:solidFill>
                  <a:srgbClr val="9F276A"/>
                </a:solidFill>
                <a:latin typeface="Gill Sans"/>
                <a:ea typeface="Gill Sans"/>
                <a:cs typeface="Gill Sans"/>
                <a:sym typeface="Gill Sans"/>
              </a:defRPr>
            </a:lvl3pPr>
            <a:lvl4pPr indent="0" lvl="3" marL="0" algn="r">
              <a:spcBef>
                <a:spcPts val="0"/>
              </a:spcBef>
              <a:buNone/>
              <a:defRPr b="0" i="0" sz="900" u="none" cap="none" strike="noStrike">
                <a:solidFill>
                  <a:srgbClr val="9F276A"/>
                </a:solidFill>
                <a:latin typeface="Gill Sans"/>
                <a:ea typeface="Gill Sans"/>
                <a:cs typeface="Gill Sans"/>
                <a:sym typeface="Gill Sans"/>
              </a:defRPr>
            </a:lvl4pPr>
            <a:lvl5pPr indent="0" lvl="4" marL="0" algn="r">
              <a:spcBef>
                <a:spcPts val="0"/>
              </a:spcBef>
              <a:buNone/>
              <a:defRPr b="0" i="0" sz="900" u="none" cap="none" strike="noStrike">
                <a:solidFill>
                  <a:srgbClr val="9F276A"/>
                </a:solidFill>
                <a:latin typeface="Gill Sans"/>
                <a:ea typeface="Gill Sans"/>
                <a:cs typeface="Gill Sans"/>
                <a:sym typeface="Gill Sans"/>
              </a:defRPr>
            </a:lvl5pPr>
            <a:lvl6pPr indent="0" lvl="5" marL="0" algn="r">
              <a:spcBef>
                <a:spcPts val="0"/>
              </a:spcBef>
              <a:buNone/>
              <a:defRPr b="0" i="0" sz="900" u="none" cap="none" strike="noStrike">
                <a:solidFill>
                  <a:srgbClr val="9F276A"/>
                </a:solidFill>
                <a:latin typeface="Gill Sans"/>
                <a:ea typeface="Gill Sans"/>
                <a:cs typeface="Gill Sans"/>
                <a:sym typeface="Gill Sans"/>
              </a:defRPr>
            </a:lvl6pPr>
            <a:lvl7pPr indent="0" lvl="6" marL="0" algn="r">
              <a:spcBef>
                <a:spcPts val="0"/>
              </a:spcBef>
              <a:buNone/>
              <a:defRPr b="0" i="0" sz="900" u="none" cap="none" strike="noStrike">
                <a:solidFill>
                  <a:srgbClr val="9F276A"/>
                </a:solidFill>
                <a:latin typeface="Gill Sans"/>
                <a:ea typeface="Gill Sans"/>
                <a:cs typeface="Gill Sans"/>
                <a:sym typeface="Gill Sans"/>
              </a:defRPr>
            </a:lvl7pPr>
            <a:lvl8pPr indent="0" lvl="7" marL="0" algn="r">
              <a:spcBef>
                <a:spcPts val="0"/>
              </a:spcBef>
              <a:buNone/>
              <a:defRPr b="0" i="0" sz="900" u="none" cap="none" strike="noStrike">
                <a:solidFill>
                  <a:srgbClr val="9F276A"/>
                </a:solidFill>
                <a:latin typeface="Gill Sans"/>
                <a:ea typeface="Gill Sans"/>
                <a:cs typeface="Gill Sans"/>
                <a:sym typeface="Gill Sans"/>
              </a:defRPr>
            </a:lvl8pPr>
            <a:lvl9pPr indent="0" lvl="8" marL="0" algn="r">
              <a:spcBef>
                <a:spcPts val="0"/>
              </a:spcBef>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82" name="Shape 82"/>
        <p:cNvGrpSpPr/>
        <p:nvPr/>
      </p:nvGrpSpPr>
      <p:grpSpPr>
        <a:xfrm>
          <a:off x="0" y="0"/>
          <a:ext cx="0" cy="0"/>
          <a:chOff x="0" y="0"/>
          <a:chExt cx="0" cy="0"/>
        </a:xfrm>
      </p:grpSpPr>
      <p:sp>
        <p:nvSpPr>
          <p:cNvPr id="83" name="Google Shape;83;p23"/>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6" name="Google Shape;86;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89" name="Shape 89"/>
        <p:cNvGrpSpPr/>
        <p:nvPr/>
      </p:nvGrpSpPr>
      <p:grpSpPr>
        <a:xfrm>
          <a:off x="0" y="0"/>
          <a:ext cx="0" cy="0"/>
          <a:chOff x="0" y="0"/>
          <a:chExt cx="0" cy="0"/>
        </a:xfrm>
      </p:grpSpPr>
      <p:sp>
        <p:nvSpPr>
          <p:cNvPr id="90" name="Google Shape;90;p24"/>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4"/>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4"/>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3" name="Google Shape;93;p24"/>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4"/>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9F276A"/>
                </a:solidFill>
                <a:latin typeface="Gill Sans"/>
                <a:ea typeface="Gill Sans"/>
                <a:cs typeface="Gill Sans"/>
                <a:sym typeface="Gill Sans"/>
              </a:defRPr>
            </a:lvl1pPr>
            <a:lvl2pPr indent="0" lvl="1" marL="0" algn="r">
              <a:spcBef>
                <a:spcPts val="0"/>
              </a:spcBef>
              <a:buNone/>
              <a:defRPr b="0" i="0" sz="900" u="none" cap="none" strike="noStrike">
                <a:solidFill>
                  <a:srgbClr val="9F276A"/>
                </a:solidFill>
                <a:latin typeface="Gill Sans"/>
                <a:ea typeface="Gill Sans"/>
                <a:cs typeface="Gill Sans"/>
                <a:sym typeface="Gill Sans"/>
              </a:defRPr>
            </a:lvl2pPr>
            <a:lvl3pPr indent="0" lvl="2" marL="0" algn="r">
              <a:spcBef>
                <a:spcPts val="0"/>
              </a:spcBef>
              <a:buNone/>
              <a:defRPr b="0" i="0" sz="900" u="none" cap="none" strike="noStrike">
                <a:solidFill>
                  <a:srgbClr val="9F276A"/>
                </a:solidFill>
                <a:latin typeface="Gill Sans"/>
                <a:ea typeface="Gill Sans"/>
                <a:cs typeface="Gill Sans"/>
                <a:sym typeface="Gill Sans"/>
              </a:defRPr>
            </a:lvl3pPr>
            <a:lvl4pPr indent="0" lvl="3" marL="0" algn="r">
              <a:spcBef>
                <a:spcPts val="0"/>
              </a:spcBef>
              <a:buNone/>
              <a:defRPr b="0" i="0" sz="900" u="none" cap="none" strike="noStrike">
                <a:solidFill>
                  <a:srgbClr val="9F276A"/>
                </a:solidFill>
                <a:latin typeface="Gill Sans"/>
                <a:ea typeface="Gill Sans"/>
                <a:cs typeface="Gill Sans"/>
                <a:sym typeface="Gill Sans"/>
              </a:defRPr>
            </a:lvl4pPr>
            <a:lvl5pPr indent="0" lvl="4" marL="0" algn="r">
              <a:spcBef>
                <a:spcPts val="0"/>
              </a:spcBef>
              <a:buNone/>
              <a:defRPr b="0" i="0" sz="900" u="none" cap="none" strike="noStrike">
                <a:solidFill>
                  <a:srgbClr val="9F276A"/>
                </a:solidFill>
                <a:latin typeface="Gill Sans"/>
                <a:ea typeface="Gill Sans"/>
                <a:cs typeface="Gill Sans"/>
                <a:sym typeface="Gill Sans"/>
              </a:defRPr>
            </a:lvl5pPr>
            <a:lvl6pPr indent="0" lvl="5" marL="0" algn="r">
              <a:spcBef>
                <a:spcPts val="0"/>
              </a:spcBef>
              <a:buNone/>
              <a:defRPr b="0" i="0" sz="900" u="none" cap="none" strike="noStrike">
                <a:solidFill>
                  <a:srgbClr val="9F276A"/>
                </a:solidFill>
                <a:latin typeface="Gill Sans"/>
                <a:ea typeface="Gill Sans"/>
                <a:cs typeface="Gill Sans"/>
                <a:sym typeface="Gill Sans"/>
              </a:defRPr>
            </a:lvl6pPr>
            <a:lvl7pPr indent="0" lvl="6" marL="0" algn="r">
              <a:spcBef>
                <a:spcPts val="0"/>
              </a:spcBef>
              <a:buNone/>
              <a:defRPr b="0" i="0" sz="900" u="none" cap="none" strike="noStrike">
                <a:solidFill>
                  <a:srgbClr val="9F276A"/>
                </a:solidFill>
                <a:latin typeface="Gill Sans"/>
                <a:ea typeface="Gill Sans"/>
                <a:cs typeface="Gill Sans"/>
                <a:sym typeface="Gill Sans"/>
              </a:defRPr>
            </a:lvl7pPr>
            <a:lvl8pPr indent="0" lvl="7" marL="0" algn="r">
              <a:spcBef>
                <a:spcPts val="0"/>
              </a:spcBef>
              <a:buNone/>
              <a:defRPr b="0" i="0" sz="900" u="none" cap="none" strike="noStrike">
                <a:solidFill>
                  <a:srgbClr val="9F276A"/>
                </a:solidFill>
                <a:latin typeface="Gill Sans"/>
                <a:ea typeface="Gill Sans"/>
                <a:cs typeface="Gill Sans"/>
                <a:sym typeface="Gill Sans"/>
              </a:defRPr>
            </a:lvl8pPr>
            <a:lvl9pPr indent="0" lvl="8" marL="0" algn="r">
              <a:spcBef>
                <a:spcPts val="0"/>
              </a:spcBef>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25" name="Shape 25"/>
        <p:cNvGrpSpPr/>
        <p:nvPr/>
      </p:nvGrpSpPr>
      <p:grpSpPr>
        <a:xfrm>
          <a:off x="0" y="0"/>
          <a:ext cx="0" cy="0"/>
          <a:chOff x="0" y="0"/>
          <a:chExt cx="0" cy="0"/>
        </a:xfrm>
      </p:grpSpPr>
      <p:sp>
        <p:nvSpPr>
          <p:cNvPr id="26" name="Google Shape;26;p15"/>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9" name="Google Shape;29;p1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32" name="Shape 32"/>
        <p:cNvGrpSpPr/>
        <p:nvPr/>
      </p:nvGrpSpPr>
      <p:grpSpPr>
        <a:xfrm>
          <a:off x="0" y="0"/>
          <a:ext cx="0" cy="0"/>
          <a:chOff x="0" y="0"/>
          <a:chExt cx="0" cy="0"/>
        </a:xfrm>
      </p:grpSpPr>
      <p:sp>
        <p:nvSpPr>
          <p:cNvPr id="33" name="Google Shape;33;p16"/>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6"/>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36" name="Google Shape;36;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9F276A"/>
                </a:solidFill>
                <a:latin typeface="Gill Sans"/>
                <a:ea typeface="Gill Sans"/>
                <a:cs typeface="Gill Sans"/>
                <a:sym typeface="Gill Sans"/>
              </a:defRPr>
            </a:lvl1pPr>
            <a:lvl2pPr indent="0" lvl="1" marL="0" algn="r">
              <a:spcBef>
                <a:spcPts val="0"/>
              </a:spcBef>
              <a:buNone/>
              <a:defRPr b="0" i="0" sz="900" u="none" cap="none" strike="noStrike">
                <a:solidFill>
                  <a:srgbClr val="9F276A"/>
                </a:solidFill>
                <a:latin typeface="Gill Sans"/>
                <a:ea typeface="Gill Sans"/>
                <a:cs typeface="Gill Sans"/>
                <a:sym typeface="Gill Sans"/>
              </a:defRPr>
            </a:lvl2pPr>
            <a:lvl3pPr indent="0" lvl="2" marL="0" algn="r">
              <a:spcBef>
                <a:spcPts val="0"/>
              </a:spcBef>
              <a:buNone/>
              <a:defRPr b="0" i="0" sz="900" u="none" cap="none" strike="noStrike">
                <a:solidFill>
                  <a:srgbClr val="9F276A"/>
                </a:solidFill>
                <a:latin typeface="Gill Sans"/>
                <a:ea typeface="Gill Sans"/>
                <a:cs typeface="Gill Sans"/>
                <a:sym typeface="Gill Sans"/>
              </a:defRPr>
            </a:lvl3pPr>
            <a:lvl4pPr indent="0" lvl="3" marL="0" algn="r">
              <a:spcBef>
                <a:spcPts val="0"/>
              </a:spcBef>
              <a:buNone/>
              <a:defRPr b="0" i="0" sz="900" u="none" cap="none" strike="noStrike">
                <a:solidFill>
                  <a:srgbClr val="9F276A"/>
                </a:solidFill>
                <a:latin typeface="Gill Sans"/>
                <a:ea typeface="Gill Sans"/>
                <a:cs typeface="Gill Sans"/>
                <a:sym typeface="Gill Sans"/>
              </a:defRPr>
            </a:lvl4pPr>
            <a:lvl5pPr indent="0" lvl="4" marL="0" algn="r">
              <a:spcBef>
                <a:spcPts val="0"/>
              </a:spcBef>
              <a:buNone/>
              <a:defRPr b="0" i="0" sz="900" u="none" cap="none" strike="noStrike">
                <a:solidFill>
                  <a:srgbClr val="9F276A"/>
                </a:solidFill>
                <a:latin typeface="Gill Sans"/>
                <a:ea typeface="Gill Sans"/>
                <a:cs typeface="Gill Sans"/>
                <a:sym typeface="Gill Sans"/>
              </a:defRPr>
            </a:lvl5pPr>
            <a:lvl6pPr indent="0" lvl="5" marL="0" algn="r">
              <a:spcBef>
                <a:spcPts val="0"/>
              </a:spcBef>
              <a:buNone/>
              <a:defRPr b="0" i="0" sz="900" u="none" cap="none" strike="noStrike">
                <a:solidFill>
                  <a:srgbClr val="9F276A"/>
                </a:solidFill>
                <a:latin typeface="Gill Sans"/>
                <a:ea typeface="Gill Sans"/>
                <a:cs typeface="Gill Sans"/>
                <a:sym typeface="Gill Sans"/>
              </a:defRPr>
            </a:lvl6pPr>
            <a:lvl7pPr indent="0" lvl="6" marL="0" algn="r">
              <a:spcBef>
                <a:spcPts val="0"/>
              </a:spcBef>
              <a:buNone/>
              <a:defRPr b="0" i="0" sz="900" u="none" cap="none" strike="noStrike">
                <a:solidFill>
                  <a:srgbClr val="9F276A"/>
                </a:solidFill>
                <a:latin typeface="Gill Sans"/>
                <a:ea typeface="Gill Sans"/>
                <a:cs typeface="Gill Sans"/>
                <a:sym typeface="Gill Sans"/>
              </a:defRPr>
            </a:lvl7pPr>
            <a:lvl8pPr indent="0" lvl="7" marL="0" algn="r">
              <a:spcBef>
                <a:spcPts val="0"/>
              </a:spcBef>
              <a:buNone/>
              <a:defRPr b="0" i="0" sz="900" u="none" cap="none" strike="noStrike">
                <a:solidFill>
                  <a:srgbClr val="9F276A"/>
                </a:solidFill>
                <a:latin typeface="Gill Sans"/>
                <a:ea typeface="Gill Sans"/>
                <a:cs typeface="Gill Sans"/>
                <a:sym typeface="Gill Sans"/>
              </a:defRPr>
            </a:lvl8pPr>
            <a:lvl9pPr indent="0" lvl="8" marL="0" algn="r">
              <a:spcBef>
                <a:spcPts val="0"/>
              </a:spcBef>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39" name="Shape 39"/>
        <p:cNvGrpSpPr/>
        <p:nvPr/>
      </p:nvGrpSpPr>
      <p:grpSpPr>
        <a:xfrm>
          <a:off x="0" y="0"/>
          <a:ext cx="0" cy="0"/>
          <a:chOff x="0" y="0"/>
          <a:chExt cx="0" cy="0"/>
        </a:xfrm>
      </p:grpSpPr>
      <p:sp>
        <p:nvSpPr>
          <p:cNvPr id="40" name="Google Shape;40;p17"/>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3" name="Google Shape;43;p17"/>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4" name="Google Shape;44;p1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47" name="Shape 47"/>
        <p:cNvGrpSpPr/>
        <p:nvPr/>
      </p:nvGrpSpPr>
      <p:grpSpPr>
        <a:xfrm>
          <a:off x="0" y="0"/>
          <a:ext cx="0" cy="0"/>
          <a:chOff x="0" y="0"/>
          <a:chExt cx="0" cy="0"/>
        </a:xfrm>
      </p:grpSpPr>
      <p:sp>
        <p:nvSpPr>
          <p:cNvPr id="48" name="Google Shape;48;p18"/>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8"/>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8"/>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1" name="Google Shape;51;p18"/>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2" name="Google Shape;52;p18"/>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3" name="Google Shape;53;p18"/>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4" name="Google Shape;54;p1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57" name="Shape 57"/>
        <p:cNvGrpSpPr/>
        <p:nvPr/>
      </p:nvGrpSpPr>
      <p:grpSpPr>
        <a:xfrm>
          <a:off x="0" y="0"/>
          <a:ext cx="0" cy="0"/>
          <a:chOff x="0" y="0"/>
          <a:chExt cx="0" cy="0"/>
        </a:xfrm>
      </p:grpSpPr>
      <p:sp>
        <p:nvSpPr>
          <p:cNvPr id="58" name="Google Shape;58;p19"/>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9"/>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63" name="Shape 63"/>
        <p:cNvGrpSpPr/>
        <p:nvPr/>
      </p:nvGrpSpPr>
      <p:grpSpPr>
        <a:xfrm>
          <a:off x="0" y="0"/>
          <a:ext cx="0" cy="0"/>
          <a:chOff x="0" y="0"/>
          <a:chExt cx="0" cy="0"/>
        </a:xfrm>
      </p:grpSpPr>
      <p:sp>
        <p:nvSpPr>
          <p:cNvPr id="64" name="Google Shape;64;p2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67" name="Shape 67"/>
        <p:cNvGrpSpPr/>
        <p:nvPr/>
      </p:nvGrpSpPr>
      <p:grpSpPr>
        <a:xfrm>
          <a:off x="0" y="0"/>
          <a:ext cx="0" cy="0"/>
          <a:chOff x="0" y="0"/>
          <a:chExt cx="0" cy="0"/>
        </a:xfrm>
      </p:grpSpPr>
      <p:sp>
        <p:nvSpPr>
          <p:cNvPr id="68" name="Google Shape;68;p21"/>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1"/>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F276A"/>
              </a:buClr>
              <a:buSzPts val="2000"/>
              <a:buFont typeface="Gill Sans"/>
              <a:buNone/>
              <a:defRPr b="0" sz="2000">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71" name="Google Shape;71;p21"/>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2" name="Google Shape;72;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9F276A"/>
                </a:solidFill>
                <a:latin typeface="Gill Sans"/>
                <a:ea typeface="Gill Sans"/>
                <a:cs typeface="Gill Sans"/>
                <a:sym typeface="Gill Sans"/>
              </a:defRPr>
            </a:lvl1pPr>
            <a:lvl2pPr indent="0" lvl="1" marL="0" algn="r">
              <a:spcBef>
                <a:spcPts val="0"/>
              </a:spcBef>
              <a:buNone/>
              <a:defRPr b="0" i="0" sz="900" u="none" cap="none" strike="noStrike">
                <a:solidFill>
                  <a:srgbClr val="9F276A"/>
                </a:solidFill>
                <a:latin typeface="Gill Sans"/>
                <a:ea typeface="Gill Sans"/>
                <a:cs typeface="Gill Sans"/>
                <a:sym typeface="Gill Sans"/>
              </a:defRPr>
            </a:lvl2pPr>
            <a:lvl3pPr indent="0" lvl="2" marL="0" algn="r">
              <a:spcBef>
                <a:spcPts val="0"/>
              </a:spcBef>
              <a:buNone/>
              <a:defRPr b="0" i="0" sz="900" u="none" cap="none" strike="noStrike">
                <a:solidFill>
                  <a:srgbClr val="9F276A"/>
                </a:solidFill>
                <a:latin typeface="Gill Sans"/>
                <a:ea typeface="Gill Sans"/>
                <a:cs typeface="Gill Sans"/>
                <a:sym typeface="Gill Sans"/>
              </a:defRPr>
            </a:lvl3pPr>
            <a:lvl4pPr indent="0" lvl="3" marL="0" algn="r">
              <a:spcBef>
                <a:spcPts val="0"/>
              </a:spcBef>
              <a:buNone/>
              <a:defRPr b="0" i="0" sz="900" u="none" cap="none" strike="noStrike">
                <a:solidFill>
                  <a:srgbClr val="9F276A"/>
                </a:solidFill>
                <a:latin typeface="Gill Sans"/>
                <a:ea typeface="Gill Sans"/>
                <a:cs typeface="Gill Sans"/>
                <a:sym typeface="Gill Sans"/>
              </a:defRPr>
            </a:lvl4pPr>
            <a:lvl5pPr indent="0" lvl="4" marL="0" algn="r">
              <a:spcBef>
                <a:spcPts val="0"/>
              </a:spcBef>
              <a:buNone/>
              <a:defRPr b="0" i="0" sz="900" u="none" cap="none" strike="noStrike">
                <a:solidFill>
                  <a:srgbClr val="9F276A"/>
                </a:solidFill>
                <a:latin typeface="Gill Sans"/>
                <a:ea typeface="Gill Sans"/>
                <a:cs typeface="Gill Sans"/>
                <a:sym typeface="Gill Sans"/>
              </a:defRPr>
            </a:lvl5pPr>
            <a:lvl6pPr indent="0" lvl="5" marL="0" algn="r">
              <a:spcBef>
                <a:spcPts val="0"/>
              </a:spcBef>
              <a:buNone/>
              <a:defRPr b="0" i="0" sz="900" u="none" cap="none" strike="noStrike">
                <a:solidFill>
                  <a:srgbClr val="9F276A"/>
                </a:solidFill>
                <a:latin typeface="Gill Sans"/>
                <a:ea typeface="Gill Sans"/>
                <a:cs typeface="Gill Sans"/>
                <a:sym typeface="Gill Sans"/>
              </a:defRPr>
            </a:lvl6pPr>
            <a:lvl7pPr indent="0" lvl="6" marL="0" algn="r">
              <a:spcBef>
                <a:spcPts val="0"/>
              </a:spcBef>
              <a:buNone/>
              <a:defRPr b="0" i="0" sz="900" u="none" cap="none" strike="noStrike">
                <a:solidFill>
                  <a:srgbClr val="9F276A"/>
                </a:solidFill>
                <a:latin typeface="Gill Sans"/>
                <a:ea typeface="Gill Sans"/>
                <a:cs typeface="Gill Sans"/>
                <a:sym typeface="Gill Sans"/>
              </a:defRPr>
            </a:lvl7pPr>
            <a:lvl8pPr indent="0" lvl="7" marL="0" algn="r">
              <a:spcBef>
                <a:spcPts val="0"/>
              </a:spcBef>
              <a:buNone/>
              <a:defRPr b="0" i="0" sz="900" u="none" cap="none" strike="noStrike">
                <a:solidFill>
                  <a:srgbClr val="9F276A"/>
                </a:solidFill>
                <a:latin typeface="Gill Sans"/>
                <a:ea typeface="Gill Sans"/>
                <a:cs typeface="Gill Sans"/>
                <a:sym typeface="Gill Sans"/>
              </a:defRPr>
            </a:lvl8pPr>
            <a:lvl9pPr indent="0" lvl="8" marL="0" algn="r">
              <a:spcBef>
                <a:spcPts val="0"/>
              </a:spcBef>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75" name="Shape 75"/>
        <p:cNvGrpSpPr/>
        <p:nvPr/>
      </p:nvGrpSpPr>
      <p:grpSpPr>
        <a:xfrm>
          <a:off x="0" y="0"/>
          <a:ext cx="0" cy="0"/>
          <a:chOff x="0" y="0"/>
          <a:chExt cx="0" cy="0"/>
        </a:xfrm>
      </p:grpSpPr>
      <p:sp>
        <p:nvSpPr>
          <p:cNvPr id="76" name="Google Shape;76;p22"/>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p:nvPr>
            <p:ph idx="2" type="pic"/>
          </p:nvPr>
        </p:nvSpPr>
        <p:spPr>
          <a:xfrm>
            <a:off x="447817" y="599725"/>
            <a:ext cx="11290859" cy="3557252"/>
          </a:xfrm>
          <a:prstGeom prst="rect">
            <a:avLst/>
          </a:prstGeom>
          <a:noFill/>
          <a:ln>
            <a:noFill/>
          </a:ln>
        </p:spPr>
      </p:sp>
      <p:sp>
        <p:nvSpPr>
          <p:cNvPr id="78" name="Google Shape;78;p22"/>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9" name="Google Shape;79;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3"/>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2"/>
                </a:solidFill>
                <a:latin typeface="Gill Sans"/>
                <a:ea typeface="Gill Sans"/>
                <a:cs typeface="Gill Sans"/>
                <a:sym typeface="Gill Sans"/>
              </a:defRPr>
            </a:lvl1pPr>
            <a:lvl2pPr indent="0" lvl="1" marL="0" marR="0" rtl="0" algn="r">
              <a:spcBef>
                <a:spcPts val="0"/>
              </a:spcBef>
              <a:buNone/>
              <a:defRPr b="0" i="0" sz="900" u="none" cap="none" strike="noStrike">
                <a:solidFill>
                  <a:schemeClr val="accent2"/>
                </a:solidFill>
                <a:latin typeface="Gill Sans"/>
                <a:ea typeface="Gill Sans"/>
                <a:cs typeface="Gill Sans"/>
                <a:sym typeface="Gill Sans"/>
              </a:defRPr>
            </a:lvl2pPr>
            <a:lvl3pPr indent="0" lvl="2" marL="0" marR="0" rtl="0" algn="r">
              <a:spcBef>
                <a:spcPts val="0"/>
              </a:spcBef>
              <a:buNone/>
              <a:defRPr b="0" i="0" sz="900" u="none" cap="none" strike="noStrike">
                <a:solidFill>
                  <a:schemeClr val="accent2"/>
                </a:solidFill>
                <a:latin typeface="Gill Sans"/>
                <a:ea typeface="Gill Sans"/>
                <a:cs typeface="Gill Sans"/>
                <a:sym typeface="Gill Sans"/>
              </a:defRPr>
            </a:lvl3pPr>
            <a:lvl4pPr indent="0" lvl="3" marL="0" marR="0" rtl="0" algn="r">
              <a:spcBef>
                <a:spcPts val="0"/>
              </a:spcBef>
              <a:buNone/>
              <a:defRPr b="0" i="0" sz="900" u="none" cap="none" strike="noStrike">
                <a:solidFill>
                  <a:schemeClr val="accent2"/>
                </a:solidFill>
                <a:latin typeface="Gill Sans"/>
                <a:ea typeface="Gill Sans"/>
                <a:cs typeface="Gill Sans"/>
                <a:sym typeface="Gill Sans"/>
              </a:defRPr>
            </a:lvl4pPr>
            <a:lvl5pPr indent="0" lvl="4" marL="0" marR="0" rtl="0" algn="r">
              <a:spcBef>
                <a:spcPts val="0"/>
              </a:spcBef>
              <a:buNone/>
              <a:defRPr b="0" i="0" sz="900" u="none" cap="none" strike="noStrike">
                <a:solidFill>
                  <a:schemeClr val="accent2"/>
                </a:solidFill>
                <a:latin typeface="Gill Sans"/>
                <a:ea typeface="Gill Sans"/>
                <a:cs typeface="Gill Sans"/>
                <a:sym typeface="Gill Sans"/>
              </a:defRPr>
            </a:lvl5pPr>
            <a:lvl6pPr indent="0" lvl="5" marL="0" marR="0" rtl="0" algn="r">
              <a:spcBef>
                <a:spcPts val="0"/>
              </a:spcBef>
              <a:buNone/>
              <a:defRPr b="0" i="0" sz="900" u="none" cap="none" strike="noStrike">
                <a:solidFill>
                  <a:schemeClr val="accent2"/>
                </a:solidFill>
                <a:latin typeface="Gill Sans"/>
                <a:ea typeface="Gill Sans"/>
                <a:cs typeface="Gill Sans"/>
                <a:sym typeface="Gill Sans"/>
              </a:defRPr>
            </a:lvl6pPr>
            <a:lvl7pPr indent="0" lvl="6" marL="0" marR="0" rtl="0" algn="r">
              <a:spcBef>
                <a:spcPts val="0"/>
              </a:spcBef>
              <a:buNone/>
              <a:defRPr b="0" i="0" sz="900" u="none" cap="none" strike="noStrike">
                <a:solidFill>
                  <a:schemeClr val="accent2"/>
                </a:solidFill>
                <a:latin typeface="Gill Sans"/>
                <a:ea typeface="Gill Sans"/>
                <a:cs typeface="Gill Sans"/>
                <a:sym typeface="Gill Sans"/>
              </a:defRPr>
            </a:lvl7pPr>
            <a:lvl8pPr indent="0" lvl="7" marL="0" marR="0" rtl="0" algn="r">
              <a:spcBef>
                <a:spcPts val="0"/>
              </a:spcBef>
              <a:buNone/>
              <a:defRPr b="0" i="0" sz="900" u="none" cap="none" strike="noStrike">
                <a:solidFill>
                  <a:schemeClr val="accent2"/>
                </a:solidFill>
                <a:latin typeface="Gill Sans"/>
                <a:ea typeface="Gill Sans"/>
                <a:cs typeface="Gill Sans"/>
                <a:sym typeface="Gill Sans"/>
              </a:defRPr>
            </a:lvl8pPr>
            <a:lvl9pPr indent="0" lvl="8" marL="0" marR="0" rtl="0" algn="r">
              <a:spcBef>
                <a:spcPts val="0"/>
              </a:spcBef>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hu-HU"/>
              <a:t>‹#›</a:t>
            </a:fld>
            <a:endParaRPr/>
          </a:p>
        </p:txBody>
      </p:sp>
      <p:sp>
        <p:nvSpPr>
          <p:cNvPr id="15" name="Google Shape;15;p13"/>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9.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4.xml"/><Relationship Id="rId4" Type="http://schemas.openxmlformats.org/officeDocument/2006/relationships/image" Target="../media/image17.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865450" y="1477625"/>
            <a:ext cx="8744100" cy="14751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240"/>
              <a:buFont typeface="Gill Sans"/>
              <a:buNone/>
            </a:pPr>
            <a:r>
              <a:t/>
            </a:r>
            <a:endParaRPr b="1" sz="2440"/>
          </a:p>
          <a:p>
            <a:pPr indent="0" lvl="0" marL="0" rtl="0" algn="ctr">
              <a:spcBef>
                <a:spcPts val="0"/>
              </a:spcBef>
              <a:spcAft>
                <a:spcPts val="0"/>
              </a:spcAft>
              <a:buClr>
                <a:schemeClr val="accent1"/>
              </a:buClr>
              <a:buSzPts val="3240"/>
              <a:buFont typeface="Gill Sans"/>
              <a:buNone/>
            </a:pPr>
            <a:r>
              <a:t/>
            </a:r>
            <a:endParaRPr b="1" sz="2440"/>
          </a:p>
          <a:p>
            <a:pPr indent="0" lvl="0" marL="0" rtl="0" algn="ctr">
              <a:spcBef>
                <a:spcPts val="0"/>
              </a:spcBef>
              <a:spcAft>
                <a:spcPts val="0"/>
              </a:spcAft>
              <a:buClr>
                <a:schemeClr val="accent1"/>
              </a:buClr>
              <a:buSzPts val="3240"/>
              <a:buFont typeface="Gill Sans"/>
              <a:buNone/>
            </a:pPr>
            <a:r>
              <a:rPr b="1" lang="hu-HU" sz="2440"/>
              <a:t>PHONETIC AND PRAGMATIC ANALYSIS OF THE DISCOURSE MARKER </a:t>
            </a:r>
            <a:r>
              <a:rPr b="1" i="1" lang="hu-HU" sz="2440"/>
              <a:t>SZERINTEM</a:t>
            </a:r>
            <a:r>
              <a:rPr b="1" lang="hu-HU" sz="2440"/>
              <a:t> ‘I THINK, TO MY MIND’ IN SPONTANEOUS CONVERSATIONS</a:t>
            </a:r>
            <a:endParaRPr sz="2440"/>
          </a:p>
        </p:txBody>
      </p:sp>
      <p:sp>
        <p:nvSpPr>
          <p:cNvPr id="101" name="Google Shape;101;p1"/>
          <p:cNvSpPr txBox="1"/>
          <p:nvPr>
            <p:ph idx="1" type="subTitle"/>
          </p:nvPr>
        </p:nvSpPr>
        <p:spPr>
          <a:xfrm>
            <a:off x="581175" y="3561194"/>
            <a:ext cx="10993500" cy="25917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472"/>
              <a:buNone/>
            </a:pPr>
            <a:r>
              <a:rPr lang="hu-HU" sz="2500">
                <a:solidFill>
                  <a:schemeClr val="lt1"/>
                </a:solidFill>
              </a:rPr>
              <a:t> Dér, Csilla Ilona</a:t>
            </a:r>
            <a:r>
              <a:rPr baseline="30000" lang="hu-HU" sz="2500">
                <a:solidFill>
                  <a:schemeClr val="lt1"/>
                </a:solidFill>
              </a:rPr>
              <a:t>1</a:t>
            </a:r>
            <a:r>
              <a:rPr lang="hu-HU" sz="2500">
                <a:solidFill>
                  <a:schemeClr val="lt1"/>
                </a:solidFill>
              </a:rPr>
              <a:t> – Huszár, Anna</a:t>
            </a:r>
            <a:r>
              <a:rPr baseline="30000" lang="hu-HU" sz="2500">
                <a:solidFill>
                  <a:schemeClr val="lt1"/>
                </a:solidFill>
              </a:rPr>
              <a:t>2</a:t>
            </a:r>
            <a:r>
              <a:rPr lang="hu-HU" sz="2500">
                <a:solidFill>
                  <a:schemeClr val="lt1"/>
                </a:solidFill>
              </a:rPr>
              <a:t> – Horváth, </a:t>
            </a:r>
            <a:r>
              <a:rPr lang="hu-HU" sz="2500">
                <a:solidFill>
                  <a:schemeClr val="lt1"/>
                </a:solidFill>
                <a:extLst>
                  <a:ext uri="http://customooxmlschemas.google.com/">
                    <go:slidesCustomData xmlns:go="http://customooxmlschemas.google.com/" textRoundtripDataId="0"/>
                  </a:ext>
                </a:extLst>
              </a:rPr>
              <a:t>Viktória</a:t>
            </a:r>
            <a:r>
              <a:rPr baseline="30000" lang="hu-HU" sz="2500">
                <a:solidFill>
                  <a:schemeClr val="lt1"/>
                </a:solidFill>
              </a:rPr>
              <a:t>2 </a:t>
            </a:r>
            <a:r>
              <a:rPr lang="hu-HU" sz="2500">
                <a:solidFill>
                  <a:schemeClr val="lt1"/>
                </a:solidFill>
              </a:rPr>
              <a:t>– Krepsz, Valéria</a:t>
            </a:r>
            <a:r>
              <a:rPr baseline="30000" lang="hu-HU" sz="2500">
                <a:solidFill>
                  <a:schemeClr val="lt1"/>
                </a:solidFill>
              </a:rPr>
              <a:t>2,3</a:t>
            </a:r>
            <a:endParaRPr baseline="30000" sz="2500">
              <a:solidFill>
                <a:schemeClr val="lt1"/>
              </a:solidFill>
            </a:endParaRPr>
          </a:p>
          <a:p>
            <a:pPr indent="0" lvl="0" marL="0" rtl="0" algn="ctr">
              <a:spcBef>
                <a:spcPts val="0"/>
              </a:spcBef>
              <a:spcAft>
                <a:spcPts val="0"/>
              </a:spcAft>
              <a:buSzPts val="1472"/>
              <a:buNone/>
            </a:pPr>
            <a:r>
              <a:t/>
            </a:r>
            <a:endParaRPr baseline="30000" sz="2300">
              <a:solidFill>
                <a:schemeClr val="lt1"/>
              </a:solidFill>
            </a:endParaRPr>
          </a:p>
          <a:p>
            <a:pPr indent="0" lvl="0" marL="0" rtl="0" algn="ctr">
              <a:spcBef>
                <a:spcPts val="0"/>
              </a:spcBef>
              <a:spcAft>
                <a:spcPts val="0"/>
              </a:spcAft>
              <a:buSzPts val="1472"/>
              <a:buNone/>
            </a:pPr>
            <a:r>
              <a:rPr baseline="30000" lang="hu-HU" sz="2200">
                <a:solidFill>
                  <a:schemeClr val="lt1"/>
                </a:solidFill>
              </a:rPr>
              <a:t>1 </a:t>
            </a:r>
            <a:r>
              <a:rPr lang="hu-HU" sz="2200">
                <a:solidFill>
                  <a:schemeClr val="lt1"/>
                </a:solidFill>
              </a:rPr>
              <a:t>Károli Gáspár University of the Reformed Church</a:t>
            </a:r>
            <a:endParaRPr sz="2200">
              <a:solidFill>
                <a:schemeClr val="lt1"/>
              </a:solidFill>
            </a:endParaRPr>
          </a:p>
          <a:p>
            <a:pPr indent="0" lvl="0" marL="0" rtl="0" algn="ctr">
              <a:spcBef>
                <a:spcPts val="0"/>
              </a:spcBef>
              <a:spcAft>
                <a:spcPts val="0"/>
              </a:spcAft>
              <a:buSzPts val="1472"/>
              <a:buNone/>
            </a:pPr>
            <a:r>
              <a:rPr baseline="30000" lang="hu-HU" sz="2200">
                <a:solidFill>
                  <a:schemeClr val="lt1"/>
                </a:solidFill>
              </a:rPr>
              <a:t>2 </a:t>
            </a:r>
            <a:r>
              <a:rPr lang="hu-HU" sz="2200">
                <a:solidFill>
                  <a:schemeClr val="lt1"/>
                </a:solidFill>
              </a:rPr>
              <a:t>Hungarian Research </a:t>
            </a:r>
            <a:r>
              <a:rPr lang="hu-HU" sz="2200">
                <a:solidFill>
                  <a:schemeClr val="lt1"/>
                </a:solidFill>
                <a:extLst>
                  <a:ext uri="http://customooxmlschemas.google.com/">
                    <go:slidesCustomData xmlns:go="http://customooxmlschemas.google.com/" textRoundtripDataId="1"/>
                  </a:ext>
                </a:extLst>
              </a:rPr>
              <a:t>Centre</a:t>
            </a:r>
            <a:r>
              <a:rPr lang="hu-HU" sz="2200">
                <a:solidFill>
                  <a:schemeClr val="lt1"/>
                </a:solidFill>
              </a:rPr>
              <a:t> for Linguistics</a:t>
            </a:r>
            <a:endParaRPr sz="2200">
              <a:solidFill>
                <a:schemeClr val="lt1"/>
              </a:solidFill>
            </a:endParaRPr>
          </a:p>
          <a:p>
            <a:pPr indent="0" lvl="0" marL="0" rtl="0" algn="ctr">
              <a:spcBef>
                <a:spcPts val="0"/>
              </a:spcBef>
              <a:spcAft>
                <a:spcPts val="0"/>
              </a:spcAft>
              <a:buSzPts val="1472"/>
              <a:buNone/>
            </a:pPr>
            <a:r>
              <a:rPr baseline="30000" lang="hu-HU" sz="2200">
                <a:solidFill>
                  <a:schemeClr val="lt1"/>
                </a:solidFill>
              </a:rPr>
              <a:t>3 </a:t>
            </a:r>
            <a:r>
              <a:rPr lang="hu-HU" sz="2200">
                <a:solidFill>
                  <a:schemeClr val="lt1"/>
                </a:solidFill>
              </a:rPr>
              <a:t>Humboldt-Universität zu Berlin</a:t>
            </a:r>
            <a:endParaRPr sz="2200">
              <a:solidFill>
                <a:schemeClr val="lt1"/>
              </a:solidFill>
            </a:endParaRPr>
          </a:p>
          <a:p>
            <a:pPr indent="0" lvl="0" marL="0" rtl="0" algn="l">
              <a:spcBef>
                <a:spcPts val="0"/>
              </a:spcBef>
              <a:spcAft>
                <a:spcPts val="0"/>
              </a:spcAft>
              <a:buSzPts val="1472"/>
              <a:buNone/>
            </a:pPr>
            <a:r>
              <a:t/>
            </a:r>
            <a:endParaRPr sz="1200">
              <a:solidFill>
                <a:schemeClr val="lt1"/>
              </a:solidFill>
            </a:endParaRPr>
          </a:p>
        </p:txBody>
      </p:sp>
      <p:sp>
        <p:nvSpPr>
          <p:cNvPr id="102" name="Google Shape;102;p1"/>
          <p:cNvSpPr txBox="1"/>
          <p:nvPr/>
        </p:nvSpPr>
        <p:spPr>
          <a:xfrm>
            <a:off x="609325" y="509200"/>
            <a:ext cx="6446100" cy="10158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hu-HU" sz="1800">
                <a:solidFill>
                  <a:schemeClr val="accent1"/>
                </a:solidFill>
                <a:latin typeface="Gill Sans"/>
                <a:ea typeface="Gill Sans"/>
                <a:cs typeface="Gill Sans"/>
                <a:sym typeface="Gill Sans"/>
              </a:rPr>
              <a:t>6th International Conference on Conversation Analysis 2023</a:t>
            </a:r>
            <a:endParaRPr sz="1800">
              <a:solidFill>
                <a:schemeClr val="accent1"/>
              </a:solidFill>
              <a:latin typeface="Gill Sans"/>
              <a:ea typeface="Gill Sans"/>
              <a:cs typeface="Gill Sans"/>
              <a:sym typeface="Gill Sans"/>
            </a:endParaRPr>
          </a:p>
          <a:p>
            <a:pPr indent="0" lvl="0" marL="0" rtl="0" algn="l">
              <a:spcBef>
                <a:spcPts val="0"/>
              </a:spcBef>
              <a:spcAft>
                <a:spcPts val="0"/>
              </a:spcAft>
              <a:buNone/>
            </a:pPr>
            <a:r>
              <a:rPr lang="hu-HU" sz="1800">
                <a:solidFill>
                  <a:schemeClr val="accent1"/>
                </a:solidFill>
                <a:latin typeface="Gill Sans"/>
                <a:ea typeface="Gill Sans"/>
                <a:cs typeface="Gill Sans"/>
                <a:sym typeface="Gill Sans"/>
              </a:rPr>
              <a:t>The University of Queensland</a:t>
            </a:r>
            <a:endParaRPr sz="1800">
              <a:solidFill>
                <a:schemeClr val="accent1"/>
              </a:solidFill>
              <a:latin typeface="Gill Sans"/>
              <a:ea typeface="Gill Sans"/>
              <a:cs typeface="Gill Sans"/>
              <a:sym typeface="Gill Sans"/>
            </a:endParaRPr>
          </a:p>
          <a:p>
            <a:pPr indent="0" lvl="0" marL="0" rtl="0" algn="l">
              <a:spcBef>
                <a:spcPts val="0"/>
              </a:spcBef>
              <a:spcAft>
                <a:spcPts val="0"/>
              </a:spcAft>
              <a:buNone/>
            </a:pPr>
            <a:r>
              <a:rPr lang="hu-HU" sz="1800">
                <a:solidFill>
                  <a:schemeClr val="accent1"/>
                </a:solidFill>
                <a:latin typeface="Gill Sans"/>
                <a:ea typeface="Gill Sans"/>
                <a:cs typeface="Gill Sans"/>
                <a:sym typeface="Gill Sans"/>
              </a:rPr>
              <a:t>Australia, Brisbane</a:t>
            </a:r>
            <a:endParaRPr sz="1800">
              <a:solidFill>
                <a:schemeClr val="accent1"/>
              </a:solidFill>
              <a:latin typeface="Gill Sans"/>
              <a:ea typeface="Gill Sans"/>
              <a:cs typeface="Gill Sans"/>
              <a:sym typeface="Gill Sans"/>
            </a:endParaRPr>
          </a:p>
        </p:txBody>
      </p:sp>
      <p:pic>
        <p:nvPicPr>
          <p:cNvPr id="103" name="Google Shape;103;p1"/>
          <p:cNvPicPr preferRelativeResize="0"/>
          <p:nvPr/>
        </p:nvPicPr>
        <p:blipFill>
          <a:blip r:embed="rId3">
            <a:alphaModFix/>
          </a:blip>
          <a:stretch>
            <a:fillRect/>
          </a:stretch>
        </p:blipFill>
        <p:spPr>
          <a:xfrm>
            <a:off x="9466100" y="976375"/>
            <a:ext cx="1843525" cy="1738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4"/>
          <p:cNvPicPr preferRelativeResize="0"/>
          <p:nvPr/>
        </p:nvPicPr>
        <p:blipFill>
          <a:blip r:embed="rId3">
            <a:alphaModFix/>
          </a:blip>
          <a:stretch>
            <a:fillRect/>
          </a:stretch>
        </p:blipFill>
        <p:spPr>
          <a:xfrm>
            <a:off x="-76200" y="1868356"/>
            <a:ext cx="11887200" cy="47548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507e9c6816_1_2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RESULTS</a:t>
            </a:r>
            <a:endParaRPr/>
          </a:p>
        </p:txBody>
      </p:sp>
      <p:sp>
        <p:nvSpPr>
          <p:cNvPr id="189" name="Google Shape;189;g2507e9c6816_1_26"/>
          <p:cNvSpPr txBox="1"/>
          <p:nvPr>
            <p:ph idx="1" type="body"/>
          </p:nvPr>
        </p:nvSpPr>
        <p:spPr>
          <a:xfrm>
            <a:off x="504125" y="1882300"/>
            <a:ext cx="10612500" cy="2240700"/>
          </a:xfrm>
          <a:prstGeom prst="rect">
            <a:avLst/>
          </a:prstGeom>
          <a:noFill/>
          <a:ln>
            <a:noFill/>
          </a:ln>
        </p:spPr>
        <p:txBody>
          <a:bodyPr anchorCtr="0" anchor="ctr" bIns="45700" lIns="91425" spcFirstLastPara="1" rIns="91425" wrap="square" tIns="45700">
            <a:noAutofit/>
          </a:bodyPr>
          <a:lstStyle/>
          <a:p>
            <a:pPr indent="-336213" lvl="0" marL="306000" rtl="0" algn="l">
              <a:lnSpc>
                <a:spcPct val="80000"/>
              </a:lnSpc>
              <a:spcBef>
                <a:spcPts val="960"/>
              </a:spcBef>
              <a:spcAft>
                <a:spcPts val="0"/>
              </a:spcAft>
              <a:buClr>
                <a:srgbClr val="741B47"/>
              </a:buClr>
              <a:buSzPts val="2132"/>
              <a:buChar char="◼"/>
            </a:pPr>
            <a:r>
              <a:rPr lang="hu-HU" sz="2265">
                <a:solidFill>
                  <a:srgbClr val="000000"/>
                </a:solidFill>
              </a:rPr>
              <a:t>40 three-party conversations: </a:t>
            </a:r>
            <a:r>
              <a:rPr i="1" lang="hu-HU" sz="2265">
                <a:solidFill>
                  <a:srgbClr val="000000"/>
                </a:solidFill>
              </a:rPr>
              <a:t>szerintem </a:t>
            </a:r>
            <a:r>
              <a:rPr lang="hu-HU" sz="2265">
                <a:solidFill>
                  <a:srgbClr val="000000"/>
                </a:solidFill>
              </a:rPr>
              <a:t>occurred in 32 conversations (80%).</a:t>
            </a:r>
            <a:endParaRPr sz="2265">
              <a:solidFill>
                <a:srgbClr val="000000"/>
              </a:solidFill>
            </a:endParaRPr>
          </a:p>
          <a:p>
            <a:pPr indent="-336213" lvl="0" marL="306000" rtl="0" algn="l">
              <a:lnSpc>
                <a:spcPct val="80000"/>
              </a:lnSpc>
              <a:spcBef>
                <a:spcPts val="960"/>
              </a:spcBef>
              <a:spcAft>
                <a:spcPts val="0"/>
              </a:spcAft>
              <a:buClr>
                <a:srgbClr val="741B47"/>
              </a:buClr>
              <a:buSzPts val="2132"/>
              <a:buChar char="◼"/>
            </a:pPr>
            <a:r>
              <a:rPr lang="hu-HU" sz="2265">
                <a:solidFill>
                  <a:srgbClr val="000000"/>
                </a:solidFill>
              </a:rPr>
              <a:t>Occurrence: 5.5 ‘</a:t>
            </a:r>
            <a:r>
              <a:rPr i="1" lang="hu-HU" sz="2265">
                <a:solidFill>
                  <a:srgbClr val="000000"/>
                </a:solidFill>
              </a:rPr>
              <a:t>szerintem</a:t>
            </a:r>
            <a:r>
              <a:rPr lang="hu-HU" sz="2265">
                <a:solidFill>
                  <a:srgbClr val="000000"/>
                </a:solidFill>
              </a:rPr>
              <a:t>’/conversation (SD: 7.1 items/conv).</a:t>
            </a:r>
            <a:endParaRPr sz="2265">
              <a:solidFill>
                <a:srgbClr val="000000"/>
              </a:solidFill>
            </a:endParaRPr>
          </a:p>
          <a:p>
            <a:pPr indent="0" lvl="0" marL="306000" rtl="0" algn="l">
              <a:lnSpc>
                <a:spcPct val="80000"/>
              </a:lnSpc>
              <a:spcBef>
                <a:spcPts val="960"/>
              </a:spcBef>
              <a:spcAft>
                <a:spcPts val="0"/>
              </a:spcAft>
              <a:buNone/>
            </a:pPr>
            <a:r>
              <a:rPr lang="hu-HU" sz="2265">
                <a:solidFill>
                  <a:srgbClr val="000000"/>
                </a:solidFill>
              </a:rPr>
              <a:t>				Min. occurrence: 1 ‘</a:t>
            </a:r>
            <a:r>
              <a:rPr i="1" lang="hu-HU" sz="2265">
                <a:solidFill>
                  <a:srgbClr val="000000"/>
                </a:solidFill>
              </a:rPr>
              <a:t>szerintem</a:t>
            </a:r>
            <a:r>
              <a:rPr lang="hu-HU" sz="2265">
                <a:solidFill>
                  <a:srgbClr val="000000"/>
                </a:solidFill>
              </a:rPr>
              <a:t>’/conversation</a:t>
            </a:r>
            <a:endParaRPr sz="2265">
              <a:solidFill>
                <a:srgbClr val="000000"/>
              </a:solidFill>
            </a:endParaRPr>
          </a:p>
          <a:p>
            <a:pPr indent="151199" lvl="0" marL="1677600" rtl="0" algn="l">
              <a:lnSpc>
                <a:spcPct val="80000"/>
              </a:lnSpc>
              <a:spcBef>
                <a:spcPts val="960"/>
              </a:spcBef>
              <a:spcAft>
                <a:spcPts val="0"/>
              </a:spcAft>
              <a:buNone/>
            </a:pPr>
            <a:r>
              <a:rPr lang="hu-HU" sz="2265">
                <a:solidFill>
                  <a:srgbClr val="000000"/>
                </a:solidFill>
              </a:rPr>
              <a:t>Max. occurrence: 39 ‘</a:t>
            </a:r>
            <a:r>
              <a:rPr i="1" lang="hu-HU" sz="2265">
                <a:solidFill>
                  <a:srgbClr val="000000"/>
                </a:solidFill>
              </a:rPr>
              <a:t>szerintem</a:t>
            </a:r>
            <a:r>
              <a:rPr lang="hu-HU" sz="2265">
                <a:solidFill>
                  <a:srgbClr val="000000"/>
                </a:solidFill>
              </a:rPr>
              <a:t>’/conversation </a:t>
            </a:r>
            <a:endParaRPr sz="2265">
              <a:solidFill>
                <a:srgbClr val="000000"/>
              </a:solidFill>
            </a:endParaRPr>
          </a:p>
          <a:p>
            <a:pPr indent="151199" lvl="0" marL="1677600" rtl="0" algn="l">
              <a:lnSpc>
                <a:spcPct val="80000"/>
              </a:lnSpc>
              <a:spcBef>
                <a:spcPts val="960"/>
              </a:spcBef>
              <a:spcAft>
                <a:spcPts val="0"/>
              </a:spcAft>
              <a:buNone/>
            </a:pPr>
            <a:r>
              <a:t/>
            </a:r>
            <a:endParaRPr sz="2265">
              <a:solidFill>
                <a:srgbClr val="000000"/>
              </a:solidFill>
            </a:endParaRPr>
          </a:p>
        </p:txBody>
      </p:sp>
      <p:graphicFrame>
        <p:nvGraphicFramePr>
          <p:cNvPr id="190" name="Google Shape;190;g2507e9c6816_1_26"/>
          <p:cNvGraphicFramePr/>
          <p:nvPr/>
        </p:nvGraphicFramePr>
        <p:xfrm>
          <a:off x="1103889" y="4041050"/>
          <a:ext cx="3000000" cy="3000000"/>
        </p:xfrm>
        <a:graphic>
          <a:graphicData uri="http://schemas.openxmlformats.org/drawingml/2006/table">
            <a:tbl>
              <a:tblPr>
                <a:noFill/>
                <a:tableStyleId>{610C6C52-590F-4B46-85D2-D19A3B75C164}</a:tableStyleId>
              </a:tblPr>
              <a:tblGrid>
                <a:gridCol w="2571750"/>
                <a:gridCol w="2571750"/>
                <a:gridCol w="2571750"/>
                <a:gridCol w="2571750"/>
              </a:tblGrid>
              <a:tr h="381000">
                <a:tc gridSpan="4">
                  <a:txBody>
                    <a:bodyPr/>
                    <a:lstStyle/>
                    <a:p>
                      <a:pPr indent="0" lvl="0" marL="0" rtl="0" algn="ctr">
                        <a:spcBef>
                          <a:spcPts val="0"/>
                        </a:spcBef>
                        <a:spcAft>
                          <a:spcPts val="0"/>
                        </a:spcAft>
                        <a:buNone/>
                      </a:pPr>
                      <a:r>
                        <a:rPr b="1" lang="hu-HU" sz="1800"/>
                        <a:t>Distribution of </a:t>
                      </a:r>
                      <a:r>
                        <a:rPr b="1" i="1" lang="hu-HU" sz="1800"/>
                        <a:t>szerintem </a:t>
                      </a:r>
                      <a:r>
                        <a:rPr b="1" lang="hu-HU" sz="1800"/>
                        <a:t>regarding age and gender of the </a:t>
                      </a:r>
                      <a:r>
                        <a:rPr b="1" lang="hu-HU" sz="1800">
                          <a:extLst>
                            <a:ext uri="http://customooxmlschemas.google.com/">
                              <go:slidesCustomData xmlns:go="http://customooxmlschemas.google.com/" textRoundtripDataId="7"/>
                            </a:ext>
                          </a:extLst>
                        </a:rPr>
                        <a:t>speaker</a:t>
                      </a:r>
                      <a:endParaRPr b="1" sz="1800"/>
                    </a:p>
                  </a:txBody>
                  <a:tcPr marT="91425" marB="91425" marR="91425" marL="91425"/>
                </a:tc>
                <a:tc hMerge="1"/>
                <a:tc hMerge="1"/>
                <a:tc hMerge="1"/>
              </a:tr>
              <a:tr h="381000">
                <a:tc>
                  <a:txBody>
                    <a:bodyPr/>
                    <a:lstStyle/>
                    <a:p>
                      <a:pPr indent="0" lvl="0" marL="0" rtl="0" algn="ctr">
                        <a:spcBef>
                          <a:spcPts val="0"/>
                        </a:spcBef>
                        <a:spcAft>
                          <a:spcPts val="0"/>
                        </a:spcAft>
                        <a:buNone/>
                      </a:pPr>
                      <a:r>
                        <a:t/>
                      </a:r>
                      <a:endParaRPr sz="1800"/>
                    </a:p>
                  </a:txBody>
                  <a:tcPr marT="91425" marB="91425" marR="91425" marL="91425"/>
                </a:tc>
                <a:tc>
                  <a:txBody>
                    <a:bodyPr/>
                    <a:lstStyle/>
                    <a:p>
                      <a:pPr indent="0" lvl="0" marL="0" rtl="0" algn="ctr">
                        <a:spcBef>
                          <a:spcPts val="0"/>
                        </a:spcBef>
                        <a:spcAft>
                          <a:spcPts val="0"/>
                        </a:spcAft>
                        <a:buNone/>
                      </a:pPr>
                      <a:r>
                        <a:rPr b="1" lang="hu-HU" sz="1800"/>
                        <a:t>Female speakers</a:t>
                      </a:r>
                      <a:endParaRPr b="1" sz="1800"/>
                    </a:p>
                  </a:txBody>
                  <a:tcPr marT="91425" marB="91425" marR="91425" marL="91425"/>
                </a:tc>
                <a:tc>
                  <a:txBody>
                    <a:bodyPr/>
                    <a:lstStyle/>
                    <a:p>
                      <a:pPr indent="0" lvl="0" marL="0" rtl="0" algn="ctr">
                        <a:spcBef>
                          <a:spcPts val="0"/>
                        </a:spcBef>
                        <a:spcAft>
                          <a:spcPts val="0"/>
                        </a:spcAft>
                        <a:buNone/>
                      </a:pPr>
                      <a:r>
                        <a:rPr b="1" lang="hu-HU" sz="1800">
                          <a:solidFill>
                            <a:schemeClr val="dk1"/>
                          </a:solidFill>
                        </a:rPr>
                        <a:t>Male speakers</a:t>
                      </a:r>
                      <a:endParaRPr sz="1800"/>
                    </a:p>
                  </a:txBody>
                  <a:tcPr marT="91425" marB="91425" marR="91425" marL="91425"/>
                </a:tc>
                <a:tc>
                  <a:txBody>
                    <a:bodyPr/>
                    <a:lstStyle/>
                    <a:p>
                      <a:pPr indent="0" lvl="0" marL="0" rtl="0" algn="ctr">
                        <a:spcBef>
                          <a:spcPts val="0"/>
                        </a:spcBef>
                        <a:spcAft>
                          <a:spcPts val="0"/>
                        </a:spcAft>
                        <a:buNone/>
                      </a:pPr>
                      <a:r>
                        <a:rPr b="1" lang="hu-HU" sz="1800"/>
                        <a:t>All</a:t>
                      </a:r>
                      <a:endParaRPr b="1" sz="1800"/>
                    </a:p>
                  </a:txBody>
                  <a:tcPr marT="91425" marB="91425" marR="91425" marL="91425"/>
                </a:tc>
              </a:tr>
              <a:tr h="381000">
                <a:tc>
                  <a:txBody>
                    <a:bodyPr/>
                    <a:lstStyle/>
                    <a:p>
                      <a:pPr indent="0" lvl="0" marL="0" rtl="0" algn="ctr">
                        <a:spcBef>
                          <a:spcPts val="0"/>
                        </a:spcBef>
                        <a:spcAft>
                          <a:spcPts val="0"/>
                        </a:spcAft>
                        <a:buNone/>
                      </a:pPr>
                      <a:r>
                        <a:rPr b="1" lang="hu-HU" sz="1800"/>
                        <a:t>20–30 year olds</a:t>
                      </a:r>
                      <a:endParaRPr b="1" sz="1800"/>
                    </a:p>
                  </a:txBody>
                  <a:tcPr marT="91425" marB="91425" marR="91425" marL="91425"/>
                </a:tc>
                <a:tc>
                  <a:txBody>
                    <a:bodyPr/>
                    <a:lstStyle/>
                    <a:p>
                      <a:pPr indent="0" lvl="0" marL="0" rtl="0" algn="ctr">
                        <a:spcBef>
                          <a:spcPts val="0"/>
                        </a:spcBef>
                        <a:spcAft>
                          <a:spcPts val="0"/>
                        </a:spcAft>
                        <a:buNone/>
                      </a:pPr>
                      <a:r>
                        <a:rPr lang="hu-HU" sz="1800"/>
                        <a:t>56</a:t>
                      </a:r>
                      <a:endParaRPr sz="1800"/>
                    </a:p>
                  </a:txBody>
                  <a:tcPr marT="91425" marB="91425" marR="91425" marL="91425"/>
                </a:tc>
                <a:tc>
                  <a:txBody>
                    <a:bodyPr/>
                    <a:lstStyle/>
                    <a:p>
                      <a:pPr indent="0" lvl="0" marL="0" rtl="0" algn="ctr">
                        <a:spcBef>
                          <a:spcPts val="0"/>
                        </a:spcBef>
                        <a:spcAft>
                          <a:spcPts val="0"/>
                        </a:spcAft>
                        <a:buNone/>
                      </a:pPr>
                      <a:r>
                        <a:rPr lang="hu-HU" sz="1800"/>
                        <a:t>72</a:t>
                      </a:r>
                      <a:endParaRPr sz="1800"/>
                    </a:p>
                  </a:txBody>
                  <a:tcPr marT="91425" marB="91425" marR="91425" marL="91425"/>
                </a:tc>
                <a:tc>
                  <a:txBody>
                    <a:bodyPr/>
                    <a:lstStyle/>
                    <a:p>
                      <a:pPr indent="0" lvl="0" marL="0" rtl="0" algn="ctr">
                        <a:spcBef>
                          <a:spcPts val="0"/>
                        </a:spcBef>
                        <a:spcAft>
                          <a:spcPts val="0"/>
                        </a:spcAft>
                        <a:buNone/>
                      </a:pPr>
                      <a:r>
                        <a:rPr lang="hu-HU" sz="1800"/>
                        <a:t>128</a:t>
                      </a:r>
                      <a:endParaRPr sz="1800"/>
                    </a:p>
                  </a:txBody>
                  <a:tcPr marT="91425" marB="91425" marR="91425" marL="91425"/>
                </a:tc>
              </a:tr>
              <a:tr h="381000">
                <a:tc>
                  <a:txBody>
                    <a:bodyPr/>
                    <a:lstStyle/>
                    <a:p>
                      <a:pPr indent="0" lvl="0" marL="0" rtl="0" algn="ctr">
                        <a:spcBef>
                          <a:spcPts val="0"/>
                        </a:spcBef>
                        <a:spcAft>
                          <a:spcPts val="0"/>
                        </a:spcAft>
                        <a:buNone/>
                      </a:pPr>
                      <a:r>
                        <a:rPr b="1" lang="hu-HU" sz="1800"/>
                        <a:t>45–55 year olds</a:t>
                      </a:r>
                      <a:endParaRPr b="1" sz="1800"/>
                    </a:p>
                  </a:txBody>
                  <a:tcPr marT="91425" marB="91425" marR="91425" marL="91425"/>
                </a:tc>
                <a:tc>
                  <a:txBody>
                    <a:bodyPr/>
                    <a:lstStyle/>
                    <a:p>
                      <a:pPr indent="0" lvl="0" marL="0" rtl="0" algn="ctr">
                        <a:spcBef>
                          <a:spcPts val="0"/>
                        </a:spcBef>
                        <a:spcAft>
                          <a:spcPts val="0"/>
                        </a:spcAft>
                        <a:buNone/>
                      </a:pPr>
                      <a:r>
                        <a:rPr lang="hu-HU" sz="1800"/>
                        <a:t>24</a:t>
                      </a:r>
                      <a:endParaRPr sz="1800"/>
                    </a:p>
                  </a:txBody>
                  <a:tcPr marT="91425" marB="91425" marR="91425" marL="91425"/>
                </a:tc>
                <a:tc>
                  <a:txBody>
                    <a:bodyPr/>
                    <a:lstStyle/>
                    <a:p>
                      <a:pPr indent="0" lvl="0" marL="0" rtl="0" algn="ctr">
                        <a:spcBef>
                          <a:spcPts val="0"/>
                        </a:spcBef>
                        <a:spcAft>
                          <a:spcPts val="0"/>
                        </a:spcAft>
                        <a:buNone/>
                      </a:pPr>
                      <a:r>
                        <a:rPr lang="hu-HU" sz="1800"/>
                        <a:t>25</a:t>
                      </a:r>
                      <a:endParaRPr sz="1800"/>
                    </a:p>
                  </a:txBody>
                  <a:tcPr marT="91425" marB="91425" marR="91425" marL="91425"/>
                </a:tc>
                <a:tc>
                  <a:txBody>
                    <a:bodyPr/>
                    <a:lstStyle/>
                    <a:p>
                      <a:pPr indent="0" lvl="0" marL="0" rtl="0" algn="ctr">
                        <a:spcBef>
                          <a:spcPts val="0"/>
                        </a:spcBef>
                        <a:spcAft>
                          <a:spcPts val="0"/>
                        </a:spcAft>
                        <a:buNone/>
                      </a:pPr>
                      <a:r>
                        <a:rPr lang="hu-HU" sz="1800"/>
                        <a:t>49</a:t>
                      </a:r>
                      <a:endParaRPr sz="1800"/>
                    </a:p>
                  </a:txBody>
                  <a:tcPr marT="91425" marB="91425" marR="91425" marL="91425"/>
                </a:tc>
              </a:tr>
              <a:tr h="381000">
                <a:tc>
                  <a:txBody>
                    <a:bodyPr/>
                    <a:lstStyle/>
                    <a:p>
                      <a:pPr indent="0" lvl="0" marL="0" rtl="0" algn="ctr">
                        <a:spcBef>
                          <a:spcPts val="0"/>
                        </a:spcBef>
                        <a:spcAft>
                          <a:spcPts val="0"/>
                        </a:spcAft>
                        <a:buNone/>
                      </a:pPr>
                      <a:r>
                        <a:rPr b="1" lang="hu-HU" sz="1800"/>
                        <a:t>All</a:t>
                      </a:r>
                      <a:endParaRPr b="1" sz="1800"/>
                    </a:p>
                  </a:txBody>
                  <a:tcPr marT="91425" marB="91425" marR="91425" marL="91425"/>
                </a:tc>
                <a:tc>
                  <a:txBody>
                    <a:bodyPr/>
                    <a:lstStyle/>
                    <a:p>
                      <a:pPr indent="0" lvl="0" marL="0" rtl="0" algn="ctr">
                        <a:spcBef>
                          <a:spcPts val="0"/>
                        </a:spcBef>
                        <a:spcAft>
                          <a:spcPts val="0"/>
                        </a:spcAft>
                        <a:buNone/>
                      </a:pPr>
                      <a:r>
                        <a:rPr lang="hu-HU" sz="1800"/>
                        <a:t>80</a:t>
                      </a:r>
                      <a:endParaRPr sz="1800"/>
                    </a:p>
                  </a:txBody>
                  <a:tcPr marT="91425" marB="91425" marR="91425" marL="91425"/>
                </a:tc>
                <a:tc>
                  <a:txBody>
                    <a:bodyPr/>
                    <a:lstStyle/>
                    <a:p>
                      <a:pPr indent="0" lvl="0" marL="0" rtl="0" algn="ctr">
                        <a:spcBef>
                          <a:spcPts val="0"/>
                        </a:spcBef>
                        <a:spcAft>
                          <a:spcPts val="0"/>
                        </a:spcAft>
                        <a:buNone/>
                      </a:pPr>
                      <a:r>
                        <a:rPr lang="hu-HU" sz="1800"/>
                        <a:t>97</a:t>
                      </a:r>
                      <a:endParaRPr sz="1800"/>
                    </a:p>
                  </a:txBody>
                  <a:tcPr marT="91425" marB="91425" marR="91425" marL="91425"/>
                </a:tc>
                <a:tc>
                  <a:txBody>
                    <a:bodyPr/>
                    <a:lstStyle/>
                    <a:p>
                      <a:pPr indent="0" lvl="0" marL="0" rtl="0" algn="ctr">
                        <a:spcBef>
                          <a:spcPts val="0"/>
                        </a:spcBef>
                        <a:spcAft>
                          <a:spcPts val="0"/>
                        </a:spcAft>
                        <a:buNone/>
                      </a:pPr>
                      <a:r>
                        <a:rPr lang="hu-HU" sz="1800"/>
                        <a:t>177</a:t>
                      </a:r>
                      <a:endParaRPr sz="1800"/>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DURATION OF </a:t>
            </a:r>
            <a:r>
              <a:rPr i="1" lang="hu-HU"/>
              <a:t>SZERINTEM</a:t>
            </a:r>
            <a:r>
              <a:rPr lang="hu-HU"/>
              <a:t> ’I THINK’</a:t>
            </a:r>
            <a:endParaRPr/>
          </a:p>
        </p:txBody>
      </p:sp>
      <p:sp>
        <p:nvSpPr>
          <p:cNvPr id="196" name="Google Shape;196;p5"/>
          <p:cNvSpPr txBox="1"/>
          <p:nvPr>
            <p:ph idx="1" type="body"/>
          </p:nvPr>
        </p:nvSpPr>
        <p:spPr>
          <a:xfrm>
            <a:off x="581200" y="4784901"/>
            <a:ext cx="11029500" cy="215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656"/>
              <a:buNone/>
            </a:pPr>
            <a:r>
              <a:rPr lang="hu-HU" sz="1900">
                <a:solidFill>
                  <a:srgbClr val="000000"/>
                </a:solidFill>
              </a:rPr>
              <a:t>Phonetic positions:</a:t>
            </a:r>
            <a:endParaRPr sz="1900">
              <a:solidFill>
                <a:srgbClr val="000000"/>
              </a:solidFill>
            </a:endParaRPr>
          </a:p>
          <a:p>
            <a:pPr indent="-320236" lvl="0" marL="306000" rtl="0" algn="l">
              <a:lnSpc>
                <a:spcPct val="90000"/>
              </a:lnSpc>
              <a:spcBef>
                <a:spcPts val="933"/>
              </a:spcBef>
              <a:spcAft>
                <a:spcPts val="0"/>
              </a:spcAft>
              <a:buClr>
                <a:srgbClr val="741B47"/>
              </a:buClr>
              <a:buSzPts val="1756"/>
              <a:buChar char="◼"/>
            </a:pPr>
            <a:r>
              <a:rPr lang="hu-HU" sz="1900">
                <a:solidFill>
                  <a:srgbClr val="000000"/>
                </a:solidFill>
              </a:rPr>
              <a:t>Longer duration in final position and in single-word IPU-s (phrase final lengthening) – significant differences: only in the group of 20-30 year olds</a:t>
            </a:r>
            <a:endParaRPr sz="1900">
              <a:solidFill>
                <a:srgbClr val="000000"/>
              </a:solidFill>
            </a:endParaRPr>
          </a:p>
          <a:p>
            <a:pPr indent="0" lvl="0" marL="0" rtl="0" algn="l">
              <a:lnSpc>
                <a:spcPct val="90000"/>
              </a:lnSpc>
              <a:spcBef>
                <a:spcPts val="933"/>
              </a:spcBef>
              <a:spcAft>
                <a:spcPts val="0"/>
              </a:spcAft>
              <a:buSzPts val="1656"/>
              <a:buNone/>
            </a:pPr>
            <a:r>
              <a:rPr lang="hu-HU" sz="1900">
                <a:solidFill>
                  <a:srgbClr val="000000"/>
                </a:solidFill>
              </a:rPr>
              <a:t>Pragmatic positions:</a:t>
            </a:r>
            <a:endParaRPr sz="1900">
              <a:solidFill>
                <a:srgbClr val="000000"/>
              </a:solidFill>
            </a:endParaRPr>
          </a:p>
          <a:p>
            <a:pPr indent="-320236" lvl="0" marL="306000" rtl="0" algn="l">
              <a:lnSpc>
                <a:spcPct val="90000"/>
              </a:lnSpc>
              <a:spcBef>
                <a:spcPts val="933"/>
              </a:spcBef>
              <a:spcAft>
                <a:spcPts val="0"/>
              </a:spcAft>
              <a:buClr>
                <a:srgbClr val="741B47"/>
              </a:buClr>
              <a:buSzPts val="1756"/>
              <a:buChar char="◼"/>
            </a:pPr>
            <a:r>
              <a:rPr lang="hu-HU" sz="1900">
                <a:solidFill>
                  <a:srgbClr val="000000"/>
                </a:solidFill>
              </a:rPr>
              <a:t>Longer duration in final position (pragmatic final position – most of the cases phonetic final position as well) – significant differences: only in the group of 20-30 year olds</a:t>
            </a:r>
            <a:endParaRPr sz="1900">
              <a:solidFill>
                <a:srgbClr val="000000"/>
              </a:solidFill>
            </a:endParaRPr>
          </a:p>
        </p:txBody>
      </p:sp>
      <p:pic>
        <p:nvPicPr>
          <p:cNvPr id="197" name="Google Shape;197;p5"/>
          <p:cNvPicPr preferRelativeResize="0"/>
          <p:nvPr/>
        </p:nvPicPr>
        <p:blipFill>
          <a:blip r:embed="rId3">
            <a:alphaModFix/>
          </a:blip>
          <a:stretch>
            <a:fillRect/>
          </a:stretch>
        </p:blipFill>
        <p:spPr>
          <a:xfrm>
            <a:off x="385900" y="1868356"/>
            <a:ext cx="5613761" cy="2764136"/>
          </a:xfrm>
          <a:prstGeom prst="rect">
            <a:avLst/>
          </a:prstGeom>
          <a:noFill/>
          <a:ln>
            <a:noFill/>
          </a:ln>
        </p:spPr>
      </p:pic>
      <p:pic>
        <p:nvPicPr>
          <p:cNvPr id="198" name="Google Shape;198;p5"/>
          <p:cNvPicPr preferRelativeResize="0"/>
          <p:nvPr/>
        </p:nvPicPr>
        <p:blipFill>
          <a:blip r:embed="rId4">
            <a:alphaModFix/>
          </a:blip>
          <a:stretch>
            <a:fillRect/>
          </a:stretch>
        </p:blipFill>
        <p:spPr>
          <a:xfrm>
            <a:off x="6152061" y="1868356"/>
            <a:ext cx="5465995" cy="27641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FUNDAMENTAL FREQUENCY (F0)</a:t>
            </a:r>
            <a:endParaRPr/>
          </a:p>
        </p:txBody>
      </p:sp>
      <p:sp>
        <p:nvSpPr>
          <p:cNvPr id="204" name="Google Shape;204;p6"/>
          <p:cNvSpPr txBox="1"/>
          <p:nvPr>
            <p:ph idx="1" type="body"/>
          </p:nvPr>
        </p:nvSpPr>
        <p:spPr>
          <a:xfrm>
            <a:off x="684050" y="4225300"/>
            <a:ext cx="11029500" cy="26328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00000"/>
              </a:lnSpc>
              <a:spcBef>
                <a:spcPts val="0"/>
              </a:spcBef>
              <a:spcAft>
                <a:spcPts val="0"/>
              </a:spcAft>
              <a:buSzPts val="1656"/>
              <a:buNone/>
            </a:pPr>
            <a:r>
              <a:rPr b="1" lang="hu-HU" sz="1900">
                <a:solidFill>
                  <a:srgbClr val="000000"/>
                </a:solidFill>
              </a:rPr>
              <a:t>Phonetic position</a:t>
            </a:r>
            <a:r>
              <a:rPr lang="hu-HU" sz="1900">
                <a:solidFill>
                  <a:srgbClr val="000000"/>
                </a:solidFill>
              </a:rPr>
              <a:t>: no significant differences between the positions</a:t>
            </a:r>
            <a:endParaRPr sz="1900">
              <a:solidFill>
                <a:srgbClr val="000000"/>
              </a:solidFill>
            </a:endParaRPr>
          </a:p>
          <a:p>
            <a:pPr indent="-328123" lvl="0" marL="306000" rtl="0" algn="l">
              <a:lnSpc>
                <a:spcPct val="100000"/>
              </a:lnSpc>
              <a:spcBef>
                <a:spcPts val="906"/>
              </a:spcBef>
              <a:spcAft>
                <a:spcPts val="0"/>
              </a:spcAft>
              <a:buClr>
                <a:srgbClr val="741B47"/>
              </a:buClr>
              <a:buSzPts val="1756"/>
              <a:buChar char="◼"/>
            </a:pPr>
            <a:r>
              <a:rPr i="1" lang="hu-HU" sz="1900">
                <a:solidFill>
                  <a:srgbClr val="000000"/>
                </a:solidFill>
              </a:rPr>
              <a:t>Szerintem </a:t>
            </a:r>
            <a:r>
              <a:rPr lang="hu-HU" sz="1900">
                <a:solidFill>
                  <a:srgbClr val="000000"/>
                </a:solidFill>
              </a:rPr>
              <a:t>has a higher f0 in the initial position than the </a:t>
            </a:r>
            <a:r>
              <a:rPr lang="hu-HU" sz="1900">
                <a:solidFill>
                  <a:srgbClr val="000000"/>
                </a:solidFill>
              </a:rPr>
              <a:t>e</a:t>
            </a:r>
            <a:r>
              <a:rPr lang="hu-HU" sz="1900">
                <a:solidFill>
                  <a:srgbClr val="000000"/>
                </a:solidFill>
              </a:rPr>
              <a:t>ntire IPU has</a:t>
            </a:r>
            <a:endParaRPr sz="1900">
              <a:solidFill>
                <a:srgbClr val="000000"/>
              </a:solidFill>
            </a:endParaRPr>
          </a:p>
          <a:p>
            <a:pPr indent="-328123" lvl="0" marL="306000" rtl="0" algn="l">
              <a:lnSpc>
                <a:spcPct val="100000"/>
              </a:lnSpc>
              <a:spcBef>
                <a:spcPts val="906"/>
              </a:spcBef>
              <a:spcAft>
                <a:spcPts val="0"/>
              </a:spcAft>
              <a:buClr>
                <a:srgbClr val="741B47"/>
              </a:buClr>
              <a:buSzPts val="1756"/>
              <a:buChar char="◼"/>
            </a:pPr>
            <a:r>
              <a:rPr i="1" lang="hu-HU" sz="1900">
                <a:solidFill>
                  <a:srgbClr val="000000"/>
                </a:solidFill>
              </a:rPr>
              <a:t>Szerintem </a:t>
            </a:r>
            <a:r>
              <a:rPr lang="hu-HU" sz="1900">
                <a:solidFill>
                  <a:srgbClr val="000000"/>
                </a:solidFill>
              </a:rPr>
              <a:t>has the greatest f0-variability in the medial position</a:t>
            </a:r>
            <a:endParaRPr sz="1900">
              <a:solidFill>
                <a:srgbClr val="000000"/>
              </a:solidFill>
            </a:endParaRPr>
          </a:p>
          <a:p>
            <a:pPr indent="0" lvl="0" marL="0" rtl="0" algn="l">
              <a:lnSpc>
                <a:spcPct val="100000"/>
              </a:lnSpc>
              <a:spcBef>
                <a:spcPts val="906"/>
              </a:spcBef>
              <a:spcAft>
                <a:spcPts val="0"/>
              </a:spcAft>
              <a:buSzPts val="1656"/>
              <a:buNone/>
            </a:pPr>
            <a:r>
              <a:rPr b="1" lang="hu-HU" sz="1900">
                <a:solidFill>
                  <a:srgbClr val="000000"/>
                </a:solidFill>
              </a:rPr>
              <a:t>Pragmatic position</a:t>
            </a:r>
            <a:r>
              <a:rPr lang="hu-HU" sz="1900">
                <a:solidFill>
                  <a:srgbClr val="000000"/>
                </a:solidFill>
              </a:rPr>
              <a:t>:</a:t>
            </a:r>
            <a:endParaRPr sz="1900">
              <a:solidFill>
                <a:srgbClr val="000000"/>
              </a:solidFill>
            </a:endParaRPr>
          </a:p>
          <a:p>
            <a:pPr indent="-328123" lvl="0" marL="306000" rtl="0" algn="l">
              <a:lnSpc>
                <a:spcPct val="100000"/>
              </a:lnSpc>
              <a:spcBef>
                <a:spcPts val="906"/>
              </a:spcBef>
              <a:spcAft>
                <a:spcPts val="0"/>
              </a:spcAft>
              <a:buClr>
                <a:srgbClr val="741B47"/>
              </a:buClr>
              <a:buSzPts val="1756"/>
              <a:buChar char="◼"/>
            </a:pPr>
            <a:r>
              <a:rPr lang="hu-HU" sz="1900">
                <a:solidFill>
                  <a:srgbClr val="000000"/>
                </a:solidFill>
              </a:rPr>
              <a:t>Higher f0 in absolute initial and initial positions – possible reasons:</a:t>
            </a:r>
            <a:endParaRPr sz="1900">
              <a:solidFill>
                <a:srgbClr val="000000"/>
              </a:solidFill>
            </a:endParaRPr>
          </a:p>
          <a:p>
            <a:pPr indent="-326370" lvl="1" marL="630000" rtl="0" algn="l">
              <a:lnSpc>
                <a:spcPct val="100000"/>
              </a:lnSpc>
              <a:spcBef>
                <a:spcPts val="872"/>
              </a:spcBef>
              <a:spcAft>
                <a:spcPts val="0"/>
              </a:spcAft>
              <a:buClr>
                <a:srgbClr val="741B47"/>
              </a:buClr>
              <a:buSzPts val="1572"/>
              <a:buChar char="◼"/>
            </a:pPr>
            <a:r>
              <a:rPr lang="hu-HU" sz="1700">
                <a:solidFill>
                  <a:srgbClr val="000000"/>
                </a:solidFill>
              </a:rPr>
              <a:t>Different prosodic features can be connected to different pragmatic functions (in left periphery can be more subjective, in right periphery can be more intersubjective (Traugott 2014, de vö. Rhee 2020, Dér 2021)</a:t>
            </a:r>
            <a:endParaRPr sz="1700">
              <a:solidFill>
                <a:srgbClr val="000000"/>
              </a:solidFill>
            </a:endParaRPr>
          </a:p>
          <a:p>
            <a:pPr indent="-326370" lvl="1" marL="630000" rtl="0" algn="l">
              <a:lnSpc>
                <a:spcPct val="100000"/>
              </a:lnSpc>
              <a:spcBef>
                <a:spcPts val="872"/>
              </a:spcBef>
              <a:spcAft>
                <a:spcPts val="0"/>
              </a:spcAft>
              <a:buClr>
                <a:srgbClr val="741B47"/>
              </a:buClr>
              <a:buSzPts val="1572"/>
              <a:buChar char="◼"/>
            </a:pPr>
            <a:r>
              <a:rPr lang="hu-HU" sz="1700">
                <a:solidFill>
                  <a:srgbClr val="000000"/>
                </a:solidFill>
              </a:rPr>
              <a:t>Most of the cases it is at the beginning of the intonational phrase (e. g.: there is only one DM before </a:t>
            </a:r>
            <a:r>
              <a:rPr i="1" lang="hu-HU" sz="1700">
                <a:solidFill>
                  <a:srgbClr val="000000"/>
                </a:solidFill>
              </a:rPr>
              <a:t>szerintem</a:t>
            </a:r>
            <a:r>
              <a:rPr lang="hu-HU" sz="1700">
                <a:solidFill>
                  <a:srgbClr val="000000"/>
                </a:solidFill>
              </a:rPr>
              <a:t>)</a:t>
            </a:r>
            <a:endParaRPr sz="1700">
              <a:solidFill>
                <a:srgbClr val="000000"/>
              </a:solidFill>
            </a:endParaRPr>
          </a:p>
        </p:txBody>
      </p:sp>
      <p:pic>
        <p:nvPicPr>
          <p:cNvPr id="205" name="Google Shape;205;p6"/>
          <p:cNvPicPr preferRelativeResize="0"/>
          <p:nvPr/>
        </p:nvPicPr>
        <p:blipFill>
          <a:blip r:embed="rId3">
            <a:alphaModFix/>
          </a:blip>
          <a:stretch>
            <a:fillRect/>
          </a:stretch>
        </p:blipFill>
        <p:spPr>
          <a:xfrm>
            <a:off x="5962300" y="1868350"/>
            <a:ext cx="4922453" cy="2509351"/>
          </a:xfrm>
          <a:prstGeom prst="rect">
            <a:avLst/>
          </a:prstGeom>
          <a:noFill/>
          <a:ln>
            <a:noFill/>
          </a:ln>
        </p:spPr>
      </p:pic>
      <p:pic>
        <p:nvPicPr>
          <p:cNvPr id="206" name="Google Shape;206;p6"/>
          <p:cNvPicPr preferRelativeResize="0"/>
          <p:nvPr/>
        </p:nvPicPr>
        <p:blipFill>
          <a:blip r:embed="rId4">
            <a:alphaModFix/>
          </a:blip>
          <a:stretch>
            <a:fillRect/>
          </a:stretch>
        </p:blipFill>
        <p:spPr>
          <a:xfrm>
            <a:off x="1028450" y="1868356"/>
            <a:ext cx="4733125" cy="23569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DISTRIBUTION IN PHONETIC AND PRAGMATIC POSITIONS</a:t>
            </a:r>
            <a:endParaRPr/>
          </a:p>
        </p:txBody>
      </p:sp>
      <p:sp>
        <p:nvSpPr>
          <p:cNvPr id="212" name="Google Shape;212;p7"/>
          <p:cNvSpPr txBox="1"/>
          <p:nvPr>
            <p:ph idx="1" type="body"/>
          </p:nvPr>
        </p:nvSpPr>
        <p:spPr>
          <a:xfrm>
            <a:off x="477675" y="4185075"/>
            <a:ext cx="4508400" cy="2673000"/>
          </a:xfrm>
          <a:prstGeom prst="rect">
            <a:avLst/>
          </a:prstGeom>
          <a:noFill/>
          <a:ln>
            <a:noFill/>
          </a:ln>
        </p:spPr>
        <p:txBody>
          <a:bodyPr anchorCtr="0" anchor="ctr" bIns="45700" lIns="91425" spcFirstLastPara="1" rIns="91425" wrap="square" tIns="45700">
            <a:normAutofit lnSpcReduction="10000"/>
          </a:bodyPr>
          <a:lstStyle/>
          <a:p>
            <a:pPr indent="-321773" lvl="0" marL="306000" rtl="0" algn="l">
              <a:lnSpc>
                <a:spcPct val="100000"/>
              </a:lnSpc>
              <a:spcBef>
                <a:spcPts val="0"/>
              </a:spcBef>
              <a:spcAft>
                <a:spcPts val="0"/>
              </a:spcAft>
              <a:buClr>
                <a:srgbClr val="741B47"/>
              </a:buClr>
              <a:buSzPts val="1656"/>
              <a:buChar char="◼"/>
            </a:pPr>
            <a:r>
              <a:rPr b="1" lang="hu-HU">
                <a:solidFill>
                  <a:srgbClr val="000000"/>
                </a:solidFill>
              </a:rPr>
              <a:t>No prosodic independency</a:t>
            </a:r>
            <a:r>
              <a:rPr lang="hu-HU">
                <a:solidFill>
                  <a:srgbClr val="000000"/>
                </a:solidFill>
              </a:rPr>
              <a:t>:</a:t>
            </a:r>
            <a:r>
              <a:rPr lang="hu-HU">
                <a:solidFill>
                  <a:srgbClr val="000000"/>
                </a:solidFill>
              </a:rPr>
              <a:t> </a:t>
            </a:r>
            <a:r>
              <a:rPr i="1" lang="hu-HU">
                <a:solidFill>
                  <a:srgbClr val="000000"/>
                </a:solidFill>
              </a:rPr>
              <a:t>s</a:t>
            </a:r>
            <a:r>
              <a:rPr i="1" lang="hu-HU">
                <a:solidFill>
                  <a:srgbClr val="000000"/>
                </a:solidFill>
              </a:rPr>
              <a:t>zerintem</a:t>
            </a:r>
            <a:r>
              <a:rPr lang="hu-HU">
                <a:solidFill>
                  <a:srgbClr val="000000"/>
                </a:solidFill>
              </a:rPr>
              <a:t> occurred in medial phonetic position (not surrounded by pauses) in </a:t>
            </a:r>
            <a:r>
              <a:rPr lang="hu-HU">
                <a:solidFill>
                  <a:srgbClr val="000000"/>
                </a:solidFill>
              </a:rPr>
              <a:t>60%)</a:t>
            </a:r>
            <a:endParaRPr>
              <a:solidFill>
                <a:srgbClr val="000000"/>
              </a:solidFill>
            </a:endParaRPr>
          </a:p>
          <a:p>
            <a:pPr indent="-321773" lvl="0" marL="306000" rtl="0" algn="l">
              <a:lnSpc>
                <a:spcPct val="100000"/>
              </a:lnSpc>
              <a:spcBef>
                <a:spcPts val="906"/>
              </a:spcBef>
              <a:spcAft>
                <a:spcPts val="0"/>
              </a:spcAft>
              <a:buClr>
                <a:srgbClr val="741B47"/>
              </a:buClr>
              <a:buSzPts val="1656"/>
              <a:buChar char="◼"/>
            </a:pPr>
            <a:r>
              <a:rPr lang="hu-HU">
                <a:solidFill>
                  <a:srgbClr val="000000"/>
                </a:solidFill>
              </a:rPr>
              <a:t>P</a:t>
            </a:r>
            <a:r>
              <a:rPr lang="hu-HU">
                <a:solidFill>
                  <a:srgbClr val="000000"/>
                </a:solidFill>
              </a:rPr>
              <a:t>honetically initial (a pause before </a:t>
            </a:r>
            <a:r>
              <a:rPr i="1" lang="hu-HU">
                <a:solidFill>
                  <a:srgbClr val="000000"/>
                </a:solidFill>
              </a:rPr>
              <a:t>szerintem</a:t>
            </a:r>
            <a:r>
              <a:rPr lang="hu-HU">
                <a:solidFill>
                  <a:srgbClr val="000000"/>
                </a:solidFill>
              </a:rPr>
              <a:t>) and final (a pause after </a:t>
            </a:r>
            <a:r>
              <a:rPr i="1" lang="hu-HU">
                <a:solidFill>
                  <a:srgbClr val="000000"/>
                </a:solidFill>
              </a:rPr>
              <a:t>szerintem</a:t>
            </a:r>
            <a:r>
              <a:rPr lang="hu-HU">
                <a:solidFill>
                  <a:srgbClr val="000000"/>
                </a:solidFill>
              </a:rPr>
              <a:t>) position – only 20% of all cases</a:t>
            </a:r>
            <a:endParaRPr>
              <a:solidFill>
                <a:srgbClr val="000000"/>
              </a:solidFill>
            </a:endParaRPr>
          </a:p>
          <a:p>
            <a:pPr indent="-321773" lvl="0" marL="306000" rtl="0" algn="l">
              <a:lnSpc>
                <a:spcPct val="100000"/>
              </a:lnSpc>
              <a:spcBef>
                <a:spcPts val="906"/>
              </a:spcBef>
              <a:spcAft>
                <a:spcPts val="0"/>
              </a:spcAft>
              <a:buClr>
                <a:srgbClr val="741B47"/>
              </a:buClr>
              <a:buSzPts val="1656"/>
              <a:buChar char="◼"/>
            </a:pPr>
            <a:r>
              <a:rPr i="1" lang="hu-HU">
                <a:solidFill>
                  <a:srgbClr val="000000"/>
                </a:solidFill>
              </a:rPr>
              <a:t>szerintem</a:t>
            </a:r>
            <a:r>
              <a:rPr lang="hu-HU">
                <a:solidFill>
                  <a:srgbClr val="000000"/>
                </a:solidFill>
              </a:rPr>
              <a:t> as a single word IPU – very low occurrence (6%) – mostly at absolute initial or final pragmatic positions</a:t>
            </a:r>
            <a:endParaRPr>
              <a:solidFill>
                <a:srgbClr val="000000"/>
              </a:solidFill>
            </a:endParaRPr>
          </a:p>
        </p:txBody>
      </p:sp>
      <p:sp>
        <p:nvSpPr>
          <p:cNvPr id="213" name="Google Shape;213;p7"/>
          <p:cNvSpPr txBox="1"/>
          <p:nvPr/>
        </p:nvSpPr>
        <p:spPr>
          <a:xfrm>
            <a:off x="5275050" y="4185075"/>
            <a:ext cx="6396600" cy="2750700"/>
          </a:xfrm>
          <a:prstGeom prst="rect">
            <a:avLst/>
          </a:prstGeom>
          <a:noFill/>
          <a:ln>
            <a:noFill/>
          </a:ln>
        </p:spPr>
        <p:txBody>
          <a:bodyPr anchorCtr="0" anchor="ctr" bIns="45700" lIns="91425" spcFirstLastPara="1" rIns="91425" wrap="square" tIns="45700">
            <a:noAutofit/>
          </a:bodyPr>
          <a:lstStyle/>
          <a:p>
            <a:pPr indent="-304463" lvl="0" marL="306000" marR="0" rtl="0" algn="l">
              <a:spcBef>
                <a:spcPts val="0"/>
              </a:spcBef>
              <a:spcAft>
                <a:spcPts val="0"/>
              </a:spcAft>
              <a:buClr>
                <a:srgbClr val="741B47"/>
              </a:buClr>
              <a:buSzPts val="1383"/>
              <a:buFont typeface="Noto Sans Symbols"/>
              <a:buChar char="◼"/>
            </a:pPr>
            <a:r>
              <a:rPr b="0" i="1" lang="hu-HU" sz="1495" u="none" cap="none" strike="noStrike">
                <a:latin typeface="Gill Sans"/>
                <a:ea typeface="Gill Sans"/>
                <a:cs typeface="Gill Sans"/>
                <a:sym typeface="Gill Sans"/>
              </a:rPr>
              <a:t>Szerintem</a:t>
            </a:r>
            <a:r>
              <a:rPr b="0" i="0" lang="hu-HU" sz="1495" u="none" cap="none" strike="noStrike">
                <a:latin typeface="Gill Sans"/>
                <a:ea typeface="Gill Sans"/>
                <a:cs typeface="Gill Sans"/>
                <a:sym typeface="Gill Sans"/>
              </a:rPr>
              <a:t> mostly occurs in pragmatic initial (abs. init.: 19%, init.:44% -&gt; 63%)</a:t>
            </a:r>
            <a:endParaRPr sz="1185"/>
          </a:p>
          <a:p>
            <a:pPr indent="-304463" lvl="0" marL="306000" marR="0" rtl="0" algn="l">
              <a:spcBef>
                <a:spcPts val="906"/>
              </a:spcBef>
              <a:spcAft>
                <a:spcPts val="0"/>
              </a:spcAft>
              <a:buClr>
                <a:srgbClr val="741B47"/>
              </a:buClr>
              <a:buSzPts val="1383"/>
              <a:buFont typeface="Noto Sans Symbols"/>
              <a:buChar char="◼"/>
            </a:pPr>
            <a:r>
              <a:rPr b="0" i="0" lang="hu-HU" sz="1495" u="none" cap="none" strike="noStrike">
                <a:latin typeface="Gill Sans"/>
                <a:ea typeface="Gill Sans"/>
                <a:cs typeface="Gill Sans"/>
                <a:sym typeface="Gill Sans"/>
              </a:rPr>
              <a:t>Lower occurr</a:t>
            </a:r>
            <a:r>
              <a:rPr lang="hu-HU" sz="1495">
                <a:latin typeface="Gill Sans"/>
                <a:ea typeface="Gill Sans"/>
                <a:cs typeface="Gill Sans"/>
                <a:sym typeface="Gill Sans"/>
              </a:rPr>
              <a:t>e</a:t>
            </a:r>
            <a:r>
              <a:rPr b="0" i="0" lang="hu-HU" sz="1495" u="none" cap="none" strike="noStrike">
                <a:latin typeface="Gill Sans"/>
                <a:ea typeface="Gill Sans"/>
                <a:cs typeface="Gill Sans"/>
                <a:sym typeface="Gill Sans"/>
              </a:rPr>
              <a:t>nce in the other two positions (below 25%)</a:t>
            </a:r>
            <a:endParaRPr sz="1185"/>
          </a:p>
          <a:p>
            <a:pPr indent="-304463" lvl="0" marL="306000" marR="0" rtl="0" algn="l">
              <a:spcBef>
                <a:spcPts val="906"/>
              </a:spcBef>
              <a:spcAft>
                <a:spcPts val="0"/>
              </a:spcAft>
              <a:buClr>
                <a:srgbClr val="741B47"/>
              </a:buClr>
              <a:buSzPts val="1383"/>
              <a:buFont typeface="Noto Sans Symbols"/>
              <a:buChar char="◼"/>
            </a:pPr>
            <a:r>
              <a:rPr b="0" i="0" lang="hu-HU" sz="1495" u="none" cap="none" strike="noStrike">
                <a:latin typeface="Gill Sans"/>
                <a:ea typeface="Gill Sans"/>
                <a:cs typeface="Gill Sans"/>
                <a:sym typeface="Gill Sans"/>
              </a:rPr>
              <a:t>Absolute initial pragmatic position – mostly in phonetic initial position (there is a pause before </a:t>
            </a:r>
            <a:r>
              <a:rPr b="0" i="1" lang="hu-HU" sz="1495" u="none" cap="none" strike="noStrike">
                <a:latin typeface="Gill Sans"/>
                <a:ea typeface="Gill Sans"/>
                <a:cs typeface="Gill Sans"/>
                <a:sym typeface="Gill Sans"/>
              </a:rPr>
              <a:t>szerintem</a:t>
            </a:r>
            <a:r>
              <a:rPr b="0" i="0" lang="hu-HU" sz="1495" u="none" cap="none" strike="noStrike">
                <a:latin typeface="Gill Sans"/>
                <a:ea typeface="Gill Sans"/>
                <a:cs typeface="Gill Sans"/>
                <a:sym typeface="Gill Sans"/>
              </a:rPr>
              <a:t>)</a:t>
            </a:r>
            <a:endParaRPr sz="1185"/>
          </a:p>
          <a:p>
            <a:pPr indent="-304463" lvl="0" marL="306000" marR="0" rtl="0" algn="l">
              <a:spcBef>
                <a:spcPts val="906"/>
              </a:spcBef>
              <a:spcAft>
                <a:spcPts val="0"/>
              </a:spcAft>
              <a:buClr>
                <a:srgbClr val="741B47"/>
              </a:buClr>
              <a:buSzPts val="1383"/>
              <a:buFont typeface="Noto Sans Symbols"/>
              <a:buChar char="◼"/>
            </a:pPr>
            <a:r>
              <a:rPr b="0" i="0" lang="hu-HU" sz="1495" u="none" cap="none" strike="noStrike">
                <a:latin typeface="Gill Sans"/>
                <a:ea typeface="Gill Sans"/>
                <a:cs typeface="Gill Sans"/>
                <a:sym typeface="Gill Sans"/>
              </a:rPr>
              <a:t>Initial, medial pragmatic pos. – medial phonetic pos. (</a:t>
            </a:r>
            <a:r>
              <a:rPr b="0" i="1" lang="hu-HU" sz="1495" u="none" cap="none" strike="noStrike">
                <a:latin typeface="Gill Sans"/>
                <a:ea typeface="Gill Sans"/>
                <a:cs typeface="Gill Sans"/>
                <a:sym typeface="Gill Sans"/>
              </a:rPr>
              <a:t>szerintem</a:t>
            </a:r>
            <a:r>
              <a:rPr b="0" i="0" lang="hu-HU" sz="1495" u="none" cap="none" strike="noStrike">
                <a:latin typeface="Gill Sans"/>
                <a:ea typeface="Gill Sans"/>
                <a:cs typeface="Gill Sans"/>
                <a:sym typeface="Gill Sans"/>
              </a:rPr>
              <a:t> is not surrounded </a:t>
            </a:r>
            <a:r>
              <a:rPr lang="hu-HU" sz="1495">
                <a:latin typeface="Gill Sans"/>
                <a:ea typeface="Gill Sans"/>
                <a:cs typeface="Gill Sans"/>
                <a:sym typeface="Gill Sans"/>
              </a:rPr>
              <a:t>by silent </a:t>
            </a:r>
            <a:r>
              <a:rPr b="0" i="0" lang="hu-HU" sz="1495" u="none" cap="none" strike="noStrike">
                <a:latin typeface="Gill Sans"/>
                <a:ea typeface="Gill Sans"/>
                <a:cs typeface="Gill Sans"/>
                <a:sym typeface="Gill Sans"/>
              </a:rPr>
              <a:t>pauses)</a:t>
            </a:r>
            <a:endParaRPr sz="1185"/>
          </a:p>
          <a:p>
            <a:pPr indent="-304463" lvl="0" marL="306000" marR="0" rtl="0" algn="l">
              <a:spcBef>
                <a:spcPts val="906"/>
              </a:spcBef>
              <a:spcAft>
                <a:spcPts val="0"/>
              </a:spcAft>
              <a:buClr>
                <a:srgbClr val="741B47"/>
              </a:buClr>
              <a:buSzPts val="1383"/>
              <a:buFont typeface="Noto Sans Symbols"/>
              <a:buChar char="◼"/>
            </a:pPr>
            <a:r>
              <a:rPr b="0" i="0" lang="hu-HU" sz="1495" u="none" cap="none" strike="noStrike">
                <a:latin typeface="Gill Sans"/>
                <a:ea typeface="Gill Sans"/>
                <a:cs typeface="Gill Sans"/>
                <a:sym typeface="Gill Sans"/>
              </a:rPr>
              <a:t>Final pragmatic pos. – final phonetic pos. (there is a pause after </a:t>
            </a:r>
            <a:r>
              <a:rPr b="0" i="1" lang="hu-HU" sz="1495" u="none" cap="none" strike="noStrike">
                <a:latin typeface="Gill Sans"/>
                <a:ea typeface="Gill Sans"/>
                <a:cs typeface="Gill Sans"/>
                <a:sym typeface="Gill Sans"/>
              </a:rPr>
              <a:t>szerintem</a:t>
            </a:r>
            <a:r>
              <a:rPr b="0" i="0" lang="hu-HU" sz="1495" u="none" cap="none" strike="noStrike">
                <a:latin typeface="Gill Sans"/>
                <a:ea typeface="Gill Sans"/>
                <a:cs typeface="Gill Sans"/>
                <a:sym typeface="Gill Sans"/>
              </a:rPr>
              <a:t>)</a:t>
            </a:r>
            <a:endParaRPr sz="1185"/>
          </a:p>
          <a:p>
            <a:pPr indent="-304463" lvl="0" marL="306000" marR="0" rtl="0" algn="l">
              <a:spcBef>
                <a:spcPts val="906"/>
              </a:spcBef>
              <a:spcAft>
                <a:spcPts val="0"/>
              </a:spcAft>
              <a:buClr>
                <a:srgbClr val="741B47"/>
              </a:buClr>
              <a:buSzPts val="1383"/>
              <a:buFont typeface="Noto Sans Symbols"/>
              <a:buChar char="◼"/>
            </a:pPr>
            <a:r>
              <a:rPr lang="hu-HU" sz="1495">
                <a:latin typeface="Gill Sans"/>
                <a:ea typeface="Gill Sans"/>
                <a:cs typeface="Gill Sans"/>
                <a:sym typeface="Gill Sans"/>
              </a:rPr>
              <a:t>→</a:t>
            </a:r>
            <a:r>
              <a:rPr b="0" i="0" lang="hu-HU" sz="1495" u="none" cap="none" strike="noStrike">
                <a:latin typeface="Gill Sans"/>
                <a:ea typeface="Gill Sans"/>
                <a:cs typeface="Gill Sans"/>
                <a:sym typeface="Gill Sans"/>
              </a:rPr>
              <a:t> phonetic and pragmatic positions only partly coincide with each other</a:t>
            </a:r>
            <a:endParaRPr b="0" i="0" sz="1495" u="none" cap="none" strike="noStrike">
              <a:latin typeface="Gill Sans"/>
              <a:ea typeface="Gill Sans"/>
              <a:cs typeface="Gill Sans"/>
              <a:sym typeface="Gill Sans"/>
            </a:endParaRPr>
          </a:p>
        </p:txBody>
      </p:sp>
      <p:pic>
        <p:nvPicPr>
          <p:cNvPr id="214" name="Google Shape;214;p7"/>
          <p:cNvPicPr preferRelativeResize="0"/>
          <p:nvPr/>
        </p:nvPicPr>
        <p:blipFill>
          <a:blip r:embed="rId3">
            <a:alphaModFix/>
          </a:blip>
          <a:stretch>
            <a:fillRect/>
          </a:stretch>
        </p:blipFill>
        <p:spPr>
          <a:xfrm>
            <a:off x="7521385" y="1868356"/>
            <a:ext cx="3464548" cy="2164314"/>
          </a:xfrm>
          <a:prstGeom prst="rect">
            <a:avLst/>
          </a:prstGeom>
          <a:noFill/>
          <a:ln>
            <a:noFill/>
          </a:ln>
        </p:spPr>
      </p:pic>
      <p:pic>
        <p:nvPicPr>
          <p:cNvPr id="215" name="Google Shape;215;p7"/>
          <p:cNvPicPr preferRelativeResize="0"/>
          <p:nvPr/>
        </p:nvPicPr>
        <p:blipFill>
          <a:blip r:embed="rId4">
            <a:alphaModFix/>
          </a:blip>
          <a:stretch>
            <a:fillRect/>
          </a:stretch>
        </p:blipFill>
        <p:spPr>
          <a:xfrm>
            <a:off x="477675" y="1868356"/>
            <a:ext cx="3639038" cy="2164313"/>
          </a:xfrm>
          <a:prstGeom prst="rect">
            <a:avLst/>
          </a:prstGeom>
          <a:noFill/>
          <a:ln>
            <a:noFill/>
          </a:ln>
        </p:spPr>
      </p:pic>
      <p:pic>
        <p:nvPicPr>
          <p:cNvPr id="216" name="Google Shape;216;p7"/>
          <p:cNvPicPr preferRelativeResize="0"/>
          <p:nvPr/>
        </p:nvPicPr>
        <p:blipFill>
          <a:blip r:embed="rId5">
            <a:alphaModFix/>
          </a:blip>
          <a:stretch>
            <a:fillRect/>
          </a:stretch>
        </p:blipFill>
        <p:spPr>
          <a:xfrm>
            <a:off x="4269126" y="1868350"/>
            <a:ext cx="3098237" cy="2286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DISTRIBUTION REGARDING AGE</a:t>
            </a:r>
            <a:endParaRPr/>
          </a:p>
        </p:txBody>
      </p:sp>
      <p:sp>
        <p:nvSpPr>
          <p:cNvPr id="222" name="Google Shape;222;p9"/>
          <p:cNvSpPr txBox="1"/>
          <p:nvPr>
            <p:ph idx="1" type="body"/>
          </p:nvPr>
        </p:nvSpPr>
        <p:spPr>
          <a:xfrm>
            <a:off x="310851" y="4094480"/>
            <a:ext cx="5537859" cy="276352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91999"/>
              <a:buNone/>
            </a:pPr>
            <a:r>
              <a:rPr b="1" lang="hu-HU">
                <a:solidFill>
                  <a:srgbClr val="000000"/>
                </a:solidFill>
              </a:rPr>
              <a:t>Phonetic position:</a:t>
            </a:r>
            <a:endParaRPr b="1">
              <a:solidFill>
                <a:srgbClr val="000000"/>
              </a:solidFill>
            </a:endParaRPr>
          </a:p>
          <a:p>
            <a:pPr indent="-306000" lvl="0" marL="306000" rtl="0" algn="l">
              <a:spcBef>
                <a:spcPts val="933"/>
              </a:spcBef>
              <a:spcAft>
                <a:spcPts val="0"/>
              </a:spcAft>
              <a:buClr>
                <a:srgbClr val="741B47"/>
              </a:buClr>
              <a:buSzPct val="91999"/>
              <a:buChar char="◼"/>
            </a:pPr>
            <a:r>
              <a:rPr lang="hu-HU">
                <a:solidFill>
                  <a:srgbClr val="000000"/>
                </a:solidFill>
              </a:rPr>
              <a:t>The medial position is frequent in both age groups but it is more frequent in the case of 20-30-year-olds (above 60%)</a:t>
            </a:r>
            <a:endParaRPr>
              <a:solidFill>
                <a:srgbClr val="000000"/>
              </a:solidFill>
            </a:endParaRPr>
          </a:p>
          <a:p>
            <a:pPr indent="-306000" lvl="0" marL="306000" rtl="0" algn="l">
              <a:spcBef>
                <a:spcPts val="933"/>
              </a:spcBef>
              <a:spcAft>
                <a:spcPts val="0"/>
              </a:spcAft>
              <a:buClr>
                <a:srgbClr val="741B47"/>
              </a:buClr>
              <a:buSzPct val="91999"/>
              <a:buChar char="◼"/>
            </a:pPr>
            <a:r>
              <a:rPr lang="hu-HU">
                <a:solidFill>
                  <a:srgbClr val="000000"/>
                </a:solidFill>
              </a:rPr>
              <a:t>Initial position is more frequent in the case of 40-55-year olds</a:t>
            </a:r>
            <a:endParaRPr>
              <a:solidFill>
                <a:srgbClr val="000000"/>
              </a:solidFill>
            </a:endParaRPr>
          </a:p>
          <a:p>
            <a:pPr indent="-306000" lvl="0" marL="306000" rtl="0" algn="l">
              <a:spcBef>
                <a:spcPts val="933"/>
              </a:spcBef>
              <a:spcAft>
                <a:spcPts val="0"/>
              </a:spcAft>
              <a:buClr>
                <a:srgbClr val="741B47"/>
              </a:buClr>
              <a:buSzPct val="91999"/>
              <a:buChar char="◼"/>
            </a:pPr>
            <a:r>
              <a:rPr lang="hu-HU">
                <a:solidFill>
                  <a:srgbClr val="000000"/>
                </a:solidFill>
              </a:rPr>
              <a:t>In the other two phonetic positions (final, </a:t>
            </a:r>
            <a:r>
              <a:rPr i="1" lang="hu-HU">
                <a:solidFill>
                  <a:srgbClr val="000000"/>
                </a:solidFill>
              </a:rPr>
              <a:t>szerintem</a:t>
            </a:r>
            <a:r>
              <a:rPr lang="hu-HU">
                <a:solidFill>
                  <a:srgbClr val="000000"/>
                </a:solidFill>
              </a:rPr>
              <a:t> as single-word IPU) there is no remarkable difference between the two age groups</a:t>
            </a:r>
            <a:endParaRPr>
              <a:solidFill>
                <a:srgbClr val="000000"/>
              </a:solidFill>
            </a:endParaRPr>
          </a:p>
        </p:txBody>
      </p:sp>
      <p:sp>
        <p:nvSpPr>
          <p:cNvPr id="223" name="Google Shape;223;p9"/>
          <p:cNvSpPr txBox="1"/>
          <p:nvPr/>
        </p:nvSpPr>
        <p:spPr>
          <a:xfrm>
            <a:off x="6301738" y="4094480"/>
            <a:ext cx="5768342" cy="2780698"/>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spcBef>
                <a:spcPts val="0"/>
              </a:spcBef>
              <a:spcAft>
                <a:spcPts val="0"/>
              </a:spcAft>
              <a:buClr>
                <a:schemeClr val="accent2"/>
              </a:buClr>
              <a:buSzPct val="91999"/>
              <a:buFont typeface="Noto Sans Symbols"/>
              <a:buNone/>
            </a:pPr>
            <a:r>
              <a:rPr b="1" i="0" lang="hu-HU" sz="1800" u="none" cap="none" strike="noStrike">
                <a:latin typeface="Gill Sans"/>
                <a:ea typeface="Gill Sans"/>
                <a:cs typeface="Gill Sans"/>
                <a:sym typeface="Gill Sans"/>
              </a:rPr>
              <a:t>Pragmatic position:</a:t>
            </a:r>
            <a:endParaRPr b="1"/>
          </a:p>
          <a:p>
            <a:pPr indent="-306000" lvl="0" marL="306000" marR="0" rtl="0" algn="l">
              <a:spcBef>
                <a:spcPts val="933"/>
              </a:spcBef>
              <a:spcAft>
                <a:spcPts val="0"/>
              </a:spcAft>
              <a:buClr>
                <a:srgbClr val="741B47"/>
              </a:buClr>
              <a:buSzPct val="91999"/>
              <a:buFont typeface="Noto Sans Symbols"/>
              <a:buChar char="◼"/>
            </a:pPr>
            <a:r>
              <a:rPr b="0" i="0" lang="hu-HU" sz="1800" u="none" cap="none" strike="noStrike">
                <a:latin typeface="Gill Sans"/>
                <a:ea typeface="Gill Sans"/>
                <a:cs typeface="Gill Sans"/>
                <a:sym typeface="Gill Sans"/>
              </a:rPr>
              <a:t>Absolute initial and initial positions are more frequent in the case of 40-55-year-olds</a:t>
            </a:r>
            <a:endParaRPr/>
          </a:p>
          <a:p>
            <a:pPr indent="-306000" lvl="0" marL="306000" marR="0" rtl="0" algn="l">
              <a:spcBef>
                <a:spcPts val="933"/>
              </a:spcBef>
              <a:spcAft>
                <a:spcPts val="0"/>
              </a:spcAft>
              <a:buClr>
                <a:srgbClr val="741B47"/>
              </a:buClr>
              <a:buSzPct val="91999"/>
              <a:buFont typeface="Noto Sans Symbols"/>
              <a:buChar char="◼"/>
            </a:pPr>
            <a:r>
              <a:rPr b="0" i="0" lang="hu-HU" sz="1800" u="none" cap="none" strike="noStrike">
                <a:latin typeface="Gill Sans"/>
                <a:ea typeface="Gill Sans"/>
                <a:cs typeface="Gill Sans"/>
                <a:sym typeface="Gill Sans"/>
              </a:rPr>
              <a:t>Medial position is more frequent in the case of 20-30-year-olds</a:t>
            </a:r>
            <a:endParaRPr/>
          </a:p>
          <a:p>
            <a:pPr indent="-306000" lvl="0" marL="306000" marR="0" rtl="0" algn="l">
              <a:spcBef>
                <a:spcPts val="933"/>
              </a:spcBef>
              <a:spcAft>
                <a:spcPts val="0"/>
              </a:spcAft>
              <a:buClr>
                <a:srgbClr val="741B47"/>
              </a:buClr>
              <a:buSzPct val="91999"/>
              <a:buFont typeface="Noto Sans Symbols"/>
              <a:buChar char="◼"/>
            </a:pPr>
            <a:r>
              <a:rPr b="0" i="0" lang="hu-HU" sz="1800" u="none" cap="none" strike="noStrike">
                <a:latin typeface="Gill Sans"/>
                <a:ea typeface="Gill Sans"/>
                <a:cs typeface="Gill Sans"/>
                <a:sym typeface="Gill Sans"/>
              </a:rPr>
              <a:t>No remarkable difference in final position between the two age groups</a:t>
            </a:r>
            <a:endParaRPr b="0" i="0" sz="1800" u="none" cap="none" strike="noStrike">
              <a:latin typeface="Gill Sans"/>
              <a:ea typeface="Gill Sans"/>
              <a:cs typeface="Gill Sans"/>
              <a:sym typeface="Gill Sans"/>
            </a:endParaRPr>
          </a:p>
          <a:p>
            <a:pPr indent="0" lvl="0" marL="0" marR="0" rtl="0" algn="l">
              <a:spcBef>
                <a:spcPts val="933"/>
              </a:spcBef>
              <a:spcAft>
                <a:spcPts val="0"/>
              </a:spcAft>
              <a:buClr>
                <a:schemeClr val="accent2"/>
              </a:buClr>
              <a:buSzPct val="91999"/>
              <a:buFont typeface="Noto Sans Symbols"/>
              <a:buNone/>
            </a:pPr>
            <a:r>
              <a:rPr b="0" i="0" lang="hu-HU" sz="1800" u="none" cap="none" strike="noStrike">
                <a:latin typeface="Gill Sans"/>
                <a:ea typeface="Gill Sans"/>
                <a:cs typeface="Gill Sans"/>
                <a:sym typeface="Gill Sans"/>
              </a:rPr>
              <a:t>20-30-year</a:t>
            </a:r>
            <a:r>
              <a:rPr lang="hu-HU" sz="1800">
                <a:latin typeface="Gill Sans"/>
                <a:ea typeface="Gill Sans"/>
                <a:cs typeface="Gill Sans"/>
                <a:sym typeface="Gill Sans"/>
              </a:rPr>
              <a:t> </a:t>
            </a:r>
            <a:r>
              <a:rPr b="0" i="0" lang="hu-HU" sz="1800" u="none" cap="none" strike="noStrike">
                <a:latin typeface="Gill Sans"/>
                <a:ea typeface="Gill Sans"/>
                <a:cs typeface="Gill Sans"/>
                <a:sym typeface="Gill Sans"/>
              </a:rPr>
              <a:t>olds use </a:t>
            </a:r>
            <a:r>
              <a:rPr b="0" i="1" lang="hu-HU" sz="1800" u="none" cap="none" strike="noStrike">
                <a:latin typeface="Gill Sans"/>
                <a:ea typeface="Gill Sans"/>
                <a:cs typeface="Gill Sans"/>
                <a:sym typeface="Gill Sans"/>
              </a:rPr>
              <a:t>szerintem </a:t>
            </a:r>
            <a:r>
              <a:rPr b="0" i="0" lang="hu-HU" sz="1800" u="none" cap="none" strike="noStrike">
                <a:latin typeface="Gill Sans"/>
                <a:ea typeface="Gill Sans"/>
                <a:cs typeface="Gill Sans"/>
                <a:sym typeface="Gill Sans"/>
              </a:rPr>
              <a:t>more frequently than 40-55-year</a:t>
            </a:r>
            <a:r>
              <a:rPr lang="hu-HU" sz="1800">
                <a:latin typeface="Gill Sans"/>
                <a:ea typeface="Gill Sans"/>
                <a:cs typeface="Gill Sans"/>
                <a:sym typeface="Gill Sans"/>
              </a:rPr>
              <a:t> </a:t>
            </a:r>
            <a:r>
              <a:rPr b="0" i="0" lang="hu-HU" sz="1800" u="none" cap="none" strike="noStrike">
                <a:latin typeface="Gill Sans"/>
                <a:ea typeface="Gill Sans"/>
                <a:cs typeface="Gill Sans"/>
                <a:sym typeface="Gill Sans"/>
              </a:rPr>
              <a:t>olds ((</a:t>
            </a:r>
            <a:r>
              <a:rPr b="0" i="1" lang="hu-HU" sz="1800" u="none" cap="none" strike="noStrike">
                <a:latin typeface="Gill Sans"/>
                <a:ea typeface="Gill Sans"/>
                <a:cs typeface="Gill Sans"/>
                <a:sym typeface="Gill Sans"/>
              </a:rPr>
              <a:t>χ</a:t>
            </a:r>
            <a:r>
              <a:rPr b="0" baseline="30000" i="0" lang="hu-HU" sz="1800" u="none" cap="none" strike="noStrike">
                <a:latin typeface="Gill Sans"/>
                <a:ea typeface="Gill Sans"/>
                <a:cs typeface="Gill Sans"/>
                <a:sym typeface="Gill Sans"/>
              </a:rPr>
              <a:t>2</a:t>
            </a:r>
            <a:r>
              <a:rPr b="0" i="0" lang="hu-HU" sz="1800" u="none" cap="none" strike="noStrike">
                <a:latin typeface="Gill Sans"/>
                <a:ea typeface="Gill Sans"/>
                <a:cs typeface="Gill Sans"/>
                <a:sym typeface="Gill Sans"/>
              </a:rPr>
              <a:t>(3) = 13,509; </a:t>
            </a:r>
            <a:r>
              <a:rPr b="0" i="1" lang="hu-HU" sz="1800" u="none" cap="none" strike="noStrike">
                <a:latin typeface="Gill Sans"/>
                <a:ea typeface="Gill Sans"/>
                <a:cs typeface="Gill Sans"/>
                <a:sym typeface="Gill Sans"/>
              </a:rPr>
              <a:t>p</a:t>
            </a:r>
            <a:r>
              <a:rPr b="0" i="0" lang="hu-HU" sz="1800" u="none" cap="none" strike="noStrike">
                <a:latin typeface="Gill Sans"/>
                <a:ea typeface="Gill Sans"/>
                <a:cs typeface="Gill Sans"/>
                <a:sym typeface="Gill Sans"/>
              </a:rPr>
              <a:t> &lt; 0,05)</a:t>
            </a:r>
            <a:endParaRPr b="0" i="0" sz="1800" u="none" cap="none" strike="noStrike">
              <a:latin typeface="Gill Sans"/>
              <a:ea typeface="Gill Sans"/>
              <a:cs typeface="Gill Sans"/>
              <a:sym typeface="Gill Sans"/>
            </a:endParaRPr>
          </a:p>
        </p:txBody>
      </p:sp>
      <p:pic>
        <p:nvPicPr>
          <p:cNvPr id="224" name="Google Shape;224;p9"/>
          <p:cNvPicPr preferRelativeResize="0"/>
          <p:nvPr/>
        </p:nvPicPr>
        <p:blipFill>
          <a:blip r:embed="rId3">
            <a:alphaModFix/>
          </a:blip>
          <a:stretch>
            <a:fillRect/>
          </a:stretch>
        </p:blipFill>
        <p:spPr>
          <a:xfrm>
            <a:off x="439875" y="1868349"/>
            <a:ext cx="4659175" cy="2340450"/>
          </a:xfrm>
          <a:prstGeom prst="rect">
            <a:avLst/>
          </a:prstGeom>
          <a:noFill/>
          <a:ln>
            <a:noFill/>
          </a:ln>
        </p:spPr>
      </p:pic>
      <p:pic>
        <p:nvPicPr>
          <p:cNvPr id="225" name="Google Shape;225;p9"/>
          <p:cNvPicPr preferRelativeResize="0"/>
          <p:nvPr/>
        </p:nvPicPr>
        <p:blipFill>
          <a:blip r:embed="rId4">
            <a:alphaModFix/>
          </a:blip>
          <a:stretch>
            <a:fillRect/>
          </a:stretch>
        </p:blipFill>
        <p:spPr>
          <a:xfrm>
            <a:off x="6301750" y="1936806"/>
            <a:ext cx="4465871" cy="2073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DISTRIBUTION REGARDING GENDER</a:t>
            </a:r>
            <a:endParaRPr/>
          </a:p>
        </p:txBody>
      </p:sp>
      <p:sp>
        <p:nvSpPr>
          <p:cNvPr id="231" name="Google Shape;231;p8"/>
          <p:cNvSpPr txBox="1"/>
          <p:nvPr>
            <p:ph idx="1" type="body"/>
          </p:nvPr>
        </p:nvSpPr>
        <p:spPr>
          <a:xfrm>
            <a:off x="294125" y="5226175"/>
            <a:ext cx="11375400" cy="1492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hu-HU" sz="1900">
                <a:solidFill>
                  <a:srgbClr val="000000"/>
                </a:solidFill>
              </a:rPr>
              <a:t>Minimal differences in the frequency of </a:t>
            </a:r>
            <a:r>
              <a:rPr i="1" lang="hu-HU" sz="1900">
                <a:solidFill>
                  <a:srgbClr val="000000"/>
                </a:solidFill>
              </a:rPr>
              <a:t>szerintem </a:t>
            </a:r>
            <a:r>
              <a:rPr lang="hu-HU" sz="1900">
                <a:solidFill>
                  <a:srgbClr val="000000"/>
                </a:solidFill>
              </a:rPr>
              <a:t>in the different (phonetic and pragmatic) positions between females and males.</a:t>
            </a:r>
            <a:endParaRPr sz="1900">
              <a:solidFill>
                <a:srgbClr val="000000"/>
              </a:solidFill>
            </a:endParaRPr>
          </a:p>
          <a:p>
            <a:pPr indent="0" lvl="0" marL="0" rtl="0" algn="l">
              <a:spcBef>
                <a:spcPts val="960"/>
              </a:spcBef>
              <a:spcAft>
                <a:spcPts val="0"/>
              </a:spcAft>
              <a:buNone/>
            </a:pPr>
            <a:r>
              <a:t/>
            </a:r>
            <a:endParaRPr sz="1900">
              <a:solidFill>
                <a:srgbClr val="000000"/>
              </a:solidFill>
            </a:endParaRPr>
          </a:p>
        </p:txBody>
      </p:sp>
      <p:pic>
        <p:nvPicPr>
          <p:cNvPr id="232" name="Google Shape;232;p8"/>
          <p:cNvPicPr preferRelativeResize="0"/>
          <p:nvPr/>
        </p:nvPicPr>
        <p:blipFill>
          <a:blip r:embed="rId3">
            <a:alphaModFix/>
          </a:blip>
          <a:stretch>
            <a:fillRect/>
          </a:stretch>
        </p:blipFill>
        <p:spPr>
          <a:xfrm>
            <a:off x="152400" y="1868356"/>
            <a:ext cx="5561099" cy="2822441"/>
          </a:xfrm>
          <a:prstGeom prst="rect">
            <a:avLst/>
          </a:prstGeom>
          <a:noFill/>
          <a:ln>
            <a:noFill/>
          </a:ln>
        </p:spPr>
      </p:pic>
      <p:pic>
        <p:nvPicPr>
          <p:cNvPr id="233" name="Google Shape;233;p8"/>
          <p:cNvPicPr preferRelativeResize="0"/>
          <p:nvPr/>
        </p:nvPicPr>
        <p:blipFill rotWithShape="1">
          <a:blip r:embed="rId4">
            <a:alphaModFix/>
          </a:blip>
          <a:srcRect b="0" l="0" r="0" t="3465"/>
          <a:stretch/>
        </p:blipFill>
        <p:spPr>
          <a:xfrm>
            <a:off x="5783750" y="1886601"/>
            <a:ext cx="5885667" cy="2822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25f17125a6_0_34"/>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hu-HU"/>
              <a:t>TURN TAKING &amp;</a:t>
            </a:r>
            <a:r>
              <a:rPr lang="hu-HU"/>
              <a:t> </a:t>
            </a:r>
            <a:r>
              <a:rPr i="1" lang="hu-HU"/>
              <a:t>SZERINTEM</a:t>
            </a:r>
            <a:endParaRPr i="1"/>
          </a:p>
        </p:txBody>
      </p:sp>
      <p:sp>
        <p:nvSpPr>
          <p:cNvPr id="240" name="Google Shape;240;g225f17125a6_0_34"/>
          <p:cNvSpPr txBox="1"/>
          <p:nvPr>
            <p:ph idx="1" type="body"/>
          </p:nvPr>
        </p:nvSpPr>
        <p:spPr>
          <a:xfrm>
            <a:off x="370600" y="2096850"/>
            <a:ext cx="7599300" cy="1697400"/>
          </a:xfrm>
          <a:prstGeom prst="rect">
            <a:avLst/>
          </a:prstGeom>
        </p:spPr>
        <p:txBody>
          <a:bodyPr anchorCtr="0" anchor="ctr" bIns="45700" lIns="91425" spcFirstLastPara="1" rIns="91425" wrap="square" tIns="45700">
            <a:noAutofit/>
          </a:bodyPr>
          <a:lstStyle/>
          <a:p>
            <a:pPr indent="0" lvl="0" marL="0" rtl="0" algn="l">
              <a:lnSpc>
                <a:spcPct val="100000"/>
              </a:lnSpc>
              <a:spcBef>
                <a:spcPts val="360"/>
              </a:spcBef>
              <a:spcAft>
                <a:spcPts val="0"/>
              </a:spcAft>
              <a:buNone/>
            </a:pPr>
            <a:r>
              <a:rPr lang="hu-HU" sz="1950">
                <a:solidFill>
                  <a:srgbClr val="000000"/>
                </a:solidFill>
              </a:rPr>
              <a:t>24.3% of all </a:t>
            </a:r>
            <a:r>
              <a:rPr i="1" lang="hu-HU" sz="1950">
                <a:solidFill>
                  <a:srgbClr val="000000"/>
                </a:solidFill>
              </a:rPr>
              <a:t>szerintem </a:t>
            </a:r>
            <a:r>
              <a:rPr lang="hu-HU" sz="1950">
                <a:solidFill>
                  <a:srgbClr val="000000"/>
                </a:solidFill>
              </a:rPr>
              <a:t>occured in the near vicinity of a turn taking;</a:t>
            </a:r>
            <a:endParaRPr sz="1950">
              <a:solidFill>
                <a:srgbClr val="000000"/>
              </a:solidFill>
            </a:endParaRPr>
          </a:p>
          <a:p>
            <a:pPr indent="0" lvl="0" marL="0" rtl="0" algn="l">
              <a:lnSpc>
                <a:spcPct val="100000"/>
              </a:lnSpc>
              <a:spcBef>
                <a:spcPts val="600"/>
              </a:spcBef>
              <a:spcAft>
                <a:spcPts val="0"/>
              </a:spcAft>
              <a:buNone/>
            </a:pPr>
            <a:r>
              <a:rPr lang="hu-HU" sz="1950">
                <a:solidFill>
                  <a:srgbClr val="000000"/>
                </a:solidFill>
              </a:rPr>
              <a:t>in most of the cases in the first IPU after the TT, </a:t>
            </a:r>
            <a:br>
              <a:rPr lang="hu-HU" sz="1950">
                <a:solidFill>
                  <a:srgbClr val="000000"/>
                </a:solidFill>
              </a:rPr>
            </a:br>
            <a:r>
              <a:rPr lang="hu-HU" sz="1950">
                <a:solidFill>
                  <a:srgbClr val="000000"/>
                </a:solidFill>
              </a:rPr>
              <a:t>but not in an absolute initial position e.g. </a:t>
            </a:r>
            <a:endParaRPr sz="1950">
              <a:solidFill>
                <a:srgbClr val="000000"/>
              </a:solidFill>
            </a:endParaRPr>
          </a:p>
          <a:p>
            <a:pPr indent="0" lvl="0" marL="0" rtl="0" algn="l">
              <a:lnSpc>
                <a:spcPct val="100000"/>
              </a:lnSpc>
              <a:spcBef>
                <a:spcPts val="600"/>
              </a:spcBef>
              <a:spcAft>
                <a:spcPts val="0"/>
              </a:spcAft>
              <a:buNone/>
            </a:pPr>
            <a:r>
              <a:rPr lang="hu-HU" sz="1950">
                <a:solidFill>
                  <a:srgbClr val="000000"/>
                </a:solidFill>
              </a:rPr>
              <a:t>‘a tapasztalatok alapján </a:t>
            </a:r>
            <a:r>
              <a:rPr b="1" lang="hu-HU" sz="1950">
                <a:solidFill>
                  <a:srgbClr val="000000"/>
                </a:solidFill>
              </a:rPr>
              <a:t>szerintem </a:t>
            </a:r>
            <a:r>
              <a:rPr lang="hu-HU" sz="1950">
                <a:solidFill>
                  <a:srgbClr val="000000"/>
                </a:solidFill>
              </a:rPr>
              <a:t>ez volt azért nem volt az olyan gyakori’ (the first IPU after turn taking)</a:t>
            </a:r>
            <a:endParaRPr sz="1950">
              <a:solidFill>
                <a:srgbClr val="000000"/>
              </a:solidFill>
            </a:endParaRPr>
          </a:p>
          <a:p>
            <a:pPr indent="0" lvl="0" marL="0" rtl="0" algn="l">
              <a:lnSpc>
                <a:spcPct val="100000"/>
              </a:lnSpc>
              <a:spcBef>
                <a:spcPts val="600"/>
              </a:spcBef>
              <a:spcAft>
                <a:spcPts val="0"/>
              </a:spcAft>
              <a:buNone/>
            </a:pPr>
            <a:r>
              <a:rPr lang="hu-HU" sz="1950">
                <a:solidFill>
                  <a:srgbClr val="000000"/>
                </a:solidFill>
              </a:rPr>
              <a:t>‘based on experience, </a:t>
            </a:r>
            <a:r>
              <a:rPr b="1" lang="hu-HU" sz="1950">
                <a:solidFill>
                  <a:srgbClr val="000000"/>
                </a:solidFill>
              </a:rPr>
              <a:t>I think</a:t>
            </a:r>
            <a:r>
              <a:rPr lang="hu-HU" sz="1950">
                <a:solidFill>
                  <a:srgbClr val="000000"/>
                </a:solidFill>
              </a:rPr>
              <a:t> it was not that common’</a:t>
            </a:r>
            <a:endParaRPr sz="1950">
              <a:solidFill>
                <a:srgbClr val="000000"/>
              </a:solidFill>
            </a:endParaRPr>
          </a:p>
          <a:p>
            <a:pPr indent="0" lvl="0" marL="0" rtl="0" algn="l">
              <a:lnSpc>
                <a:spcPct val="100000"/>
              </a:lnSpc>
              <a:spcBef>
                <a:spcPts val="600"/>
              </a:spcBef>
              <a:spcAft>
                <a:spcPts val="600"/>
              </a:spcAft>
              <a:buSzPts val="275"/>
              <a:buNone/>
            </a:pPr>
            <a:r>
              <a:t/>
            </a:r>
            <a:endParaRPr sz="650">
              <a:solidFill>
                <a:srgbClr val="FF0000"/>
              </a:solidFill>
            </a:endParaRPr>
          </a:p>
        </p:txBody>
      </p:sp>
      <p:pic>
        <p:nvPicPr>
          <p:cNvPr id="241" name="Google Shape;241;g225f17125a6_0_34"/>
          <p:cNvPicPr preferRelativeResize="0"/>
          <p:nvPr/>
        </p:nvPicPr>
        <p:blipFill rotWithShape="1">
          <a:blip r:embed="rId4">
            <a:alphaModFix/>
          </a:blip>
          <a:srcRect b="5758" l="10078" r="8382" t="0"/>
          <a:stretch/>
        </p:blipFill>
        <p:spPr>
          <a:xfrm>
            <a:off x="7506725" y="2214600"/>
            <a:ext cx="3727850" cy="2594325"/>
          </a:xfrm>
          <a:prstGeom prst="rect">
            <a:avLst/>
          </a:prstGeom>
          <a:noFill/>
          <a:ln>
            <a:noFill/>
          </a:ln>
        </p:spPr>
      </p:pic>
      <p:pic>
        <p:nvPicPr>
          <p:cNvPr id="242" name="Google Shape;242;g225f17125a6_0_34"/>
          <p:cNvPicPr preferRelativeResize="0"/>
          <p:nvPr/>
        </p:nvPicPr>
        <p:blipFill rotWithShape="1">
          <a:blip r:embed="rId5">
            <a:alphaModFix/>
          </a:blip>
          <a:srcRect b="0" l="22200" r="17042" t="0"/>
          <a:stretch/>
        </p:blipFill>
        <p:spPr>
          <a:xfrm>
            <a:off x="958525" y="3920050"/>
            <a:ext cx="2986975" cy="2959850"/>
          </a:xfrm>
          <a:prstGeom prst="rect">
            <a:avLst/>
          </a:prstGeom>
          <a:noFill/>
          <a:ln>
            <a:noFill/>
          </a:ln>
        </p:spPr>
      </p:pic>
      <p:sp>
        <p:nvSpPr>
          <p:cNvPr id="243" name="Google Shape;243;g225f17125a6_0_34"/>
          <p:cNvSpPr txBox="1"/>
          <p:nvPr/>
        </p:nvSpPr>
        <p:spPr>
          <a:xfrm>
            <a:off x="6355550" y="4986850"/>
            <a:ext cx="493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244" name="Google Shape;244;g225f17125a6_0_34"/>
          <p:cNvSpPr txBox="1"/>
          <p:nvPr>
            <p:ph idx="1" type="body"/>
          </p:nvPr>
        </p:nvSpPr>
        <p:spPr>
          <a:xfrm>
            <a:off x="4930625" y="5161275"/>
            <a:ext cx="6968100" cy="1326000"/>
          </a:xfrm>
          <a:prstGeom prst="rect">
            <a:avLst/>
          </a:prstGeom>
        </p:spPr>
        <p:txBody>
          <a:bodyPr anchorCtr="0" anchor="ctr" bIns="45700" lIns="91425" spcFirstLastPara="1" rIns="91425" wrap="square" tIns="45700">
            <a:noAutofit/>
          </a:bodyPr>
          <a:lstStyle/>
          <a:p>
            <a:pPr indent="0" lvl="0" marL="0" rtl="0" algn="l">
              <a:lnSpc>
                <a:spcPct val="80000"/>
              </a:lnSpc>
              <a:spcBef>
                <a:spcPts val="360"/>
              </a:spcBef>
              <a:spcAft>
                <a:spcPts val="0"/>
              </a:spcAft>
              <a:buNone/>
            </a:pPr>
            <a:r>
              <a:rPr lang="hu-HU" sz="1950">
                <a:solidFill>
                  <a:srgbClr val="000000"/>
                </a:solidFill>
              </a:rPr>
              <a:t>most of them after/before positive FTO</a:t>
            </a:r>
            <a:endParaRPr sz="1950">
              <a:solidFill>
                <a:srgbClr val="000000"/>
              </a:solidFill>
            </a:endParaRPr>
          </a:p>
          <a:p>
            <a:pPr indent="0" lvl="0" marL="0" rtl="0" algn="l">
              <a:lnSpc>
                <a:spcPct val="80000"/>
              </a:lnSpc>
              <a:spcBef>
                <a:spcPts val="600"/>
              </a:spcBef>
              <a:spcAft>
                <a:spcPts val="0"/>
              </a:spcAft>
              <a:buSzPts val="275"/>
              <a:buNone/>
            </a:pPr>
            <a:r>
              <a:rPr lang="hu-HU" sz="1950">
                <a:solidFill>
                  <a:srgbClr val="000000"/>
                </a:solidFill>
              </a:rPr>
              <a:t>less after/before negativ FTO</a:t>
            </a:r>
            <a:endParaRPr sz="1950">
              <a:solidFill>
                <a:srgbClr val="000000"/>
              </a:solidFill>
            </a:endParaRPr>
          </a:p>
          <a:p>
            <a:pPr indent="0" lvl="0" marL="0" rtl="0" algn="l">
              <a:lnSpc>
                <a:spcPct val="80000"/>
              </a:lnSpc>
              <a:spcBef>
                <a:spcPts val="600"/>
              </a:spcBef>
              <a:spcAft>
                <a:spcPts val="600"/>
              </a:spcAft>
              <a:buSzPts val="275"/>
              <a:buNone/>
            </a:pPr>
            <a:r>
              <a:rPr lang="hu-HU" sz="1950">
                <a:solidFill>
                  <a:srgbClr val="000000"/>
                </a:solidFill>
              </a:rPr>
              <a:t>2% after/before 0 ms FTO</a:t>
            </a:r>
            <a:endParaRPr sz="1950">
              <a:solidFill>
                <a:srgbClr val="000000"/>
              </a:solidFill>
            </a:endParaRPr>
          </a:p>
        </p:txBody>
      </p:sp>
      <p:sp>
        <p:nvSpPr>
          <p:cNvPr id="245" name="Google Shape;245;g225f17125a6_0_34"/>
          <p:cNvSpPr/>
          <p:nvPr/>
        </p:nvSpPr>
        <p:spPr>
          <a:xfrm>
            <a:off x="8353250" y="5857350"/>
            <a:ext cx="862500" cy="287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25f17125a6_0_34"/>
          <p:cNvSpPr/>
          <p:nvPr/>
        </p:nvSpPr>
        <p:spPr>
          <a:xfrm>
            <a:off x="9393600" y="5030100"/>
            <a:ext cx="2614500" cy="169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HU" sz="1950">
                <a:latin typeface="Gill Sans"/>
                <a:ea typeface="Gill Sans"/>
                <a:cs typeface="Gill Sans"/>
                <a:sym typeface="Gill Sans"/>
              </a:rPr>
              <a:t>general distribution of the FTO types </a:t>
            </a:r>
            <a:endParaRPr/>
          </a:p>
        </p:txBody>
      </p:sp>
      <p:sp>
        <p:nvSpPr>
          <p:cNvPr id="247" name="Google Shape;247;g225f17125a6_0_34"/>
          <p:cNvSpPr/>
          <p:nvPr/>
        </p:nvSpPr>
        <p:spPr>
          <a:xfrm>
            <a:off x="10234500" y="2325450"/>
            <a:ext cx="9327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mean:</a:t>
            </a:r>
            <a:endParaRPr/>
          </a:p>
          <a:p>
            <a:pPr indent="0" lvl="0" marL="0" rtl="0" algn="l">
              <a:spcBef>
                <a:spcPts val="0"/>
              </a:spcBef>
              <a:spcAft>
                <a:spcPts val="0"/>
              </a:spcAft>
              <a:buNone/>
            </a:pPr>
            <a:r>
              <a:rPr lang="hu-HU"/>
              <a:t>440 ms</a:t>
            </a:r>
            <a:endParaRPr/>
          </a:p>
        </p:txBody>
      </p:sp>
      <p:sp>
        <p:nvSpPr>
          <p:cNvPr id="248" name="Google Shape;248;g225f17125a6_0_34"/>
          <p:cNvSpPr/>
          <p:nvPr/>
        </p:nvSpPr>
        <p:spPr>
          <a:xfrm>
            <a:off x="7349425" y="3597200"/>
            <a:ext cx="9327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mean:</a:t>
            </a:r>
            <a:endParaRPr/>
          </a:p>
          <a:p>
            <a:pPr indent="0" lvl="0" marL="0" rtl="0" algn="l">
              <a:spcBef>
                <a:spcPts val="0"/>
              </a:spcBef>
              <a:spcAft>
                <a:spcPts val="0"/>
              </a:spcAft>
              <a:buNone/>
            </a:pPr>
            <a:r>
              <a:rPr lang="hu-HU"/>
              <a:t>416 ms</a:t>
            </a:r>
            <a:endParaRPr/>
          </a:p>
        </p:txBody>
      </p:sp>
      <p:sp>
        <p:nvSpPr>
          <p:cNvPr id="249" name="Google Shape;249;g225f17125a6_0_34"/>
          <p:cNvSpPr txBox="1"/>
          <p:nvPr/>
        </p:nvSpPr>
        <p:spPr>
          <a:xfrm>
            <a:off x="7794425" y="1823500"/>
            <a:ext cx="328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hu-HU">
                <a:latin typeface="Gill Sans"/>
                <a:ea typeface="Gill Sans"/>
                <a:cs typeface="Gill Sans"/>
                <a:sym typeface="Gill Sans"/>
              </a:rPr>
              <a:t>The distribution of FTO-values</a:t>
            </a:r>
            <a:endParaRPr>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idx="1" type="body"/>
          </p:nvPr>
        </p:nvSpPr>
        <p:spPr>
          <a:xfrm>
            <a:off x="273500" y="1972050"/>
            <a:ext cx="11467200" cy="4708500"/>
          </a:xfrm>
          <a:prstGeom prst="rect">
            <a:avLst/>
          </a:prstGeom>
          <a:noFill/>
          <a:ln>
            <a:noFill/>
          </a:ln>
        </p:spPr>
        <p:txBody>
          <a:bodyPr anchorCtr="0" anchor="ctr" bIns="45700" lIns="91425" spcFirstLastPara="1" rIns="91425" wrap="square" tIns="45700">
            <a:normAutofit/>
          </a:bodyPr>
          <a:lstStyle/>
          <a:p>
            <a:pPr indent="-374650" lvl="0" marL="457200" marR="0" rtl="0" algn="l">
              <a:lnSpc>
                <a:spcPct val="100000"/>
              </a:lnSpc>
              <a:spcBef>
                <a:spcPts val="0"/>
              </a:spcBef>
              <a:spcAft>
                <a:spcPts val="0"/>
              </a:spcAft>
              <a:buClr>
                <a:srgbClr val="741B47"/>
              </a:buClr>
              <a:buSzPts val="2300"/>
              <a:buChar char="◼"/>
            </a:pPr>
            <a:r>
              <a:rPr lang="hu-HU" sz="2300">
                <a:solidFill>
                  <a:schemeClr val="dk1"/>
                </a:solidFill>
              </a:rPr>
              <a:t>The age of the speaker influenced the occurrence of </a:t>
            </a:r>
            <a:r>
              <a:rPr i="1" lang="hu-HU" sz="2300">
                <a:solidFill>
                  <a:schemeClr val="dk1"/>
                </a:solidFill>
              </a:rPr>
              <a:t>szerintem </a:t>
            </a:r>
            <a:r>
              <a:rPr lang="hu-HU" sz="2300">
                <a:solidFill>
                  <a:schemeClr val="dk1"/>
                </a:solidFill>
              </a:rPr>
              <a:t>– more frequent in the younger speaker’s speech BUT the gender had no significant effect on the usage of the DM.</a:t>
            </a:r>
            <a:endParaRPr sz="2300">
              <a:solidFill>
                <a:schemeClr val="dk1"/>
              </a:solidFill>
            </a:endParaRPr>
          </a:p>
          <a:p>
            <a:pPr indent="-374650" lvl="0" marL="457200" marR="0" rtl="0" algn="l">
              <a:lnSpc>
                <a:spcPct val="100000"/>
              </a:lnSpc>
              <a:spcBef>
                <a:spcPts val="0"/>
              </a:spcBef>
              <a:spcAft>
                <a:spcPts val="0"/>
              </a:spcAft>
              <a:buClr>
                <a:srgbClr val="741B47"/>
              </a:buClr>
              <a:buSzPts val="2300"/>
              <a:buChar char="◼"/>
            </a:pPr>
            <a:r>
              <a:rPr i="1" lang="hu-HU" sz="2300">
                <a:solidFill>
                  <a:schemeClr val="dk1"/>
                </a:solidFill>
              </a:rPr>
              <a:t>Szerintem </a:t>
            </a:r>
            <a:r>
              <a:rPr lang="hu-HU" sz="2300">
                <a:solidFill>
                  <a:schemeClr val="dk1"/>
                </a:solidFill>
              </a:rPr>
              <a:t>is not phonetically independent.</a:t>
            </a:r>
            <a:endParaRPr sz="2300">
              <a:solidFill>
                <a:schemeClr val="dk1"/>
              </a:solidFill>
            </a:endParaRPr>
          </a:p>
          <a:p>
            <a:pPr indent="-374650" lvl="0" marL="457200" marR="0" rtl="0" algn="l">
              <a:lnSpc>
                <a:spcPct val="100000"/>
              </a:lnSpc>
              <a:spcBef>
                <a:spcPts val="0"/>
              </a:spcBef>
              <a:spcAft>
                <a:spcPts val="0"/>
              </a:spcAft>
              <a:buClr>
                <a:srgbClr val="741B47"/>
              </a:buClr>
              <a:buSzPts val="2300"/>
              <a:buChar char="◼"/>
            </a:pPr>
            <a:r>
              <a:rPr lang="hu-HU" sz="2300">
                <a:solidFill>
                  <a:schemeClr val="dk1"/>
                </a:solidFill>
              </a:rPr>
              <a:t>On the left periphery, </a:t>
            </a:r>
            <a:r>
              <a:rPr i="1" lang="hu-HU" sz="2300">
                <a:solidFill>
                  <a:schemeClr val="dk1"/>
                </a:solidFill>
              </a:rPr>
              <a:t>szerintem </a:t>
            </a:r>
            <a:r>
              <a:rPr lang="hu-HU" sz="2300">
                <a:solidFill>
                  <a:schemeClr val="dk1"/>
                </a:solidFill>
              </a:rPr>
              <a:t>was preceded by another DM (e.g. </a:t>
            </a:r>
            <a:r>
              <a:rPr i="1" lang="hu-HU" sz="2300">
                <a:solidFill>
                  <a:schemeClr val="dk1"/>
                </a:solidFill>
              </a:rPr>
              <a:t>hát </a:t>
            </a:r>
            <a:r>
              <a:rPr lang="hu-HU" sz="2300">
                <a:solidFill>
                  <a:schemeClr val="dk1"/>
                </a:solidFill>
              </a:rPr>
              <a:t>‘well’, </a:t>
            </a:r>
            <a:r>
              <a:rPr i="1" lang="hu-HU" sz="2300">
                <a:solidFill>
                  <a:schemeClr val="dk1"/>
                </a:solidFill>
              </a:rPr>
              <a:t>igen de</a:t>
            </a:r>
            <a:r>
              <a:rPr lang="hu-HU" sz="2300">
                <a:solidFill>
                  <a:schemeClr val="dk1"/>
                </a:solidFill>
              </a:rPr>
              <a:t> ‘yes but’) in more than 40% of all cases  – </a:t>
            </a:r>
            <a:r>
              <a:rPr i="1" lang="hu-HU" sz="2300">
                <a:solidFill>
                  <a:schemeClr val="dk1"/>
                </a:solidFill>
              </a:rPr>
              <a:t>szerintem </a:t>
            </a:r>
            <a:r>
              <a:rPr lang="hu-HU" sz="2300">
                <a:solidFill>
                  <a:schemeClr val="dk1"/>
                </a:solidFill>
              </a:rPr>
              <a:t>in rather internal position not initial position.</a:t>
            </a:r>
            <a:endParaRPr sz="2300">
              <a:solidFill>
                <a:schemeClr val="dk1"/>
              </a:solidFill>
            </a:endParaRPr>
          </a:p>
          <a:p>
            <a:pPr indent="-374650" lvl="0" marL="457200" marR="0" rtl="0" algn="l">
              <a:lnSpc>
                <a:spcPct val="100000"/>
              </a:lnSpc>
              <a:spcBef>
                <a:spcPts val="0"/>
              </a:spcBef>
              <a:spcAft>
                <a:spcPts val="0"/>
              </a:spcAft>
              <a:buClr>
                <a:srgbClr val="741B47"/>
              </a:buClr>
              <a:buSzPts val="2300"/>
              <a:buChar char="◼"/>
            </a:pPr>
            <a:r>
              <a:rPr lang="hu-HU" sz="2300">
                <a:solidFill>
                  <a:schemeClr val="dk1"/>
                </a:solidFill>
              </a:rPr>
              <a:t>Shift to medial pragmatic positions, e.g. </a:t>
            </a:r>
            <a:r>
              <a:rPr i="1" lang="hu-HU" sz="2300">
                <a:solidFill>
                  <a:schemeClr val="dk1"/>
                </a:solidFill>
              </a:rPr>
              <a:t>ez szerintem teljesen morbid</a:t>
            </a:r>
            <a:r>
              <a:rPr lang="hu-HU" sz="2300">
                <a:solidFill>
                  <a:schemeClr val="dk1"/>
                </a:solidFill>
              </a:rPr>
              <a:t> ‘it’s I think totally morbid’(bea034f020) – (syntactic) topic marker?</a:t>
            </a:r>
            <a:endParaRPr sz="2300">
              <a:solidFill>
                <a:schemeClr val="dk1"/>
              </a:solidFill>
            </a:endParaRPr>
          </a:p>
          <a:p>
            <a:pPr indent="-365506" lvl="0" marL="457200" rtl="0" algn="l">
              <a:spcBef>
                <a:spcPts val="0"/>
              </a:spcBef>
              <a:spcAft>
                <a:spcPts val="0"/>
              </a:spcAft>
              <a:buClr>
                <a:srgbClr val="741B47"/>
              </a:buClr>
              <a:buSzPts val="2156"/>
              <a:buChar char="◼"/>
            </a:pPr>
            <a:r>
              <a:rPr lang="hu-HU" sz="2300">
                <a:solidFill>
                  <a:schemeClr val="dk1"/>
                </a:solidFill>
              </a:rPr>
              <a:t>TT and </a:t>
            </a:r>
            <a:r>
              <a:rPr i="1" lang="hu-HU" sz="2300">
                <a:solidFill>
                  <a:schemeClr val="dk1"/>
                </a:solidFill>
              </a:rPr>
              <a:t>szerintem</a:t>
            </a:r>
            <a:r>
              <a:rPr lang="hu-HU" sz="2300">
                <a:solidFill>
                  <a:schemeClr val="dk1"/>
                </a:solidFill>
              </a:rPr>
              <a:t>: almost one quarter of all data occur near a turn-taking, most of them in the initial position in the first IPU after TT; two thirds of these turns occur with positive FTO (with a silent pause not overlap)</a:t>
            </a:r>
            <a:endParaRPr sz="2300">
              <a:solidFill>
                <a:srgbClr val="FF0000"/>
              </a:solidFill>
            </a:endParaRPr>
          </a:p>
        </p:txBody>
      </p:sp>
      <p:sp>
        <p:nvSpPr>
          <p:cNvPr id="255" name="Google Shape;255;p10"/>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extLst>
                  <a:ext uri="http://customooxmlschemas.google.com/">
                    <go:slidesCustomData xmlns:go="http://customooxmlschemas.google.com/" textRoundtripDataId="8"/>
                  </a:ext>
                </a:extLst>
              </a:rPr>
              <a:t>CONCLUSIONS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REFERENCES</a:t>
            </a:r>
            <a:endParaRPr/>
          </a:p>
        </p:txBody>
      </p:sp>
      <p:sp>
        <p:nvSpPr>
          <p:cNvPr id="261" name="Google Shape;261;p11"/>
          <p:cNvSpPr txBox="1"/>
          <p:nvPr>
            <p:ph idx="1" type="body"/>
          </p:nvPr>
        </p:nvSpPr>
        <p:spPr>
          <a:xfrm>
            <a:off x="413425" y="1793375"/>
            <a:ext cx="11514000" cy="486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Aijmer, K. 1997. </a:t>
            </a:r>
            <a:r>
              <a:rPr i="1" lang="hu-HU" sz="1300">
                <a:solidFill>
                  <a:srgbClr val="000000"/>
                </a:solidFill>
              </a:rPr>
              <a:t>I think </a:t>
            </a:r>
            <a:r>
              <a:rPr lang="hu-HU" sz="1300">
                <a:solidFill>
                  <a:srgbClr val="000000"/>
                </a:solidFill>
              </a:rPr>
              <a:t>– an English modal particle. In: Swan, T. – Westvik, O. J. (eds): </a:t>
            </a:r>
            <a:r>
              <a:rPr i="1" lang="hu-HU" sz="1300">
                <a:solidFill>
                  <a:srgbClr val="000000"/>
                </a:solidFill>
              </a:rPr>
              <a:t>Modality in Germanic languages. Historical and comparative perspectives</a:t>
            </a:r>
            <a:r>
              <a:rPr lang="hu-HU" sz="1300">
                <a:solidFill>
                  <a:srgbClr val="000000"/>
                </a:solidFill>
              </a:rPr>
              <a:t>. Berlin: Mouton de Gruyter. 1–47.</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Brinton, L. J. 2017. </a:t>
            </a:r>
            <a:r>
              <a:rPr i="1" lang="hu-HU" sz="1300">
                <a:solidFill>
                  <a:srgbClr val="000000"/>
                </a:solidFill>
              </a:rPr>
              <a:t>The evolution of pragmatic markers in English. </a:t>
            </a:r>
            <a:r>
              <a:rPr lang="hu-HU" sz="1300">
                <a:solidFill>
                  <a:srgbClr val="000000"/>
                </a:solidFill>
              </a:rPr>
              <a:t>Cambridge: Cambridge University Press.</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Crible, L. 2018. </a:t>
            </a:r>
            <a:r>
              <a:rPr i="1" lang="hu-HU" sz="1300">
                <a:solidFill>
                  <a:srgbClr val="000000"/>
                </a:solidFill>
              </a:rPr>
              <a:t>Discourse markers and (dis)fluency.</a:t>
            </a:r>
            <a:r>
              <a:rPr lang="hu-HU" sz="1300">
                <a:solidFill>
                  <a:srgbClr val="000000"/>
                </a:solidFill>
              </a:rPr>
              <a:t> Amsterdam &amp; Philadelphia: John Benjamins.</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Dér, Cs. I. 2016. A </a:t>
            </a:r>
            <a:r>
              <a:rPr i="1" lang="hu-HU" sz="1300">
                <a:solidFill>
                  <a:srgbClr val="000000"/>
                </a:solidFill>
              </a:rPr>
              <a:t>szerintem</a:t>
            </a:r>
            <a:r>
              <a:rPr lang="hu-HU" sz="1300">
                <a:solidFill>
                  <a:srgbClr val="000000"/>
                </a:solidFill>
              </a:rPr>
              <a:t> diskurzusjelölő szinkrón és diakrón vizsgálata. In: Reményi Andrea Ágnes – Sárdi Csilla – Tóth Zsuzsa (szerk.) </a:t>
            </a:r>
            <a:r>
              <a:rPr i="1" lang="hu-HU" sz="1300">
                <a:solidFill>
                  <a:srgbClr val="000000"/>
                </a:solidFill>
              </a:rPr>
              <a:t>Távlatok a mai magyar alkalmazott nyelvészetben.</a:t>
            </a:r>
            <a:r>
              <a:rPr lang="hu-HU" sz="1300">
                <a:solidFill>
                  <a:srgbClr val="000000"/>
                </a:solidFill>
              </a:rPr>
              <a:t> Budapest: Tinta Könyvkiadó. 474-485.</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Dér, Cs. I. 2018. A </a:t>
            </a:r>
            <a:r>
              <a:rPr i="1" lang="hu-HU" sz="1300">
                <a:solidFill>
                  <a:srgbClr val="000000"/>
                </a:solidFill>
              </a:rPr>
              <a:t>szerintem</a:t>
            </a:r>
            <a:r>
              <a:rPr lang="hu-HU" sz="1300">
                <a:solidFill>
                  <a:srgbClr val="000000"/>
                </a:solidFill>
              </a:rPr>
              <a:t> véleményjelölő a magyarban. In: Gecső Tamás — Szabó Mihály (szerk.): Egy- és többértelműség a nyelvben. Székesfehérvár — Budapest: Kodolányi János Egyetem — Tinta Könyvkiadó. 57-60.</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Dér, Cs. I. 2020. Diskurzusjelölők és társulásaik a magyar nyelvben. Budapest: KRE — L’Harmattan.</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Heine, B., Kaltenböck, G., Kuteva, T., Long, H. 2021. The rise of discourse markers. Cambridge: CUP.</a:t>
            </a:r>
            <a:endParaRPr sz="13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hu-HU" sz="1300">
                <a:solidFill>
                  <a:srgbClr val="000000"/>
                </a:solidFill>
              </a:rPr>
              <a:t>Koczogh, H. V. 2012. </a:t>
            </a:r>
            <a:r>
              <a:rPr i="1" lang="hu-HU" sz="1300">
                <a:solidFill>
                  <a:srgbClr val="000000"/>
                </a:solidFill>
              </a:rPr>
              <a:t>The effects of gender and social distance on the expression of verbal disagreement employed by Hungarian undergraduate students.</a:t>
            </a:r>
            <a:r>
              <a:rPr lang="hu-HU" sz="1300">
                <a:solidFill>
                  <a:srgbClr val="000000"/>
                </a:solidFill>
              </a:rPr>
              <a:t> Doctoral dissertation. Debrecen: DE.</a:t>
            </a:r>
            <a:endParaRPr sz="1300">
              <a:solidFill>
                <a:srgbClr val="000000"/>
              </a:solidFill>
            </a:endParaRPr>
          </a:p>
          <a:p>
            <a:pPr indent="0" lvl="0" marL="0" rtl="0" algn="l">
              <a:lnSpc>
                <a:spcPct val="100000"/>
              </a:lnSpc>
              <a:spcBef>
                <a:spcPts val="1200"/>
              </a:spcBef>
              <a:spcAft>
                <a:spcPts val="0"/>
              </a:spcAft>
              <a:buSzPts val="1100"/>
              <a:buNone/>
            </a:pPr>
            <a:r>
              <a:rPr lang="hu-HU" sz="1300">
                <a:solidFill>
                  <a:srgbClr val="000000"/>
                </a:solidFill>
              </a:rPr>
              <a:t>Kugler, N. 2015. </a:t>
            </a:r>
            <a:r>
              <a:rPr i="1" lang="hu-HU" sz="1300">
                <a:solidFill>
                  <a:srgbClr val="000000"/>
                </a:solidFill>
              </a:rPr>
              <a:t>Megfigyelés és következtetés a nyelvi tevékenységben.</a:t>
            </a:r>
            <a:r>
              <a:rPr lang="hu-HU" sz="1300">
                <a:solidFill>
                  <a:srgbClr val="000000"/>
                </a:solidFill>
              </a:rPr>
              <a:t> Budapest: Tinta.</a:t>
            </a:r>
            <a:endParaRPr sz="1300">
              <a:solidFill>
                <a:srgbClr val="000000"/>
              </a:solidFill>
            </a:endParaRPr>
          </a:p>
          <a:p>
            <a:pPr indent="0" lvl="0" marL="0" rtl="0" algn="l">
              <a:lnSpc>
                <a:spcPct val="100000"/>
              </a:lnSpc>
              <a:spcBef>
                <a:spcPts val="1200"/>
              </a:spcBef>
              <a:spcAft>
                <a:spcPts val="0"/>
              </a:spcAft>
              <a:buSzPts val="1100"/>
              <a:buNone/>
            </a:pPr>
            <a:r>
              <a:rPr lang="hu-HU" sz="1300">
                <a:solidFill>
                  <a:srgbClr val="000000"/>
                </a:solidFill>
              </a:rPr>
              <a:t>Lam, Ph. W. Y. 2009. What a difference prosody makes: The role of prosody in the study of discourse particles. In Barth-Weingarten, D. – Dehé, N. –  Wichmann, A. (eds.): </a:t>
            </a:r>
            <a:r>
              <a:rPr i="1" lang="hu-HU" sz="1300">
                <a:solidFill>
                  <a:srgbClr val="000000"/>
                </a:solidFill>
              </a:rPr>
              <a:t>Where prosody meets pragmatics.</a:t>
            </a:r>
            <a:r>
              <a:rPr lang="hu-HU" sz="1300">
                <a:solidFill>
                  <a:srgbClr val="000000"/>
                </a:solidFill>
              </a:rPr>
              <a:t> Emerald Book Publishing Limited. </a:t>
            </a:r>
            <a:r>
              <a:rPr lang="hu-HU" sz="1300">
                <a:solidFill>
                  <a:srgbClr val="000000"/>
                </a:solidFill>
              </a:rPr>
              <a:t>107–128.</a:t>
            </a:r>
            <a:endParaRPr sz="1300">
              <a:solidFill>
                <a:srgbClr val="000000"/>
              </a:solidFill>
            </a:endParaRPr>
          </a:p>
          <a:p>
            <a:pPr indent="0" lvl="0" marL="0" rtl="0" algn="l">
              <a:lnSpc>
                <a:spcPct val="100000"/>
              </a:lnSpc>
              <a:spcBef>
                <a:spcPts val="1200"/>
              </a:spcBef>
              <a:spcAft>
                <a:spcPts val="1200"/>
              </a:spcAft>
              <a:buSzPts val="1100"/>
              <a:buNone/>
            </a:pPr>
            <a:r>
              <a:rPr lang="hu-HU" sz="1300">
                <a:solidFill>
                  <a:srgbClr val="000000"/>
                </a:solidFill>
              </a:rPr>
              <a:t>Mullan, K. 2010.  </a:t>
            </a:r>
            <a:r>
              <a:rPr i="1" lang="hu-HU" sz="1300">
                <a:solidFill>
                  <a:srgbClr val="000000"/>
                </a:solidFill>
              </a:rPr>
              <a:t>Expressing opinions in French and Australian English Discourse. A semantic and interactional analysis.</a:t>
            </a:r>
            <a:r>
              <a:rPr lang="hu-HU" sz="1300">
                <a:solidFill>
                  <a:srgbClr val="000000"/>
                </a:solidFill>
              </a:rPr>
              <a:t> Amsterdam/Philadelphia: John Benjamins.</a:t>
            </a:r>
            <a:endParaRPr sz="13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extLst>
                  <a:ext uri="http://customooxmlschemas.google.com/">
                    <go:slidesCustomData xmlns:go="http://customooxmlschemas.google.com/" textRoundtripDataId="2"/>
                  </a:ext>
                </a:extLst>
              </a:rPr>
              <a:t>INTRODUCTION</a:t>
            </a:r>
            <a:endParaRPr/>
          </a:p>
        </p:txBody>
      </p:sp>
      <p:sp>
        <p:nvSpPr>
          <p:cNvPr id="110" name="Google Shape;110;p3"/>
          <p:cNvSpPr txBox="1"/>
          <p:nvPr>
            <p:ph idx="1" type="body"/>
          </p:nvPr>
        </p:nvSpPr>
        <p:spPr>
          <a:xfrm>
            <a:off x="581200" y="1998575"/>
            <a:ext cx="11318700" cy="4711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i="1" lang="hu-HU" sz="2200">
                <a:solidFill>
                  <a:schemeClr val="dk1"/>
                </a:solidFill>
              </a:rPr>
              <a:t>s</a:t>
            </a:r>
            <a:r>
              <a:rPr b="1" i="1" lang="hu-HU" sz="2200">
                <a:solidFill>
                  <a:schemeClr val="dk1"/>
                </a:solidFill>
              </a:rPr>
              <a:t>zerintem </a:t>
            </a:r>
            <a:r>
              <a:rPr lang="hu-HU" sz="2200">
                <a:solidFill>
                  <a:schemeClr val="dk1"/>
                </a:solidFill>
              </a:rPr>
              <a:t>(~‘I think; to my mind’, cf. Aijmer 1997, Mullan 2010)</a:t>
            </a:r>
            <a:endParaRPr sz="2200">
              <a:solidFill>
                <a:schemeClr val="dk1"/>
              </a:solidFill>
            </a:endParaRPr>
          </a:p>
          <a:p>
            <a:pPr indent="-340544" lvl="0" marL="306000" rtl="0" algn="l">
              <a:spcBef>
                <a:spcPts val="960"/>
              </a:spcBef>
              <a:spcAft>
                <a:spcPts val="0"/>
              </a:spcAft>
              <a:buClr>
                <a:srgbClr val="741B47"/>
              </a:buClr>
              <a:buSzPts val="2200"/>
              <a:buChar char="◼"/>
            </a:pPr>
            <a:r>
              <a:rPr lang="hu-HU" sz="2200">
                <a:solidFill>
                  <a:schemeClr val="dk1"/>
                </a:solidFill>
              </a:rPr>
              <a:t>the most frequent </a:t>
            </a:r>
            <a:r>
              <a:rPr lang="hu-HU" sz="2200">
                <a:solidFill>
                  <a:schemeClr val="dk1"/>
                </a:solidFill>
              </a:rPr>
              <a:t>opinion-marking discourse markers (DJs) in Hungarian (Dér 2016, 2020) </a:t>
            </a:r>
            <a:endParaRPr sz="2200">
              <a:solidFill>
                <a:schemeClr val="dk1"/>
              </a:solidFill>
            </a:endParaRPr>
          </a:p>
          <a:p>
            <a:pPr indent="-340544" lvl="0" marL="306000" rtl="0" algn="l">
              <a:spcBef>
                <a:spcPts val="960"/>
              </a:spcBef>
              <a:spcAft>
                <a:spcPts val="0"/>
              </a:spcAft>
              <a:buClr>
                <a:srgbClr val="741B47"/>
              </a:buClr>
              <a:buSzPts val="2200"/>
              <a:buChar char="◼"/>
            </a:pPr>
            <a:r>
              <a:rPr lang="hu-HU" sz="2200">
                <a:solidFill>
                  <a:schemeClr val="dk1"/>
                </a:solidFill>
              </a:rPr>
              <a:t>expresses evidentiality: epistemic-inferential (epistential) item (Kugler 2015), evaluation (Dér 2018)</a:t>
            </a:r>
            <a:endParaRPr sz="2200">
              <a:solidFill>
                <a:schemeClr val="dk1"/>
              </a:solidFill>
            </a:endParaRPr>
          </a:p>
          <a:p>
            <a:pPr indent="-340544" lvl="0" marL="306000" rtl="0" algn="l">
              <a:spcBef>
                <a:spcPts val="960"/>
              </a:spcBef>
              <a:spcAft>
                <a:spcPts val="0"/>
              </a:spcAft>
              <a:buClr>
                <a:srgbClr val="741B47"/>
              </a:buClr>
              <a:buSzPts val="2200"/>
              <a:buChar char="◼"/>
            </a:pPr>
            <a:r>
              <a:rPr lang="hu-HU" sz="2200">
                <a:solidFill>
                  <a:schemeClr val="dk1"/>
                </a:solidFill>
              </a:rPr>
              <a:t>data from the 19th century in Hungarian (Dér 2016)</a:t>
            </a:r>
            <a:endParaRPr sz="2200">
              <a:solidFill>
                <a:schemeClr val="dk1"/>
              </a:solidFill>
            </a:endParaRPr>
          </a:p>
          <a:p>
            <a:pPr indent="0" lvl="0" marL="0" rtl="0" algn="l">
              <a:lnSpc>
                <a:spcPct val="115000"/>
              </a:lnSpc>
              <a:spcBef>
                <a:spcPts val="800"/>
              </a:spcBef>
              <a:spcAft>
                <a:spcPts val="0"/>
              </a:spcAft>
              <a:buNone/>
            </a:pPr>
            <a:r>
              <a:rPr lang="hu-HU" sz="2200">
                <a:solidFill>
                  <a:schemeClr val="dk1"/>
                </a:solidFill>
              </a:rPr>
              <a:t>inflected form of a noun: </a:t>
            </a:r>
            <a:r>
              <a:rPr i="1" lang="hu-HU" sz="2200">
                <a:solidFill>
                  <a:schemeClr val="dk1"/>
                </a:solidFill>
              </a:rPr>
              <a:t>szer-int</a:t>
            </a:r>
            <a:r>
              <a:rPr b="1" i="1" lang="hu-HU" sz="2200">
                <a:solidFill>
                  <a:schemeClr val="dk1"/>
                </a:solidFill>
              </a:rPr>
              <a:t>-em</a:t>
            </a:r>
            <a:endParaRPr b="1" i="1" sz="2200">
              <a:solidFill>
                <a:schemeClr val="dk1"/>
              </a:solidFill>
            </a:endParaRPr>
          </a:p>
          <a:p>
            <a:pPr indent="0" lvl="0" marL="0" rtl="0" algn="l">
              <a:lnSpc>
                <a:spcPct val="115000"/>
              </a:lnSpc>
              <a:spcBef>
                <a:spcPts val="800"/>
              </a:spcBef>
              <a:spcAft>
                <a:spcPts val="0"/>
              </a:spcAft>
              <a:buNone/>
            </a:pPr>
            <a:r>
              <a:rPr b="1" i="1" lang="hu-HU" sz="2200">
                <a:solidFill>
                  <a:schemeClr val="dk1"/>
                </a:solidFill>
              </a:rPr>
              <a:t>szer</a:t>
            </a:r>
            <a:r>
              <a:rPr i="1" lang="hu-HU" sz="2200">
                <a:solidFill>
                  <a:schemeClr val="dk1"/>
                </a:solidFill>
              </a:rPr>
              <a:t> </a:t>
            </a:r>
            <a:r>
              <a:rPr lang="hu-HU" sz="2200">
                <a:solidFill>
                  <a:schemeClr val="dk1"/>
                </a:solidFill>
              </a:rPr>
              <a:t>’mode, way’+ </a:t>
            </a:r>
            <a:r>
              <a:rPr b="1" i="1" lang="hu-HU" sz="2200">
                <a:solidFill>
                  <a:schemeClr val="dk1"/>
                </a:solidFill>
              </a:rPr>
              <a:t>-ént </a:t>
            </a:r>
            <a:r>
              <a:rPr lang="hu-HU" sz="2200">
                <a:solidFill>
                  <a:schemeClr val="dk1"/>
                </a:solidFill>
              </a:rPr>
              <a:t>(lative suffix </a:t>
            </a:r>
            <a:r>
              <a:rPr i="1" lang="hu-HU" sz="2200">
                <a:solidFill>
                  <a:schemeClr val="dk1"/>
                </a:solidFill>
              </a:rPr>
              <a:t>-é </a:t>
            </a:r>
            <a:r>
              <a:rPr lang="hu-HU" sz="2200">
                <a:solidFill>
                  <a:schemeClr val="dk1"/>
                </a:solidFill>
              </a:rPr>
              <a:t>+ locative </a:t>
            </a:r>
            <a:r>
              <a:rPr i="1" lang="hu-HU" sz="2200">
                <a:solidFill>
                  <a:schemeClr val="dk1"/>
                </a:solidFill>
              </a:rPr>
              <a:t>-n</a:t>
            </a:r>
            <a:r>
              <a:rPr lang="hu-HU" sz="2200">
                <a:solidFill>
                  <a:schemeClr val="dk1"/>
                </a:solidFill>
              </a:rPr>
              <a:t> + locative </a:t>
            </a:r>
            <a:r>
              <a:rPr i="1" lang="hu-HU" sz="2200">
                <a:solidFill>
                  <a:schemeClr val="dk1"/>
                </a:solidFill>
              </a:rPr>
              <a:t>-t</a:t>
            </a:r>
            <a:r>
              <a:rPr lang="hu-HU" sz="2200">
                <a:solidFill>
                  <a:schemeClr val="dk1"/>
                </a:solidFill>
              </a:rPr>
              <a:t>) &gt; </a:t>
            </a:r>
            <a:r>
              <a:rPr i="1" lang="hu-HU" sz="2200">
                <a:solidFill>
                  <a:schemeClr val="dk1"/>
                </a:solidFill>
              </a:rPr>
              <a:t>szerint</a:t>
            </a:r>
            <a:r>
              <a:rPr lang="hu-HU" sz="2200">
                <a:solidFill>
                  <a:schemeClr val="dk1"/>
                </a:solidFill>
              </a:rPr>
              <a:t> + personal suffix (</a:t>
            </a:r>
            <a:r>
              <a:rPr b="1" i="1" lang="hu-HU" sz="2200">
                <a:solidFill>
                  <a:schemeClr val="dk1"/>
                </a:solidFill>
              </a:rPr>
              <a:t>-m, -d, -e</a:t>
            </a:r>
            <a:r>
              <a:rPr i="1" lang="hu-HU" sz="2200">
                <a:solidFill>
                  <a:schemeClr val="dk1"/>
                </a:solidFill>
              </a:rPr>
              <a:t>, </a:t>
            </a:r>
            <a:r>
              <a:rPr lang="hu-HU" sz="2200">
                <a:solidFill>
                  <a:schemeClr val="dk1"/>
                </a:solidFill>
              </a:rPr>
              <a:t>etc.)</a:t>
            </a:r>
            <a:endParaRPr sz="2200">
              <a:solidFill>
                <a:schemeClr val="dk1"/>
              </a:solidFill>
            </a:endParaRPr>
          </a:p>
          <a:p>
            <a:pPr indent="0" lvl="0" marL="0" rtl="0" algn="l">
              <a:lnSpc>
                <a:spcPct val="115000"/>
              </a:lnSpc>
              <a:spcBef>
                <a:spcPts val="800"/>
              </a:spcBef>
              <a:spcAft>
                <a:spcPts val="0"/>
              </a:spcAft>
              <a:buNone/>
            </a:pPr>
            <a:r>
              <a:rPr lang="hu-HU" sz="2200">
                <a:solidFill>
                  <a:schemeClr val="dk1"/>
                </a:solidFill>
              </a:rPr>
              <a:t>different from the postposition </a:t>
            </a:r>
            <a:r>
              <a:rPr i="1" lang="hu-HU" sz="2200">
                <a:solidFill>
                  <a:schemeClr val="dk1"/>
                </a:solidFill>
              </a:rPr>
              <a:t>szerint </a:t>
            </a:r>
            <a:r>
              <a:rPr lang="hu-HU" sz="2200">
                <a:solidFill>
                  <a:schemeClr val="dk1"/>
                </a:solidFill>
              </a:rPr>
              <a:t>’according to, pursuantly’ (from the 14th cent.), the root of </a:t>
            </a:r>
            <a:r>
              <a:rPr i="1" lang="hu-HU" sz="2200">
                <a:solidFill>
                  <a:schemeClr val="dk1"/>
                </a:solidFill>
              </a:rPr>
              <a:t>szerintem</a:t>
            </a:r>
            <a:endParaRPr sz="2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2800"/>
              <a:buFont typeface="Gill Sans"/>
              <a:buNone/>
            </a:pPr>
            <a:r>
              <a:rPr lang="hu-HU"/>
              <a:t>THANK YOU FOR YOUR ATTENTION!</a:t>
            </a:r>
            <a:endParaRPr/>
          </a:p>
        </p:txBody>
      </p:sp>
      <p:sp>
        <p:nvSpPr>
          <p:cNvPr id="267" name="Google Shape;267;p12"/>
          <p:cNvSpPr txBox="1"/>
          <p:nvPr>
            <p:ph idx="1" type="body"/>
          </p:nvPr>
        </p:nvSpPr>
        <p:spPr>
          <a:xfrm>
            <a:off x="581200" y="2180500"/>
            <a:ext cx="11029500" cy="3844800"/>
          </a:xfrm>
          <a:prstGeom prst="rect">
            <a:avLst/>
          </a:prstGeom>
          <a:noFill/>
          <a:ln>
            <a:noFill/>
          </a:ln>
        </p:spPr>
        <p:txBody>
          <a:bodyPr anchorCtr="0" anchor="ctr" bIns="45700" lIns="91425" spcFirstLastPara="1" rIns="91425" wrap="square" tIns="45700">
            <a:normAutofit fontScale="92500" lnSpcReduction="20000"/>
          </a:bodyPr>
          <a:lstStyle/>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91999"/>
              <a:buNone/>
            </a:pPr>
            <a:r>
              <a:t/>
            </a:r>
            <a:endParaRPr/>
          </a:p>
          <a:p>
            <a:pPr indent="-200844" lvl="0" marL="306000" rtl="0" algn="ctr">
              <a:spcBef>
                <a:spcPts val="0"/>
              </a:spcBef>
              <a:spcAft>
                <a:spcPts val="0"/>
              </a:spcAft>
              <a:buSzPct val="78857"/>
              <a:buNone/>
            </a:pPr>
            <a:r>
              <a:rPr lang="hu-HU">
                <a:solidFill>
                  <a:srgbClr val="000000"/>
                </a:solidFill>
              </a:rPr>
              <a:t>T</a:t>
            </a:r>
            <a:r>
              <a:rPr lang="hu-HU" sz="2100">
                <a:solidFill>
                  <a:srgbClr val="000000"/>
                </a:solidFill>
              </a:rPr>
              <a:t>he research was supported by the Hungarian National Research, Development and Innovation Office of Hungary [projects No. K-128810]. </a:t>
            </a:r>
            <a:endParaRPr sz="2100">
              <a:solidFill>
                <a:srgbClr val="000000"/>
              </a:solidFill>
            </a:endParaRPr>
          </a:p>
          <a:p>
            <a:pPr indent="-200844" lvl="0" marL="306000" rtl="0" algn="ctr">
              <a:spcBef>
                <a:spcPts val="0"/>
              </a:spcBef>
              <a:spcAft>
                <a:spcPts val="0"/>
              </a:spcAft>
              <a:buSzPct val="78857"/>
              <a:buNone/>
            </a:pPr>
            <a:r>
              <a:t/>
            </a:r>
            <a:endParaRPr sz="2100"/>
          </a:p>
          <a:p>
            <a:pPr indent="-200844" lvl="0" marL="306000" rtl="0" algn="ctr">
              <a:spcBef>
                <a:spcPts val="0"/>
              </a:spcBef>
              <a:spcAft>
                <a:spcPts val="0"/>
              </a:spcAft>
              <a:buSzPct val="78857"/>
              <a:buNone/>
            </a:pPr>
            <a:r>
              <a:t/>
            </a:r>
            <a:endParaRPr sz="2100"/>
          </a:p>
        </p:txBody>
      </p:sp>
      <p:pic>
        <p:nvPicPr>
          <p:cNvPr descr="https://lh5.googleusercontent.com/5okfIvuRBwGfm903F0hceovlTTXKjsh3rIfIQpuzZ_U1RCBn9A2QutH7DSm8iVMqxO83hoaTwebZD6PdAP2gGorUm1zzb0PkatE5XQOlWjgRokM4DsM7pjPIf6pRPzv0gml3AyC6c-h3XrMFz10HyQ=s2048" id="268" name="Google Shape;268;p12"/>
          <p:cNvPicPr preferRelativeResize="0"/>
          <p:nvPr/>
        </p:nvPicPr>
        <p:blipFill rotWithShape="1">
          <a:blip r:embed="rId3">
            <a:alphaModFix/>
          </a:blip>
          <a:srcRect b="0" l="0" r="0" t="0"/>
          <a:stretch/>
        </p:blipFill>
        <p:spPr>
          <a:xfrm>
            <a:off x="1309815" y="5369307"/>
            <a:ext cx="1208607" cy="1208608"/>
          </a:xfrm>
          <a:prstGeom prst="rect">
            <a:avLst/>
          </a:prstGeom>
          <a:noFill/>
          <a:ln>
            <a:noFill/>
          </a:ln>
        </p:spPr>
      </p:pic>
      <p:pic>
        <p:nvPicPr>
          <p:cNvPr id="269" name="Google Shape;269;p12"/>
          <p:cNvPicPr preferRelativeResize="0"/>
          <p:nvPr/>
        </p:nvPicPr>
        <p:blipFill>
          <a:blip r:embed="rId4">
            <a:alphaModFix/>
          </a:blip>
          <a:stretch>
            <a:fillRect/>
          </a:stretch>
        </p:blipFill>
        <p:spPr>
          <a:xfrm>
            <a:off x="5323744" y="5476388"/>
            <a:ext cx="1208601" cy="1208601"/>
          </a:xfrm>
          <a:prstGeom prst="rect">
            <a:avLst/>
          </a:prstGeom>
          <a:noFill/>
          <a:ln>
            <a:noFill/>
          </a:ln>
        </p:spPr>
      </p:pic>
      <p:pic>
        <p:nvPicPr>
          <p:cNvPr id="270" name="Google Shape;270;p12"/>
          <p:cNvPicPr preferRelativeResize="0"/>
          <p:nvPr/>
        </p:nvPicPr>
        <p:blipFill>
          <a:blip r:embed="rId5">
            <a:alphaModFix/>
          </a:blip>
          <a:stretch>
            <a:fillRect/>
          </a:stretch>
        </p:blipFill>
        <p:spPr>
          <a:xfrm>
            <a:off x="8255824" y="5574313"/>
            <a:ext cx="3917800" cy="1012775"/>
          </a:xfrm>
          <a:prstGeom prst="rect">
            <a:avLst/>
          </a:prstGeom>
          <a:noFill/>
          <a:ln>
            <a:noFill/>
          </a:ln>
        </p:spPr>
      </p:pic>
      <p:sp>
        <p:nvSpPr>
          <p:cNvPr id="271" name="Google Shape;271;p12"/>
          <p:cNvSpPr txBox="1"/>
          <p:nvPr/>
        </p:nvSpPr>
        <p:spPr>
          <a:xfrm>
            <a:off x="263610" y="6532605"/>
            <a:ext cx="43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1800">
                <a:solidFill>
                  <a:srgbClr val="000000"/>
                </a:solidFill>
                <a:latin typeface="Calibri"/>
                <a:ea typeface="Calibri"/>
                <a:cs typeface="Calibri"/>
                <a:sym typeface="Calibri"/>
              </a:rPr>
              <a:t>Hungarian Research Centre for Linguistics</a:t>
            </a:r>
            <a:endParaRPr sz="1800">
              <a:solidFill>
                <a:srgbClr val="000000"/>
              </a:solidFill>
              <a:latin typeface="Calibri"/>
              <a:ea typeface="Calibri"/>
              <a:cs typeface="Calibri"/>
              <a:sym typeface="Calibri"/>
            </a:endParaRPr>
          </a:p>
        </p:txBody>
      </p:sp>
      <p:pic>
        <p:nvPicPr>
          <p:cNvPr id="272" name="Google Shape;272;p12"/>
          <p:cNvPicPr preferRelativeResize="0"/>
          <p:nvPr/>
        </p:nvPicPr>
        <p:blipFill>
          <a:blip r:embed="rId6">
            <a:alphaModFix/>
          </a:blip>
          <a:stretch>
            <a:fillRect/>
          </a:stretch>
        </p:blipFill>
        <p:spPr>
          <a:xfrm>
            <a:off x="4037552" y="1976624"/>
            <a:ext cx="3711012" cy="27819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25f17125a6_0_40"/>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ANALYSIS</a:t>
            </a:r>
            <a:endParaRPr/>
          </a:p>
        </p:txBody>
      </p:sp>
      <p:sp>
        <p:nvSpPr>
          <p:cNvPr id="279" name="Google Shape;279;g225f17125a6_0_40"/>
          <p:cNvSpPr txBox="1"/>
          <p:nvPr>
            <p:ph idx="1" type="body"/>
          </p:nvPr>
        </p:nvSpPr>
        <p:spPr>
          <a:xfrm>
            <a:off x="249175" y="1709875"/>
            <a:ext cx="5913900" cy="5184900"/>
          </a:xfrm>
          <a:prstGeom prst="rect">
            <a:avLst/>
          </a:prstGeom>
          <a:noFill/>
          <a:ln>
            <a:noFill/>
          </a:ln>
        </p:spPr>
        <p:txBody>
          <a:bodyPr anchorCtr="0" anchor="ctr" bIns="45700" lIns="91425" spcFirstLastPara="1" rIns="91425" wrap="square" tIns="45700">
            <a:noAutofit/>
          </a:bodyPr>
          <a:lstStyle/>
          <a:p>
            <a:pPr indent="-329863" lvl="0" marL="306000" rtl="0" algn="l">
              <a:lnSpc>
                <a:spcPct val="100000"/>
              </a:lnSpc>
              <a:spcBef>
                <a:spcPts val="960"/>
              </a:spcBef>
              <a:spcAft>
                <a:spcPts val="0"/>
              </a:spcAft>
              <a:buClr>
                <a:srgbClr val="000000"/>
              </a:buClr>
              <a:buSzPts val="2032"/>
              <a:buChar char="◼"/>
            </a:pPr>
            <a:r>
              <a:rPr lang="hu-HU" sz="2165">
                <a:solidFill>
                  <a:srgbClr val="000000"/>
                </a:solidFill>
              </a:rPr>
              <a:t>The </a:t>
            </a:r>
            <a:r>
              <a:rPr b="1" lang="hu-HU" sz="2165">
                <a:solidFill>
                  <a:srgbClr val="000000"/>
                </a:solidFill>
              </a:rPr>
              <a:t>occurrence of </a:t>
            </a:r>
            <a:r>
              <a:rPr b="1" i="1" lang="hu-HU" sz="2165">
                <a:solidFill>
                  <a:srgbClr val="000000"/>
                </a:solidFill>
              </a:rPr>
              <a:t>szerintem</a:t>
            </a:r>
            <a:r>
              <a:rPr b="1" lang="hu-HU" sz="2165">
                <a:solidFill>
                  <a:srgbClr val="000000"/>
                </a:solidFill>
              </a:rPr>
              <a:t> from dynamic aspect</a:t>
            </a:r>
            <a:r>
              <a:rPr lang="hu-HU" sz="2165">
                <a:solidFill>
                  <a:srgbClr val="000000"/>
                </a:solidFill>
              </a:rPr>
              <a:t>: splitting the recordings into equal parts (5 parts) + getting the data from each part; analysis of </a:t>
            </a:r>
            <a:r>
              <a:rPr i="1" lang="hu-HU" sz="2165">
                <a:solidFill>
                  <a:srgbClr val="000000"/>
                </a:solidFill>
              </a:rPr>
              <a:t>szerintem </a:t>
            </a:r>
            <a:r>
              <a:rPr lang="hu-HU" sz="2165">
                <a:solidFill>
                  <a:srgbClr val="000000"/>
                </a:solidFill>
              </a:rPr>
              <a:t>over time in the conversations</a:t>
            </a:r>
            <a:endParaRPr sz="2165">
              <a:solidFill>
                <a:srgbClr val="000000"/>
              </a:solidFill>
            </a:endParaRPr>
          </a:p>
          <a:p>
            <a:pPr indent="0" lvl="0" marL="306000" rtl="0" algn="l">
              <a:lnSpc>
                <a:spcPct val="100000"/>
              </a:lnSpc>
              <a:spcBef>
                <a:spcPts val="960"/>
              </a:spcBef>
              <a:spcAft>
                <a:spcPts val="0"/>
              </a:spcAft>
              <a:buSzPts val="1018"/>
              <a:buNone/>
            </a:pPr>
            <a:r>
              <a:rPr lang="hu-HU" sz="2165">
                <a:solidFill>
                  <a:srgbClr val="000000"/>
                </a:solidFill>
              </a:rPr>
              <a:t>Advantage: the analysis is independent from the duration of the recordings (data are comparable)</a:t>
            </a:r>
            <a:endParaRPr sz="2165">
              <a:solidFill>
                <a:srgbClr val="000000"/>
              </a:solidFill>
            </a:endParaRPr>
          </a:p>
          <a:p>
            <a:pPr indent="0" lvl="0" marL="306000" rtl="0" algn="l">
              <a:lnSpc>
                <a:spcPct val="100000"/>
              </a:lnSpc>
              <a:spcBef>
                <a:spcPts val="960"/>
              </a:spcBef>
              <a:spcAft>
                <a:spcPts val="0"/>
              </a:spcAft>
              <a:buSzPts val="1018"/>
              <a:buNone/>
            </a:pPr>
            <a:r>
              <a:rPr lang="hu-HU" sz="2165">
                <a:solidFill>
                  <a:srgbClr val="000000"/>
                </a:solidFill>
              </a:rPr>
              <a:t>Disadvantage: splitting the recordings independently from the conversational structure/function (may split coherent parts)</a:t>
            </a:r>
            <a:endParaRPr sz="2165">
              <a:solidFill>
                <a:srgbClr val="000000"/>
              </a:solidFill>
            </a:endParaRPr>
          </a:p>
          <a:p>
            <a:pPr indent="0" lvl="0" marL="306000" rtl="0" algn="l">
              <a:lnSpc>
                <a:spcPct val="100000"/>
              </a:lnSpc>
              <a:spcBef>
                <a:spcPts val="960"/>
              </a:spcBef>
              <a:spcAft>
                <a:spcPts val="0"/>
              </a:spcAft>
              <a:buNone/>
            </a:pPr>
            <a:r>
              <a:t/>
            </a:r>
            <a:endParaRPr sz="2165">
              <a:solidFill>
                <a:srgbClr val="000000"/>
              </a:solidFill>
            </a:endParaRPr>
          </a:p>
        </p:txBody>
      </p:sp>
      <p:pic>
        <p:nvPicPr>
          <p:cNvPr id="280" name="Google Shape;280;g225f17125a6_0_40"/>
          <p:cNvPicPr preferRelativeResize="0"/>
          <p:nvPr/>
        </p:nvPicPr>
        <p:blipFill rotWithShape="1">
          <a:blip r:embed="rId4">
            <a:alphaModFix/>
          </a:blip>
          <a:srcRect b="0" l="0" r="3744" t="5979"/>
          <a:stretch/>
        </p:blipFill>
        <p:spPr>
          <a:xfrm>
            <a:off x="6014175" y="2943475"/>
            <a:ext cx="5603499" cy="2780276"/>
          </a:xfrm>
          <a:prstGeom prst="rect">
            <a:avLst/>
          </a:prstGeom>
          <a:noFill/>
          <a:ln>
            <a:noFill/>
          </a:ln>
        </p:spPr>
      </p:pic>
      <p:cxnSp>
        <p:nvCxnSpPr>
          <p:cNvPr id="281" name="Google Shape;281;g225f17125a6_0_40"/>
          <p:cNvCxnSpPr/>
          <p:nvPr/>
        </p:nvCxnSpPr>
        <p:spPr>
          <a:xfrm>
            <a:off x="7300125" y="3120775"/>
            <a:ext cx="0" cy="2360100"/>
          </a:xfrm>
          <a:prstGeom prst="straightConnector1">
            <a:avLst/>
          </a:prstGeom>
          <a:noFill/>
          <a:ln cap="flat" cmpd="sng" w="28575">
            <a:solidFill>
              <a:schemeClr val="accent2"/>
            </a:solidFill>
            <a:prstDash val="solid"/>
            <a:round/>
            <a:headEnd len="med" w="med" type="none"/>
            <a:tailEnd len="med" w="med" type="none"/>
          </a:ln>
          <a:effectLst>
            <a:reflection blurRad="0" dir="5400000" dist="38100" endA="0" endPos="30000" fadeDir="5400012" kx="0" rotWithShape="0" algn="bl" stPos="0" sy="-100000" ky="0"/>
          </a:effectLst>
        </p:spPr>
      </p:cxnSp>
      <p:cxnSp>
        <p:nvCxnSpPr>
          <p:cNvPr id="282" name="Google Shape;282;g225f17125a6_0_40"/>
          <p:cNvCxnSpPr/>
          <p:nvPr/>
        </p:nvCxnSpPr>
        <p:spPr>
          <a:xfrm>
            <a:off x="8200138" y="3151975"/>
            <a:ext cx="20100" cy="2361900"/>
          </a:xfrm>
          <a:prstGeom prst="straightConnector1">
            <a:avLst/>
          </a:prstGeom>
          <a:noFill/>
          <a:ln cap="flat" cmpd="sng" w="28575">
            <a:solidFill>
              <a:schemeClr val="accent2"/>
            </a:solidFill>
            <a:prstDash val="solid"/>
            <a:round/>
            <a:headEnd len="med" w="med" type="none"/>
            <a:tailEnd len="med" w="med" type="none"/>
          </a:ln>
          <a:effectLst>
            <a:reflection blurRad="0" dir="5400000" dist="38100" endA="0" endPos="30000" fadeDir="5400012" kx="0" rotWithShape="0" algn="bl" stPos="0" sy="-100000" ky="0"/>
          </a:effectLst>
        </p:spPr>
      </p:cxnSp>
      <p:cxnSp>
        <p:nvCxnSpPr>
          <p:cNvPr id="283" name="Google Shape;283;g225f17125a6_0_40"/>
          <p:cNvCxnSpPr/>
          <p:nvPr/>
        </p:nvCxnSpPr>
        <p:spPr>
          <a:xfrm flipH="1">
            <a:off x="9288250" y="3120775"/>
            <a:ext cx="25500" cy="2343600"/>
          </a:xfrm>
          <a:prstGeom prst="straightConnector1">
            <a:avLst/>
          </a:prstGeom>
          <a:noFill/>
          <a:ln cap="flat" cmpd="sng" w="28575">
            <a:solidFill>
              <a:schemeClr val="accent2"/>
            </a:solidFill>
            <a:prstDash val="solid"/>
            <a:round/>
            <a:headEnd len="med" w="med" type="none"/>
            <a:tailEnd len="med" w="med" type="none"/>
          </a:ln>
          <a:effectLst>
            <a:reflection blurRad="0" dir="5400000" dist="38100" endA="0" endPos="30000" fadeDir="5400012" kx="0" rotWithShape="0" algn="bl" stPos="0" sy="-100000" ky="0"/>
          </a:effectLst>
        </p:spPr>
      </p:cxnSp>
      <p:cxnSp>
        <p:nvCxnSpPr>
          <p:cNvPr id="284" name="Google Shape;284;g225f17125a6_0_40"/>
          <p:cNvCxnSpPr/>
          <p:nvPr/>
        </p:nvCxnSpPr>
        <p:spPr>
          <a:xfrm>
            <a:off x="10356350" y="3147675"/>
            <a:ext cx="0" cy="2366100"/>
          </a:xfrm>
          <a:prstGeom prst="straightConnector1">
            <a:avLst/>
          </a:prstGeom>
          <a:noFill/>
          <a:ln cap="flat" cmpd="sng" w="28575">
            <a:solidFill>
              <a:schemeClr val="accent2"/>
            </a:solidFill>
            <a:prstDash val="solid"/>
            <a:round/>
            <a:headEnd len="med" w="med" type="none"/>
            <a:tailEnd len="med" w="med" type="none"/>
          </a:ln>
          <a:effectLst>
            <a:reflection blurRad="0" dir="5400000" dist="38100" endA="0" endPos="30000" fadeDir="5400012" kx="0" rotWithShape="0" algn="bl" stPos="0" sy="-100000" ky="0"/>
          </a:effectLst>
        </p:spPr>
      </p:cxnSp>
      <p:sp>
        <p:nvSpPr>
          <p:cNvPr id="285" name="Google Shape;285;g225f17125a6_0_40"/>
          <p:cNvSpPr txBox="1"/>
          <p:nvPr/>
        </p:nvSpPr>
        <p:spPr>
          <a:xfrm>
            <a:off x="8107156" y="2453937"/>
            <a:ext cx="1285800" cy="3720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0-100%</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(1387.1 s)</a:t>
            </a:r>
            <a:endParaRPr b="1" i="0" sz="1100" u="none" cap="none" strike="noStrike">
              <a:solidFill>
                <a:srgbClr val="000000"/>
              </a:solidFill>
              <a:latin typeface="Malgun Gothic"/>
              <a:ea typeface="Malgun Gothic"/>
              <a:cs typeface="Malgun Gothic"/>
              <a:sym typeface="Malgun Gothic"/>
            </a:endParaRPr>
          </a:p>
        </p:txBody>
      </p:sp>
      <p:pic>
        <p:nvPicPr>
          <p:cNvPr id="286" name="Google Shape;286;g225f17125a6_0_40"/>
          <p:cNvPicPr preferRelativeResize="0"/>
          <p:nvPr/>
        </p:nvPicPr>
        <p:blipFill rotWithShape="1">
          <a:blip r:embed="rId5">
            <a:alphaModFix/>
          </a:blip>
          <a:srcRect b="0" l="0" r="0" t="0"/>
          <a:stretch/>
        </p:blipFill>
        <p:spPr>
          <a:xfrm>
            <a:off x="6342425" y="2870950"/>
            <a:ext cx="5016225" cy="244800"/>
          </a:xfrm>
          <a:prstGeom prst="rect">
            <a:avLst/>
          </a:prstGeom>
          <a:noFill/>
          <a:ln>
            <a:noFill/>
          </a:ln>
        </p:spPr>
      </p:pic>
      <p:sp>
        <p:nvSpPr>
          <p:cNvPr id="287" name="Google Shape;287;g225f17125a6_0_40"/>
          <p:cNvSpPr txBox="1"/>
          <p:nvPr/>
        </p:nvSpPr>
        <p:spPr>
          <a:xfrm>
            <a:off x="6411794" y="5765100"/>
            <a:ext cx="820800" cy="4311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0-20%</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(277.4 s)</a:t>
            </a:r>
            <a:endParaRPr b="1" i="0" sz="1100" u="none" cap="none" strike="noStrike">
              <a:solidFill>
                <a:srgbClr val="000000"/>
              </a:solidFill>
              <a:latin typeface="Malgun Gothic"/>
              <a:ea typeface="Malgun Gothic"/>
              <a:cs typeface="Malgun Gothic"/>
              <a:sym typeface="Malgun Gothic"/>
            </a:endParaRPr>
          </a:p>
        </p:txBody>
      </p:sp>
      <p:sp>
        <p:nvSpPr>
          <p:cNvPr id="288" name="Google Shape;288;g225f17125a6_0_40"/>
          <p:cNvSpPr txBox="1"/>
          <p:nvPr/>
        </p:nvSpPr>
        <p:spPr>
          <a:xfrm>
            <a:off x="7367644" y="5765100"/>
            <a:ext cx="820800" cy="4311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lang="hu-HU" sz="1100">
                <a:latin typeface="Malgun Gothic"/>
                <a:ea typeface="Malgun Gothic"/>
                <a:cs typeface="Malgun Gothic"/>
                <a:sym typeface="Malgun Gothic"/>
              </a:rPr>
              <a:t>21</a:t>
            </a:r>
            <a:r>
              <a:rPr b="1" i="0" lang="hu-HU" sz="1100" u="none" cap="none" strike="noStrike">
                <a:solidFill>
                  <a:srgbClr val="000000"/>
                </a:solidFill>
                <a:latin typeface="Malgun Gothic"/>
                <a:ea typeface="Malgun Gothic"/>
                <a:cs typeface="Malgun Gothic"/>
                <a:sym typeface="Malgun Gothic"/>
              </a:rPr>
              <a:t>-</a:t>
            </a:r>
            <a:r>
              <a:rPr b="1" lang="hu-HU" sz="1100">
                <a:latin typeface="Malgun Gothic"/>
                <a:ea typeface="Malgun Gothic"/>
                <a:cs typeface="Malgun Gothic"/>
                <a:sym typeface="Malgun Gothic"/>
              </a:rPr>
              <a:t>4</a:t>
            </a:r>
            <a:r>
              <a:rPr b="1" i="0" lang="hu-HU" sz="1100" u="none" cap="none" strike="noStrike">
                <a:solidFill>
                  <a:srgbClr val="000000"/>
                </a:solidFill>
                <a:latin typeface="Malgun Gothic"/>
                <a:ea typeface="Malgun Gothic"/>
                <a:cs typeface="Malgun Gothic"/>
                <a:sym typeface="Malgun Gothic"/>
              </a:rPr>
              <a:t>0%</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(277.4 s)</a:t>
            </a:r>
            <a:endParaRPr b="1" i="0" sz="1100" u="none" cap="none" strike="noStrike">
              <a:solidFill>
                <a:srgbClr val="000000"/>
              </a:solidFill>
              <a:latin typeface="Malgun Gothic"/>
              <a:ea typeface="Malgun Gothic"/>
              <a:cs typeface="Malgun Gothic"/>
              <a:sym typeface="Malgun Gothic"/>
            </a:endParaRPr>
          </a:p>
        </p:txBody>
      </p:sp>
      <p:sp>
        <p:nvSpPr>
          <p:cNvPr id="289" name="Google Shape;289;g225f17125a6_0_40"/>
          <p:cNvSpPr txBox="1"/>
          <p:nvPr/>
        </p:nvSpPr>
        <p:spPr>
          <a:xfrm>
            <a:off x="8323494" y="5765100"/>
            <a:ext cx="820800" cy="4311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lang="hu-HU" sz="1100">
                <a:latin typeface="Malgun Gothic"/>
                <a:ea typeface="Malgun Gothic"/>
                <a:cs typeface="Malgun Gothic"/>
                <a:sym typeface="Malgun Gothic"/>
              </a:rPr>
              <a:t>41</a:t>
            </a:r>
            <a:r>
              <a:rPr b="1" i="0" lang="hu-HU" sz="1100" u="none" cap="none" strike="noStrike">
                <a:solidFill>
                  <a:srgbClr val="000000"/>
                </a:solidFill>
                <a:latin typeface="Malgun Gothic"/>
                <a:ea typeface="Malgun Gothic"/>
                <a:cs typeface="Malgun Gothic"/>
                <a:sym typeface="Malgun Gothic"/>
              </a:rPr>
              <a:t>-</a:t>
            </a:r>
            <a:r>
              <a:rPr b="1" lang="hu-HU" sz="1100">
                <a:latin typeface="Malgun Gothic"/>
                <a:ea typeface="Malgun Gothic"/>
                <a:cs typeface="Malgun Gothic"/>
                <a:sym typeface="Malgun Gothic"/>
              </a:rPr>
              <a:t>6</a:t>
            </a:r>
            <a:r>
              <a:rPr b="1" i="0" lang="hu-HU" sz="1100" u="none" cap="none" strike="noStrike">
                <a:solidFill>
                  <a:srgbClr val="000000"/>
                </a:solidFill>
                <a:latin typeface="Malgun Gothic"/>
                <a:ea typeface="Malgun Gothic"/>
                <a:cs typeface="Malgun Gothic"/>
                <a:sym typeface="Malgun Gothic"/>
              </a:rPr>
              <a:t>0%</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(277.4 s)</a:t>
            </a:r>
            <a:endParaRPr b="1" i="0" sz="1100" u="none" cap="none" strike="noStrike">
              <a:solidFill>
                <a:srgbClr val="000000"/>
              </a:solidFill>
              <a:latin typeface="Malgun Gothic"/>
              <a:ea typeface="Malgun Gothic"/>
              <a:cs typeface="Malgun Gothic"/>
              <a:sym typeface="Malgun Gothic"/>
            </a:endParaRPr>
          </a:p>
        </p:txBody>
      </p:sp>
      <p:sp>
        <p:nvSpPr>
          <p:cNvPr id="290" name="Google Shape;290;g225f17125a6_0_40"/>
          <p:cNvSpPr txBox="1"/>
          <p:nvPr/>
        </p:nvSpPr>
        <p:spPr>
          <a:xfrm>
            <a:off x="9392944" y="5765100"/>
            <a:ext cx="820800" cy="4311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lang="hu-HU" sz="1100">
                <a:latin typeface="Malgun Gothic"/>
                <a:ea typeface="Malgun Gothic"/>
                <a:cs typeface="Malgun Gothic"/>
                <a:sym typeface="Malgun Gothic"/>
              </a:rPr>
              <a:t>61</a:t>
            </a:r>
            <a:r>
              <a:rPr b="1" i="0" lang="hu-HU" sz="1100" u="none" cap="none" strike="noStrike">
                <a:solidFill>
                  <a:srgbClr val="000000"/>
                </a:solidFill>
                <a:latin typeface="Malgun Gothic"/>
                <a:ea typeface="Malgun Gothic"/>
                <a:cs typeface="Malgun Gothic"/>
                <a:sym typeface="Malgun Gothic"/>
              </a:rPr>
              <a:t>-</a:t>
            </a:r>
            <a:r>
              <a:rPr b="1" lang="hu-HU" sz="1100">
                <a:latin typeface="Malgun Gothic"/>
                <a:ea typeface="Malgun Gothic"/>
                <a:cs typeface="Malgun Gothic"/>
                <a:sym typeface="Malgun Gothic"/>
              </a:rPr>
              <a:t>80</a:t>
            </a:r>
            <a:r>
              <a:rPr b="1" i="0" lang="hu-HU" sz="1100" u="none" cap="none" strike="noStrike">
                <a:solidFill>
                  <a:srgbClr val="000000"/>
                </a:solidFill>
                <a:latin typeface="Malgun Gothic"/>
                <a:ea typeface="Malgun Gothic"/>
                <a:cs typeface="Malgun Gothic"/>
                <a:sym typeface="Malgun Gothic"/>
              </a:rPr>
              <a:t>%</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(277.4 s)</a:t>
            </a:r>
            <a:endParaRPr b="1" i="0" sz="1100" u="none" cap="none" strike="noStrike">
              <a:solidFill>
                <a:srgbClr val="000000"/>
              </a:solidFill>
              <a:latin typeface="Malgun Gothic"/>
              <a:ea typeface="Malgun Gothic"/>
              <a:cs typeface="Malgun Gothic"/>
              <a:sym typeface="Malgun Gothic"/>
            </a:endParaRPr>
          </a:p>
        </p:txBody>
      </p:sp>
      <p:sp>
        <p:nvSpPr>
          <p:cNvPr id="291" name="Google Shape;291;g225f17125a6_0_40"/>
          <p:cNvSpPr txBox="1"/>
          <p:nvPr/>
        </p:nvSpPr>
        <p:spPr>
          <a:xfrm>
            <a:off x="10462394" y="5765100"/>
            <a:ext cx="820800" cy="4311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lang="hu-HU" sz="1100">
                <a:latin typeface="Malgun Gothic"/>
                <a:ea typeface="Malgun Gothic"/>
                <a:cs typeface="Malgun Gothic"/>
                <a:sym typeface="Malgun Gothic"/>
              </a:rPr>
              <a:t>81</a:t>
            </a:r>
            <a:r>
              <a:rPr b="1" i="0" lang="hu-HU" sz="1100" u="none" cap="none" strike="noStrike">
                <a:solidFill>
                  <a:srgbClr val="000000"/>
                </a:solidFill>
                <a:latin typeface="Malgun Gothic"/>
                <a:ea typeface="Malgun Gothic"/>
                <a:cs typeface="Malgun Gothic"/>
                <a:sym typeface="Malgun Gothic"/>
              </a:rPr>
              <a:t>-</a:t>
            </a:r>
            <a:r>
              <a:rPr b="1" lang="hu-HU" sz="1100">
                <a:latin typeface="Malgun Gothic"/>
                <a:ea typeface="Malgun Gothic"/>
                <a:cs typeface="Malgun Gothic"/>
                <a:sym typeface="Malgun Gothic"/>
              </a:rPr>
              <a:t>10</a:t>
            </a:r>
            <a:r>
              <a:rPr b="1" i="0" lang="hu-HU" sz="1100" u="none" cap="none" strike="noStrike">
                <a:solidFill>
                  <a:srgbClr val="000000"/>
                </a:solidFill>
                <a:latin typeface="Malgun Gothic"/>
                <a:ea typeface="Malgun Gothic"/>
                <a:cs typeface="Malgun Gothic"/>
                <a:sym typeface="Malgun Gothic"/>
              </a:rPr>
              <a:t>0%</a:t>
            </a:r>
            <a:endParaRPr b="1" i="0" sz="1100" u="none" cap="none" strike="noStrike">
              <a:solidFill>
                <a:srgbClr val="000000"/>
              </a:solidFill>
              <a:latin typeface="Malgun Gothic"/>
              <a:ea typeface="Malgun Gothic"/>
              <a:cs typeface="Malgun Gothic"/>
              <a:sym typeface="Malgun Gothic"/>
            </a:endParaRPr>
          </a:p>
          <a:p>
            <a:pPr indent="0" lvl="0" marL="0" marR="0" rtl="0" algn="ctr">
              <a:spcBef>
                <a:spcPts val="0"/>
              </a:spcBef>
              <a:spcAft>
                <a:spcPts val="0"/>
              </a:spcAft>
              <a:buNone/>
            </a:pPr>
            <a:r>
              <a:rPr b="1" i="0" lang="hu-HU" sz="1100" u="none" cap="none" strike="noStrike">
                <a:solidFill>
                  <a:srgbClr val="000000"/>
                </a:solidFill>
                <a:latin typeface="Malgun Gothic"/>
                <a:ea typeface="Malgun Gothic"/>
                <a:cs typeface="Malgun Gothic"/>
                <a:sym typeface="Malgun Gothic"/>
              </a:rPr>
              <a:t>(277.4 s)</a:t>
            </a:r>
            <a:endParaRPr b="1" i="0" sz="11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507e9c6816_0_7"/>
          <p:cNvSpPr txBox="1"/>
          <p:nvPr>
            <p:ph idx="1" type="body"/>
          </p:nvPr>
        </p:nvSpPr>
        <p:spPr>
          <a:xfrm>
            <a:off x="373750" y="1868250"/>
            <a:ext cx="11237100" cy="5142300"/>
          </a:xfrm>
          <a:prstGeom prst="rect">
            <a:avLst/>
          </a:prstGeom>
        </p:spPr>
        <p:txBody>
          <a:bodyPr anchorCtr="0" anchor="ctr" bIns="45700" lIns="91425" spcFirstLastPara="1" rIns="91425" wrap="square" tIns="45700">
            <a:noAutofit/>
          </a:bodyPr>
          <a:lstStyle/>
          <a:p>
            <a:pPr indent="-346894" lvl="0" marL="306000" rtl="0" algn="l">
              <a:spcBef>
                <a:spcPts val="960"/>
              </a:spcBef>
              <a:spcAft>
                <a:spcPts val="0"/>
              </a:spcAft>
              <a:buClr>
                <a:srgbClr val="741B47"/>
              </a:buClr>
              <a:buSzPts val="2300"/>
              <a:buFont typeface="Gill Sans"/>
              <a:buChar char="◼"/>
            </a:pPr>
            <a:r>
              <a:rPr lang="hu-HU" sz="2300">
                <a:solidFill>
                  <a:schemeClr val="dk1"/>
                </a:solidFill>
              </a:rPr>
              <a:t>may signal a boundary in discourse (topic shift, summing, turn completion, etc.)</a:t>
            </a:r>
            <a:br>
              <a:rPr lang="hu-HU" sz="2300">
                <a:solidFill>
                  <a:schemeClr val="dk1"/>
                </a:solidFill>
              </a:rPr>
            </a:br>
            <a:r>
              <a:rPr lang="hu-HU" sz="2300">
                <a:solidFill>
                  <a:schemeClr val="dk1"/>
                </a:solidFill>
              </a:rPr>
              <a:t>(cf. DM-functions: Crible 2018)</a:t>
            </a:r>
            <a:endParaRPr sz="2300">
              <a:solidFill>
                <a:schemeClr val="dk1"/>
              </a:solidFill>
            </a:endParaRPr>
          </a:p>
          <a:p>
            <a:pPr indent="-346894" lvl="0" marL="306000" rtl="0" algn="l">
              <a:spcBef>
                <a:spcPts val="960"/>
              </a:spcBef>
              <a:spcAft>
                <a:spcPts val="0"/>
              </a:spcAft>
              <a:buClr>
                <a:srgbClr val="741B47"/>
              </a:buClr>
              <a:buSzPts val="2300"/>
              <a:buFont typeface="Gill Sans"/>
              <a:buChar char="◼"/>
            </a:pPr>
            <a:r>
              <a:rPr lang="hu-HU" sz="2300">
                <a:solidFill>
                  <a:schemeClr val="dk1"/>
                </a:solidFill>
              </a:rPr>
              <a:t>boosting/mitigating/hedge function, depending on the topic of the conversation and the relationship of the interlocutors (Koczogh 2012, Dér 2020): </a:t>
            </a:r>
            <a:endParaRPr sz="2300">
              <a:solidFill>
                <a:schemeClr val="dk1"/>
              </a:solidFill>
            </a:endParaRPr>
          </a:p>
          <a:p>
            <a:pPr indent="0" lvl="0" marL="0" rtl="0" algn="l">
              <a:lnSpc>
                <a:spcPct val="115000"/>
              </a:lnSpc>
              <a:spcBef>
                <a:spcPts val="600"/>
              </a:spcBef>
              <a:spcAft>
                <a:spcPts val="0"/>
              </a:spcAft>
              <a:buNone/>
            </a:pPr>
            <a:r>
              <a:rPr lang="hu-HU" sz="2300">
                <a:solidFill>
                  <a:schemeClr val="dk1"/>
                </a:solidFill>
              </a:rPr>
              <a:t> (1) M02: </a:t>
            </a:r>
            <a:r>
              <a:rPr i="1" lang="hu-HU" sz="2300">
                <a:solidFill>
                  <a:schemeClr val="dk1"/>
                </a:solidFill>
              </a:rPr>
              <a:t>Az eutanázia bűn</a:t>
            </a:r>
            <a:r>
              <a:rPr lang="hu-HU" sz="2300">
                <a:solidFill>
                  <a:schemeClr val="dk1"/>
                </a:solidFill>
              </a:rPr>
              <a:t>. F02: </a:t>
            </a:r>
            <a:r>
              <a:rPr b="1" i="1" lang="hu-HU" sz="2300">
                <a:solidFill>
                  <a:schemeClr val="dk1"/>
                </a:solidFill>
              </a:rPr>
              <a:t>Szerintem</a:t>
            </a:r>
            <a:r>
              <a:rPr i="1" lang="hu-HU" sz="2300">
                <a:solidFill>
                  <a:schemeClr val="dk1"/>
                </a:solidFill>
              </a:rPr>
              <a:t> ez nem bűn.</a:t>
            </a:r>
            <a:endParaRPr i="1" sz="2300">
              <a:solidFill>
                <a:schemeClr val="dk1"/>
              </a:solidFill>
            </a:endParaRPr>
          </a:p>
          <a:p>
            <a:pPr indent="0" lvl="0" marL="0" rtl="0" algn="l">
              <a:lnSpc>
                <a:spcPct val="115000"/>
              </a:lnSpc>
              <a:spcBef>
                <a:spcPts val="600"/>
              </a:spcBef>
              <a:spcAft>
                <a:spcPts val="0"/>
              </a:spcAft>
              <a:buNone/>
            </a:pPr>
            <a:r>
              <a:rPr lang="hu-HU" sz="2300">
                <a:solidFill>
                  <a:schemeClr val="dk1"/>
                </a:solidFill>
              </a:rPr>
              <a:t>’M02: Eutanasia is a sin. F02: I don’t think it’s a sin’ (Koczogh 2012: 178)</a:t>
            </a:r>
            <a:endParaRPr sz="2300">
              <a:solidFill>
                <a:schemeClr val="dk1"/>
              </a:solidFill>
            </a:endParaRPr>
          </a:p>
          <a:p>
            <a:pPr indent="0" lvl="0" marL="0" rtl="0" algn="l">
              <a:lnSpc>
                <a:spcPct val="115000"/>
              </a:lnSpc>
              <a:spcBef>
                <a:spcPts val="600"/>
              </a:spcBef>
              <a:spcAft>
                <a:spcPts val="0"/>
              </a:spcAft>
              <a:buNone/>
            </a:pPr>
            <a:r>
              <a:rPr lang="hu-HU" sz="2300">
                <a:solidFill>
                  <a:schemeClr val="dk1"/>
                </a:solidFill>
              </a:rPr>
              <a:t>(2) F05: </a:t>
            </a:r>
            <a:r>
              <a:rPr i="1" lang="hu-HU" sz="2300">
                <a:solidFill>
                  <a:schemeClr val="dk1"/>
                </a:solidFill>
              </a:rPr>
              <a:t>Az eutanázia bűn. </a:t>
            </a:r>
            <a:r>
              <a:rPr lang="hu-HU" sz="2300">
                <a:solidFill>
                  <a:schemeClr val="dk1"/>
                </a:solidFill>
              </a:rPr>
              <a:t>M05: </a:t>
            </a:r>
            <a:r>
              <a:rPr b="1" i="1" lang="hu-HU" sz="2300">
                <a:solidFill>
                  <a:schemeClr val="dk1"/>
                </a:solidFill>
              </a:rPr>
              <a:t>SZERINTEM</a:t>
            </a:r>
            <a:r>
              <a:rPr i="1" lang="hu-HU" sz="2300">
                <a:solidFill>
                  <a:schemeClr val="dk1"/>
                </a:solidFill>
              </a:rPr>
              <a:t> ez HÜLYESÉG.</a:t>
            </a:r>
            <a:endParaRPr i="1" sz="2300">
              <a:solidFill>
                <a:schemeClr val="dk1"/>
              </a:solidFill>
            </a:endParaRPr>
          </a:p>
          <a:p>
            <a:pPr indent="0" lvl="0" marL="0" rtl="0" algn="l">
              <a:lnSpc>
                <a:spcPct val="115000"/>
              </a:lnSpc>
              <a:spcBef>
                <a:spcPts val="600"/>
              </a:spcBef>
              <a:spcAft>
                <a:spcPts val="0"/>
              </a:spcAft>
              <a:buNone/>
            </a:pPr>
            <a:r>
              <a:rPr lang="hu-HU" sz="2300">
                <a:solidFill>
                  <a:schemeClr val="dk1"/>
                </a:solidFill>
              </a:rPr>
              <a:t>’ F05: Eutanasia is a sin. M05: I THINK it’s NONSENSE’ (Koczogh 2012: 76)</a:t>
            </a:r>
            <a:endParaRPr sz="2300">
              <a:solidFill>
                <a:schemeClr val="dk1"/>
              </a:solidFill>
            </a:endParaRPr>
          </a:p>
          <a:p>
            <a:pPr indent="-346894" lvl="0" marL="306000" rtl="0" algn="l">
              <a:spcBef>
                <a:spcPts val="960"/>
              </a:spcBef>
              <a:spcAft>
                <a:spcPts val="0"/>
              </a:spcAft>
              <a:buClr>
                <a:srgbClr val="741B47"/>
              </a:buClr>
              <a:buSzPts val="2300"/>
              <a:buFont typeface="Gill Sans"/>
              <a:buChar char="◼"/>
            </a:pPr>
            <a:r>
              <a:rPr lang="hu-HU" sz="2300">
                <a:solidFill>
                  <a:schemeClr val="dk1"/>
                </a:solidFill>
                <a:extLst>
                  <a:ext uri="http://customooxmlschemas.google.com/">
                    <go:slidesCustomData xmlns:go="http://customooxmlschemas.google.com/" textRoundtripDataId="3"/>
                  </a:ext>
                </a:extLst>
              </a:rPr>
              <a:t>in</a:t>
            </a:r>
            <a:r>
              <a:rPr lang="hu-HU" sz="2300">
                <a:solidFill>
                  <a:schemeClr val="dk1"/>
                </a:solidFill>
              </a:rPr>
              <a:t> spontaneous conversations: LP (left periphery): 63%, medial: 23%, RP (right periphery): 14% (30 conv., 180 hits, Dér 2018)</a:t>
            </a:r>
            <a:endParaRPr sz="2300"/>
          </a:p>
        </p:txBody>
      </p:sp>
      <p:sp>
        <p:nvSpPr>
          <p:cNvPr id="117" name="Google Shape;117;g2507e9c6816_0_7"/>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hu-HU"/>
              <a:t>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25f17125a6_0_22"/>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INTRODUCTION: </a:t>
            </a:r>
            <a:r>
              <a:rPr i="1" lang="hu-HU"/>
              <a:t>szerintem </a:t>
            </a:r>
            <a:r>
              <a:rPr lang="hu-HU"/>
              <a:t>&amp; turn-taking</a:t>
            </a:r>
            <a:endParaRPr/>
          </a:p>
        </p:txBody>
      </p:sp>
      <p:sp>
        <p:nvSpPr>
          <p:cNvPr id="124" name="Google Shape;124;g225f17125a6_0_22"/>
          <p:cNvSpPr txBox="1"/>
          <p:nvPr>
            <p:ph idx="1" type="body"/>
          </p:nvPr>
        </p:nvSpPr>
        <p:spPr>
          <a:xfrm>
            <a:off x="581200" y="1903150"/>
            <a:ext cx="11177400" cy="4839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u-HU" sz="2200">
                <a:solidFill>
                  <a:schemeClr val="dk1"/>
                </a:solidFill>
              </a:rPr>
              <a:t>In absolute LP and RP position (when it is not preceded/followed by other markers or interjections) the speakers can take (3) and pass the floor (4) with </a:t>
            </a:r>
            <a:r>
              <a:rPr i="1" lang="hu-HU" sz="2200">
                <a:solidFill>
                  <a:schemeClr val="dk1"/>
                </a:solidFill>
              </a:rPr>
              <a:t>szerintem</a:t>
            </a:r>
            <a:r>
              <a:rPr lang="hu-HU" sz="2200">
                <a:solidFill>
                  <a:schemeClr val="dk1"/>
                </a:solidFill>
              </a:rPr>
              <a:t>:</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(3) S: izguljanak a hollandok nem↑ nem↑ ()</a:t>
            </a:r>
            <a:endParaRPr sz="2200">
              <a:solidFill>
                <a:schemeClr val="dk1"/>
              </a:solidFill>
            </a:endParaRPr>
          </a:p>
          <a:p>
            <a:pPr indent="0" lvl="0" marL="306000" rtl="0" algn="l">
              <a:spcBef>
                <a:spcPts val="960"/>
              </a:spcBef>
              <a:spcAft>
                <a:spcPts val="0"/>
              </a:spcAft>
              <a:buNone/>
            </a:pPr>
            <a:r>
              <a:rPr lang="hu-HU" sz="2200">
                <a:solidFill>
                  <a:schemeClr val="dk1"/>
                </a:solidFill>
              </a:rPr>
              <a:t>Fw2: </a:t>
            </a:r>
            <a:r>
              <a:rPr b="1" lang="hu-HU" sz="2200">
                <a:solidFill>
                  <a:schemeClr val="dk1"/>
                </a:solidFill>
              </a:rPr>
              <a:t>szerintem </a:t>
            </a:r>
            <a:r>
              <a:rPr lang="hu-HU" sz="2200">
                <a:solidFill>
                  <a:schemeClr val="dk1"/>
                </a:solidFill>
              </a:rPr>
              <a:t>azoknak már végük↓ </a:t>
            </a:r>
            <a:endParaRPr sz="2200">
              <a:solidFill>
                <a:schemeClr val="dk1"/>
              </a:solidFill>
            </a:endParaRPr>
          </a:p>
          <a:p>
            <a:pPr indent="0" lvl="0" marL="306000" rtl="0" algn="l">
              <a:spcBef>
                <a:spcPts val="960"/>
              </a:spcBef>
              <a:spcAft>
                <a:spcPts val="0"/>
              </a:spcAft>
              <a:buNone/>
            </a:pPr>
            <a:r>
              <a:rPr lang="hu-HU" sz="2200">
                <a:solidFill>
                  <a:schemeClr val="dk1"/>
                </a:solidFill>
              </a:rPr>
              <a:t>[S: Get the dutch excited, right?</a:t>
            </a:r>
            <a:endParaRPr sz="2200">
              <a:solidFill>
                <a:schemeClr val="dk1"/>
              </a:solidFill>
            </a:endParaRPr>
          </a:p>
          <a:p>
            <a:pPr indent="0" lvl="0" marL="306000" rtl="0" algn="l">
              <a:spcBef>
                <a:spcPts val="960"/>
              </a:spcBef>
              <a:spcAft>
                <a:spcPts val="0"/>
              </a:spcAft>
              <a:buNone/>
            </a:pPr>
            <a:r>
              <a:rPr lang="hu-HU" sz="2200">
                <a:solidFill>
                  <a:schemeClr val="dk1"/>
                </a:solidFill>
              </a:rPr>
              <a:t>Fw2: I think they are over’]</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(4) S: úgyhogy majd megyünk vasárnap délben </a:t>
            </a:r>
            <a:r>
              <a:rPr b="1" lang="hu-HU" sz="2200">
                <a:solidFill>
                  <a:schemeClr val="dk1"/>
                </a:solidFill>
              </a:rPr>
              <a:t>szerintem</a:t>
            </a:r>
            <a:r>
              <a:rPr lang="hu-HU" sz="2200">
                <a:solidFill>
                  <a:schemeClr val="dk1"/>
                </a:solidFill>
              </a:rPr>
              <a:t>↓</a:t>
            </a:r>
            <a:endParaRPr sz="2200">
              <a:solidFill>
                <a:schemeClr val="dk1"/>
              </a:solidFill>
            </a:endParaRPr>
          </a:p>
          <a:p>
            <a:pPr indent="0" lvl="0" marL="306000" rtl="0" algn="l">
              <a:spcBef>
                <a:spcPts val="960"/>
              </a:spcBef>
              <a:spcAft>
                <a:spcPts val="0"/>
              </a:spcAft>
              <a:buNone/>
            </a:pPr>
            <a:r>
              <a:rPr lang="hu-HU" sz="2200">
                <a:solidFill>
                  <a:schemeClr val="dk1"/>
                </a:solidFill>
              </a:rPr>
              <a:t>Fw2: de ez csak két napos vagy van pénteken is↑</a:t>
            </a:r>
            <a:endParaRPr sz="2200">
              <a:solidFill>
                <a:schemeClr val="dk1"/>
              </a:solidFill>
            </a:endParaRPr>
          </a:p>
          <a:p>
            <a:pPr indent="0" lvl="0" marL="306000" rtl="0" algn="l">
              <a:spcBef>
                <a:spcPts val="960"/>
              </a:spcBef>
              <a:spcAft>
                <a:spcPts val="0"/>
              </a:spcAft>
              <a:buNone/>
            </a:pPr>
            <a:r>
              <a:rPr lang="hu-HU" sz="2200">
                <a:solidFill>
                  <a:schemeClr val="dk1"/>
                </a:solidFill>
              </a:rPr>
              <a:t>[A: so we will go on Sunday at noon I think</a:t>
            </a:r>
            <a:endParaRPr sz="2200">
              <a:solidFill>
                <a:schemeClr val="dk1"/>
              </a:solidFill>
            </a:endParaRPr>
          </a:p>
          <a:p>
            <a:pPr indent="0" lvl="0" marL="306000" rtl="0" algn="l">
              <a:spcBef>
                <a:spcPts val="960"/>
              </a:spcBef>
              <a:spcAft>
                <a:spcPts val="0"/>
              </a:spcAft>
              <a:buNone/>
            </a:pPr>
            <a:r>
              <a:rPr lang="hu-HU" sz="2200">
                <a:solidFill>
                  <a:schemeClr val="dk1"/>
                </a:solidFill>
              </a:rPr>
              <a:t>Fw2</a:t>
            </a:r>
            <a:r>
              <a:rPr lang="hu-HU" sz="2200">
                <a:solidFill>
                  <a:schemeClr val="dk1"/>
                </a:solidFill>
              </a:rPr>
              <a:t>: but it’s only two days long or is it on Friday as well’]</a:t>
            </a:r>
            <a:endParaRPr sz="2200">
              <a:solidFill>
                <a:schemeClr val="dk1"/>
              </a:solidFill>
            </a:endParaRPr>
          </a:p>
          <a:p>
            <a:pPr indent="0" lvl="0" marL="306000" rtl="0" algn="l">
              <a:spcBef>
                <a:spcPts val="960"/>
              </a:spcBef>
              <a:spcAft>
                <a:spcPts val="0"/>
              </a:spcAft>
              <a:buNone/>
            </a:pPr>
            <a:r>
              <a:t/>
            </a: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25f17125a6_0_10"/>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hu-HU"/>
              <a:t>AIMS AND HYPOTHESES</a:t>
            </a:r>
            <a:endParaRPr/>
          </a:p>
        </p:txBody>
      </p:sp>
      <p:sp>
        <p:nvSpPr>
          <p:cNvPr id="131" name="Google Shape;131;g225f17125a6_0_10"/>
          <p:cNvSpPr txBox="1"/>
          <p:nvPr>
            <p:ph idx="1" type="body"/>
          </p:nvPr>
        </p:nvSpPr>
        <p:spPr>
          <a:xfrm>
            <a:off x="581200" y="1715850"/>
            <a:ext cx="11029500" cy="5235300"/>
          </a:xfrm>
          <a:prstGeom prst="rect">
            <a:avLst/>
          </a:prstGeom>
        </p:spPr>
        <p:txBody>
          <a:bodyPr anchorCtr="0" anchor="ctr" bIns="45700" lIns="91425" spcFirstLastPara="1" rIns="91425" wrap="square" tIns="45700">
            <a:noAutofit/>
          </a:bodyPr>
          <a:lstStyle/>
          <a:p>
            <a:pPr indent="0" lvl="0" marL="0" rtl="0" algn="just">
              <a:lnSpc>
                <a:spcPct val="100000"/>
              </a:lnSpc>
              <a:spcBef>
                <a:spcPts val="0"/>
              </a:spcBef>
              <a:spcAft>
                <a:spcPts val="0"/>
              </a:spcAft>
              <a:buNone/>
            </a:pPr>
            <a:r>
              <a:rPr lang="hu-HU" sz="2200">
                <a:solidFill>
                  <a:schemeClr val="dk1"/>
                </a:solidFill>
              </a:rPr>
              <a:t>We planned to conduct</a:t>
            </a:r>
            <a:endParaRPr sz="2200">
              <a:solidFill>
                <a:schemeClr val="dk1"/>
              </a:solidFill>
            </a:endParaRPr>
          </a:p>
          <a:p>
            <a:pPr indent="0" lvl="0" marL="0" rtl="0" algn="just">
              <a:lnSpc>
                <a:spcPct val="100000"/>
              </a:lnSpc>
              <a:spcBef>
                <a:spcPts val="0"/>
              </a:spcBef>
              <a:spcAft>
                <a:spcPts val="0"/>
              </a:spcAft>
              <a:buNone/>
            </a:pPr>
            <a:r>
              <a:rPr b="1" lang="hu-HU" sz="2200">
                <a:solidFill>
                  <a:schemeClr val="dk1"/>
                </a:solidFill>
              </a:rPr>
              <a:t>a corpus-based analysis</a:t>
            </a:r>
            <a:r>
              <a:rPr lang="hu-HU" sz="2200">
                <a:solidFill>
                  <a:schemeClr val="dk1"/>
                </a:solidFill>
              </a:rPr>
              <a:t> of </a:t>
            </a:r>
            <a:r>
              <a:rPr i="1" lang="hu-HU" sz="2200">
                <a:solidFill>
                  <a:schemeClr val="dk1"/>
                </a:solidFill>
              </a:rPr>
              <a:t>szerintem </a:t>
            </a:r>
            <a:r>
              <a:rPr lang="hu-HU" sz="2200">
                <a:solidFill>
                  <a:schemeClr val="dk1"/>
                </a:solidFill>
              </a:rPr>
              <a:t>from phonetic and pragmatic approach:</a:t>
            </a:r>
            <a:endParaRPr sz="2200">
              <a:solidFill>
                <a:schemeClr val="dk1"/>
              </a:solidFill>
            </a:endParaRPr>
          </a:p>
          <a:p>
            <a:pPr indent="0" lvl="0" marL="0" rtl="0" algn="just">
              <a:lnSpc>
                <a:spcPct val="100000"/>
              </a:lnSpc>
              <a:spcBef>
                <a:spcPts val="0"/>
              </a:spcBef>
              <a:spcAft>
                <a:spcPts val="0"/>
              </a:spcAft>
              <a:buNone/>
            </a:pPr>
            <a:r>
              <a:rPr lang="hu-HU" sz="2200">
                <a:solidFill>
                  <a:schemeClr val="dk1"/>
                </a:solidFill>
              </a:rPr>
              <a:t>To analyze</a:t>
            </a:r>
            <a:endParaRPr sz="2200">
              <a:solidFill>
                <a:schemeClr val="dk1"/>
              </a:solidFill>
            </a:endParaRPr>
          </a:p>
          <a:p>
            <a:pPr indent="-368300" lvl="0" marL="457200" rtl="0" algn="just">
              <a:lnSpc>
                <a:spcPct val="100000"/>
              </a:lnSpc>
              <a:spcBef>
                <a:spcPts val="0"/>
              </a:spcBef>
              <a:spcAft>
                <a:spcPts val="0"/>
              </a:spcAft>
              <a:buClr>
                <a:schemeClr val="dk1"/>
              </a:buClr>
              <a:buSzPts val="2200"/>
              <a:buFont typeface="Gill Sans"/>
              <a:buChar char="-"/>
            </a:pPr>
            <a:r>
              <a:rPr lang="hu-HU" sz="2200">
                <a:solidFill>
                  <a:schemeClr val="dk1"/>
                </a:solidFill>
              </a:rPr>
              <a:t>the effect of age and gender of the speaker on the occurrence of the </a:t>
            </a:r>
            <a:r>
              <a:rPr i="1" lang="hu-HU" sz="2200">
                <a:solidFill>
                  <a:schemeClr val="dk1"/>
                </a:solidFill>
              </a:rPr>
              <a:t>szerintem,</a:t>
            </a:r>
            <a:endParaRPr i="1" sz="2200">
              <a:solidFill>
                <a:schemeClr val="dk1"/>
              </a:solidFill>
            </a:endParaRPr>
          </a:p>
          <a:p>
            <a:pPr indent="-368300" lvl="0" marL="457200" rtl="0" algn="just">
              <a:lnSpc>
                <a:spcPct val="100000"/>
              </a:lnSpc>
              <a:spcBef>
                <a:spcPts val="0"/>
              </a:spcBef>
              <a:spcAft>
                <a:spcPts val="0"/>
              </a:spcAft>
              <a:buClr>
                <a:schemeClr val="dk1"/>
              </a:buClr>
              <a:buSzPts val="2200"/>
              <a:buFont typeface="Gill Sans"/>
              <a:buChar char="-"/>
            </a:pPr>
            <a:r>
              <a:rPr lang="hu-HU" sz="2200">
                <a:solidFill>
                  <a:schemeClr val="dk1"/>
                </a:solidFill>
              </a:rPr>
              <a:t>prosodic independence of </a:t>
            </a:r>
            <a:r>
              <a:rPr i="1" lang="hu-HU" sz="2200">
                <a:solidFill>
                  <a:schemeClr val="dk1"/>
                </a:solidFill>
              </a:rPr>
              <a:t>szerintem </a:t>
            </a:r>
            <a:r>
              <a:rPr lang="hu-HU" sz="2200">
                <a:solidFill>
                  <a:schemeClr val="dk1"/>
                </a:solidFill>
              </a:rPr>
              <a:t>(duration, F0 patterns) regarding its position</a:t>
            </a:r>
            <a:endParaRPr sz="2200">
              <a:solidFill>
                <a:schemeClr val="dk1"/>
              </a:solidFill>
            </a:endParaRPr>
          </a:p>
          <a:p>
            <a:pPr indent="-368300" lvl="0" marL="457200" rtl="0" algn="just">
              <a:lnSpc>
                <a:spcPct val="100000"/>
              </a:lnSpc>
              <a:spcBef>
                <a:spcPts val="0"/>
              </a:spcBef>
              <a:spcAft>
                <a:spcPts val="0"/>
              </a:spcAft>
              <a:buClr>
                <a:schemeClr val="dk1"/>
              </a:buClr>
              <a:buSzPts val="2200"/>
              <a:buFont typeface="Gill Sans"/>
              <a:buChar char="-"/>
            </a:pPr>
            <a:r>
              <a:rPr lang="hu-HU" sz="2200">
                <a:solidFill>
                  <a:schemeClr val="dk1"/>
                </a:solidFill>
              </a:rPr>
              <a:t>the occurrence of </a:t>
            </a:r>
            <a:r>
              <a:rPr i="1" lang="hu-HU" sz="2200">
                <a:solidFill>
                  <a:schemeClr val="dk1"/>
                </a:solidFill>
              </a:rPr>
              <a:t>szerintem </a:t>
            </a:r>
            <a:r>
              <a:rPr lang="hu-HU" sz="2200">
                <a:solidFill>
                  <a:schemeClr val="dk1"/>
                </a:solidFill>
              </a:rPr>
              <a:t>in turn-takings.</a:t>
            </a:r>
            <a:endParaRPr sz="2200">
              <a:solidFill>
                <a:schemeClr val="dk1"/>
              </a:solidFill>
            </a:endParaRPr>
          </a:p>
          <a:p>
            <a:pPr indent="0" lvl="0" marL="0" rtl="0" algn="just">
              <a:lnSpc>
                <a:spcPct val="100000"/>
              </a:lnSpc>
              <a:spcBef>
                <a:spcPts val="0"/>
              </a:spcBef>
              <a:spcAft>
                <a:spcPts val="0"/>
              </a:spcAft>
              <a:buNone/>
            </a:pPr>
            <a:r>
              <a:t/>
            </a:r>
            <a:endParaRPr sz="2200">
              <a:solidFill>
                <a:schemeClr val="dk1"/>
              </a:solidFill>
            </a:endParaRPr>
          </a:p>
          <a:p>
            <a:pPr indent="0" lvl="0" marL="0" rtl="0" algn="just">
              <a:lnSpc>
                <a:spcPct val="100000"/>
              </a:lnSpc>
              <a:spcBef>
                <a:spcPts val="0"/>
              </a:spcBef>
              <a:spcAft>
                <a:spcPts val="0"/>
              </a:spcAft>
              <a:buNone/>
            </a:pPr>
            <a:r>
              <a:rPr b="1" lang="hu-HU" sz="2200">
                <a:solidFill>
                  <a:schemeClr val="dk1"/>
                </a:solidFill>
              </a:rPr>
              <a:t>Hypotheses</a:t>
            </a:r>
            <a:endParaRPr b="1" sz="2200">
              <a:solidFill>
                <a:schemeClr val="dk1"/>
              </a:solidFill>
            </a:endParaRPr>
          </a:p>
          <a:p>
            <a:pPr indent="-368300" lvl="0" marL="457200" rtl="0" algn="just">
              <a:lnSpc>
                <a:spcPct val="100000"/>
              </a:lnSpc>
              <a:spcBef>
                <a:spcPts val="0"/>
              </a:spcBef>
              <a:spcAft>
                <a:spcPts val="0"/>
              </a:spcAft>
              <a:buClr>
                <a:srgbClr val="741B47"/>
              </a:buClr>
              <a:buSzPts val="2200"/>
              <a:buFont typeface="Gill Sans"/>
              <a:buChar char="◼"/>
            </a:pPr>
            <a:r>
              <a:rPr i="1" lang="hu-HU" sz="2200">
                <a:solidFill>
                  <a:schemeClr val="dk1"/>
                </a:solidFill>
              </a:rPr>
              <a:t>Szerintem </a:t>
            </a:r>
            <a:r>
              <a:rPr lang="hu-HU" sz="2200">
                <a:solidFill>
                  <a:schemeClr val="dk1"/>
                </a:solidFill>
              </a:rPr>
              <a:t>is </a:t>
            </a:r>
            <a:r>
              <a:rPr b="1" lang="hu-HU" sz="2200">
                <a:solidFill>
                  <a:schemeClr val="dk1"/>
                </a:solidFill>
              </a:rPr>
              <a:t>phonetically </a:t>
            </a:r>
            <a:r>
              <a:rPr b="1" lang="hu-HU" sz="2200">
                <a:solidFill>
                  <a:schemeClr val="dk1"/>
                </a:solidFill>
                <a:extLst>
                  <a:ext uri="http://customooxmlschemas.google.com/">
                    <go:slidesCustomData xmlns:go="http://customooxmlschemas.google.com/" textRoundtripDataId="4"/>
                  </a:ext>
                </a:extLst>
              </a:rPr>
              <a:t>independent</a:t>
            </a:r>
            <a:r>
              <a:rPr lang="hu-HU" sz="2200">
                <a:solidFill>
                  <a:schemeClr val="dk1"/>
                </a:solidFill>
              </a:rPr>
              <a:t> (surrounded by pauses, ‘single word’) [Lam 2009, Gonen et al. 2015, Heine et al. 2021, but cf. Brinton 2017].</a:t>
            </a:r>
            <a:endParaRPr sz="2200">
              <a:solidFill>
                <a:schemeClr val="dk1"/>
              </a:solidFill>
            </a:endParaRPr>
          </a:p>
          <a:p>
            <a:pPr indent="-368300" lvl="0" marL="457200" rtl="0" algn="just">
              <a:lnSpc>
                <a:spcPct val="100000"/>
              </a:lnSpc>
              <a:spcBef>
                <a:spcPts val="0"/>
              </a:spcBef>
              <a:spcAft>
                <a:spcPts val="0"/>
              </a:spcAft>
              <a:buClr>
                <a:srgbClr val="741B47"/>
              </a:buClr>
              <a:buSzPts val="2200"/>
              <a:buFont typeface="Gill Sans"/>
              <a:buChar char="◼"/>
            </a:pPr>
            <a:r>
              <a:rPr i="1" lang="hu-HU" sz="2200">
                <a:solidFill>
                  <a:schemeClr val="dk1"/>
                </a:solidFill>
              </a:rPr>
              <a:t>Szerintem </a:t>
            </a:r>
            <a:r>
              <a:rPr lang="hu-HU" sz="2200">
                <a:solidFill>
                  <a:schemeClr val="dk1"/>
                </a:solidFill>
              </a:rPr>
              <a:t>occurs in initial </a:t>
            </a:r>
            <a:r>
              <a:rPr b="1" lang="hu-HU" sz="2200">
                <a:solidFill>
                  <a:schemeClr val="dk1"/>
                </a:solidFill>
              </a:rPr>
              <a:t>pragmatic position</a:t>
            </a:r>
            <a:r>
              <a:rPr lang="hu-HU" sz="2200">
                <a:solidFill>
                  <a:schemeClr val="dk1"/>
                </a:solidFill>
              </a:rPr>
              <a:t> (LP) in general (Dér 2018).</a:t>
            </a:r>
            <a:endParaRPr sz="2200">
              <a:solidFill>
                <a:schemeClr val="dk1"/>
              </a:solidFill>
            </a:endParaRPr>
          </a:p>
          <a:p>
            <a:pPr indent="-368300" lvl="0" marL="457200" rtl="0" algn="just">
              <a:lnSpc>
                <a:spcPct val="100000"/>
              </a:lnSpc>
              <a:spcBef>
                <a:spcPts val="0"/>
              </a:spcBef>
              <a:spcAft>
                <a:spcPts val="0"/>
              </a:spcAft>
              <a:buClr>
                <a:srgbClr val="741B47"/>
              </a:buClr>
              <a:buSzPts val="2200"/>
              <a:buChar char="◼"/>
            </a:pPr>
            <a:r>
              <a:rPr i="1" lang="hu-HU" sz="2200">
                <a:solidFill>
                  <a:schemeClr val="dk1"/>
                </a:solidFill>
              </a:rPr>
              <a:t>Szerintem </a:t>
            </a:r>
            <a:r>
              <a:rPr lang="hu-HU" sz="2200">
                <a:solidFill>
                  <a:schemeClr val="dk1"/>
                </a:solidFill>
              </a:rPr>
              <a:t>occurs in the vicinity of </a:t>
            </a:r>
            <a:r>
              <a:rPr b="1" lang="hu-HU" sz="2200">
                <a:solidFill>
                  <a:schemeClr val="dk1"/>
                </a:solidFill>
              </a:rPr>
              <a:t>turn takings</a:t>
            </a:r>
            <a:r>
              <a:rPr lang="hu-HU" sz="2200">
                <a:solidFill>
                  <a:schemeClr val="dk1"/>
                </a:solidFill>
              </a:rPr>
              <a:t>, </a:t>
            </a:r>
            <a:r>
              <a:rPr lang="hu-HU" sz="2200">
                <a:solidFill>
                  <a:schemeClr val="dk1"/>
                </a:solidFill>
              </a:rPr>
              <a:t>mainly </a:t>
            </a:r>
            <a:r>
              <a:rPr lang="hu-HU" sz="2200">
                <a:solidFill>
                  <a:schemeClr val="dk1"/>
                </a:solidFill>
              </a:rPr>
              <a:t>in absolute turn-initial position after turn taking.</a:t>
            </a:r>
            <a:endParaRPr sz="2200">
              <a:solidFill>
                <a:schemeClr val="dk1"/>
              </a:solidFill>
            </a:endParaRPr>
          </a:p>
          <a:p>
            <a:pPr indent="-368300" lvl="0" marL="457200" rtl="0" algn="just">
              <a:lnSpc>
                <a:spcPct val="100000"/>
              </a:lnSpc>
              <a:spcBef>
                <a:spcPts val="0"/>
              </a:spcBef>
              <a:spcAft>
                <a:spcPts val="0"/>
              </a:spcAft>
              <a:buClr>
                <a:srgbClr val="741B47"/>
              </a:buClr>
              <a:buSzPts val="2200"/>
              <a:buFont typeface="Gill Sans"/>
              <a:buChar char="◼"/>
            </a:pPr>
            <a:r>
              <a:rPr lang="hu-HU" sz="2200">
                <a:solidFill>
                  <a:schemeClr val="dk1"/>
                </a:solidFill>
              </a:rPr>
              <a:t>The occurrence and the realization of </a:t>
            </a:r>
            <a:r>
              <a:rPr i="1" lang="hu-HU" sz="2200">
                <a:solidFill>
                  <a:schemeClr val="dk1"/>
                </a:solidFill>
              </a:rPr>
              <a:t>szerintem </a:t>
            </a:r>
            <a:r>
              <a:rPr lang="hu-HU" sz="2200">
                <a:solidFill>
                  <a:schemeClr val="dk1"/>
                </a:solidFill>
              </a:rPr>
              <a:t>is influenced by the speakers’ age and gender.</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25f17125a6_0_1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METHODOLOGY</a:t>
            </a:r>
            <a:endParaRPr/>
          </a:p>
        </p:txBody>
      </p:sp>
      <p:sp>
        <p:nvSpPr>
          <p:cNvPr id="138" name="Google Shape;138;g225f17125a6_0_16"/>
          <p:cNvSpPr txBox="1"/>
          <p:nvPr>
            <p:ph idx="1" type="body"/>
          </p:nvPr>
        </p:nvSpPr>
        <p:spPr>
          <a:xfrm>
            <a:off x="581200" y="1966650"/>
            <a:ext cx="11029500" cy="4560600"/>
          </a:xfrm>
          <a:prstGeom prst="rect">
            <a:avLst/>
          </a:prstGeom>
          <a:noFill/>
          <a:ln>
            <a:noFill/>
          </a:ln>
        </p:spPr>
        <p:txBody>
          <a:bodyPr anchorCtr="0" anchor="ctr" bIns="45700" lIns="91425" spcFirstLastPara="1" rIns="91425" wrap="square" tIns="45700">
            <a:noAutofit/>
          </a:bodyPr>
          <a:lstStyle/>
          <a:p>
            <a:pPr indent="-331400" lvl="0" marL="306000" rtl="0" algn="l">
              <a:spcBef>
                <a:spcPts val="0"/>
              </a:spcBef>
              <a:spcAft>
                <a:spcPts val="0"/>
              </a:spcAft>
              <a:buClr>
                <a:srgbClr val="741B47"/>
              </a:buClr>
              <a:buSzPts val="2056"/>
              <a:buChar char="◼"/>
            </a:pPr>
            <a:r>
              <a:rPr lang="hu-HU" sz="2200">
                <a:solidFill>
                  <a:schemeClr val="dk1"/>
                </a:solidFill>
              </a:rPr>
              <a:t>40 conversations were selected from the Hungarian Spontaneous Speech Database (BEA, Neuberger et al. 2014)</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2 fieldworkers + 1 subject</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2 age groups of the subjects (20–30 yrs, 40–55 yrs), 10 female, 10 male in each age groups</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12 hours long material (average time: 18 min)</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Word and interpausal unit (IPU) level annotation (just concerning to the target words </a:t>
            </a:r>
            <a:r>
              <a:rPr i="1" lang="hu-HU" sz="2200">
                <a:solidFill>
                  <a:schemeClr val="dk1"/>
                </a:solidFill>
              </a:rPr>
              <a:t>szerintem</a:t>
            </a:r>
            <a:r>
              <a:rPr lang="hu-HU" sz="2200">
                <a:solidFill>
                  <a:schemeClr val="dk1"/>
                </a:solidFill>
              </a:rPr>
              <a:t> ‘in my opinion’), extended with the information about the phonetic and pragmatic positions (Praat: Boersma–Weenink 2021)</a:t>
            </a:r>
            <a:endParaRPr sz="22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Duration and f0 were extracted automatically using a Praat script</a:t>
            </a:r>
            <a:endParaRPr sz="2200">
              <a:solidFill>
                <a:schemeClr val="dk1"/>
              </a:solidFill>
            </a:endParaRPr>
          </a:p>
          <a:p>
            <a:pPr indent="0" lvl="0" marL="630000" rtl="0" algn="l">
              <a:spcBef>
                <a:spcPts val="920"/>
              </a:spcBef>
              <a:spcAft>
                <a:spcPts val="0"/>
              </a:spcAft>
              <a:buNone/>
            </a:pPr>
            <a:r>
              <a:rPr lang="hu-HU" sz="2000">
                <a:solidFill>
                  <a:schemeClr val="dk1"/>
                </a:solidFill>
              </a:rPr>
              <a:t>Extracting f0: different settings in each groups </a:t>
            </a:r>
            <a:endParaRPr sz="2000">
              <a:solidFill>
                <a:schemeClr val="dk1"/>
              </a:solidFill>
            </a:endParaRPr>
          </a:p>
          <a:p>
            <a:pPr indent="-331400" lvl="0" marL="306000" rtl="0" algn="l">
              <a:spcBef>
                <a:spcPts val="960"/>
              </a:spcBef>
              <a:spcAft>
                <a:spcPts val="0"/>
              </a:spcAft>
              <a:buClr>
                <a:srgbClr val="741B47"/>
              </a:buClr>
              <a:buSzPts val="2056"/>
              <a:buChar char="◼"/>
            </a:pPr>
            <a:r>
              <a:rPr lang="hu-HU" sz="2200">
                <a:solidFill>
                  <a:schemeClr val="dk1"/>
                </a:solidFill>
              </a:rPr>
              <a:t>Statistics: </a:t>
            </a:r>
            <a:r>
              <a:rPr i="1" lang="hu-HU" sz="2200">
                <a:solidFill>
                  <a:schemeClr val="dk1"/>
                </a:solidFill>
              </a:rPr>
              <a:t>χ</a:t>
            </a:r>
            <a:r>
              <a:rPr baseline="30000" lang="hu-HU" sz="2200">
                <a:solidFill>
                  <a:schemeClr val="dk1"/>
                </a:solidFill>
              </a:rPr>
              <a:t>2</a:t>
            </a:r>
            <a:r>
              <a:rPr lang="hu-HU" sz="2200">
                <a:solidFill>
                  <a:schemeClr val="dk1"/>
                </a:solidFill>
              </a:rPr>
              <a:t>-test Kruskal–Wallis-test, Mann–Whitney-test</a:t>
            </a:r>
            <a:endParaRPr sz="2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528faafcfb_2_0"/>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hu-HU"/>
              <a:t>METHODOLOGY</a:t>
            </a:r>
            <a:endParaRPr/>
          </a:p>
        </p:txBody>
      </p:sp>
      <p:sp>
        <p:nvSpPr>
          <p:cNvPr id="145" name="Google Shape;145;g2528faafcfb_2_0"/>
          <p:cNvSpPr txBox="1"/>
          <p:nvPr>
            <p:ph idx="1" type="body"/>
          </p:nvPr>
        </p:nvSpPr>
        <p:spPr>
          <a:xfrm>
            <a:off x="581200" y="1983650"/>
            <a:ext cx="11029500" cy="4594800"/>
          </a:xfrm>
          <a:prstGeom prst="rect">
            <a:avLst/>
          </a:prstGeom>
          <a:noFill/>
          <a:ln>
            <a:noFill/>
          </a:ln>
        </p:spPr>
        <p:txBody>
          <a:bodyPr anchorCtr="0" anchor="ctr" bIns="45700" lIns="91425" spcFirstLastPara="1" rIns="91425" wrap="square" tIns="45700">
            <a:normAutofit lnSpcReduction="20000"/>
          </a:bodyPr>
          <a:lstStyle/>
          <a:p>
            <a:pPr indent="-325050" lvl="0" marL="306000" rtl="0" algn="l">
              <a:spcBef>
                <a:spcPts val="960"/>
              </a:spcBef>
              <a:spcAft>
                <a:spcPts val="0"/>
              </a:spcAft>
              <a:buClr>
                <a:srgbClr val="741B47"/>
              </a:buClr>
              <a:buSzPts val="1956"/>
              <a:buChar char="◼"/>
            </a:pPr>
            <a:r>
              <a:rPr b="1" lang="hu-HU" sz="2100">
                <a:solidFill>
                  <a:schemeClr val="dk1"/>
                </a:solidFill>
              </a:rPr>
              <a:t>Pragmatic positions: LP, RP, medial</a:t>
            </a:r>
            <a:endParaRPr b="1"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absolute initial</a:t>
            </a:r>
            <a:r>
              <a:rPr lang="hu-HU" sz="2100">
                <a:solidFill>
                  <a:schemeClr val="dk1"/>
                </a:solidFill>
              </a:rPr>
              <a:t>: </a:t>
            </a:r>
            <a:r>
              <a:rPr i="1" lang="hu-HU" sz="2100">
                <a:solidFill>
                  <a:schemeClr val="dk1"/>
                </a:solidFill>
              </a:rPr>
              <a:t>szerintem </a:t>
            </a:r>
            <a:r>
              <a:rPr lang="hu-HU" sz="2100">
                <a:solidFill>
                  <a:schemeClr val="dk1"/>
                </a:solidFill>
              </a:rPr>
              <a:t>is the first element in the clause (or turn) </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initial</a:t>
            </a:r>
            <a:r>
              <a:rPr lang="hu-HU" sz="2100">
                <a:solidFill>
                  <a:schemeClr val="dk1"/>
                </a:solidFill>
              </a:rPr>
              <a:t>: </a:t>
            </a:r>
            <a:r>
              <a:rPr i="1" lang="hu-HU" sz="2100">
                <a:solidFill>
                  <a:schemeClr val="dk1"/>
                </a:solidFill>
              </a:rPr>
              <a:t>szerintem </a:t>
            </a:r>
            <a:r>
              <a:rPr lang="hu-HU" sz="2100">
                <a:solidFill>
                  <a:schemeClr val="dk1"/>
                </a:solidFill>
              </a:rPr>
              <a:t>follows one or two (three) DM: </a:t>
            </a:r>
            <a:r>
              <a:rPr i="1" lang="hu-HU" sz="2100">
                <a:solidFill>
                  <a:schemeClr val="dk1"/>
                </a:solidFill>
              </a:rPr>
              <a:t>hát szerintem </a:t>
            </a:r>
            <a:r>
              <a:rPr lang="hu-HU" sz="2100">
                <a:solidFill>
                  <a:schemeClr val="dk1"/>
                </a:solidFill>
              </a:rPr>
              <a:t>‘well I think’, </a:t>
            </a:r>
            <a:r>
              <a:rPr i="1" lang="hu-HU" sz="2100">
                <a:solidFill>
                  <a:schemeClr val="dk1"/>
                </a:solidFill>
              </a:rPr>
              <a:t>hát de szerintem </a:t>
            </a:r>
            <a:r>
              <a:rPr lang="hu-HU" sz="2100">
                <a:solidFill>
                  <a:schemeClr val="dk1"/>
                </a:solidFill>
              </a:rPr>
              <a:t>‘well but I think’</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medial</a:t>
            </a:r>
            <a:r>
              <a:rPr lang="hu-HU" sz="2100">
                <a:solidFill>
                  <a:schemeClr val="dk1"/>
                </a:solidFill>
              </a:rPr>
              <a:t>: </a:t>
            </a:r>
            <a:r>
              <a:rPr i="1" lang="hu-HU" sz="2100">
                <a:solidFill>
                  <a:schemeClr val="dk1"/>
                </a:solidFill>
              </a:rPr>
              <a:t>szerintem </a:t>
            </a:r>
            <a:r>
              <a:rPr lang="hu-HU" sz="2100">
                <a:solidFill>
                  <a:schemeClr val="dk1"/>
                </a:solidFill>
                <a:extLst>
                  <a:ext uri="http://customooxmlschemas.google.com/">
                    <go:slidesCustomData xmlns:go="http://customooxmlschemas.google.com/" textRoundtripDataId="5"/>
                  </a:ext>
                </a:extLst>
              </a:rPr>
              <a:t>occurs</a:t>
            </a:r>
            <a:r>
              <a:rPr lang="hu-HU" sz="2100">
                <a:solidFill>
                  <a:schemeClr val="dk1"/>
                </a:solidFill>
              </a:rPr>
              <a:t> in the clause structure</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final</a:t>
            </a:r>
            <a:r>
              <a:rPr lang="hu-HU" sz="2100">
                <a:solidFill>
                  <a:schemeClr val="dk1"/>
                </a:solidFill>
              </a:rPr>
              <a:t>: </a:t>
            </a:r>
            <a:r>
              <a:rPr i="1" lang="hu-HU" sz="2100">
                <a:solidFill>
                  <a:schemeClr val="dk1"/>
                </a:solidFill>
              </a:rPr>
              <a:t>szerintem </a:t>
            </a:r>
            <a:r>
              <a:rPr lang="hu-HU" sz="2100">
                <a:solidFill>
                  <a:schemeClr val="dk1"/>
                </a:solidFill>
              </a:rPr>
              <a:t>is the closing element after the clause</a:t>
            </a:r>
            <a:endParaRPr sz="2100">
              <a:solidFill>
                <a:schemeClr val="dk1"/>
              </a:solidFill>
            </a:endParaRPr>
          </a:p>
          <a:p>
            <a:pPr indent="-325050" lvl="0" marL="306000" rtl="0" algn="l">
              <a:spcBef>
                <a:spcPts val="960"/>
              </a:spcBef>
              <a:spcAft>
                <a:spcPts val="0"/>
              </a:spcAft>
              <a:buClr>
                <a:srgbClr val="741B47"/>
              </a:buClr>
              <a:buSzPts val="1956"/>
              <a:buChar char="◼"/>
            </a:pPr>
            <a:r>
              <a:rPr b="1" lang="hu-HU" sz="2100">
                <a:solidFill>
                  <a:schemeClr val="dk1"/>
                </a:solidFill>
              </a:rPr>
              <a:t>Positions regarding turn taking</a:t>
            </a:r>
            <a:endParaRPr b="1"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absolute initial</a:t>
            </a:r>
            <a:r>
              <a:rPr lang="hu-HU" sz="2100">
                <a:solidFill>
                  <a:schemeClr val="dk1"/>
                </a:solidFill>
              </a:rPr>
              <a:t>: </a:t>
            </a:r>
            <a:r>
              <a:rPr i="1" lang="hu-HU" sz="2100">
                <a:solidFill>
                  <a:schemeClr val="dk1"/>
                </a:solidFill>
              </a:rPr>
              <a:t>szerintem </a:t>
            </a:r>
            <a:r>
              <a:rPr lang="hu-HU" sz="2100">
                <a:solidFill>
                  <a:schemeClr val="dk1"/>
                </a:solidFill>
              </a:rPr>
              <a:t>is the first element in the IPU immediately after a turn taking</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initial</a:t>
            </a:r>
            <a:r>
              <a:rPr lang="hu-HU" sz="2100">
                <a:solidFill>
                  <a:schemeClr val="dk1"/>
                </a:solidFill>
              </a:rPr>
              <a:t>: </a:t>
            </a:r>
            <a:r>
              <a:rPr i="1" lang="hu-HU" sz="2100">
                <a:solidFill>
                  <a:schemeClr val="dk1"/>
                </a:solidFill>
              </a:rPr>
              <a:t>szerintem </a:t>
            </a:r>
            <a:r>
              <a:rPr lang="hu-HU" sz="2100">
                <a:solidFill>
                  <a:schemeClr val="dk1"/>
                </a:solidFill>
              </a:rPr>
              <a:t>is one element of the first IPU immediately after a turn taking</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final</a:t>
            </a:r>
            <a:r>
              <a:rPr lang="hu-HU" sz="2100">
                <a:solidFill>
                  <a:schemeClr val="dk1"/>
                </a:solidFill>
              </a:rPr>
              <a:t>: </a:t>
            </a:r>
            <a:r>
              <a:rPr i="1" lang="hu-HU" sz="2100">
                <a:solidFill>
                  <a:schemeClr val="dk1"/>
                </a:solidFill>
              </a:rPr>
              <a:t>szerintem </a:t>
            </a:r>
            <a:r>
              <a:rPr lang="hu-HU" sz="2100">
                <a:solidFill>
                  <a:schemeClr val="dk1"/>
                </a:solidFill>
              </a:rPr>
              <a:t>is one element of the last IPU before a turn taking</a:t>
            </a:r>
            <a:endParaRPr sz="2100">
              <a:solidFill>
                <a:schemeClr val="dk1"/>
              </a:solidFill>
            </a:endParaRPr>
          </a:p>
          <a:p>
            <a:pPr indent="-334194" lvl="1" marL="630000" rtl="0" algn="l">
              <a:spcBef>
                <a:spcPts val="960"/>
              </a:spcBef>
              <a:spcAft>
                <a:spcPts val="0"/>
              </a:spcAft>
              <a:buClr>
                <a:srgbClr val="A64D79"/>
              </a:buClr>
              <a:buSzPts val="2100"/>
              <a:buChar char="◼"/>
            </a:pPr>
            <a:r>
              <a:rPr b="1" lang="hu-HU" sz="2100">
                <a:solidFill>
                  <a:schemeClr val="dk1"/>
                </a:solidFill>
              </a:rPr>
              <a:t>absolute final</a:t>
            </a:r>
            <a:r>
              <a:rPr lang="hu-HU" sz="2100">
                <a:solidFill>
                  <a:schemeClr val="dk1"/>
                </a:solidFill>
              </a:rPr>
              <a:t>: </a:t>
            </a:r>
            <a:r>
              <a:rPr i="1" lang="hu-HU" sz="2100">
                <a:solidFill>
                  <a:schemeClr val="dk1"/>
                </a:solidFill>
              </a:rPr>
              <a:t>szerintem </a:t>
            </a:r>
            <a:r>
              <a:rPr lang="hu-HU" sz="2100">
                <a:solidFill>
                  <a:schemeClr val="dk1"/>
                </a:solidFill>
              </a:rPr>
              <a:t>is the last element of the last IPU before a turn taking</a:t>
            </a:r>
            <a:endParaRPr sz="2100">
              <a:solidFill>
                <a:schemeClr val="dk1"/>
              </a:solidFill>
            </a:endParaRPr>
          </a:p>
          <a:p>
            <a:pPr indent="0" lvl="0" marL="0" rtl="0" algn="l">
              <a:spcBef>
                <a:spcPts val="960"/>
              </a:spcBef>
              <a:spcAft>
                <a:spcPts val="0"/>
              </a:spcAft>
              <a:buNone/>
            </a:pPr>
            <a:r>
              <a:t/>
            </a:r>
            <a:endParaRPr sz="2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528faafcfb_2_6"/>
          <p:cNvSpPr/>
          <p:nvPr/>
        </p:nvSpPr>
        <p:spPr>
          <a:xfrm>
            <a:off x="10966550" y="2021175"/>
            <a:ext cx="1163700" cy="44094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Turn-taking</a:t>
            </a:r>
            <a:endParaRPr/>
          </a:p>
        </p:txBody>
      </p:sp>
      <p:sp>
        <p:nvSpPr>
          <p:cNvPr id="151" name="Google Shape;151;g2528faafcfb_2_6"/>
          <p:cNvSpPr/>
          <p:nvPr/>
        </p:nvSpPr>
        <p:spPr>
          <a:xfrm>
            <a:off x="6533700" y="4009075"/>
            <a:ext cx="4362900" cy="1134000"/>
          </a:xfrm>
          <a:prstGeom prst="rect">
            <a:avLst/>
          </a:prstGeom>
          <a:solidFill>
            <a:srgbClr val="B6D7A8"/>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Speaker 2</a:t>
            </a:r>
            <a:endParaRPr/>
          </a:p>
        </p:txBody>
      </p:sp>
      <p:sp>
        <p:nvSpPr>
          <p:cNvPr id="152" name="Google Shape;152;g2528faafcfb_2_6"/>
          <p:cNvSpPr/>
          <p:nvPr/>
        </p:nvSpPr>
        <p:spPr>
          <a:xfrm>
            <a:off x="413600" y="3515275"/>
            <a:ext cx="4816500" cy="10008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Speaker 1</a:t>
            </a:r>
            <a:endParaRPr/>
          </a:p>
        </p:txBody>
      </p:sp>
      <p:sp>
        <p:nvSpPr>
          <p:cNvPr id="153" name="Google Shape;153;g2528faafcfb_2_6"/>
          <p:cNvSpPr txBox="1"/>
          <p:nvPr>
            <p:ph type="title"/>
          </p:nvPr>
        </p:nvSpPr>
        <p:spPr>
          <a:xfrm>
            <a:off x="609600" y="746125"/>
            <a:ext cx="10515600" cy="582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hu-HU" sz="4000"/>
              <a:t>Analysis of the </a:t>
            </a:r>
            <a:r>
              <a:rPr lang="hu-HU" sz="4000">
                <a:extLst>
                  <a:ext uri="http://customooxmlschemas.google.com/">
                    <go:slidesCustomData xmlns:go="http://customooxmlschemas.google.com/" textRoundtripDataId="6"/>
                  </a:ext>
                </a:extLst>
              </a:rPr>
              <a:t>position</a:t>
            </a:r>
            <a:r>
              <a:rPr lang="hu-HU" sz="4000"/>
              <a:t> </a:t>
            </a:r>
            <a:endParaRPr sz="4000"/>
          </a:p>
        </p:txBody>
      </p:sp>
      <p:sp>
        <p:nvSpPr>
          <p:cNvPr id="154" name="Google Shape;154;g2528faafcfb_2_6"/>
          <p:cNvSpPr/>
          <p:nvPr/>
        </p:nvSpPr>
        <p:spPr>
          <a:xfrm>
            <a:off x="496775" y="3608675"/>
            <a:ext cx="1700100" cy="2136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IPU</a:t>
            </a:r>
            <a:endParaRPr/>
          </a:p>
        </p:txBody>
      </p:sp>
      <p:sp>
        <p:nvSpPr>
          <p:cNvPr id="155" name="Google Shape;155;g2528faafcfb_2_6"/>
          <p:cNvSpPr/>
          <p:nvPr/>
        </p:nvSpPr>
        <p:spPr>
          <a:xfrm>
            <a:off x="2627450" y="3622025"/>
            <a:ext cx="2526000" cy="2136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IPU</a:t>
            </a:r>
            <a:endParaRPr/>
          </a:p>
        </p:txBody>
      </p:sp>
      <p:sp>
        <p:nvSpPr>
          <p:cNvPr id="156" name="Google Shape;156;g2528faafcfb_2_6"/>
          <p:cNvSpPr/>
          <p:nvPr/>
        </p:nvSpPr>
        <p:spPr>
          <a:xfrm>
            <a:off x="6599300" y="4142375"/>
            <a:ext cx="1747800" cy="21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IPU</a:t>
            </a:r>
            <a:endParaRPr/>
          </a:p>
        </p:txBody>
      </p:sp>
      <p:sp>
        <p:nvSpPr>
          <p:cNvPr id="157" name="Google Shape;157;g2528faafcfb_2_6"/>
          <p:cNvSpPr/>
          <p:nvPr/>
        </p:nvSpPr>
        <p:spPr>
          <a:xfrm>
            <a:off x="8707400" y="4142375"/>
            <a:ext cx="760500" cy="21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IPU</a:t>
            </a:r>
            <a:endParaRPr/>
          </a:p>
        </p:txBody>
      </p:sp>
      <p:sp>
        <p:nvSpPr>
          <p:cNvPr id="158" name="Google Shape;158;g2528faafcfb_2_6"/>
          <p:cNvSpPr/>
          <p:nvPr/>
        </p:nvSpPr>
        <p:spPr>
          <a:xfrm>
            <a:off x="10087300" y="4142375"/>
            <a:ext cx="760500" cy="21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IPU</a:t>
            </a:r>
            <a:endParaRPr/>
          </a:p>
        </p:txBody>
      </p:sp>
      <p:sp>
        <p:nvSpPr>
          <p:cNvPr id="159" name="Google Shape;159;g2528faafcfb_2_6"/>
          <p:cNvSpPr/>
          <p:nvPr/>
        </p:nvSpPr>
        <p:spPr>
          <a:xfrm>
            <a:off x="5300050" y="2094550"/>
            <a:ext cx="1163700" cy="44094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hu-HU"/>
              <a:t>Turn-taking</a:t>
            </a:r>
            <a:endParaRPr/>
          </a:p>
        </p:txBody>
      </p:sp>
      <p:sp>
        <p:nvSpPr>
          <p:cNvPr id="160" name="Google Shape;160;g2528faafcfb_2_6"/>
          <p:cNvSpPr txBox="1"/>
          <p:nvPr/>
        </p:nvSpPr>
        <p:spPr>
          <a:xfrm>
            <a:off x="2196875" y="3551100"/>
            <a:ext cx="43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u-HU">
                <a:latin typeface="Calibri"/>
                <a:ea typeface="Calibri"/>
                <a:cs typeface="Calibri"/>
                <a:sym typeface="Calibri"/>
              </a:rPr>
              <a:t>SIL</a:t>
            </a:r>
            <a:endParaRPr sz="1200">
              <a:latin typeface="Calibri"/>
              <a:ea typeface="Calibri"/>
              <a:cs typeface="Calibri"/>
              <a:sym typeface="Calibri"/>
            </a:endParaRPr>
          </a:p>
        </p:txBody>
      </p:sp>
      <p:sp>
        <p:nvSpPr>
          <p:cNvPr id="161" name="Google Shape;161;g2528faafcfb_2_6"/>
          <p:cNvSpPr txBox="1"/>
          <p:nvPr/>
        </p:nvSpPr>
        <p:spPr>
          <a:xfrm>
            <a:off x="8292875" y="4008300"/>
            <a:ext cx="43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u-HU">
                <a:latin typeface="Calibri"/>
                <a:ea typeface="Calibri"/>
                <a:cs typeface="Calibri"/>
                <a:sym typeface="Calibri"/>
              </a:rPr>
              <a:t>SIL</a:t>
            </a:r>
            <a:endParaRPr sz="1200">
              <a:latin typeface="Calibri"/>
              <a:ea typeface="Calibri"/>
              <a:cs typeface="Calibri"/>
              <a:sym typeface="Calibri"/>
            </a:endParaRPr>
          </a:p>
        </p:txBody>
      </p:sp>
      <p:sp>
        <p:nvSpPr>
          <p:cNvPr id="162" name="Google Shape;162;g2528faafcfb_2_6"/>
          <p:cNvSpPr txBox="1"/>
          <p:nvPr/>
        </p:nvSpPr>
        <p:spPr>
          <a:xfrm>
            <a:off x="9588275" y="4008300"/>
            <a:ext cx="43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u-HU">
                <a:latin typeface="Calibri"/>
                <a:ea typeface="Calibri"/>
                <a:cs typeface="Calibri"/>
                <a:sym typeface="Calibri"/>
              </a:rPr>
              <a:t>SIL</a:t>
            </a:r>
            <a:endParaRPr sz="1200">
              <a:latin typeface="Calibri"/>
              <a:ea typeface="Calibri"/>
              <a:cs typeface="Calibri"/>
              <a:sym typeface="Calibri"/>
            </a:endParaRPr>
          </a:p>
        </p:txBody>
      </p:sp>
      <p:sp>
        <p:nvSpPr>
          <p:cNvPr id="163" name="Google Shape;163;g2528faafcfb_2_6"/>
          <p:cNvSpPr/>
          <p:nvPr/>
        </p:nvSpPr>
        <p:spPr>
          <a:xfrm>
            <a:off x="5992950" y="2798400"/>
            <a:ext cx="1459500" cy="1229100"/>
          </a:xfrm>
          <a:prstGeom prst="downArrowCallout">
            <a:avLst>
              <a:gd fmla="val 25000" name="adj1"/>
              <a:gd fmla="val 25000" name="adj2"/>
              <a:gd fmla="val 25000" name="adj3"/>
              <a:gd fmla="val 64977" name="adj4"/>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abs. turn-initial</a:t>
            </a:r>
            <a:endParaRPr/>
          </a:p>
        </p:txBody>
      </p:sp>
      <p:sp>
        <p:nvSpPr>
          <p:cNvPr id="164" name="Google Shape;164;g2528faafcfb_2_6"/>
          <p:cNvSpPr/>
          <p:nvPr/>
        </p:nvSpPr>
        <p:spPr>
          <a:xfrm>
            <a:off x="10018750" y="2814450"/>
            <a:ext cx="1459500" cy="1229100"/>
          </a:xfrm>
          <a:prstGeom prst="downArrowCallout">
            <a:avLst>
              <a:gd fmla="val 25000" name="adj1"/>
              <a:gd fmla="val 25000" name="adj2"/>
              <a:gd fmla="val 25000" name="adj3"/>
              <a:gd fmla="val 64977" name="adj4"/>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abs. turn-final</a:t>
            </a:r>
            <a:endParaRPr/>
          </a:p>
        </p:txBody>
      </p:sp>
      <p:sp>
        <p:nvSpPr>
          <p:cNvPr id="165" name="Google Shape;165;g2528faafcfb_2_6"/>
          <p:cNvSpPr/>
          <p:nvPr/>
        </p:nvSpPr>
        <p:spPr>
          <a:xfrm>
            <a:off x="8505799" y="2814450"/>
            <a:ext cx="1163700" cy="1229100"/>
          </a:xfrm>
          <a:prstGeom prst="downArrowCallout">
            <a:avLst>
              <a:gd fmla="val 25000" name="adj1"/>
              <a:gd fmla="val 25000" name="adj2"/>
              <a:gd fmla="val 25000" name="adj3"/>
              <a:gd fmla="val 64977" name="adj4"/>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turn-medial</a:t>
            </a:r>
            <a:endParaRPr/>
          </a:p>
        </p:txBody>
      </p:sp>
      <p:sp>
        <p:nvSpPr>
          <p:cNvPr id="166" name="Google Shape;166;g2528faafcfb_2_6"/>
          <p:cNvSpPr/>
          <p:nvPr/>
        </p:nvSpPr>
        <p:spPr>
          <a:xfrm>
            <a:off x="6891350" y="5091825"/>
            <a:ext cx="1163700" cy="1229100"/>
          </a:xfrm>
          <a:prstGeom prst="upArrowCallout">
            <a:avLst>
              <a:gd fmla="val 25000" name="adj1"/>
              <a:gd fmla="val 25000" name="adj2"/>
              <a:gd fmla="val 25000" name="adj3"/>
              <a:gd fmla="val 64977" name="adj4"/>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turn-initial</a:t>
            </a:r>
            <a:endParaRPr/>
          </a:p>
        </p:txBody>
      </p:sp>
      <p:sp>
        <p:nvSpPr>
          <p:cNvPr id="167" name="Google Shape;167;g2528faafcfb_2_6"/>
          <p:cNvSpPr/>
          <p:nvPr/>
        </p:nvSpPr>
        <p:spPr>
          <a:xfrm>
            <a:off x="9669500" y="5091825"/>
            <a:ext cx="1163700" cy="1229100"/>
          </a:xfrm>
          <a:prstGeom prst="upArrowCallout">
            <a:avLst>
              <a:gd fmla="val 25000" name="adj1"/>
              <a:gd fmla="val 25000" name="adj2"/>
              <a:gd fmla="val 25000" name="adj3"/>
              <a:gd fmla="val 64977" name="adj4"/>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HU"/>
              <a:t>turn-final</a:t>
            </a:r>
            <a:endParaRPr/>
          </a:p>
        </p:txBody>
      </p:sp>
      <p:sp>
        <p:nvSpPr>
          <p:cNvPr id="168" name="Google Shape;168;g2528faafcfb_2_6"/>
          <p:cNvSpPr txBox="1"/>
          <p:nvPr/>
        </p:nvSpPr>
        <p:spPr>
          <a:xfrm>
            <a:off x="6830275" y="3914975"/>
            <a:ext cx="53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507e9c6816_1_47"/>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hu-HU"/>
              <a:t>ANALYSIS</a:t>
            </a:r>
            <a:endParaRPr/>
          </a:p>
        </p:txBody>
      </p:sp>
      <p:sp>
        <p:nvSpPr>
          <p:cNvPr id="175" name="Google Shape;175;g2507e9c6816_1_47"/>
          <p:cNvSpPr txBox="1"/>
          <p:nvPr>
            <p:ph idx="1" type="body"/>
          </p:nvPr>
        </p:nvSpPr>
        <p:spPr>
          <a:xfrm>
            <a:off x="4469050" y="1793375"/>
            <a:ext cx="7141800" cy="3910800"/>
          </a:xfrm>
          <a:prstGeom prst="rect">
            <a:avLst/>
          </a:prstGeom>
        </p:spPr>
        <p:txBody>
          <a:bodyPr anchorCtr="0" anchor="ctr" bIns="45700" lIns="91425" spcFirstLastPara="1" rIns="91425" wrap="square" tIns="45700">
            <a:normAutofit lnSpcReduction="10000"/>
          </a:bodyPr>
          <a:lstStyle/>
          <a:p>
            <a:pPr indent="0" lvl="0" marL="0" rtl="0" algn="l">
              <a:lnSpc>
                <a:spcPct val="100000"/>
              </a:lnSpc>
              <a:spcBef>
                <a:spcPts val="960"/>
              </a:spcBef>
              <a:spcAft>
                <a:spcPts val="0"/>
              </a:spcAft>
              <a:buNone/>
            </a:pPr>
            <a:r>
              <a:rPr lang="hu-HU" sz="2100">
                <a:solidFill>
                  <a:schemeClr val="dk1"/>
                </a:solidFill>
              </a:rPr>
              <a:t>The </a:t>
            </a:r>
            <a:r>
              <a:rPr b="1" lang="hu-HU" sz="2100">
                <a:solidFill>
                  <a:schemeClr val="dk1"/>
                </a:solidFill>
              </a:rPr>
              <a:t>relation of </a:t>
            </a:r>
            <a:r>
              <a:rPr b="1" i="1" lang="hu-HU" sz="2100">
                <a:solidFill>
                  <a:schemeClr val="dk1"/>
                </a:solidFill>
              </a:rPr>
              <a:t>szerintem </a:t>
            </a:r>
            <a:r>
              <a:rPr b="1" lang="hu-HU" sz="2100">
                <a:solidFill>
                  <a:schemeClr val="dk1"/>
                </a:solidFill>
              </a:rPr>
              <a:t>and turn taking</a:t>
            </a:r>
            <a:r>
              <a:rPr lang="hu-HU" sz="2100">
                <a:solidFill>
                  <a:schemeClr val="dk1"/>
                </a:solidFill>
              </a:rPr>
              <a:t>: occurrence, position (turn-final or turn-initial).</a:t>
            </a:r>
            <a:endParaRPr sz="2100">
              <a:solidFill>
                <a:schemeClr val="dk1"/>
              </a:solidFill>
            </a:endParaRPr>
          </a:p>
          <a:p>
            <a:pPr indent="0" lvl="0" marL="0" rtl="0" algn="l">
              <a:lnSpc>
                <a:spcPct val="100000"/>
              </a:lnSpc>
              <a:spcBef>
                <a:spcPts val="960"/>
              </a:spcBef>
              <a:spcAft>
                <a:spcPts val="0"/>
              </a:spcAft>
              <a:buNone/>
            </a:pPr>
            <a:r>
              <a:rPr lang="hu-HU" sz="2100">
                <a:solidFill>
                  <a:schemeClr val="dk1"/>
                </a:solidFill>
              </a:rPr>
              <a:t>Timing patterns of turn taking, Floor Transfer Offset (FTO): time between the end of the current speaker’s turn and the start of the following turn by the next speaker, De Ruiter et al. 2006, Stivers et al. 2009)</a:t>
            </a:r>
            <a:endParaRPr sz="2100">
              <a:solidFill>
                <a:schemeClr val="dk1"/>
              </a:solidFill>
            </a:endParaRPr>
          </a:p>
          <a:p>
            <a:pPr indent="-361950" lvl="0" marL="457200" rtl="0" algn="l">
              <a:lnSpc>
                <a:spcPct val="100000"/>
              </a:lnSpc>
              <a:spcBef>
                <a:spcPts val="960"/>
              </a:spcBef>
              <a:spcAft>
                <a:spcPts val="0"/>
              </a:spcAft>
              <a:buClr>
                <a:schemeClr val="dk1"/>
              </a:buClr>
              <a:buSzPts val="2100"/>
              <a:buAutoNum type="romanUcPeriod"/>
            </a:pPr>
            <a:r>
              <a:rPr lang="hu-HU" sz="2100">
                <a:solidFill>
                  <a:schemeClr val="dk1"/>
                </a:solidFill>
              </a:rPr>
              <a:t>turn taking after a pause – positive FTO</a:t>
            </a:r>
            <a:endParaRPr sz="2100">
              <a:solidFill>
                <a:schemeClr val="dk1"/>
              </a:solidFill>
            </a:endParaRPr>
          </a:p>
          <a:p>
            <a:pPr indent="-361950" lvl="0" marL="457200" rtl="0" algn="l">
              <a:lnSpc>
                <a:spcPct val="100000"/>
              </a:lnSpc>
              <a:spcBef>
                <a:spcPts val="0"/>
              </a:spcBef>
              <a:spcAft>
                <a:spcPts val="0"/>
              </a:spcAft>
              <a:buClr>
                <a:schemeClr val="dk1"/>
              </a:buClr>
              <a:buSzPts val="2100"/>
              <a:buAutoNum type="romanUcPeriod"/>
            </a:pPr>
            <a:r>
              <a:rPr lang="hu-HU" sz="2100">
                <a:solidFill>
                  <a:schemeClr val="dk1"/>
                </a:solidFill>
              </a:rPr>
              <a:t>turn taking with 0 ms FTO</a:t>
            </a:r>
            <a:endParaRPr sz="2100">
              <a:solidFill>
                <a:schemeClr val="dk1"/>
              </a:solidFill>
            </a:endParaRPr>
          </a:p>
          <a:p>
            <a:pPr indent="-361950" lvl="0" marL="457200" rtl="0" algn="l">
              <a:lnSpc>
                <a:spcPct val="100000"/>
              </a:lnSpc>
              <a:spcBef>
                <a:spcPts val="0"/>
              </a:spcBef>
              <a:spcAft>
                <a:spcPts val="0"/>
              </a:spcAft>
              <a:buClr>
                <a:schemeClr val="dk1"/>
              </a:buClr>
              <a:buSzPts val="2100"/>
              <a:buAutoNum type="romanUcPeriod"/>
            </a:pPr>
            <a:r>
              <a:rPr lang="hu-HU" sz="2100">
                <a:solidFill>
                  <a:schemeClr val="dk1"/>
                </a:solidFill>
              </a:rPr>
              <a:t>turn taking after overlapping speech – negative FTO</a:t>
            </a:r>
            <a:endParaRPr sz="2100">
              <a:solidFill>
                <a:schemeClr val="dk1"/>
              </a:solidFill>
            </a:endParaRPr>
          </a:p>
          <a:p>
            <a:pPr indent="0" lvl="0" marL="0" rtl="0" algn="l">
              <a:lnSpc>
                <a:spcPct val="100000"/>
              </a:lnSpc>
              <a:spcBef>
                <a:spcPts val="960"/>
              </a:spcBef>
              <a:spcAft>
                <a:spcPts val="0"/>
              </a:spcAft>
              <a:buNone/>
            </a:pPr>
            <a:r>
              <a:t/>
            </a:r>
            <a:endParaRPr sz="2100">
              <a:solidFill>
                <a:schemeClr val="dk1"/>
              </a:solidFill>
            </a:endParaRPr>
          </a:p>
          <a:p>
            <a:pPr indent="0" lvl="0" marL="0" rtl="0" algn="l">
              <a:lnSpc>
                <a:spcPct val="100000"/>
              </a:lnSpc>
              <a:spcBef>
                <a:spcPts val="360"/>
              </a:spcBef>
              <a:spcAft>
                <a:spcPts val="600"/>
              </a:spcAft>
              <a:buNone/>
            </a:pPr>
            <a:r>
              <a:t/>
            </a:r>
            <a:endParaRPr sz="2100">
              <a:solidFill>
                <a:schemeClr val="dk1"/>
              </a:solidFill>
            </a:endParaRPr>
          </a:p>
        </p:txBody>
      </p:sp>
      <p:pic>
        <p:nvPicPr>
          <p:cNvPr id="176" name="Google Shape;176;g2507e9c6816_1_47"/>
          <p:cNvPicPr preferRelativeResize="0"/>
          <p:nvPr/>
        </p:nvPicPr>
        <p:blipFill>
          <a:blip r:embed="rId3">
            <a:alphaModFix/>
          </a:blip>
          <a:stretch>
            <a:fillRect/>
          </a:stretch>
        </p:blipFill>
        <p:spPr>
          <a:xfrm>
            <a:off x="3244263" y="5179100"/>
            <a:ext cx="8798874" cy="1631850"/>
          </a:xfrm>
          <a:prstGeom prst="rect">
            <a:avLst/>
          </a:prstGeom>
          <a:noFill/>
          <a:ln>
            <a:noFill/>
          </a:ln>
        </p:spPr>
      </p:pic>
      <p:sp>
        <p:nvSpPr>
          <p:cNvPr id="177" name="Google Shape;177;g2507e9c6816_1_47"/>
          <p:cNvSpPr txBox="1"/>
          <p:nvPr/>
        </p:nvSpPr>
        <p:spPr>
          <a:xfrm>
            <a:off x="442050" y="2033675"/>
            <a:ext cx="3588000" cy="2517300"/>
          </a:xfrm>
          <a:prstGeom prst="rect">
            <a:avLst/>
          </a:prstGeom>
          <a:noFill/>
          <a:ln>
            <a:noFill/>
          </a:ln>
        </p:spPr>
        <p:txBody>
          <a:bodyPr anchorCtr="0" anchor="t" bIns="91425" lIns="91425" spcFirstLastPara="1" rIns="91425" wrap="square" tIns="91425">
            <a:spAutoFit/>
          </a:bodyPr>
          <a:lstStyle/>
          <a:p>
            <a:pPr indent="0" lvl="0" marL="0" rtl="0" algn="l">
              <a:spcBef>
                <a:spcPts val="960"/>
              </a:spcBef>
              <a:spcAft>
                <a:spcPts val="0"/>
              </a:spcAft>
              <a:buNone/>
            </a:pPr>
            <a:r>
              <a:rPr b="1" lang="hu-HU" sz="2165">
                <a:latin typeface="Gill Sans"/>
                <a:ea typeface="Gill Sans"/>
                <a:cs typeface="Gill Sans"/>
                <a:sym typeface="Gill Sans"/>
              </a:rPr>
              <a:t>The occurrence and realization (duration, F0) of </a:t>
            </a:r>
            <a:r>
              <a:rPr b="1" i="1" lang="hu-HU" sz="2165">
                <a:latin typeface="Gill Sans"/>
                <a:ea typeface="Gill Sans"/>
                <a:cs typeface="Gill Sans"/>
                <a:sym typeface="Gill Sans"/>
              </a:rPr>
              <a:t>szerintem</a:t>
            </a:r>
            <a:r>
              <a:rPr i="1" lang="hu-HU" sz="2165">
                <a:latin typeface="Gill Sans"/>
                <a:ea typeface="Gill Sans"/>
                <a:cs typeface="Gill Sans"/>
                <a:sym typeface="Gill Sans"/>
              </a:rPr>
              <a:t> </a:t>
            </a:r>
            <a:r>
              <a:rPr lang="hu-HU" sz="2165">
                <a:latin typeface="Gill Sans"/>
                <a:ea typeface="Gill Sans"/>
                <a:cs typeface="Gill Sans"/>
                <a:sym typeface="Gill Sans"/>
              </a:rPr>
              <a:t>regarding</a:t>
            </a:r>
            <a:br>
              <a:rPr lang="hu-HU" sz="2165">
                <a:latin typeface="Gill Sans"/>
                <a:ea typeface="Gill Sans"/>
                <a:cs typeface="Gill Sans"/>
                <a:sym typeface="Gill Sans"/>
              </a:rPr>
            </a:br>
            <a:r>
              <a:rPr lang="hu-HU" sz="2165">
                <a:latin typeface="Gill Sans"/>
                <a:ea typeface="Gill Sans"/>
                <a:cs typeface="Gill Sans"/>
                <a:sym typeface="Gill Sans"/>
              </a:rPr>
              <a:t>i) the position</a:t>
            </a:r>
            <a:endParaRPr sz="2165">
              <a:latin typeface="Gill Sans"/>
              <a:ea typeface="Gill Sans"/>
              <a:cs typeface="Gill Sans"/>
              <a:sym typeface="Gill Sans"/>
            </a:endParaRPr>
          </a:p>
          <a:p>
            <a:pPr indent="0" lvl="0" marL="0" rtl="0" algn="l">
              <a:spcBef>
                <a:spcPts val="0"/>
              </a:spcBef>
              <a:spcAft>
                <a:spcPts val="0"/>
              </a:spcAft>
              <a:buNone/>
            </a:pPr>
            <a:r>
              <a:rPr lang="hu-HU" sz="2165">
                <a:latin typeface="Gill Sans"/>
                <a:ea typeface="Gill Sans"/>
                <a:cs typeface="Gill Sans"/>
                <a:sym typeface="Gill Sans"/>
              </a:rPr>
              <a:t>(phonetic and pragmatic),</a:t>
            </a:r>
            <a:br>
              <a:rPr lang="hu-HU" sz="2165">
                <a:latin typeface="Gill Sans"/>
                <a:ea typeface="Gill Sans"/>
                <a:cs typeface="Gill Sans"/>
                <a:sym typeface="Gill Sans"/>
              </a:rPr>
            </a:br>
            <a:r>
              <a:rPr lang="hu-HU" sz="2165">
                <a:latin typeface="Gill Sans"/>
                <a:ea typeface="Gill Sans"/>
                <a:cs typeface="Gill Sans"/>
                <a:sym typeface="Gill Sans"/>
              </a:rPr>
              <a:t>ii) age,</a:t>
            </a:r>
            <a:endParaRPr sz="2165">
              <a:latin typeface="Gill Sans"/>
              <a:ea typeface="Gill Sans"/>
              <a:cs typeface="Gill Sans"/>
              <a:sym typeface="Gill Sans"/>
            </a:endParaRPr>
          </a:p>
          <a:p>
            <a:pPr indent="0" lvl="0" marL="0" rtl="0" algn="l">
              <a:spcBef>
                <a:spcPts val="0"/>
              </a:spcBef>
              <a:spcAft>
                <a:spcPts val="0"/>
              </a:spcAft>
              <a:buNone/>
            </a:pPr>
            <a:r>
              <a:rPr lang="hu-HU" sz="2165">
                <a:latin typeface="Gill Sans"/>
                <a:ea typeface="Gill Sans"/>
                <a:cs typeface="Gill Sans"/>
                <a:sym typeface="Gill Sans"/>
              </a:rPr>
              <a:t>iii) gender of the speaker</a:t>
            </a: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sztalék">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2023-05-31T13:32:08Z</dcterms:created>
  <dc:creator>Microsoft Office</dc:creator>
</cp:coreProperties>
</file>