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7" r:id="rId4"/>
    <p:sldId id="259" r:id="rId5"/>
    <p:sldId id="260" r:id="rId6"/>
    <p:sldId id="272" r:id="rId7"/>
    <p:sldId id="294" r:id="rId8"/>
    <p:sldId id="284" r:id="rId9"/>
    <p:sldId id="261" r:id="rId10"/>
    <p:sldId id="266" r:id="rId11"/>
    <p:sldId id="287" r:id="rId12"/>
    <p:sldId id="267" r:id="rId13"/>
    <p:sldId id="280" r:id="rId14"/>
    <p:sldId id="279" r:id="rId15"/>
    <p:sldId id="281" r:id="rId16"/>
    <p:sldId id="282" r:id="rId17"/>
    <p:sldId id="289" r:id="rId18"/>
    <p:sldId id="286" r:id="rId19"/>
    <p:sldId id="295" r:id="rId20"/>
    <p:sldId id="288" r:id="rId21"/>
    <p:sldId id="268" r:id="rId22"/>
    <p:sldId id="292" r:id="rId23"/>
    <p:sldId id="291" r:id="rId24"/>
    <p:sldId id="269" r:id="rId25"/>
    <p:sldId id="285" r:id="rId26"/>
    <p:sldId id="262" r:id="rId27"/>
    <p:sldId id="271" r:id="rId28"/>
    <p:sldId id="263" r:id="rId29"/>
    <p:sldId id="283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64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6A52-095E-48AA-95E6-52F16EADB81D}" type="datetimeFigureOut">
              <a:rPr lang="hu-HU" smtClean="0"/>
              <a:t>2022. 07. 29.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625A-85BA-43E5-A85E-1E5F38328E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added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i="1" baseline="0" dirty="0" err="1" smtClean="0"/>
              <a:t>interjection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title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I’d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talk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history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usage</a:t>
            </a:r>
            <a:r>
              <a:rPr lang="hu-HU" baseline="0" dirty="0" smtClean="0"/>
              <a:t> of no and 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68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These</a:t>
            </a:r>
            <a:r>
              <a:rPr lang="hu-HU" dirty="0" smtClean="0"/>
              <a:t> 3 </a:t>
            </a:r>
            <a:r>
              <a:rPr lang="hu-HU" dirty="0" err="1" smtClean="0"/>
              <a:t>outstanding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regions</a:t>
            </a:r>
            <a:r>
              <a:rPr lang="hu-HU" baseline="0" dirty="0" smtClean="0"/>
              <a:t> show a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picture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aspect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interesting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no and na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occurs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written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/</a:t>
            </a:r>
            <a:r>
              <a:rPr lang="hu-HU" baseline="0" dirty="0" err="1" smtClean="0"/>
              <a:t>journalism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99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personal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subcorpus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73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collocations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collocate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construction</a:t>
            </a:r>
            <a:r>
              <a:rPr lang="hu-HU" baseline="0" dirty="0" smtClean="0"/>
              <a:t> is more </a:t>
            </a:r>
            <a:r>
              <a:rPr lang="hu-HU" baseline="0" dirty="0" err="1" smtClean="0"/>
              <a:t>typical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(na jó vs. no jó, na most vs. No most, na hát vs. No hát)</a:t>
            </a:r>
          </a:p>
          <a:p>
            <a:r>
              <a:rPr lang="hu-HU" baseline="0" dirty="0" err="1" smtClean="0"/>
              <a:t>Descencing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depending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value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logDice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74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surprising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hu-HU" dirty="0" err="1" smtClean="0"/>
              <a:t>I’ve</a:t>
            </a:r>
            <a:r>
              <a:rPr lang="hu-HU" dirty="0" smtClean="0"/>
              <a:t> </a:t>
            </a:r>
            <a:r>
              <a:rPr lang="hu-HU" dirty="0" err="1" smtClean="0"/>
              <a:t>got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BEA corpus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no </a:t>
            </a:r>
            <a:r>
              <a:rPr lang="hu-HU" baseline="0" dirty="0" err="1" smtClean="0"/>
              <a:t>single</a:t>
            </a:r>
            <a:r>
              <a:rPr lang="hu-HU" baseline="0" dirty="0" smtClean="0"/>
              <a:t> hit of no!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35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column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coloured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purple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means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men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women</a:t>
            </a:r>
            <a:r>
              <a:rPr lang="hu-HU" baseline="0" dirty="0" smtClean="0"/>
              <a:t> show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slight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83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Almost 80%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i="1" dirty="0" smtClean="0"/>
              <a:t>na</a:t>
            </a:r>
            <a:r>
              <a:rPr lang="hu-HU" i="1" baseline="0" dirty="0" smtClean="0"/>
              <a:t> </a:t>
            </a:r>
            <a:r>
              <a:rPr lang="hu-HU" i="0" baseline="0" dirty="0" err="1" smtClean="0"/>
              <a:t>was</a:t>
            </a:r>
            <a:r>
              <a:rPr lang="hu-HU" i="0" baseline="0" dirty="0" smtClean="0"/>
              <a:t> </a:t>
            </a:r>
            <a:r>
              <a:rPr lang="hu-HU" baseline="0" dirty="0" err="1" smtClean="0"/>
              <a:t>combined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another</a:t>
            </a:r>
            <a:r>
              <a:rPr lang="hu-HU" baseline="0" dirty="0" smtClean="0"/>
              <a:t> DM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81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and… D.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entry</a:t>
            </a:r>
            <a:r>
              <a:rPr lang="hu-HU" baseline="0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33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Highlighted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bold</a:t>
            </a:r>
            <a:endParaRPr lang="hu-HU" dirty="0" smtClean="0"/>
          </a:p>
          <a:p>
            <a:r>
              <a:rPr lang="hu-HU" dirty="0" err="1" smtClean="0"/>
              <a:t>Interpersonal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textual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functions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62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Political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poetry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criticism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94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 </a:t>
            </a:r>
            <a:r>
              <a:rPr lang="hu-HU" dirty="0" err="1" smtClean="0"/>
              <a:t>attempted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uncover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14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="1" baseline="0" dirty="0" err="1" smtClean="0"/>
              <a:t>written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spoken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language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media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interestingly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spoken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language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radio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programs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interviews</a:t>
            </a:r>
            <a:r>
              <a:rPr lang="hu-HU" baseline="0" dirty="0" smtClean="0"/>
              <a:t>).</a:t>
            </a:r>
          </a:p>
          <a:p>
            <a:r>
              <a:rPr lang="hu-HU" baseline="0" dirty="0" err="1" smtClean="0"/>
              <a:t>Divide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hits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tokens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61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is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most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private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much</a:t>
            </a:r>
            <a:r>
              <a:rPr lang="hu-HU" baseline="0" dirty="0" smtClean="0"/>
              <a:t> more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i="0" baseline="0" dirty="0" smtClean="0"/>
              <a:t>no </a:t>
            </a:r>
            <a:r>
              <a:rPr lang="hu-HU" i="0" baseline="0" dirty="0" err="1" smtClean="0"/>
              <a:t>in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the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same</a:t>
            </a:r>
            <a:r>
              <a:rPr lang="hu-HU" i="0" baseline="0" dirty="0" smtClean="0"/>
              <a:t> corpus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78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dirty="0" err="1" smtClean="0"/>
              <a:t>both</a:t>
            </a:r>
            <a:r>
              <a:rPr lang="hu-HU" baseline="0" dirty="0" smtClean="0"/>
              <a:t> </a:t>
            </a:r>
            <a:r>
              <a:rPr lang="hu-HU" i="1" baseline="0" dirty="0" smtClean="0"/>
              <a:t>no</a:t>
            </a:r>
            <a:r>
              <a:rPr lang="hu-HU" baseline="0" dirty="0" smtClean="0"/>
              <a:t> and </a:t>
            </a:r>
            <a:r>
              <a:rPr lang="hu-HU" i="1" baseline="0" dirty="0" smtClean="0"/>
              <a:t>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numerous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3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, </a:t>
            </a:r>
            <a:r>
              <a:rPr lang="hu-HU" i="1" baseline="0" dirty="0" smtClean="0"/>
              <a:t>no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Transylvania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followed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Subcarpathia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8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Subcarpathia</a:t>
            </a:r>
            <a:r>
              <a:rPr lang="hu-HU" dirty="0" smtClean="0"/>
              <a:t>, </a:t>
            </a:r>
            <a:r>
              <a:rPr lang="hu-HU" dirty="0" err="1" smtClean="0"/>
              <a:t>Transylvania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Vojvodina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8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.hu/kultura/vers-a-hetre-erdos-virag-na-most-akko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litera.hu/irodalom/elso-kozles/az-ev-verse-erdos-virag-na-most-akko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magyarkorpusz.nytud.hu/en-searc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ra.nytud.hu/mnsz2-dev/stat.html" TargetMode="External"/><Relationship Id="rId4" Type="http://schemas.openxmlformats.org/officeDocument/2006/relationships/hyperlink" Target="http://tmk.nytud.hu/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0666FD-0065-3452-DE21-DCF21C27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06287"/>
            <a:ext cx="8915399" cy="2815488"/>
          </a:xfrm>
        </p:spPr>
        <p:txBody>
          <a:bodyPr>
            <a:normAutofit/>
          </a:bodyPr>
          <a:lstStyle/>
          <a:p>
            <a:r>
              <a:rPr lang="en-US" sz="3000" b="0" i="0" u="none" strike="noStrike" baseline="0" dirty="0"/>
              <a:t>Discourse variation analysis of the Hungarian </a:t>
            </a:r>
            <a:r>
              <a:rPr lang="hu-HU" sz="3000" b="0" i="0" u="none" strike="noStrike" baseline="0" dirty="0" err="1" smtClean="0"/>
              <a:t>interjections</a:t>
            </a:r>
            <a:r>
              <a:rPr lang="hu-HU" sz="3000" b="0" i="0" u="none" strike="noStrike" baseline="0" dirty="0" smtClean="0"/>
              <a:t>/</a:t>
            </a:r>
            <a:r>
              <a:rPr lang="en-US" sz="3000" b="0" i="0" u="none" strike="noStrike" baseline="0" dirty="0" smtClean="0"/>
              <a:t>discourse </a:t>
            </a:r>
            <a:r>
              <a:rPr lang="en-US" sz="3000" b="0" i="0" u="none" strike="noStrike" baseline="0" dirty="0"/>
              <a:t>markers </a:t>
            </a:r>
            <a:r>
              <a:rPr lang="en-US" sz="3000" b="0" i="1" u="none" strike="noStrike" baseline="0" dirty="0" err="1"/>
              <a:t>no</a:t>
            </a:r>
            <a:r>
              <a:rPr lang="en-US" sz="3000" b="0" i="0" u="none" strike="noStrike" baseline="0" dirty="0" err="1"/>
              <a:t>~</a:t>
            </a:r>
            <a:r>
              <a:rPr lang="en-US" sz="3000" b="0" i="1" u="none" strike="noStrike" baseline="0" dirty="0" err="1"/>
              <a:t>na</a:t>
            </a:r>
            <a:r>
              <a:rPr lang="en-US" sz="3000" b="0" i="0" u="none" strike="noStrike" baseline="0" dirty="0"/>
              <a:t> ’now, so, well</a:t>
            </a:r>
            <a:r>
              <a:rPr lang="en-US" sz="3000" b="0" i="0" u="none" strike="noStrike" baseline="0" dirty="0" smtClean="0"/>
              <a:t>’</a:t>
            </a:r>
            <a:r>
              <a:rPr lang="hu-HU" sz="3000" b="0" i="0" u="none" strike="noStrike" baseline="0" dirty="0" smtClean="0"/>
              <a:t> </a:t>
            </a:r>
            <a:r>
              <a:rPr lang="en-US" sz="3000" b="0" i="0" u="none" strike="noStrike" baseline="0" dirty="0" smtClean="0"/>
              <a:t>and </a:t>
            </a:r>
            <a:r>
              <a:rPr lang="en-US" sz="3000" b="0" i="0" u="none" strike="noStrike" baseline="0" dirty="0"/>
              <a:t>their combinations with other markers and insubordinate clauses</a:t>
            </a:r>
            <a:endParaRPr lang="hu-HU" sz="3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D3A3023-AFA1-810F-3D04-5955F8BD8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328805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International </a:t>
            </a:r>
            <a:r>
              <a:rPr lang="hu-HU" dirty="0" err="1" smtClean="0"/>
              <a:t>Conference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 smtClean="0"/>
              <a:t>Linguistics</a:t>
            </a:r>
            <a:r>
              <a:rPr lang="hu-HU" dirty="0" smtClean="0"/>
              <a:t> (ICHL) 2022</a:t>
            </a:r>
          </a:p>
          <a:p>
            <a:r>
              <a:rPr lang="hu-HU" dirty="0" smtClean="0"/>
              <a:t>University of Oxford, 03. 08. 2022</a:t>
            </a:r>
          </a:p>
          <a:p>
            <a:r>
              <a:rPr lang="hu-HU" dirty="0" smtClean="0"/>
              <a:t>Dér, Csilla Ilona (</a:t>
            </a:r>
            <a:r>
              <a:rPr lang="hu-HU" dirty="0" err="1" smtClean="0"/>
              <a:t>Hungarian</a:t>
            </a:r>
            <a:r>
              <a:rPr lang="hu-HU" dirty="0" smtClean="0"/>
              <a:t> Research Centre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Linguistics</a:t>
            </a:r>
            <a:r>
              <a:rPr lang="hu-HU" dirty="0" smtClean="0"/>
              <a:t>, Budapest)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5662119"/>
            <a:ext cx="4908432" cy="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461E4CF-DD2A-4403-C41B-6140178E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97" y="358934"/>
            <a:ext cx="8911687" cy="1280890"/>
          </a:xfrm>
        </p:spPr>
        <p:txBody>
          <a:bodyPr/>
          <a:lstStyle/>
          <a:p>
            <a:r>
              <a:rPr lang="hu-HU" dirty="0"/>
              <a:t>Old and </a:t>
            </a:r>
            <a:r>
              <a:rPr lang="hu-HU" dirty="0" err="1"/>
              <a:t>Middle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(ÓMK &amp; TMK: 12–18. cent)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14B43DD-391C-4EDE-CA86-9CDE6395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853" y="1718268"/>
            <a:ext cx="9798147" cy="51397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  <a:latin typeface="+mj-lt"/>
              </a:rPr>
              <a:t>No: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data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15th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century</a:t>
            </a:r>
            <a:endParaRPr lang="hu-HU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ÓMK: 39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valid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hits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mostly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no azért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well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, …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though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combination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),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first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data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(1) </a:t>
            </a:r>
            <a:r>
              <a:rPr lang="hu-HU" dirty="0" err="1" smtClean="0"/>
              <a:t>Piry</a:t>
            </a:r>
            <a:r>
              <a:rPr lang="hu-HU" dirty="0" smtClean="0"/>
              <a:t> Hártya</a:t>
            </a:r>
            <a:r>
              <a:rPr lang="hu-HU" dirty="0" smtClean="0">
                <a:latin typeface="+mj-lt"/>
              </a:rPr>
              <a:t> (end of </a:t>
            </a:r>
            <a:r>
              <a:rPr lang="hu-HU" dirty="0" err="1" smtClean="0">
                <a:latin typeface="+mj-lt"/>
              </a:rPr>
              <a:t>the</a:t>
            </a:r>
            <a:r>
              <a:rPr lang="hu-HU" dirty="0" smtClean="0">
                <a:latin typeface="+mj-lt"/>
              </a:rPr>
              <a:t> 15th c.) - </a:t>
            </a:r>
            <a:r>
              <a:rPr lang="hu-HU" dirty="0">
                <a:latin typeface="+mj-lt"/>
              </a:rPr>
              <a:t>1 - </a:t>
            </a:r>
            <a:r>
              <a:rPr lang="hu-HU" dirty="0" err="1">
                <a:latin typeface="+mj-lt"/>
              </a:rPr>
              <a:t>1</a:t>
            </a:r>
            <a:r>
              <a:rPr lang="hu-HU" dirty="0">
                <a:latin typeface="+mj-lt"/>
              </a:rPr>
              <a:t>/82798: </a:t>
            </a:r>
            <a:r>
              <a:rPr lang="hu-HU" i="1" dirty="0">
                <a:latin typeface="+mj-lt"/>
              </a:rPr>
              <a:t>es </a:t>
            </a:r>
            <a:r>
              <a:rPr lang="hu-HU" i="1" dirty="0" smtClean="0">
                <a:latin typeface="+mj-lt"/>
              </a:rPr>
              <a:t>monda. </a:t>
            </a:r>
            <a:r>
              <a:rPr lang="hu-HU" b="1" i="1" dirty="0">
                <a:latin typeface="+mj-lt"/>
              </a:rPr>
              <a:t>no </a:t>
            </a:r>
            <a:r>
              <a:rPr lang="hu-HU" b="1" i="1" dirty="0" err="1">
                <a:latin typeface="+mj-lt"/>
              </a:rPr>
              <a:t>artatlanſag</a:t>
            </a:r>
            <a:r>
              <a:rPr lang="hu-HU" i="1" dirty="0">
                <a:latin typeface="+mj-lt"/>
              </a:rPr>
              <a:t> ha </a:t>
            </a:r>
            <a:r>
              <a:rPr lang="hu-HU" i="1" dirty="0" err="1">
                <a:latin typeface="+mj-lt"/>
              </a:rPr>
              <a:t>fo</a:t>
            </a:r>
            <a:r>
              <a:rPr lang="hu-HU" i="1" dirty="0">
                <a:latin typeface="+mj-lt"/>
              </a:rPr>
              <a:t>̗l </a:t>
            </a:r>
            <a:r>
              <a:rPr lang="hu-HU" i="1" dirty="0" err="1">
                <a:latin typeface="+mj-lt"/>
              </a:rPr>
              <a:t>uetted</a:t>
            </a:r>
            <a:r>
              <a:rPr lang="hu-HU" i="1" dirty="0">
                <a:latin typeface="+mj-lt"/>
              </a:rPr>
              <a:t> az en zent fiamnak </a:t>
            </a:r>
            <a:r>
              <a:rPr lang="hu-HU" i="1" dirty="0" err="1" smtClean="0">
                <a:latin typeface="+mj-lt"/>
              </a:rPr>
              <a:t>prokatorſagat</a:t>
            </a:r>
            <a:r>
              <a:rPr lang="hu-HU" i="1" dirty="0" smtClean="0">
                <a:latin typeface="+mj-lt"/>
              </a:rPr>
              <a:t>…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he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said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well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innocence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if you took up my son's defense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351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valid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hits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TMK: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frequent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witchcraft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trial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texts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as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threats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no várrá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just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wait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’)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(2) </a:t>
            </a:r>
            <a:r>
              <a:rPr lang="hu-HU" b="1" i="1" dirty="0" smtClean="0"/>
              <a:t>no </a:t>
            </a:r>
            <a:r>
              <a:rPr lang="hu-HU" b="1" i="1" dirty="0"/>
              <a:t>te kutya var reá, </a:t>
            </a:r>
            <a:r>
              <a:rPr lang="hu-HU" i="1" dirty="0" smtClean="0"/>
              <a:t>mert </a:t>
            </a:r>
            <a:r>
              <a:rPr lang="hu-HU" i="1" dirty="0" err="1"/>
              <a:t>eszt</a:t>
            </a:r>
            <a:r>
              <a:rPr lang="hu-HU" i="1" dirty="0"/>
              <a:t> </a:t>
            </a:r>
            <a:r>
              <a:rPr lang="hu-HU" i="1" dirty="0" err="1"/>
              <a:t>megh</a:t>
            </a:r>
            <a:r>
              <a:rPr lang="hu-HU" i="1" dirty="0"/>
              <a:t> emlegeted, </a:t>
            </a:r>
            <a:r>
              <a:rPr lang="hu-HU" i="1" dirty="0" err="1" smtClean="0"/>
              <a:t>verrel</a:t>
            </a:r>
            <a:r>
              <a:rPr lang="hu-HU" i="1" dirty="0" smtClean="0"/>
              <a:t> </a:t>
            </a:r>
            <a:r>
              <a:rPr lang="hu-HU" i="1" dirty="0"/>
              <a:t>fogsz ezért </a:t>
            </a:r>
            <a:r>
              <a:rPr lang="hu-HU" i="1" dirty="0" err="1" smtClean="0"/>
              <a:t>okadni</a:t>
            </a:r>
            <a:r>
              <a:rPr lang="hu-HU" i="1" dirty="0" smtClean="0"/>
              <a:t> 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you</a:t>
            </a:r>
            <a:r>
              <a:rPr lang="hu-HU" dirty="0" smtClean="0"/>
              <a:t> dog, </a:t>
            </a:r>
            <a:r>
              <a:rPr lang="hu-HU" b="1" dirty="0" err="1" smtClean="0"/>
              <a:t>wait</a:t>
            </a:r>
            <a:r>
              <a:rPr lang="hu-HU" dirty="0" smtClean="0"/>
              <a:t>, </a:t>
            </a:r>
            <a:r>
              <a:rPr lang="hu-HU" dirty="0" err="1" smtClean="0"/>
              <a:t>you’ll</a:t>
            </a:r>
            <a:r>
              <a:rPr lang="hu-HU" dirty="0" smtClean="0"/>
              <a:t> </a:t>
            </a:r>
            <a:r>
              <a:rPr lang="hu-HU" dirty="0" err="1" smtClean="0"/>
              <a:t>regret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, </a:t>
            </a:r>
            <a:r>
              <a:rPr lang="hu-HU" dirty="0" err="1" smtClean="0"/>
              <a:t>you’ll</a:t>
            </a:r>
            <a:r>
              <a:rPr lang="hu-HU" dirty="0" smtClean="0"/>
              <a:t> </a:t>
            </a:r>
            <a:r>
              <a:rPr lang="hu-HU" dirty="0" err="1" smtClean="0"/>
              <a:t>womit</a:t>
            </a:r>
            <a:r>
              <a:rPr lang="hu-HU" dirty="0" smtClean="0"/>
              <a:t> </a:t>
            </a:r>
            <a:r>
              <a:rPr lang="hu-HU" dirty="0" err="1" smtClean="0"/>
              <a:t>blood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’ (</a:t>
            </a:r>
            <a:r>
              <a:rPr lang="hu-HU" dirty="0" err="1" smtClean="0"/>
              <a:t>Bosz</a:t>
            </a:r>
            <a:r>
              <a:rPr lang="hu-HU" dirty="0"/>
              <a:t>. 306, </a:t>
            </a:r>
            <a:r>
              <a:rPr lang="hu-HU" dirty="0" smtClean="0"/>
              <a:t>1726)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hu-HU" b="1" i="1" dirty="0" smtClean="0">
                <a:latin typeface="+mj-lt"/>
              </a:rPr>
              <a:t>No </a:t>
            </a:r>
            <a:r>
              <a:rPr lang="hu-HU" b="1" dirty="0" smtClean="0">
                <a:latin typeface="+mj-lt"/>
              </a:rPr>
              <a:t>+ </a:t>
            </a:r>
            <a:r>
              <a:rPr lang="hu-HU" b="1" dirty="0" err="1" smtClean="0">
                <a:latin typeface="+mj-lt"/>
              </a:rPr>
              <a:t>name</a:t>
            </a:r>
            <a:r>
              <a:rPr lang="hu-HU" b="1" dirty="0" smtClean="0">
                <a:latin typeface="+mj-lt"/>
              </a:rPr>
              <a:t>/</a:t>
            </a:r>
            <a:r>
              <a:rPr lang="hu-HU" b="1" dirty="0" err="1" smtClean="0">
                <a:latin typeface="+mj-lt"/>
              </a:rPr>
              <a:t>swearing</a:t>
            </a:r>
            <a:r>
              <a:rPr lang="hu-HU" b="1" dirty="0" smtClean="0">
                <a:latin typeface="+mj-lt"/>
              </a:rPr>
              <a:t> + </a:t>
            </a:r>
            <a:r>
              <a:rPr lang="hu-HU" b="1" dirty="0" err="1" smtClean="0">
                <a:latin typeface="+mj-lt"/>
              </a:rPr>
              <a:t>threat</a:t>
            </a:r>
            <a:r>
              <a:rPr lang="hu-HU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hu-HU" b="1" dirty="0" err="1" smtClean="0">
                <a:latin typeface="+mj-lt"/>
              </a:rPr>
              <a:t>Position</a:t>
            </a:r>
            <a:r>
              <a:rPr lang="hu-HU" b="1" dirty="0" smtClean="0">
                <a:latin typeface="+mj-lt"/>
              </a:rPr>
              <a:t>: </a:t>
            </a:r>
            <a:r>
              <a:rPr lang="hu-HU" b="1" dirty="0" err="1" smtClean="0">
                <a:latin typeface="+mj-lt"/>
              </a:rPr>
              <a:t>only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on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left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periphery</a:t>
            </a:r>
            <a:r>
              <a:rPr lang="hu-HU" b="1" dirty="0" smtClean="0">
                <a:latin typeface="+mj-lt"/>
              </a:rPr>
              <a:t>, </a:t>
            </a:r>
            <a:r>
              <a:rPr lang="hu-HU" b="1" dirty="0" err="1" smtClean="0">
                <a:latin typeface="+mj-lt"/>
              </a:rPr>
              <a:t>first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position</a:t>
            </a:r>
            <a:endParaRPr lang="hu-HU" b="1" dirty="0" smtClean="0">
              <a:latin typeface="+mj-lt"/>
            </a:endParaRPr>
          </a:p>
          <a:p>
            <a:pPr marL="0" indent="0">
              <a:buNone/>
            </a:pPr>
            <a:r>
              <a:rPr lang="hu-HU" b="1" i="1" dirty="0" smtClean="0">
                <a:latin typeface="+mj-lt"/>
              </a:rPr>
              <a:t>Na</a:t>
            </a:r>
            <a:r>
              <a:rPr lang="hu-HU" b="1" i="1" dirty="0">
                <a:latin typeface="+mj-lt"/>
              </a:rPr>
              <a:t>: </a:t>
            </a:r>
            <a:r>
              <a:rPr lang="hu-HU" b="1" dirty="0" err="1" smtClean="0">
                <a:latin typeface="+mj-lt"/>
              </a:rPr>
              <a:t>data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from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end of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17th c., </a:t>
            </a:r>
            <a:r>
              <a:rPr lang="hu-HU" dirty="0" smtClean="0">
                <a:latin typeface="+mj-lt"/>
              </a:rPr>
              <a:t>no </a:t>
            </a:r>
            <a:r>
              <a:rPr lang="hu-HU" dirty="0" err="1">
                <a:latin typeface="+mj-lt"/>
              </a:rPr>
              <a:t>valid</a:t>
            </a:r>
            <a:r>
              <a:rPr lang="hu-HU" dirty="0">
                <a:latin typeface="+mj-lt"/>
              </a:rPr>
              <a:t> hit </a:t>
            </a:r>
            <a:r>
              <a:rPr lang="hu-HU" dirty="0" err="1">
                <a:latin typeface="+mj-lt"/>
              </a:rPr>
              <a:t>in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ÓMK, </a:t>
            </a:r>
            <a:r>
              <a:rPr lang="hu-HU" dirty="0" err="1" smtClean="0">
                <a:latin typeface="+mj-lt"/>
              </a:rPr>
              <a:t>only</a:t>
            </a:r>
            <a:r>
              <a:rPr lang="hu-HU" dirty="0" smtClean="0">
                <a:latin typeface="+mj-lt"/>
              </a:rPr>
              <a:t> 5 </a:t>
            </a:r>
            <a:r>
              <a:rPr lang="hu-HU" dirty="0" err="1">
                <a:latin typeface="+mj-lt"/>
              </a:rPr>
              <a:t>valid</a:t>
            </a:r>
            <a:r>
              <a:rPr lang="hu-HU" dirty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hits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TMK (</a:t>
            </a:r>
            <a:r>
              <a:rPr lang="hu-HU" sz="18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Heves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Zala,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Zemplén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Komárom, Bihar </a:t>
            </a:r>
            <a:r>
              <a:rPr lang="hu-HU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county</a:t>
            </a:r>
            <a:r>
              <a:rPr lang="hu-HU" dirty="0">
                <a:latin typeface="+mj-lt"/>
              </a:rPr>
              <a:t>): </a:t>
            </a:r>
            <a:r>
              <a:rPr lang="hu-HU" dirty="0" err="1" smtClean="0">
                <a:latin typeface="+mj-lt"/>
              </a:rPr>
              <a:t>predicates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indicative</a:t>
            </a:r>
            <a:r>
              <a:rPr lang="hu-HU" dirty="0" smtClean="0">
                <a:latin typeface="+mj-lt"/>
              </a:rPr>
              <a:t>, no </a:t>
            </a:r>
            <a:r>
              <a:rPr lang="hu-HU" dirty="0" err="1" smtClean="0">
                <a:latin typeface="+mj-lt"/>
              </a:rPr>
              <a:t>combinations</a:t>
            </a:r>
            <a:r>
              <a:rPr lang="hu-HU" dirty="0" smtClean="0">
                <a:latin typeface="+mj-lt"/>
              </a:rPr>
              <a:t>/</a:t>
            </a:r>
            <a:r>
              <a:rPr lang="hu-HU" dirty="0" err="1" smtClean="0">
                <a:latin typeface="+mj-lt"/>
              </a:rPr>
              <a:t>collocations</a:t>
            </a:r>
            <a:endParaRPr lang="hu-HU" dirty="0"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(3) 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halotta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biro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hazanal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na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ianos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nezol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mondota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heuesi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andrasnenak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te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celeketed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enne…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niavaliat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miuel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köztekben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nem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altam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hu-HU" sz="1800" i="1" dirty="0" smtClean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’</a:t>
            </a:r>
            <a:r>
              <a:rPr lang="hu-HU" sz="18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He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heard at the judge's house that</a:t>
            </a:r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now</a:t>
            </a:r>
            <a:r>
              <a:rPr lang="hu-HU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János</a:t>
            </a:r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you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look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said to </a:t>
            </a:r>
            <a:r>
              <a:rPr lang="en-US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András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Hevesi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that your actions would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eat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…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the </a:t>
            </a:r>
            <a:r>
              <a:rPr lang="hu-HU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illness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since I was not among you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’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</a:rPr>
              <a:t>Bosz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. 163. Komárom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county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Ekecs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1631)</a:t>
            </a:r>
          </a:p>
          <a:p>
            <a:pPr marL="0" indent="0">
              <a:buNone/>
            </a:pPr>
            <a:r>
              <a:rPr lang="hu-HU" dirty="0" err="1"/>
              <a:t>Position</a:t>
            </a:r>
            <a:r>
              <a:rPr lang="hu-HU" dirty="0" smtClean="0"/>
              <a:t>: </a:t>
            </a:r>
            <a:r>
              <a:rPr lang="hu-HU" dirty="0" err="1" smtClean="0"/>
              <a:t>left</a:t>
            </a:r>
            <a:r>
              <a:rPr lang="hu-HU" dirty="0" smtClean="0"/>
              <a:t> p.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" y="1804359"/>
            <a:ext cx="2196823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4679" y="624110"/>
            <a:ext cx="9649933" cy="1280890"/>
          </a:xfrm>
        </p:spPr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</a:t>
            </a:r>
            <a:r>
              <a:rPr lang="hu-HU" dirty="0" err="1" smtClean="0"/>
              <a:t>MTSz</a:t>
            </a:r>
            <a:r>
              <a:rPr lang="hu-HU" dirty="0" smtClean="0"/>
              <a:t>, 18–20. cent.): </a:t>
            </a:r>
            <a:r>
              <a:rPr lang="hu-HU" i="1" dirty="0" smtClean="0"/>
              <a:t>no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3691" y="2133600"/>
            <a:ext cx="9580921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6933 </a:t>
            </a:r>
            <a:r>
              <a:rPr lang="hu-HU" dirty="0" err="1" smtClean="0"/>
              <a:t>hits</a:t>
            </a:r>
            <a:r>
              <a:rPr lang="hu-HU" dirty="0" smtClean="0"/>
              <a:t>,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letters</a:t>
            </a:r>
            <a:r>
              <a:rPr lang="hu-HU" dirty="0" smtClean="0"/>
              <a:t>, </a:t>
            </a:r>
            <a:r>
              <a:rPr lang="hu-HU" dirty="0" err="1" smtClean="0"/>
              <a:t>autobiographies</a:t>
            </a:r>
            <a:r>
              <a:rPr lang="hu-HU" dirty="0" smtClean="0"/>
              <a:t>, </a:t>
            </a:r>
            <a:r>
              <a:rPr lang="hu-HU" dirty="0" err="1" smtClean="0"/>
              <a:t>fiction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: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periphery</a:t>
            </a:r>
            <a:r>
              <a:rPr lang="hu-HU" dirty="0" smtClean="0"/>
              <a:t>,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But</a:t>
            </a:r>
            <a:r>
              <a:rPr lang="hu-HU" dirty="0" smtClean="0"/>
              <a:t>: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 </a:t>
            </a:r>
            <a:r>
              <a:rPr lang="hu-HU" dirty="0" err="1" smtClean="0"/>
              <a:t>periphery</a:t>
            </a:r>
            <a:r>
              <a:rPr lang="hu-HU" dirty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b="1" dirty="0" err="1" smtClean="0"/>
              <a:t>imperatives</a:t>
            </a:r>
            <a:r>
              <a:rPr lang="hu-HU" dirty="0" smtClean="0"/>
              <a:t>: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rare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(4) </a:t>
            </a:r>
            <a:r>
              <a:rPr lang="hu-HU" i="1" dirty="0" smtClean="0"/>
              <a:t>Erzsike.: </a:t>
            </a:r>
            <a:r>
              <a:rPr lang="hu-HU" i="1" dirty="0"/>
              <a:t>Julcsa </a:t>
            </a:r>
            <a:r>
              <a:rPr lang="hu-HU" i="1" dirty="0" smtClean="0"/>
              <a:t>te! – </a:t>
            </a:r>
            <a:r>
              <a:rPr lang="hu-HU" i="1" dirty="0"/>
              <a:t>megállj </a:t>
            </a:r>
            <a:r>
              <a:rPr lang="hu-HU" b="1" i="1" dirty="0" smtClean="0"/>
              <a:t>no</a:t>
            </a:r>
            <a:r>
              <a:rPr lang="hu-HU" i="1" dirty="0" smtClean="0"/>
              <a:t>! </a:t>
            </a:r>
            <a:r>
              <a:rPr lang="hu-HU" dirty="0" smtClean="0"/>
              <a:t>’</a:t>
            </a:r>
            <a:r>
              <a:rPr lang="hu-HU" dirty="0" err="1" smtClean="0"/>
              <a:t>Liz</a:t>
            </a:r>
            <a:r>
              <a:rPr lang="en-US" dirty="0" smtClean="0"/>
              <a:t>: </a:t>
            </a:r>
            <a:r>
              <a:rPr lang="en-US" dirty="0" err="1" smtClean="0"/>
              <a:t>Julcsa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you! </a:t>
            </a:r>
            <a:r>
              <a:rPr lang="hu-HU" dirty="0" smtClean="0"/>
              <a:t>–</a:t>
            </a:r>
            <a:r>
              <a:rPr lang="en-US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en-US" dirty="0" smtClean="0"/>
              <a:t>stop!</a:t>
            </a:r>
            <a:r>
              <a:rPr lang="hu-HU" dirty="0" smtClean="0"/>
              <a:t>’ (</a:t>
            </a:r>
            <a:r>
              <a:rPr lang="hu-HU" dirty="0" err="1" smtClean="0"/>
              <a:t>MTSz</a:t>
            </a:r>
            <a:r>
              <a:rPr lang="hu-HU" dirty="0" smtClean="0"/>
              <a:t>, Szigligeti Ede: A lelenc, 1863: 37)</a:t>
            </a:r>
            <a:r>
              <a:rPr lang="hu-HU" dirty="0"/>
              <a:t> 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Typical</a:t>
            </a:r>
            <a:r>
              <a:rPr lang="hu-HU" dirty="0" smtClean="0"/>
              <a:t> </a:t>
            </a:r>
            <a:r>
              <a:rPr lang="hu-HU" b="1" dirty="0" err="1" smtClean="0"/>
              <a:t>collocations</a:t>
            </a:r>
            <a:r>
              <a:rPr lang="hu-HU" dirty="0" smtClean="0"/>
              <a:t> (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logDice</a:t>
            </a:r>
            <a:r>
              <a:rPr lang="hu-HU" dirty="0" smtClean="0"/>
              <a:t>): </a:t>
            </a:r>
          </a:p>
          <a:p>
            <a:pPr marL="0" indent="0">
              <a:buNone/>
            </a:pPr>
            <a:r>
              <a:rPr lang="hu-HU" dirty="0"/>
              <a:t>1847: </a:t>
            </a:r>
            <a:r>
              <a:rPr lang="hu-HU" i="1" dirty="0"/>
              <a:t>no </a:t>
            </a:r>
            <a:r>
              <a:rPr lang="hu-HU" b="1" i="1" dirty="0"/>
              <a:t>lám </a:t>
            </a:r>
            <a:r>
              <a:rPr lang="hu-HU" dirty="0"/>
              <a:t>’</a:t>
            </a:r>
            <a:r>
              <a:rPr lang="hu-HU" dirty="0" err="1"/>
              <a:t>well</a:t>
            </a:r>
            <a:r>
              <a:rPr lang="hu-HU" dirty="0"/>
              <a:t>, </a:t>
            </a:r>
            <a:r>
              <a:rPr lang="hu-HU" dirty="0" err="1"/>
              <a:t>well</a:t>
            </a:r>
            <a:r>
              <a:rPr lang="hu-HU" dirty="0"/>
              <a:t>’ (9.057) – </a:t>
            </a:r>
            <a:r>
              <a:rPr lang="hu-HU" dirty="0" err="1"/>
              <a:t>pers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 smtClean="0"/>
              <a:t>1777: </a:t>
            </a:r>
            <a:r>
              <a:rPr lang="hu-HU" i="1" dirty="0"/>
              <a:t>no </a:t>
            </a:r>
            <a:r>
              <a:rPr lang="hu-HU" b="1" i="1" dirty="0"/>
              <a:t>hát </a:t>
            </a:r>
            <a:r>
              <a:rPr lang="hu-HU" dirty="0"/>
              <a:t>’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’ (8.209</a:t>
            </a:r>
            <a:r>
              <a:rPr lang="hu-HU" dirty="0" smtClean="0"/>
              <a:t>) – </a:t>
            </a:r>
            <a:r>
              <a:rPr lang="hu-HU" dirty="0" err="1" smtClean="0"/>
              <a:t>pers</a:t>
            </a:r>
            <a:r>
              <a:rPr lang="hu-HU" dirty="0" smtClean="0"/>
              <a:t>., </a:t>
            </a:r>
            <a:r>
              <a:rPr lang="hu-HU" dirty="0" err="1" smtClean="0"/>
              <a:t>press</a:t>
            </a:r>
            <a:r>
              <a:rPr lang="hu-HU" dirty="0" smtClean="0"/>
              <a:t>, </a:t>
            </a:r>
            <a:r>
              <a:rPr lang="hu-HU" dirty="0" err="1" smtClean="0"/>
              <a:t>fiction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1847: </a:t>
            </a:r>
            <a:r>
              <a:rPr lang="hu-HU" i="1" dirty="0" smtClean="0"/>
              <a:t>no </a:t>
            </a:r>
            <a:r>
              <a:rPr lang="hu-HU" b="1" i="1" dirty="0" smtClean="0"/>
              <a:t>persze </a:t>
            </a:r>
            <a:r>
              <a:rPr lang="hu-HU" dirty="0" smtClean="0"/>
              <a:t>’</a:t>
            </a:r>
            <a:r>
              <a:rPr lang="hu-HU" dirty="0" err="1" smtClean="0"/>
              <a:t>sure</a:t>
            </a:r>
            <a:r>
              <a:rPr lang="hu-HU" dirty="0" smtClean="0"/>
              <a:t>’ (7.449) – </a:t>
            </a:r>
            <a:r>
              <a:rPr lang="hu-HU" dirty="0" err="1" smtClean="0"/>
              <a:t>fiction</a:t>
            </a:r>
            <a:r>
              <a:rPr lang="hu-HU" dirty="0" smtClean="0"/>
              <a:t>, </a:t>
            </a:r>
            <a:r>
              <a:rPr lang="hu-HU" dirty="0" err="1" smtClean="0"/>
              <a:t>terminology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(5) AKARÓ.</a:t>
            </a:r>
            <a:r>
              <a:rPr lang="hu-HU" dirty="0"/>
              <a:t> </a:t>
            </a:r>
            <a:r>
              <a:rPr lang="hu-HU" b="1" i="1" dirty="0"/>
              <a:t>No</a:t>
            </a:r>
            <a:r>
              <a:rPr lang="hu-HU" dirty="0"/>
              <a:t> </a:t>
            </a:r>
            <a:r>
              <a:rPr lang="hu-HU" b="1" i="1" dirty="0"/>
              <a:t>hát</a:t>
            </a:r>
            <a:r>
              <a:rPr lang="hu-HU" b="1" dirty="0"/>
              <a:t> </a:t>
            </a:r>
            <a:r>
              <a:rPr lang="hu-HU" dirty="0" err="1"/>
              <a:t>jere</a:t>
            </a:r>
            <a:r>
              <a:rPr lang="hu-HU" dirty="0"/>
              <a:t> édes úti-társ és ballagjunk ekképpen ketten együtt </a:t>
            </a:r>
            <a:r>
              <a:rPr lang="hu-HU" dirty="0" smtClean="0"/>
              <a:t>’</a:t>
            </a:r>
          </a:p>
          <a:p>
            <a:pPr marL="0" indent="0">
              <a:buNone/>
            </a:pPr>
            <a:r>
              <a:rPr lang="en-US" b="1" dirty="0" smtClean="0"/>
              <a:t>Well</a:t>
            </a:r>
            <a:r>
              <a:rPr lang="en-US" b="1" dirty="0"/>
              <a:t>, </a:t>
            </a:r>
            <a:r>
              <a:rPr lang="en-US" dirty="0"/>
              <a:t>come, my dear </a:t>
            </a:r>
            <a:r>
              <a:rPr lang="hu-HU" dirty="0" err="1" smtClean="0"/>
              <a:t>fellow-traveller</a:t>
            </a:r>
            <a:r>
              <a:rPr lang="en-US" dirty="0" smtClean="0"/>
              <a:t>, </a:t>
            </a:r>
            <a:r>
              <a:rPr lang="en-US" dirty="0"/>
              <a:t>and let's go </a:t>
            </a:r>
            <a:r>
              <a:rPr lang="en-US" dirty="0" smtClean="0"/>
              <a:t>together like this</a:t>
            </a:r>
            <a:r>
              <a:rPr lang="hu-HU" dirty="0" smtClean="0"/>
              <a:t>’ (</a:t>
            </a:r>
            <a:r>
              <a:rPr lang="hu-HU" dirty="0"/>
              <a:t>Szigeti Gyula Sámuel – Tordai Sámuel: Keresztyén utazás a </a:t>
            </a:r>
            <a:r>
              <a:rPr lang="hu-HU" dirty="0" err="1"/>
              <a:t>bóldog</a:t>
            </a:r>
            <a:r>
              <a:rPr lang="hu-HU" dirty="0"/>
              <a:t> </a:t>
            </a:r>
            <a:r>
              <a:rPr lang="hu-HU" dirty="0" err="1" smtClean="0"/>
              <a:t>örökké-valoságra</a:t>
            </a:r>
            <a:r>
              <a:rPr lang="hu-HU" dirty="0" smtClean="0"/>
              <a:t>, </a:t>
            </a:r>
            <a:r>
              <a:rPr lang="hu-HU" dirty="0"/>
              <a:t>1777: 7</a:t>
            </a:r>
            <a:r>
              <a:rPr lang="hu-HU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70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D48DA7-EA07-2E44-66FE-6C8F86DE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55" y="192803"/>
            <a:ext cx="8911687" cy="1280890"/>
          </a:xfrm>
        </p:spPr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</a:t>
            </a:r>
            <a:r>
              <a:rPr lang="hu-HU" dirty="0" err="1" smtClean="0"/>
              <a:t>MTSz</a:t>
            </a:r>
            <a:r>
              <a:rPr lang="hu-HU" dirty="0" smtClean="0"/>
              <a:t>, 18–20. cent.): </a:t>
            </a:r>
            <a:r>
              <a:rPr lang="hu-HU" i="1" dirty="0" smtClean="0"/>
              <a:t>na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8D1973F-5675-7131-6C22-83AF86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855" y="1473693"/>
            <a:ext cx="9200334" cy="51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+mj-lt"/>
              </a:rPr>
              <a:t>4241 </a:t>
            </a:r>
            <a:r>
              <a:rPr lang="hu-HU" dirty="0" err="1" smtClean="0">
                <a:latin typeface="+mj-lt"/>
              </a:rPr>
              <a:t>hits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its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use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increases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1910s </a:t>
            </a:r>
            <a:r>
              <a:rPr lang="hu-HU" dirty="0" smtClean="0">
                <a:latin typeface="+mj-lt"/>
              </a:rPr>
              <a:t>(</a:t>
            </a:r>
            <a:r>
              <a:rPr lang="hu-HU" dirty="0" err="1" smtClean="0">
                <a:latin typeface="+mj-lt"/>
              </a:rPr>
              <a:t>mostly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fiction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dialogs</a:t>
            </a:r>
            <a:r>
              <a:rPr lang="hu-HU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hu-HU" b="1" dirty="0" err="1" smtClean="0">
                <a:latin typeface="+mj-lt"/>
              </a:rPr>
              <a:t>Typical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collocations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>
                <a:latin typeface="+mj-lt"/>
              </a:rPr>
              <a:t>(</a:t>
            </a:r>
            <a:r>
              <a:rPr lang="hu-HU" b="1" dirty="0" err="1" smtClean="0">
                <a:latin typeface="+mj-lt"/>
              </a:rPr>
              <a:t>logDice</a:t>
            </a:r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): most 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hu-HU" b="1" dirty="0" err="1">
                <a:latin typeface="+mj-lt"/>
                <a:cs typeface="Times New Roman" panose="02020603050405020304" pitchFamily="18" charset="0"/>
              </a:rPr>
              <a:t>them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+mj-lt"/>
                <a:cs typeface="Times New Roman" panose="02020603050405020304" pitchFamily="18" charset="0"/>
              </a:rPr>
              <a:t>are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+mj-lt"/>
                <a:cs typeface="Times New Roman" panose="02020603050405020304" pitchFamily="18" charset="0"/>
              </a:rPr>
              <a:t>DMs</a:t>
            </a:r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hu-HU" sz="1800" b="1" i="1" dirty="0" smtClean="0">
                <a:effectLst/>
                <a:latin typeface="+mj-lt"/>
                <a:ea typeface="Calibri" panose="020F0502020204030204" pitchFamily="34" charset="0"/>
              </a:rPr>
              <a:t>na+hát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</a:rPr>
              <a:t>logDice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: 6.558)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hu-HU" sz="18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1793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62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hits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%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20th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hu-HU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(6) </a:t>
            </a:r>
            <a:r>
              <a:rPr lang="hu-HU" sz="18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VILHELM.: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tsak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rajta;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folytaſſad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ſzomoru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zárt fülemile!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énekléſedet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 </a:t>
            </a:r>
            <a:r>
              <a:rPr lang="en-US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go on with your sad singing,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caged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nightingale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 (</a:t>
            </a:r>
            <a:r>
              <a:rPr lang="hu-H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MTSz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Boér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Sándor: Ki légyen o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ͤ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1793.2: 170)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hát &gt; nahát 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frequent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20th c.)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(7) </a:t>
            </a:r>
            <a:r>
              <a:rPr lang="hu-HU" i="1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Ugy-e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kincsem,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azt akarja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mondani,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hogy magának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nincs? </a:t>
            </a:r>
            <a:r>
              <a:rPr lang="hu-HU" i="1" dirty="0">
                <a:solidFill>
                  <a:srgbClr val="000000"/>
                </a:solidFill>
              </a:rPr>
              <a:t>–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Ejnye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beh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eltalálta;..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bizony ördöge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van. </a:t>
            </a:r>
            <a:r>
              <a:rPr lang="hu-HU" i="1" dirty="0">
                <a:solidFill>
                  <a:srgbClr val="000000"/>
                </a:solidFill>
              </a:rPr>
              <a:t>–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b="1" i="1" dirty="0">
                <a:solidFill>
                  <a:schemeClr val="tx1"/>
                </a:solidFill>
                <a:effectLst/>
                <a:latin typeface="+mj-lt"/>
              </a:rPr>
              <a:t>Nahát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van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nekem. 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’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Are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saying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my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treasure, you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don't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have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any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?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–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How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could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figure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it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out,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you’re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right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Well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I have it.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(Bernát Gáspár: Kávé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cuzpájz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1857: 40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hu-HU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1865: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na+jó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okay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end of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19th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na+ja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yeah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na+persze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hu-H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20th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na+látod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ugye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right’</a:t>
            </a:r>
            <a:endParaRPr lang="hu-HU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/</a:t>
            </a:r>
            <a:r>
              <a:rPr lang="hu-HU" dirty="0" err="1" smtClean="0"/>
              <a:t>registers</a:t>
            </a:r>
            <a:r>
              <a:rPr lang="hu-HU" dirty="0" smtClean="0"/>
              <a:t>: </a:t>
            </a:r>
            <a:r>
              <a:rPr lang="hu-HU" b="1" i="1" dirty="0" smtClean="0"/>
              <a:t>no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42413"/>
              </p:ext>
            </p:extLst>
          </p:nvPr>
        </p:nvGraphicFramePr>
        <p:xfrm>
          <a:off x="2679190" y="1905000"/>
          <a:ext cx="8526523" cy="49442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Genre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register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hits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Written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journalism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0.0000199095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Transcribed</a:t>
                      </a:r>
                      <a:r>
                        <a:rPr lang="hu-HU" sz="1500" dirty="0" smtClean="0">
                          <a:effectLst/>
                        </a:rPr>
                        <a:t>) </a:t>
                      </a:r>
                      <a:r>
                        <a:rPr lang="hu-HU" sz="1500" dirty="0" err="1" smtClean="0">
                          <a:effectLst/>
                        </a:rPr>
                        <a:t>spoken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  <a:endParaRPr lang="hu-HU" sz="15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0.0000084514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baseline="0" dirty="0" smtClean="0">
                          <a:effectLst/>
                        </a:rPr>
                        <a:t> (internet </a:t>
                      </a:r>
                      <a:r>
                        <a:rPr lang="hu-HU" sz="1500" dirty="0" err="1" smtClean="0">
                          <a:effectLst/>
                        </a:rPr>
                        <a:t>forums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14.80%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0.0001432988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social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media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but</a:t>
                      </a:r>
                      <a:r>
                        <a:rPr lang="hu-HU" sz="1500" baseline="0" dirty="0" smtClean="0">
                          <a:effectLst/>
                        </a:rPr>
                        <a:t>: </a:t>
                      </a:r>
                      <a:r>
                        <a:rPr lang="hu-HU" sz="1500" baseline="0" dirty="0" err="1" smtClean="0">
                          <a:effectLst/>
                        </a:rPr>
                        <a:t>duplicates</a:t>
                      </a:r>
                      <a:r>
                        <a:rPr lang="hu-HU" sz="1500" baseline="0" dirty="0" smtClean="0">
                          <a:effectLst/>
                        </a:rPr>
                        <a:t>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0.000118861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Popular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science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0.0000450466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Political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Official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0.0000166566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Fiction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Literature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0.0000495037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100,00%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</a:rPr>
                        <a:t>1039.7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0.0000539204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/</a:t>
            </a:r>
            <a:r>
              <a:rPr lang="hu-HU" dirty="0" err="1" smtClean="0"/>
              <a:t>registers</a:t>
            </a:r>
            <a:r>
              <a:rPr lang="hu-HU" dirty="0" smtClean="0"/>
              <a:t>: </a:t>
            </a:r>
            <a:r>
              <a:rPr lang="hu-HU" b="1" i="1" dirty="0" smtClean="0"/>
              <a:t>na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69853"/>
              </p:ext>
            </p:extLst>
          </p:nvPr>
        </p:nvGraphicFramePr>
        <p:xfrm>
          <a:off x="2670564" y="1913787"/>
          <a:ext cx="8526523" cy="49442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Genre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register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hits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Written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journalism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5358 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0.0000146875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Transcribed</a:t>
                      </a:r>
                      <a:r>
                        <a:rPr lang="hu-HU" sz="1500" dirty="0" smtClean="0">
                          <a:effectLst/>
                        </a:rPr>
                        <a:t>) </a:t>
                      </a:r>
                      <a:r>
                        <a:rPr lang="hu-HU" sz="1500" dirty="0" err="1" smtClean="0">
                          <a:effectLst/>
                        </a:rPr>
                        <a:t>spoken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5793 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7.63%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0.0000760236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baseline="0" dirty="0" smtClean="0">
                          <a:effectLst/>
                        </a:rPr>
                        <a:t> (internet </a:t>
                      </a:r>
                      <a:r>
                        <a:rPr lang="hu-HU" sz="1500" baseline="0" dirty="0" err="1" smtClean="0">
                          <a:effectLst/>
                        </a:rPr>
                        <a:t>discussion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forums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13482 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17.76%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0.0002328497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social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media</a:t>
                      </a:r>
                      <a:r>
                        <a:rPr lang="hu-HU" sz="1500" baseline="0" dirty="0" smtClean="0">
                          <a:effectLst/>
                        </a:rPr>
                        <a:t>) – </a:t>
                      </a:r>
                      <a:r>
                        <a:rPr lang="hu-HU" sz="1500" baseline="0" dirty="0" err="1" smtClean="0">
                          <a:effectLst/>
                        </a:rPr>
                        <a:t>but</a:t>
                      </a:r>
                      <a:r>
                        <a:rPr lang="hu-HU" sz="1500" baseline="0" dirty="0" smtClean="0">
                          <a:effectLst/>
                        </a:rPr>
                        <a:t>: </a:t>
                      </a:r>
                      <a:r>
                        <a:rPr lang="hu-HU" sz="1500" baseline="0" dirty="0" err="1" smtClean="0">
                          <a:effectLst/>
                        </a:rPr>
                        <a:t>duplicates</a:t>
                      </a:r>
                      <a:r>
                        <a:rPr lang="hu-HU" sz="1500" baseline="0" dirty="0" smtClean="0">
                          <a:effectLst/>
                        </a:rPr>
                        <a:t>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40725 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53.65%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0.0001674548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Popular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science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3228 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0.0000273791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Political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Official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2950 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0.000029798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Fiction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Literature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4373 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0.0000542556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0.0000730105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i="1" dirty="0" smtClean="0"/>
              <a:t>no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770010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Region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hu-HU" sz="1500" i="0" dirty="0" err="1" smtClean="0">
                          <a:effectLst/>
                          <a:latin typeface="+mj-lt"/>
                        </a:rPr>
                        <a:t>hits</a:t>
                      </a:r>
                      <a:r>
                        <a:rPr lang="hu-HU" sz="1500" i="0" dirty="0" smtClean="0"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  <a:endParaRPr lang="hu-HU" sz="1500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Size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  <a:latin typeface="+mj-lt"/>
                        </a:rPr>
                        <a:t>tokens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  <a:r>
                        <a:rPr lang="hu-HU" sz="1500" i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  <a:latin typeface="+mj-lt"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Hungary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53945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96.25%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0.0000532054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Slovakia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0.0000580925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Subcarpathia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0.000106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Transylvania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Vojvodina</a:t>
                      </a:r>
                      <a:endParaRPr lang="hu-HU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0.0001305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i="1" dirty="0" smtClean="0"/>
              <a:t>na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068962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Region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 smtClean="0">
                          <a:effectLst/>
                        </a:rPr>
                        <a:t>(</a:t>
                      </a:r>
                      <a:r>
                        <a:rPr lang="hu-HU" sz="1500" i="0" dirty="0" err="1" smtClean="0">
                          <a:effectLst/>
                        </a:rPr>
                        <a:t>hits</a:t>
                      </a:r>
                      <a:r>
                        <a:rPr lang="hu-HU" sz="1500" i="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Hungary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73131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0.0000721284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Slovakia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0.0000817919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Subcarpathia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0.000222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Transylvania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0.0001535897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Vojvodina</a:t>
                      </a:r>
                      <a:endParaRPr lang="hu-HU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0.0001045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Regions</a:t>
            </a:r>
            <a:r>
              <a:rPr lang="hu-HU" dirty="0" smtClean="0"/>
              <a:t> x </a:t>
            </a:r>
            <a:r>
              <a:rPr lang="hu-HU" dirty="0" err="1" smtClean="0"/>
              <a:t>registers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4" y="1595887"/>
            <a:ext cx="8911687" cy="4315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Outstanding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regions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outside</a:t>
            </a:r>
            <a:r>
              <a:rPr lang="hu-HU" dirty="0" smtClean="0">
                <a:solidFill>
                  <a:schemeClr val="tx1"/>
                </a:solidFill>
              </a:rPr>
              <a:t> Hungary: </a:t>
            </a:r>
            <a:r>
              <a:rPr lang="hu-HU" b="1" dirty="0" err="1" smtClean="0">
                <a:solidFill>
                  <a:schemeClr val="tx1"/>
                </a:solidFill>
              </a:rPr>
              <a:t>Subcarpathia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Vojvodina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Transylvania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i="1" dirty="0" smtClean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 is </a:t>
            </a:r>
            <a:r>
              <a:rPr lang="hu-HU" dirty="0" err="1" smtClean="0">
                <a:solidFill>
                  <a:schemeClr val="tx1"/>
                </a:solidFill>
              </a:rPr>
              <a:t>also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frequent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what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registers</a:t>
            </a:r>
            <a:r>
              <a:rPr lang="hu-HU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Subcarpathia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(75,08%), </a:t>
            </a:r>
            <a:r>
              <a:rPr lang="hu-HU" dirty="0" err="1" smtClean="0">
                <a:solidFill>
                  <a:schemeClr val="tx1"/>
                </a:solidFill>
              </a:rPr>
              <a:t>written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press</a:t>
            </a:r>
            <a:r>
              <a:rPr lang="hu-HU" dirty="0" smtClean="0">
                <a:solidFill>
                  <a:schemeClr val="tx1"/>
                </a:solidFill>
              </a:rPr>
              <a:t> (13,16%) 	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(93,89%)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Vojvodina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written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press</a:t>
            </a:r>
            <a:r>
              <a:rPr lang="hu-HU" b="1" dirty="0" smtClean="0">
                <a:solidFill>
                  <a:schemeClr val="tx1"/>
                </a:solidFill>
              </a:rPr>
              <a:t> (</a:t>
            </a:r>
            <a:r>
              <a:rPr lang="hu-HU" b="1" dirty="0" err="1" smtClean="0">
                <a:solidFill>
                  <a:schemeClr val="tx1"/>
                </a:solidFill>
              </a:rPr>
              <a:t>daily</a:t>
            </a:r>
            <a:r>
              <a:rPr lang="hu-HU" b="1" dirty="0" smtClean="0">
                <a:solidFill>
                  <a:schemeClr val="tx1"/>
                </a:solidFill>
              </a:rPr>
              <a:t>/</a:t>
            </a:r>
            <a:r>
              <a:rPr lang="hu-HU" b="1" dirty="0" err="1" smtClean="0">
                <a:solidFill>
                  <a:schemeClr val="tx1"/>
                </a:solidFill>
              </a:rPr>
              <a:t>weekly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newspaper</a:t>
            </a:r>
            <a:r>
              <a:rPr lang="hu-HU" b="1" dirty="0" smtClean="0">
                <a:solidFill>
                  <a:schemeClr val="tx1"/>
                </a:solidFill>
              </a:rPr>
              <a:t>) (61,88%)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science</a:t>
            </a:r>
            <a:r>
              <a:rPr lang="hu-HU" dirty="0" smtClean="0">
                <a:solidFill>
                  <a:schemeClr val="tx1"/>
                </a:solidFill>
              </a:rPr>
              <a:t> (27,15%)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>
                <a:solidFill>
                  <a:schemeClr val="tx1"/>
                </a:solidFill>
              </a:rPr>
              <a:t>written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press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(61,20%), </a:t>
            </a:r>
            <a:r>
              <a:rPr lang="hu-HU" dirty="0" err="1" smtClean="0">
                <a:solidFill>
                  <a:schemeClr val="tx1"/>
                </a:solidFill>
              </a:rPr>
              <a:t>pers.forum</a:t>
            </a:r>
            <a:r>
              <a:rPr lang="hu-HU" dirty="0" smtClean="0">
                <a:solidFill>
                  <a:schemeClr val="tx1"/>
                </a:solidFill>
              </a:rPr>
              <a:t> (19,34%) 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Transylvania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o: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(58,47%), </a:t>
            </a:r>
            <a:r>
              <a:rPr lang="hu-HU" dirty="0" err="1" smtClean="0">
                <a:solidFill>
                  <a:schemeClr val="tx1"/>
                </a:solidFill>
              </a:rPr>
              <a:t>science</a:t>
            </a:r>
            <a:r>
              <a:rPr lang="hu-HU" dirty="0" smtClean="0">
                <a:solidFill>
                  <a:schemeClr val="tx1"/>
                </a:solidFill>
              </a:rPr>
              <a:t> (21,28%,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: most of </a:t>
            </a:r>
            <a:r>
              <a:rPr lang="hu-HU" dirty="0" err="1" smtClean="0">
                <a:solidFill>
                  <a:schemeClr val="tx1"/>
                </a:solidFill>
              </a:rPr>
              <a:t>them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are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valid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hits</a:t>
            </a:r>
            <a:r>
              <a:rPr lang="hu-HU" dirty="0" smtClean="0">
                <a:solidFill>
                  <a:schemeClr val="tx1"/>
                </a:solidFill>
              </a:rPr>
              <a:t>), </a:t>
            </a:r>
            <a:r>
              <a:rPr lang="hu-HU" dirty="0" err="1" smtClean="0">
                <a:solidFill>
                  <a:schemeClr val="tx1"/>
                </a:solidFill>
              </a:rPr>
              <a:t>fiction</a:t>
            </a:r>
            <a:r>
              <a:rPr lang="hu-HU" dirty="0" smtClean="0">
                <a:solidFill>
                  <a:schemeClr val="tx1"/>
                </a:solidFill>
              </a:rPr>
              <a:t> (11,05%)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(90.24%)</a:t>
            </a:r>
          </a:p>
        </p:txBody>
      </p:sp>
    </p:spTree>
    <p:extLst>
      <p:ext uri="{BB962C8B-B14F-4D97-AF65-F5344CB8AC3E}">
        <p14:creationId xmlns:p14="http://schemas.microsoft.com/office/powerpoint/2010/main" val="1890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2CAC2F-E475-173D-A793-C3A187D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64" y="477461"/>
            <a:ext cx="8911687" cy="1280890"/>
          </a:xfrm>
        </p:spPr>
        <p:txBody>
          <a:bodyPr/>
          <a:lstStyle/>
          <a:p>
            <a:r>
              <a:rPr lang="hu-HU" dirty="0" err="1" smtClean="0"/>
              <a:t>Insubordinate</a:t>
            </a:r>
            <a:r>
              <a:rPr lang="hu-HU" dirty="0" smtClean="0"/>
              <a:t> </a:t>
            </a:r>
            <a:r>
              <a:rPr lang="hu-HU" dirty="0" err="1" smtClean="0"/>
              <a:t>clauses</a:t>
            </a:r>
            <a:r>
              <a:rPr lang="hu-HU" dirty="0" smtClean="0"/>
              <a:t> starting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i="1" dirty="0" smtClean="0"/>
              <a:t>no~na + </a:t>
            </a:r>
            <a:r>
              <a:rPr lang="hu-HU" dirty="0" smtClean="0"/>
              <a:t>HOGY ’</a:t>
            </a:r>
            <a:r>
              <a:rPr lang="hu-HU" dirty="0" err="1" smtClean="0"/>
              <a:t>that</a:t>
            </a:r>
            <a:r>
              <a:rPr lang="hu-HU" dirty="0" smtClean="0"/>
              <a:t>’</a:t>
            </a:r>
            <a:r>
              <a:rPr lang="hu-HU" i="1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smtClean="0"/>
              <a:t>MNSz2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05C4F8-8140-270A-C836-1C818AFB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064" y="1837426"/>
            <a:ext cx="9896798" cy="502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clause</a:t>
            </a:r>
            <a:r>
              <a:rPr lang="hu-HU" dirty="0"/>
              <a:t> </a:t>
            </a:r>
            <a:r>
              <a:rPr lang="hu-HU" dirty="0" err="1"/>
              <a:t>follows</a:t>
            </a:r>
            <a:r>
              <a:rPr lang="hu-HU" dirty="0"/>
              <a:t> an </a:t>
            </a:r>
            <a:r>
              <a:rPr lang="hu-HU" dirty="0" err="1"/>
              <a:t>interjection</a:t>
            </a:r>
            <a:r>
              <a:rPr lang="hu-HU" dirty="0"/>
              <a:t>, </a:t>
            </a:r>
            <a:r>
              <a:rPr lang="hu-HU" dirty="0" err="1"/>
              <a:t>such</a:t>
            </a:r>
            <a:r>
              <a:rPr lang="hu-HU" dirty="0"/>
              <a:t> a </a:t>
            </a:r>
            <a:r>
              <a:rPr lang="hu-HU" dirty="0" err="1"/>
              <a:t>clause</a:t>
            </a:r>
            <a:r>
              <a:rPr lang="hu-HU" dirty="0"/>
              <a:t> </a:t>
            </a:r>
            <a:r>
              <a:rPr lang="hu-HU" dirty="0" err="1"/>
              <a:t>conveys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verbal</a:t>
            </a:r>
            <a:r>
              <a:rPr lang="hu-HU" dirty="0"/>
              <a:t> version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speaker’s</a:t>
            </a:r>
            <a:r>
              <a:rPr lang="hu-HU" dirty="0"/>
              <a:t> </a:t>
            </a:r>
            <a:r>
              <a:rPr lang="hu-HU" dirty="0" err="1"/>
              <a:t>sentiment</a:t>
            </a:r>
            <a:r>
              <a:rPr lang="hu-HU" dirty="0"/>
              <a:t> </a:t>
            </a:r>
            <a:r>
              <a:rPr lang="hu-HU" dirty="0" err="1"/>
              <a:t>expressed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interjection</a:t>
            </a:r>
            <a:r>
              <a:rPr lang="hu-HU" dirty="0" smtClean="0"/>
              <a:t>.” (</a:t>
            </a:r>
            <a:r>
              <a:rPr lang="hu-HU" dirty="0" err="1" smtClean="0"/>
              <a:t>Onodera</a:t>
            </a:r>
            <a:r>
              <a:rPr lang="hu-HU" dirty="0" smtClean="0"/>
              <a:t> 2004: 53, 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Gallasy</a:t>
            </a:r>
            <a:r>
              <a:rPr lang="hu-HU" dirty="0" smtClean="0"/>
              <a:t> 1991, 1992)</a:t>
            </a:r>
          </a:p>
          <a:p>
            <a:pPr marL="0" indent="0">
              <a:buNone/>
            </a:pPr>
            <a:r>
              <a:rPr lang="hu-HU" dirty="0" err="1" smtClean="0"/>
              <a:t>Insubordinate</a:t>
            </a:r>
            <a:r>
              <a:rPr lang="hu-HU" dirty="0" smtClean="0"/>
              <a:t> </a:t>
            </a:r>
            <a:r>
              <a:rPr lang="hu-HU" dirty="0" err="1" smtClean="0"/>
              <a:t>clauses</a:t>
            </a:r>
            <a:r>
              <a:rPr lang="hu-HU" dirty="0" smtClean="0"/>
              <a:t> </a:t>
            </a:r>
            <a:r>
              <a:rPr lang="hu-HU" dirty="0" err="1" smtClean="0"/>
              <a:t>often</a:t>
            </a:r>
            <a:r>
              <a:rPr lang="hu-HU" dirty="0" smtClean="0"/>
              <a:t> </a:t>
            </a:r>
            <a:r>
              <a:rPr lang="hu-HU" dirty="0" err="1" smtClean="0"/>
              <a:t>carry</a:t>
            </a:r>
            <a:r>
              <a:rPr lang="hu-HU" dirty="0" smtClean="0"/>
              <a:t> </a:t>
            </a:r>
            <a:r>
              <a:rPr lang="hu-HU" dirty="0" err="1" smtClean="0"/>
              <a:t>emotional</a:t>
            </a:r>
            <a:r>
              <a:rPr lang="hu-HU" dirty="0" smtClean="0"/>
              <a:t> </a:t>
            </a:r>
            <a:r>
              <a:rPr lang="hu-HU" dirty="0" err="1" smtClean="0"/>
              <a:t>emphasis</a:t>
            </a:r>
            <a:r>
              <a:rPr lang="hu-HU" dirty="0" smtClean="0"/>
              <a:t>, </a:t>
            </a:r>
            <a:r>
              <a:rPr lang="hu-HU" dirty="0" err="1" smtClean="0"/>
              <a:t>express</a:t>
            </a:r>
            <a:r>
              <a:rPr lang="hu-HU" dirty="0" smtClean="0"/>
              <a:t> </a:t>
            </a:r>
            <a:r>
              <a:rPr lang="hu-HU" dirty="0" err="1" smtClean="0"/>
              <a:t>negative</a:t>
            </a:r>
            <a:r>
              <a:rPr lang="hu-HU" dirty="0" smtClean="0"/>
              <a:t> </a:t>
            </a:r>
            <a:r>
              <a:rPr lang="hu-HU" dirty="0" err="1" smtClean="0"/>
              <a:t>emotions</a:t>
            </a:r>
            <a:r>
              <a:rPr lang="hu-HU" dirty="0" smtClean="0"/>
              <a:t> – </a:t>
            </a:r>
            <a:r>
              <a:rPr lang="hu-HU" i="1" dirty="0" smtClean="0"/>
              <a:t>no, na </a:t>
            </a:r>
            <a:r>
              <a:rPr lang="hu-HU" dirty="0" err="1" smtClean="0"/>
              <a:t>fits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r>
              <a:rPr lang="hu-HU" dirty="0" smtClean="0"/>
              <a:t> of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emotional</a:t>
            </a:r>
            <a:r>
              <a:rPr lang="hu-HU" dirty="0" smtClean="0"/>
              <a:t> </a:t>
            </a:r>
            <a:r>
              <a:rPr lang="hu-HU" dirty="0" err="1" smtClean="0"/>
              <a:t>charge</a:t>
            </a:r>
            <a:r>
              <a:rPr lang="hu-HU" dirty="0" smtClean="0"/>
              <a:t> (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swear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</a:p>
          <a:p>
            <a:r>
              <a:rPr lang="hu-HU" b="1" i="1" dirty="0" smtClean="0"/>
              <a:t>No + hogy: </a:t>
            </a:r>
            <a:r>
              <a:rPr lang="hu-HU" b="1" dirty="0" smtClean="0"/>
              <a:t>8 </a:t>
            </a:r>
            <a:r>
              <a:rPr lang="hu-HU" b="1" dirty="0" err="1" smtClean="0"/>
              <a:t>valid</a:t>
            </a:r>
            <a:r>
              <a:rPr lang="hu-HU" b="1" dirty="0" smtClean="0"/>
              <a:t> </a:t>
            </a:r>
            <a:r>
              <a:rPr lang="hu-HU" b="1" dirty="0" err="1" smtClean="0"/>
              <a:t>hits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Hungary, </a:t>
            </a:r>
            <a:r>
              <a:rPr lang="hu-HU" b="1" dirty="0" err="1" smtClean="0"/>
              <a:t>personal</a:t>
            </a:r>
            <a:r>
              <a:rPr lang="hu-HU" b="1" dirty="0" smtClean="0"/>
              <a:t> </a:t>
            </a:r>
            <a:r>
              <a:rPr lang="hu-HU" b="1" dirty="0" err="1" smtClean="0"/>
              <a:t>subcorpus</a:t>
            </a:r>
            <a:r>
              <a:rPr lang="hu-HU" dirty="0" smtClean="0"/>
              <a:t>), 3 </a:t>
            </a:r>
            <a:r>
              <a:rPr lang="hu-HU" dirty="0" err="1" smtClean="0"/>
              <a:t>types</a:t>
            </a:r>
            <a:r>
              <a:rPr lang="hu-HU" dirty="0" smtClean="0"/>
              <a:t> (</a:t>
            </a:r>
            <a:r>
              <a:rPr lang="hu-HU" dirty="0" err="1" smtClean="0"/>
              <a:t>evaluation</a:t>
            </a:r>
            <a:r>
              <a:rPr lang="hu-HU" dirty="0" smtClean="0"/>
              <a:t>, </a:t>
            </a:r>
            <a:r>
              <a:rPr lang="hu-HU" dirty="0" err="1" smtClean="0"/>
              <a:t>deontic</a:t>
            </a:r>
            <a:r>
              <a:rPr lang="hu-HU" dirty="0" smtClean="0"/>
              <a:t>, </a:t>
            </a:r>
            <a:r>
              <a:rPr lang="hu-HU" dirty="0" err="1" smtClean="0"/>
              <a:t>elaborative</a:t>
            </a:r>
            <a:r>
              <a:rPr lang="hu-HU" dirty="0" smtClean="0"/>
              <a:t> </a:t>
            </a:r>
            <a:r>
              <a:rPr lang="hu-HU" dirty="0" err="1" smtClean="0"/>
              <a:t>insubordination</a:t>
            </a:r>
            <a:r>
              <a:rPr lang="hu-HU" dirty="0" smtClean="0"/>
              <a:t>, </a:t>
            </a:r>
            <a:r>
              <a:rPr lang="hu-HU" dirty="0" err="1" smtClean="0"/>
              <a:t>D’Hertefelt</a:t>
            </a:r>
            <a:r>
              <a:rPr lang="hu-HU" dirty="0" smtClean="0"/>
              <a:t> 2018)</a:t>
            </a:r>
          </a:p>
          <a:p>
            <a:pPr marL="0" indent="0">
              <a:buNone/>
            </a:pPr>
            <a:r>
              <a:rPr lang="hu-HU" dirty="0" smtClean="0"/>
              <a:t>(8) </a:t>
            </a:r>
            <a:r>
              <a:rPr lang="hu-HU" b="1" i="1" dirty="0" smtClean="0"/>
              <a:t>No hogy mik vannak! </a:t>
            </a:r>
            <a:r>
              <a:rPr lang="hu-HU" dirty="0" smtClean="0"/>
              <a:t>’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say</a:t>
            </a:r>
            <a:r>
              <a:rPr lang="hu-HU" dirty="0" smtClean="0"/>
              <a:t>!’ (</a:t>
            </a:r>
            <a:r>
              <a:rPr lang="hu-HU" dirty="0" err="1" smtClean="0"/>
              <a:t>lit</a:t>
            </a:r>
            <a:r>
              <a:rPr lang="hu-HU" dirty="0" smtClean="0"/>
              <a:t>.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[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things</a:t>
            </a:r>
            <a:r>
              <a:rPr lang="hu-HU" dirty="0" smtClean="0"/>
              <a:t>] </a:t>
            </a:r>
            <a:r>
              <a:rPr lang="hu-HU" dirty="0" err="1" smtClean="0"/>
              <a:t>are</a:t>
            </a:r>
            <a:r>
              <a:rPr lang="hu-HU" dirty="0" smtClean="0"/>
              <a:t>) (MNSz2</a:t>
            </a:r>
            <a:r>
              <a:rPr lang="hu-HU" dirty="0"/>
              <a:t>, #</a:t>
            </a:r>
            <a:r>
              <a:rPr lang="hu-HU" dirty="0" smtClean="0"/>
              <a:t>958829717,</a:t>
            </a:r>
            <a:r>
              <a:rPr lang="hu-HU" dirty="0" err="1" smtClean="0"/>
              <a:t>doc</a:t>
            </a:r>
            <a:r>
              <a:rPr lang="hu-HU" dirty="0" smtClean="0"/>
              <a:t>#2668, Hungary, </a:t>
            </a:r>
            <a:r>
              <a:rPr lang="hu-HU" dirty="0" err="1" smtClean="0"/>
              <a:t>pers.soc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(9) </a:t>
            </a:r>
            <a:r>
              <a:rPr lang="hu-HU" i="1" dirty="0" smtClean="0"/>
              <a:t>2: </a:t>
            </a:r>
            <a:r>
              <a:rPr lang="hu-HU" i="1" dirty="0"/>
              <a:t>ismeretségi </a:t>
            </a:r>
            <a:r>
              <a:rPr lang="hu-HU" i="1" dirty="0" smtClean="0"/>
              <a:t>spektrum: </a:t>
            </a:r>
            <a:r>
              <a:rPr lang="hu-HU" b="1" i="1" dirty="0" smtClean="0"/>
              <a:t>no hogy ez </a:t>
            </a:r>
            <a:r>
              <a:rPr lang="hu-HU" b="1" i="1" dirty="0"/>
              <a:t>honnan jutott </a:t>
            </a:r>
            <a:r>
              <a:rPr lang="hu-HU" b="1" i="1" dirty="0" smtClean="0"/>
              <a:t>eszembe: </a:t>
            </a:r>
            <a:r>
              <a:rPr lang="hu-HU" i="1" dirty="0"/>
              <a:t>ültem a trolin és hallgattam a sulis gyerkőcöket amint az </a:t>
            </a:r>
            <a:r>
              <a:rPr lang="hu-HU" i="1" dirty="0" err="1"/>
              <a:t>öket</a:t>
            </a:r>
            <a:r>
              <a:rPr lang="hu-HU" i="1" dirty="0"/>
              <a:t> érdeklő eseményeket analizálták ... </a:t>
            </a:r>
            <a:r>
              <a:rPr lang="hu-HU" dirty="0" smtClean="0"/>
              <a:t>’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hu-HU" dirty="0" err="1" smtClean="0"/>
              <a:t>acquaintance</a:t>
            </a:r>
            <a:r>
              <a:rPr lang="hu-HU" dirty="0" smtClean="0"/>
              <a:t> </a:t>
            </a:r>
            <a:r>
              <a:rPr lang="en-US" dirty="0" smtClean="0"/>
              <a:t>spectrum</a:t>
            </a:r>
            <a:r>
              <a:rPr lang="en-US" dirty="0"/>
              <a:t>: </a:t>
            </a:r>
            <a:r>
              <a:rPr lang="en-US" b="1" dirty="0"/>
              <a:t>how did I come up with this: </a:t>
            </a:r>
            <a:r>
              <a:rPr lang="en-US" dirty="0"/>
              <a:t>I sat on the trolley and listened to the school children </a:t>
            </a:r>
            <a:r>
              <a:rPr lang="en-US" dirty="0" err="1" smtClean="0"/>
              <a:t>analyz</a:t>
            </a:r>
            <a:r>
              <a:rPr lang="hu-HU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 events that interested them</a:t>
            </a:r>
            <a:r>
              <a:rPr lang="hu-HU" dirty="0" smtClean="0"/>
              <a:t>’(MNSz2, #93366988, </a:t>
            </a:r>
            <a:r>
              <a:rPr lang="hu-HU" dirty="0" err="1" smtClean="0"/>
              <a:t>doc</a:t>
            </a:r>
            <a:r>
              <a:rPr lang="hu-HU" dirty="0" smtClean="0"/>
              <a:t>#989, Hungary, </a:t>
            </a:r>
            <a:r>
              <a:rPr lang="hu-HU" dirty="0" err="1" smtClean="0"/>
              <a:t>pers.forum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7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Insubordinate</a:t>
            </a:r>
            <a:r>
              <a:rPr lang="hu-HU" dirty="0"/>
              <a:t> </a:t>
            </a:r>
            <a:r>
              <a:rPr lang="hu-HU" dirty="0" err="1"/>
              <a:t>clauses</a:t>
            </a:r>
            <a:r>
              <a:rPr lang="hu-HU" dirty="0"/>
              <a:t> starting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i="1" dirty="0"/>
              <a:t>no~na + </a:t>
            </a:r>
            <a:r>
              <a:rPr lang="hu-HU" dirty="0"/>
              <a:t>HOGY ’</a:t>
            </a:r>
            <a:r>
              <a:rPr lang="hu-HU" dirty="0" err="1"/>
              <a:t>that</a:t>
            </a:r>
            <a:r>
              <a:rPr lang="hu-HU" dirty="0"/>
              <a:t>’</a:t>
            </a:r>
            <a:r>
              <a:rPr lang="hu-HU" i="1" dirty="0"/>
              <a:t> </a:t>
            </a:r>
            <a:r>
              <a:rPr lang="hu-HU" dirty="0" err="1"/>
              <a:t>in</a:t>
            </a:r>
            <a:r>
              <a:rPr lang="hu-HU" dirty="0"/>
              <a:t> MNSz2)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1" y="2133600"/>
            <a:ext cx="9036731" cy="3975798"/>
          </a:xfrm>
        </p:spPr>
        <p:txBody>
          <a:bodyPr/>
          <a:lstStyle/>
          <a:p>
            <a:r>
              <a:rPr lang="hu-HU" b="1" i="1" dirty="0"/>
              <a:t>Na + hogy: </a:t>
            </a:r>
            <a:r>
              <a:rPr lang="hu-HU" b="1" dirty="0"/>
              <a:t>40 </a:t>
            </a:r>
            <a:r>
              <a:rPr lang="hu-HU" b="1" dirty="0" err="1"/>
              <a:t>valid</a:t>
            </a:r>
            <a:r>
              <a:rPr lang="hu-HU" b="1" dirty="0"/>
              <a:t> </a:t>
            </a:r>
            <a:r>
              <a:rPr lang="hu-HU" b="1" dirty="0" err="1"/>
              <a:t>hits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Hungary, 1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subcorpus</a:t>
            </a:r>
            <a:r>
              <a:rPr lang="hu-HU" dirty="0"/>
              <a:t>, </a:t>
            </a:r>
            <a:r>
              <a:rPr lang="hu-HU" dirty="0" err="1"/>
              <a:t>except</a:t>
            </a:r>
            <a:r>
              <a:rPr lang="hu-HU" dirty="0"/>
              <a:t> 6 </a:t>
            </a:r>
            <a:r>
              <a:rPr lang="hu-HU" dirty="0" err="1"/>
              <a:t>hits</a:t>
            </a:r>
            <a:r>
              <a:rPr lang="hu-HU" dirty="0"/>
              <a:t>: 2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lit</a:t>
            </a:r>
            <a:r>
              <a:rPr lang="hu-HU" dirty="0"/>
              <a:t>, 1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written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, 3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spoken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, 70% </a:t>
            </a:r>
            <a:r>
              <a:rPr lang="hu-HU" b="1" dirty="0" err="1"/>
              <a:t>elaborative</a:t>
            </a:r>
            <a:r>
              <a:rPr lang="hu-HU" dirty="0"/>
              <a:t>, 25% </a:t>
            </a:r>
            <a:r>
              <a:rPr lang="hu-HU" dirty="0" err="1"/>
              <a:t>deontic</a:t>
            </a:r>
            <a:r>
              <a:rPr lang="hu-HU" dirty="0"/>
              <a:t>/</a:t>
            </a:r>
            <a:r>
              <a:rPr lang="hu-HU" dirty="0" err="1"/>
              <a:t>curses</a:t>
            </a:r>
            <a:r>
              <a:rPr lang="hu-HU" dirty="0"/>
              <a:t>): </a:t>
            </a:r>
          </a:p>
          <a:p>
            <a:pPr marL="0" indent="0">
              <a:buNone/>
            </a:pPr>
            <a:r>
              <a:rPr lang="hu-HU" dirty="0"/>
              <a:t>(10) </a:t>
            </a:r>
            <a:r>
              <a:rPr lang="hu-HU" i="1" dirty="0"/>
              <a:t>2013-11-23 </a:t>
            </a:r>
            <a:r>
              <a:rPr lang="hu-HU" i="1" dirty="0" err="1"/>
              <a:t>Szénási</a:t>
            </a:r>
            <a:r>
              <a:rPr lang="hu-HU" i="1" dirty="0"/>
              <a:t> Szabina </a:t>
            </a:r>
            <a:r>
              <a:rPr lang="hu-HU" b="1" i="1" dirty="0"/>
              <a:t>na hogy  venné el azokat az embereket akik velem </a:t>
            </a:r>
            <a:r>
              <a:rPr lang="hu-HU" b="1" i="1" dirty="0" err="1"/>
              <a:t>vanak</a:t>
            </a:r>
            <a:r>
              <a:rPr lang="hu-HU" b="1" i="1" dirty="0"/>
              <a:t> elfoglalva</a:t>
            </a:r>
            <a:r>
              <a:rPr lang="hu-HU" dirty="0"/>
              <a:t>’</a:t>
            </a:r>
            <a:r>
              <a:rPr lang="en-US" dirty="0"/>
              <a:t> 2013-11-23 </a:t>
            </a:r>
            <a:r>
              <a:rPr lang="en-US" dirty="0" err="1"/>
              <a:t>Szabina</a:t>
            </a:r>
            <a:r>
              <a:rPr lang="en-US" dirty="0"/>
              <a:t> </a:t>
            </a:r>
            <a:r>
              <a:rPr lang="en-US" dirty="0" err="1"/>
              <a:t>Szenási</a:t>
            </a:r>
            <a:r>
              <a:rPr lang="en-US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en-US" dirty="0"/>
              <a:t>could take away those people who are busy with me</a:t>
            </a:r>
            <a:r>
              <a:rPr lang="hu-HU" i="1" dirty="0"/>
              <a:t>’</a:t>
            </a:r>
            <a:r>
              <a:rPr lang="hu-HU" dirty="0"/>
              <a:t>(MNSz2, #1187282345, </a:t>
            </a:r>
            <a:r>
              <a:rPr lang="hu-HU" dirty="0" err="1"/>
              <a:t>doc</a:t>
            </a:r>
            <a:r>
              <a:rPr lang="hu-HU" dirty="0"/>
              <a:t>#2889, Hungary, </a:t>
            </a:r>
            <a:r>
              <a:rPr lang="hu-HU" dirty="0" err="1"/>
              <a:t>pers.soc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(11) 10/14/99 16:25:20 </a:t>
            </a:r>
            <a:r>
              <a:rPr lang="hu-HU" b="1" i="1" dirty="0"/>
              <a:t>Na hogy legyen egy </a:t>
            </a:r>
            <a:r>
              <a:rPr lang="hu-HU" b="1" i="1" dirty="0" err="1"/>
              <a:t>temaba</a:t>
            </a:r>
            <a:r>
              <a:rPr lang="hu-HU" b="1" i="1" dirty="0"/>
              <a:t> </a:t>
            </a:r>
            <a:r>
              <a:rPr lang="hu-HU" b="1" i="1" dirty="0" err="1"/>
              <a:t>vago</a:t>
            </a:r>
            <a:r>
              <a:rPr lang="hu-HU" b="1" i="1" dirty="0"/>
              <a:t> </a:t>
            </a:r>
            <a:r>
              <a:rPr lang="hu-HU" b="1" i="1" dirty="0" err="1"/>
              <a:t>hozzaszolas</a:t>
            </a:r>
            <a:r>
              <a:rPr lang="hu-HU" b="1" i="1" dirty="0"/>
              <a:t> is… </a:t>
            </a:r>
            <a:r>
              <a:rPr lang="hu-HU" dirty="0"/>
              <a:t>’</a:t>
            </a:r>
            <a:r>
              <a:rPr lang="hu-HU" dirty="0" err="1"/>
              <a:t>To</a:t>
            </a:r>
            <a:r>
              <a:rPr lang="hu-HU" dirty="0"/>
              <a:t> add </a:t>
            </a:r>
            <a:r>
              <a:rPr lang="hu-HU" dirty="0" err="1"/>
              <a:t>something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…’ (MNSz2, #120376680, </a:t>
            </a:r>
            <a:r>
              <a:rPr lang="hu-HU" dirty="0" err="1"/>
              <a:t>doc</a:t>
            </a:r>
            <a:r>
              <a:rPr lang="hu-HU" dirty="0"/>
              <a:t>#1013, Hungary, </a:t>
            </a:r>
            <a:r>
              <a:rPr lang="hu-HU" dirty="0" err="1"/>
              <a:t>pers.forum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66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F86487-440F-3978-7F18-44AACDFC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97" y="624110"/>
            <a:ext cx="9546416" cy="1280890"/>
          </a:xfrm>
        </p:spPr>
        <p:txBody>
          <a:bodyPr/>
          <a:lstStyle/>
          <a:p>
            <a:r>
              <a:rPr lang="hu-HU" dirty="0" err="1"/>
              <a:t>Interjection</a:t>
            </a:r>
            <a:r>
              <a:rPr lang="hu-HU" dirty="0"/>
              <a:t> (INT)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/>
              <a:t>discourse</a:t>
            </a:r>
            <a:r>
              <a:rPr lang="hu-HU" dirty="0"/>
              <a:t> marker (DM</a:t>
            </a:r>
            <a:r>
              <a:rPr lang="hu-HU" dirty="0" smtClean="0"/>
              <a:t>)?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999228-27C1-E315-AB0E-E0AC9693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767" y="2059913"/>
            <a:ext cx="10088545" cy="4722724"/>
          </a:xfrm>
        </p:spPr>
        <p:txBody>
          <a:bodyPr>
            <a:normAutofit fontScale="92500" lnSpcReduction="10000"/>
          </a:bodyPr>
          <a:lstStyle/>
          <a:p>
            <a:r>
              <a:rPr lang="hu-HU" sz="2200" b="0" i="0" u="none" strike="noStrike" baseline="0" dirty="0" smtClean="0">
                <a:latin typeface="+mj-lt"/>
              </a:rPr>
              <a:t>t</a:t>
            </a:r>
            <a:r>
              <a:rPr lang="en-US" sz="2200" b="0" i="0" u="none" strike="noStrike" baseline="0" dirty="0" smtClean="0">
                <a:latin typeface="+mj-lt"/>
              </a:rPr>
              <a:t>he </a:t>
            </a:r>
            <a:r>
              <a:rPr lang="en-US" sz="2200" b="0" i="0" u="none" strike="noStrike" baseline="0" dirty="0">
                <a:latin typeface="+mj-lt"/>
              </a:rPr>
              <a:t>use of interjections as discourse markers (DMs</a:t>
            </a:r>
            <a:r>
              <a:rPr lang="en-US" sz="2200" b="0" i="0" u="none" strike="noStrike" baseline="0" dirty="0" smtClean="0">
                <a:latin typeface="+mj-lt"/>
              </a:rPr>
              <a:t>)</a:t>
            </a:r>
            <a:r>
              <a:rPr lang="hu-HU" sz="2200" b="0" i="0" u="none" strike="noStrike" baseline="0" dirty="0" smtClean="0">
                <a:latin typeface="+mj-lt"/>
              </a:rPr>
              <a:t>:</a:t>
            </a:r>
            <a:r>
              <a:rPr lang="en-US" sz="2200" b="0" i="0" u="none" strike="noStrike" baseline="0" dirty="0" smtClean="0">
                <a:latin typeface="+mj-lt"/>
              </a:rPr>
              <a:t> </a:t>
            </a:r>
            <a:r>
              <a:rPr lang="en-US" sz="2200" b="1" i="0" u="none" strike="noStrike" baseline="0" dirty="0" smtClean="0">
                <a:latin typeface="+mj-lt"/>
              </a:rPr>
              <a:t>well </a:t>
            </a:r>
            <a:r>
              <a:rPr lang="en-US" sz="2200" b="1" i="0" u="none" strike="noStrike" baseline="0" dirty="0">
                <a:latin typeface="+mj-lt"/>
              </a:rPr>
              <a:t>researched area </a:t>
            </a:r>
            <a:r>
              <a:rPr lang="en-US" sz="2200" b="0" i="0" u="none" strike="noStrike" baseline="0" dirty="0">
                <a:latin typeface="+mj-lt"/>
              </a:rPr>
              <a:t>in many languages</a:t>
            </a:r>
            <a:r>
              <a:rPr lang="hu-HU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smtClean="0">
                <a:latin typeface="+mj-lt"/>
              </a:rPr>
              <a:t>(</a:t>
            </a:r>
            <a:r>
              <a:rPr lang="hu-HU" sz="2200" b="0" i="0" u="none" strike="noStrike" baseline="0" dirty="0" err="1" smtClean="0">
                <a:latin typeface="+mj-lt"/>
              </a:rPr>
              <a:t>e.g</a:t>
            </a:r>
            <a:r>
              <a:rPr lang="hu-HU" sz="2200" b="0" i="0" u="none" strike="noStrike" baseline="0" dirty="0" smtClean="0">
                <a:latin typeface="+mj-lt"/>
              </a:rPr>
              <a:t>. </a:t>
            </a:r>
            <a:r>
              <a:rPr lang="en-US" sz="2200" b="0" i="0" u="none" strike="noStrike" baseline="0" dirty="0" err="1" smtClean="0">
                <a:latin typeface="+mj-lt"/>
              </a:rPr>
              <a:t>Schiffrin</a:t>
            </a:r>
            <a:r>
              <a:rPr lang="en-US" sz="2200" b="0" i="0" u="none" strike="noStrike" baseline="0" dirty="0" smtClean="0">
                <a:latin typeface="+mj-lt"/>
              </a:rPr>
              <a:t> 1987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en-US" sz="2200" b="0" i="0" u="none" strike="noStrike" baseline="0" dirty="0" smtClean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Montes 1999,</a:t>
            </a:r>
            <a:r>
              <a:rPr lang="hu-HU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err="1">
                <a:latin typeface="+mj-lt"/>
              </a:rPr>
              <a:t>Norrick</a:t>
            </a:r>
            <a:r>
              <a:rPr lang="en-US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smtClean="0">
                <a:latin typeface="+mj-lt"/>
              </a:rPr>
              <a:t>2009</a:t>
            </a:r>
            <a:r>
              <a:rPr lang="hu-HU" sz="2200" b="0" i="0" u="none" strike="noStrike" baseline="0" dirty="0" smtClean="0">
                <a:latin typeface="+mj-lt"/>
              </a:rPr>
              <a:t>, </a:t>
            </a:r>
            <a:r>
              <a:rPr lang="hu-HU" sz="2200" b="0" i="0" u="none" strike="noStrike" dirty="0" err="1" smtClean="0">
                <a:latin typeface="+mj-lt"/>
              </a:rPr>
              <a:t>Roggia</a:t>
            </a:r>
            <a:r>
              <a:rPr lang="hu-HU" sz="2200" b="0" i="0" u="none" strike="noStrike" dirty="0" smtClean="0">
                <a:latin typeface="+mj-lt"/>
              </a:rPr>
              <a:t> 2012</a:t>
            </a:r>
            <a:r>
              <a:rPr lang="en-US" sz="2200" b="0" i="0" u="none" strike="noStrike" baseline="0" dirty="0" smtClean="0">
                <a:latin typeface="+mj-lt"/>
              </a:rPr>
              <a:t>) </a:t>
            </a:r>
            <a:endParaRPr lang="hu-HU" sz="2200" b="0" i="0" u="none" strike="noStrike" baseline="0" dirty="0" smtClean="0">
              <a:latin typeface="+mj-lt"/>
            </a:endParaRPr>
          </a:p>
          <a:p>
            <a:r>
              <a:rPr lang="en-US" sz="2200" b="0" i="0" u="none" strike="noStrike" baseline="0" dirty="0" smtClean="0">
                <a:latin typeface="+mj-lt"/>
              </a:rPr>
              <a:t>the </a:t>
            </a:r>
            <a:r>
              <a:rPr lang="en-US" sz="2200" b="0" i="0" u="none" strike="noStrike" baseline="0" dirty="0">
                <a:latin typeface="+mj-lt"/>
              </a:rPr>
              <a:t>number of </a:t>
            </a:r>
            <a:r>
              <a:rPr lang="en-US" sz="2200" b="1" i="0" u="none" strike="noStrike" baseline="0" dirty="0">
                <a:latin typeface="+mj-lt"/>
              </a:rPr>
              <a:t>diachronic case studies </a:t>
            </a:r>
            <a:r>
              <a:rPr lang="en-US" sz="2200" b="0" i="0" u="none" strike="noStrike" baseline="0" dirty="0">
                <a:latin typeface="+mj-lt"/>
              </a:rPr>
              <a:t>is smaller (e.g. Onodera 2004</a:t>
            </a:r>
            <a:r>
              <a:rPr lang="en-US" sz="2200" b="0" i="0" u="none" strike="noStrike" baseline="0" dirty="0" smtClean="0">
                <a:latin typeface="+mj-lt"/>
              </a:rPr>
              <a:t>)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hu-HU" sz="2200" b="0" i="0" u="none" strike="noStrike" dirty="0" smtClean="0">
                <a:latin typeface="+mj-lt"/>
              </a:rPr>
              <a:t> </a:t>
            </a:r>
            <a:r>
              <a:rPr lang="hu-HU" sz="2200" b="0" i="0" u="none" strike="noStrike" dirty="0" err="1" smtClean="0">
                <a:latin typeface="+mj-lt"/>
              </a:rPr>
              <a:t>exp</a:t>
            </a:r>
            <a:r>
              <a:rPr lang="hu-HU" sz="2200" b="0" i="0" u="none" strike="noStrike" dirty="0" smtClean="0">
                <a:latin typeface="+mj-lt"/>
              </a:rPr>
              <a:t>. </a:t>
            </a:r>
            <a:r>
              <a:rPr lang="en-US" sz="2200" b="0" i="0" u="none" strike="noStrike" baseline="0" dirty="0" smtClean="0">
                <a:latin typeface="+mj-lt"/>
              </a:rPr>
              <a:t>true </a:t>
            </a:r>
            <a:r>
              <a:rPr lang="en-US" sz="2200" b="0" i="0" u="none" strike="noStrike" baseline="0" dirty="0">
                <a:latin typeface="+mj-lt"/>
              </a:rPr>
              <a:t>for </a:t>
            </a:r>
            <a:r>
              <a:rPr lang="en-US" sz="2200" b="1" i="0" u="none" strike="noStrike" baseline="0" dirty="0">
                <a:latin typeface="+mj-lt"/>
              </a:rPr>
              <a:t>interjections as DMs in </a:t>
            </a:r>
            <a:r>
              <a:rPr lang="en-US" sz="2200" b="1" i="0" u="none" strike="noStrike" baseline="0" dirty="0" smtClean="0">
                <a:latin typeface="+mj-lt"/>
              </a:rPr>
              <a:t>Hungarian</a:t>
            </a:r>
            <a:endParaRPr lang="hu-HU" sz="2200" b="0" i="0" u="none" strike="noStrike" baseline="0" dirty="0">
              <a:latin typeface="+mj-lt"/>
            </a:endParaRPr>
          </a:p>
          <a:p>
            <a:r>
              <a:rPr lang="hu-HU" sz="2200" dirty="0" smtClean="0">
                <a:latin typeface="+mj-lt"/>
              </a:rPr>
              <a:t>Main </a:t>
            </a:r>
            <a:r>
              <a:rPr lang="hu-HU" sz="2200" dirty="0" err="1" smtClean="0">
                <a:latin typeface="+mj-lt"/>
              </a:rPr>
              <a:t>aim</a:t>
            </a:r>
            <a:r>
              <a:rPr lang="hu-HU" sz="2200" dirty="0" smtClean="0">
                <a:latin typeface="+mj-lt"/>
              </a:rPr>
              <a:t>: </a:t>
            </a:r>
            <a:r>
              <a:rPr lang="hu-HU" sz="2200" dirty="0" err="1" smtClean="0">
                <a:latin typeface="+mj-lt"/>
              </a:rPr>
              <a:t>to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clarify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functional</a:t>
            </a:r>
            <a:r>
              <a:rPr lang="hu-HU" sz="2200" b="1" dirty="0" smtClean="0">
                <a:latin typeface="+mj-lt"/>
              </a:rPr>
              <a:t> and </a:t>
            </a:r>
            <a:r>
              <a:rPr lang="hu-HU" sz="2200" b="1" dirty="0" err="1" smtClean="0">
                <a:latin typeface="+mj-lt"/>
              </a:rPr>
              <a:t>formal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variations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dirty="0" smtClean="0">
                <a:latin typeface="+mj-lt"/>
              </a:rPr>
              <a:t>of </a:t>
            </a:r>
            <a:r>
              <a:rPr lang="hu-HU" sz="2200" i="1" dirty="0" smtClean="0">
                <a:latin typeface="+mj-lt"/>
              </a:rPr>
              <a:t>na~no </a:t>
            </a:r>
            <a:r>
              <a:rPr lang="hu-HU" sz="2200" dirty="0" err="1" smtClean="0">
                <a:latin typeface="+mj-lt"/>
              </a:rPr>
              <a:t>from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beginning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until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now</a:t>
            </a:r>
            <a:endParaRPr lang="hu-HU" sz="2200" dirty="0" smtClean="0">
              <a:latin typeface="+mj-lt"/>
            </a:endParaRPr>
          </a:p>
          <a:p>
            <a:r>
              <a:rPr lang="hu-HU" sz="2200" b="1" dirty="0" err="1">
                <a:latin typeface="+mj-lt"/>
              </a:rPr>
              <a:t>c</a:t>
            </a:r>
            <a:r>
              <a:rPr lang="hu-HU" sz="2200" b="1" dirty="0" err="1" smtClean="0">
                <a:latin typeface="+mj-lt"/>
              </a:rPr>
              <a:t>hange</a:t>
            </a:r>
            <a:r>
              <a:rPr lang="hu-HU" sz="2200" b="1" dirty="0" smtClean="0">
                <a:latin typeface="+mj-lt"/>
              </a:rPr>
              <a:t> of </a:t>
            </a:r>
            <a:r>
              <a:rPr lang="hu-HU" sz="2200" b="1" dirty="0" err="1" smtClean="0">
                <a:latin typeface="+mj-lt"/>
              </a:rPr>
              <a:t>category</a:t>
            </a:r>
            <a:r>
              <a:rPr lang="hu-HU" sz="2200" b="1" dirty="0">
                <a:latin typeface="+mj-lt"/>
              </a:rPr>
              <a:t>?</a:t>
            </a:r>
            <a:r>
              <a:rPr lang="hu-HU" sz="2200" b="1" dirty="0" smtClean="0">
                <a:latin typeface="+mj-lt"/>
              </a:rPr>
              <a:t> INT &gt; </a:t>
            </a:r>
            <a:r>
              <a:rPr lang="hu-HU" sz="2200" b="1" dirty="0" err="1" smtClean="0">
                <a:latin typeface="+mj-lt"/>
              </a:rPr>
              <a:t>DMs</a:t>
            </a:r>
            <a:endParaRPr lang="hu-HU" sz="2200" b="1" dirty="0" smtClean="0">
              <a:latin typeface="+mj-lt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(2004), </a:t>
            </a:r>
            <a:r>
              <a:rPr lang="hu-HU" sz="2200" dirty="0" err="1" smtClean="0">
                <a:latin typeface="+mj-lt"/>
              </a:rPr>
              <a:t>Crible</a:t>
            </a:r>
            <a:r>
              <a:rPr lang="hu-HU" sz="2200" dirty="0" smtClean="0">
                <a:latin typeface="+mj-lt"/>
              </a:rPr>
              <a:t> (2018), </a:t>
            </a:r>
            <a:r>
              <a:rPr lang="hu-HU" sz="2200" dirty="0" err="1" smtClean="0">
                <a:latin typeface="+mj-lt"/>
              </a:rPr>
              <a:t>Schiffrin</a:t>
            </a:r>
            <a:r>
              <a:rPr lang="hu-HU" sz="2200" dirty="0" smtClean="0">
                <a:latin typeface="+mj-lt"/>
              </a:rPr>
              <a:t> (1987): </a:t>
            </a:r>
            <a:r>
              <a:rPr lang="hu-HU" sz="2200" dirty="0" err="1" smtClean="0">
                <a:latin typeface="+mj-lt"/>
              </a:rPr>
              <a:t>INTs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can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work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as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DMs</a:t>
            </a:r>
            <a:endParaRPr lang="hu-HU" sz="2200" dirty="0" smtClean="0">
              <a:latin typeface="+mj-lt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INTs</a:t>
            </a:r>
            <a:r>
              <a:rPr lang="hu-HU" sz="2200" dirty="0" smtClean="0">
                <a:latin typeface="+mj-lt"/>
              </a:rPr>
              <a:t>: no </a:t>
            </a:r>
            <a:r>
              <a:rPr lang="hu-HU" sz="2200" dirty="0" err="1" smtClean="0">
                <a:latin typeface="+mj-lt"/>
              </a:rPr>
              <a:t>semantic</a:t>
            </a:r>
            <a:r>
              <a:rPr lang="hu-HU" sz="2200" dirty="0" smtClean="0">
                <a:latin typeface="+mj-lt"/>
              </a:rPr>
              <a:t>/</a:t>
            </a:r>
            <a:r>
              <a:rPr lang="hu-HU" sz="2200" dirty="0" err="1" smtClean="0">
                <a:latin typeface="+mj-lt"/>
              </a:rPr>
              <a:t>referential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meaning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no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contribution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grammatical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system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only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expressive</a:t>
            </a:r>
            <a:r>
              <a:rPr lang="hu-HU" sz="2200" dirty="0" smtClean="0">
                <a:latin typeface="+mj-lt"/>
              </a:rPr>
              <a:t> (</a:t>
            </a: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2004: 123)</a:t>
            </a:r>
          </a:p>
          <a:p>
            <a:pPr marL="0" indent="0">
              <a:buNone/>
            </a:pPr>
            <a:r>
              <a:rPr lang="hu-HU" sz="2200" dirty="0" smtClean="0">
                <a:latin typeface="+mj-lt"/>
              </a:rPr>
              <a:t>1. Express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speaker’s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inner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sentiments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exclamation</a:t>
            </a:r>
            <a:endParaRPr lang="hu-HU" sz="2200" dirty="0" smtClean="0">
              <a:latin typeface="+mj-lt"/>
            </a:endParaRPr>
          </a:p>
          <a:p>
            <a:pPr marL="0" indent="0">
              <a:buNone/>
            </a:pPr>
            <a:r>
              <a:rPr lang="hu-HU" sz="2200" b="1" dirty="0" smtClean="0">
                <a:latin typeface="+mj-lt"/>
              </a:rPr>
              <a:t>2. Express </a:t>
            </a:r>
            <a:r>
              <a:rPr lang="hu-HU" sz="2200" b="1" dirty="0" err="1" smtClean="0">
                <a:latin typeface="+mj-lt"/>
              </a:rPr>
              <a:t>the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speaker’s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communicative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attention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to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draw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sy’s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attention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or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responding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to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sy</a:t>
            </a:r>
            <a:r>
              <a:rPr lang="hu-HU" sz="2200" b="1" dirty="0" smtClean="0">
                <a:latin typeface="+mj-lt"/>
              </a:rPr>
              <a:t>. (e. g. </a:t>
            </a:r>
            <a:r>
              <a:rPr lang="hu-HU" sz="2200" b="1" dirty="0" err="1" smtClean="0">
                <a:latin typeface="+mj-lt"/>
              </a:rPr>
              <a:t>Japanese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i="1" dirty="0" smtClean="0">
                <a:latin typeface="+mj-lt"/>
              </a:rPr>
              <a:t>ne, na, </a:t>
            </a: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2004: 124</a:t>
            </a:r>
            <a:r>
              <a:rPr lang="hu-HU" sz="2200" b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8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8857" y="85757"/>
            <a:ext cx="8911687" cy="1280890"/>
          </a:xfrm>
        </p:spPr>
        <p:txBody>
          <a:bodyPr/>
          <a:lstStyle/>
          <a:p>
            <a:r>
              <a:rPr lang="hu-HU" dirty="0" err="1" smtClean="0"/>
              <a:t>Collocations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MNSz2 (</a:t>
            </a:r>
            <a:r>
              <a:rPr lang="hu-HU" dirty="0" err="1" smtClean="0"/>
              <a:t>logDice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33368"/>
              </p:ext>
            </p:extLst>
          </p:nvPr>
        </p:nvGraphicFramePr>
        <p:xfrm>
          <a:off x="224287" y="726202"/>
          <a:ext cx="11844068" cy="60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11"/>
                <a:gridCol w="1548495"/>
                <a:gridCol w="1967614"/>
                <a:gridCol w="2034800"/>
                <a:gridCol w="1874562"/>
                <a:gridCol w="2444586"/>
              </a:tblGrid>
              <a:tr h="921123"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collocations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with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i="1" dirty="0" smtClean="0"/>
                        <a:t>na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meaning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0" dirty="0" err="1" smtClean="0"/>
                        <a:t>Typical</a:t>
                      </a:r>
                      <a:r>
                        <a:rPr lang="hu-HU" sz="1500" i="0" baseline="0" dirty="0" smtClean="0"/>
                        <a:t> </a:t>
                      </a:r>
                      <a:r>
                        <a:rPr lang="hu-HU" sz="1500" i="0" dirty="0" err="1" smtClean="0"/>
                        <a:t>genre</a:t>
                      </a:r>
                      <a:r>
                        <a:rPr lang="hu-HU" sz="1500" i="0" dirty="0" smtClean="0"/>
                        <a:t>, </a:t>
                      </a:r>
                      <a:r>
                        <a:rPr lang="hu-HU" sz="1500" i="0" dirty="0" err="1" smtClean="0"/>
                        <a:t>region</a:t>
                      </a:r>
                      <a:endParaRPr lang="hu-HU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collocations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with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i="1" baseline="0" dirty="0" smtClean="0"/>
                        <a:t>no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meaning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typical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genre</a:t>
                      </a:r>
                      <a:r>
                        <a:rPr lang="hu-HU" sz="1500" baseline="0" dirty="0" smtClean="0"/>
                        <a:t>, </a:t>
                      </a:r>
                      <a:r>
                        <a:rPr lang="hu-HU" sz="1500" baseline="0" dirty="0" err="1" smtClean="0"/>
                        <a:t>region</a:t>
                      </a:r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ja </a:t>
                      </a:r>
                      <a:r>
                        <a:rPr lang="hu-HU" sz="1500" dirty="0" smtClean="0"/>
                        <a:t>(8.013)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yeah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</a:t>
                      </a:r>
                      <a:endParaRPr lang="hu-HU" sz="1500" baseline="0" dirty="0" smtClean="0"/>
                    </a:p>
                    <a:p>
                      <a:r>
                        <a:rPr lang="hu-HU" sz="1500" baseline="0" dirty="0" smtClean="0"/>
                        <a:t>Hungary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lám </a:t>
                      </a:r>
                      <a:r>
                        <a:rPr lang="hu-HU" sz="1500" dirty="0" smtClean="0"/>
                        <a:t>(</a:t>
                      </a:r>
                      <a:r>
                        <a:rPr lang="hu-HU" sz="1500" dirty="0" smtClean="0">
                          <a:solidFill>
                            <a:srgbClr val="FF0000"/>
                          </a:solidFill>
                        </a:rPr>
                        <a:t>6.955</a:t>
                      </a:r>
                      <a:r>
                        <a:rPr lang="hu-HU" sz="1500" dirty="0" smtClean="0"/>
                        <a:t>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lit</a:t>
                      </a:r>
                      <a:endParaRPr lang="hu-HU" sz="15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Hungary, </a:t>
                      </a:r>
                      <a:r>
                        <a:rPr lang="hu-HU" sz="1500" u="sng" dirty="0" err="1" smtClean="0"/>
                        <a:t>Vojvodina</a:t>
                      </a:r>
                      <a:endParaRPr lang="hu-HU" sz="1500" u="sng" dirty="0" smtClean="0"/>
                    </a:p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mindegy </a:t>
                      </a:r>
                      <a:r>
                        <a:rPr lang="hu-HU" sz="1500" dirty="0" smtClean="0"/>
                        <a:t>(8.006)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whatever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Hungary</a:t>
                      </a:r>
                    </a:p>
                    <a:p>
                      <a:r>
                        <a:rPr lang="hu-HU" sz="150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persze </a:t>
                      </a:r>
                      <a:r>
                        <a:rPr lang="hu-HU" sz="1500" dirty="0" smtClean="0"/>
                        <a:t>(5.507)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sure</a:t>
                      </a:r>
                      <a:r>
                        <a:rPr lang="hu-HU" sz="1500" dirty="0" smtClean="0"/>
                        <a:t>’</a:t>
                      </a:r>
                    </a:p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 Hungary, </a:t>
                      </a:r>
                      <a:r>
                        <a:rPr lang="hu-HU" sz="1500" u="sng" dirty="0" err="1" smtClean="0"/>
                        <a:t>Vojvodina</a:t>
                      </a:r>
                      <a:endParaRPr lang="hu-HU" sz="1500" u="sng" dirty="0"/>
                    </a:p>
                  </a:txBody>
                  <a:tcPr/>
                </a:tc>
              </a:tr>
              <a:tr h="559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</a:t>
                      </a:r>
                      <a:r>
                        <a:rPr lang="hu-HU" sz="1500" b="1" i="1" dirty="0" err="1" smtClean="0"/>
                        <a:t>jo</a:t>
                      </a:r>
                      <a:r>
                        <a:rPr lang="hu-HU" sz="1500" b="1" i="1" dirty="0" smtClean="0"/>
                        <a:t> </a:t>
                      </a:r>
                      <a:r>
                        <a:rPr lang="hu-HU" sz="1500" b="1" dirty="0" smtClean="0"/>
                        <a:t>(6.902)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’</a:t>
                      </a:r>
                      <a:r>
                        <a:rPr lang="hu-HU" sz="1500" b="1" dirty="0" err="1" smtClean="0"/>
                        <a:t>well</a:t>
                      </a:r>
                      <a:r>
                        <a:rPr lang="hu-HU" sz="1500" b="1" dirty="0" smtClean="0"/>
                        <a:t>, </a:t>
                      </a:r>
                      <a:r>
                        <a:rPr lang="hu-HU" sz="1500" b="1" dirty="0" err="1" smtClean="0"/>
                        <a:t>okay</a:t>
                      </a:r>
                      <a:r>
                        <a:rPr lang="hu-HU" sz="1500" b="1" dirty="0" smtClean="0"/>
                        <a:t>’</a:t>
                      </a:r>
                      <a:endParaRPr lang="hu-H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 smtClean="0"/>
                        <a:t>Hungary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 err="1" smtClean="0"/>
                        <a:t>pers.forum</a:t>
                      </a:r>
                      <a:endParaRPr lang="hu-HU" sz="1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hiába</a:t>
                      </a:r>
                      <a:r>
                        <a:rPr lang="hu-HU" sz="1500" dirty="0" smtClean="0"/>
                        <a:t> (4.271)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for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nothing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390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jó </a:t>
                      </a:r>
                      <a:r>
                        <a:rPr lang="hu-HU" sz="1500" b="1" dirty="0" smtClean="0"/>
                        <a:t>(6.558)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’ </a:t>
                      </a:r>
                      <a:r>
                        <a:rPr lang="hu-HU" sz="1500" b="1" dirty="0" err="1" smtClean="0"/>
                        <a:t>okay</a:t>
                      </a:r>
                      <a:r>
                        <a:rPr lang="hu-HU" sz="1500" b="1" dirty="0" smtClean="0"/>
                        <a:t>, </a:t>
                      </a:r>
                      <a:r>
                        <a:rPr lang="hu-HU" sz="1500" b="1" dirty="0" err="1" smtClean="0"/>
                        <a:t>all</a:t>
                      </a:r>
                      <a:r>
                        <a:rPr lang="hu-HU" sz="1500" b="1" dirty="0" smtClean="0"/>
                        <a:t> right’</a:t>
                      </a:r>
                      <a:endParaRPr lang="hu-H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Hungary,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tessék </a:t>
                      </a:r>
                      <a:r>
                        <a:rPr lang="hu-HU" sz="1500" dirty="0" smtClean="0"/>
                        <a:t>(6.502)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go/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hu-H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Hungary,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</a:t>
                      </a:r>
                      <a:endParaRPr lang="hu-H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hu-HU" sz="1500" b="1" i="1" dirty="0" err="1" smtClean="0">
                          <a:solidFill>
                            <a:srgbClr val="FF0000"/>
                          </a:solidFill>
                        </a:rPr>
                        <a:t>jo</a:t>
                      </a:r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(3.964)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oh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674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most</a:t>
                      </a:r>
                      <a:r>
                        <a:rPr lang="hu-HU" sz="1500" b="1" dirty="0" smtClean="0"/>
                        <a:t> (6.326)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now</a:t>
                      </a:r>
                      <a:r>
                        <a:rPr lang="hu-HU" sz="1500" dirty="0" smtClean="0"/>
                        <a:t>/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0" u="none" dirty="0" smtClean="0">
                          <a:solidFill>
                            <a:schemeClr val="tx1"/>
                          </a:solidFill>
                        </a:rPr>
                        <a:t>Hungary,</a:t>
                      </a:r>
                      <a:r>
                        <a:rPr lang="hu-HU" sz="15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hu-HU" sz="1500" b="1" u="sng" dirty="0" err="1" smtClean="0">
                          <a:solidFill>
                            <a:schemeClr val="tx1"/>
                          </a:solidFill>
                        </a:rPr>
                        <a:t>spoken</a:t>
                      </a:r>
                      <a:r>
                        <a:rPr lang="hu-HU" sz="15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u="sng" dirty="0" err="1" smtClean="0">
                          <a:solidFill>
                            <a:schemeClr val="tx1"/>
                          </a:solidFill>
                        </a:rPr>
                        <a:t>press</a:t>
                      </a:r>
                      <a:endParaRPr lang="hu-HU" sz="15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hát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 (2.765)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u="sng" dirty="0" err="1" smtClean="0"/>
                        <a:t>spoken</a:t>
                      </a:r>
                      <a:r>
                        <a:rPr lang="hu-HU" sz="1500" u="sng" dirty="0" smtClean="0"/>
                        <a:t> </a:t>
                      </a:r>
                      <a:r>
                        <a:rPr lang="hu-HU" sz="1500" u="sng" dirty="0" err="1" smtClean="0"/>
                        <a:t>press</a:t>
                      </a:r>
                      <a:r>
                        <a:rPr lang="hu-HU" sz="1500" u="sng" dirty="0" smtClean="0"/>
                        <a:t>, </a:t>
                      </a:r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390545">
                <a:tc rowSpan="2">
                  <a:txBody>
                    <a:bodyPr/>
                    <a:lstStyle/>
                    <a:p>
                      <a:r>
                        <a:rPr lang="hu-HU" sz="1500" b="1" i="1" dirty="0" smtClean="0"/>
                        <a:t>na hát </a:t>
                      </a:r>
                      <a:r>
                        <a:rPr lang="hu-HU" sz="1500" b="1" dirty="0" smtClean="0"/>
                        <a:t>(6.248)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(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)’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smtClean="0">
                          <a:solidFill>
                            <a:schemeClr val="tx1"/>
                          </a:solidFill>
                        </a:rPr>
                        <a:t>Hungary,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Subcarpathia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spoken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press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pers.soc</a:t>
                      </a:r>
                      <a:endParaRPr lang="hu-HU" sz="15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hu-HU" sz="1500" i="1" baseline="0" dirty="0" smtClean="0">
                          <a:solidFill>
                            <a:srgbClr val="FF0000"/>
                          </a:solidFill>
                        </a:rPr>
                        <a:t> ja </a:t>
                      </a:r>
                      <a:r>
                        <a:rPr lang="hu-HU" sz="1500" baseline="0" dirty="0" smtClean="0">
                          <a:solidFill>
                            <a:srgbClr val="FF0000"/>
                          </a:solidFill>
                        </a:rPr>
                        <a:t>(2.325)</a:t>
                      </a:r>
                      <a:endParaRPr lang="hu-H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yeah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</a:tr>
              <a:tr h="60625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most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(1.866)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now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lit</a:t>
                      </a:r>
                      <a:endParaRPr lang="hu-H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30122C-BF08-B3D4-456A-1E1F1ED4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02" y="318848"/>
            <a:ext cx="8911687" cy="1280890"/>
          </a:xfrm>
        </p:spPr>
        <p:txBody>
          <a:bodyPr/>
          <a:lstStyle/>
          <a:p>
            <a:r>
              <a:rPr lang="hu-HU" dirty="0" smtClean="0"/>
              <a:t>BEA: </a:t>
            </a:r>
            <a:r>
              <a:rPr lang="hu-HU" dirty="0" err="1"/>
              <a:t>spontaneous</a:t>
            </a:r>
            <a:r>
              <a:rPr lang="hu-HU" dirty="0"/>
              <a:t> </a:t>
            </a:r>
            <a:r>
              <a:rPr lang="hu-HU" dirty="0" err="1" smtClean="0"/>
              <a:t>conversations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b="1" dirty="0" smtClean="0"/>
              <a:t>Budapest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20C6124-B852-7FEB-5CB3-7DD03D4B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9" y="1660123"/>
            <a:ext cx="9889723" cy="488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30 </a:t>
            </a:r>
            <a:r>
              <a:rPr lang="hu-HU" dirty="0" err="1" smtClean="0"/>
              <a:t>conversations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3 </a:t>
            </a:r>
            <a:r>
              <a:rPr lang="hu-HU" dirty="0" err="1" smtClean="0"/>
              <a:t>participants</a:t>
            </a:r>
            <a:r>
              <a:rPr lang="hu-HU" dirty="0" smtClean="0"/>
              <a:t> (</a:t>
            </a:r>
            <a:r>
              <a:rPr lang="hu-HU" dirty="0" err="1" smtClean="0"/>
              <a:t>everyday</a:t>
            </a:r>
            <a:r>
              <a:rPr lang="hu-HU" dirty="0" smtClean="0"/>
              <a:t> </a:t>
            </a:r>
            <a:r>
              <a:rPr lang="hu-HU" dirty="0" err="1" smtClean="0"/>
              <a:t>topics</a:t>
            </a:r>
            <a:r>
              <a:rPr lang="hu-HU" dirty="0" smtClean="0"/>
              <a:t>), 7’44” = 37129 </a:t>
            </a:r>
            <a:r>
              <a:rPr lang="hu-HU" dirty="0" err="1" smtClean="0">
                <a:solidFill>
                  <a:schemeClr val="tx1"/>
                </a:solidFill>
              </a:rPr>
              <a:t>words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/>
              <a:t>A </a:t>
            </a:r>
            <a:r>
              <a:rPr lang="hu-HU" dirty="0"/>
              <a:t>(main </a:t>
            </a:r>
            <a:r>
              <a:rPr lang="hu-HU" dirty="0" err="1"/>
              <a:t>speaker</a:t>
            </a:r>
            <a:r>
              <a:rPr lang="hu-HU" dirty="0"/>
              <a:t>, 15 </a:t>
            </a:r>
            <a:r>
              <a:rPr lang="hu-HU" dirty="0" err="1"/>
              <a:t>women</a:t>
            </a:r>
            <a:r>
              <a:rPr lang="hu-HU" dirty="0"/>
              <a:t> </a:t>
            </a:r>
            <a:r>
              <a:rPr lang="hu-HU" dirty="0" smtClean="0"/>
              <a:t>&amp;15 </a:t>
            </a:r>
            <a:r>
              <a:rPr lang="hu-HU" dirty="0" err="1"/>
              <a:t>men</a:t>
            </a:r>
            <a:r>
              <a:rPr lang="hu-HU" dirty="0" smtClean="0"/>
              <a:t>, 20–71 </a:t>
            </a:r>
            <a:r>
              <a:rPr lang="hu-HU" dirty="0" err="1" smtClean="0"/>
              <a:t>ys</a:t>
            </a:r>
            <a:r>
              <a:rPr lang="hu-HU" dirty="0" smtClean="0"/>
              <a:t>, 3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: 20–35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youngsters</a:t>
            </a:r>
            <a:r>
              <a:rPr lang="hu-HU" dirty="0" smtClean="0"/>
              <a:t>/, 36 – 50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middle-aged</a:t>
            </a:r>
            <a:r>
              <a:rPr lang="hu-HU" dirty="0" smtClean="0"/>
              <a:t>/, 51–71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older</a:t>
            </a:r>
            <a:r>
              <a:rPr lang="hu-HU" dirty="0" smtClean="0"/>
              <a:t> </a:t>
            </a:r>
            <a:r>
              <a:rPr lang="hu-HU" dirty="0" err="1" smtClean="0"/>
              <a:t>speakers</a:t>
            </a:r>
            <a:r>
              <a:rPr lang="hu-HU" dirty="0" smtClean="0"/>
              <a:t>/ -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: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male</a:t>
            </a:r>
            <a:r>
              <a:rPr lang="hu-HU" dirty="0" smtClean="0"/>
              <a:t>,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female</a:t>
            </a:r>
            <a:r>
              <a:rPr lang="hu-HU" dirty="0" smtClean="0"/>
              <a:t>) </a:t>
            </a:r>
          </a:p>
          <a:p>
            <a:r>
              <a:rPr lang="hu-HU" dirty="0" smtClean="0"/>
              <a:t>T1 </a:t>
            </a:r>
            <a:r>
              <a:rPr lang="hu-HU" dirty="0"/>
              <a:t>(</a:t>
            </a:r>
            <a:r>
              <a:rPr lang="hu-HU" dirty="0" err="1"/>
              <a:t>experiment</a:t>
            </a:r>
            <a:r>
              <a:rPr lang="hu-HU" dirty="0"/>
              <a:t> </a:t>
            </a:r>
            <a:r>
              <a:rPr lang="hu-HU" dirty="0" err="1"/>
              <a:t>leader</a:t>
            </a:r>
            <a:r>
              <a:rPr lang="hu-HU" dirty="0"/>
              <a:t>, </a:t>
            </a:r>
            <a:r>
              <a:rPr lang="hu-HU" dirty="0" err="1" smtClean="0"/>
              <a:t>mostly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tx1"/>
                </a:solidFill>
              </a:rPr>
              <a:t>woman</a:t>
            </a:r>
            <a:r>
              <a:rPr lang="hu-HU" dirty="0" smtClean="0">
                <a:solidFill>
                  <a:schemeClr val="tx1"/>
                </a:solidFill>
              </a:rPr>
              <a:t>, 29 </a:t>
            </a:r>
            <a:r>
              <a:rPr lang="hu-HU" dirty="0" err="1" smtClean="0">
                <a:solidFill>
                  <a:schemeClr val="tx1"/>
                </a:solidFill>
              </a:rPr>
              <a:t>ys</a:t>
            </a:r>
            <a:r>
              <a:rPr lang="hu-HU" dirty="0" smtClean="0"/>
              <a:t>) </a:t>
            </a:r>
          </a:p>
          <a:p>
            <a:r>
              <a:rPr lang="hu-HU" dirty="0" smtClean="0"/>
              <a:t>T2 (</a:t>
            </a:r>
            <a:r>
              <a:rPr lang="hu-HU" dirty="0" err="1" smtClean="0"/>
              <a:t>conversational</a:t>
            </a:r>
            <a:r>
              <a:rPr lang="hu-HU" dirty="0" smtClean="0"/>
              <a:t> partner, </a:t>
            </a:r>
            <a:r>
              <a:rPr lang="hu-HU" dirty="0" smtClean="0">
                <a:solidFill>
                  <a:schemeClr val="tx1"/>
                </a:solidFill>
              </a:rPr>
              <a:t>2 </a:t>
            </a:r>
            <a:r>
              <a:rPr lang="hu-HU" dirty="0" err="1" smtClean="0">
                <a:solidFill>
                  <a:schemeClr val="tx1"/>
                </a:solidFill>
              </a:rPr>
              <a:t>men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2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women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their</a:t>
            </a:r>
            <a:r>
              <a:rPr lang="hu-HU" dirty="0" smtClean="0">
                <a:solidFill>
                  <a:schemeClr val="tx1"/>
                </a:solidFill>
              </a:rPr>
              <a:t> 20s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No </a:t>
            </a:r>
            <a:r>
              <a:rPr lang="hu-HU" b="1" dirty="0" err="1" smtClean="0"/>
              <a:t>occurence</a:t>
            </a:r>
            <a:r>
              <a:rPr lang="hu-HU" b="1" dirty="0" smtClean="0"/>
              <a:t> of </a:t>
            </a:r>
            <a:r>
              <a:rPr lang="hu-HU" b="1" i="1" dirty="0" smtClean="0"/>
              <a:t>no</a:t>
            </a:r>
            <a:r>
              <a:rPr lang="hu-HU" b="1" dirty="0" smtClean="0"/>
              <a:t>!!!</a:t>
            </a:r>
            <a:endParaRPr lang="hu-HU" b="1" i="1" dirty="0" smtClean="0"/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smtClean="0"/>
              <a:t>166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hits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b="1" dirty="0" smtClean="0"/>
              <a:t>A: 73 </a:t>
            </a:r>
            <a:r>
              <a:rPr lang="hu-HU" b="1" dirty="0" err="1" smtClean="0"/>
              <a:t>hits</a:t>
            </a:r>
            <a:r>
              <a:rPr lang="hu-HU" b="1" dirty="0" smtClean="0"/>
              <a:t>, 38,35% (</a:t>
            </a:r>
            <a:r>
              <a:rPr lang="hu-HU" b="1" dirty="0" err="1" smtClean="0"/>
              <a:t>men</a:t>
            </a:r>
            <a:r>
              <a:rPr lang="hu-HU" b="1" dirty="0" smtClean="0"/>
              <a:t>) vs. 61,65%  (</a:t>
            </a:r>
            <a:r>
              <a:rPr lang="hu-HU" b="1" dirty="0" err="1" smtClean="0"/>
              <a:t>women</a:t>
            </a:r>
            <a:r>
              <a:rPr lang="hu-HU" b="1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Ratio per </a:t>
            </a:r>
            <a:r>
              <a:rPr lang="hu-HU" dirty="0" err="1" smtClean="0"/>
              <a:t>word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(</a:t>
            </a:r>
            <a:r>
              <a:rPr lang="hu-HU" dirty="0" err="1" smtClean="0"/>
              <a:t>nr</a:t>
            </a:r>
            <a:r>
              <a:rPr lang="hu-HU" dirty="0" smtClean="0"/>
              <a:t> of </a:t>
            </a:r>
            <a:r>
              <a:rPr lang="hu-HU" dirty="0" err="1" smtClean="0"/>
              <a:t>hits</a:t>
            </a:r>
            <a:r>
              <a:rPr lang="hu-HU" dirty="0" smtClean="0"/>
              <a:t> / </a:t>
            </a:r>
            <a:r>
              <a:rPr lang="hu-HU" dirty="0" err="1" smtClean="0"/>
              <a:t>nr</a:t>
            </a:r>
            <a:r>
              <a:rPr lang="hu-HU" dirty="0" smtClean="0"/>
              <a:t> of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err="1" smtClean="0"/>
              <a:t>There</a:t>
            </a:r>
            <a:r>
              <a:rPr lang="hu-HU" b="1" dirty="0" smtClean="0"/>
              <a:t> </a:t>
            </a:r>
            <a:r>
              <a:rPr lang="hu-HU" b="1" dirty="0" err="1" smtClean="0"/>
              <a:t>was</a:t>
            </a:r>
            <a:r>
              <a:rPr lang="hu-HU" b="1" dirty="0" smtClean="0"/>
              <a:t> no </a:t>
            </a:r>
            <a:r>
              <a:rPr lang="hu-HU" b="1" dirty="0" err="1" smtClean="0"/>
              <a:t>significant</a:t>
            </a:r>
            <a:r>
              <a:rPr lang="hu-HU" b="1" dirty="0" smtClean="0"/>
              <a:t> </a:t>
            </a:r>
            <a:r>
              <a:rPr lang="hu-HU" b="1" dirty="0" err="1" smtClean="0"/>
              <a:t>gender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Mann-Whitney</a:t>
            </a:r>
            <a:r>
              <a:rPr lang="hu-HU" dirty="0" smtClean="0"/>
              <a:t> test: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U</a:t>
            </a:r>
            <a:r>
              <a:rPr lang="hu-HU" dirty="0" smtClean="0"/>
              <a:t> = 94000) and </a:t>
            </a:r>
            <a:r>
              <a:rPr lang="hu-HU" b="1" dirty="0" err="1" smtClean="0"/>
              <a:t>age</a:t>
            </a:r>
            <a:r>
              <a:rPr lang="hu-HU" dirty="0" smtClean="0"/>
              <a:t> </a:t>
            </a:r>
            <a:r>
              <a:rPr lang="hu-HU" b="1" dirty="0" err="1" smtClean="0"/>
              <a:t>difference</a:t>
            </a:r>
            <a:r>
              <a:rPr lang="hu-HU" b="1" dirty="0" smtClean="0"/>
              <a:t> </a:t>
            </a:r>
            <a:r>
              <a:rPr lang="hu-HU" dirty="0" smtClean="0"/>
              <a:t>(ANOVA: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F</a:t>
            </a:r>
            <a:r>
              <a:rPr lang="hu-HU" dirty="0" smtClean="0"/>
              <a:t>= 2.077, </a:t>
            </a:r>
            <a:r>
              <a:rPr lang="hu-HU" i="1" dirty="0" err="1" smtClean="0"/>
              <a:t>df</a:t>
            </a:r>
            <a:r>
              <a:rPr lang="hu-HU" dirty="0" smtClean="0"/>
              <a:t>=2)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035929"/>
              </p:ext>
            </p:extLst>
          </p:nvPr>
        </p:nvGraphicFramePr>
        <p:xfrm>
          <a:off x="486165" y="353679"/>
          <a:ext cx="11412750" cy="63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</a:tblGrid>
              <a:tr h="223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of words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words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of words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words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0.000767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0.002891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0.001393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0.000789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0.004745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0.003119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0.001082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0.004027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0.001935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0.002341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0.001631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0.004761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0.002666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0.001498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0.001876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0.003369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0.009523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0.004109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0.007407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0,00206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0002315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BEA: </a:t>
            </a:r>
            <a:r>
              <a:rPr lang="hu-HU" dirty="0" err="1" smtClean="0"/>
              <a:t>spontaneous</a:t>
            </a:r>
            <a:r>
              <a:rPr lang="hu-HU" dirty="0" smtClean="0"/>
              <a:t> </a:t>
            </a:r>
            <a:r>
              <a:rPr lang="hu-HU" dirty="0" err="1" smtClean="0"/>
              <a:t>conversations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137" y="1768510"/>
            <a:ext cx="9284676" cy="4803112"/>
          </a:xfrm>
        </p:spPr>
        <p:txBody>
          <a:bodyPr/>
          <a:lstStyle/>
          <a:p>
            <a:pPr marL="0" indent="0">
              <a:buNone/>
            </a:pPr>
            <a:r>
              <a:rPr lang="hu-HU" sz="2500" dirty="0" err="1"/>
              <a:t>Single</a:t>
            </a:r>
            <a:r>
              <a:rPr lang="hu-HU" sz="2500" dirty="0"/>
              <a:t> </a:t>
            </a:r>
            <a:r>
              <a:rPr lang="hu-HU" sz="2500" i="1" dirty="0"/>
              <a:t>na</a:t>
            </a:r>
            <a:r>
              <a:rPr lang="hu-HU" sz="2500" dirty="0"/>
              <a:t>: </a:t>
            </a:r>
            <a:r>
              <a:rPr lang="hu-HU" sz="2500" dirty="0" err="1"/>
              <a:t>only</a:t>
            </a:r>
            <a:r>
              <a:rPr lang="hu-HU" sz="2500" dirty="0"/>
              <a:t> 15 </a:t>
            </a:r>
            <a:r>
              <a:rPr lang="hu-HU" sz="2500" dirty="0" err="1"/>
              <a:t>hits</a:t>
            </a:r>
            <a:r>
              <a:rPr lang="hu-HU" sz="2500" dirty="0"/>
              <a:t>! </a:t>
            </a:r>
            <a:endParaRPr lang="hu-HU" sz="2500" dirty="0" smtClean="0"/>
          </a:p>
          <a:p>
            <a:pPr marL="0" indent="0">
              <a:buNone/>
            </a:pPr>
            <a:r>
              <a:rPr lang="hu-HU" sz="2500" i="1" dirty="0" smtClean="0"/>
              <a:t>Na </a:t>
            </a:r>
            <a:r>
              <a:rPr lang="hu-HU" sz="2500" dirty="0" err="1"/>
              <a:t>likes</a:t>
            </a:r>
            <a:r>
              <a:rPr lang="hu-HU" sz="2500" dirty="0"/>
              <a:t> </a:t>
            </a:r>
            <a:r>
              <a:rPr lang="hu-HU" sz="2500" dirty="0" err="1"/>
              <a:t>to</a:t>
            </a:r>
            <a:r>
              <a:rPr lang="hu-HU" sz="2500" dirty="0"/>
              <a:t> </a:t>
            </a:r>
            <a:r>
              <a:rPr lang="hu-HU" sz="2500" dirty="0" err="1"/>
              <a:t>combine</a:t>
            </a:r>
            <a:r>
              <a:rPr lang="hu-HU" sz="2500" dirty="0"/>
              <a:t> (79.45%)</a:t>
            </a:r>
          </a:p>
          <a:p>
            <a:r>
              <a:rPr lang="hu-HU" sz="2500" b="1" i="1" dirty="0"/>
              <a:t>Na most (hát/akkor): </a:t>
            </a:r>
            <a:r>
              <a:rPr lang="hu-HU" sz="2500" b="1" dirty="0"/>
              <a:t>12 </a:t>
            </a:r>
            <a:r>
              <a:rPr lang="hu-HU" sz="2500" b="1" dirty="0" err="1"/>
              <a:t>hits</a:t>
            </a:r>
            <a:endParaRPr lang="hu-HU" sz="2500" b="1" dirty="0"/>
          </a:p>
          <a:p>
            <a:r>
              <a:rPr lang="hu-HU" sz="2500" i="1" dirty="0"/>
              <a:t>Na jó (de/hát/mondjuk/szóval): </a:t>
            </a:r>
            <a:r>
              <a:rPr lang="hu-HU" sz="2500" dirty="0"/>
              <a:t>8 </a:t>
            </a:r>
            <a:r>
              <a:rPr lang="hu-HU" sz="2500" dirty="0" err="1"/>
              <a:t>hits</a:t>
            </a:r>
            <a:endParaRPr lang="hu-HU" sz="2500" dirty="0"/>
          </a:p>
          <a:p>
            <a:r>
              <a:rPr lang="hu-HU" sz="2500" i="1" dirty="0"/>
              <a:t>Na hát (akkor/aztán)</a:t>
            </a:r>
            <a:r>
              <a:rPr lang="hu-HU" sz="2500" dirty="0"/>
              <a:t>: 8 </a:t>
            </a:r>
            <a:r>
              <a:rPr lang="hu-HU" sz="2500" dirty="0" err="1"/>
              <a:t>hits</a:t>
            </a:r>
            <a:endParaRPr lang="hu-HU" sz="25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1944969-912B-370B-8924-D5E8A51D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BEA: </a:t>
            </a:r>
            <a:r>
              <a:rPr lang="hu-HU" dirty="0" err="1"/>
              <a:t>e</a:t>
            </a:r>
            <a:r>
              <a:rPr lang="hu-HU" dirty="0" err="1" smtClean="0"/>
              <a:t>xamples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DM-combinations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4B71D54-BC85-786C-F629-7283E4D5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556" y="1768510"/>
            <a:ext cx="9433886" cy="4796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(12) </a:t>
            </a:r>
            <a:r>
              <a:rPr lang="hu-HU" b="1" dirty="0">
                <a:solidFill>
                  <a:schemeClr val="tx1"/>
                </a:solidFill>
              </a:rPr>
              <a:t>b</a:t>
            </a:r>
            <a:r>
              <a:rPr lang="hu-HU" b="1" dirty="0" smtClean="0">
                <a:solidFill>
                  <a:schemeClr val="tx1"/>
                </a:solidFill>
              </a:rPr>
              <a:t>ack </a:t>
            </a:r>
            <a:r>
              <a:rPr lang="hu-HU" b="1" dirty="0" err="1" smtClean="0">
                <a:solidFill>
                  <a:schemeClr val="tx1"/>
                </a:solidFill>
              </a:rPr>
              <a:t>to</a:t>
            </a:r>
            <a:r>
              <a:rPr lang="hu-HU" b="1" dirty="0" smtClean="0">
                <a:solidFill>
                  <a:schemeClr val="tx1"/>
                </a:solidFill>
              </a:rPr>
              <a:t> main </a:t>
            </a:r>
            <a:r>
              <a:rPr lang="hu-HU" b="1" dirty="0" err="1" smtClean="0">
                <a:solidFill>
                  <a:schemeClr val="tx1"/>
                </a:solidFill>
              </a:rPr>
              <a:t>topic</a:t>
            </a:r>
            <a:r>
              <a:rPr lang="hu-HU" b="1" dirty="0" smtClean="0">
                <a:solidFill>
                  <a:schemeClr val="tx1"/>
                </a:solidFill>
              </a:rPr>
              <a:t> + </a:t>
            </a:r>
            <a:r>
              <a:rPr lang="hu-HU" b="1" dirty="0" err="1" smtClean="0">
                <a:solidFill>
                  <a:schemeClr val="tx1"/>
                </a:solidFill>
              </a:rPr>
              <a:t>highlighting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én  speciel minden vagyok csak egy olyan futó alkat nem </a:t>
            </a:r>
            <a:r>
              <a:rPr lang="hu-HU" b="1" i="1" dirty="0">
                <a:solidFill>
                  <a:schemeClr val="tx1"/>
                </a:solidFill>
              </a:rPr>
              <a:t>na most </a:t>
            </a:r>
            <a:r>
              <a:rPr lang="hu-HU" i="1" dirty="0">
                <a:solidFill>
                  <a:schemeClr val="tx1"/>
                </a:solidFill>
              </a:rPr>
              <a:t>anyukám </a:t>
            </a:r>
            <a:r>
              <a:rPr lang="hu-HU" b="1" i="1" dirty="0">
                <a:solidFill>
                  <a:schemeClr val="tx1"/>
                </a:solidFill>
              </a:rPr>
              <a:t>meg</a:t>
            </a:r>
            <a:r>
              <a:rPr lang="hu-HU" i="1" dirty="0">
                <a:solidFill>
                  <a:schemeClr val="tx1"/>
                </a:solidFill>
              </a:rPr>
              <a:t> főleg nem </a:t>
            </a:r>
            <a:endParaRPr lang="hu-HU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I’m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anything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a </a:t>
            </a:r>
            <a:r>
              <a:rPr lang="hu-HU" dirty="0" err="1" smtClean="0">
                <a:solidFill>
                  <a:schemeClr val="tx1"/>
                </a:solidFill>
              </a:rPr>
              <a:t>running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figure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well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my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mom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especially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’ </a:t>
            </a:r>
            <a:r>
              <a:rPr lang="hu-HU" dirty="0">
                <a:solidFill>
                  <a:schemeClr val="tx1"/>
                </a:solidFill>
              </a:rPr>
              <a:t>(bea019,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32)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(13) </a:t>
            </a:r>
            <a:r>
              <a:rPr lang="hu-HU" b="1" dirty="0" err="1" smtClean="0">
                <a:solidFill>
                  <a:schemeClr val="tx1"/>
                </a:solidFill>
              </a:rPr>
              <a:t>reformulation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mer én szoktam mondani </a:t>
            </a:r>
            <a:r>
              <a:rPr lang="hu-HU" i="1" dirty="0" smtClean="0">
                <a:solidFill>
                  <a:schemeClr val="tx1"/>
                </a:solidFill>
              </a:rPr>
              <a:t> 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because</a:t>
            </a:r>
            <a:r>
              <a:rPr lang="hu-HU" dirty="0" smtClean="0">
                <a:solidFill>
                  <a:schemeClr val="tx1"/>
                </a:solidFill>
              </a:rPr>
              <a:t> I </a:t>
            </a:r>
            <a:r>
              <a:rPr lang="hu-HU" dirty="0" err="1" smtClean="0">
                <a:solidFill>
                  <a:schemeClr val="tx1"/>
                </a:solidFill>
              </a:rPr>
              <a:t>used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say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uhm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hogy jó hát fél óra alatt </a:t>
            </a:r>
            <a:r>
              <a:rPr lang="hu-HU" i="1" dirty="0" smtClean="0">
                <a:solidFill>
                  <a:schemeClr val="tx1"/>
                </a:solidFill>
              </a:rPr>
              <a:t>	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it’s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okay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half</a:t>
            </a:r>
            <a:r>
              <a:rPr lang="hu-HU" dirty="0" smtClean="0">
                <a:solidFill>
                  <a:schemeClr val="tx1"/>
                </a:solidFill>
              </a:rPr>
              <a:t> an </a:t>
            </a:r>
            <a:r>
              <a:rPr lang="hu-HU" dirty="0" err="1" smtClean="0">
                <a:solidFill>
                  <a:schemeClr val="tx1"/>
                </a:solidFill>
              </a:rPr>
              <a:t>hour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					’</a:t>
            </a:r>
            <a:r>
              <a:rPr lang="hu-HU" dirty="0" err="1" smtClean="0">
                <a:solidFill>
                  <a:schemeClr val="tx1"/>
                </a:solidFill>
              </a:rPr>
              <a:t>uhm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elolvasod </a:t>
            </a:r>
            <a:r>
              <a:rPr lang="hu-HU" b="1" i="1" dirty="0">
                <a:solidFill>
                  <a:schemeClr val="tx1"/>
                </a:solidFill>
              </a:rPr>
              <a:t>na jó </a:t>
            </a:r>
            <a:r>
              <a:rPr lang="hu-HU" i="1" dirty="0">
                <a:solidFill>
                  <a:schemeClr val="tx1"/>
                </a:solidFill>
              </a:rPr>
              <a:t>egy óra </a:t>
            </a:r>
            <a:r>
              <a:rPr lang="hu-HU" dirty="0" smtClean="0">
                <a:solidFill>
                  <a:schemeClr val="tx1"/>
                </a:solidFill>
              </a:rPr>
              <a:t>(bea062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>
                <a:solidFill>
                  <a:schemeClr val="tx1"/>
                </a:solidFill>
              </a:rPr>
              <a:t>35)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you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can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read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okay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an 													</a:t>
            </a:r>
            <a:r>
              <a:rPr lang="hu-HU" dirty="0" err="1" smtClean="0">
                <a:solidFill>
                  <a:schemeClr val="tx1"/>
                </a:solidFill>
              </a:rPr>
              <a:t>hour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8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8993" y="1647931"/>
            <a:ext cx="10028255" cy="5114610"/>
          </a:xfrm>
        </p:spPr>
        <p:txBody>
          <a:bodyPr>
            <a:normAutofit fontScale="92500"/>
          </a:bodyPr>
          <a:lstStyle/>
          <a:p>
            <a:r>
              <a:rPr lang="hu-HU" i="1" dirty="0" smtClean="0"/>
              <a:t>Na </a:t>
            </a:r>
            <a:r>
              <a:rPr lang="hu-HU" dirty="0" err="1" smtClean="0"/>
              <a:t>appeared</a:t>
            </a:r>
            <a:r>
              <a:rPr lang="hu-HU" dirty="0"/>
              <a:t> </a:t>
            </a:r>
            <a:r>
              <a:rPr lang="hu-HU" dirty="0" smtClean="0"/>
              <a:t>a 100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later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i="1" dirty="0" smtClean="0"/>
              <a:t>no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dialectal</a:t>
            </a:r>
            <a:r>
              <a:rPr lang="hu-HU" dirty="0" smtClean="0"/>
              <a:t> </a:t>
            </a:r>
            <a:r>
              <a:rPr lang="hu-HU" dirty="0" err="1" smtClean="0"/>
              <a:t>variant</a:t>
            </a:r>
            <a:r>
              <a:rPr lang="hu-HU" dirty="0" smtClean="0"/>
              <a:t> of </a:t>
            </a:r>
            <a:r>
              <a:rPr lang="hu-HU" dirty="0" err="1" smtClean="0"/>
              <a:t>it</a:t>
            </a:r>
            <a:endParaRPr lang="hu-HU" dirty="0" smtClean="0"/>
          </a:p>
          <a:p>
            <a:r>
              <a:rPr lang="hu-HU" i="1" dirty="0"/>
              <a:t>Na </a:t>
            </a:r>
            <a:r>
              <a:rPr lang="hu-HU" dirty="0"/>
              <a:t>is </a:t>
            </a:r>
            <a:r>
              <a:rPr lang="hu-HU" dirty="0" err="1"/>
              <a:t>clearly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variant</a:t>
            </a:r>
            <a:r>
              <a:rPr lang="hu-HU" dirty="0"/>
              <a:t> </a:t>
            </a:r>
            <a:r>
              <a:rPr lang="hu-HU" dirty="0" err="1"/>
              <a:t>anymore</a:t>
            </a:r>
            <a:r>
              <a:rPr lang="hu-HU" dirty="0"/>
              <a:t>, </a:t>
            </a:r>
            <a:r>
              <a:rPr lang="hu-HU" dirty="0" err="1"/>
              <a:t>it’s</a:t>
            </a:r>
            <a:r>
              <a:rPr lang="hu-HU" dirty="0"/>
              <a:t> more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i="1" dirty="0" smtClean="0"/>
              <a:t>no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 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/>
              <a:t>Both </a:t>
            </a:r>
            <a:r>
              <a:rPr lang="hu-HU" dirty="0" err="1"/>
              <a:t>form</a:t>
            </a:r>
            <a:r>
              <a:rPr lang="hu-HU" dirty="0"/>
              <a:t> is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Transylvania</a:t>
            </a:r>
            <a:r>
              <a:rPr lang="hu-HU" dirty="0"/>
              <a:t>, </a:t>
            </a:r>
            <a:r>
              <a:rPr lang="hu-HU" dirty="0" err="1"/>
              <a:t>Vojvodina</a:t>
            </a:r>
            <a:r>
              <a:rPr lang="hu-HU" dirty="0"/>
              <a:t> and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esp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and internet </a:t>
            </a:r>
            <a:r>
              <a:rPr lang="hu-HU" dirty="0" err="1"/>
              <a:t>forum</a:t>
            </a:r>
            <a:r>
              <a:rPr lang="hu-HU" dirty="0"/>
              <a:t> </a:t>
            </a:r>
            <a:r>
              <a:rPr lang="hu-HU" dirty="0" err="1" smtClean="0"/>
              <a:t>texts</a:t>
            </a:r>
            <a:endParaRPr lang="hu-HU" dirty="0"/>
          </a:p>
          <a:p>
            <a:r>
              <a:rPr lang="hu-HU" i="1" dirty="0"/>
              <a:t>No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missing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b="1" dirty="0" err="1"/>
              <a:t>spontaneous</a:t>
            </a:r>
            <a:r>
              <a:rPr lang="hu-HU" b="1" dirty="0"/>
              <a:t> </a:t>
            </a:r>
            <a:r>
              <a:rPr lang="hu-HU" b="1" dirty="0" err="1"/>
              <a:t>conversations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speakers</a:t>
            </a:r>
            <a:r>
              <a:rPr lang="hu-HU" dirty="0"/>
              <a:t> of Budapest) and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rare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b="1" dirty="0" err="1"/>
              <a:t>spoken</a:t>
            </a:r>
            <a:r>
              <a:rPr lang="hu-HU" b="1" dirty="0"/>
              <a:t> </a:t>
            </a:r>
            <a:r>
              <a:rPr lang="hu-HU" b="1" dirty="0" err="1"/>
              <a:t>press</a:t>
            </a:r>
            <a:r>
              <a:rPr lang="hu-HU" b="1" dirty="0"/>
              <a:t> </a:t>
            </a:r>
            <a:r>
              <a:rPr lang="hu-HU" b="1" dirty="0" err="1"/>
              <a:t>language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 smtClean="0"/>
              <a:t>journalism</a:t>
            </a:r>
            <a:r>
              <a:rPr lang="hu-HU" dirty="0" smtClean="0"/>
              <a:t>, MNSz2) → </a:t>
            </a:r>
            <a:r>
              <a:rPr lang="hu-HU" b="1" dirty="0" err="1" smtClean="0"/>
              <a:t>written</a:t>
            </a:r>
            <a:r>
              <a:rPr lang="hu-HU" b="1" dirty="0" smtClean="0"/>
              <a:t> </a:t>
            </a:r>
            <a:r>
              <a:rPr lang="hu-HU" b="1" dirty="0" err="1" smtClean="0"/>
              <a:t>press</a:t>
            </a:r>
            <a:r>
              <a:rPr lang="hu-HU" b="1" dirty="0" smtClean="0"/>
              <a:t> </a:t>
            </a:r>
            <a:r>
              <a:rPr lang="hu-HU" b="1" dirty="0" err="1" smtClean="0"/>
              <a:t>language</a:t>
            </a:r>
            <a:r>
              <a:rPr lang="hu-HU" b="1" dirty="0" smtClean="0"/>
              <a:t>, </a:t>
            </a:r>
            <a:r>
              <a:rPr lang="hu-HU" b="1" dirty="0" err="1" smtClean="0"/>
              <a:t>written</a:t>
            </a:r>
            <a:r>
              <a:rPr lang="hu-HU" b="1" dirty="0" smtClean="0"/>
              <a:t> </a:t>
            </a:r>
            <a:r>
              <a:rPr lang="hu-HU" b="1" dirty="0" err="1" smtClean="0"/>
              <a:t>spoken</a:t>
            </a:r>
            <a:r>
              <a:rPr lang="hu-HU" b="1" dirty="0" smtClean="0"/>
              <a:t> (internet) </a:t>
            </a:r>
            <a:r>
              <a:rPr lang="hu-HU" b="1" dirty="0" err="1" smtClean="0"/>
              <a:t>language</a:t>
            </a:r>
            <a:r>
              <a:rPr lang="hu-HU" b="1" dirty="0" smtClean="0"/>
              <a:t> </a:t>
            </a:r>
            <a:endParaRPr lang="hu-HU" b="1" dirty="0"/>
          </a:p>
          <a:p>
            <a:r>
              <a:rPr lang="hu-HU" i="1" dirty="0" smtClean="0"/>
              <a:t>Na </a:t>
            </a:r>
            <a:r>
              <a:rPr lang="hu-HU" dirty="0" err="1" smtClean="0"/>
              <a:t>collocates</a:t>
            </a:r>
            <a:r>
              <a:rPr lang="hu-HU" dirty="0" smtClean="0"/>
              <a:t> more, is more </a:t>
            </a:r>
            <a:r>
              <a:rPr lang="hu-HU" dirty="0" err="1" smtClean="0"/>
              <a:t>pragmaticalized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i="1" dirty="0" smtClean="0"/>
              <a:t>no</a:t>
            </a:r>
          </a:p>
          <a:p>
            <a:r>
              <a:rPr lang="hu-HU" dirty="0"/>
              <a:t>Both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DM-functions</a:t>
            </a:r>
            <a:r>
              <a:rPr lang="hu-HU" dirty="0"/>
              <a:t>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collocate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build</a:t>
            </a:r>
            <a:r>
              <a:rPr lang="hu-HU" dirty="0"/>
              <a:t> a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construction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i="1" dirty="0"/>
              <a:t>nahát, </a:t>
            </a:r>
            <a:r>
              <a:rPr lang="hu-HU" i="1" dirty="0" err="1"/>
              <a:t>nohiszen</a:t>
            </a:r>
            <a:r>
              <a:rPr lang="hu-HU" dirty="0"/>
              <a:t>)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DMs</a:t>
            </a:r>
            <a:endParaRPr lang="hu-HU" dirty="0"/>
          </a:p>
          <a:p>
            <a:r>
              <a:rPr lang="hu-HU" i="1" dirty="0" smtClean="0"/>
              <a:t>Na</a:t>
            </a:r>
            <a:r>
              <a:rPr lang="hu-HU" dirty="0" smtClean="0"/>
              <a:t> and </a:t>
            </a:r>
            <a:r>
              <a:rPr lang="hu-HU" i="1" dirty="0" smtClean="0"/>
              <a:t>no </a:t>
            </a:r>
            <a:r>
              <a:rPr lang="hu-HU" dirty="0" err="1" smtClean="0"/>
              <a:t>prefer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collocate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, 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 err="1" smtClean="0"/>
              <a:t>typically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construction</a:t>
            </a:r>
            <a:r>
              <a:rPr lang="hu-HU" dirty="0" smtClean="0"/>
              <a:t> over </a:t>
            </a:r>
            <a:r>
              <a:rPr lang="hu-HU" dirty="0" err="1" smtClean="0"/>
              <a:t>another</a:t>
            </a:r>
            <a:r>
              <a:rPr lang="hu-HU" dirty="0" smtClean="0"/>
              <a:t> (</a:t>
            </a:r>
            <a:r>
              <a:rPr lang="hu-HU" i="1" dirty="0" smtClean="0"/>
              <a:t>na jó, na most, na hát</a:t>
            </a:r>
            <a:r>
              <a:rPr lang="hu-HU" dirty="0" smtClean="0"/>
              <a:t>, </a:t>
            </a:r>
            <a:r>
              <a:rPr lang="hu-HU" i="1" dirty="0" smtClean="0"/>
              <a:t>na de, </a:t>
            </a:r>
            <a:r>
              <a:rPr lang="hu-HU" dirty="0" err="1" smtClean="0"/>
              <a:t>but</a:t>
            </a:r>
            <a:r>
              <a:rPr lang="hu-HU" dirty="0" smtClean="0"/>
              <a:t>: </a:t>
            </a:r>
            <a:r>
              <a:rPr lang="hu-HU" i="1" dirty="0" smtClean="0"/>
              <a:t>no lám</a:t>
            </a:r>
            <a:r>
              <a:rPr lang="hu-HU" dirty="0" smtClean="0"/>
              <a:t>)</a:t>
            </a:r>
          </a:p>
          <a:p>
            <a:r>
              <a:rPr lang="hu-HU" i="1" dirty="0" smtClean="0"/>
              <a:t>Na </a:t>
            </a:r>
            <a:r>
              <a:rPr lang="hu-HU" dirty="0" err="1" smtClean="0"/>
              <a:t>showed</a:t>
            </a:r>
            <a:r>
              <a:rPr lang="hu-HU" dirty="0" smtClean="0"/>
              <a:t> no </a:t>
            </a:r>
            <a:r>
              <a:rPr lang="hu-HU" dirty="0" err="1" smtClean="0"/>
              <a:t>gender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differences</a:t>
            </a:r>
            <a:r>
              <a:rPr lang="hu-HU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conversations</a:t>
            </a:r>
            <a:r>
              <a:rPr lang="hu-HU" dirty="0" smtClean="0"/>
              <a:t> (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/>
              <a:t>of Budapest</a:t>
            </a:r>
            <a:r>
              <a:rPr lang="hu-HU" dirty="0" smtClean="0"/>
              <a:t>)</a:t>
            </a:r>
          </a:p>
          <a:p>
            <a:r>
              <a:rPr lang="hu-HU" dirty="0" smtClean="0"/>
              <a:t>INTERACTIONAL FUNCTIONS: </a:t>
            </a:r>
            <a:r>
              <a:rPr lang="hu-HU" b="1" dirty="0" err="1" smtClean="0"/>
              <a:t>sequential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speech-segmenting</a:t>
            </a:r>
            <a:r>
              <a:rPr lang="hu-HU" dirty="0" smtClean="0"/>
              <a:t>: </a:t>
            </a:r>
            <a:r>
              <a:rPr lang="hu-HU" dirty="0" err="1" smtClean="0"/>
              <a:t>opening</a:t>
            </a:r>
            <a:r>
              <a:rPr lang="hu-HU" dirty="0" smtClean="0"/>
              <a:t> </a:t>
            </a:r>
            <a:r>
              <a:rPr lang="hu-HU" dirty="0" err="1" smtClean="0"/>
              <a:t>boundary</a:t>
            </a:r>
            <a:r>
              <a:rPr lang="hu-HU" dirty="0" smtClean="0"/>
              <a:t>, </a:t>
            </a:r>
            <a:r>
              <a:rPr lang="hu-HU" dirty="0" err="1" smtClean="0"/>
              <a:t>topic-management</a:t>
            </a:r>
            <a:r>
              <a:rPr lang="hu-HU" dirty="0" smtClean="0"/>
              <a:t>) &amp; </a:t>
            </a:r>
            <a:r>
              <a:rPr lang="hu-HU" b="1" dirty="0" err="1" smtClean="0"/>
              <a:t>interpersonal</a:t>
            </a:r>
            <a:r>
              <a:rPr lang="hu-HU" b="1" dirty="0" smtClean="0"/>
              <a:t> </a:t>
            </a:r>
            <a:r>
              <a:rPr lang="hu-HU" dirty="0" smtClean="0"/>
              <a:t>(/</a:t>
            </a:r>
            <a:r>
              <a:rPr lang="hu-HU" dirty="0" err="1" smtClean="0"/>
              <a:t>dis</a:t>
            </a:r>
            <a:r>
              <a:rPr lang="hu-HU" dirty="0" smtClean="0"/>
              <a:t>/</a:t>
            </a:r>
            <a:r>
              <a:rPr lang="hu-HU" dirty="0" err="1" smtClean="0"/>
              <a:t>agreeing</a:t>
            </a:r>
            <a:r>
              <a:rPr lang="hu-HU" dirty="0" smtClean="0"/>
              <a:t>) </a:t>
            </a:r>
            <a:r>
              <a:rPr lang="hu-HU" b="1" dirty="0" err="1" smtClean="0"/>
              <a:t>functions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Crible</a:t>
            </a:r>
            <a:r>
              <a:rPr lang="hu-HU" dirty="0" smtClean="0"/>
              <a:t> 2018: English, </a:t>
            </a:r>
            <a:r>
              <a:rPr lang="hu-HU" dirty="0" err="1" smtClean="0"/>
              <a:t>French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8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76CF0E-42DB-0A6C-33B8-7702C8C2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833" y="632831"/>
            <a:ext cx="8911687" cy="1280890"/>
          </a:xfrm>
        </p:spPr>
        <p:txBody>
          <a:bodyPr/>
          <a:lstStyle/>
          <a:p>
            <a:r>
              <a:rPr lang="hu-HU" dirty="0" err="1"/>
              <a:t>Acknowledgements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D53AC7C-71A3-4D22-C480-2B483BBF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err="1" smtClean="0"/>
              <a:t>This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was</a:t>
            </a:r>
            <a:r>
              <a:rPr lang="hu-HU" sz="2800" dirty="0" smtClean="0"/>
              <a:t> </a:t>
            </a:r>
            <a:r>
              <a:rPr lang="hu-HU" sz="2800" dirty="0" err="1" smtClean="0"/>
              <a:t>supported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r>
              <a:rPr lang="hu-HU" sz="2800" dirty="0" err="1" smtClean="0">
                <a:solidFill>
                  <a:schemeClr val="tx1"/>
                </a:solidFill>
              </a:rPr>
              <a:t>by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the</a:t>
            </a:r>
            <a:r>
              <a:rPr lang="hu-HU" sz="2800" dirty="0" smtClean="0">
                <a:solidFill>
                  <a:schemeClr val="tx1"/>
                </a:solidFill>
              </a:rPr>
              <a:t> project NKFI </a:t>
            </a:r>
            <a:r>
              <a:rPr lang="hu-HU" sz="2800" dirty="0">
                <a:solidFill>
                  <a:schemeClr val="tx1"/>
                </a:solidFill>
              </a:rPr>
              <a:t>FK </a:t>
            </a:r>
            <a:r>
              <a:rPr lang="hu-HU" sz="2800" dirty="0" smtClean="0">
                <a:solidFill>
                  <a:schemeClr val="tx1"/>
                </a:solidFill>
              </a:rPr>
              <a:t>135186 (</a:t>
            </a:r>
            <a:r>
              <a:rPr lang="hu-HU" sz="2800" dirty="0" err="1" smtClean="0">
                <a:solidFill>
                  <a:schemeClr val="tx1"/>
                </a:solidFill>
              </a:rPr>
              <a:t>Variation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in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Middle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Hungarian</a:t>
            </a:r>
            <a:r>
              <a:rPr lang="hu-HU" sz="2800" dirty="0" smtClean="0">
                <a:solidFill>
                  <a:schemeClr val="tx1"/>
                </a:solidFill>
              </a:rPr>
              <a:t>: a </a:t>
            </a:r>
            <a:r>
              <a:rPr lang="hu-HU" sz="2800" dirty="0" err="1" smtClean="0">
                <a:solidFill>
                  <a:schemeClr val="tx1"/>
                </a:solidFill>
              </a:rPr>
              <a:t>register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perspective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r>
              <a:rPr lang="hu-HU" sz="2800" dirty="0" smtClean="0"/>
              <a:t> and </a:t>
            </a:r>
          </a:p>
          <a:p>
            <a:pPr marL="0" indent="0">
              <a:buNone/>
            </a:pP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/>
              <a:t>the</a:t>
            </a:r>
            <a:r>
              <a:rPr lang="hu-HU" sz="2800" dirty="0"/>
              <a:t> Bolyai János Research Grant (BO/00191/21/1).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87" y="5045554"/>
            <a:ext cx="3286125" cy="13906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66" y="5045554"/>
            <a:ext cx="1916092" cy="16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294" y="2133600"/>
            <a:ext cx="9710318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000" b="1" dirty="0" smtClean="0"/>
              <a:t>THANK YOU VERY MUCH FOR YOUR ATTENTION!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17841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8D821A-E5FA-CDAE-0411-D060894E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13" y="615483"/>
            <a:ext cx="8911687" cy="1280890"/>
          </a:xfrm>
        </p:spPr>
        <p:txBody>
          <a:bodyPr/>
          <a:lstStyle/>
          <a:p>
            <a:r>
              <a:rPr lang="hu-HU" dirty="0" err="1"/>
              <a:t>References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D36DD0-0600-0485-5F87-6E381A72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3" y="1616014"/>
            <a:ext cx="10992898" cy="50862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 err="1">
                <a:latin typeface="CIDFont+F3"/>
              </a:rPr>
              <a:t>Crible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Ludivine</a:t>
            </a:r>
            <a:r>
              <a:rPr lang="hu-HU" dirty="0">
                <a:latin typeface="CIDFont+F3"/>
              </a:rPr>
              <a:t> 2018. </a:t>
            </a:r>
            <a:r>
              <a:rPr lang="hu-HU" i="1" dirty="0" err="1">
                <a:latin typeface="CIDFont+F3"/>
              </a:rPr>
              <a:t>Discourse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markers</a:t>
            </a:r>
            <a:r>
              <a:rPr lang="hu-HU" i="1" dirty="0">
                <a:latin typeface="CIDFont+F3"/>
              </a:rPr>
              <a:t> and (</a:t>
            </a:r>
            <a:r>
              <a:rPr lang="hu-HU" i="1" dirty="0" err="1">
                <a:latin typeface="CIDFont+F3"/>
              </a:rPr>
              <a:t>dis</a:t>
            </a:r>
            <a:r>
              <a:rPr lang="hu-HU" i="1" dirty="0">
                <a:latin typeface="CIDFont+F3"/>
              </a:rPr>
              <a:t>)</a:t>
            </a:r>
            <a:r>
              <a:rPr lang="hu-HU" i="1" dirty="0" err="1">
                <a:latin typeface="CIDFont+F3"/>
              </a:rPr>
              <a:t>fluency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dirty="0" err="1">
                <a:latin typeface="CIDFont+F3"/>
              </a:rPr>
              <a:t>D’Hertefelt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Sarah</a:t>
            </a:r>
            <a:r>
              <a:rPr lang="hu-HU" dirty="0">
                <a:latin typeface="CIDFont+F3"/>
              </a:rPr>
              <a:t>. 2018. </a:t>
            </a:r>
            <a:r>
              <a:rPr lang="hu-HU" i="1" dirty="0" err="1">
                <a:latin typeface="CIDFont+F3"/>
              </a:rPr>
              <a:t>Insubordination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in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Germanic</a:t>
            </a:r>
            <a:r>
              <a:rPr lang="hu-HU" i="1" dirty="0">
                <a:latin typeface="CIDFont+F3"/>
              </a:rPr>
              <a:t>: A </a:t>
            </a:r>
            <a:r>
              <a:rPr lang="hu-HU" i="1" dirty="0" err="1">
                <a:latin typeface="CIDFont+F3"/>
              </a:rPr>
              <a:t>typology</a:t>
            </a:r>
            <a:r>
              <a:rPr lang="hu-HU" i="1" dirty="0">
                <a:latin typeface="CIDFont+F3"/>
              </a:rPr>
              <a:t> of </a:t>
            </a:r>
            <a:r>
              <a:rPr lang="hu-HU" i="1" dirty="0" err="1">
                <a:latin typeface="CIDFont+F3"/>
              </a:rPr>
              <a:t>complements</a:t>
            </a:r>
            <a:r>
              <a:rPr lang="hu-HU" i="1" dirty="0">
                <a:latin typeface="CIDFont+F3"/>
              </a:rPr>
              <a:t> and </a:t>
            </a:r>
            <a:r>
              <a:rPr lang="hu-HU" i="1" dirty="0" err="1">
                <a:latin typeface="CIDFont+F3"/>
              </a:rPr>
              <a:t>conditional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constructions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Berlin: De </a:t>
            </a:r>
            <a:r>
              <a:rPr lang="hu-HU" dirty="0" err="1">
                <a:latin typeface="CIDFont+F3"/>
              </a:rPr>
              <a:t>Gruyter</a:t>
            </a:r>
            <a:endParaRPr lang="hu-HU" dirty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Dömötör, </a:t>
            </a:r>
            <a:r>
              <a:rPr lang="hu-HU" dirty="0" err="1">
                <a:latin typeface="CIDFont+F3"/>
              </a:rPr>
              <a:t>Adrienne</a:t>
            </a:r>
            <a:r>
              <a:rPr lang="hu-HU" dirty="0">
                <a:latin typeface="CIDFont+F3"/>
              </a:rPr>
              <a:t> – </a:t>
            </a:r>
            <a:r>
              <a:rPr lang="hu-HU" dirty="0" err="1">
                <a:latin typeface="CIDFont+F3"/>
              </a:rPr>
              <a:t>Gugán</a:t>
            </a:r>
            <a:r>
              <a:rPr lang="hu-HU" dirty="0">
                <a:latin typeface="CIDFont+F3"/>
              </a:rPr>
              <a:t>, Katalin – Novák, Attila – Varga, Mónika 2017. Kiútkeresés a morfológiai labirintusból – korpuszépítés ó- és </a:t>
            </a:r>
            <a:r>
              <a:rPr lang="hu-HU" dirty="0" err="1">
                <a:latin typeface="CIDFont+F3"/>
              </a:rPr>
              <a:t>középmagyar</a:t>
            </a:r>
            <a:r>
              <a:rPr lang="hu-HU" dirty="0">
                <a:latin typeface="CIDFont+F3"/>
              </a:rPr>
              <a:t> kori magánéleti szövegekből. </a:t>
            </a:r>
            <a:r>
              <a:rPr lang="hu-HU" i="1" dirty="0" err="1" smtClean="0">
                <a:latin typeface="CIDFont+F3"/>
              </a:rPr>
              <a:t>NyK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113: 85–110.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1991. Az indulatszók</a:t>
            </a:r>
            <a:r>
              <a:rPr lang="hu-HU" sz="1900" dirty="0" smtClean="0">
                <a:latin typeface="CIDFont+F3"/>
              </a:rPr>
              <a:t>. [</a:t>
            </a:r>
            <a:r>
              <a:rPr lang="hu-HU" sz="1900" dirty="0" err="1" smtClean="0">
                <a:latin typeface="CIDFont+F3"/>
              </a:rPr>
              <a:t>Interjections</a:t>
            </a:r>
            <a:r>
              <a:rPr lang="hu-HU" sz="1900" dirty="0" smtClean="0">
                <a:latin typeface="CIDFont+F3"/>
              </a:rPr>
              <a:t>] </a:t>
            </a:r>
            <a:r>
              <a:rPr lang="hu-HU" sz="1900" dirty="0" err="1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 Benkő Loránd–E.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Erzsébet–Rácz Endre (szerk.) A magyar nyelv történeti nyelvtana I. A korai ómagyar kor és előzményei. Budapest: Akadémiai Kiadó. 514–522. 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1992. Az indulatszók. [</a:t>
            </a:r>
            <a:r>
              <a:rPr lang="hu-HU" sz="1900" dirty="0" err="1">
                <a:latin typeface="CIDFont+F3"/>
              </a:rPr>
              <a:t>Interjections</a:t>
            </a:r>
            <a:r>
              <a:rPr lang="hu-HU" sz="1900" dirty="0">
                <a:latin typeface="CIDFont+F3"/>
              </a:rPr>
              <a:t>] </a:t>
            </a:r>
            <a:r>
              <a:rPr lang="hu-HU" sz="1900" dirty="0" smtClean="0">
                <a:latin typeface="CIDFont+F3"/>
              </a:rPr>
              <a:t> </a:t>
            </a:r>
            <a:r>
              <a:rPr lang="hu-HU" sz="1900" dirty="0" err="1" smtClean="0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: Benkő Loránd, 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Erzsébet, Rácz Endre (szerk.) </a:t>
            </a:r>
            <a:r>
              <a:rPr lang="hu-HU" sz="1900" i="1" dirty="0">
                <a:latin typeface="CIDFont+F3"/>
              </a:rPr>
              <a:t>A magyar nyelv történeti nyelvtana II/1. A kései ómagyar kor. </a:t>
            </a:r>
            <a:r>
              <a:rPr lang="hu-HU" sz="1900" i="1" dirty="0" err="1">
                <a:latin typeface="CIDFont+F3"/>
              </a:rPr>
              <a:t>Morfematika</a:t>
            </a:r>
            <a:r>
              <a:rPr lang="hu-HU" sz="1900" i="1" dirty="0">
                <a:latin typeface="CIDFont+F3"/>
              </a:rPr>
              <a:t>. </a:t>
            </a:r>
            <a:r>
              <a:rPr lang="hu-HU" sz="1900" dirty="0">
                <a:latin typeface="CIDFont+F3"/>
              </a:rPr>
              <a:t>Budapest: Akadémiai Kiadó. 839–852.</a:t>
            </a:r>
          </a:p>
          <a:p>
            <a:pPr marL="0" indent="0" algn="just">
              <a:buNone/>
            </a:pPr>
            <a:r>
              <a:rPr lang="en-US" sz="1900" dirty="0">
                <a:latin typeface="CIDFont+F3"/>
              </a:rPr>
              <a:t>Montes, Rosa Graciela 1999. The development of discourse markers in Spanish: Interjections.</a:t>
            </a:r>
            <a:r>
              <a:rPr lang="hu-HU" sz="1900" dirty="0">
                <a:latin typeface="CIDFont+F3"/>
              </a:rPr>
              <a:t> </a:t>
            </a:r>
            <a:r>
              <a:rPr lang="en-US" sz="1900" dirty="0">
                <a:latin typeface="CIDFont+F3"/>
              </a:rPr>
              <a:t>Jour</a:t>
            </a:r>
            <a:r>
              <a:rPr lang="en-US" sz="1800" b="0" i="1" u="none" strike="noStrike" baseline="0" dirty="0">
                <a:latin typeface="CIDFont+F4"/>
              </a:rPr>
              <a:t>nal of Pragmatics </a:t>
            </a:r>
            <a:r>
              <a:rPr lang="en-US" sz="1800" b="0" i="0" u="none" strike="noStrike" baseline="0" dirty="0">
                <a:latin typeface="CIDFont+F3"/>
              </a:rPr>
              <a:t>31(10): 1289–1319.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 err="1">
                <a:latin typeface="CIDFont+F3"/>
              </a:rPr>
              <a:t>Norrick</a:t>
            </a:r>
            <a:r>
              <a:rPr lang="en-US" sz="1800" b="0" i="0" u="none" strike="noStrike" baseline="0" dirty="0">
                <a:latin typeface="CIDFont+F3"/>
              </a:rPr>
              <a:t>, Neal R. 2009. Interjections as pragmatic markers. </a:t>
            </a:r>
            <a:r>
              <a:rPr lang="en-US" sz="1800" b="0" i="1" u="none" strike="noStrike" baseline="0" dirty="0">
                <a:latin typeface="CIDFont+F4"/>
              </a:rPr>
              <a:t>Journal of Pragmatics </a:t>
            </a:r>
            <a:r>
              <a:rPr lang="en-US" sz="1800" b="0" i="0" u="none" strike="noStrike" baseline="0" dirty="0">
                <a:latin typeface="CIDFont+F3"/>
              </a:rPr>
              <a:t>41(5): 866–</a:t>
            </a:r>
            <a:r>
              <a:rPr lang="hu-HU" sz="1800" b="0" i="0" u="none" strike="noStrike" baseline="0" dirty="0">
                <a:latin typeface="CIDFont+F3"/>
              </a:rPr>
              <a:t>891.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Onodera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Noriko</a:t>
            </a:r>
            <a:r>
              <a:rPr lang="hu-HU" sz="1800" b="0" i="0" u="none" strike="noStrike" baseline="0" dirty="0">
                <a:latin typeface="CIDFont+F3"/>
              </a:rPr>
              <a:t> 2004. </a:t>
            </a:r>
            <a:r>
              <a:rPr lang="hu-HU" sz="1800" b="0" i="1" u="none" strike="noStrike" baseline="0" dirty="0" err="1">
                <a:latin typeface="CIDFont+F4"/>
              </a:rPr>
              <a:t>Japanese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1" u="none" strike="noStrike" baseline="0" dirty="0" err="1">
                <a:latin typeface="CIDFont+F4"/>
              </a:rPr>
              <a:t>Synchronic</a:t>
            </a:r>
            <a:r>
              <a:rPr lang="hu-HU" sz="1800" b="0" i="1" u="none" strike="noStrike" baseline="0" dirty="0">
                <a:latin typeface="CIDFont+F4"/>
              </a:rPr>
              <a:t> and </a:t>
            </a:r>
            <a:r>
              <a:rPr lang="hu-HU" sz="1800" b="0" i="1" u="none" strike="noStrike" baseline="0" dirty="0" err="1">
                <a:latin typeface="CIDFont+F4"/>
              </a:rPr>
              <a:t>diachronic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analysis. </a:t>
            </a:r>
            <a:r>
              <a:rPr lang="en-US" sz="1800" b="0" i="0" u="none" strike="noStrike" baseline="0" dirty="0">
                <a:latin typeface="CIDFont+F3"/>
              </a:rPr>
              <a:t>Amsterdam – Philadelphia: John Benjamins</a:t>
            </a:r>
            <a:r>
              <a:rPr lang="en-US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 smtClean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Oravecz, Csaba – Váradi, Tamás – Sass, Bálint 2014. The </a:t>
            </a:r>
            <a:r>
              <a:rPr lang="hu-HU" dirty="0" err="1">
                <a:latin typeface="CIDFont+F3"/>
              </a:rPr>
              <a:t>Hungarian</a:t>
            </a:r>
            <a:r>
              <a:rPr lang="hu-HU" dirty="0">
                <a:latin typeface="CIDFont+F3"/>
              </a:rPr>
              <a:t> </a:t>
            </a:r>
            <a:r>
              <a:rPr lang="hu-HU" dirty="0" err="1">
                <a:latin typeface="CIDFont+F3"/>
              </a:rPr>
              <a:t>Gigaword</a:t>
            </a:r>
            <a:r>
              <a:rPr lang="hu-HU" dirty="0">
                <a:latin typeface="CIDFont+F3"/>
              </a:rPr>
              <a:t> Corpus. </a:t>
            </a:r>
            <a:r>
              <a:rPr lang="hu-HU" i="1" dirty="0" err="1">
                <a:latin typeface="CIDFont+F3"/>
              </a:rPr>
              <a:t>Proceedings</a:t>
            </a:r>
            <a:r>
              <a:rPr lang="hu-HU" i="1" dirty="0">
                <a:latin typeface="CIDFont+F3"/>
              </a:rPr>
              <a:t> of LREC 2014.</a:t>
            </a:r>
            <a:r>
              <a:rPr lang="hu-HU" dirty="0">
                <a:latin typeface="CIDFont+F3"/>
              </a:rPr>
              <a:t> 1719–1723.  </a:t>
            </a:r>
            <a:endParaRPr lang="en-US" dirty="0">
              <a:latin typeface="CIDFont+F3"/>
            </a:endParaRP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2010. Methods in discourse variation analysis: Reflections on the way forward.</a:t>
            </a:r>
            <a:r>
              <a:rPr lang="hu-HU" sz="1800" b="0" i="0" u="none" strike="noStrike" baseline="0" dirty="0">
                <a:latin typeface="CIDFont+F3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Journal of Sociolinguistics </a:t>
            </a:r>
            <a:r>
              <a:rPr lang="en-US" sz="1800" b="0" i="0" u="none" strike="noStrike" baseline="0" dirty="0">
                <a:latin typeface="CIDFont+F3"/>
              </a:rPr>
              <a:t>14: 581–608.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2013. </a:t>
            </a:r>
            <a:r>
              <a:rPr lang="en-US" sz="1800" b="0" i="1" u="none" strike="noStrike" baseline="0" dirty="0">
                <a:latin typeface="CIDFont+F4"/>
              </a:rPr>
              <a:t>The structure of discourse-pragmatic variation. </a:t>
            </a:r>
            <a:r>
              <a:rPr lang="hu-HU" sz="1800" b="0" i="0" u="none" strike="noStrike" baseline="0" dirty="0" smtClean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</a:t>
            </a:r>
            <a:r>
              <a:rPr lang="en-US" dirty="0" smtClean="0">
                <a:latin typeface="CIDFont+F3"/>
              </a:rPr>
              <a:t>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sz="1900" dirty="0">
                <a:latin typeface="CIDFont+F3"/>
              </a:rPr>
              <a:t>Pusztai, Ferenc (</a:t>
            </a:r>
            <a:r>
              <a:rPr lang="hu-HU" sz="1900" dirty="0" err="1">
                <a:latin typeface="CIDFont+F3"/>
              </a:rPr>
              <a:t>ed</a:t>
            </a:r>
            <a:r>
              <a:rPr lang="hu-HU" sz="1900" dirty="0">
                <a:latin typeface="CIDFont+F3"/>
              </a:rPr>
              <a:t>.) </a:t>
            </a:r>
            <a:r>
              <a:rPr lang="hu-HU" sz="1900" dirty="0" smtClean="0">
                <a:latin typeface="CIDFont+F3"/>
              </a:rPr>
              <a:t>2003. </a:t>
            </a:r>
            <a:r>
              <a:rPr lang="hu-HU" sz="1900" i="1" dirty="0">
                <a:latin typeface="CIDFont+F3"/>
              </a:rPr>
              <a:t>Magyar értelmező kéziszótár. </a:t>
            </a:r>
            <a:r>
              <a:rPr lang="hu-HU" sz="1900" dirty="0">
                <a:latin typeface="CIDFont+F3"/>
              </a:rPr>
              <a:t>Budapest: Akadémiai Kiadó.</a:t>
            </a:r>
          </a:p>
          <a:p>
            <a:pPr marL="0" indent="0" algn="just">
              <a:buNone/>
            </a:pPr>
            <a:r>
              <a:rPr lang="hu-HU" dirty="0" err="1" smtClean="0">
                <a:latin typeface="CIDFont+F3"/>
              </a:rPr>
              <a:t>Roggia</a:t>
            </a:r>
            <a:r>
              <a:rPr lang="hu-HU" dirty="0" smtClean="0">
                <a:latin typeface="CIDFont+F3"/>
              </a:rPr>
              <a:t>, Aaron B. 2012. </a:t>
            </a:r>
            <a:r>
              <a:rPr lang="hu-HU" i="1" dirty="0" smtClean="0">
                <a:latin typeface="CIDFont+F3"/>
              </a:rPr>
              <a:t>Eh </a:t>
            </a:r>
            <a:r>
              <a:rPr lang="hu-HU" dirty="0" err="1" smtClean="0">
                <a:latin typeface="CIDFont+F3"/>
              </a:rPr>
              <a:t>as</a:t>
            </a:r>
            <a:r>
              <a:rPr lang="hu-HU" dirty="0" smtClean="0">
                <a:latin typeface="CIDFont+F3"/>
              </a:rPr>
              <a:t> a </a:t>
            </a:r>
            <a:r>
              <a:rPr lang="hu-HU" dirty="0" err="1" smtClean="0">
                <a:latin typeface="CIDFont+F3"/>
              </a:rPr>
              <a:t>polyfunctional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discourse</a:t>
            </a:r>
            <a:r>
              <a:rPr lang="hu-HU" dirty="0" smtClean="0">
                <a:latin typeface="CIDFont+F3"/>
              </a:rPr>
              <a:t> marker </a:t>
            </a:r>
            <a:r>
              <a:rPr lang="hu-HU" dirty="0" err="1" smtClean="0">
                <a:latin typeface="CIDFont+F3"/>
              </a:rPr>
              <a:t>in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Dominican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Spanish</a:t>
            </a:r>
            <a:r>
              <a:rPr lang="hu-HU" dirty="0" smtClean="0">
                <a:latin typeface="CIDFont+F3"/>
              </a:rPr>
              <a:t>. </a:t>
            </a:r>
            <a:r>
              <a:rPr lang="hu-HU" i="1" dirty="0" smtClean="0">
                <a:latin typeface="CIDFont+F3"/>
              </a:rPr>
              <a:t>Journal of </a:t>
            </a:r>
            <a:r>
              <a:rPr lang="hu-HU" i="1" dirty="0" err="1" smtClean="0">
                <a:latin typeface="CIDFont+F3"/>
              </a:rPr>
              <a:t>Pragmatics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44(13): 1783–1798.</a:t>
            </a:r>
            <a:endParaRPr lang="hu-HU" sz="1800" b="0" i="0" u="none" strike="noStrike" baseline="0" dirty="0">
              <a:latin typeface="CIDFont+F3"/>
            </a:endParaRP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Schiffrin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Deborah</a:t>
            </a:r>
            <a:r>
              <a:rPr lang="hu-HU" sz="1800" b="0" i="0" u="none" strike="noStrike" baseline="0" dirty="0">
                <a:latin typeface="CIDFont+F3"/>
              </a:rPr>
              <a:t> 1987.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0" u="none" strike="noStrike" baseline="0" dirty="0">
                <a:latin typeface="CIDFont+F3"/>
              </a:rPr>
              <a:t>Cambridge: Cambridge University Press</a:t>
            </a:r>
            <a:r>
              <a:rPr lang="hu-HU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74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8032" y="97899"/>
            <a:ext cx="8911687" cy="1280890"/>
          </a:xfrm>
        </p:spPr>
        <p:txBody>
          <a:bodyPr/>
          <a:lstStyle/>
          <a:p>
            <a:r>
              <a:rPr lang="hu-HU" dirty="0" smtClean="0"/>
              <a:t>MNSz2 (v 2.0.5) – </a:t>
            </a:r>
            <a:r>
              <a:rPr lang="hu-HU" dirty="0" err="1" smtClean="0"/>
              <a:t>sizes</a:t>
            </a:r>
            <a:r>
              <a:rPr lang="hu-HU" dirty="0" smtClean="0"/>
              <a:t> of </a:t>
            </a:r>
            <a:r>
              <a:rPr lang="hu-HU" dirty="0" err="1" smtClean="0"/>
              <a:t>subcorpora</a:t>
            </a:r>
            <a:r>
              <a:rPr lang="hu-HU" dirty="0" smtClean="0"/>
              <a:t> (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732598"/>
              </p:ext>
            </p:extLst>
          </p:nvPr>
        </p:nvGraphicFramePr>
        <p:xfrm>
          <a:off x="1708032" y="1457864"/>
          <a:ext cx="9635703" cy="48780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76529"/>
                <a:gridCol w="1376529"/>
                <a:gridCol w="1240970"/>
                <a:gridCol w="1512088"/>
                <a:gridCol w="1376529"/>
                <a:gridCol w="1376529"/>
                <a:gridCol w="1376529"/>
              </a:tblGrid>
              <a:tr h="86136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/>
                        <a:t/>
                      </a:r>
                      <a:br>
                        <a:rPr lang="hu-HU" sz="1500" b="1" dirty="0"/>
                      </a:br>
                      <a:r>
                        <a:rPr lang="hu-HU" sz="1500" b="1" dirty="0" smtClean="0"/>
                        <a:t>Hungary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Slovakia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Subcarpathia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Transylvania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Vojvodina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Written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350.5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364.8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Fiction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77.0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80.6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Science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117.9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Official</a:t>
                      </a:r>
                      <a:r>
                        <a:rPr lang="hu-HU" sz="1500" b="1" dirty="0" smtClean="0"/>
                        <a:t>/</a:t>
                      </a:r>
                    </a:p>
                    <a:p>
                      <a:r>
                        <a:rPr lang="hu-HU" sz="1500" b="1" dirty="0" err="1" smtClean="0"/>
                        <a:t>Political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98.0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99.0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Personal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301.1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Spoken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353091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1013.9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17.3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1039.7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TESz</a:t>
            </a:r>
            <a:r>
              <a:rPr lang="hu-HU" dirty="0" smtClean="0"/>
              <a:t>. [</a:t>
            </a:r>
            <a:r>
              <a:rPr lang="hu-HU" dirty="0" err="1" smtClean="0"/>
              <a:t>Historical</a:t>
            </a:r>
            <a:r>
              <a:rPr lang="hu-HU" dirty="0" smtClean="0"/>
              <a:t> and </a:t>
            </a:r>
            <a:r>
              <a:rPr lang="hu-HU" dirty="0" err="1"/>
              <a:t>E</a:t>
            </a:r>
            <a:r>
              <a:rPr lang="hu-HU" dirty="0" err="1" smtClean="0"/>
              <a:t>tymological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ictionary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, 1967]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27234" y="2262996"/>
            <a:ext cx="455346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 smtClean="0"/>
              <a:t>Dictionary</a:t>
            </a:r>
            <a:r>
              <a:rPr lang="hu-HU" dirty="0" smtClean="0"/>
              <a:t> </a:t>
            </a:r>
            <a:r>
              <a:rPr lang="hu-HU" dirty="0" err="1" smtClean="0"/>
              <a:t>entry</a:t>
            </a:r>
            <a:r>
              <a:rPr lang="hu-HU" dirty="0" smtClean="0"/>
              <a:t>: </a:t>
            </a:r>
            <a:r>
              <a:rPr lang="hu-HU" i="1" dirty="0" smtClean="0"/>
              <a:t>no </a:t>
            </a:r>
          </a:p>
          <a:p>
            <a:pPr marL="0" indent="0">
              <a:buNone/>
            </a:pPr>
            <a:r>
              <a:rPr lang="hu-HU" dirty="0" smtClean="0"/>
              <a:t>1430k</a:t>
            </a:r>
            <a:r>
              <a:rPr lang="hu-HU" dirty="0"/>
              <a:t>. </a:t>
            </a:r>
            <a:r>
              <a:rPr lang="hu-HU" dirty="0" err="1"/>
              <a:t>SchlGl</a:t>
            </a:r>
            <a:r>
              <a:rPr lang="hu-HU" dirty="0"/>
              <a:t>. 2235: </a:t>
            </a:r>
            <a:r>
              <a:rPr lang="hu-HU" i="1" dirty="0" err="1"/>
              <a:t>eӱa</a:t>
            </a:r>
            <a:r>
              <a:rPr lang="hu-HU" i="1" dirty="0"/>
              <a:t> </a:t>
            </a:r>
            <a:r>
              <a:rPr lang="hu-HU" i="1" dirty="0" err="1" smtClean="0"/>
              <a:t>nomar</a:t>
            </a:r>
            <a:r>
              <a:rPr lang="hu-HU" i="1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[</a:t>
            </a:r>
            <a:r>
              <a:rPr lang="hu-HU" dirty="0" err="1" smtClean="0"/>
              <a:t>gloss</a:t>
            </a:r>
            <a:r>
              <a:rPr lang="hu-HU" dirty="0" smtClean="0"/>
              <a:t>]: </a:t>
            </a:r>
            <a:r>
              <a:rPr lang="hu-HU" i="1" dirty="0" smtClean="0"/>
              <a:t>no már </a:t>
            </a:r>
            <a:r>
              <a:rPr lang="hu-HU" dirty="0" smtClean="0"/>
              <a:t>’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’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1476k. </a:t>
            </a:r>
            <a:r>
              <a:rPr lang="hu-HU" dirty="0" err="1"/>
              <a:t>SzabV</a:t>
            </a:r>
            <a:r>
              <a:rPr lang="hu-HU" dirty="0"/>
              <a:t>. </a:t>
            </a:r>
            <a:r>
              <a:rPr lang="hu-HU" i="1" dirty="0" err="1" smtClean="0"/>
              <a:t>Nwaȝert</a:t>
            </a:r>
            <a:r>
              <a:rPr lang="hu-HU" i="1" dirty="0" smtClean="0"/>
              <a:t>  </a:t>
            </a:r>
          </a:p>
          <a:p>
            <a:pPr marL="0" indent="0">
              <a:buNone/>
            </a:pPr>
            <a:r>
              <a:rPr lang="hu-HU" dirty="0" smtClean="0"/>
              <a:t>[</a:t>
            </a:r>
            <a:r>
              <a:rPr lang="hu-HU" dirty="0" err="1" smtClean="0"/>
              <a:t>narrative</a:t>
            </a:r>
            <a:r>
              <a:rPr lang="hu-HU" dirty="0" smtClean="0"/>
              <a:t> </a:t>
            </a:r>
            <a:r>
              <a:rPr lang="hu-HU" dirty="0" err="1" smtClean="0"/>
              <a:t>poem</a:t>
            </a:r>
            <a:r>
              <a:rPr lang="hu-HU" dirty="0" smtClean="0"/>
              <a:t>]: </a:t>
            </a:r>
          </a:p>
          <a:p>
            <a:pPr marL="0" indent="0">
              <a:buNone/>
            </a:pPr>
            <a:r>
              <a:rPr lang="hu-HU" b="1" i="1" dirty="0" err="1" smtClean="0"/>
              <a:t>nu</a:t>
            </a:r>
            <a:r>
              <a:rPr lang="hu-HU" b="1" i="1" dirty="0" smtClean="0"/>
              <a:t>(~no) </a:t>
            </a:r>
            <a:r>
              <a:rPr lang="hu-HU" i="1" dirty="0" smtClean="0"/>
              <a:t>azért ostromoltak kíméletlenül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besieged</a:t>
            </a:r>
            <a:r>
              <a:rPr lang="hu-HU" dirty="0" smtClean="0"/>
              <a:t> </a:t>
            </a:r>
            <a:r>
              <a:rPr lang="hu-HU" dirty="0" err="1" smtClean="0"/>
              <a:t>mercilessly</a:t>
            </a:r>
            <a:r>
              <a:rPr lang="hu-HU" dirty="0" smtClean="0"/>
              <a:t>’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</a:rPr>
              <a:t>no &gt; na</a:t>
            </a:r>
          </a:p>
          <a:p>
            <a:pPr marL="0" indent="0">
              <a:buNone/>
            </a:pPr>
            <a:r>
              <a:rPr lang="hu-HU" i="1" dirty="0" err="1" smtClean="0"/>
              <a:t>nu</a:t>
            </a:r>
            <a:r>
              <a:rPr lang="hu-HU" i="1" dirty="0" smtClean="0"/>
              <a:t>~no~</a:t>
            </a:r>
            <a:r>
              <a:rPr lang="hu-HU" i="1" dirty="0" err="1" smtClean="0"/>
              <a:t>noh</a:t>
            </a: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546036"/>
            <a:ext cx="201930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45" y="1731216"/>
            <a:ext cx="4387006" cy="51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Crible</a:t>
            </a:r>
            <a:r>
              <a:rPr lang="hu-HU" dirty="0" smtClean="0"/>
              <a:t> (2018: 47)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1" y="2133600"/>
            <a:ext cx="7735563" cy="3778250"/>
          </a:xfrm>
        </p:spPr>
      </p:pic>
    </p:spTree>
    <p:extLst>
      <p:ext uri="{BB962C8B-B14F-4D97-AF65-F5344CB8AC3E}">
        <p14:creationId xmlns:p14="http://schemas.microsoft.com/office/powerpoint/2010/main" val="32177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32AEFB0-893A-2A5A-3E20-3D4ACDE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27" y="615484"/>
            <a:ext cx="8911687" cy="1280890"/>
          </a:xfrm>
        </p:spPr>
        <p:txBody>
          <a:bodyPr/>
          <a:lstStyle/>
          <a:p>
            <a:r>
              <a:rPr lang="hu-HU" dirty="0" err="1" smtClean="0"/>
              <a:t>Dictionaries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 smtClean="0"/>
              <a:t>main </a:t>
            </a:r>
            <a:r>
              <a:rPr lang="hu-HU" dirty="0" err="1"/>
              <a:t>differences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i="1" dirty="0"/>
              <a:t>no </a:t>
            </a:r>
            <a:r>
              <a:rPr lang="hu-HU" dirty="0"/>
              <a:t>and </a:t>
            </a:r>
            <a:r>
              <a:rPr lang="hu-HU" i="1" dirty="0"/>
              <a:t>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4509BE7-3317-01A6-7A2A-6A636062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36" y="2277374"/>
            <a:ext cx="9627174" cy="4475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Czuczor &amp; Fogarasi (1861): A magyar nyelv szótára [</a:t>
            </a:r>
            <a:r>
              <a:rPr lang="hu-HU" sz="2000" dirty="0" err="1" smtClean="0"/>
              <a:t>Dictionary</a:t>
            </a:r>
            <a:r>
              <a:rPr lang="hu-HU" sz="2000" dirty="0" smtClean="0"/>
              <a:t> of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Language</a:t>
            </a:r>
            <a:r>
              <a:rPr lang="hu-HU" sz="2000" dirty="0" smtClean="0"/>
              <a:t>]</a:t>
            </a:r>
          </a:p>
          <a:p>
            <a:r>
              <a:rPr lang="hu-HU" sz="2000" i="1" dirty="0" smtClean="0"/>
              <a:t>na </a:t>
            </a:r>
            <a:r>
              <a:rPr lang="hu-HU" sz="2000" dirty="0"/>
              <a:t>is a </a:t>
            </a:r>
            <a:r>
              <a:rPr lang="hu-HU" sz="2000" b="1" dirty="0" err="1"/>
              <a:t>regional</a:t>
            </a:r>
            <a:r>
              <a:rPr lang="hu-HU" sz="2000" dirty="0"/>
              <a:t> </a:t>
            </a:r>
            <a:r>
              <a:rPr lang="hu-HU" sz="2000" dirty="0" err="1" smtClean="0"/>
              <a:t>dialectal</a:t>
            </a:r>
            <a:r>
              <a:rPr lang="hu-HU" sz="2000" dirty="0" smtClean="0"/>
              <a:t> </a:t>
            </a:r>
            <a:r>
              <a:rPr lang="hu-HU" sz="2000" b="1" dirty="0" err="1" smtClean="0"/>
              <a:t>variant</a:t>
            </a:r>
            <a:r>
              <a:rPr lang="hu-HU" sz="2000" dirty="0" smtClean="0"/>
              <a:t> </a:t>
            </a:r>
            <a:r>
              <a:rPr lang="hu-HU" sz="2000" dirty="0"/>
              <a:t>of </a:t>
            </a:r>
            <a:r>
              <a:rPr lang="hu-HU" sz="2000" i="1" dirty="0" smtClean="0"/>
              <a:t>no</a:t>
            </a:r>
            <a:endParaRPr lang="hu-H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2000" dirty="0"/>
              <a:t>Pusztai (2003): </a:t>
            </a:r>
            <a:r>
              <a:rPr lang="hu-HU" sz="2000" dirty="0" smtClean="0"/>
              <a:t>A magyar nyelv értelmező szótára [</a:t>
            </a:r>
            <a:r>
              <a:rPr lang="hu-HU" sz="2000" dirty="0" err="1" smtClean="0"/>
              <a:t>Descriptive</a:t>
            </a:r>
            <a:r>
              <a:rPr lang="hu-HU" sz="2000" dirty="0" smtClean="0"/>
              <a:t> </a:t>
            </a:r>
            <a:r>
              <a:rPr lang="hu-HU" sz="2000" dirty="0" err="1" smtClean="0"/>
              <a:t>Dictionary</a:t>
            </a:r>
            <a:r>
              <a:rPr lang="hu-HU" sz="2000" dirty="0" smtClean="0"/>
              <a:t> of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Language</a:t>
            </a:r>
            <a:r>
              <a:rPr lang="hu-HU" sz="2000" dirty="0" smtClean="0"/>
              <a:t>]</a:t>
            </a:r>
            <a:endParaRPr lang="hu-HU" sz="2000" dirty="0"/>
          </a:p>
          <a:p>
            <a:r>
              <a:rPr lang="hu-HU" sz="2000" b="1" dirty="0" err="1"/>
              <a:t>Intonational</a:t>
            </a:r>
            <a:r>
              <a:rPr lang="hu-HU" sz="2000" b="1" dirty="0"/>
              <a:t>: </a:t>
            </a:r>
            <a:r>
              <a:rPr lang="hu-HU" sz="2000" i="1" dirty="0"/>
              <a:t>na </a:t>
            </a:r>
            <a:r>
              <a:rPr lang="hu-HU" sz="2000" dirty="0" smtClean="0"/>
              <a:t>„</a:t>
            </a:r>
            <a:r>
              <a:rPr lang="hu-HU" sz="2000" b="1" dirty="0" err="1" smtClean="0"/>
              <a:t>often</a:t>
            </a:r>
            <a:r>
              <a:rPr lang="hu-HU" sz="2000" dirty="0" smtClean="0"/>
              <a:t> </a:t>
            </a:r>
            <a:r>
              <a:rPr lang="hu-HU" sz="2000" dirty="0" err="1" smtClean="0"/>
              <a:t>merges</a:t>
            </a:r>
            <a:r>
              <a:rPr lang="hu-HU" sz="2000" dirty="0" smtClean="0"/>
              <a:t> </a:t>
            </a:r>
            <a:r>
              <a:rPr lang="hu-HU" sz="2000" dirty="0" err="1"/>
              <a:t>into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next</a:t>
            </a:r>
            <a:r>
              <a:rPr lang="hu-HU" sz="2000" dirty="0"/>
              <a:t> </a:t>
            </a:r>
            <a:r>
              <a:rPr lang="hu-HU" sz="2000" dirty="0" err="1"/>
              <a:t>sentence</a:t>
            </a:r>
            <a:r>
              <a:rPr lang="hu-HU" sz="2000" dirty="0"/>
              <a:t>” (</a:t>
            </a:r>
            <a:r>
              <a:rPr lang="hu-HU" sz="2000" dirty="0" err="1"/>
              <a:t>cf</a:t>
            </a:r>
            <a:r>
              <a:rPr lang="hu-HU" sz="2000" dirty="0"/>
              <a:t>. </a:t>
            </a:r>
            <a:r>
              <a:rPr lang="hu-HU" sz="2000" dirty="0" err="1"/>
              <a:t>usage</a:t>
            </a:r>
            <a:r>
              <a:rPr lang="hu-HU" sz="2000" dirty="0"/>
              <a:t> of </a:t>
            </a:r>
            <a:r>
              <a:rPr lang="hu-HU" sz="2000" dirty="0" err="1" smtClean="0"/>
              <a:t>comma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written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(</a:t>
            </a:r>
            <a:r>
              <a:rPr lang="hu-HU" sz="2000" i="1" dirty="0" smtClean="0"/>
              <a:t>no </a:t>
            </a:r>
            <a:r>
              <a:rPr lang="hu-HU" sz="2000" dirty="0" err="1" smtClean="0"/>
              <a:t>doesn’t</a:t>
            </a:r>
            <a:r>
              <a:rPr lang="hu-HU" sz="2000" dirty="0" smtClean="0"/>
              <a:t>?)</a:t>
            </a:r>
            <a:endParaRPr lang="hu-HU" sz="2000" dirty="0"/>
          </a:p>
          <a:p>
            <a:r>
              <a:rPr lang="hu-HU" sz="2000" b="1" dirty="0" err="1"/>
              <a:t>Functional</a:t>
            </a:r>
            <a:r>
              <a:rPr lang="hu-HU" sz="2000" dirty="0"/>
              <a:t>: </a:t>
            </a:r>
            <a:r>
              <a:rPr lang="hu-HU" sz="2000" dirty="0" err="1" smtClean="0"/>
              <a:t>both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same</a:t>
            </a:r>
            <a:r>
              <a:rPr lang="hu-HU" sz="2000" dirty="0" smtClean="0"/>
              <a:t> </a:t>
            </a:r>
            <a:r>
              <a:rPr lang="hu-HU" sz="2000" dirty="0" err="1"/>
              <a:t>functions</a:t>
            </a:r>
            <a:r>
              <a:rPr lang="hu-HU" sz="2000" dirty="0"/>
              <a:t>, </a:t>
            </a:r>
            <a:r>
              <a:rPr lang="hu-HU" sz="2000" dirty="0" err="1"/>
              <a:t>except</a:t>
            </a:r>
            <a:r>
              <a:rPr lang="hu-HU" sz="2000" dirty="0"/>
              <a:t>: </a:t>
            </a:r>
            <a:r>
              <a:rPr lang="hu-HU" sz="2000" b="1" i="1" dirty="0" smtClean="0"/>
              <a:t>na</a:t>
            </a:r>
            <a:endParaRPr lang="hu-HU" sz="2000" dirty="0"/>
          </a:p>
          <a:p>
            <a:pPr lvl="1"/>
            <a:r>
              <a:rPr lang="hu-HU" sz="2000" dirty="0" err="1" smtClean="0"/>
              <a:t>also</a:t>
            </a:r>
            <a:r>
              <a:rPr lang="hu-HU" sz="2000" dirty="0" smtClean="0"/>
              <a:t> has </a:t>
            </a:r>
            <a:r>
              <a:rPr lang="hu-HU" sz="2000" dirty="0" err="1"/>
              <a:t>deictic</a:t>
            </a:r>
            <a:r>
              <a:rPr lang="hu-HU" sz="2000" dirty="0"/>
              <a:t> (</a:t>
            </a:r>
            <a:r>
              <a:rPr lang="hu-HU" sz="2000" dirty="0" err="1"/>
              <a:t>gestural&amp;symbolic</a:t>
            </a:r>
            <a:r>
              <a:rPr lang="hu-HU" sz="2000" dirty="0"/>
              <a:t>) </a:t>
            </a:r>
            <a:r>
              <a:rPr lang="hu-HU" sz="2000" dirty="0" err="1"/>
              <a:t>usage</a:t>
            </a:r>
            <a:r>
              <a:rPr lang="hu-HU" sz="2000" dirty="0"/>
              <a:t>: </a:t>
            </a:r>
            <a:r>
              <a:rPr lang="hu-HU" sz="2000" dirty="0" err="1"/>
              <a:t>introducing</a:t>
            </a:r>
            <a:r>
              <a:rPr lang="hu-HU" sz="2000" dirty="0"/>
              <a:t> </a:t>
            </a:r>
            <a:r>
              <a:rPr lang="hu-HU" sz="2000" dirty="0" err="1"/>
              <a:t>close</a:t>
            </a:r>
            <a:r>
              <a:rPr lang="hu-HU" sz="2000" dirty="0"/>
              <a:t> </a:t>
            </a:r>
            <a:r>
              <a:rPr lang="hu-HU" sz="2000" dirty="0" err="1"/>
              <a:t>person</a:t>
            </a:r>
            <a:r>
              <a:rPr lang="hu-HU" sz="2000" dirty="0"/>
              <a:t>, </a:t>
            </a:r>
            <a:r>
              <a:rPr lang="hu-HU" sz="2000" dirty="0" err="1"/>
              <a:t>object</a:t>
            </a:r>
            <a:r>
              <a:rPr lang="hu-HU" sz="2000" dirty="0"/>
              <a:t>: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		</a:t>
            </a:r>
            <a:r>
              <a:rPr lang="hu-HU" sz="2000" b="1" i="1" dirty="0" smtClean="0"/>
              <a:t>Na, </a:t>
            </a:r>
            <a:r>
              <a:rPr lang="hu-HU" sz="2000" i="1" dirty="0" smtClean="0"/>
              <a:t>hát </a:t>
            </a:r>
            <a:r>
              <a:rPr lang="hu-HU" sz="2000" b="1" i="1" dirty="0" smtClean="0"/>
              <a:t>itt </a:t>
            </a:r>
            <a:r>
              <a:rPr lang="hu-HU" sz="2000" i="1" dirty="0" smtClean="0"/>
              <a:t>van a kaszárnya.</a:t>
            </a:r>
            <a:r>
              <a:rPr lang="hu-HU" sz="2000" dirty="0" smtClean="0"/>
              <a:t> ’</a:t>
            </a:r>
            <a:r>
              <a:rPr lang="hu-HU" sz="2000" dirty="0" err="1" smtClean="0"/>
              <a:t>Well</a:t>
            </a:r>
            <a:r>
              <a:rPr lang="hu-HU" sz="2000" dirty="0" smtClean="0"/>
              <a:t>/</a:t>
            </a:r>
            <a:r>
              <a:rPr lang="hu-HU" sz="2000" dirty="0" err="1" smtClean="0"/>
              <a:t>Now</a:t>
            </a:r>
            <a:r>
              <a:rPr lang="hu-HU" sz="2000" dirty="0" smtClean="0"/>
              <a:t>, here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baracks</a:t>
            </a:r>
            <a:r>
              <a:rPr lang="hu-HU" sz="2000" dirty="0" smtClean="0"/>
              <a:t>’</a:t>
            </a:r>
          </a:p>
          <a:p>
            <a:pPr lvl="1"/>
            <a:r>
              <a:rPr lang="hu-HU" sz="2100" dirty="0" err="1"/>
              <a:t>c</a:t>
            </a:r>
            <a:r>
              <a:rPr lang="hu-HU" sz="2100" dirty="0" err="1" smtClean="0"/>
              <a:t>an</a:t>
            </a:r>
            <a:r>
              <a:rPr lang="hu-HU" sz="2100" dirty="0" smtClean="0"/>
              <a:t> </a:t>
            </a:r>
            <a:r>
              <a:rPr lang="hu-HU" sz="2100" b="1" dirty="0" err="1" smtClean="0"/>
              <a:t>introduce</a:t>
            </a:r>
            <a:r>
              <a:rPr lang="hu-HU" sz="2100" b="1" dirty="0" smtClean="0"/>
              <a:t> </a:t>
            </a:r>
            <a:r>
              <a:rPr lang="hu-HU" sz="2100" b="1" dirty="0"/>
              <a:t>a </a:t>
            </a:r>
            <a:r>
              <a:rPr lang="hu-HU" sz="2100" b="1" dirty="0" err="1"/>
              <a:t>new</a:t>
            </a:r>
            <a:r>
              <a:rPr lang="hu-HU" sz="2100" b="1" dirty="0"/>
              <a:t> </a:t>
            </a:r>
            <a:r>
              <a:rPr lang="hu-HU" sz="2100" b="1" dirty="0" err="1"/>
              <a:t>train</a:t>
            </a:r>
            <a:r>
              <a:rPr lang="hu-HU" sz="2100" b="1" dirty="0"/>
              <a:t> of </a:t>
            </a:r>
            <a:r>
              <a:rPr lang="hu-HU" sz="2100" b="1" dirty="0" err="1"/>
              <a:t>thought</a:t>
            </a:r>
            <a:r>
              <a:rPr lang="hu-HU" sz="2100" b="1" dirty="0"/>
              <a:t> </a:t>
            </a:r>
            <a:r>
              <a:rPr lang="hu-HU" sz="2100" b="1" dirty="0" err="1"/>
              <a:t>or</a:t>
            </a:r>
            <a:r>
              <a:rPr lang="hu-HU" sz="2100" b="1" dirty="0"/>
              <a:t> </a:t>
            </a:r>
            <a:r>
              <a:rPr lang="hu-HU" sz="2100" b="1" dirty="0" err="1"/>
              <a:t>summary</a:t>
            </a:r>
            <a:r>
              <a:rPr lang="hu-HU" sz="2100" b="1" dirty="0"/>
              <a:t> </a:t>
            </a:r>
            <a:r>
              <a:rPr lang="hu-HU" sz="2100" dirty="0"/>
              <a:t>(</a:t>
            </a:r>
            <a:r>
              <a:rPr lang="hu-HU" sz="2100" dirty="0" err="1"/>
              <a:t>e.g</a:t>
            </a:r>
            <a:r>
              <a:rPr lang="hu-HU" sz="2100" dirty="0"/>
              <a:t>. </a:t>
            </a:r>
            <a:r>
              <a:rPr lang="hu-HU" sz="2100" i="1" dirty="0" err="1"/>
              <a:t>namármost</a:t>
            </a:r>
            <a:r>
              <a:rPr lang="hu-HU" sz="2100" dirty="0"/>
              <a:t> ’</a:t>
            </a:r>
            <a:r>
              <a:rPr lang="hu-HU" sz="2100" dirty="0" err="1"/>
              <a:t>well</a:t>
            </a:r>
            <a:r>
              <a:rPr lang="hu-HU" sz="2100" dirty="0"/>
              <a:t> </a:t>
            </a:r>
            <a:r>
              <a:rPr lang="hu-HU" sz="2100" dirty="0" err="1" smtClean="0"/>
              <a:t>then</a:t>
            </a:r>
            <a:r>
              <a:rPr lang="hu-HU" sz="2100" dirty="0" smtClean="0"/>
              <a:t>’)</a:t>
            </a:r>
            <a:endParaRPr lang="hu-HU" sz="21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B7675B-552F-C733-66CA-685821C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32" y="486087"/>
            <a:ext cx="9693065" cy="1280890"/>
          </a:xfrm>
        </p:spPr>
        <p:txBody>
          <a:bodyPr/>
          <a:lstStyle/>
          <a:p>
            <a:r>
              <a:rPr lang="hu-HU" dirty="0" smtClean="0"/>
              <a:t>Main (</a:t>
            </a:r>
            <a:r>
              <a:rPr lang="hu-HU" dirty="0" err="1" smtClean="0"/>
              <a:t>overlapping</a:t>
            </a:r>
            <a:r>
              <a:rPr lang="hu-HU" dirty="0" smtClean="0"/>
              <a:t>) </a:t>
            </a:r>
            <a:r>
              <a:rPr lang="hu-HU" dirty="0" err="1"/>
              <a:t>functions</a:t>
            </a:r>
            <a:r>
              <a:rPr lang="hu-HU" dirty="0"/>
              <a:t> of </a:t>
            </a:r>
            <a:r>
              <a:rPr lang="hu-HU" i="1" dirty="0"/>
              <a:t>no</a:t>
            </a:r>
            <a:r>
              <a:rPr lang="hu-HU" dirty="0"/>
              <a:t> and </a:t>
            </a:r>
            <a:r>
              <a:rPr lang="hu-HU" i="1" dirty="0"/>
              <a:t>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7EEE6E-5905-B338-70FC-D8C27057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932" y="1250830"/>
            <a:ext cx="9842741" cy="53915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dirty="0" err="1" smtClean="0">
                <a:latin typeface="+mj-lt"/>
              </a:rPr>
              <a:t>Dictionaries</a:t>
            </a:r>
            <a:r>
              <a:rPr lang="hu-HU" dirty="0" smtClean="0">
                <a:latin typeface="+mj-lt"/>
              </a:rPr>
              <a:t> </a:t>
            </a:r>
            <a:r>
              <a:rPr lang="hu-HU" b="1" dirty="0" smtClean="0">
                <a:latin typeface="+mj-lt"/>
              </a:rPr>
              <a:t>mix </a:t>
            </a:r>
            <a:r>
              <a:rPr lang="hu-HU" b="1" dirty="0" err="1">
                <a:latin typeface="+mj-lt"/>
              </a:rPr>
              <a:t>the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functions</a:t>
            </a:r>
            <a:r>
              <a:rPr lang="hu-HU" b="1" dirty="0">
                <a:latin typeface="+mj-lt"/>
              </a:rPr>
              <a:t> of </a:t>
            </a:r>
            <a:r>
              <a:rPr lang="hu-HU" b="1" dirty="0" err="1">
                <a:latin typeface="+mj-lt"/>
              </a:rPr>
              <a:t>INTs</a:t>
            </a:r>
            <a:r>
              <a:rPr lang="hu-HU" b="1" dirty="0">
                <a:latin typeface="+mj-lt"/>
              </a:rPr>
              <a:t> and </a:t>
            </a:r>
            <a:r>
              <a:rPr lang="hu-HU" b="1" dirty="0" err="1" smtClean="0">
                <a:latin typeface="+mj-lt"/>
              </a:rPr>
              <a:t>DMs</a:t>
            </a:r>
            <a:r>
              <a:rPr lang="hu-HU" b="1" dirty="0" smtClean="0">
                <a:latin typeface="+mj-lt"/>
              </a:rPr>
              <a:t>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hu-HU" dirty="0" smtClean="0">
                <a:latin typeface="+mj-lt"/>
              </a:rPr>
              <a:t>Pusztai (2003): </a:t>
            </a:r>
            <a:r>
              <a:rPr lang="hu-HU" dirty="0" err="1" smtClean="0">
                <a:latin typeface="+mj-lt"/>
              </a:rPr>
              <a:t>only</a:t>
            </a:r>
            <a:r>
              <a:rPr lang="hu-HU" dirty="0" smtClean="0">
                <a:latin typeface="+mj-lt"/>
              </a:rPr>
              <a:t> </a:t>
            </a:r>
            <a:r>
              <a:rPr lang="hu-HU" i="1" dirty="0" smtClean="0">
                <a:latin typeface="+mj-lt"/>
              </a:rPr>
              <a:t>na </a:t>
            </a:r>
            <a:r>
              <a:rPr lang="hu-HU" dirty="0" smtClean="0">
                <a:latin typeface="+mj-lt"/>
              </a:rPr>
              <a:t>is „</a:t>
            </a:r>
            <a:r>
              <a:rPr lang="hu-HU" dirty="0" err="1" smtClean="0">
                <a:latin typeface="+mj-lt"/>
              </a:rPr>
              <a:t>folksy</a:t>
            </a:r>
            <a:r>
              <a:rPr lang="hu-HU" dirty="0" smtClean="0">
                <a:latin typeface="+mj-lt"/>
              </a:rPr>
              <a:t>”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 err="1" smtClean="0">
                <a:latin typeface="+mj-lt"/>
              </a:rPr>
              <a:t>Expression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will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request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with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or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without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urge</a:t>
            </a:r>
            <a:r>
              <a:rPr lang="hu-HU" dirty="0" smtClean="0">
                <a:latin typeface="+mj-lt"/>
              </a:rPr>
              <a:t>): </a:t>
            </a:r>
            <a:r>
              <a:rPr lang="hu-HU" b="1" i="1" dirty="0" smtClean="0">
                <a:latin typeface="+mj-lt"/>
              </a:rPr>
              <a:t>Na</a:t>
            </a:r>
            <a:r>
              <a:rPr lang="hu-HU" i="1" dirty="0">
                <a:latin typeface="+mj-lt"/>
              </a:rPr>
              <a:t>, gyerünk</a:t>
            </a:r>
            <a:r>
              <a:rPr lang="hu-HU" i="1" dirty="0" smtClean="0">
                <a:latin typeface="+mj-lt"/>
              </a:rPr>
              <a:t>! </a:t>
            </a:r>
            <a:r>
              <a:rPr lang="hu-HU" dirty="0" smtClean="0">
                <a:latin typeface="+mj-lt"/>
              </a:rPr>
              <a:t>’</a:t>
            </a:r>
            <a:r>
              <a:rPr lang="hu-HU" dirty="0" err="1" smtClean="0">
                <a:latin typeface="+mj-lt"/>
              </a:rPr>
              <a:t>Now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>
                <a:latin typeface="+mj-lt"/>
              </a:rPr>
              <a:t>l</a:t>
            </a:r>
            <a:r>
              <a:rPr lang="hu-HU" dirty="0" err="1" smtClean="0">
                <a:latin typeface="+mj-lt"/>
              </a:rPr>
              <a:t>et’s</a:t>
            </a:r>
            <a:r>
              <a:rPr lang="hu-HU" dirty="0" smtClean="0">
                <a:latin typeface="+mj-lt"/>
              </a:rPr>
              <a:t> go!’ </a:t>
            </a:r>
            <a:r>
              <a:rPr lang="hu-HU" b="1" i="1" dirty="0" smtClean="0">
                <a:latin typeface="+mj-lt"/>
              </a:rPr>
              <a:t>No</a:t>
            </a:r>
            <a:r>
              <a:rPr lang="hu-HU" i="1" dirty="0" smtClean="0">
                <a:latin typeface="+mj-lt"/>
              </a:rPr>
              <a:t> igyál! </a:t>
            </a:r>
            <a:r>
              <a:rPr lang="hu-HU" dirty="0" smtClean="0">
                <a:latin typeface="+mj-lt"/>
              </a:rPr>
              <a:t>’</a:t>
            </a:r>
            <a:r>
              <a:rPr lang="hu-HU" dirty="0" err="1" smtClean="0">
                <a:latin typeface="+mj-lt"/>
              </a:rPr>
              <a:t>Well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drink</a:t>
            </a:r>
            <a:r>
              <a:rPr lang="hu-HU" dirty="0" smtClean="0">
                <a:latin typeface="+mj-lt"/>
              </a:rPr>
              <a:t>!’</a:t>
            </a:r>
            <a:endParaRPr lang="hu-HU" dirty="0"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Related to a </a:t>
            </a:r>
            <a:r>
              <a:rPr lang="en-US" dirty="0" smtClean="0">
                <a:latin typeface="+mj-lt"/>
              </a:rPr>
              <a:t>question </a:t>
            </a:r>
            <a:r>
              <a:rPr lang="en-US" dirty="0">
                <a:latin typeface="+mj-lt"/>
              </a:rPr>
              <a:t>as an urge, or to urge the </a:t>
            </a:r>
            <a:r>
              <a:rPr lang="en-US" dirty="0" smtClean="0">
                <a:latin typeface="+mj-lt"/>
              </a:rPr>
              <a:t>answer</a:t>
            </a:r>
            <a:r>
              <a:rPr lang="hu-HU" dirty="0" smtClean="0">
                <a:latin typeface="+mj-lt"/>
              </a:rPr>
              <a:t>: </a:t>
            </a:r>
            <a:r>
              <a:rPr lang="hu-HU" b="1" i="1" dirty="0">
                <a:latin typeface="+mj-lt"/>
              </a:rPr>
              <a:t>Na, </a:t>
            </a:r>
            <a:r>
              <a:rPr lang="hu-HU" i="1" dirty="0">
                <a:latin typeface="+mj-lt"/>
              </a:rPr>
              <a:t>mi lesz </a:t>
            </a:r>
            <a:r>
              <a:rPr lang="hu-HU" i="1" dirty="0" smtClean="0">
                <a:latin typeface="+mj-lt"/>
              </a:rPr>
              <a:t>már? </a:t>
            </a:r>
            <a:r>
              <a:rPr lang="hu-HU" dirty="0" smtClean="0"/>
              <a:t>’</a:t>
            </a:r>
            <a:r>
              <a:rPr lang="hu-HU" dirty="0" err="1" smtClean="0"/>
              <a:t>Oh</a:t>
            </a:r>
            <a:r>
              <a:rPr lang="hu-HU" dirty="0" smtClean="0"/>
              <a:t>, 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!’; </a:t>
            </a:r>
            <a:r>
              <a:rPr lang="hu-HU" b="1" i="1" dirty="0" smtClean="0"/>
              <a:t>No</a:t>
            </a:r>
            <a:r>
              <a:rPr lang="hu-HU" i="1" dirty="0" smtClean="0"/>
              <a:t>, gyere hát! </a:t>
            </a:r>
            <a:r>
              <a:rPr lang="hu-HU" dirty="0" smtClean="0"/>
              <a:t>’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!’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latin typeface="+mj-lt"/>
              </a:rPr>
              <a:t>As expressive </a:t>
            </a:r>
            <a:r>
              <a:rPr lang="en-US" dirty="0">
                <a:latin typeface="+mj-lt"/>
              </a:rPr>
              <a:t>and coloring</a:t>
            </a:r>
            <a:r>
              <a:rPr lang="en-US" b="1" dirty="0">
                <a:latin typeface="+mj-lt"/>
              </a:rPr>
              <a:t> words of emotional </a:t>
            </a:r>
            <a:r>
              <a:rPr lang="en-US" b="1" dirty="0" smtClean="0">
                <a:latin typeface="+mj-lt"/>
              </a:rPr>
              <a:t>sentences</a:t>
            </a:r>
            <a:r>
              <a:rPr lang="hu-HU" b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(</a:t>
            </a:r>
            <a:r>
              <a:rPr lang="hu-HU" dirty="0" err="1">
                <a:latin typeface="+mj-lt"/>
              </a:rPr>
              <a:t>sedation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encouragement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praise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>
                <a:latin typeface="+mj-lt"/>
              </a:rPr>
              <a:t>threat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frustration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worry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amazement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doubt</a:t>
            </a:r>
            <a:r>
              <a:rPr lang="hu-HU" dirty="0">
                <a:latin typeface="+mj-lt"/>
              </a:rPr>
              <a:t>, etc.):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mi jól megjártuk. </a:t>
            </a:r>
            <a:r>
              <a:rPr lang="hu-HU" dirty="0" smtClean="0"/>
              <a:t>’</a:t>
            </a:r>
            <a:r>
              <a:rPr lang="hu-HU" dirty="0" err="1" smtClean="0"/>
              <a:t>Oh</a:t>
            </a:r>
            <a:r>
              <a:rPr lang="hu-HU" dirty="0" smtClean="0"/>
              <a:t>,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came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badly</a:t>
            </a:r>
            <a:r>
              <a:rPr lang="hu-HU" dirty="0" smtClean="0"/>
              <a:t>.’;  </a:t>
            </a:r>
            <a:r>
              <a:rPr lang="hu-HU" b="1" i="1" dirty="0" smtClean="0"/>
              <a:t>No </a:t>
            </a:r>
            <a:r>
              <a:rPr lang="hu-HU" i="1" dirty="0" smtClean="0"/>
              <a:t>persze! </a:t>
            </a:r>
            <a:r>
              <a:rPr lang="hu-HU" dirty="0" smtClean="0"/>
              <a:t>’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course</a:t>
            </a:r>
            <a:r>
              <a:rPr lang="hu-HU" dirty="0" smtClean="0"/>
              <a:t>!’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As an evocative word for the </a:t>
            </a:r>
            <a:r>
              <a:rPr lang="en-US" dirty="0" smtClean="0">
                <a:latin typeface="+mj-lt"/>
              </a:rPr>
              <a:t>neutral</a:t>
            </a:r>
            <a:r>
              <a:rPr lang="hu-HU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(more</a:t>
            </a:r>
            <a:r>
              <a:rPr lang="en-US" dirty="0">
                <a:latin typeface="+mj-lt"/>
              </a:rPr>
              <a:t>) </a:t>
            </a:r>
            <a:r>
              <a:rPr lang="en-US" b="1" dirty="0">
                <a:latin typeface="+mj-lt"/>
              </a:rPr>
              <a:t>bridging details of a continuous </a:t>
            </a:r>
            <a:r>
              <a:rPr lang="en-US" b="1" dirty="0" smtClean="0">
                <a:latin typeface="+mj-lt"/>
              </a:rPr>
              <a:t>narrative</a:t>
            </a:r>
            <a:r>
              <a:rPr lang="hu-HU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Na</a:t>
            </a:r>
            <a:r>
              <a:rPr lang="hu-HU" i="1" dirty="0" smtClean="0">
                <a:latin typeface="+mj-lt"/>
              </a:rPr>
              <a:t> </a:t>
            </a:r>
            <a:r>
              <a:rPr lang="hu-HU" i="1" dirty="0">
                <a:latin typeface="+mj-lt"/>
              </a:rPr>
              <a:t>de aztán egyszer </a:t>
            </a:r>
            <a:r>
              <a:rPr lang="hu-HU" i="1" dirty="0" smtClean="0">
                <a:latin typeface="+mj-lt"/>
              </a:rPr>
              <a:t>csak… </a:t>
            </a:r>
            <a:r>
              <a:rPr lang="hu-HU" dirty="0" smtClean="0"/>
              <a:t>’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suddenly</a:t>
            </a:r>
            <a:r>
              <a:rPr lang="hu-HU" dirty="0" smtClean="0"/>
              <a:t>…’; </a:t>
            </a:r>
            <a:r>
              <a:rPr lang="hu-HU" b="1" i="1" dirty="0" smtClean="0"/>
              <a:t>No</a:t>
            </a:r>
            <a:r>
              <a:rPr lang="hu-HU" i="1" dirty="0" smtClean="0"/>
              <a:t>, ahogy mennek…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go…’</a:t>
            </a:r>
            <a:endParaRPr lang="hu-HU" dirty="0">
              <a:latin typeface="+mj-lt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When saying goodbye, after the end of the conversation, to </a:t>
            </a:r>
            <a:r>
              <a:rPr lang="en-US" b="1" dirty="0">
                <a:latin typeface="+mj-lt"/>
              </a:rPr>
              <a:t>introduce the farewell </a:t>
            </a:r>
            <a:r>
              <a:rPr lang="en-US" b="1" dirty="0" smtClean="0">
                <a:latin typeface="+mj-lt"/>
              </a:rPr>
              <a:t>formula</a:t>
            </a:r>
            <a:r>
              <a:rPr lang="hu-HU" b="1" dirty="0">
                <a:latin typeface="+mj-lt"/>
              </a:rPr>
              <a:t>: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szervusz. </a:t>
            </a:r>
            <a:r>
              <a:rPr lang="hu-HU" b="1" i="1" dirty="0" smtClean="0">
                <a:latin typeface="+mj-lt"/>
              </a:rPr>
              <a:t>No</a:t>
            </a:r>
            <a:r>
              <a:rPr lang="hu-HU" i="1" dirty="0" smtClean="0">
                <a:latin typeface="+mj-lt"/>
              </a:rPr>
              <a:t>, </a:t>
            </a:r>
            <a:r>
              <a:rPr lang="hu-HU" i="1" dirty="0">
                <a:latin typeface="+mj-lt"/>
              </a:rPr>
              <a:t>Isten veled</a:t>
            </a:r>
            <a:r>
              <a:rPr lang="hu-HU" i="1" dirty="0" smtClean="0">
                <a:latin typeface="+mj-lt"/>
              </a:rPr>
              <a:t>.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bye</a:t>
            </a:r>
            <a:r>
              <a:rPr lang="hu-HU" dirty="0" smtClean="0"/>
              <a:t>!’ 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Folksy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As a response to an address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Na! </a:t>
            </a:r>
            <a:r>
              <a:rPr lang="hu-H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Na. No.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; b)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say what you want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163" y="624110"/>
            <a:ext cx="9753450" cy="1280890"/>
          </a:xfrm>
        </p:spPr>
        <p:txBody>
          <a:bodyPr/>
          <a:lstStyle/>
          <a:p>
            <a:r>
              <a:rPr lang="hu-HU" dirty="0"/>
              <a:t>Main (</a:t>
            </a:r>
            <a:r>
              <a:rPr lang="hu-HU" dirty="0" err="1"/>
              <a:t>overlapping</a:t>
            </a:r>
            <a:r>
              <a:rPr lang="hu-HU" dirty="0"/>
              <a:t>) </a:t>
            </a:r>
            <a:r>
              <a:rPr lang="hu-HU" dirty="0" err="1"/>
              <a:t>functions</a:t>
            </a:r>
            <a:r>
              <a:rPr lang="hu-HU" dirty="0"/>
              <a:t> of </a:t>
            </a:r>
            <a:r>
              <a:rPr lang="hu-HU" i="1" dirty="0"/>
              <a:t>no</a:t>
            </a:r>
            <a:r>
              <a:rPr lang="hu-HU" dirty="0"/>
              <a:t> and </a:t>
            </a:r>
            <a:r>
              <a:rPr lang="hu-HU" i="1" dirty="0"/>
              <a:t>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0641" y="1422571"/>
            <a:ext cx="9684438" cy="526280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Pusztai (2003):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collocations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hu-HU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  <a:r>
              <a:rPr lang="hu-H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DM-functions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Folksy</a:t>
            </a:r>
            <a:r>
              <a:rPr lang="hu-H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b="1" i="1" dirty="0"/>
              <a:t>Na meg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and of course</a:t>
            </a:r>
            <a:r>
              <a:rPr lang="hu-HU" dirty="0"/>
              <a:t>’: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 introduce a part connected to the sentence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/>
              <a:t>Az ő passiója az </a:t>
            </a:r>
            <a:r>
              <a:rPr lang="hu-HU" i="1" dirty="0" err="1"/>
              <a:t>alchimia</a:t>
            </a:r>
            <a:r>
              <a:rPr lang="hu-HU" i="1" dirty="0"/>
              <a:t> volt, </a:t>
            </a:r>
            <a:r>
              <a:rPr lang="hu-HU" b="1" i="1" dirty="0"/>
              <a:t>na meg … </a:t>
            </a:r>
            <a:r>
              <a:rPr lang="hu-HU" i="1" dirty="0"/>
              <a:t>az udvar szobacicusai. </a:t>
            </a:r>
            <a:r>
              <a:rPr lang="hu-HU" dirty="0"/>
              <a:t>’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passion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alchemy</a:t>
            </a:r>
            <a:r>
              <a:rPr lang="hu-HU" dirty="0"/>
              <a:t>, and… </a:t>
            </a:r>
            <a:r>
              <a:rPr lang="hu-HU" dirty="0" err="1"/>
              <a:t>the</a:t>
            </a:r>
            <a:r>
              <a:rPr lang="hu-HU" dirty="0"/>
              <a:t> yard </a:t>
            </a:r>
            <a:r>
              <a:rPr lang="hu-HU" dirty="0" err="1"/>
              <a:t>cats</a:t>
            </a:r>
            <a:r>
              <a:rPr lang="hu-HU" dirty="0"/>
              <a:t>’ </a:t>
            </a:r>
            <a:endParaRPr lang="hu-HU" dirty="0" smtClean="0"/>
          </a:p>
          <a:p>
            <a:pPr algn="just">
              <a:lnSpc>
                <a:spcPct val="107000"/>
              </a:lnSpc>
            </a:pPr>
            <a:r>
              <a:rPr lang="hu-HU" b="1" i="1" dirty="0" smtClean="0"/>
              <a:t>Na mármost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now</a:t>
            </a:r>
            <a:r>
              <a:rPr lang="hu-HU" dirty="0" smtClean="0"/>
              <a:t>’:</a:t>
            </a:r>
            <a:r>
              <a:rPr lang="hu-HU" dirty="0"/>
              <a:t> </a:t>
            </a:r>
            <a:r>
              <a:rPr lang="hu-HU" dirty="0" err="1" smtClean="0"/>
              <a:t>introductory</a:t>
            </a:r>
            <a:r>
              <a:rPr lang="hu-HU" dirty="0" smtClean="0"/>
              <a:t> formula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thought</a:t>
            </a:r>
            <a:r>
              <a:rPr lang="hu-HU" dirty="0" smtClean="0"/>
              <a:t> of line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introduction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summary</a:t>
            </a:r>
            <a:r>
              <a:rPr lang="hu-HU" dirty="0" smtClean="0"/>
              <a:t>: </a:t>
            </a:r>
            <a:r>
              <a:rPr lang="hu-HU" b="1" i="1" dirty="0" smtClean="0"/>
              <a:t>Na</a:t>
            </a:r>
            <a:r>
              <a:rPr lang="hu-HU" b="1" i="1" dirty="0"/>
              <a:t> mármost </a:t>
            </a:r>
            <a:r>
              <a:rPr lang="hu-HU" i="1" dirty="0"/>
              <a:t>képzeljük el, </a:t>
            </a:r>
            <a:r>
              <a:rPr lang="hu-HU" i="1" dirty="0" smtClean="0"/>
              <a:t>hogy… </a:t>
            </a:r>
            <a:r>
              <a:rPr lang="hu-HU" dirty="0" smtClean="0"/>
              <a:t>’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imagine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…’</a:t>
            </a:r>
            <a:endParaRPr lang="hu-HU" b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</a:t>
            </a:r>
            <a:r>
              <a:rPr lang="hu-HU" b="1" dirty="0" smtClean="0"/>
              <a:t>meg </a:t>
            </a:r>
            <a:r>
              <a:rPr lang="hu-HU" dirty="0" smtClean="0"/>
              <a:t>’</a:t>
            </a:r>
            <a:r>
              <a:rPr lang="hu-HU" dirty="0" err="1" smtClean="0"/>
              <a:t>and</a:t>
            </a:r>
            <a:r>
              <a:rPr lang="hu-HU" dirty="0" smtClean="0"/>
              <a:t> of </a:t>
            </a:r>
            <a:r>
              <a:rPr lang="hu-HU" dirty="0" err="1" smtClean="0"/>
              <a:t>course</a:t>
            </a:r>
            <a:r>
              <a:rPr lang="hu-HU" dirty="0" smtClean="0"/>
              <a:t>’:</a:t>
            </a:r>
            <a:r>
              <a:rPr lang="hu-HU" b="1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detailing, to introduce the addition of the missing detail, </a:t>
            </a:r>
            <a:r>
              <a:rPr lang="en-US" dirty="0" smtClean="0"/>
              <a:t>often </a:t>
            </a:r>
            <a:r>
              <a:rPr lang="en-US" dirty="0"/>
              <a:t>in the sense that it is less </a:t>
            </a:r>
            <a:r>
              <a:rPr lang="en-US" dirty="0" smtClean="0"/>
              <a:t>important</a:t>
            </a:r>
            <a:r>
              <a:rPr lang="hu-HU" dirty="0" smtClean="0"/>
              <a:t>: </a:t>
            </a:r>
            <a:r>
              <a:rPr lang="hu-HU" i="1" dirty="0"/>
              <a:t>Vettem húst, káposztát, tejfölt, </a:t>
            </a:r>
            <a:r>
              <a:rPr lang="hu-HU" b="1" i="1" dirty="0"/>
              <a:t>no meg </a:t>
            </a:r>
            <a:r>
              <a:rPr lang="hu-HU" i="1" dirty="0"/>
              <a:t>kaprot. </a:t>
            </a:r>
            <a:r>
              <a:rPr lang="hu-HU" dirty="0" smtClean="0"/>
              <a:t>’</a:t>
            </a:r>
            <a:r>
              <a:rPr lang="en-US" dirty="0" smtClean="0"/>
              <a:t>I</a:t>
            </a:r>
            <a:r>
              <a:rPr lang="hu-HU" dirty="0" smtClean="0"/>
              <a:t> </a:t>
            </a:r>
            <a:r>
              <a:rPr lang="en-US" dirty="0" smtClean="0"/>
              <a:t>bought </a:t>
            </a:r>
            <a:r>
              <a:rPr lang="en-US" dirty="0"/>
              <a:t>meat, cabbage, sour cream, and dill.</a:t>
            </a:r>
            <a:r>
              <a:rPr lang="hu-HU" dirty="0" smtClean="0"/>
              <a:t>’</a:t>
            </a:r>
            <a:endParaRPr lang="hu-HU" i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</a:t>
            </a:r>
            <a:r>
              <a:rPr lang="hu-HU" b="1" dirty="0" smtClean="0"/>
              <a:t>és? </a:t>
            </a:r>
            <a:r>
              <a:rPr lang="hu-HU" dirty="0" smtClean="0"/>
              <a:t>’</a:t>
            </a:r>
            <a:r>
              <a:rPr lang="hu-HU" dirty="0" err="1"/>
              <a:t>S</a:t>
            </a:r>
            <a:r>
              <a:rPr lang="hu-HU" dirty="0" err="1" smtClean="0"/>
              <a:t>o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?’ – </a:t>
            </a:r>
            <a:r>
              <a:rPr lang="hu-HU" dirty="0" err="1" smtClean="0"/>
              <a:t>introducing</a:t>
            </a:r>
            <a:r>
              <a:rPr lang="hu-HU" dirty="0" smtClean="0"/>
              <a:t> a </a:t>
            </a:r>
            <a:r>
              <a:rPr lang="hu-HU" dirty="0" err="1" smtClean="0"/>
              <a:t>mock</a:t>
            </a:r>
            <a:r>
              <a:rPr lang="hu-HU" dirty="0" smtClean="0"/>
              <a:t> </a:t>
            </a:r>
            <a:r>
              <a:rPr lang="hu-HU" dirty="0" err="1" smtClean="0"/>
              <a:t>question</a:t>
            </a:r>
            <a:endParaRPr lang="hu-HU" dirty="0" smtClean="0"/>
          </a:p>
          <a:p>
            <a:pPr algn="just">
              <a:lnSpc>
                <a:spcPct val="107000"/>
              </a:lnSpc>
            </a:pPr>
            <a:endParaRPr lang="hu-HU" dirty="0"/>
          </a:p>
          <a:p>
            <a:pPr marL="0" indent="0" algn="just">
              <a:lnSpc>
                <a:spcPct val="107000"/>
              </a:lnSpc>
              <a:buNone/>
            </a:pPr>
            <a:endParaRPr lang="hu-HU" sz="1500" dirty="0" smtClean="0"/>
          </a:p>
          <a:p>
            <a:pPr marL="0" indent="0" algn="just">
              <a:lnSpc>
                <a:spcPct val="107000"/>
              </a:lnSpc>
              <a:buNone/>
            </a:pPr>
            <a:r>
              <a:rPr lang="hu-HU" sz="1500" dirty="0"/>
              <a:t>	</a:t>
            </a:r>
            <a:r>
              <a:rPr lang="hu-HU" sz="1500" dirty="0" smtClean="0"/>
              <a:t>								’</a:t>
            </a:r>
            <a:r>
              <a:rPr lang="hu-HU" sz="1500" dirty="0" err="1" smtClean="0"/>
              <a:t>Oh</a:t>
            </a:r>
            <a:r>
              <a:rPr lang="hu-HU" sz="1500" dirty="0" smtClean="0"/>
              <a:t>, no (</a:t>
            </a:r>
            <a:r>
              <a:rPr lang="hu-HU" sz="1500" dirty="0" err="1" smtClean="0"/>
              <a:t>come</a:t>
            </a:r>
            <a:r>
              <a:rPr lang="hu-HU" sz="1500" dirty="0" smtClean="0"/>
              <a:t> </a:t>
            </a:r>
            <a:r>
              <a:rPr lang="hu-HU" sz="1500" dirty="0" err="1" smtClean="0"/>
              <a:t>on</a:t>
            </a:r>
            <a:r>
              <a:rPr lang="hu-HU" sz="1500" dirty="0" smtClean="0"/>
              <a:t>!)!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hu-HU" sz="1500" dirty="0" smtClean="0"/>
              <a:t>									</a:t>
            </a:r>
            <a:r>
              <a:rPr lang="hu-HU" sz="1500" dirty="0" err="1" smtClean="0"/>
              <a:t>You</a:t>
            </a:r>
            <a:r>
              <a:rPr lang="hu-HU" sz="1500" dirty="0" smtClean="0"/>
              <a:t> </a:t>
            </a:r>
            <a:r>
              <a:rPr lang="hu-HU" sz="1500" dirty="0" err="1" smtClean="0"/>
              <a:t>are</a:t>
            </a:r>
            <a:r>
              <a:rPr lang="hu-HU" sz="1500" dirty="0" smtClean="0"/>
              <a:t> </a:t>
            </a:r>
            <a:r>
              <a:rPr lang="hu-HU" sz="1500" dirty="0" err="1" smtClean="0"/>
              <a:t>my</a:t>
            </a:r>
            <a:r>
              <a:rPr lang="hu-HU" sz="1500" dirty="0" smtClean="0"/>
              <a:t> </a:t>
            </a:r>
            <a:r>
              <a:rPr lang="hu-HU" sz="1500" dirty="0" err="1" smtClean="0"/>
              <a:t>father</a:t>
            </a:r>
            <a:r>
              <a:rPr lang="hu-HU" sz="1500" dirty="0"/>
              <a:t>?</a:t>
            </a:r>
            <a:r>
              <a:rPr lang="hu-HU" sz="1500" dirty="0" smtClean="0"/>
              <a:t>’</a:t>
            </a:r>
            <a:endParaRPr lang="hu-HU" sz="1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8" y="4486240"/>
            <a:ext cx="4180046" cy="2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Erdős Virág: </a:t>
            </a:r>
            <a:r>
              <a:rPr lang="hu-HU" i="1" dirty="0"/>
              <a:t>N</a:t>
            </a:r>
            <a:r>
              <a:rPr lang="hu-HU" i="1" dirty="0" smtClean="0"/>
              <a:t>a most akkor </a:t>
            </a:r>
            <a:r>
              <a:rPr lang="hu-HU" dirty="0" smtClean="0"/>
              <a:t>’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’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1079" y="1533298"/>
            <a:ext cx="4144257" cy="51187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r>
              <a:rPr lang="hu-HU" sz="7000" dirty="0" smtClean="0"/>
              <a:t>’</a:t>
            </a:r>
            <a:r>
              <a:rPr lang="en-US" sz="7000" b="1" dirty="0" smtClean="0"/>
              <a:t>now then</a:t>
            </a:r>
            <a:r>
              <a:rPr lang="hu-HU" sz="7000" b="1" dirty="0" smtClean="0"/>
              <a:t>/right </a:t>
            </a:r>
            <a:r>
              <a:rPr lang="hu-HU" sz="7000" b="1" dirty="0" err="1" smtClean="0"/>
              <a:t>then</a:t>
            </a:r>
            <a:r>
              <a:rPr lang="en-US" sz="7000" b="1" dirty="0" smtClean="0"/>
              <a:t> </a:t>
            </a:r>
            <a:endParaRPr lang="hu-HU" sz="7000" b="1" dirty="0" smtClean="0"/>
          </a:p>
          <a:p>
            <a:pPr marL="0" indent="0">
              <a:buNone/>
            </a:pPr>
            <a:r>
              <a:rPr lang="en-US" sz="7000" dirty="0" smtClean="0"/>
              <a:t>tell me </a:t>
            </a:r>
            <a:r>
              <a:rPr lang="en-US" sz="7000" dirty="0"/>
              <a:t>you </a:t>
            </a:r>
            <a:r>
              <a:rPr lang="hu-HU" sz="7000" dirty="0" err="1" smtClean="0"/>
              <a:t>wiseguys</a:t>
            </a:r>
            <a:r>
              <a:rPr lang="hu-HU" sz="7000" dirty="0" smtClean="0"/>
              <a:t> </a:t>
            </a:r>
          </a:p>
          <a:p>
            <a:pPr marL="0" indent="0">
              <a:buNone/>
            </a:pPr>
            <a:r>
              <a:rPr lang="en-US" sz="7000" dirty="0" smtClean="0"/>
              <a:t>what </a:t>
            </a:r>
            <a:r>
              <a:rPr lang="en-US" sz="7000" dirty="0"/>
              <a:t>to </a:t>
            </a:r>
            <a:r>
              <a:rPr lang="en-US" sz="7000" dirty="0" smtClean="0"/>
              <a:t>do</a:t>
            </a:r>
            <a:endParaRPr lang="hu-HU" sz="7000" dirty="0" smtClean="0"/>
          </a:p>
          <a:p>
            <a:pPr marL="0" indent="0">
              <a:buNone/>
            </a:pPr>
            <a:r>
              <a:rPr lang="hu-HU" sz="7000" dirty="0" err="1"/>
              <a:t>w</a:t>
            </a:r>
            <a:r>
              <a:rPr lang="hu-HU" sz="7000" dirty="0" err="1" smtClean="0"/>
              <a:t>ho</a:t>
            </a:r>
            <a:r>
              <a:rPr lang="hu-HU" sz="7000" dirty="0" smtClean="0"/>
              <a:t> </a:t>
            </a:r>
            <a:r>
              <a:rPr lang="hu-HU" sz="7000" dirty="0" err="1" smtClean="0"/>
              <a:t>shouldn’t</a:t>
            </a:r>
            <a:r>
              <a:rPr lang="hu-HU" sz="7000" dirty="0" smtClean="0"/>
              <a:t> be </a:t>
            </a:r>
            <a:r>
              <a:rPr lang="hu-HU" sz="7000" dirty="0" err="1" smtClean="0"/>
              <a:t>among</a:t>
            </a:r>
            <a:r>
              <a:rPr lang="hu-HU" sz="7000" dirty="0" smtClean="0"/>
              <a:t> </a:t>
            </a:r>
            <a:r>
              <a:rPr lang="hu-HU" sz="7000" dirty="0" err="1" smtClean="0"/>
              <a:t>us</a:t>
            </a:r>
            <a:r>
              <a:rPr lang="hu-HU" sz="7000" dirty="0" smtClean="0"/>
              <a:t> </a:t>
            </a:r>
            <a:r>
              <a:rPr lang="hu-HU" sz="7000" dirty="0" err="1" smtClean="0"/>
              <a:t>nowadays</a:t>
            </a:r>
            <a:endParaRPr lang="hu-HU" sz="7000" dirty="0" smtClean="0"/>
          </a:p>
          <a:p>
            <a:pPr marL="0" indent="0">
              <a:buNone/>
            </a:pPr>
            <a:r>
              <a:rPr lang="hu-HU" sz="7000" dirty="0" smtClean="0"/>
              <a:t>and </a:t>
            </a:r>
            <a:r>
              <a:rPr lang="hu-HU" sz="7000" dirty="0" err="1" smtClean="0"/>
              <a:t>who</a:t>
            </a:r>
            <a:r>
              <a:rPr lang="hu-HU" sz="7000" dirty="0" smtClean="0"/>
              <a:t> </a:t>
            </a:r>
            <a:r>
              <a:rPr lang="hu-HU" sz="7000" dirty="0" err="1" smtClean="0"/>
              <a:t>should</a:t>
            </a:r>
            <a:r>
              <a:rPr lang="hu-HU" sz="7000" dirty="0" smtClean="0"/>
              <a:t> be’</a:t>
            </a:r>
            <a:endParaRPr lang="hu-HU" sz="6400" dirty="0" smtClean="0"/>
          </a:p>
          <a:p>
            <a:pPr marL="0" indent="0">
              <a:buNone/>
            </a:pPr>
            <a:endParaRPr lang="hu-HU" sz="6400" dirty="0" smtClean="0"/>
          </a:p>
          <a:p>
            <a:pPr marL="0" indent="0">
              <a:buNone/>
            </a:pPr>
            <a:r>
              <a:rPr lang="hu-HU" sz="6400" b="1" dirty="0" err="1" smtClean="0"/>
              <a:t>Call</a:t>
            </a:r>
            <a:r>
              <a:rPr lang="hu-HU" sz="6400" b="1" dirty="0" smtClean="0"/>
              <a:t> </a:t>
            </a:r>
            <a:r>
              <a:rPr lang="hu-HU" sz="6400" b="1" dirty="0" err="1" smtClean="0"/>
              <a:t>attention</a:t>
            </a:r>
            <a:r>
              <a:rPr lang="hu-HU" sz="6400" b="1" dirty="0" smtClean="0"/>
              <a:t>+</a:t>
            </a:r>
            <a:r>
              <a:rPr lang="hu-HU" sz="6400" b="1" dirty="0" err="1" smtClean="0"/>
              <a:t>topic-starting</a:t>
            </a:r>
            <a:endParaRPr lang="hu-HU" sz="6400" b="1" dirty="0" smtClean="0"/>
          </a:p>
          <a:p>
            <a:pPr marL="0" indent="0">
              <a:buNone/>
            </a:pPr>
            <a:r>
              <a:rPr lang="hu-HU" sz="6400" dirty="0" err="1" smtClean="0"/>
              <a:t>spoken</a:t>
            </a:r>
            <a:r>
              <a:rPr lang="hu-HU" sz="6400" dirty="0" smtClean="0"/>
              <a:t> </a:t>
            </a:r>
            <a:r>
              <a:rPr lang="hu-HU" sz="6400" dirty="0" err="1" smtClean="0"/>
              <a:t>language</a:t>
            </a:r>
            <a:r>
              <a:rPr lang="hu-HU" sz="6400" dirty="0"/>
              <a:t> </a:t>
            </a:r>
            <a:endParaRPr lang="hu-HU" sz="6400" dirty="0" smtClean="0"/>
          </a:p>
          <a:p>
            <a:pPr marL="0" indent="0">
              <a:buNone/>
            </a:pPr>
            <a:r>
              <a:rPr lang="hu-HU" sz="6400" i="1" dirty="0"/>
              <a:t>n</a:t>
            </a:r>
            <a:r>
              <a:rPr lang="hu-HU" sz="6400" i="1" dirty="0" smtClean="0"/>
              <a:t>a persze </a:t>
            </a:r>
            <a:r>
              <a:rPr lang="hu-HU" sz="6400" dirty="0" smtClean="0"/>
              <a:t>’</a:t>
            </a:r>
            <a:r>
              <a:rPr lang="hu-HU" sz="6400" dirty="0" err="1" smtClean="0"/>
              <a:t>oh</a:t>
            </a:r>
            <a:r>
              <a:rPr lang="hu-HU" sz="6400" dirty="0" smtClean="0"/>
              <a:t> </a:t>
            </a:r>
            <a:r>
              <a:rPr lang="hu-HU" sz="6400" dirty="0" err="1" smtClean="0"/>
              <a:t>sure</a:t>
            </a:r>
            <a:r>
              <a:rPr lang="hu-HU" sz="6400" dirty="0" smtClean="0"/>
              <a:t>’</a:t>
            </a:r>
          </a:p>
          <a:p>
            <a:pPr marL="0" indent="0">
              <a:buNone/>
            </a:pPr>
            <a:endParaRPr lang="hu-HU" sz="6400" dirty="0"/>
          </a:p>
          <a:p>
            <a:pPr marL="0" indent="0">
              <a:buNone/>
            </a:pPr>
            <a:endParaRPr lang="hu-HU" sz="5600" dirty="0" smtClean="0"/>
          </a:p>
          <a:p>
            <a:pPr marL="0" indent="0">
              <a:buNone/>
            </a:pPr>
            <a:r>
              <a:rPr lang="hu-HU" sz="5600" dirty="0" err="1" smtClean="0"/>
              <a:t>Source</a:t>
            </a:r>
            <a:r>
              <a:rPr lang="hu-HU" sz="5600" dirty="0"/>
              <a:t>: </a:t>
            </a:r>
            <a:r>
              <a:rPr lang="hu-HU" sz="5600" dirty="0">
                <a:hlinkClick r:id="rId3"/>
              </a:rPr>
              <a:t>https://cultura.hu/kultura/vers-a-hetre-erdos-virag-na-most-akkor</a:t>
            </a:r>
            <a:r>
              <a:rPr lang="hu-HU" sz="5600" dirty="0" smtClean="0">
                <a:hlinkClick r:id="rId3"/>
              </a:rPr>
              <a:t>/</a:t>
            </a:r>
            <a:endParaRPr lang="hu-HU" sz="5600" dirty="0" smtClean="0"/>
          </a:p>
          <a:p>
            <a:pPr marL="0" indent="0">
              <a:buNone/>
            </a:pPr>
            <a:r>
              <a:rPr lang="hu-HU" sz="5600" dirty="0">
                <a:hlinkClick r:id="rId4"/>
              </a:rPr>
              <a:t>https://</a:t>
            </a:r>
            <a:r>
              <a:rPr lang="hu-HU" sz="5600" dirty="0" smtClean="0">
                <a:hlinkClick r:id="rId4"/>
              </a:rPr>
              <a:t>litera.hu/irodalom/elso-kozles/az-ev-verse-erdos-virag-na-most-akkor.html</a:t>
            </a:r>
            <a:endParaRPr lang="hu-HU" sz="5600" dirty="0" smtClean="0"/>
          </a:p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6" y="130629"/>
            <a:ext cx="1482818" cy="16287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6" y="1450356"/>
            <a:ext cx="6445119" cy="53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ÚMTSz</a:t>
            </a:r>
            <a:r>
              <a:rPr lang="hu-HU" dirty="0" smtClean="0"/>
              <a:t>. [New </a:t>
            </a:r>
            <a:r>
              <a:rPr lang="hu-HU" dirty="0" err="1" smtClean="0"/>
              <a:t>Dictionary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Regional</a:t>
            </a:r>
            <a:r>
              <a:rPr lang="hu-HU" dirty="0" smtClean="0"/>
              <a:t> </a:t>
            </a:r>
            <a:r>
              <a:rPr lang="hu-HU" dirty="0" err="1" smtClean="0"/>
              <a:t>Variants</a:t>
            </a:r>
            <a:r>
              <a:rPr lang="hu-HU" dirty="0" smtClean="0"/>
              <a:t>, 1950–2010]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/>
              <a:t>No: </a:t>
            </a:r>
            <a:r>
              <a:rPr lang="hu-HU" dirty="0" err="1" smtClean="0"/>
              <a:t>northeastern</a:t>
            </a:r>
            <a:r>
              <a:rPr lang="hu-HU" dirty="0" smtClean="0"/>
              <a:t> </a:t>
            </a:r>
            <a:r>
              <a:rPr lang="hu-HU" dirty="0" err="1" smtClean="0"/>
              <a:t>dialectal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 (Őrhalom, Debrecen, Tiszacsege, etc.) – </a:t>
            </a:r>
            <a:r>
              <a:rPr lang="hu-HU" dirty="0" err="1" smtClean="0"/>
              <a:t>source</a:t>
            </a:r>
            <a:r>
              <a:rPr lang="hu-HU" dirty="0" smtClean="0"/>
              <a:t> of Standard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 (Mezőség, Közép-Dunántúl, Tisza-Körös vidéke, Dél-Alföld)</a:t>
            </a:r>
          </a:p>
          <a:p>
            <a:pPr marL="0" indent="0">
              <a:buNone/>
            </a:pPr>
            <a:r>
              <a:rPr lang="hu-HU" dirty="0" smtClean="0"/>
              <a:t>1. </a:t>
            </a:r>
            <a:r>
              <a:rPr lang="hu-HU" b="1" i="1" dirty="0" smtClean="0"/>
              <a:t>Na akkor~</a:t>
            </a:r>
            <a:r>
              <a:rPr lang="hu-HU" b="1" i="1" dirty="0" err="1" smtClean="0"/>
              <a:t>nakkó</a:t>
            </a:r>
            <a:r>
              <a:rPr lang="hu-HU" b="1" i="1" dirty="0" smtClean="0"/>
              <a:t>!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’ </a:t>
            </a:r>
            <a:r>
              <a:rPr lang="hu-HU" b="1" dirty="0" smtClean="0"/>
              <a:t>[</a:t>
            </a:r>
            <a:r>
              <a:rPr lang="hu-HU" b="1" dirty="0" err="1" smtClean="0"/>
              <a:t>DM-function</a:t>
            </a:r>
            <a:r>
              <a:rPr lang="hu-HU" b="1" dirty="0"/>
              <a:t>:</a:t>
            </a:r>
            <a:r>
              <a:rPr lang="hu-HU" b="1" dirty="0" smtClean="0"/>
              <a:t> </a:t>
            </a:r>
            <a:r>
              <a:rPr lang="hu-HU" b="1" dirty="0"/>
              <a:t>s</a:t>
            </a:r>
            <a:r>
              <a:rPr lang="hu-HU" b="1" dirty="0" smtClean="0"/>
              <a:t>tarting a </a:t>
            </a:r>
            <a:r>
              <a:rPr lang="hu-HU" b="1" dirty="0" err="1" smtClean="0"/>
              <a:t>new</a:t>
            </a:r>
            <a:r>
              <a:rPr lang="hu-HU" b="1" dirty="0" smtClean="0"/>
              <a:t> </a:t>
            </a:r>
            <a:r>
              <a:rPr lang="hu-HU" b="1" dirty="0" err="1" smtClean="0"/>
              <a:t>sequence</a:t>
            </a:r>
            <a:r>
              <a:rPr lang="hu-HU" b="1" dirty="0" smtClean="0"/>
              <a:t>/</a:t>
            </a:r>
            <a:r>
              <a:rPr lang="hu-HU" b="1" dirty="0" err="1" smtClean="0"/>
              <a:t>topic</a:t>
            </a:r>
            <a:r>
              <a:rPr lang="hu-HU" b="1" dirty="0" smtClean="0"/>
              <a:t>+</a:t>
            </a:r>
            <a:r>
              <a:rPr lang="hu-HU" b="1" dirty="0" err="1" smtClean="0"/>
              <a:t>call</a:t>
            </a:r>
            <a:r>
              <a:rPr lang="hu-HU" b="1" dirty="0" smtClean="0"/>
              <a:t> </a:t>
            </a:r>
            <a:r>
              <a:rPr lang="hu-HU" b="1" dirty="0" err="1" smtClean="0"/>
              <a:t>attention</a:t>
            </a:r>
            <a:r>
              <a:rPr lang="hu-HU" b="1" dirty="0" smtClean="0"/>
              <a:t>]</a:t>
            </a:r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dirty="0" err="1" smtClean="0"/>
              <a:t>Expression</a:t>
            </a:r>
            <a:r>
              <a:rPr lang="hu-HU" dirty="0" smtClean="0"/>
              <a:t> of </a:t>
            </a:r>
            <a:r>
              <a:rPr lang="hu-HU" dirty="0" err="1" smtClean="0"/>
              <a:t>will</a:t>
            </a:r>
            <a:r>
              <a:rPr lang="hu-HU" dirty="0" smtClean="0"/>
              <a:t> and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emotions</a:t>
            </a:r>
            <a:r>
              <a:rPr lang="hu-HU" dirty="0" smtClean="0"/>
              <a:t> (</a:t>
            </a:r>
            <a:r>
              <a:rPr lang="hu-HU" dirty="0" err="1" smtClean="0"/>
              <a:t>surprise</a:t>
            </a:r>
            <a:r>
              <a:rPr lang="hu-HU" dirty="0" smtClean="0"/>
              <a:t>, </a:t>
            </a:r>
            <a:r>
              <a:rPr lang="hu-HU" dirty="0" err="1" smtClean="0"/>
              <a:t>approval</a:t>
            </a:r>
            <a:r>
              <a:rPr lang="hu-HU" dirty="0" smtClean="0"/>
              <a:t>): </a:t>
            </a:r>
            <a:r>
              <a:rPr lang="hu-HU" i="1" dirty="0" smtClean="0"/>
              <a:t>Na! Na-na!</a:t>
            </a:r>
          </a:p>
          <a:p>
            <a:pPr marL="0" indent="0">
              <a:buNone/>
            </a:pPr>
            <a:r>
              <a:rPr lang="hu-HU" dirty="0" smtClean="0"/>
              <a:t>3.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  <a:r>
              <a:rPr lang="hu-HU" dirty="0" err="1" smtClean="0"/>
              <a:t>herding</a:t>
            </a:r>
            <a:r>
              <a:rPr lang="hu-HU" dirty="0" smtClean="0"/>
              <a:t> and </a:t>
            </a:r>
            <a:r>
              <a:rPr lang="hu-HU" dirty="0" err="1" smtClean="0"/>
              <a:t>calling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: </a:t>
            </a:r>
            <a:r>
              <a:rPr lang="hu-HU" i="1" dirty="0" smtClean="0"/>
              <a:t>Na! Na, </a:t>
            </a:r>
            <a:r>
              <a:rPr lang="hu-HU" i="1" dirty="0" err="1" smtClean="0"/>
              <a:t>na</a:t>
            </a:r>
            <a:r>
              <a:rPr lang="hu-HU" i="1" dirty="0" smtClean="0"/>
              <a:t>! Na-ne! Na, gyí! </a:t>
            </a:r>
            <a:r>
              <a:rPr lang="hu-HU" dirty="0" smtClean="0"/>
              <a:t>(starting and </a:t>
            </a:r>
            <a:r>
              <a:rPr lang="hu-HU" dirty="0" err="1" smtClean="0"/>
              <a:t>driving</a:t>
            </a:r>
            <a:r>
              <a:rPr lang="hu-HU" dirty="0" smtClean="0"/>
              <a:t> </a:t>
            </a:r>
            <a:r>
              <a:rPr lang="hu-HU" dirty="0" err="1" smtClean="0"/>
              <a:t>horse</a:t>
            </a:r>
            <a:r>
              <a:rPr lang="hu-HU" dirty="0" smtClean="0"/>
              <a:t>, </a:t>
            </a:r>
            <a:r>
              <a:rPr lang="hu-HU" dirty="0" err="1" smtClean="0"/>
              <a:t>cattle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" y="2222088"/>
            <a:ext cx="2246395" cy="22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057731-A7DE-D3D1-F166-0401546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Corpora</a:t>
            </a:r>
            <a:r>
              <a:rPr lang="hu-HU" dirty="0"/>
              <a:t>, </a:t>
            </a:r>
            <a:r>
              <a:rPr lang="hu-HU" dirty="0" err="1"/>
              <a:t>method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66B04C-86DC-645A-0FE4-0FEADB35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2" y="1669001"/>
            <a:ext cx="9549441" cy="4873841"/>
          </a:xfrm>
        </p:spPr>
        <p:txBody>
          <a:bodyPr>
            <a:normAutofit fontScale="92500" lnSpcReduction="10000"/>
          </a:bodyPr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ÓMK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Ómagyar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[Old Hungarian Concordance]. 1192–1526. Genres. Size: 3.2 million word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+mj-lt"/>
              </a:rPr>
              <a:t>tokens. 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3"/>
              </a:rPr>
              <a:t>http://omagyarkorpusz.nytud.hu/en-search.html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TMK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Történeti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Magánéleti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[Historical Corpus of Personal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Life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End of the 15th c.–1772. Genres: witness testimonies of witch trials and private letters.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Size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: 1 million word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+mj-lt"/>
              </a:rPr>
              <a:t>tokens. 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4"/>
              </a:rPr>
              <a:t>http://tmk.nytud.hu/3</a:t>
            </a:r>
            <a:r>
              <a:rPr lang="nb-NO" sz="1800" b="0" i="0" u="none" strike="noStrike" baseline="0" dirty="0" smtClean="0">
                <a:solidFill>
                  <a:srgbClr val="0563C2"/>
                </a:solidFill>
                <a:latin typeface="+mj-lt"/>
                <a:hlinkClick r:id="rId4"/>
              </a:rPr>
              <a:t>/</a:t>
            </a:r>
            <a:r>
              <a:rPr lang="hu-HU" sz="1800" b="0" i="0" u="none" strike="noStrike" baseline="0" dirty="0" smtClean="0">
                <a:solidFill>
                  <a:srgbClr val="0563C2"/>
                </a:solidFill>
                <a:latin typeface="+mj-lt"/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(Dömötör et </a:t>
            </a:r>
            <a:r>
              <a:rPr lang="hu-HU" dirty="0" err="1" smtClean="0">
                <a:solidFill>
                  <a:srgbClr val="000000"/>
                </a:solidFill>
              </a:rPr>
              <a:t>al</a:t>
            </a:r>
            <a:r>
              <a:rPr lang="hu-HU" dirty="0" smtClean="0">
                <a:solidFill>
                  <a:srgbClr val="000000"/>
                </a:solidFill>
              </a:rPr>
              <a:t>. 2017) 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MTSz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= Magyar Történeti Korpusz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Corpus]. 1772–2010.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Genres/registers: fiction and press language, legal, professional, personal texts, Size: 30 million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word tokens.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http://clara.nytud.hu/mtsz/run.cgi/first_form</a:t>
            </a:r>
            <a:endParaRPr lang="hu-HU" dirty="0">
              <a:latin typeface="+mj-lt"/>
            </a:endParaRPr>
          </a:p>
          <a:p>
            <a:pPr algn="l"/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BEA = Magyar Spontán Beszéd Adatbázis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Database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Spontaneous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Speech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Subcorpora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0 conversations with 3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speakers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(Budapest)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Size: ~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8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hours long.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http://www.nytud.hu/adatb/bea/index.html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j-lt"/>
              </a:rPr>
              <a:t>gender, age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]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MNSz2 = Magyar Nemzeti Szövegtár 2. változat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National Corpus 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2.0.5].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Size: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.04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billion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tokens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http://clara.nytud.hu/mnsz2-dev/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subcorpora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by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region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(Hungary,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Slovakia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Subcarpathia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Transylvania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Vojvodina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),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by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 smtClean="0">
                <a:solidFill>
                  <a:srgbClr val="000000"/>
                </a:solidFill>
                <a:latin typeface="+mj-lt"/>
              </a:rPr>
              <a:t>registers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spoken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press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language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–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news&amp;reports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, written press language, fiction, academic, political, private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(Oravecz et </a:t>
            </a:r>
            <a:r>
              <a:rPr lang="hu-HU" sz="1800" b="0" i="0" u="none" strike="noStrike" baseline="0" dirty="0" err="1" smtClean="0">
                <a:solidFill>
                  <a:srgbClr val="000000"/>
                </a:solidFill>
                <a:latin typeface="+mj-lt"/>
              </a:rPr>
              <a:t>al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2014, </a:t>
            </a:r>
            <a:r>
              <a:rPr lang="hu-HU" dirty="0">
                <a:solidFill>
                  <a:srgbClr val="000000"/>
                </a:solidFill>
                <a:latin typeface="+mj-lt"/>
                <a:hlinkClick r:id="rId5"/>
              </a:rPr>
              <a:t>http://</a:t>
            </a:r>
            <a:r>
              <a:rPr lang="hu-HU" dirty="0" smtClean="0">
                <a:solidFill>
                  <a:srgbClr val="000000"/>
                </a:solidFill>
                <a:latin typeface="+mj-lt"/>
                <a:hlinkClick r:id="rId5"/>
              </a:rPr>
              <a:t>clara.nytud.hu/mnsz2-dev/stat.html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)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Method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Discourse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variation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analysis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Pichler</a:t>
            </a:r>
            <a:r>
              <a:rPr lang="hu-HU" dirty="0"/>
              <a:t> </a:t>
            </a:r>
            <a:r>
              <a:rPr lang="hu-HU" dirty="0" smtClean="0"/>
              <a:t>2010, 2013)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6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2999</TotalTime>
  <Words>3312</Words>
  <Application>Microsoft Office PowerPoint</Application>
  <PresentationFormat>Szélesvásznú</PresentationFormat>
  <Paragraphs>677</Paragraphs>
  <Slides>30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CIDFont+F3</vt:lpstr>
      <vt:lpstr>CIDFont+F4</vt:lpstr>
      <vt:lpstr>Times New Roman</vt:lpstr>
      <vt:lpstr>Wingdings 3</vt:lpstr>
      <vt:lpstr>Szálak</vt:lpstr>
      <vt:lpstr>Discourse variation analysis of the Hungarian interjections/discourse markers no~na ’now, so, well’ and their combinations with other markers and insubordinate clauses</vt:lpstr>
      <vt:lpstr>Interjection (INT) as discourse marker (DM)?</vt:lpstr>
      <vt:lpstr>TESz. [Historical and Etymological Dictionary of the Hungarian Language, 1967]</vt:lpstr>
      <vt:lpstr>Dictionaries: main differences between no and na</vt:lpstr>
      <vt:lpstr>Main (overlapping) functions of no and na</vt:lpstr>
      <vt:lpstr>Main (overlapping) functions of no and na</vt:lpstr>
      <vt:lpstr>Erdős Virág: Na most akkor ’Now then’</vt:lpstr>
      <vt:lpstr>ÚMTSz. [New Dictionary of Hungarian Regional Variants, 1950–2010]</vt:lpstr>
      <vt:lpstr>Corpora, method</vt:lpstr>
      <vt:lpstr>Old and Middle Hungarian Period (ÓMK &amp; TMK: 12–18. cent)</vt:lpstr>
      <vt:lpstr>New Hungarian Period (MTSz, 18–20. cent.): no</vt:lpstr>
      <vt:lpstr>New Hungarian Period (MTSz, 18–20. cent.): na</vt:lpstr>
      <vt:lpstr>Today’s Hungarian:  MNSz2: variation across genres/registers: no</vt:lpstr>
      <vt:lpstr>Today’s Hungarian:  MNSz2: variation across genres/registers: na</vt:lpstr>
      <vt:lpstr>Today’s Hungarian:  MNSz2: variation across regions: no</vt:lpstr>
      <vt:lpstr>Today’s Hungarian:  MNSz2: variation across regions: na</vt:lpstr>
      <vt:lpstr>Regions x registers</vt:lpstr>
      <vt:lpstr>Insubordinate clauses starting with no~na + HOGY ’that’ in MNSz2</vt:lpstr>
      <vt:lpstr>Insubordinate clauses starting with no~na + HOGY ’that’ in MNSz2)</vt:lpstr>
      <vt:lpstr>Collocations in MNSz2 (logDice)</vt:lpstr>
      <vt:lpstr>BEA: spontaneous conversations,  only speakers from Budapest</vt:lpstr>
      <vt:lpstr>PowerPoint bemutató</vt:lpstr>
      <vt:lpstr>BEA: spontaneous conversations</vt:lpstr>
      <vt:lpstr>BEA: examples of DM-combinations</vt:lpstr>
      <vt:lpstr>Conclusions</vt:lpstr>
      <vt:lpstr>Acknowledgements</vt:lpstr>
      <vt:lpstr>PowerPoint bemutató</vt:lpstr>
      <vt:lpstr>References</vt:lpstr>
      <vt:lpstr>MNSz2 (v 2.0.5) – sizes of subcorpora (million words)</vt:lpstr>
      <vt:lpstr>Crible (2018: 47)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Dér Csilla Ilona</dc:creator>
  <cp:lastModifiedBy>Microsoft-fiók</cp:lastModifiedBy>
  <cp:revision>987</cp:revision>
  <cp:lastPrinted>2022-07-29T15:39:10Z</cp:lastPrinted>
  <dcterms:created xsi:type="dcterms:W3CDTF">2022-07-08T13:52:56Z</dcterms:created>
  <dcterms:modified xsi:type="dcterms:W3CDTF">2022-07-29T15:39:19Z</dcterms:modified>
</cp:coreProperties>
</file>